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8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5" r:id="rId20"/>
    <p:sldId id="326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80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E584-CAE8-810B-4BE5-6D138047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2FFA1-D5B8-02E0-79CF-32099514A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C833-3985-E4D7-BCAC-F907C3C0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0A3B1-3FF5-465E-A30C-5B5E6B766AD5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211FD-93E7-2EC1-0387-B16A09EA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0E2B-8AC6-75B4-01B5-40CB75CB7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6AC8A-1F1F-484B-90A2-1E80EAAC2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4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707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6F32E-8847-46B4-0123-3B154BA6F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4661" y="254976"/>
            <a:ext cx="8522677" cy="1385277"/>
          </a:xfrm>
        </p:spPr>
        <p:txBody>
          <a:bodyPr/>
          <a:lstStyle/>
          <a:p>
            <a:r>
              <a:rPr lang="en-US" dirty="0"/>
              <a:t>Week 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E4DEA9-D02A-C808-12E6-96ABB7B1D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2300775"/>
            <a:ext cx="10668001" cy="4183915"/>
          </a:xfrm>
        </p:spPr>
        <p:txBody>
          <a:bodyPr>
            <a:normAutofit fontScale="92500"/>
          </a:bodyPr>
          <a:lstStyle/>
          <a:p>
            <a:r>
              <a:rPr lang="en-US" dirty="0"/>
              <a:t>In this module we cover</a:t>
            </a:r>
          </a:p>
          <a:p>
            <a:pPr algn="l"/>
            <a:br>
              <a:rPr lang="en-US" sz="2400" b="1" dirty="0"/>
            </a:br>
            <a:r>
              <a:rPr lang="en-US" sz="2400" b="1" dirty="0"/>
              <a:t>4.3 The Fundamental Theorem of Calculus</a:t>
            </a:r>
            <a:br>
              <a:rPr lang="en-US" sz="2400" b="1" dirty="0"/>
            </a:br>
            <a:r>
              <a:rPr lang="en-US" sz="2400" b="1" dirty="0"/>
              <a:t>	</a:t>
            </a:r>
            <a:r>
              <a:rPr lang="en-US" sz="2400" dirty="0"/>
              <a:t>4.3.1 Mean Value Theorem for Integrals.</a:t>
            </a:r>
            <a:br>
              <a:rPr lang="en-US" sz="2400" dirty="0"/>
            </a:br>
            <a:r>
              <a:rPr lang="en-US" sz="2400" dirty="0"/>
              <a:t>	4.3.2 Fundamental Theorem of Calculus, Part 1: Integrals and Antiderivatives</a:t>
            </a:r>
            <a:br>
              <a:rPr lang="en-US" sz="2400" dirty="0">
                <a:effectLst/>
              </a:rPr>
            </a:br>
            <a:r>
              <a:rPr lang="en-US" sz="2400" dirty="0"/>
              <a:t>	4.3.3 Fundamental Theorem of Calculus, Part 2: The Evaluation Theorem</a:t>
            </a:r>
          </a:p>
          <a:p>
            <a:pPr algn="l"/>
            <a:br>
              <a:rPr lang="en-US" sz="2400" b="1" dirty="0"/>
            </a:br>
            <a:r>
              <a:rPr lang="en-US" sz="2400" b="1" dirty="0"/>
              <a:t>4.4 Integration Formulas and the Net Change Theorem </a:t>
            </a:r>
            <a:br>
              <a:rPr lang="en-US" sz="2400" b="1" dirty="0">
                <a:effectLst/>
              </a:rPr>
            </a:br>
            <a:r>
              <a:rPr lang="en-US" sz="2400" b="1" dirty="0">
                <a:effectLst/>
              </a:rPr>
              <a:t>	</a:t>
            </a:r>
            <a:r>
              <a:rPr lang="en-US" sz="2400" dirty="0"/>
              <a:t>4.4.1 Basic integration formulas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	</a:t>
            </a:r>
            <a:r>
              <a:rPr lang="en-US" sz="2400" dirty="0"/>
              <a:t>4.4.2 Net change theorem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965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6505E-7B20-4785-977B-5FE6F0002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861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740F527-7C83-4AC7-9A9A-F9841EDDDD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6950" y="1053738"/>
            <a:ext cx="7400788" cy="507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7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345EA-2F5D-4BF9-98A0-5B562A4A5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71D1B51-DBDC-44DF-A8C7-4ADFDDA4D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4880" y="1524001"/>
            <a:ext cx="9132570" cy="9956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B10E69-956B-481F-B58A-E3C8ED19E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40" y="2306321"/>
            <a:ext cx="4145280" cy="22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60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943C5-8B88-46E1-9F73-4ACB0B3DB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08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384AF69-B43B-4F73-85B4-091967B4AD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6160" y="1016000"/>
            <a:ext cx="6642966" cy="975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823870-7538-4BB7-ACC7-E5DDD37A7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2005012"/>
            <a:ext cx="2600960" cy="3755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065527-CAF7-4F09-9372-1D7881B788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837" y="1962150"/>
            <a:ext cx="2680249" cy="375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05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95ADE-C4BA-4A03-B66E-47F02079F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959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77DC5-949A-48EA-8E3F-2E7A1AE3F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4720"/>
            <a:ext cx="10515600" cy="5242243"/>
          </a:xfrm>
        </p:spPr>
        <p:txBody>
          <a:bodyPr>
            <a:normAutofit/>
          </a:bodyPr>
          <a:lstStyle/>
          <a:p>
            <a:r>
              <a:rPr lang="en-US" sz="2400" b="1" dirty="0"/>
              <a:t>Preview 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62954C-C096-4981-8111-682369EAB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12240"/>
            <a:ext cx="4714240" cy="13309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E0F656-A961-4D46-8AFB-1EB2240BE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200" y="2743199"/>
            <a:ext cx="8637587" cy="391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04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65B4E-33FA-4E59-AF64-4E8136D27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241" y="209726"/>
            <a:ext cx="10703559" cy="1273636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100" b="1" dirty="0"/>
              <a:t>4.3.3 Fundamental Theorem of Calculus, Part 2: The Evaluation Theorem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75E7E-C4A9-49E8-A19C-F33C902DF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94" y="1287990"/>
            <a:ext cx="10515600" cy="514064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Definition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4CFB4C-88F1-4466-B3A1-837963DE0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5" y="2439705"/>
            <a:ext cx="1051559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91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E2479-49CC-449E-ACE4-5F411FE1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83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FF099A3-F3DC-477C-B82A-287FE6510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4560" y="822961"/>
            <a:ext cx="9347200" cy="3037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9E9B48-9636-41B2-89CB-EAC3EEE55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5" y="3860800"/>
            <a:ext cx="5810250" cy="285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79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4B6E-78B9-4A19-83EC-303CF298B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B438096-2395-4ABB-9908-47909A0EC8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995680"/>
            <a:ext cx="9439275" cy="373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08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599B7-51A1-4D10-B30C-64CFB8494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31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15CDADF-CDC6-41A0-92F6-5A12AD077E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680" y="924560"/>
            <a:ext cx="1062736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84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336C7-AB8F-4F64-9BFB-6A8FD5E7E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9435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F376A7C-9632-40BC-B163-E7659F3755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4560" y="924560"/>
            <a:ext cx="7972425" cy="9550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F1E48B-7A18-4973-99DC-B9ABC4FBB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961" y="1757680"/>
            <a:ext cx="3942080" cy="4735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350D43-3588-434B-9157-4D9C5E94A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025" y="1757680"/>
            <a:ext cx="2538096" cy="494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23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D07FA-5A22-4B12-9F00-05A670D34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341" y="0"/>
            <a:ext cx="11270423" cy="1220394"/>
          </a:xfrm>
        </p:spPr>
        <p:txBody>
          <a:bodyPr>
            <a:normAutofit/>
          </a:bodyPr>
          <a:lstStyle/>
          <a:p>
            <a:br>
              <a:rPr lang="en-US" b="1" dirty="0"/>
            </a:br>
            <a:r>
              <a:rPr lang="en-US" b="1" dirty="0"/>
              <a:t>4.4 Integration Formulas and the Net Change Theorem </a:t>
            </a:r>
            <a:br>
              <a:rPr lang="en-US" dirty="0"/>
            </a:br>
            <a:r>
              <a:rPr lang="en-US" dirty="0"/>
              <a:t>	</a:t>
            </a:r>
            <a:endParaRPr lang="en-US" sz="31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CD9804E-EE5F-437B-827E-BBD30F2FE0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040" y="1788161"/>
            <a:ext cx="9692640" cy="10769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B0AB21-B0B2-41B7-A25C-32A3BBEB3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080" y="2692400"/>
            <a:ext cx="9133840" cy="393192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676A59-D49E-4C5C-B6F5-72C561598C94}"/>
              </a:ext>
            </a:extLst>
          </p:cNvPr>
          <p:cNvSpPr/>
          <p:nvPr/>
        </p:nvSpPr>
        <p:spPr>
          <a:xfrm>
            <a:off x="1100851" y="1220394"/>
            <a:ext cx="4583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4.4.1 Basic integration formulas </a:t>
            </a:r>
          </a:p>
        </p:txBody>
      </p:sp>
    </p:spTree>
    <p:extLst>
      <p:ext uri="{BB962C8B-B14F-4D97-AF65-F5344CB8AC3E}">
        <p14:creationId xmlns:p14="http://schemas.microsoft.com/office/powerpoint/2010/main" val="2937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20120-44F8-4208-8B4B-3B0A394C4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4.3 The Fundamental Theorem of Calculus </a:t>
            </a:r>
            <a:br>
              <a:rPr lang="en-US" dirty="0"/>
            </a:br>
            <a:r>
              <a:rPr lang="en-US" dirty="0"/>
              <a:t>	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59A3F-A024-44E7-8A5A-04D566AFE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286" y="1048624"/>
            <a:ext cx="10657514" cy="5128339"/>
          </a:xfrm>
        </p:spPr>
        <p:txBody>
          <a:bodyPr/>
          <a:lstStyle/>
          <a:p>
            <a:pPr marL="0" indent="0"/>
            <a:r>
              <a:rPr lang="en-US" b="1" dirty="0"/>
              <a:t>4.3.1 The Mean Value Theorem for Integrals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The Mean Value Theorem for Integrals states that a continuous function on a closed interval takes on its average value at some point in that interval.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The Mean Value Theorem for Integrals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C230B6-4021-414D-95D1-AEF644B9A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86" y="3168176"/>
            <a:ext cx="7818664" cy="232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3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93ABA-12D0-4FCF-9EEE-58115E157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815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4257641-3130-4471-9C31-2F0A0112E2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43281"/>
            <a:ext cx="9439275" cy="11175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2D4F27-8BA2-43F9-BD4E-E68F65CC1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1727200"/>
            <a:ext cx="8859520" cy="503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28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CEC19-8848-4499-9644-85DE1E9A1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119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42EB58-6D20-40FE-806D-F911B35D72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45984"/>
            <a:ext cx="9875520" cy="492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29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DC617-5F10-47A3-93C5-8D038A1A2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4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664667-29B2-4FF3-90D0-02DBD3B5E6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520" y="1097281"/>
            <a:ext cx="9463405" cy="34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11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7B72D-3FC4-422A-B4D6-D11E49AFB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9915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96D3982-3104-4817-8C33-E9062D7902C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873760"/>
                <a:ext cx="10515600" cy="530320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the definite integral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over the interval [1,3]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96D3982-3104-4817-8C33-E9062D7902C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73760"/>
                <a:ext cx="10515600" cy="5303203"/>
              </a:xfrm>
              <a:blipFill>
                <a:blip r:embed="rId2"/>
                <a:stretch>
                  <a:fillRect l="-1217" t="-1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24ED34A-9A98-4983-8646-8DFFF6019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63675"/>
            <a:ext cx="8067675" cy="699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A10A49-068C-4D52-A11F-B63F07693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163128"/>
            <a:ext cx="2484120" cy="469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90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58BD-B443-4C8C-8D57-2BAB2975A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9115"/>
          </a:xfrm>
        </p:spPr>
        <p:txBody>
          <a:bodyPr>
            <a:normAutofit fontScale="90000"/>
          </a:bodyPr>
          <a:lstStyle/>
          <a:p>
            <a:br>
              <a:rPr lang="en-US" sz="2800" b="1" dirty="0"/>
            </a:br>
            <a:r>
              <a:rPr lang="en-US" sz="2800" b="1" dirty="0"/>
              <a:t>4.4.2 Net change theorem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B298948-B45E-49DF-9458-F3E4A5E79D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3937" y="904240"/>
            <a:ext cx="10144125" cy="236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14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AD7E3-8F07-49F1-91DE-2AEA787BF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47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BC85DB9-1169-4ECB-A4EC-05E2FC52B6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360" y="863600"/>
            <a:ext cx="10378440" cy="55575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7C1B13-4329-4865-BC2F-73CCD6538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121" y="5781040"/>
            <a:ext cx="3596639" cy="71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63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B205D-BE30-4147-BFB8-ED57B6EF4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7355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CE78B-A110-4F9B-AA17-EEADF817B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2480"/>
            <a:ext cx="10515600" cy="53844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Finding the total distance Traveled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648C6E-2C46-41D0-84F3-58ED54BD1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1320800"/>
            <a:ext cx="10784840" cy="546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934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60DB-5A16-4F11-8791-734D02773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7515"/>
          </a:xfrm>
        </p:spPr>
        <p:txBody>
          <a:bodyPr>
            <a:normAutofit fontScale="90000"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CA2A10-8E5C-420F-9079-C7133A1D4E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75519"/>
            <a:ext cx="10825480" cy="551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886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D5E0-7181-47C0-AC6E-E67981FEE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520" y="-116797"/>
            <a:ext cx="10598791" cy="78232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Integrating Even and Odd Functions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8FF3671-8E9F-484B-95A2-4044355BA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2909" y="771716"/>
            <a:ext cx="8007478" cy="229453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1BEF154-1D90-4157-B197-F29AEB260E06}"/>
              </a:ext>
            </a:extLst>
          </p:cNvPr>
          <p:cNvSpPr/>
          <p:nvPr/>
        </p:nvSpPr>
        <p:spPr>
          <a:xfrm>
            <a:off x="985520" y="3345110"/>
            <a:ext cx="911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Rule: Integrals of Even and Odd  Functions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152DA2-7FD2-4990-BE0E-BE731E98B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52" y="3971468"/>
            <a:ext cx="9306560" cy="274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99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1BEB-EB96-475E-A70A-1258BBB9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975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6B961EB-3CFB-40FB-8277-0548E8B8B5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720" y="1137920"/>
            <a:ext cx="10861040" cy="461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56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634CC-EDCF-4FFE-8F36-506BD2542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1858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EE2143D-364E-4E01-B80E-98D2AA5C9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5983" y="896985"/>
            <a:ext cx="8874034" cy="2268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BAF5BF-B47C-4033-9FFA-9A80D6A1C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08" y="3021875"/>
            <a:ext cx="1872343" cy="407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E36136-9EAE-4590-B4F2-1A8F531CF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451" y="3082834"/>
            <a:ext cx="5415099" cy="3309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46A80E-B01D-40B1-BFB3-F1571B34B7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983" y="3605349"/>
            <a:ext cx="9331235" cy="288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740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385E-AD8D-4F19-A268-CBBB57CA0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975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46236-BE22-44F5-9EA1-BD6AD0996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6480"/>
            <a:ext cx="10515600" cy="51304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Integrating an Even Function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6DDADF-0DE0-4782-B73E-BC73015D7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95119"/>
            <a:ext cx="10886440" cy="51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61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56689-8ECF-4859-A742-8A550B5A4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4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2BA358B-8F16-4FAE-B450-3E8C9FA7D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76801"/>
            <a:ext cx="11221720" cy="33935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3498F6-01AF-4BFA-ABC9-4F23E230B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4968240"/>
            <a:ext cx="10359390" cy="103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984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BFAD7-947E-4E8A-818C-E222DC5A0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975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9511861-94F1-4616-B9F2-7596C4CB4D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7120" y="944880"/>
            <a:ext cx="7952105" cy="30276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4DA56E-8AA4-4113-813A-AF60E9A7C7F9}"/>
              </a:ext>
            </a:extLst>
          </p:cNvPr>
          <p:cNvSpPr/>
          <p:nvPr/>
        </p:nvSpPr>
        <p:spPr>
          <a:xfrm>
            <a:off x="1087120" y="4552316"/>
            <a:ext cx="9438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Graph (a) shows the positive area between the curve and the x-axis, whereas graph (b) shows the negative area between the curve and the x-axis. Both views show the symmetry about the y-axis.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062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83DDE-8364-4E5C-8266-930173781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395"/>
          </a:xfrm>
        </p:spPr>
        <p:txBody>
          <a:bodyPr/>
          <a:lstStyle/>
          <a:p>
            <a:r>
              <a:rPr lang="en-US" dirty="0"/>
              <a:t>Integrating an Odd Function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19D3AD-2404-4650-91FB-074892D2E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6640" y="1239521"/>
            <a:ext cx="10749280" cy="2621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B01507-4D65-4DE2-83E3-69D4DA0D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960" y="3860801"/>
            <a:ext cx="10200640" cy="112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635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93686-5BF4-4FC4-986C-951EE874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CF336AE-AAEA-4C2F-A37B-FBD30FF4D5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0801" y="965200"/>
            <a:ext cx="4775200" cy="52117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3E4004-62B9-4A47-8119-B5F902DA4A24}"/>
              </a:ext>
            </a:extLst>
          </p:cNvPr>
          <p:cNvSpPr/>
          <p:nvPr/>
        </p:nvSpPr>
        <p:spPr>
          <a:xfrm>
            <a:off x="6578602" y="2763520"/>
            <a:ext cx="5135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The graph shows areas between a curve and the x-axis for an odd function.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65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713C1-D182-4634-9ADD-7AB0A53F7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9595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92A7D14-BA97-4B0C-9BE9-091A4AF74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6320" y="1066801"/>
            <a:ext cx="6602730" cy="117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7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DC75D-3D90-4ACF-8F00-63E71E7C4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7355"/>
          </a:xfrm>
        </p:spPr>
        <p:txBody>
          <a:bodyPr>
            <a:normAutofit fontScale="90000"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68DB03D-503A-46EE-A611-BF4B460CE8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509" y="714103"/>
            <a:ext cx="4781005" cy="39362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185B84-92ED-4421-9241-3C3FA6123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87" y="3319463"/>
            <a:ext cx="2486025" cy="277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B293B2-1D54-4F85-86E6-1BCDAC86B6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2986" y="3596641"/>
            <a:ext cx="3014663" cy="63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2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F07D0-83AD-4EA1-81CD-EC1AFC651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4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4C51E9-3D87-49E1-9F48-3478F25FDC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1" y="1158240"/>
            <a:ext cx="7910512" cy="4441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A91B49-0CE9-4DE8-8132-232CE5FEC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1" y="1602377"/>
            <a:ext cx="4075610" cy="35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3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E522E-F038-4B5F-B8AE-87C5E64C5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74829" cy="1325563"/>
          </a:xfrm>
        </p:spPr>
        <p:txBody>
          <a:bodyPr>
            <a:normAutofit/>
          </a:bodyPr>
          <a:lstStyle/>
          <a:p>
            <a:r>
              <a:rPr lang="en-US" sz="2800" b="1" dirty="0"/>
              <a:t>4.3.2 Fundamental Theorem of Calculus, Part 1: Integrals and 	Antiderivatives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76681-0208-478B-911E-CCA299D4D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954"/>
            <a:ext cx="10515600" cy="480100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Fundamental Theorem of Calculus I Part-1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EE939-F0C4-403D-8731-D7095B22A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3017641"/>
            <a:ext cx="7846422" cy="207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91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B47E5-E549-44E4-9CDF-D1A84BC78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566"/>
          </a:xfrm>
        </p:spPr>
        <p:txBody>
          <a:bodyPr>
            <a:normAutofit/>
          </a:bodyPr>
          <a:lstStyle/>
          <a:p>
            <a:r>
              <a:rPr lang="en-US" dirty="0"/>
              <a:t>Examples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6DCD739-842E-4B2E-B8ED-E769414C51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7943" y="905693"/>
            <a:ext cx="7862207" cy="372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92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5C0-8C2E-463F-BB3D-B44B46330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5401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AB99129-FAF8-4B27-8FC8-DA4B4F81AC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14994"/>
            <a:ext cx="8549640" cy="456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49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662C3-F198-45FC-BD2C-E1628C7E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0042CC1-EBEB-4435-AC75-1F02002E19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51560"/>
            <a:ext cx="8091487" cy="475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54664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326</Words>
  <Application>Microsoft Office PowerPoint</Application>
  <PresentationFormat>Widescreen</PresentationFormat>
  <Paragraphs>56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Arial Black</vt:lpstr>
      <vt:lpstr>Cambria Math</vt:lpstr>
      <vt:lpstr>Essential</vt:lpstr>
      <vt:lpstr>Week 14</vt:lpstr>
      <vt:lpstr> 4.3 The Fundamental Theorem of Calculus    </vt:lpstr>
      <vt:lpstr>Example</vt:lpstr>
      <vt:lpstr>Cont.</vt:lpstr>
      <vt:lpstr>Class Activity</vt:lpstr>
      <vt:lpstr>4.3.2 Fundamental Theorem of Calculus, Part 1: Integrals and  Antiderivatives</vt:lpstr>
      <vt:lpstr>Examples</vt:lpstr>
      <vt:lpstr>Cont.</vt:lpstr>
      <vt:lpstr>Cont.</vt:lpstr>
      <vt:lpstr>Cont.</vt:lpstr>
      <vt:lpstr>Class Activity </vt:lpstr>
      <vt:lpstr>Cont.</vt:lpstr>
      <vt:lpstr>Cont.</vt:lpstr>
      <vt:lpstr> 4.3.3 Fundamental Theorem of Calculus, Part 2: The Evaluation Theorem  </vt:lpstr>
      <vt:lpstr>Example</vt:lpstr>
      <vt:lpstr>Example</vt:lpstr>
      <vt:lpstr>Cont.</vt:lpstr>
      <vt:lpstr>Class Activity</vt:lpstr>
      <vt:lpstr> 4.4 Integration Formulas and the Net Change Theorem   </vt:lpstr>
      <vt:lpstr>Cont.</vt:lpstr>
      <vt:lpstr>Example</vt:lpstr>
      <vt:lpstr>Cont.</vt:lpstr>
      <vt:lpstr>Class Activity</vt:lpstr>
      <vt:lpstr> 4.4.2 Net change theorem </vt:lpstr>
      <vt:lpstr>Example</vt:lpstr>
      <vt:lpstr>Example</vt:lpstr>
      <vt:lpstr>Cont.</vt:lpstr>
      <vt:lpstr> Integrating Even and Odd Functions</vt:lpstr>
      <vt:lpstr>Cont.</vt:lpstr>
      <vt:lpstr>Example</vt:lpstr>
      <vt:lpstr>Cont.</vt:lpstr>
      <vt:lpstr>Cont.</vt:lpstr>
      <vt:lpstr>Integrating an Odd Function</vt:lpstr>
      <vt:lpstr>Cont.</vt:lpstr>
      <vt:lpstr>Class Activity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14</dc:title>
  <dc:creator>Kamau, Ben</dc:creator>
  <cp:lastModifiedBy>Kamau, Ben</cp:lastModifiedBy>
  <cp:revision>3</cp:revision>
  <dcterms:created xsi:type="dcterms:W3CDTF">2023-11-27T20:39:53Z</dcterms:created>
  <dcterms:modified xsi:type="dcterms:W3CDTF">2023-11-27T21:38:52Z</dcterms:modified>
</cp:coreProperties>
</file>