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441" r:id="rId3"/>
    <p:sldId id="450" r:id="rId4"/>
    <p:sldId id="439" r:id="rId5"/>
    <p:sldId id="440" r:id="rId6"/>
    <p:sldId id="451" r:id="rId7"/>
    <p:sldId id="332" r:id="rId8"/>
    <p:sldId id="343" r:id="rId9"/>
    <p:sldId id="333" r:id="rId10"/>
    <p:sldId id="338" r:id="rId11"/>
    <p:sldId id="335" r:id="rId12"/>
    <p:sldId id="341" r:id="rId13"/>
    <p:sldId id="344" r:id="rId14"/>
    <p:sldId id="340" r:id="rId15"/>
    <p:sldId id="342" r:id="rId16"/>
    <p:sldId id="337" r:id="rId17"/>
    <p:sldId id="345" r:id="rId18"/>
    <p:sldId id="346" r:id="rId19"/>
    <p:sldId id="348" r:id="rId20"/>
    <p:sldId id="349" r:id="rId21"/>
    <p:sldId id="350" r:id="rId22"/>
    <p:sldId id="351" r:id="rId23"/>
    <p:sldId id="347" r:id="rId24"/>
    <p:sldId id="352" r:id="rId25"/>
    <p:sldId id="353" r:id="rId26"/>
    <p:sldId id="355" r:id="rId27"/>
    <p:sldId id="356" r:id="rId28"/>
    <p:sldId id="357" r:id="rId29"/>
    <p:sldId id="358" r:id="rId30"/>
    <p:sldId id="407" r:id="rId31"/>
    <p:sldId id="359" r:id="rId32"/>
    <p:sldId id="360" r:id="rId33"/>
    <p:sldId id="362" r:id="rId34"/>
    <p:sldId id="363" r:id="rId35"/>
    <p:sldId id="364" r:id="rId36"/>
    <p:sldId id="367" r:id="rId37"/>
    <p:sldId id="409" r:id="rId38"/>
    <p:sldId id="365" r:id="rId39"/>
    <p:sldId id="366" r:id="rId40"/>
    <p:sldId id="368" r:id="rId41"/>
    <p:sldId id="369" r:id="rId42"/>
    <p:sldId id="370" r:id="rId43"/>
    <p:sldId id="371" r:id="rId44"/>
    <p:sldId id="372" r:id="rId45"/>
    <p:sldId id="373" r:id="rId46"/>
    <p:sldId id="374" r:id="rId47"/>
    <p:sldId id="375" r:id="rId48"/>
    <p:sldId id="376" r:id="rId49"/>
    <p:sldId id="377" r:id="rId50"/>
    <p:sldId id="378" r:id="rId51"/>
    <p:sldId id="379" r:id="rId52"/>
    <p:sldId id="408" r:id="rId53"/>
    <p:sldId id="380" r:id="rId54"/>
    <p:sldId id="384" r:id="rId55"/>
    <p:sldId id="381" r:id="rId56"/>
    <p:sldId id="386" r:id="rId57"/>
    <p:sldId id="387" r:id="rId58"/>
    <p:sldId id="410" r:id="rId59"/>
    <p:sldId id="411" r:id="rId60"/>
    <p:sldId id="412" r:id="rId61"/>
    <p:sldId id="413" r:id="rId62"/>
    <p:sldId id="414" r:id="rId63"/>
    <p:sldId id="382" r:id="rId64"/>
    <p:sldId id="442" r:id="rId65"/>
    <p:sldId id="391" r:id="rId66"/>
    <p:sldId id="392" r:id="rId67"/>
    <p:sldId id="388" r:id="rId68"/>
    <p:sldId id="393" r:id="rId69"/>
    <p:sldId id="394" r:id="rId70"/>
    <p:sldId id="415" r:id="rId71"/>
    <p:sldId id="395" r:id="rId72"/>
    <p:sldId id="396" r:id="rId73"/>
    <p:sldId id="385" r:id="rId74"/>
    <p:sldId id="416" r:id="rId75"/>
    <p:sldId id="418" r:id="rId76"/>
    <p:sldId id="419" r:id="rId77"/>
    <p:sldId id="443" r:id="rId78"/>
    <p:sldId id="444" r:id="rId79"/>
    <p:sldId id="445" r:id="rId80"/>
    <p:sldId id="446" r:id="rId81"/>
    <p:sldId id="447" r:id="rId82"/>
    <p:sldId id="448" r:id="rId83"/>
    <p:sldId id="449"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1"/>
        <p:cNvGrpSpPr/>
        <p:nvPr/>
      </p:nvGrpSpPr>
      <p:grpSpPr>
        <a:xfrm>
          <a:off x="0" y="0"/>
          <a:ext cx="0" cy="0"/>
          <a:chOff x="0" y="0"/>
          <a:chExt cx="0" cy="0"/>
        </a:xfrm>
      </p:grpSpPr>
      <p:sp>
        <p:nvSpPr>
          <p:cNvPr id="12" name="Google Shape;12;p75"/>
          <p:cNvSpPr txBox="1">
            <a:spLocks noGrp="1"/>
          </p:cNvSpPr>
          <p:nvPr>
            <p:ph type="dt" idx="10"/>
          </p:nvPr>
        </p:nvSpPr>
        <p:spPr>
          <a:xfrm>
            <a:off x="609600" y="6172201"/>
            <a:ext cx="4572000" cy="304800"/>
          </a:xfrm>
          <a:prstGeom prst="rect">
            <a:avLst/>
          </a:prstGeom>
          <a:noFill/>
          <a:ln>
            <a:noFill/>
          </a:ln>
        </p:spPr>
        <p:txBody>
          <a:bodyPr spcFirstLastPara="1" wrap="square" lIns="91425" tIns="45700" rIns="91425"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75"/>
          <p:cNvSpPr txBox="1">
            <a:spLocks noGrp="1"/>
          </p:cNvSpPr>
          <p:nvPr>
            <p:ph type="ftr" idx="11"/>
          </p:nvPr>
        </p:nvSpPr>
        <p:spPr>
          <a:xfrm>
            <a:off x="609600" y="6492876"/>
            <a:ext cx="4572000" cy="28384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75"/>
          <p:cNvSpPr txBox="1"/>
          <p:nvPr/>
        </p:nvSpPr>
        <p:spPr>
          <a:xfrm>
            <a:off x="0" y="789677"/>
            <a:ext cx="12192000" cy="7091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6CB255"/>
              </a:buClr>
              <a:buSzPts val="3500"/>
              <a:buFont typeface="Arial Black"/>
              <a:buNone/>
            </a:pPr>
            <a:r>
              <a:rPr lang="en-US" sz="3500" b="0" i="0" u="none" strike="noStrike" cap="none">
                <a:solidFill>
                  <a:srgbClr val="6CB255"/>
                </a:solidFill>
                <a:latin typeface="Arial Black"/>
                <a:ea typeface="Arial Black"/>
                <a:cs typeface="Arial Black"/>
                <a:sym typeface="Arial Black"/>
              </a:rPr>
              <a:t>COLLEGE PHYSICS</a:t>
            </a:r>
            <a:endParaRPr sz="1800"/>
          </a:p>
          <a:p>
            <a:pPr marL="0" marR="0" lvl="0" indent="0" algn="ctr" rtl="0">
              <a:spcBef>
                <a:spcPts val="0"/>
              </a:spcBef>
              <a:spcAft>
                <a:spcPts val="0"/>
              </a:spcAft>
              <a:buClr>
                <a:srgbClr val="6CB255"/>
              </a:buClr>
              <a:buSzPts val="1800"/>
              <a:buFont typeface="Arial Black"/>
              <a:buNone/>
            </a:pPr>
            <a:endParaRPr sz="1800" b="0" i="0" u="none" strike="noStrike" cap="none">
              <a:solidFill>
                <a:srgbClr val="EAF1DD"/>
              </a:solidFill>
              <a:latin typeface="Arial"/>
              <a:ea typeface="Arial"/>
              <a:cs typeface="Arial"/>
              <a:sym typeface="Arial"/>
            </a:endParaRPr>
          </a:p>
          <a:p>
            <a:pPr marL="0" marR="0" lvl="0" indent="0" algn="ctr" rtl="0">
              <a:spcBef>
                <a:spcPts val="0"/>
              </a:spcBef>
              <a:spcAft>
                <a:spcPts val="0"/>
              </a:spcAft>
              <a:buClr>
                <a:srgbClr val="212F62"/>
              </a:buClr>
              <a:buSzPts val="2000"/>
              <a:buFont typeface="Arial"/>
              <a:buNone/>
            </a:pPr>
            <a:r>
              <a:rPr lang="en-US" sz="2000" b="1" i="0" u="none" strike="noStrike" cap="none">
                <a:solidFill>
                  <a:srgbClr val="212F62"/>
                </a:solidFill>
                <a:latin typeface="Arial"/>
                <a:ea typeface="Arial"/>
                <a:cs typeface="Arial"/>
                <a:sym typeface="Arial"/>
              </a:rPr>
              <a:t>Chapter # Chapter Title</a:t>
            </a:r>
            <a:endParaRPr sz="1800"/>
          </a:p>
          <a:p>
            <a:pPr marL="0" marR="0" lvl="0" indent="0" algn="ctr" rtl="0">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PowerPoint Image Slideshow</a:t>
            </a:r>
            <a:endParaRPr sz="1800"/>
          </a:p>
        </p:txBody>
      </p:sp>
      <p:pic>
        <p:nvPicPr>
          <p:cNvPr id="15" name="Google Shape;15;p75" descr="medium_covers_Page_2.png"/>
          <p:cNvPicPr preferRelativeResize="0"/>
          <p:nvPr/>
        </p:nvPicPr>
        <p:blipFill rotWithShape="1">
          <a:blip r:embed="rId2">
            <a:alphaModFix/>
          </a:blip>
          <a:srcRect/>
          <a:stretch/>
        </p:blipFill>
        <p:spPr>
          <a:xfrm>
            <a:off x="4750344" y="2517424"/>
            <a:ext cx="2680909" cy="2603836"/>
          </a:xfrm>
          <a:prstGeom prst="rect">
            <a:avLst/>
          </a:prstGeom>
          <a:noFill/>
          <a:ln>
            <a:noFill/>
          </a:ln>
          <a:effectLst>
            <a:reflection stA="52000" endA="300" endPos="35000" sy="-100000" algn="bl" rotWithShape="0"/>
          </a:effectLst>
        </p:spPr>
      </p:pic>
    </p:spTree>
    <p:extLst>
      <p:ext uri="{BB962C8B-B14F-4D97-AF65-F5344CB8AC3E}">
        <p14:creationId xmlns:p14="http://schemas.microsoft.com/office/powerpoint/2010/main" val="955518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Content with Caption">
  <p:cSld name="Content with Caption">
    <p:spTree>
      <p:nvGrpSpPr>
        <p:cNvPr id="1" name="Shape 30"/>
        <p:cNvGrpSpPr/>
        <p:nvPr/>
      </p:nvGrpSpPr>
      <p:grpSpPr>
        <a:xfrm>
          <a:off x="0" y="0"/>
          <a:ext cx="0" cy="0"/>
          <a:chOff x="0" y="0"/>
          <a:chExt cx="0" cy="0"/>
        </a:xfrm>
      </p:grpSpPr>
      <p:sp>
        <p:nvSpPr>
          <p:cNvPr id="31" name="Google Shape;31;p78"/>
          <p:cNvSpPr txBox="1">
            <a:spLocks noGrp="1"/>
          </p:cNvSpPr>
          <p:nvPr>
            <p:ph type="body" idx="1"/>
          </p:nvPr>
        </p:nvSpPr>
        <p:spPr>
          <a:xfrm>
            <a:off x="4766733" y="1600200"/>
            <a:ext cx="6815667" cy="4480560"/>
          </a:xfrm>
          <a:prstGeom prst="rect">
            <a:avLst/>
          </a:prstGeom>
          <a:noFill/>
          <a:ln>
            <a:noFill/>
          </a:ln>
        </p:spPr>
        <p:txBody>
          <a:bodyPr spcFirstLastPara="1" wrap="square" lIns="91425" tIns="45700" rIns="91425" bIns="45700" anchor="t" anchorCtr="0">
            <a:normAutofit/>
          </a:bodyPr>
          <a:lstStyle>
            <a:lvl1pPr marL="457200" lvl="0" indent="-228600" algn="l">
              <a:spcBef>
                <a:spcPts val="640"/>
              </a:spcBef>
              <a:spcAft>
                <a:spcPts val="0"/>
              </a:spcAft>
              <a:buSzPts val="3200"/>
              <a:buNone/>
              <a:defRPr sz="3200"/>
            </a:lvl1pPr>
            <a:lvl2pPr marL="914400" lvl="1" indent="-406400" algn="l">
              <a:spcBef>
                <a:spcPts val="600"/>
              </a:spcBef>
              <a:spcAft>
                <a:spcPts val="0"/>
              </a:spcAft>
              <a:buSzPts val="2800"/>
              <a:buFont typeface="Arial Black"/>
              <a:buAutoNum type="alphaLcParenR"/>
              <a:defRPr sz="2800"/>
            </a:lvl2pPr>
            <a:lvl3pPr marL="1371600" lvl="2" indent="-381000" algn="l">
              <a:spcBef>
                <a:spcPts val="480"/>
              </a:spcBef>
              <a:spcAft>
                <a:spcPts val="0"/>
              </a:spcAft>
              <a:buSzPts val="2400"/>
              <a:buFont typeface="Arial Black"/>
              <a:buAutoNum type="alphaLcParenR"/>
              <a:defRPr sz="2400"/>
            </a:lvl3pPr>
            <a:lvl4pPr marL="1828800" lvl="3" indent="-355600" algn="l">
              <a:spcBef>
                <a:spcPts val="400"/>
              </a:spcBef>
              <a:spcAft>
                <a:spcPts val="0"/>
              </a:spcAft>
              <a:buSzPts val="2000"/>
              <a:buFont typeface="Arial Black"/>
              <a:buAutoNum type="alphaLcParenR"/>
              <a:defRPr sz="2000"/>
            </a:lvl4pPr>
            <a:lvl5pPr marL="2286000" lvl="4" indent="-355600" algn="l">
              <a:spcBef>
                <a:spcPts val="400"/>
              </a:spcBef>
              <a:spcAft>
                <a:spcPts val="0"/>
              </a:spcAft>
              <a:buSzPts val="2000"/>
              <a:buFont typeface="Arial Black"/>
              <a:buAutoNum type="alphaLcParenR"/>
              <a:defRPr sz="2000"/>
            </a:lvl5pPr>
            <a:lvl6pPr marL="2743200" lvl="5" indent="-355600" algn="l">
              <a:spcBef>
                <a:spcPts val="400"/>
              </a:spcBef>
              <a:spcAft>
                <a:spcPts val="0"/>
              </a:spcAft>
              <a:buSzPts val="2000"/>
              <a:buChar char="•"/>
              <a:defRPr sz="2000"/>
            </a:lvl6pPr>
            <a:lvl7pPr marL="3200400" lvl="6" indent="-355600" algn="l">
              <a:spcBef>
                <a:spcPts val="400"/>
              </a:spcBef>
              <a:spcAft>
                <a:spcPts val="0"/>
              </a:spcAft>
              <a:buSzPts val="2000"/>
              <a:buChar char="•"/>
              <a:defRPr sz="2000"/>
            </a:lvl7pPr>
            <a:lvl8pPr marL="3657600" lvl="7" indent="-355600" algn="l">
              <a:spcBef>
                <a:spcPts val="400"/>
              </a:spcBef>
              <a:spcAft>
                <a:spcPts val="0"/>
              </a:spcAft>
              <a:buSzPts val="2000"/>
              <a:buChar char="•"/>
              <a:defRPr sz="2000"/>
            </a:lvl8pPr>
            <a:lvl9pPr marL="4114800" lvl="8" indent="-355600" algn="l">
              <a:spcBef>
                <a:spcPts val="400"/>
              </a:spcBef>
              <a:spcAft>
                <a:spcPts val="0"/>
              </a:spcAft>
              <a:buSzPts val="2000"/>
              <a:buChar char="•"/>
              <a:defRPr sz="2000"/>
            </a:lvl9pPr>
          </a:lstStyle>
          <a:p>
            <a:endParaRPr/>
          </a:p>
        </p:txBody>
      </p:sp>
      <p:sp>
        <p:nvSpPr>
          <p:cNvPr id="32" name="Google Shape;32;p78"/>
          <p:cNvSpPr txBox="1">
            <a:spLocks noGrp="1"/>
          </p:cNvSpPr>
          <p:nvPr>
            <p:ph type="body" idx="2"/>
          </p:nvPr>
        </p:nvSpPr>
        <p:spPr>
          <a:xfrm>
            <a:off x="609601" y="1600200"/>
            <a:ext cx="4011084" cy="4480560"/>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SzPts val="1600"/>
              <a:buNone/>
              <a:defRPr sz="1600"/>
            </a:lvl1pPr>
            <a:lvl2pPr marL="914400" lvl="1" indent="-228600" algn="l">
              <a:spcBef>
                <a:spcPts val="600"/>
              </a:spcBef>
              <a:spcAft>
                <a:spcPts val="0"/>
              </a:spcAft>
              <a:buSzPts val="1200"/>
              <a:buNone/>
              <a:defRPr sz="1200"/>
            </a:lvl2pPr>
            <a:lvl3pPr marL="1371600" lvl="2" indent="-228600" algn="l">
              <a:spcBef>
                <a:spcPts val="200"/>
              </a:spcBef>
              <a:spcAft>
                <a:spcPts val="0"/>
              </a:spcAft>
              <a:buSzPts val="1000"/>
              <a:buNone/>
              <a:defRPr sz="1000"/>
            </a:lvl3pPr>
            <a:lvl4pPr marL="1828800" lvl="3" indent="-228600" algn="l">
              <a:spcBef>
                <a:spcPts val="180"/>
              </a:spcBef>
              <a:spcAft>
                <a:spcPts val="0"/>
              </a:spcAft>
              <a:buSzPts val="900"/>
              <a:buNone/>
              <a:defRPr sz="900"/>
            </a:lvl4pPr>
            <a:lvl5pPr marL="2286000" lvl="4" indent="-228600" algn="l">
              <a:spcBef>
                <a:spcPts val="180"/>
              </a:spcBef>
              <a:spcAft>
                <a:spcPts val="0"/>
              </a:spcAft>
              <a:buSzPts val="900"/>
              <a:buNone/>
              <a:defRPr sz="900"/>
            </a:lvl5pPr>
            <a:lvl6pPr marL="2743200" lvl="5" indent="-228600" algn="l">
              <a:spcBef>
                <a:spcPts val="180"/>
              </a:spcBef>
              <a:spcAft>
                <a:spcPts val="0"/>
              </a:spcAft>
              <a:buSzPts val="900"/>
              <a:buNone/>
              <a:defRPr sz="900"/>
            </a:lvl6pPr>
            <a:lvl7pPr marL="3200400" lvl="6" indent="-228600" algn="l">
              <a:spcBef>
                <a:spcPts val="180"/>
              </a:spcBef>
              <a:spcAft>
                <a:spcPts val="0"/>
              </a:spcAft>
              <a:buSzPts val="900"/>
              <a:buNone/>
              <a:defRPr sz="900"/>
            </a:lvl7pPr>
            <a:lvl8pPr marL="3657600" lvl="7" indent="-228600" algn="l">
              <a:spcBef>
                <a:spcPts val="180"/>
              </a:spcBef>
              <a:spcAft>
                <a:spcPts val="0"/>
              </a:spcAft>
              <a:buSzPts val="900"/>
              <a:buNone/>
              <a:defRPr sz="900"/>
            </a:lvl8pPr>
            <a:lvl9pPr marL="4114800" lvl="8" indent="-228600" algn="l">
              <a:spcBef>
                <a:spcPts val="180"/>
              </a:spcBef>
              <a:spcAft>
                <a:spcPts val="0"/>
              </a:spcAft>
              <a:buSzPts val="900"/>
              <a:buNone/>
              <a:defRPr sz="900"/>
            </a:lvl9pPr>
          </a:lstStyle>
          <a:p>
            <a:endParaRPr/>
          </a:p>
        </p:txBody>
      </p:sp>
      <p:sp>
        <p:nvSpPr>
          <p:cNvPr id="33" name="Google Shape;33;p78"/>
          <p:cNvSpPr txBox="1">
            <a:spLocks noGrp="1"/>
          </p:cNvSpPr>
          <p:nvPr>
            <p:ph type="dt" idx="10"/>
          </p:nvPr>
        </p:nvSpPr>
        <p:spPr>
          <a:xfrm>
            <a:off x="609600" y="6172201"/>
            <a:ext cx="4572000" cy="304800"/>
          </a:xfrm>
          <a:prstGeom prst="rect">
            <a:avLst/>
          </a:prstGeom>
          <a:noFill/>
          <a:ln>
            <a:noFill/>
          </a:ln>
        </p:spPr>
        <p:txBody>
          <a:bodyPr spcFirstLastPara="1" wrap="square" lIns="91425" tIns="45700" rIns="91425"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78"/>
          <p:cNvSpPr txBox="1">
            <a:spLocks noGrp="1"/>
          </p:cNvSpPr>
          <p:nvPr>
            <p:ph type="ftr" idx="11"/>
          </p:nvPr>
        </p:nvSpPr>
        <p:spPr>
          <a:xfrm>
            <a:off x="609600" y="6492876"/>
            <a:ext cx="4572000" cy="28384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78"/>
          <p:cNvSpPr txBox="1">
            <a:spLocks noGrp="1"/>
          </p:cNvSpPr>
          <p:nvPr>
            <p:ph type="sldNum" idx="12"/>
          </p:nvPr>
        </p:nvSpPr>
        <p:spPr>
          <a:xfrm rot="-5400000">
            <a:off x="10945706" y="623041"/>
            <a:ext cx="1315721"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36" name="Google Shape;36;p78"/>
          <p:cNvSpPr txBox="1">
            <a:spLocks noGrp="1"/>
          </p:cNvSpPr>
          <p:nvPr>
            <p:ph type="title"/>
          </p:nvPr>
        </p:nvSpPr>
        <p:spPr>
          <a:xfrm>
            <a:off x="609600" y="241327"/>
            <a:ext cx="10750549" cy="659535"/>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6CB25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1781704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64756-239A-43C8-B708-29F095C795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DFCBF3-3D12-46F8-A107-C27B126A85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78CE40B-7076-4004-A648-3CCABCCC9D8D}"/>
              </a:ext>
            </a:extLst>
          </p:cNvPr>
          <p:cNvSpPr>
            <a:spLocks noGrp="1"/>
          </p:cNvSpPr>
          <p:nvPr>
            <p:ph type="dt" sz="half" idx="10"/>
          </p:nvPr>
        </p:nvSpPr>
        <p:spPr/>
        <p:txBody>
          <a:bodyPr/>
          <a:lstStyle/>
          <a:p>
            <a:fld id="{01B9875C-86EA-4AA8-8449-E21874C29972}" type="datetimeFigureOut">
              <a:rPr lang="en-US" smtClean="0"/>
              <a:t>8/23/2023</a:t>
            </a:fld>
            <a:endParaRPr lang="en-US"/>
          </a:p>
        </p:txBody>
      </p:sp>
      <p:sp>
        <p:nvSpPr>
          <p:cNvPr id="5" name="Footer Placeholder 4">
            <a:extLst>
              <a:ext uri="{FF2B5EF4-FFF2-40B4-BE49-F238E27FC236}">
                <a16:creationId xmlns:a16="http://schemas.microsoft.com/office/drawing/2014/main" id="{AFEA6CB8-8493-4000-8F1D-A01C8C1768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965AF9-2F43-4643-801E-F0C4D5B8ED05}"/>
              </a:ext>
            </a:extLst>
          </p:cNvPr>
          <p:cNvSpPr>
            <a:spLocks noGrp="1"/>
          </p:cNvSpPr>
          <p:nvPr>
            <p:ph type="sldNum" sz="quarter" idx="12"/>
          </p:nvPr>
        </p:nvSpPr>
        <p:spPr/>
        <p:txBody>
          <a:bodyPr/>
          <a:lstStyle/>
          <a:p>
            <a:fld id="{35EB9A6D-1F6C-4076-9B2C-978660C3764E}" type="slidenum">
              <a:rPr lang="en-US" smtClean="0"/>
              <a:t>‹#›</a:t>
            </a:fld>
            <a:endParaRPr lang="en-US"/>
          </a:p>
        </p:txBody>
      </p:sp>
    </p:spTree>
    <p:extLst>
      <p:ext uri="{BB962C8B-B14F-4D97-AF65-F5344CB8AC3E}">
        <p14:creationId xmlns:p14="http://schemas.microsoft.com/office/powerpoint/2010/main" val="3818662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August 23, 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18851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5"/>
        <p:cNvGrpSpPr/>
        <p:nvPr/>
      </p:nvGrpSpPr>
      <p:grpSpPr>
        <a:xfrm>
          <a:off x="0" y="0"/>
          <a:ext cx="0" cy="0"/>
          <a:chOff x="0" y="0"/>
          <a:chExt cx="0" cy="0"/>
        </a:xfrm>
      </p:grpSpPr>
      <p:sp>
        <p:nvSpPr>
          <p:cNvPr id="6" name="Google Shape;6;p74"/>
          <p:cNvSpPr txBox="1">
            <a:spLocks noGrp="1"/>
          </p:cNvSpPr>
          <p:nvPr>
            <p:ph type="title"/>
          </p:nvPr>
        </p:nvSpPr>
        <p:spPr>
          <a:xfrm>
            <a:off x="609600" y="152718"/>
            <a:ext cx="7721600" cy="1371600"/>
          </a:xfrm>
          <a:prstGeom prst="rect">
            <a:avLst/>
          </a:prstGeom>
          <a:noFill/>
          <a:ln>
            <a:noFill/>
          </a:ln>
        </p:spPr>
        <p:txBody>
          <a:bodyPr spcFirstLastPara="1" wrap="square" lIns="91425" tIns="45700" rIns="91425" bIns="45700" anchor="b" anchorCtr="0">
            <a:normAutofit/>
          </a:bodyPr>
          <a:lstStyle>
            <a:lvl1pPr marR="0" lvl="0" algn="l" rtl="0">
              <a:spcBef>
                <a:spcPts val="0"/>
              </a:spcBef>
              <a:spcAft>
                <a:spcPts val="0"/>
              </a:spcAft>
              <a:buClr>
                <a:srgbClr val="6CB255"/>
              </a:buClr>
              <a:buSzPts val="2400"/>
              <a:buFont typeface="Arial Black"/>
              <a:buNone/>
              <a:defRPr sz="2400" b="0" i="0" u="none" strike="noStrike" cap="none">
                <a:solidFill>
                  <a:srgbClr val="6CB255"/>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74"/>
          <p:cNvSpPr txBox="1">
            <a:spLocks noGrp="1"/>
          </p:cNvSpPr>
          <p:nvPr>
            <p:ph type="body" idx="1"/>
          </p:nvPr>
        </p:nvSpPr>
        <p:spPr>
          <a:xfrm>
            <a:off x="609600" y="1752601"/>
            <a:ext cx="10160000" cy="4373563"/>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400"/>
              </a:spcBef>
              <a:spcAft>
                <a:spcPts val="0"/>
              </a:spcAft>
              <a:buClr>
                <a:srgbClr val="6CB255"/>
              </a:buClr>
              <a:buSzPts val="2000"/>
              <a:buFont typeface="Arial"/>
              <a:buNone/>
              <a:defRPr sz="2000" b="0" i="0" u="none" strike="noStrike" cap="none">
                <a:solidFill>
                  <a:schemeClr val="dk1"/>
                </a:solidFill>
                <a:latin typeface="Arial"/>
                <a:ea typeface="Arial"/>
                <a:cs typeface="Arial"/>
                <a:sym typeface="Arial"/>
              </a:defRPr>
            </a:lvl1pPr>
            <a:lvl2pPr marL="914400" marR="0" lvl="1" indent="-355600" algn="l" rtl="0">
              <a:spcBef>
                <a:spcPts val="600"/>
              </a:spcBef>
              <a:spcAft>
                <a:spcPts val="0"/>
              </a:spcAft>
              <a:buClr>
                <a:srgbClr val="6CB255"/>
              </a:buClr>
              <a:buSzPts val="2000"/>
              <a:buFont typeface="Arial"/>
              <a:buChar char="•"/>
              <a:defRPr sz="2000" b="0" i="0" u="none" strike="noStrike" cap="none">
                <a:solidFill>
                  <a:srgbClr val="000000"/>
                </a:solidFill>
                <a:latin typeface="Arial"/>
                <a:ea typeface="Arial"/>
                <a:cs typeface="Arial"/>
                <a:sym typeface="Arial"/>
              </a:defRPr>
            </a:lvl2pPr>
            <a:lvl3pPr marL="1371600" marR="0" lvl="2"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3pPr>
            <a:lvl4pPr marL="1828800" marR="0" lvl="3"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4pPr>
            <a:lvl5pPr marL="2286000" marR="0" lvl="4"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5pPr>
            <a:lvl6pPr marL="2743200" marR="0" lvl="5"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8" name="Google Shape;8;p74"/>
          <p:cNvSpPr txBox="1">
            <a:spLocks noGrp="1"/>
          </p:cNvSpPr>
          <p:nvPr>
            <p:ph type="dt" idx="10"/>
          </p:nvPr>
        </p:nvSpPr>
        <p:spPr>
          <a:xfrm>
            <a:off x="609600" y="6172201"/>
            <a:ext cx="4572000" cy="304800"/>
          </a:xfrm>
          <a:prstGeom prst="rect">
            <a:avLst/>
          </a:prstGeom>
          <a:noFill/>
          <a:ln>
            <a:noFill/>
          </a:ln>
        </p:spPr>
        <p:txBody>
          <a:bodyPr spcFirstLastPara="1" wrap="square" lIns="91425" tIns="45700" rIns="91425" bIns="0" anchor="b" anchorCtr="0">
            <a:noAutofit/>
          </a:bodyPr>
          <a:lstStyle>
            <a:lvl1pPr marR="0" lvl="0" algn="l" rtl="0">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 name="Google Shape;9;p74"/>
          <p:cNvSpPr txBox="1">
            <a:spLocks noGrp="1"/>
          </p:cNvSpPr>
          <p:nvPr>
            <p:ph type="ftr" idx="11"/>
          </p:nvPr>
        </p:nvSpPr>
        <p:spPr>
          <a:xfrm>
            <a:off x="609600" y="6492876"/>
            <a:ext cx="4572000" cy="28384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74"/>
          <p:cNvSpPr txBox="1">
            <a:spLocks noGrp="1"/>
          </p:cNvSpPr>
          <p:nvPr>
            <p:ph type="sldNum" idx="12"/>
          </p:nvPr>
        </p:nvSpPr>
        <p:spPr>
          <a:xfrm rot="-5400000">
            <a:off x="10945706" y="623041"/>
            <a:ext cx="1315721" cy="486833"/>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rgbClr val="FFFFFF"/>
                </a:solidFill>
                <a:latin typeface="Arial"/>
                <a:ea typeface="Arial"/>
                <a:cs typeface="Arial"/>
                <a:sym typeface="Arial"/>
              </a:defRPr>
            </a:lvl1pPr>
            <a:lvl2pPr marL="0" marR="0" lvl="1" indent="0" algn="r" rtl="0">
              <a:spcBef>
                <a:spcPts val="0"/>
              </a:spcBef>
              <a:buNone/>
              <a:defRPr sz="2400" b="1" i="0" u="none" strike="noStrike" cap="none">
                <a:solidFill>
                  <a:srgbClr val="FFFFFF"/>
                </a:solidFill>
                <a:latin typeface="Arial"/>
                <a:ea typeface="Arial"/>
                <a:cs typeface="Arial"/>
                <a:sym typeface="Arial"/>
              </a:defRPr>
            </a:lvl2pPr>
            <a:lvl3pPr marL="0" marR="0" lvl="2" indent="0" algn="r" rtl="0">
              <a:spcBef>
                <a:spcPts val="0"/>
              </a:spcBef>
              <a:buNone/>
              <a:defRPr sz="2400" b="1" i="0" u="none" strike="noStrike" cap="none">
                <a:solidFill>
                  <a:srgbClr val="FFFFFF"/>
                </a:solidFill>
                <a:latin typeface="Arial"/>
                <a:ea typeface="Arial"/>
                <a:cs typeface="Arial"/>
                <a:sym typeface="Arial"/>
              </a:defRPr>
            </a:lvl3pPr>
            <a:lvl4pPr marL="0" marR="0" lvl="3" indent="0" algn="r" rtl="0">
              <a:spcBef>
                <a:spcPts val="0"/>
              </a:spcBef>
              <a:buNone/>
              <a:defRPr sz="2400" b="1" i="0" u="none" strike="noStrike" cap="none">
                <a:solidFill>
                  <a:srgbClr val="FFFFFF"/>
                </a:solidFill>
                <a:latin typeface="Arial"/>
                <a:ea typeface="Arial"/>
                <a:cs typeface="Arial"/>
                <a:sym typeface="Arial"/>
              </a:defRPr>
            </a:lvl4pPr>
            <a:lvl5pPr marL="0" marR="0" lvl="4" indent="0" algn="r" rtl="0">
              <a:spcBef>
                <a:spcPts val="0"/>
              </a:spcBef>
              <a:buNone/>
              <a:defRPr sz="2400" b="1" i="0" u="none" strike="noStrike" cap="none">
                <a:solidFill>
                  <a:srgbClr val="FFFFFF"/>
                </a:solidFill>
                <a:latin typeface="Arial"/>
                <a:ea typeface="Arial"/>
                <a:cs typeface="Arial"/>
                <a:sym typeface="Arial"/>
              </a:defRPr>
            </a:lvl5pPr>
            <a:lvl6pPr marL="0" marR="0" lvl="5" indent="0" algn="r" rtl="0">
              <a:spcBef>
                <a:spcPts val="0"/>
              </a:spcBef>
              <a:buNone/>
              <a:defRPr sz="2400" b="1" i="0" u="none" strike="noStrike" cap="none">
                <a:solidFill>
                  <a:srgbClr val="FFFFFF"/>
                </a:solidFill>
                <a:latin typeface="Arial"/>
                <a:ea typeface="Arial"/>
                <a:cs typeface="Arial"/>
                <a:sym typeface="Arial"/>
              </a:defRPr>
            </a:lvl6pPr>
            <a:lvl7pPr marL="0" marR="0" lvl="6" indent="0" algn="r" rtl="0">
              <a:spcBef>
                <a:spcPts val="0"/>
              </a:spcBef>
              <a:buNone/>
              <a:defRPr sz="2400" b="1" i="0" u="none" strike="noStrike" cap="none">
                <a:solidFill>
                  <a:srgbClr val="FFFFFF"/>
                </a:solidFill>
                <a:latin typeface="Arial"/>
                <a:ea typeface="Arial"/>
                <a:cs typeface="Arial"/>
                <a:sym typeface="Arial"/>
              </a:defRPr>
            </a:lvl7pPr>
            <a:lvl8pPr marL="0" marR="0" lvl="7" indent="0" algn="r" rtl="0">
              <a:spcBef>
                <a:spcPts val="0"/>
              </a:spcBef>
              <a:buNone/>
              <a:defRPr sz="2400" b="1" i="0" u="none" strike="noStrike" cap="none">
                <a:solidFill>
                  <a:srgbClr val="FFFFFF"/>
                </a:solidFill>
                <a:latin typeface="Arial"/>
                <a:ea typeface="Arial"/>
                <a:cs typeface="Arial"/>
                <a:sym typeface="Arial"/>
              </a:defRPr>
            </a:lvl8pPr>
            <a:lvl9pPr marL="0" marR="0" lvl="8" indent="0" algn="r" rtl="0">
              <a:spcBef>
                <a:spcPts val="0"/>
              </a:spcBef>
              <a:buNone/>
              <a:defRPr sz="2400" b="1" i="0" u="none" strike="noStrike" cap="none">
                <a:solidFill>
                  <a:srgbClr val="FFFFFF"/>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411996021"/>
      </p:ext>
    </p:extLst>
  </p:cSld>
  <p:clrMap bg1="lt1" tx1="dk1" bg2="dk2" tx2="lt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1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1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11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hyperlink" Target="https://student.desmos.com/"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4.xml"/><Relationship Id="rId4" Type="http://schemas.openxmlformats.org/officeDocument/2006/relationships/image" Target="../media/image59.png"/></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4.xml"/><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4.xml"/><Relationship Id="rId4" Type="http://schemas.openxmlformats.org/officeDocument/2006/relationships/image" Target="../media/image66.png"/></Relationships>
</file>

<file path=ppt/slides/_rels/slide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640.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650.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www.geogebra.org/m/YvaFWUzY" TargetMode="External"/><Relationship Id="rId2" Type="http://schemas.openxmlformats.org/officeDocument/2006/relationships/hyperlink" Target="https://www.geogebra.org/m/gsvqhnxf" TargetMode="Externa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80.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hyperlink" Target="https://www.youtube.com/watch?v=KesTHnYwRMg" TargetMode="External"/><Relationship Id="rId2" Type="http://schemas.openxmlformats.org/officeDocument/2006/relationships/hyperlink" Target="https://www.youtube.com/watch?v=l7Tcay720vw" TargetMode="External"/><Relationship Id="rId1" Type="http://schemas.openxmlformats.org/officeDocument/2006/relationships/slideLayout" Target="../slideLayouts/slideLayout4.xml"/><Relationship Id="rId4" Type="http://schemas.openxmlformats.org/officeDocument/2006/relationships/hyperlink" Target="https://www.youtube.com/watch?v=58u7vaqHg68" TargetMode="External"/></Relationships>
</file>

<file path=ppt/slides/_rels/slide78.xml.rels><?xml version="1.0" encoding="UTF-8" standalone="yes"?>
<Relationships xmlns="http://schemas.openxmlformats.org/package/2006/relationships"><Relationship Id="rId3" Type="http://schemas.openxmlformats.org/officeDocument/2006/relationships/hyperlink" Target="https://youtu.be/BsgrGFIbMdU" TargetMode="External"/><Relationship Id="rId2" Type="http://schemas.openxmlformats.org/officeDocument/2006/relationships/hyperlink" Target="https://www.youtube.com/watch?v=LdewtuWi7fM" TargetMode="External"/><Relationship Id="rId1" Type="http://schemas.openxmlformats.org/officeDocument/2006/relationships/slideLayout" Target="../slideLayouts/slideLayout4.xml"/><Relationship Id="rId4" Type="http://schemas.openxmlformats.org/officeDocument/2006/relationships/hyperlink" Target="https://youtu.be/Vi4BiJj-n0g" TargetMode="External"/></Relationships>
</file>

<file path=ppt/slides/_rels/slide79.xml.rels><?xml version="1.0" encoding="UTF-8" standalone="yes"?>
<Relationships xmlns="http://schemas.openxmlformats.org/package/2006/relationships"><Relationship Id="rId3" Type="http://schemas.openxmlformats.org/officeDocument/2006/relationships/hyperlink" Target="https://www.youtube.com/watch?v=pvrRHe_dQ1M" TargetMode="External"/><Relationship Id="rId2" Type="http://schemas.openxmlformats.org/officeDocument/2006/relationships/hyperlink" Target="https://www.youtube.com/watch?v=3iZUK15aPE0" TargetMode="Externa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hyperlink" Target="https://www.youtube.com/watch?v=1HqmLIZAtDA" TargetMode="External"/><Relationship Id="rId2" Type="http://schemas.openxmlformats.org/officeDocument/2006/relationships/hyperlink" Target="https://www.youtube.com/watch?v=VLiMfJHZIpk" TargetMode="External"/><Relationship Id="rId1" Type="http://schemas.openxmlformats.org/officeDocument/2006/relationships/slideLayout" Target="../slideLayouts/slideLayout4.xml"/><Relationship Id="rId6" Type="http://schemas.openxmlformats.org/officeDocument/2006/relationships/hyperlink" Target="https://youtu.be/s6le_KaP0fM" TargetMode="External"/><Relationship Id="rId5" Type="http://schemas.openxmlformats.org/officeDocument/2006/relationships/hyperlink" Target="https://youtu.be/qHfyB0J57qo" TargetMode="External"/><Relationship Id="rId4" Type="http://schemas.openxmlformats.org/officeDocument/2006/relationships/hyperlink" Target="https://youtu.be/8ZOXR4pn3Qg" TargetMode="External"/></Relationships>
</file>

<file path=ppt/slides/_rels/slide81.xml.rels><?xml version="1.0" encoding="UTF-8" standalone="yes"?>
<Relationships xmlns="http://schemas.openxmlformats.org/package/2006/relationships"><Relationship Id="rId2" Type="http://schemas.openxmlformats.org/officeDocument/2006/relationships/hyperlink" Target="https://youtu.be/kTNKb9lWsto" TargetMode="Externa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hyperlink" Target="https://youtu.be/LN_Ah44JR4U" TargetMode="External"/><Relationship Id="rId2" Type="http://schemas.openxmlformats.org/officeDocument/2006/relationships/hyperlink" Target="https://youtu.be/J_w_5X-zMQ0" TargetMode="External"/><Relationship Id="rId1" Type="http://schemas.openxmlformats.org/officeDocument/2006/relationships/slideLayout" Target="../slideLayouts/slideLayout4.xml"/><Relationship Id="rId4" Type="http://schemas.openxmlformats.org/officeDocument/2006/relationships/hyperlink" Target="https://www.youtube.com/watch?v=k-O6lUN6YG0" TargetMode="External"/></Relationships>
</file>

<file path=ppt/slides/_rels/slide83.xml.rels><?xml version="1.0" encoding="UTF-8" standalone="yes"?>
<Relationships xmlns="http://schemas.openxmlformats.org/package/2006/relationships"><Relationship Id="rId8" Type="http://schemas.openxmlformats.org/officeDocument/2006/relationships/hyperlink" Target="https://youtu.be/G9jreyHKncU" TargetMode="External"/><Relationship Id="rId3" Type="http://schemas.openxmlformats.org/officeDocument/2006/relationships/hyperlink" Target="https://youtu.be/yz7BQCVWOrc" TargetMode="External"/><Relationship Id="rId7" Type="http://schemas.openxmlformats.org/officeDocument/2006/relationships/hyperlink" Target="https://youtu.be/sbYpK9boNlc" TargetMode="External"/><Relationship Id="rId2" Type="http://schemas.openxmlformats.org/officeDocument/2006/relationships/hyperlink" Target="https://youtu.be/MXEsE2As7rs" TargetMode="External"/><Relationship Id="rId1" Type="http://schemas.openxmlformats.org/officeDocument/2006/relationships/slideLayout" Target="../slideLayouts/slideLayout4.xml"/><Relationship Id="rId6" Type="http://schemas.openxmlformats.org/officeDocument/2006/relationships/hyperlink" Target="https://youtu.be/z5kjUn9zpvw" TargetMode="External"/><Relationship Id="rId5" Type="http://schemas.openxmlformats.org/officeDocument/2006/relationships/hyperlink" Target="https://youtu.be/FeCcuQoufoM" TargetMode="External"/><Relationship Id="rId4" Type="http://schemas.openxmlformats.org/officeDocument/2006/relationships/hyperlink" Target="https://youtu.be/uXoIu8MCMuU"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E72A4-0A33-4F81-BCBF-23B99F053EEC}"/>
              </a:ext>
            </a:extLst>
          </p:cNvPr>
          <p:cNvSpPr>
            <a:spLocks noGrp="1"/>
          </p:cNvSpPr>
          <p:nvPr>
            <p:ph type="ctrTitle"/>
          </p:nvPr>
        </p:nvSpPr>
        <p:spPr>
          <a:xfrm>
            <a:off x="1524000" y="1122363"/>
            <a:ext cx="9144000" cy="734717"/>
          </a:xfrm>
        </p:spPr>
        <p:txBody>
          <a:bodyPr>
            <a:normAutofit/>
          </a:bodyPr>
          <a:lstStyle/>
          <a:p>
            <a:r>
              <a:rPr lang="en-US" sz="4000" b="1" dirty="0">
                <a:solidFill>
                  <a:srgbClr val="00B050"/>
                </a:solidFill>
              </a:rPr>
              <a:t>Calculus-1</a:t>
            </a:r>
          </a:p>
        </p:txBody>
      </p:sp>
      <p:sp>
        <p:nvSpPr>
          <p:cNvPr id="3" name="Subtitle 2">
            <a:extLst>
              <a:ext uri="{FF2B5EF4-FFF2-40B4-BE49-F238E27FC236}">
                <a16:creationId xmlns:a16="http://schemas.microsoft.com/office/drawing/2014/main" id="{E7FA9AF6-9CA5-4264-BFF6-C74F8BF1F384}"/>
              </a:ext>
            </a:extLst>
          </p:cNvPr>
          <p:cNvSpPr>
            <a:spLocks noGrp="1"/>
          </p:cNvSpPr>
          <p:nvPr>
            <p:ph type="subTitle" idx="1"/>
          </p:nvPr>
        </p:nvSpPr>
        <p:spPr>
          <a:xfrm>
            <a:off x="1524000" y="1857080"/>
            <a:ext cx="9144000" cy="3400720"/>
          </a:xfrm>
        </p:spPr>
        <p:txBody>
          <a:bodyPr/>
          <a:lstStyle/>
          <a:p>
            <a:endParaRPr lang="en-US" dirty="0"/>
          </a:p>
          <a:p>
            <a:r>
              <a:rPr lang="en-US" sz="3600" dirty="0"/>
              <a:t>Chapter 1: Limits and Continuity</a:t>
            </a:r>
          </a:p>
        </p:txBody>
      </p:sp>
    </p:spTree>
    <p:extLst>
      <p:ext uri="{BB962C8B-B14F-4D97-AF65-F5344CB8AC3E}">
        <p14:creationId xmlns:p14="http://schemas.microsoft.com/office/powerpoint/2010/main" val="42686321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778AF-1960-4EC0-8EBC-919FAED885CF}"/>
              </a:ext>
            </a:extLst>
          </p:cNvPr>
          <p:cNvSpPr>
            <a:spLocks noGrp="1"/>
          </p:cNvSpPr>
          <p:nvPr>
            <p:ph type="title"/>
          </p:nvPr>
        </p:nvSpPr>
        <p:spPr/>
        <p:txBody>
          <a:bodyPr>
            <a:normAutofit/>
          </a:bodyPr>
          <a:lstStyle/>
          <a:p>
            <a:r>
              <a:rPr lang="en-US" dirty="0"/>
              <a:t>Lab Activity</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2A3366F8-419C-406C-8507-F425B6A1BC8E}"/>
                  </a:ext>
                </a:extLst>
              </p:cNvPr>
              <p:cNvSpPr>
                <a:spLocks noGrp="1"/>
              </p:cNvSpPr>
              <p:nvPr>
                <p:ph type="body" sz="quarter" idx="14"/>
              </p:nvPr>
            </p:nvSpPr>
            <p:spPr>
              <a:xfrm>
                <a:off x="609599" y="1110881"/>
                <a:ext cx="10750549" cy="5247974"/>
              </a:xfrm>
            </p:spPr>
            <p:txBody>
              <a:bodyPr/>
              <a:lstStyle/>
              <a:p>
                <a:r>
                  <a:rPr lang="en-US" dirty="0"/>
                  <a:t>Consider the previous activity where the height </a:t>
                </a:r>
                <a14:m>
                  <m:oMath xmlns:m="http://schemas.openxmlformats.org/officeDocument/2006/math">
                    <m:r>
                      <a:rPr lang="en-US" i="1" dirty="0" smtClean="0">
                        <a:latin typeface="Cambria Math" panose="02040503050406030204" pitchFamily="18" charset="0"/>
                      </a:rPr>
                      <m:t>𝑠</m:t>
                    </m:r>
                  </m:oMath>
                </a14:m>
                <a:r>
                  <a:rPr lang="en-US" dirty="0"/>
                  <a:t> of a ball at time </a:t>
                </a:r>
                <a14:m>
                  <m:oMath xmlns:m="http://schemas.openxmlformats.org/officeDocument/2006/math">
                    <m:r>
                      <a:rPr lang="en-US" i="1" dirty="0" smtClean="0">
                        <a:latin typeface="Cambria Math" panose="02040503050406030204" pitchFamily="18" charset="0"/>
                      </a:rPr>
                      <m:t>𝑡</m:t>
                    </m:r>
                    <m:r>
                      <a:rPr lang="en-US" i="1" dirty="0" smtClean="0">
                        <a:latin typeface="Cambria Math" panose="02040503050406030204" pitchFamily="18" charset="0"/>
                      </a:rPr>
                      <m:t> </m:t>
                    </m:r>
                  </m:oMath>
                </a14:m>
                <a:r>
                  <a:rPr lang="en-US" dirty="0"/>
                  <a:t>(in seconds) is given by</a:t>
                </a:r>
              </a:p>
              <a:p>
                <a14:m>
                  <m:oMath xmlns:m="http://schemas.openxmlformats.org/officeDocument/2006/math">
                    <m:r>
                      <a:rPr lang="en-US" b="0" i="1" smtClean="0">
                        <a:latin typeface="Cambria Math" panose="02040503050406030204" pitchFamily="18" charset="0"/>
                      </a:rPr>
                      <m:t>𝑠</m:t>
                    </m:r>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r>
                      <a:rPr lang="en-US" b="0" i="1" smtClean="0">
                        <a:latin typeface="Cambria Math" panose="02040503050406030204" pitchFamily="18" charset="0"/>
                      </a:rPr>
                      <m:t>=64−</m:t>
                    </m:r>
                    <m:sSup>
                      <m:sSupPr>
                        <m:ctrlPr>
                          <a:rPr lang="en-US" b="0" i="1" smtClean="0">
                            <a:latin typeface="Cambria Math" panose="02040503050406030204" pitchFamily="18" charset="0"/>
                          </a:rPr>
                        </m:ctrlPr>
                      </m:sSupPr>
                      <m:e>
                        <m:r>
                          <a:rPr lang="en-US" i="1">
                            <a:latin typeface="Cambria Math" panose="02040503050406030204" pitchFamily="18" charset="0"/>
                          </a:rPr>
                          <m:t>16(</m:t>
                        </m:r>
                        <m:r>
                          <a:rPr lang="en-US" i="1">
                            <a:latin typeface="Cambria Math" panose="02040503050406030204" pitchFamily="18" charset="0"/>
                          </a:rPr>
                          <m:t>𝑡</m:t>
                        </m:r>
                        <m:r>
                          <a:rPr lang="en-US" i="1">
                            <a:latin typeface="Cambria Math" panose="02040503050406030204" pitchFamily="18" charset="0"/>
                          </a:rPr>
                          <m:t>−1)</m:t>
                        </m:r>
                      </m:e>
                      <m:sup>
                        <m:r>
                          <a:rPr lang="en-US" b="0" i="1" smtClean="0">
                            <a:latin typeface="Cambria Math" panose="02040503050406030204" pitchFamily="18" charset="0"/>
                          </a:rPr>
                          <m:t>2</m:t>
                        </m:r>
                      </m:sup>
                    </m:sSup>
                  </m:oMath>
                </a14:m>
                <a:r>
                  <a:rPr lang="en-US" dirty="0"/>
                  <a:t>.</a:t>
                </a:r>
              </a:p>
              <a:p>
                <a:r>
                  <a:rPr lang="en-US" dirty="0"/>
                  <a:t>Find the average velocity over the </a:t>
                </a:r>
                <a:r>
                  <a:rPr lang="en-US"/>
                  <a:t>given intervals [0.5, 1], [0.5,0.75], [0.5, 0.6], [0.5, 0.55], [0.5,0.55]</a:t>
                </a:r>
                <a:endParaRPr lang="en-US" dirty="0"/>
              </a:p>
              <a:p>
                <a:endParaRPr lang="en-US" dirty="0"/>
              </a:p>
              <a:p>
                <a:endParaRPr lang="en-US" dirty="0"/>
              </a:p>
            </p:txBody>
          </p:sp>
        </mc:Choice>
        <mc:Fallback xmlns="">
          <p:sp>
            <p:nvSpPr>
              <p:cNvPr id="4" name="Text Placeholder 3">
                <a:extLst>
                  <a:ext uri="{FF2B5EF4-FFF2-40B4-BE49-F238E27FC236}">
                    <a16:creationId xmlns:a16="http://schemas.microsoft.com/office/drawing/2014/main" id="{2A3366F8-419C-406C-8507-F425B6A1BC8E}"/>
                  </a:ext>
                </a:extLst>
              </p:cNvPr>
              <p:cNvSpPr>
                <a:spLocks noGrp="1" noRot="1" noChangeAspect="1" noMove="1" noResize="1" noEditPoints="1" noAdjustHandles="1" noChangeArrowheads="1" noChangeShapeType="1" noTextEdit="1"/>
              </p:cNvSpPr>
              <p:nvPr>
                <p:ph type="body" sz="quarter" idx="14"/>
              </p:nvPr>
            </p:nvSpPr>
            <p:spPr>
              <a:xfrm>
                <a:off x="609599" y="1110881"/>
                <a:ext cx="10750549" cy="524797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922123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34702-3368-4080-A01C-4281B1993137}"/>
              </a:ext>
            </a:extLst>
          </p:cNvPr>
          <p:cNvSpPr>
            <a:spLocks noGrp="1"/>
          </p:cNvSpPr>
          <p:nvPr>
            <p:ph type="title"/>
          </p:nvPr>
        </p:nvSpPr>
        <p:spPr/>
        <p:txBody>
          <a:bodyPr>
            <a:normAutofit fontScale="90000"/>
          </a:bodyPr>
          <a:lstStyle/>
          <a:p>
            <a:r>
              <a:rPr lang="en-US" dirty="0"/>
              <a:t>1.2 The Limit of a function</a:t>
            </a:r>
            <a:br>
              <a:rPr lang="en-US" dirty="0"/>
            </a:br>
            <a:r>
              <a:rPr lang="en-US" dirty="0"/>
              <a:t>        Informal Definition of Limit</a:t>
            </a:r>
          </a:p>
        </p:txBody>
      </p:sp>
      <p:pic>
        <p:nvPicPr>
          <p:cNvPr id="5122" name="Picture 2" descr="https://lh4.googleusercontent.com/y39IrbgotSqXjEFzRcN3yiBruxQBmce1pWw1GRmvrhfJ_O51hz2BZ2Rb8AtDvNGJeHu8HG5sM4aq_s_Mn0ZIZrc2m-Crp9rekeyMgoDaiOBM7HUDZHieloxM6kWPsdAeYbkdG3CmWBJ-zEhZuHSbUOA">
            <a:extLst>
              <a:ext uri="{FF2B5EF4-FFF2-40B4-BE49-F238E27FC236}">
                <a16:creationId xmlns:a16="http://schemas.microsoft.com/office/drawing/2014/main" id="{C78C3623-6EED-420F-8844-0D973E19E3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680" y="1204913"/>
            <a:ext cx="11159673" cy="5353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2810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F81D1-1498-4410-B939-24B5618BB35E}"/>
              </a:ext>
            </a:extLst>
          </p:cNvPr>
          <p:cNvSpPr>
            <a:spLocks noGrp="1"/>
          </p:cNvSpPr>
          <p:nvPr>
            <p:ph type="title"/>
          </p:nvPr>
        </p:nvSpPr>
        <p:spPr/>
        <p:txBody>
          <a:bodyPr>
            <a:normAutofit/>
          </a:bodyPr>
          <a:lstStyle/>
          <a:p>
            <a:r>
              <a:rPr lang="en-US" dirty="0"/>
              <a:t>Example: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3BC7DD66-3328-4511-B5D2-A1B41F5CF555}"/>
                  </a:ext>
                </a:extLst>
              </p:cNvPr>
              <p:cNvSpPr>
                <a:spLocks noGrp="1"/>
              </p:cNvSpPr>
              <p:nvPr>
                <p:ph type="body" sz="quarter" idx="14"/>
              </p:nvPr>
            </p:nvSpPr>
            <p:spPr>
              <a:xfrm>
                <a:off x="609600" y="5279010"/>
                <a:ext cx="10750549" cy="731354"/>
              </a:xfrm>
            </p:spPr>
            <p:txBody>
              <a:bodyPr>
                <a:normAutofit/>
              </a:bodyPr>
              <a:lstStyle/>
              <a:p>
                <a:r>
                  <a:rPr lang="en-US" dirty="0"/>
                  <a:t>What does the value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approach as </a:t>
                </a:r>
                <a14:m>
                  <m:oMath xmlns:m="http://schemas.openxmlformats.org/officeDocument/2006/math">
                    <m:r>
                      <a:rPr lang="en-US" i="1" dirty="0" smtClean="0">
                        <a:latin typeface="Cambria Math" panose="02040503050406030204" pitchFamily="18" charset="0"/>
                      </a:rPr>
                      <m:t>𝑥</m:t>
                    </m:r>
                  </m:oMath>
                </a14:m>
                <a:r>
                  <a:rPr lang="en-US" dirty="0"/>
                  <a:t> approaches </a:t>
                </a:r>
                <a14:m>
                  <m:oMath xmlns:m="http://schemas.openxmlformats.org/officeDocument/2006/math">
                    <m:r>
                      <a:rPr lang="en-US" i="1" dirty="0" smtClean="0">
                        <a:latin typeface="Cambria Math" panose="02040503050406030204" pitchFamily="18" charset="0"/>
                      </a:rPr>
                      <m:t>𝑎</m:t>
                    </m:r>
                  </m:oMath>
                </a14:m>
                <a:r>
                  <a:rPr lang="en-US" dirty="0"/>
                  <a:t>? From left? From right?</a:t>
                </a:r>
              </a:p>
            </p:txBody>
          </p:sp>
        </mc:Choice>
        <mc:Fallback xmlns="">
          <p:sp>
            <p:nvSpPr>
              <p:cNvPr id="4" name="Text Placeholder 3">
                <a:extLst>
                  <a:ext uri="{FF2B5EF4-FFF2-40B4-BE49-F238E27FC236}">
                    <a16:creationId xmlns:a16="http://schemas.microsoft.com/office/drawing/2014/main" id="{3BC7DD66-3328-4511-B5D2-A1B41F5CF555}"/>
                  </a:ext>
                </a:extLst>
              </p:cNvPr>
              <p:cNvSpPr>
                <a:spLocks noGrp="1" noRot="1" noChangeAspect="1" noMove="1" noResize="1" noEditPoints="1" noAdjustHandles="1" noChangeArrowheads="1" noChangeShapeType="1" noTextEdit="1"/>
              </p:cNvSpPr>
              <p:nvPr>
                <p:ph type="body" sz="quarter" idx="14"/>
              </p:nvPr>
            </p:nvSpPr>
            <p:spPr>
              <a:xfrm>
                <a:off x="609600" y="5279010"/>
                <a:ext cx="10750549" cy="731354"/>
              </a:xfrm>
              <a:blipFill>
                <a:blip r:embed="rId2"/>
                <a:stretch>
                  <a:fillRect/>
                </a:stretch>
              </a:blipFill>
            </p:spPr>
            <p:txBody>
              <a:bodyPr/>
              <a:lstStyle/>
              <a:p>
                <a:r>
                  <a:rPr lang="en-US">
                    <a:noFill/>
                  </a:rPr>
                  <a:t> </a:t>
                </a:r>
              </a:p>
            </p:txBody>
          </p:sp>
        </mc:Fallback>
      </mc:AlternateContent>
      <p:pic>
        <p:nvPicPr>
          <p:cNvPr id="9218" name="Picture 2" descr="https://lh3.googleusercontent.com/Ul5QF5UHhTCvE-1NlU_NHigKWIIZfwOPB3R0SkoViX4b5IjFTgTRKScOFQmSNI6PpFxYLBb75QTFbtmBAb2eWIEMBdyZjvMT6201vYhIfePNcgcXttZ0NENOm7FxYCDG9loGDoAwgiHydAmNyS4vKlM">
            <a:extLst>
              <a:ext uri="{FF2B5EF4-FFF2-40B4-BE49-F238E27FC236}">
                <a16:creationId xmlns:a16="http://schemas.microsoft.com/office/drawing/2014/main" id="{6BF3D220-FA69-4381-8AD4-09C24B6C48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654" y="900862"/>
            <a:ext cx="6862713" cy="4378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097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5A889-A8B3-40D9-A350-D451A2C66CB4}"/>
              </a:ext>
            </a:extLst>
          </p:cNvPr>
          <p:cNvSpPr>
            <a:spLocks noGrp="1"/>
          </p:cNvSpPr>
          <p:nvPr>
            <p:ph type="title"/>
          </p:nvPr>
        </p:nvSpPr>
        <p:spPr/>
        <p:txBody>
          <a:bodyPr>
            <a:normAutofit/>
          </a:bodyPr>
          <a:lstStyle/>
          <a:p>
            <a:r>
              <a:rPr lang="en-US" dirty="0"/>
              <a:t>Formal Definition of Limits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9A1A3F04-4098-448E-B146-B5EC52A3BCA4}"/>
                  </a:ext>
                </a:extLst>
              </p:cNvPr>
              <p:cNvSpPr>
                <a:spLocks noGrp="1"/>
              </p:cNvSpPr>
              <p:nvPr>
                <p:ph type="body" sz="quarter" idx="14"/>
              </p:nvPr>
            </p:nvSpPr>
            <p:spPr>
              <a:xfrm>
                <a:off x="609600" y="1168400"/>
                <a:ext cx="10750549" cy="4833497"/>
              </a:xfrm>
            </p:spPr>
            <p:txBody>
              <a:bodyPr>
                <a:normAutofit/>
              </a:bodyPr>
              <a:lstStyle/>
              <a:p>
                <a:r>
                  <a:rPr lang="en-US" sz="2000" dirty="0"/>
                  <a:t>Let</a:t>
                </a:r>
                <a14:m>
                  <m:oMath xmlns:m="http://schemas.openxmlformats.org/officeDocument/2006/math">
                    <m:r>
                      <a:rPr lang="en-US" sz="2000" b="0" i="1" smtClean="0">
                        <a:latin typeface="Cambria Math" panose="02040503050406030204" pitchFamily="18" charset="0"/>
                      </a:rPr>
                      <m:t>𝑓</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𝑥</m:t>
                        </m:r>
                      </m:e>
                    </m:d>
                    <m:r>
                      <a:rPr lang="en-US" sz="2000" b="0" i="1" smtClean="0">
                        <a:latin typeface="Cambria Math" panose="02040503050406030204" pitchFamily="18" charset="0"/>
                      </a:rPr>
                      <m:t> </m:t>
                    </m:r>
                  </m:oMath>
                </a14:m>
                <a:r>
                  <a:rPr lang="en-US" sz="2000" b="0" i="0" dirty="0">
                    <a:latin typeface="+mj-lt"/>
                  </a:rPr>
                  <a:t>be a function defined at all values in an open interval co</a:t>
                </a:r>
                <a:r>
                  <a:rPr lang="en-US" sz="2000" dirty="0"/>
                  <a:t>ntaining a, with the possible exception of a itself and let L be a real number. If all values of the function </a:t>
                </a:r>
                <a14:m>
                  <m:oMath xmlns:m="http://schemas.openxmlformats.org/officeDocument/2006/math">
                    <m:r>
                      <a:rPr lang="en-US" sz="2000" i="1">
                        <a:latin typeface="Cambria Math" panose="02040503050406030204" pitchFamily="18" charset="0"/>
                      </a:rPr>
                      <m:t>𝑓</m:t>
                    </m:r>
                    <m:d>
                      <m:dPr>
                        <m:ctrlPr>
                          <a:rPr lang="en-US" sz="2000" i="1">
                            <a:latin typeface="Cambria Math" panose="02040503050406030204" pitchFamily="18" charset="0"/>
                          </a:rPr>
                        </m:ctrlPr>
                      </m:dPr>
                      <m:e>
                        <m:r>
                          <a:rPr lang="en-US" sz="2000" i="1">
                            <a:latin typeface="Cambria Math" panose="02040503050406030204" pitchFamily="18" charset="0"/>
                          </a:rPr>
                          <m:t>𝑥</m:t>
                        </m:r>
                      </m:e>
                    </m:d>
                    <m:r>
                      <a:rPr lang="en-US" sz="2000" i="1">
                        <a:latin typeface="Cambria Math" panose="02040503050406030204" pitchFamily="18" charset="0"/>
                      </a:rPr>
                      <m:t> </m:t>
                    </m:r>
                  </m:oMath>
                </a14:m>
                <a:r>
                  <a:rPr lang="en-US" sz="2000" dirty="0"/>
                  <a:t>approach the real number  L as the value of </a:t>
                </a:r>
                <a14:m>
                  <m:oMath xmlns:m="http://schemas.openxmlformats.org/officeDocument/2006/math">
                    <m:r>
                      <a:rPr lang="en-US" sz="2000" b="0" i="1" smtClean="0">
                        <a:latin typeface="Cambria Math" panose="02040503050406030204" pitchFamily="18" charset="0"/>
                      </a:rPr>
                      <m:t>𝑥</m:t>
                    </m:r>
                    <m:r>
                      <a:rPr lang="en-US" sz="2000" b="0" i="1" smtClean="0">
                        <a:latin typeface="Cambria Math" panose="02040503050406030204" pitchFamily="18" charset="0"/>
                      </a:rPr>
                      <m:t> </m:t>
                    </m:r>
                    <m:d>
                      <m:dPr>
                        <m:ctrlPr>
                          <a:rPr lang="en-US" sz="2000" b="0" i="1" smtClean="0">
                            <a:latin typeface="Cambria Math" panose="02040503050406030204" pitchFamily="18" charset="0"/>
                            <a:ea typeface="Cambria Math" panose="02040503050406030204" pitchFamily="18" charset="0"/>
                          </a:rPr>
                        </m:ctrlPr>
                      </m:dPr>
                      <m:e>
                        <m:r>
                          <a:rPr lang="en-US" sz="2000" b="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𝑎</m:t>
                        </m:r>
                      </m:e>
                    </m:d>
                  </m:oMath>
                </a14:m>
                <a:r>
                  <a:rPr lang="en-US" sz="2000" dirty="0"/>
                  <a:t> approach the number </a:t>
                </a:r>
                <a14:m>
                  <m:oMath xmlns:m="http://schemas.openxmlformats.org/officeDocument/2006/math">
                    <m:r>
                      <a:rPr lang="en-US" sz="2000" b="0" i="1" smtClean="0">
                        <a:latin typeface="Cambria Math" panose="02040503050406030204" pitchFamily="18" charset="0"/>
                      </a:rPr>
                      <m:t>𝑎</m:t>
                    </m:r>
                    <m:r>
                      <a:rPr lang="en-US" sz="2000" b="0" i="1" smtClean="0">
                        <a:latin typeface="Cambria Math" panose="02040503050406030204" pitchFamily="18" charset="0"/>
                      </a:rPr>
                      <m:t>,</m:t>
                    </m:r>
                  </m:oMath>
                </a14:m>
                <a:r>
                  <a:rPr lang="en-US" sz="2000" dirty="0"/>
                  <a:t> then we say that the limit of </a:t>
                </a:r>
                <a14:m>
                  <m:oMath xmlns:m="http://schemas.openxmlformats.org/officeDocument/2006/math">
                    <m:r>
                      <a:rPr lang="en-US" sz="2000" i="1">
                        <a:latin typeface="Cambria Math" panose="02040503050406030204" pitchFamily="18" charset="0"/>
                      </a:rPr>
                      <m:t>𝑓</m:t>
                    </m:r>
                    <m:d>
                      <m:dPr>
                        <m:ctrlPr>
                          <a:rPr lang="en-US" sz="2000" i="1">
                            <a:latin typeface="Cambria Math" panose="02040503050406030204" pitchFamily="18" charset="0"/>
                          </a:rPr>
                        </m:ctrlPr>
                      </m:dPr>
                      <m:e>
                        <m:r>
                          <a:rPr lang="en-US" sz="2000" i="1">
                            <a:latin typeface="Cambria Math" panose="02040503050406030204" pitchFamily="18" charset="0"/>
                          </a:rPr>
                          <m:t>𝑥</m:t>
                        </m:r>
                      </m:e>
                    </m:d>
                    <m:r>
                      <a:rPr lang="en-US" sz="2000" i="1">
                        <a:latin typeface="Cambria Math" panose="02040503050406030204" pitchFamily="18" charset="0"/>
                      </a:rPr>
                      <m:t> </m:t>
                    </m:r>
                  </m:oMath>
                </a14:m>
                <a:r>
                  <a:rPr lang="en-US" sz="2000" dirty="0"/>
                  <a:t> as </a:t>
                </a:r>
                <a14:m>
                  <m:oMath xmlns:m="http://schemas.openxmlformats.org/officeDocument/2006/math">
                    <m:r>
                      <a:rPr lang="en-US" sz="2000" b="0" i="1" smtClean="0">
                        <a:latin typeface="Cambria Math" panose="02040503050406030204" pitchFamily="18" charset="0"/>
                      </a:rPr>
                      <m:t>𝑥</m:t>
                    </m:r>
                  </m:oMath>
                </a14:m>
                <a:r>
                  <a:rPr lang="en-US" sz="2000" dirty="0"/>
                  <a:t> approaches </a:t>
                </a:r>
                <a14:m>
                  <m:oMath xmlns:m="http://schemas.openxmlformats.org/officeDocument/2006/math">
                    <m:r>
                      <a:rPr lang="en-US" sz="2000" b="0" i="1" smtClean="0">
                        <a:latin typeface="Cambria Math" panose="02040503050406030204" pitchFamily="18" charset="0"/>
                      </a:rPr>
                      <m:t>𝑎</m:t>
                    </m:r>
                  </m:oMath>
                </a14:m>
                <a:r>
                  <a:rPr lang="en-US" sz="2000" dirty="0"/>
                  <a:t> is L. (More succinct, as </a:t>
                </a:r>
                <a14:m>
                  <m:oMath xmlns:m="http://schemas.openxmlformats.org/officeDocument/2006/math">
                    <m:r>
                      <a:rPr lang="en-US" sz="2000" b="0" i="1" smtClean="0">
                        <a:latin typeface="Cambria Math" panose="02040503050406030204" pitchFamily="18" charset="0"/>
                      </a:rPr>
                      <m:t>𝑥</m:t>
                    </m:r>
                  </m:oMath>
                </a14:m>
                <a:r>
                  <a:rPr lang="en-US" sz="2000" dirty="0"/>
                  <a:t>gets closer to </a:t>
                </a:r>
                <a14:m>
                  <m:oMath xmlns:m="http://schemas.openxmlformats.org/officeDocument/2006/math">
                    <m:r>
                      <a:rPr lang="en-US" sz="2000" b="0" i="1" smtClean="0">
                        <a:latin typeface="Cambria Math" panose="02040503050406030204" pitchFamily="18" charset="0"/>
                      </a:rPr>
                      <m:t>𝑎</m:t>
                    </m:r>
                  </m:oMath>
                </a14:m>
                <a:r>
                  <a:rPr lang="en-US" sz="2000" dirty="0"/>
                  <a:t> , </a:t>
                </a:r>
                <a14:m>
                  <m:oMath xmlns:m="http://schemas.openxmlformats.org/officeDocument/2006/math">
                    <m:r>
                      <a:rPr lang="en-US" sz="2000" i="1">
                        <a:latin typeface="Cambria Math" panose="02040503050406030204" pitchFamily="18" charset="0"/>
                      </a:rPr>
                      <m:t>𝑓</m:t>
                    </m:r>
                    <m:d>
                      <m:dPr>
                        <m:ctrlPr>
                          <a:rPr lang="en-US" sz="2000" i="1">
                            <a:latin typeface="Cambria Math" panose="02040503050406030204" pitchFamily="18" charset="0"/>
                          </a:rPr>
                        </m:ctrlPr>
                      </m:dPr>
                      <m:e>
                        <m:r>
                          <a:rPr lang="en-US" sz="2000" i="1">
                            <a:latin typeface="Cambria Math" panose="02040503050406030204" pitchFamily="18" charset="0"/>
                          </a:rPr>
                          <m:t>𝑥</m:t>
                        </m:r>
                      </m:e>
                    </m:d>
                    <m:r>
                      <a:rPr lang="en-US" sz="2000" i="1">
                        <a:latin typeface="Cambria Math" panose="02040503050406030204" pitchFamily="18" charset="0"/>
                      </a:rPr>
                      <m:t> </m:t>
                    </m:r>
                  </m:oMath>
                </a14:m>
                <a:r>
                  <a:rPr lang="en-US" sz="2000" dirty="0"/>
                  <a:t> gets closer and says close to L.)</a:t>
                </a:r>
              </a:p>
              <a:p>
                <a:pPr marL="0" indent="0">
                  <a:buNone/>
                </a:pPr>
                <a:r>
                  <a:rPr lang="en-US" sz="2000" dirty="0"/>
                  <a:t>Symbolically,</a:t>
                </a:r>
              </a:p>
              <a:p>
                <a:pPr marL="0" indent="0">
                  <a:buNone/>
                </a:pPr>
                <a14:m>
                  <m:oMathPara xmlns:m="http://schemas.openxmlformats.org/officeDocument/2006/math">
                    <m:oMathParaPr>
                      <m:jc m:val="centerGroup"/>
                    </m:oMathParaPr>
                    <m:oMath xmlns:m="http://schemas.openxmlformats.org/officeDocument/2006/math">
                      <m:func>
                        <m:funcPr>
                          <m:ctrlPr>
                            <a:rPr lang="en-US" sz="2000" i="1" smtClean="0">
                              <a:latin typeface="Cambria Math" panose="02040503050406030204" pitchFamily="18" charset="0"/>
                            </a:rPr>
                          </m:ctrlPr>
                        </m:funcPr>
                        <m:fName>
                          <m:limLow>
                            <m:limLowPr>
                              <m:ctrlPr>
                                <a:rPr lang="en-US" sz="2000" i="1" smtClean="0">
                                  <a:latin typeface="Cambria Math" panose="02040503050406030204" pitchFamily="18" charset="0"/>
                                </a:rPr>
                              </m:ctrlPr>
                            </m:limLowPr>
                            <m:e>
                              <m:r>
                                <m:rPr>
                                  <m:sty m:val="p"/>
                                </m:rPr>
                                <a:rPr lang="en-US" sz="2000" i="0" smtClean="0">
                                  <a:latin typeface="Cambria Math" panose="02040503050406030204" pitchFamily="18" charset="0"/>
                                </a:rPr>
                                <m:t>lim</m:t>
                              </m:r>
                            </m:e>
                            <m:lim>
                              <m:r>
                                <a:rPr lang="en-US" sz="2000" b="0" i="1" smtClean="0">
                                  <a:latin typeface="Cambria Math" panose="02040503050406030204" pitchFamily="18" charset="0"/>
                                </a:rPr>
                                <m:t>𝑥</m:t>
                              </m:r>
                              <m:r>
                                <a:rPr lang="en-US" sz="2000" b="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𝑎</m:t>
                              </m:r>
                            </m:lim>
                          </m:limLow>
                        </m:fName>
                        <m:e>
                          <m:r>
                            <a:rPr lang="en-US" sz="2000" b="0" i="1" smtClean="0">
                              <a:latin typeface="Cambria Math" panose="02040503050406030204" pitchFamily="18" charset="0"/>
                            </a:rPr>
                            <m:t>𝑓</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𝑥</m:t>
                              </m:r>
                            </m:e>
                          </m:d>
                          <m:r>
                            <a:rPr lang="en-US" sz="2000" b="0" i="1" smtClean="0">
                              <a:latin typeface="Cambria Math" panose="02040503050406030204" pitchFamily="18" charset="0"/>
                            </a:rPr>
                            <m:t>=</m:t>
                          </m:r>
                          <m:r>
                            <a:rPr lang="en-US" sz="2000" b="0" i="1" smtClean="0">
                              <a:latin typeface="Cambria Math" panose="02040503050406030204" pitchFamily="18" charset="0"/>
                            </a:rPr>
                            <m:t>𝐿</m:t>
                          </m:r>
                        </m:e>
                      </m:func>
                    </m:oMath>
                  </m:oMathPara>
                </a14:m>
                <a:endParaRPr lang="en-US" sz="2000" dirty="0"/>
              </a:p>
            </p:txBody>
          </p:sp>
        </mc:Choice>
        <mc:Fallback xmlns="">
          <p:sp>
            <p:nvSpPr>
              <p:cNvPr id="4" name="Text Placeholder 3">
                <a:extLst>
                  <a:ext uri="{FF2B5EF4-FFF2-40B4-BE49-F238E27FC236}">
                    <a16:creationId xmlns:a16="http://schemas.microsoft.com/office/drawing/2014/main" id="{9A1A3F04-4098-448E-B146-B5EC52A3BCA4}"/>
                  </a:ext>
                </a:extLst>
              </p:cNvPr>
              <p:cNvSpPr>
                <a:spLocks noGrp="1" noRot="1" noChangeAspect="1" noMove="1" noResize="1" noEditPoints="1" noAdjustHandles="1" noChangeArrowheads="1" noChangeShapeType="1" noTextEdit="1"/>
              </p:cNvSpPr>
              <p:nvPr>
                <p:ph type="body" sz="quarter" idx="14"/>
              </p:nvPr>
            </p:nvSpPr>
            <p:spPr>
              <a:xfrm>
                <a:off x="609600" y="1168400"/>
                <a:ext cx="10750549" cy="4833497"/>
              </a:xfrm>
              <a:blipFill>
                <a:blip r:embed="rId2"/>
                <a:stretch>
                  <a:fillRect l="-567" t="-1387"/>
                </a:stretch>
              </a:blipFill>
            </p:spPr>
            <p:txBody>
              <a:bodyPr/>
              <a:lstStyle/>
              <a:p>
                <a:r>
                  <a:rPr lang="en-US">
                    <a:noFill/>
                  </a:rPr>
                  <a:t> </a:t>
                </a:r>
              </a:p>
            </p:txBody>
          </p:sp>
        </mc:Fallback>
      </mc:AlternateContent>
    </p:spTree>
    <p:extLst>
      <p:ext uri="{BB962C8B-B14F-4D97-AF65-F5344CB8AC3E}">
        <p14:creationId xmlns:p14="http://schemas.microsoft.com/office/powerpoint/2010/main" val="3855054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313D6-ADCB-46F3-8038-18BDE6512A36}"/>
              </a:ext>
            </a:extLst>
          </p:cNvPr>
          <p:cNvSpPr>
            <a:spLocks noGrp="1"/>
          </p:cNvSpPr>
          <p:nvPr>
            <p:ph type="title"/>
          </p:nvPr>
        </p:nvSpPr>
        <p:spPr/>
        <p:txBody>
          <a:bodyPr>
            <a:normAutofit/>
          </a:bodyPr>
          <a:lstStyle/>
          <a:p>
            <a:r>
              <a:rPr lang="en-US" dirty="0"/>
              <a:t>General Form of finding limit numerically</a:t>
            </a:r>
          </a:p>
        </p:txBody>
      </p:sp>
      <p:pic>
        <p:nvPicPr>
          <p:cNvPr id="8194" name="Picture 2" descr="https://lh5.googleusercontent.com/EmC1-wMPh4Oxw9OPf3AHDvbQJ6rWFu6nZ-5upVw9u6Lc6TpddLRn6oLR-vCf18AH0d715JfAH3RUZnHdpZkyz1eSqPRj1kW_Z81D5dKPZaJkwk47zxLcb65bXrFvATqRBXUbxg4lkt0i8S-OoX3kaEI">
            <a:extLst>
              <a:ext uri="{FF2B5EF4-FFF2-40B4-BE49-F238E27FC236}">
                <a16:creationId xmlns:a16="http://schemas.microsoft.com/office/drawing/2014/main" id="{46D0301B-4D9D-4F3B-B62B-7451348561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900862"/>
            <a:ext cx="6764868" cy="5347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7165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46335-7C83-413B-BDB8-4BA8B7A5BBEE}"/>
              </a:ext>
            </a:extLst>
          </p:cNvPr>
          <p:cNvSpPr>
            <a:spLocks noGrp="1"/>
          </p:cNvSpPr>
          <p:nvPr>
            <p:ph type="title"/>
          </p:nvPr>
        </p:nvSpPr>
        <p:spPr/>
        <p:txBody>
          <a:bodyPr>
            <a:normAutofit/>
          </a:bodyPr>
          <a:lstStyle/>
          <a:p>
            <a:r>
              <a:rPr lang="en-US" dirty="0"/>
              <a:t>Example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610B7478-F046-4A4A-8807-37411688A0A5}"/>
                  </a:ext>
                </a:extLst>
              </p:cNvPr>
              <p:cNvSpPr>
                <a:spLocks noGrp="1"/>
              </p:cNvSpPr>
              <p:nvPr>
                <p:ph type="body" sz="quarter" idx="14"/>
              </p:nvPr>
            </p:nvSpPr>
            <p:spPr>
              <a:xfrm>
                <a:off x="609600" y="821267"/>
                <a:ext cx="10750549" cy="5189097"/>
              </a:xfrm>
            </p:spPr>
            <p:txBody>
              <a:bodyPr/>
              <a:lstStyle/>
              <a:p>
                <a:r>
                  <a:rPr lang="en-US" sz="2400" dirty="0"/>
                  <a:t>Find</a:t>
                </a:r>
              </a:p>
              <a:p>
                <a:pPr marL="0" indent="0">
                  <a:buNone/>
                </a:pPr>
                <a:r>
                  <a:rPr lang="en-US" sz="2400" dirty="0"/>
                  <a:t> </a:t>
                </a:r>
                <a14:m>
                  <m:oMath xmlns:m="http://schemas.openxmlformats.org/officeDocument/2006/math">
                    <m:func>
                      <m:funcPr>
                        <m:ctrlPr>
                          <a:rPr lang="en-US" sz="2400" i="1" smtClean="0">
                            <a:latin typeface="Cambria Math" panose="02040503050406030204" pitchFamily="18" charset="0"/>
                          </a:rPr>
                        </m:ctrlPr>
                      </m:funcPr>
                      <m:fName>
                        <m:limLow>
                          <m:limLowPr>
                            <m:ctrlPr>
                              <a:rPr lang="en-US" sz="2400" i="1" smtClean="0">
                                <a:latin typeface="Cambria Math" panose="02040503050406030204" pitchFamily="18" charset="0"/>
                              </a:rPr>
                            </m:ctrlPr>
                          </m:limLowPr>
                          <m:e>
                            <m:r>
                              <m:rPr>
                                <m:sty m:val="p"/>
                              </m:rPr>
                              <a:rPr lang="en-US" sz="2400" i="0" smtClean="0">
                                <a:latin typeface="Cambria Math" panose="02040503050406030204" pitchFamily="18" charset="0"/>
                              </a:rPr>
                              <m:t>lim</m:t>
                            </m:r>
                          </m:e>
                          <m:lim>
                            <m:r>
                              <a:rPr lang="en-US" sz="2400" b="0" i="1" smtClean="0">
                                <a:latin typeface="Cambria Math" panose="02040503050406030204" pitchFamily="18" charset="0"/>
                              </a:rPr>
                              <m:t>𝑥</m:t>
                            </m:r>
                            <m:r>
                              <a:rPr lang="en-US" sz="2400" b="0" i="1" smtClean="0">
                                <a:latin typeface="Cambria Math" panose="02040503050406030204" pitchFamily="18" charset="0"/>
                                <a:ea typeface="Cambria Math" panose="02040503050406030204" pitchFamily="18" charset="0"/>
                              </a:rPr>
                              <m:t>→2</m:t>
                            </m:r>
                          </m:lim>
                        </m:limLow>
                      </m:fName>
                      <m:e>
                        <m:f>
                          <m:fPr>
                            <m:ctrlPr>
                              <a:rPr lang="en-US" sz="2400" i="1" smtClean="0">
                                <a:latin typeface="Cambria Math" panose="02040503050406030204" pitchFamily="18" charset="0"/>
                              </a:rPr>
                            </m:ctrlPr>
                          </m:fPr>
                          <m:num>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−4</m:t>
                            </m:r>
                          </m:num>
                          <m:den>
                            <m:r>
                              <a:rPr lang="en-US" sz="2400" b="0" i="1" smtClean="0">
                                <a:latin typeface="Cambria Math" panose="02040503050406030204" pitchFamily="18" charset="0"/>
                              </a:rPr>
                              <m:t>𝑥</m:t>
                            </m:r>
                            <m:r>
                              <a:rPr lang="en-US" sz="2400" b="0" i="1" smtClean="0">
                                <a:latin typeface="Cambria Math" panose="02040503050406030204" pitchFamily="18" charset="0"/>
                              </a:rPr>
                              <m:t>−2</m:t>
                            </m:r>
                          </m:den>
                        </m:f>
                      </m:e>
                    </m:func>
                  </m:oMath>
                </a14:m>
                <a:endParaRPr lang="en-US" sz="2400" dirty="0"/>
              </a:p>
              <a:p>
                <a:pPr marL="0" indent="0">
                  <a:buNone/>
                </a:pPr>
                <a:r>
                  <a:rPr lang="en-US" sz="2400" dirty="0"/>
                  <a:t>Explanation: </a:t>
                </a:r>
                <a14:m>
                  <m:oMath xmlns:m="http://schemas.openxmlformats.org/officeDocument/2006/math">
                    <m:r>
                      <a:rPr lang="en-US" sz="2400" b="0" i="1" smtClean="0">
                        <a:latin typeface="Cambria Math" panose="02040503050406030204" pitchFamily="18" charset="0"/>
                      </a:rPr>
                      <m:t>𝑓</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−4</m:t>
                        </m:r>
                      </m:num>
                      <m:den>
                        <m:r>
                          <a:rPr lang="en-US" sz="2400" b="0" i="1" smtClean="0">
                            <a:latin typeface="Cambria Math" panose="02040503050406030204" pitchFamily="18" charset="0"/>
                          </a:rPr>
                          <m:t>𝑥</m:t>
                        </m:r>
                        <m:r>
                          <a:rPr lang="en-US" sz="2400" b="0" i="1" smtClean="0">
                            <a:latin typeface="Cambria Math" panose="02040503050406030204" pitchFamily="18" charset="0"/>
                          </a:rPr>
                          <m:t>−2 </m:t>
                        </m:r>
                      </m:den>
                    </m:f>
                  </m:oMath>
                </a14:m>
                <a:r>
                  <a:rPr lang="en-US" sz="2400" dirty="0"/>
                  <a:t>  and </a:t>
                </a:r>
                <a14:m>
                  <m:oMath xmlns:m="http://schemas.openxmlformats.org/officeDocument/2006/math">
                    <m:r>
                      <a:rPr lang="en-US" sz="2400" b="0" i="1" smtClean="0">
                        <a:latin typeface="Cambria Math" panose="02040503050406030204" pitchFamily="18" charset="0"/>
                      </a:rPr>
                      <m:t> </m:t>
                    </m:r>
                    <m:r>
                      <a:rPr lang="en-US" sz="2400" b="0" i="1" smtClean="0">
                        <a:latin typeface="Cambria Math" panose="02040503050406030204" pitchFamily="18" charset="0"/>
                      </a:rPr>
                      <m:t>𝑎</m:t>
                    </m:r>
                    <m:r>
                      <a:rPr lang="en-US" sz="2400" b="0" i="1" smtClean="0">
                        <a:latin typeface="Cambria Math" panose="02040503050406030204" pitchFamily="18" charset="0"/>
                      </a:rPr>
                      <m:t>=2</m:t>
                    </m:r>
                  </m:oMath>
                </a14:m>
                <a:r>
                  <a:rPr lang="en-US" sz="2400" dirty="0"/>
                  <a:t> from the table above we have the following</a:t>
                </a:r>
              </a:p>
              <a:p>
                <a:pPr marL="0" indent="0">
                  <a:buNone/>
                </a:pPr>
                <a:endParaRPr lang="en-US" dirty="0"/>
              </a:p>
              <a:p>
                <a:pPr marL="0" indent="0">
                  <a:buNone/>
                </a:pPr>
                <a:endParaRPr lang="en-US" dirty="0"/>
              </a:p>
            </p:txBody>
          </p:sp>
        </mc:Choice>
        <mc:Fallback xmlns="">
          <p:sp>
            <p:nvSpPr>
              <p:cNvPr id="4" name="Text Placeholder 3">
                <a:extLst>
                  <a:ext uri="{FF2B5EF4-FFF2-40B4-BE49-F238E27FC236}">
                    <a16:creationId xmlns:a16="http://schemas.microsoft.com/office/drawing/2014/main" id="{610B7478-F046-4A4A-8807-37411688A0A5}"/>
                  </a:ext>
                </a:extLst>
              </p:cNvPr>
              <p:cNvSpPr>
                <a:spLocks noGrp="1" noRot="1" noChangeAspect="1" noMove="1" noResize="1" noEditPoints="1" noAdjustHandles="1" noChangeArrowheads="1" noChangeShapeType="1" noTextEdit="1"/>
              </p:cNvSpPr>
              <p:nvPr>
                <p:ph type="body" sz="quarter" idx="14"/>
              </p:nvPr>
            </p:nvSpPr>
            <p:spPr>
              <a:xfrm>
                <a:off x="609600" y="821267"/>
                <a:ext cx="10750549" cy="5189097"/>
              </a:xfrm>
              <a:blipFill>
                <a:blip r:embed="rId2"/>
                <a:stretch>
                  <a:fillRect l="-850" t="-16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B845C1CB-8278-4479-B56C-56A76B1BEC96}"/>
                  </a:ext>
                </a:extLst>
              </p:cNvPr>
              <p:cNvGraphicFramePr>
                <a:graphicFrameLocks noGrp="1"/>
              </p:cNvGraphicFramePr>
              <p:nvPr>
                <p:extLst/>
              </p:nvPr>
            </p:nvGraphicFramePr>
            <p:xfrm>
              <a:off x="508000" y="2768600"/>
              <a:ext cx="11286066" cy="3479799"/>
            </p:xfrm>
            <a:graphic>
              <a:graphicData uri="http://schemas.openxmlformats.org/drawingml/2006/table">
                <a:tbl>
                  <a:tblPr firstRow="1" bandRow="1">
                    <a:tableStyleId>{5C22544A-7EE6-4342-B048-85BDC9FD1C3A}</a:tableStyleId>
                  </a:tblPr>
                  <a:tblGrid>
                    <a:gridCol w="2404533">
                      <a:extLst>
                        <a:ext uri="{9D8B030D-6E8A-4147-A177-3AD203B41FA5}">
                          <a16:colId xmlns:a16="http://schemas.microsoft.com/office/drawing/2014/main" val="606063418"/>
                        </a:ext>
                      </a:extLst>
                    </a:gridCol>
                    <a:gridCol w="3105490">
                      <a:extLst>
                        <a:ext uri="{9D8B030D-6E8A-4147-A177-3AD203B41FA5}">
                          <a16:colId xmlns:a16="http://schemas.microsoft.com/office/drawing/2014/main" val="3245450083"/>
                        </a:ext>
                      </a:extLst>
                    </a:gridCol>
                    <a:gridCol w="221755">
                      <a:extLst>
                        <a:ext uri="{9D8B030D-6E8A-4147-A177-3AD203B41FA5}">
                          <a16:colId xmlns:a16="http://schemas.microsoft.com/office/drawing/2014/main" val="588895046"/>
                        </a:ext>
                      </a:extLst>
                    </a:gridCol>
                    <a:gridCol w="2387755">
                      <a:extLst>
                        <a:ext uri="{9D8B030D-6E8A-4147-A177-3AD203B41FA5}">
                          <a16:colId xmlns:a16="http://schemas.microsoft.com/office/drawing/2014/main" val="847924418"/>
                        </a:ext>
                      </a:extLst>
                    </a:gridCol>
                    <a:gridCol w="3166533">
                      <a:extLst>
                        <a:ext uri="{9D8B030D-6E8A-4147-A177-3AD203B41FA5}">
                          <a16:colId xmlns:a16="http://schemas.microsoft.com/office/drawing/2014/main" val="3434594293"/>
                        </a:ext>
                      </a:extLst>
                    </a:gridCol>
                  </a:tblGrid>
                  <a:tr h="37673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b="0"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tc>
                    <a:tc>
                      <a:txBody>
                        <a:bodyPr/>
                        <a:lstStyle/>
                        <a:p>
                          <a:endParaRPr lang="en-US" b="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b="0" dirty="0"/>
                        </a:p>
                      </a:txBody>
                      <a:tcPr/>
                    </a:tc>
                    <a:tc>
                      <a:txBody>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𝒇</m:t>
                                </m:r>
                                <m:r>
                                  <a:rPr lang="en-US" b="1" i="1" smtClean="0">
                                    <a:latin typeface="Cambria Math" panose="02040503050406030204" pitchFamily="18" charset="0"/>
                                  </a:rPr>
                                  <m:t>(</m:t>
                                </m:r>
                                <m:r>
                                  <a:rPr lang="en-US" b="1" i="1" smtClean="0">
                                    <a:latin typeface="Cambria Math" panose="02040503050406030204" pitchFamily="18" charset="0"/>
                                  </a:rPr>
                                  <m:t>𝒙</m:t>
                                </m:r>
                                <m:r>
                                  <a:rPr lang="en-US" b="1" i="1" smtClean="0">
                                    <a:latin typeface="Cambria Math" panose="02040503050406030204" pitchFamily="18" charset="0"/>
                                  </a:rPr>
                                  <m:t>)</m:t>
                                </m:r>
                              </m:oMath>
                            </m:oMathPara>
                          </a14:m>
                          <a:endParaRPr lang="en-US" dirty="0"/>
                        </a:p>
                      </a:txBody>
                      <a:tcPr/>
                    </a:tc>
                    <a:extLst>
                      <a:ext uri="{0D108BD9-81ED-4DB2-BD59-A6C34878D82A}">
                        <a16:rowId xmlns:a16="http://schemas.microsoft.com/office/drawing/2014/main" val="310735051"/>
                      </a:ext>
                    </a:extLst>
                  </a:tr>
                  <a:tr h="641461">
                    <a:tc>
                      <a:txBody>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2−0.1=1.9</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𝑓</m:t>
                                </m:r>
                                <m:d>
                                  <m:dPr>
                                    <m:ctrlPr>
                                      <a:rPr lang="en-US" b="0" i="1" dirty="0" smtClean="0">
                                        <a:latin typeface="Cambria Math" panose="02040503050406030204" pitchFamily="18" charset="0"/>
                                      </a:rPr>
                                    </m:ctrlPr>
                                  </m:dPr>
                                  <m:e>
                                    <m:r>
                                      <a:rPr lang="en-US" i="1" dirty="0" smtClean="0">
                                        <a:latin typeface="Cambria Math" panose="02040503050406030204" pitchFamily="18" charset="0"/>
                                      </a:rPr>
                                      <m:t>2−0.1</m:t>
                                    </m:r>
                                  </m:e>
                                </m:d>
                                <m:r>
                                  <a:rPr lang="en-US" i="1" dirty="0" smtClean="0">
                                    <a:latin typeface="Cambria Math" panose="02040503050406030204" pitchFamily="18" charset="0"/>
                                  </a:rPr>
                                  <m:t>=</m:t>
                                </m:r>
                                <m:r>
                                  <a:rPr lang="en-US" b="0" i="1" dirty="0" smtClean="0">
                                    <a:latin typeface="Cambria Math" panose="02040503050406030204" pitchFamily="18" charset="0"/>
                                  </a:rPr>
                                  <m:t>𝑓</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1.9</m:t>
                                    </m:r>
                                  </m:e>
                                </m:d>
                                <m:r>
                                  <a:rPr lang="en-US" b="0" i="1" dirty="0" smtClean="0">
                                    <a:latin typeface="Cambria Math" panose="02040503050406030204" pitchFamily="18" charset="0"/>
                                  </a:rPr>
                                  <m:t>=3</m:t>
                                </m:r>
                                <m:r>
                                  <a:rPr lang="en-US" i="1" dirty="0" smtClean="0">
                                    <a:latin typeface="Cambria Math" panose="02040503050406030204" pitchFamily="18" charset="0"/>
                                  </a:rPr>
                                  <m:t>.9</m:t>
                                </m:r>
                              </m:oMath>
                            </m:oMathPara>
                          </a14:m>
                          <a:endParaRPr lang="en-US" dirty="0"/>
                        </a:p>
                        <a:p>
                          <a:endParaRPr lang="en-US" dirty="0"/>
                        </a:p>
                      </a:txBody>
                      <a:tcPr/>
                    </a:tc>
                    <a:tc>
                      <a:txBody>
                        <a:bodyPr/>
                        <a:lstStyle/>
                        <a:p>
                          <a:endParaRPr lang="en-US"/>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2+0.1=2.1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2+0.1</m:t>
                                    </m:r>
                                  </m:e>
                                </m:d>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2.1</m:t>
                                    </m:r>
                                  </m:e>
                                </m:d>
                                <m:r>
                                  <a:rPr lang="en-US" b="0" i="1" smtClean="0">
                                    <a:latin typeface="Cambria Math" panose="02040503050406030204" pitchFamily="18" charset="0"/>
                                  </a:rPr>
                                  <m:t>=4.1</m:t>
                                </m:r>
                              </m:oMath>
                            </m:oMathPara>
                          </a14:m>
                          <a:endParaRPr lang="en-US" dirty="0"/>
                        </a:p>
                        <a:p>
                          <a:endParaRPr lang="en-US" dirty="0"/>
                        </a:p>
                      </a:txBody>
                      <a:tcPr/>
                    </a:tc>
                    <a:extLst>
                      <a:ext uri="{0D108BD9-81ED-4DB2-BD59-A6C34878D82A}">
                        <a16:rowId xmlns:a16="http://schemas.microsoft.com/office/drawing/2014/main" val="3273221931"/>
                      </a:ext>
                    </a:extLst>
                  </a:tr>
                  <a:tr h="641461">
                    <a:tc>
                      <a:txBody>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2−0.01=1.99</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2−0.01</m:t>
                                    </m:r>
                                  </m:e>
                                </m:d>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1.99</m:t>
                                    </m:r>
                                  </m:e>
                                </m:d>
                                <m:r>
                                  <a:rPr lang="en-US" b="0" i="1" smtClean="0">
                                    <a:latin typeface="Cambria Math" panose="02040503050406030204" pitchFamily="18" charset="0"/>
                                  </a:rPr>
                                  <m:t>=3.99</m:t>
                                </m:r>
                              </m:oMath>
                            </m:oMathPara>
                          </a14:m>
                          <a:endParaRPr lang="en-US" dirty="0"/>
                        </a:p>
                      </a:txBody>
                      <a:tcPr/>
                    </a:tc>
                    <a:tc>
                      <a:txBody>
                        <a:bodyPr/>
                        <a:lstStyle/>
                        <a:p>
                          <a:endParaRPr lang="en-US"/>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2+0.01=2.01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2+0.01</m:t>
                                    </m:r>
                                  </m:e>
                                </m:d>
                                <m:r>
                                  <a:rPr lang="en-US" b="0" i="1" smtClean="0">
                                    <a:latin typeface="Cambria Math" panose="02040503050406030204" pitchFamily="18" charset="0"/>
                                  </a:rPr>
                                  <m:t>=</m:t>
                                </m:r>
                                <m:r>
                                  <a:rPr lang="en-US" b="0" i="1" smtClean="0">
                                    <a:latin typeface="Cambria Math" panose="02040503050406030204" pitchFamily="18" charset="0"/>
                                  </a:rPr>
                                  <m:t>𝑓</m:t>
                                </m:r>
                                <m:r>
                                  <a:rPr lang="en-US" b="0" i="1" smtClean="0">
                                    <a:latin typeface="Cambria Math" panose="02040503050406030204" pitchFamily="18" charset="0"/>
                                  </a:rPr>
                                  <m:t>2.01)=4.01</m:t>
                                </m:r>
                              </m:oMath>
                            </m:oMathPara>
                          </a14:m>
                          <a:endParaRPr lang="en-US" dirty="0"/>
                        </a:p>
                        <a:p>
                          <a:endParaRPr lang="en-US" dirty="0"/>
                        </a:p>
                      </a:txBody>
                      <a:tcPr/>
                    </a:tc>
                    <a:extLst>
                      <a:ext uri="{0D108BD9-81ED-4DB2-BD59-A6C34878D82A}">
                        <a16:rowId xmlns:a16="http://schemas.microsoft.com/office/drawing/2014/main" val="1102767869"/>
                      </a:ext>
                    </a:extLst>
                  </a:tr>
                  <a:tr h="910073">
                    <a:tc>
                      <a:txBody>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2−0.001=1.999</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2−0.001</m:t>
                                    </m:r>
                                  </m:e>
                                </m:d>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1.999</m:t>
                                    </m:r>
                                  </m:e>
                                </m:d>
                                <m:r>
                                  <a:rPr lang="en-US" b="0" i="1" smtClean="0">
                                    <a:latin typeface="Cambria Math" panose="02040503050406030204" pitchFamily="18" charset="0"/>
                                  </a:rPr>
                                  <m:t>=3.999</m:t>
                                </m:r>
                              </m:oMath>
                            </m:oMathPara>
                          </a14:m>
                          <a:endParaRPr lang="en-US" dirty="0"/>
                        </a:p>
                      </a:txBody>
                      <a:tcPr/>
                    </a:tc>
                    <a:tc>
                      <a:txBody>
                        <a:bodyPr/>
                        <a:lstStyle/>
                        <a:p>
                          <a:endParaRPr lang="en-US"/>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2+0.001=2.001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2+0.001</m:t>
                                    </m:r>
                                  </m:e>
                                </m:d>
                                <m:r>
                                  <a:rPr lang="en-US" b="0" i="1" smtClean="0">
                                    <a:latin typeface="Cambria Math" panose="02040503050406030204" pitchFamily="18" charset="0"/>
                                  </a:rPr>
                                  <m:t>=</m:t>
                                </m:r>
                                <m:r>
                                  <a:rPr lang="en-US" b="0" i="1" smtClean="0">
                                    <a:latin typeface="Cambria Math" panose="02040503050406030204" pitchFamily="18" charset="0"/>
                                  </a:rPr>
                                  <m:t>𝑓</m:t>
                                </m:r>
                                <m:r>
                                  <a:rPr lang="en-US" b="0" i="1" smtClean="0">
                                    <a:latin typeface="Cambria Math" panose="02040503050406030204" pitchFamily="18" charset="0"/>
                                  </a:rPr>
                                  <m:t>(2.001)=4.001</m:t>
                                </m:r>
                              </m:oMath>
                            </m:oMathPara>
                          </a14:m>
                          <a:endParaRPr lang="en-US" dirty="0"/>
                        </a:p>
                        <a:p>
                          <a:endParaRPr lang="en-US" dirty="0"/>
                        </a:p>
                      </a:txBody>
                      <a:tcPr/>
                    </a:tc>
                    <a:extLst>
                      <a:ext uri="{0D108BD9-81ED-4DB2-BD59-A6C34878D82A}">
                        <a16:rowId xmlns:a16="http://schemas.microsoft.com/office/drawing/2014/main" val="1883329116"/>
                      </a:ext>
                    </a:extLst>
                  </a:tr>
                  <a:tr h="910073">
                    <a:tc>
                      <a:txBody>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2−0.0001=1.9999</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2−0.0001</m:t>
                                    </m:r>
                                  </m:e>
                                </m:d>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1.9999</m:t>
                                    </m:r>
                                  </m:e>
                                </m:d>
                                <m:r>
                                  <a:rPr lang="en-US" b="0" i="1" smtClean="0">
                                    <a:latin typeface="Cambria Math" panose="02040503050406030204" pitchFamily="18" charset="0"/>
                                  </a:rPr>
                                  <m:t>=3.9999</m:t>
                                </m:r>
                              </m:oMath>
                            </m:oMathPara>
                          </a14:m>
                          <a:endParaRPr lang="en-US" dirty="0"/>
                        </a:p>
                      </a:txBody>
                      <a:tcPr/>
                    </a:tc>
                    <a:tc>
                      <a:txBody>
                        <a:bodyPr/>
                        <a:lstStyle/>
                        <a:p>
                          <a:endParaRPr lang="en-US"/>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2+0.0001=2.0001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2+0.0001</m:t>
                                    </m:r>
                                  </m:e>
                                </m:d>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2.0001</m:t>
                                    </m:r>
                                  </m:e>
                                </m:d>
                                <m:r>
                                  <a:rPr lang="en-US" b="0" i="1" smtClean="0">
                                    <a:latin typeface="Cambria Math" panose="02040503050406030204" pitchFamily="18" charset="0"/>
                                  </a:rPr>
                                  <m:t>=4.0001</m:t>
                                </m:r>
                              </m:oMath>
                            </m:oMathPara>
                          </a14:m>
                          <a:endParaRPr lang="en-US" dirty="0"/>
                        </a:p>
                        <a:p>
                          <a:endParaRPr lang="en-US" dirty="0"/>
                        </a:p>
                      </a:txBody>
                      <a:tcPr/>
                    </a:tc>
                    <a:extLst>
                      <a:ext uri="{0D108BD9-81ED-4DB2-BD59-A6C34878D82A}">
                        <a16:rowId xmlns:a16="http://schemas.microsoft.com/office/drawing/2014/main" val="3083896138"/>
                      </a:ext>
                    </a:extLst>
                  </a:tr>
                </a:tbl>
              </a:graphicData>
            </a:graphic>
          </p:graphicFrame>
        </mc:Choice>
        <mc:Fallback xmlns="">
          <p:graphicFrame>
            <p:nvGraphicFramePr>
              <p:cNvPr id="3" name="Table 2">
                <a:extLst>
                  <a:ext uri="{FF2B5EF4-FFF2-40B4-BE49-F238E27FC236}">
                    <a16:creationId xmlns:a16="http://schemas.microsoft.com/office/drawing/2014/main" id="{B845C1CB-8278-4479-B56C-56A76B1BEC96}"/>
                  </a:ext>
                </a:extLst>
              </p:cNvPr>
              <p:cNvGraphicFramePr>
                <a:graphicFrameLocks noGrp="1"/>
              </p:cNvGraphicFramePr>
              <p:nvPr>
                <p:extLst>
                  <p:ext uri="{D42A27DB-BD31-4B8C-83A1-F6EECF244321}">
                    <p14:modId xmlns:p14="http://schemas.microsoft.com/office/powerpoint/2010/main" val="1430185541"/>
                  </p:ext>
                </p:extLst>
              </p:nvPr>
            </p:nvGraphicFramePr>
            <p:xfrm>
              <a:off x="508000" y="2768600"/>
              <a:ext cx="11286066" cy="3479799"/>
            </p:xfrm>
            <a:graphic>
              <a:graphicData uri="http://schemas.openxmlformats.org/drawingml/2006/table">
                <a:tbl>
                  <a:tblPr firstRow="1" bandRow="1">
                    <a:tableStyleId>{5C22544A-7EE6-4342-B048-85BDC9FD1C3A}</a:tableStyleId>
                  </a:tblPr>
                  <a:tblGrid>
                    <a:gridCol w="2404533">
                      <a:extLst>
                        <a:ext uri="{9D8B030D-6E8A-4147-A177-3AD203B41FA5}">
                          <a16:colId xmlns:a16="http://schemas.microsoft.com/office/drawing/2014/main" val="606063418"/>
                        </a:ext>
                      </a:extLst>
                    </a:gridCol>
                    <a:gridCol w="3105490">
                      <a:extLst>
                        <a:ext uri="{9D8B030D-6E8A-4147-A177-3AD203B41FA5}">
                          <a16:colId xmlns:a16="http://schemas.microsoft.com/office/drawing/2014/main" val="3245450083"/>
                        </a:ext>
                      </a:extLst>
                    </a:gridCol>
                    <a:gridCol w="221755">
                      <a:extLst>
                        <a:ext uri="{9D8B030D-6E8A-4147-A177-3AD203B41FA5}">
                          <a16:colId xmlns:a16="http://schemas.microsoft.com/office/drawing/2014/main" val="588895046"/>
                        </a:ext>
                      </a:extLst>
                    </a:gridCol>
                    <a:gridCol w="2387755">
                      <a:extLst>
                        <a:ext uri="{9D8B030D-6E8A-4147-A177-3AD203B41FA5}">
                          <a16:colId xmlns:a16="http://schemas.microsoft.com/office/drawing/2014/main" val="847924418"/>
                        </a:ext>
                      </a:extLst>
                    </a:gridCol>
                    <a:gridCol w="3166533">
                      <a:extLst>
                        <a:ext uri="{9D8B030D-6E8A-4147-A177-3AD203B41FA5}">
                          <a16:colId xmlns:a16="http://schemas.microsoft.com/office/drawing/2014/main" val="3434594293"/>
                        </a:ext>
                      </a:extLst>
                    </a:gridCol>
                  </a:tblGrid>
                  <a:tr h="376731">
                    <a:tc>
                      <a:txBody>
                        <a:bodyPr/>
                        <a:lstStyle/>
                        <a:p>
                          <a:endParaRPr lang="en-US"/>
                        </a:p>
                      </a:txBody>
                      <a:tcPr>
                        <a:blipFill>
                          <a:blip r:embed="rId3"/>
                          <a:stretch>
                            <a:fillRect l="-253" t="-1613" r="-369873" b="-825806"/>
                          </a:stretch>
                        </a:blipFill>
                      </a:tcPr>
                    </a:tc>
                    <a:tc>
                      <a:txBody>
                        <a:bodyPr/>
                        <a:lstStyle/>
                        <a:p>
                          <a:endParaRPr lang="en-US"/>
                        </a:p>
                      </a:txBody>
                      <a:tcPr>
                        <a:blipFill>
                          <a:blip r:embed="rId3"/>
                          <a:stretch>
                            <a:fillRect l="-77800" t="-1613" r="-187033" b="-825806"/>
                          </a:stretch>
                        </a:blipFill>
                      </a:tcPr>
                    </a:tc>
                    <a:tc>
                      <a:txBody>
                        <a:bodyPr/>
                        <a:lstStyle/>
                        <a:p>
                          <a:endParaRPr lang="en-US" b="0"/>
                        </a:p>
                      </a:txBody>
                      <a:tcPr/>
                    </a:tc>
                    <a:tc>
                      <a:txBody>
                        <a:bodyPr/>
                        <a:lstStyle/>
                        <a:p>
                          <a:endParaRPr lang="en-US"/>
                        </a:p>
                      </a:txBody>
                      <a:tcPr>
                        <a:blipFill>
                          <a:blip r:embed="rId3"/>
                          <a:stretch>
                            <a:fillRect l="-240921" t="-1613" r="-134015" b="-825806"/>
                          </a:stretch>
                        </a:blipFill>
                      </a:tcPr>
                    </a:tc>
                    <a:tc>
                      <a:txBody>
                        <a:bodyPr/>
                        <a:lstStyle/>
                        <a:p>
                          <a:endParaRPr lang="en-US"/>
                        </a:p>
                      </a:txBody>
                      <a:tcPr>
                        <a:blipFill>
                          <a:blip r:embed="rId3"/>
                          <a:stretch>
                            <a:fillRect l="-256346" t="-1613" r="-769" b="-825806"/>
                          </a:stretch>
                        </a:blipFill>
                      </a:tcPr>
                    </a:tc>
                    <a:extLst>
                      <a:ext uri="{0D108BD9-81ED-4DB2-BD59-A6C34878D82A}">
                        <a16:rowId xmlns:a16="http://schemas.microsoft.com/office/drawing/2014/main" val="310735051"/>
                      </a:ext>
                    </a:extLst>
                  </a:tr>
                  <a:tr h="641461">
                    <a:tc>
                      <a:txBody>
                        <a:bodyPr/>
                        <a:lstStyle/>
                        <a:p>
                          <a:endParaRPr lang="en-US"/>
                        </a:p>
                      </a:txBody>
                      <a:tcPr>
                        <a:blipFill>
                          <a:blip r:embed="rId3"/>
                          <a:stretch>
                            <a:fillRect l="-253" t="-60000" r="-369873" b="-387619"/>
                          </a:stretch>
                        </a:blipFill>
                      </a:tcPr>
                    </a:tc>
                    <a:tc>
                      <a:txBody>
                        <a:bodyPr/>
                        <a:lstStyle/>
                        <a:p>
                          <a:endParaRPr lang="en-US"/>
                        </a:p>
                      </a:txBody>
                      <a:tcPr>
                        <a:blipFill>
                          <a:blip r:embed="rId3"/>
                          <a:stretch>
                            <a:fillRect l="-77800" t="-60000" r="-187033" b="-387619"/>
                          </a:stretch>
                        </a:blipFill>
                      </a:tcPr>
                    </a:tc>
                    <a:tc>
                      <a:txBody>
                        <a:bodyPr/>
                        <a:lstStyle/>
                        <a:p>
                          <a:endParaRPr lang="en-US"/>
                        </a:p>
                      </a:txBody>
                      <a:tcPr/>
                    </a:tc>
                    <a:tc>
                      <a:txBody>
                        <a:bodyPr/>
                        <a:lstStyle/>
                        <a:p>
                          <a:endParaRPr lang="en-US"/>
                        </a:p>
                      </a:txBody>
                      <a:tcPr>
                        <a:blipFill>
                          <a:blip r:embed="rId3"/>
                          <a:stretch>
                            <a:fillRect l="-240921" t="-60000" r="-134015" b="-387619"/>
                          </a:stretch>
                        </a:blipFill>
                      </a:tcPr>
                    </a:tc>
                    <a:tc>
                      <a:txBody>
                        <a:bodyPr/>
                        <a:lstStyle/>
                        <a:p>
                          <a:endParaRPr lang="en-US"/>
                        </a:p>
                      </a:txBody>
                      <a:tcPr>
                        <a:blipFill>
                          <a:blip r:embed="rId3"/>
                          <a:stretch>
                            <a:fillRect l="-256346" t="-60000" r="-769" b="-387619"/>
                          </a:stretch>
                        </a:blipFill>
                      </a:tcPr>
                    </a:tc>
                    <a:extLst>
                      <a:ext uri="{0D108BD9-81ED-4DB2-BD59-A6C34878D82A}">
                        <a16:rowId xmlns:a16="http://schemas.microsoft.com/office/drawing/2014/main" val="3273221931"/>
                      </a:ext>
                    </a:extLst>
                  </a:tr>
                  <a:tr h="641461">
                    <a:tc>
                      <a:txBody>
                        <a:bodyPr/>
                        <a:lstStyle/>
                        <a:p>
                          <a:endParaRPr lang="en-US"/>
                        </a:p>
                      </a:txBody>
                      <a:tcPr>
                        <a:blipFill>
                          <a:blip r:embed="rId3"/>
                          <a:stretch>
                            <a:fillRect l="-253" t="-160000" r="-369873" b="-287619"/>
                          </a:stretch>
                        </a:blipFill>
                      </a:tcPr>
                    </a:tc>
                    <a:tc>
                      <a:txBody>
                        <a:bodyPr/>
                        <a:lstStyle/>
                        <a:p>
                          <a:endParaRPr lang="en-US"/>
                        </a:p>
                      </a:txBody>
                      <a:tcPr>
                        <a:blipFill>
                          <a:blip r:embed="rId3"/>
                          <a:stretch>
                            <a:fillRect l="-77800" t="-160000" r="-187033" b="-287619"/>
                          </a:stretch>
                        </a:blipFill>
                      </a:tcPr>
                    </a:tc>
                    <a:tc>
                      <a:txBody>
                        <a:bodyPr/>
                        <a:lstStyle/>
                        <a:p>
                          <a:endParaRPr lang="en-US"/>
                        </a:p>
                      </a:txBody>
                      <a:tcPr/>
                    </a:tc>
                    <a:tc>
                      <a:txBody>
                        <a:bodyPr/>
                        <a:lstStyle/>
                        <a:p>
                          <a:endParaRPr lang="en-US"/>
                        </a:p>
                      </a:txBody>
                      <a:tcPr>
                        <a:blipFill>
                          <a:blip r:embed="rId3"/>
                          <a:stretch>
                            <a:fillRect l="-240921" t="-160000" r="-134015" b="-287619"/>
                          </a:stretch>
                        </a:blipFill>
                      </a:tcPr>
                    </a:tc>
                    <a:tc>
                      <a:txBody>
                        <a:bodyPr/>
                        <a:lstStyle/>
                        <a:p>
                          <a:endParaRPr lang="en-US"/>
                        </a:p>
                      </a:txBody>
                      <a:tcPr>
                        <a:blipFill>
                          <a:blip r:embed="rId3"/>
                          <a:stretch>
                            <a:fillRect l="-256346" t="-160000" r="-769" b="-287619"/>
                          </a:stretch>
                        </a:blipFill>
                      </a:tcPr>
                    </a:tc>
                    <a:extLst>
                      <a:ext uri="{0D108BD9-81ED-4DB2-BD59-A6C34878D82A}">
                        <a16:rowId xmlns:a16="http://schemas.microsoft.com/office/drawing/2014/main" val="1102767869"/>
                      </a:ext>
                    </a:extLst>
                  </a:tr>
                  <a:tr h="910073">
                    <a:tc>
                      <a:txBody>
                        <a:bodyPr/>
                        <a:lstStyle/>
                        <a:p>
                          <a:endParaRPr lang="en-US"/>
                        </a:p>
                      </a:txBody>
                      <a:tcPr>
                        <a:blipFill>
                          <a:blip r:embed="rId3"/>
                          <a:stretch>
                            <a:fillRect l="-253" t="-182000" r="-369873" b="-101333"/>
                          </a:stretch>
                        </a:blipFill>
                      </a:tcPr>
                    </a:tc>
                    <a:tc>
                      <a:txBody>
                        <a:bodyPr/>
                        <a:lstStyle/>
                        <a:p>
                          <a:endParaRPr lang="en-US"/>
                        </a:p>
                      </a:txBody>
                      <a:tcPr>
                        <a:blipFill>
                          <a:blip r:embed="rId3"/>
                          <a:stretch>
                            <a:fillRect l="-77800" t="-182000" r="-187033" b="-101333"/>
                          </a:stretch>
                        </a:blipFill>
                      </a:tcPr>
                    </a:tc>
                    <a:tc>
                      <a:txBody>
                        <a:bodyPr/>
                        <a:lstStyle/>
                        <a:p>
                          <a:endParaRPr lang="en-US"/>
                        </a:p>
                      </a:txBody>
                      <a:tcPr/>
                    </a:tc>
                    <a:tc>
                      <a:txBody>
                        <a:bodyPr/>
                        <a:lstStyle/>
                        <a:p>
                          <a:endParaRPr lang="en-US"/>
                        </a:p>
                      </a:txBody>
                      <a:tcPr>
                        <a:blipFill>
                          <a:blip r:embed="rId3"/>
                          <a:stretch>
                            <a:fillRect l="-240921" t="-182000" r="-134015" b="-101333"/>
                          </a:stretch>
                        </a:blipFill>
                      </a:tcPr>
                    </a:tc>
                    <a:tc>
                      <a:txBody>
                        <a:bodyPr/>
                        <a:lstStyle/>
                        <a:p>
                          <a:endParaRPr lang="en-US"/>
                        </a:p>
                      </a:txBody>
                      <a:tcPr>
                        <a:blipFill>
                          <a:blip r:embed="rId3"/>
                          <a:stretch>
                            <a:fillRect l="-256346" t="-182000" r="-769" b="-101333"/>
                          </a:stretch>
                        </a:blipFill>
                      </a:tcPr>
                    </a:tc>
                    <a:extLst>
                      <a:ext uri="{0D108BD9-81ED-4DB2-BD59-A6C34878D82A}">
                        <a16:rowId xmlns:a16="http://schemas.microsoft.com/office/drawing/2014/main" val="1883329116"/>
                      </a:ext>
                    </a:extLst>
                  </a:tr>
                  <a:tr h="910073">
                    <a:tc>
                      <a:txBody>
                        <a:bodyPr/>
                        <a:lstStyle/>
                        <a:p>
                          <a:endParaRPr lang="en-US"/>
                        </a:p>
                      </a:txBody>
                      <a:tcPr>
                        <a:blipFill>
                          <a:blip r:embed="rId3"/>
                          <a:stretch>
                            <a:fillRect l="-253" t="-283893" r="-369873" b="-2013"/>
                          </a:stretch>
                        </a:blipFill>
                      </a:tcPr>
                    </a:tc>
                    <a:tc>
                      <a:txBody>
                        <a:bodyPr/>
                        <a:lstStyle/>
                        <a:p>
                          <a:endParaRPr lang="en-US"/>
                        </a:p>
                      </a:txBody>
                      <a:tcPr>
                        <a:blipFill>
                          <a:blip r:embed="rId3"/>
                          <a:stretch>
                            <a:fillRect l="-77800" t="-283893" r="-187033" b="-2013"/>
                          </a:stretch>
                        </a:blipFill>
                      </a:tcPr>
                    </a:tc>
                    <a:tc>
                      <a:txBody>
                        <a:bodyPr/>
                        <a:lstStyle/>
                        <a:p>
                          <a:endParaRPr lang="en-US"/>
                        </a:p>
                      </a:txBody>
                      <a:tcPr/>
                    </a:tc>
                    <a:tc>
                      <a:txBody>
                        <a:bodyPr/>
                        <a:lstStyle/>
                        <a:p>
                          <a:endParaRPr lang="en-US"/>
                        </a:p>
                      </a:txBody>
                      <a:tcPr>
                        <a:blipFill>
                          <a:blip r:embed="rId3"/>
                          <a:stretch>
                            <a:fillRect l="-240921" t="-283893" r="-134015" b="-2013"/>
                          </a:stretch>
                        </a:blipFill>
                      </a:tcPr>
                    </a:tc>
                    <a:tc>
                      <a:txBody>
                        <a:bodyPr/>
                        <a:lstStyle/>
                        <a:p>
                          <a:endParaRPr lang="en-US"/>
                        </a:p>
                      </a:txBody>
                      <a:tcPr>
                        <a:blipFill>
                          <a:blip r:embed="rId3"/>
                          <a:stretch>
                            <a:fillRect l="-256346" t="-283893" r="-769" b="-2013"/>
                          </a:stretch>
                        </a:blipFill>
                      </a:tcPr>
                    </a:tc>
                    <a:extLst>
                      <a:ext uri="{0D108BD9-81ED-4DB2-BD59-A6C34878D82A}">
                        <a16:rowId xmlns:a16="http://schemas.microsoft.com/office/drawing/2014/main" val="3083896138"/>
                      </a:ext>
                    </a:extLst>
                  </a:tr>
                </a:tbl>
              </a:graphicData>
            </a:graphic>
          </p:graphicFrame>
        </mc:Fallback>
      </mc:AlternateContent>
    </p:spTree>
    <p:extLst>
      <p:ext uri="{BB962C8B-B14F-4D97-AF65-F5344CB8AC3E}">
        <p14:creationId xmlns:p14="http://schemas.microsoft.com/office/powerpoint/2010/main" val="2251364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838DB-D911-4A20-9FD1-CED38A8810BE}"/>
              </a:ext>
            </a:extLst>
          </p:cNvPr>
          <p:cNvSpPr>
            <a:spLocks noGrp="1"/>
          </p:cNvSpPr>
          <p:nvPr>
            <p:ph type="title"/>
          </p:nvPr>
        </p:nvSpPr>
        <p:spPr/>
        <p:txBody>
          <a:bodyPr>
            <a:normAutofit/>
          </a:bodyPr>
          <a:lstStyle/>
          <a:p>
            <a:r>
              <a:rPr lang="en-US" dirty="0"/>
              <a:t>Class Activity:</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AD895742-4160-403E-81C5-B3B99AFC25BF}"/>
                  </a:ext>
                </a:extLst>
              </p:cNvPr>
              <p:cNvSpPr>
                <a:spLocks noGrp="1"/>
              </p:cNvSpPr>
              <p:nvPr>
                <p:ph type="body" sz="quarter" idx="14"/>
              </p:nvPr>
            </p:nvSpPr>
            <p:spPr>
              <a:xfrm>
                <a:off x="609600" y="1065229"/>
                <a:ext cx="10750549" cy="4945135"/>
              </a:xfrm>
            </p:spPr>
            <p:txBody>
              <a:bodyPr/>
              <a:lstStyle/>
              <a:p>
                <a:pPr marL="0" indent="0">
                  <a:buNone/>
                </a:pPr>
                <a:endParaRPr lang="en-US" dirty="0"/>
              </a:p>
              <a:p>
                <a:r>
                  <a:rPr lang="en-US" dirty="0"/>
                  <a:t>Construct a table of values to investigate the following limit</a:t>
                </a:r>
              </a:p>
              <a:p>
                <a:pPr marL="0" indent="0">
                  <a:buNone/>
                </a:pPr>
                <a14:m>
                  <m:oMathPara xmlns:m="http://schemas.openxmlformats.org/officeDocument/2006/math">
                    <m:oMathParaPr>
                      <m:jc m:val="left"/>
                    </m:oMathParaPr>
                    <m:oMath xmlns:m="http://schemas.openxmlformats.org/officeDocument/2006/math">
                      <m:func>
                        <m:funcPr>
                          <m:ctrlPr>
                            <a:rPr lang="pt-BR" i="1" smtClean="0">
                              <a:latin typeface="Cambria Math" panose="02040503050406030204" pitchFamily="18" charset="0"/>
                            </a:rPr>
                          </m:ctrlPr>
                        </m:funcPr>
                        <m:fName>
                          <m:limLow>
                            <m:limLowPr>
                              <m:ctrlPr>
                                <a:rPr lang="pt-BR" i="1" smtClean="0">
                                  <a:latin typeface="Cambria Math" panose="02040503050406030204" pitchFamily="18" charset="0"/>
                                </a:rPr>
                              </m:ctrlPr>
                            </m:limLowPr>
                            <m:e>
                              <m:r>
                                <m:rPr>
                                  <m:sty m:val="p"/>
                                </m:rPr>
                                <a:rPr lang="pt-BR" i="0" smtClean="0">
                                  <a:latin typeface="Cambria Math" panose="02040503050406030204" pitchFamily="18" charset="0"/>
                                </a:rPr>
                                <m:t>lim</m:t>
                              </m:r>
                            </m:e>
                            <m:lim>
                              <m:r>
                                <a:rPr lang="en-US" b="0" i="1" smtClean="0">
                                  <a:latin typeface="Cambria Math" panose="02040503050406030204" pitchFamily="18" charset="0"/>
                                </a:rPr>
                                <m:t>𝑥</m:t>
                              </m:r>
                              <m:r>
                                <a:rPr lang="pt-BR" i="1" smtClean="0">
                                  <a:latin typeface="Cambria Math" panose="02040503050406030204" pitchFamily="18" charset="0"/>
                                </a:rPr>
                                <m:t>→</m:t>
                              </m:r>
                              <m:r>
                                <a:rPr lang="en-US" b="0" i="1" smtClean="0">
                                  <a:latin typeface="Cambria Math" panose="02040503050406030204" pitchFamily="18" charset="0"/>
                                </a:rPr>
                                <m:t>−1</m:t>
                              </m:r>
                            </m:lim>
                          </m:limLow>
                        </m:fName>
                        <m:e>
                          <m:r>
                            <a:rPr lang="en-US"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+1)</m:t>
                          </m:r>
                        </m:e>
                      </m:func>
                    </m:oMath>
                  </m:oMathPara>
                </a14:m>
                <a:endParaRPr lang="en-US" dirty="0"/>
              </a:p>
            </p:txBody>
          </p:sp>
        </mc:Choice>
        <mc:Fallback xmlns="">
          <p:sp>
            <p:nvSpPr>
              <p:cNvPr id="4" name="Text Placeholder 3">
                <a:extLst>
                  <a:ext uri="{FF2B5EF4-FFF2-40B4-BE49-F238E27FC236}">
                    <a16:creationId xmlns:a16="http://schemas.microsoft.com/office/drawing/2014/main" id="{AD895742-4160-403E-81C5-B3B99AFC25BF}"/>
                  </a:ext>
                </a:extLst>
              </p:cNvPr>
              <p:cNvSpPr>
                <a:spLocks noGrp="1" noRot="1" noChangeAspect="1" noMove="1" noResize="1" noEditPoints="1" noAdjustHandles="1" noChangeArrowheads="1" noChangeShapeType="1" noTextEdit="1"/>
              </p:cNvSpPr>
              <p:nvPr>
                <p:ph type="body" sz="quarter" idx="14"/>
              </p:nvPr>
            </p:nvSpPr>
            <p:spPr>
              <a:xfrm>
                <a:off x="609600" y="1065229"/>
                <a:ext cx="10750549" cy="4945135"/>
              </a:xfrm>
              <a:blipFill>
                <a:blip r:embed="rId2"/>
                <a:stretch>
                  <a:fillRect l="-1020"/>
                </a:stretch>
              </a:blipFill>
            </p:spPr>
            <p:txBody>
              <a:bodyPr/>
              <a:lstStyle/>
              <a:p>
                <a:r>
                  <a:rPr lang="en-US">
                    <a:noFill/>
                  </a:rPr>
                  <a:t> </a:t>
                </a:r>
              </a:p>
            </p:txBody>
          </p:sp>
        </mc:Fallback>
      </mc:AlternateContent>
    </p:spTree>
    <p:extLst>
      <p:ext uri="{BB962C8B-B14F-4D97-AF65-F5344CB8AC3E}">
        <p14:creationId xmlns:p14="http://schemas.microsoft.com/office/powerpoint/2010/main" val="958761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5DA88-05C2-42EA-8B8E-0B37AC1B7F36}"/>
              </a:ext>
            </a:extLst>
          </p:cNvPr>
          <p:cNvSpPr>
            <a:spLocks noGrp="1"/>
          </p:cNvSpPr>
          <p:nvPr>
            <p:ph type="title"/>
          </p:nvPr>
        </p:nvSpPr>
        <p:spPr/>
        <p:txBody>
          <a:bodyPr>
            <a:normAutofit/>
          </a:bodyPr>
          <a:lstStyle/>
          <a:p>
            <a:r>
              <a:rPr lang="en-US" dirty="0"/>
              <a:t>Existence of a limit</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650B5957-40A0-40C1-AA77-FEEAFF9F8008}"/>
                  </a:ext>
                </a:extLst>
              </p:cNvPr>
              <p:cNvSpPr>
                <a:spLocks noGrp="1"/>
              </p:cNvSpPr>
              <p:nvPr>
                <p:ph type="body" sz="quarter" idx="14"/>
              </p:nvPr>
            </p:nvSpPr>
            <p:spPr>
              <a:xfrm>
                <a:off x="609600" y="900862"/>
                <a:ext cx="10750549" cy="5109502"/>
              </a:xfrm>
            </p:spPr>
            <p:txBody>
              <a:bodyPr>
                <a:normAutofit/>
              </a:bodyPr>
              <a:lstStyle/>
              <a:p>
                <a:r>
                  <a:rPr lang="en-US" sz="3200" dirty="0"/>
                  <a:t>Definition:</a:t>
                </a:r>
              </a:p>
              <a:p>
                <a:pPr marL="0" indent="0">
                  <a:buNone/>
                </a:pPr>
                <a:r>
                  <a:rPr lang="en-US" dirty="0"/>
                  <a:t>Let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be a function defined at all values in an open interval containing a, with the possible exception of a itself,  and Let </a:t>
                </a:r>
                <a14:m>
                  <m:oMath xmlns:m="http://schemas.openxmlformats.org/officeDocument/2006/math">
                    <m:r>
                      <a:rPr lang="en-US" i="1" dirty="0" smtClean="0">
                        <a:latin typeface="Cambria Math" panose="02040503050406030204" pitchFamily="18" charset="0"/>
                      </a:rPr>
                      <m:t>𝐿</m:t>
                    </m:r>
                    <m:r>
                      <a:rPr lang="en-US" i="1" dirty="0" smtClean="0">
                        <a:latin typeface="Cambria Math" panose="02040503050406030204" pitchFamily="18" charset="0"/>
                      </a:rPr>
                      <m:t> </m:t>
                    </m:r>
                  </m:oMath>
                </a14:m>
                <a:r>
                  <a:rPr lang="en-US" dirty="0"/>
                  <a:t>be a real number. If all values of the function f(x) approach the real number </a:t>
                </a:r>
                <a14:m>
                  <m:oMath xmlns:m="http://schemas.openxmlformats.org/officeDocument/2006/math">
                    <m:r>
                      <a:rPr lang="en-US" i="1" dirty="0" smtClean="0">
                        <a:latin typeface="Cambria Math" panose="02040503050406030204" pitchFamily="18" charset="0"/>
                      </a:rPr>
                      <m:t>𝐿</m:t>
                    </m:r>
                  </m:oMath>
                </a14:m>
                <a:r>
                  <a:rPr lang="en-US" dirty="0"/>
                  <a:t> as the values of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m:t>
                    </m:r>
                  </m:oMath>
                </a14:m>
                <a:r>
                  <a:rPr lang="en-US" dirty="0"/>
                  <a:t>) approach the number </a:t>
                </a:r>
                <a14:m>
                  <m:oMath xmlns:m="http://schemas.openxmlformats.org/officeDocument/2006/math">
                    <m:r>
                      <a:rPr lang="en-US" i="1" dirty="0" smtClean="0">
                        <a:latin typeface="Cambria Math" panose="02040503050406030204" pitchFamily="18" charset="0"/>
                      </a:rPr>
                      <m:t>𝑎</m:t>
                    </m:r>
                  </m:oMath>
                </a14:m>
                <a:r>
                  <a:rPr lang="en-US" dirty="0"/>
                  <a:t>, then we say that the limit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as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approaches a is </a:t>
                </a:r>
                <a14:m>
                  <m:oMath xmlns:m="http://schemas.openxmlformats.org/officeDocument/2006/math">
                    <m:r>
                      <a:rPr lang="en-US" i="1" dirty="0" smtClean="0">
                        <a:latin typeface="Cambria Math" panose="02040503050406030204" pitchFamily="18" charset="0"/>
                      </a:rPr>
                      <m:t>𝐿</m:t>
                    </m:r>
                    <m:r>
                      <a:rPr lang="en-US" i="1" dirty="0" smtClean="0">
                        <a:latin typeface="Cambria Math" panose="02040503050406030204" pitchFamily="18" charset="0"/>
                      </a:rPr>
                      <m:t> </m:t>
                    </m:r>
                  </m:oMath>
                </a14:m>
                <a:r>
                  <a:rPr lang="en-US" dirty="0"/>
                  <a:t>(More succinct, as x gets closer to </a:t>
                </a:r>
                <a14:m>
                  <m:oMath xmlns:m="http://schemas.openxmlformats.org/officeDocument/2006/math">
                    <m:r>
                      <a:rPr lang="en-US" i="1" dirty="0" smtClean="0">
                        <a:latin typeface="Cambria Math" panose="02040503050406030204" pitchFamily="18" charset="0"/>
                      </a:rPr>
                      <m:t>𝑎</m:t>
                    </m:r>
                    <m:r>
                      <a:rPr lang="en-US" i="1" dirty="0" smtClean="0">
                        <a:latin typeface="Cambria Math" panose="02040503050406030204" pitchFamily="18" charset="0"/>
                      </a:rPr>
                      <m:t>, </m:t>
                    </m:r>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gets closer and stays close to </a:t>
                </a:r>
                <a14:m>
                  <m:oMath xmlns:m="http://schemas.openxmlformats.org/officeDocument/2006/math">
                    <m:r>
                      <a:rPr lang="en-US" i="1" dirty="0" smtClean="0">
                        <a:latin typeface="Cambria Math" panose="02040503050406030204" pitchFamily="18" charset="0"/>
                      </a:rPr>
                      <m:t>𝐿</m:t>
                    </m:r>
                  </m:oMath>
                </a14:m>
                <a:r>
                  <a:rPr lang="en-US" dirty="0"/>
                  <a:t>) Symbolically, we express this idea as </a:t>
                </a:r>
              </a:p>
              <a:p>
                <a:pPr marL="0" indent="0">
                  <a:buNone/>
                </a:pPr>
                <a14:m>
                  <m:oMathPara xmlns:m="http://schemas.openxmlformats.org/officeDocument/2006/math">
                    <m:oMathParaPr>
                      <m:jc m:val="centerGroup"/>
                    </m:oMathParaPr>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m:t>
                              </m:r>
                            </m:lim>
                          </m:limLow>
                        </m:fName>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𝐿</m:t>
                          </m:r>
                        </m:e>
                      </m:func>
                    </m:oMath>
                  </m:oMathPara>
                </a14:m>
                <a:endParaRPr lang="en-US" dirty="0"/>
              </a:p>
            </p:txBody>
          </p:sp>
        </mc:Choice>
        <mc:Fallback xmlns="">
          <p:sp>
            <p:nvSpPr>
              <p:cNvPr id="4" name="Text Placeholder 3">
                <a:extLst>
                  <a:ext uri="{FF2B5EF4-FFF2-40B4-BE49-F238E27FC236}">
                    <a16:creationId xmlns:a16="http://schemas.microsoft.com/office/drawing/2014/main" id="{650B5957-40A0-40C1-AA77-FEEAFF9F8008}"/>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304" t="-2506" r="-1814"/>
                </a:stretch>
              </a:blipFill>
            </p:spPr>
            <p:txBody>
              <a:bodyPr/>
              <a:lstStyle/>
              <a:p>
                <a:r>
                  <a:rPr lang="en-US">
                    <a:noFill/>
                  </a:rPr>
                  <a:t> </a:t>
                </a:r>
              </a:p>
            </p:txBody>
          </p:sp>
        </mc:Fallback>
      </mc:AlternateContent>
    </p:spTree>
    <p:extLst>
      <p:ext uri="{BB962C8B-B14F-4D97-AF65-F5344CB8AC3E}">
        <p14:creationId xmlns:p14="http://schemas.microsoft.com/office/powerpoint/2010/main" val="15614719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F4002-E32B-44AA-A8F0-5BBBD20E5846}"/>
              </a:ext>
            </a:extLst>
          </p:cNvPr>
          <p:cNvSpPr>
            <a:spLocks noGrp="1"/>
          </p:cNvSpPr>
          <p:nvPr>
            <p:ph type="title"/>
          </p:nvPr>
        </p:nvSpPr>
        <p:spPr/>
        <p:txBody>
          <a:bodyPr>
            <a:normAutofit/>
          </a:bodyPr>
          <a:lstStyle/>
          <a:p>
            <a:r>
              <a:rPr lang="en-US" b="1" dirty="0"/>
              <a:t>One-sided limits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E4268F0C-4A20-4C54-9D3E-2C50AA13401D}"/>
                  </a:ext>
                </a:extLst>
              </p:cNvPr>
              <p:cNvSpPr>
                <a:spLocks noGrp="1"/>
              </p:cNvSpPr>
              <p:nvPr>
                <p:ph type="body" sz="quarter" idx="14"/>
              </p:nvPr>
            </p:nvSpPr>
            <p:spPr>
              <a:xfrm>
                <a:off x="609600" y="900862"/>
                <a:ext cx="10750549" cy="5109502"/>
              </a:xfrm>
            </p:spPr>
            <p:txBody>
              <a:bodyPr/>
              <a:lstStyle/>
              <a:p>
                <a:pPr marL="0" indent="0">
                  <a:buNone/>
                </a:pPr>
                <a:r>
                  <a:rPr lang="en-US" b="1" dirty="0"/>
                  <a:t>Definition limit from the left</a:t>
                </a:r>
                <a:r>
                  <a:rPr lang="en-US" dirty="0"/>
                  <a:t>:</a:t>
                </a:r>
              </a:p>
              <a:p>
                <a:pPr marL="0" indent="0">
                  <a:buNone/>
                </a:pPr>
                <a:r>
                  <a:rPr lang="en-US" dirty="0"/>
                  <a:t>Let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be a function defined at all values in an open interval of the form </a:t>
                </a:r>
                <a14:m>
                  <m:oMath xmlns:m="http://schemas.openxmlformats.org/officeDocument/2006/math">
                    <m:r>
                      <a:rPr lang="en-US" i="1" dirty="0" smtClean="0">
                        <a:latin typeface="Cambria Math" panose="02040503050406030204" pitchFamily="18" charset="0"/>
                      </a:rPr>
                      <m:t>(</m:t>
                    </m:r>
                    <m:r>
                      <a:rPr lang="en-US" i="1" dirty="0" err="1" smtClean="0">
                        <a:latin typeface="Cambria Math" panose="02040503050406030204" pitchFamily="18" charset="0"/>
                      </a:rPr>
                      <m:t>𝑐</m:t>
                    </m:r>
                    <m:r>
                      <a:rPr lang="en-US" i="1" dirty="0" err="1" smtClean="0">
                        <a:latin typeface="Cambria Math" panose="02040503050406030204" pitchFamily="18" charset="0"/>
                      </a:rPr>
                      <m:t>,</m:t>
                    </m:r>
                    <m:r>
                      <a:rPr lang="en-US" i="1" dirty="0" err="1" smtClean="0">
                        <a:latin typeface="Cambria Math" panose="02040503050406030204" pitchFamily="18" charset="0"/>
                      </a:rPr>
                      <m:t>𝑎</m:t>
                    </m:r>
                    <m:r>
                      <a:rPr lang="en-US" i="1" dirty="0" smtClean="0">
                        <a:latin typeface="Cambria Math" panose="02040503050406030204" pitchFamily="18" charset="0"/>
                      </a:rPr>
                      <m:t>) </m:t>
                    </m:r>
                  </m:oMath>
                </a14:m>
                <a:r>
                  <a:rPr lang="en-US" dirty="0"/>
                  <a:t>, and let </a:t>
                </a:r>
                <a14:m>
                  <m:oMath xmlns:m="http://schemas.openxmlformats.org/officeDocument/2006/math">
                    <m:r>
                      <a:rPr lang="en-US" i="1" dirty="0" smtClean="0">
                        <a:latin typeface="Cambria Math" panose="02040503050406030204" pitchFamily="18" charset="0"/>
                      </a:rPr>
                      <m:t>𝐿</m:t>
                    </m:r>
                  </m:oMath>
                </a14:m>
                <a:r>
                  <a:rPr lang="en-US" dirty="0"/>
                  <a:t> be a real number. If the values of the function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approach the real number </a:t>
                </a:r>
                <a14:m>
                  <m:oMath xmlns:m="http://schemas.openxmlformats.org/officeDocument/2006/math">
                    <m:r>
                      <a:rPr lang="en-US" i="1" dirty="0" smtClean="0">
                        <a:latin typeface="Cambria Math" panose="02040503050406030204" pitchFamily="18" charset="0"/>
                      </a:rPr>
                      <m:t>𝐿</m:t>
                    </m:r>
                  </m:oMath>
                </a14:m>
                <a:r>
                  <a:rPr lang="en-US" dirty="0"/>
                  <a:t> as the values of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(where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&lt; </m:t>
                    </m:r>
                    <m:r>
                      <a:rPr lang="en-US" i="1" dirty="0" smtClean="0">
                        <a:latin typeface="Cambria Math" panose="02040503050406030204" pitchFamily="18" charset="0"/>
                      </a:rPr>
                      <m:t>𝑎</m:t>
                    </m:r>
                  </m:oMath>
                </a14:m>
                <a:r>
                  <a:rPr lang="en-US" dirty="0"/>
                  <a:t>) approach the number </a:t>
                </a:r>
                <a14:m>
                  <m:oMath xmlns:m="http://schemas.openxmlformats.org/officeDocument/2006/math">
                    <m:r>
                      <a:rPr lang="en-US" i="1" dirty="0" smtClean="0">
                        <a:latin typeface="Cambria Math" panose="02040503050406030204" pitchFamily="18" charset="0"/>
                      </a:rPr>
                      <m:t>𝑎</m:t>
                    </m:r>
                  </m:oMath>
                </a14:m>
                <a:r>
                  <a:rPr lang="en-US" dirty="0"/>
                  <a:t>, then we say that </a:t>
                </a:r>
                <a14:m>
                  <m:oMath xmlns:m="http://schemas.openxmlformats.org/officeDocument/2006/math">
                    <m:r>
                      <a:rPr lang="en-US" i="1" dirty="0" smtClean="0">
                        <a:latin typeface="Cambria Math" panose="02040503050406030204" pitchFamily="18" charset="0"/>
                      </a:rPr>
                      <m:t>𝐿</m:t>
                    </m:r>
                  </m:oMath>
                </a14:m>
                <a:r>
                  <a:rPr lang="en-US" dirty="0"/>
                  <a:t> is the limit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as </a:t>
                </a:r>
                <a14:m>
                  <m:oMath xmlns:m="http://schemas.openxmlformats.org/officeDocument/2006/math">
                    <m:r>
                      <a:rPr lang="en-US" i="1" dirty="0" smtClean="0">
                        <a:latin typeface="Cambria Math" panose="02040503050406030204" pitchFamily="18" charset="0"/>
                      </a:rPr>
                      <m:t>𝑥</m:t>
                    </m:r>
                  </m:oMath>
                </a14:m>
                <a:r>
                  <a:rPr lang="en-US" dirty="0"/>
                  <a:t>  approaches </a:t>
                </a:r>
                <a14:m>
                  <m:oMath xmlns:m="http://schemas.openxmlformats.org/officeDocument/2006/math">
                    <m:r>
                      <a:rPr lang="en-US" i="1" dirty="0" smtClean="0">
                        <a:latin typeface="Cambria Math" panose="02040503050406030204" pitchFamily="18" charset="0"/>
                      </a:rPr>
                      <m:t>𝑎</m:t>
                    </m:r>
                  </m:oMath>
                </a14:m>
                <a:r>
                  <a:rPr lang="en-US" dirty="0"/>
                  <a:t> from the left. Symbolically, we express this idea as</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𝑎</m:t>
                                  </m:r>
                                </m:e>
                                <m:sup>
                                  <m:r>
                                    <a:rPr lang="en-US" b="0" i="1" smtClean="0">
                                      <a:latin typeface="Cambria Math" panose="02040503050406030204" pitchFamily="18" charset="0"/>
                                      <a:ea typeface="Cambria Math" panose="02040503050406030204" pitchFamily="18" charset="0"/>
                                    </a:rPr>
                                    <m:t>−</m:t>
                                  </m:r>
                                </m:sup>
                              </m:sSup>
                            </m:lim>
                          </m:limLow>
                        </m:fName>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𝐿</m:t>
                          </m:r>
                        </m:e>
                      </m:func>
                    </m:oMath>
                  </m:oMathPara>
                </a14:m>
                <a:endParaRPr lang="en-US" dirty="0"/>
              </a:p>
            </p:txBody>
          </p:sp>
        </mc:Choice>
        <mc:Fallback xmlns="">
          <p:sp>
            <p:nvSpPr>
              <p:cNvPr id="4" name="Text Placeholder 3">
                <a:extLst>
                  <a:ext uri="{FF2B5EF4-FFF2-40B4-BE49-F238E27FC236}">
                    <a16:creationId xmlns:a16="http://schemas.microsoft.com/office/drawing/2014/main" id="{E4268F0C-4A20-4C54-9D3E-2C50AA13401D}"/>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134" t="-2029"/>
                </a:stretch>
              </a:blipFill>
            </p:spPr>
            <p:txBody>
              <a:bodyPr/>
              <a:lstStyle/>
              <a:p>
                <a:r>
                  <a:rPr lang="en-US">
                    <a:noFill/>
                  </a:rPr>
                  <a:t> </a:t>
                </a:r>
              </a:p>
            </p:txBody>
          </p:sp>
        </mc:Fallback>
      </mc:AlternateContent>
    </p:spTree>
    <p:extLst>
      <p:ext uri="{BB962C8B-B14F-4D97-AF65-F5344CB8AC3E}">
        <p14:creationId xmlns:p14="http://schemas.microsoft.com/office/powerpoint/2010/main" val="2214230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F4002-E32B-44AA-A8F0-5BBBD20E5846}"/>
              </a:ext>
            </a:extLst>
          </p:cNvPr>
          <p:cNvSpPr>
            <a:spLocks noGrp="1"/>
          </p:cNvSpPr>
          <p:nvPr>
            <p:ph type="title"/>
          </p:nvPr>
        </p:nvSpPr>
        <p:spPr/>
        <p:txBody>
          <a:bodyPr>
            <a:normAutofit/>
          </a:bodyPr>
          <a:lstStyle/>
          <a:p>
            <a:r>
              <a:rPr lang="en-US" b="1" dirty="0"/>
              <a:t>One-sided limits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E4268F0C-4A20-4C54-9D3E-2C50AA13401D}"/>
                  </a:ext>
                </a:extLst>
              </p:cNvPr>
              <p:cNvSpPr>
                <a:spLocks noGrp="1"/>
              </p:cNvSpPr>
              <p:nvPr>
                <p:ph type="body" sz="quarter" idx="14"/>
              </p:nvPr>
            </p:nvSpPr>
            <p:spPr>
              <a:xfrm>
                <a:off x="609600" y="900862"/>
                <a:ext cx="10750549" cy="5109502"/>
              </a:xfrm>
            </p:spPr>
            <p:txBody>
              <a:bodyPr/>
              <a:lstStyle/>
              <a:p>
                <a:pPr marL="0" indent="0">
                  <a:buNone/>
                </a:pPr>
                <a:r>
                  <a:rPr lang="en-US" b="1" dirty="0"/>
                  <a:t>Definition limits from the right</a:t>
                </a:r>
                <a:r>
                  <a:rPr lang="en-US" dirty="0"/>
                  <a:t>:</a:t>
                </a:r>
              </a:p>
              <a:p>
                <a:pPr marL="0" indent="0">
                  <a:buNone/>
                </a:pPr>
                <a:r>
                  <a:rPr lang="en-US" dirty="0"/>
                  <a:t>Let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be a function defined at all values in an open interval of the form </a:t>
                </a:r>
                <a14:m>
                  <m:oMath xmlns:m="http://schemas.openxmlformats.org/officeDocument/2006/math">
                    <m:r>
                      <a:rPr lang="en-US" i="1" dirty="0" smtClean="0">
                        <a:latin typeface="Cambria Math" panose="02040503050406030204" pitchFamily="18" charset="0"/>
                      </a:rPr>
                      <m:t>(</m:t>
                    </m:r>
                    <m:r>
                      <a:rPr lang="en-US" i="1" dirty="0" err="1" smtClean="0">
                        <a:latin typeface="Cambria Math" panose="02040503050406030204" pitchFamily="18" charset="0"/>
                      </a:rPr>
                      <m:t>𝑎</m:t>
                    </m:r>
                    <m:r>
                      <a:rPr lang="en-US" b="0" i="1" dirty="0" smtClean="0">
                        <a:latin typeface="Cambria Math" panose="02040503050406030204" pitchFamily="18" charset="0"/>
                      </a:rPr>
                      <m:t>,</m:t>
                    </m:r>
                    <m:r>
                      <a:rPr lang="en-US" b="0" i="1" dirty="0" smtClean="0">
                        <a:latin typeface="Cambria Math" panose="02040503050406030204" pitchFamily="18" charset="0"/>
                      </a:rPr>
                      <m:t>𝑐</m:t>
                    </m:r>
                    <m:r>
                      <a:rPr lang="en-US" i="1" dirty="0" smtClean="0">
                        <a:latin typeface="Cambria Math" panose="02040503050406030204" pitchFamily="18" charset="0"/>
                      </a:rPr>
                      <m:t>) </m:t>
                    </m:r>
                  </m:oMath>
                </a14:m>
                <a:r>
                  <a:rPr lang="en-US" dirty="0"/>
                  <a:t>, and let </a:t>
                </a:r>
                <a14:m>
                  <m:oMath xmlns:m="http://schemas.openxmlformats.org/officeDocument/2006/math">
                    <m:r>
                      <a:rPr lang="en-US" i="1" dirty="0" smtClean="0">
                        <a:latin typeface="Cambria Math" panose="02040503050406030204" pitchFamily="18" charset="0"/>
                      </a:rPr>
                      <m:t>𝐿</m:t>
                    </m:r>
                  </m:oMath>
                </a14:m>
                <a:r>
                  <a:rPr lang="en-US" dirty="0"/>
                  <a:t> be a real number. If the values of the function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approach the real number </a:t>
                </a:r>
                <a14:m>
                  <m:oMath xmlns:m="http://schemas.openxmlformats.org/officeDocument/2006/math">
                    <m:r>
                      <a:rPr lang="en-US" i="1" dirty="0" smtClean="0">
                        <a:latin typeface="Cambria Math" panose="02040503050406030204" pitchFamily="18" charset="0"/>
                      </a:rPr>
                      <m:t>𝐿</m:t>
                    </m:r>
                  </m:oMath>
                </a14:m>
                <a:r>
                  <a:rPr lang="en-US" dirty="0"/>
                  <a:t> as the values of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(where </a:t>
                </a:r>
                <a14:m>
                  <m:oMath xmlns:m="http://schemas.openxmlformats.org/officeDocument/2006/math">
                    <m:r>
                      <a:rPr lang="en-US" i="1" dirty="0" smtClean="0">
                        <a:latin typeface="Cambria Math" panose="02040503050406030204" pitchFamily="18" charset="0"/>
                      </a:rPr>
                      <m:t>𝑥</m:t>
                    </m:r>
                    <m:r>
                      <a:rPr lang="en-US" b="0" i="1" dirty="0" smtClean="0">
                        <a:latin typeface="Cambria Math" panose="02040503050406030204" pitchFamily="18" charset="0"/>
                      </a:rPr>
                      <m:t>&gt;</m:t>
                    </m:r>
                    <m:r>
                      <a:rPr lang="en-US" i="1" dirty="0" smtClean="0">
                        <a:latin typeface="Cambria Math" panose="02040503050406030204" pitchFamily="18" charset="0"/>
                      </a:rPr>
                      <m:t> </m:t>
                    </m:r>
                    <m:r>
                      <a:rPr lang="en-US" i="1" dirty="0" smtClean="0">
                        <a:latin typeface="Cambria Math" panose="02040503050406030204" pitchFamily="18" charset="0"/>
                      </a:rPr>
                      <m:t>𝑎</m:t>
                    </m:r>
                  </m:oMath>
                </a14:m>
                <a:r>
                  <a:rPr lang="en-US" dirty="0"/>
                  <a:t>) approach the number </a:t>
                </a:r>
                <a14:m>
                  <m:oMath xmlns:m="http://schemas.openxmlformats.org/officeDocument/2006/math">
                    <m:r>
                      <a:rPr lang="en-US" i="1" dirty="0" smtClean="0">
                        <a:latin typeface="Cambria Math" panose="02040503050406030204" pitchFamily="18" charset="0"/>
                      </a:rPr>
                      <m:t>𝑎</m:t>
                    </m:r>
                  </m:oMath>
                </a14:m>
                <a:r>
                  <a:rPr lang="en-US" dirty="0"/>
                  <a:t>, then we say that </a:t>
                </a:r>
                <a14:m>
                  <m:oMath xmlns:m="http://schemas.openxmlformats.org/officeDocument/2006/math">
                    <m:r>
                      <a:rPr lang="en-US" i="1" dirty="0" smtClean="0">
                        <a:latin typeface="Cambria Math" panose="02040503050406030204" pitchFamily="18" charset="0"/>
                      </a:rPr>
                      <m:t>𝐿</m:t>
                    </m:r>
                  </m:oMath>
                </a14:m>
                <a:r>
                  <a:rPr lang="en-US" dirty="0"/>
                  <a:t> is the limit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as </a:t>
                </a:r>
                <a14:m>
                  <m:oMath xmlns:m="http://schemas.openxmlformats.org/officeDocument/2006/math">
                    <m:r>
                      <a:rPr lang="en-US" i="1" dirty="0" smtClean="0">
                        <a:latin typeface="Cambria Math" panose="02040503050406030204" pitchFamily="18" charset="0"/>
                      </a:rPr>
                      <m:t>𝑥</m:t>
                    </m:r>
                  </m:oMath>
                </a14:m>
                <a:r>
                  <a:rPr lang="en-US" dirty="0"/>
                  <a:t>  approaches </a:t>
                </a:r>
                <a14:m>
                  <m:oMath xmlns:m="http://schemas.openxmlformats.org/officeDocument/2006/math">
                    <m:r>
                      <a:rPr lang="en-US" i="1" dirty="0" smtClean="0">
                        <a:latin typeface="Cambria Math" panose="02040503050406030204" pitchFamily="18" charset="0"/>
                      </a:rPr>
                      <m:t>𝑎</m:t>
                    </m:r>
                  </m:oMath>
                </a14:m>
                <a:r>
                  <a:rPr lang="en-US" dirty="0"/>
                  <a:t> from the right. Symbolically, we express this idea as</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𝑎</m:t>
                                  </m:r>
                                </m:e>
                                <m:sup>
                                  <m:r>
                                    <a:rPr lang="en-US" b="0" i="1" smtClean="0">
                                      <a:latin typeface="Cambria Math" panose="02040503050406030204" pitchFamily="18" charset="0"/>
                                      <a:ea typeface="Cambria Math" panose="02040503050406030204" pitchFamily="18" charset="0"/>
                                    </a:rPr>
                                    <m:t>+</m:t>
                                  </m:r>
                                </m:sup>
                              </m:sSup>
                            </m:lim>
                          </m:limLow>
                        </m:fName>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𝐿</m:t>
                          </m:r>
                        </m:e>
                      </m:func>
                    </m:oMath>
                  </m:oMathPara>
                </a14:m>
                <a:endParaRPr lang="en-US" dirty="0"/>
              </a:p>
            </p:txBody>
          </p:sp>
        </mc:Choice>
        <mc:Fallback xmlns="">
          <p:sp>
            <p:nvSpPr>
              <p:cNvPr id="4" name="Text Placeholder 3">
                <a:extLst>
                  <a:ext uri="{FF2B5EF4-FFF2-40B4-BE49-F238E27FC236}">
                    <a16:creationId xmlns:a16="http://schemas.microsoft.com/office/drawing/2014/main" id="{E4268F0C-4A20-4C54-9D3E-2C50AA13401D}"/>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134" t="-2029"/>
                </a:stretch>
              </a:blipFill>
            </p:spPr>
            <p:txBody>
              <a:bodyPr/>
              <a:lstStyle/>
              <a:p>
                <a:r>
                  <a:rPr lang="en-US">
                    <a:noFill/>
                  </a:rPr>
                  <a:t> </a:t>
                </a:r>
              </a:p>
            </p:txBody>
          </p:sp>
        </mc:Fallback>
      </mc:AlternateContent>
    </p:spTree>
    <p:extLst>
      <p:ext uri="{BB962C8B-B14F-4D97-AF65-F5344CB8AC3E}">
        <p14:creationId xmlns:p14="http://schemas.microsoft.com/office/powerpoint/2010/main" val="4091226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42FAB-51CF-BC5A-64F9-5DDA184E3789}"/>
              </a:ext>
            </a:extLst>
          </p:cNvPr>
          <p:cNvSpPr>
            <a:spLocks noGrp="1"/>
          </p:cNvSpPr>
          <p:nvPr>
            <p:ph type="ctrTitle"/>
          </p:nvPr>
        </p:nvSpPr>
        <p:spPr>
          <a:xfrm>
            <a:off x="1129717" y="-644320"/>
            <a:ext cx="9144000" cy="2387600"/>
          </a:xfrm>
        </p:spPr>
        <p:txBody>
          <a:bodyPr/>
          <a:lstStyle/>
          <a:p>
            <a:r>
              <a:rPr lang="en-US" dirty="0"/>
              <a:t>Week 2</a:t>
            </a:r>
          </a:p>
        </p:txBody>
      </p:sp>
      <p:sp>
        <p:nvSpPr>
          <p:cNvPr id="3" name="Subtitle 2">
            <a:extLst>
              <a:ext uri="{FF2B5EF4-FFF2-40B4-BE49-F238E27FC236}">
                <a16:creationId xmlns:a16="http://schemas.microsoft.com/office/drawing/2014/main" id="{92CFDF66-FEA7-C7D4-3BA1-21ACD0883E73}"/>
              </a:ext>
            </a:extLst>
          </p:cNvPr>
          <p:cNvSpPr>
            <a:spLocks noGrp="1"/>
          </p:cNvSpPr>
          <p:nvPr>
            <p:ph type="subTitle" idx="1"/>
          </p:nvPr>
        </p:nvSpPr>
        <p:spPr>
          <a:xfrm>
            <a:off x="1129717" y="2457975"/>
            <a:ext cx="10103141" cy="3850546"/>
          </a:xfrm>
        </p:spPr>
        <p:txBody>
          <a:bodyPr>
            <a:normAutofit/>
          </a:bodyPr>
          <a:lstStyle/>
          <a:p>
            <a:r>
              <a:rPr lang="en-US" dirty="0"/>
              <a:t>In this module we cover</a:t>
            </a:r>
          </a:p>
          <a:p>
            <a:pPr marL="0" indent="0" algn="l">
              <a:lnSpc>
                <a:spcPct val="150000"/>
              </a:lnSpc>
              <a:buNone/>
            </a:pPr>
            <a:r>
              <a:rPr lang="en-US" b="1" dirty="0"/>
              <a:t>1.1 A Preview of Calculus</a:t>
            </a:r>
          </a:p>
          <a:p>
            <a:pPr marL="0" indent="0" algn="l">
              <a:lnSpc>
                <a:spcPct val="150000"/>
              </a:lnSpc>
              <a:buNone/>
            </a:pPr>
            <a:r>
              <a:rPr lang="en-US" b="1" dirty="0"/>
              <a:t> 1.2 The Limit of a Function </a:t>
            </a:r>
            <a:endParaRPr lang="en-US" b="1" dirty="0">
              <a:effectLst/>
            </a:endParaRPr>
          </a:p>
          <a:p>
            <a:pPr marL="0" indent="0" algn="l">
              <a:lnSpc>
                <a:spcPct val="150000"/>
              </a:lnSpc>
              <a:buNone/>
            </a:pPr>
            <a:r>
              <a:rPr lang="en-US" b="1" dirty="0"/>
              <a:t>1.3 The Limit Laws </a:t>
            </a:r>
            <a:endParaRPr lang="en-US" b="1" dirty="0">
              <a:effectLst/>
            </a:endParaRPr>
          </a:p>
          <a:p>
            <a:endParaRPr lang="en-US" dirty="0"/>
          </a:p>
        </p:txBody>
      </p:sp>
    </p:spTree>
    <p:extLst>
      <p:ext uri="{BB962C8B-B14F-4D97-AF65-F5344CB8AC3E}">
        <p14:creationId xmlns:p14="http://schemas.microsoft.com/office/powerpoint/2010/main" val="25574160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59149D2-5111-4DCE-A1FD-C557B7ED348D}"/>
                  </a:ext>
                </a:extLst>
              </p:cNvPr>
              <p:cNvSpPr>
                <a:spLocks noGrp="1"/>
              </p:cNvSpPr>
              <p:nvPr>
                <p:ph type="body" sz="quarter" idx="14"/>
              </p:nvPr>
            </p:nvSpPr>
            <p:spPr>
              <a:xfrm>
                <a:off x="609600" y="5373278"/>
                <a:ext cx="10750549" cy="1117168"/>
              </a:xfrm>
            </p:spPr>
            <p:txBody>
              <a:bodyPr/>
              <a:lstStyle/>
              <a:p>
                <a:r>
                  <a:rPr lang="en-US" dirty="0"/>
                  <a:t>Find (a)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e>
                              <m:sup>
                                <m:r>
                                  <a:rPr lang="en-US" b="0" i="1" smtClean="0">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oMath>
                </a14:m>
                <a:r>
                  <a:rPr lang="en-US" dirty="0"/>
                  <a:t>     (b)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oMath>
                </a14:m>
                <a:endParaRPr lang="en-US" dirty="0"/>
              </a:p>
            </p:txBody>
          </p:sp>
        </mc:Choice>
        <mc:Fallback xmlns="">
          <p:sp>
            <p:nvSpPr>
              <p:cNvPr id="4" name="Text Placeholder 3">
                <a:extLst>
                  <a:ext uri="{FF2B5EF4-FFF2-40B4-BE49-F238E27FC236}">
                    <a16:creationId xmlns:a16="http://schemas.microsoft.com/office/drawing/2014/main" id="{059149D2-5111-4DCE-A1FD-C557B7ED348D}"/>
                  </a:ext>
                </a:extLst>
              </p:cNvPr>
              <p:cNvSpPr>
                <a:spLocks noGrp="1" noRot="1" noChangeAspect="1" noMove="1" noResize="1" noEditPoints="1" noAdjustHandles="1" noChangeArrowheads="1" noChangeShapeType="1" noTextEdit="1"/>
              </p:cNvSpPr>
              <p:nvPr>
                <p:ph type="body" sz="quarter" idx="14"/>
              </p:nvPr>
            </p:nvSpPr>
            <p:spPr>
              <a:xfrm>
                <a:off x="609600" y="5373278"/>
                <a:ext cx="10750549" cy="1117168"/>
              </a:xfrm>
              <a:blipFill>
                <a:blip r:embed="rId2"/>
                <a:stretch>
                  <a:fillRect l="-1020" t="-8696"/>
                </a:stretch>
              </a:blipFill>
            </p:spPr>
            <p:txBody>
              <a:bodyPr/>
              <a:lstStyle/>
              <a:p>
                <a:r>
                  <a:rPr lang="en-US">
                    <a:noFill/>
                  </a:rPr>
                  <a:t> </a:t>
                </a:r>
              </a:p>
            </p:txBody>
          </p:sp>
        </mc:Fallback>
      </mc:AlternateContent>
      <p:sp>
        <p:nvSpPr>
          <p:cNvPr id="7" name="Title 6">
            <a:extLst>
              <a:ext uri="{FF2B5EF4-FFF2-40B4-BE49-F238E27FC236}">
                <a16:creationId xmlns:a16="http://schemas.microsoft.com/office/drawing/2014/main" id="{E1FB52CB-473E-4F6E-BB46-F99D8A3B6852}"/>
              </a:ext>
            </a:extLst>
          </p:cNvPr>
          <p:cNvSpPr>
            <a:spLocks noGrp="1"/>
          </p:cNvSpPr>
          <p:nvPr>
            <p:ph type="title"/>
          </p:nvPr>
        </p:nvSpPr>
        <p:spPr/>
        <p:txBody>
          <a:bodyPr>
            <a:normAutofit/>
          </a:bodyPr>
          <a:lstStyle/>
          <a:p>
            <a:r>
              <a:rPr lang="en-US" dirty="0"/>
              <a:t>Example:</a:t>
            </a:r>
          </a:p>
        </p:txBody>
      </p:sp>
      <p:pic>
        <p:nvPicPr>
          <p:cNvPr id="1030" name="Picture 6">
            <a:extLst>
              <a:ext uri="{FF2B5EF4-FFF2-40B4-BE49-F238E27FC236}">
                <a16:creationId xmlns:a16="http://schemas.microsoft.com/office/drawing/2014/main" id="{E761CD2B-41DE-4379-9B29-8BFCFE194C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2115" y="782426"/>
            <a:ext cx="6598764" cy="4013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42572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6891A94F-6A9B-4634-8E10-24153B65D99E}"/>
                  </a:ext>
                </a:extLst>
              </p:cNvPr>
              <p:cNvSpPr>
                <a:spLocks noGrp="1"/>
              </p:cNvSpPr>
              <p:nvPr>
                <p:ph type="body" sz="quarter" idx="14"/>
              </p:nvPr>
            </p:nvSpPr>
            <p:spPr>
              <a:xfrm>
                <a:off x="609600" y="1183341"/>
                <a:ext cx="10750549" cy="4827023"/>
              </a:xfrm>
            </p:spPr>
            <p:txBody>
              <a:bodyPr/>
              <a:lstStyle/>
              <a:p>
                <a:pPr marL="0" indent="0">
                  <a:buNone/>
                </a:pPr>
                <a:r>
                  <a:rPr lang="en-US" dirty="0"/>
                  <a:t>Explanation:</a:t>
                </a:r>
              </a:p>
              <a:p>
                <a:pPr marL="0" indent="0">
                  <a:buNone/>
                </a:pP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r>
                      <a:rPr lang="en-US" i="1">
                        <a:latin typeface="Cambria Math" panose="02040503050406030204" pitchFamily="18" charset="0"/>
                      </a:rPr>
                      <m:t> </m:t>
                    </m:r>
                  </m:oMath>
                </a14:m>
                <a:r>
                  <a:rPr lang="en-US" dirty="0"/>
                  <a:t>This means limit of f as x approaches 2 from the left. </a:t>
                </a:r>
                <a:r>
                  <a:rPr lang="en-US" dirty="0" err="1"/>
                  <a:t>i.e</a:t>
                </a:r>
                <a:r>
                  <a:rPr lang="en-US" dirty="0"/>
                  <a:t> consider values of f for values of x&lt;2 (for example, 1.9, 1.99, 1.999)</a:t>
                </a:r>
              </a:p>
              <a:p>
                <a:endParaRPr lang="en-US" dirty="0"/>
              </a:p>
              <a:p>
                <a:pPr marL="0" indent="0">
                  <a:buNone/>
                </a:pP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r>
                      <a:rPr lang="en-US" i="1">
                        <a:latin typeface="Cambria Math" panose="02040503050406030204" pitchFamily="18" charset="0"/>
                      </a:rPr>
                      <m:t> </m:t>
                    </m:r>
                  </m:oMath>
                </a14:m>
                <a:r>
                  <a:rPr lang="en-US" dirty="0"/>
                  <a:t>This means limit of f as x approaches 2 from the right. </a:t>
                </a:r>
                <a:r>
                  <a:rPr lang="en-US" dirty="0" err="1"/>
                  <a:t>i.e</a:t>
                </a:r>
                <a:r>
                  <a:rPr lang="en-US" dirty="0"/>
                  <a:t> consider values of f for values of x&gt;2 (for example, 2.1, 2.01, 2.001,2.0001)</a:t>
                </a:r>
              </a:p>
              <a:p>
                <a:endParaRPr lang="en-US" dirty="0"/>
              </a:p>
              <a:p>
                <a:endParaRPr lang="en-US" dirty="0"/>
              </a:p>
            </p:txBody>
          </p:sp>
        </mc:Choice>
        <mc:Fallback xmlns="">
          <p:sp>
            <p:nvSpPr>
              <p:cNvPr id="4" name="Text Placeholder 3">
                <a:extLst>
                  <a:ext uri="{FF2B5EF4-FFF2-40B4-BE49-F238E27FC236}">
                    <a16:creationId xmlns:a16="http://schemas.microsoft.com/office/drawing/2014/main" id="{6891A94F-6A9B-4634-8E10-24153B65D99E}"/>
                  </a:ext>
                </a:extLst>
              </p:cNvPr>
              <p:cNvSpPr>
                <a:spLocks noGrp="1" noRot="1" noChangeAspect="1" noMove="1" noResize="1" noEditPoints="1" noAdjustHandles="1" noChangeArrowheads="1" noChangeShapeType="1" noTextEdit="1"/>
              </p:cNvSpPr>
              <p:nvPr>
                <p:ph type="body" sz="quarter" idx="14"/>
              </p:nvPr>
            </p:nvSpPr>
            <p:spPr>
              <a:xfrm>
                <a:off x="609600" y="1183341"/>
                <a:ext cx="10750549" cy="4827023"/>
              </a:xfrm>
              <a:blipFill>
                <a:blip r:embed="rId2"/>
                <a:stretch>
                  <a:fillRect l="-1134" t="-2020"/>
                </a:stretch>
              </a:blipFill>
            </p:spPr>
            <p:txBody>
              <a:bodyPr/>
              <a:lstStyle/>
              <a:p>
                <a:r>
                  <a:rPr lang="en-US">
                    <a:noFill/>
                  </a:rPr>
                  <a:t> </a:t>
                </a:r>
              </a:p>
            </p:txBody>
          </p:sp>
        </mc:Fallback>
      </mc:AlternateContent>
    </p:spTree>
    <p:extLst>
      <p:ext uri="{BB962C8B-B14F-4D97-AF65-F5344CB8AC3E}">
        <p14:creationId xmlns:p14="http://schemas.microsoft.com/office/powerpoint/2010/main" val="4172351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AE41C-7C37-416E-B956-D538EE5FA5C7}"/>
              </a:ext>
            </a:extLst>
          </p:cNvPr>
          <p:cNvSpPr>
            <a:spLocks noGrp="1"/>
          </p:cNvSpPr>
          <p:nvPr>
            <p:ph type="title"/>
          </p:nvPr>
        </p:nvSpPr>
        <p:spPr/>
        <p:txBody>
          <a:bodyPr>
            <a:normAutofit/>
          </a:bodyPr>
          <a:lstStyle/>
          <a:p>
            <a:r>
              <a:rPr lang="en-US" dirty="0"/>
              <a:t>Example using table</a:t>
            </a:r>
          </a:p>
        </p:txBody>
      </p:sp>
      <p:sp>
        <p:nvSpPr>
          <p:cNvPr id="4" name="Text Placeholder 3">
            <a:extLst>
              <a:ext uri="{FF2B5EF4-FFF2-40B4-BE49-F238E27FC236}">
                <a16:creationId xmlns:a16="http://schemas.microsoft.com/office/drawing/2014/main" id="{11671598-E80C-4F5C-8150-F408CFD52A43}"/>
              </a:ext>
            </a:extLst>
          </p:cNvPr>
          <p:cNvSpPr>
            <a:spLocks noGrp="1"/>
          </p:cNvSpPr>
          <p:nvPr>
            <p:ph type="body" sz="quarter" idx="14"/>
          </p:nvPr>
        </p:nvSpPr>
        <p:spPr>
          <a:xfrm>
            <a:off x="609600" y="900862"/>
            <a:ext cx="10750549" cy="4007296"/>
          </a:xfrm>
        </p:spPr>
        <p:txBody>
          <a:bodyPr/>
          <a:lstStyle/>
          <a:p>
            <a:r>
              <a:rPr lang="en-US" dirty="0"/>
              <a:t>Find (a) </a:t>
            </a:r>
            <a:r>
              <a:rPr lang="en-US" dirty="0" err="1"/>
              <a:t>lim</a:t>
            </a:r>
            <a:r>
              <a:rPr lang="en-US" dirty="0"/>
              <a:t>┬(𝑥→2^− )⁡𝑓(𝑥)     (b) </a:t>
            </a:r>
            <a:r>
              <a:rPr lang="en-US" dirty="0" err="1"/>
              <a:t>lim</a:t>
            </a:r>
            <a:r>
              <a:rPr lang="en-US" dirty="0"/>
              <a:t>┬(𝑥→2^+ )⁡𝑓(𝑥)</a:t>
            </a:r>
          </a:p>
        </p:txBody>
      </p:sp>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197C5AF8-4926-4040-83B6-A71D703890E7}"/>
                  </a:ext>
                </a:extLst>
              </p:cNvPr>
              <p:cNvGraphicFramePr>
                <a:graphicFrameLocks noGrp="1"/>
              </p:cNvGraphicFramePr>
              <p:nvPr>
                <p:extLst/>
              </p:nvPr>
            </p:nvGraphicFramePr>
            <p:xfrm>
              <a:off x="609599" y="900862"/>
              <a:ext cx="11187955" cy="4244881"/>
            </p:xfrm>
            <a:graphic>
              <a:graphicData uri="http://schemas.openxmlformats.org/drawingml/2006/table">
                <a:tbl>
                  <a:tblPr firstRow="1" bandRow="1">
                    <a:tableStyleId>{5C22544A-7EE6-4342-B048-85BDC9FD1C3A}</a:tableStyleId>
                  </a:tblPr>
                  <a:tblGrid>
                    <a:gridCol w="2237591">
                      <a:extLst>
                        <a:ext uri="{9D8B030D-6E8A-4147-A177-3AD203B41FA5}">
                          <a16:colId xmlns:a16="http://schemas.microsoft.com/office/drawing/2014/main" val="2191141347"/>
                        </a:ext>
                      </a:extLst>
                    </a:gridCol>
                    <a:gridCol w="2237591">
                      <a:extLst>
                        <a:ext uri="{9D8B030D-6E8A-4147-A177-3AD203B41FA5}">
                          <a16:colId xmlns:a16="http://schemas.microsoft.com/office/drawing/2014/main" val="3165125220"/>
                        </a:ext>
                      </a:extLst>
                    </a:gridCol>
                    <a:gridCol w="2237591">
                      <a:extLst>
                        <a:ext uri="{9D8B030D-6E8A-4147-A177-3AD203B41FA5}">
                          <a16:colId xmlns:a16="http://schemas.microsoft.com/office/drawing/2014/main" val="1380174135"/>
                        </a:ext>
                      </a:extLst>
                    </a:gridCol>
                    <a:gridCol w="2237591">
                      <a:extLst>
                        <a:ext uri="{9D8B030D-6E8A-4147-A177-3AD203B41FA5}">
                          <a16:colId xmlns:a16="http://schemas.microsoft.com/office/drawing/2014/main" val="4134105030"/>
                        </a:ext>
                      </a:extLst>
                    </a:gridCol>
                    <a:gridCol w="2237591">
                      <a:extLst>
                        <a:ext uri="{9D8B030D-6E8A-4147-A177-3AD203B41FA5}">
                          <a16:colId xmlns:a16="http://schemas.microsoft.com/office/drawing/2014/main" val="722325312"/>
                        </a:ext>
                      </a:extLst>
                    </a:gridCol>
                  </a:tblGrid>
                  <a:tr h="871752">
                    <a:tc>
                      <a:txBody>
                        <a:bodyPr/>
                        <a:lstStyle/>
                        <a:p>
                          <a:pPr algn="ctr"/>
                          <a14:m>
                            <m:oMathPara xmlns:m="http://schemas.openxmlformats.org/officeDocument/2006/math">
                              <m:oMathParaPr>
                                <m:jc m:val="centerGroup"/>
                              </m:oMathParaPr>
                              <m:oMath xmlns:m="http://schemas.openxmlformats.org/officeDocument/2006/math">
                                <m:r>
                                  <a:rPr lang="en-US" sz="2400" i="1" dirty="0" smtClean="0">
                                    <a:latin typeface="Cambria Math" panose="02040503050406030204" pitchFamily="18" charset="0"/>
                                  </a:rPr>
                                  <m:t>𝑥</m:t>
                                </m:r>
                              </m:oMath>
                            </m:oMathPara>
                          </a14:m>
                          <a:endParaRPr lang="en-US" sz="2400" dirty="0"/>
                        </a:p>
                      </a:txBody>
                      <a:tcPr/>
                    </a:tc>
                    <a:tc>
                      <a:txBody>
                        <a:bodyPr/>
                        <a:lstStyle/>
                        <a:p>
                          <a:pPr algn="ctr"/>
                          <a14:m>
                            <m:oMathPara xmlns:m="http://schemas.openxmlformats.org/officeDocument/2006/math">
                              <m:oMathParaPr>
                                <m:jc m:val="centerGroup"/>
                              </m:oMathParaPr>
                              <m:oMath xmlns:m="http://schemas.openxmlformats.org/officeDocument/2006/math">
                                <m:r>
                                  <a:rPr lang="en-US" sz="2400" b="1" i="1" dirty="0" smtClean="0">
                                    <a:latin typeface="Cambria Math" panose="02040503050406030204" pitchFamily="18" charset="0"/>
                                  </a:rPr>
                                  <m:t>𝒇</m:t>
                                </m:r>
                                <m:r>
                                  <a:rPr lang="en-US" sz="2400" b="1" i="1" dirty="0" smtClean="0">
                                    <a:latin typeface="Cambria Math" panose="02040503050406030204" pitchFamily="18" charset="0"/>
                                  </a:rPr>
                                  <m:t>(</m:t>
                                </m:r>
                                <m:r>
                                  <a:rPr lang="en-US" sz="2400" b="1" i="1" dirty="0" smtClean="0">
                                    <a:latin typeface="Cambria Math" panose="02040503050406030204" pitchFamily="18" charset="0"/>
                                  </a:rPr>
                                  <m:t>𝒙</m:t>
                                </m:r>
                                <m:r>
                                  <a:rPr lang="en-US" sz="2400" b="1" i="1" dirty="0" smtClean="0">
                                    <a:latin typeface="Cambria Math" panose="02040503050406030204" pitchFamily="18" charset="0"/>
                                  </a:rPr>
                                  <m:t>)</m:t>
                                </m:r>
                              </m:oMath>
                            </m:oMathPara>
                          </a14:m>
                          <a:endParaRPr lang="en-US" sz="2400" dirty="0"/>
                        </a:p>
                      </a:txBody>
                      <a:tcPr/>
                    </a:tc>
                    <a:tc>
                      <a:txBody>
                        <a:bodyPr/>
                        <a:lstStyle/>
                        <a:p>
                          <a:endParaRPr lang="en-US" sz="24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400" i="1" dirty="0" smtClean="0">
                                    <a:latin typeface="Cambria Math" panose="02040503050406030204" pitchFamily="18" charset="0"/>
                                  </a:rPr>
                                  <m:t>𝑥</m:t>
                                </m:r>
                              </m:oMath>
                            </m:oMathPara>
                          </a14:m>
                          <a:endParaRPr lang="en-US" sz="2400" dirty="0"/>
                        </a:p>
                        <a:p>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400" b="1" i="1" dirty="0" smtClean="0">
                                    <a:latin typeface="Cambria Math" panose="02040503050406030204" pitchFamily="18" charset="0"/>
                                  </a:rPr>
                                  <m:t>𝒇</m:t>
                                </m:r>
                                <m:r>
                                  <a:rPr lang="en-US" sz="2400" b="1" i="1" dirty="0" smtClean="0">
                                    <a:latin typeface="Cambria Math" panose="02040503050406030204" pitchFamily="18" charset="0"/>
                                  </a:rPr>
                                  <m:t>(</m:t>
                                </m:r>
                                <m:r>
                                  <a:rPr lang="en-US" sz="2400" b="1" i="1" dirty="0" smtClean="0">
                                    <a:latin typeface="Cambria Math" panose="02040503050406030204" pitchFamily="18" charset="0"/>
                                  </a:rPr>
                                  <m:t>𝒙</m:t>
                                </m:r>
                                <m:r>
                                  <a:rPr lang="en-US" sz="2400" b="1" i="1" dirty="0" smtClean="0">
                                    <a:latin typeface="Cambria Math" panose="02040503050406030204" pitchFamily="18" charset="0"/>
                                  </a:rPr>
                                  <m:t>)</m:t>
                                </m:r>
                              </m:oMath>
                            </m:oMathPara>
                          </a14:m>
                          <a:endParaRPr lang="en-US" sz="2400" dirty="0"/>
                        </a:p>
                        <a:p>
                          <a:endParaRPr lang="en-US" sz="2400" dirty="0"/>
                        </a:p>
                      </a:txBody>
                      <a:tcPr/>
                    </a:tc>
                    <a:extLst>
                      <a:ext uri="{0D108BD9-81ED-4DB2-BD59-A6C34878D82A}">
                        <a16:rowId xmlns:a16="http://schemas.microsoft.com/office/drawing/2014/main" val="2527208981"/>
                      </a:ext>
                    </a:extLst>
                  </a:tr>
                  <a:tr h="701789">
                    <a:tc>
                      <a:txBody>
                        <a:bodyPr/>
                        <a:lstStyle/>
                        <a:p>
                          <a:pPr algn="r"/>
                          <a:r>
                            <a:rPr lang="en-US" sz="2400" dirty="0"/>
                            <a:t>1.9</a:t>
                          </a:r>
                        </a:p>
                      </a:txBody>
                      <a:tcPr/>
                    </a:tc>
                    <a:tc>
                      <a:txBody>
                        <a:bodyPr/>
                        <a:lstStyle/>
                        <a:p>
                          <a:pPr algn="r"/>
                          <a:r>
                            <a:rPr lang="en-US" sz="2400" dirty="0"/>
                            <a:t>3.9</a:t>
                          </a:r>
                        </a:p>
                      </a:txBody>
                      <a:tcPr/>
                    </a:tc>
                    <a:tc>
                      <a:txBody>
                        <a:bodyPr/>
                        <a:lstStyle/>
                        <a:p>
                          <a:endParaRPr lang="en-US" sz="2400" dirty="0"/>
                        </a:p>
                      </a:txBody>
                      <a:tcPr/>
                    </a:tc>
                    <a:tc>
                      <a:txBody>
                        <a:bodyPr/>
                        <a:lstStyle/>
                        <a:p>
                          <a:pPr algn="r"/>
                          <a:r>
                            <a:rPr lang="en-US" sz="2400" dirty="0"/>
                            <a:t>2.1</a:t>
                          </a:r>
                        </a:p>
                      </a:txBody>
                      <a:tcPr/>
                    </a:tc>
                    <a:tc>
                      <a:txBody>
                        <a:bodyPr/>
                        <a:lstStyle/>
                        <a:p>
                          <a:pPr algn="r"/>
                          <a:r>
                            <a:rPr lang="en-US" sz="2400" dirty="0"/>
                            <a:t>4.1</a:t>
                          </a:r>
                        </a:p>
                      </a:txBody>
                      <a:tcPr/>
                    </a:tc>
                    <a:extLst>
                      <a:ext uri="{0D108BD9-81ED-4DB2-BD59-A6C34878D82A}">
                        <a16:rowId xmlns:a16="http://schemas.microsoft.com/office/drawing/2014/main" val="3922903485"/>
                      </a:ext>
                    </a:extLst>
                  </a:tr>
                  <a:tr h="927836">
                    <a:tc>
                      <a:txBody>
                        <a:bodyPr/>
                        <a:lstStyle/>
                        <a:p>
                          <a:pPr algn="r"/>
                          <a:r>
                            <a:rPr lang="en-US" sz="2400" dirty="0"/>
                            <a:t>1.99</a:t>
                          </a:r>
                        </a:p>
                      </a:txBody>
                      <a:tcPr/>
                    </a:tc>
                    <a:tc>
                      <a:txBody>
                        <a:bodyPr/>
                        <a:lstStyle/>
                        <a:p>
                          <a:pPr algn="r"/>
                          <a:r>
                            <a:rPr lang="en-US" sz="2400" dirty="0"/>
                            <a:t>3.99</a:t>
                          </a:r>
                        </a:p>
                      </a:txBody>
                      <a:tcPr/>
                    </a:tc>
                    <a:tc>
                      <a:txBody>
                        <a:bodyPr/>
                        <a:lstStyle/>
                        <a:p>
                          <a:endParaRPr lang="en-US" sz="2400"/>
                        </a:p>
                      </a:txBody>
                      <a:tcPr/>
                    </a:tc>
                    <a:tc>
                      <a:txBody>
                        <a:bodyPr/>
                        <a:lstStyle/>
                        <a:p>
                          <a:pPr algn="r"/>
                          <a:r>
                            <a:rPr lang="en-US" sz="2400" dirty="0"/>
                            <a:t>2.01</a:t>
                          </a:r>
                        </a:p>
                      </a:txBody>
                      <a:tcPr/>
                    </a:tc>
                    <a:tc>
                      <a:txBody>
                        <a:bodyPr/>
                        <a:lstStyle/>
                        <a:p>
                          <a:pPr algn="r"/>
                          <a:r>
                            <a:rPr lang="en-US" sz="2400" dirty="0"/>
                            <a:t>4.01</a:t>
                          </a:r>
                        </a:p>
                      </a:txBody>
                      <a:tcPr/>
                    </a:tc>
                    <a:extLst>
                      <a:ext uri="{0D108BD9-81ED-4DB2-BD59-A6C34878D82A}">
                        <a16:rowId xmlns:a16="http://schemas.microsoft.com/office/drawing/2014/main" val="2648860578"/>
                      </a:ext>
                    </a:extLst>
                  </a:tr>
                  <a:tr h="871752">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t>1.999</a:t>
                          </a:r>
                        </a:p>
                        <a:p>
                          <a:endParaRPr lang="en-US" sz="2400"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t>3.999</a:t>
                          </a:r>
                        </a:p>
                      </a:txBody>
                      <a:tcPr/>
                    </a:tc>
                    <a:tc>
                      <a:txBody>
                        <a:bodyPr/>
                        <a:lstStyle/>
                        <a:p>
                          <a:endParaRPr lang="en-US" sz="2400"/>
                        </a:p>
                      </a:txBody>
                      <a:tcPr/>
                    </a:tc>
                    <a:tc>
                      <a:txBody>
                        <a:bodyPr/>
                        <a:lstStyle/>
                        <a:p>
                          <a:pPr algn="r"/>
                          <a:r>
                            <a:rPr lang="en-US" sz="2400" dirty="0"/>
                            <a:t>2.001</a:t>
                          </a:r>
                        </a:p>
                      </a:txBody>
                      <a:tcPr/>
                    </a:tc>
                    <a:tc>
                      <a:txBody>
                        <a:bodyPr/>
                        <a:lstStyle/>
                        <a:p>
                          <a:pPr algn="r"/>
                          <a:r>
                            <a:rPr lang="en-US" sz="2400" dirty="0"/>
                            <a:t>4.001</a:t>
                          </a:r>
                        </a:p>
                      </a:txBody>
                      <a:tcPr/>
                    </a:tc>
                    <a:extLst>
                      <a:ext uri="{0D108BD9-81ED-4DB2-BD59-A6C34878D82A}">
                        <a16:rowId xmlns:a16="http://schemas.microsoft.com/office/drawing/2014/main" val="4282228501"/>
                      </a:ext>
                    </a:extLst>
                  </a:tr>
                  <a:tr h="871752">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t>1.9999</a:t>
                          </a:r>
                        </a:p>
                        <a:p>
                          <a:endParaRPr lang="en-US" sz="2400"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t>3.9999</a:t>
                          </a:r>
                        </a:p>
                      </a:txBody>
                      <a:tcPr/>
                    </a:tc>
                    <a:tc>
                      <a:txBody>
                        <a:bodyPr/>
                        <a:lstStyle/>
                        <a:p>
                          <a:endParaRPr lang="en-US" sz="2400" dirty="0"/>
                        </a:p>
                      </a:txBody>
                      <a:tcPr/>
                    </a:tc>
                    <a:tc>
                      <a:txBody>
                        <a:bodyPr/>
                        <a:lstStyle/>
                        <a:p>
                          <a:pPr algn="r"/>
                          <a:r>
                            <a:rPr lang="en-US" sz="2400" dirty="0"/>
                            <a:t>2.0001</a:t>
                          </a:r>
                        </a:p>
                      </a:txBody>
                      <a:tcPr/>
                    </a:tc>
                    <a:tc>
                      <a:txBody>
                        <a:bodyPr/>
                        <a:lstStyle/>
                        <a:p>
                          <a:pPr algn="r"/>
                          <a:r>
                            <a:rPr lang="en-US" sz="2400" dirty="0"/>
                            <a:t>.0001</a:t>
                          </a:r>
                        </a:p>
                      </a:txBody>
                      <a:tcPr/>
                    </a:tc>
                    <a:extLst>
                      <a:ext uri="{0D108BD9-81ED-4DB2-BD59-A6C34878D82A}">
                        <a16:rowId xmlns:a16="http://schemas.microsoft.com/office/drawing/2014/main" val="1313956232"/>
                      </a:ext>
                    </a:extLst>
                  </a:tr>
                </a:tbl>
              </a:graphicData>
            </a:graphic>
          </p:graphicFrame>
        </mc:Choice>
        <mc:Fallback xmlns="">
          <p:graphicFrame>
            <p:nvGraphicFramePr>
              <p:cNvPr id="5" name="Table 4">
                <a:extLst>
                  <a:ext uri="{FF2B5EF4-FFF2-40B4-BE49-F238E27FC236}">
                    <a16:creationId xmlns:a16="http://schemas.microsoft.com/office/drawing/2014/main" id="{197C5AF8-4926-4040-83B6-A71D703890E7}"/>
                  </a:ext>
                </a:extLst>
              </p:cNvPr>
              <p:cNvGraphicFramePr>
                <a:graphicFrameLocks noGrp="1"/>
              </p:cNvGraphicFramePr>
              <p:nvPr>
                <p:extLst>
                  <p:ext uri="{D42A27DB-BD31-4B8C-83A1-F6EECF244321}">
                    <p14:modId xmlns:p14="http://schemas.microsoft.com/office/powerpoint/2010/main" val="3703825455"/>
                  </p:ext>
                </p:extLst>
              </p:nvPr>
            </p:nvGraphicFramePr>
            <p:xfrm>
              <a:off x="609599" y="900862"/>
              <a:ext cx="11187955" cy="4244881"/>
            </p:xfrm>
            <a:graphic>
              <a:graphicData uri="http://schemas.openxmlformats.org/drawingml/2006/table">
                <a:tbl>
                  <a:tblPr firstRow="1" bandRow="1">
                    <a:tableStyleId>{5C22544A-7EE6-4342-B048-85BDC9FD1C3A}</a:tableStyleId>
                  </a:tblPr>
                  <a:tblGrid>
                    <a:gridCol w="2237591">
                      <a:extLst>
                        <a:ext uri="{9D8B030D-6E8A-4147-A177-3AD203B41FA5}">
                          <a16:colId xmlns:a16="http://schemas.microsoft.com/office/drawing/2014/main" val="2191141347"/>
                        </a:ext>
                      </a:extLst>
                    </a:gridCol>
                    <a:gridCol w="2237591">
                      <a:extLst>
                        <a:ext uri="{9D8B030D-6E8A-4147-A177-3AD203B41FA5}">
                          <a16:colId xmlns:a16="http://schemas.microsoft.com/office/drawing/2014/main" val="3165125220"/>
                        </a:ext>
                      </a:extLst>
                    </a:gridCol>
                    <a:gridCol w="2237591">
                      <a:extLst>
                        <a:ext uri="{9D8B030D-6E8A-4147-A177-3AD203B41FA5}">
                          <a16:colId xmlns:a16="http://schemas.microsoft.com/office/drawing/2014/main" val="1380174135"/>
                        </a:ext>
                      </a:extLst>
                    </a:gridCol>
                    <a:gridCol w="2237591">
                      <a:extLst>
                        <a:ext uri="{9D8B030D-6E8A-4147-A177-3AD203B41FA5}">
                          <a16:colId xmlns:a16="http://schemas.microsoft.com/office/drawing/2014/main" val="4134105030"/>
                        </a:ext>
                      </a:extLst>
                    </a:gridCol>
                    <a:gridCol w="2237591">
                      <a:extLst>
                        <a:ext uri="{9D8B030D-6E8A-4147-A177-3AD203B41FA5}">
                          <a16:colId xmlns:a16="http://schemas.microsoft.com/office/drawing/2014/main" val="722325312"/>
                        </a:ext>
                      </a:extLst>
                    </a:gridCol>
                  </a:tblGrid>
                  <a:tr h="871752">
                    <a:tc>
                      <a:txBody>
                        <a:bodyPr/>
                        <a:lstStyle/>
                        <a:p>
                          <a:endParaRPr lang="en-US"/>
                        </a:p>
                      </a:txBody>
                      <a:tcPr>
                        <a:blipFill>
                          <a:blip r:embed="rId2"/>
                          <a:stretch>
                            <a:fillRect l="-272" t="-699" r="-401635" b="-389510"/>
                          </a:stretch>
                        </a:blipFill>
                      </a:tcPr>
                    </a:tc>
                    <a:tc>
                      <a:txBody>
                        <a:bodyPr/>
                        <a:lstStyle/>
                        <a:p>
                          <a:endParaRPr lang="en-US"/>
                        </a:p>
                      </a:txBody>
                      <a:tcPr>
                        <a:blipFill>
                          <a:blip r:embed="rId2"/>
                          <a:stretch>
                            <a:fillRect l="-100000" t="-699" r="-300543" b="-389510"/>
                          </a:stretch>
                        </a:blipFill>
                      </a:tcPr>
                    </a:tc>
                    <a:tc>
                      <a:txBody>
                        <a:bodyPr/>
                        <a:lstStyle/>
                        <a:p>
                          <a:endParaRPr lang="en-US" sz="2400"/>
                        </a:p>
                      </a:txBody>
                      <a:tcPr/>
                    </a:tc>
                    <a:tc>
                      <a:txBody>
                        <a:bodyPr/>
                        <a:lstStyle/>
                        <a:p>
                          <a:endParaRPr lang="en-US"/>
                        </a:p>
                      </a:txBody>
                      <a:tcPr>
                        <a:blipFill>
                          <a:blip r:embed="rId2"/>
                          <a:stretch>
                            <a:fillRect l="-299728" t="-699" r="-100815" b="-389510"/>
                          </a:stretch>
                        </a:blipFill>
                      </a:tcPr>
                    </a:tc>
                    <a:tc>
                      <a:txBody>
                        <a:bodyPr/>
                        <a:lstStyle/>
                        <a:p>
                          <a:endParaRPr lang="en-US"/>
                        </a:p>
                      </a:txBody>
                      <a:tcPr>
                        <a:blipFill>
                          <a:blip r:embed="rId2"/>
                          <a:stretch>
                            <a:fillRect l="-400817" t="-699" r="-1090" b="-389510"/>
                          </a:stretch>
                        </a:blipFill>
                      </a:tcPr>
                    </a:tc>
                    <a:extLst>
                      <a:ext uri="{0D108BD9-81ED-4DB2-BD59-A6C34878D82A}">
                        <a16:rowId xmlns:a16="http://schemas.microsoft.com/office/drawing/2014/main" val="2527208981"/>
                      </a:ext>
                    </a:extLst>
                  </a:tr>
                  <a:tr h="701789">
                    <a:tc>
                      <a:txBody>
                        <a:bodyPr/>
                        <a:lstStyle/>
                        <a:p>
                          <a:pPr algn="r"/>
                          <a:r>
                            <a:rPr lang="en-US" sz="2400" dirty="0"/>
                            <a:t>1.9</a:t>
                          </a:r>
                        </a:p>
                      </a:txBody>
                      <a:tcPr/>
                    </a:tc>
                    <a:tc>
                      <a:txBody>
                        <a:bodyPr/>
                        <a:lstStyle/>
                        <a:p>
                          <a:pPr algn="r"/>
                          <a:r>
                            <a:rPr lang="en-US" sz="2400" dirty="0"/>
                            <a:t>3.9</a:t>
                          </a:r>
                        </a:p>
                      </a:txBody>
                      <a:tcPr/>
                    </a:tc>
                    <a:tc>
                      <a:txBody>
                        <a:bodyPr/>
                        <a:lstStyle/>
                        <a:p>
                          <a:endParaRPr lang="en-US" sz="2400" dirty="0"/>
                        </a:p>
                      </a:txBody>
                      <a:tcPr/>
                    </a:tc>
                    <a:tc>
                      <a:txBody>
                        <a:bodyPr/>
                        <a:lstStyle/>
                        <a:p>
                          <a:pPr algn="r"/>
                          <a:r>
                            <a:rPr lang="en-US" sz="2400" dirty="0"/>
                            <a:t>2.1</a:t>
                          </a:r>
                        </a:p>
                      </a:txBody>
                      <a:tcPr/>
                    </a:tc>
                    <a:tc>
                      <a:txBody>
                        <a:bodyPr/>
                        <a:lstStyle/>
                        <a:p>
                          <a:pPr algn="r"/>
                          <a:r>
                            <a:rPr lang="en-US" sz="2400" dirty="0"/>
                            <a:t>4.1</a:t>
                          </a:r>
                        </a:p>
                      </a:txBody>
                      <a:tcPr/>
                    </a:tc>
                    <a:extLst>
                      <a:ext uri="{0D108BD9-81ED-4DB2-BD59-A6C34878D82A}">
                        <a16:rowId xmlns:a16="http://schemas.microsoft.com/office/drawing/2014/main" val="3922903485"/>
                      </a:ext>
                    </a:extLst>
                  </a:tr>
                  <a:tr h="927836">
                    <a:tc>
                      <a:txBody>
                        <a:bodyPr/>
                        <a:lstStyle/>
                        <a:p>
                          <a:pPr algn="r"/>
                          <a:r>
                            <a:rPr lang="en-US" sz="2400" dirty="0"/>
                            <a:t>1.99</a:t>
                          </a:r>
                        </a:p>
                      </a:txBody>
                      <a:tcPr/>
                    </a:tc>
                    <a:tc>
                      <a:txBody>
                        <a:bodyPr/>
                        <a:lstStyle/>
                        <a:p>
                          <a:pPr algn="r"/>
                          <a:r>
                            <a:rPr lang="en-US" sz="2400" dirty="0"/>
                            <a:t>3.99</a:t>
                          </a:r>
                        </a:p>
                      </a:txBody>
                      <a:tcPr/>
                    </a:tc>
                    <a:tc>
                      <a:txBody>
                        <a:bodyPr/>
                        <a:lstStyle/>
                        <a:p>
                          <a:endParaRPr lang="en-US" sz="2400"/>
                        </a:p>
                      </a:txBody>
                      <a:tcPr/>
                    </a:tc>
                    <a:tc>
                      <a:txBody>
                        <a:bodyPr/>
                        <a:lstStyle/>
                        <a:p>
                          <a:pPr algn="r"/>
                          <a:r>
                            <a:rPr lang="en-US" sz="2400" dirty="0"/>
                            <a:t>2.01</a:t>
                          </a:r>
                        </a:p>
                      </a:txBody>
                      <a:tcPr/>
                    </a:tc>
                    <a:tc>
                      <a:txBody>
                        <a:bodyPr/>
                        <a:lstStyle/>
                        <a:p>
                          <a:pPr algn="r"/>
                          <a:r>
                            <a:rPr lang="en-US" sz="2400" dirty="0"/>
                            <a:t>4.01</a:t>
                          </a:r>
                        </a:p>
                      </a:txBody>
                      <a:tcPr/>
                    </a:tc>
                    <a:extLst>
                      <a:ext uri="{0D108BD9-81ED-4DB2-BD59-A6C34878D82A}">
                        <a16:rowId xmlns:a16="http://schemas.microsoft.com/office/drawing/2014/main" val="2648860578"/>
                      </a:ext>
                    </a:extLst>
                  </a:tr>
                  <a:tr h="871752">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t>1.999</a:t>
                          </a:r>
                        </a:p>
                        <a:p>
                          <a:endParaRPr lang="en-US" sz="2400"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t>3.999</a:t>
                          </a:r>
                        </a:p>
                      </a:txBody>
                      <a:tcPr/>
                    </a:tc>
                    <a:tc>
                      <a:txBody>
                        <a:bodyPr/>
                        <a:lstStyle/>
                        <a:p>
                          <a:endParaRPr lang="en-US" sz="2400"/>
                        </a:p>
                      </a:txBody>
                      <a:tcPr/>
                    </a:tc>
                    <a:tc>
                      <a:txBody>
                        <a:bodyPr/>
                        <a:lstStyle/>
                        <a:p>
                          <a:pPr algn="r"/>
                          <a:r>
                            <a:rPr lang="en-US" sz="2400" dirty="0"/>
                            <a:t>2.001</a:t>
                          </a:r>
                        </a:p>
                      </a:txBody>
                      <a:tcPr/>
                    </a:tc>
                    <a:tc>
                      <a:txBody>
                        <a:bodyPr/>
                        <a:lstStyle/>
                        <a:p>
                          <a:pPr algn="r"/>
                          <a:r>
                            <a:rPr lang="en-US" sz="2400" dirty="0"/>
                            <a:t>4.001</a:t>
                          </a:r>
                        </a:p>
                      </a:txBody>
                      <a:tcPr/>
                    </a:tc>
                    <a:extLst>
                      <a:ext uri="{0D108BD9-81ED-4DB2-BD59-A6C34878D82A}">
                        <a16:rowId xmlns:a16="http://schemas.microsoft.com/office/drawing/2014/main" val="4282228501"/>
                      </a:ext>
                    </a:extLst>
                  </a:tr>
                  <a:tr h="871752">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t>1.9999</a:t>
                          </a:r>
                        </a:p>
                        <a:p>
                          <a:endParaRPr lang="en-US" sz="2400"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t>3.9999</a:t>
                          </a:r>
                        </a:p>
                      </a:txBody>
                      <a:tcPr/>
                    </a:tc>
                    <a:tc>
                      <a:txBody>
                        <a:bodyPr/>
                        <a:lstStyle/>
                        <a:p>
                          <a:endParaRPr lang="en-US" sz="2400" dirty="0"/>
                        </a:p>
                      </a:txBody>
                      <a:tcPr/>
                    </a:tc>
                    <a:tc>
                      <a:txBody>
                        <a:bodyPr/>
                        <a:lstStyle/>
                        <a:p>
                          <a:pPr algn="r"/>
                          <a:r>
                            <a:rPr lang="en-US" sz="2400" dirty="0"/>
                            <a:t>2.0001</a:t>
                          </a:r>
                        </a:p>
                      </a:txBody>
                      <a:tcPr/>
                    </a:tc>
                    <a:tc>
                      <a:txBody>
                        <a:bodyPr/>
                        <a:lstStyle/>
                        <a:p>
                          <a:pPr algn="r"/>
                          <a:r>
                            <a:rPr lang="en-US" sz="2400" dirty="0"/>
                            <a:t>.0001</a:t>
                          </a:r>
                        </a:p>
                      </a:txBody>
                      <a:tcPr/>
                    </a:tc>
                    <a:extLst>
                      <a:ext uri="{0D108BD9-81ED-4DB2-BD59-A6C34878D82A}">
                        <a16:rowId xmlns:a16="http://schemas.microsoft.com/office/drawing/2014/main" val="1313956232"/>
                      </a:ext>
                    </a:extLst>
                  </a:tr>
                </a:tbl>
              </a:graphicData>
            </a:graphic>
          </p:graphicFrame>
        </mc:Fallback>
      </mc:AlternateContent>
    </p:spTree>
    <p:extLst>
      <p:ext uri="{BB962C8B-B14F-4D97-AF65-F5344CB8AC3E}">
        <p14:creationId xmlns:p14="http://schemas.microsoft.com/office/powerpoint/2010/main" val="18171658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9FE3B-1202-4241-9E3A-1AEE9D039694}"/>
              </a:ext>
            </a:extLst>
          </p:cNvPr>
          <p:cNvSpPr>
            <a:spLocks noGrp="1"/>
          </p:cNvSpPr>
          <p:nvPr>
            <p:ph type="title"/>
          </p:nvPr>
        </p:nvSpPr>
        <p:spPr/>
        <p:txBody>
          <a:bodyPr>
            <a:normAutofit/>
          </a:bodyPr>
          <a:lstStyle/>
          <a:p>
            <a:r>
              <a:rPr lang="en-US" dirty="0"/>
              <a:t>Example cont.</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D6276906-C140-4621-8585-8CE6B122D4AF}"/>
                  </a:ext>
                </a:extLst>
              </p:cNvPr>
              <p:cNvSpPr>
                <a:spLocks noGrp="1"/>
              </p:cNvSpPr>
              <p:nvPr>
                <p:ph type="body" sz="quarter" idx="14"/>
              </p:nvPr>
            </p:nvSpPr>
            <p:spPr>
              <a:xfrm>
                <a:off x="609600" y="1178351"/>
                <a:ext cx="10750549" cy="4832013"/>
              </a:xfrm>
            </p:spPr>
            <p:txBody>
              <a:bodyPr/>
              <a:lstStyle/>
              <a:p>
                <a:r>
                  <a:rPr lang="en-US" dirty="0"/>
                  <a:t>Find </a:t>
                </a:r>
              </a:p>
              <a:p>
                <a:pPr marL="0" indent="0">
                  <a:buNone/>
                </a:pPr>
                <a:r>
                  <a:rPr lang="en-US" dirty="0"/>
                  <a:t>(a)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oMath>
                </a14:m>
                <a:r>
                  <a:rPr lang="en-US" dirty="0"/>
                  <a:t>     (b)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oMath>
                </a14:m>
                <a:endParaRPr lang="en-US" dirty="0"/>
              </a:p>
              <a:p>
                <a:endParaRPr lang="en-US" dirty="0"/>
              </a:p>
            </p:txBody>
          </p:sp>
        </mc:Choice>
        <mc:Fallback xmlns="">
          <p:sp>
            <p:nvSpPr>
              <p:cNvPr id="4" name="Text Placeholder 3">
                <a:extLst>
                  <a:ext uri="{FF2B5EF4-FFF2-40B4-BE49-F238E27FC236}">
                    <a16:creationId xmlns:a16="http://schemas.microsoft.com/office/drawing/2014/main" id="{D6276906-C140-4621-8585-8CE6B122D4AF}"/>
                  </a:ext>
                </a:extLst>
              </p:cNvPr>
              <p:cNvSpPr>
                <a:spLocks noGrp="1" noRot="1" noChangeAspect="1" noMove="1" noResize="1" noEditPoints="1" noAdjustHandles="1" noChangeArrowheads="1" noChangeShapeType="1" noTextEdit="1"/>
              </p:cNvSpPr>
              <p:nvPr>
                <p:ph type="body" sz="quarter" idx="14"/>
              </p:nvPr>
            </p:nvSpPr>
            <p:spPr>
              <a:xfrm>
                <a:off x="609600" y="1178351"/>
                <a:ext cx="10750549" cy="4832013"/>
              </a:xfrm>
              <a:blipFill>
                <a:blip r:embed="rId2"/>
                <a:stretch>
                  <a:fillRect l="-1134" t="-2018"/>
                </a:stretch>
              </a:blipFill>
            </p:spPr>
            <p:txBody>
              <a:bodyPr/>
              <a:lstStyle/>
              <a:p>
                <a:r>
                  <a:rPr lang="en-US">
                    <a:noFill/>
                  </a:rPr>
                  <a:t> </a:t>
                </a:r>
              </a:p>
            </p:txBody>
          </p:sp>
        </mc:Fallback>
      </mc:AlternateContent>
    </p:spTree>
    <p:extLst>
      <p:ext uri="{BB962C8B-B14F-4D97-AF65-F5344CB8AC3E}">
        <p14:creationId xmlns:p14="http://schemas.microsoft.com/office/powerpoint/2010/main" val="30177744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DBFF0-A323-48F9-B765-3967BC5CB8E3}"/>
              </a:ext>
            </a:extLst>
          </p:cNvPr>
          <p:cNvSpPr>
            <a:spLocks noGrp="1"/>
          </p:cNvSpPr>
          <p:nvPr>
            <p:ph type="title"/>
          </p:nvPr>
        </p:nvSpPr>
        <p:spPr/>
        <p:txBody>
          <a:bodyPr>
            <a:normAutofit fontScale="90000"/>
          </a:bodyPr>
          <a:lstStyle/>
          <a:p>
            <a:r>
              <a:rPr lang="en-US" dirty="0"/>
              <a:t>Class Activity:</a:t>
            </a:r>
            <a:br>
              <a:rPr lang="en-US" dirty="0"/>
            </a:br>
            <a:r>
              <a:rPr lang="en-US" sz="2700" dirty="0"/>
              <a:t>Find the limit using the graph of  functions.</a:t>
            </a:r>
          </a:p>
        </p:txBody>
      </p:sp>
      <p:pic>
        <p:nvPicPr>
          <p:cNvPr id="2050" name="Picture 2">
            <a:extLst>
              <a:ext uri="{FF2B5EF4-FFF2-40B4-BE49-F238E27FC236}">
                <a16:creationId xmlns:a16="http://schemas.microsoft.com/office/drawing/2014/main" id="{61967F1A-B237-4620-B0E8-0CBBB2B097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105" y="1183342"/>
            <a:ext cx="10750549" cy="286075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39380BBC-9F16-44DA-B728-129D9CE779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7608" y="2564091"/>
            <a:ext cx="4703976" cy="3227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29204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02801-A97A-49DF-B644-9403948917CB}"/>
              </a:ext>
            </a:extLst>
          </p:cNvPr>
          <p:cNvSpPr>
            <a:spLocks noGrp="1"/>
          </p:cNvSpPr>
          <p:nvPr>
            <p:ph type="title"/>
          </p:nvPr>
        </p:nvSpPr>
        <p:spPr/>
        <p:txBody>
          <a:bodyPr>
            <a:normAutofit/>
          </a:bodyPr>
          <a:lstStyle/>
          <a:p>
            <a:r>
              <a:rPr lang="en-US" dirty="0"/>
              <a:t>Graphically:</a:t>
            </a:r>
          </a:p>
        </p:txBody>
      </p:sp>
      <p:pic>
        <p:nvPicPr>
          <p:cNvPr id="3074" name="Picture 2">
            <a:extLst>
              <a:ext uri="{FF2B5EF4-FFF2-40B4-BE49-F238E27FC236}">
                <a16:creationId xmlns:a16="http://schemas.microsoft.com/office/drawing/2014/main" id="{C6224A93-1FF9-41ED-BCC2-6B20F2AED5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0918" y="931443"/>
            <a:ext cx="10069231" cy="4859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8374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2C2E8-30C1-43D5-A54E-8B5574871403}"/>
              </a:ext>
            </a:extLst>
          </p:cNvPr>
          <p:cNvSpPr>
            <a:spLocks noGrp="1"/>
          </p:cNvSpPr>
          <p:nvPr>
            <p:ph type="title"/>
          </p:nvPr>
        </p:nvSpPr>
        <p:spPr/>
        <p:txBody>
          <a:bodyPr>
            <a:normAutofit/>
          </a:bodyPr>
          <a:lstStyle/>
          <a:p>
            <a:r>
              <a:rPr lang="en-US" dirty="0"/>
              <a:t>Using Table: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C5996F67-4DA8-45FC-9B99-A485C598EC07}"/>
                  </a:ext>
                </a:extLst>
              </p:cNvPr>
              <p:cNvSpPr>
                <a:spLocks noGrp="1"/>
              </p:cNvSpPr>
              <p:nvPr>
                <p:ph type="body" sz="quarter" idx="14"/>
              </p:nvPr>
            </p:nvSpPr>
            <p:spPr>
              <a:xfrm>
                <a:off x="609600" y="1201271"/>
                <a:ext cx="10750549" cy="4809093"/>
              </a:xfrm>
            </p:spPr>
            <p: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+1                 </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−4 </m:t>
                      </m:r>
                    </m:oMath>
                  </m:oMathPara>
                </a14:m>
                <a:endParaRPr lang="en-US" b="0" dirty="0"/>
              </a:p>
              <a:p>
                <a:endParaRPr lang="en-US" dirty="0"/>
              </a:p>
            </p:txBody>
          </p:sp>
        </mc:Choice>
        <mc:Fallback xmlns="">
          <p:sp>
            <p:nvSpPr>
              <p:cNvPr id="4" name="Text Placeholder 3">
                <a:extLst>
                  <a:ext uri="{FF2B5EF4-FFF2-40B4-BE49-F238E27FC236}">
                    <a16:creationId xmlns:a16="http://schemas.microsoft.com/office/drawing/2014/main" id="{C5996F67-4DA8-45FC-9B99-A485C598EC07}"/>
                  </a:ext>
                </a:extLst>
              </p:cNvPr>
              <p:cNvSpPr>
                <a:spLocks noGrp="1" noRot="1" noChangeAspect="1" noMove="1" noResize="1" noEditPoints="1" noAdjustHandles="1" noChangeArrowheads="1" noChangeShapeType="1" noTextEdit="1"/>
              </p:cNvSpPr>
              <p:nvPr>
                <p:ph type="body" sz="quarter" idx="14"/>
              </p:nvPr>
            </p:nvSpPr>
            <p:spPr>
              <a:xfrm>
                <a:off x="609600" y="1201271"/>
                <a:ext cx="10750549" cy="4809093"/>
              </a:xfrm>
              <a:blipFill>
                <a:blip r:embed="rId2"/>
                <a:stretch>
                  <a:fillRect/>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03CCD0BA-DE9F-464D-8F6E-A9EFC94DF576}"/>
              </a:ext>
            </a:extLst>
          </p:cNvPr>
          <p:cNvPicPr>
            <a:picLocks noChangeAspect="1"/>
          </p:cNvPicPr>
          <p:nvPr/>
        </p:nvPicPr>
        <p:blipFill>
          <a:blip r:embed="rId3"/>
          <a:stretch>
            <a:fillRect/>
          </a:stretch>
        </p:blipFill>
        <p:spPr>
          <a:xfrm>
            <a:off x="831850" y="1703293"/>
            <a:ext cx="10338173" cy="4913380"/>
          </a:xfrm>
          <a:prstGeom prst="rect">
            <a:avLst/>
          </a:prstGeom>
        </p:spPr>
      </p:pic>
    </p:spTree>
    <p:extLst>
      <p:ext uri="{BB962C8B-B14F-4D97-AF65-F5344CB8AC3E}">
        <p14:creationId xmlns:p14="http://schemas.microsoft.com/office/powerpoint/2010/main" val="2946377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FAC9586E-9189-4E88-8C81-BC70A18956F5}"/>
                  </a:ext>
                </a:extLst>
              </p:cNvPr>
              <p:cNvSpPr>
                <a:spLocks noGrp="1"/>
              </p:cNvSpPr>
              <p:nvPr>
                <p:ph type="body" sz="quarter" idx="14"/>
              </p:nvPr>
            </p:nvSpPr>
            <p:spPr>
              <a:xfrm>
                <a:off x="609600" y="1075765"/>
                <a:ext cx="10750549" cy="4934599"/>
              </a:xfrm>
            </p:spPr>
            <p:txBody>
              <a:bodyPr/>
              <a:lstStyle/>
              <a:p>
                <a:r>
                  <a:rPr lang="en-US" dirty="0"/>
                  <a:t>Explanation: </a:t>
                </a:r>
              </a:p>
              <a:p>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oMath>
                </a14:m>
                <a:r>
                  <a:rPr lang="en-US" dirty="0"/>
                  <a:t> = 3 (From the table, we noted that x gets closer to 2 from the left then the values of f approaches 3)</a:t>
                </a:r>
              </a:p>
              <a:p>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e>
                              <m:sup>
                                <m:r>
                                  <a:rPr lang="en-US" b="0" i="1" smtClean="0">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r>
                      <a:rPr lang="en-US" b="0" i="1" smtClean="0">
                        <a:latin typeface="Cambria Math" panose="02040503050406030204" pitchFamily="18" charset="0"/>
                      </a:rPr>
                      <m:t>=0</m:t>
                    </m:r>
                  </m:oMath>
                </a14:m>
                <a:r>
                  <a:rPr lang="en-US" b="0" dirty="0"/>
                  <a:t> (</a:t>
                </a:r>
                <a:r>
                  <a:rPr lang="en-US" dirty="0"/>
                  <a:t>From the table, we noted that x gets closer to 2 from the right then the values of f approaches 0)</a:t>
                </a:r>
                <a:endParaRPr lang="en-US" b="0" dirty="0"/>
              </a:p>
              <a:p>
                <a:endParaRPr lang="en-US" dirty="0"/>
              </a:p>
              <a:p>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r>
                      <a:rPr lang="en-US" i="1" smtClean="0">
                        <a:latin typeface="Cambria Math" panose="02040503050406030204" pitchFamily="18" charset="0"/>
                        <a:ea typeface="Cambria Math" panose="02040503050406030204" pitchFamily="18" charset="0"/>
                      </a:rPr>
                      <m:t>≠</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e>
                              <m:sup>
                                <m:r>
                                  <a:rPr lang="en-US" b="0" i="1" smtClean="0">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oMath>
                </a14:m>
                <a:r>
                  <a:rPr lang="en-US" dirty="0"/>
                  <a:t> </a:t>
                </a:r>
              </a:p>
              <a:p>
                <a:r>
                  <a:rPr lang="en-US" dirty="0"/>
                  <a:t>The limit from the left does not equal  the limit from the right.</a:t>
                </a:r>
              </a:p>
              <a:p>
                <a:pPr marL="0" indent="0">
                  <a:buNone/>
                </a:pPr>
                <a:r>
                  <a:rPr lang="en-US" dirty="0"/>
                  <a:t> So, the Limit does not exists</a:t>
                </a:r>
              </a:p>
            </p:txBody>
          </p:sp>
        </mc:Choice>
        <mc:Fallback xmlns="">
          <p:sp>
            <p:nvSpPr>
              <p:cNvPr id="4" name="Text Placeholder 3">
                <a:extLst>
                  <a:ext uri="{FF2B5EF4-FFF2-40B4-BE49-F238E27FC236}">
                    <a16:creationId xmlns:a16="http://schemas.microsoft.com/office/drawing/2014/main" id="{FAC9586E-9189-4E88-8C81-BC70A18956F5}"/>
                  </a:ext>
                </a:extLst>
              </p:cNvPr>
              <p:cNvSpPr>
                <a:spLocks noGrp="1" noRot="1" noChangeAspect="1" noMove="1" noResize="1" noEditPoints="1" noAdjustHandles="1" noChangeArrowheads="1" noChangeShapeType="1" noTextEdit="1"/>
              </p:cNvSpPr>
              <p:nvPr>
                <p:ph type="body" sz="quarter" idx="14"/>
              </p:nvPr>
            </p:nvSpPr>
            <p:spPr>
              <a:xfrm>
                <a:off x="609600" y="1075765"/>
                <a:ext cx="10750549" cy="4934599"/>
              </a:xfrm>
              <a:blipFill>
                <a:blip r:embed="rId2"/>
                <a:stretch>
                  <a:fillRect l="-1020" t="-1975"/>
                </a:stretch>
              </a:blipFill>
            </p:spPr>
            <p:txBody>
              <a:bodyPr/>
              <a:lstStyle/>
              <a:p>
                <a:r>
                  <a:rPr lang="en-US">
                    <a:noFill/>
                  </a:rPr>
                  <a:t> </a:t>
                </a:r>
              </a:p>
            </p:txBody>
          </p:sp>
        </mc:Fallback>
      </mc:AlternateContent>
    </p:spTree>
    <p:extLst>
      <p:ext uri="{BB962C8B-B14F-4D97-AF65-F5344CB8AC3E}">
        <p14:creationId xmlns:p14="http://schemas.microsoft.com/office/powerpoint/2010/main" val="32289958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761D4-3EC5-43F4-93A8-B34F32FC3352}"/>
              </a:ext>
            </a:extLst>
          </p:cNvPr>
          <p:cNvSpPr>
            <a:spLocks noGrp="1"/>
          </p:cNvSpPr>
          <p:nvPr>
            <p:ph type="title"/>
          </p:nvPr>
        </p:nvSpPr>
        <p:spPr/>
        <p:txBody>
          <a:bodyPr>
            <a:normAutofit/>
          </a:bodyPr>
          <a:lstStyle/>
          <a:p>
            <a:r>
              <a:rPr lang="en-US" dirty="0"/>
              <a:t>Theorem</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61841312-B09C-4DCD-9958-0AF21D584FC5}"/>
                  </a:ext>
                </a:extLst>
              </p:cNvPr>
              <p:cNvSpPr>
                <a:spLocks noGrp="1"/>
              </p:cNvSpPr>
              <p:nvPr>
                <p:ph type="body" sz="quarter" idx="14"/>
              </p:nvPr>
            </p:nvSpPr>
            <p:spPr>
              <a:xfrm>
                <a:off x="609600" y="900862"/>
                <a:ext cx="10750549" cy="5109502"/>
              </a:xfrm>
            </p:spPr>
            <p:txBody>
              <a:bodyPr/>
              <a:lstStyle/>
              <a:p>
                <a:pPr marL="0" indent="0">
                  <a:buNone/>
                </a:pPr>
                <a14:m>
                  <m:oMath xmlns:m="http://schemas.openxmlformats.org/officeDocument/2006/math">
                    <m:func>
                      <m:funcPr>
                        <m:ctrlPr>
                          <a:rPr lang="en-US" i="1" smtClean="0">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smtClean="0">
                                <a:latin typeface="Cambria Math" panose="02040503050406030204" pitchFamily="18" charset="0"/>
                                <a:ea typeface="Cambria Math" panose="02040503050406030204" pitchFamily="18" charset="0"/>
                              </a:rPr>
                              <m:t>𝑎</m:t>
                            </m:r>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r>
                      <a:rPr lang="en-US" b="0" i="1" smtClean="0">
                        <a:latin typeface="Cambria Math" panose="02040503050406030204" pitchFamily="18" charset="0"/>
                      </a:rPr>
                      <m:t>=</m:t>
                    </m:r>
                    <m:r>
                      <a:rPr lang="en-US" b="0" i="1" smtClean="0">
                        <a:latin typeface="Cambria Math" panose="02040503050406030204" pitchFamily="18" charset="0"/>
                      </a:rPr>
                      <m:t>𝐿</m:t>
                    </m:r>
                  </m:oMath>
                </a14:m>
                <a:r>
                  <a:rPr lang="en-US" dirty="0"/>
                  <a:t> if, and only if,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𝑎</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r>
                      <a:rPr lang="en-US" b="0" i="1" smtClean="0">
                        <a:latin typeface="Cambria Math" panose="02040503050406030204" pitchFamily="18" charset="0"/>
                      </a:rPr>
                      <m:t>=</m:t>
                    </m:r>
                    <m:r>
                      <a:rPr lang="en-US" b="0" i="1" smtClean="0">
                        <a:latin typeface="Cambria Math" panose="02040503050406030204" pitchFamily="18" charset="0"/>
                      </a:rPr>
                      <m:t>𝐿</m:t>
                    </m:r>
                    <m:r>
                      <a:rPr lang="en-US" b="0" i="1" smtClean="0">
                        <a:latin typeface="Cambria Math" panose="02040503050406030204" pitchFamily="18" charset="0"/>
                      </a:rPr>
                      <m:t>=</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𝑎</m:t>
                                </m:r>
                              </m:e>
                              <m:sup>
                                <m:r>
                                  <a:rPr lang="en-US" b="0" i="1" smtClean="0">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func>
                  </m:oMath>
                </a14:m>
                <a:endParaRPr lang="en-US" dirty="0"/>
              </a:p>
              <a:p>
                <a:pPr marL="0" indent="0">
                  <a:buNone/>
                </a:pPr>
                <a:endParaRPr lang="en-US" dirty="0"/>
              </a:p>
              <a:p>
                <a:pPr marL="0" indent="0">
                  <a:buNone/>
                </a:pPr>
                <a:endParaRPr lang="en-US" dirty="0"/>
              </a:p>
              <a:p>
                <a:endParaRPr lang="en-US" dirty="0"/>
              </a:p>
            </p:txBody>
          </p:sp>
        </mc:Choice>
        <mc:Fallback xmlns="">
          <p:sp>
            <p:nvSpPr>
              <p:cNvPr id="4" name="Text Placeholder 3">
                <a:extLst>
                  <a:ext uri="{FF2B5EF4-FFF2-40B4-BE49-F238E27FC236}">
                    <a16:creationId xmlns:a16="http://schemas.microsoft.com/office/drawing/2014/main" id="{61841312-B09C-4DCD-9958-0AF21D584FC5}"/>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t="-2029"/>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A3E0C194-0DF4-4675-A8DB-8CFD230560F6}"/>
              </a:ext>
            </a:extLst>
          </p:cNvPr>
          <p:cNvPicPr>
            <a:picLocks noChangeAspect="1"/>
          </p:cNvPicPr>
          <p:nvPr/>
        </p:nvPicPr>
        <p:blipFill>
          <a:blip r:embed="rId3"/>
          <a:stretch>
            <a:fillRect/>
          </a:stretch>
        </p:blipFill>
        <p:spPr>
          <a:xfrm>
            <a:off x="609600" y="2661660"/>
            <a:ext cx="10750549" cy="1099635"/>
          </a:xfrm>
          <a:prstGeom prst="rect">
            <a:avLst/>
          </a:prstGeom>
        </p:spPr>
      </p:pic>
    </p:spTree>
    <p:extLst>
      <p:ext uri="{BB962C8B-B14F-4D97-AF65-F5344CB8AC3E}">
        <p14:creationId xmlns:p14="http://schemas.microsoft.com/office/powerpoint/2010/main" val="7900634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90952-61AF-4CAD-883D-F563C75E71A1}"/>
              </a:ext>
            </a:extLst>
          </p:cNvPr>
          <p:cNvSpPr>
            <a:spLocks noGrp="1"/>
          </p:cNvSpPr>
          <p:nvPr>
            <p:ph type="title"/>
          </p:nvPr>
        </p:nvSpPr>
        <p:spPr/>
        <p:txBody>
          <a:bodyPr>
            <a:normAutofit/>
          </a:bodyPr>
          <a:lstStyle/>
          <a:p>
            <a:r>
              <a:rPr lang="en-US" dirty="0"/>
              <a:t>Class Activity:</a:t>
            </a:r>
          </a:p>
        </p:txBody>
      </p:sp>
      <p:pic>
        <p:nvPicPr>
          <p:cNvPr id="6" name="Picture 5">
            <a:extLst>
              <a:ext uri="{FF2B5EF4-FFF2-40B4-BE49-F238E27FC236}">
                <a16:creationId xmlns:a16="http://schemas.microsoft.com/office/drawing/2014/main" id="{E685FDE9-CEBD-44E3-AA29-A6E1BE7665E7}"/>
              </a:ext>
            </a:extLst>
          </p:cNvPr>
          <p:cNvPicPr>
            <a:picLocks noChangeAspect="1"/>
          </p:cNvPicPr>
          <p:nvPr/>
        </p:nvPicPr>
        <p:blipFill>
          <a:blip r:embed="rId2"/>
          <a:stretch>
            <a:fillRect/>
          </a:stretch>
        </p:blipFill>
        <p:spPr>
          <a:xfrm>
            <a:off x="609601" y="900862"/>
            <a:ext cx="4509502" cy="3397761"/>
          </a:xfrm>
          <a:prstGeom prst="rect">
            <a:avLst/>
          </a:prstGeom>
        </p:spPr>
      </p:pic>
      <p:sp>
        <p:nvSpPr>
          <p:cNvPr id="3" name="Rectangle 2">
            <a:extLst>
              <a:ext uri="{FF2B5EF4-FFF2-40B4-BE49-F238E27FC236}">
                <a16:creationId xmlns:a16="http://schemas.microsoft.com/office/drawing/2014/main" id="{0709C0EA-560E-48A3-B1D1-731018E47F90}"/>
              </a:ext>
            </a:extLst>
          </p:cNvPr>
          <p:cNvSpPr/>
          <p:nvPr/>
        </p:nvSpPr>
        <p:spPr>
          <a:xfrm>
            <a:off x="5476973" y="2677212"/>
            <a:ext cx="5297864" cy="923330"/>
          </a:xfrm>
          <a:prstGeom prst="rect">
            <a:avLst/>
          </a:prstGeom>
        </p:spPr>
        <p:txBody>
          <a:bodyPr wrap="square">
            <a:spAutoFit/>
          </a:bodyPr>
          <a:lstStyle/>
          <a:p>
            <a:pPr marL="342900" indent="-342900">
              <a:buAutoNum type="alphaLcParenBoth"/>
            </a:pPr>
            <a:r>
              <a:rPr lang="en-US" dirty="0"/>
              <a:t>What is limit from the left at x=1?</a:t>
            </a:r>
          </a:p>
          <a:p>
            <a:r>
              <a:rPr lang="en-US" dirty="0"/>
              <a:t>(b) What is limit from the right at x=1?</a:t>
            </a:r>
          </a:p>
          <a:p>
            <a:r>
              <a:rPr lang="en-US" dirty="0"/>
              <a:t>(c) Does limit exists at x=1? Explain.</a:t>
            </a:r>
          </a:p>
        </p:txBody>
      </p:sp>
    </p:spTree>
    <p:extLst>
      <p:ext uri="{BB962C8B-B14F-4D97-AF65-F5344CB8AC3E}">
        <p14:creationId xmlns:p14="http://schemas.microsoft.com/office/powerpoint/2010/main" val="2264896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DA8860-1A97-413D-B0F6-3BA60C44E8BF}"/>
              </a:ext>
            </a:extLst>
          </p:cNvPr>
          <p:cNvSpPr>
            <a:spLocks noGrp="1"/>
          </p:cNvSpPr>
          <p:nvPr>
            <p:ph type="body" idx="1"/>
          </p:nvPr>
        </p:nvSpPr>
        <p:spPr>
          <a:xfrm>
            <a:off x="302005" y="1600200"/>
            <a:ext cx="11280396" cy="4480560"/>
          </a:xfrm>
        </p:spPr>
        <p:txBody>
          <a:bodyPr>
            <a:normAutofit/>
          </a:bodyPr>
          <a:lstStyle/>
          <a:p>
            <a:pPr marL="0" indent="0"/>
            <a:r>
              <a:rPr lang="en-US" dirty="0"/>
              <a:t>Class Activity:</a:t>
            </a:r>
          </a:p>
          <a:p>
            <a:pPr marL="0" indent="0"/>
            <a:r>
              <a:rPr lang="en-US" dirty="0"/>
              <a:t>In this section, you will need to complete Desmos activity</a:t>
            </a:r>
          </a:p>
          <a:p>
            <a:pPr marL="0" indent="0"/>
            <a:r>
              <a:rPr lang="en-US" i="1" dirty="0"/>
              <a:t>Limits and Continuity </a:t>
            </a:r>
            <a:r>
              <a:rPr lang="en-US" dirty="0"/>
              <a:t>in;</a:t>
            </a:r>
            <a:br>
              <a:rPr lang="en-US" dirty="0"/>
            </a:br>
            <a:r>
              <a:rPr lang="en-US" u="sng" dirty="0">
                <a:hlinkClick r:id="rId2"/>
              </a:rPr>
              <a:t>https://student.desmos.com</a:t>
            </a:r>
            <a:endParaRPr lang="en-US" dirty="0"/>
          </a:p>
          <a:p>
            <a:pPr marL="0" indent="0"/>
            <a:r>
              <a:rPr lang="en-US" dirty="0"/>
              <a:t>Key: X9NYPY</a:t>
            </a:r>
          </a:p>
          <a:p>
            <a:endParaRPr lang="en-US" dirty="0"/>
          </a:p>
        </p:txBody>
      </p:sp>
      <p:sp>
        <p:nvSpPr>
          <p:cNvPr id="4" name="Title 3">
            <a:extLst>
              <a:ext uri="{FF2B5EF4-FFF2-40B4-BE49-F238E27FC236}">
                <a16:creationId xmlns:a16="http://schemas.microsoft.com/office/drawing/2014/main" id="{06D3DA3F-87C6-433A-8547-0E7FD202B97C}"/>
              </a:ext>
            </a:extLst>
          </p:cNvPr>
          <p:cNvSpPr>
            <a:spLocks noGrp="1"/>
          </p:cNvSpPr>
          <p:nvPr>
            <p:ph type="title"/>
          </p:nvPr>
        </p:nvSpPr>
        <p:spPr>
          <a:xfrm>
            <a:off x="831852" y="777240"/>
            <a:ext cx="10750549" cy="659535"/>
          </a:xfrm>
        </p:spPr>
        <p:txBody>
          <a:bodyPr>
            <a:normAutofit fontScale="90000"/>
          </a:bodyPr>
          <a:lstStyle/>
          <a:p>
            <a:br>
              <a:rPr lang="en-US" dirty="0"/>
            </a:br>
            <a:br>
              <a:rPr lang="en-US" dirty="0"/>
            </a:br>
            <a:r>
              <a:rPr lang="en-US" dirty="0"/>
              <a:t>1.1 A Preview of Calculus </a:t>
            </a:r>
            <a:br>
              <a:rPr lang="en-US" b="1" dirty="0"/>
            </a:br>
            <a:endParaRPr lang="en-US" dirty="0"/>
          </a:p>
        </p:txBody>
      </p:sp>
    </p:spTree>
    <p:extLst>
      <p:ext uri="{BB962C8B-B14F-4D97-AF65-F5344CB8AC3E}">
        <p14:creationId xmlns:p14="http://schemas.microsoft.com/office/powerpoint/2010/main" val="8284951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DED5E-355E-4E42-8B4A-21FFDB16A1F6}"/>
              </a:ext>
            </a:extLst>
          </p:cNvPr>
          <p:cNvSpPr>
            <a:spLocks noGrp="1"/>
          </p:cNvSpPr>
          <p:nvPr>
            <p:ph type="title"/>
          </p:nvPr>
        </p:nvSpPr>
        <p:spPr/>
        <p:txBody>
          <a:bodyPr>
            <a:normAutofit/>
          </a:bodyPr>
          <a:lstStyle/>
          <a:p>
            <a:r>
              <a:rPr lang="en-US" dirty="0"/>
              <a:t>Solution:</a:t>
            </a:r>
          </a:p>
        </p:txBody>
      </p:sp>
      <p:pic>
        <p:nvPicPr>
          <p:cNvPr id="5" name="Picture 4">
            <a:extLst>
              <a:ext uri="{FF2B5EF4-FFF2-40B4-BE49-F238E27FC236}">
                <a16:creationId xmlns:a16="http://schemas.microsoft.com/office/drawing/2014/main" id="{74550CFE-7C03-4675-A171-403541BC94C8}"/>
              </a:ext>
            </a:extLst>
          </p:cNvPr>
          <p:cNvPicPr>
            <a:picLocks noChangeAspect="1"/>
          </p:cNvPicPr>
          <p:nvPr/>
        </p:nvPicPr>
        <p:blipFill>
          <a:blip r:embed="rId2"/>
          <a:stretch>
            <a:fillRect/>
          </a:stretch>
        </p:blipFill>
        <p:spPr>
          <a:xfrm>
            <a:off x="609601" y="1560398"/>
            <a:ext cx="3443926" cy="2509578"/>
          </a:xfrm>
          <a:prstGeom prst="rect">
            <a:avLst/>
          </a:prstGeom>
        </p:spPr>
      </p:pic>
    </p:spTree>
    <p:extLst>
      <p:ext uri="{BB962C8B-B14F-4D97-AF65-F5344CB8AC3E}">
        <p14:creationId xmlns:p14="http://schemas.microsoft.com/office/powerpoint/2010/main" val="31987170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F8DB7-865C-40B7-A1F6-D00139555D20}"/>
              </a:ext>
            </a:extLst>
          </p:cNvPr>
          <p:cNvSpPr>
            <a:spLocks noGrp="1"/>
          </p:cNvSpPr>
          <p:nvPr>
            <p:ph type="title"/>
          </p:nvPr>
        </p:nvSpPr>
        <p:spPr/>
        <p:txBody>
          <a:bodyPr>
            <a:normAutofit/>
          </a:bodyPr>
          <a:lstStyle/>
          <a:p>
            <a:r>
              <a:rPr lang="en-US" dirty="0"/>
              <a:t>Example: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191C379D-1BEF-4E90-9969-EE577FD83665}"/>
                  </a:ext>
                </a:extLst>
              </p:cNvPr>
              <p:cNvSpPr>
                <a:spLocks noGrp="1"/>
              </p:cNvSpPr>
              <p:nvPr>
                <p:ph type="body" sz="quarter" idx="14"/>
              </p:nvPr>
            </p:nvSpPr>
            <p:spPr>
              <a:xfrm>
                <a:off x="609600" y="900862"/>
                <a:ext cx="10750549" cy="5109502"/>
              </a:xfrm>
            </p:spPr>
            <p:txBody>
              <a:bodyPr/>
              <a:lstStyle/>
              <a:p>
                <a:r>
                  <a:rPr lang="en-US" dirty="0"/>
                  <a:t>The graph of a function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a14:m>
                <a:r>
                  <a:rPr lang="en-US" dirty="0"/>
                  <a:t> is given. State the Value of each quantity, if it exists. If it does not exist, explain why not.</a:t>
                </a:r>
              </a:p>
              <a:p>
                <a:endParaRPr lang="en-US" dirty="0"/>
              </a:p>
            </p:txBody>
          </p:sp>
        </mc:Choice>
        <mc:Fallback xmlns="">
          <p:sp>
            <p:nvSpPr>
              <p:cNvPr id="4" name="Text Placeholder 3">
                <a:extLst>
                  <a:ext uri="{FF2B5EF4-FFF2-40B4-BE49-F238E27FC236}">
                    <a16:creationId xmlns:a16="http://schemas.microsoft.com/office/drawing/2014/main" id="{191C379D-1BEF-4E90-9969-EE577FD83665}"/>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020" t="-2029"/>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05CC7A59-46F6-4278-810E-F49443399F40}"/>
              </a:ext>
            </a:extLst>
          </p:cNvPr>
          <p:cNvPicPr>
            <a:picLocks noChangeAspect="1"/>
          </p:cNvPicPr>
          <p:nvPr/>
        </p:nvPicPr>
        <p:blipFill>
          <a:blip r:embed="rId3"/>
          <a:stretch>
            <a:fillRect/>
          </a:stretch>
        </p:blipFill>
        <p:spPr>
          <a:xfrm>
            <a:off x="831851" y="1846729"/>
            <a:ext cx="5264149" cy="4769944"/>
          </a:xfrm>
          <a:prstGeom prst="rect">
            <a:avLst/>
          </a:prstGeom>
        </p:spPr>
      </p:pic>
      <p:pic>
        <p:nvPicPr>
          <p:cNvPr id="7" name="Picture 6">
            <a:extLst>
              <a:ext uri="{FF2B5EF4-FFF2-40B4-BE49-F238E27FC236}">
                <a16:creationId xmlns:a16="http://schemas.microsoft.com/office/drawing/2014/main" id="{056DA9D7-3F55-4215-A4AB-5507CC9CF07F}"/>
              </a:ext>
            </a:extLst>
          </p:cNvPr>
          <p:cNvPicPr>
            <a:picLocks noChangeAspect="1"/>
          </p:cNvPicPr>
          <p:nvPr/>
        </p:nvPicPr>
        <p:blipFill>
          <a:blip r:embed="rId4"/>
          <a:stretch>
            <a:fillRect/>
          </a:stretch>
        </p:blipFill>
        <p:spPr>
          <a:xfrm>
            <a:off x="6095999" y="1957387"/>
            <a:ext cx="2438401" cy="3869672"/>
          </a:xfrm>
          <a:prstGeom prst="rect">
            <a:avLst/>
          </a:prstGeom>
        </p:spPr>
      </p:pic>
      <p:pic>
        <p:nvPicPr>
          <p:cNvPr id="8" name="Picture 7">
            <a:extLst>
              <a:ext uri="{FF2B5EF4-FFF2-40B4-BE49-F238E27FC236}">
                <a16:creationId xmlns:a16="http://schemas.microsoft.com/office/drawing/2014/main" id="{D0170882-6B25-4739-B591-9A3D237EF70A}"/>
              </a:ext>
            </a:extLst>
          </p:cNvPr>
          <p:cNvPicPr>
            <a:picLocks noChangeAspect="1"/>
          </p:cNvPicPr>
          <p:nvPr/>
        </p:nvPicPr>
        <p:blipFill>
          <a:blip r:embed="rId5"/>
          <a:stretch>
            <a:fillRect/>
          </a:stretch>
        </p:blipFill>
        <p:spPr>
          <a:xfrm>
            <a:off x="8534398" y="2066925"/>
            <a:ext cx="2617696" cy="3760134"/>
          </a:xfrm>
          <a:prstGeom prst="rect">
            <a:avLst/>
          </a:prstGeom>
        </p:spPr>
      </p:pic>
    </p:spTree>
    <p:extLst>
      <p:ext uri="{BB962C8B-B14F-4D97-AF65-F5344CB8AC3E}">
        <p14:creationId xmlns:p14="http://schemas.microsoft.com/office/powerpoint/2010/main" val="20316316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47A23-7989-4215-9C18-7CA23589BC10}"/>
              </a:ext>
            </a:extLst>
          </p:cNvPr>
          <p:cNvSpPr>
            <a:spLocks noGrp="1"/>
          </p:cNvSpPr>
          <p:nvPr>
            <p:ph type="title"/>
          </p:nvPr>
        </p:nvSpPr>
        <p:spPr>
          <a:xfrm>
            <a:off x="944842" y="153772"/>
            <a:ext cx="10750549" cy="659535"/>
          </a:xfrm>
        </p:spPr>
        <p:txBody>
          <a:bodyPr>
            <a:normAutofit/>
          </a:bodyPr>
          <a:lstStyle/>
          <a:p>
            <a:r>
              <a:rPr lang="en-US" b="1" dirty="0"/>
              <a:t>1.3 The Limit Laws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936EDD40-E219-4C1D-8E10-DD583A66FA7F}"/>
                  </a:ext>
                </a:extLst>
              </p:cNvPr>
              <p:cNvSpPr>
                <a:spLocks noGrp="1"/>
              </p:cNvSpPr>
              <p:nvPr>
                <p:ph type="body" sz="quarter" idx="14"/>
              </p:nvPr>
            </p:nvSpPr>
            <p:spPr>
              <a:xfrm>
                <a:off x="609600" y="990507"/>
                <a:ext cx="11205882" cy="5109502"/>
              </a:xfrm>
            </p:spPr>
            <p:txBody>
              <a:bodyPr/>
              <a:lstStyle/>
              <a:p>
                <a:pPr marL="0" indent="0">
                  <a:buNone/>
                </a:pPr>
                <a:r>
                  <a:rPr lang="en-US" b="1" dirty="0"/>
                  <a:t>Basic Limits:</a:t>
                </a:r>
              </a:p>
              <a:p>
                <a:pPr marL="0" indent="0">
                  <a:buNone/>
                </a:pPr>
                <a:r>
                  <a:rPr lang="en-US" dirty="0"/>
                  <a:t>For any real number </a:t>
                </a:r>
                <a14:m>
                  <m:oMath xmlns:m="http://schemas.openxmlformats.org/officeDocument/2006/math">
                    <m:r>
                      <a:rPr lang="en-US" b="0" i="1" smtClean="0">
                        <a:latin typeface="Cambria Math" panose="02040503050406030204" pitchFamily="18" charset="0"/>
                      </a:rPr>
                      <m:t>𝑎</m:t>
                    </m:r>
                  </m:oMath>
                </a14:m>
                <a:r>
                  <a:rPr lang="en-US" dirty="0"/>
                  <a:t> and any constant </a:t>
                </a:r>
                <a14:m>
                  <m:oMath xmlns:m="http://schemas.openxmlformats.org/officeDocument/2006/math">
                    <m:r>
                      <a:rPr lang="en-US" b="0" i="1" smtClean="0">
                        <a:latin typeface="Cambria Math" panose="02040503050406030204" pitchFamily="18" charset="0"/>
                      </a:rPr>
                      <m:t>𝑐</m:t>
                    </m:r>
                    <m:r>
                      <a:rPr lang="en-US" b="0" i="1" smtClean="0">
                        <a:latin typeface="Cambria Math" panose="02040503050406030204" pitchFamily="18" charset="0"/>
                      </a:rPr>
                      <m:t>,</m:t>
                    </m:r>
                  </m:oMath>
                </a14:m>
                <a:endParaRPr lang="en-US" b="0" dirty="0"/>
              </a:p>
              <a:p>
                <a:pPr marL="0" indent="0">
                  <a:buNone/>
                </a:pPr>
                <a:endParaRPr lang="en-US" b="0" dirty="0"/>
              </a:p>
              <a:p>
                <a:pPr marL="0" indent="0">
                  <a:buNone/>
                </a:pPr>
                <a:endParaRPr lang="en-US" b="0" dirty="0"/>
              </a:p>
              <a:p>
                <a:pPr marL="0" indent="0">
                  <a:buNone/>
                </a:pPr>
                <a:endParaRPr lang="en-US" dirty="0"/>
              </a:p>
            </p:txBody>
          </p:sp>
        </mc:Choice>
        <mc:Fallback xmlns="">
          <p:sp>
            <p:nvSpPr>
              <p:cNvPr id="4" name="Text Placeholder 3">
                <a:extLst>
                  <a:ext uri="{FF2B5EF4-FFF2-40B4-BE49-F238E27FC236}">
                    <a16:creationId xmlns:a16="http://schemas.microsoft.com/office/drawing/2014/main" id="{936EDD40-E219-4C1D-8E10-DD583A66FA7F}"/>
                  </a:ext>
                </a:extLst>
              </p:cNvPr>
              <p:cNvSpPr>
                <a:spLocks noGrp="1" noRot="1" noChangeAspect="1" noMove="1" noResize="1" noEditPoints="1" noAdjustHandles="1" noChangeArrowheads="1" noChangeShapeType="1" noTextEdit="1"/>
              </p:cNvSpPr>
              <p:nvPr>
                <p:ph type="body" sz="quarter" idx="14"/>
              </p:nvPr>
            </p:nvSpPr>
            <p:spPr>
              <a:xfrm>
                <a:off x="609600" y="990507"/>
                <a:ext cx="11205882" cy="5109502"/>
              </a:xfrm>
              <a:blipFill>
                <a:blip r:embed="rId2"/>
                <a:stretch>
                  <a:fillRect l="-1088" t="-1907"/>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B8377FCB-627A-4D8E-89BE-06561528837A}"/>
              </a:ext>
            </a:extLst>
          </p:cNvPr>
          <p:cNvPicPr>
            <a:picLocks noChangeAspect="1"/>
          </p:cNvPicPr>
          <p:nvPr/>
        </p:nvPicPr>
        <p:blipFill>
          <a:blip r:embed="rId3"/>
          <a:stretch>
            <a:fillRect/>
          </a:stretch>
        </p:blipFill>
        <p:spPr>
          <a:xfrm>
            <a:off x="1057835" y="3830002"/>
            <a:ext cx="6909828" cy="2037491"/>
          </a:xfrm>
          <a:prstGeom prst="rect">
            <a:avLst/>
          </a:prstGeom>
        </p:spPr>
      </p:pic>
      <mc:AlternateContent xmlns:mc="http://schemas.openxmlformats.org/markup-compatibility/2006" xmlns:a14="http://schemas.microsoft.com/office/drawing/2010/main">
        <mc:Choice Requires="a14">
          <p:graphicFrame>
            <p:nvGraphicFramePr>
              <p:cNvPr id="8" name="Table 7">
                <a:extLst>
                  <a:ext uri="{FF2B5EF4-FFF2-40B4-BE49-F238E27FC236}">
                    <a16:creationId xmlns:a16="http://schemas.microsoft.com/office/drawing/2014/main" id="{EA148061-A33D-4073-9B6E-B94B1F5EA3BE}"/>
                  </a:ext>
                </a:extLst>
              </p:cNvPr>
              <p:cNvGraphicFramePr>
                <a:graphicFrameLocks noGrp="1"/>
              </p:cNvGraphicFramePr>
              <p:nvPr>
                <p:extLst/>
              </p:nvPr>
            </p:nvGraphicFramePr>
            <p:xfrm>
              <a:off x="735291" y="2036190"/>
              <a:ext cx="10058400" cy="1327266"/>
            </p:xfrm>
            <a:graphic>
              <a:graphicData uri="http://schemas.openxmlformats.org/drawingml/2006/table">
                <a:tbl>
                  <a:tblPr>
                    <a:tableStyleId>{073A0DAA-6AF3-43AB-8588-CEC1D06C72B9}</a:tableStyleId>
                  </a:tblPr>
                  <a:tblGrid>
                    <a:gridCol w="5029200">
                      <a:extLst>
                        <a:ext uri="{9D8B030D-6E8A-4147-A177-3AD203B41FA5}">
                          <a16:colId xmlns:a16="http://schemas.microsoft.com/office/drawing/2014/main" val="1836856336"/>
                        </a:ext>
                      </a:extLst>
                    </a:gridCol>
                    <a:gridCol w="5029200">
                      <a:extLst>
                        <a:ext uri="{9D8B030D-6E8A-4147-A177-3AD203B41FA5}">
                          <a16:colId xmlns:a16="http://schemas.microsoft.com/office/drawing/2014/main" val="965203077"/>
                        </a:ext>
                      </a:extLst>
                    </a:gridCol>
                  </a:tblGrid>
                  <a:tr h="7447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unc>
                                  <m:funcPr>
                                    <m:ctrlPr>
                                      <a:rPr lang="en-US" i="1" smtClean="0">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m:t>
                                        </m:r>
                                      </m:lim>
                                    </m:limLow>
                                  </m:fName>
                                  <m:e>
                                    <m:r>
                                      <a:rPr lang="en-US" b="0" i="1" smtClean="0">
                                        <a:latin typeface="Cambria Math" panose="02040503050406030204" pitchFamily="18" charset="0"/>
                                        <a:ea typeface="Cambria Math" panose="02040503050406030204" pitchFamily="18" charset="0"/>
                                      </a:rPr>
                                      <m:t>𝑥</m:t>
                                    </m:r>
                                  </m:e>
                                </m:func>
                                <m:r>
                                  <a:rPr lang="en-US" b="0" i="0" smtClean="0">
                                    <a:latin typeface="Cambria Math" panose="02040503050406030204" pitchFamily="18" charset="0"/>
                                  </a:rPr>
                                  <m:t>=</m:t>
                                </m:r>
                                <m:r>
                                  <m:rPr>
                                    <m:sty m:val="p"/>
                                  </m:rPr>
                                  <a:rPr lang="en-US" b="0" i="0" smtClean="0">
                                    <a:latin typeface="Cambria Math" panose="02040503050406030204" pitchFamily="18" charset="0"/>
                                  </a:rPr>
                                  <m:t>a</m:t>
                                </m:r>
                              </m:oMath>
                            </m:oMathPara>
                          </a14:m>
                          <a:endParaRPr lang="en-US" b="0" dirty="0"/>
                        </a:p>
                        <a:p>
                          <a:endParaRPr lang="en-US" dirty="0"/>
                        </a:p>
                      </a:txBody>
                      <a:tcPr/>
                    </a:tc>
                    <a:tc>
                      <a:txBody>
                        <a:bodyPr/>
                        <a:lstStyle/>
                        <a:p>
                          <a:r>
                            <a:rPr lang="en-US" b="0" dirty="0"/>
                            <a:t>The limit of identity</a:t>
                          </a:r>
                          <a:r>
                            <a:rPr lang="en-US" b="0" baseline="0" dirty="0"/>
                            <a:t> function is equal to the number </a:t>
                          </a:r>
                          <a14:m>
                            <m:oMath xmlns:m="http://schemas.openxmlformats.org/officeDocument/2006/math">
                              <m:r>
                                <a:rPr lang="en-US" b="0" i="1" baseline="0" smtClean="0">
                                  <a:latin typeface="Cambria Math" panose="02040503050406030204" pitchFamily="18" charset="0"/>
                                </a:rPr>
                                <m:t>𝑥</m:t>
                              </m:r>
                            </m:oMath>
                          </a14:m>
                          <a:r>
                            <a:rPr lang="en-US" dirty="0"/>
                            <a:t> is approaching.</a:t>
                          </a:r>
                        </a:p>
                      </a:txBody>
                      <a:tcPr/>
                    </a:tc>
                    <a:extLst>
                      <a:ext uri="{0D108BD9-81ED-4DB2-BD59-A6C34878D82A}">
                        <a16:rowId xmlns:a16="http://schemas.microsoft.com/office/drawing/2014/main" val="1175090922"/>
                      </a:ext>
                    </a:extLst>
                  </a:tr>
                  <a:tr h="4741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unc>
                                  <m:funcPr>
                                    <m:ctrlPr>
                                      <a:rPr lang="en-US" i="1" smtClean="0">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m:t>
                                        </m:r>
                                      </m:lim>
                                    </m:limLow>
                                  </m:fName>
                                  <m:e>
                                    <m:r>
                                      <a:rPr lang="en-US" b="0" i="1" smtClean="0">
                                        <a:latin typeface="Cambria Math" panose="02040503050406030204" pitchFamily="18" charset="0"/>
                                        <a:ea typeface="Cambria Math" panose="02040503050406030204" pitchFamily="18" charset="0"/>
                                      </a:rPr>
                                      <m:t>𝑐</m:t>
                                    </m:r>
                                  </m:e>
                                </m:func>
                                <m:r>
                                  <a:rPr lang="en-US" b="0" i="0" smtClean="0">
                                    <a:latin typeface="Cambria Math" panose="02040503050406030204" pitchFamily="18" charset="0"/>
                                  </a:rPr>
                                  <m:t>=</m:t>
                                </m:r>
                                <m:r>
                                  <m:rPr>
                                    <m:sty m:val="p"/>
                                  </m:rPr>
                                  <a:rPr lang="en-US" b="0" i="0" smtClean="0">
                                    <a:latin typeface="Cambria Math" panose="02040503050406030204" pitchFamily="18" charset="0"/>
                                  </a:rPr>
                                  <m:t>c</m:t>
                                </m:r>
                              </m:oMath>
                            </m:oMathPara>
                          </a14:m>
                          <a:endParaRPr lang="en-US" b="0" dirty="0"/>
                        </a:p>
                        <a:p>
                          <a:endParaRPr lang="en-US" dirty="0"/>
                        </a:p>
                      </a:txBody>
                      <a:tcPr/>
                    </a:tc>
                    <a:tc>
                      <a:txBody>
                        <a:bodyPr/>
                        <a:lstStyle/>
                        <a:p>
                          <a:r>
                            <a:rPr lang="en-US" dirty="0"/>
                            <a:t>The limit of a constant function is equal to the constant.</a:t>
                          </a:r>
                        </a:p>
                      </a:txBody>
                      <a:tcPr/>
                    </a:tc>
                    <a:extLst>
                      <a:ext uri="{0D108BD9-81ED-4DB2-BD59-A6C34878D82A}">
                        <a16:rowId xmlns:a16="http://schemas.microsoft.com/office/drawing/2014/main" val="2924217499"/>
                      </a:ext>
                    </a:extLst>
                  </a:tr>
                </a:tbl>
              </a:graphicData>
            </a:graphic>
          </p:graphicFrame>
        </mc:Choice>
        <mc:Fallback xmlns="">
          <p:graphicFrame>
            <p:nvGraphicFramePr>
              <p:cNvPr id="8" name="Table 7">
                <a:extLst>
                  <a:ext uri="{FF2B5EF4-FFF2-40B4-BE49-F238E27FC236}">
                    <a16:creationId xmlns:a16="http://schemas.microsoft.com/office/drawing/2014/main" id="{EA148061-A33D-4073-9B6E-B94B1F5EA3BE}"/>
                  </a:ext>
                </a:extLst>
              </p:cNvPr>
              <p:cNvGraphicFramePr>
                <a:graphicFrameLocks noGrp="1"/>
              </p:cNvGraphicFramePr>
              <p:nvPr>
                <p:extLst>
                  <p:ext uri="{D42A27DB-BD31-4B8C-83A1-F6EECF244321}">
                    <p14:modId xmlns:p14="http://schemas.microsoft.com/office/powerpoint/2010/main" val="1554292425"/>
                  </p:ext>
                </p:extLst>
              </p:nvPr>
            </p:nvGraphicFramePr>
            <p:xfrm>
              <a:off x="735291" y="2036190"/>
              <a:ext cx="10058400" cy="1467601"/>
            </p:xfrm>
            <a:graphic>
              <a:graphicData uri="http://schemas.openxmlformats.org/drawingml/2006/table">
                <a:tbl>
                  <a:tblPr>
                    <a:tableStyleId>{073A0DAA-6AF3-43AB-8588-CEC1D06C72B9}</a:tableStyleId>
                  </a:tblPr>
                  <a:tblGrid>
                    <a:gridCol w="5029200">
                      <a:extLst>
                        <a:ext uri="{9D8B030D-6E8A-4147-A177-3AD203B41FA5}">
                          <a16:colId xmlns:a16="http://schemas.microsoft.com/office/drawing/2014/main" val="1836856336"/>
                        </a:ext>
                      </a:extLst>
                    </a:gridCol>
                    <a:gridCol w="5029200">
                      <a:extLst>
                        <a:ext uri="{9D8B030D-6E8A-4147-A177-3AD203B41FA5}">
                          <a16:colId xmlns:a16="http://schemas.microsoft.com/office/drawing/2014/main" val="965203077"/>
                        </a:ext>
                      </a:extLst>
                    </a:gridCol>
                  </a:tblGrid>
                  <a:tr h="744717">
                    <a:tc>
                      <a:txBody>
                        <a:bodyPr/>
                        <a:lstStyle/>
                        <a:p>
                          <a:endParaRPr lang="en-US"/>
                        </a:p>
                      </a:txBody>
                      <a:tcPr>
                        <a:blipFill>
                          <a:blip r:embed="rId4"/>
                          <a:stretch>
                            <a:fillRect l="-121" t="-4098" r="-100121" b="-99180"/>
                          </a:stretch>
                        </a:blipFill>
                      </a:tcPr>
                    </a:tc>
                    <a:tc>
                      <a:txBody>
                        <a:bodyPr/>
                        <a:lstStyle/>
                        <a:p>
                          <a:endParaRPr lang="en-US"/>
                        </a:p>
                      </a:txBody>
                      <a:tcPr>
                        <a:blipFill>
                          <a:blip r:embed="rId4"/>
                          <a:stretch>
                            <a:fillRect l="-100242" t="-4098" r="-242" b="-99180"/>
                          </a:stretch>
                        </a:blipFill>
                      </a:tcPr>
                    </a:tc>
                    <a:extLst>
                      <a:ext uri="{0D108BD9-81ED-4DB2-BD59-A6C34878D82A}">
                        <a16:rowId xmlns:a16="http://schemas.microsoft.com/office/drawing/2014/main" val="1175090922"/>
                      </a:ext>
                    </a:extLst>
                  </a:tr>
                  <a:tr h="722884">
                    <a:tc>
                      <a:txBody>
                        <a:bodyPr/>
                        <a:lstStyle/>
                        <a:p>
                          <a:endParaRPr lang="en-US"/>
                        </a:p>
                      </a:txBody>
                      <a:tcPr>
                        <a:blipFill>
                          <a:blip r:embed="rId4"/>
                          <a:stretch>
                            <a:fillRect l="-121" t="-106723" r="-100121" b="-1681"/>
                          </a:stretch>
                        </a:blipFill>
                      </a:tcPr>
                    </a:tc>
                    <a:tc>
                      <a:txBody>
                        <a:bodyPr/>
                        <a:lstStyle/>
                        <a:p>
                          <a:r>
                            <a:rPr lang="en-US" dirty="0"/>
                            <a:t>The limit of a constant function is equal to the constant.</a:t>
                          </a:r>
                        </a:p>
                      </a:txBody>
                      <a:tcPr/>
                    </a:tc>
                    <a:extLst>
                      <a:ext uri="{0D108BD9-81ED-4DB2-BD59-A6C34878D82A}">
                        <a16:rowId xmlns:a16="http://schemas.microsoft.com/office/drawing/2014/main" val="2924217499"/>
                      </a:ext>
                    </a:extLst>
                  </a:tr>
                </a:tbl>
              </a:graphicData>
            </a:graphic>
          </p:graphicFrame>
        </mc:Fallback>
      </mc:AlternateContent>
    </p:spTree>
    <p:extLst>
      <p:ext uri="{BB962C8B-B14F-4D97-AF65-F5344CB8AC3E}">
        <p14:creationId xmlns:p14="http://schemas.microsoft.com/office/powerpoint/2010/main" val="32144416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C0B0E-0AE0-4C92-A662-BFAB20D3EEEC}"/>
              </a:ext>
            </a:extLst>
          </p:cNvPr>
          <p:cNvSpPr>
            <a:spLocks noGrp="1"/>
          </p:cNvSpPr>
          <p:nvPr>
            <p:ph type="title"/>
          </p:nvPr>
        </p:nvSpPr>
        <p:spPr/>
        <p:txBody>
          <a:bodyPr>
            <a:normAutofit/>
          </a:bodyPr>
          <a:lstStyle/>
          <a:p>
            <a:r>
              <a:rPr lang="en-US" dirty="0"/>
              <a:t>Basic limits:</a:t>
            </a:r>
          </a:p>
        </p:txBody>
      </p:sp>
      <p:sp>
        <p:nvSpPr>
          <p:cNvPr id="4" name="Text Placeholder 3">
            <a:extLst>
              <a:ext uri="{FF2B5EF4-FFF2-40B4-BE49-F238E27FC236}">
                <a16:creationId xmlns:a16="http://schemas.microsoft.com/office/drawing/2014/main" id="{B7295692-2099-4A2B-9753-0DCC0E284384}"/>
              </a:ext>
            </a:extLst>
          </p:cNvPr>
          <p:cNvSpPr>
            <a:spLocks noGrp="1"/>
          </p:cNvSpPr>
          <p:nvPr>
            <p:ph type="body" sz="quarter" idx="14"/>
          </p:nvPr>
        </p:nvSpPr>
        <p:spPr>
          <a:xfrm>
            <a:off x="609600" y="1147482"/>
            <a:ext cx="10750549" cy="4862882"/>
          </a:xfrm>
        </p:spPr>
        <p:txBody>
          <a:bodyPr/>
          <a:lstStyle/>
          <a:p>
            <a:r>
              <a:rPr lang="en-US" dirty="0"/>
              <a:t>Explanation</a:t>
            </a:r>
          </a:p>
          <a:p>
            <a:endParaRPr lang="en-US" dirty="0"/>
          </a:p>
        </p:txBody>
      </p:sp>
      <p:pic>
        <p:nvPicPr>
          <p:cNvPr id="5" name="Picture 4">
            <a:extLst>
              <a:ext uri="{FF2B5EF4-FFF2-40B4-BE49-F238E27FC236}">
                <a16:creationId xmlns:a16="http://schemas.microsoft.com/office/drawing/2014/main" id="{E7B52BAB-DBA2-4862-AD1C-429A128D48D8}"/>
              </a:ext>
            </a:extLst>
          </p:cNvPr>
          <p:cNvPicPr>
            <a:picLocks noChangeAspect="1"/>
          </p:cNvPicPr>
          <p:nvPr/>
        </p:nvPicPr>
        <p:blipFill>
          <a:blip r:embed="rId2"/>
          <a:stretch>
            <a:fillRect/>
          </a:stretch>
        </p:blipFill>
        <p:spPr>
          <a:xfrm>
            <a:off x="1075765" y="1810871"/>
            <a:ext cx="10284384" cy="1470211"/>
          </a:xfrm>
          <a:prstGeom prst="rect">
            <a:avLst/>
          </a:prstGeom>
        </p:spPr>
      </p:pic>
    </p:spTree>
    <p:extLst>
      <p:ext uri="{BB962C8B-B14F-4D97-AF65-F5344CB8AC3E}">
        <p14:creationId xmlns:p14="http://schemas.microsoft.com/office/powerpoint/2010/main" val="40469836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CEC05-BA09-4C4F-BCB8-AF815018EC49}"/>
              </a:ext>
            </a:extLst>
          </p:cNvPr>
          <p:cNvSpPr>
            <a:spLocks noGrp="1"/>
          </p:cNvSpPr>
          <p:nvPr>
            <p:ph type="title"/>
          </p:nvPr>
        </p:nvSpPr>
        <p:spPr/>
        <p:txBody>
          <a:bodyPr>
            <a:normAutofit/>
          </a:bodyPr>
          <a:lstStyle/>
          <a:p>
            <a:r>
              <a:rPr lang="en-US" dirty="0"/>
              <a:t>Summary of Limit Laws</a:t>
            </a:r>
          </a:p>
        </p:txBody>
      </p:sp>
      <p:pic>
        <p:nvPicPr>
          <p:cNvPr id="3" name="Picture 2">
            <a:extLst>
              <a:ext uri="{FF2B5EF4-FFF2-40B4-BE49-F238E27FC236}">
                <a16:creationId xmlns:a16="http://schemas.microsoft.com/office/drawing/2014/main" id="{95B0A89B-911D-4CF9-AC4A-297221344580}"/>
              </a:ext>
            </a:extLst>
          </p:cNvPr>
          <p:cNvPicPr>
            <a:picLocks noChangeAspect="1"/>
          </p:cNvPicPr>
          <p:nvPr/>
        </p:nvPicPr>
        <p:blipFill>
          <a:blip r:embed="rId2"/>
          <a:stretch>
            <a:fillRect/>
          </a:stretch>
        </p:blipFill>
        <p:spPr>
          <a:xfrm>
            <a:off x="609600" y="923925"/>
            <a:ext cx="10750549" cy="5010150"/>
          </a:xfrm>
          <a:prstGeom prst="rect">
            <a:avLst/>
          </a:prstGeom>
        </p:spPr>
      </p:pic>
    </p:spTree>
    <p:extLst>
      <p:ext uri="{BB962C8B-B14F-4D97-AF65-F5344CB8AC3E}">
        <p14:creationId xmlns:p14="http://schemas.microsoft.com/office/powerpoint/2010/main" val="2093711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31DF1-5006-4FF2-83AD-1DE3BE9AC6B0}"/>
              </a:ext>
            </a:extLst>
          </p:cNvPr>
          <p:cNvSpPr>
            <a:spLocks noGrp="1"/>
          </p:cNvSpPr>
          <p:nvPr>
            <p:ph type="title"/>
          </p:nvPr>
        </p:nvSpPr>
        <p:spPr/>
        <p:txBody>
          <a:bodyPr>
            <a:normAutofit/>
          </a:bodyPr>
          <a:lstStyle/>
          <a:p>
            <a:r>
              <a:rPr lang="en-US" dirty="0"/>
              <a:t>Examples</a:t>
            </a:r>
          </a:p>
        </p:txBody>
      </p:sp>
      <p:pic>
        <p:nvPicPr>
          <p:cNvPr id="5" name="Picture 4">
            <a:extLst>
              <a:ext uri="{FF2B5EF4-FFF2-40B4-BE49-F238E27FC236}">
                <a16:creationId xmlns:a16="http://schemas.microsoft.com/office/drawing/2014/main" id="{D0A137BB-52D8-49F7-8BE6-DA3D19D2D963}"/>
              </a:ext>
            </a:extLst>
          </p:cNvPr>
          <p:cNvPicPr>
            <a:picLocks noChangeAspect="1"/>
          </p:cNvPicPr>
          <p:nvPr/>
        </p:nvPicPr>
        <p:blipFill>
          <a:blip r:embed="rId2"/>
          <a:stretch>
            <a:fillRect/>
          </a:stretch>
        </p:blipFill>
        <p:spPr>
          <a:xfrm>
            <a:off x="609599" y="900861"/>
            <a:ext cx="11315307" cy="5535797"/>
          </a:xfrm>
          <a:prstGeom prst="rect">
            <a:avLst/>
          </a:prstGeom>
        </p:spPr>
      </p:pic>
    </p:spTree>
    <p:extLst>
      <p:ext uri="{BB962C8B-B14F-4D97-AF65-F5344CB8AC3E}">
        <p14:creationId xmlns:p14="http://schemas.microsoft.com/office/powerpoint/2010/main" val="39661124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EBA68-2C4C-4232-94D3-EE77B0BAA69D}"/>
              </a:ext>
            </a:extLst>
          </p:cNvPr>
          <p:cNvSpPr>
            <a:spLocks noGrp="1"/>
          </p:cNvSpPr>
          <p:nvPr>
            <p:ph type="title"/>
          </p:nvPr>
        </p:nvSpPr>
        <p:spPr/>
        <p:txBody>
          <a:bodyPr>
            <a:normAutofit fontScale="90000"/>
          </a:bodyPr>
          <a:lstStyle/>
          <a:p>
            <a:r>
              <a:rPr lang="en-US" dirty="0"/>
              <a:t>Example</a:t>
            </a:r>
            <a:br>
              <a:rPr lang="en-US" dirty="0"/>
            </a:br>
            <a:endParaRPr lang="en-US" dirty="0"/>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B23BA69D-2702-463F-9081-ED4A0CDDA095}"/>
                  </a:ext>
                </a:extLst>
              </p:cNvPr>
              <p:cNvSpPr>
                <a:spLocks noGrp="1"/>
              </p:cNvSpPr>
              <p:nvPr>
                <p:ph type="body" sz="quarter" idx="14"/>
              </p:nvPr>
            </p:nvSpPr>
            <p:spPr>
              <a:xfrm>
                <a:off x="609600" y="900863"/>
                <a:ext cx="11582400" cy="5715810"/>
              </a:xfrm>
            </p:spPr>
            <p:txBody>
              <a:bodyPr/>
              <a:lstStyle/>
              <a:p>
                <a:pPr marL="0" indent="0">
                  <a:buNone/>
                </a:pPr>
                <a:r>
                  <a:rPr lang="en-US" dirty="0"/>
                  <a:t>Use the limit laws to evaluate </a:t>
                </a:r>
                <a14:m>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→2</m:t>
                            </m:r>
                          </m:lim>
                        </m:limLow>
                      </m:fName>
                      <m:e>
                        <m:r>
                          <a:rPr lang="en-US" b="0" i="1" smtClean="0">
                            <a:latin typeface="Cambria Math" panose="02040503050406030204" pitchFamily="18" charset="0"/>
                          </a:rPr>
                          <m:t>(3</m:t>
                        </m:r>
                        <m:r>
                          <a:rPr lang="en-US" b="0" i="1" smtClean="0">
                            <a:latin typeface="Cambria Math" panose="02040503050406030204" pitchFamily="18" charset="0"/>
                          </a:rPr>
                          <m:t>𝑥</m:t>
                        </m:r>
                        <m:r>
                          <a:rPr lang="en-US" b="0" i="1" smtClean="0">
                            <a:latin typeface="Cambria Math" panose="02040503050406030204" pitchFamily="18" charset="0"/>
                          </a:rPr>
                          <m:t>−1)</m:t>
                        </m:r>
                      </m:e>
                    </m:func>
                  </m:oMath>
                </a14:m>
                <a:endParaRPr lang="en-US" dirty="0"/>
              </a:p>
              <a:p>
                <a:pPr marL="0" indent="0">
                  <a:buNone/>
                </a:pPr>
                <a:r>
                  <a:rPr lang="en-US" b="1" dirty="0"/>
                  <a:t>Solution</a:t>
                </a:r>
                <a:r>
                  <a:rPr lang="en-US" dirty="0"/>
                  <a:t>:</a:t>
                </a:r>
              </a:p>
              <a:p>
                <a:pPr marL="0" indent="0">
                  <a:buNone/>
                </a:pPr>
                <a:r>
                  <a:rPr lang="en-US" dirty="0"/>
                  <a:t>Let’s apply the limit laws one step at a time to be sure we understand how they work. We need to keep in mind the requirement that, at each application of a limit law, the new limits must exist for the limit law to be applied.</a:t>
                </a:r>
              </a:p>
              <a:p>
                <a:pPr marL="0" indent="0">
                  <a:buNone/>
                </a:pPr>
                <a14:m>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→2</m:t>
                            </m:r>
                          </m:lim>
                        </m:limLow>
                      </m:fName>
                      <m:e>
                        <m:d>
                          <m:dPr>
                            <m:ctrlPr>
                              <a:rPr lang="en-US" b="0" i="1" smtClean="0">
                                <a:latin typeface="Cambria Math" panose="02040503050406030204" pitchFamily="18" charset="0"/>
                              </a:rPr>
                            </m:ctrlPr>
                          </m:dPr>
                          <m:e>
                            <m:r>
                              <a:rPr lang="en-US" b="0" i="1" smtClean="0">
                                <a:latin typeface="Cambria Math" panose="02040503050406030204" pitchFamily="18" charset="0"/>
                              </a:rPr>
                              <m:t>3</m:t>
                            </m:r>
                            <m:r>
                              <a:rPr lang="en-US" b="0" i="1" smtClean="0">
                                <a:latin typeface="Cambria Math" panose="02040503050406030204" pitchFamily="18" charset="0"/>
                              </a:rPr>
                              <m:t>𝑥</m:t>
                            </m:r>
                            <m:r>
                              <a:rPr lang="en-US" b="0" i="1" smtClean="0">
                                <a:latin typeface="Cambria Math" panose="02040503050406030204" pitchFamily="18" charset="0"/>
                              </a:rPr>
                              <m:t>−1</m:t>
                            </m:r>
                          </m:e>
                        </m:d>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→2</m:t>
                                </m:r>
                              </m:lim>
                            </m:limLow>
                          </m:fName>
                          <m:e>
                            <m:r>
                              <a:rPr lang="en-US" b="0" i="1" smtClean="0">
                                <a:latin typeface="Cambria Math" panose="02040503050406030204" pitchFamily="18" charset="0"/>
                              </a:rPr>
                              <m:t>3</m:t>
                            </m:r>
                            <m:r>
                              <a:rPr lang="en-US" b="0" i="1" smtClean="0">
                                <a:latin typeface="Cambria Math" panose="02040503050406030204" pitchFamily="18" charset="0"/>
                              </a:rPr>
                              <m:t>𝑥</m:t>
                            </m:r>
                            <m:r>
                              <a:rPr lang="en-US" b="0" i="1" smtClean="0">
                                <a:latin typeface="Cambria Math" panose="02040503050406030204" pitchFamily="18" charset="0"/>
                              </a:rPr>
                              <m:t> − </m:t>
                            </m:r>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→2</m:t>
                                    </m:r>
                                  </m:lim>
                                </m:limLow>
                              </m:fName>
                              <m:e>
                                <m:r>
                                  <a:rPr lang="en-US" b="0" i="1" smtClean="0">
                                    <a:latin typeface="Cambria Math" panose="02040503050406030204" pitchFamily="18" charset="0"/>
                                  </a:rPr>
                                  <m:t>1</m:t>
                                </m:r>
                              </m:e>
                            </m:func>
                          </m:e>
                        </m:func>
                      </m:e>
                    </m:func>
                  </m:oMath>
                </a14:m>
                <a:r>
                  <a:rPr lang="en-US" dirty="0"/>
                  <a:t> Apply the difference law</a:t>
                </a:r>
              </a:p>
              <a:p>
                <a:pPr marL="0" indent="0">
                  <a:buNone/>
                </a:pPr>
                <a:r>
                  <a:rPr lang="en-US" dirty="0"/>
                  <a:t>                              </a:t>
                </a:r>
                <a14:m>
                  <m:oMath xmlns:m="http://schemas.openxmlformats.org/officeDocument/2006/math">
                    <m:r>
                      <a:rPr lang="en-US" b="0" i="1" smtClean="0">
                        <a:latin typeface="Cambria Math" panose="02040503050406030204" pitchFamily="18" charset="0"/>
                      </a:rPr>
                      <m:t>=3</m:t>
                    </m:r>
                    <m:r>
                      <a:rPr lang="en-US" b="0" i="1" smtClean="0">
                        <a:latin typeface="Cambria Math" panose="02040503050406030204" pitchFamily="18" charset="0"/>
                        <a:ea typeface="Cambria Math" panose="02040503050406030204" pitchFamily="18" charset="0"/>
                      </a:rPr>
                      <m:t>∙</m:t>
                    </m:r>
                    <m:func>
                      <m:funcPr>
                        <m:ctrlPr>
                          <a:rPr lang="en-US" b="0" i="1" smtClean="0">
                            <a:latin typeface="Cambria Math" panose="02040503050406030204" pitchFamily="18" charset="0"/>
                            <a:ea typeface="Cambria Math" panose="02040503050406030204" pitchFamily="18" charset="0"/>
                          </a:rPr>
                        </m:ctrlPr>
                      </m:funcPr>
                      <m:fName>
                        <m:limLow>
                          <m:limLowPr>
                            <m:ctrlPr>
                              <a:rPr lang="en-US" b="0" i="1" smtClean="0">
                                <a:latin typeface="Cambria Math" panose="02040503050406030204" pitchFamily="18" charset="0"/>
                                <a:ea typeface="Cambria Math" panose="02040503050406030204" pitchFamily="18" charset="0"/>
                              </a:rPr>
                            </m:ctrlPr>
                          </m:limLowPr>
                          <m:e>
                            <m:r>
                              <m:rPr>
                                <m:sty m:val="p"/>
                              </m:rPr>
                              <a:rPr lang="en-US" b="0" i="0" smtClean="0">
                                <a:latin typeface="Cambria Math" panose="02040503050406030204" pitchFamily="18" charset="0"/>
                                <a:ea typeface="Cambria Math" panose="02040503050406030204" pitchFamily="18" charset="0"/>
                              </a:rPr>
                              <m:t>lim</m:t>
                            </m:r>
                          </m:e>
                          <m:lim>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→2</m:t>
                            </m:r>
                          </m:lim>
                        </m:limLow>
                      </m:fName>
                      <m:e>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 − </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→2</m:t>
                                </m:r>
                              </m:lim>
                            </m:limLow>
                          </m:fName>
                          <m:e>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rPr>
                              <m:t>1</m:t>
                            </m:r>
                            <m:r>
                              <a:rPr lang="en-US" b="0" i="1" smtClean="0">
                                <a:latin typeface="Cambria Math" panose="02040503050406030204" pitchFamily="18" charset="0"/>
                              </a:rPr>
                              <m:t>  </m:t>
                            </m:r>
                          </m:e>
                        </m:func>
                      </m:e>
                    </m:func>
                  </m:oMath>
                </a14:m>
                <a:r>
                  <a:rPr lang="en-US" dirty="0"/>
                  <a:t>Apply the constant multiple law</a:t>
                </a:r>
              </a:p>
              <a:p>
                <a:pPr marL="0" indent="0">
                  <a:buNone/>
                </a:pPr>
                <a:r>
                  <a:rPr lang="en-US" dirty="0"/>
                  <a:t>                             </a:t>
                </a:r>
                <a14:m>
                  <m:oMath xmlns:m="http://schemas.openxmlformats.org/officeDocument/2006/math">
                    <m:r>
                      <a:rPr lang="en-US" b="0" i="1" smtClean="0">
                        <a:latin typeface="Cambria Math" panose="02040503050406030204" pitchFamily="18" charset="0"/>
                      </a:rPr>
                      <m:t>=3</m:t>
                    </m:r>
                    <m:d>
                      <m:dPr>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−1=5</m:t>
                    </m:r>
                  </m:oMath>
                </a14:m>
                <a:r>
                  <a:rPr lang="en-US" dirty="0"/>
                  <a:t> Apply the basic limit result and simplify</a:t>
                </a:r>
              </a:p>
            </p:txBody>
          </p:sp>
        </mc:Choice>
        <mc:Fallback xmlns="">
          <p:sp>
            <p:nvSpPr>
              <p:cNvPr id="4" name="Text Placeholder 3">
                <a:extLst>
                  <a:ext uri="{FF2B5EF4-FFF2-40B4-BE49-F238E27FC236}">
                    <a16:creationId xmlns:a16="http://schemas.microsoft.com/office/drawing/2014/main" id="{B23BA69D-2702-463F-9081-ED4A0CDDA095}"/>
                  </a:ext>
                </a:extLst>
              </p:cNvPr>
              <p:cNvSpPr>
                <a:spLocks noGrp="1" noRot="1" noChangeAspect="1" noMove="1" noResize="1" noEditPoints="1" noAdjustHandles="1" noChangeArrowheads="1" noChangeShapeType="1" noTextEdit="1"/>
              </p:cNvSpPr>
              <p:nvPr>
                <p:ph type="body" sz="quarter" idx="14"/>
              </p:nvPr>
            </p:nvSpPr>
            <p:spPr>
              <a:xfrm>
                <a:off x="609600" y="900863"/>
                <a:ext cx="11582400" cy="5715810"/>
              </a:xfrm>
              <a:blipFill>
                <a:blip r:embed="rId2"/>
                <a:stretch>
                  <a:fillRect l="-1053" t="-1708" r="-474"/>
                </a:stretch>
              </a:blipFill>
            </p:spPr>
            <p:txBody>
              <a:bodyPr/>
              <a:lstStyle/>
              <a:p>
                <a:r>
                  <a:rPr lang="en-US">
                    <a:noFill/>
                  </a:rPr>
                  <a:t> </a:t>
                </a:r>
              </a:p>
            </p:txBody>
          </p:sp>
        </mc:Fallback>
      </mc:AlternateContent>
    </p:spTree>
    <p:extLst>
      <p:ext uri="{BB962C8B-B14F-4D97-AF65-F5344CB8AC3E}">
        <p14:creationId xmlns:p14="http://schemas.microsoft.com/office/powerpoint/2010/main" val="1709581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A0BC8-7DEF-4037-A975-532D6CD013C6}"/>
              </a:ext>
            </a:extLst>
          </p:cNvPr>
          <p:cNvSpPr>
            <a:spLocks noGrp="1"/>
          </p:cNvSpPr>
          <p:nvPr>
            <p:ph type="title"/>
          </p:nvPr>
        </p:nvSpPr>
        <p:spPr/>
        <p:txBody>
          <a:bodyPr>
            <a:normAutofit/>
          </a:bodyPr>
          <a:lstStyle/>
          <a:p>
            <a:r>
              <a:rPr lang="en-US" dirty="0"/>
              <a:t>Example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786E2A00-3440-4957-A24C-6F3C07EC4076}"/>
                  </a:ext>
                </a:extLst>
              </p:cNvPr>
              <p:cNvSpPr>
                <a:spLocks noGrp="1"/>
              </p:cNvSpPr>
              <p:nvPr>
                <p:ph type="body" sz="quarter" idx="14"/>
              </p:nvPr>
            </p:nvSpPr>
            <p:spPr>
              <a:xfrm>
                <a:off x="609600" y="1074656"/>
                <a:ext cx="10750549" cy="4935708"/>
              </a:xfrm>
            </p:spPr>
            <p:txBody>
              <a:bodyPr/>
              <a:lstStyle/>
              <a:p>
                <a:pPr marL="0" indent="0">
                  <a:buNone/>
                </a:pPr>
                <a:r>
                  <a:rPr lang="en-US" dirty="0"/>
                  <a:t>Use the limit laws to evaluate</a:t>
                </a:r>
              </a:p>
              <a:p>
                <a:pPr marL="0" indent="0">
                  <a:buNone/>
                </a:pPr>
                <a14:m>
                  <m:oMathPara xmlns:m="http://schemas.openxmlformats.org/officeDocument/2006/math">
                    <m:oMathParaPr>
                      <m:jc m:val="left"/>
                    </m:oMathParaPr>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→2</m:t>
                              </m:r>
                            </m:lim>
                          </m:limLow>
                        </m:fName>
                        <m:e>
                          <m:f>
                            <m:fPr>
                              <m:ctrlPr>
                                <a:rPr lang="en-US" i="1" smtClean="0">
                                  <a:latin typeface="Cambria Math" panose="02040503050406030204" pitchFamily="18" charset="0"/>
                                </a:rPr>
                              </m:ctrlPr>
                            </m:fPr>
                            <m:num>
                              <m:r>
                                <a:rPr lang="en-US" b="0" i="1" smtClean="0">
                                  <a:latin typeface="Cambria Math" panose="02040503050406030204" pitchFamily="18" charset="0"/>
                                </a:rPr>
                                <m:t>2</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−3</m:t>
                              </m:r>
                              <m:r>
                                <a:rPr lang="en-US" b="0" i="1" smtClean="0">
                                  <a:latin typeface="Cambria Math" panose="02040503050406030204" pitchFamily="18" charset="0"/>
                                </a:rPr>
                                <m:t>𝑥</m:t>
                              </m:r>
                              <m:r>
                                <a:rPr lang="en-US" b="0" i="1" smtClean="0">
                                  <a:latin typeface="Cambria Math" panose="02040503050406030204" pitchFamily="18" charset="0"/>
                                </a:rPr>
                                <m:t>+1</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+4</m:t>
                              </m:r>
                            </m:den>
                          </m:f>
                        </m:e>
                      </m:func>
                    </m:oMath>
                  </m:oMathPara>
                </a14:m>
                <a:endParaRPr lang="en-US" dirty="0"/>
              </a:p>
              <a:p>
                <a:pPr marL="0" indent="0">
                  <a:buNone/>
                </a:pPr>
                <a:r>
                  <a:rPr lang="en-US" b="1" dirty="0"/>
                  <a:t>Solution:</a:t>
                </a:r>
              </a:p>
              <a:p>
                <a:pPr marL="0" indent="0">
                  <a:buNone/>
                </a:pPr>
                <a:r>
                  <a:rPr lang="en-US" dirty="0"/>
                  <a:t>To find this limit, we need to apply limit laws several times. Again, we need to keep in mind that as we rewrite the limit in terms of other limits, each new limit must exist for the limit law to be applied.</a:t>
                </a:r>
              </a:p>
              <a:p>
                <a:pPr marL="0" indent="0">
                  <a:buNone/>
                </a:pP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→2</m:t>
                            </m:r>
                          </m:lim>
                        </m:limLow>
                      </m:fName>
                      <m:e>
                        <m:f>
                          <m:fPr>
                            <m:ctrlPr>
                              <a:rPr lang="en-US" i="1">
                                <a:latin typeface="Cambria Math" panose="02040503050406030204" pitchFamily="18" charset="0"/>
                              </a:rPr>
                            </m:ctrlPr>
                          </m:fPr>
                          <m:num>
                            <m:r>
                              <a:rPr lang="en-US" i="1">
                                <a:latin typeface="Cambria Math" panose="02040503050406030204" pitchFamily="18" charset="0"/>
                              </a:rPr>
                              <m:t>2</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i="1">
                                <a:latin typeface="Cambria Math" panose="02040503050406030204" pitchFamily="18" charset="0"/>
                              </a:rPr>
                              <m:t>−3</m:t>
                            </m:r>
                            <m:r>
                              <a:rPr lang="en-US" i="1">
                                <a:latin typeface="Cambria Math" panose="02040503050406030204" pitchFamily="18" charset="0"/>
                              </a:rPr>
                              <m:t>𝑥</m:t>
                            </m:r>
                            <m:r>
                              <a:rPr lang="en-US" i="1">
                                <a:latin typeface="Cambria Math" panose="02040503050406030204" pitchFamily="18" charset="0"/>
                              </a:rPr>
                              <m:t>+1</m:t>
                            </m:r>
                          </m:num>
                          <m:den>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3</m:t>
                                </m:r>
                              </m:sup>
                            </m:sSup>
                            <m:r>
                              <a:rPr lang="en-US" i="1">
                                <a:latin typeface="Cambria Math" panose="02040503050406030204" pitchFamily="18" charset="0"/>
                              </a:rPr>
                              <m:t>+4</m:t>
                            </m:r>
                          </m:den>
                        </m:f>
                      </m:e>
                    </m:func>
                    <m:r>
                      <a:rPr lang="en-US" b="0" i="1" smtClean="0">
                        <a:latin typeface="Cambria Math" panose="02040503050406030204" pitchFamily="18" charset="0"/>
                      </a:rPr>
                      <m:t>=</m:t>
                    </m:r>
                    <m:f>
                      <m:fPr>
                        <m:ctrlPr>
                          <a:rPr lang="en-US" b="0" i="1" smtClean="0">
                            <a:latin typeface="Cambria Math" panose="02040503050406030204" pitchFamily="18" charset="0"/>
                          </a:rPr>
                        </m:ctrlPr>
                      </m:fPr>
                      <m:num>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→2</m:t>
                                </m:r>
                              </m:lim>
                            </m:limLow>
                          </m:fName>
                          <m:e>
                            <m:r>
                              <a:rPr lang="en-US" b="0" i="1" smtClean="0">
                                <a:latin typeface="Cambria Math" panose="02040503050406030204" pitchFamily="18" charset="0"/>
                              </a:rPr>
                              <m:t>(2</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−3</m:t>
                            </m:r>
                            <m:r>
                              <a:rPr lang="en-US" b="0" i="1" smtClean="0">
                                <a:latin typeface="Cambria Math" panose="02040503050406030204" pitchFamily="18" charset="0"/>
                              </a:rPr>
                              <m:t>𝑥</m:t>
                            </m:r>
                            <m:r>
                              <a:rPr lang="en-US" b="0" i="1" smtClean="0">
                                <a:latin typeface="Cambria Math" panose="02040503050406030204" pitchFamily="18" charset="0"/>
                              </a:rPr>
                              <m:t>+1)</m:t>
                            </m:r>
                          </m:e>
                        </m:func>
                      </m:num>
                      <m:den>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→2</m:t>
                                </m:r>
                              </m:lim>
                            </m:limLow>
                          </m:fName>
                          <m:e>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+4)</m:t>
                            </m:r>
                          </m:e>
                        </m:func>
                      </m:den>
                    </m:f>
                  </m:oMath>
                </a14:m>
                <a:r>
                  <a:rPr lang="en-US" dirty="0"/>
                  <a:t>  Ensure that limit of the denominator </a:t>
                </a:r>
                <a:r>
                  <a:rPr lang="en-US"/>
                  <a:t>is 					    not </a:t>
                </a:r>
                <a:r>
                  <a:rPr lang="en-US" dirty="0"/>
                  <a:t>equal </a:t>
                </a:r>
                <a:r>
                  <a:rPr lang="en-US"/>
                  <a:t>to zero.</a:t>
                </a:r>
                <a:endParaRPr lang="en-US" dirty="0"/>
              </a:p>
            </p:txBody>
          </p:sp>
        </mc:Choice>
        <mc:Fallback xmlns="">
          <p:sp>
            <p:nvSpPr>
              <p:cNvPr id="4" name="Text Placeholder 3">
                <a:extLst>
                  <a:ext uri="{FF2B5EF4-FFF2-40B4-BE49-F238E27FC236}">
                    <a16:creationId xmlns:a16="http://schemas.microsoft.com/office/drawing/2014/main" id="{786E2A00-3440-4957-A24C-6F3C07EC4076}"/>
                  </a:ext>
                </a:extLst>
              </p:cNvPr>
              <p:cNvSpPr>
                <a:spLocks noGrp="1" noRot="1" noChangeAspect="1" noMove="1" noResize="1" noEditPoints="1" noAdjustHandles="1" noChangeArrowheads="1" noChangeShapeType="1" noTextEdit="1"/>
              </p:cNvSpPr>
              <p:nvPr>
                <p:ph type="body" sz="quarter" idx="14"/>
              </p:nvPr>
            </p:nvSpPr>
            <p:spPr>
              <a:xfrm>
                <a:off x="609600" y="1074656"/>
                <a:ext cx="10750549" cy="4935708"/>
              </a:xfrm>
              <a:blipFill>
                <a:blip r:embed="rId2"/>
                <a:stretch>
                  <a:fillRect l="-1134" t="-1975" r="-1361"/>
                </a:stretch>
              </a:blipFill>
            </p:spPr>
            <p:txBody>
              <a:bodyPr/>
              <a:lstStyle/>
              <a:p>
                <a:r>
                  <a:rPr lang="en-US">
                    <a:noFill/>
                  </a:rPr>
                  <a:t> </a:t>
                </a:r>
              </a:p>
            </p:txBody>
          </p:sp>
        </mc:Fallback>
      </mc:AlternateContent>
    </p:spTree>
    <p:extLst>
      <p:ext uri="{BB962C8B-B14F-4D97-AF65-F5344CB8AC3E}">
        <p14:creationId xmlns:p14="http://schemas.microsoft.com/office/powerpoint/2010/main" val="5771289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AECDA-6E5F-4E5B-A478-DFA5CD89EA06}"/>
              </a:ext>
            </a:extLst>
          </p:cNvPr>
          <p:cNvSpPr>
            <a:spLocks noGrp="1"/>
          </p:cNvSpPr>
          <p:nvPr>
            <p:ph type="title"/>
          </p:nvPr>
        </p:nvSpPr>
        <p:spPr/>
        <p:txBody>
          <a:bodyPr>
            <a:normAutofit/>
          </a:bodyPr>
          <a:lstStyle/>
          <a:p>
            <a:r>
              <a:rPr lang="en-US" dirty="0"/>
              <a:t>Example</a:t>
            </a:r>
          </a:p>
        </p:txBody>
      </p:sp>
      <p:pic>
        <p:nvPicPr>
          <p:cNvPr id="5" name="Picture 4">
            <a:extLst>
              <a:ext uri="{FF2B5EF4-FFF2-40B4-BE49-F238E27FC236}">
                <a16:creationId xmlns:a16="http://schemas.microsoft.com/office/drawing/2014/main" id="{EAEDCF9D-9377-4B91-8916-116F5E3B6C35}"/>
              </a:ext>
            </a:extLst>
          </p:cNvPr>
          <p:cNvPicPr>
            <a:picLocks noChangeAspect="1"/>
          </p:cNvPicPr>
          <p:nvPr/>
        </p:nvPicPr>
        <p:blipFill>
          <a:blip r:embed="rId2"/>
          <a:stretch>
            <a:fillRect/>
          </a:stretch>
        </p:blipFill>
        <p:spPr>
          <a:xfrm>
            <a:off x="609600" y="1244336"/>
            <a:ext cx="11183331" cy="4430599"/>
          </a:xfrm>
          <a:prstGeom prst="rect">
            <a:avLst/>
          </a:prstGeom>
        </p:spPr>
      </p:pic>
    </p:spTree>
    <p:extLst>
      <p:ext uri="{BB962C8B-B14F-4D97-AF65-F5344CB8AC3E}">
        <p14:creationId xmlns:p14="http://schemas.microsoft.com/office/powerpoint/2010/main" val="35460313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3A9CE-498B-4209-8985-58AC432A4CEE}"/>
              </a:ext>
            </a:extLst>
          </p:cNvPr>
          <p:cNvSpPr>
            <a:spLocks noGrp="1"/>
          </p:cNvSpPr>
          <p:nvPr>
            <p:ph type="title"/>
          </p:nvPr>
        </p:nvSpPr>
        <p:spPr/>
        <p:txBody>
          <a:bodyPr>
            <a:normAutofit/>
          </a:bodyPr>
          <a:lstStyle/>
          <a:p>
            <a:r>
              <a:rPr lang="en-US" dirty="0"/>
              <a:t>Example cont.</a:t>
            </a:r>
          </a:p>
        </p:txBody>
      </p:sp>
      <p:pic>
        <p:nvPicPr>
          <p:cNvPr id="5" name="Picture 4">
            <a:extLst>
              <a:ext uri="{FF2B5EF4-FFF2-40B4-BE49-F238E27FC236}">
                <a16:creationId xmlns:a16="http://schemas.microsoft.com/office/drawing/2014/main" id="{41D2DB03-5ED0-4812-855E-55196865DF5B}"/>
              </a:ext>
            </a:extLst>
          </p:cNvPr>
          <p:cNvPicPr>
            <a:picLocks noChangeAspect="1"/>
          </p:cNvPicPr>
          <p:nvPr/>
        </p:nvPicPr>
        <p:blipFill>
          <a:blip r:embed="rId2"/>
          <a:stretch>
            <a:fillRect/>
          </a:stretch>
        </p:blipFill>
        <p:spPr>
          <a:xfrm>
            <a:off x="592280" y="1197204"/>
            <a:ext cx="10417784" cy="3784193"/>
          </a:xfrm>
          <a:prstGeom prst="rect">
            <a:avLst/>
          </a:prstGeom>
        </p:spPr>
      </p:pic>
    </p:spTree>
    <p:extLst>
      <p:ext uri="{BB962C8B-B14F-4D97-AF65-F5344CB8AC3E}">
        <p14:creationId xmlns:p14="http://schemas.microsoft.com/office/powerpoint/2010/main" val="10122960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023D6-3DF4-411D-BF1A-E49865F6B8ED}"/>
              </a:ext>
            </a:extLst>
          </p:cNvPr>
          <p:cNvSpPr>
            <a:spLocks noGrp="1"/>
          </p:cNvSpPr>
          <p:nvPr>
            <p:ph type="title"/>
          </p:nvPr>
        </p:nvSpPr>
        <p:spPr>
          <a:xfrm>
            <a:off x="609600" y="188101"/>
            <a:ext cx="10750549" cy="659535"/>
          </a:xfrm>
        </p:spPr>
        <p:txBody>
          <a:bodyPr>
            <a:normAutofit/>
          </a:bodyPr>
          <a:lstStyle/>
          <a:p>
            <a:r>
              <a:rPr lang="en-US" dirty="0"/>
              <a:t>Secant and Tangent lines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C0B9A49E-435C-4A34-B131-67C1C5CA9A2A}"/>
                  </a:ext>
                </a:extLst>
              </p:cNvPr>
              <p:cNvSpPr>
                <a:spLocks noGrp="1"/>
              </p:cNvSpPr>
              <p:nvPr>
                <p:ph type="body" sz="quarter" idx="14"/>
              </p:nvPr>
            </p:nvSpPr>
            <p:spPr>
              <a:xfrm>
                <a:off x="609600" y="782425"/>
                <a:ext cx="10750549" cy="5227939"/>
              </a:xfrm>
            </p:spPr>
            <p:txBody>
              <a:bodyPr/>
              <a:lstStyle/>
              <a:p>
                <a:pPr marL="0" indent="0">
                  <a:buNone/>
                </a:pPr>
                <a:r>
                  <a:rPr lang="en-US" dirty="0"/>
                  <a:t>The Secant to the function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through the points </a:t>
                </a:r>
                <a14:m>
                  <m:oMath xmlns:m="http://schemas.openxmlformats.org/officeDocument/2006/math">
                    <m:r>
                      <a:rPr lang="en-US" i="1" dirty="0" smtClean="0">
                        <a:latin typeface="Cambria Math" panose="02040503050406030204" pitchFamily="18" charset="0"/>
                      </a:rPr>
                      <m:t>(</m:t>
                    </m:r>
                    <m:r>
                      <a:rPr lang="en-US" i="1" dirty="0" smtClean="0">
                        <a:latin typeface="Cambria Math" panose="02040503050406030204" pitchFamily="18" charset="0"/>
                      </a:rPr>
                      <m:t>𝑎</m:t>
                    </m:r>
                    <m:r>
                      <a:rPr lang="en-US" i="1" dirty="0" smtClean="0">
                        <a:latin typeface="Cambria Math" panose="02040503050406030204" pitchFamily="18" charset="0"/>
                      </a:rPr>
                      <m:t>, </m:t>
                    </m:r>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𝑎</m:t>
                    </m:r>
                    <m:r>
                      <a:rPr lang="en-US" i="1" dirty="0" smtClean="0">
                        <a:latin typeface="Cambria Math" panose="02040503050406030204" pitchFamily="18" charset="0"/>
                      </a:rPr>
                      <m:t>))</m:t>
                    </m:r>
                  </m:oMath>
                </a14:m>
                <a:r>
                  <a:rPr lang="en-US" dirty="0"/>
                  <a:t> and </a:t>
                </a:r>
                <a14:m>
                  <m:oMath xmlns:m="http://schemas.openxmlformats.org/officeDocument/2006/math">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is the line passing through these points.</a:t>
                </a:r>
              </a:p>
              <a:p>
                <a:pPr marL="0" indent="0">
                  <a:buNone/>
                </a:pPr>
                <a:r>
                  <a:rPr lang="en-US" dirty="0"/>
                  <a:t>Its slope is given by</a:t>
                </a:r>
              </a:p>
              <a:p>
                <a:pPr marL="0" indent="0">
                  <a:buNone/>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𝑚</m:t>
                          </m:r>
                        </m:e>
                        <m:sub>
                          <m:r>
                            <a:rPr lang="en-US" b="0" i="1" smtClean="0">
                              <a:latin typeface="Cambria Math" panose="02040503050406030204" pitchFamily="18" charset="0"/>
                            </a:rPr>
                            <m:t>𝑠𝑒𝑐</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𝑎</m:t>
                          </m:r>
                          <m:r>
                            <a:rPr lang="en-US" b="0" i="1" smtClean="0">
                              <a:latin typeface="Cambria Math" panose="02040503050406030204" pitchFamily="18" charset="0"/>
                            </a:rPr>
                            <m:t>)</m:t>
                          </m:r>
                        </m:num>
                        <m:den>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𝑎</m:t>
                          </m:r>
                        </m:den>
                      </m:f>
                    </m:oMath>
                  </m:oMathPara>
                </a14:m>
                <a:endParaRPr lang="en-US" dirty="0"/>
              </a:p>
              <a:p>
                <a:pPr marL="0" indent="0">
                  <a:buNone/>
                </a:pPr>
                <a:r>
                  <a:rPr lang="en-US" dirty="0"/>
                  <a:t>The accuracy of approximating the rate of change of the function with a secant line depends on how close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is to </a:t>
                </a:r>
                <a14:m>
                  <m:oMath xmlns:m="http://schemas.openxmlformats.org/officeDocument/2006/math">
                    <m:r>
                      <a:rPr lang="en-US" i="1" dirty="0" smtClean="0">
                        <a:latin typeface="Cambria Math" panose="02040503050406030204" pitchFamily="18" charset="0"/>
                      </a:rPr>
                      <m:t>𝑎</m:t>
                    </m:r>
                  </m:oMath>
                </a14:m>
                <a:r>
                  <a:rPr lang="en-US" dirty="0"/>
                  <a:t>. As we see in figure, if </a:t>
                </a:r>
                <a14:m>
                  <m:oMath xmlns:m="http://schemas.openxmlformats.org/officeDocument/2006/math">
                    <m:r>
                      <a:rPr lang="en-US" i="1" dirty="0" smtClean="0">
                        <a:latin typeface="Cambria Math" panose="02040503050406030204" pitchFamily="18" charset="0"/>
                      </a:rPr>
                      <m:t>𝑥</m:t>
                    </m:r>
                  </m:oMath>
                </a14:m>
                <a:r>
                  <a:rPr lang="en-US" dirty="0"/>
                  <a:t> is closer to </a:t>
                </a:r>
                <a14:m>
                  <m:oMath xmlns:m="http://schemas.openxmlformats.org/officeDocument/2006/math">
                    <m:r>
                      <a:rPr lang="en-US" i="1" dirty="0" smtClean="0">
                        <a:latin typeface="Cambria Math" panose="02040503050406030204" pitchFamily="18" charset="0"/>
                      </a:rPr>
                      <m:t>𝑎</m:t>
                    </m:r>
                  </m:oMath>
                </a14:m>
                <a:r>
                  <a:rPr lang="en-US" dirty="0"/>
                  <a:t>, the slope of the secant line is a better measure of the rate of change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at </a:t>
                </a:r>
                <a14:m>
                  <m:oMath xmlns:m="http://schemas.openxmlformats.org/officeDocument/2006/math">
                    <m:r>
                      <a:rPr lang="en-US" i="1" dirty="0" smtClean="0">
                        <a:latin typeface="Cambria Math" panose="02040503050406030204" pitchFamily="18" charset="0"/>
                      </a:rPr>
                      <m:t>𝑎</m:t>
                    </m:r>
                  </m:oMath>
                </a14:m>
                <a:r>
                  <a:rPr lang="en-US" dirty="0"/>
                  <a:t>.</a:t>
                </a:r>
              </a:p>
              <a:p>
                <a:pPr marL="0" indent="0">
                  <a:buNone/>
                </a:pPr>
                <a:r>
                  <a:rPr lang="en-US" dirty="0"/>
                  <a:t>  </a:t>
                </a:r>
              </a:p>
            </p:txBody>
          </p:sp>
        </mc:Choice>
        <mc:Fallback xmlns="">
          <p:sp>
            <p:nvSpPr>
              <p:cNvPr id="4" name="Text Placeholder 3">
                <a:extLst>
                  <a:ext uri="{FF2B5EF4-FFF2-40B4-BE49-F238E27FC236}">
                    <a16:creationId xmlns:a16="http://schemas.microsoft.com/office/drawing/2014/main" id="{C0B9A49E-435C-4A34-B131-67C1C5CA9A2A}"/>
                  </a:ext>
                </a:extLst>
              </p:cNvPr>
              <p:cNvSpPr>
                <a:spLocks noGrp="1" noRot="1" noChangeAspect="1" noMove="1" noResize="1" noEditPoints="1" noAdjustHandles="1" noChangeArrowheads="1" noChangeShapeType="1" noTextEdit="1"/>
              </p:cNvSpPr>
              <p:nvPr>
                <p:ph type="body" sz="quarter" idx="14"/>
              </p:nvPr>
            </p:nvSpPr>
            <p:spPr>
              <a:xfrm>
                <a:off x="609600" y="782425"/>
                <a:ext cx="10750549" cy="5227939"/>
              </a:xfrm>
              <a:blipFill>
                <a:blip r:embed="rId2"/>
                <a:stretch>
                  <a:fillRect l="-1134" t="-1865" r="-567"/>
                </a:stretch>
              </a:blipFill>
            </p:spPr>
            <p:txBody>
              <a:bodyPr/>
              <a:lstStyle/>
              <a:p>
                <a:r>
                  <a:rPr lang="en-US">
                    <a:noFill/>
                  </a:rPr>
                  <a:t> </a:t>
                </a:r>
              </a:p>
            </p:txBody>
          </p:sp>
        </mc:Fallback>
      </mc:AlternateContent>
    </p:spTree>
    <p:extLst>
      <p:ext uri="{BB962C8B-B14F-4D97-AF65-F5344CB8AC3E}">
        <p14:creationId xmlns:p14="http://schemas.microsoft.com/office/powerpoint/2010/main" val="39412885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34D37-2E46-4FB3-A885-4663F7BD50C0}"/>
              </a:ext>
            </a:extLst>
          </p:cNvPr>
          <p:cNvSpPr>
            <a:spLocks noGrp="1"/>
          </p:cNvSpPr>
          <p:nvPr>
            <p:ph type="title"/>
          </p:nvPr>
        </p:nvSpPr>
        <p:spPr/>
        <p:txBody>
          <a:bodyPr>
            <a:normAutofit/>
          </a:bodyPr>
          <a:lstStyle/>
          <a:p>
            <a:r>
              <a:rPr lang="en-US" dirty="0"/>
              <a:t>Example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8774AEB5-8394-4711-A330-CC18D8065C31}"/>
                  </a:ext>
                </a:extLst>
              </p:cNvPr>
              <p:cNvSpPr>
                <a:spLocks noGrp="1"/>
              </p:cNvSpPr>
              <p:nvPr>
                <p:ph type="body" sz="quarter" idx="14"/>
              </p:nvPr>
            </p:nvSpPr>
            <p:spPr>
              <a:xfrm>
                <a:off x="609600" y="1155940"/>
                <a:ext cx="11428429" cy="4854424"/>
              </a:xfrm>
            </p:spPr>
            <p:txBody>
              <a:bodyPr>
                <a:normAutofit/>
              </a:bodyPr>
              <a:lstStyle/>
              <a:p>
                <a:pPr marL="0" indent="0">
                  <a:buNone/>
                </a:pPr>
                <a:r>
                  <a:rPr lang="en-US" dirty="0"/>
                  <a:t>Use the limit laws to evaluate </a:t>
                </a:r>
                <a14:m>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→6</m:t>
                            </m:r>
                          </m:lim>
                        </m:limLow>
                        <m:r>
                          <a:rPr lang="en-US" b="0" i="1" smtClean="0">
                            <a:latin typeface="Cambria Math" panose="02040503050406030204" pitchFamily="18" charset="0"/>
                          </a:rPr>
                          <m:t>(2</m:t>
                        </m:r>
                        <m:r>
                          <a:rPr lang="en-US" b="0" i="1" smtClean="0">
                            <a:latin typeface="Cambria Math" panose="02040503050406030204" pitchFamily="18" charset="0"/>
                          </a:rPr>
                          <m:t>𝑥</m:t>
                        </m:r>
                        <m:r>
                          <a:rPr lang="en-US" b="0" i="1" smtClean="0">
                            <a:latin typeface="Cambria Math" panose="02040503050406030204" pitchFamily="18" charset="0"/>
                          </a:rPr>
                          <m:t>−1)</m:t>
                        </m:r>
                      </m:fName>
                      <m:e>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𝑥</m:t>
                            </m:r>
                            <m:r>
                              <a:rPr lang="en-US" b="0" i="1" smtClean="0">
                                <a:latin typeface="Cambria Math" panose="02040503050406030204" pitchFamily="18" charset="0"/>
                              </a:rPr>
                              <m:t>+4.</m:t>
                            </m:r>
                          </m:e>
                        </m:rad>
                        <m:r>
                          <a:rPr lang="en-US" b="0" i="1" smtClean="0">
                            <a:latin typeface="Cambria Math" panose="02040503050406030204" pitchFamily="18" charset="0"/>
                          </a:rPr>
                          <m:t> </m:t>
                        </m:r>
                      </m:e>
                    </m:func>
                  </m:oMath>
                </a14:m>
                <a:r>
                  <a:rPr lang="en-US" dirty="0"/>
                  <a:t> In each step, indicate the limit law applied.</a:t>
                </a:r>
              </a:p>
              <a:p>
                <a:pPr marL="0" indent="0">
                  <a:buNone/>
                </a:pPr>
                <a:r>
                  <a:rPr lang="en-US" b="1" dirty="0"/>
                  <a:t>Solution</a:t>
                </a:r>
                <a:r>
                  <a:rPr lang="en-US" dirty="0"/>
                  <a:t>:</a:t>
                </a:r>
              </a:p>
              <a:p>
                <a:pPr marL="0" indent="0">
                  <a:buNone/>
                </a:pP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→6</m:t>
                            </m:r>
                          </m:lim>
                        </m:limLow>
                        <m:r>
                          <a:rPr lang="en-US" i="1">
                            <a:latin typeface="Cambria Math" panose="02040503050406030204" pitchFamily="18" charset="0"/>
                          </a:rPr>
                          <m:t>(2</m:t>
                        </m:r>
                        <m:r>
                          <a:rPr lang="en-US" i="1">
                            <a:latin typeface="Cambria Math" panose="02040503050406030204" pitchFamily="18" charset="0"/>
                          </a:rPr>
                          <m:t>𝑥</m:t>
                        </m:r>
                        <m:r>
                          <a:rPr lang="en-US" i="1">
                            <a:latin typeface="Cambria Math" panose="02040503050406030204" pitchFamily="18" charset="0"/>
                          </a:rPr>
                          <m:t>−1)</m:t>
                        </m:r>
                      </m:fName>
                      <m:e>
                        <m:rad>
                          <m:radPr>
                            <m:degHide m:val="on"/>
                            <m:ctrlPr>
                              <a:rPr lang="en-US" i="1">
                                <a:latin typeface="Cambria Math" panose="02040503050406030204" pitchFamily="18" charset="0"/>
                              </a:rPr>
                            </m:ctrlPr>
                          </m:radPr>
                          <m:deg/>
                          <m:e>
                            <m:r>
                              <a:rPr lang="en-US" i="1">
                                <a:latin typeface="Cambria Math" panose="02040503050406030204" pitchFamily="18" charset="0"/>
                              </a:rPr>
                              <m:t>𝑥</m:t>
                            </m:r>
                            <m:r>
                              <a:rPr lang="en-US" i="1">
                                <a:latin typeface="Cambria Math" panose="02040503050406030204" pitchFamily="18" charset="0"/>
                              </a:rPr>
                              <m:t>+4.</m:t>
                            </m:r>
                          </m:e>
                        </m:rad>
                        <m:r>
                          <a:rPr lang="en-US" i="1">
                            <a:latin typeface="Cambria Math" panose="02040503050406030204" pitchFamily="18" charset="0"/>
                          </a:rPr>
                          <m:t> </m:t>
                        </m:r>
                      </m:e>
                    </m:func>
                    <m:r>
                      <a:rPr lang="en-US" b="0" i="1" smtClean="0">
                        <a:latin typeface="Cambria Math" panose="02040503050406030204" pitchFamily="18" charset="0"/>
                      </a:rPr>
                      <m:t>=</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→6</m:t>
                            </m:r>
                          </m:lim>
                        </m:limLow>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rPr>
                              <m:t>2</m:t>
                            </m:r>
                            <m:r>
                              <a:rPr lang="en-US" i="1">
                                <a:latin typeface="Cambria Math" panose="02040503050406030204" pitchFamily="18" charset="0"/>
                              </a:rPr>
                              <m:t>𝑥</m:t>
                            </m:r>
                            <m:r>
                              <a:rPr lang="en-US" i="1">
                                <a:latin typeface="Cambria Math" panose="02040503050406030204" pitchFamily="18" charset="0"/>
                              </a:rPr>
                              <m:t>−1</m:t>
                            </m:r>
                          </m:e>
                        </m:d>
                        <m:r>
                          <a:rPr lang="en-US" b="0" i="1" smtClean="0">
                            <a:latin typeface="Cambria Math" panose="02040503050406030204" pitchFamily="18" charset="0"/>
                          </a:rPr>
                          <m:t>.</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→6</m:t>
                                </m:r>
                              </m:lim>
                            </m:limLow>
                          </m:fName>
                          <m:e>
                            <m:r>
                              <a:rPr lang="en-US" i="1">
                                <a:latin typeface="Cambria Math" panose="02040503050406030204" pitchFamily="18" charset="0"/>
                              </a:rPr>
                              <m:t> </m:t>
                            </m:r>
                          </m:e>
                        </m:func>
                      </m:fName>
                      <m:e>
                        <m:rad>
                          <m:radPr>
                            <m:degHide m:val="on"/>
                            <m:ctrlPr>
                              <a:rPr lang="en-US" i="1">
                                <a:latin typeface="Cambria Math" panose="02040503050406030204" pitchFamily="18" charset="0"/>
                              </a:rPr>
                            </m:ctrlPr>
                          </m:radPr>
                          <m:deg/>
                          <m:e>
                            <m:r>
                              <a:rPr lang="en-US" i="1">
                                <a:latin typeface="Cambria Math" panose="02040503050406030204" pitchFamily="18" charset="0"/>
                              </a:rPr>
                              <m:t>𝑥</m:t>
                            </m:r>
                            <m:r>
                              <a:rPr lang="en-US" i="1">
                                <a:latin typeface="Cambria Math" panose="02040503050406030204" pitchFamily="18" charset="0"/>
                              </a:rPr>
                              <m:t>+4.</m:t>
                            </m:r>
                          </m:e>
                        </m:rad>
                        <m:r>
                          <a:rPr lang="en-US" i="1">
                            <a:latin typeface="Cambria Math" panose="02040503050406030204" pitchFamily="18" charset="0"/>
                          </a:rPr>
                          <m:t> </m:t>
                        </m:r>
                      </m:e>
                    </m:func>
                  </m:oMath>
                </a14:m>
                <a:r>
                  <a:rPr lang="en-US" dirty="0"/>
                  <a:t> Apply Product law for limits,</a:t>
                </a:r>
              </a:p>
              <a:p>
                <a:pPr marL="0" indent="0">
                  <a:buNone/>
                </a:pPr>
                <a:r>
                  <a:rPr lang="en-US" dirty="0"/>
                  <a:t>                                        </a:t>
                </a:r>
                <a14:m>
                  <m:oMath xmlns:m="http://schemas.openxmlformats.org/officeDocument/2006/math">
                    <m:r>
                      <a:rPr lang="en-US" b="0" i="1" smtClean="0">
                        <a:latin typeface="Cambria Math" panose="02040503050406030204" pitchFamily="18" charset="0"/>
                      </a:rPr>
                      <m:t>=(2</m:t>
                    </m:r>
                    <m:r>
                      <a:rPr lang="en-US" i="1">
                        <a:latin typeface="Cambria Math" panose="02040503050406030204" pitchFamily="18" charset="0"/>
                        <a:ea typeface="Cambria Math" panose="02040503050406030204" pitchFamily="18" charset="0"/>
                      </a:rPr>
                      <m:t>∙</m:t>
                    </m:r>
                    <m:func>
                      <m:funcPr>
                        <m:ctrlPr>
                          <a:rPr lang="en-US" i="1">
                            <a:latin typeface="Cambria Math" panose="02040503050406030204" pitchFamily="18" charset="0"/>
                            <a:ea typeface="Cambria Math" panose="02040503050406030204" pitchFamily="18" charset="0"/>
                          </a:rPr>
                        </m:ctrlPr>
                      </m:funcPr>
                      <m:fName>
                        <m:limLow>
                          <m:limLowPr>
                            <m:ctrlPr>
                              <a:rPr lang="en-US" i="1">
                                <a:latin typeface="Cambria Math" panose="02040503050406030204" pitchFamily="18" charset="0"/>
                                <a:ea typeface="Cambria Math" panose="02040503050406030204" pitchFamily="18" charset="0"/>
                              </a:rPr>
                            </m:ctrlPr>
                          </m:limLowPr>
                          <m:e>
                            <m:r>
                              <m:rPr>
                                <m:sty m:val="p"/>
                              </m:rPr>
                              <a:rPr lang="en-US">
                                <a:latin typeface="Cambria Math" panose="02040503050406030204" pitchFamily="18" charset="0"/>
                                <a:ea typeface="Cambria Math" panose="02040503050406030204" pitchFamily="18" charset="0"/>
                              </a:rPr>
                              <m:t>lim</m:t>
                            </m:r>
                          </m:e>
                          <m:lim>
                            <m:r>
                              <a:rPr lang="en-US" i="1">
                                <a:latin typeface="Cambria Math" panose="02040503050406030204" pitchFamily="18" charset="0"/>
                                <a:ea typeface="Cambria Math" panose="02040503050406030204" pitchFamily="18" charset="0"/>
                              </a:rPr>
                              <m:t>𝑥</m:t>
                            </m:r>
                            <m:r>
                              <a:rPr lang="en-US" i="1">
                                <a:latin typeface="Cambria Math" panose="02040503050406030204" pitchFamily="18" charset="0"/>
                                <a:ea typeface="Cambria Math" panose="02040503050406030204" pitchFamily="18" charset="0"/>
                              </a:rPr>
                              <m:t>→6</m:t>
                            </m:r>
                          </m:lim>
                        </m:limLow>
                      </m:fName>
                      <m:e>
                        <m:r>
                          <a:rPr lang="en-US" i="1">
                            <a:latin typeface="Cambria Math" panose="02040503050406030204" pitchFamily="18" charset="0"/>
                            <a:ea typeface="Cambria Math" panose="02040503050406030204" pitchFamily="18" charset="0"/>
                          </a:rPr>
                          <m:t>𝑥</m:t>
                        </m:r>
                        <m:r>
                          <a:rPr lang="en-US" i="1">
                            <a:latin typeface="Cambria Math" panose="02040503050406030204" pitchFamily="18" charset="0"/>
                            <a:ea typeface="Cambria Math" panose="02040503050406030204" pitchFamily="18" charset="0"/>
                          </a:rPr>
                          <m:t> − </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6</m:t>
                                </m:r>
                              </m:lim>
                            </m:limLow>
                          </m:fName>
                          <m:e>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rPr>
                              <m:t>1</m:t>
                            </m:r>
                            <m:r>
                              <a:rPr lang="en-US" b="0" i="1" smtClean="0">
                                <a:latin typeface="Cambria Math" panose="02040503050406030204" pitchFamily="18" charset="0"/>
                              </a:rPr>
                              <m:t>).</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→6</m:t>
                                    </m:r>
                                  </m:lim>
                                </m:limLow>
                              </m:fName>
                              <m:e>
                                <m:rad>
                                  <m:radPr>
                                    <m:degHide m:val="on"/>
                                    <m:ctrlPr>
                                      <a:rPr lang="en-US" i="1">
                                        <a:latin typeface="Cambria Math" panose="02040503050406030204" pitchFamily="18" charset="0"/>
                                      </a:rPr>
                                    </m:ctrlPr>
                                  </m:radPr>
                                  <m:deg/>
                                  <m:e>
                                    <m:r>
                                      <a:rPr lang="en-US" i="1">
                                        <a:latin typeface="Cambria Math" panose="02040503050406030204" pitchFamily="18" charset="0"/>
                                      </a:rPr>
                                      <m:t>𝑥</m:t>
                                    </m:r>
                                    <m:r>
                                      <a:rPr lang="en-US" i="1">
                                        <a:latin typeface="Cambria Math" panose="02040503050406030204" pitchFamily="18" charset="0"/>
                                      </a:rPr>
                                      <m:t>+4.</m:t>
                                    </m:r>
                                  </m:e>
                                </m:rad>
                              </m:e>
                            </m:func>
                          </m:e>
                        </m:func>
                      </m:e>
                    </m:func>
                  </m:oMath>
                </a14:m>
                <a:r>
                  <a:rPr lang="en-US" dirty="0"/>
                  <a:t>Apply            								the constant multiple law</a:t>
                </a:r>
              </a:p>
              <a:p>
                <a:pPr marL="0" indent="0">
                  <a:buNone/>
                </a:pPr>
                <a:r>
                  <a:rPr lang="en-US" dirty="0"/>
                  <a:t>                                        </a:t>
                </a:r>
                <a14:m>
                  <m:oMath xmlns:m="http://schemas.openxmlformats.org/officeDocument/2006/math">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2</m:t>
                        </m:r>
                        <m:d>
                          <m:dPr>
                            <m:ctrlPr>
                              <a:rPr lang="en-US" b="0" i="1" smtClean="0">
                                <a:latin typeface="Cambria Math" panose="02040503050406030204" pitchFamily="18" charset="0"/>
                              </a:rPr>
                            </m:ctrlPr>
                          </m:dPr>
                          <m:e>
                            <m:r>
                              <a:rPr lang="en-US" b="0" i="1" smtClean="0">
                                <a:latin typeface="Cambria Math" panose="02040503050406030204" pitchFamily="18" charset="0"/>
                              </a:rPr>
                              <m:t>6</m:t>
                            </m:r>
                          </m:e>
                        </m:d>
                        <m:r>
                          <a:rPr lang="en-US" b="0" i="1" smtClean="0">
                            <a:latin typeface="Cambria Math" panose="02040503050406030204" pitchFamily="18" charset="0"/>
                          </a:rPr>
                          <m:t>−1</m:t>
                        </m:r>
                      </m:e>
                    </m:d>
                    <m:r>
                      <a:rPr lang="en-US" b="0" i="1" smtClean="0">
                        <a:latin typeface="Cambria Math" panose="02040503050406030204" pitchFamily="18" charset="0"/>
                        <a:ea typeface="Cambria Math" panose="02040503050406030204" pitchFamily="18" charset="0"/>
                      </a:rPr>
                      <m:t>∙</m:t>
                    </m:r>
                    <m:rad>
                      <m:radPr>
                        <m:degHide m:val="on"/>
                        <m:ctrlPr>
                          <a:rPr lang="en-US" b="0" i="1" smtClean="0">
                            <a:latin typeface="Cambria Math" panose="02040503050406030204" pitchFamily="18" charset="0"/>
                            <a:ea typeface="Cambria Math" panose="02040503050406030204" pitchFamily="18" charset="0"/>
                          </a:rPr>
                        </m:ctrlPr>
                      </m:radPr>
                      <m:deg/>
                      <m:e>
                        <m:r>
                          <a:rPr lang="en-US" b="0" i="1" smtClean="0">
                            <a:latin typeface="Cambria Math" panose="02040503050406030204" pitchFamily="18" charset="0"/>
                            <a:ea typeface="Cambria Math" panose="02040503050406030204" pitchFamily="18" charset="0"/>
                          </a:rPr>
                          <m:t>6+4</m:t>
                        </m:r>
                      </m:e>
                    </m:rad>
                  </m:oMath>
                </a14:m>
                <a:endParaRPr lang="en-US" dirty="0"/>
              </a:p>
              <a:p>
                <a:pPr marL="0" indent="0">
                  <a:buNone/>
                </a:pPr>
                <a:endParaRPr lang="en-US" dirty="0"/>
              </a:p>
              <a:p>
                <a:pPr marL="0" indent="0">
                  <a:buNone/>
                </a:pPr>
                <a:r>
                  <a:rPr lang="en-US" dirty="0"/>
                  <a:t>                                         </a:t>
                </a:r>
                <a14:m>
                  <m:oMath xmlns:m="http://schemas.openxmlformats.org/officeDocument/2006/math">
                    <m:r>
                      <a:rPr lang="en-US" b="0" i="1" smtClean="0">
                        <a:latin typeface="Cambria Math" panose="02040503050406030204" pitchFamily="18" charset="0"/>
                      </a:rPr>
                      <m:t>=11</m:t>
                    </m:r>
                    <m:rad>
                      <m:radPr>
                        <m:degHide m:val="on"/>
                        <m:ctrlPr>
                          <a:rPr lang="en-US" b="0" i="1" smtClean="0">
                            <a:latin typeface="Cambria Math" panose="02040503050406030204" pitchFamily="18" charset="0"/>
                          </a:rPr>
                        </m:ctrlPr>
                      </m:radPr>
                      <m:deg/>
                      <m:e>
                        <m:r>
                          <a:rPr lang="en-US" b="0" i="1" smtClean="0">
                            <a:latin typeface="Cambria Math" panose="02040503050406030204" pitchFamily="18" charset="0"/>
                          </a:rPr>
                          <m:t>10</m:t>
                        </m:r>
                      </m:e>
                    </m:rad>
                  </m:oMath>
                </a14:m>
                <a:endParaRPr lang="en-US" dirty="0"/>
              </a:p>
            </p:txBody>
          </p:sp>
        </mc:Choice>
        <mc:Fallback xmlns="">
          <p:sp>
            <p:nvSpPr>
              <p:cNvPr id="4" name="Text Placeholder 3">
                <a:extLst>
                  <a:ext uri="{FF2B5EF4-FFF2-40B4-BE49-F238E27FC236}">
                    <a16:creationId xmlns:a16="http://schemas.microsoft.com/office/drawing/2014/main" id="{8774AEB5-8394-4711-A330-CC18D8065C31}"/>
                  </a:ext>
                </a:extLst>
              </p:cNvPr>
              <p:cNvSpPr>
                <a:spLocks noGrp="1" noRot="1" noChangeAspect="1" noMove="1" noResize="1" noEditPoints="1" noAdjustHandles="1" noChangeArrowheads="1" noChangeShapeType="1" noTextEdit="1"/>
              </p:cNvSpPr>
              <p:nvPr>
                <p:ph type="body" sz="quarter" idx="14"/>
              </p:nvPr>
            </p:nvSpPr>
            <p:spPr>
              <a:xfrm>
                <a:off x="609600" y="1155940"/>
                <a:ext cx="11428429" cy="4854424"/>
              </a:xfrm>
              <a:blipFill>
                <a:blip r:embed="rId2"/>
                <a:stretch>
                  <a:fillRect l="-587"/>
                </a:stretch>
              </a:blipFill>
            </p:spPr>
            <p:txBody>
              <a:bodyPr/>
              <a:lstStyle/>
              <a:p>
                <a:r>
                  <a:rPr lang="en-US">
                    <a:noFill/>
                  </a:rPr>
                  <a:t> </a:t>
                </a:r>
              </a:p>
            </p:txBody>
          </p:sp>
        </mc:Fallback>
      </mc:AlternateContent>
    </p:spTree>
    <p:extLst>
      <p:ext uri="{BB962C8B-B14F-4D97-AF65-F5344CB8AC3E}">
        <p14:creationId xmlns:p14="http://schemas.microsoft.com/office/powerpoint/2010/main" val="27071717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E4E9F-821E-4984-8760-6ECD3CCFDD61}"/>
              </a:ext>
            </a:extLst>
          </p:cNvPr>
          <p:cNvSpPr>
            <a:spLocks noGrp="1"/>
          </p:cNvSpPr>
          <p:nvPr>
            <p:ph type="title"/>
          </p:nvPr>
        </p:nvSpPr>
        <p:spPr/>
        <p:txBody>
          <a:bodyPr>
            <a:normAutofit/>
          </a:bodyPr>
          <a:lstStyle/>
          <a:p>
            <a:r>
              <a:rPr lang="en-US" dirty="0"/>
              <a:t>Limit of Polynomial functions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6EA29CCE-730A-4AD2-BBA1-DC68D335EF74}"/>
                  </a:ext>
                </a:extLst>
              </p:cNvPr>
              <p:cNvSpPr>
                <a:spLocks noGrp="1"/>
              </p:cNvSpPr>
              <p:nvPr>
                <p:ph type="body" sz="quarter" idx="14"/>
              </p:nvPr>
            </p:nvSpPr>
            <p:spPr>
              <a:xfrm>
                <a:off x="609600" y="900862"/>
                <a:ext cx="10750549" cy="5109502"/>
              </a:xfrm>
            </p:spPr>
            <p:txBody>
              <a:bodyPr/>
              <a:lstStyle/>
              <a:p>
                <a:r>
                  <a:rPr lang="en-US" dirty="0"/>
                  <a:t>Let </a:t>
                </a:r>
                <a14:m>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be polynomial functions. Let </a:t>
                </a:r>
                <a14:m>
                  <m:oMath xmlns:m="http://schemas.openxmlformats.org/officeDocument/2006/math">
                    <m:r>
                      <a:rPr lang="en-US" i="1" dirty="0" smtClean="0">
                        <a:latin typeface="Cambria Math" panose="02040503050406030204" pitchFamily="18" charset="0"/>
                      </a:rPr>
                      <m:t>𝑎</m:t>
                    </m:r>
                  </m:oMath>
                </a14:m>
                <a:r>
                  <a:rPr lang="en-US" dirty="0"/>
                  <a:t> be a real number. Then, </a:t>
                </a:r>
              </a:p>
              <a:p>
                <a:pPr marL="0" indent="0">
                  <a:buNone/>
                </a:pPr>
                <a14:m>
                  <m:oMathPara xmlns:m="http://schemas.openxmlformats.org/officeDocument/2006/math">
                    <m:oMathParaPr>
                      <m:jc m:val="centerGroup"/>
                    </m:oMathParaPr>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m:t>
                              </m:r>
                            </m:lim>
                          </m:limLow>
                        </m:fName>
                        <m:e>
                          <m:r>
                            <a:rPr lang="en-US" b="0" i="1" smtClean="0">
                              <a:latin typeface="Cambria Math" panose="02040503050406030204" pitchFamily="18" charset="0"/>
                            </a:rPr>
                            <m:t>𝑝</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𝑝</m:t>
                          </m:r>
                          <m:r>
                            <a:rPr lang="en-US" b="0" i="1" smtClean="0">
                              <a:latin typeface="Cambria Math" panose="02040503050406030204" pitchFamily="18" charset="0"/>
                            </a:rPr>
                            <m:t>(</m:t>
                          </m:r>
                          <m:r>
                            <a:rPr lang="en-US" b="0" i="1" smtClean="0">
                              <a:latin typeface="Cambria Math" panose="02040503050406030204" pitchFamily="18" charset="0"/>
                            </a:rPr>
                            <m:t>𝑎</m:t>
                          </m:r>
                          <m:r>
                            <a:rPr lang="en-US" b="0" i="1" smtClean="0">
                              <a:latin typeface="Cambria Math" panose="02040503050406030204" pitchFamily="18" charset="0"/>
                            </a:rPr>
                            <m:t>)</m:t>
                          </m:r>
                        </m:e>
                      </m:func>
                    </m:oMath>
                  </m:oMathPara>
                </a14:m>
                <a:endParaRPr lang="en-US" dirty="0"/>
              </a:p>
              <a:p>
                <a:pPr marL="0" indent="0">
                  <a:buNone/>
                </a:pPr>
                <a:endParaRPr lang="en-US" dirty="0"/>
              </a:p>
              <a:p>
                <a:pPr marL="0" indent="0">
                  <a:buNone/>
                </a:pPr>
                <a:r>
                  <a:rPr lang="en-US" dirty="0"/>
                  <a:t>Explanation:</a:t>
                </a:r>
              </a:p>
              <a:p>
                <a:pPr marL="0" indent="0">
                  <a:buNone/>
                </a:pPr>
                <a:r>
                  <a:rPr lang="en-US" dirty="0"/>
                  <a:t> The limit of a polynomial </a:t>
                </a:r>
                <a14:m>
                  <m:oMath xmlns:m="http://schemas.openxmlformats.org/officeDocument/2006/math">
                    <m:r>
                      <a:rPr lang="en-US" b="0" i="1" smtClean="0">
                        <a:latin typeface="Cambria Math" panose="02040503050406030204" pitchFamily="18" charset="0"/>
                      </a:rPr>
                      <m:t>𝑝</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a14:m>
                <a:r>
                  <a:rPr lang="en-US" dirty="0"/>
                  <a:t>  as </a:t>
                </a:r>
                <a14:m>
                  <m:oMath xmlns:m="http://schemas.openxmlformats.org/officeDocument/2006/math">
                    <m:r>
                      <a:rPr lang="en-US" b="0" i="1" smtClean="0">
                        <a:latin typeface="Cambria Math" panose="02040503050406030204" pitchFamily="18" charset="0"/>
                      </a:rPr>
                      <m:t>𝑥</m:t>
                    </m:r>
                  </m:oMath>
                </a14:m>
                <a:r>
                  <a:rPr lang="en-US" dirty="0"/>
                  <a:t> approaches </a:t>
                </a:r>
                <a14:m>
                  <m:oMath xmlns:m="http://schemas.openxmlformats.org/officeDocument/2006/math">
                    <m:r>
                      <a:rPr lang="en-US" b="0" i="1" smtClean="0">
                        <a:latin typeface="Cambria Math" panose="02040503050406030204" pitchFamily="18" charset="0"/>
                      </a:rPr>
                      <m:t>𝑎</m:t>
                    </m:r>
                    <m:r>
                      <a:rPr lang="en-US" b="0" i="1" smtClean="0">
                        <a:latin typeface="Cambria Math" panose="02040503050406030204" pitchFamily="18" charset="0"/>
                      </a:rPr>
                      <m:t>  </m:t>
                    </m:r>
                  </m:oMath>
                </a14:m>
                <a:r>
                  <a:rPr lang="en-US" dirty="0"/>
                  <a:t>is the </a:t>
                </a:r>
                <a14:m>
                  <m:oMath xmlns:m="http://schemas.openxmlformats.org/officeDocument/2006/math">
                    <m:r>
                      <a:rPr lang="en-US" b="0" i="1" smtClean="0">
                        <a:latin typeface="Cambria Math" panose="02040503050406030204" pitchFamily="18" charset="0"/>
                      </a:rPr>
                      <m:t>𝑝</m:t>
                    </m:r>
                    <m:d>
                      <m:dPr>
                        <m:ctrlPr>
                          <a:rPr lang="en-US" b="0" i="1" smtClean="0">
                            <a:latin typeface="Cambria Math" panose="02040503050406030204" pitchFamily="18" charset="0"/>
                          </a:rPr>
                        </m:ctrlPr>
                      </m:dPr>
                      <m:e>
                        <m:r>
                          <a:rPr lang="en-US" b="0" i="1" smtClean="0">
                            <a:latin typeface="Cambria Math" panose="02040503050406030204" pitchFamily="18" charset="0"/>
                          </a:rPr>
                          <m:t>𝑎</m:t>
                        </m:r>
                      </m:e>
                    </m:d>
                    <m:r>
                      <a:rPr lang="en-US" b="0" i="1" smtClean="0">
                        <a:latin typeface="Cambria Math" panose="02040503050406030204" pitchFamily="18" charset="0"/>
                      </a:rPr>
                      <m:t> (</m:t>
                    </m:r>
                    <m:r>
                      <a:rPr lang="en-US" b="0" i="1" smtClean="0">
                        <a:latin typeface="Cambria Math" panose="02040503050406030204" pitchFamily="18" charset="0"/>
                      </a:rPr>
                      <m:t>𝑖</m:t>
                    </m:r>
                    <m:r>
                      <a:rPr lang="en-US" b="0" i="1" smtClean="0">
                        <a:latin typeface="Cambria Math" panose="02040503050406030204" pitchFamily="18" charset="0"/>
                      </a:rPr>
                      <m:t>.</m:t>
                    </m:r>
                    <m:r>
                      <a:rPr lang="en-US" b="0" i="1" smtClean="0">
                        <a:latin typeface="Cambria Math" panose="02040503050406030204" pitchFamily="18" charset="0"/>
                      </a:rPr>
                      <m:t>𝑒</m:t>
                    </m:r>
                    <m:r>
                      <a:rPr lang="en-US" b="0" i="1" smtClean="0">
                        <a:latin typeface="Cambria Math" panose="02040503050406030204" pitchFamily="18" charset="0"/>
                      </a:rPr>
                      <m:t> </m:t>
                    </m:r>
                    <m:r>
                      <a:rPr lang="en-US" b="0" i="1" smtClean="0">
                        <a:latin typeface="Cambria Math" panose="02040503050406030204" pitchFamily="18" charset="0"/>
                      </a:rPr>
                      <m:t>𝑝𝑙𝑢𝑔</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𝑎</m:t>
                    </m:r>
                    <m:r>
                      <a:rPr lang="en-US" b="0" i="1" smtClean="0">
                        <a:latin typeface="Cambria Math" panose="02040503050406030204" pitchFamily="18" charset="0"/>
                      </a:rPr>
                      <m:t>)</m:t>
                    </m:r>
                  </m:oMath>
                </a14:m>
                <a:r>
                  <a:rPr lang="en-US" dirty="0"/>
                  <a:t>.</a:t>
                </a:r>
              </a:p>
              <a:p>
                <a:pPr marL="0" indent="0">
                  <a:buNone/>
                </a:pPr>
                <a:endParaRPr lang="en-US" dirty="0"/>
              </a:p>
            </p:txBody>
          </p:sp>
        </mc:Choice>
        <mc:Fallback xmlns="">
          <p:sp>
            <p:nvSpPr>
              <p:cNvPr id="4" name="Text Placeholder 3">
                <a:extLst>
                  <a:ext uri="{FF2B5EF4-FFF2-40B4-BE49-F238E27FC236}">
                    <a16:creationId xmlns:a16="http://schemas.microsoft.com/office/drawing/2014/main" id="{6EA29CCE-730A-4AD2-BBA1-DC68D335EF74}"/>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134" t="-2029"/>
                </a:stretch>
              </a:blipFill>
            </p:spPr>
            <p:txBody>
              <a:bodyPr/>
              <a:lstStyle/>
              <a:p>
                <a:r>
                  <a:rPr lang="en-US">
                    <a:noFill/>
                  </a:rPr>
                  <a:t> </a:t>
                </a:r>
              </a:p>
            </p:txBody>
          </p:sp>
        </mc:Fallback>
      </mc:AlternateContent>
    </p:spTree>
    <p:extLst>
      <p:ext uri="{BB962C8B-B14F-4D97-AF65-F5344CB8AC3E}">
        <p14:creationId xmlns:p14="http://schemas.microsoft.com/office/powerpoint/2010/main" val="14102711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7E836-C571-439D-9813-37C9F65B8D7D}"/>
              </a:ext>
            </a:extLst>
          </p:cNvPr>
          <p:cNvSpPr>
            <a:spLocks noGrp="1"/>
          </p:cNvSpPr>
          <p:nvPr>
            <p:ph type="title"/>
          </p:nvPr>
        </p:nvSpPr>
        <p:spPr/>
        <p:txBody>
          <a:bodyPr>
            <a:normAutofit/>
          </a:bodyPr>
          <a:lstStyle/>
          <a:p>
            <a:r>
              <a:rPr lang="en-US" dirty="0"/>
              <a:t>Example: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5D5C49FE-2F99-4AB3-9127-7F4EBFB548FA}"/>
                  </a:ext>
                </a:extLst>
              </p:cNvPr>
              <p:cNvSpPr>
                <a:spLocks noGrp="1"/>
              </p:cNvSpPr>
              <p:nvPr>
                <p:ph type="body" sz="quarter" idx="14"/>
              </p:nvPr>
            </p:nvSpPr>
            <p:spPr>
              <a:xfrm>
                <a:off x="609600" y="1086928"/>
                <a:ext cx="10750549" cy="4923436"/>
              </a:xfrm>
            </p:spPr>
            <p:txBody>
              <a:bodyPr>
                <a:normAutofit/>
              </a:bodyPr>
              <a:lstStyle/>
              <a:p>
                <a:pPr marL="0" indent="0">
                  <a:buNone/>
                </a:pPr>
                <a:r>
                  <a:rPr lang="en-US" dirty="0"/>
                  <a:t>Evaluate a limit of a polynomial </a:t>
                </a:r>
              </a:p>
              <a:p>
                <a:pPr marL="0" indent="0">
                  <a:buNone/>
                </a:pPr>
                <a14:m>
                  <m:oMathPara xmlns:m="http://schemas.openxmlformats.org/officeDocument/2006/math">
                    <m:oMathParaPr>
                      <m:jc m:val="left"/>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3</m:t>
                              </m:r>
                            </m:lim>
                          </m:limLow>
                        </m:fName>
                        <m:e>
                          <m:r>
                            <a:rPr lang="en-US" b="0" i="1" smtClean="0">
                              <a:latin typeface="Cambria Math" panose="02040503050406030204" pitchFamily="18" charset="0"/>
                              <a:ea typeface="Cambria Math" panose="02040503050406030204" pitchFamily="18" charset="0"/>
                            </a:rPr>
                            <m:t>2</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𝑥</m:t>
                              </m:r>
                            </m:e>
                            <m:sup>
                              <m:r>
                                <a:rPr lang="en-US" b="0" i="1" smtClean="0">
                                  <a:latin typeface="Cambria Math" panose="02040503050406030204" pitchFamily="18" charset="0"/>
                                  <a:ea typeface="Cambria Math" panose="02040503050406030204" pitchFamily="18" charset="0"/>
                                </a:rPr>
                                <m:t>2</m:t>
                              </m:r>
                            </m:sup>
                          </m:sSup>
                          <m:r>
                            <a:rPr lang="en-US" b="0" i="1" smtClean="0">
                              <a:latin typeface="Cambria Math" panose="02040503050406030204" pitchFamily="18" charset="0"/>
                              <a:ea typeface="Cambria Math" panose="02040503050406030204" pitchFamily="18" charset="0"/>
                            </a:rPr>
                            <m:t>−3</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+2</m:t>
                          </m:r>
                        </m:e>
                      </m:func>
                    </m:oMath>
                  </m:oMathPara>
                </a14:m>
                <a:endParaRPr lang="en-US" dirty="0"/>
              </a:p>
              <a:p>
                <a:pPr marL="0" indent="0">
                  <a:buNone/>
                </a:pPr>
                <a:r>
                  <a:rPr lang="en-US" b="1" dirty="0"/>
                  <a:t>Solution</a:t>
                </a:r>
                <a:endParaRPr lang="en-US" dirty="0"/>
              </a:p>
              <a:p>
                <a:pPr marL="0" indent="0">
                  <a:buNone/>
                </a:pPr>
                <a:r>
                  <a:rPr lang="en-US" dirty="0"/>
                  <a:t>Let</a:t>
                </a:r>
                <a:r>
                  <a:rPr lang="en-US" b="1" dirty="0"/>
                  <a:t> </a:t>
                </a:r>
                <a14:m>
                  <m:oMath xmlns:m="http://schemas.openxmlformats.org/officeDocument/2006/math">
                    <m:func>
                      <m:funcPr>
                        <m:ctrlPr>
                          <a:rPr lang="en-US" i="1">
                            <a:latin typeface="Cambria Math" panose="02040503050406030204" pitchFamily="18" charset="0"/>
                          </a:rPr>
                        </m:ctrlPr>
                      </m:funcPr>
                      <m:fName>
                        <m:r>
                          <a:rPr lang="en-US" b="0" i="1" smtClean="0">
                            <a:latin typeface="Cambria Math" panose="02040503050406030204" pitchFamily="18" charset="0"/>
                          </a:rPr>
                          <m:t>𝑝</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Name>
                      <m:e>
                        <m:r>
                          <a:rPr lang="en-US" i="1">
                            <a:latin typeface="Cambria Math" panose="02040503050406030204" pitchFamily="18" charset="0"/>
                            <a:ea typeface="Cambria Math" panose="02040503050406030204" pitchFamily="18" charset="0"/>
                          </a:rPr>
                          <m:t>2</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𝑥</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𝑥</m:t>
                        </m:r>
                        <m:r>
                          <a:rPr lang="en-US" i="1">
                            <a:latin typeface="Cambria Math" panose="02040503050406030204" pitchFamily="18" charset="0"/>
                            <a:ea typeface="Cambria Math" panose="02040503050406030204" pitchFamily="18" charset="0"/>
                          </a:rPr>
                          <m:t>+2</m:t>
                        </m:r>
                      </m:e>
                    </m:func>
                  </m:oMath>
                </a14:m>
                <a:endParaRPr lang="en-US" b="1" dirty="0"/>
              </a:p>
              <a:p>
                <a:pPr marL="0" indent="0">
                  <a:buNone/>
                </a:pPr>
                <a:r>
                  <a:rPr lang="en-US" dirty="0"/>
                  <a:t>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→3</m:t>
                            </m:r>
                          </m:lim>
                        </m:limLow>
                      </m:fName>
                      <m:e>
                        <m:r>
                          <a:rPr lang="en-US" i="1">
                            <a:latin typeface="Cambria Math" panose="02040503050406030204" pitchFamily="18" charset="0"/>
                            <a:ea typeface="Cambria Math" panose="02040503050406030204" pitchFamily="18" charset="0"/>
                          </a:rPr>
                          <m:t>2</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𝑥</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𝑥</m:t>
                        </m:r>
                        <m:r>
                          <a:rPr lang="en-US" i="1">
                            <a:latin typeface="Cambria Math" panose="02040503050406030204" pitchFamily="18" charset="0"/>
                            <a:ea typeface="Cambria Math" panose="02040503050406030204" pitchFamily="18" charset="0"/>
                          </a:rPr>
                          <m:t>+2</m:t>
                        </m:r>
                      </m:e>
                    </m:func>
                    <m:r>
                      <a:rPr lang="en-US" b="0" i="1" smtClean="0">
                        <a:latin typeface="Cambria Math" panose="02040503050406030204" pitchFamily="18" charset="0"/>
                        <a:ea typeface="Cambria Math" panose="02040503050406030204" pitchFamily="18" charset="0"/>
                      </a:rPr>
                      <m:t>=</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→3</m:t>
                            </m:r>
                          </m:lim>
                        </m:limLow>
                      </m:fName>
                      <m:e>
                        <m:r>
                          <a:rPr lang="en-US" b="0" i="1" smtClean="0">
                            <a:latin typeface="Cambria Math" panose="02040503050406030204" pitchFamily="18" charset="0"/>
                            <a:ea typeface="Cambria Math" panose="02040503050406030204" pitchFamily="18" charset="0"/>
                          </a:rPr>
                          <m:t>𝑝</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e>
                    </m:func>
                    <m:r>
                      <a:rPr lang="en-US" b="0" i="1" smtClean="0">
                        <a:latin typeface="Cambria Math" panose="02040503050406030204" pitchFamily="18" charset="0"/>
                      </a:rPr>
                      <m:t>=</m:t>
                    </m:r>
                    <m:r>
                      <a:rPr lang="en-US" b="0" i="1" smtClean="0">
                        <a:latin typeface="Cambria Math" panose="02040503050406030204" pitchFamily="18" charset="0"/>
                      </a:rPr>
                      <m:t>𝑝</m:t>
                    </m:r>
                    <m:d>
                      <m:dPr>
                        <m:ctrlPr>
                          <a:rPr lang="en-US" b="0" i="1" smtClean="0">
                            <a:latin typeface="Cambria Math" panose="02040503050406030204" pitchFamily="18" charset="0"/>
                          </a:rPr>
                        </m:ctrlPr>
                      </m:dPr>
                      <m:e>
                        <m:r>
                          <a:rPr lang="en-US" b="0" i="1" smtClean="0">
                            <a:latin typeface="Cambria Math" panose="02040503050406030204" pitchFamily="18" charset="0"/>
                          </a:rPr>
                          <m:t>3</m:t>
                        </m:r>
                      </m:e>
                    </m:d>
                    <m:r>
                      <a:rPr lang="en-US" b="0" i="1" smtClean="0">
                        <a:latin typeface="Cambria Math" panose="02040503050406030204" pitchFamily="18" charset="0"/>
                      </a:rPr>
                      <m:t>=2</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3</m:t>
                            </m:r>
                          </m:e>
                        </m:d>
                      </m:e>
                      <m:sup>
                        <m:r>
                          <a:rPr lang="en-US" b="0" i="1" smtClean="0">
                            <a:latin typeface="Cambria Math" panose="02040503050406030204" pitchFamily="18" charset="0"/>
                          </a:rPr>
                          <m:t>2</m:t>
                        </m:r>
                      </m:sup>
                    </m:sSup>
                    <m:r>
                      <a:rPr lang="en-US" b="0" i="1" smtClean="0">
                        <a:latin typeface="Cambria Math" panose="02040503050406030204" pitchFamily="18" charset="0"/>
                      </a:rPr>
                      <m:t>−3</m:t>
                    </m:r>
                    <m:d>
                      <m:dPr>
                        <m:ctrlPr>
                          <a:rPr lang="en-US" b="0" i="1" smtClean="0">
                            <a:latin typeface="Cambria Math" panose="02040503050406030204" pitchFamily="18" charset="0"/>
                          </a:rPr>
                        </m:ctrlPr>
                      </m:dPr>
                      <m:e>
                        <m:r>
                          <a:rPr lang="en-US" b="0" i="1" smtClean="0">
                            <a:latin typeface="Cambria Math" panose="02040503050406030204" pitchFamily="18" charset="0"/>
                          </a:rPr>
                          <m:t>3</m:t>
                        </m:r>
                      </m:e>
                    </m:d>
                    <m:r>
                      <a:rPr lang="en-US" b="0" i="1" smtClean="0">
                        <a:latin typeface="Cambria Math" panose="02040503050406030204" pitchFamily="18" charset="0"/>
                      </a:rPr>
                      <m:t>+2</m:t>
                    </m:r>
                  </m:oMath>
                </a14:m>
                <a:endParaRPr lang="en-US" dirty="0"/>
              </a:p>
              <a:p>
                <a:pPr marL="0" indent="0">
                  <a:buNone/>
                </a:pPr>
                <a:r>
                  <a:rPr lang="en-US" dirty="0"/>
                  <a:t>                                                        </a:t>
                </a:r>
                <a14:m>
                  <m:oMath xmlns:m="http://schemas.openxmlformats.org/officeDocument/2006/math">
                    <m:r>
                      <a:rPr lang="en-US" b="0" i="1" smtClean="0">
                        <a:latin typeface="Cambria Math" panose="02040503050406030204" pitchFamily="18" charset="0"/>
                      </a:rPr>
                      <m:t>=11</m:t>
                    </m:r>
                  </m:oMath>
                </a14:m>
                <a:endParaRPr lang="en-US" dirty="0"/>
              </a:p>
              <a:p>
                <a:pPr marL="0" indent="0">
                  <a:buNone/>
                </a:pPr>
                <a:r>
                  <a:rPr lang="en-US" dirty="0"/>
                  <a:t>Explanation: Note that </a:t>
                </a:r>
                <a14:m>
                  <m:oMath xmlns:m="http://schemas.openxmlformats.org/officeDocument/2006/math">
                    <m:func>
                      <m:funcPr>
                        <m:ctrlPr>
                          <a:rPr lang="en-US" i="1">
                            <a:latin typeface="Cambria Math" panose="02040503050406030204" pitchFamily="18" charset="0"/>
                          </a:rPr>
                        </m:ctrlPr>
                      </m:funcPr>
                      <m:fName>
                        <m:r>
                          <a:rPr lang="en-US" i="1">
                            <a:latin typeface="Cambria Math" panose="02040503050406030204" pitchFamily="18" charset="0"/>
                          </a:rPr>
                          <m:t>𝑝</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fName>
                      <m:e>
                        <m:r>
                          <a:rPr lang="en-US" i="1">
                            <a:latin typeface="Cambria Math" panose="02040503050406030204" pitchFamily="18" charset="0"/>
                            <a:ea typeface="Cambria Math" panose="02040503050406030204" pitchFamily="18" charset="0"/>
                          </a:rPr>
                          <m:t>2</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𝑥</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𝑥</m:t>
                        </m:r>
                        <m:r>
                          <a:rPr lang="en-US" i="1">
                            <a:latin typeface="Cambria Math" panose="02040503050406030204" pitchFamily="18" charset="0"/>
                            <a:ea typeface="Cambria Math" panose="02040503050406030204" pitchFamily="18" charset="0"/>
                          </a:rPr>
                          <m:t>+2</m:t>
                        </m:r>
                      </m:e>
                    </m:func>
                  </m:oMath>
                </a14:m>
                <a:r>
                  <a:rPr lang="en-US" dirty="0"/>
                  <a:t> is a polynomial and since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m:t>
                            </m:r>
                          </m:lim>
                        </m:limLow>
                      </m:fName>
                      <m:e>
                        <m:r>
                          <a:rPr lang="en-US" i="1">
                            <a:latin typeface="Cambria Math" panose="02040503050406030204" pitchFamily="18" charset="0"/>
                          </a:rPr>
                          <m:t>𝑝</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𝑝</m:t>
                        </m:r>
                        <m:r>
                          <a:rPr lang="en-US" i="1">
                            <a:latin typeface="Cambria Math" panose="02040503050406030204" pitchFamily="18" charset="0"/>
                          </a:rPr>
                          <m:t>(</m:t>
                        </m:r>
                        <m:r>
                          <a:rPr lang="en-US" i="1">
                            <a:latin typeface="Cambria Math" panose="02040503050406030204" pitchFamily="18" charset="0"/>
                          </a:rPr>
                          <m:t>𝑎</m:t>
                        </m:r>
                        <m:r>
                          <a:rPr lang="en-US" i="1">
                            <a:latin typeface="Cambria Math" panose="02040503050406030204" pitchFamily="18" charset="0"/>
                          </a:rPr>
                          <m:t>)</m:t>
                        </m:r>
                      </m:e>
                    </m:func>
                    <m:r>
                      <a:rPr lang="en-US" b="0" i="1" smtClean="0">
                        <a:latin typeface="Cambria Math" panose="02040503050406030204" pitchFamily="18" charset="0"/>
                      </a:rPr>
                      <m:t> </m:t>
                    </m:r>
                  </m:oMath>
                </a14:m>
                <a:r>
                  <a:rPr lang="en-US" dirty="0"/>
                  <a:t> where </a:t>
                </a:r>
                <a14:m>
                  <m:oMath xmlns:m="http://schemas.openxmlformats.org/officeDocument/2006/math">
                    <m:r>
                      <a:rPr lang="en-US" i="1" dirty="0" smtClean="0">
                        <a:latin typeface="Cambria Math" panose="02040503050406030204" pitchFamily="18" charset="0"/>
                      </a:rPr>
                      <m:t>𝑎</m:t>
                    </m:r>
                    <m:r>
                      <a:rPr lang="en-US" i="1" dirty="0" smtClean="0">
                        <a:latin typeface="Cambria Math" panose="02040503050406030204" pitchFamily="18" charset="0"/>
                      </a:rPr>
                      <m:t>=3</m:t>
                    </m:r>
                  </m:oMath>
                </a14:m>
                <a:r>
                  <a:rPr lang="en-US" dirty="0"/>
                  <a:t>.</a:t>
                </a:r>
              </a:p>
            </p:txBody>
          </p:sp>
        </mc:Choice>
        <mc:Fallback xmlns="">
          <p:sp>
            <p:nvSpPr>
              <p:cNvPr id="4" name="Text Placeholder 3">
                <a:extLst>
                  <a:ext uri="{FF2B5EF4-FFF2-40B4-BE49-F238E27FC236}">
                    <a16:creationId xmlns:a16="http://schemas.microsoft.com/office/drawing/2014/main" id="{5D5C49FE-2F99-4AB3-9127-7F4EBFB548FA}"/>
                  </a:ext>
                </a:extLst>
              </p:cNvPr>
              <p:cNvSpPr>
                <a:spLocks noGrp="1" noRot="1" noChangeAspect="1" noMove="1" noResize="1" noEditPoints="1" noAdjustHandles="1" noChangeArrowheads="1" noChangeShapeType="1" noTextEdit="1"/>
              </p:cNvSpPr>
              <p:nvPr>
                <p:ph type="body" sz="quarter" idx="14"/>
              </p:nvPr>
            </p:nvSpPr>
            <p:spPr>
              <a:xfrm>
                <a:off x="609600" y="1086928"/>
                <a:ext cx="10750549" cy="4923436"/>
              </a:xfrm>
              <a:blipFill>
                <a:blip r:embed="rId2"/>
                <a:stretch>
                  <a:fillRect l="-1134" t="-1980"/>
                </a:stretch>
              </a:blipFill>
            </p:spPr>
            <p:txBody>
              <a:bodyPr/>
              <a:lstStyle/>
              <a:p>
                <a:r>
                  <a:rPr lang="en-US">
                    <a:noFill/>
                  </a:rPr>
                  <a:t> </a:t>
                </a:r>
              </a:p>
            </p:txBody>
          </p:sp>
        </mc:Fallback>
      </mc:AlternateContent>
    </p:spTree>
    <p:extLst>
      <p:ext uri="{BB962C8B-B14F-4D97-AF65-F5344CB8AC3E}">
        <p14:creationId xmlns:p14="http://schemas.microsoft.com/office/powerpoint/2010/main" val="32103484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67262-09C0-48A2-AD32-C1F639F1EDEC}"/>
              </a:ext>
            </a:extLst>
          </p:cNvPr>
          <p:cNvSpPr>
            <a:spLocks noGrp="1"/>
          </p:cNvSpPr>
          <p:nvPr>
            <p:ph type="title"/>
          </p:nvPr>
        </p:nvSpPr>
        <p:spPr/>
        <p:txBody>
          <a:bodyPr>
            <a:normAutofit/>
          </a:bodyPr>
          <a:lstStyle/>
          <a:p>
            <a:r>
              <a:rPr lang="en-US" dirty="0"/>
              <a:t>Limits of Rational Functions: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2B3C02FF-5AEA-4F42-AD4B-8A44EEF6F4DD}"/>
                  </a:ext>
                </a:extLst>
              </p:cNvPr>
              <p:cNvSpPr>
                <a:spLocks noGrp="1"/>
              </p:cNvSpPr>
              <p:nvPr>
                <p:ph type="body" sz="quarter" idx="14"/>
              </p:nvPr>
            </p:nvSpPr>
            <p:spPr>
              <a:xfrm>
                <a:off x="609600" y="900862"/>
                <a:ext cx="10750549" cy="5109502"/>
              </a:xfrm>
            </p:spPr>
            <p:txBody>
              <a:bodyPr/>
              <a:lstStyle/>
              <a:p>
                <a:pPr marL="0" indent="0">
                  <a:buNone/>
                </a:pPr>
                <a:r>
                  <a:rPr lang="en-US" dirty="0"/>
                  <a:t>Let </a:t>
                </a:r>
                <a14:m>
                  <m:oMath xmlns:m="http://schemas.openxmlformats.org/officeDocument/2006/math">
                    <m:r>
                      <a:rPr lang="en-US" i="1">
                        <a:latin typeface="Cambria Math" panose="02040503050406030204" pitchFamily="18" charset="0"/>
                      </a:rPr>
                      <m:t>𝑝</m:t>
                    </m:r>
                    <m:r>
                      <a:rPr lang="en-US" i="1">
                        <a:latin typeface="Cambria Math" panose="02040503050406030204" pitchFamily="18" charset="0"/>
                      </a:rPr>
                      <m:t>(</m:t>
                    </m:r>
                    <m:r>
                      <a:rPr lang="en-US" i="1">
                        <a:latin typeface="Cambria Math" panose="02040503050406030204" pitchFamily="18" charset="0"/>
                      </a:rPr>
                      <m:t>𝑥</m:t>
                    </m:r>
                    <m:r>
                      <a:rPr lang="en-US" i="1">
                        <a:latin typeface="Cambria Math" panose="02040503050406030204" pitchFamily="18" charset="0"/>
                      </a:rPr>
                      <m:t>)</m:t>
                    </m:r>
                  </m:oMath>
                </a14:m>
                <a:r>
                  <a:rPr lang="en-US" dirty="0"/>
                  <a:t> and </a:t>
                </a:r>
                <a14:m>
                  <m:oMath xmlns:m="http://schemas.openxmlformats.org/officeDocument/2006/math">
                    <m:r>
                      <a:rPr lang="en-US" i="1" dirty="0">
                        <a:latin typeface="Cambria Math" panose="02040503050406030204" pitchFamily="18" charset="0"/>
                      </a:rPr>
                      <m:t>𝑞</m:t>
                    </m:r>
                    <m:r>
                      <a:rPr lang="en-US" i="1" dirty="0">
                        <a:latin typeface="Cambria Math" panose="02040503050406030204" pitchFamily="18" charset="0"/>
                      </a:rPr>
                      <m:t>(</m:t>
                    </m:r>
                    <m:r>
                      <a:rPr lang="en-US" i="1" dirty="0">
                        <a:latin typeface="Cambria Math" panose="02040503050406030204" pitchFamily="18" charset="0"/>
                      </a:rPr>
                      <m:t>𝑥</m:t>
                    </m:r>
                    <m:r>
                      <a:rPr lang="en-US" i="1" dirty="0">
                        <a:latin typeface="Cambria Math" panose="02040503050406030204" pitchFamily="18" charset="0"/>
                      </a:rPr>
                      <m:t>)</m:t>
                    </m:r>
                  </m:oMath>
                </a14:m>
                <a:r>
                  <a:rPr lang="en-US" dirty="0"/>
                  <a:t> be polynomial functions. Let </a:t>
                </a:r>
                <a14:m>
                  <m:oMath xmlns:m="http://schemas.openxmlformats.org/officeDocument/2006/math">
                    <m:r>
                      <a:rPr lang="en-US" i="1" dirty="0">
                        <a:latin typeface="Cambria Math" panose="02040503050406030204" pitchFamily="18" charset="0"/>
                      </a:rPr>
                      <m:t>𝑎</m:t>
                    </m:r>
                  </m:oMath>
                </a14:m>
                <a:r>
                  <a:rPr lang="en-US" dirty="0"/>
                  <a:t> be a real number. Then, </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func>
                        <m:funcPr>
                          <m:ctrlPr>
                            <a:rPr lang="en-US" i="1" smtClean="0">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m:t>
                              </m:r>
                            </m:lim>
                          </m:limLow>
                        </m:fName>
                        <m:e>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𝑝</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num>
                            <m:den>
                              <m:r>
                                <a:rPr lang="en-US" b="0" i="1" smtClean="0">
                                  <a:latin typeface="Cambria Math" panose="02040503050406030204" pitchFamily="18" charset="0"/>
                                  <a:ea typeface="Cambria Math" panose="02040503050406030204" pitchFamily="18" charset="0"/>
                                </a:rPr>
                                <m:t>𝑞</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den>
                          </m:f>
                          <m:r>
                            <a:rPr lang="en-US" i="1">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𝑝</m:t>
                              </m:r>
                              <m:d>
                                <m:dPr>
                                  <m:ctrlPr>
                                    <a:rPr lang="en-US" b="0" i="1" smtClean="0">
                                      <a:latin typeface="Cambria Math" panose="02040503050406030204" pitchFamily="18" charset="0"/>
                                    </a:rPr>
                                  </m:ctrlPr>
                                </m:dPr>
                                <m:e>
                                  <m:r>
                                    <a:rPr lang="en-US" b="0" i="1" smtClean="0">
                                      <a:latin typeface="Cambria Math" panose="02040503050406030204" pitchFamily="18" charset="0"/>
                                    </a:rPr>
                                    <m:t>𝑎</m:t>
                                  </m:r>
                                </m:e>
                              </m:d>
                            </m:num>
                            <m:den>
                              <m:r>
                                <a:rPr lang="en-US" b="0" i="1" smtClean="0">
                                  <a:latin typeface="Cambria Math" panose="02040503050406030204" pitchFamily="18" charset="0"/>
                                </a:rPr>
                                <m:t>𝑞</m:t>
                              </m:r>
                              <m:d>
                                <m:dPr>
                                  <m:ctrlPr>
                                    <a:rPr lang="en-US" b="0" i="1" smtClean="0">
                                      <a:latin typeface="Cambria Math" panose="02040503050406030204" pitchFamily="18" charset="0"/>
                                    </a:rPr>
                                  </m:ctrlPr>
                                </m:dPr>
                                <m:e>
                                  <m:r>
                                    <a:rPr lang="en-US" b="0" i="1" smtClean="0">
                                      <a:latin typeface="Cambria Math" panose="02040503050406030204" pitchFamily="18" charset="0"/>
                                    </a:rPr>
                                    <m:t>𝑎</m:t>
                                  </m:r>
                                </m:e>
                              </m:d>
                            </m:den>
                          </m:f>
                          <m:r>
                            <a:rPr lang="en-US" b="0" i="1" smtClean="0">
                              <a:latin typeface="Cambria Math" panose="02040503050406030204" pitchFamily="18" charset="0"/>
                            </a:rPr>
                            <m:t> </m:t>
                          </m:r>
                          <m:r>
                            <a:rPr lang="en-US" b="0" i="1" smtClean="0">
                              <a:latin typeface="Cambria Math" panose="02040503050406030204" pitchFamily="18" charset="0"/>
                            </a:rPr>
                            <m:t>𝑤h𝑒𝑛</m:t>
                          </m:r>
                          <m:r>
                            <a:rPr lang="en-US" b="0" i="1" smtClean="0">
                              <a:latin typeface="Cambria Math" panose="02040503050406030204" pitchFamily="18" charset="0"/>
                            </a:rPr>
                            <m:t> </m:t>
                          </m:r>
                          <m:r>
                            <a:rPr lang="en-US" b="0" i="1" smtClean="0">
                              <a:latin typeface="Cambria Math" panose="02040503050406030204" pitchFamily="18" charset="0"/>
                            </a:rPr>
                            <m:t>𝑞</m:t>
                          </m:r>
                          <m:r>
                            <a:rPr lang="en-US" b="0" i="1" smtClean="0">
                              <a:latin typeface="Cambria Math" panose="02040503050406030204" pitchFamily="18" charset="0"/>
                            </a:rPr>
                            <m:t>(</m:t>
                          </m:r>
                          <m:r>
                            <a:rPr lang="en-US" b="0" i="1" smtClean="0">
                              <a:latin typeface="Cambria Math" panose="02040503050406030204" pitchFamily="18" charset="0"/>
                            </a:rPr>
                            <m:t>𝑎</m:t>
                          </m:r>
                          <m:r>
                            <a:rPr lang="en-US" b="0" i="1" smtClean="0">
                              <a:latin typeface="Cambria Math" panose="02040503050406030204" pitchFamily="18" charset="0"/>
                            </a:rPr>
                            <m:t>)≠0</m:t>
                          </m:r>
                        </m:e>
                      </m:func>
                    </m:oMath>
                  </m:oMathPara>
                </a14:m>
                <a:endParaRPr lang="en-US" dirty="0"/>
              </a:p>
              <a:p>
                <a:pPr marL="0" indent="0">
                  <a:buNone/>
                </a:pPr>
                <a:endParaRPr lang="en-US" dirty="0"/>
              </a:p>
              <a:p>
                <a:pPr marL="0" indent="0">
                  <a:buNone/>
                </a:pPr>
                <a:r>
                  <a:rPr lang="en-US" dirty="0"/>
                  <a:t>Explanation: Provided </a:t>
                </a:r>
                <a14:m>
                  <m:oMath xmlns:m="http://schemas.openxmlformats.org/officeDocument/2006/math">
                    <m:r>
                      <a:rPr lang="en-US" i="1">
                        <a:latin typeface="Cambria Math" panose="02040503050406030204" pitchFamily="18" charset="0"/>
                      </a:rPr>
                      <m:t>𝑞</m:t>
                    </m:r>
                    <m:r>
                      <a:rPr lang="en-US" i="1">
                        <a:latin typeface="Cambria Math" panose="02040503050406030204" pitchFamily="18" charset="0"/>
                      </a:rPr>
                      <m:t>(</m:t>
                    </m:r>
                    <m:r>
                      <a:rPr lang="en-US" i="1">
                        <a:latin typeface="Cambria Math" panose="02040503050406030204" pitchFamily="18" charset="0"/>
                      </a:rPr>
                      <m:t>𝑎</m:t>
                    </m:r>
                    <m:r>
                      <a:rPr lang="en-US" i="1">
                        <a:latin typeface="Cambria Math" panose="02040503050406030204" pitchFamily="18" charset="0"/>
                      </a:rPr>
                      <m:t>)≠0</m:t>
                    </m:r>
                  </m:oMath>
                </a14:m>
                <a:r>
                  <a:rPr lang="en-US" dirty="0"/>
                  <a:t> the limit of rational function is a function value at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𝑎</m:t>
                    </m:r>
                    <m:r>
                      <a:rPr lang="en-US" b="0" i="1" smtClean="0">
                        <a:latin typeface="Cambria Math" panose="02040503050406030204" pitchFamily="18" charset="0"/>
                      </a:rPr>
                      <m:t>. </m:t>
                    </m:r>
                  </m:oMath>
                </a14:m>
                <a:r>
                  <a:rPr lang="en-US" dirty="0"/>
                  <a:t>When </a:t>
                </a:r>
                <a14:m>
                  <m:oMath xmlns:m="http://schemas.openxmlformats.org/officeDocument/2006/math">
                    <m:r>
                      <a:rPr lang="en-US" b="0" i="0" smtClean="0">
                        <a:latin typeface="Cambria Math" panose="02040503050406030204" pitchFamily="18" charset="0"/>
                      </a:rPr>
                      <m:t> </m:t>
                    </m:r>
                    <m:r>
                      <a:rPr lang="en-US" i="1">
                        <a:latin typeface="Cambria Math" panose="02040503050406030204" pitchFamily="18" charset="0"/>
                      </a:rPr>
                      <m:t>𝑞</m:t>
                    </m:r>
                    <m:d>
                      <m:dPr>
                        <m:ctrlPr>
                          <a:rPr lang="en-US" i="1">
                            <a:latin typeface="Cambria Math" panose="02040503050406030204" pitchFamily="18" charset="0"/>
                          </a:rPr>
                        </m:ctrlPr>
                      </m:dPr>
                      <m:e>
                        <m:r>
                          <a:rPr lang="en-US" i="1">
                            <a:latin typeface="Cambria Math" panose="02040503050406030204" pitchFamily="18" charset="0"/>
                          </a:rPr>
                          <m:t>𝑎</m:t>
                        </m:r>
                      </m:e>
                    </m:d>
                    <m:r>
                      <a:rPr lang="en-US" i="1">
                        <a:latin typeface="Cambria Math" panose="02040503050406030204" pitchFamily="18" charset="0"/>
                      </a:rPr>
                      <m:t>≠0</m:t>
                    </m:r>
                    <m:r>
                      <a:rPr lang="en-US" b="0" i="1" smtClean="0">
                        <a:latin typeface="Cambria Math" panose="02040503050406030204" pitchFamily="18" charset="0"/>
                      </a:rPr>
                      <m:t> </m:t>
                    </m:r>
                  </m:oMath>
                </a14:m>
                <a:r>
                  <a:rPr lang="en-US" dirty="0"/>
                  <a:t>,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𝑎</m:t>
                    </m:r>
                  </m:oMath>
                </a14:m>
                <a:r>
                  <a:rPr lang="en-US" dirty="0"/>
                  <a:t> is said to be in the domain of the rational function </a:t>
                </a:r>
                <a14:m>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𝑝</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𝑥</m:t>
                            </m:r>
                          </m:e>
                        </m:d>
                      </m:num>
                      <m:den>
                        <m:r>
                          <a:rPr lang="en-US" i="1">
                            <a:latin typeface="Cambria Math" panose="02040503050406030204" pitchFamily="18" charset="0"/>
                            <a:ea typeface="Cambria Math" panose="02040503050406030204" pitchFamily="18" charset="0"/>
                          </a:rPr>
                          <m:t>𝑞</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𝑥</m:t>
                        </m:r>
                        <m:r>
                          <a:rPr lang="en-US" i="1">
                            <a:latin typeface="Cambria Math" panose="02040503050406030204" pitchFamily="18" charset="0"/>
                            <a:ea typeface="Cambria Math" panose="02040503050406030204" pitchFamily="18" charset="0"/>
                          </a:rPr>
                          <m:t>)</m:t>
                        </m:r>
                      </m:den>
                    </m:f>
                  </m:oMath>
                </a14:m>
                <a:r>
                  <a:rPr lang="en-US" dirty="0"/>
                  <a:t>.</a:t>
                </a:r>
              </a:p>
            </p:txBody>
          </p:sp>
        </mc:Choice>
        <mc:Fallback xmlns="">
          <p:sp>
            <p:nvSpPr>
              <p:cNvPr id="4" name="Text Placeholder 3">
                <a:extLst>
                  <a:ext uri="{FF2B5EF4-FFF2-40B4-BE49-F238E27FC236}">
                    <a16:creationId xmlns:a16="http://schemas.microsoft.com/office/drawing/2014/main" id="{2B3C02FF-5AEA-4F42-AD4B-8A44EEF6F4DD}"/>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134" t="-2029"/>
                </a:stretch>
              </a:blipFill>
            </p:spPr>
            <p:txBody>
              <a:bodyPr/>
              <a:lstStyle/>
              <a:p>
                <a:r>
                  <a:rPr lang="en-US">
                    <a:noFill/>
                  </a:rPr>
                  <a:t> </a:t>
                </a:r>
              </a:p>
            </p:txBody>
          </p:sp>
        </mc:Fallback>
      </mc:AlternateContent>
    </p:spTree>
    <p:extLst>
      <p:ext uri="{BB962C8B-B14F-4D97-AF65-F5344CB8AC3E}">
        <p14:creationId xmlns:p14="http://schemas.microsoft.com/office/powerpoint/2010/main" val="958107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E7998-AB95-40A0-B71A-DA61BACC79A1}"/>
              </a:ext>
            </a:extLst>
          </p:cNvPr>
          <p:cNvSpPr>
            <a:spLocks noGrp="1"/>
          </p:cNvSpPr>
          <p:nvPr>
            <p:ph type="title"/>
          </p:nvPr>
        </p:nvSpPr>
        <p:spPr/>
        <p:txBody>
          <a:bodyPr>
            <a:normAutofit/>
          </a:bodyPr>
          <a:lstStyle/>
          <a:p>
            <a:r>
              <a:rPr lang="en-US" dirty="0"/>
              <a:t>Example</a:t>
            </a:r>
          </a:p>
        </p:txBody>
      </p:sp>
      <p:sp>
        <p:nvSpPr>
          <p:cNvPr id="4" name="Text Placeholder 3">
            <a:extLst>
              <a:ext uri="{FF2B5EF4-FFF2-40B4-BE49-F238E27FC236}">
                <a16:creationId xmlns:a16="http://schemas.microsoft.com/office/drawing/2014/main" id="{4CE1A5F1-26A7-47AD-BC70-38E5F8000293}"/>
              </a:ext>
            </a:extLst>
          </p:cNvPr>
          <p:cNvSpPr>
            <a:spLocks noGrp="1"/>
          </p:cNvSpPr>
          <p:nvPr>
            <p:ph type="body" sz="quarter" idx="14"/>
          </p:nvPr>
        </p:nvSpPr>
        <p:spPr>
          <a:xfrm>
            <a:off x="609600" y="1115878"/>
            <a:ext cx="10750549" cy="4894486"/>
          </a:xfrm>
        </p:spPr>
        <p:txBody>
          <a:bodyPr/>
          <a:lstStyle/>
          <a:p>
            <a:r>
              <a:rPr lang="en-US" dirty="0"/>
              <a:t>Evaluating a Limit of a Rational Function</a:t>
            </a:r>
          </a:p>
          <a:p>
            <a:endParaRPr lang="en-US" dirty="0"/>
          </a:p>
        </p:txBody>
      </p:sp>
      <p:pic>
        <p:nvPicPr>
          <p:cNvPr id="5" name="Picture 4">
            <a:extLst>
              <a:ext uri="{FF2B5EF4-FFF2-40B4-BE49-F238E27FC236}">
                <a16:creationId xmlns:a16="http://schemas.microsoft.com/office/drawing/2014/main" id="{37504BD0-1153-41CB-8320-BDA0713520C3}"/>
              </a:ext>
            </a:extLst>
          </p:cNvPr>
          <p:cNvPicPr>
            <a:picLocks noChangeAspect="1"/>
          </p:cNvPicPr>
          <p:nvPr/>
        </p:nvPicPr>
        <p:blipFill>
          <a:blip r:embed="rId2"/>
          <a:stretch>
            <a:fillRect/>
          </a:stretch>
        </p:blipFill>
        <p:spPr>
          <a:xfrm>
            <a:off x="960895" y="1881187"/>
            <a:ext cx="9364205" cy="4129177"/>
          </a:xfrm>
          <a:prstGeom prst="rect">
            <a:avLst/>
          </a:prstGeom>
        </p:spPr>
      </p:pic>
    </p:spTree>
    <p:extLst>
      <p:ext uri="{BB962C8B-B14F-4D97-AF65-F5344CB8AC3E}">
        <p14:creationId xmlns:p14="http://schemas.microsoft.com/office/powerpoint/2010/main" val="2113790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E5A1637-9F3F-440A-A763-BB495EC71484}"/>
              </a:ext>
            </a:extLst>
          </p:cNvPr>
          <p:cNvPicPr>
            <a:picLocks noChangeAspect="1"/>
          </p:cNvPicPr>
          <p:nvPr/>
        </p:nvPicPr>
        <p:blipFill>
          <a:blip r:embed="rId2"/>
          <a:stretch>
            <a:fillRect/>
          </a:stretch>
        </p:blipFill>
        <p:spPr>
          <a:xfrm>
            <a:off x="836908" y="963696"/>
            <a:ext cx="10957302" cy="5607585"/>
          </a:xfrm>
          <a:prstGeom prst="rect">
            <a:avLst/>
          </a:prstGeom>
        </p:spPr>
      </p:pic>
      <p:sp>
        <p:nvSpPr>
          <p:cNvPr id="5" name="Rectangle 1">
            <a:extLst>
              <a:ext uri="{FF2B5EF4-FFF2-40B4-BE49-F238E27FC236}">
                <a16:creationId xmlns:a16="http://schemas.microsoft.com/office/drawing/2014/main" id="{0E2C57EB-37D0-42CE-8F19-EC71D74A0F37}"/>
              </a:ext>
            </a:extLst>
          </p:cNvPr>
          <p:cNvSpPr>
            <a:spLocks noGrp="1" noChangeArrowheads="1"/>
          </p:cNvSpPr>
          <p:nvPr>
            <p:ph type="title"/>
          </p:nvPr>
        </p:nvSpPr>
        <p:spPr bwMode="auto">
          <a:xfrm>
            <a:off x="609600" y="132699"/>
            <a:ext cx="1030120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Arial" panose="020B0604020202020204" pitchFamily="34" charset="0"/>
              </a:rPr>
              <a:t>Problem-Solving Strategy: Calculating a Limit When </a:t>
            </a:r>
            <a:r>
              <a:rPr kumimoji="0" lang="en-US" altLang="en-US" sz="2400" b="0" i="1" u="none" strike="noStrike" cap="none" normalizeH="0" baseline="0" dirty="0">
                <a:ln>
                  <a:noFill/>
                </a:ln>
                <a:solidFill>
                  <a:schemeClr val="tx1"/>
                </a:solidFill>
                <a:effectLst/>
                <a:latin typeface="MathJax_Math"/>
              </a:rPr>
              <a:t>f</a:t>
            </a:r>
            <a:r>
              <a:rPr kumimoji="0" lang="en-US" altLang="en-US" sz="2400" b="0" i="0" u="none" strike="noStrike" cap="none" normalizeH="0" baseline="0" dirty="0">
                <a:ln>
                  <a:noFill/>
                </a:ln>
                <a:solidFill>
                  <a:schemeClr val="tx1"/>
                </a:solidFill>
                <a:effectLst/>
                <a:latin typeface="MathJax_Main"/>
              </a:rPr>
              <a:t>(</a:t>
            </a:r>
            <a:r>
              <a:rPr kumimoji="0" lang="en-US" altLang="en-US" sz="2400" b="0" i="1" u="none" strike="noStrike" cap="none" normalizeH="0" baseline="0" dirty="0">
                <a:ln>
                  <a:noFill/>
                </a:ln>
                <a:solidFill>
                  <a:schemeClr val="tx1"/>
                </a:solidFill>
                <a:effectLst/>
                <a:latin typeface="MathJax_Math"/>
              </a:rPr>
              <a:t>x</a:t>
            </a:r>
            <a:r>
              <a:rPr kumimoji="0" lang="en-US" altLang="en-US" sz="2400" b="0" i="0" u="none" strike="noStrike" cap="none" normalizeH="0" baseline="0" dirty="0">
                <a:ln>
                  <a:noFill/>
                </a:ln>
                <a:solidFill>
                  <a:schemeClr val="tx1"/>
                </a:solidFill>
                <a:effectLst/>
                <a:latin typeface="MathJax_Main"/>
              </a:rPr>
              <a:t>)/</a:t>
            </a:r>
            <a:r>
              <a:rPr kumimoji="0" lang="en-US" altLang="en-US" sz="2400" b="0" i="1" u="none" strike="noStrike" cap="none" normalizeH="0" baseline="0" dirty="0">
                <a:ln>
                  <a:noFill/>
                </a:ln>
                <a:solidFill>
                  <a:schemeClr val="tx1"/>
                </a:solidFill>
                <a:effectLst/>
                <a:latin typeface="MathJax_Math"/>
              </a:rPr>
              <a:t>g</a:t>
            </a:r>
            <a:r>
              <a:rPr kumimoji="0" lang="en-US" altLang="en-US" sz="2400" b="0" i="0" u="none" strike="noStrike" cap="none" normalizeH="0" baseline="0" dirty="0">
                <a:ln>
                  <a:noFill/>
                </a:ln>
                <a:solidFill>
                  <a:schemeClr val="tx1"/>
                </a:solidFill>
                <a:effectLst/>
                <a:latin typeface="MathJax_Main"/>
              </a:rPr>
              <a:t>(</a:t>
            </a:r>
            <a:r>
              <a:rPr kumimoji="0" lang="en-US" altLang="en-US" sz="2400" b="0" i="1" u="none" strike="noStrike" cap="none" normalizeH="0" baseline="0" dirty="0">
                <a:ln>
                  <a:noFill/>
                </a:ln>
                <a:solidFill>
                  <a:schemeClr val="tx1"/>
                </a:solidFill>
                <a:effectLst/>
                <a:latin typeface="MathJax_Math"/>
              </a:rPr>
              <a:t>x</a:t>
            </a:r>
            <a:r>
              <a:rPr kumimoji="0" lang="en-US" altLang="en-US" sz="2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has the Indeterminate Form 0/0 </a:t>
            </a:r>
          </a:p>
        </p:txBody>
      </p:sp>
    </p:spTree>
    <p:extLst>
      <p:ext uri="{BB962C8B-B14F-4D97-AF65-F5344CB8AC3E}">
        <p14:creationId xmlns:p14="http://schemas.microsoft.com/office/powerpoint/2010/main" val="30949479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39188-4F2A-403E-BED4-036D4BA9442C}"/>
              </a:ext>
            </a:extLst>
          </p:cNvPr>
          <p:cNvSpPr>
            <a:spLocks noGrp="1"/>
          </p:cNvSpPr>
          <p:nvPr>
            <p:ph type="title"/>
          </p:nvPr>
        </p:nvSpPr>
        <p:spPr/>
        <p:txBody>
          <a:bodyPr>
            <a:normAutofit/>
          </a:bodyPr>
          <a:lstStyle/>
          <a:p>
            <a:r>
              <a:rPr lang="en-US" dirty="0"/>
              <a:t>Evaluating a Limit by Factoring and Canceling</a:t>
            </a:r>
          </a:p>
        </p:txBody>
      </p:sp>
      <p:sp>
        <p:nvSpPr>
          <p:cNvPr id="4" name="Text Placeholder 3">
            <a:extLst>
              <a:ext uri="{FF2B5EF4-FFF2-40B4-BE49-F238E27FC236}">
                <a16:creationId xmlns:a16="http://schemas.microsoft.com/office/drawing/2014/main" id="{A9C18392-4AAA-4FE8-B0BD-0588EDC9EBFA}"/>
              </a:ext>
            </a:extLst>
          </p:cNvPr>
          <p:cNvSpPr>
            <a:spLocks noGrp="1"/>
          </p:cNvSpPr>
          <p:nvPr>
            <p:ph type="body" sz="quarter" idx="14"/>
          </p:nvPr>
        </p:nvSpPr>
        <p:spPr>
          <a:xfrm>
            <a:off x="609600" y="1022888"/>
            <a:ext cx="10750549" cy="4987476"/>
          </a:xfrm>
        </p:spPr>
        <p:txBody>
          <a:bodyPr/>
          <a:lstStyle/>
          <a:p>
            <a:r>
              <a:rPr lang="en-US" dirty="0"/>
              <a:t>Example</a:t>
            </a:r>
          </a:p>
          <a:p>
            <a:endParaRPr lang="en-US" dirty="0"/>
          </a:p>
        </p:txBody>
      </p:sp>
      <p:pic>
        <p:nvPicPr>
          <p:cNvPr id="5" name="Picture 4">
            <a:extLst>
              <a:ext uri="{FF2B5EF4-FFF2-40B4-BE49-F238E27FC236}">
                <a16:creationId xmlns:a16="http://schemas.microsoft.com/office/drawing/2014/main" id="{D75D1C56-06AE-4F0A-899D-0036BB71675C}"/>
              </a:ext>
            </a:extLst>
          </p:cNvPr>
          <p:cNvPicPr>
            <a:picLocks noChangeAspect="1"/>
          </p:cNvPicPr>
          <p:nvPr/>
        </p:nvPicPr>
        <p:blipFill>
          <a:blip r:embed="rId2"/>
          <a:stretch>
            <a:fillRect/>
          </a:stretch>
        </p:blipFill>
        <p:spPr>
          <a:xfrm>
            <a:off x="831852" y="1518834"/>
            <a:ext cx="10156446" cy="4060556"/>
          </a:xfrm>
          <a:prstGeom prst="rect">
            <a:avLst/>
          </a:prstGeom>
        </p:spPr>
      </p:pic>
    </p:spTree>
    <p:extLst>
      <p:ext uri="{BB962C8B-B14F-4D97-AF65-F5344CB8AC3E}">
        <p14:creationId xmlns:p14="http://schemas.microsoft.com/office/powerpoint/2010/main" val="25870272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5F4FC-B414-480F-8EF4-430F3819AC5E}"/>
              </a:ext>
            </a:extLst>
          </p:cNvPr>
          <p:cNvSpPr>
            <a:spLocks noGrp="1"/>
          </p:cNvSpPr>
          <p:nvPr>
            <p:ph type="title"/>
          </p:nvPr>
        </p:nvSpPr>
        <p:spPr/>
        <p:txBody>
          <a:bodyPr>
            <a:normAutofit/>
          </a:bodyPr>
          <a:lstStyle/>
          <a:p>
            <a:r>
              <a:rPr lang="en-US" dirty="0"/>
              <a:t>Example cont.</a:t>
            </a:r>
          </a:p>
        </p:txBody>
      </p:sp>
      <p:pic>
        <p:nvPicPr>
          <p:cNvPr id="5" name="Picture 4">
            <a:extLst>
              <a:ext uri="{FF2B5EF4-FFF2-40B4-BE49-F238E27FC236}">
                <a16:creationId xmlns:a16="http://schemas.microsoft.com/office/drawing/2014/main" id="{F2E61FEB-DA41-45A0-82A7-F036729B3773}"/>
              </a:ext>
            </a:extLst>
          </p:cNvPr>
          <p:cNvPicPr>
            <a:picLocks noChangeAspect="1"/>
          </p:cNvPicPr>
          <p:nvPr/>
        </p:nvPicPr>
        <p:blipFill>
          <a:blip r:embed="rId2"/>
          <a:stretch>
            <a:fillRect/>
          </a:stretch>
        </p:blipFill>
        <p:spPr>
          <a:xfrm>
            <a:off x="914400" y="1167187"/>
            <a:ext cx="9236990" cy="4966730"/>
          </a:xfrm>
          <a:prstGeom prst="rect">
            <a:avLst/>
          </a:prstGeom>
        </p:spPr>
      </p:pic>
    </p:spTree>
    <p:extLst>
      <p:ext uri="{BB962C8B-B14F-4D97-AF65-F5344CB8AC3E}">
        <p14:creationId xmlns:p14="http://schemas.microsoft.com/office/powerpoint/2010/main" val="3959809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54759-F841-450A-A933-357C9C9740AC}"/>
              </a:ext>
            </a:extLst>
          </p:cNvPr>
          <p:cNvSpPr>
            <a:spLocks noGrp="1"/>
          </p:cNvSpPr>
          <p:nvPr>
            <p:ph type="title"/>
          </p:nvPr>
        </p:nvSpPr>
        <p:spPr/>
        <p:txBody>
          <a:bodyPr>
            <a:normAutofit/>
          </a:bodyPr>
          <a:lstStyle/>
          <a:p>
            <a:r>
              <a:rPr lang="en-US" dirty="0"/>
              <a:t>Evaluating a Limit by Multiplying by a conjugate</a:t>
            </a:r>
          </a:p>
        </p:txBody>
      </p:sp>
      <p:pic>
        <p:nvPicPr>
          <p:cNvPr id="5" name="Picture 4">
            <a:extLst>
              <a:ext uri="{FF2B5EF4-FFF2-40B4-BE49-F238E27FC236}">
                <a16:creationId xmlns:a16="http://schemas.microsoft.com/office/drawing/2014/main" id="{C25FD83F-9EE6-4D70-BCEE-9DA466EB97CE}"/>
              </a:ext>
            </a:extLst>
          </p:cNvPr>
          <p:cNvPicPr>
            <a:picLocks noChangeAspect="1"/>
          </p:cNvPicPr>
          <p:nvPr/>
        </p:nvPicPr>
        <p:blipFill>
          <a:blip r:embed="rId2"/>
          <a:stretch>
            <a:fillRect/>
          </a:stretch>
        </p:blipFill>
        <p:spPr>
          <a:xfrm>
            <a:off x="483079" y="900862"/>
            <a:ext cx="11576649" cy="5586202"/>
          </a:xfrm>
          <a:prstGeom prst="rect">
            <a:avLst/>
          </a:prstGeom>
        </p:spPr>
      </p:pic>
    </p:spTree>
    <p:extLst>
      <p:ext uri="{BB962C8B-B14F-4D97-AF65-F5344CB8AC3E}">
        <p14:creationId xmlns:p14="http://schemas.microsoft.com/office/powerpoint/2010/main" val="21128667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D127F-E46E-4658-A2B0-06E89A35AF9C}"/>
              </a:ext>
            </a:extLst>
          </p:cNvPr>
          <p:cNvSpPr>
            <a:spLocks noGrp="1"/>
          </p:cNvSpPr>
          <p:nvPr>
            <p:ph type="title"/>
          </p:nvPr>
        </p:nvSpPr>
        <p:spPr/>
        <p:txBody>
          <a:bodyPr>
            <a:normAutofit/>
          </a:bodyPr>
          <a:lstStyle/>
          <a:p>
            <a:r>
              <a:rPr lang="en-US" dirty="0"/>
              <a:t>Example cont.</a:t>
            </a:r>
          </a:p>
        </p:txBody>
      </p:sp>
      <p:pic>
        <p:nvPicPr>
          <p:cNvPr id="1026" name="Picture 2">
            <a:extLst>
              <a:ext uri="{FF2B5EF4-FFF2-40B4-BE49-F238E27FC236}">
                <a16:creationId xmlns:a16="http://schemas.microsoft.com/office/drawing/2014/main" id="{2D5D32C6-926B-4639-8070-943CB10833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1" y="1052423"/>
            <a:ext cx="11087818" cy="3536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3946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65E10-463D-49B7-9EDC-F01443BC0806}"/>
              </a:ext>
            </a:extLst>
          </p:cNvPr>
          <p:cNvSpPr>
            <a:spLocks noGrp="1"/>
          </p:cNvSpPr>
          <p:nvPr>
            <p:ph type="title"/>
          </p:nvPr>
        </p:nvSpPr>
        <p:spPr/>
        <p:txBody>
          <a:bodyPr>
            <a:normAutofit/>
          </a:bodyPr>
          <a:lstStyle/>
          <a:p>
            <a:r>
              <a:rPr lang="en-US" dirty="0"/>
              <a:t>Conti.</a:t>
            </a:r>
          </a:p>
        </p:txBody>
      </p:sp>
      <p:sp>
        <p:nvSpPr>
          <p:cNvPr id="4" name="Text Placeholder 3">
            <a:extLst>
              <a:ext uri="{FF2B5EF4-FFF2-40B4-BE49-F238E27FC236}">
                <a16:creationId xmlns:a16="http://schemas.microsoft.com/office/drawing/2014/main" id="{31AD83E6-98B0-44EE-AB8B-06F244077EA4}"/>
              </a:ext>
            </a:extLst>
          </p:cNvPr>
          <p:cNvSpPr>
            <a:spLocks noGrp="1"/>
          </p:cNvSpPr>
          <p:nvPr>
            <p:ph type="body" sz="quarter" idx="14"/>
          </p:nvPr>
        </p:nvSpPr>
        <p:spPr/>
        <p:txBody>
          <a:bodyPr>
            <a:normAutofit/>
          </a:bodyPr>
          <a:lstStyle/>
          <a:p>
            <a:pPr marL="0" indent="0">
              <a:buNone/>
            </a:pPr>
            <a:r>
              <a:rPr lang="en-US" dirty="0"/>
              <a:t>Explanation:</a:t>
            </a:r>
          </a:p>
          <a:p>
            <a:pPr marL="0" indent="0">
              <a:buNone/>
            </a:pPr>
            <a:r>
              <a:rPr lang="en-US" dirty="0"/>
              <a:t>As x gets closer to a, the slope of the secant line becomes a better approximation to the rate of change of the function f(x) at a.</a:t>
            </a:r>
          </a:p>
        </p:txBody>
      </p:sp>
      <p:pic>
        <p:nvPicPr>
          <p:cNvPr id="5" name="Picture 4">
            <a:extLst>
              <a:ext uri="{FF2B5EF4-FFF2-40B4-BE49-F238E27FC236}">
                <a16:creationId xmlns:a16="http://schemas.microsoft.com/office/drawing/2014/main" id="{6C6315F6-23B5-4127-A044-4B84B373A03B}"/>
              </a:ext>
            </a:extLst>
          </p:cNvPr>
          <p:cNvPicPr>
            <a:picLocks noChangeAspect="1"/>
          </p:cNvPicPr>
          <p:nvPr/>
        </p:nvPicPr>
        <p:blipFill>
          <a:blip r:embed="rId2"/>
          <a:stretch>
            <a:fillRect/>
          </a:stretch>
        </p:blipFill>
        <p:spPr>
          <a:xfrm>
            <a:off x="1036948" y="847636"/>
            <a:ext cx="8088198" cy="3809205"/>
          </a:xfrm>
          <a:prstGeom prst="rect">
            <a:avLst/>
          </a:prstGeom>
        </p:spPr>
      </p:pic>
    </p:spTree>
    <p:extLst>
      <p:ext uri="{BB962C8B-B14F-4D97-AF65-F5344CB8AC3E}">
        <p14:creationId xmlns:p14="http://schemas.microsoft.com/office/powerpoint/2010/main" val="39803302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1ADB9-311E-4607-B1C1-CC3844256C79}"/>
              </a:ext>
            </a:extLst>
          </p:cNvPr>
          <p:cNvSpPr>
            <a:spLocks noGrp="1"/>
          </p:cNvSpPr>
          <p:nvPr>
            <p:ph type="title"/>
          </p:nvPr>
        </p:nvSpPr>
        <p:spPr>
          <a:xfrm>
            <a:off x="720725" y="546090"/>
            <a:ext cx="10750549" cy="659535"/>
          </a:xfrm>
        </p:spPr>
        <p:txBody>
          <a:bodyPr>
            <a:normAutofit fontScale="90000"/>
          </a:bodyPr>
          <a:lstStyle/>
          <a:p>
            <a:r>
              <a:rPr lang="en-US" sz="3600" dirty="0"/>
              <a:t>Evaluating a Limit when the Limit Laws Do Not Apply</a:t>
            </a:r>
          </a:p>
        </p:txBody>
      </p:sp>
      <p:pic>
        <p:nvPicPr>
          <p:cNvPr id="5" name="Picture 4">
            <a:extLst>
              <a:ext uri="{FF2B5EF4-FFF2-40B4-BE49-F238E27FC236}">
                <a16:creationId xmlns:a16="http://schemas.microsoft.com/office/drawing/2014/main" id="{416B5C4F-811C-4382-9227-CAD31EF96378}"/>
              </a:ext>
            </a:extLst>
          </p:cNvPr>
          <p:cNvPicPr>
            <a:picLocks noChangeAspect="1"/>
          </p:cNvPicPr>
          <p:nvPr/>
        </p:nvPicPr>
        <p:blipFill>
          <a:blip r:embed="rId2"/>
          <a:stretch>
            <a:fillRect/>
          </a:stretch>
        </p:blipFill>
        <p:spPr>
          <a:xfrm>
            <a:off x="831852" y="1554719"/>
            <a:ext cx="11227876" cy="4899804"/>
          </a:xfrm>
          <a:prstGeom prst="rect">
            <a:avLst/>
          </a:prstGeom>
        </p:spPr>
      </p:pic>
    </p:spTree>
    <p:extLst>
      <p:ext uri="{BB962C8B-B14F-4D97-AF65-F5344CB8AC3E}">
        <p14:creationId xmlns:p14="http://schemas.microsoft.com/office/powerpoint/2010/main" val="15730413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E4787-4C36-4099-A774-53A7431BDEA0}"/>
              </a:ext>
            </a:extLst>
          </p:cNvPr>
          <p:cNvSpPr>
            <a:spLocks noGrp="1"/>
          </p:cNvSpPr>
          <p:nvPr>
            <p:ph type="title"/>
          </p:nvPr>
        </p:nvSpPr>
        <p:spPr/>
        <p:txBody>
          <a:bodyPr>
            <a:normAutofit/>
          </a:bodyPr>
          <a:lstStyle/>
          <a:p>
            <a:r>
              <a:rPr lang="en-US" dirty="0"/>
              <a:t>Example cont.</a:t>
            </a:r>
          </a:p>
        </p:txBody>
      </p:sp>
      <p:pic>
        <p:nvPicPr>
          <p:cNvPr id="5" name="Picture 4">
            <a:extLst>
              <a:ext uri="{FF2B5EF4-FFF2-40B4-BE49-F238E27FC236}">
                <a16:creationId xmlns:a16="http://schemas.microsoft.com/office/drawing/2014/main" id="{6D4D34FA-EA1F-4D81-B5D1-6EDC04627F63}"/>
              </a:ext>
            </a:extLst>
          </p:cNvPr>
          <p:cNvPicPr>
            <a:picLocks noChangeAspect="1"/>
          </p:cNvPicPr>
          <p:nvPr/>
        </p:nvPicPr>
        <p:blipFill>
          <a:blip r:embed="rId2"/>
          <a:stretch>
            <a:fillRect/>
          </a:stretch>
        </p:blipFill>
        <p:spPr>
          <a:xfrm>
            <a:off x="895546" y="1329179"/>
            <a:ext cx="6454160" cy="2897763"/>
          </a:xfrm>
          <a:prstGeom prst="rect">
            <a:avLst/>
          </a:prstGeom>
        </p:spPr>
      </p:pic>
    </p:spTree>
    <p:extLst>
      <p:ext uri="{BB962C8B-B14F-4D97-AF65-F5344CB8AC3E}">
        <p14:creationId xmlns:p14="http://schemas.microsoft.com/office/powerpoint/2010/main" val="13556227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58CCF-0769-4E84-9245-9259A498700D}"/>
              </a:ext>
            </a:extLst>
          </p:cNvPr>
          <p:cNvSpPr>
            <a:spLocks noGrp="1"/>
          </p:cNvSpPr>
          <p:nvPr>
            <p:ph type="title"/>
          </p:nvPr>
        </p:nvSpPr>
        <p:spPr/>
        <p:txBody>
          <a:bodyPr>
            <a:normAutofit/>
          </a:bodyPr>
          <a:lstStyle/>
          <a:p>
            <a:r>
              <a:rPr lang="en-US" dirty="0"/>
              <a:t>Class Activity</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CC36026E-711B-4681-A0C7-4AE893E7D788}"/>
                  </a:ext>
                </a:extLst>
              </p:cNvPr>
              <p:cNvSpPr>
                <a:spLocks noGrp="1"/>
              </p:cNvSpPr>
              <p:nvPr>
                <p:ph type="body" sz="quarter" idx="14"/>
              </p:nvPr>
            </p:nvSpPr>
            <p:spPr>
              <a:xfrm>
                <a:off x="609600" y="1027522"/>
                <a:ext cx="10750549" cy="4982842"/>
              </a:xfrm>
            </p:spPr>
            <p:txBody>
              <a:bodyPr/>
              <a:lstStyle/>
              <a:p>
                <a:pPr marL="0" indent="0">
                  <a:buNone/>
                </a:pPr>
                <a:r>
                  <a:rPr lang="en-US" dirty="0"/>
                  <a:t>Evaluate the limit</a:t>
                </a:r>
              </a:p>
              <a:p>
                <a:pPr marL="514350" indent="-514350">
                  <a:buAutoNum type="alphaLcParenBoth"/>
                </a:pPr>
                <a:r>
                  <a:rPr lang="en-US" dirty="0"/>
                  <a:t>Cancellation</a:t>
                </a:r>
              </a:p>
              <a:p>
                <a:pPr marL="0" indent="0">
                  <a:buNone/>
                </a:pPr>
                <a:endParaRPr lang="en-US" dirty="0"/>
              </a:p>
              <a:p>
                <a:pPr marL="0" indent="0">
                  <a:buNone/>
                </a:pPr>
                <a14:m>
                  <m:oMathPara xmlns:m="http://schemas.openxmlformats.org/officeDocument/2006/math">
                    <m:oMathParaPr>
                      <m:jc m:val="left"/>
                    </m:oMathParaPr>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→1</m:t>
                              </m:r>
                            </m:lim>
                          </m:limLow>
                        </m:fName>
                        <m:e>
                          <m:f>
                            <m:fPr>
                              <m:ctrlPr>
                                <a:rPr lang="en-US"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−1</m:t>
                              </m:r>
                            </m:num>
                            <m:den>
                              <m:r>
                                <a:rPr lang="en-US" b="0" i="1" smtClean="0">
                                  <a:latin typeface="Cambria Math" panose="02040503050406030204" pitchFamily="18" charset="0"/>
                                </a:rPr>
                                <m:t>𝑥</m:t>
                              </m:r>
                              <m:r>
                                <a:rPr lang="en-US" b="0" i="1" smtClean="0">
                                  <a:latin typeface="Cambria Math" panose="02040503050406030204" pitchFamily="18" charset="0"/>
                                </a:rPr>
                                <m:t>−1</m:t>
                              </m:r>
                            </m:den>
                          </m:f>
                        </m:e>
                      </m:func>
                    </m:oMath>
                  </m:oMathPara>
                </a14:m>
                <a:endParaRPr lang="en-US" dirty="0"/>
              </a:p>
              <a:p>
                <a:pPr marL="0" indent="0">
                  <a:buNone/>
                </a:pPr>
                <a:endParaRPr lang="en-US" dirty="0"/>
              </a:p>
              <a:p>
                <a:pPr marL="0" indent="0">
                  <a:buNone/>
                </a:pPr>
                <a:r>
                  <a:rPr lang="en-US" dirty="0"/>
                  <a:t>(b) Conjugate</a:t>
                </a:r>
              </a:p>
              <a:p>
                <a:pPr marL="0" indent="0">
                  <a:buNone/>
                </a:pPr>
                <a14:m>
                  <m:oMathPara xmlns:m="http://schemas.openxmlformats.org/officeDocument/2006/math">
                    <m:oMathParaPr>
                      <m:jc m:val="left"/>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b="0" i="1" smtClean="0">
                                  <a:latin typeface="Cambria Math" panose="02040503050406030204" pitchFamily="18" charset="0"/>
                                </a:rPr>
                                <m:t>h</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m:t>
                              </m:r>
                            </m:lim>
                          </m:limLow>
                        </m:fName>
                        <m:e>
                          <m:f>
                            <m:fPr>
                              <m:ctrlPr>
                                <a:rPr lang="en-US" i="1">
                                  <a:latin typeface="Cambria Math" panose="02040503050406030204" pitchFamily="18" charset="0"/>
                                </a:rPr>
                              </m:ctrlPr>
                            </m:fPr>
                            <m:num>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36+</m:t>
                                  </m:r>
                                  <m:r>
                                    <a:rPr lang="en-US" b="0" i="1" smtClean="0">
                                      <a:latin typeface="Cambria Math" panose="02040503050406030204" pitchFamily="18" charset="0"/>
                                    </a:rPr>
                                    <m:t>h</m:t>
                                  </m:r>
                                </m:e>
                              </m:rad>
                              <m:r>
                                <a:rPr lang="en-US" i="1">
                                  <a:latin typeface="Cambria Math" panose="02040503050406030204" pitchFamily="18" charset="0"/>
                                </a:rPr>
                                <m:t>−</m:t>
                              </m:r>
                              <m:r>
                                <a:rPr lang="en-US" b="0" i="1" smtClean="0">
                                  <a:latin typeface="Cambria Math" panose="02040503050406030204" pitchFamily="18" charset="0"/>
                                </a:rPr>
                                <m:t>6</m:t>
                              </m:r>
                            </m:num>
                            <m:den>
                              <m:r>
                                <a:rPr lang="en-US" b="0" i="1" smtClean="0">
                                  <a:latin typeface="Cambria Math" panose="02040503050406030204" pitchFamily="18" charset="0"/>
                                </a:rPr>
                                <m:t>h</m:t>
                              </m:r>
                            </m:den>
                          </m:f>
                        </m:e>
                      </m:func>
                    </m:oMath>
                  </m:oMathPara>
                </a14:m>
                <a:endParaRPr lang="en-US" dirty="0"/>
              </a:p>
            </p:txBody>
          </p:sp>
        </mc:Choice>
        <mc:Fallback xmlns="">
          <p:sp>
            <p:nvSpPr>
              <p:cNvPr id="4" name="Text Placeholder 3">
                <a:extLst>
                  <a:ext uri="{FF2B5EF4-FFF2-40B4-BE49-F238E27FC236}">
                    <a16:creationId xmlns:a16="http://schemas.microsoft.com/office/drawing/2014/main" id="{CC36026E-711B-4681-A0C7-4AE893E7D788}"/>
                  </a:ext>
                </a:extLst>
              </p:cNvPr>
              <p:cNvSpPr>
                <a:spLocks noGrp="1" noRot="1" noChangeAspect="1" noMove="1" noResize="1" noEditPoints="1" noAdjustHandles="1" noChangeArrowheads="1" noChangeShapeType="1" noTextEdit="1"/>
              </p:cNvSpPr>
              <p:nvPr>
                <p:ph type="body" sz="quarter" idx="14"/>
              </p:nvPr>
            </p:nvSpPr>
            <p:spPr>
              <a:xfrm>
                <a:off x="609600" y="1027522"/>
                <a:ext cx="10750549" cy="4982842"/>
              </a:xfrm>
              <a:blipFill>
                <a:blip r:embed="rId2"/>
                <a:stretch>
                  <a:fillRect l="-1190" t="-2081"/>
                </a:stretch>
              </a:blipFill>
            </p:spPr>
            <p:txBody>
              <a:bodyPr/>
              <a:lstStyle/>
              <a:p>
                <a:r>
                  <a:rPr lang="en-US">
                    <a:noFill/>
                  </a:rPr>
                  <a:t> </a:t>
                </a:r>
              </a:p>
            </p:txBody>
          </p:sp>
        </mc:Fallback>
      </mc:AlternateContent>
    </p:spTree>
    <p:extLst>
      <p:ext uri="{BB962C8B-B14F-4D97-AF65-F5344CB8AC3E}">
        <p14:creationId xmlns:p14="http://schemas.microsoft.com/office/powerpoint/2010/main" val="40072866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94E4D-1BED-4CF9-AF11-D1FE26AC47E2}"/>
              </a:ext>
            </a:extLst>
          </p:cNvPr>
          <p:cNvSpPr>
            <a:spLocks noGrp="1"/>
          </p:cNvSpPr>
          <p:nvPr>
            <p:ph type="title"/>
          </p:nvPr>
        </p:nvSpPr>
        <p:spPr>
          <a:xfrm>
            <a:off x="609600" y="241327"/>
            <a:ext cx="11359477" cy="1483956"/>
          </a:xfrm>
        </p:spPr>
        <p:txBody>
          <a:bodyPr>
            <a:normAutofit/>
          </a:bodyPr>
          <a:lstStyle/>
          <a:p>
            <a:r>
              <a:rPr lang="en-US" dirty="0"/>
              <a:t>Evaluating a Two-sided Limit Using the Limit Laws</a:t>
            </a:r>
          </a:p>
        </p:txBody>
      </p:sp>
      <p:pic>
        <p:nvPicPr>
          <p:cNvPr id="5" name="Picture 4">
            <a:extLst>
              <a:ext uri="{FF2B5EF4-FFF2-40B4-BE49-F238E27FC236}">
                <a16:creationId xmlns:a16="http://schemas.microsoft.com/office/drawing/2014/main" id="{2E14F227-1216-4B9D-8CF0-83B8ACE59032}"/>
              </a:ext>
            </a:extLst>
          </p:cNvPr>
          <p:cNvPicPr>
            <a:picLocks noChangeAspect="1"/>
          </p:cNvPicPr>
          <p:nvPr/>
        </p:nvPicPr>
        <p:blipFill>
          <a:blip r:embed="rId2"/>
          <a:stretch>
            <a:fillRect/>
          </a:stretch>
        </p:blipFill>
        <p:spPr>
          <a:xfrm>
            <a:off x="832523" y="1863306"/>
            <a:ext cx="11359477" cy="3657600"/>
          </a:xfrm>
          <a:prstGeom prst="rect">
            <a:avLst/>
          </a:prstGeom>
        </p:spPr>
      </p:pic>
    </p:spTree>
    <p:extLst>
      <p:ext uri="{BB962C8B-B14F-4D97-AF65-F5344CB8AC3E}">
        <p14:creationId xmlns:p14="http://schemas.microsoft.com/office/powerpoint/2010/main" val="41568994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BA6FA39-3DFB-4571-974C-063251B2E89D}"/>
              </a:ext>
            </a:extLst>
          </p:cNvPr>
          <p:cNvPicPr>
            <a:picLocks noChangeAspect="1"/>
          </p:cNvPicPr>
          <p:nvPr/>
        </p:nvPicPr>
        <p:blipFill>
          <a:blip r:embed="rId2"/>
          <a:stretch>
            <a:fillRect/>
          </a:stretch>
        </p:blipFill>
        <p:spPr>
          <a:xfrm>
            <a:off x="609600" y="970961"/>
            <a:ext cx="11431944" cy="5326321"/>
          </a:xfrm>
          <a:prstGeom prst="rect">
            <a:avLst/>
          </a:prstGeom>
        </p:spPr>
      </p:pic>
      <p:sp>
        <p:nvSpPr>
          <p:cNvPr id="4" name="Title 1">
            <a:extLst>
              <a:ext uri="{FF2B5EF4-FFF2-40B4-BE49-F238E27FC236}">
                <a16:creationId xmlns:a16="http://schemas.microsoft.com/office/drawing/2014/main" id="{5854CAC8-5E34-448A-BB82-81CD26698DBB}"/>
              </a:ext>
            </a:extLst>
          </p:cNvPr>
          <p:cNvSpPr>
            <a:spLocks noGrp="1"/>
          </p:cNvSpPr>
          <p:nvPr>
            <p:ph type="title"/>
          </p:nvPr>
        </p:nvSpPr>
        <p:spPr>
          <a:xfrm>
            <a:off x="720725" y="243575"/>
            <a:ext cx="10750549" cy="659535"/>
          </a:xfrm>
        </p:spPr>
        <p:txBody>
          <a:bodyPr>
            <a:normAutofit/>
          </a:bodyPr>
          <a:lstStyle/>
          <a:p>
            <a:r>
              <a:rPr lang="en-US" sz="3600" dirty="0"/>
              <a:t>Solution</a:t>
            </a:r>
          </a:p>
        </p:txBody>
      </p:sp>
    </p:spTree>
    <p:extLst>
      <p:ext uri="{BB962C8B-B14F-4D97-AF65-F5344CB8AC3E}">
        <p14:creationId xmlns:p14="http://schemas.microsoft.com/office/powerpoint/2010/main" val="398266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CFB5D-1E00-4566-8D66-6E0C3F5698CE}"/>
              </a:ext>
            </a:extLst>
          </p:cNvPr>
          <p:cNvSpPr>
            <a:spLocks noGrp="1"/>
          </p:cNvSpPr>
          <p:nvPr>
            <p:ph type="title"/>
          </p:nvPr>
        </p:nvSpPr>
        <p:spPr/>
        <p:txBody>
          <a:bodyPr>
            <a:normAutofit/>
          </a:bodyPr>
          <a:lstStyle/>
          <a:p>
            <a:r>
              <a:rPr lang="en-US" dirty="0"/>
              <a:t>Infinite limits from the left</a:t>
            </a:r>
          </a:p>
        </p:txBody>
      </p:sp>
      <mc:AlternateContent xmlns:mc="http://schemas.openxmlformats.org/markup-compatibility/2006" xmlns:a14="http://schemas.microsoft.com/office/drawing/2010/main">
        <mc:Choice Requires="a14">
          <p:sp>
            <p:nvSpPr>
              <p:cNvPr id="7" name="Text Placeholder 6">
                <a:extLst>
                  <a:ext uri="{FF2B5EF4-FFF2-40B4-BE49-F238E27FC236}">
                    <a16:creationId xmlns:a16="http://schemas.microsoft.com/office/drawing/2014/main" id="{B71AD580-D5AF-4BDD-8000-CFC16E4B8553}"/>
                  </a:ext>
                </a:extLst>
              </p:cNvPr>
              <p:cNvSpPr>
                <a:spLocks noGrp="1"/>
              </p:cNvSpPr>
              <p:nvPr>
                <p:ph type="body" sz="quarter" idx="14"/>
              </p:nvPr>
            </p:nvSpPr>
            <p:spPr>
              <a:xfrm>
                <a:off x="720725" y="990253"/>
                <a:ext cx="10750549" cy="5532152"/>
              </a:xfrm>
            </p:spPr>
            <p:txBody>
              <a:bodyPr/>
              <a:lstStyle/>
              <a:p>
                <a:pPr marL="0" indent="0">
                  <a:buNone/>
                </a:pPr>
                <a:r>
                  <a:rPr lang="en-US" dirty="0"/>
                  <a:t>Let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be a function defined at all values in an open interval of the form </a:t>
                </a:r>
                <a14:m>
                  <m:oMath xmlns:m="http://schemas.openxmlformats.org/officeDocument/2006/math">
                    <m:r>
                      <a:rPr lang="en-US" i="1" dirty="0" smtClean="0">
                        <a:latin typeface="Cambria Math" panose="02040503050406030204" pitchFamily="18" charset="0"/>
                      </a:rPr>
                      <m:t>(</m:t>
                    </m:r>
                    <m:r>
                      <a:rPr lang="en-US" i="1" dirty="0" err="1">
                        <a:latin typeface="Cambria Math" panose="02040503050406030204" pitchFamily="18" charset="0"/>
                      </a:rPr>
                      <m:t>𝑏</m:t>
                    </m:r>
                    <m:r>
                      <a:rPr lang="en-US" i="1" dirty="0" err="1">
                        <a:latin typeface="Cambria Math" panose="02040503050406030204" pitchFamily="18" charset="0"/>
                      </a:rPr>
                      <m:t>,</m:t>
                    </m:r>
                    <m:r>
                      <a:rPr lang="en-US" i="1" dirty="0" err="1">
                        <a:latin typeface="Cambria Math" panose="02040503050406030204" pitchFamily="18" charset="0"/>
                      </a:rPr>
                      <m:t>𝑎</m:t>
                    </m:r>
                    <m:r>
                      <a:rPr lang="en-US" i="1" dirty="0">
                        <a:latin typeface="Cambria Math" panose="02040503050406030204" pitchFamily="18" charset="0"/>
                      </a:rPr>
                      <m:t>)</m:t>
                    </m:r>
                  </m:oMath>
                </a14:m>
                <a:endParaRPr lang="en-US" dirty="0"/>
              </a:p>
              <a:p>
                <a:pPr marL="0" indent="0">
                  <a:buNone/>
                </a:pPr>
                <a:r>
                  <a:rPr lang="en-US" dirty="0"/>
                  <a:t>(</a:t>
                </a:r>
                <a:r>
                  <a:rPr lang="en-US" dirty="0" err="1"/>
                  <a:t>i</a:t>
                </a:r>
                <a:r>
                  <a:rPr lang="en-US" dirty="0"/>
                  <a:t>) If the values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increase without bound as the values of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(where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&lt;</m:t>
                    </m:r>
                    <m:r>
                      <a:rPr lang="en-US" i="1" dirty="0" smtClean="0">
                        <a:latin typeface="Cambria Math" panose="02040503050406030204" pitchFamily="18" charset="0"/>
                      </a:rPr>
                      <m:t>𝑎</m:t>
                    </m:r>
                  </m:oMath>
                </a14:m>
                <a:r>
                  <a:rPr lang="en-US" dirty="0"/>
                  <a:t>) approach the number a, then we say that the limit as </a:t>
                </a:r>
                <a14:m>
                  <m:oMath xmlns:m="http://schemas.openxmlformats.org/officeDocument/2006/math">
                    <m:r>
                      <a:rPr lang="en-US" i="1" dirty="0" smtClean="0">
                        <a:latin typeface="Cambria Math" panose="02040503050406030204" pitchFamily="18" charset="0"/>
                      </a:rPr>
                      <m:t>𝑥</m:t>
                    </m:r>
                  </m:oMath>
                </a14:m>
                <a:r>
                  <a:rPr lang="en-US" dirty="0"/>
                  <a:t> approaches a from the left is positive infinity and we write </a:t>
                </a:r>
              </a:p>
              <a:p>
                <a:pPr marL="0" indent="0">
                  <a:buNone/>
                </a:pPr>
                <a14:m>
                  <m:oMathPara xmlns:m="http://schemas.openxmlformats.org/officeDocument/2006/math">
                    <m:oMathParaPr>
                      <m:jc m:val="centerGroup"/>
                    </m:oMathParaPr>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𝑎</m:t>
                                  </m:r>
                                </m:e>
                                <m:sup>
                                  <m:r>
                                    <a:rPr lang="en-US" b="0" i="1" smtClean="0">
                                      <a:latin typeface="Cambria Math" panose="02040503050406030204" pitchFamily="18" charset="0"/>
                                      <a:ea typeface="Cambria Math" panose="02040503050406030204" pitchFamily="18" charset="0"/>
                                    </a:rPr>
                                    <m:t>−</m:t>
                                  </m:r>
                                </m:sup>
                              </m:sSup>
                            </m:lim>
                          </m:limLow>
                        </m:fName>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e>
                      </m:func>
                    </m:oMath>
                  </m:oMathPara>
                </a14:m>
                <a:endParaRPr lang="en-US" dirty="0"/>
              </a:p>
              <a:p>
                <a:pPr marL="0" indent="0">
                  <a:buNone/>
                </a:pPr>
                <a:r>
                  <a:rPr lang="en-US" dirty="0"/>
                  <a:t>(ii) If the values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decrease without bound as the values of </a:t>
                </a:r>
                <a14:m>
                  <m:oMath xmlns:m="http://schemas.openxmlformats.org/officeDocument/2006/math">
                    <m:r>
                      <a:rPr lang="en-US" i="1" dirty="0" smtClean="0">
                        <a:latin typeface="Cambria Math" panose="02040503050406030204" pitchFamily="18" charset="0"/>
                      </a:rPr>
                      <m:t>𝑥</m:t>
                    </m:r>
                  </m:oMath>
                </a14:m>
                <a:r>
                  <a:rPr lang="en-US" dirty="0"/>
                  <a:t> (where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&lt;</m:t>
                    </m:r>
                    <m:r>
                      <a:rPr lang="en-US" i="1" dirty="0" smtClean="0">
                        <a:latin typeface="Cambria Math" panose="02040503050406030204" pitchFamily="18" charset="0"/>
                      </a:rPr>
                      <m:t>𝑎</m:t>
                    </m:r>
                  </m:oMath>
                </a14:m>
                <a:r>
                  <a:rPr lang="en-US" dirty="0"/>
                  <a:t>) approach the number </a:t>
                </a:r>
                <a14:m>
                  <m:oMath xmlns:m="http://schemas.openxmlformats.org/officeDocument/2006/math">
                    <m:r>
                      <a:rPr lang="en-US" i="1" dirty="0" smtClean="0">
                        <a:latin typeface="Cambria Math" panose="02040503050406030204" pitchFamily="18" charset="0"/>
                      </a:rPr>
                      <m:t>𝑎</m:t>
                    </m:r>
                  </m:oMath>
                </a14:m>
                <a:r>
                  <a:rPr lang="en-US" dirty="0"/>
                  <a:t>, then we say that the limit as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approaches a from the left is negative infinity and we write </a:t>
                </a:r>
              </a:p>
              <a:p>
                <a:pPr marL="0" indent="0">
                  <a:buNone/>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𝑎</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b="0" i="1" smtClean="0">
                              <a:latin typeface="Cambria Math" panose="02040503050406030204" pitchFamily="18" charset="0"/>
                            </a:rPr>
                            <m:t>−</m:t>
                          </m:r>
                          <m:r>
                            <a:rPr lang="en-US" i="1">
                              <a:latin typeface="Cambria Math" panose="02040503050406030204" pitchFamily="18" charset="0"/>
                              <a:ea typeface="Cambria Math" panose="02040503050406030204" pitchFamily="18" charset="0"/>
                            </a:rPr>
                            <m:t>∞</m:t>
                          </m:r>
                        </m:e>
                      </m:func>
                    </m:oMath>
                  </m:oMathPara>
                </a14:m>
                <a:endParaRPr lang="en-US" dirty="0"/>
              </a:p>
            </p:txBody>
          </p:sp>
        </mc:Choice>
        <mc:Fallback xmlns="">
          <p:sp>
            <p:nvSpPr>
              <p:cNvPr id="7" name="Text Placeholder 6">
                <a:extLst>
                  <a:ext uri="{FF2B5EF4-FFF2-40B4-BE49-F238E27FC236}">
                    <a16:creationId xmlns:a16="http://schemas.microsoft.com/office/drawing/2014/main" id="{B71AD580-D5AF-4BDD-8000-CFC16E4B8553}"/>
                  </a:ext>
                </a:extLst>
              </p:cNvPr>
              <p:cNvSpPr>
                <a:spLocks noGrp="1" noRot="1" noChangeAspect="1" noMove="1" noResize="1" noEditPoints="1" noAdjustHandles="1" noChangeArrowheads="1" noChangeShapeType="1" noTextEdit="1"/>
              </p:cNvSpPr>
              <p:nvPr>
                <p:ph type="body" sz="quarter" idx="14"/>
              </p:nvPr>
            </p:nvSpPr>
            <p:spPr>
              <a:xfrm>
                <a:off x="720725" y="990253"/>
                <a:ext cx="10750549" cy="5532152"/>
              </a:xfrm>
              <a:blipFill>
                <a:blip r:embed="rId2"/>
                <a:stretch>
                  <a:fillRect l="-1134" t="-1762" r="-1304"/>
                </a:stretch>
              </a:blipFill>
            </p:spPr>
            <p:txBody>
              <a:bodyPr/>
              <a:lstStyle/>
              <a:p>
                <a:r>
                  <a:rPr lang="en-US">
                    <a:noFill/>
                  </a:rPr>
                  <a:t> </a:t>
                </a:r>
              </a:p>
            </p:txBody>
          </p:sp>
        </mc:Fallback>
      </mc:AlternateContent>
    </p:spTree>
    <p:extLst>
      <p:ext uri="{BB962C8B-B14F-4D97-AF65-F5344CB8AC3E}">
        <p14:creationId xmlns:p14="http://schemas.microsoft.com/office/powerpoint/2010/main" val="31109169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08158-0FDB-4F3F-A9E4-99268F15C6E1}"/>
              </a:ext>
            </a:extLst>
          </p:cNvPr>
          <p:cNvSpPr>
            <a:spLocks noGrp="1"/>
          </p:cNvSpPr>
          <p:nvPr>
            <p:ph type="title"/>
          </p:nvPr>
        </p:nvSpPr>
        <p:spPr/>
        <p:txBody>
          <a:bodyPr>
            <a:normAutofit/>
          </a:bodyPr>
          <a:lstStyle/>
          <a:p>
            <a:r>
              <a:rPr lang="en-US" dirty="0"/>
              <a:t>Infinite Limits from right</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FB864448-8637-48E4-ADBB-5C563912AC06}"/>
                  </a:ext>
                </a:extLst>
              </p:cNvPr>
              <p:cNvSpPr>
                <a:spLocks noGrp="1"/>
              </p:cNvSpPr>
              <p:nvPr>
                <p:ph type="body" sz="quarter" idx="14"/>
              </p:nvPr>
            </p:nvSpPr>
            <p:spPr>
              <a:xfrm>
                <a:off x="609600" y="1148316"/>
                <a:ext cx="10750549" cy="4862048"/>
              </a:xfrm>
            </p:spPr>
            <p:txBody>
              <a:bodyPr/>
              <a:lstStyle/>
              <a:p>
                <a:pPr marL="0" indent="0">
                  <a:buNone/>
                </a:pPr>
                <a:r>
                  <a:rPr lang="en-US" dirty="0"/>
                  <a:t>Let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be a function defined at all values in an open interval of the form </a:t>
                </a:r>
                <a14:m>
                  <m:oMath xmlns:m="http://schemas.openxmlformats.org/officeDocument/2006/math">
                    <m:r>
                      <a:rPr lang="en-US" i="1" dirty="0" smtClean="0">
                        <a:latin typeface="Cambria Math" panose="02040503050406030204" pitchFamily="18" charset="0"/>
                      </a:rPr>
                      <m:t>(</m:t>
                    </m:r>
                    <m:r>
                      <a:rPr lang="en-US" i="1" dirty="0" err="1">
                        <a:latin typeface="Cambria Math" panose="02040503050406030204" pitchFamily="18" charset="0"/>
                      </a:rPr>
                      <m:t>𝑎</m:t>
                    </m:r>
                    <m:r>
                      <a:rPr lang="en-US" i="1" dirty="0" err="1">
                        <a:latin typeface="Cambria Math" panose="02040503050406030204" pitchFamily="18" charset="0"/>
                      </a:rPr>
                      <m:t>,</m:t>
                    </m:r>
                    <m:r>
                      <a:rPr lang="en-US" i="1" dirty="0" err="1">
                        <a:latin typeface="Cambria Math" panose="02040503050406030204" pitchFamily="18" charset="0"/>
                      </a:rPr>
                      <m:t>𝑐</m:t>
                    </m:r>
                    <m:r>
                      <a:rPr lang="en-US" i="1" dirty="0">
                        <a:latin typeface="Cambria Math" panose="02040503050406030204" pitchFamily="18" charset="0"/>
                      </a:rPr>
                      <m:t>)</m:t>
                    </m:r>
                  </m:oMath>
                </a14:m>
                <a:endParaRPr lang="en-US" dirty="0"/>
              </a:p>
              <a:p>
                <a:pPr marL="571500" indent="-571500">
                  <a:buAutoNum type="romanLcPeriod"/>
                </a:pPr>
                <a:r>
                  <a:rPr lang="en-US" dirty="0"/>
                  <a:t>If the values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increase without bound as the values of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(where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&gt;</m:t>
                    </m:r>
                    <m:r>
                      <a:rPr lang="en-US" i="1" dirty="0" smtClean="0">
                        <a:latin typeface="Cambria Math" panose="02040503050406030204" pitchFamily="18" charset="0"/>
                      </a:rPr>
                      <m:t>𝑎</m:t>
                    </m:r>
                  </m:oMath>
                </a14:m>
                <a:r>
                  <a:rPr lang="en-US" dirty="0"/>
                  <a:t>) approach the number a, then we say that the limit as x approaches a from the left is positive infinity and we write </a:t>
                </a:r>
              </a:p>
              <a:p>
                <a:pPr marL="0" indent="0">
                  <a:buNone/>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𝑎</m:t>
                                  </m:r>
                                </m:e>
                                <m:sup>
                                  <m:r>
                                    <a:rPr lang="en-US" b="0" i="1" smtClean="0">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m:t>
                          </m:r>
                        </m:e>
                      </m:func>
                    </m:oMath>
                  </m:oMathPara>
                </a14:m>
                <a:endParaRPr lang="en-US" dirty="0"/>
              </a:p>
              <a:p>
                <a:pPr marL="0" indent="0">
                  <a:buNone/>
                </a:pPr>
                <a:r>
                  <a:rPr lang="en-US" dirty="0"/>
                  <a:t>ii. If the values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decrease without bound as the values of </a:t>
                </a:r>
                <a14:m>
                  <m:oMath xmlns:m="http://schemas.openxmlformats.org/officeDocument/2006/math">
                    <m:r>
                      <a:rPr lang="en-US" i="1" dirty="0" smtClean="0">
                        <a:latin typeface="Cambria Math" panose="02040503050406030204" pitchFamily="18" charset="0"/>
                      </a:rPr>
                      <m:t>𝑥</m:t>
                    </m:r>
                  </m:oMath>
                </a14:m>
                <a:r>
                  <a:rPr lang="en-US" dirty="0"/>
                  <a:t> (where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&gt;</m:t>
                    </m:r>
                    <m:r>
                      <a:rPr lang="en-US" i="1" dirty="0" smtClean="0">
                        <a:latin typeface="Cambria Math" panose="02040503050406030204" pitchFamily="18" charset="0"/>
                      </a:rPr>
                      <m:t>𝑎</m:t>
                    </m:r>
                    <m:r>
                      <a:rPr lang="en-US" i="1" dirty="0" smtClean="0">
                        <a:latin typeface="Cambria Math" panose="02040503050406030204" pitchFamily="18" charset="0"/>
                      </a:rPr>
                      <m:t>)</m:t>
                    </m:r>
                  </m:oMath>
                </a14:m>
                <a:r>
                  <a:rPr lang="en-US" dirty="0"/>
                  <a:t> approach the number a, then we say that the limit as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approaches a from the left is negative infinity and we write </a:t>
                </a:r>
              </a:p>
              <a:p>
                <a:pPr marL="0" indent="0">
                  <a:buNone/>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𝑎</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b="0" i="1" smtClean="0">
                              <a:latin typeface="Cambria Math" panose="02040503050406030204" pitchFamily="18" charset="0"/>
                            </a:rPr>
                            <m:t>−</m:t>
                          </m:r>
                          <m:r>
                            <a:rPr lang="en-US" i="1">
                              <a:latin typeface="Cambria Math" panose="02040503050406030204" pitchFamily="18" charset="0"/>
                              <a:ea typeface="Cambria Math" panose="02040503050406030204" pitchFamily="18" charset="0"/>
                            </a:rPr>
                            <m:t>∞</m:t>
                          </m:r>
                        </m:e>
                      </m:func>
                    </m:oMath>
                  </m:oMathPara>
                </a14:m>
                <a:endParaRPr lang="en-US" dirty="0"/>
              </a:p>
            </p:txBody>
          </p:sp>
        </mc:Choice>
        <mc:Fallback xmlns="">
          <p:sp>
            <p:nvSpPr>
              <p:cNvPr id="4" name="Text Placeholder 3">
                <a:extLst>
                  <a:ext uri="{FF2B5EF4-FFF2-40B4-BE49-F238E27FC236}">
                    <a16:creationId xmlns:a16="http://schemas.microsoft.com/office/drawing/2014/main" id="{FB864448-8637-48E4-ADBB-5C563912AC06}"/>
                  </a:ext>
                </a:extLst>
              </p:cNvPr>
              <p:cNvSpPr>
                <a:spLocks noGrp="1" noRot="1" noChangeAspect="1" noMove="1" noResize="1" noEditPoints="1" noAdjustHandles="1" noChangeArrowheads="1" noChangeShapeType="1" noTextEdit="1"/>
              </p:cNvSpPr>
              <p:nvPr>
                <p:ph type="body" sz="quarter" idx="14"/>
              </p:nvPr>
            </p:nvSpPr>
            <p:spPr>
              <a:xfrm>
                <a:off x="609600" y="1148316"/>
                <a:ext cx="10750549" cy="4862048"/>
              </a:xfrm>
              <a:blipFill>
                <a:blip r:embed="rId2"/>
                <a:stretch>
                  <a:fillRect l="-1190" t="-2005" r="-1757"/>
                </a:stretch>
              </a:blipFill>
            </p:spPr>
            <p:txBody>
              <a:bodyPr/>
              <a:lstStyle/>
              <a:p>
                <a:r>
                  <a:rPr lang="en-US">
                    <a:noFill/>
                  </a:rPr>
                  <a:t> </a:t>
                </a:r>
              </a:p>
            </p:txBody>
          </p:sp>
        </mc:Fallback>
      </mc:AlternateContent>
    </p:spTree>
    <p:extLst>
      <p:ext uri="{BB962C8B-B14F-4D97-AF65-F5344CB8AC3E}">
        <p14:creationId xmlns:p14="http://schemas.microsoft.com/office/powerpoint/2010/main" val="42627673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C5A6B-693E-467A-8A5C-5679A943E84A}"/>
              </a:ext>
            </a:extLst>
          </p:cNvPr>
          <p:cNvSpPr>
            <a:spLocks noGrp="1"/>
          </p:cNvSpPr>
          <p:nvPr>
            <p:ph type="title"/>
          </p:nvPr>
        </p:nvSpPr>
        <p:spPr/>
        <p:txBody>
          <a:bodyPr>
            <a:normAutofit/>
          </a:bodyPr>
          <a:lstStyle/>
          <a:p>
            <a:r>
              <a:rPr lang="en-US" dirty="0"/>
              <a:t>Two-sided infinite Limit</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AD53BEF6-ADE5-4D6B-A3B6-A4E4846C54A7}"/>
                  </a:ext>
                </a:extLst>
              </p:cNvPr>
              <p:cNvSpPr>
                <a:spLocks noGrp="1"/>
              </p:cNvSpPr>
              <p:nvPr>
                <p:ph type="body" sz="quarter" idx="14"/>
              </p:nvPr>
            </p:nvSpPr>
            <p:spPr>
              <a:xfrm>
                <a:off x="609600" y="1169581"/>
                <a:ext cx="11107479" cy="4840783"/>
              </a:xfrm>
            </p:spPr>
            <p:txBody>
              <a:bodyPr/>
              <a:lstStyle/>
              <a:p>
                <a:pPr marL="0" indent="0">
                  <a:buNone/>
                </a:pPr>
                <a:r>
                  <a:rPr lang="en-US" dirty="0"/>
                  <a:t>Let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be defined for all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m:t>
                    </m:r>
                    <m:r>
                      <a:rPr lang="en-US" i="1" dirty="0" smtClean="0">
                        <a:latin typeface="Cambria Math" panose="02040503050406030204" pitchFamily="18" charset="0"/>
                      </a:rPr>
                      <m:t>𝑎</m:t>
                    </m:r>
                  </m:oMath>
                </a14:m>
                <a:r>
                  <a:rPr lang="en-US" dirty="0"/>
                  <a:t> in an open interval containing a</a:t>
                </a:r>
              </a:p>
              <a:p>
                <a:pPr marL="0" indent="0">
                  <a:buNone/>
                </a:pPr>
                <a:r>
                  <a:rPr lang="en-US" dirty="0"/>
                  <a:t>(</a:t>
                </a:r>
                <a:r>
                  <a:rPr lang="en-US" dirty="0" err="1"/>
                  <a:t>i</a:t>
                </a:r>
                <a:r>
                  <a:rPr lang="en-US" dirty="0"/>
                  <a:t>)If the values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increase without bound as the values of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(where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m:t>
                    </m:r>
                    <m:r>
                      <a:rPr lang="en-US" i="1" dirty="0" smtClean="0">
                        <a:latin typeface="Cambria Math" panose="02040503050406030204" pitchFamily="18" charset="0"/>
                      </a:rPr>
                      <m:t>𝑎</m:t>
                    </m:r>
                  </m:oMath>
                </a14:m>
                <a:r>
                  <a:rPr lang="en-US" dirty="0"/>
                  <a:t>) approach the number a, then we say that the limit as </a:t>
                </a:r>
                <a14:m>
                  <m:oMath xmlns:m="http://schemas.openxmlformats.org/officeDocument/2006/math">
                    <m:r>
                      <a:rPr lang="en-US" i="1" dirty="0" smtClean="0">
                        <a:latin typeface="Cambria Math" panose="02040503050406030204" pitchFamily="18" charset="0"/>
                      </a:rPr>
                      <m:t>𝑥</m:t>
                    </m:r>
                  </m:oMath>
                </a14:m>
                <a:r>
                  <a:rPr lang="en-US" dirty="0"/>
                  <a:t> approaches </a:t>
                </a:r>
                <a14:m>
                  <m:oMath xmlns:m="http://schemas.openxmlformats.org/officeDocument/2006/math">
                    <m:r>
                      <a:rPr lang="en-US" i="1" dirty="0" smtClean="0">
                        <a:latin typeface="Cambria Math" panose="02040503050406030204" pitchFamily="18" charset="0"/>
                      </a:rPr>
                      <m:t>𝑎</m:t>
                    </m:r>
                  </m:oMath>
                </a14:m>
                <a:r>
                  <a:rPr lang="en-US" dirty="0"/>
                  <a:t> is positive infinity and we write </a:t>
                </a:r>
              </a:p>
              <a:p>
                <a:pPr marL="0" indent="0">
                  <a:buNone/>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m:t>
                              </m:r>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m:t>
                          </m:r>
                        </m:e>
                      </m:func>
                    </m:oMath>
                  </m:oMathPara>
                </a14:m>
                <a:endParaRPr lang="en-US" dirty="0"/>
              </a:p>
              <a:p>
                <a:pPr marL="0" indent="0">
                  <a:buNone/>
                </a:pPr>
                <a:r>
                  <a:rPr lang="en-US" dirty="0"/>
                  <a:t>(ii) If the values of f(x) decrease without bound as the values of </a:t>
                </a:r>
                <a14:m>
                  <m:oMath xmlns:m="http://schemas.openxmlformats.org/officeDocument/2006/math">
                    <m:r>
                      <a:rPr lang="en-US" i="1" dirty="0" smtClean="0">
                        <a:latin typeface="Cambria Math" panose="02040503050406030204" pitchFamily="18" charset="0"/>
                      </a:rPr>
                      <m:t>𝑥</m:t>
                    </m:r>
                  </m:oMath>
                </a14:m>
                <a:r>
                  <a:rPr lang="en-US" dirty="0"/>
                  <a:t> (where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m:t>
                    </m:r>
                    <m:r>
                      <a:rPr lang="en-US" i="1" dirty="0" smtClean="0">
                        <a:latin typeface="Cambria Math" panose="02040503050406030204" pitchFamily="18" charset="0"/>
                      </a:rPr>
                      <m:t>𝑎</m:t>
                    </m:r>
                    <m:r>
                      <a:rPr lang="en-US" i="1" dirty="0">
                        <a:latin typeface="Cambria Math" panose="02040503050406030204" pitchFamily="18" charset="0"/>
                      </a:rPr>
                      <m:t>)</m:t>
                    </m:r>
                  </m:oMath>
                </a14:m>
                <a:r>
                  <a:rPr lang="en-US" dirty="0"/>
                  <a:t> approach the number </a:t>
                </a:r>
                <a14:m>
                  <m:oMath xmlns:m="http://schemas.openxmlformats.org/officeDocument/2006/math">
                    <m:r>
                      <a:rPr lang="en-US" i="1" dirty="0" smtClean="0">
                        <a:latin typeface="Cambria Math" panose="02040503050406030204" pitchFamily="18" charset="0"/>
                      </a:rPr>
                      <m:t>𝑎</m:t>
                    </m:r>
                  </m:oMath>
                </a14:m>
                <a:r>
                  <a:rPr lang="en-US" dirty="0"/>
                  <a:t>, then we say that the limit as x approaches a is negative infinity and we write </a:t>
                </a:r>
              </a:p>
              <a:p>
                <a:pPr marL="0" indent="0">
                  <a:buNone/>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m:t>
                              </m:r>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b="0" i="1" smtClean="0">
                              <a:latin typeface="Cambria Math" panose="02040503050406030204" pitchFamily="18" charset="0"/>
                            </a:rPr>
                            <m:t>−</m:t>
                          </m:r>
                          <m:r>
                            <a:rPr lang="en-US" i="1">
                              <a:latin typeface="Cambria Math" panose="02040503050406030204" pitchFamily="18" charset="0"/>
                              <a:ea typeface="Cambria Math" panose="02040503050406030204" pitchFamily="18" charset="0"/>
                            </a:rPr>
                            <m:t>∞</m:t>
                          </m:r>
                        </m:e>
                      </m:func>
                    </m:oMath>
                  </m:oMathPara>
                </a14:m>
                <a:endParaRPr lang="en-US" dirty="0"/>
              </a:p>
            </p:txBody>
          </p:sp>
        </mc:Choice>
        <mc:Fallback xmlns="">
          <p:sp>
            <p:nvSpPr>
              <p:cNvPr id="4" name="Text Placeholder 3">
                <a:extLst>
                  <a:ext uri="{FF2B5EF4-FFF2-40B4-BE49-F238E27FC236}">
                    <a16:creationId xmlns:a16="http://schemas.microsoft.com/office/drawing/2014/main" id="{AD53BEF6-ADE5-4D6B-A3B6-A4E4846C54A7}"/>
                  </a:ext>
                </a:extLst>
              </p:cNvPr>
              <p:cNvSpPr>
                <a:spLocks noGrp="1" noRot="1" noChangeAspect="1" noMove="1" noResize="1" noEditPoints="1" noAdjustHandles="1" noChangeArrowheads="1" noChangeShapeType="1" noTextEdit="1"/>
              </p:cNvSpPr>
              <p:nvPr>
                <p:ph type="body" sz="quarter" idx="14"/>
              </p:nvPr>
            </p:nvSpPr>
            <p:spPr>
              <a:xfrm>
                <a:off x="609600" y="1169581"/>
                <a:ext cx="11107479" cy="4840783"/>
              </a:xfrm>
              <a:blipFill>
                <a:blip r:embed="rId2"/>
                <a:stretch>
                  <a:fillRect l="-1098" t="-2141" r="-439"/>
                </a:stretch>
              </a:blipFill>
            </p:spPr>
            <p:txBody>
              <a:bodyPr/>
              <a:lstStyle/>
              <a:p>
                <a:r>
                  <a:rPr lang="en-US">
                    <a:noFill/>
                  </a:rPr>
                  <a:t> </a:t>
                </a:r>
              </a:p>
            </p:txBody>
          </p:sp>
        </mc:Fallback>
      </mc:AlternateContent>
    </p:spTree>
    <p:extLst>
      <p:ext uri="{BB962C8B-B14F-4D97-AF65-F5344CB8AC3E}">
        <p14:creationId xmlns:p14="http://schemas.microsoft.com/office/powerpoint/2010/main" val="6010279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DD56A-8127-49DB-B39E-A6F1B918A73F}"/>
              </a:ext>
            </a:extLst>
          </p:cNvPr>
          <p:cNvSpPr>
            <a:spLocks noGrp="1"/>
          </p:cNvSpPr>
          <p:nvPr>
            <p:ph type="title"/>
          </p:nvPr>
        </p:nvSpPr>
        <p:spPr/>
        <p:txBody>
          <a:bodyPr>
            <a:normAutofit/>
          </a:bodyPr>
          <a:lstStyle/>
          <a:p>
            <a:r>
              <a:rPr lang="en-US" dirty="0"/>
              <a:t>Infinite Limits</a:t>
            </a:r>
          </a:p>
        </p:txBody>
      </p:sp>
      <p:pic>
        <p:nvPicPr>
          <p:cNvPr id="5" name="Picture 4">
            <a:extLst>
              <a:ext uri="{FF2B5EF4-FFF2-40B4-BE49-F238E27FC236}">
                <a16:creationId xmlns:a16="http://schemas.microsoft.com/office/drawing/2014/main" id="{9F2C321E-970C-4BF6-9CED-FBB9B8D16167}"/>
              </a:ext>
            </a:extLst>
          </p:cNvPr>
          <p:cNvPicPr>
            <a:picLocks noChangeAspect="1"/>
          </p:cNvPicPr>
          <p:nvPr/>
        </p:nvPicPr>
        <p:blipFill>
          <a:blip r:embed="rId2"/>
          <a:stretch>
            <a:fillRect/>
          </a:stretch>
        </p:blipFill>
        <p:spPr>
          <a:xfrm>
            <a:off x="904973" y="1756529"/>
            <a:ext cx="3855563" cy="4069235"/>
          </a:xfrm>
          <a:prstGeom prst="rect">
            <a:avLst/>
          </a:prstGeom>
        </p:spPr>
      </p:pic>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B86F4CA7-8494-4B5A-9F96-EC228A7D2CDD}"/>
                  </a:ext>
                </a:extLst>
              </p:cNvPr>
              <p:cNvSpPr>
                <a:spLocks noGrp="1"/>
              </p:cNvSpPr>
              <p:nvPr>
                <p:ph type="body" sz="quarter" idx="14"/>
              </p:nvPr>
            </p:nvSpPr>
            <p:spPr>
              <a:xfrm>
                <a:off x="609600" y="1112363"/>
                <a:ext cx="10750549" cy="4898001"/>
              </a:xfrm>
            </p:spPr>
            <p:txBody>
              <a:bodyPr/>
              <a:lstStyle/>
              <a:p>
                <a:pPr marL="0" indent="0">
                  <a:buNone/>
                </a:pPr>
                <a:r>
                  <a:rPr lang="en-US" dirty="0"/>
                  <a:t>(a)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=1/</m:t>
                    </m:r>
                    <m:r>
                      <a:rPr lang="en-US" b="0" i="1" smtClean="0">
                        <a:latin typeface="Cambria Math" panose="02040503050406030204" pitchFamily="18" charset="0"/>
                      </a:rPr>
                      <m:t>𝑥</m:t>
                    </m:r>
                  </m:oMath>
                </a14:m>
                <a:endParaRPr lang="en-US" dirty="0"/>
              </a:p>
            </p:txBody>
          </p:sp>
        </mc:Choice>
        <mc:Fallback xmlns="">
          <p:sp>
            <p:nvSpPr>
              <p:cNvPr id="4" name="Text Placeholder 3">
                <a:extLst>
                  <a:ext uri="{FF2B5EF4-FFF2-40B4-BE49-F238E27FC236}">
                    <a16:creationId xmlns:a16="http://schemas.microsoft.com/office/drawing/2014/main" id="{B86F4CA7-8494-4B5A-9F96-EC228A7D2CDD}"/>
                  </a:ext>
                </a:extLst>
              </p:cNvPr>
              <p:cNvSpPr>
                <a:spLocks noGrp="1" noRot="1" noChangeAspect="1" noMove="1" noResize="1" noEditPoints="1" noAdjustHandles="1" noChangeArrowheads="1" noChangeShapeType="1" noTextEdit="1"/>
              </p:cNvSpPr>
              <p:nvPr>
                <p:ph type="body" sz="quarter" idx="14"/>
              </p:nvPr>
            </p:nvSpPr>
            <p:spPr>
              <a:xfrm>
                <a:off x="609600" y="1112363"/>
                <a:ext cx="10750549" cy="4898001"/>
              </a:xfrm>
              <a:blipFill>
                <a:blip r:embed="rId3"/>
                <a:stretch>
                  <a:fillRect l="-1134" t="-19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DBA73F37-2906-4BA1-BF0B-0734294155DA}"/>
                  </a:ext>
                </a:extLst>
              </p:cNvPr>
              <p:cNvSpPr/>
              <p:nvPr/>
            </p:nvSpPr>
            <p:spPr>
              <a:xfrm>
                <a:off x="5156462" y="1756528"/>
                <a:ext cx="5938886" cy="3705566"/>
              </a:xfrm>
              <a:prstGeom prst="rect">
                <a:avLst/>
              </a:prstGeom>
            </p:spPr>
            <p:txBody>
              <a:bodyPr wrap="square">
                <a:spAutoFit/>
              </a:bodyPr>
              <a:lstStyle/>
              <a:p>
                <a:r>
                  <a:rPr lang="en-US" dirty="0"/>
                  <a:t>Explanation: </a:t>
                </a:r>
              </a:p>
              <a:p>
                <a:endParaRPr lang="en-US" dirty="0"/>
              </a:p>
              <a:p>
                <a:r>
                  <a:rPr lang="en-US" dirty="0"/>
                  <a:t>From the graph of the function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0" smtClean="0">
                        <a:latin typeface="Cambria Math" panose="02040503050406030204" pitchFamily="18" charset="0"/>
                      </a:rPr>
                      <m:t>=</m:t>
                    </m:r>
                    <m:f>
                      <m:fPr>
                        <m:ctrlPr>
                          <a:rPr lang="en-US" b="0" i="1" smtClean="0">
                            <a:latin typeface="Cambria Math" panose="02040503050406030204" pitchFamily="18" charset="0"/>
                          </a:rPr>
                        </m:ctrlPr>
                      </m:fPr>
                      <m:num>
                        <m:r>
                          <a:rPr lang="en-US" b="0" i="0" smtClean="0">
                            <a:latin typeface="Cambria Math" panose="02040503050406030204" pitchFamily="18" charset="0"/>
                          </a:rPr>
                          <m:t>1</m:t>
                        </m:r>
                      </m:num>
                      <m:den>
                        <m:r>
                          <m:rPr>
                            <m:sty m:val="p"/>
                          </m:rPr>
                          <a:rPr lang="en-US" b="0" i="0" smtClean="0">
                            <a:latin typeface="Cambria Math" panose="02040503050406030204" pitchFamily="18" charset="0"/>
                          </a:rPr>
                          <m:t>x</m:t>
                        </m:r>
                      </m:den>
                    </m:f>
                  </m:oMath>
                </a14:m>
                <a:r>
                  <a:rPr lang="en-US" dirty="0"/>
                  <a:t>  we see that</a:t>
                </a:r>
              </a:p>
              <a:p>
                <a:pPr marL="285750" indent="-285750">
                  <a:buFont typeface="Arial" panose="020B0604020202020204" pitchFamily="34" charset="0"/>
                  <a:buChar char="•"/>
                </a:pPr>
                <a:r>
                  <a:rPr lang="en-US" dirty="0"/>
                  <a:t> as x approaches zero from the left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a14:m>
                <a:r>
                  <a:rPr lang="en-US" dirty="0"/>
                  <a:t> decrease without bound. </a:t>
                </a:r>
              </a:p>
              <a:p>
                <a:r>
                  <a:rPr lang="en-US" dirty="0"/>
                  <a:t>    so, </a:t>
                </a:r>
                <a14:m>
                  <m:oMath xmlns:m="http://schemas.openxmlformats.org/officeDocument/2006/math">
                    <m:r>
                      <a:rPr lang="en-US" b="0" i="0" smtClean="0">
                        <a:latin typeface="Cambria Math" panose="02040503050406030204" pitchFamily="18" charset="0"/>
                      </a:rPr>
                      <m:t> </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0</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m:t>
                        </m:r>
                      </m:e>
                    </m:func>
                  </m:oMath>
                </a14:m>
                <a:endParaRPr lang="en-US" dirty="0"/>
              </a:p>
              <a:p>
                <a:endParaRPr lang="en-US" dirty="0"/>
              </a:p>
              <a:p>
                <a:endParaRPr lang="en-US" dirty="0"/>
              </a:p>
              <a:p>
                <a:pPr marL="285750" indent="-285750">
                  <a:buFont typeface="Arial" panose="020B0604020202020204" pitchFamily="34" charset="0"/>
                  <a:buChar char="•"/>
                </a:pPr>
                <a:r>
                  <a:rPr lang="en-US" dirty="0"/>
                  <a:t>as x approaches zero from the right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oMath>
                </a14:m>
                <a:r>
                  <a:rPr lang="en-US" dirty="0"/>
                  <a:t> increase without bound.</a:t>
                </a:r>
              </a:p>
              <a:p>
                <a:r>
                  <a:rPr lang="en-US" dirty="0"/>
                  <a:t>    so,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0</m:t>
                                </m:r>
                              </m:e>
                              <m:sup>
                                <m:r>
                                  <a:rPr lang="en-US" b="0" i="1" smtClean="0">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m:t>
                        </m:r>
                      </m:e>
                    </m:func>
                  </m:oMath>
                </a14:m>
                <a:endParaRPr lang="en-US" dirty="0"/>
              </a:p>
              <a:p>
                <a:pPr marL="285750" indent="-285750">
                  <a:buFont typeface="Arial" panose="020B0604020202020204" pitchFamily="34" charset="0"/>
                  <a:buChar char="•"/>
                </a:pPr>
                <a:endParaRPr lang="en-US" dirty="0"/>
              </a:p>
            </p:txBody>
          </p:sp>
        </mc:Choice>
        <mc:Fallback xmlns="">
          <p:sp>
            <p:nvSpPr>
              <p:cNvPr id="7" name="Rectangle 6">
                <a:extLst>
                  <a:ext uri="{FF2B5EF4-FFF2-40B4-BE49-F238E27FC236}">
                    <a16:creationId xmlns:a16="http://schemas.microsoft.com/office/drawing/2014/main" id="{DBA73F37-2906-4BA1-BF0B-0734294155DA}"/>
                  </a:ext>
                </a:extLst>
              </p:cNvPr>
              <p:cNvSpPr>
                <a:spLocks noRot="1" noChangeAspect="1" noMove="1" noResize="1" noEditPoints="1" noAdjustHandles="1" noChangeArrowheads="1" noChangeShapeType="1" noTextEdit="1"/>
              </p:cNvSpPr>
              <p:nvPr/>
            </p:nvSpPr>
            <p:spPr>
              <a:xfrm>
                <a:off x="5156462" y="1756528"/>
                <a:ext cx="5938886" cy="3705566"/>
              </a:xfrm>
              <a:prstGeom prst="rect">
                <a:avLst/>
              </a:prstGeom>
              <a:blipFill>
                <a:blip r:embed="rId4"/>
                <a:stretch>
                  <a:fillRect l="-924" t="-822" r="-411"/>
                </a:stretch>
              </a:blipFill>
            </p:spPr>
            <p:txBody>
              <a:bodyPr/>
              <a:lstStyle/>
              <a:p>
                <a:r>
                  <a:rPr lang="en-US">
                    <a:noFill/>
                  </a:rPr>
                  <a:t> </a:t>
                </a:r>
              </a:p>
            </p:txBody>
          </p:sp>
        </mc:Fallback>
      </mc:AlternateContent>
    </p:spTree>
    <p:extLst>
      <p:ext uri="{BB962C8B-B14F-4D97-AF65-F5344CB8AC3E}">
        <p14:creationId xmlns:p14="http://schemas.microsoft.com/office/powerpoint/2010/main" val="14509474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9905D-0661-4F1A-93AB-48A5AD8A72BB}"/>
              </a:ext>
            </a:extLst>
          </p:cNvPr>
          <p:cNvSpPr>
            <a:spLocks noGrp="1"/>
          </p:cNvSpPr>
          <p:nvPr>
            <p:ph type="title"/>
          </p:nvPr>
        </p:nvSpPr>
        <p:spPr/>
        <p:txBody>
          <a:bodyPr>
            <a:normAutofit/>
          </a:bodyPr>
          <a:lstStyle/>
          <a:p>
            <a:r>
              <a:rPr lang="en-US" dirty="0"/>
              <a:t>Two-sided Limit</a:t>
            </a:r>
          </a:p>
        </p:txBody>
      </p:sp>
      <p:pic>
        <p:nvPicPr>
          <p:cNvPr id="5" name="Picture 4">
            <a:extLst>
              <a:ext uri="{FF2B5EF4-FFF2-40B4-BE49-F238E27FC236}">
                <a16:creationId xmlns:a16="http://schemas.microsoft.com/office/drawing/2014/main" id="{1B15A9FD-A3BB-4AC7-8EA1-C85A873BEF65}"/>
              </a:ext>
            </a:extLst>
          </p:cNvPr>
          <p:cNvPicPr>
            <a:picLocks noChangeAspect="1"/>
          </p:cNvPicPr>
          <p:nvPr/>
        </p:nvPicPr>
        <p:blipFill>
          <a:blip r:embed="rId2"/>
          <a:stretch>
            <a:fillRect/>
          </a:stretch>
        </p:blipFill>
        <p:spPr>
          <a:xfrm>
            <a:off x="970961" y="2450969"/>
            <a:ext cx="3695307" cy="3148553"/>
          </a:xfrm>
          <a:prstGeom prst="rect">
            <a:avLst/>
          </a:prstGeom>
        </p:spPr>
      </p:pic>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EF690566-69B4-45B4-93A2-8F15DD24A5F8}"/>
                  </a:ext>
                </a:extLst>
              </p:cNvPr>
              <p:cNvSpPr>
                <a:spLocks noGrp="1"/>
              </p:cNvSpPr>
              <p:nvPr>
                <p:ph type="body" sz="quarter" idx="14"/>
              </p:nvPr>
            </p:nvSpPr>
            <p:spPr>
              <a:xfrm>
                <a:off x="609600" y="1084082"/>
                <a:ext cx="10750549" cy="4926282"/>
              </a:xfrm>
            </p:spPr>
            <p:txBody>
              <a:bodyPr/>
              <a:lstStyle/>
              <a:p>
                <a:pPr marL="0" indent="0">
                  <a:buNone/>
                </a:pPr>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rPr>
                        <m:t>𝑓</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sSup>
                            <m:sSupPr>
                              <m:ctrlPr>
                                <a:rPr lang="en-US" sz="2400" b="0" i="1" smtClean="0">
                                  <a:latin typeface="Cambria Math" panose="02040503050406030204" pitchFamily="18" charset="0"/>
                                </a:rPr>
                              </m:ctrlPr>
                            </m:sSupPr>
                            <m:e>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r>
                                    <a:rPr lang="en-US" sz="2400" b="0" i="1" smtClean="0">
                                      <a:latin typeface="Cambria Math" panose="02040503050406030204" pitchFamily="18" charset="0"/>
                                    </a:rPr>
                                    <m:t>−1</m:t>
                                  </m:r>
                                </m:e>
                              </m:d>
                            </m:e>
                            <m:sup>
                              <m:r>
                                <a:rPr lang="en-US" sz="2400" b="0" i="1" smtClean="0">
                                  <a:latin typeface="Cambria Math" panose="02040503050406030204" pitchFamily="18" charset="0"/>
                                </a:rPr>
                                <m:t>2</m:t>
                              </m:r>
                            </m:sup>
                          </m:sSup>
                        </m:den>
                      </m:f>
                    </m:oMath>
                  </m:oMathPara>
                </a14:m>
                <a:endParaRPr lang="en-US" sz="2400" dirty="0"/>
              </a:p>
            </p:txBody>
          </p:sp>
        </mc:Choice>
        <mc:Fallback xmlns="">
          <p:sp>
            <p:nvSpPr>
              <p:cNvPr id="4" name="Text Placeholder 3">
                <a:extLst>
                  <a:ext uri="{FF2B5EF4-FFF2-40B4-BE49-F238E27FC236}">
                    <a16:creationId xmlns:a16="http://schemas.microsoft.com/office/drawing/2014/main" id="{EF690566-69B4-45B4-93A2-8F15DD24A5F8}"/>
                  </a:ext>
                </a:extLst>
              </p:cNvPr>
              <p:cNvSpPr>
                <a:spLocks noGrp="1" noRot="1" noChangeAspect="1" noMove="1" noResize="1" noEditPoints="1" noAdjustHandles="1" noChangeArrowheads="1" noChangeShapeType="1" noTextEdit="1"/>
              </p:cNvSpPr>
              <p:nvPr>
                <p:ph type="body" sz="quarter" idx="14"/>
              </p:nvPr>
            </p:nvSpPr>
            <p:spPr>
              <a:xfrm>
                <a:off x="609600" y="1084082"/>
                <a:ext cx="10750549" cy="4926282"/>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1A99B8E8-73A3-497E-99CD-8CFC1D603211}"/>
                  </a:ext>
                </a:extLst>
              </p:cNvPr>
              <p:cNvSpPr/>
              <p:nvPr/>
            </p:nvSpPr>
            <p:spPr>
              <a:xfrm>
                <a:off x="5316718" y="1649691"/>
                <a:ext cx="6043431" cy="5203732"/>
              </a:xfrm>
              <a:prstGeom prst="rect">
                <a:avLst/>
              </a:prstGeom>
            </p:spPr>
            <p:txBody>
              <a:bodyPr wrap="square">
                <a:spAutoFit/>
              </a:bodyPr>
              <a:lstStyle/>
              <a:p>
                <a:r>
                  <a:rPr lang="en-US" dirty="0"/>
                  <a:t>Explanation: </a:t>
                </a:r>
              </a:p>
              <a:p>
                <a:endParaRPr lang="en-US" dirty="0"/>
              </a:p>
              <a:p>
                <a:r>
                  <a:rPr lang="en-US" dirty="0"/>
                  <a:t>From the graph of the function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1</m:t>
                        </m:r>
                      </m:num>
                      <m:den>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m:rPr>
                                    <m:sty m:val="p"/>
                                  </m:rPr>
                                  <a:rPr lang="en-US">
                                    <a:latin typeface="Cambria Math" panose="02040503050406030204" pitchFamily="18" charset="0"/>
                                  </a:rPr>
                                  <m:t>x</m:t>
                                </m:r>
                                <m:r>
                                  <a:rPr lang="en-US" b="0" i="0" smtClean="0">
                                    <a:latin typeface="Cambria Math" panose="02040503050406030204" pitchFamily="18" charset="0"/>
                                  </a:rPr>
                                  <m:t>−1</m:t>
                                </m:r>
                              </m:e>
                            </m:d>
                          </m:e>
                          <m:sup>
                            <m:r>
                              <a:rPr lang="en-US" b="0" i="0" smtClean="0">
                                <a:latin typeface="Cambria Math" panose="02040503050406030204" pitchFamily="18" charset="0"/>
                              </a:rPr>
                              <m:t>2</m:t>
                            </m:r>
                          </m:sup>
                        </m:sSup>
                      </m:den>
                    </m:f>
                  </m:oMath>
                </a14:m>
                <a:r>
                  <a:rPr lang="en-US" dirty="0"/>
                  <a:t>  we see that</a:t>
                </a:r>
              </a:p>
              <a:p>
                <a:endParaRPr lang="en-US" dirty="0"/>
              </a:p>
              <a:p>
                <a:pPr marL="285750" indent="-285750">
                  <a:buFont typeface="Arial" panose="020B0604020202020204" pitchFamily="34" charset="0"/>
                  <a:buChar char="•"/>
                </a:pPr>
                <a:r>
                  <a:rPr lang="en-US" dirty="0"/>
                  <a:t> as x approaches 1 from the left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oMath>
                </a14:m>
                <a:r>
                  <a:rPr lang="en-US" dirty="0"/>
                  <a:t> increase without bound. </a:t>
                </a:r>
              </a:p>
              <a:p>
                <a:r>
                  <a:rPr lang="en-US" dirty="0"/>
                  <a:t>     We have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m:t>
                                </m:r>
                              </m:e>
                              <m:sup>
                                <m:r>
                                  <a:rPr lang="en-US" i="1">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m:t>
                        </m:r>
                      </m:e>
                    </m:func>
                  </m:oMath>
                </a14:m>
                <a:endParaRPr lang="en-US" dirty="0"/>
              </a:p>
              <a:p>
                <a:endParaRPr lang="en-US" dirty="0"/>
              </a:p>
              <a:p>
                <a:pPr marL="285750" indent="-285750">
                  <a:buFont typeface="Arial" panose="020B0604020202020204" pitchFamily="34" charset="0"/>
                  <a:buChar char="•"/>
                </a:pPr>
                <a:r>
                  <a:rPr lang="en-US" dirty="0"/>
                  <a:t>as x approaches 1 from the right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oMath>
                </a14:m>
                <a:r>
                  <a:rPr lang="en-US" dirty="0"/>
                  <a:t> increase without bound.</a:t>
                </a:r>
              </a:p>
              <a:p>
                <a:r>
                  <a:rPr lang="en-US" dirty="0"/>
                  <a:t>     We have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m:t>
                                </m:r>
                              </m:e>
                              <m:sup>
                                <m:r>
                                  <a:rPr lang="en-US" b="0" i="1" smtClean="0">
                                    <a:latin typeface="Cambria Math" panose="02040503050406030204" pitchFamily="18" charset="0"/>
                                    <a:ea typeface="Cambria Math" panose="02040503050406030204" pitchFamily="18" charset="0"/>
                                  </a:rPr>
                                  <m:t>+</m:t>
                                </m:r>
                              </m:sup>
                            </m:sSup>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m:t>
                        </m:r>
                      </m:e>
                    </m:func>
                  </m:oMath>
                </a14:m>
                <a:endParaRPr lang="en-US" dirty="0">
                  <a:ea typeface="Cambria Math" panose="02040503050406030204" pitchFamily="18" charset="0"/>
                </a:endParaRPr>
              </a:p>
              <a:p>
                <a:endParaRPr lang="en-US" dirty="0">
                  <a:ea typeface="Cambria Math" panose="02040503050406030204" pitchFamily="18" charset="0"/>
                </a:endParaRPr>
              </a:p>
              <a:p>
                <a:pPr marL="285750" indent="-285750">
                  <a:buFont typeface="Arial" panose="020B0604020202020204" pitchFamily="34" charset="0"/>
                  <a:buChar char="•"/>
                </a:pPr>
                <a:r>
                  <a:rPr lang="en-US" dirty="0"/>
                  <a:t>We see that f(x) increases without bound as x approaches 1. </a:t>
                </a:r>
              </a:p>
              <a:p>
                <a:r>
                  <a:rPr lang="en-US" dirty="0"/>
                  <a:t>      Hence we have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m:t>
                            </m:r>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m:t>
                        </m:r>
                      </m:e>
                    </m:func>
                  </m:oMath>
                </a14:m>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mc:Choice>
        <mc:Fallback xmlns="">
          <p:sp>
            <p:nvSpPr>
              <p:cNvPr id="6" name="Rectangle 5">
                <a:extLst>
                  <a:ext uri="{FF2B5EF4-FFF2-40B4-BE49-F238E27FC236}">
                    <a16:creationId xmlns:a16="http://schemas.microsoft.com/office/drawing/2014/main" id="{1A99B8E8-73A3-497E-99CD-8CFC1D603211}"/>
                  </a:ext>
                </a:extLst>
              </p:cNvPr>
              <p:cNvSpPr>
                <a:spLocks noRot="1" noChangeAspect="1" noMove="1" noResize="1" noEditPoints="1" noAdjustHandles="1" noChangeArrowheads="1" noChangeShapeType="1" noTextEdit="1"/>
              </p:cNvSpPr>
              <p:nvPr/>
            </p:nvSpPr>
            <p:spPr>
              <a:xfrm>
                <a:off x="5316718" y="1649691"/>
                <a:ext cx="6043431" cy="5203732"/>
              </a:xfrm>
              <a:prstGeom prst="rect">
                <a:avLst/>
              </a:prstGeom>
              <a:blipFill>
                <a:blip r:embed="rId4"/>
                <a:stretch>
                  <a:fillRect l="-806" t="-703"/>
                </a:stretch>
              </a:blipFill>
            </p:spPr>
            <p:txBody>
              <a:bodyPr/>
              <a:lstStyle/>
              <a:p>
                <a:r>
                  <a:rPr lang="en-US">
                    <a:noFill/>
                  </a:rPr>
                  <a:t> </a:t>
                </a:r>
              </a:p>
            </p:txBody>
          </p:sp>
        </mc:Fallback>
      </mc:AlternateContent>
    </p:spTree>
    <p:extLst>
      <p:ext uri="{BB962C8B-B14F-4D97-AF65-F5344CB8AC3E}">
        <p14:creationId xmlns:p14="http://schemas.microsoft.com/office/powerpoint/2010/main" val="373293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8B2A1-EAD3-4FBD-974D-AD62DA035097}"/>
              </a:ext>
            </a:extLst>
          </p:cNvPr>
          <p:cNvSpPr>
            <a:spLocks noGrp="1"/>
          </p:cNvSpPr>
          <p:nvPr>
            <p:ph type="title"/>
          </p:nvPr>
        </p:nvSpPr>
        <p:spPr/>
        <p:txBody>
          <a:bodyPr/>
          <a:lstStyle/>
          <a:p>
            <a:r>
              <a:rPr lang="en-US" dirty="0"/>
              <a:t>Secant Lines vs. Tangent Lines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A6B7EF74-48EB-47F3-B1CE-2ABFA1969180}"/>
                  </a:ext>
                </a:extLst>
              </p:cNvPr>
              <p:cNvSpPr>
                <a:spLocks noGrp="1"/>
              </p:cNvSpPr>
              <p:nvPr>
                <p:ph type="body" sz="quarter" idx="14"/>
              </p:nvPr>
            </p:nvSpPr>
            <p:spPr>
              <a:xfrm>
                <a:off x="609599" y="1023457"/>
                <a:ext cx="10750549" cy="1602297"/>
              </a:xfrm>
            </p:spPr>
            <p:txBody>
              <a:bodyPr/>
              <a:lstStyle/>
              <a:p>
                <a:pPr marL="0" lvl="0" indent="0" eaLnBrk="0" fontAlgn="base" hangingPunct="0">
                  <a:spcBef>
                    <a:spcPct val="0"/>
                  </a:spcBef>
                  <a:spcAft>
                    <a:spcPct val="0"/>
                  </a:spcAft>
                  <a:buClrTx/>
                  <a:buSzTx/>
                </a:pPr>
                <a:r>
                  <a:rPr lang="en-US" altLang="en-US" dirty="0">
                    <a:solidFill>
                      <a:srgbClr val="3B3B3B"/>
                    </a:solidFill>
                    <a:latin typeface="benton-sans"/>
                  </a:rPr>
                  <a:t>A secant line is a straight line joining two points on a function. The black line connecting points P &amp; Q is a secant line. </a:t>
                </a:r>
              </a:p>
              <a:p>
                <a:pPr marL="0" lvl="0" indent="0" eaLnBrk="0" fontAlgn="base" hangingPunct="0">
                  <a:spcBef>
                    <a:spcPct val="0"/>
                  </a:spcBef>
                  <a:spcAft>
                    <a:spcPct val="0"/>
                  </a:spcAft>
                  <a:buClrTx/>
                  <a:buSzTx/>
                </a:pPr>
                <a:r>
                  <a:rPr lang="en-US" altLang="en-US" dirty="0">
                    <a:solidFill>
                      <a:srgbClr val="3B3B3B"/>
                    </a:solidFill>
                    <a:latin typeface="benton-sans"/>
                  </a:rPr>
                  <a:t>The line </a:t>
                </a:r>
                <a14:m>
                  <m:oMath xmlns:m="http://schemas.openxmlformats.org/officeDocument/2006/math">
                    <m:sSub>
                      <m:sSubPr>
                        <m:ctrlPr>
                          <a:rPr lang="en-US" altLang="en-US" i="1" smtClean="0">
                            <a:solidFill>
                              <a:srgbClr val="3B3B3B"/>
                            </a:solidFill>
                            <a:latin typeface="Cambria Math" panose="02040503050406030204" pitchFamily="18" charset="0"/>
                          </a:rPr>
                        </m:ctrlPr>
                      </m:sSubPr>
                      <m:e>
                        <m:r>
                          <a:rPr lang="en-US" altLang="en-US" b="0" i="1" smtClean="0">
                            <a:solidFill>
                              <a:srgbClr val="3B3B3B"/>
                            </a:solidFill>
                            <a:latin typeface="Cambria Math" panose="02040503050406030204" pitchFamily="18" charset="0"/>
                          </a:rPr>
                          <m:t>𝑙</m:t>
                        </m:r>
                      </m:e>
                      <m:sub>
                        <m:r>
                          <a:rPr lang="en-US" altLang="en-US" b="0" i="1" smtClean="0">
                            <a:solidFill>
                              <a:srgbClr val="3B3B3B"/>
                            </a:solidFill>
                            <a:latin typeface="Cambria Math" panose="02040503050406030204" pitchFamily="18" charset="0"/>
                          </a:rPr>
                          <m:t>𝑇</m:t>
                        </m:r>
                      </m:sub>
                    </m:sSub>
                  </m:oMath>
                </a14:m>
                <a:r>
                  <a:rPr lang="en-US" altLang="en-US" dirty="0">
                    <a:solidFill>
                      <a:srgbClr val="3B3B3B"/>
                    </a:solidFill>
                    <a:latin typeface="benton-sans"/>
                  </a:rPr>
                  <a:t>is a tangent line to</a:t>
                </a:r>
                <a14:m>
                  <m:oMath xmlns:m="http://schemas.openxmlformats.org/officeDocument/2006/math">
                    <m:r>
                      <a:rPr lang="en-US" altLang="en-US" i="1" dirty="0">
                        <a:solidFill>
                          <a:srgbClr val="3B3B3B"/>
                        </a:solidFill>
                        <a:latin typeface="Cambria Math" panose="02040503050406030204" pitchFamily="18" charset="0"/>
                      </a:rPr>
                      <m:t> </m:t>
                    </m:r>
                    <m:r>
                      <a:rPr lang="en-US" altLang="en-US" i="1" dirty="0">
                        <a:solidFill>
                          <a:srgbClr val="3B3B3B"/>
                        </a:solidFill>
                        <a:latin typeface="Cambria Math" panose="02040503050406030204" pitchFamily="18" charset="0"/>
                      </a:rPr>
                      <m:t>𝑓</m:t>
                    </m:r>
                    <m:r>
                      <a:rPr lang="en-US" altLang="en-US" i="1" dirty="0">
                        <a:solidFill>
                          <a:srgbClr val="3B3B3B"/>
                        </a:solidFill>
                        <a:latin typeface="Cambria Math" panose="02040503050406030204" pitchFamily="18" charset="0"/>
                      </a:rPr>
                      <m:t>(</m:t>
                    </m:r>
                    <m:r>
                      <a:rPr lang="en-US" altLang="en-US" i="1" dirty="0">
                        <a:solidFill>
                          <a:srgbClr val="3B3B3B"/>
                        </a:solidFill>
                        <a:latin typeface="Cambria Math" panose="02040503050406030204" pitchFamily="18" charset="0"/>
                      </a:rPr>
                      <m:t>𝑥</m:t>
                    </m:r>
                    <m:r>
                      <a:rPr lang="en-US" altLang="en-US" i="1" dirty="0">
                        <a:solidFill>
                          <a:srgbClr val="3B3B3B"/>
                        </a:solidFill>
                        <a:latin typeface="Cambria Math" panose="02040503050406030204" pitchFamily="18" charset="0"/>
                      </a:rPr>
                      <m:t>) </m:t>
                    </m:r>
                  </m:oMath>
                </a14:m>
                <a:r>
                  <a:rPr lang="en-US" altLang="en-US" dirty="0">
                    <a:solidFill>
                      <a:srgbClr val="3B3B3B"/>
                    </a:solidFill>
                    <a:latin typeface="benton-sans"/>
                  </a:rPr>
                  <a:t>at point P, because it touches it at that single point and follows the direction of the function at the point</a:t>
                </a:r>
                <a:endParaRPr lang="en-US" dirty="0"/>
              </a:p>
            </p:txBody>
          </p:sp>
        </mc:Choice>
        <mc:Fallback xmlns="">
          <p:sp>
            <p:nvSpPr>
              <p:cNvPr id="4" name="Text Placeholder 3">
                <a:extLst>
                  <a:ext uri="{FF2B5EF4-FFF2-40B4-BE49-F238E27FC236}">
                    <a16:creationId xmlns:a16="http://schemas.microsoft.com/office/drawing/2014/main" id="{A6B7EF74-48EB-47F3-B1CE-2ABFA1969180}"/>
                  </a:ext>
                </a:extLst>
              </p:cNvPr>
              <p:cNvSpPr>
                <a:spLocks noGrp="1" noRot="1" noChangeAspect="1" noMove="1" noResize="1" noEditPoints="1" noAdjustHandles="1" noChangeArrowheads="1" noChangeShapeType="1" noTextEdit="1"/>
              </p:cNvSpPr>
              <p:nvPr>
                <p:ph type="body" sz="quarter" idx="14"/>
              </p:nvPr>
            </p:nvSpPr>
            <p:spPr>
              <a:xfrm>
                <a:off x="609599" y="1023457"/>
                <a:ext cx="10750549" cy="1602297"/>
              </a:xfrm>
              <a:blipFill>
                <a:blip r:embed="rId2"/>
                <a:stretch>
                  <a:fillRect l="-624" t="-2281" r="-680"/>
                </a:stretch>
              </a:blipFill>
            </p:spPr>
            <p:txBody>
              <a:bodyPr/>
              <a:lstStyle/>
              <a:p>
                <a:r>
                  <a:rPr lang="en-US">
                    <a:noFill/>
                  </a:rPr>
                  <a:t> </a:t>
                </a:r>
              </a:p>
            </p:txBody>
          </p:sp>
        </mc:Fallback>
      </mc:AlternateContent>
      <p:pic>
        <p:nvPicPr>
          <p:cNvPr id="1027" name="Picture 3">
            <a:extLst>
              <a:ext uri="{FF2B5EF4-FFF2-40B4-BE49-F238E27FC236}">
                <a16:creationId xmlns:a16="http://schemas.microsoft.com/office/drawing/2014/main" id="{09999E95-FBB3-47DA-87FD-7652E43D4F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4782" y="2491384"/>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323C6CC-2C55-4D57-B284-34FE4B285901}"/>
              </a:ext>
            </a:extLst>
          </p:cNvPr>
          <p:cNvPicPr>
            <a:picLocks noChangeAspect="1"/>
          </p:cNvPicPr>
          <p:nvPr/>
        </p:nvPicPr>
        <p:blipFill>
          <a:blip r:embed="rId4"/>
          <a:stretch>
            <a:fillRect/>
          </a:stretch>
        </p:blipFill>
        <p:spPr>
          <a:xfrm>
            <a:off x="767331" y="2400213"/>
            <a:ext cx="4811348" cy="3634906"/>
          </a:xfrm>
          <a:prstGeom prst="rect">
            <a:avLst/>
          </a:prstGeom>
        </p:spPr>
      </p:pic>
    </p:spTree>
    <p:extLst>
      <p:ext uri="{BB962C8B-B14F-4D97-AF65-F5344CB8AC3E}">
        <p14:creationId xmlns:p14="http://schemas.microsoft.com/office/powerpoint/2010/main" val="24614633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5E8BC-1442-4469-BD17-B018519587D4}"/>
              </a:ext>
            </a:extLst>
          </p:cNvPr>
          <p:cNvSpPr>
            <a:spLocks noGrp="1"/>
          </p:cNvSpPr>
          <p:nvPr>
            <p:ph type="title"/>
          </p:nvPr>
        </p:nvSpPr>
        <p:spPr/>
        <p:txBody>
          <a:bodyPr>
            <a:normAutofit/>
          </a:bodyPr>
          <a:lstStyle/>
          <a:p>
            <a:r>
              <a:rPr lang="en-US" dirty="0"/>
              <a:t>Vertical Asymptote</a:t>
            </a:r>
          </a:p>
        </p:txBody>
      </p:sp>
      <p:pic>
        <p:nvPicPr>
          <p:cNvPr id="1026" name="Picture 2">
            <a:extLst>
              <a:ext uri="{FF2B5EF4-FFF2-40B4-BE49-F238E27FC236}">
                <a16:creationId xmlns:a16="http://schemas.microsoft.com/office/drawing/2014/main" id="{C12F96A9-AF01-4EDF-B9CB-228766547A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150070"/>
            <a:ext cx="10542309" cy="2969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72363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76870-C871-4061-95BB-11771552451E}"/>
              </a:ext>
            </a:extLst>
          </p:cNvPr>
          <p:cNvSpPr>
            <a:spLocks noGrp="1"/>
          </p:cNvSpPr>
          <p:nvPr>
            <p:ph type="title"/>
          </p:nvPr>
        </p:nvSpPr>
        <p:spPr/>
        <p:txBody>
          <a:bodyPr>
            <a:normAutofit/>
          </a:bodyPr>
          <a:lstStyle/>
          <a:p>
            <a:r>
              <a:rPr lang="en-US" dirty="0"/>
              <a:t>Example of vertical asymptote</a:t>
            </a:r>
          </a:p>
        </p:txBody>
      </p:sp>
      <mc:AlternateContent xmlns:mc="http://schemas.openxmlformats.org/markup-compatibility/2006" xmlns:a14="http://schemas.microsoft.com/office/drawing/2010/main">
        <mc:Choice Requires="a14">
          <p:sp>
            <p:nvSpPr>
              <p:cNvPr id="5" name="Text Placeholder 3">
                <a:extLst>
                  <a:ext uri="{FF2B5EF4-FFF2-40B4-BE49-F238E27FC236}">
                    <a16:creationId xmlns:a16="http://schemas.microsoft.com/office/drawing/2014/main" id="{31C63E70-583A-44D7-9C22-FC321238238A}"/>
                  </a:ext>
                </a:extLst>
              </p:cNvPr>
              <p:cNvSpPr>
                <a:spLocks noGrp="1"/>
              </p:cNvSpPr>
              <p:nvPr>
                <p:ph type="body" sz="quarter" idx="14"/>
              </p:nvPr>
            </p:nvSpPr>
            <p:spPr>
              <a:xfrm>
                <a:off x="609600" y="1103313"/>
                <a:ext cx="10750550" cy="4906962"/>
              </a:xfrm>
            </p:spPr>
            <p:txBody>
              <a:bodyPr/>
              <a:lstStyle/>
              <a:p>
                <a:pPr marL="0" indent="0">
                  <a:buNone/>
                </a:pPr>
                <a:r>
                  <a:rPr lang="en-US" dirty="0"/>
                  <a:t>(a)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=1/</m:t>
                    </m:r>
                    <m:r>
                      <a:rPr lang="en-US" b="0" i="1" smtClean="0">
                        <a:latin typeface="Cambria Math" panose="02040503050406030204" pitchFamily="18" charset="0"/>
                      </a:rPr>
                      <m:t>𝑥</m:t>
                    </m:r>
                  </m:oMath>
                </a14:m>
                <a:endParaRPr lang="en-US" dirty="0"/>
              </a:p>
            </p:txBody>
          </p:sp>
        </mc:Choice>
        <mc:Fallback xmlns="">
          <p:sp>
            <p:nvSpPr>
              <p:cNvPr id="5" name="Text Placeholder 3">
                <a:extLst>
                  <a:ext uri="{FF2B5EF4-FFF2-40B4-BE49-F238E27FC236}">
                    <a16:creationId xmlns:a16="http://schemas.microsoft.com/office/drawing/2014/main" id="{31C63E70-583A-44D7-9C22-FC321238238A}"/>
                  </a:ext>
                </a:extLst>
              </p:cNvPr>
              <p:cNvSpPr>
                <a:spLocks noGrp="1" noRot="1" noChangeAspect="1" noMove="1" noResize="1" noEditPoints="1" noAdjustHandles="1" noChangeArrowheads="1" noChangeShapeType="1" noTextEdit="1"/>
              </p:cNvSpPr>
              <p:nvPr>
                <p:ph type="body" sz="quarter" idx="14"/>
              </p:nvPr>
            </p:nvSpPr>
            <p:spPr>
              <a:xfrm>
                <a:off x="609600" y="1103313"/>
                <a:ext cx="10750550" cy="4906962"/>
              </a:xfrm>
              <a:blipFill>
                <a:blip r:embed="rId2"/>
                <a:stretch>
                  <a:fillRect l="-1134" t="-2112"/>
                </a:stretch>
              </a:blipFill>
            </p:spPr>
            <p:txBody>
              <a:bodyPr/>
              <a:lstStyle/>
              <a:p>
                <a:r>
                  <a:rPr lang="en-US">
                    <a:noFill/>
                  </a:rPr>
                  <a:t> </a:t>
                </a:r>
              </a:p>
            </p:txBody>
          </p:sp>
        </mc:Fallback>
      </mc:AlternateContent>
      <p:pic>
        <p:nvPicPr>
          <p:cNvPr id="2052" name="Picture 4">
            <a:extLst>
              <a:ext uri="{FF2B5EF4-FFF2-40B4-BE49-F238E27FC236}">
                <a16:creationId xmlns:a16="http://schemas.microsoft.com/office/drawing/2014/main" id="{FCCF7EA9-C2D4-4D85-9541-72C079CC86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828800"/>
            <a:ext cx="5429528" cy="377072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1807E3EC-412E-4920-B480-6AF5B3F0F979}"/>
                  </a:ext>
                </a:extLst>
              </p:cNvPr>
              <p:cNvSpPr/>
              <p:nvPr/>
            </p:nvSpPr>
            <p:spPr>
              <a:xfrm>
                <a:off x="5194168" y="1828801"/>
                <a:ext cx="6249971" cy="2172518"/>
              </a:xfrm>
              <a:prstGeom prst="rect">
                <a:avLst/>
              </a:prstGeom>
            </p:spPr>
            <p:txBody>
              <a:bodyPr wrap="square">
                <a:spAutoFit/>
              </a:bodyPr>
              <a:lstStyle/>
              <a:p>
                <a:r>
                  <a:rPr lang="en-US" sz="2400" dirty="0"/>
                  <a:t>  Since </a:t>
                </a:r>
                <a14:m>
                  <m:oMath xmlns:m="http://schemas.openxmlformats.org/officeDocument/2006/math">
                    <m:func>
                      <m:funcPr>
                        <m:ctrlPr>
                          <a:rPr lang="en-US" sz="2400" i="1" smtClean="0">
                            <a:latin typeface="Cambria Math" panose="02040503050406030204" pitchFamily="18" charset="0"/>
                          </a:rPr>
                        </m:ctrlPr>
                      </m:funcPr>
                      <m:fName>
                        <m:limLow>
                          <m:limLowPr>
                            <m:ctrlPr>
                              <a:rPr lang="en-US" sz="2400" i="1">
                                <a:latin typeface="Cambria Math" panose="02040503050406030204" pitchFamily="18" charset="0"/>
                              </a:rPr>
                            </m:ctrlPr>
                          </m:limLowPr>
                          <m:e>
                            <m:r>
                              <m:rPr>
                                <m:sty m:val="p"/>
                              </m:rPr>
                              <a:rPr lang="en-US" sz="2400">
                                <a:latin typeface="Cambria Math" panose="02040503050406030204" pitchFamily="18" charset="0"/>
                              </a:rPr>
                              <m:t>lim</m:t>
                            </m:r>
                          </m:e>
                          <m:lim>
                            <m:r>
                              <a:rPr lang="en-US" sz="2400" i="1">
                                <a:latin typeface="Cambria Math" panose="02040503050406030204" pitchFamily="18" charset="0"/>
                              </a:rPr>
                              <m:t>𝑥</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0</m:t>
                                </m:r>
                              </m:e>
                              <m:sup>
                                <m:r>
                                  <a:rPr lang="en-US" sz="2400" i="1">
                                    <a:latin typeface="Cambria Math" panose="02040503050406030204" pitchFamily="18" charset="0"/>
                                    <a:ea typeface="Cambria Math" panose="02040503050406030204" pitchFamily="18" charset="0"/>
                                  </a:rPr>
                                  <m:t>+</m:t>
                                </m:r>
                              </m:sup>
                            </m:sSup>
                          </m:lim>
                        </m:limLow>
                      </m:fName>
                      <m:e>
                        <m:r>
                          <a:rPr lang="en-US" sz="2400" i="1">
                            <a:latin typeface="Cambria Math" panose="02040503050406030204" pitchFamily="18" charset="0"/>
                          </a:rPr>
                          <m:t>𝑓</m:t>
                        </m:r>
                        <m:d>
                          <m:dPr>
                            <m:ctrlPr>
                              <a:rPr lang="en-US" sz="2400" i="1">
                                <a:latin typeface="Cambria Math" panose="02040503050406030204" pitchFamily="18" charset="0"/>
                              </a:rPr>
                            </m:ctrlPr>
                          </m:dPr>
                          <m:e>
                            <m:r>
                              <a:rPr lang="en-US" sz="2400" i="1">
                                <a:latin typeface="Cambria Math" panose="02040503050406030204" pitchFamily="18" charset="0"/>
                              </a:rPr>
                              <m:t>𝑥</m:t>
                            </m:r>
                          </m:e>
                        </m:d>
                        <m:r>
                          <a:rPr lang="en-US" sz="2400" i="1">
                            <a:latin typeface="Cambria Math" panose="02040503050406030204" pitchFamily="18" charset="0"/>
                          </a:rPr>
                          <m:t>=+</m:t>
                        </m:r>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 . </m:t>
                        </m:r>
                      </m:e>
                    </m:func>
                  </m:oMath>
                </a14:m>
                <a:r>
                  <a:rPr lang="en-US" sz="2400" dirty="0"/>
                  <a:t>The line x =0 is a vertical asymptote. </a:t>
                </a:r>
              </a:p>
              <a:p>
                <a:endParaRPr lang="en-US" sz="2400" dirty="0"/>
              </a:p>
              <a:p>
                <a:r>
                  <a:rPr lang="en-US" sz="2400" dirty="0"/>
                  <a:t>  Since</a:t>
                </a:r>
                <a14:m>
                  <m:oMath xmlns:m="http://schemas.openxmlformats.org/officeDocument/2006/math">
                    <m:func>
                      <m:funcPr>
                        <m:ctrlPr>
                          <a:rPr lang="en-US" sz="2400" i="1" smtClean="0">
                            <a:latin typeface="Cambria Math" panose="02040503050406030204" pitchFamily="18" charset="0"/>
                          </a:rPr>
                        </m:ctrlPr>
                      </m:funcPr>
                      <m:fName>
                        <m:limLow>
                          <m:limLowPr>
                            <m:ctrlPr>
                              <a:rPr lang="en-US" sz="2400" i="1">
                                <a:latin typeface="Cambria Math" panose="02040503050406030204" pitchFamily="18" charset="0"/>
                              </a:rPr>
                            </m:ctrlPr>
                          </m:limLowPr>
                          <m:e>
                            <m:r>
                              <m:rPr>
                                <m:sty m:val="p"/>
                              </m:rPr>
                              <a:rPr lang="en-US" sz="2400">
                                <a:latin typeface="Cambria Math" panose="02040503050406030204" pitchFamily="18" charset="0"/>
                              </a:rPr>
                              <m:t>lim</m:t>
                            </m:r>
                          </m:e>
                          <m:lim>
                            <m:r>
                              <a:rPr lang="en-US" sz="2400" i="1">
                                <a:latin typeface="Cambria Math" panose="02040503050406030204" pitchFamily="18" charset="0"/>
                              </a:rPr>
                              <m:t>𝑥</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0</m:t>
                                </m:r>
                              </m:e>
                              <m:sup>
                                <m:r>
                                  <a:rPr lang="en-US" sz="2400" b="0" i="1" smtClean="0">
                                    <a:latin typeface="Cambria Math" panose="02040503050406030204" pitchFamily="18" charset="0"/>
                                    <a:ea typeface="Cambria Math" panose="02040503050406030204" pitchFamily="18" charset="0"/>
                                  </a:rPr>
                                  <m:t>−</m:t>
                                </m:r>
                              </m:sup>
                            </m:sSup>
                          </m:lim>
                        </m:limLow>
                      </m:fName>
                      <m:e>
                        <m:r>
                          <a:rPr lang="en-US" sz="2400" i="1">
                            <a:latin typeface="Cambria Math" panose="02040503050406030204" pitchFamily="18" charset="0"/>
                          </a:rPr>
                          <m:t>𝑓</m:t>
                        </m:r>
                        <m:d>
                          <m:dPr>
                            <m:ctrlPr>
                              <a:rPr lang="en-US" sz="2400" i="1">
                                <a:latin typeface="Cambria Math" panose="02040503050406030204" pitchFamily="18" charset="0"/>
                              </a:rPr>
                            </m:ctrlPr>
                          </m:dPr>
                          <m:e>
                            <m:r>
                              <a:rPr lang="en-US" sz="2400" i="1">
                                <a:latin typeface="Cambria Math" panose="02040503050406030204" pitchFamily="18" charset="0"/>
                              </a:rPr>
                              <m:t>𝑥</m:t>
                            </m:r>
                          </m:e>
                        </m:d>
                        <m:r>
                          <a:rPr lang="en-US" sz="2400" i="1">
                            <a:latin typeface="Cambria Math" panose="02040503050406030204" pitchFamily="18" charset="0"/>
                          </a:rPr>
                          <m:t>=</m:t>
                        </m:r>
                        <m:r>
                          <a:rPr lang="en-US" sz="2400" b="0" i="1" smtClean="0">
                            <a:latin typeface="Cambria Math" panose="02040503050406030204" pitchFamily="18" charset="0"/>
                          </a:rPr>
                          <m:t>−</m:t>
                        </m:r>
                        <m:r>
                          <a:rPr lang="en-US" sz="2400" i="1">
                            <a:latin typeface="Cambria Math" panose="02040503050406030204" pitchFamily="18" charset="0"/>
                            <a:ea typeface="Cambria Math" panose="02040503050406030204" pitchFamily="18" charset="0"/>
                          </a:rPr>
                          <m:t>∞</m:t>
                        </m:r>
                      </m:e>
                    </m:func>
                    <m:r>
                      <a:rPr lang="en-US" sz="2400" b="0" i="0" smtClean="0">
                        <a:latin typeface="Cambria Math" panose="02040503050406030204" pitchFamily="18" charset="0"/>
                        <a:ea typeface="Cambria Math" panose="02040503050406030204" pitchFamily="18" charset="0"/>
                      </a:rPr>
                      <m:t>. </m:t>
                    </m:r>
                  </m:oMath>
                </a14:m>
                <a:r>
                  <a:rPr lang="en-US" sz="2400" dirty="0"/>
                  <a:t>The line x =0 is a vertical asymptote. </a:t>
                </a:r>
              </a:p>
            </p:txBody>
          </p:sp>
        </mc:Choice>
        <mc:Fallback xmlns="">
          <p:sp>
            <p:nvSpPr>
              <p:cNvPr id="6" name="Rectangle 5">
                <a:extLst>
                  <a:ext uri="{FF2B5EF4-FFF2-40B4-BE49-F238E27FC236}">
                    <a16:creationId xmlns:a16="http://schemas.microsoft.com/office/drawing/2014/main" id="{1807E3EC-412E-4920-B480-6AF5B3F0F979}"/>
                  </a:ext>
                </a:extLst>
              </p:cNvPr>
              <p:cNvSpPr>
                <a:spLocks noRot="1" noChangeAspect="1" noMove="1" noResize="1" noEditPoints="1" noAdjustHandles="1" noChangeArrowheads="1" noChangeShapeType="1" noTextEdit="1"/>
              </p:cNvSpPr>
              <p:nvPr/>
            </p:nvSpPr>
            <p:spPr>
              <a:xfrm>
                <a:off x="5194168" y="1828801"/>
                <a:ext cx="6249971" cy="2172518"/>
              </a:xfrm>
              <a:prstGeom prst="rect">
                <a:avLst/>
              </a:prstGeom>
              <a:blipFill>
                <a:blip r:embed="rId4"/>
                <a:stretch>
                  <a:fillRect l="-1463" t="-1966" b="-5618"/>
                </a:stretch>
              </a:blipFill>
            </p:spPr>
            <p:txBody>
              <a:bodyPr/>
              <a:lstStyle/>
              <a:p>
                <a:r>
                  <a:rPr lang="en-US">
                    <a:noFill/>
                  </a:rPr>
                  <a:t> </a:t>
                </a:r>
              </a:p>
            </p:txBody>
          </p:sp>
        </mc:Fallback>
      </mc:AlternateContent>
    </p:spTree>
    <p:extLst>
      <p:ext uri="{BB962C8B-B14F-4D97-AF65-F5344CB8AC3E}">
        <p14:creationId xmlns:p14="http://schemas.microsoft.com/office/powerpoint/2010/main" val="42523439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8398F-A47B-4EB1-9DF8-717C2220AF21}"/>
              </a:ext>
            </a:extLst>
          </p:cNvPr>
          <p:cNvSpPr>
            <a:spLocks noGrp="1"/>
          </p:cNvSpPr>
          <p:nvPr>
            <p:ph type="title"/>
          </p:nvPr>
        </p:nvSpPr>
        <p:spPr/>
        <p:txBody>
          <a:bodyPr>
            <a:normAutofit/>
          </a:bodyPr>
          <a:lstStyle/>
          <a:p>
            <a:r>
              <a:rPr lang="en-US" dirty="0"/>
              <a:t>Conti.</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C7325158-04A0-4934-995F-124B72114646}"/>
                  </a:ext>
                </a:extLst>
              </p:cNvPr>
              <p:cNvSpPr>
                <a:spLocks noGrp="1"/>
              </p:cNvSpPr>
              <p:nvPr>
                <p:ph type="body" sz="quarter" idx="14"/>
              </p:nvPr>
            </p:nvSpPr>
            <p:spPr>
              <a:xfrm>
                <a:off x="609600" y="1234911"/>
                <a:ext cx="10750549" cy="4775453"/>
              </a:xfrm>
            </p:spPr>
            <p:txBody>
              <a:bodyPr/>
              <a:lstStyle/>
              <a:p>
                <a:pPr marL="0" indent="0">
                  <a:buNone/>
                </a:pPr>
                <a:r>
                  <a:rPr lang="en-US" dirty="0"/>
                  <a:t>(b) For  </a:t>
                </a:r>
                <a14:m>
                  <m:oMath xmlns:m="http://schemas.openxmlformats.org/officeDocument/2006/math">
                    <m:r>
                      <a:rPr lang="en-US" i="1" dirty="0" smtClean="0">
                        <a:latin typeface="Cambria Math" panose="02040503050406030204" pitchFamily="18" charset="0"/>
                      </a:rPr>
                      <m:t>𝑓</m:t>
                    </m:r>
                    <m:d>
                      <m:dPr>
                        <m:ctrlPr>
                          <a:rPr lang="en-US" i="1" dirty="0" smtClean="0">
                            <a:latin typeface="Cambria Math" panose="02040503050406030204" pitchFamily="18" charset="0"/>
                          </a:rPr>
                        </m:ctrlPr>
                      </m:dPr>
                      <m:e>
                        <m:r>
                          <a:rPr lang="en-US" i="1" dirty="0" smtClean="0">
                            <a:latin typeface="Cambria Math" panose="02040503050406030204" pitchFamily="18" charset="0"/>
                          </a:rPr>
                          <m:t>𝑥</m:t>
                        </m:r>
                      </m:e>
                    </m:d>
                    <m:r>
                      <a:rPr lang="en-US" i="1" dirty="0" smtClean="0">
                        <a:latin typeface="Cambria Math" panose="02040503050406030204" pitchFamily="18" charset="0"/>
                      </a:rPr>
                      <m:t>=</m:t>
                    </m:r>
                    <m:f>
                      <m:fPr>
                        <m:ctrlPr>
                          <a:rPr lang="en-US" b="0" i="1" dirty="0" smtClean="0">
                            <a:latin typeface="Cambria Math" panose="02040503050406030204" pitchFamily="18" charset="0"/>
                          </a:rPr>
                        </m:ctrlPr>
                      </m:fPr>
                      <m:num>
                        <m:r>
                          <a:rPr lang="en-US" i="1" dirty="0" smtClean="0">
                            <a:latin typeface="Cambria Math" panose="02040503050406030204" pitchFamily="18" charset="0"/>
                          </a:rPr>
                          <m:t>1</m:t>
                        </m:r>
                      </m:num>
                      <m:den>
                        <m:sSup>
                          <m:sSupPr>
                            <m:ctrlPr>
                              <a:rPr lang="en-US" b="0" i="1" dirty="0" smtClean="0">
                                <a:latin typeface="Cambria Math" panose="02040503050406030204" pitchFamily="18" charset="0"/>
                              </a:rPr>
                            </m:ctrlPr>
                          </m:sSupPr>
                          <m:e>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𝑥</m:t>
                                </m:r>
                                <m:r>
                                  <a:rPr lang="en-US" b="0" i="1" dirty="0" smtClean="0">
                                    <a:latin typeface="Cambria Math" panose="02040503050406030204" pitchFamily="18" charset="0"/>
                                  </a:rPr>
                                  <m:t>−1</m:t>
                                </m:r>
                              </m:e>
                            </m:d>
                          </m:e>
                          <m:sup>
                            <m:r>
                              <a:rPr lang="en-US" b="0" i="1" dirty="0" smtClean="0">
                                <a:latin typeface="Cambria Math" panose="02040503050406030204" pitchFamily="18" charset="0"/>
                              </a:rPr>
                              <m:t>2</m:t>
                            </m:r>
                          </m:sup>
                        </m:sSup>
                      </m:den>
                    </m:f>
                  </m:oMath>
                </a14:m>
                <a:endParaRPr lang="en-US" b="0" i="1" dirty="0">
                  <a:latin typeface="Cambria Math" panose="02040503050406030204" pitchFamily="18" charset="0"/>
                </a:endParaRPr>
              </a:p>
            </p:txBody>
          </p:sp>
        </mc:Choice>
        <mc:Fallback xmlns="">
          <p:sp>
            <p:nvSpPr>
              <p:cNvPr id="4" name="Text Placeholder 3">
                <a:extLst>
                  <a:ext uri="{FF2B5EF4-FFF2-40B4-BE49-F238E27FC236}">
                    <a16:creationId xmlns:a16="http://schemas.microsoft.com/office/drawing/2014/main" id="{C7325158-04A0-4934-995F-124B72114646}"/>
                  </a:ext>
                </a:extLst>
              </p:cNvPr>
              <p:cNvSpPr>
                <a:spLocks noGrp="1" noRot="1" noChangeAspect="1" noMove="1" noResize="1" noEditPoints="1" noAdjustHandles="1" noChangeArrowheads="1" noChangeShapeType="1" noTextEdit="1"/>
              </p:cNvSpPr>
              <p:nvPr>
                <p:ph type="body" sz="quarter" idx="14"/>
              </p:nvPr>
            </p:nvSpPr>
            <p:spPr>
              <a:xfrm>
                <a:off x="609600" y="1234911"/>
                <a:ext cx="10750549" cy="4775453"/>
              </a:xfrm>
              <a:blipFill>
                <a:blip r:embed="rId2"/>
                <a:stretch>
                  <a:fillRect l="-1134" t="-3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B9EA271C-114D-49C3-B68E-20E5AD456F65}"/>
                  </a:ext>
                </a:extLst>
              </p:cNvPr>
              <p:cNvSpPr/>
              <p:nvPr/>
            </p:nvSpPr>
            <p:spPr>
              <a:xfrm>
                <a:off x="1206631" y="2149311"/>
                <a:ext cx="10492033" cy="1681101"/>
              </a:xfrm>
              <a:prstGeom prst="rect">
                <a:avLst/>
              </a:prstGeom>
            </p:spPr>
            <p:txBody>
              <a:bodyPr wrap="square">
                <a:spAutoFit/>
              </a:bodyPr>
              <a:lstStyle/>
              <a:p>
                <a:r>
                  <a:rPr lang="en-US" sz="2400" dirty="0"/>
                  <a:t>We have seen from above </a:t>
                </a:r>
                <a14:m>
                  <m:oMath xmlns:m="http://schemas.openxmlformats.org/officeDocument/2006/math">
                    <m:func>
                      <m:funcPr>
                        <m:ctrlPr>
                          <a:rPr lang="en-US" sz="2400" i="1">
                            <a:latin typeface="Cambria Math" panose="02040503050406030204" pitchFamily="18" charset="0"/>
                          </a:rPr>
                        </m:ctrlPr>
                      </m:funcPr>
                      <m:fName>
                        <m:limLow>
                          <m:limLowPr>
                            <m:ctrlPr>
                              <a:rPr lang="en-US" sz="2400" i="1">
                                <a:latin typeface="Cambria Math" panose="02040503050406030204" pitchFamily="18" charset="0"/>
                              </a:rPr>
                            </m:ctrlPr>
                          </m:limLowPr>
                          <m:e>
                            <m:r>
                              <m:rPr>
                                <m:sty m:val="p"/>
                              </m:rPr>
                              <a:rPr lang="en-US" sz="2400">
                                <a:latin typeface="Cambria Math" panose="02040503050406030204" pitchFamily="18" charset="0"/>
                              </a:rPr>
                              <m:t>lim</m:t>
                            </m:r>
                          </m:e>
                          <m:lim>
                            <m:r>
                              <a:rPr lang="en-US" sz="2400" i="1">
                                <a:latin typeface="Cambria Math" panose="02040503050406030204" pitchFamily="18" charset="0"/>
                              </a:rPr>
                              <m:t>𝑥</m:t>
                            </m:r>
                            <m:r>
                              <a:rPr lang="en-US" sz="2400" i="1">
                                <a:latin typeface="Cambria Math" panose="02040503050406030204" pitchFamily="18" charset="0"/>
                                <a:ea typeface="Cambria Math" panose="02040503050406030204" pitchFamily="18" charset="0"/>
                              </a:rPr>
                              <m:t>→</m:t>
                            </m:r>
                            <m:r>
                              <a:rPr lang="en-US" sz="2400" i="1" smtClean="0">
                                <a:latin typeface="Cambria Math" panose="02040503050406030204" pitchFamily="18" charset="0"/>
                                <a:ea typeface="Cambria Math" panose="02040503050406030204" pitchFamily="18" charset="0"/>
                              </a:rPr>
                              <m:t>1</m:t>
                            </m:r>
                          </m:lim>
                        </m:limLow>
                      </m:fName>
                      <m:e>
                        <m:r>
                          <a:rPr lang="en-US" sz="2400" i="1">
                            <a:latin typeface="Cambria Math" panose="02040503050406030204" pitchFamily="18" charset="0"/>
                          </a:rPr>
                          <m:t>𝑓</m:t>
                        </m:r>
                        <m:d>
                          <m:dPr>
                            <m:ctrlPr>
                              <a:rPr lang="en-US" sz="2400" i="1">
                                <a:latin typeface="Cambria Math" panose="02040503050406030204" pitchFamily="18" charset="0"/>
                              </a:rPr>
                            </m:ctrlPr>
                          </m:dPr>
                          <m:e>
                            <m:r>
                              <a:rPr lang="en-US" sz="2400" i="1">
                                <a:latin typeface="Cambria Math" panose="02040503050406030204" pitchFamily="18" charset="0"/>
                              </a:rPr>
                              <m:t>𝑥</m:t>
                            </m:r>
                          </m:e>
                        </m:d>
                        <m:r>
                          <a:rPr lang="en-US" sz="2400" i="1">
                            <a:latin typeface="Cambria Math" panose="02040503050406030204" pitchFamily="18" charset="0"/>
                          </a:rPr>
                          <m:t>=+</m:t>
                        </m:r>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  </m:t>
                        </m:r>
                      </m:e>
                    </m:func>
                  </m:oMath>
                </a14:m>
                <a:r>
                  <a:rPr lang="en-US" sz="2400" dirty="0"/>
                  <a:t> So, the line x =0 is a vertical asymptote. </a:t>
                </a:r>
              </a:p>
              <a:p>
                <a:endParaRPr lang="en-US" sz="2400" dirty="0"/>
              </a:p>
              <a:p>
                <a:endParaRPr lang="en-US" sz="2400" dirty="0"/>
              </a:p>
            </p:txBody>
          </p:sp>
        </mc:Choice>
        <mc:Fallback xmlns="">
          <p:sp>
            <p:nvSpPr>
              <p:cNvPr id="5" name="Rectangle 4">
                <a:extLst>
                  <a:ext uri="{FF2B5EF4-FFF2-40B4-BE49-F238E27FC236}">
                    <a16:creationId xmlns:a16="http://schemas.microsoft.com/office/drawing/2014/main" id="{B9EA271C-114D-49C3-B68E-20E5AD456F65}"/>
                  </a:ext>
                </a:extLst>
              </p:cNvPr>
              <p:cNvSpPr>
                <a:spLocks noRot="1" noChangeAspect="1" noMove="1" noResize="1" noEditPoints="1" noAdjustHandles="1" noChangeArrowheads="1" noChangeShapeType="1" noTextEdit="1"/>
              </p:cNvSpPr>
              <p:nvPr/>
            </p:nvSpPr>
            <p:spPr>
              <a:xfrm>
                <a:off x="1206631" y="2149311"/>
                <a:ext cx="10492033" cy="1681101"/>
              </a:xfrm>
              <a:prstGeom prst="rect">
                <a:avLst/>
              </a:prstGeom>
              <a:blipFill>
                <a:blip r:embed="rId3"/>
                <a:stretch>
                  <a:fillRect l="-930" t="-2545"/>
                </a:stretch>
              </a:blipFill>
            </p:spPr>
            <p:txBody>
              <a:bodyPr/>
              <a:lstStyle/>
              <a:p>
                <a:r>
                  <a:rPr lang="en-US">
                    <a:noFill/>
                  </a:rPr>
                  <a:t> </a:t>
                </a:r>
              </a:p>
            </p:txBody>
          </p:sp>
        </mc:Fallback>
      </mc:AlternateContent>
    </p:spTree>
    <p:extLst>
      <p:ext uri="{BB962C8B-B14F-4D97-AF65-F5344CB8AC3E}">
        <p14:creationId xmlns:p14="http://schemas.microsoft.com/office/powerpoint/2010/main" val="31001619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7A4C14-F8CB-4471-BA9E-F4BACAAD0525}"/>
              </a:ext>
            </a:extLst>
          </p:cNvPr>
          <p:cNvPicPr>
            <a:picLocks noChangeAspect="1"/>
          </p:cNvPicPr>
          <p:nvPr/>
        </p:nvPicPr>
        <p:blipFill>
          <a:blip r:embed="rId2"/>
          <a:stretch>
            <a:fillRect/>
          </a:stretch>
        </p:blipFill>
        <p:spPr>
          <a:xfrm>
            <a:off x="723801" y="1044402"/>
            <a:ext cx="11215355" cy="4475986"/>
          </a:xfrm>
          <a:prstGeom prst="rect">
            <a:avLst/>
          </a:prstGeom>
        </p:spPr>
      </p:pic>
      <p:sp>
        <p:nvSpPr>
          <p:cNvPr id="6" name="Title 5">
            <a:extLst>
              <a:ext uri="{FF2B5EF4-FFF2-40B4-BE49-F238E27FC236}">
                <a16:creationId xmlns:a16="http://schemas.microsoft.com/office/drawing/2014/main" id="{0FC5E942-ABB1-4522-AC48-10A4BAC06316}"/>
              </a:ext>
            </a:extLst>
          </p:cNvPr>
          <p:cNvSpPr>
            <a:spLocks noGrp="1"/>
          </p:cNvSpPr>
          <p:nvPr>
            <p:ph type="title"/>
          </p:nvPr>
        </p:nvSpPr>
        <p:spPr/>
        <p:txBody>
          <a:bodyPr>
            <a:normAutofit/>
          </a:bodyPr>
          <a:lstStyle/>
          <a:p>
            <a:r>
              <a:rPr lang="en-US" dirty="0"/>
              <a:t>Finding a Vertical Asymptote</a:t>
            </a:r>
          </a:p>
        </p:txBody>
      </p:sp>
    </p:spTree>
    <p:extLst>
      <p:ext uri="{BB962C8B-B14F-4D97-AF65-F5344CB8AC3E}">
        <p14:creationId xmlns:p14="http://schemas.microsoft.com/office/powerpoint/2010/main" val="29422678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D4284CF-AFF9-4CC0-A389-78827E1EB5F5}"/>
              </a:ext>
            </a:extLst>
          </p:cNvPr>
          <p:cNvPicPr>
            <a:picLocks noChangeAspect="1"/>
          </p:cNvPicPr>
          <p:nvPr/>
        </p:nvPicPr>
        <p:blipFill>
          <a:blip r:embed="rId2"/>
          <a:stretch>
            <a:fillRect/>
          </a:stretch>
        </p:blipFill>
        <p:spPr>
          <a:xfrm>
            <a:off x="765544" y="908742"/>
            <a:ext cx="10750549" cy="4960430"/>
          </a:xfrm>
          <a:prstGeom prst="rect">
            <a:avLst/>
          </a:prstGeom>
        </p:spPr>
      </p:pic>
    </p:spTree>
    <p:extLst>
      <p:ext uri="{BB962C8B-B14F-4D97-AF65-F5344CB8AC3E}">
        <p14:creationId xmlns:p14="http://schemas.microsoft.com/office/powerpoint/2010/main" val="11472571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C6C01-B9B3-471C-BDB4-B7EF40158B06}"/>
              </a:ext>
            </a:extLst>
          </p:cNvPr>
          <p:cNvSpPr>
            <a:spLocks noGrp="1"/>
          </p:cNvSpPr>
          <p:nvPr>
            <p:ph type="title"/>
          </p:nvPr>
        </p:nvSpPr>
        <p:spPr/>
        <p:txBody>
          <a:bodyPr>
            <a:normAutofit/>
          </a:bodyPr>
          <a:lstStyle/>
          <a:p>
            <a:r>
              <a:rPr lang="en-US" dirty="0"/>
              <a:t>Behavior of a function at Different Points</a:t>
            </a:r>
          </a:p>
        </p:txBody>
      </p:sp>
      <p:sp>
        <p:nvSpPr>
          <p:cNvPr id="4" name="Text Placeholder 3">
            <a:extLst>
              <a:ext uri="{FF2B5EF4-FFF2-40B4-BE49-F238E27FC236}">
                <a16:creationId xmlns:a16="http://schemas.microsoft.com/office/drawing/2014/main" id="{BB24C418-768A-493A-AC5D-0D2F67DC4C47}"/>
              </a:ext>
            </a:extLst>
          </p:cNvPr>
          <p:cNvSpPr>
            <a:spLocks noGrp="1"/>
          </p:cNvSpPr>
          <p:nvPr>
            <p:ph type="body" sz="quarter" idx="14"/>
          </p:nvPr>
        </p:nvSpPr>
        <p:spPr>
          <a:xfrm>
            <a:off x="609600" y="900862"/>
            <a:ext cx="10750549" cy="5109502"/>
          </a:xfrm>
        </p:spPr>
        <p:txBody>
          <a:bodyPr/>
          <a:lstStyle/>
          <a:p>
            <a:r>
              <a:rPr lang="en-US" dirty="0"/>
              <a:t>Example: Use the graph below to determine each of the following</a:t>
            </a:r>
          </a:p>
        </p:txBody>
      </p:sp>
      <p:pic>
        <p:nvPicPr>
          <p:cNvPr id="5" name="Picture 4">
            <a:extLst>
              <a:ext uri="{FF2B5EF4-FFF2-40B4-BE49-F238E27FC236}">
                <a16:creationId xmlns:a16="http://schemas.microsoft.com/office/drawing/2014/main" id="{F1E98337-F05A-4855-B1F3-28CDAABC5AB1}"/>
              </a:ext>
            </a:extLst>
          </p:cNvPr>
          <p:cNvPicPr>
            <a:picLocks noChangeAspect="1"/>
          </p:cNvPicPr>
          <p:nvPr/>
        </p:nvPicPr>
        <p:blipFill>
          <a:blip r:embed="rId2"/>
          <a:stretch>
            <a:fillRect/>
          </a:stretch>
        </p:blipFill>
        <p:spPr>
          <a:xfrm>
            <a:off x="831852" y="1560397"/>
            <a:ext cx="6036782" cy="5056276"/>
          </a:xfrm>
          <a:prstGeom prst="rect">
            <a:avLst/>
          </a:prstGeom>
        </p:spPr>
      </p:pic>
      <p:pic>
        <p:nvPicPr>
          <p:cNvPr id="6" name="Picture 5">
            <a:extLst>
              <a:ext uri="{FF2B5EF4-FFF2-40B4-BE49-F238E27FC236}">
                <a16:creationId xmlns:a16="http://schemas.microsoft.com/office/drawing/2014/main" id="{E07BB3A5-C0D8-4C7C-8A5E-D54E67EA20F9}"/>
              </a:ext>
            </a:extLst>
          </p:cNvPr>
          <p:cNvPicPr>
            <a:picLocks noChangeAspect="1"/>
          </p:cNvPicPr>
          <p:nvPr/>
        </p:nvPicPr>
        <p:blipFill>
          <a:blip r:embed="rId3"/>
          <a:stretch>
            <a:fillRect/>
          </a:stretch>
        </p:blipFill>
        <p:spPr>
          <a:xfrm>
            <a:off x="6379535" y="2073897"/>
            <a:ext cx="4980091" cy="3476298"/>
          </a:xfrm>
          <a:prstGeom prst="rect">
            <a:avLst/>
          </a:prstGeom>
        </p:spPr>
      </p:pic>
    </p:spTree>
    <p:extLst>
      <p:ext uri="{BB962C8B-B14F-4D97-AF65-F5344CB8AC3E}">
        <p14:creationId xmlns:p14="http://schemas.microsoft.com/office/powerpoint/2010/main" val="33337184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A47B702-66D2-406D-8CD5-191DD8D7200D}"/>
              </a:ext>
            </a:extLst>
          </p:cNvPr>
          <p:cNvPicPr>
            <a:picLocks noChangeAspect="1"/>
          </p:cNvPicPr>
          <p:nvPr/>
        </p:nvPicPr>
        <p:blipFill>
          <a:blip r:embed="rId2"/>
          <a:stretch>
            <a:fillRect/>
          </a:stretch>
        </p:blipFill>
        <p:spPr>
          <a:xfrm>
            <a:off x="576819" y="1027523"/>
            <a:ext cx="9653031" cy="3868328"/>
          </a:xfrm>
          <a:prstGeom prst="rect">
            <a:avLst/>
          </a:prstGeom>
        </p:spPr>
      </p:pic>
    </p:spTree>
    <p:extLst>
      <p:ext uri="{BB962C8B-B14F-4D97-AF65-F5344CB8AC3E}">
        <p14:creationId xmlns:p14="http://schemas.microsoft.com/office/powerpoint/2010/main" val="42801528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415EE-F717-4469-B75D-CBA7A37C156B}"/>
              </a:ext>
            </a:extLst>
          </p:cNvPr>
          <p:cNvSpPr>
            <a:spLocks noGrp="1"/>
          </p:cNvSpPr>
          <p:nvPr>
            <p:ph type="title"/>
          </p:nvPr>
        </p:nvSpPr>
        <p:spPr/>
        <p:txBody>
          <a:bodyPr>
            <a:normAutofit/>
          </a:bodyPr>
          <a:lstStyle/>
          <a:p>
            <a:r>
              <a:rPr lang="en-US" dirty="0"/>
              <a:t>Limits at infinity</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65EE4512-89EC-4E22-8DCC-7F2A97A343C2}"/>
                  </a:ext>
                </a:extLst>
              </p:cNvPr>
              <p:cNvSpPr>
                <a:spLocks noGrp="1"/>
              </p:cNvSpPr>
              <p:nvPr>
                <p:ph type="body" sz="quarter" idx="14"/>
              </p:nvPr>
            </p:nvSpPr>
            <p:spPr>
              <a:xfrm>
                <a:off x="609600" y="900862"/>
                <a:ext cx="10750549" cy="5109502"/>
              </a:xfrm>
            </p:spPr>
            <p:txBody>
              <a:bodyPr/>
              <a:lstStyle/>
              <a:p>
                <a:r>
                  <a:rPr lang="en-US" dirty="0"/>
                  <a:t>If the values of f(x) become arbitrarily close to L as x becomes sufficiently large, we say the function f has a limit at infinity and write</a:t>
                </a:r>
              </a:p>
              <a:p>
                <a:pPr marL="0" indent="0">
                  <a:buNone/>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smtClean="0">
                                  <a:latin typeface="Cambria Math" panose="02040503050406030204" pitchFamily="18" charset="0"/>
                                  <a:ea typeface="Cambria Math" panose="02040503050406030204" pitchFamily="18" charset="0"/>
                                </a:rPr>
                                <m:t>∞</m:t>
                              </m:r>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b="0" i="1" smtClean="0">
                              <a:latin typeface="Cambria Math" panose="02040503050406030204" pitchFamily="18" charset="0"/>
                            </a:rPr>
                            <m:t>𝐿</m:t>
                          </m:r>
                        </m:e>
                      </m:func>
                    </m:oMath>
                  </m:oMathPara>
                </a14:m>
                <a:endParaRPr lang="en-US" dirty="0"/>
              </a:p>
              <a:p>
                <a:pPr marL="0" indent="0">
                  <a:buNone/>
                </a:pPr>
                <a:r>
                  <a:rPr lang="en-US" dirty="0"/>
                  <a:t>If the values of f(x) becomes arbitrarily close to L for x&lt;0 as |x| becomes sufficiently large, we say that the function f has a limit at negative infinity and write</a:t>
                </a:r>
              </a:p>
              <a:p>
                <a:pPr marL="0" indent="0">
                  <a:buNone/>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m:t>
                              </m:r>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𝐿</m:t>
                          </m:r>
                        </m:e>
                      </m:func>
                    </m:oMath>
                  </m:oMathPara>
                </a14:m>
                <a:endParaRPr lang="en-US" dirty="0"/>
              </a:p>
              <a:p>
                <a:r>
                  <a:rPr lang="en-US" dirty="0"/>
                  <a:t>If the values f(x) are getting arbitrarily close to some finite value L as x→</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oMath>
                </a14:m>
                <a:r>
                  <a:rPr lang="en-US" dirty="0"/>
                  <a:t>or x→−</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the graph of f approaches the line y=L. In that case, the line y=L is a horizontal asymptote of f .</a:t>
                </a:r>
              </a:p>
            </p:txBody>
          </p:sp>
        </mc:Choice>
        <mc:Fallback xmlns="">
          <p:sp>
            <p:nvSpPr>
              <p:cNvPr id="4" name="Text Placeholder 3">
                <a:extLst>
                  <a:ext uri="{FF2B5EF4-FFF2-40B4-BE49-F238E27FC236}">
                    <a16:creationId xmlns:a16="http://schemas.microsoft.com/office/drawing/2014/main" id="{65EE4512-89EC-4E22-8DCC-7F2A97A343C2}"/>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134" t="-2029" r="-1531"/>
                </a:stretch>
              </a:blipFill>
            </p:spPr>
            <p:txBody>
              <a:bodyPr/>
              <a:lstStyle/>
              <a:p>
                <a:r>
                  <a:rPr lang="en-US">
                    <a:noFill/>
                  </a:rPr>
                  <a:t> </a:t>
                </a:r>
              </a:p>
            </p:txBody>
          </p:sp>
        </mc:Fallback>
      </mc:AlternateContent>
    </p:spTree>
    <p:extLst>
      <p:ext uri="{BB962C8B-B14F-4D97-AF65-F5344CB8AC3E}">
        <p14:creationId xmlns:p14="http://schemas.microsoft.com/office/powerpoint/2010/main" val="42258495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4B377-6C56-4462-81ED-BFD676850BBB}"/>
              </a:ext>
            </a:extLst>
          </p:cNvPr>
          <p:cNvSpPr>
            <a:spLocks noGrp="1"/>
          </p:cNvSpPr>
          <p:nvPr>
            <p:ph type="title"/>
          </p:nvPr>
        </p:nvSpPr>
        <p:spPr/>
        <p:txBody>
          <a:bodyPr>
            <a:normAutofit/>
          </a:bodyPr>
          <a:lstStyle/>
          <a:p>
            <a:r>
              <a:rPr lang="en-US" dirty="0"/>
              <a:t>Horizontal Asymptote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51BAC14-6E93-4E15-83B6-8A5884EDF2FD}"/>
                  </a:ext>
                </a:extLst>
              </p:cNvPr>
              <p:cNvSpPr>
                <a:spLocks noGrp="1"/>
              </p:cNvSpPr>
              <p:nvPr>
                <p:ph type="body" sz="quarter" idx="14"/>
              </p:nvPr>
            </p:nvSpPr>
            <p:spPr>
              <a:xfrm>
                <a:off x="609600" y="1169581"/>
                <a:ext cx="10750549" cy="4840783"/>
              </a:xfrm>
            </p:spPr>
            <p:txBody>
              <a:bodyPr/>
              <a:lstStyle/>
              <a:p>
                <a:pPr marL="0" indent="0">
                  <a:buNone/>
                </a:pPr>
                <a:r>
                  <a:rPr lang="en-US" dirty="0"/>
                  <a:t>If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𝐿</m:t>
                        </m:r>
                      </m:e>
                    </m:func>
                  </m:oMath>
                </a14:m>
                <a:r>
                  <a:rPr lang="en-US" dirty="0"/>
                  <a:t> or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m:t>
                            </m:r>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𝐿</m:t>
                        </m:r>
                      </m:e>
                    </m:func>
                  </m:oMath>
                </a14:m>
                <a:r>
                  <a:rPr lang="en-US" dirty="0"/>
                  <a:t>, we say the line y=L is a horizontal asymptote of f.</a:t>
                </a:r>
              </a:p>
              <a:p>
                <a:pPr marL="0" indent="0">
                  <a:buNone/>
                </a:pPr>
                <a:endParaRPr lang="en-US" dirty="0"/>
              </a:p>
              <a:p>
                <a:pPr marL="0" indent="0">
                  <a:buNone/>
                </a:pPr>
                <a:endParaRPr lang="en-US" dirty="0"/>
              </a:p>
            </p:txBody>
          </p:sp>
        </mc:Choice>
        <mc:Fallback xmlns="">
          <p:sp>
            <p:nvSpPr>
              <p:cNvPr id="4" name="Text Placeholder 3">
                <a:extLst>
                  <a:ext uri="{FF2B5EF4-FFF2-40B4-BE49-F238E27FC236}">
                    <a16:creationId xmlns:a16="http://schemas.microsoft.com/office/drawing/2014/main" id="{051BAC14-6E93-4E15-83B6-8A5884EDF2FD}"/>
                  </a:ext>
                </a:extLst>
              </p:cNvPr>
              <p:cNvSpPr>
                <a:spLocks noGrp="1" noRot="1" noChangeAspect="1" noMove="1" noResize="1" noEditPoints="1" noAdjustHandles="1" noChangeArrowheads="1" noChangeShapeType="1" noTextEdit="1"/>
              </p:cNvSpPr>
              <p:nvPr>
                <p:ph type="body" sz="quarter" idx="14"/>
              </p:nvPr>
            </p:nvSpPr>
            <p:spPr>
              <a:xfrm>
                <a:off x="609600" y="1169581"/>
                <a:ext cx="10750549" cy="4840783"/>
              </a:xfrm>
              <a:blipFill>
                <a:blip r:embed="rId2"/>
                <a:stretch>
                  <a:fillRect l="-1134" t="-2015"/>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9F6CF94C-E6E0-46C8-BCD8-7E9875E9559C}"/>
              </a:ext>
            </a:extLst>
          </p:cNvPr>
          <p:cNvPicPr>
            <a:picLocks noChangeAspect="1"/>
          </p:cNvPicPr>
          <p:nvPr/>
        </p:nvPicPr>
        <p:blipFill>
          <a:blip r:embed="rId3"/>
          <a:stretch>
            <a:fillRect/>
          </a:stretch>
        </p:blipFill>
        <p:spPr>
          <a:xfrm>
            <a:off x="609599" y="2424222"/>
            <a:ext cx="10750549" cy="4192451"/>
          </a:xfrm>
          <a:prstGeom prst="rect">
            <a:avLst/>
          </a:prstGeom>
        </p:spPr>
      </p:pic>
    </p:spTree>
    <p:extLst>
      <p:ext uri="{BB962C8B-B14F-4D97-AF65-F5344CB8AC3E}">
        <p14:creationId xmlns:p14="http://schemas.microsoft.com/office/powerpoint/2010/main" val="6599110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77BDCE59-E994-4055-925A-6C8063A1D423}"/>
                  </a:ext>
                </a:extLst>
              </p:cNvPr>
              <p:cNvSpPr>
                <a:spLocks noGrp="1"/>
              </p:cNvSpPr>
              <p:nvPr>
                <p:ph type="body" sz="quarter" idx="14"/>
              </p:nvPr>
            </p:nvSpPr>
            <p:spPr>
              <a:xfrm>
                <a:off x="609600" y="1169581"/>
                <a:ext cx="10750549" cy="4840783"/>
              </a:xfrm>
            </p:spPr>
            <p:txBody>
              <a:bodyPr/>
              <a:lstStyle/>
              <a:p>
                <a:r>
                  <a:rPr lang="en-US" dirty="0"/>
                  <a:t>Explanation:</a:t>
                </a:r>
              </a:p>
              <a:p>
                <a:pPr marL="0" indent="0">
                  <a:buNone/>
                </a:pPr>
                <a:r>
                  <a:rPr lang="en-US" dirty="0"/>
                  <a:t>(a) As x→</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the values of f are getting arbitrarily close to L. The line y=L is a horizontal asymptote of f</a:t>
                </a:r>
              </a:p>
              <a:p>
                <a:pPr marL="0" indent="0">
                  <a:buNone/>
                </a:pPr>
                <a:r>
                  <a:rPr lang="en-US" dirty="0"/>
                  <a:t>(b) As x→−</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the values of f are getting arbitrarily close to M. The line y=M is a horizontal asymptote of f.</a:t>
                </a:r>
              </a:p>
              <a:p>
                <a:endParaRPr lang="en-US" dirty="0"/>
              </a:p>
              <a:p>
                <a:pPr marL="0" indent="0">
                  <a:buNone/>
                </a:pPr>
                <a:r>
                  <a:rPr lang="en-US" dirty="0"/>
                  <a:t>IMORTANT: A function cannot cross a vertical asymptote because the graph must approach infinity (or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from at least one direction as x approaches the vertical asymptote. However, a function may cross a horizontal asymptote.</a:t>
                </a:r>
              </a:p>
            </p:txBody>
          </p:sp>
        </mc:Choice>
        <mc:Fallback xmlns="">
          <p:sp>
            <p:nvSpPr>
              <p:cNvPr id="4" name="Text Placeholder 3">
                <a:extLst>
                  <a:ext uri="{FF2B5EF4-FFF2-40B4-BE49-F238E27FC236}">
                    <a16:creationId xmlns:a16="http://schemas.microsoft.com/office/drawing/2014/main" id="{77BDCE59-E994-4055-925A-6C8063A1D423}"/>
                  </a:ext>
                </a:extLst>
              </p:cNvPr>
              <p:cNvSpPr>
                <a:spLocks noGrp="1" noRot="1" noChangeAspect="1" noMove="1" noResize="1" noEditPoints="1" noAdjustHandles="1" noChangeArrowheads="1" noChangeShapeType="1" noTextEdit="1"/>
              </p:cNvSpPr>
              <p:nvPr>
                <p:ph type="body" sz="quarter" idx="14"/>
              </p:nvPr>
            </p:nvSpPr>
            <p:spPr>
              <a:xfrm>
                <a:off x="609600" y="1169581"/>
                <a:ext cx="10750549" cy="4840783"/>
              </a:xfrm>
              <a:blipFill>
                <a:blip r:embed="rId2"/>
                <a:stretch>
                  <a:fillRect l="-1134" t="-2141"/>
                </a:stretch>
              </a:blipFill>
            </p:spPr>
            <p:txBody>
              <a:bodyPr/>
              <a:lstStyle/>
              <a:p>
                <a:r>
                  <a:rPr lang="en-US">
                    <a:noFill/>
                  </a:rPr>
                  <a:t> </a:t>
                </a:r>
              </a:p>
            </p:txBody>
          </p:sp>
        </mc:Fallback>
      </mc:AlternateContent>
    </p:spTree>
    <p:extLst>
      <p:ext uri="{BB962C8B-B14F-4D97-AF65-F5344CB8AC3E}">
        <p14:creationId xmlns:p14="http://schemas.microsoft.com/office/powerpoint/2010/main" val="2892312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6A807-F201-40C0-AC06-E70CC946B1D3}"/>
              </a:ext>
            </a:extLst>
          </p:cNvPr>
          <p:cNvSpPr>
            <a:spLocks noGrp="1"/>
          </p:cNvSpPr>
          <p:nvPr>
            <p:ph type="title"/>
          </p:nvPr>
        </p:nvSpPr>
        <p:spPr/>
        <p:txBody>
          <a:bodyPr>
            <a:normAutofit/>
          </a:bodyPr>
          <a:lstStyle/>
          <a:p>
            <a:r>
              <a:rPr lang="en-US" dirty="0"/>
              <a:t>Secant and tangent lines</a:t>
            </a:r>
          </a:p>
        </p:txBody>
      </p:sp>
      <p:sp>
        <p:nvSpPr>
          <p:cNvPr id="4" name="Text Placeholder 3">
            <a:extLst>
              <a:ext uri="{FF2B5EF4-FFF2-40B4-BE49-F238E27FC236}">
                <a16:creationId xmlns:a16="http://schemas.microsoft.com/office/drawing/2014/main" id="{4086B3B5-E79A-42A2-9600-E26B0D5BBBE9}"/>
              </a:ext>
            </a:extLst>
          </p:cNvPr>
          <p:cNvSpPr>
            <a:spLocks noGrp="1"/>
          </p:cNvSpPr>
          <p:nvPr>
            <p:ph type="body" sz="quarter" idx="14"/>
          </p:nvPr>
        </p:nvSpPr>
        <p:spPr>
          <a:xfrm>
            <a:off x="609600" y="900862"/>
            <a:ext cx="10750549" cy="5109502"/>
          </a:xfrm>
        </p:spPr>
        <p:txBody>
          <a:bodyPr/>
          <a:lstStyle/>
          <a:p>
            <a:r>
              <a:rPr lang="en-US" dirty="0"/>
              <a:t>GeoGebra Exercise</a:t>
            </a:r>
          </a:p>
          <a:p>
            <a:r>
              <a:rPr lang="en-US" dirty="0"/>
              <a:t>Relationships between Secant and Tangent lines</a:t>
            </a:r>
          </a:p>
          <a:p>
            <a:endParaRPr lang="en-US" dirty="0"/>
          </a:p>
          <a:p>
            <a:r>
              <a:rPr lang="en-US" dirty="0">
                <a:hlinkClick r:id="rId2"/>
              </a:rPr>
              <a:t>https://www.geogebra.org/m/gsvqhnxf</a:t>
            </a:r>
            <a:endParaRPr lang="en-US" dirty="0"/>
          </a:p>
          <a:p>
            <a:endParaRPr lang="en-US" dirty="0"/>
          </a:p>
          <a:p>
            <a:endParaRPr lang="en-US" dirty="0"/>
          </a:p>
          <a:p>
            <a:r>
              <a:rPr lang="en-US" dirty="0">
                <a:hlinkClick r:id="rId3"/>
              </a:rPr>
              <a:t>https://www.geogebra.org/m/YvaFWUzY</a:t>
            </a:r>
            <a:endParaRPr lang="en-US" dirty="0"/>
          </a:p>
          <a:p>
            <a:endParaRPr lang="en-US" dirty="0"/>
          </a:p>
          <a:p>
            <a:endParaRPr lang="en-US" dirty="0"/>
          </a:p>
        </p:txBody>
      </p:sp>
    </p:spTree>
    <p:extLst>
      <p:ext uri="{BB962C8B-B14F-4D97-AF65-F5344CB8AC3E}">
        <p14:creationId xmlns:p14="http://schemas.microsoft.com/office/powerpoint/2010/main" val="2388761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A36E4-2FF2-49E2-B049-730E6F5B8EE8}"/>
              </a:ext>
            </a:extLst>
          </p:cNvPr>
          <p:cNvSpPr>
            <a:spLocks noGrp="1"/>
          </p:cNvSpPr>
          <p:nvPr>
            <p:ph type="title"/>
          </p:nvPr>
        </p:nvSpPr>
        <p:spPr/>
        <p:txBody>
          <a:bodyPr>
            <a:normAutofit/>
          </a:bodyPr>
          <a:lstStyle/>
          <a:p>
            <a:r>
              <a:rPr lang="en-US" dirty="0"/>
              <a:t>Example: </a:t>
            </a:r>
          </a:p>
        </p:txBody>
      </p:sp>
      <p:pic>
        <p:nvPicPr>
          <p:cNvPr id="5" name="Picture 4">
            <a:extLst>
              <a:ext uri="{FF2B5EF4-FFF2-40B4-BE49-F238E27FC236}">
                <a16:creationId xmlns:a16="http://schemas.microsoft.com/office/drawing/2014/main" id="{D455688F-8281-4DA6-A30B-BE5374556834}"/>
              </a:ext>
            </a:extLst>
          </p:cNvPr>
          <p:cNvPicPr>
            <a:picLocks noChangeAspect="1"/>
          </p:cNvPicPr>
          <p:nvPr/>
        </p:nvPicPr>
        <p:blipFill>
          <a:blip r:embed="rId2"/>
          <a:stretch>
            <a:fillRect/>
          </a:stretch>
        </p:blipFill>
        <p:spPr>
          <a:xfrm>
            <a:off x="1024646" y="900862"/>
            <a:ext cx="8268511" cy="4204443"/>
          </a:xfrm>
          <a:prstGeom prst="rect">
            <a:avLst/>
          </a:prstGeom>
        </p:spPr>
      </p:pic>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90DD7DDA-9376-4152-B54F-40659ACE369B}"/>
                  </a:ext>
                </a:extLst>
              </p:cNvPr>
              <p:cNvSpPr/>
              <p:nvPr/>
            </p:nvSpPr>
            <p:spPr>
              <a:xfrm>
                <a:off x="1024646" y="4721659"/>
                <a:ext cx="9403340" cy="1569660"/>
              </a:xfrm>
              <a:prstGeom prst="rect">
                <a:avLst/>
              </a:prstGeom>
            </p:spPr>
            <p:txBody>
              <a:bodyPr wrap="square">
                <a:spAutoFit/>
              </a:bodyPr>
              <a:lstStyle/>
              <a:p>
                <a:endParaRPr lang="en-US" sz="2400" dirty="0"/>
              </a:p>
              <a:p>
                <a:endParaRPr lang="en-US" sz="2400" dirty="0"/>
              </a:p>
              <a:p>
                <a:r>
                  <a:rPr lang="en-US" sz="2400" dirty="0"/>
                  <a:t>Explanation: The function approaches the asymptote y=2 as x approaches </a:t>
                </a:r>
                <a14:m>
                  <m:oMath xmlns:m="http://schemas.openxmlformats.org/officeDocument/2006/math">
                    <m:r>
                      <a:rPr lang="en-US" sz="240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  </m:t>
                    </m:r>
                  </m:oMath>
                </a14:m>
                <a:r>
                  <a:rPr lang="en-US" sz="2400" dirty="0"/>
                  <a:t>Values of a function f as x </a:t>
                </a:r>
                <a14:m>
                  <m:oMath xmlns:m="http://schemas.openxmlformats.org/officeDocument/2006/math">
                    <m:r>
                      <a:rPr lang="en-US" sz="240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m:t>
                    </m:r>
                  </m:oMath>
                </a14:m>
                <a:r>
                  <a:rPr lang="en-US" sz="2400" dirty="0"/>
                  <a:t>: </a:t>
                </a:r>
              </a:p>
            </p:txBody>
          </p:sp>
        </mc:Choice>
        <mc:Fallback xmlns="">
          <p:sp>
            <p:nvSpPr>
              <p:cNvPr id="7" name="Rectangle 6">
                <a:extLst>
                  <a:ext uri="{FF2B5EF4-FFF2-40B4-BE49-F238E27FC236}">
                    <a16:creationId xmlns:a16="http://schemas.microsoft.com/office/drawing/2014/main" id="{90DD7DDA-9376-4152-B54F-40659ACE369B}"/>
                  </a:ext>
                </a:extLst>
              </p:cNvPr>
              <p:cNvSpPr>
                <a:spLocks noRot="1" noChangeAspect="1" noMove="1" noResize="1" noEditPoints="1" noAdjustHandles="1" noChangeArrowheads="1" noChangeShapeType="1" noTextEdit="1"/>
              </p:cNvSpPr>
              <p:nvPr/>
            </p:nvSpPr>
            <p:spPr>
              <a:xfrm>
                <a:off x="1024646" y="4721659"/>
                <a:ext cx="9403340" cy="1569660"/>
              </a:xfrm>
              <a:prstGeom prst="rect">
                <a:avLst/>
              </a:prstGeom>
              <a:blipFill>
                <a:blip r:embed="rId3"/>
                <a:stretch>
                  <a:fillRect l="-972" b="-8171"/>
                </a:stretch>
              </a:blipFill>
            </p:spPr>
            <p:txBody>
              <a:bodyPr/>
              <a:lstStyle/>
              <a:p>
                <a:r>
                  <a:rPr lang="en-US">
                    <a:noFill/>
                  </a:rPr>
                  <a:t> </a:t>
                </a:r>
              </a:p>
            </p:txBody>
          </p:sp>
        </mc:Fallback>
      </mc:AlternateContent>
    </p:spTree>
    <p:extLst>
      <p:ext uri="{BB962C8B-B14F-4D97-AF65-F5344CB8AC3E}">
        <p14:creationId xmlns:p14="http://schemas.microsoft.com/office/powerpoint/2010/main" val="37005936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A5380-32CB-4944-A9E5-60A35A33CA04}"/>
              </a:ext>
            </a:extLst>
          </p:cNvPr>
          <p:cNvSpPr>
            <a:spLocks noGrp="1"/>
          </p:cNvSpPr>
          <p:nvPr>
            <p:ph type="title"/>
          </p:nvPr>
        </p:nvSpPr>
        <p:spPr/>
        <p:txBody>
          <a:bodyPr>
            <a:normAutofit/>
          </a:bodyPr>
          <a:lstStyle/>
          <a:p>
            <a:r>
              <a:rPr lang="en-US" dirty="0"/>
              <a:t>Example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77F16816-7CD1-4AD4-88BE-9375411C1932}"/>
                  </a:ext>
                </a:extLst>
              </p:cNvPr>
              <p:cNvSpPr>
                <a:spLocks noGrp="1"/>
              </p:cNvSpPr>
              <p:nvPr>
                <p:ph type="body" sz="quarter" idx="14"/>
              </p:nvPr>
            </p:nvSpPr>
            <p:spPr>
              <a:xfrm>
                <a:off x="609600" y="900862"/>
                <a:ext cx="10750549" cy="5109502"/>
              </a:xfrm>
            </p:spPr>
            <p:txBody>
              <a:bodyPr/>
              <a:lstStyle/>
              <a:p>
                <a:r>
                  <a:rPr lang="en-US" dirty="0"/>
                  <a:t>For each of the following functions f, Evaluate </a:t>
                </a:r>
                <a14:m>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lim>
                        </m:limLow>
                      </m:fName>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r>
                          <a:rPr lang="en-US" b="0" i="1" smtClean="0">
                            <a:latin typeface="Cambria Math" panose="02040503050406030204" pitchFamily="18" charset="0"/>
                          </a:rPr>
                          <m:t>𝑎𝑛𝑑</m:t>
                        </m:r>
                        <m:r>
                          <a:rPr lang="en-US" b="0" i="1" smtClean="0">
                            <a:latin typeface="Cambria Math" panose="02040503050406030204" pitchFamily="18" charset="0"/>
                          </a:rPr>
                          <m:t> </m:t>
                        </m:r>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lim</m:t>
                                </m:r>
                              </m:e>
                              <m:lim>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lim>
                            </m:limLow>
                          </m:fName>
                          <m:e>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e>
                        </m:func>
                        <m:r>
                          <a:rPr lang="en-US" b="0" i="1" smtClean="0">
                            <a:latin typeface="Cambria Math" panose="02040503050406030204" pitchFamily="18" charset="0"/>
                          </a:rPr>
                          <m:t> </m:t>
                        </m:r>
                      </m:e>
                    </m:func>
                  </m:oMath>
                </a14:m>
                <a:endParaRPr lang="en-US" dirty="0"/>
              </a:p>
              <a:p>
                <a:pPr marL="0" indent="0">
                  <a:buNone/>
                </a:pPr>
                <a:r>
                  <a:rPr lang="en-US" dirty="0"/>
                  <a:t> Determine the horizontal asymptote(s) for f.</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=5−</m:t>
                      </m:r>
                      <m:f>
                        <m:fPr>
                          <m:ctrlPr>
                            <a:rPr lang="en-US" b="0" i="1" smtClean="0">
                              <a:latin typeface="Cambria Math" panose="02040503050406030204" pitchFamily="18" charset="0"/>
                            </a:rPr>
                          </m:ctrlPr>
                        </m:fPr>
                        <m:num>
                          <m:r>
                            <a:rPr lang="en-US" b="0" i="1" smtClean="0">
                              <a:latin typeface="Cambria Math" panose="02040503050406030204" pitchFamily="18" charset="0"/>
                            </a:rPr>
                            <m:t>2</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den>
                      </m:f>
                    </m:oMath>
                  </m:oMathPara>
                </a14:m>
                <a:endParaRPr lang="en-US" b="0" dirty="0"/>
              </a:p>
              <a:p>
                <a:pPr marL="0" indent="0">
                  <a:buNone/>
                </a:pPr>
                <a:endParaRPr lang="en-US" dirty="0"/>
              </a:p>
            </p:txBody>
          </p:sp>
        </mc:Choice>
        <mc:Fallback xmlns="">
          <p:sp>
            <p:nvSpPr>
              <p:cNvPr id="4" name="Text Placeholder 3">
                <a:extLst>
                  <a:ext uri="{FF2B5EF4-FFF2-40B4-BE49-F238E27FC236}">
                    <a16:creationId xmlns:a16="http://schemas.microsoft.com/office/drawing/2014/main" id="{77F16816-7CD1-4AD4-88BE-9375411C1932}"/>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020" t="-2029"/>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64E671D3-03C9-4FB5-8A54-C87FEC03AF4B}"/>
              </a:ext>
            </a:extLst>
          </p:cNvPr>
          <p:cNvPicPr>
            <a:picLocks noChangeAspect="1"/>
          </p:cNvPicPr>
          <p:nvPr/>
        </p:nvPicPr>
        <p:blipFill>
          <a:blip r:embed="rId3"/>
          <a:stretch>
            <a:fillRect/>
          </a:stretch>
        </p:blipFill>
        <p:spPr>
          <a:xfrm>
            <a:off x="831852" y="3168502"/>
            <a:ext cx="10750548" cy="3125972"/>
          </a:xfrm>
          <a:prstGeom prst="rect">
            <a:avLst/>
          </a:prstGeom>
        </p:spPr>
      </p:pic>
    </p:spTree>
    <p:extLst>
      <p:ext uri="{BB962C8B-B14F-4D97-AF65-F5344CB8AC3E}">
        <p14:creationId xmlns:p14="http://schemas.microsoft.com/office/powerpoint/2010/main" val="41379131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50E596-DBA1-4CA5-ADE2-DD166D3AD2FF}"/>
              </a:ext>
            </a:extLst>
          </p:cNvPr>
          <p:cNvPicPr>
            <a:picLocks noChangeAspect="1"/>
          </p:cNvPicPr>
          <p:nvPr/>
        </p:nvPicPr>
        <p:blipFill>
          <a:blip r:embed="rId2"/>
          <a:stretch>
            <a:fillRect/>
          </a:stretch>
        </p:blipFill>
        <p:spPr>
          <a:xfrm>
            <a:off x="510363" y="900862"/>
            <a:ext cx="10849786" cy="1884868"/>
          </a:xfrm>
          <a:prstGeom prst="rect">
            <a:avLst/>
          </a:prstGeom>
        </p:spPr>
      </p:pic>
      <p:pic>
        <p:nvPicPr>
          <p:cNvPr id="6" name="Picture 5">
            <a:extLst>
              <a:ext uri="{FF2B5EF4-FFF2-40B4-BE49-F238E27FC236}">
                <a16:creationId xmlns:a16="http://schemas.microsoft.com/office/drawing/2014/main" id="{04C63939-9CCA-406F-AC04-95251D26A7BE}"/>
              </a:ext>
            </a:extLst>
          </p:cNvPr>
          <p:cNvPicPr>
            <a:picLocks noChangeAspect="1"/>
          </p:cNvPicPr>
          <p:nvPr/>
        </p:nvPicPr>
        <p:blipFill>
          <a:blip r:embed="rId3"/>
          <a:stretch>
            <a:fillRect/>
          </a:stretch>
        </p:blipFill>
        <p:spPr>
          <a:xfrm>
            <a:off x="3038474" y="2463800"/>
            <a:ext cx="6988629" cy="3632200"/>
          </a:xfrm>
          <a:prstGeom prst="rect">
            <a:avLst/>
          </a:prstGeom>
        </p:spPr>
      </p:pic>
    </p:spTree>
    <p:extLst>
      <p:ext uri="{BB962C8B-B14F-4D97-AF65-F5344CB8AC3E}">
        <p14:creationId xmlns:p14="http://schemas.microsoft.com/office/powerpoint/2010/main" val="14595840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81139-50D2-4BD2-A5F7-4A00B7A357DB}"/>
              </a:ext>
            </a:extLst>
          </p:cNvPr>
          <p:cNvSpPr>
            <a:spLocks noGrp="1"/>
          </p:cNvSpPr>
          <p:nvPr>
            <p:ph type="title"/>
          </p:nvPr>
        </p:nvSpPr>
        <p:spPr/>
        <p:txBody>
          <a:bodyPr>
            <a:normAutofit/>
          </a:bodyPr>
          <a:lstStyle/>
          <a:p>
            <a:r>
              <a:rPr lang="en-US" dirty="0"/>
              <a:t>Squeeze Theorem</a:t>
            </a:r>
          </a:p>
        </p:txBody>
      </p:sp>
      <p:pic>
        <p:nvPicPr>
          <p:cNvPr id="5" name="Picture 4">
            <a:extLst>
              <a:ext uri="{FF2B5EF4-FFF2-40B4-BE49-F238E27FC236}">
                <a16:creationId xmlns:a16="http://schemas.microsoft.com/office/drawing/2014/main" id="{3FB527D5-95A5-4C01-9FEE-717F8D6AF019}"/>
              </a:ext>
            </a:extLst>
          </p:cNvPr>
          <p:cNvPicPr>
            <a:picLocks noChangeAspect="1"/>
          </p:cNvPicPr>
          <p:nvPr/>
        </p:nvPicPr>
        <p:blipFill>
          <a:blip r:embed="rId2"/>
          <a:stretch>
            <a:fillRect/>
          </a:stretch>
        </p:blipFill>
        <p:spPr>
          <a:xfrm>
            <a:off x="609600" y="1035170"/>
            <a:ext cx="11450128" cy="4485736"/>
          </a:xfrm>
          <a:prstGeom prst="rect">
            <a:avLst/>
          </a:prstGeom>
        </p:spPr>
      </p:pic>
    </p:spTree>
    <p:extLst>
      <p:ext uri="{BB962C8B-B14F-4D97-AF65-F5344CB8AC3E}">
        <p14:creationId xmlns:p14="http://schemas.microsoft.com/office/powerpoint/2010/main" val="41123742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19E09-A933-452F-AC93-D35D0D6110C9}"/>
              </a:ext>
            </a:extLst>
          </p:cNvPr>
          <p:cNvSpPr>
            <a:spLocks noGrp="1"/>
          </p:cNvSpPr>
          <p:nvPr>
            <p:ph type="title"/>
          </p:nvPr>
        </p:nvSpPr>
        <p:spPr/>
        <p:txBody>
          <a:bodyPr>
            <a:normAutofit/>
          </a:bodyPr>
          <a:lstStyle/>
          <a:p>
            <a:r>
              <a:rPr lang="en-US" dirty="0"/>
              <a:t>Graphical representation of Squeeze Theorem</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1F323AC7-F91C-44C1-8BF6-207511FCA5F2}"/>
                  </a:ext>
                </a:extLst>
              </p:cNvPr>
              <p:cNvSpPr>
                <a:spLocks noGrp="1"/>
              </p:cNvSpPr>
              <p:nvPr>
                <p:ph type="body" sz="quarter" idx="14"/>
              </p:nvPr>
            </p:nvSpPr>
            <p:spPr/>
            <p:txBody>
              <a:bodyPr/>
              <a:lstStyle/>
              <a:p>
                <a:pPr marL="0" indent="0">
                  <a:buNone/>
                </a:pPr>
                <a:r>
                  <a:rPr lang="en-US" dirty="0"/>
                  <a:t>Explanation: The Squeeze Theorem applies when </a:t>
                </a:r>
                <a14:m>
                  <m:oMath xmlns:m="http://schemas.openxmlformats.org/officeDocument/2006/math">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h</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oMath>
                </a14:m>
                <a:endParaRPr lang="en-US" dirty="0"/>
              </a:p>
              <a:p>
                <a:pPr marL="0" indent="0">
                  <a:buNone/>
                </a:pPr>
                <a:r>
                  <a:rPr lang="en-US" dirty="0"/>
                  <a:t>and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m:t>
                            </m:r>
                          </m:lim>
                        </m:limLow>
                      </m:fName>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m:t>
                                </m:r>
                              </m:lim>
                            </m:limLow>
                          </m:fName>
                          <m:e>
                            <m:r>
                              <a:rPr lang="en-US" b="0" i="1" smtClean="0">
                                <a:latin typeface="Cambria Math" panose="02040503050406030204" pitchFamily="18" charset="0"/>
                              </a:rPr>
                              <m:t>h</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e>
                        </m:func>
                      </m:e>
                    </m:func>
                  </m:oMath>
                </a14:m>
                <a:endParaRPr lang="en-US" dirty="0"/>
              </a:p>
            </p:txBody>
          </p:sp>
        </mc:Choice>
        <mc:Fallback xmlns="">
          <p:sp>
            <p:nvSpPr>
              <p:cNvPr id="4" name="Text Placeholder 3">
                <a:extLst>
                  <a:ext uri="{FF2B5EF4-FFF2-40B4-BE49-F238E27FC236}">
                    <a16:creationId xmlns:a16="http://schemas.microsoft.com/office/drawing/2014/main" id="{1F323AC7-F91C-44C1-8BF6-207511FCA5F2}"/>
                  </a:ext>
                </a:extLst>
              </p:cNvPr>
              <p:cNvSpPr>
                <a:spLocks noGrp="1" noRot="1" noChangeAspect="1" noMove="1" noResize="1" noEditPoints="1" noAdjustHandles="1" noChangeArrowheads="1" noChangeShapeType="1" noTextEdit="1"/>
              </p:cNvSpPr>
              <p:nvPr>
                <p:ph type="body" sz="quarter" idx="14"/>
              </p:nvPr>
            </p:nvSpPr>
            <p:spPr>
              <a:blipFill>
                <a:blip r:embed="rId2"/>
                <a:stretch>
                  <a:fillRect l="-1134" t="-8901"/>
                </a:stretch>
              </a:blipFill>
            </p:spPr>
            <p:txBody>
              <a:bodyPr/>
              <a:lstStyle/>
              <a:p>
                <a:r>
                  <a:rPr lang="en-US">
                    <a:noFill/>
                  </a:rPr>
                  <a:t> </a:t>
                </a:r>
              </a:p>
            </p:txBody>
          </p:sp>
        </mc:Fallback>
      </mc:AlternateContent>
      <p:pic>
        <p:nvPicPr>
          <p:cNvPr id="2050" name="Picture 2">
            <a:extLst>
              <a:ext uri="{FF2B5EF4-FFF2-40B4-BE49-F238E27FC236}">
                <a16:creationId xmlns:a16="http://schemas.microsoft.com/office/drawing/2014/main" id="{3FEEEEE0-F304-4E4F-BB24-D4A44AE40969}"/>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t="12471" b="12471"/>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51843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20653-0D38-4ADF-808B-24F447554ADC}"/>
              </a:ext>
            </a:extLst>
          </p:cNvPr>
          <p:cNvSpPr>
            <a:spLocks noGrp="1"/>
          </p:cNvSpPr>
          <p:nvPr>
            <p:ph type="title"/>
          </p:nvPr>
        </p:nvSpPr>
        <p:spPr/>
        <p:txBody>
          <a:bodyPr>
            <a:normAutofit/>
          </a:bodyPr>
          <a:lstStyle/>
          <a:p>
            <a:r>
              <a:rPr lang="en-US" dirty="0"/>
              <a:t>Applying Squeeze theorem:</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4F02A32C-F97D-4899-938C-C055FAB26DC2}"/>
                  </a:ext>
                </a:extLst>
              </p:cNvPr>
              <p:cNvSpPr>
                <a:spLocks noGrp="1"/>
              </p:cNvSpPr>
              <p:nvPr>
                <p:ph type="body" sz="quarter" idx="14"/>
              </p:nvPr>
            </p:nvSpPr>
            <p:spPr>
              <a:xfrm>
                <a:off x="609600" y="900861"/>
                <a:ext cx="11374877" cy="5519393"/>
              </a:xfrm>
            </p:spPr>
            <p:txBody>
              <a:bodyPr/>
              <a:lstStyle/>
              <a:p>
                <a:pPr marL="0" indent="0">
                  <a:buNone/>
                </a:pPr>
                <a:r>
                  <a:rPr lang="en-US" dirty="0"/>
                  <a:t>Apply the Squeeze theorem to evaluate </a:t>
                </a: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m:t>
                            </m:r>
                          </m:lim>
                        </m:limLow>
                      </m:fName>
                      <m:e>
                        <m:r>
                          <a:rPr lang="en-US" b="0" i="1" smtClean="0">
                            <a:latin typeface="Cambria Math" panose="02040503050406030204" pitchFamily="18" charset="0"/>
                            <a:ea typeface="Cambria Math" panose="02040503050406030204" pitchFamily="18" charset="0"/>
                          </a:rPr>
                          <m:t>𝑥𝑐𝑜𝑠𝑥</m:t>
                        </m:r>
                      </m:e>
                    </m:func>
                  </m:oMath>
                </a14:m>
                <a:endParaRPr lang="en-US" dirty="0">
                  <a:ea typeface="Cambria Math" panose="02040503050406030204" pitchFamily="18" charset="0"/>
                </a:endParaRPr>
              </a:p>
              <a:p>
                <a:pPr marL="0" indent="0">
                  <a:buNone/>
                </a:pPr>
                <a:r>
                  <a:rPr lang="en-US" b="1" dirty="0"/>
                  <a:t>Solution:</a:t>
                </a:r>
              </a:p>
              <a:p>
                <a:pPr marL="0" indent="0">
                  <a:buNone/>
                </a:pPr>
                <a:r>
                  <a:rPr lang="en-US" dirty="0"/>
                  <a:t> Because </a:t>
                </a:r>
                <a14:m>
                  <m:oMath xmlns:m="http://schemas.openxmlformats.org/officeDocument/2006/math">
                    <m:r>
                      <a:rPr lang="en-US" b="0" i="1" smtClean="0">
                        <a:latin typeface="Cambria Math" panose="02040503050406030204" pitchFamily="18" charset="0"/>
                      </a:rPr>
                      <m:t>−1</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𝑐𝑜𝑠</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≤1 </m:t>
                    </m:r>
                  </m:oMath>
                </a14:m>
                <a:r>
                  <a:rPr lang="en-US" dirty="0"/>
                  <a:t>, for all x, we have </a:t>
                </a:r>
                <a14:m>
                  <m:oMath xmlns:m="http://schemas.openxmlformats.org/officeDocument/2006/math">
                    <m:r>
                      <a:rPr lang="en-US" b="0" i="1" smtClean="0">
                        <a:latin typeface="Cambria Math" panose="02040503050406030204" pitchFamily="18" charset="0"/>
                      </a:rPr>
                      <m:t>−</m:t>
                    </m:r>
                    <m:d>
                      <m:dPr>
                        <m:begChr m:val="|"/>
                        <m:endChr m:val="|"/>
                        <m:ctrlPr>
                          <a:rPr lang="en-US"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𝑐𝑜𝑠</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d>
                      <m:dPr>
                        <m:begChr m:val="|"/>
                        <m:endChr m:val="|"/>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r>
                      <a:rPr lang="en-US" b="0" i="1" smtClean="0">
                        <a:latin typeface="Cambria Math" panose="02040503050406030204" pitchFamily="18" charset="0"/>
                        <a:ea typeface="Cambria Math" panose="02040503050406030204" pitchFamily="18" charset="0"/>
                      </a:rPr>
                      <m:t>.</m:t>
                    </m:r>
                  </m:oMath>
                </a14:m>
                <a:r>
                  <a:rPr lang="en-US" dirty="0"/>
                  <a:t> Since</a:t>
                </a:r>
              </a:p>
              <a:p>
                <a:pPr marL="0" indent="0">
                  <a:buNone/>
                </a:pP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m:t>
                            </m:r>
                          </m:lim>
                        </m:limLow>
                      </m:fName>
                      <m:e>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m:t>
                            </m:r>
                            <m:d>
                              <m:dPr>
                                <m:begChr m:val="|"/>
                                <m:endChr m:val="|"/>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e>
                        </m:d>
                        <m:r>
                          <a:rPr lang="en-US" b="0" i="1" smtClean="0">
                            <a:latin typeface="Cambria Math" panose="02040503050406030204" pitchFamily="18" charset="0"/>
                            <a:ea typeface="Cambria Math" panose="02040503050406030204" pitchFamily="18" charset="0"/>
                          </a:rPr>
                          <m:t>=0=</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m:t>
                                </m:r>
                              </m:lim>
                            </m:limLow>
                          </m:fName>
                          <m:e>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e>
                        </m:func>
                      </m:e>
                    </m:func>
                  </m:oMath>
                </a14:m>
                <a:r>
                  <a:rPr lang="en-US" dirty="0"/>
                  <a:t> from the Squeeze theorem. We obtain </a:t>
                </a:r>
              </a:p>
              <a:p>
                <a:pPr marL="0" indent="0">
                  <a:buNone/>
                </a:pP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m:t>
                            </m:r>
                          </m:lim>
                        </m:limLow>
                      </m:fName>
                      <m:e>
                        <m:r>
                          <a:rPr lang="en-US" b="0" i="1" smtClean="0">
                            <a:latin typeface="Cambria Math" panose="02040503050406030204" pitchFamily="18" charset="0"/>
                            <a:ea typeface="Cambria Math" panose="02040503050406030204" pitchFamily="18" charset="0"/>
                          </a:rPr>
                          <m:t>𝑥</m:t>
                        </m:r>
                        <m:func>
                          <m:funcPr>
                            <m:ctrlPr>
                              <a:rPr lang="en-US" b="0" i="1" smtClean="0">
                                <a:latin typeface="Cambria Math" panose="02040503050406030204" pitchFamily="18" charset="0"/>
                                <a:ea typeface="Cambria Math" panose="02040503050406030204" pitchFamily="18" charset="0"/>
                              </a:rPr>
                            </m:ctrlPr>
                          </m:funcPr>
                          <m:fName>
                            <m:r>
                              <m:rPr>
                                <m:sty m:val="p"/>
                              </m:rPr>
                              <a:rPr lang="en-US" b="0" i="0" smtClean="0">
                                <a:latin typeface="Cambria Math" panose="02040503050406030204" pitchFamily="18" charset="0"/>
                                <a:ea typeface="Cambria Math" panose="02040503050406030204" pitchFamily="18" charset="0"/>
                              </a:rPr>
                              <m:t>cos</m:t>
                            </m:r>
                          </m:fName>
                          <m:e>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=0</m:t>
                            </m:r>
                          </m:e>
                        </m:func>
                        <m:r>
                          <a:rPr lang="en-US" b="0" i="1" smtClean="0">
                            <a:latin typeface="Cambria Math" panose="02040503050406030204" pitchFamily="18" charset="0"/>
                            <a:ea typeface="Cambria Math" panose="02040503050406030204" pitchFamily="18" charset="0"/>
                          </a:rPr>
                          <m:t>.</m:t>
                        </m:r>
                      </m:e>
                    </m:func>
                    <m:r>
                      <a:rPr lang="en-US" b="0" i="1" smtClean="0">
                        <a:latin typeface="Cambria Math" panose="02040503050406030204" pitchFamily="18" charset="0"/>
                        <a:ea typeface="Cambria Math" panose="02040503050406030204" pitchFamily="18" charset="0"/>
                      </a:rPr>
                      <m:t>  </m:t>
                    </m:r>
                  </m:oMath>
                </a14:m>
                <a:r>
                  <a:rPr lang="en-US" dirty="0"/>
                  <a:t>The graphs of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𝑥𝑐𝑜𝑠</m:t>
                    </m:r>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 </m:t>
                    </m:r>
                    <m:r>
                      <a:rPr lang="en-US" b="0" i="1" smtClean="0">
                        <a:latin typeface="Cambria Math" panose="02040503050406030204" pitchFamily="18" charset="0"/>
                      </a:rPr>
                      <m:t>𝑎𝑛𝑑</m:t>
                    </m:r>
                    <m:r>
                      <a:rPr lang="en-US" b="0" i="1" smtClean="0">
                        <a:latin typeface="Cambria Math" panose="02040503050406030204" pitchFamily="18" charset="0"/>
                      </a:rPr>
                      <m:t> </m:t>
                    </m:r>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are shown in graph.</a:t>
                </a:r>
              </a:p>
              <a:p>
                <a:pPr marL="0" indent="0">
                  <a:buNone/>
                </a:pPr>
                <a:endParaRPr lang="en-US" dirty="0"/>
              </a:p>
              <a:p>
                <a:pPr marL="0" indent="0">
                  <a:buNone/>
                </a:pPr>
                <a:r>
                  <a:rPr lang="en-US" dirty="0"/>
                  <a:t>The graphs of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oMath>
                </a14:m>
                <a:r>
                  <a:rPr lang="en-US" dirty="0"/>
                  <a:t>and </a:t>
                </a:r>
                <a14:m>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endParaRPr lang="en-US" dirty="0"/>
              </a:p>
              <a:p>
                <a:pPr marL="0" indent="0">
                  <a:buNone/>
                </a:pPr>
                <a:r>
                  <a:rPr lang="en-US" dirty="0"/>
                  <a:t>Are shown around the point x=0.</a:t>
                </a:r>
              </a:p>
            </p:txBody>
          </p:sp>
        </mc:Choice>
        <mc:Fallback xmlns="">
          <p:sp>
            <p:nvSpPr>
              <p:cNvPr id="4" name="Text Placeholder 3">
                <a:extLst>
                  <a:ext uri="{FF2B5EF4-FFF2-40B4-BE49-F238E27FC236}">
                    <a16:creationId xmlns:a16="http://schemas.microsoft.com/office/drawing/2014/main" id="{4F02A32C-F97D-4899-938C-C055FAB26DC2}"/>
                  </a:ext>
                </a:extLst>
              </p:cNvPr>
              <p:cNvSpPr>
                <a:spLocks noGrp="1" noRot="1" noChangeAspect="1" noMove="1" noResize="1" noEditPoints="1" noAdjustHandles="1" noChangeArrowheads="1" noChangeShapeType="1" noTextEdit="1"/>
              </p:cNvSpPr>
              <p:nvPr>
                <p:ph type="body" sz="quarter" idx="14"/>
              </p:nvPr>
            </p:nvSpPr>
            <p:spPr>
              <a:xfrm>
                <a:off x="609600" y="900861"/>
                <a:ext cx="11374877" cy="5519393"/>
              </a:xfrm>
              <a:blipFill>
                <a:blip r:embed="rId2"/>
                <a:stretch>
                  <a:fillRect l="-1072" t="-1768"/>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AF3EA2E7-165D-4018-BA41-AFB350F27A54}"/>
              </a:ext>
            </a:extLst>
          </p:cNvPr>
          <p:cNvPicPr>
            <a:picLocks noChangeAspect="1"/>
          </p:cNvPicPr>
          <p:nvPr/>
        </p:nvPicPr>
        <p:blipFill>
          <a:blip r:embed="rId3"/>
          <a:stretch>
            <a:fillRect/>
          </a:stretch>
        </p:blipFill>
        <p:spPr>
          <a:xfrm>
            <a:off x="6095999" y="3754877"/>
            <a:ext cx="4896256" cy="2861797"/>
          </a:xfrm>
          <a:prstGeom prst="rect">
            <a:avLst/>
          </a:prstGeom>
        </p:spPr>
      </p:pic>
    </p:spTree>
    <p:extLst>
      <p:ext uri="{BB962C8B-B14F-4D97-AF65-F5344CB8AC3E}">
        <p14:creationId xmlns:p14="http://schemas.microsoft.com/office/powerpoint/2010/main" val="367889671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D193D-14CF-429C-BA9F-C3676E9C2350}"/>
              </a:ext>
            </a:extLst>
          </p:cNvPr>
          <p:cNvSpPr>
            <a:spLocks noGrp="1"/>
          </p:cNvSpPr>
          <p:nvPr>
            <p:ph type="title"/>
          </p:nvPr>
        </p:nvSpPr>
        <p:spPr/>
        <p:txBody>
          <a:bodyPr>
            <a:normAutofit/>
          </a:bodyPr>
          <a:lstStyle/>
          <a:p>
            <a:r>
              <a:rPr lang="en-US" dirty="0"/>
              <a:t>Class Activity</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8945FCA-E4C1-49BF-985B-13B7EFFF28CF}"/>
                  </a:ext>
                </a:extLst>
              </p:cNvPr>
              <p:cNvSpPr>
                <a:spLocks noGrp="1"/>
              </p:cNvSpPr>
              <p:nvPr>
                <p:ph type="body" sz="quarter" idx="14"/>
              </p:nvPr>
            </p:nvSpPr>
            <p:spPr>
              <a:xfrm>
                <a:off x="609600" y="900862"/>
                <a:ext cx="10750549" cy="5109502"/>
              </a:xfrm>
            </p:spPr>
            <p:txBody>
              <a:bodyPr/>
              <a:lstStyle/>
              <a:p>
                <a:pPr marL="0" indent="0">
                  <a:buNone/>
                </a:pPr>
                <a:r>
                  <a:rPr lang="en-US" dirty="0"/>
                  <a:t>Use the Squeeze theorem to evaluate </a:t>
                </a:r>
                <a14:m>
                  <m:oMath xmlns:m="http://schemas.openxmlformats.org/officeDocument/2006/math">
                    <m:func>
                      <m:funcPr>
                        <m:ctrlPr>
                          <a:rPr lang="en-US" i="1" smtClean="0">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→0</m:t>
                            </m:r>
                          </m:lim>
                        </m:limLow>
                      </m:fName>
                      <m:e>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𝑥</m:t>
                            </m:r>
                          </m:e>
                          <m:sup>
                            <m:r>
                              <a:rPr lang="en-US" b="0" i="1" smtClean="0">
                                <a:latin typeface="Cambria Math" panose="02040503050406030204" pitchFamily="18" charset="0"/>
                                <a:ea typeface="Cambria Math" panose="02040503050406030204" pitchFamily="18" charset="0"/>
                              </a:rPr>
                              <m:t>2</m:t>
                            </m:r>
                          </m:sup>
                        </m:sSup>
                        <m:func>
                          <m:funcPr>
                            <m:ctrlPr>
                              <a:rPr lang="en-US" b="0" i="1" smtClean="0">
                                <a:latin typeface="Cambria Math" panose="02040503050406030204" pitchFamily="18" charset="0"/>
                                <a:ea typeface="Cambria Math" panose="02040503050406030204" pitchFamily="18" charset="0"/>
                              </a:rPr>
                            </m:ctrlPr>
                          </m:funcPr>
                          <m:fName>
                            <m:r>
                              <m:rPr>
                                <m:sty m:val="p"/>
                              </m:rPr>
                              <a:rPr lang="en-US" b="0" i="0" smtClean="0">
                                <a:latin typeface="Cambria Math" panose="02040503050406030204" pitchFamily="18" charset="0"/>
                                <a:ea typeface="Cambria Math" panose="02040503050406030204" pitchFamily="18" charset="0"/>
                              </a:rPr>
                              <m:t>sin</m:t>
                            </m:r>
                          </m:fName>
                          <m:e>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m:t>
                                </m:r>
                              </m:num>
                              <m:den>
                                <m:r>
                                  <a:rPr lang="en-US" b="0" i="1" smtClean="0">
                                    <a:latin typeface="Cambria Math" panose="02040503050406030204" pitchFamily="18" charset="0"/>
                                    <a:ea typeface="Cambria Math" panose="02040503050406030204" pitchFamily="18" charset="0"/>
                                  </a:rPr>
                                  <m:t>𝑥</m:t>
                                </m:r>
                              </m:den>
                            </m:f>
                          </m:e>
                        </m:func>
                      </m:e>
                    </m:func>
                  </m:oMath>
                </a14:m>
                <a:endParaRPr lang="en-US" dirty="0"/>
              </a:p>
            </p:txBody>
          </p:sp>
        </mc:Choice>
        <mc:Fallback xmlns="">
          <p:sp>
            <p:nvSpPr>
              <p:cNvPr id="4" name="Text Placeholder 3">
                <a:extLst>
                  <a:ext uri="{FF2B5EF4-FFF2-40B4-BE49-F238E27FC236}">
                    <a16:creationId xmlns:a16="http://schemas.microsoft.com/office/drawing/2014/main" id="{08945FCA-E4C1-49BF-985B-13B7EFFF28CF}"/>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624"/>
                </a:stretch>
              </a:blipFill>
            </p:spPr>
            <p:txBody>
              <a:bodyPr/>
              <a:lstStyle/>
              <a:p>
                <a:r>
                  <a:rPr lang="en-US">
                    <a:noFill/>
                  </a:rPr>
                  <a:t> </a:t>
                </a:r>
              </a:p>
            </p:txBody>
          </p:sp>
        </mc:Fallback>
      </mc:AlternateContent>
    </p:spTree>
    <p:extLst>
      <p:ext uri="{BB962C8B-B14F-4D97-AF65-F5344CB8AC3E}">
        <p14:creationId xmlns:p14="http://schemas.microsoft.com/office/powerpoint/2010/main" val="28653729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C0B52-9D09-4B99-865B-DB3512C5E5B1}"/>
              </a:ext>
            </a:extLst>
          </p:cNvPr>
          <p:cNvSpPr>
            <a:spLocks noGrp="1"/>
          </p:cNvSpPr>
          <p:nvPr>
            <p:ph type="title"/>
          </p:nvPr>
        </p:nvSpPr>
        <p:spPr/>
        <p:txBody>
          <a:bodyPr/>
          <a:lstStyle/>
          <a:p>
            <a:r>
              <a:rPr lang="en-US" dirty="0"/>
              <a:t>Determine Limits Numerically: Video Examples</a:t>
            </a:r>
          </a:p>
        </p:txBody>
      </p:sp>
      <p:sp>
        <p:nvSpPr>
          <p:cNvPr id="4" name="Text Placeholder 3">
            <a:extLst>
              <a:ext uri="{FF2B5EF4-FFF2-40B4-BE49-F238E27FC236}">
                <a16:creationId xmlns:a16="http://schemas.microsoft.com/office/drawing/2014/main" id="{EAB10D04-90AB-4E68-938B-BAA16CB1B84C}"/>
              </a:ext>
            </a:extLst>
          </p:cNvPr>
          <p:cNvSpPr>
            <a:spLocks noGrp="1"/>
          </p:cNvSpPr>
          <p:nvPr>
            <p:ph type="body" sz="quarter" idx="14"/>
          </p:nvPr>
        </p:nvSpPr>
        <p:spPr>
          <a:xfrm>
            <a:off x="609600" y="1073791"/>
            <a:ext cx="10750549" cy="4936573"/>
          </a:xfrm>
        </p:spPr>
        <p:txBody>
          <a:bodyPr/>
          <a:lstStyle/>
          <a:p>
            <a:r>
              <a:rPr lang="en-US" dirty="0">
                <a:hlinkClick r:id="rId2"/>
              </a:rPr>
              <a:t>Ex 1:  Determine a Limit Numerically</a:t>
            </a:r>
            <a:endParaRPr lang="en-US" dirty="0"/>
          </a:p>
          <a:p>
            <a:endParaRPr lang="en-US" dirty="0"/>
          </a:p>
          <a:p>
            <a:r>
              <a:rPr lang="en-US" dirty="0">
                <a:hlinkClick r:id="rId3"/>
              </a:rPr>
              <a:t>Ex 2:  Determine a Limit Numerically</a:t>
            </a:r>
            <a:endParaRPr lang="en-US" dirty="0"/>
          </a:p>
          <a:p>
            <a:endParaRPr lang="en-US" dirty="0"/>
          </a:p>
          <a:p>
            <a:r>
              <a:rPr lang="en-US" dirty="0">
                <a:hlinkClick r:id="rId4"/>
              </a:rPr>
              <a:t>Ex 3:  Determine a Limit Numerically</a:t>
            </a:r>
            <a:endParaRPr lang="en-US" dirty="0"/>
          </a:p>
        </p:txBody>
      </p:sp>
    </p:spTree>
    <p:extLst>
      <p:ext uri="{BB962C8B-B14F-4D97-AF65-F5344CB8AC3E}">
        <p14:creationId xmlns:p14="http://schemas.microsoft.com/office/powerpoint/2010/main" val="201703874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51A19-2B58-42E8-A9D9-6AA81C53B625}"/>
              </a:ext>
            </a:extLst>
          </p:cNvPr>
          <p:cNvSpPr>
            <a:spLocks noGrp="1"/>
          </p:cNvSpPr>
          <p:nvPr>
            <p:ph type="title"/>
          </p:nvPr>
        </p:nvSpPr>
        <p:spPr/>
        <p:txBody>
          <a:bodyPr/>
          <a:lstStyle/>
          <a:p>
            <a:r>
              <a:rPr lang="en-US" dirty="0"/>
              <a:t>Determine Limits Graphically: Video Examples</a:t>
            </a:r>
          </a:p>
        </p:txBody>
      </p:sp>
      <p:sp>
        <p:nvSpPr>
          <p:cNvPr id="4" name="Text Placeholder 3">
            <a:extLst>
              <a:ext uri="{FF2B5EF4-FFF2-40B4-BE49-F238E27FC236}">
                <a16:creationId xmlns:a16="http://schemas.microsoft.com/office/drawing/2014/main" id="{0AF7DA19-1601-40A6-9817-0562BBDC7E41}"/>
              </a:ext>
            </a:extLst>
          </p:cNvPr>
          <p:cNvSpPr>
            <a:spLocks noGrp="1"/>
          </p:cNvSpPr>
          <p:nvPr>
            <p:ph type="body" sz="quarter" idx="14"/>
          </p:nvPr>
        </p:nvSpPr>
        <p:spPr>
          <a:xfrm>
            <a:off x="609600" y="1233182"/>
            <a:ext cx="10750549" cy="4777182"/>
          </a:xfrm>
        </p:spPr>
        <p:txBody>
          <a:bodyPr/>
          <a:lstStyle/>
          <a:p>
            <a:r>
              <a:rPr lang="en-US" dirty="0">
                <a:hlinkClick r:id="rId2"/>
              </a:rPr>
              <a:t>Examples:  Determining Basic Limits Graphically</a:t>
            </a:r>
            <a:endParaRPr lang="en-US" dirty="0"/>
          </a:p>
          <a:p>
            <a:endParaRPr lang="en-US" dirty="0"/>
          </a:p>
          <a:p>
            <a:r>
              <a:rPr lang="en-US" dirty="0">
                <a:hlinkClick r:id="rId3"/>
              </a:rPr>
              <a:t>Ex 1: Determine Limits from a Given Graph</a:t>
            </a:r>
            <a:endParaRPr lang="en-US" dirty="0"/>
          </a:p>
          <a:p>
            <a:endParaRPr lang="en-US" dirty="0"/>
          </a:p>
          <a:p>
            <a:r>
              <a:rPr lang="en-US" dirty="0">
                <a:hlinkClick r:id="rId4"/>
              </a:rPr>
              <a:t>Ex 2: Determine Limits from a Given Graph</a:t>
            </a:r>
            <a:endParaRPr lang="en-US" dirty="0"/>
          </a:p>
        </p:txBody>
      </p:sp>
    </p:spTree>
    <p:extLst>
      <p:ext uri="{BB962C8B-B14F-4D97-AF65-F5344CB8AC3E}">
        <p14:creationId xmlns:p14="http://schemas.microsoft.com/office/powerpoint/2010/main" val="387949941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6821E-A08A-4A02-9697-561F04823005}"/>
              </a:ext>
            </a:extLst>
          </p:cNvPr>
          <p:cNvSpPr>
            <a:spLocks noGrp="1"/>
          </p:cNvSpPr>
          <p:nvPr>
            <p:ph type="title"/>
          </p:nvPr>
        </p:nvSpPr>
        <p:spPr/>
        <p:txBody>
          <a:bodyPr/>
          <a:lstStyle/>
          <a:p>
            <a:r>
              <a:rPr lang="en-US" dirty="0"/>
              <a:t>Determine One-Sided Limits Graphically</a:t>
            </a:r>
          </a:p>
        </p:txBody>
      </p:sp>
      <p:sp>
        <p:nvSpPr>
          <p:cNvPr id="4" name="Text Placeholder 3">
            <a:extLst>
              <a:ext uri="{FF2B5EF4-FFF2-40B4-BE49-F238E27FC236}">
                <a16:creationId xmlns:a16="http://schemas.microsoft.com/office/drawing/2014/main" id="{1C520CD2-2081-4992-8B02-BC3B4CAA442F}"/>
              </a:ext>
            </a:extLst>
          </p:cNvPr>
          <p:cNvSpPr>
            <a:spLocks noGrp="1"/>
          </p:cNvSpPr>
          <p:nvPr>
            <p:ph type="body" sz="quarter" idx="14"/>
          </p:nvPr>
        </p:nvSpPr>
        <p:spPr>
          <a:xfrm>
            <a:off x="609600" y="1350628"/>
            <a:ext cx="10750549" cy="4659736"/>
          </a:xfrm>
        </p:spPr>
        <p:txBody>
          <a:bodyPr/>
          <a:lstStyle/>
          <a:p>
            <a:r>
              <a:rPr lang="en-US" dirty="0">
                <a:hlinkClick r:id="rId2"/>
              </a:rPr>
              <a:t>Ex 1:  Determining Limits and One-Sided Limits Graphically</a:t>
            </a:r>
            <a:endParaRPr lang="en-US" dirty="0"/>
          </a:p>
          <a:p>
            <a:endParaRPr lang="en-US" dirty="0"/>
          </a:p>
          <a:p>
            <a:r>
              <a:rPr lang="en-US" dirty="0">
                <a:hlinkClick r:id="rId3"/>
              </a:rPr>
              <a:t>Ex 2:  Determining Limits and One-Sided Limits Graphically</a:t>
            </a:r>
            <a:endParaRPr lang="en-US" dirty="0"/>
          </a:p>
        </p:txBody>
      </p:sp>
    </p:spTree>
    <p:extLst>
      <p:ext uri="{BB962C8B-B14F-4D97-AF65-F5344CB8AC3E}">
        <p14:creationId xmlns:p14="http://schemas.microsoft.com/office/powerpoint/2010/main" val="313951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21AB8-43E8-4006-9165-00EE98E6C9B1}"/>
              </a:ext>
            </a:extLst>
          </p:cNvPr>
          <p:cNvSpPr>
            <a:spLocks noGrp="1"/>
          </p:cNvSpPr>
          <p:nvPr>
            <p:ph type="title"/>
          </p:nvPr>
        </p:nvSpPr>
        <p:spPr>
          <a:xfrm>
            <a:off x="609599" y="402842"/>
            <a:ext cx="10750549" cy="659535"/>
          </a:xfrm>
        </p:spPr>
        <p:txBody>
          <a:bodyPr>
            <a:normAutofit fontScale="90000"/>
          </a:bodyPr>
          <a:lstStyle/>
          <a:p>
            <a:br>
              <a:rPr lang="en-US" dirty="0"/>
            </a:br>
            <a:br>
              <a:rPr lang="en-US" dirty="0"/>
            </a:br>
            <a:r>
              <a:rPr lang="en-US" dirty="0"/>
              <a:t>Average Velocity</a:t>
            </a:r>
            <a:br>
              <a:rPr lang="en-US" dirty="0"/>
            </a:br>
            <a:endParaRPr lang="en-US" dirty="0"/>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5840917B-3009-41FF-932B-6A2089B6DA76}"/>
                  </a:ext>
                </a:extLst>
              </p:cNvPr>
              <p:cNvSpPr>
                <a:spLocks noGrp="1"/>
              </p:cNvSpPr>
              <p:nvPr>
                <p:ph type="body" sz="quarter" idx="14"/>
              </p:nvPr>
            </p:nvSpPr>
            <p:spPr>
              <a:xfrm>
                <a:off x="609600" y="1112363"/>
                <a:ext cx="10750549" cy="4898001"/>
              </a:xfrm>
            </p:spPr>
            <p:txBody>
              <a:bodyPr>
                <a:normAutofit/>
              </a:bodyPr>
              <a:lstStyle/>
              <a:p>
                <a:pPr marL="0" indent="0">
                  <a:buNone/>
                </a:pPr>
                <a:r>
                  <a:rPr lang="en-US" dirty="0"/>
                  <a:t>Definition:</a:t>
                </a:r>
              </a:p>
              <a:p>
                <a:pPr marL="0" indent="0">
                  <a:buNone/>
                </a:pPr>
                <a:r>
                  <a:rPr lang="en-US" dirty="0"/>
                  <a:t>For an object moving  on a straight line with position function </a:t>
                </a:r>
                <a14:m>
                  <m:oMath xmlns:m="http://schemas.openxmlformats.org/officeDocument/2006/math">
                    <m:r>
                      <a:rPr lang="en-US" i="1" dirty="0" smtClean="0">
                        <a:latin typeface="Cambria Math" panose="02040503050406030204" pitchFamily="18" charset="0"/>
                      </a:rPr>
                      <m:t>𝑠</m:t>
                    </m:r>
                    <m:r>
                      <a:rPr lang="en-US" i="1" dirty="0" smtClean="0">
                        <a:latin typeface="Cambria Math" panose="02040503050406030204" pitchFamily="18" charset="0"/>
                      </a:rPr>
                      <m:t>(</m:t>
                    </m:r>
                    <m:r>
                      <a:rPr lang="en-US" i="1" dirty="0" smtClean="0">
                        <a:latin typeface="Cambria Math" panose="02040503050406030204" pitchFamily="18" charset="0"/>
                      </a:rPr>
                      <m:t>𝑡</m:t>
                    </m:r>
                    <m:r>
                      <a:rPr lang="en-US" i="1" dirty="0" smtClean="0">
                        <a:latin typeface="Cambria Math" panose="02040503050406030204" pitchFamily="18" charset="0"/>
                      </a:rPr>
                      <m:t>)</m:t>
                    </m:r>
                  </m:oMath>
                </a14:m>
                <a:r>
                  <a:rPr lang="en-US" dirty="0"/>
                  <a:t>, the    average velocity of the object on the interval from </a:t>
                </a:r>
                <a14:m>
                  <m:oMath xmlns:m="http://schemas.openxmlformats.org/officeDocument/2006/math">
                    <m:r>
                      <a:rPr lang="en-US" i="1" dirty="0" smtClean="0">
                        <a:latin typeface="Cambria Math" panose="02040503050406030204" pitchFamily="18" charset="0"/>
                      </a:rPr>
                      <m:t>𝑡</m:t>
                    </m:r>
                    <m:r>
                      <a:rPr lang="en-US" i="1" dirty="0" smtClean="0">
                        <a:latin typeface="Cambria Math" panose="02040503050406030204" pitchFamily="18" charset="0"/>
                      </a:rPr>
                      <m:t>=</m:t>
                    </m:r>
                    <m:r>
                      <a:rPr lang="en-US" i="1" dirty="0" smtClean="0">
                        <a:latin typeface="Cambria Math" panose="02040503050406030204" pitchFamily="18" charset="0"/>
                      </a:rPr>
                      <m:t>𝑎</m:t>
                    </m:r>
                  </m:oMath>
                </a14:m>
                <a:r>
                  <a:rPr lang="en-US" dirty="0"/>
                  <a:t> to </a:t>
                </a:r>
                <a14:m>
                  <m:oMath xmlns:m="http://schemas.openxmlformats.org/officeDocument/2006/math">
                    <m:r>
                      <a:rPr lang="en-US" i="1" dirty="0" smtClean="0">
                        <a:latin typeface="Cambria Math" panose="02040503050406030204" pitchFamily="18" charset="0"/>
                      </a:rPr>
                      <m:t>𝑡</m:t>
                    </m:r>
                    <m:r>
                      <a:rPr lang="en-US" i="1" dirty="0" smtClean="0">
                        <a:latin typeface="Cambria Math" panose="02040503050406030204" pitchFamily="18" charset="0"/>
                      </a:rPr>
                      <m:t>=</m:t>
                    </m:r>
                    <m:r>
                      <a:rPr lang="en-US" i="1" dirty="0" smtClean="0">
                        <a:latin typeface="Cambria Math" panose="02040503050406030204" pitchFamily="18" charset="0"/>
                      </a:rPr>
                      <m:t>𝑏</m:t>
                    </m:r>
                  </m:oMath>
                </a14:m>
                <a:r>
                  <a:rPr lang="en-US" dirty="0"/>
                  <a:t>, denoted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𝐴𝑉</m:t>
                        </m:r>
                      </m:e>
                      <m:sub>
                        <m:r>
                          <a:rPr lang="en-US" i="1">
                            <a:latin typeface="Cambria Math" panose="02040503050406030204" pitchFamily="18" charset="0"/>
                          </a:rPr>
                          <m:t>[</m:t>
                        </m:r>
                        <m:r>
                          <a:rPr lang="en-US" i="1">
                            <a:latin typeface="Cambria Math" panose="02040503050406030204" pitchFamily="18" charset="0"/>
                          </a:rPr>
                          <m:t>𝑎𝑏</m:t>
                        </m:r>
                        <m:r>
                          <a:rPr lang="en-US" i="1">
                            <a:latin typeface="Cambria Math" panose="02040503050406030204" pitchFamily="18" charset="0"/>
                          </a:rPr>
                          <m:t>]</m:t>
                        </m:r>
                      </m:sub>
                    </m:sSub>
                  </m:oMath>
                </a14:m>
                <a:r>
                  <a:rPr lang="en-US" dirty="0"/>
                  <a:t>, is given by the formula</a:t>
                </a:r>
              </a:p>
              <a:p>
                <a:pPr marL="0" indent="0" algn="just">
                  <a:buNone/>
                </a:pPr>
                <a:r>
                  <a:rPr lang="en-US" dirty="0"/>
                  <a:t> </a:t>
                </a:r>
                <a14:m>
                  <m:oMath xmlns:m="http://schemas.openxmlformats.org/officeDocument/2006/math">
                    <m:sSub>
                      <m:sSubPr>
                        <m:ctrlPr>
                          <a:rPr lang="en-US" i="1">
                            <a:latin typeface="Cambria Math" panose="02040503050406030204" pitchFamily="18" charset="0"/>
                          </a:rPr>
                        </m:ctrlPr>
                      </m:sSubPr>
                      <m:e>
                        <m:r>
                          <a:rPr lang="en-US" b="0" i="1" smtClean="0">
                            <a:latin typeface="Cambria Math" panose="02040503050406030204" pitchFamily="18" charset="0"/>
                          </a:rPr>
                          <m:t>                                       </m:t>
                        </m:r>
                        <m:r>
                          <a:rPr lang="en-US" i="1">
                            <a:latin typeface="Cambria Math" panose="02040503050406030204" pitchFamily="18" charset="0"/>
                          </a:rPr>
                          <m:t>𝐴𝑉</m:t>
                        </m:r>
                      </m:e>
                      <m:sub>
                        <m:r>
                          <a:rPr lang="en-US" i="1">
                            <a:latin typeface="Cambria Math" panose="02040503050406030204" pitchFamily="18" charset="0"/>
                          </a:rPr>
                          <m:t>[</m:t>
                        </m:r>
                        <m:r>
                          <a:rPr lang="en-US" i="1">
                            <a:latin typeface="Cambria Math" panose="02040503050406030204" pitchFamily="18" charset="0"/>
                          </a:rPr>
                          <m:t>𝑎𝑏</m:t>
                        </m:r>
                        <m:r>
                          <a:rPr lang="en-US" i="1">
                            <a:latin typeface="Cambria Math" panose="02040503050406030204" pitchFamily="18" charset="0"/>
                          </a:rPr>
                          <m:t>]</m:t>
                        </m:r>
                      </m:sub>
                    </m:sSub>
                  </m:oMath>
                </a14:m>
                <a:r>
                  <a:rPr lang="en-US" dirty="0"/>
                  <a:t>= </a:t>
                </a: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𝑠</m:t>
                        </m:r>
                        <m:d>
                          <m:dPr>
                            <m:ctrlPr>
                              <a:rPr lang="en-US" i="1">
                                <a:latin typeface="Cambria Math" panose="02040503050406030204" pitchFamily="18" charset="0"/>
                              </a:rPr>
                            </m:ctrlPr>
                          </m:dPr>
                          <m:e>
                            <m:r>
                              <a:rPr lang="en-US" i="1">
                                <a:latin typeface="Cambria Math" panose="02040503050406030204" pitchFamily="18" charset="0"/>
                              </a:rPr>
                              <m:t>𝑏</m:t>
                            </m:r>
                          </m:e>
                        </m:d>
                        <m:r>
                          <a:rPr lang="en-US" i="1">
                            <a:latin typeface="Cambria Math" panose="02040503050406030204" pitchFamily="18" charset="0"/>
                          </a:rPr>
                          <m:t>−</m:t>
                        </m:r>
                        <m:r>
                          <a:rPr lang="en-US" i="1">
                            <a:latin typeface="Cambria Math" panose="02040503050406030204" pitchFamily="18" charset="0"/>
                          </a:rPr>
                          <m:t>𝑠</m:t>
                        </m:r>
                        <m:r>
                          <a:rPr lang="en-US" i="1">
                            <a:latin typeface="Cambria Math" panose="02040503050406030204" pitchFamily="18" charset="0"/>
                          </a:rPr>
                          <m:t>(</m:t>
                        </m:r>
                        <m:r>
                          <a:rPr lang="en-US" i="1">
                            <a:latin typeface="Cambria Math" panose="02040503050406030204" pitchFamily="18" charset="0"/>
                          </a:rPr>
                          <m:t>𝑎</m:t>
                        </m:r>
                        <m:r>
                          <a:rPr lang="en-US" i="1">
                            <a:latin typeface="Cambria Math" panose="02040503050406030204" pitchFamily="18" charset="0"/>
                          </a:rPr>
                          <m:t>)</m:t>
                        </m:r>
                      </m:num>
                      <m:den>
                        <m:r>
                          <a:rPr lang="en-US" i="1">
                            <a:latin typeface="Cambria Math" panose="02040503050406030204" pitchFamily="18" charset="0"/>
                          </a:rPr>
                          <m:t>𝑏</m:t>
                        </m:r>
                        <m:r>
                          <a:rPr lang="en-US" i="1">
                            <a:latin typeface="Cambria Math" panose="02040503050406030204" pitchFamily="18" charset="0"/>
                          </a:rPr>
                          <m:t>−</m:t>
                        </m:r>
                        <m:r>
                          <a:rPr lang="en-US" i="1">
                            <a:latin typeface="Cambria Math" panose="02040503050406030204" pitchFamily="18" charset="0"/>
                          </a:rPr>
                          <m:t>𝑎</m:t>
                        </m:r>
                      </m:den>
                    </m:f>
                  </m:oMath>
                </a14:m>
                <a:endParaRPr lang="en-US" dirty="0"/>
              </a:p>
              <a:p>
                <a:pPr marL="0" indent="0" algn="just">
                  <a:buNone/>
                </a:pPr>
                <a:endParaRPr lang="en-US" dirty="0"/>
              </a:p>
              <a:p>
                <a:pPr marL="0" indent="0" algn="just">
                  <a:buNone/>
                </a:pPr>
                <a:endParaRPr lang="en-US" dirty="0"/>
              </a:p>
              <a:p>
                <a:pPr marL="0" indent="0" algn="just">
                  <a:buNone/>
                </a:pPr>
                <a:endParaRPr lang="en-US" dirty="0"/>
              </a:p>
              <a:p>
                <a:pPr marL="0" indent="0" algn="just">
                  <a:buNone/>
                </a:pPr>
                <a:endParaRPr lang="en-US" dirty="0"/>
              </a:p>
              <a:p>
                <a:pPr marL="0" indent="0" algn="just">
                  <a:buNone/>
                </a:pPr>
                <a:endParaRPr lang="en-US" dirty="0"/>
              </a:p>
            </p:txBody>
          </p:sp>
        </mc:Choice>
        <mc:Fallback xmlns="">
          <p:sp>
            <p:nvSpPr>
              <p:cNvPr id="4" name="Text Placeholder 3">
                <a:extLst>
                  <a:ext uri="{FF2B5EF4-FFF2-40B4-BE49-F238E27FC236}">
                    <a16:creationId xmlns:a16="http://schemas.microsoft.com/office/drawing/2014/main" id="{5840917B-3009-41FF-932B-6A2089B6DA76}"/>
                  </a:ext>
                </a:extLst>
              </p:cNvPr>
              <p:cNvSpPr>
                <a:spLocks noGrp="1" noRot="1" noChangeAspect="1" noMove="1" noResize="1" noEditPoints="1" noAdjustHandles="1" noChangeArrowheads="1" noChangeShapeType="1" noTextEdit="1"/>
              </p:cNvSpPr>
              <p:nvPr>
                <p:ph type="body" sz="quarter" idx="14"/>
              </p:nvPr>
            </p:nvSpPr>
            <p:spPr>
              <a:xfrm>
                <a:off x="609600" y="1112363"/>
                <a:ext cx="10750549" cy="4898001"/>
              </a:xfrm>
              <a:blipFill>
                <a:blip r:embed="rId2"/>
                <a:stretch>
                  <a:fillRect l="-1134" t="-1990" r="-907"/>
                </a:stretch>
              </a:blipFill>
            </p:spPr>
            <p:txBody>
              <a:bodyPr/>
              <a:lstStyle/>
              <a:p>
                <a:r>
                  <a:rPr lang="en-US">
                    <a:noFill/>
                  </a:rPr>
                  <a:t> </a:t>
                </a:r>
              </a:p>
            </p:txBody>
          </p:sp>
        </mc:Fallback>
      </mc:AlternateContent>
    </p:spTree>
    <p:extLst>
      <p:ext uri="{BB962C8B-B14F-4D97-AF65-F5344CB8AC3E}">
        <p14:creationId xmlns:p14="http://schemas.microsoft.com/office/powerpoint/2010/main" val="195720678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0B20F-A783-45AC-9FD7-19B3B718DB25}"/>
              </a:ext>
            </a:extLst>
          </p:cNvPr>
          <p:cNvSpPr>
            <a:spLocks noGrp="1"/>
          </p:cNvSpPr>
          <p:nvPr>
            <p:ph type="title"/>
          </p:nvPr>
        </p:nvSpPr>
        <p:spPr/>
        <p:txBody>
          <a:bodyPr/>
          <a:lstStyle/>
          <a:p>
            <a:r>
              <a:rPr lang="en-US" dirty="0"/>
              <a:t>Determining Limits Analytically</a:t>
            </a:r>
          </a:p>
        </p:txBody>
      </p:sp>
      <p:sp>
        <p:nvSpPr>
          <p:cNvPr id="4" name="Text Placeholder 3">
            <a:extLst>
              <a:ext uri="{FF2B5EF4-FFF2-40B4-BE49-F238E27FC236}">
                <a16:creationId xmlns:a16="http://schemas.microsoft.com/office/drawing/2014/main" id="{E024A11B-4379-4AC4-8676-9BB4B8FE1BEF}"/>
              </a:ext>
            </a:extLst>
          </p:cNvPr>
          <p:cNvSpPr>
            <a:spLocks noGrp="1"/>
          </p:cNvSpPr>
          <p:nvPr>
            <p:ph type="body" sz="quarter" idx="14"/>
          </p:nvPr>
        </p:nvSpPr>
        <p:spPr>
          <a:xfrm>
            <a:off x="609600" y="1241571"/>
            <a:ext cx="10750549" cy="4768793"/>
          </a:xfrm>
        </p:spPr>
        <p:txBody>
          <a:bodyPr/>
          <a:lstStyle/>
          <a:p>
            <a:r>
              <a:rPr lang="en-US" dirty="0">
                <a:hlinkClick r:id="rId2"/>
              </a:rPr>
              <a:t>Ex 1:  Determine a Limit Analytically</a:t>
            </a:r>
            <a:endParaRPr lang="en-US" dirty="0"/>
          </a:p>
          <a:p>
            <a:endParaRPr lang="en-US" dirty="0"/>
          </a:p>
          <a:p>
            <a:endParaRPr lang="en-US" dirty="0"/>
          </a:p>
          <a:p>
            <a:r>
              <a:rPr lang="en-US" dirty="0">
                <a:hlinkClick r:id="rId3"/>
              </a:rPr>
              <a:t>Ex 2:  Determine a Limit of a Piece-Wise Defined Function Analytically</a:t>
            </a:r>
            <a:endParaRPr lang="en-US" dirty="0"/>
          </a:p>
          <a:p>
            <a:endParaRPr lang="en-US" dirty="0"/>
          </a:p>
          <a:p>
            <a:r>
              <a:rPr lang="en-US" dirty="0">
                <a:hlinkClick r:id="rId4"/>
              </a:rPr>
              <a:t>Ex:  Determine Limits of a Piecewise Defined Function</a:t>
            </a:r>
            <a:endParaRPr lang="en-US" dirty="0"/>
          </a:p>
          <a:p>
            <a:endParaRPr lang="en-US" dirty="0"/>
          </a:p>
          <a:p>
            <a:r>
              <a:rPr lang="en-US" dirty="0">
                <a:hlinkClick r:id="rId5"/>
              </a:rPr>
              <a:t>Ex: Determining Limits of Rational Functions by Factoring</a:t>
            </a:r>
            <a:endParaRPr lang="en-US" dirty="0"/>
          </a:p>
          <a:p>
            <a:endParaRPr lang="en-US" dirty="0"/>
          </a:p>
          <a:p>
            <a:endParaRPr lang="en-US" dirty="0"/>
          </a:p>
          <a:p>
            <a:r>
              <a:rPr lang="en-US" dirty="0">
                <a:hlinkClick r:id="rId6"/>
              </a:rPr>
              <a:t>Ex 2: Determine a Limit of a Rational Function by Factoring and Simplifying</a:t>
            </a:r>
            <a:endParaRPr lang="en-US" dirty="0"/>
          </a:p>
        </p:txBody>
      </p:sp>
    </p:spTree>
    <p:extLst>
      <p:ext uri="{BB962C8B-B14F-4D97-AF65-F5344CB8AC3E}">
        <p14:creationId xmlns:p14="http://schemas.microsoft.com/office/powerpoint/2010/main" val="353439551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FD6BD-4B84-4219-BA50-798FAC7564D1}"/>
              </a:ext>
            </a:extLst>
          </p:cNvPr>
          <p:cNvSpPr>
            <a:spLocks noGrp="1"/>
          </p:cNvSpPr>
          <p:nvPr>
            <p:ph type="title"/>
          </p:nvPr>
        </p:nvSpPr>
        <p:spPr/>
        <p:txBody>
          <a:bodyPr/>
          <a:lstStyle/>
          <a:p>
            <a:r>
              <a:rPr lang="en-US" dirty="0"/>
              <a:t>Infinite Limits: Videos</a:t>
            </a:r>
          </a:p>
        </p:txBody>
      </p:sp>
      <p:sp>
        <p:nvSpPr>
          <p:cNvPr id="4" name="Text Placeholder 3">
            <a:extLst>
              <a:ext uri="{FF2B5EF4-FFF2-40B4-BE49-F238E27FC236}">
                <a16:creationId xmlns:a16="http://schemas.microsoft.com/office/drawing/2014/main" id="{CA47B199-FAA9-46F9-B4F9-A41031A5C7D4}"/>
              </a:ext>
            </a:extLst>
          </p:cNvPr>
          <p:cNvSpPr>
            <a:spLocks noGrp="1"/>
          </p:cNvSpPr>
          <p:nvPr>
            <p:ph type="body" sz="quarter" idx="14"/>
          </p:nvPr>
        </p:nvSpPr>
        <p:spPr>
          <a:xfrm>
            <a:off x="609600" y="1400961"/>
            <a:ext cx="10750549" cy="4609403"/>
          </a:xfrm>
        </p:spPr>
        <p:txBody>
          <a:bodyPr/>
          <a:lstStyle/>
          <a:p>
            <a:r>
              <a:rPr lang="en-US" dirty="0">
                <a:hlinkClick r:id="rId2"/>
              </a:rPr>
              <a:t>Determine Infinite Limits of a Rational Function Using a Table and Graph</a:t>
            </a:r>
            <a:endParaRPr lang="en-US" dirty="0"/>
          </a:p>
        </p:txBody>
      </p:sp>
    </p:spTree>
    <p:extLst>
      <p:ext uri="{BB962C8B-B14F-4D97-AF65-F5344CB8AC3E}">
        <p14:creationId xmlns:p14="http://schemas.microsoft.com/office/powerpoint/2010/main" val="40213963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4E69F-19E1-4247-9AB8-CA7C8A616B86}"/>
              </a:ext>
            </a:extLst>
          </p:cNvPr>
          <p:cNvSpPr>
            <a:spLocks noGrp="1"/>
          </p:cNvSpPr>
          <p:nvPr>
            <p:ph type="title"/>
          </p:nvPr>
        </p:nvSpPr>
        <p:spPr/>
        <p:txBody>
          <a:bodyPr/>
          <a:lstStyle/>
          <a:p>
            <a:r>
              <a:rPr lang="en-US" dirty="0"/>
              <a:t>Limits at Infinity</a:t>
            </a:r>
          </a:p>
        </p:txBody>
      </p:sp>
      <p:sp>
        <p:nvSpPr>
          <p:cNvPr id="4" name="Text Placeholder 3">
            <a:extLst>
              <a:ext uri="{FF2B5EF4-FFF2-40B4-BE49-F238E27FC236}">
                <a16:creationId xmlns:a16="http://schemas.microsoft.com/office/drawing/2014/main" id="{6A2AD6DE-708B-4061-89F9-9C42CCB2FAFA}"/>
              </a:ext>
            </a:extLst>
          </p:cNvPr>
          <p:cNvSpPr>
            <a:spLocks noGrp="1"/>
          </p:cNvSpPr>
          <p:nvPr>
            <p:ph type="body" sz="quarter" idx="14"/>
          </p:nvPr>
        </p:nvSpPr>
        <p:spPr>
          <a:xfrm>
            <a:off x="609600" y="1107347"/>
            <a:ext cx="10750549" cy="4903017"/>
          </a:xfrm>
        </p:spPr>
        <p:txBody>
          <a:bodyPr/>
          <a:lstStyle/>
          <a:p>
            <a:r>
              <a:rPr lang="en-US" dirty="0">
                <a:hlinkClick r:id="rId2"/>
              </a:rPr>
              <a:t>Limits at Infinity</a:t>
            </a:r>
            <a:endParaRPr lang="en-US" dirty="0"/>
          </a:p>
          <a:p>
            <a:endParaRPr lang="en-US" dirty="0"/>
          </a:p>
          <a:p>
            <a:endParaRPr lang="en-US" dirty="0"/>
          </a:p>
          <a:p>
            <a:r>
              <a:rPr lang="en-US" dirty="0">
                <a:hlinkClick r:id="rId3"/>
              </a:rPr>
              <a:t>Determine Limits at Infinity Numerically Using a Desmos</a:t>
            </a:r>
            <a:endParaRPr lang="en-US" dirty="0"/>
          </a:p>
          <a:p>
            <a:endParaRPr lang="en-US" dirty="0"/>
          </a:p>
          <a:p>
            <a:endParaRPr lang="en-US" dirty="0"/>
          </a:p>
          <a:p>
            <a:r>
              <a:rPr lang="en-US" dirty="0">
                <a:hlinkClick r:id="rId4"/>
              </a:rPr>
              <a:t>Ex:  Determining Limits at Infinity Graphically</a:t>
            </a:r>
            <a:endParaRPr lang="en-US" dirty="0"/>
          </a:p>
        </p:txBody>
      </p:sp>
    </p:spTree>
    <p:extLst>
      <p:ext uri="{BB962C8B-B14F-4D97-AF65-F5344CB8AC3E}">
        <p14:creationId xmlns:p14="http://schemas.microsoft.com/office/powerpoint/2010/main" val="397398617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8C8D7-39A9-427A-A2ED-4C5228A21120}"/>
              </a:ext>
            </a:extLst>
          </p:cNvPr>
          <p:cNvSpPr>
            <a:spLocks noGrp="1"/>
          </p:cNvSpPr>
          <p:nvPr>
            <p:ph type="title"/>
          </p:nvPr>
        </p:nvSpPr>
        <p:spPr/>
        <p:txBody>
          <a:bodyPr/>
          <a:lstStyle/>
          <a:p>
            <a:r>
              <a:rPr lang="en-US" dirty="0"/>
              <a:t>Limits at Infinity and Horizontal Asymptotes</a:t>
            </a:r>
          </a:p>
        </p:txBody>
      </p:sp>
      <p:sp>
        <p:nvSpPr>
          <p:cNvPr id="4" name="Text Placeholder 3">
            <a:extLst>
              <a:ext uri="{FF2B5EF4-FFF2-40B4-BE49-F238E27FC236}">
                <a16:creationId xmlns:a16="http://schemas.microsoft.com/office/drawing/2014/main" id="{1F264480-E97C-4B86-BB07-7F6C286F869A}"/>
              </a:ext>
            </a:extLst>
          </p:cNvPr>
          <p:cNvSpPr>
            <a:spLocks noGrp="1"/>
          </p:cNvSpPr>
          <p:nvPr>
            <p:ph type="body" sz="quarter" idx="14"/>
          </p:nvPr>
        </p:nvSpPr>
        <p:spPr>
          <a:xfrm>
            <a:off x="609600" y="1224793"/>
            <a:ext cx="10750549" cy="4785571"/>
          </a:xfrm>
        </p:spPr>
        <p:txBody>
          <a:bodyPr/>
          <a:lstStyle/>
          <a:p>
            <a:r>
              <a:rPr lang="en-US" dirty="0">
                <a:hlinkClick r:id="rId2"/>
              </a:rPr>
              <a:t>Determine Limits at Infinity and Equations of Horizontal Asymptotes from a Graph</a:t>
            </a:r>
            <a:endParaRPr lang="en-US" dirty="0"/>
          </a:p>
          <a:p>
            <a:endParaRPr lang="en-US" dirty="0"/>
          </a:p>
          <a:p>
            <a:r>
              <a:rPr lang="en-US" dirty="0">
                <a:hlinkClick r:id="rId3"/>
              </a:rPr>
              <a:t>Determine Limits and Equations of Asymptotes from a Graph (Rational)</a:t>
            </a:r>
            <a:endParaRPr lang="en-US" dirty="0"/>
          </a:p>
          <a:p>
            <a:endParaRPr lang="en-US" dirty="0"/>
          </a:p>
          <a:p>
            <a:r>
              <a:rPr lang="en-US" dirty="0">
                <a:hlinkClick r:id="rId4"/>
              </a:rPr>
              <a:t>Determine Limits at Infinity of Rational Functions Using 2 Methods: Degree and Dividing</a:t>
            </a:r>
            <a:endParaRPr lang="en-US" dirty="0"/>
          </a:p>
          <a:p>
            <a:br>
              <a:rPr lang="en-US" dirty="0"/>
            </a:br>
            <a:r>
              <a:rPr lang="en-US" dirty="0">
                <a:hlinkClick r:id="rId5"/>
              </a:rPr>
              <a:t>Determine Limits at Infinity of Rational Functions Using Highest Degree Terms</a:t>
            </a:r>
            <a:endParaRPr lang="en-US" dirty="0"/>
          </a:p>
          <a:p>
            <a:br>
              <a:rPr lang="en-US" dirty="0"/>
            </a:br>
            <a:r>
              <a:rPr lang="en-US" dirty="0">
                <a:hlinkClick r:id="rId6"/>
              </a:rPr>
              <a:t>Limit at Infinity of a Rational Function Using 2 Methods: Degree and Dividing (Constant)</a:t>
            </a:r>
            <a:endParaRPr lang="en-US" dirty="0"/>
          </a:p>
          <a:p>
            <a:br>
              <a:rPr lang="en-US" dirty="0"/>
            </a:br>
            <a:r>
              <a:rPr lang="en-US" dirty="0">
                <a:hlinkClick r:id="rId7"/>
              </a:rPr>
              <a:t>Limit at Infinity of a Rational Function Using 2 Methods: Degree and Dividing: (Infinity)</a:t>
            </a:r>
            <a:endParaRPr lang="en-US" dirty="0"/>
          </a:p>
          <a:p>
            <a:br>
              <a:rPr lang="en-US" dirty="0"/>
            </a:br>
            <a:r>
              <a:rPr lang="en-US" dirty="0">
                <a:hlinkClick r:id="rId8"/>
              </a:rPr>
              <a:t>Limits at Infinity of a Rational Function Using 2 Methods: Degree and Dividing: (Zero)</a:t>
            </a:r>
            <a:endParaRPr lang="en-US" dirty="0"/>
          </a:p>
        </p:txBody>
      </p:sp>
    </p:spTree>
    <p:extLst>
      <p:ext uri="{BB962C8B-B14F-4D97-AF65-F5344CB8AC3E}">
        <p14:creationId xmlns:p14="http://schemas.microsoft.com/office/powerpoint/2010/main" val="1718999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25F84-5CB8-4175-8274-A73FBCD2029C}"/>
              </a:ext>
            </a:extLst>
          </p:cNvPr>
          <p:cNvSpPr>
            <a:spLocks noGrp="1"/>
          </p:cNvSpPr>
          <p:nvPr>
            <p:ph type="title"/>
          </p:nvPr>
        </p:nvSpPr>
        <p:spPr/>
        <p:txBody>
          <a:bodyPr>
            <a:normAutofit/>
          </a:bodyPr>
          <a:lstStyle/>
          <a:p>
            <a:r>
              <a:rPr lang="en-US" dirty="0"/>
              <a:t>Average and Instantaneous Velocity:</a:t>
            </a:r>
          </a:p>
        </p:txBody>
      </p:sp>
      <p:pic>
        <p:nvPicPr>
          <p:cNvPr id="3074" name="Picture 2" descr="https://lh5.googleusercontent.com/d6_wWiLpgzQtOAfcORvmbQ3AlzxpsRY5y0btHx-NhZONKXIR9Xy_XNAVLNfZaFgEWlF0kCp2NYm2tl9qRmk5d6S3sPo83ZShyhSlgmXJLEIjn-B15TJm0DSyokJ70YdtbyVOcDIc8BqxPuXkvUESBAA">
            <a:extLst>
              <a:ext uri="{FF2B5EF4-FFF2-40B4-BE49-F238E27FC236}">
                <a16:creationId xmlns:a16="http://schemas.microsoft.com/office/drawing/2014/main" id="{59C108AF-2999-4E06-A6BE-0B52568467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6887" y="1163246"/>
            <a:ext cx="9049732" cy="4744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5396479"/>
      </p:ext>
    </p:extLst>
  </p:cSld>
  <p:clrMapOvr>
    <a:masterClrMapping/>
  </p:clrMapOvr>
</p:sld>
</file>

<file path=ppt/theme/theme1.xml><?xml version="1.0" encoding="utf-8"?>
<a:theme xmlns:a="http://schemas.openxmlformats.org/drawingml/2006/main" name="Essential">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TotalTime>
  <Words>3256</Words>
  <Application>Microsoft Office PowerPoint</Application>
  <PresentationFormat>Widescreen</PresentationFormat>
  <Paragraphs>361</Paragraphs>
  <Slides>83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83</vt:i4>
      </vt:variant>
    </vt:vector>
  </HeadingPairs>
  <TitlesOfParts>
    <vt:vector size="90" baseType="lpstr">
      <vt:lpstr>Arial</vt:lpstr>
      <vt:lpstr>Arial Black</vt:lpstr>
      <vt:lpstr>benton-sans</vt:lpstr>
      <vt:lpstr>Cambria Math</vt:lpstr>
      <vt:lpstr>MathJax_Main</vt:lpstr>
      <vt:lpstr>MathJax_Math</vt:lpstr>
      <vt:lpstr>Essential</vt:lpstr>
      <vt:lpstr>Calculus-1</vt:lpstr>
      <vt:lpstr>Week 2</vt:lpstr>
      <vt:lpstr>  1.1 A Preview of Calculus  </vt:lpstr>
      <vt:lpstr>Secant and Tangent lines</vt:lpstr>
      <vt:lpstr>Conti.</vt:lpstr>
      <vt:lpstr>Secant Lines vs. Tangent Lines</vt:lpstr>
      <vt:lpstr>Secant and tangent lines</vt:lpstr>
      <vt:lpstr>  Average Velocity </vt:lpstr>
      <vt:lpstr>Average and Instantaneous Velocity:</vt:lpstr>
      <vt:lpstr>Lab Activity</vt:lpstr>
      <vt:lpstr>1.2 The Limit of a function         Informal Definition of Limit</vt:lpstr>
      <vt:lpstr>Example:</vt:lpstr>
      <vt:lpstr>Formal Definition of Limits</vt:lpstr>
      <vt:lpstr>General Form of finding limit numerically</vt:lpstr>
      <vt:lpstr>Example</vt:lpstr>
      <vt:lpstr>Class Activity:</vt:lpstr>
      <vt:lpstr>Existence of a limit</vt:lpstr>
      <vt:lpstr>One-sided limits</vt:lpstr>
      <vt:lpstr>One-sided limits</vt:lpstr>
      <vt:lpstr>Example:</vt:lpstr>
      <vt:lpstr>PowerPoint Presentation</vt:lpstr>
      <vt:lpstr>Example using table</vt:lpstr>
      <vt:lpstr>Example cont.</vt:lpstr>
      <vt:lpstr>Class Activity: Find the limit using the graph of  functions.</vt:lpstr>
      <vt:lpstr>Graphically:</vt:lpstr>
      <vt:lpstr>Using Table:</vt:lpstr>
      <vt:lpstr>PowerPoint Presentation</vt:lpstr>
      <vt:lpstr>Theorem</vt:lpstr>
      <vt:lpstr>Class Activity:</vt:lpstr>
      <vt:lpstr>Solution:</vt:lpstr>
      <vt:lpstr>Example:</vt:lpstr>
      <vt:lpstr>1.3 The Limit Laws</vt:lpstr>
      <vt:lpstr>Basic limits:</vt:lpstr>
      <vt:lpstr>Summary of Limit Laws</vt:lpstr>
      <vt:lpstr>Examples</vt:lpstr>
      <vt:lpstr>Example </vt:lpstr>
      <vt:lpstr>Example</vt:lpstr>
      <vt:lpstr>Example</vt:lpstr>
      <vt:lpstr>Example cont.</vt:lpstr>
      <vt:lpstr>Example</vt:lpstr>
      <vt:lpstr>Limit of Polynomial functions</vt:lpstr>
      <vt:lpstr>Example:</vt:lpstr>
      <vt:lpstr>Limits of Rational Functions:</vt:lpstr>
      <vt:lpstr>Example</vt:lpstr>
      <vt:lpstr>Problem-Solving Strategy: Calculating a Limit When f(x)/g(x) has the Indeterminate Form 0/0 </vt:lpstr>
      <vt:lpstr>Evaluating a Limit by Factoring and Canceling</vt:lpstr>
      <vt:lpstr>Example cont.</vt:lpstr>
      <vt:lpstr>Evaluating a Limit by Multiplying by a conjugate</vt:lpstr>
      <vt:lpstr>Example cont.</vt:lpstr>
      <vt:lpstr>Evaluating a Limit when the Limit Laws Do Not Apply</vt:lpstr>
      <vt:lpstr>Example cont.</vt:lpstr>
      <vt:lpstr>Class Activity</vt:lpstr>
      <vt:lpstr>Evaluating a Two-sided Limit Using the Limit Laws</vt:lpstr>
      <vt:lpstr>Solution</vt:lpstr>
      <vt:lpstr>Infinite limits from the left</vt:lpstr>
      <vt:lpstr>Infinite Limits from right</vt:lpstr>
      <vt:lpstr>Two-sided infinite Limit</vt:lpstr>
      <vt:lpstr>Infinite Limits</vt:lpstr>
      <vt:lpstr>Two-sided Limit</vt:lpstr>
      <vt:lpstr>Vertical Asymptote</vt:lpstr>
      <vt:lpstr>Example of vertical asymptote</vt:lpstr>
      <vt:lpstr>Conti.</vt:lpstr>
      <vt:lpstr>Finding a Vertical Asymptote</vt:lpstr>
      <vt:lpstr>PowerPoint Presentation</vt:lpstr>
      <vt:lpstr>Behavior of a function at Different Points</vt:lpstr>
      <vt:lpstr>PowerPoint Presentation</vt:lpstr>
      <vt:lpstr>Limits at infinity</vt:lpstr>
      <vt:lpstr>Horizontal Asymptote</vt:lpstr>
      <vt:lpstr>PowerPoint Presentation</vt:lpstr>
      <vt:lpstr>Example: </vt:lpstr>
      <vt:lpstr>Example</vt:lpstr>
      <vt:lpstr>PowerPoint Presentation</vt:lpstr>
      <vt:lpstr>Squeeze Theorem</vt:lpstr>
      <vt:lpstr>Graphical representation of Squeeze Theorem</vt:lpstr>
      <vt:lpstr>Applying Squeeze theorem:</vt:lpstr>
      <vt:lpstr>Class Activity</vt:lpstr>
      <vt:lpstr>Determine Limits Numerically: Video Examples</vt:lpstr>
      <vt:lpstr>Determine Limits Graphically: Video Examples</vt:lpstr>
      <vt:lpstr>Determine One-Sided Limits Graphically</vt:lpstr>
      <vt:lpstr>Determining Limits Analytically</vt:lpstr>
      <vt:lpstr>Infinite Limits: Videos</vt:lpstr>
      <vt:lpstr>Limits at Infinity</vt:lpstr>
      <vt:lpstr>Limits at Infinity and Horizontal Asymptotes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Kamau, Ben</dc:creator>
  <cp:lastModifiedBy>Nehal Shukla</cp:lastModifiedBy>
  <cp:revision>13</cp:revision>
  <dcterms:created xsi:type="dcterms:W3CDTF">2023-08-16T17:00:13Z</dcterms:created>
  <dcterms:modified xsi:type="dcterms:W3CDTF">2023-08-23T17:25:35Z</dcterms:modified>
</cp:coreProperties>
</file>