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sldIdLst>
    <p:sldId id="256" r:id="rId2"/>
    <p:sldId id="378" r:id="rId3"/>
    <p:sldId id="379" r:id="rId4"/>
    <p:sldId id="380" r:id="rId5"/>
    <p:sldId id="381" r:id="rId6"/>
    <p:sldId id="387" r:id="rId7"/>
    <p:sldId id="382" r:id="rId8"/>
    <p:sldId id="388" r:id="rId9"/>
    <p:sldId id="389" r:id="rId10"/>
    <p:sldId id="383" r:id="rId11"/>
    <p:sldId id="384" r:id="rId12"/>
    <p:sldId id="385" r:id="rId13"/>
    <p:sldId id="390" r:id="rId14"/>
    <p:sldId id="391" r:id="rId15"/>
    <p:sldId id="38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58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64756-239A-43C8-B708-29F095C795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DFCBF3-3D12-46F8-A107-C27B126A85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78CE40B-7076-4004-A648-3CCABCCC9D8D}"/>
              </a:ext>
            </a:extLst>
          </p:cNvPr>
          <p:cNvSpPr>
            <a:spLocks noGrp="1"/>
          </p:cNvSpPr>
          <p:nvPr>
            <p:ph type="dt" sz="half" idx="10"/>
          </p:nvPr>
        </p:nvSpPr>
        <p:spPr/>
        <p:txBody>
          <a:bodyPr/>
          <a:lstStyle/>
          <a:p>
            <a:fld id="{01B9875C-86EA-4AA8-8449-E21874C29972}" type="datetimeFigureOut">
              <a:rPr lang="en-US" smtClean="0"/>
              <a:t>9/17/2023</a:t>
            </a:fld>
            <a:endParaRPr lang="en-US"/>
          </a:p>
        </p:txBody>
      </p:sp>
      <p:sp>
        <p:nvSpPr>
          <p:cNvPr id="5" name="Footer Placeholder 4">
            <a:extLst>
              <a:ext uri="{FF2B5EF4-FFF2-40B4-BE49-F238E27FC236}">
                <a16:creationId xmlns:a16="http://schemas.microsoft.com/office/drawing/2014/main" id="{AFEA6CB8-8493-4000-8F1D-A01C8C1768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965AF9-2F43-4643-801E-F0C4D5B8ED05}"/>
              </a:ext>
            </a:extLst>
          </p:cNvPr>
          <p:cNvSpPr>
            <a:spLocks noGrp="1"/>
          </p:cNvSpPr>
          <p:nvPr>
            <p:ph type="sldNum" sz="quarter" idx="12"/>
          </p:nvPr>
        </p:nvSpPr>
        <p:spPr/>
        <p:txBody>
          <a:bodyPr/>
          <a:lstStyle/>
          <a:p>
            <a:fld id="{35EB9A6D-1F6C-4076-9B2C-978660C3764E}" type="slidenum">
              <a:rPr lang="en-US" smtClean="0"/>
              <a:t>‹#›</a:t>
            </a:fld>
            <a:endParaRPr lang="en-US"/>
          </a:p>
        </p:txBody>
      </p:sp>
    </p:spTree>
    <p:extLst>
      <p:ext uri="{BB962C8B-B14F-4D97-AF65-F5344CB8AC3E}">
        <p14:creationId xmlns:p14="http://schemas.microsoft.com/office/powerpoint/2010/main" val="378061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September 17, 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91402723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4">
            <a:alphaModFix/>
          </a:blip>
          <a:stretch>
            <a:fillRect/>
          </a:stretch>
        </a:blipFill>
        <a:effectLst/>
      </p:bgPr>
    </p:bg>
    <p:spTree>
      <p:nvGrpSpPr>
        <p:cNvPr id="1" name="Shape 5"/>
        <p:cNvGrpSpPr/>
        <p:nvPr/>
      </p:nvGrpSpPr>
      <p:grpSpPr>
        <a:xfrm>
          <a:off x="0" y="0"/>
          <a:ext cx="0" cy="0"/>
          <a:chOff x="0" y="0"/>
          <a:chExt cx="0" cy="0"/>
        </a:xfrm>
      </p:grpSpPr>
      <p:sp>
        <p:nvSpPr>
          <p:cNvPr id="6" name="Google Shape;6;p74"/>
          <p:cNvSpPr txBox="1">
            <a:spLocks noGrp="1"/>
          </p:cNvSpPr>
          <p:nvPr>
            <p:ph type="title"/>
          </p:nvPr>
        </p:nvSpPr>
        <p:spPr>
          <a:xfrm>
            <a:off x="609600" y="152718"/>
            <a:ext cx="7721600" cy="1371600"/>
          </a:xfrm>
          <a:prstGeom prst="rect">
            <a:avLst/>
          </a:prstGeom>
          <a:noFill/>
          <a:ln>
            <a:noFill/>
          </a:ln>
        </p:spPr>
        <p:txBody>
          <a:bodyPr spcFirstLastPara="1" wrap="square" lIns="91425" tIns="45700" rIns="91425" bIns="45700" anchor="b" anchorCtr="0">
            <a:normAutofit/>
          </a:bodyPr>
          <a:lstStyle>
            <a:lvl1pPr marR="0" lvl="0" algn="l" rtl="0">
              <a:spcBef>
                <a:spcPts val="0"/>
              </a:spcBef>
              <a:spcAft>
                <a:spcPts val="0"/>
              </a:spcAft>
              <a:buClr>
                <a:srgbClr val="6CB255"/>
              </a:buClr>
              <a:buSzPts val="2400"/>
              <a:buFont typeface="Arial Black"/>
              <a:buNone/>
              <a:defRPr sz="2400" b="0" i="0" u="none" strike="noStrike" cap="none">
                <a:solidFill>
                  <a:srgbClr val="6CB255"/>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74"/>
          <p:cNvSpPr txBox="1">
            <a:spLocks noGrp="1"/>
          </p:cNvSpPr>
          <p:nvPr>
            <p:ph type="body" idx="1"/>
          </p:nvPr>
        </p:nvSpPr>
        <p:spPr>
          <a:xfrm>
            <a:off x="609600" y="1752601"/>
            <a:ext cx="10160000" cy="4373563"/>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400"/>
              </a:spcBef>
              <a:spcAft>
                <a:spcPts val="0"/>
              </a:spcAft>
              <a:buClr>
                <a:srgbClr val="6CB255"/>
              </a:buClr>
              <a:buSzPts val="2000"/>
              <a:buFont typeface="Arial"/>
              <a:buNone/>
              <a:defRPr sz="2000" b="0" i="0" u="none" strike="noStrike" cap="none">
                <a:solidFill>
                  <a:schemeClr val="dk1"/>
                </a:solidFill>
                <a:latin typeface="Arial"/>
                <a:ea typeface="Arial"/>
                <a:cs typeface="Arial"/>
                <a:sym typeface="Arial"/>
              </a:defRPr>
            </a:lvl1pPr>
            <a:lvl2pPr marL="914400" marR="0" lvl="1" indent="-355600" algn="l" rtl="0">
              <a:spcBef>
                <a:spcPts val="600"/>
              </a:spcBef>
              <a:spcAft>
                <a:spcPts val="0"/>
              </a:spcAft>
              <a:buClr>
                <a:srgbClr val="6CB255"/>
              </a:buClr>
              <a:buSzPts val="2000"/>
              <a:buFont typeface="Arial"/>
              <a:buChar char="•"/>
              <a:defRPr sz="2000" b="0" i="0" u="none" strike="noStrike" cap="none">
                <a:solidFill>
                  <a:srgbClr val="000000"/>
                </a:solidFill>
                <a:latin typeface="Arial"/>
                <a:ea typeface="Arial"/>
                <a:cs typeface="Arial"/>
                <a:sym typeface="Arial"/>
              </a:defRPr>
            </a:lvl2pPr>
            <a:lvl3pPr marL="1371600" marR="0" lvl="2"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3pPr>
            <a:lvl4pPr marL="1828800" marR="0" lvl="3"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4pPr>
            <a:lvl5pPr marL="2286000" marR="0" lvl="4"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5pPr>
            <a:lvl6pPr marL="2743200" marR="0" lvl="5"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8" name="Google Shape;8;p74"/>
          <p:cNvSpPr txBox="1">
            <a:spLocks noGrp="1"/>
          </p:cNvSpPr>
          <p:nvPr>
            <p:ph type="dt" idx="10"/>
          </p:nvPr>
        </p:nvSpPr>
        <p:spPr>
          <a:xfrm>
            <a:off x="609600" y="6172201"/>
            <a:ext cx="4572000" cy="304800"/>
          </a:xfrm>
          <a:prstGeom prst="rect">
            <a:avLst/>
          </a:prstGeom>
          <a:noFill/>
          <a:ln>
            <a:noFill/>
          </a:ln>
        </p:spPr>
        <p:txBody>
          <a:bodyPr spcFirstLastPara="1" wrap="square" lIns="91425" tIns="45700" rIns="91425" bIns="0" anchor="b" anchorCtr="0">
            <a:noAutofit/>
          </a:bodyPr>
          <a:lstStyle>
            <a:lvl1pPr marR="0" lvl="0" algn="l" rtl="0">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 name="Google Shape;9;p74"/>
          <p:cNvSpPr txBox="1">
            <a:spLocks noGrp="1"/>
          </p:cNvSpPr>
          <p:nvPr>
            <p:ph type="ftr" idx="11"/>
          </p:nvPr>
        </p:nvSpPr>
        <p:spPr>
          <a:xfrm>
            <a:off x="609600" y="6492876"/>
            <a:ext cx="4572000" cy="28384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74"/>
          <p:cNvSpPr txBox="1">
            <a:spLocks noGrp="1"/>
          </p:cNvSpPr>
          <p:nvPr>
            <p:ph type="sldNum" idx="12"/>
          </p:nvPr>
        </p:nvSpPr>
        <p:spPr>
          <a:xfrm rot="-5400000">
            <a:off x="10945706" y="623041"/>
            <a:ext cx="1315721" cy="486833"/>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rgbClr val="FFFFFF"/>
                </a:solidFill>
                <a:latin typeface="Arial"/>
                <a:ea typeface="Arial"/>
                <a:cs typeface="Arial"/>
                <a:sym typeface="Arial"/>
              </a:defRPr>
            </a:lvl1pPr>
            <a:lvl2pPr marL="0" marR="0" lvl="1" indent="0" algn="r" rtl="0">
              <a:spcBef>
                <a:spcPts val="0"/>
              </a:spcBef>
              <a:buNone/>
              <a:defRPr sz="2400" b="1" i="0" u="none" strike="noStrike" cap="none">
                <a:solidFill>
                  <a:srgbClr val="FFFFFF"/>
                </a:solidFill>
                <a:latin typeface="Arial"/>
                <a:ea typeface="Arial"/>
                <a:cs typeface="Arial"/>
                <a:sym typeface="Arial"/>
              </a:defRPr>
            </a:lvl2pPr>
            <a:lvl3pPr marL="0" marR="0" lvl="2" indent="0" algn="r" rtl="0">
              <a:spcBef>
                <a:spcPts val="0"/>
              </a:spcBef>
              <a:buNone/>
              <a:defRPr sz="2400" b="1" i="0" u="none" strike="noStrike" cap="none">
                <a:solidFill>
                  <a:srgbClr val="FFFFFF"/>
                </a:solidFill>
                <a:latin typeface="Arial"/>
                <a:ea typeface="Arial"/>
                <a:cs typeface="Arial"/>
                <a:sym typeface="Arial"/>
              </a:defRPr>
            </a:lvl3pPr>
            <a:lvl4pPr marL="0" marR="0" lvl="3" indent="0" algn="r" rtl="0">
              <a:spcBef>
                <a:spcPts val="0"/>
              </a:spcBef>
              <a:buNone/>
              <a:defRPr sz="2400" b="1" i="0" u="none" strike="noStrike" cap="none">
                <a:solidFill>
                  <a:srgbClr val="FFFFFF"/>
                </a:solidFill>
                <a:latin typeface="Arial"/>
                <a:ea typeface="Arial"/>
                <a:cs typeface="Arial"/>
                <a:sym typeface="Arial"/>
              </a:defRPr>
            </a:lvl4pPr>
            <a:lvl5pPr marL="0" marR="0" lvl="4" indent="0" algn="r" rtl="0">
              <a:spcBef>
                <a:spcPts val="0"/>
              </a:spcBef>
              <a:buNone/>
              <a:defRPr sz="2400" b="1" i="0" u="none" strike="noStrike" cap="none">
                <a:solidFill>
                  <a:srgbClr val="FFFFFF"/>
                </a:solidFill>
                <a:latin typeface="Arial"/>
                <a:ea typeface="Arial"/>
                <a:cs typeface="Arial"/>
                <a:sym typeface="Arial"/>
              </a:defRPr>
            </a:lvl5pPr>
            <a:lvl6pPr marL="0" marR="0" lvl="5" indent="0" algn="r" rtl="0">
              <a:spcBef>
                <a:spcPts val="0"/>
              </a:spcBef>
              <a:buNone/>
              <a:defRPr sz="2400" b="1" i="0" u="none" strike="noStrike" cap="none">
                <a:solidFill>
                  <a:srgbClr val="FFFFFF"/>
                </a:solidFill>
                <a:latin typeface="Arial"/>
                <a:ea typeface="Arial"/>
                <a:cs typeface="Arial"/>
                <a:sym typeface="Arial"/>
              </a:defRPr>
            </a:lvl6pPr>
            <a:lvl7pPr marL="0" marR="0" lvl="6" indent="0" algn="r" rtl="0">
              <a:spcBef>
                <a:spcPts val="0"/>
              </a:spcBef>
              <a:buNone/>
              <a:defRPr sz="2400" b="1" i="0" u="none" strike="noStrike" cap="none">
                <a:solidFill>
                  <a:srgbClr val="FFFFFF"/>
                </a:solidFill>
                <a:latin typeface="Arial"/>
                <a:ea typeface="Arial"/>
                <a:cs typeface="Arial"/>
                <a:sym typeface="Arial"/>
              </a:defRPr>
            </a:lvl7pPr>
            <a:lvl8pPr marL="0" marR="0" lvl="7" indent="0" algn="r" rtl="0">
              <a:spcBef>
                <a:spcPts val="0"/>
              </a:spcBef>
              <a:buNone/>
              <a:defRPr sz="2400" b="1" i="0" u="none" strike="noStrike" cap="none">
                <a:solidFill>
                  <a:srgbClr val="FFFFFF"/>
                </a:solidFill>
                <a:latin typeface="Arial"/>
                <a:ea typeface="Arial"/>
                <a:cs typeface="Arial"/>
                <a:sym typeface="Arial"/>
              </a:defRPr>
            </a:lvl8pPr>
            <a:lvl9pPr marL="0" marR="0" lvl="8" indent="0" algn="r" rtl="0">
              <a:spcBef>
                <a:spcPts val="0"/>
              </a:spcBef>
              <a:buNone/>
              <a:defRPr sz="2400" b="1" i="0" u="none" strike="noStrike" cap="none">
                <a:solidFill>
                  <a:srgbClr val="FFFFFF"/>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2837435359"/>
      </p:ext>
    </p:extLst>
  </p:cSld>
  <p:clrMap bg1="lt1" tx1="dk1" bg2="dk2" tx2="lt2" accent1="accent1" accent2="accent2" accent3="accent3" accent4="accent4" accent5="accent5" accent6="accent6" hlink="hlink" folHlink="folHlink"/>
  <p:sldLayoutIdLst>
    <p:sldLayoutId id="2147483663" r:id="rId1"/>
    <p:sldLayoutId id="2147483664" r:id="rId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NUL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5BD0CD-15B0-1FA7-0355-DAE2781A4BD4}"/>
              </a:ext>
            </a:extLst>
          </p:cNvPr>
          <p:cNvSpPr>
            <a:spLocks noGrp="1"/>
          </p:cNvSpPr>
          <p:nvPr>
            <p:ph type="ctrTitle"/>
          </p:nvPr>
        </p:nvSpPr>
        <p:spPr>
          <a:xfrm>
            <a:off x="1582723" y="406400"/>
            <a:ext cx="9144000" cy="2387600"/>
          </a:xfrm>
        </p:spPr>
        <p:txBody>
          <a:bodyPr/>
          <a:lstStyle/>
          <a:p>
            <a:r>
              <a:rPr lang="en-US" dirty="0"/>
              <a:t>Week 6</a:t>
            </a:r>
          </a:p>
        </p:txBody>
      </p:sp>
      <p:sp>
        <p:nvSpPr>
          <p:cNvPr id="3" name="Subtitle 2">
            <a:extLst>
              <a:ext uri="{FF2B5EF4-FFF2-40B4-BE49-F238E27FC236}">
                <a16:creationId xmlns:a16="http://schemas.microsoft.com/office/drawing/2014/main" id="{19331946-4315-BC97-0229-E930AD4ABE81}"/>
              </a:ext>
            </a:extLst>
          </p:cNvPr>
          <p:cNvSpPr>
            <a:spLocks noGrp="1"/>
          </p:cNvSpPr>
          <p:nvPr>
            <p:ph type="subTitle" idx="1"/>
          </p:nvPr>
        </p:nvSpPr>
        <p:spPr>
          <a:xfrm>
            <a:off x="1582722" y="3258088"/>
            <a:ext cx="9759193" cy="2958154"/>
          </a:xfrm>
        </p:spPr>
        <p:txBody>
          <a:bodyPr>
            <a:normAutofit/>
          </a:bodyPr>
          <a:lstStyle/>
          <a:p>
            <a:r>
              <a:rPr lang="en-US" dirty="0"/>
              <a:t>In this module we cover</a:t>
            </a:r>
          </a:p>
          <a:p>
            <a:pPr algn="l"/>
            <a:r>
              <a:rPr lang="en-US" b="1" dirty="0"/>
              <a:t>2.4 Derivatives of Trigonometric Functions</a:t>
            </a:r>
          </a:p>
          <a:p>
            <a:pPr marL="457200" indent="457200" algn="l" rtl="0">
              <a:spcBef>
                <a:spcPts val="1600"/>
              </a:spcBef>
              <a:spcAft>
                <a:spcPts val="400"/>
              </a:spcAft>
            </a:pPr>
            <a:r>
              <a:rPr lang="en-US" sz="1800" b="0" i="0" u="none" strike="noStrike" dirty="0">
                <a:solidFill>
                  <a:srgbClr val="434343"/>
                </a:solidFill>
                <a:effectLst/>
                <a:latin typeface="Arial" panose="020B0604020202020204" pitchFamily="34" charset="0"/>
              </a:rPr>
              <a:t>2.4.1 Derivatives of the sine and cosine function.</a:t>
            </a:r>
            <a:endParaRPr lang="en-US" b="1" dirty="0">
              <a:effectLst/>
            </a:endParaRPr>
          </a:p>
          <a:p>
            <a:pPr marL="457200" indent="457200" algn="l" rtl="0">
              <a:spcBef>
                <a:spcPts val="1600"/>
              </a:spcBef>
              <a:spcAft>
                <a:spcPts val="400"/>
              </a:spcAft>
            </a:pPr>
            <a:r>
              <a:rPr lang="en-US" sz="1800" b="0" i="0" u="none" strike="noStrike" dirty="0">
                <a:solidFill>
                  <a:srgbClr val="434343"/>
                </a:solidFill>
                <a:effectLst/>
                <a:latin typeface="Arial" panose="020B0604020202020204" pitchFamily="34" charset="0"/>
              </a:rPr>
              <a:t>2.4.2 Derivatives of the standard trigonometric functions.</a:t>
            </a:r>
            <a:endParaRPr lang="en-US" b="1" dirty="0">
              <a:effectLst/>
            </a:endParaRPr>
          </a:p>
          <a:p>
            <a:pPr marL="457200" indent="457200" algn="l" rtl="0">
              <a:spcBef>
                <a:spcPts val="1600"/>
              </a:spcBef>
              <a:spcAft>
                <a:spcPts val="400"/>
              </a:spcAft>
            </a:pPr>
            <a:r>
              <a:rPr lang="en-US" sz="1800" b="0" i="0" u="none" strike="noStrike" dirty="0">
                <a:solidFill>
                  <a:srgbClr val="434343"/>
                </a:solidFill>
                <a:effectLst/>
                <a:latin typeface="Arial" panose="020B0604020202020204" pitchFamily="34" charset="0"/>
              </a:rPr>
              <a:t>2.4.3 Higher-order derivatives of the sine and cosine.</a:t>
            </a:r>
            <a:endParaRPr lang="en-US" b="1" dirty="0">
              <a:effectLst/>
            </a:endParaRPr>
          </a:p>
          <a:p>
            <a:pPr algn="l"/>
            <a:endParaRPr lang="en-US" b="1" dirty="0"/>
          </a:p>
        </p:txBody>
      </p:sp>
    </p:spTree>
    <p:extLst>
      <p:ext uri="{BB962C8B-B14F-4D97-AF65-F5344CB8AC3E}">
        <p14:creationId xmlns:p14="http://schemas.microsoft.com/office/powerpoint/2010/main" val="6092114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6AA50CAE-8832-4B54-8A12-A29838BB5EFB}"/>
                  </a:ext>
                </a:extLst>
              </p:cNvPr>
              <p:cNvSpPr>
                <a:spLocks noGrp="1"/>
              </p:cNvSpPr>
              <p:nvPr>
                <p:ph type="title"/>
              </p:nvPr>
            </p:nvSpPr>
            <p:spPr/>
            <p:txBody>
              <a:bodyPr>
                <a:normAutofit/>
              </a:bodyPr>
              <a:lstStyle/>
              <a:p>
                <a:r>
                  <a:rPr lang="en-US" dirty="0"/>
                  <a:t>Summary: Derivatives  </a:t>
                </a:r>
                <a14:m>
                  <m:oMath xmlns:m="http://schemas.openxmlformats.org/officeDocument/2006/math">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tan</m:t>
                        </m:r>
                      </m:fName>
                      <m:e>
                        <m:r>
                          <a:rPr lang="en-US" b="0" i="1" smtClean="0">
                            <a:latin typeface="Cambria Math" panose="02040503050406030204" pitchFamily="18" charset="0"/>
                          </a:rPr>
                          <m:t>𝑥</m:t>
                        </m:r>
                      </m:e>
                    </m:func>
                    <m:r>
                      <a:rPr lang="en-US" b="0" i="1" smtClean="0">
                        <a:latin typeface="Cambria Math" panose="02040503050406030204" pitchFamily="18" charset="0"/>
                      </a:rPr>
                      <m:t>, </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cot</m:t>
                        </m:r>
                      </m:fName>
                      <m:e>
                        <m:r>
                          <a:rPr lang="en-US" b="0" i="1" smtClean="0">
                            <a:latin typeface="Cambria Math" panose="02040503050406030204" pitchFamily="18" charset="0"/>
                          </a:rPr>
                          <m:t>𝑥</m:t>
                        </m:r>
                      </m:e>
                    </m:func>
                    <m:r>
                      <a:rPr lang="en-US" b="0" i="1" smtClean="0">
                        <a:latin typeface="Cambria Math" panose="02040503050406030204" pitchFamily="18" charset="0"/>
                      </a:rPr>
                      <m:t>, </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sec</m:t>
                        </m:r>
                      </m:fName>
                      <m:e>
                        <m:r>
                          <a:rPr lang="en-US" b="0" i="1" smtClean="0">
                            <a:latin typeface="Cambria Math" panose="02040503050406030204" pitchFamily="18" charset="0"/>
                          </a:rPr>
                          <m:t>𝑥</m:t>
                        </m:r>
                      </m:e>
                    </m:func>
                  </m:oMath>
                </a14:m>
                <a:r>
                  <a:rPr lang="en-US" dirty="0"/>
                  <a:t> and </a:t>
                </a:r>
                <a14:m>
                  <m:oMath xmlns:m="http://schemas.openxmlformats.org/officeDocument/2006/math">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csc</m:t>
                        </m:r>
                      </m:fName>
                      <m:e>
                        <m:r>
                          <a:rPr lang="en-US" b="0" i="1" smtClean="0">
                            <a:latin typeface="Cambria Math" panose="02040503050406030204" pitchFamily="18" charset="0"/>
                          </a:rPr>
                          <m:t>𝑥</m:t>
                        </m:r>
                      </m:e>
                    </m:func>
                  </m:oMath>
                </a14:m>
                <a:endParaRPr lang="en-US" dirty="0"/>
              </a:p>
            </p:txBody>
          </p:sp>
        </mc:Choice>
        <mc:Fallback xmlns="">
          <p:sp>
            <p:nvSpPr>
              <p:cNvPr id="2" name="Title 1">
                <a:extLst>
                  <a:ext uri="{FF2B5EF4-FFF2-40B4-BE49-F238E27FC236}">
                    <a16:creationId xmlns:a16="http://schemas.microsoft.com/office/drawing/2014/main" id="{6AA50CAE-8832-4B54-8A12-A29838BB5EFB}"/>
                  </a:ext>
                </a:extLst>
              </p:cNvPr>
              <p:cNvSpPr>
                <a:spLocks noGrp="1" noRot="1" noChangeAspect="1" noMove="1" noResize="1" noEditPoints="1" noAdjustHandles="1" noChangeArrowheads="1" noChangeShapeType="1" noTextEdit="1"/>
              </p:cNvSpPr>
              <p:nvPr>
                <p:ph type="title"/>
              </p:nvPr>
            </p:nvSpPr>
            <p:spPr>
              <a:blipFill>
                <a:blip r:embed="rId2"/>
                <a:stretch>
                  <a:fillRect l="-907" b="-21296"/>
                </a:stretch>
              </a:blipFill>
            </p:spPr>
            <p:txBody>
              <a:bodyPr/>
              <a:lstStyle/>
              <a:p>
                <a:r>
                  <a:rPr lang="en-US">
                    <a:noFill/>
                  </a:rPr>
                  <a:t> </a:t>
                </a:r>
              </a:p>
            </p:txBody>
          </p:sp>
        </mc:Fallback>
      </mc:AlternateContent>
      <p:sp>
        <p:nvSpPr>
          <p:cNvPr id="3" name="Rectangle 2">
            <a:extLst>
              <a:ext uri="{FF2B5EF4-FFF2-40B4-BE49-F238E27FC236}">
                <a16:creationId xmlns:a16="http://schemas.microsoft.com/office/drawing/2014/main" id="{21C9ACAD-1141-4195-B512-FB8DCAD2411A}"/>
              </a:ext>
            </a:extLst>
          </p:cNvPr>
          <p:cNvSpPr/>
          <p:nvPr/>
        </p:nvSpPr>
        <p:spPr>
          <a:xfrm>
            <a:off x="609600" y="1409984"/>
            <a:ext cx="10242958" cy="1118255"/>
          </a:xfrm>
          <a:prstGeom prst="rect">
            <a:avLst/>
          </a:prstGeom>
        </p:spPr>
        <p:txBody>
          <a:bodyPr wrap="square">
            <a:spAutoFit/>
          </a:bodyPr>
          <a:lstStyle/>
          <a:p>
            <a:pPr>
              <a:spcBef>
                <a:spcPts val="400"/>
              </a:spcBef>
              <a:buClr>
                <a:srgbClr val="6CB255"/>
              </a:buClr>
              <a:buSzPts val="2000"/>
            </a:pPr>
            <a:r>
              <a:rPr lang="en-US" sz="2000" kern="0" dirty="0">
                <a:solidFill>
                  <a:srgbClr val="000000"/>
                </a:solidFill>
                <a:cs typeface="Arial"/>
                <a:sym typeface="Arial"/>
              </a:rPr>
              <a:t>In summary, </a:t>
            </a:r>
            <a:endParaRPr lang="en-US" sz="2000" dirty="0"/>
          </a:p>
          <a:p>
            <a:pPr>
              <a:spcBef>
                <a:spcPts val="400"/>
              </a:spcBef>
              <a:buClr>
                <a:srgbClr val="6CB255"/>
              </a:buClr>
              <a:buSzPts val="2000"/>
            </a:pPr>
            <a:endParaRPr lang="en-US" sz="2000" b="1" dirty="0"/>
          </a:p>
          <a:p>
            <a:pPr lvl="0">
              <a:spcBef>
                <a:spcPts val="400"/>
              </a:spcBef>
              <a:buClr>
                <a:srgbClr val="6CB255"/>
              </a:buClr>
              <a:buSzPts val="2000"/>
            </a:pPr>
            <a:endParaRPr lang="en-US" sz="2000" b="1" kern="0" dirty="0">
              <a:solidFill>
                <a:srgbClr val="000000"/>
              </a:solidFill>
              <a:cs typeface="Arial"/>
              <a:sym typeface="Arial"/>
            </a:endParaRPr>
          </a:p>
        </p:txBody>
      </p:sp>
      <p:pic>
        <p:nvPicPr>
          <p:cNvPr id="4" name="Picture 3">
            <a:extLst>
              <a:ext uri="{FF2B5EF4-FFF2-40B4-BE49-F238E27FC236}">
                <a16:creationId xmlns:a16="http://schemas.microsoft.com/office/drawing/2014/main" id="{412720B9-20CA-469D-B830-4EB9E6E5615F}"/>
              </a:ext>
            </a:extLst>
          </p:cNvPr>
          <p:cNvPicPr>
            <a:picLocks noChangeAspect="1"/>
          </p:cNvPicPr>
          <p:nvPr/>
        </p:nvPicPr>
        <p:blipFill>
          <a:blip r:embed="rId3"/>
          <a:stretch>
            <a:fillRect/>
          </a:stretch>
        </p:blipFill>
        <p:spPr>
          <a:xfrm>
            <a:off x="609600" y="2065745"/>
            <a:ext cx="3115112" cy="3010305"/>
          </a:xfrm>
          <a:prstGeom prst="rect">
            <a:avLst/>
          </a:prstGeom>
        </p:spPr>
      </p:pic>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02671169-0BA4-4479-9C91-23EDFA73A169}"/>
                  </a:ext>
                </a:extLst>
              </p:cNvPr>
              <p:cNvSpPr/>
              <p:nvPr/>
            </p:nvSpPr>
            <p:spPr>
              <a:xfrm>
                <a:off x="335561" y="5343787"/>
                <a:ext cx="11450972" cy="759182"/>
              </a:xfrm>
              <a:prstGeom prst="rect">
                <a:avLst/>
              </a:prstGeom>
            </p:spPr>
            <p:txBody>
              <a:bodyPr wrap="square">
                <a:spAutoFit/>
              </a:bodyPr>
              <a:lstStyle/>
              <a:p>
                <a:pPr lvl="0">
                  <a:spcBef>
                    <a:spcPts val="400"/>
                  </a:spcBef>
                  <a:buClr>
                    <a:srgbClr val="6CB255"/>
                  </a:buClr>
                  <a:buSzPts val="2000"/>
                </a:pPr>
                <a:r>
                  <a:rPr lang="en-US" sz="2000" kern="0" dirty="0">
                    <a:solidFill>
                      <a:srgbClr val="000000"/>
                    </a:solidFill>
                    <a:cs typeface="Arial"/>
                    <a:sym typeface="Arial"/>
                  </a:rPr>
                  <a:t>Note: Alternative forms can be obtained from trigonometric identities</a:t>
                </a:r>
              </a:p>
              <a:p>
                <a:pPr lvl="0">
                  <a:spcBef>
                    <a:spcPts val="400"/>
                  </a:spcBef>
                  <a:buClr>
                    <a:srgbClr val="6CB255"/>
                  </a:buClr>
                  <a:buSzPts val="2000"/>
                </a:pPr>
                <a14:m>
                  <m:oMath xmlns:m="http://schemas.openxmlformats.org/officeDocument/2006/math">
                    <m:func>
                      <m:funcPr>
                        <m:ctrlPr>
                          <a:rPr lang="en-US" sz="2000" b="1" i="1" smtClean="0">
                            <a:solidFill>
                              <a:srgbClr val="000000"/>
                            </a:solidFill>
                            <a:latin typeface="Cambria Math" panose="02040503050406030204" pitchFamily="18" charset="0"/>
                          </a:rPr>
                        </m:ctrlPr>
                      </m:funcPr>
                      <m:fName>
                        <m:sSup>
                          <m:sSupPr>
                            <m:ctrlPr>
                              <a:rPr lang="en-US" sz="2000" b="1" i="1" smtClean="0">
                                <a:solidFill>
                                  <a:srgbClr val="000000"/>
                                </a:solidFill>
                                <a:latin typeface="Cambria Math" panose="02040503050406030204" pitchFamily="18" charset="0"/>
                              </a:rPr>
                            </m:ctrlPr>
                          </m:sSupPr>
                          <m:e>
                            <m:r>
                              <a:rPr lang="en-US" sz="2000" b="1" i="0" smtClean="0">
                                <a:solidFill>
                                  <a:srgbClr val="000000"/>
                                </a:solidFill>
                                <a:latin typeface="Cambria Math" panose="02040503050406030204" pitchFamily="18" charset="0"/>
                              </a:rPr>
                              <m:t>𝐬𝐢𝐧</m:t>
                            </m:r>
                          </m:e>
                          <m:sup>
                            <m:r>
                              <a:rPr lang="en-US" sz="2000" b="1" i="0" smtClean="0">
                                <a:solidFill>
                                  <a:srgbClr val="000000"/>
                                </a:solidFill>
                                <a:latin typeface="Cambria Math" panose="02040503050406030204" pitchFamily="18" charset="0"/>
                              </a:rPr>
                              <m:t>𝟐</m:t>
                            </m:r>
                          </m:sup>
                        </m:sSup>
                      </m:fName>
                      <m:e>
                        <m:r>
                          <a:rPr lang="en-US" sz="2000" b="1" i="1" smtClean="0">
                            <a:solidFill>
                              <a:srgbClr val="000000"/>
                            </a:solidFill>
                            <a:latin typeface="Cambria Math" panose="02040503050406030204" pitchFamily="18" charset="0"/>
                          </a:rPr>
                          <m:t>𝒙</m:t>
                        </m:r>
                      </m:e>
                    </m:func>
                    <m:r>
                      <a:rPr lang="en-US" sz="2000" b="1" i="1" smtClean="0">
                        <a:solidFill>
                          <a:srgbClr val="000000"/>
                        </a:solidFill>
                        <a:latin typeface="Cambria Math" panose="02040503050406030204" pitchFamily="18" charset="0"/>
                      </a:rPr>
                      <m:t>+</m:t>
                    </m:r>
                    <m:func>
                      <m:funcPr>
                        <m:ctrlPr>
                          <a:rPr lang="en-US" sz="2000" b="1" i="1" smtClean="0">
                            <a:solidFill>
                              <a:srgbClr val="000000"/>
                            </a:solidFill>
                            <a:latin typeface="Cambria Math" panose="02040503050406030204" pitchFamily="18" charset="0"/>
                          </a:rPr>
                        </m:ctrlPr>
                      </m:funcPr>
                      <m:fName>
                        <m:sSup>
                          <m:sSupPr>
                            <m:ctrlPr>
                              <a:rPr lang="en-US" sz="2000" b="1" i="1" smtClean="0">
                                <a:solidFill>
                                  <a:srgbClr val="000000"/>
                                </a:solidFill>
                                <a:latin typeface="Cambria Math" panose="02040503050406030204" pitchFamily="18" charset="0"/>
                              </a:rPr>
                            </m:ctrlPr>
                          </m:sSupPr>
                          <m:e>
                            <m:r>
                              <a:rPr lang="en-US" sz="2000" b="1" i="0" smtClean="0">
                                <a:solidFill>
                                  <a:srgbClr val="000000"/>
                                </a:solidFill>
                                <a:latin typeface="Cambria Math" panose="02040503050406030204" pitchFamily="18" charset="0"/>
                              </a:rPr>
                              <m:t>𝐜𝐨𝐬</m:t>
                            </m:r>
                          </m:e>
                          <m:sup>
                            <m:r>
                              <a:rPr lang="en-US" sz="2000" b="1" i="0" smtClean="0">
                                <a:solidFill>
                                  <a:srgbClr val="000000"/>
                                </a:solidFill>
                                <a:latin typeface="Cambria Math" panose="02040503050406030204" pitchFamily="18" charset="0"/>
                              </a:rPr>
                              <m:t>𝟐</m:t>
                            </m:r>
                          </m:sup>
                        </m:sSup>
                      </m:fName>
                      <m:e>
                        <m:r>
                          <a:rPr lang="en-US" sz="2000" b="1" i="1" smtClean="0">
                            <a:solidFill>
                              <a:srgbClr val="000000"/>
                            </a:solidFill>
                            <a:latin typeface="Cambria Math" panose="02040503050406030204" pitchFamily="18" charset="0"/>
                          </a:rPr>
                          <m:t>𝒙</m:t>
                        </m:r>
                      </m:e>
                    </m:func>
                    <m:r>
                      <a:rPr lang="en-US" sz="2000" b="1" i="1" smtClean="0">
                        <a:solidFill>
                          <a:srgbClr val="000000"/>
                        </a:solidFill>
                        <a:latin typeface="Cambria Math" panose="02040503050406030204" pitchFamily="18" charset="0"/>
                      </a:rPr>
                      <m:t>=</m:t>
                    </m:r>
                    <m:r>
                      <a:rPr lang="en-US" sz="2000" b="1" i="1" smtClean="0">
                        <a:solidFill>
                          <a:srgbClr val="000000"/>
                        </a:solidFill>
                        <a:latin typeface="Cambria Math" panose="02040503050406030204" pitchFamily="18" charset="0"/>
                      </a:rPr>
                      <m:t>𝟏</m:t>
                    </m:r>
                  </m:oMath>
                </a14:m>
                <a:r>
                  <a:rPr lang="en-US" sz="2000" b="1" dirty="0">
                    <a:solidFill>
                      <a:srgbClr val="000000"/>
                    </a:solidFill>
                  </a:rPr>
                  <a:t>,    </a:t>
                </a:r>
                <a14:m>
                  <m:oMath xmlns:m="http://schemas.openxmlformats.org/officeDocument/2006/math">
                    <m:func>
                      <m:funcPr>
                        <m:ctrlPr>
                          <a:rPr lang="en-US" sz="2000" b="1" i="1" smtClean="0">
                            <a:solidFill>
                              <a:srgbClr val="000000"/>
                            </a:solidFill>
                            <a:latin typeface="Cambria Math" panose="02040503050406030204" pitchFamily="18" charset="0"/>
                          </a:rPr>
                        </m:ctrlPr>
                      </m:funcPr>
                      <m:fName>
                        <m:sSup>
                          <m:sSupPr>
                            <m:ctrlPr>
                              <a:rPr lang="en-US" sz="2000" b="1" i="1" smtClean="0">
                                <a:solidFill>
                                  <a:srgbClr val="000000"/>
                                </a:solidFill>
                                <a:latin typeface="Cambria Math" panose="02040503050406030204" pitchFamily="18" charset="0"/>
                              </a:rPr>
                            </m:ctrlPr>
                          </m:sSupPr>
                          <m:e>
                            <m:r>
                              <a:rPr lang="en-US" sz="2000" b="1" i="0" smtClean="0">
                                <a:solidFill>
                                  <a:srgbClr val="000000"/>
                                </a:solidFill>
                                <a:latin typeface="Cambria Math" panose="02040503050406030204" pitchFamily="18" charset="0"/>
                              </a:rPr>
                              <m:t>𝐭𝐚𝐧</m:t>
                            </m:r>
                          </m:e>
                          <m:sup>
                            <m:r>
                              <a:rPr lang="en-US" sz="2000" b="1" i="1" smtClean="0">
                                <a:solidFill>
                                  <a:srgbClr val="000000"/>
                                </a:solidFill>
                                <a:latin typeface="Cambria Math" panose="02040503050406030204" pitchFamily="18" charset="0"/>
                              </a:rPr>
                              <m:t>𝟐</m:t>
                            </m:r>
                          </m:sup>
                        </m:sSup>
                      </m:fName>
                      <m:e>
                        <m:r>
                          <a:rPr lang="en-US" sz="2000" b="1" i="1" smtClean="0">
                            <a:solidFill>
                              <a:srgbClr val="000000"/>
                            </a:solidFill>
                            <a:latin typeface="Cambria Math" panose="02040503050406030204" pitchFamily="18" charset="0"/>
                          </a:rPr>
                          <m:t>𝒙</m:t>
                        </m:r>
                      </m:e>
                    </m:func>
                    <m:r>
                      <a:rPr lang="en-US" sz="2000" b="1" i="1" smtClean="0">
                        <a:solidFill>
                          <a:srgbClr val="000000"/>
                        </a:solidFill>
                        <a:latin typeface="Cambria Math" panose="02040503050406030204" pitchFamily="18" charset="0"/>
                      </a:rPr>
                      <m:t>+</m:t>
                    </m:r>
                    <m:r>
                      <a:rPr lang="en-US" sz="2000" b="1" i="1" smtClean="0">
                        <a:solidFill>
                          <a:srgbClr val="000000"/>
                        </a:solidFill>
                        <a:latin typeface="Cambria Math" panose="02040503050406030204" pitchFamily="18" charset="0"/>
                      </a:rPr>
                      <m:t>𝟏</m:t>
                    </m:r>
                    <m:r>
                      <a:rPr lang="en-US" sz="2000" b="1" i="1" smtClean="0">
                        <a:solidFill>
                          <a:srgbClr val="000000"/>
                        </a:solidFill>
                        <a:latin typeface="Cambria Math" panose="02040503050406030204" pitchFamily="18" charset="0"/>
                      </a:rPr>
                      <m:t>=</m:t>
                    </m:r>
                    <m:func>
                      <m:funcPr>
                        <m:ctrlPr>
                          <a:rPr lang="en-US" sz="2000" b="1" i="1" smtClean="0">
                            <a:solidFill>
                              <a:srgbClr val="000000"/>
                            </a:solidFill>
                            <a:latin typeface="Cambria Math" panose="02040503050406030204" pitchFamily="18" charset="0"/>
                          </a:rPr>
                        </m:ctrlPr>
                      </m:funcPr>
                      <m:fName>
                        <m:sSup>
                          <m:sSupPr>
                            <m:ctrlPr>
                              <a:rPr lang="en-US" sz="2000" b="1" i="1" smtClean="0">
                                <a:solidFill>
                                  <a:srgbClr val="000000"/>
                                </a:solidFill>
                                <a:latin typeface="Cambria Math" panose="02040503050406030204" pitchFamily="18" charset="0"/>
                              </a:rPr>
                            </m:ctrlPr>
                          </m:sSupPr>
                          <m:e>
                            <m:r>
                              <a:rPr lang="en-US" sz="2000" b="1" i="0" smtClean="0">
                                <a:solidFill>
                                  <a:srgbClr val="000000"/>
                                </a:solidFill>
                                <a:latin typeface="Cambria Math" panose="02040503050406030204" pitchFamily="18" charset="0"/>
                              </a:rPr>
                              <m:t>𝐬𝐞𝐜</m:t>
                            </m:r>
                          </m:e>
                          <m:sup>
                            <m:r>
                              <a:rPr lang="en-US" sz="2000" b="1" i="0" smtClean="0">
                                <a:solidFill>
                                  <a:srgbClr val="000000"/>
                                </a:solidFill>
                                <a:latin typeface="Cambria Math" panose="02040503050406030204" pitchFamily="18" charset="0"/>
                              </a:rPr>
                              <m:t>𝟐</m:t>
                            </m:r>
                          </m:sup>
                        </m:sSup>
                      </m:fName>
                      <m:e>
                        <m:r>
                          <a:rPr lang="en-US" sz="2000" b="1" i="1" smtClean="0">
                            <a:solidFill>
                              <a:srgbClr val="000000"/>
                            </a:solidFill>
                            <a:latin typeface="Cambria Math" panose="02040503050406030204" pitchFamily="18" charset="0"/>
                          </a:rPr>
                          <m:t>𝒙</m:t>
                        </m:r>
                      </m:e>
                    </m:func>
                  </m:oMath>
                </a14:m>
                <a:r>
                  <a:rPr lang="en-US" sz="2000" b="1" dirty="0">
                    <a:solidFill>
                      <a:srgbClr val="000000"/>
                    </a:solidFill>
                  </a:rPr>
                  <a:t>  </a:t>
                </a:r>
                <a:r>
                  <a:rPr lang="en-US" sz="2000" dirty="0">
                    <a:solidFill>
                      <a:srgbClr val="000000"/>
                    </a:solidFill>
                  </a:rPr>
                  <a:t>and</a:t>
                </a:r>
                <a:r>
                  <a:rPr lang="en-US" sz="2000" b="1" dirty="0">
                    <a:solidFill>
                      <a:srgbClr val="000000"/>
                    </a:solidFill>
                  </a:rPr>
                  <a:t>  </a:t>
                </a:r>
                <a14:m>
                  <m:oMath xmlns:m="http://schemas.openxmlformats.org/officeDocument/2006/math">
                    <m:r>
                      <a:rPr lang="en-US" sz="2000" b="1" i="1" smtClean="0">
                        <a:solidFill>
                          <a:srgbClr val="000000"/>
                        </a:solidFill>
                        <a:latin typeface="Cambria Math" panose="02040503050406030204" pitchFamily="18" charset="0"/>
                      </a:rPr>
                      <m:t>𝟏</m:t>
                    </m:r>
                    <m:r>
                      <a:rPr lang="en-US" sz="2000" b="1" i="1" smtClean="0">
                        <a:solidFill>
                          <a:srgbClr val="000000"/>
                        </a:solidFill>
                        <a:latin typeface="Cambria Math" panose="02040503050406030204" pitchFamily="18" charset="0"/>
                      </a:rPr>
                      <m:t>+</m:t>
                    </m:r>
                    <m:func>
                      <m:funcPr>
                        <m:ctrlPr>
                          <a:rPr lang="en-US" sz="2000" b="1" i="1" smtClean="0">
                            <a:solidFill>
                              <a:srgbClr val="000000"/>
                            </a:solidFill>
                            <a:latin typeface="Cambria Math" panose="02040503050406030204" pitchFamily="18" charset="0"/>
                          </a:rPr>
                        </m:ctrlPr>
                      </m:funcPr>
                      <m:fName>
                        <m:sSup>
                          <m:sSupPr>
                            <m:ctrlPr>
                              <a:rPr lang="en-US" sz="2000" b="1" i="1" smtClean="0">
                                <a:solidFill>
                                  <a:srgbClr val="000000"/>
                                </a:solidFill>
                                <a:latin typeface="Cambria Math" panose="02040503050406030204" pitchFamily="18" charset="0"/>
                              </a:rPr>
                            </m:ctrlPr>
                          </m:sSupPr>
                          <m:e>
                            <m:r>
                              <a:rPr lang="en-US" sz="2000" b="1" i="0" smtClean="0">
                                <a:solidFill>
                                  <a:srgbClr val="000000"/>
                                </a:solidFill>
                                <a:latin typeface="Cambria Math" panose="02040503050406030204" pitchFamily="18" charset="0"/>
                              </a:rPr>
                              <m:t>𝐜𝐨𝐭</m:t>
                            </m:r>
                          </m:e>
                          <m:sup>
                            <m:r>
                              <a:rPr lang="en-US" sz="2000" b="1" i="0" smtClean="0">
                                <a:solidFill>
                                  <a:srgbClr val="000000"/>
                                </a:solidFill>
                                <a:latin typeface="Cambria Math" panose="02040503050406030204" pitchFamily="18" charset="0"/>
                              </a:rPr>
                              <m:t>𝟐</m:t>
                            </m:r>
                          </m:sup>
                        </m:sSup>
                      </m:fName>
                      <m:e>
                        <m:r>
                          <a:rPr lang="en-US" sz="2000" b="1" i="1" smtClean="0">
                            <a:solidFill>
                              <a:srgbClr val="000000"/>
                            </a:solidFill>
                            <a:latin typeface="Cambria Math" panose="02040503050406030204" pitchFamily="18" charset="0"/>
                          </a:rPr>
                          <m:t>𝒙</m:t>
                        </m:r>
                      </m:e>
                    </m:func>
                    <m:r>
                      <a:rPr lang="en-US" sz="2000" b="1" i="1" smtClean="0">
                        <a:solidFill>
                          <a:srgbClr val="000000"/>
                        </a:solidFill>
                        <a:latin typeface="Cambria Math" panose="02040503050406030204" pitchFamily="18" charset="0"/>
                      </a:rPr>
                      <m:t>=</m:t>
                    </m:r>
                    <m:func>
                      <m:funcPr>
                        <m:ctrlPr>
                          <a:rPr lang="en-US" sz="2000" b="1" i="1" smtClean="0">
                            <a:solidFill>
                              <a:srgbClr val="000000"/>
                            </a:solidFill>
                            <a:latin typeface="Cambria Math" panose="02040503050406030204" pitchFamily="18" charset="0"/>
                          </a:rPr>
                        </m:ctrlPr>
                      </m:funcPr>
                      <m:fName>
                        <m:sSup>
                          <m:sSupPr>
                            <m:ctrlPr>
                              <a:rPr lang="en-US" sz="2000" b="1" i="1" smtClean="0">
                                <a:solidFill>
                                  <a:srgbClr val="000000"/>
                                </a:solidFill>
                                <a:latin typeface="Cambria Math" panose="02040503050406030204" pitchFamily="18" charset="0"/>
                              </a:rPr>
                            </m:ctrlPr>
                          </m:sSupPr>
                          <m:e>
                            <m:r>
                              <a:rPr lang="en-US" sz="2000" b="1" i="0" smtClean="0">
                                <a:solidFill>
                                  <a:srgbClr val="000000"/>
                                </a:solidFill>
                                <a:latin typeface="Cambria Math" panose="02040503050406030204" pitchFamily="18" charset="0"/>
                              </a:rPr>
                              <m:t>𝐜𝐬𝐜</m:t>
                            </m:r>
                          </m:e>
                          <m:sup>
                            <m:r>
                              <a:rPr lang="en-US" sz="2000" b="1" i="0" smtClean="0">
                                <a:solidFill>
                                  <a:srgbClr val="000000"/>
                                </a:solidFill>
                                <a:latin typeface="Cambria Math" panose="02040503050406030204" pitchFamily="18" charset="0"/>
                              </a:rPr>
                              <m:t>𝟐</m:t>
                            </m:r>
                          </m:sup>
                        </m:sSup>
                      </m:fName>
                      <m:e>
                        <m:r>
                          <a:rPr lang="en-US" sz="2000" b="1" i="1" smtClean="0">
                            <a:solidFill>
                              <a:srgbClr val="000000"/>
                            </a:solidFill>
                            <a:latin typeface="Cambria Math" panose="02040503050406030204" pitchFamily="18" charset="0"/>
                          </a:rPr>
                          <m:t>𝒙</m:t>
                        </m:r>
                      </m:e>
                    </m:func>
                  </m:oMath>
                </a14:m>
                <a:endParaRPr lang="en-US" sz="2000" b="1" dirty="0">
                  <a:solidFill>
                    <a:srgbClr val="000000"/>
                  </a:solidFill>
                </a:endParaRPr>
              </a:p>
            </p:txBody>
          </p:sp>
        </mc:Choice>
        <mc:Fallback xmlns="">
          <p:sp>
            <p:nvSpPr>
              <p:cNvPr id="6" name="Rectangle 5">
                <a:extLst>
                  <a:ext uri="{FF2B5EF4-FFF2-40B4-BE49-F238E27FC236}">
                    <a16:creationId xmlns:a16="http://schemas.microsoft.com/office/drawing/2014/main" id="{02671169-0BA4-4479-9C91-23EDFA73A169}"/>
                  </a:ext>
                </a:extLst>
              </p:cNvPr>
              <p:cNvSpPr>
                <a:spLocks noRot="1" noChangeAspect="1" noMove="1" noResize="1" noEditPoints="1" noAdjustHandles="1" noChangeArrowheads="1" noChangeShapeType="1" noTextEdit="1"/>
              </p:cNvSpPr>
              <p:nvPr/>
            </p:nvSpPr>
            <p:spPr>
              <a:xfrm>
                <a:off x="335561" y="5343787"/>
                <a:ext cx="11450972" cy="759182"/>
              </a:xfrm>
              <a:prstGeom prst="rect">
                <a:avLst/>
              </a:prstGeom>
              <a:blipFill>
                <a:blip r:embed="rId4"/>
                <a:stretch>
                  <a:fillRect l="-532" t="-4032" b="-15323"/>
                </a:stretch>
              </a:blipFill>
            </p:spPr>
            <p:txBody>
              <a:bodyPr/>
              <a:lstStyle/>
              <a:p>
                <a:r>
                  <a:rPr lang="en-US">
                    <a:noFill/>
                  </a:rPr>
                  <a:t> </a:t>
                </a:r>
              </a:p>
            </p:txBody>
          </p:sp>
        </mc:Fallback>
      </mc:AlternateContent>
    </p:spTree>
    <p:extLst>
      <p:ext uri="{BB962C8B-B14F-4D97-AF65-F5344CB8AC3E}">
        <p14:creationId xmlns:p14="http://schemas.microsoft.com/office/powerpoint/2010/main" val="29554413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599EBC-59DA-451C-8AD1-59481AB54350}"/>
              </a:ext>
            </a:extLst>
          </p:cNvPr>
          <p:cNvSpPr>
            <a:spLocks noGrp="1"/>
          </p:cNvSpPr>
          <p:nvPr>
            <p:ph type="title"/>
          </p:nvPr>
        </p:nvSpPr>
        <p:spPr/>
        <p:txBody>
          <a:bodyPr>
            <a:normAutofit/>
          </a:bodyPr>
          <a:lstStyle/>
          <a:p>
            <a:r>
              <a:rPr lang="en-US" dirty="0"/>
              <a:t>Example 1</a:t>
            </a:r>
          </a:p>
        </p:txBody>
      </p:sp>
      <p:pic>
        <p:nvPicPr>
          <p:cNvPr id="5" name="Picture 4">
            <a:extLst>
              <a:ext uri="{FF2B5EF4-FFF2-40B4-BE49-F238E27FC236}">
                <a16:creationId xmlns:a16="http://schemas.microsoft.com/office/drawing/2014/main" id="{FD0868BA-EE8B-4669-A4D8-909AD7E9B5E1}"/>
              </a:ext>
            </a:extLst>
          </p:cNvPr>
          <p:cNvPicPr>
            <a:picLocks noChangeAspect="1"/>
          </p:cNvPicPr>
          <p:nvPr/>
        </p:nvPicPr>
        <p:blipFill>
          <a:blip r:embed="rId2"/>
          <a:stretch>
            <a:fillRect/>
          </a:stretch>
        </p:blipFill>
        <p:spPr>
          <a:xfrm>
            <a:off x="609601" y="900863"/>
            <a:ext cx="11470104" cy="5715810"/>
          </a:xfrm>
          <a:prstGeom prst="rect">
            <a:avLst/>
          </a:prstGeom>
        </p:spPr>
      </p:pic>
    </p:spTree>
    <p:extLst>
      <p:ext uri="{BB962C8B-B14F-4D97-AF65-F5344CB8AC3E}">
        <p14:creationId xmlns:p14="http://schemas.microsoft.com/office/powerpoint/2010/main" val="16153691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03CB22-1EFE-4632-9231-6E6C6B8F226B}"/>
              </a:ext>
            </a:extLst>
          </p:cNvPr>
          <p:cNvSpPr>
            <a:spLocks noGrp="1"/>
          </p:cNvSpPr>
          <p:nvPr>
            <p:ph type="title"/>
          </p:nvPr>
        </p:nvSpPr>
        <p:spPr/>
        <p:txBody>
          <a:bodyPr>
            <a:normAutofit/>
          </a:bodyPr>
          <a:lstStyle/>
          <a:p>
            <a:r>
              <a:rPr lang="en-US" dirty="0"/>
              <a:t>Example 2</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84295041-B29E-4114-8956-AEE3609B2D92}"/>
                  </a:ext>
                </a:extLst>
              </p:cNvPr>
              <p:cNvSpPr>
                <a:spLocks noGrp="1"/>
              </p:cNvSpPr>
              <p:nvPr>
                <p:ph type="body" sz="quarter" idx="14"/>
              </p:nvPr>
            </p:nvSpPr>
            <p:spPr>
              <a:xfrm>
                <a:off x="609599" y="1063636"/>
                <a:ext cx="10750549" cy="5240343"/>
              </a:xfrm>
            </p:spPr>
            <p:txBody>
              <a:bodyPr>
                <a:normAutofit/>
              </a:bodyPr>
              <a:lstStyle/>
              <a:p>
                <a:pPr marL="0" indent="0">
                  <a:buNone/>
                </a:pPr>
                <a:r>
                  <a:rPr lang="en-US" dirty="0"/>
                  <a:t>Find </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𝑑𝑦</m:t>
                        </m:r>
                      </m:num>
                      <m:den>
                        <m:r>
                          <a:rPr lang="en-US" b="0" i="1" smtClean="0">
                            <a:latin typeface="Cambria Math" panose="02040503050406030204" pitchFamily="18" charset="0"/>
                          </a:rPr>
                          <m:t>𝑑𝑥</m:t>
                        </m:r>
                      </m:den>
                    </m:f>
                    <m:r>
                      <a:rPr lang="en-US" b="0" i="1" smtClean="0">
                        <a:latin typeface="Cambria Math" panose="02040503050406030204" pitchFamily="18" charset="0"/>
                      </a:rPr>
                      <m:t>,</m:t>
                    </m:r>
                    <m:r>
                      <a:rPr lang="en-US" b="0" i="0" smtClean="0">
                        <a:latin typeface="Cambria Math" panose="02040503050406030204" pitchFamily="18" charset="0"/>
                      </a:rPr>
                      <m:t>                </m:t>
                    </m:r>
                    <m:r>
                      <a:rPr lang="en-US" b="0" i="1" smtClean="0">
                        <a:latin typeface="Cambria Math" panose="02040503050406030204" pitchFamily="18" charset="0"/>
                      </a:rPr>
                      <m:t>𝑦</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cot</m:t>
                            </m:r>
                          </m:fName>
                          <m:e>
                            <m:r>
                              <a:rPr lang="en-US" b="0" i="1" smtClean="0">
                                <a:latin typeface="Cambria Math" panose="02040503050406030204" pitchFamily="18" charset="0"/>
                              </a:rPr>
                              <m:t>𝑥</m:t>
                            </m:r>
                          </m:e>
                        </m:func>
                      </m:num>
                      <m:den>
                        <m:r>
                          <a:rPr lang="en-US" b="0" i="1" smtClean="0">
                            <a:latin typeface="Cambria Math" panose="02040503050406030204" pitchFamily="18" charset="0"/>
                          </a:rPr>
                          <m:t>1−</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cot</m:t>
                            </m:r>
                          </m:fName>
                          <m:e>
                            <m:r>
                              <a:rPr lang="en-US" b="0" i="1" smtClean="0">
                                <a:latin typeface="Cambria Math" panose="02040503050406030204" pitchFamily="18" charset="0"/>
                              </a:rPr>
                              <m:t>𝑥</m:t>
                            </m:r>
                          </m:e>
                        </m:func>
                      </m:den>
                    </m:f>
                  </m:oMath>
                </a14:m>
                <a:endParaRPr lang="en-US" dirty="0"/>
              </a:p>
              <a:p>
                <a:pPr marL="0" indent="0">
                  <a:buNone/>
                </a:pPr>
                <a:endParaRPr lang="en-US" dirty="0"/>
              </a:p>
              <a:p>
                <a:pPr marL="0" indent="0">
                  <a:buNone/>
                </a:pPr>
                <a:r>
                  <a:rPr lang="en-US" dirty="0"/>
                  <a:t>Solution</a:t>
                </a:r>
              </a:p>
              <a:p>
                <a:pPr marL="0" indent="0">
                  <a:buNone/>
                </a:pPr>
                <a:r>
                  <a:rPr lang="en-US" dirty="0"/>
                  <a:t>Use Quotient rule </a:t>
                </a:r>
              </a:p>
              <a:p>
                <a:pPr marL="0" indent="0">
                  <a:buNone/>
                </a:pPr>
                <a:endParaRPr lang="en-US" dirty="0"/>
              </a:p>
              <a:p>
                <a:pPr marL="0" indent="0"/>
                <a14:m>
                  <m:oMathPara xmlns:m="http://schemas.openxmlformats.org/officeDocument/2006/math">
                    <m:oMathParaPr>
                      <m:jc m:val="left"/>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𝑑𝑦</m:t>
                          </m:r>
                        </m:num>
                        <m:den>
                          <m:r>
                            <a:rPr lang="en-US" b="0" i="1" smtClean="0">
                              <a:latin typeface="Cambria Math" panose="02040503050406030204" pitchFamily="18" charset="0"/>
                            </a:rPr>
                            <m:t>𝑑𝑥</m:t>
                          </m:r>
                        </m:den>
                      </m:f>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m:t>
                          </m:r>
                          <m:r>
                            <a:rPr lang="en-US" b="0" i="1" smtClean="0">
                              <a:latin typeface="Cambria Math" panose="02040503050406030204" pitchFamily="18" charset="0"/>
                            </a:rPr>
                            <m:t>𝑐𝑠</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𝑐</m:t>
                              </m:r>
                            </m:e>
                            <m:sup>
                              <m:r>
                                <a:rPr lang="en-US" b="0" i="1" smtClean="0">
                                  <a:latin typeface="Cambria Math" panose="02040503050406030204" pitchFamily="18" charset="0"/>
                                </a:rPr>
                                <m:t>2</m:t>
                              </m:r>
                            </m:sup>
                          </m:sSup>
                          <m:r>
                            <a:rPr lang="en-US" b="0" i="1" smtClean="0">
                              <a:latin typeface="Cambria Math" panose="02040503050406030204" pitchFamily="18" charset="0"/>
                            </a:rPr>
                            <m:t>𝑥</m:t>
                          </m:r>
                          <m:r>
                            <a:rPr lang="en-US" b="0" i="1" smtClean="0">
                              <a:latin typeface="Cambria Math" panose="02040503050406030204" pitchFamily="18" charset="0"/>
                            </a:rPr>
                            <m:t>)(1−</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cot</m:t>
                              </m:r>
                            </m:fName>
                            <m:e>
                              <m:r>
                                <a:rPr lang="en-US" b="0" i="1" smtClean="0">
                                  <a:latin typeface="Cambria Math" panose="02040503050406030204" pitchFamily="18" charset="0"/>
                                </a:rPr>
                                <m:t>𝑥</m:t>
                              </m:r>
                              <m:r>
                                <a:rPr lang="en-US" b="0" i="1" smtClean="0">
                                  <a:latin typeface="Cambria Math" panose="02040503050406030204" pitchFamily="18" charset="0"/>
                                </a:rPr>
                                <m:t>)−(1+</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cot</m:t>
                                  </m:r>
                                </m:fName>
                                <m:e>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𝑐𝑠</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𝑐</m:t>
                                      </m:r>
                                    </m:e>
                                    <m:sup>
                                      <m:r>
                                        <a:rPr lang="en-US" b="0" i="1" smtClean="0">
                                          <a:latin typeface="Cambria Math" panose="02040503050406030204" pitchFamily="18" charset="0"/>
                                        </a:rPr>
                                        <m:t>2</m:t>
                                      </m:r>
                                    </m:sup>
                                  </m:sSup>
                                  <m:r>
                                    <a:rPr lang="en-US" b="0" i="1" smtClean="0">
                                      <a:latin typeface="Cambria Math" panose="02040503050406030204" pitchFamily="18" charset="0"/>
                                    </a:rPr>
                                    <m:t>𝑥</m:t>
                                  </m:r>
                                  <m:r>
                                    <a:rPr lang="en-US" b="0" i="1" smtClean="0">
                                      <a:latin typeface="Cambria Math" panose="02040503050406030204" pitchFamily="18" charset="0"/>
                                    </a:rPr>
                                    <m:t>)</m:t>
                                  </m:r>
                                </m:e>
                              </m:func>
                            </m:e>
                          </m:func>
                        </m:num>
                        <m:den>
                          <m:sSup>
                            <m:sSupPr>
                              <m:ctrlPr>
                                <a:rPr lang="en-US" b="0" i="1" smtClean="0">
                                  <a:latin typeface="Cambria Math" panose="02040503050406030204" pitchFamily="18" charset="0"/>
                                </a:rPr>
                              </m:ctrlPr>
                            </m:sSupPr>
                            <m:e>
                              <m:r>
                                <a:rPr lang="en-US" i="1">
                                  <a:latin typeface="Cambria Math" panose="02040503050406030204" pitchFamily="18" charset="0"/>
                                </a:rPr>
                                <m:t>(1−</m:t>
                              </m:r>
                              <m:func>
                                <m:funcPr>
                                  <m:ctrlPr>
                                    <a:rPr lang="en-US" i="1">
                                      <a:latin typeface="Cambria Math" panose="02040503050406030204" pitchFamily="18" charset="0"/>
                                    </a:rPr>
                                  </m:ctrlPr>
                                </m:funcPr>
                                <m:fName>
                                  <m:r>
                                    <m:rPr>
                                      <m:sty m:val="p"/>
                                    </m:rPr>
                                    <a:rPr lang="en-US">
                                      <a:latin typeface="Cambria Math" panose="02040503050406030204" pitchFamily="18" charset="0"/>
                                    </a:rPr>
                                    <m:t>cot</m:t>
                                  </m:r>
                                </m:fName>
                                <m:e>
                                  <m:r>
                                    <a:rPr lang="en-US" i="1">
                                      <a:latin typeface="Cambria Math" panose="02040503050406030204" pitchFamily="18" charset="0"/>
                                    </a:rPr>
                                    <m:t>𝑥</m:t>
                                  </m:r>
                                  <m:r>
                                    <a:rPr lang="en-US" i="1">
                                      <a:latin typeface="Cambria Math" panose="02040503050406030204" pitchFamily="18" charset="0"/>
                                    </a:rPr>
                                    <m:t>)</m:t>
                                  </m:r>
                                </m:e>
                              </m:func>
                            </m:e>
                            <m:sup>
                              <m:r>
                                <a:rPr lang="en-US" b="0" i="1" smtClean="0">
                                  <a:latin typeface="Cambria Math" panose="02040503050406030204" pitchFamily="18" charset="0"/>
                                </a:rPr>
                                <m:t>2</m:t>
                              </m:r>
                            </m:sup>
                          </m:sSup>
                        </m:den>
                      </m:f>
                    </m:oMath>
                  </m:oMathPara>
                </a14:m>
                <a:endParaRPr lang="en-US" dirty="0"/>
              </a:p>
              <a:p>
                <a:pPr marL="0" indent="0">
                  <a:buNone/>
                </a:pPr>
                <a:r>
                  <a:rPr lang="en-US" dirty="0"/>
                  <a:t> </a:t>
                </a:r>
              </a:p>
              <a:p>
                <a:pPr marL="0" indent="0"/>
                <a:r>
                  <a:rPr lang="en-US" dirty="0"/>
                  <a:t>         </a:t>
                </a:r>
                <a14:m>
                  <m:oMath xmlns:m="http://schemas.openxmlformats.org/officeDocument/2006/math">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i="1" dirty="0">
                            <a:latin typeface="Cambria Math" panose="02040503050406030204" pitchFamily="18" charset="0"/>
                          </a:rPr>
                          <m:t>−</m:t>
                        </m:r>
                        <m:r>
                          <a:rPr lang="en-US" i="1" dirty="0">
                            <a:latin typeface="Cambria Math" panose="02040503050406030204" pitchFamily="18" charset="0"/>
                          </a:rPr>
                          <m:t>𝑐𝑠</m:t>
                        </m:r>
                        <m:sSup>
                          <m:sSupPr>
                            <m:ctrlPr>
                              <a:rPr lang="en-US" i="1" dirty="0">
                                <a:latin typeface="Cambria Math" panose="02040503050406030204" pitchFamily="18" charset="0"/>
                              </a:rPr>
                            </m:ctrlPr>
                          </m:sSupPr>
                          <m:e>
                            <m:r>
                              <a:rPr lang="en-US" i="1" dirty="0">
                                <a:latin typeface="Cambria Math" panose="02040503050406030204" pitchFamily="18" charset="0"/>
                              </a:rPr>
                              <m:t>𝑐</m:t>
                            </m:r>
                          </m:e>
                          <m:sup>
                            <m:r>
                              <a:rPr lang="en-US" i="1" dirty="0">
                                <a:latin typeface="Cambria Math" panose="02040503050406030204" pitchFamily="18" charset="0"/>
                              </a:rPr>
                              <m:t>2</m:t>
                            </m:r>
                          </m:sup>
                        </m:sSup>
                        <m:r>
                          <a:rPr lang="en-US" i="1" dirty="0">
                            <a:latin typeface="Cambria Math" panose="02040503050406030204" pitchFamily="18" charset="0"/>
                          </a:rPr>
                          <m:t>𝑥</m:t>
                        </m:r>
                        <m:r>
                          <a:rPr lang="en-US" i="1" dirty="0">
                            <a:latin typeface="Cambria Math" panose="02040503050406030204" pitchFamily="18" charset="0"/>
                          </a:rPr>
                          <m:t>+</m:t>
                        </m:r>
                        <m:r>
                          <m:rPr>
                            <m:sty m:val="p"/>
                          </m:rPr>
                          <a:rPr lang="en-US" i="1" dirty="0">
                            <a:latin typeface="Cambria Math" panose="02040503050406030204" pitchFamily="18" charset="0"/>
                          </a:rPr>
                          <m:t>cot</m:t>
                        </m:r>
                        <m:r>
                          <a:rPr lang="en-US" i="1" dirty="0">
                            <a:latin typeface="Cambria Math" panose="02040503050406030204" pitchFamily="18" charset="0"/>
                          </a:rPr>
                          <m:t>⁡</m:t>
                        </m:r>
                        <m:r>
                          <a:rPr lang="en-US" i="1" dirty="0">
                            <a:latin typeface="Cambria Math" panose="02040503050406030204" pitchFamily="18" charset="0"/>
                          </a:rPr>
                          <m:t>𝑥𝑐𝑠</m:t>
                        </m:r>
                        <m:sSup>
                          <m:sSupPr>
                            <m:ctrlPr>
                              <a:rPr lang="en-US" i="1" dirty="0">
                                <a:latin typeface="Cambria Math" panose="02040503050406030204" pitchFamily="18" charset="0"/>
                              </a:rPr>
                            </m:ctrlPr>
                          </m:sSupPr>
                          <m:e>
                            <m:r>
                              <a:rPr lang="en-US" i="1" dirty="0">
                                <a:latin typeface="Cambria Math" panose="02040503050406030204" pitchFamily="18" charset="0"/>
                              </a:rPr>
                              <m:t>𝑐</m:t>
                            </m:r>
                          </m:e>
                          <m:sup>
                            <m:r>
                              <a:rPr lang="en-US" b="0" i="1" dirty="0" smtClean="0">
                                <a:latin typeface="Cambria Math" panose="02040503050406030204" pitchFamily="18" charset="0"/>
                              </a:rPr>
                              <m:t>2</m:t>
                            </m:r>
                          </m:sup>
                        </m:sSup>
                        <m:r>
                          <a:rPr lang="en-US" i="1" dirty="0">
                            <a:latin typeface="Cambria Math" panose="02040503050406030204" pitchFamily="18" charset="0"/>
                          </a:rPr>
                          <m:t> </m:t>
                        </m:r>
                        <m:r>
                          <a:rPr lang="en-US" i="1" dirty="0">
                            <a:latin typeface="Cambria Math" panose="02040503050406030204" pitchFamily="18" charset="0"/>
                          </a:rPr>
                          <m:t>𝑥</m:t>
                        </m:r>
                        <m:r>
                          <a:rPr lang="en-US" i="1" dirty="0">
                            <a:latin typeface="Cambria Math" panose="02040503050406030204" pitchFamily="18" charset="0"/>
                          </a:rPr>
                          <m:t>−</m:t>
                        </m:r>
                        <m:r>
                          <a:rPr lang="en-US" i="1" dirty="0">
                            <a:latin typeface="Cambria Math" panose="02040503050406030204" pitchFamily="18" charset="0"/>
                          </a:rPr>
                          <m:t>𝑐𝑠</m:t>
                        </m:r>
                        <m:sSup>
                          <m:sSupPr>
                            <m:ctrlPr>
                              <a:rPr lang="en-US" i="1" dirty="0">
                                <a:latin typeface="Cambria Math" panose="02040503050406030204" pitchFamily="18" charset="0"/>
                              </a:rPr>
                            </m:ctrlPr>
                          </m:sSupPr>
                          <m:e>
                            <m:r>
                              <a:rPr lang="en-US" i="1" dirty="0">
                                <a:latin typeface="Cambria Math" panose="02040503050406030204" pitchFamily="18" charset="0"/>
                              </a:rPr>
                              <m:t>𝑐</m:t>
                            </m:r>
                          </m:e>
                          <m:sup>
                            <m:r>
                              <a:rPr lang="en-US" i="1" dirty="0">
                                <a:latin typeface="Cambria Math" panose="02040503050406030204" pitchFamily="18" charset="0"/>
                              </a:rPr>
                              <m:t>2</m:t>
                            </m:r>
                          </m:sup>
                        </m:sSup>
                        <m:r>
                          <a:rPr lang="en-US" i="1" dirty="0">
                            <a:latin typeface="Cambria Math" panose="02040503050406030204" pitchFamily="18" charset="0"/>
                          </a:rPr>
                          <m:t> </m:t>
                        </m:r>
                        <m:r>
                          <a:rPr lang="en-US" i="1" dirty="0">
                            <a:latin typeface="Cambria Math" panose="02040503050406030204" pitchFamily="18" charset="0"/>
                          </a:rPr>
                          <m:t>𝑥</m:t>
                        </m:r>
                        <m:r>
                          <a:rPr lang="en-US" i="1" dirty="0">
                            <a:latin typeface="Cambria Math" panose="02040503050406030204" pitchFamily="18" charset="0"/>
                          </a:rPr>
                          <m:t> −</m:t>
                        </m:r>
                        <m:r>
                          <m:rPr>
                            <m:sty m:val="p"/>
                          </m:rPr>
                          <a:rPr lang="en-US" i="1" dirty="0">
                            <a:latin typeface="Cambria Math" panose="02040503050406030204" pitchFamily="18" charset="0"/>
                          </a:rPr>
                          <m:t>cot</m:t>
                        </m:r>
                        <m:r>
                          <a:rPr lang="en-US" i="1" dirty="0">
                            <a:latin typeface="Cambria Math" panose="02040503050406030204" pitchFamily="18" charset="0"/>
                          </a:rPr>
                          <m:t>⁡</m:t>
                        </m:r>
                        <m:r>
                          <a:rPr lang="en-US" i="1" dirty="0">
                            <a:latin typeface="Cambria Math" panose="02040503050406030204" pitchFamily="18" charset="0"/>
                          </a:rPr>
                          <m:t>𝑥𝑐𝑠</m:t>
                        </m:r>
                        <m:sSup>
                          <m:sSupPr>
                            <m:ctrlPr>
                              <a:rPr lang="en-US" i="1" dirty="0">
                                <a:latin typeface="Cambria Math" panose="02040503050406030204" pitchFamily="18" charset="0"/>
                              </a:rPr>
                            </m:ctrlPr>
                          </m:sSupPr>
                          <m:e>
                            <m:r>
                              <a:rPr lang="en-US" i="1" dirty="0">
                                <a:latin typeface="Cambria Math" panose="02040503050406030204" pitchFamily="18" charset="0"/>
                              </a:rPr>
                              <m:t>𝑐</m:t>
                            </m:r>
                          </m:e>
                          <m:sup>
                            <m:r>
                              <a:rPr lang="en-US" b="0" i="1" dirty="0" smtClean="0">
                                <a:latin typeface="Cambria Math" panose="02040503050406030204" pitchFamily="18" charset="0"/>
                              </a:rPr>
                              <m:t>2</m:t>
                            </m:r>
                          </m:sup>
                        </m:sSup>
                        <m:r>
                          <a:rPr lang="en-US" i="1" dirty="0">
                            <a:latin typeface="Cambria Math" panose="02040503050406030204" pitchFamily="18" charset="0"/>
                          </a:rPr>
                          <m:t> </m:t>
                        </m:r>
                        <m:r>
                          <a:rPr lang="en-US" i="1" dirty="0">
                            <a:latin typeface="Cambria Math" panose="02040503050406030204" pitchFamily="18" charset="0"/>
                          </a:rPr>
                          <m:t>𝑥</m:t>
                        </m:r>
                      </m:num>
                      <m:den>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panose="02040503050406030204" pitchFamily="18" charset="0"/>
                                  </a:rPr>
                                  <m:t>1−</m:t>
                                </m:r>
                                <m:func>
                                  <m:funcPr>
                                    <m:ctrlPr>
                                      <a:rPr lang="en-US" i="1">
                                        <a:latin typeface="Cambria Math" panose="02040503050406030204" pitchFamily="18" charset="0"/>
                                      </a:rPr>
                                    </m:ctrlPr>
                                  </m:funcPr>
                                  <m:fName>
                                    <m:r>
                                      <m:rPr>
                                        <m:sty m:val="p"/>
                                      </m:rPr>
                                      <a:rPr lang="en-US">
                                        <a:latin typeface="Cambria Math" panose="02040503050406030204" pitchFamily="18" charset="0"/>
                                      </a:rPr>
                                      <m:t>cot</m:t>
                                    </m:r>
                                  </m:fName>
                                  <m:e>
                                    <m:r>
                                      <a:rPr lang="en-US" i="1">
                                        <a:latin typeface="Cambria Math" panose="02040503050406030204" pitchFamily="18" charset="0"/>
                                      </a:rPr>
                                      <m:t>𝑥</m:t>
                                    </m:r>
                                  </m:e>
                                </m:func>
                              </m:e>
                            </m:d>
                          </m:e>
                          <m:sup>
                            <m:r>
                              <a:rPr lang="en-US" i="1">
                                <a:latin typeface="Cambria Math" panose="02040503050406030204" pitchFamily="18" charset="0"/>
                              </a:rPr>
                              <m:t>2</m:t>
                            </m:r>
                          </m:sup>
                        </m:sSup>
                      </m:den>
                    </m:f>
                  </m:oMath>
                </a14:m>
                <a:endParaRPr lang="en-US" dirty="0"/>
              </a:p>
              <a:p>
                <a:pPr marL="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oMath>
                  </m:oMathPara>
                </a14:m>
                <a:endParaRPr lang="en-US" b="0" i="1" dirty="0">
                  <a:latin typeface="Cambria Math" panose="02040503050406030204" pitchFamily="18" charset="0"/>
                </a:endParaRPr>
              </a:p>
              <a:p>
                <a:pPr marL="0" indent="0"/>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i="1">
                              <a:latin typeface="Cambria Math" panose="02040503050406030204" pitchFamily="18" charset="0"/>
                            </a:rPr>
                            <m:t>−2</m:t>
                          </m:r>
                          <m:r>
                            <a:rPr lang="en-US" i="1">
                              <a:latin typeface="Cambria Math" panose="02040503050406030204" pitchFamily="18" charset="0"/>
                            </a:rPr>
                            <m:t>𝑐𝑠</m:t>
                          </m:r>
                          <m:sSup>
                            <m:sSupPr>
                              <m:ctrlPr>
                                <a:rPr lang="en-US" i="1">
                                  <a:latin typeface="Cambria Math" panose="02040503050406030204" pitchFamily="18" charset="0"/>
                                </a:rPr>
                              </m:ctrlPr>
                            </m:sSupPr>
                            <m:e>
                              <m:r>
                                <a:rPr lang="en-US" i="1">
                                  <a:latin typeface="Cambria Math" panose="02040503050406030204" pitchFamily="18" charset="0"/>
                                </a:rPr>
                                <m:t>𝑐</m:t>
                              </m:r>
                            </m:e>
                            <m:sup>
                              <m:r>
                                <a:rPr lang="en-US" i="1">
                                  <a:latin typeface="Cambria Math" panose="02040503050406030204" pitchFamily="18" charset="0"/>
                                </a:rPr>
                                <m:t>2</m:t>
                              </m:r>
                            </m:sup>
                          </m:sSup>
                          <m:r>
                            <a:rPr lang="en-US" i="1">
                              <a:latin typeface="Cambria Math" panose="02040503050406030204" pitchFamily="18" charset="0"/>
                            </a:rPr>
                            <m:t>𝑥</m:t>
                          </m:r>
                        </m:num>
                        <m:den>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1−</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cot</m:t>
                                      </m:r>
                                    </m:fName>
                                    <m:e>
                                      <m:r>
                                        <a:rPr lang="en-US" b="0" i="1" smtClean="0">
                                          <a:latin typeface="Cambria Math" panose="02040503050406030204" pitchFamily="18" charset="0"/>
                                        </a:rPr>
                                        <m:t>𝑥</m:t>
                                      </m:r>
                                    </m:e>
                                  </m:func>
                                </m:e>
                              </m:d>
                            </m:e>
                            <m:sup>
                              <m:r>
                                <a:rPr lang="en-US" b="0" i="1" smtClean="0">
                                  <a:latin typeface="Cambria Math" panose="02040503050406030204" pitchFamily="18" charset="0"/>
                                </a:rPr>
                                <m:t>2</m:t>
                              </m:r>
                            </m:sup>
                          </m:sSup>
                        </m:den>
                      </m:f>
                    </m:oMath>
                  </m:oMathPara>
                </a14:m>
                <a:endParaRPr lang="en-US" dirty="0"/>
              </a:p>
            </p:txBody>
          </p:sp>
        </mc:Choice>
        <mc:Fallback xmlns="">
          <p:sp>
            <p:nvSpPr>
              <p:cNvPr id="4" name="Text Placeholder 3">
                <a:extLst>
                  <a:ext uri="{FF2B5EF4-FFF2-40B4-BE49-F238E27FC236}">
                    <a16:creationId xmlns:a16="http://schemas.microsoft.com/office/drawing/2014/main" id="{84295041-B29E-4114-8956-AEE3609B2D92}"/>
                  </a:ext>
                </a:extLst>
              </p:cNvPr>
              <p:cNvSpPr>
                <a:spLocks noGrp="1" noRot="1" noChangeAspect="1" noMove="1" noResize="1" noEditPoints="1" noAdjustHandles="1" noChangeArrowheads="1" noChangeShapeType="1" noTextEdit="1"/>
              </p:cNvSpPr>
              <p:nvPr>
                <p:ph type="body" sz="quarter" idx="14"/>
              </p:nvPr>
            </p:nvSpPr>
            <p:spPr>
              <a:xfrm>
                <a:off x="609599" y="1063636"/>
                <a:ext cx="10750549" cy="5240343"/>
              </a:xfrm>
              <a:blipFill>
                <a:blip r:embed="rId2"/>
                <a:stretch>
                  <a:fillRect l="-624"/>
                </a:stretch>
              </a:blipFill>
            </p:spPr>
            <p:txBody>
              <a:bodyPr/>
              <a:lstStyle/>
              <a:p>
                <a:r>
                  <a:rPr lang="en-US">
                    <a:noFill/>
                  </a:rPr>
                  <a:t> </a:t>
                </a:r>
              </a:p>
            </p:txBody>
          </p:sp>
        </mc:Fallback>
      </mc:AlternateContent>
    </p:spTree>
    <p:extLst>
      <p:ext uri="{BB962C8B-B14F-4D97-AF65-F5344CB8AC3E}">
        <p14:creationId xmlns:p14="http://schemas.microsoft.com/office/powerpoint/2010/main" val="10936238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9F81145B-2778-49BF-8725-981FBE77FA48}"/>
                  </a:ext>
                </a:extLst>
              </p:cNvPr>
              <p:cNvSpPr>
                <a:spLocks noGrp="1"/>
              </p:cNvSpPr>
              <p:nvPr>
                <p:ph type="title"/>
              </p:nvPr>
            </p:nvSpPr>
            <p:spPr/>
            <p:txBody>
              <a:bodyPr/>
              <a:lstStyle/>
              <a:p>
                <a:r>
                  <a:rPr lang="en-US" dirty="0"/>
                  <a:t>Higher Order Derivatives of </a:t>
                </a:r>
                <a14:m>
                  <m:oMath xmlns:m="http://schemas.openxmlformats.org/officeDocument/2006/math">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sin</m:t>
                        </m:r>
                      </m:fName>
                      <m:e>
                        <m:r>
                          <a:rPr lang="en-US" b="0" i="1" smtClean="0">
                            <a:latin typeface="Cambria Math" panose="02040503050406030204" pitchFamily="18" charset="0"/>
                          </a:rPr>
                          <m:t>𝑥</m:t>
                        </m:r>
                      </m:e>
                    </m:func>
                  </m:oMath>
                </a14:m>
                <a:endParaRPr lang="en-US" dirty="0"/>
              </a:p>
            </p:txBody>
          </p:sp>
        </mc:Choice>
        <mc:Fallback xmlns="">
          <p:sp>
            <p:nvSpPr>
              <p:cNvPr id="2" name="Title 1">
                <a:extLst>
                  <a:ext uri="{FF2B5EF4-FFF2-40B4-BE49-F238E27FC236}">
                    <a16:creationId xmlns:a16="http://schemas.microsoft.com/office/drawing/2014/main" id="{9F81145B-2778-49BF-8725-981FBE77FA48}"/>
                  </a:ext>
                </a:extLst>
              </p:cNvPr>
              <p:cNvSpPr>
                <a:spLocks noGrp="1" noRot="1" noChangeAspect="1" noMove="1" noResize="1" noEditPoints="1" noAdjustHandles="1" noChangeArrowheads="1" noChangeShapeType="1" noTextEdit="1"/>
              </p:cNvSpPr>
              <p:nvPr>
                <p:ph type="title"/>
              </p:nvPr>
            </p:nvSpPr>
            <p:spPr>
              <a:blipFill>
                <a:blip r:embed="rId2"/>
                <a:stretch>
                  <a:fillRect l="-907" b="-212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3B345935-3441-4629-80A0-AE40A14BC3E6}"/>
                  </a:ext>
                </a:extLst>
              </p:cNvPr>
              <p:cNvSpPr>
                <a:spLocks noGrp="1"/>
              </p:cNvSpPr>
              <p:nvPr>
                <p:ph type="body" sz="quarter" idx="14"/>
              </p:nvPr>
            </p:nvSpPr>
            <p:spPr>
              <a:xfrm>
                <a:off x="494950" y="1157681"/>
                <a:ext cx="10865199" cy="5458992"/>
              </a:xfrm>
            </p:spPr>
            <p:txBody>
              <a:bodyPr/>
              <a:lstStyle/>
              <a:p>
                <a:r>
                  <a:rPr lang="en-US" dirty="0"/>
                  <a:t>Example</a:t>
                </a:r>
              </a:p>
              <a:p>
                <a:r>
                  <a:rPr lang="en-US" dirty="0"/>
                  <a:t>Find the first four derivatives of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oMath>
                </a14:m>
                <a:r>
                  <a:rPr lang="en-US" dirty="0"/>
                  <a:t>, </a:t>
                </a:r>
              </a:p>
              <a:p>
                <a:r>
                  <a:rPr lang="en-US" dirty="0"/>
                  <a:t>That is, find </a:t>
                </a:r>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𝑑𝑦</m:t>
                        </m:r>
                      </m:num>
                      <m:den>
                        <m:r>
                          <a:rPr lang="en-US" i="1" smtClean="0">
                            <a:latin typeface="Cambria Math" panose="02040503050406030204" pitchFamily="18" charset="0"/>
                          </a:rPr>
                          <m:t>𝑑𝑥</m:t>
                        </m:r>
                      </m:den>
                    </m:f>
                    <m:r>
                      <a:rPr lang="en-US" b="0" i="1" smtClean="0">
                        <a:latin typeface="Cambria Math" panose="02040503050406030204" pitchFamily="18" charset="0"/>
                      </a:rPr>
                      <m:t>,  </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𝑑</m:t>
                            </m:r>
                          </m:e>
                          <m:sup>
                            <m:r>
                              <a:rPr lang="en-US" b="0" i="1" smtClean="0">
                                <a:latin typeface="Cambria Math" panose="02040503050406030204" pitchFamily="18" charset="0"/>
                              </a:rPr>
                              <m:t>2</m:t>
                            </m:r>
                          </m:sup>
                        </m:sSup>
                        <m:r>
                          <a:rPr lang="en-US" b="0" i="1" smtClean="0">
                            <a:latin typeface="Cambria Math" panose="02040503050406030204" pitchFamily="18" charset="0"/>
                          </a:rPr>
                          <m:t>𝑦</m:t>
                        </m:r>
                      </m:num>
                      <m:den>
                        <m:r>
                          <a:rPr lang="en-US" b="0" i="1" smtClean="0">
                            <a:latin typeface="Cambria Math" panose="02040503050406030204" pitchFamily="18" charset="0"/>
                          </a:rPr>
                          <m:t>𝑑</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den>
                    </m:f>
                    <m:r>
                      <a:rPr lang="en-US" b="0" i="1" smtClean="0">
                        <a:latin typeface="Cambria Math" panose="02040503050406030204" pitchFamily="18" charset="0"/>
                      </a:rPr>
                      <m:t>,  </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𝑑</m:t>
                            </m:r>
                          </m:e>
                          <m:sup>
                            <m:r>
                              <a:rPr lang="en-US" b="0" i="1" smtClean="0">
                                <a:latin typeface="Cambria Math" panose="02040503050406030204" pitchFamily="18" charset="0"/>
                              </a:rPr>
                              <m:t>3</m:t>
                            </m:r>
                          </m:sup>
                        </m:sSup>
                        <m:r>
                          <a:rPr lang="en-US" b="0" i="1" smtClean="0">
                            <a:latin typeface="Cambria Math" panose="02040503050406030204" pitchFamily="18" charset="0"/>
                          </a:rPr>
                          <m:t>𝑦</m:t>
                        </m:r>
                      </m:num>
                      <m:den>
                        <m:r>
                          <a:rPr lang="en-US" b="0" i="1" smtClean="0">
                            <a:latin typeface="Cambria Math" panose="02040503050406030204" pitchFamily="18" charset="0"/>
                          </a:rPr>
                          <m:t>𝑑</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den>
                    </m:f>
                    <m:r>
                      <a:rPr lang="en-US" b="0" i="1" smtClean="0">
                        <a:latin typeface="Cambria Math" panose="02040503050406030204" pitchFamily="18" charset="0"/>
                      </a:rPr>
                      <m:t>,  </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𝑑</m:t>
                            </m:r>
                          </m:e>
                          <m:sup>
                            <m:r>
                              <a:rPr lang="en-US" b="0" i="1" smtClean="0">
                                <a:latin typeface="Cambria Math" panose="02040503050406030204" pitchFamily="18" charset="0"/>
                              </a:rPr>
                              <m:t>4</m:t>
                            </m:r>
                          </m:sup>
                        </m:sSup>
                        <m:r>
                          <a:rPr lang="en-US" b="0" i="1" smtClean="0">
                            <a:latin typeface="Cambria Math" panose="02040503050406030204" pitchFamily="18" charset="0"/>
                          </a:rPr>
                          <m:t>𝑦</m:t>
                        </m:r>
                      </m:num>
                      <m:den>
                        <m:r>
                          <a:rPr lang="en-US" b="0" i="1" smtClean="0">
                            <a:latin typeface="Cambria Math" panose="02040503050406030204" pitchFamily="18" charset="0"/>
                          </a:rPr>
                          <m:t>𝑑</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den>
                    </m:f>
                  </m:oMath>
                </a14:m>
                <a:endParaRPr lang="en-US" dirty="0"/>
              </a:p>
              <a:p>
                <a:endParaRPr lang="en-US" dirty="0"/>
              </a:p>
              <a:p>
                <a:r>
                  <a:rPr lang="en-US" dirty="0"/>
                  <a:t>Solution</a:t>
                </a:r>
              </a:p>
              <a:p>
                <a:endParaRPr lang="en-US" dirty="0"/>
              </a:p>
            </p:txBody>
          </p:sp>
        </mc:Choice>
        <mc:Fallback xmlns="">
          <p:sp>
            <p:nvSpPr>
              <p:cNvPr id="4" name="Text Placeholder 3">
                <a:extLst>
                  <a:ext uri="{FF2B5EF4-FFF2-40B4-BE49-F238E27FC236}">
                    <a16:creationId xmlns:a16="http://schemas.microsoft.com/office/drawing/2014/main" id="{3B345935-3441-4629-80A0-AE40A14BC3E6}"/>
                  </a:ext>
                </a:extLst>
              </p:cNvPr>
              <p:cNvSpPr>
                <a:spLocks noGrp="1" noRot="1" noChangeAspect="1" noMove="1" noResize="1" noEditPoints="1" noAdjustHandles="1" noChangeArrowheads="1" noChangeShapeType="1" noTextEdit="1"/>
              </p:cNvSpPr>
              <p:nvPr>
                <p:ph type="body" sz="quarter" idx="14"/>
              </p:nvPr>
            </p:nvSpPr>
            <p:spPr>
              <a:xfrm>
                <a:off x="494950" y="1157681"/>
                <a:ext cx="10865199" cy="5458992"/>
              </a:xfrm>
              <a:blipFill>
                <a:blip r:embed="rId3"/>
                <a:stretch>
                  <a:fillRect/>
                </a:stretch>
              </a:blipFill>
            </p:spPr>
            <p:txBody>
              <a:bodyPr/>
              <a:lstStyle/>
              <a:p>
                <a:r>
                  <a:rPr lang="en-US">
                    <a:noFill/>
                  </a:rPr>
                  <a:t> </a:t>
                </a:r>
              </a:p>
            </p:txBody>
          </p:sp>
        </mc:Fallback>
      </mc:AlternateContent>
      <p:pic>
        <p:nvPicPr>
          <p:cNvPr id="7" name="Picture 6">
            <a:extLst>
              <a:ext uri="{FF2B5EF4-FFF2-40B4-BE49-F238E27FC236}">
                <a16:creationId xmlns:a16="http://schemas.microsoft.com/office/drawing/2014/main" id="{173AAE15-0761-4D66-BE16-F7C1B2F4D36F}"/>
              </a:ext>
            </a:extLst>
          </p:cNvPr>
          <p:cNvPicPr>
            <a:picLocks noChangeAspect="1"/>
          </p:cNvPicPr>
          <p:nvPr/>
        </p:nvPicPr>
        <p:blipFill>
          <a:blip r:embed="rId4"/>
          <a:stretch>
            <a:fillRect/>
          </a:stretch>
        </p:blipFill>
        <p:spPr>
          <a:xfrm>
            <a:off x="1750284" y="3353499"/>
            <a:ext cx="2427433" cy="3135981"/>
          </a:xfrm>
          <a:prstGeom prst="rect">
            <a:avLst/>
          </a:prstGeom>
        </p:spPr>
      </p:pic>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83D81EC7-FF25-4B2F-843A-369EAA98FD39}"/>
                  </a:ext>
                </a:extLst>
              </p:cNvPr>
              <p:cNvSpPr/>
              <p:nvPr/>
            </p:nvSpPr>
            <p:spPr>
              <a:xfrm>
                <a:off x="4586103" y="4458401"/>
                <a:ext cx="6532045" cy="369332"/>
              </a:xfrm>
              <a:prstGeom prst="rect">
                <a:avLst/>
              </a:prstGeom>
            </p:spPr>
            <p:txBody>
              <a:bodyPr wrap="none">
                <a:spAutoFit/>
              </a:bodyPr>
              <a:lstStyle/>
              <a:p>
                <a:r>
                  <a:rPr lang="en-US" b="1" dirty="0"/>
                  <a:t>Note the pattern. </a:t>
                </a:r>
                <a:r>
                  <a:rPr lang="en-US" dirty="0"/>
                  <a:t>Every fourth derivative of </a:t>
                </a:r>
                <a14:m>
                  <m:oMath xmlns:m="http://schemas.openxmlformats.org/officeDocument/2006/math">
                    <m:r>
                      <a:rPr lang="en-US" b="0" i="1" dirty="0" smtClean="0">
                        <a:latin typeface="Cambria Math" panose="02040503050406030204" pitchFamily="18" charset="0"/>
                      </a:rPr>
                      <m:t>𝑠𝑖𝑛</m:t>
                    </m:r>
                    <m:r>
                      <a:rPr lang="en-US" b="0" i="1" dirty="0" smtClean="0">
                        <a:latin typeface="Cambria Math" panose="02040503050406030204" pitchFamily="18" charset="0"/>
                      </a:rPr>
                      <m:t>⁡</m:t>
                    </m:r>
                    <m:r>
                      <a:rPr lang="en-US" b="0" i="1" dirty="0" smtClean="0">
                        <a:latin typeface="Cambria Math" panose="02040503050406030204" pitchFamily="18" charset="0"/>
                      </a:rPr>
                      <m:t>𝑥</m:t>
                    </m:r>
                    <m:r>
                      <a:rPr lang="en-US" b="0" i="1" dirty="0" smtClean="0">
                        <a:latin typeface="Cambria Math" panose="02040503050406030204" pitchFamily="18" charset="0"/>
                      </a:rPr>
                      <m:t> </m:t>
                    </m:r>
                  </m:oMath>
                </a14:m>
                <a:r>
                  <a:rPr lang="en-US" dirty="0"/>
                  <a:t>equals </a:t>
                </a:r>
                <a14:m>
                  <m:oMath xmlns:m="http://schemas.openxmlformats.org/officeDocument/2006/math">
                    <m:r>
                      <a:rPr lang="en-US" b="0" i="1" dirty="0" smtClean="0">
                        <a:latin typeface="Cambria Math" panose="02040503050406030204" pitchFamily="18" charset="0"/>
                      </a:rPr>
                      <m:t>𝑠𝑖𝑛</m:t>
                    </m:r>
                    <m:r>
                      <a:rPr lang="en-US" b="0" i="1" dirty="0" smtClean="0">
                        <a:latin typeface="Cambria Math" panose="02040503050406030204" pitchFamily="18" charset="0"/>
                      </a:rPr>
                      <m:t>⁡</m:t>
                    </m:r>
                    <m:r>
                      <a:rPr lang="en-US" b="0" i="1" dirty="0" smtClean="0">
                        <a:latin typeface="Cambria Math" panose="02040503050406030204" pitchFamily="18" charset="0"/>
                      </a:rPr>
                      <m:t>𝑥</m:t>
                    </m:r>
                  </m:oMath>
                </a14:m>
                <a:r>
                  <a:rPr lang="en-US" dirty="0"/>
                  <a:t>.</a:t>
                </a:r>
              </a:p>
            </p:txBody>
          </p:sp>
        </mc:Choice>
        <mc:Fallback xmlns="">
          <p:sp>
            <p:nvSpPr>
              <p:cNvPr id="8" name="Rectangle 7">
                <a:extLst>
                  <a:ext uri="{FF2B5EF4-FFF2-40B4-BE49-F238E27FC236}">
                    <a16:creationId xmlns:a16="http://schemas.microsoft.com/office/drawing/2014/main" id="{83D81EC7-FF25-4B2F-843A-369EAA98FD39}"/>
                  </a:ext>
                </a:extLst>
              </p:cNvPr>
              <p:cNvSpPr>
                <a:spLocks noRot="1" noChangeAspect="1" noMove="1" noResize="1" noEditPoints="1" noAdjustHandles="1" noChangeArrowheads="1" noChangeShapeType="1" noTextEdit="1"/>
              </p:cNvSpPr>
              <p:nvPr/>
            </p:nvSpPr>
            <p:spPr>
              <a:xfrm>
                <a:off x="4586103" y="4458401"/>
                <a:ext cx="6532045" cy="369332"/>
              </a:xfrm>
              <a:prstGeom prst="rect">
                <a:avLst/>
              </a:prstGeom>
              <a:blipFill>
                <a:blip r:embed="rId5"/>
                <a:stretch>
                  <a:fillRect l="-746" t="-8197" b="-24590"/>
                </a:stretch>
              </a:blipFill>
            </p:spPr>
            <p:txBody>
              <a:bodyPr/>
              <a:lstStyle/>
              <a:p>
                <a:r>
                  <a:rPr lang="en-US">
                    <a:noFill/>
                  </a:rPr>
                  <a:t> </a:t>
                </a:r>
              </a:p>
            </p:txBody>
          </p:sp>
        </mc:Fallback>
      </mc:AlternateContent>
    </p:spTree>
    <p:extLst>
      <p:ext uri="{BB962C8B-B14F-4D97-AF65-F5344CB8AC3E}">
        <p14:creationId xmlns:p14="http://schemas.microsoft.com/office/powerpoint/2010/main" val="4665513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5F52DD8C-C34C-4E26-ABB1-8D0F408A335C}"/>
                  </a:ext>
                </a:extLst>
              </p:cNvPr>
              <p:cNvSpPr>
                <a:spLocks noGrp="1"/>
              </p:cNvSpPr>
              <p:nvPr>
                <p:ph type="title"/>
              </p:nvPr>
            </p:nvSpPr>
            <p:spPr/>
            <p:txBody>
              <a:bodyPr/>
              <a:lstStyle/>
              <a:p>
                <a:r>
                  <a:rPr lang="en-US" dirty="0"/>
                  <a:t>Higher Order Derivatives of </a:t>
                </a:r>
                <a14:m>
                  <m:oMath xmlns:m="http://schemas.openxmlformats.org/officeDocument/2006/math">
                    <m:func>
                      <m:funcPr>
                        <m:ctrlPr>
                          <a:rPr lang="en-US" i="1">
                            <a:latin typeface="Cambria Math" panose="02040503050406030204" pitchFamily="18" charset="0"/>
                          </a:rPr>
                        </m:ctrlPr>
                      </m:funcPr>
                      <m:fName>
                        <m:r>
                          <m:rPr>
                            <m:sty m:val="p"/>
                          </m:rPr>
                          <a:rPr lang="en-US">
                            <a:latin typeface="Cambria Math" panose="02040503050406030204" pitchFamily="18" charset="0"/>
                          </a:rPr>
                          <m:t>cos</m:t>
                        </m:r>
                      </m:fName>
                      <m:e>
                        <m:r>
                          <a:rPr lang="en-US" i="1">
                            <a:latin typeface="Cambria Math" panose="02040503050406030204" pitchFamily="18" charset="0"/>
                          </a:rPr>
                          <m:t>𝑥</m:t>
                        </m:r>
                      </m:e>
                    </m:func>
                  </m:oMath>
                </a14:m>
                <a:endParaRPr lang="en-US" dirty="0"/>
              </a:p>
            </p:txBody>
          </p:sp>
        </mc:Choice>
        <mc:Fallback xmlns="">
          <p:sp>
            <p:nvSpPr>
              <p:cNvPr id="2" name="Title 1">
                <a:extLst>
                  <a:ext uri="{FF2B5EF4-FFF2-40B4-BE49-F238E27FC236}">
                    <a16:creationId xmlns:a16="http://schemas.microsoft.com/office/drawing/2014/main" id="{5F52DD8C-C34C-4E26-ABB1-8D0F408A335C}"/>
                  </a:ext>
                </a:extLst>
              </p:cNvPr>
              <p:cNvSpPr>
                <a:spLocks noGrp="1" noRot="1" noChangeAspect="1" noMove="1" noResize="1" noEditPoints="1" noAdjustHandles="1" noChangeArrowheads="1" noChangeShapeType="1" noTextEdit="1"/>
              </p:cNvSpPr>
              <p:nvPr>
                <p:ph type="title"/>
              </p:nvPr>
            </p:nvSpPr>
            <p:spPr>
              <a:blipFill>
                <a:blip r:embed="rId2"/>
                <a:stretch>
                  <a:fillRect l="-907" b="-212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778F0957-F2FA-4262-A391-CB2C8A8F46C3}"/>
                  </a:ext>
                </a:extLst>
              </p:cNvPr>
              <p:cNvSpPr>
                <a:spLocks noGrp="1"/>
              </p:cNvSpPr>
              <p:nvPr>
                <p:ph type="body" sz="quarter" idx="14"/>
              </p:nvPr>
            </p:nvSpPr>
            <p:spPr>
              <a:xfrm>
                <a:off x="609600" y="1266738"/>
                <a:ext cx="11193710" cy="5591262"/>
              </a:xfrm>
            </p:spPr>
            <p:txBody>
              <a:bodyPr>
                <a:normAutofit/>
              </a:bodyPr>
              <a:lstStyle/>
              <a:p>
                <a:r>
                  <a:rPr lang="en-US" dirty="0"/>
                  <a:t>Example</a:t>
                </a:r>
              </a:p>
              <a:p>
                <a:r>
                  <a:rPr lang="en-US" dirty="0"/>
                  <a:t>Find the first four derivatives of </a:t>
                </a:r>
                <a14:m>
                  <m:oMath xmlns:m="http://schemas.openxmlformats.org/officeDocument/2006/math">
                    <m:r>
                      <a:rPr lang="en-US" i="1">
                        <a:latin typeface="Cambria Math" panose="02040503050406030204" pitchFamily="18" charset="0"/>
                      </a:rPr>
                      <m:t>𝑦</m:t>
                    </m:r>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i="1">
                            <a:latin typeface="Cambria Math" panose="02040503050406030204" pitchFamily="18" charset="0"/>
                          </a:rPr>
                          <m:t>𝑥</m:t>
                        </m:r>
                      </m:e>
                    </m:func>
                  </m:oMath>
                </a14:m>
                <a:r>
                  <a:rPr lang="en-US" dirty="0"/>
                  <a:t>, </a:t>
                </a:r>
              </a:p>
              <a:p>
                <a:r>
                  <a:rPr lang="en-US" dirty="0"/>
                  <a:t>That is, find  </a:t>
                </a:r>
                <a14:m>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𝑑𝑦</m:t>
                        </m:r>
                      </m:num>
                      <m:den>
                        <m:r>
                          <a:rPr lang="en-US" i="1">
                            <a:latin typeface="Cambria Math" panose="02040503050406030204" pitchFamily="18" charset="0"/>
                          </a:rPr>
                          <m:t>𝑑𝑥</m:t>
                        </m:r>
                      </m:den>
                    </m:f>
                    <m:r>
                      <a:rPr lang="en-US" i="1">
                        <a:latin typeface="Cambria Math" panose="02040503050406030204" pitchFamily="18" charset="0"/>
                      </a:rPr>
                      <m:t>,  </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𝑑</m:t>
                            </m:r>
                          </m:e>
                          <m:sup>
                            <m:r>
                              <a:rPr lang="en-US" i="1">
                                <a:latin typeface="Cambria Math" panose="02040503050406030204" pitchFamily="18" charset="0"/>
                              </a:rPr>
                              <m:t>2</m:t>
                            </m:r>
                          </m:sup>
                        </m:sSup>
                        <m:r>
                          <a:rPr lang="en-US" i="1">
                            <a:latin typeface="Cambria Math" panose="02040503050406030204" pitchFamily="18" charset="0"/>
                          </a:rPr>
                          <m:t>𝑦</m:t>
                        </m:r>
                      </m:num>
                      <m:den>
                        <m:r>
                          <a:rPr lang="en-US" i="1">
                            <a:latin typeface="Cambria Math" panose="02040503050406030204" pitchFamily="18" charset="0"/>
                          </a:rPr>
                          <m:t>𝑑</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den>
                    </m:f>
                    <m:r>
                      <a:rPr lang="en-US" i="1">
                        <a:latin typeface="Cambria Math" panose="02040503050406030204" pitchFamily="18" charset="0"/>
                      </a:rPr>
                      <m:t>,  </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𝑑</m:t>
                            </m:r>
                          </m:e>
                          <m:sup>
                            <m:r>
                              <a:rPr lang="en-US" i="1">
                                <a:latin typeface="Cambria Math" panose="02040503050406030204" pitchFamily="18" charset="0"/>
                              </a:rPr>
                              <m:t>3</m:t>
                            </m:r>
                          </m:sup>
                        </m:sSup>
                        <m:r>
                          <a:rPr lang="en-US" i="1">
                            <a:latin typeface="Cambria Math" panose="02040503050406030204" pitchFamily="18" charset="0"/>
                          </a:rPr>
                          <m:t>𝑦</m:t>
                        </m:r>
                      </m:num>
                      <m:den>
                        <m:r>
                          <a:rPr lang="en-US" i="1">
                            <a:latin typeface="Cambria Math" panose="02040503050406030204" pitchFamily="18" charset="0"/>
                          </a:rPr>
                          <m:t>𝑑</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3</m:t>
                            </m:r>
                          </m:sup>
                        </m:sSup>
                      </m:den>
                    </m:f>
                    <m:r>
                      <a:rPr lang="en-US" i="1">
                        <a:latin typeface="Cambria Math" panose="02040503050406030204" pitchFamily="18" charset="0"/>
                      </a:rPr>
                      <m:t>,  </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𝑑</m:t>
                            </m:r>
                          </m:e>
                          <m:sup>
                            <m:r>
                              <a:rPr lang="en-US" i="1">
                                <a:latin typeface="Cambria Math" panose="02040503050406030204" pitchFamily="18" charset="0"/>
                              </a:rPr>
                              <m:t>4</m:t>
                            </m:r>
                          </m:sup>
                        </m:sSup>
                        <m:r>
                          <a:rPr lang="en-US" i="1">
                            <a:latin typeface="Cambria Math" panose="02040503050406030204" pitchFamily="18" charset="0"/>
                          </a:rPr>
                          <m:t>𝑦</m:t>
                        </m:r>
                      </m:num>
                      <m:den>
                        <m:r>
                          <a:rPr lang="en-US" i="1">
                            <a:latin typeface="Cambria Math" panose="02040503050406030204" pitchFamily="18" charset="0"/>
                          </a:rPr>
                          <m:t>𝑑</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4</m:t>
                            </m:r>
                          </m:sup>
                        </m:sSup>
                      </m:den>
                    </m:f>
                  </m:oMath>
                </a14:m>
                <a:endParaRPr lang="en-US" dirty="0"/>
              </a:p>
              <a:p>
                <a:endParaRPr lang="en-US" dirty="0"/>
              </a:p>
              <a:p>
                <a:r>
                  <a:rPr lang="en-US" dirty="0"/>
                  <a:t>Solution</a:t>
                </a:r>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𝑦</m:t>
                      </m:r>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cos</m:t>
                          </m:r>
                        </m:fName>
                        <m:e>
                          <m:r>
                            <a:rPr lang="en-US" i="1">
                              <a:latin typeface="Cambria Math" panose="02040503050406030204" pitchFamily="18" charset="0"/>
                            </a:rPr>
                            <m:t>𝑥</m:t>
                          </m:r>
                        </m:e>
                      </m:func>
                    </m:oMath>
                  </m:oMathPara>
                </a14:m>
                <a:endParaRPr lang="en-US"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𝑑𝑦</m:t>
                          </m:r>
                        </m:num>
                        <m:den>
                          <m:r>
                            <a:rPr lang="en-US" i="1">
                              <a:latin typeface="Cambria Math" panose="02040503050406030204" pitchFamily="18" charset="0"/>
                            </a:rPr>
                            <m:t>𝑑𝑥</m:t>
                          </m:r>
                        </m:den>
                      </m:f>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sin</m:t>
                          </m:r>
                        </m:fName>
                        <m:e>
                          <m:r>
                            <a:rPr lang="en-US" i="1">
                              <a:latin typeface="Cambria Math" panose="02040503050406030204" pitchFamily="18" charset="0"/>
                            </a:rPr>
                            <m:t>𝑥</m:t>
                          </m:r>
                        </m:e>
                      </m:func>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𝑑</m:t>
                              </m:r>
                            </m:e>
                            <m:sup>
                              <m:r>
                                <a:rPr lang="en-US" i="1">
                                  <a:latin typeface="Cambria Math" panose="02040503050406030204" pitchFamily="18" charset="0"/>
                                </a:rPr>
                                <m:t>2</m:t>
                              </m:r>
                            </m:sup>
                          </m:sSup>
                          <m:r>
                            <a:rPr lang="en-US" i="1">
                              <a:latin typeface="Cambria Math" panose="02040503050406030204" pitchFamily="18" charset="0"/>
                            </a:rPr>
                            <m:t>𝑦</m:t>
                          </m:r>
                        </m:num>
                        <m:den>
                          <m:r>
                            <a:rPr lang="en-US" i="1">
                              <a:latin typeface="Cambria Math" panose="02040503050406030204" pitchFamily="18" charset="0"/>
                            </a:rPr>
                            <m:t>𝑑</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den>
                      </m:f>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cos</m:t>
                          </m:r>
                        </m:fName>
                        <m:e>
                          <m:r>
                            <a:rPr lang="en-US" i="1">
                              <a:latin typeface="Cambria Math" panose="02040503050406030204" pitchFamily="18" charset="0"/>
                            </a:rPr>
                            <m:t>𝑥</m:t>
                          </m:r>
                        </m:e>
                      </m:func>
                    </m:oMath>
                  </m:oMathPara>
                </a14:m>
                <a:endParaRPr lang="en-US" dirty="0"/>
              </a:p>
              <a:p>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𝑑</m:t>
                              </m:r>
                            </m:e>
                            <m:sup>
                              <m:r>
                                <a:rPr lang="en-US" i="1">
                                  <a:latin typeface="Cambria Math" panose="02040503050406030204" pitchFamily="18" charset="0"/>
                                </a:rPr>
                                <m:t>3</m:t>
                              </m:r>
                            </m:sup>
                          </m:sSup>
                          <m:r>
                            <a:rPr lang="en-US" i="1">
                              <a:latin typeface="Cambria Math" panose="02040503050406030204" pitchFamily="18" charset="0"/>
                            </a:rPr>
                            <m:t>𝑦</m:t>
                          </m:r>
                        </m:num>
                        <m:den>
                          <m:r>
                            <a:rPr lang="en-US" i="1">
                              <a:latin typeface="Cambria Math" panose="02040503050406030204" pitchFamily="18" charset="0"/>
                            </a:rPr>
                            <m:t>𝑑</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3</m:t>
                              </m:r>
                            </m:sup>
                          </m:sSup>
                        </m:den>
                      </m:f>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sin</m:t>
                          </m:r>
                        </m:fName>
                        <m:e>
                          <m:r>
                            <a:rPr lang="en-US" i="1">
                              <a:latin typeface="Cambria Math" panose="02040503050406030204" pitchFamily="18" charset="0"/>
                            </a:rPr>
                            <m:t>𝑥</m:t>
                          </m:r>
                        </m:e>
                      </m:func>
                    </m:oMath>
                  </m:oMathPara>
                </a14:m>
                <a:endParaRPr lang="en-US" dirty="0"/>
              </a:p>
              <a:p>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  </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𝑑</m:t>
                              </m:r>
                            </m:e>
                            <m:sup>
                              <m:r>
                                <a:rPr lang="en-US" i="1">
                                  <a:latin typeface="Cambria Math" panose="02040503050406030204" pitchFamily="18" charset="0"/>
                                </a:rPr>
                                <m:t>4</m:t>
                              </m:r>
                            </m:sup>
                          </m:sSup>
                          <m:r>
                            <a:rPr lang="en-US" i="1">
                              <a:latin typeface="Cambria Math" panose="02040503050406030204" pitchFamily="18" charset="0"/>
                            </a:rPr>
                            <m:t>𝑦</m:t>
                          </m:r>
                        </m:num>
                        <m:den>
                          <m:r>
                            <a:rPr lang="en-US" i="1">
                              <a:latin typeface="Cambria Math" panose="02040503050406030204" pitchFamily="18" charset="0"/>
                            </a:rPr>
                            <m:t>𝑑</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4</m:t>
                              </m:r>
                            </m:sup>
                          </m:sSup>
                        </m:den>
                      </m:f>
                      <m:r>
                        <a:rPr lang="en-US" i="1">
                          <a:latin typeface="Cambria Math" panose="02040503050406030204" pitchFamily="18" charset="0"/>
                        </a:rPr>
                        <m:t>=</m:t>
                      </m:r>
                      <m:func>
                        <m:funcPr>
                          <m:ctrlPr>
                            <a:rPr lang="en-US" i="1">
                              <a:latin typeface="Cambria Math" panose="02040503050406030204" pitchFamily="18" charset="0"/>
                            </a:rPr>
                          </m:ctrlPr>
                        </m:funcPr>
                        <m:fName>
                          <m:r>
                            <m:rPr>
                              <m:sty m:val="p"/>
                            </m:rPr>
                            <a:rPr lang="en-US">
                              <a:latin typeface="Cambria Math" panose="02040503050406030204" pitchFamily="18" charset="0"/>
                            </a:rPr>
                            <m:t>cos</m:t>
                          </m:r>
                        </m:fName>
                        <m:e>
                          <m:r>
                            <a:rPr lang="en-US" i="1">
                              <a:latin typeface="Cambria Math" panose="02040503050406030204" pitchFamily="18" charset="0"/>
                            </a:rPr>
                            <m:t>𝑥</m:t>
                          </m:r>
                        </m:e>
                      </m:func>
                    </m:oMath>
                  </m:oMathPara>
                </a14:m>
                <a:endParaRPr lang="en-US" dirty="0"/>
              </a:p>
              <a:p>
                <a:r>
                  <a:rPr lang="en-US" b="1" dirty="0"/>
                  <a:t>Note the pattern. </a:t>
                </a:r>
                <a:r>
                  <a:rPr lang="en-US" dirty="0"/>
                  <a:t>Every fourth derivative of </a:t>
                </a:r>
                <a14:m>
                  <m:oMath xmlns:m="http://schemas.openxmlformats.org/officeDocument/2006/math">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cos</m:t>
                        </m:r>
                      </m:fName>
                      <m:e>
                        <m:r>
                          <a:rPr lang="en-US" b="0" i="1" smtClean="0">
                            <a:latin typeface="Cambria Math" panose="02040503050406030204" pitchFamily="18" charset="0"/>
                          </a:rPr>
                          <m:t>𝑥</m:t>
                        </m:r>
                      </m:e>
                    </m:func>
                  </m:oMath>
                </a14:m>
                <a:r>
                  <a:rPr lang="en-US" dirty="0"/>
                  <a:t> equals </a:t>
                </a:r>
                <a14:m>
                  <m:oMath xmlns:m="http://schemas.openxmlformats.org/officeDocument/2006/math">
                    <m:func>
                      <m:funcPr>
                        <m:ctrlPr>
                          <a:rPr lang="en-US" b="0" i="1" dirty="0" smtClean="0">
                            <a:latin typeface="Cambria Math" panose="02040503050406030204" pitchFamily="18" charset="0"/>
                          </a:rPr>
                        </m:ctrlPr>
                      </m:funcPr>
                      <m:fName>
                        <m:r>
                          <m:rPr>
                            <m:sty m:val="p"/>
                          </m:rPr>
                          <a:rPr lang="en-US" b="0" i="0" dirty="0" smtClean="0">
                            <a:latin typeface="Cambria Math" panose="02040503050406030204" pitchFamily="18" charset="0"/>
                          </a:rPr>
                          <m:t>cos</m:t>
                        </m:r>
                      </m:fName>
                      <m:e>
                        <m:r>
                          <a:rPr lang="en-US" b="0" i="1" dirty="0" smtClean="0">
                            <a:latin typeface="Cambria Math" panose="02040503050406030204" pitchFamily="18" charset="0"/>
                          </a:rPr>
                          <m:t>𝑥</m:t>
                        </m:r>
                      </m:e>
                    </m:func>
                  </m:oMath>
                </a14:m>
                <a:endParaRPr lang="en-US" dirty="0"/>
              </a:p>
            </p:txBody>
          </p:sp>
        </mc:Choice>
        <mc:Fallback xmlns="">
          <p:sp>
            <p:nvSpPr>
              <p:cNvPr id="4" name="Text Placeholder 3">
                <a:extLst>
                  <a:ext uri="{FF2B5EF4-FFF2-40B4-BE49-F238E27FC236}">
                    <a16:creationId xmlns:a16="http://schemas.microsoft.com/office/drawing/2014/main" id="{778F0957-F2FA-4262-A391-CB2C8A8F46C3}"/>
                  </a:ext>
                </a:extLst>
              </p:cNvPr>
              <p:cNvSpPr>
                <a:spLocks noGrp="1" noRot="1" noChangeAspect="1" noMove="1" noResize="1" noEditPoints="1" noAdjustHandles="1" noChangeArrowheads="1" noChangeShapeType="1" noTextEdit="1"/>
              </p:cNvSpPr>
              <p:nvPr>
                <p:ph type="body" sz="quarter" idx="14"/>
              </p:nvPr>
            </p:nvSpPr>
            <p:spPr>
              <a:xfrm>
                <a:off x="609600" y="1266738"/>
                <a:ext cx="11193710" cy="5591262"/>
              </a:xfr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4972517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3E6183-EB13-47F5-B1C8-8F4C6EBEEE0E}"/>
              </a:ext>
            </a:extLst>
          </p:cNvPr>
          <p:cNvSpPr>
            <a:spLocks noGrp="1"/>
          </p:cNvSpPr>
          <p:nvPr>
            <p:ph type="title"/>
          </p:nvPr>
        </p:nvSpPr>
        <p:spPr/>
        <p:txBody>
          <a:bodyPr>
            <a:normAutofit/>
          </a:bodyPr>
          <a:lstStyle/>
          <a:p>
            <a:r>
              <a:rPr lang="en-US" dirty="0"/>
              <a:t>Class Activity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4313C87D-1C49-4278-B3E3-FD7D93CC01C0}"/>
                  </a:ext>
                </a:extLst>
              </p:cNvPr>
              <p:cNvSpPr>
                <a:spLocks noGrp="1"/>
              </p:cNvSpPr>
              <p:nvPr>
                <p:ph type="body" sz="quarter" idx="14"/>
              </p:nvPr>
            </p:nvSpPr>
            <p:spPr>
              <a:xfrm>
                <a:off x="609600" y="786063"/>
                <a:ext cx="10750549" cy="5224301"/>
              </a:xfrm>
            </p:spPr>
            <p:txBody>
              <a:bodyPr/>
              <a:lstStyle/>
              <a:p>
                <a:pPr marL="0" indent="0">
                  <a:buNone/>
                </a:pPr>
                <a:endParaRPr lang="en-US" dirty="0"/>
              </a:p>
              <a:p>
                <a:pPr marL="0" indent="0">
                  <a:buNone/>
                </a:pPr>
                <a:r>
                  <a:rPr lang="en-US" dirty="0"/>
                  <a:t>Find </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𝑑𝑦</m:t>
                        </m:r>
                      </m:num>
                      <m:den>
                        <m:r>
                          <a:rPr lang="en-US" b="0" i="1" smtClean="0">
                            <a:latin typeface="Cambria Math" panose="02040503050406030204" pitchFamily="18" charset="0"/>
                          </a:rPr>
                          <m:t>𝑑𝑥</m:t>
                        </m:r>
                      </m:den>
                    </m:f>
                  </m:oMath>
                </a14:m>
                <a:r>
                  <a:rPr lang="en-US" dirty="0"/>
                  <a:t> for the given functions</a:t>
                </a:r>
              </a:p>
              <a:p>
                <a:pPr marL="0" indent="0">
                  <a:buNone/>
                </a:pPr>
                <a:endParaRPr lang="en-US" dirty="0"/>
              </a:p>
              <a:p>
                <a:pPr indent="-457200">
                  <a:buAutoNum type="alphaLcParenR"/>
                </a:pP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r>
                      <a:rPr lang="en-US" b="0" i="1" smtClean="0">
                        <a:latin typeface="Cambria Math" panose="02040503050406030204" pitchFamily="18" charset="0"/>
                      </a:rPr>
                      <m:t>)(1−</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r>
                      <a:rPr lang="en-US" b="0" i="1" smtClean="0">
                        <a:latin typeface="Cambria Math" panose="02040503050406030204" pitchFamily="18" charset="0"/>
                      </a:rPr>
                      <m:t>)</m:t>
                    </m:r>
                  </m:oMath>
                </a14:m>
                <a:endParaRPr lang="en-US" dirty="0"/>
              </a:p>
              <a:p>
                <a:pPr indent="-457200">
                  <a:buAutoNum type="alphaLcParenR"/>
                </a:pPr>
                <a:endParaRPr lang="en-US" dirty="0"/>
              </a:p>
              <a:p>
                <a:pPr indent="-457200">
                  <a:buAutoNum type="alphaLcParenR"/>
                </a:pP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f>
                      <m:fPr>
                        <m:ctrlPr>
                          <a:rPr lang="en-US" b="0" i="1" smtClean="0">
                            <a:latin typeface="Cambria Math" panose="02040503050406030204" pitchFamily="18" charset="0"/>
                          </a:rPr>
                        </m:ctrlPr>
                      </m:fPr>
                      <m:num>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tan</m:t>
                            </m:r>
                          </m:fName>
                          <m:e>
                            <m:r>
                              <a:rPr lang="en-US" b="0" i="1" smtClean="0">
                                <a:latin typeface="Cambria Math" panose="02040503050406030204" pitchFamily="18" charset="0"/>
                              </a:rPr>
                              <m:t>𝑥</m:t>
                            </m:r>
                          </m:e>
                        </m:func>
                      </m:num>
                      <m:den>
                        <m:r>
                          <a:rPr lang="en-US" b="0" i="1" smtClean="0">
                            <a:latin typeface="Cambria Math" panose="02040503050406030204" pitchFamily="18" charset="0"/>
                          </a:rPr>
                          <m:t>1−</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sec</m:t>
                            </m:r>
                          </m:fName>
                          <m:e>
                            <m:r>
                              <a:rPr lang="en-US" b="0" i="1" smtClean="0">
                                <a:latin typeface="Cambria Math" panose="02040503050406030204" pitchFamily="18" charset="0"/>
                              </a:rPr>
                              <m:t>𝑥</m:t>
                            </m:r>
                          </m:e>
                        </m:func>
                      </m:den>
                    </m:f>
                  </m:oMath>
                </a14:m>
                <a:endParaRPr lang="en-US" dirty="0"/>
              </a:p>
              <a:p>
                <a:pPr indent="-457200">
                  <a:buAutoNum type="alphaLcParenR"/>
                </a:pPr>
                <a:endParaRPr lang="en-US" dirty="0"/>
              </a:p>
              <a:p>
                <a:pPr indent="-457200">
                  <a:buAutoNum type="alphaLcParenR"/>
                </a:pPr>
                <a14:m>
                  <m:oMath xmlns:m="http://schemas.openxmlformats.org/officeDocument/2006/math">
                    <m:r>
                      <a:rPr lang="en-US" i="1">
                        <a:latin typeface="Cambria Math" panose="02040503050406030204" pitchFamily="18" charset="0"/>
                      </a:rPr>
                      <m:t>𝑦</m:t>
                    </m:r>
                    <m:r>
                      <a:rPr lang="en-US" i="1">
                        <a:latin typeface="Cambria Math" panose="02040503050406030204" pitchFamily="18" charset="0"/>
                      </a:rPr>
                      <m:t>=</m:t>
                    </m:r>
                    <m:f>
                      <m:fPr>
                        <m:ctrlPr>
                          <a:rPr lang="en-US" i="1">
                            <a:latin typeface="Cambria Math" panose="02040503050406030204" pitchFamily="18" charset="0"/>
                          </a:rPr>
                        </m:ctrlPr>
                      </m:fPr>
                      <m:num>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sin</m:t>
                            </m:r>
                          </m:fName>
                          <m:e>
                            <m:r>
                              <a:rPr lang="en-US" b="0" i="1" smtClean="0">
                                <a:latin typeface="Cambria Math" panose="02040503050406030204" pitchFamily="18" charset="0"/>
                              </a:rPr>
                              <m:t>𝑥</m:t>
                            </m:r>
                          </m:e>
                        </m:func>
                      </m:num>
                      <m:den>
                        <m:sSup>
                          <m:sSupPr>
                            <m:ctrlPr>
                              <a:rPr lang="en-US"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den>
                    </m:f>
                  </m:oMath>
                </a14:m>
                <a:endParaRPr lang="en-US" dirty="0"/>
              </a:p>
              <a:p>
                <a:pPr indent="-457200">
                  <a:buAutoNum type="alphaLcParenR"/>
                </a:pPr>
                <a:endParaRPr lang="en-US" dirty="0"/>
              </a:p>
              <a:p>
                <a:pPr indent="-457200">
                  <a:buAutoNum type="alphaLcParenR"/>
                </a:pPr>
                <a:r>
                  <a:rPr lang="en-US" dirty="0"/>
                  <a:t>Use the pattern of higher derivatives of </a:t>
                </a:r>
                <a14:m>
                  <m:oMath xmlns:m="http://schemas.openxmlformats.org/officeDocument/2006/math">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sin</m:t>
                        </m:r>
                      </m:fName>
                      <m:e>
                        <m:r>
                          <a:rPr lang="en-US" b="0" i="1" smtClean="0">
                            <a:latin typeface="Cambria Math" panose="02040503050406030204" pitchFamily="18" charset="0"/>
                          </a:rPr>
                          <m:t>𝑥</m:t>
                        </m:r>
                      </m:e>
                    </m:func>
                  </m:oMath>
                </a14:m>
                <a:r>
                  <a:rPr lang="en-US" dirty="0"/>
                  <a:t> to find </a:t>
                </a:r>
                <a14:m>
                  <m:oMath xmlns:m="http://schemas.openxmlformats.org/officeDocument/2006/math">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𝑑</m:t>
                            </m:r>
                          </m:e>
                          <m:sup>
                            <m:r>
                              <a:rPr lang="en-US" b="0" i="1" smtClean="0">
                                <a:latin typeface="Cambria Math" panose="02040503050406030204" pitchFamily="18" charset="0"/>
                              </a:rPr>
                              <m:t>58</m:t>
                            </m:r>
                          </m:sup>
                        </m:sSup>
                        <m:r>
                          <a:rPr lang="en-US" i="1">
                            <a:latin typeface="Cambria Math" panose="02040503050406030204" pitchFamily="18" charset="0"/>
                          </a:rPr>
                          <m:t>𝑦</m:t>
                        </m:r>
                      </m:num>
                      <m:den>
                        <m:r>
                          <a:rPr lang="en-US" i="1">
                            <a:latin typeface="Cambria Math" panose="02040503050406030204" pitchFamily="18" charset="0"/>
                          </a:rPr>
                          <m:t>𝑑</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58</m:t>
                            </m:r>
                          </m:sup>
                        </m:sSup>
                      </m:den>
                    </m:f>
                  </m:oMath>
                </a14:m>
                <a:endParaRPr lang="en-US" dirty="0"/>
              </a:p>
              <a:p>
                <a:pPr indent="-457200">
                  <a:buAutoNum type="alphaLcParenR"/>
                </a:pPr>
                <a:endParaRPr lang="en-US" dirty="0"/>
              </a:p>
              <a:p>
                <a:pPr indent="-457200">
                  <a:buAutoNum type="alphaLcParenR"/>
                </a:pPr>
                <a:endParaRPr lang="en-US" dirty="0"/>
              </a:p>
            </p:txBody>
          </p:sp>
        </mc:Choice>
        <mc:Fallback xmlns="">
          <p:sp>
            <p:nvSpPr>
              <p:cNvPr id="4" name="Text Placeholder 3">
                <a:extLst>
                  <a:ext uri="{FF2B5EF4-FFF2-40B4-BE49-F238E27FC236}">
                    <a16:creationId xmlns:a16="http://schemas.microsoft.com/office/drawing/2014/main" id="{4313C87D-1C49-4278-B3E3-FD7D93CC01C0}"/>
                  </a:ext>
                </a:extLst>
              </p:cNvPr>
              <p:cNvSpPr>
                <a:spLocks noGrp="1" noRot="1" noChangeAspect="1" noMove="1" noResize="1" noEditPoints="1" noAdjustHandles="1" noChangeArrowheads="1" noChangeShapeType="1" noTextEdit="1"/>
              </p:cNvSpPr>
              <p:nvPr>
                <p:ph type="body" sz="quarter" idx="14"/>
              </p:nvPr>
            </p:nvSpPr>
            <p:spPr>
              <a:xfrm>
                <a:off x="609600" y="786063"/>
                <a:ext cx="10750549" cy="5224301"/>
              </a:xfrm>
              <a:blipFill>
                <a:blip r:embed="rId2"/>
                <a:stretch>
                  <a:fillRect l="-624"/>
                </a:stretch>
              </a:blipFill>
            </p:spPr>
            <p:txBody>
              <a:bodyPr/>
              <a:lstStyle/>
              <a:p>
                <a:r>
                  <a:rPr lang="en-US">
                    <a:noFill/>
                  </a:rPr>
                  <a:t> </a:t>
                </a:r>
              </a:p>
            </p:txBody>
          </p:sp>
        </mc:Fallback>
      </mc:AlternateContent>
    </p:spTree>
    <p:extLst>
      <p:ext uri="{BB962C8B-B14F-4D97-AF65-F5344CB8AC3E}">
        <p14:creationId xmlns:p14="http://schemas.microsoft.com/office/powerpoint/2010/main" val="383951287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13CF96-784C-47B4-B9F7-CC07BF5E0AC5}"/>
              </a:ext>
            </a:extLst>
          </p:cNvPr>
          <p:cNvSpPr>
            <a:spLocks noGrp="1"/>
          </p:cNvSpPr>
          <p:nvPr>
            <p:ph type="title"/>
          </p:nvPr>
        </p:nvSpPr>
        <p:spPr/>
        <p:txBody>
          <a:bodyPr>
            <a:normAutofit/>
          </a:bodyPr>
          <a:lstStyle/>
          <a:p>
            <a:r>
              <a:rPr lang="en-US" dirty="0"/>
              <a:t>2.4 Derivatives of Trigonometric Functions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B117B5F9-277C-4326-A8F5-6019C967BED4}"/>
                  </a:ext>
                </a:extLst>
              </p:cNvPr>
              <p:cNvSpPr>
                <a:spLocks noGrp="1"/>
              </p:cNvSpPr>
              <p:nvPr>
                <p:ph type="body" sz="quarter" idx="14"/>
              </p:nvPr>
            </p:nvSpPr>
            <p:spPr>
              <a:xfrm>
                <a:off x="609600" y="900862"/>
                <a:ext cx="10750549" cy="5109502"/>
              </a:xfrm>
            </p:spPr>
            <p:txBody>
              <a:bodyPr/>
              <a:lstStyle/>
              <a:p>
                <a:pPr marL="0" indent="0">
                  <a:buNone/>
                </a:pPr>
                <a:r>
                  <a:rPr lang="en-US" dirty="0"/>
                  <a:t>The derivative of the sine function is the cosine, and the derivative of the cosine function is the negative sine.</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e>
                      </m:func>
                    </m:oMath>
                  </m:oMathPara>
                </a14:m>
                <a:endParaRPr lang="en-US" dirty="0"/>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e>
                      </m:func>
                    </m:oMath>
                  </m:oMathPara>
                </a14:m>
                <a:endParaRPr lang="en-US" dirty="0"/>
              </a:p>
            </p:txBody>
          </p:sp>
        </mc:Choice>
        <mc:Fallback xmlns="">
          <p:sp>
            <p:nvSpPr>
              <p:cNvPr id="4" name="Text Placeholder 3">
                <a:extLst>
                  <a:ext uri="{FF2B5EF4-FFF2-40B4-BE49-F238E27FC236}">
                    <a16:creationId xmlns:a16="http://schemas.microsoft.com/office/drawing/2014/main" id="{B117B5F9-277C-4326-A8F5-6019C967BED4}"/>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624" r="-1134"/>
                </a:stretch>
              </a:blipFill>
            </p:spPr>
            <p:txBody>
              <a:bodyPr/>
              <a:lstStyle/>
              <a:p>
                <a:r>
                  <a:rPr lang="en-US">
                    <a:noFill/>
                  </a:rPr>
                  <a:t> </a:t>
                </a:r>
              </a:p>
            </p:txBody>
          </p:sp>
        </mc:Fallback>
      </mc:AlternateContent>
    </p:spTree>
    <p:extLst>
      <p:ext uri="{BB962C8B-B14F-4D97-AF65-F5344CB8AC3E}">
        <p14:creationId xmlns:p14="http://schemas.microsoft.com/office/powerpoint/2010/main" val="31157732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3D6764-92A3-4010-83DE-9F852FBA8965}"/>
              </a:ext>
            </a:extLst>
          </p:cNvPr>
          <p:cNvSpPr>
            <a:spLocks noGrp="1"/>
          </p:cNvSpPr>
          <p:nvPr>
            <p:ph type="title"/>
          </p:nvPr>
        </p:nvSpPr>
        <p:spPr/>
        <p:txBody>
          <a:bodyPr>
            <a:normAutofit/>
          </a:bodyPr>
          <a:lstStyle/>
          <a:p>
            <a:r>
              <a:rPr lang="en-US" dirty="0"/>
              <a:t>Example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23F0974E-7E9E-498C-B150-9B25A766E36D}"/>
                  </a:ext>
                </a:extLst>
              </p:cNvPr>
              <p:cNvSpPr>
                <a:spLocks noGrp="1"/>
              </p:cNvSpPr>
              <p:nvPr>
                <p:ph type="body" sz="quarter" idx="14"/>
              </p:nvPr>
            </p:nvSpPr>
            <p:spPr>
              <a:xfrm>
                <a:off x="609600" y="900862"/>
                <a:ext cx="10750549" cy="5109502"/>
              </a:xfrm>
            </p:spPr>
            <p:txBody>
              <a:bodyPr/>
              <a:lstStyle/>
              <a:p>
                <a:pPr marL="0" indent="0">
                  <a:buNone/>
                </a:pPr>
                <a:r>
                  <a:rPr lang="en-US" dirty="0"/>
                  <a:t>Find the derivative of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=5</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r>
                          <a:rPr lang="en-US" b="0" i="1" smtClean="0">
                            <a:latin typeface="Cambria Math" panose="02040503050406030204" pitchFamily="18" charset="0"/>
                          </a:rPr>
                          <m:t>.</m:t>
                        </m:r>
                      </m:e>
                    </m:func>
                  </m:oMath>
                </a14:m>
                <a:endParaRPr lang="en-US" dirty="0"/>
              </a:p>
              <a:p>
                <a:pPr marL="0" indent="0">
                  <a:buNone/>
                </a:pPr>
                <a:endParaRPr lang="en-US" dirty="0"/>
              </a:p>
            </p:txBody>
          </p:sp>
        </mc:Choice>
        <mc:Fallback xmlns="">
          <p:sp>
            <p:nvSpPr>
              <p:cNvPr id="4" name="Text Placeholder 3">
                <a:extLst>
                  <a:ext uri="{FF2B5EF4-FFF2-40B4-BE49-F238E27FC236}">
                    <a16:creationId xmlns:a16="http://schemas.microsoft.com/office/drawing/2014/main" id="{23F0974E-7E9E-498C-B150-9B25A766E36D}"/>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134" t="-2029"/>
                </a:stretch>
              </a:blipFill>
            </p:spPr>
            <p:txBody>
              <a:bodyPr/>
              <a:lstStyle/>
              <a:p>
                <a:r>
                  <a:rPr lang="en-US">
                    <a:noFill/>
                  </a:rPr>
                  <a:t> </a:t>
                </a:r>
              </a:p>
            </p:txBody>
          </p:sp>
        </mc:Fallback>
      </mc:AlternateContent>
      <p:pic>
        <p:nvPicPr>
          <p:cNvPr id="5" name="Picture 4">
            <a:extLst>
              <a:ext uri="{FF2B5EF4-FFF2-40B4-BE49-F238E27FC236}">
                <a16:creationId xmlns:a16="http://schemas.microsoft.com/office/drawing/2014/main" id="{FB54426E-14B5-45A7-B472-80FE402D3F5F}"/>
              </a:ext>
            </a:extLst>
          </p:cNvPr>
          <p:cNvPicPr>
            <a:picLocks noChangeAspect="1"/>
          </p:cNvPicPr>
          <p:nvPr/>
        </p:nvPicPr>
        <p:blipFill>
          <a:blip r:embed="rId3"/>
          <a:stretch>
            <a:fillRect/>
          </a:stretch>
        </p:blipFill>
        <p:spPr>
          <a:xfrm>
            <a:off x="831852" y="1486947"/>
            <a:ext cx="10124906" cy="4143831"/>
          </a:xfrm>
          <a:prstGeom prst="rect">
            <a:avLst/>
          </a:prstGeom>
        </p:spPr>
      </p:pic>
    </p:spTree>
    <p:extLst>
      <p:ext uri="{BB962C8B-B14F-4D97-AF65-F5344CB8AC3E}">
        <p14:creationId xmlns:p14="http://schemas.microsoft.com/office/powerpoint/2010/main" val="4281863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D6DEA1-8AC4-413F-AA15-81B3138FB306}"/>
              </a:ext>
            </a:extLst>
          </p:cNvPr>
          <p:cNvSpPr>
            <a:spLocks noGrp="1"/>
          </p:cNvSpPr>
          <p:nvPr>
            <p:ph type="title"/>
          </p:nvPr>
        </p:nvSpPr>
        <p:spPr/>
        <p:txBody>
          <a:bodyPr>
            <a:normAutofit/>
          </a:bodyPr>
          <a:lstStyle/>
          <a:p>
            <a:r>
              <a:rPr lang="en-US" dirty="0"/>
              <a:t>Class Activity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90B02B91-36DB-42C4-9C34-B6185FCB6940}"/>
                  </a:ext>
                </a:extLst>
              </p:cNvPr>
              <p:cNvSpPr>
                <a:spLocks noGrp="1"/>
              </p:cNvSpPr>
              <p:nvPr>
                <p:ph type="body" sz="quarter" idx="14"/>
              </p:nvPr>
            </p:nvSpPr>
            <p:spPr>
              <a:xfrm>
                <a:off x="609600" y="900862"/>
                <a:ext cx="10750549" cy="5109502"/>
              </a:xfrm>
            </p:spPr>
            <p:txBody>
              <a:bodyPr>
                <a:normAutofit/>
              </a:bodyPr>
              <a:lstStyle/>
              <a:p>
                <a:pPr marL="0" indent="0">
                  <a:buNone/>
                </a:pPr>
                <a:endParaRPr lang="en-US" sz="3200" dirty="0"/>
              </a:p>
              <a:p>
                <a:pPr marL="0" indent="0">
                  <a:buNone/>
                </a:pPr>
                <a:r>
                  <a:rPr lang="en-US" sz="3200" dirty="0"/>
                  <a:t>a) Find the derivative of </a:t>
                </a:r>
                <a14:m>
                  <m:oMath xmlns:m="http://schemas.openxmlformats.org/officeDocument/2006/math">
                    <m:r>
                      <a:rPr lang="en-US" sz="3200" b="0" i="1" smtClean="0">
                        <a:latin typeface="Cambria Math" panose="02040503050406030204" pitchFamily="18" charset="0"/>
                      </a:rPr>
                      <m:t>𝑓</m:t>
                    </m:r>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e>
                    </m:d>
                    <m:r>
                      <a:rPr lang="en-US" sz="3200" b="0" i="1" smtClean="0">
                        <a:latin typeface="Cambria Math" panose="02040503050406030204" pitchFamily="18" charset="0"/>
                      </a:rPr>
                      <m:t>=</m:t>
                    </m:r>
                    <m:func>
                      <m:funcPr>
                        <m:ctrlPr>
                          <a:rPr lang="en-US" sz="3200" b="0" i="1" smtClean="0">
                            <a:latin typeface="Cambria Math" panose="02040503050406030204" pitchFamily="18" charset="0"/>
                          </a:rPr>
                        </m:ctrlPr>
                      </m:funcPr>
                      <m:fName>
                        <m:r>
                          <m:rPr>
                            <m:sty m:val="p"/>
                          </m:rPr>
                          <a:rPr lang="en-US" sz="3200" b="0" i="0" smtClean="0">
                            <a:latin typeface="Cambria Math" panose="02040503050406030204" pitchFamily="18" charset="0"/>
                          </a:rPr>
                          <m:t>sin</m:t>
                        </m:r>
                      </m:fName>
                      <m:e>
                        <m:r>
                          <a:rPr lang="en-US" sz="3200" b="0" i="1" smtClean="0">
                            <a:latin typeface="Cambria Math" panose="02040503050406030204" pitchFamily="18" charset="0"/>
                          </a:rPr>
                          <m:t>𝑥𝑐𝑜𝑠</m:t>
                        </m:r>
                        <m:r>
                          <a:rPr lang="en-US" sz="3200" b="0" i="1" smtClean="0">
                            <a:latin typeface="Cambria Math" panose="02040503050406030204" pitchFamily="18" charset="0"/>
                          </a:rPr>
                          <m:t> </m:t>
                        </m:r>
                        <m:r>
                          <a:rPr lang="en-US" sz="3200" b="0" i="1" smtClean="0">
                            <a:latin typeface="Cambria Math" panose="02040503050406030204" pitchFamily="18" charset="0"/>
                          </a:rPr>
                          <m:t>𝑥</m:t>
                        </m:r>
                      </m:e>
                    </m:func>
                  </m:oMath>
                </a14:m>
                <a:endParaRPr lang="en-US" sz="3200" dirty="0"/>
              </a:p>
              <a:p>
                <a:pPr marL="0" indent="0">
                  <a:buNone/>
                </a:pPr>
                <a:endParaRPr lang="en-US" sz="3200" dirty="0"/>
              </a:p>
              <a:p>
                <a:pPr marL="0" indent="0">
                  <a:buNone/>
                </a:pPr>
                <a:r>
                  <a:rPr lang="en-US" sz="3200" dirty="0"/>
                  <a:t>b) Find the derivative of </a:t>
                </a:r>
                <a14:m>
                  <m:oMath xmlns:m="http://schemas.openxmlformats.org/officeDocument/2006/math">
                    <m:r>
                      <a:rPr lang="en-US" sz="3600" b="0" i="1" smtClean="0">
                        <a:latin typeface="Cambria Math" panose="02040503050406030204" pitchFamily="18" charset="0"/>
                      </a:rPr>
                      <m:t>𝑔</m:t>
                    </m:r>
                    <m:d>
                      <m:dPr>
                        <m:ctrlPr>
                          <a:rPr lang="en-US" sz="3600" b="0" i="1" smtClean="0">
                            <a:latin typeface="Cambria Math" panose="02040503050406030204" pitchFamily="18" charset="0"/>
                          </a:rPr>
                        </m:ctrlPr>
                      </m:dPr>
                      <m:e>
                        <m:r>
                          <a:rPr lang="en-US" sz="3600" b="0" i="1" smtClean="0">
                            <a:latin typeface="Cambria Math" panose="02040503050406030204" pitchFamily="18" charset="0"/>
                          </a:rPr>
                          <m:t>𝑥</m:t>
                        </m:r>
                      </m:e>
                    </m:d>
                    <m:r>
                      <a:rPr lang="en-US" sz="3600" b="0" i="1" smtClean="0">
                        <a:latin typeface="Cambria Math" panose="02040503050406030204" pitchFamily="18" charset="0"/>
                      </a:rPr>
                      <m:t>=</m:t>
                    </m:r>
                    <m:f>
                      <m:fPr>
                        <m:ctrlPr>
                          <a:rPr lang="en-US" sz="3600" b="0" i="1" smtClean="0">
                            <a:latin typeface="Cambria Math" panose="02040503050406030204" pitchFamily="18" charset="0"/>
                          </a:rPr>
                        </m:ctrlPr>
                      </m:fPr>
                      <m:num>
                        <m:func>
                          <m:funcPr>
                            <m:ctrlPr>
                              <a:rPr lang="en-US" sz="3600" b="0" i="1" smtClean="0">
                                <a:latin typeface="Cambria Math" panose="02040503050406030204" pitchFamily="18" charset="0"/>
                              </a:rPr>
                            </m:ctrlPr>
                          </m:funcPr>
                          <m:fName>
                            <m:r>
                              <m:rPr>
                                <m:sty m:val="p"/>
                              </m:rPr>
                              <a:rPr lang="en-US" sz="3600" b="0" i="0" smtClean="0">
                                <a:latin typeface="Cambria Math" panose="02040503050406030204" pitchFamily="18" charset="0"/>
                              </a:rPr>
                              <m:t>cos</m:t>
                            </m:r>
                          </m:fName>
                          <m:e>
                            <m:r>
                              <a:rPr lang="en-US" sz="3600" b="0" i="1" smtClean="0">
                                <a:latin typeface="Cambria Math" panose="02040503050406030204" pitchFamily="18" charset="0"/>
                              </a:rPr>
                              <m:t>𝑥</m:t>
                            </m:r>
                          </m:e>
                        </m:func>
                      </m:num>
                      <m:den>
                        <m:r>
                          <a:rPr lang="en-US" sz="3600" b="0" i="1" smtClean="0">
                            <a:latin typeface="Cambria Math" panose="02040503050406030204" pitchFamily="18" charset="0"/>
                          </a:rPr>
                          <m:t>4</m:t>
                        </m:r>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𝑥</m:t>
                            </m:r>
                          </m:e>
                          <m:sup>
                            <m:r>
                              <a:rPr lang="en-US" sz="3600" b="0" i="1" smtClean="0">
                                <a:latin typeface="Cambria Math" panose="02040503050406030204" pitchFamily="18" charset="0"/>
                              </a:rPr>
                              <m:t>2</m:t>
                            </m:r>
                          </m:sup>
                        </m:sSup>
                      </m:den>
                    </m:f>
                  </m:oMath>
                </a14:m>
                <a:endParaRPr lang="en-US" sz="3600" dirty="0"/>
              </a:p>
              <a:p>
                <a:pPr marL="0" indent="0">
                  <a:buNone/>
                </a:pPr>
                <a:endParaRPr lang="en-US" sz="3600" dirty="0"/>
              </a:p>
            </p:txBody>
          </p:sp>
        </mc:Choice>
        <mc:Fallback xmlns="">
          <p:sp>
            <p:nvSpPr>
              <p:cNvPr id="4" name="Text Placeholder 3">
                <a:extLst>
                  <a:ext uri="{FF2B5EF4-FFF2-40B4-BE49-F238E27FC236}">
                    <a16:creationId xmlns:a16="http://schemas.microsoft.com/office/drawing/2014/main" id="{90B02B91-36DB-42C4-9C34-B6185FCB6940}"/>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1474"/>
                </a:stretch>
              </a:blipFill>
            </p:spPr>
            <p:txBody>
              <a:bodyPr/>
              <a:lstStyle/>
              <a:p>
                <a:r>
                  <a:rPr lang="en-US">
                    <a:noFill/>
                  </a:rPr>
                  <a:t> </a:t>
                </a:r>
              </a:p>
            </p:txBody>
          </p:sp>
        </mc:Fallback>
      </mc:AlternateContent>
    </p:spTree>
    <p:extLst>
      <p:ext uri="{BB962C8B-B14F-4D97-AF65-F5344CB8AC3E}">
        <p14:creationId xmlns:p14="http://schemas.microsoft.com/office/powerpoint/2010/main" val="9361928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BF344F-3A61-4603-8777-E1BD8D5F2BBE}"/>
              </a:ext>
            </a:extLst>
          </p:cNvPr>
          <p:cNvSpPr>
            <a:spLocks noGrp="1"/>
          </p:cNvSpPr>
          <p:nvPr>
            <p:ph type="title"/>
          </p:nvPr>
        </p:nvSpPr>
        <p:spPr/>
        <p:txBody>
          <a:bodyPr>
            <a:normAutofit/>
          </a:bodyPr>
          <a:lstStyle/>
          <a:p>
            <a:r>
              <a:rPr lang="en-US" dirty="0"/>
              <a:t>Derivatives of Other Trigonometric Functions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F279911C-56F2-46D3-8330-63CDE5ED391C}"/>
                  </a:ext>
                </a:extLst>
              </p:cNvPr>
              <p:cNvSpPr>
                <a:spLocks noGrp="1"/>
              </p:cNvSpPr>
              <p:nvPr>
                <p:ph type="body" sz="quarter" idx="14"/>
              </p:nvPr>
            </p:nvSpPr>
            <p:spPr>
              <a:xfrm>
                <a:off x="609600" y="900861"/>
                <a:ext cx="10750549" cy="5561583"/>
              </a:xfrm>
            </p:spPr>
            <p:txBody>
              <a:bodyPr>
                <a:noAutofit/>
              </a:bodyPr>
              <a:lstStyle/>
              <a:p>
                <a:pPr marL="0" indent="0">
                  <a:buNone/>
                </a:pPr>
                <a:r>
                  <a:rPr lang="en-US" dirty="0"/>
                  <a:t>Since the remaining four trigonometric functions (tan, cosec, sec, cot) may be expressed as quotients involving sine, cosine, or both, we can use the quotient rule to find formulas for their derivatives.</a:t>
                </a:r>
              </a:p>
              <a:p>
                <a:pPr marL="0" indent="0">
                  <a:buNone/>
                </a:pPr>
                <a:endParaRPr lang="en-US" dirty="0"/>
              </a:p>
              <a:p>
                <a:pPr marL="0" indent="0">
                  <a:buNone/>
                </a:pPr>
                <a:r>
                  <a:rPr lang="en-US" dirty="0"/>
                  <a:t>Recall:</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𝑡𝑎𝑛</m:t>
                      </m:r>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m:t>
                      </m:r>
                      <m:f>
                        <m:fPr>
                          <m:ctrlPr>
                            <a:rPr lang="en-US" i="1" smtClean="0">
                              <a:latin typeface="Cambria Math" panose="02040503050406030204" pitchFamily="18" charset="0"/>
                            </a:rPr>
                          </m:ctrlPr>
                        </m:fPr>
                        <m:num>
                          <m:r>
                            <a:rPr lang="en-US" b="0" i="1" smtClean="0">
                              <a:latin typeface="Cambria Math" panose="02040503050406030204" pitchFamily="18" charset="0"/>
                            </a:rPr>
                            <m:t>𝑠𝑖𝑛</m:t>
                          </m:r>
                          <m:r>
                            <a:rPr lang="en-US" b="0" i="1" smtClean="0">
                              <a:latin typeface="Cambria Math" panose="02040503050406030204" pitchFamily="18" charset="0"/>
                            </a:rPr>
                            <m:t> </m:t>
                          </m:r>
                          <m:r>
                            <a:rPr lang="en-US" b="0" i="1" smtClean="0">
                              <a:latin typeface="Cambria Math" panose="02040503050406030204" pitchFamily="18" charset="0"/>
                            </a:rPr>
                            <m:t>𝑥</m:t>
                          </m:r>
                        </m:num>
                        <m:den>
                          <m:r>
                            <a:rPr lang="en-US" b="0" i="1" smtClean="0">
                              <a:latin typeface="Cambria Math" panose="02040503050406030204" pitchFamily="18" charset="0"/>
                            </a:rPr>
                            <m:t>𝑐𝑜𝑠</m:t>
                          </m:r>
                          <m:r>
                            <a:rPr lang="en-US" b="0" i="1" smtClean="0">
                              <a:latin typeface="Cambria Math" panose="02040503050406030204" pitchFamily="18" charset="0"/>
                            </a:rPr>
                            <m:t> </m:t>
                          </m:r>
                          <m:r>
                            <a:rPr lang="en-US" b="0" i="1" smtClean="0">
                              <a:latin typeface="Cambria Math" panose="02040503050406030204" pitchFamily="18" charset="0"/>
                            </a:rPr>
                            <m:t>𝑥</m:t>
                          </m:r>
                        </m:den>
                      </m:f>
                    </m:oMath>
                  </m:oMathPara>
                </a14:m>
                <a:endParaRPr lang="en-US" dirty="0"/>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csc</m:t>
                          </m:r>
                        </m:fName>
                        <m:e>
                          <m:r>
                            <a:rPr lang="en-US" b="0" i="1" smtClean="0">
                              <a:latin typeface="Cambria Math" panose="02040503050406030204" pitchFamily="18" charset="0"/>
                            </a:rPr>
                            <m:t>𝑥</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den>
                          </m:f>
                        </m:e>
                      </m:func>
                    </m:oMath>
                  </m:oMathPara>
                </a14:m>
                <a:endParaRPr lang="en-US" dirty="0"/>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sec</m:t>
                          </m:r>
                        </m:fName>
                        <m:e>
                          <m:r>
                            <a:rPr lang="en-US" b="0" i="1" smtClean="0">
                              <a:latin typeface="Cambria Math" panose="02040503050406030204" pitchFamily="18" charset="0"/>
                            </a:rPr>
                            <m:t>𝑥</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den>
                          </m:f>
                        </m:e>
                      </m:func>
                    </m:oMath>
                  </m:oMathPara>
                </a14:m>
                <a:endParaRPr lang="en-US" dirty="0"/>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cot</m:t>
                          </m:r>
                        </m:fName>
                        <m:e>
                          <m:r>
                            <a:rPr lang="en-US" b="0" i="1" smtClean="0">
                              <a:latin typeface="Cambria Math" panose="02040503050406030204" pitchFamily="18" charset="0"/>
                            </a:rPr>
                            <m:t>𝑥</m:t>
                          </m:r>
                          <m:r>
                            <a:rPr lang="en-US" b="0" i="1" smtClean="0">
                              <a:latin typeface="Cambria Math" panose="02040503050406030204" pitchFamily="18" charset="0"/>
                            </a:rPr>
                            <m:t>=</m:t>
                          </m:r>
                          <m:f>
                            <m:fPr>
                              <m:ctrlPr>
                                <a:rPr lang="en-US" b="0" i="1" smtClean="0">
                                  <a:latin typeface="Cambria Math" panose="02040503050406030204" pitchFamily="18" charset="0"/>
                                </a:rPr>
                              </m:ctrlPr>
                            </m:fPr>
                            <m:num>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num>
                            <m:den>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den>
                          </m:f>
                        </m:e>
                      </m:func>
                    </m:oMath>
                  </m:oMathPara>
                </a14:m>
                <a:endParaRPr lang="en-US" dirty="0"/>
              </a:p>
              <a:p>
                <a:pPr marL="0" indent="0">
                  <a:buNone/>
                </a:pPr>
                <a:endParaRPr lang="en-US" dirty="0"/>
              </a:p>
              <a:p>
                <a:pPr marL="0" indent="0">
                  <a:buNone/>
                </a:pPr>
                <a:endParaRPr lang="en-US" dirty="0"/>
              </a:p>
            </p:txBody>
          </p:sp>
        </mc:Choice>
        <mc:Fallback xmlns="">
          <p:sp>
            <p:nvSpPr>
              <p:cNvPr id="4" name="Text Placeholder 3">
                <a:extLst>
                  <a:ext uri="{FF2B5EF4-FFF2-40B4-BE49-F238E27FC236}">
                    <a16:creationId xmlns:a16="http://schemas.microsoft.com/office/drawing/2014/main" id="{F279911C-56F2-46D3-8330-63CDE5ED391C}"/>
                  </a:ext>
                </a:extLst>
              </p:cNvPr>
              <p:cNvSpPr>
                <a:spLocks noGrp="1" noRot="1" noChangeAspect="1" noMove="1" noResize="1" noEditPoints="1" noAdjustHandles="1" noChangeArrowheads="1" noChangeShapeType="1" noTextEdit="1"/>
              </p:cNvSpPr>
              <p:nvPr>
                <p:ph type="body" sz="quarter" idx="14"/>
              </p:nvPr>
            </p:nvSpPr>
            <p:spPr>
              <a:xfrm>
                <a:off x="609600" y="900861"/>
                <a:ext cx="10750549" cy="5561583"/>
              </a:xfrm>
              <a:blipFill>
                <a:blip r:embed="rId2"/>
                <a:stretch>
                  <a:fillRect l="-624" r="-340"/>
                </a:stretch>
              </a:blipFill>
            </p:spPr>
            <p:txBody>
              <a:bodyPr/>
              <a:lstStyle/>
              <a:p>
                <a:r>
                  <a:rPr lang="en-US">
                    <a:noFill/>
                  </a:rPr>
                  <a:t> </a:t>
                </a:r>
              </a:p>
            </p:txBody>
          </p:sp>
        </mc:Fallback>
      </mc:AlternateContent>
    </p:spTree>
    <p:extLst>
      <p:ext uri="{BB962C8B-B14F-4D97-AF65-F5344CB8AC3E}">
        <p14:creationId xmlns:p14="http://schemas.microsoft.com/office/powerpoint/2010/main" val="193676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86A4F3C9-9B47-7E8E-351B-279F2111300C}"/>
                  </a:ext>
                </a:extLst>
              </p:cNvPr>
              <p:cNvSpPr>
                <a:spLocks noGrp="1"/>
              </p:cNvSpPr>
              <p:nvPr>
                <p:ph type="title"/>
              </p:nvPr>
            </p:nvSpPr>
            <p:spPr/>
            <p:txBody>
              <a:bodyPr/>
              <a:lstStyle/>
              <a:p>
                <a:r>
                  <a:rPr lang="en-US" dirty="0"/>
                  <a:t>Derivatives of Tangent Function </a:t>
                </a:r>
                <a14:m>
                  <m:oMath xmlns:m="http://schemas.openxmlformats.org/officeDocument/2006/math">
                    <m:func>
                      <m:funcPr>
                        <m:ctrlPr>
                          <a:rPr lang="en-US" b="0" i="1" smtClean="0">
                            <a:latin typeface="Cambria Math" panose="02040503050406030204" pitchFamily="18" charset="0"/>
                          </a:rPr>
                        </m:ctrlPr>
                      </m:funcPr>
                      <m:fName>
                        <m:r>
                          <a:rPr lang="en-US" b="0" i="1" smtClean="0">
                            <a:latin typeface="Cambria Math" panose="02040503050406030204" pitchFamily="18" charset="0"/>
                          </a:rPr>
                          <m:t>h</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r>
                          <m:rPr>
                            <m:sty m:val="p"/>
                          </m:rPr>
                          <a:rPr lang="en-US" b="0" i="0" smtClean="0">
                            <a:latin typeface="Cambria Math" panose="02040503050406030204" pitchFamily="18" charset="0"/>
                          </a:rPr>
                          <m:t>tan</m:t>
                        </m:r>
                      </m:fName>
                      <m:e>
                        <m:r>
                          <a:rPr lang="en-US" b="0" i="1" smtClean="0">
                            <a:latin typeface="Cambria Math" panose="02040503050406030204" pitchFamily="18" charset="0"/>
                          </a:rPr>
                          <m:t>𝑥</m:t>
                        </m:r>
                      </m:e>
                    </m:func>
                  </m:oMath>
                </a14:m>
                <a:endParaRPr lang="en-US" dirty="0"/>
              </a:p>
            </p:txBody>
          </p:sp>
        </mc:Choice>
        <mc:Fallback xmlns="">
          <p:sp>
            <p:nvSpPr>
              <p:cNvPr id="2" name="Title 1">
                <a:extLst>
                  <a:ext uri="{FF2B5EF4-FFF2-40B4-BE49-F238E27FC236}">
                    <a16:creationId xmlns:a16="http://schemas.microsoft.com/office/drawing/2014/main" id="{86A4F3C9-9B47-7E8E-351B-279F2111300C}"/>
                  </a:ext>
                </a:extLst>
              </p:cNvPr>
              <p:cNvSpPr>
                <a:spLocks noGrp="1" noRot="1" noChangeAspect="1" noMove="1" noResize="1" noEditPoints="1" noAdjustHandles="1" noChangeArrowheads="1" noChangeShapeType="1" noTextEdit="1"/>
              </p:cNvSpPr>
              <p:nvPr>
                <p:ph type="title"/>
              </p:nvPr>
            </p:nvSpPr>
            <p:spPr>
              <a:blipFill>
                <a:blip r:embed="rId2"/>
                <a:stretch>
                  <a:fillRect l="-907" b="-212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BD1E7D85-B902-0D63-F73C-0F0311113AEC}"/>
                  </a:ext>
                </a:extLst>
              </p:cNvPr>
              <p:cNvSpPr>
                <a:spLocks noGrp="1"/>
              </p:cNvSpPr>
              <p:nvPr>
                <p:ph type="body" sz="quarter" idx="14"/>
              </p:nvPr>
            </p:nvSpPr>
            <p:spPr>
              <a:xfrm>
                <a:off x="609600" y="1249960"/>
                <a:ext cx="10750549" cy="4760404"/>
              </a:xfrm>
            </p:spPr>
            <p:txBody>
              <a:bodyPr/>
              <a:lstStyle/>
              <a:p>
                <a:pPr marL="0" indent="0">
                  <a:buNone/>
                </a:pPr>
                <a:r>
                  <a:rPr lang="en-US" b="1" dirty="0"/>
                  <a:t>Example</a:t>
                </a:r>
              </a:p>
              <a:p>
                <a:pPr marL="0" indent="0">
                  <a:buNone/>
                </a:pPr>
                <a:r>
                  <a:rPr lang="en-US" dirty="0"/>
                  <a:t>Find the derivative of </a:t>
                </a:r>
                <a14:m>
                  <m:oMath xmlns:m="http://schemas.openxmlformats.org/officeDocument/2006/math">
                    <m:func>
                      <m:funcPr>
                        <m:ctrlPr>
                          <a:rPr lang="en-US" b="0" i="1" smtClean="0">
                            <a:latin typeface="Cambria Math" panose="02040503050406030204" pitchFamily="18" charset="0"/>
                          </a:rPr>
                        </m:ctrlPr>
                      </m:funcPr>
                      <m:fName>
                        <m:r>
                          <a:rPr lang="en-US" b="0" i="1" smtClean="0">
                            <a:latin typeface="Cambria Math" panose="02040503050406030204" pitchFamily="18" charset="0"/>
                          </a:rPr>
                          <m:t>h</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r>
                          <m:rPr>
                            <m:sty m:val="p"/>
                          </m:rPr>
                          <a:rPr lang="en-US" b="0" i="0" smtClean="0">
                            <a:latin typeface="Cambria Math" panose="02040503050406030204" pitchFamily="18" charset="0"/>
                          </a:rPr>
                          <m:t>tan</m:t>
                        </m:r>
                      </m:fName>
                      <m:e>
                        <m:r>
                          <a:rPr lang="en-US" b="0" i="1" smtClean="0">
                            <a:latin typeface="Cambria Math" panose="02040503050406030204" pitchFamily="18" charset="0"/>
                          </a:rPr>
                          <m:t>𝑥</m:t>
                        </m:r>
                      </m:e>
                    </m:func>
                  </m:oMath>
                </a14:m>
                <a:endParaRPr lang="en-US" dirty="0"/>
              </a:p>
              <a:p>
                <a:pPr marL="0" indent="0">
                  <a:buNone/>
                </a:pPr>
                <a:endParaRPr lang="en-US" dirty="0"/>
              </a:p>
              <a:p>
                <a:pPr marL="0" indent="0">
                  <a:buNone/>
                </a:pPr>
                <a:endParaRPr lang="en-US" dirty="0"/>
              </a:p>
              <a:p>
                <a:pPr marL="0" indent="0">
                  <a:buNone/>
                </a:pPr>
                <a:r>
                  <a:rPr lang="en-US" b="1" dirty="0"/>
                  <a:t>Solution</a:t>
                </a:r>
              </a:p>
              <a:p>
                <a:pPr marL="0" indent="0">
                  <a:buNone/>
                </a:pPr>
                <a:r>
                  <a:rPr lang="en-US" dirty="0"/>
                  <a:t>Since </a:t>
                </a:r>
                <a14:m>
                  <m:oMath xmlns:m="http://schemas.openxmlformats.org/officeDocument/2006/math">
                    <m:r>
                      <a:rPr lang="en-US" b="0" i="1" smtClean="0">
                        <a:latin typeface="Cambria Math" panose="02040503050406030204" pitchFamily="18" charset="0"/>
                      </a:rPr>
                      <m:t>𝑡𝑎𝑛</m:t>
                    </m:r>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m:t>
                    </m:r>
                    <m:f>
                      <m:fPr>
                        <m:ctrlPr>
                          <a:rPr lang="en-US" i="1" smtClean="0">
                            <a:latin typeface="Cambria Math" panose="02040503050406030204" pitchFamily="18" charset="0"/>
                          </a:rPr>
                        </m:ctrlPr>
                      </m:fPr>
                      <m:num>
                        <m:r>
                          <a:rPr lang="en-US" b="0" i="1" smtClean="0">
                            <a:latin typeface="Cambria Math" panose="02040503050406030204" pitchFamily="18" charset="0"/>
                          </a:rPr>
                          <m:t>𝑠𝑖𝑛</m:t>
                        </m:r>
                        <m:r>
                          <a:rPr lang="en-US" b="0" i="1" smtClean="0">
                            <a:latin typeface="Cambria Math" panose="02040503050406030204" pitchFamily="18" charset="0"/>
                          </a:rPr>
                          <m:t> </m:t>
                        </m:r>
                        <m:r>
                          <a:rPr lang="en-US" b="0" i="1" smtClean="0">
                            <a:latin typeface="Cambria Math" panose="02040503050406030204" pitchFamily="18" charset="0"/>
                          </a:rPr>
                          <m:t>𝑥</m:t>
                        </m:r>
                      </m:num>
                      <m:den>
                        <m:r>
                          <a:rPr lang="en-US" b="0" i="1" smtClean="0">
                            <a:latin typeface="Cambria Math" panose="02040503050406030204" pitchFamily="18" charset="0"/>
                          </a:rPr>
                          <m:t>𝑐𝑜𝑠</m:t>
                        </m:r>
                        <m:r>
                          <a:rPr lang="en-US" b="0" i="1" smtClean="0">
                            <a:latin typeface="Cambria Math" panose="02040503050406030204" pitchFamily="18" charset="0"/>
                          </a:rPr>
                          <m:t> </m:t>
                        </m:r>
                        <m:r>
                          <a:rPr lang="en-US" b="0" i="1" smtClean="0">
                            <a:latin typeface="Cambria Math" panose="02040503050406030204" pitchFamily="18" charset="0"/>
                          </a:rPr>
                          <m:t>𝑥</m:t>
                        </m:r>
                      </m:den>
                    </m:f>
                  </m:oMath>
                </a14:m>
                <a:r>
                  <a:rPr lang="en-US" dirty="0"/>
                  <a:t> , then </a:t>
                </a:r>
                <a14:m>
                  <m:oMath xmlns:m="http://schemas.openxmlformats.org/officeDocument/2006/math">
                    <m:sSup>
                      <m:sSupPr>
                        <m:ctrlPr>
                          <a:rPr lang="en-US"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m:t>
                        </m:r>
                      </m:sup>
                    </m:sSup>
                    <m:d>
                      <m:dPr>
                        <m:ctrlPr>
                          <a:rPr lang="en-US"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i="1" smtClean="0">
                            <a:latin typeface="Cambria Math" panose="02040503050406030204" pitchFamily="18" charset="0"/>
                          </a:rPr>
                        </m:ctrlPr>
                      </m:dPr>
                      <m:e>
                        <m:r>
                          <a:rPr lang="en-US" b="0" i="1" smtClean="0">
                            <a:latin typeface="Cambria Math" panose="02040503050406030204" pitchFamily="18" charset="0"/>
                          </a:rPr>
                          <m:t>𝑡𝑎𝑛</m:t>
                        </m:r>
                        <m:r>
                          <a:rPr lang="en-US" b="0" i="1" smtClean="0">
                            <a:latin typeface="Cambria Math" panose="02040503050406030204" pitchFamily="18" charset="0"/>
                          </a:rPr>
                          <m:t> </m:t>
                        </m:r>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r>
                      <a:rPr lang="en-US" b="0" i="1" smtClean="0">
                        <a:latin typeface="Cambria Math" panose="02040503050406030204" pitchFamily="18" charset="0"/>
                      </a:rPr>
                      <m:t>(</m:t>
                    </m:r>
                    <m:f>
                      <m:fPr>
                        <m:ctrlPr>
                          <a:rPr lang="en-US" i="1" smtClean="0">
                            <a:latin typeface="Cambria Math" panose="02040503050406030204" pitchFamily="18" charset="0"/>
                          </a:rPr>
                        </m:ctrlPr>
                      </m:fPr>
                      <m:num>
                        <m:r>
                          <a:rPr lang="en-US" b="0" i="1">
                            <a:latin typeface="Cambria Math" panose="02040503050406030204" pitchFamily="18" charset="0"/>
                          </a:rPr>
                          <m:t>𝑠𝑖𝑛</m:t>
                        </m:r>
                        <m:r>
                          <a:rPr lang="en-US" b="0" i="1">
                            <a:latin typeface="Cambria Math" panose="02040503050406030204" pitchFamily="18" charset="0"/>
                          </a:rPr>
                          <m:t> </m:t>
                        </m:r>
                        <m:r>
                          <a:rPr lang="en-US" b="0" i="1">
                            <a:latin typeface="Cambria Math" panose="02040503050406030204" pitchFamily="18" charset="0"/>
                          </a:rPr>
                          <m:t>𝑥</m:t>
                        </m:r>
                      </m:num>
                      <m:den>
                        <m:r>
                          <a:rPr lang="en-US" b="0" i="1">
                            <a:latin typeface="Cambria Math" panose="02040503050406030204" pitchFamily="18" charset="0"/>
                          </a:rPr>
                          <m:t>𝑐𝑜𝑠</m:t>
                        </m:r>
                        <m:r>
                          <a:rPr lang="en-US" b="0" i="1">
                            <a:latin typeface="Cambria Math" panose="02040503050406030204" pitchFamily="18" charset="0"/>
                          </a:rPr>
                          <m:t> </m:t>
                        </m:r>
                        <m:r>
                          <a:rPr lang="en-US" b="0" i="1">
                            <a:latin typeface="Cambria Math" panose="02040503050406030204" pitchFamily="18" charset="0"/>
                          </a:rPr>
                          <m:t>𝑥</m:t>
                        </m:r>
                      </m:den>
                    </m:f>
                  </m:oMath>
                </a14:m>
                <a:r>
                  <a:rPr lang="en-US" dirty="0"/>
                  <a:t>)</a:t>
                </a:r>
              </a:p>
              <a:p>
                <a:pPr marL="0" indent="0">
                  <a:buNone/>
                </a:pPr>
                <a:r>
                  <a:rPr lang="en-US" dirty="0"/>
                  <a:t>We apply Quotient rule</a:t>
                </a:r>
                <a:r>
                  <a:rPr lang="en-US" sz="3200" dirty="0"/>
                  <a:t>.</a:t>
                </a:r>
              </a:p>
              <a:p>
                <a:pPr marL="0" indent="0">
                  <a:buNone/>
                </a:pPr>
                <a14:m>
                  <m:oMath xmlns:m="http://schemas.openxmlformats.org/officeDocument/2006/math">
                    <m:r>
                      <a:rPr lang="en-US" b="0" i="1" smtClean="0">
                        <a:latin typeface="Cambria Math" panose="02040503050406030204" pitchFamily="18" charset="0"/>
                      </a:rPr>
                      <m:t>h</m:t>
                    </m:r>
                    <m:r>
                      <a:rPr lang="en-US" i="1">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 </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𝑓</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𝑔</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𝑔</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𝑓</m:t>
                        </m:r>
                        <m:r>
                          <a:rPr lang="en-US" i="1">
                            <a:latin typeface="Cambria Math" panose="02040503050406030204" pitchFamily="18" charset="0"/>
                          </a:rPr>
                          <m:t>(</m:t>
                        </m:r>
                        <m:r>
                          <a:rPr lang="en-US" i="1">
                            <a:latin typeface="Cambria Math" panose="02040503050406030204" pitchFamily="18" charset="0"/>
                          </a:rPr>
                          <m:t>𝑥</m:t>
                        </m:r>
                        <m:r>
                          <a:rPr lang="en-US" i="1">
                            <a:latin typeface="Cambria Math" panose="02040503050406030204" pitchFamily="18" charset="0"/>
                          </a:rPr>
                          <m:t>)</m:t>
                        </m:r>
                      </m:num>
                      <m:den>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panose="02040503050406030204" pitchFamily="18" charset="0"/>
                                  </a:rPr>
                                  <m:t>𝑔</m:t>
                                </m:r>
                                <m:d>
                                  <m:dPr>
                                    <m:ctrlPr>
                                      <a:rPr lang="en-US" i="1">
                                        <a:latin typeface="Cambria Math" panose="02040503050406030204" pitchFamily="18" charset="0"/>
                                      </a:rPr>
                                    </m:ctrlPr>
                                  </m:dPr>
                                  <m:e>
                                    <m:r>
                                      <a:rPr lang="en-US" i="1">
                                        <a:latin typeface="Cambria Math" panose="02040503050406030204" pitchFamily="18" charset="0"/>
                                      </a:rPr>
                                      <m:t>𝑥</m:t>
                                    </m:r>
                                  </m:e>
                                </m:d>
                              </m:e>
                            </m:d>
                          </m:e>
                          <m:sup>
                            <m:r>
                              <a:rPr lang="en-US" i="1">
                                <a:latin typeface="Cambria Math" panose="02040503050406030204" pitchFamily="18" charset="0"/>
                              </a:rPr>
                              <m:t>2</m:t>
                            </m:r>
                          </m:sup>
                        </m:sSup>
                      </m:den>
                    </m:f>
                  </m:oMath>
                </a14:m>
                <a:r>
                  <a:rPr lang="en-US" dirty="0"/>
                  <a:t>= </a:t>
                </a:r>
                <a14:m>
                  <m:oMath xmlns:m="http://schemas.openxmlformats.org/officeDocument/2006/math">
                    <m:f>
                      <m:fPr>
                        <m:ctrlPr>
                          <a:rPr lang="en-US" i="1" smtClean="0">
                            <a:latin typeface="Cambria Math" panose="02040503050406030204" pitchFamily="18" charset="0"/>
                          </a:rPr>
                        </m:ctrlPr>
                      </m:fPr>
                      <m:num>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𝑥𝑐𝑜𝑠</m:t>
                            </m:r>
                            <m:r>
                              <a:rPr lang="en-US" b="0" i="1" smtClean="0">
                                <a:latin typeface="Cambria Math" panose="02040503050406030204" pitchFamily="18" charset="0"/>
                              </a:rPr>
                              <m:t> </m:t>
                            </m:r>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𝑠𝑖𝑛𝑥</m:t>
                            </m:r>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r>
                                  <a:rPr lang="en-US" b="0" i="1" smtClean="0">
                                    <a:latin typeface="Cambria Math" panose="02040503050406030204" pitchFamily="18" charset="0"/>
                                  </a:rPr>
                                  <m:t>)</m:t>
                                </m:r>
                              </m:e>
                            </m:func>
                          </m:e>
                        </m:func>
                      </m:num>
                      <m:den>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r>
                              <a:rPr lang="en-US" b="0" i="1" smtClean="0">
                                <a:latin typeface="Cambria Math" panose="02040503050406030204" pitchFamily="18" charset="0"/>
                              </a:rPr>
                              <m:t>)^2   </m:t>
                            </m:r>
                          </m:e>
                        </m:func>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func>
                          <m:funcPr>
                            <m:ctrlPr>
                              <a:rPr lang="en-US" b="0" i="1" smtClean="0">
                                <a:latin typeface="Cambria Math" panose="02040503050406030204" pitchFamily="18" charset="0"/>
                              </a:rPr>
                            </m:ctrlPr>
                          </m:funcPr>
                          <m:fName>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cos</m:t>
                                </m:r>
                              </m:e>
                              <m:sup>
                                <m:r>
                                  <a:rPr lang="en-US" b="0" i="1" smtClean="0">
                                    <a:latin typeface="Cambria Math" panose="02040503050406030204" pitchFamily="18" charset="0"/>
                                  </a:rPr>
                                  <m:t>2</m:t>
                                </m:r>
                              </m:sup>
                            </m:sSup>
                          </m:fName>
                          <m:e>
                            <m:r>
                              <a:rPr lang="en-US" b="0" i="1" smtClean="0">
                                <a:latin typeface="Cambria Math" panose="02040503050406030204" pitchFamily="18" charset="0"/>
                              </a:rPr>
                              <m:t>𝑥</m:t>
                            </m:r>
                          </m:e>
                        </m:func>
                      </m:den>
                    </m:f>
                    <m:r>
                      <a:rPr lang="en-US" b="0" i="0" smtClean="0">
                        <a:latin typeface="Cambria Math" panose="02040503050406030204" pitchFamily="18" charset="0"/>
                      </a:rPr>
                      <m:t>=</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sec</m:t>
                        </m:r>
                      </m:e>
                      <m:sup>
                        <m:r>
                          <a:rPr lang="en-US" b="0" i="0" smtClean="0">
                            <a:latin typeface="Cambria Math" panose="02040503050406030204" pitchFamily="18" charset="0"/>
                          </a:rPr>
                          <m:t>2</m:t>
                        </m:r>
                      </m:sup>
                    </m:sSup>
                    <m:r>
                      <m:rPr>
                        <m:sty m:val="p"/>
                      </m:rPr>
                      <a:rPr lang="en-US" b="0" i="0" smtClean="0">
                        <a:latin typeface="Cambria Math" panose="02040503050406030204" pitchFamily="18" charset="0"/>
                      </a:rPr>
                      <m:t>x</m:t>
                    </m:r>
                  </m:oMath>
                </a14:m>
                <a:endParaRPr lang="en-US" dirty="0"/>
              </a:p>
              <a:p>
                <a:endParaRPr lang="en-US" dirty="0"/>
              </a:p>
            </p:txBody>
          </p:sp>
        </mc:Choice>
        <mc:Fallback xmlns="">
          <p:sp>
            <p:nvSpPr>
              <p:cNvPr id="4" name="Text Placeholder 3">
                <a:extLst>
                  <a:ext uri="{FF2B5EF4-FFF2-40B4-BE49-F238E27FC236}">
                    <a16:creationId xmlns:a16="http://schemas.microsoft.com/office/drawing/2014/main" id="{BD1E7D85-B902-0D63-F73C-0F0311113AEC}"/>
                  </a:ext>
                </a:extLst>
              </p:cNvPr>
              <p:cNvSpPr>
                <a:spLocks noGrp="1" noRot="1" noChangeAspect="1" noMove="1" noResize="1" noEditPoints="1" noAdjustHandles="1" noChangeArrowheads="1" noChangeShapeType="1" noTextEdit="1"/>
              </p:cNvSpPr>
              <p:nvPr>
                <p:ph type="body" sz="quarter" idx="14"/>
              </p:nvPr>
            </p:nvSpPr>
            <p:spPr>
              <a:xfrm>
                <a:off x="609600" y="1249960"/>
                <a:ext cx="10750549" cy="4760404"/>
              </a:xfrm>
              <a:blipFill>
                <a:blip r:embed="rId3"/>
                <a:stretch>
                  <a:fillRect l="-624"/>
                </a:stretch>
              </a:blipFill>
            </p:spPr>
            <p:txBody>
              <a:bodyPr/>
              <a:lstStyle/>
              <a:p>
                <a:r>
                  <a:rPr lang="en-US">
                    <a:noFill/>
                  </a:rPr>
                  <a:t> </a:t>
                </a:r>
              </a:p>
            </p:txBody>
          </p:sp>
        </mc:Fallback>
      </mc:AlternateContent>
    </p:spTree>
    <p:extLst>
      <p:ext uri="{BB962C8B-B14F-4D97-AF65-F5344CB8AC3E}">
        <p14:creationId xmlns:p14="http://schemas.microsoft.com/office/powerpoint/2010/main" val="28517035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73EAFCFB-25D4-4192-A0CB-A00650012A83}"/>
                  </a:ext>
                </a:extLst>
              </p:cNvPr>
              <p:cNvSpPr>
                <a:spLocks noGrp="1"/>
              </p:cNvSpPr>
              <p:nvPr>
                <p:ph type="title"/>
              </p:nvPr>
            </p:nvSpPr>
            <p:spPr/>
            <p:txBody>
              <a:bodyPr>
                <a:normAutofit/>
              </a:bodyPr>
              <a:lstStyle/>
              <a:p>
                <a:r>
                  <a:rPr lang="en-US" dirty="0"/>
                  <a:t>Derivatives of Cosecant Function </a:t>
                </a:r>
                <a14:m>
                  <m:oMath xmlns:m="http://schemas.openxmlformats.org/officeDocument/2006/math">
                    <m:func>
                      <m:funcPr>
                        <m:ctrlPr>
                          <a:rPr lang="en-US" i="1" smtClean="0">
                            <a:latin typeface="Cambria Math" panose="02040503050406030204" pitchFamily="18" charset="0"/>
                          </a:rPr>
                        </m:ctrlPr>
                      </m:funcPr>
                      <m:fName>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i="1" smtClean="0">
                            <a:latin typeface="Cambria Math" panose="02040503050406030204" pitchFamily="18" charset="0"/>
                          </a:rPr>
                          <m:t>𝑐𝑠𝑐</m:t>
                        </m:r>
                      </m:fName>
                      <m:e>
                        <m:r>
                          <a:rPr lang="en-US" b="0" i="1" smtClean="0">
                            <a:latin typeface="Cambria Math" panose="02040503050406030204" pitchFamily="18" charset="0"/>
                          </a:rPr>
                          <m:t>𝑥</m:t>
                        </m:r>
                      </m:e>
                    </m:func>
                  </m:oMath>
                </a14:m>
                <a:endParaRPr lang="en-US" i="1" dirty="0"/>
              </a:p>
            </p:txBody>
          </p:sp>
        </mc:Choice>
        <mc:Fallback xmlns="">
          <p:sp>
            <p:nvSpPr>
              <p:cNvPr id="2" name="Title 1">
                <a:extLst>
                  <a:ext uri="{FF2B5EF4-FFF2-40B4-BE49-F238E27FC236}">
                    <a16:creationId xmlns:a16="http://schemas.microsoft.com/office/drawing/2014/main" id="{73EAFCFB-25D4-4192-A0CB-A00650012A83}"/>
                  </a:ext>
                </a:extLst>
              </p:cNvPr>
              <p:cNvSpPr>
                <a:spLocks noGrp="1" noRot="1" noChangeAspect="1" noMove="1" noResize="1" noEditPoints="1" noAdjustHandles="1" noChangeArrowheads="1" noChangeShapeType="1" noTextEdit="1"/>
              </p:cNvSpPr>
              <p:nvPr>
                <p:ph type="title"/>
              </p:nvPr>
            </p:nvSpPr>
            <p:spPr>
              <a:blipFill>
                <a:blip r:embed="rId2"/>
                <a:stretch>
                  <a:fillRect l="-907" b="-212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905806B7-AA6B-4A96-9BA2-092A92E8D355}"/>
                  </a:ext>
                </a:extLst>
              </p:cNvPr>
              <p:cNvSpPr>
                <a:spLocks noGrp="1"/>
              </p:cNvSpPr>
              <p:nvPr>
                <p:ph type="body" sz="quarter" idx="14"/>
              </p:nvPr>
            </p:nvSpPr>
            <p:spPr>
              <a:xfrm>
                <a:off x="609600" y="791110"/>
                <a:ext cx="10750549" cy="5219254"/>
              </a:xfrm>
            </p:spPr>
            <p:txBody>
              <a:bodyPr>
                <a:normAutofit fontScale="92500" lnSpcReduction="10000"/>
              </a:bodyPr>
              <a:lstStyle/>
              <a:p>
                <a:pPr marL="0" indent="0">
                  <a:buNone/>
                </a:pPr>
                <a:endParaRPr lang="en-US" dirty="0"/>
              </a:p>
              <a:p>
                <a:pPr marL="0" indent="0">
                  <a:buNone/>
                </a:pPr>
                <a:r>
                  <a:rPr lang="en-US" b="1" dirty="0"/>
                  <a:t>Example</a:t>
                </a:r>
              </a:p>
              <a:p>
                <a:pPr marL="0" indent="0">
                  <a:buNone/>
                </a:pPr>
                <a:r>
                  <a:rPr lang="en-US" dirty="0"/>
                  <a:t>Find derivative of </a:t>
                </a:r>
                <a14:m>
                  <m:oMath xmlns:m="http://schemas.openxmlformats.org/officeDocument/2006/math">
                    <m:func>
                      <m:funcPr>
                        <m:ctrlPr>
                          <a:rPr lang="en-US" i="1" smtClean="0">
                            <a:latin typeface="Cambria Math" panose="02040503050406030204" pitchFamily="18" charset="0"/>
                          </a:rPr>
                        </m:ctrlPr>
                      </m:funcPr>
                      <m:fName>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0" smtClean="0">
                            <a:latin typeface="Cambria Math" panose="02040503050406030204" pitchFamily="18" charset="0"/>
                          </a:rPr>
                          <m:t>=</m:t>
                        </m:r>
                        <m:r>
                          <m:rPr>
                            <m:sty m:val="p"/>
                          </m:rPr>
                          <a:rPr lang="en-US" i="0" smtClean="0">
                            <a:latin typeface="Cambria Math" panose="02040503050406030204" pitchFamily="18" charset="0"/>
                          </a:rPr>
                          <m:t>csc</m:t>
                        </m:r>
                      </m:fName>
                      <m:e>
                        <m:r>
                          <a:rPr lang="en-US" b="0" i="1" smtClean="0">
                            <a:latin typeface="Cambria Math" panose="02040503050406030204" pitchFamily="18" charset="0"/>
                          </a:rPr>
                          <m:t>𝑥</m:t>
                        </m:r>
                      </m:e>
                    </m:func>
                  </m:oMath>
                </a14:m>
                <a:endParaRPr lang="en-US" dirty="0"/>
              </a:p>
              <a:p>
                <a:pPr marL="0" indent="0">
                  <a:buNone/>
                </a:pPr>
                <a:r>
                  <a:rPr lang="en-US" dirty="0"/>
                  <a:t>i.e., </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csc</m:t>
                            </m:r>
                          </m:fName>
                          <m:e>
                            <m:r>
                              <a:rPr lang="en-US" b="0" i="1" smtClean="0">
                                <a:latin typeface="Cambria Math" panose="02040503050406030204" pitchFamily="18" charset="0"/>
                              </a:rPr>
                              <m:t>𝑥</m:t>
                            </m:r>
                          </m:e>
                        </m:func>
                      </m:e>
                    </m:d>
                  </m:oMath>
                </a14:m>
                <a:endParaRPr lang="en-US" dirty="0"/>
              </a:p>
              <a:p>
                <a:pPr marL="0" indent="0">
                  <a:buNone/>
                </a:pPr>
                <a:endParaRPr lang="en-US" dirty="0"/>
              </a:p>
              <a:p>
                <a:pPr marL="0" indent="0">
                  <a:buNone/>
                </a:pPr>
                <a:r>
                  <a:rPr lang="en-US" b="1" dirty="0"/>
                  <a:t>Solution</a:t>
                </a:r>
              </a:p>
              <a:p>
                <a:pPr marL="0" indent="0">
                  <a:buNone/>
                </a:pPr>
                <a:r>
                  <a:rPr lang="en-US" dirty="0"/>
                  <a:t>Similarly, by expressing </a:t>
                </a:r>
                <a14:m>
                  <m:oMath xmlns:m="http://schemas.openxmlformats.org/officeDocument/2006/math">
                    <m:r>
                      <a:rPr lang="en-US" i="1" dirty="0">
                        <a:latin typeface="Cambria Math" panose="02040503050406030204" pitchFamily="18" charset="0"/>
                      </a:rPr>
                      <m:t>𝑐𝑠𝑐</m:t>
                    </m:r>
                    <m:d>
                      <m:dPr>
                        <m:ctrlPr>
                          <a:rPr lang="en-US" i="1" dirty="0">
                            <a:latin typeface="Cambria Math" panose="02040503050406030204" pitchFamily="18" charset="0"/>
                          </a:rPr>
                        </m:ctrlPr>
                      </m:dPr>
                      <m:e>
                        <m:r>
                          <a:rPr lang="en-US" i="1" dirty="0">
                            <a:latin typeface="Cambria Math" panose="02040503050406030204" pitchFamily="18" charset="0"/>
                          </a:rPr>
                          <m:t>𝑥</m:t>
                        </m:r>
                      </m:e>
                    </m:d>
                    <m:r>
                      <a:rPr lang="en-US" i="1" dirty="0">
                        <a:latin typeface="Cambria Math" panose="02040503050406030204" pitchFamily="18" charset="0"/>
                      </a:rPr>
                      <m:t>=</m:t>
                    </m:r>
                    <m:f>
                      <m:fPr>
                        <m:ctrlPr>
                          <a:rPr lang="en-US" i="1" dirty="0">
                            <a:latin typeface="Cambria Math" panose="02040503050406030204" pitchFamily="18" charset="0"/>
                          </a:rPr>
                        </m:ctrlPr>
                      </m:fPr>
                      <m:num>
                        <m:r>
                          <a:rPr lang="en-US" i="1" dirty="0">
                            <a:latin typeface="Cambria Math" panose="02040503050406030204" pitchFamily="18" charset="0"/>
                          </a:rPr>
                          <m:t>1</m:t>
                        </m:r>
                      </m:num>
                      <m:den>
                        <m:func>
                          <m:funcPr>
                            <m:ctrlPr>
                              <a:rPr lang="en-US" i="1" dirty="0">
                                <a:latin typeface="Cambria Math" panose="02040503050406030204" pitchFamily="18" charset="0"/>
                              </a:rPr>
                            </m:ctrlPr>
                          </m:funcPr>
                          <m:fName>
                            <m:r>
                              <m:rPr>
                                <m:sty m:val="p"/>
                              </m:rPr>
                              <a:rPr lang="en-US" dirty="0">
                                <a:latin typeface="Cambria Math" panose="02040503050406030204" pitchFamily="18" charset="0"/>
                              </a:rPr>
                              <m:t>sin</m:t>
                            </m:r>
                          </m:fName>
                          <m:e>
                            <m:d>
                              <m:dPr>
                                <m:ctrlPr>
                                  <a:rPr lang="en-US" i="1" dirty="0">
                                    <a:latin typeface="Cambria Math" panose="02040503050406030204" pitchFamily="18" charset="0"/>
                                  </a:rPr>
                                </m:ctrlPr>
                              </m:dPr>
                              <m:e>
                                <m:r>
                                  <a:rPr lang="en-US" i="1" dirty="0">
                                    <a:latin typeface="Cambria Math" panose="02040503050406030204" pitchFamily="18" charset="0"/>
                                  </a:rPr>
                                  <m:t>𝑥</m:t>
                                </m:r>
                              </m:e>
                            </m:d>
                          </m:e>
                        </m:func>
                      </m:den>
                    </m:f>
                    <m:r>
                      <a:rPr lang="en-US" i="1" dirty="0">
                        <a:latin typeface="Cambria Math" panose="02040503050406030204" pitchFamily="18" charset="0"/>
                      </a:rPr>
                      <m:t>,</m:t>
                    </m:r>
                  </m:oMath>
                </a14:m>
                <a:r>
                  <a:rPr lang="en-US" dirty="0"/>
                  <a:t> </a:t>
                </a:r>
              </a:p>
              <a:p>
                <a:pPr marL="0" indent="0">
                  <a:buNone/>
                </a:pPr>
                <a:endParaRPr lang="en-US" b="0" i="1" dirty="0">
                  <a:latin typeface="Cambria Math" panose="02040503050406030204" pitchFamily="18" charset="0"/>
                </a:endParaRPr>
              </a:p>
              <a:p>
                <a:pPr marL="0" indent="0">
                  <a:buNone/>
                </a:pPr>
                <a:r>
                  <a:rPr lang="en-US" dirty="0">
                    <a:latin typeface="Cambria Math" panose="02040503050406030204" pitchFamily="18" charset="0"/>
                  </a:rPr>
                  <a:t>We have    </a:t>
                </a:r>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m:t>
                        </m:r>
                      </m:num>
                      <m:den>
                        <m:r>
                          <a:rPr lang="en-US" i="1" smtClean="0">
                            <a:latin typeface="Cambria Math" panose="02040503050406030204" pitchFamily="18" charset="0"/>
                          </a:rPr>
                          <m:t>𝑑𝑥</m:t>
                        </m:r>
                      </m:den>
                    </m:f>
                    <m:d>
                      <m:dPr>
                        <m:ctrlPr>
                          <a:rPr lang="en-US" i="1" smtClean="0">
                            <a:latin typeface="Cambria Math" panose="02040503050406030204" pitchFamily="18" charset="0"/>
                          </a:rPr>
                        </m:ctrlPr>
                      </m:dPr>
                      <m:e>
                        <m:func>
                          <m:funcPr>
                            <m:ctrlPr>
                              <a:rPr lang="en-US" i="1" smtClean="0">
                                <a:latin typeface="Cambria Math" panose="02040503050406030204" pitchFamily="18" charset="0"/>
                              </a:rPr>
                            </m:ctrlPr>
                          </m:funcPr>
                          <m:fName>
                            <m:r>
                              <m:rPr>
                                <m:sty m:val="p"/>
                              </m:rPr>
                              <a:rPr lang="en-US" i="0" smtClean="0">
                                <a:latin typeface="Cambria Math" panose="02040503050406030204" pitchFamily="18" charset="0"/>
                              </a:rPr>
                              <m:t>csc</m:t>
                            </m:r>
                          </m:fName>
                          <m:e>
                            <m:r>
                              <a:rPr lang="en-US" b="0" i="1" smtClean="0">
                                <a:latin typeface="Cambria Math" panose="02040503050406030204" pitchFamily="18" charset="0"/>
                              </a:rPr>
                              <m:t>𝑥</m:t>
                            </m:r>
                          </m:e>
                        </m:func>
                      </m:e>
                    </m:d>
                    <m:r>
                      <a:rPr lang="en-US" b="0" i="0"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den>
                        </m:f>
                      </m:e>
                    </m:d>
                  </m:oMath>
                </a14:m>
                <a:r>
                  <a:rPr lang="en-US" dirty="0">
                    <a:latin typeface="Cambria Math" panose="02040503050406030204" pitchFamily="18" charset="0"/>
                  </a:rPr>
                  <a:t> </a:t>
                </a:r>
              </a:p>
              <a:p>
                <a:pPr marL="0" indent="0">
                  <a:buNone/>
                </a:pPr>
                <a:r>
                  <a:rPr lang="en-US" dirty="0">
                    <a:latin typeface="Cambria Math" panose="02040503050406030204" pitchFamily="18" charset="0"/>
                  </a:rPr>
                  <a:t>by Quotient Rule</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num>
                        <m:den>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e>
                              </m:d>
                            </m:e>
                            <m:sup>
                              <m:r>
                                <a:rPr lang="en-US" b="0" i="1" smtClean="0">
                                  <a:latin typeface="Cambria Math" panose="02040503050406030204" pitchFamily="18" charset="0"/>
                                </a:rPr>
                                <m:t>2</m:t>
                              </m:r>
                            </m:sup>
                          </m:sSup>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den>
                      </m:f>
                      <m:f>
                        <m:fPr>
                          <m:ctrlPr>
                            <a:rPr lang="en-US" b="0" i="1" smtClean="0">
                              <a:latin typeface="Cambria Math" panose="02040503050406030204" pitchFamily="18" charset="0"/>
                            </a:rPr>
                          </m:ctrlPr>
                        </m:fPr>
                        <m:num>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num>
                        <m:den>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den>
                      </m:f>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a:rPr lang="en-US" b="0" i="0" smtClean="0">
                              <a:latin typeface="Cambria Math" panose="02040503050406030204" pitchFamily="18" charset="0"/>
                            </a:rPr>
                            <m:t>−</m:t>
                          </m:r>
                          <m:r>
                            <m:rPr>
                              <m:sty m:val="p"/>
                            </m:rPr>
                            <a:rPr lang="en-US" b="0" i="0" smtClean="0">
                              <a:latin typeface="Cambria Math" panose="02040503050406030204" pitchFamily="18" charset="0"/>
                            </a:rPr>
                            <m:t>csc</m:t>
                          </m:r>
                        </m:fName>
                        <m:e>
                          <m:r>
                            <a:rPr lang="en-US" b="0" i="1" smtClean="0">
                              <a:latin typeface="Cambria Math" panose="02040503050406030204" pitchFamily="18" charset="0"/>
                            </a:rPr>
                            <m:t>𝑥</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cot</m:t>
                              </m:r>
                            </m:fName>
                            <m:e>
                              <m:r>
                                <a:rPr lang="en-US" b="0" i="1" smtClean="0">
                                  <a:latin typeface="Cambria Math" panose="02040503050406030204" pitchFamily="18" charset="0"/>
                                </a:rPr>
                                <m:t>𝑥</m:t>
                              </m:r>
                            </m:e>
                          </m:func>
                        </m:e>
                      </m:func>
                    </m:oMath>
                  </m:oMathPara>
                </a14:m>
                <a:endParaRPr lang="en-US" b="0" i="1" dirty="0">
                  <a:latin typeface="Cambria Math" panose="02040503050406030204" pitchFamily="18" charset="0"/>
                </a:endParaRPr>
              </a:p>
              <a:p>
                <a:pPr marL="0" indent="0">
                  <a:buNone/>
                </a:pPr>
                <a:endParaRPr lang="en-US" i="1" dirty="0">
                  <a:latin typeface="Cambria Math" panose="02040503050406030204" pitchFamily="18" charset="0"/>
                </a:endParaRPr>
              </a:p>
              <a:p>
                <a:pPr marL="0" indent="0"/>
                <a:r>
                  <a:rPr lang="en-US" b="0" dirty="0">
                    <a:latin typeface="Cambria Math" panose="02040503050406030204" pitchFamily="18" charset="0"/>
                  </a:rPr>
                  <a:t>Thus, </a:t>
                </a:r>
                <a:r>
                  <a:rPr lang="en-US" b="0" i="1" dirty="0">
                    <a:latin typeface="Cambria Math" panose="02040503050406030204" pitchFamily="18" charset="0"/>
                  </a:rPr>
                  <a:t>  </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csc</m:t>
                            </m:r>
                          </m:fName>
                          <m:e>
                            <m:r>
                              <a:rPr lang="en-US" b="0" i="1" smtClean="0">
                                <a:latin typeface="Cambria Math" panose="02040503050406030204" pitchFamily="18" charset="0"/>
                              </a:rPr>
                              <m:t>𝑥</m:t>
                            </m:r>
                          </m:e>
                        </m:func>
                      </m:e>
                    </m:d>
                    <m:r>
                      <a:rPr lang="en-US" b="0" i="1" smtClean="0">
                        <a:latin typeface="Cambria Math" panose="02040503050406030204" pitchFamily="18" charset="0"/>
                      </a:rPr>
                      <m:t>=</m:t>
                    </m:r>
                  </m:oMath>
                </a14:m>
                <a:r>
                  <a:rPr lang="en-US" dirty="0">
                    <a:latin typeface="Cambria Math" panose="02040503050406030204" pitchFamily="18" charset="0"/>
                  </a:rPr>
                  <a:t> </a:t>
                </a:r>
                <a14:m>
                  <m:oMath xmlns:m="http://schemas.openxmlformats.org/officeDocument/2006/math">
                    <m:func>
                      <m:funcPr>
                        <m:ctrlPr>
                          <a:rPr lang="en-US" i="1">
                            <a:latin typeface="Cambria Math" panose="02040503050406030204" pitchFamily="18" charset="0"/>
                          </a:rPr>
                        </m:ctrlPr>
                      </m:funcPr>
                      <m:fName>
                        <m:r>
                          <a:rPr lang="en-US">
                            <a:latin typeface="Cambria Math" panose="02040503050406030204" pitchFamily="18" charset="0"/>
                          </a:rPr>
                          <m:t>−</m:t>
                        </m:r>
                        <m:r>
                          <m:rPr>
                            <m:sty m:val="p"/>
                          </m:rPr>
                          <a:rPr lang="en-US">
                            <a:latin typeface="Cambria Math" panose="02040503050406030204" pitchFamily="18" charset="0"/>
                          </a:rPr>
                          <m:t>csc</m:t>
                        </m:r>
                      </m:fName>
                      <m:e>
                        <m:r>
                          <a:rPr lang="en-US" i="1">
                            <a:latin typeface="Cambria Math" panose="02040503050406030204" pitchFamily="18" charset="0"/>
                          </a:rPr>
                          <m:t>𝑥</m:t>
                        </m:r>
                        <m:func>
                          <m:funcPr>
                            <m:ctrlPr>
                              <a:rPr lang="en-US" i="1">
                                <a:latin typeface="Cambria Math" panose="02040503050406030204" pitchFamily="18" charset="0"/>
                              </a:rPr>
                            </m:ctrlPr>
                          </m:funcPr>
                          <m:fName>
                            <m:r>
                              <m:rPr>
                                <m:sty m:val="p"/>
                              </m:rPr>
                              <a:rPr lang="en-US">
                                <a:latin typeface="Cambria Math" panose="02040503050406030204" pitchFamily="18" charset="0"/>
                              </a:rPr>
                              <m:t>cot</m:t>
                            </m:r>
                          </m:fName>
                          <m:e>
                            <m:r>
                              <a:rPr lang="en-US" i="1">
                                <a:latin typeface="Cambria Math" panose="02040503050406030204" pitchFamily="18" charset="0"/>
                              </a:rPr>
                              <m:t>𝑥</m:t>
                            </m:r>
                          </m:e>
                        </m:func>
                      </m:e>
                    </m:func>
                  </m:oMath>
                </a14:m>
                <a:endParaRPr lang="en-US" dirty="0">
                  <a:latin typeface="Cambria Math" panose="02040503050406030204" pitchFamily="18" charset="0"/>
                </a:endParaRPr>
              </a:p>
              <a:p>
                <a:pPr marL="0" indent="0">
                  <a:buNone/>
                </a:pPr>
                <a:endParaRPr lang="en-US" b="0" i="1" dirty="0">
                  <a:latin typeface="Cambria Math" panose="02040503050406030204" pitchFamily="18" charset="0"/>
                </a:endParaRPr>
              </a:p>
              <a:p>
                <a:pPr marL="0" indent="0">
                  <a:buNone/>
                </a:pPr>
                <a:endParaRPr lang="en-US" dirty="0"/>
              </a:p>
            </p:txBody>
          </p:sp>
        </mc:Choice>
        <mc:Fallback xmlns="">
          <p:sp>
            <p:nvSpPr>
              <p:cNvPr id="4" name="Text Placeholder 3">
                <a:extLst>
                  <a:ext uri="{FF2B5EF4-FFF2-40B4-BE49-F238E27FC236}">
                    <a16:creationId xmlns:a16="http://schemas.microsoft.com/office/drawing/2014/main" id="{905806B7-AA6B-4A96-9BA2-092A92E8D355}"/>
                  </a:ext>
                </a:extLst>
              </p:cNvPr>
              <p:cNvSpPr>
                <a:spLocks noGrp="1" noRot="1" noChangeAspect="1" noMove="1" noResize="1" noEditPoints="1" noAdjustHandles="1" noChangeArrowheads="1" noChangeShapeType="1" noTextEdit="1"/>
              </p:cNvSpPr>
              <p:nvPr>
                <p:ph type="body" sz="quarter" idx="14"/>
              </p:nvPr>
            </p:nvSpPr>
            <p:spPr>
              <a:xfrm>
                <a:off x="609600" y="791110"/>
                <a:ext cx="10750549" cy="5219254"/>
              </a:xfrm>
              <a:blipFill>
                <a:blip r:embed="rId3"/>
                <a:stretch>
                  <a:fillRect l="-567"/>
                </a:stretch>
              </a:blipFill>
            </p:spPr>
            <p:txBody>
              <a:bodyPr/>
              <a:lstStyle/>
              <a:p>
                <a:r>
                  <a:rPr lang="en-US">
                    <a:noFill/>
                  </a:rPr>
                  <a:t> </a:t>
                </a:r>
              </a:p>
            </p:txBody>
          </p:sp>
        </mc:Fallback>
      </mc:AlternateContent>
    </p:spTree>
    <p:extLst>
      <p:ext uri="{BB962C8B-B14F-4D97-AF65-F5344CB8AC3E}">
        <p14:creationId xmlns:p14="http://schemas.microsoft.com/office/powerpoint/2010/main" val="26246356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4394F7C4-A949-3CB2-5800-E98B33CE13E0}"/>
                  </a:ext>
                </a:extLst>
              </p:cNvPr>
              <p:cNvSpPr>
                <a:spLocks noGrp="1"/>
              </p:cNvSpPr>
              <p:nvPr>
                <p:ph type="title"/>
              </p:nvPr>
            </p:nvSpPr>
            <p:spPr/>
            <p:txBody>
              <a:bodyPr/>
              <a:lstStyle/>
              <a:p>
                <a:r>
                  <a:rPr lang="en-US" dirty="0"/>
                  <a:t>Derivatives of Secant Function </a:t>
                </a:r>
                <a14:m>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sec</m:t>
                        </m:r>
                      </m:fName>
                      <m:e>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e>
                    </m:func>
                  </m:oMath>
                </a14:m>
                <a:endParaRPr lang="en-US" dirty="0"/>
              </a:p>
            </p:txBody>
          </p:sp>
        </mc:Choice>
        <mc:Fallback xmlns="">
          <p:sp>
            <p:nvSpPr>
              <p:cNvPr id="2" name="Title 1">
                <a:extLst>
                  <a:ext uri="{FF2B5EF4-FFF2-40B4-BE49-F238E27FC236}">
                    <a16:creationId xmlns:a16="http://schemas.microsoft.com/office/drawing/2014/main" id="{4394F7C4-A949-3CB2-5800-E98B33CE13E0}"/>
                  </a:ext>
                </a:extLst>
              </p:cNvPr>
              <p:cNvSpPr>
                <a:spLocks noGrp="1" noRot="1" noChangeAspect="1" noMove="1" noResize="1" noEditPoints="1" noAdjustHandles="1" noChangeArrowheads="1" noChangeShapeType="1" noTextEdit="1"/>
              </p:cNvSpPr>
              <p:nvPr>
                <p:ph type="title"/>
              </p:nvPr>
            </p:nvSpPr>
            <p:spPr>
              <a:blipFill>
                <a:blip r:embed="rId2"/>
                <a:stretch>
                  <a:fillRect l="-907" b="-212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F630BA47-05E0-806D-BE16-D932617BC1F2}"/>
                  </a:ext>
                </a:extLst>
              </p:cNvPr>
              <p:cNvSpPr>
                <a:spLocks noGrp="1"/>
              </p:cNvSpPr>
              <p:nvPr>
                <p:ph type="body" sz="quarter" idx="14"/>
              </p:nvPr>
            </p:nvSpPr>
            <p:spPr>
              <a:xfrm>
                <a:off x="609600" y="1182848"/>
                <a:ext cx="10750549" cy="4827516"/>
              </a:xfrm>
            </p:spPr>
            <p:txBody>
              <a:bodyPr>
                <a:normAutofit fontScale="92500" lnSpcReduction="10000"/>
              </a:bodyPr>
              <a:lstStyle/>
              <a:p>
                <a:pPr marL="0" indent="0">
                  <a:buNone/>
                </a:pPr>
                <a:r>
                  <a:rPr lang="en-US" b="1" dirty="0"/>
                  <a:t>Example</a:t>
                </a:r>
              </a:p>
              <a:p>
                <a:pPr marL="0" indent="0">
                  <a:buNone/>
                </a:pPr>
                <a:r>
                  <a:rPr lang="en-US" dirty="0"/>
                  <a:t>Find derivative of </a:t>
                </a:r>
                <a14:m>
                  <m:oMath xmlns:m="http://schemas.openxmlformats.org/officeDocument/2006/math">
                    <m:func>
                      <m:funcPr>
                        <m:ctrlPr>
                          <a:rPr lang="en-US" i="1" smtClean="0">
                            <a:latin typeface="Cambria Math" panose="02040503050406030204" pitchFamily="18" charset="0"/>
                          </a:rPr>
                        </m:ctrlPr>
                      </m:funcPr>
                      <m:fName>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0" smtClean="0">
                            <a:latin typeface="Cambria Math" panose="02040503050406030204" pitchFamily="18" charset="0"/>
                          </a:rPr>
                          <m:t>=</m:t>
                        </m:r>
                        <m:r>
                          <m:rPr>
                            <m:sty m:val="p"/>
                          </m:rPr>
                          <a:rPr lang="en-US" i="0" smtClean="0">
                            <a:latin typeface="Cambria Math" panose="02040503050406030204" pitchFamily="18" charset="0"/>
                          </a:rPr>
                          <m:t>sec</m:t>
                        </m:r>
                      </m:fName>
                      <m:e>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e>
                    </m:func>
                  </m:oMath>
                </a14:m>
                <a:endParaRPr lang="en-US" dirty="0"/>
              </a:p>
              <a:p>
                <a:pPr marL="0" indent="0">
                  <a:buNone/>
                </a:pPr>
                <a:r>
                  <a:rPr lang="en-US" dirty="0"/>
                  <a:t>i.e., </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sec</m:t>
                            </m:r>
                          </m:fName>
                          <m:e>
                            <m:r>
                              <a:rPr lang="en-US" b="0" i="1" smtClean="0">
                                <a:latin typeface="Cambria Math" panose="02040503050406030204" pitchFamily="18" charset="0"/>
                              </a:rPr>
                              <m:t>𝑥</m:t>
                            </m:r>
                          </m:e>
                        </m:func>
                      </m:e>
                    </m:d>
                  </m:oMath>
                </a14:m>
                <a:endParaRPr lang="en-US" dirty="0"/>
              </a:p>
              <a:p>
                <a:pPr marL="0" indent="0">
                  <a:buNone/>
                </a:pPr>
                <a:endParaRPr lang="en-US" dirty="0"/>
              </a:p>
              <a:p>
                <a:pPr marL="0" indent="0">
                  <a:buNone/>
                </a:pPr>
                <a:r>
                  <a:rPr lang="en-US" b="1" dirty="0"/>
                  <a:t>Solution</a:t>
                </a:r>
              </a:p>
              <a:p>
                <a:pPr marL="0" indent="0">
                  <a:buNone/>
                </a:pPr>
                <a:r>
                  <a:rPr lang="en-US" dirty="0"/>
                  <a:t>Similarly, by expressing </a:t>
                </a:r>
                <a14:m>
                  <m:oMath xmlns:m="http://schemas.openxmlformats.org/officeDocument/2006/math">
                    <m:r>
                      <m:rPr>
                        <m:sty m:val="p"/>
                      </m:rPr>
                      <a:rPr lang="en-US" b="0" i="0" dirty="0" smtClean="0">
                        <a:latin typeface="Cambria Math" panose="02040503050406030204" pitchFamily="18" charset="0"/>
                      </a:rPr>
                      <m:t>sec</m:t>
                    </m:r>
                    <m:d>
                      <m:dPr>
                        <m:ctrlPr>
                          <a:rPr lang="en-US" i="1" dirty="0">
                            <a:latin typeface="Cambria Math" panose="02040503050406030204" pitchFamily="18" charset="0"/>
                          </a:rPr>
                        </m:ctrlPr>
                      </m:dPr>
                      <m:e>
                        <m:r>
                          <a:rPr lang="en-US" i="1" dirty="0">
                            <a:latin typeface="Cambria Math" panose="02040503050406030204" pitchFamily="18" charset="0"/>
                          </a:rPr>
                          <m:t>𝑥</m:t>
                        </m:r>
                      </m:e>
                    </m:d>
                    <m:r>
                      <a:rPr lang="en-US" i="1" dirty="0">
                        <a:latin typeface="Cambria Math" panose="02040503050406030204" pitchFamily="18" charset="0"/>
                      </a:rPr>
                      <m:t>=</m:t>
                    </m:r>
                    <m:f>
                      <m:fPr>
                        <m:ctrlPr>
                          <a:rPr lang="en-US" i="1" dirty="0">
                            <a:latin typeface="Cambria Math" panose="02040503050406030204" pitchFamily="18" charset="0"/>
                          </a:rPr>
                        </m:ctrlPr>
                      </m:fPr>
                      <m:num>
                        <m:r>
                          <a:rPr lang="en-US" i="1" dirty="0">
                            <a:latin typeface="Cambria Math" panose="02040503050406030204" pitchFamily="18" charset="0"/>
                          </a:rPr>
                          <m:t>1</m:t>
                        </m:r>
                      </m:num>
                      <m:den>
                        <m:func>
                          <m:funcPr>
                            <m:ctrlPr>
                              <a:rPr lang="en-US" i="1" dirty="0">
                                <a:latin typeface="Cambria Math" panose="02040503050406030204" pitchFamily="18" charset="0"/>
                              </a:rPr>
                            </m:ctrlPr>
                          </m:funcPr>
                          <m:fName>
                            <m:r>
                              <m:rPr>
                                <m:sty m:val="p"/>
                              </m:rPr>
                              <a:rPr lang="en-US" b="0" i="0" dirty="0" smtClean="0">
                                <a:latin typeface="Cambria Math" panose="02040503050406030204" pitchFamily="18" charset="0"/>
                              </a:rPr>
                              <m:t>cos</m:t>
                            </m:r>
                          </m:fName>
                          <m:e>
                            <m:d>
                              <m:dPr>
                                <m:ctrlPr>
                                  <a:rPr lang="en-US" i="1" dirty="0">
                                    <a:latin typeface="Cambria Math" panose="02040503050406030204" pitchFamily="18" charset="0"/>
                                  </a:rPr>
                                </m:ctrlPr>
                              </m:dPr>
                              <m:e>
                                <m:r>
                                  <a:rPr lang="en-US" i="1" dirty="0">
                                    <a:latin typeface="Cambria Math" panose="02040503050406030204" pitchFamily="18" charset="0"/>
                                  </a:rPr>
                                  <m:t>𝑥</m:t>
                                </m:r>
                              </m:e>
                            </m:d>
                          </m:e>
                        </m:func>
                      </m:den>
                    </m:f>
                    <m:r>
                      <a:rPr lang="en-US" i="1" dirty="0">
                        <a:latin typeface="Cambria Math" panose="02040503050406030204" pitchFamily="18" charset="0"/>
                      </a:rPr>
                      <m:t>,</m:t>
                    </m:r>
                  </m:oMath>
                </a14:m>
                <a:r>
                  <a:rPr lang="en-US" dirty="0"/>
                  <a:t> </a:t>
                </a:r>
              </a:p>
              <a:p>
                <a:pPr marL="0" indent="0">
                  <a:buNone/>
                </a:pPr>
                <a:endParaRPr lang="en-US" b="0" i="1" dirty="0">
                  <a:latin typeface="Cambria Math" panose="02040503050406030204" pitchFamily="18" charset="0"/>
                </a:endParaRPr>
              </a:p>
              <a:p>
                <a:pPr marL="0" indent="0">
                  <a:buNone/>
                </a:pPr>
                <a:r>
                  <a:rPr lang="en-US" dirty="0">
                    <a:latin typeface="Cambria Math" panose="02040503050406030204" pitchFamily="18" charset="0"/>
                  </a:rPr>
                  <a:t>We have    </a:t>
                </a:r>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m:t>
                        </m:r>
                      </m:num>
                      <m:den>
                        <m:r>
                          <a:rPr lang="en-US" i="1" smtClean="0">
                            <a:latin typeface="Cambria Math" panose="02040503050406030204" pitchFamily="18" charset="0"/>
                          </a:rPr>
                          <m:t>𝑑𝑥</m:t>
                        </m:r>
                      </m:den>
                    </m:f>
                    <m:d>
                      <m:dPr>
                        <m:ctrlPr>
                          <a:rPr lang="en-US" i="1" smtClean="0">
                            <a:latin typeface="Cambria Math" panose="02040503050406030204" pitchFamily="18" charset="0"/>
                          </a:rPr>
                        </m:ctrlPr>
                      </m:dPr>
                      <m:e>
                        <m:func>
                          <m:funcPr>
                            <m:ctrlPr>
                              <a:rPr lang="en-US" i="1" smtClean="0">
                                <a:latin typeface="Cambria Math" panose="02040503050406030204" pitchFamily="18" charset="0"/>
                              </a:rPr>
                            </m:ctrlPr>
                          </m:funcPr>
                          <m:fName>
                            <m:r>
                              <m:rPr>
                                <m:sty m:val="p"/>
                              </m:rPr>
                              <a:rPr lang="en-US" b="0" i="0" smtClean="0">
                                <a:latin typeface="Cambria Math" panose="02040503050406030204" pitchFamily="18" charset="0"/>
                              </a:rPr>
                              <m:t>sec</m:t>
                            </m:r>
                          </m:fName>
                          <m:e>
                            <m:r>
                              <a:rPr lang="en-US" b="0" i="1" smtClean="0">
                                <a:latin typeface="Cambria Math" panose="02040503050406030204" pitchFamily="18" charset="0"/>
                              </a:rPr>
                              <m:t>𝑥</m:t>
                            </m:r>
                          </m:e>
                        </m:func>
                      </m:e>
                    </m:d>
                    <m:r>
                      <a:rPr lang="en-US" b="0" i="0"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den>
                        </m:f>
                      </m:e>
                    </m:d>
                  </m:oMath>
                </a14:m>
                <a:r>
                  <a:rPr lang="en-US" dirty="0">
                    <a:latin typeface="Cambria Math" panose="02040503050406030204" pitchFamily="18" charset="0"/>
                  </a:rPr>
                  <a:t> </a:t>
                </a:r>
              </a:p>
              <a:p>
                <a:pPr marL="0" indent="0">
                  <a:buNone/>
                </a:pPr>
                <a:r>
                  <a:rPr lang="en-US" dirty="0">
                    <a:latin typeface="Cambria Math" panose="02040503050406030204" pitchFamily="18" charset="0"/>
                  </a:rPr>
                  <a:t>by Quotient Rule</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a:rPr lang="en-US" b="0" i="1" smtClean="0">
                                  <a:latin typeface="Cambria Math" panose="02040503050406030204" pitchFamily="18" charset="0"/>
                                </a:rPr>
                                <m:t>𝑠𝑖𝑛</m:t>
                              </m:r>
                            </m:fName>
                            <m:e>
                              <m:r>
                                <a:rPr lang="en-US" b="0" i="1" smtClean="0">
                                  <a:latin typeface="Cambria Math" panose="02040503050406030204" pitchFamily="18" charset="0"/>
                                </a:rPr>
                                <m:t>𝑥</m:t>
                              </m:r>
                              <m:r>
                                <a:rPr lang="en-US" b="0" i="1" smtClean="0">
                                  <a:latin typeface="Cambria Math" panose="02040503050406030204" pitchFamily="18" charset="0"/>
                                </a:rPr>
                                <m:t>)</m:t>
                              </m:r>
                            </m:e>
                          </m:func>
                        </m:num>
                        <m:den>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e>
                              </m:d>
                            </m:e>
                            <m:sup>
                              <m:r>
                                <a:rPr lang="en-US" b="0" i="1" smtClean="0">
                                  <a:latin typeface="Cambria Math" panose="02040503050406030204" pitchFamily="18" charset="0"/>
                                </a:rPr>
                                <m:t>2</m:t>
                              </m:r>
                            </m:sup>
                          </m:sSup>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den>
                      </m:f>
                      <m:f>
                        <m:fPr>
                          <m:ctrlPr>
                            <a:rPr lang="en-US" b="0" i="1" smtClean="0">
                              <a:latin typeface="Cambria Math" panose="02040503050406030204" pitchFamily="18" charset="0"/>
                            </a:rPr>
                          </m:ctrlPr>
                        </m:fPr>
                        <m:num>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num>
                        <m:den>
                          <m:func>
                            <m:funcPr>
                              <m:ctrlPr>
                                <a:rPr lang="en-US" b="0" i="1" smtClean="0">
                                  <a:latin typeface="Cambria Math" panose="02040503050406030204" pitchFamily="18" charset="0"/>
                                </a:rPr>
                              </m:ctrlPr>
                            </m:funcPr>
                            <m:fName>
                              <m:r>
                                <a:rPr lang="en-US" b="0" i="1" smtClean="0">
                                  <a:latin typeface="Cambria Math" panose="02040503050406030204" pitchFamily="18" charset="0"/>
                                </a:rPr>
                                <m:t>𝑐𝑜𝑠</m:t>
                              </m:r>
                            </m:fName>
                            <m:e>
                              <m:r>
                                <a:rPr lang="en-US" b="0" i="1" smtClean="0">
                                  <a:latin typeface="Cambria Math" panose="02040503050406030204" pitchFamily="18" charset="0"/>
                                </a:rPr>
                                <m:t>𝑥</m:t>
                              </m:r>
                            </m:e>
                          </m:func>
                        </m:den>
                      </m:f>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sec</m:t>
                          </m:r>
                        </m:fName>
                        <m:e>
                          <m:r>
                            <a:rPr lang="en-US" b="0" i="1" smtClean="0">
                              <a:latin typeface="Cambria Math" panose="02040503050406030204" pitchFamily="18" charset="0"/>
                            </a:rPr>
                            <m:t>𝑥</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tan</m:t>
                              </m:r>
                            </m:fName>
                            <m:e>
                              <m:r>
                                <a:rPr lang="en-US" b="0" i="1" smtClean="0">
                                  <a:latin typeface="Cambria Math" panose="02040503050406030204" pitchFamily="18" charset="0"/>
                                </a:rPr>
                                <m:t>𝑥</m:t>
                              </m:r>
                            </m:e>
                          </m:func>
                        </m:e>
                      </m:func>
                    </m:oMath>
                  </m:oMathPara>
                </a14:m>
                <a:endParaRPr lang="en-US" b="0" i="1" dirty="0">
                  <a:latin typeface="Cambria Math" panose="02040503050406030204" pitchFamily="18" charset="0"/>
                </a:endParaRPr>
              </a:p>
              <a:p>
                <a:pPr marL="0" indent="0">
                  <a:buNone/>
                </a:pPr>
                <a:endParaRPr lang="en-US" i="1" dirty="0">
                  <a:latin typeface="Cambria Math" panose="02040503050406030204" pitchFamily="18" charset="0"/>
                </a:endParaRPr>
              </a:p>
              <a:p>
                <a:pPr marL="0" indent="0"/>
                <a:r>
                  <a:rPr lang="en-US" b="0" dirty="0">
                    <a:latin typeface="Cambria Math" panose="02040503050406030204" pitchFamily="18" charset="0"/>
                  </a:rPr>
                  <a:t>Thus, </a:t>
                </a:r>
                <a:r>
                  <a:rPr lang="en-US" b="0" i="1" dirty="0">
                    <a:latin typeface="Cambria Math" panose="02040503050406030204" pitchFamily="18" charset="0"/>
                  </a:rPr>
                  <a:t>  </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sec</m:t>
                            </m:r>
                          </m:fName>
                          <m:e>
                            <m:r>
                              <a:rPr lang="en-US" b="0" i="1" smtClean="0">
                                <a:latin typeface="Cambria Math" panose="02040503050406030204" pitchFamily="18" charset="0"/>
                              </a:rPr>
                              <m:t>𝑥</m:t>
                            </m:r>
                          </m:e>
                        </m:func>
                      </m:e>
                    </m:d>
                    <m:r>
                      <a:rPr lang="en-US" b="0" i="1" smtClean="0">
                        <a:latin typeface="Cambria Math" panose="02040503050406030204" pitchFamily="18" charset="0"/>
                      </a:rPr>
                      <m:t>=</m:t>
                    </m:r>
                  </m:oMath>
                </a14:m>
                <a:r>
                  <a:rPr lang="en-US" dirty="0">
                    <a:latin typeface="Cambria Math" panose="02040503050406030204" pitchFamily="18" charset="0"/>
                  </a:rPr>
                  <a:t> </a:t>
                </a:r>
                <a14:m>
                  <m:oMath xmlns:m="http://schemas.openxmlformats.org/officeDocument/2006/math">
                    <m:func>
                      <m:funcPr>
                        <m:ctrlPr>
                          <a:rPr lang="en-US" i="1">
                            <a:latin typeface="Cambria Math" panose="02040503050406030204" pitchFamily="18" charset="0"/>
                          </a:rPr>
                        </m:ctrlPr>
                      </m:funcPr>
                      <m:fName>
                        <m:r>
                          <m:rPr>
                            <m:sty m:val="p"/>
                          </m:rPr>
                          <a:rPr lang="en-US" b="0" i="0" smtClean="0">
                            <a:latin typeface="Cambria Math" panose="02040503050406030204" pitchFamily="18" charset="0"/>
                          </a:rPr>
                          <m:t>sec</m:t>
                        </m:r>
                      </m:fName>
                      <m:e>
                        <m:r>
                          <a:rPr lang="en-US" i="1">
                            <a:latin typeface="Cambria Math" panose="02040503050406030204" pitchFamily="18" charset="0"/>
                          </a:rPr>
                          <m:t>𝑥</m:t>
                        </m:r>
                        <m:func>
                          <m:funcPr>
                            <m:ctrlPr>
                              <a:rPr lang="en-US" i="1" smtClean="0">
                                <a:latin typeface="Cambria Math" panose="02040503050406030204" pitchFamily="18" charset="0"/>
                              </a:rPr>
                            </m:ctrlPr>
                          </m:funcPr>
                          <m:fName>
                            <m:r>
                              <a:rPr lang="en-US" b="0" i="1" smtClean="0">
                                <a:latin typeface="Cambria Math" panose="02040503050406030204" pitchFamily="18" charset="0"/>
                              </a:rPr>
                              <m:t>𝑡𝑎𝑛</m:t>
                            </m:r>
                          </m:fName>
                          <m:e>
                            <m:r>
                              <a:rPr lang="en-US" i="1">
                                <a:latin typeface="Cambria Math" panose="02040503050406030204" pitchFamily="18" charset="0"/>
                              </a:rPr>
                              <m:t>𝑥</m:t>
                            </m:r>
                          </m:e>
                        </m:func>
                      </m:e>
                    </m:func>
                  </m:oMath>
                </a14:m>
                <a:endParaRPr lang="en-US" dirty="0"/>
              </a:p>
            </p:txBody>
          </p:sp>
        </mc:Choice>
        <mc:Fallback xmlns="">
          <p:sp>
            <p:nvSpPr>
              <p:cNvPr id="4" name="Text Placeholder 3">
                <a:extLst>
                  <a:ext uri="{FF2B5EF4-FFF2-40B4-BE49-F238E27FC236}">
                    <a16:creationId xmlns:a16="http://schemas.microsoft.com/office/drawing/2014/main" id="{F630BA47-05E0-806D-BE16-D932617BC1F2}"/>
                  </a:ext>
                </a:extLst>
              </p:cNvPr>
              <p:cNvSpPr>
                <a:spLocks noGrp="1" noRot="1" noChangeAspect="1" noMove="1" noResize="1" noEditPoints="1" noAdjustHandles="1" noChangeArrowheads="1" noChangeShapeType="1" noTextEdit="1"/>
              </p:cNvSpPr>
              <p:nvPr>
                <p:ph type="body" sz="quarter" idx="14"/>
              </p:nvPr>
            </p:nvSpPr>
            <p:spPr>
              <a:xfrm>
                <a:off x="609600" y="1182848"/>
                <a:ext cx="10750549" cy="4827516"/>
              </a:xfrm>
              <a:blipFill>
                <a:blip r:embed="rId3"/>
                <a:stretch>
                  <a:fillRect l="-567" t="-253"/>
                </a:stretch>
              </a:blipFill>
            </p:spPr>
            <p:txBody>
              <a:bodyPr/>
              <a:lstStyle/>
              <a:p>
                <a:r>
                  <a:rPr lang="en-US">
                    <a:noFill/>
                  </a:rPr>
                  <a:t> </a:t>
                </a:r>
              </a:p>
            </p:txBody>
          </p:sp>
        </mc:Fallback>
      </mc:AlternateContent>
    </p:spTree>
    <p:extLst>
      <p:ext uri="{BB962C8B-B14F-4D97-AF65-F5344CB8AC3E}">
        <p14:creationId xmlns:p14="http://schemas.microsoft.com/office/powerpoint/2010/main" val="1606841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5A43D885-9DCC-7FE1-5A27-2954E2597FEB}"/>
                  </a:ext>
                </a:extLst>
              </p:cNvPr>
              <p:cNvSpPr>
                <a:spLocks noGrp="1"/>
              </p:cNvSpPr>
              <p:nvPr>
                <p:ph type="title"/>
              </p:nvPr>
            </p:nvSpPr>
            <p:spPr/>
            <p:txBody>
              <a:bodyPr/>
              <a:lstStyle/>
              <a:p>
                <a:r>
                  <a:rPr lang="en-US" dirty="0"/>
                  <a:t>Derivatives of Cotangent Function </a:t>
                </a:r>
                <a14:m>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a:rPr lang="en-US" b="0" i="1" smtClean="0">
                            <a:latin typeface="Cambria Math" panose="02040503050406030204" pitchFamily="18" charset="0"/>
                          </a:rPr>
                          <m:t>𝑐𝑜𝑡</m:t>
                        </m:r>
                      </m:fName>
                      <m:e>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e>
                    </m:func>
                  </m:oMath>
                </a14:m>
                <a:endParaRPr lang="en-US" i="1" dirty="0"/>
              </a:p>
            </p:txBody>
          </p:sp>
        </mc:Choice>
        <mc:Fallback xmlns="">
          <p:sp>
            <p:nvSpPr>
              <p:cNvPr id="2" name="Title 1">
                <a:extLst>
                  <a:ext uri="{FF2B5EF4-FFF2-40B4-BE49-F238E27FC236}">
                    <a16:creationId xmlns:a16="http://schemas.microsoft.com/office/drawing/2014/main" id="{5A43D885-9DCC-7FE1-5A27-2954E2597FEB}"/>
                  </a:ext>
                </a:extLst>
              </p:cNvPr>
              <p:cNvSpPr>
                <a:spLocks noGrp="1" noRot="1" noChangeAspect="1" noMove="1" noResize="1" noEditPoints="1" noAdjustHandles="1" noChangeArrowheads="1" noChangeShapeType="1" noTextEdit="1"/>
              </p:cNvSpPr>
              <p:nvPr>
                <p:ph type="title"/>
              </p:nvPr>
            </p:nvSpPr>
            <p:spPr>
              <a:blipFill>
                <a:blip r:embed="rId2"/>
                <a:stretch>
                  <a:fillRect l="-907" b="-2129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B54B607A-3425-A362-78C5-2CC59878F339}"/>
                  </a:ext>
                </a:extLst>
              </p:cNvPr>
              <p:cNvSpPr>
                <a:spLocks noGrp="1"/>
              </p:cNvSpPr>
              <p:nvPr>
                <p:ph type="body" sz="quarter" idx="14"/>
              </p:nvPr>
            </p:nvSpPr>
            <p:spPr>
              <a:xfrm>
                <a:off x="609600" y="1275127"/>
                <a:ext cx="10750549" cy="4735237"/>
              </a:xfrm>
            </p:spPr>
            <p:txBody>
              <a:bodyPr>
                <a:normAutofit fontScale="92500" lnSpcReduction="10000"/>
              </a:bodyPr>
              <a:lstStyle/>
              <a:p>
                <a:pPr marL="0" indent="0">
                  <a:buNone/>
                </a:pPr>
                <a:r>
                  <a:rPr lang="en-US" b="1" dirty="0"/>
                  <a:t>Example</a:t>
                </a:r>
              </a:p>
              <a:p>
                <a:pPr marL="0" indent="0">
                  <a:buNone/>
                </a:pPr>
                <a:r>
                  <a:rPr lang="en-US" dirty="0"/>
                  <a:t>Find derivative of </a:t>
                </a:r>
                <a14:m>
                  <m:oMath xmlns:m="http://schemas.openxmlformats.org/officeDocument/2006/math">
                    <m:func>
                      <m:funcPr>
                        <m:ctrlPr>
                          <a:rPr lang="en-US" i="1" smtClean="0">
                            <a:latin typeface="Cambria Math" panose="02040503050406030204" pitchFamily="18" charset="0"/>
                          </a:rPr>
                        </m:ctrlPr>
                      </m:funcPr>
                      <m:fName>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𝑐𝑜𝑡</m:t>
                        </m:r>
                      </m:fName>
                      <m:e>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e>
                    </m:func>
                  </m:oMath>
                </a14:m>
                <a:endParaRPr lang="en-US" i="1" dirty="0"/>
              </a:p>
              <a:p>
                <a:pPr marL="0" indent="0">
                  <a:buNone/>
                </a:pPr>
                <a:r>
                  <a:rPr lang="en-US" dirty="0"/>
                  <a:t>i.e., </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unc>
                          <m:funcPr>
                            <m:ctrlPr>
                              <a:rPr lang="en-US" b="0" i="1" smtClean="0">
                                <a:latin typeface="Cambria Math" panose="02040503050406030204" pitchFamily="18" charset="0"/>
                              </a:rPr>
                            </m:ctrlPr>
                          </m:funcPr>
                          <m:fName>
                            <m:r>
                              <a:rPr lang="en-US" b="0" i="1" smtClean="0">
                                <a:latin typeface="Cambria Math" panose="02040503050406030204" pitchFamily="18" charset="0"/>
                              </a:rPr>
                              <m:t>𝑐𝑜𝑡</m:t>
                            </m:r>
                          </m:fName>
                          <m:e>
                            <m:r>
                              <a:rPr lang="en-US" b="0" i="1" smtClean="0">
                                <a:latin typeface="Cambria Math" panose="02040503050406030204" pitchFamily="18" charset="0"/>
                              </a:rPr>
                              <m:t>𝑥</m:t>
                            </m:r>
                          </m:e>
                        </m:func>
                      </m:e>
                    </m:d>
                  </m:oMath>
                </a14:m>
                <a:endParaRPr lang="en-US" dirty="0"/>
              </a:p>
              <a:p>
                <a:pPr marL="0" indent="0">
                  <a:buNone/>
                </a:pPr>
                <a:endParaRPr lang="en-US" dirty="0"/>
              </a:p>
              <a:p>
                <a:pPr marL="0" indent="0">
                  <a:buNone/>
                </a:pPr>
                <a:r>
                  <a:rPr lang="en-US" b="1" dirty="0"/>
                  <a:t>Solution</a:t>
                </a:r>
              </a:p>
              <a:p>
                <a:pPr marL="0" indent="0">
                  <a:buNone/>
                </a:pPr>
                <a:r>
                  <a:rPr lang="en-US" dirty="0"/>
                  <a:t>Similarly, by expressing </a:t>
                </a:r>
                <a14:m>
                  <m:oMath xmlns:m="http://schemas.openxmlformats.org/officeDocument/2006/math">
                    <m:r>
                      <m:rPr>
                        <m:sty m:val="p"/>
                      </m:rPr>
                      <a:rPr lang="en-US" dirty="0">
                        <a:latin typeface="Cambria Math" panose="02040503050406030204" pitchFamily="18" charset="0"/>
                      </a:rPr>
                      <m:t>c</m:t>
                    </m:r>
                    <m:r>
                      <m:rPr>
                        <m:sty m:val="p"/>
                      </m:rPr>
                      <a:rPr lang="en-US" b="0" i="0" dirty="0" smtClean="0">
                        <a:latin typeface="Cambria Math" panose="02040503050406030204" pitchFamily="18" charset="0"/>
                      </a:rPr>
                      <m:t>ot</m:t>
                    </m:r>
                    <m:d>
                      <m:dPr>
                        <m:ctrlPr>
                          <a:rPr lang="en-US" i="1" dirty="0">
                            <a:latin typeface="Cambria Math" panose="02040503050406030204" pitchFamily="18" charset="0"/>
                          </a:rPr>
                        </m:ctrlPr>
                      </m:dPr>
                      <m:e>
                        <m:r>
                          <a:rPr lang="en-US" i="1" dirty="0">
                            <a:latin typeface="Cambria Math" panose="02040503050406030204" pitchFamily="18" charset="0"/>
                          </a:rPr>
                          <m:t>𝑥</m:t>
                        </m:r>
                      </m:e>
                    </m:d>
                    <m:r>
                      <a:rPr lang="en-US" i="1" dirty="0">
                        <a:latin typeface="Cambria Math" panose="02040503050406030204" pitchFamily="18" charset="0"/>
                      </a:rPr>
                      <m:t>=</m:t>
                    </m:r>
                    <m:f>
                      <m:fPr>
                        <m:ctrlPr>
                          <a:rPr lang="en-US" i="1" dirty="0">
                            <a:latin typeface="Cambria Math" panose="02040503050406030204" pitchFamily="18" charset="0"/>
                          </a:rPr>
                        </m:ctrlPr>
                      </m:fPr>
                      <m:num>
                        <m:r>
                          <a:rPr lang="en-US" i="1" dirty="0">
                            <a:latin typeface="Cambria Math" panose="02040503050406030204" pitchFamily="18" charset="0"/>
                          </a:rPr>
                          <m:t>1</m:t>
                        </m:r>
                      </m:num>
                      <m:den>
                        <m:func>
                          <m:funcPr>
                            <m:ctrlPr>
                              <a:rPr lang="en-US" i="1" dirty="0">
                                <a:latin typeface="Cambria Math" panose="02040503050406030204" pitchFamily="18" charset="0"/>
                              </a:rPr>
                            </m:ctrlPr>
                          </m:funcPr>
                          <m:fName>
                            <m:r>
                              <m:rPr>
                                <m:sty m:val="p"/>
                              </m:rPr>
                              <a:rPr lang="en-US" b="0" i="0" dirty="0" smtClean="0">
                                <a:latin typeface="Cambria Math" panose="02040503050406030204" pitchFamily="18" charset="0"/>
                              </a:rPr>
                              <m:t>tan</m:t>
                            </m:r>
                          </m:fName>
                          <m:e>
                            <m:d>
                              <m:dPr>
                                <m:ctrlPr>
                                  <a:rPr lang="en-US" i="1" dirty="0">
                                    <a:latin typeface="Cambria Math" panose="02040503050406030204" pitchFamily="18" charset="0"/>
                                  </a:rPr>
                                </m:ctrlPr>
                              </m:dPr>
                              <m:e>
                                <m:r>
                                  <a:rPr lang="en-US" i="1" dirty="0">
                                    <a:latin typeface="Cambria Math" panose="02040503050406030204" pitchFamily="18" charset="0"/>
                                  </a:rPr>
                                  <m:t>𝑥</m:t>
                                </m:r>
                              </m:e>
                            </m:d>
                          </m:e>
                        </m:func>
                      </m:den>
                    </m:f>
                    <m:r>
                      <a:rPr lang="en-US" b="0" i="1" dirty="0" smtClean="0">
                        <a:latin typeface="Cambria Math" panose="02040503050406030204" pitchFamily="18" charset="0"/>
                      </a:rPr>
                      <m:t>=</m:t>
                    </m:r>
                    <m:f>
                      <m:fPr>
                        <m:ctrlPr>
                          <a:rPr lang="en-US" b="0" i="1" dirty="0" smtClean="0">
                            <a:latin typeface="Cambria Math" panose="02040503050406030204" pitchFamily="18" charset="0"/>
                          </a:rPr>
                        </m:ctrlPr>
                      </m:fPr>
                      <m:num>
                        <m:func>
                          <m:funcPr>
                            <m:ctrlPr>
                              <a:rPr lang="en-US" b="0" i="1" dirty="0" smtClean="0">
                                <a:latin typeface="Cambria Math" panose="02040503050406030204" pitchFamily="18" charset="0"/>
                              </a:rPr>
                            </m:ctrlPr>
                          </m:funcPr>
                          <m:fName>
                            <m:r>
                              <m:rPr>
                                <m:sty m:val="p"/>
                              </m:rPr>
                              <a:rPr lang="en-US" b="0" i="0" dirty="0" smtClean="0">
                                <a:latin typeface="Cambria Math" panose="02040503050406030204" pitchFamily="18" charset="0"/>
                              </a:rPr>
                              <m:t>cos</m:t>
                            </m:r>
                          </m:fName>
                          <m:e>
                            <m:r>
                              <a:rPr lang="en-US" b="0" i="1" dirty="0" smtClean="0">
                                <a:latin typeface="Cambria Math" panose="02040503050406030204" pitchFamily="18" charset="0"/>
                              </a:rPr>
                              <m:t>𝑥</m:t>
                            </m:r>
                          </m:e>
                        </m:func>
                      </m:num>
                      <m:den>
                        <m:func>
                          <m:funcPr>
                            <m:ctrlPr>
                              <a:rPr lang="en-US" b="0" i="1" dirty="0" smtClean="0">
                                <a:latin typeface="Cambria Math" panose="02040503050406030204" pitchFamily="18" charset="0"/>
                              </a:rPr>
                            </m:ctrlPr>
                          </m:funcPr>
                          <m:fName>
                            <m:r>
                              <m:rPr>
                                <m:sty m:val="p"/>
                              </m:rPr>
                              <a:rPr lang="en-US" b="0" i="0" dirty="0" smtClean="0">
                                <a:latin typeface="Cambria Math" panose="02040503050406030204" pitchFamily="18" charset="0"/>
                              </a:rPr>
                              <m:t>sin</m:t>
                            </m:r>
                          </m:fName>
                          <m:e>
                            <m:r>
                              <a:rPr lang="en-US" b="0" i="1" dirty="0" smtClean="0">
                                <a:latin typeface="Cambria Math" panose="02040503050406030204" pitchFamily="18" charset="0"/>
                              </a:rPr>
                              <m:t>𝑥</m:t>
                            </m:r>
                          </m:e>
                        </m:func>
                      </m:den>
                    </m:f>
                    <m:r>
                      <a:rPr lang="en-US" i="1" dirty="0">
                        <a:latin typeface="Cambria Math" panose="02040503050406030204" pitchFamily="18" charset="0"/>
                      </a:rPr>
                      <m:t>,</m:t>
                    </m:r>
                  </m:oMath>
                </a14:m>
                <a:r>
                  <a:rPr lang="en-US" dirty="0"/>
                  <a:t> </a:t>
                </a:r>
              </a:p>
              <a:p>
                <a:pPr marL="0" indent="0">
                  <a:buNone/>
                </a:pPr>
                <a:endParaRPr lang="en-US" b="0" i="1" dirty="0">
                  <a:latin typeface="Cambria Math" panose="02040503050406030204" pitchFamily="18" charset="0"/>
                </a:endParaRPr>
              </a:p>
              <a:p>
                <a:pPr marL="0" indent="0">
                  <a:buNone/>
                </a:pPr>
                <a:r>
                  <a:rPr lang="en-US" dirty="0">
                    <a:latin typeface="Cambria Math" panose="02040503050406030204" pitchFamily="18" charset="0"/>
                  </a:rPr>
                  <a:t>We have    </a:t>
                </a:r>
                <a14:m>
                  <m:oMath xmlns:m="http://schemas.openxmlformats.org/officeDocument/2006/math">
                    <m:f>
                      <m:fPr>
                        <m:ctrlPr>
                          <a:rPr lang="en-US" i="1" smtClean="0">
                            <a:latin typeface="Cambria Math" panose="02040503050406030204" pitchFamily="18" charset="0"/>
                          </a:rPr>
                        </m:ctrlPr>
                      </m:fPr>
                      <m:num>
                        <m:r>
                          <a:rPr lang="en-US" i="1" smtClean="0">
                            <a:latin typeface="Cambria Math" panose="02040503050406030204" pitchFamily="18" charset="0"/>
                          </a:rPr>
                          <m:t>𝑑</m:t>
                        </m:r>
                      </m:num>
                      <m:den>
                        <m:r>
                          <a:rPr lang="en-US" i="1" smtClean="0">
                            <a:latin typeface="Cambria Math" panose="02040503050406030204" pitchFamily="18" charset="0"/>
                          </a:rPr>
                          <m:t>𝑑𝑥</m:t>
                        </m:r>
                      </m:den>
                    </m:f>
                    <m:d>
                      <m:dPr>
                        <m:ctrlPr>
                          <a:rPr lang="en-US" i="1" smtClean="0">
                            <a:latin typeface="Cambria Math" panose="02040503050406030204" pitchFamily="18" charset="0"/>
                          </a:rPr>
                        </m:ctrlPr>
                      </m:dPr>
                      <m:e>
                        <m:func>
                          <m:funcPr>
                            <m:ctrlPr>
                              <a:rPr lang="en-US" i="1" smtClean="0">
                                <a:latin typeface="Cambria Math" panose="02040503050406030204" pitchFamily="18" charset="0"/>
                              </a:rPr>
                            </m:ctrlPr>
                          </m:funcPr>
                          <m:fName>
                            <m:r>
                              <m:rPr>
                                <m:sty m:val="p"/>
                              </m:rPr>
                              <a:rPr lang="en-US" b="0" i="0" smtClean="0">
                                <a:latin typeface="Cambria Math" panose="02040503050406030204" pitchFamily="18" charset="0"/>
                              </a:rPr>
                              <m:t>co</m:t>
                            </m:r>
                            <m:r>
                              <a:rPr lang="en-US" b="0" i="1" smtClean="0">
                                <a:latin typeface="Cambria Math" panose="02040503050406030204" pitchFamily="18" charset="0"/>
                              </a:rPr>
                              <m:t>𝑡</m:t>
                            </m:r>
                          </m:fName>
                          <m:e>
                            <m:r>
                              <a:rPr lang="en-US" b="0" i="1" smtClean="0">
                                <a:latin typeface="Cambria Math" panose="02040503050406030204" pitchFamily="18" charset="0"/>
                              </a:rPr>
                              <m:t>𝑥</m:t>
                            </m:r>
                          </m:e>
                        </m:func>
                      </m:e>
                    </m:d>
                    <m:r>
                      <a:rPr lang="en-US" b="0" i="0"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tan</m:t>
                                </m:r>
                              </m:fName>
                              <m:e>
                                <m:r>
                                  <a:rPr lang="en-US" b="0" i="1" smtClean="0">
                                    <a:latin typeface="Cambria Math" panose="02040503050406030204" pitchFamily="18" charset="0"/>
                                  </a:rPr>
                                  <m:t>𝑥</m:t>
                                </m:r>
                              </m:e>
                            </m:func>
                          </m:den>
                        </m:f>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num>
                          <m:den>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den>
                        </m:f>
                      </m:e>
                    </m:d>
                  </m:oMath>
                </a14:m>
                <a:r>
                  <a:rPr lang="en-US" dirty="0">
                    <a:latin typeface="Cambria Math" panose="02040503050406030204" pitchFamily="18" charset="0"/>
                  </a:rPr>
                  <a:t> </a:t>
                </a:r>
              </a:p>
              <a:p>
                <a:pPr marL="0" indent="0">
                  <a:buNone/>
                </a:pPr>
                <a:r>
                  <a:rPr lang="en-US" dirty="0">
                    <a:latin typeface="Cambria Math" panose="02040503050406030204" pitchFamily="18" charset="0"/>
                  </a:rPr>
                  <a:t>by Quotient Rule</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a:rPr lang="en-US" b="0" i="1" smtClean="0">
                                  <a:latin typeface="Cambria Math" panose="02040503050406030204" pitchFamily="18" charset="0"/>
                                </a:rPr>
                                <m:t>𝑠𝑖𝑛</m:t>
                              </m:r>
                            </m:fName>
                            <m:e>
                              <m:r>
                                <a:rPr lang="en-US" b="0" i="1" smtClean="0">
                                  <a:latin typeface="Cambria Math" panose="02040503050406030204" pitchFamily="18" charset="0"/>
                                </a:rPr>
                                <m:t>𝑥</m:t>
                              </m:r>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cos</m:t>
                                      </m:r>
                                    </m:fName>
                                    <m:e>
                                      <m:r>
                                        <a:rPr lang="en-US" b="0" i="1" smtClean="0">
                                          <a:latin typeface="Cambria Math" panose="02040503050406030204" pitchFamily="18" charset="0"/>
                                        </a:rPr>
                                        <m:t>𝑥</m:t>
                                      </m:r>
                                    </m:e>
                                  </m:func>
                                </m:e>
                              </m:func>
                            </m:e>
                          </m:func>
                        </m:num>
                        <m:den>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e>
                              </m:d>
                            </m:e>
                            <m:sup>
                              <m:r>
                                <a:rPr lang="en-US" b="0" i="1" smtClean="0">
                                  <a:latin typeface="Cambria Math" panose="02040503050406030204" pitchFamily="18" charset="0"/>
                                </a:rPr>
                                <m:t>2</m:t>
                              </m:r>
                            </m:sup>
                          </m:sSup>
                        </m:den>
                      </m:f>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sin</m:t>
                                      </m:r>
                                    </m:fName>
                                    <m:e>
                                      <m:r>
                                        <a:rPr lang="en-US" b="0" i="1" smtClean="0">
                                          <a:latin typeface="Cambria Math" panose="02040503050406030204" pitchFamily="18" charset="0"/>
                                        </a:rPr>
                                        <m:t>𝑥</m:t>
                                      </m:r>
                                    </m:e>
                                  </m:func>
                                </m:e>
                              </m:d>
                            </m:e>
                            <m:sup>
                              <m:r>
                                <a:rPr lang="en-US" b="0" i="1" smtClean="0">
                                  <a:latin typeface="Cambria Math" panose="02040503050406030204" pitchFamily="18" charset="0"/>
                                </a:rPr>
                                <m:t>2</m:t>
                              </m:r>
                            </m:sup>
                          </m:sSup>
                        </m:den>
                      </m:f>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r>
                            <a:rPr lang="en-US" b="0" i="1" smtClean="0">
                              <a:latin typeface="Cambria Math" panose="02040503050406030204" pitchFamily="18" charset="0"/>
                            </a:rPr>
                            <m:t>−</m:t>
                          </m:r>
                        </m:fName>
                        <m:e>
                          <m:sSup>
                            <m:sSupPr>
                              <m:ctrlPr>
                                <a:rPr lang="en-US" b="0" i="1" smtClean="0">
                                  <a:latin typeface="Cambria Math" panose="02040503050406030204" pitchFamily="18" charset="0"/>
                                </a:rPr>
                              </m:ctrlPr>
                            </m:sSupPr>
                            <m:e>
                              <m:func>
                                <m:funcPr>
                                  <m:ctrlPr>
                                    <a:rPr lang="en-US" b="0" i="1" smtClean="0">
                                      <a:latin typeface="Cambria Math" panose="02040503050406030204" pitchFamily="18" charset="0"/>
                                    </a:rPr>
                                  </m:ctrlPr>
                                </m:funcPr>
                                <m:fName>
                                  <m:r>
                                    <a:rPr lang="en-US" b="0" i="0" smtClean="0">
                                      <a:latin typeface="Cambria Math" panose="02040503050406030204" pitchFamily="18" charset="0"/>
                                    </a:rPr>
                                    <m:t>(</m:t>
                                  </m:r>
                                  <m:r>
                                    <m:rPr>
                                      <m:sty m:val="p"/>
                                    </m:rPr>
                                    <a:rPr lang="en-US" b="0" i="0" smtClean="0">
                                      <a:latin typeface="Cambria Math" panose="02040503050406030204" pitchFamily="18" charset="0"/>
                                    </a:rPr>
                                    <m:t>csc</m:t>
                                  </m:r>
                                </m:fName>
                                <m:e>
                                  <m:r>
                                    <a:rPr lang="en-US" b="0" i="1" smtClean="0">
                                      <a:latin typeface="Cambria Math" panose="02040503050406030204" pitchFamily="18" charset="0"/>
                                    </a:rPr>
                                    <m:t>𝑥</m:t>
                                  </m:r>
                                </m:e>
                              </m:func>
                              <m:r>
                                <a:rPr lang="en-US" b="0" i="1" smtClean="0">
                                  <a:latin typeface="Cambria Math" panose="02040503050406030204" pitchFamily="18" charset="0"/>
                                </a:rPr>
                                <m:t>)</m:t>
                              </m:r>
                            </m:e>
                            <m:sup>
                              <m:r>
                                <a:rPr lang="en-US" b="0" i="1" smtClean="0">
                                  <a:latin typeface="Cambria Math" panose="02040503050406030204" pitchFamily="18" charset="0"/>
                                </a:rPr>
                                <m:t>2</m:t>
                              </m:r>
                            </m:sup>
                          </m:sSup>
                        </m:e>
                      </m:func>
                    </m:oMath>
                  </m:oMathPara>
                </a14:m>
                <a:endParaRPr lang="en-US" b="0" i="1" dirty="0">
                  <a:latin typeface="Cambria Math" panose="02040503050406030204" pitchFamily="18" charset="0"/>
                </a:endParaRPr>
              </a:p>
              <a:p>
                <a:pPr marL="0" indent="0">
                  <a:buNone/>
                </a:pPr>
                <a:endParaRPr lang="en-US" i="1" dirty="0">
                  <a:latin typeface="Cambria Math" panose="02040503050406030204" pitchFamily="18" charset="0"/>
                </a:endParaRPr>
              </a:p>
              <a:p>
                <a:pPr marL="0" indent="0"/>
                <a:r>
                  <a:rPr lang="en-US" b="0" dirty="0">
                    <a:latin typeface="Cambria Math" panose="02040503050406030204" pitchFamily="18" charset="0"/>
                  </a:rPr>
                  <a:t>Thus, </a:t>
                </a:r>
                <a:r>
                  <a:rPr lang="en-US" b="0" i="1" dirty="0">
                    <a:latin typeface="Cambria Math" panose="02040503050406030204" pitchFamily="18" charset="0"/>
                  </a:rPr>
                  <a:t>  </a:t>
                </a:r>
                <a14:m>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unc>
                          <m:funcPr>
                            <m:ctrlPr>
                              <a:rPr lang="en-US" b="0" i="1" smtClean="0">
                                <a:latin typeface="Cambria Math" panose="02040503050406030204" pitchFamily="18" charset="0"/>
                              </a:rPr>
                            </m:ctrlPr>
                          </m:funcPr>
                          <m:fName>
                            <m:r>
                              <m:rPr>
                                <m:sty m:val="p"/>
                              </m:rPr>
                              <a:rPr lang="en-US" b="0" i="0" smtClean="0">
                                <a:latin typeface="Cambria Math" panose="02040503050406030204" pitchFamily="18" charset="0"/>
                              </a:rPr>
                              <m:t>cot</m:t>
                            </m:r>
                          </m:fName>
                          <m:e>
                            <m:r>
                              <a:rPr lang="en-US" b="0" i="1" smtClean="0">
                                <a:latin typeface="Cambria Math" panose="02040503050406030204" pitchFamily="18" charset="0"/>
                              </a:rPr>
                              <m:t>𝑥</m:t>
                            </m:r>
                          </m:e>
                        </m:func>
                      </m:e>
                    </m:d>
                    <m:r>
                      <a:rPr lang="en-US" b="0" i="1" smtClean="0">
                        <a:latin typeface="Cambria Math" panose="02040503050406030204" pitchFamily="18" charset="0"/>
                      </a:rPr>
                      <m:t>=</m:t>
                    </m:r>
                  </m:oMath>
                </a14:m>
                <a:r>
                  <a:rPr lang="en-US" dirty="0">
                    <a:latin typeface="Cambria Math" panose="02040503050406030204" pitchFamily="18" charset="0"/>
                  </a:rPr>
                  <a:t> </a:t>
                </a:r>
                <a14:m>
                  <m:oMath xmlns:m="http://schemas.openxmlformats.org/officeDocument/2006/math">
                    <m:func>
                      <m:funcPr>
                        <m:ctrlPr>
                          <a:rPr lang="en-US" i="1">
                            <a:latin typeface="Cambria Math" panose="02040503050406030204" pitchFamily="18" charset="0"/>
                          </a:rPr>
                        </m:ctrlPr>
                      </m:funcPr>
                      <m:fName>
                        <m:r>
                          <a:rPr lang="en-US" b="0" i="0" smtClean="0">
                            <a:latin typeface="Cambria Math" panose="02040503050406030204" pitchFamily="18" charset="0"/>
                          </a:rPr>
                          <m:t>−</m:t>
                        </m:r>
                        <m:r>
                          <a:rPr lang="en-US" b="0" i="1" smtClean="0">
                            <a:latin typeface="Cambria Math" panose="02040503050406030204" pitchFamily="18" charset="0"/>
                          </a:rPr>
                          <m:t>𝑐𝑠</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𝑐</m:t>
                            </m:r>
                          </m:e>
                          <m:sup>
                            <m:r>
                              <a:rPr lang="en-US" b="0" i="1" smtClean="0">
                                <a:latin typeface="Cambria Math" panose="02040503050406030204" pitchFamily="18" charset="0"/>
                              </a:rPr>
                              <m:t>2</m:t>
                            </m:r>
                          </m:sup>
                        </m:sSup>
                      </m:fName>
                      <m:e>
                        <m:r>
                          <a:rPr lang="en-US" i="1">
                            <a:latin typeface="Cambria Math" panose="02040503050406030204" pitchFamily="18" charset="0"/>
                          </a:rPr>
                          <m:t>𝑥</m:t>
                        </m:r>
                      </m:e>
                    </m:func>
                  </m:oMath>
                </a14:m>
                <a:endParaRPr lang="en-US" dirty="0"/>
              </a:p>
              <a:p>
                <a:endParaRPr lang="en-US" dirty="0"/>
              </a:p>
            </p:txBody>
          </p:sp>
        </mc:Choice>
        <mc:Fallback xmlns="">
          <p:sp>
            <p:nvSpPr>
              <p:cNvPr id="4" name="Text Placeholder 3">
                <a:extLst>
                  <a:ext uri="{FF2B5EF4-FFF2-40B4-BE49-F238E27FC236}">
                    <a16:creationId xmlns:a16="http://schemas.microsoft.com/office/drawing/2014/main" id="{B54B607A-3425-A362-78C5-2CC59878F339}"/>
                  </a:ext>
                </a:extLst>
              </p:cNvPr>
              <p:cNvSpPr>
                <a:spLocks noGrp="1" noRot="1" noChangeAspect="1" noMove="1" noResize="1" noEditPoints="1" noAdjustHandles="1" noChangeArrowheads="1" noChangeShapeType="1" noTextEdit="1"/>
              </p:cNvSpPr>
              <p:nvPr>
                <p:ph type="body" sz="quarter" idx="14"/>
              </p:nvPr>
            </p:nvSpPr>
            <p:spPr>
              <a:xfrm>
                <a:off x="609600" y="1275127"/>
                <a:ext cx="10750549" cy="4735237"/>
              </a:xfrm>
              <a:blipFill>
                <a:blip r:embed="rId3"/>
                <a:stretch>
                  <a:fillRect l="-567" t="-257"/>
                </a:stretch>
              </a:blipFill>
            </p:spPr>
            <p:txBody>
              <a:bodyPr/>
              <a:lstStyle/>
              <a:p>
                <a:r>
                  <a:rPr lang="en-US">
                    <a:noFill/>
                  </a:rPr>
                  <a:t> </a:t>
                </a:r>
              </a:p>
            </p:txBody>
          </p:sp>
        </mc:Fallback>
      </mc:AlternateContent>
    </p:spTree>
    <p:extLst>
      <p:ext uri="{BB962C8B-B14F-4D97-AF65-F5344CB8AC3E}">
        <p14:creationId xmlns:p14="http://schemas.microsoft.com/office/powerpoint/2010/main" val="3772290642"/>
      </p:ext>
    </p:extLst>
  </p:cSld>
  <p:clrMapOvr>
    <a:masterClrMapping/>
  </p:clrMapOvr>
</p:sld>
</file>

<file path=ppt/theme/theme1.xml><?xml version="1.0" encoding="utf-8"?>
<a:theme xmlns:a="http://schemas.openxmlformats.org/drawingml/2006/main" name="Essential">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TotalTime>
  <Words>564</Words>
  <Application>Microsoft Office PowerPoint</Application>
  <PresentationFormat>Widescreen</PresentationFormat>
  <Paragraphs>125</Paragraphs>
  <Slides>15</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15</vt:i4>
      </vt:variant>
    </vt:vector>
  </HeadingPairs>
  <TitlesOfParts>
    <vt:vector size="19" baseType="lpstr">
      <vt:lpstr>Arial</vt:lpstr>
      <vt:lpstr>Arial Black</vt:lpstr>
      <vt:lpstr>Cambria Math</vt:lpstr>
      <vt:lpstr>Essential</vt:lpstr>
      <vt:lpstr>Week 6</vt:lpstr>
      <vt:lpstr>2.4 Derivatives of Trigonometric Functions</vt:lpstr>
      <vt:lpstr>Example</vt:lpstr>
      <vt:lpstr>Class Activity</vt:lpstr>
      <vt:lpstr>Derivatives of Other Trigonometric Functions</vt:lpstr>
      <vt:lpstr>Derivatives of Tangent Function 〖h(x)=tan〗⁡x</vt:lpstr>
      <vt:lpstr>Derivatives of Cosecant Function 〖h(x)=csc〗⁡x</vt:lpstr>
      <vt:lpstr>Derivatives of Secant Function h(x)=sec⁡〖(x)〗</vt:lpstr>
      <vt:lpstr>Derivatives of Cotangent Function h(x)=cot⁡〖(x)〗</vt:lpstr>
      <vt:lpstr>Summary: Derivatives  tan⁡x,  cot⁡x,  sec⁡x and csc⁡x</vt:lpstr>
      <vt:lpstr>Example 1</vt:lpstr>
      <vt:lpstr>Example 2</vt:lpstr>
      <vt:lpstr>Higher Order Derivatives of sin⁡x</vt:lpstr>
      <vt:lpstr>Higher Order Derivatives of cos⁡x</vt:lpstr>
      <vt:lpstr>Class Activity</vt:lpstr>
    </vt:vector>
  </TitlesOfParts>
  <Company>Columbus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6</dc:title>
  <dc:creator>ben kamau</dc:creator>
  <cp:lastModifiedBy>Nehal Shukla</cp:lastModifiedBy>
  <cp:revision>10</cp:revision>
  <dcterms:created xsi:type="dcterms:W3CDTF">2023-09-15T00:32:06Z</dcterms:created>
  <dcterms:modified xsi:type="dcterms:W3CDTF">2023-09-17T18:44:24Z</dcterms:modified>
</cp:coreProperties>
</file>