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sldIdLst>
    <p:sldId id="256" r:id="rId2"/>
    <p:sldId id="474" r:id="rId3"/>
    <p:sldId id="337" r:id="rId4"/>
    <p:sldId id="477" r:id="rId5"/>
    <p:sldId id="476" r:id="rId6"/>
    <p:sldId id="338" r:id="rId7"/>
    <p:sldId id="339" r:id="rId8"/>
    <p:sldId id="479" r:id="rId9"/>
    <p:sldId id="481" r:id="rId10"/>
    <p:sldId id="482" r:id="rId11"/>
    <p:sldId id="340" r:id="rId12"/>
    <p:sldId id="341" r:id="rId13"/>
    <p:sldId id="478" r:id="rId14"/>
    <p:sldId id="480" r:id="rId15"/>
    <p:sldId id="342" r:id="rId16"/>
    <p:sldId id="345" r:id="rId17"/>
    <p:sldId id="346" r:id="rId18"/>
    <p:sldId id="347" r:id="rId19"/>
    <p:sldId id="344" r:id="rId20"/>
    <p:sldId id="343" r:id="rId21"/>
    <p:sldId id="348" r:id="rId22"/>
    <p:sldId id="349" r:id="rId23"/>
    <p:sldId id="350" r:id="rId24"/>
    <p:sldId id="351" r:id="rId25"/>
    <p:sldId id="352" r:id="rId26"/>
    <p:sldId id="475" r:id="rId2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4" autoAdjust="0"/>
    <p:restoredTop sz="94660"/>
  </p:normalViewPr>
  <p:slideViewPr>
    <p:cSldViewPr snapToGrid="0">
      <p:cViewPr varScale="1">
        <p:scale>
          <a:sx n="68" d="100"/>
          <a:sy n="68" d="100"/>
        </p:scale>
        <p:origin x="616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664756-239A-43C8-B708-29F095C795A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6DFCBF3-3D12-46F8-A107-C27B126A858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78CE40B-7076-4004-A648-3CCABCCC9D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B9875C-86EA-4AA8-8449-E21874C29972}" type="datetimeFigureOut">
              <a:rPr lang="en-US" smtClean="0"/>
              <a:t>9/5/2023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FEA6CB8-8493-4000-8F1D-A01C8C1768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E965AF9-2F43-4643-801E-F0C4D5B8ED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EB9A6D-1F6C-4076-9B2C-978660C376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16017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33F43-3E86-47E4-BFBB-2476D384E1C6}" type="datetime4">
              <a:rPr lang="en-US" smtClean="0"/>
              <a:pPr/>
              <a:t>September 5, 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8DF745-7D3F-47F4-83A3-874385CFAA6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609600" y="241327"/>
            <a:ext cx="10750549" cy="659535"/>
          </a:xfrm>
        </p:spPr>
        <p:txBody>
          <a:bodyPr/>
          <a:lstStyle/>
          <a:p>
            <a:r>
              <a:rPr lang="en-US" dirty="0"/>
              <a:t>Click to edit</a:t>
            </a:r>
          </a:p>
        </p:txBody>
      </p:sp>
      <p:sp>
        <p:nvSpPr>
          <p:cNvPr id="8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609599" y="1122387"/>
            <a:ext cx="10750551" cy="350007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9" name="Text Placeholder 10"/>
          <p:cNvSpPr>
            <a:spLocks noGrp="1"/>
          </p:cNvSpPr>
          <p:nvPr>
            <p:ph type="body" sz="quarter" idx="14"/>
          </p:nvPr>
        </p:nvSpPr>
        <p:spPr>
          <a:xfrm>
            <a:off x="609600" y="4843982"/>
            <a:ext cx="10750549" cy="1166382"/>
          </a:xfrm>
        </p:spPr>
        <p:txBody>
          <a:bodyPr/>
          <a:lstStyle>
            <a:lvl1pPr>
              <a:buClr>
                <a:srgbClr val="6CB255"/>
              </a:buClr>
              <a:defRPr>
                <a:solidFill>
                  <a:srgbClr val="000000"/>
                </a:solidFill>
              </a:defRPr>
            </a:lvl1pPr>
            <a:lvl2pPr marL="731520" indent="-457200">
              <a:buClr>
                <a:srgbClr val="6CB255"/>
              </a:buClr>
              <a:buFont typeface="+mj-lt"/>
              <a:buAutoNum type="alphaLcParenR"/>
              <a:defRPr>
                <a:solidFill>
                  <a:schemeClr val="tx1"/>
                </a:solidFill>
              </a:defRPr>
            </a:lvl2pPr>
            <a:lvl3pPr marL="1257300" indent="-342900">
              <a:buClr>
                <a:srgbClr val="6CB255"/>
              </a:buClr>
              <a:buFont typeface="+mj-lt"/>
              <a:buAutoNum type="alphaLcParenR"/>
              <a:defRPr>
                <a:solidFill>
                  <a:schemeClr val="tx1"/>
                </a:solidFill>
              </a:defRPr>
            </a:lvl3pPr>
            <a:lvl4pPr marL="1714500" indent="-342900">
              <a:buClr>
                <a:srgbClr val="6CB255"/>
              </a:buClr>
              <a:buFont typeface="+mj-lt"/>
              <a:buAutoNum type="alphaLcParenR"/>
              <a:defRPr>
                <a:solidFill>
                  <a:schemeClr val="tx1"/>
                </a:solidFill>
              </a:defRPr>
            </a:lvl4pPr>
            <a:lvl5pPr marL="2171700" indent="-342900">
              <a:buClr>
                <a:srgbClr val="6CB255"/>
              </a:buClr>
              <a:buFont typeface="+mj-lt"/>
              <a:buAutoNum type="alphaLcParenR"/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8712104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BFD84C-185C-4B59-A2F6-74D50811AA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5361CE2-94E9-4572-A884-A7ABAF68407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5CAC28-C6B5-4958-A8FF-C46360E9D5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B9875C-86EA-4AA8-8449-E21874C29972}" type="datetimeFigureOut">
              <a:rPr lang="en-US" smtClean="0"/>
              <a:t>9/5/2023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7E46340-A961-4AD6-A2FF-5EE6F531AB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D7C792-1CEA-4B06-9EBD-C9998994A5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EB9A6D-1F6C-4076-9B2C-978660C3764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54915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5">
            <a:alphaModFix/>
          </a:blip>
          <a:stretch>
            <a:fillRect/>
          </a:stretch>
        </a:blip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74"/>
          <p:cNvSpPr txBox="1">
            <a:spLocks noGrp="1"/>
          </p:cNvSpPr>
          <p:nvPr>
            <p:ph type="title"/>
          </p:nvPr>
        </p:nvSpPr>
        <p:spPr>
          <a:xfrm>
            <a:off x="609600" y="152718"/>
            <a:ext cx="7721600" cy="137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Clr>
                <a:srgbClr val="6CB255"/>
              </a:buClr>
              <a:buSzPts val="2400"/>
              <a:buFont typeface="Arial Black"/>
              <a:buNone/>
              <a:defRPr sz="2400" b="0" i="0" u="none" strike="noStrike" cap="none">
                <a:solidFill>
                  <a:srgbClr val="6CB255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" name="Google Shape;7;p74"/>
          <p:cNvSpPr txBox="1">
            <a:spLocks noGrp="1"/>
          </p:cNvSpPr>
          <p:nvPr>
            <p:ph type="body" idx="1"/>
          </p:nvPr>
        </p:nvSpPr>
        <p:spPr>
          <a:xfrm>
            <a:off x="609600" y="1752601"/>
            <a:ext cx="10160000" cy="4373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228600" algn="l" rtl="0">
              <a:spcBef>
                <a:spcPts val="400"/>
              </a:spcBef>
              <a:spcAft>
                <a:spcPts val="0"/>
              </a:spcAft>
              <a:buClr>
                <a:srgbClr val="6CB255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55600" algn="l" rtl="0">
              <a:spcBef>
                <a:spcPts val="600"/>
              </a:spcBef>
              <a:spcAft>
                <a:spcPts val="0"/>
              </a:spcAft>
              <a:buClr>
                <a:srgbClr val="6CB255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42900" algn="l" rtl="0">
              <a:spcBef>
                <a:spcPts val="360"/>
              </a:spcBef>
              <a:spcAft>
                <a:spcPts val="0"/>
              </a:spcAft>
              <a:buClr>
                <a:srgbClr val="6CB255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42900" algn="l" rtl="0">
              <a:spcBef>
                <a:spcPts val="360"/>
              </a:spcBef>
              <a:spcAft>
                <a:spcPts val="0"/>
              </a:spcAft>
              <a:buClr>
                <a:srgbClr val="6CB255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42900" algn="l" rtl="0">
              <a:spcBef>
                <a:spcPts val="360"/>
              </a:spcBef>
              <a:spcAft>
                <a:spcPts val="0"/>
              </a:spcAft>
              <a:buClr>
                <a:srgbClr val="6CB255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30200" algn="l" rtl="0">
              <a:spcBef>
                <a:spcPts val="32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30200" algn="l" rtl="0">
              <a:spcBef>
                <a:spcPts val="32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30200" algn="l" rtl="0">
              <a:spcBef>
                <a:spcPts val="32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30200" algn="l" rtl="0">
              <a:spcBef>
                <a:spcPts val="32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Google Shape;8;p74"/>
          <p:cNvSpPr txBox="1">
            <a:spLocks noGrp="1"/>
          </p:cNvSpPr>
          <p:nvPr>
            <p:ph type="dt" idx="10"/>
          </p:nvPr>
        </p:nvSpPr>
        <p:spPr>
          <a:xfrm>
            <a:off x="609600" y="6172201"/>
            <a:ext cx="4572000" cy="30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" name="Google Shape;9;p74"/>
          <p:cNvSpPr txBox="1">
            <a:spLocks noGrp="1"/>
          </p:cNvSpPr>
          <p:nvPr>
            <p:ph type="ftr" idx="11"/>
          </p:nvPr>
        </p:nvSpPr>
        <p:spPr>
          <a:xfrm>
            <a:off x="609600" y="6492876"/>
            <a:ext cx="4572000" cy="2838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0" name="Google Shape;10;p74"/>
          <p:cNvSpPr txBox="1">
            <a:spLocks noGrp="1"/>
          </p:cNvSpPr>
          <p:nvPr>
            <p:ph type="sldNum" idx="12"/>
          </p:nvPr>
        </p:nvSpPr>
        <p:spPr>
          <a:xfrm rot="-5400000">
            <a:off x="10945706" y="623041"/>
            <a:ext cx="1315721" cy="4868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2400" b="1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spcBef>
                <a:spcPts val="0"/>
              </a:spcBef>
              <a:buNone/>
              <a:defRPr sz="2400" b="1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spcBef>
                <a:spcPts val="0"/>
              </a:spcBef>
              <a:buNone/>
              <a:defRPr sz="2400" b="1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spcBef>
                <a:spcPts val="0"/>
              </a:spcBef>
              <a:buNone/>
              <a:defRPr sz="2400" b="1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spcBef>
                <a:spcPts val="0"/>
              </a:spcBef>
              <a:buNone/>
              <a:defRPr sz="2400" b="1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spcBef>
                <a:spcPts val="0"/>
              </a:spcBef>
              <a:buNone/>
              <a:defRPr sz="2400" b="1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spcBef>
                <a:spcPts val="0"/>
              </a:spcBef>
              <a:buNone/>
              <a:defRPr sz="2400" b="1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spcBef>
                <a:spcPts val="0"/>
              </a:spcBef>
              <a:buNone/>
              <a:defRPr sz="2400" b="1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spcBef>
                <a:spcPts val="0"/>
              </a:spcBef>
              <a:buNone/>
              <a:defRPr sz="2400" b="1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3517740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hyperlink" Target="https://www.youtube.com/watch?v=71DwCbpdaOo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2ACACA-0E6A-FF29-8F24-E6D67F2D0D9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59016" y="327171"/>
            <a:ext cx="8486862" cy="1320436"/>
          </a:xfrm>
        </p:spPr>
        <p:txBody>
          <a:bodyPr/>
          <a:lstStyle/>
          <a:p>
            <a:r>
              <a:rPr lang="en-US" dirty="0"/>
              <a:t>Week 4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B841EFF-2AC3-472E-87AB-C271402B75E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73122" y="2100408"/>
            <a:ext cx="10620463" cy="3601673"/>
          </a:xfrm>
        </p:spPr>
        <p:txBody>
          <a:bodyPr>
            <a:normAutofit/>
          </a:bodyPr>
          <a:lstStyle/>
          <a:p>
            <a:r>
              <a:rPr lang="en-US" dirty="0"/>
              <a:t>In this module we cover</a:t>
            </a:r>
          </a:p>
          <a:p>
            <a:pPr algn="l"/>
            <a:r>
              <a:rPr lang="en-US" b="1" dirty="0"/>
              <a:t>2.2 Derivative as a function</a:t>
            </a:r>
          </a:p>
          <a:p>
            <a:pPr lvl="1" algn="l"/>
            <a:r>
              <a:rPr lang="en-US" sz="1600" dirty="0"/>
              <a:t>2.2.1 Define the derivative function of a given function.</a:t>
            </a:r>
          </a:p>
          <a:p>
            <a:pPr lvl="1" algn="l"/>
            <a:r>
              <a:rPr lang="en-US" sz="1600" dirty="0"/>
              <a:t>2.2.2 Graph a derivative function from the graph of a given function.</a:t>
            </a:r>
          </a:p>
          <a:p>
            <a:pPr lvl="1" algn="l"/>
            <a:r>
              <a:rPr lang="en-US" sz="1600" dirty="0"/>
              <a:t>2.2.3 Derivatives and continuity. Describe three conditions for when a function does not have a derivative.</a:t>
            </a:r>
          </a:p>
          <a:p>
            <a:pPr lvl="1" algn="l"/>
            <a:r>
              <a:rPr lang="en-US" sz="1600" dirty="0"/>
              <a:t>2.2.4 Higher-order derivatives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722416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284172-B698-799D-E35D-81C2926B78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Derivative notations cont.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 Placeholder 3">
                <a:extLst>
                  <a:ext uri="{FF2B5EF4-FFF2-40B4-BE49-F238E27FC236}">
                    <a16:creationId xmlns:a16="http://schemas.microsoft.com/office/drawing/2014/main" id="{6D6FAD80-2E28-DA44-35F2-447233C7F3C2}"/>
                  </a:ext>
                </a:extLst>
              </p:cNvPr>
              <p:cNvSpPr>
                <a:spLocks noGrp="1"/>
              </p:cNvSpPr>
              <p:nvPr>
                <p:ph type="body" sz="quarter" idx="14"/>
              </p:nvPr>
            </p:nvSpPr>
            <p:spPr>
              <a:xfrm>
                <a:off x="609600" y="1115736"/>
                <a:ext cx="11386657" cy="2063692"/>
              </a:xfrm>
            </p:spPr>
            <p:txBody>
              <a:bodyPr>
                <a:normAutofit/>
              </a:bodyPr>
              <a:lstStyle/>
              <a:p>
                <a:r>
                  <a:rPr lang="en-US" dirty="0"/>
                  <a:t>The derivative of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𝑦</m:t>
                    </m:r>
                  </m:oMath>
                </a14:m>
                <a:r>
                  <a:rPr lang="en-US" dirty="0"/>
                  <a:t>, which can be thought of as the instantaneous rate of change of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𝑦</m:t>
                    </m:r>
                  </m:oMath>
                </a14:m>
                <a:endParaRPr lang="en-US" dirty="0"/>
              </a:p>
              <a:p>
                <a:r>
                  <a:rPr lang="en-US" dirty="0"/>
                  <a:t>with respect to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r>
                  <a:rPr lang="en-US" dirty="0"/>
                  <a:t>, is expressed as</a:t>
                </a:r>
                <a14:m>
                  <m:oMath xmlns:m="http://schemas.openxmlformats.org/officeDocument/2006/math">
                    <m:r>
                      <a:rPr lang="en-US" b="0" i="0" smtClean="0">
                        <a:latin typeface="Cambria Math" panose="02040503050406030204" pitchFamily="18" charset="0"/>
                      </a:rPr>
                      <m:t>    </m:t>
                    </m:r>
                    <m:f>
                      <m:f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𝑑𝑦</m:t>
                        </m:r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𝑑𝑥</m:t>
                        </m:r>
                      </m:den>
                    </m:f>
                    <m:r>
                      <a:rPr lang="en-US" b="0" i="1" smtClean="0">
                        <a:latin typeface="Cambria Math" panose="02040503050406030204" pitchFamily="18" charset="0"/>
                      </a:rPr>
                      <m:t>=</m:t>
                    </m:r>
                    <m:func>
                      <m:func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limLow>
                          <m:limLow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limLowPr>
                          <m:e>
                            <m:r>
                              <m:rPr>
                                <m:sty m:val="p"/>
                              </m:rPr>
                              <a:rPr lang="en-US" b="0" i="0" smtClean="0">
                                <a:latin typeface="Cambria Math" panose="02040503050406030204" pitchFamily="18" charset="0"/>
                              </a:rPr>
                              <m:t>lim</m:t>
                            </m:r>
                          </m:e>
                          <m:lim>
                            <m:r>
                              <a:rPr lang="en-US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∆</m:t>
                            </m:r>
                            <m:r>
                              <a:rPr lang="en-US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→0</m:t>
                            </m:r>
                          </m:lim>
                        </m:limLow>
                      </m:fName>
                      <m:e>
                        <m:f>
                          <m:f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∆</m:t>
                            </m:r>
                            <m:r>
                              <a:rPr lang="en-US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𝑦</m:t>
                            </m:r>
                          </m:num>
                          <m:den>
                            <m:r>
                              <a:rPr lang="en-US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∆</m:t>
                            </m:r>
                            <m:r>
                              <a:rPr lang="en-US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𝑥</m:t>
                            </m:r>
                          </m:den>
                        </m:f>
                      </m:e>
                    </m:func>
                  </m:oMath>
                </a14:m>
                <a:r>
                  <a:rPr lang="en-US" dirty="0"/>
                  <a:t>,</a:t>
                </a:r>
              </a:p>
              <a:p>
                <a:r>
                  <a:rPr lang="en-US" dirty="0"/>
                  <a:t>Where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i="0" dirty="0" smtClean="0">
                        <a:latin typeface="Cambria Math" panose="02040503050406030204" pitchFamily="18" charset="0"/>
                      </a:rPr>
                      <m:t>Δ</m:t>
                    </m:r>
                    <m:r>
                      <a:rPr lang="en-US" i="1" dirty="0" err="1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dirty="0"/>
                  <a:t>is the difference in the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𝑦</m:t>
                    </m:r>
                  </m:oMath>
                </a14:m>
                <a:r>
                  <a:rPr lang="en-US" dirty="0"/>
                  <a:t> values corresponding to the difference in the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r>
                  <a:rPr lang="en-US" dirty="0"/>
                  <a:t> values, </a:t>
                </a:r>
              </a:p>
              <a:p>
                <a:r>
                  <a:rPr lang="en-US" dirty="0"/>
                  <a:t>which are expressed as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i="0" dirty="0" smtClean="0">
                        <a:latin typeface="Cambria Math" panose="02040503050406030204" pitchFamily="18" charset="0"/>
                      </a:rPr>
                      <m:t>Δ</m:t>
                    </m:r>
                    <m:r>
                      <a:rPr lang="en-US" i="1" dirty="0" err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en-US" dirty="0"/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4" name="Text Placeholder 3">
                <a:extLst>
                  <a:ext uri="{FF2B5EF4-FFF2-40B4-BE49-F238E27FC236}">
                    <a16:creationId xmlns:a16="http://schemas.microsoft.com/office/drawing/2014/main" id="{6D6FAD80-2E28-DA44-35F2-447233C7F3C2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quarter" idx="14"/>
              </p:nvPr>
            </p:nvSpPr>
            <p:spPr>
              <a:xfrm>
                <a:off x="609600" y="1115736"/>
                <a:ext cx="11386657" cy="2063692"/>
              </a:xfr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Picture 5">
            <a:extLst>
              <a:ext uri="{FF2B5EF4-FFF2-40B4-BE49-F238E27FC236}">
                <a16:creationId xmlns:a16="http://schemas.microsoft.com/office/drawing/2014/main" id="{78ECF025-F4E3-B831-A13C-3E97281E519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11466" y="2927757"/>
            <a:ext cx="5280630" cy="34982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781042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D1E343-307E-46BE-9BFB-51E2DD3072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en-US" dirty="0"/>
            </a:br>
            <a:r>
              <a:rPr lang="en-US" dirty="0"/>
              <a:t>2.2.2 Graph a derivative function from the graph of a given function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 Placeholder 3">
                <a:extLst>
                  <a:ext uri="{FF2B5EF4-FFF2-40B4-BE49-F238E27FC236}">
                    <a16:creationId xmlns:a16="http://schemas.microsoft.com/office/drawing/2014/main" id="{C4E73A20-E46D-48BF-A587-04A6ECD9DDDF}"/>
                  </a:ext>
                </a:extLst>
              </p:cNvPr>
              <p:cNvSpPr>
                <a:spLocks noGrp="1"/>
              </p:cNvSpPr>
              <p:nvPr>
                <p:ph type="body" sz="quarter" idx="14"/>
              </p:nvPr>
            </p:nvSpPr>
            <p:spPr>
              <a:xfrm>
                <a:off x="609600" y="1335757"/>
                <a:ext cx="11420213" cy="4389382"/>
              </a:xfrm>
            </p:spPr>
            <p:txBody>
              <a:bodyPr/>
              <a:lstStyle/>
              <a:p>
                <a:pPr marL="0" indent="0">
                  <a:buNone/>
                </a:pPr>
                <a:r>
                  <a:rPr lang="en-US" b="1" dirty="0" err="1"/>
                  <a:t>Geogebra</a:t>
                </a:r>
                <a:r>
                  <a:rPr lang="en-US" b="1" dirty="0"/>
                  <a:t>/Desmos Activity</a:t>
                </a:r>
              </a:p>
              <a:p>
                <a:pPr marL="0" indent="0">
                  <a:buNone/>
                </a:pPr>
                <a:endParaRPr lang="en-US" dirty="0"/>
              </a:p>
              <a:p>
                <a:pPr marL="0" indent="0">
                  <a:buNone/>
                </a:pPr>
                <a:r>
                  <a:rPr lang="en-US" sz="2400" dirty="0"/>
                  <a:t>Obtain the graphs of the function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𝑓</m:t>
                    </m:r>
                    <m:d>
                      <m:d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sup>
                    </m:sSup>
                    <m:r>
                      <a:rPr lang="en-US" sz="2400" b="0" i="0" smtClean="0">
                        <a:latin typeface="Cambria Math" panose="02040503050406030204" pitchFamily="18" charset="0"/>
                      </a:rPr>
                      <m:t>−2</m:t>
                    </m:r>
                    <m:sSup>
                      <m:sSup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m:rPr>
                            <m:sty m:val="p"/>
                          </m:rPr>
                          <a:rPr lang="en-US" sz="2400" b="0" i="0" smtClean="0">
                            <a:latin typeface="Cambria Math" panose="02040503050406030204" pitchFamily="18" charset="0"/>
                          </a:rPr>
                          <m:t>x</m:t>
                        </m:r>
                      </m:e>
                      <m:sup>
                        <m:r>
                          <a:rPr lang="en-US" sz="2400" b="0" i="0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sz="2400" i="0" dirty="0">
                    <a:latin typeface="+mj-lt"/>
                  </a:rPr>
                  <a:t>+1 </a:t>
                </a:r>
                <a:r>
                  <a:rPr lang="en-US" sz="2400" dirty="0"/>
                  <a:t>and its derivative function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latin typeface="Cambria Math" panose="02040503050406030204" pitchFamily="18" charset="0"/>
                      </a:rPr>
                      <m:t>𝑓</m:t>
                    </m:r>
                    <m:r>
                      <a:rPr lang="en-US" sz="2400" i="1" dirty="0" smtClean="0">
                        <a:latin typeface="Cambria Math" panose="02040503050406030204" pitchFamily="18" charset="0"/>
                      </a:rPr>
                      <m:t>’(</m:t>
                    </m:r>
                    <m:r>
                      <a:rPr lang="en-US" sz="2400" i="1" dirty="0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2400" i="1" dirty="0" smtClean="0">
                        <a:latin typeface="Cambria Math" panose="02040503050406030204" pitchFamily="18" charset="0"/>
                      </a:rPr>
                      <m:t>)=3</m:t>
                    </m:r>
                    <m:sSup>
                      <m:sSupPr>
                        <m:ctrlPr>
                          <a:rPr lang="en-US" sz="2400" b="0" i="1" dirty="0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400" i="1" dirty="0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en-US" sz="2400" b="0" i="1" dirty="0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sz="2400" i="1" dirty="0" smtClean="0">
                        <a:latin typeface="Cambria Math" panose="02040503050406030204" pitchFamily="18" charset="0"/>
                      </a:rPr>
                      <m:t>−4</m:t>
                    </m:r>
                    <m:r>
                      <a:rPr lang="en-US" sz="2400" i="1" dirty="0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2400" i="1" dirty="0" smtClean="0">
                        <a:latin typeface="Cambria Math" panose="02040503050406030204" pitchFamily="18" charset="0"/>
                      </a:rPr>
                      <m:t>.</m:t>
                    </m:r>
                  </m:oMath>
                </a14:m>
                <a:endParaRPr lang="en-US" sz="2400" dirty="0"/>
              </a:p>
              <a:p>
                <a:pPr marL="0" indent="0" fontAlgn="base">
                  <a:buNone/>
                </a:pPr>
                <a:r>
                  <a:rPr lang="en-US" sz="2400" dirty="0"/>
                  <a:t>a) What happens to the derivative when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sz="2400" i="1" dirty="0" smtClean="0">
                        <a:latin typeface="Cambria Math" panose="02040503050406030204" pitchFamily="18" charset="0"/>
                      </a:rPr>
                      <m:t>𝑓</m:t>
                    </m:r>
                    <m:r>
                      <a:rPr lang="en-US" sz="2400" i="1" dirty="0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sz="2400" dirty="0"/>
                  <a:t>is increasing at a decreasing rate?</a:t>
                </a:r>
              </a:p>
              <a:p>
                <a:pPr marL="0" indent="0" fontAlgn="base">
                  <a:buNone/>
                </a:pPr>
                <a:r>
                  <a:rPr lang="en-US" sz="2400" dirty="0"/>
                  <a:t>b) What happens to the derivative when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latin typeface="Cambria Math" panose="02040503050406030204" pitchFamily="18" charset="0"/>
                      </a:rPr>
                      <m:t>𝑓</m:t>
                    </m:r>
                  </m:oMath>
                </a14:m>
                <a:r>
                  <a:rPr lang="en-US" sz="2400" dirty="0"/>
                  <a:t> is increasing at an increasing rate?</a:t>
                </a:r>
              </a:p>
              <a:p>
                <a:pPr marL="0" indent="0" fontAlgn="base">
                  <a:buNone/>
                </a:pPr>
                <a:r>
                  <a:rPr lang="en-US" sz="2400" dirty="0"/>
                  <a:t>c) What happens to the derivative at the points of the graph of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sz="2400" i="1" dirty="0" smtClean="0">
                        <a:latin typeface="Cambria Math" panose="02040503050406030204" pitchFamily="18" charset="0"/>
                      </a:rPr>
                      <m:t>𝑓</m:t>
                    </m:r>
                  </m:oMath>
                </a14:m>
                <a:r>
                  <a:rPr lang="en-US" sz="2400" dirty="0"/>
                  <a:t>?</a:t>
                </a:r>
              </a:p>
              <a:p>
                <a:pPr marL="0" indent="0">
                  <a:buNone/>
                </a:pPr>
                <a:endParaRPr lang="en-US" dirty="0"/>
              </a:p>
            </p:txBody>
          </p:sp>
        </mc:Choice>
        <mc:Fallback xmlns="">
          <p:sp>
            <p:nvSpPr>
              <p:cNvPr id="4" name="Text Placeholder 3">
                <a:extLst>
                  <a:ext uri="{FF2B5EF4-FFF2-40B4-BE49-F238E27FC236}">
                    <a16:creationId xmlns:a16="http://schemas.microsoft.com/office/drawing/2014/main" id="{C4E73A20-E46D-48BF-A587-04A6ECD9DDDF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quarter" idx="14"/>
              </p:nvPr>
            </p:nvSpPr>
            <p:spPr>
              <a:xfrm>
                <a:off x="609600" y="1335757"/>
                <a:ext cx="11420213" cy="4389382"/>
              </a:xfrm>
              <a:blipFill>
                <a:blip r:embed="rId2"/>
                <a:stretch>
                  <a:fillRect l="-85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17919351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C4F9403-0A7F-408B-AF01-F09FE32A61C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244434" y="1101435"/>
            <a:ext cx="11115716" cy="4908929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Graphically: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6AE45FC1-0155-44A5-84BF-F22CC323E2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9291" y="1101435"/>
            <a:ext cx="8021782" cy="53617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15C3368-89A1-A5D9-F0B2-AB6DB9B70A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241327"/>
            <a:ext cx="10750549" cy="659535"/>
          </a:xfrm>
        </p:spPr>
        <p:txBody>
          <a:bodyPr>
            <a:normAutofit fontScale="90000"/>
          </a:bodyPr>
          <a:lstStyle/>
          <a:p>
            <a:br>
              <a:rPr lang="en-US" dirty="0"/>
            </a:br>
            <a:r>
              <a:rPr lang="en-US" dirty="0"/>
              <a:t>Graph of a function and its derivative function</a:t>
            </a:r>
          </a:p>
        </p:txBody>
      </p:sp>
    </p:spTree>
    <p:extLst>
      <p:ext uri="{BB962C8B-B14F-4D97-AF65-F5344CB8AC3E}">
        <p14:creationId xmlns:p14="http://schemas.microsoft.com/office/powerpoint/2010/main" val="234233439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CB54BA-5A5C-30ED-AE97-D6CE8EAF1C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Class Activity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 Placeholder 3">
                <a:extLst>
                  <a:ext uri="{FF2B5EF4-FFF2-40B4-BE49-F238E27FC236}">
                    <a16:creationId xmlns:a16="http://schemas.microsoft.com/office/drawing/2014/main" id="{6D004B59-2130-517F-982B-04CF826792C0}"/>
                  </a:ext>
                </a:extLst>
              </p:cNvPr>
              <p:cNvSpPr>
                <a:spLocks noGrp="1"/>
              </p:cNvSpPr>
              <p:nvPr>
                <p:ph type="body" sz="quarter" idx="14"/>
              </p:nvPr>
            </p:nvSpPr>
            <p:spPr>
              <a:xfrm>
                <a:off x="609600" y="1191237"/>
                <a:ext cx="10750549" cy="4819127"/>
              </a:xfrm>
            </p:spPr>
            <p:txBody>
              <a:bodyPr/>
              <a:lstStyle/>
              <a:p>
                <a:r>
                  <a:rPr lang="en-US" dirty="0"/>
                  <a:t>Use each of the graphs below of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 =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𝑓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) </m:t>
                    </m:r>
                  </m:oMath>
                </a14:m>
                <a:r>
                  <a:rPr lang="en-US" dirty="0"/>
                  <a:t>to sketch the graph of its derivative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𝑓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′(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).</m:t>
                    </m:r>
                  </m:oMath>
                </a14:m>
                <a:endParaRPr lang="en-US" dirty="0"/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4" name="Text Placeholder 3">
                <a:extLst>
                  <a:ext uri="{FF2B5EF4-FFF2-40B4-BE49-F238E27FC236}">
                    <a16:creationId xmlns:a16="http://schemas.microsoft.com/office/drawing/2014/main" id="{6D004B59-2130-517F-982B-04CF826792C0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quarter" idx="14"/>
              </p:nvPr>
            </p:nvSpPr>
            <p:spPr>
              <a:xfrm>
                <a:off x="609600" y="1191237"/>
                <a:ext cx="10750549" cy="4819127"/>
              </a:xfr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Picture 5">
            <a:extLst>
              <a:ext uri="{FF2B5EF4-FFF2-40B4-BE49-F238E27FC236}">
                <a16:creationId xmlns:a16="http://schemas.microsoft.com/office/drawing/2014/main" id="{83CCB657-3C7D-0B36-ECCC-73FF1AD4C32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1851" y="2386755"/>
            <a:ext cx="3171825" cy="340995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779FFB8-B797-26A3-3A5A-7AD071D9A67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72281" y="2524214"/>
            <a:ext cx="3248025" cy="3486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263898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4DB2E6-E977-DD87-20A8-7E9A090A3B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2488" y="451052"/>
            <a:ext cx="10750549" cy="659535"/>
          </a:xfrm>
        </p:spPr>
        <p:txBody>
          <a:bodyPr/>
          <a:lstStyle/>
          <a:p>
            <a:r>
              <a:rPr lang="en-US" dirty="0"/>
              <a:t>Class Activity cont.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Rectangle 1">
                <a:extLst>
                  <a:ext uri="{FF2B5EF4-FFF2-40B4-BE49-F238E27FC236}">
                    <a16:creationId xmlns:a16="http://schemas.microsoft.com/office/drawing/2014/main" id="{4A72C379-2DF4-B720-D36B-27618B064230}"/>
                  </a:ext>
                </a:extLst>
              </p:cNvPr>
              <p:cNvSpPr>
                <a:spLocks noGrp="1" noChangeArrowheads="1"/>
              </p:cNvSpPr>
              <p:nvPr>
                <p:ph type="body" sz="quarter" idx="14"/>
              </p:nvPr>
            </p:nvSpPr>
            <p:spPr bwMode="auto">
              <a:xfrm>
                <a:off x="246776" y="1548593"/>
                <a:ext cx="11698448" cy="341632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8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rPr>
                  <a:t>Consider the function</a:t>
                </a:r>
                <a:r>
                  <a:rPr kumimoji="0" lang="en-US" altLang="en-US" sz="1800" b="0" i="0" u="none" strike="noStrike" cap="none" normalizeH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rPr>
                  <a:t> </a:t>
                </a:r>
                <a14:m>
                  <m:oMath xmlns:m="http://schemas.openxmlformats.org/officeDocument/2006/math">
                    <m:r>
                      <a:rPr kumimoji="0" lang="en-US" altLang="en-US" sz="1800" b="0" i="1" u="none" strike="noStrike" cap="none" normalizeH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</a:rPr>
                      <m:t>𝑓</m:t>
                    </m:r>
                    <m:d>
                      <m:dPr>
                        <m:ctrlPr>
                          <a:rPr kumimoji="0" lang="en-US" altLang="en-US" sz="1800" b="0" i="1" u="none" strike="noStrike" cap="none" normalizeH="0" smtClean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kumimoji="0" lang="en-US" altLang="en-US" sz="1800" b="0" i="1" u="none" strike="noStrike" cap="none" normalizeH="0" smtClean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kumimoji="0" lang="en-US" altLang="en-US" sz="1800" b="0" i="1" u="none" strike="noStrike" cap="none" normalizeH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kumimoji="0" lang="en-US" altLang="en-US" sz="1800" b="0" i="1" u="none" strike="noStrike" cap="none" normalizeH="0" smtClean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kumimoji="0" lang="en-US" altLang="en-US" sz="1800" b="0" i="1" u="none" strike="noStrike" cap="none" normalizeH="0" smtClean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kumimoji="0" lang="en-US" altLang="en-US" sz="1800" b="0" i="1" u="none" strike="noStrike" cap="none" normalizeH="0" smtClean="0">
                            <a:ln>
                              <a:noFill/>
                            </a:ln>
                            <a:solidFill>
                              <a:schemeClr val="tx1"/>
                            </a:solidFill>
                            <a:effectLst/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kumimoji="0" lang="en-US" altLang="en-US" sz="1800" b="0" i="1" u="none" strike="noStrike" cap="none" normalizeH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</a:rPr>
                      <m:t>−</m:t>
                    </m:r>
                    <m:r>
                      <a:rPr kumimoji="0" lang="en-US" altLang="en-US" sz="1800" b="0" i="1" u="none" strike="noStrike" cap="none" normalizeH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</a:rPr>
                      <m:t>𝑥</m:t>
                    </m:r>
                    <m:r>
                      <a:rPr kumimoji="0" lang="en-US" altLang="en-US" sz="1800" b="0" i="1" u="none" strike="noStrike" cap="none" normalizeH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</a:rPr>
                      <m:t>+3</m:t>
                    </m:r>
                  </m:oMath>
                </a14:m>
                <a:endParaRPr kumimoji="0" lang="en-US" altLang="en-US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altLang="en-US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lang="en-US" altLang="en-US" sz="1800" dirty="0">
                    <a:solidFill>
                      <a:schemeClr val="tx1"/>
                    </a:solidFill>
                    <a:latin typeface="Arial" panose="020B0604020202020204" pitchFamily="34" charset="0"/>
                  </a:rPr>
                  <a:t>a) </a:t>
                </a:r>
                <a:r>
                  <a:rPr kumimoji="0" lang="en-US" altLang="en-US" sz="18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rPr>
                  <a:t>Use the limit definition of the derivative to determine a formula for </a:t>
                </a:r>
                <a14:m>
                  <m:oMath xmlns:m="http://schemas.openxmlformats.org/officeDocument/2006/math">
                    <m:r>
                      <a:rPr kumimoji="0" lang="en-US" altLang="en-US" sz="1800" b="0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</a:rPr>
                      <m:t>𝑓</m:t>
                    </m:r>
                    <m:r>
                      <a:rPr kumimoji="0" lang="en-US" altLang="en-US" sz="1800" b="0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</a:rPr>
                      <m:t>′(</m:t>
                    </m:r>
                    <m:r>
                      <a:rPr kumimoji="0" lang="en-US" altLang="en-US" sz="1800" b="0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</a:rPr>
                      <m:t>𝑥</m:t>
                    </m:r>
                    <m:r>
                      <a:rPr kumimoji="0" lang="en-US" altLang="en-US" sz="1800" b="0" i="1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kumimoji="0" lang="en-US" altLang="en-US" sz="18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rPr>
                  <a:t>.</a:t>
                </a:r>
              </a:p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altLang="en-US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8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rPr>
                  <a:t>b) Use a graphing utility(</a:t>
                </a:r>
                <a:r>
                  <a:rPr kumimoji="0" lang="en-US" altLang="en-US" sz="1800" b="0" i="0" u="none" strike="noStrike" cap="none" normalizeH="0" baseline="0" dirty="0" err="1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rPr>
                  <a:t>Geogebra</a:t>
                </a:r>
                <a:r>
                  <a:rPr lang="en-US" altLang="en-US" sz="1800" dirty="0">
                    <a:solidFill>
                      <a:schemeClr val="tx1"/>
                    </a:solidFill>
                    <a:latin typeface="Arial" panose="020B0604020202020204" pitchFamily="34" charset="0"/>
                  </a:rPr>
                  <a:t> or </a:t>
                </a:r>
                <a:r>
                  <a:rPr kumimoji="0" lang="en-US" altLang="en-US" sz="18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rPr>
                  <a:t>Desmos) to plot both</a:t>
                </a:r>
                <a14:m>
                  <m:oMath xmlns:m="http://schemas.openxmlformats.org/officeDocument/2006/math">
                    <m:r>
                      <a:rPr kumimoji="0" lang="en-US" altLang="en-US" sz="18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</a:rPr>
                      <m:t> </m:t>
                    </m:r>
                    <m:r>
                      <a:rPr kumimoji="0" lang="en-US" altLang="en-US" sz="18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</a:rPr>
                      <m:t>𝑦</m:t>
                    </m:r>
                    <m:r>
                      <a:rPr kumimoji="0" lang="en-US" altLang="en-US" sz="18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</a:rPr>
                      <m:t>=</m:t>
                    </m:r>
                    <m:r>
                      <a:rPr kumimoji="0" lang="en-US" altLang="en-US" sz="18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</a:rPr>
                      <m:t>𝑓</m:t>
                    </m:r>
                    <m:r>
                      <a:rPr kumimoji="0" lang="en-US" altLang="en-US" sz="18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</a:rPr>
                      <m:t>(</m:t>
                    </m:r>
                    <m:r>
                      <a:rPr kumimoji="0" lang="en-US" altLang="en-US" sz="18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</a:rPr>
                      <m:t>𝑥</m:t>
                    </m:r>
                    <m:r>
                      <a:rPr kumimoji="0" lang="en-US" altLang="en-US" sz="18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</a:rPr>
                      <m:t>) </m:t>
                    </m:r>
                  </m:oMath>
                </a14:m>
                <a:r>
                  <a:rPr kumimoji="0" lang="en-US" altLang="en-US" sz="18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rPr>
                  <a:t>and your result for </a:t>
                </a:r>
                <a14:m>
                  <m:oMath xmlns:m="http://schemas.openxmlformats.org/officeDocument/2006/math">
                    <m:r>
                      <a:rPr kumimoji="0" lang="en-US" altLang="en-US" sz="18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</a:rPr>
                      <m:t>𝑦</m:t>
                    </m:r>
                    <m:r>
                      <a:rPr kumimoji="0" lang="en-US" altLang="en-US" sz="18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</a:rPr>
                      <m:t>=</m:t>
                    </m:r>
                    <m:r>
                      <a:rPr kumimoji="0" lang="en-US" altLang="en-US" sz="18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</a:rPr>
                      <m:t>𝑓</m:t>
                    </m:r>
                    <m:r>
                      <a:rPr kumimoji="0" lang="en-US" altLang="en-US" sz="18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</a:rPr>
                      <m:t>’(</m:t>
                    </m:r>
                    <m:r>
                      <a:rPr kumimoji="0" lang="en-US" altLang="en-US" sz="18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</a:rPr>
                      <m:t>𝑥</m:t>
                    </m:r>
                    <m:r>
                      <a:rPr kumimoji="0" lang="en-US" altLang="en-US" sz="18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</a:rPr>
                      <m:t>) </m:t>
                    </m:r>
                  </m:oMath>
                </a14:m>
                <a:r>
                  <a:rPr kumimoji="0" lang="en-US" altLang="en-US" sz="18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rPr>
                  <a:t>; does your formula for </a:t>
                </a:r>
                <a14:m>
                  <m:oMath xmlns:m="http://schemas.openxmlformats.org/officeDocument/2006/math">
                    <m:r>
                      <a:rPr kumimoji="0" lang="en-US" altLang="en-US" sz="18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</a:rPr>
                      <m:t>𝑓</m:t>
                    </m:r>
                    <m:r>
                      <a:rPr kumimoji="0" lang="en-US" altLang="en-US" sz="18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</a:rPr>
                      <m:t>’(</m:t>
                    </m:r>
                    <m:r>
                      <a:rPr kumimoji="0" lang="en-US" altLang="en-US" sz="18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</a:rPr>
                      <m:t>𝑥</m:t>
                    </m:r>
                    <m:r>
                      <a:rPr kumimoji="0" lang="en-US" altLang="en-US" sz="18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</a:rPr>
                      <m:t>) </m:t>
                    </m:r>
                  </m:oMath>
                </a14:m>
                <a:r>
                  <a:rPr kumimoji="0" lang="en-US" altLang="en-US" sz="18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rPr>
                  <a:t>generate the graph you expected?</a:t>
                </a:r>
              </a:p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tabLst/>
                </a:pPr>
                <a:endParaRPr kumimoji="0" lang="en-US" altLang="en-US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  <a:p>
                <a:pPr marL="0" indent="0" eaLnBrk="0" fontAlgn="base" hangingPunct="0">
                  <a:spcBef>
                    <a:spcPct val="0"/>
                  </a:spcBef>
                  <a:spcAft>
                    <a:spcPct val="0"/>
                  </a:spcAft>
                  <a:buClrTx/>
                  <a:buSzTx/>
                </a:pPr>
                <a:r>
                  <a:rPr kumimoji="0" lang="en-US" altLang="en-US" sz="18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rPr>
                  <a:t>c) Use the limit definition of the derivative to find a formula for</a:t>
                </a:r>
                <a14:m>
                  <m:oMath xmlns:m="http://schemas.openxmlformats.org/officeDocument/2006/math">
                    <m:r>
                      <a:rPr lang="en-US" altLang="en-US" sz="1800" b="0" i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altLang="en-US" sz="18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𝑔</m:t>
                    </m:r>
                    <m:r>
                      <a:rPr lang="en-US" altLang="en-US" sz="18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′</m:t>
                    </m:r>
                    <m:d>
                      <m:dPr>
                        <m:ctrlPr>
                          <a:rPr lang="en-US" altLang="en-US" sz="1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en-US" sz="1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</m:oMath>
                </a14:m>
                <a:endParaRPr lang="en-US" altLang="en-US" sz="1800" dirty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  <a:p>
                <a:pPr marL="0" indent="0" eaLnBrk="0" fontAlgn="base" hangingPunct="0">
                  <a:spcBef>
                    <a:spcPct val="0"/>
                  </a:spcBef>
                  <a:spcAft>
                    <a:spcPct val="0"/>
                  </a:spcAft>
                  <a:buClrTx/>
                  <a:buSzTx/>
                </a:pPr>
                <a:r>
                  <a:rPr kumimoji="0" lang="en-US" altLang="en-US" sz="18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rPr>
                  <a:t>where g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en-US" sz="1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en-US" sz="1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en-US" altLang="en-US" sz="18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US" altLang="en-US" sz="1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altLang="en-US" sz="1800" b="0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5</m:t>
                        </m:r>
                        <m:r>
                          <a:rPr lang="en-US" altLang="en-US" sz="1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en-US" altLang="en-US" sz="1800" i="1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altLang="en-US" sz="18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−</m:t>
                    </m:r>
                    <m:r>
                      <a:rPr lang="en-US" altLang="en-US" sz="18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4</m:t>
                    </m:r>
                    <m:r>
                      <a:rPr lang="en-US" altLang="en-US" sz="1800" i="1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altLang="en-US" sz="18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+12</m:t>
                    </m:r>
                  </m:oMath>
                </a14:m>
                <a:endParaRPr lang="en-US" altLang="en-US" sz="1800" dirty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altLang="en-US" sz="18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8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rPr>
                  <a:t>d) Compare and contrast the formulas for </a:t>
                </a:r>
                <a14:m>
                  <m:oMath xmlns:m="http://schemas.openxmlformats.org/officeDocument/2006/math">
                    <m:r>
                      <a:rPr kumimoji="0" lang="en-US" altLang="en-US" sz="18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</a:rPr>
                      <m:t>𝑓</m:t>
                    </m:r>
                    <m:r>
                      <a:rPr kumimoji="0" lang="en-US" altLang="en-US" sz="18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</a:rPr>
                      <m:t>’(</m:t>
                    </m:r>
                    <m:r>
                      <a:rPr kumimoji="0" lang="en-US" altLang="en-US" sz="18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</a:rPr>
                      <m:t>𝑥</m:t>
                    </m:r>
                    <m:r>
                      <a:rPr kumimoji="0" lang="en-US" altLang="en-US" sz="18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kumimoji="0" lang="en-US" altLang="en-US" sz="18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rPr>
                  <a:t> and </a:t>
                </a:r>
                <a14:m>
                  <m:oMath xmlns:m="http://schemas.openxmlformats.org/officeDocument/2006/math">
                    <m:r>
                      <a:rPr kumimoji="0" lang="en-US" altLang="en-US" sz="18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</a:rPr>
                      <m:t>𝑔</m:t>
                    </m:r>
                    <m:r>
                      <a:rPr kumimoji="0" lang="en-US" altLang="en-US" sz="18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</a:rPr>
                      <m:t>’(</m:t>
                    </m:r>
                    <m:r>
                      <a:rPr kumimoji="0" lang="en-US" altLang="en-US" sz="18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</a:rPr>
                      <m:t>𝑥</m:t>
                    </m:r>
                    <m:r>
                      <a:rPr kumimoji="0" lang="en-US" altLang="en-US" sz="1800" b="0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mbria Math" panose="02040503050406030204" pitchFamily="18" charset="0"/>
                      </a:rPr>
                      <m:t>) </m:t>
                    </m:r>
                  </m:oMath>
                </a14:m>
                <a:r>
                  <a:rPr kumimoji="0" lang="en-US" altLang="en-US" sz="18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rPr>
                  <a:t>you have found. </a:t>
                </a:r>
              </a:p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1800" b="0" i="0" u="none" strike="noStrike" cap="none" normalizeH="0" baseline="0" dirty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anose="020B0604020202020204" pitchFamily="34" charset="0"/>
                  </a:rPr>
                  <a:t>How do the constants 5, 4, 12, and 3 affect the results? </a:t>
                </a:r>
              </a:p>
            </p:txBody>
          </p:sp>
        </mc:Choice>
        <mc:Fallback xmlns="">
          <p:sp>
            <p:nvSpPr>
              <p:cNvPr id="5" name="Rectangle 1">
                <a:extLst>
                  <a:ext uri="{FF2B5EF4-FFF2-40B4-BE49-F238E27FC236}">
                    <a16:creationId xmlns:a16="http://schemas.microsoft.com/office/drawing/2014/main" id="{4A72C379-2DF4-B720-D36B-27618B064230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quarter" idx="14"/>
              </p:nvPr>
            </p:nvSpPr>
            <p:spPr bwMode="auto">
              <a:xfrm>
                <a:off x="246776" y="1548593"/>
                <a:ext cx="11698448" cy="3416320"/>
              </a:xfrm>
              <a:prstGeom prst="rect">
                <a:avLst/>
              </a:prstGeom>
              <a:blipFill>
                <a:blip r:embed="rId2"/>
                <a:stretch>
                  <a:fillRect l="-417" t="-536" b="-2500"/>
                </a:stretch>
              </a:blipFill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13779330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5F282E-F96E-4EDB-9A51-4FEDF97272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2.2.3 Derivatives and Continuity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 Placeholder 3">
                <a:extLst>
                  <a:ext uri="{FF2B5EF4-FFF2-40B4-BE49-F238E27FC236}">
                    <a16:creationId xmlns:a16="http://schemas.microsoft.com/office/drawing/2014/main" id="{3D74321D-1502-4911-ACB9-EFCF0F417E72}"/>
                  </a:ext>
                </a:extLst>
              </p:cNvPr>
              <p:cNvSpPr>
                <a:spLocks noGrp="1"/>
              </p:cNvSpPr>
              <p:nvPr>
                <p:ph type="body" sz="quarter" idx="14"/>
              </p:nvPr>
            </p:nvSpPr>
            <p:spPr>
              <a:xfrm>
                <a:off x="609600" y="900862"/>
                <a:ext cx="10750549" cy="5109502"/>
              </a:xfrm>
            </p:spPr>
            <p:txBody>
              <a:bodyPr/>
              <a:lstStyle/>
              <a:p>
                <a:pPr marL="0" indent="0">
                  <a:buNone/>
                </a:pPr>
                <a:r>
                  <a:rPr lang="en-US" b="1" dirty="0"/>
                  <a:t>Differentiability implies continuity:</a:t>
                </a:r>
              </a:p>
              <a:p>
                <a:pPr marL="0" indent="0">
                  <a:buNone/>
                </a:pPr>
                <a:endParaRPr lang="en-US" b="1" dirty="0"/>
              </a:p>
              <a:p>
                <a:pPr marL="0" indent="0">
                  <a:buNone/>
                </a:pPr>
                <a:r>
                  <a:rPr lang="en-US" dirty="0"/>
                  <a:t>Let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𝑓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dirty="0"/>
                  <a:t>  be a function and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𝑎</m:t>
                    </m:r>
                  </m:oMath>
                </a14:m>
                <a:r>
                  <a:rPr lang="en-US" dirty="0"/>
                  <a:t> be in its domain. If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𝑓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dirty="0"/>
                  <a:t> is differentiable at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𝑎</m:t>
                    </m:r>
                  </m:oMath>
                </a14:m>
                <a:r>
                  <a:rPr lang="en-US" dirty="0"/>
                  <a:t> (</a:t>
                </a:r>
                <a:r>
                  <a:rPr lang="en-US" dirty="0" err="1"/>
                  <a:t>i.e</a:t>
                </a:r>
                <a:r>
                  <a:rPr lang="en-US" dirty="0"/>
                  <a:t>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𝑓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’(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𝑎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) </m:t>
                    </m:r>
                  </m:oMath>
                </a14:m>
                <a:r>
                  <a:rPr lang="en-US" dirty="0"/>
                  <a:t>exists), then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𝑓</m:t>
                    </m:r>
                  </m:oMath>
                </a14:m>
                <a:r>
                  <a:rPr lang="en-US" dirty="0"/>
                  <a:t> is continuous at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𝑎</m:t>
                    </m:r>
                  </m:oMath>
                </a14:m>
                <a:r>
                  <a:rPr lang="en-US" dirty="0"/>
                  <a:t>.</a:t>
                </a:r>
              </a:p>
              <a:p>
                <a:pPr marL="0" indent="0">
                  <a:buNone/>
                </a:pPr>
                <a:endParaRPr lang="en-US" dirty="0"/>
              </a:p>
              <a:p>
                <a:pPr marL="0" indent="0">
                  <a:buNone/>
                </a:pPr>
                <a:r>
                  <a:rPr lang="en-US" b="1" dirty="0"/>
                  <a:t>Explanation: </a:t>
                </a:r>
              </a:p>
              <a:p>
                <a:pPr marL="0" indent="0">
                  <a:buNone/>
                </a:pPr>
                <a:r>
                  <a:rPr lang="en-US" dirty="0"/>
                  <a:t>If a function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𝑓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dirty="0"/>
                  <a:t>is differentiable at a point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𝑎</m:t>
                    </m:r>
                  </m:oMath>
                </a14:m>
                <a:r>
                  <a:rPr lang="en-US" dirty="0"/>
                  <a:t> in its domain, the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𝑓</m:t>
                    </m:r>
                  </m:oMath>
                </a14:m>
                <a:r>
                  <a:rPr lang="en-US" dirty="0"/>
                  <a:t> is continuous.</a:t>
                </a:r>
              </a:p>
              <a:p>
                <a:pPr marL="0" indent="0">
                  <a:buNone/>
                </a:pPr>
                <a:r>
                  <a:rPr lang="en-US" dirty="0"/>
                  <a:t> i.e., if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𝑓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’(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𝑎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) </m:t>
                    </m:r>
                  </m:oMath>
                </a14:m>
                <a:r>
                  <a:rPr lang="en-US" dirty="0"/>
                  <a:t>exists, then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i="1" dirty="0" smtClean="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limLow>
                          <m:limLowPr>
                            <m:ctrlPr>
                              <a:rPr lang="en-US" i="1" dirty="0" smtClean="0">
                                <a:latin typeface="Cambria Math" panose="02040503050406030204" pitchFamily="18" charset="0"/>
                              </a:rPr>
                            </m:ctrlPr>
                          </m:limLowPr>
                          <m:e>
                            <m:r>
                              <m:rPr>
                                <m:sty m:val="p"/>
                              </m:rPr>
                              <a:rPr lang="en-US" i="0" dirty="0" smtClean="0">
                                <a:latin typeface="Cambria Math" panose="02040503050406030204" pitchFamily="18" charset="0"/>
                              </a:rPr>
                              <m:t>lim</m:t>
                            </m:r>
                          </m:e>
                          <m:lim>
                            <m:r>
                              <a:rPr lang="en-US" b="0" i="1" dirty="0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b="0" i="1" dirty="0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→</m:t>
                            </m:r>
                            <m:r>
                              <a:rPr lang="en-US" b="0" i="1" dirty="0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𝑎</m:t>
                            </m:r>
                          </m:lim>
                        </m:limLow>
                      </m:fName>
                      <m:e>
                        <m:r>
                          <a:rPr lang="en-US" b="0" i="1" dirty="0" smtClean="0">
                            <a:latin typeface="Cambria Math" panose="02040503050406030204" pitchFamily="18" charset="0"/>
                          </a:rPr>
                          <m:t>𝑓</m:t>
                        </m:r>
                        <m:r>
                          <a:rPr lang="en-US" b="0" i="1" dirty="0" smtClean="0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b="0" i="1" dirty="0" smtClean="0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b="0" i="1" dirty="0" smtClean="0">
                            <a:latin typeface="Cambria Math" panose="02040503050406030204" pitchFamily="18" charset="0"/>
                          </a:rPr>
                          <m:t>)</m:t>
                        </m:r>
                      </m:e>
                    </m:func>
                    <m:r>
                      <a:rPr lang="en-US" i="1" dirty="0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𝑓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𝑎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en-US" dirty="0"/>
              </a:p>
              <a:p>
                <a:pPr marL="0" indent="0">
                  <a:buNone/>
                </a:pPr>
                <a:endParaRPr lang="en-US" dirty="0"/>
              </a:p>
              <a:p>
                <a:pPr marL="0" indent="0">
                  <a:buNone/>
                </a:pPr>
                <a:r>
                  <a:rPr lang="en-US" dirty="0"/>
                  <a:t>Conversely, if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𝑓</m:t>
                    </m:r>
                  </m:oMath>
                </a14:m>
                <a:r>
                  <a:rPr lang="en-US" dirty="0"/>
                  <a:t> is not continuous at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𝑎</m:t>
                    </m:r>
                  </m:oMath>
                </a14:m>
                <a:r>
                  <a:rPr lang="en-US" dirty="0"/>
                  <a:t>, then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𝑓</m:t>
                    </m:r>
                  </m:oMath>
                </a14:m>
                <a:r>
                  <a:rPr lang="en-US" dirty="0"/>
                  <a:t> is not differentiable at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𝑎</m:t>
                    </m:r>
                    <m:r>
                      <a:rPr lang="en-US" b="0" i="0" dirty="0" smtClean="0">
                        <a:latin typeface="Cambria Math" panose="02040503050406030204" pitchFamily="18" charset="0"/>
                      </a:rPr>
                      <m:t>.</m:t>
                    </m:r>
                  </m:oMath>
                </a14:m>
                <a:endParaRPr lang="en-US" b="0" dirty="0"/>
              </a:p>
              <a:p>
                <a:pPr marL="0" indent="0"/>
                <a:r>
                  <a:rPr lang="en-US" dirty="0"/>
                  <a:t> i.e., if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i="1" dirty="0" smtClean="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limLow>
                          <m:limLowPr>
                            <m:ctrlPr>
                              <a:rPr lang="en-US" i="1" dirty="0" smtClean="0">
                                <a:latin typeface="Cambria Math" panose="02040503050406030204" pitchFamily="18" charset="0"/>
                              </a:rPr>
                            </m:ctrlPr>
                          </m:limLowPr>
                          <m:e>
                            <m:r>
                              <m:rPr>
                                <m:sty m:val="p"/>
                              </m:rPr>
                              <a:rPr lang="en-US" i="0" dirty="0" smtClean="0">
                                <a:latin typeface="Cambria Math" panose="02040503050406030204" pitchFamily="18" charset="0"/>
                              </a:rPr>
                              <m:t>lim</m:t>
                            </m:r>
                          </m:e>
                          <m:lim>
                            <m:r>
                              <a:rPr lang="en-US" b="0" i="1" dirty="0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b="0" i="1" dirty="0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→</m:t>
                            </m:r>
                            <m:r>
                              <a:rPr lang="en-US" b="0" i="1" dirty="0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𝑎</m:t>
                            </m:r>
                          </m:lim>
                        </m:limLow>
                      </m:fName>
                      <m:e>
                        <m:r>
                          <a:rPr lang="en-US" b="0" i="1" dirty="0" smtClean="0">
                            <a:latin typeface="Cambria Math" panose="02040503050406030204" pitchFamily="18" charset="0"/>
                          </a:rPr>
                          <m:t>𝑓</m:t>
                        </m:r>
                        <m:r>
                          <a:rPr lang="en-US" b="0" i="1" dirty="0" smtClean="0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b="0" i="1" dirty="0" smtClean="0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b="0" i="1" dirty="0" smtClean="0">
                            <a:latin typeface="Cambria Math" panose="02040503050406030204" pitchFamily="18" charset="0"/>
                          </a:rPr>
                          <m:t>)</m:t>
                        </m:r>
                      </m:e>
                    </m:func>
                    <m:r>
                      <a:rPr lang="en-US" b="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≠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𝑓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𝑎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dirty="0"/>
                  <a:t> then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𝑓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’(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𝑎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) </m:t>
                    </m:r>
                  </m:oMath>
                </a14:m>
                <a:r>
                  <a:rPr lang="en-US" dirty="0"/>
                  <a:t>does not exist.</a:t>
                </a:r>
              </a:p>
            </p:txBody>
          </p:sp>
        </mc:Choice>
        <mc:Fallback xmlns="">
          <p:sp>
            <p:nvSpPr>
              <p:cNvPr id="4" name="Text Placeholder 3">
                <a:extLst>
                  <a:ext uri="{FF2B5EF4-FFF2-40B4-BE49-F238E27FC236}">
                    <a16:creationId xmlns:a16="http://schemas.microsoft.com/office/drawing/2014/main" id="{3D74321D-1502-4911-ACB9-EFCF0F417E72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quarter" idx="14"/>
              </p:nvPr>
            </p:nvSpPr>
            <p:spPr>
              <a:xfrm>
                <a:off x="609600" y="900862"/>
                <a:ext cx="10750549" cy="5109502"/>
              </a:xfrm>
              <a:blipFill>
                <a:blip r:embed="rId2"/>
                <a:stretch>
                  <a:fillRect l="-62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24058775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4F8038-BA6D-43A3-821D-CA421EC8FB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Types of discontinuities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 Placeholder 3">
                <a:extLst>
                  <a:ext uri="{FF2B5EF4-FFF2-40B4-BE49-F238E27FC236}">
                    <a16:creationId xmlns:a16="http://schemas.microsoft.com/office/drawing/2014/main" id="{D79447FF-ED6E-4F3A-8491-7BF327F6CF7C}"/>
                  </a:ext>
                </a:extLst>
              </p:cNvPr>
              <p:cNvSpPr>
                <a:spLocks noGrp="1"/>
              </p:cNvSpPr>
              <p:nvPr>
                <p:ph type="body" sz="quarter" idx="14"/>
              </p:nvPr>
            </p:nvSpPr>
            <p:spPr>
              <a:xfrm>
                <a:off x="609600" y="900861"/>
                <a:ext cx="10972800" cy="5715811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US" dirty="0"/>
                  <a:t>The four types of functions that are not differentiable are:</a:t>
                </a:r>
                <a:br>
                  <a:rPr lang="en-US" dirty="0"/>
                </a:br>
                <a:r>
                  <a:rPr lang="en-US" b="1" dirty="0"/>
                  <a:t>1) Corners</a:t>
                </a:r>
              </a:p>
              <a:p>
                <a:pPr marL="0" indent="0">
                  <a:buNone/>
                </a:pPr>
                <a:r>
                  <a:rPr lang="en-US" sz="3100" dirty="0"/>
                  <a:t>    </a:t>
                </a:r>
                <a:r>
                  <a:rPr lang="en-US" dirty="0"/>
                  <a:t>Ex: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=|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|</m:t>
                    </m:r>
                  </m:oMath>
                </a14:m>
                <a:endParaRPr lang="en-US" dirty="0"/>
              </a:p>
              <a:p>
                <a:pPr marL="0" indent="0">
                  <a:buNone/>
                </a:pPr>
                <a:endParaRPr lang="en-US" dirty="0"/>
              </a:p>
              <a:p>
                <a:pPr marL="0" indent="0">
                  <a:buNone/>
                </a:pPr>
                <a:endParaRPr lang="en-US" dirty="0"/>
              </a:p>
              <a:p>
                <a:pPr marL="0" indent="0">
                  <a:buNone/>
                </a:pPr>
                <a:endParaRPr lang="en-US" dirty="0"/>
              </a:p>
              <a:p>
                <a:pPr marL="0" indent="0">
                  <a:buNone/>
                </a:pPr>
                <a:r>
                  <a:rPr lang="en-US" dirty="0"/>
                  <a:t>If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&lt;0</m:t>
                    </m:r>
                  </m:oMath>
                </a14:m>
                <a:r>
                  <a:rPr lang="en-US" dirty="0"/>
                  <a:t>, the derivative is -1. If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&gt;0,</m:t>
                    </m:r>
                  </m:oMath>
                </a14:m>
                <a:r>
                  <a:rPr lang="en-US" dirty="0"/>
                  <a:t> the derivative is 1. What is the derivative at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=0</m:t>
                    </m:r>
                  </m:oMath>
                </a14:m>
                <a:r>
                  <a:rPr lang="en-US" dirty="0"/>
                  <a:t> ? Since the left derivative does not equal the right derivative, the derivative does not exist.</a:t>
                </a:r>
              </a:p>
              <a:p>
                <a:pPr marL="0" indent="0">
                  <a:buNone/>
                </a:pPr>
                <a:br>
                  <a:rPr lang="en-US" dirty="0"/>
                </a:br>
                <a:r>
                  <a:rPr lang="en-US" b="1" dirty="0"/>
                  <a:t>2) Cusps </a:t>
                </a:r>
              </a:p>
              <a:p>
                <a:pPr marL="0" indent="0">
                  <a:buNone/>
                </a:pPr>
                <a:r>
                  <a:rPr lang="en-US" dirty="0"/>
                  <a:t>    Ex: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=</m:t>
                    </m:r>
                    <m:rad>
                      <m:rad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radPr>
                      <m:deg>
                        <m:r>
                          <m:rPr>
                            <m:brk m:alnAt="7"/>
                          </m:rPr>
                          <a:rPr lang="en-US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deg>
                      <m:e>
                        <m:sSup>
                          <m:sSup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endParaRPr lang="en-US" dirty="0"/>
              </a:p>
              <a:p>
                <a:pPr marL="0" indent="0">
                  <a:buNone/>
                </a:pPr>
                <a:endParaRPr lang="en-US" dirty="0"/>
              </a:p>
              <a:p>
                <a:pPr marL="0" indent="0">
                  <a:buNone/>
                </a:pPr>
                <a:endParaRPr lang="en-US" dirty="0"/>
              </a:p>
              <a:p>
                <a:pPr marL="0" indent="0"/>
                <a:r>
                  <a:rPr lang="en-US" dirty="0"/>
                  <a:t>Derivative is negative when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&lt;0</m:t>
                    </m:r>
                  </m:oMath>
                </a14:m>
                <a:r>
                  <a:rPr lang="en-US" dirty="0"/>
                  <a:t> and derivative is positive when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&gt;0</m:t>
                    </m:r>
                  </m:oMath>
                </a14:m>
                <a:r>
                  <a:rPr lang="en-US" dirty="0"/>
                  <a:t>. Since the left derivative does not equal the right derivative, the derivative does not exist.</a:t>
                </a:r>
              </a:p>
              <a:p>
                <a:pPr marL="0" indent="0">
                  <a:buNone/>
                </a:pPr>
                <a:endParaRPr lang="en-US" dirty="0"/>
              </a:p>
            </p:txBody>
          </p:sp>
        </mc:Choice>
        <mc:Fallback xmlns="">
          <p:sp>
            <p:nvSpPr>
              <p:cNvPr id="4" name="Text Placeholder 3">
                <a:extLst>
                  <a:ext uri="{FF2B5EF4-FFF2-40B4-BE49-F238E27FC236}">
                    <a16:creationId xmlns:a16="http://schemas.microsoft.com/office/drawing/2014/main" id="{D79447FF-ED6E-4F3A-8491-7BF327F6CF7C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quarter" idx="14"/>
              </p:nvPr>
            </p:nvSpPr>
            <p:spPr>
              <a:xfrm>
                <a:off x="609600" y="900861"/>
                <a:ext cx="10972800" cy="5715811"/>
              </a:xfrm>
              <a:blipFill>
                <a:blip r:embed="rId2"/>
                <a:stretch>
                  <a:fillRect l="-611" r="-77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4">
            <a:extLst>
              <a:ext uri="{FF2B5EF4-FFF2-40B4-BE49-F238E27FC236}">
                <a16:creationId xmlns:a16="http://schemas.microsoft.com/office/drawing/2014/main" id="{2782947B-E580-4BD9-88EB-3D9820DCF93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1688" y="1386518"/>
            <a:ext cx="2830811" cy="136983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1423880-929D-4C95-8B72-5D34A4FCD5A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25955" y="3954409"/>
            <a:ext cx="3179618" cy="15170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687132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09A1CD-5DF9-4A74-A43F-07C7A0B9A6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Types of Discontinuity Cont.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 Placeholder 3">
                <a:extLst>
                  <a:ext uri="{FF2B5EF4-FFF2-40B4-BE49-F238E27FC236}">
                    <a16:creationId xmlns:a16="http://schemas.microsoft.com/office/drawing/2014/main" id="{574B8863-7641-4FB6-A81D-0C8279C34907}"/>
                  </a:ext>
                </a:extLst>
              </p:cNvPr>
              <p:cNvSpPr>
                <a:spLocks noGrp="1"/>
              </p:cNvSpPr>
              <p:nvPr>
                <p:ph type="body" sz="quarter" idx="14"/>
              </p:nvPr>
            </p:nvSpPr>
            <p:spPr>
              <a:xfrm>
                <a:off x="609600" y="900861"/>
                <a:ext cx="10750549" cy="5715811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US" b="1" dirty="0"/>
                  <a:t>3) Vertical tangents</a:t>
                </a:r>
              </a:p>
              <a:p>
                <a:pPr marL="0" indent="0">
                  <a:buNone/>
                </a:pPr>
                <a:endParaRPr lang="en-US" b="1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rad>
                        <m:rad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radPr>
                        <m:deg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deg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rad>
                    </m:oMath>
                  </m:oMathPara>
                </a14:m>
                <a:endParaRPr lang="en-US" dirty="0"/>
              </a:p>
              <a:p>
                <a:pPr marL="0" indent="0">
                  <a:buNone/>
                </a:pPr>
                <a:endParaRPr lang="en-US" dirty="0"/>
              </a:p>
              <a:p>
                <a:pPr marL="0" indent="0">
                  <a:buNone/>
                </a:pPr>
                <a:endParaRPr lang="en-US" dirty="0"/>
              </a:p>
              <a:p>
                <a:pPr marL="0" indent="0">
                  <a:buNone/>
                </a:pPr>
                <a:endParaRPr lang="en-US" dirty="0"/>
              </a:p>
              <a:p>
                <a:pPr marL="0" indent="0">
                  <a:buNone/>
                </a:pPr>
                <a:endParaRPr lang="en-US" dirty="0"/>
              </a:p>
              <a:p>
                <a:pPr marL="0" indent="0">
                  <a:buNone/>
                </a:pPr>
                <a:endParaRPr lang="en-US" dirty="0"/>
              </a:p>
              <a:p>
                <a:pPr marL="0" indent="0">
                  <a:buNone/>
                </a:pPr>
                <a:endParaRPr lang="en-US" dirty="0"/>
              </a:p>
              <a:p>
                <a:pPr marL="0" indent="0">
                  <a:buNone/>
                </a:pPr>
                <a:endParaRPr lang="en-US" dirty="0"/>
              </a:p>
              <a:p>
                <a:pPr marL="0" indent="0">
                  <a:buNone/>
                </a:pPr>
                <a:r>
                  <a:rPr lang="en-US" dirty="0"/>
                  <a:t>Derivative is positive when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&lt;0</m:t>
                    </m:r>
                  </m:oMath>
                </a14:m>
                <a:r>
                  <a:rPr lang="en-US" dirty="0"/>
                  <a:t> and derivative is positive when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&gt;0.</m:t>
                    </m:r>
                  </m:oMath>
                </a14:m>
                <a:endParaRPr lang="en-US" dirty="0"/>
              </a:p>
              <a:p>
                <a:r>
                  <a:rPr lang="en-US" dirty="0"/>
                  <a:t>When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=0, </m:t>
                    </m:r>
                  </m:oMath>
                </a14:m>
                <a:r>
                  <a:rPr lang="en-US" dirty="0"/>
                  <a:t>the derivative looks like a vertical line which is undefined.</a:t>
                </a:r>
              </a:p>
            </p:txBody>
          </p:sp>
        </mc:Choice>
        <mc:Fallback xmlns="">
          <p:sp>
            <p:nvSpPr>
              <p:cNvPr id="4" name="Text Placeholder 3">
                <a:extLst>
                  <a:ext uri="{FF2B5EF4-FFF2-40B4-BE49-F238E27FC236}">
                    <a16:creationId xmlns:a16="http://schemas.microsoft.com/office/drawing/2014/main" id="{574B8863-7641-4FB6-A81D-0C8279C34907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quarter" idx="14"/>
              </p:nvPr>
            </p:nvSpPr>
            <p:spPr>
              <a:xfrm>
                <a:off x="609600" y="900861"/>
                <a:ext cx="10750549" cy="5715811"/>
              </a:xfrm>
              <a:blipFill>
                <a:blip r:embed="rId2"/>
                <a:stretch>
                  <a:fillRect l="-62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4">
            <a:extLst>
              <a:ext uri="{FF2B5EF4-FFF2-40B4-BE49-F238E27FC236}">
                <a16:creationId xmlns:a16="http://schemas.microsoft.com/office/drawing/2014/main" id="{252CA469-9223-4BBA-B384-DAB63B76897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92583" y="1589800"/>
            <a:ext cx="4073236" cy="23699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522318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5A0EEA-7F65-4EA5-839D-F76A556048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Example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D43F9C5-555F-4D34-A18E-1933611FEFB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09600" y="1059873"/>
            <a:ext cx="10750549" cy="4950491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4) </a:t>
            </a:r>
            <a:r>
              <a:rPr lang="en-US" b="1" dirty="0"/>
              <a:t>Any discontinuities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871E130-DCFF-46F0-B7AE-AC5E0C0FE69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1851" y="1666182"/>
            <a:ext cx="10265640" cy="4950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936034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7B4909-8F6C-4030-8C5B-B4625F1550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In Summary: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 Placeholder 3">
                <a:extLst>
                  <a:ext uri="{FF2B5EF4-FFF2-40B4-BE49-F238E27FC236}">
                    <a16:creationId xmlns:a16="http://schemas.microsoft.com/office/drawing/2014/main" id="{51F1D498-9E27-4DAB-AF87-37E7C7E432C7}"/>
                  </a:ext>
                </a:extLst>
              </p:cNvPr>
              <p:cNvSpPr>
                <a:spLocks noGrp="1"/>
              </p:cNvSpPr>
              <p:nvPr>
                <p:ph type="body" sz="quarter" idx="14"/>
              </p:nvPr>
            </p:nvSpPr>
            <p:spPr>
              <a:xfrm>
                <a:off x="542488" y="1093809"/>
                <a:ext cx="10750549" cy="5109502"/>
              </a:xfrm>
            </p:spPr>
            <p:txBody>
              <a:bodyPr>
                <a:normAutofit/>
              </a:bodyPr>
              <a:lstStyle/>
              <a:p>
                <a:pPr marL="0" indent="0"/>
                <a:r>
                  <a:rPr lang="en-US" dirty="0"/>
                  <a:t>From examples above;</a:t>
                </a:r>
              </a:p>
              <a:p>
                <a:pPr indent="-457200">
                  <a:buAutoNum type="arabicPeriod"/>
                </a:pPr>
                <a:r>
                  <a:rPr lang="en-US" dirty="0"/>
                  <a:t>We observe that if a function is not continuous, it cannot be differentiable, since every differentiable function must be continuous. However, if a function is continuous, it may still fail to be differentiable.</a:t>
                </a:r>
              </a:p>
              <a:p>
                <a:pPr indent="-457200">
                  <a:buAutoNum type="arabicPeriod"/>
                </a:pPr>
                <a:endParaRPr lang="en-US" dirty="0"/>
              </a:p>
              <a:p>
                <a:pPr marL="0" indent="0">
                  <a:buNone/>
                </a:pPr>
                <a:r>
                  <a:rPr lang="en-US" dirty="0"/>
                  <a:t>2. We saw that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𝑓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 (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) = |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| </m:t>
                    </m:r>
                  </m:oMath>
                </a14:m>
                <a:r>
                  <a:rPr lang="en-US" dirty="0"/>
                  <a:t>failed to be differentiable at 0 because the limit of the slopes of the tangent lines on the left and right were not the same. Visually, this resulted in a sharp corner on the graph of the function at 0. From this we conclude that in order to be differentiable at a point, a function must be “smooth” at that point.</a:t>
                </a:r>
              </a:p>
              <a:p>
                <a:pPr marL="0" indent="0">
                  <a:buNone/>
                </a:pPr>
                <a:endParaRPr lang="en-US" dirty="0"/>
              </a:p>
              <a:p>
                <a:pPr marL="0" indent="0">
                  <a:buNone/>
                </a:pPr>
                <a:r>
                  <a:rPr lang="en-US" dirty="0"/>
                  <a:t>Algebraically,</a:t>
                </a:r>
              </a:p>
              <a:p>
                <a:pPr marL="0" indent="0">
                  <a:buNone/>
                </a:pPr>
                <a:r>
                  <a:rPr lang="en-US" dirty="0"/>
                  <a:t>Consider the function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𝑓</m:t>
                    </m:r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en-US" i="1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|"/>
                        <m:endChr m:val="|"/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</m:oMath>
                </a14:m>
                <a:r>
                  <a:rPr lang="en-US" dirty="0"/>
                  <a:t> This function is continuous everywhere; however, </a:t>
                </a:r>
                <a14:m>
                  <m:oMath xmlns:m="http://schemas.openxmlformats.org/officeDocument/2006/math">
                    <m:r>
                      <a:rPr lang="en-US" i="1" dirty="0">
                        <a:latin typeface="Cambria Math" panose="02040503050406030204" pitchFamily="18" charset="0"/>
                      </a:rPr>
                      <m:t>𝑓</m:t>
                    </m:r>
                    <m:r>
                      <a:rPr lang="en-US" i="1" dirty="0">
                        <a:latin typeface="Cambria Math" panose="02040503050406030204" pitchFamily="18" charset="0"/>
                      </a:rPr>
                      <m:t>’(0) </m:t>
                    </m:r>
                  </m:oMath>
                </a14:m>
                <a:r>
                  <a:rPr lang="en-US" dirty="0"/>
                  <a:t>is defined. This observation leads us to believe that continuity does not imply differentiability. Let’s explore further.</a:t>
                </a:r>
              </a:p>
              <a:p>
                <a:pPr marL="0" indent="0">
                  <a:buNone/>
                </a:pPr>
                <a:endParaRPr lang="en-US" dirty="0"/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4" name="Text Placeholder 3">
                <a:extLst>
                  <a:ext uri="{FF2B5EF4-FFF2-40B4-BE49-F238E27FC236}">
                    <a16:creationId xmlns:a16="http://schemas.microsoft.com/office/drawing/2014/main" id="{51F1D498-9E27-4DAB-AF87-37E7C7E432C7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quarter" idx="14"/>
              </p:nvPr>
            </p:nvSpPr>
            <p:spPr>
              <a:xfrm>
                <a:off x="542488" y="1093809"/>
                <a:ext cx="10750549" cy="5109502"/>
              </a:xfrm>
              <a:blipFill>
                <a:blip r:embed="rId2"/>
                <a:stretch>
                  <a:fillRect l="-624" r="-102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7365470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ubtitle 2">
            <a:extLst>
              <a:ext uri="{FF2B5EF4-FFF2-40B4-BE49-F238E27FC236}">
                <a16:creationId xmlns:a16="http://schemas.microsoft.com/office/drawing/2014/main" id="{EF444B4F-CC65-28EE-581D-55A3B9CF3F6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63398" y="1224793"/>
            <a:ext cx="9904602" cy="4033007"/>
          </a:xfrm>
        </p:spPr>
        <p:txBody>
          <a:bodyPr/>
          <a:lstStyle/>
          <a:p>
            <a:pPr algn="l"/>
            <a:endParaRPr lang="en-US" dirty="0"/>
          </a:p>
          <a:p>
            <a:pPr algn="l"/>
            <a:r>
              <a:rPr lang="en-US" dirty="0"/>
              <a:t>In previous sections we have seen that the derivative of a function at a given point gives us; the rate of change or slope of the tangent line to the function at that point.</a:t>
            </a:r>
          </a:p>
          <a:p>
            <a:pPr algn="l"/>
            <a:endParaRPr lang="en-US" dirty="0"/>
          </a:p>
          <a:p>
            <a:pPr algn="l"/>
            <a:r>
              <a:rPr lang="en-US" dirty="0"/>
              <a:t>To obtain the derivative of a function at each point in the domain of the function, we define the </a:t>
            </a:r>
            <a:r>
              <a:rPr lang="en-US" b="1" dirty="0"/>
              <a:t>Derivative Function.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335C2AE-E231-BEC6-D7F2-1589682BA2FA}"/>
              </a:ext>
            </a:extLst>
          </p:cNvPr>
          <p:cNvSpPr txBox="1">
            <a:spLocks/>
          </p:cNvSpPr>
          <p:nvPr/>
        </p:nvSpPr>
        <p:spPr>
          <a:xfrm>
            <a:off x="609600" y="241327"/>
            <a:ext cx="10750549" cy="6595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 fontScale="70000" lnSpcReduction="200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CB255"/>
              </a:buClr>
              <a:buSzPts val="2400"/>
              <a:buFont typeface="Arial Black"/>
              <a:buNone/>
              <a:defRPr sz="6000" b="0" i="0" u="none" strike="noStrike" cap="none">
                <a:solidFill>
                  <a:srgbClr val="6CB255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b="1" kern="0"/>
              <a:t>2.2 The Derivative as a Function</a:t>
            </a:r>
            <a:endParaRPr lang="en-US" b="1" kern="0" dirty="0"/>
          </a:p>
        </p:txBody>
      </p:sp>
    </p:spTree>
    <p:extLst>
      <p:ext uri="{BB962C8B-B14F-4D97-AF65-F5344CB8AC3E}">
        <p14:creationId xmlns:p14="http://schemas.microsoft.com/office/powerpoint/2010/main" val="401105804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84A170-DB3B-4DEA-8411-E20DEAA340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5709" y="43340"/>
            <a:ext cx="10750549" cy="659535"/>
          </a:xfrm>
        </p:spPr>
        <p:txBody>
          <a:bodyPr>
            <a:normAutofit fontScale="90000"/>
          </a:bodyPr>
          <a:lstStyle/>
          <a:p>
            <a:br>
              <a:rPr lang="en-US" dirty="0"/>
            </a:br>
            <a:br>
              <a:rPr lang="en-US" dirty="0"/>
            </a:br>
            <a:r>
              <a:rPr lang="en-US" dirty="0"/>
              <a:t>Example: Continuity does not imply differentiability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 Placeholder 3">
                <a:extLst>
                  <a:ext uri="{FF2B5EF4-FFF2-40B4-BE49-F238E27FC236}">
                    <a16:creationId xmlns:a16="http://schemas.microsoft.com/office/drawing/2014/main" id="{73FEEB8D-A050-48C3-8636-410C522BDFAA}"/>
                  </a:ext>
                </a:extLst>
              </p:cNvPr>
              <p:cNvSpPr>
                <a:spLocks noGrp="1"/>
              </p:cNvSpPr>
              <p:nvPr>
                <p:ph type="body" sz="quarter" idx="14"/>
              </p:nvPr>
            </p:nvSpPr>
            <p:spPr>
              <a:xfrm>
                <a:off x="609600" y="900862"/>
                <a:ext cx="10750549" cy="5109502"/>
              </a:xfrm>
            </p:spPr>
            <p:txBody>
              <a:bodyPr/>
              <a:lstStyle/>
              <a:p>
                <a:pPr marL="0" indent="0">
                  <a:buNone/>
                </a:pPr>
                <a:r>
                  <a:rPr lang="en-US" dirty="0"/>
                  <a:t>For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𝑓</m:t>
                    </m:r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en-US" i="1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|"/>
                        <m:endChr m:val="|"/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</m:oMath>
                </a14:m>
                <a:r>
                  <a:rPr lang="en-US" dirty="0"/>
                  <a:t> </a:t>
                </a:r>
              </a:p>
              <a:p>
                <a:pPr marL="0" indent="0">
                  <a:buNone/>
                </a:pPr>
                <a:r>
                  <a:rPr lang="en-US" dirty="0"/>
                  <a:t>The derivative does not exist at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=0 </m:t>
                    </m:r>
                  </m:oMath>
                </a14:m>
                <a:r>
                  <a:rPr lang="en-US" dirty="0"/>
                  <a:t>because</a:t>
                </a:r>
              </a:p>
              <a:p>
                <a:pPr marL="0" indent="0">
                  <a:buNone/>
                </a:pPr>
                <a:endParaRPr lang="en-US" dirty="0"/>
              </a:p>
              <a:p>
                <a:pPr marL="0" indent="0">
                  <a:buNone/>
                </a:pPr>
                <a:endParaRPr lang="en-US" dirty="0"/>
              </a:p>
              <a:p>
                <a:pPr marL="0" indent="0">
                  <a:buNone/>
                </a:pPr>
                <a:endParaRPr lang="en-US" dirty="0"/>
              </a:p>
              <a:p>
                <a:pPr marL="0" indent="0">
                  <a:buNone/>
                </a:pPr>
                <a:endParaRPr lang="en-US" dirty="0"/>
              </a:p>
              <a:p>
                <a:pPr marL="0" indent="0">
                  <a:buNone/>
                </a:pPr>
                <a:endParaRPr lang="en-US" dirty="0"/>
              </a:p>
              <a:p>
                <a:pPr marL="0" indent="0">
                  <a:buNone/>
                </a:pPr>
                <a:endParaRPr lang="en-US" dirty="0"/>
              </a:p>
              <a:p>
                <a:pPr marL="0" indent="0">
                  <a:buNone/>
                </a:pPr>
                <a:endParaRPr lang="en-US" dirty="0"/>
              </a:p>
              <a:p>
                <a:pPr marL="0" indent="0">
                  <a:buNone/>
                </a:pPr>
                <a:endParaRPr lang="en-US" dirty="0"/>
              </a:p>
              <a:p>
                <a:pPr marL="0" indent="0">
                  <a:buNone/>
                </a:pPr>
                <a:r>
                  <a:rPr lang="en-US" dirty="0"/>
                  <a:t>However, the function is continuous at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=0.</m:t>
                    </m:r>
                  </m:oMath>
                </a14:m>
                <a:endParaRPr lang="en-US" b="0" dirty="0"/>
              </a:p>
              <a:p>
                <a:pPr marL="0" indent="0">
                  <a:buNone/>
                </a:pPr>
                <a:r>
                  <a:rPr lang="en-US" dirty="0"/>
                  <a:t>Thus, Continuity does not imply differentiability. i.e., a function could be continuous but not necessarily differentiable at a point.</a:t>
                </a:r>
              </a:p>
            </p:txBody>
          </p:sp>
        </mc:Choice>
        <mc:Fallback xmlns="">
          <p:sp>
            <p:nvSpPr>
              <p:cNvPr id="4" name="Text Placeholder 3">
                <a:extLst>
                  <a:ext uri="{FF2B5EF4-FFF2-40B4-BE49-F238E27FC236}">
                    <a16:creationId xmlns:a16="http://schemas.microsoft.com/office/drawing/2014/main" id="{73FEEB8D-A050-48C3-8636-410C522BDFAA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quarter" idx="14"/>
              </p:nvPr>
            </p:nvSpPr>
            <p:spPr>
              <a:xfrm>
                <a:off x="609600" y="900862"/>
                <a:ext cx="10750549" cy="5109502"/>
              </a:xfrm>
              <a:blipFill>
                <a:blip r:embed="rId2"/>
                <a:stretch>
                  <a:fillRect l="-62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4">
            <a:extLst>
              <a:ext uri="{FF2B5EF4-FFF2-40B4-BE49-F238E27FC236}">
                <a16:creationId xmlns:a16="http://schemas.microsoft.com/office/drawing/2014/main" id="{E04AEA8A-8E02-4163-B0E4-2DB306663CC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" y="2134298"/>
            <a:ext cx="6925005" cy="94903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4F38014-1A75-46E4-AF99-8BB256A736D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1851" y="3298690"/>
            <a:ext cx="4871172" cy="8883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010144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8163BF-BB5C-486B-995B-1971FD7AEE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2.2.4 Higher-order derivatives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 Placeholder 3">
                <a:extLst>
                  <a:ext uri="{FF2B5EF4-FFF2-40B4-BE49-F238E27FC236}">
                    <a16:creationId xmlns:a16="http://schemas.microsoft.com/office/drawing/2014/main" id="{7ED1A05B-D6A5-45BB-950D-3500119CFE14}"/>
                  </a:ext>
                </a:extLst>
              </p:cNvPr>
              <p:cNvSpPr>
                <a:spLocks noGrp="1"/>
              </p:cNvSpPr>
              <p:nvPr>
                <p:ph type="body" sz="quarter" idx="14"/>
              </p:nvPr>
            </p:nvSpPr>
            <p:spPr>
              <a:xfrm>
                <a:off x="609600" y="1013237"/>
                <a:ext cx="9264242" cy="5144282"/>
              </a:xfrm>
            </p:spPr>
            <p:txBody>
              <a:bodyPr/>
              <a:lstStyle/>
              <a:p>
                <a:pPr marL="0" indent="0">
                  <a:buNone/>
                </a:pPr>
                <a:r>
                  <a:rPr lang="en-US" dirty="0"/>
                  <a:t>The new function obtained by differentiating the derivative is called the second derivative.</a:t>
                </a:r>
              </a:p>
              <a:p>
                <a:pPr marL="0" indent="0">
                  <a:buNone/>
                </a:pPr>
                <a:r>
                  <a:rPr lang="en-US" dirty="0"/>
                  <a:t>Furthermore, we can continue to take derivatives to obtain the third derivative, fourth derivative, and so on. Collectively, these are referred to as </a:t>
                </a:r>
                <a:r>
                  <a:rPr lang="en-US" b="1" dirty="0"/>
                  <a:t>higher-order derivatives.</a:t>
                </a:r>
              </a:p>
              <a:p>
                <a:pPr marL="0" indent="0">
                  <a:buNone/>
                </a:pPr>
                <a:r>
                  <a:rPr lang="en-US" dirty="0"/>
                  <a:t>The notation for the higher-order derivatives of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𝑓</m:t>
                    </m:r>
                    <m:d>
                      <m:d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</m:oMath>
                </a14:m>
                <a:r>
                  <a:rPr lang="en-US" dirty="0"/>
                  <a:t> can be expressed in any of the following forms:</a:t>
                </a:r>
              </a:p>
              <a:p>
                <a:pPr marL="0" indent="0">
                  <a:buNone/>
                </a:pPr>
                <a:endParaRPr lang="en-US" dirty="0"/>
              </a:p>
            </p:txBody>
          </p:sp>
        </mc:Choice>
        <mc:Fallback xmlns="">
          <p:sp>
            <p:nvSpPr>
              <p:cNvPr id="4" name="Text Placeholder 3">
                <a:extLst>
                  <a:ext uri="{FF2B5EF4-FFF2-40B4-BE49-F238E27FC236}">
                    <a16:creationId xmlns:a16="http://schemas.microsoft.com/office/drawing/2014/main" id="{7ED1A05B-D6A5-45BB-950D-3500119CFE14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quarter" idx="14"/>
              </p:nvPr>
            </p:nvSpPr>
            <p:spPr>
              <a:xfrm>
                <a:off x="609600" y="1013237"/>
                <a:ext cx="9264242" cy="5144282"/>
              </a:xfrm>
              <a:blipFill>
                <a:blip r:embed="rId2"/>
                <a:stretch>
                  <a:fillRect l="-72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26" name="Picture 2">
            <a:extLst>
              <a:ext uri="{FF2B5EF4-FFF2-40B4-BE49-F238E27FC236}">
                <a16:creationId xmlns:a16="http://schemas.microsoft.com/office/drawing/2014/main" id="{BA47B8BB-2B2F-49AB-A2B9-CE62720D29D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8497" y="3832513"/>
            <a:ext cx="6761885" cy="24228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67759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232768-9D1B-49E7-A0B6-4E1D97B129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Example: Derivative of first derivative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79C3EE39-BE6D-FD07-B2BD-8CD6A0191BF8}"/>
                  </a:ext>
                </a:extLst>
              </p:cNvPr>
              <p:cNvSpPr txBox="1"/>
              <p:nvPr/>
            </p:nvSpPr>
            <p:spPr>
              <a:xfrm>
                <a:off x="609600" y="1325027"/>
                <a:ext cx="10750548" cy="4962641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indent="0"/>
                <a:r>
                  <a:rPr lang="en-US" dirty="0"/>
                  <a:t>Find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𝑓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’’(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) </m:t>
                    </m:r>
                  </m:oMath>
                </a14:m>
                <a:r>
                  <a:rPr lang="en-US" dirty="0"/>
                  <a:t>if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𝑓</m:t>
                    </m:r>
                    <m:d>
                      <m:d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en-US" b="0" i="1" smtClean="0"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endParaRPr lang="en-US" dirty="0"/>
              </a:p>
              <a:p>
                <a:pPr marL="0" indent="0"/>
                <a:endParaRPr lang="en-US" dirty="0"/>
              </a:p>
              <a:p>
                <a:pPr marL="0" indent="0"/>
                <a:r>
                  <a:rPr lang="en-US" b="1" dirty="0"/>
                  <a:t>Solution: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𝑓</m:t>
                          </m:r>
                        </m:e>
                        <m:sup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′</m:t>
                          </m:r>
                        </m:sup>
                      </m:sSup>
                      <m:d>
                        <m:d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func>
                        <m:func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limLow>
                            <m:limLowPr>
                              <m:ctrlPr>
                                <a:rPr lang="en-US" i="1" smtClean="0">
                                  <a:latin typeface="Cambria Math" panose="02040503050406030204" pitchFamily="18" charset="0"/>
                                </a:rPr>
                              </m:ctrlPr>
                            </m:limLowPr>
                            <m:e>
                              <m:r>
                                <m:rPr>
                                  <m:sty m:val="p"/>
                                </m:rPr>
                                <a:rPr lang="en-US" b="0" i="0" smtClean="0">
                                  <a:latin typeface="Cambria Math" panose="02040503050406030204" pitchFamily="18" charset="0"/>
                                </a:rPr>
                                <m:t>lim</m:t>
                              </m:r>
                            </m:e>
                            <m:lim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h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→0</m:t>
                              </m:r>
                            </m:lim>
                          </m:limLow>
                        </m:fName>
                        <m:e>
                          <m:f>
                            <m:fPr>
                              <m:ctrlPr>
                                <a:rPr lang="en-US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𝑓</m:t>
                              </m:r>
                              <m:d>
                                <m:dPr>
                                  <m:ctrlPr>
                                    <a:rPr lang="en-US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+</m:t>
                                  </m:r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h</m:t>
                                  </m:r>
                                </m:e>
                              </m:d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𝑓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(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num>
                            <m:den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h</m:t>
                              </m:r>
                            </m:den>
                          </m:f>
                        </m:e>
                      </m:func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func>
                        <m:func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limLow>
                            <m:limLowPr>
                              <m:ctrlPr>
                                <a:rPr lang="en-US" i="1" smtClean="0">
                                  <a:latin typeface="Cambria Math" panose="02040503050406030204" pitchFamily="18" charset="0"/>
                                </a:rPr>
                              </m:ctrlPr>
                            </m:limLowPr>
                            <m:e>
                              <m:r>
                                <m:rPr>
                                  <m:sty m:val="p"/>
                                </m:rPr>
                                <a:rPr lang="en-US" b="0" i="0" smtClean="0">
                                  <a:latin typeface="Cambria Math" panose="02040503050406030204" pitchFamily="18" charset="0"/>
                                </a:rPr>
                                <m:t>lim</m:t>
                              </m:r>
                            </m:e>
                            <m:lim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h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→0</m:t>
                              </m:r>
                            </m:lim>
                          </m:limLow>
                        </m:fName>
                        <m:e>
                          <m:f>
                            <m:fPr>
                              <m:ctrlPr>
                                <a:rPr lang="en-US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sSup>
                                <m:sSupPr>
                                  <m:ctrlPr>
                                    <a:rPr lang="en-US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(</m:t>
                                  </m:r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+</m:t>
                                  </m:r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h</m:t>
                                  </m:r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)</m:t>
                                  </m:r>
                                </m:e>
                                <m:sup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sSup>
                                <m:sSupPr>
                                  <m:ctrlPr>
                                    <a:rPr lang="en-US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p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</m:num>
                            <m:den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h</m:t>
                              </m:r>
                            </m:den>
                          </m:f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=</m:t>
                          </m:r>
                          <m:func>
                            <m:funcPr>
                              <m:ctrlPr>
                                <a:rPr lang="en-US" i="1" smtClean="0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limLow>
                                <m:limLowPr>
                                  <m:ctrlPr>
                                    <a:rPr lang="en-US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limLow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b="0" i="0" smtClean="0">
                                      <a:latin typeface="Cambria Math" panose="02040503050406030204" pitchFamily="18" charset="0"/>
                                    </a:rPr>
                                    <m:t>lim</m:t>
                                  </m:r>
                                </m:e>
                                <m:lim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h</m:t>
                                  </m:r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  <a:ea typeface="Cambria Math" panose="02040503050406030204" pitchFamily="18" charset="0"/>
                                    </a:rPr>
                                    <m:t>→0</m:t>
                                  </m:r>
                                </m:lim>
                              </m:limLow>
                            </m:fName>
                            <m:e>
                              <m:f>
                                <m:fPr>
                                  <m:ctrlPr>
                                    <a:rPr lang="en-US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𝑥h</m:t>
                                  </m:r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+</m:t>
                                  </m:r>
                                  <m:sSup>
                                    <m:sSupPr>
                                      <m:ctrlPr>
                                        <a:rPr lang="en-US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b="0" i="1" smtClean="0">
                                          <a:latin typeface="Cambria Math" panose="02040503050406030204" pitchFamily="18" charset="0"/>
                                        </a:rPr>
                                        <m:t>h</m:t>
                                      </m:r>
                                    </m:e>
                                    <m:sup>
                                      <m:r>
                                        <a:rPr lang="en-US" b="0" i="1" smtClean="0"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</m:num>
                                <m:den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h</m:t>
                                  </m:r>
                                </m:den>
                              </m:f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=2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</m:func>
                        </m:e>
                      </m:func>
                    </m:oMath>
                  </m:oMathPara>
                </a14:m>
                <a:endParaRPr lang="en-US" dirty="0"/>
              </a:p>
              <a:p>
                <a:endParaRPr lang="en-US" dirty="0"/>
              </a:p>
              <a:p>
                <a:endParaRPr lang="en-US" dirty="0"/>
              </a:p>
              <a:p>
                <a:r>
                  <a:rPr lang="en-US" dirty="0"/>
                  <a:t>Now </a:t>
                </a:r>
              </a:p>
              <a:p>
                <a:endParaRPr lang="en-US" dirty="0"/>
              </a:p>
              <a:p>
                <a:endParaRPr lang="en-US" dirty="0"/>
              </a:p>
              <a:p>
                <a:r>
                  <a:rPr lang="en-US" dirty="0"/>
                  <a:t> </a:t>
                </a:r>
              </a:p>
              <a:p>
                <a14:m>
                  <m:oMath xmlns:m="http://schemas.openxmlformats.org/officeDocument/2006/math">
                    <m:sSup>
                      <m:sSup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                                    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𝑓</m:t>
                        </m:r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′′</m:t>
                        </m:r>
                      </m:sup>
                    </m:sSup>
                    <m:d>
                      <m:d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en-US" b="0" i="1" smtClean="0">
                        <a:latin typeface="Cambria Math" panose="02040503050406030204" pitchFamily="18" charset="0"/>
                      </a:rPr>
                      <m:t>=</m:t>
                    </m:r>
                    <m:func>
                      <m:func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limLow>
                          <m:limLowPr>
                            <m:ctrlPr>
                              <a:rPr lang="en-US" i="1" smtClean="0">
                                <a:latin typeface="Cambria Math" panose="02040503050406030204" pitchFamily="18" charset="0"/>
                              </a:rPr>
                            </m:ctrlPr>
                          </m:limLowPr>
                          <m:e>
                            <m:r>
                              <m:rPr>
                                <m:sty m:val="p"/>
                              </m:rPr>
                              <a:rPr lang="en-US" b="0" i="0" smtClean="0">
                                <a:latin typeface="Cambria Math" panose="02040503050406030204" pitchFamily="18" charset="0"/>
                              </a:rPr>
                              <m:t>lim</m:t>
                            </m:r>
                          </m:e>
                          <m:lim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h</m:t>
                            </m:r>
                            <m:r>
                              <a:rPr lang="en-US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→0</m:t>
                            </m:r>
                          </m:lim>
                        </m:limLow>
                      </m:fName>
                      <m:e>
                        <m:f>
                          <m:fPr>
                            <m:ctrlPr>
                              <a:rPr lang="en-US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𝑓</m:t>
                            </m:r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′</m:t>
                            </m:r>
                            <m:d>
                              <m:dPr>
                                <m:ctrlPr>
                                  <a:rPr lang="en-US" i="1" smtClean="0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+</m:t>
                                </m:r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h</m:t>
                                </m:r>
                              </m:e>
                            </m:d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𝑓</m:t>
                            </m:r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′(</m:t>
                            </m:r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)</m:t>
                            </m:r>
                          </m:num>
                          <m:den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h</m:t>
                            </m:r>
                          </m:den>
                        </m:f>
                      </m:e>
                    </m:func>
                    <m:r>
                      <a:rPr lang="en-US" b="0" i="1" smtClean="0">
                        <a:latin typeface="Cambria Math" panose="02040503050406030204" pitchFamily="18" charset="0"/>
                      </a:rPr>
                      <m:t>=</m:t>
                    </m:r>
                    <m:func>
                      <m:func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limLow>
                          <m:limLowPr>
                            <m:ctrlPr>
                              <a:rPr lang="en-US" i="1" smtClean="0">
                                <a:latin typeface="Cambria Math" panose="02040503050406030204" pitchFamily="18" charset="0"/>
                              </a:rPr>
                            </m:ctrlPr>
                          </m:limLowPr>
                          <m:e>
                            <m:r>
                              <m:rPr>
                                <m:sty m:val="p"/>
                              </m:rPr>
                              <a:rPr lang="en-US" b="0" i="0" smtClean="0">
                                <a:latin typeface="Cambria Math" panose="02040503050406030204" pitchFamily="18" charset="0"/>
                              </a:rPr>
                              <m:t>lim</m:t>
                            </m:r>
                          </m:e>
                          <m:lim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h</m:t>
                            </m:r>
                            <m:r>
                              <a:rPr lang="en-US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→0</m:t>
                            </m:r>
                          </m:lim>
                        </m:limLow>
                      </m:fName>
                      <m:e>
                        <m:f>
                          <m:fPr>
                            <m:ctrlPr>
                              <a:rPr lang="en-US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2(</m:t>
                            </m:r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+</m:t>
                            </m:r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h</m:t>
                            </m:r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)−2</m:t>
                            </m:r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num>
                          <m:den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h</m:t>
                            </m:r>
                          </m:den>
                        </m:f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=</m:t>
                        </m:r>
                        <m:r>
                          <a:rPr lang="en-US" i="1" smtClean="0">
                            <a:latin typeface="Cambria Math" panose="02040503050406030204" pitchFamily="18" charset="0"/>
                          </a:rPr>
                          <m:t>2</m:t>
                        </m:r>
                      </m:e>
                    </m:func>
                  </m:oMath>
                </a14:m>
                <a:r>
                  <a:rPr lang="en-US" dirty="0"/>
                  <a:t> </a:t>
                </a:r>
              </a:p>
              <a:p>
                <a:endParaRPr lang="en-US" dirty="0"/>
              </a:p>
              <a:p>
                <a:endParaRPr lang="en-US" dirty="0"/>
              </a:p>
              <a:p>
                <a:endParaRPr lang="en-US" dirty="0"/>
              </a:p>
              <a:p>
                <a:r>
                  <a:rPr lang="en-US" b="1" dirty="0"/>
                  <a:t>Note: </a:t>
                </a:r>
                <a:r>
                  <a:rPr lang="en-US" dirty="0"/>
                  <a:t>The derivative of the (first) derivative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𝑓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’ </m:t>
                    </m:r>
                  </m:oMath>
                </a14:m>
                <a:r>
                  <a:rPr lang="en-US" dirty="0"/>
                  <a:t>is called the second derivative of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𝑓</m:t>
                    </m:r>
                  </m:oMath>
                </a14:m>
                <a:r>
                  <a:rPr lang="en-US" dirty="0"/>
                  <a:t> denoted by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𝑓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’’.</m:t>
                    </m:r>
                  </m:oMath>
                </a14:m>
                <a:endParaRPr lang="en-US" dirty="0"/>
              </a:p>
              <a:p>
                <a:pPr marL="0" indent="0"/>
                <a:endParaRPr lang="en-US" dirty="0"/>
              </a:p>
            </p:txBody>
          </p:sp>
        </mc:Choice>
        <mc:Fallback xmlns="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79C3EE39-BE6D-FD07-B2BD-8CD6A0191BF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9600" y="1325027"/>
                <a:ext cx="10750548" cy="4962641"/>
              </a:xfrm>
              <a:prstGeom prst="rect">
                <a:avLst/>
              </a:prstGeom>
              <a:blipFill>
                <a:blip r:embed="rId2"/>
                <a:stretch>
                  <a:fillRect l="-454" t="-61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86234879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D91C4F-9FF2-45E2-8546-C9809E16F4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Finding Higher Order Derivatives: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 Placeholder 3">
                <a:extLst>
                  <a:ext uri="{FF2B5EF4-FFF2-40B4-BE49-F238E27FC236}">
                    <a16:creationId xmlns:a16="http://schemas.microsoft.com/office/drawing/2014/main" id="{73D8F1B6-275E-4396-933D-E1F5027F592A}"/>
                  </a:ext>
                </a:extLst>
              </p:cNvPr>
              <p:cNvSpPr>
                <a:spLocks noGrp="1"/>
              </p:cNvSpPr>
              <p:nvPr>
                <p:ph type="body" sz="quarter" idx="14"/>
              </p:nvPr>
            </p:nvSpPr>
            <p:spPr>
              <a:xfrm>
                <a:off x="609600" y="900861"/>
                <a:ext cx="11298382" cy="5715811"/>
              </a:xfrm>
            </p:spPr>
            <p:txBody>
              <a:bodyPr/>
              <a:lstStyle/>
              <a:p>
                <a:pPr marL="0" indent="0">
                  <a:buNone/>
                </a:pPr>
                <a:r>
                  <a:rPr lang="en-US" dirty="0"/>
                  <a:t>For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𝑓</m:t>
                    </m:r>
                    <m:d>
                      <m:d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en-US" b="0" i="1" smtClean="0">
                        <a:latin typeface="Cambria Math" panose="02040503050406030204" pitchFamily="18" charset="0"/>
                      </a:rPr>
                      <m:t>=2</m:t>
                    </m:r>
                    <m:sSup>
                      <m:sSup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b="0" i="1" smtClean="0">
                        <a:latin typeface="Cambria Math" panose="02040503050406030204" pitchFamily="18" charset="0"/>
                      </a:rPr>
                      <m:t>−3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+1. </m:t>
                    </m:r>
                  </m:oMath>
                </a14:m>
                <a:r>
                  <a:rPr lang="en-US" dirty="0"/>
                  <a:t>Find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𝑓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’’(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en-US" dirty="0"/>
              </a:p>
            </p:txBody>
          </p:sp>
        </mc:Choice>
        <mc:Fallback xmlns="">
          <p:sp>
            <p:nvSpPr>
              <p:cNvPr id="4" name="Text Placeholder 3">
                <a:extLst>
                  <a:ext uri="{FF2B5EF4-FFF2-40B4-BE49-F238E27FC236}">
                    <a16:creationId xmlns:a16="http://schemas.microsoft.com/office/drawing/2014/main" id="{73D8F1B6-275E-4396-933D-E1F5027F592A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quarter" idx="14"/>
              </p:nvPr>
            </p:nvSpPr>
            <p:spPr>
              <a:xfrm>
                <a:off x="609600" y="900861"/>
                <a:ext cx="11298382" cy="5715811"/>
              </a:xfrm>
              <a:blipFill>
                <a:blip r:embed="rId2"/>
                <a:stretch>
                  <a:fillRect l="-59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4">
            <a:extLst>
              <a:ext uri="{FF2B5EF4-FFF2-40B4-BE49-F238E27FC236}">
                <a16:creationId xmlns:a16="http://schemas.microsoft.com/office/drawing/2014/main" id="{084582C3-14D9-490C-903D-1F0A933800D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1" y="1911927"/>
            <a:ext cx="11152908" cy="47047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132883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A41DC8-30DA-4888-A6A8-82A67FEB25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Solution Cont.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DBDAE0C-DD06-4425-91EC-37558B8F5A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900862"/>
            <a:ext cx="10972800" cy="57158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103494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6FDB59-33DD-48C0-9E2E-DF10742662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Class Activity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 Placeholder 3">
                <a:extLst>
                  <a:ext uri="{FF2B5EF4-FFF2-40B4-BE49-F238E27FC236}">
                    <a16:creationId xmlns:a16="http://schemas.microsoft.com/office/drawing/2014/main" id="{C4088131-7538-4B19-99E7-3669D3AB2DDA}"/>
                  </a:ext>
                </a:extLst>
              </p:cNvPr>
              <p:cNvSpPr>
                <a:spLocks noGrp="1"/>
              </p:cNvSpPr>
              <p:nvPr>
                <p:ph type="body" sz="quarter" idx="14"/>
              </p:nvPr>
            </p:nvSpPr>
            <p:spPr>
              <a:xfrm>
                <a:off x="609600" y="900862"/>
                <a:ext cx="10750549" cy="5109502"/>
              </a:xfrm>
            </p:spPr>
            <p:txBody>
              <a:bodyPr/>
              <a:lstStyle/>
              <a:p>
                <a:endParaRPr lang="en-US" b="0" dirty="0">
                  <a:latin typeface="Cambria Math" panose="02040503050406030204" pitchFamily="18" charset="0"/>
                </a:endParaRPr>
              </a:p>
              <a:p>
                <a:r>
                  <a:rPr lang="en-US" b="0" dirty="0">
                    <a:latin typeface="Cambria Math" panose="02040503050406030204" pitchFamily="18" charset="0"/>
                  </a:rPr>
                  <a:t>For the function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𝑓</m:t>
                    </m:r>
                    <m:d>
                      <m:d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en-US" b="0" i="1" smtClean="0"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b="0" i="1" smtClean="0"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r>
                  <a:rPr lang="en-US" dirty="0"/>
                  <a:t> find</a:t>
                </a:r>
              </a:p>
              <a:p>
                <a:endParaRPr lang="en-US" dirty="0"/>
              </a:p>
              <a:p>
                <a:pPr marL="685800" indent="-457200">
                  <a:buAutoNum type="alphaLcParenR"/>
                </a:pP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𝑓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’(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en-US" dirty="0"/>
              </a:p>
              <a:p>
                <a:pPr marL="685800" indent="-457200">
                  <a:buAutoNum type="alphaLcParenR"/>
                </a:pPr>
                <a:endParaRPr lang="en-US" dirty="0"/>
              </a:p>
              <a:p>
                <a:pPr marL="685800" indent="-457200">
                  <a:buAutoNum type="alphaLcParenR"/>
                </a:pP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𝑓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’’(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en-US" dirty="0"/>
              </a:p>
              <a:p>
                <a:pPr marL="685800" indent="-457200">
                  <a:buAutoNum type="alphaLcParenR"/>
                </a:pPr>
                <a:endParaRPr lang="en-US" dirty="0"/>
              </a:p>
              <a:p>
                <a:pPr marL="685800" indent="-457200">
                  <a:buAutoNum type="alphaLcParenR"/>
                </a:pP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𝑓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’’’(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en-US" dirty="0"/>
              </a:p>
              <a:p>
                <a:pPr marL="685800" indent="-457200">
                  <a:buAutoNum type="alphaLcParenR"/>
                </a:pPr>
                <a:endParaRPr lang="en-US" dirty="0"/>
              </a:p>
              <a:p>
                <a:pPr marL="685800" indent="-457200">
                  <a:buAutoNum type="alphaLcParenR"/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en-US" i="1" dirty="0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dirty="0" smtClean="0">
                            <a:latin typeface="Cambria Math" panose="02040503050406030204" pitchFamily="18" charset="0"/>
                          </a:rPr>
                          <m:t>𝑓</m:t>
                        </m:r>
                      </m:e>
                      <m:sup>
                        <m:d>
                          <m:dPr>
                            <m:ctrlPr>
                              <a:rPr lang="en-US" b="0" i="1" dirty="0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b="0" i="1" dirty="0" smtClean="0">
                                <a:latin typeface="Cambria Math" panose="02040503050406030204" pitchFamily="18" charset="0"/>
                              </a:rPr>
                              <m:t>4</m:t>
                            </m:r>
                          </m:e>
                        </m:d>
                      </m:sup>
                    </m:sSup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en-US" dirty="0"/>
              </a:p>
            </p:txBody>
          </p:sp>
        </mc:Choice>
        <mc:Fallback xmlns="">
          <p:sp>
            <p:nvSpPr>
              <p:cNvPr id="4" name="Text Placeholder 3">
                <a:extLst>
                  <a:ext uri="{FF2B5EF4-FFF2-40B4-BE49-F238E27FC236}">
                    <a16:creationId xmlns:a16="http://schemas.microsoft.com/office/drawing/2014/main" id="{C4088131-7538-4B19-99E7-3669D3AB2DDA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quarter" idx="14"/>
              </p:nvPr>
            </p:nvSpPr>
            <p:spPr>
              <a:xfrm>
                <a:off x="609600" y="900862"/>
                <a:ext cx="10750549" cy="5109502"/>
              </a:xfr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61607955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BC9DE6-E4D1-CADB-4654-DF80E77E260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47163" y="333798"/>
            <a:ext cx="9420835" cy="731604"/>
          </a:xfrm>
        </p:spPr>
        <p:txBody>
          <a:bodyPr>
            <a:normAutofit/>
          </a:bodyPr>
          <a:lstStyle/>
          <a:p>
            <a:pPr algn="l"/>
            <a:r>
              <a:rPr lang="en-US" sz="2400" dirty="0"/>
              <a:t>Class Activity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Subtitle 2">
                <a:extLst>
                  <a:ext uri="{FF2B5EF4-FFF2-40B4-BE49-F238E27FC236}">
                    <a16:creationId xmlns:a16="http://schemas.microsoft.com/office/drawing/2014/main" id="{6405019D-26A9-DA9B-896D-E9AE7CEA04A6}"/>
                  </a:ext>
                </a:extLst>
              </p:cNvPr>
              <p:cNvSpPr>
                <a:spLocks noGrp="1"/>
              </p:cNvSpPr>
              <p:nvPr>
                <p:ph type="subTitle" idx="1"/>
              </p:nvPr>
            </p:nvSpPr>
            <p:spPr>
              <a:xfrm>
                <a:off x="360727" y="1182847"/>
                <a:ext cx="11417415" cy="5251509"/>
              </a:xfrm>
            </p:spPr>
            <p:txBody>
              <a:bodyPr>
                <a:normAutofit/>
              </a:bodyPr>
              <a:lstStyle/>
              <a:p>
                <a:pPr algn="l"/>
                <a:r>
                  <a:rPr lang="en-US" sz="2000" b="1" dirty="0"/>
                  <a:t>Exercise:</a:t>
                </a:r>
              </a:p>
              <a:p>
                <a:pPr algn="l"/>
                <a:r>
                  <a:rPr lang="en-US" sz="2000" dirty="0"/>
                  <a:t>The graph in the following figure models the number of people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𝑁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𝑡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) </m:t>
                    </m:r>
                  </m:oMath>
                </a14:m>
                <a:r>
                  <a:rPr lang="en-US" sz="2000" dirty="0"/>
                  <a:t>who have come down with the flu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𝑡</m:t>
                    </m:r>
                  </m:oMath>
                </a14:m>
                <a:r>
                  <a:rPr lang="en-US" sz="2000" dirty="0"/>
                  <a:t> weeks after its initial outbreak in a town with a population of 50,000 citizens.</a:t>
                </a:r>
              </a:p>
              <a:p>
                <a:pPr algn="l"/>
                <a:endParaRPr lang="en-US" sz="2000" dirty="0"/>
              </a:p>
              <a:p>
                <a:pPr algn="l"/>
                <a:r>
                  <a:rPr lang="en-US" sz="2000" dirty="0"/>
                  <a:t>a. Describe what </a:t>
                </a:r>
                <a14:m>
                  <m:oMath xmlns:m="http://schemas.openxmlformats.org/officeDocument/2006/math"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𝑁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′(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𝑡</m:t>
                    </m:r>
                    <m:r>
                      <a:rPr lang="en-US" sz="2000" i="1" dirty="0" smtClean="0">
                        <a:latin typeface="Cambria Math" panose="02040503050406030204" pitchFamily="18" charset="0"/>
                      </a:rPr>
                      <m:t>) </m:t>
                    </m:r>
                  </m:oMath>
                </a14:m>
                <a:r>
                  <a:rPr lang="en-US" sz="2000" dirty="0"/>
                  <a:t>represents and how it behaves as t increases.</a:t>
                </a:r>
              </a:p>
              <a:p>
                <a:pPr algn="l"/>
                <a:r>
                  <a:rPr lang="en-US" sz="2000" dirty="0"/>
                  <a:t>b. What does the derivative tell us about how this town is affected by the flu outbreak?</a:t>
                </a:r>
              </a:p>
            </p:txBody>
          </p:sp>
        </mc:Choice>
        <mc:Fallback xmlns="">
          <p:sp>
            <p:nvSpPr>
              <p:cNvPr id="3" name="Subtitle 2">
                <a:extLst>
                  <a:ext uri="{FF2B5EF4-FFF2-40B4-BE49-F238E27FC236}">
                    <a16:creationId xmlns:a16="http://schemas.microsoft.com/office/drawing/2014/main" id="{6405019D-26A9-DA9B-896D-E9AE7CEA04A6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subTitle" idx="1"/>
              </p:nvPr>
            </p:nvSpPr>
            <p:spPr>
              <a:xfrm>
                <a:off x="360727" y="1182847"/>
                <a:ext cx="11417415" cy="5251509"/>
              </a:xfrm>
              <a:blipFill>
                <a:blip r:embed="rId2"/>
                <a:stretch>
                  <a:fillRect l="-53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4">
            <a:extLst>
              <a:ext uri="{FF2B5EF4-FFF2-40B4-BE49-F238E27FC236}">
                <a16:creationId xmlns:a16="http://schemas.microsoft.com/office/drawing/2014/main" id="{F5D78F47-7F07-906D-01CE-545A16B1ED8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25991" y="3367306"/>
            <a:ext cx="3857625" cy="3067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09260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EDB2C1-7224-4D57-AAB1-081FEBC5CF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2.2.1 The Derivative function of a given function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 Placeholder 3">
                <a:extLst>
                  <a:ext uri="{FF2B5EF4-FFF2-40B4-BE49-F238E27FC236}">
                    <a16:creationId xmlns:a16="http://schemas.microsoft.com/office/drawing/2014/main" id="{5C0C31D8-9319-4626-95BE-7873286B0950}"/>
                  </a:ext>
                </a:extLst>
              </p:cNvPr>
              <p:cNvSpPr>
                <a:spLocks noGrp="1"/>
              </p:cNvSpPr>
              <p:nvPr>
                <p:ph type="body" sz="quarter" idx="14"/>
              </p:nvPr>
            </p:nvSpPr>
            <p:spPr>
              <a:xfrm>
                <a:off x="609600" y="1249960"/>
                <a:ext cx="10750549" cy="5366712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en-US" sz="3200" b="1" dirty="0"/>
                  <a:t>Definition:</a:t>
                </a:r>
              </a:p>
              <a:p>
                <a:pPr marL="0" indent="0">
                  <a:buNone/>
                </a:pPr>
                <a:r>
                  <a:rPr lang="en-US" sz="3200" dirty="0"/>
                  <a:t>Let </a:t>
                </a:r>
                <a14:m>
                  <m:oMath xmlns:m="http://schemas.openxmlformats.org/officeDocument/2006/math">
                    <m:r>
                      <a:rPr lang="en-US" sz="3200" i="1" dirty="0" smtClean="0">
                        <a:latin typeface="Cambria Math" panose="02040503050406030204" pitchFamily="18" charset="0"/>
                      </a:rPr>
                      <m:t>𝑓</m:t>
                    </m:r>
                  </m:oMath>
                </a14:m>
                <a:r>
                  <a:rPr lang="en-US" sz="3200" dirty="0"/>
                  <a:t> be a given function. The derivative function, denoted by </a:t>
                </a:r>
                <a14:m>
                  <m:oMath xmlns:m="http://schemas.openxmlformats.org/officeDocument/2006/math">
                    <m:r>
                      <a:rPr lang="en-US" sz="3200" i="1" dirty="0" smtClean="0">
                        <a:latin typeface="Cambria Math" panose="02040503050406030204" pitchFamily="18" charset="0"/>
                      </a:rPr>
                      <m:t>𝑓</m:t>
                    </m:r>
                    <m:r>
                      <a:rPr lang="en-US" sz="3200" i="1" dirty="0" smtClean="0">
                        <a:latin typeface="Cambria Math" panose="02040503050406030204" pitchFamily="18" charset="0"/>
                      </a:rPr>
                      <m:t>’ </m:t>
                    </m:r>
                  </m:oMath>
                </a14:m>
                <a:r>
                  <a:rPr lang="en-US" sz="3200" dirty="0"/>
                  <a:t>, is the function whose domain consists of those values of </a:t>
                </a:r>
                <a14:m>
                  <m:oMath xmlns:m="http://schemas.openxmlformats.org/officeDocument/2006/math">
                    <m:r>
                      <a:rPr lang="en-US" sz="3200" i="1" dirty="0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3200" i="1" dirty="0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sz="3200" dirty="0"/>
                  <a:t>such that the following limit exists:</a:t>
                </a:r>
              </a:p>
              <a:p>
                <a:pPr marL="0" indent="0">
                  <a:buNone/>
                </a:pPr>
                <a:endParaRPr lang="en-US" sz="3200" dirty="0"/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r>
                      <a:rPr lang="en-US" sz="3200" i="1">
                        <a:latin typeface="Cambria Math" panose="02040503050406030204" pitchFamily="18" charset="0"/>
                      </a:rPr>
                      <m:t>𝑓</m:t>
                    </m:r>
                    <m:r>
                      <a:rPr lang="en-US" sz="3200" i="1">
                        <a:latin typeface="Cambria Math" panose="02040503050406030204" pitchFamily="18" charset="0"/>
                      </a:rPr>
                      <m:t>′(</m:t>
                    </m:r>
                    <m:r>
                      <a:rPr lang="en-US" sz="3200" i="1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3200" i="1">
                        <a:latin typeface="Cambria Math" panose="02040503050406030204" pitchFamily="18" charset="0"/>
                      </a:rPr>
                      <m:t>)=</m:t>
                    </m:r>
                    <m:func>
                      <m:funcPr>
                        <m:ctrlPr>
                          <a:rPr lang="pt-BR" sz="3200" i="1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limLow>
                          <m:limLowPr>
                            <m:ctrlPr>
                              <a:rPr lang="pt-BR" sz="3200" i="1">
                                <a:latin typeface="Cambria Math" panose="02040503050406030204" pitchFamily="18" charset="0"/>
                              </a:rPr>
                            </m:ctrlPr>
                          </m:limLowPr>
                          <m:e>
                            <m:r>
                              <m:rPr>
                                <m:sty m:val="p"/>
                              </m:rPr>
                              <a:rPr lang="en-US" sz="3200">
                                <a:latin typeface="Cambria Math" panose="02040503050406030204" pitchFamily="18" charset="0"/>
                              </a:rPr>
                              <m:t>l</m:t>
                            </m:r>
                            <m:r>
                              <m:rPr>
                                <m:sty m:val="p"/>
                              </m:rPr>
                              <a:rPr lang="pt-BR" sz="3200">
                                <a:latin typeface="Cambria Math" panose="02040503050406030204" pitchFamily="18" charset="0"/>
                              </a:rPr>
                              <m:t>im</m:t>
                            </m:r>
                          </m:e>
                          <m:lim>
                            <m:r>
                              <a:rPr lang="en-US" sz="3200" i="1">
                                <a:latin typeface="Cambria Math" panose="02040503050406030204" pitchFamily="18" charset="0"/>
                              </a:rPr>
                              <m:t>h</m:t>
                            </m:r>
                            <m:r>
                              <a:rPr lang="pt-BR" sz="3200" i="1">
                                <a:latin typeface="Cambria Math" panose="02040503050406030204" pitchFamily="18" charset="0"/>
                              </a:rPr>
                              <m:t>→</m:t>
                            </m:r>
                            <m:r>
                              <a:rPr lang="en-US" sz="3200" i="1">
                                <a:latin typeface="Cambria Math" panose="02040503050406030204" pitchFamily="18" charset="0"/>
                              </a:rPr>
                              <m:t>0</m:t>
                            </m:r>
                          </m:lim>
                        </m:limLow>
                      </m:fName>
                      <m:e>
                        <m:f>
                          <m:fPr>
                            <m:ctrlPr>
                              <a:rPr lang="pt-BR" sz="3200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3200" i="1">
                                <a:latin typeface="Cambria Math" panose="02040503050406030204" pitchFamily="18" charset="0"/>
                              </a:rPr>
                              <m:t>𝑓</m:t>
                            </m:r>
                            <m:d>
                              <m:dPr>
                                <m:ctrlPr>
                                  <a:rPr lang="en-US" sz="3200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sz="3200" b="0" i="1" smtClean="0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  <m:r>
                                  <a:rPr lang="en-US" sz="3200" i="1">
                                    <a:latin typeface="Cambria Math" panose="02040503050406030204" pitchFamily="18" charset="0"/>
                                  </a:rPr>
                                  <m:t>+</m:t>
                                </m:r>
                                <m:r>
                                  <a:rPr lang="en-US" sz="3200" i="1">
                                    <a:latin typeface="Cambria Math" panose="02040503050406030204" pitchFamily="18" charset="0"/>
                                  </a:rPr>
                                  <m:t>h</m:t>
                                </m:r>
                              </m:e>
                            </m:d>
                            <m:r>
                              <a:rPr lang="en-US" sz="3200" i="1">
                                <a:latin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en-US" sz="3200" i="1">
                                <a:latin typeface="Cambria Math" panose="02040503050406030204" pitchFamily="18" charset="0"/>
                              </a:rPr>
                              <m:t>𝑓</m:t>
                            </m:r>
                            <m:r>
                              <a:rPr lang="en-US" sz="3200" i="1">
                                <a:latin typeface="Cambria Math" panose="02040503050406030204" pitchFamily="18" charset="0"/>
                              </a:rPr>
                              <m:t>(</m:t>
                            </m:r>
                            <m:r>
                              <a:rPr lang="en-US" sz="3200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sz="3200" i="1">
                                <a:latin typeface="Cambria Math" panose="02040503050406030204" pitchFamily="18" charset="0"/>
                              </a:rPr>
                              <m:t>)</m:t>
                            </m:r>
                          </m:num>
                          <m:den>
                            <m:r>
                              <a:rPr lang="en-US" sz="3200" i="1">
                                <a:latin typeface="Cambria Math" panose="02040503050406030204" pitchFamily="18" charset="0"/>
                              </a:rPr>
                              <m:t>h</m:t>
                            </m:r>
                          </m:den>
                        </m:f>
                      </m:e>
                    </m:func>
                  </m:oMath>
                </a14:m>
                <a:r>
                  <a:rPr lang="en-US" sz="3200" dirty="0"/>
                  <a:t>                           …….  (i)</a:t>
                </a:r>
              </a:p>
              <a:p>
                <a:pPr marL="0" indent="0">
                  <a:buNone/>
                </a:pPr>
                <a:endParaRPr lang="en-US" sz="3200" dirty="0"/>
              </a:p>
              <a:p>
                <a:pPr marL="0" indent="0">
                  <a:buNone/>
                </a:pPr>
                <a:r>
                  <a:rPr lang="en-US" sz="3200" dirty="0"/>
                  <a:t>Where </a:t>
                </a:r>
                <a14:m>
                  <m:oMath xmlns:m="http://schemas.openxmlformats.org/officeDocument/2006/math">
                    <m:r>
                      <a:rPr lang="en-US" sz="3200" i="1" dirty="0" smtClean="0">
                        <a:latin typeface="Cambria Math" panose="02040503050406030204" pitchFamily="18" charset="0"/>
                      </a:rPr>
                      <m:t>h</m:t>
                    </m:r>
                  </m:oMath>
                </a14:m>
                <a:r>
                  <a:rPr lang="en-US" sz="3200" dirty="0"/>
                  <a:t> is a small change in </a:t>
                </a:r>
                <a14:m>
                  <m:oMath xmlns:m="http://schemas.openxmlformats.org/officeDocument/2006/math">
                    <m:r>
                      <a:rPr lang="en-US" sz="3200" i="1" dirty="0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3200" b="0" i="0" dirty="0" smtClean="0">
                        <a:latin typeface="Cambria Math" panose="02040503050406030204" pitchFamily="18" charset="0"/>
                      </a:rPr>
                      <m:t>.</m:t>
                    </m:r>
                  </m:oMath>
                </a14:m>
                <a:r>
                  <a:rPr lang="en-US" sz="3200" dirty="0"/>
                  <a:t> In some versions of the equation (i), </a:t>
                </a:r>
                <a14:m>
                  <m:oMath xmlns:m="http://schemas.openxmlformats.org/officeDocument/2006/math">
                    <m:r>
                      <a:rPr lang="en-US" sz="3200" i="1" dirty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sz="3200" i="1" dirty="0" smtClean="0">
                        <a:latin typeface="Cambria Math" panose="02040503050406030204" pitchFamily="18" charset="0"/>
                      </a:rPr>
                      <m:t>h</m:t>
                    </m:r>
                    <m:r>
                      <a:rPr lang="en-US" sz="3200" i="1" dirty="0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sz="3200" dirty="0"/>
                  <a:t>is denoted by </a:t>
                </a:r>
                <a14:m>
                  <m:oMath xmlns:m="http://schemas.openxmlformats.org/officeDocument/2006/math">
                    <m:r>
                      <a:rPr lang="en-US" sz="320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∆</m:t>
                    </m:r>
                    <m:r>
                      <a:rPr lang="en-US" sz="32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𝑥</m:t>
                    </m:r>
                  </m:oMath>
                </a14:m>
                <a:r>
                  <a:rPr lang="en-US" sz="3200" dirty="0"/>
                  <a:t> i.e. </a:t>
                </a:r>
                <a14:m>
                  <m:oMath xmlns:m="http://schemas.openxmlformats.org/officeDocument/2006/math"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h</m:t>
                    </m:r>
                    <m:r>
                      <a:rPr lang="en-US" sz="3200" b="0" i="1" smtClean="0">
                        <a:latin typeface="Cambria Math" panose="02040503050406030204" pitchFamily="18" charset="0"/>
                      </a:rPr>
                      <m:t>=∆</m:t>
                    </m:r>
                    <m:r>
                      <a:rPr lang="en-US" sz="3200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𝑥</m:t>
                    </m:r>
                  </m:oMath>
                </a14:m>
                <a:endParaRPr lang="en-US" sz="3200" dirty="0"/>
              </a:p>
            </p:txBody>
          </p:sp>
        </mc:Choice>
        <mc:Fallback xmlns="">
          <p:sp>
            <p:nvSpPr>
              <p:cNvPr id="4" name="Text Placeholder 3">
                <a:extLst>
                  <a:ext uri="{FF2B5EF4-FFF2-40B4-BE49-F238E27FC236}">
                    <a16:creationId xmlns:a16="http://schemas.microsoft.com/office/drawing/2014/main" id="{5C0C31D8-9319-4626-95BE-7873286B0950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quarter" idx="14"/>
              </p:nvPr>
            </p:nvSpPr>
            <p:spPr>
              <a:xfrm>
                <a:off x="609600" y="1249960"/>
                <a:ext cx="10750549" cy="5366712"/>
              </a:xfrm>
              <a:blipFill>
                <a:blip r:embed="rId2"/>
                <a:stretch>
                  <a:fillRect l="-1474" t="-568" r="-113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075954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itle 1">
                <a:extLst>
                  <a:ext uri="{FF2B5EF4-FFF2-40B4-BE49-F238E27FC236}">
                    <a16:creationId xmlns:a16="http://schemas.microsoft.com/office/drawing/2014/main" id="{79D53D10-406B-AFAC-CA3C-E3A443849502}"/>
                  </a:ext>
                </a:extLst>
              </p:cNvPr>
              <p:cNvSpPr>
                <a:spLocks noGrp="1"/>
              </p:cNvSpPr>
              <p:nvPr>
                <p:ph type="title"/>
              </p:nvPr>
            </p:nvSpPr>
            <p:spPr/>
            <p:txBody>
              <a:bodyPr/>
              <a:lstStyle/>
              <a:p>
                <a:r>
                  <a:rPr lang="en-US" dirty="0"/>
                  <a:t>Using </a:t>
                </a:r>
                <a14:m>
                  <m:oMath xmlns:m="http://schemas.openxmlformats.org/officeDocument/2006/math">
                    <m:r>
                      <a:rPr lang="en-US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∆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𝑥</m:t>
                    </m:r>
                  </m:oMath>
                </a14:m>
                <a:r>
                  <a:rPr lang="en-US" dirty="0"/>
                  <a:t> in limit definition of derivative function</a:t>
                </a:r>
              </a:p>
            </p:txBody>
          </p:sp>
        </mc:Choice>
        <mc:Fallback xmlns="">
          <p:sp>
            <p:nvSpPr>
              <p:cNvPr id="2" name="Title 1">
                <a:extLst>
                  <a:ext uri="{FF2B5EF4-FFF2-40B4-BE49-F238E27FC236}">
                    <a16:creationId xmlns:a16="http://schemas.microsoft.com/office/drawing/2014/main" id="{79D53D10-406B-AFAC-CA3C-E3A443849502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blipFill>
                <a:blip r:embed="rId2"/>
                <a:stretch>
                  <a:fillRect l="-907" b="-2129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 Placeholder 3">
                <a:extLst>
                  <a:ext uri="{FF2B5EF4-FFF2-40B4-BE49-F238E27FC236}">
                    <a16:creationId xmlns:a16="http://schemas.microsoft.com/office/drawing/2014/main" id="{0B822F74-AE1D-040C-828B-30E3C3DF5FCF}"/>
                  </a:ext>
                </a:extLst>
              </p:cNvPr>
              <p:cNvSpPr>
                <a:spLocks noGrp="1"/>
              </p:cNvSpPr>
              <p:nvPr>
                <p:ph type="body" sz="quarter" idx="14"/>
              </p:nvPr>
            </p:nvSpPr>
            <p:spPr>
              <a:xfrm>
                <a:off x="609600" y="1300294"/>
                <a:ext cx="10750549" cy="4710070"/>
              </a:xfrm>
            </p:spPr>
            <p:txBody>
              <a:bodyPr/>
              <a:lstStyle/>
              <a:p>
                <a:r>
                  <a:rPr lang="en-US" dirty="0"/>
                  <a:t>The equation</a:t>
                </a:r>
              </a:p>
              <a:p>
                <a:endParaRPr lang="en-US" dirty="0"/>
              </a:p>
              <a:p>
                <a14:m>
                  <m:oMath xmlns:m="http://schemas.openxmlformats.org/officeDocument/2006/math">
                    <m:r>
                      <a:rPr lang="en-US" sz="2000" i="1" smtClean="0">
                        <a:latin typeface="Cambria Math" panose="02040503050406030204" pitchFamily="18" charset="0"/>
                      </a:rPr>
                      <m:t>𝑓</m:t>
                    </m:r>
                    <m:r>
                      <a:rPr lang="en-US" sz="2000" i="1" smtClean="0">
                        <a:latin typeface="Cambria Math" panose="02040503050406030204" pitchFamily="18" charset="0"/>
                      </a:rPr>
                      <m:t>′(</m:t>
                    </m:r>
                    <m:r>
                      <a:rPr lang="en-US" sz="200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2000" i="1" smtClean="0">
                        <a:latin typeface="Cambria Math" panose="02040503050406030204" pitchFamily="18" charset="0"/>
                      </a:rPr>
                      <m:t>)=</m:t>
                    </m:r>
                    <m:func>
                      <m:funcPr>
                        <m:ctrlPr>
                          <a:rPr lang="pt-BR" sz="2000" i="1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limLow>
                          <m:limLowPr>
                            <m:ctrlPr>
                              <a:rPr lang="pt-BR" sz="2000" i="1">
                                <a:latin typeface="Cambria Math" panose="02040503050406030204" pitchFamily="18" charset="0"/>
                              </a:rPr>
                            </m:ctrlPr>
                          </m:limLowPr>
                          <m:e>
                            <m:r>
                              <m:rPr>
                                <m:sty m:val="p"/>
                              </m:rPr>
                              <a:rPr lang="en-US" sz="2000">
                                <a:latin typeface="Cambria Math" panose="02040503050406030204" pitchFamily="18" charset="0"/>
                              </a:rPr>
                              <m:t>l</m:t>
                            </m:r>
                            <m:r>
                              <m:rPr>
                                <m:sty m:val="p"/>
                              </m:rPr>
                              <a:rPr lang="pt-BR" sz="2000">
                                <a:latin typeface="Cambria Math" panose="02040503050406030204" pitchFamily="18" charset="0"/>
                              </a:rPr>
                              <m:t>im</m:t>
                            </m:r>
                          </m:e>
                          <m:lim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h</m:t>
                            </m:r>
                            <m:r>
                              <a:rPr lang="pt-BR" sz="2000" i="1">
                                <a:latin typeface="Cambria Math" panose="02040503050406030204" pitchFamily="18" charset="0"/>
                              </a:rPr>
                              <m:t>→</m:t>
                            </m:r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0</m:t>
                            </m:r>
                          </m:lim>
                        </m:limLow>
                      </m:fName>
                      <m:e>
                        <m:f>
                          <m:fPr>
                            <m:ctrlPr>
                              <a:rPr lang="pt-BR" sz="2000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𝑓</m:t>
                            </m:r>
                            <m:d>
                              <m:dPr>
                                <m:ctrlPr>
                                  <a:rPr lang="en-US" sz="2000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sz="2000" b="0" i="1" smtClean="0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  <m:r>
                                  <a:rPr lang="en-US" sz="2000" i="1">
                                    <a:latin typeface="Cambria Math" panose="02040503050406030204" pitchFamily="18" charset="0"/>
                                  </a:rPr>
                                  <m:t>+</m:t>
                                </m:r>
                                <m:r>
                                  <a:rPr lang="en-US" sz="2000" i="1">
                                    <a:latin typeface="Cambria Math" panose="02040503050406030204" pitchFamily="18" charset="0"/>
                                  </a:rPr>
                                  <m:t>h</m:t>
                                </m:r>
                              </m:e>
                            </m:d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𝑓</m:t>
                            </m:r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(</m:t>
                            </m:r>
                            <m: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)</m:t>
                            </m:r>
                          </m:num>
                          <m:den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h</m:t>
                            </m:r>
                          </m:den>
                        </m:f>
                      </m:e>
                    </m:func>
                  </m:oMath>
                </a14:m>
                <a:r>
                  <a:rPr lang="en-US" dirty="0"/>
                  <a:t>,</a:t>
                </a:r>
              </a:p>
              <a:p>
                <a:endParaRPr lang="en-US" dirty="0"/>
              </a:p>
              <a:p>
                <a:endParaRPr lang="en-US" dirty="0"/>
              </a:p>
              <a:p>
                <a:r>
                  <a:rPr lang="en-US" dirty="0"/>
                  <a:t> can also be expressed as </a:t>
                </a:r>
              </a:p>
              <a:p>
                <a:endParaRPr lang="en-US" dirty="0"/>
              </a:p>
              <a:p>
                <a14:m>
                  <m:oMath xmlns:m="http://schemas.openxmlformats.org/officeDocument/2006/math">
                    <m:r>
                      <a:rPr lang="en-US" sz="2000" i="1" smtClean="0">
                        <a:latin typeface="Cambria Math" panose="02040503050406030204" pitchFamily="18" charset="0"/>
                      </a:rPr>
                      <m:t>𝑓</m:t>
                    </m:r>
                    <m:r>
                      <a:rPr lang="en-US" sz="2000" i="1" smtClean="0">
                        <a:latin typeface="Cambria Math" panose="02040503050406030204" pitchFamily="18" charset="0"/>
                      </a:rPr>
                      <m:t>′(</m:t>
                    </m:r>
                    <m:r>
                      <a:rPr lang="en-US" sz="200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2000" i="1" smtClean="0">
                        <a:latin typeface="Cambria Math" panose="02040503050406030204" pitchFamily="18" charset="0"/>
                      </a:rPr>
                      <m:t>)=</m:t>
                    </m:r>
                    <m:func>
                      <m:funcPr>
                        <m:ctrlPr>
                          <a:rPr lang="pt-BR" sz="2000" i="1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limLow>
                          <m:limLowPr>
                            <m:ctrlPr>
                              <a:rPr lang="pt-BR" sz="2000" i="1">
                                <a:latin typeface="Cambria Math" panose="02040503050406030204" pitchFamily="18" charset="0"/>
                              </a:rPr>
                            </m:ctrlPr>
                          </m:limLowPr>
                          <m:e>
                            <m:r>
                              <m:rPr>
                                <m:sty m:val="p"/>
                              </m:rPr>
                              <a:rPr lang="en-US" sz="2000">
                                <a:latin typeface="Cambria Math" panose="02040503050406030204" pitchFamily="18" charset="0"/>
                              </a:rPr>
                              <m:t>l</m:t>
                            </m:r>
                            <m:r>
                              <m:rPr>
                                <m:sty m:val="p"/>
                              </m:rPr>
                              <a:rPr lang="pt-BR" sz="2000">
                                <a:latin typeface="Cambria Math" panose="02040503050406030204" pitchFamily="18" charset="0"/>
                              </a:rPr>
                              <m:t>im</m:t>
                            </m:r>
                          </m:e>
                          <m:lim>
                            <m: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∆</m:t>
                            </m:r>
                            <m:r>
                              <a:rPr lang="en-US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pt-BR" sz="2000" i="1">
                                <a:latin typeface="Cambria Math" panose="02040503050406030204" pitchFamily="18" charset="0"/>
                              </a:rPr>
                              <m:t>→</m:t>
                            </m:r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0</m:t>
                            </m:r>
                          </m:lim>
                        </m:limLow>
                      </m:fName>
                      <m:e>
                        <m:f>
                          <m:fPr>
                            <m:ctrlPr>
                              <a:rPr lang="pt-BR" sz="2000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𝑓</m:t>
                            </m:r>
                            <m:d>
                              <m:dPr>
                                <m:ctrlPr>
                                  <a:rPr lang="en-US" sz="2000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sz="2000" b="0" i="1" smtClean="0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  <m:r>
                                  <a:rPr lang="en-US" sz="2000" i="1">
                                    <a:latin typeface="Cambria Math" panose="02040503050406030204" pitchFamily="18" charset="0"/>
                                  </a:rPr>
                                  <m:t>+</m:t>
                                </m:r>
                                <m:r>
                                  <a:rPr lang="en-US" sz="200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∆</m:t>
                                </m:r>
                                <m:r>
                                  <a:rPr lang="en-US" sz="20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</m:d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𝑓</m:t>
                            </m:r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(</m:t>
                            </m:r>
                            <m: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)</m:t>
                            </m:r>
                          </m:num>
                          <m:den>
                            <m: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∆</m:t>
                            </m:r>
                            <m:r>
                              <a:rPr lang="en-US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𝑥</m:t>
                            </m:r>
                          </m:den>
                        </m:f>
                      </m:e>
                    </m:func>
                  </m:oMath>
                </a14:m>
                <a:r>
                  <a:rPr lang="en-US" dirty="0"/>
                  <a:t> </a:t>
                </a:r>
              </a:p>
              <a:p>
                <a:endParaRPr lang="en-US" dirty="0"/>
              </a:p>
              <a:p>
                <a:endParaRPr lang="en-US" dirty="0"/>
              </a:p>
              <a:p>
                <a:r>
                  <a:rPr lang="en-US" dirty="0"/>
                  <a:t>Note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h</m:t>
                    </m:r>
                    <m:r>
                      <a:rPr lang="en-US" i="1" dirty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∆</m:t>
                    </m:r>
                    <m:r>
                      <a:rPr lang="en-US" b="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𝑥</m:t>
                    </m:r>
                  </m:oMath>
                </a14:m>
                <a:endParaRPr lang="en-US" dirty="0"/>
              </a:p>
            </p:txBody>
          </p:sp>
        </mc:Choice>
        <mc:Fallback xmlns="">
          <p:sp>
            <p:nvSpPr>
              <p:cNvPr id="4" name="Text Placeholder 3">
                <a:extLst>
                  <a:ext uri="{FF2B5EF4-FFF2-40B4-BE49-F238E27FC236}">
                    <a16:creationId xmlns:a16="http://schemas.microsoft.com/office/drawing/2014/main" id="{0B822F74-AE1D-040C-828B-30E3C3DF5FCF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quarter" idx="14"/>
              </p:nvPr>
            </p:nvSpPr>
            <p:spPr>
              <a:xfrm>
                <a:off x="609600" y="1300294"/>
                <a:ext cx="10750549" cy="4710070"/>
              </a:xfr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1434455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05AC68-56C6-8E51-3812-CCA0290F08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Differentiable function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 Placeholder 3">
                <a:extLst>
                  <a:ext uri="{FF2B5EF4-FFF2-40B4-BE49-F238E27FC236}">
                    <a16:creationId xmlns:a16="http://schemas.microsoft.com/office/drawing/2014/main" id="{84BB6AFB-E355-1315-ED9B-8ADEC8357F9C}"/>
                  </a:ext>
                </a:extLst>
              </p:cNvPr>
              <p:cNvSpPr>
                <a:spLocks noGrp="1"/>
              </p:cNvSpPr>
              <p:nvPr>
                <p:ph type="body" sz="quarter" idx="14"/>
              </p:nvPr>
            </p:nvSpPr>
            <p:spPr>
              <a:xfrm>
                <a:off x="609600" y="1241571"/>
                <a:ext cx="10750549" cy="4768793"/>
              </a:xfrm>
            </p:spPr>
            <p:txBody>
              <a:bodyPr/>
              <a:lstStyle/>
              <a:p>
                <a:r>
                  <a:rPr lang="en-US" sz="2400" dirty="0"/>
                  <a:t>A function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latin typeface="Cambria Math" panose="02040503050406030204" pitchFamily="18" charset="0"/>
                      </a:rPr>
                      <m:t>𝑓</m:t>
                    </m:r>
                    <m:r>
                      <a:rPr lang="en-US" sz="2400" i="1" dirty="0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sz="2400" i="1" dirty="0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2400" i="1" dirty="0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sz="2400" dirty="0"/>
                  <a:t> is said to be </a:t>
                </a:r>
                <a:r>
                  <a:rPr lang="en-US" sz="2400" b="1" dirty="0"/>
                  <a:t>differentiable</a:t>
                </a:r>
                <a:r>
                  <a:rPr lang="en-US" sz="2400" dirty="0"/>
                  <a:t> at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latin typeface="Cambria Math" panose="02040503050406030204" pitchFamily="18" charset="0"/>
                      </a:rPr>
                      <m:t>𝑎</m:t>
                    </m:r>
                  </m:oMath>
                </a14:m>
                <a:r>
                  <a:rPr lang="en-US" sz="2400" dirty="0"/>
                  <a:t> if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latin typeface="Cambria Math" panose="02040503050406030204" pitchFamily="18" charset="0"/>
                      </a:rPr>
                      <m:t>𝑓</m:t>
                    </m:r>
                    <m:r>
                      <a:rPr lang="en-US" sz="2400" i="1" dirty="0" smtClean="0">
                        <a:latin typeface="Cambria Math" panose="02040503050406030204" pitchFamily="18" charset="0"/>
                      </a:rPr>
                      <m:t>’(</m:t>
                    </m:r>
                    <m:r>
                      <a:rPr lang="en-US" sz="2400" i="1" dirty="0" smtClean="0">
                        <a:latin typeface="Cambria Math" panose="02040503050406030204" pitchFamily="18" charset="0"/>
                      </a:rPr>
                      <m:t>𝑎</m:t>
                    </m:r>
                    <m:r>
                      <a:rPr lang="en-US" sz="2400" i="1" dirty="0" smtClean="0">
                        <a:latin typeface="Cambria Math" panose="02040503050406030204" pitchFamily="18" charset="0"/>
                      </a:rPr>
                      <m:t>) </m:t>
                    </m:r>
                  </m:oMath>
                </a14:m>
                <a:r>
                  <a:rPr lang="en-US" sz="2400" dirty="0"/>
                  <a:t>exists. </a:t>
                </a:r>
              </a:p>
              <a:p>
                <a:r>
                  <a:rPr lang="en-US" sz="2400" dirty="0" err="1"/>
                  <a:t>i.e</a:t>
                </a:r>
                <a:endParaRPr lang="en-US" sz="2400" dirty="0"/>
              </a:p>
              <a:p>
                <a14:m>
                  <m:oMath xmlns:m="http://schemas.openxmlformats.org/officeDocument/2006/math">
                    <m:r>
                      <a:rPr lang="en-US" sz="2400" i="1" smtClean="0">
                        <a:latin typeface="Cambria Math" panose="02040503050406030204" pitchFamily="18" charset="0"/>
                      </a:rPr>
                      <m:t>𝑓</m:t>
                    </m:r>
                    <m:r>
                      <a:rPr lang="en-US" sz="2400" i="1" smtClean="0">
                        <a:latin typeface="Cambria Math" panose="02040503050406030204" pitchFamily="18" charset="0"/>
                      </a:rPr>
                      <m:t>′(</m:t>
                    </m:r>
                    <m:r>
                      <a:rPr lang="en-US" sz="240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2400" i="1" smtClean="0">
                        <a:latin typeface="Cambria Math" panose="02040503050406030204" pitchFamily="18" charset="0"/>
                      </a:rPr>
                      <m:t>)=</m:t>
                    </m:r>
                    <m:func>
                      <m:funcPr>
                        <m:ctrlPr>
                          <a:rPr lang="pt-BR" sz="2400" i="1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limLow>
                          <m:limLowPr>
                            <m:ctrlPr>
                              <a:rPr lang="pt-BR" sz="2400" i="1">
                                <a:latin typeface="Cambria Math" panose="02040503050406030204" pitchFamily="18" charset="0"/>
                              </a:rPr>
                            </m:ctrlPr>
                          </m:limLowPr>
                          <m:e>
                            <m:r>
                              <m:rPr>
                                <m:sty m:val="p"/>
                              </m:rPr>
                              <a:rPr lang="en-US" sz="2400">
                                <a:latin typeface="Cambria Math" panose="02040503050406030204" pitchFamily="18" charset="0"/>
                              </a:rPr>
                              <m:t>l</m:t>
                            </m:r>
                            <m:r>
                              <m:rPr>
                                <m:sty m:val="p"/>
                              </m:rPr>
                              <a:rPr lang="pt-BR" sz="2400">
                                <a:latin typeface="Cambria Math" panose="02040503050406030204" pitchFamily="18" charset="0"/>
                              </a:rPr>
                              <m:t>im</m:t>
                            </m:r>
                          </m:e>
                          <m:lim>
                            <m:r>
                              <a:rPr lang="en-US" sz="2400" i="1">
                                <a:latin typeface="Cambria Math" panose="02040503050406030204" pitchFamily="18" charset="0"/>
                              </a:rPr>
                              <m:t>h</m:t>
                            </m:r>
                            <m:r>
                              <a:rPr lang="pt-BR" sz="2400" i="1">
                                <a:latin typeface="Cambria Math" panose="02040503050406030204" pitchFamily="18" charset="0"/>
                              </a:rPr>
                              <m:t>→</m:t>
                            </m:r>
                            <m:r>
                              <a:rPr lang="en-US" sz="2400" i="1">
                                <a:latin typeface="Cambria Math" panose="02040503050406030204" pitchFamily="18" charset="0"/>
                              </a:rPr>
                              <m:t>0</m:t>
                            </m:r>
                          </m:lim>
                        </m:limLow>
                      </m:fName>
                      <m:e>
                        <m:f>
                          <m:fPr>
                            <m:ctrlPr>
                              <a:rPr lang="pt-BR" sz="2400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2400" i="1">
                                <a:latin typeface="Cambria Math" panose="02040503050406030204" pitchFamily="18" charset="0"/>
                              </a:rPr>
                              <m:t>𝑓</m:t>
                            </m:r>
                            <m:d>
                              <m:dPr>
                                <m:ctrlPr>
                                  <a:rPr lang="en-US" sz="2400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sz="2400" b="0" i="1" smtClean="0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  <m:r>
                                  <a:rPr lang="en-US" sz="2400" i="1">
                                    <a:latin typeface="Cambria Math" panose="02040503050406030204" pitchFamily="18" charset="0"/>
                                  </a:rPr>
                                  <m:t>+</m:t>
                                </m:r>
                                <m:r>
                                  <a:rPr lang="en-US" sz="2400" i="1">
                                    <a:latin typeface="Cambria Math" panose="02040503050406030204" pitchFamily="18" charset="0"/>
                                  </a:rPr>
                                  <m:t>h</m:t>
                                </m:r>
                              </m:e>
                            </m:d>
                            <m:r>
                              <a:rPr lang="en-US" sz="2400" i="1">
                                <a:latin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en-US" sz="2400" i="1">
                                <a:latin typeface="Cambria Math" panose="02040503050406030204" pitchFamily="18" charset="0"/>
                              </a:rPr>
                              <m:t>𝑓</m:t>
                            </m:r>
                            <m:r>
                              <a:rPr lang="en-US" sz="2400" i="1">
                                <a:latin typeface="Cambria Math" panose="02040503050406030204" pitchFamily="18" charset="0"/>
                              </a:rPr>
                              <m:t>(</m:t>
                            </m:r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sz="2400" i="1">
                                <a:latin typeface="Cambria Math" panose="02040503050406030204" pitchFamily="18" charset="0"/>
                              </a:rPr>
                              <m:t>)</m:t>
                            </m:r>
                          </m:num>
                          <m:den>
                            <m:r>
                              <a:rPr lang="en-US" sz="2400" i="1">
                                <a:latin typeface="Cambria Math" panose="02040503050406030204" pitchFamily="18" charset="0"/>
                              </a:rPr>
                              <m:t>h</m:t>
                            </m:r>
                          </m:den>
                        </m:f>
                      </m:e>
                    </m:func>
                  </m:oMath>
                </a14:m>
                <a:r>
                  <a:rPr lang="en-US" sz="2400" dirty="0"/>
                  <a:t>     exists at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2400" i="1" dirty="0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400" i="1" dirty="0" smtClean="0">
                        <a:latin typeface="Cambria Math" panose="02040503050406030204" pitchFamily="18" charset="0"/>
                      </a:rPr>
                      <m:t>𝑎</m:t>
                    </m:r>
                  </m:oMath>
                </a14:m>
                <a:endParaRPr lang="en-US" sz="2400" dirty="0"/>
              </a:p>
              <a:p>
                <a:endParaRPr lang="en-US" sz="2400" dirty="0"/>
              </a:p>
              <a:p>
                <a:endParaRPr lang="en-US" sz="2400" dirty="0"/>
              </a:p>
              <a:p>
                <a:r>
                  <a:rPr lang="en-US" sz="2400" dirty="0"/>
                  <a:t>More generally, a function is said to be </a:t>
                </a:r>
                <a:r>
                  <a:rPr lang="en-US" sz="2400" b="1" dirty="0"/>
                  <a:t>differentiable on S </a:t>
                </a:r>
                <a:r>
                  <a:rPr lang="en-US" sz="2400" dirty="0"/>
                  <a:t>if it is </a:t>
                </a:r>
              </a:p>
              <a:p>
                <a:r>
                  <a:rPr lang="en-US" sz="2400" dirty="0"/>
                  <a:t>differentiable at every point in an open set S, and a </a:t>
                </a:r>
                <a:r>
                  <a:rPr lang="en-US" sz="2400" b="1" dirty="0"/>
                  <a:t>differentiable function</a:t>
                </a:r>
                <a:r>
                  <a:rPr lang="en-US" sz="2400" dirty="0"/>
                  <a:t> </a:t>
                </a:r>
              </a:p>
              <a:p>
                <a:r>
                  <a:rPr lang="en-US" sz="2400" dirty="0"/>
                  <a:t>is one in which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latin typeface="Cambria Math" panose="02040503050406030204" pitchFamily="18" charset="0"/>
                      </a:rPr>
                      <m:t>𝑓</m:t>
                    </m:r>
                    <m:r>
                      <a:rPr lang="en-US" sz="2400" i="1" dirty="0" smtClean="0">
                        <a:latin typeface="Cambria Math" panose="02040503050406030204" pitchFamily="18" charset="0"/>
                      </a:rPr>
                      <m:t>’(</m:t>
                    </m:r>
                    <m:r>
                      <a:rPr lang="en-US" sz="2400" i="1" dirty="0" smtClean="0"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r>
                  <a:rPr lang="en-US" sz="2400" dirty="0"/>
                  <a:t>) exists on its domain. </a:t>
                </a:r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4" name="Text Placeholder 3">
                <a:extLst>
                  <a:ext uri="{FF2B5EF4-FFF2-40B4-BE49-F238E27FC236}">
                    <a16:creationId xmlns:a16="http://schemas.microsoft.com/office/drawing/2014/main" id="{84BB6AFB-E355-1315-ED9B-8ADEC8357F9C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quarter" idx="14"/>
              </p:nvPr>
            </p:nvSpPr>
            <p:spPr>
              <a:xfrm>
                <a:off x="609600" y="1241571"/>
                <a:ext cx="10750549" cy="4768793"/>
              </a:xfr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9562926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ED1DA4-A4C7-444A-B401-9A5C596073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Example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 Placeholder 3">
                <a:extLst>
                  <a:ext uri="{FF2B5EF4-FFF2-40B4-BE49-F238E27FC236}">
                    <a16:creationId xmlns:a16="http://schemas.microsoft.com/office/drawing/2014/main" id="{74710AB7-7F4B-40CA-BD81-624E161A9B1D}"/>
                  </a:ext>
                </a:extLst>
              </p:cNvPr>
              <p:cNvSpPr>
                <a:spLocks noGrp="1"/>
              </p:cNvSpPr>
              <p:nvPr>
                <p:ph type="body" sz="quarter" idx="14"/>
              </p:nvPr>
            </p:nvSpPr>
            <p:spPr>
              <a:xfrm>
                <a:off x="609600" y="900862"/>
                <a:ext cx="11210488" cy="5818720"/>
              </a:xfrm>
            </p:spPr>
            <p:txBody>
              <a:bodyPr/>
              <a:lstStyle/>
              <a:p>
                <a:pPr marL="0" indent="0">
                  <a:buNone/>
                </a:pPr>
                <a:r>
                  <a:rPr lang="en-US" dirty="0"/>
                  <a:t>Find the derivative of the function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𝑓</m:t>
                    </m:r>
                    <m:d>
                      <m:d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en-US" b="0" i="1" smtClean="0"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en-US" b="0" i="0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b="0" i="0" smtClean="0">
                        <a:latin typeface="Cambria Math" panose="02040503050406030204" pitchFamily="18" charset="0"/>
                      </a:rPr>
                      <m:t>−2</m:t>
                    </m:r>
                    <m:r>
                      <m:rPr>
                        <m:sty m:val="p"/>
                      </m:rPr>
                      <a:rPr lang="en-US" b="0" i="0" smtClean="0">
                        <a:latin typeface="Cambria Math" panose="02040503050406030204" pitchFamily="18" charset="0"/>
                      </a:rPr>
                      <m:t>x</m:t>
                    </m:r>
                    <m:r>
                      <a:rPr lang="en-US" b="0" i="0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dirty="0"/>
                  <a:t> (Using equation (</a:t>
                </a:r>
                <a:r>
                  <a:rPr lang="en-US" dirty="0" err="1"/>
                  <a:t>i</a:t>
                </a:r>
                <a:r>
                  <a:rPr lang="en-US" dirty="0"/>
                  <a:t>) above)</a:t>
                </a:r>
              </a:p>
              <a:p>
                <a:pPr marL="0" indent="0">
                  <a:buNone/>
                </a:pPr>
                <a:r>
                  <a:rPr lang="en-US" b="1" dirty="0"/>
                  <a:t>Solution:</a:t>
                </a:r>
              </a:p>
              <a:p>
                <a:pPr marL="0" indent="0">
                  <a:buNone/>
                </a:pPr>
                <a:endParaRPr lang="en-US" b="1" dirty="0"/>
              </a:p>
              <a:p>
                <a:pPr marL="0" indent="0">
                  <a:buNone/>
                </a:pPr>
                <a:endParaRPr lang="en-US" b="1" dirty="0"/>
              </a:p>
            </p:txBody>
          </p:sp>
        </mc:Choice>
        <mc:Fallback xmlns="">
          <p:sp>
            <p:nvSpPr>
              <p:cNvPr id="4" name="Text Placeholder 3">
                <a:extLst>
                  <a:ext uri="{FF2B5EF4-FFF2-40B4-BE49-F238E27FC236}">
                    <a16:creationId xmlns:a16="http://schemas.microsoft.com/office/drawing/2014/main" id="{74710AB7-7F4B-40CA-BD81-624E161A9B1D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quarter" idx="14"/>
              </p:nvPr>
            </p:nvSpPr>
            <p:spPr>
              <a:xfrm>
                <a:off x="609600" y="900862"/>
                <a:ext cx="11210488" cy="5818720"/>
              </a:xfrm>
              <a:blipFill>
                <a:blip r:embed="rId2"/>
                <a:stretch>
                  <a:fillRect l="-59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4">
            <a:extLst>
              <a:ext uri="{FF2B5EF4-FFF2-40B4-BE49-F238E27FC236}">
                <a16:creationId xmlns:a16="http://schemas.microsoft.com/office/drawing/2014/main" id="{F62F3968-F464-4DBE-8F23-59619611164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1851" y="1808018"/>
            <a:ext cx="10909876" cy="48086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202019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79DA3F-1D19-4F9B-89EB-FA4A2587F4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Class Activity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 Placeholder 3">
                <a:extLst>
                  <a:ext uri="{FF2B5EF4-FFF2-40B4-BE49-F238E27FC236}">
                    <a16:creationId xmlns:a16="http://schemas.microsoft.com/office/drawing/2014/main" id="{032029B7-D076-41F8-B14C-31F0B7B86C19}"/>
                  </a:ext>
                </a:extLst>
              </p:cNvPr>
              <p:cNvSpPr>
                <a:spLocks noGrp="1"/>
              </p:cNvSpPr>
              <p:nvPr>
                <p:ph type="body" sz="quarter" idx="14"/>
              </p:nvPr>
            </p:nvSpPr>
            <p:spPr>
              <a:xfrm>
                <a:off x="609600" y="900862"/>
                <a:ext cx="10750549" cy="5109502"/>
              </a:xfrm>
            </p:spPr>
            <p:txBody>
              <a:bodyPr/>
              <a:lstStyle/>
              <a:p>
                <a:pPr marL="0" indent="0">
                  <a:buNone/>
                </a:pPr>
                <a:endParaRPr lang="en-US" dirty="0"/>
              </a:p>
              <a:p>
                <a:pPr marL="0" indent="0">
                  <a:buNone/>
                </a:pPr>
                <a:r>
                  <a:rPr lang="en-US" dirty="0"/>
                  <a:t>1. Find the derivative of the function using limit definition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𝑓</m:t>
                    </m:r>
                    <m:d>
                      <m:d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en-US" b="0" i="1" smtClean="0">
                        <a:latin typeface="Cambria Math" panose="02040503050406030204" pitchFamily="18" charset="0"/>
                      </a:rPr>
                      <m:t>=4</m:t>
                    </m:r>
                    <m:sSup>
                      <m:sSup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endParaRPr lang="en-US" dirty="0"/>
              </a:p>
              <a:p>
                <a:pPr marL="0" indent="0">
                  <a:buNone/>
                </a:pPr>
                <a:endParaRPr lang="en-US" dirty="0"/>
              </a:p>
              <a:p>
                <a:pPr marL="0" indent="0">
                  <a:buNone/>
                </a:pPr>
                <a:endParaRPr lang="en-US" dirty="0"/>
              </a:p>
              <a:p>
                <a:pPr marL="0" indent="0">
                  <a:buNone/>
                </a:pPr>
                <a:r>
                  <a:rPr lang="en-US" dirty="0"/>
                  <a:t>2. View video linked below</a:t>
                </a:r>
              </a:p>
              <a:p>
                <a:pPr marL="0" indent="0">
                  <a:buNone/>
                </a:pPr>
                <a:r>
                  <a:rPr lang="en-US" dirty="0">
                    <a:hlinkClick r:id="rId2"/>
                  </a:rPr>
                  <a:t>https://www.youtube.com/watch?v=71DwCbpdaOo</a:t>
                </a:r>
                <a:endParaRPr lang="en-US" dirty="0"/>
              </a:p>
              <a:p>
                <a:pPr marL="0" indent="0">
                  <a:buNone/>
                </a:pPr>
                <a:r>
                  <a:rPr lang="en-US" dirty="0"/>
                  <a:t>to find the derivative of the following functions, and derivative values at given points</a:t>
                </a:r>
              </a:p>
              <a:p>
                <a:pPr indent="-457200">
                  <a:buAutoNum type="alphaLcParenR"/>
                </a:pP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𝑓</m:t>
                    </m:r>
                    <m:d>
                      <m:d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en-US" b="0" i="1" smtClean="0"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b="0" i="1" smtClean="0">
                        <a:latin typeface="Cambria Math" panose="02040503050406030204" pitchFamily="18" charset="0"/>
                      </a:rPr>
                      <m:t>+1</m:t>
                    </m:r>
                  </m:oMath>
                </a14:m>
                <a:r>
                  <a:rPr lang="en-US" dirty="0"/>
                  <a:t>  at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−1, 2</m:t>
                        </m:r>
                      </m:e>
                    </m:d>
                  </m:oMath>
                </a14:m>
                <a:endParaRPr lang="en-US" b="0" dirty="0"/>
              </a:p>
              <a:p>
                <a:pPr indent="-457200">
                  <a:buAutoNum type="alphaLcParenR"/>
                </a:pP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𝑓</m:t>
                    </m:r>
                    <m:d>
                      <m:d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en-US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√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𝑥</m:t>
                    </m:r>
                  </m:oMath>
                </a14:m>
                <a:r>
                  <a:rPr lang="en-US" dirty="0"/>
                  <a:t>    at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, 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e>
                    </m:d>
                  </m:oMath>
                </a14:m>
                <a:endParaRPr lang="en-US" dirty="0"/>
              </a:p>
              <a:p>
                <a:pPr indent="-457200">
                  <a:buAutoNum type="alphaLcParenR"/>
                </a:pP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𝑓</m:t>
                    </m:r>
                    <m:d>
                      <m:d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en-US" b="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dirty="0"/>
                  <a:t>  at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0.5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, 2</m:t>
                        </m:r>
                      </m:e>
                    </m:d>
                  </m:oMath>
                </a14:m>
                <a:endParaRPr lang="en-US" dirty="0"/>
              </a:p>
              <a:p>
                <a:pPr indent="-457200">
                  <a:buAutoNum type="alphaLcParenR"/>
                </a:pPr>
                <a:endParaRPr lang="en-US" dirty="0"/>
              </a:p>
              <a:p>
                <a:pPr marL="0" indent="0"/>
                <a:r>
                  <a:rPr lang="en-US" dirty="0"/>
                  <a:t>Note the examples in the video uses the limit definition </a:t>
                </a:r>
                <a14:m>
                  <m:oMath xmlns:m="http://schemas.openxmlformats.org/officeDocument/2006/math">
                    <m:r>
                      <a:rPr lang="en-US" sz="2000" i="1" smtClean="0">
                        <a:latin typeface="Cambria Math" panose="02040503050406030204" pitchFamily="18" charset="0"/>
                      </a:rPr>
                      <m:t>𝑓</m:t>
                    </m:r>
                    <m:r>
                      <a:rPr lang="en-US" sz="2000" i="1" smtClean="0">
                        <a:latin typeface="Cambria Math" panose="02040503050406030204" pitchFamily="18" charset="0"/>
                      </a:rPr>
                      <m:t>′(</m:t>
                    </m:r>
                    <m:r>
                      <a:rPr lang="en-US" sz="200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sz="2000" i="1" smtClean="0">
                        <a:latin typeface="Cambria Math" panose="02040503050406030204" pitchFamily="18" charset="0"/>
                      </a:rPr>
                      <m:t>)=</m:t>
                    </m:r>
                    <m:func>
                      <m:funcPr>
                        <m:ctrlPr>
                          <a:rPr lang="pt-BR" sz="2000" i="1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limLow>
                          <m:limLowPr>
                            <m:ctrlPr>
                              <a:rPr lang="pt-BR" sz="2000" i="1">
                                <a:latin typeface="Cambria Math" panose="02040503050406030204" pitchFamily="18" charset="0"/>
                              </a:rPr>
                            </m:ctrlPr>
                          </m:limLowPr>
                          <m:e>
                            <m:r>
                              <m:rPr>
                                <m:sty m:val="p"/>
                              </m:rPr>
                              <a:rPr lang="en-US" sz="2000">
                                <a:latin typeface="Cambria Math" panose="02040503050406030204" pitchFamily="18" charset="0"/>
                              </a:rPr>
                              <m:t>l</m:t>
                            </m:r>
                            <m:r>
                              <m:rPr>
                                <m:sty m:val="p"/>
                              </m:rPr>
                              <a:rPr lang="pt-BR" sz="2000">
                                <a:latin typeface="Cambria Math" panose="02040503050406030204" pitchFamily="18" charset="0"/>
                              </a:rPr>
                              <m:t>im</m:t>
                            </m:r>
                          </m:e>
                          <m:lim>
                            <m: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∆</m:t>
                            </m:r>
                            <m:r>
                              <a:rPr lang="en-US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pt-BR" sz="2000" i="1">
                                <a:latin typeface="Cambria Math" panose="02040503050406030204" pitchFamily="18" charset="0"/>
                              </a:rPr>
                              <m:t>→</m:t>
                            </m:r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0</m:t>
                            </m:r>
                          </m:lim>
                        </m:limLow>
                      </m:fName>
                      <m:e>
                        <m:f>
                          <m:fPr>
                            <m:ctrlPr>
                              <a:rPr lang="pt-BR" sz="2000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𝑓</m:t>
                            </m:r>
                            <m:d>
                              <m:dPr>
                                <m:ctrlPr>
                                  <a:rPr lang="en-US" sz="2000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sz="2000" b="0" i="1" smtClean="0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  <m:r>
                                  <a:rPr lang="en-US" sz="2000" i="1">
                                    <a:latin typeface="Cambria Math" panose="02040503050406030204" pitchFamily="18" charset="0"/>
                                  </a:rPr>
                                  <m:t>+</m:t>
                                </m:r>
                                <m:r>
                                  <a:rPr lang="en-US" sz="200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∆</m:t>
                                </m:r>
                                <m:r>
                                  <a:rPr lang="en-US" sz="2000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</m:d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𝑓</m:t>
                            </m:r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(</m:t>
                            </m:r>
                            <m:r>
                              <a:rPr lang="en-US" sz="2000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sz="2000" i="1">
                                <a:latin typeface="Cambria Math" panose="02040503050406030204" pitchFamily="18" charset="0"/>
                              </a:rPr>
                              <m:t>)</m:t>
                            </m:r>
                          </m:num>
                          <m:den>
                            <m:r>
                              <a:rPr lang="en-US" i="1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∆</m:t>
                            </m:r>
                            <m:r>
                              <a:rPr lang="en-US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𝑥</m:t>
                            </m:r>
                          </m:den>
                        </m:f>
                      </m:e>
                    </m:func>
                  </m:oMath>
                </a14:m>
                <a:endParaRPr lang="en-US" dirty="0"/>
              </a:p>
              <a:p>
                <a:pPr marL="0" indent="0">
                  <a:buNone/>
                </a:pPr>
                <a:endParaRPr lang="en-US" dirty="0"/>
              </a:p>
            </p:txBody>
          </p:sp>
        </mc:Choice>
        <mc:Fallback xmlns="">
          <p:sp>
            <p:nvSpPr>
              <p:cNvPr id="4" name="Text Placeholder 3">
                <a:extLst>
                  <a:ext uri="{FF2B5EF4-FFF2-40B4-BE49-F238E27FC236}">
                    <a16:creationId xmlns:a16="http://schemas.microsoft.com/office/drawing/2014/main" id="{032029B7-D076-41F8-B14C-31F0B7B86C19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quarter" idx="14"/>
              </p:nvPr>
            </p:nvSpPr>
            <p:spPr>
              <a:xfrm>
                <a:off x="609600" y="900862"/>
                <a:ext cx="10750549" cy="5109502"/>
              </a:xfrm>
              <a:blipFill>
                <a:blip r:embed="rId3"/>
                <a:stretch>
                  <a:fillRect l="-62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0642871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7950E1-B41D-C72B-7409-622422F2A3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Derivative notations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 Placeholder 3">
                <a:extLst>
                  <a:ext uri="{FF2B5EF4-FFF2-40B4-BE49-F238E27FC236}">
                    <a16:creationId xmlns:a16="http://schemas.microsoft.com/office/drawing/2014/main" id="{08791770-317A-A4DA-FA13-06B994D70985}"/>
                  </a:ext>
                </a:extLst>
              </p:cNvPr>
              <p:cNvSpPr>
                <a:spLocks noGrp="1"/>
              </p:cNvSpPr>
              <p:nvPr>
                <p:ph type="body" sz="quarter" idx="14"/>
              </p:nvPr>
            </p:nvSpPr>
            <p:spPr>
              <a:xfrm>
                <a:off x="609600" y="1308683"/>
                <a:ext cx="10750549" cy="4701681"/>
              </a:xfrm>
            </p:spPr>
            <p:txBody>
              <a:bodyPr/>
              <a:lstStyle/>
              <a:p>
                <a:r>
                  <a:rPr lang="en-US" dirty="0"/>
                  <a:t>For a function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𝑓</m:t>
                    </m:r>
                    <m:d>
                      <m:d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en-US" b="0" i="1" smtClean="0">
                        <a:latin typeface="Cambria Math" panose="02040503050406030204" pitchFamily="18" charset="0"/>
                      </a:rPr>
                      <m:t>, </m:t>
                    </m:r>
                  </m:oMath>
                </a14:m>
                <a:r>
                  <a:rPr lang="en-US" dirty="0"/>
                  <a:t>the common alternative notations for derivatives are;</a:t>
                </a:r>
              </a:p>
              <a:p>
                <a:endParaRPr lang="en-US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𝑓</m:t>
                          </m:r>
                        </m:e>
                        <m:sup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′</m:t>
                          </m:r>
                        </m:sup>
                      </m:sSup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  <m:sup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′</m:t>
                          </m:r>
                        </m:sup>
                      </m:sSup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≝</m:t>
                      </m:r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𝑑𝑦</m:t>
                          </m:r>
                        </m:num>
                        <m:den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𝑑𝑥</m:t>
                          </m:r>
                        </m:den>
                      </m:f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≝</m:t>
                      </m:r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𝑑𝑓</m:t>
                          </m:r>
                        </m:num>
                        <m:den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𝑑𝑥</m:t>
                          </m:r>
                        </m:den>
                      </m:f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≝</m:t>
                      </m:r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𝑑</m:t>
                          </m:r>
                        </m:num>
                        <m:den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𝑑𝑥</m:t>
                          </m:r>
                        </m:den>
                      </m:f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𝑓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dirty="0"/>
              </a:p>
              <a:p>
                <a:endParaRPr lang="en-US" dirty="0"/>
              </a:p>
              <a:p>
                <a:r>
                  <a:rPr lang="en-US" dirty="0"/>
                  <a:t>The symbol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𝑑𝑦</m:t>
                        </m:r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𝑑𝑥</m:t>
                        </m:r>
                      </m:den>
                    </m:f>
                  </m:oMath>
                </a14:m>
                <a:r>
                  <a:rPr lang="en-US" dirty="0"/>
                  <a:t> is not a ratio; it is a symbol simply for derivative of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𝑦</m:t>
                    </m:r>
                  </m:oMath>
                </a14:m>
                <a:r>
                  <a:rPr lang="en-US" dirty="0"/>
                  <a:t>,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’</m:t>
                    </m:r>
                  </m:oMath>
                </a14:m>
                <a:endParaRPr lang="en-US" dirty="0"/>
              </a:p>
              <a:p>
                <a:r>
                  <a:rPr lang="en-US" dirty="0"/>
                  <a:t>This notation is called Leibniz notation of derivative.</a:t>
                </a:r>
              </a:p>
              <a:p>
                <a:endParaRPr lang="en-US" dirty="0"/>
              </a:p>
              <a:p>
                <a:r>
                  <a:rPr lang="en-US" dirty="0"/>
                  <a:t>So, the symbol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𝑑𝑓</m:t>
                        </m:r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𝑑𝑥</m:t>
                        </m:r>
                      </m:den>
                    </m:f>
                  </m:oMath>
                </a14:m>
                <a:r>
                  <a:rPr lang="en-US" dirty="0"/>
                  <a:t>  simply means </a:t>
                </a:r>
                <a14:m>
                  <m:oMath xmlns:m="http://schemas.openxmlformats.org/officeDocument/2006/math">
                    <m:r>
                      <a:rPr lang="en-US" b="0" i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𝑓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′(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)=</m:t>
                    </m:r>
                    <m:func>
                      <m:funcPr>
                        <m:ctrlPr>
                          <a:rPr lang="pt-BR" i="1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limLow>
                          <m:limLowPr>
                            <m:ctrlPr>
                              <a:rPr lang="pt-BR" i="1">
                                <a:latin typeface="Cambria Math" panose="02040503050406030204" pitchFamily="18" charset="0"/>
                              </a:rPr>
                            </m:ctrlPr>
                          </m:limLowPr>
                          <m:e>
                            <m:r>
                              <m:rPr>
                                <m:sty m:val="p"/>
                              </m:rPr>
                              <a:rPr lang="en-US">
                                <a:latin typeface="Cambria Math" panose="02040503050406030204" pitchFamily="18" charset="0"/>
                              </a:rPr>
                              <m:t>l</m:t>
                            </m:r>
                            <m:r>
                              <m:rPr>
                                <m:sty m:val="p"/>
                              </m:rPr>
                              <a:rPr lang="pt-BR">
                                <a:latin typeface="Cambria Math" panose="02040503050406030204" pitchFamily="18" charset="0"/>
                              </a:rPr>
                              <m:t>im</m:t>
                            </m:r>
                          </m:e>
                          <m:lim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h</m:t>
                            </m:r>
                            <m:r>
                              <a:rPr lang="pt-BR" i="1">
                                <a:latin typeface="Cambria Math" panose="02040503050406030204" pitchFamily="18" charset="0"/>
                              </a:rPr>
                              <m:t>→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0</m:t>
                            </m:r>
                          </m:lim>
                        </m:limLow>
                      </m:fName>
                      <m:e>
                        <m:f>
                          <m:fPr>
                            <m:ctrlPr>
                              <a:rPr lang="pt-BR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𝑓</m:t>
                            </m:r>
                            <m:d>
                              <m:d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+</m:t>
                                </m:r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h</m:t>
                                </m:r>
                              </m:e>
                            </m:d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𝑓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(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)</m:t>
                            </m:r>
                          </m:num>
                          <m:den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h</m:t>
                            </m:r>
                          </m:den>
                        </m:f>
                      </m:e>
                    </m:func>
                  </m:oMath>
                </a14:m>
                <a:endParaRPr lang="en-US" dirty="0"/>
              </a:p>
            </p:txBody>
          </p:sp>
        </mc:Choice>
        <mc:Fallback xmlns="">
          <p:sp>
            <p:nvSpPr>
              <p:cNvPr id="4" name="Text Placeholder 3">
                <a:extLst>
                  <a:ext uri="{FF2B5EF4-FFF2-40B4-BE49-F238E27FC236}">
                    <a16:creationId xmlns:a16="http://schemas.microsoft.com/office/drawing/2014/main" id="{08791770-317A-A4DA-FA13-06B994D70985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quarter" idx="14"/>
              </p:nvPr>
            </p:nvSpPr>
            <p:spPr>
              <a:xfrm>
                <a:off x="609600" y="1308683"/>
                <a:ext cx="10750549" cy="4701681"/>
              </a:xfr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57630661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02E1FC-5F6F-B4C4-67B7-2509E45E3E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Derivative notations cont.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 Placeholder 3">
                <a:extLst>
                  <a:ext uri="{FF2B5EF4-FFF2-40B4-BE49-F238E27FC236}">
                    <a16:creationId xmlns:a16="http://schemas.microsoft.com/office/drawing/2014/main" id="{664CD6F3-199F-2251-46EF-CDC42A9874C6}"/>
                  </a:ext>
                </a:extLst>
              </p:cNvPr>
              <p:cNvSpPr>
                <a:spLocks noGrp="1"/>
              </p:cNvSpPr>
              <p:nvPr>
                <p:ph type="body" sz="quarter" idx="14"/>
              </p:nvPr>
            </p:nvSpPr>
            <p:spPr>
              <a:xfrm>
                <a:off x="609600" y="1174459"/>
                <a:ext cx="10750549" cy="4835905"/>
              </a:xfrm>
            </p:spPr>
            <p:txBody>
              <a:bodyPr/>
              <a:lstStyle/>
              <a:p>
                <a:endParaRPr lang="en-US" dirty="0"/>
              </a:p>
              <a:p>
                <a:endParaRPr lang="en-US" dirty="0"/>
              </a:p>
              <a:p>
                <a:r>
                  <a:rPr lang="en-US" dirty="0"/>
                  <a:t>For example, if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𝑓</m:t>
                    </m:r>
                    <m:d>
                      <m:dPr>
                        <m:ctrlPr>
                          <a:rPr lang="en-US" i="1" dirty="0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 dirty="0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en-US" i="1" dirty="0" smtClean="0"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US" i="1" dirty="0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dirty="0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en-US" b="0" i="1" dirty="0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−2</m:t>
                    </m:r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r>
                  <a:rPr lang="en-US" dirty="0"/>
                  <a:t>, then </a:t>
                </a:r>
                <a14:m>
                  <m:oMath xmlns:m="http://schemas.openxmlformats.org/officeDocument/2006/math">
                    <m:r>
                      <a:rPr lang="en-US" i="1" dirty="0">
                        <a:latin typeface="Cambria Math" panose="02040503050406030204" pitchFamily="18" charset="0"/>
                      </a:rPr>
                      <m:t>𝑓</m:t>
                    </m:r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′</m:t>
                    </m:r>
                    <m:d>
                      <m:dPr>
                        <m:ctrlPr>
                          <a:rPr lang="en-US" i="1" dirty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 dirty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en-US" i="1" dirty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2</m:t>
                    </m:r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i="1" dirty="0">
                        <a:latin typeface="Cambria Math" panose="02040503050406030204" pitchFamily="18" charset="0"/>
                      </a:rPr>
                      <m:t>−2</m:t>
                    </m:r>
                  </m:oMath>
                </a14:m>
                <a:r>
                  <a:rPr lang="en-US" dirty="0"/>
                  <a:t> and can be equivalently expressed as</a:t>
                </a:r>
              </a:p>
              <a:p>
                <a:endParaRPr lang="en-US" i="1" dirty="0">
                  <a:latin typeface="Cambria Math" panose="02040503050406030204" pitchFamily="18" charset="0"/>
                </a:endParaRPr>
              </a:p>
              <a:p>
                <a:endParaRPr lang="en-US" i="1" dirty="0">
                  <a:latin typeface="Cambria Math" panose="020405030504060302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𝑑𝑓</m:t>
                          </m:r>
                        </m:num>
                        <m:den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𝑑𝑥</m:t>
                          </m:r>
                        </m:den>
                      </m:f>
                      <m:r>
                        <a:rPr lang="en-US" i="1" smtClean="0">
                          <a:latin typeface="Cambria Math" panose="02040503050406030204" pitchFamily="18" charset="0"/>
                        </a:rPr>
                        <m:t>≝</m:t>
                      </m:r>
                      <m:f>
                        <m:f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𝑑</m:t>
                          </m:r>
                        </m:num>
                        <m:den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𝑑𝑥</m:t>
                          </m:r>
                        </m:den>
                      </m:f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𝑓</m:t>
                      </m:r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≝</m:t>
                      </m:r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𝑑</m:t>
                          </m:r>
                        </m:num>
                        <m:den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𝑑𝑥</m:t>
                          </m:r>
                        </m:den>
                      </m:f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p>
                            <m:sSup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p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−2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=2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−2</m:t>
                      </m:r>
                    </m:oMath>
                  </m:oMathPara>
                </a14:m>
                <a:endParaRPr lang="en-US" dirty="0"/>
              </a:p>
              <a:p>
                <a:endParaRPr lang="en-US" dirty="0"/>
              </a:p>
              <a:p>
                <a:r>
                  <a:rPr lang="en-US" dirty="0"/>
                  <a:t>Also, if we write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b="0" i="0" dirty="0" smtClean="0">
                        <a:latin typeface="Cambria Math" panose="02040503050406030204" pitchFamily="18" charset="0"/>
                      </a:rPr>
                      <m:t>y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US" i="1" dirty="0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dirty="0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en-US" b="0" i="1" dirty="0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−2</m:t>
                    </m:r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r>
                  <a:rPr lang="en-US" dirty="0"/>
                  <a:t>, then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b="0" i="0" dirty="0" smtClean="0">
                        <a:latin typeface="Cambria Math" panose="02040503050406030204" pitchFamily="18" charset="0"/>
                      </a:rPr>
                      <m:t>y</m:t>
                    </m:r>
                    <m:r>
                      <a:rPr lang="en-US" i="1" dirty="0">
                        <a:latin typeface="Cambria Math" panose="02040503050406030204" pitchFamily="18" charset="0"/>
                      </a:rPr>
                      <m:t>′=2</m:t>
                    </m:r>
                    <m:r>
                      <a:rPr lang="en-US" i="1" dirty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i="1" dirty="0">
                        <a:latin typeface="Cambria Math" panose="02040503050406030204" pitchFamily="18" charset="0"/>
                      </a:rPr>
                      <m:t>−2</m:t>
                    </m:r>
                  </m:oMath>
                </a14:m>
                <a:r>
                  <a:rPr lang="en-US" dirty="0"/>
                  <a:t> and can be equivalently expressed as</a:t>
                </a:r>
              </a:p>
              <a:p>
                <a:endParaRPr lang="en-US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𝑑𝑦</m:t>
                          </m:r>
                        </m:num>
                        <m:den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𝑑𝑥</m:t>
                          </m:r>
                        </m:den>
                      </m:f>
                      <m:r>
                        <a:rPr lang="en-US" i="1" smtClean="0">
                          <a:latin typeface="Cambria Math" panose="02040503050406030204" pitchFamily="18" charset="0"/>
                        </a:rPr>
                        <m:t>≝</m:t>
                      </m:r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𝑑</m:t>
                          </m:r>
                        </m:num>
                        <m:den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𝑑𝑥</m:t>
                          </m:r>
                        </m:den>
                      </m:f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p>
                            <m:sSup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p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−2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=2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−2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4" name="Text Placeholder 3">
                <a:extLst>
                  <a:ext uri="{FF2B5EF4-FFF2-40B4-BE49-F238E27FC236}">
                    <a16:creationId xmlns:a16="http://schemas.microsoft.com/office/drawing/2014/main" id="{664CD6F3-199F-2251-46EF-CDC42A9874C6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quarter" idx="14"/>
              </p:nvPr>
            </p:nvSpPr>
            <p:spPr>
              <a:xfrm>
                <a:off x="609600" y="1174459"/>
                <a:ext cx="10750549" cy="4835905"/>
              </a:xfr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970885110"/>
      </p:ext>
    </p:extLst>
  </p:cSld>
  <p:clrMapOvr>
    <a:masterClrMapping/>
  </p:clrMapOvr>
</p:sld>
</file>

<file path=ppt/theme/theme1.xml><?xml version="1.0" encoding="utf-8"?>
<a:theme xmlns:a="http://schemas.openxmlformats.org/drawingml/2006/main" name="Essential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210</TotalTime>
  <Words>1685</Words>
  <Application>Microsoft Office PowerPoint</Application>
  <PresentationFormat>Widescreen</PresentationFormat>
  <Paragraphs>203</Paragraphs>
  <Slides>26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0" baseType="lpstr">
      <vt:lpstr>Arial</vt:lpstr>
      <vt:lpstr>Arial Black</vt:lpstr>
      <vt:lpstr>Cambria Math</vt:lpstr>
      <vt:lpstr>Essential</vt:lpstr>
      <vt:lpstr>Week 4</vt:lpstr>
      <vt:lpstr>PowerPoint Presentation</vt:lpstr>
      <vt:lpstr>2.2.1 The Derivative function of a given function</vt:lpstr>
      <vt:lpstr>Using ∆x in limit definition of derivative function</vt:lpstr>
      <vt:lpstr>Differentiable function</vt:lpstr>
      <vt:lpstr>Example</vt:lpstr>
      <vt:lpstr>Class Activity</vt:lpstr>
      <vt:lpstr>Derivative notations</vt:lpstr>
      <vt:lpstr>Derivative notations cont.</vt:lpstr>
      <vt:lpstr>Derivative notations cont.</vt:lpstr>
      <vt:lpstr> 2.2.2 Graph a derivative function from the graph of a given function</vt:lpstr>
      <vt:lpstr> Graph of a function and its derivative function</vt:lpstr>
      <vt:lpstr>Class Activity </vt:lpstr>
      <vt:lpstr>Class Activity cont.</vt:lpstr>
      <vt:lpstr>2.2.3 Derivatives and Continuity</vt:lpstr>
      <vt:lpstr>Types of discontinuities</vt:lpstr>
      <vt:lpstr>Types of Discontinuity Cont.</vt:lpstr>
      <vt:lpstr>Example</vt:lpstr>
      <vt:lpstr>In Summary:</vt:lpstr>
      <vt:lpstr>  Example: Continuity does not imply differentiability</vt:lpstr>
      <vt:lpstr>2.2.4 Higher-order derivatives</vt:lpstr>
      <vt:lpstr>Example: Derivative of first derivative</vt:lpstr>
      <vt:lpstr>Finding Higher Order Derivatives:</vt:lpstr>
      <vt:lpstr>Solution Cont.</vt:lpstr>
      <vt:lpstr>Class Activity</vt:lpstr>
      <vt:lpstr>Class Activity</vt:lpstr>
    </vt:vector>
  </TitlesOfParts>
  <Company>Columbus State University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Week 4</dc:title>
  <dc:creator>ben kamau</dc:creator>
  <cp:lastModifiedBy>Nehal Shukla</cp:lastModifiedBy>
  <cp:revision>1</cp:revision>
  <dcterms:created xsi:type="dcterms:W3CDTF">2023-09-04T15:33:09Z</dcterms:created>
  <dcterms:modified xsi:type="dcterms:W3CDTF">2023-09-05T13:35:59Z</dcterms:modified>
</cp:coreProperties>
</file>