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sldIdLst>
    <p:sldId id="453" r:id="rId2"/>
    <p:sldId id="454" r:id="rId3"/>
    <p:sldId id="390" r:id="rId4"/>
    <p:sldId id="398" r:id="rId5"/>
    <p:sldId id="400" r:id="rId6"/>
    <p:sldId id="404" r:id="rId7"/>
    <p:sldId id="420" r:id="rId8"/>
    <p:sldId id="421" r:id="rId9"/>
    <p:sldId id="422" r:id="rId10"/>
    <p:sldId id="423" r:id="rId11"/>
    <p:sldId id="424" r:id="rId12"/>
    <p:sldId id="425" r:id="rId13"/>
    <p:sldId id="401" r:id="rId14"/>
    <p:sldId id="426" r:id="rId15"/>
    <p:sldId id="427" r:id="rId16"/>
    <p:sldId id="428" r:id="rId17"/>
    <p:sldId id="429" r:id="rId18"/>
    <p:sldId id="430" r:id="rId19"/>
    <p:sldId id="431" r:id="rId20"/>
    <p:sldId id="405" r:id="rId21"/>
    <p:sldId id="432" r:id="rId22"/>
    <p:sldId id="433" r:id="rId23"/>
    <p:sldId id="455" r:id="rId24"/>
    <p:sldId id="458" r:id="rId25"/>
    <p:sldId id="457" r:id="rId26"/>
    <p:sldId id="459" r:id="rId27"/>
    <p:sldId id="434" r:id="rId28"/>
    <p:sldId id="397" r:id="rId29"/>
    <p:sldId id="435" r:id="rId30"/>
    <p:sldId id="456" r:id="rId31"/>
    <p:sldId id="437" r:id="rId32"/>
    <p:sldId id="436" r:id="rId33"/>
    <p:sldId id="438" r:id="rId34"/>
    <p:sldId id="460" r:id="rId35"/>
    <p:sldId id="461" r:id="rId36"/>
    <p:sldId id="462" r:id="rId37"/>
    <p:sldId id="439" r:id="rId38"/>
    <p:sldId id="464" r:id="rId39"/>
    <p:sldId id="463" r:id="rId40"/>
    <p:sldId id="330" r:id="rId41"/>
    <p:sldId id="331" r:id="rId42"/>
    <p:sldId id="334" r:id="rId43"/>
    <p:sldId id="332" r:id="rId44"/>
    <p:sldId id="333" r:id="rId45"/>
    <p:sldId id="466" r:id="rId46"/>
    <p:sldId id="467" r:id="rId47"/>
    <p:sldId id="465" r:id="rId48"/>
    <p:sldId id="468" r:id="rId49"/>
    <p:sldId id="336" r:id="rId50"/>
    <p:sldId id="469" r:id="rId51"/>
    <p:sldId id="470" r:id="rId52"/>
    <p:sldId id="471"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68" d="100"/>
          <a:sy n="68" d="100"/>
        </p:scale>
        <p:origin x="580"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p:cSld name="Title Slide">
    <p:spTree>
      <p:nvGrpSpPr>
        <p:cNvPr id="1" name="Shape 11"/>
        <p:cNvGrpSpPr/>
        <p:nvPr/>
      </p:nvGrpSpPr>
      <p:grpSpPr>
        <a:xfrm>
          <a:off x="0" y="0"/>
          <a:ext cx="0" cy="0"/>
          <a:chOff x="0" y="0"/>
          <a:chExt cx="0" cy="0"/>
        </a:xfrm>
      </p:grpSpPr>
      <p:sp>
        <p:nvSpPr>
          <p:cNvPr id="12" name="Google Shape;12;p75"/>
          <p:cNvSpPr txBox="1">
            <a:spLocks noGrp="1"/>
          </p:cNvSpPr>
          <p:nvPr>
            <p:ph type="dt" idx="10"/>
          </p:nvPr>
        </p:nvSpPr>
        <p:spPr>
          <a:xfrm>
            <a:off x="609600" y="6172201"/>
            <a:ext cx="4572000" cy="304800"/>
          </a:xfrm>
          <a:prstGeom prst="rect">
            <a:avLst/>
          </a:prstGeom>
          <a:noFill/>
          <a:ln>
            <a:noFill/>
          </a:ln>
        </p:spPr>
        <p:txBody>
          <a:bodyPr spcFirstLastPara="1" wrap="square" lIns="91425" tIns="45700" rIns="91425" bIns="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 name="Google Shape;13;p75"/>
          <p:cNvSpPr txBox="1">
            <a:spLocks noGrp="1"/>
          </p:cNvSpPr>
          <p:nvPr>
            <p:ph type="ftr" idx="11"/>
          </p:nvPr>
        </p:nvSpPr>
        <p:spPr>
          <a:xfrm>
            <a:off x="609600" y="6492876"/>
            <a:ext cx="4572000" cy="283845"/>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 name="Google Shape;14;p75"/>
          <p:cNvSpPr txBox="1"/>
          <p:nvPr/>
        </p:nvSpPr>
        <p:spPr>
          <a:xfrm>
            <a:off x="0" y="789677"/>
            <a:ext cx="12192000" cy="709154"/>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rgbClr val="6CB255"/>
              </a:buClr>
              <a:buSzPts val="3500"/>
              <a:buFont typeface="Arial Black"/>
              <a:buNone/>
            </a:pPr>
            <a:r>
              <a:rPr lang="en-US" sz="3500" b="0" i="0" u="none" strike="noStrike" cap="none">
                <a:solidFill>
                  <a:srgbClr val="6CB255"/>
                </a:solidFill>
                <a:latin typeface="Arial Black"/>
                <a:ea typeface="Arial Black"/>
                <a:cs typeface="Arial Black"/>
                <a:sym typeface="Arial Black"/>
              </a:rPr>
              <a:t>COLLEGE PHYSICS</a:t>
            </a:r>
            <a:endParaRPr sz="1800"/>
          </a:p>
          <a:p>
            <a:pPr marL="0" marR="0" lvl="0" indent="0" algn="ctr" rtl="0">
              <a:spcBef>
                <a:spcPts val="0"/>
              </a:spcBef>
              <a:spcAft>
                <a:spcPts val="0"/>
              </a:spcAft>
              <a:buClr>
                <a:srgbClr val="6CB255"/>
              </a:buClr>
              <a:buSzPts val="1800"/>
              <a:buFont typeface="Arial Black"/>
              <a:buNone/>
            </a:pPr>
            <a:endParaRPr sz="1800" b="0" i="0" u="none" strike="noStrike" cap="none">
              <a:solidFill>
                <a:srgbClr val="EAF1DD"/>
              </a:solidFill>
              <a:latin typeface="Arial"/>
              <a:ea typeface="Arial"/>
              <a:cs typeface="Arial"/>
              <a:sym typeface="Arial"/>
            </a:endParaRPr>
          </a:p>
          <a:p>
            <a:pPr marL="0" marR="0" lvl="0" indent="0" algn="ctr" rtl="0">
              <a:spcBef>
                <a:spcPts val="0"/>
              </a:spcBef>
              <a:spcAft>
                <a:spcPts val="0"/>
              </a:spcAft>
              <a:buClr>
                <a:srgbClr val="212F62"/>
              </a:buClr>
              <a:buSzPts val="2000"/>
              <a:buFont typeface="Arial"/>
              <a:buNone/>
            </a:pPr>
            <a:r>
              <a:rPr lang="en-US" sz="2000" b="1" i="0" u="none" strike="noStrike" cap="none">
                <a:solidFill>
                  <a:srgbClr val="212F62"/>
                </a:solidFill>
                <a:latin typeface="Arial"/>
                <a:ea typeface="Arial"/>
                <a:cs typeface="Arial"/>
                <a:sym typeface="Arial"/>
              </a:rPr>
              <a:t>Chapter # Chapter Title</a:t>
            </a:r>
            <a:endParaRPr sz="1800"/>
          </a:p>
          <a:p>
            <a:pPr marL="0" marR="0" lvl="0" indent="0" algn="ctr" rtl="0">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PowerPoint Image Slideshow</a:t>
            </a:r>
            <a:endParaRPr sz="1800"/>
          </a:p>
        </p:txBody>
      </p:sp>
      <p:pic>
        <p:nvPicPr>
          <p:cNvPr id="15" name="Google Shape;15;p75" descr="medium_covers_Page_2.png"/>
          <p:cNvPicPr preferRelativeResize="0"/>
          <p:nvPr/>
        </p:nvPicPr>
        <p:blipFill rotWithShape="1">
          <a:blip r:embed="rId2">
            <a:alphaModFix/>
          </a:blip>
          <a:srcRect/>
          <a:stretch/>
        </p:blipFill>
        <p:spPr>
          <a:xfrm>
            <a:off x="4750344" y="2517424"/>
            <a:ext cx="2680909" cy="2603836"/>
          </a:xfrm>
          <a:prstGeom prst="rect">
            <a:avLst/>
          </a:prstGeom>
          <a:noFill/>
          <a:ln>
            <a:noFill/>
          </a:ln>
          <a:effectLst>
            <a:reflection stA="52000" endA="300" endPos="35000" sy="-100000" algn="bl" rotWithShape="0"/>
          </a:effectLst>
        </p:spPr>
      </p:pic>
    </p:spTree>
    <p:extLst>
      <p:ext uri="{BB962C8B-B14F-4D97-AF65-F5344CB8AC3E}">
        <p14:creationId xmlns:p14="http://schemas.microsoft.com/office/powerpoint/2010/main" val="16498928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64756-239A-43C8-B708-29F095C795A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6DFCBF3-3D12-46F8-A107-C27B126A858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78CE40B-7076-4004-A648-3CCABCCC9D8D}"/>
              </a:ext>
            </a:extLst>
          </p:cNvPr>
          <p:cNvSpPr>
            <a:spLocks noGrp="1"/>
          </p:cNvSpPr>
          <p:nvPr>
            <p:ph type="dt" sz="half" idx="10"/>
          </p:nvPr>
        </p:nvSpPr>
        <p:spPr/>
        <p:txBody>
          <a:bodyPr/>
          <a:lstStyle/>
          <a:p>
            <a:fld id="{01B9875C-86EA-4AA8-8449-E21874C29972}" type="datetimeFigureOut">
              <a:rPr lang="en-US" smtClean="0"/>
              <a:t>9/5/2023</a:t>
            </a:fld>
            <a:endParaRPr lang="en-US"/>
          </a:p>
        </p:txBody>
      </p:sp>
      <p:sp>
        <p:nvSpPr>
          <p:cNvPr id="5" name="Footer Placeholder 4">
            <a:extLst>
              <a:ext uri="{FF2B5EF4-FFF2-40B4-BE49-F238E27FC236}">
                <a16:creationId xmlns:a16="http://schemas.microsoft.com/office/drawing/2014/main" id="{AFEA6CB8-8493-4000-8F1D-A01C8C1768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E965AF9-2F43-4643-801E-F0C4D5B8ED05}"/>
              </a:ext>
            </a:extLst>
          </p:cNvPr>
          <p:cNvSpPr>
            <a:spLocks noGrp="1"/>
          </p:cNvSpPr>
          <p:nvPr>
            <p:ph type="sldNum" sz="quarter" idx="12"/>
          </p:nvPr>
        </p:nvSpPr>
        <p:spPr/>
        <p:txBody>
          <a:bodyPr/>
          <a:lstStyle/>
          <a:p>
            <a:fld id="{35EB9A6D-1F6C-4076-9B2C-978660C3764E}" type="slidenum">
              <a:rPr lang="en-US" smtClean="0"/>
              <a:t>‹#›</a:t>
            </a:fld>
            <a:endParaRPr lang="en-US"/>
          </a:p>
        </p:txBody>
      </p:sp>
    </p:spTree>
    <p:extLst>
      <p:ext uri="{BB962C8B-B14F-4D97-AF65-F5344CB8AC3E}">
        <p14:creationId xmlns:p14="http://schemas.microsoft.com/office/powerpoint/2010/main" val="1198579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1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3333F43-3E86-47E4-BFBB-2476D384E1C6}" type="datetime4">
              <a:rPr lang="en-US" smtClean="0"/>
              <a:pPr/>
              <a:t>September 5, 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8DF745-7D3F-47F4-83A3-874385CFAA69}" type="slidenum">
              <a:rPr lang="en-US" smtClean="0"/>
              <a:pPr/>
              <a:t>‹#›</a:t>
            </a:fld>
            <a:endParaRPr lang="en-US"/>
          </a:p>
        </p:txBody>
      </p:sp>
      <p:sp>
        <p:nvSpPr>
          <p:cNvPr id="7" name="Title 1"/>
          <p:cNvSpPr>
            <a:spLocks noGrp="1"/>
          </p:cNvSpPr>
          <p:nvPr>
            <p:ph type="title"/>
          </p:nvPr>
        </p:nvSpPr>
        <p:spPr>
          <a:xfrm>
            <a:off x="609600" y="241327"/>
            <a:ext cx="10750549" cy="659535"/>
          </a:xfrm>
        </p:spPr>
        <p:txBody>
          <a:bodyPr/>
          <a:lstStyle/>
          <a:p>
            <a:r>
              <a:rPr lang="en-US" dirty="0"/>
              <a:t>Click to edit</a:t>
            </a:r>
          </a:p>
        </p:txBody>
      </p:sp>
      <p:sp>
        <p:nvSpPr>
          <p:cNvPr id="8" name="Picture Placeholder 8"/>
          <p:cNvSpPr>
            <a:spLocks noGrp="1"/>
          </p:cNvSpPr>
          <p:nvPr>
            <p:ph type="pic" sz="quarter" idx="13"/>
          </p:nvPr>
        </p:nvSpPr>
        <p:spPr>
          <a:xfrm>
            <a:off x="609599" y="1122387"/>
            <a:ext cx="10750551" cy="3500071"/>
          </a:xfrm>
        </p:spPr>
        <p:txBody>
          <a:bodyPr/>
          <a:lstStyle/>
          <a:p>
            <a:endParaRPr lang="en-US" dirty="0"/>
          </a:p>
        </p:txBody>
      </p:sp>
      <p:sp>
        <p:nvSpPr>
          <p:cNvPr id="9" name="Text Placeholder 10"/>
          <p:cNvSpPr>
            <a:spLocks noGrp="1"/>
          </p:cNvSpPr>
          <p:nvPr>
            <p:ph type="body" sz="quarter" idx="14"/>
          </p:nvPr>
        </p:nvSpPr>
        <p:spPr>
          <a:xfrm>
            <a:off x="609600" y="4843982"/>
            <a:ext cx="10750549"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818038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BFD84C-185C-4B59-A2F6-74D50811AA6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5361CE2-94E9-4572-A884-A7ABAF684075}"/>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65CAC28-C6B5-4958-A8FF-C46360E9D563}"/>
              </a:ext>
            </a:extLst>
          </p:cNvPr>
          <p:cNvSpPr>
            <a:spLocks noGrp="1"/>
          </p:cNvSpPr>
          <p:nvPr>
            <p:ph type="dt" sz="half" idx="10"/>
          </p:nvPr>
        </p:nvSpPr>
        <p:spPr/>
        <p:txBody>
          <a:bodyPr/>
          <a:lstStyle/>
          <a:p>
            <a:fld id="{01B9875C-86EA-4AA8-8449-E21874C29972}" type="datetimeFigureOut">
              <a:rPr lang="en-US" smtClean="0"/>
              <a:t>9/5/2023</a:t>
            </a:fld>
            <a:endParaRPr lang="en-US"/>
          </a:p>
        </p:txBody>
      </p:sp>
      <p:sp>
        <p:nvSpPr>
          <p:cNvPr id="5" name="Footer Placeholder 4">
            <a:extLst>
              <a:ext uri="{FF2B5EF4-FFF2-40B4-BE49-F238E27FC236}">
                <a16:creationId xmlns:a16="http://schemas.microsoft.com/office/drawing/2014/main" id="{27E46340-A961-4AD6-A2FF-5EE6F531AB2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2D7C792-1CEA-4B06-9EBD-C9998994A549}"/>
              </a:ext>
            </a:extLst>
          </p:cNvPr>
          <p:cNvSpPr>
            <a:spLocks noGrp="1"/>
          </p:cNvSpPr>
          <p:nvPr>
            <p:ph type="sldNum" sz="quarter" idx="12"/>
          </p:nvPr>
        </p:nvSpPr>
        <p:spPr/>
        <p:txBody>
          <a:bodyPr/>
          <a:lstStyle/>
          <a:p>
            <a:fld id="{35EB9A6D-1F6C-4076-9B2C-978660C3764E}" type="slidenum">
              <a:rPr lang="en-US" smtClean="0"/>
              <a:t>‹#›</a:t>
            </a:fld>
            <a:endParaRPr lang="en-US"/>
          </a:p>
        </p:txBody>
      </p:sp>
    </p:spTree>
    <p:extLst>
      <p:ext uri="{BB962C8B-B14F-4D97-AF65-F5344CB8AC3E}">
        <p14:creationId xmlns:p14="http://schemas.microsoft.com/office/powerpoint/2010/main" val="284017790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6">
            <a:alphaModFix/>
          </a:blip>
          <a:stretch>
            <a:fillRect/>
          </a:stretch>
        </a:blipFill>
        <a:effectLst/>
      </p:bgPr>
    </p:bg>
    <p:spTree>
      <p:nvGrpSpPr>
        <p:cNvPr id="1" name="Shape 5"/>
        <p:cNvGrpSpPr/>
        <p:nvPr/>
      </p:nvGrpSpPr>
      <p:grpSpPr>
        <a:xfrm>
          <a:off x="0" y="0"/>
          <a:ext cx="0" cy="0"/>
          <a:chOff x="0" y="0"/>
          <a:chExt cx="0" cy="0"/>
        </a:xfrm>
      </p:grpSpPr>
      <p:sp>
        <p:nvSpPr>
          <p:cNvPr id="6" name="Google Shape;6;p74"/>
          <p:cNvSpPr txBox="1">
            <a:spLocks noGrp="1"/>
          </p:cNvSpPr>
          <p:nvPr>
            <p:ph type="title"/>
          </p:nvPr>
        </p:nvSpPr>
        <p:spPr>
          <a:xfrm>
            <a:off x="609600" y="152718"/>
            <a:ext cx="7721600" cy="1371600"/>
          </a:xfrm>
          <a:prstGeom prst="rect">
            <a:avLst/>
          </a:prstGeom>
          <a:noFill/>
          <a:ln>
            <a:noFill/>
          </a:ln>
        </p:spPr>
        <p:txBody>
          <a:bodyPr spcFirstLastPara="1" wrap="square" lIns="91425" tIns="45700" rIns="91425" bIns="45700" anchor="b" anchorCtr="0">
            <a:normAutofit/>
          </a:bodyPr>
          <a:lstStyle>
            <a:lvl1pPr marR="0" lvl="0" algn="l" rtl="0">
              <a:spcBef>
                <a:spcPts val="0"/>
              </a:spcBef>
              <a:spcAft>
                <a:spcPts val="0"/>
              </a:spcAft>
              <a:buClr>
                <a:srgbClr val="6CB255"/>
              </a:buClr>
              <a:buSzPts val="2400"/>
              <a:buFont typeface="Arial Black"/>
              <a:buNone/>
              <a:defRPr sz="2400" b="0" i="0" u="none" strike="noStrike" cap="none">
                <a:solidFill>
                  <a:srgbClr val="6CB255"/>
                </a:solidFill>
                <a:latin typeface="Arial Black"/>
                <a:ea typeface="Arial Black"/>
                <a:cs typeface="Arial Black"/>
                <a:sym typeface="Arial Black"/>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74"/>
          <p:cNvSpPr txBox="1">
            <a:spLocks noGrp="1"/>
          </p:cNvSpPr>
          <p:nvPr>
            <p:ph type="body" idx="1"/>
          </p:nvPr>
        </p:nvSpPr>
        <p:spPr>
          <a:xfrm>
            <a:off x="609600" y="1752601"/>
            <a:ext cx="10160000" cy="4373563"/>
          </a:xfrm>
          <a:prstGeom prst="rect">
            <a:avLst/>
          </a:prstGeom>
          <a:noFill/>
          <a:ln>
            <a:noFill/>
          </a:ln>
        </p:spPr>
        <p:txBody>
          <a:bodyPr spcFirstLastPara="1" wrap="square" lIns="91425" tIns="45700" rIns="91425" bIns="45700" anchor="t" anchorCtr="0">
            <a:normAutofit/>
          </a:bodyPr>
          <a:lstStyle>
            <a:lvl1pPr marL="457200" marR="0" lvl="0" indent="-228600" algn="l" rtl="0">
              <a:spcBef>
                <a:spcPts val="400"/>
              </a:spcBef>
              <a:spcAft>
                <a:spcPts val="0"/>
              </a:spcAft>
              <a:buClr>
                <a:srgbClr val="6CB255"/>
              </a:buClr>
              <a:buSzPts val="2000"/>
              <a:buFont typeface="Arial"/>
              <a:buNone/>
              <a:defRPr sz="2000" b="0" i="0" u="none" strike="noStrike" cap="none">
                <a:solidFill>
                  <a:schemeClr val="dk1"/>
                </a:solidFill>
                <a:latin typeface="Arial"/>
                <a:ea typeface="Arial"/>
                <a:cs typeface="Arial"/>
                <a:sym typeface="Arial"/>
              </a:defRPr>
            </a:lvl1pPr>
            <a:lvl2pPr marL="914400" marR="0" lvl="1" indent="-355600" algn="l" rtl="0">
              <a:spcBef>
                <a:spcPts val="600"/>
              </a:spcBef>
              <a:spcAft>
                <a:spcPts val="0"/>
              </a:spcAft>
              <a:buClr>
                <a:srgbClr val="6CB255"/>
              </a:buClr>
              <a:buSzPts val="2000"/>
              <a:buFont typeface="Arial"/>
              <a:buChar char="•"/>
              <a:defRPr sz="2000" b="0" i="0" u="none" strike="noStrike" cap="none">
                <a:solidFill>
                  <a:srgbClr val="000000"/>
                </a:solidFill>
                <a:latin typeface="Arial"/>
                <a:ea typeface="Arial"/>
                <a:cs typeface="Arial"/>
                <a:sym typeface="Arial"/>
              </a:defRPr>
            </a:lvl2pPr>
            <a:lvl3pPr marL="1371600" marR="0" lvl="2" indent="-342900" algn="l" rtl="0">
              <a:spcBef>
                <a:spcPts val="360"/>
              </a:spcBef>
              <a:spcAft>
                <a:spcPts val="0"/>
              </a:spcAft>
              <a:buClr>
                <a:srgbClr val="6CB255"/>
              </a:buClr>
              <a:buSzPts val="1800"/>
              <a:buFont typeface="Arial"/>
              <a:buChar char="•"/>
              <a:defRPr sz="1800" b="0" i="0" u="none" strike="noStrike" cap="none">
                <a:solidFill>
                  <a:srgbClr val="000000"/>
                </a:solidFill>
                <a:latin typeface="Arial"/>
                <a:ea typeface="Arial"/>
                <a:cs typeface="Arial"/>
                <a:sym typeface="Arial"/>
              </a:defRPr>
            </a:lvl3pPr>
            <a:lvl4pPr marL="1828800" marR="0" lvl="3" indent="-342900" algn="l" rtl="0">
              <a:spcBef>
                <a:spcPts val="360"/>
              </a:spcBef>
              <a:spcAft>
                <a:spcPts val="0"/>
              </a:spcAft>
              <a:buClr>
                <a:srgbClr val="6CB255"/>
              </a:buClr>
              <a:buSzPts val="1800"/>
              <a:buFont typeface="Arial"/>
              <a:buChar char="•"/>
              <a:defRPr sz="1800" b="0" i="0" u="none" strike="noStrike" cap="none">
                <a:solidFill>
                  <a:srgbClr val="000000"/>
                </a:solidFill>
                <a:latin typeface="Arial"/>
                <a:ea typeface="Arial"/>
                <a:cs typeface="Arial"/>
                <a:sym typeface="Arial"/>
              </a:defRPr>
            </a:lvl4pPr>
            <a:lvl5pPr marL="2286000" marR="0" lvl="4" indent="-342900" algn="l" rtl="0">
              <a:spcBef>
                <a:spcPts val="360"/>
              </a:spcBef>
              <a:spcAft>
                <a:spcPts val="0"/>
              </a:spcAft>
              <a:buClr>
                <a:srgbClr val="6CB255"/>
              </a:buClr>
              <a:buSzPts val="1800"/>
              <a:buFont typeface="Arial"/>
              <a:buChar char="•"/>
              <a:defRPr sz="1800" b="0" i="0" u="none" strike="noStrike" cap="none">
                <a:solidFill>
                  <a:srgbClr val="000000"/>
                </a:solidFill>
                <a:latin typeface="Arial"/>
                <a:ea typeface="Arial"/>
                <a:cs typeface="Arial"/>
                <a:sym typeface="Arial"/>
              </a:defRPr>
            </a:lvl5pPr>
            <a:lvl6pPr marL="2743200" marR="0" lvl="5" indent="-330200" algn="l" rtl="0">
              <a:spcBef>
                <a:spcPts val="32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spcBef>
                <a:spcPts val="32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spcBef>
                <a:spcPts val="32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330200" algn="l" rtl="0">
              <a:spcBef>
                <a:spcPts val="32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8" name="Google Shape;8;p74"/>
          <p:cNvSpPr txBox="1">
            <a:spLocks noGrp="1"/>
          </p:cNvSpPr>
          <p:nvPr>
            <p:ph type="dt" idx="10"/>
          </p:nvPr>
        </p:nvSpPr>
        <p:spPr>
          <a:xfrm>
            <a:off x="609600" y="6172201"/>
            <a:ext cx="4572000" cy="304800"/>
          </a:xfrm>
          <a:prstGeom prst="rect">
            <a:avLst/>
          </a:prstGeom>
          <a:noFill/>
          <a:ln>
            <a:noFill/>
          </a:ln>
        </p:spPr>
        <p:txBody>
          <a:bodyPr spcFirstLastPara="1" wrap="square" lIns="91425" tIns="45700" rIns="91425" bIns="0" anchor="b" anchorCtr="0">
            <a:noAutofit/>
          </a:bodyPr>
          <a:lstStyle>
            <a:lvl1pPr marR="0" lvl="0" algn="l" rtl="0">
              <a:spcBef>
                <a:spcPts val="0"/>
              </a:spcBef>
              <a:spcAft>
                <a:spcPts val="0"/>
              </a:spcAft>
              <a:buSzPts val="1400"/>
              <a:buNone/>
              <a:defRPr sz="10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9" name="Google Shape;9;p74"/>
          <p:cNvSpPr txBox="1">
            <a:spLocks noGrp="1"/>
          </p:cNvSpPr>
          <p:nvPr>
            <p:ph type="ftr" idx="11"/>
          </p:nvPr>
        </p:nvSpPr>
        <p:spPr>
          <a:xfrm>
            <a:off x="609600" y="6492876"/>
            <a:ext cx="4572000" cy="28384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0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0" name="Google Shape;10;p74"/>
          <p:cNvSpPr txBox="1">
            <a:spLocks noGrp="1"/>
          </p:cNvSpPr>
          <p:nvPr>
            <p:ph type="sldNum" idx="12"/>
          </p:nvPr>
        </p:nvSpPr>
        <p:spPr>
          <a:xfrm rot="-5400000">
            <a:off x="10945706" y="623041"/>
            <a:ext cx="1315721" cy="486833"/>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2400" b="1" i="0" u="none" strike="noStrike" cap="none">
                <a:solidFill>
                  <a:srgbClr val="FFFFFF"/>
                </a:solidFill>
                <a:latin typeface="Arial"/>
                <a:ea typeface="Arial"/>
                <a:cs typeface="Arial"/>
                <a:sym typeface="Arial"/>
              </a:defRPr>
            </a:lvl1pPr>
            <a:lvl2pPr marL="0" marR="0" lvl="1" indent="0" algn="r" rtl="0">
              <a:spcBef>
                <a:spcPts val="0"/>
              </a:spcBef>
              <a:buNone/>
              <a:defRPr sz="2400" b="1" i="0" u="none" strike="noStrike" cap="none">
                <a:solidFill>
                  <a:srgbClr val="FFFFFF"/>
                </a:solidFill>
                <a:latin typeface="Arial"/>
                <a:ea typeface="Arial"/>
                <a:cs typeface="Arial"/>
                <a:sym typeface="Arial"/>
              </a:defRPr>
            </a:lvl2pPr>
            <a:lvl3pPr marL="0" marR="0" lvl="2" indent="0" algn="r" rtl="0">
              <a:spcBef>
                <a:spcPts val="0"/>
              </a:spcBef>
              <a:buNone/>
              <a:defRPr sz="2400" b="1" i="0" u="none" strike="noStrike" cap="none">
                <a:solidFill>
                  <a:srgbClr val="FFFFFF"/>
                </a:solidFill>
                <a:latin typeface="Arial"/>
                <a:ea typeface="Arial"/>
                <a:cs typeface="Arial"/>
                <a:sym typeface="Arial"/>
              </a:defRPr>
            </a:lvl3pPr>
            <a:lvl4pPr marL="0" marR="0" lvl="3" indent="0" algn="r" rtl="0">
              <a:spcBef>
                <a:spcPts val="0"/>
              </a:spcBef>
              <a:buNone/>
              <a:defRPr sz="2400" b="1" i="0" u="none" strike="noStrike" cap="none">
                <a:solidFill>
                  <a:srgbClr val="FFFFFF"/>
                </a:solidFill>
                <a:latin typeface="Arial"/>
                <a:ea typeface="Arial"/>
                <a:cs typeface="Arial"/>
                <a:sym typeface="Arial"/>
              </a:defRPr>
            </a:lvl4pPr>
            <a:lvl5pPr marL="0" marR="0" lvl="4" indent="0" algn="r" rtl="0">
              <a:spcBef>
                <a:spcPts val="0"/>
              </a:spcBef>
              <a:buNone/>
              <a:defRPr sz="2400" b="1" i="0" u="none" strike="noStrike" cap="none">
                <a:solidFill>
                  <a:srgbClr val="FFFFFF"/>
                </a:solidFill>
                <a:latin typeface="Arial"/>
                <a:ea typeface="Arial"/>
                <a:cs typeface="Arial"/>
                <a:sym typeface="Arial"/>
              </a:defRPr>
            </a:lvl5pPr>
            <a:lvl6pPr marL="0" marR="0" lvl="5" indent="0" algn="r" rtl="0">
              <a:spcBef>
                <a:spcPts val="0"/>
              </a:spcBef>
              <a:buNone/>
              <a:defRPr sz="2400" b="1" i="0" u="none" strike="noStrike" cap="none">
                <a:solidFill>
                  <a:srgbClr val="FFFFFF"/>
                </a:solidFill>
                <a:latin typeface="Arial"/>
                <a:ea typeface="Arial"/>
                <a:cs typeface="Arial"/>
                <a:sym typeface="Arial"/>
              </a:defRPr>
            </a:lvl6pPr>
            <a:lvl7pPr marL="0" marR="0" lvl="6" indent="0" algn="r" rtl="0">
              <a:spcBef>
                <a:spcPts val="0"/>
              </a:spcBef>
              <a:buNone/>
              <a:defRPr sz="2400" b="1" i="0" u="none" strike="noStrike" cap="none">
                <a:solidFill>
                  <a:srgbClr val="FFFFFF"/>
                </a:solidFill>
                <a:latin typeface="Arial"/>
                <a:ea typeface="Arial"/>
                <a:cs typeface="Arial"/>
                <a:sym typeface="Arial"/>
              </a:defRPr>
            </a:lvl7pPr>
            <a:lvl8pPr marL="0" marR="0" lvl="7" indent="0" algn="r" rtl="0">
              <a:spcBef>
                <a:spcPts val="0"/>
              </a:spcBef>
              <a:buNone/>
              <a:defRPr sz="2400" b="1" i="0" u="none" strike="noStrike" cap="none">
                <a:solidFill>
                  <a:srgbClr val="FFFFFF"/>
                </a:solidFill>
                <a:latin typeface="Arial"/>
                <a:ea typeface="Arial"/>
                <a:cs typeface="Arial"/>
                <a:sym typeface="Arial"/>
              </a:defRPr>
            </a:lvl8pPr>
            <a:lvl9pPr marL="0" marR="0" lvl="8" indent="0" algn="r" rtl="0">
              <a:spcBef>
                <a:spcPts val="0"/>
              </a:spcBef>
              <a:buNone/>
              <a:defRPr sz="2400" b="1" i="0" u="none" strike="noStrike" cap="none">
                <a:solidFill>
                  <a:srgbClr val="FFFFFF"/>
                </a:solidFill>
                <a:latin typeface="Arial"/>
                <a:ea typeface="Arial"/>
                <a:cs typeface="Arial"/>
                <a:sym typeface="Aria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737957706"/>
      </p:ext>
    </p:extLst>
  </p:cSld>
  <p:clrMap bg1="lt1" tx1="dk1" bg2="dk2" tx2="lt2" accent1="accent1" accent2="accent2" accent3="accent3" accent4="accent4" accent5="accent5" accent6="accent6" hlink="hlink" folHlink="folHlink"/>
  <p:sldLayoutIdLst>
    <p:sldLayoutId id="2147483662" r:id="rId1"/>
    <p:sldLayoutId id="2147483664" r:id="rId2"/>
    <p:sldLayoutId id="2147483665" r:id="rId3"/>
    <p:sldLayoutId id="2147483667"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3.xml"/><Relationship Id="rId4" Type="http://schemas.openxmlformats.org/officeDocument/2006/relationships/image" Target="../media/image103.pn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14.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hyperlink" Target="https://www.youtube.com/watch?v=Q7tEPyKS4Jg" TargetMode="Externa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hyperlink" Target="https://www.youtube.com/watch?v=5hK6RWeg0yU" TargetMode="Externa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210.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hyperlink" Target="http://www.openstax.org/l/20_diffmicros" TargetMode="External"/><Relationship Id="rId2" Type="http://schemas.openxmlformats.org/officeDocument/2006/relationships/hyperlink" Target="http://www.openstax.org/l/20_calcapplets" TargetMode="Externa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6.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E7FA9AF6-9CA5-4264-BFF6-C74F8BF1F384}"/>
              </a:ext>
            </a:extLst>
          </p:cNvPr>
          <p:cNvSpPr>
            <a:spLocks noGrp="1"/>
          </p:cNvSpPr>
          <p:nvPr>
            <p:ph type="subTitle" idx="1"/>
          </p:nvPr>
        </p:nvSpPr>
        <p:spPr>
          <a:xfrm>
            <a:off x="612396" y="1857079"/>
            <a:ext cx="10055604" cy="4250105"/>
          </a:xfrm>
        </p:spPr>
        <p:txBody>
          <a:bodyPr>
            <a:normAutofit fontScale="92500" lnSpcReduction="10000"/>
          </a:body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In this module we cover</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rPr>
              <a:t>1.4 Continuity</a:t>
            </a:r>
          </a:p>
          <a:p>
            <a:pPr marL="457200" algn="l" rtl="0">
              <a:spcBef>
                <a:spcPts val="0"/>
              </a:spcBef>
              <a:spcAft>
                <a:spcPts val="0"/>
              </a:spcAft>
            </a:pPr>
            <a:r>
              <a:rPr lang="en-US" sz="1800" b="0" i="0" u="none" strike="noStrike" dirty="0">
                <a:solidFill>
                  <a:srgbClr val="424242"/>
                </a:solidFill>
                <a:effectLst/>
                <a:latin typeface="Arial" panose="020B0604020202020204" pitchFamily="34" charset="0"/>
              </a:rPr>
              <a:t>1.4.1 Three conditions for continuity at a point.</a:t>
            </a:r>
            <a:endParaRPr lang="en-US" dirty="0">
              <a:effectLst/>
            </a:endParaRPr>
          </a:p>
          <a:p>
            <a:pPr marL="457200" algn="l" rtl="0">
              <a:spcBef>
                <a:spcPts val="0"/>
              </a:spcBef>
              <a:spcAft>
                <a:spcPts val="0"/>
              </a:spcAft>
            </a:pPr>
            <a:r>
              <a:rPr lang="en-US" sz="1800" b="0" i="0" u="none" strike="noStrike" dirty="0">
                <a:solidFill>
                  <a:srgbClr val="424242"/>
                </a:solidFill>
                <a:effectLst/>
                <a:latin typeface="Arial" panose="020B0604020202020204" pitchFamily="34" charset="0"/>
              </a:rPr>
              <a:t>1.4.2 Three kinds of discontinuities.</a:t>
            </a:r>
            <a:endParaRPr lang="en-US" dirty="0">
              <a:effectLst/>
            </a:endParaRPr>
          </a:p>
          <a:p>
            <a:pPr marL="457200" algn="l" rtl="0">
              <a:spcBef>
                <a:spcPts val="0"/>
              </a:spcBef>
              <a:spcAft>
                <a:spcPts val="0"/>
              </a:spcAft>
            </a:pPr>
            <a:r>
              <a:rPr lang="en-US" sz="1800" b="0" i="0" u="none" strike="noStrike" dirty="0">
                <a:solidFill>
                  <a:srgbClr val="424242"/>
                </a:solidFill>
                <a:effectLst/>
                <a:latin typeface="Arial" panose="020B0604020202020204" pitchFamily="34" charset="0"/>
              </a:rPr>
              <a:t>1.4.3 Continuity on an interval.</a:t>
            </a:r>
            <a:endParaRPr lang="en-US" dirty="0">
              <a:effectLst/>
            </a:endParaRPr>
          </a:p>
          <a:p>
            <a:pPr marL="457200" algn="l" rtl="0">
              <a:spcBef>
                <a:spcPts val="0"/>
              </a:spcBef>
              <a:spcAft>
                <a:spcPts val="0"/>
              </a:spcAft>
            </a:pPr>
            <a:r>
              <a:rPr lang="en-US" sz="1800" b="0" i="0" u="none" strike="noStrike" dirty="0">
                <a:solidFill>
                  <a:srgbClr val="424242"/>
                </a:solidFill>
                <a:effectLst/>
                <a:latin typeface="Arial" panose="020B0604020202020204" pitchFamily="34" charset="0"/>
              </a:rPr>
              <a:t>1.4.4 Continuity of functions in their domain( polynomial, rational, root, trig, exponential and log)</a:t>
            </a:r>
            <a:endParaRPr lang="en-US" dirty="0">
              <a:effectLst/>
            </a:endParaRPr>
          </a:p>
          <a:p>
            <a:pPr marL="457200" algn="l" rtl="0">
              <a:spcBef>
                <a:spcPts val="0"/>
              </a:spcBef>
              <a:spcAft>
                <a:spcPts val="0"/>
              </a:spcAft>
            </a:pPr>
            <a:r>
              <a:rPr lang="en-US" sz="1800" b="0" i="0" u="none" strike="noStrike" dirty="0">
                <a:solidFill>
                  <a:srgbClr val="424242"/>
                </a:solidFill>
                <a:effectLst/>
                <a:latin typeface="Arial" panose="020B0604020202020204" pitchFamily="34" charset="0"/>
              </a:rPr>
              <a:t>1.4.5 Limits of composite functions</a:t>
            </a:r>
            <a:endParaRPr lang="en-US" dirty="0">
              <a:effectLst/>
            </a:endParaRPr>
          </a:p>
          <a:p>
            <a:pPr marL="457200" algn="l" rtl="0">
              <a:spcBef>
                <a:spcPts val="0"/>
              </a:spcBef>
              <a:spcAft>
                <a:spcPts val="0"/>
              </a:spcAft>
            </a:pPr>
            <a:r>
              <a:rPr lang="en-US" sz="1800" b="0" i="0" u="none" strike="noStrike" dirty="0">
                <a:solidFill>
                  <a:srgbClr val="424242"/>
                </a:solidFill>
                <a:effectLst/>
                <a:latin typeface="Arial" panose="020B0604020202020204" pitchFamily="34" charset="0"/>
              </a:rPr>
              <a:t>1.4.6 The Intermediate value theorem</a:t>
            </a:r>
            <a:endParaRPr lang="en-US" dirty="0">
              <a:effectLst/>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rPr>
              <a:t>2.1 Defining the Derivative</a:t>
            </a:r>
          </a:p>
          <a:p>
            <a:pPr marL="228600" algn="l" rtl="0" fontAlgn="base">
              <a:spcBef>
                <a:spcPts val="1200"/>
              </a:spcBef>
              <a:spcAft>
                <a:spcPts val="0"/>
              </a:spcAft>
            </a:pPr>
            <a:r>
              <a:rPr lang="en-US" sz="1800" b="0" i="0" u="none" strike="noStrike" dirty="0">
                <a:solidFill>
                  <a:srgbClr val="424242"/>
                </a:solidFill>
                <a:effectLst/>
                <a:latin typeface="Arial" panose="020B0604020202020204" pitchFamily="34" charset="0"/>
              </a:rPr>
              <a:t>2.1.1 Average rate of change</a:t>
            </a:r>
            <a:endParaRPr lang="en-US" sz="1800" b="1" i="0" u="none" strike="noStrike" dirty="0">
              <a:solidFill>
                <a:srgbClr val="424242"/>
              </a:solidFill>
              <a:effectLst/>
              <a:latin typeface="Arial" panose="020B0604020202020204" pitchFamily="34" charset="0"/>
            </a:endParaRPr>
          </a:p>
          <a:p>
            <a:pPr marL="228600" algn="l" rtl="0" fontAlgn="base">
              <a:spcBef>
                <a:spcPts val="0"/>
              </a:spcBef>
              <a:spcAft>
                <a:spcPts val="0"/>
              </a:spcAft>
            </a:pPr>
            <a:r>
              <a:rPr lang="en-US" sz="1800" b="0" i="0" u="none" strike="noStrike" dirty="0">
                <a:solidFill>
                  <a:srgbClr val="424242"/>
                </a:solidFill>
                <a:effectLst/>
                <a:latin typeface="Arial" panose="020B0604020202020204" pitchFamily="34" charset="0"/>
              </a:rPr>
              <a:t>2.1.2 The instantaneous rate of change  as a limit of average rate of change.</a:t>
            </a:r>
            <a:endParaRPr lang="en-US" sz="1800" b="1" i="0" u="none" strike="noStrike" dirty="0">
              <a:solidFill>
                <a:srgbClr val="424242"/>
              </a:solidFill>
              <a:effectLst/>
              <a:latin typeface="Arial" panose="020B0604020202020204" pitchFamily="34" charset="0"/>
            </a:endParaRPr>
          </a:p>
          <a:p>
            <a:pPr marL="228600" algn="l" rtl="0" fontAlgn="base">
              <a:spcBef>
                <a:spcPts val="0"/>
              </a:spcBef>
              <a:spcAft>
                <a:spcPts val="0"/>
              </a:spcAft>
            </a:pPr>
            <a:r>
              <a:rPr lang="en-US" sz="1800" b="0" i="0" u="none" strike="noStrike" dirty="0">
                <a:solidFill>
                  <a:srgbClr val="424242"/>
                </a:solidFill>
                <a:effectLst/>
                <a:latin typeface="Arial" panose="020B0604020202020204" pitchFamily="34" charset="0"/>
              </a:rPr>
              <a:t>2.1.3 Derivative as the limit of a difference quotient.</a:t>
            </a:r>
            <a:endParaRPr lang="en-US" sz="1800" b="1" i="0" u="none" strike="noStrike" dirty="0">
              <a:solidFill>
                <a:srgbClr val="424242"/>
              </a:solidFill>
              <a:effectLst/>
              <a:latin typeface="Arial" panose="020B0604020202020204" pitchFamily="34" charset="0"/>
            </a:endParaRPr>
          </a:p>
          <a:p>
            <a:pPr marL="228600" algn="l" rtl="0" fontAlgn="base">
              <a:spcBef>
                <a:spcPts val="0"/>
              </a:spcBef>
              <a:spcAft>
                <a:spcPts val="0"/>
              </a:spcAft>
            </a:pPr>
            <a:r>
              <a:rPr lang="en-US" sz="1800" b="0" i="0" u="none" strike="noStrike" dirty="0">
                <a:solidFill>
                  <a:srgbClr val="424242"/>
                </a:solidFill>
                <a:effectLst/>
                <a:latin typeface="Arial" panose="020B0604020202020204" pitchFamily="34" charset="0"/>
              </a:rPr>
              <a:t>2.1.4 Derivative of a given function at a point</a:t>
            </a:r>
            <a:endParaRPr lang="en-US" sz="1800" b="1" i="0" u="none" strike="noStrike" dirty="0">
              <a:solidFill>
                <a:srgbClr val="424242"/>
              </a:solidFill>
              <a:effectLst/>
              <a:latin typeface="Arial" panose="020B0604020202020204" pitchFamily="34" charset="0"/>
            </a:endParaRPr>
          </a:p>
          <a:p>
            <a:pPr marL="228600" algn="l" rtl="0" fontAlgn="base">
              <a:spcBef>
                <a:spcPts val="0"/>
              </a:spcBef>
              <a:spcAft>
                <a:spcPts val="0"/>
              </a:spcAft>
            </a:pPr>
            <a:r>
              <a:rPr lang="en-US" sz="1800" b="0" i="0" u="none" strike="noStrike" dirty="0">
                <a:solidFill>
                  <a:srgbClr val="424242"/>
                </a:solidFill>
                <a:effectLst/>
                <a:latin typeface="Arial" panose="020B0604020202020204" pitchFamily="34" charset="0"/>
              </a:rPr>
              <a:t>2.1.5 Existence of derivatives</a:t>
            </a:r>
            <a:endParaRPr lang="en-US" sz="1800" b="1" i="0" u="none" strike="noStrike" dirty="0">
              <a:solidFill>
                <a:srgbClr val="424242"/>
              </a:solidFill>
              <a:effectLst/>
              <a:latin typeface="Arial" panose="020B0604020202020204" pitchFamily="34" charset="0"/>
            </a:endParaRPr>
          </a:p>
          <a:p>
            <a:pPr algn="l"/>
            <a:endParaRPr lang="en-US" dirty="0"/>
          </a:p>
        </p:txBody>
      </p:sp>
      <p:sp>
        <p:nvSpPr>
          <p:cNvPr id="4" name="Title 1">
            <a:extLst>
              <a:ext uri="{FF2B5EF4-FFF2-40B4-BE49-F238E27FC236}">
                <a16:creationId xmlns:a16="http://schemas.microsoft.com/office/drawing/2014/main" id="{E0C8974B-5486-4583-7ABB-1A16188D4D8D}"/>
              </a:ext>
            </a:extLst>
          </p:cNvPr>
          <p:cNvSpPr txBox="1">
            <a:spLocks/>
          </p:cNvSpPr>
          <p:nvPr/>
        </p:nvSpPr>
        <p:spPr>
          <a:xfrm>
            <a:off x="852879" y="-897878"/>
            <a:ext cx="9144000" cy="2387600"/>
          </a:xfrm>
          <a:prstGeom prst="rect">
            <a:avLst/>
          </a:prstGeom>
          <a:noFill/>
          <a:ln>
            <a:noFill/>
          </a:ln>
        </p:spPr>
        <p:txBody>
          <a:bodyPr spcFirstLastPara="1" wrap="square" lIns="91425" tIns="45700" rIns="91425" bIns="45700" anchor="b" anchorCtr="0">
            <a:norm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6CB255"/>
              </a:buClr>
              <a:buSzPts val="2400"/>
              <a:buFont typeface="Arial Black"/>
              <a:buNone/>
              <a:defRPr sz="6000" b="0" i="0" u="none" strike="noStrike" cap="none">
                <a:solidFill>
                  <a:srgbClr val="6CB255"/>
                </a:solidFill>
                <a:latin typeface="Arial Black"/>
                <a:ea typeface="Arial Black"/>
                <a:cs typeface="Arial Black"/>
                <a:sym typeface="Arial Bla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kern="0" dirty="0"/>
              <a:t>Week 3</a:t>
            </a:r>
          </a:p>
        </p:txBody>
      </p:sp>
    </p:spTree>
    <p:extLst>
      <p:ext uri="{BB962C8B-B14F-4D97-AF65-F5344CB8AC3E}">
        <p14:creationId xmlns:p14="http://schemas.microsoft.com/office/powerpoint/2010/main" val="42686321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D4AAB2-F359-4753-83E1-17815DC004DF}"/>
              </a:ext>
            </a:extLst>
          </p:cNvPr>
          <p:cNvSpPr>
            <a:spLocks noGrp="1"/>
          </p:cNvSpPr>
          <p:nvPr>
            <p:ph type="title"/>
          </p:nvPr>
        </p:nvSpPr>
        <p:spPr>
          <a:xfrm>
            <a:off x="555864" y="65328"/>
            <a:ext cx="10750549" cy="659535"/>
          </a:xfrm>
        </p:spPr>
        <p:txBody>
          <a:bodyPr>
            <a:normAutofit/>
          </a:bodyPr>
          <a:lstStyle/>
          <a:p>
            <a:r>
              <a:rPr lang="en-US" dirty="0"/>
              <a:t>Conti.</a:t>
            </a:r>
          </a:p>
        </p:txBody>
      </p:sp>
      <p:pic>
        <p:nvPicPr>
          <p:cNvPr id="5" name="Picture 4">
            <a:extLst>
              <a:ext uri="{FF2B5EF4-FFF2-40B4-BE49-F238E27FC236}">
                <a16:creationId xmlns:a16="http://schemas.microsoft.com/office/drawing/2014/main" id="{3B348020-9CAA-40E4-A981-0F38FDECE5F8}"/>
              </a:ext>
            </a:extLst>
          </p:cNvPr>
          <p:cNvPicPr>
            <a:picLocks noChangeAspect="1"/>
          </p:cNvPicPr>
          <p:nvPr/>
        </p:nvPicPr>
        <p:blipFill>
          <a:blip r:embed="rId2"/>
          <a:stretch>
            <a:fillRect/>
          </a:stretch>
        </p:blipFill>
        <p:spPr>
          <a:xfrm>
            <a:off x="596202" y="724864"/>
            <a:ext cx="10493330" cy="1862692"/>
          </a:xfrm>
          <a:prstGeom prst="rect">
            <a:avLst/>
          </a:prstGeom>
        </p:spPr>
      </p:pic>
      <p:pic>
        <p:nvPicPr>
          <p:cNvPr id="4098" name="Picture 2">
            <a:extLst>
              <a:ext uri="{FF2B5EF4-FFF2-40B4-BE49-F238E27FC236}">
                <a16:creationId xmlns:a16="http://schemas.microsoft.com/office/drawing/2014/main" id="{05D7E196-FA9C-40BA-AFD4-D2F466B746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1523" y="2763554"/>
            <a:ext cx="5661497" cy="4029118"/>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6" name="Rectangle 5">
                <a:extLst>
                  <a:ext uri="{FF2B5EF4-FFF2-40B4-BE49-F238E27FC236}">
                    <a16:creationId xmlns:a16="http://schemas.microsoft.com/office/drawing/2014/main" id="{D10B6B87-6B2E-4428-9344-A5075865B432}"/>
                  </a:ext>
                </a:extLst>
              </p:cNvPr>
              <p:cNvSpPr/>
              <p:nvPr/>
            </p:nvSpPr>
            <p:spPr>
              <a:xfrm>
                <a:off x="7393020" y="3066075"/>
                <a:ext cx="3696512" cy="131176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The function </a:t>
                </a:r>
                <a14:m>
                  <m:oMath xmlns:m="http://schemas.openxmlformats.org/officeDocument/2006/math">
                    <m:r>
                      <a:rPr kumimoji="0" lang="en-US"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𝑓</m:t>
                    </m:r>
                    <m:d>
                      <m:dPr>
                        <m:ctrlPr>
                          <a:rPr kumimoji="0" lang="en-US"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dPr>
                      <m:e>
                        <m:r>
                          <a:rPr kumimoji="0" lang="en-US"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𝑥</m:t>
                        </m:r>
                      </m:e>
                    </m:d>
                  </m:oMath>
                </a14:m>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is not continuous at 3 because . </a:t>
                </a:r>
                <a14:m>
                  <m:oMath xmlns:m="http://schemas.openxmlformats.org/officeDocument/2006/math">
                    <m:func>
                      <m:funcPr>
                        <m:ctrlPr>
                          <a:rPr kumimoji="0" lang="en-US" sz="2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ctrlPr>
                      </m:funcPr>
                      <m:fName>
                        <m:limLow>
                          <m:limLowPr>
                            <m:ctrlPr>
                              <a:rPr kumimoji="0" lang="en-US" sz="2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ctrlPr>
                          </m:limLowPr>
                          <m:e>
                            <m:r>
                              <m:rPr>
                                <m:sty m:val="p"/>
                              </m:rPr>
                              <a:rPr kumimoji="0" lang="en-US" sz="2400" b="0" i="0" u="none" strike="noStrike" kern="1200" cap="none" spc="0" normalizeH="0" baseline="0" noProof="0">
                                <a:ln>
                                  <a:noFill/>
                                </a:ln>
                                <a:solidFill>
                                  <a:prstClr val="black"/>
                                </a:solidFill>
                                <a:effectLst/>
                                <a:uLnTx/>
                                <a:uFillTx/>
                                <a:latin typeface="Cambria Math" panose="02040503050406030204" pitchFamily="18" charset="0"/>
                                <a:ea typeface="+mn-ea"/>
                                <a:cs typeface="+mn-cs"/>
                              </a:rPr>
                              <m:t>lim</m:t>
                            </m:r>
                          </m:e>
                          <m:lim>
                            <m:r>
                              <a:rPr kumimoji="0" lang="en-US" sz="2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𝑥</m:t>
                            </m:r>
                            <m:r>
                              <a:rPr kumimoji="0" lang="en-US" sz="24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m:t>
                            </m:r>
                            <m:r>
                              <a:rPr kumimoji="0" lang="en-US"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3</m:t>
                            </m:r>
                          </m:lim>
                        </m:limLow>
                      </m:fName>
                      <m:e>
                        <m:r>
                          <a:rPr kumimoji="0" lang="en-US"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𝑓</m:t>
                        </m:r>
                        <m:r>
                          <a:rPr kumimoji="0" lang="en-US" sz="2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m:t>
                        </m:r>
                        <m:r>
                          <a:rPr kumimoji="0" lang="en-US" sz="2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𝑥</m:t>
                        </m:r>
                        <m:r>
                          <a:rPr kumimoji="0" lang="en-US" sz="2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m:t>
                        </m:r>
                      </m:e>
                    </m:func>
                  </m:oMath>
                </a14:m>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does not exist.</a:t>
                </a:r>
              </a:p>
            </p:txBody>
          </p:sp>
        </mc:Choice>
        <mc:Fallback xmlns="">
          <p:sp>
            <p:nvSpPr>
              <p:cNvPr id="6" name="Rectangle 5">
                <a:extLst>
                  <a:ext uri="{FF2B5EF4-FFF2-40B4-BE49-F238E27FC236}">
                    <a16:creationId xmlns:a16="http://schemas.microsoft.com/office/drawing/2014/main" id="{D10B6B87-6B2E-4428-9344-A5075865B432}"/>
                  </a:ext>
                </a:extLst>
              </p:cNvPr>
              <p:cNvSpPr>
                <a:spLocks noRot="1" noChangeAspect="1" noMove="1" noResize="1" noEditPoints="1" noAdjustHandles="1" noChangeArrowheads="1" noChangeShapeType="1" noTextEdit="1"/>
              </p:cNvSpPr>
              <p:nvPr/>
            </p:nvSpPr>
            <p:spPr>
              <a:xfrm>
                <a:off x="7393020" y="3066075"/>
                <a:ext cx="3696512" cy="1311769"/>
              </a:xfrm>
              <a:prstGeom prst="rect">
                <a:avLst/>
              </a:prstGeom>
              <a:blipFill>
                <a:blip r:embed="rId4"/>
                <a:stretch>
                  <a:fillRect l="-2640" t="-3721" b="-1860"/>
                </a:stretch>
              </a:blipFill>
            </p:spPr>
            <p:txBody>
              <a:bodyPr/>
              <a:lstStyle/>
              <a:p>
                <a:r>
                  <a:rPr lang="en-US">
                    <a:noFill/>
                  </a:rPr>
                  <a:t> </a:t>
                </a:r>
              </a:p>
            </p:txBody>
          </p:sp>
        </mc:Fallback>
      </mc:AlternateContent>
    </p:spTree>
    <p:extLst>
      <p:ext uri="{BB962C8B-B14F-4D97-AF65-F5344CB8AC3E}">
        <p14:creationId xmlns:p14="http://schemas.microsoft.com/office/powerpoint/2010/main" val="39454483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876F17-EAB5-48DA-9E32-6C222DD8AE8A}"/>
              </a:ext>
            </a:extLst>
          </p:cNvPr>
          <p:cNvSpPr>
            <a:spLocks noGrp="1"/>
          </p:cNvSpPr>
          <p:nvPr>
            <p:ph type="title"/>
          </p:nvPr>
        </p:nvSpPr>
        <p:spPr>
          <a:xfrm>
            <a:off x="315985" y="23213"/>
            <a:ext cx="10750549" cy="659535"/>
          </a:xfrm>
        </p:spPr>
        <p:txBody>
          <a:bodyPr>
            <a:normAutofit/>
          </a:bodyPr>
          <a:lstStyle/>
          <a:p>
            <a:r>
              <a:rPr lang="en-US" dirty="0"/>
              <a:t>Example 3</a:t>
            </a:r>
          </a:p>
        </p:txBody>
      </p:sp>
      <p:pic>
        <p:nvPicPr>
          <p:cNvPr id="5" name="Picture 4">
            <a:extLst>
              <a:ext uri="{FF2B5EF4-FFF2-40B4-BE49-F238E27FC236}">
                <a16:creationId xmlns:a16="http://schemas.microsoft.com/office/drawing/2014/main" id="{DE56DF47-643A-46AC-8B6A-812B9AF86AEC}"/>
              </a:ext>
            </a:extLst>
          </p:cNvPr>
          <p:cNvPicPr>
            <a:picLocks noChangeAspect="1"/>
          </p:cNvPicPr>
          <p:nvPr/>
        </p:nvPicPr>
        <p:blipFill>
          <a:blip r:embed="rId2"/>
          <a:stretch>
            <a:fillRect/>
          </a:stretch>
        </p:blipFill>
        <p:spPr>
          <a:xfrm>
            <a:off x="676712" y="800195"/>
            <a:ext cx="9851471" cy="1318793"/>
          </a:xfrm>
          <a:prstGeom prst="rect">
            <a:avLst/>
          </a:prstGeom>
        </p:spPr>
      </p:pic>
      <p:pic>
        <p:nvPicPr>
          <p:cNvPr id="7" name="Picture 6">
            <a:extLst>
              <a:ext uri="{FF2B5EF4-FFF2-40B4-BE49-F238E27FC236}">
                <a16:creationId xmlns:a16="http://schemas.microsoft.com/office/drawing/2014/main" id="{26D3AB37-2C70-4131-8927-9193AA91E4D1}"/>
              </a:ext>
            </a:extLst>
          </p:cNvPr>
          <p:cNvPicPr>
            <a:picLocks noChangeAspect="1"/>
          </p:cNvPicPr>
          <p:nvPr/>
        </p:nvPicPr>
        <p:blipFill>
          <a:blip r:embed="rId3"/>
          <a:stretch>
            <a:fillRect/>
          </a:stretch>
        </p:blipFill>
        <p:spPr>
          <a:xfrm>
            <a:off x="374709" y="2151865"/>
            <a:ext cx="10844552" cy="4573864"/>
          </a:xfrm>
          <a:prstGeom prst="rect">
            <a:avLst/>
          </a:prstGeom>
        </p:spPr>
      </p:pic>
    </p:spTree>
    <p:extLst>
      <p:ext uri="{BB962C8B-B14F-4D97-AF65-F5344CB8AC3E}">
        <p14:creationId xmlns:p14="http://schemas.microsoft.com/office/powerpoint/2010/main" val="41026741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3D90F4-8028-4C15-AABA-44DB564A8B36}"/>
              </a:ext>
            </a:extLst>
          </p:cNvPr>
          <p:cNvSpPr>
            <a:spLocks noGrp="1"/>
          </p:cNvSpPr>
          <p:nvPr>
            <p:ph type="title"/>
          </p:nvPr>
        </p:nvSpPr>
        <p:spPr/>
        <p:txBody>
          <a:bodyPr>
            <a:normAutofit/>
          </a:bodyPr>
          <a:lstStyle/>
          <a:p>
            <a:r>
              <a:rPr lang="en-US" dirty="0"/>
              <a:t>Class Activity</a:t>
            </a:r>
          </a:p>
        </p:txBody>
      </p:sp>
      <p:sp>
        <p:nvSpPr>
          <p:cNvPr id="4" name="Text Placeholder 3">
            <a:extLst>
              <a:ext uri="{FF2B5EF4-FFF2-40B4-BE49-F238E27FC236}">
                <a16:creationId xmlns:a16="http://schemas.microsoft.com/office/drawing/2014/main" id="{355D39C5-94F3-4EFB-AF31-86567725EA9E}"/>
              </a:ext>
            </a:extLst>
          </p:cNvPr>
          <p:cNvSpPr>
            <a:spLocks noGrp="1"/>
          </p:cNvSpPr>
          <p:nvPr>
            <p:ph type="body" sz="quarter" idx="14"/>
          </p:nvPr>
        </p:nvSpPr>
        <p:spPr>
          <a:xfrm>
            <a:off x="609600" y="900862"/>
            <a:ext cx="10750549" cy="5109502"/>
          </a:xfrm>
        </p:spPr>
        <p:txBody>
          <a:bodyPr/>
          <a:lstStyle/>
          <a:p>
            <a:pPr marL="0" indent="0">
              <a:buNone/>
            </a:pPr>
            <a:r>
              <a:rPr lang="en-US" dirty="0"/>
              <a:t>Using the definition, determine whether the function is continuous at x=1.</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If the function is not continuous at 1, indicate the condition for continuity at a point that fails to hold.</a:t>
            </a:r>
          </a:p>
          <a:p>
            <a:pPr marL="0" indent="0">
              <a:buNone/>
            </a:pPr>
            <a:endParaRPr lang="en-US" dirty="0"/>
          </a:p>
        </p:txBody>
      </p:sp>
      <p:pic>
        <p:nvPicPr>
          <p:cNvPr id="5" name="Picture 4">
            <a:extLst>
              <a:ext uri="{FF2B5EF4-FFF2-40B4-BE49-F238E27FC236}">
                <a16:creationId xmlns:a16="http://schemas.microsoft.com/office/drawing/2014/main" id="{1CA7D1FC-69CA-4762-B877-11954A281658}"/>
              </a:ext>
            </a:extLst>
          </p:cNvPr>
          <p:cNvPicPr>
            <a:picLocks noChangeAspect="1"/>
          </p:cNvPicPr>
          <p:nvPr/>
        </p:nvPicPr>
        <p:blipFill>
          <a:blip r:embed="rId2"/>
          <a:stretch>
            <a:fillRect/>
          </a:stretch>
        </p:blipFill>
        <p:spPr>
          <a:xfrm>
            <a:off x="1284051" y="1664245"/>
            <a:ext cx="1861821" cy="1063788"/>
          </a:xfrm>
          <a:prstGeom prst="rect">
            <a:avLst/>
          </a:prstGeom>
        </p:spPr>
      </p:pic>
    </p:spTree>
    <p:extLst>
      <p:ext uri="{BB962C8B-B14F-4D97-AF65-F5344CB8AC3E}">
        <p14:creationId xmlns:p14="http://schemas.microsoft.com/office/powerpoint/2010/main" val="41198333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8D70B91-6558-4194-A6D2-FE6E6143C0C6}"/>
              </a:ext>
            </a:extLst>
          </p:cNvPr>
          <p:cNvPicPr>
            <a:picLocks noChangeAspect="1"/>
          </p:cNvPicPr>
          <p:nvPr/>
        </p:nvPicPr>
        <p:blipFill>
          <a:blip r:embed="rId2"/>
          <a:stretch>
            <a:fillRect/>
          </a:stretch>
        </p:blipFill>
        <p:spPr>
          <a:xfrm>
            <a:off x="482600" y="900862"/>
            <a:ext cx="11582399" cy="4839538"/>
          </a:xfrm>
          <a:prstGeom prst="rect">
            <a:avLst/>
          </a:prstGeom>
        </p:spPr>
      </p:pic>
    </p:spTree>
    <p:extLst>
      <p:ext uri="{BB962C8B-B14F-4D97-AF65-F5344CB8AC3E}">
        <p14:creationId xmlns:p14="http://schemas.microsoft.com/office/powerpoint/2010/main" val="9901577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4CAAF7-72F0-4B67-855F-3B7D031E9247}"/>
              </a:ext>
            </a:extLst>
          </p:cNvPr>
          <p:cNvSpPr>
            <a:spLocks noGrp="1"/>
          </p:cNvSpPr>
          <p:nvPr>
            <p:ph type="title"/>
          </p:nvPr>
        </p:nvSpPr>
        <p:spPr/>
        <p:txBody>
          <a:bodyPr>
            <a:normAutofit/>
          </a:bodyPr>
          <a:lstStyle/>
          <a:p>
            <a:r>
              <a:rPr lang="en-US" dirty="0"/>
              <a:t>Continuity of Polynomials and Rational Functions</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D37AF2DB-300E-4421-92CA-8BD05FDBF54F}"/>
                  </a:ext>
                </a:extLst>
              </p:cNvPr>
              <p:cNvSpPr>
                <a:spLocks noGrp="1"/>
              </p:cNvSpPr>
              <p:nvPr>
                <p:ph type="body" sz="quarter" idx="14"/>
              </p:nvPr>
            </p:nvSpPr>
            <p:spPr>
              <a:xfrm>
                <a:off x="609600" y="900861"/>
                <a:ext cx="10750549" cy="5715811"/>
              </a:xfrm>
            </p:spPr>
            <p:txBody>
              <a:bodyPr/>
              <a:lstStyle/>
              <a:p>
                <a:pPr marL="0" indent="0">
                  <a:buNone/>
                </a:pPr>
                <a:r>
                  <a:rPr lang="en-US" dirty="0"/>
                  <a:t>Definition: </a:t>
                </a:r>
              </a:p>
              <a:p>
                <a:pPr marL="0" indent="0">
                  <a:buNone/>
                </a:pPr>
                <a:r>
                  <a:rPr lang="en-US" dirty="0"/>
                  <a:t>Polynomials and rational functions are continuous at every point in their domains.</a:t>
                </a:r>
              </a:p>
              <a:p>
                <a:pPr marL="0" indent="0">
                  <a:buNone/>
                </a:pPr>
                <a:endParaRPr lang="en-US" dirty="0"/>
              </a:p>
              <a:p>
                <a:pPr marL="0" indent="0">
                  <a:buNone/>
                </a:pPr>
                <a:r>
                  <a:rPr lang="en-US" dirty="0"/>
                  <a:t>For polynomial functions </a:t>
                </a:r>
                <a14:m>
                  <m:oMath xmlns:m="http://schemas.openxmlformats.org/officeDocument/2006/math">
                    <m:r>
                      <a:rPr lang="en-US" b="0" i="1" smtClean="0">
                        <a:latin typeface="Cambria Math" panose="02040503050406030204" pitchFamily="18" charset="0"/>
                      </a:rPr>
                      <m:t>𝑝</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𝑎𝑛𝑑</m:t>
                    </m:r>
                    <m:r>
                      <a:rPr lang="en-US" b="0" i="1" smtClean="0">
                        <a:latin typeface="Cambria Math" panose="02040503050406030204" pitchFamily="18" charset="0"/>
                      </a:rPr>
                      <m:t> </m:t>
                    </m:r>
                    <m:r>
                      <a:rPr lang="en-US" b="0" i="1" smtClean="0">
                        <a:latin typeface="Cambria Math" panose="02040503050406030204" pitchFamily="18" charset="0"/>
                      </a:rPr>
                      <m:t>𝑞</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 </m:t>
                    </m:r>
                  </m:oMath>
                </a14:m>
                <a:endParaRPr lang="en-US" dirty="0"/>
              </a:p>
              <a:p>
                <a:pPr marL="0" indent="0">
                  <a:buNone/>
                </a:pPr>
                <a14:m>
                  <m:oMath xmlns:m="http://schemas.openxmlformats.org/officeDocument/2006/math">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𝑥</m:t>
                            </m:r>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𝑎</m:t>
                            </m:r>
                          </m:lim>
                        </m:limLow>
                      </m:fName>
                      <m:e>
                        <m:r>
                          <a:rPr lang="en-US" b="0" i="1" smtClean="0">
                            <a:latin typeface="Cambria Math" panose="02040503050406030204" pitchFamily="18" charset="0"/>
                            <a:ea typeface="Cambria Math" panose="02040503050406030204" pitchFamily="18" charset="0"/>
                          </a:rPr>
                          <m:t>𝑝</m:t>
                        </m:r>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m:t>
                        </m:r>
                        <m:r>
                          <a:rPr lang="en-US" b="0" i="1" smtClean="0">
                            <a:latin typeface="Cambria Math" panose="02040503050406030204" pitchFamily="18" charset="0"/>
                          </a:rPr>
                          <m:t>𝑝</m:t>
                        </m:r>
                        <m:r>
                          <a:rPr lang="en-US" b="0" i="1" smtClean="0">
                            <a:latin typeface="Cambria Math" panose="02040503050406030204" pitchFamily="18" charset="0"/>
                          </a:rPr>
                          <m:t>(</m:t>
                        </m:r>
                        <m:r>
                          <a:rPr lang="en-US" b="0" i="1" smtClean="0">
                            <a:latin typeface="Cambria Math" panose="02040503050406030204" pitchFamily="18" charset="0"/>
                          </a:rPr>
                          <m:t>𝑎</m:t>
                        </m:r>
                        <m:r>
                          <a:rPr lang="en-US" b="0" i="1" smtClean="0">
                            <a:latin typeface="Cambria Math" panose="02040503050406030204" pitchFamily="18" charset="0"/>
                          </a:rPr>
                          <m:t>)</m:t>
                        </m:r>
                      </m:e>
                    </m:func>
                    <m:r>
                      <a:rPr lang="en-US" b="0" i="1" smtClean="0">
                        <a:latin typeface="Cambria Math" panose="02040503050406030204" pitchFamily="18" charset="0"/>
                      </a:rPr>
                      <m:t> </m:t>
                    </m:r>
                  </m:oMath>
                </a14:m>
                <a:r>
                  <a:rPr lang="en-US" dirty="0"/>
                  <a:t>for every polynomial </a:t>
                </a:r>
                <a14:m>
                  <m:oMath xmlns:m="http://schemas.openxmlformats.org/officeDocument/2006/math">
                    <m:r>
                      <a:rPr lang="en-US" b="0" i="1" smtClean="0">
                        <a:latin typeface="Cambria Math" panose="02040503050406030204" pitchFamily="18" charset="0"/>
                      </a:rPr>
                      <m:t>𝑝</m:t>
                    </m:r>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oMath>
                </a14:m>
                <a:endParaRPr lang="en-US" dirty="0"/>
              </a:p>
              <a:p>
                <a:pPr marL="0" indent="0">
                  <a:buNone/>
                </a:pPr>
                <a:endParaRPr lang="en-US" dirty="0"/>
              </a:p>
              <a:p>
                <a:pPr marL="0" indent="0">
                  <a:buNone/>
                </a:pPr>
                <a:r>
                  <a:rPr lang="en-US" dirty="0"/>
                  <a:t>For every rational function </a:t>
                </a:r>
                <a14:m>
                  <m:oMath xmlns:m="http://schemas.openxmlformats.org/officeDocument/2006/math">
                    <m:f>
                      <m:fPr>
                        <m:ctrlPr>
                          <a:rPr lang="en-US" i="1" smtClean="0">
                            <a:latin typeface="Cambria Math" panose="02040503050406030204" pitchFamily="18" charset="0"/>
                          </a:rPr>
                        </m:ctrlPr>
                      </m:fPr>
                      <m:num>
                        <m:r>
                          <a:rPr lang="en-US" b="0" i="1" smtClean="0">
                            <a:latin typeface="Cambria Math" panose="02040503050406030204" pitchFamily="18" charset="0"/>
                          </a:rPr>
                          <m:t>𝑝</m:t>
                        </m:r>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num>
                      <m:den>
                        <m:r>
                          <a:rPr lang="en-US" b="0" i="1" smtClean="0">
                            <a:latin typeface="Cambria Math" panose="02040503050406030204" pitchFamily="18" charset="0"/>
                          </a:rPr>
                          <m:t>𝑞</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den>
                    </m:f>
                  </m:oMath>
                </a14:m>
                <a:endParaRPr lang="en-US" dirty="0"/>
              </a:p>
              <a:p>
                <a:pPr marL="0" indent="0">
                  <a:buNone/>
                </a:pPr>
                <a:endParaRPr lang="en-US" dirty="0"/>
              </a:p>
              <a:p>
                <a:pPr marL="0" indent="0">
                  <a:buNone/>
                </a:pPr>
                <a14:m>
                  <m:oMath xmlns:m="http://schemas.openxmlformats.org/officeDocument/2006/math">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𝑥</m:t>
                            </m:r>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𝑎</m:t>
                            </m:r>
                          </m:lim>
                        </m:limLow>
                      </m:fName>
                      <m:e>
                        <m:r>
                          <a:rPr lang="en-US" i="1">
                            <a:latin typeface="Cambria Math" panose="02040503050406030204" pitchFamily="18" charset="0"/>
                            <a:ea typeface="Cambria Math" panose="02040503050406030204" pitchFamily="18" charset="0"/>
                          </a:rPr>
                          <m:t>𝑝</m:t>
                        </m:r>
                        <m:d>
                          <m:dPr>
                            <m:ctrlPr>
                              <a:rPr lang="en-US" i="1">
                                <a:latin typeface="Cambria Math" panose="02040503050406030204" pitchFamily="18" charset="0"/>
                              </a:rPr>
                            </m:ctrlPr>
                          </m:dPr>
                          <m:e>
                            <m:r>
                              <a:rPr lang="en-US" i="1">
                                <a:latin typeface="Cambria Math" panose="02040503050406030204" pitchFamily="18" charset="0"/>
                              </a:rPr>
                              <m:t>𝑥</m:t>
                            </m:r>
                          </m:e>
                        </m:d>
                        <m:r>
                          <a:rPr lang="en-US" b="0" i="1" smtClean="0">
                            <a:latin typeface="Cambria Math" panose="02040503050406030204" pitchFamily="18" charset="0"/>
                          </a:rPr>
                          <m:t>/</m:t>
                        </m:r>
                        <m:r>
                          <a:rPr lang="en-US" b="0" i="1" smtClean="0">
                            <a:latin typeface="Cambria Math" panose="02040503050406030204" pitchFamily="18" charset="0"/>
                          </a:rPr>
                          <m:t>𝑞</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i="1">
                            <a:latin typeface="Cambria Math" panose="02040503050406030204" pitchFamily="18" charset="0"/>
                          </a:rPr>
                          <m:t>=</m:t>
                        </m:r>
                        <m:r>
                          <a:rPr lang="en-US" i="1">
                            <a:latin typeface="Cambria Math" panose="02040503050406030204" pitchFamily="18" charset="0"/>
                          </a:rPr>
                          <m:t>𝑝</m:t>
                        </m:r>
                        <m:r>
                          <a:rPr lang="en-US" i="1">
                            <a:latin typeface="Cambria Math" panose="02040503050406030204" pitchFamily="18" charset="0"/>
                          </a:rPr>
                          <m:t>(</m:t>
                        </m:r>
                        <m:r>
                          <a:rPr lang="en-US" i="1">
                            <a:latin typeface="Cambria Math" panose="02040503050406030204" pitchFamily="18" charset="0"/>
                          </a:rPr>
                          <m:t>𝑎</m:t>
                        </m:r>
                        <m:r>
                          <a:rPr lang="en-US" i="1">
                            <a:latin typeface="Cambria Math" panose="02040503050406030204" pitchFamily="18" charset="0"/>
                          </a:rPr>
                          <m:t>)/</m:t>
                        </m:r>
                        <m:r>
                          <a:rPr lang="en-US" b="0" i="1" smtClean="0">
                            <a:latin typeface="Cambria Math" panose="02040503050406030204" pitchFamily="18" charset="0"/>
                          </a:rPr>
                          <m:t>𝑞</m:t>
                        </m:r>
                        <m:d>
                          <m:dPr>
                            <m:ctrlPr>
                              <a:rPr lang="en-US" b="0" i="1" smtClean="0">
                                <a:latin typeface="Cambria Math" panose="02040503050406030204" pitchFamily="18" charset="0"/>
                              </a:rPr>
                            </m:ctrlPr>
                          </m:dPr>
                          <m:e>
                            <m:r>
                              <a:rPr lang="en-US" b="0" i="1" smtClean="0">
                                <a:latin typeface="Cambria Math" panose="02040503050406030204" pitchFamily="18" charset="0"/>
                              </a:rPr>
                              <m:t>𝑎</m:t>
                            </m:r>
                          </m:e>
                        </m:d>
                      </m:e>
                    </m:func>
                  </m:oMath>
                </a14:m>
                <a:r>
                  <a:rPr lang="en-US" dirty="0"/>
                  <a:t> as long as </a:t>
                </a:r>
                <a14:m>
                  <m:oMath xmlns:m="http://schemas.openxmlformats.org/officeDocument/2006/math">
                    <m:r>
                      <a:rPr lang="en-US" b="0" i="1" smtClean="0">
                        <a:latin typeface="Cambria Math" panose="02040503050406030204" pitchFamily="18" charset="0"/>
                      </a:rPr>
                      <m:t>𝑞</m:t>
                    </m:r>
                    <m:r>
                      <a:rPr lang="en-US" b="0" i="1" smtClean="0">
                        <a:latin typeface="Cambria Math" panose="02040503050406030204" pitchFamily="18" charset="0"/>
                      </a:rPr>
                      <m:t>(</m:t>
                    </m:r>
                    <m:r>
                      <a:rPr lang="en-US" b="0" i="1" smtClean="0">
                        <a:latin typeface="Cambria Math" panose="02040503050406030204" pitchFamily="18" charset="0"/>
                      </a:rPr>
                      <m:t>𝑎</m:t>
                    </m:r>
                    <m:r>
                      <a:rPr lang="en-US" b="0" i="1" smtClean="0">
                        <a:latin typeface="Cambria Math" panose="02040503050406030204" pitchFamily="18" charset="0"/>
                      </a:rPr>
                      <m:t>)≠0.</m:t>
                    </m:r>
                  </m:oMath>
                </a14:m>
                <a:endParaRPr lang="en-US" dirty="0"/>
              </a:p>
            </p:txBody>
          </p:sp>
        </mc:Choice>
        <mc:Fallback xmlns="">
          <p:sp>
            <p:nvSpPr>
              <p:cNvPr id="4" name="Text Placeholder 3">
                <a:extLst>
                  <a:ext uri="{FF2B5EF4-FFF2-40B4-BE49-F238E27FC236}">
                    <a16:creationId xmlns:a16="http://schemas.microsoft.com/office/drawing/2014/main" id="{D37AF2DB-300E-4421-92CA-8BD05FDBF54F}"/>
                  </a:ext>
                </a:extLst>
              </p:cNvPr>
              <p:cNvSpPr>
                <a:spLocks noGrp="1" noRot="1" noChangeAspect="1" noMove="1" noResize="1" noEditPoints="1" noAdjustHandles="1" noChangeArrowheads="1" noChangeShapeType="1" noTextEdit="1"/>
              </p:cNvSpPr>
              <p:nvPr>
                <p:ph type="body" sz="quarter" idx="14"/>
              </p:nvPr>
            </p:nvSpPr>
            <p:spPr>
              <a:xfrm>
                <a:off x="609600" y="900861"/>
                <a:ext cx="10750549" cy="5715811"/>
              </a:xfrm>
              <a:blipFill>
                <a:blip r:embed="rId2"/>
                <a:stretch>
                  <a:fillRect l="-1134" t="-1814" r="-454"/>
                </a:stretch>
              </a:blipFill>
            </p:spPr>
            <p:txBody>
              <a:bodyPr/>
              <a:lstStyle/>
              <a:p>
                <a:r>
                  <a:rPr lang="en-US">
                    <a:noFill/>
                  </a:rPr>
                  <a:t> </a:t>
                </a:r>
              </a:p>
            </p:txBody>
          </p:sp>
        </mc:Fallback>
      </mc:AlternateContent>
    </p:spTree>
    <p:extLst>
      <p:ext uri="{BB962C8B-B14F-4D97-AF65-F5344CB8AC3E}">
        <p14:creationId xmlns:p14="http://schemas.microsoft.com/office/powerpoint/2010/main" val="27422377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C091E9-135F-4AD2-BDA3-A75F4C2610C5}"/>
              </a:ext>
            </a:extLst>
          </p:cNvPr>
          <p:cNvSpPr>
            <a:spLocks noGrp="1"/>
          </p:cNvSpPr>
          <p:nvPr>
            <p:ph type="title"/>
          </p:nvPr>
        </p:nvSpPr>
        <p:spPr/>
        <p:txBody>
          <a:bodyPr>
            <a:normAutofit/>
          </a:bodyPr>
          <a:lstStyle/>
          <a:p>
            <a:r>
              <a:rPr lang="en-US" dirty="0"/>
              <a:t>Continuity of Trigonometric Functions</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5DFAAC9C-A989-4FEE-B1C7-7B30E7B11F6B}"/>
                  </a:ext>
                </a:extLst>
              </p:cNvPr>
              <p:cNvSpPr>
                <a:spLocks noGrp="1"/>
              </p:cNvSpPr>
              <p:nvPr>
                <p:ph type="body" sz="quarter" idx="14"/>
              </p:nvPr>
            </p:nvSpPr>
            <p:spPr>
              <a:xfrm>
                <a:off x="609600" y="900862"/>
                <a:ext cx="10750549" cy="5109502"/>
              </a:xfrm>
            </p:spPr>
            <p:txBody>
              <a:bodyPr>
                <a:normAutofit/>
              </a:bodyPr>
              <a:lstStyle/>
              <a:p>
                <a:pPr marL="0" indent="0">
                  <a:buNone/>
                </a:pPr>
                <a:r>
                  <a:rPr lang="en-US" dirty="0"/>
                  <a:t>Definition:</a:t>
                </a:r>
              </a:p>
              <a:p>
                <a:pPr marL="0" indent="0">
                  <a:buNone/>
                </a:pPr>
                <a:r>
                  <a:rPr lang="en-US" dirty="0"/>
                  <a:t>Trigonometric functions are continuous over their entire domains.</a:t>
                </a:r>
              </a:p>
              <a:p>
                <a:pPr marL="0" indent="0">
                  <a:buNone/>
                </a:pPr>
                <a:r>
                  <a:rPr lang="en-US" dirty="0"/>
                  <a:t>Explanation:</a:t>
                </a:r>
              </a:p>
              <a:p>
                <a:pPr marL="0" indent="0">
                  <a:buNone/>
                </a:pPr>
                <a14:m>
                  <m:oMath xmlns:m="http://schemas.openxmlformats.org/officeDocument/2006/math">
                    <m:r>
                      <a:rPr lang="en-US" b="0" i="1" smtClean="0">
                        <a:latin typeface="Cambria Math" panose="02040503050406030204" pitchFamily="18" charset="0"/>
                      </a:rPr>
                      <m:t>𝑐𝑜𝑠𝑥</m:t>
                    </m:r>
                    <m:r>
                      <a:rPr lang="en-US" b="0" i="1" smtClean="0">
                        <a:latin typeface="Cambria Math" panose="02040503050406030204" pitchFamily="18" charset="0"/>
                      </a:rPr>
                      <m:t> </m:t>
                    </m:r>
                    <m:r>
                      <a:rPr lang="en-US" b="0" i="1" smtClean="0">
                        <a:latin typeface="Cambria Math" panose="02040503050406030204" pitchFamily="18" charset="0"/>
                      </a:rPr>
                      <m:t>𝑎𝑛𝑑</m:t>
                    </m:r>
                    <m:r>
                      <a:rPr lang="en-US" b="0" i="1" smtClean="0">
                        <a:latin typeface="Cambria Math" panose="02040503050406030204" pitchFamily="18" charset="0"/>
                      </a:rPr>
                      <m:t> </m:t>
                    </m:r>
                    <m:r>
                      <a:rPr lang="en-US" b="0" i="1" smtClean="0">
                        <a:latin typeface="Cambria Math" panose="02040503050406030204" pitchFamily="18" charset="0"/>
                      </a:rPr>
                      <m:t>𝑠𝑖𝑛𝑥</m:t>
                    </m:r>
                  </m:oMath>
                </a14:m>
                <a:r>
                  <a:rPr lang="en-US" dirty="0"/>
                  <a:t> are continuous at every real number.</a:t>
                </a:r>
              </a:p>
              <a:p>
                <a:pPr marL="0" indent="0">
                  <a:buNone/>
                </a:pPr>
                <a:r>
                  <a:rPr lang="en-US" dirty="0"/>
                  <a:t>Thus </a:t>
                </a:r>
                <a14:m>
                  <m:oMath xmlns:m="http://schemas.openxmlformats.org/officeDocument/2006/math">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𝑥</m:t>
                            </m:r>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𝑎</m:t>
                            </m:r>
                          </m:lim>
                        </m:limLow>
                      </m:fName>
                      <m:e>
                        <m:r>
                          <a:rPr lang="en-US" b="0" i="1" smtClean="0">
                            <a:latin typeface="Cambria Math" panose="02040503050406030204" pitchFamily="18" charset="0"/>
                            <a:ea typeface="Cambria Math" panose="02040503050406030204" pitchFamily="18" charset="0"/>
                          </a:rPr>
                          <m:t>𝑐𝑜𝑠</m:t>
                        </m:r>
                        <m:r>
                          <a:rPr lang="en-US" i="1">
                            <a:latin typeface="Cambria Math" panose="02040503050406030204" pitchFamily="18" charset="0"/>
                          </a:rPr>
                          <m:t>𝑥</m:t>
                        </m:r>
                        <m:r>
                          <a:rPr lang="en-US" b="0" i="1" smtClean="0">
                            <a:latin typeface="Cambria Math" panose="02040503050406030204" pitchFamily="18" charset="0"/>
                          </a:rPr>
                          <m:t>=</m:t>
                        </m:r>
                        <m:r>
                          <a:rPr lang="en-US" b="0" i="1" smtClean="0">
                            <a:latin typeface="Cambria Math" panose="02040503050406030204" pitchFamily="18" charset="0"/>
                          </a:rPr>
                          <m:t>𝑐𝑜𝑠𝑎</m:t>
                        </m:r>
                      </m:e>
                    </m:func>
                    <m:r>
                      <a:rPr lang="en-US" b="0" i="1" smtClean="0">
                        <a:latin typeface="Cambria Math" panose="02040503050406030204" pitchFamily="18" charset="0"/>
                      </a:rPr>
                      <m:t> </m:t>
                    </m:r>
                  </m:oMath>
                </a14:m>
                <a:r>
                  <a:rPr lang="en-US" dirty="0"/>
                  <a:t> and </a:t>
                </a:r>
              </a:p>
              <a:p>
                <a:pPr marL="0" indent="0">
                  <a:buNone/>
                </a:pPr>
                <a:endParaRPr lang="en-US" dirty="0"/>
              </a:p>
              <a:p>
                <a:pPr marL="0" indent="0">
                  <a:buNone/>
                </a:pPr>
                <a14:m>
                  <m:oMathPara xmlns:m="http://schemas.openxmlformats.org/officeDocument/2006/math">
                    <m:oMathParaPr>
                      <m:jc m:val="left"/>
                    </m:oMathParaPr>
                    <m:oMath xmlns:m="http://schemas.openxmlformats.org/officeDocument/2006/math">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eqArr>
                                <m:eqArrPr>
                                  <m:ctrlPr>
                                    <a:rPr lang="en-US" i="1">
                                      <a:latin typeface="Cambria Math" panose="02040503050406030204" pitchFamily="18" charset="0"/>
                                    </a:rPr>
                                  </m:ctrlPr>
                                </m:eqArrPr>
                                <m:e>
                                  <m:r>
                                    <a:rPr lang="en-US" i="1">
                                      <a:latin typeface="Cambria Math" panose="02040503050406030204" pitchFamily="18" charset="0"/>
                                    </a:rPr>
                                    <m:t>𝑥</m:t>
                                  </m:r>
                                </m:e>
                                <m:e>
                                  <m:r>
                                    <a:rPr lang="en-US" b="0" i="1" smtClean="0">
                                      <a:latin typeface="Cambria Math" panose="02040503050406030204" pitchFamily="18" charset="0"/>
                                    </a:rPr>
                                    <m:t>𝑥</m:t>
                                  </m:r>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𝑎</m:t>
                                  </m:r>
                                </m:e>
                              </m:eqArr>
                            </m:lim>
                          </m:limLow>
                        </m:fName>
                        <m:e>
                          <m:r>
                            <a:rPr lang="en-US" b="0" i="1" smtClean="0">
                              <a:latin typeface="Cambria Math" panose="02040503050406030204" pitchFamily="18" charset="0"/>
                              <a:ea typeface="Cambria Math" panose="02040503050406030204" pitchFamily="18" charset="0"/>
                            </a:rPr>
                            <m:t>𝑠𝑖𝑛</m:t>
                          </m:r>
                          <m:r>
                            <a:rPr lang="en-US" i="1">
                              <a:latin typeface="Cambria Math" panose="02040503050406030204" pitchFamily="18" charset="0"/>
                            </a:rPr>
                            <m:t>𝑥</m:t>
                          </m:r>
                          <m:r>
                            <a:rPr lang="en-US" i="1">
                              <a:latin typeface="Cambria Math" panose="02040503050406030204" pitchFamily="18" charset="0"/>
                            </a:rPr>
                            <m:t>=</m:t>
                          </m:r>
                          <m:r>
                            <a:rPr lang="en-US" b="0" i="1" smtClean="0">
                              <a:latin typeface="Cambria Math" panose="02040503050406030204" pitchFamily="18" charset="0"/>
                            </a:rPr>
                            <m:t>𝑠𝑖𝑛</m:t>
                          </m:r>
                          <m:r>
                            <a:rPr lang="en-US" i="1">
                              <a:latin typeface="Cambria Math" panose="02040503050406030204" pitchFamily="18" charset="0"/>
                            </a:rPr>
                            <m:t>𝑎</m:t>
                          </m:r>
                        </m:e>
                      </m:func>
                    </m:oMath>
                  </m:oMathPara>
                </a14:m>
                <a:endParaRPr lang="en-US" dirty="0"/>
              </a:p>
              <a:p>
                <a:pPr marL="0" indent="0">
                  <a:buNone/>
                </a:pPr>
                <a:endParaRPr lang="en-US" dirty="0"/>
              </a:p>
              <a:p>
                <a:pPr marL="0" indent="0">
                  <a:buNone/>
                </a:pPr>
                <a:r>
                  <a:rPr lang="en-US" dirty="0"/>
                  <a:t>Since every trig function can be expressed in terms of </a:t>
                </a:r>
                <a14:m>
                  <m:oMath xmlns:m="http://schemas.openxmlformats.org/officeDocument/2006/math">
                    <m:r>
                      <a:rPr lang="en-US" b="0" i="1" smtClean="0">
                        <a:latin typeface="Cambria Math" panose="02040503050406030204" pitchFamily="18" charset="0"/>
                      </a:rPr>
                      <m:t>𝑠𝑖𝑛𝑥</m:t>
                    </m:r>
                    <m:r>
                      <a:rPr lang="en-US" b="0" i="1" smtClean="0">
                        <a:latin typeface="Cambria Math" panose="02040503050406030204" pitchFamily="18" charset="0"/>
                      </a:rPr>
                      <m:t>, </m:t>
                    </m:r>
                    <m:r>
                      <a:rPr lang="en-US" b="0" i="1" smtClean="0">
                        <a:latin typeface="Cambria Math" panose="02040503050406030204" pitchFamily="18" charset="0"/>
                      </a:rPr>
                      <m:t>𝑐𝑜𝑠𝑥</m:t>
                    </m:r>
                    <m:r>
                      <a:rPr lang="en-US" b="0" i="0" smtClean="0">
                        <a:latin typeface="Cambria Math" panose="02040503050406030204" pitchFamily="18" charset="0"/>
                      </a:rPr>
                      <m:t>, </m:t>
                    </m:r>
                  </m:oMath>
                </a14:m>
                <a:r>
                  <a:rPr lang="en-US" dirty="0"/>
                  <a:t>their continuity follows from the quotient limit law.</a:t>
                </a:r>
              </a:p>
            </p:txBody>
          </p:sp>
        </mc:Choice>
        <mc:Fallback xmlns="">
          <p:sp>
            <p:nvSpPr>
              <p:cNvPr id="4" name="Text Placeholder 3">
                <a:extLst>
                  <a:ext uri="{FF2B5EF4-FFF2-40B4-BE49-F238E27FC236}">
                    <a16:creationId xmlns:a16="http://schemas.microsoft.com/office/drawing/2014/main" id="{5DFAAC9C-A989-4FEE-B1C7-7B30E7B11F6B}"/>
                  </a:ext>
                </a:extLst>
              </p:cNvPr>
              <p:cNvSpPr>
                <a:spLocks noGrp="1" noRot="1" noChangeAspect="1" noMove="1" noResize="1" noEditPoints="1" noAdjustHandles="1" noChangeArrowheads="1" noChangeShapeType="1" noTextEdit="1"/>
              </p:cNvSpPr>
              <p:nvPr>
                <p:ph type="body" sz="quarter" idx="14"/>
              </p:nvPr>
            </p:nvSpPr>
            <p:spPr>
              <a:xfrm>
                <a:off x="609600" y="900862"/>
                <a:ext cx="10750549" cy="5109502"/>
              </a:xfrm>
              <a:blipFill>
                <a:blip r:embed="rId2"/>
                <a:stretch>
                  <a:fillRect l="-624"/>
                </a:stretch>
              </a:blipFill>
            </p:spPr>
            <p:txBody>
              <a:bodyPr/>
              <a:lstStyle/>
              <a:p>
                <a:r>
                  <a:rPr lang="en-US">
                    <a:noFill/>
                  </a:rPr>
                  <a:t> </a:t>
                </a:r>
              </a:p>
            </p:txBody>
          </p:sp>
        </mc:Fallback>
      </mc:AlternateContent>
    </p:spTree>
    <p:extLst>
      <p:ext uri="{BB962C8B-B14F-4D97-AF65-F5344CB8AC3E}">
        <p14:creationId xmlns:p14="http://schemas.microsoft.com/office/powerpoint/2010/main" val="37087457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04794E-A434-48A5-809B-3760ECAE3898}"/>
              </a:ext>
            </a:extLst>
          </p:cNvPr>
          <p:cNvSpPr>
            <a:spLocks noGrp="1"/>
          </p:cNvSpPr>
          <p:nvPr>
            <p:ph type="title"/>
          </p:nvPr>
        </p:nvSpPr>
        <p:spPr/>
        <p:txBody>
          <a:bodyPr>
            <a:normAutofit/>
          </a:bodyPr>
          <a:lstStyle/>
          <a:p>
            <a:r>
              <a:rPr lang="en-US" dirty="0"/>
              <a:t>Closed-form functions</a:t>
            </a:r>
          </a:p>
        </p:txBody>
      </p:sp>
      <p:sp>
        <p:nvSpPr>
          <p:cNvPr id="4" name="Text Placeholder 3">
            <a:extLst>
              <a:ext uri="{FF2B5EF4-FFF2-40B4-BE49-F238E27FC236}">
                <a16:creationId xmlns:a16="http://schemas.microsoft.com/office/drawing/2014/main" id="{E5EE6E5F-12DD-4BE8-A2FE-FFDF8EDC249A}"/>
              </a:ext>
            </a:extLst>
          </p:cNvPr>
          <p:cNvSpPr>
            <a:spLocks noGrp="1"/>
          </p:cNvSpPr>
          <p:nvPr>
            <p:ph type="body" sz="quarter" idx="14"/>
          </p:nvPr>
        </p:nvSpPr>
        <p:spPr>
          <a:xfrm>
            <a:off x="609600" y="900862"/>
            <a:ext cx="10750549" cy="5109502"/>
          </a:xfrm>
        </p:spPr>
        <p:txBody>
          <a:bodyPr/>
          <a:lstStyle/>
          <a:p>
            <a:pPr marL="0" indent="0">
              <a:buNone/>
            </a:pPr>
            <a:r>
              <a:rPr lang="en-US" dirty="0"/>
              <a:t>Specified by combining constants, powers, exponential functions , Logarithmic functions, radicals, absolute values, trigonometric values into a single mathematical formula</a:t>
            </a:r>
          </a:p>
          <a:p>
            <a:pPr marL="0" indent="0">
              <a:buNone/>
            </a:pPr>
            <a:endParaRPr lang="en-US" dirty="0"/>
          </a:p>
          <a:p>
            <a:pPr marL="0" indent="0">
              <a:buNone/>
            </a:pPr>
            <a:r>
              <a:rPr lang="en-US" dirty="0"/>
              <a:t>Theorem: Every closed form function is continuous on its domain.</a:t>
            </a:r>
          </a:p>
        </p:txBody>
      </p:sp>
    </p:spTree>
    <p:extLst>
      <p:ext uri="{BB962C8B-B14F-4D97-AF65-F5344CB8AC3E}">
        <p14:creationId xmlns:p14="http://schemas.microsoft.com/office/powerpoint/2010/main" val="26679143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2B0D4-7A93-4FE8-9144-60E3DB9179EE}"/>
              </a:ext>
            </a:extLst>
          </p:cNvPr>
          <p:cNvSpPr>
            <a:spLocks noGrp="1"/>
          </p:cNvSpPr>
          <p:nvPr>
            <p:ph type="title"/>
          </p:nvPr>
        </p:nvSpPr>
        <p:spPr/>
        <p:txBody>
          <a:bodyPr>
            <a:normAutofit/>
          </a:bodyPr>
          <a:lstStyle/>
          <a:p>
            <a:r>
              <a:rPr lang="en-US" dirty="0"/>
              <a:t>Example 1: Determining Continuity at a Point, Condition 1</a:t>
            </a:r>
          </a:p>
        </p:txBody>
      </p:sp>
      <p:pic>
        <p:nvPicPr>
          <p:cNvPr id="5" name="Picture 4">
            <a:extLst>
              <a:ext uri="{FF2B5EF4-FFF2-40B4-BE49-F238E27FC236}">
                <a16:creationId xmlns:a16="http://schemas.microsoft.com/office/drawing/2014/main" id="{968A1E84-B140-416D-8672-9915A95E0387}"/>
              </a:ext>
            </a:extLst>
          </p:cNvPr>
          <p:cNvPicPr>
            <a:picLocks noChangeAspect="1"/>
          </p:cNvPicPr>
          <p:nvPr/>
        </p:nvPicPr>
        <p:blipFill>
          <a:blip r:embed="rId2"/>
          <a:stretch>
            <a:fillRect/>
          </a:stretch>
        </p:blipFill>
        <p:spPr>
          <a:xfrm>
            <a:off x="609600" y="1052512"/>
            <a:ext cx="11394332" cy="5406654"/>
          </a:xfrm>
          <a:prstGeom prst="rect">
            <a:avLst/>
          </a:prstGeom>
        </p:spPr>
      </p:pic>
    </p:spTree>
    <p:extLst>
      <p:ext uri="{BB962C8B-B14F-4D97-AF65-F5344CB8AC3E}">
        <p14:creationId xmlns:p14="http://schemas.microsoft.com/office/powerpoint/2010/main" val="20721023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1E00AE-B6CE-4F47-A09F-1F7DC948DF29}"/>
              </a:ext>
            </a:extLst>
          </p:cNvPr>
          <p:cNvSpPr>
            <a:spLocks noGrp="1"/>
          </p:cNvSpPr>
          <p:nvPr>
            <p:ph type="title"/>
          </p:nvPr>
        </p:nvSpPr>
        <p:spPr/>
        <p:txBody>
          <a:bodyPr>
            <a:normAutofit/>
          </a:bodyPr>
          <a:lstStyle/>
          <a:p>
            <a:r>
              <a:rPr lang="en-US" dirty="0"/>
              <a:t>Example 2: Determining Continuity at a Point, Condition 2</a:t>
            </a:r>
          </a:p>
        </p:txBody>
      </p:sp>
      <p:pic>
        <p:nvPicPr>
          <p:cNvPr id="5" name="Picture 4">
            <a:extLst>
              <a:ext uri="{FF2B5EF4-FFF2-40B4-BE49-F238E27FC236}">
                <a16:creationId xmlns:a16="http://schemas.microsoft.com/office/drawing/2014/main" id="{E37303B4-E110-4E09-869B-4AB73ED90BC9}"/>
              </a:ext>
            </a:extLst>
          </p:cNvPr>
          <p:cNvPicPr>
            <a:picLocks noChangeAspect="1"/>
          </p:cNvPicPr>
          <p:nvPr/>
        </p:nvPicPr>
        <p:blipFill>
          <a:blip r:embed="rId2"/>
          <a:stretch>
            <a:fillRect/>
          </a:stretch>
        </p:blipFill>
        <p:spPr>
          <a:xfrm>
            <a:off x="609600" y="900863"/>
            <a:ext cx="11121957" cy="4371528"/>
          </a:xfrm>
          <a:prstGeom prst="rect">
            <a:avLst/>
          </a:prstGeom>
        </p:spPr>
      </p:pic>
    </p:spTree>
    <p:extLst>
      <p:ext uri="{BB962C8B-B14F-4D97-AF65-F5344CB8AC3E}">
        <p14:creationId xmlns:p14="http://schemas.microsoft.com/office/powerpoint/2010/main" val="18931352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23D65D-7ABA-41C2-876C-9362D7FB58B4}"/>
              </a:ext>
            </a:extLst>
          </p:cNvPr>
          <p:cNvSpPr>
            <a:spLocks noGrp="1"/>
          </p:cNvSpPr>
          <p:nvPr>
            <p:ph type="title"/>
          </p:nvPr>
        </p:nvSpPr>
        <p:spPr/>
        <p:txBody>
          <a:bodyPr>
            <a:normAutofit/>
          </a:bodyPr>
          <a:lstStyle/>
          <a:p>
            <a:r>
              <a:rPr lang="en-US" dirty="0"/>
              <a:t>Example 3</a:t>
            </a:r>
          </a:p>
        </p:txBody>
      </p:sp>
      <p:pic>
        <p:nvPicPr>
          <p:cNvPr id="5" name="Picture 4">
            <a:extLst>
              <a:ext uri="{FF2B5EF4-FFF2-40B4-BE49-F238E27FC236}">
                <a16:creationId xmlns:a16="http://schemas.microsoft.com/office/drawing/2014/main" id="{B48A1745-0C4B-4809-88A2-96F2B32EAD32}"/>
              </a:ext>
            </a:extLst>
          </p:cNvPr>
          <p:cNvPicPr>
            <a:picLocks noChangeAspect="1"/>
          </p:cNvPicPr>
          <p:nvPr/>
        </p:nvPicPr>
        <p:blipFill>
          <a:blip r:embed="rId2"/>
          <a:stretch>
            <a:fillRect/>
          </a:stretch>
        </p:blipFill>
        <p:spPr>
          <a:xfrm>
            <a:off x="778212" y="1595336"/>
            <a:ext cx="11580474" cy="4319081"/>
          </a:xfrm>
          <a:prstGeom prst="rect">
            <a:avLst/>
          </a:prstGeom>
        </p:spPr>
      </p:pic>
    </p:spTree>
    <p:extLst>
      <p:ext uri="{BB962C8B-B14F-4D97-AF65-F5344CB8AC3E}">
        <p14:creationId xmlns:p14="http://schemas.microsoft.com/office/powerpoint/2010/main" val="26459573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48622-79FA-A45C-F40D-FE4A19E07758}"/>
              </a:ext>
            </a:extLst>
          </p:cNvPr>
          <p:cNvSpPr>
            <a:spLocks noGrp="1"/>
          </p:cNvSpPr>
          <p:nvPr>
            <p:ph type="title"/>
          </p:nvPr>
        </p:nvSpPr>
        <p:spPr/>
        <p:txBody>
          <a:bodyPr/>
          <a:lstStyle/>
          <a:p>
            <a:r>
              <a:rPr lang="en-US" dirty="0"/>
              <a:t>1.4 Continuity</a:t>
            </a:r>
          </a:p>
        </p:txBody>
      </p:sp>
      <p:sp>
        <p:nvSpPr>
          <p:cNvPr id="4" name="Text Placeholder 3">
            <a:extLst>
              <a:ext uri="{FF2B5EF4-FFF2-40B4-BE49-F238E27FC236}">
                <a16:creationId xmlns:a16="http://schemas.microsoft.com/office/drawing/2014/main" id="{D3C5D7C0-6620-B785-91D3-FFC92FD87743}"/>
              </a:ext>
            </a:extLst>
          </p:cNvPr>
          <p:cNvSpPr>
            <a:spLocks noGrp="1"/>
          </p:cNvSpPr>
          <p:nvPr>
            <p:ph type="body" sz="quarter" idx="14"/>
          </p:nvPr>
        </p:nvSpPr>
        <p:spPr>
          <a:xfrm>
            <a:off x="609600" y="900862"/>
            <a:ext cx="11210488" cy="5109502"/>
          </a:xfrm>
        </p:spPr>
        <p:txBody>
          <a:bodyPr/>
          <a:lstStyle/>
          <a:p>
            <a:r>
              <a:rPr lang="en-US" dirty="0"/>
              <a:t>Many functions have the property that their graphs can be traced with a pencil without lifting the pencil from the page. </a:t>
            </a:r>
          </a:p>
          <a:p>
            <a:r>
              <a:rPr lang="en-US" dirty="0"/>
              <a:t>Such functions are called </a:t>
            </a:r>
            <a:r>
              <a:rPr lang="en-US" b="1" i="1" dirty="0"/>
              <a:t>continuous</a:t>
            </a:r>
            <a:r>
              <a:rPr lang="en-US" b="1" dirty="0"/>
              <a:t>.</a:t>
            </a:r>
            <a:r>
              <a:rPr lang="en-US" dirty="0"/>
              <a:t> Other functions have points at which a break in the graph occurs, but satisfy this property over intervals contained in their domains. They are continuous on these intervals and are said to have a </a:t>
            </a:r>
            <a:r>
              <a:rPr lang="en-US" b="1" dirty="0"/>
              <a:t>discontinuity</a:t>
            </a:r>
            <a:r>
              <a:rPr lang="en-US" dirty="0"/>
              <a:t> at a point where a break occurs.</a:t>
            </a:r>
          </a:p>
          <a:p>
            <a:endParaRPr lang="en-US" dirty="0"/>
          </a:p>
          <a:p>
            <a:endParaRPr lang="en-US" dirty="0"/>
          </a:p>
          <a:p>
            <a:r>
              <a:rPr lang="en-US" dirty="0"/>
              <a:t>Intuitively, a function is continuous at a particular point if there is no break in its graph at that point.</a:t>
            </a:r>
          </a:p>
        </p:txBody>
      </p:sp>
    </p:spTree>
    <p:extLst>
      <p:ext uri="{BB962C8B-B14F-4D97-AF65-F5344CB8AC3E}">
        <p14:creationId xmlns:p14="http://schemas.microsoft.com/office/powerpoint/2010/main" val="9171183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22B391-A14E-4349-A648-1D03478E754C}"/>
              </a:ext>
            </a:extLst>
          </p:cNvPr>
          <p:cNvPicPr>
            <a:picLocks noChangeAspect="1"/>
          </p:cNvPicPr>
          <p:nvPr/>
        </p:nvPicPr>
        <p:blipFill>
          <a:blip r:embed="rId2"/>
          <a:stretch>
            <a:fillRect/>
          </a:stretch>
        </p:blipFill>
        <p:spPr>
          <a:xfrm>
            <a:off x="609599" y="1143001"/>
            <a:ext cx="10750549" cy="1879600"/>
          </a:xfrm>
          <a:prstGeom prst="rect">
            <a:avLst/>
          </a:prstGeom>
        </p:spPr>
      </p:pic>
    </p:spTree>
    <p:extLst>
      <p:ext uri="{BB962C8B-B14F-4D97-AF65-F5344CB8AC3E}">
        <p14:creationId xmlns:p14="http://schemas.microsoft.com/office/powerpoint/2010/main" val="4390798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859E1-BAEF-4EA4-A1FE-FC71A98AA043}"/>
              </a:ext>
            </a:extLst>
          </p:cNvPr>
          <p:cNvSpPr>
            <a:spLocks noGrp="1"/>
          </p:cNvSpPr>
          <p:nvPr>
            <p:ph type="title"/>
          </p:nvPr>
        </p:nvSpPr>
        <p:spPr/>
        <p:txBody>
          <a:bodyPr>
            <a:normAutofit/>
          </a:bodyPr>
          <a:lstStyle/>
          <a:p>
            <a:r>
              <a:rPr lang="en-US" dirty="0"/>
              <a:t>Determine Continuity on an interval</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017602EF-18CB-4B90-8C56-8B129563EFBE}"/>
                  </a:ext>
                </a:extLst>
              </p:cNvPr>
              <p:cNvSpPr>
                <a:spLocks noGrp="1"/>
              </p:cNvSpPr>
              <p:nvPr>
                <p:ph type="body" sz="quarter" idx="14"/>
              </p:nvPr>
            </p:nvSpPr>
            <p:spPr>
              <a:xfrm>
                <a:off x="917965" y="900862"/>
                <a:ext cx="9658339" cy="5003547"/>
              </a:xfrm>
            </p:spPr>
            <p:txBody>
              <a:bodyPr/>
              <a:lstStyle/>
              <a:p>
                <a:pPr marL="0" indent="0">
                  <a:buNone/>
                </a:pPr>
                <a:r>
                  <a:rPr lang="en-US" dirty="0"/>
                  <a:t>Example 1</a:t>
                </a:r>
              </a:p>
              <a:p>
                <a:pPr marL="0" indent="0">
                  <a:buNone/>
                </a:pPr>
                <a:endParaRPr lang="en-US" dirty="0"/>
              </a:p>
              <a:p>
                <a:pPr marL="0" indent="0">
                  <a:buNone/>
                </a:pPr>
                <a:r>
                  <a:rPr lang="en-US" dirty="0"/>
                  <a:t>State the interval(s) over which the function </a:t>
                </a:r>
                <a14:m>
                  <m:oMath xmlns:m="http://schemas.openxmlformats.org/officeDocument/2006/math">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𝑥</m:t>
                        </m:r>
                        <m:r>
                          <a:rPr lang="en-US" b="0" i="1" smtClean="0">
                            <a:latin typeface="Cambria Math" panose="02040503050406030204" pitchFamily="18" charset="0"/>
                          </a:rPr>
                          <m:t>−1</m:t>
                        </m:r>
                      </m:num>
                      <m:den>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2</m:t>
                            </m:r>
                          </m:sup>
                        </m:sSup>
                        <m:r>
                          <a:rPr lang="en-US" b="0" i="1" smtClean="0">
                            <a:latin typeface="Cambria Math" panose="02040503050406030204" pitchFamily="18" charset="0"/>
                          </a:rPr>
                          <m:t>+2</m:t>
                        </m:r>
                        <m:r>
                          <a:rPr lang="en-US" b="0" i="1" smtClean="0">
                            <a:latin typeface="Cambria Math" panose="02040503050406030204" pitchFamily="18" charset="0"/>
                          </a:rPr>
                          <m:t>𝑥</m:t>
                        </m:r>
                      </m:den>
                    </m:f>
                    <m:r>
                      <a:rPr lang="en-US" b="0" i="1" smtClean="0">
                        <a:latin typeface="Cambria Math" panose="02040503050406030204" pitchFamily="18" charset="0"/>
                      </a:rPr>
                      <m:t> </m:t>
                    </m:r>
                  </m:oMath>
                </a14:m>
                <a:r>
                  <a:rPr lang="en-US" dirty="0"/>
                  <a:t>is continuous</a:t>
                </a:r>
              </a:p>
              <a:p>
                <a:pPr marL="0" indent="0">
                  <a:buNone/>
                </a:pPr>
                <a:r>
                  <a:rPr lang="en-US" dirty="0"/>
                  <a:t>.</a:t>
                </a:r>
              </a:p>
            </p:txBody>
          </p:sp>
        </mc:Choice>
        <mc:Fallback xmlns="">
          <p:sp>
            <p:nvSpPr>
              <p:cNvPr id="4" name="Text Placeholder 3">
                <a:extLst>
                  <a:ext uri="{FF2B5EF4-FFF2-40B4-BE49-F238E27FC236}">
                    <a16:creationId xmlns:a16="http://schemas.microsoft.com/office/drawing/2014/main" id="{017602EF-18CB-4B90-8C56-8B129563EFBE}"/>
                  </a:ext>
                </a:extLst>
              </p:cNvPr>
              <p:cNvSpPr>
                <a:spLocks noGrp="1" noRot="1" noChangeAspect="1" noMove="1" noResize="1" noEditPoints="1" noAdjustHandles="1" noChangeArrowheads="1" noChangeShapeType="1" noTextEdit="1"/>
              </p:cNvSpPr>
              <p:nvPr>
                <p:ph type="body" sz="quarter" idx="14"/>
              </p:nvPr>
            </p:nvSpPr>
            <p:spPr>
              <a:xfrm>
                <a:off x="917965" y="900862"/>
                <a:ext cx="9658339" cy="5003547"/>
              </a:xfrm>
              <a:blipFill>
                <a:blip r:embed="rId2"/>
                <a:stretch>
                  <a:fillRect l="-1326" t="-2071"/>
                </a:stretch>
              </a:blipFill>
            </p:spPr>
            <p:txBody>
              <a:bodyPr/>
              <a:lstStyle/>
              <a:p>
                <a:r>
                  <a:rPr lang="en-US">
                    <a:noFill/>
                  </a:rPr>
                  <a:t> </a:t>
                </a:r>
              </a:p>
            </p:txBody>
          </p:sp>
        </mc:Fallback>
      </mc:AlternateContent>
      <p:pic>
        <p:nvPicPr>
          <p:cNvPr id="9" name="Picture 8">
            <a:extLst>
              <a:ext uri="{FF2B5EF4-FFF2-40B4-BE49-F238E27FC236}">
                <a16:creationId xmlns:a16="http://schemas.microsoft.com/office/drawing/2014/main" id="{9F831C3F-8B18-47F8-8A92-00932095DC02}"/>
              </a:ext>
            </a:extLst>
          </p:cNvPr>
          <p:cNvPicPr>
            <a:picLocks noChangeAspect="1"/>
          </p:cNvPicPr>
          <p:nvPr/>
        </p:nvPicPr>
        <p:blipFill>
          <a:blip r:embed="rId3"/>
          <a:stretch>
            <a:fillRect/>
          </a:stretch>
        </p:blipFill>
        <p:spPr>
          <a:xfrm>
            <a:off x="1133474" y="3034144"/>
            <a:ext cx="10525125" cy="2036619"/>
          </a:xfrm>
          <a:prstGeom prst="rect">
            <a:avLst/>
          </a:prstGeom>
        </p:spPr>
      </p:pic>
    </p:spTree>
    <p:extLst>
      <p:ext uri="{BB962C8B-B14F-4D97-AF65-F5344CB8AC3E}">
        <p14:creationId xmlns:p14="http://schemas.microsoft.com/office/powerpoint/2010/main" val="1507460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B048CD-63A5-410F-8930-0A51EC90627E}"/>
              </a:ext>
            </a:extLst>
          </p:cNvPr>
          <p:cNvSpPr>
            <a:spLocks noGrp="1"/>
          </p:cNvSpPr>
          <p:nvPr>
            <p:ph type="title"/>
          </p:nvPr>
        </p:nvSpPr>
        <p:spPr/>
        <p:txBody>
          <a:bodyPr>
            <a:normAutofit/>
          </a:bodyPr>
          <a:lstStyle/>
          <a:p>
            <a:r>
              <a:rPr lang="en-US" dirty="0"/>
              <a:t>Example 2</a:t>
            </a:r>
          </a:p>
        </p:txBody>
      </p:sp>
      <p:pic>
        <p:nvPicPr>
          <p:cNvPr id="5" name="Picture 4">
            <a:extLst>
              <a:ext uri="{FF2B5EF4-FFF2-40B4-BE49-F238E27FC236}">
                <a16:creationId xmlns:a16="http://schemas.microsoft.com/office/drawing/2014/main" id="{857768AA-BBC3-462C-A4DE-CEF4A37909AA}"/>
              </a:ext>
            </a:extLst>
          </p:cNvPr>
          <p:cNvPicPr>
            <a:picLocks noChangeAspect="1"/>
          </p:cNvPicPr>
          <p:nvPr/>
        </p:nvPicPr>
        <p:blipFill>
          <a:blip r:embed="rId2"/>
          <a:stretch>
            <a:fillRect/>
          </a:stretch>
        </p:blipFill>
        <p:spPr>
          <a:xfrm>
            <a:off x="526819" y="900864"/>
            <a:ext cx="8831190" cy="659535"/>
          </a:xfrm>
          <a:prstGeom prst="rect">
            <a:avLst/>
          </a:prstGeom>
        </p:spPr>
      </p:pic>
      <p:pic>
        <p:nvPicPr>
          <p:cNvPr id="6" name="Picture 5">
            <a:extLst>
              <a:ext uri="{FF2B5EF4-FFF2-40B4-BE49-F238E27FC236}">
                <a16:creationId xmlns:a16="http://schemas.microsoft.com/office/drawing/2014/main" id="{FE27E6AE-BA76-424F-AB9F-CEB225E553D2}"/>
              </a:ext>
            </a:extLst>
          </p:cNvPr>
          <p:cNvPicPr>
            <a:picLocks noChangeAspect="1"/>
          </p:cNvPicPr>
          <p:nvPr/>
        </p:nvPicPr>
        <p:blipFill>
          <a:blip r:embed="rId3"/>
          <a:stretch>
            <a:fillRect/>
          </a:stretch>
        </p:blipFill>
        <p:spPr>
          <a:xfrm>
            <a:off x="609600" y="1560400"/>
            <a:ext cx="11024681" cy="2868726"/>
          </a:xfrm>
          <a:prstGeom prst="rect">
            <a:avLst/>
          </a:prstGeom>
        </p:spPr>
      </p:pic>
    </p:spTree>
    <p:extLst>
      <p:ext uri="{BB962C8B-B14F-4D97-AF65-F5344CB8AC3E}">
        <p14:creationId xmlns:p14="http://schemas.microsoft.com/office/powerpoint/2010/main" val="42894097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E0C126-5893-9E84-6D16-EC4D20F85351}"/>
              </a:ext>
            </a:extLst>
          </p:cNvPr>
          <p:cNvSpPr>
            <a:spLocks noGrp="1"/>
          </p:cNvSpPr>
          <p:nvPr>
            <p:ph type="title"/>
          </p:nvPr>
        </p:nvSpPr>
        <p:spPr/>
        <p:txBody>
          <a:bodyPr/>
          <a:lstStyle/>
          <a:p>
            <a:r>
              <a:rPr lang="en-US" dirty="0"/>
              <a:t>Video Examples on Continuity</a:t>
            </a:r>
          </a:p>
        </p:txBody>
      </p:sp>
      <p:sp>
        <p:nvSpPr>
          <p:cNvPr id="4" name="Text Placeholder 3">
            <a:extLst>
              <a:ext uri="{FF2B5EF4-FFF2-40B4-BE49-F238E27FC236}">
                <a16:creationId xmlns:a16="http://schemas.microsoft.com/office/drawing/2014/main" id="{24C35264-622A-1330-B111-1CF18D4D2E75}"/>
              </a:ext>
            </a:extLst>
          </p:cNvPr>
          <p:cNvSpPr>
            <a:spLocks noGrp="1"/>
          </p:cNvSpPr>
          <p:nvPr>
            <p:ph type="body" sz="quarter" idx="14"/>
          </p:nvPr>
        </p:nvSpPr>
        <p:spPr>
          <a:xfrm>
            <a:off x="609600" y="1073791"/>
            <a:ext cx="10750549" cy="4936573"/>
          </a:xfrm>
        </p:spPr>
        <p:txBody>
          <a:bodyPr/>
          <a:lstStyle/>
          <a:p>
            <a:endParaRPr lang="en-US" dirty="0"/>
          </a:p>
          <a:p>
            <a:endParaRPr lang="en-US" dirty="0"/>
          </a:p>
          <a:p>
            <a:r>
              <a:rPr lang="en-US" dirty="0"/>
              <a:t>Please click to watch the video below on how to determine Continuity using limits.</a:t>
            </a:r>
          </a:p>
          <a:p>
            <a:r>
              <a:rPr lang="en-US" dirty="0">
                <a:hlinkClick r:id="rId2"/>
              </a:rPr>
              <a:t>https://www.youtube.com/watch?v=Q7tEPyKS4Jg</a:t>
            </a:r>
            <a:endParaRPr lang="en-US" dirty="0"/>
          </a:p>
          <a:p>
            <a:endParaRPr lang="en-US" dirty="0"/>
          </a:p>
        </p:txBody>
      </p:sp>
    </p:spTree>
    <p:extLst>
      <p:ext uri="{BB962C8B-B14F-4D97-AF65-F5344CB8AC3E}">
        <p14:creationId xmlns:p14="http://schemas.microsoft.com/office/powerpoint/2010/main" val="32766407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FA40C0-F7D6-34DD-4F55-CF39D3B0DF97}"/>
              </a:ext>
            </a:extLst>
          </p:cNvPr>
          <p:cNvSpPr>
            <a:spLocks noGrp="1"/>
          </p:cNvSpPr>
          <p:nvPr>
            <p:ph type="title"/>
          </p:nvPr>
        </p:nvSpPr>
        <p:spPr>
          <a:xfrm>
            <a:off x="332763" y="392033"/>
            <a:ext cx="10750549" cy="659535"/>
          </a:xfrm>
        </p:spPr>
        <p:txBody>
          <a:bodyPr/>
          <a:lstStyle/>
          <a:p>
            <a:r>
              <a:rPr lang="en-US" dirty="0"/>
              <a:t>Exercise 1</a:t>
            </a:r>
          </a:p>
        </p:txBody>
      </p:sp>
      <p:sp>
        <p:nvSpPr>
          <p:cNvPr id="4" name="Text Placeholder 3">
            <a:extLst>
              <a:ext uri="{FF2B5EF4-FFF2-40B4-BE49-F238E27FC236}">
                <a16:creationId xmlns:a16="http://schemas.microsoft.com/office/drawing/2014/main" id="{57F62A3E-2D55-F0B3-8C95-2D118132CAA0}"/>
              </a:ext>
            </a:extLst>
          </p:cNvPr>
          <p:cNvSpPr>
            <a:spLocks noGrp="1"/>
          </p:cNvSpPr>
          <p:nvPr>
            <p:ph type="body" sz="quarter" idx="14"/>
          </p:nvPr>
        </p:nvSpPr>
        <p:spPr>
          <a:xfrm>
            <a:off x="223707" y="1501629"/>
            <a:ext cx="10750549" cy="4634570"/>
          </a:xfrm>
        </p:spPr>
        <p:txBody>
          <a:bodyPr/>
          <a:lstStyle/>
          <a:p>
            <a:r>
              <a:rPr lang="en-US" dirty="0"/>
              <a:t>Consider the graph of the function y = f (x) shown</a:t>
            </a:r>
          </a:p>
          <a:p>
            <a:r>
              <a:rPr lang="en-US" dirty="0"/>
              <a:t>in the following graph.</a:t>
            </a:r>
          </a:p>
          <a:p>
            <a:endParaRPr lang="en-US" dirty="0"/>
          </a:p>
        </p:txBody>
      </p:sp>
      <p:pic>
        <p:nvPicPr>
          <p:cNvPr id="6" name="Picture 5">
            <a:extLst>
              <a:ext uri="{FF2B5EF4-FFF2-40B4-BE49-F238E27FC236}">
                <a16:creationId xmlns:a16="http://schemas.microsoft.com/office/drawing/2014/main" id="{0C628BC1-A9D5-1483-DE98-753355518449}"/>
              </a:ext>
            </a:extLst>
          </p:cNvPr>
          <p:cNvPicPr>
            <a:picLocks noChangeAspect="1"/>
          </p:cNvPicPr>
          <p:nvPr/>
        </p:nvPicPr>
        <p:blipFill>
          <a:blip r:embed="rId2"/>
          <a:stretch>
            <a:fillRect/>
          </a:stretch>
        </p:blipFill>
        <p:spPr>
          <a:xfrm>
            <a:off x="831851" y="2313918"/>
            <a:ext cx="3213098" cy="3183209"/>
          </a:xfrm>
          <a:prstGeom prst="rect">
            <a:avLst/>
          </a:prstGeom>
        </p:spPr>
      </p:pic>
      <p:sp>
        <p:nvSpPr>
          <p:cNvPr id="8" name="TextBox 7">
            <a:extLst>
              <a:ext uri="{FF2B5EF4-FFF2-40B4-BE49-F238E27FC236}">
                <a16:creationId xmlns:a16="http://schemas.microsoft.com/office/drawing/2014/main" id="{D1A253AB-BBFB-45D8-BE29-F77C1FD9B9E8}"/>
              </a:ext>
            </a:extLst>
          </p:cNvPr>
          <p:cNvSpPr txBox="1"/>
          <p:nvPr/>
        </p:nvSpPr>
        <p:spPr>
          <a:xfrm>
            <a:off x="4177717" y="4176972"/>
            <a:ext cx="7315200" cy="2308324"/>
          </a:xfrm>
          <a:prstGeom prst="rect">
            <a:avLst/>
          </a:prstGeom>
          <a:noFill/>
        </p:spPr>
        <p:txBody>
          <a:bodyPr wrap="square">
            <a:spAutoFit/>
          </a:bodyPr>
          <a:lstStyle/>
          <a:p>
            <a:r>
              <a:rPr lang="en-US" dirty="0"/>
              <a:t>a. Find all values for which the function is</a:t>
            </a:r>
          </a:p>
          <a:p>
            <a:r>
              <a:rPr lang="en-US" dirty="0"/>
              <a:t>discontinuous.</a:t>
            </a:r>
          </a:p>
          <a:p>
            <a:endParaRPr lang="en-US" dirty="0"/>
          </a:p>
          <a:p>
            <a:r>
              <a:rPr lang="en-US" dirty="0"/>
              <a:t>b. For each value in part a., state why the formal</a:t>
            </a:r>
          </a:p>
          <a:p>
            <a:r>
              <a:rPr lang="en-US" dirty="0"/>
              <a:t>definition of continuity does not apply.</a:t>
            </a:r>
          </a:p>
          <a:p>
            <a:endParaRPr lang="en-US" dirty="0"/>
          </a:p>
          <a:p>
            <a:r>
              <a:rPr lang="en-US" dirty="0"/>
              <a:t>c. Classify each discontinuity as either jump,</a:t>
            </a:r>
          </a:p>
          <a:p>
            <a:r>
              <a:rPr lang="en-US" dirty="0"/>
              <a:t>removable, or infinite</a:t>
            </a:r>
          </a:p>
        </p:txBody>
      </p:sp>
    </p:spTree>
    <p:extLst>
      <p:ext uri="{BB962C8B-B14F-4D97-AF65-F5344CB8AC3E}">
        <p14:creationId xmlns:p14="http://schemas.microsoft.com/office/powerpoint/2010/main" val="9081226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BABFD2-C271-E92A-B8C3-9E8DEDEDE040}"/>
              </a:ext>
            </a:extLst>
          </p:cNvPr>
          <p:cNvSpPr>
            <a:spLocks noGrp="1"/>
          </p:cNvSpPr>
          <p:nvPr>
            <p:ph type="title"/>
          </p:nvPr>
        </p:nvSpPr>
        <p:spPr/>
        <p:txBody>
          <a:bodyPr/>
          <a:lstStyle/>
          <a:p>
            <a:r>
              <a:rPr lang="en-US" dirty="0"/>
              <a:t>Exercise 2</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18187E48-7141-0D3D-93B8-E7CC307BC37B}"/>
                  </a:ext>
                </a:extLst>
              </p:cNvPr>
              <p:cNvSpPr>
                <a:spLocks noGrp="1"/>
              </p:cNvSpPr>
              <p:nvPr>
                <p:ph type="body" sz="quarter" idx="14"/>
              </p:nvPr>
            </p:nvSpPr>
            <p:spPr>
              <a:xfrm>
                <a:off x="609600" y="981512"/>
                <a:ext cx="10750549" cy="5028852"/>
              </a:xfrm>
            </p:spPr>
            <p:txBody>
              <a:bodyPr/>
              <a:lstStyle/>
              <a:p>
                <a:r>
                  <a:rPr lang="en-US" dirty="0"/>
                  <a:t>Determine whether the given statement is true. Justify your response with an explanation or counter examples.</a:t>
                </a:r>
              </a:p>
              <a:p>
                <a:endParaRPr lang="en-US" dirty="0"/>
              </a:p>
              <a:p>
                <a:r>
                  <a:rPr lang="en-US" dirty="0"/>
                  <a:t>The function </a:t>
                </a:r>
                <a14:m>
                  <m:oMath xmlns:m="http://schemas.openxmlformats.org/officeDocument/2006/math">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f>
                      <m:fPr>
                        <m:ctrlPr>
                          <a:rPr lang="en-US" b="0" i="1" smtClean="0">
                            <a:latin typeface="Cambria Math" panose="02040503050406030204" pitchFamily="18" charset="0"/>
                          </a:rPr>
                        </m:ctrlPr>
                      </m:fPr>
                      <m:num>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2</m:t>
                            </m:r>
                          </m:sup>
                        </m:sSup>
                        <m:r>
                          <a:rPr lang="en-US" b="0" i="1" smtClean="0">
                            <a:latin typeface="Cambria Math" panose="02040503050406030204" pitchFamily="18" charset="0"/>
                          </a:rPr>
                          <m:t>−4</m:t>
                        </m:r>
                        <m:r>
                          <a:rPr lang="en-US" b="0" i="1" smtClean="0">
                            <a:latin typeface="Cambria Math" panose="02040503050406030204" pitchFamily="18" charset="0"/>
                          </a:rPr>
                          <m:t>𝑥</m:t>
                        </m:r>
                        <m:r>
                          <a:rPr lang="en-US" b="0" i="1" smtClean="0">
                            <a:latin typeface="Cambria Math" panose="02040503050406030204" pitchFamily="18" charset="0"/>
                          </a:rPr>
                          <m:t>+3</m:t>
                        </m:r>
                      </m:num>
                      <m:den>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2</m:t>
                            </m:r>
                          </m:sup>
                        </m:sSup>
                        <m:r>
                          <a:rPr lang="en-US" b="0" i="1" smtClean="0">
                            <a:latin typeface="Cambria Math" panose="02040503050406030204" pitchFamily="18" charset="0"/>
                          </a:rPr>
                          <m:t>−1</m:t>
                        </m:r>
                      </m:den>
                    </m:f>
                  </m:oMath>
                </a14:m>
                <a:r>
                  <a:rPr lang="en-US" dirty="0"/>
                  <a:t> is continuous over the interval [0, 3]</a:t>
                </a:r>
              </a:p>
              <a:p>
                <a:endParaRPr lang="en-US" dirty="0"/>
              </a:p>
              <a:p>
                <a:r>
                  <a:rPr lang="en-US" dirty="0"/>
                  <a:t>(Hint: Factor the numerator and the denominator)</a:t>
                </a:r>
              </a:p>
              <a:p>
                <a:endParaRPr lang="en-US" dirty="0"/>
              </a:p>
            </p:txBody>
          </p:sp>
        </mc:Choice>
        <mc:Fallback xmlns="">
          <p:sp>
            <p:nvSpPr>
              <p:cNvPr id="4" name="Text Placeholder 3">
                <a:extLst>
                  <a:ext uri="{FF2B5EF4-FFF2-40B4-BE49-F238E27FC236}">
                    <a16:creationId xmlns:a16="http://schemas.microsoft.com/office/drawing/2014/main" id="{18187E48-7141-0D3D-93B8-E7CC307BC37B}"/>
                  </a:ext>
                </a:extLst>
              </p:cNvPr>
              <p:cNvSpPr>
                <a:spLocks noGrp="1" noRot="1" noChangeAspect="1" noMove="1" noResize="1" noEditPoints="1" noAdjustHandles="1" noChangeArrowheads="1" noChangeShapeType="1" noTextEdit="1"/>
              </p:cNvSpPr>
              <p:nvPr>
                <p:ph type="body" sz="quarter" idx="14"/>
              </p:nvPr>
            </p:nvSpPr>
            <p:spPr>
              <a:xfrm>
                <a:off x="609600" y="981512"/>
                <a:ext cx="10750549" cy="5028852"/>
              </a:xfrm>
              <a:blipFill>
                <a:blip r:embed="rId2"/>
                <a:stretch>
                  <a:fillRect r="-510"/>
                </a:stretch>
              </a:blipFill>
            </p:spPr>
            <p:txBody>
              <a:bodyPr/>
              <a:lstStyle/>
              <a:p>
                <a:r>
                  <a:rPr lang="en-US">
                    <a:noFill/>
                  </a:rPr>
                  <a:t> </a:t>
                </a:r>
              </a:p>
            </p:txBody>
          </p:sp>
        </mc:Fallback>
      </mc:AlternateContent>
    </p:spTree>
    <p:extLst>
      <p:ext uri="{BB962C8B-B14F-4D97-AF65-F5344CB8AC3E}">
        <p14:creationId xmlns:p14="http://schemas.microsoft.com/office/powerpoint/2010/main" val="1542885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185C6-CF3F-08A5-6755-A647B44ECB0A}"/>
              </a:ext>
            </a:extLst>
          </p:cNvPr>
          <p:cNvSpPr>
            <a:spLocks noGrp="1"/>
          </p:cNvSpPr>
          <p:nvPr>
            <p:ph type="title"/>
          </p:nvPr>
        </p:nvSpPr>
        <p:spPr/>
        <p:txBody>
          <a:bodyPr/>
          <a:lstStyle/>
          <a:p>
            <a:r>
              <a:rPr lang="en-US" dirty="0"/>
              <a:t>Exercise 3</a:t>
            </a:r>
          </a:p>
        </p:txBody>
      </p:sp>
      <p:sp>
        <p:nvSpPr>
          <p:cNvPr id="4" name="Text Placeholder 3">
            <a:extLst>
              <a:ext uri="{FF2B5EF4-FFF2-40B4-BE49-F238E27FC236}">
                <a16:creationId xmlns:a16="http://schemas.microsoft.com/office/drawing/2014/main" id="{82E4FA65-03DF-85B7-A19D-5D4E50CD2A98}"/>
              </a:ext>
            </a:extLst>
          </p:cNvPr>
          <p:cNvSpPr>
            <a:spLocks noGrp="1"/>
          </p:cNvSpPr>
          <p:nvPr>
            <p:ph type="body" sz="quarter" idx="14"/>
          </p:nvPr>
        </p:nvSpPr>
        <p:spPr>
          <a:xfrm>
            <a:off x="609600" y="1199626"/>
            <a:ext cx="10750549" cy="4810738"/>
          </a:xfrm>
        </p:spPr>
        <p:txBody>
          <a:bodyPr/>
          <a:lstStyle/>
          <a:p>
            <a:r>
              <a:rPr lang="en-US" dirty="0"/>
              <a:t>Determine whether each of the given statements is true.</a:t>
            </a:r>
          </a:p>
          <a:p>
            <a:r>
              <a:rPr lang="en-US" dirty="0"/>
              <a:t>Justify your response with an explanation or counterexample</a:t>
            </a:r>
          </a:p>
          <a:p>
            <a:endParaRPr lang="en-US" dirty="0"/>
          </a:p>
          <a:p>
            <a:r>
              <a:rPr lang="en-US" dirty="0"/>
              <a:t>(</a:t>
            </a:r>
            <a:r>
              <a:rPr lang="en-US" dirty="0" err="1"/>
              <a:t>i</a:t>
            </a:r>
            <a:r>
              <a:rPr lang="en-US" dirty="0"/>
              <a:t>) If the left- and right-hand limits of f (x) as x → a</a:t>
            </a:r>
          </a:p>
          <a:p>
            <a:r>
              <a:rPr lang="en-US" dirty="0"/>
              <a:t>exist and are equal, then f cannot be discontinuous at</a:t>
            </a:r>
          </a:p>
          <a:p>
            <a:r>
              <a:rPr lang="en-US" dirty="0"/>
              <a:t>x = a.</a:t>
            </a:r>
          </a:p>
          <a:p>
            <a:endParaRPr lang="en-US" dirty="0"/>
          </a:p>
          <a:p>
            <a:r>
              <a:rPr lang="en-US" dirty="0"/>
              <a:t>(ii) If a function is not continuous at a point, then it is not</a:t>
            </a:r>
          </a:p>
          <a:p>
            <a:r>
              <a:rPr lang="en-US" dirty="0"/>
              <a:t>defined at that point.</a:t>
            </a:r>
          </a:p>
          <a:p>
            <a:endParaRPr lang="en-US" dirty="0"/>
          </a:p>
        </p:txBody>
      </p:sp>
    </p:spTree>
    <p:extLst>
      <p:ext uri="{BB962C8B-B14F-4D97-AF65-F5344CB8AC3E}">
        <p14:creationId xmlns:p14="http://schemas.microsoft.com/office/powerpoint/2010/main" val="22993368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60C0A1-3016-4133-9EDF-6ABA1FBD0756}"/>
              </a:ext>
            </a:extLst>
          </p:cNvPr>
          <p:cNvSpPr>
            <a:spLocks noGrp="1"/>
          </p:cNvSpPr>
          <p:nvPr>
            <p:ph type="title"/>
          </p:nvPr>
        </p:nvSpPr>
        <p:spPr/>
        <p:txBody>
          <a:bodyPr>
            <a:normAutofit/>
          </a:bodyPr>
          <a:lstStyle/>
          <a:p>
            <a:r>
              <a:rPr lang="en-US" dirty="0"/>
              <a:t>The Intermediate Value Theorem</a:t>
            </a:r>
          </a:p>
        </p:txBody>
      </p:sp>
      <p:pic>
        <p:nvPicPr>
          <p:cNvPr id="6" name="Picture 5">
            <a:extLst>
              <a:ext uri="{FF2B5EF4-FFF2-40B4-BE49-F238E27FC236}">
                <a16:creationId xmlns:a16="http://schemas.microsoft.com/office/drawing/2014/main" id="{7E0F7B0D-775B-47D3-B93F-C8667162A1E4}"/>
              </a:ext>
            </a:extLst>
          </p:cNvPr>
          <p:cNvPicPr>
            <a:picLocks noChangeAspect="1"/>
          </p:cNvPicPr>
          <p:nvPr/>
        </p:nvPicPr>
        <p:blipFill>
          <a:blip r:embed="rId2"/>
          <a:stretch>
            <a:fillRect/>
          </a:stretch>
        </p:blipFill>
        <p:spPr>
          <a:xfrm>
            <a:off x="609600" y="1330037"/>
            <a:ext cx="11049000" cy="1683328"/>
          </a:xfrm>
          <a:prstGeom prst="rect">
            <a:avLst/>
          </a:prstGeom>
        </p:spPr>
      </p:pic>
    </p:spTree>
    <p:extLst>
      <p:ext uri="{BB962C8B-B14F-4D97-AF65-F5344CB8AC3E}">
        <p14:creationId xmlns:p14="http://schemas.microsoft.com/office/powerpoint/2010/main" val="39977987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7CB827-FFE9-4E92-B693-446311D0F937}"/>
              </a:ext>
            </a:extLst>
          </p:cNvPr>
          <p:cNvSpPr>
            <a:spLocks noGrp="1"/>
          </p:cNvSpPr>
          <p:nvPr>
            <p:ph type="title"/>
          </p:nvPr>
        </p:nvSpPr>
        <p:spPr/>
        <p:txBody>
          <a:bodyPr>
            <a:normAutofit/>
          </a:bodyPr>
          <a:lstStyle/>
          <a:p>
            <a:r>
              <a:rPr lang="en-US" dirty="0"/>
              <a:t>Intermediate Value Theorem</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F7623E2D-A3EB-44FC-8AAF-7D314A9AAD5C}"/>
                  </a:ext>
                </a:extLst>
              </p:cNvPr>
              <p:cNvSpPr>
                <a:spLocks noGrp="1"/>
              </p:cNvSpPr>
              <p:nvPr>
                <p:ph type="body" sz="quarter" idx="14"/>
              </p:nvPr>
            </p:nvSpPr>
            <p:spPr>
              <a:xfrm>
                <a:off x="609600" y="900862"/>
                <a:ext cx="10750549" cy="5588838"/>
              </a:xfrm>
            </p:spPr>
            <p:txBody>
              <a:bodyPr>
                <a:normAutofit/>
              </a:bodyPr>
              <a:lstStyle/>
              <a:p>
                <a:r>
                  <a:rPr lang="en-US" dirty="0"/>
                  <a:t>Let </a:t>
                </a:r>
                <a14:m>
                  <m:oMath xmlns:m="http://schemas.openxmlformats.org/officeDocument/2006/math">
                    <m:r>
                      <a:rPr lang="en-US" i="1" dirty="0" smtClean="0">
                        <a:latin typeface="Cambria Math" panose="02040503050406030204" pitchFamily="18" charset="0"/>
                      </a:rPr>
                      <m:t>𝑓</m:t>
                    </m:r>
                  </m:oMath>
                </a14:m>
                <a:r>
                  <a:rPr lang="en-US" dirty="0"/>
                  <a:t> be continuous over a closed, bounded interval </a:t>
                </a:r>
                <a14:m>
                  <m:oMath xmlns:m="http://schemas.openxmlformats.org/officeDocument/2006/math">
                    <m:r>
                      <a:rPr lang="en-US" i="1" dirty="0" smtClean="0">
                        <a:latin typeface="Cambria Math" panose="02040503050406030204" pitchFamily="18" charset="0"/>
                      </a:rPr>
                      <m:t>[</m:t>
                    </m:r>
                    <m:r>
                      <a:rPr lang="en-US" i="1" dirty="0" err="1">
                        <a:latin typeface="Cambria Math" panose="02040503050406030204" pitchFamily="18" charset="0"/>
                      </a:rPr>
                      <m:t>𝑎</m:t>
                    </m:r>
                    <m:r>
                      <a:rPr lang="en-US" i="1" dirty="0" err="1">
                        <a:latin typeface="Cambria Math" panose="02040503050406030204" pitchFamily="18" charset="0"/>
                      </a:rPr>
                      <m:t>,</m:t>
                    </m:r>
                    <m:r>
                      <a:rPr lang="en-US" i="1" dirty="0" err="1">
                        <a:latin typeface="Cambria Math" panose="02040503050406030204" pitchFamily="18" charset="0"/>
                      </a:rPr>
                      <m:t>𝑏</m:t>
                    </m:r>
                    <m:r>
                      <a:rPr lang="en-US" i="1" dirty="0">
                        <a:latin typeface="Cambria Math" panose="02040503050406030204" pitchFamily="18" charset="0"/>
                      </a:rPr>
                      <m:t>]. </m:t>
                    </m:r>
                  </m:oMath>
                </a14:m>
                <a:r>
                  <a:rPr lang="en-US" dirty="0"/>
                  <a:t>If </a:t>
                </a:r>
                <a14:m>
                  <m:oMath xmlns:m="http://schemas.openxmlformats.org/officeDocument/2006/math">
                    <m:r>
                      <a:rPr lang="en-US" i="1" dirty="0" smtClean="0">
                        <a:latin typeface="Cambria Math" panose="02040503050406030204" pitchFamily="18" charset="0"/>
                      </a:rPr>
                      <m:t>𝑧</m:t>
                    </m:r>
                    <m:r>
                      <a:rPr lang="en-US" i="1" dirty="0" smtClean="0">
                        <a:latin typeface="Cambria Math" panose="02040503050406030204" pitchFamily="18" charset="0"/>
                      </a:rPr>
                      <m:t> </m:t>
                    </m:r>
                  </m:oMath>
                </a14:m>
                <a:r>
                  <a:rPr lang="en-US" dirty="0"/>
                  <a:t>is any real number between </a:t>
                </a:r>
                <a14:m>
                  <m:oMath xmlns:m="http://schemas.openxmlformats.org/officeDocument/2006/math">
                    <m:r>
                      <a:rPr lang="en-US" i="1" dirty="0" smtClean="0">
                        <a:latin typeface="Cambria Math" panose="02040503050406030204" pitchFamily="18" charset="0"/>
                      </a:rPr>
                      <m:t>𝑓</m:t>
                    </m:r>
                    <m:r>
                      <a:rPr lang="en-US" i="1" dirty="0" smtClean="0">
                        <a:latin typeface="Cambria Math" panose="02040503050406030204" pitchFamily="18" charset="0"/>
                      </a:rPr>
                      <m:t>(</m:t>
                    </m:r>
                    <m:r>
                      <a:rPr lang="en-US" i="1" dirty="0" smtClean="0">
                        <a:latin typeface="Cambria Math" panose="02040503050406030204" pitchFamily="18" charset="0"/>
                      </a:rPr>
                      <m:t>𝑎</m:t>
                    </m:r>
                    <m:r>
                      <a:rPr lang="en-US" i="1" dirty="0" smtClean="0">
                        <a:latin typeface="Cambria Math" panose="02040503050406030204" pitchFamily="18" charset="0"/>
                      </a:rPr>
                      <m:t>) </m:t>
                    </m:r>
                  </m:oMath>
                </a14:m>
                <a:r>
                  <a:rPr lang="en-US" dirty="0"/>
                  <a:t>and </a:t>
                </a:r>
                <a14:m>
                  <m:oMath xmlns:m="http://schemas.openxmlformats.org/officeDocument/2006/math">
                    <m:r>
                      <a:rPr lang="en-US" i="1" dirty="0" smtClean="0">
                        <a:latin typeface="Cambria Math" panose="02040503050406030204" pitchFamily="18" charset="0"/>
                      </a:rPr>
                      <m:t>𝑓</m:t>
                    </m:r>
                    <m:r>
                      <a:rPr lang="en-US" i="1" dirty="0" smtClean="0">
                        <a:latin typeface="Cambria Math" panose="02040503050406030204" pitchFamily="18" charset="0"/>
                      </a:rPr>
                      <m:t>(</m:t>
                    </m:r>
                    <m:r>
                      <a:rPr lang="en-US" i="1" dirty="0" smtClean="0">
                        <a:latin typeface="Cambria Math" panose="02040503050406030204" pitchFamily="18" charset="0"/>
                      </a:rPr>
                      <m:t>𝑏</m:t>
                    </m:r>
                    <m:r>
                      <a:rPr lang="en-US" i="1" dirty="0" smtClean="0">
                        <a:latin typeface="Cambria Math" panose="02040503050406030204" pitchFamily="18" charset="0"/>
                      </a:rPr>
                      <m:t>), </m:t>
                    </m:r>
                  </m:oMath>
                </a14:m>
                <a:r>
                  <a:rPr lang="en-US" dirty="0"/>
                  <a:t>then there is a number c in </a:t>
                </a:r>
                <a14:m>
                  <m:oMath xmlns:m="http://schemas.openxmlformats.org/officeDocument/2006/math">
                    <m:r>
                      <a:rPr lang="en-US" i="1" dirty="0" smtClean="0">
                        <a:latin typeface="Cambria Math" panose="02040503050406030204" pitchFamily="18" charset="0"/>
                      </a:rPr>
                      <m:t>[</m:t>
                    </m:r>
                    <m:r>
                      <a:rPr lang="en-US" i="1" dirty="0" err="1">
                        <a:latin typeface="Cambria Math" panose="02040503050406030204" pitchFamily="18" charset="0"/>
                      </a:rPr>
                      <m:t>𝑎</m:t>
                    </m:r>
                    <m:r>
                      <a:rPr lang="en-US" i="1" dirty="0" err="1">
                        <a:latin typeface="Cambria Math" panose="02040503050406030204" pitchFamily="18" charset="0"/>
                      </a:rPr>
                      <m:t>,</m:t>
                    </m:r>
                    <m:r>
                      <a:rPr lang="en-US" i="1" dirty="0" err="1">
                        <a:latin typeface="Cambria Math" panose="02040503050406030204" pitchFamily="18" charset="0"/>
                      </a:rPr>
                      <m:t>𝑏</m:t>
                    </m:r>
                    <m:r>
                      <a:rPr lang="en-US" i="1" dirty="0">
                        <a:latin typeface="Cambria Math" panose="02040503050406030204" pitchFamily="18" charset="0"/>
                      </a:rPr>
                      <m:t>] </m:t>
                    </m:r>
                  </m:oMath>
                </a14:m>
                <a:r>
                  <a:rPr lang="en-US" dirty="0"/>
                  <a:t>satisfying </a:t>
                </a:r>
                <a14:m>
                  <m:oMath xmlns:m="http://schemas.openxmlformats.org/officeDocument/2006/math">
                    <m:r>
                      <a:rPr lang="en-US" i="1" dirty="0" smtClean="0">
                        <a:latin typeface="Cambria Math" panose="02040503050406030204" pitchFamily="18" charset="0"/>
                      </a:rPr>
                      <m:t>𝑓</m:t>
                    </m:r>
                    <m:r>
                      <a:rPr lang="en-US" i="1" dirty="0" smtClean="0">
                        <a:latin typeface="Cambria Math" panose="02040503050406030204" pitchFamily="18" charset="0"/>
                      </a:rPr>
                      <m:t>(</m:t>
                    </m:r>
                    <m:r>
                      <a:rPr lang="en-US" i="1" dirty="0" smtClean="0">
                        <a:latin typeface="Cambria Math" panose="02040503050406030204" pitchFamily="18" charset="0"/>
                      </a:rPr>
                      <m:t>𝑐</m:t>
                    </m:r>
                    <m:r>
                      <a:rPr lang="en-US" i="1" dirty="0" smtClean="0">
                        <a:latin typeface="Cambria Math" panose="02040503050406030204" pitchFamily="18" charset="0"/>
                      </a:rPr>
                      <m:t>)=</m:t>
                    </m:r>
                    <m:r>
                      <a:rPr lang="en-US" i="1" dirty="0" smtClean="0">
                        <a:latin typeface="Cambria Math" panose="02040503050406030204" pitchFamily="18" charset="0"/>
                      </a:rPr>
                      <m:t>𝑧</m:t>
                    </m:r>
                    <m:r>
                      <a:rPr lang="en-US" i="1" dirty="0" smtClean="0">
                        <a:latin typeface="Cambria Math" panose="02040503050406030204" pitchFamily="18" charset="0"/>
                      </a:rPr>
                      <m:t> </m:t>
                    </m:r>
                  </m:oMath>
                </a14:m>
                <a:r>
                  <a:rPr lang="en-US" dirty="0"/>
                  <a:t>in figure below.</a:t>
                </a:r>
              </a:p>
              <a:p>
                <a:endParaRPr lang="en-US" dirty="0"/>
              </a:p>
              <a:p>
                <a:endParaRPr lang="en-US" dirty="0"/>
              </a:p>
              <a:p>
                <a:endParaRPr lang="en-US" dirty="0"/>
              </a:p>
              <a:p>
                <a:endParaRPr lang="en-US" dirty="0"/>
              </a:p>
              <a:p>
                <a:endParaRPr lang="en-US" dirty="0"/>
              </a:p>
              <a:p>
                <a:endParaRPr lang="en-US" dirty="0"/>
              </a:p>
              <a:p>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Explanation: There is a number c</a:t>
                </a:r>
                <a14:m>
                  <m:oMath xmlns:m="http://schemas.openxmlformats.org/officeDocument/2006/math">
                    <m:r>
                      <a:rPr lang="en-US" i="1" smtClean="0">
                        <a:latin typeface="Cambria Math" panose="02040503050406030204" pitchFamily="18" charset="0"/>
                        <a:ea typeface="Cambria Math" panose="02040503050406030204" pitchFamily="18" charset="0"/>
                      </a:rPr>
                      <m:t>𝜖</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𝑎</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𝑏</m:t>
                    </m:r>
                    <m:r>
                      <a:rPr lang="en-US" b="0" i="1" smtClean="0">
                        <a:latin typeface="Cambria Math" panose="02040503050406030204" pitchFamily="18" charset="0"/>
                        <a:ea typeface="Cambria Math" panose="02040503050406030204" pitchFamily="18" charset="0"/>
                      </a:rPr>
                      <m:t>]</m:t>
                    </m:r>
                  </m:oMath>
                </a14:m>
                <a:r>
                  <a:rPr lang="en-US" dirty="0"/>
                  <a:t> that satisfies </a:t>
                </a:r>
                <a14:m>
                  <m:oMath xmlns:m="http://schemas.openxmlformats.org/officeDocument/2006/math">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𝑐</m:t>
                        </m:r>
                      </m:e>
                    </m:d>
                    <m:r>
                      <a:rPr lang="en-US" b="0" i="1" smtClean="0">
                        <a:latin typeface="Cambria Math" panose="02040503050406030204" pitchFamily="18" charset="0"/>
                      </a:rPr>
                      <m:t>=</m:t>
                    </m:r>
                    <m:r>
                      <a:rPr lang="en-US" b="0" i="1" smtClean="0">
                        <a:latin typeface="Cambria Math" panose="02040503050406030204" pitchFamily="18" charset="0"/>
                      </a:rPr>
                      <m:t>𝑧</m:t>
                    </m:r>
                  </m:oMath>
                </a14:m>
                <a:endParaRPr lang="en-US" dirty="0"/>
              </a:p>
            </p:txBody>
          </p:sp>
        </mc:Choice>
        <mc:Fallback xmlns="">
          <p:sp>
            <p:nvSpPr>
              <p:cNvPr id="4" name="Text Placeholder 3">
                <a:extLst>
                  <a:ext uri="{FF2B5EF4-FFF2-40B4-BE49-F238E27FC236}">
                    <a16:creationId xmlns:a16="http://schemas.microsoft.com/office/drawing/2014/main" id="{F7623E2D-A3EB-44FC-8AAF-7D314A9AAD5C}"/>
                  </a:ext>
                </a:extLst>
              </p:cNvPr>
              <p:cNvSpPr>
                <a:spLocks noGrp="1" noRot="1" noChangeAspect="1" noMove="1" noResize="1" noEditPoints="1" noAdjustHandles="1" noChangeArrowheads="1" noChangeShapeType="1" noTextEdit="1"/>
              </p:cNvSpPr>
              <p:nvPr>
                <p:ph type="body" sz="quarter" idx="14"/>
              </p:nvPr>
            </p:nvSpPr>
            <p:spPr>
              <a:xfrm>
                <a:off x="609600" y="900862"/>
                <a:ext cx="10750549" cy="5588838"/>
              </a:xfrm>
              <a:blipFill>
                <a:blip r:embed="rId2"/>
                <a:stretch>
                  <a:fillRect l="-624"/>
                </a:stretch>
              </a:blipFill>
            </p:spPr>
            <p:txBody>
              <a:bodyPr/>
              <a:lstStyle/>
              <a:p>
                <a:r>
                  <a:rPr lang="en-US">
                    <a:noFill/>
                  </a:rPr>
                  <a:t> </a:t>
                </a:r>
              </a:p>
            </p:txBody>
          </p:sp>
        </mc:Fallback>
      </mc:AlternateContent>
      <p:pic>
        <p:nvPicPr>
          <p:cNvPr id="5" name="Picture 4">
            <a:extLst>
              <a:ext uri="{FF2B5EF4-FFF2-40B4-BE49-F238E27FC236}">
                <a16:creationId xmlns:a16="http://schemas.microsoft.com/office/drawing/2014/main" id="{5B02EAE7-6F67-4975-B22A-16F2CB957B17}"/>
              </a:ext>
            </a:extLst>
          </p:cNvPr>
          <p:cNvPicPr>
            <a:picLocks noChangeAspect="1"/>
          </p:cNvPicPr>
          <p:nvPr/>
        </p:nvPicPr>
        <p:blipFill>
          <a:blip r:embed="rId3"/>
          <a:stretch>
            <a:fillRect/>
          </a:stretch>
        </p:blipFill>
        <p:spPr>
          <a:xfrm>
            <a:off x="1779558" y="2223127"/>
            <a:ext cx="5210175" cy="3086101"/>
          </a:xfrm>
          <a:prstGeom prst="rect">
            <a:avLst/>
          </a:prstGeom>
        </p:spPr>
      </p:pic>
    </p:spTree>
    <p:extLst>
      <p:ext uri="{BB962C8B-B14F-4D97-AF65-F5344CB8AC3E}">
        <p14:creationId xmlns:p14="http://schemas.microsoft.com/office/powerpoint/2010/main" val="12938126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AA771-3CFE-4090-945E-9FBDD1853C45}"/>
              </a:ext>
            </a:extLst>
          </p:cNvPr>
          <p:cNvSpPr>
            <a:spLocks noGrp="1"/>
          </p:cNvSpPr>
          <p:nvPr>
            <p:ph type="title"/>
          </p:nvPr>
        </p:nvSpPr>
        <p:spPr/>
        <p:txBody>
          <a:bodyPr>
            <a:normAutofit/>
          </a:bodyPr>
          <a:lstStyle/>
          <a:p>
            <a:r>
              <a:rPr lang="en-US" dirty="0"/>
              <a:t>Example 1: Application of the Intermediate Value Theorem</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E11DB716-EC35-4601-9DFB-FF0BD8DB6DBC}"/>
                  </a:ext>
                </a:extLst>
              </p:cNvPr>
              <p:cNvSpPr>
                <a:spLocks noGrp="1"/>
              </p:cNvSpPr>
              <p:nvPr>
                <p:ph type="body" sz="quarter" idx="14"/>
              </p:nvPr>
            </p:nvSpPr>
            <p:spPr>
              <a:xfrm>
                <a:off x="609600" y="900862"/>
                <a:ext cx="10750549" cy="5109502"/>
              </a:xfrm>
            </p:spPr>
            <p:txBody>
              <a:bodyPr/>
              <a:lstStyle/>
              <a:p>
                <a:pPr marL="0" indent="0">
                  <a:buNone/>
                </a:pPr>
                <a:r>
                  <a:rPr lang="en-US" dirty="0"/>
                  <a:t>Show that </a:t>
                </a:r>
                <a14:m>
                  <m:oMath xmlns:m="http://schemas.openxmlformats.org/officeDocument/2006/math">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3</m:t>
                        </m:r>
                      </m:sup>
                    </m:sSup>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2</m:t>
                        </m:r>
                      </m:sup>
                    </m:sSup>
                    <m:r>
                      <a:rPr lang="en-US" b="0" i="1" smtClean="0">
                        <a:latin typeface="Cambria Math" panose="02040503050406030204" pitchFamily="18" charset="0"/>
                      </a:rPr>
                      <m:t>−3</m:t>
                    </m:r>
                    <m:r>
                      <a:rPr lang="en-US" b="0" i="1" smtClean="0">
                        <a:latin typeface="Cambria Math" panose="02040503050406030204" pitchFamily="18" charset="0"/>
                      </a:rPr>
                      <m:t>𝑥</m:t>
                    </m:r>
                    <m:r>
                      <a:rPr lang="en-US" b="0" i="1" smtClean="0">
                        <a:latin typeface="Cambria Math" panose="02040503050406030204" pitchFamily="18" charset="0"/>
                      </a:rPr>
                      <m:t>+1</m:t>
                    </m:r>
                  </m:oMath>
                </a14:m>
                <a:r>
                  <a:rPr lang="en-US" dirty="0"/>
                  <a:t> has a zero over the interval [0,1]</a:t>
                </a:r>
              </a:p>
              <a:p>
                <a:pPr marL="0" indent="0">
                  <a:buNone/>
                </a:pPr>
                <a:endParaRPr lang="en-US" dirty="0"/>
              </a:p>
              <a:p>
                <a:pPr marL="0" indent="0">
                  <a:buNone/>
                </a:pPr>
                <a:r>
                  <a:rPr lang="en-US" dirty="0"/>
                  <a:t>Explanation: </a:t>
                </a:r>
                <a14:m>
                  <m:oMath xmlns:m="http://schemas.openxmlformats.org/officeDocument/2006/math">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oMath>
                </a14:m>
                <a:r>
                  <a:rPr lang="en-US" dirty="0"/>
                  <a:t> is a polynomial and is continuous on</a:t>
                </a:r>
                <a14:m>
                  <m:oMath xmlns:m="http://schemas.openxmlformats.org/officeDocument/2006/math">
                    <m:r>
                      <a:rPr lang="en-US" i="1" dirty="0" smtClean="0">
                        <a:latin typeface="Cambria Math" panose="02040503050406030204" pitchFamily="18" charset="0"/>
                      </a:rPr>
                      <m:t> (</m:t>
                    </m:r>
                    <m:r>
                      <a:rPr lang="en-US" b="0" i="1" dirty="0" smtClean="0">
                        <a:latin typeface="Cambria Math" panose="02040503050406030204" pitchFamily="18" charset="0"/>
                      </a:rPr>
                      <m:t>0</m:t>
                    </m:r>
                    <m:r>
                      <a:rPr lang="en-US" i="1" dirty="0" err="1">
                        <a:latin typeface="Cambria Math" panose="02040503050406030204" pitchFamily="18" charset="0"/>
                      </a:rPr>
                      <m:t>,</m:t>
                    </m:r>
                    <m:r>
                      <a:rPr lang="en-US" b="0" i="1" dirty="0" smtClean="0">
                        <a:latin typeface="Cambria Math" panose="02040503050406030204" pitchFamily="18" charset="0"/>
                      </a:rPr>
                      <m:t>1</m:t>
                    </m:r>
                    <m:r>
                      <a:rPr lang="en-US" i="1" dirty="0">
                        <a:latin typeface="Cambria Math" panose="02040503050406030204" pitchFamily="18" charset="0"/>
                      </a:rPr>
                      <m:t>), </m:t>
                    </m:r>
                  </m:oMath>
                </a14:m>
                <a:r>
                  <a:rPr lang="en-US" dirty="0"/>
                  <a:t>and defined on </a:t>
                </a:r>
                <a14:m>
                  <m:oMath xmlns:m="http://schemas.openxmlformats.org/officeDocument/2006/math">
                    <m:r>
                      <a:rPr lang="en-US" i="1" dirty="0" smtClean="0">
                        <a:latin typeface="Cambria Math" panose="02040503050406030204" pitchFamily="18" charset="0"/>
                      </a:rPr>
                      <m:t>[</m:t>
                    </m:r>
                    <m:r>
                      <a:rPr lang="en-US" b="0" i="1" dirty="0" smtClean="0">
                        <a:latin typeface="Cambria Math" panose="02040503050406030204" pitchFamily="18" charset="0"/>
                      </a:rPr>
                      <m:t>0</m:t>
                    </m:r>
                    <m:r>
                      <a:rPr lang="en-US" i="1" dirty="0" err="1">
                        <a:latin typeface="Cambria Math" panose="02040503050406030204" pitchFamily="18" charset="0"/>
                      </a:rPr>
                      <m:t>,</m:t>
                    </m:r>
                    <m:r>
                      <a:rPr lang="en-US" b="0" i="1" dirty="0" smtClean="0">
                        <a:latin typeface="Cambria Math" panose="02040503050406030204" pitchFamily="18" charset="0"/>
                      </a:rPr>
                      <m:t>1</m:t>
                    </m:r>
                    <m:r>
                      <a:rPr lang="en-US" i="1" dirty="0">
                        <a:latin typeface="Cambria Math" panose="02040503050406030204" pitchFamily="18" charset="0"/>
                      </a:rPr>
                      <m:t>].</m:t>
                    </m:r>
                  </m:oMath>
                </a14:m>
                <a:endParaRPr lang="en-US" dirty="0"/>
              </a:p>
              <a:p>
                <a:pPr marL="0" indent="0">
                  <a:buNone/>
                </a:pPr>
                <a:endParaRPr lang="en-US" dirty="0"/>
              </a:p>
              <a:p>
                <a:pPr marL="0" indent="0">
                  <a:buNone/>
                </a:pPr>
                <a:r>
                  <a:rPr lang="en-US" b="1" dirty="0"/>
                  <a:t>Solution</a:t>
                </a:r>
              </a:p>
              <a:p>
                <a:pPr marL="0" indent="0">
                  <a:buNone/>
                </a:pPr>
                <a:endParaRPr lang="en-US" b="1" dirty="0"/>
              </a:p>
              <a:p>
                <a:pPr marL="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0</m:t>
                          </m:r>
                        </m:e>
                      </m:d>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d>
                            <m:dPr>
                              <m:ctrlPr>
                                <a:rPr lang="en-US" b="0" i="1" smtClean="0">
                                  <a:latin typeface="Cambria Math" panose="02040503050406030204" pitchFamily="18" charset="0"/>
                                </a:rPr>
                              </m:ctrlPr>
                            </m:dPr>
                            <m:e>
                              <m:r>
                                <a:rPr lang="en-US" b="0" i="1" smtClean="0">
                                  <a:latin typeface="Cambria Math" panose="02040503050406030204" pitchFamily="18" charset="0"/>
                                </a:rPr>
                                <m:t>0</m:t>
                              </m:r>
                            </m:e>
                          </m:d>
                        </m:e>
                        <m:sup>
                          <m:r>
                            <a:rPr lang="en-US" b="0" i="1" smtClean="0">
                              <a:latin typeface="Cambria Math" panose="02040503050406030204" pitchFamily="18" charset="0"/>
                            </a:rPr>
                            <m:t>3</m:t>
                          </m:r>
                        </m:sup>
                      </m:sSup>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d>
                            <m:dPr>
                              <m:ctrlPr>
                                <a:rPr lang="en-US" b="0" i="1" smtClean="0">
                                  <a:latin typeface="Cambria Math" panose="02040503050406030204" pitchFamily="18" charset="0"/>
                                </a:rPr>
                              </m:ctrlPr>
                            </m:dPr>
                            <m:e>
                              <m:r>
                                <a:rPr lang="en-US" b="0" i="1" smtClean="0">
                                  <a:latin typeface="Cambria Math" panose="02040503050406030204" pitchFamily="18" charset="0"/>
                                </a:rPr>
                                <m:t>0</m:t>
                              </m:r>
                            </m:e>
                          </m:d>
                        </m:e>
                        <m:sup>
                          <m:r>
                            <a:rPr lang="en-US" b="0" i="1" smtClean="0">
                              <a:latin typeface="Cambria Math" panose="02040503050406030204" pitchFamily="18" charset="0"/>
                            </a:rPr>
                            <m:t>2</m:t>
                          </m:r>
                        </m:sup>
                      </m:sSup>
                      <m:r>
                        <a:rPr lang="en-US" b="0" i="1" smtClean="0">
                          <a:latin typeface="Cambria Math" panose="02040503050406030204" pitchFamily="18" charset="0"/>
                        </a:rPr>
                        <m:t>−3</m:t>
                      </m:r>
                      <m:d>
                        <m:dPr>
                          <m:ctrlPr>
                            <a:rPr lang="en-US" b="0" i="1" smtClean="0">
                              <a:latin typeface="Cambria Math" panose="02040503050406030204" pitchFamily="18" charset="0"/>
                            </a:rPr>
                          </m:ctrlPr>
                        </m:dPr>
                        <m:e>
                          <m:r>
                            <a:rPr lang="en-US" b="0" i="1" smtClean="0">
                              <a:latin typeface="Cambria Math" panose="02040503050406030204" pitchFamily="18" charset="0"/>
                            </a:rPr>
                            <m:t>0</m:t>
                          </m:r>
                        </m:e>
                      </m:d>
                      <m:r>
                        <a:rPr lang="en-US" b="0" i="1" smtClean="0">
                          <a:latin typeface="Cambria Math" panose="02040503050406030204" pitchFamily="18" charset="0"/>
                        </a:rPr>
                        <m:t>+1=1</m:t>
                      </m:r>
                      <m:r>
                        <a:rPr lang="en-US" b="0" i="1" smtClean="0">
                          <a:latin typeface="Cambria Math" panose="02040503050406030204" pitchFamily="18" charset="0"/>
                          <a:ea typeface="Cambria Math" panose="02040503050406030204" pitchFamily="18" charset="0"/>
                        </a:rPr>
                        <m:t>&gt;0</m:t>
                      </m:r>
                    </m:oMath>
                  </m:oMathPara>
                </a14:m>
                <a:endParaRPr lang="en-US" b="0" dirty="0">
                  <a:ea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1</m:t>
                          </m:r>
                        </m:e>
                      </m:d>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d>
                            <m:dPr>
                              <m:ctrlPr>
                                <a:rPr lang="en-US" b="0" i="1" smtClean="0">
                                  <a:latin typeface="Cambria Math" panose="02040503050406030204" pitchFamily="18" charset="0"/>
                                </a:rPr>
                              </m:ctrlPr>
                            </m:dPr>
                            <m:e>
                              <m:r>
                                <a:rPr lang="en-US" b="0" i="1" smtClean="0">
                                  <a:latin typeface="Cambria Math" panose="02040503050406030204" pitchFamily="18" charset="0"/>
                                </a:rPr>
                                <m:t>1</m:t>
                              </m:r>
                            </m:e>
                          </m:d>
                        </m:e>
                        <m:sup>
                          <m:r>
                            <a:rPr lang="en-US" b="0" i="1" smtClean="0">
                              <a:latin typeface="Cambria Math" panose="02040503050406030204" pitchFamily="18" charset="0"/>
                            </a:rPr>
                            <m:t>3</m:t>
                          </m:r>
                        </m:sup>
                      </m:sSup>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d>
                            <m:dPr>
                              <m:ctrlPr>
                                <a:rPr lang="en-US" b="0" i="1" smtClean="0">
                                  <a:latin typeface="Cambria Math" panose="02040503050406030204" pitchFamily="18" charset="0"/>
                                </a:rPr>
                              </m:ctrlPr>
                            </m:dPr>
                            <m:e>
                              <m:r>
                                <a:rPr lang="en-US" b="0" i="1" smtClean="0">
                                  <a:latin typeface="Cambria Math" panose="02040503050406030204" pitchFamily="18" charset="0"/>
                                </a:rPr>
                                <m:t>1</m:t>
                              </m:r>
                            </m:e>
                          </m:d>
                        </m:e>
                        <m:sup>
                          <m:r>
                            <a:rPr lang="en-US" b="0" i="1" smtClean="0">
                              <a:latin typeface="Cambria Math" panose="02040503050406030204" pitchFamily="18" charset="0"/>
                            </a:rPr>
                            <m:t>2</m:t>
                          </m:r>
                        </m:sup>
                      </m:sSup>
                      <m:r>
                        <a:rPr lang="en-US" b="0" i="1" smtClean="0">
                          <a:latin typeface="Cambria Math" panose="02040503050406030204" pitchFamily="18" charset="0"/>
                        </a:rPr>
                        <m:t>−3</m:t>
                      </m:r>
                      <m:d>
                        <m:dPr>
                          <m:ctrlPr>
                            <a:rPr lang="en-US" b="0" i="1" smtClean="0">
                              <a:latin typeface="Cambria Math" panose="02040503050406030204" pitchFamily="18" charset="0"/>
                            </a:rPr>
                          </m:ctrlPr>
                        </m:dPr>
                        <m:e>
                          <m:r>
                            <a:rPr lang="en-US" b="0" i="1" smtClean="0">
                              <a:latin typeface="Cambria Math" panose="02040503050406030204" pitchFamily="18" charset="0"/>
                            </a:rPr>
                            <m:t>1</m:t>
                          </m:r>
                        </m:e>
                      </m:d>
                      <m:r>
                        <a:rPr lang="en-US" b="0" i="1" smtClean="0">
                          <a:latin typeface="Cambria Math" panose="02040503050406030204" pitchFamily="18" charset="0"/>
                        </a:rPr>
                        <m:t>+1=−2</m:t>
                      </m:r>
                      <m:r>
                        <a:rPr lang="en-US" b="0" i="1" smtClean="0">
                          <a:latin typeface="Cambria Math" panose="02040503050406030204" pitchFamily="18" charset="0"/>
                          <a:ea typeface="Cambria Math" panose="02040503050406030204" pitchFamily="18" charset="0"/>
                        </a:rPr>
                        <m:t>&lt;0</m:t>
                      </m:r>
                    </m:oMath>
                  </m:oMathPara>
                </a14:m>
                <a:endParaRPr lang="en-US" dirty="0"/>
              </a:p>
              <a:p>
                <a:pPr marL="0" indent="0"/>
                <a:r>
                  <a:rPr lang="en-US" dirty="0"/>
                  <a:t>According IV Theorem, there must be a </a:t>
                </a:r>
                <a14:m>
                  <m:oMath xmlns:m="http://schemas.openxmlformats.org/officeDocument/2006/math">
                    <m:r>
                      <a:rPr lang="en-US" i="1" dirty="0" smtClean="0">
                        <a:latin typeface="Cambria Math" panose="02040503050406030204" pitchFamily="18" charset="0"/>
                      </a:rPr>
                      <m:t>𝑐</m:t>
                    </m:r>
                  </m:oMath>
                </a14:m>
                <a:r>
                  <a:rPr lang="en-US" dirty="0"/>
                  <a:t> in </a:t>
                </a:r>
                <a14:m>
                  <m:oMath xmlns:m="http://schemas.openxmlformats.org/officeDocument/2006/math">
                    <m:r>
                      <a:rPr lang="en-US" i="1" dirty="0" smtClean="0">
                        <a:latin typeface="Cambria Math" panose="02040503050406030204" pitchFamily="18" charset="0"/>
                      </a:rPr>
                      <m:t>(0,1) </m:t>
                    </m:r>
                  </m:oMath>
                </a14:m>
                <a:r>
                  <a:rPr lang="en-US" dirty="0"/>
                  <a:t>such that </a:t>
                </a:r>
                <a14:m>
                  <m:oMath xmlns:m="http://schemas.openxmlformats.org/officeDocument/2006/math">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𝑐</m:t>
                        </m:r>
                      </m:e>
                    </m:d>
                    <m:r>
                      <a:rPr lang="en-US" b="0" i="1" smtClean="0">
                        <a:latin typeface="Cambria Math" panose="02040503050406030204" pitchFamily="18" charset="0"/>
                      </a:rPr>
                      <m:t>=0</m:t>
                    </m:r>
                  </m:oMath>
                </a14:m>
                <a:r>
                  <a:rPr lang="en-US" dirty="0"/>
                  <a:t>. Thus, the function function </a:t>
                </a:r>
                <a14:m>
                  <m:oMath xmlns:m="http://schemas.openxmlformats.org/officeDocument/2006/math">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𝑥</m:t>
                        </m:r>
                      </m:e>
                      <m:sup>
                        <m:r>
                          <a:rPr lang="en-US" i="1">
                            <a:latin typeface="Cambria Math" panose="02040503050406030204" pitchFamily="18" charset="0"/>
                          </a:rPr>
                          <m:t>3</m:t>
                        </m:r>
                      </m:sup>
                    </m:s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𝑥</m:t>
                        </m:r>
                      </m:e>
                      <m:sup>
                        <m:r>
                          <a:rPr lang="en-US" i="1">
                            <a:latin typeface="Cambria Math" panose="02040503050406030204" pitchFamily="18" charset="0"/>
                          </a:rPr>
                          <m:t>2</m:t>
                        </m:r>
                      </m:sup>
                    </m:sSup>
                    <m:r>
                      <a:rPr lang="en-US" i="1">
                        <a:latin typeface="Cambria Math" panose="02040503050406030204" pitchFamily="18" charset="0"/>
                      </a:rPr>
                      <m:t>−3</m:t>
                    </m:r>
                    <m:r>
                      <a:rPr lang="en-US" i="1">
                        <a:latin typeface="Cambria Math" panose="02040503050406030204" pitchFamily="18" charset="0"/>
                      </a:rPr>
                      <m:t>𝑥</m:t>
                    </m:r>
                    <m:r>
                      <a:rPr lang="en-US" i="1">
                        <a:latin typeface="Cambria Math" panose="02040503050406030204" pitchFamily="18" charset="0"/>
                      </a:rPr>
                      <m:t>+1</m:t>
                    </m:r>
                  </m:oMath>
                </a14:m>
                <a:r>
                  <a:rPr lang="en-US" dirty="0"/>
                  <a:t> has a zero over the interval [0,1] by IVT.</a:t>
                </a:r>
              </a:p>
            </p:txBody>
          </p:sp>
        </mc:Choice>
        <mc:Fallback xmlns="">
          <p:sp>
            <p:nvSpPr>
              <p:cNvPr id="4" name="Text Placeholder 3">
                <a:extLst>
                  <a:ext uri="{FF2B5EF4-FFF2-40B4-BE49-F238E27FC236}">
                    <a16:creationId xmlns:a16="http://schemas.microsoft.com/office/drawing/2014/main" id="{E11DB716-EC35-4601-9DFB-FF0BD8DB6DBC}"/>
                  </a:ext>
                </a:extLst>
              </p:cNvPr>
              <p:cNvSpPr>
                <a:spLocks noGrp="1" noRot="1" noChangeAspect="1" noMove="1" noResize="1" noEditPoints="1" noAdjustHandles="1" noChangeArrowheads="1" noChangeShapeType="1" noTextEdit="1"/>
              </p:cNvSpPr>
              <p:nvPr>
                <p:ph type="body" sz="quarter" idx="14"/>
              </p:nvPr>
            </p:nvSpPr>
            <p:spPr>
              <a:xfrm>
                <a:off x="609600" y="900862"/>
                <a:ext cx="10750549" cy="5109502"/>
              </a:xfrm>
              <a:blipFill>
                <a:blip r:embed="rId2"/>
                <a:stretch>
                  <a:fillRect l="-624"/>
                </a:stretch>
              </a:blipFill>
            </p:spPr>
            <p:txBody>
              <a:bodyPr/>
              <a:lstStyle/>
              <a:p>
                <a:r>
                  <a:rPr lang="en-US">
                    <a:noFill/>
                  </a:rPr>
                  <a:t> </a:t>
                </a:r>
              </a:p>
            </p:txBody>
          </p:sp>
        </mc:Fallback>
      </mc:AlternateContent>
    </p:spTree>
    <p:extLst>
      <p:ext uri="{BB962C8B-B14F-4D97-AF65-F5344CB8AC3E}">
        <p14:creationId xmlns:p14="http://schemas.microsoft.com/office/powerpoint/2010/main" val="22871154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33A811-E8B4-421B-B695-847847F5CFDE}"/>
              </a:ext>
            </a:extLst>
          </p:cNvPr>
          <p:cNvSpPr>
            <a:spLocks noGrp="1"/>
          </p:cNvSpPr>
          <p:nvPr>
            <p:ph type="title"/>
          </p:nvPr>
        </p:nvSpPr>
        <p:spPr/>
        <p:txBody>
          <a:bodyPr>
            <a:normAutofit/>
          </a:bodyPr>
          <a:lstStyle/>
          <a:p>
            <a:r>
              <a:rPr lang="en-US" b="1" dirty="0"/>
              <a:t>1.4 Continuity</a:t>
            </a:r>
          </a:p>
        </p:txBody>
      </p:sp>
      <p:sp>
        <p:nvSpPr>
          <p:cNvPr id="4" name="Text Placeholder 3">
            <a:extLst>
              <a:ext uri="{FF2B5EF4-FFF2-40B4-BE49-F238E27FC236}">
                <a16:creationId xmlns:a16="http://schemas.microsoft.com/office/drawing/2014/main" id="{7CDBD5DC-5D1C-4499-AC23-7CC67F373DB6}"/>
              </a:ext>
            </a:extLst>
          </p:cNvPr>
          <p:cNvSpPr>
            <a:spLocks noGrp="1"/>
          </p:cNvSpPr>
          <p:nvPr>
            <p:ph type="body" sz="quarter" idx="14"/>
          </p:nvPr>
        </p:nvSpPr>
        <p:spPr>
          <a:xfrm>
            <a:off x="609600" y="900862"/>
            <a:ext cx="10750549" cy="5109502"/>
          </a:xfrm>
        </p:spPr>
        <p:txBody>
          <a:bodyPr/>
          <a:lstStyle/>
          <a:p>
            <a:r>
              <a:rPr lang="en-US" dirty="0"/>
              <a:t>Definition</a:t>
            </a:r>
          </a:p>
          <a:p>
            <a:endParaRPr lang="en-US" dirty="0"/>
          </a:p>
        </p:txBody>
      </p:sp>
      <p:pic>
        <p:nvPicPr>
          <p:cNvPr id="5" name="Picture 4">
            <a:extLst>
              <a:ext uri="{FF2B5EF4-FFF2-40B4-BE49-F238E27FC236}">
                <a16:creationId xmlns:a16="http://schemas.microsoft.com/office/drawing/2014/main" id="{3CC7506C-F741-4000-83D5-F33F9DDAD032}"/>
              </a:ext>
            </a:extLst>
          </p:cNvPr>
          <p:cNvPicPr>
            <a:picLocks noChangeAspect="1"/>
          </p:cNvPicPr>
          <p:nvPr/>
        </p:nvPicPr>
        <p:blipFill>
          <a:blip r:embed="rId2"/>
          <a:stretch>
            <a:fillRect/>
          </a:stretch>
        </p:blipFill>
        <p:spPr>
          <a:xfrm>
            <a:off x="939800" y="1422400"/>
            <a:ext cx="9785350" cy="3327400"/>
          </a:xfrm>
          <a:prstGeom prst="rect">
            <a:avLst/>
          </a:prstGeom>
        </p:spPr>
      </p:pic>
    </p:spTree>
    <p:extLst>
      <p:ext uri="{BB962C8B-B14F-4D97-AF65-F5344CB8AC3E}">
        <p14:creationId xmlns:p14="http://schemas.microsoft.com/office/powerpoint/2010/main" val="39642055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659B08-8E81-39E1-C7BF-64D8829451A2}"/>
              </a:ext>
            </a:extLst>
          </p:cNvPr>
          <p:cNvSpPr>
            <a:spLocks noGrp="1"/>
          </p:cNvSpPr>
          <p:nvPr>
            <p:ph type="title"/>
          </p:nvPr>
        </p:nvSpPr>
        <p:spPr/>
        <p:txBody>
          <a:bodyPr/>
          <a:lstStyle/>
          <a:p>
            <a:r>
              <a:rPr lang="en-US" dirty="0"/>
              <a:t>Example 2: Application of the Intermediate Value Theorem</a:t>
            </a:r>
          </a:p>
        </p:txBody>
      </p:sp>
      <p:pic>
        <p:nvPicPr>
          <p:cNvPr id="6" name="Picture 5">
            <a:extLst>
              <a:ext uri="{FF2B5EF4-FFF2-40B4-BE49-F238E27FC236}">
                <a16:creationId xmlns:a16="http://schemas.microsoft.com/office/drawing/2014/main" id="{2D1CED32-C091-E6DB-E7C3-AAAF4984C4EC}"/>
              </a:ext>
            </a:extLst>
          </p:cNvPr>
          <p:cNvPicPr>
            <a:picLocks noChangeAspect="1"/>
          </p:cNvPicPr>
          <p:nvPr/>
        </p:nvPicPr>
        <p:blipFill>
          <a:blip r:embed="rId2"/>
          <a:stretch>
            <a:fillRect/>
          </a:stretch>
        </p:blipFill>
        <p:spPr>
          <a:xfrm>
            <a:off x="609599" y="1279626"/>
            <a:ext cx="10128153" cy="4609446"/>
          </a:xfrm>
          <a:prstGeom prst="rect">
            <a:avLst/>
          </a:prstGeom>
        </p:spPr>
      </p:pic>
    </p:spTree>
    <p:extLst>
      <p:ext uri="{BB962C8B-B14F-4D97-AF65-F5344CB8AC3E}">
        <p14:creationId xmlns:p14="http://schemas.microsoft.com/office/powerpoint/2010/main" val="22992120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E79369-4EB4-4219-9504-A933A8AECB95}"/>
              </a:ext>
            </a:extLst>
          </p:cNvPr>
          <p:cNvSpPr>
            <a:spLocks noGrp="1"/>
          </p:cNvSpPr>
          <p:nvPr>
            <p:ph type="title"/>
          </p:nvPr>
        </p:nvSpPr>
        <p:spPr/>
        <p:txBody>
          <a:bodyPr>
            <a:normAutofit/>
          </a:bodyPr>
          <a:lstStyle/>
          <a:p>
            <a:r>
              <a:rPr lang="en-US" dirty="0"/>
              <a:t>Example</a:t>
            </a:r>
          </a:p>
        </p:txBody>
      </p:sp>
      <p:pic>
        <p:nvPicPr>
          <p:cNvPr id="5" name="Picture 4">
            <a:extLst>
              <a:ext uri="{FF2B5EF4-FFF2-40B4-BE49-F238E27FC236}">
                <a16:creationId xmlns:a16="http://schemas.microsoft.com/office/drawing/2014/main" id="{45A179BC-9D45-498E-BAC9-97675D439D76}"/>
              </a:ext>
            </a:extLst>
          </p:cNvPr>
          <p:cNvPicPr>
            <a:picLocks noChangeAspect="1"/>
          </p:cNvPicPr>
          <p:nvPr/>
        </p:nvPicPr>
        <p:blipFill>
          <a:blip r:embed="rId2"/>
          <a:stretch>
            <a:fillRect/>
          </a:stretch>
        </p:blipFill>
        <p:spPr>
          <a:xfrm>
            <a:off x="831852" y="900862"/>
            <a:ext cx="11360148" cy="3525665"/>
          </a:xfrm>
          <a:prstGeom prst="rect">
            <a:avLst/>
          </a:prstGeom>
        </p:spPr>
      </p:pic>
    </p:spTree>
    <p:extLst>
      <p:ext uri="{BB962C8B-B14F-4D97-AF65-F5344CB8AC3E}">
        <p14:creationId xmlns:p14="http://schemas.microsoft.com/office/powerpoint/2010/main" val="8254215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E0628D-5BC4-4248-A080-AD9D358E6532}"/>
              </a:ext>
            </a:extLst>
          </p:cNvPr>
          <p:cNvSpPr>
            <a:spLocks noGrp="1"/>
          </p:cNvSpPr>
          <p:nvPr>
            <p:ph type="title"/>
          </p:nvPr>
        </p:nvSpPr>
        <p:spPr/>
        <p:txBody>
          <a:bodyPr>
            <a:normAutofit/>
          </a:bodyPr>
          <a:lstStyle/>
          <a:p>
            <a:r>
              <a:rPr lang="en-US" b="1" dirty="0"/>
              <a:t>Example when  IVT  does not apply</a:t>
            </a:r>
            <a:endParaRPr lang="en-US" dirty="0"/>
          </a:p>
        </p:txBody>
      </p:sp>
      <p:sp>
        <p:nvSpPr>
          <p:cNvPr id="4" name="Text Placeholder 3">
            <a:extLst>
              <a:ext uri="{FF2B5EF4-FFF2-40B4-BE49-F238E27FC236}">
                <a16:creationId xmlns:a16="http://schemas.microsoft.com/office/drawing/2014/main" id="{69756A16-0A5A-41CE-9440-411026372B22}"/>
              </a:ext>
            </a:extLst>
          </p:cNvPr>
          <p:cNvSpPr>
            <a:spLocks noGrp="1"/>
          </p:cNvSpPr>
          <p:nvPr>
            <p:ph type="body" sz="quarter" idx="14"/>
          </p:nvPr>
        </p:nvSpPr>
        <p:spPr/>
        <p:txBody>
          <a:bodyPr/>
          <a:lstStyle/>
          <a:p>
            <a:pPr marL="0" indent="0">
              <a:buNone/>
            </a:pPr>
            <a:r>
              <a:rPr lang="en-US" b="1" dirty="0"/>
              <a:t>There no x=c between -1 and 1 such that f(c)=0</a:t>
            </a:r>
            <a:endParaRPr lang="en-US" dirty="0"/>
          </a:p>
          <a:p>
            <a:pPr marL="0" indent="0">
              <a:buNone/>
            </a:pPr>
            <a:r>
              <a:rPr lang="en-US" b="1" dirty="0"/>
              <a:t>Since f is not continuous on [-1,1] and not defined on (-1,1).</a:t>
            </a:r>
            <a:endParaRPr lang="en-US" dirty="0"/>
          </a:p>
          <a:p>
            <a:endParaRPr lang="en-US" dirty="0"/>
          </a:p>
        </p:txBody>
      </p:sp>
      <p:pic>
        <p:nvPicPr>
          <p:cNvPr id="7170" name="Picture 2">
            <a:extLst>
              <a:ext uri="{FF2B5EF4-FFF2-40B4-BE49-F238E27FC236}">
                <a16:creationId xmlns:a16="http://schemas.microsoft.com/office/drawing/2014/main" id="{F2F31E92-3920-4E26-826E-1F61AAD5309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62745" y="1094509"/>
            <a:ext cx="4862946" cy="37632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85861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D6F1A-7AF5-439E-9DBD-2E8AA4338C22}"/>
              </a:ext>
            </a:extLst>
          </p:cNvPr>
          <p:cNvSpPr>
            <a:spLocks noGrp="1"/>
          </p:cNvSpPr>
          <p:nvPr>
            <p:ph type="title"/>
          </p:nvPr>
        </p:nvSpPr>
        <p:spPr/>
        <p:txBody>
          <a:bodyPr>
            <a:normAutofit/>
          </a:bodyPr>
          <a:lstStyle/>
          <a:p>
            <a:r>
              <a:rPr lang="en-US" dirty="0"/>
              <a:t>Example</a:t>
            </a:r>
          </a:p>
        </p:txBody>
      </p:sp>
      <p:pic>
        <p:nvPicPr>
          <p:cNvPr id="5" name="Picture 4">
            <a:extLst>
              <a:ext uri="{FF2B5EF4-FFF2-40B4-BE49-F238E27FC236}">
                <a16:creationId xmlns:a16="http://schemas.microsoft.com/office/drawing/2014/main" id="{B47F33CE-08C5-41A2-9B1B-B891BC4327DB}"/>
              </a:ext>
            </a:extLst>
          </p:cNvPr>
          <p:cNvPicPr>
            <a:picLocks noChangeAspect="1"/>
          </p:cNvPicPr>
          <p:nvPr/>
        </p:nvPicPr>
        <p:blipFill>
          <a:blip r:embed="rId2"/>
          <a:stretch>
            <a:fillRect/>
          </a:stretch>
        </p:blipFill>
        <p:spPr>
          <a:xfrm>
            <a:off x="831851" y="900862"/>
            <a:ext cx="11006842" cy="2528138"/>
          </a:xfrm>
          <a:prstGeom prst="rect">
            <a:avLst/>
          </a:prstGeom>
        </p:spPr>
      </p:pic>
    </p:spTree>
    <p:extLst>
      <p:ext uri="{BB962C8B-B14F-4D97-AF65-F5344CB8AC3E}">
        <p14:creationId xmlns:p14="http://schemas.microsoft.com/office/powerpoint/2010/main" val="38029084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F7D5B7-6E33-A79B-D8D2-338874DF6A8E}"/>
              </a:ext>
            </a:extLst>
          </p:cNvPr>
          <p:cNvSpPr>
            <a:spLocks noGrp="1"/>
          </p:cNvSpPr>
          <p:nvPr>
            <p:ph type="title"/>
          </p:nvPr>
        </p:nvSpPr>
        <p:spPr/>
        <p:txBody>
          <a:bodyPr/>
          <a:lstStyle/>
          <a:p>
            <a:r>
              <a:rPr lang="en-US" dirty="0"/>
              <a:t>Exercise</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0A050EC7-4676-8FCC-DC33-0E4576964D7E}"/>
                  </a:ext>
                </a:extLst>
              </p:cNvPr>
              <p:cNvSpPr>
                <a:spLocks noGrp="1"/>
              </p:cNvSpPr>
              <p:nvPr>
                <p:ph type="body" sz="quarter" idx="14"/>
              </p:nvPr>
            </p:nvSpPr>
            <p:spPr>
              <a:xfrm>
                <a:off x="609600" y="900862"/>
                <a:ext cx="10750549" cy="5109502"/>
              </a:xfrm>
            </p:spPr>
            <p:txBody>
              <a:bodyPr/>
              <a:lstStyle/>
              <a:p>
                <a:endParaRPr lang="en-US" dirty="0"/>
              </a:p>
              <a:p>
                <a:endParaRPr lang="en-US" dirty="0"/>
              </a:p>
              <a:p>
                <a:r>
                  <a:rPr lang="en-US" dirty="0"/>
                  <a:t>Use the Intermediate Value Theorem to show that the function</a:t>
                </a:r>
              </a:p>
              <a:p>
                <a:endParaRPr lang="en-US" b="0" i="1"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=2</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3</m:t>
                          </m:r>
                        </m:sup>
                      </m:sSup>
                      <m:r>
                        <a:rPr lang="en-US" b="0" i="1" smtClean="0">
                          <a:latin typeface="Cambria Math" panose="02040503050406030204" pitchFamily="18" charset="0"/>
                        </a:rPr>
                        <m:t>−3</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2</m:t>
                          </m:r>
                        </m:sup>
                      </m:sSup>
                      <m:r>
                        <a:rPr lang="en-US" b="0" i="1" smtClean="0">
                          <a:latin typeface="Cambria Math" panose="02040503050406030204" pitchFamily="18" charset="0"/>
                        </a:rPr>
                        <m:t>+4</m:t>
                      </m:r>
                      <m:r>
                        <a:rPr lang="en-US" b="0" i="1" smtClean="0">
                          <a:latin typeface="Cambria Math" panose="02040503050406030204" pitchFamily="18" charset="0"/>
                        </a:rPr>
                        <m:t>𝑥</m:t>
                      </m:r>
                      <m:r>
                        <a:rPr lang="en-US" b="0" i="1" smtClean="0">
                          <a:latin typeface="Cambria Math" panose="02040503050406030204" pitchFamily="18" charset="0"/>
                        </a:rPr>
                        <m:t>−1</m:t>
                      </m:r>
                    </m:oMath>
                  </m:oMathPara>
                </a14:m>
                <a:endParaRPr lang="en-US" dirty="0"/>
              </a:p>
              <a:p>
                <a:endParaRPr lang="en-US" dirty="0"/>
              </a:p>
              <a:p>
                <a:r>
                  <a:rPr lang="en-US" dirty="0"/>
                  <a:t>has a zero between 0 and 1</a:t>
                </a:r>
              </a:p>
            </p:txBody>
          </p:sp>
        </mc:Choice>
        <mc:Fallback xmlns="">
          <p:sp>
            <p:nvSpPr>
              <p:cNvPr id="4" name="Text Placeholder 3">
                <a:extLst>
                  <a:ext uri="{FF2B5EF4-FFF2-40B4-BE49-F238E27FC236}">
                    <a16:creationId xmlns:a16="http://schemas.microsoft.com/office/drawing/2014/main" id="{0A050EC7-4676-8FCC-DC33-0E4576964D7E}"/>
                  </a:ext>
                </a:extLst>
              </p:cNvPr>
              <p:cNvSpPr>
                <a:spLocks noGrp="1" noRot="1" noChangeAspect="1" noMove="1" noResize="1" noEditPoints="1" noAdjustHandles="1" noChangeArrowheads="1" noChangeShapeType="1" noTextEdit="1"/>
              </p:cNvSpPr>
              <p:nvPr>
                <p:ph type="body" sz="quarter" idx="14"/>
              </p:nvPr>
            </p:nvSpPr>
            <p:spPr>
              <a:xfrm>
                <a:off x="609600" y="900862"/>
                <a:ext cx="10750549" cy="5109502"/>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87441944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47BE5E-166A-DB39-805A-F02DC82DE2AD}"/>
              </a:ext>
            </a:extLst>
          </p:cNvPr>
          <p:cNvSpPr>
            <a:spLocks noGrp="1"/>
          </p:cNvSpPr>
          <p:nvPr>
            <p:ph type="title"/>
          </p:nvPr>
        </p:nvSpPr>
        <p:spPr/>
        <p:txBody>
          <a:bodyPr/>
          <a:lstStyle/>
          <a:p>
            <a:r>
              <a:rPr lang="en-US" dirty="0"/>
              <a:t>Exercise</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B5319055-BBF5-2224-6682-D282BD7CAF1A}"/>
                  </a:ext>
                </a:extLst>
              </p:cNvPr>
              <p:cNvSpPr>
                <a:spLocks noGrp="1"/>
              </p:cNvSpPr>
              <p:nvPr>
                <p:ph type="body" sz="quarter" idx="14"/>
              </p:nvPr>
            </p:nvSpPr>
            <p:spPr>
              <a:xfrm>
                <a:off x="609600" y="1375794"/>
                <a:ext cx="10750549" cy="4634570"/>
              </a:xfrm>
            </p:spPr>
            <p:txBody>
              <a:bodyPr/>
              <a:lstStyle/>
              <a:p>
                <a:r>
                  <a:rPr lang="en-US" dirty="0"/>
                  <a:t>Determine whether the given statement is true. Justify your response with an explanation or counter examples</a:t>
                </a:r>
              </a:p>
              <a:p>
                <a:endParaRPr lang="en-US" dirty="0"/>
              </a:p>
              <a:p>
                <a:r>
                  <a:rPr lang="en-US" dirty="0"/>
                  <a:t>According to the IVT, </a:t>
                </a:r>
                <a14:m>
                  <m:oMath xmlns:m="http://schemas.openxmlformats.org/officeDocument/2006/math">
                    <m:r>
                      <m:rPr>
                        <m:sty m:val="p"/>
                      </m:rPr>
                      <a:rPr lang="en-US" i="1" dirty="0" smtClean="0">
                        <a:latin typeface="Cambria Math" panose="02040503050406030204" pitchFamily="18" charset="0"/>
                      </a:rPr>
                      <m:t>cos</m:t>
                    </m:r>
                    <m:r>
                      <a:rPr lang="en-US" i="1" dirty="0" smtClean="0">
                        <a:latin typeface="Cambria Math" panose="02040503050406030204" pitchFamily="18" charset="0"/>
                      </a:rPr>
                      <m:t>⁡</m:t>
                    </m:r>
                    <m:r>
                      <a:rPr lang="en-US" i="1" dirty="0" smtClean="0">
                        <a:latin typeface="Cambria Math" panose="02040503050406030204" pitchFamily="18" charset="0"/>
                      </a:rPr>
                      <m:t>𝑥</m:t>
                    </m:r>
                    <m:r>
                      <a:rPr lang="en-US" i="1" dirty="0" smtClean="0">
                        <a:latin typeface="Cambria Math" panose="02040503050406030204" pitchFamily="18" charset="0"/>
                      </a:rPr>
                      <m:t> − </m:t>
                    </m:r>
                    <m:r>
                      <m:rPr>
                        <m:sty m:val="p"/>
                      </m:rPr>
                      <a:rPr lang="en-US" i="1" dirty="0" smtClean="0">
                        <a:latin typeface="Cambria Math" panose="02040503050406030204" pitchFamily="18" charset="0"/>
                      </a:rPr>
                      <m:t>sin</m:t>
                    </m:r>
                    <m:r>
                      <a:rPr lang="en-US" i="1" dirty="0" smtClean="0">
                        <a:latin typeface="Cambria Math" panose="02040503050406030204" pitchFamily="18" charset="0"/>
                      </a:rPr>
                      <m:t>⁡</m:t>
                    </m:r>
                    <m:r>
                      <a:rPr lang="en-US" i="1" dirty="0" smtClean="0">
                        <a:latin typeface="Cambria Math" panose="02040503050406030204" pitchFamily="18" charset="0"/>
                      </a:rPr>
                      <m:t>𝑥</m:t>
                    </m:r>
                    <m:r>
                      <a:rPr lang="en-US" i="1" dirty="0" smtClean="0">
                        <a:latin typeface="Cambria Math" panose="02040503050406030204" pitchFamily="18" charset="0"/>
                      </a:rPr>
                      <m:t> − </m:t>
                    </m:r>
                    <m:r>
                      <a:rPr lang="en-US" i="1" dirty="0" smtClean="0">
                        <a:latin typeface="Cambria Math" panose="02040503050406030204" pitchFamily="18" charset="0"/>
                      </a:rPr>
                      <m:t>𝑥</m:t>
                    </m:r>
                    <m:r>
                      <a:rPr lang="en-US" i="1" dirty="0" smtClean="0">
                        <a:latin typeface="Cambria Math" panose="02040503050406030204" pitchFamily="18" charset="0"/>
                      </a:rPr>
                      <m:t> = 2 </m:t>
                    </m:r>
                  </m:oMath>
                </a14:m>
                <a:r>
                  <a:rPr lang="en-US" dirty="0"/>
                  <a:t>has a</a:t>
                </a:r>
              </a:p>
              <a:p>
                <a:r>
                  <a:rPr lang="en-US" dirty="0"/>
                  <a:t>solution over the interval [−1, 1].</a:t>
                </a:r>
              </a:p>
            </p:txBody>
          </p:sp>
        </mc:Choice>
        <mc:Fallback xmlns="">
          <p:sp>
            <p:nvSpPr>
              <p:cNvPr id="4" name="Text Placeholder 3">
                <a:extLst>
                  <a:ext uri="{FF2B5EF4-FFF2-40B4-BE49-F238E27FC236}">
                    <a16:creationId xmlns:a16="http://schemas.microsoft.com/office/drawing/2014/main" id="{B5319055-BBF5-2224-6682-D282BD7CAF1A}"/>
                  </a:ext>
                </a:extLst>
              </p:cNvPr>
              <p:cNvSpPr>
                <a:spLocks noGrp="1" noRot="1" noChangeAspect="1" noMove="1" noResize="1" noEditPoints="1" noAdjustHandles="1" noChangeArrowheads="1" noChangeShapeType="1" noTextEdit="1"/>
              </p:cNvSpPr>
              <p:nvPr>
                <p:ph type="body" sz="quarter" idx="14"/>
              </p:nvPr>
            </p:nvSpPr>
            <p:spPr>
              <a:xfrm>
                <a:off x="609600" y="1375794"/>
                <a:ext cx="10750549" cy="4634570"/>
              </a:xfrm>
              <a:blipFill>
                <a:blip r:embed="rId2"/>
                <a:stretch>
                  <a:fillRect r="-510"/>
                </a:stretch>
              </a:blipFill>
            </p:spPr>
            <p:txBody>
              <a:bodyPr/>
              <a:lstStyle/>
              <a:p>
                <a:r>
                  <a:rPr lang="en-US">
                    <a:noFill/>
                  </a:rPr>
                  <a:t> </a:t>
                </a:r>
              </a:p>
            </p:txBody>
          </p:sp>
        </mc:Fallback>
      </mc:AlternateContent>
    </p:spTree>
    <p:extLst>
      <p:ext uri="{BB962C8B-B14F-4D97-AF65-F5344CB8AC3E}">
        <p14:creationId xmlns:p14="http://schemas.microsoft.com/office/powerpoint/2010/main" val="262710695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C1AF50-FD49-2C84-CD3E-82458F57C941}"/>
              </a:ext>
            </a:extLst>
          </p:cNvPr>
          <p:cNvSpPr>
            <a:spLocks noGrp="1"/>
          </p:cNvSpPr>
          <p:nvPr>
            <p:ph type="title"/>
          </p:nvPr>
        </p:nvSpPr>
        <p:spPr/>
        <p:txBody>
          <a:bodyPr/>
          <a:lstStyle/>
          <a:p>
            <a:r>
              <a:rPr lang="en-US" dirty="0"/>
              <a:t>Video: Intermediate Value Theorem</a:t>
            </a:r>
          </a:p>
        </p:txBody>
      </p:sp>
      <p:sp>
        <p:nvSpPr>
          <p:cNvPr id="4" name="Text Placeholder 3">
            <a:extLst>
              <a:ext uri="{FF2B5EF4-FFF2-40B4-BE49-F238E27FC236}">
                <a16:creationId xmlns:a16="http://schemas.microsoft.com/office/drawing/2014/main" id="{514648F3-5183-D9AC-1BF3-5C8BF5B69588}"/>
              </a:ext>
            </a:extLst>
          </p:cNvPr>
          <p:cNvSpPr>
            <a:spLocks noGrp="1"/>
          </p:cNvSpPr>
          <p:nvPr>
            <p:ph type="body" sz="quarter" idx="14"/>
          </p:nvPr>
        </p:nvSpPr>
        <p:spPr>
          <a:xfrm>
            <a:off x="609600" y="1082180"/>
            <a:ext cx="10750549" cy="4928184"/>
          </a:xfrm>
        </p:spPr>
        <p:txBody>
          <a:bodyPr/>
          <a:lstStyle/>
          <a:p>
            <a:endParaRPr lang="en-US" dirty="0"/>
          </a:p>
          <a:p>
            <a:r>
              <a:rPr lang="en-US" dirty="0"/>
              <a:t>Click to review the facts of Intermediate Value Theorem</a:t>
            </a:r>
          </a:p>
          <a:p>
            <a:r>
              <a:rPr lang="en-US" dirty="0">
                <a:hlinkClick r:id="rId2"/>
              </a:rPr>
              <a:t>https://www.youtube.com/watch?v=5hK6RWeg0yU</a:t>
            </a:r>
            <a:endParaRPr lang="en-US" dirty="0"/>
          </a:p>
          <a:p>
            <a:endParaRPr lang="en-US" dirty="0"/>
          </a:p>
        </p:txBody>
      </p:sp>
    </p:spTree>
    <p:extLst>
      <p:ext uri="{BB962C8B-B14F-4D97-AF65-F5344CB8AC3E}">
        <p14:creationId xmlns:p14="http://schemas.microsoft.com/office/powerpoint/2010/main" val="263668144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7A5C73-F1DB-4003-8C60-7656339EF54B}"/>
              </a:ext>
            </a:extLst>
          </p:cNvPr>
          <p:cNvSpPr>
            <a:spLocks noGrp="1"/>
          </p:cNvSpPr>
          <p:nvPr>
            <p:ph type="ctrTitle"/>
          </p:nvPr>
        </p:nvSpPr>
        <p:spPr>
          <a:xfrm>
            <a:off x="142613" y="1122363"/>
            <a:ext cx="10525387" cy="2387600"/>
          </a:xfrm>
        </p:spPr>
        <p:txBody>
          <a:bodyPr/>
          <a:lstStyle/>
          <a:p>
            <a:pPr algn="l"/>
            <a:r>
              <a:rPr lang="en-US" dirty="0"/>
              <a:t>Chapter 2: Derivatives</a:t>
            </a:r>
          </a:p>
        </p:txBody>
      </p:sp>
    </p:spTree>
    <p:extLst>
      <p:ext uri="{BB962C8B-B14F-4D97-AF65-F5344CB8AC3E}">
        <p14:creationId xmlns:p14="http://schemas.microsoft.com/office/powerpoint/2010/main" val="359643246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52F4F6-FA5C-6104-39BA-A1016CC4A883}"/>
              </a:ext>
            </a:extLst>
          </p:cNvPr>
          <p:cNvSpPr>
            <a:spLocks noGrp="1"/>
          </p:cNvSpPr>
          <p:nvPr>
            <p:ph type="title"/>
          </p:nvPr>
        </p:nvSpPr>
        <p:spPr/>
        <p:txBody>
          <a:bodyPr/>
          <a:lstStyle/>
          <a:p>
            <a:r>
              <a:rPr lang="en-US" dirty="0"/>
              <a:t>Derivatives</a:t>
            </a:r>
          </a:p>
        </p:txBody>
      </p:sp>
      <p:sp>
        <p:nvSpPr>
          <p:cNvPr id="4" name="Text Placeholder 3">
            <a:extLst>
              <a:ext uri="{FF2B5EF4-FFF2-40B4-BE49-F238E27FC236}">
                <a16:creationId xmlns:a16="http://schemas.microsoft.com/office/drawing/2014/main" id="{B89E7AA4-4E2E-9A8A-8E73-32761AF78FC3}"/>
              </a:ext>
            </a:extLst>
          </p:cNvPr>
          <p:cNvSpPr>
            <a:spLocks noGrp="1"/>
          </p:cNvSpPr>
          <p:nvPr>
            <p:ph type="body" sz="quarter" idx="14"/>
          </p:nvPr>
        </p:nvSpPr>
        <p:spPr>
          <a:xfrm>
            <a:off x="609600" y="1015068"/>
            <a:ext cx="10750549" cy="4995296"/>
          </a:xfrm>
        </p:spPr>
        <p:txBody>
          <a:bodyPr/>
          <a:lstStyle/>
          <a:p>
            <a:pPr algn="l" rtl="0" fontAlgn="base"/>
            <a:r>
              <a:rPr lang="en-US" sz="1800" b="1" i="0" dirty="0">
                <a:effectLst/>
                <a:latin typeface="Arial" panose="020B0604020202020204" pitchFamily="34" charset="0"/>
              </a:rPr>
              <a:t>In this chapter we will consider the following topics</a:t>
            </a:r>
          </a:p>
          <a:p>
            <a:pPr algn="l" rtl="0" fontAlgn="base"/>
            <a:endParaRPr lang="en-US" sz="1800" b="0" i="0" dirty="0">
              <a:effectLst/>
              <a:latin typeface="Arial" panose="020B0604020202020204" pitchFamily="34" charset="0"/>
            </a:endParaRPr>
          </a:p>
          <a:p>
            <a:pPr algn="l" rtl="0" fontAlgn="base"/>
            <a:r>
              <a:rPr lang="en-US" sz="1800" b="0" i="0" dirty="0">
                <a:effectLst/>
                <a:latin typeface="Arial" panose="020B0604020202020204" pitchFamily="34" charset="0"/>
              </a:rPr>
              <a:t>2.1 Defining the Derivative </a:t>
            </a:r>
            <a:endParaRPr lang="en-US" b="0" i="0" dirty="0">
              <a:effectLst/>
            </a:endParaRPr>
          </a:p>
          <a:p>
            <a:pPr algn="l" rtl="0" fontAlgn="base"/>
            <a:r>
              <a:rPr lang="en-US" sz="1800" b="0" i="0" dirty="0">
                <a:effectLst/>
                <a:latin typeface="Arial" panose="020B0604020202020204" pitchFamily="34" charset="0"/>
              </a:rPr>
              <a:t>2.2 The Derivative as a Function </a:t>
            </a:r>
            <a:endParaRPr lang="en-US" b="0" i="0" dirty="0">
              <a:effectLst/>
            </a:endParaRPr>
          </a:p>
          <a:p>
            <a:pPr algn="l" rtl="0" fontAlgn="base"/>
            <a:r>
              <a:rPr lang="en-US" sz="1800" b="0" i="0" dirty="0">
                <a:effectLst/>
                <a:latin typeface="Arial" panose="020B0604020202020204" pitchFamily="34" charset="0"/>
              </a:rPr>
              <a:t>2.3 Differentiation Rules  </a:t>
            </a:r>
            <a:endParaRPr lang="en-US" b="0" i="0" dirty="0">
              <a:effectLst/>
            </a:endParaRPr>
          </a:p>
          <a:p>
            <a:pPr algn="l" rtl="0" fontAlgn="base"/>
            <a:r>
              <a:rPr lang="en-US" sz="1800" b="0" i="0" dirty="0">
                <a:effectLst/>
                <a:latin typeface="Arial" panose="020B0604020202020204" pitchFamily="34" charset="0"/>
              </a:rPr>
              <a:t>2.4 Derivatives of Trigonometric Functions  </a:t>
            </a:r>
            <a:endParaRPr lang="en-US" b="0" i="0" dirty="0">
              <a:effectLst/>
            </a:endParaRPr>
          </a:p>
          <a:p>
            <a:pPr algn="l" rtl="0" fontAlgn="base"/>
            <a:r>
              <a:rPr lang="en-US" sz="1800" b="0" i="0" dirty="0">
                <a:effectLst/>
                <a:latin typeface="Arial" panose="020B0604020202020204" pitchFamily="34" charset="0"/>
              </a:rPr>
              <a:t>2.5 The Chain Rule and Generalized Power Rule </a:t>
            </a:r>
            <a:endParaRPr lang="en-US" b="0" i="0" dirty="0">
              <a:effectLst/>
            </a:endParaRPr>
          </a:p>
          <a:p>
            <a:pPr algn="l" rtl="0" fontAlgn="base"/>
            <a:r>
              <a:rPr lang="en-US" sz="1800" b="0" i="0" dirty="0">
                <a:effectLst/>
                <a:latin typeface="Arial" panose="020B0604020202020204" pitchFamily="34" charset="0"/>
              </a:rPr>
              <a:t>2.6 Implicit Differentiation  </a:t>
            </a:r>
            <a:endParaRPr lang="en-US" b="0" i="0" dirty="0">
              <a:effectLst/>
            </a:endParaRPr>
          </a:p>
          <a:p>
            <a:pPr algn="l" rtl="0" fontAlgn="base"/>
            <a:r>
              <a:rPr lang="en-US" sz="1800" b="0" i="0" dirty="0">
                <a:effectLst/>
                <a:latin typeface="Arial" panose="020B0604020202020204" pitchFamily="34" charset="0"/>
              </a:rPr>
              <a:t>2.7 Derivative of Inverse Functions </a:t>
            </a:r>
            <a:endParaRPr lang="en-US" b="0" i="0" dirty="0">
              <a:effectLst/>
            </a:endParaRPr>
          </a:p>
          <a:p>
            <a:pPr algn="l" rtl="0" fontAlgn="base"/>
            <a:r>
              <a:rPr lang="en-US" sz="1800" b="0" i="0" dirty="0">
                <a:effectLst/>
                <a:latin typeface="Arial" panose="020B0604020202020204" pitchFamily="34" charset="0"/>
              </a:rPr>
              <a:t>2.8 Derivatives of Exponential and Logarithmic Functions </a:t>
            </a:r>
            <a:endParaRPr lang="en-US" b="0" i="0" dirty="0">
              <a:effectLst/>
            </a:endParaRPr>
          </a:p>
          <a:p>
            <a:endParaRPr lang="en-US" dirty="0"/>
          </a:p>
        </p:txBody>
      </p:sp>
    </p:spTree>
    <p:extLst>
      <p:ext uri="{BB962C8B-B14F-4D97-AF65-F5344CB8AC3E}">
        <p14:creationId xmlns:p14="http://schemas.microsoft.com/office/powerpoint/2010/main" val="28557714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DEA06A-8DAF-6830-F7E3-15335118CA83}"/>
              </a:ext>
            </a:extLst>
          </p:cNvPr>
          <p:cNvSpPr>
            <a:spLocks noGrp="1"/>
          </p:cNvSpPr>
          <p:nvPr>
            <p:ph type="title"/>
          </p:nvPr>
        </p:nvSpPr>
        <p:spPr/>
        <p:txBody>
          <a:bodyPr/>
          <a:lstStyle/>
          <a:p>
            <a:r>
              <a:rPr lang="en-US" sz="2400" b="1" dirty="0"/>
              <a:t>2.1 Defining the Derivative</a:t>
            </a:r>
            <a:endParaRPr lang="en-US" dirty="0"/>
          </a:p>
        </p:txBody>
      </p:sp>
      <p:sp>
        <p:nvSpPr>
          <p:cNvPr id="4" name="Text Placeholder 3">
            <a:extLst>
              <a:ext uri="{FF2B5EF4-FFF2-40B4-BE49-F238E27FC236}">
                <a16:creationId xmlns:a16="http://schemas.microsoft.com/office/drawing/2014/main" id="{76B55377-825A-63D3-6E06-045F00C45165}"/>
              </a:ext>
            </a:extLst>
          </p:cNvPr>
          <p:cNvSpPr>
            <a:spLocks noGrp="1"/>
          </p:cNvSpPr>
          <p:nvPr>
            <p:ph type="body" sz="quarter" idx="14"/>
          </p:nvPr>
        </p:nvSpPr>
        <p:spPr>
          <a:xfrm>
            <a:off x="609600" y="1107347"/>
            <a:ext cx="10750549" cy="4903017"/>
          </a:xfrm>
        </p:spPr>
        <p:txBody>
          <a:bodyPr/>
          <a:lstStyle/>
          <a:p>
            <a:pPr marL="0" indent="0" rtl="0" fontAlgn="base">
              <a:spcBef>
                <a:spcPts val="1200"/>
              </a:spcBef>
              <a:spcAft>
                <a:spcPts val="0"/>
              </a:spcAft>
            </a:pPr>
            <a:r>
              <a:rPr lang="en-US" sz="1800" b="0" i="0" u="none" strike="noStrike" dirty="0">
                <a:solidFill>
                  <a:srgbClr val="424242"/>
                </a:solidFill>
                <a:effectLst/>
                <a:latin typeface="Arial" panose="020B0604020202020204" pitchFamily="34" charset="0"/>
              </a:rPr>
              <a:t>In this Section we will consider the following subtopics</a:t>
            </a:r>
          </a:p>
          <a:p>
            <a:pPr marL="0" indent="0" rtl="0" fontAlgn="base">
              <a:spcBef>
                <a:spcPts val="1200"/>
              </a:spcBef>
              <a:spcAft>
                <a:spcPts val="0"/>
              </a:spcAft>
            </a:pPr>
            <a:r>
              <a:rPr lang="en-US" sz="1800" b="0" i="0" u="none" strike="noStrike" dirty="0">
                <a:solidFill>
                  <a:srgbClr val="424242"/>
                </a:solidFill>
                <a:effectLst/>
                <a:latin typeface="Arial" panose="020B0604020202020204" pitchFamily="34" charset="0"/>
              </a:rPr>
              <a:t>2.1.1 Average rate of change</a:t>
            </a:r>
            <a:endParaRPr lang="en-US" sz="1800" b="1" i="0" u="none" strike="noStrike" dirty="0">
              <a:solidFill>
                <a:srgbClr val="424242"/>
              </a:solidFill>
              <a:effectLst/>
              <a:latin typeface="Arial" panose="020B0604020202020204" pitchFamily="34" charset="0"/>
            </a:endParaRPr>
          </a:p>
          <a:p>
            <a:pPr marL="0" indent="0" rtl="0" fontAlgn="base">
              <a:spcBef>
                <a:spcPts val="0"/>
              </a:spcBef>
              <a:spcAft>
                <a:spcPts val="0"/>
              </a:spcAft>
            </a:pPr>
            <a:r>
              <a:rPr lang="en-US" sz="1800" b="0" i="0" u="none" strike="noStrike" dirty="0">
                <a:solidFill>
                  <a:srgbClr val="424242"/>
                </a:solidFill>
                <a:effectLst/>
                <a:latin typeface="Arial" panose="020B0604020202020204" pitchFamily="34" charset="0"/>
              </a:rPr>
              <a:t>2.1.2 The instantaneous rate of change  as a limit of average rate of change.</a:t>
            </a:r>
            <a:endParaRPr lang="en-US" sz="1800" b="1" i="0" u="none" strike="noStrike" dirty="0">
              <a:solidFill>
                <a:srgbClr val="424242"/>
              </a:solidFill>
              <a:effectLst/>
              <a:latin typeface="Arial" panose="020B0604020202020204" pitchFamily="34" charset="0"/>
            </a:endParaRPr>
          </a:p>
          <a:p>
            <a:pPr marL="0" indent="0" rtl="0" fontAlgn="base">
              <a:spcBef>
                <a:spcPts val="0"/>
              </a:spcBef>
              <a:spcAft>
                <a:spcPts val="0"/>
              </a:spcAft>
            </a:pPr>
            <a:r>
              <a:rPr lang="en-US" sz="1800" b="0" i="0" u="none" strike="noStrike" dirty="0">
                <a:solidFill>
                  <a:srgbClr val="424242"/>
                </a:solidFill>
                <a:effectLst/>
                <a:latin typeface="Arial" panose="020B0604020202020204" pitchFamily="34" charset="0"/>
              </a:rPr>
              <a:t>2.1.3 Derivative as the limit of a difference quotient.</a:t>
            </a:r>
            <a:endParaRPr lang="en-US" sz="1800" b="1" i="0" u="none" strike="noStrike" dirty="0">
              <a:solidFill>
                <a:srgbClr val="424242"/>
              </a:solidFill>
              <a:effectLst/>
              <a:latin typeface="Arial" panose="020B0604020202020204" pitchFamily="34" charset="0"/>
            </a:endParaRPr>
          </a:p>
          <a:p>
            <a:pPr marL="0" indent="0" rtl="0" fontAlgn="base">
              <a:spcBef>
                <a:spcPts val="0"/>
              </a:spcBef>
              <a:spcAft>
                <a:spcPts val="0"/>
              </a:spcAft>
            </a:pPr>
            <a:r>
              <a:rPr lang="en-US" sz="1800" b="0" i="0" u="none" strike="noStrike" dirty="0">
                <a:solidFill>
                  <a:srgbClr val="424242"/>
                </a:solidFill>
                <a:effectLst/>
                <a:latin typeface="Arial" panose="020B0604020202020204" pitchFamily="34" charset="0"/>
              </a:rPr>
              <a:t>2.1.4 Derivative of a given function at a point</a:t>
            </a:r>
            <a:endParaRPr lang="en-US" sz="1800" b="1" i="0" u="none" strike="noStrike" dirty="0">
              <a:solidFill>
                <a:srgbClr val="424242"/>
              </a:solidFill>
              <a:effectLst/>
              <a:latin typeface="Arial" panose="020B0604020202020204" pitchFamily="34" charset="0"/>
            </a:endParaRPr>
          </a:p>
          <a:p>
            <a:pPr marL="0" indent="0" rtl="0" fontAlgn="base">
              <a:spcBef>
                <a:spcPts val="0"/>
              </a:spcBef>
              <a:spcAft>
                <a:spcPts val="0"/>
              </a:spcAft>
            </a:pPr>
            <a:r>
              <a:rPr lang="en-US" sz="1800" b="0" i="0" u="none" strike="noStrike" dirty="0">
                <a:solidFill>
                  <a:srgbClr val="424242"/>
                </a:solidFill>
                <a:effectLst/>
                <a:latin typeface="Arial" panose="020B0604020202020204" pitchFamily="34" charset="0"/>
              </a:rPr>
              <a:t>2.1.5 Existence of derivatives</a:t>
            </a:r>
            <a:endParaRPr lang="en-US" sz="1800" b="1" i="0" u="none" strike="noStrike" dirty="0">
              <a:solidFill>
                <a:srgbClr val="424242"/>
              </a:solidFill>
              <a:effectLst/>
              <a:latin typeface="Arial" panose="020B0604020202020204" pitchFamily="34" charset="0"/>
            </a:endParaRPr>
          </a:p>
        </p:txBody>
      </p:sp>
    </p:spTree>
    <p:extLst>
      <p:ext uri="{BB962C8B-B14F-4D97-AF65-F5344CB8AC3E}">
        <p14:creationId xmlns:p14="http://schemas.microsoft.com/office/powerpoint/2010/main" val="39783545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EFD5F0-9757-40AD-9B8C-90CF33DA6C60}"/>
              </a:ext>
            </a:extLst>
          </p:cNvPr>
          <p:cNvPicPr>
            <a:picLocks noChangeAspect="1"/>
          </p:cNvPicPr>
          <p:nvPr/>
        </p:nvPicPr>
        <p:blipFill>
          <a:blip r:embed="rId2"/>
          <a:stretch>
            <a:fillRect/>
          </a:stretch>
        </p:blipFill>
        <p:spPr>
          <a:xfrm>
            <a:off x="609600" y="642026"/>
            <a:ext cx="3648075" cy="3346314"/>
          </a:xfrm>
          <a:prstGeom prst="rect">
            <a:avLst/>
          </a:prstGeom>
        </p:spPr>
      </p:pic>
      <p:pic>
        <p:nvPicPr>
          <p:cNvPr id="6" name="Picture 5">
            <a:extLst>
              <a:ext uri="{FF2B5EF4-FFF2-40B4-BE49-F238E27FC236}">
                <a16:creationId xmlns:a16="http://schemas.microsoft.com/office/drawing/2014/main" id="{BA9C864C-B7F3-400C-BAD0-184C4B4A49EB}"/>
              </a:ext>
            </a:extLst>
          </p:cNvPr>
          <p:cNvPicPr>
            <a:picLocks noChangeAspect="1"/>
          </p:cNvPicPr>
          <p:nvPr/>
        </p:nvPicPr>
        <p:blipFill>
          <a:blip r:embed="rId3"/>
          <a:stretch>
            <a:fillRect/>
          </a:stretch>
        </p:blipFill>
        <p:spPr>
          <a:xfrm>
            <a:off x="4495801" y="642027"/>
            <a:ext cx="3438526" cy="3346314"/>
          </a:xfrm>
          <a:prstGeom prst="rect">
            <a:avLst/>
          </a:prstGeom>
        </p:spPr>
      </p:pic>
      <p:pic>
        <p:nvPicPr>
          <p:cNvPr id="7" name="Picture 6">
            <a:extLst>
              <a:ext uri="{FF2B5EF4-FFF2-40B4-BE49-F238E27FC236}">
                <a16:creationId xmlns:a16="http://schemas.microsoft.com/office/drawing/2014/main" id="{D3AB87D7-A6EA-40ED-BDC5-E0BA1EC822FB}"/>
              </a:ext>
            </a:extLst>
          </p:cNvPr>
          <p:cNvPicPr>
            <a:picLocks noChangeAspect="1"/>
          </p:cNvPicPr>
          <p:nvPr/>
        </p:nvPicPr>
        <p:blipFill>
          <a:blip r:embed="rId4"/>
          <a:stretch>
            <a:fillRect/>
          </a:stretch>
        </p:blipFill>
        <p:spPr>
          <a:xfrm>
            <a:off x="8610600" y="642026"/>
            <a:ext cx="3438526" cy="3346313"/>
          </a:xfrm>
          <a:prstGeom prst="rect">
            <a:avLst/>
          </a:prstGeom>
        </p:spPr>
      </p:pic>
      <mc:AlternateContent xmlns:mc="http://schemas.openxmlformats.org/markup-compatibility/2006" xmlns:a14="http://schemas.microsoft.com/office/drawing/2010/main">
        <mc:Choice Requires="a14">
          <p:sp>
            <p:nvSpPr>
              <p:cNvPr id="4" name="Rectangle 3">
                <a:extLst>
                  <a:ext uri="{FF2B5EF4-FFF2-40B4-BE49-F238E27FC236}">
                    <a16:creationId xmlns:a16="http://schemas.microsoft.com/office/drawing/2014/main" id="{BC9CEF72-397B-4FFB-B312-E8A3E1BEC5E0}"/>
                  </a:ext>
                </a:extLst>
              </p:cNvPr>
              <p:cNvSpPr/>
              <p:nvPr/>
            </p:nvSpPr>
            <p:spPr>
              <a:xfrm>
                <a:off x="4495802" y="3983446"/>
                <a:ext cx="3886200" cy="179202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The function </a:t>
                </a:r>
                <a14:m>
                  <m:oMath xmlns:m="http://schemas.openxmlformats.org/officeDocument/2006/math">
                    <m:r>
                      <a:rPr kumimoji="0" lang="en-US" sz="2800" b="0" i="1" u="none" strike="noStrike" kern="1200" cap="none" spc="0" normalizeH="0" baseline="0" noProof="0" dirty="0" smtClean="0">
                        <a:ln>
                          <a:noFill/>
                        </a:ln>
                        <a:solidFill>
                          <a:prstClr val="black"/>
                        </a:solidFill>
                        <a:effectLst/>
                        <a:uLnTx/>
                        <a:uFillTx/>
                        <a:latin typeface="Cambria Math" panose="02040503050406030204" pitchFamily="18" charset="0"/>
                        <a:ea typeface="+mn-ea"/>
                        <a:cs typeface="+mn-cs"/>
                      </a:rPr>
                      <m:t>𝑓</m:t>
                    </m:r>
                    <m:r>
                      <a:rPr kumimoji="0" lang="en-US" sz="2800" b="0" i="1" u="none" strike="noStrike" kern="1200" cap="none" spc="0" normalizeH="0" baseline="0" noProof="0" dirty="0" smtClean="0">
                        <a:ln>
                          <a:noFill/>
                        </a:ln>
                        <a:solidFill>
                          <a:prstClr val="black"/>
                        </a:solidFill>
                        <a:effectLst/>
                        <a:uLnTx/>
                        <a:uFillTx/>
                        <a:latin typeface="Cambria Math" panose="02040503050406030204" pitchFamily="18" charset="0"/>
                        <a:ea typeface="+mn-ea"/>
                        <a:cs typeface="+mn-cs"/>
                      </a:rPr>
                      <m:t>(</m:t>
                    </m:r>
                    <m:r>
                      <a:rPr kumimoji="0" lang="en-US" sz="2800" b="0" i="1" u="none" strike="noStrike" kern="1200" cap="none" spc="0" normalizeH="0" baseline="0" noProof="0" dirty="0" smtClean="0">
                        <a:ln>
                          <a:noFill/>
                        </a:ln>
                        <a:solidFill>
                          <a:prstClr val="black"/>
                        </a:solidFill>
                        <a:effectLst/>
                        <a:uLnTx/>
                        <a:uFillTx/>
                        <a:latin typeface="Cambria Math" panose="02040503050406030204" pitchFamily="18" charset="0"/>
                        <a:ea typeface="+mn-ea"/>
                        <a:cs typeface="+mn-cs"/>
                      </a:rPr>
                      <m:t>𝑥</m:t>
                    </m:r>
                    <m:r>
                      <a:rPr kumimoji="0" lang="en-US" sz="2800" b="0" i="1" u="none" strike="noStrike" kern="1200" cap="none" spc="0" normalizeH="0" baseline="0" noProof="0" dirty="0" smtClean="0">
                        <a:ln>
                          <a:noFill/>
                        </a:ln>
                        <a:solidFill>
                          <a:prstClr val="black"/>
                        </a:solidFill>
                        <a:effectLst/>
                        <a:uLnTx/>
                        <a:uFillTx/>
                        <a:latin typeface="Cambria Math" panose="02040503050406030204" pitchFamily="18" charset="0"/>
                        <a:ea typeface="+mn-ea"/>
                        <a:cs typeface="+mn-cs"/>
                      </a:rPr>
                      <m:t>) </m:t>
                    </m:r>
                  </m:oMath>
                </a14:m>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is not </a:t>
                </a:r>
                <a:b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continuous at </a:t>
                </a:r>
                <a14:m>
                  <m:oMath xmlns:m="http://schemas.openxmlformats.org/officeDocument/2006/math">
                    <m:r>
                      <a:rPr kumimoji="0" lang="en-US" sz="2800" b="0" i="1" u="none" strike="noStrike" kern="1200" cap="none" spc="0" normalizeH="0" baseline="0" noProof="0" dirty="0" smtClean="0">
                        <a:ln>
                          <a:noFill/>
                        </a:ln>
                        <a:solidFill>
                          <a:prstClr val="black"/>
                        </a:solidFill>
                        <a:effectLst/>
                        <a:uLnTx/>
                        <a:uFillTx/>
                        <a:latin typeface="Cambria Math" panose="02040503050406030204" pitchFamily="18" charset="0"/>
                        <a:ea typeface="+mn-ea"/>
                        <a:cs typeface="+mn-cs"/>
                      </a:rPr>
                      <m:t>𝑎</m:t>
                    </m:r>
                  </m:oMath>
                </a14:m>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 because</a:t>
                </a:r>
                <a:b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 </a:t>
                </a:r>
                <a14:m>
                  <m:oMath xmlns:m="http://schemas.openxmlformats.org/officeDocument/2006/math">
                    <m:func>
                      <m:funcPr>
                        <m:ctrlPr>
                          <a:rPr kumimoji="0" lang="en-US" sz="28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ctrlPr>
                      </m:funcPr>
                      <m:fName>
                        <m:limLow>
                          <m:limLowPr>
                            <m:ctrlPr>
                              <a:rPr kumimoji="0" lang="en-US" sz="28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ctrlPr>
                          </m:limLowPr>
                          <m:e>
                            <m:r>
                              <m:rPr>
                                <m:sty m:val="p"/>
                              </m:rPr>
                              <a:rPr kumimoji="0" lang="en-US" sz="2800" b="0" i="0" u="none" strike="noStrike" kern="1200" cap="none" spc="0" normalizeH="0" baseline="0" noProof="0">
                                <a:ln>
                                  <a:noFill/>
                                </a:ln>
                                <a:solidFill>
                                  <a:prstClr val="black"/>
                                </a:solidFill>
                                <a:effectLst/>
                                <a:uLnTx/>
                                <a:uFillTx/>
                                <a:latin typeface="Cambria Math" panose="02040503050406030204" pitchFamily="18" charset="0"/>
                                <a:ea typeface="+mn-ea"/>
                                <a:cs typeface="+mn-cs"/>
                              </a:rPr>
                              <m:t>lim</m:t>
                            </m:r>
                          </m:e>
                          <m:lim>
                            <m:r>
                              <a:rPr kumimoji="0" lang="en-US" sz="28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𝑥</m:t>
                            </m:r>
                            <m:r>
                              <a:rPr kumimoji="0" lang="en-US" sz="28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m:t>
                            </m:r>
                            <m:r>
                              <a:rPr kumimoji="0" lang="en-US" sz="28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𝑎</m:t>
                            </m:r>
                          </m:lim>
                        </m:limLow>
                      </m:fName>
                      <m:e>
                        <m:r>
                          <a:rPr kumimoji="0" lang="en-US" sz="28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𝑓</m:t>
                        </m:r>
                        <m:r>
                          <a:rPr kumimoji="0" lang="en-US" sz="28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m:t>
                        </m:r>
                        <m:r>
                          <a:rPr kumimoji="0" lang="en-US" sz="28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𝑥</m:t>
                        </m:r>
                        <m:r>
                          <a:rPr kumimoji="0" lang="en-US" sz="28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m:t>
                        </m:r>
                      </m:e>
                    </m:func>
                  </m:oMath>
                </a14:m>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 does not exist</a:t>
                </a:r>
              </a:p>
            </p:txBody>
          </p:sp>
        </mc:Choice>
        <mc:Fallback xmlns="">
          <p:sp>
            <p:nvSpPr>
              <p:cNvPr id="4" name="Rectangle 3">
                <a:extLst>
                  <a:ext uri="{FF2B5EF4-FFF2-40B4-BE49-F238E27FC236}">
                    <a16:creationId xmlns:a16="http://schemas.microsoft.com/office/drawing/2014/main" id="{BC9CEF72-397B-4FFB-B312-E8A3E1BEC5E0}"/>
                  </a:ext>
                </a:extLst>
              </p:cNvPr>
              <p:cNvSpPr>
                <a:spLocks noRot="1" noChangeAspect="1" noMove="1" noResize="1" noEditPoints="1" noAdjustHandles="1" noChangeArrowheads="1" noChangeShapeType="1" noTextEdit="1"/>
              </p:cNvSpPr>
              <p:nvPr/>
            </p:nvSpPr>
            <p:spPr>
              <a:xfrm>
                <a:off x="4495802" y="3983446"/>
                <a:ext cx="3886200" cy="1792029"/>
              </a:xfrm>
              <a:prstGeom prst="rect">
                <a:avLst/>
              </a:prstGeom>
              <a:blipFill>
                <a:blip r:embed="rId5"/>
                <a:stretch>
                  <a:fillRect l="-3297" b="-170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Rectangle 8">
                <a:extLst>
                  <a:ext uri="{FF2B5EF4-FFF2-40B4-BE49-F238E27FC236}">
                    <a16:creationId xmlns:a16="http://schemas.microsoft.com/office/drawing/2014/main" id="{27FA927F-228A-4803-8580-3C981DFDE93A}"/>
                  </a:ext>
                </a:extLst>
              </p:cNvPr>
              <p:cNvSpPr/>
              <p:nvPr/>
            </p:nvSpPr>
            <p:spPr>
              <a:xfrm>
                <a:off x="8382002" y="2925528"/>
                <a:ext cx="3667124" cy="3053913"/>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The function </a:t>
                </a:r>
                <a14:m>
                  <m:oMath xmlns:m="http://schemas.openxmlformats.org/officeDocument/2006/math">
                    <m:r>
                      <a:rPr kumimoji="0" lang="en-US" sz="2800" b="0" i="1" u="none" strike="noStrike" kern="1200" cap="none" spc="0" normalizeH="0" baseline="0" noProof="0" dirty="0" smtClean="0">
                        <a:ln>
                          <a:noFill/>
                        </a:ln>
                        <a:solidFill>
                          <a:prstClr val="black"/>
                        </a:solidFill>
                        <a:effectLst/>
                        <a:uLnTx/>
                        <a:uFillTx/>
                        <a:latin typeface="Cambria Math" panose="02040503050406030204" pitchFamily="18" charset="0"/>
                        <a:ea typeface="+mn-ea"/>
                        <a:cs typeface="+mn-cs"/>
                      </a:rPr>
                      <m:t>𝑓</m:t>
                    </m:r>
                    <m:r>
                      <a:rPr kumimoji="0" lang="en-US" sz="2800" b="0" i="1" u="none" strike="noStrike" kern="1200" cap="none" spc="0" normalizeH="0" baseline="0" noProof="0" dirty="0" smtClean="0">
                        <a:ln>
                          <a:noFill/>
                        </a:ln>
                        <a:solidFill>
                          <a:prstClr val="black"/>
                        </a:solidFill>
                        <a:effectLst/>
                        <a:uLnTx/>
                        <a:uFillTx/>
                        <a:latin typeface="Cambria Math" panose="02040503050406030204" pitchFamily="18" charset="0"/>
                        <a:ea typeface="+mn-ea"/>
                        <a:cs typeface="+mn-cs"/>
                      </a:rPr>
                      <m:t>(</m:t>
                    </m:r>
                    <m:r>
                      <a:rPr kumimoji="0" lang="en-US" sz="2800" b="0" i="1" u="none" strike="noStrike" kern="1200" cap="none" spc="0" normalizeH="0" baseline="0" noProof="0" dirty="0" smtClean="0">
                        <a:ln>
                          <a:noFill/>
                        </a:ln>
                        <a:solidFill>
                          <a:prstClr val="black"/>
                        </a:solidFill>
                        <a:effectLst/>
                        <a:uLnTx/>
                        <a:uFillTx/>
                        <a:latin typeface="Cambria Math" panose="02040503050406030204" pitchFamily="18" charset="0"/>
                        <a:ea typeface="+mn-ea"/>
                        <a:cs typeface="+mn-cs"/>
                      </a:rPr>
                      <m:t>𝑥</m:t>
                    </m:r>
                    <m:r>
                      <a:rPr kumimoji="0" lang="en-US" sz="2800" b="0" i="1" u="none" strike="noStrike" kern="1200" cap="none" spc="0" normalizeH="0" baseline="0" noProof="0" dirty="0" smtClean="0">
                        <a:ln>
                          <a:noFill/>
                        </a:ln>
                        <a:solidFill>
                          <a:prstClr val="black"/>
                        </a:solidFill>
                        <a:effectLst/>
                        <a:uLnTx/>
                        <a:uFillTx/>
                        <a:latin typeface="Cambria Math" panose="02040503050406030204" pitchFamily="18" charset="0"/>
                        <a:ea typeface="+mn-ea"/>
                        <a:cs typeface="+mn-cs"/>
                      </a:rPr>
                      <m:t>) </m:t>
                    </m:r>
                  </m:oMath>
                </a14:m>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is not </a:t>
                </a:r>
                <a:b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continuous at </a:t>
                </a:r>
                <a14:m>
                  <m:oMath xmlns:m="http://schemas.openxmlformats.org/officeDocument/2006/math">
                    <m:r>
                      <a:rPr kumimoji="0" lang="en-US" sz="2800" b="0" i="1" u="none" strike="noStrike" kern="1200" cap="none" spc="0" normalizeH="0" baseline="0" noProof="0" dirty="0" smtClean="0">
                        <a:ln>
                          <a:noFill/>
                        </a:ln>
                        <a:solidFill>
                          <a:prstClr val="black"/>
                        </a:solidFill>
                        <a:effectLst/>
                        <a:uLnTx/>
                        <a:uFillTx/>
                        <a:latin typeface="Cambria Math" panose="02040503050406030204" pitchFamily="18" charset="0"/>
                        <a:ea typeface="+mn-ea"/>
                        <a:cs typeface="+mn-cs"/>
                      </a:rPr>
                      <m:t>𝑎</m:t>
                    </m:r>
                  </m:oMath>
                </a14:m>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 because</a:t>
                </a:r>
                <a:b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 </a:t>
                </a:r>
                <a14:m>
                  <m:oMath xmlns:m="http://schemas.openxmlformats.org/officeDocument/2006/math">
                    <m:func>
                      <m:funcPr>
                        <m:ctrlPr>
                          <a:rPr kumimoji="0" lang="en-US" sz="28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ctrlPr>
                      </m:funcPr>
                      <m:fName>
                        <m:limLow>
                          <m:limLowPr>
                            <m:ctrlPr>
                              <a:rPr kumimoji="0" lang="en-US" sz="28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ctrlPr>
                          </m:limLowPr>
                          <m:e>
                            <m:r>
                              <m:rPr>
                                <m:sty m:val="p"/>
                              </m:rPr>
                              <a:rPr kumimoji="0" lang="en-US" sz="2800" b="0" i="0" u="none" strike="noStrike" kern="1200" cap="none" spc="0" normalizeH="0" baseline="0" noProof="0">
                                <a:ln>
                                  <a:noFill/>
                                </a:ln>
                                <a:solidFill>
                                  <a:prstClr val="black"/>
                                </a:solidFill>
                                <a:effectLst/>
                                <a:uLnTx/>
                                <a:uFillTx/>
                                <a:latin typeface="Cambria Math" panose="02040503050406030204" pitchFamily="18" charset="0"/>
                                <a:ea typeface="+mn-ea"/>
                                <a:cs typeface="+mn-cs"/>
                              </a:rPr>
                              <m:t>lim</m:t>
                            </m:r>
                          </m:e>
                          <m:lim>
                            <m:r>
                              <a:rPr kumimoji="0" lang="en-US" sz="28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𝑥</m:t>
                            </m:r>
                            <m:r>
                              <a:rPr kumimoji="0" lang="en-US" sz="28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m:t>
                            </m:r>
                            <m:r>
                              <a:rPr kumimoji="0" lang="en-US" sz="28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𝑎</m:t>
                            </m:r>
                          </m:lim>
                        </m:limLow>
                      </m:fName>
                      <m:e>
                        <m:r>
                          <a:rPr kumimoji="0" lang="en-US" sz="28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𝑓</m:t>
                        </m:r>
                        <m:r>
                          <a:rPr kumimoji="0" lang="en-US" sz="28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m:t>
                        </m:r>
                        <m:r>
                          <a:rPr kumimoji="0" lang="en-US" sz="28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𝑥</m:t>
                        </m:r>
                        <m:r>
                          <a:rPr kumimoji="0" lang="en-US" sz="28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m:t>
                        </m:r>
                      </m:e>
                    </m:func>
                    <m:r>
                      <a:rPr kumimoji="0" lang="en-US" sz="28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m:t>
                    </m:r>
                    <m:r>
                      <a:rPr kumimoji="0" lang="en-US" sz="28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𝑓</m:t>
                    </m:r>
                    <m:r>
                      <a:rPr kumimoji="0" lang="en-US" sz="28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m:t>
                    </m:r>
                    <m:r>
                      <a:rPr kumimoji="0" lang="en-US" sz="28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𝑎</m:t>
                    </m:r>
                    <m:r>
                      <a:rPr kumimoji="0" lang="en-US" sz="28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m:t>
                    </m:r>
                  </m:oMath>
                </a14:m>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mc:Choice>
        <mc:Fallback xmlns="">
          <p:sp>
            <p:nvSpPr>
              <p:cNvPr id="9" name="Rectangle 8">
                <a:extLst>
                  <a:ext uri="{FF2B5EF4-FFF2-40B4-BE49-F238E27FC236}">
                    <a16:creationId xmlns:a16="http://schemas.microsoft.com/office/drawing/2014/main" id="{27FA927F-228A-4803-8580-3C981DFDE93A}"/>
                  </a:ext>
                </a:extLst>
              </p:cNvPr>
              <p:cNvSpPr>
                <a:spLocks noRot="1" noChangeAspect="1" noMove="1" noResize="1" noEditPoints="1" noAdjustHandles="1" noChangeArrowheads="1" noChangeShapeType="1" noTextEdit="1"/>
              </p:cNvSpPr>
              <p:nvPr/>
            </p:nvSpPr>
            <p:spPr>
              <a:xfrm>
                <a:off x="8382002" y="2925528"/>
                <a:ext cx="3667124" cy="3053913"/>
              </a:xfrm>
              <a:prstGeom prst="rect">
                <a:avLst/>
              </a:prstGeom>
              <a:blipFill>
                <a:blip r:embed="rId6"/>
                <a:stretch>
                  <a:fillRect l="-3322" r="-548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Rectangle 2">
                <a:extLst>
                  <a:ext uri="{FF2B5EF4-FFF2-40B4-BE49-F238E27FC236}">
                    <a16:creationId xmlns:a16="http://schemas.microsoft.com/office/drawing/2014/main" id="{0FD1CF8E-D141-B26E-B417-72AB02BB569A}"/>
                  </a:ext>
                </a:extLst>
              </p:cNvPr>
              <p:cNvSpPr/>
              <p:nvPr/>
            </p:nvSpPr>
            <p:spPr>
              <a:xfrm>
                <a:off x="271465" y="3983446"/>
                <a:ext cx="3886200" cy="209288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lvl="0">
                  <a:defRPr/>
                </a:pPr>
                <a:r>
                  <a:rPr lang="en-US" sz="2800" dirty="0"/>
                  <a:t>The function</a:t>
                </a:r>
                <a14:m>
                  <m:oMath xmlns:m="http://schemas.openxmlformats.org/officeDocument/2006/math">
                    <m:r>
                      <a:rPr lang="en-US" sz="2800" i="1" dirty="0" smtClean="0">
                        <a:latin typeface="Cambria Math" panose="02040503050406030204" pitchFamily="18" charset="0"/>
                      </a:rPr>
                      <m:t> </m:t>
                    </m:r>
                    <m:r>
                      <a:rPr lang="en-US" sz="2800" i="1" dirty="0" smtClean="0">
                        <a:latin typeface="Cambria Math" panose="02040503050406030204" pitchFamily="18" charset="0"/>
                      </a:rPr>
                      <m:t>𝑓</m:t>
                    </m:r>
                    <m:r>
                      <a:rPr lang="en-US" sz="2800" i="1" dirty="0" smtClean="0">
                        <a:latin typeface="Cambria Math" panose="02040503050406030204" pitchFamily="18" charset="0"/>
                      </a:rPr>
                      <m:t>(</m:t>
                    </m:r>
                    <m:r>
                      <a:rPr lang="en-US" sz="2800" i="1" dirty="0" smtClean="0">
                        <a:latin typeface="Cambria Math" panose="02040503050406030204" pitchFamily="18" charset="0"/>
                      </a:rPr>
                      <m:t>𝑥</m:t>
                    </m:r>
                    <m:r>
                      <a:rPr lang="en-US" sz="2800" i="1" dirty="0" smtClean="0">
                        <a:latin typeface="Cambria Math" panose="02040503050406030204" pitchFamily="18" charset="0"/>
                      </a:rPr>
                      <m:t>) </m:t>
                    </m:r>
                  </m:oMath>
                </a14:m>
                <a:r>
                  <a:rPr lang="en-US" sz="2800" dirty="0"/>
                  <a:t>is not </a:t>
                </a:r>
                <a:br>
                  <a:rPr lang="en-US" sz="2800" dirty="0"/>
                </a:br>
                <a:r>
                  <a:rPr lang="en-US" sz="2800" dirty="0"/>
                  <a:t>continuous at </a:t>
                </a:r>
                <a14:m>
                  <m:oMath xmlns:m="http://schemas.openxmlformats.org/officeDocument/2006/math">
                    <m:r>
                      <a:rPr lang="en-US" sz="2800" i="1" dirty="0">
                        <a:latin typeface="Cambria Math" panose="02040503050406030204" pitchFamily="18" charset="0"/>
                      </a:rPr>
                      <m:t>𝑎</m:t>
                    </m:r>
                  </m:oMath>
                </a14:m>
                <a:r>
                  <a:rPr lang="en-US" sz="2800" dirty="0"/>
                  <a:t> because, </a:t>
                </a:r>
                <a14:m>
                  <m:oMath xmlns:m="http://schemas.openxmlformats.org/officeDocument/2006/math">
                    <m:r>
                      <a:rPr lang="en-US" sz="2800" i="1" dirty="0" smtClean="0">
                        <a:latin typeface="Cambria Math" panose="02040503050406030204" pitchFamily="18" charset="0"/>
                      </a:rPr>
                      <m:t>𝑓</m:t>
                    </m:r>
                    <m:r>
                      <a:rPr lang="en-US" sz="2800" i="1" dirty="0" smtClean="0">
                        <a:latin typeface="Cambria Math" panose="02040503050406030204" pitchFamily="18" charset="0"/>
                      </a:rPr>
                      <m:t>(</m:t>
                    </m:r>
                    <m:r>
                      <a:rPr lang="en-US" sz="2800" i="1" dirty="0" smtClean="0">
                        <a:latin typeface="Cambria Math" panose="02040503050406030204" pitchFamily="18" charset="0"/>
                      </a:rPr>
                      <m:t>𝑎</m:t>
                    </m:r>
                    <m:r>
                      <a:rPr lang="en-US" sz="2800" i="1" dirty="0" smtClean="0">
                        <a:latin typeface="Cambria Math" panose="02040503050406030204" pitchFamily="18" charset="0"/>
                      </a:rPr>
                      <m:t>) </m:t>
                    </m:r>
                  </m:oMath>
                </a14:m>
                <a:r>
                  <a:rPr lang="en-US" sz="2800" dirty="0"/>
                  <a:t>is undefined</a:t>
                </a: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mc:Choice>
        <mc:Fallback xmlns="">
          <p:sp>
            <p:nvSpPr>
              <p:cNvPr id="3" name="Rectangle 2">
                <a:extLst>
                  <a:ext uri="{FF2B5EF4-FFF2-40B4-BE49-F238E27FC236}">
                    <a16:creationId xmlns:a16="http://schemas.microsoft.com/office/drawing/2014/main" id="{0FD1CF8E-D141-B26E-B417-72AB02BB569A}"/>
                  </a:ext>
                </a:extLst>
              </p:cNvPr>
              <p:cNvSpPr>
                <a:spLocks noRot="1" noChangeAspect="1" noMove="1" noResize="1" noEditPoints="1" noAdjustHandles="1" noChangeArrowheads="1" noChangeShapeType="1" noTextEdit="1"/>
              </p:cNvSpPr>
              <p:nvPr/>
            </p:nvSpPr>
            <p:spPr>
              <a:xfrm>
                <a:off x="271465" y="3983446"/>
                <a:ext cx="3886200" cy="2092881"/>
              </a:xfrm>
              <a:prstGeom prst="rect">
                <a:avLst/>
              </a:prstGeom>
              <a:blipFill>
                <a:blip r:embed="rId7"/>
                <a:stretch>
                  <a:fillRect l="-3297" r="-4710" b="-6395"/>
                </a:stretch>
              </a:blipFill>
            </p:spPr>
            <p:txBody>
              <a:bodyPr/>
              <a:lstStyle/>
              <a:p>
                <a:r>
                  <a:rPr lang="en-US">
                    <a:noFill/>
                  </a:rPr>
                  <a:t> </a:t>
                </a:r>
              </a:p>
            </p:txBody>
          </p:sp>
        </mc:Fallback>
      </mc:AlternateContent>
      <p:sp>
        <p:nvSpPr>
          <p:cNvPr id="10" name="Title 9">
            <a:extLst>
              <a:ext uri="{FF2B5EF4-FFF2-40B4-BE49-F238E27FC236}">
                <a16:creationId xmlns:a16="http://schemas.microsoft.com/office/drawing/2014/main" id="{A1483120-6E23-CF35-9505-920E228F8F23}"/>
              </a:ext>
            </a:extLst>
          </p:cNvPr>
          <p:cNvSpPr>
            <a:spLocks noGrp="1"/>
          </p:cNvSpPr>
          <p:nvPr>
            <p:ph type="title"/>
          </p:nvPr>
        </p:nvSpPr>
        <p:spPr>
          <a:xfrm>
            <a:off x="609600" y="115492"/>
            <a:ext cx="10750549" cy="659535"/>
          </a:xfrm>
        </p:spPr>
        <p:txBody>
          <a:bodyPr/>
          <a:lstStyle/>
          <a:p>
            <a:r>
              <a:rPr lang="en-US" dirty="0"/>
              <a:t>Graphically</a:t>
            </a:r>
          </a:p>
        </p:txBody>
      </p:sp>
    </p:spTree>
    <p:extLst>
      <p:ext uri="{BB962C8B-B14F-4D97-AF65-F5344CB8AC3E}">
        <p14:creationId xmlns:p14="http://schemas.microsoft.com/office/powerpoint/2010/main" val="347524129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00D790-A150-4CD1-A44F-2E2424D15BB4}"/>
              </a:ext>
            </a:extLst>
          </p:cNvPr>
          <p:cNvSpPr>
            <a:spLocks noGrp="1"/>
          </p:cNvSpPr>
          <p:nvPr>
            <p:ph type="title"/>
          </p:nvPr>
        </p:nvSpPr>
        <p:spPr>
          <a:xfrm>
            <a:off x="838200" y="365126"/>
            <a:ext cx="10515600" cy="1110384"/>
          </a:xfrm>
        </p:spPr>
        <p:txBody>
          <a:bodyPr/>
          <a:lstStyle/>
          <a:p>
            <a:r>
              <a:rPr lang="en-US" sz="2400" dirty="0"/>
              <a:t>Slope of Tangent line</a:t>
            </a:r>
            <a:endParaRPr lang="en-US"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8ABC3543-1226-4C6E-A171-17B71A25BAA8}"/>
                  </a:ext>
                </a:extLst>
              </p:cNvPr>
              <p:cNvSpPr>
                <a:spLocks noGrp="1"/>
              </p:cNvSpPr>
              <p:nvPr>
                <p:ph idx="1"/>
              </p:nvPr>
            </p:nvSpPr>
            <p:spPr>
              <a:xfrm>
                <a:off x="838200" y="1475509"/>
                <a:ext cx="10515600" cy="4701454"/>
              </a:xfrm>
            </p:spPr>
            <p:txBody>
              <a:bodyPr>
                <a:normAutofit/>
              </a:bodyPr>
              <a:lstStyle/>
              <a:p>
                <a:pPr marL="0" indent="0">
                  <a:buNone/>
                </a:pPr>
                <a:r>
                  <a:rPr lang="en-US" sz="3200" b="1" dirty="0"/>
                  <a:t>Definition:</a:t>
                </a:r>
              </a:p>
              <a:p>
                <a:pPr marL="0" indent="0">
                  <a:buNone/>
                </a:pPr>
                <a:r>
                  <a:rPr lang="en-US" sz="3200" dirty="0"/>
                  <a:t>Let </a:t>
                </a:r>
                <a14:m>
                  <m:oMath xmlns:m="http://schemas.openxmlformats.org/officeDocument/2006/math">
                    <m:r>
                      <a:rPr lang="en-US" sz="3200" b="0" i="0" smtClean="0">
                        <a:latin typeface="Cambria Math" panose="02040503050406030204" pitchFamily="18" charset="0"/>
                      </a:rPr>
                      <m:t> </m:t>
                    </m:r>
                    <m:r>
                      <a:rPr lang="en-US" sz="3200" b="0" i="1" smtClean="0">
                        <a:latin typeface="Cambria Math" panose="02040503050406030204" pitchFamily="18" charset="0"/>
                      </a:rPr>
                      <m:t>𝑓</m:t>
                    </m:r>
                    <m:d>
                      <m:dPr>
                        <m:ctrlPr>
                          <a:rPr lang="en-US" sz="3200" b="0" i="1" smtClean="0">
                            <a:latin typeface="Cambria Math" panose="02040503050406030204" pitchFamily="18" charset="0"/>
                          </a:rPr>
                        </m:ctrlPr>
                      </m:dPr>
                      <m:e>
                        <m:r>
                          <a:rPr lang="en-US" sz="3200" b="0" i="1" smtClean="0">
                            <a:latin typeface="Cambria Math" panose="02040503050406030204" pitchFamily="18" charset="0"/>
                          </a:rPr>
                          <m:t>𝑥</m:t>
                        </m:r>
                      </m:e>
                    </m:d>
                  </m:oMath>
                </a14:m>
                <a:r>
                  <a:rPr lang="en-US" sz="3200" dirty="0"/>
                  <a:t> be a function defined in an open interval containing </a:t>
                </a:r>
                <a14:m>
                  <m:oMath xmlns:m="http://schemas.openxmlformats.org/officeDocument/2006/math">
                    <m:r>
                      <a:rPr lang="en-US" sz="3200" b="0" i="1" smtClean="0">
                        <a:latin typeface="Cambria Math" panose="02040503050406030204" pitchFamily="18" charset="0"/>
                      </a:rPr>
                      <m:t>𝑎</m:t>
                    </m:r>
                    <m:r>
                      <a:rPr lang="en-US" sz="3200" b="0" i="1" smtClean="0">
                        <a:latin typeface="Cambria Math" panose="02040503050406030204" pitchFamily="18" charset="0"/>
                      </a:rPr>
                      <m:t>. </m:t>
                    </m:r>
                  </m:oMath>
                </a14:m>
                <a:r>
                  <a:rPr lang="en-US" sz="3200" dirty="0"/>
                  <a:t>The tangent line to </a:t>
                </a:r>
                <a14:m>
                  <m:oMath xmlns:m="http://schemas.openxmlformats.org/officeDocument/2006/math">
                    <m:r>
                      <a:rPr lang="en-US" sz="3200" b="0" i="1" smtClean="0">
                        <a:latin typeface="Cambria Math" panose="02040503050406030204" pitchFamily="18" charset="0"/>
                      </a:rPr>
                      <m:t>𝑓</m:t>
                    </m:r>
                    <m:r>
                      <a:rPr lang="en-US" sz="3200" b="0" i="1" smtClean="0">
                        <a:latin typeface="Cambria Math" panose="02040503050406030204" pitchFamily="18" charset="0"/>
                      </a:rPr>
                      <m:t>(</m:t>
                    </m:r>
                    <m:r>
                      <a:rPr lang="en-US" sz="3200" b="0" i="1" smtClean="0">
                        <a:latin typeface="Cambria Math" panose="02040503050406030204" pitchFamily="18" charset="0"/>
                      </a:rPr>
                      <m:t>𝑥</m:t>
                    </m:r>
                    <m:r>
                      <a:rPr lang="en-US" sz="3200" b="0" i="1" smtClean="0">
                        <a:latin typeface="Cambria Math" panose="02040503050406030204" pitchFamily="18" charset="0"/>
                      </a:rPr>
                      <m:t>)</m:t>
                    </m:r>
                  </m:oMath>
                </a14:m>
                <a:r>
                  <a:rPr lang="en-US" sz="3200" dirty="0"/>
                  <a:t> at </a:t>
                </a:r>
                <a14:m>
                  <m:oMath xmlns:m="http://schemas.openxmlformats.org/officeDocument/2006/math">
                    <m:r>
                      <a:rPr lang="en-US" sz="3200" b="0" i="1" smtClean="0">
                        <a:latin typeface="Cambria Math" panose="02040503050406030204" pitchFamily="18" charset="0"/>
                      </a:rPr>
                      <m:t>𝑎</m:t>
                    </m:r>
                  </m:oMath>
                </a14:m>
                <a:r>
                  <a:rPr lang="en-US" sz="3200" dirty="0"/>
                  <a:t> is the line passing through the point </a:t>
                </a:r>
                <a14:m>
                  <m:oMath xmlns:m="http://schemas.openxmlformats.org/officeDocument/2006/math">
                    <m:r>
                      <a:rPr lang="en-US" sz="3200" b="0" i="1" smtClean="0">
                        <a:latin typeface="Cambria Math" panose="02040503050406030204" pitchFamily="18" charset="0"/>
                      </a:rPr>
                      <m:t>(</m:t>
                    </m:r>
                    <m:r>
                      <a:rPr lang="en-US" sz="3200" b="0" i="1" smtClean="0">
                        <a:latin typeface="Cambria Math" panose="02040503050406030204" pitchFamily="18" charset="0"/>
                      </a:rPr>
                      <m:t>𝑎</m:t>
                    </m:r>
                    <m:r>
                      <a:rPr lang="en-US" sz="3200" b="0" i="1" smtClean="0">
                        <a:latin typeface="Cambria Math" panose="02040503050406030204" pitchFamily="18" charset="0"/>
                      </a:rPr>
                      <m:t>,</m:t>
                    </m:r>
                    <m:r>
                      <a:rPr lang="en-US" sz="3200" b="0" i="1" smtClean="0">
                        <a:latin typeface="Cambria Math" panose="02040503050406030204" pitchFamily="18" charset="0"/>
                      </a:rPr>
                      <m:t>𝑓</m:t>
                    </m:r>
                    <m:d>
                      <m:dPr>
                        <m:ctrlPr>
                          <a:rPr lang="en-US" sz="3200" b="0" i="1" smtClean="0">
                            <a:latin typeface="Cambria Math" panose="02040503050406030204" pitchFamily="18" charset="0"/>
                          </a:rPr>
                        </m:ctrlPr>
                      </m:dPr>
                      <m:e>
                        <m:r>
                          <a:rPr lang="en-US" sz="3200" b="0" i="1" smtClean="0">
                            <a:latin typeface="Cambria Math" panose="02040503050406030204" pitchFamily="18" charset="0"/>
                          </a:rPr>
                          <m:t>𝑎</m:t>
                        </m:r>
                      </m:e>
                    </m:d>
                    <m:r>
                      <a:rPr lang="en-US" sz="3200" b="0" i="1" smtClean="0">
                        <a:latin typeface="Cambria Math" panose="02040503050406030204" pitchFamily="18" charset="0"/>
                      </a:rPr>
                      <m:t>)</m:t>
                    </m:r>
                  </m:oMath>
                </a14:m>
                <a:r>
                  <a:rPr lang="en-US" sz="3200" dirty="0"/>
                  <a:t> having slope</a:t>
                </a:r>
              </a:p>
              <a:p>
                <a:pPr marL="0" indent="0">
                  <a:buNone/>
                </a:pPr>
                <a14:m>
                  <m:oMathPara xmlns:m="http://schemas.openxmlformats.org/officeDocument/2006/math">
                    <m:oMathParaPr>
                      <m:jc m:val="centerGroup"/>
                    </m:oMathParaPr>
                    <m:oMath xmlns:m="http://schemas.openxmlformats.org/officeDocument/2006/math">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𝑚</m:t>
                          </m:r>
                        </m:e>
                        <m:sub>
                          <m:r>
                            <a:rPr lang="en-US" sz="3200" b="0" i="1" smtClean="0">
                              <a:latin typeface="Cambria Math" panose="02040503050406030204" pitchFamily="18" charset="0"/>
                            </a:rPr>
                            <m:t>𝑡𝑎𝑛</m:t>
                          </m:r>
                        </m:sub>
                      </m:sSub>
                      <m:r>
                        <a:rPr lang="en-US" sz="3200" b="0" i="1" smtClean="0">
                          <a:latin typeface="Cambria Math" panose="02040503050406030204" pitchFamily="18" charset="0"/>
                        </a:rPr>
                        <m:t>=</m:t>
                      </m:r>
                      <m:func>
                        <m:funcPr>
                          <m:ctrlPr>
                            <a:rPr lang="pt-BR" sz="3200" b="0" i="1" smtClean="0">
                              <a:latin typeface="Cambria Math" panose="02040503050406030204" pitchFamily="18" charset="0"/>
                            </a:rPr>
                          </m:ctrlPr>
                        </m:funcPr>
                        <m:fName>
                          <m:limLow>
                            <m:limLowPr>
                              <m:ctrlPr>
                                <a:rPr lang="pt-BR" sz="3200" b="0" i="1" smtClean="0">
                                  <a:latin typeface="Cambria Math" panose="02040503050406030204" pitchFamily="18" charset="0"/>
                                </a:rPr>
                              </m:ctrlPr>
                            </m:limLowPr>
                            <m:e>
                              <m:r>
                                <m:rPr>
                                  <m:sty m:val="p"/>
                                </m:rPr>
                                <a:rPr lang="pt-BR" sz="3200" b="0" i="0" smtClean="0">
                                  <a:latin typeface="Cambria Math" panose="02040503050406030204" pitchFamily="18" charset="0"/>
                                </a:rPr>
                                <m:t>lim</m:t>
                              </m:r>
                            </m:e>
                            <m:lim>
                              <m:r>
                                <a:rPr lang="en-US" sz="3200" b="0" i="1" smtClean="0">
                                  <a:latin typeface="Cambria Math" panose="02040503050406030204" pitchFamily="18" charset="0"/>
                                </a:rPr>
                                <m:t>𝑥</m:t>
                              </m:r>
                              <m:r>
                                <a:rPr lang="pt-BR" sz="3200" b="0" i="1" smtClean="0">
                                  <a:latin typeface="Cambria Math" panose="02040503050406030204" pitchFamily="18" charset="0"/>
                                </a:rPr>
                                <m:t>→</m:t>
                              </m:r>
                              <m:r>
                                <a:rPr lang="en-US" sz="3200" b="0" i="1" smtClean="0">
                                  <a:latin typeface="Cambria Math" panose="02040503050406030204" pitchFamily="18" charset="0"/>
                                </a:rPr>
                                <m:t>𝑎</m:t>
                              </m:r>
                            </m:lim>
                          </m:limLow>
                        </m:fName>
                        <m:e>
                          <m:f>
                            <m:fPr>
                              <m:ctrlPr>
                                <a:rPr lang="pt-BR" sz="3200" b="0" i="1" smtClean="0">
                                  <a:latin typeface="Cambria Math" panose="02040503050406030204" pitchFamily="18" charset="0"/>
                                </a:rPr>
                              </m:ctrlPr>
                            </m:fPr>
                            <m:num>
                              <m:r>
                                <a:rPr lang="en-US" sz="3200" b="0" i="1" smtClean="0">
                                  <a:latin typeface="Cambria Math" panose="02040503050406030204" pitchFamily="18" charset="0"/>
                                </a:rPr>
                                <m:t>𝑓</m:t>
                              </m:r>
                              <m:d>
                                <m:dPr>
                                  <m:ctrlPr>
                                    <a:rPr lang="en-US" sz="3200" b="0" i="1" smtClean="0">
                                      <a:latin typeface="Cambria Math" panose="02040503050406030204" pitchFamily="18" charset="0"/>
                                    </a:rPr>
                                  </m:ctrlPr>
                                </m:dPr>
                                <m:e>
                                  <m:r>
                                    <a:rPr lang="en-US" sz="3200" b="0" i="1" smtClean="0">
                                      <a:latin typeface="Cambria Math" panose="02040503050406030204" pitchFamily="18" charset="0"/>
                                    </a:rPr>
                                    <m:t>𝑥</m:t>
                                  </m:r>
                                </m:e>
                              </m:d>
                              <m:r>
                                <a:rPr lang="en-US" sz="3200" b="0" i="1" smtClean="0">
                                  <a:latin typeface="Cambria Math" panose="02040503050406030204" pitchFamily="18" charset="0"/>
                                </a:rPr>
                                <m:t>−</m:t>
                              </m:r>
                              <m:r>
                                <a:rPr lang="en-US" sz="3200" b="0" i="1" smtClean="0">
                                  <a:latin typeface="Cambria Math" panose="02040503050406030204" pitchFamily="18" charset="0"/>
                                </a:rPr>
                                <m:t>𝑓</m:t>
                              </m:r>
                              <m:r>
                                <a:rPr lang="en-US" sz="3200" b="0" i="1" smtClean="0">
                                  <a:latin typeface="Cambria Math" panose="02040503050406030204" pitchFamily="18" charset="0"/>
                                </a:rPr>
                                <m:t>(</m:t>
                              </m:r>
                              <m:r>
                                <a:rPr lang="en-US" sz="3200" b="0" i="1" smtClean="0">
                                  <a:latin typeface="Cambria Math" panose="02040503050406030204" pitchFamily="18" charset="0"/>
                                </a:rPr>
                                <m:t>𝑎</m:t>
                              </m:r>
                              <m:r>
                                <a:rPr lang="en-US" sz="3200" b="0" i="1" smtClean="0">
                                  <a:latin typeface="Cambria Math" panose="02040503050406030204" pitchFamily="18" charset="0"/>
                                </a:rPr>
                                <m:t>)</m:t>
                              </m:r>
                            </m:num>
                            <m:den>
                              <m:r>
                                <a:rPr lang="en-US" sz="3200" b="0" i="1" smtClean="0">
                                  <a:latin typeface="Cambria Math" panose="02040503050406030204" pitchFamily="18" charset="0"/>
                                </a:rPr>
                                <m:t>𝑥</m:t>
                              </m:r>
                              <m:r>
                                <a:rPr lang="en-US" sz="3200" b="0" i="1" smtClean="0">
                                  <a:latin typeface="Cambria Math" panose="02040503050406030204" pitchFamily="18" charset="0"/>
                                </a:rPr>
                                <m:t>−</m:t>
                              </m:r>
                              <m:r>
                                <a:rPr lang="en-US" sz="3200" b="0" i="1" smtClean="0">
                                  <a:latin typeface="Cambria Math" panose="02040503050406030204" pitchFamily="18" charset="0"/>
                                </a:rPr>
                                <m:t>𝑎</m:t>
                              </m:r>
                            </m:den>
                          </m:f>
                        </m:e>
                      </m:func>
                    </m:oMath>
                  </m:oMathPara>
                </a14:m>
                <a:endParaRPr lang="en-US" sz="3200" dirty="0"/>
              </a:p>
              <a:p>
                <a:pPr marL="0" indent="0">
                  <a:buNone/>
                </a:pPr>
                <a:endParaRPr lang="en-US" sz="3200" dirty="0"/>
              </a:p>
              <a:p>
                <a:pPr marL="0" indent="0">
                  <a:buNone/>
                </a:pPr>
                <a:r>
                  <a:rPr lang="en-US" sz="3200" dirty="0"/>
                  <a:t>Provided this limit exists</a:t>
                </a:r>
              </a:p>
            </p:txBody>
          </p:sp>
        </mc:Choice>
        <mc:Fallback xmlns="">
          <p:sp>
            <p:nvSpPr>
              <p:cNvPr id="3" name="Content Placeholder 2">
                <a:extLst>
                  <a:ext uri="{FF2B5EF4-FFF2-40B4-BE49-F238E27FC236}">
                    <a16:creationId xmlns:a16="http://schemas.microsoft.com/office/drawing/2014/main" id="{8ABC3543-1226-4C6E-A171-17B71A25BAA8}"/>
                  </a:ext>
                </a:extLst>
              </p:cNvPr>
              <p:cNvSpPr>
                <a:spLocks noGrp="1" noRot="1" noChangeAspect="1" noMove="1" noResize="1" noEditPoints="1" noAdjustHandles="1" noChangeArrowheads="1" noChangeShapeType="1" noTextEdit="1"/>
              </p:cNvSpPr>
              <p:nvPr>
                <p:ph idx="1"/>
              </p:nvPr>
            </p:nvSpPr>
            <p:spPr>
              <a:xfrm>
                <a:off x="838200" y="1475509"/>
                <a:ext cx="10515600" cy="4701454"/>
              </a:xfrm>
              <a:blipFill>
                <a:blip r:embed="rId2"/>
                <a:stretch>
                  <a:fillRect l="-1507" t="-649"/>
                </a:stretch>
              </a:blipFill>
            </p:spPr>
            <p:txBody>
              <a:bodyPr/>
              <a:lstStyle/>
              <a:p>
                <a:r>
                  <a:rPr lang="en-US">
                    <a:noFill/>
                  </a:rPr>
                  <a:t> </a:t>
                </a:r>
              </a:p>
            </p:txBody>
          </p:sp>
        </mc:Fallback>
      </mc:AlternateContent>
    </p:spTree>
    <p:extLst>
      <p:ext uri="{BB962C8B-B14F-4D97-AF65-F5344CB8AC3E}">
        <p14:creationId xmlns:p14="http://schemas.microsoft.com/office/powerpoint/2010/main" val="236076408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91542D-09ED-4CDA-90FC-4398A1C20BC0}"/>
              </a:ext>
            </a:extLst>
          </p:cNvPr>
          <p:cNvSpPr>
            <a:spLocks noGrp="1"/>
          </p:cNvSpPr>
          <p:nvPr>
            <p:ph type="title"/>
          </p:nvPr>
        </p:nvSpPr>
        <p:spPr>
          <a:xfrm>
            <a:off x="838200" y="-70925"/>
            <a:ext cx="10467109" cy="1275052"/>
          </a:xfrm>
        </p:spPr>
        <p:txBody>
          <a:bodyPr/>
          <a:lstStyle/>
          <a:p>
            <a:r>
              <a:rPr lang="en-US" dirty="0"/>
              <a:t>Cont.</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AFF142C4-39C4-4964-86FC-24B10CDF9000}"/>
                  </a:ext>
                </a:extLst>
              </p:cNvPr>
              <p:cNvSpPr>
                <a:spLocks noGrp="1"/>
              </p:cNvSpPr>
              <p:nvPr>
                <p:ph idx="1"/>
              </p:nvPr>
            </p:nvSpPr>
            <p:spPr>
              <a:xfrm>
                <a:off x="838200" y="1537855"/>
                <a:ext cx="10515600" cy="4639108"/>
              </a:xfrm>
            </p:spPr>
            <p:txBody>
              <a:bodyPr>
                <a:normAutofit/>
              </a:bodyPr>
              <a:lstStyle/>
              <a:p>
                <a:pPr marL="0" indent="0">
                  <a:buNone/>
                </a:pPr>
                <a:r>
                  <a:rPr lang="en-US" sz="3200" dirty="0"/>
                  <a:t>Equivalently, we may define the tangent line </a:t>
                </a:r>
                <a14:m>
                  <m:oMath xmlns:m="http://schemas.openxmlformats.org/officeDocument/2006/math">
                    <m:r>
                      <a:rPr lang="en-US" sz="3200" i="1" dirty="0" smtClean="0">
                        <a:latin typeface="Cambria Math" panose="02040503050406030204" pitchFamily="18" charset="0"/>
                      </a:rPr>
                      <m:t>𝑡𝑜</m:t>
                    </m:r>
                    <m:r>
                      <a:rPr lang="en-US" sz="3200" i="1" dirty="0" smtClean="0">
                        <a:latin typeface="Cambria Math" panose="02040503050406030204" pitchFamily="18" charset="0"/>
                      </a:rPr>
                      <m:t> </m:t>
                    </m:r>
                    <m:r>
                      <a:rPr lang="en-US" sz="3200" i="1" dirty="0" smtClean="0">
                        <a:latin typeface="Cambria Math" panose="02040503050406030204" pitchFamily="18" charset="0"/>
                      </a:rPr>
                      <m:t>𝑓</m:t>
                    </m:r>
                    <m:r>
                      <a:rPr lang="en-US" sz="3200" i="1" dirty="0" smtClean="0">
                        <a:latin typeface="Cambria Math" panose="02040503050406030204" pitchFamily="18" charset="0"/>
                      </a:rPr>
                      <m:t>(</m:t>
                    </m:r>
                    <m:r>
                      <a:rPr lang="en-US" sz="3200" i="1" dirty="0" smtClean="0">
                        <a:latin typeface="Cambria Math" panose="02040503050406030204" pitchFamily="18" charset="0"/>
                      </a:rPr>
                      <m:t>𝑥</m:t>
                    </m:r>
                    <m:r>
                      <a:rPr lang="en-US" sz="3200" i="1" dirty="0" smtClean="0">
                        <a:latin typeface="Cambria Math" panose="02040503050406030204" pitchFamily="18" charset="0"/>
                      </a:rPr>
                      <m:t>)</m:t>
                    </m:r>
                  </m:oMath>
                </a14:m>
                <a:r>
                  <a:rPr lang="en-US" sz="3200" dirty="0"/>
                  <a:t> at </a:t>
                </a:r>
                <a14:m>
                  <m:oMath xmlns:m="http://schemas.openxmlformats.org/officeDocument/2006/math">
                    <m:r>
                      <a:rPr lang="en-US" sz="3200" i="1" dirty="0" smtClean="0">
                        <a:latin typeface="Cambria Math" panose="02040503050406030204" pitchFamily="18" charset="0"/>
                      </a:rPr>
                      <m:t>𝑎</m:t>
                    </m:r>
                  </m:oMath>
                </a14:m>
                <a:r>
                  <a:rPr lang="en-US" sz="3200" dirty="0"/>
                  <a:t> to be the line passing through the point </a:t>
                </a:r>
                <a14:m>
                  <m:oMath xmlns:m="http://schemas.openxmlformats.org/officeDocument/2006/math">
                    <m:r>
                      <a:rPr lang="en-US" sz="3200" i="1" dirty="0" smtClean="0">
                        <a:latin typeface="Cambria Math" panose="02040503050406030204" pitchFamily="18" charset="0"/>
                      </a:rPr>
                      <m:t>(</m:t>
                    </m:r>
                    <m:r>
                      <a:rPr lang="en-US" sz="3200" i="1" dirty="0" smtClean="0">
                        <a:latin typeface="Cambria Math" panose="02040503050406030204" pitchFamily="18" charset="0"/>
                      </a:rPr>
                      <m:t>𝑎</m:t>
                    </m:r>
                    <m:r>
                      <a:rPr lang="en-US" sz="3200" i="1" dirty="0" smtClean="0">
                        <a:latin typeface="Cambria Math" panose="02040503050406030204" pitchFamily="18" charset="0"/>
                      </a:rPr>
                      <m:t>, </m:t>
                    </m:r>
                    <m:r>
                      <a:rPr lang="en-US" sz="3200" i="1" dirty="0" smtClean="0">
                        <a:latin typeface="Cambria Math" panose="02040503050406030204" pitchFamily="18" charset="0"/>
                      </a:rPr>
                      <m:t>𝑓</m:t>
                    </m:r>
                    <m:r>
                      <a:rPr lang="en-US" sz="3200" i="1" dirty="0" smtClean="0">
                        <a:latin typeface="Cambria Math" panose="02040503050406030204" pitchFamily="18" charset="0"/>
                      </a:rPr>
                      <m:t>(</m:t>
                    </m:r>
                    <m:r>
                      <a:rPr lang="en-US" sz="3200" i="1" dirty="0" smtClean="0">
                        <a:latin typeface="Cambria Math" panose="02040503050406030204" pitchFamily="18" charset="0"/>
                      </a:rPr>
                      <m:t>𝑎</m:t>
                    </m:r>
                    <m:r>
                      <a:rPr lang="en-US" sz="3200" i="1" dirty="0" smtClean="0">
                        <a:latin typeface="Cambria Math" panose="02040503050406030204" pitchFamily="18" charset="0"/>
                      </a:rPr>
                      <m:t>)) </m:t>
                    </m:r>
                  </m:oMath>
                </a14:m>
                <a:r>
                  <a:rPr lang="en-US" sz="3200" dirty="0"/>
                  <a:t>having  slope</a:t>
                </a:r>
              </a:p>
              <a:p>
                <a:pPr marL="0" indent="0">
                  <a:buNone/>
                </a:pPr>
                <a:endParaRPr lang="en-US" sz="3200" dirty="0"/>
              </a:p>
              <a:p>
                <a:pPr marL="0" indent="0">
                  <a:buNone/>
                </a:pPr>
                <a14:m>
                  <m:oMathPara xmlns:m="http://schemas.openxmlformats.org/officeDocument/2006/math">
                    <m:oMathParaPr>
                      <m:jc m:val="centerGroup"/>
                    </m:oMathParaPr>
                    <m:oMath xmlns:m="http://schemas.openxmlformats.org/officeDocument/2006/math">
                      <m:sSub>
                        <m:sSubPr>
                          <m:ctrlPr>
                            <a:rPr lang="en-US" sz="3200" i="1">
                              <a:latin typeface="Cambria Math" panose="02040503050406030204" pitchFamily="18" charset="0"/>
                            </a:rPr>
                          </m:ctrlPr>
                        </m:sSubPr>
                        <m:e>
                          <m:r>
                            <a:rPr lang="en-US" sz="3200" i="1">
                              <a:latin typeface="Cambria Math" panose="02040503050406030204" pitchFamily="18" charset="0"/>
                            </a:rPr>
                            <m:t>𝑚</m:t>
                          </m:r>
                        </m:e>
                        <m:sub>
                          <m:r>
                            <a:rPr lang="en-US" sz="3200" i="1">
                              <a:latin typeface="Cambria Math" panose="02040503050406030204" pitchFamily="18" charset="0"/>
                            </a:rPr>
                            <m:t>𝑡𝑎𝑛</m:t>
                          </m:r>
                        </m:sub>
                      </m:sSub>
                      <m:r>
                        <a:rPr lang="en-US" sz="3200" i="1">
                          <a:latin typeface="Cambria Math" panose="02040503050406030204" pitchFamily="18" charset="0"/>
                        </a:rPr>
                        <m:t>=</m:t>
                      </m:r>
                      <m:func>
                        <m:funcPr>
                          <m:ctrlPr>
                            <a:rPr lang="pt-BR" sz="3200" i="1">
                              <a:latin typeface="Cambria Math" panose="02040503050406030204" pitchFamily="18" charset="0"/>
                            </a:rPr>
                          </m:ctrlPr>
                        </m:funcPr>
                        <m:fName>
                          <m:limLow>
                            <m:limLowPr>
                              <m:ctrlPr>
                                <a:rPr lang="pt-BR" sz="3200" i="1">
                                  <a:latin typeface="Cambria Math" panose="02040503050406030204" pitchFamily="18" charset="0"/>
                                </a:rPr>
                              </m:ctrlPr>
                            </m:limLowPr>
                            <m:e>
                              <m:r>
                                <m:rPr>
                                  <m:sty m:val="p"/>
                                </m:rPr>
                                <a:rPr lang="en-US" sz="3200" b="0" i="0" smtClean="0">
                                  <a:latin typeface="Cambria Math" panose="02040503050406030204" pitchFamily="18" charset="0"/>
                                </a:rPr>
                                <m:t>l</m:t>
                              </m:r>
                              <m:r>
                                <m:rPr>
                                  <m:sty m:val="p"/>
                                </m:rPr>
                                <a:rPr lang="pt-BR" sz="3200">
                                  <a:latin typeface="Cambria Math" panose="02040503050406030204" pitchFamily="18" charset="0"/>
                                </a:rPr>
                                <m:t>im</m:t>
                              </m:r>
                            </m:e>
                            <m:lim>
                              <m:r>
                                <a:rPr lang="en-US" sz="3200" b="0" i="1" smtClean="0">
                                  <a:latin typeface="Cambria Math" panose="02040503050406030204" pitchFamily="18" charset="0"/>
                                </a:rPr>
                                <m:t>h</m:t>
                              </m:r>
                              <m:r>
                                <a:rPr lang="pt-BR" sz="3200" i="1">
                                  <a:latin typeface="Cambria Math" panose="02040503050406030204" pitchFamily="18" charset="0"/>
                                </a:rPr>
                                <m:t>→</m:t>
                              </m:r>
                              <m:r>
                                <a:rPr lang="en-US" sz="3200" b="0" i="1" smtClean="0">
                                  <a:latin typeface="Cambria Math" panose="02040503050406030204" pitchFamily="18" charset="0"/>
                                </a:rPr>
                                <m:t>0</m:t>
                              </m:r>
                            </m:lim>
                          </m:limLow>
                        </m:fName>
                        <m:e>
                          <m:f>
                            <m:fPr>
                              <m:ctrlPr>
                                <a:rPr lang="pt-BR" sz="3200" i="1">
                                  <a:latin typeface="Cambria Math" panose="02040503050406030204" pitchFamily="18" charset="0"/>
                                </a:rPr>
                              </m:ctrlPr>
                            </m:fPr>
                            <m:num>
                              <m:r>
                                <a:rPr lang="en-US" sz="3200" i="1">
                                  <a:latin typeface="Cambria Math" panose="02040503050406030204" pitchFamily="18" charset="0"/>
                                </a:rPr>
                                <m:t>𝑓</m:t>
                              </m:r>
                              <m:d>
                                <m:dPr>
                                  <m:ctrlPr>
                                    <a:rPr lang="en-US" sz="3200" i="1">
                                      <a:latin typeface="Cambria Math" panose="02040503050406030204" pitchFamily="18" charset="0"/>
                                    </a:rPr>
                                  </m:ctrlPr>
                                </m:dPr>
                                <m:e>
                                  <m:r>
                                    <a:rPr lang="en-US" sz="3200" b="0" i="1" smtClean="0">
                                      <a:latin typeface="Cambria Math" panose="02040503050406030204" pitchFamily="18" charset="0"/>
                                    </a:rPr>
                                    <m:t>𝑎</m:t>
                                  </m:r>
                                  <m:r>
                                    <a:rPr lang="en-US" sz="3200" b="0" i="1" smtClean="0">
                                      <a:latin typeface="Cambria Math" panose="02040503050406030204" pitchFamily="18" charset="0"/>
                                    </a:rPr>
                                    <m:t>+</m:t>
                                  </m:r>
                                  <m:r>
                                    <a:rPr lang="en-US" sz="3200" b="0" i="1" smtClean="0">
                                      <a:latin typeface="Cambria Math" panose="02040503050406030204" pitchFamily="18" charset="0"/>
                                    </a:rPr>
                                    <m:t>h</m:t>
                                  </m:r>
                                </m:e>
                              </m:d>
                              <m:r>
                                <a:rPr lang="en-US" sz="3200" i="1">
                                  <a:latin typeface="Cambria Math" panose="02040503050406030204" pitchFamily="18" charset="0"/>
                                </a:rPr>
                                <m:t>−</m:t>
                              </m:r>
                              <m:r>
                                <a:rPr lang="en-US" sz="3200" i="1">
                                  <a:latin typeface="Cambria Math" panose="02040503050406030204" pitchFamily="18" charset="0"/>
                                </a:rPr>
                                <m:t>𝑓</m:t>
                              </m:r>
                              <m:r>
                                <a:rPr lang="en-US" sz="3200" i="1">
                                  <a:latin typeface="Cambria Math" panose="02040503050406030204" pitchFamily="18" charset="0"/>
                                </a:rPr>
                                <m:t>(</m:t>
                              </m:r>
                              <m:r>
                                <a:rPr lang="en-US" sz="3200" i="1">
                                  <a:latin typeface="Cambria Math" panose="02040503050406030204" pitchFamily="18" charset="0"/>
                                </a:rPr>
                                <m:t>𝑎</m:t>
                              </m:r>
                              <m:r>
                                <a:rPr lang="en-US" sz="3200" i="1">
                                  <a:latin typeface="Cambria Math" panose="02040503050406030204" pitchFamily="18" charset="0"/>
                                </a:rPr>
                                <m:t>)</m:t>
                              </m:r>
                            </m:num>
                            <m:den>
                              <m:r>
                                <a:rPr lang="en-US" sz="3200" b="0" i="1" smtClean="0">
                                  <a:latin typeface="Cambria Math" panose="02040503050406030204" pitchFamily="18" charset="0"/>
                                </a:rPr>
                                <m:t>h</m:t>
                              </m:r>
                            </m:den>
                          </m:f>
                        </m:e>
                      </m:func>
                    </m:oMath>
                  </m:oMathPara>
                </a14:m>
                <a:endParaRPr lang="en-US" sz="3200" dirty="0"/>
              </a:p>
              <a:p>
                <a:pPr marL="0" indent="0">
                  <a:buNone/>
                </a:pPr>
                <a:endParaRPr lang="en-US" sz="3200" dirty="0"/>
              </a:p>
              <a:p>
                <a:pPr marL="0" indent="0">
                  <a:buNone/>
                </a:pPr>
                <a:r>
                  <a:rPr lang="en-US" sz="3200" dirty="0"/>
                  <a:t>Provided this limit exists.</a:t>
                </a:r>
              </a:p>
            </p:txBody>
          </p:sp>
        </mc:Choice>
        <mc:Fallback xmlns="">
          <p:sp>
            <p:nvSpPr>
              <p:cNvPr id="3" name="Content Placeholder 2">
                <a:extLst>
                  <a:ext uri="{FF2B5EF4-FFF2-40B4-BE49-F238E27FC236}">
                    <a16:creationId xmlns:a16="http://schemas.microsoft.com/office/drawing/2014/main" id="{AFF142C4-39C4-4964-86FC-24B10CDF9000}"/>
                  </a:ext>
                </a:extLst>
              </p:cNvPr>
              <p:cNvSpPr>
                <a:spLocks noGrp="1" noRot="1" noChangeAspect="1" noMove="1" noResize="1" noEditPoints="1" noAdjustHandles="1" noChangeArrowheads="1" noChangeShapeType="1" noTextEdit="1"/>
              </p:cNvSpPr>
              <p:nvPr>
                <p:ph idx="1"/>
              </p:nvPr>
            </p:nvSpPr>
            <p:spPr>
              <a:xfrm>
                <a:off x="838200" y="1537855"/>
                <a:ext cx="10515600" cy="4639108"/>
              </a:xfrm>
              <a:blipFill>
                <a:blip r:embed="rId2"/>
                <a:stretch>
                  <a:fillRect l="-1507" t="-2628"/>
                </a:stretch>
              </a:blipFill>
            </p:spPr>
            <p:txBody>
              <a:bodyPr/>
              <a:lstStyle/>
              <a:p>
                <a:r>
                  <a:rPr lang="en-US">
                    <a:noFill/>
                  </a:rPr>
                  <a:t> </a:t>
                </a:r>
              </a:p>
            </p:txBody>
          </p:sp>
        </mc:Fallback>
      </mc:AlternateContent>
    </p:spTree>
    <p:extLst>
      <p:ext uri="{BB962C8B-B14F-4D97-AF65-F5344CB8AC3E}">
        <p14:creationId xmlns:p14="http://schemas.microsoft.com/office/powerpoint/2010/main" val="204828040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71DBFD-0D64-46DC-9335-35BF9540204C}"/>
              </a:ext>
            </a:extLst>
          </p:cNvPr>
          <p:cNvSpPr>
            <a:spLocks noGrp="1"/>
          </p:cNvSpPr>
          <p:nvPr>
            <p:ph type="title"/>
          </p:nvPr>
        </p:nvSpPr>
        <p:spPr/>
        <p:txBody>
          <a:bodyPr>
            <a:normAutofit/>
          </a:bodyPr>
          <a:lstStyle/>
          <a:p>
            <a:r>
              <a:rPr lang="en-US" dirty="0"/>
              <a:t>Lab Activity</a:t>
            </a:r>
          </a:p>
        </p:txBody>
      </p:sp>
      <p:sp>
        <p:nvSpPr>
          <p:cNvPr id="4" name="Text Placeholder 3">
            <a:extLst>
              <a:ext uri="{FF2B5EF4-FFF2-40B4-BE49-F238E27FC236}">
                <a16:creationId xmlns:a16="http://schemas.microsoft.com/office/drawing/2014/main" id="{8A026F9A-F5B3-486F-A487-3653666283D1}"/>
              </a:ext>
            </a:extLst>
          </p:cNvPr>
          <p:cNvSpPr>
            <a:spLocks noGrp="1"/>
          </p:cNvSpPr>
          <p:nvPr>
            <p:ph type="body" sz="quarter" idx="14"/>
          </p:nvPr>
        </p:nvSpPr>
        <p:spPr>
          <a:xfrm>
            <a:off x="609600" y="1309255"/>
            <a:ext cx="10750549" cy="4701109"/>
          </a:xfrm>
        </p:spPr>
        <p:txBody>
          <a:bodyPr/>
          <a:lstStyle/>
          <a:p>
            <a:r>
              <a:rPr lang="en-US" dirty="0"/>
              <a:t>Explore the following applets making connections of slope of tangent line to the concept of derivatives</a:t>
            </a:r>
            <a:endParaRPr lang="en-US" dirty="0">
              <a:hlinkClick r:id="rId2"/>
            </a:endParaRPr>
          </a:p>
          <a:p>
            <a:endParaRPr lang="en-US" u="sng" dirty="0">
              <a:hlinkClick r:id="rId2"/>
            </a:endParaRPr>
          </a:p>
          <a:p>
            <a:endParaRPr lang="en-US" u="sng" dirty="0">
              <a:hlinkClick r:id="rId2"/>
            </a:endParaRPr>
          </a:p>
          <a:p>
            <a:r>
              <a:rPr lang="en-US" u="sng" dirty="0">
                <a:hlinkClick r:id="rId2"/>
              </a:rPr>
              <a:t>http://www.openstax.org/l/20_calcapplets</a:t>
            </a:r>
            <a:endParaRPr lang="en-US" dirty="0"/>
          </a:p>
          <a:p>
            <a:endParaRPr lang="en-US" dirty="0"/>
          </a:p>
          <a:p>
            <a:r>
              <a:rPr lang="en-US" u="sng" dirty="0">
                <a:hlinkClick r:id="rId3"/>
              </a:rPr>
              <a:t>http://www.openstax.org/l/20_diffmicros</a:t>
            </a:r>
            <a:endParaRPr lang="en-US" dirty="0"/>
          </a:p>
          <a:p>
            <a:endParaRPr lang="en-US" dirty="0"/>
          </a:p>
        </p:txBody>
      </p:sp>
    </p:spTree>
    <p:extLst>
      <p:ext uri="{BB962C8B-B14F-4D97-AF65-F5344CB8AC3E}">
        <p14:creationId xmlns:p14="http://schemas.microsoft.com/office/powerpoint/2010/main" val="243009765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C3A04EE-634A-480C-89CD-8FBDC0B73BA1}"/>
              </a:ext>
            </a:extLst>
          </p:cNvPr>
          <p:cNvSpPr>
            <a:spLocks noGrp="1"/>
          </p:cNvSpPr>
          <p:nvPr>
            <p:ph type="title"/>
          </p:nvPr>
        </p:nvSpPr>
        <p:spPr>
          <a:xfrm>
            <a:off x="720726" y="900862"/>
            <a:ext cx="10750548" cy="533655"/>
          </a:xfrm>
        </p:spPr>
        <p:txBody>
          <a:bodyPr>
            <a:normAutofit fontScale="90000"/>
          </a:bodyPr>
          <a:lstStyle/>
          <a:p>
            <a:br>
              <a:rPr lang="en-US" dirty="0"/>
            </a:br>
            <a:br>
              <a:rPr lang="en-US" dirty="0"/>
            </a:br>
            <a:r>
              <a:rPr lang="en-US" dirty="0"/>
              <a:t>The derivative as the limit of a difference quotient</a:t>
            </a:r>
            <a:br>
              <a:rPr lang="en-US" b="1" dirty="0">
                <a:effectLst/>
              </a:rPr>
            </a:br>
            <a:br>
              <a:rPr lang="en-US" dirty="0"/>
            </a:br>
            <a:endParaRPr lang="en-US" dirty="0"/>
          </a:p>
        </p:txBody>
      </p:sp>
      <p:sp>
        <p:nvSpPr>
          <p:cNvPr id="6" name="Text Placeholder 5">
            <a:extLst>
              <a:ext uri="{FF2B5EF4-FFF2-40B4-BE49-F238E27FC236}">
                <a16:creationId xmlns:a16="http://schemas.microsoft.com/office/drawing/2014/main" id="{B4610FD4-EFEC-483D-955F-232B9934E5E9}"/>
              </a:ext>
            </a:extLst>
          </p:cNvPr>
          <p:cNvSpPr>
            <a:spLocks noGrp="1"/>
          </p:cNvSpPr>
          <p:nvPr>
            <p:ph type="body" sz="quarter" idx="14"/>
          </p:nvPr>
        </p:nvSpPr>
        <p:spPr>
          <a:xfrm>
            <a:off x="609600" y="900862"/>
            <a:ext cx="10750549" cy="5109502"/>
          </a:xfrm>
        </p:spPr>
        <p:txBody>
          <a:bodyPr/>
          <a:lstStyle/>
          <a:p>
            <a:pPr marL="0" indent="0">
              <a:buNone/>
            </a:pPr>
            <a:r>
              <a:rPr lang="en-US" b="1" dirty="0"/>
              <a:t>Definition:</a:t>
            </a:r>
          </a:p>
          <a:p>
            <a:pPr marL="0" indent="0">
              <a:buNone/>
            </a:pPr>
            <a:endParaRPr lang="en-US" dirty="0"/>
          </a:p>
        </p:txBody>
      </p:sp>
      <p:pic>
        <p:nvPicPr>
          <p:cNvPr id="7" name="Picture 6">
            <a:extLst>
              <a:ext uri="{FF2B5EF4-FFF2-40B4-BE49-F238E27FC236}">
                <a16:creationId xmlns:a16="http://schemas.microsoft.com/office/drawing/2014/main" id="{DD0F0BC8-97DB-43DC-B2E3-16BB4A98D9DA}"/>
              </a:ext>
            </a:extLst>
          </p:cNvPr>
          <p:cNvPicPr>
            <a:picLocks noChangeAspect="1"/>
          </p:cNvPicPr>
          <p:nvPr/>
        </p:nvPicPr>
        <p:blipFill>
          <a:blip r:embed="rId2"/>
          <a:stretch>
            <a:fillRect/>
          </a:stretch>
        </p:blipFill>
        <p:spPr>
          <a:xfrm>
            <a:off x="831852" y="1885950"/>
            <a:ext cx="10750548" cy="4514850"/>
          </a:xfrm>
          <a:prstGeom prst="rect">
            <a:avLst/>
          </a:prstGeom>
        </p:spPr>
      </p:pic>
    </p:spTree>
    <p:extLst>
      <p:ext uri="{BB962C8B-B14F-4D97-AF65-F5344CB8AC3E}">
        <p14:creationId xmlns:p14="http://schemas.microsoft.com/office/powerpoint/2010/main" val="179523018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A365AA-346E-4819-8CD9-AE07B7D25F95}"/>
              </a:ext>
            </a:extLst>
          </p:cNvPr>
          <p:cNvSpPr>
            <a:spLocks noGrp="1"/>
          </p:cNvSpPr>
          <p:nvPr>
            <p:ph type="title"/>
          </p:nvPr>
        </p:nvSpPr>
        <p:spPr/>
        <p:txBody>
          <a:bodyPr>
            <a:normAutofit/>
          </a:bodyPr>
          <a:lstStyle/>
          <a:p>
            <a:r>
              <a:rPr lang="en-US" dirty="0"/>
              <a:t>The Derivative of a Function at a Point</a:t>
            </a:r>
          </a:p>
        </p:txBody>
      </p:sp>
      <mc:AlternateContent xmlns:mc="http://schemas.openxmlformats.org/markup-compatibility/2006">
        <mc:Choice xmlns:a14="http://schemas.microsoft.com/office/drawing/2010/main" Requires="a14">
          <p:sp>
            <p:nvSpPr>
              <p:cNvPr id="4" name="Text Placeholder 3">
                <a:extLst>
                  <a:ext uri="{FF2B5EF4-FFF2-40B4-BE49-F238E27FC236}">
                    <a16:creationId xmlns:a16="http://schemas.microsoft.com/office/drawing/2014/main" id="{186B60AF-AB46-4922-A43F-DA1E50D0AE0D}"/>
                  </a:ext>
                </a:extLst>
              </p:cNvPr>
              <p:cNvSpPr>
                <a:spLocks noGrp="1"/>
              </p:cNvSpPr>
              <p:nvPr>
                <p:ph type="body" sz="quarter" idx="14"/>
              </p:nvPr>
            </p:nvSpPr>
            <p:spPr>
              <a:xfrm>
                <a:off x="609600" y="900862"/>
                <a:ext cx="10750549" cy="5109502"/>
              </a:xfrm>
            </p:spPr>
            <p:txBody>
              <a:bodyPr/>
              <a:lstStyle/>
              <a:p>
                <a:pPr marL="0" indent="0">
                  <a:buNone/>
                </a:pPr>
                <a:r>
                  <a:rPr lang="en-US" b="1" dirty="0"/>
                  <a:t>Definition:</a:t>
                </a:r>
                <a:endParaRPr lang="en-US" dirty="0"/>
              </a:p>
              <a:p>
                <a:pPr marL="0" indent="0">
                  <a:buNone/>
                </a:pPr>
                <a:r>
                  <a:rPr lang="en-US" dirty="0"/>
                  <a:t>Let </a:t>
                </a:r>
                <a14:m>
                  <m:oMath xmlns:m="http://schemas.openxmlformats.org/officeDocument/2006/math">
                    <m:r>
                      <a:rPr lang="en-US">
                        <a:latin typeface="Cambria Math" panose="02040503050406030204" pitchFamily="18" charset="0"/>
                      </a:rPr>
                      <m:t> </m:t>
                    </m:r>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𝑥</m:t>
                        </m:r>
                      </m:e>
                    </m:d>
                  </m:oMath>
                </a14:m>
                <a:r>
                  <a:rPr lang="en-US" dirty="0"/>
                  <a:t> be a function defined in an open interval containing </a:t>
                </a:r>
                <a14:m>
                  <m:oMath xmlns:m="http://schemas.openxmlformats.org/officeDocument/2006/math">
                    <m:r>
                      <a:rPr lang="en-US" i="1">
                        <a:latin typeface="Cambria Math" panose="02040503050406030204" pitchFamily="18" charset="0"/>
                      </a:rPr>
                      <m:t>𝑎</m:t>
                    </m:r>
                    <m:r>
                      <a:rPr lang="en-US" i="1">
                        <a:latin typeface="Cambria Math" panose="02040503050406030204" pitchFamily="18" charset="0"/>
                      </a:rPr>
                      <m:t>. </m:t>
                    </m:r>
                  </m:oMath>
                </a14:m>
                <a:r>
                  <a:rPr lang="en-US" dirty="0"/>
                  <a:t>The derivative of the function  </a:t>
                </a:r>
                <a14:m>
                  <m:oMath xmlns:m="http://schemas.openxmlformats.org/officeDocument/2006/math">
                    <m:r>
                      <a:rPr lang="en-US" i="1">
                        <a:latin typeface="Cambria Math" panose="02040503050406030204" pitchFamily="18" charset="0"/>
                      </a:rPr>
                      <m:t>𝑓</m:t>
                    </m:r>
                    <m:r>
                      <a:rPr lang="en-US" i="1">
                        <a:latin typeface="Cambria Math" panose="02040503050406030204" pitchFamily="18" charset="0"/>
                      </a:rPr>
                      <m:t>(</m:t>
                    </m:r>
                    <m:r>
                      <a:rPr lang="en-US" i="1">
                        <a:latin typeface="Cambria Math" panose="02040503050406030204" pitchFamily="18" charset="0"/>
                      </a:rPr>
                      <m:t>𝑥</m:t>
                    </m:r>
                    <m:r>
                      <a:rPr lang="en-US" i="1">
                        <a:latin typeface="Cambria Math" panose="02040503050406030204" pitchFamily="18" charset="0"/>
                      </a:rPr>
                      <m:t>)</m:t>
                    </m:r>
                  </m:oMath>
                </a14:m>
                <a:r>
                  <a:rPr lang="en-US" dirty="0"/>
                  <a:t> at </a:t>
                </a:r>
                <a14:m>
                  <m:oMath xmlns:m="http://schemas.openxmlformats.org/officeDocument/2006/math">
                    <m:r>
                      <a:rPr lang="en-US" i="1">
                        <a:latin typeface="Cambria Math" panose="02040503050406030204" pitchFamily="18" charset="0"/>
                      </a:rPr>
                      <m:t>𝑎</m:t>
                    </m:r>
                    <m:r>
                      <a:rPr lang="en-US" b="0" i="1" smtClean="0">
                        <a:latin typeface="Cambria Math" panose="02040503050406030204" pitchFamily="18" charset="0"/>
                      </a:rPr>
                      <m:t>, </m:t>
                    </m:r>
                  </m:oMath>
                </a14:m>
                <a:r>
                  <a:rPr lang="en-US" dirty="0"/>
                  <a:t>denoted by</a:t>
                </a:r>
              </a:p>
              <a:p>
                <a:pPr marL="0" indent="0">
                  <a:buNone/>
                </a:pPr>
                <a:endParaRPr lang="en-US" dirty="0"/>
              </a:p>
              <a:p>
                <a:pPr marL="0" indent="0">
                  <a:buNone/>
                </a:pPr>
                <a14:m>
                  <m:oMath xmlns:m="http://schemas.openxmlformats.org/officeDocument/2006/math">
                    <m:r>
                      <a:rPr lang="en-US" b="0" i="1" smtClean="0">
                        <a:latin typeface="Cambria Math" panose="02040503050406030204" pitchFamily="18" charset="0"/>
                      </a:rPr>
                      <m:t>𝑓</m:t>
                    </m:r>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func>
                      <m:funcPr>
                        <m:ctrlPr>
                          <a:rPr lang="pt-BR" i="1">
                            <a:latin typeface="Cambria Math" panose="02040503050406030204" pitchFamily="18" charset="0"/>
                          </a:rPr>
                        </m:ctrlPr>
                      </m:funcPr>
                      <m:fName>
                        <m:limLow>
                          <m:limLowPr>
                            <m:ctrlPr>
                              <a:rPr lang="pt-BR" i="1">
                                <a:latin typeface="Cambria Math" panose="02040503050406030204" pitchFamily="18" charset="0"/>
                              </a:rPr>
                            </m:ctrlPr>
                          </m:limLowPr>
                          <m:e>
                            <m:r>
                              <m:rPr>
                                <m:sty m:val="p"/>
                              </m:rPr>
                              <a:rPr lang="pt-BR">
                                <a:latin typeface="Cambria Math" panose="02040503050406030204" pitchFamily="18" charset="0"/>
                              </a:rPr>
                              <m:t>lim</m:t>
                            </m:r>
                          </m:e>
                          <m:lim>
                            <m:r>
                              <a:rPr lang="en-US" i="1">
                                <a:latin typeface="Cambria Math" panose="02040503050406030204" pitchFamily="18" charset="0"/>
                              </a:rPr>
                              <m:t>𝑥</m:t>
                            </m:r>
                            <m:r>
                              <a:rPr lang="pt-BR" i="1">
                                <a:latin typeface="Cambria Math" panose="02040503050406030204" pitchFamily="18" charset="0"/>
                              </a:rPr>
                              <m:t>→</m:t>
                            </m:r>
                            <m:r>
                              <a:rPr lang="en-US" i="1">
                                <a:latin typeface="Cambria Math" panose="02040503050406030204" pitchFamily="18" charset="0"/>
                              </a:rPr>
                              <m:t>𝑎</m:t>
                            </m:r>
                          </m:lim>
                        </m:limLow>
                      </m:fName>
                      <m:e>
                        <m:f>
                          <m:fPr>
                            <m:ctrlPr>
                              <a:rPr lang="pt-BR" i="1">
                                <a:latin typeface="Cambria Math" panose="02040503050406030204" pitchFamily="18" charset="0"/>
                              </a:rPr>
                            </m:ctrlPr>
                          </m:fPr>
                          <m:num>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m:t>
                            </m:r>
                            <m:r>
                              <a:rPr lang="en-US" i="1">
                                <a:latin typeface="Cambria Math" panose="02040503050406030204" pitchFamily="18" charset="0"/>
                              </a:rPr>
                              <m:t>𝑓</m:t>
                            </m:r>
                            <m:r>
                              <a:rPr lang="en-US" i="1">
                                <a:latin typeface="Cambria Math" panose="02040503050406030204" pitchFamily="18" charset="0"/>
                              </a:rPr>
                              <m:t>(</m:t>
                            </m:r>
                            <m:r>
                              <a:rPr lang="en-US" i="1">
                                <a:latin typeface="Cambria Math" panose="02040503050406030204" pitchFamily="18" charset="0"/>
                              </a:rPr>
                              <m:t>𝑎</m:t>
                            </m:r>
                            <m:r>
                              <a:rPr lang="en-US" i="1">
                                <a:latin typeface="Cambria Math" panose="02040503050406030204" pitchFamily="18" charset="0"/>
                              </a:rPr>
                              <m:t>)</m:t>
                            </m:r>
                          </m:num>
                          <m:den>
                            <m:r>
                              <a:rPr lang="en-US" i="1">
                                <a:latin typeface="Cambria Math" panose="02040503050406030204" pitchFamily="18" charset="0"/>
                              </a:rPr>
                              <m:t>𝑥</m:t>
                            </m:r>
                            <m:r>
                              <a:rPr lang="en-US" i="1">
                                <a:latin typeface="Cambria Math" panose="02040503050406030204" pitchFamily="18" charset="0"/>
                              </a:rPr>
                              <m:t>−</m:t>
                            </m:r>
                            <m:r>
                              <a:rPr lang="en-US" i="1">
                                <a:latin typeface="Cambria Math" panose="02040503050406030204" pitchFamily="18" charset="0"/>
                              </a:rPr>
                              <m:t>𝑎</m:t>
                            </m:r>
                          </m:den>
                        </m:f>
                      </m:e>
                    </m:func>
                  </m:oMath>
                </a14:m>
                <a:r>
                  <a:rPr lang="en-US" dirty="0"/>
                  <a:t>                                              (i)                       </a:t>
                </a:r>
              </a:p>
              <a:p>
                <a:pPr marL="0" indent="0">
                  <a:buNone/>
                </a:pPr>
                <a:endParaRPr lang="en-US" dirty="0"/>
              </a:p>
              <a:p>
                <a:pPr marL="0" indent="0">
                  <a:buNone/>
                </a:pPr>
                <a:r>
                  <a:rPr lang="en-US" dirty="0"/>
                  <a:t>Provided this limit exists.</a:t>
                </a:r>
              </a:p>
              <a:p>
                <a:pPr marL="0" indent="0">
                  <a:buNone/>
                </a:pPr>
                <a:r>
                  <a:rPr lang="en-US" dirty="0"/>
                  <a:t>Alternatively, we may also define the derivative of </a:t>
                </a:r>
                <a14:m>
                  <m:oMath xmlns:m="http://schemas.openxmlformats.org/officeDocument/2006/math">
                    <m:r>
                      <a:rPr lang="en-US" i="1" dirty="0" smtClean="0">
                        <a:latin typeface="Cambria Math" panose="02040503050406030204" pitchFamily="18" charset="0"/>
                      </a:rPr>
                      <m:t>𝑓</m:t>
                    </m:r>
                    <m:r>
                      <a:rPr lang="en-US" i="1" dirty="0" smtClean="0">
                        <a:latin typeface="Cambria Math" panose="02040503050406030204" pitchFamily="18" charset="0"/>
                      </a:rPr>
                      <m:t>(</m:t>
                    </m:r>
                    <m:r>
                      <a:rPr lang="en-US" i="1" dirty="0" smtClean="0">
                        <a:latin typeface="Cambria Math" panose="02040503050406030204" pitchFamily="18" charset="0"/>
                      </a:rPr>
                      <m:t>𝑥</m:t>
                    </m:r>
                    <m:r>
                      <a:rPr lang="en-US" i="1" dirty="0" smtClean="0">
                        <a:latin typeface="Cambria Math" panose="02040503050406030204" pitchFamily="18" charset="0"/>
                      </a:rPr>
                      <m:t>) </m:t>
                    </m:r>
                  </m:oMath>
                </a14:m>
                <a:r>
                  <a:rPr lang="en-US" dirty="0"/>
                  <a:t>at </a:t>
                </a:r>
                <a14:m>
                  <m:oMath xmlns:m="http://schemas.openxmlformats.org/officeDocument/2006/math">
                    <m:r>
                      <a:rPr lang="en-US" i="1" dirty="0" smtClean="0">
                        <a:latin typeface="Cambria Math" panose="02040503050406030204" pitchFamily="18" charset="0"/>
                      </a:rPr>
                      <m:t>𝑎</m:t>
                    </m:r>
                  </m:oMath>
                </a14:m>
                <a:r>
                  <a:rPr lang="en-US" dirty="0"/>
                  <a:t> as</a:t>
                </a:r>
              </a:p>
              <a:p>
                <a:pPr marL="0" indent="0">
                  <a:buNone/>
                </a:pPr>
                <a14:m>
                  <m:oMath xmlns:m="http://schemas.openxmlformats.org/officeDocument/2006/math">
                    <m:r>
                      <a:rPr lang="en-US" b="0" i="1" smtClean="0">
                        <a:latin typeface="Cambria Math" panose="02040503050406030204" pitchFamily="18" charset="0"/>
                      </a:rPr>
                      <m:t>𝑓</m:t>
                    </m:r>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func>
                      <m:funcPr>
                        <m:ctrlPr>
                          <a:rPr lang="pt-BR" i="1">
                            <a:latin typeface="Cambria Math" panose="02040503050406030204" pitchFamily="18" charset="0"/>
                          </a:rPr>
                        </m:ctrlPr>
                      </m:funcPr>
                      <m:fName>
                        <m:limLow>
                          <m:limLowPr>
                            <m:ctrlPr>
                              <a:rPr lang="pt-BR" i="1">
                                <a:latin typeface="Cambria Math" panose="02040503050406030204" pitchFamily="18" charset="0"/>
                              </a:rPr>
                            </m:ctrlPr>
                          </m:limLowPr>
                          <m:e>
                            <m:r>
                              <m:rPr>
                                <m:sty m:val="p"/>
                              </m:rPr>
                              <a:rPr lang="en-US">
                                <a:latin typeface="Cambria Math" panose="02040503050406030204" pitchFamily="18" charset="0"/>
                              </a:rPr>
                              <m:t>l</m:t>
                            </m:r>
                            <m:r>
                              <m:rPr>
                                <m:sty m:val="p"/>
                              </m:rPr>
                              <a:rPr lang="pt-BR">
                                <a:latin typeface="Cambria Math" panose="02040503050406030204" pitchFamily="18" charset="0"/>
                              </a:rPr>
                              <m:t>im</m:t>
                            </m:r>
                          </m:e>
                          <m:lim>
                            <m:r>
                              <a:rPr lang="en-US" i="1">
                                <a:latin typeface="Cambria Math" panose="02040503050406030204" pitchFamily="18" charset="0"/>
                              </a:rPr>
                              <m:t>h</m:t>
                            </m:r>
                            <m:r>
                              <a:rPr lang="pt-BR" i="1">
                                <a:latin typeface="Cambria Math" panose="02040503050406030204" pitchFamily="18" charset="0"/>
                              </a:rPr>
                              <m:t>→</m:t>
                            </m:r>
                            <m:r>
                              <a:rPr lang="en-US" i="1">
                                <a:latin typeface="Cambria Math" panose="02040503050406030204" pitchFamily="18" charset="0"/>
                              </a:rPr>
                              <m:t>0</m:t>
                            </m:r>
                          </m:lim>
                        </m:limLow>
                      </m:fName>
                      <m:e>
                        <m:f>
                          <m:fPr>
                            <m:ctrlPr>
                              <a:rPr lang="pt-BR" i="1">
                                <a:latin typeface="Cambria Math" panose="02040503050406030204" pitchFamily="18" charset="0"/>
                              </a:rPr>
                            </m:ctrlPr>
                          </m:fPr>
                          <m:num>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𝑎</m:t>
                                </m:r>
                                <m:r>
                                  <a:rPr lang="en-US" i="1">
                                    <a:latin typeface="Cambria Math" panose="02040503050406030204" pitchFamily="18" charset="0"/>
                                  </a:rPr>
                                  <m:t>+</m:t>
                                </m:r>
                                <m:r>
                                  <a:rPr lang="en-US" i="1">
                                    <a:latin typeface="Cambria Math" panose="02040503050406030204" pitchFamily="18" charset="0"/>
                                  </a:rPr>
                                  <m:t>h</m:t>
                                </m:r>
                              </m:e>
                            </m:d>
                            <m:r>
                              <a:rPr lang="en-US" i="1">
                                <a:latin typeface="Cambria Math" panose="02040503050406030204" pitchFamily="18" charset="0"/>
                              </a:rPr>
                              <m:t>−</m:t>
                            </m:r>
                            <m:r>
                              <a:rPr lang="en-US" i="1">
                                <a:latin typeface="Cambria Math" panose="02040503050406030204" pitchFamily="18" charset="0"/>
                              </a:rPr>
                              <m:t>𝑓</m:t>
                            </m:r>
                            <m:r>
                              <a:rPr lang="en-US" i="1">
                                <a:latin typeface="Cambria Math" panose="02040503050406030204" pitchFamily="18" charset="0"/>
                              </a:rPr>
                              <m:t>(</m:t>
                            </m:r>
                            <m:r>
                              <a:rPr lang="en-US" i="1">
                                <a:latin typeface="Cambria Math" panose="02040503050406030204" pitchFamily="18" charset="0"/>
                              </a:rPr>
                              <m:t>𝑎</m:t>
                            </m:r>
                            <m:r>
                              <a:rPr lang="en-US" i="1">
                                <a:latin typeface="Cambria Math" panose="02040503050406030204" pitchFamily="18" charset="0"/>
                              </a:rPr>
                              <m:t>)</m:t>
                            </m:r>
                          </m:num>
                          <m:den>
                            <m:r>
                              <a:rPr lang="en-US" i="1">
                                <a:latin typeface="Cambria Math" panose="02040503050406030204" pitchFamily="18" charset="0"/>
                              </a:rPr>
                              <m:t>h</m:t>
                            </m:r>
                          </m:den>
                        </m:f>
                      </m:e>
                    </m:func>
                  </m:oMath>
                </a14:m>
                <a:r>
                  <a:rPr lang="en-US" dirty="0"/>
                  <a:t>                                          (ii)     </a:t>
                </a:r>
              </a:p>
            </p:txBody>
          </p:sp>
        </mc:Choice>
        <mc:Fallback>
          <p:sp>
            <p:nvSpPr>
              <p:cNvPr id="4" name="Text Placeholder 3">
                <a:extLst>
                  <a:ext uri="{FF2B5EF4-FFF2-40B4-BE49-F238E27FC236}">
                    <a16:creationId xmlns:a16="http://schemas.microsoft.com/office/drawing/2014/main" id="{186B60AF-AB46-4922-A43F-DA1E50D0AE0D}"/>
                  </a:ext>
                </a:extLst>
              </p:cNvPr>
              <p:cNvSpPr>
                <a:spLocks noGrp="1" noRot="1" noChangeAspect="1" noMove="1" noResize="1" noEditPoints="1" noAdjustHandles="1" noChangeArrowheads="1" noChangeShapeType="1" noTextEdit="1"/>
              </p:cNvSpPr>
              <p:nvPr>
                <p:ph type="body" sz="quarter" idx="14"/>
              </p:nvPr>
            </p:nvSpPr>
            <p:spPr>
              <a:xfrm>
                <a:off x="609600" y="900862"/>
                <a:ext cx="10750549" cy="5109502"/>
              </a:xfrm>
              <a:blipFill>
                <a:blip r:embed="rId2"/>
                <a:stretch>
                  <a:fillRect l="-624"/>
                </a:stretch>
              </a:blipFill>
            </p:spPr>
            <p:txBody>
              <a:bodyPr/>
              <a:lstStyle/>
              <a:p>
                <a:r>
                  <a:rPr lang="en-US">
                    <a:noFill/>
                  </a:rPr>
                  <a:t> </a:t>
                </a:r>
              </a:p>
            </p:txBody>
          </p:sp>
        </mc:Fallback>
      </mc:AlternateContent>
    </p:spTree>
    <p:extLst>
      <p:ext uri="{BB962C8B-B14F-4D97-AF65-F5344CB8AC3E}">
        <p14:creationId xmlns:p14="http://schemas.microsoft.com/office/powerpoint/2010/main" val="318033160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D60F38-D923-6895-91D3-0A8B259C50D1}"/>
              </a:ext>
            </a:extLst>
          </p:cNvPr>
          <p:cNvSpPr>
            <a:spLocks noGrp="1"/>
          </p:cNvSpPr>
          <p:nvPr>
            <p:ph type="title"/>
          </p:nvPr>
        </p:nvSpPr>
        <p:spPr/>
        <p:txBody>
          <a:bodyPr/>
          <a:lstStyle/>
          <a:p>
            <a:r>
              <a:rPr lang="en-US" dirty="0"/>
              <a:t>Example 1: Derivatives Using Limit Definition</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D5050F31-3D5A-B1CD-D273-C60AE5B2AD1B}"/>
                  </a:ext>
                </a:extLst>
              </p:cNvPr>
              <p:cNvSpPr>
                <a:spLocks noGrp="1"/>
              </p:cNvSpPr>
              <p:nvPr>
                <p:ph type="body" sz="quarter" idx="14"/>
              </p:nvPr>
            </p:nvSpPr>
            <p:spPr>
              <a:xfrm>
                <a:off x="609600" y="1149292"/>
                <a:ext cx="10750549" cy="4861072"/>
              </a:xfrm>
            </p:spPr>
            <p:txBody>
              <a:bodyPr/>
              <a:lstStyle/>
              <a:p>
                <a:r>
                  <a:rPr lang="en-US" dirty="0"/>
                  <a:t>Use the definition (</a:t>
                </a:r>
                <a:r>
                  <a:rPr lang="en-US" dirty="0" err="1"/>
                  <a:t>i</a:t>
                </a:r>
                <a:r>
                  <a:rPr lang="en-US" dirty="0"/>
                  <a:t>) above to find the derivative </a:t>
                </a:r>
              </a:p>
              <a:p>
                <a:endParaRPr lang="en-US" dirty="0"/>
              </a:p>
              <a:p>
                <a:r>
                  <a:rPr lang="en-US" dirty="0"/>
                  <a:t>For </a:t>
                </a:r>
                <a14:m>
                  <m:oMath xmlns:m="http://schemas.openxmlformats.org/officeDocument/2006/math">
                    <m:r>
                      <a:rPr lang="en-US" i="1" dirty="0" smtClean="0">
                        <a:latin typeface="Cambria Math" panose="02040503050406030204" pitchFamily="18" charset="0"/>
                      </a:rPr>
                      <m:t>𝑓</m:t>
                    </m:r>
                    <m:r>
                      <a:rPr lang="en-US" i="1" dirty="0" smtClean="0">
                        <a:latin typeface="Cambria Math" panose="02040503050406030204" pitchFamily="18" charset="0"/>
                      </a:rPr>
                      <m:t> </m:t>
                    </m:r>
                    <m:d>
                      <m:dPr>
                        <m:ctrlPr>
                          <a:rPr lang="en-US" i="1" dirty="0" smtClean="0">
                            <a:latin typeface="Cambria Math" panose="02040503050406030204" pitchFamily="18" charset="0"/>
                          </a:rPr>
                        </m:ctrlPr>
                      </m:dPr>
                      <m:e>
                        <m:r>
                          <a:rPr lang="en-US" i="1" dirty="0" smtClean="0">
                            <a:latin typeface="Cambria Math" panose="02040503050406030204" pitchFamily="18" charset="0"/>
                          </a:rPr>
                          <m:t>𝑥</m:t>
                        </m:r>
                      </m:e>
                    </m:d>
                    <m:r>
                      <a:rPr lang="en-US" i="1" dirty="0" smtClean="0">
                        <a:latin typeface="Cambria Math" panose="02040503050406030204" pitchFamily="18" charset="0"/>
                      </a:rPr>
                      <m:t>= 3</m:t>
                    </m:r>
                    <m:sSup>
                      <m:sSupPr>
                        <m:ctrlPr>
                          <a:rPr lang="en-US" b="0" i="1" dirty="0" smtClean="0">
                            <a:latin typeface="Cambria Math" panose="02040503050406030204" pitchFamily="18" charset="0"/>
                          </a:rPr>
                        </m:ctrlPr>
                      </m:sSupPr>
                      <m:e>
                        <m:r>
                          <a:rPr lang="en-US" i="1" dirty="0" smtClean="0">
                            <a:latin typeface="Cambria Math" panose="02040503050406030204" pitchFamily="18" charset="0"/>
                          </a:rPr>
                          <m:t>𝑥</m:t>
                        </m:r>
                      </m:e>
                      <m:sup>
                        <m:r>
                          <a:rPr lang="en-US" b="0" i="1" dirty="0" smtClean="0">
                            <a:latin typeface="Cambria Math" panose="02040503050406030204" pitchFamily="18" charset="0"/>
                          </a:rPr>
                          <m:t>2</m:t>
                        </m:r>
                      </m:sup>
                    </m:sSup>
                    <m:r>
                      <a:rPr lang="en-US" b="0" i="1" dirty="0" smtClean="0">
                        <a:latin typeface="Cambria Math" panose="02040503050406030204" pitchFamily="18" charset="0"/>
                      </a:rPr>
                      <m:t>−</m:t>
                    </m:r>
                    <m:r>
                      <a:rPr lang="en-US" i="1" dirty="0" smtClean="0">
                        <a:latin typeface="Cambria Math" panose="02040503050406030204" pitchFamily="18" charset="0"/>
                      </a:rPr>
                      <m:t>4</m:t>
                    </m:r>
                    <m:r>
                      <a:rPr lang="en-US" i="1" dirty="0" smtClean="0">
                        <a:latin typeface="Cambria Math" panose="02040503050406030204" pitchFamily="18" charset="0"/>
                      </a:rPr>
                      <m:t>𝑥</m:t>
                    </m:r>
                    <m:r>
                      <a:rPr lang="en-US" i="1" dirty="0" smtClean="0">
                        <a:latin typeface="Cambria Math" panose="02040503050406030204" pitchFamily="18" charset="0"/>
                      </a:rPr>
                      <m:t> + 1</m:t>
                    </m:r>
                  </m:oMath>
                </a14:m>
                <a:r>
                  <a:rPr lang="en-US" dirty="0"/>
                  <a:t>, find </a:t>
                </a:r>
                <a14:m>
                  <m:oMath xmlns:m="http://schemas.openxmlformats.org/officeDocument/2006/math">
                    <m:r>
                      <a:rPr lang="en-US" i="1" dirty="0" smtClean="0">
                        <a:latin typeface="Cambria Math" panose="02040503050406030204" pitchFamily="18" charset="0"/>
                      </a:rPr>
                      <m:t>𝑓</m:t>
                    </m:r>
                    <m:r>
                      <a:rPr lang="en-US" i="1" dirty="0" smtClean="0">
                        <a:latin typeface="Cambria Math" panose="02040503050406030204" pitchFamily="18" charset="0"/>
                      </a:rPr>
                      <m:t> ′(2)</m:t>
                    </m:r>
                  </m:oMath>
                </a14:m>
                <a:endParaRPr lang="en-US" dirty="0"/>
              </a:p>
              <a:p>
                <a:endParaRPr lang="en-US" dirty="0"/>
              </a:p>
              <a:p>
                <a:endParaRPr lang="en-US" dirty="0"/>
              </a:p>
            </p:txBody>
          </p:sp>
        </mc:Choice>
        <mc:Fallback xmlns="">
          <p:sp>
            <p:nvSpPr>
              <p:cNvPr id="4" name="Text Placeholder 3">
                <a:extLst>
                  <a:ext uri="{FF2B5EF4-FFF2-40B4-BE49-F238E27FC236}">
                    <a16:creationId xmlns:a16="http://schemas.microsoft.com/office/drawing/2014/main" id="{D5050F31-3D5A-B1CD-D273-C60AE5B2AD1B}"/>
                  </a:ext>
                </a:extLst>
              </p:cNvPr>
              <p:cNvSpPr>
                <a:spLocks noGrp="1" noRot="1" noChangeAspect="1" noMove="1" noResize="1" noEditPoints="1" noAdjustHandles="1" noChangeArrowheads="1" noChangeShapeType="1" noTextEdit="1"/>
              </p:cNvSpPr>
              <p:nvPr>
                <p:ph type="body" sz="quarter" idx="14"/>
              </p:nvPr>
            </p:nvSpPr>
            <p:spPr>
              <a:xfrm>
                <a:off x="609600" y="1149292"/>
                <a:ext cx="10750549" cy="4861072"/>
              </a:xfrm>
              <a:blipFill>
                <a:blip r:embed="rId2"/>
                <a:stretch>
                  <a:fillRect/>
                </a:stretch>
              </a:blipFill>
            </p:spPr>
            <p:txBody>
              <a:bodyPr/>
              <a:lstStyle/>
              <a:p>
                <a:r>
                  <a:rPr lang="en-US">
                    <a:noFill/>
                  </a:rPr>
                  <a:t> </a:t>
                </a:r>
              </a:p>
            </p:txBody>
          </p:sp>
        </mc:Fallback>
      </mc:AlternateContent>
      <p:pic>
        <p:nvPicPr>
          <p:cNvPr id="6" name="Picture 5">
            <a:extLst>
              <a:ext uri="{FF2B5EF4-FFF2-40B4-BE49-F238E27FC236}">
                <a16:creationId xmlns:a16="http://schemas.microsoft.com/office/drawing/2014/main" id="{CE7386E0-685C-0859-A9E2-FB6AF41BCB17}"/>
              </a:ext>
            </a:extLst>
          </p:cNvPr>
          <p:cNvPicPr>
            <a:picLocks noChangeAspect="1"/>
          </p:cNvPicPr>
          <p:nvPr/>
        </p:nvPicPr>
        <p:blipFill>
          <a:blip r:embed="rId3"/>
          <a:stretch>
            <a:fillRect/>
          </a:stretch>
        </p:blipFill>
        <p:spPr>
          <a:xfrm>
            <a:off x="831851" y="2527882"/>
            <a:ext cx="8949467" cy="3482482"/>
          </a:xfrm>
          <a:prstGeom prst="rect">
            <a:avLst/>
          </a:prstGeom>
        </p:spPr>
      </p:pic>
    </p:spTree>
    <p:extLst>
      <p:ext uri="{BB962C8B-B14F-4D97-AF65-F5344CB8AC3E}">
        <p14:creationId xmlns:p14="http://schemas.microsoft.com/office/powerpoint/2010/main" val="32847676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9AB2A6-749D-B3A9-0A20-C4BA5F849FB0}"/>
              </a:ext>
            </a:extLst>
          </p:cNvPr>
          <p:cNvSpPr>
            <a:spLocks noGrp="1"/>
          </p:cNvSpPr>
          <p:nvPr>
            <p:ph type="title"/>
          </p:nvPr>
        </p:nvSpPr>
        <p:spPr/>
        <p:txBody>
          <a:bodyPr/>
          <a:lstStyle/>
          <a:p>
            <a:r>
              <a:rPr lang="en-US" dirty="0"/>
              <a:t>Example 2: Derivatives Using Limit Definition</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747B7C54-53DA-D352-D5BC-03D829E6B9D6}"/>
                  </a:ext>
                </a:extLst>
              </p:cNvPr>
              <p:cNvSpPr>
                <a:spLocks noGrp="1"/>
              </p:cNvSpPr>
              <p:nvPr>
                <p:ph type="body" sz="quarter" idx="14"/>
              </p:nvPr>
            </p:nvSpPr>
            <p:spPr>
              <a:xfrm>
                <a:off x="609600" y="1065402"/>
                <a:ext cx="10750549" cy="4944962"/>
              </a:xfrm>
            </p:spPr>
            <p:txBody>
              <a:bodyPr/>
              <a:lstStyle/>
              <a:p>
                <a:r>
                  <a:rPr lang="en-US" dirty="0"/>
                  <a:t>Use the definition (ii) above to find the derivative </a:t>
                </a:r>
              </a:p>
              <a:p>
                <a:r>
                  <a:rPr lang="en-US" dirty="0"/>
                  <a:t>For </a:t>
                </a:r>
                <a14:m>
                  <m:oMath xmlns:m="http://schemas.openxmlformats.org/officeDocument/2006/math">
                    <m:r>
                      <a:rPr lang="en-US" i="1" dirty="0" smtClean="0">
                        <a:latin typeface="Cambria Math" panose="02040503050406030204" pitchFamily="18" charset="0"/>
                      </a:rPr>
                      <m:t>𝑓</m:t>
                    </m:r>
                    <m:r>
                      <a:rPr lang="en-US" i="1" dirty="0" smtClean="0">
                        <a:latin typeface="Cambria Math" panose="02040503050406030204" pitchFamily="18" charset="0"/>
                      </a:rPr>
                      <m:t> </m:t>
                    </m:r>
                    <m:d>
                      <m:dPr>
                        <m:ctrlPr>
                          <a:rPr lang="en-US" i="1" dirty="0" smtClean="0">
                            <a:latin typeface="Cambria Math" panose="02040503050406030204" pitchFamily="18" charset="0"/>
                          </a:rPr>
                        </m:ctrlPr>
                      </m:dPr>
                      <m:e>
                        <m:r>
                          <a:rPr lang="en-US" i="1" dirty="0" smtClean="0">
                            <a:latin typeface="Cambria Math" panose="02040503050406030204" pitchFamily="18" charset="0"/>
                          </a:rPr>
                          <m:t>𝑥</m:t>
                        </m:r>
                      </m:e>
                    </m:d>
                    <m:r>
                      <a:rPr lang="en-US" i="1" dirty="0" smtClean="0">
                        <a:latin typeface="Cambria Math" panose="02040503050406030204" pitchFamily="18" charset="0"/>
                      </a:rPr>
                      <m:t>= 3</m:t>
                    </m:r>
                    <m:sSup>
                      <m:sSupPr>
                        <m:ctrlPr>
                          <a:rPr lang="en-US" b="0" i="1" dirty="0" smtClean="0">
                            <a:latin typeface="Cambria Math" panose="02040503050406030204" pitchFamily="18" charset="0"/>
                          </a:rPr>
                        </m:ctrlPr>
                      </m:sSupPr>
                      <m:e>
                        <m:r>
                          <a:rPr lang="en-US" i="1" dirty="0" smtClean="0">
                            <a:latin typeface="Cambria Math" panose="02040503050406030204" pitchFamily="18" charset="0"/>
                          </a:rPr>
                          <m:t>𝑥</m:t>
                        </m:r>
                      </m:e>
                      <m:sup>
                        <m:r>
                          <a:rPr lang="en-US" b="0" i="1" dirty="0" smtClean="0">
                            <a:latin typeface="Cambria Math" panose="02040503050406030204" pitchFamily="18" charset="0"/>
                          </a:rPr>
                          <m:t>2</m:t>
                        </m:r>
                      </m:sup>
                    </m:sSup>
                    <m:r>
                      <a:rPr lang="en-US" b="0" i="1" dirty="0" smtClean="0">
                        <a:latin typeface="Cambria Math" panose="02040503050406030204" pitchFamily="18" charset="0"/>
                      </a:rPr>
                      <m:t>−</m:t>
                    </m:r>
                    <m:r>
                      <a:rPr lang="en-US" i="1" dirty="0" smtClean="0">
                        <a:latin typeface="Cambria Math" panose="02040503050406030204" pitchFamily="18" charset="0"/>
                      </a:rPr>
                      <m:t>4</m:t>
                    </m:r>
                    <m:r>
                      <a:rPr lang="en-US" i="1" dirty="0" smtClean="0">
                        <a:latin typeface="Cambria Math" panose="02040503050406030204" pitchFamily="18" charset="0"/>
                      </a:rPr>
                      <m:t>𝑥</m:t>
                    </m:r>
                    <m:r>
                      <a:rPr lang="en-US" i="1" dirty="0" smtClean="0">
                        <a:latin typeface="Cambria Math" panose="02040503050406030204" pitchFamily="18" charset="0"/>
                      </a:rPr>
                      <m:t> + 1</m:t>
                    </m:r>
                  </m:oMath>
                </a14:m>
                <a:r>
                  <a:rPr lang="en-US" dirty="0"/>
                  <a:t>, find </a:t>
                </a:r>
                <a14:m>
                  <m:oMath xmlns:m="http://schemas.openxmlformats.org/officeDocument/2006/math">
                    <m:r>
                      <a:rPr lang="en-US" i="1" dirty="0" smtClean="0">
                        <a:latin typeface="Cambria Math" panose="02040503050406030204" pitchFamily="18" charset="0"/>
                      </a:rPr>
                      <m:t>𝑓</m:t>
                    </m:r>
                    <m:r>
                      <a:rPr lang="en-US" i="1" dirty="0" smtClean="0">
                        <a:latin typeface="Cambria Math" panose="02040503050406030204" pitchFamily="18" charset="0"/>
                      </a:rPr>
                      <m:t> ′(2)</m:t>
                    </m:r>
                  </m:oMath>
                </a14:m>
                <a:endParaRPr lang="en-US" dirty="0"/>
              </a:p>
              <a:p>
                <a:endParaRPr lang="en-US" dirty="0"/>
              </a:p>
              <a:p>
                <a:r>
                  <a:rPr lang="en-US" dirty="0"/>
                  <a:t>Solution</a:t>
                </a:r>
              </a:p>
              <a:p>
                <a:r>
                  <a:rPr lang="en-US" dirty="0"/>
                  <a:t>Using this equation, we can substitute two values of the function into the equation, and we  should get the same value as in Example 1 above.</a:t>
                </a:r>
              </a:p>
              <a:p>
                <a:endParaRPr lang="en-US" dirty="0"/>
              </a:p>
            </p:txBody>
          </p:sp>
        </mc:Choice>
        <mc:Fallback xmlns="">
          <p:sp>
            <p:nvSpPr>
              <p:cNvPr id="4" name="Text Placeholder 3">
                <a:extLst>
                  <a:ext uri="{FF2B5EF4-FFF2-40B4-BE49-F238E27FC236}">
                    <a16:creationId xmlns:a16="http://schemas.microsoft.com/office/drawing/2014/main" id="{747B7C54-53DA-D352-D5BC-03D829E6B9D6}"/>
                  </a:ext>
                </a:extLst>
              </p:cNvPr>
              <p:cNvSpPr>
                <a:spLocks noGrp="1" noRot="1" noChangeAspect="1" noMove="1" noResize="1" noEditPoints="1" noAdjustHandles="1" noChangeArrowheads="1" noChangeShapeType="1" noTextEdit="1"/>
              </p:cNvSpPr>
              <p:nvPr>
                <p:ph type="body" sz="quarter" idx="14"/>
              </p:nvPr>
            </p:nvSpPr>
            <p:spPr>
              <a:xfrm>
                <a:off x="609600" y="1065402"/>
                <a:ext cx="10750549" cy="4944962"/>
              </a:xfrm>
              <a:blipFill>
                <a:blip r:embed="rId2"/>
                <a:stretch>
                  <a:fillRect/>
                </a:stretch>
              </a:blipFill>
            </p:spPr>
            <p:txBody>
              <a:bodyPr/>
              <a:lstStyle/>
              <a:p>
                <a:r>
                  <a:rPr lang="en-US">
                    <a:noFill/>
                  </a:rPr>
                  <a:t> </a:t>
                </a:r>
              </a:p>
            </p:txBody>
          </p:sp>
        </mc:Fallback>
      </mc:AlternateContent>
      <p:pic>
        <p:nvPicPr>
          <p:cNvPr id="6" name="Picture 5">
            <a:extLst>
              <a:ext uri="{FF2B5EF4-FFF2-40B4-BE49-F238E27FC236}">
                <a16:creationId xmlns:a16="http://schemas.microsoft.com/office/drawing/2014/main" id="{41C05098-5D09-CF46-5489-A42F836D9DC7}"/>
              </a:ext>
            </a:extLst>
          </p:cNvPr>
          <p:cNvPicPr>
            <a:picLocks noChangeAspect="1"/>
          </p:cNvPicPr>
          <p:nvPr/>
        </p:nvPicPr>
        <p:blipFill>
          <a:blip r:embed="rId3"/>
          <a:stretch>
            <a:fillRect/>
          </a:stretch>
        </p:blipFill>
        <p:spPr>
          <a:xfrm>
            <a:off x="831851" y="3429000"/>
            <a:ext cx="8322810" cy="3109476"/>
          </a:xfrm>
          <a:prstGeom prst="rect">
            <a:avLst/>
          </a:prstGeom>
        </p:spPr>
      </p:pic>
    </p:spTree>
    <p:extLst>
      <p:ext uri="{BB962C8B-B14F-4D97-AF65-F5344CB8AC3E}">
        <p14:creationId xmlns:p14="http://schemas.microsoft.com/office/powerpoint/2010/main" val="121183694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83738F-B6EA-3135-6BD4-FBABD7D6EC7B}"/>
              </a:ext>
            </a:extLst>
          </p:cNvPr>
          <p:cNvSpPr>
            <a:spLocks noGrp="1"/>
          </p:cNvSpPr>
          <p:nvPr>
            <p:ph type="title"/>
          </p:nvPr>
        </p:nvSpPr>
        <p:spPr/>
        <p:txBody>
          <a:bodyPr/>
          <a:lstStyle/>
          <a:p>
            <a:r>
              <a:rPr lang="en-US" dirty="0"/>
              <a:t>Average Velocity and Instantaneous Velocity</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44D86656-AC03-5ACA-A7B5-3665AC8B0290}"/>
                  </a:ext>
                </a:extLst>
              </p:cNvPr>
              <p:cNvSpPr>
                <a:spLocks noGrp="1"/>
              </p:cNvSpPr>
              <p:nvPr>
                <p:ph type="body" sz="quarter" idx="14"/>
              </p:nvPr>
            </p:nvSpPr>
            <p:spPr>
              <a:xfrm>
                <a:off x="609600" y="1065402"/>
                <a:ext cx="10750549" cy="4944962"/>
              </a:xfrm>
            </p:spPr>
            <p:txBody>
              <a:bodyPr/>
              <a:lstStyle/>
              <a:p>
                <a:r>
                  <a:rPr lang="en-US" dirty="0"/>
                  <a:t>If s(t) is the position of an object moving along a coordinate axis, the </a:t>
                </a:r>
                <a:r>
                  <a:rPr lang="en-US" b="1" dirty="0"/>
                  <a:t>average velocity </a:t>
                </a:r>
                <a:r>
                  <a:rPr lang="en-US" dirty="0"/>
                  <a:t>of the object over a time interval </a:t>
                </a:r>
                <a14:m>
                  <m:oMath xmlns:m="http://schemas.openxmlformats.org/officeDocument/2006/math">
                    <m:r>
                      <a:rPr lang="en-US" i="1" dirty="0" smtClean="0">
                        <a:latin typeface="Cambria Math" panose="02040503050406030204" pitchFamily="18" charset="0"/>
                      </a:rPr>
                      <m:t>[</m:t>
                    </m:r>
                    <m:r>
                      <a:rPr lang="en-US" i="1" dirty="0" smtClean="0">
                        <a:latin typeface="Cambria Math" panose="02040503050406030204" pitchFamily="18" charset="0"/>
                      </a:rPr>
                      <m:t>𝑎</m:t>
                    </m:r>
                    <m:r>
                      <a:rPr lang="en-US" i="1" dirty="0" smtClean="0">
                        <a:latin typeface="Cambria Math" panose="02040503050406030204" pitchFamily="18" charset="0"/>
                      </a:rPr>
                      <m:t>, </m:t>
                    </m:r>
                    <m:r>
                      <a:rPr lang="en-US" i="1" dirty="0" smtClean="0">
                        <a:latin typeface="Cambria Math" panose="02040503050406030204" pitchFamily="18" charset="0"/>
                      </a:rPr>
                      <m:t>𝑡</m:t>
                    </m:r>
                    <m:r>
                      <a:rPr lang="en-US" i="1" dirty="0" smtClean="0">
                        <a:latin typeface="Cambria Math" panose="02040503050406030204" pitchFamily="18" charset="0"/>
                      </a:rPr>
                      <m:t>] </m:t>
                    </m:r>
                  </m:oMath>
                </a14:m>
                <a:r>
                  <a:rPr lang="en-US" dirty="0"/>
                  <a:t>if </a:t>
                </a:r>
                <a14:m>
                  <m:oMath xmlns:m="http://schemas.openxmlformats.org/officeDocument/2006/math">
                    <m:r>
                      <a:rPr lang="en-US" i="1" dirty="0" smtClean="0">
                        <a:latin typeface="Cambria Math" panose="02040503050406030204" pitchFamily="18" charset="0"/>
                      </a:rPr>
                      <m:t>𝑡</m:t>
                    </m:r>
                    <m:r>
                      <a:rPr lang="en-US" i="1" dirty="0" smtClean="0">
                        <a:latin typeface="Cambria Math" panose="02040503050406030204" pitchFamily="18" charset="0"/>
                      </a:rPr>
                      <m:t> &gt; </m:t>
                    </m:r>
                    <m:r>
                      <a:rPr lang="en-US" i="1" dirty="0" smtClean="0">
                        <a:latin typeface="Cambria Math" panose="02040503050406030204" pitchFamily="18" charset="0"/>
                      </a:rPr>
                      <m:t>𝑎</m:t>
                    </m:r>
                    <m:r>
                      <a:rPr lang="en-US" i="1" dirty="0" smtClean="0">
                        <a:latin typeface="Cambria Math" panose="02040503050406030204" pitchFamily="18" charset="0"/>
                      </a:rPr>
                      <m:t> </m:t>
                    </m:r>
                    <m:r>
                      <a:rPr lang="en-US" i="1" dirty="0" smtClean="0">
                        <a:latin typeface="Cambria Math" panose="02040503050406030204" pitchFamily="18" charset="0"/>
                      </a:rPr>
                      <m:t>𝑜𝑟</m:t>
                    </m:r>
                    <m:r>
                      <a:rPr lang="en-US" i="1" dirty="0" smtClean="0">
                        <a:latin typeface="Cambria Math" panose="02040503050406030204" pitchFamily="18" charset="0"/>
                      </a:rPr>
                      <m:t> [</m:t>
                    </m:r>
                    <m:r>
                      <a:rPr lang="en-US" i="1" dirty="0" smtClean="0">
                        <a:latin typeface="Cambria Math" panose="02040503050406030204" pitchFamily="18" charset="0"/>
                      </a:rPr>
                      <m:t>𝑡</m:t>
                    </m:r>
                    <m:r>
                      <a:rPr lang="en-US" i="1" dirty="0" smtClean="0">
                        <a:latin typeface="Cambria Math" panose="02040503050406030204" pitchFamily="18" charset="0"/>
                      </a:rPr>
                      <m:t>, </m:t>
                    </m:r>
                    <m:r>
                      <a:rPr lang="en-US" i="1" dirty="0" smtClean="0">
                        <a:latin typeface="Cambria Math" panose="02040503050406030204" pitchFamily="18" charset="0"/>
                      </a:rPr>
                      <m:t>𝑎</m:t>
                    </m:r>
                    <m:r>
                      <a:rPr lang="en-US" i="1" dirty="0" smtClean="0">
                        <a:latin typeface="Cambria Math" panose="02040503050406030204" pitchFamily="18" charset="0"/>
                      </a:rPr>
                      <m:t>] </m:t>
                    </m:r>
                  </m:oMath>
                </a14:m>
                <a:r>
                  <a:rPr lang="en-US" dirty="0"/>
                  <a:t>if </a:t>
                </a:r>
                <a14:m>
                  <m:oMath xmlns:m="http://schemas.openxmlformats.org/officeDocument/2006/math">
                    <m:r>
                      <a:rPr lang="en-US" i="1" dirty="0" smtClean="0">
                        <a:latin typeface="Cambria Math" panose="02040503050406030204" pitchFamily="18" charset="0"/>
                      </a:rPr>
                      <m:t>𝑡</m:t>
                    </m:r>
                    <m:r>
                      <a:rPr lang="en-US" i="1" dirty="0" smtClean="0">
                        <a:latin typeface="Cambria Math" panose="02040503050406030204" pitchFamily="18" charset="0"/>
                      </a:rPr>
                      <m:t> &lt; </m:t>
                    </m:r>
                    <m:r>
                      <a:rPr lang="en-US" i="1" dirty="0" smtClean="0">
                        <a:latin typeface="Cambria Math" panose="02040503050406030204" pitchFamily="18" charset="0"/>
                      </a:rPr>
                      <m:t>𝑎</m:t>
                    </m:r>
                    <m:r>
                      <a:rPr lang="en-US" i="1" dirty="0" smtClean="0">
                        <a:latin typeface="Cambria Math" panose="02040503050406030204" pitchFamily="18" charset="0"/>
                      </a:rPr>
                      <m:t> </m:t>
                    </m:r>
                  </m:oMath>
                </a14:m>
                <a:r>
                  <a:rPr lang="en-US" dirty="0"/>
                  <a:t>is given by the difference quotient</a:t>
                </a:r>
              </a:p>
              <a:p>
                <a:r>
                  <a:rPr lang="en-US" dirty="0"/>
                  <a:t>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𝑎𝑣𝑒</m:t>
                        </m:r>
                      </m:sub>
                    </m:sSub>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𝑠</m:t>
                        </m:r>
                        <m:d>
                          <m:dPr>
                            <m:ctrlPr>
                              <a:rPr lang="en-US" b="0" i="1" smtClean="0">
                                <a:latin typeface="Cambria Math" panose="02040503050406030204" pitchFamily="18" charset="0"/>
                              </a:rPr>
                            </m:ctrlPr>
                          </m:dPr>
                          <m:e>
                            <m:r>
                              <a:rPr lang="en-US" b="0" i="1" smtClean="0">
                                <a:latin typeface="Cambria Math" panose="02040503050406030204" pitchFamily="18" charset="0"/>
                              </a:rPr>
                              <m:t>𝑡</m:t>
                            </m:r>
                          </m:e>
                        </m:d>
                        <m:r>
                          <a:rPr lang="en-US" b="0" i="1" smtClean="0">
                            <a:latin typeface="Cambria Math" panose="02040503050406030204" pitchFamily="18" charset="0"/>
                          </a:rPr>
                          <m:t>−</m:t>
                        </m:r>
                        <m:r>
                          <a:rPr lang="en-US" b="0" i="1" smtClean="0">
                            <a:latin typeface="Cambria Math" panose="02040503050406030204" pitchFamily="18" charset="0"/>
                          </a:rPr>
                          <m:t>𝑠</m:t>
                        </m:r>
                        <m:r>
                          <a:rPr lang="en-US" b="0" i="1" smtClean="0">
                            <a:latin typeface="Cambria Math" panose="02040503050406030204" pitchFamily="18" charset="0"/>
                          </a:rPr>
                          <m:t>(</m:t>
                        </m:r>
                        <m:r>
                          <a:rPr lang="en-US" b="0" i="1" smtClean="0">
                            <a:latin typeface="Cambria Math" panose="02040503050406030204" pitchFamily="18" charset="0"/>
                          </a:rPr>
                          <m:t>𝑎</m:t>
                        </m:r>
                        <m:r>
                          <a:rPr lang="en-US" b="0" i="1" smtClean="0">
                            <a:latin typeface="Cambria Math" panose="02040503050406030204" pitchFamily="18" charset="0"/>
                          </a:rPr>
                          <m:t>)</m:t>
                        </m:r>
                      </m:num>
                      <m:den>
                        <m:r>
                          <a:rPr lang="en-US" b="0" i="1" smtClean="0">
                            <a:latin typeface="Cambria Math" panose="02040503050406030204" pitchFamily="18" charset="0"/>
                          </a:rPr>
                          <m:t>𝑡</m:t>
                        </m:r>
                        <m:r>
                          <a:rPr lang="en-US" b="0" i="1" smtClean="0">
                            <a:latin typeface="Cambria Math" panose="02040503050406030204" pitchFamily="18" charset="0"/>
                          </a:rPr>
                          <m:t>−</m:t>
                        </m:r>
                        <m:r>
                          <a:rPr lang="en-US" b="0" i="1" smtClean="0">
                            <a:latin typeface="Cambria Math" panose="02040503050406030204" pitchFamily="18" charset="0"/>
                          </a:rPr>
                          <m:t>𝑎</m:t>
                        </m:r>
                      </m:den>
                    </m:f>
                  </m:oMath>
                </a14:m>
                <a:endParaRPr lang="en-US" dirty="0"/>
              </a:p>
              <a:p>
                <a:endParaRPr lang="en-US" dirty="0"/>
              </a:p>
              <a:p>
                <a:r>
                  <a:rPr lang="en-US" dirty="0"/>
                  <a:t>As the values of </a:t>
                </a:r>
                <a14:m>
                  <m:oMath xmlns:m="http://schemas.openxmlformats.org/officeDocument/2006/math">
                    <m:r>
                      <a:rPr lang="en-US" i="1" dirty="0" smtClean="0">
                        <a:latin typeface="Cambria Math" panose="02040503050406030204" pitchFamily="18" charset="0"/>
                      </a:rPr>
                      <m:t>𝑡</m:t>
                    </m:r>
                    <m:r>
                      <a:rPr lang="en-US" i="1" dirty="0" smtClean="0">
                        <a:latin typeface="Cambria Math" panose="02040503050406030204" pitchFamily="18" charset="0"/>
                      </a:rPr>
                      <m:t> </m:t>
                    </m:r>
                  </m:oMath>
                </a14:m>
                <a:r>
                  <a:rPr lang="en-US" dirty="0"/>
                  <a:t>approaches </a:t>
                </a:r>
                <a14:m>
                  <m:oMath xmlns:m="http://schemas.openxmlformats.org/officeDocument/2006/math">
                    <m:r>
                      <a:rPr lang="en-US" i="1" dirty="0" smtClean="0">
                        <a:latin typeface="Cambria Math" panose="02040503050406030204" pitchFamily="18" charset="0"/>
                      </a:rPr>
                      <m:t>𝑎</m:t>
                    </m:r>
                  </m:oMath>
                </a14:m>
                <a:r>
                  <a:rPr lang="en-US" dirty="0"/>
                  <a:t>, the values of </a:t>
                </a:r>
                <a14:m>
                  <m:oMath xmlns:m="http://schemas.openxmlformats.org/officeDocument/2006/math">
                    <m:sSub>
                      <m:sSubPr>
                        <m:ctrlPr>
                          <a:rPr lang="en-US" i="1" smtClean="0">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𝑎𝑣𝑒</m:t>
                        </m:r>
                      </m:sub>
                    </m:sSub>
                  </m:oMath>
                </a14:m>
                <a:r>
                  <a:rPr lang="en-US" dirty="0"/>
                  <a:t> approach the value called </a:t>
                </a:r>
                <a:r>
                  <a:rPr lang="en-US" b="1" dirty="0"/>
                  <a:t>instantaneous velocity,</a:t>
                </a:r>
              </a:p>
              <a:p>
                <a:pPr/>
                <a14:m>
                  <m:oMathPara xmlns:m="http://schemas.openxmlformats.org/officeDocument/2006/math">
                    <m:oMathParaPr>
                      <m:jc m:val="centerGroup"/>
                    </m:oMathParaPr>
                    <m:oMath xmlns:m="http://schemas.openxmlformats.org/officeDocument/2006/math">
                      <m:r>
                        <a:rPr lang="en-US" b="1" i="1" smtClean="0">
                          <a:latin typeface="Cambria Math" panose="02040503050406030204" pitchFamily="18" charset="0"/>
                        </a:rPr>
                        <m:t>𝒗</m:t>
                      </m:r>
                      <m:d>
                        <m:dPr>
                          <m:ctrlPr>
                            <a:rPr lang="en-US" b="1" i="1" smtClean="0">
                              <a:latin typeface="Cambria Math" panose="02040503050406030204" pitchFamily="18" charset="0"/>
                            </a:rPr>
                          </m:ctrlPr>
                        </m:dPr>
                        <m:e>
                          <m:r>
                            <a:rPr lang="en-US" b="1" i="1" smtClean="0">
                              <a:latin typeface="Cambria Math" panose="02040503050406030204" pitchFamily="18" charset="0"/>
                            </a:rPr>
                            <m:t>𝒂</m:t>
                          </m:r>
                        </m:e>
                      </m:d>
                      <m:r>
                        <a:rPr lang="en-US" b="1" i="1" smtClean="0">
                          <a:latin typeface="Cambria Math" panose="02040503050406030204" pitchFamily="18" charset="0"/>
                        </a:rPr>
                        <m:t>=</m:t>
                      </m:r>
                      <m:sSup>
                        <m:sSupPr>
                          <m:ctrlPr>
                            <a:rPr lang="en-US" b="1" i="1" smtClean="0">
                              <a:latin typeface="Cambria Math" panose="02040503050406030204" pitchFamily="18" charset="0"/>
                            </a:rPr>
                          </m:ctrlPr>
                        </m:sSupPr>
                        <m:e>
                          <m:r>
                            <a:rPr lang="en-US" b="1" i="1" smtClean="0">
                              <a:latin typeface="Cambria Math" panose="02040503050406030204" pitchFamily="18" charset="0"/>
                            </a:rPr>
                            <m:t>𝒔</m:t>
                          </m:r>
                        </m:e>
                        <m:sup>
                          <m:r>
                            <a:rPr lang="en-US" b="1" i="1" smtClean="0">
                              <a:latin typeface="Cambria Math" panose="02040503050406030204" pitchFamily="18" charset="0"/>
                            </a:rPr>
                            <m:t>′</m:t>
                          </m:r>
                        </m:sup>
                      </m:sSup>
                      <m:d>
                        <m:dPr>
                          <m:ctrlPr>
                            <a:rPr lang="en-US" b="1" i="1" smtClean="0">
                              <a:latin typeface="Cambria Math" panose="02040503050406030204" pitchFamily="18" charset="0"/>
                            </a:rPr>
                          </m:ctrlPr>
                        </m:dPr>
                        <m:e>
                          <m:r>
                            <a:rPr lang="en-US" b="1" i="1" smtClean="0">
                              <a:latin typeface="Cambria Math" panose="02040503050406030204" pitchFamily="18" charset="0"/>
                            </a:rPr>
                            <m:t>𝒂</m:t>
                          </m:r>
                        </m:e>
                      </m:d>
                      <m:r>
                        <a:rPr lang="en-US" b="1" i="1" smtClean="0">
                          <a:latin typeface="Cambria Math" panose="02040503050406030204" pitchFamily="18" charset="0"/>
                        </a:rPr>
                        <m:t>=</m:t>
                      </m:r>
                      <m:func>
                        <m:funcPr>
                          <m:ctrlPr>
                            <a:rPr lang="en-US" b="1" i="1" smtClean="0">
                              <a:latin typeface="Cambria Math" panose="02040503050406030204" pitchFamily="18" charset="0"/>
                            </a:rPr>
                          </m:ctrlPr>
                        </m:funcPr>
                        <m:fName>
                          <m:limLow>
                            <m:limLowPr>
                              <m:ctrlPr>
                                <a:rPr lang="en-US" b="1" i="1" smtClean="0">
                                  <a:latin typeface="Cambria Math" panose="02040503050406030204" pitchFamily="18" charset="0"/>
                                </a:rPr>
                              </m:ctrlPr>
                            </m:limLowPr>
                            <m:e>
                              <m:r>
                                <m:rPr>
                                  <m:sty m:val="p"/>
                                </m:rPr>
                                <a:rPr lang="en-US" b="0" i="0" smtClean="0">
                                  <a:latin typeface="Cambria Math" panose="02040503050406030204" pitchFamily="18" charset="0"/>
                                </a:rPr>
                                <m:t>lim</m:t>
                              </m:r>
                            </m:e>
                            <m:lim>
                              <m:r>
                                <a:rPr lang="en-US" b="1" i="1" smtClean="0">
                                  <a:latin typeface="Cambria Math" panose="02040503050406030204" pitchFamily="18" charset="0"/>
                                </a:rPr>
                                <m:t>𝒕</m:t>
                              </m:r>
                              <m:r>
                                <a:rPr lang="en-US" b="1" i="1" smtClean="0">
                                  <a:latin typeface="Cambria Math" panose="02040503050406030204" pitchFamily="18" charset="0"/>
                                  <a:ea typeface="Cambria Math" panose="02040503050406030204" pitchFamily="18" charset="0"/>
                                </a:rPr>
                                <m:t>→</m:t>
                              </m:r>
                              <m:r>
                                <a:rPr lang="en-US" b="1" i="1" smtClean="0">
                                  <a:latin typeface="Cambria Math" panose="02040503050406030204" pitchFamily="18" charset="0"/>
                                  <a:ea typeface="Cambria Math" panose="02040503050406030204" pitchFamily="18" charset="0"/>
                                </a:rPr>
                                <m:t>𝒂</m:t>
                              </m:r>
                            </m:lim>
                          </m:limLow>
                        </m:fName>
                        <m:e>
                          <m:f>
                            <m:fPr>
                              <m:ctrlPr>
                                <a:rPr lang="en-US" i="1">
                                  <a:latin typeface="Cambria Math" panose="02040503050406030204" pitchFamily="18" charset="0"/>
                                </a:rPr>
                              </m:ctrlPr>
                            </m:fPr>
                            <m:num>
                              <m:r>
                                <a:rPr lang="en-US" i="1">
                                  <a:latin typeface="Cambria Math" panose="02040503050406030204" pitchFamily="18" charset="0"/>
                                </a:rPr>
                                <m:t>𝑠</m:t>
                              </m:r>
                              <m:d>
                                <m:dPr>
                                  <m:ctrlPr>
                                    <a:rPr lang="en-US" i="1">
                                      <a:latin typeface="Cambria Math" panose="02040503050406030204" pitchFamily="18" charset="0"/>
                                    </a:rPr>
                                  </m:ctrlPr>
                                </m:dPr>
                                <m:e>
                                  <m:r>
                                    <a:rPr lang="en-US" i="1">
                                      <a:latin typeface="Cambria Math" panose="02040503050406030204" pitchFamily="18" charset="0"/>
                                    </a:rPr>
                                    <m:t>𝑡</m:t>
                                  </m:r>
                                </m:e>
                              </m:d>
                              <m:r>
                                <a:rPr lang="en-US" i="1">
                                  <a:latin typeface="Cambria Math" panose="02040503050406030204" pitchFamily="18" charset="0"/>
                                </a:rPr>
                                <m:t>−</m:t>
                              </m:r>
                              <m:r>
                                <a:rPr lang="en-US" i="1">
                                  <a:latin typeface="Cambria Math" panose="02040503050406030204" pitchFamily="18" charset="0"/>
                                </a:rPr>
                                <m:t>𝑠</m:t>
                              </m:r>
                              <m:r>
                                <a:rPr lang="en-US" i="1">
                                  <a:latin typeface="Cambria Math" panose="02040503050406030204" pitchFamily="18" charset="0"/>
                                </a:rPr>
                                <m:t>(</m:t>
                              </m:r>
                              <m:r>
                                <a:rPr lang="en-US" i="1">
                                  <a:latin typeface="Cambria Math" panose="02040503050406030204" pitchFamily="18" charset="0"/>
                                </a:rPr>
                                <m:t>𝑎</m:t>
                              </m:r>
                              <m:r>
                                <a:rPr lang="en-US" i="1">
                                  <a:latin typeface="Cambria Math" panose="02040503050406030204" pitchFamily="18" charset="0"/>
                                </a:rPr>
                                <m:t>)</m:t>
                              </m:r>
                            </m:num>
                            <m:den>
                              <m:r>
                                <a:rPr lang="en-US" i="1">
                                  <a:latin typeface="Cambria Math" panose="02040503050406030204" pitchFamily="18" charset="0"/>
                                </a:rPr>
                                <m:t>𝑡</m:t>
                              </m:r>
                              <m:r>
                                <a:rPr lang="en-US" i="1">
                                  <a:latin typeface="Cambria Math" panose="02040503050406030204" pitchFamily="18" charset="0"/>
                                </a:rPr>
                                <m:t>−</m:t>
                              </m:r>
                              <m:r>
                                <a:rPr lang="en-US" i="1">
                                  <a:latin typeface="Cambria Math" panose="02040503050406030204" pitchFamily="18" charset="0"/>
                                </a:rPr>
                                <m:t>𝑎</m:t>
                              </m:r>
                            </m:den>
                          </m:f>
                        </m:e>
                      </m:func>
                    </m:oMath>
                  </m:oMathPara>
                </a14:m>
                <a:endParaRPr lang="en-US" b="1" dirty="0"/>
              </a:p>
            </p:txBody>
          </p:sp>
        </mc:Choice>
        <mc:Fallback xmlns="">
          <p:sp>
            <p:nvSpPr>
              <p:cNvPr id="4" name="Text Placeholder 3">
                <a:extLst>
                  <a:ext uri="{FF2B5EF4-FFF2-40B4-BE49-F238E27FC236}">
                    <a16:creationId xmlns:a16="http://schemas.microsoft.com/office/drawing/2014/main" id="{44D86656-AC03-5ACA-A7B5-3665AC8B0290}"/>
                  </a:ext>
                </a:extLst>
              </p:cNvPr>
              <p:cNvSpPr>
                <a:spLocks noGrp="1" noRot="1" noChangeAspect="1" noMove="1" noResize="1" noEditPoints="1" noAdjustHandles="1" noChangeArrowheads="1" noChangeShapeType="1" noTextEdit="1"/>
              </p:cNvSpPr>
              <p:nvPr>
                <p:ph type="body" sz="quarter" idx="14"/>
              </p:nvPr>
            </p:nvSpPr>
            <p:spPr>
              <a:xfrm>
                <a:off x="609600" y="1065402"/>
                <a:ext cx="10750549" cy="4944962"/>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13721323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EF95E8-FE2F-731C-FB94-D16887DD1F51}"/>
              </a:ext>
            </a:extLst>
          </p:cNvPr>
          <p:cNvSpPr>
            <a:spLocks noGrp="1"/>
          </p:cNvSpPr>
          <p:nvPr>
            <p:ph type="title"/>
          </p:nvPr>
        </p:nvSpPr>
        <p:spPr/>
        <p:txBody>
          <a:bodyPr/>
          <a:lstStyle/>
          <a:p>
            <a:r>
              <a:rPr lang="en-US" dirty="0"/>
              <a:t>Velocities and Rates of Change</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7481FB3D-AE89-313B-B3BF-3ECF1C12DD12}"/>
                  </a:ext>
                </a:extLst>
              </p:cNvPr>
              <p:cNvSpPr>
                <a:spLocks noGrp="1"/>
              </p:cNvSpPr>
              <p:nvPr>
                <p:ph type="body" sz="quarter" idx="14"/>
              </p:nvPr>
            </p:nvSpPr>
            <p:spPr>
              <a:xfrm>
                <a:off x="394283" y="1102491"/>
                <a:ext cx="10965865" cy="5514181"/>
              </a:xfrm>
            </p:spPr>
            <p:txBody>
              <a:bodyPr>
                <a:normAutofit/>
              </a:bodyPr>
              <a:lstStyle/>
              <a:p>
                <a:r>
                  <a:rPr lang="en-US" dirty="0"/>
                  <a:t>To better understand the relationship between average velocity and instantaneous velocity, see the figure below. Where the slope of the tangent line (shown in red) is the instantaneous velocity of the object at time</a:t>
                </a:r>
                <a14:m>
                  <m:oMath xmlns:m="http://schemas.openxmlformats.org/officeDocument/2006/math">
                    <m:r>
                      <a:rPr lang="en-US" b="0" i="0" dirty="0" smtClean="0">
                        <a:latin typeface="Cambria Math" panose="02040503050406030204" pitchFamily="18" charset="0"/>
                      </a:rPr>
                      <m:t> </m:t>
                    </m:r>
                    <m:r>
                      <a:rPr lang="en-US" b="0" i="1" dirty="0" smtClean="0">
                        <a:latin typeface="Cambria Math" panose="02040503050406030204" pitchFamily="18" charset="0"/>
                      </a:rPr>
                      <m:t>𝑡</m:t>
                    </m:r>
                    <m:r>
                      <a:rPr lang="en-US" b="0" i="1" dirty="0" smtClean="0">
                        <a:latin typeface="Cambria Math" panose="02040503050406030204" pitchFamily="18" charset="0"/>
                      </a:rPr>
                      <m:t>=</m:t>
                    </m:r>
                    <m:r>
                      <a:rPr lang="en-US" i="1" dirty="0" smtClean="0">
                        <a:latin typeface="Cambria Math" panose="02040503050406030204" pitchFamily="18" charset="0"/>
                      </a:rPr>
                      <m:t>𝑎</m:t>
                    </m:r>
                    <m:r>
                      <a:rPr lang="en-US" i="1" dirty="0" smtClean="0">
                        <a:latin typeface="Cambria Math" panose="02040503050406030204" pitchFamily="18" charset="0"/>
                      </a:rPr>
                      <m:t> </m:t>
                    </m:r>
                  </m:oMath>
                </a14:m>
                <a:r>
                  <a:rPr lang="en-US" dirty="0"/>
                  <a:t>whose position at time </a:t>
                </a:r>
                <a14:m>
                  <m:oMath xmlns:m="http://schemas.openxmlformats.org/officeDocument/2006/math">
                    <m:r>
                      <a:rPr lang="en-US" i="1" dirty="0" smtClean="0">
                        <a:latin typeface="Cambria Math" panose="02040503050406030204" pitchFamily="18" charset="0"/>
                      </a:rPr>
                      <m:t>𝑡</m:t>
                    </m:r>
                  </m:oMath>
                </a14:m>
                <a:r>
                  <a:rPr lang="en-US" dirty="0"/>
                  <a:t> is given by the function </a:t>
                </a:r>
                <a14:m>
                  <m:oMath xmlns:m="http://schemas.openxmlformats.org/officeDocument/2006/math">
                    <m:r>
                      <a:rPr lang="en-US" i="1" dirty="0" smtClean="0">
                        <a:latin typeface="Cambria Math" panose="02040503050406030204" pitchFamily="18" charset="0"/>
                      </a:rPr>
                      <m:t>𝑠</m:t>
                    </m:r>
                    <m:r>
                      <a:rPr lang="en-US" i="1" dirty="0" smtClean="0">
                        <a:latin typeface="Cambria Math" panose="02040503050406030204" pitchFamily="18" charset="0"/>
                      </a:rPr>
                      <m:t>(</m:t>
                    </m:r>
                    <m:r>
                      <a:rPr lang="en-US" i="1" dirty="0" smtClean="0">
                        <a:latin typeface="Cambria Math" panose="02040503050406030204" pitchFamily="18" charset="0"/>
                      </a:rPr>
                      <m:t>𝑡</m:t>
                    </m:r>
                    <m:r>
                      <a:rPr lang="en-US" i="1" dirty="0" smtClean="0">
                        <a:latin typeface="Cambria Math" panose="02040503050406030204" pitchFamily="18" charset="0"/>
                      </a:rPr>
                      <m:t>). </m:t>
                    </m:r>
                  </m:oMath>
                </a14:m>
                <a:r>
                  <a:rPr lang="en-US" dirty="0"/>
                  <a:t>The slope of the secant line (shown in green) is the average velocity of the object over the time interval </a:t>
                </a:r>
                <a14:m>
                  <m:oMath xmlns:m="http://schemas.openxmlformats.org/officeDocument/2006/math">
                    <m:r>
                      <a:rPr lang="en-US" i="1" dirty="0" smtClean="0">
                        <a:latin typeface="Cambria Math" panose="02040503050406030204" pitchFamily="18" charset="0"/>
                      </a:rPr>
                      <m:t>[</m:t>
                    </m:r>
                    <m:r>
                      <a:rPr lang="en-US" i="1" dirty="0" smtClean="0">
                        <a:latin typeface="Cambria Math" panose="02040503050406030204" pitchFamily="18" charset="0"/>
                      </a:rPr>
                      <m:t>𝑎</m:t>
                    </m:r>
                    <m:r>
                      <a:rPr lang="en-US" i="1" dirty="0" smtClean="0">
                        <a:latin typeface="Cambria Math" panose="02040503050406030204" pitchFamily="18" charset="0"/>
                      </a:rPr>
                      <m:t>, </m:t>
                    </m:r>
                    <m:r>
                      <a:rPr lang="en-US" i="1" dirty="0" smtClean="0">
                        <a:latin typeface="Cambria Math" panose="02040503050406030204" pitchFamily="18" charset="0"/>
                      </a:rPr>
                      <m:t>𝑡</m:t>
                    </m:r>
                    <m:r>
                      <a:rPr lang="en-US" i="1" dirty="0" smtClean="0">
                        <a:latin typeface="Cambria Math" panose="02040503050406030204" pitchFamily="18" charset="0"/>
                      </a:rPr>
                      <m:t>].</m:t>
                    </m:r>
                  </m:oMath>
                </a14:m>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The slope of the secant line is the average velocity over the interval </a:t>
                </a:r>
                <a14:m>
                  <m:oMath xmlns:m="http://schemas.openxmlformats.org/officeDocument/2006/math">
                    <m:r>
                      <a:rPr lang="en-US" i="1" dirty="0" smtClean="0">
                        <a:latin typeface="Cambria Math" panose="02040503050406030204" pitchFamily="18" charset="0"/>
                      </a:rPr>
                      <m:t>[</m:t>
                    </m:r>
                    <m:r>
                      <a:rPr lang="en-US" i="1" dirty="0" smtClean="0">
                        <a:latin typeface="Cambria Math" panose="02040503050406030204" pitchFamily="18" charset="0"/>
                      </a:rPr>
                      <m:t>𝑎</m:t>
                    </m:r>
                    <m:r>
                      <a:rPr lang="en-US" i="1" dirty="0" smtClean="0">
                        <a:latin typeface="Cambria Math" panose="02040503050406030204" pitchFamily="18" charset="0"/>
                      </a:rPr>
                      <m:t>, </m:t>
                    </m:r>
                    <m:r>
                      <a:rPr lang="en-US" i="1" dirty="0" smtClean="0">
                        <a:latin typeface="Cambria Math" panose="02040503050406030204" pitchFamily="18" charset="0"/>
                      </a:rPr>
                      <m:t>𝑡</m:t>
                    </m:r>
                    <m:r>
                      <a:rPr lang="en-US" i="1" dirty="0" smtClean="0">
                        <a:latin typeface="Cambria Math" panose="02040503050406030204" pitchFamily="18" charset="0"/>
                      </a:rPr>
                      <m:t>]. </m:t>
                    </m:r>
                  </m:oMath>
                </a14:m>
                <a:r>
                  <a:rPr lang="en-US" dirty="0"/>
                  <a:t>The slope of the tangent line is the instantaneous velocity.</a:t>
                </a:r>
              </a:p>
            </p:txBody>
          </p:sp>
        </mc:Choice>
        <mc:Fallback xmlns="">
          <p:sp>
            <p:nvSpPr>
              <p:cNvPr id="4" name="Text Placeholder 3">
                <a:extLst>
                  <a:ext uri="{FF2B5EF4-FFF2-40B4-BE49-F238E27FC236}">
                    <a16:creationId xmlns:a16="http://schemas.microsoft.com/office/drawing/2014/main" id="{7481FB3D-AE89-313B-B3BF-3ECF1C12DD12}"/>
                  </a:ext>
                </a:extLst>
              </p:cNvPr>
              <p:cNvSpPr>
                <a:spLocks noGrp="1" noRot="1" noChangeAspect="1" noMove="1" noResize="1" noEditPoints="1" noAdjustHandles="1" noChangeArrowheads="1" noChangeShapeType="1" noTextEdit="1"/>
              </p:cNvSpPr>
              <p:nvPr>
                <p:ph type="body" sz="quarter" idx="14"/>
              </p:nvPr>
            </p:nvSpPr>
            <p:spPr>
              <a:xfrm>
                <a:off x="394283" y="1102491"/>
                <a:ext cx="10965865" cy="5514181"/>
              </a:xfrm>
              <a:blipFill>
                <a:blip r:embed="rId2"/>
                <a:stretch>
                  <a:fillRect/>
                </a:stretch>
              </a:blipFill>
            </p:spPr>
            <p:txBody>
              <a:bodyPr/>
              <a:lstStyle/>
              <a:p>
                <a:r>
                  <a:rPr lang="en-US">
                    <a:noFill/>
                  </a:rPr>
                  <a:t> </a:t>
                </a:r>
              </a:p>
            </p:txBody>
          </p:sp>
        </mc:Fallback>
      </mc:AlternateContent>
      <p:pic>
        <p:nvPicPr>
          <p:cNvPr id="6" name="Picture 5">
            <a:extLst>
              <a:ext uri="{FF2B5EF4-FFF2-40B4-BE49-F238E27FC236}">
                <a16:creationId xmlns:a16="http://schemas.microsoft.com/office/drawing/2014/main" id="{DA9B6B58-607F-BE2A-F404-6E0CEB8A933C}"/>
              </a:ext>
            </a:extLst>
          </p:cNvPr>
          <p:cNvPicPr>
            <a:picLocks noChangeAspect="1"/>
          </p:cNvPicPr>
          <p:nvPr/>
        </p:nvPicPr>
        <p:blipFill>
          <a:blip r:embed="rId3"/>
          <a:stretch>
            <a:fillRect/>
          </a:stretch>
        </p:blipFill>
        <p:spPr>
          <a:xfrm>
            <a:off x="1015242" y="2886600"/>
            <a:ext cx="6174123" cy="2731716"/>
          </a:xfrm>
          <a:prstGeom prst="rect">
            <a:avLst/>
          </a:prstGeom>
        </p:spPr>
      </p:pic>
    </p:spTree>
    <p:extLst>
      <p:ext uri="{BB962C8B-B14F-4D97-AF65-F5344CB8AC3E}">
        <p14:creationId xmlns:p14="http://schemas.microsoft.com/office/powerpoint/2010/main" val="303040215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A998BC-565D-4649-A8F7-2CADA7A41545}"/>
              </a:ext>
            </a:extLst>
          </p:cNvPr>
          <p:cNvSpPr>
            <a:spLocks noGrp="1"/>
          </p:cNvSpPr>
          <p:nvPr>
            <p:ph type="title"/>
          </p:nvPr>
        </p:nvSpPr>
        <p:spPr>
          <a:xfrm>
            <a:off x="550876" y="188101"/>
            <a:ext cx="10750549" cy="659535"/>
          </a:xfrm>
        </p:spPr>
        <p:txBody>
          <a:bodyPr>
            <a:normAutofit fontScale="90000"/>
          </a:bodyPr>
          <a:lstStyle/>
          <a:p>
            <a:br>
              <a:rPr lang="en-US" dirty="0"/>
            </a:br>
            <a:br>
              <a:rPr lang="en-US" dirty="0"/>
            </a:br>
            <a:br>
              <a:rPr lang="en-US" dirty="0"/>
            </a:br>
            <a:br>
              <a:rPr lang="en-US" dirty="0"/>
            </a:br>
            <a:r>
              <a:rPr lang="en-US" b="1" dirty="0"/>
              <a:t>Instantaneous Rate of Change</a:t>
            </a:r>
            <a:endParaRPr lang="en-US" dirty="0"/>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A6ECFDAD-2A6B-4081-9291-AA6C660A627D}"/>
                  </a:ext>
                </a:extLst>
              </p:cNvPr>
              <p:cNvSpPr>
                <a:spLocks noGrp="1"/>
              </p:cNvSpPr>
              <p:nvPr>
                <p:ph type="body" sz="quarter" idx="14"/>
              </p:nvPr>
            </p:nvSpPr>
            <p:spPr>
              <a:xfrm>
                <a:off x="609600" y="900862"/>
                <a:ext cx="10750549" cy="5109502"/>
              </a:xfrm>
            </p:spPr>
            <p:txBody>
              <a:bodyPr/>
              <a:lstStyle/>
              <a:p>
                <a:pPr marL="0" indent="0">
                  <a:buNone/>
                </a:pPr>
                <a:r>
                  <a:rPr lang="en-US" b="1" dirty="0"/>
                  <a:t>Definition</a:t>
                </a:r>
                <a:r>
                  <a:rPr lang="en-US" dirty="0"/>
                  <a:t>: The instantaneous rate of change of a function </a:t>
                </a:r>
                <a14:m>
                  <m:oMath xmlns:m="http://schemas.openxmlformats.org/officeDocument/2006/math">
                    <m:r>
                      <a:rPr lang="en-US" i="1" dirty="0" smtClean="0">
                        <a:latin typeface="Cambria Math" panose="02040503050406030204" pitchFamily="18" charset="0"/>
                      </a:rPr>
                      <m:t>𝑓</m:t>
                    </m:r>
                    <m:r>
                      <a:rPr lang="en-US" i="1" dirty="0" smtClean="0">
                        <a:latin typeface="Cambria Math" panose="02040503050406030204" pitchFamily="18" charset="0"/>
                      </a:rPr>
                      <m:t>(</m:t>
                    </m:r>
                    <m:r>
                      <a:rPr lang="en-US" i="1" dirty="0" smtClean="0">
                        <a:latin typeface="Cambria Math" panose="02040503050406030204" pitchFamily="18" charset="0"/>
                      </a:rPr>
                      <m:t>𝑥</m:t>
                    </m:r>
                    <m:r>
                      <a:rPr lang="en-US" i="1" dirty="0" smtClean="0">
                        <a:latin typeface="Cambria Math" panose="02040503050406030204" pitchFamily="18" charset="0"/>
                      </a:rPr>
                      <m:t>) </m:t>
                    </m:r>
                  </m:oMath>
                </a14:m>
                <a:r>
                  <a:rPr lang="en-US" dirty="0"/>
                  <a:t>at </a:t>
                </a:r>
                <a14:m>
                  <m:oMath xmlns:m="http://schemas.openxmlformats.org/officeDocument/2006/math">
                    <m:r>
                      <a:rPr lang="en-US" i="1" dirty="0" smtClean="0">
                        <a:latin typeface="Cambria Math" panose="02040503050406030204" pitchFamily="18" charset="0"/>
                      </a:rPr>
                      <m:t>𝑎</m:t>
                    </m:r>
                  </m:oMath>
                </a14:m>
                <a:r>
                  <a:rPr lang="en-US" dirty="0"/>
                  <a:t> value a is its derivative </a:t>
                </a:r>
                <a14:m>
                  <m:oMath xmlns:m="http://schemas.openxmlformats.org/officeDocument/2006/math">
                    <m:r>
                      <a:rPr lang="en-US" i="1" dirty="0" smtClean="0">
                        <a:latin typeface="Cambria Math" panose="02040503050406030204" pitchFamily="18" charset="0"/>
                      </a:rPr>
                      <m:t>𝑓</m:t>
                    </m:r>
                    <m:r>
                      <a:rPr lang="en-US" i="1" dirty="0" smtClean="0">
                        <a:latin typeface="Cambria Math" panose="02040503050406030204" pitchFamily="18" charset="0"/>
                      </a:rPr>
                      <m:t>’(</m:t>
                    </m:r>
                    <m:r>
                      <a:rPr lang="en-US" b="0" i="1" dirty="0" smtClean="0">
                        <a:latin typeface="Cambria Math" panose="02040503050406030204" pitchFamily="18" charset="0"/>
                      </a:rPr>
                      <m:t>𝑎</m:t>
                    </m:r>
                    <m:r>
                      <a:rPr lang="en-US" i="1" dirty="0" smtClean="0">
                        <a:latin typeface="Cambria Math" panose="02040503050406030204" pitchFamily="18" charset="0"/>
                      </a:rPr>
                      <m:t>). </m:t>
                    </m:r>
                  </m:oMath>
                </a14:m>
                <a:endParaRPr lang="en-US" dirty="0"/>
              </a:p>
              <a:p>
                <a:pPr marL="0" indent="0">
                  <a:buNone/>
                </a:pPr>
                <a:endParaRPr lang="en-US" dirty="0"/>
              </a:p>
              <a:p>
                <a:pPr marL="0" indent="0">
                  <a:buNone/>
                </a:pPr>
                <a:r>
                  <a:rPr lang="en-US" dirty="0"/>
                  <a:t>Example: </a:t>
                </a:r>
              </a:p>
              <a:p>
                <a:pPr marL="0" indent="0">
                  <a:buNone/>
                </a:pPr>
                <a:r>
                  <a:rPr lang="en-US" dirty="0"/>
                  <a:t>A homeowner sets the thermostat so that the temperature in the house begins to drop from 70°F at 9 p.m., reaches a low of 60° during the night, and rises back to 70° by 7 a.m. the next morning. Suppose that the temperature in the house is given by </a:t>
                </a:r>
                <a14:m>
                  <m:oMath xmlns:m="http://schemas.openxmlformats.org/officeDocument/2006/math">
                    <m:r>
                      <a:rPr lang="en-US" i="1" dirty="0" smtClean="0">
                        <a:latin typeface="Cambria Math" panose="02040503050406030204" pitchFamily="18" charset="0"/>
                      </a:rPr>
                      <m:t>𝑇</m:t>
                    </m:r>
                    <m:d>
                      <m:dPr>
                        <m:ctrlPr>
                          <a:rPr lang="en-US" i="1" dirty="0" smtClean="0">
                            <a:latin typeface="Cambria Math" panose="02040503050406030204" pitchFamily="18" charset="0"/>
                          </a:rPr>
                        </m:ctrlPr>
                      </m:dPr>
                      <m:e>
                        <m:r>
                          <a:rPr lang="en-US" i="1" dirty="0" smtClean="0">
                            <a:latin typeface="Cambria Math" panose="02040503050406030204" pitchFamily="18" charset="0"/>
                          </a:rPr>
                          <m:t>𝑡</m:t>
                        </m:r>
                      </m:e>
                    </m:d>
                    <m:r>
                      <a:rPr lang="en-US" i="1" dirty="0" smtClean="0">
                        <a:latin typeface="Cambria Math" panose="02040503050406030204" pitchFamily="18" charset="0"/>
                      </a:rPr>
                      <m:t>= 0.4</m:t>
                    </m:r>
                    <m:sSup>
                      <m:sSupPr>
                        <m:ctrlPr>
                          <a:rPr lang="en-US" b="0" i="1" dirty="0" smtClean="0">
                            <a:latin typeface="Cambria Math" panose="02040503050406030204" pitchFamily="18" charset="0"/>
                          </a:rPr>
                        </m:ctrlPr>
                      </m:sSupPr>
                      <m:e>
                        <m:r>
                          <a:rPr lang="en-US" i="1" dirty="0" smtClean="0">
                            <a:latin typeface="Cambria Math" panose="02040503050406030204" pitchFamily="18" charset="0"/>
                          </a:rPr>
                          <m:t>𝑡</m:t>
                        </m:r>
                      </m:e>
                      <m:sup>
                        <m:r>
                          <a:rPr lang="en-US" b="0" i="1" dirty="0" smtClean="0">
                            <a:latin typeface="Cambria Math" panose="02040503050406030204" pitchFamily="18" charset="0"/>
                          </a:rPr>
                          <m:t>2</m:t>
                        </m:r>
                      </m:sup>
                    </m:sSup>
                    <m:r>
                      <a:rPr lang="en-US" b="0" i="1" dirty="0" smtClean="0">
                        <a:latin typeface="Cambria Math" panose="02040503050406030204" pitchFamily="18" charset="0"/>
                      </a:rPr>
                      <m:t>−</m:t>
                    </m:r>
                    <m:r>
                      <a:rPr lang="en-US" i="1" dirty="0" smtClean="0">
                        <a:latin typeface="Cambria Math" panose="02040503050406030204" pitchFamily="18" charset="0"/>
                      </a:rPr>
                      <m:t>4</m:t>
                    </m:r>
                    <m:r>
                      <a:rPr lang="en-US" i="1" dirty="0" smtClean="0">
                        <a:latin typeface="Cambria Math" panose="02040503050406030204" pitchFamily="18" charset="0"/>
                      </a:rPr>
                      <m:t>𝑡</m:t>
                    </m:r>
                    <m:r>
                      <a:rPr lang="en-US" b="0" i="1" dirty="0" smtClean="0">
                        <a:latin typeface="Cambria Math" panose="02040503050406030204" pitchFamily="18" charset="0"/>
                      </a:rPr>
                      <m:t>+</m:t>
                    </m:r>
                    <m:r>
                      <a:rPr lang="en-US" i="1" dirty="0" smtClean="0">
                        <a:latin typeface="Cambria Math" panose="02040503050406030204" pitchFamily="18" charset="0"/>
                      </a:rPr>
                      <m:t>70 </m:t>
                    </m:r>
                  </m:oMath>
                </a14:m>
                <a:r>
                  <a:rPr lang="en-US" dirty="0"/>
                  <a:t>for </a:t>
                </a:r>
                <a14:m>
                  <m:oMath xmlns:m="http://schemas.openxmlformats.org/officeDocument/2006/math">
                    <m:r>
                      <a:rPr lang="en-US" i="1" dirty="0" smtClean="0">
                        <a:latin typeface="Cambria Math" panose="02040503050406030204" pitchFamily="18" charset="0"/>
                      </a:rPr>
                      <m:t>0 ≤ </m:t>
                    </m:r>
                    <m:r>
                      <a:rPr lang="en-US" i="1" dirty="0" smtClean="0">
                        <a:latin typeface="Cambria Math" panose="02040503050406030204" pitchFamily="18" charset="0"/>
                      </a:rPr>
                      <m:t>𝑡</m:t>
                    </m:r>
                    <m:r>
                      <a:rPr lang="en-US" i="1" dirty="0" smtClean="0">
                        <a:latin typeface="Cambria Math" panose="02040503050406030204" pitchFamily="18" charset="0"/>
                      </a:rPr>
                      <m:t> ≤ 10,</m:t>
                    </m:r>
                  </m:oMath>
                </a14:m>
                <a:r>
                  <a:rPr lang="en-US" dirty="0"/>
                  <a:t> where t is the number of hours past 9 p.m. </a:t>
                </a:r>
              </a:p>
              <a:p>
                <a:pPr marL="0" indent="0">
                  <a:buNone/>
                </a:pPr>
                <a:r>
                  <a:rPr lang="en-US" dirty="0"/>
                  <a:t>Find the instantaneous rate of change of the temperature at midnight.</a:t>
                </a:r>
              </a:p>
              <a:p>
                <a:pPr marL="0" indent="0">
                  <a:buNone/>
                </a:pPr>
                <a:endParaRPr lang="en-US" dirty="0"/>
              </a:p>
              <a:p>
                <a:pPr marL="0" indent="0">
                  <a:buNone/>
                </a:pPr>
                <a:r>
                  <a:rPr lang="en-US" dirty="0"/>
                  <a:t>Solution</a:t>
                </a:r>
              </a:p>
              <a:p>
                <a:pPr marL="0" indent="0">
                  <a:buNone/>
                </a:pPr>
                <a:r>
                  <a:rPr lang="en-US" dirty="0"/>
                  <a:t>Since midnight is 3 hours past 9 p.m., we want to compute T′(3). Using either Equation (</a:t>
                </a:r>
                <a:r>
                  <a:rPr lang="en-US" dirty="0" err="1"/>
                  <a:t>i</a:t>
                </a:r>
                <a:r>
                  <a:rPr lang="en-US" dirty="0"/>
                  <a:t>) or (ii) above we get,</a:t>
                </a:r>
              </a:p>
            </p:txBody>
          </p:sp>
        </mc:Choice>
        <mc:Fallback xmlns="">
          <p:sp>
            <p:nvSpPr>
              <p:cNvPr id="4" name="Text Placeholder 3">
                <a:extLst>
                  <a:ext uri="{FF2B5EF4-FFF2-40B4-BE49-F238E27FC236}">
                    <a16:creationId xmlns:a16="http://schemas.microsoft.com/office/drawing/2014/main" id="{A6ECFDAD-2A6B-4081-9291-AA6C660A627D}"/>
                  </a:ext>
                </a:extLst>
              </p:cNvPr>
              <p:cNvSpPr>
                <a:spLocks noGrp="1" noRot="1" noChangeAspect="1" noMove="1" noResize="1" noEditPoints="1" noAdjustHandles="1" noChangeArrowheads="1" noChangeShapeType="1" noTextEdit="1"/>
              </p:cNvSpPr>
              <p:nvPr>
                <p:ph type="body" sz="quarter" idx="14"/>
              </p:nvPr>
            </p:nvSpPr>
            <p:spPr>
              <a:xfrm>
                <a:off x="609600" y="900862"/>
                <a:ext cx="10750549" cy="5109502"/>
              </a:xfrm>
              <a:blipFill>
                <a:blip r:embed="rId2"/>
                <a:stretch>
                  <a:fillRect l="-624" r="-113"/>
                </a:stretch>
              </a:blipFill>
            </p:spPr>
            <p:txBody>
              <a:bodyPr/>
              <a:lstStyle/>
              <a:p>
                <a:r>
                  <a:rPr lang="en-US">
                    <a:noFill/>
                  </a:rPr>
                  <a:t> </a:t>
                </a:r>
              </a:p>
            </p:txBody>
          </p:sp>
        </mc:Fallback>
      </mc:AlternateContent>
    </p:spTree>
    <p:extLst>
      <p:ext uri="{BB962C8B-B14F-4D97-AF65-F5344CB8AC3E}">
        <p14:creationId xmlns:p14="http://schemas.microsoft.com/office/powerpoint/2010/main" val="26369206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042CD0-B81D-4507-B370-D636F518D1F0}"/>
              </a:ext>
            </a:extLst>
          </p:cNvPr>
          <p:cNvSpPr>
            <a:spLocks noGrp="1"/>
          </p:cNvSpPr>
          <p:nvPr>
            <p:ph type="title"/>
          </p:nvPr>
        </p:nvSpPr>
        <p:spPr/>
        <p:txBody>
          <a:bodyPr>
            <a:normAutofit/>
          </a:bodyPr>
          <a:lstStyle/>
          <a:p>
            <a:r>
              <a:rPr lang="en-US" dirty="0"/>
              <a:t>3-Types of Discontinuity</a:t>
            </a:r>
          </a:p>
        </p:txBody>
      </p:sp>
      <p:pic>
        <p:nvPicPr>
          <p:cNvPr id="10242" name="Picture 2" descr="Three graphs, each showing a different discontinuity. The first is removable discontinuity. Here, the given function is a line with positive slope. At a point x=a, where a&gt;0, there is an open circle on the line and a closed circle a few units above the line. The second is a jump discontinuity. Here, there are two lines with positive slope. The first line exists for x&lt;=a, and the second exists for x&gt;a, where a&gt;0. The first line ends at a solid circle where x=a, and the second begins a few units up with an open circle at x=a. The third discontinuity type is infinite discontinuity. Here, the function has two parts separated by an asymptote x=a. The first segment is a curve stretching along the x axis to 0 as x goes to negative infinity and along the y axis to infinity as x goes to zero. The second segment is a curve stretching along the y axis to negative infinity as x goes to zero and along the x axis to 0 as x goes to infinity.">
            <a:extLst>
              <a:ext uri="{FF2B5EF4-FFF2-40B4-BE49-F238E27FC236}">
                <a16:creationId xmlns:a16="http://schemas.microsoft.com/office/drawing/2014/main" id="{BBBAAC73-55A5-41F3-8550-D9D59CF8462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0900" y="1231900"/>
            <a:ext cx="10750548" cy="4038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694889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D9D223-2F9E-777F-ADBF-14A2D7387052}"/>
              </a:ext>
            </a:extLst>
          </p:cNvPr>
          <p:cNvSpPr>
            <a:spLocks noGrp="1"/>
          </p:cNvSpPr>
          <p:nvPr>
            <p:ph type="title"/>
          </p:nvPr>
        </p:nvSpPr>
        <p:spPr/>
        <p:txBody>
          <a:bodyPr/>
          <a:lstStyle/>
          <a:p>
            <a:r>
              <a:rPr lang="en-US" dirty="0"/>
              <a:t>Example: </a:t>
            </a:r>
            <a:r>
              <a:rPr lang="en-US" b="1" dirty="0"/>
              <a:t>Instantaneous Rate of Change of Temperature</a:t>
            </a:r>
            <a:endParaRPr lang="en-US" dirty="0"/>
          </a:p>
        </p:txBody>
      </p:sp>
      <p:sp>
        <p:nvSpPr>
          <p:cNvPr id="4" name="Text Placeholder 3">
            <a:extLst>
              <a:ext uri="{FF2B5EF4-FFF2-40B4-BE49-F238E27FC236}">
                <a16:creationId xmlns:a16="http://schemas.microsoft.com/office/drawing/2014/main" id="{028299BF-6132-CDA2-6356-2493097F8F86}"/>
              </a:ext>
            </a:extLst>
          </p:cNvPr>
          <p:cNvSpPr>
            <a:spLocks noGrp="1"/>
          </p:cNvSpPr>
          <p:nvPr>
            <p:ph type="body" sz="quarter" idx="14"/>
          </p:nvPr>
        </p:nvSpPr>
        <p:spPr>
          <a:xfrm>
            <a:off x="609600" y="1073791"/>
            <a:ext cx="10750549" cy="4936573"/>
          </a:xfrm>
        </p:spPr>
        <p: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pic>
        <p:nvPicPr>
          <p:cNvPr id="6" name="Picture 5">
            <a:extLst>
              <a:ext uri="{FF2B5EF4-FFF2-40B4-BE49-F238E27FC236}">
                <a16:creationId xmlns:a16="http://schemas.microsoft.com/office/drawing/2014/main" id="{9974CA43-39BE-8F1A-EEF4-E4398174E9B7}"/>
              </a:ext>
            </a:extLst>
          </p:cNvPr>
          <p:cNvPicPr>
            <a:picLocks noChangeAspect="1"/>
          </p:cNvPicPr>
          <p:nvPr/>
        </p:nvPicPr>
        <p:blipFill>
          <a:blip r:embed="rId2"/>
          <a:stretch>
            <a:fillRect/>
          </a:stretch>
        </p:blipFill>
        <p:spPr>
          <a:xfrm>
            <a:off x="1066743" y="1770777"/>
            <a:ext cx="7605916" cy="3010948"/>
          </a:xfrm>
          <a:prstGeom prst="rect">
            <a:avLst/>
          </a:prstGeom>
        </p:spPr>
      </p:pic>
      <p:sp>
        <p:nvSpPr>
          <p:cNvPr id="8" name="TextBox 7">
            <a:extLst>
              <a:ext uri="{FF2B5EF4-FFF2-40B4-BE49-F238E27FC236}">
                <a16:creationId xmlns:a16="http://schemas.microsoft.com/office/drawing/2014/main" id="{007E4325-D985-7988-9E03-0952E6EF2344}"/>
              </a:ext>
            </a:extLst>
          </p:cNvPr>
          <p:cNvSpPr txBox="1"/>
          <p:nvPr/>
        </p:nvSpPr>
        <p:spPr>
          <a:xfrm>
            <a:off x="899719" y="5364034"/>
            <a:ext cx="9435517" cy="369332"/>
          </a:xfrm>
          <a:prstGeom prst="rect">
            <a:avLst/>
          </a:prstGeom>
          <a:noFill/>
        </p:spPr>
        <p:txBody>
          <a:bodyPr wrap="square">
            <a:spAutoFit/>
          </a:bodyPr>
          <a:lstStyle/>
          <a:p>
            <a:r>
              <a:rPr lang="en-US" dirty="0"/>
              <a:t>The instantaneous rate of change of the temperature at midnight is −1.6°F per hour.</a:t>
            </a:r>
          </a:p>
        </p:txBody>
      </p:sp>
    </p:spTree>
    <p:extLst>
      <p:ext uri="{BB962C8B-B14F-4D97-AF65-F5344CB8AC3E}">
        <p14:creationId xmlns:p14="http://schemas.microsoft.com/office/powerpoint/2010/main" val="260758894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49EEB8-E2EB-CF57-F23A-EB3EFC7405EB}"/>
              </a:ext>
            </a:extLst>
          </p:cNvPr>
          <p:cNvSpPr>
            <a:spLocks noGrp="1"/>
          </p:cNvSpPr>
          <p:nvPr>
            <p:ph type="title"/>
          </p:nvPr>
        </p:nvSpPr>
        <p:spPr/>
        <p:txBody>
          <a:bodyPr/>
          <a:lstStyle/>
          <a:p>
            <a:r>
              <a:rPr lang="en-US" dirty="0"/>
              <a:t>Example: </a:t>
            </a:r>
            <a:r>
              <a:rPr lang="en-US" b="1" dirty="0"/>
              <a:t>Instantaneous Rate of Change of Profit</a:t>
            </a:r>
            <a:endParaRPr lang="en-US" dirty="0"/>
          </a:p>
        </p:txBody>
      </p:sp>
      <p:pic>
        <p:nvPicPr>
          <p:cNvPr id="6" name="Picture 5">
            <a:extLst>
              <a:ext uri="{FF2B5EF4-FFF2-40B4-BE49-F238E27FC236}">
                <a16:creationId xmlns:a16="http://schemas.microsoft.com/office/drawing/2014/main" id="{AE1AC772-C64C-DC81-59A2-E0002D79C8BA}"/>
              </a:ext>
            </a:extLst>
          </p:cNvPr>
          <p:cNvPicPr>
            <a:picLocks noChangeAspect="1"/>
          </p:cNvPicPr>
          <p:nvPr/>
        </p:nvPicPr>
        <p:blipFill>
          <a:blip r:embed="rId2"/>
          <a:stretch>
            <a:fillRect/>
          </a:stretch>
        </p:blipFill>
        <p:spPr>
          <a:xfrm>
            <a:off x="899763" y="990993"/>
            <a:ext cx="7724775" cy="5362575"/>
          </a:xfrm>
          <a:prstGeom prst="rect">
            <a:avLst/>
          </a:prstGeom>
        </p:spPr>
      </p:pic>
    </p:spTree>
    <p:extLst>
      <p:ext uri="{BB962C8B-B14F-4D97-AF65-F5344CB8AC3E}">
        <p14:creationId xmlns:p14="http://schemas.microsoft.com/office/powerpoint/2010/main" val="359095061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A007D0-9FE9-D27D-8C53-D5D7A5F1905F}"/>
              </a:ext>
            </a:extLst>
          </p:cNvPr>
          <p:cNvSpPr>
            <a:spLocks noGrp="1"/>
          </p:cNvSpPr>
          <p:nvPr>
            <p:ph type="title"/>
          </p:nvPr>
        </p:nvSpPr>
        <p:spPr/>
        <p:txBody>
          <a:bodyPr/>
          <a:lstStyle/>
          <a:p>
            <a:r>
              <a:rPr lang="en-US" dirty="0"/>
              <a:t>Exercise: Finding Derivatives Using Limit Definition</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2FB8BBCC-4667-40BD-7074-E2858105CA89}"/>
                  </a:ext>
                </a:extLst>
              </p:cNvPr>
              <p:cNvSpPr>
                <a:spLocks noGrp="1"/>
              </p:cNvSpPr>
              <p:nvPr>
                <p:ph type="body" sz="quarter" idx="14"/>
              </p:nvPr>
            </p:nvSpPr>
            <p:spPr>
              <a:xfrm>
                <a:off x="609600" y="1258349"/>
                <a:ext cx="10750549" cy="4752015"/>
              </a:xfrm>
            </p:spPr>
            <p:txBody>
              <a:bodyPr/>
              <a:lstStyle/>
              <a:p>
                <a:r>
                  <a:rPr lang="en-US" dirty="0"/>
                  <a:t>For the following functions </a:t>
                </a:r>
                <a14:m>
                  <m:oMath xmlns:m="http://schemas.openxmlformats.org/officeDocument/2006/math">
                    <m:r>
                      <a:rPr lang="en-US" i="1" dirty="0" smtClean="0">
                        <a:latin typeface="Cambria Math" panose="02040503050406030204" pitchFamily="18" charset="0"/>
                      </a:rPr>
                      <m:t>𝑦</m:t>
                    </m:r>
                    <m:r>
                      <a:rPr lang="en-US" i="1" dirty="0" smtClean="0">
                        <a:latin typeface="Cambria Math" panose="02040503050406030204" pitchFamily="18" charset="0"/>
                      </a:rPr>
                      <m:t> =</m:t>
                    </m:r>
                    <m:r>
                      <a:rPr lang="en-US" i="1" dirty="0" smtClean="0">
                        <a:latin typeface="Cambria Math" panose="02040503050406030204" pitchFamily="18" charset="0"/>
                      </a:rPr>
                      <m:t>𝑓</m:t>
                    </m:r>
                    <m:r>
                      <a:rPr lang="en-US" i="1" dirty="0" smtClean="0">
                        <a:latin typeface="Cambria Math" panose="02040503050406030204" pitchFamily="18" charset="0"/>
                      </a:rPr>
                      <m:t> (</m:t>
                    </m:r>
                    <m:r>
                      <a:rPr lang="en-US" i="1" dirty="0" smtClean="0">
                        <a:latin typeface="Cambria Math" panose="02040503050406030204" pitchFamily="18" charset="0"/>
                      </a:rPr>
                      <m:t>𝑥</m:t>
                    </m:r>
                    <m:r>
                      <a:rPr lang="en-US" i="1" dirty="0" smtClean="0">
                        <a:latin typeface="Cambria Math" panose="02040503050406030204" pitchFamily="18" charset="0"/>
                      </a:rPr>
                      <m:t>), </m:t>
                    </m:r>
                  </m:oMath>
                </a14:m>
                <a:r>
                  <a:rPr lang="en-US" dirty="0"/>
                  <a:t>find </a:t>
                </a:r>
                <a14:m>
                  <m:oMath xmlns:m="http://schemas.openxmlformats.org/officeDocument/2006/math">
                    <m:r>
                      <a:rPr lang="en-US" i="1" dirty="0" smtClean="0">
                        <a:latin typeface="Cambria Math" panose="02040503050406030204" pitchFamily="18" charset="0"/>
                      </a:rPr>
                      <m:t>𝑓</m:t>
                    </m:r>
                    <m:r>
                      <a:rPr lang="en-US" i="1" dirty="0" smtClean="0">
                        <a:latin typeface="Cambria Math" panose="02040503050406030204" pitchFamily="18" charset="0"/>
                      </a:rPr>
                      <m:t>′(</m:t>
                    </m:r>
                    <m:r>
                      <a:rPr lang="en-US" i="1" dirty="0" smtClean="0">
                        <a:latin typeface="Cambria Math" panose="02040503050406030204" pitchFamily="18" charset="0"/>
                      </a:rPr>
                      <m:t>𝑎</m:t>
                    </m:r>
                    <m:r>
                      <a:rPr lang="en-US" i="1" dirty="0" smtClean="0">
                        <a:latin typeface="Cambria Math" panose="02040503050406030204" pitchFamily="18" charset="0"/>
                      </a:rPr>
                      <m:t>) </m:t>
                    </m:r>
                  </m:oMath>
                </a14:m>
                <a:r>
                  <a:rPr lang="en-US" dirty="0"/>
                  <a:t>using limit definition</a:t>
                </a:r>
              </a:p>
              <a:p>
                <a:endParaRPr lang="en-US" dirty="0"/>
              </a:p>
              <a:p>
                <a:pPr marL="685800" indent="-457200">
                  <a:buAutoNum type="arabicPeriod"/>
                </a:pPr>
                <a14:m>
                  <m:oMath xmlns:m="http://schemas.openxmlformats.org/officeDocument/2006/math">
                    <m:r>
                      <a:rPr lang="en-US" i="1" dirty="0" smtClean="0">
                        <a:latin typeface="Cambria Math" panose="02040503050406030204" pitchFamily="18" charset="0"/>
                      </a:rPr>
                      <m:t>𝑓</m:t>
                    </m:r>
                    <m:r>
                      <a:rPr lang="en-US" i="1" dirty="0" smtClean="0">
                        <a:latin typeface="Cambria Math" panose="02040503050406030204" pitchFamily="18" charset="0"/>
                      </a:rPr>
                      <m:t> (</m:t>
                    </m:r>
                    <m:r>
                      <a:rPr lang="en-US" i="1" dirty="0" smtClean="0">
                        <a:latin typeface="Cambria Math" panose="02040503050406030204" pitchFamily="18" charset="0"/>
                      </a:rPr>
                      <m:t>𝑥</m:t>
                    </m:r>
                    <m:r>
                      <a:rPr lang="en-US" i="1" dirty="0" smtClean="0">
                        <a:latin typeface="Cambria Math" panose="02040503050406030204" pitchFamily="18" charset="0"/>
                      </a:rPr>
                      <m:t>)=5</m:t>
                    </m:r>
                    <m:r>
                      <a:rPr lang="en-US" i="1" dirty="0" smtClean="0">
                        <a:latin typeface="Cambria Math" panose="02040503050406030204" pitchFamily="18" charset="0"/>
                      </a:rPr>
                      <m:t>𝑥</m:t>
                    </m:r>
                    <m:r>
                      <a:rPr lang="en-US" i="1" dirty="0" smtClean="0">
                        <a:latin typeface="Cambria Math" panose="02040503050406030204" pitchFamily="18" charset="0"/>
                      </a:rPr>
                      <m:t>+ 4,   </m:t>
                    </m:r>
                    <m:r>
                      <a:rPr lang="en-US" i="1" dirty="0" smtClean="0">
                        <a:latin typeface="Cambria Math" panose="02040503050406030204" pitchFamily="18" charset="0"/>
                      </a:rPr>
                      <m:t>𝑎</m:t>
                    </m:r>
                    <m:r>
                      <a:rPr lang="en-US" i="1" dirty="0" smtClean="0">
                        <a:latin typeface="Cambria Math" panose="02040503050406030204" pitchFamily="18" charset="0"/>
                      </a:rPr>
                      <m:t>=−1</m:t>
                    </m:r>
                  </m:oMath>
                </a14:m>
                <a:endParaRPr lang="en-US" dirty="0"/>
              </a:p>
              <a:p>
                <a:pPr marL="685800" indent="-457200">
                  <a:buAutoNum type="arabicPeriod"/>
                </a:pPr>
                <a:endParaRPr lang="en-US" dirty="0"/>
              </a:p>
              <a:p>
                <a:pPr marL="685800" indent="-457200">
                  <a:buAutoNum type="arabicPeriod"/>
                </a:pPr>
                <a:endParaRPr lang="en-US" dirty="0"/>
              </a:p>
              <a:p>
                <a:pPr marL="685800" indent="-457200">
                  <a:buAutoNum type="arabicPeriod"/>
                </a:pPr>
                <a:endParaRPr lang="en-US" dirty="0"/>
              </a:p>
              <a:p>
                <a:pPr marL="685800" indent="-457200">
                  <a:buAutoNum type="arabicPeriod"/>
                </a:pPr>
                <a14:m>
                  <m:oMath xmlns:m="http://schemas.openxmlformats.org/officeDocument/2006/math">
                    <m:r>
                      <a:rPr lang="en-US" i="1" dirty="0" smtClean="0">
                        <a:latin typeface="Cambria Math" panose="02040503050406030204" pitchFamily="18" charset="0"/>
                      </a:rPr>
                      <m:t>𝑓</m:t>
                    </m:r>
                    <m:r>
                      <a:rPr lang="en-US" i="1" dirty="0" smtClean="0">
                        <a:latin typeface="Cambria Math" panose="02040503050406030204" pitchFamily="18" charset="0"/>
                      </a:rPr>
                      <m:t> </m:t>
                    </m:r>
                    <m:d>
                      <m:dPr>
                        <m:ctrlPr>
                          <a:rPr lang="en-US" i="1" dirty="0" smtClean="0">
                            <a:latin typeface="Cambria Math" panose="02040503050406030204" pitchFamily="18" charset="0"/>
                          </a:rPr>
                        </m:ctrlPr>
                      </m:dPr>
                      <m:e>
                        <m:r>
                          <a:rPr lang="en-US" i="1" dirty="0" smtClean="0">
                            <a:latin typeface="Cambria Math" panose="02040503050406030204" pitchFamily="18" charset="0"/>
                          </a:rPr>
                          <m:t>𝑥</m:t>
                        </m:r>
                      </m:e>
                    </m:d>
                    <m:r>
                      <a:rPr lang="en-US" i="1" dirty="0" smtClean="0">
                        <a:latin typeface="Cambria Math" panose="02040503050406030204" pitchFamily="18" charset="0"/>
                      </a:rPr>
                      <m:t>=</m:t>
                    </m:r>
                    <m:sSup>
                      <m:sSupPr>
                        <m:ctrlPr>
                          <a:rPr lang="en-US" b="0" i="1" dirty="0" smtClean="0">
                            <a:latin typeface="Cambria Math" panose="02040503050406030204" pitchFamily="18" charset="0"/>
                          </a:rPr>
                        </m:ctrlPr>
                      </m:sSupPr>
                      <m:e>
                        <m:r>
                          <a:rPr lang="en-US" i="1" dirty="0" smtClean="0">
                            <a:latin typeface="Cambria Math" panose="02040503050406030204" pitchFamily="18" charset="0"/>
                          </a:rPr>
                          <m:t>𝑥</m:t>
                        </m:r>
                      </m:e>
                      <m:sup>
                        <m:r>
                          <a:rPr lang="en-US" b="0" i="1" dirty="0" smtClean="0">
                            <a:latin typeface="Cambria Math" panose="02040503050406030204" pitchFamily="18" charset="0"/>
                          </a:rPr>
                          <m:t>2</m:t>
                        </m:r>
                      </m:sup>
                    </m:sSup>
                    <m:r>
                      <a:rPr lang="en-US" b="0" i="1" dirty="0" smtClean="0">
                        <a:latin typeface="Cambria Math" panose="02040503050406030204" pitchFamily="18" charset="0"/>
                      </a:rPr>
                      <m:t>+</m:t>
                    </m:r>
                    <m:r>
                      <a:rPr lang="en-US" i="1" dirty="0" smtClean="0">
                        <a:latin typeface="Cambria Math" panose="02040503050406030204" pitchFamily="18" charset="0"/>
                      </a:rPr>
                      <m:t>9</m:t>
                    </m:r>
                    <m:r>
                      <a:rPr lang="en-US" i="1" dirty="0" smtClean="0">
                        <a:latin typeface="Cambria Math" panose="02040503050406030204" pitchFamily="18" charset="0"/>
                      </a:rPr>
                      <m:t>𝑥</m:t>
                    </m:r>
                    <m:r>
                      <a:rPr lang="en-US" i="1" dirty="0" smtClean="0">
                        <a:latin typeface="Cambria Math" panose="02040503050406030204" pitchFamily="18" charset="0"/>
                      </a:rPr>
                      <m:t>,   </m:t>
                    </m:r>
                    <m:r>
                      <a:rPr lang="en-US" i="1" dirty="0" smtClean="0">
                        <a:latin typeface="Cambria Math" panose="02040503050406030204" pitchFamily="18" charset="0"/>
                      </a:rPr>
                      <m:t>𝑎</m:t>
                    </m:r>
                    <m:r>
                      <a:rPr lang="en-US" i="1" dirty="0" smtClean="0">
                        <a:latin typeface="Cambria Math" panose="02040503050406030204" pitchFamily="18" charset="0"/>
                      </a:rPr>
                      <m:t> = 2</m:t>
                    </m:r>
                  </m:oMath>
                </a14:m>
                <a:endParaRPr lang="en-US" dirty="0"/>
              </a:p>
              <a:p>
                <a:pPr marL="685800" indent="-457200">
                  <a:buAutoNum type="arabicPeriod"/>
                </a:pPr>
                <a:endParaRPr lang="en-US" dirty="0"/>
              </a:p>
              <a:p>
                <a:pPr marL="685800" indent="-457200">
                  <a:buAutoNum type="arabicPeriod"/>
                </a:pPr>
                <a:endParaRPr lang="en-US" dirty="0"/>
              </a:p>
              <a:p>
                <a:pPr marL="685800" indent="-457200">
                  <a:buAutoNum type="arabicPeriod"/>
                </a:pPr>
                <a:endParaRPr lang="en-US" dirty="0"/>
              </a:p>
              <a:p>
                <a:pPr marL="685800" indent="-457200">
                  <a:buAutoNum type="arabicPeriod"/>
                </a:pPr>
                <a14:m>
                  <m:oMath xmlns:m="http://schemas.openxmlformats.org/officeDocument/2006/math">
                    <m:r>
                      <a:rPr lang="en-US" i="1" dirty="0" smtClean="0">
                        <a:latin typeface="Cambria Math" panose="02040503050406030204" pitchFamily="18" charset="0"/>
                      </a:rPr>
                      <m:t>𝑓</m:t>
                    </m:r>
                    <m:r>
                      <a:rPr lang="en-US" i="1" dirty="0" smtClean="0">
                        <a:latin typeface="Cambria Math" panose="02040503050406030204" pitchFamily="18" charset="0"/>
                      </a:rPr>
                      <m:t> </m:t>
                    </m:r>
                    <m:d>
                      <m:dPr>
                        <m:ctrlPr>
                          <a:rPr lang="en-US" i="1" dirty="0" smtClean="0">
                            <a:latin typeface="Cambria Math" panose="02040503050406030204" pitchFamily="18" charset="0"/>
                          </a:rPr>
                        </m:ctrlPr>
                      </m:dPr>
                      <m:e>
                        <m:r>
                          <a:rPr lang="en-US" i="1" dirty="0" smtClean="0">
                            <a:latin typeface="Cambria Math" panose="02040503050406030204" pitchFamily="18" charset="0"/>
                          </a:rPr>
                          <m:t>𝑥</m:t>
                        </m:r>
                      </m:e>
                    </m:d>
                    <m:r>
                      <a:rPr lang="en-US" i="1" dirty="0" smtClean="0">
                        <a:latin typeface="Cambria Math" panose="02040503050406030204" pitchFamily="18" charset="0"/>
                      </a:rPr>
                      <m:t>= 3</m:t>
                    </m:r>
                    <m:sSup>
                      <m:sSupPr>
                        <m:ctrlPr>
                          <a:rPr lang="en-US" b="0" i="1" dirty="0" smtClean="0">
                            <a:latin typeface="Cambria Math" panose="02040503050406030204" pitchFamily="18" charset="0"/>
                          </a:rPr>
                        </m:ctrlPr>
                      </m:sSupPr>
                      <m:e>
                        <m:r>
                          <a:rPr lang="en-US" i="1" dirty="0" smtClean="0">
                            <a:latin typeface="Cambria Math" panose="02040503050406030204" pitchFamily="18" charset="0"/>
                          </a:rPr>
                          <m:t>𝑥</m:t>
                        </m:r>
                      </m:e>
                      <m:sup>
                        <m:r>
                          <a:rPr lang="en-US" b="0" i="1" dirty="0" smtClean="0">
                            <a:latin typeface="Cambria Math" panose="02040503050406030204" pitchFamily="18" charset="0"/>
                          </a:rPr>
                          <m:t>2</m:t>
                        </m:r>
                      </m:sup>
                    </m:sSup>
                    <m:r>
                      <a:rPr lang="en-US" b="0" i="1" dirty="0" smtClean="0">
                        <a:latin typeface="Cambria Math" panose="02040503050406030204" pitchFamily="18" charset="0"/>
                      </a:rPr>
                      <m:t>−</m:t>
                    </m:r>
                    <m:r>
                      <a:rPr lang="en-US" i="1" dirty="0" smtClean="0">
                        <a:latin typeface="Cambria Math" panose="02040503050406030204" pitchFamily="18" charset="0"/>
                      </a:rPr>
                      <m:t>𝑥</m:t>
                    </m:r>
                    <m:r>
                      <a:rPr lang="en-US" i="1" dirty="0" smtClean="0">
                        <a:latin typeface="Cambria Math" panose="02040503050406030204" pitchFamily="18" charset="0"/>
                      </a:rPr>
                      <m:t>+2,   </m:t>
                    </m:r>
                    <m:r>
                      <a:rPr lang="en-US" i="1" dirty="0" smtClean="0">
                        <a:latin typeface="Cambria Math" panose="02040503050406030204" pitchFamily="18" charset="0"/>
                      </a:rPr>
                      <m:t>𝑎</m:t>
                    </m:r>
                    <m:r>
                      <a:rPr lang="en-US" i="1" dirty="0" smtClean="0">
                        <a:latin typeface="Cambria Math" panose="02040503050406030204" pitchFamily="18" charset="0"/>
                      </a:rPr>
                      <m:t>= 1</m:t>
                    </m:r>
                  </m:oMath>
                </a14:m>
                <a:endParaRPr lang="en-US" dirty="0"/>
              </a:p>
            </p:txBody>
          </p:sp>
        </mc:Choice>
        <mc:Fallback xmlns="">
          <p:sp>
            <p:nvSpPr>
              <p:cNvPr id="4" name="Text Placeholder 3">
                <a:extLst>
                  <a:ext uri="{FF2B5EF4-FFF2-40B4-BE49-F238E27FC236}">
                    <a16:creationId xmlns:a16="http://schemas.microsoft.com/office/drawing/2014/main" id="{2FB8BBCC-4667-40BD-7074-E2858105CA89}"/>
                  </a:ext>
                </a:extLst>
              </p:cNvPr>
              <p:cNvSpPr>
                <a:spLocks noGrp="1" noRot="1" noChangeAspect="1" noMove="1" noResize="1" noEditPoints="1" noAdjustHandles="1" noChangeArrowheads="1" noChangeShapeType="1" noTextEdit="1"/>
              </p:cNvSpPr>
              <p:nvPr>
                <p:ph type="body" sz="quarter" idx="14"/>
              </p:nvPr>
            </p:nvSpPr>
            <p:spPr>
              <a:xfrm>
                <a:off x="609600" y="1258349"/>
                <a:ext cx="10750549" cy="4752015"/>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6446957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268B1CC-66E6-4CE1-AC5B-3D9EA7040419}"/>
              </a:ext>
            </a:extLst>
          </p:cNvPr>
          <p:cNvPicPr>
            <a:picLocks noChangeAspect="1"/>
          </p:cNvPicPr>
          <p:nvPr/>
        </p:nvPicPr>
        <p:blipFill>
          <a:blip r:embed="rId2"/>
          <a:stretch>
            <a:fillRect/>
          </a:stretch>
        </p:blipFill>
        <p:spPr>
          <a:xfrm>
            <a:off x="466928" y="544750"/>
            <a:ext cx="11459183" cy="3929973"/>
          </a:xfrm>
          <a:prstGeom prst="rect">
            <a:avLst/>
          </a:prstGeom>
        </p:spPr>
      </p:pic>
    </p:spTree>
    <p:extLst>
      <p:ext uri="{BB962C8B-B14F-4D97-AF65-F5344CB8AC3E}">
        <p14:creationId xmlns:p14="http://schemas.microsoft.com/office/powerpoint/2010/main" val="2546307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F6030E-F065-4FB9-9121-D87A5393851D}"/>
              </a:ext>
            </a:extLst>
          </p:cNvPr>
          <p:cNvSpPr>
            <a:spLocks noGrp="1"/>
          </p:cNvSpPr>
          <p:nvPr>
            <p:ph type="title"/>
          </p:nvPr>
        </p:nvSpPr>
        <p:spPr/>
        <p:txBody>
          <a:bodyPr>
            <a:normAutofit/>
          </a:bodyPr>
          <a:lstStyle/>
          <a:p>
            <a:r>
              <a:rPr lang="en-US" dirty="0"/>
              <a:t>Example 1</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A3E8E613-1BA2-41A6-A858-0564486B2032}"/>
                  </a:ext>
                </a:extLst>
              </p:cNvPr>
              <p:cNvSpPr>
                <a:spLocks noGrp="1"/>
              </p:cNvSpPr>
              <p:nvPr>
                <p:ph type="body" sz="quarter" idx="14"/>
              </p:nvPr>
            </p:nvSpPr>
            <p:spPr>
              <a:xfrm>
                <a:off x="609600" y="900862"/>
                <a:ext cx="10750549" cy="5109502"/>
              </a:xfrm>
            </p:spPr>
            <p:txBody>
              <a:bodyPr/>
              <a:lstStyle/>
              <a:p>
                <a:pPr marL="0" indent="0">
                  <a:buNone/>
                </a:pPr>
                <a:r>
                  <a:rPr lang="en-US" dirty="0"/>
                  <a:t>Determining Continuity at a point, condition 1(fails)</a:t>
                </a:r>
              </a:p>
              <a:p>
                <a:pPr marL="0" indent="0">
                  <a:buNone/>
                </a:pPr>
                <a:r>
                  <a:rPr lang="en-US" dirty="0"/>
                  <a:t>Using the definition, determine whether the function </a:t>
                </a:r>
                <a14:m>
                  <m:oMath xmlns:m="http://schemas.openxmlformats.org/officeDocument/2006/math">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f>
                      <m:fPr>
                        <m:ctrlPr>
                          <a:rPr lang="en-US" b="0" i="1" smtClean="0">
                            <a:latin typeface="Cambria Math" panose="02040503050406030204" pitchFamily="18" charset="0"/>
                          </a:rPr>
                        </m:ctrlPr>
                      </m:fPr>
                      <m:num>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2</m:t>
                            </m:r>
                          </m:sup>
                        </m:sSup>
                        <m:r>
                          <a:rPr lang="en-US" b="0" i="1" smtClean="0">
                            <a:latin typeface="Cambria Math" panose="02040503050406030204" pitchFamily="18" charset="0"/>
                          </a:rPr>
                          <m:t>−4</m:t>
                        </m:r>
                      </m:num>
                      <m:den>
                        <m:r>
                          <a:rPr lang="en-US" b="0" i="1" smtClean="0">
                            <a:latin typeface="Cambria Math" panose="02040503050406030204" pitchFamily="18" charset="0"/>
                          </a:rPr>
                          <m:t>𝑥</m:t>
                        </m:r>
                        <m:r>
                          <a:rPr lang="en-US" b="0" i="1" smtClean="0">
                            <a:latin typeface="Cambria Math" panose="02040503050406030204" pitchFamily="18" charset="0"/>
                          </a:rPr>
                          <m:t>−2</m:t>
                        </m:r>
                      </m:den>
                    </m:f>
                  </m:oMath>
                </a14:m>
                <a:r>
                  <a:rPr lang="en-US" dirty="0"/>
                  <a:t> is continuous at x=2 . Justify the conclusion.</a:t>
                </a:r>
              </a:p>
              <a:p>
                <a:pPr marL="0" indent="0">
                  <a:buNone/>
                </a:pPr>
                <a:endParaRPr lang="en-US" dirty="0"/>
              </a:p>
            </p:txBody>
          </p:sp>
        </mc:Choice>
        <mc:Fallback xmlns="">
          <p:sp>
            <p:nvSpPr>
              <p:cNvPr id="4" name="Text Placeholder 3">
                <a:extLst>
                  <a:ext uri="{FF2B5EF4-FFF2-40B4-BE49-F238E27FC236}">
                    <a16:creationId xmlns:a16="http://schemas.microsoft.com/office/drawing/2014/main" id="{A3E8E613-1BA2-41A6-A858-0564486B2032}"/>
                  </a:ext>
                </a:extLst>
              </p:cNvPr>
              <p:cNvSpPr>
                <a:spLocks noGrp="1" noRot="1" noChangeAspect="1" noMove="1" noResize="1" noEditPoints="1" noAdjustHandles="1" noChangeArrowheads="1" noChangeShapeType="1" noTextEdit="1"/>
              </p:cNvSpPr>
              <p:nvPr>
                <p:ph type="body" sz="quarter" idx="14"/>
              </p:nvPr>
            </p:nvSpPr>
            <p:spPr>
              <a:xfrm>
                <a:off x="609600" y="900862"/>
                <a:ext cx="10750549" cy="5109502"/>
              </a:xfrm>
              <a:blipFill>
                <a:blip r:embed="rId2"/>
                <a:stretch>
                  <a:fillRect l="-1134" t="-2029"/>
                </a:stretch>
              </a:blipFill>
            </p:spPr>
            <p:txBody>
              <a:bodyPr/>
              <a:lstStyle/>
              <a:p>
                <a:r>
                  <a:rPr lang="en-US">
                    <a:noFill/>
                  </a:rPr>
                  <a:t> </a:t>
                </a:r>
              </a:p>
            </p:txBody>
          </p:sp>
        </mc:Fallback>
      </mc:AlternateContent>
      <p:pic>
        <p:nvPicPr>
          <p:cNvPr id="5" name="Picture 4">
            <a:extLst>
              <a:ext uri="{FF2B5EF4-FFF2-40B4-BE49-F238E27FC236}">
                <a16:creationId xmlns:a16="http://schemas.microsoft.com/office/drawing/2014/main" id="{2F657245-B97D-4385-A3B1-323C3429E009}"/>
              </a:ext>
            </a:extLst>
          </p:cNvPr>
          <p:cNvPicPr>
            <a:picLocks noChangeAspect="1"/>
          </p:cNvPicPr>
          <p:nvPr/>
        </p:nvPicPr>
        <p:blipFill>
          <a:blip r:embed="rId3"/>
          <a:stretch>
            <a:fillRect/>
          </a:stretch>
        </p:blipFill>
        <p:spPr>
          <a:xfrm>
            <a:off x="1789889" y="2607014"/>
            <a:ext cx="6649261" cy="4009660"/>
          </a:xfrm>
          <a:prstGeom prst="rect">
            <a:avLst/>
          </a:prstGeom>
        </p:spPr>
      </p:pic>
    </p:spTree>
    <p:extLst>
      <p:ext uri="{BB962C8B-B14F-4D97-AF65-F5344CB8AC3E}">
        <p14:creationId xmlns:p14="http://schemas.microsoft.com/office/powerpoint/2010/main" val="17061613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7E92B2-08D4-4338-9ACC-C079AC3A5B4B}"/>
              </a:ext>
            </a:extLst>
          </p:cNvPr>
          <p:cNvSpPr>
            <a:spLocks noGrp="1"/>
          </p:cNvSpPr>
          <p:nvPr>
            <p:ph type="title"/>
          </p:nvPr>
        </p:nvSpPr>
        <p:spPr/>
        <p:txBody>
          <a:bodyPr>
            <a:normAutofit/>
          </a:bodyPr>
          <a:lstStyle/>
          <a:p>
            <a:r>
              <a:rPr lang="en-US" b="1" dirty="0"/>
              <a:t>Solution</a:t>
            </a:r>
            <a:r>
              <a:rPr lang="en-US" dirty="0"/>
              <a:t>:</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253EAD04-C967-4876-BBB5-91BF48949FC8}"/>
                  </a:ext>
                </a:extLst>
              </p:cNvPr>
              <p:cNvSpPr>
                <a:spLocks noGrp="1"/>
              </p:cNvSpPr>
              <p:nvPr>
                <p:ph type="body" sz="quarter" idx="14"/>
              </p:nvPr>
            </p:nvSpPr>
            <p:spPr>
              <a:xfrm>
                <a:off x="609600" y="900862"/>
                <a:ext cx="10750549" cy="5109502"/>
              </a:xfrm>
            </p:spPr>
            <p:txBody>
              <a:bodyPr/>
              <a:lstStyle/>
              <a:p>
                <a:pPr marL="0" indent="0">
                  <a:buNone/>
                </a:pPr>
                <a:r>
                  <a:rPr lang="en-US" dirty="0"/>
                  <a:t>Let’s begin by trying to calculate </a:t>
                </a:r>
                <a14:m>
                  <m:oMath xmlns:m="http://schemas.openxmlformats.org/officeDocument/2006/math">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2</m:t>
                        </m:r>
                      </m:e>
                    </m:d>
                    <m:r>
                      <a:rPr lang="en-US" b="0" i="1" smtClean="0">
                        <a:latin typeface="Cambria Math" panose="02040503050406030204" pitchFamily="18" charset="0"/>
                      </a:rPr>
                      <m:t>.</m:t>
                    </m:r>
                  </m:oMath>
                </a14:m>
                <a:r>
                  <a:rPr lang="en-US" dirty="0"/>
                  <a:t> We can see that </a:t>
                </a:r>
                <a14:m>
                  <m:oMath xmlns:m="http://schemas.openxmlformats.org/officeDocument/2006/math">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2</m:t>
                        </m:r>
                      </m:e>
                    </m:d>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0</m:t>
                        </m:r>
                      </m:num>
                      <m:den>
                        <m:r>
                          <a:rPr lang="en-US" b="0" i="1" smtClean="0">
                            <a:latin typeface="Cambria Math" panose="02040503050406030204" pitchFamily="18" charset="0"/>
                          </a:rPr>
                          <m:t>0</m:t>
                        </m:r>
                      </m:den>
                    </m:f>
                    <m:r>
                      <a:rPr lang="en-US" b="0" i="1" smtClean="0">
                        <a:latin typeface="Cambria Math" panose="02040503050406030204" pitchFamily="18" charset="0"/>
                      </a:rPr>
                      <m:t>,</m:t>
                    </m:r>
                  </m:oMath>
                </a14:m>
                <a:r>
                  <a:rPr lang="en-US" dirty="0"/>
                  <a:t> which is undefined. Therefore,</a:t>
                </a:r>
                <a14:m>
                  <m:oMath xmlns:m="http://schemas.openxmlformats.org/officeDocument/2006/math">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𝑥</m:t>
                            </m:r>
                          </m:e>
                          <m:sup>
                            <m:r>
                              <a:rPr lang="en-US" i="1">
                                <a:latin typeface="Cambria Math" panose="02040503050406030204" pitchFamily="18" charset="0"/>
                              </a:rPr>
                              <m:t>2</m:t>
                            </m:r>
                          </m:sup>
                        </m:sSup>
                        <m:r>
                          <a:rPr lang="en-US" i="1">
                            <a:latin typeface="Cambria Math" panose="02040503050406030204" pitchFamily="18" charset="0"/>
                          </a:rPr>
                          <m:t>−4</m:t>
                        </m:r>
                      </m:num>
                      <m:den>
                        <m:r>
                          <a:rPr lang="en-US" i="1">
                            <a:latin typeface="Cambria Math" panose="02040503050406030204" pitchFamily="18" charset="0"/>
                          </a:rPr>
                          <m:t>𝑥</m:t>
                        </m:r>
                        <m:r>
                          <a:rPr lang="en-US" i="1">
                            <a:latin typeface="Cambria Math" panose="02040503050406030204" pitchFamily="18" charset="0"/>
                          </a:rPr>
                          <m:t>−2</m:t>
                        </m:r>
                      </m:den>
                    </m:f>
                  </m:oMath>
                </a14:m>
                <a:r>
                  <a:rPr lang="en-US" dirty="0"/>
                  <a:t> is discontinuous at 2 because </a:t>
                </a:r>
                <a14:m>
                  <m:oMath xmlns:m="http://schemas.openxmlformats.org/officeDocument/2006/math">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2</m:t>
                        </m:r>
                      </m:e>
                    </m:d>
                  </m:oMath>
                </a14:m>
                <a:r>
                  <a:rPr lang="en-US" dirty="0"/>
                  <a:t> is undefines. </a:t>
                </a:r>
              </a:p>
              <a:p>
                <a:pPr marL="0" indent="0">
                  <a:buNone/>
                </a:pPr>
                <a:r>
                  <a:rPr lang="en-US" dirty="0"/>
                  <a:t>Conclusion: The function f(x) is discontinuous at 2 because f(2) is undefined.</a:t>
                </a:r>
              </a:p>
            </p:txBody>
          </p:sp>
        </mc:Choice>
        <mc:Fallback xmlns="">
          <p:sp>
            <p:nvSpPr>
              <p:cNvPr id="4" name="Text Placeholder 3">
                <a:extLst>
                  <a:ext uri="{FF2B5EF4-FFF2-40B4-BE49-F238E27FC236}">
                    <a16:creationId xmlns:a16="http://schemas.microsoft.com/office/drawing/2014/main" id="{253EAD04-C967-4876-BBB5-91BF48949FC8}"/>
                  </a:ext>
                </a:extLst>
              </p:cNvPr>
              <p:cNvSpPr>
                <a:spLocks noGrp="1" noRot="1" noChangeAspect="1" noMove="1" noResize="1" noEditPoints="1" noAdjustHandles="1" noChangeArrowheads="1" noChangeShapeType="1" noTextEdit="1"/>
              </p:cNvSpPr>
              <p:nvPr>
                <p:ph type="body" sz="quarter" idx="14"/>
              </p:nvPr>
            </p:nvSpPr>
            <p:spPr>
              <a:xfrm>
                <a:off x="609600" y="900862"/>
                <a:ext cx="10750549" cy="5109502"/>
              </a:xfrm>
              <a:blipFill>
                <a:blip r:embed="rId2"/>
                <a:stretch>
                  <a:fillRect l="-1134" t="-358"/>
                </a:stretch>
              </a:blipFill>
            </p:spPr>
            <p:txBody>
              <a:bodyPr/>
              <a:lstStyle/>
              <a:p>
                <a:r>
                  <a:rPr lang="en-US">
                    <a:noFill/>
                  </a:rPr>
                  <a:t> </a:t>
                </a:r>
              </a:p>
            </p:txBody>
          </p:sp>
        </mc:Fallback>
      </mc:AlternateContent>
    </p:spTree>
    <p:extLst>
      <p:ext uri="{BB962C8B-B14F-4D97-AF65-F5344CB8AC3E}">
        <p14:creationId xmlns:p14="http://schemas.microsoft.com/office/powerpoint/2010/main" val="38693033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310C48-0DFF-4E40-A7D2-B948F80E1CC7}"/>
              </a:ext>
            </a:extLst>
          </p:cNvPr>
          <p:cNvSpPr>
            <a:spLocks noGrp="1"/>
          </p:cNvSpPr>
          <p:nvPr>
            <p:ph type="title"/>
          </p:nvPr>
        </p:nvSpPr>
        <p:spPr/>
        <p:txBody>
          <a:bodyPr>
            <a:normAutofit/>
          </a:bodyPr>
          <a:lstStyle/>
          <a:p>
            <a:r>
              <a:rPr lang="en-US" dirty="0"/>
              <a:t>Example 2</a:t>
            </a:r>
          </a:p>
        </p:txBody>
      </p:sp>
      <p:pic>
        <p:nvPicPr>
          <p:cNvPr id="7" name="Picture 6">
            <a:extLst>
              <a:ext uri="{FF2B5EF4-FFF2-40B4-BE49-F238E27FC236}">
                <a16:creationId xmlns:a16="http://schemas.microsoft.com/office/drawing/2014/main" id="{9E71D1DE-ADB0-486E-9C8E-40501188E1F7}"/>
              </a:ext>
            </a:extLst>
          </p:cNvPr>
          <p:cNvPicPr>
            <a:picLocks noChangeAspect="1"/>
          </p:cNvPicPr>
          <p:nvPr/>
        </p:nvPicPr>
        <p:blipFill>
          <a:blip r:embed="rId2"/>
          <a:stretch>
            <a:fillRect/>
          </a:stretch>
        </p:blipFill>
        <p:spPr>
          <a:xfrm>
            <a:off x="778213" y="900863"/>
            <a:ext cx="9850638" cy="1792053"/>
          </a:xfrm>
          <a:prstGeom prst="rect">
            <a:avLst/>
          </a:prstGeom>
        </p:spPr>
      </p:pic>
      <p:pic>
        <p:nvPicPr>
          <p:cNvPr id="9" name="Picture 8">
            <a:extLst>
              <a:ext uri="{FF2B5EF4-FFF2-40B4-BE49-F238E27FC236}">
                <a16:creationId xmlns:a16="http://schemas.microsoft.com/office/drawing/2014/main" id="{953F2399-D942-43DD-85AD-7BB5EE4513C0}"/>
              </a:ext>
            </a:extLst>
          </p:cNvPr>
          <p:cNvPicPr>
            <a:picLocks noChangeAspect="1"/>
          </p:cNvPicPr>
          <p:nvPr/>
        </p:nvPicPr>
        <p:blipFill>
          <a:blip r:embed="rId3"/>
          <a:stretch>
            <a:fillRect/>
          </a:stretch>
        </p:blipFill>
        <p:spPr>
          <a:xfrm>
            <a:off x="778212" y="2918299"/>
            <a:ext cx="11258145" cy="3698374"/>
          </a:xfrm>
          <a:prstGeom prst="rect">
            <a:avLst/>
          </a:prstGeom>
        </p:spPr>
      </p:pic>
    </p:spTree>
    <p:extLst>
      <p:ext uri="{BB962C8B-B14F-4D97-AF65-F5344CB8AC3E}">
        <p14:creationId xmlns:p14="http://schemas.microsoft.com/office/powerpoint/2010/main" val="2838455848"/>
      </p:ext>
    </p:extLst>
  </p:cSld>
  <p:clrMapOvr>
    <a:masterClrMapping/>
  </p:clrMapOvr>
</p:sld>
</file>

<file path=ppt/theme/theme1.xml><?xml version="1.0" encoding="utf-8"?>
<a:theme xmlns:a="http://schemas.openxmlformats.org/drawingml/2006/main" name="Essential">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174</TotalTime>
  <Words>2130</Words>
  <Application>Microsoft Office PowerPoint</Application>
  <PresentationFormat>Widescreen</PresentationFormat>
  <Paragraphs>277</Paragraphs>
  <Slides>52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52</vt:i4>
      </vt:variant>
    </vt:vector>
  </HeadingPairs>
  <TitlesOfParts>
    <vt:vector size="57" baseType="lpstr">
      <vt:lpstr>Arial</vt:lpstr>
      <vt:lpstr>Arial Black</vt:lpstr>
      <vt:lpstr>Calibri</vt:lpstr>
      <vt:lpstr>Cambria Math</vt:lpstr>
      <vt:lpstr>Essential</vt:lpstr>
      <vt:lpstr>PowerPoint Presentation</vt:lpstr>
      <vt:lpstr>1.4 Continuity</vt:lpstr>
      <vt:lpstr>1.4 Continuity</vt:lpstr>
      <vt:lpstr>Graphically</vt:lpstr>
      <vt:lpstr>3-Types of Discontinuity</vt:lpstr>
      <vt:lpstr>PowerPoint Presentation</vt:lpstr>
      <vt:lpstr>Example 1</vt:lpstr>
      <vt:lpstr>Solution:</vt:lpstr>
      <vt:lpstr>Example 2</vt:lpstr>
      <vt:lpstr>Conti.</vt:lpstr>
      <vt:lpstr>Example 3</vt:lpstr>
      <vt:lpstr>Class Activity</vt:lpstr>
      <vt:lpstr>PowerPoint Presentation</vt:lpstr>
      <vt:lpstr>Continuity of Polynomials and Rational Functions</vt:lpstr>
      <vt:lpstr>Continuity of Trigonometric Functions</vt:lpstr>
      <vt:lpstr>Closed-form functions</vt:lpstr>
      <vt:lpstr>Example 1: Determining Continuity at a Point, Condition 1</vt:lpstr>
      <vt:lpstr>Example 2: Determining Continuity at a Point, Condition 2</vt:lpstr>
      <vt:lpstr>Example 3</vt:lpstr>
      <vt:lpstr>PowerPoint Presentation</vt:lpstr>
      <vt:lpstr>Determine Continuity on an interval</vt:lpstr>
      <vt:lpstr>Example 2</vt:lpstr>
      <vt:lpstr>Video Examples on Continuity</vt:lpstr>
      <vt:lpstr>Exercise 1</vt:lpstr>
      <vt:lpstr>Exercise 2</vt:lpstr>
      <vt:lpstr>Exercise 3</vt:lpstr>
      <vt:lpstr>The Intermediate Value Theorem</vt:lpstr>
      <vt:lpstr>Intermediate Value Theorem</vt:lpstr>
      <vt:lpstr>Example 1: Application of the Intermediate Value Theorem</vt:lpstr>
      <vt:lpstr>Example 2: Application of the Intermediate Value Theorem</vt:lpstr>
      <vt:lpstr>Example</vt:lpstr>
      <vt:lpstr>Example when  IVT  does not apply</vt:lpstr>
      <vt:lpstr>Example</vt:lpstr>
      <vt:lpstr>Exercise</vt:lpstr>
      <vt:lpstr>Exercise</vt:lpstr>
      <vt:lpstr>Video: Intermediate Value Theorem</vt:lpstr>
      <vt:lpstr>Chapter 2: Derivatives</vt:lpstr>
      <vt:lpstr>Derivatives</vt:lpstr>
      <vt:lpstr>2.1 Defining the Derivative</vt:lpstr>
      <vt:lpstr>Slope of Tangent line</vt:lpstr>
      <vt:lpstr>Cont.</vt:lpstr>
      <vt:lpstr>Lab Activity</vt:lpstr>
      <vt:lpstr>  The derivative as the limit of a difference quotient  </vt:lpstr>
      <vt:lpstr>The Derivative of a Function at a Point</vt:lpstr>
      <vt:lpstr>Example 1: Derivatives Using Limit Definition</vt:lpstr>
      <vt:lpstr>Example 2: Derivatives Using Limit Definition</vt:lpstr>
      <vt:lpstr>Average Velocity and Instantaneous Velocity</vt:lpstr>
      <vt:lpstr>Velocities and Rates of Change</vt:lpstr>
      <vt:lpstr>    Instantaneous Rate of Change</vt:lpstr>
      <vt:lpstr>Example: Instantaneous Rate of Change of Temperature</vt:lpstr>
      <vt:lpstr>Example: Instantaneous Rate of Change of Profit</vt:lpstr>
      <vt:lpstr>Exercise: Finding Derivatives Using Limit Definition</vt:lpstr>
    </vt:vector>
  </TitlesOfParts>
  <Company>Columbus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 kamau</dc:creator>
  <cp:lastModifiedBy>Nehal Shukla</cp:lastModifiedBy>
  <cp:revision>3</cp:revision>
  <dcterms:created xsi:type="dcterms:W3CDTF">2023-08-26T19:03:16Z</dcterms:created>
  <dcterms:modified xsi:type="dcterms:W3CDTF">2023-09-05T20:10:57Z</dcterms:modified>
</cp:coreProperties>
</file>