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413" r:id="rId3"/>
    <p:sldId id="387" r:id="rId4"/>
    <p:sldId id="388" r:id="rId5"/>
    <p:sldId id="389" r:id="rId6"/>
    <p:sldId id="414" r:id="rId7"/>
    <p:sldId id="415" r:id="rId8"/>
    <p:sldId id="390" r:id="rId9"/>
    <p:sldId id="391" r:id="rId10"/>
    <p:sldId id="394" r:id="rId11"/>
    <p:sldId id="392" r:id="rId12"/>
    <p:sldId id="393" r:id="rId13"/>
    <p:sldId id="396" r:id="rId14"/>
    <p:sldId id="397" r:id="rId15"/>
    <p:sldId id="398" r:id="rId16"/>
    <p:sldId id="421" r:id="rId17"/>
    <p:sldId id="422" r:id="rId18"/>
    <p:sldId id="399" r:id="rId19"/>
    <p:sldId id="400" r:id="rId20"/>
    <p:sldId id="401" r:id="rId21"/>
    <p:sldId id="402" r:id="rId22"/>
    <p:sldId id="403" r:id="rId23"/>
    <p:sldId id="404" r:id="rId24"/>
    <p:sldId id="405" r:id="rId25"/>
    <p:sldId id="416" r:id="rId26"/>
    <p:sldId id="417" r:id="rId27"/>
    <p:sldId id="418" r:id="rId28"/>
    <p:sldId id="419" r:id="rId29"/>
    <p:sldId id="420" r:id="rId3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8" d="100"/>
          <a:sy n="68" d="100"/>
        </p:scale>
        <p:origin x="58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64756-239A-43C8-B708-29F095C79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FCBF3-3D12-46F8-A107-C27B126A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40B-7076-4004-A648-3CCABCCC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9/17/2023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A6CB8-8493-4000-8F1D-A01C8C17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65AF9-2F43-4643-801E-F0C4D5B8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5753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September 17,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659535"/>
          </a:xfr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" y="1122387"/>
            <a:ext cx="10750551" cy="35000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4843982"/>
            <a:ext cx="10750549" cy="1166382"/>
          </a:xfrm>
        </p:spPr>
        <p:txBody>
          <a:bodyPr/>
          <a:lstStyle>
            <a:lvl1pPr>
              <a:buClr>
                <a:srgbClr val="6CB255"/>
              </a:buClr>
              <a:defRPr>
                <a:solidFill>
                  <a:srgbClr val="000000"/>
                </a:solidFill>
              </a:defRPr>
            </a:lvl1pPr>
            <a:lvl2pPr marL="731520" indent="-4572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2pPr>
            <a:lvl3pPr marL="12573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3pPr>
            <a:lvl4pPr marL="17145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4pPr>
            <a:lvl5pPr marL="21717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19860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4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4"/>
          <p:cNvSpPr txBox="1"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4"/>
          <p:cNvSpPr txBox="1"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4"/>
          <p:cNvSpPr txBox="1">
            <a:spLocks noGrp="1"/>
          </p:cNvSpPr>
          <p:nvPr>
            <p:ph type="dt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4"/>
          <p:cNvSpPr txBox="1">
            <a:spLocks noGrp="1"/>
          </p:cNvSpPr>
          <p:nvPr>
            <p:ph type="ft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74"/>
          <p:cNvSpPr txBox="1">
            <a:spLocks noGrp="1"/>
          </p:cNvSpPr>
          <p:nvPr>
            <p:ph type="sldNum" idx="12"/>
          </p:nvPr>
        </p:nvSpPr>
        <p:spPr>
          <a:xfrm rot="-5400000">
            <a:off x="10945706" y="623041"/>
            <a:ext cx="1315721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224409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MEICoIAP9Xs" TargetMode="External"/><Relationship Id="rId2" Type="http://schemas.openxmlformats.org/officeDocument/2006/relationships/hyperlink" Target="https://www.youtube.com/watch?v=9PbGK4IxB-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youtube.com/watch?v=TjVC228mDk4" TargetMode="External"/><Relationship Id="rId5" Type="http://schemas.openxmlformats.org/officeDocument/2006/relationships/hyperlink" Target="https://www.youtube.com/watch?v=flMCWyTiQGs" TargetMode="External"/><Relationship Id="rId4" Type="http://schemas.openxmlformats.org/officeDocument/2006/relationships/hyperlink" Target="https://www.youtube.com/watch?v=gzal2-OvEwk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LGRbAvN87Is" TargetMode="External"/><Relationship Id="rId2" Type="http://schemas.openxmlformats.org/officeDocument/2006/relationships/hyperlink" Target="https://www.youtube.com/watch?v=uAPuNMUDQkk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OEvH9gxCT7w" TargetMode="Externa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openstax.org/l/20_chainrule2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EC6B15-C0A3-5857-734B-9E5318955EB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91112" y="543522"/>
            <a:ext cx="9144000" cy="2387600"/>
          </a:xfrm>
        </p:spPr>
        <p:txBody>
          <a:bodyPr/>
          <a:lstStyle/>
          <a:p>
            <a:r>
              <a:rPr lang="en-US" dirty="0"/>
              <a:t>Week 7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C3CD471-89D7-D42E-4C5C-E120ED76A1C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this module we cover</a:t>
            </a:r>
          </a:p>
          <a:p>
            <a:pPr algn="l"/>
            <a:r>
              <a:rPr lang="en-US" b="1" dirty="0"/>
              <a:t>2.5 The Chain Rule</a:t>
            </a:r>
          </a:p>
          <a:p>
            <a:pPr lvl="1" algn="l"/>
            <a:r>
              <a:rPr lang="en-US" dirty="0"/>
              <a:t>2.5.1 Chain rule</a:t>
            </a:r>
            <a:br>
              <a:rPr lang="en-US" dirty="0"/>
            </a:br>
            <a:r>
              <a:rPr lang="en-US" dirty="0"/>
              <a:t>2.5.2 Chain rule together with the power rule.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681576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43A828-5D4F-4693-ADEF-26279BF755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Chain Rule with Trigonometric Functions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C4CE5D-114E-4E34-B27D-68A92D0ED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328737"/>
            <a:ext cx="11085095" cy="4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8550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CEC2C-FC88-4478-8EE2-A0C8238180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Applying Chain Rule on a reciprocal function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7D831A-5444-4A75-A291-65FB36D0B9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8507" y="1171574"/>
            <a:ext cx="10967994" cy="487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0251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41562C-32EB-43EE-B7FC-24D6869AB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Combining Chain Rule and Product Rule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79A268-B830-4EE0-84AE-C32584D73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062" y="1090863"/>
            <a:ext cx="10908633" cy="4235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11305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B34FDE-786E-4340-BB5E-A5C821230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Combining Chain Rule and Product Rule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4E2E60-9889-462B-83E7-CACB468890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472" y="1020094"/>
            <a:ext cx="10888601" cy="5075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4078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0075D2-20FF-4CC2-99C7-AF6EBED21A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DF15036-25F2-4EFD-8FFA-350ACF9C207E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Differentiate:</a:t>
                </a:r>
              </a:p>
              <a:p>
                <a:pPr marL="0" indent="0">
                  <a:buNone/>
                </a:pPr>
                <a:r>
                  <a:rPr lang="en-US" b="0" dirty="0"/>
                  <a:t>(a)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−1</m:t>
                        </m:r>
                      </m:num>
                      <m:den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√</m:t>
                        </m:r>
                        <m:sSup>
                          <m:s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5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e>
                            </m:d>
                          </m:e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den>
                    </m:f>
                  </m:oMath>
                </a14:m>
                <a:endParaRPr lang="en-US" dirty="0"/>
              </a:p>
              <a:p>
                <a:pPr marL="514350" indent="-514350">
                  <a:buAutoNum type="alphaLcParenBoth"/>
                </a:pPr>
                <a:endParaRPr lang="en-US" dirty="0"/>
              </a:p>
              <a:p>
                <a:pPr marL="514350" indent="-514350">
                  <a:buAutoNum type="alphaLcParenBoth"/>
                </a:pPr>
                <a:endParaRPr lang="en-US" dirty="0"/>
              </a:p>
              <a:p>
                <a:pPr marL="514350" indent="-514350">
                  <a:buAutoNum type="alphaLcParenBoth"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(b)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 </m:t>
                        </m:r>
                      </m:e>
                    </m:func>
                  </m:oMath>
                </a14:m>
                <a:r>
                  <a:rPr lang="en-US" dirty="0"/>
                  <a:t>            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DF15036-25F2-4EFD-8FFA-350ACF9C207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1134" t="-202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8DDABD8-2A96-46BF-A72E-996DB8B8BD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5916" y="1199147"/>
            <a:ext cx="6978315" cy="22298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7093E6-CF45-48E5-AA3F-B59F32463F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4673" y="3577389"/>
            <a:ext cx="7491663" cy="30392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972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2F2A43-08B3-404A-9802-E7F4AA6029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Combining Chair Rule and Product Rule with Trigonometric functions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15D1A23-4577-4097-AF6E-2B6BB6A8218B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1341768" cy="571581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Example </a:t>
                </a:r>
              </a:p>
              <a:p>
                <a:pPr marL="0" indent="0">
                  <a:buNone/>
                </a:pPr>
                <a:r>
                  <a:rPr lang="en-US" dirty="0"/>
                  <a:t>Find the derivative for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cos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sup>
                        </m:sSup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func>
                          <m:func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m:rPr>
                                    <m:sty m:val="p"/>
                                  </m:rPr>
                                  <a:rPr lang="en-US" b="0" i="0" smtClean="0">
                                    <a:latin typeface="Cambria Math" panose="02040503050406030204" pitchFamily="18" charset="0"/>
                                  </a:rPr>
                                  <m:t>sin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sup>
                            </m:sSup>
                          </m:fName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e>
                        </m:func>
                      </m:e>
                    </m:func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Solution: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15D1A23-4577-4097-AF6E-2B6BB6A821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1341768" cy="5715811"/>
              </a:xfrm>
              <a:blipFill>
                <a:blip r:embed="rId2"/>
                <a:stretch>
                  <a:fillRect l="-59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3C016BB8-49CB-4030-A280-06DABBF5F2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9219" y="2175839"/>
            <a:ext cx="6128084" cy="43066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2659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F5DC05-8692-48F1-AEEE-1926AA5DBC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Derivatives of Algebraic Functions by Chain Rule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1C1F88-BBCA-4719-8B9A-7E9FAB9AE35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140903"/>
            <a:ext cx="10750549" cy="4869461"/>
          </a:xfrm>
        </p:spPr>
        <p:txBody>
          <a:bodyPr/>
          <a:lstStyle/>
          <a:p>
            <a:r>
              <a:rPr lang="en-US" dirty="0"/>
              <a:t>Using Chain Rule to find derivative of Algebraic Functions involving powers</a:t>
            </a:r>
          </a:p>
          <a:p>
            <a:r>
              <a:rPr lang="en-US" dirty="0">
                <a:hlinkClick r:id="rId2"/>
              </a:rPr>
              <a:t>https://www.youtube.com/watch?v=9PbGK4IxB-M</a:t>
            </a:r>
            <a:endParaRPr lang="en-US" dirty="0"/>
          </a:p>
          <a:p>
            <a:r>
              <a:rPr lang="en-US" dirty="0">
                <a:hlinkClick r:id="rId3"/>
              </a:rPr>
              <a:t>https://www.youtube.com/watch?v=MEICoIAP9Xs</a:t>
            </a:r>
            <a:endParaRPr lang="en-US" dirty="0"/>
          </a:p>
          <a:p>
            <a:r>
              <a:rPr lang="en-US" dirty="0">
                <a:hlinkClick r:id="rId4"/>
              </a:rPr>
              <a:t>https://www.youtube.com/watch?v=gzal2-OvEwk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Using Chain Rule to find derivative of Algebraic Functions involving reciprocals</a:t>
            </a:r>
          </a:p>
          <a:p>
            <a:r>
              <a:rPr lang="en-US" dirty="0">
                <a:hlinkClick r:id="rId5"/>
              </a:rPr>
              <a:t>https://www.youtube.com/watch?v=flMCWyTiQGs</a:t>
            </a:r>
            <a:endParaRPr lang="en-US" dirty="0"/>
          </a:p>
          <a:p>
            <a:r>
              <a:rPr lang="en-US" dirty="0">
                <a:hlinkClick r:id="rId6"/>
              </a:rPr>
              <a:t>https://www.youtube.com/watch?v=TjVC228mDk4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67431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0011F-AA4D-4227-AA0F-D123FD1AB0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Videos: Derivatives of Trigonometric Functions by Chain Rule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56A2142-9907-4EDF-8D3D-CA5417831E4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140903"/>
            <a:ext cx="10750549" cy="4869461"/>
          </a:xfrm>
        </p:spPr>
        <p:txBody>
          <a:bodyPr/>
          <a:lstStyle/>
          <a:p>
            <a:r>
              <a:rPr lang="en-US" dirty="0"/>
              <a:t> Using Chain Rule to find derivative of Trigonometric Functions involving powers</a:t>
            </a:r>
          </a:p>
          <a:p>
            <a:r>
              <a:rPr lang="en-US" dirty="0">
                <a:hlinkClick r:id="rId2"/>
              </a:rPr>
              <a:t>https://www.youtube.com/watch?v=uAPuNMUDQkk</a:t>
            </a:r>
            <a:endParaRPr lang="en-US" dirty="0"/>
          </a:p>
          <a:p>
            <a:r>
              <a:rPr lang="en-US" dirty="0">
                <a:hlinkClick r:id="rId3"/>
              </a:rPr>
              <a:t>https://www.youtube.com/watch?v=LGRbAvN87Is</a:t>
            </a:r>
            <a:endParaRPr lang="en-US" dirty="0"/>
          </a:p>
          <a:p>
            <a:r>
              <a:rPr lang="en-US" dirty="0">
                <a:hlinkClick r:id="rId4"/>
              </a:rPr>
              <a:t>https://www.youtube.com/watch?v=OEvH9gxCT7w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813103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8C6416-08D3-40E5-9B98-8A66847A20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B9EDF58-C8EB-421B-9D39-DDF372775526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Find the derivative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(7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+2)</m:t>
                        </m:r>
                      </m:e>
                    </m:func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/>
                <a:r>
                  <a:rPr lang="en-US" dirty="0"/>
                  <a:t>Find the derivative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6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func>
                  </m:oMath>
                </a14:m>
                <a:endParaRPr lang="en-US" b="0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B9EDF58-C8EB-421B-9D39-DDF3727755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4376029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2F5B84-B048-4391-93CD-D7499D93E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the alternative form of Chain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D3C892A-4389-467A-8E2F-1628F64477A5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49993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is a function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𝑢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 is a function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then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𝑑𝑢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.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𝑑𝑢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Example:</a:t>
                </a:r>
              </a:p>
              <a:p>
                <a:pPr marL="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=9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+3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+5 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)=7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p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+10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+2</m:t>
                    </m:r>
                  </m:oMath>
                </a14:m>
                <a:r>
                  <a:rPr lang="en-US" dirty="0"/>
                  <a:t> find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D3C892A-4389-467A-8E2F-1628F64477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499938"/>
              </a:xfrm>
              <a:blipFill>
                <a:blip r:embed="rId2"/>
                <a:stretch>
                  <a:fillRect l="-1134" t="-188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AAA8F56E-22FE-48AA-9FAA-CFE5AEE8B3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1" y="3753853"/>
            <a:ext cx="7429833" cy="241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37378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AB34BB-D3D9-46C2-B710-4BB6D0095C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2.5 The Chain Rule and the Generalized Power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F93767A-B778-4AFC-B5F7-6E41869D107E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342239"/>
                <a:ext cx="10750549" cy="4668125"/>
              </a:xfrm>
            </p:spPr>
            <p:txBody>
              <a:bodyPr/>
              <a:lstStyle/>
              <a:p>
                <a:r>
                  <a:rPr lang="en-US" dirty="0"/>
                  <a:t>Chain Rule addresses the question of differentiating a composite function.</a:t>
                </a:r>
              </a:p>
              <a:p>
                <a:r>
                  <a:rPr lang="en-US" dirty="0"/>
                  <a:t>Given a composite function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that is built from differentiable functions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, how do we compute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in terms of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 ,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 ,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′</m:t>
                    </m:r>
                  </m:oMath>
                </a14:m>
                <a:r>
                  <a:rPr lang="en-US" dirty="0"/>
                  <a:t>?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Example 1</a:t>
                </a:r>
              </a:p>
              <a:p>
                <a:r>
                  <a:rPr lang="en-US" dirty="0"/>
                  <a:t>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d>
                      </m:e>
                    </m:func>
                  </m:oMath>
                </a14:m>
                <a:r>
                  <a:rPr lang="en-US" dirty="0"/>
                  <a:t>, is composite function of 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func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r>
                  <a:rPr lang="en-US" dirty="0"/>
                  <a:t>That is,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The composition is, first square the 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then take sine of the result.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groupChr>
                        <m:groupChrPr>
                          <m:chr m:val="→"/>
                          <m:vertJc m:val="bot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𝑝𝑝𝑙𝑦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𝑔</m:t>
                          </m:r>
                        </m:e>
                      </m:groupCh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groupChr>
                        <m:groupChrPr>
                          <m:chr m:val="→"/>
                          <m:vertJc m:val="bot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groupChrPr>
                        <m:e>
                          <m:r>
                            <m:rPr>
                              <m:brk m:alnAt="2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𝑎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𝑝𝑝𝑙𝑦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</m:groupCh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sin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F93767A-B778-4AFC-B5F7-6E41869D107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342239"/>
                <a:ext cx="10750549" cy="4668125"/>
              </a:xfrm>
              <a:blipFill>
                <a:blip r:embed="rId2"/>
                <a:stretch>
                  <a:fillRect r="-6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334681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100ADF-6B99-40EB-BAEF-B3CFEF953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A535634-669D-47D5-9BA7-F9BC89247B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6063" y="900862"/>
            <a:ext cx="4138863" cy="50668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0578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7C4ABB-D7F5-4B3E-B868-4EB58E1223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F2F9D1-F02A-4D88-B9DB-81865A386BE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900862"/>
            <a:ext cx="10750549" cy="5109502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Chain Rule with Function Values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B964121-57BF-435C-BFCD-F0A7ABE644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1" y="1560396"/>
            <a:ext cx="9001960" cy="487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31361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1B2A5-3F68-4F92-A8E8-7E17BB539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Using the Chain Rule with Trigonometric Functions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6730DD-0638-48BB-BC5F-C359B7ED77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144" y="823912"/>
            <a:ext cx="11304558" cy="57927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98007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038B4-B275-4B8E-BF61-0ECB3ECEA3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Applications: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613961-291E-41BC-AFF6-6480A4C19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632" y="809625"/>
            <a:ext cx="11726779" cy="5238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737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805B2-B5D4-4E0C-ACEA-1ECB15660C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Conti.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8F131F-3C72-431B-92E9-3324721410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1187115"/>
            <a:ext cx="10876547" cy="4170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1897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02E450-E7C0-49C1-ACC6-91CBD1690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 1: Applications involving Chain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E03A8629-5FA4-4F26-9649-AA32FA3E7996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040235"/>
                <a:ext cx="10750549" cy="4970129"/>
              </a:xfrm>
            </p:spPr>
            <p:txBody>
              <a:bodyPr/>
              <a:lstStyle/>
              <a:p>
                <a:r>
                  <a:rPr lang="en-US" dirty="0"/>
                  <a:t>The formula for the volume of a sphere is </a:t>
                </a:r>
                <a:r>
                  <a:rPr lang="en-US" b="0" dirty="0"/>
                  <a:t>V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𝑟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/>
                  <a:t> (in feet) is the radius of the sphere.</a:t>
                </a:r>
              </a:p>
              <a:p>
                <a:r>
                  <a:rPr lang="en-US" dirty="0"/>
                  <a:t>Suppose a spherical snowball is melting in the sun.</a:t>
                </a:r>
              </a:p>
              <a:p>
                <a:pPr marL="685800" indent="-457200">
                  <a:buAutoNum type="alphaLcPeriod"/>
                </a:pPr>
                <a:r>
                  <a:rPr lang="en-US" dirty="0"/>
                  <a:t>Suppose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e>
                            </m:d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−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dirty="0"/>
                  <a:t> where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is time in minutes. </a:t>
                </a:r>
              </a:p>
              <a:p>
                <a:pPr marL="228600" indent="0"/>
                <a:r>
                  <a:rPr lang="en-US" dirty="0"/>
                  <a:t>Use the chain rule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𝑉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den>
                    </m:f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𝑟</m:t>
                        </m:r>
                      </m:num>
                      <m:den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den>
                    </m:f>
                  </m:oMath>
                </a14:m>
                <a:r>
                  <a:rPr lang="en-US" dirty="0"/>
                  <a:t> to find the rate at which the snowball is melting.</a:t>
                </a:r>
              </a:p>
              <a:p>
                <a:pPr marL="228600" indent="0"/>
                <a:endParaRPr lang="en-US" dirty="0"/>
              </a:p>
              <a:p>
                <a:r>
                  <a:rPr lang="en-US" dirty="0"/>
                  <a:t>b. Use part a. to find the rate at which the volume is</a:t>
                </a:r>
              </a:p>
              <a:p>
                <a:r>
                  <a:rPr lang="en-US" dirty="0"/>
                  <a:t>changing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=1 </m:t>
                    </m:r>
                  </m:oMath>
                </a14:m>
                <a:r>
                  <a:rPr lang="en-US" dirty="0"/>
                  <a:t>minute.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E03A8629-5FA4-4F26-9649-AA32FA3E79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040235"/>
                <a:ext cx="10750549" cy="4970129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830135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D74EA6-8FA6-4E9A-BD20-21DBC93D47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 2: Applications involving Chain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5767CB7-F337-4E15-9F6E-9BEF5E2E217E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536896" y="1132515"/>
                <a:ext cx="10823254" cy="4877850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The total cost to produce x boxes of Thin Mint Girl Scout cookies is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dirty="0"/>
                  <a:t> dollars, where</a:t>
                </a:r>
              </a:p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0.0001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− 0.02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i="1" dirty="0" smtClean="0">
                        <a:latin typeface="Cambria Math" panose="02040503050406030204" pitchFamily="18" charset="0"/>
                      </a:rPr>
                      <m:t> + 3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+ 300</m:t>
                    </m:r>
                  </m:oMath>
                </a14:m>
                <a:r>
                  <a:rPr lang="en-US" dirty="0"/>
                  <a:t>. In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weeks production is estimated to be </a:t>
                </a:r>
              </a:p>
              <a:p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1600 +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100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boxes.</a:t>
                </a:r>
              </a:p>
              <a:p>
                <a:endParaRPr lang="en-US" dirty="0"/>
              </a:p>
              <a:p>
                <a:pPr marL="685800" indent="-457200">
                  <a:buAutoNum type="alphaLcPeriod"/>
                </a:pPr>
                <a:r>
                  <a:rPr lang="en-US" dirty="0"/>
                  <a:t>Find the marginal cost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′ 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685800" indent="-457200">
                  <a:buAutoNum type="alphaLcPeriod"/>
                </a:pPr>
                <a:endParaRPr lang="en-US" dirty="0"/>
              </a:p>
              <a:p>
                <a:r>
                  <a:rPr lang="en-US" dirty="0"/>
                  <a:t>b. Use Leibniz’s notation for the chain rule,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  <m:f>
                      <m:f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𝑑𝑡</m:t>
                        </m:r>
                      </m:den>
                    </m:f>
                  </m:oMath>
                </a14:m>
                <a:r>
                  <a:rPr lang="en-US" dirty="0"/>
                  <a:t> , to find the rate with respect to</a:t>
                </a:r>
              </a:p>
              <a:p>
                <a:r>
                  <a:rPr lang="en-US" dirty="0"/>
                  <a:t>time t that the cost is changing.</a:t>
                </a:r>
              </a:p>
              <a:p>
                <a:endParaRPr lang="en-US" dirty="0"/>
              </a:p>
              <a:p>
                <a:r>
                  <a:rPr lang="en-US" dirty="0"/>
                  <a:t>c. Use part b. to determine how fast costs are increasing when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 2 </m:t>
                    </m:r>
                  </m:oMath>
                </a14:m>
                <a:r>
                  <a:rPr lang="en-US" dirty="0"/>
                  <a:t>weeks. Include units with the answer.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5767CB7-F337-4E15-9F6E-9BEF5E2E217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536896" y="1132515"/>
                <a:ext cx="10823254" cy="487785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486588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D6659-A082-4745-A8A1-0CBDB99CEC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 Rules: Basic Formulas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A2EBFB7-C2E4-490D-83F4-6D16DC078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398" y="3229850"/>
            <a:ext cx="7788102" cy="254177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B478282-F1B5-4791-9CF3-ACAD2447BA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550" y="1287189"/>
            <a:ext cx="7302144" cy="1414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81244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5F2308-046B-4AC0-96A9-8CB5FCABC3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 Rules: Arithmetic Formulas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25E7EED-A216-4E7A-AEAB-74B52A483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41" y="1304924"/>
            <a:ext cx="7356840" cy="515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7941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8E298-BC7A-4F99-A87C-A08FDCA30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 Rules: Trigonometric Formulas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DF45DC-BA45-4E23-B588-EDF1815122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872" y="1681861"/>
            <a:ext cx="8682702" cy="2328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286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81C61-D067-4352-85CD-EA5F645905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The Chain Rule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94BFACC-3B99-4AA4-AD3A-E92616711A46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Let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 be functions. For all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in the domain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 for which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</m:t>
                    </m:r>
                  </m:oMath>
                </a14:m>
                <a:r>
                  <a:rPr lang="en-US" dirty="0"/>
                  <a:t> is differentiable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differentiable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, the derivative of the composition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94BFACC-3B99-4AA4-AD3A-E92616711A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204372CA-9AC4-4727-9F84-693CEF6DCB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243" y="2104807"/>
            <a:ext cx="9604852" cy="3852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7621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C8C32-877D-4FD7-989E-19BA1F1CBA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Watch Animation to Explore The Chain Rule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ECD96E-ACF9-45E6-BACE-9F0FB13EE4D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058779"/>
            <a:ext cx="10750549" cy="4951585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http://www.openstax.org/l/20_chainrule2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1822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134999-DBE6-412F-AD79-7870618AE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Problem-Solving Strategy: Applying the Chain Rule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635D1C1-AE7B-4CD9-81A3-8FC1AF36C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3897" y="900862"/>
            <a:ext cx="10960587" cy="5227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8280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55653-FD12-4FA0-A70B-CADDBCAFF8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Chain Rule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2B89337-DDAD-457A-B47A-1C86EC8B312E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258349"/>
                <a:ext cx="10750549" cy="4752015"/>
              </a:xfrm>
            </p:spPr>
            <p:txBody>
              <a:bodyPr/>
              <a:lstStyle/>
              <a:p>
                <a:endParaRPr lang="en-US" dirty="0"/>
              </a:p>
              <a:p>
                <a:r>
                  <a:rPr lang="en-US" dirty="0"/>
                  <a:t>With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𝑔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d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𝑔</m:t>
                            </m:r>
                            <m:d>
                              <m:d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</m:e>
                        </m:d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))∙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           </a:t>
                </a:r>
              </a:p>
              <a:p>
                <a:endParaRPr lang="en-US" dirty="0"/>
              </a:p>
              <a:p>
                <a:r>
                  <a:rPr lang="en-US" dirty="0"/>
                  <a:t>In Leibniz notation, equation above is,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𝑑𝑢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𝑦</m:t>
                          </m:r>
                        </m:num>
                        <m:den>
                          <m:r>
                            <a:rPr lang="en-US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Derivative of the outside, times derivative of the inside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r>
                  <a:rPr lang="en-US" dirty="0"/>
                  <a:t>Note: When taking derivative of “outside” function keep the inside as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,</m:t>
                    </m:r>
                  </m:oMath>
                </a14:m>
                <a:r>
                  <a:rPr lang="en-US" dirty="0"/>
                  <a:t> untouched.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F2B89337-DDAD-457A-B47A-1C86EC8B31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258349"/>
                <a:ext cx="10750549" cy="4752015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53724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96482F-3E45-4D44-8DF4-57F59F028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Chain Rule: Using </a:t>
            </a:r>
            <a:r>
              <a:rPr lang="en-US" b="1" dirty="0"/>
              <a:t>Derivative of the “outside”, times derivative of the “inside”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766A61B-16CA-44F6-AE9E-135EA9891C75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241571"/>
                <a:ext cx="10750549" cy="4768793"/>
              </a:xfrm>
            </p:spPr>
            <p:txBody>
              <a:bodyPr/>
              <a:lstStyle/>
              <a:p>
                <a:r>
                  <a:rPr lang="en-US" b="1" dirty="0"/>
                  <a:t>Example</a:t>
                </a:r>
              </a:p>
              <a:p>
                <a:r>
                  <a:rPr lang="en-US" dirty="0"/>
                  <a:t>  For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</m:t>
                            </m:r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r>
                  <a:rPr lang="en-US" dirty="0"/>
                  <a:t>,  find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</m:t>
                        </m:r>
                      </m:sup>
                    </m:sSup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0" dirty="0"/>
              </a:p>
              <a:p>
                <a:endParaRPr lang="en-US" dirty="0"/>
              </a:p>
              <a:p>
                <a:r>
                  <a:rPr lang="en-US" b="1" dirty="0"/>
                  <a:t>Solution</a:t>
                </a:r>
              </a:p>
              <a:p>
                <a:r>
                  <a:rPr lang="en-US" dirty="0"/>
                  <a:t>Let 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𝑔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=3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</m:oMath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    inside                                                   outside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𝑔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=3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∙6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=18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3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+1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1766A61B-16CA-44F6-AE9E-135EA9891C7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241571"/>
                <a:ext cx="10750549" cy="476879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F3860169-AB3E-41A3-95DD-EBCFF166B19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1323232"/>
                  </p:ext>
                </p:extLst>
              </p:nvPr>
            </p:nvGraphicFramePr>
            <p:xfrm>
              <a:off x="609600" y="4083913"/>
              <a:ext cx="8271954" cy="889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207954">
                      <a:extLst>
                        <a:ext uri="{9D8B030D-6E8A-4147-A177-3AD203B41FA5}">
                          <a16:colId xmlns:a16="http://schemas.microsoft.com/office/drawing/2014/main" val="3422647818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2999773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=3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+1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8361587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14:m>
                            <m:oMath xmlns:m="http://schemas.openxmlformats.org/officeDocument/2006/math"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𝑔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=6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oMath>
                          </a14:m>
                          <a:r>
                            <a:rPr lang="en-US" dirty="0"/>
                            <a:t> 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𝑓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′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=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dirty="0"/>
                        </a:p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58422972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F3860169-AB3E-41A3-95DD-EBCFF166B19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531323232"/>
                  </p:ext>
                </p:extLst>
              </p:nvPr>
            </p:nvGraphicFramePr>
            <p:xfrm>
              <a:off x="609600" y="4083913"/>
              <a:ext cx="8271954" cy="8890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207954">
                      <a:extLst>
                        <a:ext uri="{9D8B030D-6E8A-4147-A177-3AD203B41FA5}">
                          <a16:colId xmlns:a16="http://schemas.microsoft.com/office/drawing/2014/main" val="3422647818"/>
                        </a:ext>
                      </a:extLst>
                    </a:gridCol>
                    <a:gridCol w="4064000">
                      <a:extLst>
                        <a:ext uri="{9D8B030D-6E8A-4147-A177-3AD203B41FA5}">
                          <a16:colId xmlns:a16="http://schemas.microsoft.com/office/drawing/2014/main" val="229997730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0" t="-1639" r="-97391" b="-1442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3748" t="-1639" r="-750" b="-1442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83615872"/>
                      </a:ext>
                    </a:extLst>
                  </a:tr>
                  <a:tr h="51816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290" t="-72093" r="-97391" b="-232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3748" t="-72093" r="-750" b="-232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58422972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4529935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26287-4D80-4AE4-8670-3CF863FBD9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Examples: Chain Rule with Algebraic functions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5DE240-694F-45F6-A4B9-F4BFB29E81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0" y="900862"/>
            <a:ext cx="9868233" cy="267652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FCB15A0-7F38-4D9D-8330-33408CA9B856}"/>
                  </a:ext>
                </a:extLst>
              </p:cNvPr>
              <p:cNvSpPr/>
              <p:nvPr/>
            </p:nvSpPr>
            <p:spPr>
              <a:xfrm>
                <a:off x="831850" y="3982995"/>
                <a:ext cx="4814971" cy="50988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Differentiate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g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4</m:t>
                        </m:r>
                        <m:sSup>
                          <m:sSup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rad>
                  </m:oMath>
                </a14:m>
                <a:r>
                  <a:rPr lang="en-US" sz="2400" dirty="0"/>
                  <a:t>  </a:t>
                </a:r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7FCB15A0-7F38-4D9D-8330-33408CA9B85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1850" y="3982995"/>
                <a:ext cx="4814971" cy="509883"/>
              </a:xfrm>
              <a:prstGeom prst="rect">
                <a:avLst/>
              </a:prstGeom>
              <a:blipFill>
                <a:blip r:embed="rId3"/>
                <a:stretch>
                  <a:fillRect l="-1899" b="-26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EA0CD2C-D8BF-4F04-A9D4-2B714F90A41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4483" y="5408367"/>
            <a:ext cx="6432885" cy="12083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EA87167-8423-4D68-AF00-4CDBDE7474F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850" y="4636168"/>
            <a:ext cx="6643771" cy="772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6839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28E4F5-FB93-4594-9A10-85B13D4F6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Chain Rule with Trigonometric Functions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7F5D979-898F-45DC-B6CE-C1008D59E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" y="1042737"/>
            <a:ext cx="11165305" cy="3882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0985434"/>
      </p:ext>
    </p:extLst>
  </p:cSld>
  <p:clrMapOvr>
    <a:masterClrMapping/>
  </p:clrMapOvr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940</Words>
  <Application>Microsoft Office PowerPoint</Application>
  <PresentationFormat>Widescreen</PresentationFormat>
  <Paragraphs>133</Paragraphs>
  <Slides>29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size="33" baseType="lpstr">
      <vt:lpstr>Arial</vt:lpstr>
      <vt:lpstr>Arial Black</vt:lpstr>
      <vt:lpstr>Cambria Math</vt:lpstr>
      <vt:lpstr>Essential</vt:lpstr>
      <vt:lpstr>Week 7</vt:lpstr>
      <vt:lpstr>2.5 The Chain Rule and the Generalized Power Rule</vt:lpstr>
      <vt:lpstr>The Chain Rule</vt:lpstr>
      <vt:lpstr>Watch Animation to Explore The Chain Rule</vt:lpstr>
      <vt:lpstr>Problem-Solving Strategy: Applying the Chain Rule</vt:lpstr>
      <vt:lpstr>Chain Rule</vt:lpstr>
      <vt:lpstr>Chain Rule: Using Derivative of the “outside”, times derivative of the “inside”</vt:lpstr>
      <vt:lpstr>Examples: Chain Rule with Algebraic functions</vt:lpstr>
      <vt:lpstr>Example: Chain Rule with Trigonometric Functions</vt:lpstr>
      <vt:lpstr>Example: Chain Rule with Trigonometric Functions</vt:lpstr>
      <vt:lpstr>Applying Chain Rule on a reciprocal function</vt:lpstr>
      <vt:lpstr>Example: Combining Chain Rule and Product Rule</vt:lpstr>
      <vt:lpstr>Example: Combining Chain Rule and Product Rule</vt:lpstr>
      <vt:lpstr>Examples</vt:lpstr>
      <vt:lpstr>Combining Chair Rule and Product Rule with Trigonometric functions</vt:lpstr>
      <vt:lpstr>Videos: Derivatives of Algebraic Functions by Chain Rule</vt:lpstr>
      <vt:lpstr>Videos: Derivatives of Trigonometric Functions by Chain Rule</vt:lpstr>
      <vt:lpstr>Class Activity</vt:lpstr>
      <vt:lpstr>Using the alternative form of Chain Rule</vt:lpstr>
      <vt:lpstr>Class Activity</vt:lpstr>
      <vt:lpstr>Class Activity</vt:lpstr>
      <vt:lpstr>Using the Chain Rule with Trigonometric Functions</vt:lpstr>
      <vt:lpstr>Applications:</vt:lpstr>
      <vt:lpstr>Conti.</vt:lpstr>
      <vt:lpstr>Class Activity 1: Applications involving Chain Rule</vt:lpstr>
      <vt:lpstr>Class Activity 2: Applications involving Chain Rule</vt:lpstr>
      <vt:lpstr>Derivative Rules: Basic Formulas</vt:lpstr>
      <vt:lpstr>Derivative Rules: Arithmetic Formulas</vt:lpstr>
      <vt:lpstr>Derivative Rules: Trigonometric Formulas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7</dc:title>
  <dc:creator>Kamau, Ben</dc:creator>
  <cp:lastModifiedBy>Nehal Shukla</cp:lastModifiedBy>
  <cp:revision>18</cp:revision>
  <dcterms:created xsi:type="dcterms:W3CDTF">2023-09-15T14:18:42Z</dcterms:created>
  <dcterms:modified xsi:type="dcterms:W3CDTF">2023-09-17T18:45:27Z</dcterms:modified>
</cp:coreProperties>
</file>