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12" r:id="rId2"/>
    <p:sldId id="374" r:id="rId3"/>
    <p:sldId id="375" r:id="rId4"/>
    <p:sldId id="376" r:id="rId5"/>
    <p:sldId id="377" r:id="rId6"/>
    <p:sldId id="378" r:id="rId7"/>
    <p:sldId id="379" r:id="rId8"/>
    <p:sldId id="380" r:id="rId9"/>
    <p:sldId id="381" r:id="rId10"/>
    <p:sldId id="382" r:id="rId11"/>
    <p:sldId id="383" r:id="rId12"/>
    <p:sldId id="384" r:id="rId13"/>
    <p:sldId id="385" r:id="rId14"/>
    <p:sldId id="386" r:id="rId15"/>
    <p:sldId id="387" r:id="rId16"/>
    <p:sldId id="388" r:id="rId17"/>
    <p:sldId id="389" r:id="rId18"/>
    <p:sldId id="390" r:id="rId19"/>
    <p:sldId id="391" r:id="rId20"/>
    <p:sldId id="392" r:id="rId21"/>
    <p:sldId id="393" r:id="rId22"/>
    <p:sldId id="394" r:id="rId23"/>
    <p:sldId id="395" r:id="rId24"/>
    <p:sldId id="396" r:id="rId25"/>
    <p:sldId id="397" r:id="rId26"/>
    <p:sldId id="398" r:id="rId27"/>
    <p:sldId id="399" r:id="rId28"/>
    <p:sldId id="400" r:id="rId29"/>
    <p:sldId id="401" r:id="rId30"/>
    <p:sldId id="402" r:id="rId31"/>
    <p:sldId id="403" r:id="rId32"/>
    <p:sldId id="404" r:id="rId33"/>
    <p:sldId id="405" r:id="rId34"/>
    <p:sldId id="406" r:id="rId35"/>
    <p:sldId id="407" r:id="rId36"/>
    <p:sldId id="408" r:id="rId37"/>
    <p:sldId id="409" r:id="rId38"/>
    <p:sldId id="410" r:id="rId39"/>
    <p:sldId id="411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60" autoAdjust="0"/>
    <p:restoredTop sz="94660"/>
  </p:normalViewPr>
  <p:slideViewPr>
    <p:cSldViewPr snapToGrid="0">
      <p:cViewPr varScale="1">
        <p:scale>
          <a:sx n="68" d="100"/>
          <a:sy n="68" d="100"/>
        </p:scale>
        <p:origin x="3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23BB7-BCC3-4F9E-A159-5CA771F89A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CCF8E8-265F-4541-B1D8-29E55478FF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8EAD3C-2A31-48CE-960F-D7831DEE4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8CBAE-4078-422A-B905-7510506CF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613540-A49B-4A54-B3F3-C757F79E9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82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10318-4C07-40C7-A8BA-91889127E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B2880A-EF07-4E09-B24C-2FBFFE70D8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DA9706-5CC3-4C28-8C4A-864EDA2A0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A1274-846D-4F3D-BF60-C66C3766D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7219F6-DFBA-457D-9485-B08F4EBE2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596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523F96-7BC8-4AFD-BDDF-14D3A52719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6719C4-64F4-4A11-A5D6-47AC7BC5E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CFBE9-338F-4109-A79F-8A5DD9FDC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C2ADE8-4CA3-4D02-BFB1-68D91669C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D25EB-86AB-4151-B783-160C47FCC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930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81D57-7756-4D04-A528-8A3E0492F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AB2D1-219E-4429-BBEB-B92A56CD92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DACC4-EEB6-4D8C-B1A5-C24C6832A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D0B8E9-6604-4482-8E2E-BF7DBBFF6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FF7A3-CEB4-4B48-BC74-AD64CC285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589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1E360-5176-4DEA-8156-3454F4361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7A8D44-0C42-4EDC-BE78-ED8F6DB45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A55218-6709-4B9F-954C-B5C79B2F5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EC709-7BC2-4396-B853-6D87900E5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009D0-F451-4B51-BF56-900023DA5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80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35233-2853-448B-822D-943EDEBF6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DEFB8-CAF7-41CD-8A67-A2B6BB175A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985022-A5D1-4C2A-8F15-66AB2AC94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23A368-9C7A-4345-95C8-084680222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A65E2-B10A-4ED2-B5E7-46CA15DE1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D648DC-5037-4CD3-B8EB-6CC43B441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41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3FF2D-6EAE-4BA7-A10C-B4A32A5F5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DC166A-2D94-45B3-9545-F4D728E8D6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6C3F57-A1AA-4247-A515-6579BD4219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21D8B7-C845-4C05-9B28-DCBEE6FD0F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274C25-C4B3-48E3-A739-417607D899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76E485-184F-400D-8026-AA5963532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F6468A-765E-4E8C-A1A3-B46F206FF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A91327-EE6C-467E-A570-778FC7B04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061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1F07A-67B5-42BF-84E6-FAE773AE2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760AF3-A418-4D14-BBB6-F3047E11D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2F5191-1400-4881-B184-5CF1A188E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266572-64E4-4D64-AFAE-A57D270DE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1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06E8B0-3727-4F71-986F-6C7C79591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C0C07B-928D-4FB6-BA11-4DAE30F5E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27C8A2-E22A-4C64-AA53-F310B652F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20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0A99C-9476-4507-B71D-976ADBCF8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D7A0E2-A28A-4A61-BE29-A90B104F18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576124-FA91-4D76-98F1-2C1CD7A4EA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061F67-8C4B-4851-A365-85D38D368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5E82DC-9940-4979-B895-75859EAA7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37B86F-6672-4F5A-BF3E-CC69D5BD3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52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95AA4-3391-4D99-A890-BC3B6C41E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FB088F-0D69-480D-B3FE-2A4A32C2A8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6A726E-1D39-40EA-A098-5DD6359F66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D61C8-E2FD-4195-B68A-3D720279E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BB9F2C-FD2B-4C66-B161-03F6E554D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B99DEA-0AA5-4799-8D3F-0495B45F3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25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4D868D-949C-4195-A9D5-9D4BBC6E8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EC8380-A428-424E-B669-C0DD9FAAA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9F366-1D17-4DE2-B150-9459F2F5D5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69C42-6208-45CC-B2CC-72E3A1EA034F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86429C-F4DD-4446-A0D7-2BD08FE75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979FCA-2E3F-4B65-B35E-7C17A41863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64DC4-4E96-4E3D-8863-49F10633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63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57D5A-64AE-D3A9-CBA4-063AC2E948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Week 12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22ADE7-8F6F-2DEA-C2C8-3AD1208C6A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 this Module we cover</a:t>
            </a:r>
          </a:p>
          <a:p>
            <a:pPr algn="just"/>
            <a:r>
              <a:rPr lang="en-US" dirty="0"/>
              <a:t>                                                             3.7 Indeterminate forms and </a:t>
            </a:r>
            <a:r>
              <a:rPr lang="en-US" dirty="0" err="1"/>
              <a:t>L’Hôpital’s</a:t>
            </a:r>
            <a:r>
              <a:rPr lang="en-US" dirty="0"/>
              <a:t> Rule  </a:t>
            </a:r>
          </a:p>
          <a:p>
            <a:pPr algn="just"/>
            <a:r>
              <a:rPr lang="en-US" dirty="0"/>
              <a:t>3.8Antiderivatives </a:t>
            </a:r>
            <a:br>
              <a:rPr lang="en-US" dirty="0"/>
            </a:br>
            <a:endParaRPr lang="en-US" dirty="0"/>
          </a:p>
          <a:p>
            <a:r>
              <a:rPr lang="en-US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34225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C2614-0D75-49AC-B721-95A42D181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5462"/>
          </a:xfrm>
        </p:spPr>
        <p:txBody>
          <a:bodyPr>
            <a:normAutofit fontScale="90000"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4A94873-60B1-4829-81EA-7B2034A319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0612" y="1050588"/>
            <a:ext cx="10515600" cy="544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670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8386E-B69C-48AC-B336-95D27AAE5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2739"/>
          </a:xfrm>
        </p:spPr>
        <p:txBody>
          <a:bodyPr/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DC02B90-DFAC-4E5F-AEEB-33E3AB5A01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147864"/>
            <a:ext cx="10757170" cy="534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242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F04C5-C574-443F-A24C-F0DE0CE27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918"/>
          </a:xfrm>
        </p:spPr>
        <p:txBody>
          <a:bodyPr/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0D79F8A-6099-4AFA-8EED-16EEE93891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14401"/>
            <a:ext cx="8748713" cy="208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66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04D92-BCE1-4BF7-B65E-0FDBD361D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0B3A085-1D6E-4A13-B61D-FA2D44A71A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478604"/>
            <a:ext cx="4764932" cy="105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830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8AD03-8B66-4389-B8FE-6C71EF461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Intermediate forms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5616DEB-CA12-481C-923D-394DB75320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459150"/>
            <a:ext cx="10363200" cy="285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469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6E0D9-4FCF-495C-A5E5-0885CAFB7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1110E7E-508C-4B23-8075-2739CF824E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2961" y="1361872"/>
            <a:ext cx="11063693" cy="513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98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AB8BE-136D-4ACE-9899-0E357D839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8EEE2AC-2AB9-408F-A7F6-649EB2C8A8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4051" y="1690688"/>
            <a:ext cx="8264761" cy="173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29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8F54F64-B1DA-4594-9989-2EA0493BDF78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838200" y="365126"/>
                <a:ext cx="10515600" cy="758657"/>
              </a:xfrm>
            </p:spPr>
            <p:txBody>
              <a:bodyPr/>
              <a:lstStyle/>
              <a:p>
                <a:r>
                  <a:rPr lang="en-US" dirty="0"/>
                  <a:t>Intermediate Form of Type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−∞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8F54F64-B1DA-4594-9989-2EA0493BDF7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38200" y="365126"/>
                <a:ext cx="10515600" cy="758657"/>
              </a:xfrm>
              <a:blipFill>
                <a:blip r:embed="rId2"/>
                <a:stretch>
                  <a:fillRect l="-2377" t="-20968" b="-346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F0959-785F-4718-A800-7F6D2BF3F5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84"/>
            <a:ext cx="10515600" cy="536909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631D53-4759-4CB1-A894-8871E2E784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73157"/>
            <a:ext cx="10776626" cy="481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11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267D4-FB1D-4593-A6B2-303B85C16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9471"/>
          </a:xfrm>
        </p:spPr>
        <p:txBody>
          <a:bodyPr/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479967D-FE75-4C6E-9828-D7393C74BA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3962" y="1264596"/>
            <a:ext cx="10515600" cy="482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820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17B2FED6-41CA-4455-BBFB-509C9D0A91C2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838200" y="365125"/>
                <a:ext cx="10515600" cy="841105"/>
              </a:xfrm>
            </p:spPr>
            <p:txBody>
              <a:bodyPr/>
              <a:lstStyle/>
              <a:p>
                <a:r>
                  <a:rPr lang="en-US" dirty="0"/>
                  <a:t>Intermediate Form of Type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17B2FED6-41CA-4455-BBFB-509C9D0A91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38200" y="365125"/>
                <a:ext cx="10515600" cy="841105"/>
              </a:xfrm>
              <a:blipFill>
                <a:blip r:embed="rId2"/>
                <a:stretch>
                  <a:fillRect l="-2377" t="-13768" b="-268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D07F918-0F18-4821-89A6-8A1C81525F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28409" y="1206230"/>
            <a:ext cx="10515600" cy="528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897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FB22F-4774-4487-9787-FA69ED11A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6386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3.7 Indeterminate forms and </a:t>
            </a:r>
            <a:r>
              <a:rPr lang="en-US" dirty="0" err="1"/>
              <a:t>L’Hôpital’s</a:t>
            </a:r>
            <a:r>
              <a:rPr lang="en-US" dirty="0"/>
              <a:t> Rule  </a:t>
            </a:r>
            <a:br>
              <a:rPr lang="en-US" b="1" dirty="0"/>
            </a:b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C33ADD6-C8DA-45E1-8554-BAF316A3E8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9162" y="1259457"/>
            <a:ext cx="10353675" cy="32952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2530FDD1-36C0-44F2-9D07-6D6A16D32B30}"/>
                  </a:ext>
                </a:extLst>
              </p:cNvPr>
              <p:cNvSpPr/>
              <p:nvPr/>
            </p:nvSpPr>
            <p:spPr>
              <a:xfrm>
                <a:off x="1086928" y="4813995"/>
                <a:ext cx="9868619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This is considered an indeterminate form because we cannot determine the exact behavior of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)/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sz="2000" dirty="0"/>
                  <a:t>as x → a without further analysis</a:t>
                </a: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2530FDD1-36C0-44F2-9D07-6D6A16D32B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6928" y="4813995"/>
                <a:ext cx="9868619" cy="707886"/>
              </a:xfrm>
              <a:prstGeom prst="rect">
                <a:avLst/>
              </a:prstGeom>
              <a:blipFill>
                <a:blip r:embed="rId3"/>
                <a:stretch>
                  <a:fillRect l="-618" t="-5172" r="-803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7609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E46E7-B9AB-411A-B5A1-7E4143C8D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3284"/>
          </a:xfrm>
        </p:spPr>
        <p:txBody>
          <a:bodyPr/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76F9063-F145-417E-9C38-8F45AABB57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8687" y="948907"/>
            <a:ext cx="8110088" cy="326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596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1140FC76-D982-41E0-8A4B-F95B0A147AD3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Intermediate Form of Type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1140FC76-D982-41E0-8A4B-F95B0A147AD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3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6915732-08E5-4D99-A950-F163910DB8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14437" y="1362975"/>
            <a:ext cx="10724521" cy="493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376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E733F-E979-4EA2-B3C8-B387D3E2F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9DBEED0-461A-4B8A-A9C1-10F2BFAC8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37" y="914400"/>
            <a:ext cx="10515600" cy="572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8043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243CB-5E32-446E-BD2E-A2AA311B1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0815"/>
          </a:xfrm>
        </p:spPr>
        <p:txBody>
          <a:bodyPr/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CF1DB58-58C3-4442-8139-2F612F52CA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155940"/>
            <a:ext cx="10755702" cy="533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146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23A14-C682-4F56-936E-E762EBBF3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032E35E-C73A-4AF2-9494-0F7497EB1C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1328468"/>
            <a:ext cx="8462962" cy="229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6989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1EE6F-DADB-4C78-82E1-5EF57003A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3621784-867C-47A8-A6BA-B30827138C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1449239"/>
            <a:ext cx="5114026" cy="274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76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7A678-666A-41F9-8CDB-5C89067E5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3.8 Antiderivatives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D853B-E24B-4016-B48C-8CFC5CB94B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Definition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F07CCE-F6C8-4B8F-B4EA-D523EBCDF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159" y="2311879"/>
            <a:ext cx="8163554" cy="229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815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86414-4385-47A7-B788-BC53ECF47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Forms of An Antiderivative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5C39060-37B4-401F-A464-F0AFCE81C4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4181" y="1449238"/>
            <a:ext cx="10249619" cy="362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2292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C48AC-4A7D-42A3-8E1B-91FDD6742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8957"/>
          </a:xfrm>
        </p:spPr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EAE903A-5F57-460C-9ADF-3E4D671198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3827" y="923828"/>
            <a:ext cx="7937369" cy="351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1529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09FFC-C9F3-405E-B9D4-DA004159E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36856"/>
          </a:xfrm>
        </p:spPr>
        <p:txBody>
          <a:bodyPr>
            <a:normAutofit fontScale="90000"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0E75A8F-D301-4EC9-880A-35051D5A51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895546"/>
            <a:ext cx="10841610" cy="559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4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A10AF-2668-462D-B839-000E2B8D3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5320"/>
          </a:xfrm>
        </p:spPr>
        <p:txBody>
          <a:bodyPr/>
          <a:lstStyle/>
          <a:p>
            <a:r>
              <a:rPr lang="en-US" dirty="0" err="1"/>
              <a:t>L’Hospital’s</a:t>
            </a:r>
            <a:r>
              <a:rPr lang="en-US" dirty="0"/>
              <a:t> Rule (0/0 Case)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F75F6F3-03C3-4AEB-98FB-ED625B9389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777"/>
            <a:ext cx="10997242" cy="395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638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D1F9D-64BC-4176-8A7F-4EA5C345F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6153"/>
          </a:xfrm>
        </p:spPr>
        <p:txBody>
          <a:bodyPr>
            <a:normAutofit fontScale="90000"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27D7539-55E0-499B-B39C-13011D7C71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5228" y="876693"/>
            <a:ext cx="10793692" cy="547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635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104AA-E55E-46FD-A778-E017826FA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1823"/>
          </a:xfrm>
        </p:spPr>
        <p:txBody>
          <a:bodyPr>
            <a:normAutofit fontScale="90000"/>
          </a:bodyPr>
          <a:lstStyle/>
          <a:p>
            <a:r>
              <a:rPr lang="en-US" dirty="0"/>
              <a:t>Indefinite Integrals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8628BC0-99E0-4AF6-A0C3-B56A15C45D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9175" y="961535"/>
            <a:ext cx="10153650" cy="18570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8B9B9A-FA53-4100-BFF9-1C34A0A14A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631" y="3516198"/>
            <a:ext cx="9966194" cy="304485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7D5FE3D-692B-488A-A73F-8432EAA3A1C4}"/>
              </a:ext>
            </a:extLst>
          </p:cNvPr>
          <p:cNvSpPr/>
          <p:nvPr/>
        </p:nvSpPr>
        <p:spPr>
          <a:xfrm>
            <a:off x="1206631" y="2997724"/>
            <a:ext cx="58620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Definition</a:t>
            </a:r>
          </a:p>
        </p:txBody>
      </p:sp>
    </p:spTree>
    <p:extLst>
      <p:ext uri="{BB962C8B-B14F-4D97-AF65-F5344CB8AC3E}">
        <p14:creationId xmlns:p14="http://schemas.microsoft.com/office/powerpoint/2010/main" val="19844812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4FFFF-AB7A-4E54-824F-CC690AAA3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5263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92F495D-6DD6-42E8-A75B-FCBA71512C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9814" y="980388"/>
            <a:ext cx="10363985" cy="558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781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24C2D-1294-454E-847E-866B920F9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4689"/>
          </a:xfrm>
        </p:spPr>
        <p:txBody>
          <a:bodyPr>
            <a:normAutofit fontScale="90000"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A2CD459-9A94-46CC-B44D-95285DC652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0637" y="1065229"/>
            <a:ext cx="10276052" cy="529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333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0210A-76F4-49A2-B3D0-A1C5DAD5E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0677"/>
          </a:xfrm>
        </p:spPr>
        <p:txBody>
          <a:bodyPr>
            <a:normAutofit/>
          </a:bodyPr>
          <a:lstStyle/>
          <a:p>
            <a:r>
              <a:rPr lang="en-US" sz="3600" dirty="0"/>
              <a:t>Power Rule for Integration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E8A565F-244D-4187-8E12-A0E98D44CA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055803"/>
            <a:ext cx="8772525" cy="138574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A66E68D-DE6B-414A-AF1C-0F3FAECD786C}"/>
              </a:ext>
            </a:extLst>
          </p:cNvPr>
          <p:cNvSpPr/>
          <p:nvPr/>
        </p:nvSpPr>
        <p:spPr>
          <a:xfrm>
            <a:off x="838200" y="2648932"/>
            <a:ext cx="63725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 </a:t>
            </a:r>
            <a:r>
              <a:rPr lang="en-US" sz="3600" dirty="0"/>
              <a:t>Properties of definite Integrals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309254-3F24-4364-993F-9691666C5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429000"/>
            <a:ext cx="8772525" cy="299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796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7563D-3133-4999-8410-B7C8EB9E8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6409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EB8CAD7-84B4-4972-ADA9-A1BCFBA469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150071"/>
            <a:ext cx="8381214" cy="35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5059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2B3AC-01AB-4056-8DAE-8B36EF5BA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0421"/>
          </a:xfrm>
        </p:spPr>
        <p:txBody>
          <a:bodyPr>
            <a:normAutofit fontScale="90000"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187A3A3-C2E8-4A1C-9A04-82B7C30B03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895546"/>
            <a:ext cx="10945305" cy="559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2460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E4EEF-2FB6-43ED-A192-6465E473E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92714"/>
          </a:xfrm>
        </p:spPr>
        <p:txBody>
          <a:bodyPr>
            <a:normAutofit fontScale="90000"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9E088C9-B151-4989-9FD1-4F085A72E8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047" y="1027522"/>
            <a:ext cx="11199043" cy="554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7069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AAF5C-F8DB-490B-B5FC-78CABD637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9848"/>
          </a:xfrm>
        </p:spPr>
        <p:txBody>
          <a:bodyPr>
            <a:normAutofit fontScale="90000"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F73E87A-AAEC-4D85-9BF5-9E7AE583A5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1534" y="1131218"/>
            <a:ext cx="9916998" cy="8012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5D0C85-4123-4AB9-9E5F-B65F77717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217" y="2083324"/>
            <a:ext cx="3723588" cy="373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660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2AE41-E624-4B4F-9466-FDD301833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92714"/>
          </a:xfrm>
        </p:spPr>
        <p:txBody>
          <a:bodyPr>
            <a:normAutofit fontScale="90000"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F8DF45B-146C-485D-A1F3-800C49DDA8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9815" y="791853"/>
            <a:ext cx="7873198" cy="6127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545DE7-9E1A-42E2-AE22-AD78060B7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815" y="1545996"/>
            <a:ext cx="2922309" cy="42309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AF7A55-F22E-4CA1-806D-336E328B83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4425" y="1509712"/>
            <a:ext cx="3044857" cy="423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298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34292-D29C-412D-B6AE-FD195B3F7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1803"/>
          </a:xfrm>
        </p:spPr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9F20324-7AAC-47C1-975A-B23B13A174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62974"/>
            <a:ext cx="8515350" cy="453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27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B8680-E81D-43B5-8726-1D109A3FC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F54297C-8120-496A-9C9E-7560C814A9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7736" y="1483743"/>
            <a:ext cx="10818693" cy="500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076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2ECB9-E5B2-4B9F-956C-9D16B9065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8286"/>
          </a:xfrm>
        </p:spPr>
        <p:txBody>
          <a:bodyPr>
            <a:normAutofit fontScale="90000"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545CBBC-1434-411A-B800-803D30CF8D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0113" y="1121434"/>
            <a:ext cx="11214340" cy="537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67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50D2E-84DC-442D-8D6A-E687E4DA3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6528"/>
          </a:xfrm>
        </p:spPr>
        <p:txBody>
          <a:bodyPr>
            <a:normAutofit fontScale="90000"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59FB9B3-4793-4130-BB44-016C5E6868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9212" y="1108953"/>
            <a:ext cx="10334524" cy="538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88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6EAD348-00EB-469D-B463-1B933ABB53AE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L’Hospital Rule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den>
                    </m:f>
                  </m:oMath>
                </a14:m>
                <a:r>
                  <a:rPr lang="en-US" b="0" i="0" dirty="0">
                    <a:latin typeface="+mj-lt"/>
                    <a:ea typeface="Cambria Math" panose="02040503050406030204" pitchFamily="18" charset="0"/>
                  </a:rPr>
                  <a:t>case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6EAD348-00EB-469D-B463-1B933ABB53A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3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580AC1A-983C-4A20-9498-624A9B8318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1690688"/>
            <a:ext cx="10515600" cy="31342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61790F9-B617-495E-B850-7C5978BF85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824920"/>
            <a:ext cx="3928353" cy="52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511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1D6AD-04FA-44DF-98D5-D0B14EEFA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4373"/>
          </a:xfrm>
        </p:spPr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7009E78-990E-4049-AEF7-2E469A3A95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4874" y="1089498"/>
            <a:ext cx="11040691" cy="540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924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158</Words>
  <Application>Microsoft Office PowerPoint</Application>
  <PresentationFormat>Widescreen</PresentationFormat>
  <Paragraphs>48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Cambria Math</vt:lpstr>
      <vt:lpstr>Office Theme</vt:lpstr>
      <vt:lpstr>Week 12</vt:lpstr>
      <vt:lpstr> 3.7 Indeterminate forms and L’Hôpital’s Rule   </vt:lpstr>
      <vt:lpstr>L’Hospital’s Rule (0/0 Case)</vt:lpstr>
      <vt:lpstr>Example</vt:lpstr>
      <vt:lpstr>Conti.</vt:lpstr>
      <vt:lpstr>Conti.</vt:lpstr>
      <vt:lpstr>Conti.</vt:lpstr>
      <vt:lpstr>L’Hospital Rule (∞/∞case)</vt:lpstr>
      <vt:lpstr>Example</vt:lpstr>
      <vt:lpstr>Conti.</vt:lpstr>
      <vt:lpstr>Conti.</vt:lpstr>
      <vt:lpstr>Conti.</vt:lpstr>
      <vt:lpstr>Class Activity</vt:lpstr>
      <vt:lpstr>Other Intermediate forms</vt:lpstr>
      <vt:lpstr>Example</vt:lpstr>
      <vt:lpstr>Conti.</vt:lpstr>
      <vt:lpstr>Intermediate Form of Type ∞-∞</vt:lpstr>
      <vt:lpstr>Conti.</vt:lpstr>
      <vt:lpstr>Intermediate Form of Type ∞^0</vt:lpstr>
      <vt:lpstr>Conti.</vt:lpstr>
      <vt:lpstr>Intermediate Form of Type 0^0</vt:lpstr>
      <vt:lpstr>Conti.</vt:lpstr>
      <vt:lpstr>Conti.</vt:lpstr>
      <vt:lpstr>Conti.</vt:lpstr>
      <vt:lpstr>Class Activity</vt:lpstr>
      <vt:lpstr>3.8 Antiderivatives</vt:lpstr>
      <vt:lpstr>General Forms of An Antiderivative</vt:lpstr>
      <vt:lpstr>Example</vt:lpstr>
      <vt:lpstr>Conti.</vt:lpstr>
      <vt:lpstr>Conti.</vt:lpstr>
      <vt:lpstr>Indefinite Integrals</vt:lpstr>
      <vt:lpstr>Examples</vt:lpstr>
      <vt:lpstr>Conti.</vt:lpstr>
      <vt:lpstr>Power Rule for Integration</vt:lpstr>
      <vt:lpstr>Examples</vt:lpstr>
      <vt:lpstr>Conti.</vt:lpstr>
      <vt:lpstr>Conti.</vt:lpstr>
      <vt:lpstr>Class Activity</vt:lpstr>
      <vt:lpstr>Conti.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 3 Applications of Derivatives</dc:title>
  <dc:creator>Nehal Shukla</dc:creator>
  <cp:lastModifiedBy>Nehal Shukla</cp:lastModifiedBy>
  <cp:revision>64</cp:revision>
  <dcterms:created xsi:type="dcterms:W3CDTF">2023-06-20T18:54:28Z</dcterms:created>
  <dcterms:modified xsi:type="dcterms:W3CDTF">2023-10-31T15:37:11Z</dcterms:modified>
</cp:coreProperties>
</file>