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19"/>
  </p:notesMasterIdLst>
  <p:handoutMasterIdLst>
    <p:handoutMasterId r:id="rId20"/>
  </p:handoutMasterIdLst>
  <p:sldIdLst>
    <p:sldId id="256" r:id="rId2"/>
    <p:sldId id="1627" r:id="rId3"/>
    <p:sldId id="1678" r:id="rId4"/>
    <p:sldId id="1629" r:id="rId5"/>
    <p:sldId id="1631" r:id="rId6"/>
    <p:sldId id="1633" r:id="rId7"/>
    <p:sldId id="1635" r:id="rId8"/>
    <p:sldId id="1636" r:id="rId9"/>
    <p:sldId id="1637" r:id="rId10"/>
    <p:sldId id="1639" r:id="rId11"/>
    <p:sldId id="1640" r:id="rId12"/>
    <p:sldId id="1641" r:id="rId13"/>
    <p:sldId id="1642" r:id="rId14"/>
    <p:sldId id="1644" r:id="rId15"/>
    <p:sldId id="1662" r:id="rId16"/>
    <p:sldId id="1663" r:id="rId17"/>
    <p:sldId id="297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40" autoAdjust="0"/>
    <p:restoredTop sz="82603" autoAdjust="0"/>
  </p:normalViewPr>
  <p:slideViewPr>
    <p:cSldViewPr snapToGrid="0" snapToObjects="1">
      <p:cViewPr varScale="1">
        <p:scale>
          <a:sx n="43" d="100"/>
          <a:sy n="43" d="100"/>
        </p:scale>
        <p:origin x="946" y="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25EEE-4BCE-413B-8940-4EDB5DBCCA2C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603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656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585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932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25EEE-4BCE-413B-8940-4EDB5DBCCA2C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96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25EEE-4BCE-413B-8940-4EDB5DBCCA2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442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Cryptomania</a:t>
            </a:r>
            <a:r>
              <a:rPr lang="en-US" baseline="0" dirty="0"/>
              <a:t> &amp; </a:t>
            </a:r>
            <a:r>
              <a:rPr lang="en-US" baseline="0" dirty="0" err="1"/>
              <a:t>Minicrypt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25EEE-4BCE-413B-8940-4EDB5DBCCA2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918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88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877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483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Arial" pitchFamily="34" charset="0"/>
              </a:rPr>
              <a:t>Gen</a:t>
            </a:r>
            <a:r>
              <a:rPr lang="en-US" baseline="0" dirty="0">
                <a:latin typeface="Arial" pitchFamily="34" charset="0"/>
              </a:rPr>
              <a:t> is not randomized. </a:t>
            </a:r>
            <a:r>
              <a:rPr lang="en-US" baseline="0" dirty="0" err="1">
                <a:latin typeface="Arial" pitchFamily="34" charset="0"/>
              </a:rPr>
              <a:t>Kerchoffs</a:t>
            </a:r>
            <a:r>
              <a:rPr lang="en-US" baseline="0" dirty="0">
                <a:latin typeface="Arial" pitchFamily="34" charset="0"/>
              </a:rPr>
              <a:t> Principle the security should hold when all algorithms are public. The adversary also knows which key will be output by the Gen. No Security can be obtained. </a:t>
            </a:r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965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F5BFB-944A-48B4-9A0B-990A84360478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Arial" pitchFamily="34" charset="0"/>
              </a:rPr>
              <a:t>M is independent of the scheme so it should</a:t>
            </a:r>
            <a:r>
              <a:rPr lang="en-US" baseline="0" dirty="0">
                <a:latin typeface="Arial" pitchFamily="34" charset="0"/>
              </a:rPr>
              <a:t> be a part of the description. Other sets are subsumed in the triple algorithms description.</a:t>
            </a:r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574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0B1BB-E12E-441C-BC6A-ECF78AA782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671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10/28/2019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53752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008000"/>
                </a:solidFill>
                <a:latin typeface="Comic Sans MS"/>
                <a:cs typeface="Comic Sans MS"/>
              </a:rPr>
              <a:t>Crypto: Past and Present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8661" y="1763524"/>
            <a:ext cx="93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Scope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211960" y="2862392"/>
            <a:ext cx="1" cy="402299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44108" y="1196752"/>
            <a:ext cx="1152128" cy="37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1980s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27984" y="298766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Everyone (common public)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11560" y="1638092"/>
            <a:ext cx="5256584" cy="194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-180528" y="1249015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Approx. 1900 BC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868144" y="1542277"/>
            <a:ext cx="0" cy="23053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91680" y="1249015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Approx. 110 BC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5868144" y="1657546"/>
            <a:ext cx="3060340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02948" y="2924944"/>
            <a:ext cx="33929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People from higher strata in society- Kings, queens</a:t>
            </a:r>
          </a:p>
          <a:p>
            <a:r>
              <a:rPr lang="en-US" dirty="0"/>
              <a:t>&amp;</a:t>
            </a:r>
          </a:p>
          <a:p>
            <a:r>
              <a:rPr lang="en-US" dirty="0"/>
              <a:t>Military Organizations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1560" y="178254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Classical Crypto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868144" y="178254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Modern Crypto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19872" y="2123564"/>
            <a:ext cx="2019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Scientific Basis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72597" y="2492896"/>
            <a:ext cx="245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9900"/>
                </a:solidFill>
              </a:rPr>
              <a:t>Consumer/End-user</a:t>
            </a:r>
            <a:endParaRPr lang="en-US" dirty="0">
              <a:solidFill>
                <a:srgbClr val="009900"/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572000" y="3429000"/>
            <a:ext cx="24482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</a:rPr>
              <a:t>&gt; Net-banking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4590256" y="3789040"/>
            <a:ext cx="45537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</a:rPr>
              <a:t>&gt; E-purchase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572000" y="4149080"/>
            <a:ext cx="45537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</a:rPr>
              <a:t>&gt; Software update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4572000" y="4624388"/>
            <a:ext cx="24655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</a:rPr>
              <a:t>&gt; </a:t>
            </a:r>
            <a:r>
              <a:rPr lang="en-US" sz="1600">
                <a:solidFill>
                  <a:srgbClr val="0000FF"/>
                </a:solidFill>
              </a:rPr>
              <a:t>E-mail Communication</a:t>
            </a:r>
            <a:endParaRPr 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95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1" grpId="0"/>
      <p:bldP spid="36" grpId="0"/>
      <p:bldP spid="25" grpId="0"/>
      <p:bldP spid="30" grpId="0"/>
      <p:bldP spid="23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-324544" y="-27384"/>
            <a:ext cx="9541122" cy="75780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600" kern="0" dirty="0">
                <a:solidFill>
                  <a:srgbClr val="009900"/>
                </a:solidFill>
                <a:ea typeface="+mj-ea"/>
                <a:cs typeface="+mj-cs"/>
              </a:rPr>
              <a:t>  Secure Communication in Private Key Setting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07504" y="3284984"/>
            <a:ext cx="88569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dirty="0"/>
              <a:t>Secret key k </a:t>
            </a:r>
            <a:r>
              <a:rPr lang="en-US" sz="2400" dirty="0">
                <a:solidFill>
                  <a:srgbClr val="0000FF"/>
                </a:solidFill>
              </a:rPr>
              <a:t>shared in advance </a:t>
            </a:r>
            <a:r>
              <a:rPr lang="en-US" sz="2400" dirty="0"/>
              <a:t>(by “some” mechanism)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224817"/>
            <a:ext cx="792088" cy="105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24745"/>
            <a:ext cx="792088" cy="105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Straight Arrow Connector 26"/>
          <p:cNvCxnSpPr>
            <a:endCxn id="45" idx="1"/>
          </p:cNvCxnSpPr>
          <p:nvPr/>
        </p:nvCxnSpPr>
        <p:spPr>
          <a:xfrm>
            <a:off x="3779912" y="1700808"/>
            <a:ext cx="2088232" cy="15969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19944" y="2132856"/>
            <a:ext cx="351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k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8252792" y="2276872"/>
            <a:ext cx="351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k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220486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8"/>
          <p:cNvGrpSpPr/>
          <p:nvPr/>
        </p:nvGrpSpPr>
        <p:grpSpPr>
          <a:xfrm>
            <a:off x="4644008" y="1916832"/>
            <a:ext cx="648072" cy="576064"/>
            <a:chOff x="5868144" y="4293096"/>
            <a:chExt cx="648072" cy="576064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868144" y="4869160"/>
              <a:ext cx="64807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V="1">
              <a:off x="6516216" y="4293096"/>
              <a:ext cx="0" cy="576064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788024" y="2031231"/>
            <a:ext cx="720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??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2235952"/>
            <a:ext cx="576064" cy="56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7740352" y="2348880"/>
            <a:ext cx="576064" cy="56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251520" y="1239143"/>
            <a:ext cx="351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m</a:t>
            </a:r>
            <a:endParaRPr lang="en-US" sz="2400" dirty="0">
              <a:solidFill>
                <a:srgbClr val="0000FF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79512" y="1700808"/>
            <a:ext cx="648072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107504" y="3903439"/>
            <a:ext cx="88569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dirty="0"/>
              <a:t>m is the </a:t>
            </a:r>
            <a:r>
              <a:rPr lang="en-US" sz="2400" dirty="0">
                <a:solidFill>
                  <a:srgbClr val="0000FF"/>
                </a:solidFill>
              </a:rPr>
              <a:t>plain-text</a:t>
            </a:r>
            <a:endParaRPr lang="en-US" sz="2200" dirty="0">
              <a:solidFill>
                <a:srgbClr val="0000FF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2195736" y="1412776"/>
            <a:ext cx="1512168" cy="576064"/>
            <a:chOff x="2123728" y="1916832"/>
            <a:chExt cx="1512168" cy="576064"/>
          </a:xfrm>
        </p:grpSpPr>
        <p:sp>
          <p:nvSpPr>
            <p:cNvPr id="40" name="Rectangle 39"/>
            <p:cNvSpPr/>
            <p:nvPr/>
          </p:nvSpPr>
          <p:spPr>
            <a:xfrm>
              <a:off x="2123728" y="1916832"/>
              <a:ext cx="1512168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1" name="Text Box 7"/>
            <p:cNvSpPr txBox="1">
              <a:spLocks noChangeArrowheads="1"/>
            </p:cNvSpPr>
            <p:nvPr/>
          </p:nvSpPr>
          <p:spPr bwMode="auto">
            <a:xfrm>
              <a:off x="2123728" y="2020778"/>
              <a:ext cx="15121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2000" dirty="0"/>
                <a:t>Encryption</a:t>
              </a:r>
              <a:endParaRPr lang="en-US" sz="2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868144" y="1412776"/>
            <a:ext cx="1512168" cy="576064"/>
            <a:chOff x="2123728" y="1916832"/>
            <a:chExt cx="1512168" cy="576064"/>
          </a:xfrm>
        </p:grpSpPr>
        <p:sp>
          <p:nvSpPr>
            <p:cNvPr id="44" name="Rectangle 43"/>
            <p:cNvSpPr/>
            <p:nvPr/>
          </p:nvSpPr>
          <p:spPr>
            <a:xfrm>
              <a:off x="2123728" y="1916832"/>
              <a:ext cx="1512168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5" name="Text Box 7"/>
            <p:cNvSpPr txBox="1">
              <a:spLocks noChangeArrowheads="1"/>
            </p:cNvSpPr>
            <p:nvPr/>
          </p:nvSpPr>
          <p:spPr bwMode="auto">
            <a:xfrm>
              <a:off x="2123728" y="2020778"/>
              <a:ext cx="15121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2000" dirty="0"/>
                <a:t>Decryption</a:t>
              </a:r>
              <a:endParaRPr lang="en-US" sz="2000" dirty="0">
                <a:solidFill>
                  <a:srgbClr val="0000FF"/>
                </a:solidFill>
              </a:endParaRPr>
            </a:p>
          </p:txBody>
        </p:sp>
      </p:grpSp>
      <p:cxnSp>
        <p:nvCxnSpPr>
          <p:cNvPr id="55" name="Straight Arrow Connector 54"/>
          <p:cNvCxnSpPr/>
          <p:nvPr/>
        </p:nvCxnSpPr>
        <p:spPr>
          <a:xfrm>
            <a:off x="1763688" y="1700808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1691680" y="1239143"/>
            <a:ext cx="351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m</a:t>
            </a:r>
            <a:endParaRPr lang="en-US" sz="2400" dirty="0">
              <a:solidFill>
                <a:srgbClr val="0000FF"/>
              </a:solidFill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619672" y="2060848"/>
            <a:ext cx="1080120" cy="576064"/>
            <a:chOff x="1619672" y="2636912"/>
            <a:chExt cx="1080120" cy="576064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1619672" y="3212976"/>
              <a:ext cx="1080120" cy="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flipV="1">
              <a:off x="2699792" y="2636912"/>
              <a:ext cx="0" cy="576064"/>
            </a:xfrm>
            <a:prstGeom prst="straightConnector1">
              <a:avLst/>
            </a:prstGeom>
            <a:ln w="25400">
              <a:solidFill>
                <a:srgbClr val="0000FF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 Box 7"/>
          <p:cNvSpPr txBox="1">
            <a:spLocks noChangeArrowheads="1"/>
          </p:cNvSpPr>
          <p:nvPr/>
        </p:nvSpPr>
        <p:spPr bwMode="auto">
          <a:xfrm>
            <a:off x="4508376" y="1239143"/>
            <a:ext cx="351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c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107504" y="4437112"/>
            <a:ext cx="88569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dirty="0"/>
              <a:t>c is the </a:t>
            </a:r>
            <a:r>
              <a:rPr lang="en-US" sz="2400" dirty="0">
                <a:solidFill>
                  <a:srgbClr val="0000FF"/>
                </a:solidFill>
              </a:rPr>
              <a:t>cipher-text</a:t>
            </a:r>
            <a:r>
              <a:rPr lang="en-US" sz="2400" dirty="0"/>
              <a:t> (scrambled message)</a:t>
            </a:r>
            <a:endParaRPr lang="en-US" sz="2200" dirty="0">
              <a:solidFill>
                <a:srgbClr val="0000FF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6516216" y="1988840"/>
            <a:ext cx="1080120" cy="576064"/>
            <a:chOff x="6516216" y="2564904"/>
            <a:chExt cx="1080120" cy="576064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6516216" y="3140968"/>
              <a:ext cx="1080120" cy="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flipV="1">
              <a:off x="6516216" y="2564904"/>
              <a:ext cx="0" cy="576064"/>
            </a:xfrm>
            <a:prstGeom prst="straightConnector1">
              <a:avLst/>
            </a:prstGeom>
            <a:ln w="25400">
              <a:solidFill>
                <a:srgbClr val="0000FF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" name="Straight Arrow Connector 69"/>
          <p:cNvCxnSpPr/>
          <p:nvPr/>
        </p:nvCxnSpPr>
        <p:spPr>
          <a:xfrm>
            <a:off x="7452320" y="1700808"/>
            <a:ext cx="576064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 Box 7"/>
          <p:cNvSpPr txBox="1">
            <a:spLocks noChangeArrowheads="1"/>
          </p:cNvSpPr>
          <p:nvPr/>
        </p:nvSpPr>
        <p:spPr bwMode="auto">
          <a:xfrm>
            <a:off x="7452320" y="1268760"/>
            <a:ext cx="351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m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6" name="Text Box 7"/>
          <p:cNvSpPr txBox="1">
            <a:spLocks noChangeArrowheads="1"/>
          </p:cNvSpPr>
          <p:nvPr/>
        </p:nvSpPr>
        <p:spPr bwMode="auto">
          <a:xfrm>
            <a:off x="107504" y="5013176"/>
            <a:ext cx="88569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</a:rPr>
              <a:t>Symmetry</a:t>
            </a:r>
            <a:r>
              <a:rPr lang="en-US" sz="2400" dirty="0"/>
              <a:t>: same key used for encryption and decryption</a:t>
            </a:r>
            <a:endParaRPr lang="en-US" sz="2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14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5" grpId="0"/>
      <p:bldP spid="36" grpId="0"/>
      <p:bldP spid="23" grpId="0"/>
      <p:bldP spid="32" grpId="0"/>
      <p:bldP spid="39" grpId="0"/>
      <p:bldP spid="58" grpId="0"/>
      <p:bldP spid="64" grpId="0"/>
      <p:bldP spid="65" grpId="0"/>
      <p:bldP spid="71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-27384"/>
            <a:ext cx="9108504" cy="108941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200" kern="0" dirty="0">
                <a:solidFill>
                  <a:srgbClr val="009900"/>
                </a:solidFill>
                <a:ea typeface="+mj-ea"/>
                <a:cs typeface="+mj-cs"/>
              </a:rPr>
              <a:t>  Syntax of Secret/Private/Symmetric </a:t>
            </a:r>
            <a:r>
              <a:rPr lang="en-US" sz="3200" kern="0">
                <a:solidFill>
                  <a:srgbClr val="009900"/>
                </a:solidFill>
                <a:ea typeface="+mj-ea"/>
                <a:cs typeface="+mj-cs"/>
              </a:rPr>
              <a:t>Key Encryption</a:t>
            </a:r>
            <a:endParaRPr lang="en-US" sz="3200" kern="0" dirty="0">
              <a:solidFill>
                <a:srgbClr val="009900"/>
              </a:solidFill>
              <a:ea typeface="+mj-ea"/>
              <a:cs typeface="+mj-cs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395536" y="1268760"/>
            <a:ext cx="84969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000" dirty="0"/>
              <a:t>Key-generation Algorithm </a:t>
            </a:r>
            <a:r>
              <a:rPr lang="en-US" sz="2000" dirty="0">
                <a:solidFill>
                  <a:srgbClr val="0000FF"/>
                </a:solidFill>
              </a:rPr>
              <a:t>(Gen()):</a:t>
            </a:r>
          </a:p>
        </p:txBody>
      </p:sp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395536" y="3140968"/>
            <a:ext cx="84969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000" dirty="0"/>
              <a:t>2. Encryption Algorithm </a:t>
            </a:r>
            <a:r>
              <a:rPr lang="en-US" sz="2000" dirty="0">
                <a:solidFill>
                  <a:srgbClr val="0000FF"/>
                </a:solidFill>
              </a:rPr>
              <a:t>(</a:t>
            </a:r>
            <a:r>
              <a:rPr lang="en-US" sz="2000" dirty="0" err="1">
                <a:solidFill>
                  <a:srgbClr val="0000FF"/>
                </a:solidFill>
              </a:rPr>
              <a:t>Enc</a:t>
            </a:r>
            <a:r>
              <a:rPr lang="en-US" sz="2000" baseline="-25000" dirty="0" err="1">
                <a:solidFill>
                  <a:srgbClr val="0000FF"/>
                </a:solidFill>
              </a:rPr>
              <a:t>k</a:t>
            </a:r>
            <a:r>
              <a:rPr lang="en-US" sz="2000" dirty="0">
                <a:solidFill>
                  <a:srgbClr val="0000FF"/>
                </a:solidFill>
              </a:rPr>
              <a:t>(m)); m from {0,1}*:</a:t>
            </a:r>
          </a:p>
        </p:txBody>
      </p:sp>
      <p:sp>
        <p:nvSpPr>
          <p:cNvPr id="43" name="Text Box 7"/>
          <p:cNvSpPr txBox="1">
            <a:spLocks noChangeArrowheads="1"/>
          </p:cNvSpPr>
          <p:nvPr/>
        </p:nvSpPr>
        <p:spPr bwMode="auto">
          <a:xfrm>
            <a:off x="395536" y="4797152"/>
            <a:ext cx="84969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000" dirty="0"/>
              <a:t>3. Decryption Algorithm </a:t>
            </a:r>
            <a:r>
              <a:rPr lang="en-US" sz="2000" dirty="0">
                <a:solidFill>
                  <a:srgbClr val="0000FF"/>
                </a:solidFill>
              </a:rPr>
              <a:t>(Dec</a:t>
            </a:r>
            <a:r>
              <a:rPr lang="en-US" sz="2000" baseline="-25000" dirty="0">
                <a:solidFill>
                  <a:srgbClr val="0000FF"/>
                </a:solidFill>
              </a:rPr>
              <a:t>k</a:t>
            </a:r>
            <a:r>
              <a:rPr lang="en-US" sz="2000" dirty="0">
                <a:solidFill>
                  <a:srgbClr val="0000FF"/>
                </a:solidFill>
              </a:rPr>
              <a:t>(c)):</a:t>
            </a: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683568" y="2276872"/>
            <a:ext cx="37444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&gt; MUST </a:t>
            </a:r>
            <a:r>
              <a:rPr lang="en-US" sz="1600" dirty="0"/>
              <a:t>be a Randomized algorithm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647056" y="1844824"/>
            <a:ext cx="84969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&gt; Outputs a </a:t>
            </a:r>
            <a:r>
              <a:rPr lang="en-US" sz="1600" dirty="0">
                <a:solidFill>
                  <a:srgbClr val="0000FF"/>
                </a:solidFill>
              </a:rPr>
              <a:t>key k</a:t>
            </a:r>
            <a:r>
              <a:rPr lang="en-US" sz="1600" dirty="0"/>
              <a:t> chosen according to </a:t>
            </a:r>
            <a:r>
              <a:rPr lang="en-US" sz="1600" dirty="0">
                <a:solidFill>
                  <a:srgbClr val="0000FF"/>
                </a:solidFill>
              </a:rPr>
              <a:t>some probability distribution.</a:t>
            </a:r>
          </a:p>
        </p:txBody>
      </p:sp>
      <p:sp>
        <p:nvSpPr>
          <p:cNvPr id="49" name="Text Box 7"/>
          <p:cNvSpPr txBox="1">
            <a:spLocks noChangeArrowheads="1"/>
          </p:cNvSpPr>
          <p:nvPr/>
        </p:nvSpPr>
        <p:spPr bwMode="auto">
          <a:xfrm>
            <a:off x="611560" y="4005064"/>
            <a:ext cx="41764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00"/>
                </a:solidFill>
              </a:rPr>
              <a:t>&gt; Deterministic/Randomized </a:t>
            </a:r>
            <a:r>
              <a:rPr lang="en-US" sz="1600" dirty="0">
                <a:solidFill>
                  <a:srgbClr val="000000"/>
                </a:solidFill>
              </a:rPr>
              <a:t>algorithm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611560" y="3645024"/>
            <a:ext cx="6734579" cy="346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&gt; c </a:t>
            </a:r>
            <a:r>
              <a:rPr lang="en-US" sz="1600" dirty="0">
                <a:sym typeface="Wingdings"/>
              </a:rPr>
              <a:t></a:t>
            </a:r>
            <a:r>
              <a:rPr lang="en-US" sz="1600" dirty="0"/>
              <a:t> </a:t>
            </a:r>
            <a:r>
              <a:rPr lang="en-US" sz="1600" dirty="0" err="1">
                <a:solidFill>
                  <a:srgbClr val="0000FF"/>
                </a:solidFill>
              </a:rPr>
              <a:t>Enc</a:t>
            </a:r>
            <a:r>
              <a:rPr lang="en-US" sz="1600" baseline="-25000" dirty="0" err="1">
                <a:solidFill>
                  <a:srgbClr val="0000FF"/>
                </a:solidFill>
              </a:rPr>
              <a:t>k</a:t>
            </a:r>
            <a:r>
              <a:rPr lang="en-US" sz="1600" dirty="0">
                <a:solidFill>
                  <a:srgbClr val="0000FF"/>
                </a:solidFill>
              </a:rPr>
              <a:t>(m) when randomized and c:=</a:t>
            </a:r>
            <a:r>
              <a:rPr lang="en-US" sz="1600" dirty="0" err="1">
                <a:solidFill>
                  <a:srgbClr val="0000FF"/>
                </a:solidFill>
              </a:rPr>
              <a:t>Enc</a:t>
            </a:r>
            <a:r>
              <a:rPr lang="en-US" sz="1600" baseline="-25000" dirty="0" err="1">
                <a:solidFill>
                  <a:srgbClr val="0000FF"/>
                </a:solidFill>
              </a:rPr>
              <a:t>k</a:t>
            </a:r>
            <a:r>
              <a:rPr lang="en-US" sz="1600" dirty="0">
                <a:solidFill>
                  <a:srgbClr val="0000FF"/>
                </a:solidFill>
              </a:rPr>
              <a:t>(m)</a:t>
            </a:r>
            <a:r>
              <a:rPr lang="en-US" sz="1600" dirty="0"/>
              <a:t>  when deterministic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53" name="Text Box 7"/>
          <p:cNvSpPr txBox="1">
            <a:spLocks noChangeArrowheads="1"/>
          </p:cNvSpPr>
          <p:nvPr/>
        </p:nvSpPr>
        <p:spPr bwMode="auto">
          <a:xfrm>
            <a:off x="683568" y="5733256"/>
            <a:ext cx="28083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00"/>
                </a:solidFill>
              </a:rPr>
              <a:t>&gt; Usually </a:t>
            </a:r>
            <a:r>
              <a:rPr lang="en-US" sz="1600" dirty="0">
                <a:solidFill>
                  <a:srgbClr val="000000"/>
                </a:solidFill>
              </a:rPr>
              <a:t>deterministic </a:t>
            </a:r>
          </a:p>
        </p:txBody>
      </p:sp>
      <p:sp>
        <p:nvSpPr>
          <p:cNvPr id="2" name="Rectangle 1"/>
          <p:cNvSpPr/>
          <p:nvPr/>
        </p:nvSpPr>
        <p:spPr>
          <a:xfrm>
            <a:off x="683568" y="5363924"/>
            <a:ext cx="28083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&gt; Outputs m:= </a:t>
            </a:r>
            <a:r>
              <a:rPr lang="en-US" sz="1600" dirty="0">
                <a:solidFill>
                  <a:srgbClr val="0000FF"/>
                </a:solidFill>
              </a:rPr>
              <a:t>Dec</a:t>
            </a:r>
            <a:r>
              <a:rPr lang="en-US" sz="1600" baseline="-25000" dirty="0">
                <a:solidFill>
                  <a:srgbClr val="0000FF"/>
                </a:solidFill>
              </a:rPr>
              <a:t>k</a:t>
            </a:r>
            <a:r>
              <a:rPr lang="en-US" sz="1600" dirty="0">
                <a:solidFill>
                  <a:srgbClr val="0000FF"/>
                </a:solidFill>
              </a:rPr>
              <a:t>(c)</a:t>
            </a:r>
          </a:p>
        </p:txBody>
      </p:sp>
    </p:spTree>
    <p:extLst>
      <p:ext uri="{BB962C8B-B14F-4D97-AF65-F5344CB8AC3E}">
        <p14:creationId xmlns:p14="http://schemas.microsoft.com/office/powerpoint/2010/main" val="64039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5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-324544" y="-27384"/>
            <a:ext cx="9541122" cy="6480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800" kern="0" dirty="0">
                <a:solidFill>
                  <a:srgbClr val="009900"/>
                </a:solidFill>
                <a:ea typeface="+mj-ea"/>
                <a:cs typeface="+mj-cs"/>
              </a:rPr>
              <a:t>  Syntax of SKE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79512" y="836713"/>
            <a:ext cx="84969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Any cipher defines the following </a:t>
            </a:r>
            <a:r>
              <a:rPr lang="en-US" sz="2400" dirty="0">
                <a:solidFill>
                  <a:srgbClr val="0000FF"/>
                </a:solidFill>
              </a:rPr>
              <a:t>three space </a:t>
            </a:r>
            <a:r>
              <a:rPr lang="en-US" sz="2400" dirty="0"/>
              <a:t>(sets):</a:t>
            </a:r>
            <a:endParaRPr lang="en-US" sz="2200" dirty="0">
              <a:solidFill>
                <a:srgbClr val="0000FF"/>
              </a:solidFill>
            </a:endParaRP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611560" y="2060848"/>
            <a:ext cx="84969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&gt; Set of all possible keys output by algorithm Gen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323528" y="1455167"/>
            <a:ext cx="2952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000" b="1" dirty="0">
                <a:solidFill>
                  <a:srgbClr val="FF0000"/>
                </a:solidFill>
              </a:rPr>
              <a:t>Key space (</a:t>
            </a:r>
            <a:r>
              <a:rPr lang="en-US" sz="2000" b="1" dirty="0">
                <a:solidFill>
                  <a:srgbClr val="FF0000"/>
                </a:solidFill>
                <a:latin typeface="Brush Script MT" charset="0"/>
                <a:ea typeface="Brush Script MT" charset="0"/>
                <a:cs typeface="Brush Script MT" charset="0"/>
              </a:rPr>
              <a:t>K</a:t>
            </a:r>
            <a:r>
              <a:rPr lang="en-US" sz="2000" b="1" dirty="0">
                <a:solidFill>
                  <a:srgbClr val="FF0000"/>
                </a:solidFill>
              </a:rPr>
              <a:t>):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611560" y="2553966"/>
            <a:ext cx="64087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&gt; Usually Gen selects a key k </a:t>
            </a:r>
            <a:r>
              <a:rPr lang="en-US" dirty="0">
                <a:solidFill>
                  <a:srgbClr val="0000FF"/>
                </a:solidFill>
              </a:rPr>
              <a:t>uniformly at random </a:t>
            </a:r>
            <a:r>
              <a:rPr lang="en-US" dirty="0"/>
              <a:t>from </a:t>
            </a:r>
            <a:r>
              <a:rPr lang="en-US" dirty="0">
                <a:latin typeface="Brush Script MT" charset="0"/>
                <a:ea typeface="Brush Script MT" charset="0"/>
                <a:cs typeface="Brush Script MT" charset="0"/>
              </a:rPr>
              <a:t>K</a:t>
            </a:r>
            <a:r>
              <a:rPr lang="en-US" dirty="0"/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323528" y="3183359"/>
            <a:ext cx="662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</a:rPr>
              <a:t>2.  Plain-text (message) space (</a:t>
            </a:r>
            <a:r>
              <a:rPr lang="en-US" sz="2000" b="1" dirty="0">
                <a:solidFill>
                  <a:srgbClr val="FF0000"/>
                </a:solidFill>
                <a:latin typeface="Brush Script MT" panose="03060802040406070304" pitchFamily="66" charset="0"/>
                <a:ea typeface="Symbol" charset="2"/>
                <a:cs typeface="Symbol" charset="2"/>
                <a:sym typeface="Symbol"/>
              </a:rPr>
              <a:t>M</a:t>
            </a:r>
            <a:r>
              <a:rPr lang="en-US" sz="2000" b="1" dirty="0">
                <a:solidFill>
                  <a:srgbClr val="FF0000"/>
                </a:solidFill>
              </a:rPr>
              <a:t>):</a:t>
            </a: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611560" y="3748970"/>
            <a:ext cx="84969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&gt; Set of all possible “legal” message (i.e. those supported by Enc)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323528" y="4365104"/>
            <a:ext cx="662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</a:rPr>
              <a:t>3.  Cipher-text space (</a:t>
            </a:r>
            <a:r>
              <a:rPr lang="en-US" sz="2000" b="1" dirty="0">
                <a:solidFill>
                  <a:srgbClr val="FF0000"/>
                </a:solidFill>
                <a:latin typeface="Brush Script MT" panose="03060802040406070304" pitchFamily="66" charset="0"/>
                <a:sym typeface="Symbol"/>
              </a:rPr>
              <a:t>C</a:t>
            </a:r>
            <a:r>
              <a:rPr lang="en-US" sz="2000" b="1" dirty="0">
                <a:solidFill>
                  <a:srgbClr val="FF0000"/>
                </a:solidFill>
              </a:rPr>
              <a:t>):</a:t>
            </a: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11560" y="4901098"/>
            <a:ext cx="84969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&gt; Set of all cipher-texts output by algorithm Enc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611560" y="5445224"/>
            <a:ext cx="53285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&gt; The sets </a:t>
            </a:r>
            <a:r>
              <a:rPr lang="en-US" dirty="0">
                <a:latin typeface="Brush Script MT" charset="0"/>
                <a:ea typeface="Brush Script MT" charset="0"/>
                <a:cs typeface="Brush Script MT" charset="0"/>
              </a:rPr>
              <a:t>K</a:t>
            </a:r>
            <a:r>
              <a:rPr lang="en-US" dirty="0">
                <a:latin typeface="French Script MT" panose="03020402040607040605" pitchFamily="66" charset="0"/>
                <a:sym typeface="Symbol"/>
              </a:rPr>
              <a:t> </a:t>
            </a:r>
            <a:r>
              <a:rPr lang="en-US" dirty="0"/>
              <a:t>and </a:t>
            </a:r>
            <a:r>
              <a:rPr lang="en-US" dirty="0">
                <a:latin typeface="Brush Script MT" panose="03060802040406070304" pitchFamily="66" charset="0"/>
                <a:ea typeface="Symbol" charset="2"/>
                <a:cs typeface="Symbol" charset="2"/>
                <a:sym typeface="Symbol"/>
              </a:rPr>
              <a:t>M</a:t>
            </a:r>
            <a:r>
              <a:rPr lang="en-US" dirty="0">
                <a:latin typeface="French Script MT" panose="03020402040607040605" pitchFamily="66" charset="0"/>
                <a:sym typeface="Symbol"/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together define </a:t>
            </a:r>
            <a:r>
              <a:rPr lang="en-US" dirty="0"/>
              <a:t>the set </a:t>
            </a:r>
            <a:r>
              <a:rPr lang="en-US" dirty="0">
                <a:latin typeface="Brush Script MT" panose="03060802040406070304" pitchFamily="66" charset="0"/>
                <a:sym typeface="Symbol"/>
              </a:rPr>
              <a:t>C</a:t>
            </a:r>
            <a:r>
              <a:rPr lang="en-US" dirty="0"/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216024" y="6135687"/>
            <a:ext cx="8532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Any cipher is defined by specifying (Gen, Enc, Dec) and </a:t>
            </a:r>
            <a:r>
              <a:rPr lang="en-US" sz="2400" dirty="0">
                <a:latin typeface="Brush Script MT" panose="03060802040406070304" pitchFamily="66" charset="0"/>
                <a:ea typeface="Symbol" charset="2"/>
                <a:cs typeface="Symbol" charset="2"/>
                <a:sym typeface="Symbol"/>
              </a:rPr>
              <a:t>M</a:t>
            </a:r>
            <a:r>
              <a:rPr lang="en-US" sz="2400" dirty="0"/>
              <a:t> </a:t>
            </a:r>
            <a:endParaRPr lang="en-US" sz="2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99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2" grpId="0"/>
      <p:bldP spid="29" grpId="0"/>
      <p:bldP spid="35" grpId="0"/>
      <p:bldP spid="36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179512" y="764704"/>
            <a:ext cx="50405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charset="2"/>
              <a:buChar char="q"/>
            </a:pPr>
            <a:r>
              <a:rPr lang="en-US" sz="1600" dirty="0"/>
              <a:t>One of the oldest recorded ciphers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492" y="116632"/>
            <a:ext cx="738687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79512" y="1106160"/>
            <a:ext cx="39604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charset="2"/>
              <a:buChar char="q"/>
            </a:pPr>
            <a:r>
              <a:rPr lang="en-US" sz="1600" dirty="0"/>
              <a:t>Encryption algorithm : </a:t>
            </a:r>
            <a:endParaRPr lang="en-US" sz="1600" dirty="0">
              <a:solidFill>
                <a:srgbClr val="0000FF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95536" y="1556792"/>
            <a:ext cx="576064" cy="1130642"/>
            <a:chOff x="395536" y="4407495"/>
            <a:chExt cx="576064" cy="1130642"/>
          </a:xfrm>
        </p:grpSpPr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D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a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83568" y="1556792"/>
            <a:ext cx="576064" cy="1130642"/>
            <a:chOff x="395536" y="4407495"/>
            <a:chExt cx="576064" cy="1130642"/>
          </a:xfrm>
        </p:grpSpPr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E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b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71600" y="1556792"/>
            <a:ext cx="576064" cy="1130642"/>
            <a:chOff x="395536" y="4407495"/>
            <a:chExt cx="576064" cy="1130642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F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c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259632" y="1556792"/>
            <a:ext cx="576064" cy="1130642"/>
            <a:chOff x="395536" y="4407495"/>
            <a:chExt cx="576064" cy="1130642"/>
          </a:xfrm>
        </p:grpSpPr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G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d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47664" y="1556792"/>
            <a:ext cx="648072" cy="1130642"/>
            <a:chOff x="395536" y="4407495"/>
            <a:chExt cx="648072" cy="1130642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H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32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e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907704" y="1556792"/>
            <a:ext cx="648072" cy="1130642"/>
            <a:chOff x="395536" y="4407495"/>
            <a:chExt cx="648072" cy="1130642"/>
          </a:xfrm>
        </p:grpSpPr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I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f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195736" y="1556792"/>
            <a:ext cx="648072" cy="1130642"/>
            <a:chOff x="395536" y="4407495"/>
            <a:chExt cx="648072" cy="1130642"/>
          </a:xfrm>
        </p:grpSpPr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J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g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483768" y="1556792"/>
            <a:ext cx="648072" cy="1130642"/>
            <a:chOff x="395536" y="4407495"/>
            <a:chExt cx="648072" cy="1130642"/>
          </a:xfrm>
        </p:grpSpPr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K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41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h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771800" y="1556792"/>
            <a:ext cx="648072" cy="1130642"/>
            <a:chOff x="395536" y="4407495"/>
            <a:chExt cx="648072" cy="1130642"/>
          </a:xfrm>
        </p:grpSpPr>
        <p:sp>
          <p:nvSpPr>
            <p:cNvPr id="43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L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i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059832" y="1556792"/>
            <a:ext cx="648072" cy="1130642"/>
            <a:chOff x="395536" y="4407495"/>
            <a:chExt cx="648072" cy="1130642"/>
          </a:xfrm>
        </p:grpSpPr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M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47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j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419872" y="1556792"/>
            <a:ext cx="648072" cy="1130642"/>
            <a:chOff x="395536" y="4407495"/>
            <a:chExt cx="648072" cy="1130642"/>
          </a:xfrm>
        </p:grpSpPr>
        <p:sp>
          <p:nvSpPr>
            <p:cNvPr id="49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N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50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k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779912" y="1556792"/>
            <a:ext cx="648072" cy="1130642"/>
            <a:chOff x="395536" y="4407495"/>
            <a:chExt cx="648072" cy="1130642"/>
          </a:xfrm>
        </p:grpSpPr>
        <p:sp>
          <p:nvSpPr>
            <p:cNvPr id="52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O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53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l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139952" y="1556792"/>
            <a:ext cx="648072" cy="1130642"/>
            <a:chOff x="395536" y="4407495"/>
            <a:chExt cx="648072" cy="1130642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P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56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m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499992" y="1556792"/>
            <a:ext cx="648072" cy="1130642"/>
            <a:chOff x="395536" y="4407495"/>
            <a:chExt cx="648072" cy="1130642"/>
          </a:xfrm>
        </p:grpSpPr>
        <p:sp>
          <p:nvSpPr>
            <p:cNvPr id="58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Q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59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n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932040" y="1556792"/>
            <a:ext cx="648072" cy="1130642"/>
            <a:chOff x="395536" y="4407495"/>
            <a:chExt cx="648072" cy="1130642"/>
          </a:xfrm>
        </p:grpSpPr>
        <p:sp>
          <p:nvSpPr>
            <p:cNvPr id="61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R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62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o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516216" y="1556792"/>
            <a:ext cx="648072" cy="1130642"/>
            <a:chOff x="395536" y="4407495"/>
            <a:chExt cx="648072" cy="1130642"/>
          </a:xfrm>
        </p:grpSpPr>
        <p:sp>
          <p:nvSpPr>
            <p:cNvPr id="64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Z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65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w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948264" y="1556792"/>
            <a:ext cx="648072" cy="1130642"/>
            <a:chOff x="395536" y="4407495"/>
            <a:chExt cx="648072" cy="1130642"/>
          </a:xfrm>
        </p:grpSpPr>
        <p:sp>
          <p:nvSpPr>
            <p:cNvPr id="67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A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68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x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380312" y="1556792"/>
            <a:ext cx="648072" cy="1130642"/>
            <a:chOff x="395536" y="4407495"/>
            <a:chExt cx="648072" cy="1130642"/>
          </a:xfrm>
        </p:grpSpPr>
        <p:sp>
          <p:nvSpPr>
            <p:cNvPr id="70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B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71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y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812360" y="1556792"/>
            <a:ext cx="648072" cy="1130642"/>
            <a:chOff x="395536" y="4407495"/>
            <a:chExt cx="648072" cy="1130642"/>
          </a:xfrm>
        </p:grpSpPr>
        <p:sp>
          <p:nvSpPr>
            <p:cNvPr id="73" name="Text Box 7"/>
            <p:cNvSpPr txBox="1">
              <a:spLocks noChangeArrowheads="1"/>
            </p:cNvSpPr>
            <p:nvPr/>
          </p:nvSpPr>
          <p:spPr bwMode="auto">
            <a:xfrm>
              <a:off x="395536" y="5199583"/>
              <a:ext cx="648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 C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74" name="Text Box 7"/>
            <p:cNvSpPr txBox="1">
              <a:spLocks noChangeArrowheads="1"/>
            </p:cNvSpPr>
            <p:nvPr/>
          </p:nvSpPr>
          <p:spPr bwMode="auto">
            <a:xfrm>
              <a:off x="467544" y="4407495"/>
              <a:ext cx="50405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n-US" sz="1600" dirty="0"/>
                <a:t>z 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cxnSp>
        <p:nvCxnSpPr>
          <p:cNvPr id="76" name="Straight Arrow Connector 75"/>
          <p:cNvCxnSpPr/>
          <p:nvPr/>
        </p:nvCxnSpPr>
        <p:spPr>
          <a:xfrm>
            <a:off x="611560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899592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187624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>
            <a:off x="147565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183569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2123728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>
            <a:off x="2411760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>
            <a:off x="2699792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2987824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327585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363589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399593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435597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4788024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5148064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>
            <a:off x="6804248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723629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7596336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>
            <a:off x="8028384" y="1988840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 Box 7"/>
          <p:cNvSpPr txBox="1">
            <a:spLocks noChangeArrowheads="1"/>
          </p:cNvSpPr>
          <p:nvPr/>
        </p:nvSpPr>
        <p:spPr bwMode="auto">
          <a:xfrm>
            <a:off x="5724128" y="1988840"/>
            <a:ext cx="423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1600" dirty="0"/>
              <a:t>… 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00" name="Text Box 7"/>
          <p:cNvSpPr txBox="1">
            <a:spLocks noChangeArrowheads="1"/>
          </p:cNvSpPr>
          <p:nvPr/>
        </p:nvSpPr>
        <p:spPr bwMode="auto">
          <a:xfrm>
            <a:off x="1403648" y="2636912"/>
            <a:ext cx="58326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Courier New" charset="0"/>
              <a:buChar char="o"/>
            </a:pPr>
            <a:r>
              <a:rPr lang="en-US" sz="1600" dirty="0"/>
              <a:t>Plain-text   --- </a:t>
            </a:r>
            <a:r>
              <a:rPr lang="en-US" sz="1600" dirty="0" err="1">
                <a:solidFill>
                  <a:srgbClr val="FF0000"/>
                </a:solidFill>
              </a:rPr>
              <a:t>begintheattacknow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2" name="Text Box 7"/>
          <p:cNvSpPr txBox="1">
            <a:spLocks noChangeArrowheads="1"/>
          </p:cNvSpPr>
          <p:nvPr/>
        </p:nvSpPr>
        <p:spPr bwMode="auto">
          <a:xfrm>
            <a:off x="1403648" y="3018438"/>
            <a:ext cx="7200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Courier New" charset="0"/>
              <a:buChar char="o"/>
            </a:pPr>
            <a:r>
              <a:rPr lang="en-US" sz="1600" dirty="0"/>
              <a:t>Cipher-text --- </a:t>
            </a:r>
            <a:r>
              <a:rPr lang="en-US" sz="1600" dirty="0">
                <a:solidFill>
                  <a:srgbClr val="0000FF"/>
                </a:solidFill>
              </a:rPr>
              <a:t>EHJLQWKHDWWDFNQRZ</a:t>
            </a:r>
          </a:p>
        </p:txBody>
      </p:sp>
      <p:sp>
        <p:nvSpPr>
          <p:cNvPr id="103" name="Text Box 7"/>
          <p:cNvSpPr txBox="1">
            <a:spLocks noChangeArrowheads="1"/>
          </p:cNvSpPr>
          <p:nvPr/>
        </p:nvSpPr>
        <p:spPr bwMode="auto">
          <a:xfrm>
            <a:off x="251520" y="5849396"/>
            <a:ext cx="2736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charset="2"/>
              <a:buChar char="q"/>
            </a:pPr>
            <a:r>
              <a:rPr lang="en-US" dirty="0"/>
              <a:t>Trivial to break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4" name="Text Box 7"/>
          <p:cNvSpPr txBox="1">
            <a:spLocks noChangeArrowheads="1"/>
          </p:cNvSpPr>
          <p:nvPr/>
        </p:nvSpPr>
        <p:spPr bwMode="auto">
          <a:xfrm>
            <a:off x="683568" y="6146720"/>
            <a:ext cx="2664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Courier New" charset="0"/>
              <a:buChar char="o"/>
            </a:pPr>
            <a:r>
              <a:rPr lang="en-US" dirty="0"/>
              <a:t>No secret </a:t>
            </a:r>
            <a:r>
              <a:rPr lang="en-US" dirty="0">
                <a:solidFill>
                  <a:srgbClr val="FF0000"/>
                </a:solidFill>
              </a:rPr>
              <a:t>key</a:t>
            </a:r>
          </a:p>
        </p:txBody>
      </p:sp>
      <p:sp>
        <p:nvSpPr>
          <p:cNvPr id="105" name="Text Box 7"/>
          <p:cNvSpPr txBox="1">
            <a:spLocks noChangeArrowheads="1"/>
          </p:cNvSpPr>
          <p:nvPr/>
        </p:nvSpPr>
        <p:spPr bwMode="auto">
          <a:xfrm>
            <a:off x="683568" y="6444044"/>
            <a:ext cx="72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Courier New" charset="0"/>
              <a:buChar char="o"/>
            </a:pPr>
            <a:r>
              <a:rPr lang="en-US" dirty="0"/>
              <a:t>Encryption/decryption algorithm must remain private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125760" y="3429000"/>
            <a:ext cx="8892480" cy="235477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Text Box 7"/>
          <p:cNvSpPr txBox="1">
            <a:spLocks noChangeArrowheads="1"/>
          </p:cNvSpPr>
          <p:nvPr/>
        </p:nvSpPr>
        <p:spPr bwMode="auto">
          <a:xfrm>
            <a:off x="143000" y="3577283"/>
            <a:ext cx="8784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q"/>
            </a:pPr>
            <a:r>
              <a:rPr lang="en-US" dirty="0"/>
              <a:t>Formally, interpret the alphabet set {a, b , …, z} as set {0, 1, …, 25}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9" name="Text Box 7"/>
          <p:cNvSpPr txBox="1">
            <a:spLocks noChangeArrowheads="1"/>
          </p:cNvSpPr>
          <p:nvPr/>
        </p:nvSpPr>
        <p:spPr bwMode="auto">
          <a:xfrm>
            <a:off x="323528" y="3955249"/>
            <a:ext cx="44644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Brush Script MT" panose="03060802040406070304" pitchFamily="66" charset="0"/>
                <a:ea typeface="Symbol" charset="2"/>
                <a:cs typeface="Symbol" charset="2"/>
                <a:sym typeface="Symbol"/>
              </a:rPr>
              <a:t>M</a:t>
            </a:r>
            <a:r>
              <a:rPr lang="en-US" dirty="0">
                <a:latin typeface="French Script MT" panose="03020402040607040605" pitchFamily="66" charset="0"/>
                <a:sym typeface="Symbol"/>
              </a:rPr>
              <a:t> = </a:t>
            </a:r>
            <a:r>
              <a:rPr lang="en-US" dirty="0">
                <a:latin typeface="Brush Script MT" panose="03060802040406070304" pitchFamily="66" charset="0"/>
                <a:sym typeface="Symbol"/>
              </a:rPr>
              <a:t>C</a:t>
            </a:r>
            <a:r>
              <a:rPr lang="en-US" dirty="0">
                <a:latin typeface="French Script MT" panose="03020402040607040605" pitchFamily="66" charset="0"/>
                <a:sym typeface="Symbol"/>
              </a:rPr>
              <a:t> = </a:t>
            </a:r>
            <a:r>
              <a:rPr lang="en-US" dirty="0"/>
              <a:t> set of strings over {0, 1, …, 25}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112" name="Group 111"/>
          <p:cNvGrpSpPr/>
          <p:nvPr/>
        </p:nvGrpSpPr>
        <p:grpSpPr>
          <a:xfrm>
            <a:off x="251520" y="5006136"/>
            <a:ext cx="1378023" cy="573031"/>
            <a:chOff x="458863" y="5469171"/>
            <a:chExt cx="1585001" cy="494511"/>
          </a:xfrm>
        </p:grpSpPr>
        <p:grpSp>
          <p:nvGrpSpPr>
            <p:cNvPr id="113" name="Group 112"/>
            <p:cNvGrpSpPr/>
            <p:nvPr/>
          </p:nvGrpSpPr>
          <p:grpSpPr>
            <a:xfrm>
              <a:off x="458863" y="5469171"/>
              <a:ext cx="1158379" cy="494511"/>
              <a:chOff x="452909" y="4230633"/>
              <a:chExt cx="1158379" cy="494511"/>
            </a:xfrm>
          </p:grpSpPr>
          <p:grpSp>
            <p:nvGrpSpPr>
              <p:cNvPr id="115" name="Group 114"/>
              <p:cNvGrpSpPr/>
              <p:nvPr/>
            </p:nvGrpSpPr>
            <p:grpSpPr>
              <a:xfrm>
                <a:off x="827584" y="4230633"/>
                <a:ext cx="783704" cy="494511"/>
                <a:chOff x="1534541" y="2595355"/>
                <a:chExt cx="783704" cy="494511"/>
              </a:xfrm>
            </p:grpSpPr>
            <p:sp>
              <p:nvSpPr>
                <p:cNvPr id="119" name="Rectangle 118"/>
                <p:cNvSpPr/>
                <p:nvPr/>
              </p:nvSpPr>
              <p:spPr>
                <a:xfrm>
                  <a:off x="1540495" y="2595355"/>
                  <a:ext cx="712911" cy="49451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12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1534541" y="2657818"/>
                  <a:ext cx="783704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2000" dirty="0"/>
                    <a:t>Gen</a:t>
                  </a:r>
                  <a:endParaRPr lang="en-US" sz="2000" dirty="0">
                    <a:solidFill>
                      <a:srgbClr val="0000FF"/>
                    </a:solidFill>
                  </a:endParaRPr>
                </a:p>
              </p:txBody>
            </p:sp>
          </p:grpSp>
          <p:cxnSp>
            <p:nvCxnSpPr>
              <p:cNvPr id="116" name="Straight Arrow Connector 115"/>
              <p:cNvCxnSpPr/>
              <p:nvPr/>
            </p:nvCxnSpPr>
            <p:spPr>
              <a:xfrm>
                <a:off x="452909" y="4493151"/>
                <a:ext cx="380629" cy="1597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4" name="Straight Arrow Connector 113"/>
            <p:cNvCxnSpPr/>
            <p:nvPr/>
          </p:nvCxnSpPr>
          <p:spPr>
            <a:xfrm flipV="1">
              <a:off x="1547664" y="5716426"/>
              <a:ext cx="496200" cy="1683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Rectangle 132"/>
          <p:cNvSpPr/>
          <p:nvPr/>
        </p:nvSpPr>
        <p:spPr>
          <a:xfrm>
            <a:off x="2709664" y="4798494"/>
            <a:ext cx="1736577" cy="7806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34" name="Text Box 7"/>
          <p:cNvSpPr txBox="1">
            <a:spLocks noChangeArrowheads="1"/>
          </p:cNvSpPr>
          <p:nvPr/>
        </p:nvSpPr>
        <p:spPr bwMode="auto">
          <a:xfrm>
            <a:off x="3061144" y="4744754"/>
            <a:ext cx="765860" cy="41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err="1"/>
              <a:t>Enc</a:t>
            </a:r>
            <a:endParaRPr lang="en-US" sz="2000" dirty="0">
              <a:solidFill>
                <a:srgbClr val="0000FF"/>
              </a:solidFill>
            </a:endParaRPr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1738772" y="5270611"/>
            <a:ext cx="9432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 Box 7"/>
          <p:cNvSpPr txBox="1">
            <a:spLocks noChangeArrowheads="1"/>
          </p:cNvSpPr>
          <p:nvPr/>
        </p:nvSpPr>
        <p:spPr bwMode="auto">
          <a:xfrm>
            <a:off x="1738772" y="4870501"/>
            <a:ext cx="141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</a:t>
            </a:r>
            <a:r>
              <a:rPr lang="en-US" baseline="-25000" dirty="0"/>
              <a:t>i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 </a:t>
            </a:r>
            <a:r>
              <a:rPr lang="en-US" dirty="0">
                <a:latin typeface="Brush Script MT" panose="03060802040406070304" pitchFamily="66" charset="0"/>
                <a:ea typeface="Symbol" charset="2"/>
                <a:cs typeface="Symbol" charset="2"/>
                <a:sym typeface="Symbol"/>
              </a:rPr>
              <a:t>M</a:t>
            </a:r>
            <a:r>
              <a:rPr lang="en-US" dirty="0">
                <a:sym typeface="Symbol"/>
              </a:rPr>
              <a:t> </a:t>
            </a:r>
            <a:endParaRPr lang="en-US" baseline="30000" dirty="0">
              <a:solidFill>
                <a:srgbClr val="0000FF"/>
              </a:solidFill>
            </a:endParaRPr>
          </a:p>
        </p:txBody>
      </p:sp>
      <p:sp>
        <p:nvSpPr>
          <p:cNvPr id="130" name="Text Box 7"/>
          <p:cNvSpPr txBox="1">
            <a:spLocks noChangeArrowheads="1"/>
          </p:cNvSpPr>
          <p:nvPr/>
        </p:nvSpPr>
        <p:spPr bwMode="auto">
          <a:xfrm>
            <a:off x="2674876" y="5158533"/>
            <a:ext cx="19094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c</a:t>
            </a:r>
            <a:r>
              <a:rPr lang="en-US" sz="1400" baseline="-25000" dirty="0"/>
              <a:t>i</a:t>
            </a:r>
            <a:r>
              <a:rPr lang="en-US" sz="1400" dirty="0"/>
              <a:t> := (m</a:t>
            </a:r>
            <a:r>
              <a:rPr lang="en-US" sz="1400" baseline="-25000" dirty="0"/>
              <a:t>i</a:t>
            </a:r>
            <a:r>
              <a:rPr lang="en-US" sz="1400" dirty="0"/>
              <a:t>+3) mod 26</a:t>
            </a:r>
            <a:endParaRPr lang="en-US" sz="1400" baseline="30000" dirty="0">
              <a:solidFill>
                <a:srgbClr val="0000FF"/>
              </a:solidFill>
            </a:endParaRPr>
          </a:p>
        </p:txBody>
      </p:sp>
      <p:cxnSp>
        <p:nvCxnSpPr>
          <p:cNvPr id="125" name="Straight Arrow Connector 124"/>
          <p:cNvCxnSpPr/>
          <p:nvPr/>
        </p:nvCxnSpPr>
        <p:spPr>
          <a:xfrm>
            <a:off x="4475076" y="5230419"/>
            <a:ext cx="756084" cy="12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 Box 7"/>
          <p:cNvSpPr txBox="1">
            <a:spLocks noChangeArrowheads="1"/>
          </p:cNvSpPr>
          <p:nvPr/>
        </p:nvSpPr>
        <p:spPr bwMode="auto">
          <a:xfrm>
            <a:off x="4431904" y="4830431"/>
            <a:ext cx="864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c</a:t>
            </a:r>
            <a:r>
              <a:rPr lang="en-US" baseline="-25000" dirty="0"/>
              <a:t>i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 </a:t>
            </a:r>
            <a:r>
              <a:rPr lang="en-US" dirty="0">
                <a:latin typeface="Brush Script MT" panose="03060802040406070304" pitchFamily="66" charset="0"/>
                <a:sym typeface="Symbol"/>
              </a:rPr>
              <a:t>C</a:t>
            </a:r>
            <a:r>
              <a:rPr lang="en-US" dirty="0">
                <a:sym typeface="Symbol"/>
              </a:rPr>
              <a:t> </a:t>
            </a:r>
            <a:endParaRPr lang="en-US" baseline="30000" dirty="0">
              <a:solidFill>
                <a:srgbClr val="0000FF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6454080" y="4737899"/>
            <a:ext cx="1736577" cy="7806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9" name="Text Box 7"/>
          <p:cNvSpPr txBox="1">
            <a:spLocks noChangeArrowheads="1"/>
          </p:cNvSpPr>
          <p:nvPr/>
        </p:nvSpPr>
        <p:spPr bwMode="auto">
          <a:xfrm>
            <a:off x="6805560" y="4684159"/>
            <a:ext cx="765860" cy="41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Dec</a:t>
            </a:r>
            <a:endParaRPr lang="en-US" sz="2000" dirty="0">
              <a:solidFill>
                <a:srgbClr val="0000FF"/>
              </a:solidFill>
            </a:endParaRPr>
          </a:p>
        </p:txBody>
      </p:sp>
      <p:cxnSp>
        <p:nvCxnSpPr>
          <p:cNvPr id="150" name="Straight Arrow Connector 149"/>
          <p:cNvCxnSpPr/>
          <p:nvPr/>
        </p:nvCxnSpPr>
        <p:spPr>
          <a:xfrm>
            <a:off x="5483188" y="5210016"/>
            <a:ext cx="9432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 Box 7"/>
          <p:cNvSpPr txBox="1">
            <a:spLocks noChangeArrowheads="1"/>
          </p:cNvSpPr>
          <p:nvPr/>
        </p:nvSpPr>
        <p:spPr bwMode="auto">
          <a:xfrm>
            <a:off x="5483188" y="4809906"/>
            <a:ext cx="141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c</a:t>
            </a:r>
            <a:r>
              <a:rPr lang="en-US" baseline="-25000" dirty="0"/>
              <a:t>i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 </a:t>
            </a:r>
            <a:r>
              <a:rPr lang="en-US" dirty="0">
                <a:latin typeface="Brush Script MT" panose="03060802040406070304" pitchFamily="66" charset="0"/>
                <a:ea typeface="Symbol" charset="2"/>
                <a:cs typeface="Symbol" charset="2"/>
                <a:sym typeface="Symbol"/>
              </a:rPr>
              <a:t>M</a:t>
            </a:r>
            <a:r>
              <a:rPr lang="en-US" dirty="0">
                <a:sym typeface="Symbol"/>
              </a:rPr>
              <a:t> </a:t>
            </a:r>
            <a:endParaRPr lang="en-US" baseline="30000" dirty="0">
              <a:solidFill>
                <a:srgbClr val="0000FF"/>
              </a:solidFill>
            </a:endParaRPr>
          </a:p>
        </p:txBody>
      </p:sp>
      <p:sp>
        <p:nvSpPr>
          <p:cNvPr id="152" name="Text Box 7"/>
          <p:cNvSpPr txBox="1">
            <a:spLocks noChangeArrowheads="1"/>
          </p:cNvSpPr>
          <p:nvPr/>
        </p:nvSpPr>
        <p:spPr bwMode="auto">
          <a:xfrm>
            <a:off x="6419292" y="5097938"/>
            <a:ext cx="19094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m</a:t>
            </a:r>
            <a:r>
              <a:rPr lang="en-US" sz="1400" baseline="-25000" dirty="0"/>
              <a:t>i</a:t>
            </a:r>
            <a:r>
              <a:rPr lang="en-US" sz="1400" dirty="0"/>
              <a:t> := (c</a:t>
            </a:r>
            <a:r>
              <a:rPr lang="en-US" sz="1400" baseline="-25000" dirty="0"/>
              <a:t>i</a:t>
            </a:r>
            <a:r>
              <a:rPr lang="en-US" sz="1400" dirty="0"/>
              <a:t>-3) mod 26</a:t>
            </a:r>
            <a:endParaRPr lang="en-US" sz="1400" baseline="30000" dirty="0">
              <a:solidFill>
                <a:srgbClr val="0000FF"/>
              </a:solidFill>
            </a:endParaRPr>
          </a:p>
        </p:txBody>
      </p:sp>
      <p:cxnSp>
        <p:nvCxnSpPr>
          <p:cNvPr id="153" name="Straight Arrow Connector 152"/>
          <p:cNvCxnSpPr/>
          <p:nvPr/>
        </p:nvCxnSpPr>
        <p:spPr>
          <a:xfrm>
            <a:off x="8219492" y="5169824"/>
            <a:ext cx="756084" cy="12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 Box 7"/>
          <p:cNvSpPr txBox="1">
            <a:spLocks noChangeArrowheads="1"/>
          </p:cNvSpPr>
          <p:nvPr/>
        </p:nvSpPr>
        <p:spPr bwMode="auto">
          <a:xfrm>
            <a:off x="8176319" y="4769836"/>
            <a:ext cx="9852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</a:t>
            </a:r>
            <a:r>
              <a:rPr lang="en-US" baseline="-25000" dirty="0"/>
              <a:t>i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 </a:t>
            </a:r>
            <a:r>
              <a:rPr lang="en-US" dirty="0">
                <a:latin typeface="Brush Script MT" panose="03060802040406070304" pitchFamily="66" charset="0"/>
                <a:sym typeface="Symbol"/>
              </a:rPr>
              <a:t>C</a:t>
            </a:r>
            <a:r>
              <a:rPr lang="en-US" dirty="0">
                <a:sym typeface="Symbol"/>
              </a:rPr>
              <a:t> </a:t>
            </a:r>
            <a:endParaRPr lang="en-US" baseline="30000" dirty="0">
              <a:solidFill>
                <a:srgbClr val="0000FF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76587"/>
          </a:xfrm>
        </p:spPr>
        <p:txBody>
          <a:bodyPr/>
          <a:lstStyle/>
          <a:p>
            <a:r>
              <a:rPr lang="en-US" sz="3600" dirty="0">
                <a:solidFill>
                  <a:srgbClr val="009900"/>
                </a:solidFill>
                <a:latin typeface="Comic Sans MS" panose="030F0702030302020204" pitchFamily="66" charset="0"/>
              </a:rPr>
              <a:t>Julius </a:t>
            </a:r>
            <a:r>
              <a:rPr lang="en-US" sz="3600" dirty="0" err="1">
                <a:solidFill>
                  <a:srgbClr val="009900"/>
                </a:solidFill>
                <a:latin typeface="Comic Sans MS" panose="030F0702030302020204" pitchFamily="66" charset="0"/>
              </a:rPr>
              <a:t>Ceaser’s</a:t>
            </a:r>
            <a:r>
              <a:rPr lang="en-US" sz="3600" dirty="0">
                <a:solidFill>
                  <a:srgbClr val="009900"/>
                </a:solidFill>
                <a:latin typeface="Comic Sans MS" panose="030F0702030302020204" pitchFamily="66" charset="0"/>
              </a:rPr>
              <a:t> Cipher</a:t>
            </a:r>
          </a:p>
        </p:txBody>
      </p:sp>
    </p:spTree>
    <p:extLst>
      <p:ext uri="{BB962C8B-B14F-4D97-AF65-F5344CB8AC3E}">
        <p14:creationId xmlns:p14="http://schemas.microsoft.com/office/powerpoint/2010/main" val="80466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/>
      <p:bldP spid="99" grpId="0"/>
      <p:bldP spid="100" grpId="0"/>
      <p:bldP spid="102" grpId="0"/>
      <p:bldP spid="103" grpId="0"/>
      <p:bldP spid="104" grpId="0"/>
      <p:bldP spid="105" grpId="0"/>
      <p:bldP spid="106" grpId="0" animBg="1"/>
      <p:bldP spid="107" grpId="0"/>
      <p:bldP spid="109" grpId="0"/>
      <p:bldP spid="133" grpId="0" animBg="1"/>
      <p:bldP spid="134" grpId="0"/>
      <p:bldP spid="129" grpId="0"/>
      <p:bldP spid="130" grpId="0"/>
      <p:bldP spid="126" grpId="0"/>
      <p:bldP spid="148" grpId="0" animBg="1"/>
      <p:bldP spid="149" grpId="0"/>
      <p:bldP spid="151" grpId="0"/>
      <p:bldP spid="152" grpId="0"/>
      <p:bldP spid="1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07504" y="2679303"/>
            <a:ext cx="8856984" cy="3990057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-360610" y="116632"/>
            <a:ext cx="9541122" cy="6480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800" kern="0" dirty="0">
                <a:solidFill>
                  <a:srgbClr val="009900"/>
                </a:solidFill>
                <a:ea typeface="+mj-ea"/>
                <a:cs typeface="+mj-cs"/>
              </a:rPr>
              <a:t>  Keys and </a:t>
            </a:r>
            <a:r>
              <a:rPr lang="en-US" sz="3800" kern="0" dirty="0" err="1">
                <a:solidFill>
                  <a:srgbClr val="009900"/>
                </a:solidFill>
                <a:ea typeface="+mj-ea"/>
                <a:cs typeface="+mj-cs"/>
              </a:rPr>
              <a:t>Kerckhoffs</a:t>
            </a:r>
            <a:r>
              <a:rPr lang="en-US" sz="3800" kern="0" dirty="0">
                <a:solidFill>
                  <a:srgbClr val="009900"/>
                </a:solidFill>
                <a:ea typeface="+mj-ea"/>
                <a:cs typeface="+mj-cs"/>
              </a:rPr>
              <a:t>’ Principle</a:t>
            </a: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107504" y="1115452"/>
            <a:ext cx="90364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charset="2"/>
              <a:buChar char="q"/>
            </a:pPr>
            <a:r>
              <a:rPr lang="en-US" dirty="0"/>
              <a:t>To maintain security </a:t>
            </a:r>
            <a:r>
              <a:rPr lang="en-US" dirty="0">
                <a:solidFill>
                  <a:srgbClr val="0000FF"/>
                </a:solidFill>
              </a:rPr>
              <a:t>key k</a:t>
            </a:r>
            <a:r>
              <a:rPr lang="en-US" dirty="0"/>
              <a:t> should be </a:t>
            </a:r>
            <a:r>
              <a:rPr lang="en-US" dirty="0">
                <a:solidFill>
                  <a:srgbClr val="0000FF"/>
                </a:solidFill>
              </a:rPr>
              <a:t>definitely a secret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07504" y="1547500"/>
            <a:ext cx="90364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charset="2"/>
              <a:buChar char="q"/>
            </a:pPr>
            <a:r>
              <a:rPr lang="en-US" dirty="0"/>
              <a:t>What about Enc and Dec algorithm 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60040" y="1979548"/>
            <a:ext cx="85324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pitchFamily="2" charset="2"/>
              <a:buChar char="Ø"/>
            </a:pPr>
            <a:r>
              <a:rPr lang="en-US" dirty="0"/>
              <a:t>More security by keeping them private too 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2952328" y="2814028"/>
            <a:ext cx="3455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err="1"/>
              <a:t>Kerckhoffs</a:t>
            </a:r>
            <a:r>
              <a:rPr lang="en-US" sz="2400" dirty="0"/>
              <a:t>’ Principle:</a:t>
            </a:r>
            <a:endParaRPr lang="en-US" sz="2200" dirty="0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95536" y="3462099"/>
            <a:ext cx="60121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/>
              <a:t>“The cipher method </a:t>
            </a:r>
            <a:r>
              <a:rPr lang="en-US" sz="2400" dirty="0">
                <a:solidFill>
                  <a:srgbClr val="FF0000"/>
                </a:solidFill>
              </a:rPr>
              <a:t>must not be </a:t>
            </a:r>
            <a:r>
              <a:rPr lang="en-US" sz="2400" dirty="0"/>
              <a:t>required to be secret and it must be able to fall into the hands of the enemy without any inconvenience ”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5738" y="3494340"/>
            <a:ext cx="1479798" cy="202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6444208" y="5662989"/>
            <a:ext cx="22593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dirty="0"/>
              <a:t>19</a:t>
            </a:r>
            <a:r>
              <a:rPr lang="en-US" baseline="30000" dirty="0"/>
              <a:t>th</a:t>
            </a:r>
            <a:r>
              <a:rPr lang="en-US" dirty="0"/>
              <a:t> century Dutch cryptographer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2627784" y="5046275"/>
            <a:ext cx="8995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 err="1"/>
              <a:t>a.k.a</a:t>
            </a:r>
            <a:endParaRPr lang="en-US" sz="2200" dirty="0">
              <a:solidFill>
                <a:srgbClr val="0000FF"/>
              </a:solidFill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827584" y="5622339"/>
            <a:ext cx="48965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</a:rPr>
              <a:t>Security rely solely on the secrecy of the key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0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  <p:bldP spid="24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116632"/>
            <a:ext cx="9144000" cy="6480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800" kern="0" dirty="0">
                <a:solidFill>
                  <a:srgbClr val="009900"/>
                </a:solidFill>
                <a:ea typeface="+mj-ea"/>
                <a:cs typeface="+mj-cs"/>
              </a:rPr>
              <a:t> Arguments for </a:t>
            </a:r>
            <a:r>
              <a:rPr lang="en-US" sz="3800" kern="0" dirty="0" err="1">
                <a:solidFill>
                  <a:srgbClr val="009900"/>
                </a:solidFill>
                <a:ea typeface="+mj-ea"/>
                <a:cs typeface="+mj-cs"/>
              </a:rPr>
              <a:t>Kerckhoffs</a:t>
            </a:r>
            <a:r>
              <a:rPr lang="en-US" sz="3800" kern="0" dirty="0">
                <a:solidFill>
                  <a:srgbClr val="009900"/>
                </a:solidFill>
                <a:ea typeface="+mj-ea"/>
                <a:cs typeface="+mj-cs"/>
              </a:rPr>
              <a:t>’ Principle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96552" y="1558533"/>
            <a:ext cx="87474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P1:</a:t>
            </a:r>
            <a:r>
              <a:rPr lang="en-US" dirty="0"/>
              <a:t> Maintaining the </a:t>
            </a:r>
            <a:r>
              <a:rPr lang="en-US" dirty="0">
                <a:solidFill>
                  <a:srgbClr val="0000FF"/>
                </a:solidFill>
              </a:rPr>
              <a:t>privacy</a:t>
            </a:r>
            <a:r>
              <a:rPr lang="en-US" dirty="0"/>
              <a:t> of a </a:t>
            </a:r>
            <a:r>
              <a:rPr lang="en-US" dirty="0">
                <a:solidFill>
                  <a:srgbClr val="0000FF"/>
                </a:solidFill>
              </a:rPr>
              <a:t>“short” </a:t>
            </a:r>
            <a:r>
              <a:rPr lang="en-US" dirty="0"/>
              <a:t>key is easier than maintaining the privacy of a </a:t>
            </a:r>
            <a:r>
              <a:rPr lang="en-US" dirty="0">
                <a:solidFill>
                  <a:srgbClr val="0000FF"/>
                </a:solidFill>
              </a:rPr>
              <a:t>“large” </a:t>
            </a:r>
            <a:r>
              <a:rPr lang="en-US" dirty="0"/>
              <a:t>algorithm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623526" y="2396788"/>
            <a:ext cx="2852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pitchFamily="2" charset="2"/>
              <a:buChar char="Ø"/>
            </a:pPr>
            <a:r>
              <a:rPr lang="en-US" dirty="0"/>
              <a:t>Key </a:t>
            </a:r>
            <a:r>
              <a:rPr lang="en-US" dirty="0">
                <a:sym typeface="Symbol"/>
              </a:rPr>
              <a:t> 100 bits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11559" y="2717618"/>
            <a:ext cx="5150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pitchFamily="2" charset="2"/>
              <a:buChar char="Ø"/>
            </a:pPr>
            <a:r>
              <a:rPr lang="en-US" dirty="0"/>
              <a:t>Program: 1000 times larger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50366" y="3613903"/>
            <a:ext cx="8766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P2:</a:t>
            </a:r>
            <a:r>
              <a:rPr lang="en-US" dirty="0"/>
              <a:t> Easy to </a:t>
            </a:r>
            <a:r>
              <a:rPr lang="en-US" dirty="0">
                <a:solidFill>
                  <a:srgbClr val="0000FF"/>
                </a:solidFill>
              </a:rPr>
              <a:t>replace </a:t>
            </a:r>
            <a:r>
              <a:rPr lang="en-US" dirty="0"/>
              <a:t>a key than a whole program when exposed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95536" y="4942909"/>
            <a:ext cx="86044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P3:</a:t>
            </a:r>
            <a:r>
              <a:rPr lang="en-US" dirty="0"/>
              <a:t> Infeasible to imagine a </a:t>
            </a:r>
            <a:r>
              <a:rPr lang="en-US" dirty="0">
                <a:solidFill>
                  <a:srgbClr val="0000FF"/>
                </a:solidFill>
              </a:rPr>
              <a:t>secret pair </a:t>
            </a:r>
            <a:r>
              <a:rPr lang="en-US">
                <a:solidFill>
                  <a:srgbClr val="0000FF"/>
                </a:solidFill>
              </a:rPr>
              <a:t>of algorithms </a:t>
            </a:r>
            <a:r>
              <a:rPr lang="en-US" dirty="0"/>
              <a:t>for every pair of communicating parties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3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3" grpId="0"/>
      <p:bldP spid="15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008000"/>
                </a:solidFill>
                <a:latin typeface="Comic Sans MS"/>
                <a:cs typeface="Comic Sans MS"/>
              </a:rPr>
              <a:t>Why Cryptography?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8720"/>
            <a:ext cx="9144000" cy="458169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1486" y="5450585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Goal of an Ethical Cryptographer: Protect Good from Bad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520" y="6084004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Prerequisite: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22629" y="6084004"/>
            <a:ext cx="5421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Being able to distinguish between Good and Bad. </a:t>
            </a:r>
          </a:p>
        </p:txBody>
      </p:sp>
      <p:sp>
        <p:nvSpPr>
          <p:cNvPr id="9" name="Rectangle 8"/>
          <p:cNvSpPr/>
          <p:nvPr/>
        </p:nvSpPr>
        <p:spPr>
          <a:xfrm>
            <a:off x="1814619" y="6444044"/>
            <a:ext cx="234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High Ethical values.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B9E49DE-B0B3-954F-9A18-0FC1F7A388AC}"/>
              </a:ext>
            </a:extLst>
          </p:cNvPr>
          <p:cNvSpPr/>
          <p:nvPr/>
        </p:nvSpPr>
        <p:spPr>
          <a:xfrm>
            <a:off x="6664523" y="5772157"/>
            <a:ext cx="1524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Arpita Patra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B3151C-256A-874E-BAE0-1AEE4D5E5936}"/>
              </a:ext>
            </a:extLst>
          </p:cNvPr>
          <p:cNvSpPr/>
          <p:nvPr/>
        </p:nvSpPr>
        <p:spPr>
          <a:xfrm>
            <a:off x="5534939" y="6475097"/>
            <a:ext cx="2861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en-US" dirty="0">
                <a:solidFill>
                  <a:srgbClr val="5C5A5A"/>
                </a:solidFill>
                <a:latin typeface="inherit"/>
              </a:rPr>
              <a:t>(KL: Katz-Lindell 2nd Edition)</a:t>
            </a:r>
            <a:endParaRPr lang="en-US" b="0" i="0" u="none" strike="noStrike" dirty="0">
              <a:solidFill>
                <a:srgbClr val="5C5A5A"/>
              </a:solidFill>
              <a:effectLst/>
              <a:latin typeface="Yanone Kaffeesatz"/>
            </a:endParaRPr>
          </a:p>
        </p:txBody>
      </p:sp>
    </p:spTree>
    <p:extLst>
      <p:ext uri="{BB962C8B-B14F-4D97-AF65-F5344CB8AC3E}">
        <p14:creationId xmlns:p14="http://schemas.microsoft.com/office/powerpoint/2010/main" val="36826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008000"/>
                </a:solidFill>
                <a:latin typeface="Comic Sans MS"/>
                <a:cs typeface="Comic Sans MS"/>
              </a:rPr>
              <a:t>What is Cryptography?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0702" y="2708920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-Tools to control access to information; </a:t>
            </a:r>
          </a:p>
          <a:p>
            <a:r>
              <a:rPr lang="en-US" dirty="0"/>
              <a:t>-Tools to enforce policies who can learn/influence information 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412776"/>
            <a:ext cx="8399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omic Sans MS" charset="0"/>
                <a:ea typeface="Comic Sans MS" charset="0"/>
                <a:cs typeface="Comic Sans MS" charset="0"/>
              </a:rPr>
              <a:t>- The study of mathematical techniques for securing digital information, systems, and distributed computations against adversarial attacks.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DA87D7-7B1A-4143-8E58-33276997EF5E}"/>
              </a:ext>
            </a:extLst>
          </p:cNvPr>
          <p:cNvSpPr/>
          <p:nvPr/>
        </p:nvSpPr>
        <p:spPr>
          <a:xfrm>
            <a:off x="850882" y="4189119"/>
            <a:ext cx="47997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At one hand, </a:t>
            </a:r>
            <a:r>
              <a:rPr lang="en-US" dirty="0">
                <a:solidFill>
                  <a:srgbClr val="0000FF"/>
                </a:solidFill>
              </a:rPr>
              <a:t>C</a:t>
            </a:r>
            <a:r>
              <a:rPr lang="en-US" dirty="0"/>
              <a:t>hallenging and </a:t>
            </a:r>
            <a:r>
              <a:rPr lang="en-US" dirty="0">
                <a:solidFill>
                  <a:srgbClr val="009900"/>
                </a:solidFill>
              </a:rPr>
              <a:t>E</a:t>
            </a:r>
            <a:r>
              <a:rPr lang="en-US" dirty="0"/>
              <a:t>ngaging </a:t>
            </a:r>
          </a:p>
          <a:p>
            <a:pPr marL="285750" indent="-285750">
              <a:buFontTx/>
              <a:buChar char="-"/>
            </a:pPr>
            <a:r>
              <a:rPr lang="en-US" dirty="0"/>
              <a:t>On the </a:t>
            </a:r>
            <a:r>
              <a:rPr lang="en-US" dirty="0" err="1"/>
              <a:t>other,</a:t>
            </a:r>
            <a:r>
              <a:rPr lang="en-US" dirty="0" err="1">
                <a:solidFill>
                  <a:srgbClr val="0000FF"/>
                </a:solidFill>
              </a:rPr>
              <a:t>C</a:t>
            </a:r>
            <a:r>
              <a:rPr lang="en-US" dirty="0" err="1"/>
              <a:t>herishable</a:t>
            </a:r>
            <a:r>
              <a:rPr lang="en-US" dirty="0"/>
              <a:t> and </a:t>
            </a:r>
            <a:r>
              <a:rPr lang="en-US" dirty="0">
                <a:solidFill>
                  <a:srgbClr val="009900"/>
                </a:solidFill>
              </a:rPr>
              <a:t>E</a:t>
            </a:r>
            <a:r>
              <a:rPr lang="en-US" dirty="0"/>
              <a:t>njoyable</a:t>
            </a:r>
          </a:p>
        </p:txBody>
      </p:sp>
    </p:spTree>
    <p:extLst>
      <p:ext uri="{BB962C8B-B14F-4D97-AF65-F5344CB8AC3E}">
        <p14:creationId xmlns:p14="http://schemas.microsoft.com/office/powerpoint/2010/main" val="335956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53752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008000"/>
                </a:solidFill>
                <a:latin typeface="Comic Sans MS"/>
                <a:cs typeface="Comic Sans MS"/>
              </a:rPr>
              <a:t>Crypto: Past and Present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20" y="1763524"/>
            <a:ext cx="93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Scope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211960" y="2862392"/>
            <a:ext cx="1" cy="402299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44108" y="1196752"/>
            <a:ext cx="1152128" cy="37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1980s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2987660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Authenticated Message Communication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11560" y="1638092"/>
            <a:ext cx="5256584" cy="194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-180528" y="1249015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Approx. 1900 BC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868144" y="1542277"/>
            <a:ext cx="0" cy="23053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91680" y="1249015"/>
            <a:ext cx="1663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Approx. 110 BC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5868144" y="1657546"/>
            <a:ext cx="3060340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02948" y="2924944"/>
            <a:ext cx="2752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Message Communication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1560" y="178254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Classical Crypto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868144" y="178254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Modern Crypto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7864" y="2123564"/>
            <a:ext cx="2019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Scientific Basis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75856" y="2483604"/>
            <a:ext cx="2379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9900"/>
                </a:solidFill>
              </a:rPr>
              <a:t>Consumer/End-user</a:t>
            </a:r>
            <a:endParaRPr lang="en-US" dirty="0">
              <a:solidFill>
                <a:srgbClr val="0099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4008" y="335699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E-cash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44008" y="430238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Activism with Safety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644008" y="523849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Secure Information Retrieval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44008" y="378904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E-election, E-auction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44008" y="4797152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Secure Storage, Secret Sharing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44008" y="573325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Secure outsourcing to  Cloud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44008" y="614276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Secure Computation: Holy-grail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44008" y="651605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……….and the list goes 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03848" y="1268760"/>
            <a:ext cx="1663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WW II</a:t>
            </a:r>
          </a:p>
        </p:txBody>
      </p:sp>
    </p:spTree>
    <p:extLst>
      <p:ext uri="{BB962C8B-B14F-4D97-AF65-F5344CB8AC3E}">
        <p14:creationId xmlns:p14="http://schemas.microsoft.com/office/powerpoint/2010/main" val="22502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11" grpId="0"/>
      <p:bldP spid="22" grpId="0"/>
      <p:bldP spid="26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82553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008000"/>
                </a:solidFill>
                <a:latin typeface="Comic Sans MS"/>
                <a:cs typeface="Comic Sans MS"/>
              </a:rPr>
              <a:t>Secure (Multiparty) Computation (MPC)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9524" y="1474572"/>
            <a:ext cx="8830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/>
                <a:cs typeface="Comic Sans MS"/>
              </a:rPr>
              <a:t>–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9409" y="1501919"/>
            <a:ext cx="3619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&gt;&gt; n</a:t>
            </a:r>
            <a:r>
              <a:rPr lang="en-US" dirty="0">
                <a:latin typeface="Comic Sans MS"/>
                <a:cs typeface="Comic Sans MS"/>
              </a:rPr>
              <a:t> parties P</a:t>
            </a:r>
            <a:r>
              <a:rPr lang="en-US" baseline="-25000" dirty="0">
                <a:latin typeface="Comic Sans MS"/>
                <a:cs typeface="Comic Sans MS"/>
              </a:rPr>
              <a:t>1</a:t>
            </a:r>
            <a:r>
              <a:rPr lang="en-US" dirty="0">
                <a:latin typeface="Comic Sans MS"/>
                <a:cs typeface="Comic Sans MS"/>
              </a:rPr>
              <a:t>,....,</a:t>
            </a:r>
            <a:r>
              <a:rPr lang="en-US" dirty="0" err="1">
                <a:latin typeface="Comic Sans MS"/>
                <a:cs typeface="Comic Sans MS"/>
              </a:rPr>
              <a:t>P</a:t>
            </a:r>
            <a:r>
              <a:rPr lang="en-US" baseline="-25000" dirty="0" err="1">
                <a:latin typeface="Comic Sans MS"/>
                <a:cs typeface="Comic Sans MS"/>
              </a:rPr>
              <a:t>n</a:t>
            </a:r>
            <a:r>
              <a:rPr lang="en-US" baseline="-25000" dirty="0">
                <a:latin typeface="Comic Sans MS"/>
                <a:cs typeface="Comic Sans MS"/>
              </a:rPr>
              <a:t> </a:t>
            </a:r>
            <a:r>
              <a:rPr lang="en-US" dirty="0">
                <a:latin typeface="Comic Sans MS"/>
                <a:cs typeface="Comic Sans MS"/>
              </a:rPr>
              <a:t>  </a:t>
            </a:r>
          </a:p>
          <a:p>
            <a:r>
              <a:rPr lang="en-US" dirty="0">
                <a:latin typeface="Comic Sans MS"/>
                <a:cs typeface="Comic Sans MS"/>
              </a:rPr>
              <a:t>  Do not trust each other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23" y="1557870"/>
            <a:ext cx="4672078" cy="3759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232401" y="2569978"/>
            <a:ext cx="384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&gt;&gt; A common n-input function 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f</a:t>
            </a:r>
            <a:r>
              <a:rPr lang="en-US" dirty="0">
                <a:latin typeface="Comic Sans MS"/>
                <a:cs typeface="Comic Sans MS"/>
                <a:sym typeface="Wingdings"/>
              </a:rPr>
              <a:t> </a:t>
            </a:r>
            <a:r>
              <a:rPr lang="en-US" dirty="0">
                <a:latin typeface="Comic Sans MS"/>
                <a:cs typeface="Comic Sans MS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02063" y="2162997"/>
            <a:ext cx="3620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&gt;&gt; P</a:t>
            </a:r>
            <a:r>
              <a:rPr lang="en-US" baseline="-25000" dirty="0">
                <a:latin typeface="Comic Sans MS"/>
                <a:cs typeface="Comic Sans MS"/>
              </a:rPr>
              <a:t>i</a:t>
            </a:r>
            <a:r>
              <a:rPr lang="en-US" dirty="0">
                <a:latin typeface="Comic Sans MS"/>
                <a:cs typeface="Comic Sans MS"/>
              </a:rPr>
              <a:t> has private input 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x</a:t>
            </a:r>
            <a:r>
              <a:rPr lang="en-US" baseline="-25000" dirty="0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36264" y="2985213"/>
            <a:ext cx="4107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Goals:</a:t>
            </a:r>
            <a:r>
              <a:rPr lang="en-US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r>
              <a:rPr lang="en-US" dirty="0">
                <a:solidFill>
                  <a:srgbClr val="3366FF"/>
                </a:solidFill>
                <a:latin typeface="Comic Sans MS"/>
                <a:cs typeface="Comic Sans MS"/>
              </a:rPr>
              <a:t>&gt;&gt; </a:t>
            </a:r>
            <a:r>
              <a:rPr lang="en-US" b="1" dirty="0">
                <a:solidFill>
                  <a:srgbClr val="3366FF"/>
                </a:solidFill>
                <a:latin typeface="Comic Sans MS"/>
                <a:cs typeface="Comic Sans MS"/>
              </a:rPr>
              <a:t>Correctness: </a:t>
            </a:r>
            <a:r>
              <a:rPr lang="en-US" dirty="0">
                <a:latin typeface="Comic Sans MS"/>
                <a:cs typeface="Comic Sans MS"/>
              </a:rPr>
              <a:t>Compute f(x</a:t>
            </a:r>
            <a:r>
              <a:rPr lang="en-US" baseline="-25000" dirty="0">
                <a:latin typeface="Comic Sans MS"/>
                <a:cs typeface="Comic Sans MS"/>
              </a:rPr>
              <a:t>1</a:t>
            </a:r>
            <a:r>
              <a:rPr lang="en-US" dirty="0">
                <a:latin typeface="Comic Sans MS"/>
                <a:cs typeface="Comic Sans MS"/>
              </a:rPr>
              <a:t>,x</a:t>
            </a:r>
            <a:r>
              <a:rPr lang="en-US" baseline="-25000" dirty="0">
                <a:latin typeface="Comic Sans MS"/>
                <a:cs typeface="Comic Sans MS"/>
              </a:rPr>
              <a:t>2</a:t>
            </a:r>
            <a:r>
              <a:rPr lang="en-US" dirty="0">
                <a:latin typeface="Comic Sans MS"/>
                <a:cs typeface="Comic Sans MS"/>
              </a:rPr>
              <a:t>,..x</a:t>
            </a:r>
            <a:r>
              <a:rPr lang="en-US" baseline="-25000" dirty="0">
                <a:latin typeface="Comic Sans MS"/>
                <a:cs typeface="Comic Sans MS"/>
              </a:rPr>
              <a:t>n</a:t>
            </a:r>
            <a:r>
              <a:rPr lang="en-US" dirty="0">
                <a:latin typeface="Comic Sans MS"/>
                <a:cs typeface="Comic Sans MS"/>
              </a:rPr>
              <a:t>)              </a:t>
            </a:r>
            <a:endParaRPr lang="en-US" dirty="0">
              <a:solidFill>
                <a:srgbClr val="3366FF"/>
              </a:solidFill>
              <a:latin typeface="Comic Sans MS"/>
              <a:cs typeface="Comic Sans M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36264" y="3733862"/>
            <a:ext cx="4040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366FF"/>
                </a:solidFill>
                <a:latin typeface="Comic Sans MS"/>
                <a:cs typeface="Comic Sans MS"/>
              </a:rPr>
              <a:t>&gt;&gt; </a:t>
            </a:r>
            <a:r>
              <a:rPr lang="en-US" b="1" dirty="0">
                <a:solidFill>
                  <a:srgbClr val="3366FF"/>
                </a:solidFill>
                <a:latin typeface="Comic Sans MS"/>
                <a:cs typeface="Comic Sans MS"/>
              </a:rPr>
              <a:t>Privacy: </a:t>
            </a:r>
            <a:r>
              <a:rPr lang="en-US" dirty="0">
                <a:solidFill>
                  <a:srgbClr val="000000"/>
                </a:solidFill>
                <a:latin typeface="Comic Sans MS"/>
                <a:cs typeface="Comic Sans MS"/>
              </a:rPr>
              <a:t>Nothing more than function output should be revealed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931334" y="1474572"/>
            <a:ext cx="6553200" cy="1292662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b="1" dirty="0">
                <a:solidFill>
                  <a:srgbClr val="0000FF"/>
                </a:solidFill>
                <a:latin typeface="Comic Sans MS"/>
                <a:cs typeface="Comic Sans MS"/>
              </a:rPr>
              <a:t> MPC is the holy grail: Abstracts all that we have seen so far and many more</a:t>
            </a:r>
          </a:p>
        </p:txBody>
      </p:sp>
    </p:spTree>
    <p:extLst>
      <p:ext uri="{BB962C8B-B14F-4D97-AF65-F5344CB8AC3E}">
        <p14:creationId xmlns:p14="http://schemas.microsoft.com/office/powerpoint/2010/main" val="285186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-27384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008000"/>
                </a:solidFill>
                <a:latin typeface="Comic Sans MS"/>
                <a:cs typeface="Comic Sans MS"/>
              </a:rPr>
              <a:t>Crypto Elephant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3528" y="1844824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Primitives: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40352" y="2780928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5E1EFE"/>
                </a:solidFill>
              </a:rPr>
              <a:t>SPRP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47864" y="2643877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Key Agreement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2" y="1556792"/>
            <a:ext cx="9123288" cy="39604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12240" y="2204864"/>
            <a:ext cx="1875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Multiparty Computation </a:t>
            </a:r>
          </a:p>
        </p:txBody>
      </p:sp>
      <p:sp>
        <p:nvSpPr>
          <p:cNvPr id="6" name="Rectangle 5"/>
          <p:cNvSpPr/>
          <p:nvPr/>
        </p:nvSpPr>
        <p:spPr>
          <a:xfrm>
            <a:off x="5292080" y="1628800"/>
            <a:ext cx="1967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Homomorphic</a:t>
            </a:r>
            <a:r>
              <a:rPr lang="en-US" sz="1200" dirty="0">
                <a:solidFill>
                  <a:srgbClr val="FFFFFF"/>
                </a:solidFill>
              </a:rPr>
              <a:t> Encryption </a:t>
            </a:r>
          </a:p>
        </p:txBody>
      </p:sp>
      <p:sp>
        <p:nvSpPr>
          <p:cNvPr id="7" name="Rectangle 6"/>
          <p:cNvSpPr/>
          <p:nvPr/>
        </p:nvSpPr>
        <p:spPr>
          <a:xfrm>
            <a:off x="4355976" y="1844824"/>
            <a:ext cx="16153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Deniable Encryption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644141" y="1907540"/>
            <a:ext cx="1730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Functional Encryption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63888" y="2586390"/>
            <a:ext cx="15331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Oblivious Transfer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30488" y="2359913"/>
            <a:ext cx="17536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Commitment Schemes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91880" y="2852936"/>
            <a:ext cx="18351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Zero Knowledge Proofs</a:t>
            </a:r>
          </a:p>
        </p:txBody>
      </p:sp>
      <p:sp>
        <p:nvSpPr>
          <p:cNvPr id="13" name="Rectangle 12"/>
          <p:cNvSpPr/>
          <p:nvPr/>
        </p:nvSpPr>
        <p:spPr>
          <a:xfrm rot="1630319">
            <a:off x="6680547" y="2305159"/>
            <a:ext cx="2083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Symmetric Key Encryption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03648" y="3018438"/>
            <a:ext cx="17199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Public Key Encryption</a:t>
            </a:r>
          </a:p>
        </p:txBody>
      </p:sp>
      <p:sp>
        <p:nvSpPr>
          <p:cNvPr id="15" name="Rectangle 14"/>
          <p:cNvSpPr/>
          <p:nvPr/>
        </p:nvSpPr>
        <p:spPr>
          <a:xfrm rot="4493408">
            <a:off x="2783148" y="5025902"/>
            <a:ext cx="5258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MAC</a:t>
            </a:r>
          </a:p>
        </p:txBody>
      </p:sp>
      <p:sp>
        <p:nvSpPr>
          <p:cNvPr id="16" name="Rectangle 15"/>
          <p:cNvSpPr/>
          <p:nvPr/>
        </p:nvSpPr>
        <p:spPr>
          <a:xfrm rot="4523067">
            <a:off x="2118277" y="3993541"/>
            <a:ext cx="14046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Digital Signature</a:t>
            </a:r>
          </a:p>
        </p:txBody>
      </p:sp>
      <p:sp>
        <p:nvSpPr>
          <p:cNvPr id="17" name="Rectangle 16"/>
          <p:cNvSpPr/>
          <p:nvPr/>
        </p:nvSpPr>
        <p:spPr>
          <a:xfrm rot="4244106">
            <a:off x="4811605" y="4140546"/>
            <a:ext cx="2039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Authenticated Encryption</a:t>
            </a:r>
          </a:p>
        </p:txBody>
      </p:sp>
      <p:sp>
        <p:nvSpPr>
          <p:cNvPr id="18" name="Rectangle 17"/>
          <p:cNvSpPr/>
          <p:nvPr/>
        </p:nvSpPr>
        <p:spPr>
          <a:xfrm rot="6527981">
            <a:off x="973957" y="4691756"/>
            <a:ext cx="12764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Hash Functions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87824" y="3594502"/>
            <a:ext cx="14386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One way Function</a:t>
            </a:r>
          </a:p>
        </p:txBody>
      </p:sp>
      <p:sp>
        <p:nvSpPr>
          <p:cNvPr id="20" name="Rectangle 19"/>
          <p:cNvSpPr/>
          <p:nvPr/>
        </p:nvSpPr>
        <p:spPr>
          <a:xfrm rot="6172951">
            <a:off x="4421937" y="4401062"/>
            <a:ext cx="1696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One way permutation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300192" y="2564904"/>
            <a:ext cx="4660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PRG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43483" y="2996952"/>
            <a:ext cx="4548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PRF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660232" y="2276872"/>
            <a:ext cx="441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PRP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63688" y="2719953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Secret Sharing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987824" y="3140968"/>
            <a:ext cx="12854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Blind Signature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020272" y="2348880"/>
            <a:ext cx="5482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SPRP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25331" y="3356992"/>
            <a:ext cx="12827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Key Agreement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233443" y="2780928"/>
            <a:ext cx="12322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Key Derivation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475656" y="3296017"/>
            <a:ext cx="10668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Obfuscation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751419" y="2431921"/>
            <a:ext cx="19564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Leakage Resilient Crypto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48064" y="2132856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Stream Cipher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19672" y="3717032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Block Cipher</a:t>
            </a:r>
          </a:p>
        </p:txBody>
      </p:sp>
    </p:spTree>
    <p:extLst>
      <p:ext uri="{BB962C8B-B14F-4D97-AF65-F5344CB8AC3E}">
        <p14:creationId xmlns:p14="http://schemas.microsoft.com/office/powerpoint/2010/main" val="244879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  <p:bldP spid="28" grpId="0"/>
      <p:bldP spid="24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53752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008000"/>
                </a:solidFill>
                <a:latin typeface="Comic Sans MS"/>
                <a:cs typeface="Comic Sans MS"/>
              </a:rPr>
              <a:t>Crypto: Past and Present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9912" y="1763524"/>
            <a:ext cx="93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Scope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211960" y="2862392"/>
            <a:ext cx="1" cy="402299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44108" y="1196752"/>
            <a:ext cx="1152128" cy="37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1980s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5976" y="2987660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Three Solid pillars/principles 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11560" y="1638092"/>
            <a:ext cx="5256584" cy="194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-180528" y="1249015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Approx. 1900 BC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868144" y="1542277"/>
            <a:ext cx="0" cy="23053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91680" y="1249015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Approx. 110 BC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5868144" y="1657546"/>
            <a:ext cx="3060340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02948" y="2924944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Art: Code Design</a:t>
            </a:r>
          </a:p>
          <a:p>
            <a:r>
              <a:rPr lang="en-US" dirty="0"/>
              <a:t>        Code Breaking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1560" y="178254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Classical Crypto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868144" y="178254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Modern Crypto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19872" y="2123564"/>
            <a:ext cx="2019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Scientific Basis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75856" y="2492896"/>
            <a:ext cx="2307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9900"/>
                </a:solidFill>
              </a:rPr>
              <a:t>Consumer/End-user</a:t>
            </a:r>
            <a:endParaRPr lang="en-US" dirty="0">
              <a:solidFill>
                <a:srgbClr val="009900"/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301716" y="3429000"/>
            <a:ext cx="14224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</a:rPr>
              <a:t>&gt; Pillar 1:</a:t>
            </a: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355976" y="4581128"/>
            <a:ext cx="1440160" cy="34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0000"/>
                </a:solidFill>
              </a:rPr>
              <a:t>&gt; Pillar 2:</a:t>
            </a: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4355976" y="5578788"/>
            <a:ext cx="1584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2060"/>
                </a:solidFill>
              </a:rPr>
              <a:t>&gt; Pillar 3: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4590256" y="3789040"/>
            <a:ext cx="45537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</a:rPr>
              <a:t>Formal definition of security capturing requirement. </a:t>
            </a: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716016" y="4939428"/>
            <a:ext cx="43924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0000"/>
                </a:solidFill>
              </a:rPr>
              <a:t>Precise well-studied assumptions to rely on</a:t>
            </a:r>
          </a:p>
        </p:txBody>
      </p: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4672516" y="5940569"/>
            <a:ext cx="45079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2060"/>
                </a:solidFill>
              </a:rPr>
              <a:t>Rigorous mathematical proof of security</a:t>
            </a:r>
          </a:p>
        </p:txBody>
      </p:sp>
    </p:spTree>
    <p:extLst>
      <p:ext uri="{BB962C8B-B14F-4D97-AF65-F5344CB8AC3E}">
        <p14:creationId xmlns:p14="http://schemas.microsoft.com/office/powerpoint/2010/main" val="140520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1" grpId="0"/>
      <p:bldP spid="35" grpId="0"/>
      <p:bldP spid="25" grpId="0"/>
      <p:bldP spid="27" grpId="0"/>
      <p:bldP spid="28" grpId="0"/>
      <p:bldP spid="30" grpId="0"/>
      <p:bldP spid="32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44624"/>
            <a:ext cx="9216578" cy="6480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600" kern="0" dirty="0">
                <a:solidFill>
                  <a:srgbClr val="009900"/>
                </a:solidFill>
                <a:ea typeface="+mj-ea"/>
                <a:cs typeface="+mj-cs"/>
              </a:rPr>
              <a:t>  Formal Definition of Security</a:t>
            </a: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04864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9807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Two components of a security definition: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619672" y="4725144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Break: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475656" y="184482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Threat:</a:t>
            </a:r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39" y="5229200"/>
            <a:ext cx="1490989" cy="11521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11760" y="1844824"/>
            <a:ext cx="64807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&gt;&gt; Who is your threat? </a:t>
            </a:r>
          </a:p>
          <a:p>
            <a:r>
              <a:rPr lang="en-US" dirty="0"/>
              <a:t>&gt;&gt; Who do you want to protect from? </a:t>
            </a:r>
          </a:p>
          <a:p>
            <a:r>
              <a:rPr lang="en-US" dirty="0"/>
              <a:t>&gt;&gt; Cultivate your enemy </a:t>
            </a:r>
            <a:r>
              <a:rPr lang="en-US" dirty="0" err="1"/>
              <a:t>a.k.a</a:t>
            </a:r>
            <a:r>
              <a:rPr lang="en-US" dirty="0"/>
              <a:t> adversary in crypto language.</a:t>
            </a:r>
          </a:p>
          <a:p>
            <a:r>
              <a:rPr lang="en-US" dirty="0"/>
              <a:t>&gt;&gt; Look out in practical scenarios /  be an adversary</a:t>
            </a:r>
          </a:p>
          <a:p>
            <a:r>
              <a:rPr lang="en-US" dirty="0"/>
              <a:t>&gt;&gt; Unless you know your </a:t>
            </a:r>
            <a:r>
              <a:rPr lang="en-US" dirty="0" err="1"/>
              <a:t>adv</a:t>
            </a:r>
            <a:r>
              <a:rPr lang="en-US" dirty="0"/>
              <a:t>, no hope of defeating him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3768" y="4725144"/>
            <a:ext cx="6336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&gt;&gt; What are you afraid of losing? </a:t>
            </a:r>
          </a:p>
          <a:p>
            <a:r>
              <a:rPr lang="en-US" dirty="0"/>
              <a:t>&gt;&gt; What do you want to protect?</a:t>
            </a:r>
          </a:p>
          <a:p>
            <a:r>
              <a:rPr lang="en-US" dirty="0"/>
              <a:t>&gt;&gt; If you don’t know what to protect then how to do you  </a:t>
            </a:r>
          </a:p>
          <a:p>
            <a:r>
              <a:rPr lang="en-US" dirty="0"/>
              <a:t>    when or if you are protecting it?</a:t>
            </a:r>
          </a:p>
          <a:p>
            <a:r>
              <a:rPr lang="en-US" dirty="0"/>
              <a:t>&gt;&gt; Means different for different task</a:t>
            </a:r>
          </a:p>
        </p:txBody>
      </p:sp>
    </p:spTree>
    <p:extLst>
      <p:ext uri="{BB962C8B-B14F-4D97-AF65-F5344CB8AC3E}">
        <p14:creationId xmlns:p14="http://schemas.microsoft.com/office/powerpoint/2010/main" val="157663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44624"/>
            <a:ext cx="9216578" cy="6480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600" kern="0" dirty="0">
                <a:solidFill>
                  <a:srgbClr val="009900"/>
                </a:solidFill>
                <a:ea typeface="+mj-ea"/>
                <a:cs typeface="+mj-cs"/>
              </a:rPr>
              <a:t>Precise Assumptions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395536" y="98072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- Most modern crypto construction can not be proven secure unconditionally. 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0632" y="3429000"/>
            <a:ext cx="1765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Comparisons of Schemes: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21221" y="2276872"/>
            <a:ext cx="1774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Validation of Assumptions: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27784" y="2250738"/>
            <a:ext cx="6516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&gt;&gt; Unproven/conjectured statements.</a:t>
            </a:r>
          </a:p>
          <a:p>
            <a:r>
              <a:rPr lang="en-US" dirty="0"/>
              <a:t>&gt;&gt; To increase confidence, they must be examined, tested and studied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555776" y="4942909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&gt;&gt; What is the minimum necessary assumption needed for a task?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5536" y="134076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- Proofs rely on assumptions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5536" y="169151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- Assumptions must be mathematically precise and explicit.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555776" y="3441774"/>
            <a:ext cx="6516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&gt;&gt; Two schemes satisfying a definition based on different assumption. The rest are same.</a:t>
            </a:r>
          </a:p>
          <a:p>
            <a:r>
              <a:rPr lang="en-US" dirty="0"/>
              <a:t>&gt;&gt; Choose a scheme based on weaker assumption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0631" y="4725144"/>
            <a:ext cx="1765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Understanding necessary Assumptions:</a:t>
            </a:r>
          </a:p>
        </p:txBody>
      </p:sp>
    </p:spTree>
    <p:extLst>
      <p:ext uri="{BB962C8B-B14F-4D97-AF65-F5344CB8AC3E}">
        <p14:creationId xmlns:p14="http://schemas.microsoft.com/office/powerpoint/2010/main" val="81842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8" grpId="0"/>
      <p:bldP spid="10" grpId="0"/>
      <p:bldP spid="11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2202B137-BC1D-462F-BC2E-FE32486E7571}"/>
</file>

<file path=customXml/itemProps2.xml><?xml version="1.0" encoding="utf-8"?>
<ds:datastoreItem xmlns:ds="http://schemas.openxmlformats.org/officeDocument/2006/customXml" ds:itemID="{6703B99B-6A17-4E45-B3E7-9CE7C1F53C91}"/>
</file>

<file path=customXml/itemProps3.xml><?xml version="1.0" encoding="utf-8"?>
<ds:datastoreItem xmlns:ds="http://schemas.openxmlformats.org/officeDocument/2006/customXml" ds:itemID="{D40AF64E-5C27-4491-9C09-29871AE74CCF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9324</TotalTime>
  <Words>1269</Words>
  <Application>Microsoft Office PowerPoint</Application>
  <PresentationFormat>On-screen Show (4:3)</PresentationFormat>
  <Paragraphs>263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inherit</vt:lpstr>
      <vt:lpstr>Yanone Kaffeesatz</vt:lpstr>
      <vt:lpstr>Arial</vt:lpstr>
      <vt:lpstr>Brush Script MT</vt:lpstr>
      <vt:lpstr>Calibri</vt:lpstr>
      <vt:lpstr>Cambria</vt:lpstr>
      <vt:lpstr>Comic Sans MS</vt:lpstr>
      <vt:lpstr>Courier New</vt:lpstr>
      <vt:lpstr>French Script MT</vt:lpstr>
      <vt:lpstr>Wingdings</vt:lpstr>
      <vt:lpstr>Adjacency</vt:lpstr>
      <vt:lpstr>Introduction to FinTech</vt:lpstr>
      <vt:lpstr>Why Cryptography?</vt:lpstr>
      <vt:lpstr>What is Cryptography?</vt:lpstr>
      <vt:lpstr>Crypto: Past and Present</vt:lpstr>
      <vt:lpstr>Secure (Multiparty) Computation (MPC)</vt:lpstr>
      <vt:lpstr>Crypto Elephant</vt:lpstr>
      <vt:lpstr>Crypto: Past and Present</vt:lpstr>
      <vt:lpstr>PowerPoint Presentation</vt:lpstr>
      <vt:lpstr>PowerPoint Presentation</vt:lpstr>
      <vt:lpstr>Crypto: Past and Present</vt:lpstr>
      <vt:lpstr>PowerPoint Presentation</vt:lpstr>
      <vt:lpstr>PowerPoint Presentation</vt:lpstr>
      <vt:lpstr>PowerPoint Presentation</vt:lpstr>
      <vt:lpstr>Julius Ceaser’s Cipher</vt:lpstr>
      <vt:lpstr>PowerPoint Presentation</vt:lpstr>
      <vt:lpstr>PowerPoint Presentation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164</cp:revision>
  <cp:lastPrinted>2017-11-16T01:13:48Z</cp:lastPrinted>
  <dcterms:created xsi:type="dcterms:W3CDTF">2015-01-10T13:21:37Z</dcterms:created>
  <dcterms:modified xsi:type="dcterms:W3CDTF">2019-10-28T05:12:57Z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