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wmf" ContentType="image/x-wmf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950" r:id="rId1"/>
  </p:sldMasterIdLst>
  <p:notesMasterIdLst>
    <p:notesMasterId r:id="rId28"/>
  </p:notesMasterIdLst>
  <p:handoutMasterIdLst>
    <p:handoutMasterId r:id="rId29"/>
  </p:handoutMasterIdLst>
  <p:sldIdLst>
    <p:sldId id="256" r:id="rId2"/>
    <p:sldId id="298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7" r:id="rId21"/>
    <p:sldId id="318" r:id="rId22"/>
    <p:sldId id="319" r:id="rId23"/>
    <p:sldId id="320" r:id="rId24"/>
    <p:sldId id="321" r:id="rId25"/>
    <p:sldId id="322" r:id="rId26"/>
    <p:sldId id="297" r:id="rId2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9828"/>
    <a:srgbClr val="EBB03B"/>
    <a:srgbClr val="FFA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8" autoAdjust="0"/>
    <p:restoredTop sz="82582" autoAdjust="0"/>
  </p:normalViewPr>
  <p:slideViewPr>
    <p:cSldViewPr snapToGrid="0" snapToObjects="1">
      <p:cViewPr varScale="1">
        <p:scale>
          <a:sx n="43" d="100"/>
          <a:sy n="43" d="100"/>
        </p:scale>
        <p:origin x="1570" y="3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9FCD9-3642-B345-A241-0B8D14F94AAC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5E8CD-E585-B047-92C6-CCCE9E144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6848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6519B-C686-4C49-9EBB-F4671EEFC7C3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FFB45-2144-074A-94D8-F1A47953D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26925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Current sentiment are first 2 bullets.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1EA9B-9303-CB4D-9410-BE2919974A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28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Arial" charset="0"/>
              <a:ea typeface="MS PGothic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9pPr>
          </a:lstStyle>
          <a:p>
            <a:fld id="{0CC9BA48-938B-2E4D-8248-3870700375F3}" type="slidenum">
              <a:rPr lang="en-US" sz="1200">
                <a:latin typeface="Arial" charset="0"/>
              </a:rPr>
              <a:pPr/>
              <a:t>16</a:t>
            </a:fld>
            <a:endParaRPr lang="en-US" sz="12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2752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Say adversary controls</a:t>
            </a:r>
            <a:r>
              <a:rPr lang="en-US" baseline="0" dirty="0"/>
              <a:t> 25% voting power. Then approximately at most one block in any 4 blocks is mined by some adversarial party.</a:t>
            </a:r>
          </a:p>
          <a:p>
            <a:r>
              <a:rPr lang="en-US" baseline="0" dirty="0"/>
              <a:t>A fairness type guarantee.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D47D6-DC96-1945-8044-A08A3F6CF58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097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Recall that when</a:t>
            </a:r>
            <a:r>
              <a:rPr lang="en-US" baseline="0" dirty="0"/>
              <a:t> a new block is mined in POS-based </a:t>
            </a:r>
            <a:r>
              <a:rPr lang="en-US" baseline="0" dirty="0" err="1"/>
              <a:t>blockchains</a:t>
            </a:r>
            <a:r>
              <a:rPr lang="en-US" baseline="0" dirty="0"/>
              <a:t>, then it contains a (verifiable) proof-of-stake.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D47D6-DC96-1945-8044-A08A3F6CF58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4223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Recall that when</a:t>
            </a:r>
            <a:r>
              <a:rPr lang="en-US" baseline="0" dirty="0"/>
              <a:t> a new block is mined in POS-based </a:t>
            </a:r>
            <a:r>
              <a:rPr lang="en-US" baseline="0" dirty="0" err="1"/>
              <a:t>blockchains</a:t>
            </a:r>
            <a:r>
              <a:rPr lang="en-US" baseline="0" dirty="0"/>
              <a:t>, then it contains a (verifiable) proof-of-stake.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D47D6-DC96-1945-8044-A08A3F6CF58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4935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technical reasons,</a:t>
            </a:r>
            <a:r>
              <a:rPr lang="en-US" baseline="0" dirty="0"/>
              <a:t> when we formally define the property we require two length parameters.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D47D6-DC96-1945-8044-A08A3F6CF58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9030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technical reasons,</a:t>
            </a:r>
            <a:r>
              <a:rPr lang="en-US" baseline="0" dirty="0"/>
              <a:t> when we formally define the property we require two length parameters.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D47D6-DC96-1945-8044-A08A3F6CF58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2863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5FFB45-2144-074A-94D8-F1A47953D10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019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1EA9B-9303-CB4D-9410-BE2919974A4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297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Arial" charset="0"/>
              <a:ea typeface="MS PGothic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9pPr>
          </a:lstStyle>
          <a:p>
            <a:fld id="{0CC9BA48-938B-2E4D-8248-3870700375F3}" type="slidenum">
              <a:rPr lang="en-US" sz="1200">
                <a:latin typeface="Arial" charset="0"/>
              </a:rPr>
              <a:pPr/>
              <a:t>8</a:t>
            </a:fld>
            <a:endParaRPr lang="en-US" sz="12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185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 parties</a:t>
            </a:r>
            <a:r>
              <a:rPr lang="en-US" baseline="0" dirty="0"/>
              <a:t> participate in the </a:t>
            </a:r>
            <a:r>
              <a:rPr lang="en-US" baseline="0" dirty="0" err="1"/>
              <a:t>blockchain</a:t>
            </a:r>
            <a:r>
              <a:rPr lang="en-US" baseline="0" dirty="0"/>
              <a:t> (consensus) protocol. Everybody has a local view of the </a:t>
            </a:r>
            <a:r>
              <a:rPr lang="en-US" baseline="0" dirty="0" err="1"/>
              <a:t>blockchain</a:t>
            </a:r>
            <a:r>
              <a:rPr lang="en-US" baseline="0" dirty="0"/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Maintained/generated by a </a:t>
            </a:r>
            <a:r>
              <a:rPr lang="en-US" dirty="0" err="1"/>
              <a:t>blockchain</a:t>
            </a:r>
            <a:r>
              <a:rPr lang="en-US" dirty="0"/>
              <a:t> protocol which is run jointly by many parties. The goal of all parties is to maintain a globally consistent ordered set of records. (A </a:t>
            </a:r>
            <a:r>
              <a:rPr lang="en-US" dirty="0" err="1"/>
              <a:t>blockchain</a:t>
            </a:r>
            <a:r>
              <a:rPr lang="en-US" dirty="0"/>
              <a:t> protocol is a distributed consensus</a:t>
            </a:r>
            <a:r>
              <a:rPr lang="en-US" baseline="0" dirty="0"/>
              <a:t> protocol.</a:t>
            </a:r>
            <a:r>
              <a:rPr lang="en-US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D47D6-DC96-1945-8044-A08A3F6CF58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397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dirty="0" err="1"/>
              <a:t>blockchain</a:t>
            </a:r>
            <a:r>
              <a:rPr lang="en-US" dirty="0"/>
              <a:t> is basically an ordered sequence of blocks, where each block contains some information/record.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Maintained/generated by a </a:t>
            </a:r>
            <a:r>
              <a:rPr lang="en-US" dirty="0" err="1"/>
              <a:t>blockchain</a:t>
            </a:r>
            <a:r>
              <a:rPr lang="en-US" dirty="0"/>
              <a:t> protocol which is run jointly by many parties. The goal of all parties is to maintain a globally consistent ordered set of records. (A </a:t>
            </a:r>
            <a:r>
              <a:rPr lang="en-US" dirty="0" err="1"/>
              <a:t>blockchain</a:t>
            </a:r>
            <a:r>
              <a:rPr lang="en-US" dirty="0"/>
              <a:t> protocol is a distributed consensus</a:t>
            </a:r>
            <a:r>
              <a:rPr lang="en-US" baseline="0" dirty="0"/>
              <a:t> protocol.</a:t>
            </a:r>
            <a:r>
              <a:rPr lang="en-US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D47D6-DC96-1945-8044-A08A3F6CF58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490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Traditionally, for establishing</a:t>
            </a:r>
            <a:r>
              <a:rPr lang="en-US" baseline="0" dirty="0"/>
              <a:t> a currency, we assume existence of a central authority which can be trusted to provide paper currency, keep records and authenticate digital transfers.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D47D6-DC96-1945-8044-A08A3F6CF58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882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</a:t>
            </a:r>
            <a:r>
              <a:rPr lang="en-US" baseline="0" dirty="0"/>
              <a:t> cryptocurrencies, each party has a non-negative stake/balance, and records are simply transactions between parties (which are verified by signatures).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D47D6-DC96-1945-8044-A08A3F6CF58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615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One could</a:t>
            </a:r>
            <a:r>
              <a:rPr lang="en-US" baseline="0" dirty="0"/>
              <a:t> visualize it as randomized leader election process.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D47D6-DC96-1945-8044-A08A3F6CF58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6492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Say in POW, verification happens as puzzle solution could be checked. In POS, idea is that header will include a proof-of-stake by the miner in the new block.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D47D6-DC96-1945-8044-A08A3F6CF58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544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BAE69-8F57-4875-90DE-D9E4EEA2AAE9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5A0A9-A749-4EA0-BA38-2A29810DA1E7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F53C-C1CE-41D5-83A3-A3480FEE2937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C0456-775B-4ECE-905A-1EE2CDA1284E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42FED-6FAE-4B5C-B336-B8AB90CAD558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1285A-0BF5-410E-8F26-CD33AED195A4}" type="datetime1">
              <a:rPr lang="en-US" smtClean="0"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390E-77FE-4C2E-B3FF-CB20FA6EAE73}" type="datetime1">
              <a:rPr lang="en-US" smtClean="0"/>
              <a:t>10/28/2019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E1135-E6A1-4DC9-91B2-7253CC6D474A}" type="datetime1">
              <a:rPr lang="en-US" smtClean="0"/>
              <a:t>10/28/2019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8E5C3-E0AE-4452-A679-041AD45EF6B4}" type="datetime1">
              <a:rPr lang="en-US" smtClean="0"/>
              <a:t>10/28/2019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DDDD-CDAD-4175-B0F9-56284389DDAE}" type="datetime1">
              <a:rPr lang="en-US" smtClean="0"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E0E07-9A20-457E-BDA8-6B0488126C03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rgbClr val="FF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rgbClr val="FE9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8B6C1A1-844A-4FD7-BBE3-B58BC25FF966}" type="datetime1">
              <a:rPr lang="en-US" smtClean="0"/>
              <a:t>10/28/2019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8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7.tiff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tiff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tiff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12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wmf"/><Relationship Id="rId5" Type="http://schemas.openxmlformats.org/officeDocument/2006/relationships/image" Target="../media/image12.wmf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3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2.wmf"/><Relationship Id="rId4" Type="http://schemas.openxmlformats.org/officeDocument/2006/relationships/image" Target="../media/image12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gif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835025"/>
            <a:ext cx="8619699" cy="2593975"/>
          </a:xfrm>
        </p:spPr>
        <p:txBody>
          <a:bodyPr/>
          <a:lstStyle/>
          <a:p>
            <a:pPr algn="ctr"/>
            <a:r>
              <a:rPr lang="en-US" sz="6000" dirty="0"/>
              <a:t>Introduction to </a:t>
            </a:r>
            <a:r>
              <a:rPr lang="en-US" sz="6000" dirty="0" err="1"/>
              <a:t>FinTech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8969" y="4363700"/>
            <a:ext cx="6461760" cy="1066800"/>
          </a:xfrm>
        </p:spPr>
        <p:txBody>
          <a:bodyPr>
            <a:noAutofit/>
          </a:bodyPr>
          <a:lstStyle/>
          <a:p>
            <a:pPr algn="ctr"/>
            <a:r>
              <a:rPr lang="en-US" altLang="zh-CN" sz="3600" dirty="0"/>
              <a:t>Dr. </a:t>
            </a:r>
            <a:r>
              <a:rPr lang="en-US" altLang="zh-CN" sz="3600" dirty="0" err="1"/>
              <a:t>Meng</a:t>
            </a:r>
            <a:r>
              <a:rPr lang="en-US" altLang="zh-CN" sz="3600" dirty="0"/>
              <a:t> Han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126" y="145989"/>
            <a:ext cx="2040247" cy="16968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3" y="145989"/>
            <a:ext cx="2855982" cy="125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12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What are </a:t>
            </a:r>
            <a:r>
              <a:rPr lang="en-US" dirty="0" err="1">
                <a:solidFill>
                  <a:srgbClr val="C00000"/>
                </a:solidFill>
              </a:rPr>
              <a:t>Blockchains</a:t>
            </a:r>
            <a:r>
              <a:rPr lang="en-US" dirty="0">
                <a:solidFill>
                  <a:srgbClr val="C00000"/>
                </a:solidFill>
              </a:rPr>
              <a:t>?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79868" y="2838291"/>
            <a:ext cx="1841834" cy="155090"/>
            <a:chOff x="513497" y="2272089"/>
            <a:chExt cx="7476803" cy="818953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1934577" y="2275373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rgbClr val="7030A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 bwMode="auto">
            <a:xfrm>
              <a:off x="3610779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9" name="Straight Arrow Connector 8"/>
            <p:cNvCxnSpPr/>
            <p:nvPr/>
          </p:nvCxnSpPr>
          <p:spPr bwMode="auto">
            <a:xfrm flipV="1">
              <a:off x="2968643" y="2658147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0" name="Rounded Rectangle 9"/>
            <p:cNvSpPr/>
            <p:nvPr/>
          </p:nvSpPr>
          <p:spPr bwMode="auto">
            <a:xfrm>
              <a:off x="6956234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 bwMode="auto">
            <a:xfrm>
              <a:off x="4644845" y="2658147"/>
              <a:ext cx="61993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5274502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 bwMode="auto">
            <a:xfrm flipV="1">
              <a:off x="6231543" y="2658147"/>
              <a:ext cx="724691" cy="77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5" name="TextBox 14"/>
            <p:cNvSpPr txBox="1"/>
            <p:nvPr/>
          </p:nvSpPr>
          <p:spPr>
            <a:xfrm>
              <a:off x="513497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16" name="Straight Arrow Connector 15"/>
            <p:cNvCxnSpPr/>
            <p:nvPr/>
          </p:nvCxnSpPr>
          <p:spPr bwMode="auto">
            <a:xfrm flipV="1">
              <a:off x="1292441" y="2665945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pic>
          <p:nvPicPr>
            <p:cNvPr id="3074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6422" y="2487677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7" name="Straight Connector 26"/>
            <p:cNvCxnSpPr/>
            <p:nvPr/>
          </p:nvCxnSpPr>
          <p:spPr>
            <a:xfrm>
              <a:off x="4063644" y="2272089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076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9617" y="2487677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9245" y="2492003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5" name="Straight Connector 24"/>
            <p:cNvCxnSpPr/>
            <p:nvPr/>
          </p:nvCxnSpPr>
          <p:spPr>
            <a:xfrm>
              <a:off x="2406467" y="2276415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440" y="2492003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2225" y="2494630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9" name="Straight Connector 28"/>
            <p:cNvCxnSpPr/>
            <p:nvPr/>
          </p:nvCxnSpPr>
          <p:spPr>
            <a:xfrm>
              <a:off x="7409447" y="2279042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0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5420" y="2494630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1" name="Picture 5" descr="sarah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218" y="4812139"/>
            <a:ext cx="575888" cy="57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2" descr="pmore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416" y="5124459"/>
            <a:ext cx="570896" cy="570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4" descr="carl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294" y="3881165"/>
            <a:ext cx="576695" cy="57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2" descr="pmore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993" y="2947672"/>
            <a:ext cx="570896" cy="570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" descr="sarah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2073" y="2751062"/>
            <a:ext cx="575888" cy="57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>
          <a:xfrm>
            <a:off x="3392598" y="3305345"/>
            <a:ext cx="1783081" cy="18722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5175679" y="3281325"/>
            <a:ext cx="758245" cy="18963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3140094" y="4876037"/>
            <a:ext cx="2035585" cy="3015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5175679" y="4145493"/>
            <a:ext cx="1043694" cy="10321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3140094" y="3305345"/>
            <a:ext cx="252504" cy="15706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3140094" y="3305345"/>
            <a:ext cx="2758390" cy="15706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3392598" y="3305345"/>
            <a:ext cx="2826775" cy="8401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3392598" y="3295179"/>
            <a:ext cx="2541326" cy="101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5933924" y="3281325"/>
            <a:ext cx="252504" cy="8641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V="1">
            <a:off x="3162335" y="4177360"/>
            <a:ext cx="3054541" cy="6986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Group 89"/>
          <p:cNvGrpSpPr/>
          <p:nvPr/>
        </p:nvGrpSpPr>
        <p:grpSpPr>
          <a:xfrm>
            <a:off x="924467" y="4674651"/>
            <a:ext cx="1841834" cy="155090"/>
            <a:chOff x="513497" y="2272089"/>
            <a:chExt cx="7476803" cy="818953"/>
          </a:xfrm>
        </p:grpSpPr>
        <p:sp>
          <p:nvSpPr>
            <p:cNvPr id="91" name="Rounded Rectangle 90"/>
            <p:cNvSpPr/>
            <p:nvPr/>
          </p:nvSpPr>
          <p:spPr bwMode="auto">
            <a:xfrm>
              <a:off x="1934577" y="2275373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rgbClr val="7030A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92" name="Rounded Rectangle 91"/>
            <p:cNvSpPr/>
            <p:nvPr/>
          </p:nvSpPr>
          <p:spPr bwMode="auto">
            <a:xfrm>
              <a:off x="3610779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93" name="Straight Arrow Connector 92"/>
            <p:cNvCxnSpPr/>
            <p:nvPr/>
          </p:nvCxnSpPr>
          <p:spPr bwMode="auto">
            <a:xfrm flipV="1">
              <a:off x="2968643" y="2658147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94" name="Rounded Rectangle 93"/>
            <p:cNvSpPr/>
            <p:nvPr/>
          </p:nvSpPr>
          <p:spPr bwMode="auto">
            <a:xfrm>
              <a:off x="6956234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95" name="Straight Arrow Connector 94"/>
            <p:cNvCxnSpPr/>
            <p:nvPr/>
          </p:nvCxnSpPr>
          <p:spPr bwMode="auto">
            <a:xfrm>
              <a:off x="4644845" y="2658147"/>
              <a:ext cx="61993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96" name="TextBox 95"/>
            <p:cNvSpPr txBox="1"/>
            <p:nvPr/>
          </p:nvSpPr>
          <p:spPr>
            <a:xfrm>
              <a:off x="5274502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97" name="Straight Arrow Connector 96"/>
            <p:cNvCxnSpPr/>
            <p:nvPr/>
          </p:nvCxnSpPr>
          <p:spPr bwMode="auto">
            <a:xfrm flipV="1">
              <a:off x="6231543" y="2658147"/>
              <a:ext cx="724691" cy="77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98" name="TextBox 97"/>
            <p:cNvSpPr txBox="1"/>
            <p:nvPr/>
          </p:nvSpPr>
          <p:spPr>
            <a:xfrm>
              <a:off x="513497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99" name="Straight Arrow Connector 98"/>
            <p:cNvCxnSpPr/>
            <p:nvPr/>
          </p:nvCxnSpPr>
          <p:spPr bwMode="auto">
            <a:xfrm flipV="1">
              <a:off x="1292441" y="2665945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pic>
          <p:nvPicPr>
            <p:cNvPr id="100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6422" y="2487677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1" name="Straight Connector 100"/>
            <p:cNvCxnSpPr/>
            <p:nvPr/>
          </p:nvCxnSpPr>
          <p:spPr>
            <a:xfrm>
              <a:off x="4063644" y="2272089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9617" y="2487677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9245" y="2492003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4" name="Straight Connector 103"/>
            <p:cNvCxnSpPr/>
            <p:nvPr/>
          </p:nvCxnSpPr>
          <p:spPr>
            <a:xfrm>
              <a:off x="2406467" y="2276415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5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440" y="2492003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2225" y="2494630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7" name="Straight Connector 106"/>
            <p:cNvCxnSpPr/>
            <p:nvPr/>
          </p:nvCxnSpPr>
          <p:spPr>
            <a:xfrm>
              <a:off x="7409447" y="2279042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8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5420" y="2494630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9" name="Group 108"/>
          <p:cNvGrpSpPr/>
          <p:nvPr/>
        </p:nvGrpSpPr>
        <p:grpSpPr>
          <a:xfrm>
            <a:off x="3848406" y="5825102"/>
            <a:ext cx="1841834" cy="155090"/>
            <a:chOff x="513497" y="2272089"/>
            <a:chExt cx="7476803" cy="818953"/>
          </a:xfrm>
        </p:grpSpPr>
        <p:sp>
          <p:nvSpPr>
            <p:cNvPr id="110" name="Rounded Rectangle 109"/>
            <p:cNvSpPr/>
            <p:nvPr/>
          </p:nvSpPr>
          <p:spPr bwMode="auto">
            <a:xfrm>
              <a:off x="1934577" y="2275373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rgbClr val="7030A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11" name="Rounded Rectangle 110"/>
            <p:cNvSpPr/>
            <p:nvPr/>
          </p:nvSpPr>
          <p:spPr bwMode="auto">
            <a:xfrm>
              <a:off x="3610779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112" name="Straight Arrow Connector 111"/>
            <p:cNvCxnSpPr/>
            <p:nvPr/>
          </p:nvCxnSpPr>
          <p:spPr bwMode="auto">
            <a:xfrm flipV="1">
              <a:off x="2968643" y="2658147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13" name="Rounded Rectangle 112"/>
            <p:cNvSpPr/>
            <p:nvPr/>
          </p:nvSpPr>
          <p:spPr bwMode="auto">
            <a:xfrm>
              <a:off x="6956234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114" name="Straight Arrow Connector 113"/>
            <p:cNvCxnSpPr/>
            <p:nvPr/>
          </p:nvCxnSpPr>
          <p:spPr bwMode="auto">
            <a:xfrm>
              <a:off x="4644845" y="2658147"/>
              <a:ext cx="61993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15" name="TextBox 114"/>
            <p:cNvSpPr txBox="1"/>
            <p:nvPr/>
          </p:nvSpPr>
          <p:spPr>
            <a:xfrm>
              <a:off x="5274502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116" name="Straight Arrow Connector 115"/>
            <p:cNvCxnSpPr/>
            <p:nvPr/>
          </p:nvCxnSpPr>
          <p:spPr bwMode="auto">
            <a:xfrm flipV="1">
              <a:off x="6231543" y="2658147"/>
              <a:ext cx="724691" cy="77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17" name="TextBox 116"/>
            <p:cNvSpPr txBox="1"/>
            <p:nvPr/>
          </p:nvSpPr>
          <p:spPr>
            <a:xfrm>
              <a:off x="513497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118" name="Straight Arrow Connector 117"/>
            <p:cNvCxnSpPr/>
            <p:nvPr/>
          </p:nvCxnSpPr>
          <p:spPr bwMode="auto">
            <a:xfrm flipV="1">
              <a:off x="1292441" y="2665945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pic>
          <p:nvPicPr>
            <p:cNvPr id="119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6422" y="2487677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0" name="Straight Connector 119"/>
            <p:cNvCxnSpPr/>
            <p:nvPr/>
          </p:nvCxnSpPr>
          <p:spPr>
            <a:xfrm>
              <a:off x="4063644" y="2272089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1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9617" y="2487677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9245" y="2492003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3" name="Straight Connector 122"/>
            <p:cNvCxnSpPr/>
            <p:nvPr/>
          </p:nvCxnSpPr>
          <p:spPr>
            <a:xfrm>
              <a:off x="2406467" y="2276415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4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440" y="2492003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5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2225" y="2494630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6" name="Straight Connector 125"/>
            <p:cNvCxnSpPr/>
            <p:nvPr/>
          </p:nvCxnSpPr>
          <p:spPr>
            <a:xfrm>
              <a:off x="7409447" y="2279042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7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5420" y="2494630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8" name="Group 127"/>
          <p:cNvGrpSpPr/>
          <p:nvPr/>
        </p:nvGrpSpPr>
        <p:grpSpPr>
          <a:xfrm>
            <a:off x="6135376" y="4626506"/>
            <a:ext cx="1841834" cy="155090"/>
            <a:chOff x="513497" y="2272089"/>
            <a:chExt cx="7476803" cy="818953"/>
          </a:xfrm>
        </p:grpSpPr>
        <p:sp>
          <p:nvSpPr>
            <p:cNvPr id="129" name="Rounded Rectangle 128"/>
            <p:cNvSpPr/>
            <p:nvPr/>
          </p:nvSpPr>
          <p:spPr bwMode="auto">
            <a:xfrm>
              <a:off x="1934577" y="2275373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rgbClr val="7030A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30" name="Rounded Rectangle 129"/>
            <p:cNvSpPr/>
            <p:nvPr/>
          </p:nvSpPr>
          <p:spPr bwMode="auto">
            <a:xfrm>
              <a:off x="3610779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131" name="Straight Arrow Connector 130"/>
            <p:cNvCxnSpPr/>
            <p:nvPr/>
          </p:nvCxnSpPr>
          <p:spPr bwMode="auto">
            <a:xfrm flipV="1">
              <a:off x="2968643" y="2658147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32" name="Rounded Rectangle 131"/>
            <p:cNvSpPr/>
            <p:nvPr/>
          </p:nvSpPr>
          <p:spPr bwMode="auto">
            <a:xfrm>
              <a:off x="6956234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133" name="Straight Arrow Connector 132"/>
            <p:cNvCxnSpPr/>
            <p:nvPr/>
          </p:nvCxnSpPr>
          <p:spPr bwMode="auto">
            <a:xfrm>
              <a:off x="4644845" y="2658147"/>
              <a:ext cx="61993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34" name="TextBox 133"/>
            <p:cNvSpPr txBox="1"/>
            <p:nvPr/>
          </p:nvSpPr>
          <p:spPr>
            <a:xfrm>
              <a:off x="5274502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135" name="Straight Arrow Connector 134"/>
            <p:cNvCxnSpPr/>
            <p:nvPr/>
          </p:nvCxnSpPr>
          <p:spPr bwMode="auto">
            <a:xfrm flipV="1">
              <a:off x="6231543" y="2658147"/>
              <a:ext cx="724691" cy="77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36" name="TextBox 135"/>
            <p:cNvSpPr txBox="1"/>
            <p:nvPr/>
          </p:nvSpPr>
          <p:spPr>
            <a:xfrm>
              <a:off x="513497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137" name="Straight Arrow Connector 136"/>
            <p:cNvCxnSpPr/>
            <p:nvPr/>
          </p:nvCxnSpPr>
          <p:spPr bwMode="auto">
            <a:xfrm flipV="1">
              <a:off x="1292441" y="2665945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pic>
          <p:nvPicPr>
            <p:cNvPr id="138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6422" y="2487677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9" name="Straight Connector 138"/>
            <p:cNvCxnSpPr/>
            <p:nvPr/>
          </p:nvCxnSpPr>
          <p:spPr>
            <a:xfrm>
              <a:off x="4063644" y="2272089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0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9617" y="2487677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1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9245" y="2492003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2" name="Straight Connector 141"/>
            <p:cNvCxnSpPr/>
            <p:nvPr/>
          </p:nvCxnSpPr>
          <p:spPr>
            <a:xfrm>
              <a:off x="2406467" y="2276415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3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440" y="2492003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4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2225" y="2494630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5" name="Straight Connector 144"/>
            <p:cNvCxnSpPr/>
            <p:nvPr/>
          </p:nvCxnSpPr>
          <p:spPr>
            <a:xfrm>
              <a:off x="7409447" y="2279042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6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5420" y="2494630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7" name="Group 146"/>
          <p:cNvGrpSpPr/>
          <p:nvPr/>
        </p:nvGrpSpPr>
        <p:grpSpPr>
          <a:xfrm>
            <a:off x="5387565" y="2492616"/>
            <a:ext cx="1841834" cy="155090"/>
            <a:chOff x="513497" y="2272089"/>
            <a:chExt cx="7476803" cy="818953"/>
          </a:xfrm>
        </p:grpSpPr>
        <p:sp>
          <p:nvSpPr>
            <p:cNvPr id="148" name="Rounded Rectangle 147"/>
            <p:cNvSpPr/>
            <p:nvPr/>
          </p:nvSpPr>
          <p:spPr bwMode="auto">
            <a:xfrm>
              <a:off x="1934577" y="2275373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rgbClr val="7030A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49" name="Rounded Rectangle 148"/>
            <p:cNvSpPr/>
            <p:nvPr/>
          </p:nvSpPr>
          <p:spPr bwMode="auto">
            <a:xfrm>
              <a:off x="3610779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150" name="Straight Arrow Connector 149"/>
            <p:cNvCxnSpPr/>
            <p:nvPr/>
          </p:nvCxnSpPr>
          <p:spPr bwMode="auto">
            <a:xfrm flipV="1">
              <a:off x="2968643" y="2658147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51" name="Rounded Rectangle 150"/>
            <p:cNvSpPr/>
            <p:nvPr/>
          </p:nvSpPr>
          <p:spPr bwMode="auto">
            <a:xfrm>
              <a:off x="6956234" y="2272089"/>
              <a:ext cx="1034066" cy="772116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pl-PL" sz="2200" b="1" baseline="-25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152" name="Straight Arrow Connector 151"/>
            <p:cNvCxnSpPr/>
            <p:nvPr/>
          </p:nvCxnSpPr>
          <p:spPr bwMode="auto">
            <a:xfrm>
              <a:off x="4644845" y="2658147"/>
              <a:ext cx="61993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53" name="TextBox 152"/>
            <p:cNvSpPr txBox="1"/>
            <p:nvPr/>
          </p:nvSpPr>
          <p:spPr>
            <a:xfrm>
              <a:off x="5274502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154" name="Straight Arrow Connector 153"/>
            <p:cNvCxnSpPr/>
            <p:nvPr/>
          </p:nvCxnSpPr>
          <p:spPr bwMode="auto">
            <a:xfrm flipV="1">
              <a:off x="6231543" y="2658147"/>
              <a:ext cx="724691" cy="77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55" name="TextBox 154"/>
            <p:cNvSpPr txBox="1"/>
            <p:nvPr/>
          </p:nvSpPr>
          <p:spPr>
            <a:xfrm>
              <a:off x="513497" y="2278436"/>
              <a:ext cx="1048974" cy="812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/>
                <a:t>……</a:t>
              </a:r>
            </a:p>
          </p:txBody>
        </p:sp>
        <p:cxnSp>
          <p:nvCxnSpPr>
            <p:cNvPr id="156" name="Straight Arrow Connector 155"/>
            <p:cNvCxnSpPr/>
            <p:nvPr/>
          </p:nvCxnSpPr>
          <p:spPr bwMode="auto">
            <a:xfrm flipV="1">
              <a:off x="1292441" y="2665945"/>
              <a:ext cx="642136" cy="3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pic>
          <p:nvPicPr>
            <p:cNvPr id="157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6422" y="2487677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58" name="Straight Connector 157"/>
            <p:cNvCxnSpPr/>
            <p:nvPr/>
          </p:nvCxnSpPr>
          <p:spPr>
            <a:xfrm>
              <a:off x="4063644" y="2272089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9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9617" y="2487677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0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9245" y="2492003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61" name="Straight Connector 160"/>
            <p:cNvCxnSpPr/>
            <p:nvPr/>
          </p:nvCxnSpPr>
          <p:spPr>
            <a:xfrm>
              <a:off x="2406467" y="2276415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2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440" y="2492003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" name="Picture 2" descr="mage result for records clipart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2225" y="2494630"/>
              <a:ext cx="516707" cy="38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64" name="Straight Connector 163"/>
            <p:cNvCxnSpPr/>
            <p:nvPr/>
          </p:nvCxnSpPr>
          <p:spPr>
            <a:xfrm>
              <a:off x="7409447" y="2279042"/>
              <a:ext cx="0" cy="7721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5" name="Picture 4" descr="mage result for header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5420" y="2494630"/>
              <a:ext cx="333776" cy="36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9" name="Group 88"/>
          <p:cNvGrpSpPr/>
          <p:nvPr/>
        </p:nvGrpSpPr>
        <p:grpSpPr>
          <a:xfrm>
            <a:off x="4016759" y="2132516"/>
            <a:ext cx="1045403" cy="639704"/>
            <a:chOff x="4032801" y="2308978"/>
            <a:chExt cx="1045403" cy="639704"/>
          </a:xfrm>
        </p:grpSpPr>
        <p:sp>
          <p:nvSpPr>
            <p:cNvPr id="88" name="TextBox 87"/>
            <p:cNvSpPr txBox="1"/>
            <p:nvPr/>
          </p:nvSpPr>
          <p:spPr>
            <a:xfrm>
              <a:off x="4315732" y="2308978"/>
              <a:ext cx="46839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s-IS" sz="3200" dirty="0"/>
                <a:t>…</a:t>
              </a:r>
              <a:endParaRPr lang="en-US" sz="3200" dirty="0"/>
            </a:p>
          </p:txBody>
        </p:sp>
        <p:sp>
          <p:nvSpPr>
            <p:cNvPr id="167" name="TextBox 166"/>
            <p:cNvSpPr txBox="1"/>
            <p:nvPr/>
          </p:nvSpPr>
          <p:spPr>
            <a:xfrm rot="1150042">
              <a:off x="4609806" y="2363907"/>
              <a:ext cx="46839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s-IS" sz="3200"/>
                <a:t>…</a:t>
              </a:r>
              <a:endParaRPr lang="en-US" sz="3200" dirty="0"/>
            </a:p>
          </p:txBody>
        </p:sp>
        <p:sp>
          <p:nvSpPr>
            <p:cNvPr id="169" name="TextBox 168"/>
            <p:cNvSpPr txBox="1"/>
            <p:nvPr/>
          </p:nvSpPr>
          <p:spPr>
            <a:xfrm rot="20887862">
              <a:off x="4032801" y="2334496"/>
              <a:ext cx="46839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s-IS" sz="3200"/>
                <a:t>…</a:t>
              </a:r>
              <a:endParaRPr lang="en-US" sz="3200" dirty="0"/>
            </a:p>
          </p:txBody>
        </p:sp>
      </p:grpSp>
      <p:sp>
        <p:nvSpPr>
          <p:cNvPr id="166" name="Oval 165"/>
          <p:cNvSpPr/>
          <p:nvPr/>
        </p:nvSpPr>
        <p:spPr>
          <a:xfrm>
            <a:off x="3745600" y="3786390"/>
            <a:ext cx="2097717" cy="73244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Distributed Consensus</a:t>
            </a:r>
          </a:p>
        </p:txBody>
      </p:sp>
    </p:spTree>
    <p:extLst>
      <p:ext uri="{BB962C8B-B14F-4D97-AF65-F5344CB8AC3E}">
        <p14:creationId xmlns:p14="http://schemas.microsoft.com/office/powerpoint/2010/main" val="304019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What are </a:t>
            </a:r>
            <a:r>
              <a:rPr lang="en-US" dirty="0" err="1">
                <a:solidFill>
                  <a:srgbClr val="C00000"/>
                </a:solidFill>
              </a:rPr>
              <a:t>Blockchains</a:t>
            </a:r>
            <a:r>
              <a:rPr lang="en-US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493" y="2221623"/>
            <a:ext cx="5339013" cy="355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02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What are </a:t>
            </a:r>
            <a:r>
              <a:rPr lang="en-US" dirty="0" err="1">
                <a:solidFill>
                  <a:srgbClr val="C00000"/>
                </a:solidFill>
              </a:rPr>
              <a:t>Blockchains</a:t>
            </a:r>
            <a:r>
              <a:rPr lang="en-US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1934577" y="2275373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2200" b="1" baseline="-25000" dirty="0">
              <a:solidFill>
                <a:srgbClr val="7030A0"/>
              </a:solidFill>
              <a:latin typeface="Cambria" panose="02040503050406030204" pitchFamily="18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3610779" y="2272089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22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 flipV="1">
            <a:off x="2968643" y="2658147"/>
            <a:ext cx="642136" cy="32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Rounded Rectangle 9"/>
          <p:cNvSpPr/>
          <p:nvPr/>
        </p:nvSpPr>
        <p:spPr bwMode="auto">
          <a:xfrm>
            <a:off x="6956234" y="2272089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22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>
            <a:off x="4644845" y="2658147"/>
            <a:ext cx="61993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5469867" y="2363146"/>
            <a:ext cx="6238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/>
              <a:t>……</a:t>
            </a:r>
            <a:endParaRPr lang="en-US" sz="2400" b="1" dirty="0"/>
          </a:p>
        </p:txBody>
      </p:sp>
      <p:cxnSp>
        <p:nvCxnSpPr>
          <p:cNvPr id="13" name="Straight Arrow Connector 12"/>
          <p:cNvCxnSpPr/>
          <p:nvPr/>
        </p:nvCxnSpPr>
        <p:spPr bwMode="auto">
          <a:xfrm flipV="1">
            <a:off x="6231543" y="2658147"/>
            <a:ext cx="724691" cy="779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708860" y="2363146"/>
            <a:ext cx="6238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/>
              <a:t>……</a:t>
            </a:r>
            <a:endParaRPr lang="en-US" sz="2400" b="1" dirty="0"/>
          </a:p>
        </p:txBody>
      </p:sp>
      <p:cxnSp>
        <p:nvCxnSpPr>
          <p:cNvPr id="16" name="Straight Arrow Connector 15"/>
          <p:cNvCxnSpPr/>
          <p:nvPr/>
        </p:nvCxnSpPr>
        <p:spPr bwMode="auto">
          <a:xfrm flipV="1">
            <a:off x="1292441" y="2665945"/>
            <a:ext cx="642136" cy="32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3074" name="Picture 2" descr="mage result for records clipar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900" y="4094314"/>
            <a:ext cx="991889" cy="74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086422" y="4835402"/>
            <a:ext cx="12264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“Records”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4644845" y="3044205"/>
            <a:ext cx="847107" cy="157180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2610127" y="3044205"/>
            <a:ext cx="1000652" cy="157180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3900927" y="3089320"/>
            <a:ext cx="1" cy="148157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mage result for header clipart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038" y="4094314"/>
            <a:ext cx="640727" cy="69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2775867" y="4835402"/>
            <a:ext cx="11753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“Header”</a:t>
            </a:r>
          </a:p>
        </p:txBody>
      </p:sp>
      <p:sp>
        <p:nvSpPr>
          <p:cNvPr id="35" name="Oval Callout 34"/>
          <p:cNvSpPr/>
          <p:nvPr/>
        </p:nvSpPr>
        <p:spPr bwMode="auto">
          <a:xfrm>
            <a:off x="372408" y="5523687"/>
            <a:ext cx="2237719" cy="764821"/>
          </a:xfrm>
          <a:prstGeom prst="wedgeEllipseCallout">
            <a:avLst>
              <a:gd name="adj1" fmla="val 62230"/>
              <a:gd name="adj2" fmla="val -89552"/>
            </a:avLst>
          </a:prstGeom>
          <a:noFill/>
          <a:ln>
            <a:headEnd type="none" w="med" len="med"/>
            <a:tailEnd type="triangl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>
                <a:solidFill>
                  <a:schemeClr val="tx1"/>
                </a:solidFill>
              </a:rPr>
              <a:t>to </a:t>
            </a:r>
            <a:r>
              <a:rPr lang="en-US" dirty="0">
                <a:solidFill>
                  <a:schemeClr val="tx1"/>
                </a:solidFill>
              </a:rPr>
              <a:t>connect </a:t>
            </a:r>
            <a:r>
              <a:rPr lang="en-US">
                <a:solidFill>
                  <a:schemeClr val="tx1"/>
                </a:solidFill>
              </a:rPr>
              <a:t>to previous block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15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4" grpId="0"/>
      <p:bldP spid="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5579659" y="3666404"/>
            <a:ext cx="3079279" cy="1896304"/>
            <a:chOff x="3140094" y="3281325"/>
            <a:chExt cx="3079279" cy="1896304"/>
          </a:xfrm>
        </p:grpSpPr>
        <p:cxnSp>
          <p:nvCxnSpPr>
            <p:cNvPr id="40" name="Straight Connector 39"/>
            <p:cNvCxnSpPr/>
            <p:nvPr/>
          </p:nvCxnSpPr>
          <p:spPr>
            <a:xfrm>
              <a:off x="3392598" y="3305345"/>
              <a:ext cx="1783081" cy="187228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5175679" y="3281325"/>
              <a:ext cx="758245" cy="189630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3140094" y="4876037"/>
              <a:ext cx="2035585" cy="30159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5175679" y="4145493"/>
              <a:ext cx="1043694" cy="103213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3140094" y="3305345"/>
              <a:ext cx="252504" cy="157069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3140094" y="3305345"/>
              <a:ext cx="2758390" cy="157069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3392598" y="3305345"/>
              <a:ext cx="2826775" cy="8401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V="1">
              <a:off x="3392598" y="3295179"/>
              <a:ext cx="2541326" cy="101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5933924" y="3281325"/>
              <a:ext cx="252504" cy="86416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V="1">
              <a:off x="3162335" y="4177360"/>
              <a:ext cx="3054541" cy="69867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Applications: Cryptocurrencies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Decentralized, no trusted server</a:t>
            </a:r>
          </a:p>
          <a:p>
            <a:endParaRPr lang="en-US" dirty="0"/>
          </a:p>
        </p:txBody>
      </p:sp>
      <p:pic>
        <p:nvPicPr>
          <p:cNvPr id="4" name="Picture 5" descr="sarah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54" y="5255109"/>
            <a:ext cx="575888" cy="57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pmore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656" y="5582581"/>
            <a:ext cx="570896" cy="570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0092" y="3842876"/>
            <a:ext cx="1099127" cy="1028063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 bwMode="auto">
          <a:xfrm rot="19258080">
            <a:off x="703486" y="4798565"/>
            <a:ext cx="706582" cy="16600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8" name="Right Arrow 7"/>
          <p:cNvSpPr/>
          <p:nvPr/>
        </p:nvSpPr>
        <p:spPr bwMode="auto">
          <a:xfrm rot="8456296">
            <a:off x="828176" y="4964820"/>
            <a:ext cx="706582" cy="16600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pic>
        <p:nvPicPr>
          <p:cNvPr id="9" name="Picture 4" descr="carl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844" y="4236218"/>
            <a:ext cx="576695" cy="57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pmore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06" y="3398969"/>
            <a:ext cx="570896" cy="570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sarah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784" y="3084509"/>
            <a:ext cx="575888" cy="57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ight Arrow 11"/>
          <p:cNvSpPr/>
          <p:nvPr/>
        </p:nvSpPr>
        <p:spPr bwMode="auto">
          <a:xfrm rot="19258080">
            <a:off x="2327117" y="3656232"/>
            <a:ext cx="706582" cy="16600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13" name="Right Arrow 12"/>
          <p:cNvSpPr/>
          <p:nvPr/>
        </p:nvSpPr>
        <p:spPr bwMode="auto">
          <a:xfrm rot="8456296">
            <a:off x="2451807" y="3822487"/>
            <a:ext cx="706582" cy="16600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14" name="Right Arrow 13"/>
          <p:cNvSpPr/>
          <p:nvPr/>
        </p:nvSpPr>
        <p:spPr bwMode="auto">
          <a:xfrm rot="10800000">
            <a:off x="2653741" y="4380845"/>
            <a:ext cx="706582" cy="16600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15" name="Right Arrow 14"/>
          <p:cNvSpPr/>
          <p:nvPr/>
        </p:nvSpPr>
        <p:spPr bwMode="auto">
          <a:xfrm rot="21598216">
            <a:off x="2705670" y="4602010"/>
            <a:ext cx="706582" cy="16600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16" name="Right Arrow 15"/>
          <p:cNvSpPr/>
          <p:nvPr/>
        </p:nvSpPr>
        <p:spPr bwMode="auto">
          <a:xfrm rot="919981">
            <a:off x="949724" y="3829702"/>
            <a:ext cx="706582" cy="16600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17" name="Right Arrow 16"/>
          <p:cNvSpPr/>
          <p:nvPr/>
        </p:nvSpPr>
        <p:spPr bwMode="auto">
          <a:xfrm rot="11718197">
            <a:off x="810122" y="3988597"/>
            <a:ext cx="706582" cy="16600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18" name="Right Arrow 17"/>
          <p:cNvSpPr/>
          <p:nvPr/>
        </p:nvSpPr>
        <p:spPr bwMode="auto">
          <a:xfrm rot="15431492">
            <a:off x="1807944" y="5121343"/>
            <a:ext cx="706582" cy="16600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19" name="Right Arrow 18"/>
          <p:cNvSpPr/>
          <p:nvPr/>
        </p:nvSpPr>
        <p:spPr bwMode="auto">
          <a:xfrm rot="4629708">
            <a:off x="2020654" y="5123240"/>
            <a:ext cx="706582" cy="16600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27690" y="3334131"/>
            <a:ext cx="17579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FF0000"/>
                </a:solidFill>
              </a:rPr>
              <a:t>Central Trusted</a:t>
            </a:r>
          </a:p>
          <a:p>
            <a:pPr algn="ctr"/>
            <a:r>
              <a:rPr lang="en-US" sz="1600" dirty="0">
                <a:solidFill>
                  <a:srgbClr val="FF0000"/>
                </a:solidFill>
              </a:rPr>
              <a:t>Authority</a:t>
            </a:r>
          </a:p>
        </p:txBody>
      </p:sp>
      <p:pic>
        <p:nvPicPr>
          <p:cNvPr id="21" name="Picture 5" descr="sarah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000" y="5225615"/>
            <a:ext cx="575888" cy="57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2" descr="pmore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934" y="5554379"/>
            <a:ext cx="570896" cy="570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 descr="carl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5890" y="4206724"/>
            <a:ext cx="576695" cy="57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2" descr="pmore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944" y="3320351"/>
            <a:ext cx="570896" cy="570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5" descr="sarah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820" y="3229788"/>
            <a:ext cx="575888" cy="57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ight Arrow 35"/>
          <p:cNvSpPr/>
          <p:nvPr/>
        </p:nvSpPr>
        <p:spPr bwMode="auto">
          <a:xfrm>
            <a:off x="4304891" y="4172018"/>
            <a:ext cx="1198461" cy="438750"/>
          </a:xfrm>
          <a:prstGeom prst="rightArrow">
            <a:avLst/>
          </a:prstGeom>
          <a:solidFill>
            <a:srgbClr val="D900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43832" y="3977412"/>
            <a:ext cx="990862" cy="1287618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6606168" y="4261743"/>
            <a:ext cx="891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00B050"/>
                </a:solidFill>
              </a:rPr>
              <a:t>Public </a:t>
            </a:r>
          </a:p>
          <a:p>
            <a:pPr algn="ctr"/>
            <a:r>
              <a:rPr lang="en-US" sz="2000" dirty="0">
                <a:solidFill>
                  <a:srgbClr val="00B050"/>
                </a:solidFill>
              </a:rPr>
              <a:t>Ledger</a:t>
            </a:r>
          </a:p>
        </p:txBody>
      </p:sp>
    </p:spTree>
    <p:extLst>
      <p:ext uri="{BB962C8B-B14F-4D97-AF65-F5344CB8AC3E}">
        <p14:creationId xmlns:p14="http://schemas.microsoft.com/office/powerpoint/2010/main" val="15557833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Applications: Cryptocurrencies</a:t>
            </a:r>
          </a:p>
        </p:txBody>
      </p:sp>
      <p:pic>
        <p:nvPicPr>
          <p:cNvPr id="113" name="Picture 2" descr="mage result for records clipar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10" y="4607661"/>
            <a:ext cx="991889" cy="74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" name="TextBox 113"/>
          <p:cNvSpPr txBox="1"/>
          <p:nvPr/>
        </p:nvSpPr>
        <p:spPr>
          <a:xfrm>
            <a:off x="887532" y="5348749"/>
            <a:ext cx="12264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“Records”</a:t>
            </a:r>
          </a:p>
        </p:txBody>
      </p:sp>
      <p:cxnSp>
        <p:nvCxnSpPr>
          <p:cNvPr id="115" name="Straight Connector 114"/>
          <p:cNvCxnSpPr/>
          <p:nvPr/>
        </p:nvCxnSpPr>
        <p:spPr>
          <a:xfrm flipV="1">
            <a:off x="2114022" y="4261072"/>
            <a:ext cx="1465383" cy="34658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>
            <a:off x="2114022" y="5446525"/>
            <a:ext cx="1465383" cy="40011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PoleTekstowe 3"/>
          <p:cNvSpPr txBox="1"/>
          <p:nvPr/>
        </p:nvSpPr>
        <p:spPr>
          <a:xfrm>
            <a:off x="3751528" y="4261072"/>
            <a:ext cx="448023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ambria" panose="02040503050406030204" pitchFamily="18" charset="0"/>
              </a:rPr>
              <a:t>“</a:t>
            </a:r>
            <a:r>
              <a:rPr lang="en-US" sz="2400" dirty="0">
                <a:latin typeface="Comic Sans MS" charset="0"/>
                <a:ea typeface="Comic Sans MS" charset="0"/>
                <a:cs typeface="Comic Sans MS" charset="0"/>
              </a:rPr>
              <a:t>A</a:t>
            </a:r>
            <a:r>
              <a:rPr lang="en-US" sz="2400" dirty="0">
                <a:latin typeface="Cambria" panose="02040503050406030204" pitchFamily="18" charset="0"/>
              </a:rPr>
              <a:t> transfers 2 coins</a:t>
            </a:r>
            <a:r>
              <a:rPr lang="en-US" sz="2400" b="1" dirty="0">
                <a:latin typeface="Cambria" panose="02040503050406030204" pitchFamily="18" charset="0"/>
              </a:rPr>
              <a:t> </a:t>
            </a:r>
            <a:r>
              <a:rPr lang="en-US" sz="2400">
                <a:latin typeface="Cambria" panose="02040503050406030204" pitchFamily="18" charset="0"/>
              </a:rPr>
              <a:t>to </a:t>
            </a:r>
            <a:r>
              <a:rPr lang="en-US" sz="2400">
                <a:latin typeface="Comic Sans MS" charset="0"/>
                <a:ea typeface="Comic Sans MS" charset="0"/>
                <a:cs typeface="Comic Sans MS" charset="0"/>
              </a:rPr>
              <a:t>B</a:t>
            </a:r>
            <a:r>
              <a:rPr lang="en-US" sz="2400">
                <a:latin typeface="Cambria" panose="02040503050406030204" pitchFamily="18" charset="0"/>
              </a:rPr>
              <a:t>.”</a:t>
            </a:r>
            <a:endParaRPr lang="en-US" sz="2400" dirty="0">
              <a:latin typeface="Cambria" panose="02040503050406030204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 rot="5400000">
            <a:off x="5679698" y="4903748"/>
            <a:ext cx="6238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/>
              <a:t>……</a:t>
            </a:r>
            <a:endParaRPr lang="en-US" sz="2400" b="1" dirty="0"/>
          </a:p>
        </p:txBody>
      </p:sp>
      <p:pic>
        <p:nvPicPr>
          <p:cNvPr id="119" name="Picture 5" descr="sarah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59" y="2170616"/>
            <a:ext cx="901189" cy="901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1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2507" y="4409666"/>
            <a:ext cx="547527" cy="541375"/>
          </a:xfrm>
          <a:prstGeom prst="rect">
            <a:avLst/>
          </a:prstGeom>
        </p:spPr>
      </p:pic>
      <p:sp>
        <p:nvSpPr>
          <p:cNvPr id="121" name="Text Box 40"/>
          <p:cNvSpPr txBox="1">
            <a:spLocks noChangeArrowheads="1"/>
          </p:cNvSpPr>
          <p:nvPr/>
        </p:nvSpPr>
        <p:spPr bwMode="auto">
          <a:xfrm>
            <a:off x="7803720" y="4718249"/>
            <a:ext cx="6088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  <a:cs typeface="Arial Unicode M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charset="0"/>
                <a:ea typeface="Arial Unicode MS" charset="0"/>
                <a:cs typeface="Arial Unicode M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charset="0"/>
                <a:ea typeface="Arial Unicode MS" charset="0"/>
                <a:cs typeface="Arial Unicode M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charset="0"/>
                <a:ea typeface="Arial Unicode MS" charset="0"/>
                <a:cs typeface="Arial Unicode M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charset="0"/>
                <a:ea typeface="Arial Unicode MS" charset="0"/>
                <a:cs typeface="Arial Unicode M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Arial Unicode MS" charset="0"/>
                <a:cs typeface="Arial Unicode M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Arial Unicode MS" charset="0"/>
                <a:cs typeface="Arial Unicode M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Arial Unicode MS" charset="0"/>
                <a:cs typeface="Arial Unicode M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Arial Unicode MS" charset="0"/>
                <a:cs typeface="Arial Unicode MS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dirty="0">
                <a:solidFill>
                  <a:srgbClr val="C00000"/>
                </a:solidFill>
              </a:rPr>
              <a:t>SK</a:t>
            </a:r>
            <a:r>
              <a:rPr lang="en-US" sz="1800" baseline="-25000" dirty="0">
                <a:solidFill>
                  <a:srgbClr val="C00000"/>
                </a:solidFill>
              </a:rPr>
              <a:t>A</a:t>
            </a:r>
          </a:p>
        </p:txBody>
      </p:sp>
      <p:pic>
        <p:nvPicPr>
          <p:cNvPr id="10242" name="Picture 2" descr="mage result for coins clipart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949" y="2074691"/>
            <a:ext cx="887226" cy="109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" name="Right Arrow 121"/>
          <p:cNvSpPr/>
          <p:nvPr/>
        </p:nvSpPr>
        <p:spPr bwMode="auto">
          <a:xfrm>
            <a:off x="2380944" y="2529282"/>
            <a:ext cx="1198461" cy="183855"/>
          </a:xfrm>
          <a:prstGeom prst="rightArrow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507899" y="2163406"/>
            <a:ext cx="9620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“Stake”</a:t>
            </a:r>
          </a:p>
        </p:txBody>
      </p:sp>
    </p:spTree>
    <p:extLst>
      <p:ext uri="{BB962C8B-B14F-4D97-AF65-F5344CB8AC3E}">
        <p14:creationId xmlns:p14="http://schemas.microsoft.com/office/powerpoint/2010/main" val="310342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17" grpId="0" animBg="1"/>
      <p:bldP spid="118" grpId="0"/>
      <p:bldP spid="1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How to Generate New Blocks?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Block generation is like election/ puzzle-solving race</a:t>
            </a:r>
          </a:p>
          <a:p>
            <a:endParaRPr lang="en-US" dirty="0"/>
          </a:p>
          <a:p>
            <a:r>
              <a:rPr lang="en-US" dirty="0"/>
              <a:t>Different ideologies</a:t>
            </a:r>
          </a:p>
          <a:p>
            <a:pPr lvl="1"/>
            <a:r>
              <a:rPr lang="en-US" dirty="0"/>
              <a:t>Proof-Of-</a:t>
            </a:r>
            <a:r>
              <a:rPr lang="en-US" u="sng" dirty="0"/>
              <a:t>Work</a:t>
            </a:r>
            <a:r>
              <a:rPr lang="en-US" dirty="0"/>
              <a:t> (PO</a:t>
            </a:r>
            <a:r>
              <a:rPr lang="en-US" b="1" dirty="0"/>
              <a:t>W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Proof-Of-</a:t>
            </a:r>
            <a:r>
              <a:rPr lang="en-US" u="sng" dirty="0"/>
              <a:t>Stake</a:t>
            </a:r>
            <a:r>
              <a:rPr lang="en-US" dirty="0"/>
              <a:t> (PO</a:t>
            </a:r>
            <a:r>
              <a:rPr lang="en-US" b="1" dirty="0"/>
              <a:t>S</a:t>
            </a:r>
            <a:r>
              <a:rPr lang="en-US" dirty="0"/>
              <a:t>)</a:t>
            </a:r>
          </a:p>
          <a:p>
            <a:pPr lvl="1"/>
            <a:r>
              <a:rPr lang="is-IS" dirty="0"/>
              <a:t>…</a:t>
            </a:r>
            <a:endParaRPr lang="en-US" dirty="0"/>
          </a:p>
        </p:txBody>
      </p:sp>
      <p:sp>
        <p:nvSpPr>
          <p:cNvPr id="5" name="Oval Callout 4"/>
          <p:cNvSpPr/>
          <p:nvPr/>
        </p:nvSpPr>
        <p:spPr bwMode="auto">
          <a:xfrm>
            <a:off x="5450645" y="2983832"/>
            <a:ext cx="2907291" cy="1017462"/>
          </a:xfrm>
          <a:prstGeom prst="wedgeEllipseCallout">
            <a:avLst>
              <a:gd name="adj1" fmla="val -28286"/>
              <a:gd name="adj2" fmla="val -3005"/>
            </a:avLst>
          </a:prstGeom>
          <a:noFill/>
          <a:ln>
            <a:headEnd type="none" w="med" len="med"/>
            <a:tailEnd type="triangl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Solve </a:t>
            </a:r>
            <a:r>
              <a:rPr lang="en-US" sz="2000" i="1" dirty="0">
                <a:solidFill>
                  <a:schemeClr val="tx1"/>
                </a:solidFill>
              </a:rPr>
              <a:t>moderately hard</a:t>
            </a:r>
            <a:r>
              <a:rPr lang="en-US" sz="2000" dirty="0">
                <a:solidFill>
                  <a:schemeClr val="tx1"/>
                </a:solidFill>
              </a:rPr>
              <a:t> “puzzles”</a:t>
            </a:r>
          </a:p>
        </p:txBody>
      </p:sp>
    </p:spTree>
    <p:extLst>
      <p:ext uri="{BB962C8B-B14F-4D97-AF65-F5344CB8AC3E}">
        <p14:creationId xmlns:p14="http://schemas.microsoft.com/office/powerpoint/2010/main" val="36734966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How to Generate New Blocks?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Block generation is like election/ puzzle-solving race</a:t>
            </a:r>
          </a:p>
          <a:p>
            <a:endParaRPr lang="en-US" dirty="0"/>
          </a:p>
          <a:p>
            <a:r>
              <a:rPr lang="en-US" dirty="0"/>
              <a:t>Different ideologies</a:t>
            </a:r>
          </a:p>
          <a:p>
            <a:pPr lvl="1"/>
            <a:r>
              <a:rPr lang="en-US" dirty="0"/>
              <a:t>Proof-Of-</a:t>
            </a:r>
            <a:r>
              <a:rPr lang="en-US" u="sng" dirty="0"/>
              <a:t>Work</a:t>
            </a:r>
            <a:r>
              <a:rPr lang="en-US" dirty="0"/>
              <a:t> (PO</a:t>
            </a:r>
            <a:r>
              <a:rPr lang="en-US" b="1" dirty="0"/>
              <a:t>W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Proof-Of-</a:t>
            </a:r>
            <a:r>
              <a:rPr lang="en-US" u="sng" dirty="0"/>
              <a:t>Stake</a:t>
            </a:r>
            <a:r>
              <a:rPr lang="en-US" dirty="0"/>
              <a:t> (PO</a:t>
            </a:r>
            <a:r>
              <a:rPr lang="en-US" b="1" dirty="0"/>
              <a:t>S</a:t>
            </a:r>
            <a:r>
              <a:rPr lang="en-US" dirty="0"/>
              <a:t>)</a:t>
            </a:r>
          </a:p>
          <a:p>
            <a:pPr lvl="1"/>
            <a:r>
              <a:rPr lang="is-IS" dirty="0"/>
              <a:t>…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val Callout 5"/>
              <p:cNvSpPr/>
              <p:nvPr/>
            </p:nvSpPr>
            <p:spPr bwMode="auto">
              <a:xfrm>
                <a:off x="5570961" y="2856317"/>
                <a:ext cx="2907291" cy="1017462"/>
              </a:xfrm>
              <a:prstGeom prst="wedgeEllipseCallout">
                <a:avLst>
                  <a:gd name="adj1" fmla="val -87880"/>
                  <a:gd name="adj2" fmla="val 14338"/>
                </a:avLst>
              </a:prstGeom>
              <a:solidFill>
                <a:schemeClr val="bg1"/>
              </a:solidFill>
              <a:ln>
                <a:headEnd type="none" w="med" len="med"/>
                <a:tailEnd type="triangle" w="med" len="med"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Vote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charset="0"/>
                      </a:rPr>
                      <m:t>∝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>
                    <a:solidFill>
                      <a:srgbClr val="7030A0"/>
                    </a:solidFill>
                  </a:rPr>
                  <a:t>compute</a:t>
                </a:r>
              </a:p>
              <a:p>
                <a:pPr algn="ctr"/>
                <a:r>
                  <a:rPr lang="en-US" sz="2000" dirty="0">
                    <a:solidFill>
                      <a:srgbClr val="7030A0"/>
                    </a:solidFill>
                  </a:rPr>
                  <a:t>         power</a:t>
                </a:r>
              </a:p>
            </p:txBody>
          </p:sp>
        </mc:Choice>
        <mc:Fallback xmlns="">
          <p:sp>
            <p:nvSpPr>
              <p:cNvPr id="6" name="Oval Callout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70961" y="2856317"/>
                <a:ext cx="2907291" cy="1017462"/>
              </a:xfrm>
              <a:prstGeom prst="wedgeEllipseCallout">
                <a:avLst>
                  <a:gd name="adj1" fmla="val -87880"/>
                  <a:gd name="adj2" fmla="val 14338"/>
                </a:avLst>
              </a:prstGeom>
              <a:blipFill rotWithShape="0">
                <a:blip r:embed="rId3"/>
                <a:stretch>
                  <a:fillRect/>
                </a:stretch>
              </a:blipFill>
              <a:ln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val Callout 6"/>
              <p:cNvSpPr/>
              <p:nvPr/>
            </p:nvSpPr>
            <p:spPr bwMode="auto">
              <a:xfrm>
                <a:off x="5226055" y="4364240"/>
                <a:ext cx="2907291" cy="705065"/>
              </a:xfrm>
              <a:prstGeom prst="wedgeEllipseCallout">
                <a:avLst>
                  <a:gd name="adj1" fmla="val -85673"/>
                  <a:gd name="adj2" fmla="val -95670"/>
                </a:avLst>
              </a:prstGeom>
              <a:solidFill>
                <a:schemeClr val="bg1"/>
              </a:solidFill>
              <a:ln>
                <a:headEnd type="none" w="med" len="med"/>
                <a:tailEnd type="triangle" w="med" len="med"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Vote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charset="0"/>
                      </a:rPr>
                      <m:t>∝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>
                    <a:solidFill>
                      <a:srgbClr val="FF0000"/>
                    </a:solidFill>
                  </a:rPr>
                  <a:t>stake</a:t>
                </a:r>
              </a:p>
            </p:txBody>
          </p:sp>
        </mc:Choice>
        <mc:Fallback xmlns="">
          <p:sp>
            <p:nvSpPr>
              <p:cNvPr id="7" name="Oval Callout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26055" y="4364240"/>
                <a:ext cx="2907291" cy="705065"/>
              </a:xfrm>
              <a:prstGeom prst="wedgeEllipseCallout">
                <a:avLst>
                  <a:gd name="adj1" fmla="val -85673"/>
                  <a:gd name="adj2" fmla="val -95670"/>
                </a:avLst>
              </a:prstGeom>
              <a:blipFill rotWithShape="0">
                <a:blip r:embed="rId4"/>
                <a:stretch>
                  <a:fillRect/>
                </a:stretch>
              </a:blipFill>
              <a:ln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08862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ChangeArrowheads="1"/>
          </p:cNvSpPr>
          <p:nvPr/>
        </p:nvSpPr>
        <p:spPr bwMode="auto">
          <a:xfrm>
            <a:off x="457200" y="685800"/>
            <a:ext cx="8458200" cy="762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698" name="Rectangle 3"/>
          <p:cNvSpPr txBox="1">
            <a:spLocks noChangeArrowheads="1"/>
          </p:cNvSpPr>
          <p:nvPr/>
        </p:nvSpPr>
        <p:spPr bwMode="auto">
          <a:xfrm>
            <a:off x="0" y="2866645"/>
            <a:ext cx="9144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accent2"/>
              </a:buClr>
              <a:buFont typeface="Wingdings" charset="0"/>
              <a:buNone/>
            </a:pPr>
            <a:r>
              <a:rPr lang="en-US" sz="3600" dirty="0">
                <a:latin typeface="Verdana (Heading)"/>
                <a:cs typeface="Verdana (Heading)"/>
              </a:rPr>
              <a:t>Part II:</a:t>
            </a:r>
          </a:p>
          <a:p>
            <a:pPr algn="ctr" eaLnBrk="1" hangingPunct="1">
              <a:spcBef>
                <a:spcPct val="20000"/>
              </a:spcBef>
              <a:buClr>
                <a:schemeClr val="accent2"/>
              </a:buClr>
              <a:buFont typeface="Wingdings" charset="0"/>
              <a:buNone/>
            </a:pPr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Verdana (Heading)"/>
                <a:cs typeface="Verdana (Heading)"/>
              </a:rPr>
              <a:t>Our Abstractions and </a:t>
            </a:r>
          </a:p>
          <a:p>
            <a:pPr algn="ctr" eaLnBrk="1" hangingPunct="1">
              <a:spcBef>
                <a:spcPct val="20000"/>
              </a:spcBef>
              <a:buClr>
                <a:schemeClr val="accent2"/>
              </a:buClr>
              <a:buFont typeface="Wingdings" charset="0"/>
              <a:buNone/>
            </a:pPr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Verdana (Heading)"/>
                <a:cs typeface="Verdana (Heading)"/>
              </a:rPr>
              <a:t>Definitions</a:t>
            </a:r>
          </a:p>
        </p:txBody>
      </p:sp>
    </p:spTree>
    <p:extLst>
      <p:ext uri="{BB962C8B-B14F-4D97-AF65-F5344CB8AC3E}">
        <p14:creationId xmlns:p14="http://schemas.microsoft.com/office/powerpoint/2010/main" val="31612149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Existing Properties</a:t>
            </a:r>
            <a:r>
              <a:rPr lang="en-US" sz="1800" dirty="0">
                <a:solidFill>
                  <a:srgbClr val="C00000"/>
                </a:solidFill>
              </a:rPr>
              <a:t> [G</a:t>
            </a:r>
            <a:r>
              <a:rPr lang="en-US" sz="1600" dirty="0">
                <a:solidFill>
                  <a:srgbClr val="C00000"/>
                </a:solidFill>
              </a:rPr>
              <a:t>aray</a:t>
            </a:r>
            <a:r>
              <a:rPr lang="en-US" sz="1800" dirty="0">
                <a:solidFill>
                  <a:srgbClr val="C00000"/>
                </a:solidFill>
              </a:rPr>
              <a:t>K</a:t>
            </a:r>
            <a:r>
              <a:rPr lang="en-US" sz="1600" dirty="0">
                <a:solidFill>
                  <a:srgbClr val="C00000"/>
                </a:solidFill>
              </a:rPr>
              <a:t>iayias</a:t>
            </a:r>
            <a:r>
              <a:rPr lang="en-US" sz="1800" dirty="0">
                <a:solidFill>
                  <a:srgbClr val="C00000"/>
                </a:solidFill>
              </a:rPr>
              <a:t>L</a:t>
            </a:r>
            <a:r>
              <a:rPr lang="en-US" sz="1600" dirty="0">
                <a:solidFill>
                  <a:srgbClr val="C00000"/>
                </a:solidFill>
              </a:rPr>
              <a:t>eonardos</a:t>
            </a:r>
            <a:r>
              <a:rPr lang="en-US" sz="1800" dirty="0">
                <a:solidFill>
                  <a:srgbClr val="C00000"/>
                </a:solidFill>
              </a:rPr>
              <a:t>15,P</a:t>
            </a:r>
            <a:r>
              <a:rPr lang="en-US" sz="1600" dirty="0">
                <a:solidFill>
                  <a:srgbClr val="C00000"/>
                </a:solidFill>
              </a:rPr>
              <a:t>ass</a:t>
            </a:r>
            <a:r>
              <a:rPr lang="en-US" sz="1800" dirty="0">
                <a:solidFill>
                  <a:srgbClr val="C00000"/>
                </a:solidFill>
              </a:rPr>
              <a:t>S</a:t>
            </a:r>
            <a:r>
              <a:rPr lang="en-US" sz="1600" dirty="0">
                <a:solidFill>
                  <a:srgbClr val="C00000"/>
                </a:solidFill>
              </a:rPr>
              <a:t>eeman</a:t>
            </a:r>
            <a:r>
              <a:rPr lang="en-US" sz="1800" dirty="0">
                <a:solidFill>
                  <a:srgbClr val="C00000"/>
                </a:solidFill>
              </a:rPr>
              <a:t>S</a:t>
            </a:r>
            <a:r>
              <a:rPr lang="en-US" sz="1600" dirty="0">
                <a:solidFill>
                  <a:srgbClr val="C00000"/>
                </a:solidFill>
              </a:rPr>
              <a:t>helat</a:t>
            </a:r>
            <a:r>
              <a:rPr lang="en-US" sz="1800" dirty="0">
                <a:solidFill>
                  <a:srgbClr val="C00000"/>
                </a:solidFill>
              </a:rPr>
              <a:t>16]</a:t>
            </a:r>
            <a:endParaRPr lang="en-US" sz="4000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b="1" dirty="0"/>
                  <a:t>Chain Consistency</a:t>
                </a:r>
                <a:r>
                  <a:rPr lang="en-US" dirty="0"/>
                  <a:t>: </a:t>
                </a:r>
                <a:r>
                  <a:rPr lang="en-US" i="1" u="sng" dirty="0"/>
                  <a:t>Honest</a:t>
                </a:r>
                <a:r>
                  <a:rPr lang="en-US" dirty="0"/>
                  <a:t> parties agree on all but last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charset="0"/>
                      </a:rPr>
                      <m:t>ℓ</m:t>
                    </m:r>
                  </m:oMath>
                </a14:m>
                <a:r>
                  <a:rPr lang="en-US" dirty="0"/>
                  <a:t> blocks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391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ounded Rectangle 3"/>
          <p:cNvSpPr/>
          <p:nvPr/>
        </p:nvSpPr>
        <p:spPr bwMode="auto">
          <a:xfrm>
            <a:off x="2405079" y="3434844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rgbClr val="7030A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364546" y="3433012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 flipV="1">
            <a:off x="2996984" y="3648409"/>
            <a:ext cx="367562" cy="18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Rounded Rectangle 6"/>
          <p:cNvSpPr/>
          <p:nvPr/>
        </p:nvSpPr>
        <p:spPr bwMode="auto">
          <a:xfrm>
            <a:off x="4375326" y="3433012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 flipV="1">
            <a:off x="3960508" y="3648409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1607219" y="3435690"/>
            <a:ext cx="476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/>
              <a:t>……</a:t>
            </a:r>
            <a:endParaRPr lang="en-US" sz="1600" b="1" dirty="0"/>
          </a:p>
        </p:txBody>
      </p:sp>
      <p:cxnSp>
        <p:nvCxnSpPr>
          <p:cNvPr id="12" name="Straight Arrow Connector 11"/>
          <p:cNvCxnSpPr/>
          <p:nvPr/>
        </p:nvCxnSpPr>
        <p:spPr bwMode="auto">
          <a:xfrm flipV="1">
            <a:off x="2037516" y="3652760"/>
            <a:ext cx="367562" cy="18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9" name="Rounded Rectangle 18"/>
          <p:cNvSpPr/>
          <p:nvPr/>
        </p:nvSpPr>
        <p:spPr bwMode="auto">
          <a:xfrm>
            <a:off x="5378399" y="3433012"/>
            <a:ext cx="591905" cy="43079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 bwMode="auto">
          <a:xfrm flipV="1">
            <a:off x="4963581" y="3648409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Rounded Rectangle 22"/>
          <p:cNvSpPr/>
          <p:nvPr/>
        </p:nvSpPr>
        <p:spPr bwMode="auto">
          <a:xfrm>
            <a:off x="6371868" y="3446711"/>
            <a:ext cx="591905" cy="43079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 bwMode="auto">
          <a:xfrm flipV="1">
            <a:off x="5957050" y="3662108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5" name="Rounded Rectangle 24"/>
          <p:cNvSpPr/>
          <p:nvPr/>
        </p:nvSpPr>
        <p:spPr bwMode="auto">
          <a:xfrm>
            <a:off x="7374941" y="3446711"/>
            <a:ext cx="591905" cy="43079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 bwMode="auto">
          <a:xfrm flipV="1">
            <a:off x="6960123" y="3662108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7" name="Rounded Rectangle 26"/>
          <p:cNvSpPr/>
          <p:nvPr/>
        </p:nvSpPr>
        <p:spPr bwMode="auto">
          <a:xfrm>
            <a:off x="2405079" y="5624587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rgbClr val="7030A0"/>
              </a:solidFill>
              <a:latin typeface="Cambria" panose="02040503050406030204" pitchFamily="18" charset="0"/>
            </a:endParaRPr>
          </a:p>
        </p:txBody>
      </p:sp>
      <p:sp>
        <p:nvSpPr>
          <p:cNvPr id="28" name="Rounded Rectangle 27"/>
          <p:cNvSpPr/>
          <p:nvPr/>
        </p:nvSpPr>
        <p:spPr bwMode="auto">
          <a:xfrm>
            <a:off x="3364546" y="5622755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29" name="Straight Arrow Connector 28"/>
          <p:cNvCxnSpPr/>
          <p:nvPr/>
        </p:nvCxnSpPr>
        <p:spPr bwMode="auto">
          <a:xfrm flipV="1">
            <a:off x="2996984" y="5838152"/>
            <a:ext cx="367562" cy="18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0" name="Rounded Rectangle 29"/>
          <p:cNvSpPr/>
          <p:nvPr/>
        </p:nvSpPr>
        <p:spPr bwMode="auto">
          <a:xfrm>
            <a:off x="4375326" y="5622755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31" name="Straight Arrow Connector 30"/>
          <p:cNvCxnSpPr/>
          <p:nvPr/>
        </p:nvCxnSpPr>
        <p:spPr bwMode="auto">
          <a:xfrm flipV="1">
            <a:off x="3960508" y="5838152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1607219" y="5625433"/>
            <a:ext cx="476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/>
              <a:t>……</a:t>
            </a:r>
            <a:endParaRPr lang="en-US" sz="1600" b="1" dirty="0"/>
          </a:p>
        </p:txBody>
      </p:sp>
      <p:cxnSp>
        <p:nvCxnSpPr>
          <p:cNvPr id="33" name="Straight Arrow Connector 32"/>
          <p:cNvCxnSpPr/>
          <p:nvPr/>
        </p:nvCxnSpPr>
        <p:spPr bwMode="auto">
          <a:xfrm flipV="1">
            <a:off x="2037516" y="5842503"/>
            <a:ext cx="367562" cy="18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4" name="Rounded Rectangle 33"/>
          <p:cNvSpPr/>
          <p:nvPr/>
        </p:nvSpPr>
        <p:spPr bwMode="auto">
          <a:xfrm>
            <a:off x="5378399" y="5622755"/>
            <a:ext cx="591905" cy="430794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35" name="Straight Arrow Connector 34"/>
          <p:cNvCxnSpPr/>
          <p:nvPr/>
        </p:nvCxnSpPr>
        <p:spPr bwMode="auto">
          <a:xfrm flipV="1">
            <a:off x="4963581" y="5838152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6" name="Rounded Rectangle 35"/>
          <p:cNvSpPr/>
          <p:nvPr/>
        </p:nvSpPr>
        <p:spPr bwMode="auto">
          <a:xfrm>
            <a:off x="6371868" y="5636454"/>
            <a:ext cx="591905" cy="430794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37" name="Straight Arrow Connector 36"/>
          <p:cNvCxnSpPr/>
          <p:nvPr/>
        </p:nvCxnSpPr>
        <p:spPr bwMode="auto">
          <a:xfrm flipV="1">
            <a:off x="5957050" y="5851851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40" name="Group 23"/>
          <p:cNvGrpSpPr>
            <a:grpSpLocks noChangeAspect="1"/>
          </p:cNvGrpSpPr>
          <p:nvPr/>
        </p:nvGrpSpPr>
        <p:grpSpPr bwMode="auto">
          <a:xfrm>
            <a:off x="825035" y="5269831"/>
            <a:ext cx="685800" cy="1110480"/>
            <a:chOff x="822" y="2016"/>
            <a:chExt cx="654" cy="881"/>
          </a:xfrm>
        </p:grpSpPr>
        <p:sp>
          <p:nvSpPr>
            <p:cNvPr id="41" name="Freeform 24"/>
            <p:cNvSpPr>
              <a:spLocks noChangeAspect="1"/>
            </p:cNvSpPr>
            <p:nvPr/>
          </p:nvSpPr>
          <p:spPr bwMode="auto">
            <a:xfrm>
              <a:off x="822" y="2016"/>
              <a:ext cx="654" cy="878"/>
            </a:xfrm>
            <a:custGeom>
              <a:avLst/>
              <a:gdLst>
                <a:gd name="T0" fmla="*/ 1292 w 1962"/>
                <a:gd name="T1" fmla="*/ 267 h 2634"/>
                <a:gd name="T2" fmla="*/ 1345 w 1962"/>
                <a:gd name="T3" fmla="*/ 472 h 2634"/>
                <a:gd name="T4" fmla="*/ 1309 w 1962"/>
                <a:gd name="T5" fmla="*/ 596 h 2634"/>
                <a:gd name="T6" fmla="*/ 1207 w 1962"/>
                <a:gd name="T7" fmla="*/ 702 h 2634"/>
                <a:gd name="T8" fmla="*/ 1037 w 1962"/>
                <a:gd name="T9" fmla="*/ 837 h 2634"/>
                <a:gd name="T10" fmla="*/ 1232 w 1962"/>
                <a:gd name="T11" fmla="*/ 877 h 2634"/>
                <a:gd name="T12" fmla="*/ 1649 w 1962"/>
                <a:gd name="T13" fmla="*/ 1273 h 2634"/>
                <a:gd name="T14" fmla="*/ 1873 w 1962"/>
                <a:gd name="T15" fmla="*/ 1327 h 2634"/>
                <a:gd name="T16" fmla="*/ 1920 w 1962"/>
                <a:gd name="T17" fmla="*/ 1372 h 2634"/>
                <a:gd name="T18" fmla="*/ 1962 w 1962"/>
                <a:gd name="T19" fmla="*/ 1429 h 2634"/>
                <a:gd name="T20" fmla="*/ 1923 w 1962"/>
                <a:gd name="T21" fmla="*/ 1495 h 2634"/>
                <a:gd name="T22" fmla="*/ 1831 w 1962"/>
                <a:gd name="T23" fmla="*/ 1507 h 2634"/>
                <a:gd name="T24" fmla="*/ 1682 w 1962"/>
                <a:gd name="T25" fmla="*/ 1536 h 2634"/>
                <a:gd name="T26" fmla="*/ 1536 w 1962"/>
                <a:gd name="T27" fmla="*/ 1462 h 2634"/>
                <a:gd name="T28" fmla="*/ 1389 w 1962"/>
                <a:gd name="T29" fmla="*/ 1379 h 2634"/>
                <a:gd name="T30" fmla="*/ 1269 w 1962"/>
                <a:gd name="T31" fmla="*/ 1271 h 2634"/>
                <a:gd name="T32" fmla="*/ 1205 w 1962"/>
                <a:gd name="T33" fmla="*/ 1277 h 2634"/>
                <a:gd name="T34" fmla="*/ 1196 w 1962"/>
                <a:gd name="T35" fmla="*/ 1490 h 2634"/>
                <a:gd name="T36" fmla="*/ 1175 w 1962"/>
                <a:gd name="T37" fmla="*/ 1567 h 2634"/>
                <a:gd name="T38" fmla="*/ 1157 w 1962"/>
                <a:gd name="T39" fmla="*/ 1966 h 2634"/>
                <a:gd name="T40" fmla="*/ 1140 w 1962"/>
                <a:gd name="T41" fmla="*/ 2223 h 2634"/>
                <a:gd name="T42" fmla="*/ 1125 w 1962"/>
                <a:gd name="T43" fmla="*/ 2378 h 2634"/>
                <a:gd name="T44" fmla="*/ 1156 w 1962"/>
                <a:gd name="T45" fmla="*/ 2464 h 2634"/>
                <a:gd name="T46" fmla="*/ 1133 w 1962"/>
                <a:gd name="T47" fmla="*/ 2593 h 2634"/>
                <a:gd name="T48" fmla="*/ 948 w 1962"/>
                <a:gd name="T49" fmla="*/ 2620 h 2634"/>
                <a:gd name="T50" fmla="*/ 860 w 1962"/>
                <a:gd name="T51" fmla="*/ 2569 h 2634"/>
                <a:gd name="T52" fmla="*/ 842 w 1962"/>
                <a:gd name="T53" fmla="*/ 2435 h 2634"/>
                <a:gd name="T54" fmla="*/ 884 w 1962"/>
                <a:gd name="T55" fmla="*/ 2396 h 2634"/>
                <a:gd name="T56" fmla="*/ 841 w 1962"/>
                <a:gd name="T57" fmla="*/ 2117 h 2634"/>
                <a:gd name="T58" fmla="*/ 796 w 1962"/>
                <a:gd name="T59" fmla="*/ 2270 h 2634"/>
                <a:gd name="T60" fmla="*/ 779 w 1962"/>
                <a:gd name="T61" fmla="*/ 2489 h 2634"/>
                <a:gd name="T62" fmla="*/ 712 w 1962"/>
                <a:gd name="T63" fmla="*/ 2627 h 2634"/>
                <a:gd name="T64" fmla="*/ 627 w 1962"/>
                <a:gd name="T65" fmla="*/ 2630 h 2634"/>
                <a:gd name="T66" fmla="*/ 478 w 1962"/>
                <a:gd name="T67" fmla="*/ 2576 h 2634"/>
                <a:gd name="T68" fmla="*/ 453 w 1962"/>
                <a:gd name="T69" fmla="*/ 2422 h 2634"/>
                <a:gd name="T70" fmla="*/ 505 w 1962"/>
                <a:gd name="T71" fmla="*/ 2403 h 2634"/>
                <a:gd name="T72" fmla="*/ 470 w 1962"/>
                <a:gd name="T73" fmla="*/ 1822 h 2634"/>
                <a:gd name="T74" fmla="*/ 524 w 1962"/>
                <a:gd name="T75" fmla="*/ 1557 h 2634"/>
                <a:gd name="T76" fmla="*/ 493 w 1962"/>
                <a:gd name="T77" fmla="*/ 1326 h 2634"/>
                <a:gd name="T78" fmla="*/ 477 w 1962"/>
                <a:gd name="T79" fmla="*/ 1281 h 2634"/>
                <a:gd name="T80" fmla="*/ 378 w 1962"/>
                <a:gd name="T81" fmla="*/ 1457 h 2634"/>
                <a:gd name="T82" fmla="*/ 305 w 1962"/>
                <a:gd name="T83" fmla="*/ 1645 h 2634"/>
                <a:gd name="T84" fmla="*/ 251 w 1962"/>
                <a:gd name="T85" fmla="*/ 1726 h 2634"/>
                <a:gd name="T86" fmla="*/ 214 w 1962"/>
                <a:gd name="T87" fmla="*/ 1693 h 2634"/>
                <a:gd name="T88" fmla="*/ 109 w 1962"/>
                <a:gd name="T89" fmla="*/ 1742 h 2634"/>
                <a:gd name="T90" fmla="*/ 49 w 1962"/>
                <a:gd name="T91" fmla="*/ 1730 h 2634"/>
                <a:gd name="T92" fmla="*/ 7 w 1962"/>
                <a:gd name="T93" fmla="*/ 1658 h 2634"/>
                <a:gd name="T94" fmla="*/ 86 w 1962"/>
                <a:gd name="T95" fmla="*/ 1562 h 2634"/>
                <a:gd name="T96" fmla="*/ 168 w 1962"/>
                <a:gd name="T97" fmla="*/ 1481 h 2634"/>
                <a:gd name="T98" fmla="*/ 181 w 1962"/>
                <a:gd name="T99" fmla="*/ 1316 h 2634"/>
                <a:gd name="T100" fmla="*/ 272 w 1962"/>
                <a:gd name="T101" fmla="*/ 1104 h 2634"/>
                <a:gd name="T102" fmla="*/ 576 w 1962"/>
                <a:gd name="T103" fmla="*/ 864 h 2634"/>
                <a:gd name="T104" fmla="*/ 723 w 1962"/>
                <a:gd name="T105" fmla="*/ 780 h 2634"/>
                <a:gd name="T106" fmla="*/ 546 w 1962"/>
                <a:gd name="T107" fmla="*/ 578 h 2634"/>
                <a:gd name="T108" fmla="*/ 477 w 1962"/>
                <a:gd name="T109" fmla="*/ 515 h 2634"/>
                <a:gd name="T110" fmla="*/ 517 w 1962"/>
                <a:gd name="T111" fmla="*/ 391 h 2634"/>
                <a:gd name="T112" fmla="*/ 556 w 1962"/>
                <a:gd name="T113" fmla="*/ 289 h 2634"/>
                <a:gd name="T114" fmla="*/ 622 w 1962"/>
                <a:gd name="T115" fmla="*/ 99 h 2634"/>
                <a:gd name="T116" fmla="*/ 718 w 1962"/>
                <a:gd name="T117" fmla="*/ 13 h 2634"/>
                <a:gd name="T118" fmla="*/ 792 w 1962"/>
                <a:gd name="T119" fmla="*/ 12 h 2634"/>
                <a:gd name="T120" fmla="*/ 888 w 1962"/>
                <a:gd name="T121" fmla="*/ 7 h 2634"/>
                <a:gd name="T122" fmla="*/ 1022 w 1962"/>
                <a:gd name="T123" fmla="*/ 6 h 2634"/>
                <a:gd name="T124" fmla="*/ 1163 w 1962"/>
                <a:gd name="T125" fmla="*/ 67 h 2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62" h="2634">
                  <a:moveTo>
                    <a:pt x="1219" y="132"/>
                  </a:moveTo>
                  <a:lnTo>
                    <a:pt x="1226" y="145"/>
                  </a:lnTo>
                  <a:lnTo>
                    <a:pt x="1230" y="159"/>
                  </a:lnTo>
                  <a:lnTo>
                    <a:pt x="1234" y="175"/>
                  </a:lnTo>
                  <a:lnTo>
                    <a:pt x="1241" y="194"/>
                  </a:lnTo>
                  <a:lnTo>
                    <a:pt x="1262" y="218"/>
                  </a:lnTo>
                  <a:lnTo>
                    <a:pt x="1279" y="243"/>
                  </a:lnTo>
                  <a:lnTo>
                    <a:pt x="1292" y="267"/>
                  </a:lnTo>
                  <a:lnTo>
                    <a:pt x="1302" y="293"/>
                  </a:lnTo>
                  <a:lnTo>
                    <a:pt x="1308" y="323"/>
                  </a:lnTo>
                  <a:lnTo>
                    <a:pt x="1312" y="355"/>
                  </a:lnTo>
                  <a:lnTo>
                    <a:pt x="1313" y="392"/>
                  </a:lnTo>
                  <a:lnTo>
                    <a:pt x="1313" y="434"/>
                  </a:lnTo>
                  <a:lnTo>
                    <a:pt x="1327" y="445"/>
                  </a:lnTo>
                  <a:lnTo>
                    <a:pt x="1338" y="458"/>
                  </a:lnTo>
                  <a:lnTo>
                    <a:pt x="1345" y="472"/>
                  </a:lnTo>
                  <a:lnTo>
                    <a:pt x="1350" y="489"/>
                  </a:lnTo>
                  <a:lnTo>
                    <a:pt x="1351" y="507"/>
                  </a:lnTo>
                  <a:lnTo>
                    <a:pt x="1350" y="525"/>
                  </a:lnTo>
                  <a:lnTo>
                    <a:pt x="1345" y="540"/>
                  </a:lnTo>
                  <a:lnTo>
                    <a:pt x="1340" y="556"/>
                  </a:lnTo>
                  <a:lnTo>
                    <a:pt x="1331" y="570"/>
                  </a:lnTo>
                  <a:lnTo>
                    <a:pt x="1320" y="584"/>
                  </a:lnTo>
                  <a:lnTo>
                    <a:pt x="1309" y="596"/>
                  </a:lnTo>
                  <a:lnTo>
                    <a:pt x="1295" y="607"/>
                  </a:lnTo>
                  <a:lnTo>
                    <a:pt x="1287" y="611"/>
                  </a:lnTo>
                  <a:lnTo>
                    <a:pt x="1280" y="614"/>
                  </a:lnTo>
                  <a:lnTo>
                    <a:pt x="1272" y="616"/>
                  </a:lnTo>
                  <a:lnTo>
                    <a:pt x="1263" y="617"/>
                  </a:lnTo>
                  <a:lnTo>
                    <a:pt x="1249" y="649"/>
                  </a:lnTo>
                  <a:lnTo>
                    <a:pt x="1231" y="677"/>
                  </a:lnTo>
                  <a:lnTo>
                    <a:pt x="1207" y="702"/>
                  </a:lnTo>
                  <a:lnTo>
                    <a:pt x="1179" y="724"/>
                  </a:lnTo>
                  <a:lnTo>
                    <a:pt x="1150" y="744"/>
                  </a:lnTo>
                  <a:lnTo>
                    <a:pt x="1120" y="762"/>
                  </a:lnTo>
                  <a:lnTo>
                    <a:pt x="1090" y="779"/>
                  </a:lnTo>
                  <a:lnTo>
                    <a:pt x="1061" y="796"/>
                  </a:lnTo>
                  <a:lnTo>
                    <a:pt x="1000" y="810"/>
                  </a:lnTo>
                  <a:lnTo>
                    <a:pt x="1018" y="825"/>
                  </a:lnTo>
                  <a:lnTo>
                    <a:pt x="1037" y="837"/>
                  </a:lnTo>
                  <a:lnTo>
                    <a:pt x="1058" y="847"/>
                  </a:lnTo>
                  <a:lnTo>
                    <a:pt x="1082" y="854"/>
                  </a:lnTo>
                  <a:lnTo>
                    <a:pt x="1104" y="860"/>
                  </a:lnTo>
                  <a:lnTo>
                    <a:pt x="1129" y="864"/>
                  </a:lnTo>
                  <a:lnTo>
                    <a:pt x="1154" y="864"/>
                  </a:lnTo>
                  <a:lnTo>
                    <a:pt x="1179" y="863"/>
                  </a:lnTo>
                  <a:lnTo>
                    <a:pt x="1206" y="870"/>
                  </a:lnTo>
                  <a:lnTo>
                    <a:pt x="1232" y="877"/>
                  </a:lnTo>
                  <a:lnTo>
                    <a:pt x="1258" y="886"/>
                  </a:lnTo>
                  <a:lnTo>
                    <a:pt x="1281" y="899"/>
                  </a:lnTo>
                  <a:lnTo>
                    <a:pt x="1305" y="913"/>
                  </a:lnTo>
                  <a:lnTo>
                    <a:pt x="1326" y="930"/>
                  </a:lnTo>
                  <a:lnTo>
                    <a:pt x="1347" y="949"/>
                  </a:lnTo>
                  <a:lnTo>
                    <a:pt x="1366" y="971"/>
                  </a:lnTo>
                  <a:lnTo>
                    <a:pt x="1497" y="1135"/>
                  </a:lnTo>
                  <a:lnTo>
                    <a:pt x="1649" y="1273"/>
                  </a:lnTo>
                  <a:lnTo>
                    <a:pt x="1659" y="1283"/>
                  </a:lnTo>
                  <a:lnTo>
                    <a:pt x="1663" y="1294"/>
                  </a:lnTo>
                  <a:lnTo>
                    <a:pt x="1669" y="1305"/>
                  </a:lnTo>
                  <a:lnTo>
                    <a:pt x="1680" y="1312"/>
                  </a:lnTo>
                  <a:lnTo>
                    <a:pt x="1842" y="1330"/>
                  </a:lnTo>
                  <a:lnTo>
                    <a:pt x="1852" y="1330"/>
                  </a:lnTo>
                  <a:lnTo>
                    <a:pt x="1863" y="1329"/>
                  </a:lnTo>
                  <a:lnTo>
                    <a:pt x="1873" y="1327"/>
                  </a:lnTo>
                  <a:lnTo>
                    <a:pt x="1884" y="1327"/>
                  </a:lnTo>
                  <a:lnTo>
                    <a:pt x="1892" y="1327"/>
                  </a:lnTo>
                  <a:lnTo>
                    <a:pt x="1902" y="1330"/>
                  </a:lnTo>
                  <a:lnTo>
                    <a:pt x="1909" y="1336"/>
                  </a:lnTo>
                  <a:lnTo>
                    <a:pt x="1916" y="1345"/>
                  </a:lnTo>
                  <a:lnTo>
                    <a:pt x="1914" y="1355"/>
                  </a:lnTo>
                  <a:lnTo>
                    <a:pt x="1917" y="1363"/>
                  </a:lnTo>
                  <a:lnTo>
                    <a:pt x="1920" y="1372"/>
                  </a:lnTo>
                  <a:lnTo>
                    <a:pt x="1927" y="1377"/>
                  </a:lnTo>
                  <a:lnTo>
                    <a:pt x="1933" y="1384"/>
                  </a:lnTo>
                  <a:lnTo>
                    <a:pt x="1940" y="1390"/>
                  </a:lnTo>
                  <a:lnTo>
                    <a:pt x="1946" y="1397"/>
                  </a:lnTo>
                  <a:lnTo>
                    <a:pt x="1953" y="1403"/>
                  </a:lnTo>
                  <a:lnTo>
                    <a:pt x="1959" y="1409"/>
                  </a:lnTo>
                  <a:lnTo>
                    <a:pt x="1962" y="1419"/>
                  </a:lnTo>
                  <a:lnTo>
                    <a:pt x="1962" y="1429"/>
                  </a:lnTo>
                  <a:lnTo>
                    <a:pt x="1958" y="1440"/>
                  </a:lnTo>
                  <a:lnTo>
                    <a:pt x="1949" y="1446"/>
                  </a:lnTo>
                  <a:lnTo>
                    <a:pt x="1940" y="1451"/>
                  </a:lnTo>
                  <a:lnTo>
                    <a:pt x="1933" y="1458"/>
                  </a:lnTo>
                  <a:lnTo>
                    <a:pt x="1934" y="1469"/>
                  </a:lnTo>
                  <a:lnTo>
                    <a:pt x="1937" y="1481"/>
                  </a:lnTo>
                  <a:lnTo>
                    <a:pt x="1931" y="1489"/>
                  </a:lnTo>
                  <a:lnTo>
                    <a:pt x="1923" y="1495"/>
                  </a:lnTo>
                  <a:lnTo>
                    <a:pt x="1913" y="1500"/>
                  </a:lnTo>
                  <a:lnTo>
                    <a:pt x="1902" y="1504"/>
                  </a:lnTo>
                  <a:lnTo>
                    <a:pt x="1891" y="1507"/>
                  </a:lnTo>
                  <a:lnTo>
                    <a:pt x="1878" y="1507"/>
                  </a:lnTo>
                  <a:lnTo>
                    <a:pt x="1867" y="1507"/>
                  </a:lnTo>
                  <a:lnTo>
                    <a:pt x="1854" y="1507"/>
                  </a:lnTo>
                  <a:lnTo>
                    <a:pt x="1843" y="1506"/>
                  </a:lnTo>
                  <a:lnTo>
                    <a:pt x="1831" y="1507"/>
                  </a:lnTo>
                  <a:lnTo>
                    <a:pt x="1820" y="1510"/>
                  </a:lnTo>
                  <a:lnTo>
                    <a:pt x="1824" y="1517"/>
                  </a:lnTo>
                  <a:lnTo>
                    <a:pt x="1828" y="1525"/>
                  </a:lnTo>
                  <a:lnTo>
                    <a:pt x="1829" y="1534"/>
                  </a:lnTo>
                  <a:lnTo>
                    <a:pt x="1827" y="1542"/>
                  </a:lnTo>
                  <a:lnTo>
                    <a:pt x="1814" y="1552"/>
                  </a:lnTo>
                  <a:lnTo>
                    <a:pt x="1698" y="1549"/>
                  </a:lnTo>
                  <a:lnTo>
                    <a:pt x="1682" y="1536"/>
                  </a:lnTo>
                  <a:lnTo>
                    <a:pt x="1665" y="1524"/>
                  </a:lnTo>
                  <a:lnTo>
                    <a:pt x="1649" y="1510"/>
                  </a:lnTo>
                  <a:lnTo>
                    <a:pt x="1633" y="1497"/>
                  </a:lnTo>
                  <a:lnTo>
                    <a:pt x="1615" y="1486"/>
                  </a:lnTo>
                  <a:lnTo>
                    <a:pt x="1596" y="1476"/>
                  </a:lnTo>
                  <a:lnTo>
                    <a:pt x="1577" y="1471"/>
                  </a:lnTo>
                  <a:lnTo>
                    <a:pt x="1556" y="1469"/>
                  </a:lnTo>
                  <a:lnTo>
                    <a:pt x="1536" y="1462"/>
                  </a:lnTo>
                  <a:lnTo>
                    <a:pt x="1517" y="1456"/>
                  </a:lnTo>
                  <a:lnTo>
                    <a:pt x="1497" y="1446"/>
                  </a:lnTo>
                  <a:lnTo>
                    <a:pt x="1478" y="1437"/>
                  </a:lnTo>
                  <a:lnTo>
                    <a:pt x="1460" y="1426"/>
                  </a:lnTo>
                  <a:lnTo>
                    <a:pt x="1442" y="1416"/>
                  </a:lnTo>
                  <a:lnTo>
                    <a:pt x="1424" y="1404"/>
                  </a:lnTo>
                  <a:lnTo>
                    <a:pt x="1407" y="1391"/>
                  </a:lnTo>
                  <a:lnTo>
                    <a:pt x="1389" y="1379"/>
                  </a:lnTo>
                  <a:lnTo>
                    <a:pt x="1372" y="1365"/>
                  </a:lnTo>
                  <a:lnTo>
                    <a:pt x="1355" y="1351"/>
                  </a:lnTo>
                  <a:lnTo>
                    <a:pt x="1338" y="1337"/>
                  </a:lnTo>
                  <a:lnTo>
                    <a:pt x="1323" y="1322"/>
                  </a:lnTo>
                  <a:lnTo>
                    <a:pt x="1306" y="1308"/>
                  </a:lnTo>
                  <a:lnTo>
                    <a:pt x="1291" y="1291"/>
                  </a:lnTo>
                  <a:lnTo>
                    <a:pt x="1276" y="1276"/>
                  </a:lnTo>
                  <a:lnTo>
                    <a:pt x="1269" y="1271"/>
                  </a:lnTo>
                  <a:lnTo>
                    <a:pt x="1262" y="1267"/>
                  </a:lnTo>
                  <a:lnTo>
                    <a:pt x="1253" y="1263"/>
                  </a:lnTo>
                  <a:lnTo>
                    <a:pt x="1246" y="1260"/>
                  </a:lnTo>
                  <a:lnTo>
                    <a:pt x="1238" y="1257"/>
                  </a:lnTo>
                  <a:lnTo>
                    <a:pt x="1231" y="1257"/>
                  </a:lnTo>
                  <a:lnTo>
                    <a:pt x="1223" y="1260"/>
                  </a:lnTo>
                  <a:lnTo>
                    <a:pt x="1216" y="1264"/>
                  </a:lnTo>
                  <a:lnTo>
                    <a:pt x="1205" y="1277"/>
                  </a:lnTo>
                  <a:lnTo>
                    <a:pt x="1196" y="1290"/>
                  </a:lnTo>
                  <a:lnTo>
                    <a:pt x="1188" y="1302"/>
                  </a:lnTo>
                  <a:lnTo>
                    <a:pt x="1179" y="1316"/>
                  </a:lnTo>
                  <a:lnTo>
                    <a:pt x="1181" y="1362"/>
                  </a:lnTo>
                  <a:lnTo>
                    <a:pt x="1184" y="1401"/>
                  </a:lnTo>
                  <a:lnTo>
                    <a:pt x="1186" y="1435"/>
                  </a:lnTo>
                  <a:lnTo>
                    <a:pt x="1191" y="1464"/>
                  </a:lnTo>
                  <a:lnTo>
                    <a:pt x="1196" y="1490"/>
                  </a:lnTo>
                  <a:lnTo>
                    <a:pt x="1203" y="1514"/>
                  </a:lnTo>
                  <a:lnTo>
                    <a:pt x="1213" y="1535"/>
                  </a:lnTo>
                  <a:lnTo>
                    <a:pt x="1224" y="1557"/>
                  </a:lnTo>
                  <a:lnTo>
                    <a:pt x="1216" y="1562"/>
                  </a:lnTo>
                  <a:lnTo>
                    <a:pt x="1206" y="1564"/>
                  </a:lnTo>
                  <a:lnTo>
                    <a:pt x="1196" y="1566"/>
                  </a:lnTo>
                  <a:lnTo>
                    <a:pt x="1186" y="1567"/>
                  </a:lnTo>
                  <a:lnTo>
                    <a:pt x="1175" y="1567"/>
                  </a:lnTo>
                  <a:lnTo>
                    <a:pt x="1166" y="1567"/>
                  </a:lnTo>
                  <a:lnTo>
                    <a:pt x="1154" y="1569"/>
                  </a:lnTo>
                  <a:lnTo>
                    <a:pt x="1145" y="1570"/>
                  </a:lnTo>
                  <a:lnTo>
                    <a:pt x="1149" y="1617"/>
                  </a:lnTo>
                  <a:lnTo>
                    <a:pt x="1154" y="1665"/>
                  </a:lnTo>
                  <a:lnTo>
                    <a:pt x="1159" y="1714"/>
                  </a:lnTo>
                  <a:lnTo>
                    <a:pt x="1160" y="1762"/>
                  </a:lnTo>
                  <a:lnTo>
                    <a:pt x="1157" y="1966"/>
                  </a:lnTo>
                  <a:lnTo>
                    <a:pt x="1149" y="2002"/>
                  </a:lnTo>
                  <a:lnTo>
                    <a:pt x="1143" y="2040"/>
                  </a:lnTo>
                  <a:lnTo>
                    <a:pt x="1138" y="2078"/>
                  </a:lnTo>
                  <a:lnTo>
                    <a:pt x="1128" y="2111"/>
                  </a:lnTo>
                  <a:lnTo>
                    <a:pt x="1140" y="2139"/>
                  </a:lnTo>
                  <a:lnTo>
                    <a:pt x="1145" y="2167"/>
                  </a:lnTo>
                  <a:lnTo>
                    <a:pt x="1145" y="2195"/>
                  </a:lnTo>
                  <a:lnTo>
                    <a:pt x="1140" y="2223"/>
                  </a:lnTo>
                  <a:lnTo>
                    <a:pt x="1133" y="2251"/>
                  </a:lnTo>
                  <a:lnTo>
                    <a:pt x="1124" y="2279"/>
                  </a:lnTo>
                  <a:lnTo>
                    <a:pt x="1115" y="2305"/>
                  </a:lnTo>
                  <a:lnTo>
                    <a:pt x="1107" y="2330"/>
                  </a:lnTo>
                  <a:lnTo>
                    <a:pt x="1107" y="2375"/>
                  </a:lnTo>
                  <a:lnTo>
                    <a:pt x="1113" y="2376"/>
                  </a:lnTo>
                  <a:lnTo>
                    <a:pt x="1120" y="2376"/>
                  </a:lnTo>
                  <a:lnTo>
                    <a:pt x="1125" y="2378"/>
                  </a:lnTo>
                  <a:lnTo>
                    <a:pt x="1132" y="2379"/>
                  </a:lnTo>
                  <a:lnTo>
                    <a:pt x="1138" y="2382"/>
                  </a:lnTo>
                  <a:lnTo>
                    <a:pt x="1143" y="2385"/>
                  </a:lnTo>
                  <a:lnTo>
                    <a:pt x="1149" y="2390"/>
                  </a:lnTo>
                  <a:lnTo>
                    <a:pt x="1152" y="2397"/>
                  </a:lnTo>
                  <a:lnTo>
                    <a:pt x="1159" y="2420"/>
                  </a:lnTo>
                  <a:lnTo>
                    <a:pt x="1160" y="2442"/>
                  </a:lnTo>
                  <a:lnTo>
                    <a:pt x="1156" y="2464"/>
                  </a:lnTo>
                  <a:lnTo>
                    <a:pt x="1145" y="2484"/>
                  </a:lnTo>
                  <a:lnTo>
                    <a:pt x="1135" y="2492"/>
                  </a:lnTo>
                  <a:lnTo>
                    <a:pt x="1136" y="2502"/>
                  </a:lnTo>
                  <a:lnTo>
                    <a:pt x="1143" y="2513"/>
                  </a:lnTo>
                  <a:lnTo>
                    <a:pt x="1147" y="2523"/>
                  </a:lnTo>
                  <a:lnTo>
                    <a:pt x="1147" y="2548"/>
                  </a:lnTo>
                  <a:lnTo>
                    <a:pt x="1145" y="2572"/>
                  </a:lnTo>
                  <a:lnTo>
                    <a:pt x="1133" y="2593"/>
                  </a:lnTo>
                  <a:lnTo>
                    <a:pt x="1115" y="2608"/>
                  </a:lnTo>
                  <a:lnTo>
                    <a:pt x="1092" y="2612"/>
                  </a:lnTo>
                  <a:lnTo>
                    <a:pt x="1069" y="2616"/>
                  </a:lnTo>
                  <a:lnTo>
                    <a:pt x="1047" y="2619"/>
                  </a:lnTo>
                  <a:lnTo>
                    <a:pt x="1023" y="2620"/>
                  </a:lnTo>
                  <a:lnTo>
                    <a:pt x="1000" y="2622"/>
                  </a:lnTo>
                  <a:lnTo>
                    <a:pt x="975" y="2622"/>
                  </a:lnTo>
                  <a:lnTo>
                    <a:pt x="948" y="2620"/>
                  </a:lnTo>
                  <a:lnTo>
                    <a:pt x="917" y="2618"/>
                  </a:lnTo>
                  <a:lnTo>
                    <a:pt x="908" y="2613"/>
                  </a:lnTo>
                  <a:lnTo>
                    <a:pt x="898" y="2609"/>
                  </a:lnTo>
                  <a:lnTo>
                    <a:pt x="888" y="2604"/>
                  </a:lnTo>
                  <a:lnTo>
                    <a:pt x="878" y="2595"/>
                  </a:lnTo>
                  <a:lnTo>
                    <a:pt x="870" y="2588"/>
                  </a:lnTo>
                  <a:lnTo>
                    <a:pt x="864" y="2579"/>
                  </a:lnTo>
                  <a:lnTo>
                    <a:pt x="860" y="2569"/>
                  </a:lnTo>
                  <a:lnTo>
                    <a:pt x="857" y="2558"/>
                  </a:lnTo>
                  <a:lnTo>
                    <a:pt x="863" y="2538"/>
                  </a:lnTo>
                  <a:lnTo>
                    <a:pt x="862" y="2521"/>
                  </a:lnTo>
                  <a:lnTo>
                    <a:pt x="859" y="2505"/>
                  </a:lnTo>
                  <a:lnTo>
                    <a:pt x="853" y="2488"/>
                  </a:lnTo>
                  <a:lnTo>
                    <a:pt x="846" y="2471"/>
                  </a:lnTo>
                  <a:lnTo>
                    <a:pt x="843" y="2453"/>
                  </a:lnTo>
                  <a:lnTo>
                    <a:pt x="842" y="2435"/>
                  </a:lnTo>
                  <a:lnTo>
                    <a:pt x="848" y="2415"/>
                  </a:lnTo>
                  <a:lnTo>
                    <a:pt x="850" y="2408"/>
                  </a:lnTo>
                  <a:lnTo>
                    <a:pt x="855" y="2404"/>
                  </a:lnTo>
                  <a:lnTo>
                    <a:pt x="860" y="2401"/>
                  </a:lnTo>
                  <a:lnTo>
                    <a:pt x="866" y="2399"/>
                  </a:lnTo>
                  <a:lnTo>
                    <a:pt x="871" y="2397"/>
                  </a:lnTo>
                  <a:lnTo>
                    <a:pt x="878" y="2396"/>
                  </a:lnTo>
                  <a:lnTo>
                    <a:pt x="884" y="2396"/>
                  </a:lnTo>
                  <a:lnTo>
                    <a:pt x="889" y="2393"/>
                  </a:lnTo>
                  <a:lnTo>
                    <a:pt x="874" y="2357"/>
                  </a:lnTo>
                  <a:lnTo>
                    <a:pt x="859" y="2319"/>
                  </a:lnTo>
                  <a:lnTo>
                    <a:pt x="848" y="2280"/>
                  </a:lnTo>
                  <a:lnTo>
                    <a:pt x="839" y="2240"/>
                  </a:lnTo>
                  <a:lnTo>
                    <a:pt x="835" y="2198"/>
                  </a:lnTo>
                  <a:lnTo>
                    <a:pt x="835" y="2157"/>
                  </a:lnTo>
                  <a:lnTo>
                    <a:pt x="841" y="2117"/>
                  </a:lnTo>
                  <a:lnTo>
                    <a:pt x="853" y="2078"/>
                  </a:lnTo>
                  <a:lnTo>
                    <a:pt x="813" y="1884"/>
                  </a:lnTo>
                  <a:lnTo>
                    <a:pt x="775" y="2074"/>
                  </a:lnTo>
                  <a:lnTo>
                    <a:pt x="772" y="2113"/>
                  </a:lnTo>
                  <a:lnTo>
                    <a:pt x="776" y="2149"/>
                  </a:lnTo>
                  <a:lnTo>
                    <a:pt x="783" y="2185"/>
                  </a:lnTo>
                  <a:lnTo>
                    <a:pt x="789" y="2221"/>
                  </a:lnTo>
                  <a:lnTo>
                    <a:pt x="796" y="2270"/>
                  </a:lnTo>
                  <a:lnTo>
                    <a:pt x="793" y="2319"/>
                  </a:lnTo>
                  <a:lnTo>
                    <a:pt x="783" y="2367"/>
                  </a:lnTo>
                  <a:lnTo>
                    <a:pt x="776" y="2414"/>
                  </a:lnTo>
                  <a:lnTo>
                    <a:pt x="771" y="2424"/>
                  </a:lnTo>
                  <a:lnTo>
                    <a:pt x="767" y="2435"/>
                  </a:lnTo>
                  <a:lnTo>
                    <a:pt x="764" y="2447"/>
                  </a:lnTo>
                  <a:lnTo>
                    <a:pt x="764" y="2459"/>
                  </a:lnTo>
                  <a:lnTo>
                    <a:pt x="779" y="2489"/>
                  </a:lnTo>
                  <a:lnTo>
                    <a:pt x="783" y="2526"/>
                  </a:lnTo>
                  <a:lnTo>
                    <a:pt x="779" y="2563"/>
                  </a:lnTo>
                  <a:lnTo>
                    <a:pt x="771" y="2595"/>
                  </a:lnTo>
                  <a:lnTo>
                    <a:pt x="760" y="2604"/>
                  </a:lnTo>
                  <a:lnTo>
                    <a:pt x="749" y="2611"/>
                  </a:lnTo>
                  <a:lnTo>
                    <a:pt x="737" y="2618"/>
                  </a:lnTo>
                  <a:lnTo>
                    <a:pt x="725" y="2623"/>
                  </a:lnTo>
                  <a:lnTo>
                    <a:pt x="712" y="2627"/>
                  </a:lnTo>
                  <a:lnTo>
                    <a:pt x="700" y="2630"/>
                  </a:lnTo>
                  <a:lnTo>
                    <a:pt x="687" y="2633"/>
                  </a:lnTo>
                  <a:lnTo>
                    <a:pt x="673" y="2634"/>
                  </a:lnTo>
                  <a:lnTo>
                    <a:pt x="665" y="2634"/>
                  </a:lnTo>
                  <a:lnTo>
                    <a:pt x="655" y="2634"/>
                  </a:lnTo>
                  <a:lnTo>
                    <a:pt x="645" y="2633"/>
                  </a:lnTo>
                  <a:lnTo>
                    <a:pt x="637" y="2632"/>
                  </a:lnTo>
                  <a:lnTo>
                    <a:pt x="627" y="2630"/>
                  </a:lnTo>
                  <a:lnTo>
                    <a:pt x="618" y="2627"/>
                  </a:lnTo>
                  <a:lnTo>
                    <a:pt x="606" y="2625"/>
                  </a:lnTo>
                  <a:lnTo>
                    <a:pt x="597" y="2622"/>
                  </a:lnTo>
                  <a:lnTo>
                    <a:pt x="569" y="2587"/>
                  </a:lnTo>
                  <a:lnTo>
                    <a:pt x="546" y="2584"/>
                  </a:lnTo>
                  <a:lnTo>
                    <a:pt x="523" y="2583"/>
                  </a:lnTo>
                  <a:lnTo>
                    <a:pt x="500" y="2580"/>
                  </a:lnTo>
                  <a:lnTo>
                    <a:pt x="478" y="2576"/>
                  </a:lnTo>
                  <a:lnTo>
                    <a:pt x="459" y="2567"/>
                  </a:lnTo>
                  <a:lnTo>
                    <a:pt x="440" y="2556"/>
                  </a:lnTo>
                  <a:lnTo>
                    <a:pt x="428" y="2540"/>
                  </a:lnTo>
                  <a:lnTo>
                    <a:pt x="419" y="2516"/>
                  </a:lnTo>
                  <a:lnTo>
                    <a:pt x="419" y="2491"/>
                  </a:lnTo>
                  <a:lnTo>
                    <a:pt x="424" y="2463"/>
                  </a:lnTo>
                  <a:lnTo>
                    <a:pt x="433" y="2439"/>
                  </a:lnTo>
                  <a:lnTo>
                    <a:pt x="453" y="2422"/>
                  </a:lnTo>
                  <a:lnTo>
                    <a:pt x="460" y="2418"/>
                  </a:lnTo>
                  <a:lnTo>
                    <a:pt x="467" y="2415"/>
                  </a:lnTo>
                  <a:lnTo>
                    <a:pt x="474" y="2413"/>
                  </a:lnTo>
                  <a:lnTo>
                    <a:pt x="479" y="2410"/>
                  </a:lnTo>
                  <a:lnTo>
                    <a:pt x="486" y="2408"/>
                  </a:lnTo>
                  <a:lnTo>
                    <a:pt x="492" y="2407"/>
                  </a:lnTo>
                  <a:lnTo>
                    <a:pt x="499" y="2404"/>
                  </a:lnTo>
                  <a:lnTo>
                    <a:pt x="505" y="2403"/>
                  </a:lnTo>
                  <a:lnTo>
                    <a:pt x="496" y="2378"/>
                  </a:lnTo>
                  <a:lnTo>
                    <a:pt x="491" y="2350"/>
                  </a:lnTo>
                  <a:lnTo>
                    <a:pt x="488" y="2323"/>
                  </a:lnTo>
                  <a:lnTo>
                    <a:pt x="486" y="2294"/>
                  </a:lnTo>
                  <a:lnTo>
                    <a:pt x="488" y="2127"/>
                  </a:lnTo>
                  <a:lnTo>
                    <a:pt x="492" y="2046"/>
                  </a:lnTo>
                  <a:lnTo>
                    <a:pt x="471" y="1862"/>
                  </a:lnTo>
                  <a:lnTo>
                    <a:pt x="470" y="1822"/>
                  </a:lnTo>
                  <a:lnTo>
                    <a:pt x="472" y="1785"/>
                  </a:lnTo>
                  <a:lnTo>
                    <a:pt x="477" y="1747"/>
                  </a:lnTo>
                  <a:lnTo>
                    <a:pt x="484" y="1711"/>
                  </a:lnTo>
                  <a:lnTo>
                    <a:pt x="492" y="1676"/>
                  </a:lnTo>
                  <a:lnTo>
                    <a:pt x="500" y="1640"/>
                  </a:lnTo>
                  <a:lnTo>
                    <a:pt x="510" y="1605"/>
                  </a:lnTo>
                  <a:lnTo>
                    <a:pt x="520" y="1570"/>
                  </a:lnTo>
                  <a:lnTo>
                    <a:pt x="524" y="1557"/>
                  </a:lnTo>
                  <a:lnTo>
                    <a:pt x="527" y="1541"/>
                  </a:lnTo>
                  <a:lnTo>
                    <a:pt x="528" y="1527"/>
                  </a:lnTo>
                  <a:lnTo>
                    <a:pt x="528" y="1521"/>
                  </a:lnTo>
                  <a:lnTo>
                    <a:pt x="520" y="1474"/>
                  </a:lnTo>
                  <a:lnTo>
                    <a:pt x="514" y="1426"/>
                  </a:lnTo>
                  <a:lnTo>
                    <a:pt x="507" y="1379"/>
                  </a:lnTo>
                  <a:lnTo>
                    <a:pt x="495" y="1333"/>
                  </a:lnTo>
                  <a:lnTo>
                    <a:pt x="493" y="1326"/>
                  </a:lnTo>
                  <a:lnTo>
                    <a:pt x="496" y="1319"/>
                  </a:lnTo>
                  <a:lnTo>
                    <a:pt x="500" y="1313"/>
                  </a:lnTo>
                  <a:lnTo>
                    <a:pt x="505" y="1308"/>
                  </a:lnTo>
                  <a:lnTo>
                    <a:pt x="502" y="1301"/>
                  </a:lnTo>
                  <a:lnTo>
                    <a:pt x="499" y="1294"/>
                  </a:lnTo>
                  <a:lnTo>
                    <a:pt x="495" y="1287"/>
                  </a:lnTo>
                  <a:lnTo>
                    <a:pt x="489" y="1280"/>
                  </a:lnTo>
                  <a:lnTo>
                    <a:pt x="477" y="1281"/>
                  </a:lnTo>
                  <a:lnTo>
                    <a:pt x="466" y="1290"/>
                  </a:lnTo>
                  <a:lnTo>
                    <a:pt x="457" y="1301"/>
                  </a:lnTo>
                  <a:lnTo>
                    <a:pt x="450" y="1312"/>
                  </a:lnTo>
                  <a:lnTo>
                    <a:pt x="433" y="1340"/>
                  </a:lnTo>
                  <a:lnTo>
                    <a:pt x="419" y="1369"/>
                  </a:lnTo>
                  <a:lnTo>
                    <a:pt x="407" y="1398"/>
                  </a:lnTo>
                  <a:lnTo>
                    <a:pt x="393" y="1428"/>
                  </a:lnTo>
                  <a:lnTo>
                    <a:pt x="378" y="1457"/>
                  </a:lnTo>
                  <a:lnTo>
                    <a:pt x="360" y="1483"/>
                  </a:lnTo>
                  <a:lnTo>
                    <a:pt x="339" y="1509"/>
                  </a:lnTo>
                  <a:lnTo>
                    <a:pt x="312" y="1529"/>
                  </a:lnTo>
                  <a:lnTo>
                    <a:pt x="314" y="1556"/>
                  </a:lnTo>
                  <a:lnTo>
                    <a:pt x="316" y="1582"/>
                  </a:lnTo>
                  <a:lnTo>
                    <a:pt x="318" y="1608"/>
                  </a:lnTo>
                  <a:lnTo>
                    <a:pt x="312" y="1633"/>
                  </a:lnTo>
                  <a:lnTo>
                    <a:pt x="305" y="1645"/>
                  </a:lnTo>
                  <a:lnTo>
                    <a:pt x="301" y="1658"/>
                  </a:lnTo>
                  <a:lnTo>
                    <a:pt x="297" y="1672"/>
                  </a:lnTo>
                  <a:lnTo>
                    <a:pt x="293" y="1686"/>
                  </a:lnTo>
                  <a:lnTo>
                    <a:pt x="288" y="1700"/>
                  </a:lnTo>
                  <a:lnTo>
                    <a:pt x="283" y="1712"/>
                  </a:lnTo>
                  <a:lnTo>
                    <a:pt x="274" y="1722"/>
                  </a:lnTo>
                  <a:lnTo>
                    <a:pt x="263" y="1730"/>
                  </a:lnTo>
                  <a:lnTo>
                    <a:pt x="251" y="1726"/>
                  </a:lnTo>
                  <a:lnTo>
                    <a:pt x="242" y="1718"/>
                  </a:lnTo>
                  <a:lnTo>
                    <a:pt x="235" y="1705"/>
                  </a:lnTo>
                  <a:lnTo>
                    <a:pt x="230" y="1694"/>
                  </a:lnTo>
                  <a:lnTo>
                    <a:pt x="230" y="1690"/>
                  </a:lnTo>
                  <a:lnTo>
                    <a:pt x="228" y="1687"/>
                  </a:lnTo>
                  <a:lnTo>
                    <a:pt x="228" y="1683"/>
                  </a:lnTo>
                  <a:lnTo>
                    <a:pt x="227" y="1680"/>
                  </a:lnTo>
                  <a:lnTo>
                    <a:pt x="214" y="1693"/>
                  </a:lnTo>
                  <a:lnTo>
                    <a:pt x="202" y="1705"/>
                  </a:lnTo>
                  <a:lnTo>
                    <a:pt x="189" y="1716"/>
                  </a:lnTo>
                  <a:lnTo>
                    <a:pt x="177" y="1728"/>
                  </a:lnTo>
                  <a:lnTo>
                    <a:pt x="163" y="1736"/>
                  </a:lnTo>
                  <a:lnTo>
                    <a:pt x="148" y="1742"/>
                  </a:lnTo>
                  <a:lnTo>
                    <a:pt x="132" y="1743"/>
                  </a:lnTo>
                  <a:lnTo>
                    <a:pt x="115" y="1740"/>
                  </a:lnTo>
                  <a:lnTo>
                    <a:pt x="109" y="1742"/>
                  </a:lnTo>
                  <a:lnTo>
                    <a:pt x="100" y="1744"/>
                  </a:lnTo>
                  <a:lnTo>
                    <a:pt x="92" y="1747"/>
                  </a:lnTo>
                  <a:lnTo>
                    <a:pt x="83" y="1749"/>
                  </a:lnTo>
                  <a:lnTo>
                    <a:pt x="75" y="1750"/>
                  </a:lnTo>
                  <a:lnTo>
                    <a:pt x="67" y="1749"/>
                  </a:lnTo>
                  <a:lnTo>
                    <a:pt x="58" y="1747"/>
                  </a:lnTo>
                  <a:lnTo>
                    <a:pt x="51" y="1742"/>
                  </a:lnTo>
                  <a:lnTo>
                    <a:pt x="49" y="1730"/>
                  </a:lnTo>
                  <a:lnTo>
                    <a:pt x="44" y="1721"/>
                  </a:lnTo>
                  <a:lnTo>
                    <a:pt x="36" y="1714"/>
                  </a:lnTo>
                  <a:lnTo>
                    <a:pt x="28" y="1707"/>
                  </a:lnTo>
                  <a:lnTo>
                    <a:pt x="19" y="1700"/>
                  </a:lnTo>
                  <a:lnTo>
                    <a:pt x="12" y="1690"/>
                  </a:lnTo>
                  <a:lnTo>
                    <a:pt x="11" y="1680"/>
                  </a:lnTo>
                  <a:lnTo>
                    <a:pt x="15" y="1666"/>
                  </a:lnTo>
                  <a:lnTo>
                    <a:pt x="7" y="1658"/>
                  </a:lnTo>
                  <a:lnTo>
                    <a:pt x="1" y="1647"/>
                  </a:lnTo>
                  <a:lnTo>
                    <a:pt x="0" y="1634"/>
                  </a:lnTo>
                  <a:lnTo>
                    <a:pt x="3" y="1622"/>
                  </a:lnTo>
                  <a:lnTo>
                    <a:pt x="19" y="1610"/>
                  </a:lnTo>
                  <a:lnTo>
                    <a:pt x="36" y="1598"/>
                  </a:lnTo>
                  <a:lnTo>
                    <a:pt x="53" y="1587"/>
                  </a:lnTo>
                  <a:lnTo>
                    <a:pt x="69" y="1574"/>
                  </a:lnTo>
                  <a:lnTo>
                    <a:pt x="86" y="1562"/>
                  </a:lnTo>
                  <a:lnTo>
                    <a:pt x="102" y="1549"/>
                  </a:lnTo>
                  <a:lnTo>
                    <a:pt x="118" y="1535"/>
                  </a:lnTo>
                  <a:lnTo>
                    <a:pt x="134" y="1521"/>
                  </a:lnTo>
                  <a:lnTo>
                    <a:pt x="141" y="1513"/>
                  </a:lnTo>
                  <a:lnTo>
                    <a:pt x="148" y="1504"/>
                  </a:lnTo>
                  <a:lnTo>
                    <a:pt x="155" y="1497"/>
                  </a:lnTo>
                  <a:lnTo>
                    <a:pt x="163" y="1489"/>
                  </a:lnTo>
                  <a:lnTo>
                    <a:pt x="168" y="1481"/>
                  </a:lnTo>
                  <a:lnTo>
                    <a:pt x="174" y="1471"/>
                  </a:lnTo>
                  <a:lnTo>
                    <a:pt x="175" y="1461"/>
                  </a:lnTo>
                  <a:lnTo>
                    <a:pt x="175" y="1450"/>
                  </a:lnTo>
                  <a:lnTo>
                    <a:pt x="168" y="1426"/>
                  </a:lnTo>
                  <a:lnTo>
                    <a:pt x="170" y="1400"/>
                  </a:lnTo>
                  <a:lnTo>
                    <a:pt x="173" y="1372"/>
                  </a:lnTo>
                  <a:lnTo>
                    <a:pt x="175" y="1345"/>
                  </a:lnTo>
                  <a:lnTo>
                    <a:pt x="181" y="1316"/>
                  </a:lnTo>
                  <a:lnTo>
                    <a:pt x="188" y="1288"/>
                  </a:lnTo>
                  <a:lnTo>
                    <a:pt x="196" y="1260"/>
                  </a:lnTo>
                  <a:lnTo>
                    <a:pt x="206" y="1234"/>
                  </a:lnTo>
                  <a:lnTo>
                    <a:pt x="217" y="1206"/>
                  </a:lnTo>
                  <a:lnTo>
                    <a:pt x="228" y="1179"/>
                  </a:lnTo>
                  <a:lnTo>
                    <a:pt x="241" y="1154"/>
                  </a:lnTo>
                  <a:lnTo>
                    <a:pt x="256" y="1128"/>
                  </a:lnTo>
                  <a:lnTo>
                    <a:pt x="272" y="1104"/>
                  </a:lnTo>
                  <a:lnTo>
                    <a:pt x="287" y="1079"/>
                  </a:lnTo>
                  <a:lnTo>
                    <a:pt x="305" y="1055"/>
                  </a:lnTo>
                  <a:lnTo>
                    <a:pt x="325" y="1033"/>
                  </a:lnTo>
                  <a:lnTo>
                    <a:pt x="346" y="1010"/>
                  </a:lnTo>
                  <a:lnTo>
                    <a:pt x="368" y="988"/>
                  </a:lnTo>
                  <a:lnTo>
                    <a:pt x="390" y="967"/>
                  </a:lnTo>
                  <a:lnTo>
                    <a:pt x="415" y="948"/>
                  </a:lnTo>
                  <a:lnTo>
                    <a:pt x="576" y="864"/>
                  </a:lnTo>
                  <a:lnTo>
                    <a:pt x="595" y="854"/>
                  </a:lnTo>
                  <a:lnTo>
                    <a:pt x="615" y="846"/>
                  </a:lnTo>
                  <a:lnTo>
                    <a:pt x="633" y="837"/>
                  </a:lnTo>
                  <a:lnTo>
                    <a:pt x="652" y="831"/>
                  </a:lnTo>
                  <a:lnTo>
                    <a:pt x="672" y="821"/>
                  </a:lnTo>
                  <a:lnTo>
                    <a:pt x="690" y="810"/>
                  </a:lnTo>
                  <a:lnTo>
                    <a:pt x="707" y="797"/>
                  </a:lnTo>
                  <a:lnTo>
                    <a:pt x="723" y="780"/>
                  </a:lnTo>
                  <a:lnTo>
                    <a:pt x="693" y="765"/>
                  </a:lnTo>
                  <a:lnTo>
                    <a:pt x="664" y="745"/>
                  </a:lnTo>
                  <a:lnTo>
                    <a:pt x="636" y="724"/>
                  </a:lnTo>
                  <a:lnTo>
                    <a:pt x="611" y="699"/>
                  </a:lnTo>
                  <a:lnTo>
                    <a:pt x="587" y="671"/>
                  </a:lnTo>
                  <a:lnTo>
                    <a:pt x="569" y="642"/>
                  </a:lnTo>
                  <a:lnTo>
                    <a:pt x="555" y="611"/>
                  </a:lnTo>
                  <a:lnTo>
                    <a:pt x="546" y="578"/>
                  </a:lnTo>
                  <a:lnTo>
                    <a:pt x="537" y="572"/>
                  </a:lnTo>
                  <a:lnTo>
                    <a:pt x="525" y="567"/>
                  </a:lnTo>
                  <a:lnTo>
                    <a:pt x="514" y="560"/>
                  </a:lnTo>
                  <a:lnTo>
                    <a:pt x="505" y="553"/>
                  </a:lnTo>
                  <a:lnTo>
                    <a:pt x="495" y="546"/>
                  </a:lnTo>
                  <a:lnTo>
                    <a:pt x="486" y="538"/>
                  </a:lnTo>
                  <a:lnTo>
                    <a:pt x="481" y="526"/>
                  </a:lnTo>
                  <a:lnTo>
                    <a:pt x="477" y="515"/>
                  </a:lnTo>
                  <a:lnTo>
                    <a:pt x="472" y="489"/>
                  </a:lnTo>
                  <a:lnTo>
                    <a:pt x="474" y="461"/>
                  </a:lnTo>
                  <a:lnTo>
                    <a:pt x="481" y="434"/>
                  </a:lnTo>
                  <a:lnTo>
                    <a:pt x="495" y="412"/>
                  </a:lnTo>
                  <a:lnTo>
                    <a:pt x="500" y="406"/>
                  </a:lnTo>
                  <a:lnTo>
                    <a:pt x="506" y="401"/>
                  </a:lnTo>
                  <a:lnTo>
                    <a:pt x="512" y="395"/>
                  </a:lnTo>
                  <a:lnTo>
                    <a:pt x="517" y="391"/>
                  </a:lnTo>
                  <a:lnTo>
                    <a:pt x="524" y="388"/>
                  </a:lnTo>
                  <a:lnTo>
                    <a:pt x="531" y="387"/>
                  </a:lnTo>
                  <a:lnTo>
                    <a:pt x="539" y="387"/>
                  </a:lnTo>
                  <a:lnTo>
                    <a:pt x="548" y="388"/>
                  </a:lnTo>
                  <a:lnTo>
                    <a:pt x="546" y="363"/>
                  </a:lnTo>
                  <a:lnTo>
                    <a:pt x="548" y="338"/>
                  </a:lnTo>
                  <a:lnTo>
                    <a:pt x="551" y="314"/>
                  </a:lnTo>
                  <a:lnTo>
                    <a:pt x="556" y="289"/>
                  </a:lnTo>
                  <a:lnTo>
                    <a:pt x="565" y="267"/>
                  </a:lnTo>
                  <a:lnTo>
                    <a:pt x="574" y="245"/>
                  </a:lnTo>
                  <a:lnTo>
                    <a:pt x="587" y="222"/>
                  </a:lnTo>
                  <a:lnTo>
                    <a:pt x="601" y="203"/>
                  </a:lnTo>
                  <a:lnTo>
                    <a:pt x="602" y="175"/>
                  </a:lnTo>
                  <a:lnTo>
                    <a:pt x="605" y="148"/>
                  </a:lnTo>
                  <a:lnTo>
                    <a:pt x="612" y="123"/>
                  </a:lnTo>
                  <a:lnTo>
                    <a:pt x="622" y="99"/>
                  </a:lnTo>
                  <a:lnTo>
                    <a:pt x="634" y="77"/>
                  </a:lnTo>
                  <a:lnTo>
                    <a:pt x="651" y="58"/>
                  </a:lnTo>
                  <a:lnTo>
                    <a:pt x="669" y="38"/>
                  </a:lnTo>
                  <a:lnTo>
                    <a:pt x="691" y="23"/>
                  </a:lnTo>
                  <a:lnTo>
                    <a:pt x="698" y="20"/>
                  </a:lnTo>
                  <a:lnTo>
                    <a:pt x="704" y="17"/>
                  </a:lnTo>
                  <a:lnTo>
                    <a:pt x="711" y="14"/>
                  </a:lnTo>
                  <a:lnTo>
                    <a:pt x="718" y="13"/>
                  </a:lnTo>
                  <a:lnTo>
                    <a:pt x="726" y="10"/>
                  </a:lnTo>
                  <a:lnTo>
                    <a:pt x="733" y="9"/>
                  </a:lnTo>
                  <a:lnTo>
                    <a:pt x="740" y="9"/>
                  </a:lnTo>
                  <a:lnTo>
                    <a:pt x="749" y="7"/>
                  </a:lnTo>
                  <a:lnTo>
                    <a:pt x="760" y="7"/>
                  </a:lnTo>
                  <a:lnTo>
                    <a:pt x="771" y="7"/>
                  </a:lnTo>
                  <a:lnTo>
                    <a:pt x="782" y="9"/>
                  </a:lnTo>
                  <a:lnTo>
                    <a:pt x="792" y="12"/>
                  </a:lnTo>
                  <a:lnTo>
                    <a:pt x="803" y="14"/>
                  </a:lnTo>
                  <a:lnTo>
                    <a:pt x="813" y="17"/>
                  </a:lnTo>
                  <a:lnTo>
                    <a:pt x="822" y="23"/>
                  </a:lnTo>
                  <a:lnTo>
                    <a:pt x="831" y="28"/>
                  </a:lnTo>
                  <a:lnTo>
                    <a:pt x="845" y="21"/>
                  </a:lnTo>
                  <a:lnTo>
                    <a:pt x="859" y="17"/>
                  </a:lnTo>
                  <a:lnTo>
                    <a:pt x="873" y="12"/>
                  </a:lnTo>
                  <a:lnTo>
                    <a:pt x="888" y="7"/>
                  </a:lnTo>
                  <a:lnTo>
                    <a:pt x="903" y="5"/>
                  </a:lnTo>
                  <a:lnTo>
                    <a:pt x="919" y="3"/>
                  </a:lnTo>
                  <a:lnTo>
                    <a:pt x="934" y="2"/>
                  </a:lnTo>
                  <a:lnTo>
                    <a:pt x="949" y="0"/>
                  </a:lnTo>
                  <a:lnTo>
                    <a:pt x="968" y="0"/>
                  </a:lnTo>
                  <a:lnTo>
                    <a:pt x="986" y="2"/>
                  </a:lnTo>
                  <a:lnTo>
                    <a:pt x="1004" y="3"/>
                  </a:lnTo>
                  <a:lnTo>
                    <a:pt x="1022" y="6"/>
                  </a:lnTo>
                  <a:lnTo>
                    <a:pt x="1039" y="10"/>
                  </a:lnTo>
                  <a:lnTo>
                    <a:pt x="1057" y="14"/>
                  </a:lnTo>
                  <a:lnTo>
                    <a:pt x="1074" y="19"/>
                  </a:lnTo>
                  <a:lnTo>
                    <a:pt x="1089" y="24"/>
                  </a:lnTo>
                  <a:lnTo>
                    <a:pt x="1108" y="31"/>
                  </a:lnTo>
                  <a:lnTo>
                    <a:pt x="1128" y="41"/>
                  </a:lnTo>
                  <a:lnTo>
                    <a:pt x="1146" y="53"/>
                  </a:lnTo>
                  <a:lnTo>
                    <a:pt x="1163" y="67"/>
                  </a:lnTo>
                  <a:lnTo>
                    <a:pt x="1179" y="81"/>
                  </a:lnTo>
                  <a:lnTo>
                    <a:pt x="1193" y="98"/>
                  </a:lnTo>
                  <a:lnTo>
                    <a:pt x="1207" y="115"/>
                  </a:lnTo>
                  <a:lnTo>
                    <a:pt x="1219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25"/>
            <p:cNvSpPr>
              <a:spLocks noChangeAspect="1"/>
            </p:cNvSpPr>
            <p:nvPr/>
          </p:nvSpPr>
          <p:spPr bwMode="auto">
            <a:xfrm>
              <a:off x="1031" y="2029"/>
              <a:ext cx="218" cy="130"/>
            </a:xfrm>
            <a:custGeom>
              <a:avLst/>
              <a:gdLst>
                <a:gd name="T0" fmla="*/ 578 w 654"/>
                <a:gd name="T1" fmla="*/ 148 h 390"/>
                <a:gd name="T2" fmla="*/ 608 w 654"/>
                <a:gd name="T3" fmla="*/ 197 h 390"/>
                <a:gd name="T4" fmla="*/ 649 w 654"/>
                <a:gd name="T5" fmla="*/ 295 h 390"/>
                <a:gd name="T6" fmla="*/ 654 w 654"/>
                <a:gd name="T7" fmla="*/ 376 h 390"/>
                <a:gd name="T8" fmla="*/ 638 w 654"/>
                <a:gd name="T9" fmla="*/ 384 h 390"/>
                <a:gd name="T10" fmla="*/ 618 w 654"/>
                <a:gd name="T11" fmla="*/ 365 h 390"/>
                <a:gd name="T12" fmla="*/ 590 w 654"/>
                <a:gd name="T13" fmla="*/ 289 h 390"/>
                <a:gd name="T14" fmla="*/ 541 w 654"/>
                <a:gd name="T15" fmla="*/ 225 h 390"/>
                <a:gd name="T16" fmla="*/ 462 w 654"/>
                <a:gd name="T17" fmla="*/ 197 h 390"/>
                <a:gd name="T18" fmla="*/ 382 w 654"/>
                <a:gd name="T19" fmla="*/ 217 h 390"/>
                <a:gd name="T20" fmla="*/ 306 w 654"/>
                <a:gd name="T21" fmla="*/ 245 h 390"/>
                <a:gd name="T22" fmla="*/ 267 w 654"/>
                <a:gd name="T23" fmla="*/ 253 h 390"/>
                <a:gd name="T24" fmla="*/ 230 w 654"/>
                <a:gd name="T25" fmla="*/ 261 h 390"/>
                <a:gd name="T26" fmla="*/ 191 w 654"/>
                <a:gd name="T27" fmla="*/ 268 h 390"/>
                <a:gd name="T28" fmla="*/ 149 w 654"/>
                <a:gd name="T29" fmla="*/ 267 h 390"/>
                <a:gd name="T30" fmla="*/ 99 w 654"/>
                <a:gd name="T31" fmla="*/ 257 h 390"/>
                <a:gd name="T32" fmla="*/ 49 w 654"/>
                <a:gd name="T33" fmla="*/ 236 h 390"/>
                <a:gd name="T34" fmla="*/ 16 w 654"/>
                <a:gd name="T35" fmla="*/ 201 h 390"/>
                <a:gd name="T36" fmla="*/ 0 w 654"/>
                <a:gd name="T37" fmla="*/ 155 h 390"/>
                <a:gd name="T38" fmla="*/ 10 w 654"/>
                <a:gd name="T39" fmla="*/ 101 h 390"/>
                <a:gd name="T40" fmla="*/ 41 w 654"/>
                <a:gd name="T41" fmla="*/ 53 h 390"/>
                <a:gd name="T42" fmla="*/ 80 w 654"/>
                <a:gd name="T43" fmla="*/ 20 h 390"/>
                <a:gd name="T44" fmla="*/ 112 w 654"/>
                <a:gd name="T45" fmla="*/ 7 h 390"/>
                <a:gd name="T46" fmla="*/ 147 w 654"/>
                <a:gd name="T47" fmla="*/ 6 h 390"/>
                <a:gd name="T48" fmla="*/ 173 w 654"/>
                <a:gd name="T49" fmla="*/ 19 h 390"/>
                <a:gd name="T50" fmla="*/ 190 w 654"/>
                <a:gd name="T51" fmla="*/ 37 h 390"/>
                <a:gd name="T52" fmla="*/ 201 w 654"/>
                <a:gd name="T53" fmla="*/ 59 h 390"/>
                <a:gd name="T54" fmla="*/ 197 w 654"/>
                <a:gd name="T55" fmla="*/ 106 h 390"/>
                <a:gd name="T56" fmla="*/ 169 w 654"/>
                <a:gd name="T57" fmla="*/ 130 h 390"/>
                <a:gd name="T58" fmla="*/ 134 w 654"/>
                <a:gd name="T59" fmla="*/ 120 h 390"/>
                <a:gd name="T60" fmla="*/ 141 w 654"/>
                <a:gd name="T61" fmla="*/ 86 h 390"/>
                <a:gd name="T62" fmla="*/ 119 w 654"/>
                <a:gd name="T63" fmla="*/ 102 h 390"/>
                <a:gd name="T64" fmla="*/ 122 w 654"/>
                <a:gd name="T65" fmla="*/ 134 h 390"/>
                <a:gd name="T66" fmla="*/ 147 w 654"/>
                <a:gd name="T67" fmla="*/ 157 h 390"/>
                <a:gd name="T68" fmla="*/ 176 w 654"/>
                <a:gd name="T69" fmla="*/ 162 h 390"/>
                <a:gd name="T70" fmla="*/ 201 w 654"/>
                <a:gd name="T71" fmla="*/ 158 h 390"/>
                <a:gd name="T72" fmla="*/ 233 w 654"/>
                <a:gd name="T73" fmla="*/ 125 h 390"/>
                <a:gd name="T74" fmla="*/ 240 w 654"/>
                <a:gd name="T75" fmla="*/ 66 h 390"/>
                <a:gd name="T76" fmla="*/ 225 w 654"/>
                <a:gd name="T77" fmla="*/ 20 h 390"/>
                <a:gd name="T78" fmla="*/ 268 w 654"/>
                <a:gd name="T79" fmla="*/ 9 h 390"/>
                <a:gd name="T80" fmla="*/ 313 w 654"/>
                <a:gd name="T81" fmla="*/ 2 h 390"/>
                <a:gd name="T82" fmla="*/ 364 w 654"/>
                <a:gd name="T83" fmla="*/ 2 h 390"/>
                <a:gd name="T84" fmla="*/ 430 w 654"/>
                <a:gd name="T85" fmla="*/ 14 h 390"/>
                <a:gd name="T86" fmla="*/ 491 w 654"/>
                <a:gd name="T87" fmla="*/ 4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4" h="390">
                  <a:moveTo>
                    <a:pt x="557" y="100"/>
                  </a:moveTo>
                  <a:lnTo>
                    <a:pt x="569" y="122"/>
                  </a:lnTo>
                  <a:lnTo>
                    <a:pt x="578" y="148"/>
                  </a:lnTo>
                  <a:lnTo>
                    <a:pt x="583" y="168"/>
                  </a:lnTo>
                  <a:lnTo>
                    <a:pt x="585" y="176"/>
                  </a:lnTo>
                  <a:lnTo>
                    <a:pt x="608" y="197"/>
                  </a:lnTo>
                  <a:lnTo>
                    <a:pt x="628" y="226"/>
                  </a:lnTo>
                  <a:lnTo>
                    <a:pt x="640" y="260"/>
                  </a:lnTo>
                  <a:lnTo>
                    <a:pt x="649" y="295"/>
                  </a:lnTo>
                  <a:lnTo>
                    <a:pt x="653" y="327"/>
                  </a:lnTo>
                  <a:lnTo>
                    <a:pt x="654" y="355"/>
                  </a:lnTo>
                  <a:lnTo>
                    <a:pt x="654" y="376"/>
                  </a:lnTo>
                  <a:lnTo>
                    <a:pt x="652" y="384"/>
                  </a:lnTo>
                  <a:lnTo>
                    <a:pt x="645" y="383"/>
                  </a:lnTo>
                  <a:lnTo>
                    <a:pt x="638" y="384"/>
                  </a:lnTo>
                  <a:lnTo>
                    <a:pt x="631" y="387"/>
                  </a:lnTo>
                  <a:lnTo>
                    <a:pt x="625" y="390"/>
                  </a:lnTo>
                  <a:lnTo>
                    <a:pt x="618" y="365"/>
                  </a:lnTo>
                  <a:lnTo>
                    <a:pt x="610" y="338"/>
                  </a:lnTo>
                  <a:lnTo>
                    <a:pt x="601" y="313"/>
                  </a:lnTo>
                  <a:lnTo>
                    <a:pt x="590" y="289"/>
                  </a:lnTo>
                  <a:lnTo>
                    <a:pt x="576" y="266"/>
                  </a:lnTo>
                  <a:lnTo>
                    <a:pt x="559" y="245"/>
                  </a:lnTo>
                  <a:lnTo>
                    <a:pt x="541" y="225"/>
                  </a:lnTo>
                  <a:lnTo>
                    <a:pt x="518" y="207"/>
                  </a:lnTo>
                  <a:lnTo>
                    <a:pt x="490" y="199"/>
                  </a:lnTo>
                  <a:lnTo>
                    <a:pt x="462" y="197"/>
                  </a:lnTo>
                  <a:lnTo>
                    <a:pt x="435" y="200"/>
                  </a:lnTo>
                  <a:lnTo>
                    <a:pt x="409" y="207"/>
                  </a:lnTo>
                  <a:lnTo>
                    <a:pt x="382" y="217"/>
                  </a:lnTo>
                  <a:lnTo>
                    <a:pt x="357" y="226"/>
                  </a:lnTo>
                  <a:lnTo>
                    <a:pt x="331" y="236"/>
                  </a:lnTo>
                  <a:lnTo>
                    <a:pt x="306" y="245"/>
                  </a:lnTo>
                  <a:lnTo>
                    <a:pt x="293" y="247"/>
                  </a:lnTo>
                  <a:lnTo>
                    <a:pt x="279" y="250"/>
                  </a:lnTo>
                  <a:lnTo>
                    <a:pt x="267" y="253"/>
                  </a:lnTo>
                  <a:lnTo>
                    <a:pt x="255" y="256"/>
                  </a:lnTo>
                  <a:lnTo>
                    <a:pt x="243" y="259"/>
                  </a:lnTo>
                  <a:lnTo>
                    <a:pt x="230" y="261"/>
                  </a:lnTo>
                  <a:lnTo>
                    <a:pt x="218" y="264"/>
                  </a:lnTo>
                  <a:lnTo>
                    <a:pt x="205" y="266"/>
                  </a:lnTo>
                  <a:lnTo>
                    <a:pt x="191" y="268"/>
                  </a:lnTo>
                  <a:lnTo>
                    <a:pt x="179" y="268"/>
                  </a:lnTo>
                  <a:lnTo>
                    <a:pt x="163" y="268"/>
                  </a:lnTo>
                  <a:lnTo>
                    <a:pt x="149" y="267"/>
                  </a:lnTo>
                  <a:lnTo>
                    <a:pt x="134" y="266"/>
                  </a:lnTo>
                  <a:lnTo>
                    <a:pt x="117" y="261"/>
                  </a:lnTo>
                  <a:lnTo>
                    <a:pt x="99" y="257"/>
                  </a:lnTo>
                  <a:lnTo>
                    <a:pt x="81" y="250"/>
                  </a:lnTo>
                  <a:lnTo>
                    <a:pt x="64" y="245"/>
                  </a:lnTo>
                  <a:lnTo>
                    <a:pt x="49" y="236"/>
                  </a:lnTo>
                  <a:lnTo>
                    <a:pt x="37" y="226"/>
                  </a:lnTo>
                  <a:lnTo>
                    <a:pt x="25" y="215"/>
                  </a:lnTo>
                  <a:lnTo>
                    <a:pt x="16" y="201"/>
                  </a:lnTo>
                  <a:lnTo>
                    <a:pt x="9" y="187"/>
                  </a:lnTo>
                  <a:lnTo>
                    <a:pt x="3" y="172"/>
                  </a:lnTo>
                  <a:lnTo>
                    <a:pt x="0" y="155"/>
                  </a:lnTo>
                  <a:lnTo>
                    <a:pt x="2" y="137"/>
                  </a:lnTo>
                  <a:lnTo>
                    <a:pt x="4" y="119"/>
                  </a:lnTo>
                  <a:lnTo>
                    <a:pt x="10" y="101"/>
                  </a:lnTo>
                  <a:lnTo>
                    <a:pt x="18" y="84"/>
                  </a:lnTo>
                  <a:lnTo>
                    <a:pt x="28" y="69"/>
                  </a:lnTo>
                  <a:lnTo>
                    <a:pt x="41" y="53"/>
                  </a:lnTo>
                  <a:lnTo>
                    <a:pt x="55" y="40"/>
                  </a:lnTo>
                  <a:lnTo>
                    <a:pt x="70" y="27"/>
                  </a:lnTo>
                  <a:lnTo>
                    <a:pt x="80" y="20"/>
                  </a:lnTo>
                  <a:lnTo>
                    <a:pt x="90" y="14"/>
                  </a:lnTo>
                  <a:lnTo>
                    <a:pt x="101" y="10"/>
                  </a:lnTo>
                  <a:lnTo>
                    <a:pt x="112" y="7"/>
                  </a:lnTo>
                  <a:lnTo>
                    <a:pt x="123" y="5"/>
                  </a:lnTo>
                  <a:lnTo>
                    <a:pt x="136" y="5"/>
                  </a:lnTo>
                  <a:lnTo>
                    <a:pt x="147" y="6"/>
                  </a:lnTo>
                  <a:lnTo>
                    <a:pt x="159" y="9"/>
                  </a:lnTo>
                  <a:lnTo>
                    <a:pt x="166" y="14"/>
                  </a:lnTo>
                  <a:lnTo>
                    <a:pt x="173" y="19"/>
                  </a:lnTo>
                  <a:lnTo>
                    <a:pt x="179" y="24"/>
                  </a:lnTo>
                  <a:lnTo>
                    <a:pt x="184" y="31"/>
                  </a:lnTo>
                  <a:lnTo>
                    <a:pt x="190" y="37"/>
                  </a:lnTo>
                  <a:lnTo>
                    <a:pt x="194" y="44"/>
                  </a:lnTo>
                  <a:lnTo>
                    <a:pt x="198" y="52"/>
                  </a:lnTo>
                  <a:lnTo>
                    <a:pt x="201" y="59"/>
                  </a:lnTo>
                  <a:lnTo>
                    <a:pt x="204" y="76"/>
                  </a:lnTo>
                  <a:lnTo>
                    <a:pt x="202" y="91"/>
                  </a:lnTo>
                  <a:lnTo>
                    <a:pt x="197" y="106"/>
                  </a:lnTo>
                  <a:lnTo>
                    <a:pt x="189" y="120"/>
                  </a:lnTo>
                  <a:lnTo>
                    <a:pt x="179" y="125"/>
                  </a:lnTo>
                  <a:lnTo>
                    <a:pt x="169" y="130"/>
                  </a:lnTo>
                  <a:lnTo>
                    <a:pt x="158" y="133"/>
                  </a:lnTo>
                  <a:lnTo>
                    <a:pt x="148" y="132"/>
                  </a:lnTo>
                  <a:lnTo>
                    <a:pt x="134" y="120"/>
                  </a:lnTo>
                  <a:lnTo>
                    <a:pt x="133" y="106"/>
                  </a:lnTo>
                  <a:lnTo>
                    <a:pt x="138" y="94"/>
                  </a:lnTo>
                  <a:lnTo>
                    <a:pt x="141" y="86"/>
                  </a:lnTo>
                  <a:lnTo>
                    <a:pt x="131" y="86"/>
                  </a:lnTo>
                  <a:lnTo>
                    <a:pt x="124" y="93"/>
                  </a:lnTo>
                  <a:lnTo>
                    <a:pt x="119" y="102"/>
                  </a:lnTo>
                  <a:lnTo>
                    <a:pt x="116" y="111"/>
                  </a:lnTo>
                  <a:lnTo>
                    <a:pt x="117" y="123"/>
                  </a:lnTo>
                  <a:lnTo>
                    <a:pt x="122" y="134"/>
                  </a:lnTo>
                  <a:lnTo>
                    <a:pt x="129" y="144"/>
                  </a:lnTo>
                  <a:lnTo>
                    <a:pt x="137" y="153"/>
                  </a:lnTo>
                  <a:lnTo>
                    <a:pt x="147" y="157"/>
                  </a:lnTo>
                  <a:lnTo>
                    <a:pt x="156" y="160"/>
                  </a:lnTo>
                  <a:lnTo>
                    <a:pt x="166" y="162"/>
                  </a:lnTo>
                  <a:lnTo>
                    <a:pt x="176" y="162"/>
                  </a:lnTo>
                  <a:lnTo>
                    <a:pt x="184" y="162"/>
                  </a:lnTo>
                  <a:lnTo>
                    <a:pt x="193" y="161"/>
                  </a:lnTo>
                  <a:lnTo>
                    <a:pt x="201" y="158"/>
                  </a:lnTo>
                  <a:lnTo>
                    <a:pt x="208" y="155"/>
                  </a:lnTo>
                  <a:lnTo>
                    <a:pt x="223" y="141"/>
                  </a:lnTo>
                  <a:lnTo>
                    <a:pt x="233" y="125"/>
                  </a:lnTo>
                  <a:lnTo>
                    <a:pt x="237" y="105"/>
                  </a:lnTo>
                  <a:lnTo>
                    <a:pt x="240" y="84"/>
                  </a:lnTo>
                  <a:lnTo>
                    <a:pt x="240" y="66"/>
                  </a:lnTo>
                  <a:lnTo>
                    <a:pt x="237" y="49"/>
                  </a:lnTo>
                  <a:lnTo>
                    <a:pt x="232" y="35"/>
                  </a:lnTo>
                  <a:lnTo>
                    <a:pt x="225" y="20"/>
                  </a:lnTo>
                  <a:lnTo>
                    <a:pt x="239" y="16"/>
                  </a:lnTo>
                  <a:lnTo>
                    <a:pt x="254" y="12"/>
                  </a:lnTo>
                  <a:lnTo>
                    <a:pt x="268" y="9"/>
                  </a:lnTo>
                  <a:lnTo>
                    <a:pt x="283" y="6"/>
                  </a:lnTo>
                  <a:lnTo>
                    <a:pt x="297" y="3"/>
                  </a:lnTo>
                  <a:lnTo>
                    <a:pt x="313" y="2"/>
                  </a:lnTo>
                  <a:lnTo>
                    <a:pt x="327" y="0"/>
                  </a:lnTo>
                  <a:lnTo>
                    <a:pt x="342" y="0"/>
                  </a:lnTo>
                  <a:lnTo>
                    <a:pt x="364" y="2"/>
                  </a:lnTo>
                  <a:lnTo>
                    <a:pt x="387" y="3"/>
                  </a:lnTo>
                  <a:lnTo>
                    <a:pt x="409" y="9"/>
                  </a:lnTo>
                  <a:lnTo>
                    <a:pt x="430" y="14"/>
                  </a:lnTo>
                  <a:lnTo>
                    <a:pt x="451" y="21"/>
                  </a:lnTo>
                  <a:lnTo>
                    <a:pt x="472" y="31"/>
                  </a:lnTo>
                  <a:lnTo>
                    <a:pt x="491" y="44"/>
                  </a:lnTo>
                  <a:lnTo>
                    <a:pt x="509" y="56"/>
                  </a:lnTo>
                  <a:lnTo>
                    <a:pt x="557" y="100"/>
                  </a:lnTo>
                  <a:close/>
                </a:path>
              </a:pathLst>
            </a:custGeom>
            <a:solidFill>
              <a:srgbClr val="FFF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26"/>
            <p:cNvSpPr>
              <a:spLocks noChangeAspect="1"/>
            </p:cNvSpPr>
            <p:nvPr/>
          </p:nvSpPr>
          <p:spPr bwMode="auto">
            <a:xfrm>
              <a:off x="1015" y="2096"/>
              <a:ext cx="21" cy="55"/>
            </a:xfrm>
            <a:custGeom>
              <a:avLst/>
              <a:gdLst>
                <a:gd name="T0" fmla="*/ 62 w 62"/>
                <a:gd name="T1" fmla="*/ 53 h 165"/>
                <a:gd name="T2" fmla="*/ 53 w 62"/>
                <a:gd name="T3" fmla="*/ 66 h 165"/>
                <a:gd name="T4" fmla="*/ 46 w 62"/>
                <a:gd name="T5" fmla="*/ 79 h 165"/>
                <a:gd name="T6" fmla="*/ 39 w 62"/>
                <a:gd name="T7" fmla="*/ 93 h 165"/>
                <a:gd name="T8" fmla="*/ 34 w 62"/>
                <a:gd name="T9" fmla="*/ 107 h 165"/>
                <a:gd name="T10" fmla="*/ 28 w 62"/>
                <a:gd name="T11" fmla="*/ 121 h 165"/>
                <a:gd name="T12" fmla="*/ 23 w 62"/>
                <a:gd name="T13" fmla="*/ 135 h 165"/>
                <a:gd name="T14" fmla="*/ 18 w 62"/>
                <a:gd name="T15" fmla="*/ 151 h 165"/>
                <a:gd name="T16" fmla="*/ 16 w 62"/>
                <a:gd name="T17" fmla="*/ 165 h 165"/>
                <a:gd name="T18" fmla="*/ 13 w 62"/>
                <a:gd name="T19" fmla="*/ 163 h 165"/>
                <a:gd name="T20" fmla="*/ 11 w 62"/>
                <a:gd name="T21" fmla="*/ 162 h 165"/>
                <a:gd name="T22" fmla="*/ 9 w 62"/>
                <a:gd name="T23" fmla="*/ 159 h 165"/>
                <a:gd name="T24" fmla="*/ 4 w 62"/>
                <a:gd name="T25" fmla="*/ 156 h 165"/>
                <a:gd name="T26" fmla="*/ 0 w 62"/>
                <a:gd name="T27" fmla="*/ 114 h 165"/>
                <a:gd name="T28" fmla="*/ 3 w 62"/>
                <a:gd name="T29" fmla="*/ 74 h 165"/>
                <a:gd name="T30" fmla="*/ 13 w 62"/>
                <a:gd name="T31" fmla="*/ 35 h 165"/>
                <a:gd name="T32" fmla="*/ 31 w 62"/>
                <a:gd name="T33" fmla="*/ 0 h 165"/>
                <a:gd name="T34" fmla="*/ 37 w 62"/>
                <a:gd name="T35" fmla="*/ 14 h 165"/>
                <a:gd name="T36" fmla="*/ 45 w 62"/>
                <a:gd name="T37" fmla="*/ 26 h 165"/>
                <a:gd name="T38" fmla="*/ 55 w 62"/>
                <a:gd name="T39" fmla="*/ 39 h 165"/>
                <a:gd name="T40" fmla="*/ 62 w 62"/>
                <a:gd name="T41" fmla="*/ 5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65">
                  <a:moveTo>
                    <a:pt x="62" y="53"/>
                  </a:moveTo>
                  <a:lnTo>
                    <a:pt x="53" y="66"/>
                  </a:lnTo>
                  <a:lnTo>
                    <a:pt x="46" y="79"/>
                  </a:lnTo>
                  <a:lnTo>
                    <a:pt x="39" y="93"/>
                  </a:lnTo>
                  <a:lnTo>
                    <a:pt x="34" y="107"/>
                  </a:lnTo>
                  <a:lnTo>
                    <a:pt x="28" y="121"/>
                  </a:lnTo>
                  <a:lnTo>
                    <a:pt x="23" y="135"/>
                  </a:lnTo>
                  <a:lnTo>
                    <a:pt x="18" y="151"/>
                  </a:lnTo>
                  <a:lnTo>
                    <a:pt x="16" y="165"/>
                  </a:lnTo>
                  <a:lnTo>
                    <a:pt x="13" y="163"/>
                  </a:lnTo>
                  <a:lnTo>
                    <a:pt x="11" y="162"/>
                  </a:lnTo>
                  <a:lnTo>
                    <a:pt x="9" y="159"/>
                  </a:lnTo>
                  <a:lnTo>
                    <a:pt x="4" y="156"/>
                  </a:lnTo>
                  <a:lnTo>
                    <a:pt x="0" y="114"/>
                  </a:lnTo>
                  <a:lnTo>
                    <a:pt x="3" y="74"/>
                  </a:lnTo>
                  <a:lnTo>
                    <a:pt x="13" y="35"/>
                  </a:lnTo>
                  <a:lnTo>
                    <a:pt x="31" y="0"/>
                  </a:lnTo>
                  <a:lnTo>
                    <a:pt x="37" y="14"/>
                  </a:lnTo>
                  <a:lnTo>
                    <a:pt x="45" y="26"/>
                  </a:lnTo>
                  <a:lnTo>
                    <a:pt x="55" y="39"/>
                  </a:lnTo>
                  <a:lnTo>
                    <a:pt x="62" y="53"/>
                  </a:lnTo>
                  <a:close/>
                </a:path>
              </a:pathLst>
            </a:custGeom>
            <a:solidFill>
              <a:srgbClr val="FFF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27"/>
            <p:cNvSpPr>
              <a:spLocks noChangeAspect="1"/>
            </p:cNvSpPr>
            <p:nvPr/>
          </p:nvSpPr>
          <p:spPr bwMode="auto">
            <a:xfrm>
              <a:off x="987" y="2107"/>
              <a:ext cx="276" cy="170"/>
            </a:xfrm>
            <a:custGeom>
              <a:avLst/>
              <a:gdLst>
                <a:gd name="T0" fmla="*/ 691 w 830"/>
                <a:gd name="T1" fmla="*/ 68 h 512"/>
                <a:gd name="T2" fmla="*/ 725 w 830"/>
                <a:gd name="T3" fmla="*/ 160 h 512"/>
                <a:gd name="T4" fmla="*/ 736 w 830"/>
                <a:gd name="T5" fmla="*/ 208 h 512"/>
                <a:gd name="T6" fmla="*/ 756 w 830"/>
                <a:gd name="T7" fmla="*/ 190 h 512"/>
                <a:gd name="T8" fmla="*/ 779 w 830"/>
                <a:gd name="T9" fmla="*/ 179 h 512"/>
                <a:gd name="T10" fmla="*/ 809 w 830"/>
                <a:gd name="T11" fmla="*/ 188 h 512"/>
                <a:gd name="T12" fmla="*/ 827 w 830"/>
                <a:gd name="T13" fmla="*/ 220 h 512"/>
                <a:gd name="T14" fmla="*/ 825 w 830"/>
                <a:gd name="T15" fmla="*/ 273 h 512"/>
                <a:gd name="T16" fmla="*/ 803 w 830"/>
                <a:gd name="T17" fmla="*/ 303 h 512"/>
                <a:gd name="T18" fmla="*/ 778 w 830"/>
                <a:gd name="T19" fmla="*/ 317 h 512"/>
                <a:gd name="T20" fmla="*/ 750 w 830"/>
                <a:gd name="T21" fmla="*/ 320 h 512"/>
                <a:gd name="T22" fmla="*/ 704 w 830"/>
                <a:gd name="T23" fmla="*/ 388 h 512"/>
                <a:gd name="T24" fmla="*/ 650 w 830"/>
                <a:gd name="T25" fmla="*/ 441 h 512"/>
                <a:gd name="T26" fmla="*/ 583 w 830"/>
                <a:gd name="T27" fmla="*/ 477 h 512"/>
                <a:gd name="T28" fmla="*/ 506 w 830"/>
                <a:gd name="T29" fmla="*/ 501 h 512"/>
                <a:gd name="T30" fmla="*/ 414 w 830"/>
                <a:gd name="T31" fmla="*/ 511 h 512"/>
                <a:gd name="T32" fmla="*/ 340 w 830"/>
                <a:gd name="T33" fmla="*/ 505 h 512"/>
                <a:gd name="T34" fmla="*/ 279 w 830"/>
                <a:gd name="T35" fmla="*/ 490 h 512"/>
                <a:gd name="T36" fmla="*/ 220 w 830"/>
                <a:gd name="T37" fmla="*/ 467 h 512"/>
                <a:gd name="T38" fmla="*/ 167 w 830"/>
                <a:gd name="T39" fmla="*/ 437 h 512"/>
                <a:gd name="T40" fmla="*/ 123 w 830"/>
                <a:gd name="T41" fmla="*/ 393 h 512"/>
                <a:gd name="T42" fmla="*/ 90 w 830"/>
                <a:gd name="T43" fmla="*/ 339 h 512"/>
                <a:gd name="T44" fmla="*/ 72 w 830"/>
                <a:gd name="T45" fmla="*/ 282 h 512"/>
                <a:gd name="T46" fmla="*/ 39 w 830"/>
                <a:gd name="T47" fmla="*/ 264 h 512"/>
                <a:gd name="T48" fmla="*/ 7 w 830"/>
                <a:gd name="T49" fmla="*/ 243 h 512"/>
                <a:gd name="T50" fmla="*/ 1 w 830"/>
                <a:gd name="T51" fmla="*/ 207 h 512"/>
                <a:gd name="T52" fmla="*/ 12 w 830"/>
                <a:gd name="T53" fmla="*/ 177 h 512"/>
                <a:gd name="T54" fmla="*/ 32 w 830"/>
                <a:gd name="T55" fmla="*/ 155 h 512"/>
                <a:gd name="T56" fmla="*/ 63 w 830"/>
                <a:gd name="T57" fmla="*/ 151 h 512"/>
                <a:gd name="T58" fmla="*/ 90 w 830"/>
                <a:gd name="T59" fmla="*/ 159 h 512"/>
                <a:gd name="T60" fmla="*/ 113 w 830"/>
                <a:gd name="T61" fmla="*/ 173 h 512"/>
                <a:gd name="T62" fmla="*/ 132 w 830"/>
                <a:gd name="T63" fmla="*/ 126 h 512"/>
                <a:gd name="T64" fmla="*/ 150 w 830"/>
                <a:gd name="T65" fmla="*/ 77 h 512"/>
                <a:gd name="T66" fmla="*/ 181 w 830"/>
                <a:gd name="T67" fmla="*/ 50 h 512"/>
                <a:gd name="T68" fmla="*/ 216 w 830"/>
                <a:gd name="T69" fmla="*/ 61 h 512"/>
                <a:gd name="T70" fmla="*/ 254 w 830"/>
                <a:gd name="T71" fmla="*/ 70 h 512"/>
                <a:gd name="T72" fmla="*/ 309 w 830"/>
                <a:gd name="T73" fmla="*/ 71 h 512"/>
                <a:gd name="T74" fmla="*/ 371 w 830"/>
                <a:gd name="T75" fmla="*/ 61 h 512"/>
                <a:gd name="T76" fmla="*/ 429 w 830"/>
                <a:gd name="T77" fmla="*/ 45 h 512"/>
                <a:gd name="T78" fmla="*/ 485 w 830"/>
                <a:gd name="T79" fmla="*/ 25 h 512"/>
                <a:gd name="T80" fmla="*/ 544 w 830"/>
                <a:gd name="T81" fmla="*/ 8 h 512"/>
                <a:gd name="T82" fmla="*/ 594 w 830"/>
                <a:gd name="T83" fmla="*/ 0 h 512"/>
                <a:gd name="T84" fmla="*/ 625 w 830"/>
                <a:gd name="T85" fmla="*/ 1 h 512"/>
                <a:gd name="T86" fmla="*/ 652 w 830"/>
                <a:gd name="T87" fmla="*/ 1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30" h="512">
                  <a:moveTo>
                    <a:pt x="661" y="15"/>
                  </a:moveTo>
                  <a:lnTo>
                    <a:pt x="678" y="39"/>
                  </a:lnTo>
                  <a:lnTo>
                    <a:pt x="691" y="68"/>
                  </a:lnTo>
                  <a:lnTo>
                    <a:pt x="705" y="99"/>
                  </a:lnTo>
                  <a:lnTo>
                    <a:pt x="715" y="131"/>
                  </a:lnTo>
                  <a:lnTo>
                    <a:pt x="725" y="160"/>
                  </a:lnTo>
                  <a:lnTo>
                    <a:pt x="731" y="186"/>
                  </a:lnTo>
                  <a:lnTo>
                    <a:pt x="735" y="202"/>
                  </a:lnTo>
                  <a:lnTo>
                    <a:pt x="736" y="208"/>
                  </a:lnTo>
                  <a:lnTo>
                    <a:pt x="743" y="201"/>
                  </a:lnTo>
                  <a:lnTo>
                    <a:pt x="749" y="195"/>
                  </a:lnTo>
                  <a:lnTo>
                    <a:pt x="756" y="190"/>
                  </a:lnTo>
                  <a:lnTo>
                    <a:pt x="764" y="184"/>
                  </a:lnTo>
                  <a:lnTo>
                    <a:pt x="771" y="181"/>
                  </a:lnTo>
                  <a:lnTo>
                    <a:pt x="779" y="179"/>
                  </a:lnTo>
                  <a:lnTo>
                    <a:pt x="788" y="179"/>
                  </a:lnTo>
                  <a:lnTo>
                    <a:pt x="797" y="180"/>
                  </a:lnTo>
                  <a:lnTo>
                    <a:pt x="809" y="188"/>
                  </a:lnTo>
                  <a:lnTo>
                    <a:pt x="817" y="198"/>
                  </a:lnTo>
                  <a:lnTo>
                    <a:pt x="823" y="209"/>
                  </a:lnTo>
                  <a:lnTo>
                    <a:pt x="827" y="220"/>
                  </a:lnTo>
                  <a:lnTo>
                    <a:pt x="830" y="239"/>
                  </a:lnTo>
                  <a:lnTo>
                    <a:pt x="828" y="257"/>
                  </a:lnTo>
                  <a:lnTo>
                    <a:pt x="825" y="273"/>
                  </a:lnTo>
                  <a:lnTo>
                    <a:pt x="817" y="289"/>
                  </a:lnTo>
                  <a:lnTo>
                    <a:pt x="810" y="297"/>
                  </a:lnTo>
                  <a:lnTo>
                    <a:pt x="803" y="303"/>
                  </a:lnTo>
                  <a:lnTo>
                    <a:pt x="795" y="308"/>
                  </a:lnTo>
                  <a:lnTo>
                    <a:pt x="786" y="313"/>
                  </a:lnTo>
                  <a:lnTo>
                    <a:pt x="778" y="317"/>
                  </a:lnTo>
                  <a:lnTo>
                    <a:pt x="768" y="318"/>
                  </a:lnTo>
                  <a:lnTo>
                    <a:pt x="760" y="320"/>
                  </a:lnTo>
                  <a:lnTo>
                    <a:pt x="750" y="320"/>
                  </a:lnTo>
                  <a:lnTo>
                    <a:pt x="736" y="345"/>
                  </a:lnTo>
                  <a:lnTo>
                    <a:pt x="721" y="367"/>
                  </a:lnTo>
                  <a:lnTo>
                    <a:pt x="704" y="388"/>
                  </a:lnTo>
                  <a:lnTo>
                    <a:pt x="687" y="407"/>
                  </a:lnTo>
                  <a:lnTo>
                    <a:pt x="669" y="424"/>
                  </a:lnTo>
                  <a:lnTo>
                    <a:pt x="650" y="441"/>
                  </a:lnTo>
                  <a:lnTo>
                    <a:pt x="629" y="455"/>
                  </a:lnTo>
                  <a:lnTo>
                    <a:pt x="606" y="466"/>
                  </a:lnTo>
                  <a:lnTo>
                    <a:pt x="583" y="477"/>
                  </a:lnTo>
                  <a:lnTo>
                    <a:pt x="559" y="487"/>
                  </a:lnTo>
                  <a:lnTo>
                    <a:pt x="532" y="494"/>
                  </a:lnTo>
                  <a:lnTo>
                    <a:pt x="506" y="501"/>
                  </a:lnTo>
                  <a:lnTo>
                    <a:pt x="477" y="505"/>
                  </a:lnTo>
                  <a:lnTo>
                    <a:pt x="446" y="509"/>
                  </a:lnTo>
                  <a:lnTo>
                    <a:pt x="414" y="511"/>
                  </a:lnTo>
                  <a:lnTo>
                    <a:pt x="380" y="512"/>
                  </a:lnTo>
                  <a:lnTo>
                    <a:pt x="360" y="509"/>
                  </a:lnTo>
                  <a:lnTo>
                    <a:pt x="340" y="505"/>
                  </a:lnTo>
                  <a:lnTo>
                    <a:pt x="319" y="501"/>
                  </a:lnTo>
                  <a:lnTo>
                    <a:pt x="298" y="495"/>
                  </a:lnTo>
                  <a:lnTo>
                    <a:pt x="279" y="490"/>
                  </a:lnTo>
                  <a:lnTo>
                    <a:pt x="259" y="484"/>
                  </a:lnTo>
                  <a:lnTo>
                    <a:pt x="240" y="476"/>
                  </a:lnTo>
                  <a:lnTo>
                    <a:pt x="220" y="467"/>
                  </a:lnTo>
                  <a:lnTo>
                    <a:pt x="202" y="459"/>
                  </a:lnTo>
                  <a:lnTo>
                    <a:pt x="184" y="448"/>
                  </a:lnTo>
                  <a:lnTo>
                    <a:pt x="167" y="437"/>
                  </a:lnTo>
                  <a:lnTo>
                    <a:pt x="152" y="424"/>
                  </a:lnTo>
                  <a:lnTo>
                    <a:pt x="136" y="409"/>
                  </a:lnTo>
                  <a:lnTo>
                    <a:pt x="123" y="393"/>
                  </a:lnTo>
                  <a:lnTo>
                    <a:pt x="110" y="377"/>
                  </a:lnTo>
                  <a:lnTo>
                    <a:pt x="99" y="357"/>
                  </a:lnTo>
                  <a:lnTo>
                    <a:pt x="90" y="339"/>
                  </a:lnTo>
                  <a:lnTo>
                    <a:pt x="82" y="321"/>
                  </a:lnTo>
                  <a:lnTo>
                    <a:pt x="75" y="301"/>
                  </a:lnTo>
                  <a:lnTo>
                    <a:pt x="72" y="282"/>
                  </a:lnTo>
                  <a:lnTo>
                    <a:pt x="63" y="275"/>
                  </a:lnTo>
                  <a:lnTo>
                    <a:pt x="50" y="269"/>
                  </a:lnTo>
                  <a:lnTo>
                    <a:pt x="39" y="264"/>
                  </a:lnTo>
                  <a:lnTo>
                    <a:pt x="26" y="258"/>
                  </a:lnTo>
                  <a:lnTo>
                    <a:pt x="15" y="251"/>
                  </a:lnTo>
                  <a:lnTo>
                    <a:pt x="7" y="243"/>
                  </a:lnTo>
                  <a:lnTo>
                    <a:pt x="1" y="232"/>
                  </a:lnTo>
                  <a:lnTo>
                    <a:pt x="0" y="216"/>
                  </a:lnTo>
                  <a:lnTo>
                    <a:pt x="1" y="207"/>
                  </a:lnTo>
                  <a:lnTo>
                    <a:pt x="4" y="197"/>
                  </a:lnTo>
                  <a:lnTo>
                    <a:pt x="8" y="187"/>
                  </a:lnTo>
                  <a:lnTo>
                    <a:pt x="12" y="177"/>
                  </a:lnTo>
                  <a:lnTo>
                    <a:pt x="18" y="169"/>
                  </a:lnTo>
                  <a:lnTo>
                    <a:pt x="23" y="160"/>
                  </a:lnTo>
                  <a:lnTo>
                    <a:pt x="32" y="155"/>
                  </a:lnTo>
                  <a:lnTo>
                    <a:pt x="42" y="149"/>
                  </a:lnTo>
                  <a:lnTo>
                    <a:pt x="51" y="149"/>
                  </a:lnTo>
                  <a:lnTo>
                    <a:pt x="63" y="151"/>
                  </a:lnTo>
                  <a:lnTo>
                    <a:pt x="72" y="152"/>
                  </a:lnTo>
                  <a:lnTo>
                    <a:pt x="82" y="155"/>
                  </a:lnTo>
                  <a:lnTo>
                    <a:pt x="90" y="159"/>
                  </a:lnTo>
                  <a:lnTo>
                    <a:pt x="99" y="163"/>
                  </a:lnTo>
                  <a:lnTo>
                    <a:pt x="106" y="167"/>
                  </a:lnTo>
                  <a:lnTo>
                    <a:pt x="113" y="173"/>
                  </a:lnTo>
                  <a:lnTo>
                    <a:pt x="120" y="158"/>
                  </a:lnTo>
                  <a:lnTo>
                    <a:pt x="127" y="141"/>
                  </a:lnTo>
                  <a:lnTo>
                    <a:pt x="132" y="126"/>
                  </a:lnTo>
                  <a:lnTo>
                    <a:pt x="138" y="109"/>
                  </a:lnTo>
                  <a:lnTo>
                    <a:pt x="143" y="92"/>
                  </a:lnTo>
                  <a:lnTo>
                    <a:pt x="150" y="77"/>
                  </a:lnTo>
                  <a:lnTo>
                    <a:pt x="159" y="61"/>
                  </a:lnTo>
                  <a:lnTo>
                    <a:pt x="170" y="47"/>
                  </a:lnTo>
                  <a:lnTo>
                    <a:pt x="181" y="50"/>
                  </a:lnTo>
                  <a:lnTo>
                    <a:pt x="192" y="54"/>
                  </a:lnTo>
                  <a:lnTo>
                    <a:pt x="203" y="59"/>
                  </a:lnTo>
                  <a:lnTo>
                    <a:pt x="216" y="61"/>
                  </a:lnTo>
                  <a:lnTo>
                    <a:pt x="227" y="66"/>
                  </a:lnTo>
                  <a:lnTo>
                    <a:pt x="240" y="68"/>
                  </a:lnTo>
                  <a:lnTo>
                    <a:pt x="254" y="70"/>
                  </a:lnTo>
                  <a:lnTo>
                    <a:pt x="266" y="71"/>
                  </a:lnTo>
                  <a:lnTo>
                    <a:pt x="288" y="73"/>
                  </a:lnTo>
                  <a:lnTo>
                    <a:pt x="309" y="71"/>
                  </a:lnTo>
                  <a:lnTo>
                    <a:pt x="330" y="70"/>
                  </a:lnTo>
                  <a:lnTo>
                    <a:pt x="351" y="66"/>
                  </a:lnTo>
                  <a:lnTo>
                    <a:pt x="371" y="61"/>
                  </a:lnTo>
                  <a:lnTo>
                    <a:pt x="390" y="57"/>
                  </a:lnTo>
                  <a:lnTo>
                    <a:pt x="410" y="52"/>
                  </a:lnTo>
                  <a:lnTo>
                    <a:pt x="429" y="45"/>
                  </a:lnTo>
                  <a:lnTo>
                    <a:pt x="447" y="39"/>
                  </a:lnTo>
                  <a:lnTo>
                    <a:pt x="467" y="32"/>
                  </a:lnTo>
                  <a:lnTo>
                    <a:pt x="485" y="25"/>
                  </a:lnTo>
                  <a:lnTo>
                    <a:pt x="505" y="20"/>
                  </a:lnTo>
                  <a:lnTo>
                    <a:pt x="524" y="14"/>
                  </a:lnTo>
                  <a:lnTo>
                    <a:pt x="544" y="8"/>
                  </a:lnTo>
                  <a:lnTo>
                    <a:pt x="563" y="4"/>
                  </a:lnTo>
                  <a:lnTo>
                    <a:pt x="583" y="0"/>
                  </a:lnTo>
                  <a:lnTo>
                    <a:pt x="594" y="0"/>
                  </a:lnTo>
                  <a:lnTo>
                    <a:pt x="604" y="0"/>
                  </a:lnTo>
                  <a:lnTo>
                    <a:pt x="615" y="0"/>
                  </a:lnTo>
                  <a:lnTo>
                    <a:pt x="625" y="1"/>
                  </a:lnTo>
                  <a:lnTo>
                    <a:pt x="634" y="3"/>
                  </a:lnTo>
                  <a:lnTo>
                    <a:pt x="643" y="6"/>
                  </a:lnTo>
                  <a:lnTo>
                    <a:pt x="652" y="10"/>
                  </a:lnTo>
                  <a:lnTo>
                    <a:pt x="661" y="15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28"/>
            <p:cNvSpPr>
              <a:spLocks noChangeAspect="1"/>
            </p:cNvSpPr>
            <p:nvPr/>
          </p:nvSpPr>
          <p:spPr bwMode="auto">
            <a:xfrm>
              <a:off x="1054" y="2165"/>
              <a:ext cx="43" cy="17"/>
            </a:xfrm>
            <a:custGeom>
              <a:avLst/>
              <a:gdLst>
                <a:gd name="T0" fmla="*/ 129 w 129"/>
                <a:gd name="T1" fmla="*/ 21 h 49"/>
                <a:gd name="T2" fmla="*/ 129 w 129"/>
                <a:gd name="T3" fmla="*/ 26 h 49"/>
                <a:gd name="T4" fmla="*/ 121 w 129"/>
                <a:gd name="T5" fmla="*/ 31 h 49"/>
                <a:gd name="T6" fmla="*/ 113 w 129"/>
                <a:gd name="T7" fmla="*/ 35 h 49"/>
                <a:gd name="T8" fmla="*/ 104 w 129"/>
                <a:gd name="T9" fmla="*/ 39 h 49"/>
                <a:gd name="T10" fmla="*/ 94 w 129"/>
                <a:gd name="T11" fmla="*/ 43 h 49"/>
                <a:gd name="T12" fmla="*/ 86 w 129"/>
                <a:gd name="T13" fmla="*/ 46 h 49"/>
                <a:gd name="T14" fmla="*/ 76 w 129"/>
                <a:gd name="T15" fmla="*/ 49 h 49"/>
                <a:gd name="T16" fmla="*/ 68 w 129"/>
                <a:gd name="T17" fmla="*/ 49 h 49"/>
                <a:gd name="T18" fmla="*/ 58 w 129"/>
                <a:gd name="T19" fmla="*/ 49 h 49"/>
                <a:gd name="T20" fmla="*/ 50 w 129"/>
                <a:gd name="T21" fmla="*/ 44 h 49"/>
                <a:gd name="T22" fmla="*/ 41 w 129"/>
                <a:gd name="T23" fmla="*/ 40 h 49"/>
                <a:gd name="T24" fmla="*/ 33 w 129"/>
                <a:gd name="T25" fmla="*/ 36 h 49"/>
                <a:gd name="T26" fmla="*/ 25 w 129"/>
                <a:gd name="T27" fmla="*/ 32 h 49"/>
                <a:gd name="T28" fmla="*/ 18 w 129"/>
                <a:gd name="T29" fmla="*/ 26 h 49"/>
                <a:gd name="T30" fmla="*/ 11 w 129"/>
                <a:gd name="T31" fmla="*/ 21 h 49"/>
                <a:gd name="T32" fmla="*/ 5 w 129"/>
                <a:gd name="T33" fmla="*/ 15 h 49"/>
                <a:gd name="T34" fmla="*/ 0 w 129"/>
                <a:gd name="T35" fmla="*/ 8 h 49"/>
                <a:gd name="T36" fmla="*/ 2 w 129"/>
                <a:gd name="T37" fmla="*/ 8 h 49"/>
                <a:gd name="T38" fmla="*/ 5 w 129"/>
                <a:gd name="T39" fmla="*/ 7 h 49"/>
                <a:gd name="T40" fmla="*/ 9 w 129"/>
                <a:gd name="T41" fmla="*/ 4 h 49"/>
                <a:gd name="T42" fmla="*/ 12 w 129"/>
                <a:gd name="T43" fmla="*/ 0 h 49"/>
                <a:gd name="T44" fmla="*/ 26 w 129"/>
                <a:gd name="T45" fmla="*/ 14 h 49"/>
                <a:gd name="T46" fmla="*/ 44 w 129"/>
                <a:gd name="T47" fmla="*/ 21 h 49"/>
                <a:gd name="T48" fmla="*/ 64 w 129"/>
                <a:gd name="T49" fmla="*/ 25 h 49"/>
                <a:gd name="T50" fmla="*/ 83 w 129"/>
                <a:gd name="T51" fmla="*/ 26 h 49"/>
                <a:gd name="T52" fmla="*/ 100 w 129"/>
                <a:gd name="T53" fmla="*/ 25 h 49"/>
                <a:gd name="T54" fmla="*/ 115 w 129"/>
                <a:gd name="T55" fmla="*/ 24 h 49"/>
                <a:gd name="T56" fmla="*/ 125 w 129"/>
                <a:gd name="T57" fmla="*/ 22 h 49"/>
                <a:gd name="T58" fmla="*/ 129 w 129"/>
                <a:gd name="T59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9" h="49">
                  <a:moveTo>
                    <a:pt x="129" y="21"/>
                  </a:moveTo>
                  <a:lnTo>
                    <a:pt x="129" y="26"/>
                  </a:lnTo>
                  <a:lnTo>
                    <a:pt x="121" y="31"/>
                  </a:lnTo>
                  <a:lnTo>
                    <a:pt x="113" y="35"/>
                  </a:lnTo>
                  <a:lnTo>
                    <a:pt x="104" y="39"/>
                  </a:lnTo>
                  <a:lnTo>
                    <a:pt x="94" y="43"/>
                  </a:lnTo>
                  <a:lnTo>
                    <a:pt x="86" y="46"/>
                  </a:lnTo>
                  <a:lnTo>
                    <a:pt x="76" y="49"/>
                  </a:lnTo>
                  <a:lnTo>
                    <a:pt x="68" y="49"/>
                  </a:lnTo>
                  <a:lnTo>
                    <a:pt x="58" y="49"/>
                  </a:lnTo>
                  <a:lnTo>
                    <a:pt x="50" y="44"/>
                  </a:lnTo>
                  <a:lnTo>
                    <a:pt x="41" y="40"/>
                  </a:lnTo>
                  <a:lnTo>
                    <a:pt x="33" y="36"/>
                  </a:lnTo>
                  <a:lnTo>
                    <a:pt x="25" y="32"/>
                  </a:lnTo>
                  <a:lnTo>
                    <a:pt x="18" y="26"/>
                  </a:lnTo>
                  <a:lnTo>
                    <a:pt x="11" y="21"/>
                  </a:lnTo>
                  <a:lnTo>
                    <a:pt x="5" y="15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7"/>
                  </a:lnTo>
                  <a:lnTo>
                    <a:pt x="9" y="4"/>
                  </a:lnTo>
                  <a:lnTo>
                    <a:pt x="12" y="0"/>
                  </a:lnTo>
                  <a:lnTo>
                    <a:pt x="26" y="14"/>
                  </a:lnTo>
                  <a:lnTo>
                    <a:pt x="44" y="21"/>
                  </a:lnTo>
                  <a:lnTo>
                    <a:pt x="64" y="25"/>
                  </a:lnTo>
                  <a:lnTo>
                    <a:pt x="83" y="26"/>
                  </a:lnTo>
                  <a:lnTo>
                    <a:pt x="100" y="25"/>
                  </a:lnTo>
                  <a:lnTo>
                    <a:pt x="115" y="24"/>
                  </a:lnTo>
                  <a:lnTo>
                    <a:pt x="125" y="22"/>
                  </a:lnTo>
                  <a:lnTo>
                    <a:pt x="129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29"/>
            <p:cNvSpPr>
              <a:spLocks noChangeAspect="1"/>
            </p:cNvSpPr>
            <p:nvPr/>
          </p:nvSpPr>
          <p:spPr bwMode="auto">
            <a:xfrm>
              <a:off x="995" y="2167"/>
              <a:ext cx="11" cy="23"/>
            </a:xfrm>
            <a:custGeom>
              <a:avLst/>
              <a:gdLst>
                <a:gd name="T0" fmla="*/ 32 w 32"/>
                <a:gd name="T1" fmla="*/ 31 h 69"/>
                <a:gd name="T2" fmla="*/ 32 w 32"/>
                <a:gd name="T3" fmla="*/ 41 h 69"/>
                <a:gd name="T4" fmla="*/ 31 w 32"/>
                <a:gd name="T5" fmla="*/ 52 h 69"/>
                <a:gd name="T6" fmla="*/ 27 w 32"/>
                <a:gd name="T7" fmla="*/ 60 h 69"/>
                <a:gd name="T8" fmla="*/ 20 w 32"/>
                <a:gd name="T9" fmla="*/ 69 h 69"/>
                <a:gd name="T10" fmla="*/ 17 w 32"/>
                <a:gd name="T11" fmla="*/ 67 h 69"/>
                <a:gd name="T12" fmla="*/ 13 w 32"/>
                <a:gd name="T13" fmla="*/ 66 h 69"/>
                <a:gd name="T14" fmla="*/ 10 w 32"/>
                <a:gd name="T15" fmla="*/ 65 h 69"/>
                <a:gd name="T16" fmla="*/ 7 w 32"/>
                <a:gd name="T17" fmla="*/ 62 h 69"/>
                <a:gd name="T18" fmla="*/ 7 w 32"/>
                <a:gd name="T19" fmla="*/ 45 h 69"/>
                <a:gd name="T20" fmla="*/ 13 w 32"/>
                <a:gd name="T21" fmla="*/ 31 h 69"/>
                <a:gd name="T22" fmla="*/ 13 w 32"/>
                <a:gd name="T23" fmla="*/ 19 h 69"/>
                <a:gd name="T24" fmla="*/ 0 w 32"/>
                <a:gd name="T25" fmla="*/ 9 h 69"/>
                <a:gd name="T26" fmla="*/ 0 w 32"/>
                <a:gd name="T27" fmla="*/ 0 h 69"/>
                <a:gd name="T28" fmla="*/ 11 w 32"/>
                <a:gd name="T29" fmla="*/ 5 h 69"/>
                <a:gd name="T30" fmla="*/ 21 w 32"/>
                <a:gd name="T31" fmla="*/ 12 h 69"/>
                <a:gd name="T32" fmla="*/ 28 w 32"/>
                <a:gd name="T33" fmla="*/ 21 h 69"/>
                <a:gd name="T34" fmla="*/ 32 w 32"/>
                <a:gd name="T35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69">
                  <a:moveTo>
                    <a:pt x="32" y="31"/>
                  </a:moveTo>
                  <a:lnTo>
                    <a:pt x="32" y="41"/>
                  </a:lnTo>
                  <a:lnTo>
                    <a:pt x="31" y="52"/>
                  </a:lnTo>
                  <a:lnTo>
                    <a:pt x="27" y="60"/>
                  </a:lnTo>
                  <a:lnTo>
                    <a:pt x="20" y="69"/>
                  </a:lnTo>
                  <a:lnTo>
                    <a:pt x="17" y="67"/>
                  </a:lnTo>
                  <a:lnTo>
                    <a:pt x="13" y="66"/>
                  </a:lnTo>
                  <a:lnTo>
                    <a:pt x="10" y="65"/>
                  </a:lnTo>
                  <a:lnTo>
                    <a:pt x="7" y="62"/>
                  </a:lnTo>
                  <a:lnTo>
                    <a:pt x="7" y="45"/>
                  </a:lnTo>
                  <a:lnTo>
                    <a:pt x="13" y="31"/>
                  </a:lnTo>
                  <a:lnTo>
                    <a:pt x="13" y="1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5"/>
                  </a:lnTo>
                  <a:lnTo>
                    <a:pt x="21" y="12"/>
                  </a:lnTo>
                  <a:lnTo>
                    <a:pt x="28" y="21"/>
                  </a:lnTo>
                  <a:lnTo>
                    <a:pt x="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30"/>
            <p:cNvSpPr>
              <a:spLocks noChangeAspect="1"/>
            </p:cNvSpPr>
            <p:nvPr/>
          </p:nvSpPr>
          <p:spPr bwMode="auto">
            <a:xfrm>
              <a:off x="1153" y="2170"/>
              <a:ext cx="38" cy="15"/>
            </a:xfrm>
            <a:custGeom>
              <a:avLst/>
              <a:gdLst>
                <a:gd name="T0" fmla="*/ 114 w 114"/>
                <a:gd name="T1" fmla="*/ 5 h 44"/>
                <a:gd name="T2" fmla="*/ 113 w 114"/>
                <a:gd name="T3" fmla="*/ 12 h 44"/>
                <a:gd name="T4" fmla="*/ 108 w 114"/>
                <a:gd name="T5" fmla="*/ 19 h 44"/>
                <a:gd name="T6" fmla="*/ 104 w 114"/>
                <a:gd name="T7" fmla="*/ 25 h 44"/>
                <a:gd name="T8" fmla="*/ 99 w 114"/>
                <a:gd name="T9" fmla="*/ 30 h 44"/>
                <a:gd name="T10" fmla="*/ 93 w 114"/>
                <a:gd name="T11" fmla="*/ 35 h 44"/>
                <a:gd name="T12" fmla="*/ 86 w 114"/>
                <a:gd name="T13" fmla="*/ 39 h 44"/>
                <a:gd name="T14" fmla="*/ 79 w 114"/>
                <a:gd name="T15" fmla="*/ 42 h 44"/>
                <a:gd name="T16" fmla="*/ 72 w 114"/>
                <a:gd name="T17" fmla="*/ 44 h 44"/>
                <a:gd name="T18" fmla="*/ 64 w 114"/>
                <a:gd name="T19" fmla="*/ 44 h 44"/>
                <a:gd name="T20" fmla="*/ 54 w 114"/>
                <a:gd name="T21" fmla="*/ 43 h 44"/>
                <a:gd name="T22" fmla="*/ 44 w 114"/>
                <a:gd name="T23" fmla="*/ 42 h 44"/>
                <a:gd name="T24" fmla="*/ 34 w 114"/>
                <a:gd name="T25" fmla="*/ 40 h 44"/>
                <a:gd name="T26" fmla="*/ 26 w 114"/>
                <a:gd name="T27" fmla="*/ 37 h 44"/>
                <a:gd name="T28" fmla="*/ 18 w 114"/>
                <a:gd name="T29" fmla="*/ 32 h 44"/>
                <a:gd name="T30" fmla="*/ 9 w 114"/>
                <a:gd name="T31" fmla="*/ 25 h 44"/>
                <a:gd name="T32" fmla="*/ 4 w 114"/>
                <a:gd name="T33" fmla="*/ 15 h 44"/>
                <a:gd name="T34" fmla="*/ 2 w 114"/>
                <a:gd name="T35" fmla="*/ 12 h 44"/>
                <a:gd name="T36" fmla="*/ 1 w 114"/>
                <a:gd name="T37" fmla="*/ 8 h 44"/>
                <a:gd name="T38" fmla="*/ 0 w 114"/>
                <a:gd name="T39" fmla="*/ 4 h 44"/>
                <a:gd name="T40" fmla="*/ 0 w 114"/>
                <a:gd name="T41" fmla="*/ 0 h 44"/>
                <a:gd name="T42" fmla="*/ 25 w 114"/>
                <a:gd name="T43" fmla="*/ 14 h 44"/>
                <a:gd name="T44" fmla="*/ 47 w 114"/>
                <a:gd name="T45" fmla="*/ 21 h 44"/>
                <a:gd name="T46" fmla="*/ 65 w 114"/>
                <a:gd name="T47" fmla="*/ 22 h 44"/>
                <a:gd name="T48" fmla="*/ 81 w 114"/>
                <a:gd name="T49" fmla="*/ 19 h 44"/>
                <a:gd name="T50" fmla="*/ 92 w 114"/>
                <a:gd name="T51" fmla="*/ 14 h 44"/>
                <a:gd name="T52" fmla="*/ 101 w 114"/>
                <a:gd name="T53" fmla="*/ 10 h 44"/>
                <a:gd name="T54" fmla="*/ 108 w 114"/>
                <a:gd name="T55" fmla="*/ 5 h 44"/>
                <a:gd name="T56" fmla="*/ 114 w 114"/>
                <a:gd name="T57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4" h="44">
                  <a:moveTo>
                    <a:pt x="114" y="5"/>
                  </a:moveTo>
                  <a:lnTo>
                    <a:pt x="113" y="12"/>
                  </a:lnTo>
                  <a:lnTo>
                    <a:pt x="108" y="19"/>
                  </a:lnTo>
                  <a:lnTo>
                    <a:pt x="104" y="25"/>
                  </a:lnTo>
                  <a:lnTo>
                    <a:pt x="99" y="30"/>
                  </a:lnTo>
                  <a:lnTo>
                    <a:pt x="93" y="35"/>
                  </a:lnTo>
                  <a:lnTo>
                    <a:pt x="86" y="39"/>
                  </a:lnTo>
                  <a:lnTo>
                    <a:pt x="79" y="42"/>
                  </a:lnTo>
                  <a:lnTo>
                    <a:pt x="72" y="44"/>
                  </a:lnTo>
                  <a:lnTo>
                    <a:pt x="64" y="44"/>
                  </a:lnTo>
                  <a:lnTo>
                    <a:pt x="54" y="43"/>
                  </a:lnTo>
                  <a:lnTo>
                    <a:pt x="44" y="42"/>
                  </a:lnTo>
                  <a:lnTo>
                    <a:pt x="34" y="40"/>
                  </a:lnTo>
                  <a:lnTo>
                    <a:pt x="26" y="37"/>
                  </a:lnTo>
                  <a:lnTo>
                    <a:pt x="18" y="32"/>
                  </a:lnTo>
                  <a:lnTo>
                    <a:pt x="9" y="25"/>
                  </a:lnTo>
                  <a:lnTo>
                    <a:pt x="4" y="15"/>
                  </a:lnTo>
                  <a:lnTo>
                    <a:pt x="2" y="12"/>
                  </a:lnTo>
                  <a:lnTo>
                    <a:pt x="1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25" y="14"/>
                  </a:lnTo>
                  <a:lnTo>
                    <a:pt x="47" y="21"/>
                  </a:lnTo>
                  <a:lnTo>
                    <a:pt x="65" y="22"/>
                  </a:lnTo>
                  <a:lnTo>
                    <a:pt x="81" y="19"/>
                  </a:lnTo>
                  <a:lnTo>
                    <a:pt x="92" y="14"/>
                  </a:lnTo>
                  <a:lnTo>
                    <a:pt x="101" y="10"/>
                  </a:lnTo>
                  <a:lnTo>
                    <a:pt x="108" y="5"/>
                  </a:lnTo>
                  <a:lnTo>
                    <a:pt x="114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31"/>
            <p:cNvSpPr>
              <a:spLocks noChangeAspect="1"/>
            </p:cNvSpPr>
            <p:nvPr/>
          </p:nvSpPr>
          <p:spPr bwMode="auto">
            <a:xfrm>
              <a:off x="1243" y="2177"/>
              <a:ext cx="11" cy="28"/>
            </a:xfrm>
            <a:custGeom>
              <a:avLst/>
              <a:gdLst>
                <a:gd name="T0" fmla="*/ 27 w 32"/>
                <a:gd name="T1" fmla="*/ 50 h 85"/>
                <a:gd name="T2" fmla="*/ 30 w 32"/>
                <a:gd name="T3" fmla="*/ 56 h 85"/>
                <a:gd name="T4" fmla="*/ 32 w 32"/>
                <a:gd name="T5" fmla="*/ 61 h 85"/>
                <a:gd name="T6" fmla="*/ 32 w 32"/>
                <a:gd name="T7" fmla="*/ 68 h 85"/>
                <a:gd name="T8" fmla="*/ 32 w 32"/>
                <a:gd name="T9" fmla="*/ 74 h 85"/>
                <a:gd name="T10" fmla="*/ 27 w 32"/>
                <a:gd name="T11" fmla="*/ 79 h 85"/>
                <a:gd name="T12" fmla="*/ 22 w 32"/>
                <a:gd name="T13" fmla="*/ 83 h 85"/>
                <a:gd name="T14" fmla="*/ 15 w 32"/>
                <a:gd name="T15" fmla="*/ 85 h 85"/>
                <a:gd name="T16" fmla="*/ 8 w 32"/>
                <a:gd name="T17" fmla="*/ 82 h 85"/>
                <a:gd name="T18" fmla="*/ 1 w 32"/>
                <a:gd name="T19" fmla="*/ 62 h 85"/>
                <a:gd name="T20" fmla="*/ 0 w 32"/>
                <a:gd name="T21" fmla="*/ 40 h 85"/>
                <a:gd name="T22" fmla="*/ 4 w 32"/>
                <a:gd name="T23" fmla="*/ 19 h 85"/>
                <a:gd name="T24" fmla="*/ 14 w 32"/>
                <a:gd name="T25" fmla="*/ 0 h 85"/>
                <a:gd name="T26" fmla="*/ 18 w 32"/>
                <a:gd name="T27" fmla="*/ 11 h 85"/>
                <a:gd name="T28" fmla="*/ 16 w 32"/>
                <a:gd name="T29" fmla="*/ 26 h 85"/>
                <a:gd name="T30" fmla="*/ 16 w 32"/>
                <a:gd name="T31" fmla="*/ 42 h 85"/>
                <a:gd name="T32" fmla="*/ 27 w 32"/>
                <a:gd name="T33" fmla="*/ 5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85">
                  <a:moveTo>
                    <a:pt x="27" y="50"/>
                  </a:moveTo>
                  <a:lnTo>
                    <a:pt x="30" y="56"/>
                  </a:lnTo>
                  <a:lnTo>
                    <a:pt x="32" y="61"/>
                  </a:lnTo>
                  <a:lnTo>
                    <a:pt x="32" y="68"/>
                  </a:lnTo>
                  <a:lnTo>
                    <a:pt x="32" y="74"/>
                  </a:lnTo>
                  <a:lnTo>
                    <a:pt x="27" y="79"/>
                  </a:lnTo>
                  <a:lnTo>
                    <a:pt x="22" y="83"/>
                  </a:lnTo>
                  <a:lnTo>
                    <a:pt x="15" y="85"/>
                  </a:lnTo>
                  <a:lnTo>
                    <a:pt x="8" y="82"/>
                  </a:lnTo>
                  <a:lnTo>
                    <a:pt x="1" y="62"/>
                  </a:lnTo>
                  <a:lnTo>
                    <a:pt x="0" y="40"/>
                  </a:lnTo>
                  <a:lnTo>
                    <a:pt x="4" y="19"/>
                  </a:lnTo>
                  <a:lnTo>
                    <a:pt x="14" y="0"/>
                  </a:lnTo>
                  <a:lnTo>
                    <a:pt x="18" y="11"/>
                  </a:lnTo>
                  <a:lnTo>
                    <a:pt x="16" y="26"/>
                  </a:lnTo>
                  <a:lnTo>
                    <a:pt x="16" y="42"/>
                  </a:lnTo>
                  <a:lnTo>
                    <a:pt x="27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32"/>
            <p:cNvSpPr>
              <a:spLocks noChangeAspect="1"/>
            </p:cNvSpPr>
            <p:nvPr/>
          </p:nvSpPr>
          <p:spPr bwMode="auto">
            <a:xfrm>
              <a:off x="1096" y="2198"/>
              <a:ext cx="31" cy="26"/>
            </a:xfrm>
            <a:custGeom>
              <a:avLst/>
              <a:gdLst>
                <a:gd name="T0" fmla="*/ 33 w 91"/>
                <a:gd name="T1" fmla="*/ 5 h 79"/>
                <a:gd name="T2" fmla="*/ 28 w 91"/>
                <a:gd name="T3" fmla="*/ 13 h 79"/>
                <a:gd name="T4" fmla="*/ 22 w 91"/>
                <a:gd name="T5" fmla="*/ 23 h 79"/>
                <a:gd name="T6" fmla="*/ 18 w 91"/>
                <a:gd name="T7" fmla="*/ 33 h 79"/>
                <a:gd name="T8" fmla="*/ 19 w 91"/>
                <a:gd name="T9" fmla="*/ 44 h 79"/>
                <a:gd name="T10" fmla="*/ 28 w 91"/>
                <a:gd name="T11" fmla="*/ 48 h 79"/>
                <a:gd name="T12" fmla="*/ 35 w 91"/>
                <a:gd name="T13" fmla="*/ 52 h 79"/>
                <a:gd name="T14" fmla="*/ 45 w 91"/>
                <a:gd name="T15" fmla="*/ 55 h 79"/>
                <a:gd name="T16" fmla="*/ 53 w 91"/>
                <a:gd name="T17" fmla="*/ 58 h 79"/>
                <a:gd name="T18" fmla="*/ 63 w 91"/>
                <a:gd name="T19" fmla="*/ 59 h 79"/>
                <a:gd name="T20" fmla="*/ 72 w 91"/>
                <a:gd name="T21" fmla="*/ 59 h 79"/>
                <a:gd name="T22" fmla="*/ 82 w 91"/>
                <a:gd name="T23" fmla="*/ 58 h 79"/>
                <a:gd name="T24" fmla="*/ 91 w 91"/>
                <a:gd name="T25" fmla="*/ 56 h 79"/>
                <a:gd name="T26" fmla="*/ 89 w 91"/>
                <a:gd name="T27" fmla="*/ 63 h 79"/>
                <a:gd name="T28" fmla="*/ 84 w 91"/>
                <a:gd name="T29" fmla="*/ 69 h 79"/>
                <a:gd name="T30" fmla="*/ 78 w 91"/>
                <a:gd name="T31" fmla="*/ 73 h 79"/>
                <a:gd name="T32" fmla="*/ 72 w 91"/>
                <a:gd name="T33" fmla="*/ 76 h 79"/>
                <a:gd name="T34" fmla="*/ 65 w 91"/>
                <a:gd name="T35" fmla="*/ 77 h 79"/>
                <a:gd name="T36" fmla="*/ 58 w 91"/>
                <a:gd name="T37" fmla="*/ 79 h 79"/>
                <a:gd name="T38" fmla="*/ 51 w 91"/>
                <a:gd name="T39" fmla="*/ 79 h 79"/>
                <a:gd name="T40" fmla="*/ 43 w 91"/>
                <a:gd name="T41" fmla="*/ 77 h 79"/>
                <a:gd name="T42" fmla="*/ 36 w 91"/>
                <a:gd name="T43" fmla="*/ 76 h 79"/>
                <a:gd name="T44" fmla="*/ 28 w 91"/>
                <a:gd name="T45" fmla="*/ 73 h 79"/>
                <a:gd name="T46" fmla="*/ 21 w 91"/>
                <a:gd name="T47" fmla="*/ 70 h 79"/>
                <a:gd name="T48" fmla="*/ 15 w 91"/>
                <a:gd name="T49" fmla="*/ 67 h 79"/>
                <a:gd name="T50" fmla="*/ 4 w 91"/>
                <a:gd name="T51" fmla="*/ 60 h 79"/>
                <a:gd name="T52" fmla="*/ 0 w 91"/>
                <a:gd name="T53" fmla="*/ 51 h 79"/>
                <a:gd name="T54" fmla="*/ 0 w 91"/>
                <a:gd name="T55" fmla="*/ 37 h 79"/>
                <a:gd name="T56" fmla="*/ 7 w 91"/>
                <a:gd name="T57" fmla="*/ 14 h 79"/>
                <a:gd name="T58" fmla="*/ 12 w 91"/>
                <a:gd name="T59" fmla="*/ 6 h 79"/>
                <a:gd name="T60" fmla="*/ 18 w 91"/>
                <a:gd name="T61" fmla="*/ 2 h 79"/>
                <a:gd name="T62" fmla="*/ 26 w 91"/>
                <a:gd name="T63" fmla="*/ 0 h 79"/>
                <a:gd name="T64" fmla="*/ 33 w 91"/>
                <a:gd name="T65" fmla="*/ 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79">
                  <a:moveTo>
                    <a:pt x="33" y="5"/>
                  </a:moveTo>
                  <a:lnTo>
                    <a:pt x="28" y="13"/>
                  </a:lnTo>
                  <a:lnTo>
                    <a:pt x="22" y="23"/>
                  </a:lnTo>
                  <a:lnTo>
                    <a:pt x="18" y="33"/>
                  </a:lnTo>
                  <a:lnTo>
                    <a:pt x="19" y="44"/>
                  </a:lnTo>
                  <a:lnTo>
                    <a:pt x="28" y="48"/>
                  </a:lnTo>
                  <a:lnTo>
                    <a:pt x="35" y="52"/>
                  </a:lnTo>
                  <a:lnTo>
                    <a:pt x="45" y="55"/>
                  </a:lnTo>
                  <a:lnTo>
                    <a:pt x="53" y="58"/>
                  </a:lnTo>
                  <a:lnTo>
                    <a:pt x="63" y="59"/>
                  </a:lnTo>
                  <a:lnTo>
                    <a:pt x="72" y="59"/>
                  </a:lnTo>
                  <a:lnTo>
                    <a:pt x="82" y="58"/>
                  </a:lnTo>
                  <a:lnTo>
                    <a:pt x="91" y="56"/>
                  </a:lnTo>
                  <a:lnTo>
                    <a:pt x="89" y="63"/>
                  </a:lnTo>
                  <a:lnTo>
                    <a:pt x="84" y="69"/>
                  </a:lnTo>
                  <a:lnTo>
                    <a:pt x="78" y="73"/>
                  </a:lnTo>
                  <a:lnTo>
                    <a:pt x="72" y="76"/>
                  </a:lnTo>
                  <a:lnTo>
                    <a:pt x="65" y="77"/>
                  </a:lnTo>
                  <a:lnTo>
                    <a:pt x="58" y="79"/>
                  </a:lnTo>
                  <a:lnTo>
                    <a:pt x="51" y="79"/>
                  </a:lnTo>
                  <a:lnTo>
                    <a:pt x="43" y="77"/>
                  </a:lnTo>
                  <a:lnTo>
                    <a:pt x="36" y="76"/>
                  </a:lnTo>
                  <a:lnTo>
                    <a:pt x="28" y="73"/>
                  </a:lnTo>
                  <a:lnTo>
                    <a:pt x="21" y="70"/>
                  </a:lnTo>
                  <a:lnTo>
                    <a:pt x="15" y="67"/>
                  </a:lnTo>
                  <a:lnTo>
                    <a:pt x="4" y="60"/>
                  </a:lnTo>
                  <a:lnTo>
                    <a:pt x="0" y="51"/>
                  </a:lnTo>
                  <a:lnTo>
                    <a:pt x="0" y="37"/>
                  </a:lnTo>
                  <a:lnTo>
                    <a:pt x="7" y="14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3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33"/>
            <p:cNvSpPr>
              <a:spLocks noChangeAspect="1"/>
            </p:cNvSpPr>
            <p:nvPr/>
          </p:nvSpPr>
          <p:spPr bwMode="auto">
            <a:xfrm>
              <a:off x="1104" y="2230"/>
              <a:ext cx="49" cy="26"/>
            </a:xfrm>
            <a:custGeom>
              <a:avLst/>
              <a:gdLst>
                <a:gd name="T0" fmla="*/ 147 w 147"/>
                <a:gd name="T1" fmla="*/ 4 h 78"/>
                <a:gd name="T2" fmla="*/ 146 w 147"/>
                <a:gd name="T3" fmla="*/ 15 h 78"/>
                <a:gd name="T4" fmla="*/ 143 w 147"/>
                <a:gd name="T5" fmla="*/ 26 h 78"/>
                <a:gd name="T6" fmla="*/ 138 w 147"/>
                <a:gd name="T7" fmla="*/ 37 h 78"/>
                <a:gd name="T8" fmla="*/ 132 w 147"/>
                <a:gd name="T9" fmla="*/ 47 h 78"/>
                <a:gd name="T10" fmla="*/ 125 w 147"/>
                <a:gd name="T11" fmla="*/ 56 h 78"/>
                <a:gd name="T12" fmla="*/ 115 w 147"/>
                <a:gd name="T13" fmla="*/ 64 h 78"/>
                <a:gd name="T14" fmla="*/ 106 w 147"/>
                <a:gd name="T15" fmla="*/ 70 h 78"/>
                <a:gd name="T16" fmla="*/ 93 w 147"/>
                <a:gd name="T17" fmla="*/ 72 h 78"/>
                <a:gd name="T18" fmla="*/ 80 w 147"/>
                <a:gd name="T19" fmla="*/ 75 h 78"/>
                <a:gd name="T20" fmla="*/ 69 w 147"/>
                <a:gd name="T21" fmla="*/ 76 h 78"/>
                <a:gd name="T22" fmla="*/ 57 w 147"/>
                <a:gd name="T23" fmla="*/ 78 h 78"/>
                <a:gd name="T24" fmla="*/ 44 w 147"/>
                <a:gd name="T25" fmla="*/ 76 h 78"/>
                <a:gd name="T26" fmla="*/ 32 w 147"/>
                <a:gd name="T27" fmla="*/ 74 h 78"/>
                <a:gd name="T28" fmla="*/ 21 w 147"/>
                <a:gd name="T29" fmla="*/ 71 h 78"/>
                <a:gd name="T30" fmla="*/ 9 w 147"/>
                <a:gd name="T31" fmla="*/ 65 h 78"/>
                <a:gd name="T32" fmla="*/ 0 w 147"/>
                <a:gd name="T33" fmla="*/ 60 h 78"/>
                <a:gd name="T34" fmla="*/ 5 w 147"/>
                <a:gd name="T35" fmla="*/ 54 h 78"/>
                <a:gd name="T36" fmla="*/ 12 w 147"/>
                <a:gd name="T37" fmla="*/ 56 h 78"/>
                <a:gd name="T38" fmla="*/ 21 w 147"/>
                <a:gd name="T39" fmla="*/ 58 h 78"/>
                <a:gd name="T40" fmla="*/ 29 w 147"/>
                <a:gd name="T41" fmla="*/ 60 h 78"/>
                <a:gd name="T42" fmla="*/ 44 w 147"/>
                <a:gd name="T43" fmla="*/ 61 h 78"/>
                <a:gd name="T44" fmla="*/ 58 w 147"/>
                <a:gd name="T45" fmla="*/ 60 h 78"/>
                <a:gd name="T46" fmla="*/ 71 w 147"/>
                <a:gd name="T47" fmla="*/ 57 h 78"/>
                <a:gd name="T48" fmla="*/ 83 w 147"/>
                <a:gd name="T49" fmla="*/ 51 h 78"/>
                <a:gd name="T50" fmla="*/ 94 w 147"/>
                <a:gd name="T51" fmla="*/ 46 h 78"/>
                <a:gd name="T52" fmla="*/ 106 w 147"/>
                <a:gd name="T53" fmla="*/ 37 h 78"/>
                <a:gd name="T54" fmla="*/ 115 w 147"/>
                <a:gd name="T55" fmla="*/ 26 h 78"/>
                <a:gd name="T56" fmla="*/ 124 w 147"/>
                <a:gd name="T57" fmla="*/ 15 h 78"/>
                <a:gd name="T58" fmla="*/ 128 w 147"/>
                <a:gd name="T59" fmla="*/ 10 h 78"/>
                <a:gd name="T60" fmla="*/ 133 w 147"/>
                <a:gd name="T61" fmla="*/ 3 h 78"/>
                <a:gd name="T62" fmla="*/ 140 w 147"/>
                <a:gd name="T63" fmla="*/ 0 h 78"/>
                <a:gd name="T64" fmla="*/ 147 w 147"/>
                <a:gd name="T6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7" h="78">
                  <a:moveTo>
                    <a:pt x="147" y="4"/>
                  </a:moveTo>
                  <a:lnTo>
                    <a:pt x="146" y="15"/>
                  </a:lnTo>
                  <a:lnTo>
                    <a:pt x="143" y="26"/>
                  </a:lnTo>
                  <a:lnTo>
                    <a:pt x="138" y="37"/>
                  </a:lnTo>
                  <a:lnTo>
                    <a:pt x="132" y="47"/>
                  </a:lnTo>
                  <a:lnTo>
                    <a:pt x="125" y="56"/>
                  </a:lnTo>
                  <a:lnTo>
                    <a:pt x="115" y="64"/>
                  </a:lnTo>
                  <a:lnTo>
                    <a:pt x="106" y="70"/>
                  </a:lnTo>
                  <a:lnTo>
                    <a:pt x="93" y="72"/>
                  </a:lnTo>
                  <a:lnTo>
                    <a:pt x="80" y="75"/>
                  </a:lnTo>
                  <a:lnTo>
                    <a:pt x="69" y="76"/>
                  </a:lnTo>
                  <a:lnTo>
                    <a:pt x="57" y="78"/>
                  </a:lnTo>
                  <a:lnTo>
                    <a:pt x="44" y="76"/>
                  </a:lnTo>
                  <a:lnTo>
                    <a:pt x="32" y="74"/>
                  </a:lnTo>
                  <a:lnTo>
                    <a:pt x="21" y="71"/>
                  </a:lnTo>
                  <a:lnTo>
                    <a:pt x="9" y="65"/>
                  </a:lnTo>
                  <a:lnTo>
                    <a:pt x="0" y="60"/>
                  </a:lnTo>
                  <a:lnTo>
                    <a:pt x="5" y="54"/>
                  </a:lnTo>
                  <a:lnTo>
                    <a:pt x="12" y="56"/>
                  </a:lnTo>
                  <a:lnTo>
                    <a:pt x="21" y="58"/>
                  </a:lnTo>
                  <a:lnTo>
                    <a:pt x="29" y="60"/>
                  </a:lnTo>
                  <a:lnTo>
                    <a:pt x="44" y="61"/>
                  </a:lnTo>
                  <a:lnTo>
                    <a:pt x="58" y="60"/>
                  </a:lnTo>
                  <a:lnTo>
                    <a:pt x="71" y="57"/>
                  </a:lnTo>
                  <a:lnTo>
                    <a:pt x="83" y="51"/>
                  </a:lnTo>
                  <a:lnTo>
                    <a:pt x="94" y="46"/>
                  </a:lnTo>
                  <a:lnTo>
                    <a:pt x="106" y="37"/>
                  </a:lnTo>
                  <a:lnTo>
                    <a:pt x="115" y="26"/>
                  </a:lnTo>
                  <a:lnTo>
                    <a:pt x="124" y="15"/>
                  </a:lnTo>
                  <a:lnTo>
                    <a:pt x="128" y="10"/>
                  </a:lnTo>
                  <a:lnTo>
                    <a:pt x="133" y="3"/>
                  </a:lnTo>
                  <a:lnTo>
                    <a:pt x="140" y="0"/>
                  </a:lnTo>
                  <a:lnTo>
                    <a:pt x="147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34"/>
            <p:cNvSpPr>
              <a:spLocks noChangeAspect="1"/>
            </p:cNvSpPr>
            <p:nvPr/>
          </p:nvSpPr>
          <p:spPr bwMode="auto">
            <a:xfrm>
              <a:off x="1079" y="2283"/>
              <a:ext cx="63" cy="20"/>
            </a:xfrm>
            <a:custGeom>
              <a:avLst/>
              <a:gdLst>
                <a:gd name="T0" fmla="*/ 189 w 189"/>
                <a:gd name="T1" fmla="*/ 15 h 60"/>
                <a:gd name="T2" fmla="*/ 182 w 189"/>
                <a:gd name="T3" fmla="*/ 19 h 60"/>
                <a:gd name="T4" fmla="*/ 175 w 189"/>
                <a:gd name="T5" fmla="*/ 25 h 60"/>
                <a:gd name="T6" fmla="*/ 166 w 189"/>
                <a:gd name="T7" fmla="*/ 29 h 60"/>
                <a:gd name="T8" fmla="*/ 159 w 189"/>
                <a:gd name="T9" fmla="*/ 35 h 60"/>
                <a:gd name="T10" fmla="*/ 152 w 189"/>
                <a:gd name="T11" fmla="*/ 40 h 60"/>
                <a:gd name="T12" fmla="*/ 147 w 189"/>
                <a:gd name="T13" fmla="*/ 46 h 60"/>
                <a:gd name="T14" fmla="*/ 141 w 189"/>
                <a:gd name="T15" fmla="*/ 53 h 60"/>
                <a:gd name="T16" fmla="*/ 137 w 189"/>
                <a:gd name="T17" fmla="*/ 60 h 60"/>
                <a:gd name="T18" fmla="*/ 130 w 189"/>
                <a:gd name="T19" fmla="*/ 54 h 60"/>
                <a:gd name="T20" fmla="*/ 122 w 189"/>
                <a:gd name="T21" fmla="*/ 49 h 60"/>
                <a:gd name="T22" fmla="*/ 113 w 189"/>
                <a:gd name="T23" fmla="*/ 46 h 60"/>
                <a:gd name="T24" fmla="*/ 105 w 189"/>
                <a:gd name="T25" fmla="*/ 43 h 60"/>
                <a:gd name="T26" fmla="*/ 97 w 189"/>
                <a:gd name="T27" fmla="*/ 40 h 60"/>
                <a:gd name="T28" fmla="*/ 87 w 189"/>
                <a:gd name="T29" fmla="*/ 40 h 60"/>
                <a:gd name="T30" fmla="*/ 77 w 189"/>
                <a:gd name="T31" fmla="*/ 40 h 60"/>
                <a:gd name="T32" fmla="*/ 69 w 189"/>
                <a:gd name="T33" fmla="*/ 40 h 60"/>
                <a:gd name="T34" fmla="*/ 62 w 189"/>
                <a:gd name="T35" fmla="*/ 35 h 60"/>
                <a:gd name="T36" fmla="*/ 55 w 189"/>
                <a:gd name="T37" fmla="*/ 31 h 60"/>
                <a:gd name="T38" fmla="*/ 48 w 189"/>
                <a:gd name="T39" fmla="*/ 26 h 60"/>
                <a:gd name="T40" fmla="*/ 39 w 189"/>
                <a:gd name="T41" fmla="*/ 22 h 60"/>
                <a:gd name="T42" fmla="*/ 32 w 189"/>
                <a:gd name="T43" fmla="*/ 19 h 60"/>
                <a:gd name="T44" fmla="*/ 24 w 189"/>
                <a:gd name="T45" fmla="*/ 17 h 60"/>
                <a:gd name="T46" fmla="*/ 16 w 189"/>
                <a:gd name="T47" fmla="*/ 14 h 60"/>
                <a:gd name="T48" fmla="*/ 6 w 189"/>
                <a:gd name="T49" fmla="*/ 12 h 60"/>
                <a:gd name="T50" fmla="*/ 0 w 189"/>
                <a:gd name="T51" fmla="*/ 0 h 60"/>
                <a:gd name="T52" fmla="*/ 23 w 189"/>
                <a:gd name="T53" fmla="*/ 5 h 60"/>
                <a:gd name="T54" fmla="*/ 46 w 189"/>
                <a:gd name="T55" fmla="*/ 10 h 60"/>
                <a:gd name="T56" fmla="*/ 70 w 189"/>
                <a:gd name="T57" fmla="*/ 12 h 60"/>
                <a:gd name="T58" fmla="*/ 94 w 189"/>
                <a:gd name="T59" fmla="*/ 15 h 60"/>
                <a:gd name="T60" fmla="*/ 117 w 189"/>
                <a:gd name="T61" fmla="*/ 17 h 60"/>
                <a:gd name="T62" fmla="*/ 141 w 189"/>
                <a:gd name="T63" fmla="*/ 18 h 60"/>
                <a:gd name="T64" fmla="*/ 165 w 189"/>
                <a:gd name="T65" fmla="*/ 17 h 60"/>
                <a:gd name="T66" fmla="*/ 189 w 189"/>
                <a:gd name="T67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9" h="60">
                  <a:moveTo>
                    <a:pt x="189" y="15"/>
                  </a:moveTo>
                  <a:lnTo>
                    <a:pt x="182" y="19"/>
                  </a:lnTo>
                  <a:lnTo>
                    <a:pt x="175" y="25"/>
                  </a:lnTo>
                  <a:lnTo>
                    <a:pt x="166" y="29"/>
                  </a:lnTo>
                  <a:lnTo>
                    <a:pt x="159" y="35"/>
                  </a:lnTo>
                  <a:lnTo>
                    <a:pt x="152" y="40"/>
                  </a:lnTo>
                  <a:lnTo>
                    <a:pt x="147" y="46"/>
                  </a:lnTo>
                  <a:lnTo>
                    <a:pt x="141" y="53"/>
                  </a:lnTo>
                  <a:lnTo>
                    <a:pt x="137" y="60"/>
                  </a:lnTo>
                  <a:lnTo>
                    <a:pt x="130" y="54"/>
                  </a:lnTo>
                  <a:lnTo>
                    <a:pt x="122" y="49"/>
                  </a:lnTo>
                  <a:lnTo>
                    <a:pt x="113" y="46"/>
                  </a:lnTo>
                  <a:lnTo>
                    <a:pt x="105" y="43"/>
                  </a:lnTo>
                  <a:lnTo>
                    <a:pt x="97" y="40"/>
                  </a:lnTo>
                  <a:lnTo>
                    <a:pt x="87" y="40"/>
                  </a:lnTo>
                  <a:lnTo>
                    <a:pt x="77" y="40"/>
                  </a:lnTo>
                  <a:lnTo>
                    <a:pt x="69" y="40"/>
                  </a:lnTo>
                  <a:lnTo>
                    <a:pt x="62" y="35"/>
                  </a:lnTo>
                  <a:lnTo>
                    <a:pt x="55" y="31"/>
                  </a:lnTo>
                  <a:lnTo>
                    <a:pt x="48" y="26"/>
                  </a:lnTo>
                  <a:lnTo>
                    <a:pt x="39" y="22"/>
                  </a:lnTo>
                  <a:lnTo>
                    <a:pt x="32" y="19"/>
                  </a:lnTo>
                  <a:lnTo>
                    <a:pt x="24" y="17"/>
                  </a:lnTo>
                  <a:lnTo>
                    <a:pt x="16" y="14"/>
                  </a:lnTo>
                  <a:lnTo>
                    <a:pt x="6" y="12"/>
                  </a:lnTo>
                  <a:lnTo>
                    <a:pt x="0" y="0"/>
                  </a:lnTo>
                  <a:lnTo>
                    <a:pt x="23" y="5"/>
                  </a:lnTo>
                  <a:lnTo>
                    <a:pt x="46" y="10"/>
                  </a:lnTo>
                  <a:lnTo>
                    <a:pt x="70" y="12"/>
                  </a:lnTo>
                  <a:lnTo>
                    <a:pt x="94" y="15"/>
                  </a:lnTo>
                  <a:lnTo>
                    <a:pt x="117" y="17"/>
                  </a:lnTo>
                  <a:lnTo>
                    <a:pt x="141" y="18"/>
                  </a:lnTo>
                  <a:lnTo>
                    <a:pt x="165" y="17"/>
                  </a:lnTo>
                  <a:lnTo>
                    <a:pt x="189" y="15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35"/>
            <p:cNvSpPr>
              <a:spLocks noChangeAspect="1"/>
            </p:cNvSpPr>
            <p:nvPr/>
          </p:nvSpPr>
          <p:spPr bwMode="auto">
            <a:xfrm>
              <a:off x="1063" y="2284"/>
              <a:ext cx="6" cy="7"/>
            </a:xfrm>
            <a:custGeom>
              <a:avLst/>
              <a:gdLst>
                <a:gd name="T0" fmla="*/ 20 w 20"/>
                <a:gd name="T1" fmla="*/ 14 h 21"/>
                <a:gd name="T2" fmla="*/ 14 w 20"/>
                <a:gd name="T3" fmla="*/ 15 h 21"/>
                <a:gd name="T4" fmla="*/ 9 w 20"/>
                <a:gd name="T5" fmla="*/ 19 h 21"/>
                <a:gd name="T6" fmla="*/ 5 w 20"/>
                <a:gd name="T7" fmla="*/ 21 h 21"/>
                <a:gd name="T8" fmla="*/ 0 w 20"/>
                <a:gd name="T9" fmla="*/ 21 h 21"/>
                <a:gd name="T10" fmla="*/ 17 w 20"/>
                <a:gd name="T11" fmla="*/ 0 h 21"/>
                <a:gd name="T12" fmla="*/ 19 w 20"/>
                <a:gd name="T13" fmla="*/ 2 h 21"/>
                <a:gd name="T14" fmla="*/ 20 w 20"/>
                <a:gd name="T15" fmla="*/ 7 h 21"/>
                <a:gd name="T16" fmla="*/ 20 w 20"/>
                <a:gd name="T17" fmla="*/ 9 h 21"/>
                <a:gd name="T18" fmla="*/ 20 w 20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1">
                  <a:moveTo>
                    <a:pt x="20" y="14"/>
                  </a:moveTo>
                  <a:lnTo>
                    <a:pt x="14" y="15"/>
                  </a:lnTo>
                  <a:lnTo>
                    <a:pt x="9" y="19"/>
                  </a:lnTo>
                  <a:lnTo>
                    <a:pt x="5" y="21"/>
                  </a:lnTo>
                  <a:lnTo>
                    <a:pt x="0" y="21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0" y="7"/>
                  </a:lnTo>
                  <a:lnTo>
                    <a:pt x="20" y="9"/>
                  </a:ln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36"/>
            <p:cNvSpPr>
              <a:spLocks noChangeAspect="1"/>
            </p:cNvSpPr>
            <p:nvPr/>
          </p:nvSpPr>
          <p:spPr bwMode="auto">
            <a:xfrm>
              <a:off x="1043" y="2295"/>
              <a:ext cx="29" cy="243"/>
            </a:xfrm>
            <a:custGeom>
              <a:avLst/>
              <a:gdLst>
                <a:gd name="T0" fmla="*/ 43 w 85"/>
                <a:gd name="T1" fmla="*/ 27 h 729"/>
                <a:gd name="T2" fmla="*/ 46 w 85"/>
                <a:gd name="T3" fmla="*/ 88 h 729"/>
                <a:gd name="T4" fmla="*/ 57 w 85"/>
                <a:gd name="T5" fmla="*/ 146 h 729"/>
                <a:gd name="T6" fmla="*/ 68 w 85"/>
                <a:gd name="T7" fmla="*/ 204 h 729"/>
                <a:gd name="T8" fmla="*/ 70 w 85"/>
                <a:gd name="T9" fmla="*/ 266 h 729"/>
                <a:gd name="T10" fmla="*/ 79 w 85"/>
                <a:gd name="T11" fmla="*/ 453 h 729"/>
                <a:gd name="T12" fmla="*/ 84 w 85"/>
                <a:gd name="T13" fmla="*/ 521 h 729"/>
                <a:gd name="T14" fmla="*/ 85 w 85"/>
                <a:gd name="T15" fmla="*/ 589 h 729"/>
                <a:gd name="T16" fmla="*/ 84 w 85"/>
                <a:gd name="T17" fmla="*/ 659 h 729"/>
                <a:gd name="T18" fmla="*/ 81 w 85"/>
                <a:gd name="T19" fmla="*/ 729 h 729"/>
                <a:gd name="T20" fmla="*/ 17 w 85"/>
                <a:gd name="T21" fmla="*/ 704 h 729"/>
                <a:gd name="T22" fmla="*/ 19 w 85"/>
                <a:gd name="T23" fmla="*/ 490 h 729"/>
                <a:gd name="T24" fmla="*/ 19 w 85"/>
                <a:gd name="T25" fmla="*/ 416 h 729"/>
                <a:gd name="T26" fmla="*/ 21 w 85"/>
                <a:gd name="T27" fmla="*/ 342 h 729"/>
                <a:gd name="T28" fmla="*/ 22 w 85"/>
                <a:gd name="T29" fmla="*/ 270 h 729"/>
                <a:gd name="T30" fmla="*/ 19 w 85"/>
                <a:gd name="T31" fmla="*/ 196 h 729"/>
                <a:gd name="T32" fmla="*/ 0 w 85"/>
                <a:gd name="T33" fmla="*/ 31 h 729"/>
                <a:gd name="T34" fmla="*/ 0 w 85"/>
                <a:gd name="T35" fmla="*/ 19 h 729"/>
                <a:gd name="T36" fmla="*/ 8 w 85"/>
                <a:gd name="T37" fmla="*/ 13 h 729"/>
                <a:gd name="T38" fmla="*/ 18 w 85"/>
                <a:gd name="T39" fmla="*/ 7 h 729"/>
                <a:gd name="T40" fmla="*/ 26 w 85"/>
                <a:gd name="T41" fmla="*/ 0 h 729"/>
                <a:gd name="T42" fmla="*/ 33 w 85"/>
                <a:gd name="T43" fmla="*/ 3 h 729"/>
                <a:gd name="T44" fmla="*/ 38 w 85"/>
                <a:gd name="T45" fmla="*/ 10 h 729"/>
                <a:gd name="T46" fmla="*/ 40 w 85"/>
                <a:gd name="T47" fmla="*/ 19 h 729"/>
                <a:gd name="T48" fmla="*/ 43 w 85"/>
                <a:gd name="T49" fmla="*/ 27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729">
                  <a:moveTo>
                    <a:pt x="43" y="27"/>
                  </a:moveTo>
                  <a:lnTo>
                    <a:pt x="46" y="88"/>
                  </a:lnTo>
                  <a:lnTo>
                    <a:pt x="57" y="146"/>
                  </a:lnTo>
                  <a:lnTo>
                    <a:pt x="68" y="204"/>
                  </a:lnTo>
                  <a:lnTo>
                    <a:pt x="70" y="266"/>
                  </a:lnTo>
                  <a:lnTo>
                    <a:pt x="79" y="453"/>
                  </a:lnTo>
                  <a:lnTo>
                    <a:pt x="84" y="521"/>
                  </a:lnTo>
                  <a:lnTo>
                    <a:pt x="85" y="589"/>
                  </a:lnTo>
                  <a:lnTo>
                    <a:pt x="84" y="659"/>
                  </a:lnTo>
                  <a:lnTo>
                    <a:pt x="81" y="729"/>
                  </a:lnTo>
                  <a:lnTo>
                    <a:pt x="17" y="704"/>
                  </a:lnTo>
                  <a:lnTo>
                    <a:pt x="19" y="490"/>
                  </a:lnTo>
                  <a:lnTo>
                    <a:pt x="19" y="416"/>
                  </a:lnTo>
                  <a:lnTo>
                    <a:pt x="21" y="342"/>
                  </a:lnTo>
                  <a:lnTo>
                    <a:pt x="22" y="270"/>
                  </a:lnTo>
                  <a:lnTo>
                    <a:pt x="19" y="196"/>
                  </a:lnTo>
                  <a:lnTo>
                    <a:pt x="0" y="31"/>
                  </a:lnTo>
                  <a:lnTo>
                    <a:pt x="0" y="19"/>
                  </a:lnTo>
                  <a:lnTo>
                    <a:pt x="8" y="13"/>
                  </a:lnTo>
                  <a:lnTo>
                    <a:pt x="18" y="7"/>
                  </a:lnTo>
                  <a:lnTo>
                    <a:pt x="26" y="0"/>
                  </a:lnTo>
                  <a:lnTo>
                    <a:pt x="33" y="3"/>
                  </a:lnTo>
                  <a:lnTo>
                    <a:pt x="38" y="10"/>
                  </a:lnTo>
                  <a:lnTo>
                    <a:pt x="40" y="19"/>
                  </a:lnTo>
                  <a:lnTo>
                    <a:pt x="43" y="2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37"/>
            <p:cNvSpPr>
              <a:spLocks noChangeAspect="1"/>
            </p:cNvSpPr>
            <p:nvPr/>
          </p:nvSpPr>
          <p:spPr bwMode="auto">
            <a:xfrm>
              <a:off x="1067" y="2296"/>
              <a:ext cx="30" cy="46"/>
            </a:xfrm>
            <a:custGeom>
              <a:avLst/>
              <a:gdLst>
                <a:gd name="T0" fmla="*/ 89 w 90"/>
                <a:gd name="T1" fmla="*/ 28 h 137"/>
                <a:gd name="T2" fmla="*/ 90 w 90"/>
                <a:gd name="T3" fmla="*/ 43 h 137"/>
                <a:gd name="T4" fmla="*/ 89 w 90"/>
                <a:gd name="T5" fmla="*/ 58 h 137"/>
                <a:gd name="T6" fmla="*/ 85 w 90"/>
                <a:gd name="T7" fmla="*/ 74 h 137"/>
                <a:gd name="T8" fmla="*/ 79 w 90"/>
                <a:gd name="T9" fmla="*/ 88 h 137"/>
                <a:gd name="T10" fmla="*/ 72 w 90"/>
                <a:gd name="T11" fmla="*/ 100 h 137"/>
                <a:gd name="T12" fmla="*/ 62 w 90"/>
                <a:gd name="T13" fmla="*/ 113 h 137"/>
                <a:gd name="T14" fmla="*/ 53 w 90"/>
                <a:gd name="T15" fmla="*/ 124 h 137"/>
                <a:gd name="T16" fmla="*/ 40 w 90"/>
                <a:gd name="T17" fmla="*/ 134 h 137"/>
                <a:gd name="T18" fmla="*/ 35 w 90"/>
                <a:gd name="T19" fmla="*/ 135 h 137"/>
                <a:gd name="T20" fmla="*/ 29 w 90"/>
                <a:gd name="T21" fmla="*/ 137 h 137"/>
                <a:gd name="T22" fmla="*/ 23 w 90"/>
                <a:gd name="T23" fmla="*/ 137 h 137"/>
                <a:gd name="T24" fmla="*/ 19 w 90"/>
                <a:gd name="T25" fmla="*/ 137 h 137"/>
                <a:gd name="T26" fmla="*/ 7 w 90"/>
                <a:gd name="T27" fmla="*/ 106 h 137"/>
                <a:gd name="T28" fmla="*/ 0 w 90"/>
                <a:gd name="T29" fmla="*/ 72 h 137"/>
                <a:gd name="T30" fmla="*/ 0 w 90"/>
                <a:gd name="T31" fmla="*/ 39 h 137"/>
                <a:gd name="T32" fmla="*/ 11 w 90"/>
                <a:gd name="T33" fmla="*/ 8 h 137"/>
                <a:gd name="T34" fmla="*/ 16 w 90"/>
                <a:gd name="T35" fmla="*/ 4 h 137"/>
                <a:gd name="T36" fmla="*/ 22 w 90"/>
                <a:gd name="T37" fmla="*/ 3 h 137"/>
                <a:gd name="T38" fmla="*/ 28 w 90"/>
                <a:gd name="T39" fmla="*/ 0 h 137"/>
                <a:gd name="T40" fmla="*/ 33 w 90"/>
                <a:gd name="T41" fmla="*/ 0 h 137"/>
                <a:gd name="T42" fmla="*/ 40 w 90"/>
                <a:gd name="T43" fmla="*/ 0 h 137"/>
                <a:gd name="T44" fmla="*/ 46 w 90"/>
                <a:gd name="T45" fmla="*/ 0 h 137"/>
                <a:gd name="T46" fmla="*/ 51 w 90"/>
                <a:gd name="T47" fmla="*/ 0 h 137"/>
                <a:gd name="T48" fmla="*/ 57 w 90"/>
                <a:gd name="T49" fmla="*/ 1 h 137"/>
                <a:gd name="T50" fmla="*/ 67 w 90"/>
                <a:gd name="T51" fmla="*/ 7 h 137"/>
                <a:gd name="T52" fmla="*/ 75 w 90"/>
                <a:gd name="T53" fmla="*/ 11 h 137"/>
                <a:gd name="T54" fmla="*/ 83 w 90"/>
                <a:gd name="T55" fmla="*/ 18 h 137"/>
                <a:gd name="T56" fmla="*/ 89 w 90"/>
                <a:gd name="T57" fmla="*/ 2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0" h="137">
                  <a:moveTo>
                    <a:pt x="89" y="28"/>
                  </a:moveTo>
                  <a:lnTo>
                    <a:pt x="90" y="43"/>
                  </a:lnTo>
                  <a:lnTo>
                    <a:pt x="89" y="58"/>
                  </a:lnTo>
                  <a:lnTo>
                    <a:pt x="85" y="74"/>
                  </a:lnTo>
                  <a:lnTo>
                    <a:pt x="79" y="88"/>
                  </a:lnTo>
                  <a:lnTo>
                    <a:pt x="72" y="100"/>
                  </a:lnTo>
                  <a:lnTo>
                    <a:pt x="62" y="113"/>
                  </a:lnTo>
                  <a:lnTo>
                    <a:pt x="53" y="124"/>
                  </a:lnTo>
                  <a:lnTo>
                    <a:pt x="40" y="134"/>
                  </a:lnTo>
                  <a:lnTo>
                    <a:pt x="35" y="135"/>
                  </a:lnTo>
                  <a:lnTo>
                    <a:pt x="29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7" y="106"/>
                  </a:lnTo>
                  <a:lnTo>
                    <a:pt x="0" y="72"/>
                  </a:lnTo>
                  <a:lnTo>
                    <a:pt x="0" y="39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2" y="3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1" y="0"/>
                  </a:lnTo>
                  <a:lnTo>
                    <a:pt x="57" y="1"/>
                  </a:lnTo>
                  <a:lnTo>
                    <a:pt x="67" y="7"/>
                  </a:lnTo>
                  <a:lnTo>
                    <a:pt x="75" y="11"/>
                  </a:lnTo>
                  <a:lnTo>
                    <a:pt x="83" y="18"/>
                  </a:lnTo>
                  <a:lnTo>
                    <a:pt x="89" y="28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38"/>
            <p:cNvSpPr>
              <a:spLocks noChangeAspect="1"/>
            </p:cNvSpPr>
            <p:nvPr/>
          </p:nvSpPr>
          <p:spPr bwMode="auto">
            <a:xfrm>
              <a:off x="1133" y="2297"/>
              <a:ext cx="26" cy="45"/>
            </a:xfrm>
            <a:custGeom>
              <a:avLst/>
              <a:gdLst>
                <a:gd name="T0" fmla="*/ 78 w 79"/>
                <a:gd name="T1" fmla="*/ 107 h 136"/>
                <a:gd name="T2" fmla="*/ 72 w 79"/>
                <a:gd name="T3" fmla="*/ 118 h 136"/>
                <a:gd name="T4" fmla="*/ 67 w 79"/>
                <a:gd name="T5" fmla="*/ 129 h 136"/>
                <a:gd name="T6" fmla="*/ 60 w 79"/>
                <a:gd name="T7" fmla="*/ 136 h 136"/>
                <a:gd name="T8" fmla="*/ 47 w 79"/>
                <a:gd name="T9" fmla="*/ 135 h 136"/>
                <a:gd name="T10" fmla="*/ 37 w 79"/>
                <a:gd name="T11" fmla="*/ 128 h 136"/>
                <a:gd name="T12" fmla="*/ 28 w 79"/>
                <a:gd name="T13" fmla="*/ 121 h 136"/>
                <a:gd name="T14" fmla="*/ 21 w 79"/>
                <a:gd name="T15" fmla="*/ 113 h 136"/>
                <a:gd name="T16" fmla="*/ 15 w 79"/>
                <a:gd name="T17" fmla="*/ 103 h 136"/>
                <a:gd name="T18" fmla="*/ 9 w 79"/>
                <a:gd name="T19" fmla="*/ 93 h 136"/>
                <a:gd name="T20" fmla="*/ 7 w 79"/>
                <a:gd name="T21" fmla="*/ 83 h 136"/>
                <a:gd name="T22" fmla="*/ 5 w 79"/>
                <a:gd name="T23" fmla="*/ 72 h 136"/>
                <a:gd name="T24" fmla="*/ 7 w 79"/>
                <a:gd name="T25" fmla="*/ 60 h 136"/>
                <a:gd name="T26" fmla="*/ 5 w 79"/>
                <a:gd name="T27" fmla="*/ 54 h 136"/>
                <a:gd name="T28" fmla="*/ 2 w 79"/>
                <a:gd name="T29" fmla="*/ 48 h 136"/>
                <a:gd name="T30" fmla="*/ 0 w 79"/>
                <a:gd name="T31" fmla="*/ 43 h 136"/>
                <a:gd name="T32" fmla="*/ 0 w 79"/>
                <a:gd name="T33" fmla="*/ 37 h 136"/>
                <a:gd name="T34" fmla="*/ 4 w 79"/>
                <a:gd name="T35" fmla="*/ 32 h 136"/>
                <a:gd name="T36" fmla="*/ 9 w 79"/>
                <a:gd name="T37" fmla="*/ 25 h 136"/>
                <a:gd name="T38" fmla="*/ 15 w 79"/>
                <a:gd name="T39" fmla="*/ 19 h 136"/>
                <a:gd name="T40" fmla="*/ 22 w 79"/>
                <a:gd name="T41" fmla="*/ 14 h 136"/>
                <a:gd name="T42" fmla="*/ 29 w 79"/>
                <a:gd name="T43" fmla="*/ 9 h 136"/>
                <a:gd name="T44" fmla="*/ 36 w 79"/>
                <a:gd name="T45" fmla="*/ 5 h 136"/>
                <a:gd name="T46" fmla="*/ 43 w 79"/>
                <a:gd name="T47" fmla="*/ 2 h 136"/>
                <a:gd name="T48" fmla="*/ 51 w 79"/>
                <a:gd name="T49" fmla="*/ 0 h 136"/>
                <a:gd name="T50" fmla="*/ 65 w 79"/>
                <a:gd name="T51" fmla="*/ 8 h 136"/>
                <a:gd name="T52" fmla="*/ 74 w 79"/>
                <a:gd name="T53" fmla="*/ 19 h 136"/>
                <a:gd name="T54" fmla="*/ 78 w 79"/>
                <a:gd name="T55" fmla="*/ 32 h 136"/>
                <a:gd name="T56" fmla="*/ 79 w 79"/>
                <a:gd name="T57" fmla="*/ 47 h 136"/>
                <a:gd name="T58" fmla="*/ 79 w 79"/>
                <a:gd name="T59" fmla="*/ 62 h 136"/>
                <a:gd name="T60" fmla="*/ 79 w 79"/>
                <a:gd name="T61" fmla="*/ 78 h 136"/>
                <a:gd name="T62" fmla="*/ 78 w 79"/>
                <a:gd name="T63" fmla="*/ 93 h 136"/>
                <a:gd name="T64" fmla="*/ 78 w 79"/>
                <a:gd name="T65" fmla="*/ 10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136">
                  <a:moveTo>
                    <a:pt x="78" y="107"/>
                  </a:moveTo>
                  <a:lnTo>
                    <a:pt x="72" y="118"/>
                  </a:lnTo>
                  <a:lnTo>
                    <a:pt x="67" y="129"/>
                  </a:lnTo>
                  <a:lnTo>
                    <a:pt x="60" y="136"/>
                  </a:lnTo>
                  <a:lnTo>
                    <a:pt x="47" y="135"/>
                  </a:lnTo>
                  <a:lnTo>
                    <a:pt x="37" y="128"/>
                  </a:lnTo>
                  <a:lnTo>
                    <a:pt x="28" y="121"/>
                  </a:lnTo>
                  <a:lnTo>
                    <a:pt x="21" y="113"/>
                  </a:lnTo>
                  <a:lnTo>
                    <a:pt x="15" y="103"/>
                  </a:lnTo>
                  <a:lnTo>
                    <a:pt x="9" y="93"/>
                  </a:lnTo>
                  <a:lnTo>
                    <a:pt x="7" y="83"/>
                  </a:lnTo>
                  <a:lnTo>
                    <a:pt x="5" y="72"/>
                  </a:lnTo>
                  <a:lnTo>
                    <a:pt x="7" y="60"/>
                  </a:lnTo>
                  <a:lnTo>
                    <a:pt x="5" y="54"/>
                  </a:lnTo>
                  <a:lnTo>
                    <a:pt x="2" y="48"/>
                  </a:lnTo>
                  <a:lnTo>
                    <a:pt x="0" y="43"/>
                  </a:lnTo>
                  <a:lnTo>
                    <a:pt x="0" y="37"/>
                  </a:lnTo>
                  <a:lnTo>
                    <a:pt x="4" y="32"/>
                  </a:lnTo>
                  <a:lnTo>
                    <a:pt x="9" y="25"/>
                  </a:lnTo>
                  <a:lnTo>
                    <a:pt x="15" y="19"/>
                  </a:lnTo>
                  <a:lnTo>
                    <a:pt x="22" y="14"/>
                  </a:lnTo>
                  <a:lnTo>
                    <a:pt x="29" y="9"/>
                  </a:lnTo>
                  <a:lnTo>
                    <a:pt x="36" y="5"/>
                  </a:lnTo>
                  <a:lnTo>
                    <a:pt x="43" y="2"/>
                  </a:lnTo>
                  <a:lnTo>
                    <a:pt x="51" y="0"/>
                  </a:lnTo>
                  <a:lnTo>
                    <a:pt x="65" y="8"/>
                  </a:lnTo>
                  <a:lnTo>
                    <a:pt x="74" y="19"/>
                  </a:lnTo>
                  <a:lnTo>
                    <a:pt x="78" y="32"/>
                  </a:lnTo>
                  <a:lnTo>
                    <a:pt x="79" y="47"/>
                  </a:lnTo>
                  <a:lnTo>
                    <a:pt x="79" y="62"/>
                  </a:lnTo>
                  <a:lnTo>
                    <a:pt x="79" y="78"/>
                  </a:lnTo>
                  <a:lnTo>
                    <a:pt x="78" y="93"/>
                  </a:lnTo>
                  <a:lnTo>
                    <a:pt x="78" y="10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39"/>
            <p:cNvSpPr>
              <a:spLocks noChangeAspect="1"/>
            </p:cNvSpPr>
            <p:nvPr/>
          </p:nvSpPr>
          <p:spPr bwMode="auto">
            <a:xfrm>
              <a:off x="1104" y="2306"/>
              <a:ext cx="22" cy="29"/>
            </a:xfrm>
            <a:custGeom>
              <a:avLst/>
              <a:gdLst>
                <a:gd name="T0" fmla="*/ 60 w 64"/>
                <a:gd name="T1" fmla="*/ 25 h 85"/>
                <a:gd name="T2" fmla="*/ 61 w 64"/>
                <a:gd name="T3" fmla="*/ 36 h 85"/>
                <a:gd name="T4" fmla="*/ 64 w 64"/>
                <a:gd name="T5" fmla="*/ 48 h 85"/>
                <a:gd name="T6" fmla="*/ 62 w 64"/>
                <a:gd name="T7" fmla="*/ 60 h 85"/>
                <a:gd name="T8" fmla="*/ 57 w 64"/>
                <a:gd name="T9" fmla="*/ 71 h 85"/>
                <a:gd name="T10" fmla="*/ 51 w 64"/>
                <a:gd name="T11" fmla="*/ 76 h 85"/>
                <a:gd name="T12" fmla="*/ 46 w 64"/>
                <a:gd name="T13" fmla="*/ 80 h 85"/>
                <a:gd name="T14" fmla="*/ 39 w 64"/>
                <a:gd name="T15" fmla="*/ 83 h 85"/>
                <a:gd name="T16" fmla="*/ 32 w 64"/>
                <a:gd name="T17" fmla="*/ 85 h 85"/>
                <a:gd name="T18" fmla="*/ 25 w 64"/>
                <a:gd name="T19" fmla="*/ 85 h 85"/>
                <a:gd name="T20" fmla="*/ 18 w 64"/>
                <a:gd name="T21" fmla="*/ 83 h 85"/>
                <a:gd name="T22" fmla="*/ 11 w 64"/>
                <a:gd name="T23" fmla="*/ 80 h 85"/>
                <a:gd name="T24" fmla="*/ 4 w 64"/>
                <a:gd name="T25" fmla="*/ 79 h 85"/>
                <a:gd name="T26" fmla="*/ 0 w 64"/>
                <a:gd name="T27" fmla="*/ 67 h 85"/>
                <a:gd name="T28" fmla="*/ 2 w 64"/>
                <a:gd name="T29" fmla="*/ 51 h 85"/>
                <a:gd name="T30" fmla="*/ 7 w 64"/>
                <a:gd name="T31" fmla="*/ 36 h 85"/>
                <a:gd name="T32" fmla="*/ 8 w 64"/>
                <a:gd name="T33" fmla="*/ 19 h 85"/>
                <a:gd name="T34" fmla="*/ 8 w 64"/>
                <a:gd name="T35" fmla="*/ 12 h 85"/>
                <a:gd name="T36" fmla="*/ 9 w 64"/>
                <a:gd name="T37" fmla="*/ 7 h 85"/>
                <a:gd name="T38" fmla="*/ 12 w 64"/>
                <a:gd name="T39" fmla="*/ 2 h 85"/>
                <a:gd name="T40" fmla="*/ 19 w 64"/>
                <a:gd name="T41" fmla="*/ 0 h 85"/>
                <a:gd name="T42" fmla="*/ 32 w 64"/>
                <a:gd name="T43" fmla="*/ 1 h 85"/>
                <a:gd name="T44" fmla="*/ 41 w 64"/>
                <a:gd name="T45" fmla="*/ 8 h 85"/>
                <a:gd name="T46" fmla="*/ 51 w 64"/>
                <a:gd name="T47" fmla="*/ 16 h 85"/>
                <a:gd name="T48" fmla="*/ 60 w 64"/>
                <a:gd name="T49" fmla="*/ 2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85">
                  <a:moveTo>
                    <a:pt x="60" y="25"/>
                  </a:moveTo>
                  <a:lnTo>
                    <a:pt x="61" y="36"/>
                  </a:lnTo>
                  <a:lnTo>
                    <a:pt x="64" y="48"/>
                  </a:lnTo>
                  <a:lnTo>
                    <a:pt x="62" y="60"/>
                  </a:lnTo>
                  <a:lnTo>
                    <a:pt x="57" y="71"/>
                  </a:lnTo>
                  <a:lnTo>
                    <a:pt x="51" y="76"/>
                  </a:lnTo>
                  <a:lnTo>
                    <a:pt x="46" y="80"/>
                  </a:lnTo>
                  <a:lnTo>
                    <a:pt x="39" y="83"/>
                  </a:lnTo>
                  <a:lnTo>
                    <a:pt x="32" y="85"/>
                  </a:lnTo>
                  <a:lnTo>
                    <a:pt x="25" y="85"/>
                  </a:lnTo>
                  <a:lnTo>
                    <a:pt x="18" y="83"/>
                  </a:lnTo>
                  <a:lnTo>
                    <a:pt x="11" y="80"/>
                  </a:lnTo>
                  <a:lnTo>
                    <a:pt x="4" y="79"/>
                  </a:lnTo>
                  <a:lnTo>
                    <a:pt x="0" y="67"/>
                  </a:lnTo>
                  <a:lnTo>
                    <a:pt x="2" y="51"/>
                  </a:lnTo>
                  <a:lnTo>
                    <a:pt x="7" y="36"/>
                  </a:lnTo>
                  <a:lnTo>
                    <a:pt x="8" y="19"/>
                  </a:lnTo>
                  <a:lnTo>
                    <a:pt x="8" y="12"/>
                  </a:lnTo>
                  <a:lnTo>
                    <a:pt x="9" y="7"/>
                  </a:lnTo>
                  <a:lnTo>
                    <a:pt x="12" y="2"/>
                  </a:lnTo>
                  <a:lnTo>
                    <a:pt x="19" y="0"/>
                  </a:lnTo>
                  <a:lnTo>
                    <a:pt x="32" y="1"/>
                  </a:lnTo>
                  <a:lnTo>
                    <a:pt x="41" y="8"/>
                  </a:lnTo>
                  <a:lnTo>
                    <a:pt x="51" y="16"/>
                  </a:lnTo>
                  <a:lnTo>
                    <a:pt x="60" y="25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40"/>
            <p:cNvSpPr>
              <a:spLocks noChangeAspect="1"/>
            </p:cNvSpPr>
            <p:nvPr/>
          </p:nvSpPr>
          <p:spPr bwMode="auto">
            <a:xfrm>
              <a:off x="889" y="2308"/>
              <a:ext cx="144" cy="202"/>
            </a:xfrm>
            <a:custGeom>
              <a:avLst/>
              <a:gdLst>
                <a:gd name="T0" fmla="*/ 396 w 432"/>
                <a:gd name="T1" fmla="*/ 240 h 607"/>
                <a:gd name="T2" fmla="*/ 376 w 432"/>
                <a:gd name="T3" fmla="*/ 307 h 607"/>
                <a:gd name="T4" fmla="*/ 355 w 432"/>
                <a:gd name="T5" fmla="*/ 371 h 607"/>
                <a:gd name="T6" fmla="*/ 319 w 432"/>
                <a:gd name="T7" fmla="*/ 389 h 607"/>
                <a:gd name="T8" fmla="*/ 304 w 432"/>
                <a:gd name="T9" fmla="*/ 368 h 607"/>
                <a:gd name="T10" fmla="*/ 277 w 432"/>
                <a:gd name="T11" fmla="*/ 365 h 607"/>
                <a:gd name="T12" fmla="*/ 252 w 432"/>
                <a:gd name="T13" fmla="*/ 379 h 607"/>
                <a:gd name="T14" fmla="*/ 231 w 432"/>
                <a:gd name="T15" fmla="*/ 402 h 607"/>
                <a:gd name="T16" fmla="*/ 214 w 432"/>
                <a:gd name="T17" fmla="*/ 427 h 607"/>
                <a:gd name="T18" fmla="*/ 196 w 432"/>
                <a:gd name="T19" fmla="*/ 459 h 607"/>
                <a:gd name="T20" fmla="*/ 174 w 432"/>
                <a:gd name="T21" fmla="*/ 503 h 607"/>
                <a:gd name="T22" fmla="*/ 149 w 432"/>
                <a:gd name="T23" fmla="*/ 547 h 607"/>
                <a:gd name="T24" fmla="*/ 119 w 432"/>
                <a:gd name="T25" fmla="*/ 586 h 607"/>
                <a:gd name="T26" fmla="*/ 89 w 432"/>
                <a:gd name="T27" fmla="*/ 605 h 607"/>
                <a:gd name="T28" fmla="*/ 68 w 432"/>
                <a:gd name="T29" fmla="*/ 607 h 607"/>
                <a:gd name="T30" fmla="*/ 47 w 432"/>
                <a:gd name="T31" fmla="*/ 600 h 607"/>
                <a:gd name="T32" fmla="*/ 27 w 432"/>
                <a:gd name="T33" fmla="*/ 588 h 607"/>
                <a:gd name="T34" fmla="*/ 5 w 432"/>
                <a:gd name="T35" fmla="*/ 556 h 607"/>
                <a:gd name="T36" fmla="*/ 1 w 432"/>
                <a:gd name="T37" fmla="*/ 503 h 607"/>
                <a:gd name="T38" fmla="*/ 16 w 432"/>
                <a:gd name="T39" fmla="*/ 452 h 607"/>
                <a:gd name="T40" fmla="*/ 37 w 432"/>
                <a:gd name="T41" fmla="*/ 400 h 607"/>
                <a:gd name="T42" fmla="*/ 53 w 432"/>
                <a:gd name="T43" fmla="*/ 351 h 607"/>
                <a:gd name="T44" fmla="*/ 72 w 432"/>
                <a:gd name="T45" fmla="*/ 307 h 607"/>
                <a:gd name="T46" fmla="*/ 96 w 432"/>
                <a:gd name="T47" fmla="*/ 262 h 607"/>
                <a:gd name="T48" fmla="*/ 125 w 432"/>
                <a:gd name="T49" fmla="*/ 219 h 607"/>
                <a:gd name="T50" fmla="*/ 159 w 432"/>
                <a:gd name="T51" fmla="*/ 180 h 607"/>
                <a:gd name="T52" fmla="*/ 195 w 432"/>
                <a:gd name="T53" fmla="*/ 142 h 607"/>
                <a:gd name="T54" fmla="*/ 235 w 432"/>
                <a:gd name="T55" fmla="*/ 110 h 607"/>
                <a:gd name="T56" fmla="*/ 277 w 432"/>
                <a:gd name="T57" fmla="*/ 82 h 607"/>
                <a:gd name="T58" fmla="*/ 316 w 432"/>
                <a:gd name="T59" fmla="*/ 61 h 607"/>
                <a:gd name="T60" fmla="*/ 348 w 432"/>
                <a:gd name="T61" fmla="*/ 43 h 607"/>
                <a:gd name="T62" fmla="*/ 379 w 432"/>
                <a:gd name="T63" fmla="*/ 25 h 607"/>
                <a:gd name="T64" fmla="*/ 411 w 432"/>
                <a:gd name="T65" fmla="*/ 8 h 607"/>
                <a:gd name="T66" fmla="*/ 432 w 432"/>
                <a:gd name="T67" fmla="*/ 46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2" h="607">
                  <a:moveTo>
                    <a:pt x="432" y="46"/>
                  </a:moveTo>
                  <a:lnTo>
                    <a:pt x="396" y="240"/>
                  </a:lnTo>
                  <a:lnTo>
                    <a:pt x="386" y="273"/>
                  </a:lnTo>
                  <a:lnTo>
                    <a:pt x="376" y="307"/>
                  </a:lnTo>
                  <a:lnTo>
                    <a:pt x="366" y="339"/>
                  </a:lnTo>
                  <a:lnTo>
                    <a:pt x="355" y="371"/>
                  </a:lnTo>
                  <a:lnTo>
                    <a:pt x="327" y="399"/>
                  </a:lnTo>
                  <a:lnTo>
                    <a:pt x="319" y="389"/>
                  </a:lnTo>
                  <a:lnTo>
                    <a:pt x="312" y="378"/>
                  </a:lnTo>
                  <a:lnTo>
                    <a:pt x="304" y="368"/>
                  </a:lnTo>
                  <a:lnTo>
                    <a:pt x="291" y="364"/>
                  </a:lnTo>
                  <a:lnTo>
                    <a:pt x="277" y="365"/>
                  </a:lnTo>
                  <a:lnTo>
                    <a:pt x="263" y="371"/>
                  </a:lnTo>
                  <a:lnTo>
                    <a:pt x="252" y="379"/>
                  </a:lnTo>
                  <a:lnTo>
                    <a:pt x="241" y="390"/>
                  </a:lnTo>
                  <a:lnTo>
                    <a:pt x="231" y="402"/>
                  </a:lnTo>
                  <a:lnTo>
                    <a:pt x="223" y="414"/>
                  </a:lnTo>
                  <a:lnTo>
                    <a:pt x="214" y="427"/>
                  </a:lnTo>
                  <a:lnTo>
                    <a:pt x="207" y="438"/>
                  </a:lnTo>
                  <a:lnTo>
                    <a:pt x="196" y="459"/>
                  </a:lnTo>
                  <a:lnTo>
                    <a:pt x="185" y="481"/>
                  </a:lnTo>
                  <a:lnTo>
                    <a:pt x="174" y="503"/>
                  </a:lnTo>
                  <a:lnTo>
                    <a:pt x="163" y="524"/>
                  </a:lnTo>
                  <a:lnTo>
                    <a:pt x="149" y="547"/>
                  </a:lnTo>
                  <a:lnTo>
                    <a:pt x="135" y="566"/>
                  </a:lnTo>
                  <a:lnTo>
                    <a:pt x="119" y="586"/>
                  </a:lnTo>
                  <a:lnTo>
                    <a:pt x="100" y="602"/>
                  </a:lnTo>
                  <a:lnTo>
                    <a:pt x="89" y="605"/>
                  </a:lnTo>
                  <a:lnTo>
                    <a:pt x="78" y="607"/>
                  </a:lnTo>
                  <a:lnTo>
                    <a:pt x="68" y="607"/>
                  </a:lnTo>
                  <a:lnTo>
                    <a:pt x="57" y="604"/>
                  </a:lnTo>
                  <a:lnTo>
                    <a:pt x="47" y="600"/>
                  </a:lnTo>
                  <a:lnTo>
                    <a:pt x="37" y="595"/>
                  </a:lnTo>
                  <a:lnTo>
                    <a:pt x="27" y="588"/>
                  </a:lnTo>
                  <a:lnTo>
                    <a:pt x="19" y="582"/>
                  </a:lnTo>
                  <a:lnTo>
                    <a:pt x="5" y="556"/>
                  </a:lnTo>
                  <a:lnTo>
                    <a:pt x="0" y="530"/>
                  </a:lnTo>
                  <a:lnTo>
                    <a:pt x="1" y="503"/>
                  </a:lnTo>
                  <a:lnTo>
                    <a:pt x="8" y="478"/>
                  </a:lnTo>
                  <a:lnTo>
                    <a:pt x="16" y="452"/>
                  </a:lnTo>
                  <a:lnTo>
                    <a:pt x="27" y="425"/>
                  </a:lnTo>
                  <a:lnTo>
                    <a:pt x="37" y="400"/>
                  </a:lnTo>
                  <a:lnTo>
                    <a:pt x="46" y="375"/>
                  </a:lnTo>
                  <a:lnTo>
                    <a:pt x="53" y="351"/>
                  </a:lnTo>
                  <a:lnTo>
                    <a:pt x="61" y="329"/>
                  </a:lnTo>
                  <a:lnTo>
                    <a:pt x="72" y="307"/>
                  </a:lnTo>
                  <a:lnTo>
                    <a:pt x="83" y="283"/>
                  </a:lnTo>
                  <a:lnTo>
                    <a:pt x="96" y="262"/>
                  </a:lnTo>
                  <a:lnTo>
                    <a:pt x="110" y="240"/>
                  </a:lnTo>
                  <a:lnTo>
                    <a:pt x="125" y="219"/>
                  </a:lnTo>
                  <a:lnTo>
                    <a:pt x="142" y="199"/>
                  </a:lnTo>
                  <a:lnTo>
                    <a:pt x="159" y="180"/>
                  </a:lnTo>
                  <a:lnTo>
                    <a:pt x="177" y="160"/>
                  </a:lnTo>
                  <a:lnTo>
                    <a:pt x="195" y="142"/>
                  </a:lnTo>
                  <a:lnTo>
                    <a:pt x="216" y="125"/>
                  </a:lnTo>
                  <a:lnTo>
                    <a:pt x="235" y="110"/>
                  </a:lnTo>
                  <a:lnTo>
                    <a:pt x="256" y="95"/>
                  </a:lnTo>
                  <a:lnTo>
                    <a:pt x="277" y="82"/>
                  </a:lnTo>
                  <a:lnTo>
                    <a:pt x="299" y="70"/>
                  </a:lnTo>
                  <a:lnTo>
                    <a:pt x="316" y="61"/>
                  </a:lnTo>
                  <a:lnTo>
                    <a:pt x="331" y="53"/>
                  </a:lnTo>
                  <a:lnTo>
                    <a:pt x="348" y="43"/>
                  </a:lnTo>
                  <a:lnTo>
                    <a:pt x="364" y="35"/>
                  </a:lnTo>
                  <a:lnTo>
                    <a:pt x="379" y="25"/>
                  </a:lnTo>
                  <a:lnTo>
                    <a:pt x="396" y="16"/>
                  </a:lnTo>
                  <a:lnTo>
                    <a:pt x="411" y="8"/>
                  </a:lnTo>
                  <a:lnTo>
                    <a:pt x="428" y="0"/>
                  </a:lnTo>
                  <a:lnTo>
                    <a:pt x="432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41"/>
            <p:cNvSpPr>
              <a:spLocks noChangeAspect="1"/>
            </p:cNvSpPr>
            <p:nvPr/>
          </p:nvSpPr>
          <p:spPr bwMode="auto">
            <a:xfrm>
              <a:off x="1186" y="2314"/>
              <a:ext cx="179" cy="179"/>
            </a:xfrm>
            <a:custGeom>
              <a:avLst/>
              <a:gdLst>
                <a:gd name="T0" fmla="*/ 368 w 536"/>
                <a:gd name="T1" fmla="*/ 253 h 537"/>
                <a:gd name="T2" fmla="*/ 485 w 536"/>
                <a:gd name="T3" fmla="*/ 367 h 537"/>
                <a:gd name="T4" fmla="*/ 499 w 536"/>
                <a:gd name="T5" fmla="*/ 381 h 537"/>
                <a:gd name="T6" fmla="*/ 513 w 536"/>
                <a:gd name="T7" fmla="*/ 395 h 537"/>
                <a:gd name="T8" fmla="*/ 529 w 536"/>
                <a:gd name="T9" fmla="*/ 409 h 537"/>
                <a:gd name="T10" fmla="*/ 536 w 536"/>
                <a:gd name="T11" fmla="*/ 431 h 537"/>
                <a:gd name="T12" fmla="*/ 530 w 536"/>
                <a:gd name="T13" fmla="*/ 465 h 537"/>
                <a:gd name="T14" fmla="*/ 517 w 536"/>
                <a:gd name="T15" fmla="*/ 496 h 537"/>
                <a:gd name="T16" fmla="*/ 502 w 536"/>
                <a:gd name="T17" fmla="*/ 523 h 537"/>
                <a:gd name="T18" fmla="*/ 476 w 536"/>
                <a:gd name="T19" fmla="*/ 533 h 537"/>
                <a:gd name="T20" fmla="*/ 443 w 536"/>
                <a:gd name="T21" fmla="*/ 525 h 537"/>
                <a:gd name="T22" fmla="*/ 411 w 536"/>
                <a:gd name="T23" fmla="*/ 512 h 537"/>
                <a:gd name="T24" fmla="*/ 381 w 536"/>
                <a:gd name="T25" fmla="*/ 498 h 537"/>
                <a:gd name="T26" fmla="*/ 351 w 536"/>
                <a:gd name="T27" fmla="*/ 482 h 537"/>
                <a:gd name="T28" fmla="*/ 324 w 536"/>
                <a:gd name="T29" fmla="*/ 462 h 537"/>
                <a:gd name="T30" fmla="*/ 296 w 536"/>
                <a:gd name="T31" fmla="*/ 441 h 537"/>
                <a:gd name="T32" fmla="*/ 269 w 536"/>
                <a:gd name="T33" fmla="*/ 419 h 537"/>
                <a:gd name="T34" fmla="*/ 243 w 536"/>
                <a:gd name="T35" fmla="*/ 395 h 537"/>
                <a:gd name="T36" fmla="*/ 219 w 536"/>
                <a:gd name="T37" fmla="*/ 369 h 537"/>
                <a:gd name="T38" fmla="*/ 191 w 536"/>
                <a:gd name="T39" fmla="*/ 346 h 537"/>
                <a:gd name="T40" fmla="*/ 160 w 536"/>
                <a:gd name="T41" fmla="*/ 332 h 537"/>
                <a:gd name="T42" fmla="*/ 131 w 536"/>
                <a:gd name="T43" fmla="*/ 331 h 537"/>
                <a:gd name="T44" fmla="*/ 107 w 536"/>
                <a:gd name="T45" fmla="*/ 338 h 537"/>
                <a:gd name="T46" fmla="*/ 86 w 536"/>
                <a:gd name="T47" fmla="*/ 353 h 537"/>
                <a:gd name="T48" fmla="*/ 68 w 536"/>
                <a:gd name="T49" fmla="*/ 373 h 537"/>
                <a:gd name="T50" fmla="*/ 43 w 536"/>
                <a:gd name="T51" fmla="*/ 341 h 537"/>
                <a:gd name="T52" fmla="*/ 18 w 536"/>
                <a:gd name="T53" fmla="*/ 251 h 537"/>
                <a:gd name="T54" fmla="*/ 4 w 536"/>
                <a:gd name="T55" fmla="*/ 154 h 537"/>
                <a:gd name="T56" fmla="*/ 0 w 536"/>
                <a:gd name="T57" fmla="*/ 55 h 537"/>
                <a:gd name="T58" fmla="*/ 25 w 536"/>
                <a:gd name="T59" fmla="*/ 2 h 537"/>
                <a:gd name="T60" fmla="*/ 61 w 536"/>
                <a:gd name="T61" fmla="*/ 0 h 537"/>
                <a:gd name="T62" fmla="*/ 92 w 536"/>
                <a:gd name="T63" fmla="*/ 6 h 537"/>
                <a:gd name="T64" fmla="*/ 120 w 536"/>
                <a:gd name="T65" fmla="*/ 14 h 537"/>
                <a:gd name="T66" fmla="*/ 151 w 536"/>
                <a:gd name="T67" fmla="*/ 28 h 537"/>
                <a:gd name="T68" fmla="*/ 180 w 536"/>
                <a:gd name="T69" fmla="*/ 46 h 537"/>
                <a:gd name="T70" fmla="*/ 208 w 536"/>
                <a:gd name="T71" fmla="*/ 69 h 537"/>
                <a:gd name="T72" fmla="*/ 237 w 536"/>
                <a:gd name="T73" fmla="*/ 9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6" h="537">
                  <a:moveTo>
                    <a:pt x="252" y="110"/>
                  </a:moveTo>
                  <a:lnTo>
                    <a:pt x="368" y="253"/>
                  </a:lnTo>
                  <a:lnTo>
                    <a:pt x="477" y="360"/>
                  </a:lnTo>
                  <a:lnTo>
                    <a:pt x="485" y="367"/>
                  </a:lnTo>
                  <a:lnTo>
                    <a:pt x="492" y="374"/>
                  </a:lnTo>
                  <a:lnTo>
                    <a:pt x="499" y="381"/>
                  </a:lnTo>
                  <a:lnTo>
                    <a:pt x="506" y="388"/>
                  </a:lnTo>
                  <a:lnTo>
                    <a:pt x="513" y="395"/>
                  </a:lnTo>
                  <a:lnTo>
                    <a:pt x="520" y="402"/>
                  </a:lnTo>
                  <a:lnTo>
                    <a:pt x="529" y="409"/>
                  </a:lnTo>
                  <a:lnTo>
                    <a:pt x="536" y="415"/>
                  </a:lnTo>
                  <a:lnTo>
                    <a:pt x="536" y="431"/>
                  </a:lnTo>
                  <a:lnTo>
                    <a:pt x="533" y="448"/>
                  </a:lnTo>
                  <a:lnTo>
                    <a:pt x="530" y="465"/>
                  </a:lnTo>
                  <a:lnTo>
                    <a:pt x="524" y="480"/>
                  </a:lnTo>
                  <a:lnTo>
                    <a:pt x="517" y="496"/>
                  </a:lnTo>
                  <a:lnTo>
                    <a:pt x="510" y="510"/>
                  </a:lnTo>
                  <a:lnTo>
                    <a:pt x="502" y="523"/>
                  </a:lnTo>
                  <a:lnTo>
                    <a:pt x="492" y="537"/>
                  </a:lnTo>
                  <a:lnTo>
                    <a:pt x="476" y="533"/>
                  </a:lnTo>
                  <a:lnTo>
                    <a:pt x="459" y="529"/>
                  </a:lnTo>
                  <a:lnTo>
                    <a:pt x="443" y="525"/>
                  </a:lnTo>
                  <a:lnTo>
                    <a:pt x="427" y="519"/>
                  </a:lnTo>
                  <a:lnTo>
                    <a:pt x="411" y="512"/>
                  </a:lnTo>
                  <a:lnTo>
                    <a:pt x="396" y="505"/>
                  </a:lnTo>
                  <a:lnTo>
                    <a:pt x="381" y="498"/>
                  </a:lnTo>
                  <a:lnTo>
                    <a:pt x="367" y="490"/>
                  </a:lnTo>
                  <a:lnTo>
                    <a:pt x="351" y="482"/>
                  </a:lnTo>
                  <a:lnTo>
                    <a:pt x="338" y="472"/>
                  </a:lnTo>
                  <a:lnTo>
                    <a:pt x="324" y="462"/>
                  </a:lnTo>
                  <a:lnTo>
                    <a:pt x="310" y="452"/>
                  </a:lnTo>
                  <a:lnTo>
                    <a:pt x="296" y="441"/>
                  </a:lnTo>
                  <a:lnTo>
                    <a:pt x="282" y="430"/>
                  </a:lnTo>
                  <a:lnTo>
                    <a:pt x="269" y="419"/>
                  </a:lnTo>
                  <a:lnTo>
                    <a:pt x="255" y="408"/>
                  </a:lnTo>
                  <a:lnTo>
                    <a:pt x="243" y="395"/>
                  </a:lnTo>
                  <a:lnTo>
                    <a:pt x="232" y="381"/>
                  </a:lnTo>
                  <a:lnTo>
                    <a:pt x="219" y="369"/>
                  </a:lnTo>
                  <a:lnTo>
                    <a:pt x="205" y="356"/>
                  </a:lnTo>
                  <a:lnTo>
                    <a:pt x="191" y="346"/>
                  </a:lnTo>
                  <a:lnTo>
                    <a:pt x="177" y="338"/>
                  </a:lnTo>
                  <a:lnTo>
                    <a:pt x="160" y="332"/>
                  </a:lnTo>
                  <a:lnTo>
                    <a:pt x="144" y="330"/>
                  </a:lnTo>
                  <a:lnTo>
                    <a:pt x="131" y="331"/>
                  </a:lnTo>
                  <a:lnTo>
                    <a:pt x="119" y="334"/>
                  </a:lnTo>
                  <a:lnTo>
                    <a:pt x="107" y="338"/>
                  </a:lnTo>
                  <a:lnTo>
                    <a:pt x="98" y="345"/>
                  </a:lnTo>
                  <a:lnTo>
                    <a:pt x="86" y="353"/>
                  </a:lnTo>
                  <a:lnTo>
                    <a:pt x="78" y="362"/>
                  </a:lnTo>
                  <a:lnTo>
                    <a:pt x="68" y="373"/>
                  </a:lnTo>
                  <a:lnTo>
                    <a:pt x="60" y="383"/>
                  </a:lnTo>
                  <a:lnTo>
                    <a:pt x="43" y="341"/>
                  </a:lnTo>
                  <a:lnTo>
                    <a:pt x="29" y="297"/>
                  </a:lnTo>
                  <a:lnTo>
                    <a:pt x="18" y="251"/>
                  </a:lnTo>
                  <a:lnTo>
                    <a:pt x="10" y="203"/>
                  </a:lnTo>
                  <a:lnTo>
                    <a:pt x="4" y="154"/>
                  </a:lnTo>
                  <a:lnTo>
                    <a:pt x="1" y="105"/>
                  </a:lnTo>
                  <a:lnTo>
                    <a:pt x="0" y="55"/>
                  </a:lnTo>
                  <a:lnTo>
                    <a:pt x="3" y="6"/>
                  </a:lnTo>
                  <a:lnTo>
                    <a:pt x="25" y="2"/>
                  </a:lnTo>
                  <a:lnTo>
                    <a:pt x="45" y="0"/>
                  </a:lnTo>
                  <a:lnTo>
                    <a:pt x="61" y="0"/>
                  </a:lnTo>
                  <a:lnTo>
                    <a:pt x="78" y="2"/>
                  </a:lnTo>
                  <a:lnTo>
                    <a:pt x="92" y="6"/>
                  </a:lnTo>
                  <a:lnTo>
                    <a:pt x="106" y="10"/>
                  </a:lnTo>
                  <a:lnTo>
                    <a:pt x="120" y="14"/>
                  </a:lnTo>
                  <a:lnTo>
                    <a:pt x="135" y="18"/>
                  </a:lnTo>
                  <a:lnTo>
                    <a:pt x="151" y="28"/>
                  </a:lnTo>
                  <a:lnTo>
                    <a:pt x="166" y="37"/>
                  </a:lnTo>
                  <a:lnTo>
                    <a:pt x="180" y="46"/>
                  </a:lnTo>
                  <a:lnTo>
                    <a:pt x="194" y="57"/>
                  </a:lnTo>
                  <a:lnTo>
                    <a:pt x="208" y="69"/>
                  </a:lnTo>
                  <a:lnTo>
                    <a:pt x="222" y="81"/>
                  </a:lnTo>
                  <a:lnTo>
                    <a:pt x="237" y="95"/>
                  </a:lnTo>
                  <a:lnTo>
                    <a:pt x="252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42"/>
            <p:cNvSpPr>
              <a:spLocks noChangeAspect="1"/>
            </p:cNvSpPr>
            <p:nvPr/>
          </p:nvSpPr>
          <p:spPr bwMode="auto">
            <a:xfrm>
              <a:off x="1172" y="2316"/>
              <a:ext cx="19" cy="213"/>
            </a:xfrm>
            <a:custGeom>
              <a:avLst/>
              <a:gdLst>
                <a:gd name="T0" fmla="*/ 43 w 57"/>
                <a:gd name="T1" fmla="*/ 348 h 638"/>
                <a:gd name="T2" fmla="*/ 44 w 57"/>
                <a:gd name="T3" fmla="*/ 391 h 638"/>
                <a:gd name="T4" fmla="*/ 50 w 57"/>
                <a:gd name="T5" fmla="*/ 489 h 638"/>
                <a:gd name="T6" fmla="*/ 54 w 57"/>
                <a:gd name="T7" fmla="*/ 586 h 638"/>
                <a:gd name="T8" fmla="*/ 57 w 57"/>
                <a:gd name="T9" fmla="*/ 634 h 638"/>
                <a:gd name="T10" fmla="*/ 49 w 57"/>
                <a:gd name="T11" fmla="*/ 635 h 638"/>
                <a:gd name="T12" fmla="*/ 42 w 57"/>
                <a:gd name="T13" fmla="*/ 636 h 638"/>
                <a:gd name="T14" fmla="*/ 33 w 57"/>
                <a:gd name="T15" fmla="*/ 638 h 638"/>
                <a:gd name="T16" fmla="*/ 25 w 57"/>
                <a:gd name="T17" fmla="*/ 638 h 638"/>
                <a:gd name="T18" fmla="*/ 18 w 57"/>
                <a:gd name="T19" fmla="*/ 583 h 638"/>
                <a:gd name="T20" fmla="*/ 12 w 57"/>
                <a:gd name="T21" fmla="*/ 529 h 638"/>
                <a:gd name="T22" fmla="*/ 7 w 57"/>
                <a:gd name="T23" fmla="*/ 475 h 638"/>
                <a:gd name="T24" fmla="*/ 3 w 57"/>
                <a:gd name="T25" fmla="*/ 420 h 638"/>
                <a:gd name="T26" fmla="*/ 0 w 57"/>
                <a:gd name="T27" fmla="*/ 32 h 638"/>
                <a:gd name="T28" fmla="*/ 12 w 57"/>
                <a:gd name="T29" fmla="*/ 0 h 638"/>
                <a:gd name="T30" fmla="*/ 12 w 57"/>
                <a:gd name="T31" fmla="*/ 91 h 638"/>
                <a:gd name="T32" fmla="*/ 17 w 57"/>
                <a:gd name="T33" fmla="*/ 179 h 638"/>
                <a:gd name="T34" fmla="*/ 26 w 57"/>
                <a:gd name="T35" fmla="*/ 264 h 638"/>
                <a:gd name="T36" fmla="*/ 43 w 57"/>
                <a:gd name="T37" fmla="*/ 34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638">
                  <a:moveTo>
                    <a:pt x="43" y="348"/>
                  </a:moveTo>
                  <a:lnTo>
                    <a:pt x="44" y="391"/>
                  </a:lnTo>
                  <a:lnTo>
                    <a:pt x="50" y="489"/>
                  </a:lnTo>
                  <a:lnTo>
                    <a:pt x="54" y="586"/>
                  </a:lnTo>
                  <a:lnTo>
                    <a:pt x="57" y="634"/>
                  </a:lnTo>
                  <a:lnTo>
                    <a:pt x="49" y="635"/>
                  </a:lnTo>
                  <a:lnTo>
                    <a:pt x="42" y="636"/>
                  </a:lnTo>
                  <a:lnTo>
                    <a:pt x="33" y="638"/>
                  </a:lnTo>
                  <a:lnTo>
                    <a:pt x="25" y="638"/>
                  </a:lnTo>
                  <a:lnTo>
                    <a:pt x="18" y="583"/>
                  </a:lnTo>
                  <a:lnTo>
                    <a:pt x="12" y="529"/>
                  </a:lnTo>
                  <a:lnTo>
                    <a:pt x="7" y="475"/>
                  </a:lnTo>
                  <a:lnTo>
                    <a:pt x="3" y="420"/>
                  </a:lnTo>
                  <a:lnTo>
                    <a:pt x="0" y="32"/>
                  </a:lnTo>
                  <a:lnTo>
                    <a:pt x="12" y="0"/>
                  </a:lnTo>
                  <a:lnTo>
                    <a:pt x="12" y="91"/>
                  </a:lnTo>
                  <a:lnTo>
                    <a:pt x="17" y="179"/>
                  </a:lnTo>
                  <a:lnTo>
                    <a:pt x="26" y="264"/>
                  </a:lnTo>
                  <a:lnTo>
                    <a:pt x="43" y="348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43"/>
            <p:cNvSpPr>
              <a:spLocks noChangeAspect="1"/>
            </p:cNvSpPr>
            <p:nvPr/>
          </p:nvSpPr>
          <p:spPr bwMode="auto">
            <a:xfrm>
              <a:off x="1028" y="2336"/>
              <a:ext cx="18" cy="192"/>
            </a:xfrm>
            <a:custGeom>
              <a:avLst/>
              <a:gdLst>
                <a:gd name="T0" fmla="*/ 52 w 52"/>
                <a:gd name="T1" fmla="*/ 169 h 574"/>
                <a:gd name="T2" fmla="*/ 50 w 52"/>
                <a:gd name="T3" fmla="*/ 198 h 574"/>
                <a:gd name="T4" fmla="*/ 50 w 52"/>
                <a:gd name="T5" fmla="*/ 228 h 574"/>
                <a:gd name="T6" fmla="*/ 49 w 52"/>
                <a:gd name="T7" fmla="*/ 257 h 574"/>
                <a:gd name="T8" fmla="*/ 48 w 52"/>
                <a:gd name="T9" fmla="*/ 288 h 574"/>
                <a:gd name="T10" fmla="*/ 45 w 52"/>
                <a:gd name="T11" fmla="*/ 438 h 574"/>
                <a:gd name="T12" fmla="*/ 41 w 52"/>
                <a:gd name="T13" fmla="*/ 574 h 574"/>
                <a:gd name="T14" fmla="*/ 0 w 52"/>
                <a:gd name="T15" fmla="*/ 561 h 574"/>
                <a:gd name="T16" fmla="*/ 3 w 52"/>
                <a:gd name="T17" fmla="*/ 501 h 574"/>
                <a:gd name="T18" fmla="*/ 6 w 52"/>
                <a:gd name="T19" fmla="*/ 281 h 574"/>
                <a:gd name="T20" fmla="*/ 2 w 52"/>
                <a:gd name="T21" fmla="*/ 235 h 574"/>
                <a:gd name="T22" fmla="*/ 9 w 52"/>
                <a:gd name="T23" fmla="*/ 189 h 574"/>
                <a:gd name="T24" fmla="*/ 20 w 52"/>
                <a:gd name="T25" fmla="*/ 143 h 574"/>
                <a:gd name="T26" fmla="*/ 28 w 52"/>
                <a:gd name="T27" fmla="*/ 97 h 574"/>
                <a:gd name="T28" fmla="*/ 41 w 52"/>
                <a:gd name="T29" fmla="*/ 0 h 574"/>
                <a:gd name="T30" fmla="*/ 52 w 52"/>
                <a:gd name="T31" fmla="*/ 169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574">
                  <a:moveTo>
                    <a:pt x="52" y="169"/>
                  </a:moveTo>
                  <a:lnTo>
                    <a:pt x="50" y="198"/>
                  </a:lnTo>
                  <a:lnTo>
                    <a:pt x="50" y="228"/>
                  </a:lnTo>
                  <a:lnTo>
                    <a:pt x="49" y="257"/>
                  </a:lnTo>
                  <a:lnTo>
                    <a:pt x="48" y="288"/>
                  </a:lnTo>
                  <a:lnTo>
                    <a:pt x="45" y="438"/>
                  </a:lnTo>
                  <a:lnTo>
                    <a:pt x="41" y="574"/>
                  </a:lnTo>
                  <a:lnTo>
                    <a:pt x="0" y="561"/>
                  </a:lnTo>
                  <a:lnTo>
                    <a:pt x="3" y="501"/>
                  </a:lnTo>
                  <a:lnTo>
                    <a:pt x="6" y="281"/>
                  </a:lnTo>
                  <a:lnTo>
                    <a:pt x="2" y="235"/>
                  </a:lnTo>
                  <a:lnTo>
                    <a:pt x="9" y="189"/>
                  </a:lnTo>
                  <a:lnTo>
                    <a:pt x="20" y="143"/>
                  </a:lnTo>
                  <a:lnTo>
                    <a:pt x="28" y="97"/>
                  </a:lnTo>
                  <a:lnTo>
                    <a:pt x="41" y="0"/>
                  </a:lnTo>
                  <a:lnTo>
                    <a:pt x="52" y="169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44"/>
            <p:cNvSpPr>
              <a:spLocks noChangeAspect="1"/>
            </p:cNvSpPr>
            <p:nvPr/>
          </p:nvSpPr>
          <p:spPr bwMode="auto">
            <a:xfrm>
              <a:off x="1081" y="2336"/>
              <a:ext cx="62" cy="83"/>
            </a:xfrm>
            <a:custGeom>
              <a:avLst/>
              <a:gdLst>
                <a:gd name="T0" fmla="*/ 185 w 185"/>
                <a:gd name="T1" fmla="*/ 38 h 249"/>
                <a:gd name="T2" fmla="*/ 166 w 185"/>
                <a:gd name="T3" fmla="*/ 102 h 249"/>
                <a:gd name="T4" fmla="*/ 89 w 185"/>
                <a:gd name="T5" fmla="*/ 249 h 249"/>
                <a:gd name="T6" fmla="*/ 74 w 185"/>
                <a:gd name="T7" fmla="*/ 225 h 249"/>
                <a:gd name="T8" fmla="*/ 60 w 185"/>
                <a:gd name="T9" fmla="*/ 201 h 249"/>
                <a:gd name="T10" fmla="*/ 49 w 185"/>
                <a:gd name="T11" fmla="*/ 176 h 249"/>
                <a:gd name="T12" fmla="*/ 38 w 185"/>
                <a:gd name="T13" fmla="*/ 150 h 249"/>
                <a:gd name="T14" fmla="*/ 28 w 185"/>
                <a:gd name="T15" fmla="*/ 123 h 249"/>
                <a:gd name="T16" fmla="*/ 18 w 185"/>
                <a:gd name="T17" fmla="*/ 98 h 249"/>
                <a:gd name="T18" fmla="*/ 8 w 185"/>
                <a:gd name="T19" fmla="*/ 73 h 249"/>
                <a:gd name="T20" fmla="*/ 0 w 185"/>
                <a:gd name="T21" fmla="*/ 48 h 249"/>
                <a:gd name="T22" fmla="*/ 11 w 185"/>
                <a:gd name="T23" fmla="*/ 45 h 249"/>
                <a:gd name="T24" fmla="*/ 21 w 185"/>
                <a:gd name="T25" fmla="*/ 38 h 249"/>
                <a:gd name="T26" fmla="*/ 29 w 185"/>
                <a:gd name="T27" fmla="*/ 30 h 249"/>
                <a:gd name="T28" fmla="*/ 38 w 185"/>
                <a:gd name="T29" fmla="*/ 20 h 249"/>
                <a:gd name="T30" fmla="*/ 46 w 185"/>
                <a:gd name="T31" fmla="*/ 11 h 249"/>
                <a:gd name="T32" fmla="*/ 54 w 185"/>
                <a:gd name="T33" fmla="*/ 7 h 249"/>
                <a:gd name="T34" fmla="*/ 64 w 185"/>
                <a:gd name="T35" fmla="*/ 9 h 249"/>
                <a:gd name="T36" fmla="*/ 75 w 185"/>
                <a:gd name="T37" fmla="*/ 17 h 249"/>
                <a:gd name="T38" fmla="*/ 85 w 185"/>
                <a:gd name="T39" fmla="*/ 18 h 249"/>
                <a:gd name="T40" fmla="*/ 96 w 185"/>
                <a:gd name="T41" fmla="*/ 20 h 249"/>
                <a:gd name="T42" fmla="*/ 106 w 185"/>
                <a:gd name="T43" fmla="*/ 20 h 249"/>
                <a:gd name="T44" fmla="*/ 117 w 185"/>
                <a:gd name="T45" fmla="*/ 18 h 249"/>
                <a:gd name="T46" fmla="*/ 127 w 185"/>
                <a:gd name="T47" fmla="*/ 17 h 249"/>
                <a:gd name="T48" fmla="*/ 137 w 185"/>
                <a:gd name="T49" fmla="*/ 13 h 249"/>
                <a:gd name="T50" fmla="*/ 145 w 185"/>
                <a:gd name="T51" fmla="*/ 7 h 249"/>
                <a:gd name="T52" fmla="*/ 153 w 185"/>
                <a:gd name="T53" fmla="*/ 0 h 249"/>
                <a:gd name="T54" fmla="*/ 160 w 185"/>
                <a:gd name="T55" fmla="*/ 11 h 249"/>
                <a:gd name="T56" fmla="*/ 167 w 185"/>
                <a:gd name="T57" fmla="*/ 21 h 249"/>
                <a:gd name="T58" fmla="*/ 176 w 185"/>
                <a:gd name="T59" fmla="*/ 31 h 249"/>
                <a:gd name="T60" fmla="*/ 185 w 185"/>
                <a:gd name="T61" fmla="*/ 3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5" h="249">
                  <a:moveTo>
                    <a:pt x="185" y="38"/>
                  </a:moveTo>
                  <a:lnTo>
                    <a:pt x="166" y="102"/>
                  </a:lnTo>
                  <a:lnTo>
                    <a:pt x="89" y="249"/>
                  </a:lnTo>
                  <a:lnTo>
                    <a:pt x="74" y="225"/>
                  </a:lnTo>
                  <a:lnTo>
                    <a:pt x="60" y="201"/>
                  </a:lnTo>
                  <a:lnTo>
                    <a:pt x="49" y="176"/>
                  </a:lnTo>
                  <a:lnTo>
                    <a:pt x="38" y="150"/>
                  </a:lnTo>
                  <a:lnTo>
                    <a:pt x="28" y="123"/>
                  </a:lnTo>
                  <a:lnTo>
                    <a:pt x="18" y="98"/>
                  </a:lnTo>
                  <a:lnTo>
                    <a:pt x="8" y="73"/>
                  </a:lnTo>
                  <a:lnTo>
                    <a:pt x="0" y="48"/>
                  </a:lnTo>
                  <a:lnTo>
                    <a:pt x="11" y="45"/>
                  </a:lnTo>
                  <a:lnTo>
                    <a:pt x="21" y="38"/>
                  </a:lnTo>
                  <a:lnTo>
                    <a:pt x="29" y="30"/>
                  </a:lnTo>
                  <a:lnTo>
                    <a:pt x="38" y="20"/>
                  </a:lnTo>
                  <a:lnTo>
                    <a:pt x="46" y="11"/>
                  </a:lnTo>
                  <a:lnTo>
                    <a:pt x="54" y="7"/>
                  </a:lnTo>
                  <a:lnTo>
                    <a:pt x="64" y="9"/>
                  </a:lnTo>
                  <a:lnTo>
                    <a:pt x="75" y="17"/>
                  </a:lnTo>
                  <a:lnTo>
                    <a:pt x="85" y="18"/>
                  </a:lnTo>
                  <a:lnTo>
                    <a:pt x="96" y="20"/>
                  </a:lnTo>
                  <a:lnTo>
                    <a:pt x="106" y="20"/>
                  </a:lnTo>
                  <a:lnTo>
                    <a:pt x="117" y="18"/>
                  </a:lnTo>
                  <a:lnTo>
                    <a:pt x="127" y="17"/>
                  </a:lnTo>
                  <a:lnTo>
                    <a:pt x="137" y="13"/>
                  </a:lnTo>
                  <a:lnTo>
                    <a:pt x="145" y="7"/>
                  </a:lnTo>
                  <a:lnTo>
                    <a:pt x="153" y="0"/>
                  </a:lnTo>
                  <a:lnTo>
                    <a:pt x="160" y="11"/>
                  </a:lnTo>
                  <a:lnTo>
                    <a:pt x="167" y="21"/>
                  </a:lnTo>
                  <a:lnTo>
                    <a:pt x="176" y="31"/>
                  </a:lnTo>
                  <a:lnTo>
                    <a:pt x="185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45"/>
            <p:cNvSpPr>
              <a:spLocks noChangeAspect="1"/>
            </p:cNvSpPr>
            <p:nvPr/>
          </p:nvSpPr>
          <p:spPr bwMode="auto">
            <a:xfrm>
              <a:off x="1151" y="2339"/>
              <a:ext cx="22" cy="196"/>
            </a:xfrm>
            <a:custGeom>
              <a:avLst/>
              <a:gdLst>
                <a:gd name="T0" fmla="*/ 49 w 68"/>
                <a:gd name="T1" fmla="*/ 383 h 586"/>
                <a:gd name="T2" fmla="*/ 54 w 68"/>
                <a:gd name="T3" fmla="*/ 431 h 586"/>
                <a:gd name="T4" fmla="*/ 59 w 68"/>
                <a:gd name="T5" fmla="*/ 478 h 586"/>
                <a:gd name="T6" fmla="*/ 63 w 68"/>
                <a:gd name="T7" fmla="*/ 526 h 586"/>
                <a:gd name="T8" fmla="*/ 68 w 68"/>
                <a:gd name="T9" fmla="*/ 573 h 586"/>
                <a:gd name="T10" fmla="*/ 20 w 68"/>
                <a:gd name="T11" fmla="*/ 586 h 586"/>
                <a:gd name="T12" fmla="*/ 4 w 68"/>
                <a:gd name="T13" fmla="*/ 291 h 586"/>
                <a:gd name="T14" fmla="*/ 3 w 68"/>
                <a:gd name="T15" fmla="*/ 227 h 586"/>
                <a:gd name="T16" fmla="*/ 0 w 68"/>
                <a:gd name="T17" fmla="*/ 161 h 586"/>
                <a:gd name="T18" fmla="*/ 0 w 68"/>
                <a:gd name="T19" fmla="*/ 97 h 586"/>
                <a:gd name="T20" fmla="*/ 8 w 68"/>
                <a:gd name="T21" fmla="*/ 36 h 586"/>
                <a:gd name="T22" fmla="*/ 21 w 68"/>
                <a:gd name="T23" fmla="*/ 30 h 586"/>
                <a:gd name="T24" fmla="*/ 32 w 68"/>
                <a:gd name="T25" fmla="*/ 23 h 586"/>
                <a:gd name="T26" fmla="*/ 40 w 68"/>
                <a:gd name="T27" fmla="*/ 12 h 586"/>
                <a:gd name="T28" fmla="*/ 46 w 68"/>
                <a:gd name="T29" fmla="*/ 0 h 586"/>
                <a:gd name="T30" fmla="*/ 49 w 68"/>
                <a:gd name="T31" fmla="*/ 383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86">
                  <a:moveTo>
                    <a:pt x="49" y="383"/>
                  </a:moveTo>
                  <a:lnTo>
                    <a:pt x="54" y="431"/>
                  </a:lnTo>
                  <a:lnTo>
                    <a:pt x="59" y="478"/>
                  </a:lnTo>
                  <a:lnTo>
                    <a:pt x="63" y="526"/>
                  </a:lnTo>
                  <a:lnTo>
                    <a:pt x="68" y="573"/>
                  </a:lnTo>
                  <a:lnTo>
                    <a:pt x="20" y="586"/>
                  </a:lnTo>
                  <a:lnTo>
                    <a:pt x="4" y="291"/>
                  </a:lnTo>
                  <a:lnTo>
                    <a:pt x="3" y="227"/>
                  </a:lnTo>
                  <a:lnTo>
                    <a:pt x="0" y="161"/>
                  </a:lnTo>
                  <a:lnTo>
                    <a:pt x="0" y="97"/>
                  </a:lnTo>
                  <a:lnTo>
                    <a:pt x="8" y="36"/>
                  </a:lnTo>
                  <a:lnTo>
                    <a:pt x="21" y="30"/>
                  </a:lnTo>
                  <a:lnTo>
                    <a:pt x="32" y="23"/>
                  </a:lnTo>
                  <a:lnTo>
                    <a:pt x="40" y="12"/>
                  </a:lnTo>
                  <a:lnTo>
                    <a:pt x="46" y="0"/>
                  </a:lnTo>
                  <a:lnTo>
                    <a:pt x="49" y="383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46"/>
            <p:cNvSpPr>
              <a:spLocks noChangeAspect="1"/>
            </p:cNvSpPr>
            <p:nvPr/>
          </p:nvSpPr>
          <p:spPr bwMode="auto">
            <a:xfrm>
              <a:off x="1071" y="2354"/>
              <a:ext cx="17" cy="191"/>
            </a:xfrm>
            <a:custGeom>
              <a:avLst/>
              <a:gdLst>
                <a:gd name="T0" fmla="*/ 51 w 51"/>
                <a:gd name="T1" fmla="*/ 155 h 574"/>
                <a:gd name="T2" fmla="*/ 47 w 51"/>
                <a:gd name="T3" fmla="*/ 560 h 574"/>
                <a:gd name="T4" fmla="*/ 40 w 51"/>
                <a:gd name="T5" fmla="*/ 574 h 574"/>
                <a:gd name="T6" fmla="*/ 15 w 51"/>
                <a:gd name="T7" fmla="*/ 561 h 574"/>
                <a:gd name="T8" fmla="*/ 16 w 51"/>
                <a:gd name="T9" fmla="*/ 507 h 574"/>
                <a:gd name="T10" fmla="*/ 16 w 51"/>
                <a:gd name="T11" fmla="*/ 369 h 574"/>
                <a:gd name="T12" fmla="*/ 12 w 51"/>
                <a:gd name="T13" fmla="*/ 187 h 574"/>
                <a:gd name="T14" fmla="*/ 0 w 51"/>
                <a:gd name="T15" fmla="*/ 0 h 574"/>
                <a:gd name="T16" fmla="*/ 5 w 51"/>
                <a:gd name="T17" fmla="*/ 20 h 574"/>
                <a:gd name="T18" fmla="*/ 11 w 51"/>
                <a:gd name="T19" fmla="*/ 41 h 574"/>
                <a:gd name="T20" fmla="*/ 16 w 51"/>
                <a:gd name="T21" fmla="*/ 60 h 574"/>
                <a:gd name="T22" fmla="*/ 22 w 51"/>
                <a:gd name="T23" fmla="*/ 80 h 574"/>
                <a:gd name="T24" fmla="*/ 27 w 51"/>
                <a:gd name="T25" fmla="*/ 99 h 574"/>
                <a:gd name="T26" fmla="*/ 34 w 51"/>
                <a:gd name="T27" fmla="*/ 119 h 574"/>
                <a:gd name="T28" fmla="*/ 41 w 51"/>
                <a:gd name="T29" fmla="*/ 137 h 574"/>
                <a:gd name="T30" fmla="*/ 51 w 51"/>
                <a:gd name="T31" fmla="*/ 15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574">
                  <a:moveTo>
                    <a:pt x="51" y="155"/>
                  </a:moveTo>
                  <a:lnTo>
                    <a:pt x="47" y="560"/>
                  </a:lnTo>
                  <a:lnTo>
                    <a:pt x="40" y="574"/>
                  </a:lnTo>
                  <a:lnTo>
                    <a:pt x="15" y="561"/>
                  </a:lnTo>
                  <a:lnTo>
                    <a:pt x="16" y="507"/>
                  </a:lnTo>
                  <a:lnTo>
                    <a:pt x="16" y="369"/>
                  </a:lnTo>
                  <a:lnTo>
                    <a:pt x="12" y="187"/>
                  </a:lnTo>
                  <a:lnTo>
                    <a:pt x="0" y="0"/>
                  </a:lnTo>
                  <a:lnTo>
                    <a:pt x="5" y="20"/>
                  </a:lnTo>
                  <a:lnTo>
                    <a:pt x="11" y="41"/>
                  </a:lnTo>
                  <a:lnTo>
                    <a:pt x="16" y="60"/>
                  </a:lnTo>
                  <a:lnTo>
                    <a:pt x="22" y="80"/>
                  </a:lnTo>
                  <a:lnTo>
                    <a:pt x="27" y="99"/>
                  </a:lnTo>
                  <a:lnTo>
                    <a:pt x="34" y="119"/>
                  </a:lnTo>
                  <a:lnTo>
                    <a:pt x="41" y="137"/>
                  </a:lnTo>
                  <a:lnTo>
                    <a:pt x="51" y="155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47"/>
            <p:cNvSpPr>
              <a:spLocks noChangeAspect="1"/>
            </p:cNvSpPr>
            <p:nvPr/>
          </p:nvSpPr>
          <p:spPr bwMode="auto">
            <a:xfrm>
              <a:off x="1134" y="2376"/>
              <a:ext cx="17" cy="165"/>
            </a:xfrm>
            <a:custGeom>
              <a:avLst/>
              <a:gdLst>
                <a:gd name="T0" fmla="*/ 35 w 51"/>
                <a:gd name="T1" fmla="*/ 216 h 494"/>
                <a:gd name="T2" fmla="*/ 38 w 51"/>
                <a:gd name="T3" fmla="*/ 256 h 494"/>
                <a:gd name="T4" fmla="*/ 43 w 51"/>
                <a:gd name="T5" fmla="*/ 345 h 494"/>
                <a:gd name="T6" fmla="*/ 49 w 51"/>
                <a:gd name="T7" fmla="*/ 436 h 494"/>
                <a:gd name="T8" fmla="*/ 51 w 51"/>
                <a:gd name="T9" fmla="*/ 482 h 494"/>
                <a:gd name="T10" fmla="*/ 43 w 51"/>
                <a:gd name="T11" fmla="*/ 484 h 494"/>
                <a:gd name="T12" fmla="*/ 33 w 51"/>
                <a:gd name="T13" fmla="*/ 486 h 494"/>
                <a:gd name="T14" fmla="*/ 25 w 51"/>
                <a:gd name="T15" fmla="*/ 489 h 494"/>
                <a:gd name="T16" fmla="*/ 17 w 51"/>
                <a:gd name="T17" fmla="*/ 494 h 494"/>
                <a:gd name="T18" fmla="*/ 12 w 51"/>
                <a:gd name="T19" fmla="*/ 458 h 494"/>
                <a:gd name="T20" fmla="*/ 8 w 51"/>
                <a:gd name="T21" fmla="*/ 416 h 494"/>
                <a:gd name="T22" fmla="*/ 4 w 51"/>
                <a:gd name="T23" fmla="*/ 374 h 494"/>
                <a:gd name="T24" fmla="*/ 3 w 51"/>
                <a:gd name="T25" fmla="*/ 334 h 494"/>
                <a:gd name="T26" fmla="*/ 14 w 51"/>
                <a:gd name="T27" fmla="*/ 309 h 494"/>
                <a:gd name="T28" fmla="*/ 18 w 51"/>
                <a:gd name="T29" fmla="*/ 281 h 494"/>
                <a:gd name="T30" fmla="*/ 12 w 51"/>
                <a:gd name="T31" fmla="*/ 254 h 494"/>
                <a:gd name="T32" fmla="*/ 0 w 51"/>
                <a:gd name="T33" fmla="*/ 229 h 494"/>
                <a:gd name="T34" fmla="*/ 3 w 51"/>
                <a:gd name="T35" fmla="*/ 77 h 494"/>
                <a:gd name="T36" fmla="*/ 10 w 51"/>
                <a:gd name="T37" fmla="*/ 57 h 494"/>
                <a:gd name="T38" fmla="*/ 15 w 51"/>
                <a:gd name="T39" fmla="*/ 38 h 494"/>
                <a:gd name="T40" fmla="*/ 22 w 51"/>
                <a:gd name="T41" fmla="*/ 18 h 494"/>
                <a:gd name="T42" fmla="*/ 31 w 51"/>
                <a:gd name="T43" fmla="*/ 0 h 494"/>
                <a:gd name="T44" fmla="*/ 32 w 51"/>
                <a:gd name="T45" fmla="*/ 59 h 494"/>
                <a:gd name="T46" fmla="*/ 33 w 51"/>
                <a:gd name="T47" fmla="*/ 112 h 494"/>
                <a:gd name="T48" fmla="*/ 33 w 51"/>
                <a:gd name="T49" fmla="*/ 162 h 494"/>
                <a:gd name="T50" fmla="*/ 35 w 51"/>
                <a:gd name="T51" fmla="*/ 21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494">
                  <a:moveTo>
                    <a:pt x="35" y="216"/>
                  </a:moveTo>
                  <a:lnTo>
                    <a:pt x="38" y="256"/>
                  </a:lnTo>
                  <a:lnTo>
                    <a:pt x="43" y="345"/>
                  </a:lnTo>
                  <a:lnTo>
                    <a:pt x="49" y="436"/>
                  </a:lnTo>
                  <a:lnTo>
                    <a:pt x="51" y="482"/>
                  </a:lnTo>
                  <a:lnTo>
                    <a:pt x="43" y="484"/>
                  </a:lnTo>
                  <a:lnTo>
                    <a:pt x="33" y="486"/>
                  </a:lnTo>
                  <a:lnTo>
                    <a:pt x="25" y="489"/>
                  </a:lnTo>
                  <a:lnTo>
                    <a:pt x="17" y="494"/>
                  </a:lnTo>
                  <a:lnTo>
                    <a:pt x="12" y="458"/>
                  </a:lnTo>
                  <a:lnTo>
                    <a:pt x="8" y="416"/>
                  </a:lnTo>
                  <a:lnTo>
                    <a:pt x="4" y="374"/>
                  </a:lnTo>
                  <a:lnTo>
                    <a:pt x="3" y="334"/>
                  </a:lnTo>
                  <a:lnTo>
                    <a:pt x="14" y="309"/>
                  </a:lnTo>
                  <a:lnTo>
                    <a:pt x="18" y="281"/>
                  </a:lnTo>
                  <a:lnTo>
                    <a:pt x="12" y="254"/>
                  </a:lnTo>
                  <a:lnTo>
                    <a:pt x="0" y="229"/>
                  </a:lnTo>
                  <a:lnTo>
                    <a:pt x="3" y="77"/>
                  </a:lnTo>
                  <a:lnTo>
                    <a:pt x="10" y="57"/>
                  </a:lnTo>
                  <a:lnTo>
                    <a:pt x="15" y="38"/>
                  </a:lnTo>
                  <a:lnTo>
                    <a:pt x="22" y="18"/>
                  </a:lnTo>
                  <a:lnTo>
                    <a:pt x="31" y="0"/>
                  </a:lnTo>
                  <a:lnTo>
                    <a:pt x="32" y="59"/>
                  </a:lnTo>
                  <a:lnTo>
                    <a:pt x="33" y="112"/>
                  </a:lnTo>
                  <a:lnTo>
                    <a:pt x="33" y="162"/>
                  </a:lnTo>
                  <a:lnTo>
                    <a:pt x="35" y="216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48"/>
            <p:cNvSpPr>
              <a:spLocks noChangeAspect="1"/>
            </p:cNvSpPr>
            <p:nvPr/>
          </p:nvSpPr>
          <p:spPr bwMode="auto">
            <a:xfrm>
              <a:off x="1114" y="2411"/>
              <a:ext cx="14" cy="47"/>
            </a:xfrm>
            <a:custGeom>
              <a:avLst/>
              <a:gdLst>
                <a:gd name="T0" fmla="*/ 42 w 42"/>
                <a:gd name="T1" fmla="*/ 125 h 141"/>
                <a:gd name="T2" fmla="*/ 34 w 42"/>
                <a:gd name="T3" fmla="*/ 129 h 141"/>
                <a:gd name="T4" fmla="*/ 25 w 42"/>
                <a:gd name="T5" fmla="*/ 132 h 141"/>
                <a:gd name="T6" fmla="*/ 17 w 42"/>
                <a:gd name="T7" fmla="*/ 136 h 141"/>
                <a:gd name="T8" fmla="*/ 10 w 42"/>
                <a:gd name="T9" fmla="*/ 141 h 141"/>
                <a:gd name="T10" fmla="*/ 7 w 42"/>
                <a:gd name="T11" fmla="*/ 123 h 141"/>
                <a:gd name="T12" fmla="*/ 3 w 42"/>
                <a:gd name="T13" fmla="*/ 105 h 141"/>
                <a:gd name="T14" fmla="*/ 0 w 42"/>
                <a:gd name="T15" fmla="*/ 87 h 141"/>
                <a:gd name="T16" fmla="*/ 2 w 42"/>
                <a:gd name="T17" fmla="*/ 70 h 141"/>
                <a:gd name="T18" fmla="*/ 42 w 42"/>
                <a:gd name="T19" fmla="*/ 0 h 141"/>
                <a:gd name="T20" fmla="*/ 42 w 42"/>
                <a:gd name="T21" fmla="*/ 1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42" y="125"/>
                  </a:moveTo>
                  <a:lnTo>
                    <a:pt x="34" y="129"/>
                  </a:lnTo>
                  <a:lnTo>
                    <a:pt x="25" y="132"/>
                  </a:lnTo>
                  <a:lnTo>
                    <a:pt x="17" y="136"/>
                  </a:lnTo>
                  <a:lnTo>
                    <a:pt x="10" y="141"/>
                  </a:lnTo>
                  <a:lnTo>
                    <a:pt x="7" y="123"/>
                  </a:lnTo>
                  <a:lnTo>
                    <a:pt x="3" y="105"/>
                  </a:lnTo>
                  <a:lnTo>
                    <a:pt x="0" y="87"/>
                  </a:lnTo>
                  <a:lnTo>
                    <a:pt x="2" y="70"/>
                  </a:lnTo>
                  <a:lnTo>
                    <a:pt x="42" y="0"/>
                  </a:lnTo>
                  <a:lnTo>
                    <a:pt x="42" y="125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49"/>
            <p:cNvSpPr>
              <a:spLocks noChangeAspect="1"/>
            </p:cNvSpPr>
            <p:nvPr/>
          </p:nvSpPr>
          <p:spPr bwMode="auto">
            <a:xfrm>
              <a:off x="1094" y="2416"/>
              <a:ext cx="12" cy="117"/>
            </a:xfrm>
            <a:custGeom>
              <a:avLst/>
              <a:gdLst>
                <a:gd name="T0" fmla="*/ 23 w 36"/>
                <a:gd name="T1" fmla="*/ 52 h 349"/>
                <a:gd name="T2" fmla="*/ 16 w 36"/>
                <a:gd name="T3" fmla="*/ 84 h 349"/>
                <a:gd name="T4" fmla="*/ 16 w 36"/>
                <a:gd name="T5" fmla="*/ 120 h 349"/>
                <a:gd name="T6" fmla="*/ 19 w 36"/>
                <a:gd name="T7" fmla="*/ 156 h 349"/>
                <a:gd name="T8" fmla="*/ 19 w 36"/>
                <a:gd name="T9" fmla="*/ 193 h 349"/>
                <a:gd name="T10" fmla="*/ 19 w 36"/>
                <a:gd name="T11" fmla="*/ 297 h 349"/>
                <a:gd name="T12" fmla="*/ 36 w 36"/>
                <a:gd name="T13" fmla="*/ 317 h 349"/>
                <a:gd name="T14" fmla="*/ 2 w 36"/>
                <a:gd name="T15" fmla="*/ 349 h 349"/>
                <a:gd name="T16" fmla="*/ 0 w 36"/>
                <a:gd name="T17" fmla="*/ 0 h 349"/>
                <a:gd name="T18" fmla="*/ 23 w 36"/>
                <a:gd name="T19" fmla="*/ 5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49">
                  <a:moveTo>
                    <a:pt x="23" y="52"/>
                  </a:moveTo>
                  <a:lnTo>
                    <a:pt x="16" y="84"/>
                  </a:lnTo>
                  <a:lnTo>
                    <a:pt x="16" y="120"/>
                  </a:lnTo>
                  <a:lnTo>
                    <a:pt x="19" y="156"/>
                  </a:lnTo>
                  <a:lnTo>
                    <a:pt x="19" y="193"/>
                  </a:lnTo>
                  <a:lnTo>
                    <a:pt x="19" y="297"/>
                  </a:lnTo>
                  <a:lnTo>
                    <a:pt x="36" y="317"/>
                  </a:lnTo>
                  <a:lnTo>
                    <a:pt x="2" y="349"/>
                  </a:lnTo>
                  <a:lnTo>
                    <a:pt x="0" y="0"/>
                  </a:lnTo>
                  <a:lnTo>
                    <a:pt x="23" y="52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50"/>
            <p:cNvSpPr>
              <a:spLocks noChangeAspect="1"/>
            </p:cNvSpPr>
            <p:nvPr/>
          </p:nvSpPr>
          <p:spPr bwMode="auto">
            <a:xfrm>
              <a:off x="1010" y="2425"/>
              <a:ext cx="15" cy="97"/>
            </a:xfrm>
            <a:custGeom>
              <a:avLst/>
              <a:gdLst>
                <a:gd name="T0" fmla="*/ 36 w 44"/>
                <a:gd name="T1" fmla="*/ 292 h 292"/>
                <a:gd name="T2" fmla="*/ 2 w 44"/>
                <a:gd name="T3" fmla="*/ 281 h 292"/>
                <a:gd name="T4" fmla="*/ 2 w 44"/>
                <a:gd name="T5" fmla="*/ 120 h 292"/>
                <a:gd name="T6" fmla="*/ 0 w 44"/>
                <a:gd name="T7" fmla="*/ 70 h 292"/>
                <a:gd name="T8" fmla="*/ 12 w 44"/>
                <a:gd name="T9" fmla="*/ 53 h 292"/>
                <a:gd name="T10" fmla="*/ 22 w 44"/>
                <a:gd name="T11" fmla="*/ 37 h 292"/>
                <a:gd name="T12" fmla="*/ 32 w 44"/>
                <a:gd name="T13" fmla="*/ 18 h 292"/>
                <a:gd name="T14" fmla="*/ 39 w 44"/>
                <a:gd name="T15" fmla="*/ 0 h 292"/>
                <a:gd name="T16" fmla="*/ 44 w 44"/>
                <a:gd name="T17" fmla="*/ 73 h 292"/>
                <a:gd name="T18" fmla="*/ 44 w 44"/>
                <a:gd name="T19" fmla="*/ 144 h 292"/>
                <a:gd name="T20" fmla="*/ 39 w 44"/>
                <a:gd name="T21" fmla="*/ 215 h 292"/>
                <a:gd name="T22" fmla="*/ 36 w 44"/>
                <a:gd name="T2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292">
                  <a:moveTo>
                    <a:pt x="36" y="292"/>
                  </a:moveTo>
                  <a:lnTo>
                    <a:pt x="2" y="281"/>
                  </a:lnTo>
                  <a:lnTo>
                    <a:pt x="2" y="120"/>
                  </a:lnTo>
                  <a:lnTo>
                    <a:pt x="0" y="70"/>
                  </a:lnTo>
                  <a:lnTo>
                    <a:pt x="12" y="53"/>
                  </a:lnTo>
                  <a:lnTo>
                    <a:pt x="22" y="37"/>
                  </a:lnTo>
                  <a:lnTo>
                    <a:pt x="32" y="18"/>
                  </a:lnTo>
                  <a:lnTo>
                    <a:pt x="39" y="0"/>
                  </a:lnTo>
                  <a:lnTo>
                    <a:pt x="44" y="73"/>
                  </a:lnTo>
                  <a:lnTo>
                    <a:pt x="44" y="144"/>
                  </a:lnTo>
                  <a:lnTo>
                    <a:pt x="39" y="215"/>
                  </a:lnTo>
                  <a:lnTo>
                    <a:pt x="36" y="292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51"/>
            <p:cNvSpPr>
              <a:spLocks noChangeAspect="1"/>
            </p:cNvSpPr>
            <p:nvPr/>
          </p:nvSpPr>
          <p:spPr bwMode="auto">
            <a:xfrm>
              <a:off x="1107" y="2443"/>
              <a:ext cx="8" cy="72"/>
            </a:xfrm>
            <a:custGeom>
              <a:avLst/>
              <a:gdLst>
                <a:gd name="T0" fmla="*/ 25 w 25"/>
                <a:gd name="T1" fmla="*/ 215 h 215"/>
                <a:gd name="T2" fmla="*/ 8 w 25"/>
                <a:gd name="T3" fmla="*/ 203 h 215"/>
                <a:gd name="T4" fmla="*/ 1 w 25"/>
                <a:gd name="T5" fmla="*/ 188 h 215"/>
                <a:gd name="T6" fmla="*/ 0 w 25"/>
                <a:gd name="T7" fmla="*/ 164 h 215"/>
                <a:gd name="T8" fmla="*/ 2 w 25"/>
                <a:gd name="T9" fmla="*/ 125 h 215"/>
                <a:gd name="T10" fmla="*/ 2 w 25"/>
                <a:gd name="T11" fmla="*/ 92 h 215"/>
                <a:gd name="T12" fmla="*/ 0 w 25"/>
                <a:gd name="T13" fmla="*/ 60 h 215"/>
                <a:gd name="T14" fmla="*/ 0 w 25"/>
                <a:gd name="T15" fmla="*/ 29 h 215"/>
                <a:gd name="T16" fmla="*/ 9 w 25"/>
                <a:gd name="T17" fmla="*/ 0 h 215"/>
                <a:gd name="T18" fmla="*/ 14 w 25"/>
                <a:gd name="T19" fmla="*/ 56 h 215"/>
                <a:gd name="T20" fmla="*/ 16 w 25"/>
                <a:gd name="T21" fmla="*/ 109 h 215"/>
                <a:gd name="T22" fmla="*/ 19 w 25"/>
                <a:gd name="T23" fmla="*/ 160 h 215"/>
                <a:gd name="T24" fmla="*/ 25 w 25"/>
                <a:gd name="T2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15">
                  <a:moveTo>
                    <a:pt x="25" y="215"/>
                  </a:moveTo>
                  <a:lnTo>
                    <a:pt x="8" y="203"/>
                  </a:lnTo>
                  <a:lnTo>
                    <a:pt x="1" y="188"/>
                  </a:lnTo>
                  <a:lnTo>
                    <a:pt x="0" y="164"/>
                  </a:lnTo>
                  <a:lnTo>
                    <a:pt x="2" y="125"/>
                  </a:lnTo>
                  <a:lnTo>
                    <a:pt x="2" y="92"/>
                  </a:lnTo>
                  <a:lnTo>
                    <a:pt x="0" y="60"/>
                  </a:lnTo>
                  <a:lnTo>
                    <a:pt x="0" y="29"/>
                  </a:lnTo>
                  <a:lnTo>
                    <a:pt x="9" y="0"/>
                  </a:lnTo>
                  <a:lnTo>
                    <a:pt x="14" y="56"/>
                  </a:lnTo>
                  <a:lnTo>
                    <a:pt x="16" y="109"/>
                  </a:lnTo>
                  <a:lnTo>
                    <a:pt x="19" y="160"/>
                  </a:lnTo>
                  <a:lnTo>
                    <a:pt x="25" y="215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52"/>
            <p:cNvSpPr>
              <a:spLocks noChangeAspect="1"/>
            </p:cNvSpPr>
            <p:nvPr/>
          </p:nvSpPr>
          <p:spPr bwMode="auto">
            <a:xfrm>
              <a:off x="1194" y="2449"/>
              <a:ext cx="17" cy="79"/>
            </a:xfrm>
            <a:custGeom>
              <a:avLst/>
              <a:gdLst>
                <a:gd name="T0" fmla="*/ 35 w 50"/>
                <a:gd name="T1" fmla="*/ 67 h 236"/>
                <a:gd name="T2" fmla="*/ 32 w 50"/>
                <a:gd name="T3" fmla="*/ 109 h 236"/>
                <a:gd name="T4" fmla="*/ 32 w 50"/>
                <a:gd name="T5" fmla="*/ 153 h 236"/>
                <a:gd name="T6" fmla="*/ 36 w 50"/>
                <a:gd name="T7" fmla="*/ 197 h 236"/>
                <a:gd name="T8" fmla="*/ 50 w 50"/>
                <a:gd name="T9" fmla="*/ 236 h 236"/>
                <a:gd name="T10" fmla="*/ 8 w 50"/>
                <a:gd name="T11" fmla="*/ 234 h 236"/>
                <a:gd name="T12" fmla="*/ 4 w 50"/>
                <a:gd name="T13" fmla="*/ 177 h 236"/>
                <a:gd name="T14" fmla="*/ 1 w 50"/>
                <a:gd name="T15" fmla="*/ 117 h 236"/>
                <a:gd name="T16" fmla="*/ 0 w 50"/>
                <a:gd name="T17" fmla="*/ 58 h 236"/>
                <a:gd name="T18" fmla="*/ 0 w 50"/>
                <a:gd name="T19" fmla="*/ 0 h 236"/>
                <a:gd name="T20" fmla="*/ 7 w 50"/>
                <a:gd name="T21" fmla="*/ 18 h 236"/>
                <a:gd name="T22" fmla="*/ 15 w 50"/>
                <a:gd name="T23" fmla="*/ 35 h 236"/>
                <a:gd name="T24" fmla="*/ 23 w 50"/>
                <a:gd name="T25" fmla="*/ 51 h 236"/>
                <a:gd name="T26" fmla="*/ 35 w 50"/>
                <a:gd name="T27" fmla="*/ 6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36">
                  <a:moveTo>
                    <a:pt x="35" y="67"/>
                  </a:moveTo>
                  <a:lnTo>
                    <a:pt x="32" y="109"/>
                  </a:lnTo>
                  <a:lnTo>
                    <a:pt x="32" y="153"/>
                  </a:lnTo>
                  <a:lnTo>
                    <a:pt x="36" y="197"/>
                  </a:lnTo>
                  <a:lnTo>
                    <a:pt x="50" y="236"/>
                  </a:lnTo>
                  <a:lnTo>
                    <a:pt x="8" y="234"/>
                  </a:lnTo>
                  <a:lnTo>
                    <a:pt x="4" y="177"/>
                  </a:lnTo>
                  <a:lnTo>
                    <a:pt x="1" y="117"/>
                  </a:lnTo>
                  <a:lnTo>
                    <a:pt x="0" y="58"/>
                  </a:lnTo>
                  <a:lnTo>
                    <a:pt x="0" y="0"/>
                  </a:lnTo>
                  <a:lnTo>
                    <a:pt x="7" y="18"/>
                  </a:lnTo>
                  <a:lnTo>
                    <a:pt x="15" y="35"/>
                  </a:lnTo>
                  <a:lnTo>
                    <a:pt x="23" y="51"/>
                  </a:lnTo>
                  <a:lnTo>
                    <a:pt x="35" y="67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53"/>
            <p:cNvSpPr>
              <a:spLocks noChangeAspect="1"/>
            </p:cNvSpPr>
            <p:nvPr/>
          </p:nvSpPr>
          <p:spPr bwMode="auto">
            <a:xfrm>
              <a:off x="997" y="2452"/>
              <a:ext cx="8" cy="37"/>
            </a:xfrm>
            <a:custGeom>
              <a:avLst/>
              <a:gdLst>
                <a:gd name="T0" fmla="*/ 26 w 26"/>
                <a:gd name="T1" fmla="*/ 110 h 110"/>
                <a:gd name="T2" fmla="*/ 20 w 26"/>
                <a:gd name="T3" fmla="*/ 100 h 110"/>
                <a:gd name="T4" fmla="*/ 13 w 26"/>
                <a:gd name="T5" fmla="*/ 76 h 110"/>
                <a:gd name="T6" fmla="*/ 5 w 26"/>
                <a:gd name="T7" fmla="*/ 50 h 110"/>
                <a:gd name="T8" fmla="*/ 0 w 26"/>
                <a:gd name="T9" fmla="*/ 23 h 110"/>
                <a:gd name="T10" fmla="*/ 20 w 26"/>
                <a:gd name="T11" fmla="*/ 0 h 110"/>
                <a:gd name="T12" fmla="*/ 26 w 26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0">
                  <a:moveTo>
                    <a:pt x="26" y="110"/>
                  </a:moveTo>
                  <a:lnTo>
                    <a:pt x="20" y="100"/>
                  </a:lnTo>
                  <a:lnTo>
                    <a:pt x="13" y="76"/>
                  </a:lnTo>
                  <a:lnTo>
                    <a:pt x="5" y="50"/>
                  </a:lnTo>
                  <a:lnTo>
                    <a:pt x="0" y="23"/>
                  </a:lnTo>
                  <a:lnTo>
                    <a:pt x="20" y="0"/>
                  </a:lnTo>
                  <a:lnTo>
                    <a:pt x="26" y="110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54"/>
            <p:cNvSpPr>
              <a:spLocks noChangeAspect="1"/>
            </p:cNvSpPr>
            <p:nvPr/>
          </p:nvSpPr>
          <p:spPr bwMode="auto">
            <a:xfrm>
              <a:off x="1362" y="2461"/>
              <a:ext cx="104" cy="63"/>
            </a:xfrm>
            <a:custGeom>
              <a:avLst/>
              <a:gdLst>
                <a:gd name="T0" fmla="*/ 264 w 313"/>
                <a:gd name="T1" fmla="*/ 22 h 190"/>
                <a:gd name="T2" fmla="*/ 267 w 313"/>
                <a:gd name="T3" fmla="*/ 29 h 190"/>
                <a:gd name="T4" fmla="*/ 268 w 313"/>
                <a:gd name="T5" fmla="*/ 39 h 190"/>
                <a:gd name="T6" fmla="*/ 269 w 313"/>
                <a:gd name="T7" fmla="*/ 49 h 190"/>
                <a:gd name="T8" fmla="*/ 273 w 313"/>
                <a:gd name="T9" fmla="*/ 57 h 190"/>
                <a:gd name="T10" fmla="*/ 283 w 313"/>
                <a:gd name="T11" fmla="*/ 64 h 190"/>
                <a:gd name="T12" fmla="*/ 293 w 313"/>
                <a:gd name="T13" fmla="*/ 73 h 190"/>
                <a:gd name="T14" fmla="*/ 304 w 313"/>
                <a:gd name="T15" fmla="*/ 81 h 190"/>
                <a:gd name="T16" fmla="*/ 313 w 313"/>
                <a:gd name="T17" fmla="*/ 91 h 190"/>
                <a:gd name="T18" fmla="*/ 303 w 313"/>
                <a:gd name="T19" fmla="*/ 101 h 190"/>
                <a:gd name="T20" fmla="*/ 293 w 313"/>
                <a:gd name="T21" fmla="*/ 102 h 190"/>
                <a:gd name="T22" fmla="*/ 285 w 313"/>
                <a:gd name="T23" fmla="*/ 102 h 190"/>
                <a:gd name="T24" fmla="*/ 278 w 313"/>
                <a:gd name="T25" fmla="*/ 108 h 190"/>
                <a:gd name="T26" fmla="*/ 279 w 313"/>
                <a:gd name="T27" fmla="*/ 115 h 190"/>
                <a:gd name="T28" fmla="*/ 280 w 313"/>
                <a:gd name="T29" fmla="*/ 122 h 190"/>
                <a:gd name="T30" fmla="*/ 280 w 313"/>
                <a:gd name="T31" fmla="*/ 128 h 190"/>
                <a:gd name="T32" fmla="*/ 282 w 313"/>
                <a:gd name="T33" fmla="*/ 135 h 190"/>
                <a:gd name="T34" fmla="*/ 265 w 313"/>
                <a:gd name="T35" fmla="*/ 141 h 190"/>
                <a:gd name="T36" fmla="*/ 247 w 313"/>
                <a:gd name="T37" fmla="*/ 147 h 190"/>
                <a:gd name="T38" fmla="*/ 227 w 313"/>
                <a:gd name="T39" fmla="*/ 149 h 190"/>
                <a:gd name="T40" fmla="*/ 207 w 313"/>
                <a:gd name="T41" fmla="*/ 151 h 190"/>
                <a:gd name="T42" fmla="*/ 183 w 313"/>
                <a:gd name="T43" fmla="*/ 151 h 190"/>
                <a:gd name="T44" fmla="*/ 156 w 313"/>
                <a:gd name="T45" fmla="*/ 149 h 190"/>
                <a:gd name="T46" fmla="*/ 128 w 313"/>
                <a:gd name="T47" fmla="*/ 147 h 190"/>
                <a:gd name="T48" fmla="*/ 98 w 313"/>
                <a:gd name="T49" fmla="*/ 142 h 190"/>
                <a:gd name="T50" fmla="*/ 98 w 313"/>
                <a:gd name="T51" fmla="*/ 147 h 190"/>
                <a:gd name="T52" fmla="*/ 99 w 313"/>
                <a:gd name="T53" fmla="*/ 148 h 190"/>
                <a:gd name="T54" fmla="*/ 101 w 313"/>
                <a:gd name="T55" fmla="*/ 151 h 190"/>
                <a:gd name="T56" fmla="*/ 101 w 313"/>
                <a:gd name="T57" fmla="*/ 155 h 190"/>
                <a:gd name="T58" fmla="*/ 110 w 313"/>
                <a:gd name="T59" fmla="*/ 156 h 190"/>
                <a:gd name="T60" fmla="*/ 120 w 313"/>
                <a:gd name="T61" fmla="*/ 159 h 190"/>
                <a:gd name="T62" fmla="*/ 130 w 313"/>
                <a:gd name="T63" fmla="*/ 162 h 190"/>
                <a:gd name="T64" fmla="*/ 141 w 313"/>
                <a:gd name="T65" fmla="*/ 166 h 190"/>
                <a:gd name="T66" fmla="*/ 151 w 313"/>
                <a:gd name="T67" fmla="*/ 170 h 190"/>
                <a:gd name="T68" fmla="*/ 159 w 313"/>
                <a:gd name="T69" fmla="*/ 176 h 190"/>
                <a:gd name="T70" fmla="*/ 168 w 313"/>
                <a:gd name="T71" fmla="*/ 183 h 190"/>
                <a:gd name="T72" fmla="*/ 174 w 313"/>
                <a:gd name="T73" fmla="*/ 190 h 190"/>
                <a:gd name="T74" fmla="*/ 92 w 313"/>
                <a:gd name="T75" fmla="*/ 183 h 190"/>
                <a:gd name="T76" fmla="*/ 0 w 313"/>
                <a:gd name="T77" fmla="*/ 119 h 190"/>
                <a:gd name="T78" fmla="*/ 7 w 313"/>
                <a:gd name="T79" fmla="*/ 105 h 190"/>
                <a:gd name="T80" fmla="*/ 13 w 313"/>
                <a:gd name="T81" fmla="*/ 91 h 190"/>
                <a:gd name="T82" fmla="*/ 18 w 313"/>
                <a:gd name="T83" fmla="*/ 75 h 190"/>
                <a:gd name="T84" fmla="*/ 24 w 313"/>
                <a:gd name="T85" fmla="*/ 62 h 190"/>
                <a:gd name="T86" fmla="*/ 28 w 313"/>
                <a:gd name="T87" fmla="*/ 46 h 190"/>
                <a:gd name="T88" fmla="*/ 32 w 313"/>
                <a:gd name="T89" fmla="*/ 31 h 190"/>
                <a:gd name="T90" fmla="*/ 38 w 313"/>
                <a:gd name="T91" fmla="*/ 15 h 190"/>
                <a:gd name="T92" fmla="*/ 43 w 313"/>
                <a:gd name="T93" fmla="*/ 0 h 190"/>
                <a:gd name="T94" fmla="*/ 68 w 313"/>
                <a:gd name="T95" fmla="*/ 7 h 190"/>
                <a:gd name="T96" fmla="*/ 95 w 313"/>
                <a:gd name="T97" fmla="*/ 13 h 190"/>
                <a:gd name="T98" fmla="*/ 123 w 313"/>
                <a:gd name="T99" fmla="*/ 17 h 190"/>
                <a:gd name="T100" fmla="*/ 151 w 313"/>
                <a:gd name="T101" fmla="*/ 20 h 190"/>
                <a:gd name="T102" fmla="*/ 179 w 313"/>
                <a:gd name="T103" fmla="*/ 22 h 190"/>
                <a:gd name="T104" fmla="*/ 207 w 313"/>
                <a:gd name="T105" fmla="*/ 22 h 190"/>
                <a:gd name="T106" fmla="*/ 236 w 313"/>
                <a:gd name="T107" fmla="*/ 22 h 190"/>
                <a:gd name="T108" fmla="*/ 264 w 313"/>
                <a:gd name="T109" fmla="*/ 2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3" h="190">
                  <a:moveTo>
                    <a:pt x="264" y="22"/>
                  </a:moveTo>
                  <a:lnTo>
                    <a:pt x="267" y="29"/>
                  </a:lnTo>
                  <a:lnTo>
                    <a:pt x="268" y="39"/>
                  </a:lnTo>
                  <a:lnTo>
                    <a:pt x="269" y="49"/>
                  </a:lnTo>
                  <a:lnTo>
                    <a:pt x="273" y="57"/>
                  </a:lnTo>
                  <a:lnTo>
                    <a:pt x="283" y="64"/>
                  </a:lnTo>
                  <a:lnTo>
                    <a:pt x="293" y="73"/>
                  </a:lnTo>
                  <a:lnTo>
                    <a:pt x="304" y="81"/>
                  </a:lnTo>
                  <a:lnTo>
                    <a:pt x="313" y="91"/>
                  </a:lnTo>
                  <a:lnTo>
                    <a:pt x="303" y="101"/>
                  </a:lnTo>
                  <a:lnTo>
                    <a:pt x="293" y="102"/>
                  </a:lnTo>
                  <a:lnTo>
                    <a:pt x="285" y="102"/>
                  </a:lnTo>
                  <a:lnTo>
                    <a:pt x="278" y="108"/>
                  </a:lnTo>
                  <a:lnTo>
                    <a:pt x="279" y="115"/>
                  </a:lnTo>
                  <a:lnTo>
                    <a:pt x="280" y="122"/>
                  </a:lnTo>
                  <a:lnTo>
                    <a:pt x="280" y="128"/>
                  </a:lnTo>
                  <a:lnTo>
                    <a:pt x="282" y="135"/>
                  </a:lnTo>
                  <a:lnTo>
                    <a:pt x="265" y="141"/>
                  </a:lnTo>
                  <a:lnTo>
                    <a:pt x="247" y="147"/>
                  </a:lnTo>
                  <a:lnTo>
                    <a:pt x="227" y="149"/>
                  </a:lnTo>
                  <a:lnTo>
                    <a:pt x="207" y="151"/>
                  </a:lnTo>
                  <a:lnTo>
                    <a:pt x="183" y="151"/>
                  </a:lnTo>
                  <a:lnTo>
                    <a:pt x="156" y="149"/>
                  </a:lnTo>
                  <a:lnTo>
                    <a:pt x="128" y="147"/>
                  </a:lnTo>
                  <a:lnTo>
                    <a:pt x="98" y="142"/>
                  </a:lnTo>
                  <a:lnTo>
                    <a:pt x="98" y="147"/>
                  </a:lnTo>
                  <a:lnTo>
                    <a:pt x="99" y="148"/>
                  </a:lnTo>
                  <a:lnTo>
                    <a:pt x="101" y="151"/>
                  </a:lnTo>
                  <a:lnTo>
                    <a:pt x="101" y="155"/>
                  </a:lnTo>
                  <a:lnTo>
                    <a:pt x="110" y="156"/>
                  </a:lnTo>
                  <a:lnTo>
                    <a:pt x="120" y="159"/>
                  </a:lnTo>
                  <a:lnTo>
                    <a:pt x="130" y="162"/>
                  </a:lnTo>
                  <a:lnTo>
                    <a:pt x="141" y="166"/>
                  </a:lnTo>
                  <a:lnTo>
                    <a:pt x="151" y="170"/>
                  </a:lnTo>
                  <a:lnTo>
                    <a:pt x="159" y="176"/>
                  </a:lnTo>
                  <a:lnTo>
                    <a:pt x="168" y="183"/>
                  </a:lnTo>
                  <a:lnTo>
                    <a:pt x="174" y="190"/>
                  </a:lnTo>
                  <a:lnTo>
                    <a:pt x="92" y="183"/>
                  </a:lnTo>
                  <a:lnTo>
                    <a:pt x="0" y="119"/>
                  </a:lnTo>
                  <a:lnTo>
                    <a:pt x="7" y="105"/>
                  </a:lnTo>
                  <a:lnTo>
                    <a:pt x="13" y="91"/>
                  </a:lnTo>
                  <a:lnTo>
                    <a:pt x="18" y="75"/>
                  </a:lnTo>
                  <a:lnTo>
                    <a:pt x="24" y="62"/>
                  </a:lnTo>
                  <a:lnTo>
                    <a:pt x="28" y="46"/>
                  </a:lnTo>
                  <a:lnTo>
                    <a:pt x="32" y="31"/>
                  </a:lnTo>
                  <a:lnTo>
                    <a:pt x="38" y="15"/>
                  </a:lnTo>
                  <a:lnTo>
                    <a:pt x="43" y="0"/>
                  </a:lnTo>
                  <a:lnTo>
                    <a:pt x="68" y="7"/>
                  </a:lnTo>
                  <a:lnTo>
                    <a:pt x="95" y="13"/>
                  </a:lnTo>
                  <a:lnTo>
                    <a:pt x="123" y="17"/>
                  </a:lnTo>
                  <a:lnTo>
                    <a:pt x="151" y="20"/>
                  </a:lnTo>
                  <a:lnTo>
                    <a:pt x="179" y="22"/>
                  </a:lnTo>
                  <a:lnTo>
                    <a:pt x="207" y="22"/>
                  </a:lnTo>
                  <a:lnTo>
                    <a:pt x="236" y="22"/>
                  </a:lnTo>
                  <a:lnTo>
                    <a:pt x="264" y="22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55"/>
            <p:cNvSpPr>
              <a:spLocks noChangeAspect="1"/>
            </p:cNvSpPr>
            <p:nvPr/>
          </p:nvSpPr>
          <p:spPr bwMode="auto">
            <a:xfrm>
              <a:off x="1120" y="2462"/>
              <a:ext cx="12" cy="20"/>
            </a:xfrm>
            <a:custGeom>
              <a:avLst/>
              <a:gdLst>
                <a:gd name="T0" fmla="*/ 31 w 34"/>
                <a:gd name="T1" fmla="*/ 49 h 61"/>
                <a:gd name="T2" fmla="*/ 30 w 34"/>
                <a:gd name="T3" fmla="*/ 53 h 61"/>
                <a:gd name="T4" fmla="*/ 26 w 34"/>
                <a:gd name="T5" fmla="*/ 56 h 61"/>
                <a:gd name="T6" fmla="*/ 23 w 34"/>
                <a:gd name="T7" fmla="*/ 59 h 61"/>
                <a:gd name="T8" fmla="*/ 20 w 34"/>
                <a:gd name="T9" fmla="*/ 61 h 61"/>
                <a:gd name="T10" fmla="*/ 5 w 34"/>
                <a:gd name="T11" fmla="*/ 60 h 61"/>
                <a:gd name="T12" fmla="*/ 2 w 34"/>
                <a:gd name="T13" fmla="*/ 46 h 61"/>
                <a:gd name="T14" fmla="*/ 0 w 34"/>
                <a:gd name="T15" fmla="*/ 32 h 61"/>
                <a:gd name="T16" fmla="*/ 5 w 34"/>
                <a:gd name="T17" fmla="*/ 19 h 61"/>
                <a:gd name="T18" fmla="*/ 13 w 34"/>
                <a:gd name="T19" fmla="*/ 8 h 61"/>
                <a:gd name="T20" fmla="*/ 17 w 34"/>
                <a:gd name="T21" fmla="*/ 6 h 61"/>
                <a:gd name="T22" fmla="*/ 21 w 34"/>
                <a:gd name="T23" fmla="*/ 3 h 61"/>
                <a:gd name="T24" fmla="*/ 24 w 34"/>
                <a:gd name="T25" fmla="*/ 1 h 61"/>
                <a:gd name="T26" fmla="*/ 28 w 34"/>
                <a:gd name="T27" fmla="*/ 0 h 61"/>
                <a:gd name="T28" fmla="*/ 32 w 34"/>
                <a:gd name="T29" fmla="*/ 11 h 61"/>
                <a:gd name="T30" fmla="*/ 34 w 34"/>
                <a:gd name="T31" fmla="*/ 24 h 61"/>
                <a:gd name="T32" fmla="*/ 32 w 34"/>
                <a:gd name="T33" fmla="*/ 38 h 61"/>
                <a:gd name="T34" fmla="*/ 31 w 34"/>
                <a:gd name="T3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61">
                  <a:moveTo>
                    <a:pt x="31" y="49"/>
                  </a:moveTo>
                  <a:lnTo>
                    <a:pt x="30" y="53"/>
                  </a:lnTo>
                  <a:lnTo>
                    <a:pt x="26" y="56"/>
                  </a:lnTo>
                  <a:lnTo>
                    <a:pt x="23" y="59"/>
                  </a:lnTo>
                  <a:lnTo>
                    <a:pt x="20" y="61"/>
                  </a:lnTo>
                  <a:lnTo>
                    <a:pt x="5" y="60"/>
                  </a:lnTo>
                  <a:lnTo>
                    <a:pt x="2" y="46"/>
                  </a:lnTo>
                  <a:lnTo>
                    <a:pt x="0" y="32"/>
                  </a:lnTo>
                  <a:lnTo>
                    <a:pt x="5" y="19"/>
                  </a:lnTo>
                  <a:lnTo>
                    <a:pt x="13" y="8"/>
                  </a:lnTo>
                  <a:lnTo>
                    <a:pt x="17" y="6"/>
                  </a:lnTo>
                  <a:lnTo>
                    <a:pt x="21" y="3"/>
                  </a:lnTo>
                  <a:lnTo>
                    <a:pt x="24" y="1"/>
                  </a:lnTo>
                  <a:lnTo>
                    <a:pt x="28" y="0"/>
                  </a:lnTo>
                  <a:lnTo>
                    <a:pt x="32" y="11"/>
                  </a:lnTo>
                  <a:lnTo>
                    <a:pt x="34" y="24"/>
                  </a:lnTo>
                  <a:lnTo>
                    <a:pt x="32" y="38"/>
                  </a:lnTo>
                  <a:lnTo>
                    <a:pt x="31" y="49"/>
                  </a:lnTo>
                  <a:close/>
                </a:path>
              </a:pathLst>
            </a:custGeom>
            <a:solidFill>
              <a:srgbClr val="F2CC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56"/>
            <p:cNvSpPr>
              <a:spLocks noChangeAspect="1"/>
            </p:cNvSpPr>
            <p:nvPr/>
          </p:nvSpPr>
          <p:spPr bwMode="auto">
            <a:xfrm>
              <a:off x="1118" y="2491"/>
              <a:ext cx="15" cy="40"/>
            </a:xfrm>
            <a:custGeom>
              <a:avLst/>
              <a:gdLst>
                <a:gd name="T0" fmla="*/ 35 w 44"/>
                <a:gd name="T1" fmla="*/ 1 h 120"/>
                <a:gd name="T2" fmla="*/ 44 w 44"/>
                <a:gd name="T3" fmla="*/ 120 h 120"/>
                <a:gd name="T4" fmla="*/ 28 w 44"/>
                <a:gd name="T5" fmla="*/ 109 h 120"/>
                <a:gd name="T6" fmla="*/ 17 w 44"/>
                <a:gd name="T7" fmla="*/ 96 h 120"/>
                <a:gd name="T8" fmla="*/ 12 w 44"/>
                <a:gd name="T9" fmla="*/ 82 h 120"/>
                <a:gd name="T10" fmla="*/ 7 w 44"/>
                <a:gd name="T11" fmla="*/ 65 h 120"/>
                <a:gd name="T12" fmla="*/ 6 w 44"/>
                <a:gd name="T13" fmla="*/ 50 h 120"/>
                <a:gd name="T14" fmla="*/ 5 w 44"/>
                <a:gd name="T15" fmla="*/ 33 h 120"/>
                <a:gd name="T16" fmla="*/ 3 w 44"/>
                <a:gd name="T17" fmla="*/ 17 h 120"/>
                <a:gd name="T18" fmla="*/ 0 w 44"/>
                <a:gd name="T19" fmla="*/ 0 h 120"/>
                <a:gd name="T20" fmla="*/ 10 w 44"/>
                <a:gd name="T21" fmla="*/ 4 h 120"/>
                <a:gd name="T22" fmla="*/ 19 w 44"/>
                <a:gd name="T23" fmla="*/ 7 h 120"/>
                <a:gd name="T24" fmla="*/ 27 w 44"/>
                <a:gd name="T25" fmla="*/ 7 h 120"/>
                <a:gd name="T26" fmla="*/ 35 w 44"/>
                <a:gd name="T27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120">
                  <a:moveTo>
                    <a:pt x="35" y="1"/>
                  </a:moveTo>
                  <a:lnTo>
                    <a:pt x="44" y="120"/>
                  </a:lnTo>
                  <a:lnTo>
                    <a:pt x="28" y="109"/>
                  </a:lnTo>
                  <a:lnTo>
                    <a:pt x="17" y="96"/>
                  </a:lnTo>
                  <a:lnTo>
                    <a:pt x="12" y="82"/>
                  </a:lnTo>
                  <a:lnTo>
                    <a:pt x="7" y="65"/>
                  </a:lnTo>
                  <a:lnTo>
                    <a:pt x="6" y="50"/>
                  </a:lnTo>
                  <a:lnTo>
                    <a:pt x="5" y="33"/>
                  </a:lnTo>
                  <a:lnTo>
                    <a:pt x="3" y="17"/>
                  </a:lnTo>
                  <a:lnTo>
                    <a:pt x="0" y="0"/>
                  </a:lnTo>
                  <a:lnTo>
                    <a:pt x="10" y="4"/>
                  </a:lnTo>
                  <a:lnTo>
                    <a:pt x="19" y="7"/>
                  </a:lnTo>
                  <a:lnTo>
                    <a:pt x="27" y="7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57"/>
            <p:cNvSpPr>
              <a:spLocks noChangeAspect="1"/>
            </p:cNvSpPr>
            <p:nvPr/>
          </p:nvSpPr>
          <p:spPr bwMode="auto">
            <a:xfrm>
              <a:off x="835" y="2514"/>
              <a:ext cx="84" cy="76"/>
            </a:xfrm>
            <a:custGeom>
              <a:avLst/>
              <a:gdLst>
                <a:gd name="T0" fmla="*/ 235 w 252"/>
                <a:gd name="T1" fmla="*/ 28 h 229"/>
                <a:gd name="T2" fmla="*/ 248 w 252"/>
                <a:gd name="T3" fmla="*/ 71 h 229"/>
                <a:gd name="T4" fmla="*/ 252 w 252"/>
                <a:gd name="T5" fmla="*/ 113 h 229"/>
                <a:gd name="T6" fmla="*/ 245 w 252"/>
                <a:gd name="T7" fmla="*/ 154 h 229"/>
                <a:gd name="T8" fmla="*/ 224 w 252"/>
                <a:gd name="T9" fmla="*/ 190 h 229"/>
                <a:gd name="T10" fmla="*/ 224 w 252"/>
                <a:gd name="T11" fmla="*/ 193 h 229"/>
                <a:gd name="T12" fmla="*/ 224 w 252"/>
                <a:gd name="T13" fmla="*/ 194 h 229"/>
                <a:gd name="T14" fmla="*/ 224 w 252"/>
                <a:gd name="T15" fmla="*/ 197 h 229"/>
                <a:gd name="T16" fmla="*/ 223 w 252"/>
                <a:gd name="T17" fmla="*/ 200 h 229"/>
                <a:gd name="T18" fmla="*/ 219 w 252"/>
                <a:gd name="T19" fmla="*/ 182 h 229"/>
                <a:gd name="T20" fmla="*/ 217 w 252"/>
                <a:gd name="T21" fmla="*/ 163 h 229"/>
                <a:gd name="T22" fmla="*/ 216 w 252"/>
                <a:gd name="T23" fmla="*/ 145 h 229"/>
                <a:gd name="T24" fmla="*/ 209 w 252"/>
                <a:gd name="T25" fmla="*/ 129 h 229"/>
                <a:gd name="T26" fmla="*/ 194 w 252"/>
                <a:gd name="T27" fmla="*/ 127 h 229"/>
                <a:gd name="T28" fmla="*/ 180 w 252"/>
                <a:gd name="T29" fmla="*/ 140 h 229"/>
                <a:gd name="T30" fmla="*/ 167 w 252"/>
                <a:gd name="T31" fmla="*/ 154 h 229"/>
                <a:gd name="T32" fmla="*/ 155 w 252"/>
                <a:gd name="T33" fmla="*/ 170 h 229"/>
                <a:gd name="T34" fmla="*/ 142 w 252"/>
                <a:gd name="T35" fmla="*/ 186 h 229"/>
                <a:gd name="T36" fmla="*/ 129 w 252"/>
                <a:gd name="T37" fmla="*/ 200 h 229"/>
                <a:gd name="T38" fmla="*/ 116 w 252"/>
                <a:gd name="T39" fmla="*/ 209 h 229"/>
                <a:gd name="T40" fmla="*/ 99 w 252"/>
                <a:gd name="T41" fmla="*/ 218 h 229"/>
                <a:gd name="T42" fmla="*/ 81 w 252"/>
                <a:gd name="T43" fmla="*/ 219 h 229"/>
                <a:gd name="T44" fmla="*/ 74 w 252"/>
                <a:gd name="T45" fmla="*/ 216 h 229"/>
                <a:gd name="T46" fmla="*/ 65 w 252"/>
                <a:gd name="T47" fmla="*/ 219 h 229"/>
                <a:gd name="T48" fmla="*/ 56 w 252"/>
                <a:gd name="T49" fmla="*/ 222 h 229"/>
                <a:gd name="T50" fmla="*/ 47 w 252"/>
                <a:gd name="T51" fmla="*/ 226 h 229"/>
                <a:gd name="T52" fmla="*/ 40 w 252"/>
                <a:gd name="T53" fmla="*/ 229 h 229"/>
                <a:gd name="T54" fmla="*/ 33 w 252"/>
                <a:gd name="T55" fmla="*/ 228 h 229"/>
                <a:gd name="T56" fmla="*/ 29 w 252"/>
                <a:gd name="T57" fmla="*/ 222 h 229"/>
                <a:gd name="T58" fmla="*/ 28 w 252"/>
                <a:gd name="T59" fmla="*/ 209 h 229"/>
                <a:gd name="T60" fmla="*/ 22 w 252"/>
                <a:gd name="T61" fmla="*/ 202 h 229"/>
                <a:gd name="T62" fmla="*/ 14 w 252"/>
                <a:gd name="T63" fmla="*/ 198 h 229"/>
                <a:gd name="T64" fmla="*/ 7 w 252"/>
                <a:gd name="T65" fmla="*/ 196 h 229"/>
                <a:gd name="T66" fmla="*/ 0 w 252"/>
                <a:gd name="T67" fmla="*/ 190 h 229"/>
                <a:gd name="T68" fmla="*/ 5 w 252"/>
                <a:gd name="T69" fmla="*/ 180 h 229"/>
                <a:gd name="T70" fmla="*/ 7 w 252"/>
                <a:gd name="T71" fmla="*/ 170 h 229"/>
                <a:gd name="T72" fmla="*/ 5 w 252"/>
                <a:gd name="T73" fmla="*/ 159 h 229"/>
                <a:gd name="T74" fmla="*/ 1 w 252"/>
                <a:gd name="T75" fmla="*/ 148 h 229"/>
                <a:gd name="T76" fmla="*/ 23 w 252"/>
                <a:gd name="T77" fmla="*/ 134 h 229"/>
                <a:gd name="T78" fmla="*/ 46 w 252"/>
                <a:gd name="T79" fmla="*/ 119 h 229"/>
                <a:gd name="T80" fmla="*/ 68 w 252"/>
                <a:gd name="T81" fmla="*/ 101 h 229"/>
                <a:gd name="T82" fmla="*/ 88 w 252"/>
                <a:gd name="T83" fmla="*/ 83 h 229"/>
                <a:gd name="T84" fmla="*/ 109 w 252"/>
                <a:gd name="T85" fmla="*/ 63 h 229"/>
                <a:gd name="T86" fmla="*/ 127 w 252"/>
                <a:gd name="T87" fmla="*/ 42 h 229"/>
                <a:gd name="T88" fmla="*/ 145 w 252"/>
                <a:gd name="T89" fmla="*/ 21 h 229"/>
                <a:gd name="T90" fmla="*/ 162 w 252"/>
                <a:gd name="T91" fmla="*/ 0 h 229"/>
                <a:gd name="T92" fmla="*/ 170 w 252"/>
                <a:gd name="T93" fmla="*/ 6 h 229"/>
                <a:gd name="T94" fmla="*/ 180 w 252"/>
                <a:gd name="T95" fmla="*/ 10 h 229"/>
                <a:gd name="T96" fmla="*/ 188 w 252"/>
                <a:gd name="T97" fmla="*/ 14 h 229"/>
                <a:gd name="T98" fmla="*/ 198 w 252"/>
                <a:gd name="T99" fmla="*/ 17 h 229"/>
                <a:gd name="T100" fmla="*/ 206 w 252"/>
                <a:gd name="T101" fmla="*/ 21 h 229"/>
                <a:gd name="T102" fmla="*/ 216 w 252"/>
                <a:gd name="T103" fmla="*/ 24 h 229"/>
                <a:gd name="T104" fmla="*/ 226 w 252"/>
                <a:gd name="T105" fmla="*/ 25 h 229"/>
                <a:gd name="T106" fmla="*/ 235 w 252"/>
                <a:gd name="T107" fmla="*/ 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2" h="229">
                  <a:moveTo>
                    <a:pt x="235" y="28"/>
                  </a:moveTo>
                  <a:lnTo>
                    <a:pt x="248" y="71"/>
                  </a:lnTo>
                  <a:lnTo>
                    <a:pt x="252" y="113"/>
                  </a:lnTo>
                  <a:lnTo>
                    <a:pt x="245" y="154"/>
                  </a:lnTo>
                  <a:lnTo>
                    <a:pt x="224" y="190"/>
                  </a:lnTo>
                  <a:lnTo>
                    <a:pt x="224" y="193"/>
                  </a:lnTo>
                  <a:lnTo>
                    <a:pt x="224" y="194"/>
                  </a:lnTo>
                  <a:lnTo>
                    <a:pt x="224" y="197"/>
                  </a:lnTo>
                  <a:lnTo>
                    <a:pt x="223" y="200"/>
                  </a:lnTo>
                  <a:lnTo>
                    <a:pt x="219" y="182"/>
                  </a:lnTo>
                  <a:lnTo>
                    <a:pt x="217" y="163"/>
                  </a:lnTo>
                  <a:lnTo>
                    <a:pt x="216" y="145"/>
                  </a:lnTo>
                  <a:lnTo>
                    <a:pt x="209" y="129"/>
                  </a:lnTo>
                  <a:lnTo>
                    <a:pt x="194" y="127"/>
                  </a:lnTo>
                  <a:lnTo>
                    <a:pt x="180" y="140"/>
                  </a:lnTo>
                  <a:lnTo>
                    <a:pt x="167" y="154"/>
                  </a:lnTo>
                  <a:lnTo>
                    <a:pt x="155" y="170"/>
                  </a:lnTo>
                  <a:lnTo>
                    <a:pt x="142" y="186"/>
                  </a:lnTo>
                  <a:lnTo>
                    <a:pt x="129" y="200"/>
                  </a:lnTo>
                  <a:lnTo>
                    <a:pt x="116" y="209"/>
                  </a:lnTo>
                  <a:lnTo>
                    <a:pt x="99" y="218"/>
                  </a:lnTo>
                  <a:lnTo>
                    <a:pt x="81" y="219"/>
                  </a:lnTo>
                  <a:lnTo>
                    <a:pt x="74" y="216"/>
                  </a:lnTo>
                  <a:lnTo>
                    <a:pt x="65" y="219"/>
                  </a:lnTo>
                  <a:lnTo>
                    <a:pt x="56" y="222"/>
                  </a:lnTo>
                  <a:lnTo>
                    <a:pt x="47" y="226"/>
                  </a:lnTo>
                  <a:lnTo>
                    <a:pt x="40" y="229"/>
                  </a:lnTo>
                  <a:lnTo>
                    <a:pt x="33" y="228"/>
                  </a:lnTo>
                  <a:lnTo>
                    <a:pt x="29" y="222"/>
                  </a:lnTo>
                  <a:lnTo>
                    <a:pt x="28" y="209"/>
                  </a:lnTo>
                  <a:lnTo>
                    <a:pt x="22" y="202"/>
                  </a:lnTo>
                  <a:lnTo>
                    <a:pt x="14" y="198"/>
                  </a:lnTo>
                  <a:lnTo>
                    <a:pt x="7" y="196"/>
                  </a:lnTo>
                  <a:lnTo>
                    <a:pt x="0" y="190"/>
                  </a:lnTo>
                  <a:lnTo>
                    <a:pt x="5" y="180"/>
                  </a:lnTo>
                  <a:lnTo>
                    <a:pt x="7" y="170"/>
                  </a:lnTo>
                  <a:lnTo>
                    <a:pt x="5" y="159"/>
                  </a:lnTo>
                  <a:lnTo>
                    <a:pt x="1" y="148"/>
                  </a:lnTo>
                  <a:lnTo>
                    <a:pt x="23" y="134"/>
                  </a:lnTo>
                  <a:lnTo>
                    <a:pt x="46" y="119"/>
                  </a:lnTo>
                  <a:lnTo>
                    <a:pt x="68" y="101"/>
                  </a:lnTo>
                  <a:lnTo>
                    <a:pt x="88" y="83"/>
                  </a:lnTo>
                  <a:lnTo>
                    <a:pt x="109" y="63"/>
                  </a:lnTo>
                  <a:lnTo>
                    <a:pt x="127" y="42"/>
                  </a:lnTo>
                  <a:lnTo>
                    <a:pt x="145" y="21"/>
                  </a:lnTo>
                  <a:lnTo>
                    <a:pt x="162" y="0"/>
                  </a:lnTo>
                  <a:lnTo>
                    <a:pt x="170" y="6"/>
                  </a:lnTo>
                  <a:lnTo>
                    <a:pt x="180" y="10"/>
                  </a:lnTo>
                  <a:lnTo>
                    <a:pt x="188" y="14"/>
                  </a:lnTo>
                  <a:lnTo>
                    <a:pt x="198" y="17"/>
                  </a:lnTo>
                  <a:lnTo>
                    <a:pt x="206" y="21"/>
                  </a:lnTo>
                  <a:lnTo>
                    <a:pt x="216" y="24"/>
                  </a:lnTo>
                  <a:lnTo>
                    <a:pt x="226" y="25"/>
                  </a:lnTo>
                  <a:lnTo>
                    <a:pt x="235" y="28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58"/>
            <p:cNvSpPr>
              <a:spLocks noChangeAspect="1"/>
            </p:cNvSpPr>
            <p:nvPr/>
          </p:nvSpPr>
          <p:spPr bwMode="auto">
            <a:xfrm>
              <a:off x="993" y="2529"/>
              <a:ext cx="204" cy="296"/>
            </a:xfrm>
            <a:custGeom>
              <a:avLst/>
              <a:gdLst>
                <a:gd name="T0" fmla="*/ 599 w 613"/>
                <a:gd name="T1" fmla="*/ 91 h 887"/>
                <a:gd name="T2" fmla="*/ 611 w 613"/>
                <a:gd name="T3" fmla="*/ 241 h 887"/>
                <a:gd name="T4" fmla="*/ 596 w 613"/>
                <a:gd name="T5" fmla="*/ 495 h 887"/>
                <a:gd name="T6" fmla="*/ 558 w 613"/>
                <a:gd name="T7" fmla="*/ 601 h 887"/>
                <a:gd name="T8" fmla="*/ 518 w 613"/>
                <a:gd name="T9" fmla="*/ 622 h 887"/>
                <a:gd name="T10" fmla="*/ 474 w 613"/>
                <a:gd name="T11" fmla="*/ 632 h 887"/>
                <a:gd name="T12" fmla="*/ 473 w 613"/>
                <a:gd name="T13" fmla="*/ 649 h 887"/>
                <a:gd name="T14" fmla="*/ 495 w 613"/>
                <a:gd name="T15" fmla="*/ 663 h 887"/>
                <a:gd name="T16" fmla="*/ 526 w 613"/>
                <a:gd name="T17" fmla="*/ 660 h 887"/>
                <a:gd name="T18" fmla="*/ 557 w 613"/>
                <a:gd name="T19" fmla="*/ 653 h 887"/>
                <a:gd name="T20" fmla="*/ 586 w 613"/>
                <a:gd name="T21" fmla="*/ 651 h 887"/>
                <a:gd name="T22" fmla="*/ 571 w 613"/>
                <a:gd name="T23" fmla="*/ 731 h 887"/>
                <a:gd name="T24" fmla="*/ 558 w 613"/>
                <a:gd name="T25" fmla="*/ 849 h 887"/>
                <a:gd name="T26" fmla="*/ 501 w 613"/>
                <a:gd name="T27" fmla="*/ 869 h 887"/>
                <a:gd name="T28" fmla="*/ 462 w 613"/>
                <a:gd name="T29" fmla="*/ 872 h 887"/>
                <a:gd name="T30" fmla="*/ 426 w 613"/>
                <a:gd name="T31" fmla="*/ 861 h 887"/>
                <a:gd name="T32" fmla="*/ 401 w 613"/>
                <a:gd name="T33" fmla="*/ 841 h 887"/>
                <a:gd name="T34" fmla="*/ 370 w 613"/>
                <a:gd name="T35" fmla="*/ 718 h 887"/>
                <a:gd name="T36" fmla="*/ 381 w 613"/>
                <a:gd name="T37" fmla="*/ 605 h 887"/>
                <a:gd name="T38" fmla="*/ 403 w 613"/>
                <a:gd name="T39" fmla="*/ 605 h 887"/>
                <a:gd name="T40" fmla="*/ 406 w 613"/>
                <a:gd name="T41" fmla="*/ 586 h 887"/>
                <a:gd name="T42" fmla="*/ 373 w 613"/>
                <a:gd name="T43" fmla="*/ 508 h 887"/>
                <a:gd name="T44" fmla="*/ 341 w 613"/>
                <a:gd name="T45" fmla="*/ 393 h 887"/>
                <a:gd name="T46" fmla="*/ 310 w 613"/>
                <a:gd name="T47" fmla="*/ 279 h 887"/>
                <a:gd name="T48" fmla="*/ 297 w 613"/>
                <a:gd name="T49" fmla="*/ 272 h 887"/>
                <a:gd name="T50" fmla="*/ 265 w 613"/>
                <a:gd name="T51" fmla="*/ 343 h 887"/>
                <a:gd name="T52" fmla="*/ 235 w 613"/>
                <a:gd name="T53" fmla="*/ 457 h 887"/>
                <a:gd name="T54" fmla="*/ 225 w 613"/>
                <a:gd name="T55" fmla="*/ 577 h 887"/>
                <a:gd name="T56" fmla="*/ 243 w 613"/>
                <a:gd name="T57" fmla="*/ 806 h 887"/>
                <a:gd name="T58" fmla="*/ 223 w 613"/>
                <a:gd name="T59" fmla="*/ 872 h 887"/>
                <a:gd name="T60" fmla="*/ 209 w 613"/>
                <a:gd name="T61" fmla="*/ 866 h 887"/>
                <a:gd name="T62" fmla="*/ 187 w 613"/>
                <a:gd name="T63" fmla="*/ 870 h 887"/>
                <a:gd name="T64" fmla="*/ 165 w 613"/>
                <a:gd name="T65" fmla="*/ 876 h 887"/>
                <a:gd name="T66" fmla="*/ 127 w 613"/>
                <a:gd name="T67" fmla="*/ 887 h 887"/>
                <a:gd name="T68" fmla="*/ 83 w 613"/>
                <a:gd name="T69" fmla="*/ 875 h 887"/>
                <a:gd name="T70" fmla="*/ 37 w 613"/>
                <a:gd name="T71" fmla="*/ 865 h 887"/>
                <a:gd name="T72" fmla="*/ 30 w 613"/>
                <a:gd name="T73" fmla="*/ 823 h 887"/>
                <a:gd name="T74" fmla="*/ 13 w 613"/>
                <a:gd name="T75" fmla="*/ 681 h 887"/>
                <a:gd name="T76" fmla="*/ 23 w 613"/>
                <a:gd name="T77" fmla="*/ 502 h 887"/>
                <a:gd name="T78" fmla="*/ 3 w 613"/>
                <a:gd name="T79" fmla="*/ 349 h 887"/>
                <a:gd name="T80" fmla="*/ 6 w 613"/>
                <a:gd name="T81" fmla="*/ 197 h 887"/>
                <a:gd name="T82" fmla="*/ 34 w 613"/>
                <a:gd name="T83" fmla="*/ 81 h 887"/>
                <a:gd name="T84" fmla="*/ 63 w 613"/>
                <a:gd name="T85" fmla="*/ 17 h 887"/>
                <a:gd name="T86" fmla="*/ 108 w 613"/>
                <a:gd name="T87" fmla="*/ 28 h 887"/>
                <a:gd name="T88" fmla="*/ 152 w 613"/>
                <a:gd name="T89" fmla="*/ 43 h 887"/>
                <a:gd name="T90" fmla="*/ 198 w 613"/>
                <a:gd name="T91" fmla="*/ 58 h 887"/>
                <a:gd name="T92" fmla="*/ 244 w 613"/>
                <a:gd name="T93" fmla="*/ 75 h 887"/>
                <a:gd name="T94" fmla="*/ 289 w 613"/>
                <a:gd name="T95" fmla="*/ 92 h 887"/>
                <a:gd name="T96" fmla="*/ 314 w 613"/>
                <a:gd name="T97" fmla="*/ 56 h 887"/>
                <a:gd name="T98" fmla="*/ 346 w 613"/>
                <a:gd name="T99" fmla="*/ 21 h 887"/>
                <a:gd name="T100" fmla="*/ 375 w 613"/>
                <a:gd name="T101" fmla="*/ 3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3" h="887">
                  <a:moveTo>
                    <a:pt x="440" y="75"/>
                  </a:moveTo>
                  <a:lnTo>
                    <a:pt x="586" y="42"/>
                  </a:lnTo>
                  <a:lnTo>
                    <a:pt x="599" y="91"/>
                  </a:lnTo>
                  <a:lnTo>
                    <a:pt x="604" y="139"/>
                  </a:lnTo>
                  <a:lnTo>
                    <a:pt x="607" y="190"/>
                  </a:lnTo>
                  <a:lnTo>
                    <a:pt x="611" y="241"/>
                  </a:lnTo>
                  <a:lnTo>
                    <a:pt x="613" y="328"/>
                  </a:lnTo>
                  <a:lnTo>
                    <a:pt x="608" y="413"/>
                  </a:lnTo>
                  <a:lnTo>
                    <a:pt x="596" y="495"/>
                  </a:lnTo>
                  <a:lnTo>
                    <a:pt x="575" y="573"/>
                  </a:lnTo>
                  <a:lnTo>
                    <a:pt x="568" y="589"/>
                  </a:lnTo>
                  <a:lnTo>
                    <a:pt x="558" y="601"/>
                  </a:lnTo>
                  <a:lnTo>
                    <a:pt x="546" y="610"/>
                  </a:lnTo>
                  <a:lnTo>
                    <a:pt x="533" y="616"/>
                  </a:lnTo>
                  <a:lnTo>
                    <a:pt x="518" y="622"/>
                  </a:lnTo>
                  <a:lnTo>
                    <a:pt x="502" y="626"/>
                  </a:lnTo>
                  <a:lnTo>
                    <a:pt x="488" y="629"/>
                  </a:lnTo>
                  <a:lnTo>
                    <a:pt x="474" y="632"/>
                  </a:lnTo>
                  <a:lnTo>
                    <a:pt x="473" y="637"/>
                  </a:lnTo>
                  <a:lnTo>
                    <a:pt x="472" y="643"/>
                  </a:lnTo>
                  <a:lnTo>
                    <a:pt x="473" y="649"/>
                  </a:lnTo>
                  <a:lnTo>
                    <a:pt x="477" y="653"/>
                  </a:lnTo>
                  <a:lnTo>
                    <a:pt x="486" y="658"/>
                  </a:lnTo>
                  <a:lnTo>
                    <a:pt x="495" y="663"/>
                  </a:lnTo>
                  <a:lnTo>
                    <a:pt x="505" y="663"/>
                  </a:lnTo>
                  <a:lnTo>
                    <a:pt x="516" y="663"/>
                  </a:lnTo>
                  <a:lnTo>
                    <a:pt x="526" y="660"/>
                  </a:lnTo>
                  <a:lnTo>
                    <a:pt x="537" y="657"/>
                  </a:lnTo>
                  <a:lnTo>
                    <a:pt x="547" y="654"/>
                  </a:lnTo>
                  <a:lnTo>
                    <a:pt x="557" y="653"/>
                  </a:lnTo>
                  <a:lnTo>
                    <a:pt x="586" y="612"/>
                  </a:lnTo>
                  <a:lnTo>
                    <a:pt x="589" y="632"/>
                  </a:lnTo>
                  <a:lnTo>
                    <a:pt x="586" y="651"/>
                  </a:lnTo>
                  <a:lnTo>
                    <a:pt x="582" y="672"/>
                  </a:lnTo>
                  <a:lnTo>
                    <a:pt x="579" y="692"/>
                  </a:lnTo>
                  <a:lnTo>
                    <a:pt x="571" y="731"/>
                  </a:lnTo>
                  <a:lnTo>
                    <a:pt x="564" y="769"/>
                  </a:lnTo>
                  <a:lnTo>
                    <a:pt x="560" y="809"/>
                  </a:lnTo>
                  <a:lnTo>
                    <a:pt x="558" y="849"/>
                  </a:lnTo>
                  <a:lnTo>
                    <a:pt x="526" y="877"/>
                  </a:lnTo>
                  <a:lnTo>
                    <a:pt x="513" y="872"/>
                  </a:lnTo>
                  <a:lnTo>
                    <a:pt x="501" y="869"/>
                  </a:lnTo>
                  <a:lnTo>
                    <a:pt x="487" y="869"/>
                  </a:lnTo>
                  <a:lnTo>
                    <a:pt x="474" y="870"/>
                  </a:lnTo>
                  <a:lnTo>
                    <a:pt x="462" y="872"/>
                  </a:lnTo>
                  <a:lnTo>
                    <a:pt x="448" y="870"/>
                  </a:lnTo>
                  <a:lnTo>
                    <a:pt x="437" y="868"/>
                  </a:lnTo>
                  <a:lnTo>
                    <a:pt x="426" y="861"/>
                  </a:lnTo>
                  <a:lnTo>
                    <a:pt x="413" y="858"/>
                  </a:lnTo>
                  <a:lnTo>
                    <a:pt x="406" y="851"/>
                  </a:lnTo>
                  <a:lnTo>
                    <a:pt x="401" y="841"/>
                  </a:lnTo>
                  <a:lnTo>
                    <a:pt x="395" y="830"/>
                  </a:lnTo>
                  <a:lnTo>
                    <a:pt x="380" y="776"/>
                  </a:lnTo>
                  <a:lnTo>
                    <a:pt x="370" y="718"/>
                  </a:lnTo>
                  <a:lnTo>
                    <a:pt x="367" y="658"/>
                  </a:lnTo>
                  <a:lnTo>
                    <a:pt x="374" y="600"/>
                  </a:lnTo>
                  <a:lnTo>
                    <a:pt x="381" y="605"/>
                  </a:lnTo>
                  <a:lnTo>
                    <a:pt x="389" y="607"/>
                  </a:lnTo>
                  <a:lnTo>
                    <a:pt x="396" y="605"/>
                  </a:lnTo>
                  <a:lnTo>
                    <a:pt x="403" y="605"/>
                  </a:lnTo>
                  <a:lnTo>
                    <a:pt x="408" y="600"/>
                  </a:lnTo>
                  <a:lnTo>
                    <a:pt x="408" y="593"/>
                  </a:lnTo>
                  <a:lnTo>
                    <a:pt x="406" y="586"/>
                  </a:lnTo>
                  <a:lnTo>
                    <a:pt x="406" y="580"/>
                  </a:lnTo>
                  <a:lnTo>
                    <a:pt x="388" y="545"/>
                  </a:lnTo>
                  <a:lnTo>
                    <a:pt x="373" y="508"/>
                  </a:lnTo>
                  <a:lnTo>
                    <a:pt x="361" y="470"/>
                  </a:lnTo>
                  <a:lnTo>
                    <a:pt x="350" y="432"/>
                  </a:lnTo>
                  <a:lnTo>
                    <a:pt x="341" y="393"/>
                  </a:lnTo>
                  <a:lnTo>
                    <a:pt x="331" y="354"/>
                  </a:lnTo>
                  <a:lnTo>
                    <a:pt x="321" y="317"/>
                  </a:lnTo>
                  <a:lnTo>
                    <a:pt x="310" y="279"/>
                  </a:lnTo>
                  <a:lnTo>
                    <a:pt x="307" y="275"/>
                  </a:lnTo>
                  <a:lnTo>
                    <a:pt x="303" y="273"/>
                  </a:lnTo>
                  <a:lnTo>
                    <a:pt x="297" y="272"/>
                  </a:lnTo>
                  <a:lnTo>
                    <a:pt x="293" y="270"/>
                  </a:lnTo>
                  <a:lnTo>
                    <a:pt x="278" y="307"/>
                  </a:lnTo>
                  <a:lnTo>
                    <a:pt x="265" y="343"/>
                  </a:lnTo>
                  <a:lnTo>
                    <a:pt x="253" y="381"/>
                  </a:lnTo>
                  <a:lnTo>
                    <a:pt x="243" y="418"/>
                  </a:lnTo>
                  <a:lnTo>
                    <a:pt x="235" y="457"/>
                  </a:lnTo>
                  <a:lnTo>
                    <a:pt x="228" y="497"/>
                  </a:lnTo>
                  <a:lnTo>
                    <a:pt x="225" y="537"/>
                  </a:lnTo>
                  <a:lnTo>
                    <a:pt x="225" y="577"/>
                  </a:lnTo>
                  <a:lnTo>
                    <a:pt x="239" y="651"/>
                  </a:lnTo>
                  <a:lnTo>
                    <a:pt x="246" y="729"/>
                  </a:lnTo>
                  <a:lnTo>
                    <a:pt x="243" y="806"/>
                  </a:lnTo>
                  <a:lnTo>
                    <a:pt x="226" y="880"/>
                  </a:lnTo>
                  <a:lnTo>
                    <a:pt x="225" y="876"/>
                  </a:lnTo>
                  <a:lnTo>
                    <a:pt x="223" y="872"/>
                  </a:lnTo>
                  <a:lnTo>
                    <a:pt x="221" y="868"/>
                  </a:lnTo>
                  <a:lnTo>
                    <a:pt x="218" y="865"/>
                  </a:lnTo>
                  <a:lnTo>
                    <a:pt x="209" y="866"/>
                  </a:lnTo>
                  <a:lnTo>
                    <a:pt x="203" y="868"/>
                  </a:lnTo>
                  <a:lnTo>
                    <a:pt x="194" y="869"/>
                  </a:lnTo>
                  <a:lnTo>
                    <a:pt x="187" y="870"/>
                  </a:lnTo>
                  <a:lnTo>
                    <a:pt x="180" y="872"/>
                  </a:lnTo>
                  <a:lnTo>
                    <a:pt x="173" y="875"/>
                  </a:lnTo>
                  <a:lnTo>
                    <a:pt x="165" y="876"/>
                  </a:lnTo>
                  <a:lnTo>
                    <a:pt x="158" y="877"/>
                  </a:lnTo>
                  <a:lnTo>
                    <a:pt x="143" y="884"/>
                  </a:lnTo>
                  <a:lnTo>
                    <a:pt x="127" y="887"/>
                  </a:lnTo>
                  <a:lnTo>
                    <a:pt x="112" y="884"/>
                  </a:lnTo>
                  <a:lnTo>
                    <a:pt x="98" y="880"/>
                  </a:lnTo>
                  <a:lnTo>
                    <a:pt x="83" y="875"/>
                  </a:lnTo>
                  <a:lnTo>
                    <a:pt x="67" y="869"/>
                  </a:lnTo>
                  <a:lnTo>
                    <a:pt x="52" y="866"/>
                  </a:lnTo>
                  <a:lnTo>
                    <a:pt x="37" y="865"/>
                  </a:lnTo>
                  <a:lnTo>
                    <a:pt x="31" y="852"/>
                  </a:lnTo>
                  <a:lnTo>
                    <a:pt x="30" y="838"/>
                  </a:lnTo>
                  <a:lnTo>
                    <a:pt x="30" y="823"/>
                  </a:lnTo>
                  <a:lnTo>
                    <a:pt x="27" y="809"/>
                  </a:lnTo>
                  <a:lnTo>
                    <a:pt x="18" y="745"/>
                  </a:lnTo>
                  <a:lnTo>
                    <a:pt x="13" y="681"/>
                  </a:lnTo>
                  <a:lnTo>
                    <a:pt x="14" y="615"/>
                  </a:lnTo>
                  <a:lnTo>
                    <a:pt x="25" y="552"/>
                  </a:lnTo>
                  <a:lnTo>
                    <a:pt x="23" y="502"/>
                  </a:lnTo>
                  <a:lnTo>
                    <a:pt x="17" y="450"/>
                  </a:lnTo>
                  <a:lnTo>
                    <a:pt x="10" y="399"/>
                  </a:lnTo>
                  <a:lnTo>
                    <a:pt x="3" y="349"/>
                  </a:lnTo>
                  <a:lnTo>
                    <a:pt x="0" y="297"/>
                  </a:lnTo>
                  <a:lnTo>
                    <a:pt x="0" y="247"/>
                  </a:lnTo>
                  <a:lnTo>
                    <a:pt x="6" y="197"/>
                  </a:lnTo>
                  <a:lnTo>
                    <a:pt x="18" y="148"/>
                  </a:lnTo>
                  <a:lnTo>
                    <a:pt x="27" y="114"/>
                  </a:lnTo>
                  <a:lnTo>
                    <a:pt x="34" y="81"/>
                  </a:lnTo>
                  <a:lnTo>
                    <a:pt x="41" y="47"/>
                  </a:lnTo>
                  <a:lnTo>
                    <a:pt x="49" y="14"/>
                  </a:lnTo>
                  <a:lnTo>
                    <a:pt x="63" y="17"/>
                  </a:lnTo>
                  <a:lnTo>
                    <a:pt x="78" y="19"/>
                  </a:lnTo>
                  <a:lnTo>
                    <a:pt x="92" y="24"/>
                  </a:lnTo>
                  <a:lnTo>
                    <a:pt x="108" y="28"/>
                  </a:lnTo>
                  <a:lnTo>
                    <a:pt x="123" y="33"/>
                  </a:lnTo>
                  <a:lnTo>
                    <a:pt x="138" y="38"/>
                  </a:lnTo>
                  <a:lnTo>
                    <a:pt x="152" y="43"/>
                  </a:lnTo>
                  <a:lnTo>
                    <a:pt x="168" y="47"/>
                  </a:lnTo>
                  <a:lnTo>
                    <a:pt x="183" y="53"/>
                  </a:lnTo>
                  <a:lnTo>
                    <a:pt x="198" y="58"/>
                  </a:lnTo>
                  <a:lnTo>
                    <a:pt x="214" y="64"/>
                  </a:lnTo>
                  <a:lnTo>
                    <a:pt x="229" y="70"/>
                  </a:lnTo>
                  <a:lnTo>
                    <a:pt x="244" y="75"/>
                  </a:lnTo>
                  <a:lnTo>
                    <a:pt x="260" y="79"/>
                  </a:lnTo>
                  <a:lnTo>
                    <a:pt x="274" y="86"/>
                  </a:lnTo>
                  <a:lnTo>
                    <a:pt x="289" y="92"/>
                  </a:lnTo>
                  <a:lnTo>
                    <a:pt x="296" y="79"/>
                  </a:lnTo>
                  <a:lnTo>
                    <a:pt x="304" y="67"/>
                  </a:lnTo>
                  <a:lnTo>
                    <a:pt x="314" y="56"/>
                  </a:lnTo>
                  <a:lnTo>
                    <a:pt x="325" y="43"/>
                  </a:lnTo>
                  <a:lnTo>
                    <a:pt x="335" y="32"/>
                  </a:lnTo>
                  <a:lnTo>
                    <a:pt x="346" y="21"/>
                  </a:lnTo>
                  <a:lnTo>
                    <a:pt x="359" y="11"/>
                  </a:lnTo>
                  <a:lnTo>
                    <a:pt x="370" y="0"/>
                  </a:lnTo>
                  <a:lnTo>
                    <a:pt x="375" y="3"/>
                  </a:lnTo>
                  <a:lnTo>
                    <a:pt x="440" y="75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59"/>
            <p:cNvSpPr>
              <a:spLocks noChangeAspect="1"/>
            </p:cNvSpPr>
            <p:nvPr/>
          </p:nvSpPr>
          <p:spPr bwMode="auto">
            <a:xfrm>
              <a:off x="1170" y="2817"/>
              <a:ext cx="29" cy="23"/>
            </a:xfrm>
            <a:custGeom>
              <a:avLst/>
              <a:gdLst>
                <a:gd name="T0" fmla="*/ 83 w 87"/>
                <a:gd name="T1" fmla="*/ 24 h 67"/>
                <a:gd name="T2" fmla="*/ 85 w 87"/>
                <a:gd name="T3" fmla="*/ 35 h 67"/>
                <a:gd name="T4" fmla="*/ 87 w 87"/>
                <a:gd name="T5" fmla="*/ 47 h 67"/>
                <a:gd name="T6" fmla="*/ 85 w 87"/>
                <a:gd name="T7" fmla="*/ 58 h 67"/>
                <a:gd name="T8" fmla="*/ 78 w 87"/>
                <a:gd name="T9" fmla="*/ 67 h 67"/>
                <a:gd name="T10" fmla="*/ 68 w 87"/>
                <a:gd name="T11" fmla="*/ 65 h 67"/>
                <a:gd name="T12" fmla="*/ 57 w 87"/>
                <a:gd name="T13" fmla="*/ 63 h 67"/>
                <a:gd name="T14" fmla="*/ 47 w 87"/>
                <a:gd name="T15" fmla="*/ 60 h 67"/>
                <a:gd name="T16" fmla="*/ 37 w 87"/>
                <a:gd name="T17" fmla="*/ 56 h 67"/>
                <a:gd name="T18" fmla="*/ 28 w 87"/>
                <a:gd name="T19" fmla="*/ 53 h 67"/>
                <a:gd name="T20" fmla="*/ 19 w 87"/>
                <a:gd name="T21" fmla="*/ 49 h 67"/>
                <a:gd name="T22" fmla="*/ 9 w 87"/>
                <a:gd name="T23" fmla="*/ 46 h 67"/>
                <a:gd name="T24" fmla="*/ 0 w 87"/>
                <a:gd name="T25" fmla="*/ 43 h 67"/>
                <a:gd name="T26" fmla="*/ 0 w 87"/>
                <a:gd name="T27" fmla="*/ 32 h 67"/>
                <a:gd name="T28" fmla="*/ 8 w 87"/>
                <a:gd name="T29" fmla="*/ 25 h 67"/>
                <a:gd name="T30" fmla="*/ 19 w 87"/>
                <a:gd name="T31" fmla="*/ 17 h 67"/>
                <a:gd name="T32" fmla="*/ 32 w 87"/>
                <a:gd name="T33" fmla="*/ 10 h 67"/>
                <a:gd name="T34" fmla="*/ 44 w 87"/>
                <a:gd name="T35" fmla="*/ 3 h 67"/>
                <a:gd name="T36" fmla="*/ 57 w 87"/>
                <a:gd name="T37" fmla="*/ 0 h 67"/>
                <a:gd name="T38" fmla="*/ 68 w 87"/>
                <a:gd name="T39" fmla="*/ 1 h 67"/>
                <a:gd name="T40" fmla="*/ 76 w 87"/>
                <a:gd name="T41" fmla="*/ 10 h 67"/>
                <a:gd name="T42" fmla="*/ 83 w 87"/>
                <a:gd name="T43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67">
                  <a:moveTo>
                    <a:pt x="83" y="24"/>
                  </a:moveTo>
                  <a:lnTo>
                    <a:pt x="85" y="35"/>
                  </a:lnTo>
                  <a:lnTo>
                    <a:pt x="87" y="47"/>
                  </a:lnTo>
                  <a:lnTo>
                    <a:pt x="85" y="58"/>
                  </a:lnTo>
                  <a:lnTo>
                    <a:pt x="78" y="67"/>
                  </a:lnTo>
                  <a:lnTo>
                    <a:pt x="68" y="65"/>
                  </a:lnTo>
                  <a:lnTo>
                    <a:pt x="57" y="63"/>
                  </a:lnTo>
                  <a:lnTo>
                    <a:pt x="47" y="60"/>
                  </a:lnTo>
                  <a:lnTo>
                    <a:pt x="37" y="56"/>
                  </a:lnTo>
                  <a:lnTo>
                    <a:pt x="28" y="53"/>
                  </a:lnTo>
                  <a:lnTo>
                    <a:pt x="19" y="49"/>
                  </a:lnTo>
                  <a:lnTo>
                    <a:pt x="9" y="46"/>
                  </a:lnTo>
                  <a:lnTo>
                    <a:pt x="0" y="43"/>
                  </a:lnTo>
                  <a:lnTo>
                    <a:pt x="0" y="32"/>
                  </a:lnTo>
                  <a:lnTo>
                    <a:pt x="8" y="25"/>
                  </a:lnTo>
                  <a:lnTo>
                    <a:pt x="19" y="17"/>
                  </a:lnTo>
                  <a:lnTo>
                    <a:pt x="32" y="10"/>
                  </a:lnTo>
                  <a:lnTo>
                    <a:pt x="44" y="3"/>
                  </a:lnTo>
                  <a:lnTo>
                    <a:pt x="57" y="0"/>
                  </a:lnTo>
                  <a:lnTo>
                    <a:pt x="68" y="1"/>
                  </a:lnTo>
                  <a:lnTo>
                    <a:pt x="76" y="10"/>
                  </a:lnTo>
                  <a:lnTo>
                    <a:pt x="83" y="24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60"/>
            <p:cNvSpPr>
              <a:spLocks noChangeAspect="1"/>
            </p:cNvSpPr>
            <p:nvPr/>
          </p:nvSpPr>
          <p:spPr bwMode="auto">
            <a:xfrm>
              <a:off x="1112" y="2823"/>
              <a:ext cx="28" cy="21"/>
            </a:xfrm>
            <a:custGeom>
              <a:avLst/>
              <a:gdLst>
                <a:gd name="T0" fmla="*/ 83 w 83"/>
                <a:gd name="T1" fmla="*/ 17 h 61"/>
                <a:gd name="T2" fmla="*/ 81 w 83"/>
                <a:gd name="T3" fmla="*/ 25 h 61"/>
                <a:gd name="T4" fmla="*/ 77 w 83"/>
                <a:gd name="T5" fmla="*/ 32 h 61"/>
                <a:gd name="T6" fmla="*/ 71 w 83"/>
                <a:gd name="T7" fmla="*/ 38 h 61"/>
                <a:gd name="T8" fmla="*/ 64 w 83"/>
                <a:gd name="T9" fmla="*/ 42 h 61"/>
                <a:gd name="T10" fmla="*/ 57 w 83"/>
                <a:gd name="T11" fmla="*/ 46 h 61"/>
                <a:gd name="T12" fmla="*/ 49 w 83"/>
                <a:gd name="T13" fmla="*/ 49 h 61"/>
                <a:gd name="T14" fmla="*/ 42 w 83"/>
                <a:gd name="T15" fmla="*/ 53 h 61"/>
                <a:gd name="T16" fmla="*/ 37 w 83"/>
                <a:gd name="T17" fmla="*/ 59 h 61"/>
                <a:gd name="T18" fmla="*/ 30 w 83"/>
                <a:gd name="T19" fmla="*/ 61 h 61"/>
                <a:gd name="T20" fmla="*/ 24 w 83"/>
                <a:gd name="T21" fmla="*/ 61 h 61"/>
                <a:gd name="T22" fmla="*/ 17 w 83"/>
                <a:gd name="T23" fmla="*/ 61 h 61"/>
                <a:gd name="T24" fmla="*/ 11 w 83"/>
                <a:gd name="T25" fmla="*/ 61 h 61"/>
                <a:gd name="T26" fmla="*/ 4 w 83"/>
                <a:gd name="T27" fmla="*/ 50 h 61"/>
                <a:gd name="T28" fmla="*/ 0 w 83"/>
                <a:gd name="T29" fmla="*/ 36 h 61"/>
                <a:gd name="T30" fmla="*/ 0 w 83"/>
                <a:gd name="T31" fmla="*/ 22 h 61"/>
                <a:gd name="T32" fmla="*/ 2 w 83"/>
                <a:gd name="T33" fmla="*/ 10 h 61"/>
                <a:gd name="T34" fmla="*/ 11 w 83"/>
                <a:gd name="T35" fmla="*/ 4 h 61"/>
                <a:gd name="T36" fmla="*/ 21 w 83"/>
                <a:gd name="T37" fmla="*/ 0 h 61"/>
                <a:gd name="T38" fmla="*/ 32 w 83"/>
                <a:gd name="T39" fmla="*/ 0 h 61"/>
                <a:gd name="T40" fmla="*/ 42 w 83"/>
                <a:gd name="T41" fmla="*/ 0 h 61"/>
                <a:gd name="T42" fmla="*/ 53 w 83"/>
                <a:gd name="T43" fmla="*/ 3 h 61"/>
                <a:gd name="T44" fmla="*/ 63 w 83"/>
                <a:gd name="T45" fmla="*/ 7 h 61"/>
                <a:gd name="T46" fmla="*/ 73 w 83"/>
                <a:gd name="T47" fmla="*/ 11 h 61"/>
                <a:gd name="T48" fmla="*/ 83 w 83"/>
                <a:gd name="T49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" h="61">
                  <a:moveTo>
                    <a:pt x="83" y="17"/>
                  </a:moveTo>
                  <a:lnTo>
                    <a:pt x="81" y="25"/>
                  </a:lnTo>
                  <a:lnTo>
                    <a:pt x="77" y="32"/>
                  </a:lnTo>
                  <a:lnTo>
                    <a:pt x="71" y="38"/>
                  </a:lnTo>
                  <a:lnTo>
                    <a:pt x="64" y="42"/>
                  </a:lnTo>
                  <a:lnTo>
                    <a:pt x="57" y="46"/>
                  </a:lnTo>
                  <a:lnTo>
                    <a:pt x="49" y="49"/>
                  </a:lnTo>
                  <a:lnTo>
                    <a:pt x="42" y="53"/>
                  </a:lnTo>
                  <a:lnTo>
                    <a:pt x="37" y="59"/>
                  </a:lnTo>
                  <a:lnTo>
                    <a:pt x="30" y="61"/>
                  </a:lnTo>
                  <a:lnTo>
                    <a:pt x="24" y="61"/>
                  </a:lnTo>
                  <a:lnTo>
                    <a:pt x="17" y="61"/>
                  </a:lnTo>
                  <a:lnTo>
                    <a:pt x="11" y="61"/>
                  </a:lnTo>
                  <a:lnTo>
                    <a:pt x="4" y="50"/>
                  </a:lnTo>
                  <a:lnTo>
                    <a:pt x="0" y="36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1" y="4"/>
                  </a:lnTo>
                  <a:lnTo>
                    <a:pt x="21" y="0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3" y="3"/>
                  </a:lnTo>
                  <a:lnTo>
                    <a:pt x="63" y="7"/>
                  </a:lnTo>
                  <a:lnTo>
                    <a:pt x="73" y="11"/>
                  </a:lnTo>
                  <a:lnTo>
                    <a:pt x="83" y="1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61"/>
            <p:cNvSpPr>
              <a:spLocks noChangeAspect="1"/>
            </p:cNvSpPr>
            <p:nvPr/>
          </p:nvSpPr>
          <p:spPr bwMode="auto">
            <a:xfrm>
              <a:off x="1041" y="2825"/>
              <a:ext cx="21" cy="16"/>
            </a:xfrm>
            <a:custGeom>
              <a:avLst/>
              <a:gdLst>
                <a:gd name="T0" fmla="*/ 61 w 64"/>
                <a:gd name="T1" fmla="*/ 50 h 50"/>
                <a:gd name="T2" fmla="*/ 53 w 64"/>
                <a:gd name="T3" fmla="*/ 50 h 50"/>
                <a:gd name="T4" fmla="*/ 45 w 64"/>
                <a:gd name="T5" fmla="*/ 49 h 50"/>
                <a:gd name="T6" fmla="*/ 36 w 64"/>
                <a:gd name="T7" fmla="*/ 46 h 50"/>
                <a:gd name="T8" fmla="*/ 29 w 64"/>
                <a:gd name="T9" fmla="*/ 42 h 50"/>
                <a:gd name="T10" fmla="*/ 21 w 64"/>
                <a:gd name="T11" fmla="*/ 38 h 50"/>
                <a:gd name="T12" fmla="*/ 14 w 64"/>
                <a:gd name="T13" fmla="*/ 32 h 50"/>
                <a:gd name="T14" fmla="*/ 7 w 64"/>
                <a:gd name="T15" fmla="*/ 27 h 50"/>
                <a:gd name="T16" fmla="*/ 0 w 64"/>
                <a:gd name="T17" fmla="*/ 21 h 50"/>
                <a:gd name="T18" fmla="*/ 7 w 64"/>
                <a:gd name="T19" fmla="*/ 18 h 50"/>
                <a:gd name="T20" fmla="*/ 15 w 64"/>
                <a:gd name="T21" fmla="*/ 17 h 50"/>
                <a:gd name="T22" fmla="*/ 22 w 64"/>
                <a:gd name="T23" fmla="*/ 14 h 50"/>
                <a:gd name="T24" fmla="*/ 31 w 64"/>
                <a:gd name="T25" fmla="*/ 13 h 50"/>
                <a:gd name="T26" fmla="*/ 39 w 64"/>
                <a:gd name="T27" fmla="*/ 10 h 50"/>
                <a:gd name="T28" fmla="*/ 46 w 64"/>
                <a:gd name="T29" fmla="*/ 7 h 50"/>
                <a:gd name="T30" fmla="*/ 54 w 64"/>
                <a:gd name="T31" fmla="*/ 4 h 50"/>
                <a:gd name="T32" fmla="*/ 61 w 64"/>
                <a:gd name="T33" fmla="*/ 0 h 50"/>
                <a:gd name="T34" fmla="*/ 63 w 64"/>
                <a:gd name="T35" fmla="*/ 13 h 50"/>
                <a:gd name="T36" fmla="*/ 64 w 64"/>
                <a:gd name="T37" fmla="*/ 25 h 50"/>
                <a:gd name="T38" fmla="*/ 64 w 64"/>
                <a:gd name="T39" fmla="*/ 39 h 50"/>
                <a:gd name="T40" fmla="*/ 61 w 64"/>
                <a:gd name="T4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" h="50">
                  <a:moveTo>
                    <a:pt x="61" y="50"/>
                  </a:moveTo>
                  <a:lnTo>
                    <a:pt x="53" y="50"/>
                  </a:lnTo>
                  <a:lnTo>
                    <a:pt x="45" y="49"/>
                  </a:lnTo>
                  <a:lnTo>
                    <a:pt x="36" y="46"/>
                  </a:lnTo>
                  <a:lnTo>
                    <a:pt x="29" y="42"/>
                  </a:lnTo>
                  <a:lnTo>
                    <a:pt x="21" y="38"/>
                  </a:lnTo>
                  <a:lnTo>
                    <a:pt x="14" y="32"/>
                  </a:lnTo>
                  <a:lnTo>
                    <a:pt x="7" y="27"/>
                  </a:lnTo>
                  <a:lnTo>
                    <a:pt x="0" y="21"/>
                  </a:lnTo>
                  <a:lnTo>
                    <a:pt x="7" y="18"/>
                  </a:lnTo>
                  <a:lnTo>
                    <a:pt x="15" y="17"/>
                  </a:lnTo>
                  <a:lnTo>
                    <a:pt x="22" y="14"/>
                  </a:lnTo>
                  <a:lnTo>
                    <a:pt x="31" y="13"/>
                  </a:lnTo>
                  <a:lnTo>
                    <a:pt x="39" y="10"/>
                  </a:lnTo>
                  <a:lnTo>
                    <a:pt x="46" y="7"/>
                  </a:lnTo>
                  <a:lnTo>
                    <a:pt x="54" y="4"/>
                  </a:lnTo>
                  <a:lnTo>
                    <a:pt x="61" y="0"/>
                  </a:lnTo>
                  <a:lnTo>
                    <a:pt x="63" y="13"/>
                  </a:lnTo>
                  <a:lnTo>
                    <a:pt x="64" y="25"/>
                  </a:lnTo>
                  <a:lnTo>
                    <a:pt x="64" y="39"/>
                  </a:lnTo>
                  <a:lnTo>
                    <a:pt x="61" y="50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62"/>
            <p:cNvSpPr>
              <a:spLocks noChangeAspect="1"/>
            </p:cNvSpPr>
            <p:nvPr/>
          </p:nvSpPr>
          <p:spPr bwMode="auto">
            <a:xfrm>
              <a:off x="978" y="2826"/>
              <a:ext cx="45" cy="9"/>
            </a:xfrm>
            <a:custGeom>
              <a:avLst/>
              <a:gdLst>
                <a:gd name="T0" fmla="*/ 137 w 137"/>
                <a:gd name="T1" fmla="*/ 14 h 28"/>
                <a:gd name="T2" fmla="*/ 137 w 137"/>
                <a:gd name="T3" fmla="*/ 28 h 28"/>
                <a:gd name="T4" fmla="*/ 122 w 137"/>
                <a:gd name="T5" fmla="*/ 23 h 28"/>
                <a:gd name="T6" fmla="*/ 105 w 137"/>
                <a:gd name="T7" fmla="*/ 18 h 28"/>
                <a:gd name="T8" fmla="*/ 90 w 137"/>
                <a:gd name="T9" fmla="*/ 16 h 28"/>
                <a:gd name="T10" fmla="*/ 73 w 137"/>
                <a:gd name="T11" fmla="*/ 16 h 28"/>
                <a:gd name="T12" fmla="*/ 56 w 137"/>
                <a:gd name="T13" fmla="*/ 16 h 28"/>
                <a:gd name="T14" fmla="*/ 39 w 137"/>
                <a:gd name="T15" fmla="*/ 18 h 28"/>
                <a:gd name="T16" fmla="*/ 24 w 137"/>
                <a:gd name="T17" fmla="*/ 23 h 28"/>
                <a:gd name="T18" fmla="*/ 9 w 137"/>
                <a:gd name="T19" fmla="*/ 28 h 28"/>
                <a:gd name="T20" fmla="*/ 0 w 137"/>
                <a:gd name="T21" fmla="*/ 28 h 28"/>
                <a:gd name="T22" fmla="*/ 13 w 137"/>
                <a:gd name="T23" fmla="*/ 16 h 28"/>
                <a:gd name="T24" fmla="*/ 28 w 137"/>
                <a:gd name="T25" fmla="*/ 7 h 28"/>
                <a:gd name="T26" fmla="*/ 45 w 137"/>
                <a:gd name="T27" fmla="*/ 3 h 28"/>
                <a:gd name="T28" fmla="*/ 63 w 137"/>
                <a:gd name="T29" fmla="*/ 0 h 28"/>
                <a:gd name="T30" fmla="*/ 81 w 137"/>
                <a:gd name="T31" fmla="*/ 0 h 28"/>
                <a:gd name="T32" fmla="*/ 99 w 137"/>
                <a:gd name="T33" fmla="*/ 3 h 28"/>
                <a:gd name="T34" fmla="*/ 119 w 137"/>
                <a:gd name="T35" fmla="*/ 9 h 28"/>
                <a:gd name="T36" fmla="*/ 137 w 137"/>
                <a:gd name="T3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7" h="28">
                  <a:moveTo>
                    <a:pt x="137" y="14"/>
                  </a:moveTo>
                  <a:lnTo>
                    <a:pt x="137" y="28"/>
                  </a:lnTo>
                  <a:lnTo>
                    <a:pt x="122" y="23"/>
                  </a:lnTo>
                  <a:lnTo>
                    <a:pt x="105" y="18"/>
                  </a:lnTo>
                  <a:lnTo>
                    <a:pt x="90" y="16"/>
                  </a:lnTo>
                  <a:lnTo>
                    <a:pt x="73" y="16"/>
                  </a:lnTo>
                  <a:lnTo>
                    <a:pt x="56" y="16"/>
                  </a:lnTo>
                  <a:lnTo>
                    <a:pt x="39" y="18"/>
                  </a:lnTo>
                  <a:lnTo>
                    <a:pt x="24" y="23"/>
                  </a:lnTo>
                  <a:lnTo>
                    <a:pt x="9" y="28"/>
                  </a:lnTo>
                  <a:lnTo>
                    <a:pt x="0" y="28"/>
                  </a:lnTo>
                  <a:lnTo>
                    <a:pt x="13" y="16"/>
                  </a:lnTo>
                  <a:lnTo>
                    <a:pt x="28" y="7"/>
                  </a:lnTo>
                  <a:lnTo>
                    <a:pt x="45" y="3"/>
                  </a:lnTo>
                  <a:lnTo>
                    <a:pt x="63" y="0"/>
                  </a:lnTo>
                  <a:lnTo>
                    <a:pt x="81" y="0"/>
                  </a:lnTo>
                  <a:lnTo>
                    <a:pt x="99" y="3"/>
                  </a:lnTo>
                  <a:lnTo>
                    <a:pt x="119" y="9"/>
                  </a:lnTo>
                  <a:lnTo>
                    <a:pt x="13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63"/>
            <p:cNvSpPr>
              <a:spLocks noChangeAspect="1"/>
            </p:cNvSpPr>
            <p:nvPr/>
          </p:nvSpPr>
          <p:spPr bwMode="auto">
            <a:xfrm>
              <a:off x="1146" y="2827"/>
              <a:ext cx="17" cy="6"/>
            </a:xfrm>
            <a:custGeom>
              <a:avLst/>
              <a:gdLst>
                <a:gd name="T0" fmla="*/ 52 w 52"/>
                <a:gd name="T1" fmla="*/ 14 h 18"/>
                <a:gd name="T2" fmla="*/ 46 w 52"/>
                <a:gd name="T3" fmla="*/ 17 h 18"/>
                <a:gd name="T4" fmla="*/ 41 w 52"/>
                <a:gd name="T5" fmla="*/ 18 h 18"/>
                <a:gd name="T6" fmla="*/ 35 w 52"/>
                <a:gd name="T7" fmla="*/ 18 h 18"/>
                <a:gd name="T8" fmla="*/ 28 w 52"/>
                <a:gd name="T9" fmla="*/ 17 h 18"/>
                <a:gd name="T10" fmla="*/ 22 w 52"/>
                <a:gd name="T11" fmla="*/ 14 h 18"/>
                <a:gd name="T12" fmla="*/ 15 w 52"/>
                <a:gd name="T13" fmla="*/ 13 h 18"/>
                <a:gd name="T14" fmla="*/ 10 w 52"/>
                <a:gd name="T15" fmla="*/ 11 h 18"/>
                <a:gd name="T16" fmla="*/ 3 w 52"/>
                <a:gd name="T17" fmla="*/ 10 h 18"/>
                <a:gd name="T18" fmla="*/ 3 w 52"/>
                <a:gd name="T19" fmla="*/ 8 h 18"/>
                <a:gd name="T20" fmla="*/ 3 w 52"/>
                <a:gd name="T21" fmla="*/ 6 h 18"/>
                <a:gd name="T22" fmla="*/ 2 w 52"/>
                <a:gd name="T23" fmla="*/ 4 h 18"/>
                <a:gd name="T24" fmla="*/ 0 w 52"/>
                <a:gd name="T25" fmla="*/ 3 h 18"/>
                <a:gd name="T26" fmla="*/ 7 w 52"/>
                <a:gd name="T27" fmla="*/ 2 h 18"/>
                <a:gd name="T28" fmla="*/ 14 w 52"/>
                <a:gd name="T29" fmla="*/ 2 h 18"/>
                <a:gd name="T30" fmla="*/ 21 w 52"/>
                <a:gd name="T31" fmla="*/ 0 h 18"/>
                <a:gd name="T32" fmla="*/ 28 w 52"/>
                <a:gd name="T33" fmla="*/ 2 h 18"/>
                <a:gd name="T34" fmla="*/ 35 w 52"/>
                <a:gd name="T35" fmla="*/ 3 h 18"/>
                <a:gd name="T36" fmla="*/ 42 w 52"/>
                <a:gd name="T37" fmla="*/ 4 h 18"/>
                <a:gd name="T38" fmla="*/ 48 w 52"/>
                <a:gd name="T39" fmla="*/ 8 h 18"/>
                <a:gd name="T40" fmla="*/ 52 w 52"/>
                <a:gd name="T41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18">
                  <a:moveTo>
                    <a:pt x="52" y="14"/>
                  </a:moveTo>
                  <a:lnTo>
                    <a:pt x="46" y="17"/>
                  </a:lnTo>
                  <a:lnTo>
                    <a:pt x="41" y="18"/>
                  </a:lnTo>
                  <a:lnTo>
                    <a:pt x="35" y="18"/>
                  </a:lnTo>
                  <a:lnTo>
                    <a:pt x="28" y="17"/>
                  </a:lnTo>
                  <a:lnTo>
                    <a:pt x="22" y="14"/>
                  </a:lnTo>
                  <a:lnTo>
                    <a:pt x="15" y="13"/>
                  </a:lnTo>
                  <a:lnTo>
                    <a:pt x="10" y="11"/>
                  </a:lnTo>
                  <a:lnTo>
                    <a:pt x="3" y="10"/>
                  </a:lnTo>
                  <a:lnTo>
                    <a:pt x="3" y="8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3"/>
                  </a:lnTo>
                  <a:lnTo>
                    <a:pt x="7" y="2"/>
                  </a:lnTo>
                  <a:lnTo>
                    <a:pt x="14" y="2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5" y="3"/>
                  </a:lnTo>
                  <a:lnTo>
                    <a:pt x="42" y="4"/>
                  </a:lnTo>
                  <a:lnTo>
                    <a:pt x="48" y="8"/>
                  </a:lnTo>
                  <a:lnTo>
                    <a:pt x="52" y="14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64"/>
            <p:cNvSpPr>
              <a:spLocks noChangeAspect="1"/>
            </p:cNvSpPr>
            <p:nvPr/>
          </p:nvSpPr>
          <p:spPr bwMode="auto">
            <a:xfrm>
              <a:off x="1216" y="2832"/>
              <a:ext cx="10" cy="49"/>
            </a:xfrm>
            <a:custGeom>
              <a:avLst/>
              <a:gdLst>
                <a:gd name="T0" fmla="*/ 4 w 29"/>
                <a:gd name="T1" fmla="*/ 149 h 149"/>
                <a:gd name="T2" fmla="*/ 7 w 29"/>
                <a:gd name="T3" fmla="*/ 133 h 149"/>
                <a:gd name="T4" fmla="*/ 9 w 29"/>
                <a:gd name="T5" fmla="*/ 94 h 149"/>
                <a:gd name="T6" fmla="*/ 9 w 29"/>
                <a:gd name="T7" fmla="*/ 43 h 149"/>
                <a:gd name="T8" fmla="*/ 0 w 29"/>
                <a:gd name="T9" fmla="*/ 0 h 149"/>
                <a:gd name="T10" fmla="*/ 9 w 29"/>
                <a:gd name="T11" fmla="*/ 0 h 149"/>
                <a:gd name="T12" fmla="*/ 18 w 29"/>
                <a:gd name="T13" fmla="*/ 7 h 149"/>
                <a:gd name="T14" fmla="*/ 23 w 29"/>
                <a:gd name="T15" fmla="*/ 17 h 149"/>
                <a:gd name="T16" fmla="*/ 29 w 29"/>
                <a:gd name="T17" fmla="*/ 27 h 149"/>
                <a:gd name="T18" fmla="*/ 29 w 29"/>
                <a:gd name="T19" fmla="*/ 42 h 149"/>
                <a:gd name="T20" fmla="*/ 28 w 29"/>
                <a:gd name="T21" fmla="*/ 78 h 149"/>
                <a:gd name="T22" fmla="*/ 21 w 29"/>
                <a:gd name="T23" fmla="*/ 120 h 149"/>
                <a:gd name="T24" fmla="*/ 4 w 29"/>
                <a:gd name="T25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49">
                  <a:moveTo>
                    <a:pt x="4" y="149"/>
                  </a:moveTo>
                  <a:lnTo>
                    <a:pt x="7" y="133"/>
                  </a:lnTo>
                  <a:lnTo>
                    <a:pt x="9" y="94"/>
                  </a:lnTo>
                  <a:lnTo>
                    <a:pt x="9" y="43"/>
                  </a:lnTo>
                  <a:lnTo>
                    <a:pt x="0" y="0"/>
                  </a:lnTo>
                  <a:lnTo>
                    <a:pt x="9" y="0"/>
                  </a:lnTo>
                  <a:lnTo>
                    <a:pt x="18" y="7"/>
                  </a:lnTo>
                  <a:lnTo>
                    <a:pt x="23" y="17"/>
                  </a:lnTo>
                  <a:lnTo>
                    <a:pt x="29" y="27"/>
                  </a:lnTo>
                  <a:lnTo>
                    <a:pt x="29" y="42"/>
                  </a:lnTo>
                  <a:lnTo>
                    <a:pt x="28" y="78"/>
                  </a:lnTo>
                  <a:lnTo>
                    <a:pt x="21" y="120"/>
                  </a:lnTo>
                  <a:lnTo>
                    <a:pt x="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65"/>
            <p:cNvSpPr>
              <a:spLocks noChangeAspect="1"/>
            </p:cNvSpPr>
            <p:nvPr/>
          </p:nvSpPr>
          <p:spPr bwMode="auto">
            <a:xfrm>
              <a:off x="1235" y="2835"/>
              <a:ext cx="9" cy="25"/>
            </a:xfrm>
            <a:custGeom>
              <a:avLst/>
              <a:gdLst>
                <a:gd name="T0" fmla="*/ 26 w 26"/>
                <a:gd name="T1" fmla="*/ 34 h 74"/>
                <a:gd name="T2" fmla="*/ 26 w 26"/>
                <a:gd name="T3" fmla="*/ 46 h 74"/>
                <a:gd name="T4" fmla="*/ 22 w 26"/>
                <a:gd name="T5" fmla="*/ 59 h 74"/>
                <a:gd name="T6" fmla="*/ 15 w 26"/>
                <a:gd name="T7" fmla="*/ 70 h 74"/>
                <a:gd name="T8" fmla="*/ 11 w 26"/>
                <a:gd name="T9" fmla="*/ 74 h 74"/>
                <a:gd name="T10" fmla="*/ 11 w 26"/>
                <a:gd name="T11" fmla="*/ 56 h 74"/>
                <a:gd name="T12" fmla="*/ 8 w 26"/>
                <a:gd name="T13" fmla="*/ 37 h 74"/>
                <a:gd name="T14" fmla="*/ 4 w 26"/>
                <a:gd name="T15" fmla="*/ 18 h 74"/>
                <a:gd name="T16" fmla="*/ 0 w 26"/>
                <a:gd name="T17" fmla="*/ 0 h 74"/>
                <a:gd name="T18" fmla="*/ 11 w 26"/>
                <a:gd name="T19" fmla="*/ 3 h 74"/>
                <a:gd name="T20" fmla="*/ 17 w 26"/>
                <a:gd name="T21" fmla="*/ 13 h 74"/>
                <a:gd name="T22" fmla="*/ 21 w 26"/>
                <a:gd name="T23" fmla="*/ 24 h 74"/>
                <a:gd name="T24" fmla="*/ 26 w 26"/>
                <a:gd name="T25" fmla="*/ 3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74">
                  <a:moveTo>
                    <a:pt x="26" y="34"/>
                  </a:moveTo>
                  <a:lnTo>
                    <a:pt x="26" y="46"/>
                  </a:lnTo>
                  <a:lnTo>
                    <a:pt x="22" y="59"/>
                  </a:lnTo>
                  <a:lnTo>
                    <a:pt x="15" y="70"/>
                  </a:lnTo>
                  <a:lnTo>
                    <a:pt x="11" y="74"/>
                  </a:lnTo>
                  <a:lnTo>
                    <a:pt x="11" y="56"/>
                  </a:lnTo>
                  <a:lnTo>
                    <a:pt x="8" y="37"/>
                  </a:lnTo>
                  <a:lnTo>
                    <a:pt x="4" y="18"/>
                  </a:lnTo>
                  <a:lnTo>
                    <a:pt x="0" y="0"/>
                  </a:lnTo>
                  <a:lnTo>
                    <a:pt x="11" y="3"/>
                  </a:lnTo>
                  <a:lnTo>
                    <a:pt x="17" y="13"/>
                  </a:lnTo>
                  <a:lnTo>
                    <a:pt x="21" y="24"/>
                  </a:lnTo>
                  <a:lnTo>
                    <a:pt x="26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66"/>
            <p:cNvSpPr>
              <a:spLocks noChangeAspect="1"/>
            </p:cNvSpPr>
            <p:nvPr/>
          </p:nvSpPr>
          <p:spPr bwMode="auto">
            <a:xfrm>
              <a:off x="942" y="2849"/>
              <a:ext cx="17" cy="40"/>
            </a:xfrm>
            <a:custGeom>
              <a:avLst/>
              <a:gdLst>
                <a:gd name="T0" fmla="*/ 53 w 53"/>
                <a:gd name="T1" fmla="*/ 109 h 120"/>
                <a:gd name="T2" fmla="*/ 53 w 53"/>
                <a:gd name="T3" fmla="*/ 113 h 120"/>
                <a:gd name="T4" fmla="*/ 53 w 53"/>
                <a:gd name="T5" fmla="*/ 116 h 120"/>
                <a:gd name="T6" fmla="*/ 51 w 53"/>
                <a:gd name="T7" fmla="*/ 117 h 120"/>
                <a:gd name="T8" fmla="*/ 48 w 53"/>
                <a:gd name="T9" fmla="*/ 120 h 120"/>
                <a:gd name="T10" fmla="*/ 41 w 53"/>
                <a:gd name="T11" fmla="*/ 117 h 120"/>
                <a:gd name="T12" fmla="*/ 34 w 53"/>
                <a:gd name="T13" fmla="*/ 114 h 120"/>
                <a:gd name="T14" fmla="*/ 27 w 53"/>
                <a:gd name="T15" fmla="*/ 112 h 120"/>
                <a:gd name="T16" fmla="*/ 22 w 53"/>
                <a:gd name="T17" fmla="*/ 108 h 120"/>
                <a:gd name="T18" fmla="*/ 16 w 53"/>
                <a:gd name="T19" fmla="*/ 102 h 120"/>
                <a:gd name="T20" fmla="*/ 11 w 53"/>
                <a:gd name="T21" fmla="*/ 98 h 120"/>
                <a:gd name="T22" fmla="*/ 6 w 53"/>
                <a:gd name="T23" fmla="*/ 91 h 120"/>
                <a:gd name="T24" fmla="*/ 4 w 53"/>
                <a:gd name="T25" fmla="*/ 84 h 120"/>
                <a:gd name="T26" fmla="*/ 0 w 53"/>
                <a:gd name="T27" fmla="*/ 63 h 120"/>
                <a:gd name="T28" fmla="*/ 0 w 53"/>
                <a:gd name="T29" fmla="*/ 41 h 120"/>
                <a:gd name="T30" fmla="*/ 2 w 53"/>
                <a:gd name="T31" fmla="*/ 20 h 120"/>
                <a:gd name="T32" fmla="*/ 11 w 53"/>
                <a:gd name="T33" fmla="*/ 0 h 120"/>
                <a:gd name="T34" fmla="*/ 11 w 53"/>
                <a:gd name="T35" fmla="*/ 4 h 120"/>
                <a:gd name="T36" fmla="*/ 9 w 53"/>
                <a:gd name="T37" fmla="*/ 14 h 120"/>
                <a:gd name="T38" fmla="*/ 8 w 53"/>
                <a:gd name="T39" fmla="*/ 31 h 120"/>
                <a:gd name="T40" fmla="*/ 9 w 53"/>
                <a:gd name="T41" fmla="*/ 48 h 120"/>
                <a:gd name="T42" fmla="*/ 13 w 53"/>
                <a:gd name="T43" fmla="*/ 67 h 120"/>
                <a:gd name="T44" fmla="*/ 22 w 53"/>
                <a:gd name="T45" fmla="*/ 85 h 120"/>
                <a:gd name="T46" fmla="*/ 34 w 53"/>
                <a:gd name="T47" fmla="*/ 99 h 120"/>
                <a:gd name="T48" fmla="*/ 53 w 53"/>
                <a:gd name="T49" fmla="*/ 10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120">
                  <a:moveTo>
                    <a:pt x="53" y="109"/>
                  </a:moveTo>
                  <a:lnTo>
                    <a:pt x="53" y="113"/>
                  </a:lnTo>
                  <a:lnTo>
                    <a:pt x="53" y="116"/>
                  </a:lnTo>
                  <a:lnTo>
                    <a:pt x="51" y="117"/>
                  </a:lnTo>
                  <a:lnTo>
                    <a:pt x="48" y="120"/>
                  </a:lnTo>
                  <a:lnTo>
                    <a:pt x="41" y="117"/>
                  </a:lnTo>
                  <a:lnTo>
                    <a:pt x="34" y="114"/>
                  </a:lnTo>
                  <a:lnTo>
                    <a:pt x="27" y="112"/>
                  </a:lnTo>
                  <a:lnTo>
                    <a:pt x="22" y="108"/>
                  </a:lnTo>
                  <a:lnTo>
                    <a:pt x="16" y="102"/>
                  </a:lnTo>
                  <a:lnTo>
                    <a:pt x="11" y="98"/>
                  </a:lnTo>
                  <a:lnTo>
                    <a:pt x="6" y="91"/>
                  </a:lnTo>
                  <a:lnTo>
                    <a:pt x="4" y="84"/>
                  </a:lnTo>
                  <a:lnTo>
                    <a:pt x="0" y="63"/>
                  </a:lnTo>
                  <a:lnTo>
                    <a:pt x="0" y="41"/>
                  </a:lnTo>
                  <a:lnTo>
                    <a:pt x="2" y="2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9" y="14"/>
                  </a:lnTo>
                  <a:lnTo>
                    <a:pt x="8" y="31"/>
                  </a:lnTo>
                  <a:lnTo>
                    <a:pt x="9" y="48"/>
                  </a:lnTo>
                  <a:lnTo>
                    <a:pt x="13" y="67"/>
                  </a:lnTo>
                  <a:lnTo>
                    <a:pt x="22" y="85"/>
                  </a:lnTo>
                  <a:lnTo>
                    <a:pt x="34" y="99"/>
                  </a:lnTo>
                  <a:lnTo>
                    <a:pt x="53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67"/>
            <p:cNvSpPr>
              <a:spLocks noChangeAspect="1"/>
            </p:cNvSpPr>
            <p:nvPr/>
          </p:nvSpPr>
          <p:spPr bwMode="auto">
            <a:xfrm>
              <a:off x="972" y="2848"/>
              <a:ext cx="75" cy="21"/>
            </a:xfrm>
            <a:custGeom>
              <a:avLst/>
              <a:gdLst>
                <a:gd name="T0" fmla="*/ 200 w 223"/>
                <a:gd name="T1" fmla="*/ 42 h 64"/>
                <a:gd name="T2" fmla="*/ 223 w 223"/>
                <a:gd name="T3" fmla="*/ 64 h 64"/>
                <a:gd name="T4" fmla="*/ 210 w 223"/>
                <a:gd name="T5" fmla="*/ 58 h 64"/>
                <a:gd name="T6" fmla="*/ 198 w 223"/>
                <a:gd name="T7" fmla="*/ 53 h 64"/>
                <a:gd name="T8" fmla="*/ 184 w 223"/>
                <a:gd name="T9" fmla="*/ 47 h 64"/>
                <a:gd name="T10" fmla="*/ 171 w 223"/>
                <a:gd name="T11" fmla="*/ 42 h 64"/>
                <a:gd name="T12" fmla="*/ 157 w 223"/>
                <a:gd name="T13" fmla="*/ 38 h 64"/>
                <a:gd name="T14" fmla="*/ 142 w 223"/>
                <a:gd name="T15" fmla="*/ 35 h 64"/>
                <a:gd name="T16" fmla="*/ 128 w 223"/>
                <a:gd name="T17" fmla="*/ 31 h 64"/>
                <a:gd name="T18" fmla="*/ 114 w 223"/>
                <a:gd name="T19" fmla="*/ 28 h 64"/>
                <a:gd name="T20" fmla="*/ 99 w 223"/>
                <a:gd name="T21" fmla="*/ 26 h 64"/>
                <a:gd name="T22" fmla="*/ 83 w 223"/>
                <a:gd name="T23" fmla="*/ 26 h 64"/>
                <a:gd name="T24" fmla="*/ 69 w 223"/>
                <a:gd name="T25" fmla="*/ 26 h 64"/>
                <a:gd name="T26" fmla="*/ 55 w 223"/>
                <a:gd name="T27" fmla="*/ 28 h 64"/>
                <a:gd name="T28" fmla="*/ 40 w 223"/>
                <a:gd name="T29" fmla="*/ 29 h 64"/>
                <a:gd name="T30" fmla="*/ 26 w 223"/>
                <a:gd name="T31" fmla="*/ 33 h 64"/>
                <a:gd name="T32" fmla="*/ 14 w 223"/>
                <a:gd name="T33" fmla="*/ 38 h 64"/>
                <a:gd name="T34" fmla="*/ 0 w 223"/>
                <a:gd name="T35" fmla="*/ 43 h 64"/>
                <a:gd name="T36" fmla="*/ 4 w 223"/>
                <a:gd name="T37" fmla="*/ 32 h 64"/>
                <a:gd name="T38" fmla="*/ 9 w 223"/>
                <a:gd name="T39" fmla="*/ 24 h 64"/>
                <a:gd name="T40" fmla="*/ 16 w 223"/>
                <a:gd name="T41" fmla="*/ 17 h 64"/>
                <a:gd name="T42" fmla="*/ 25 w 223"/>
                <a:gd name="T43" fmla="*/ 11 h 64"/>
                <a:gd name="T44" fmla="*/ 34 w 223"/>
                <a:gd name="T45" fmla="*/ 7 h 64"/>
                <a:gd name="T46" fmla="*/ 44 w 223"/>
                <a:gd name="T47" fmla="*/ 4 h 64"/>
                <a:gd name="T48" fmla="*/ 54 w 223"/>
                <a:gd name="T49" fmla="*/ 1 h 64"/>
                <a:gd name="T50" fmla="*/ 65 w 223"/>
                <a:gd name="T51" fmla="*/ 0 h 64"/>
                <a:gd name="T52" fmla="*/ 83 w 223"/>
                <a:gd name="T53" fmla="*/ 1 h 64"/>
                <a:gd name="T54" fmla="*/ 103 w 223"/>
                <a:gd name="T55" fmla="*/ 3 h 64"/>
                <a:gd name="T56" fmla="*/ 122 w 223"/>
                <a:gd name="T57" fmla="*/ 4 h 64"/>
                <a:gd name="T58" fmla="*/ 140 w 223"/>
                <a:gd name="T59" fmla="*/ 8 h 64"/>
                <a:gd name="T60" fmla="*/ 157 w 223"/>
                <a:gd name="T61" fmla="*/ 14 h 64"/>
                <a:gd name="T62" fmla="*/ 174 w 223"/>
                <a:gd name="T63" fmla="*/ 21 h 64"/>
                <a:gd name="T64" fmla="*/ 188 w 223"/>
                <a:gd name="T65" fmla="*/ 31 h 64"/>
                <a:gd name="T66" fmla="*/ 200 w 223"/>
                <a:gd name="T6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3" h="64">
                  <a:moveTo>
                    <a:pt x="200" y="42"/>
                  </a:moveTo>
                  <a:lnTo>
                    <a:pt x="223" y="64"/>
                  </a:lnTo>
                  <a:lnTo>
                    <a:pt x="210" y="58"/>
                  </a:lnTo>
                  <a:lnTo>
                    <a:pt x="198" y="53"/>
                  </a:lnTo>
                  <a:lnTo>
                    <a:pt x="184" y="47"/>
                  </a:lnTo>
                  <a:lnTo>
                    <a:pt x="171" y="42"/>
                  </a:lnTo>
                  <a:lnTo>
                    <a:pt x="157" y="38"/>
                  </a:lnTo>
                  <a:lnTo>
                    <a:pt x="142" y="35"/>
                  </a:lnTo>
                  <a:lnTo>
                    <a:pt x="128" y="31"/>
                  </a:lnTo>
                  <a:lnTo>
                    <a:pt x="114" y="28"/>
                  </a:lnTo>
                  <a:lnTo>
                    <a:pt x="99" y="26"/>
                  </a:lnTo>
                  <a:lnTo>
                    <a:pt x="83" y="26"/>
                  </a:lnTo>
                  <a:lnTo>
                    <a:pt x="69" y="26"/>
                  </a:lnTo>
                  <a:lnTo>
                    <a:pt x="55" y="28"/>
                  </a:lnTo>
                  <a:lnTo>
                    <a:pt x="40" y="29"/>
                  </a:lnTo>
                  <a:lnTo>
                    <a:pt x="26" y="33"/>
                  </a:lnTo>
                  <a:lnTo>
                    <a:pt x="14" y="38"/>
                  </a:lnTo>
                  <a:lnTo>
                    <a:pt x="0" y="43"/>
                  </a:lnTo>
                  <a:lnTo>
                    <a:pt x="4" y="32"/>
                  </a:lnTo>
                  <a:lnTo>
                    <a:pt x="9" y="24"/>
                  </a:lnTo>
                  <a:lnTo>
                    <a:pt x="16" y="17"/>
                  </a:lnTo>
                  <a:lnTo>
                    <a:pt x="25" y="11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4" y="1"/>
                  </a:lnTo>
                  <a:lnTo>
                    <a:pt x="65" y="0"/>
                  </a:lnTo>
                  <a:lnTo>
                    <a:pt x="83" y="1"/>
                  </a:lnTo>
                  <a:lnTo>
                    <a:pt x="103" y="3"/>
                  </a:lnTo>
                  <a:lnTo>
                    <a:pt x="122" y="4"/>
                  </a:lnTo>
                  <a:lnTo>
                    <a:pt x="140" y="8"/>
                  </a:lnTo>
                  <a:lnTo>
                    <a:pt x="157" y="14"/>
                  </a:lnTo>
                  <a:lnTo>
                    <a:pt x="174" y="21"/>
                  </a:lnTo>
                  <a:lnTo>
                    <a:pt x="188" y="31"/>
                  </a:lnTo>
                  <a:lnTo>
                    <a:pt x="200" y="4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68"/>
            <p:cNvSpPr>
              <a:spLocks noChangeAspect="1"/>
            </p:cNvSpPr>
            <p:nvPr/>
          </p:nvSpPr>
          <p:spPr bwMode="auto">
            <a:xfrm>
              <a:off x="1125" y="2857"/>
              <a:ext cx="34" cy="6"/>
            </a:xfrm>
            <a:custGeom>
              <a:avLst/>
              <a:gdLst>
                <a:gd name="T0" fmla="*/ 101 w 101"/>
                <a:gd name="T1" fmla="*/ 0 h 19"/>
                <a:gd name="T2" fmla="*/ 99 w 101"/>
                <a:gd name="T3" fmla="*/ 3 h 19"/>
                <a:gd name="T4" fmla="*/ 97 w 101"/>
                <a:gd name="T5" fmla="*/ 6 h 19"/>
                <a:gd name="T6" fmla="*/ 94 w 101"/>
                <a:gd name="T7" fmla="*/ 10 h 19"/>
                <a:gd name="T8" fmla="*/ 91 w 101"/>
                <a:gd name="T9" fmla="*/ 13 h 19"/>
                <a:gd name="T10" fmla="*/ 80 w 101"/>
                <a:gd name="T11" fmla="*/ 16 h 19"/>
                <a:gd name="T12" fmla="*/ 69 w 101"/>
                <a:gd name="T13" fmla="*/ 17 h 19"/>
                <a:gd name="T14" fmla="*/ 58 w 101"/>
                <a:gd name="T15" fmla="*/ 17 h 19"/>
                <a:gd name="T16" fmla="*/ 46 w 101"/>
                <a:gd name="T17" fmla="*/ 19 h 19"/>
                <a:gd name="T18" fmla="*/ 35 w 101"/>
                <a:gd name="T19" fmla="*/ 19 h 19"/>
                <a:gd name="T20" fmla="*/ 23 w 101"/>
                <a:gd name="T21" fmla="*/ 17 h 19"/>
                <a:gd name="T22" fmla="*/ 12 w 101"/>
                <a:gd name="T23" fmla="*/ 17 h 19"/>
                <a:gd name="T24" fmla="*/ 0 w 101"/>
                <a:gd name="T25" fmla="*/ 16 h 19"/>
                <a:gd name="T26" fmla="*/ 5 w 101"/>
                <a:gd name="T27" fmla="*/ 0 h 19"/>
                <a:gd name="T28" fmla="*/ 17 w 101"/>
                <a:gd name="T29" fmla="*/ 2 h 19"/>
                <a:gd name="T30" fmla="*/ 28 w 101"/>
                <a:gd name="T31" fmla="*/ 3 h 19"/>
                <a:gd name="T32" fmla="*/ 41 w 101"/>
                <a:gd name="T33" fmla="*/ 5 h 19"/>
                <a:gd name="T34" fmla="*/ 53 w 101"/>
                <a:gd name="T35" fmla="*/ 5 h 19"/>
                <a:gd name="T36" fmla="*/ 65 w 101"/>
                <a:gd name="T37" fmla="*/ 5 h 19"/>
                <a:gd name="T38" fmla="*/ 77 w 101"/>
                <a:gd name="T39" fmla="*/ 3 h 19"/>
                <a:gd name="T40" fmla="*/ 88 w 101"/>
                <a:gd name="T41" fmla="*/ 2 h 19"/>
                <a:gd name="T42" fmla="*/ 101 w 101"/>
                <a:gd name="T4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1" h="19">
                  <a:moveTo>
                    <a:pt x="101" y="0"/>
                  </a:moveTo>
                  <a:lnTo>
                    <a:pt x="99" y="3"/>
                  </a:lnTo>
                  <a:lnTo>
                    <a:pt x="97" y="6"/>
                  </a:lnTo>
                  <a:lnTo>
                    <a:pt x="94" y="10"/>
                  </a:lnTo>
                  <a:lnTo>
                    <a:pt x="91" y="13"/>
                  </a:lnTo>
                  <a:lnTo>
                    <a:pt x="80" y="16"/>
                  </a:lnTo>
                  <a:lnTo>
                    <a:pt x="69" y="17"/>
                  </a:lnTo>
                  <a:lnTo>
                    <a:pt x="58" y="17"/>
                  </a:lnTo>
                  <a:lnTo>
                    <a:pt x="46" y="19"/>
                  </a:lnTo>
                  <a:lnTo>
                    <a:pt x="35" y="19"/>
                  </a:lnTo>
                  <a:lnTo>
                    <a:pt x="23" y="17"/>
                  </a:lnTo>
                  <a:lnTo>
                    <a:pt x="12" y="17"/>
                  </a:lnTo>
                  <a:lnTo>
                    <a:pt x="0" y="16"/>
                  </a:lnTo>
                  <a:lnTo>
                    <a:pt x="5" y="0"/>
                  </a:lnTo>
                  <a:lnTo>
                    <a:pt x="17" y="2"/>
                  </a:lnTo>
                  <a:lnTo>
                    <a:pt x="28" y="3"/>
                  </a:lnTo>
                  <a:lnTo>
                    <a:pt x="41" y="5"/>
                  </a:lnTo>
                  <a:lnTo>
                    <a:pt x="53" y="5"/>
                  </a:lnTo>
                  <a:lnTo>
                    <a:pt x="65" y="5"/>
                  </a:lnTo>
                  <a:lnTo>
                    <a:pt x="77" y="3"/>
                  </a:lnTo>
                  <a:lnTo>
                    <a:pt x="88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69"/>
            <p:cNvSpPr>
              <a:spLocks noChangeAspect="1"/>
            </p:cNvSpPr>
            <p:nvPr/>
          </p:nvSpPr>
          <p:spPr bwMode="auto">
            <a:xfrm>
              <a:off x="925" y="2862"/>
              <a:ext cx="12" cy="22"/>
            </a:xfrm>
            <a:custGeom>
              <a:avLst/>
              <a:gdLst>
                <a:gd name="T0" fmla="*/ 18 w 36"/>
                <a:gd name="T1" fmla="*/ 36 h 66"/>
                <a:gd name="T2" fmla="*/ 22 w 36"/>
                <a:gd name="T3" fmla="*/ 45 h 66"/>
                <a:gd name="T4" fmla="*/ 32 w 36"/>
                <a:gd name="T5" fmla="*/ 50 h 66"/>
                <a:gd name="T6" fmla="*/ 36 w 36"/>
                <a:gd name="T7" fmla="*/ 57 h 66"/>
                <a:gd name="T8" fmla="*/ 29 w 36"/>
                <a:gd name="T9" fmla="*/ 66 h 66"/>
                <a:gd name="T10" fmla="*/ 18 w 36"/>
                <a:gd name="T11" fmla="*/ 59 h 66"/>
                <a:gd name="T12" fmla="*/ 9 w 36"/>
                <a:gd name="T13" fmla="*/ 49 h 66"/>
                <a:gd name="T14" fmla="*/ 3 w 36"/>
                <a:gd name="T15" fmla="*/ 38 h 66"/>
                <a:gd name="T16" fmla="*/ 0 w 36"/>
                <a:gd name="T17" fmla="*/ 25 h 66"/>
                <a:gd name="T18" fmla="*/ 0 w 36"/>
                <a:gd name="T19" fmla="*/ 18 h 66"/>
                <a:gd name="T20" fmla="*/ 1 w 36"/>
                <a:gd name="T21" fmla="*/ 11 h 66"/>
                <a:gd name="T22" fmla="*/ 4 w 36"/>
                <a:gd name="T23" fmla="*/ 6 h 66"/>
                <a:gd name="T24" fmla="*/ 8 w 36"/>
                <a:gd name="T25" fmla="*/ 0 h 66"/>
                <a:gd name="T26" fmla="*/ 12 w 36"/>
                <a:gd name="T27" fmla="*/ 11 h 66"/>
                <a:gd name="T28" fmla="*/ 14 w 36"/>
                <a:gd name="T29" fmla="*/ 21 h 66"/>
                <a:gd name="T30" fmla="*/ 15 w 36"/>
                <a:gd name="T31" fmla="*/ 28 h 66"/>
                <a:gd name="T32" fmla="*/ 18 w 36"/>
                <a:gd name="T33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66">
                  <a:moveTo>
                    <a:pt x="18" y="36"/>
                  </a:moveTo>
                  <a:lnTo>
                    <a:pt x="22" y="45"/>
                  </a:lnTo>
                  <a:lnTo>
                    <a:pt x="32" y="50"/>
                  </a:lnTo>
                  <a:lnTo>
                    <a:pt x="36" y="57"/>
                  </a:lnTo>
                  <a:lnTo>
                    <a:pt x="29" y="66"/>
                  </a:lnTo>
                  <a:lnTo>
                    <a:pt x="18" y="59"/>
                  </a:lnTo>
                  <a:lnTo>
                    <a:pt x="9" y="49"/>
                  </a:lnTo>
                  <a:lnTo>
                    <a:pt x="3" y="38"/>
                  </a:lnTo>
                  <a:lnTo>
                    <a:pt x="0" y="25"/>
                  </a:lnTo>
                  <a:lnTo>
                    <a:pt x="0" y="18"/>
                  </a:lnTo>
                  <a:lnTo>
                    <a:pt x="1" y="11"/>
                  </a:lnTo>
                  <a:lnTo>
                    <a:pt x="4" y="6"/>
                  </a:lnTo>
                  <a:lnTo>
                    <a:pt x="8" y="0"/>
                  </a:lnTo>
                  <a:lnTo>
                    <a:pt x="12" y="11"/>
                  </a:lnTo>
                  <a:lnTo>
                    <a:pt x="14" y="21"/>
                  </a:lnTo>
                  <a:lnTo>
                    <a:pt x="15" y="28"/>
                  </a:lnTo>
                  <a:lnTo>
                    <a:pt x="18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70"/>
            <p:cNvSpPr>
              <a:spLocks noChangeAspect="1"/>
            </p:cNvSpPr>
            <p:nvPr/>
          </p:nvSpPr>
          <p:spPr bwMode="auto">
            <a:xfrm>
              <a:off x="1120" y="2867"/>
              <a:ext cx="76" cy="14"/>
            </a:xfrm>
            <a:custGeom>
              <a:avLst/>
              <a:gdLst>
                <a:gd name="T0" fmla="*/ 131 w 228"/>
                <a:gd name="T1" fmla="*/ 38 h 42"/>
                <a:gd name="T2" fmla="*/ 115 w 228"/>
                <a:gd name="T3" fmla="*/ 40 h 42"/>
                <a:gd name="T4" fmla="*/ 98 w 228"/>
                <a:gd name="T5" fmla="*/ 41 h 42"/>
                <a:gd name="T6" fmla="*/ 80 w 228"/>
                <a:gd name="T7" fmla="*/ 42 h 42"/>
                <a:gd name="T8" fmla="*/ 63 w 228"/>
                <a:gd name="T9" fmla="*/ 42 h 42"/>
                <a:gd name="T10" fmla="*/ 46 w 228"/>
                <a:gd name="T11" fmla="*/ 41 h 42"/>
                <a:gd name="T12" fmla="*/ 30 w 228"/>
                <a:gd name="T13" fmla="*/ 38 h 42"/>
                <a:gd name="T14" fmla="*/ 14 w 228"/>
                <a:gd name="T15" fmla="*/ 31 h 42"/>
                <a:gd name="T16" fmla="*/ 0 w 228"/>
                <a:gd name="T17" fmla="*/ 23 h 42"/>
                <a:gd name="T18" fmla="*/ 14 w 228"/>
                <a:gd name="T19" fmla="*/ 26 h 42"/>
                <a:gd name="T20" fmla="*/ 28 w 228"/>
                <a:gd name="T21" fmla="*/ 27 h 42"/>
                <a:gd name="T22" fmla="*/ 44 w 228"/>
                <a:gd name="T23" fmla="*/ 28 h 42"/>
                <a:gd name="T24" fmla="*/ 58 w 228"/>
                <a:gd name="T25" fmla="*/ 30 h 42"/>
                <a:gd name="T26" fmla="*/ 73 w 228"/>
                <a:gd name="T27" fmla="*/ 30 h 42"/>
                <a:gd name="T28" fmla="*/ 87 w 228"/>
                <a:gd name="T29" fmla="*/ 30 h 42"/>
                <a:gd name="T30" fmla="*/ 102 w 228"/>
                <a:gd name="T31" fmla="*/ 28 h 42"/>
                <a:gd name="T32" fmla="*/ 116 w 228"/>
                <a:gd name="T33" fmla="*/ 27 h 42"/>
                <a:gd name="T34" fmla="*/ 131 w 228"/>
                <a:gd name="T35" fmla="*/ 26 h 42"/>
                <a:gd name="T36" fmla="*/ 145 w 228"/>
                <a:gd name="T37" fmla="*/ 23 h 42"/>
                <a:gd name="T38" fmla="*/ 159 w 228"/>
                <a:gd name="T39" fmla="*/ 20 h 42"/>
                <a:gd name="T40" fmla="*/ 173 w 228"/>
                <a:gd name="T41" fmla="*/ 17 h 42"/>
                <a:gd name="T42" fmla="*/ 187 w 228"/>
                <a:gd name="T43" fmla="*/ 13 h 42"/>
                <a:gd name="T44" fmla="*/ 201 w 228"/>
                <a:gd name="T45" fmla="*/ 10 h 42"/>
                <a:gd name="T46" fmla="*/ 215 w 228"/>
                <a:gd name="T47" fmla="*/ 5 h 42"/>
                <a:gd name="T48" fmla="*/ 228 w 228"/>
                <a:gd name="T49" fmla="*/ 0 h 42"/>
                <a:gd name="T50" fmla="*/ 222 w 228"/>
                <a:gd name="T51" fmla="*/ 13 h 42"/>
                <a:gd name="T52" fmla="*/ 212 w 228"/>
                <a:gd name="T53" fmla="*/ 21 h 42"/>
                <a:gd name="T54" fmla="*/ 201 w 228"/>
                <a:gd name="T55" fmla="*/ 27 h 42"/>
                <a:gd name="T56" fmla="*/ 189 w 228"/>
                <a:gd name="T57" fmla="*/ 31 h 42"/>
                <a:gd name="T58" fmla="*/ 173 w 228"/>
                <a:gd name="T59" fmla="*/ 33 h 42"/>
                <a:gd name="T60" fmla="*/ 159 w 228"/>
                <a:gd name="T61" fmla="*/ 34 h 42"/>
                <a:gd name="T62" fmla="*/ 145 w 228"/>
                <a:gd name="T63" fmla="*/ 35 h 42"/>
                <a:gd name="T64" fmla="*/ 131 w 228"/>
                <a:gd name="T6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42">
                  <a:moveTo>
                    <a:pt x="131" y="38"/>
                  </a:moveTo>
                  <a:lnTo>
                    <a:pt x="115" y="40"/>
                  </a:lnTo>
                  <a:lnTo>
                    <a:pt x="98" y="41"/>
                  </a:lnTo>
                  <a:lnTo>
                    <a:pt x="80" y="42"/>
                  </a:lnTo>
                  <a:lnTo>
                    <a:pt x="63" y="42"/>
                  </a:lnTo>
                  <a:lnTo>
                    <a:pt x="46" y="41"/>
                  </a:lnTo>
                  <a:lnTo>
                    <a:pt x="30" y="38"/>
                  </a:lnTo>
                  <a:lnTo>
                    <a:pt x="14" y="31"/>
                  </a:lnTo>
                  <a:lnTo>
                    <a:pt x="0" y="23"/>
                  </a:lnTo>
                  <a:lnTo>
                    <a:pt x="14" y="26"/>
                  </a:lnTo>
                  <a:lnTo>
                    <a:pt x="28" y="27"/>
                  </a:lnTo>
                  <a:lnTo>
                    <a:pt x="44" y="28"/>
                  </a:lnTo>
                  <a:lnTo>
                    <a:pt x="58" y="30"/>
                  </a:lnTo>
                  <a:lnTo>
                    <a:pt x="73" y="30"/>
                  </a:lnTo>
                  <a:lnTo>
                    <a:pt x="87" y="30"/>
                  </a:lnTo>
                  <a:lnTo>
                    <a:pt x="102" y="28"/>
                  </a:lnTo>
                  <a:lnTo>
                    <a:pt x="116" y="27"/>
                  </a:lnTo>
                  <a:lnTo>
                    <a:pt x="131" y="26"/>
                  </a:lnTo>
                  <a:lnTo>
                    <a:pt x="145" y="23"/>
                  </a:lnTo>
                  <a:lnTo>
                    <a:pt x="159" y="20"/>
                  </a:lnTo>
                  <a:lnTo>
                    <a:pt x="173" y="17"/>
                  </a:lnTo>
                  <a:lnTo>
                    <a:pt x="187" y="13"/>
                  </a:lnTo>
                  <a:lnTo>
                    <a:pt x="201" y="10"/>
                  </a:lnTo>
                  <a:lnTo>
                    <a:pt x="215" y="5"/>
                  </a:lnTo>
                  <a:lnTo>
                    <a:pt x="228" y="0"/>
                  </a:lnTo>
                  <a:lnTo>
                    <a:pt x="222" y="13"/>
                  </a:lnTo>
                  <a:lnTo>
                    <a:pt x="212" y="21"/>
                  </a:lnTo>
                  <a:lnTo>
                    <a:pt x="201" y="27"/>
                  </a:lnTo>
                  <a:lnTo>
                    <a:pt x="189" y="31"/>
                  </a:lnTo>
                  <a:lnTo>
                    <a:pt x="173" y="33"/>
                  </a:lnTo>
                  <a:lnTo>
                    <a:pt x="159" y="34"/>
                  </a:lnTo>
                  <a:lnTo>
                    <a:pt x="145" y="35"/>
                  </a:lnTo>
                  <a:lnTo>
                    <a:pt x="131" y="38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71"/>
            <p:cNvSpPr>
              <a:spLocks noChangeAspect="1"/>
            </p:cNvSpPr>
            <p:nvPr/>
          </p:nvSpPr>
          <p:spPr bwMode="auto">
            <a:xfrm>
              <a:off x="1033" y="2877"/>
              <a:ext cx="40" cy="8"/>
            </a:xfrm>
            <a:custGeom>
              <a:avLst/>
              <a:gdLst>
                <a:gd name="T0" fmla="*/ 121 w 121"/>
                <a:gd name="T1" fmla="*/ 2 h 26"/>
                <a:gd name="T2" fmla="*/ 117 w 121"/>
                <a:gd name="T3" fmla="*/ 9 h 26"/>
                <a:gd name="T4" fmla="*/ 110 w 121"/>
                <a:gd name="T5" fmla="*/ 13 h 26"/>
                <a:gd name="T6" fmla="*/ 102 w 121"/>
                <a:gd name="T7" fmla="*/ 16 h 26"/>
                <a:gd name="T8" fmla="*/ 95 w 121"/>
                <a:gd name="T9" fmla="*/ 20 h 26"/>
                <a:gd name="T10" fmla="*/ 84 w 121"/>
                <a:gd name="T11" fmla="*/ 21 h 26"/>
                <a:gd name="T12" fmla="*/ 71 w 121"/>
                <a:gd name="T13" fmla="*/ 23 h 26"/>
                <a:gd name="T14" fmla="*/ 60 w 121"/>
                <a:gd name="T15" fmla="*/ 24 h 26"/>
                <a:gd name="T16" fmla="*/ 47 w 121"/>
                <a:gd name="T17" fmla="*/ 24 h 26"/>
                <a:gd name="T18" fmla="*/ 35 w 121"/>
                <a:gd name="T19" fmla="*/ 26 h 26"/>
                <a:gd name="T20" fmla="*/ 24 w 121"/>
                <a:gd name="T21" fmla="*/ 26 h 26"/>
                <a:gd name="T22" fmla="*/ 11 w 121"/>
                <a:gd name="T23" fmla="*/ 24 h 26"/>
                <a:gd name="T24" fmla="*/ 0 w 121"/>
                <a:gd name="T25" fmla="*/ 21 h 26"/>
                <a:gd name="T26" fmla="*/ 14 w 121"/>
                <a:gd name="T27" fmla="*/ 20 h 26"/>
                <a:gd name="T28" fmla="*/ 29 w 121"/>
                <a:gd name="T29" fmla="*/ 17 h 26"/>
                <a:gd name="T30" fmla="*/ 43 w 121"/>
                <a:gd name="T31" fmla="*/ 14 h 26"/>
                <a:gd name="T32" fmla="*/ 57 w 121"/>
                <a:gd name="T33" fmla="*/ 10 h 26"/>
                <a:gd name="T34" fmla="*/ 71 w 121"/>
                <a:gd name="T35" fmla="*/ 7 h 26"/>
                <a:gd name="T36" fmla="*/ 85 w 121"/>
                <a:gd name="T37" fmla="*/ 5 h 26"/>
                <a:gd name="T38" fmla="*/ 99 w 121"/>
                <a:gd name="T39" fmla="*/ 5 h 26"/>
                <a:gd name="T40" fmla="*/ 111 w 121"/>
                <a:gd name="T41" fmla="*/ 5 h 26"/>
                <a:gd name="T42" fmla="*/ 113 w 121"/>
                <a:gd name="T43" fmla="*/ 2 h 26"/>
                <a:gd name="T44" fmla="*/ 116 w 121"/>
                <a:gd name="T45" fmla="*/ 0 h 26"/>
                <a:gd name="T46" fmla="*/ 118 w 121"/>
                <a:gd name="T47" fmla="*/ 0 h 26"/>
                <a:gd name="T48" fmla="*/ 121 w 121"/>
                <a:gd name="T4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1" h="26">
                  <a:moveTo>
                    <a:pt x="121" y="2"/>
                  </a:moveTo>
                  <a:lnTo>
                    <a:pt x="117" y="9"/>
                  </a:lnTo>
                  <a:lnTo>
                    <a:pt x="110" y="13"/>
                  </a:lnTo>
                  <a:lnTo>
                    <a:pt x="102" y="16"/>
                  </a:lnTo>
                  <a:lnTo>
                    <a:pt x="95" y="20"/>
                  </a:lnTo>
                  <a:lnTo>
                    <a:pt x="84" y="21"/>
                  </a:lnTo>
                  <a:lnTo>
                    <a:pt x="71" y="23"/>
                  </a:lnTo>
                  <a:lnTo>
                    <a:pt x="60" y="24"/>
                  </a:lnTo>
                  <a:lnTo>
                    <a:pt x="47" y="24"/>
                  </a:lnTo>
                  <a:lnTo>
                    <a:pt x="35" y="26"/>
                  </a:lnTo>
                  <a:lnTo>
                    <a:pt x="24" y="26"/>
                  </a:lnTo>
                  <a:lnTo>
                    <a:pt x="11" y="24"/>
                  </a:lnTo>
                  <a:lnTo>
                    <a:pt x="0" y="21"/>
                  </a:lnTo>
                  <a:lnTo>
                    <a:pt x="14" y="20"/>
                  </a:lnTo>
                  <a:lnTo>
                    <a:pt x="29" y="17"/>
                  </a:lnTo>
                  <a:lnTo>
                    <a:pt x="43" y="14"/>
                  </a:lnTo>
                  <a:lnTo>
                    <a:pt x="57" y="10"/>
                  </a:lnTo>
                  <a:lnTo>
                    <a:pt x="71" y="7"/>
                  </a:lnTo>
                  <a:lnTo>
                    <a:pt x="85" y="5"/>
                  </a:lnTo>
                  <a:lnTo>
                    <a:pt x="99" y="5"/>
                  </a:lnTo>
                  <a:lnTo>
                    <a:pt x="111" y="5"/>
                  </a:lnTo>
                  <a:lnTo>
                    <a:pt x="113" y="2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1" y="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72"/>
            <p:cNvSpPr>
              <a:spLocks noChangeAspect="1"/>
            </p:cNvSpPr>
            <p:nvPr/>
          </p:nvSpPr>
          <p:spPr bwMode="auto">
            <a:xfrm>
              <a:off x="1067" y="2877"/>
              <a:ext cx="21" cy="20"/>
            </a:xfrm>
            <a:custGeom>
              <a:avLst/>
              <a:gdLst>
                <a:gd name="T0" fmla="*/ 64 w 64"/>
                <a:gd name="T1" fmla="*/ 0 h 62"/>
                <a:gd name="T2" fmla="*/ 63 w 64"/>
                <a:gd name="T3" fmla="*/ 10 h 62"/>
                <a:gd name="T4" fmla="*/ 60 w 64"/>
                <a:gd name="T5" fmla="*/ 19 h 62"/>
                <a:gd name="T6" fmla="*/ 54 w 64"/>
                <a:gd name="T7" fmla="*/ 27 h 62"/>
                <a:gd name="T8" fmla="*/ 49 w 64"/>
                <a:gd name="T9" fmla="*/ 35 h 62"/>
                <a:gd name="T10" fmla="*/ 42 w 64"/>
                <a:gd name="T11" fmla="*/ 42 h 62"/>
                <a:gd name="T12" fmla="*/ 34 w 64"/>
                <a:gd name="T13" fmla="*/ 49 h 62"/>
                <a:gd name="T14" fmla="*/ 24 w 64"/>
                <a:gd name="T15" fmla="*/ 55 h 62"/>
                <a:gd name="T16" fmla="*/ 15 w 64"/>
                <a:gd name="T17" fmla="*/ 59 h 62"/>
                <a:gd name="T18" fmla="*/ 11 w 64"/>
                <a:gd name="T19" fmla="*/ 60 h 62"/>
                <a:gd name="T20" fmla="*/ 7 w 64"/>
                <a:gd name="T21" fmla="*/ 62 h 62"/>
                <a:gd name="T22" fmla="*/ 3 w 64"/>
                <a:gd name="T23" fmla="*/ 62 h 62"/>
                <a:gd name="T24" fmla="*/ 0 w 64"/>
                <a:gd name="T25" fmla="*/ 58 h 62"/>
                <a:gd name="T26" fmla="*/ 7 w 64"/>
                <a:gd name="T27" fmla="*/ 52 h 62"/>
                <a:gd name="T28" fmla="*/ 15 w 64"/>
                <a:gd name="T29" fmla="*/ 46 h 62"/>
                <a:gd name="T30" fmla="*/ 24 w 64"/>
                <a:gd name="T31" fmla="*/ 41 h 62"/>
                <a:gd name="T32" fmla="*/ 34 w 64"/>
                <a:gd name="T33" fmla="*/ 34 h 62"/>
                <a:gd name="T34" fmla="*/ 42 w 64"/>
                <a:gd name="T35" fmla="*/ 27 h 62"/>
                <a:gd name="T36" fmla="*/ 49 w 64"/>
                <a:gd name="T37" fmla="*/ 19 h 62"/>
                <a:gd name="T38" fmla="*/ 56 w 64"/>
                <a:gd name="T39" fmla="*/ 10 h 62"/>
                <a:gd name="T40" fmla="*/ 60 w 64"/>
                <a:gd name="T41" fmla="*/ 0 h 62"/>
                <a:gd name="T42" fmla="*/ 64 w 64"/>
                <a:gd name="T4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2">
                  <a:moveTo>
                    <a:pt x="64" y="0"/>
                  </a:moveTo>
                  <a:lnTo>
                    <a:pt x="63" y="10"/>
                  </a:lnTo>
                  <a:lnTo>
                    <a:pt x="60" y="19"/>
                  </a:lnTo>
                  <a:lnTo>
                    <a:pt x="54" y="27"/>
                  </a:lnTo>
                  <a:lnTo>
                    <a:pt x="49" y="35"/>
                  </a:lnTo>
                  <a:lnTo>
                    <a:pt x="42" y="42"/>
                  </a:lnTo>
                  <a:lnTo>
                    <a:pt x="34" y="49"/>
                  </a:lnTo>
                  <a:lnTo>
                    <a:pt x="24" y="55"/>
                  </a:lnTo>
                  <a:lnTo>
                    <a:pt x="15" y="59"/>
                  </a:lnTo>
                  <a:lnTo>
                    <a:pt x="11" y="60"/>
                  </a:lnTo>
                  <a:lnTo>
                    <a:pt x="7" y="62"/>
                  </a:lnTo>
                  <a:lnTo>
                    <a:pt x="3" y="62"/>
                  </a:lnTo>
                  <a:lnTo>
                    <a:pt x="0" y="58"/>
                  </a:lnTo>
                  <a:lnTo>
                    <a:pt x="7" y="52"/>
                  </a:lnTo>
                  <a:lnTo>
                    <a:pt x="15" y="46"/>
                  </a:lnTo>
                  <a:lnTo>
                    <a:pt x="24" y="41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49" y="19"/>
                  </a:lnTo>
                  <a:lnTo>
                    <a:pt x="56" y="10"/>
                  </a:lnTo>
                  <a:lnTo>
                    <a:pt x="6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73"/>
            <p:cNvSpPr>
              <a:spLocks noChangeAspect="1"/>
            </p:cNvSpPr>
            <p:nvPr/>
          </p:nvSpPr>
          <p:spPr bwMode="auto">
            <a:xfrm>
              <a:off x="1084" y="2889"/>
              <a:ext cx="7" cy="7"/>
            </a:xfrm>
            <a:custGeom>
              <a:avLst/>
              <a:gdLst>
                <a:gd name="T0" fmla="*/ 19 w 19"/>
                <a:gd name="T1" fmla="*/ 0 h 20"/>
                <a:gd name="T2" fmla="*/ 19 w 19"/>
                <a:gd name="T3" fmla="*/ 6 h 20"/>
                <a:gd name="T4" fmla="*/ 16 w 19"/>
                <a:gd name="T5" fmla="*/ 10 h 20"/>
                <a:gd name="T6" fmla="*/ 11 w 19"/>
                <a:gd name="T7" fmla="*/ 15 h 20"/>
                <a:gd name="T8" fmla="*/ 8 w 19"/>
                <a:gd name="T9" fmla="*/ 20 h 20"/>
                <a:gd name="T10" fmla="*/ 5 w 19"/>
                <a:gd name="T11" fmla="*/ 20 h 20"/>
                <a:gd name="T12" fmla="*/ 4 w 19"/>
                <a:gd name="T13" fmla="*/ 20 h 20"/>
                <a:gd name="T14" fmla="*/ 1 w 19"/>
                <a:gd name="T15" fmla="*/ 18 h 20"/>
                <a:gd name="T16" fmla="*/ 0 w 19"/>
                <a:gd name="T17" fmla="*/ 17 h 20"/>
                <a:gd name="T18" fmla="*/ 4 w 19"/>
                <a:gd name="T19" fmla="*/ 14 h 20"/>
                <a:gd name="T20" fmla="*/ 9 w 19"/>
                <a:gd name="T21" fmla="*/ 8 h 20"/>
                <a:gd name="T22" fmla="*/ 14 w 19"/>
                <a:gd name="T23" fmla="*/ 3 h 20"/>
                <a:gd name="T24" fmla="*/ 19 w 19"/>
                <a:gd name="T2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19" y="6"/>
                  </a:lnTo>
                  <a:lnTo>
                    <a:pt x="16" y="10"/>
                  </a:lnTo>
                  <a:lnTo>
                    <a:pt x="11" y="15"/>
                  </a:lnTo>
                  <a:lnTo>
                    <a:pt x="8" y="20"/>
                  </a:lnTo>
                  <a:lnTo>
                    <a:pt x="5" y="20"/>
                  </a:lnTo>
                  <a:lnTo>
                    <a:pt x="4" y="20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4" y="14"/>
                  </a:lnTo>
                  <a:lnTo>
                    <a:pt x="9" y="8"/>
                  </a:lnTo>
                  <a:lnTo>
                    <a:pt x="14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1" name="Picture 74" descr="bd06002_"/>
          <p:cNvPicPr preferRelativeResize="0"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774" y="3486256"/>
            <a:ext cx="428541" cy="111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2" name="Right Brace 91"/>
          <p:cNvSpPr/>
          <p:nvPr/>
        </p:nvSpPr>
        <p:spPr bwMode="auto">
          <a:xfrm rot="16200000">
            <a:off x="5479423" y="3984307"/>
            <a:ext cx="391117" cy="2588450"/>
          </a:xfrm>
          <a:prstGeom prst="rightBrace">
            <a:avLst>
              <a:gd name="adj1" fmla="val 40610"/>
              <a:gd name="adj2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93" name="Right Brace 92"/>
          <p:cNvSpPr/>
          <p:nvPr/>
        </p:nvSpPr>
        <p:spPr bwMode="auto">
          <a:xfrm rot="5400000">
            <a:off x="6472261" y="2878083"/>
            <a:ext cx="391117" cy="2588450"/>
          </a:xfrm>
          <a:prstGeom prst="rightBrace">
            <a:avLst>
              <a:gd name="adj1" fmla="val 40610"/>
              <a:gd name="adj2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4" name="Oval 93"/>
              <p:cNvSpPr/>
              <p:nvPr/>
            </p:nvSpPr>
            <p:spPr>
              <a:xfrm>
                <a:off x="5170989" y="4366387"/>
                <a:ext cx="2707312" cy="71510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/>
                  <a:t>Last ≤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charset="0"/>
                      </a:rPr>
                      <m:t>ℓ</m:t>
                    </m:r>
                  </m:oMath>
                </a14:m>
                <a:r>
                  <a:rPr lang="en-US" sz="2000" dirty="0"/>
                  <a:t> inconsistent</a:t>
                </a:r>
              </a:p>
            </p:txBody>
          </p:sp>
        </mc:Choice>
        <mc:Fallback xmlns="">
          <p:sp>
            <p:nvSpPr>
              <p:cNvPr id="94" name="Oval 9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0989" y="4366387"/>
                <a:ext cx="2707312" cy="715106"/>
              </a:xfrm>
              <a:prstGeom prst="ellipse">
                <a:avLst/>
              </a:prstGeom>
              <a:blipFill rotWithShape="0">
                <a:blip r:embed="rId4"/>
                <a:stretch>
                  <a:fillRect t="-3390" b="-1355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4306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b="1" dirty="0"/>
                  <a:t>Chain Consistency</a:t>
                </a:r>
                <a:r>
                  <a:rPr lang="en-US" dirty="0"/>
                  <a:t>: </a:t>
                </a:r>
                <a:r>
                  <a:rPr lang="en-US" i="1" u="sng" dirty="0"/>
                  <a:t>Honest</a:t>
                </a:r>
                <a:r>
                  <a:rPr lang="en-US" dirty="0"/>
                  <a:t> parties agree on all but last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charset="0"/>
                      </a:rPr>
                      <m:t>ℓ</m:t>
                    </m:r>
                  </m:oMath>
                </a14:m>
                <a:r>
                  <a:rPr lang="en-US" dirty="0"/>
                  <a:t> blocks</a:t>
                </a:r>
              </a:p>
              <a:p>
                <a:endParaRPr lang="en-US" dirty="0"/>
              </a:p>
              <a:p>
                <a:r>
                  <a:rPr lang="en-US" b="1" dirty="0"/>
                  <a:t>Chain Quality</a:t>
                </a:r>
                <a:r>
                  <a:rPr lang="en-US" dirty="0"/>
                  <a:t>: # of blocks mined by </a:t>
                </a:r>
                <a:r>
                  <a:rPr lang="en-US" i="1" u="sng" dirty="0"/>
                  <a:t>honest</a:t>
                </a:r>
                <a:r>
                  <a:rPr lang="en-US" dirty="0"/>
                  <a:t> parties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charset="0"/>
                      </a:rPr>
                      <m:t>∝</m:t>
                    </m:r>
                  </m:oMath>
                </a14:m>
                <a:r>
                  <a:rPr lang="en-US" dirty="0"/>
                  <a:t> to their voting power (any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charset="0"/>
                      </a:rPr>
                      <m:t>ℓ</m:t>
                    </m:r>
                  </m:oMath>
                </a14:m>
                <a:r>
                  <a:rPr lang="en-US" dirty="0"/>
                  <a:t> consecutive blocks)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1391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Existing Properties</a:t>
            </a:r>
            <a:r>
              <a:rPr lang="en-US" sz="1800" dirty="0">
                <a:solidFill>
                  <a:srgbClr val="C00000"/>
                </a:solidFill>
              </a:rPr>
              <a:t> [G</a:t>
            </a:r>
            <a:r>
              <a:rPr lang="en-US" sz="1600" dirty="0">
                <a:solidFill>
                  <a:srgbClr val="C00000"/>
                </a:solidFill>
              </a:rPr>
              <a:t>aray</a:t>
            </a:r>
            <a:r>
              <a:rPr lang="en-US" sz="1800" dirty="0">
                <a:solidFill>
                  <a:srgbClr val="C00000"/>
                </a:solidFill>
              </a:rPr>
              <a:t>K</a:t>
            </a:r>
            <a:r>
              <a:rPr lang="en-US" sz="1600" dirty="0">
                <a:solidFill>
                  <a:srgbClr val="C00000"/>
                </a:solidFill>
              </a:rPr>
              <a:t>iayias</a:t>
            </a:r>
            <a:r>
              <a:rPr lang="en-US" sz="1800" dirty="0">
                <a:solidFill>
                  <a:srgbClr val="C00000"/>
                </a:solidFill>
              </a:rPr>
              <a:t>L</a:t>
            </a:r>
            <a:r>
              <a:rPr lang="en-US" sz="1600" dirty="0">
                <a:solidFill>
                  <a:srgbClr val="C00000"/>
                </a:solidFill>
              </a:rPr>
              <a:t>eonardos</a:t>
            </a:r>
            <a:r>
              <a:rPr lang="en-US" sz="1800" dirty="0">
                <a:solidFill>
                  <a:srgbClr val="C00000"/>
                </a:solidFill>
              </a:rPr>
              <a:t>15,P</a:t>
            </a:r>
            <a:r>
              <a:rPr lang="en-US" sz="1600" dirty="0">
                <a:solidFill>
                  <a:srgbClr val="C00000"/>
                </a:solidFill>
              </a:rPr>
              <a:t>ass</a:t>
            </a:r>
            <a:r>
              <a:rPr lang="en-US" sz="1800" dirty="0">
                <a:solidFill>
                  <a:srgbClr val="C00000"/>
                </a:solidFill>
              </a:rPr>
              <a:t>S</a:t>
            </a:r>
            <a:r>
              <a:rPr lang="en-US" sz="1600" dirty="0">
                <a:solidFill>
                  <a:srgbClr val="C00000"/>
                </a:solidFill>
              </a:rPr>
              <a:t>eeman</a:t>
            </a:r>
            <a:r>
              <a:rPr lang="en-US" sz="1800" dirty="0">
                <a:solidFill>
                  <a:srgbClr val="C00000"/>
                </a:solidFill>
              </a:rPr>
              <a:t>S</a:t>
            </a:r>
            <a:r>
              <a:rPr lang="en-US" sz="1600" dirty="0">
                <a:solidFill>
                  <a:srgbClr val="C00000"/>
                </a:solidFill>
              </a:rPr>
              <a:t>helat</a:t>
            </a:r>
            <a:r>
              <a:rPr lang="en-US" sz="1800" dirty="0">
                <a:solidFill>
                  <a:srgbClr val="C00000"/>
                </a:solidFill>
              </a:rPr>
              <a:t>16]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-140677" y="4085845"/>
            <a:ext cx="9144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</a:pPr>
            <a:r>
              <a:rPr lang="en-US" sz="3600" dirty="0">
                <a:latin typeface="Verdana (Heading)"/>
                <a:cs typeface="Verdana (Heading)"/>
              </a:rPr>
              <a:t>New POS Specific</a:t>
            </a:r>
          </a:p>
          <a:p>
            <a:pPr algn="ctr" eaLnBrk="1" hangingPunct="1">
              <a:spcBef>
                <a:spcPct val="20000"/>
              </a:spcBef>
              <a:buClr>
                <a:schemeClr val="accent2"/>
              </a:buClr>
              <a:buFont typeface="Wingdings" charset="0"/>
              <a:buNone/>
            </a:pPr>
            <a:r>
              <a:rPr lang="en-US" sz="3600" dirty="0">
                <a:latin typeface="Verdana (Heading)"/>
                <a:cs typeface="Verdana (Heading)"/>
              </a:rPr>
              <a:t>Abstractions</a:t>
            </a:r>
          </a:p>
        </p:txBody>
      </p:sp>
    </p:spTree>
    <p:extLst>
      <p:ext uri="{BB962C8B-B14F-4D97-AF65-F5344CB8AC3E}">
        <p14:creationId xmlns:p14="http://schemas.microsoft.com/office/powerpoint/2010/main" val="830847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i="1" dirty="0">
                <a:solidFill>
                  <a:srgbClr val="C00000"/>
                </a:solidFill>
              </a:rPr>
              <a:t>A Change of Perspective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Blockchains</a:t>
            </a:r>
            <a:r>
              <a:rPr lang="en-US" dirty="0"/>
              <a:t> traditionally considered a “cryptographic </a:t>
            </a:r>
            <a:r>
              <a:rPr lang="en-US" i="1" dirty="0"/>
              <a:t>goal</a:t>
            </a:r>
            <a:r>
              <a:rPr lang="en-US" dirty="0"/>
              <a:t>”</a:t>
            </a:r>
          </a:p>
          <a:p>
            <a:r>
              <a:rPr lang="en-US" dirty="0"/>
              <a:t>Way to decentralized digital currency</a:t>
            </a:r>
          </a:p>
          <a:p>
            <a:r>
              <a:rPr lang="en-US" dirty="0" err="1">
                <a:solidFill>
                  <a:srgbClr val="FF0000"/>
                </a:solidFill>
              </a:rPr>
              <a:t>Blockchains</a:t>
            </a:r>
            <a:r>
              <a:rPr lang="en-US" dirty="0">
                <a:solidFill>
                  <a:srgbClr val="FF0000"/>
                </a:solidFill>
              </a:rPr>
              <a:t> as a “cryptographic </a:t>
            </a:r>
            <a:r>
              <a:rPr lang="en-US" i="1" dirty="0">
                <a:solidFill>
                  <a:srgbClr val="FF0000"/>
                </a:solidFill>
              </a:rPr>
              <a:t>primitive</a:t>
            </a:r>
            <a:r>
              <a:rPr lang="en-US" dirty="0">
                <a:solidFill>
                  <a:srgbClr val="FF0000"/>
                </a:solidFill>
              </a:rPr>
              <a:t>”</a:t>
            </a:r>
          </a:p>
          <a:p>
            <a:r>
              <a:rPr lang="en-US" dirty="0">
                <a:solidFill>
                  <a:srgbClr val="FF0000"/>
                </a:solidFill>
              </a:rPr>
              <a:t>Way to bypass impossibility results</a:t>
            </a:r>
          </a:p>
          <a:p>
            <a:pPr marL="114300" indent="0">
              <a:buNone/>
            </a:pPr>
            <a:r>
              <a:rPr lang="en-US" sz="3200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Thanks for: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114548" y="783308"/>
            <a:ext cx="1775559" cy="2084633"/>
            <a:chOff x="7098506" y="1220041"/>
            <a:chExt cx="1775559" cy="2084633"/>
          </a:xfrm>
        </p:grpSpPr>
        <p:pic>
          <p:nvPicPr>
            <p:cNvPr id="30722" name="Picture 2" descr="http://4vector.com/i/free-vector-realistic-highway-02-vector_093635_22/6765756%20(2)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8506" y="2064298"/>
              <a:ext cx="1211305" cy="1240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26" name="Picture 6" descr="mage result for bitcoin clipar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9282" y="1318494"/>
              <a:ext cx="522228" cy="492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36" name="Picture 16" descr="mage result for ethereum logo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4988" y="1220041"/>
              <a:ext cx="689077" cy="689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mage result for coins clipart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1510" y="1488154"/>
              <a:ext cx="495303" cy="610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/>
          <p:nvPr/>
        </p:nvGrpSpPr>
        <p:grpSpPr>
          <a:xfrm>
            <a:off x="5989622" y="4255073"/>
            <a:ext cx="2446558" cy="1712590"/>
            <a:chOff x="5989622" y="4255073"/>
            <a:chExt cx="2446558" cy="171259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89622" y="4255073"/>
              <a:ext cx="2446558" cy="1712590"/>
            </a:xfrm>
            <a:prstGeom prst="rect">
              <a:avLst/>
            </a:prstGeom>
          </p:spPr>
        </p:pic>
        <p:pic>
          <p:nvPicPr>
            <p:cNvPr id="30738" name="Picture 18" descr="elated image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7495" y="5297389"/>
              <a:ext cx="898358" cy="510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Title 1"/>
          <p:cNvSpPr txBox="1">
            <a:spLocks/>
          </p:cNvSpPr>
          <p:nvPr/>
        </p:nvSpPr>
        <p:spPr>
          <a:xfrm>
            <a:off x="105508" y="3590558"/>
            <a:ext cx="8695901" cy="12195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/>
              <a:t>   Overcoming Cryptographic Impossibility Results using </a:t>
            </a:r>
            <a:r>
              <a:rPr lang="en-US" sz="3200" dirty="0" err="1"/>
              <a:t>Blockchains</a:t>
            </a:r>
            <a:endParaRPr lang="en-US" sz="3200" dirty="0"/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1332041" y="4952301"/>
            <a:ext cx="6637421" cy="982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rgbClr val="FF0000"/>
                </a:solidFill>
              </a:rPr>
              <a:t>    </a:t>
            </a:r>
            <a:r>
              <a:rPr lang="en-US" sz="2000" dirty="0" err="1">
                <a:solidFill>
                  <a:srgbClr val="FF0000"/>
                </a:solidFill>
              </a:rPr>
              <a:t>Rishab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Goyal</a:t>
            </a:r>
            <a:r>
              <a:rPr lang="en-US" sz="2000" dirty="0"/>
              <a:t>		  </a:t>
            </a:r>
            <a:r>
              <a:rPr lang="en-US" sz="2000" dirty="0" err="1"/>
              <a:t>Vipul</a:t>
            </a:r>
            <a:r>
              <a:rPr lang="en-US" sz="2000" dirty="0"/>
              <a:t> </a:t>
            </a:r>
            <a:r>
              <a:rPr lang="en-US" sz="2000" dirty="0" err="1"/>
              <a:t>Goyal</a:t>
            </a:r>
            <a:endParaRPr lang="en-US" sz="2000" dirty="0"/>
          </a:p>
        </p:txBody>
      </p:sp>
      <p:pic>
        <p:nvPicPr>
          <p:cNvPr id="16" name="Picture 15" descr="pastedGraphic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298" y="5443542"/>
            <a:ext cx="2096438" cy="1152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72121" y="5443542"/>
            <a:ext cx="1778400" cy="115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31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Defining </a:t>
            </a:r>
            <a:r>
              <a:rPr lang="en-US" i="1" dirty="0">
                <a:solidFill>
                  <a:srgbClr val="C00000"/>
                </a:solidFill>
              </a:rPr>
              <a:t>Stake Fraction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Measure of </a:t>
            </a:r>
            <a:r>
              <a:rPr lang="en-US" i="1" dirty="0"/>
              <a:t>combined</a:t>
            </a:r>
            <a:r>
              <a:rPr lang="en-US" dirty="0"/>
              <a:t> difficulty of POS puzzles solved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1341022" y="3077478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2200" b="1" baseline="-25000" dirty="0">
              <a:solidFill>
                <a:srgbClr val="7030A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017224" y="3074194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22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 flipV="1">
            <a:off x="2375088" y="3460252"/>
            <a:ext cx="642136" cy="32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Rounded Rectangle 6"/>
          <p:cNvSpPr/>
          <p:nvPr/>
        </p:nvSpPr>
        <p:spPr bwMode="auto">
          <a:xfrm>
            <a:off x="4693426" y="3074194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22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 flipV="1">
            <a:off x="4051290" y="3460252"/>
            <a:ext cx="642136" cy="32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ounded Rectangle 8"/>
          <p:cNvSpPr/>
          <p:nvPr/>
        </p:nvSpPr>
        <p:spPr bwMode="auto">
          <a:xfrm>
            <a:off x="6369628" y="3074194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22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 flipV="1">
            <a:off x="5727492" y="3460252"/>
            <a:ext cx="642136" cy="32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7486109" y="3170446"/>
            <a:ext cx="6238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……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879486" y="5027021"/>
            <a:ext cx="1957137" cy="914400"/>
          </a:xfrm>
          <a:prstGeom prst="wedgeRoundRectCallout">
            <a:avLst>
              <a:gd name="adj1" fmla="val -3620"/>
              <a:gd name="adj2" fmla="val -16206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Mined by A</a:t>
            </a:r>
          </a:p>
          <a:p>
            <a:pPr algn="ctr"/>
            <a:r>
              <a:rPr lang="en-US" dirty="0"/>
              <a:t>Proved 10% stake</a:t>
            </a:r>
          </a:p>
        </p:txBody>
      </p:sp>
      <p:sp>
        <p:nvSpPr>
          <p:cNvPr id="13" name="Rounded Rectangular Callout 12"/>
          <p:cNvSpPr/>
          <p:nvPr/>
        </p:nvSpPr>
        <p:spPr>
          <a:xfrm>
            <a:off x="2555688" y="5027021"/>
            <a:ext cx="1957137" cy="914400"/>
          </a:xfrm>
          <a:prstGeom prst="wedgeRoundRectCallout">
            <a:avLst>
              <a:gd name="adj1" fmla="val -3620"/>
              <a:gd name="adj2" fmla="val -16206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Mined by B</a:t>
            </a:r>
          </a:p>
          <a:p>
            <a:pPr algn="ctr"/>
            <a:r>
              <a:rPr lang="en-US" dirty="0"/>
              <a:t>Proved 5% stake</a:t>
            </a:r>
          </a:p>
        </p:txBody>
      </p:sp>
      <p:sp>
        <p:nvSpPr>
          <p:cNvPr id="14" name="Rounded Rectangular Callout 13"/>
          <p:cNvSpPr/>
          <p:nvPr/>
        </p:nvSpPr>
        <p:spPr>
          <a:xfrm>
            <a:off x="4231890" y="5018634"/>
            <a:ext cx="1957137" cy="914400"/>
          </a:xfrm>
          <a:prstGeom prst="wedgeRoundRectCallout">
            <a:avLst>
              <a:gd name="adj1" fmla="val -3620"/>
              <a:gd name="adj2" fmla="val -16206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Mined by A</a:t>
            </a:r>
          </a:p>
          <a:p>
            <a:pPr algn="ctr"/>
            <a:r>
              <a:rPr lang="en-US" dirty="0"/>
              <a:t>Proved 10% stake</a:t>
            </a:r>
          </a:p>
        </p:txBody>
      </p:sp>
      <p:sp>
        <p:nvSpPr>
          <p:cNvPr id="15" name="Rounded Rectangular Callout 14"/>
          <p:cNvSpPr/>
          <p:nvPr/>
        </p:nvSpPr>
        <p:spPr>
          <a:xfrm>
            <a:off x="5901577" y="5018634"/>
            <a:ext cx="1957137" cy="914400"/>
          </a:xfrm>
          <a:prstGeom prst="wedgeRoundRectCallout">
            <a:avLst>
              <a:gd name="adj1" fmla="val -3620"/>
              <a:gd name="adj2" fmla="val -16206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Mined by C</a:t>
            </a:r>
          </a:p>
          <a:p>
            <a:pPr algn="ctr"/>
            <a:r>
              <a:rPr lang="en-US" dirty="0"/>
              <a:t>Proved 15% stake</a:t>
            </a:r>
          </a:p>
        </p:txBody>
      </p:sp>
    </p:spTree>
    <p:extLst>
      <p:ext uri="{BB962C8B-B14F-4D97-AF65-F5344CB8AC3E}">
        <p14:creationId xmlns:p14="http://schemas.microsoft.com/office/powerpoint/2010/main" val="186064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/>
      <p:bldP spid="13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Defining </a:t>
            </a:r>
            <a:r>
              <a:rPr lang="en-US" i="1" dirty="0">
                <a:solidFill>
                  <a:srgbClr val="C00000"/>
                </a:solidFill>
              </a:rPr>
              <a:t>Stake Fraction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Measure of </a:t>
            </a:r>
            <a:r>
              <a:rPr lang="en-US" i="1" dirty="0"/>
              <a:t>combined</a:t>
            </a:r>
            <a:r>
              <a:rPr lang="en-US" dirty="0"/>
              <a:t> difficulty of POS puzzles solved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1341022" y="3077478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2200" b="1" baseline="-25000" dirty="0">
              <a:solidFill>
                <a:srgbClr val="7030A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017224" y="3074194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22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 flipV="1">
            <a:off x="2375088" y="3460252"/>
            <a:ext cx="642136" cy="32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Rounded Rectangle 6"/>
          <p:cNvSpPr/>
          <p:nvPr/>
        </p:nvSpPr>
        <p:spPr bwMode="auto">
          <a:xfrm>
            <a:off x="4693426" y="3074194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22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 flipV="1">
            <a:off x="4051290" y="3460252"/>
            <a:ext cx="642136" cy="32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ounded Rectangle 8"/>
          <p:cNvSpPr/>
          <p:nvPr/>
        </p:nvSpPr>
        <p:spPr bwMode="auto">
          <a:xfrm>
            <a:off x="6369628" y="3074194"/>
            <a:ext cx="1034066" cy="772116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22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 flipV="1">
            <a:off x="5727492" y="3460252"/>
            <a:ext cx="642136" cy="32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7486109" y="3170446"/>
            <a:ext cx="6238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……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879486" y="5027021"/>
            <a:ext cx="1957137" cy="914400"/>
          </a:xfrm>
          <a:prstGeom prst="wedgeRoundRectCallout">
            <a:avLst>
              <a:gd name="adj1" fmla="val -3620"/>
              <a:gd name="adj2" fmla="val -16206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Mined by A</a:t>
            </a:r>
          </a:p>
          <a:p>
            <a:pPr algn="ctr"/>
            <a:r>
              <a:rPr lang="en-US" dirty="0"/>
              <a:t>Proved 10% stake</a:t>
            </a:r>
          </a:p>
        </p:txBody>
      </p:sp>
      <p:sp>
        <p:nvSpPr>
          <p:cNvPr id="13" name="Rounded Rectangular Callout 12"/>
          <p:cNvSpPr/>
          <p:nvPr/>
        </p:nvSpPr>
        <p:spPr>
          <a:xfrm>
            <a:off x="2555688" y="5027021"/>
            <a:ext cx="1957137" cy="914400"/>
          </a:xfrm>
          <a:prstGeom prst="wedgeRoundRectCallout">
            <a:avLst>
              <a:gd name="adj1" fmla="val -3620"/>
              <a:gd name="adj2" fmla="val -16206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Mined by B</a:t>
            </a:r>
          </a:p>
          <a:p>
            <a:pPr algn="ctr"/>
            <a:r>
              <a:rPr lang="en-US" dirty="0"/>
              <a:t>Proved 5% stake</a:t>
            </a:r>
          </a:p>
        </p:txBody>
      </p:sp>
      <p:sp>
        <p:nvSpPr>
          <p:cNvPr id="14" name="Rounded Rectangular Callout 13"/>
          <p:cNvSpPr/>
          <p:nvPr/>
        </p:nvSpPr>
        <p:spPr>
          <a:xfrm>
            <a:off x="4231890" y="5018634"/>
            <a:ext cx="1957137" cy="914400"/>
          </a:xfrm>
          <a:prstGeom prst="wedgeRoundRectCallout">
            <a:avLst>
              <a:gd name="adj1" fmla="val -3620"/>
              <a:gd name="adj2" fmla="val -16206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Mined by A</a:t>
            </a:r>
          </a:p>
          <a:p>
            <a:pPr algn="ctr"/>
            <a:r>
              <a:rPr lang="en-US" dirty="0"/>
              <a:t>Proved 10% stake</a:t>
            </a:r>
          </a:p>
        </p:txBody>
      </p:sp>
      <p:sp>
        <p:nvSpPr>
          <p:cNvPr id="15" name="Rounded Rectangular Callout 14"/>
          <p:cNvSpPr/>
          <p:nvPr/>
        </p:nvSpPr>
        <p:spPr>
          <a:xfrm>
            <a:off x="5901577" y="5018634"/>
            <a:ext cx="1957137" cy="914400"/>
          </a:xfrm>
          <a:prstGeom prst="wedgeRoundRectCallout">
            <a:avLst>
              <a:gd name="adj1" fmla="val -3620"/>
              <a:gd name="adj2" fmla="val -16206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Mined by C</a:t>
            </a:r>
          </a:p>
          <a:p>
            <a:pPr algn="ctr"/>
            <a:r>
              <a:rPr lang="en-US" dirty="0"/>
              <a:t>Proved 15% stake</a:t>
            </a:r>
          </a:p>
        </p:txBody>
      </p:sp>
      <p:sp>
        <p:nvSpPr>
          <p:cNvPr id="16" name="Right Brace 15"/>
          <p:cNvSpPr/>
          <p:nvPr/>
        </p:nvSpPr>
        <p:spPr bwMode="auto">
          <a:xfrm rot="5400000">
            <a:off x="3975781" y="1590724"/>
            <a:ext cx="793152" cy="6062672"/>
          </a:xfrm>
          <a:prstGeom prst="rightBrace">
            <a:avLst>
              <a:gd name="adj1" fmla="val 40610"/>
              <a:gd name="adj2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044836" y="5027021"/>
            <a:ext cx="4655041" cy="13918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Stake Fraction = 30%</a:t>
            </a:r>
          </a:p>
        </p:txBody>
      </p:sp>
    </p:spTree>
    <p:extLst>
      <p:ext uri="{BB962C8B-B14F-4D97-AF65-F5344CB8AC3E}">
        <p14:creationId xmlns:p14="http://schemas.microsoft.com/office/powerpoint/2010/main" val="9547766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sz="3600" i="1" dirty="0" smtClean="0">
                        <a:solidFill>
                          <a:srgbClr val="C00000"/>
                        </a:solidFill>
                        <a:latin typeface="Cambria Math" charset="0"/>
                      </a:rPr>
                      <m:t>(</m:t>
                    </m:r>
                    <m:r>
                      <a:rPr lang="en-US" sz="3600" b="0" i="1" dirty="0" smtClean="0">
                        <a:solidFill>
                          <a:srgbClr val="C00000"/>
                        </a:solidFill>
                        <a:latin typeface="Cambria Math" charset="0"/>
                      </a:rPr>
                      <m:t>𝛽</m:t>
                    </m:r>
                    <m:r>
                      <a:rPr lang="en-US" sz="3600" b="0" i="1" dirty="0" smtClean="0">
                        <a:solidFill>
                          <a:srgbClr val="C00000"/>
                        </a:solidFill>
                        <a:latin typeface="Cambria Math" charset="0"/>
                      </a:rPr>
                      <m:t>, ℓ)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-Sufficient Stake Contribution</a:t>
                </a: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2"/>
                <a:stretch>
                  <a:fillRect r="-24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Total ‘stake-fraction’ in last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charset="0"/>
                      </a:rPr>
                      <m:t>ℓ</m:t>
                    </m:r>
                  </m:oMath>
                </a14:m>
                <a:r>
                  <a:rPr lang="en-US" dirty="0"/>
                  <a:t> blocks is a (fairly) high fraction (≥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charset="0"/>
                      </a:rPr>
                      <m:t>𝛽</m:t>
                    </m:r>
                  </m:oMath>
                </a14:m>
                <a:r>
                  <a:rPr lang="en-US" dirty="0"/>
                  <a:t>)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1391" t="-2241" r="-1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ounded Rectangle 3"/>
          <p:cNvSpPr/>
          <p:nvPr/>
        </p:nvSpPr>
        <p:spPr bwMode="auto">
          <a:xfrm>
            <a:off x="2469248" y="3442944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rgbClr val="7030A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428715" y="3441112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 flipV="1">
            <a:off x="3061153" y="3656509"/>
            <a:ext cx="367562" cy="18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Rounded Rectangle 6"/>
          <p:cNvSpPr/>
          <p:nvPr/>
        </p:nvSpPr>
        <p:spPr bwMode="auto">
          <a:xfrm>
            <a:off x="4439495" y="3441112"/>
            <a:ext cx="591905" cy="430794"/>
          </a:xfrm>
          <a:prstGeom prst="roundRect">
            <a:avLst/>
          </a:prstGeom>
          <a:ln w="9525">
            <a:solidFill>
              <a:schemeClr val="accent3"/>
            </a:solidFill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 flipV="1">
            <a:off x="4024677" y="3656509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1671388" y="3443790"/>
            <a:ext cx="476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/>
              <a:t>……</a:t>
            </a:r>
            <a:endParaRPr lang="en-US" sz="1600" b="1" dirty="0"/>
          </a:p>
        </p:txBody>
      </p:sp>
      <p:cxnSp>
        <p:nvCxnSpPr>
          <p:cNvPr id="10" name="Straight Arrow Connector 9"/>
          <p:cNvCxnSpPr/>
          <p:nvPr/>
        </p:nvCxnSpPr>
        <p:spPr bwMode="auto">
          <a:xfrm flipV="1">
            <a:off x="2101685" y="3660860"/>
            <a:ext cx="367562" cy="18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 flipV="1">
            <a:off x="5027750" y="3656509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 flipV="1">
            <a:off x="6021219" y="3670208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flipV="1">
            <a:off x="7024292" y="3670208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4" name="Picture 74" descr="bd06002_"/>
          <p:cNvPicPr preferRelativeResize="0"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943" y="3494356"/>
            <a:ext cx="428541" cy="111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ight Brace 14"/>
          <p:cNvSpPr/>
          <p:nvPr/>
        </p:nvSpPr>
        <p:spPr bwMode="auto">
          <a:xfrm rot="5400000">
            <a:off x="6049704" y="2613516"/>
            <a:ext cx="391117" cy="3591523"/>
          </a:xfrm>
          <a:prstGeom prst="rightBrace">
            <a:avLst>
              <a:gd name="adj1" fmla="val 40610"/>
              <a:gd name="adj2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5438917" y="3447611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6433655" y="3447611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7449119" y="3454811"/>
            <a:ext cx="591905" cy="430794"/>
          </a:xfrm>
          <a:prstGeom prst="roundRect">
            <a:avLst/>
          </a:prstGeom>
          <a:ln w="9525">
            <a:solidFill>
              <a:schemeClr val="accent3"/>
            </a:solidFill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Oval 20"/>
              <p:cNvSpPr/>
              <p:nvPr/>
            </p:nvSpPr>
            <p:spPr>
              <a:xfrm>
                <a:off x="3860309" y="4739772"/>
                <a:ext cx="4655041" cy="139180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/>
                  <a:t>Stake Fraction ≥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charset="0"/>
                      </a:rPr>
                      <m:t>𝛽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21" name="Oval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0309" y="4739772"/>
                <a:ext cx="4655041" cy="1391806"/>
              </a:xfrm>
              <a:prstGeom prst="ellipse">
                <a:avLst/>
              </a:prstGeom>
              <a:blipFill rotWithShape="0"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6514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sz="3600" i="1" dirty="0" smtClean="0">
                        <a:solidFill>
                          <a:srgbClr val="C00000"/>
                        </a:solidFill>
                        <a:latin typeface="Cambria Math" charset="0"/>
                      </a:rPr>
                      <m:t>(</m:t>
                    </m:r>
                    <m:r>
                      <a:rPr lang="en-US" sz="3600" b="0" i="1" dirty="0" smtClean="0">
                        <a:solidFill>
                          <a:srgbClr val="C00000"/>
                        </a:solidFill>
                        <a:latin typeface="Cambria Math" charset="0"/>
                      </a:rPr>
                      <m:t>𝛼</m:t>
                    </m:r>
                    <m:r>
                      <a:rPr lang="en-US" sz="3600" i="1" dirty="0">
                        <a:solidFill>
                          <a:srgbClr val="C00000"/>
                        </a:solidFill>
                        <a:latin typeface="Cambria Math" charset="0"/>
                      </a:rPr>
                      <m:t>, ℓ)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-Bounded Stake Forking</a:t>
                </a: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No adversary can create a valid fork (length ≥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charset="0"/>
                      </a:rPr>
                      <m:t>ℓ</m:t>
                    </m:r>
                  </m:oMath>
                </a14:m>
                <a:r>
                  <a:rPr lang="en-US" dirty="0"/>
                  <a:t>) with high stake-fraction (≥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charset="0"/>
                      </a:rPr>
                      <m:t>𝛼</m:t>
                    </m:r>
                  </m:oMath>
                </a14:m>
                <a:r>
                  <a:rPr lang="en-US" dirty="0"/>
                  <a:t>)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4"/>
                <a:stretch>
                  <a:fillRect l="-1391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Arrow Connector 8"/>
          <p:cNvCxnSpPr>
            <a:stCxn id="19" idx="3"/>
          </p:cNvCxnSpPr>
          <p:nvPr/>
        </p:nvCxnSpPr>
        <p:spPr bwMode="auto">
          <a:xfrm flipV="1">
            <a:off x="3137555" y="4436006"/>
            <a:ext cx="418874" cy="76230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flipV="1">
            <a:off x="4144684" y="4436006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 flipV="1">
            <a:off x="5138153" y="4449705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flipV="1">
            <a:off x="6141226" y="4449705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Rounded Rectangle 17"/>
          <p:cNvSpPr/>
          <p:nvPr/>
        </p:nvSpPr>
        <p:spPr bwMode="auto">
          <a:xfrm>
            <a:off x="1586183" y="4984750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rgbClr val="7030A0"/>
              </a:solidFill>
              <a:latin typeface="Cambria" panose="02040503050406030204" pitchFamily="18" charset="0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2545650" y="4982918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 bwMode="auto">
          <a:xfrm flipV="1">
            <a:off x="2178088" y="5198315"/>
            <a:ext cx="367562" cy="18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" name="Straight Arrow Connector 21"/>
          <p:cNvCxnSpPr/>
          <p:nvPr/>
        </p:nvCxnSpPr>
        <p:spPr bwMode="auto">
          <a:xfrm>
            <a:off x="3141612" y="5202667"/>
            <a:ext cx="414817" cy="7587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788323" y="4985596"/>
            <a:ext cx="476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/>
              <a:t>……</a:t>
            </a:r>
            <a:endParaRPr lang="en-US" sz="1600" b="1" dirty="0"/>
          </a:p>
        </p:txBody>
      </p:sp>
      <p:cxnSp>
        <p:nvCxnSpPr>
          <p:cNvPr id="24" name="Straight Arrow Connector 23"/>
          <p:cNvCxnSpPr/>
          <p:nvPr/>
        </p:nvCxnSpPr>
        <p:spPr bwMode="auto">
          <a:xfrm flipV="1">
            <a:off x="1218620" y="5202666"/>
            <a:ext cx="367562" cy="18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6" name="Straight Arrow Connector 25"/>
          <p:cNvCxnSpPr/>
          <p:nvPr/>
        </p:nvCxnSpPr>
        <p:spPr bwMode="auto">
          <a:xfrm flipV="1">
            <a:off x="4144684" y="5961466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 flipV="1">
            <a:off x="5138153" y="5975165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80" name="Picture 74" descr="bd06002_"/>
          <p:cNvPicPr preferRelativeResize="0"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720" y="5604151"/>
            <a:ext cx="428541" cy="111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92" descr="MCj03491210000[1]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635" y="3730982"/>
            <a:ext cx="1262047" cy="1146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6" name="Freeform 95"/>
          <p:cNvSpPr/>
          <p:nvPr/>
        </p:nvSpPr>
        <p:spPr>
          <a:xfrm>
            <a:off x="753982" y="4684291"/>
            <a:ext cx="5470358" cy="1764632"/>
          </a:xfrm>
          <a:custGeom>
            <a:avLst/>
            <a:gdLst>
              <a:gd name="connsiteX0" fmla="*/ 48126 w 5470358"/>
              <a:gd name="connsiteY0" fmla="*/ 0 h 1764632"/>
              <a:gd name="connsiteX1" fmla="*/ 2534652 w 5470358"/>
              <a:gd name="connsiteY1" fmla="*/ 16042 h 1764632"/>
              <a:gd name="connsiteX2" fmla="*/ 2951747 w 5470358"/>
              <a:gd name="connsiteY2" fmla="*/ 818148 h 1764632"/>
              <a:gd name="connsiteX3" fmla="*/ 5470358 w 5470358"/>
              <a:gd name="connsiteY3" fmla="*/ 850232 h 1764632"/>
              <a:gd name="connsiteX4" fmla="*/ 5470358 w 5470358"/>
              <a:gd name="connsiteY4" fmla="*/ 1748590 h 1764632"/>
              <a:gd name="connsiteX5" fmla="*/ 2743200 w 5470358"/>
              <a:gd name="connsiteY5" fmla="*/ 1764632 h 1764632"/>
              <a:gd name="connsiteX6" fmla="*/ 2261937 w 5470358"/>
              <a:gd name="connsiteY6" fmla="*/ 962526 h 1764632"/>
              <a:gd name="connsiteX7" fmla="*/ 0 w 5470358"/>
              <a:gd name="connsiteY7" fmla="*/ 962526 h 1764632"/>
              <a:gd name="connsiteX8" fmla="*/ 48126 w 5470358"/>
              <a:gd name="connsiteY8" fmla="*/ 0 h 176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70358" h="1764632">
                <a:moveTo>
                  <a:pt x="48126" y="0"/>
                </a:moveTo>
                <a:lnTo>
                  <a:pt x="2534652" y="16042"/>
                </a:lnTo>
                <a:lnTo>
                  <a:pt x="2951747" y="818148"/>
                </a:lnTo>
                <a:lnTo>
                  <a:pt x="5470358" y="850232"/>
                </a:lnTo>
                <a:lnTo>
                  <a:pt x="5470358" y="1748590"/>
                </a:lnTo>
                <a:lnTo>
                  <a:pt x="2743200" y="1764632"/>
                </a:lnTo>
                <a:lnTo>
                  <a:pt x="2261937" y="962526"/>
                </a:lnTo>
                <a:lnTo>
                  <a:pt x="0" y="962526"/>
                </a:lnTo>
                <a:lnTo>
                  <a:pt x="48126" y="0"/>
                </a:lnTo>
                <a:close/>
              </a:path>
            </a:pathLst>
          </a:custGeom>
          <a:noFill/>
          <a:ln>
            <a:solidFill>
              <a:srgbClr val="0070C0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753982" y="3978439"/>
            <a:ext cx="6497052" cy="1700463"/>
          </a:xfrm>
          <a:custGeom>
            <a:avLst/>
            <a:gdLst>
              <a:gd name="connsiteX0" fmla="*/ 64168 w 6497052"/>
              <a:gd name="connsiteY0" fmla="*/ 673768 h 1700463"/>
              <a:gd name="connsiteX1" fmla="*/ 2534652 w 6497052"/>
              <a:gd name="connsiteY1" fmla="*/ 689810 h 1700463"/>
              <a:gd name="connsiteX2" fmla="*/ 2855495 w 6497052"/>
              <a:gd name="connsiteY2" fmla="*/ 0 h 1700463"/>
              <a:gd name="connsiteX3" fmla="*/ 6497052 w 6497052"/>
              <a:gd name="connsiteY3" fmla="*/ 16042 h 1700463"/>
              <a:gd name="connsiteX4" fmla="*/ 6497052 w 6497052"/>
              <a:gd name="connsiteY4" fmla="*/ 914400 h 1700463"/>
              <a:gd name="connsiteX5" fmla="*/ 2967789 w 6497052"/>
              <a:gd name="connsiteY5" fmla="*/ 930442 h 1700463"/>
              <a:gd name="connsiteX6" fmla="*/ 2486526 w 6497052"/>
              <a:gd name="connsiteY6" fmla="*/ 1684421 h 1700463"/>
              <a:gd name="connsiteX7" fmla="*/ 0 w 6497052"/>
              <a:gd name="connsiteY7" fmla="*/ 1700463 h 1700463"/>
              <a:gd name="connsiteX8" fmla="*/ 64168 w 6497052"/>
              <a:gd name="connsiteY8" fmla="*/ 673768 h 1700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97052" h="1700463">
                <a:moveTo>
                  <a:pt x="64168" y="673768"/>
                </a:moveTo>
                <a:lnTo>
                  <a:pt x="2534652" y="689810"/>
                </a:lnTo>
                <a:lnTo>
                  <a:pt x="2855495" y="0"/>
                </a:lnTo>
                <a:lnTo>
                  <a:pt x="6497052" y="16042"/>
                </a:lnTo>
                <a:lnTo>
                  <a:pt x="6497052" y="914400"/>
                </a:lnTo>
                <a:lnTo>
                  <a:pt x="2967789" y="930442"/>
                </a:lnTo>
                <a:lnTo>
                  <a:pt x="2486526" y="1684421"/>
                </a:lnTo>
                <a:lnTo>
                  <a:pt x="0" y="1700463"/>
                </a:lnTo>
                <a:lnTo>
                  <a:pt x="64168" y="673768"/>
                </a:lnTo>
                <a:close/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ounded Rectangle 99"/>
          <p:cNvSpPr/>
          <p:nvPr/>
        </p:nvSpPr>
        <p:spPr bwMode="auto">
          <a:xfrm>
            <a:off x="3569499" y="4234308"/>
            <a:ext cx="591905" cy="430794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6" name="Rounded Rectangle 105"/>
          <p:cNvSpPr/>
          <p:nvPr/>
        </p:nvSpPr>
        <p:spPr bwMode="auto">
          <a:xfrm>
            <a:off x="3558097" y="5730106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7" name="Rounded Rectangle 106"/>
          <p:cNvSpPr/>
          <p:nvPr/>
        </p:nvSpPr>
        <p:spPr bwMode="auto">
          <a:xfrm>
            <a:off x="4563442" y="5730841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8" name="Rounded Rectangle 107"/>
          <p:cNvSpPr/>
          <p:nvPr/>
        </p:nvSpPr>
        <p:spPr bwMode="auto">
          <a:xfrm>
            <a:off x="5552971" y="5719374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9" name="Rounded Rectangle 108"/>
          <p:cNvSpPr/>
          <p:nvPr/>
        </p:nvSpPr>
        <p:spPr bwMode="auto">
          <a:xfrm>
            <a:off x="4542082" y="4227528"/>
            <a:ext cx="591905" cy="430794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10" name="Rounded Rectangle 109"/>
          <p:cNvSpPr/>
          <p:nvPr/>
        </p:nvSpPr>
        <p:spPr bwMode="auto">
          <a:xfrm>
            <a:off x="5536699" y="4235985"/>
            <a:ext cx="591905" cy="430794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12" name="Rounded Rectangle 111"/>
          <p:cNvSpPr/>
          <p:nvPr/>
        </p:nvSpPr>
        <p:spPr bwMode="auto">
          <a:xfrm>
            <a:off x="6556043" y="4227528"/>
            <a:ext cx="591905" cy="430794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14" name="Right Brace 113"/>
          <p:cNvSpPr/>
          <p:nvPr/>
        </p:nvSpPr>
        <p:spPr bwMode="auto">
          <a:xfrm rot="16200000">
            <a:off x="5168894" y="1939100"/>
            <a:ext cx="391117" cy="3566994"/>
          </a:xfrm>
          <a:prstGeom prst="rightBrace">
            <a:avLst>
              <a:gd name="adj1" fmla="val 40610"/>
              <a:gd name="adj2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Oval 114"/>
              <p:cNvSpPr/>
              <p:nvPr/>
            </p:nvSpPr>
            <p:spPr>
              <a:xfrm>
                <a:off x="3658645" y="2764854"/>
                <a:ext cx="3431970" cy="70388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/>
                  <a:t>Stake Fraction ≤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charset="0"/>
                      </a:rPr>
                      <m:t>𝛼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15" name="Oval 1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8645" y="2764854"/>
                <a:ext cx="3431970" cy="703889"/>
              </a:xfrm>
              <a:prstGeom prst="ellipse">
                <a:avLst/>
              </a:prstGeom>
              <a:blipFill rotWithShape="0">
                <a:blip r:embed="rId7"/>
                <a:stretch>
                  <a:fillRect b="-260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902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3" grpId="0"/>
      <p:bldP spid="96" grpId="0" animBg="1"/>
      <p:bldP spid="97" grpId="0" animBg="1"/>
      <p:bldP spid="100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2" grpId="0" animBg="1"/>
      <p:bldP spid="114" grpId="0" animBg="1"/>
      <p:bldP spid="1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sz="3600" i="1" dirty="0" smtClean="0">
                        <a:solidFill>
                          <a:srgbClr val="C00000"/>
                        </a:solidFill>
                        <a:latin typeface="Cambria Math" charset="0"/>
                      </a:rPr>
                      <m:t>(</m:t>
                    </m:r>
                    <m:r>
                      <a:rPr lang="en-US" sz="3600" b="0" i="1" dirty="0" smtClean="0">
                        <a:solidFill>
                          <a:srgbClr val="C00000"/>
                        </a:solidFill>
                        <a:latin typeface="Cambria Math" charset="0"/>
                      </a:rPr>
                      <m:t>𝛼</m:t>
                    </m:r>
                    <m:r>
                      <a:rPr lang="en-US" sz="3600" i="1" dirty="0">
                        <a:solidFill>
                          <a:srgbClr val="C00000"/>
                        </a:solidFill>
                        <a:latin typeface="Cambria Math" charset="0"/>
                      </a:rPr>
                      <m:t>,</m:t>
                    </m:r>
                    <m:r>
                      <a:rPr lang="en-US" sz="3600" b="0" i="1" dirty="0" smtClean="0">
                        <a:solidFill>
                          <a:srgbClr val="C00000"/>
                        </a:solidFill>
                        <a:latin typeface="Cambria Math" charset="0"/>
                      </a:rPr>
                      <m:t>𝛽</m:t>
                    </m:r>
                    <m:r>
                      <a:rPr lang="en-US" sz="3600" b="0" i="1" dirty="0" smtClean="0">
                        <a:solidFill>
                          <a:srgbClr val="C00000"/>
                        </a:solidFill>
                        <a:latin typeface="Cambria Math" charset="0"/>
                      </a:rPr>
                      <m:t>, ℓ)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-Distinguishable Forking</a:t>
                </a: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Honest chain of blocks can be distinguished from adversarial fork</a:t>
            </a:r>
          </a:p>
        </p:txBody>
      </p:sp>
      <p:cxnSp>
        <p:nvCxnSpPr>
          <p:cNvPr id="9" name="Straight Arrow Connector 8"/>
          <p:cNvCxnSpPr>
            <a:stCxn id="19" idx="3"/>
          </p:cNvCxnSpPr>
          <p:nvPr/>
        </p:nvCxnSpPr>
        <p:spPr bwMode="auto">
          <a:xfrm flipV="1">
            <a:off x="3137555" y="3922660"/>
            <a:ext cx="418874" cy="76230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flipV="1">
            <a:off x="4144684" y="3922660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 flipV="1">
            <a:off x="5138153" y="3936359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flipV="1">
            <a:off x="6141226" y="3936359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Rounded Rectangle 17"/>
          <p:cNvSpPr/>
          <p:nvPr/>
        </p:nvSpPr>
        <p:spPr bwMode="auto">
          <a:xfrm>
            <a:off x="1586183" y="4471404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rgbClr val="7030A0"/>
              </a:solidFill>
              <a:latin typeface="Cambria" panose="02040503050406030204" pitchFamily="18" charset="0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2545650" y="4469572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 bwMode="auto">
          <a:xfrm flipV="1">
            <a:off x="2178088" y="4684969"/>
            <a:ext cx="367562" cy="18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" name="Straight Arrow Connector 21"/>
          <p:cNvCxnSpPr/>
          <p:nvPr/>
        </p:nvCxnSpPr>
        <p:spPr bwMode="auto">
          <a:xfrm>
            <a:off x="3141612" y="4689321"/>
            <a:ext cx="414817" cy="7587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788323" y="4472250"/>
            <a:ext cx="476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/>
              <a:t>……</a:t>
            </a:r>
            <a:endParaRPr lang="en-US" sz="1600" b="1" dirty="0"/>
          </a:p>
        </p:txBody>
      </p:sp>
      <p:cxnSp>
        <p:nvCxnSpPr>
          <p:cNvPr id="24" name="Straight Arrow Connector 23"/>
          <p:cNvCxnSpPr/>
          <p:nvPr/>
        </p:nvCxnSpPr>
        <p:spPr bwMode="auto">
          <a:xfrm flipV="1">
            <a:off x="1218620" y="4689320"/>
            <a:ext cx="367562" cy="18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6" name="Straight Arrow Connector 25"/>
          <p:cNvCxnSpPr/>
          <p:nvPr/>
        </p:nvCxnSpPr>
        <p:spPr bwMode="auto">
          <a:xfrm flipV="1">
            <a:off x="4144684" y="5448120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 flipV="1">
            <a:off x="5138153" y="5461819"/>
            <a:ext cx="414817" cy="4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80" name="Picture 74" descr="bd06002_"/>
          <p:cNvPicPr preferRelativeResize="0"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720" y="5090805"/>
            <a:ext cx="428541" cy="111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92" descr="MCj03491210000[1]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635" y="3217636"/>
            <a:ext cx="1262047" cy="1146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6" name="Freeform 95"/>
          <p:cNvSpPr/>
          <p:nvPr/>
        </p:nvSpPr>
        <p:spPr>
          <a:xfrm>
            <a:off x="753982" y="4170945"/>
            <a:ext cx="5470358" cy="1764632"/>
          </a:xfrm>
          <a:custGeom>
            <a:avLst/>
            <a:gdLst>
              <a:gd name="connsiteX0" fmla="*/ 48126 w 5470358"/>
              <a:gd name="connsiteY0" fmla="*/ 0 h 1764632"/>
              <a:gd name="connsiteX1" fmla="*/ 2534652 w 5470358"/>
              <a:gd name="connsiteY1" fmla="*/ 16042 h 1764632"/>
              <a:gd name="connsiteX2" fmla="*/ 2951747 w 5470358"/>
              <a:gd name="connsiteY2" fmla="*/ 818148 h 1764632"/>
              <a:gd name="connsiteX3" fmla="*/ 5470358 w 5470358"/>
              <a:gd name="connsiteY3" fmla="*/ 850232 h 1764632"/>
              <a:gd name="connsiteX4" fmla="*/ 5470358 w 5470358"/>
              <a:gd name="connsiteY4" fmla="*/ 1748590 h 1764632"/>
              <a:gd name="connsiteX5" fmla="*/ 2743200 w 5470358"/>
              <a:gd name="connsiteY5" fmla="*/ 1764632 h 1764632"/>
              <a:gd name="connsiteX6" fmla="*/ 2261937 w 5470358"/>
              <a:gd name="connsiteY6" fmla="*/ 962526 h 1764632"/>
              <a:gd name="connsiteX7" fmla="*/ 0 w 5470358"/>
              <a:gd name="connsiteY7" fmla="*/ 962526 h 1764632"/>
              <a:gd name="connsiteX8" fmla="*/ 48126 w 5470358"/>
              <a:gd name="connsiteY8" fmla="*/ 0 h 176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70358" h="1764632">
                <a:moveTo>
                  <a:pt x="48126" y="0"/>
                </a:moveTo>
                <a:lnTo>
                  <a:pt x="2534652" y="16042"/>
                </a:lnTo>
                <a:lnTo>
                  <a:pt x="2951747" y="818148"/>
                </a:lnTo>
                <a:lnTo>
                  <a:pt x="5470358" y="850232"/>
                </a:lnTo>
                <a:lnTo>
                  <a:pt x="5470358" y="1748590"/>
                </a:lnTo>
                <a:lnTo>
                  <a:pt x="2743200" y="1764632"/>
                </a:lnTo>
                <a:lnTo>
                  <a:pt x="2261937" y="962526"/>
                </a:lnTo>
                <a:lnTo>
                  <a:pt x="0" y="962526"/>
                </a:lnTo>
                <a:lnTo>
                  <a:pt x="48126" y="0"/>
                </a:lnTo>
                <a:close/>
              </a:path>
            </a:pathLst>
          </a:custGeom>
          <a:noFill/>
          <a:ln>
            <a:solidFill>
              <a:srgbClr val="0070C0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753982" y="3465093"/>
            <a:ext cx="6497052" cy="1700463"/>
          </a:xfrm>
          <a:custGeom>
            <a:avLst/>
            <a:gdLst>
              <a:gd name="connsiteX0" fmla="*/ 64168 w 6497052"/>
              <a:gd name="connsiteY0" fmla="*/ 673768 h 1700463"/>
              <a:gd name="connsiteX1" fmla="*/ 2534652 w 6497052"/>
              <a:gd name="connsiteY1" fmla="*/ 689810 h 1700463"/>
              <a:gd name="connsiteX2" fmla="*/ 2855495 w 6497052"/>
              <a:gd name="connsiteY2" fmla="*/ 0 h 1700463"/>
              <a:gd name="connsiteX3" fmla="*/ 6497052 w 6497052"/>
              <a:gd name="connsiteY3" fmla="*/ 16042 h 1700463"/>
              <a:gd name="connsiteX4" fmla="*/ 6497052 w 6497052"/>
              <a:gd name="connsiteY4" fmla="*/ 914400 h 1700463"/>
              <a:gd name="connsiteX5" fmla="*/ 2967789 w 6497052"/>
              <a:gd name="connsiteY5" fmla="*/ 930442 h 1700463"/>
              <a:gd name="connsiteX6" fmla="*/ 2486526 w 6497052"/>
              <a:gd name="connsiteY6" fmla="*/ 1684421 h 1700463"/>
              <a:gd name="connsiteX7" fmla="*/ 0 w 6497052"/>
              <a:gd name="connsiteY7" fmla="*/ 1700463 h 1700463"/>
              <a:gd name="connsiteX8" fmla="*/ 64168 w 6497052"/>
              <a:gd name="connsiteY8" fmla="*/ 673768 h 1700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97052" h="1700463">
                <a:moveTo>
                  <a:pt x="64168" y="673768"/>
                </a:moveTo>
                <a:lnTo>
                  <a:pt x="2534652" y="689810"/>
                </a:lnTo>
                <a:lnTo>
                  <a:pt x="2855495" y="0"/>
                </a:lnTo>
                <a:lnTo>
                  <a:pt x="6497052" y="16042"/>
                </a:lnTo>
                <a:lnTo>
                  <a:pt x="6497052" y="914400"/>
                </a:lnTo>
                <a:lnTo>
                  <a:pt x="2967789" y="930442"/>
                </a:lnTo>
                <a:lnTo>
                  <a:pt x="2486526" y="1684421"/>
                </a:lnTo>
                <a:lnTo>
                  <a:pt x="0" y="1700463"/>
                </a:lnTo>
                <a:lnTo>
                  <a:pt x="64168" y="673768"/>
                </a:lnTo>
                <a:close/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ounded Rectangle 99"/>
          <p:cNvSpPr/>
          <p:nvPr/>
        </p:nvSpPr>
        <p:spPr bwMode="auto">
          <a:xfrm>
            <a:off x="3569499" y="3720962"/>
            <a:ext cx="591905" cy="430794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6" name="Rounded Rectangle 105"/>
          <p:cNvSpPr/>
          <p:nvPr/>
        </p:nvSpPr>
        <p:spPr bwMode="auto">
          <a:xfrm>
            <a:off x="3558097" y="5216760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7" name="Rounded Rectangle 106"/>
          <p:cNvSpPr/>
          <p:nvPr/>
        </p:nvSpPr>
        <p:spPr bwMode="auto">
          <a:xfrm>
            <a:off x="4563442" y="5217495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8" name="Rounded Rectangle 107"/>
          <p:cNvSpPr/>
          <p:nvPr/>
        </p:nvSpPr>
        <p:spPr bwMode="auto">
          <a:xfrm>
            <a:off x="5552971" y="5206028"/>
            <a:ext cx="591905" cy="430794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9" name="Rounded Rectangle 108"/>
          <p:cNvSpPr/>
          <p:nvPr/>
        </p:nvSpPr>
        <p:spPr bwMode="auto">
          <a:xfrm>
            <a:off x="4542082" y="3714182"/>
            <a:ext cx="591905" cy="430794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10" name="Rounded Rectangle 109"/>
          <p:cNvSpPr/>
          <p:nvPr/>
        </p:nvSpPr>
        <p:spPr bwMode="auto">
          <a:xfrm>
            <a:off x="5536699" y="3722639"/>
            <a:ext cx="591905" cy="430794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12" name="Rounded Rectangle 111"/>
          <p:cNvSpPr/>
          <p:nvPr/>
        </p:nvSpPr>
        <p:spPr bwMode="auto">
          <a:xfrm>
            <a:off x="6556043" y="3714182"/>
            <a:ext cx="591905" cy="430794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pl-PL" sz="1600" b="1" baseline="-25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14" name="Right Brace 113"/>
          <p:cNvSpPr/>
          <p:nvPr/>
        </p:nvSpPr>
        <p:spPr bwMode="auto">
          <a:xfrm rot="16200000">
            <a:off x="5168894" y="1425754"/>
            <a:ext cx="391117" cy="3566994"/>
          </a:xfrm>
          <a:prstGeom prst="rightBrace">
            <a:avLst>
              <a:gd name="adj1" fmla="val 40610"/>
              <a:gd name="adj2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Oval 114"/>
              <p:cNvSpPr/>
              <p:nvPr/>
            </p:nvSpPr>
            <p:spPr>
              <a:xfrm>
                <a:off x="4002508" y="2443782"/>
                <a:ext cx="2897398" cy="70388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/>
                  <a:t>Stake Fraction ≤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charset="0"/>
                      </a:rPr>
                      <m:t>𝛼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15" name="Oval 1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2508" y="2443782"/>
                <a:ext cx="2897398" cy="703889"/>
              </a:xfrm>
              <a:prstGeom prst="ellipse">
                <a:avLst/>
              </a:prstGeom>
              <a:blipFill rotWithShape="0"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ight Brace 28"/>
          <p:cNvSpPr/>
          <p:nvPr/>
        </p:nvSpPr>
        <p:spPr bwMode="auto">
          <a:xfrm rot="5400000">
            <a:off x="4646957" y="4747033"/>
            <a:ext cx="391117" cy="2572175"/>
          </a:xfrm>
          <a:prstGeom prst="rightBrace">
            <a:avLst>
              <a:gd name="adj1" fmla="val 40610"/>
              <a:gd name="adj2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Oval 30"/>
              <p:cNvSpPr/>
              <p:nvPr/>
            </p:nvSpPr>
            <p:spPr>
              <a:xfrm>
                <a:off x="3489161" y="6080809"/>
                <a:ext cx="2897398" cy="70388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/>
                  <a:t>Stake Fraction ≥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charset="0"/>
                      </a:rPr>
                      <m:t>𝛽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31" name="Oval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9161" y="6080809"/>
                <a:ext cx="2897398" cy="703889"/>
              </a:xfrm>
              <a:prstGeom prst="ellipse">
                <a:avLst/>
              </a:prstGeom>
              <a:blipFill rotWithShape="0"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2"/>
              <p:cNvSpPr txBox="1">
                <a:spLocks noChangeArrowheads="1"/>
              </p:cNvSpPr>
              <p:nvPr/>
            </p:nvSpPr>
            <p:spPr bwMode="auto">
              <a:xfrm>
                <a:off x="902592" y="3330157"/>
                <a:ext cx="1701043" cy="488538"/>
              </a:xfrm>
              <a:prstGeom prst="rect">
                <a:avLst/>
              </a:prstGeom>
              <a:solidFill>
                <a:srgbClr val="FFC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C00000"/>
                          </a:solidFill>
                          <a:latin typeface="Cambria Math" charset="0"/>
                        </a:rPr>
                        <m:t>𝜶</m:t>
                      </m:r>
                      <m:r>
                        <a:rPr lang="en-US" sz="2400" b="1" i="1" smtClean="0">
                          <a:solidFill>
                            <a:srgbClr val="C00000"/>
                          </a:solidFill>
                          <a:latin typeface="Cambria Math" charset="0"/>
                        </a:rPr>
                        <m:t>&lt;</m:t>
                      </m:r>
                      <m:r>
                        <a:rPr lang="en-US" sz="2400" b="1" i="1" smtClean="0">
                          <a:solidFill>
                            <a:srgbClr val="C00000"/>
                          </a:solidFill>
                          <a:latin typeface="Cambria Math" charset="0"/>
                        </a:rPr>
                        <m:t>𝜷</m:t>
                      </m:r>
                    </m:oMath>
                  </m:oMathPara>
                </a14:m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2" name="Rectang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02592" y="3330157"/>
                <a:ext cx="1701043" cy="488538"/>
              </a:xfrm>
              <a:prstGeom prst="rect">
                <a:avLst/>
              </a:prstGeom>
              <a:blipFill rotWithShape="0">
                <a:blip r:embed="rId8"/>
                <a:stretch>
                  <a:fillRect b="-12500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578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Connecting to Existing Notions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ounded Rectangle 3"/>
              <p:cNvSpPr/>
              <p:nvPr/>
            </p:nvSpPr>
            <p:spPr bwMode="auto">
              <a:xfrm>
                <a:off x="1289076" y="2176738"/>
                <a:ext cx="6565848" cy="3074871"/>
              </a:xfrm>
              <a:prstGeom prst="roundRect">
                <a:avLst/>
              </a:prstGeom>
              <a:solidFill>
                <a:srgbClr val="FFC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800" b="1" dirty="0"/>
                  <a:t>Theorem.</a:t>
                </a:r>
                <a:r>
                  <a:rPr lang="en-US" sz="2800" dirty="0"/>
                  <a:t> (Informal)</a:t>
                </a: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800" dirty="0"/>
                  <a:t>If </a:t>
                </a:r>
                <a:r>
                  <a:rPr lang="en-US" sz="2800" dirty="0" err="1"/>
                  <a:t>blockchain</a:t>
                </a:r>
                <a:r>
                  <a:rPr lang="en-US" sz="2800" dirty="0"/>
                  <a:t> protocol satisfies </a:t>
                </a:r>
                <a:r>
                  <a:rPr lang="en-US" sz="2800" i="1" dirty="0"/>
                  <a:t>chain consistency and quality </a:t>
                </a:r>
                <a:r>
                  <a:rPr lang="en-US" sz="2800" dirty="0"/>
                  <a:t>properties, then it also satisfies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charset="0"/>
                      </a:rPr>
                      <m:t>−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i="1" dirty="0"/>
                  <a:t>sufficient (honest-)stake contribution, bounded stake forking, distinguishable forking </a:t>
                </a:r>
                <a:r>
                  <a:rPr lang="en-US" sz="2800" dirty="0"/>
                  <a:t>properties.</a:t>
                </a:r>
              </a:p>
            </p:txBody>
          </p:sp>
        </mc:Choice>
        <mc:Fallback xmlns="">
          <p:sp>
            <p:nvSpPr>
              <p:cNvPr id="4" name="Rounded 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89076" y="2176738"/>
                <a:ext cx="6565848" cy="3074871"/>
              </a:xfrm>
              <a:prstGeom prst="roundRect">
                <a:avLst/>
              </a:prstGeom>
              <a:blipFill rotWithShape="0">
                <a:blip r:embed="rId2"/>
                <a:stretch>
                  <a:fillRect r="-370"/>
                </a:stretch>
              </a:blip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4"/>
          <p:cNvSpPr/>
          <p:nvPr/>
        </p:nvSpPr>
        <p:spPr bwMode="auto">
          <a:xfrm>
            <a:off x="484271" y="5386545"/>
            <a:ext cx="3641263" cy="971238"/>
          </a:xfrm>
          <a:prstGeom prst="ellipse">
            <a:avLst/>
          </a:prstGeom>
          <a:solidFill>
            <a:srgbClr val="FF0000">
              <a:alpha val="72000"/>
            </a:srgb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With suitable parameters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4724399" y="5386545"/>
            <a:ext cx="3641263" cy="971238"/>
          </a:xfrm>
          <a:prstGeom prst="ellipse">
            <a:avLst/>
          </a:prstGeom>
          <a:solidFill>
            <a:srgbClr val="FF0000">
              <a:alpha val="72000"/>
            </a:srgb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And minimal assumptions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65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30" y="221596"/>
            <a:ext cx="2078837" cy="1728933"/>
          </a:xfrm>
        </p:spPr>
      </p:pic>
      <p:sp>
        <p:nvSpPr>
          <p:cNvPr id="6" name="Text Placeholder 6"/>
          <p:cNvSpPr txBox="1">
            <a:spLocks/>
          </p:cNvSpPr>
          <p:nvPr/>
        </p:nvSpPr>
        <p:spPr>
          <a:xfrm>
            <a:off x="3743380" y="6255558"/>
            <a:ext cx="5337048" cy="381000"/>
          </a:xfrm>
          <a:prstGeom prst="rect">
            <a:avLst/>
          </a:prstGeom>
        </p:spPr>
        <p:txBody>
          <a:bodyPr/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altLang="zh-CN" dirty="0"/>
              <a:t>http://ksuweb.kennesaw.edu/~mhan9/</a:t>
            </a:r>
            <a:endParaRPr lang="zh-CN" altLang="en-US" dirty="0"/>
          </a:p>
        </p:txBody>
      </p:sp>
      <p:sp>
        <p:nvSpPr>
          <p:cNvPr id="7" name="AutoShape 14" descr="data:image/jpeg;base64,/9j/4AAQSkZJRgABAQAAAQABAAD/2wCEAAkGBxQSEhUUEhQUFhUVFh8WFxUYFBUXGBgXFRoYHRgUFxUYHCggGBolHBgcITEhJSksLi4xGB8zODMsNygtLiwBCgoKDg0OGhAQGiwmICQvLCwtLCwsLCwsLCwsLCwsLCwsLCwsLCwsLCwsLCwsLCwsLCwsLCwsLCwsLCwsLCwsLP/AABEIAMIBAwMBEQACEQEDEQH/xAAcAAABBAMBAAAAAAAAAAAAAAAABAUGBwECAwj/xABTEAACAQMCAgUGCAoFCQgDAAABAgMABBEFEiExBgcTQWEiUXGBkaEIFDI1UnSxsiM0QmJyc4KSs9EXQ8HD8BVTVHWDk6K0wiQlM2Oj0+HxFpTS/8QAGgEBAQADAQEAAAAAAAAAAAAAAAEDBAUCBv/EADMRAAICAgAFAgMIAQQDAAAAAAABAgMEEQUSITFBE1EiYXEUIzKBkbHB0fAzQlKhBhUk/9oADAMBAAIRAxEAPwC6KECgCgCgCgCgCgCgCgCgCgCgCgCgCgCgCgCgCgCgCgCgCgCgCgCgCgOch4igEmpMcoBuxnjtzn0UKcrGUFyBJJlRxjcDPpqAccVQGKAKA3oQKAKAKAKAKAKAKAKAKAKAKAKAKAKAKAKAKAKAKAKAKAKAKAKAKAKA0ZOINAJbtZAwZOI70JxnxBoURafZydu80gC5G0KDnzc8eAqAeKoMUAUBvQgUAUAUAUAUAUAUAUAUAUAUAUAUAUAUAUAUAUAUAUAUAUAUAUAUAUBigMUKYNAZoDFAFAb0IN3SDWYrO3kuJjhIxnA5sTwVF8ScAemhSjNR65795CYlhiTPBCm84/OcnifQBQFh9WPWONSLQTosdwq7htzslUcyoPFSO8ZPA+mgG7rK6ybjTrwQQxQupiWTL7s5YuCOB5eTQEV/pvvf8xbf+p/OgJj1XdYdxqdzJDNHEipD2gKbs53ouOJ5YY0BFL7rpvElkQQW5COygntM4ViPpeFAcf6b73/MW3/qfzoC1OrjpHJqFkLiVUVjI6YTOMIRjmc0Bw6zelE2m2yTwRpJmURuH3YAZWIIwfOuPWKEEfVb05k1QT9skaPEVwE3YKuG4nJ860Av6y+lbabarNGqO7yiNVfOMEMSeHgvvoBB1edOJL21ubq7WKGKBsbl3YwqbnY5PcCvLxoUr/Xuum7eQ/FEjiiB8nem92HczZIC58wHDz0BJerjrWa7mW2vFRZH4RypkKzfQZTnaT3HODy4cKAfetLppLpaQNDHG5lZlO/dw2gEY2nxoBd1a9KJNStDPKiIwlaPCZxhQvHiefGgIX0v617m0v5rZIYWSNwoZt+4hlU8cHH5VAW8p4ChDNAFAFAFAFAFAaSLkc8UA1m5PbqkZJXHljOQOf8A8VCieWe6CyyN2cYQEhGXO4KM/KB4UAs0LUfjEKyY25yCOfFTjgaIDhVAUAZoDehCo/hDX5WC1gB4SSNIR5+yUAZ9cnuoUinV11ZDUrd55JmiG8xxhVByVHlM2e7JAwPMaAj/AEUd7LVoA3yobvsHxy4uYn9WCagJD19D/vQfVo/vSVQKuj/U491bQ3AvFQTRrJs7Att3DON3aDPsoCedXHVu2l3DzNcLNvi7PaIimPLVt2S5z8n30BRJsu3vzCDt7a7MW7GdvaTbd2O/Gc4qAsv+gh/9OT/9dv8A3KoLJ6BdGTp1oLYyCUh2feF2fLI4bcn7aEEfWxYdtpV0O9EEo/2TBj7gaFKt6gb3ZqEkeeEtueH50bIR7i1APPwiL38ThH58p9W1V+1qAbL7Nr0WhUcGvJ8t4oXZgPWsa+2gGXqz6A/5UMzSStFFFhcqAWZ2ycDPAAAZP6QoCPdJNLk068kh3Ze3cMkgGM4w8bgdxxj15qAs/r8uO0trCQflln/ejU/21QP3UH82N9Yf7EoCqes/55uv1yfcjoD04nIeihDagCgCgCgCgCgEt7GzDC8u8ZxmgE0VwYww7BlAUtkYbdju4cSTUKRRtQFy5F5M0EYPCEKy7v0mxj2+6gJlpqRrGoh29njydvLBzxz38aAVVQFANV5pcjuWW4dAeSgDA4emsUq23tM2q8mEYpOOx3rKahS3wikO6xbuxMufH8Ecfb7KFJH1DXavppQfKincMP08MD7D7qAZ9Q6pLiTUHuxcQBGujcbCsm7aZN+3OMZxwoCMdfZ/70H1aP70tAXH1dfNdl9XT7KAka8xQh5U0f53h/1in/MCoU9VVSBQHG9thLG8bcpEKH0MCP7aA8xdWdwbfVrXdwPamFx+mGQg/tEeyhR46873tdUaMcexiSMD85xvIH760BKeuixEGk2EI/qpET92BwffQC34PP4nc/WB/DSgK/67fnWf9XH9ygJJ1x/N2lfoD+ClASnqD+bG+sP9iUBVPWf883X65PuR0B6cTkPRQhtQBQBQBQBQBQBQGKFNXQHgQCPMRn7aAxGgAwAAByAGAPVQG1AFARq/06+aRmSZVUnyVDEYHd+TzrVlXc3tM6tV+HGCUoNsk9bRySAddmiG404yKMtbN237ABEnsU7v2aAqXqs6Xf5Ou/wh/AT4SX83BOyX9kk58CahT0wjAgEEEEZBHIg8iDVIeeuvn5zH1aP70lCkv6H9aWn29jbQSvKJIoVRwIWI3KOOCOdAWL0a16G+hWe3LGMsVBZSpypweBoQ8v212sOpLK+dkV6JGwMnak+5sDvOAeFQpeZ64tL+nN/uHqgnyNkAjkRn20IZoDy708hNnrFwVHyLgTqP0tsox6zQoqDjUdfDLxWa9BB88cRBJ/cjoCxfhC/idv8AWf7uSgNfg9fidz9Y/u0oCv8Art+dZ/1cf3KAknXH83aV+gP4KUBKeoP5sb6w/wBiUBVPWf8APN1+uT7kdAenE5D0UIbUAUAUAUAUAUA0z3s2HZY12pxwxYEgDPD1VCiZelUAtxO5KgsU24y24cwAOfDjQHex6QwyOI/LSRhlUkQoWH5uedNgdVNUGc0AUAUGjahDDqCCCAQRgg8iDzBoDzL1m9DTptydgJtpiWhb6Pe0JPnXPDzjHjUKWJ1F9LDNE1jKcvAu6EnmYuRT9g49RHmqgiHXz85j6tH96SgIxZdCtQmjWSK0meN1DKwAwynkRxqAvvqg0ua205IriNo5BK5KMMHDNkGqDzpfQNJdSIilne4ZFUc2ZpCFUeJJAqAdX6vtTIP/AGGf2L/OqD1JbjCKDzCge4UIdKAoHr/sNl/FL3TQAftRMQfcy0KJeomx7TU9+OEMDvnzMxVF9zN7KAmnwhfxO2+s/wB3JQGPg9fidz9Y/u0oCv8Art+dZ/1cf3KAknXH83aV+gP4KUBKeoP5sb6w/wBiUBVPWf8APN1+uT7kdAenE5D0UIbUAUAUAUAUBrI4UEnkBk0BGLq6kuy0ayJDHyOSN7DzAVCjb0o6NkRW62wD9i5cxlgGkyQSwzz5Y9dANXSvUpZr+wBheEh1IDkbjukXJwDwHDv8aMFnLVAUBh+AJxnHd3nwFCpbeiIya5fZOLQgdwIcn2itB5F2/wAJ2Y4OHrraTGt84g1a10ktbMqLmeOIuCVDnGQOePbQDf0i06DV9PdY3V1kUtDKOIEiEhWB/SGD4ZoDz10BvmtdTtXOQROInHhIezcH0bvdQpJevr50H1aP70lAXH1dfNdl9XT7KEJGvMUB5U0f53h/1in/ADAqFPVRqkCgCgKn+ENaA2trL3rOY/VJGzH3xihRL8He0Gy8l7yyR+oBm+1vdQC74Qv4nbfWf7uSgMfB6/E7n6x/dpQFf9dvzrP+rj+5QEk64/m7Sv0B/BSgJT1B/NjfWH+xKAqnrP8Anm6/XJ9yOgPTich6KENqAKAKAKA5W9wjglGVgCVJUggEcxw76ikn2Pc65QepLR0IqngQ3eiwS/LiQ+OMH2ihRFqXRiKVIlUvG0BzE6nLLxz3/KGfPUAls+ieLkXVxO88iLhMoqKvPjhe/ifbTQJLVIYoU4X1x2cbPtLbVLbRzOPNXmT5U2ZKoc81HetiCx6QQyor7wu78lmUEYOOPHwrDDKg1s2rMC2EnHW/oPFbBoFI/CJX8LZH/wAuUexo/wCdCk56mZQ2kW2D8kyKfAiVz9hB9dAUPKQ+qnZxDX5248xuOGKAlHX586D6tH96WgLj6uvmuy+rp9lCEjXmKA8qaP8AO8P+sU/5gVCnqvFUhigCgKv+EH+IQfWh/CmoUTfB4/Frv9ev8OgO/wAINCbK3PcLkZ9ccmKA4fB4mBtrpM+UJ1YjvwyAA+1T7KAr/rnmDarc4Odqoh9IjGR76AlfXNERp2l57lAPp7FP5UBIuoCYHT5FHNLlsj9JUI/x4UBVXWM4k1i628c3CqPSAike0YqA9QKOA9FUhmgCgCgChUQDq4lMc95bt+S+4DxVmUn2ba52E9TnA+g4xBTpqtXt/RPGQH/4OK6J8/o5NA2PJdh6Ru838vfQGAJBnircOHMcfGgMpIxOGTHjkEc/5UAoxQGMUBgig7DdJoVsxJMEeTz8kVidMH4RsrMuS1zMc6ymqVv156C1xYrNGMtauXYd/ZMMSEejCt6AaFKM07XrmBGjguJY0f5So5UNnhnA78cMioCR9UWgNdajE23MVsRNIe4Fc9mvpLgew1QOXXz86D6tH96SgIVBr10ihEubhVUYVVmkCgDuABwBUBZnUPq0819Ms080ii3yFeR3APaR8QGPPBqgq/UpCtzKykhlnchgcEESEggjkQeNQCj/APJLz/S7n/fy/wD9UBfnUteSS6Yryu8jdtINzsWbAIwMk5qgndCFX/CD/EIPrQ/hTUKJvg8fi13+vX+HQEv6z9Ba906aKMZkXEsY7y0ZztHiVyPWKEPNmlaxcWrFreaSFiNrFCVJA/JYeB8/KoU30qza7uArlm3EyTPxZgg4ySMT34z6yK8zlyxcmZKq3ZNQj3ZeHWJbrqukGS1Vi1u/aKmPKxGCrpgc/IbIA54FearVbHcTLl4s8az05lGaVrdxbbjbTyxbxhtjldwHLP8AOshrD31b6G99qMI4sqOJ5mPHyUYN5RPMs2B45NAeoqpAoCKWOvyHVJrVsGML5IxxUqqtnPfnJ91acb5faHW+x2LcKCwI3rvvqSutw44UBXdk5i1uUKP/ABQeB5eUqtn2qa5kPhyn8z6S37zhcX5iTTUbrsInmIJEal2Ud4UZOK6R8+mn0YmteksT2gvDuEWNzY8ooM4O4L5u+qeWtMWWOsQTYEUqMSobaGG7BGeK8xQguwKAxigCgCgDPhQBQgEUBDNQ6rdMmkMhgKknJEbsikn80HHsoCSaJosFpGIraJY054XvPnYniT4mgEOt9D7K7k7W5t0kfaF3EtnaM4HA+JoBB/Rrpf8Aocftb+dAOWhdE7OycyWsCROy7Sy54rkHHE+cD2UA3y9XOmMxZrSMsxJJy3Ek5J50Br/Rrpf+hx+1v50A/aNpENpH2VvGI4wS20ZxluZ40AuoBv1vQ7e8QR3MSyorbwrZwGAIzwPmJ9tAJejenWdt2sVksaYYGVEOcNjA3AnhwrxGcW9JmWdNkIqUl0fYeq9mNdSotG6P2eqXVx8ahAfO9WiJiJG4ghtvyu7jz51o42Q7JyjI7XE8CGPVXOHnuTC46J2tnY3KWsKpuibc3Eu2BkZY8Ty5VsZC3XL6HPwZayIP5o06rFAs2I75mJ9SoPsFa/D1qrfzOhx5/wD1JfL+WGrdWOm3EhkeDazHLdm7RgnzlRwreOIPugdH7eyj7O2iWNSctjmx87MeLGgHOgCgIDANuut+ch/hj+Vc1dMtn0UnvhK+T/kn1dI+dOfaqSU3DcBkrkZAPeRU2m9HrkklvXQgWux9lq9o/wBMAZ8SWX/qFc65cuTFn0GG+fhtsPYn7KCCCMg8CDyIPca6R88M8ug24t3tuz2wEZKJkd+T8niTwoem9oq7pBLYThP8lxyxXySBY40jZCcHiz54AY459tQ8ly24YIu/BbaN2OW7HHHrogdAaoAtQGQ1AZzQBQgUAUAUAUAUAUAUBrICQQOeDj01JdmeotKS2RHq21F5IZIpWLPDJjJOThu4+sNWnhWOScZeGdfjFEYTjOC0pImFbpxgoCtLAmz1lkJIWZiPSJvKU/v8K5Ufu8pp+T6m1LJ4YpLvH+CxL+XZFI30UZvYpNdOb1Fs+bpjz2RXu0io+ru72X0ef6wMh9JXI96iuLhT1d9T7HjFXNiP5aZa+tLm3mH/AJT/AHTXZs/Az5DGerov5ojHVS2bN/CY/cQ1p8Pf3b+p1f8AyBayV9P5ZM63zhoKFG/WtZitY98zYHIAcWY+ZR31ittjWtyNjFxbMifLBDNoPTiG6mEISRGbO0ttIO0EkcDwOAawU5kbJcujey+D249fqNpoatXPZ65btyDxjJ9Kyr/YKw2PWVFm3jR5+FzXs/6NelfTzBMVocnkZeY9EY7z41MjN/21/qeuH8G2vUv7e39megHR+eOY3U+V3oVCsSXbcVO5s8uXvq4dNil6kzzxfNpnBUVeH+R06yE2y2Uv0ZcH96Nh9016zVqUH8zzwZ81d1fuv7J3XQOAasOIoEYEag5AGT34GfbQG1CGr++hTWJgeOQfEHI9FAb0AUBtQhwvrtYY3kc4VFLN38AM8B568ykoptmSquVk1CPd9DTS9QS4iWWI5Vhw84xwII7iDUrmpx2j1fTOmbrn3QwdYOozW8MUkLFcTDf4jB8k+BNa+ZZKEVKPudDhNFV9soTXddPqSOzuRLGki/JdQw9DDNbMZcy5jm2Qdc3F+DtXoxhQBQBQED6Fjs9SvovOxYepyR7nrnYvw3TifQcS+PCpmTyuifPhQEA60bQoYLpOaNtJ8Qd6H2g+2ubnx04zXg+i4FYpKyh+USDpHfhtOllU8JIMj/aAD/qrZunuhy+RzsSlrNjB+JfsVy1sbe3sboc+0bcf0Xyv/CGFczl5IQmfTep6119D9uhbWoMGgkI5GJiPQVOK7E+sH9D4+pct0U/f+SH9WFysdjM7nCrKWJ8wEcZNaWDJRqk37na45XKzKhGPdr+WRTWNaub1pJAXWGMZ2htqovcCRzY1p2XWWtyXRI6+NiY+LGMJJOT/AHJ71cyyNZqZGZvLYKWJJ2g4xk92Qa6WE5OrbPneMxhHJagtdFsh/SS4F5furyBIIMqWP5Kp8sgd7M3AerzVoXy9W5pvojt4MHi4ilCO5S/nsZ6GWBlu5JbddscQITcTw3gqMnvYrkn00xoc1jlDshxK5V48a7nuT7iXprOXeJjnKqynz8DnHvNeMqW2jPwytRjJeH1HOx6NC3tkuiwdyQRjBVAeRB7znHHxrLHHUK1Zs1LOIO+90a0u3zZY1lciSNJB+UAfbzHtrqwlzRTPl7q/TscfYjPWfDmzDjnHKp9uV+0itXOX3e/ZnU4JLWQ4+6aJNptyJYo5F4h0Vh6wDW1XLmimjl31uFkovw2KCK9mMKENXcDzevgPWaFIJ1wSzpZo0W/se2X412ZIfsO8Ajio7ifRTwBit+jn4MXvR+6bztbvIXVsc0YOTtbnwPqIqAlPQjpwt6WgmQwXcf8A4kDZBOObJniR4cx76Al4NUhvQCDX7ftLWdPpROB6dpx76x3LcGvkbGJPkvhL2a/cgfVXq2He3Y8HG9PBl+UB6Rg/smudw+3TcGfRcfxuaKuS+T/gl3Ti17SxnHeF3j0oQ39lbuVHmqkji8Ls9PKg/wDOvQ49XtzvsYvzNyfunh7iK84cuapHvjFfJly+fUkdbRzAoANGVLY2W+v27wNOJB2SEhiQQQR3YPHPm8+RWJXwcebfRG1LDujaqmurKp1DXJHvJZrXehl8kADLkYUcgOBO3PCuLO5ytcq/J9fThwhixrv01Hr8iWdCtKv0nElwz9mVO5XlLE5+T5OTg5rexarlPmm+hxuJ5GFOrkqS38kT2uifPDP0vsO3s5kAywQuv6SeUPsx66wZEOeto3eHXejkwl8+pBF1PfojJnjHKsf7JcOvu4equcrObFa9j6D7OocUUvDTf/Q83Wm9rokYA8pIllHqO5vapNbEq+bFSXsaUMj0+KSb7NtDh0W1DttMyTkxxNG37CnH/Dg1kos56PyNbOo9LO17tP8AVkM02Yro04H5Vyqn0FY8/ZWjB6xpa9zu3QUuJQ34jv8Acb9JguLtUtYRiMNucgeTk/1kjd+ByHhWGqM7Uq49jYyZ0Y0nfN/F4/pFnaleJptmpVdyx7UVc4LEnic+fma7E5LHrWvB8pTVLOyWm9N7ZW+iaIb+5lCuEXcZCSMttdiRgeeuTVT69j66PqMrLWFRHa2+36FpWFlDYwEL5KICzMeZwOLMe812IQjTDp4Pkrbrcy74urfYpm9naXtJTnBkLY8xfJx9lcGbc25fM+5pjGtRh50PIurixUwyDfBMmV57TuAIeM/kkd4/+62Oaylcr6pmgq6MySsg9Ti/82TLoJrMbQFGkQFWOFZgG2nieB8c1u4dseTTZxeL4k1dzKL6nDV+kMdzc/ERteKVdjSKclZOJBXuIBAqWXqyfpeGesbBnRR9rfSUXvXyJToen/F4I4d27YuN2MZ9XdW5VDkgonJyr/XtlZrWxdWQ1zVj5qFIt1l2ksunyxQRPLJIVVQrAFSWH4QnI4D+2gIbYdIb7RytvqyGe1cbVuVzJtyOKOSPLAzjB48OGagFtx0OZWF/oNwib/KMO7MEvgByX9Ejh3Yqg66doV9eajb3l5bxWnxUHJjcO85IIAOOSjJ554EjvqAsjaKuyG9ABGajKnooyLfbXDyIPxabB9G9gB6CBj11wPirscl4Z983DIx4wf8Avj0/QuhJEuYMqcpNHw9Dr9vGu5tThteUfD8sqLtPun+xEeqmQiGeJuccucelQD70NaeA9KUfZnX48t2Qs90OvTHpStkoVQGlcZVTyA+m3hnhjvrNk5KqWl3NXhvDpZUm30iu5H+iPTK5nukil2Mr55LtK4BIIOeXD31q42XZOzlkdLiPCsemh2Q3tCrX9XltNRy7t8XniwFJO1SBjIHcQ2CfBqyXWyqu6v4WYcPFhk4fwr44sh9pYTy2SiJWZTcHeq/SKRhCfDnx7q0YwnOrUfc7Nl1NWU3PpqPT9R7j0cWGo2Sg53KNx87sHVseYcRWdUqm6CNKWU8zCuk/D6fTpos+uufJhQARQq7lH6upt3urb8kygj0IWKn91xXz9rcHKB95jJXxqv8AKWv8/MtvozGDZW6niDAgI8CgzXaoX3SXyPjcyT+0zkvdkE0Kc2b39o/Adm7J47VOD60IP7Nc+qXpOdbPoMqH2mFGRHvtJ/59TTRrBpNHnCjP4UuP9mEzj1A15qg5Y0te+z3lXxhxKDb8a/XZJerqRGtQVxuXyGAGOK958SMGtvB04bRyuNKUb9Pt3QxdM703t3HZwnKq2GI5bj8pvQi59ea18mfrWKqPY6HDaViY0smfd9v8+ZnWI/8AJd9HPGp7CRQhA/NADL6eAYeuli+z2qS7Expf+wxZVSfxLqv4OfTLpULsLbWu5g5G44ILHPkoAe7PE15ycr1dQrPfDuGvFbvv6a7f2PWsdHxDpTwgAsiiRiO91IZz7MitizHUcdx/M0MfOdnEFY30b1+Qt6ORxXmnQrMocBdhz3Mnk5B7jgc6yUKN1KUjBmysxcyTreuu/wAmRfVur8Kx7G4Tb9GTmv7Q5+ytWfDnv4WdOj/yBa1bHr8h86FdE0gbtmdZZBwUgHamRxxnmcEcfGs+Nhqt8z6s0eI8WeSvTgtR/cfNH6Qw3DSIhIaNyhDDB4EjcPDga2a7o2NpeDQycOyhRcu0ltDqT5qymoAFChQHC9s45kaOVFdGGGVgCCPQaAiHRfoIdPu3kt7lxaOCTanyhvPLyj3Dz8+7NQE1qkCgN6AKAru3sVfVb23ceTNEfaQjAjxBJPqrmKCeROD8o+lnc44FN0e8X/Yo6A3728slhPwZGJj8e9gPAjyh6TXrEm4SdMvyMfFqY3Vxy6+z7m/RVex1S8h7nG8fvbh/EPsq465L5x9zznP1cCqz26f5+hFdY1GN9QmlnBdEYhY/pdn5KoT3LnJPr89adtkXc3LwdfGonHChCp6b7v22SHq6s3mnlvZRjOUTAwMnGdo8ygBR6TWzhQcpu1nN4zbGqqONB711Y59NoYry1l7JlaS1Ys2Oa7R5an0jPrWs2VGNsHrujV4XOzFvjzrpM16rfxNv1rfYtTA/0vzLx7f2n8hJ1mDs5LOf6EhB9RVv7DXnO+GUJfMy8F+Ou6v3RPM10EcB9GFCBQFU9adnsulkH9bHx9MfA+4rXG4hDU1L3PsOAXc1Dh/xf7ljdHRi0t/1KfcFdWn8C+h8vl/68/q/3IR1qadteO4XhuHZOR5wCVPrBYeoVzuIV6amvofQcAvTUqX9USDq+h2WEe7Hllm4+Ysf7BW1hx1SjmcYnzZkteCF63ps9jM/xR37KXgNhyRn+rYDvHcfNWlbTZTJuvsztYuXjZdUfX1zR9yT9AOjRt1M0w/CuMBe9FPHifpHgT6q2sPHcFzS7s5nF+IK9+lX+Ff9kl1bTY7mMxSjKn2gjkwPca2rK42R0zlY+RZRNTh3I/ovQ1bWTtI3DtjyWkAyvPO0AYyRjj6awU4kKnzG9mcWtyY8j6L5D3LYM6lZJWIYYYKMZBxy9h/eNbLW1pnNhJxkmvAz9EejRt0dJSH/AAhKAHgF8nBYeclQcVr4tLrTTZ0OJ5ccmcZxWunUcr67tbcgSbFY8cEFmPieGay2XQh+JmrTiXXLcF0FOmapFOMwuG28wBgjPgaV2ws/CyX41tH40NUWlxWD3d40mInXtGG0kpgsznhz4nhXiujknKS8mxk5zvphXJfh8iHROsrT7iTslkaNyfJWVCm7PLBPDJ8cVsGgTLNAFAFCBQGKA1L/AOMUKdaECgIRqa9nrVu3dLHt9YVx/KtCz4cqL9zvU/ecMnH/AIvZ16wdGZlW7gyJoOJxzKA5z4lefoJq5lLf3ke6PHCcuKbx7Pwy/cj1j0gWXUrW4Hkl1EUy/nHcuR4HKkeitWN6ldGX5M6duDKrDsq8J7X0M6PoUMup3ENxk7WZ1XOA3lA4Pf8AJYGrXTGWRJTJkZltWBXOrzpN+xYWqXsdpbtJgBY18lRwBP5KAeJ4V0rJxqhs+boqnk3KPl+Sv+jED/EtQuX/AK2NwPEgOWb2tj21zaIv0p2PyfQ50ofaaKI/7dGnVpqRhn7J+CXC5XPLemQCPTgj1Cpg2csuV9mZOOY6sq9SPePf6MkvWhb7rLd/m5FP72V/6q28+O6vocrgc9ZWvdMfuj132trDJ9KNc+kDB94NbFMuatM5+XX6d84+zY4VlNYKAjXTfo217GnZsqvGxwWzgq2NwyB4A+qtTKx3akl3R1OF56xJtyXRj9Y2/ZxpHz2IqZ8+0AZ91bMI8sUjn2z55yl7nPU9PjuIzHMu5Dxxy4jkQRyNScIzWpHqi+dM+eD0zVYIoYwuFWNAAMnCgAYHE1YxUVpHic3OTlLuxpuelNjFzmjz+aCx9wqnkcdG1OO5jEsTEoxIGRg5U4PD1UAv20AKKASaq0wT/s6oXzjyyQAMHj48a8WOaXwGfHVTl963r5ES6HyvDeTQSnynGSe4uOOR6QxrRxnKNrhM7XEoQtxYW19l+x11+M2t6t2wDxvhduRuB2hTtB58s1b067vUfVHnDksjFeOnprr8hPpFyi37yOGgWUYRHUruLY4nuHEZ9JrxVNK9yfTZlyq5Sw1CL5nHu14J2yBlIIBBGCCMjxBFdQ+a7FL9ZHSCxvIJYZYmTUYJOyRVTJZwwGAw+VGw7jx4ioUdOiGt3em3MWnaj5SSgC3nznnyQk81zw48VJHcabBagNUGaAKA0Jz/AI91AZFAdKECgIV0/HZz2E/0Jtp9DFD9gatHL6ThL5nc4T8dV1Xut/psmpFb2jiJ6Kp6d9FfipNxCcRM3ye+NjxG383I4eauNl43pvnj2PruFcRWRH0bO+u/uhw6XW0iG31KA+VsTtCBwzt4OR9Eg7T6qy5EZR5bomtw+yufPhW+70NGoavcatLHAqhFznaCSB55WPmAPv8AGsE7Z5UlFI3asWjhtcrZPb/zoTrpHaLb6ZLEnBUi2D1kAk+JJz666N0VXQ4r2OBhWSvzozl3b2RMaFLLp1nNbqTNEzEAcyGkJBHoYA+s1pqmTphKHdf2dd5ldeZbXa/hkv4LC1KwFxA0UnDtEw2O5uByPQw91dKcOeHK/J85Tc6blOHhifoxpJtbdYWfeVLHcBgYYk4ArzRV6cOVvZ7zslZNzsS1sdazGoFAFAFAM/SF5OycqBsUZJzxI9FCnPRWS6swsg3KQY2GTx2nzjwxUBG+sGytrOyYxwRq8hEattyRkEsQTxztB9tASXonYCCzt0Ax5AZv0pPKY+00A80AUAUBB+lw+L3sFwORxu/ZOG/4T7q52V8F0Zn0HDn62JZS/A4dN9MklWOWEFjESdo4kg4OQO/iPfWXLrckpR8GvwvIrrlKuzpzdNjbr00l+Ikjt5VdT5TMpVVyBkbj3Z4+qsN0ncopRezbxIww3OUrE0/CZN7dSFCk5IAyfPw4n2iulFaSPnptOTa8jfqOkI2+WKOBbnadkzxBsNjgSRxNNHkiOj9Dr6a4gm1a5jlFqd0McagZfh+EkbauTwHDHcKAsEiqDHpoQ1Jz/j3UKZoAoDpQgUBFusm232TEc43V/VnBPsatTNjupv2OtwWxRylF+U0O/Ru6MtpBI3ymjXcfOQME+0Vmpk5Vpv2NPNrVd84rw2dtW01LmJopQdreY4IIOQQfPkV6srVkeV9jHj3yosVkO6OtvaKkaxAZRVCAHjlQMYPnqqKUeXweZ2ylNz872c7DS4YM9jEibue1QM+mpCuMPwrR6tyLbfxy2JelOnNcWssSfKZcrxwCVIIUnxxj114vhz1uKM2DfGm+M5dkadEbGSC0ijlGHUHIyDjLEgZHmBqY0JQrUX3LxC2F2RKcOzHis5pBQBQBQBQGKA43UIdGQ8mUr7RihSE9WF6T8Ygb5SOHx6fJb3qPbUAl65YneK3VFZvLY4VSx+SMcAPE0YJ/APwa/oD7BQHUGgM0AUBxubRJMdoivg5G4A4PrrzKEZd0ZIWzh+F6Oor0Y2/c2zVBqe72UIZoUzQBQDV0h16CziMtw4ROXnZj9FFHFjTQEfRXpZb36ubYuRGQGDRspXOcceR5cgc1AP2aoCgOlCBQHK7tllRo3G5HG1h5wa8yipLTPddkq5Kce6MWdqsSLHGMIgCqPMB4nnVjFRWkLLJWSc5PqztVPAUAUAUAUAUAUAUAUAUBrQpigEVnpUMTtJHGiu+dzAeUcnJyfTxqaAtoAzVBqh91QG1AFAZqgwTQgBhQAxql0zINCGahRNdXiJtDuqb22LuYDcx/JXPM8KAr3rctZY5LO+RO1itHJkiIyMEqQ5Hm4EZ7uBo+wG59futUnMWjyJbRRxCaQlQjvK5IKt5J5YxkcO/PKnbsB06G9M7hbn4hqabLg8I5MACTAJwccOIBww4HlzowWJvFAdaECgCgCgCgCgCgCgCgCgCgCgCgMGhTWgCgMUAGoDXeP8caoMbuPI8R9lAbZPhUAYPnqgTaldCGJ5DkhBnGefmHtrxZPki5MzUVO2xQXki66vePAblBCIwT5GCThTgnnWmr7nDnSWjsPExIW+hJvm9zXW9ZeW1hmjZo8uUkCkjj6fVw9NS26U61OPTwesXDhTfOqaT6bR3tLa0imUvdu8inIyxwD5icH7asY1xknKb2Y7Z5NtbUakk/kS5D/j010Dh60DVAQLrV0iW7FrBBEWYylu14BYwFIIZuY55/Z89PAGrQemE1jJ8R1dTt+Sk58oFTw8s/lp+dzHfQG+r9X0kMwvNHkCN8rstw2ENxwh5FD9E8PMRQCrTdFvr68t7nUYo4FtclEQgtI57zhmwucHn9tRvYLEqg6UIFAFAFAFAFAFAFAFAFAFAFAYY0BqWoU5SSY4mgOPxgmgIlrPTSQXfxKzg7ecDLFn2IvDJHDngEZ5c6bBjox01klu2sryBYZxnG05UkAHbxJ4lTkHJzjuqAQdberTDsba2Z1dleZ9jFTsjUnGR3YDH9kVWB46stTM+nxFiS8bNGxJyTg+SST+aVqIhLqoChTW4hV1KuAysMEHkRUaUlpnqE3BqUe5Guld6kEPxeFQGlBG1RgBW4E4HeeXtrUyJquHJHydbh9UrrfXtfSPk6W+gIlj2UzbePauw/JIxw9QGPbUhjpU8svqSedKWX6la34XzOFzpds9k5gw3ZgkSYwxZeJycDmPtqSqrdXw+PJkryciGWvU8+PHUXdC7ovbLu/IYp6hgj3HHqrJhzcq+prcVqUMh689R+NbRzAoBr6RaBBexGKdcj8lh8pD9JT3H3GgI90F6P3ljLJFJKr2gGYs8Wyc/JH5GO8cQcjHfUBNKoCgOlAFAFAFAFAFAFAFAFAFAFAasaAb2viswibju5H1ZFQotzVAmuRkj0UBmKOgGs6FaW80t8w2yYLPIXbAXaAfJzjkKmgQXonE+pas+oBSkERwueBJCbEXxOPKPm4CnkHO+6SQQ6xdS3QkISP4vEiqGJBADHiQBnyv36dAI+qnWnhmktVid0mcMD3xAZG9hg8OKZ82KAuVTwqkM0BtUKQ7VdHunvGmiC4G3YzEYGFA5eBzWhbVY7eaJ3sbLx4Yqqnv56HKx027LhridWTiGjA4MCCMHgKzRrub+N9DUtyMVR1VBp+5zPQ+LJ2ySqjHJQMMejlx9defscfDej0uLWaW4pv3Hqzs0hjCRjCrx9feSe8mtmFahHSOdddK2fNPuKa9mIKAKAxQBQBQHSgCgCgCgCgCgCgCgCgCgCgCgGE8b4Z7lOP3RUKPC8qoOUvOgN46AiPWyxGmvgkZdAfEbuR8KAV9XKAabb4AGVJOBzO9uJ8aiBIEtI9zPsTcTxbaNx4DmcZNR9wVvpHDpFPjhlWz/u0P20BZacvb9pr0Q2FAbLUL4A16IAqFMigChDVeQ9FCm1CGKAKAKoE78zQH//2Q=="/>
          <p:cNvSpPr>
            <a:spLocks noChangeAspect="1" noChangeArrowheads="1"/>
          </p:cNvSpPr>
          <p:nvPr/>
        </p:nvSpPr>
        <p:spPr bwMode="auto">
          <a:xfrm>
            <a:off x="495300" y="130419"/>
            <a:ext cx="281354" cy="28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zh-CN" altLang="en-US" sz="1662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467" y="2041706"/>
            <a:ext cx="6394406" cy="27975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52" y="2572890"/>
            <a:ext cx="2413817" cy="217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2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737" y="1752600"/>
            <a:ext cx="8400281" cy="42672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Non-Interactive Zero Knowledge (NIZK) </a:t>
            </a:r>
            <a:r>
              <a:rPr lang="en-US" dirty="0">
                <a:solidFill>
                  <a:srgbClr val="FF0000"/>
                </a:solidFill>
              </a:rPr>
              <a:t>w/o CRS</a:t>
            </a:r>
          </a:p>
          <a:p>
            <a:endParaRPr lang="en-US" dirty="0"/>
          </a:p>
          <a:p>
            <a:r>
              <a:rPr lang="en-US" dirty="0"/>
              <a:t>One-Time Programs (OTPs) </a:t>
            </a:r>
            <a:r>
              <a:rPr lang="en-US" dirty="0">
                <a:solidFill>
                  <a:srgbClr val="FF0000"/>
                </a:solidFill>
              </a:rPr>
              <a:t>w/o hardware assumptions</a:t>
            </a:r>
          </a:p>
          <a:p>
            <a:endParaRPr lang="en-US" dirty="0"/>
          </a:p>
          <a:p>
            <a:r>
              <a:rPr lang="en-US" dirty="0"/>
              <a:t>Pay-Per-Use Services</a:t>
            </a:r>
          </a:p>
          <a:p>
            <a:endParaRPr lang="en-US" dirty="0"/>
          </a:p>
          <a:p>
            <a:r>
              <a:rPr lang="en-US" dirty="0"/>
              <a:t>General Framework for using </a:t>
            </a:r>
            <a:r>
              <a:rPr lang="en-US" dirty="0" err="1"/>
              <a:t>Blockchains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789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NIZKs </a:t>
            </a:r>
            <a:r>
              <a:rPr lang="en-US" sz="1800">
                <a:solidFill>
                  <a:srgbClr val="C00000"/>
                </a:solidFill>
              </a:rPr>
              <a:t>[G</a:t>
            </a:r>
            <a:r>
              <a:rPr lang="en-US" sz="1600">
                <a:solidFill>
                  <a:srgbClr val="C00000"/>
                </a:solidFill>
              </a:rPr>
              <a:t>oldwasser</a:t>
            </a:r>
            <a:r>
              <a:rPr lang="en-US" sz="1800">
                <a:solidFill>
                  <a:srgbClr val="C00000"/>
                </a:solidFill>
              </a:rPr>
              <a:t>M</a:t>
            </a:r>
            <a:r>
              <a:rPr lang="en-US" sz="1600">
                <a:solidFill>
                  <a:srgbClr val="C00000"/>
                </a:solidFill>
              </a:rPr>
              <a:t>icali</a:t>
            </a:r>
            <a:r>
              <a:rPr lang="en-US" sz="1800">
                <a:solidFill>
                  <a:srgbClr val="C00000"/>
                </a:solidFill>
              </a:rPr>
              <a:t>R</a:t>
            </a:r>
            <a:r>
              <a:rPr lang="en-US" sz="1600">
                <a:solidFill>
                  <a:srgbClr val="C00000"/>
                </a:solidFill>
              </a:rPr>
              <a:t>ackoff</a:t>
            </a:r>
            <a:r>
              <a:rPr lang="en-US" sz="1800">
                <a:solidFill>
                  <a:srgbClr val="C00000"/>
                </a:solidFill>
              </a:rPr>
              <a:t>89,G</a:t>
            </a:r>
            <a:r>
              <a:rPr lang="en-US" sz="1600">
                <a:solidFill>
                  <a:srgbClr val="C00000"/>
                </a:solidFill>
              </a:rPr>
              <a:t>oldreich</a:t>
            </a:r>
            <a:r>
              <a:rPr lang="en-US" sz="1800">
                <a:solidFill>
                  <a:srgbClr val="C00000"/>
                </a:solidFill>
              </a:rPr>
              <a:t>O</a:t>
            </a:r>
            <a:r>
              <a:rPr lang="en-US" sz="1600">
                <a:solidFill>
                  <a:srgbClr val="C00000"/>
                </a:solidFill>
              </a:rPr>
              <a:t>ren</a:t>
            </a:r>
            <a:r>
              <a:rPr lang="en-US" sz="1800">
                <a:solidFill>
                  <a:srgbClr val="C00000"/>
                </a:solidFill>
              </a:rPr>
              <a:t>94]</a:t>
            </a:r>
            <a:endParaRPr lang="en-US" sz="4000" dirty="0">
              <a:solidFill>
                <a:srgbClr val="C00000"/>
              </a:solidFill>
            </a:endParaRPr>
          </a:p>
        </p:txBody>
      </p:sp>
      <p:grpSp>
        <p:nvGrpSpPr>
          <p:cNvPr id="4" name="Group 23"/>
          <p:cNvGrpSpPr>
            <a:grpSpLocks noChangeAspect="1"/>
          </p:cNvGrpSpPr>
          <p:nvPr/>
        </p:nvGrpSpPr>
        <p:grpSpPr bwMode="auto">
          <a:xfrm>
            <a:off x="6791521" y="3858144"/>
            <a:ext cx="685800" cy="946150"/>
            <a:chOff x="822" y="2016"/>
            <a:chExt cx="654" cy="881"/>
          </a:xfrm>
        </p:grpSpPr>
        <p:sp>
          <p:nvSpPr>
            <p:cNvPr id="5" name="Freeform 24"/>
            <p:cNvSpPr>
              <a:spLocks noChangeAspect="1"/>
            </p:cNvSpPr>
            <p:nvPr/>
          </p:nvSpPr>
          <p:spPr bwMode="auto">
            <a:xfrm>
              <a:off x="822" y="2016"/>
              <a:ext cx="654" cy="878"/>
            </a:xfrm>
            <a:custGeom>
              <a:avLst/>
              <a:gdLst>
                <a:gd name="T0" fmla="*/ 1292 w 1962"/>
                <a:gd name="T1" fmla="*/ 267 h 2634"/>
                <a:gd name="T2" fmla="*/ 1345 w 1962"/>
                <a:gd name="T3" fmla="*/ 472 h 2634"/>
                <a:gd name="T4" fmla="*/ 1309 w 1962"/>
                <a:gd name="T5" fmla="*/ 596 h 2634"/>
                <a:gd name="T6" fmla="*/ 1207 w 1962"/>
                <a:gd name="T7" fmla="*/ 702 h 2634"/>
                <a:gd name="T8" fmla="*/ 1037 w 1962"/>
                <a:gd name="T9" fmla="*/ 837 h 2634"/>
                <a:gd name="T10" fmla="*/ 1232 w 1962"/>
                <a:gd name="T11" fmla="*/ 877 h 2634"/>
                <a:gd name="T12" fmla="*/ 1649 w 1962"/>
                <a:gd name="T13" fmla="*/ 1273 h 2634"/>
                <a:gd name="T14" fmla="*/ 1873 w 1962"/>
                <a:gd name="T15" fmla="*/ 1327 h 2634"/>
                <a:gd name="T16" fmla="*/ 1920 w 1962"/>
                <a:gd name="T17" fmla="*/ 1372 h 2634"/>
                <a:gd name="T18" fmla="*/ 1962 w 1962"/>
                <a:gd name="T19" fmla="*/ 1429 h 2634"/>
                <a:gd name="T20" fmla="*/ 1923 w 1962"/>
                <a:gd name="T21" fmla="*/ 1495 h 2634"/>
                <a:gd name="T22" fmla="*/ 1831 w 1962"/>
                <a:gd name="T23" fmla="*/ 1507 h 2634"/>
                <a:gd name="T24" fmla="*/ 1682 w 1962"/>
                <a:gd name="T25" fmla="*/ 1536 h 2634"/>
                <a:gd name="T26" fmla="*/ 1536 w 1962"/>
                <a:gd name="T27" fmla="*/ 1462 h 2634"/>
                <a:gd name="T28" fmla="*/ 1389 w 1962"/>
                <a:gd name="T29" fmla="*/ 1379 h 2634"/>
                <a:gd name="T30" fmla="*/ 1269 w 1962"/>
                <a:gd name="T31" fmla="*/ 1271 h 2634"/>
                <a:gd name="T32" fmla="*/ 1205 w 1962"/>
                <a:gd name="T33" fmla="*/ 1277 h 2634"/>
                <a:gd name="T34" fmla="*/ 1196 w 1962"/>
                <a:gd name="T35" fmla="*/ 1490 h 2634"/>
                <a:gd name="T36" fmla="*/ 1175 w 1962"/>
                <a:gd name="T37" fmla="*/ 1567 h 2634"/>
                <a:gd name="T38" fmla="*/ 1157 w 1962"/>
                <a:gd name="T39" fmla="*/ 1966 h 2634"/>
                <a:gd name="T40" fmla="*/ 1140 w 1962"/>
                <a:gd name="T41" fmla="*/ 2223 h 2634"/>
                <a:gd name="T42" fmla="*/ 1125 w 1962"/>
                <a:gd name="T43" fmla="*/ 2378 h 2634"/>
                <a:gd name="T44" fmla="*/ 1156 w 1962"/>
                <a:gd name="T45" fmla="*/ 2464 h 2634"/>
                <a:gd name="T46" fmla="*/ 1133 w 1962"/>
                <a:gd name="T47" fmla="*/ 2593 h 2634"/>
                <a:gd name="T48" fmla="*/ 948 w 1962"/>
                <a:gd name="T49" fmla="*/ 2620 h 2634"/>
                <a:gd name="T50" fmla="*/ 860 w 1962"/>
                <a:gd name="T51" fmla="*/ 2569 h 2634"/>
                <a:gd name="T52" fmla="*/ 842 w 1962"/>
                <a:gd name="T53" fmla="*/ 2435 h 2634"/>
                <a:gd name="T54" fmla="*/ 884 w 1962"/>
                <a:gd name="T55" fmla="*/ 2396 h 2634"/>
                <a:gd name="T56" fmla="*/ 841 w 1962"/>
                <a:gd name="T57" fmla="*/ 2117 h 2634"/>
                <a:gd name="T58" fmla="*/ 796 w 1962"/>
                <a:gd name="T59" fmla="*/ 2270 h 2634"/>
                <a:gd name="T60" fmla="*/ 779 w 1962"/>
                <a:gd name="T61" fmla="*/ 2489 h 2634"/>
                <a:gd name="T62" fmla="*/ 712 w 1962"/>
                <a:gd name="T63" fmla="*/ 2627 h 2634"/>
                <a:gd name="T64" fmla="*/ 627 w 1962"/>
                <a:gd name="T65" fmla="*/ 2630 h 2634"/>
                <a:gd name="T66" fmla="*/ 478 w 1962"/>
                <a:gd name="T67" fmla="*/ 2576 h 2634"/>
                <a:gd name="T68" fmla="*/ 453 w 1962"/>
                <a:gd name="T69" fmla="*/ 2422 h 2634"/>
                <a:gd name="T70" fmla="*/ 505 w 1962"/>
                <a:gd name="T71" fmla="*/ 2403 h 2634"/>
                <a:gd name="T72" fmla="*/ 470 w 1962"/>
                <a:gd name="T73" fmla="*/ 1822 h 2634"/>
                <a:gd name="T74" fmla="*/ 524 w 1962"/>
                <a:gd name="T75" fmla="*/ 1557 h 2634"/>
                <a:gd name="T76" fmla="*/ 493 w 1962"/>
                <a:gd name="T77" fmla="*/ 1326 h 2634"/>
                <a:gd name="T78" fmla="*/ 477 w 1962"/>
                <a:gd name="T79" fmla="*/ 1281 h 2634"/>
                <a:gd name="T80" fmla="*/ 378 w 1962"/>
                <a:gd name="T81" fmla="*/ 1457 h 2634"/>
                <a:gd name="T82" fmla="*/ 305 w 1962"/>
                <a:gd name="T83" fmla="*/ 1645 h 2634"/>
                <a:gd name="T84" fmla="*/ 251 w 1962"/>
                <a:gd name="T85" fmla="*/ 1726 h 2634"/>
                <a:gd name="T86" fmla="*/ 214 w 1962"/>
                <a:gd name="T87" fmla="*/ 1693 h 2634"/>
                <a:gd name="T88" fmla="*/ 109 w 1962"/>
                <a:gd name="T89" fmla="*/ 1742 h 2634"/>
                <a:gd name="T90" fmla="*/ 49 w 1962"/>
                <a:gd name="T91" fmla="*/ 1730 h 2634"/>
                <a:gd name="T92" fmla="*/ 7 w 1962"/>
                <a:gd name="T93" fmla="*/ 1658 h 2634"/>
                <a:gd name="T94" fmla="*/ 86 w 1962"/>
                <a:gd name="T95" fmla="*/ 1562 h 2634"/>
                <a:gd name="T96" fmla="*/ 168 w 1962"/>
                <a:gd name="T97" fmla="*/ 1481 h 2634"/>
                <a:gd name="T98" fmla="*/ 181 w 1962"/>
                <a:gd name="T99" fmla="*/ 1316 h 2634"/>
                <a:gd name="T100" fmla="*/ 272 w 1962"/>
                <a:gd name="T101" fmla="*/ 1104 h 2634"/>
                <a:gd name="T102" fmla="*/ 576 w 1962"/>
                <a:gd name="T103" fmla="*/ 864 h 2634"/>
                <a:gd name="T104" fmla="*/ 723 w 1962"/>
                <a:gd name="T105" fmla="*/ 780 h 2634"/>
                <a:gd name="T106" fmla="*/ 546 w 1962"/>
                <a:gd name="T107" fmla="*/ 578 h 2634"/>
                <a:gd name="T108" fmla="*/ 477 w 1962"/>
                <a:gd name="T109" fmla="*/ 515 h 2634"/>
                <a:gd name="T110" fmla="*/ 517 w 1962"/>
                <a:gd name="T111" fmla="*/ 391 h 2634"/>
                <a:gd name="T112" fmla="*/ 556 w 1962"/>
                <a:gd name="T113" fmla="*/ 289 h 2634"/>
                <a:gd name="T114" fmla="*/ 622 w 1962"/>
                <a:gd name="T115" fmla="*/ 99 h 2634"/>
                <a:gd name="T116" fmla="*/ 718 w 1962"/>
                <a:gd name="T117" fmla="*/ 13 h 2634"/>
                <a:gd name="T118" fmla="*/ 792 w 1962"/>
                <a:gd name="T119" fmla="*/ 12 h 2634"/>
                <a:gd name="T120" fmla="*/ 888 w 1962"/>
                <a:gd name="T121" fmla="*/ 7 h 2634"/>
                <a:gd name="T122" fmla="*/ 1022 w 1962"/>
                <a:gd name="T123" fmla="*/ 6 h 2634"/>
                <a:gd name="T124" fmla="*/ 1163 w 1962"/>
                <a:gd name="T125" fmla="*/ 67 h 2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62" h="2634">
                  <a:moveTo>
                    <a:pt x="1219" y="132"/>
                  </a:moveTo>
                  <a:lnTo>
                    <a:pt x="1226" y="145"/>
                  </a:lnTo>
                  <a:lnTo>
                    <a:pt x="1230" y="159"/>
                  </a:lnTo>
                  <a:lnTo>
                    <a:pt x="1234" y="175"/>
                  </a:lnTo>
                  <a:lnTo>
                    <a:pt x="1241" y="194"/>
                  </a:lnTo>
                  <a:lnTo>
                    <a:pt x="1262" y="218"/>
                  </a:lnTo>
                  <a:lnTo>
                    <a:pt x="1279" y="243"/>
                  </a:lnTo>
                  <a:lnTo>
                    <a:pt x="1292" y="267"/>
                  </a:lnTo>
                  <a:lnTo>
                    <a:pt x="1302" y="293"/>
                  </a:lnTo>
                  <a:lnTo>
                    <a:pt x="1308" y="323"/>
                  </a:lnTo>
                  <a:lnTo>
                    <a:pt x="1312" y="355"/>
                  </a:lnTo>
                  <a:lnTo>
                    <a:pt x="1313" y="392"/>
                  </a:lnTo>
                  <a:lnTo>
                    <a:pt x="1313" y="434"/>
                  </a:lnTo>
                  <a:lnTo>
                    <a:pt x="1327" y="445"/>
                  </a:lnTo>
                  <a:lnTo>
                    <a:pt x="1338" y="458"/>
                  </a:lnTo>
                  <a:lnTo>
                    <a:pt x="1345" y="472"/>
                  </a:lnTo>
                  <a:lnTo>
                    <a:pt x="1350" y="489"/>
                  </a:lnTo>
                  <a:lnTo>
                    <a:pt x="1351" y="507"/>
                  </a:lnTo>
                  <a:lnTo>
                    <a:pt x="1350" y="525"/>
                  </a:lnTo>
                  <a:lnTo>
                    <a:pt x="1345" y="540"/>
                  </a:lnTo>
                  <a:lnTo>
                    <a:pt x="1340" y="556"/>
                  </a:lnTo>
                  <a:lnTo>
                    <a:pt x="1331" y="570"/>
                  </a:lnTo>
                  <a:lnTo>
                    <a:pt x="1320" y="584"/>
                  </a:lnTo>
                  <a:lnTo>
                    <a:pt x="1309" y="596"/>
                  </a:lnTo>
                  <a:lnTo>
                    <a:pt x="1295" y="607"/>
                  </a:lnTo>
                  <a:lnTo>
                    <a:pt x="1287" y="611"/>
                  </a:lnTo>
                  <a:lnTo>
                    <a:pt x="1280" y="614"/>
                  </a:lnTo>
                  <a:lnTo>
                    <a:pt x="1272" y="616"/>
                  </a:lnTo>
                  <a:lnTo>
                    <a:pt x="1263" y="617"/>
                  </a:lnTo>
                  <a:lnTo>
                    <a:pt x="1249" y="649"/>
                  </a:lnTo>
                  <a:lnTo>
                    <a:pt x="1231" y="677"/>
                  </a:lnTo>
                  <a:lnTo>
                    <a:pt x="1207" y="702"/>
                  </a:lnTo>
                  <a:lnTo>
                    <a:pt x="1179" y="724"/>
                  </a:lnTo>
                  <a:lnTo>
                    <a:pt x="1150" y="744"/>
                  </a:lnTo>
                  <a:lnTo>
                    <a:pt x="1120" y="762"/>
                  </a:lnTo>
                  <a:lnTo>
                    <a:pt x="1090" y="779"/>
                  </a:lnTo>
                  <a:lnTo>
                    <a:pt x="1061" y="796"/>
                  </a:lnTo>
                  <a:lnTo>
                    <a:pt x="1000" y="810"/>
                  </a:lnTo>
                  <a:lnTo>
                    <a:pt x="1018" y="825"/>
                  </a:lnTo>
                  <a:lnTo>
                    <a:pt x="1037" y="837"/>
                  </a:lnTo>
                  <a:lnTo>
                    <a:pt x="1058" y="847"/>
                  </a:lnTo>
                  <a:lnTo>
                    <a:pt x="1082" y="854"/>
                  </a:lnTo>
                  <a:lnTo>
                    <a:pt x="1104" y="860"/>
                  </a:lnTo>
                  <a:lnTo>
                    <a:pt x="1129" y="864"/>
                  </a:lnTo>
                  <a:lnTo>
                    <a:pt x="1154" y="864"/>
                  </a:lnTo>
                  <a:lnTo>
                    <a:pt x="1179" y="863"/>
                  </a:lnTo>
                  <a:lnTo>
                    <a:pt x="1206" y="870"/>
                  </a:lnTo>
                  <a:lnTo>
                    <a:pt x="1232" y="877"/>
                  </a:lnTo>
                  <a:lnTo>
                    <a:pt x="1258" y="886"/>
                  </a:lnTo>
                  <a:lnTo>
                    <a:pt x="1281" y="899"/>
                  </a:lnTo>
                  <a:lnTo>
                    <a:pt x="1305" y="913"/>
                  </a:lnTo>
                  <a:lnTo>
                    <a:pt x="1326" y="930"/>
                  </a:lnTo>
                  <a:lnTo>
                    <a:pt x="1347" y="949"/>
                  </a:lnTo>
                  <a:lnTo>
                    <a:pt x="1366" y="971"/>
                  </a:lnTo>
                  <a:lnTo>
                    <a:pt x="1497" y="1135"/>
                  </a:lnTo>
                  <a:lnTo>
                    <a:pt x="1649" y="1273"/>
                  </a:lnTo>
                  <a:lnTo>
                    <a:pt x="1659" y="1283"/>
                  </a:lnTo>
                  <a:lnTo>
                    <a:pt x="1663" y="1294"/>
                  </a:lnTo>
                  <a:lnTo>
                    <a:pt x="1669" y="1305"/>
                  </a:lnTo>
                  <a:lnTo>
                    <a:pt x="1680" y="1312"/>
                  </a:lnTo>
                  <a:lnTo>
                    <a:pt x="1842" y="1330"/>
                  </a:lnTo>
                  <a:lnTo>
                    <a:pt x="1852" y="1330"/>
                  </a:lnTo>
                  <a:lnTo>
                    <a:pt x="1863" y="1329"/>
                  </a:lnTo>
                  <a:lnTo>
                    <a:pt x="1873" y="1327"/>
                  </a:lnTo>
                  <a:lnTo>
                    <a:pt x="1884" y="1327"/>
                  </a:lnTo>
                  <a:lnTo>
                    <a:pt x="1892" y="1327"/>
                  </a:lnTo>
                  <a:lnTo>
                    <a:pt x="1902" y="1330"/>
                  </a:lnTo>
                  <a:lnTo>
                    <a:pt x="1909" y="1336"/>
                  </a:lnTo>
                  <a:lnTo>
                    <a:pt x="1916" y="1345"/>
                  </a:lnTo>
                  <a:lnTo>
                    <a:pt x="1914" y="1355"/>
                  </a:lnTo>
                  <a:lnTo>
                    <a:pt x="1917" y="1363"/>
                  </a:lnTo>
                  <a:lnTo>
                    <a:pt x="1920" y="1372"/>
                  </a:lnTo>
                  <a:lnTo>
                    <a:pt x="1927" y="1377"/>
                  </a:lnTo>
                  <a:lnTo>
                    <a:pt x="1933" y="1384"/>
                  </a:lnTo>
                  <a:lnTo>
                    <a:pt x="1940" y="1390"/>
                  </a:lnTo>
                  <a:lnTo>
                    <a:pt x="1946" y="1397"/>
                  </a:lnTo>
                  <a:lnTo>
                    <a:pt x="1953" y="1403"/>
                  </a:lnTo>
                  <a:lnTo>
                    <a:pt x="1959" y="1409"/>
                  </a:lnTo>
                  <a:lnTo>
                    <a:pt x="1962" y="1419"/>
                  </a:lnTo>
                  <a:lnTo>
                    <a:pt x="1962" y="1429"/>
                  </a:lnTo>
                  <a:lnTo>
                    <a:pt x="1958" y="1440"/>
                  </a:lnTo>
                  <a:lnTo>
                    <a:pt x="1949" y="1446"/>
                  </a:lnTo>
                  <a:lnTo>
                    <a:pt x="1940" y="1451"/>
                  </a:lnTo>
                  <a:lnTo>
                    <a:pt x="1933" y="1458"/>
                  </a:lnTo>
                  <a:lnTo>
                    <a:pt x="1934" y="1469"/>
                  </a:lnTo>
                  <a:lnTo>
                    <a:pt x="1937" y="1481"/>
                  </a:lnTo>
                  <a:lnTo>
                    <a:pt x="1931" y="1489"/>
                  </a:lnTo>
                  <a:lnTo>
                    <a:pt x="1923" y="1495"/>
                  </a:lnTo>
                  <a:lnTo>
                    <a:pt x="1913" y="1500"/>
                  </a:lnTo>
                  <a:lnTo>
                    <a:pt x="1902" y="1504"/>
                  </a:lnTo>
                  <a:lnTo>
                    <a:pt x="1891" y="1507"/>
                  </a:lnTo>
                  <a:lnTo>
                    <a:pt x="1878" y="1507"/>
                  </a:lnTo>
                  <a:lnTo>
                    <a:pt x="1867" y="1507"/>
                  </a:lnTo>
                  <a:lnTo>
                    <a:pt x="1854" y="1507"/>
                  </a:lnTo>
                  <a:lnTo>
                    <a:pt x="1843" y="1506"/>
                  </a:lnTo>
                  <a:lnTo>
                    <a:pt x="1831" y="1507"/>
                  </a:lnTo>
                  <a:lnTo>
                    <a:pt x="1820" y="1510"/>
                  </a:lnTo>
                  <a:lnTo>
                    <a:pt x="1824" y="1517"/>
                  </a:lnTo>
                  <a:lnTo>
                    <a:pt x="1828" y="1525"/>
                  </a:lnTo>
                  <a:lnTo>
                    <a:pt x="1829" y="1534"/>
                  </a:lnTo>
                  <a:lnTo>
                    <a:pt x="1827" y="1542"/>
                  </a:lnTo>
                  <a:lnTo>
                    <a:pt x="1814" y="1552"/>
                  </a:lnTo>
                  <a:lnTo>
                    <a:pt x="1698" y="1549"/>
                  </a:lnTo>
                  <a:lnTo>
                    <a:pt x="1682" y="1536"/>
                  </a:lnTo>
                  <a:lnTo>
                    <a:pt x="1665" y="1524"/>
                  </a:lnTo>
                  <a:lnTo>
                    <a:pt x="1649" y="1510"/>
                  </a:lnTo>
                  <a:lnTo>
                    <a:pt x="1633" y="1497"/>
                  </a:lnTo>
                  <a:lnTo>
                    <a:pt x="1615" y="1486"/>
                  </a:lnTo>
                  <a:lnTo>
                    <a:pt x="1596" y="1476"/>
                  </a:lnTo>
                  <a:lnTo>
                    <a:pt x="1577" y="1471"/>
                  </a:lnTo>
                  <a:lnTo>
                    <a:pt x="1556" y="1469"/>
                  </a:lnTo>
                  <a:lnTo>
                    <a:pt x="1536" y="1462"/>
                  </a:lnTo>
                  <a:lnTo>
                    <a:pt x="1517" y="1456"/>
                  </a:lnTo>
                  <a:lnTo>
                    <a:pt x="1497" y="1446"/>
                  </a:lnTo>
                  <a:lnTo>
                    <a:pt x="1478" y="1437"/>
                  </a:lnTo>
                  <a:lnTo>
                    <a:pt x="1460" y="1426"/>
                  </a:lnTo>
                  <a:lnTo>
                    <a:pt x="1442" y="1416"/>
                  </a:lnTo>
                  <a:lnTo>
                    <a:pt x="1424" y="1404"/>
                  </a:lnTo>
                  <a:lnTo>
                    <a:pt x="1407" y="1391"/>
                  </a:lnTo>
                  <a:lnTo>
                    <a:pt x="1389" y="1379"/>
                  </a:lnTo>
                  <a:lnTo>
                    <a:pt x="1372" y="1365"/>
                  </a:lnTo>
                  <a:lnTo>
                    <a:pt x="1355" y="1351"/>
                  </a:lnTo>
                  <a:lnTo>
                    <a:pt x="1338" y="1337"/>
                  </a:lnTo>
                  <a:lnTo>
                    <a:pt x="1323" y="1322"/>
                  </a:lnTo>
                  <a:lnTo>
                    <a:pt x="1306" y="1308"/>
                  </a:lnTo>
                  <a:lnTo>
                    <a:pt x="1291" y="1291"/>
                  </a:lnTo>
                  <a:lnTo>
                    <a:pt x="1276" y="1276"/>
                  </a:lnTo>
                  <a:lnTo>
                    <a:pt x="1269" y="1271"/>
                  </a:lnTo>
                  <a:lnTo>
                    <a:pt x="1262" y="1267"/>
                  </a:lnTo>
                  <a:lnTo>
                    <a:pt x="1253" y="1263"/>
                  </a:lnTo>
                  <a:lnTo>
                    <a:pt x="1246" y="1260"/>
                  </a:lnTo>
                  <a:lnTo>
                    <a:pt x="1238" y="1257"/>
                  </a:lnTo>
                  <a:lnTo>
                    <a:pt x="1231" y="1257"/>
                  </a:lnTo>
                  <a:lnTo>
                    <a:pt x="1223" y="1260"/>
                  </a:lnTo>
                  <a:lnTo>
                    <a:pt x="1216" y="1264"/>
                  </a:lnTo>
                  <a:lnTo>
                    <a:pt x="1205" y="1277"/>
                  </a:lnTo>
                  <a:lnTo>
                    <a:pt x="1196" y="1290"/>
                  </a:lnTo>
                  <a:lnTo>
                    <a:pt x="1188" y="1302"/>
                  </a:lnTo>
                  <a:lnTo>
                    <a:pt x="1179" y="1316"/>
                  </a:lnTo>
                  <a:lnTo>
                    <a:pt x="1181" y="1362"/>
                  </a:lnTo>
                  <a:lnTo>
                    <a:pt x="1184" y="1401"/>
                  </a:lnTo>
                  <a:lnTo>
                    <a:pt x="1186" y="1435"/>
                  </a:lnTo>
                  <a:lnTo>
                    <a:pt x="1191" y="1464"/>
                  </a:lnTo>
                  <a:lnTo>
                    <a:pt x="1196" y="1490"/>
                  </a:lnTo>
                  <a:lnTo>
                    <a:pt x="1203" y="1514"/>
                  </a:lnTo>
                  <a:lnTo>
                    <a:pt x="1213" y="1535"/>
                  </a:lnTo>
                  <a:lnTo>
                    <a:pt x="1224" y="1557"/>
                  </a:lnTo>
                  <a:lnTo>
                    <a:pt x="1216" y="1562"/>
                  </a:lnTo>
                  <a:lnTo>
                    <a:pt x="1206" y="1564"/>
                  </a:lnTo>
                  <a:lnTo>
                    <a:pt x="1196" y="1566"/>
                  </a:lnTo>
                  <a:lnTo>
                    <a:pt x="1186" y="1567"/>
                  </a:lnTo>
                  <a:lnTo>
                    <a:pt x="1175" y="1567"/>
                  </a:lnTo>
                  <a:lnTo>
                    <a:pt x="1166" y="1567"/>
                  </a:lnTo>
                  <a:lnTo>
                    <a:pt x="1154" y="1569"/>
                  </a:lnTo>
                  <a:lnTo>
                    <a:pt x="1145" y="1570"/>
                  </a:lnTo>
                  <a:lnTo>
                    <a:pt x="1149" y="1617"/>
                  </a:lnTo>
                  <a:lnTo>
                    <a:pt x="1154" y="1665"/>
                  </a:lnTo>
                  <a:lnTo>
                    <a:pt x="1159" y="1714"/>
                  </a:lnTo>
                  <a:lnTo>
                    <a:pt x="1160" y="1762"/>
                  </a:lnTo>
                  <a:lnTo>
                    <a:pt x="1157" y="1966"/>
                  </a:lnTo>
                  <a:lnTo>
                    <a:pt x="1149" y="2002"/>
                  </a:lnTo>
                  <a:lnTo>
                    <a:pt x="1143" y="2040"/>
                  </a:lnTo>
                  <a:lnTo>
                    <a:pt x="1138" y="2078"/>
                  </a:lnTo>
                  <a:lnTo>
                    <a:pt x="1128" y="2111"/>
                  </a:lnTo>
                  <a:lnTo>
                    <a:pt x="1140" y="2139"/>
                  </a:lnTo>
                  <a:lnTo>
                    <a:pt x="1145" y="2167"/>
                  </a:lnTo>
                  <a:lnTo>
                    <a:pt x="1145" y="2195"/>
                  </a:lnTo>
                  <a:lnTo>
                    <a:pt x="1140" y="2223"/>
                  </a:lnTo>
                  <a:lnTo>
                    <a:pt x="1133" y="2251"/>
                  </a:lnTo>
                  <a:lnTo>
                    <a:pt x="1124" y="2279"/>
                  </a:lnTo>
                  <a:lnTo>
                    <a:pt x="1115" y="2305"/>
                  </a:lnTo>
                  <a:lnTo>
                    <a:pt x="1107" y="2330"/>
                  </a:lnTo>
                  <a:lnTo>
                    <a:pt x="1107" y="2375"/>
                  </a:lnTo>
                  <a:lnTo>
                    <a:pt x="1113" y="2376"/>
                  </a:lnTo>
                  <a:lnTo>
                    <a:pt x="1120" y="2376"/>
                  </a:lnTo>
                  <a:lnTo>
                    <a:pt x="1125" y="2378"/>
                  </a:lnTo>
                  <a:lnTo>
                    <a:pt x="1132" y="2379"/>
                  </a:lnTo>
                  <a:lnTo>
                    <a:pt x="1138" y="2382"/>
                  </a:lnTo>
                  <a:lnTo>
                    <a:pt x="1143" y="2385"/>
                  </a:lnTo>
                  <a:lnTo>
                    <a:pt x="1149" y="2390"/>
                  </a:lnTo>
                  <a:lnTo>
                    <a:pt x="1152" y="2397"/>
                  </a:lnTo>
                  <a:lnTo>
                    <a:pt x="1159" y="2420"/>
                  </a:lnTo>
                  <a:lnTo>
                    <a:pt x="1160" y="2442"/>
                  </a:lnTo>
                  <a:lnTo>
                    <a:pt x="1156" y="2464"/>
                  </a:lnTo>
                  <a:lnTo>
                    <a:pt x="1145" y="2484"/>
                  </a:lnTo>
                  <a:lnTo>
                    <a:pt x="1135" y="2492"/>
                  </a:lnTo>
                  <a:lnTo>
                    <a:pt x="1136" y="2502"/>
                  </a:lnTo>
                  <a:lnTo>
                    <a:pt x="1143" y="2513"/>
                  </a:lnTo>
                  <a:lnTo>
                    <a:pt x="1147" y="2523"/>
                  </a:lnTo>
                  <a:lnTo>
                    <a:pt x="1147" y="2548"/>
                  </a:lnTo>
                  <a:lnTo>
                    <a:pt x="1145" y="2572"/>
                  </a:lnTo>
                  <a:lnTo>
                    <a:pt x="1133" y="2593"/>
                  </a:lnTo>
                  <a:lnTo>
                    <a:pt x="1115" y="2608"/>
                  </a:lnTo>
                  <a:lnTo>
                    <a:pt x="1092" y="2612"/>
                  </a:lnTo>
                  <a:lnTo>
                    <a:pt x="1069" y="2616"/>
                  </a:lnTo>
                  <a:lnTo>
                    <a:pt x="1047" y="2619"/>
                  </a:lnTo>
                  <a:lnTo>
                    <a:pt x="1023" y="2620"/>
                  </a:lnTo>
                  <a:lnTo>
                    <a:pt x="1000" y="2622"/>
                  </a:lnTo>
                  <a:lnTo>
                    <a:pt x="975" y="2622"/>
                  </a:lnTo>
                  <a:lnTo>
                    <a:pt x="948" y="2620"/>
                  </a:lnTo>
                  <a:lnTo>
                    <a:pt x="917" y="2618"/>
                  </a:lnTo>
                  <a:lnTo>
                    <a:pt x="908" y="2613"/>
                  </a:lnTo>
                  <a:lnTo>
                    <a:pt x="898" y="2609"/>
                  </a:lnTo>
                  <a:lnTo>
                    <a:pt x="888" y="2604"/>
                  </a:lnTo>
                  <a:lnTo>
                    <a:pt x="878" y="2595"/>
                  </a:lnTo>
                  <a:lnTo>
                    <a:pt x="870" y="2588"/>
                  </a:lnTo>
                  <a:lnTo>
                    <a:pt x="864" y="2579"/>
                  </a:lnTo>
                  <a:lnTo>
                    <a:pt x="860" y="2569"/>
                  </a:lnTo>
                  <a:lnTo>
                    <a:pt x="857" y="2558"/>
                  </a:lnTo>
                  <a:lnTo>
                    <a:pt x="863" y="2538"/>
                  </a:lnTo>
                  <a:lnTo>
                    <a:pt x="862" y="2521"/>
                  </a:lnTo>
                  <a:lnTo>
                    <a:pt x="859" y="2505"/>
                  </a:lnTo>
                  <a:lnTo>
                    <a:pt x="853" y="2488"/>
                  </a:lnTo>
                  <a:lnTo>
                    <a:pt x="846" y="2471"/>
                  </a:lnTo>
                  <a:lnTo>
                    <a:pt x="843" y="2453"/>
                  </a:lnTo>
                  <a:lnTo>
                    <a:pt x="842" y="2435"/>
                  </a:lnTo>
                  <a:lnTo>
                    <a:pt x="848" y="2415"/>
                  </a:lnTo>
                  <a:lnTo>
                    <a:pt x="850" y="2408"/>
                  </a:lnTo>
                  <a:lnTo>
                    <a:pt x="855" y="2404"/>
                  </a:lnTo>
                  <a:lnTo>
                    <a:pt x="860" y="2401"/>
                  </a:lnTo>
                  <a:lnTo>
                    <a:pt x="866" y="2399"/>
                  </a:lnTo>
                  <a:lnTo>
                    <a:pt x="871" y="2397"/>
                  </a:lnTo>
                  <a:lnTo>
                    <a:pt x="878" y="2396"/>
                  </a:lnTo>
                  <a:lnTo>
                    <a:pt x="884" y="2396"/>
                  </a:lnTo>
                  <a:lnTo>
                    <a:pt x="889" y="2393"/>
                  </a:lnTo>
                  <a:lnTo>
                    <a:pt x="874" y="2357"/>
                  </a:lnTo>
                  <a:lnTo>
                    <a:pt x="859" y="2319"/>
                  </a:lnTo>
                  <a:lnTo>
                    <a:pt x="848" y="2280"/>
                  </a:lnTo>
                  <a:lnTo>
                    <a:pt x="839" y="2240"/>
                  </a:lnTo>
                  <a:lnTo>
                    <a:pt x="835" y="2198"/>
                  </a:lnTo>
                  <a:lnTo>
                    <a:pt x="835" y="2157"/>
                  </a:lnTo>
                  <a:lnTo>
                    <a:pt x="841" y="2117"/>
                  </a:lnTo>
                  <a:lnTo>
                    <a:pt x="853" y="2078"/>
                  </a:lnTo>
                  <a:lnTo>
                    <a:pt x="813" y="1884"/>
                  </a:lnTo>
                  <a:lnTo>
                    <a:pt x="775" y="2074"/>
                  </a:lnTo>
                  <a:lnTo>
                    <a:pt x="772" y="2113"/>
                  </a:lnTo>
                  <a:lnTo>
                    <a:pt x="776" y="2149"/>
                  </a:lnTo>
                  <a:lnTo>
                    <a:pt x="783" y="2185"/>
                  </a:lnTo>
                  <a:lnTo>
                    <a:pt x="789" y="2221"/>
                  </a:lnTo>
                  <a:lnTo>
                    <a:pt x="796" y="2270"/>
                  </a:lnTo>
                  <a:lnTo>
                    <a:pt x="793" y="2319"/>
                  </a:lnTo>
                  <a:lnTo>
                    <a:pt x="783" y="2367"/>
                  </a:lnTo>
                  <a:lnTo>
                    <a:pt x="776" y="2414"/>
                  </a:lnTo>
                  <a:lnTo>
                    <a:pt x="771" y="2424"/>
                  </a:lnTo>
                  <a:lnTo>
                    <a:pt x="767" y="2435"/>
                  </a:lnTo>
                  <a:lnTo>
                    <a:pt x="764" y="2447"/>
                  </a:lnTo>
                  <a:lnTo>
                    <a:pt x="764" y="2459"/>
                  </a:lnTo>
                  <a:lnTo>
                    <a:pt x="779" y="2489"/>
                  </a:lnTo>
                  <a:lnTo>
                    <a:pt x="783" y="2526"/>
                  </a:lnTo>
                  <a:lnTo>
                    <a:pt x="779" y="2563"/>
                  </a:lnTo>
                  <a:lnTo>
                    <a:pt x="771" y="2595"/>
                  </a:lnTo>
                  <a:lnTo>
                    <a:pt x="760" y="2604"/>
                  </a:lnTo>
                  <a:lnTo>
                    <a:pt x="749" y="2611"/>
                  </a:lnTo>
                  <a:lnTo>
                    <a:pt x="737" y="2618"/>
                  </a:lnTo>
                  <a:lnTo>
                    <a:pt x="725" y="2623"/>
                  </a:lnTo>
                  <a:lnTo>
                    <a:pt x="712" y="2627"/>
                  </a:lnTo>
                  <a:lnTo>
                    <a:pt x="700" y="2630"/>
                  </a:lnTo>
                  <a:lnTo>
                    <a:pt x="687" y="2633"/>
                  </a:lnTo>
                  <a:lnTo>
                    <a:pt x="673" y="2634"/>
                  </a:lnTo>
                  <a:lnTo>
                    <a:pt x="665" y="2634"/>
                  </a:lnTo>
                  <a:lnTo>
                    <a:pt x="655" y="2634"/>
                  </a:lnTo>
                  <a:lnTo>
                    <a:pt x="645" y="2633"/>
                  </a:lnTo>
                  <a:lnTo>
                    <a:pt x="637" y="2632"/>
                  </a:lnTo>
                  <a:lnTo>
                    <a:pt x="627" y="2630"/>
                  </a:lnTo>
                  <a:lnTo>
                    <a:pt x="618" y="2627"/>
                  </a:lnTo>
                  <a:lnTo>
                    <a:pt x="606" y="2625"/>
                  </a:lnTo>
                  <a:lnTo>
                    <a:pt x="597" y="2622"/>
                  </a:lnTo>
                  <a:lnTo>
                    <a:pt x="569" y="2587"/>
                  </a:lnTo>
                  <a:lnTo>
                    <a:pt x="546" y="2584"/>
                  </a:lnTo>
                  <a:lnTo>
                    <a:pt x="523" y="2583"/>
                  </a:lnTo>
                  <a:lnTo>
                    <a:pt x="500" y="2580"/>
                  </a:lnTo>
                  <a:lnTo>
                    <a:pt x="478" y="2576"/>
                  </a:lnTo>
                  <a:lnTo>
                    <a:pt x="459" y="2567"/>
                  </a:lnTo>
                  <a:lnTo>
                    <a:pt x="440" y="2556"/>
                  </a:lnTo>
                  <a:lnTo>
                    <a:pt x="428" y="2540"/>
                  </a:lnTo>
                  <a:lnTo>
                    <a:pt x="419" y="2516"/>
                  </a:lnTo>
                  <a:lnTo>
                    <a:pt x="419" y="2491"/>
                  </a:lnTo>
                  <a:lnTo>
                    <a:pt x="424" y="2463"/>
                  </a:lnTo>
                  <a:lnTo>
                    <a:pt x="433" y="2439"/>
                  </a:lnTo>
                  <a:lnTo>
                    <a:pt x="453" y="2422"/>
                  </a:lnTo>
                  <a:lnTo>
                    <a:pt x="460" y="2418"/>
                  </a:lnTo>
                  <a:lnTo>
                    <a:pt x="467" y="2415"/>
                  </a:lnTo>
                  <a:lnTo>
                    <a:pt x="474" y="2413"/>
                  </a:lnTo>
                  <a:lnTo>
                    <a:pt x="479" y="2410"/>
                  </a:lnTo>
                  <a:lnTo>
                    <a:pt x="486" y="2408"/>
                  </a:lnTo>
                  <a:lnTo>
                    <a:pt x="492" y="2407"/>
                  </a:lnTo>
                  <a:lnTo>
                    <a:pt x="499" y="2404"/>
                  </a:lnTo>
                  <a:lnTo>
                    <a:pt x="505" y="2403"/>
                  </a:lnTo>
                  <a:lnTo>
                    <a:pt x="496" y="2378"/>
                  </a:lnTo>
                  <a:lnTo>
                    <a:pt x="491" y="2350"/>
                  </a:lnTo>
                  <a:lnTo>
                    <a:pt x="488" y="2323"/>
                  </a:lnTo>
                  <a:lnTo>
                    <a:pt x="486" y="2294"/>
                  </a:lnTo>
                  <a:lnTo>
                    <a:pt x="488" y="2127"/>
                  </a:lnTo>
                  <a:lnTo>
                    <a:pt x="492" y="2046"/>
                  </a:lnTo>
                  <a:lnTo>
                    <a:pt x="471" y="1862"/>
                  </a:lnTo>
                  <a:lnTo>
                    <a:pt x="470" y="1822"/>
                  </a:lnTo>
                  <a:lnTo>
                    <a:pt x="472" y="1785"/>
                  </a:lnTo>
                  <a:lnTo>
                    <a:pt x="477" y="1747"/>
                  </a:lnTo>
                  <a:lnTo>
                    <a:pt x="484" y="1711"/>
                  </a:lnTo>
                  <a:lnTo>
                    <a:pt x="492" y="1676"/>
                  </a:lnTo>
                  <a:lnTo>
                    <a:pt x="500" y="1640"/>
                  </a:lnTo>
                  <a:lnTo>
                    <a:pt x="510" y="1605"/>
                  </a:lnTo>
                  <a:lnTo>
                    <a:pt x="520" y="1570"/>
                  </a:lnTo>
                  <a:lnTo>
                    <a:pt x="524" y="1557"/>
                  </a:lnTo>
                  <a:lnTo>
                    <a:pt x="527" y="1541"/>
                  </a:lnTo>
                  <a:lnTo>
                    <a:pt x="528" y="1527"/>
                  </a:lnTo>
                  <a:lnTo>
                    <a:pt x="528" y="1521"/>
                  </a:lnTo>
                  <a:lnTo>
                    <a:pt x="520" y="1474"/>
                  </a:lnTo>
                  <a:lnTo>
                    <a:pt x="514" y="1426"/>
                  </a:lnTo>
                  <a:lnTo>
                    <a:pt x="507" y="1379"/>
                  </a:lnTo>
                  <a:lnTo>
                    <a:pt x="495" y="1333"/>
                  </a:lnTo>
                  <a:lnTo>
                    <a:pt x="493" y="1326"/>
                  </a:lnTo>
                  <a:lnTo>
                    <a:pt x="496" y="1319"/>
                  </a:lnTo>
                  <a:lnTo>
                    <a:pt x="500" y="1313"/>
                  </a:lnTo>
                  <a:lnTo>
                    <a:pt x="505" y="1308"/>
                  </a:lnTo>
                  <a:lnTo>
                    <a:pt x="502" y="1301"/>
                  </a:lnTo>
                  <a:lnTo>
                    <a:pt x="499" y="1294"/>
                  </a:lnTo>
                  <a:lnTo>
                    <a:pt x="495" y="1287"/>
                  </a:lnTo>
                  <a:lnTo>
                    <a:pt x="489" y="1280"/>
                  </a:lnTo>
                  <a:lnTo>
                    <a:pt x="477" y="1281"/>
                  </a:lnTo>
                  <a:lnTo>
                    <a:pt x="466" y="1290"/>
                  </a:lnTo>
                  <a:lnTo>
                    <a:pt x="457" y="1301"/>
                  </a:lnTo>
                  <a:lnTo>
                    <a:pt x="450" y="1312"/>
                  </a:lnTo>
                  <a:lnTo>
                    <a:pt x="433" y="1340"/>
                  </a:lnTo>
                  <a:lnTo>
                    <a:pt x="419" y="1369"/>
                  </a:lnTo>
                  <a:lnTo>
                    <a:pt x="407" y="1398"/>
                  </a:lnTo>
                  <a:lnTo>
                    <a:pt x="393" y="1428"/>
                  </a:lnTo>
                  <a:lnTo>
                    <a:pt x="378" y="1457"/>
                  </a:lnTo>
                  <a:lnTo>
                    <a:pt x="360" y="1483"/>
                  </a:lnTo>
                  <a:lnTo>
                    <a:pt x="339" y="1509"/>
                  </a:lnTo>
                  <a:lnTo>
                    <a:pt x="312" y="1529"/>
                  </a:lnTo>
                  <a:lnTo>
                    <a:pt x="314" y="1556"/>
                  </a:lnTo>
                  <a:lnTo>
                    <a:pt x="316" y="1582"/>
                  </a:lnTo>
                  <a:lnTo>
                    <a:pt x="318" y="1608"/>
                  </a:lnTo>
                  <a:lnTo>
                    <a:pt x="312" y="1633"/>
                  </a:lnTo>
                  <a:lnTo>
                    <a:pt x="305" y="1645"/>
                  </a:lnTo>
                  <a:lnTo>
                    <a:pt x="301" y="1658"/>
                  </a:lnTo>
                  <a:lnTo>
                    <a:pt x="297" y="1672"/>
                  </a:lnTo>
                  <a:lnTo>
                    <a:pt x="293" y="1686"/>
                  </a:lnTo>
                  <a:lnTo>
                    <a:pt x="288" y="1700"/>
                  </a:lnTo>
                  <a:lnTo>
                    <a:pt x="283" y="1712"/>
                  </a:lnTo>
                  <a:lnTo>
                    <a:pt x="274" y="1722"/>
                  </a:lnTo>
                  <a:lnTo>
                    <a:pt x="263" y="1730"/>
                  </a:lnTo>
                  <a:lnTo>
                    <a:pt x="251" y="1726"/>
                  </a:lnTo>
                  <a:lnTo>
                    <a:pt x="242" y="1718"/>
                  </a:lnTo>
                  <a:lnTo>
                    <a:pt x="235" y="1705"/>
                  </a:lnTo>
                  <a:lnTo>
                    <a:pt x="230" y="1694"/>
                  </a:lnTo>
                  <a:lnTo>
                    <a:pt x="230" y="1690"/>
                  </a:lnTo>
                  <a:lnTo>
                    <a:pt x="228" y="1687"/>
                  </a:lnTo>
                  <a:lnTo>
                    <a:pt x="228" y="1683"/>
                  </a:lnTo>
                  <a:lnTo>
                    <a:pt x="227" y="1680"/>
                  </a:lnTo>
                  <a:lnTo>
                    <a:pt x="214" y="1693"/>
                  </a:lnTo>
                  <a:lnTo>
                    <a:pt x="202" y="1705"/>
                  </a:lnTo>
                  <a:lnTo>
                    <a:pt x="189" y="1716"/>
                  </a:lnTo>
                  <a:lnTo>
                    <a:pt x="177" y="1728"/>
                  </a:lnTo>
                  <a:lnTo>
                    <a:pt x="163" y="1736"/>
                  </a:lnTo>
                  <a:lnTo>
                    <a:pt x="148" y="1742"/>
                  </a:lnTo>
                  <a:lnTo>
                    <a:pt x="132" y="1743"/>
                  </a:lnTo>
                  <a:lnTo>
                    <a:pt x="115" y="1740"/>
                  </a:lnTo>
                  <a:lnTo>
                    <a:pt x="109" y="1742"/>
                  </a:lnTo>
                  <a:lnTo>
                    <a:pt x="100" y="1744"/>
                  </a:lnTo>
                  <a:lnTo>
                    <a:pt x="92" y="1747"/>
                  </a:lnTo>
                  <a:lnTo>
                    <a:pt x="83" y="1749"/>
                  </a:lnTo>
                  <a:lnTo>
                    <a:pt x="75" y="1750"/>
                  </a:lnTo>
                  <a:lnTo>
                    <a:pt x="67" y="1749"/>
                  </a:lnTo>
                  <a:lnTo>
                    <a:pt x="58" y="1747"/>
                  </a:lnTo>
                  <a:lnTo>
                    <a:pt x="51" y="1742"/>
                  </a:lnTo>
                  <a:lnTo>
                    <a:pt x="49" y="1730"/>
                  </a:lnTo>
                  <a:lnTo>
                    <a:pt x="44" y="1721"/>
                  </a:lnTo>
                  <a:lnTo>
                    <a:pt x="36" y="1714"/>
                  </a:lnTo>
                  <a:lnTo>
                    <a:pt x="28" y="1707"/>
                  </a:lnTo>
                  <a:lnTo>
                    <a:pt x="19" y="1700"/>
                  </a:lnTo>
                  <a:lnTo>
                    <a:pt x="12" y="1690"/>
                  </a:lnTo>
                  <a:lnTo>
                    <a:pt x="11" y="1680"/>
                  </a:lnTo>
                  <a:lnTo>
                    <a:pt x="15" y="1666"/>
                  </a:lnTo>
                  <a:lnTo>
                    <a:pt x="7" y="1658"/>
                  </a:lnTo>
                  <a:lnTo>
                    <a:pt x="1" y="1647"/>
                  </a:lnTo>
                  <a:lnTo>
                    <a:pt x="0" y="1634"/>
                  </a:lnTo>
                  <a:lnTo>
                    <a:pt x="3" y="1622"/>
                  </a:lnTo>
                  <a:lnTo>
                    <a:pt x="19" y="1610"/>
                  </a:lnTo>
                  <a:lnTo>
                    <a:pt x="36" y="1598"/>
                  </a:lnTo>
                  <a:lnTo>
                    <a:pt x="53" y="1587"/>
                  </a:lnTo>
                  <a:lnTo>
                    <a:pt x="69" y="1574"/>
                  </a:lnTo>
                  <a:lnTo>
                    <a:pt x="86" y="1562"/>
                  </a:lnTo>
                  <a:lnTo>
                    <a:pt x="102" y="1549"/>
                  </a:lnTo>
                  <a:lnTo>
                    <a:pt x="118" y="1535"/>
                  </a:lnTo>
                  <a:lnTo>
                    <a:pt x="134" y="1521"/>
                  </a:lnTo>
                  <a:lnTo>
                    <a:pt x="141" y="1513"/>
                  </a:lnTo>
                  <a:lnTo>
                    <a:pt x="148" y="1504"/>
                  </a:lnTo>
                  <a:lnTo>
                    <a:pt x="155" y="1497"/>
                  </a:lnTo>
                  <a:lnTo>
                    <a:pt x="163" y="1489"/>
                  </a:lnTo>
                  <a:lnTo>
                    <a:pt x="168" y="1481"/>
                  </a:lnTo>
                  <a:lnTo>
                    <a:pt x="174" y="1471"/>
                  </a:lnTo>
                  <a:lnTo>
                    <a:pt x="175" y="1461"/>
                  </a:lnTo>
                  <a:lnTo>
                    <a:pt x="175" y="1450"/>
                  </a:lnTo>
                  <a:lnTo>
                    <a:pt x="168" y="1426"/>
                  </a:lnTo>
                  <a:lnTo>
                    <a:pt x="170" y="1400"/>
                  </a:lnTo>
                  <a:lnTo>
                    <a:pt x="173" y="1372"/>
                  </a:lnTo>
                  <a:lnTo>
                    <a:pt x="175" y="1345"/>
                  </a:lnTo>
                  <a:lnTo>
                    <a:pt x="181" y="1316"/>
                  </a:lnTo>
                  <a:lnTo>
                    <a:pt x="188" y="1288"/>
                  </a:lnTo>
                  <a:lnTo>
                    <a:pt x="196" y="1260"/>
                  </a:lnTo>
                  <a:lnTo>
                    <a:pt x="206" y="1234"/>
                  </a:lnTo>
                  <a:lnTo>
                    <a:pt x="217" y="1206"/>
                  </a:lnTo>
                  <a:lnTo>
                    <a:pt x="228" y="1179"/>
                  </a:lnTo>
                  <a:lnTo>
                    <a:pt x="241" y="1154"/>
                  </a:lnTo>
                  <a:lnTo>
                    <a:pt x="256" y="1128"/>
                  </a:lnTo>
                  <a:lnTo>
                    <a:pt x="272" y="1104"/>
                  </a:lnTo>
                  <a:lnTo>
                    <a:pt x="287" y="1079"/>
                  </a:lnTo>
                  <a:lnTo>
                    <a:pt x="305" y="1055"/>
                  </a:lnTo>
                  <a:lnTo>
                    <a:pt x="325" y="1033"/>
                  </a:lnTo>
                  <a:lnTo>
                    <a:pt x="346" y="1010"/>
                  </a:lnTo>
                  <a:lnTo>
                    <a:pt x="368" y="988"/>
                  </a:lnTo>
                  <a:lnTo>
                    <a:pt x="390" y="967"/>
                  </a:lnTo>
                  <a:lnTo>
                    <a:pt x="415" y="948"/>
                  </a:lnTo>
                  <a:lnTo>
                    <a:pt x="576" y="864"/>
                  </a:lnTo>
                  <a:lnTo>
                    <a:pt x="595" y="854"/>
                  </a:lnTo>
                  <a:lnTo>
                    <a:pt x="615" y="846"/>
                  </a:lnTo>
                  <a:lnTo>
                    <a:pt x="633" y="837"/>
                  </a:lnTo>
                  <a:lnTo>
                    <a:pt x="652" y="831"/>
                  </a:lnTo>
                  <a:lnTo>
                    <a:pt x="672" y="821"/>
                  </a:lnTo>
                  <a:lnTo>
                    <a:pt x="690" y="810"/>
                  </a:lnTo>
                  <a:lnTo>
                    <a:pt x="707" y="797"/>
                  </a:lnTo>
                  <a:lnTo>
                    <a:pt x="723" y="780"/>
                  </a:lnTo>
                  <a:lnTo>
                    <a:pt x="693" y="765"/>
                  </a:lnTo>
                  <a:lnTo>
                    <a:pt x="664" y="745"/>
                  </a:lnTo>
                  <a:lnTo>
                    <a:pt x="636" y="724"/>
                  </a:lnTo>
                  <a:lnTo>
                    <a:pt x="611" y="699"/>
                  </a:lnTo>
                  <a:lnTo>
                    <a:pt x="587" y="671"/>
                  </a:lnTo>
                  <a:lnTo>
                    <a:pt x="569" y="642"/>
                  </a:lnTo>
                  <a:lnTo>
                    <a:pt x="555" y="611"/>
                  </a:lnTo>
                  <a:lnTo>
                    <a:pt x="546" y="578"/>
                  </a:lnTo>
                  <a:lnTo>
                    <a:pt x="537" y="572"/>
                  </a:lnTo>
                  <a:lnTo>
                    <a:pt x="525" y="567"/>
                  </a:lnTo>
                  <a:lnTo>
                    <a:pt x="514" y="560"/>
                  </a:lnTo>
                  <a:lnTo>
                    <a:pt x="505" y="553"/>
                  </a:lnTo>
                  <a:lnTo>
                    <a:pt x="495" y="546"/>
                  </a:lnTo>
                  <a:lnTo>
                    <a:pt x="486" y="538"/>
                  </a:lnTo>
                  <a:lnTo>
                    <a:pt x="481" y="526"/>
                  </a:lnTo>
                  <a:lnTo>
                    <a:pt x="477" y="515"/>
                  </a:lnTo>
                  <a:lnTo>
                    <a:pt x="472" y="489"/>
                  </a:lnTo>
                  <a:lnTo>
                    <a:pt x="474" y="461"/>
                  </a:lnTo>
                  <a:lnTo>
                    <a:pt x="481" y="434"/>
                  </a:lnTo>
                  <a:lnTo>
                    <a:pt x="495" y="412"/>
                  </a:lnTo>
                  <a:lnTo>
                    <a:pt x="500" y="406"/>
                  </a:lnTo>
                  <a:lnTo>
                    <a:pt x="506" y="401"/>
                  </a:lnTo>
                  <a:lnTo>
                    <a:pt x="512" y="395"/>
                  </a:lnTo>
                  <a:lnTo>
                    <a:pt x="517" y="391"/>
                  </a:lnTo>
                  <a:lnTo>
                    <a:pt x="524" y="388"/>
                  </a:lnTo>
                  <a:lnTo>
                    <a:pt x="531" y="387"/>
                  </a:lnTo>
                  <a:lnTo>
                    <a:pt x="539" y="387"/>
                  </a:lnTo>
                  <a:lnTo>
                    <a:pt x="548" y="388"/>
                  </a:lnTo>
                  <a:lnTo>
                    <a:pt x="546" y="363"/>
                  </a:lnTo>
                  <a:lnTo>
                    <a:pt x="548" y="338"/>
                  </a:lnTo>
                  <a:lnTo>
                    <a:pt x="551" y="314"/>
                  </a:lnTo>
                  <a:lnTo>
                    <a:pt x="556" y="289"/>
                  </a:lnTo>
                  <a:lnTo>
                    <a:pt x="565" y="267"/>
                  </a:lnTo>
                  <a:lnTo>
                    <a:pt x="574" y="245"/>
                  </a:lnTo>
                  <a:lnTo>
                    <a:pt x="587" y="222"/>
                  </a:lnTo>
                  <a:lnTo>
                    <a:pt x="601" y="203"/>
                  </a:lnTo>
                  <a:lnTo>
                    <a:pt x="602" y="175"/>
                  </a:lnTo>
                  <a:lnTo>
                    <a:pt x="605" y="148"/>
                  </a:lnTo>
                  <a:lnTo>
                    <a:pt x="612" y="123"/>
                  </a:lnTo>
                  <a:lnTo>
                    <a:pt x="622" y="99"/>
                  </a:lnTo>
                  <a:lnTo>
                    <a:pt x="634" y="77"/>
                  </a:lnTo>
                  <a:lnTo>
                    <a:pt x="651" y="58"/>
                  </a:lnTo>
                  <a:lnTo>
                    <a:pt x="669" y="38"/>
                  </a:lnTo>
                  <a:lnTo>
                    <a:pt x="691" y="23"/>
                  </a:lnTo>
                  <a:lnTo>
                    <a:pt x="698" y="20"/>
                  </a:lnTo>
                  <a:lnTo>
                    <a:pt x="704" y="17"/>
                  </a:lnTo>
                  <a:lnTo>
                    <a:pt x="711" y="14"/>
                  </a:lnTo>
                  <a:lnTo>
                    <a:pt x="718" y="13"/>
                  </a:lnTo>
                  <a:lnTo>
                    <a:pt x="726" y="10"/>
                  </a:lnTo>
                  <a:lnTo>
                    <a:pt x="733" y="9"/>
                  </a:lnTo>
                  <a:lnTo>
                    <a:pt x="740" y="9"/>
                  </a:lnTo>
                  <a:lnTo>
                    <a:pt x="749" y="7"/>
                  </a:lnTo>
                  <a:lnTo>
                    <a:pt x="760" y="7"/>
                  </a:lnTo>
                  <a:lnTo>
                    <a:pt x="771" y="7"/>
                  </a:lnTo>
                  <a:lnTo>
                    <a:pt x="782" y="9"/>
                  </a:lnTo>
                  <a:lnTo>
                    <a:pt x="792" y="12"/>
                  </a:lnTo>
                  <a:lnTo>
                    <a:pt x="803" y="14"/>
                  </a:lnTo>
                  <a:lnTo>
                    <a:pt x="813" y="17"/>
                  </a:lnTo>
                  <a:lnTo>
                    <a:pt x="822" y="23"/>
                  </a:lnTo>
                  <a:lnTo>
                    <a:pt x="831" y="28"/>
                  </a:lnTo>
                  <a:lnTo>
                    <a:pt x="845" y="21"/>
                  </a:lnTo>
                  <a:lnTo>
                    <a:pt x="859" y="17"/>
                  </a:lnTo>
                  <a:lnTo>
                    <a:pt x="873" y="12"/>
                  </a:lnTo>
                  <a:lnTo>
                    <a:pt x="888" y="7"/>
                  </a:lnTo>
                  <a:lnTo>
                    <a:pt x="903" y="5"/>
                  </a:lnTo>
                  <a:lnTo>
                    <a:pt x="919" y="3"/>
                  </a:lnTo>
                  <a:lnTo>
                    <a:pt x="934" y="2"/>
                  </a:lnTo>
                  <a:lnTo>
                    <a:pt x="949" y="0"/>
                  </a:lnTo>
                  <a:lnTo>
                    <a:pt x="968" y="0"/>
                  </a:lnTo>
                  <a:lnTo>
                    <a:pt x="986" y="2"/>
                  </a:lnTo>
                  <a:lnTo>
                    <a:pt x="1004" y="3"/>
                  </a:lnTo>
                  <a:lnTo>
                    <a:pt x="1022" y="6"/>
                  </a:lnTo>
                  <a:lnTo>
                    <a:pt x="1039" y="10"/>
                  </a:lnTo>
                  <a:lnTo>
                    <a:pt x="1057" y="14"/>
                  </a:lnTo>
                  <a:lnTo>
                    <a:pt x="1074" y="19"/>
                  </a:lnTo>
                  <a:lnTo>
                    <a:pt x="1089" y="24"/>
                  </a:lnTo>
                  <a:lnTo>
                    <a:pt x="1108" y="31"/>
                  </a:lnTo>
                  <a:lnTo>
                    <a:pt x="1128" y="41"/>
                  </a:lnTo>
                  <a:lnTo>
                    <a:pt x="1146" y="53"/>
                  </a:lnTo>
                  <a:lnTo>
                    <a:pt x="1163" y="67"/>
                  </a:lnTo>
                  <a:lnTo>
                    <a:pt x="1179" y="81"/>
                  </a:lnTo>
                  <a:lnTo>
                    <a:pt x="1193" y="98"/>
                  </a:lnTo>
                  <a:lnTo>
                    <a:pt x="1207" y="115"/>
                  </a:lnTo>
                  <a:lnTo>
                    <a:pt x="1219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25"/>
            <p:cNvSpPr>
              <a:spLocks noChangeAspect="1"/>
            </p:cNvSpPr>
            <p:nvPr/>
          </p:nvSpPr>
          <p:spPr bwMode="auto">
            <a:xfrm>
              <a:off x="1031" y="2029"/>
              <a:ext cx="218" cy="130"/>
            </a:xfrm>
            <a:custGeom>
              <a:avLst/>
              <a:gdLst>
                <a:gd name="T0" fmla="*/ 578 w 654"/>
                <a:gd name="T1" fmla="*/ 148 h 390"/>
                <a:gd name="T2" fmla="*/ 608 w 654"/>
                <a:gd name="T3" fmla="*/ 197 h 390"/>
                <a:gd name="T4" fmla="*/ 649 w 654"/>
                <a:gd name="T5" fmla="*/ 295 h 390"/>
                <a:gd name="T6" fmla="*/ 654 w 654"/>
                <a:gd name="T7" fmla="*/ 376 h 390"/>
                <a:gd name="T8" fmla="*/ 638 w 654"/>
                <a:gd name="T9" fmla="*/ 384 h 390"/>
                <a:gd name="T10" fmla="*/ 618 w 654"/>
                <a:gd name="T11" fmla="*/ 365 h 390"/>
                <a:gd name="T12" fmla="*/ 590 w 654"/>
                <a:gd name="T13" fmla="*/ 289 h 390"/>
                <a:gd name="T14" fmla="*/ 541 w 654"/>
                <a:gd name="T15" fmla="*/ 225 h 390"/>
                <a:gd name="T16" fmla="*/ 462 w 654"/>
                <a:gd name="T17" fmla="*/ 197 h 390"/>
                <a:gd name="T18" fmla="*/ 382 w 654"/>
                <a:gd name="T19" fmla="*/ 217 h 390"/>
                <a:gd name="T20" fmla="*/ 306 w 654"/>
                <a:gd name="T21" fmla="*/ 245 h 390"/>
                <a:gd name="T22" fmla="*/ 267 w 654"/>
                <a:gd name="T23" fmla="*/ 253 h 390"/>
                <a:gd name="T24" fmla="*/ 230 w 654"/>
                <a:gd name="T25" fmla="*/ 261 h 390"/>
                <a:gd name="T26" fmla="*/ 191 w 654"/>
                <a:gd name="T27" fmla="*/ 268 h 390"/>
                <a:gd name="T28" fmla="*/ 149 w 654"/>
                <a:gd name="T29" fmla="*/ 267 h 390"/>
                <a:gd name="T30" fmla="*/ 99 w 654"/>
                <a:gd name="T31" fmla="*/ 257 h 390"/>
                <a:gd name="T32" fmla="*/ 49 w 654"/>
                <a:gd name="T33" fmla="*/ 236 h 390"/>
                <a:gd name="T34" fmla="*/ 16 w 654"/>
                <a:gd name="T35" fmla="*/ 201 h 390"/>
                <a:gd name="T36" fmla="*/ 0 w 654"/>
                <a:gd name="T37" fmla="*/ 155 h 390"/>
                <a:gd name="T38" fmla="*/ 10 w 654"/>
                <a:gd name="T39" fmla="*/ 101 h 390"/>
                <a:gd name="T40" fmla="*/ 41 w 654"/>
                <a:gd name="T41" fmla="*/ 53 h 390"/>
                <a:gd name="T42" fmla="*/ 80 w 654"/>
                <a:gd name="T43" fmla="*/ 20 h 390"/>
                <a:gd name="T44" fmla="*/ 112 w 654"/>
                <a:gd name="T45" fmla="*/ 7 h 390"/>
                <a:gd name="T46" fmla="*/ 147 w 654"/>
                <a:gd name="T47" fmla="*/ 6 h 390"/>
                <a:gd name="T48" fmla="*/ 173 w 654"/>
                <a:gd name="T49" fmla="*/ 19 h 390"/>
                <a:gd name="T50" fmla="*/ 190 w 654"/>
                <a:gd name="T51" fmla="*/ 37 h 390"/>
                <a:gd name="T52" fmla="*/ 201 w 654"/>
                <a:gd name="T53" fmla="*/ 59 h 390"/>
                <a:gd name="T54" fmla="*/ 197 w 654"/>
                <a:gd name="T55" fmla="*/ 106 h 390"/>
                <a:gd name="T56" fmla="*/ 169 w 654"/>
                <a:gd name="T57" fmla="*/ 130 h 390"/>
                <a:gd name="T58" fmla="*/ 134 w 654"/>
                <a:gd name="T59" fmla="*/ 120 h 390"/>
                <a:gd name="T60" fmla="*/ 141 w 654"/>
                <a:gd name="T61" fmla="*/ 86 h 390"/>
                <a:gd name="T62" fmla="*/ 119 w 654"/>
                <a:gd name="T63" fmla="*/ 102 h 390"/>
                <a:gd name="T64" fmla="*/ 122 w 654"/>
                <a:gd name="T65" fmla="*/ 134 h 390"/>
                <a:gd name="T66" fmla="*/ 147 w 654"/>
                <a:gd name="T67" fmla="*/ 157 h 390"/>
                <a:gd name="T68" fmla="*/ 176 w 654"/>
                <a:gd name="T69" fmla="*/ 162 h 390"/>
                <a:gd name="T70" fmla="*/ 201 w 654"/>
                <a:gd name="T71" fmla="*/ 158 h 390"/>
                <a:gd name="T72" fmla="*/ 233 w 654"/>
                <a:gd name="T73" fmla="*/ 125 h 390"/>
                <a:gd name="T74" fmla="*/ 240 w 654"/>
                <a:gd name="T75" fmla="*/ 66 h 390"/>
                <a:gd name="T76" fmla="*/ 225 w 654"/>
                <a:gd name="T77" fmla="*/ 20 h 390"/>
                <a:gd name="T78" fmla="*/ 268 w 654"/>
                <a:gd name="T79" fmla="*/ 9 h 390"/>
                <a:gd name="T80" fmla="*/ 313 w 654"/>
                <a:gd name="T81" fmla="*/ 2 h 390"/>
                <a:gd name="T82" fmla="*/ 364 w 654"/>
                <a:gd name="T83" fmla="*/ 2 h 390"/>
                <a:gd name="T84" fmla="*/ 430 w 654"/>
                <a:gd name="T85" fmla="*/ 14 h 390"/>
                <a:gd name="T86" fmla="*/ 491 w 654"/>
                <a:gd name="T87" fmla="*/ 4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4" h="390">
                  <a:moveTo>
                    <a:pt x="557" y="100"/>
                  </a:moveTo>
                  <a:lnTo>
                    <a:pt x="569" y="122"/>
                  </a:lnTo>
                  <a:lnTo>
                    <a:pt x="578" y="148"/>
                  </a:lnTo>
                  <a:lnTo>
                    <a:pt x="583" y="168"/>
                  </a:lnTo>
                  <a:lnTo>
                    <a:pt x="585" y="176"/>
                  </a:lnTo>
                  <a:lnTo>
                    <a:pt x="608" y="197"/>
                  </a:lnTo>
                  <a:lnTo>
                    <a:pt x="628" y="226"/>
                  </a:lnTo>
                  <a:lnTo>
                    <a:pt x="640" y="260"/>
                  </a:lnTo>
                  <a:lnTo>
                    <a:pt x="649" y="295"/>
                  </a:lnTo>
                  <a:lnTo>
                    <a:pt x="653" y="327"/>
                  </a:lnTo>
                  <a:lnTo>
                    <a:pt x="654" y="355"/>
                  </a:lnTo>
                  <a:lnTo>
                    <a:pt x="654" y="376"/>
                  </a:lnTo>
                  <a:lnTo>
                    <a:pt x="652" y="384"/>
                  </a:lnTo>
                  <a:lnTo>
                    <a:pt x="645" y="383"/>
                  </a:lnTo>
                  <a:lnTo>
                    <a:pt x="638" y="384"/>
                  </a:lnTo>
                  <a:lnTo>
                    <a:pt x="631" y="387"/>
                  </a:lnTo>
                  <a:lnTo>
                    <a:pt x="625" y="390"/>
                  </a:lnTo>
                  <a:lnTo>
                    <a:pt x="618" y="365"/>
                  </a:lnTo>
                  <a:lnTo>
                    <a:pt x="610" y="338"/>
                  </a:lnTo>
                  <a:lnTo>
                    <a:pt x="601" y="313"/>
                  </a:lnTo>
                  <a:lnTo>
                    <a:pt x="590" y="289"/>
                  </a:lnTo>
                  <a:lnTo>
                    <a:pt x="576" y="266"/>
                  </a:lnTo>
                  <a:lnTo>
                    <a:pt x="559" y="245"/>
                  </a:lnTo>
                  <a:lnTo>
                    <a:pt x="541" y="225"/>
                  </a:lnTo>
                  <a:lnTo>
                    <a:pt x="518" y="207"/>
                  </a:lnTo>
                  <a:lnTo>
                    <a:pt x="490" y="199"/>
                  </a:lnTo>
                  <a:lnTo>
                    <a:pt x="462" y="197"/>
                  </a:lnTo>
                  <a:lnTo>
                    <a:pt x="435" y="200"/>
                  </a:lnTo>
                  <a:lnTo>
                    <a:pt x="409" y="207"/>
                  </a:lnTo>
                  <a:lnTo>
                    <a:pt x="382" y="217"/>
                  </a:lnTo>
                  <a:lnTo>
                    <a:pt x="357" y="226"/>
                  </a:lnTo>
                  <a:lnTo>
                    <a:pt x="331" y="236"/>
                  </a:lnTo>
                  <a:lnTo>
                    <a:pt x="306" y="245"/>
                  </a:lnTo>
                  <a:lnTo>
                    <a:pt x="293" y="247"/>
                  </a:lnTo>
                  <a:lnTo>
                    <a:pt x="279" y="250"/>
                  </a:lnTo>
                  <a:lnTo>
                    <a:pt x="267" y="253"/>
                  </a:lnTo>
                  <a:lnTo>
                    <a:pt x="255" y="256"/>
                  </a:lnTo>
                  <a:lnTo>
                    <a:pt x="243" y="259"/>
                  </a:lnTo>
                  <a:lnTo>
                    <a:pt x="230" y="261"/>
                  </a:lnTo>
                  <a:lnTo>
                    <a:pt x="218" y="264"/>
                  </a:lnTo>
                  <a:lnTo>
                    <a:pt x="205" y="266"/>
                  </a:lnTo>
                  <a:lnTo>
                    <a:pt x="191" y="268"/>
                  </a:lnTo>
                  <a:lnTo>
                    <a:pt x="179" y="268"/>
                  </a:lnTo>
                  <a:lnTo>
                    <a:pt x="163" y="268"/>
                  </a:lnTo>
                  <a:lnTo>
                    <a:pt x="149" y="267"/>
                  </a:lnTo>
                  <a:lnTo>
                    <a:pt x="134" y="266"/>
                  </a:lnTo>
                  <a:lnTo>
                    <a:pt x="117" y="261"/>
                  </a:lnTo>
                  <a:lnTo>
                    <a:pt x="99" y="257"/>
                  </a:lnTo>
                  <a:lnTo>
                    <a:pt x="81" y="250"/>
                  </a:lnTo>
                  <a:lnTo>
                    <a:pt x="64" y="245"/>
                  </a:lnTo>
                  <a:lnTo>
                    <a:pt x="49" y="236"/>
                  </a:lnTo>
                  <a:lnTo>
                    <a:pt x="37" y="226"/>
                  </a:lnTo>
                  <a:lnTo>
                    <a:pt x="25" y="215"/>
                  </a:lnTo>
                  <a:lnTo>
                    <a:pt x="16" y="201"/>
                  </a:lnTo>
                  <a:lnTo>
                    <a:pt x="9" y="187"/>
                  </a:lnTo>
                  <a:lnTo>
                    <a:pt x="3" y="172"/>
                  </a:lnTo>
                  <a:lnTo>
                    <a:pt x="0" y="155"/>
                  </a:lnTo>
                  <a:lnTo>
                    <a:pt x="2" y="137"/>
                  </a:lnTo>
                  <a:lnTo>
                    <a:pt x="4" y="119"/>
                  </a:lnTo>
                  <a:lnTo>
                    <a:pt x="10" y="101"/>
                  </a:lnTo>
                  <a:lnTo>
                    <a:pt x="18" y="84"/>
                  </a:lnTo>
                  <a:lnTo>
                    <a:pt x="28" y="69"/>
                  </a:lnTo>
                  <a:lnTo>
                    <a:pt x="41" y="53"/>
                  </a:lnTo>
                  <a:lnTo>
                    <a:pt x="55" y="40"/>
                  </a:lnTo>
                  <a:lnTo>
                    <a:pt x="70" y="27"/>
                  </a:lnTo>
                  <a:lnTo>
                    <a:pt x="80" y="20"/>
                  </a:lnTo>
                  <a:lnTo>
                    <a:pt x="90" y="14"/>
                  </a:lnTo>
                  <a:lnTo>
                    <a:pt x="101" y="10"/>
                  </a:lnTo>
                  <a:lnTo>
                    <a:pt x="112" y="7"/>
                  </a:lnTo>
                  <a:lnTo>
                    <a:pt x="123" y="5"/>
                  </a:lnTo>
                  <a:lnTo>
                    <a:pt x="136" y="5"/>
                  </a:lnTo>
                  <a:lnTo>
                    <a:pt x="147" y="6"/>
                  </a:lnTo>
                  <a:lnTo>
                    <a:pt x="159" y="9"/>
                  </a:lnTo>
                  <a:lnTo>
                    <a:pt x="166" y="14"/>
                  </a:lnTo>
                  <a:lnTo>
                    <a:pt x="173" y="19"/>
                  </a:lnTo>
                  <a:lnTo>
                    <a:pt x="179" y="24"/>
                  </a:lnTo>
                  <a:lnTo>
                    <a:pt x="184" y="31"/>
                  </a:lnTo>
                  <a:lnTo>
                    <a:pt x="190" y="37"/>
                  </a:lnTo>
                  <a:lnTo>
                    <a:pt x="194" y="44"/>
                  </a:lnTo>
                  <a:lnTo>
                    <a:pt x="198" y="52"/>
                  </a:lnTo>
                  <a:lnTo>
                    <a:pt x="201" y="59"/>
                  </a:lnTo>
                  <a:lnTo>
                    <a:pt x="204" y="76"/>
                  </a:lnTo>
                  <a:lnTo>
                    <a:pt x="202" y="91"/>
                  </a:lnTo>
                  <a:lnTo>
                    <a:pt x="197" y="106"/>
                  </a:lnTo>
                  <a:lnTo>
                    <a:pt x="189" y="120"/>
                  </a:lnTo>
                  <a:lnTo>
                    <a:pt x="179" y="125"/>
                  </a:lnTo>
                  <a:lnTo>
                    <a:pt x="169" y="130"/>
                  </a:lnTo>
                  <a:lnTo>
                    <a:pt x="158" y="133"/>
                  </a:lnTo>
                  <a:lnTo>
                    <a:pt x="148" y="132"/>
                  </a:lnTo>
                  <a:lnTo>
                    <a:pt x="134" y="120"/>
                  </a:lnTo>
                  <a:lnTo>
                    <a:pt x="133" y="106"/>
                  </a:lnTo>
                  <a:lnTo>
                    <a:pt x="138" y="94"/>
                  </a:lnTo>
                  <a:lnTo>
                    <a:pt x="141" y="86"/>
                  </a:lnTo>
                  <a:lnTo>
                    <a:pt x="131" y="86"/>
                  </a:lnTo>
                  <a:lnTo>
                    <a:pt x="124" y="93"/>
                  </a:lnTo>
                  <a:lnTo>
                    <a:pt x="119" y="102"/>
                  </a:lnTo>
                  <a:lnTo>
                    <a:pt x="116" y="111"/>
                  </a:lnTo>
                  <a:lnTo>
                    <a:pt x="117" y="123"/>
                  </a:lnTo>
                  <a:lnTo>
                    <a:pt x="122" y="134"/>
                  </a:lnTo>
                  <a:lnTo>
                    <a:pt x="129" y="144"/>
                  </a:lnTo>
                  <a:lnTo>
                    <a:pt x="137" y="153"/>
                  </a:lnTo>
                  <a:lnTo>
                    <a:pt x="147" y="157"/>
                  </a:lnTo>
                  <a:lnTo>
                    <a:pt x="156" y="160"/>
                  </a:lnTo>
                  <a:lnTo>
                    <a:pt x="166" y="162"/>
                  </a:lnTo>
                  <a:lnTo>
                    <a:pt x="176" y="162"/>
                  </a:lnTo>
                  <a:lnTo>
                    <a:pt x="184" y="162"/>
                  </a:lnTo>
                  <a:lnTo>
                    <a:pt x="193" y="161"/>
                  </a:lnTo>
                  <a:lnTo>
                    <a:pt x="201" y="158"/>
                  </a:lnTo>
                  <a:lnTo>
                    <a:pt x="208" y="155"/>
                  </a:lnTo>
                  <a:lnTo>
                    <a:pt x="223" y="141"/>
                  </a:lnTo>
                  <a:lnTo>
                    <a:pt x="233" y="125"/>
                  </a:lnTo>
                  <a:lnTo>
                    <a:pt x="237" y="105"/>
                  </a:lnTo>
                  <a:lnTo>
                    <a:pt x="240" y="84"/>
                  </a:lnTo>
                  <a:lnTo>
                    <a:pt x="240" y="66"/>
                  </a:lnTo>
                  <a:lnTo>
                    <a:pt x="237" y="49"/>
                  </a:lnTo>
                  <a:lnTo>
                    <a:pt x="232" y="35"/>
                  </a:lnTo>
                  <a:lnTo>
                    <a:pt x="225" y="20"/>
                  </a:lnTo>
                  <a:lnTo>
                    <a:pt x="239" y="16"/>
                  </a:lnTo>
                  <a:lnTo>
                    <a:pt x="254" y="12"/>
                  </a:lnTo>
                  <a:lnTo>
                    <a:pt x="268" y="9"/>
                  </a:lnTo>
                  <a:lnTo>
                    <a:pt x="283" y="6"/>
                  </a:lnTo>
                  <a:lnTo>
                    <a:pt x="297" y="3"/>
                  </a:lnTo>
                  <a:lnTo>
                    <a:pt x="313" y="2"/>
                  </a:lnTo>
                  <a:lnTo>
                    <a:pt x="327" y="0"/>
                  </a:lnTo>
                  <a:lnTo>
                    <a:pt x="342" y="0"/>
                  </a:lnTo>
                  <a:lnTo>
                    <a:pt x="364" y="2"/>
                  </a:lnTo>
                  <a:lnTo>
                    <a:pt x="387" y="3"/>
                  </a:lnTo>
                  <a:lnTo>
                    <a:pt x="409" y="9"/>
                  </a:lnTo>
                  <a:lnTo>
                    <a:pt x="430" y="14"/>
                  </a:lnTo>
                  <a:lnTo>
                    <a:pt x="451" y="21"/>
                  </a:lnTo>
                  <a:lnTo>
                    <a:pt x="472" y="31"/>
                  </a:lnTo>
                  <a:lnTo>
                    <a:pt x="491" y="44"/>
                  </a:lnTo>
                  <a:lnTo>
                    <a:pt x="509" y="56"/>
                  </a:lnTo>
                  <a:lnTo>
                    <a:pt x="557" y="100"/>
                  </a:lnTo>
                  <a:close/>
                </a:path>
              </a:pathLst>
            </a:custGeom>
            <a:solidFill>
              <a:srgbClr val="FFF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26"/>
            <p:cNvSpPr>
              <a:spLocks noChangeAspect="1"/>
            </p:cNvSpPr>
            <p:nvPr/>
          </p:nvSpPr>
          <p:spPr bwMode="auto">
            <a:xfrm>
              <a:off x="1015" y="2096"/>
              <a:ext cx="21" cy="55"/>
            </a:xfrm>
            <a:custGeom>
              <a:avLst/>
              <a:gdLst>
                <a:gd name="T0" fmla="*/ 62 w 62"/>
                <a:gd name="T1" fmla="*/ 53 h 165"/>
                <a:gd name="T2" fmla="*/ 53 w 62"/>
                <a:gd name="T3" fmla="*/ 66 h 165"/>
                <a:gd name="T4" fmla="*/ 46 w 62"/>
                <a:gd name="T5" fmla="*/ 79 h 165"/>
                <a:gd name="T6" fmla="*/ 39 w 62"/>
                <a:gd name="T7" fmla="*/ 93 h 165"/>
                <a:gd name="T8" fmla="*/ 34 w 62"/>
                <a:gd name="T9" fmla="*/ 107 h 165"/>
                <a:gd name="T10" fmla="*/ 28 w 62"/>
                <a:gd name="T11" fmla="*/ 121 h 165"/>
                <a:gd name="T12" fmla="*/ 23 w 62"/>
                <a:gd name="T13" fmla="*/ 135 h 165"/>
                <a:gd name="T14" fmla="*/ 18 w 62"/>
                <a:gd name="T15" fmla="*/ 151 h 165"/>
                <a:gd name="T16" fmla="*/ 16 w 62"/>
                <a:gd name="T17" fmla="*/ 165 h 165"/>
                <a:gd name="T18" fmla="*/ 13 w 62"/>
                <a:gd name="T19" fmla="*/ 163 h 165"/>
                <a:gd name="T20" fmla="*/ 11 w 62"/>
                <a:gd name="T21" fmla="*/ 162 h 165"/>
                <a:gd name="T22" fmla="*/ 9 w 62"/>
                <a:gd name="T23" fmla="*/ 159 h 165"/>
                <a:gd name="T24" fmla="*/ 4 w 62"/>
                <a:gd name="T25" fmla="*/ 156 h 165"/>
                <a:gd name="T26" fmla="*/ 0 w 62"/>
                <a:gd name="T27" fmla="*/ 114 h 165"/>
                <a:gd name="T28" fmla="*/ 3 w 62"/>
                <a:gd name="T29" fmla="*/ 74 h 165"/>
                <a:gd name="T30" fmla="*/ 13 w 62"/>
                <a:gd name="T31" fmla="*/ 35 h 165"/>
                <a:gd name="T32" fmla="*/ 31 w 62"/>
                <a:gd name="T33" fmla="*/ 0 h 165"/>
                <a:gd name="T34" fmla="*/ 37 w 62"/>
                <a:gd name="T35" fmla="*/ 14 h 165"/>
                <a:gd name="T36" fmla="*/ 45 w 62"/>
                <a:gd name="T37" fmla="*/ 26 h 165"/>
                <a:gd name="T38" fmla="*/ 55 w 62"/>
                <a:gd name="T39" fmla="*/ 39 h 165"/>
                <a:gd name="T40" fmla="*/ 62 w 62"/>
                <a:gd name="T41" fmla="*/ 5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65">
                  <a:moveTo>
                    <a:pt x="62" y="53"/>
                  </a:moveTo>
                  <a:lnTo>
                    <a:pt x="53" y="66"/>
                  </a:lnTo>
                  <a:lnTo>
                    <a:pt x="46" y="79"/>
                  </a:lnTo>
                  <a:lnTo>
                    <a:pt x="39" y="93"/>
                  </a:lnTo>
                  <a:lnTo>
                    <a:pt x="34" y="107"/>
                  </a:lnTo>
                  <a:lnTo>
                    <a:pt x="28" y="121"/>
                  </a:lnTo>
                  <a:lnTo>
                    <a:pt x="23" y="135"/>
                  </a:lnTo>
                  <a:lnTo>
                    <a:pt x="18" y="151"/>
                  </a:lnTo>
                  <a:lnTo>
                    <a:pt x="16" y="165"/>
                  </a:lnTo>
                  <a:lnTo>
                    <a:pt x="13" y="163"/>
                  </a:lnTo>
                  <a:lnTo>
                    <a:pt x="11" y="162"/>
                  </a:lnTo>
                  <a:lnTo>
                    <a:pt x="9" y="159"/>
                  </a:lnTo>
                  <a:lnTo>
                    <a:pt x="4" y="156"/>
                  </a:lnTo>
                  <a:lnTo>
                    <a:pt x="0" y="114"/>
                  </a:lnTo>
                  <a:lnTo>
                    <a:pt x="3" y="74"/>
                  </a:lnTo>
                  <a:lnTo>
                    <a:pt x="13" y="35"/>
                  </a:lnTo>
                  <a:lnTo>
                    <a:pt x="31" y="0"/>
                  </a:lnTo>
                  <a:lnTo>
                    <a:pt x="37" y="14"/>
                  </a:lnTo>
                  <a:lnTo>
                    <a:pt x="45" y="26"/>
                  </a:lnTo>
                  <a:lnTo>
                    <a:pt x="55" y="39"/>
                  </a:lnTo>
                  <a:lnTo>
                    <a:pt x="62" y="53"/>
                  </a:lnTo>
                  <a:close/>
                </a:path>
              </a:pathLst>
            </a:custGeom>
            <a:solidFill>
              <a:srgbClr val="FFF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27"/>
            <p:cNvSpPr>
              <a:spLocks noChangeAspect="1"/>
            </p:cNvSpPr>
            <p:nvPr/>
          </p:nvSpPr>
          <p:spPr bwMode="auto">
            <a:xfrm>
              <a:off x="987" y="2107"/>
              <a:ext cx="276" cy="170"/>
            </a:xfrm>
            <a:custGeom>
              <a:avLst/>
              <a:gdLst>
                <a:gd name="T0" fmla="*/ 691 w 830"/>
                <a:gd name="T1" fmla="*/ 68 h 512"/>
                <a:gd name="T2" fmla="*/ 725 w 830"/>
                <a:gd name="T3" fmla="*/ 160 h 512"/>
                <a:gd name="T4" fmla="*/ 736 w 830"/>
                <a:gd name="T5" fmla="*/ 208 h 512"/>
                <a:gd name="T6" fmla="*/ 756 w 830"/>
                <a:gd name="T7" fmla="*/ 190 h 512"/>
                <a:gd name="T8" fmla="*/ 779 w 830"/>
                <a:gd name="T9" fmla="*/ 179 h 512"/>
                <a:gd name="T10" fmla="*/ 809 w 830"/>
                <a:gd name="T11" fmla="*/ 188 h 512"/>
                <a:gd name="T12" fmla="*/ 827 w 830"/>
                <a:gd name="T13" fmla="*/ 220 h 512"/>
                <a:gd name="T14" fmla="*/ 825 w 830"/>
                <a:gd name="T15" fmla="*/ 273 h 512"/>
                <a:gd name="T16" fmla="*/ 803 w 830"/>
                <a:gd name="T17" fmla="*/ 303 h 512"/>
                <a:gd name="T18" fmla="*/ 778 w 830"/>
                <a:gd name="T19" fmla="*/ 317 h 512"/>
                <a:gd name="T20" fmla="*/ 750 w 830"/>
                <a:gd name="T21" fmla="*/ 320 h 512"/>
                <a:gd name="T22" fmla="*/ 704 w 830"/>
                <a:gd name="T23" fmla="*/ 388 h 512"/>
                <a:gd name="T24" fmla="*/ 650 w 830"/>
                <a:gd name="T25" fmla="*/ 441 h 512"/>
                <a:gd name="T26" fmla="*/ 583 w 830"/>
                <a:gd name="T27" fmla="*/ 477 h 512"/>
                <a:gd name="T28" fmla="*/ 506 w 830"/>
                <a:gd name="T29" fmla="*/ 501 h 512"/>
                <a:gd name="T30" fmla="*/ 414 w 830"/>
                <a:gd name="T31" fmla="*/ 511 h 512"/>
                <a:gd name="T32" fmla="*/ 340 w 830"/>
                <a:gd name="T33" fmla="*/ 505 h 512"/>
                <a:gd name="T34" fmla="*/ 279 w 830"/>
                <a:gd name="T35" fmla="*/ 490 h 512"/>
                <a:gd name="T36" fmla="*/ 220 w 830"/>
                <a:gd name="T37" fmla="*/ 467 h 512"/>
                <a:gd name="T38" fmla="*/ 167 w 830"/>
                <a:gd name="T39" fmla="*/ 437 h 512"/>
                <a:gd name="T40" fmla="*/ 123 w 830"/>
                <a:gd name="T41" fmla="*/ 393 h 512"/>
                <a:gd name="T42" fmla="*/ 90 w 830"/>
                <a:gd name="T43" fmla="*/ 339 h 512"/>
                <a:gd name="T44" fmla="*/ 72 w 830"/>
                <a:gd name="T45" fmla="*/ 282 h 512"/>
                <a:gd name="T46" fmla="*/ 39 w 830"/>
                <a:gd name="T47" fmla="*/ 264 h 512"/>
                <a:gd name="T48" fmla="*/ 7 w 830"/>
                <a:gd name="T49" fmla="*/ 243 h 512"/>
                <a:gd name="T50" fmla="*/ 1 w 830"/>
                <a:gd name="T51" fmla="*/ 207 h 512"/>
                <a:gd name="T52" fmla="*/ 12 w 830"/>
                <a:gd name="T53" fmla="*/ 177 h 512"/>
                <a:gd name="T54" fmla="*/ 32 w 830"/>
                <a:gd name="T55" fmla="*/ 155 h 512"/>
                <a:gd name="T56" fmla="*/ 63 w 830"/>
                <a:gd name="T57" fmla="*/ 151 h 512"/>
                <a:gd name="T58" fmla="*/ 90 w 830"/>
                <a:gd name="T59" fmla="*/ 159 h 512"/>
                <a:gd name="T60" fmla="*/ 113 w 830"/>
                <a:gd name="T61" fmla="*/ 173 h 512"/>
                <a:gd name="T62" fmla="*/ 132 w 830"/>
                <a:gd name="T63" fmla="*/ 126 h 512"/>
                <a:gd name="T64" fmla="*/ 150 w 830"/>
                <a:gd name="T65" fmla="*/ 77 h 512"/>
                <a:gd name="T66" fmla="*/ 181 w 830"/>
                <a:gd name="T67" fmla="*/ 50 h 512"/>
                <a:gd name="T68" fmla="*/ 216 w 830"/>
                <a:gd name="T69" fmla="*/ 61 h 512"/>
                <a:gd name="T70" fmla="*/ 254 w 830"/>
                <a:gd name="T71" fmla="*/ 70 h 512"/>
                <a:gd name="T72" fmla="*/ 309 w 830"/>
                <a:gd name="T73" fmla="*/ 71 h 512"/>
                <a:gd name="T74" fmla="*/ 371 w 830"/>
                <a:gd name="T75" fmla="*/ 61 h 512"/>
                <a:gd name="T76" fmla="*/ 429 w 830"/>
                <a:gd name="T77" fmla="*/ 45 h 512"/>
                <a:gd name="T78" fmla="*/ 485 w 830"/>
                <a:gd name="T79" fmla="*/ 25 h 512"/>
                <a:gd name="T80" fmla="*/ 544 w 830"/>
                <a:gd name="T81" fmla="*/ 8 h 512"/>
                <a:gd name="T82" fmla="*/ 594 w 830"/>
                <a:gd name="T83" fmla="*/ 0 h 512"/>
                <a:gd name="T84" fmla="*/ 625 w 830"/>
                <a:gd name="T85" fmla="*/ 1 h 512"/>
                <a:gd name="T86" fmla="*/ 652 w 830"/>
                <a:gd name="T87" fmla="*/ 1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30" h="512">
                  <a:moveTo>
                    <a:pt x="661" y="15"/>
                  </a:moveTo>
                  <a:lnTo>
                    <a:pt x="678" y="39"/>
                  </a:lnTo>
                  <a:lnTo>
                    <a:pt x="691" y="68"/>
                  </a:lnTo>
                  <a:lnTo>
                    <a:pt x="705" y="99"/>
                  </a:lnTo>
                  <a:lnTo>
                    <a:pt x="715" y="131"/>
                  </a:lnTo>
                  <a:lnTo>
                    <a:pt x="725" y="160"/>
                  </a:lnTo>
                  <a:lnTo>
                    <a:pt x="731" y="186"/>
                  </a:lnTo>
                  <a:lnTo>
                    <a:pt x="735" y="202"/>
                  </a:lnTo>
                  <a:lnTo>
                    <a:pt x="736" y="208"/>
                  </a:lnTo>
                  <a:lnTo>
                    <a:pt x="743" y="201"/>
                  </a:lnTo>
                  <a:lnTo>
                    <a:pt x="749" y="195"/>
                  </a:lnTo>
                  <a:lnTo>
                    <a:pt x="756" y="190"/>
                  </a:lnTo>
                  <a:lnTo>
                    <a:pt x="764" y="184"/>
                  </a:lnTo>
                  <a:lnTo>
                    <a:pt x="771" y="181"/>
                  </a:lnTo>
                  <a:lnTo>
                    <a:pt x="779" y="179"/>
                  </a:lnTo>
                  <a:lnTo>
                    <a:pt x="788" y="179"/>
                  </a:lnTo>
                  <a:lnTo>
                    <a:pt x="797" y="180"/>
                  </a:lnTo>
                  <a:lnTo>
                    <a:pt x="809" y="188"/>
                  </a:lnTo>
                  <a:lnTo>
                    <a:pt x="817" y="198"/>
                  </a:lnTo>
                  <a:lnTo>
                    <a:pt x="823" y="209"/>
                  </a:lnTo>
                  <a:lnTo>
                    <a:pt x="827" y="220"/>
                  </a:lnTo>
                  <a:lnTo>
                    <a:pt x="830" y="239"/>
                  </a:lnTo>
                  <a:lnTo>
                    <a:pt x="828" y="257"/>
                  </a:lnTo>
                  <a:lnTo>
                    <a:pt x="825" y="273"/>
                  </a:lnTo>
                  <a:lnTo>
                    <a:pt x="817" y="289"/>
                  </a:lnTo>
                  <a:lnTo>
                    <a:pt x="810" y="297"/>
                  </a:lnTo>
                  <a:lnTo>
                    <a:pt x="803" y="303"/>
                  </a:lnTo>
                  <a:lnTo>
                    <a:pt x="795" y="308"/>
                  </a:lnTo>
                  <a:lnTo>
                    <a:pt x="786" y="313"/>
                  </a:lnTo>
                  <a:lnTo>
                    <a:pt x="778" y="317"/>
                  </a:lnTo>
                  <a:lnTo>
                    <a:pt x="768" y="318"/>
                  </a:lnTo>
                  <a:lnTo>
                    <a:pt x="760" y="320"/>
                  </a:lnTo>
                  <a:lnTo>
                    <a:pt x="750" y="320"/>
                  </a:lnTo>
                  <a:lnTo>
                    <a:pt x="736" y="345"/>
                  </a:lnTo>
                  <a:lnTo>
                    <a:pt x="721" y="367"/>
                  </a:lnTo>
                  <a:lnTo>
                    <a:pt x="704" y="388"/>
                  </a:lnTo>
                  <a:lnTo>
                    <a:pt x="687" y="407"/>
                  </a:lnTo>
                  <a:lnTo>
                    <a:pt x="669" y="424"/>
                  </a:lnTo>
                  <a:lnTo>
                    <a:pt x="650" y="441"/>
                  </a:lnTo>
                  <a:lnTo>
                    <a:pt x="629" y="455"/>
                  </a:lnTo>
                  <a:lnTo>
                    <a:pt x="606" y="466"/>
                  </a:lnTo>
                  <a:lnTo>
                    <a:pt x="583" y="477"/>
                  </a:lnTo>
                  <a:lnTo>
                    <a:pt x="559" y="487"/>
                  </a:lnTo>
                  <a:lnTo>
                    <a:pt x="532" y="494"/>
                  </a:lnTo>
                  <a:lnTo>
                    <a:pt x="506" y="501"/>
                  </a:lnTo>
                  <a:lnTo>
                    <a:pt x="477" y="505"/>
                  </a:lnTo>
                  <a:lnTo>
                    <a:pt x="446" y="509"/>
                  </a:lnTo>
                  <a:lnTo>
                    <a:pt x="414" y="511"/>
                  </a:lnTo>
                  <a:lnTo>
                    <a:pt x="380" y="512"/>
                  </a:lnTo>
                  <a:lnTo>
                    <a:pt x="360" y="509"/>
                  </a:lnTo>
                  <a:lnTo>
                    <a:pt x="340" y="505"/>
                  </a:lnTo>
                  <a:lnTo>
                    <a:pt x="319" y="501"/>
                  </a:lnTo>
                  <a:lnTo>
                    <a:pt x="298" y="495"/>
                  </a:lnTo>
                  <a:lnTo>
                    <a:pt x="279" y="490"/>
                  </a:lnTo>
                  <a:lnTo>
                    <a:pt x="259" y="484"/>
                  </a:lnTo>
                  <a:lnTo>
                    <a:pt x="240" y="476"/>
                  </a:lnTo>
                  <a:lnTo>
                    <a:pt x="220" y="467"/>
                  </a:lnTo>
                  <a:lnTo>
                    <a:pt x="202" y="459"/>
                  </a:lnTo>
                  <a:lnTo>
                    <a:pt x="184" y="448"/>
                  </a:lnTo>
                  <a:lnTo>
                    <a:pt x="167" y="437"/>
                  </a:lnTo>
                  <a:lnTo>
                    <a:pt x="152" y="424"/>
                  </a:lnTo>
                  <a:lnTo>
                    <a:pt x="136" y="409"/>
                  </a:lnTo>
                  <a:lnTo>
                    <a:pt x="123" y="393"/>
                  </a:lnTo>
                  <a:lnTo>
                    <a:pt x="110" y="377"/>
                  </a:lnTo>
                  <a:lnTo>
                    <a:pt x="99" y="357"/>
                  </a:lnTo>
                  <a:lnTo>
                    <a:pt x="90" y="339"/>
                  </a:lnTo>
                  <a:lnTo>
                    <a:pt x="82" y="321"/>
                  </a:lnTo>
                  <a:lnTo>
                    <a:pt x="75" y="301"/>
                  </a:lnTo>
                  <a:lnTo>
                    <a:pt x="72" y="282"/>
                  </a:lnTo>
                  <a:lnTo>
                    <a:pt x="63" y="275"/>
                  </a:lnTo>
                  <a:lnTo>
                    <a:pt x="50" y="269"/>
                  </a:lnTo>
                  <a:lnTo>
                    <a:pt x="39" y="264"/>
                  </a:lnTo>
                  <a:lnTo>
                    <a:pt x="26" y="258"/>
                  </a:lnTo>
                  <a:lnTo>
                    <a:pt x="15" y="251"/>
                  </a:lnTo>
                  <a:lnTo>
                    <a:pt x="7" y="243"/>
                  </a:lnTo>
                  <a:lnTo>
                    <a:pt x="1" y="232"/>
                  </a:lnTo>
                  <a:lnTo>
                    <a:pt x="0" y="216"/>
                  </a:lnTo>
                  <a:lnTo>
                    <a:pt x="1" y="207"/>
                  </a:lnTo>
                  <a:lnTo>
                    <a:pt x="4" y="197"/>
                  </a:lnTo>
                  <a:lnTo>
                    <a:pt x="8" y="187"/>
                  </a:lnTo>
                  <a:lnTo>
                    <a:pt x="12" y="177"/>
                  </a:lnTo>
                  <a:lnTo>
                    <a:pt x="18" y="169"/>
                  </a:lnTo>
                  <a:lnTo>
                    <a:pt x="23" y="160"/>
                  </a:lnTo>
                  <a:lnTo>
                    <a:pt x="32" y="155"/>
                  </a:lnTo>
                  <a:lnTo>
                    <a:pt x="42" y="149"/>
                  </a:lnTo>
                  <a:lnTo>
                    <a:pt x="51" y="149"/>
                  </a:lnTo>
                  <a:lnTo>
                    <a:pt x="63" y="151"/>
                  </a:lnTo>
                  <a:lnTo>
                    <a:pt x="72" y="152"/>
                  </a:lnTo>
                  <a:lnTo>
                    <a:pt x="82" y="155"/>
                  </a:lnTo>
                  <a:lnTo>
                    <a:pt x="90" y="159"/>
                  </a:lnTo>
                  <a:lnTo>
                    <a:pt x="99" y="163"/>
                  </a:lnTo>
                  <a:lnTo>
                    <a:pt x="106" y="167"/>
                  </a:lnTo>
                  <a:lnTo>
                    <a:pt x="113" y="173"/>
                  </a:lnTo>
                  <a:lnTo>
                    <a:pt x="120" y="158"/>
                  </a:lnTo>
                  <a:lnTo>
                    <a:pt x="127" y="141"/>
                  </a:lnTo>
                  <a:lnTo>
                    <a:pt x="132" y="126"/>
                  </a:lnTo>
                  <a:lnTo>
                    <a:pt x="138" y="109"/>
                  </a:lnTo>
                  <a:lnTo>
                    <a:pt x="143" y="92"/>
                  </a:lnTo>
                  <a:lnTo>
                    <a:pt x="150" y="77"/>
                  </a:lnTo>
                  <a:lnTo>
                    <a:pt x="159" y="61"/>
                  </a:lnTo>
                  <a:lnTo>
                    <a:pt x="170" y="47"/>
                  </a:lnTo>
                  <a:lnTo>
                    <a:pt x="181" y="50"/>
                  </a:lnTo>
                  <a:lnTo>
                    <a:pt x="192" y="54"/>
                  </a:lnTo>
                  <a:lnTo>
                    <a:pt x="203" y="59"/>
                  </a:lnTo>
                  <a:lnTo>
                    <a:pt x="216" y="61"/>
                  </a:lnTo>
                  <a:lnTo>
                    <a:pt x="227" y="66"/>
                  </a:lnTo>
                  <a:lnTo>
                    <a:pt x="240" y="68"/>
                  </a:lnTo>
                  <a:lnTo>
                    <a:pt x="254" y="70"/>
                  </a:lnTo>
                  <a:lnTo>
                    <a:pt x="266" y="71"/>
                  </a:lnTo>
                  <a:lnTo>
                    <a:pt x="288" y="73"/>
                  </a:lnTo>
                  <a:lnTo>
                    <a:pt x="309" y="71"/>
                  </a:lnTo>
                  <a:lnTo>
                    <a:pt x="330" y="70"/>
                  </a:lnTo>
                  <a:lnTo>
                    <a:pt x="351" y="66"/>
                  </a:lnTo>
                  <a:lnTo>
                    <a:pt x="371" y="61"/>
                  </a:lnTo>
                  <a:lnTo>
                    <a:pt x="390" y="57"/>
                  </a:lnTo>
                  <a:lnTo>
                    <a:pt x="410" y="52"/>
                  </a:lnTo>
                  <a:lnTo>
                    <a:pt x="429" y="45"/>
                  </a:lnTo>
                  <a:lnTo>
                    <a:pt x="447" y="39"/>
                  </a:lnTo>
                  <a:lnTo>
                    <a:pt x="467" y="32"/>
                  </a:lnTo>
                  <a:lnTo>
                    <a:pt x="485" y="25"/>
                  </a:lnTo>
                  <a:lnTo>
                    <a:pt x="505" y="20"/>
                  </a:lnTo>
                  <a:lnTo>
                    <a:pt x="524" y="14"/>
                  </a:lnTo>
                  <a:lnTo>
                    <a:pt x="544" y="8"/>
                  </a:lnTo>
                  <a:lnTo>
                    <a:pt x="563" y="4"/>
                  </a:lnTo>
                  <a:lnTo>
                    <a:pt x="583" y="0"/>
                  </a:lnTo>
                  <a:lnTo>
                    <a:pt x="594" y="0"/>
                  </a:lnTo>
                  <a:lnTo>
                    <a:pt x="604" y="0"/>
                  </a:lnTo>
                  <a:lnTo>
                    <a:pt x="615" y="0"/>
                  </a:lnTo>
                  <a:lnTo>
                    <a:pt x="625" y="1"/>
                  </a:lnTo>
                  <a:lnTo>
                    <a:pt x="634" y="3"/>
                  </a:lnTo>
                  <a:lnTo>
                    <a:pt x="643" y="6"/>
                  </a:lnTo>
                  <a:lnTo>
                    <a:pt x="652" y="10"/>
                  </a:lnTo>
                  <a:lnTo>
                    <a:pt x="661" y="15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28"/>
            <p:cNvSpPr>
              <a:spLocks noChangeAspect="1"/>
            </p:cNvSpPr>
            <p:nvPr/>
          </p:nvSpPr>
          <p:spPr bwMode="auto">
            <a:xfrm>
              <a:off x="1054" y="2165"/>
              <a:ext cx="43" cy="17"/>
            </a:xfrm>
            <a:custGeom>
              <a:avLst/>
              <a:gdLst>
                <a:gd name="T0" fmla="*/ 129 w 129"/>
                <a:gd name="T1" fmla="*/ 21 h 49"/>
                <a:gd name="T2" fmla="*/ 129 w 129"/>
                <a:gd name="T3" fmla="*/ 26 h 49"/>
                <a:gd name="T4" fmla="*/ 121 w 129"/>
                <a:gd name="T5" fmla="*/ 31 h 49"/>
                <a:gd name="T6" fmla="*/ 113 w 129"/>
                <a:gd name="T7" fmla="*/ 35 h 49"/>
                <a:gd name="T8" fmla="*/ 104 w 129"/>
                <a:gd name="T9" fmla="*/ 39 h 49"/>
                <a:gd name="T10" fmla="*/ 94 w 129"/>
                <a:gd name="T11" fmla="*/ 43 h 49"/>
                <a:gd name="T12" fmla="*/ 86 w 129"/>
                <a:gd name="T13" fmla="*/ 46 h 49"/>
                <a:gd name="T14" fmla="*/ 76 w 129"/>
                <a:gd name="T15" fmla="*/ 49 h 49"/>
                <a:gd name="T16" fmla="*/ 68 w 129"/>
                <a:gd name="T17" fmla="*/ 49 h 49"/>
                <a:gd name="T18" fmla="*/ 58 w 129"/>
                <a:gd name="T19" fmla="*/ 49 h 49"/>
                <a:gd name="T20" fmla="*/ 50 w 129"/>
                <a:gd name="T21" fmla="*/ 44 h 49"/>
                <a:gd name="T22" fmla="*/ 41 w 129"/>
                <a:gd name="T23" fmla="*/ 40 h 49"/>
                <a:gd name="T24" fmla="*/ 33 w 129"/>
                <a:gd name="T25" fmla="*/ 36 h 49"/>
                <a:gd name="T26" fmla="*/ 25 w 129"/>
                <a:gd name="T27" fmla="*/ 32 h 49"/>
                <a:gd name="T28" fmla="*/ 18 w 129"/>
                <a:gd name="T29" fmla="*/ 26 h 49"/>
                <a:gd name="T30" fmla="*/ 11 w 129"/>
                <a:gd name="T31" fmla="*/ 21 h 49"/>
                <a:gd name="T32" fmla="*/ 5 w 129"/>
                <a:gd name="T33" fmla="*/ 15 h 49"/>
                <a:gd name="T34" fmla="*/ 0 w 129"/>
                <a:gd name="T35" fmla="*/ 8 h 49"/>
                <a:gd name="T36" fmla="*/ 2 w 129"/>
                <a:gd name="T37" fmla="*/ 8 h 49"/>
                <a:gd name="T38" fmla="*/ 5 w 129"/>
                <a:gd name="T39" fmla="*/ 7 h 49"/>
                <a:gd name="T40" fmla="*/ 9 w 129"/>
                <a:gd name="T41" fmla="*/ 4 h 49"/>
                <a:gd name="T42" fmla="*/ 12 w 129"/>
                <a:gd name="T43" fmla="*/ 0 h 49"/>
                <a:gd name="T44" fmla="*/ 26 w 129"/>
                <a:gd name="T45" fmla="*/ 14 h 49"/>
                <a:gd name="T46" fmla="*/ 44 w 129"/>
                <a:gd name="T47" fmla="*/ 21 h 49"/>
                <a:gd name="T48" fmla="*/ 64 w 129"/>
                <a:gd name="T49" fmla="*/ 25 h 49"/>
                <a:gd name="T50" fmla="*/ 83 w 129"/>
                <a:gd name="T51" fmla="*/ 26 h 49"/>
                <a:gd name="T52" fmla="*/ 100 w 129"/>
                <a:gd name="T53" fmla="*/ 25 h 49"/>
                <a:gd name="T54" fmla="*/ 115 w 129"/>
                <a:gd name="T55" fmla="*/ 24 h 49"/>
                <a:gd name="T56" fmla="*/ 125 w 129"/>
                <a:gd name="T57" fmla="*/ 22 h 49"/>
                <a:gd name="T58" fmla="*/ 129 w 129"/>
                <a:gd name="T59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9" h="49">
                  <a:moveTo>
                    <a:pt x="129" y="21"/>
                  </a:moveTo>
                  <a:lnTo>
                    <a:pt x="129" y="26"/>
                  </a:lnTo>
                  <a:lnTo>
                    <a:pt x="121" y="31"/>
                  </a:lnTo>
                  <a:lnTo>
                    <a:pt x="113" y="35"/>
                  </a:lnTo>
                  <a:lnTo>
                    <a:pt x="104" y="39"/>
                  </a:lnTo>
                  <a:lnTo>
                    <a:pt x="94" y="43"/>
                  </a:lnTo>
                  <a:lnTo>
                    <a:pt x="86" y="46"/>
                  </a:lnTo>
                  <a:lnTo>
                    <a:pt x="76" y="49"/>
                  </a:lnTo>
                  <a:lnTo>
                    <a:pt x="68" y="49"/>
                  </a:lnTo>
                  <a:lnTo>
                    <a:pt x="58" y="49"/>
                  </a:lnTo>
                  <a:lnTo>
                    <a:pt x="50" y="44"/>
                  </a:lnTo>
                  <a:lnTo>
                    <a:pt x="41" y="40"/>
                  </a:lnTo>
                  <a:lnTo>
                    <a:pt x="33" y="36"/>
                  </a:lnTo>
                  <a:lnTo>
                    <a:pt x="25" y="32"/>
                  </a:lnTo>
                  <a:lnTo>
                    <a:pt x="18" y="26"/>
                  </a:lnTo>
                  <a:lnTo>
                    <a:pt x="11" y="21"/>
                  </a:lnTo>
                  <a:lnTo>
                    <a:pt x="5" y="15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7"/>
                  </a:lnTo>
                  <a:lnTo>
                    <a:pt x="9" y="4"/>
                  </a:lnTo>
                  <a:lnTo>
                    <a:pt x="12" y="0"/>
                  </a:lnTo>
                  <a:lnTo>
                    <a:pt x="26" y="14"/>
                  </a:lnTo>
                  <a:lnTo>
                    <a:pt x="44" y="21"/>
                  </a:lnTo>
                  <a:lnTo>
                    <a:pt x="64" y="25"/>
                  </a:lnTo>
                  <a:lnTo>
                    <a:pt x="83" y="26"/>
                  </a:lnTo>
                  <a:lnTo>
                    <a:pt x="100" y="25"/>
                  </a:lnTo>
                  <a:lnTo>
                    <a:pt x="115" y="24"/>
                  </a:lnTo>
                  <a:lnTo>
                    <a:pt x="125" y="22"/>
                  </a:lnTo>
                  <a:lnTo>
                    <a:pt x="129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29"/>
            <p:cNvSpPr>
              <a:spLocks noChangeAspect="1"/>
            </p:cNvSpPr>
            <p:nvPr/>
          </p:nvSpPr>
          <p:spPr bwMode="auto">
            <a:xfrm>
              <a:off x="995" y="2167"/>
              <a:ext cx="11" cy="23"/>
            </a:xfrm>
            <a:custGeom>
              <a:avLst/>
              <a:gdLst>
                <a:gd name="T0" fmla="*/ 32 w 32"/>
                <a:gd name="T1" fmla="*/ 31 h 69"/>
                <a:gd name="T2" fmla="*/ 32 w 32"/>
                <a:gd name="T3" fmla="*/ 41 h 69"/>
                <a:gd name="T4" fmla="*/ 31 w 32"/>
                <a:gd name="T5" fmla="*/ 52 h 69"/>
                <a:gd name="T6" fmla="*/ 27 w 32"/>
                <a:gd name="T7" fmla="*/ 60 h 69"/>
                <a:gd name="T8" fmla="*/ 20 w 32"/>
                <a:gd name="T9" fmla="*/ 69 h 69"/>
                <a:gd name="T10" fmla="*/ 17 w 32"/>
                <a:gd name="T11" fmla="*/ 67 h 69"/>
                <a:gd name="T12" fmla="*/ 13 w 32"/>
                <a:gd name="T13" fmla="*/ 66 h 69"/>
                <a:gd name="T14" fmla="*/ 10 w 32"/>
                <a:gd name="T15" fmla="*/ 65 h 69"/>
                <a:gd name="T16" fmla="*/ 7 w 32"/>
                <a:gd name="T17" fmla="*/ 62 h 69"/>
                <a:gd name="T18" fmla="*/ 7 w 32"/>
                <a:gd name="T19" fmla="*/ 45 h 69"/>
                <a:gd name="T20" fmla="*/ 13 w 32"/>
                <a:gd name="T21" fmla="*/ 31 h 69"/>
                <a:gd name="T22" fmla="*/ 13 w 32"/>
                <a:gd name="T23" fmla="*/ 19 h 69"/>
                <a:gd name="T24" fmla="*/ 0 w 32"/>
                <a:gd name="T25" fmla="*/ 9 h 69"/>
                <a:gd name="T26" fmla="*/ 0 w 32"/>
                <a:gd name="T27" fmla="*/ 0 h 69"/>
                <a:gd name="T28" fmla="*/ 11 w 32"/>
                <a:gd name="T29" fmla="*/ 5 h 69"/>
                <a:gd name="T30" fmla="*/ 21 w 32"/>
                <a:gd name="T31" fmla="*/ 12 h 69"/>
                <a:gd name="T32" fmla="*/ 28 w 32"/>
                <a:gd name="T33" fmla="*/ 21 h 69"/>
                <a:gd name="T34" fmla="*/ 32 w 32"/>
                <a:gd name="T35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69">
                  <a:moveTo>
                    <a:pt x="32" y="31"/>
                  </a:moveTo>
                  <a:lnTo>
                    <a:pt x="32" y="41"/>
                  </a:lnTo>
                  <a:lnTo>
                    <a:pt x="31" y="52"/>
                  </a:lnTo>
                  <a:lnTo>
                    <a:pt x="27" y="60"/>
                  </a:lnTo>
                  <a:lnTo>
                    <a:pt x="20" y="69"/>
                  </a:lnTo>
                  <a:lnTo>
                    <a:pt x="17" y="67"/>
                  </a:lnTo>
                  <a:lnTo>
                    <a:pt x="13" y="66"/>
                  </a:lnTo>
                  <a:lnTo>
                    <a:pt x="10" y="65"/>
                  </a:lnTo>
                  <a:lnTo>
                    <a:pt x="7" y="62"/>
                  </a:lnTo>
                  <a:lnTo>
                    <a:pt x="7" y="45"/>
                  </a:lnTo>
                  <a:lnTo>
                    <a:pt x="13" y="31"/>
                  </a:lnTo>
                  <a:lnTo>
                    <a:pt x="13" y="1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5"/>
                  </a:lnTo>
                  <a:lnTo>
                    <a:pt x="21" y="12"/>
                  </a:lnTo>
                  <a:lnTo>
                    <a:pt x="28" y="21"/>
                  </a:lnTo>
                  <a:lnTo>
                    <a:pt x="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30"/>
            <p:cNvSpPr>
              <a:spLocks noChangeAspect="1"/>
            </p:cNvSpPr>
            <p:nvPr/>
          </p:nvSpPr>
          <p:spPr bwMode="auto">
            <a:xfrm>
              <a:off x="1153" y="2170"/>
              <a:ext cx="38" cy="15"/>
            </a:xfrm>
            <a:custGeom>
              <a:avLst/>
              <a:gdLst>
                <a:gd name="T0" fmla="*/ 114 w 114"/>
                <a:gd name="T1" fmla="*/ 5 h 44"/>
                <a:gd name="T2" fmla="*/ 113 w 114"/>
                <a:gd name="T3" fmla="*/ 12 h 44"/>
                <a:gd name="T4" fmla="*/ 108 w 114"/>
                <a:gd name="T5" fmla="*/ 19 h 44"/>
                <a:gd name="T6" fmla="*/ 104 w 114"/>
                <a:gd name="T7" fmla="*/ 25 h 44"/>
                <a:gd name="T8" fmla="*/ 99 w 114"/>
                <a:gd name="T9" fmla="*/ 30 h 44"/>
                <a:gd name="T10" fmla="*/ 93 w 114"/>
                <a:gd name="T11" fmla="*/ 35 h 44"/>
                <a:gd name="T12" fmla="*/ 86 w 114"/>
                <a:gd name="T13" fmla="*/ 39 h 44"/>
                <a:gd name="T14" fmla="*/ 79 w 114"/>
                <a:gd name="T15" fmla="*/ 42 h 44"/>
                <a:gd name="T16" fmla="*/ 72 w 114"/>
                <a:gd name="T17" fmla="*/ 44 h 44"/>
                <a:gd name="T18" fmla="*/ 64 w 114"/>
                <a:gd name="T19" fmla="*/ 44 h 44"/>
                <a:gd name="T20" fmla="*/ 54 w 114"/>
                <a:gd name="T21" fmla="*/ 43 h 44"/>
                <a:gd name="T22" fmla="*/ 44 w 114"/>
                <a:gd name="T23" fmla="*/ 42 h 44"/>
                <a:gd name="T24" fmla="*/ 34 w 114"/>
                <a:gd name="T25" fmla="*/ 40 h 44"/>
                <a:gd name="T26" fmla="*/ 26 w 114"/>
                <a:gd name="T27" fmla="*/ 37 h 44"/>
                <a:gd name="T28" fmla="*/ 18 w 114"/>
                <a:gd name="T29" fmla="*/ 32 h 44"/>
                <a:gd name="T30" fmla="*/ 9 w 114"/>
                <a:gd name="T31" fmla="*/ 25 h 44"/>
                <a:gd name="T32" fmla="*/ 4 w 114"/>
                <a:gd name="T33" fmla="*/ 15 h 44"/>
                <a:gd name="T34" fmla="*/ 2 w 114"/>
                <a:gd name="T35" fmla="*/ 12 h 44"/>
                <a:gd name="T36" fmla="*/ 1 w 114"/>
                <a:gd name="T37" fmla="*/ 8 h 44"/>
                <a:gd name="T38" fmla="*/ 0 w 114"/>
                <a:gd name="T39" fmla="*/ 4 h 44"/>
                <a:gd name="T40" fmla="*/ 0 w 114"/>
                <a:gd name="T41" fmla="*/ 0 h 44"/>
                <a:gd name="T42" fmla="*/ 25 w 114"/>
                <a:gd name="T43" fmla="*/ 14 h 44"/>
                <a:gd name="T44" fmla="*/ 47 w 114"/>
                <a:gd name="T45" fmla="*/ 21 h 44"/>
                <a:gd name="T46" fmla="*/ 65 w 114"/>
                <a:gd name="T47" fmla="*/ 22 h 44"/>
                <a:gd name="T48" fmla="*/ 81 w 114"/>
                <a:gd name="T49" fmla="*/ 19 h 44"/>
                <a:gd name="T50" fmla="*/ 92 w 114"/>
                <a:gd name="T51" fmla="*/ 14 h 44"/>
                <a:gd name="T52" fmla="*/ 101 w 114"/>
                <a:gd name="T53" fmla="*/ 10 h 44"/>
                <a:gd name="T54" fmla="*/ 108 w 114"/>
                <a:gd name="T55" fmla="*/ 5 h 44"/>
                <a:gd name="T56" fmla="*/ 114 w 114"/>
                <a:gd name="T57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4" h="44">
                  <a:moveTo>
                    <a:pt x="114" y="5"/>
                  </a:moveTo>
                  <a:lnTo>
                    <a:pt x="113" y="12"/>
                  </a:lnTo>
                  <a:lnTo>
                    <a:pt x="108" y="19"/>
                  </a:lnTo>
                  <a:lnTo>
                    <a:pt x="104" y="25"/>
                  </a:lnTo>
                  <a:lnTo>
                    <a:pt x="99" y="30"/>
                  </a:lnTo>
                  <a:lnTo>
                    <a:pt x="93" y="35"/>
                  </a:lnTo>
                  <a:lnTo>
                    <a:pt x="86" y="39"/>
                  </a:lnTo>
                  <a:lnTo>
                    <a:pt x="79" y="42"/>
                  </a:lnTo>
                  <a:lnTo>
                    <a:pt x="72" y="44"/>
                  </a:lnTo>
                  <a:lnTo>
                    <a:pt x="64" y="44"/>
                  </a:lnTo>
                  <a:lnTo>
                    <a:pt x="54" y="43"/>
                  </a:lnTo>
                  <a:lnTo>
                    <a:pt x="44" y="42"/>
                  </a:lnTo>
                  <a:lnTo>
                    <a:pt x="34" y="40"/>
                  </a:lnTo>
                  <a:lnTo>
                    <a:pt x="26" y="37"/>
                  </a:lnTo>
                  <a:lnTo>
                    <a:pt x="18" y="32"/>
                  </a:lnTo>
                  <a:lnTo>
                    <a:pt x="9" y="25"/>
                  </a:lnTo>
                  <a:lnTo>
                    <a:pt x="4" y="15"/>
                  </a:lnTo>
                  <a:lnTo>
                    <a:pt x="2" y="12"/>
                  </a:lnTo>
                  <a:lnTo>
                    <a:pt x="1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25" y="14"/>
                  </a:lnTo>
                  <a:lnTo>
                    <a:pt x="47" y="21"/>
                  </a:lnTo>
                  <a:lnTo>
                    <a:pt x="65" y="22"/>
                  </a:lnTo>
                  <a:lnTo>
                    <a:pt x="81" y="19"/>
                  </a:lnTo>
                  <a:lnTo>
                    <a:pt x="92" y="14"/>
                  </a:lnTo>
                  <a:lnTo>
                    <a:pt x="101" y="10"/>
                  </a:lnTo>
                  <a:lnTo>
                    <a:pt x="108" y="5"/>
                  </a:lnTo>
                  <a:lnTo>
                    <a:pt x="114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31"/>
            <p:cNvSpPr>
              <a:spLocks noChangeAspect="1"/>
            </p:cNvSpPr>
            <p:nvPr/>
          </p:nvSpPr>
          <p:spPr bwMode="auto">
            <a:xfrm>
              <a:off x="1243" y="2177"/>
              <a:ext cx="11" cy="28"/>
            </a:xfrm>
            <a:custGeom>
              <a:avLst/>
              <a:gdLst>
                <a:gd name="T0" fmla="*/ 27 w 32"/>
                <a:gd name="T1" fmla="*/ 50 h 85"/>
                <a:gd name="T2" fmla="*/ 30 w 32"/>
                <a:gd name="T3" fmla="*/ 56 h 85"/>
                <a:gd name="T4" fmla="*/ 32 w 32"/>
                <a:gd name="T5" fmla="*/ 61 h 85"/>
                <a:gd name="T6" fmla="*/ 32 w 32"/>
                <a:gd name="T7" fmla="*/ 68 h 85"/>
                <a:gd name="T8" fmla="*/ 32 w 32"/>
                <a:gd name="T9" fmla="*/ 74 h 85"/>
                <a:gd name="T10" fmla="*/ 27 w 32"/>
                <a:gd name="T11" fmla="*/ 79 h 85"/>
                <a:gd name="T12" fmla="*/ 22 w 32"/>
                <a:gd name="T13" fmla="*/ 83 h 85"/>
                <a:gd name="T14" fmla="*/ 15 w 32"/>
                <a:gd name="T15" fmla="*/ 85 h 85"/>
                <a:gd name="T16" fmla="*/ 8 w 32"/>
                <a:gd name="T17" fmla="*/ 82 h 85"/>
                <a:gd name="T18" fmla="*/ 1 w 32"/>
                <a:gd name="T19" fmla="*/ 62 h 85"/>
                <a:gd name="T20" fmla="*/ 0 w 32"/>
                <a:gd name="T21" fmla="*/ 40 h 85"/>
                <a:gd name="T22" fmla="*/ 4 w 32"/>
                <a:gd name="T23" fmla="*/ 19 h 85"/>
                <a:gd name="T24" fmla="*/ 14 w 32"/>
                <a:gd name="T25" fmla="*/ 0 h 85"/>
                <a:gd name="T26" fmla="*/ 18 w 32"/>
                <a:gd name="T27" fmla="*/ 11 h 85"/>
                <a:gd name="T28" fmla="*/ 16 w 32"/>
                <a:gd name="T29" fmla="*/ 26 h 85"/>
                <a:gd name="T30" fmla="*/ 16 w 32"/>
                <a:gd name="T31" fmla="*/ 42 h 85"/>
                <a:gd name="T32" fmla="*/ 27 w 32"/>
                <a:gd name="T33" fmla="*/ 5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85">
                  <a:moveTo>
                    <a:pt x="27" y="50"/>
                  </a:moveTo>
                  <a:lnTo>
                    <a:pt x="30" y="56"/>
                  </a:lnTo>
                  <a:lnTo>
                    <a:pt x="32" y="61"/>
                  </a:lnTo>
                  <a:lnTo>
                    <a:pt x="32" y="68"/>
                  </a:lnTo>
                  <a:lnTo>
                    <a:pt x="32" y="74"/>
                  </a:lnTo>
                  <a:lnTo>
                    <a:pt x="27" y="79"/>
                  </a:lnTo>
                  <a:lnTo>
                    <a:pt x="22" y="83"/>
                  </a:lnTo>
                  <a:lnTo>
                    <a:pt x="15" y="85"/>
                  </a:lnTo>
                  <a:lnTo>
                    <a:pt x="8" y="82"/>
                  </a:lnTo>
                  <a:lnTo>
                    <a:pt x="1" y="62"/>
                  </a:lnTo>
                  <a:lnTo>
                    <a:pt x="0" y="40"/>
                  </a:lnTo>
                  <a:lnTo>
                    <a:pt x="4" y="19"/>
                  </a:lnTo>
                  <a:lnTo>
                    <a:pt x="14" y="0"/>
                  </a:lnTo>
                  <a:lnTo>
                    <a:pt x="18" y="11"/>
                  </a:lnTo>
                  <a:lnTo>
                    <a:pt x="16" y="26"/>
                  </a:lnTo>
                  <a:lnTo>
                    <a:pt x="16" y="42"/>
                  </a:lnTo>
                  <a:lnTo>
                    <a:pt x="27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32"/>
            <p:cNvSpPr>
              <a:spLocks noChangeAspect="1"/>
            </p:cNvSpPr>
            <p:nvPr/>
          </p:nvSpPr>
          <p:spPr bwMode="auto">
            <a:xfrm>
              <a:off x="1096" y="2198"/>
              <a:ext cx="31" cy="26"/>
            </a:xfrm>
            <a:custGeom>
              <a:avLst/>
              <a:gdLst>
                <a:gd name="T0" fmla="*/ 33 w 91"/>
                <a:gd name="T1" fmla="*/ 5 h 79"/>
                <a:gd name="T2" fmla="*/ 28 w 91"/>
                <a:gd name="T3" fmla="*/ 13 h 79"/>
                <a:gd name="T4" fmla="*/ 22 w 91"/>
                <a:gd name="T5" fmla="*/ 23 h 79"/>
                <a:gd name="T6" fmla="*/ 18 w 91"/>
                <a:gd name="T7" fmla="*/ 33 h 79"/>
                <a:gd name="T8" fmla="*/ 19 w 91"/>
                <a:gd name="T9" fmla="*/ 44 h 79"/>
                <a:gd name="T10" fmla="*/ 28 w 91"/>
                <a:gd name="T11" fmla="*/ 48 h 79"/>
                <a:gd name="T12" fmla="*/ 35 w 91"/>
                <a:gd name="T13" fmla="*/ 52 h 79"/>
                <a:gd name="T14" fmla="*/ 45 w 91"/>
                <a:gd name="T15" fmla="*/ 55 h 79"/>
                <a:gd name="T16" fmla="*/ 53 w 91"/>
                <a:gd name="T17" fmla="*/ 58 h 79"/>
                <a:gd name="T18" fmla="*/ 63 w 91"/>
                <a:gd name="T19" fmla="*/ 59 h 79"/>
                <a:gd name="T20" fmla="*/ 72 w 91"/>
                <a:gd name="T21" fmla="*/ 59 h 79"/>
                <a:gd name="T22" fmla="*/ 82 w 91"/>
                <a:gd name="T23" fmla="*/ 58 h 79"/>
                <a:gd name="T24" fmla="*/ 91 w 91"/>
                <a:gd name="T25" fmla="*/ 56 h 79"/>
                <a:gd name="T26" fmla="*/ 89 w 91"/>
                <a:gd name="T27" fmla="*/ 63 h 79"/>
                <a:gd name="T28" fmla="*/ 84 w 91"/>
                <a:gd name="T29" fmla="*/ 69 h 79"/>
                <a:gd name="T30" fmla="*/ 78 w 91"/>
                <a:gd name="T31" fmla="*/ 73 h 79"/>
                <a:gd name="T32" fmla="*/ 72 w 91"/>
                <a:gd name="T33" fmla="*/ 76 h 79"/>
                <a:gd name="T34" fmla="*/ 65 w 91"/>
                <a:gd name="T35" fmla="*/ 77 h 79"/>
                <a:gd name="T36" fmla="*/ 58 w 91"/>
                <a:gd name="T37" fmla="*/ 79 h 79"/>
                <a:gd name="T38" fmla="*/ 51 w 91"/>
                <a:gd name="T39" fmla="*/ 79 h 79"/>
                <a:gd name="T40" fmla="*/ 43 w 91"/>
                <a:gd name="T41" fmla="*/ 77 h 79"/>
                <a:gd name="T42" fmla="*/ 36 w 91"/>
                <a:gd name="T43" fmla="*/ 76 h 79"/>
                <a:gd name="T44" fmla="*/ 28 w 91"/>
                <a:gd name="T45" fmla="*/ 73 h 79"/>
                <a:gd name="T46" fmla="*/ 21 w 91"/>
                <a:gd name="T47" fmla="*/ 70 h 79"/>
                <a:gd name="T48" fmla="*/ 15 w 91"/>
                <a:gd name="T49" fmla="*/ 67 h 79"/>
                <a:gd name="T50" fmla="*/ 4 w 91"/>
                <a:gd name="T51" fmla="*/ 60 h 79"/>
                <a:gd name="T52" fmla="*/ 0 w 91"/>
                <a:gd name="T53" fmla="*/ 51 h 79"/>
                <a:gd name="T54" fmla="*/ 0 w 91"/>
                <a:gd name="T55" fmla="*/ 37 h 79"/>
                <a:gd name="T56" fmla="*/ 7 w 91"/>
                <a:gd name="T57" fmla="*/ 14 h 79"/>
                <a:gd name="T58" fmla="*/ 12 w 91"/>
                <a:gd name="T59" fmla="*/ 6 h 79"/>
                <a:gd name="T60" fmla="*/ 18 w 91"/>
                <a:gd name="T61" fmla="*/ 2 h 79"/>
                <a:gd name="T62" fmla="*/ 26 w 91"/>
                <a:gd name="T63" fmla="*/ 0 h 79"/>
                <a:gd name="T64" fmla="*/ 33 w 91"/>
                <a:gd name="T65" fmla="*/ 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79">
                  <a:moveTo>
                    <a:pt x="33" y="5"/>
                  </a:moveTo>
                  <a:lnTo>
                    <a:pt x="28" y="13"/>
                  </a:lnTo>
                  <a:lnTo>
                    <a:pt x="22" y="23"/>
                  </a:lnTo>
                  <a:lnTo>
                    <a:pt x="18" y="33"/>
                  </a:lnTo>
                  <a:lnTo>
                    <a:pt x="19" y="44"/>
                  </a:lnTo>
                  <a:lnTo>
                    <a:pt x="28" y="48"/>
                  </a:lnTo>
                  <a:lnTo>
                    <a:pt x="35" y="52"/>
                  </a:lnTo>
                  <a:lnTo>
                    <a:pt x="45" y="55"/>
                  </a:lnTo>
                  <a:lnTo>
                    <a:pt x="53" y="58"/>
                  </a:lnTo>
                  <a:lnTo>
                    <a:pt x="63" y="59"/>
                  </a:lnTo>
                  <a:lnTo>
                    <a:pt x="72" y="59"/>
                  </a:lnTo>
                  <a:lnTo>
                    <a:pt x="82" y="58"/>
                  </a:lnTo>
                  <a:lnTo>
                    <a:pt x="91" y="56"/>
                  </a:lnTo>
                  <a:lnTo>
                    <a:pt x="89" y="63"/>
                  </a:lnTo>
                  <a:lnTo>
                    <a:pt x="84" y="69"/>
                  </a:lnTo>
                  <a:lnTo>
                    <a:pt x="78" y="73"/>
                  </a:lnTo>
                  <a:lnTo>
                    <a:pt x="72" y="76"/>
                  </a:lnTo>
                  <a:lnTo>
                    <a:pt x="65" y="77"/>
                  </a:lnTo>
                  <a:lnTo>
                    <a:pt x="58" y="79"/>
                  </a:lnTo>
                  <a:lnTo>
                    <a:pt x="51" y="79"/>
                  </a:lnTo>
                  <a:lnTo>
                    <a:pt x="43" y="77"/>
                  </a:lnTo>
                  <a:lnTo>
                    <a:pt x="36" y="76"/>
                  </a:lnTo>
                  <a:lnTo>
                    <a:pt x="28" y="73"/>
                  </a:lnTo>
                  <a:lnTo>
                    <a:pt x="21" y="70"/>
                  </a:lnTo>
                  <a:lnTo>
                    <a:pt x="15" y="67"/>
                  </a:lnTo>
                  <a:lnTo>
                    <a:pt x="4" y="60"/>
                  </a:lnTo>
                  <a:lnTo>
                    <a:pt x="0" y="51"/>
                  </a:lnTo>
                  <a:lnTo>
                    <a:pt x="0" y="37"/>
                  </a:lnTo>
                  <a:lnTo>
                    <a:pt x="7" y="14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3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33"/>
            <p:cNvSpPr>
              <a:spLocks noChangeAspect="1"/>
            </p:cNvSpPr>
            <p:nvPr/>
          </p:nvSpPr>
          <p:spPr bwMode="auto">
            <a:xfrm>
              <a:off x="1104" y="2230"/>
              <a:ext cx="49" cy="26"/>
            </a:xfrm>
            <a:custGeom>
              <a:avLst/>
              <a:gdLst>
                <a:gd name="T0" fmla="*/ 147 w 147"/>
                <a:gd name="T1" fmla="*/ 4 h 78"/>
                <a:gd name="T2" fmla="*/ 146 w 147"/>
                <a:gd name="T3" fmla="*/ 15 h 78"/>
                <a:gd name="T4" fmla="*/ 143 w 147"/>
                <a:gd name="T5" fmla="*/ 26 h 78"/>
                <a:gd name="T6" fmla="*/ 138 w 147"/>
                <a:gd name="T7" fmla="*/ 37 h 78"/>
                <a:gd name="T8" fmla="*/ 132 w 147"/>
                <a:gd name="T9" fmla="*/ 47 h 78"/>
                <a:gd name="T10" fmla="*/ 125 w 147"/>
                <a:gd name="T11" fmla="*/ 56 h 78"/>
                <a:gd name="T12" fmla="*/ 115 w 147"/>
                <a:gd name="T13" fmla="*/ 64 h 78"/>
                <a:gd name="T14" fmla="*/ 106 w 147"/>
                <a:gd name="T15" fmla="*/ 70 h 78"/>
                <a:gd name="T16" fmla="*/ 93 w 147"/>
                <a:gd name="T17" fmla="*/ 72 h 78"/>
                <a:gd name="T18" fmla="*/ 80 w 147"/>
                <a:gd name="T19" fmla="*/ 75 h 78"/>
                <a:gd name="T20" fmla="*/ 69 w 147"/>
                <a:gd name="T21" fmla="*/ 76 h 78"/>
                <a:gd name="T22" fmla="*/ 57 w 147"/>
                <a:gd name="T23" fmla="*/ 78 h 78"/>
                <a:gd name="T24" fmla="*/ 44 w 147"/>
                <a:gd name="T25" fmla="*/ 76 h 78"/>
                <a:gd name="T26" fmla="*/ 32 w 147"/>
                <a:gd name="T27" fmla="*/ 74 h 78"/>
                <a:gd name="T28" fmla="*/ 21 w 147"/>
                <a:gd name="T29" fmla="*/ 71 h 78"/>
                <a:gd name="T30" fmla="*/ 9 w 147"/>
                <a:gd name="T31" fmla="*/ 65 h 78"/>
                <a:gd name="T32" fmla="*/ 0 w 147"/>
                <a:gd name="T33" fmla="*/ 60 h 78"/>
                <a:gd name="T34" fmla="*/ 5 w 147"/>
                <a:gd name="T35" fmla="*/ 54 h 78"/>
                <a:gd name="T36" fmla="*/ 12 w 147"/>
                <a:gd name="T37" fmla="*/ 56 h 78"/>
                <a:gd name="T38" fmla="*/ 21 w 147"/>
                <a:gd name="T39" fmla="*/ 58 h 78"/>
                <a:gd name="T40" fmla="*/ 29 w 147"/>
                <a:gd name="T41" fmla="*/ 60 h 78"/>
                <a:gd name="T42" fmla="*/ 44 w 147"/>
                <a:gd name="T43" fmla="*/ 61 h 78"/>
                <a:gd name="T44" fmla="*/ 58 w 147"/>
                <a:gd name="T45" fmla="*/ 60 h 78"/>
                <a:gd name="T46" fmla="*/ 71 w 147"/>
                <a:gd name="T47" fmla="*/ 57 h 78"/>
                <a:gd name="T48" fmla="*/ 83 w 147"/>
                <a:gd name="T49" fmla="*/ 51 h 78"/>
                <a:gd name="T50" fmla="*/ 94 w 147"/>
                <a:gd name="T51" fmla="*/ 46 h 78"/>
                <a:gd name="T52" fmla="*/ 106 w 147"/>
                <a:gd name="T53" fmla="*/ 37 h 78"/>
                <a:gd name="T54" fmla="*/ 115 w 147"/>
                <a:gd name="T55" fmla="*/ 26 h 78"/>
                <a:gd name="T56" fmla="*/ 124 w 147"/>
                <a:gd name="T57" fmla="*/ 15 h 78"/>
                <a:gd name="T58" fmla="*/ 128 w 147"/>
                <a:gd name="T59" fmla="*/ 10 h 78"/>
                <a:gd name="T60" fmla="*/ 133 w 147"/>
                <a:gd name="T61" fmla="*/ 3 h 78"/>
                <a:gd name="T62" fmla="*/ 140 w 147"/>
                <a:gd name="T63" fmla="*/ 0 h 78"/>
                <a:gd name="T64" fmla="*/ 147 w 147"/>
                <a:gd name="T6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7" h="78">
                  <a:moveTo>
                    <a:pt x="147" y="4"/>
                  </a:moveTo>
                  <a:lnTo>
                    <a:pt x="146" y="15"/>
                  </a:lnTo>
                  <a:lnTo>
                    <a:pt x="143" y="26"/>
                  </a:lnTo>
                  <a:lnTo>
                    <a:pt x="138" y="37"/>
                  </a:lnTo>
                  <a:lnTo>
                    <a:pt x="132" y="47"/>
                  </a:lnTo>
                  <a:lnTo>
                    <a:pt x="125" y="56"/>
                  </a:lnTo>
                  <a:lnTo>
                    <a:pt x="115" y="64"/>
                  </a:lnTo>
                  <a:lnTo>
                    <a:pt x="106" y="70"/>
                  </a:lnTo>
                  <a:lnTo>
                    <a:pt x="93" y="72"/>
                  </a:lnTo>
                  <a:lnTo>
                    <a:pt x="80" y="75"/>
                  </a:lnTo>
                  <a:lnTo>
                    <a:pt x="69" y="76"/>
                  </a:lnTo>
                  <a:lnTo>
                    <a:pt x="57" y="78"/>
                  </a:lnTo>
                  <a:lnTo>
                    <a:pt x="44" y="76"/>
                  </a:lnTo>
                  <a:lnTo>
                    <a:pt x="32" y="74"/>
                  </a:lnTo>
                  <a:lnTo>
                    <a:pt x="21" y="71"/>
                  </a:lnTo>
                  <a:lnTo>
                    <a:pt x="9" y="65"/>
                  </a:lnTo>
                  <a:lnTo>
                    <a:pt x="0" y="60"/>
                  </a:lnTo>
                  <a:lnTo>
                    <a:pt x="5" y="54"/>
                  </a:lnTo>
                  <a:lnTo>
                    <a:pt x="12" y="56"/>
                  </a:lnTo>
                  <a:lnTo>
                    <a:pt x="21" y="58"/>
                  </a:lnTo>
                  <a:lnTo>
                    <a:pt x="29" y="60"/>
                  </a:lnTo>
                  <a:lnTo>
                    <a:pt x="44" y="61"/>
                  </a:lnTo>
                  <a:lnTo>
                    <a:pt x="58" y="60"/>
                  </a:lnTo>
                  <a:lnTo>
                    <a:pt x="71" y="57"/>
                  </a:lnTo>
                  <a:lnTo>
                    <a:pt x="83" y="51"/>
                  </a:lnTo>
                  <a:lnTo>
                    <a:pt x="94" y="46"/>
                  </a:lnTo>
                  <a:lnTo>
                    <a:pt x="106" y="37"/>
                  </a:lnTo>
                  <a:lnTo>
                    <a:pt x="115" y="26"/>
                  </a:lnTo>
                  <a:lnTo>
                    <a:pt x="124" y="15"/>
                  </a:lnTo>
                  <a:lnTo>
                    <a:pt x="128" y="10"/>
                  </a:lnTo>
                  <a:lnTo>
                    <a:pt x="133" y="3"/>
                  </a:lnTo>
                  <a:lnTo>
                    <a:pt x="140" y="0"/>
                  </a:lnTo>
                  <a:lnTo>
                    <a:pt x="147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34"/>
            <p:cNvSpPr>
              <a:spLocks noChangeAspect="1"/>
            </p:cNvSpPr>
            <p:nvPr/>
          </p:nvSpPr>
          <p:spPr bwMode="auto">
            <a:xfrm>
              <a:off x="1079" y="2283"/>
              <a:ext cx="63" cy="20"/>
            </a:xfrm>
            <a:custGeom>
              <a:avLst/>
              <a:gdLst>
                <a:gd name="T0" fmla="*/ 189 w 189"/>
                <a:gd name="T1" fmla="*/ 15 h 60"/>
                <a:gd name="T2" fmla="*/ 182 w 189"/>
                <a:gd name="T3" fmla="*/ 19 h 60"/>
                <a:gd name="T4" fmla="*/ 175 w 189"/>
                <a:gd name="T5" fmla="*/ 25 h 60"/>
                <a:gd name="T6" fmla="*/ 166 w 189"/>
                <a:gd name="T7" fmla="*/ 29 h 60"/>
                <a:gd name="T8" fmla="*/ 159 w 189"/>
                <a:gd name="T9" fmla="*/ 35 h 60"/>
                <a:gd name="T10" fmla="*/ 152 w 189"/>
                <a:gd name="T11" fmla="*/ 40 h 60"/>
                <a:gd name="T12" fmla="*/ 147 w 189"/>
                <a:gd name="T13" fmla="*/ 46 h 60"/>
                <a:gd name="T14" fmla="*/ 141 w 189"/>
                <a:gd name="T15" fmla="*/ 53 h 60"/>
                <a:gd name="T16" fmla="*/ 137 w 189"/>
                <a:gd name="T17" fmla="*/ 60 h 60"/>
                <a:gd name="T18" fmla="*/ 130 w 189"/>
                <a:gd name="T19" fmla="*/ 54 h 60"/>
                <a:gd name="T20" fmla="*/ 122 w 189"/>
                <a:gd name="T21" fmla="*/ 49 h 60"/>
                <a:gd name="T22" fmla="*/ 113 w 189"/>
                <a:gd name="T23" fmla="*/ 46 h 60"/>
                <a:gd name="T24" fmla="*/ 105 w 189"/>
                <a:gd name="T25" fmla="*/ 43 h 60"/>
                <a:gd name="T26" fmla="*/ 97 w 189"/>
                <a:gd name="T27" fmla="*/ 40 h 60"/>
                <a:gd name="T28" fmla="*/ 87 w 189"/>
                <a:gd name="T29" fmla="*/ 40 h 60"/>
                <a:gd name="T30" fmla="*/ 77 w 189"/>
                <a:gd name="T31" fmla="*/ 40 h 60"/>
                <a:gd name="T32" fmla="*/ 69 w 189"/>
                <a:gd name="T33" fmla="*/ 40 h 60"/>
                <a:gd name="T34" fmla="*/ 62 w 189"/>
                <a:gd name="T35" fmla="*/ 35 h 60"/>
                <a:gd name="T36" fmla="*/ 55 w 189"/>
                <a:gd name="T37" fmla="*/ 31 h 60"/>
                <a:gd name="T38" fmla="*/ 48 w 189"/>
                <a:gd name="T39" fmla="*/ 26 h 60"/>
                <a:gd name="T40" fmla="*/ 39 w 189"/>
                <a:gd name="T41" fmla="*/ 22 h 60"/>
                <a:gd name="T42" fmla="*/ 32 w 189"/>
                <a:gd name="T43" fmla="*/ 19 h 60"/>
                <a:gd name="T44" fmla="*/ 24 w 189"/>
                <a:gd name="T45" fmla="*/ 17 h 60"/>
                <a:gd name="T46" fmla="*/ 16 w 189"/>
                <a:gd name="T47" fmla="*/ 14 h 60"/>
                <a:gd name="T48" fmla="*/ 6 w 189"/>
                <a:gd name="T49" fmla="*/ 12 h 60"/>
                <a:gd name="T50" fmla="*/ 0 w 189"/>
                <a:gd name="T51" fmla="*/ 0 h 60"/>
                <a:gd name="T52" fmla="*/ 23 w 189"/>
                <a:gd name="T53" fmla="*/ 5 h 60"/>
                <a:gd name="T54" fmla="*/ 46 w 189"/>
                <a:gd name="T55" fmla="*/ 10 h 60"/>
                <a:gd name="T56" fmla="*/ 70 w 189"/>
                <a:gd name="T57" fmla="*/ 12 h 60"/>
                <a:gd name="T58" fmla="*/ 94 w 189"/>
                <a:gd name="T59" fmla="*/ 15 h 60"/>
                <a:gd name="T60" fmla="*/ 117 w 189"/>
                <a:gd name="T61" fmla="*/ 17 h 60"/>
                <a:gd name="T62" fmla="*/ 141 w 189"/>
                <a:gd name="T63" fmla="*/ 18 h 60"/>
                <a:gd name="T64" fmla="*/ 165 w 189"/>
                <a:gd name="T65" fmla="*/ 17 h 60"/>
                <a:gd name="T66" fmla="*/ 189 w 189"/>
                <a:gd name="T67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9" h="60">
                  <a:moveTo>
                    <a:pt x="189" y="15"/>
                  </a:moveTo>
                  <a:lnTo>
                    <a:pt x="182" y="19"/>
                  </a:lnTo>
                  <a:lnTo>
                    <a:pt x="175" y="25"/>
                  </a:lnTo>
                  <a:lnTo>
                    <a:pt x="166" y="29"/>
                  </a:lnTo>
                  <a:lnTo>
                    <a:pt x="159" y="35"/>
                  </a:lnTo>
                  <a:lnTo>
                    <a:pt x="152" y="40"/>
                  </a:lnTo>
                  <a:lnTo>
                    <a:pt x="147" y="46"/>
                  </a:lnTo>
                  <a:lnTo>
                    <a:pt x="141" y="53"/>
                  </a:lnTo>
                  <a:lnTo>
                    <a:pt x="137" y="60"/>
                  </a:lnTo>
                  <a:lnTo>
                    <a:pt x="130" y="54"/>
                  </a:lnTo>
                  <a:lnTo>
                    <a:pt x="122" y="49"/>
                  </a:lnTo>
                  <a:lnTo>
                    <a:pt x="113" y="46"/>
                  </a:lnTo>
                  <a:lnTo>
                    <a:pt x="105" y="43"/>
                  </a:lnTo>
                  <a:lnTo>
                    <a:pt x="97" y="40"/>
                  </a:lnTo>
                  <a:lnTo>
                    <a:pt x="87" y="40"/>
                  </a:lnTo>
                  <a:lnTo>
                    <a:pt x="77" y="40"/>
                  </a:lnTo>
                  <a:lnTo>
                    <a:pt x="69" y="40"/>
                  </a:lnTo>
                  <a:lnTo>
                    <a:pt x="62" y="35"/>
                  </a:lnTo>
                  <a:lnTo>
                    <a:pt x="55" y="31"/>
                  </a:lnTo>
                  <a:lnTo>
                    <a:pt x="48" y="26"/>
                  </a:lnTo>
                  <a:lnTo>
                    <a:pt x="39" y="22"/>
                  </a:lnTo>
                  <a:lnTo>
                    <a:pt x="32" y="19"/>
                  </a:lnTo>
                  <a:lnTo>
                    <a:pt x="24" y="17"/>
                  </a:lnTo>
                  <a:lnTo>
                    <a:pt x="16" y="14"/>
                  </a:lnTo>
                  <a:lnTo>
                    <a:pt x="6" y="12"/>
                  </a:lnTo>
                  <a:lnTo>
                    <a:pt x="0" y="0"/>
                  </a:lnTo>
                  <a:lnTo>
                    <a:pt x="23" y="5"/>
                  </a:lnTo>
                  <a:lnTo>
                    <a:pt x="46" y="10"/>
                  </a:lnTo>
                  <a:lnTo>
                    <a:pt x="70" y="12"/>
                  </a:lnTo>
                  <a:lnTo>
                    <a:pt x="94" y="15"/>
                  </a:lnTo>
                  <a:lnTo>
                    <a:pt x="117" y="17"/>
                  </a:lnTo>
                  <a:lnTo>
                    <a:pt x="141" y="18"/>
                  </a:lnTo>
                  <a:lnTo>
                    <a:pt x="165" y="17"/>
                  </a:lnTo>
                  <a:lnTo>
                    <a:pt x="189" y="15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35"/>
            <p:cNvSpPr>
              <a:spLocks noChangeAspect="1"/>
            </p:cNvSpPr>
            <p:nvPr/>
          </p:nvSpPr>
          <p:spPr bwMode="auto">
            <a:xfrm>
              <a:off x="1063" y="2284"/>
              <a:ext cx="6" cy="7"/>
            </a:xfrm>
            <a:custGeom>
              <a:avLst/>
              <a:gdLst>
                <a:gd name="T0" fmla="*/ 20 w 20"/>
                <a:gd name="T1" fmla="*/ 14 h 21"/>
                <a:gd name="T2" fmla="*/ 14 w 20"/>
                <a:gd name="T3" fmla="*/ 15 h 21"/>
                <a:gd name="T4" fmla="*/ 9 w 20"/>
                <a:gd name="T5" fmla="*/ 19 h 21"/>
                <a:gd name="T6" fmla="*/ 5 w 20"/>
                <a:gd name="T7" fmla="*/ 21 h 21"/>
                <a:gd name="T8" fmla="*/ 0 w 20"/>
                <a:gd name="T9" fmla="*/ 21 h 21"/>
                <a:gd name="T10" fmla="*/ 17 w 20"/>
                <a:gd name="T11" fmla="*/ 0 h 21"/>
                <a:gd name="T12" fmla="*/ 19 w 20"/>
                <a:gd name="T13" fmla="*/ 2 h 21"/>
                <a:gd name="T14" fmla="*/ 20 w 20"/>
                <a:gd name="T15" fmla="*/ 7 h 21"/>
                <a:gd name="T16" fmla="*/ 20 w 20"/>
                <a:gd name="T17" fmla="*/ 9 h 21"/>
                <a:gd name="T18" fmla="*/ 20 w 20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1">
                  <a:moveTo>
                    <a:pt x="20" y="14"/>
                  </a:moveTo>
                  <a:lnTo>
                    <a:pt x="14" y="15"/>
                  </a:lnTo>
                  <a:lnTo>
                    <a:pt x="9" y="19"/>
                  </a:lnTo>
                  <a:lnTo>
                    <a:pt x="5" y="21"/>
                  </a:lnTo>
                  <a:lnTo>
                    <a:pt x="0" y="21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0" y="7"/>
                  </a:lnTo>
                  <a:lnTo>
                    <a:pt x="20" y="9"/>
                  </a:ln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36"/>
            <p:cNvSpPr>
              <a:spLocks noChangeAspect="1"/>
            </p:cNvSpPr>
            <p:nvPr/>
          </p:nvSpPr>
          <p:spPr bwMode="auto">
            <a:xfrm>
              <a:off x="1043" y="2295"/>
              <a:ext cx="29" cy="243"/>
            </a:xfrm>
            <a:custGeom>
              <a:avLst/>
              <a:gdLst>
                <a:gd name="T0" fmla="*/ 43 w 85"/>
                <a:gd name="T1" fmla="*/ 27 h 729"/>
                <a:gd name="T2" fmla="*/ 46 w 85"/>
                <a:gd name="T3" fmla="*/ 88 h 729"/>
                <a:gd name="T4" fmla="*/ 57 w 85"/>
                <a:gd name="T5" fmla="*/ 146 h 729"/>
                <a:gd name="T6" fmla="*/ 68 w 85"/>
                <a:gd name="T7" fmla="*/ 204 h 729"/>
                <a:gd name="T8" fmla="*/ 70 w 85"/>
                <a:gd name="T9" fmla="*/ 266 h 729"/>
                <a:gd name="T10" fmla="*/ 79 w 85"/>
                <a:gd name="T11" fmla="*/ 453 h 729"/>
                <a:gd name="T12" fmla="*/ 84 w 85"/>
                <a:gd name="T13" fmla="*/ 521 h 729"/>
                <a:gd name="T14" fmla="*/ 85 w 85"/>
                <a:gd name="T15" fmla="*/ 589 h 729"/>
                <a:gd name="T16" fmla="*/ 84 w 85"/>
                <a:gd name="T17" fmla="*/ 659 h 729"/>
                <a:gd name="T18" fmla="*/ 81 w 85"/>
                <a:gd name="T19" fmla="*/ 729 h 729"/>
                <a:gd name="T20" fmla="*/ 17 w 85"/>
                <a:gd name="T21" fmla="*/ 704 h 729"/>
                <a:gd name="T22" fmla="*/ 19 w 85"/>
                <a:gd name="T23" fmla="*/ 490 h 729"/>
                <a:gd name="T24" fmla="*/ 19 w 85"/>
                <a:gd name="T25" fmla="*/ 416 h 729"/>
                <a:gd name="T26" fmla="*/ 21 w 85"/>
                <a:gd name="T27" fmla="*/ 342 h 729"/>
                <a:gd name="T28" fmla="*/ 22 w 85"/>
                <a:gd name="T29" fmla="*/ 270 h 729"/>
                <a:gd name="T30" fmla="*/ 19 w 85"/>
                <a:gd name="T31" fmla="*/ 196 h 729"/>
                <a:gd name="T32" fmla="*/ 0 w 85"/>
                <a:gd name="T33" fmla="*/ 31 h 729"/>
                <a:gd name="T34" fmla="*/ 0 w 85"/>
                <a:gd name="T35" fmla="*/ 19 h 729"/>
                <a:gd name="T36" fmla="*/ 8 w 85"/>
                <a:gd name="T37" fmla="*/ 13 h 729"/>
                <a:gd name="T38" fmla="*/ 18 w 85"/>
                <a:gd name="T39" fmla="*/ 7 h 729"/>
                <a:gd name="T40" fmla="*/ 26 w 85"/>
                <a:gd name="T41" fmla="*/ 0 h 729"/>
                <a:gd name="T42" fmla="*/ 33 w 85"/>
                <a:gd name="T43" fmla="*/ 3 h 729"/>
                <a:gd name="T44" fmla="*/ 38 w 85"/>
                <a:gd name="T45" fmla="*/ 10 h 729"/>
                <a:gd name="T46" fmla="*/ 40 w 85"/>
                <a:gd name="T47" fmla="*/ 19 h 729"/>
                <a:gd name="T48" fmla="*/ 43 w 85"/>
                <a:gd name="T49" fmla="*/ 27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729">
                  <a:moveTo>
                    <a:pt x="43" y="27"/>
                  </a:moveTo>
                  <a:lnTo>
                    <a:pt x="46" y="88"/>
                  </a:lnTo>
                  <a:lnTo>
                    <a:pt x="57" y="146"/>
                  </a:lnTo>
                  <a:lnTo>
                    <a:pt x="68" y="204"/>
                  </a:lnTo>
                  <a:lnTo>
                    <a:pt x="70" y="266"/>
                  </a:lnTo>
                  <a:lnTo>
                    <a:pt x="79" y="453"/>
                  </a:lnTo>
                  <a:lnTo>
                    <a:pt x="84" y="521"/>
                  </a:lnTo>
                  <a:lnTo>
                    <a:pt x="85" y="589"/>
                  </a:lnTo>
                  <a:lnTo>
                    <a:pt x="84" y="659"/>
                  </a:lnTo>
                  <a:lnTo>
                    <a:pt x="81" y="729"/>
                  </a:lnTo>
                  <a:lnTo>
                    <a:pt x="17" y="704"/>
                  </a:lnTo>
                  <a:lnTo>
                    <a:pt x="19" y="490"/>
                  </a:lnTo>
                  <a:lnTo>
                    <a:pt x="19" y="416"/>
                  </a:lnTo>
                  <a:lnTo>
                    <a:pt x="21" y="342"/>
                  </a:lnTo>
                  <a:lnTo>
                    <a:pt x="22" y="270"/>
                  </a:lnTo>
                  <a:lnTo>
                    <a:pt x="19" y="196"/>
                  </a:lnTo>
                  <a:lnTo>
                    <a:pt x="0" y="31"/>
                  </a:lnTo>
                  <a:lnTo>
                    <a:pt x="0" y="19"/>
                  </a:lnTo>
                  <a:lnTo>
                    <a:pt x="8" y="13"/>
                  </a:lnTo>
                  <a:lnTo>
                    <a:pt x="18" y="7"/>
                  </a:lnTo>
                  <a:lnTo>
                    <a:pt x="26" y="0"/>
                  </a:lnTo>
                  <a:lnTo>
                    <a:pt x="33" y="3"/>
                  </a:lnTo>
                  <a:lnTo>
                    <a:pt x="38" y="10"/>
                  </a:lnTo>
                  <a:lnTo>
                    <a:pt x="40" y="19"/>
                  </a:lnTo>
                  <a:lnTo>
                    <a:pt x="43" y="2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37"/>
            <p:cNvSpPr>
              <a:spLocks noChangeAspect="1"/>
            </p:cNvSpPr>
            <p:nvPr/>
          </p:nvSpPr>
          <p:spPr bwMode="auto">
            <a:xfrm>
              <a:off x="1067" y="2296"/>
              <a:ext cx="30" cy="46"/>
            </a:xfrm>
            <a:custGeom>
              <a:avLst/>
              <a:gdLst>
                <a:gd name="T0" fmla="*/ 89 w 90"/>
                <a:gd name="T1" fmla="*/ 28 h 137"/>
                <a:gd name="T2" fmla="*/ 90 w 90"/>
                <a:gd name="T3" fmla="*/ 43 h 137"/>
                <a:gd name="T4" fmla="*/ 89 w 90"/>
                <a:gd name="T5" fmla="*/ 58 h 137"/>
                <a:gd name="T6" fmla="*/ 85 w 90"/>
                <a:gd name="T7" fmla="*/ 74 h 137"/>
                <a:gd name="T8" fmla="*/ 79 w 90"/>
                <a:gd name="T9" fmla="*/ 88 h 137"/>
                <a:gd name="T10" fmla="*/ 72 w 90"/>
                <a:gd name="T11" fmla="*/ 100 h 137"/>
                <a:gd name="T12" fmla="*/ 62 w 90"/>
                <a:gd name="T13" fmla="*/ 113 h 137"/>
                <a:gd name="T14" fmla="*/ 53 w 90"/>
                <a:gd name="T15" fmla="*/ 124 h 137"/>
                <a:gd name="T16" fmla="*/ 40 w 90"/>
                <a:gd name="T17" fmla="*/ 134 h 137"/>
                <a:gd name="T18" fmla="*/ 35 w 90"/>
                <a:gd name="T19" fmla="*/ 135 h 137"/>
                <a:gd name="T20" fmla="*/ 29 w 90"/>
                <a:gd name="T21" fmla="*/ 137 h 137"/>
                <a:gd name="T22" fmla="*/ 23 w 90"/>
                <a:gd name="T23" fmla="*/ 137 h 137"/>
                <a:gd name="T24" fmla="*/ 19 w 90"/>
                <a:gd name="T25" fmla="*/ 137 h 137"/>
                <a:gd name="T26" fmla="*/ 7 w 90"/>
                <a:gd name="T27" fmla="*/ 106 h 137"/>
                <a:gd name="T28" fmla="*/ 0 w 90"/>
                <a:gd name="T29" fmla="*/ 72 h 137"/>
                <a:gd name="T30" fmla="*/ 0 w 90"/>
                <a:gd name="T31" fmla="*/ 39 h 137"/>
                <a:gd name="T32" fmla="*/ 11 w 90"/>
                <a:gd name="T33" fmla="*/ 8 h 137"/>
                <a:gd name="T34" fmla="*/ 16 w 90"/>
                <a:gd name="T35" fmla="*/ 4 h 137"/>
                <a:gd name="T36" fmla="*/ 22 w 90"/>
                <a:gd name="T37" fmla="*/ 3 h 137"/>
                <a:gd name="T38" fmla="*/ 28 w 90"/>
                <a:gd name="T39" fmla="*/ 0 h 137"/>
                <a:gd name="T40" fmla="*/ 33 w 90"/>
                <a:gd name="T41" fmla="*/ 0 h 137"/>
                <a:gd name="T42" fmla="*/ 40 w 90"/>
                <a:gd name="T43" fmla="*/ 0 h 137"/>
                <a:gd name="T44" fmla="*/ 46 w 90"/>
                <a:gd name="T45" fmla="*/ 0 h 137"/>
                <a:gd name="T46" fmla="*/ 51 w 90"/>
                <a:gd name="T47" fmla="*/ 0 h 137"/>
                <a:gd name="T48" fmla="*/ 57 w 90"/>
                <a:gd name="T49" fmla="*/ 1 h 137"/>
                <a:gd name="T50" fmla="*/ 67 w 90"/>
                <a:gd name="T51" fmla="*/ 7 h 137"/>
                <a:gd name="T52" fmla="*/ 75 w 90"/>
                <a:gd name="T53" fmla="*/ 11 h 137"/>
                <a:gd name="T54" fmla="*/ 83 w 90"/>
                <a:gd name="T55" fmla="*/ 18 h 137"/>
                <a:gd name="T56" fmla="*/ 89 w 90"/>
                <a:gd name="T57" fmla="*/ 2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0" h="137">
                  <a:moveTo>
                    <a:pt x="89" y="28"/>
                  </a:moveTo>
                  <a:lnTo>
                    <a:pt x="90" y="43"/>
                  </a:lnTo>
                  <a:lnTo>
                    <a:pt x="89" y="58"/>
                  </a:lnTo>
                  <a:lnTo>
                    <a:pt x="85" y="74"/>
                  </a:lnTo>
                  <a:lnTo>
                    <a:pt x="79" y="88"/>
                  </a:lnTo>
                  <a:lnTo>
                    <a:pt x="72" y="100"/>
                  </a:lnTo>
                  <a:lnTo>
                    <a:pt x="62" y="113"/>
                  </a:lnTo>
                  <a:lnTo>
                    <a:pt x="53" y="124"/>
                  </a:lnTo>
                  <a:lnTo>
                    <a:pt x="40" y="134"/>
                  </a:lnTo>
                  <a:lnTo>
                    <a:pt x="35" y="135"/>
                  </a:lnTo>
                  <a:lnTo>
                    <a:pt x="29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7" y="106"/>
                  </a:lnTo>
                  <a:lnTo>
                    <a:pt x="0" y="72"/>
                  </a:lnTo>
                  <a:lnTo>
                    <a:pt x="0" y="39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2" y="3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1" y="0"/>
                  </a:lnTo>
                  <a:lnTo>
                    <a:pt x="57" y="1"/>
                  </a:lnTo>
                  <a:lnTo>
                    <a:pt x="67" y="7"/>
                  </a:lnTo>
                  <a:lnTo>
                    <a:pt x="75" y="11"/>
                  </a:lnTo>
                  <a:lnTo>
                    <a:pt x="83" y="18"/>
                  </a:lnTo>
                  <a:lnTo>
                    <a:pt x="89" y="28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38"/>
            <p:cNvSpPr>
              <a:spLocks noChangeAspect="1"/>
            </p:cNvSpPr>
            <p:nvPr/>
          </p:nvSpPr>
          <p:spPr bwMode="auto">
            <a:xfrm>
              <a:off x="1133" y="2297"/>
              <a:ext cx="26" cy="45"/>
            </a:xfrm>
            <a:custGeom>
              <a:avLst/>
              <a:gdLst>
                <a:gd name="T0" fmla="*/ 78 w 79"/>
                <a:gd name="T1" fmla="*/ 107 h 136"/>
                <a:gd name="T2" fmla="*/ 72 w 79"/>
                <a:gd name="T3" fmla="*/ 118 h 136"/>
                <a:gd name="T4" fmla="*/ 67 w 79"/>
                <a:gd name="T5" fmla="*/ 129 h 136"/>
                <a:gd name="T6" fmla="*/ 60 w 79"/>
                <a:gd name="T7" fmla="*/ 136 h 136"/>
                <a:gd name="T8" fmla="*/ 47 w 79"/>
                <a:gd name="T9" fmla="*/ 135 h 136"/>
                <a:gd name="T10" fmla="*/ 37 w 79"/>
                <a:gd name="T11" fmla="*/ 128 h 136"/>
                <a:gd name="T12" fmla="*/ 28 w 79"/>
                <a:gd name="T13" fmla="*/ 121 h 136"/>
                <a:gd name="T14" fmla="*/ 21 w 79"/>
                <a:gd name="T15" fmla="*/ 113 h 136"/>
                <a:gd name="T16" fmla="*/ 15 w 79"/>
                <a:gd name="T17" fmla="*/ 103 h 136"/>
                <a:gd name="T18" fmla="*/ 9 w 79"/>
                <a:gd name="T19" fmla="*/ 93 h 136"/>
                <a:gd name="T20" fmla="*/ 7 w 79"/>
                <a:gd name="T21" fmla="*/ 83 h 136"/>
                <a:gd name="T22" fmla="*/ 5 w 79"/>
                <a:gd name="T23" fmla="*/ 72 h 136"/>
                <a:gd name="T24" fmla="*/ 7 w 79"/>
                <a:gd name="T25" fmla="*/ 60 h 136"/>
                <a:gd name="T26" fmla="*/ 5 w 79"/>
                <a:gd name="T27" fmla="*/ 54 h 136"/>
                <a:gd name="T28" fmla="*/ 2 w 79"/>
                <a:gd name="T29" fmla="*/ 48 h 136"/>
                <a:gd name="T30" fmla="*/ 0 w 79"/>
                <a:gd name="T31" fmla="*/ 43 h 136"/>
                <a:gd name="T32" fmla="*/ 0 w 79"/>
                <a:gd name="T33" fmla="*/ 37 h 136"/>
                <a:gd name="T34" fmla="*/ 4 w 79"/>
                <a:gd name="T35" fmla="*/ 32 h 136"/>
                <a:gd name="T36" fmla="*/ 9 w 79"/>
                <a:gd name="T37" fmla="*/ 25 h 136"/>
                <a:gd name="T38" fmla="*/ 15 w 79"/>
                <a:gd name="T39" fmla="*/ 19 h 136"/>
                <a:gd name="T40" fmla="*/ 22 w 79"/>
                <a:gd name="T41" fmla="*/ 14 h 136"/>
                <a:gd name="T42" fmla="*/ 29 w 79"/>
                <a:gd name="T43" fmla="*/ 9 h 136"/>
                <a:gd name="T44" fmla="*/ 36 w 79"/>
                <a:gd name="T45" fmla="*/ 5 h 136"/>
                <a:gd name="T46" fmla="*/ 43 w 79"/>
                <a:gd name="T47" fmla="*/ 2 h 136"/>
                <a:gd name="T48" fmla="*/ 51 w 79"/>
                <a:gd name="T49" fmla="*/ 0 h 136"/>
                <a:gd name="T50" fmla="*/ 65 w 79"/>
                <a:gd name="T51" fmla="*/ 8 h 136"/>
                <a:gd name="T52" fmla="*/ 74 w 79"/>
                <a:gd name="T53" fmla="*/ 19 h 136"/>
                <a:gd name="T54" fmla="*/ 78 w 79"/>
                <a:gd name="T55" fmla="*/ 32 h 136"/>
                <a:gd name="T56" fmla="*/ 79 w 79"/>
                <a:gd name="T57" fmla="*/ 47 h 136"/>
                <a:gd name="T58" fmla="*/ 79 w 79"/>
                <a:gd name="T59" fmla="*/ 62 h 136"/>
                <a:gd name="T60" fmla="*/ 79 w 79"/>
                <a:gd name="T61" fmla="*/ 78 h 136"/>
                <a:gd name="T62" fmla="*/ 78 w 79"/>
                <a:gd name="T63" fmla="*/ 93 h 136"/>
                <a:gd name="T64" fmla="*/ 78 w 79"/>
                <a:gd name="T65" fmla="*/ 10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136">
                  <a:moveTo>
                    <a:pt x="78" y="107"/>
                  </a:moveTo>
                  <a:lnTo>
                    <a:pt x="72" y="118"/>
                  </a:lnTo>
                  <a:lnTo>
                    <a:pt x="67" y="129"/>
                  </a:lnTo>
                  <a:lnTo>
                    <a:pt x="60" y="136"/>
                  </a:lnTo>
                  <a:lnTo>
                    <a:pt x="47" y="135"/>
                  </a:lnTo>
                  <a:lnTo>
                    <a:pt x="37" y="128"/>
                  </a:lnTo>
                  <a:lnTo>
                    <a:pt x="28" y="121"/>
                  </a:lnTo>
                  <a:lnTo>
                    <a:pt x="21" y="113"/>
                  </a:lnTo>
                  <a:lnTo>
                    <a:pt x="15" y="103"/>
                  </a:lnTo>
                  <a:lnTo>
                    <a:pt x="9" y="93"/>
                  </a:lnTo>
                  <a:lnTo>
                    <a:pt x="7" y="83"/>
                  </a:lnTo>
                  <a:lnTo>
                    <a:pt x="5" y="72"/>
                  </a:lnTo>
                  <a:lnTo>
                    <a:pt x="7" y="60"/>
                  </a:lnTo>
                  <a:lnTo>
                    <a:pt x="5" y="54"/>
                  </a:lnTo>
                  <a:lnTo>
                    <a:pt x="2" y="48"/>
                  </a:lnTo>
                  <a:lnTo>
                    <a:pt x="0" y="43"/>
                  </a:lnTo>
                  <a:lnTo>
                    <a:pt x="0" y="37"/>
                  </a:lnTo>
                  <a:lnTo>
                    <a:pt x="4" y="32"/>
                  </a:lnTo>
                  <a:lnTo>
                    <a:pt x="9" y="25"/>
                  </a:lnTo>
                  <a:lnTo>
                    <a:pt x="15" y="19"/>
                  </a:lnTo>
                  <a:lnTo>
                    <a:pt x="22" y="14"/>
                  </a:lnTo>
                  <a:lnTo>
                    <a:pt x="29" y="9"/>
                  </a:lnTo>
                  <a:lnTo>
                    <a:pt x="36" y="5"/>
                  </a:lnTo>
                  <a:lnTo>
                    <a:pt x="43" y="2"/>
                  </a:lnTo>
                  <a:lnTo>
                    <a:pt x="51" y="0"/>
                  </a:lnTo>
                  <a:lnTo>
                    <a:pt x="65" y="8"/>
                  </a:lnTo>
                  <a:lnTo>
                    <a:pt x="74" y="19"/>
                  </a:lnTo>
                  <a:lnTo>
                    <a:pt x="78" y="32"/>
                  </a:lnTo>
                  <a:lnTo>
                    <a:pt x="79" y="47"/>
                  </a:lnTo>
                  <a:lnTo>
                    <a:pt x="79" y="62"/>
                  </a:lnTo>
                  <a:lnTo>
                    <a:pt x="79" y="78"/>
                  </a:lnTo>
                  <a:lnTo>
                    <a:pt x="78" y="93"/>
                  </a:lnTo>
                  <a:lnTo>
                    <a:pt x="78" y="10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39"/>
            <p:cNvSpPr>
              <a:spLocks noChangeAspect="1"/>
            </p:cNvSpPr>
            <p:nvPr/>
          </p:nvSpPr>
          <p:spPr bwMode="auto">
            <a:xfrm>
              <a:off x="1104" y="2306"/>
              <a:ext cx="22" cy="29"/>
            </a:xfrm>
            <a:custGeom>
              <a:avLst/>
              <a:gdLst>
                <a:gd name="T0" fmla="*/ 60 w 64"/>
                <a:gd name="T1" fmla="*/ 25 h 85"/>
                <a:gd name="T2" fmla="*/ 61 w 64"/>
                <a:gd name="T3" fmla="*/ 36 h 85"/>
                <a:gd name="T4" fmla="*/ 64 w 64"/>
                <a:gd name="T5" fmla="*/ 48 h 85"/>
                <a:gd name="T6" fmla="*/ 62 w 64"/>
                <a:gd name="T7" fmla="*/ 60 h 85"/>
                <a:gd name="T8" fmla="*/ 57 w 64"/>
                <a:gd name="T9" fmla="*/ 71 h 85"/>
                <a:gd name="T10" fmla="*/ 51 w 64"/>
                <a:gd name="T11" fmla="*/ 76 h 85"/>
                <a:gd name="T12" fmla="*/ 46 w 64"/>
                <a:gd name="T13" fmla="*/ 80 h 85"/>
                <a:gd name="T14" fmla="*/ 39 w 64"/>
                <a:gd name="T15" fmla="*/ 83 h 85"/>
                <a:gd name="T16" fmla="*/ 32 w 64"/>
                <a:gd name="T17" fmla="*/ 85 h 85"/>
                <a:gd name="T18" fmla="*/ 25 w 64"/>
                <a:gd name="T19" fmla="*/ 85 h 85"/>
                <a:gd name="T20" fmla="*/ 18 w 64"/>
                <a:gd name="T21" fmla="*/ 83 h 85"/>
                <a:gd name="T22" fmla="*/ 11 w 64"/>
                <a:gd name="T23" fmla="*/ 80 h 85"/>
                <a:gd name="T24" fmla="*/ 4 w 64"/>
                <a:gd name="T25" fmla="*/ 79 h 85"/>
                <a:gd name="T26" fmla="*/ 0 w 64"/>
                <a:gd name="T27" fmla="*/ 67 h 85"/>
                <a:gd name="T28" fmla="*/ 2 w 64"/>
                <a:gd name="T29" fmla="*/ 51 h 85"/>
                <a:gd name="T30" fmla="*/ 7 w 64"/>
                <a:gd name="T31" fmla="*/ 36 h 85"/>
                <a:gd name="T32" fmla="*/ 8 w 64"/>
                <a:gd name="T33" fmla="*/ 19 h 85"/>
                <a:gd name="T34" fmla="*/ 8 w 64"/>
                <a:gd name="T35" fmla="*/ 12 h 85"/>
                <a:gd name="T36" fmla="*/ 9 w 64"/>
                <a:gd name="T37" fmla="*/ 7 h 85"/>
                <a:gd name="T38" fmla="*/ 12 w 64"/>
                <a:gd name="T39" fmla="*/ 2 h 85"/>
                <a:gd name="T40" fmla="*/ 19 w 64"/>
                <a:gd name="T41" fmla="*/ 0 h 85"/>
                <a:gd name="T42" fmla="*/ 32 w 64"/>
                <a:gd name="T43" fmla="*/ 1 h 85"/>
                <a:gd name="T44" fmla="*/ 41 w 64"/>
                <a:gd name="T45" fmla="*/ 8 h 85"/>
                <a:gd name="T46" fmla="*/ 51 w 64"/>
                <a:gd name="T47" fmla="*/ 16 h 85"/>
                <a:gd name="T48" fmla="*/ 60 w 64"/>
                <a:gd name="T49" fmla="*/ 2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85">
                  <a:moveTo>
                    <a:pt x="60" y="25"/>
                  </a:moveTo>
                  <a:lnTo>
                    <a:pt x="61" y="36"/>
                  </a:lnTo>
                  <a:lnTo>
                    <a:pt x="64" y="48"/>
                  </a:lnTo>
                  <a:lnTo>
                    <a:pt x="62" y="60"/>
                  </a:lnTo>
                  <a:lnTo>
                    <a:pt x="57" y="71"/>
                  </a:lnTo>
                  <a:lnTo>
                    <a:pt x="51" y="76"/>
                  </a:lnTo>
                  <a:lnTo>
                    <a:pt x="46" y="80"/>
                  </a:lnTo>
                  <a:lnTo>
                    <a:pt x="39" y="83"/>
                  </a:lnTo>
                  <a:lnTo>
                    <a:pt x="32" y="85"/>
                  </a:lnTo>
                  <a:lnTo>
                    <a:pt x="25" y="85"/>
                  </a:lnTo>
                  <a:lnTo>
                    <a:pt x="18" y="83"/>
                  </a:lnTo>
                  <a:lnTo>
                    <a:pt x="11" y="80"/>
                  </a:lnTo>
                  <a:lnTo>
                    <a:pt x="4" y="79"/>
                  </a:lnTo>
                  <a:lnTo>
                    <a:pt x="0" y="67"/>
                  </a:lnTo>
                  <a:lnTo>
                    <a:pt x="2" y="51"/>
                  </a:lnTo>
                  <a:lnTo>
                    <a:pt x="7" y="36"/>
                  </a:lnTo>
                  <a:lnTo>
                    <a:pt x="8" y="19"/>
                  </a:lnTo>
                  <a:lnTo>
                    <a:pt x="8" y="12"/>
                  </a:lnTo>
                  <a:lnTo>
                    <a:pt x="9" y="7"/>
                  </a:lnTo>
                  <a:lnTo>
                    <a:pt x="12" y="2"/>
                  </a:lnTo>
                  <a:lnTo>
                    <a:pt x="19" y="0"/>
                  </a:lnTo>
                  <a:lnTo>
                    <a:pt x="32" y="1"/>
                  </a:lnTo>
                  <a:lnTo>
                    <a:pt x="41" y="8"/>
                  </a:lnTo>
                  <a:lnTo>
                    <a:pt x="51" y="16"/>
                  </a:lnTo>
                  <a:lnTo>
                    <a:pt x="60" y="25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40"/>
            <p:cNvSpPr>
              <a:spLocks noChangeAspect="1"/>
            </p:cNvSpPr>
            <p:nvPr/>
          </p:nvSpPr>
          <p:spPr bwMode="auto">
            <a:xfrm>
              <a:off x="889" y="2308"/>
              <a:ext cx="144" cy="202"/>
            </a:xfrm>
            <a:custGeom>
              <a:avLst/>
              <a:gdLst>
                <a:gd name="T0" fmla="*/ 396 w 432"/>
                <a:gd name="T1" fmla="*/ 240 h 607"/>
                <a:gd name="T2" fmla="*/ 376 w 432"/>
                <a:gd name="T3" fmla="*/ 307 h 607"/>
                <a:gd name="T4" fmla="*/ 355 w 432"/>
                <a:gd name="T5" fmla="*/ 371 h 607"/>
                <a:gd name="T6" fmla="*/ 319 w 432"/>
                <a:gd name="T7" fmla="*/ 389 h 607"/>
                <a:gd name="T8" fmla="*/ 304 w 432"/>
                <a:gd name="T9" fmla="*/ 368 h 607"/>
                <a:gd name="T10" fmla="*/ 277 w 432"/>
                <a:gd name="T11" fmla="*/ 365 h 607"/>
                <a:gd name="T12" fmla="*/ 252 w 432"/>
                <a:gd name="T13" fmla="*/ 379 h 607"/>
                <a:gd name="T14" fmla="*/ 231 w 432"/>
                <a:gd name="T15" fmla="*/ 402 h 607"/>
                <a:gd name="T16" fmla="*/ 214 w 432"/>
                <a:gd name="T17" fmla="*/ 427 h 607"/>
                <a:gd name="T18" fmla="*/ 196 w 432"/>
                <a:gd name="T19" fmla="*/ 459 h 607"/>
                <a:gd name="T20" fmla="*/ 174 w 432"/>
                <a:gd name="T21" fmla="*/ 503 h 607"/>
                <a:gd name="T22" fmla="*/ 149 w 432"/>
                <a:gd name="T23" fmla="*/ 547 h 607"/>
                <a:gd name="T24" fmla="*/ 119 w 432"/>
                <a:gd name="T25" fmla="*/ 586 h 607"/>
                <a:gd name="T26" fmla="*/ 89 w 432"/>
                <a:gd name="T27" fmla="*/ 605 h 607"/>
                <a:gd name="T28" fmla="*/ 68 w 432"/>
                <a:gd name="T29" fmla="*/ 607 h 607"/>
                <a:gd name="T30" fmla="*/ 47 w 432"/>
                <a:gd name="T31" fmla="*/ 600 h 607"/>
                <a:gd name="T32" fmla="*/ 27 w 432"/>
                <a:gd name="T33" fmla="*/ 588 h 607"/>
                <a:gd name="T34" fmla="*/ 5 w 432"/>
                <a:gd name="T35" fmla="*/ 556 h 607"/>
                <a:gd name="T36" fmla="*/ 1 w 432"/>
                <a:gd name="T37" fmla="*/ 503 h 607"/>
                <a:gd name="T38" fmla="*/ 16 w 432"/>
                <a:gd name="T39" fmla="*/ 452 h 607"/>
                <a:gd name="T40" fmla="*/ 37 w 432"/>
                <a:gd name="T41" fmla="*/ 400 h 607"/>
                <a:gd name="T42" fmla="*/ 53 w 432"/>
                <a:gd name="T43" fmla="*/ 351 h 607"/>
                <a:gd name="T44" fmla="*/ 72 w 432"/>
                <a:gd name="T45" fmla="*/ 307 h 607"/>
                <a:gd name="T46" fmla="*/ 96 w 432"/>
                <a:gd name="T47" fmla="*/ 262 h 607"/>
                <a:gd name="T48" fmla="*/ 125 w 432"/>
                <a:gd name="T49" fmla="*/ 219 h 607"/>
                <a:gd name="T50" fmla="*/ 159 w 432"/>
                <a:gd name="T51" fmla="*/ 180 h 607"/>
                <a:gd name="T52" fmla="*/ 195 w 432"/>
                <a:gd name="T53" fmla="*/ 142 h 607"/>
                <a:gd name="T54" fmla="*/ 235 w 432"/>
                <a:gd name="T55" fmla="*/ 110 h 607"/>
                <a:gd name="T56" fmla="*/ 277 w 432"/>
                <a:gd name="T57" fmla="*/ 82 h 607"/>
                <a:gd name="T58" fmla="*/ 316 w 432"/>
                <a:gd name="T59" fmla="*/ 61 h 607"/>
                <a:gd name="T60" fmla="*/ 348 w 432"/>
                <a:gd name="T61" fmla="*/ 43 h 607"/>
                <a:gd name="T62" fmla="*/ 379 w 432"/>
                <a:gd name="T63" fmla="*/ 25 h 607"/>
                <a:gd name="T64" fmla="*/ 411 w 432"/>
                <a:gd name="T65" fmla="*/ 8 h 607"/>
                <a:gd name="T66" fmla="*/ 432 w 432"/>
                <a:gd name="T67" fmla="*/ 46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2" h="607">
                  <a:moveTo>
                    <a:pt x="432" y="46"/>
                  </a:moveTo>
                  <a:lnTo>
                    <a:pt x="396" y="240"/>
                  </a:lnTo>
                  <a:lnTo>
                    <a:pt x="386" y="273"/>
                  </a:lnTo>
                  <a:lnTo>
                    <a:pt x="376" y="307"/>
                  </a:lnTo>
                  <a:lnTo>
                    <a:pt x="366" y="339"/>
                  </a:lnTo>
                  <a:lnTo>
                    <a:pt x="355" y="371"/>
                  </a:lnTo>
                  <a:lnTo>
                    <a:pt x="327" y="399"/>
                  </a:lnTo>
                  <a:lnTo>
                    <a:pt x="319" y="389"/>
                  </a:lnTo>
                  <a:lnTo>
                    <a:pt x="312" y="378"/>
                  </a:lnTo>
                  <a:lnTo>
                    <a:pt x="304" y="368"/>
                  </a:lnTo>
                  <a:lnTo>
                    <a:pt x="291" y="364"/>
                  </a:lnTo>
                  <a:lnTo>
                    <a:pt x="277" y="365"/>
                  </a:lnTo>
                  <a:lnTo>
                    <a:pt x="263" y="371"/>
                  </a:lnTo>
                  <a:lnTo>
                    <a:pt x="252" y="379"/>
                  </a:lnTo>
                  <a:lnTo>
                    <a:pt x="241" y="390"/>
                  </a:lnTo>
                  <a:lnTo>
                    <a:pt x="231" y="402"/>
                  </a:lnTo>
                  <a:lnTo>
                    <a:pt x="223" y="414"/>
                  </a:lnTo>
                  <a:lnTo>
                    <a:pt x="214" y="427"/>
                  </a:lnTo>
                  <a:lnTo>
                    <a:pt x="207" y="438"/>
                  </a:lnTo>
                  <a:lnTo>
                    <a:pt x="196" y="459"/>
                  </a:lnTo>
                  <a:lnTo>
                    <a:pt x="185" y="481"/>
                  </a:lnTo>
                  <a:lnTo>
                    <a:pt x="174" y="503"/>
                  </a:lnTo>
                  <a:lnTo>
                    <a:pt x="163" y="524"/>
                  </a:lnTo>
                  <a:lnTo>
                    <a:pt x="149" y="547"/>
                  </a:lnTo>
                  <a:lnTo>
                    <a:pt x="135" y="566"/>
                  </a:lnTo>
                  <a:lnTo>
                    <a:pt x="119" y="586"/>
                  </a:lnTo>
                  <a:lnTo>
                    <a:pt x="100" y="602"/>
                  </a:lnTo>
                  <a:lnTo>
                    <a:pt x="89" y="605"/>
                  </a:lnTo>
                  <a:lnTo>
                    <a:pt x="78" y="607"/>
                  </a:lnTo>
                  <a:lnTo>
                    <a:pt x="68" y="607"/>
                  </a:lnTo>
                  <a:lnTo>
                    <a:pt x="57" y="604"/>
                  </a:lnTo>
                  <a:lnTo>
                    <a:pt x="47" y="600"/>
                  </a:lnTo>
                  <a:lnTo>
                    <a:pt x="37" y="595"/>
                  </a:lnTo>
                  <a:lnTo>
                    <a:pt x="27" y="588"/>
                  </a:lnTo>
                  <a:lnTo>
                    <a:pt x="19" y="582"/>
                  </a:lnTo>
                  <a:lnTo>
                    <a:pt x="5" y="556"/>
                  </a:lnTo>
                  <a:lnTo>
                    <a:pt x="0" y="530"/>
                  </a:lnTo>
                  <a:lnTo>
                    <a:pt x="1" y="503"/>
                  </a:lnTo>
                  <a:lnTo>
                    <a:pt x="8" y="478"/>
                  </a:lnTo>
                  <a:lnTo>
                    <a:pt x="16" y="452"/>
                  </a:lnTo>
                  <a:lnTo>
                    <a:pt x="27" y="425"/>
                  </a:lnTo>
                  <a:lnTo>
                    <a:pt x="37" y="400"/>
                  </a:lnTo>
                  <a:lnTo>
                    <a:pt x="46" y="375"/>
                  </a:lnTo>
                  <a:lnTo>
                    <a:pt x="53" y="351"/>
                  </a:lnTo>
                  <a:lnTo>
                    <a:pt x="61" y="329"/>
                  </a:lnTo>
                  <a:lnTo>
                    <a:pt x="72" y="307"/>
                  </a:lnTo>
                  <a:lnTo>
                    <a:pt x="83" y="283"/>
                  </a:lnTo>
                  <a:lnTo>
                    <a:pt x="96" y="262"/>
                  </a:lnTo>
                  <a:lnTo>
                    <a:pt x="110" y="240"/>
                  </a:lnTo>
                  <a:lnTo>
                    <a:pt x="125" y="219"/>
                  </a:lnTo>
                  <a:lnTo>
                    <a:pt x="142" y="199"/>
                  </a:lnTo>
                  <a:lnTo>
                    <a:pt x="159" y="180"/>
                  </a:lnTo>
                  <a:lnTo>
                    <a:pt x="177" y="160"/>
                  </a:lnTo>
                  <a:lnTo>
                    <a:pt x="195" y="142"/>
                  </a:lnTo>
                  <a:lnTo>
                    <a:pt x="216" y="125"/>
                  </a:lnTo>
                  <a:lnTo>
                    <a:pt x="235" y="110"/>
                  </a:lnTo>
                  <a:lnTo>
                    <a:pt x="256" y="95"/>
                  </a:lnTo>
                  <a:lnTo>
                    <a:pt x="277" y="82"/>
                  </a:lnTo>
                  <a:lnTo>
                    <a:pt x="299" y="70"/>
                  </a:lnTo>
                  <a:lnTo>
                    <a:pt x="316" y="61"/>
                  </a:lnTo>
                  <a:lnTo>
                    <a:pt x="331" y="53"/>
                  </a:lnTo>
                  <a:lnTo>
                    <a:pt x="348" y="43"/>
                  </a:lnTo>
                  <a:lnTo>
                    <a:pt x="364" y="35"/>
                  </a:lnTo>
                  <a:lnTo>
                    <a:pt x="379" y="25"/>
                  </a:lnTo>
                  <a:lnTo>
                    <a:pt x="396" y="16"/>
                  </a:lnTo>
                  <a:lnTo>
                    <a:pt x="411" y="8"/>
                  </a:lnTo>
                  <a:lnTo>
                    <a:pt x="428" y="0"/>
                  </a:lnTo>
                  <a:lnTo>
                    <a:pt x="432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41"/>
            <p:cNvSpPr>
              <a:spLocks noChangeAspect="1"/>
            </p:cNvSpPr>
            <p:nvPr/>
          </p:nvSpPr>
          <p:spPr bwMode="auto">
            <a:xfrm>
              <a:off x="1186" y="2314"/>
              <a:ext cx="179" cy="179"/>
            </a:xfrm>
            <a:custGeom>
              <a:avLst/>
              <a:gdLst>
                <a:gd name="T0" fmla="*/ 368 w 536"/>
                <a:gd name="T1" fmla="*/ 253 h 537"/>
                <a:gd name="T2" fmla="*/ 485 w 536"/>
                <a:gd name="T3" fmla="*/ 367 h 537"/>
                <a:gd name="T4" fmla="*/ 499 w 536"/>
                <a:gd name="T5" fmla="*/ 381 h 537"/>
                <a:gd name="T6" fmla="*/ 513 w 536"/>
                <a:gd name="T7" fmla="*/ 395 h 537"/>
                <a:gd name="T8" fmla="*/ 529 w 536"/>
                <a:gd name="T9" fmla="*/ 409 h 537"/>
                <a:gd name="T10" fmla="*/ 536 w 536"/>
                <a:gd name="T11" fmla="*/ 431 h 537"/>
                <a:gd name="T12" fmla="*/ 530 w 536"/>
                <a:gd name="T13" fmla="*/ 465 h 537"/>
                <a:gd name="T14" fmla="*/ 517 w 536"/>
                <a:gd name="T15" fmla="*/ 496 h 537"/>
                <a:gd name="T16" fmla="*/ 502 w 536"/>
                <a:gd name="T17" fmla="*/ 523 h 537"/>
                <a:gd name="T18" fmla="*/ 476 w 536"/>
                <a:gd name="T19" fmla="*/ 533 h 537"/>
                <a:gd name="T20" fmla="*/ 443 w 536"/>
                <a:gd name="T21" fmla="*/ 525 h 537"/>
                <a:gd name="T22" fmla="*/ 411 w 536"/>
                <a:gd name="T23" fmla="*/ 512 h 537"/>
                <a:gd name="T24" fmla="*/ 381 w 536"/>
                <a:gd name="T25" fmla="*/ 498 h 537"/>
                <a:gd name="T26" fmla="*/ 351 w 536"/>
                <a:gd name="T27" fmla="*/ 482 h 537"/>
                <a:gd name="T28" fmla="*/ 324 w 536"/>
                <a:gd name="T29" fmla="*/ 462 h 537"/>
                <a:gd name="T30" fmla="*/ 296 w 536"/>
                <a:gd name="T31" fmla="*/ 441 h 537"/>
                <a:gd name="T32" fmla="*/ 269 w 536"/>
                <a:gd name="T33" fmla="*/ 419 h 537"/>
                <a:gd name="T34" fmla="*/ 243 w 536"/>
                <a:gd name="T35" fmla="*/ 395 h 537"/>
                <a:gd name="T36" fmla="*/ 219 w 536"/>
                <a:gd name="T37" fmla="*/ 369 h 537"/>
                <a:gd name="T38" fmla="*/ 191 w 536"/>
                <a:gd name="T39" fmla="*/ 346 h 537"/>
                <a:gd name="T40" fmla="*/ 160 w 536"/>
                <a:gd name="T41" fmla="*/ 332 h 537"/>
                <a:gd name="T42" fmla="*/ 131 w 536"/>
                <a:gd name="T43" fmla="*/ 331 h 537"/>
                <a:gd name="T44" fmla="*/ 107 w 536"/>
                <a:gd name="T45" fmla="*/ 338 h 537"/>
                <a:gd name="T46" fmla="*/ 86 w 536"/>
                <a:gd name="T47" fmla="*/ 353 h 537"/>
                <a:gd name="T48" fmla="*/ 68 w 536"/>
                <a:gd name="T49" fmla="*/ 373 h 537"/>
                <a:gd name="T50" fmla="*/ 43 w 536"/>
                <a:gd name="T51" fmla="*/ 341 h 537"/>
                <a:gd name="T52" fmla="*/ 18 w 536"/>
                <a:gd name="T53" fmla="*/ 251 h 537"/>
                <a:gd name="T54" fmla="*/ 4 w 536"/>
                <a:gd name="T55" fmla="*/ 154 h 537"/>
                <a:gd name="T56" fmla="*/ 0 w 536"/>
                <a:gd name="T57" fmla="*/ 55 h 537"/>
                <a:gd name="T58" fmla="*/ 25 w 536"/>
                <a:gd name="T59" fmla="*/ 2 h 537"/>
                <a:gd name="T60" fmla="*/ 61 w 536"/>
                <a:gd name="T61" fmla="*/ 0 h 537"/>
                <a:gd name="T62" fmla="*/ 92 w 536"/>
                <a:gd name="T63" fmla="*/ 6 h 537"/>
                <a:gd name="T64" fmla="*/ 120 w 536"/>
                <a:gd name="T65" fmla="*/ 14 h 537"/>
                <a:gd name="T66" fmla="*/ 151 w 536"/>
                <a:gd name="T67" fmla="*/ 28 h 537"/>
                <a:gd name="T68" fmla="*/ 180 w 536"/>
                <a:gd name="T69" fmla="*/ 46 h 537"/>
                <a:gd name="T70" fmla="*/ 208 w 536"/>
                <a:gd name="T71" fmla="*/ 69 h 537"/>
                <a:gd name="T72" fmla="*/ 237 w 536"/>
                <a:gd name="T73" fmla="*/ 9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6" h="537">
                  <a:moveTo>
                    <a:pt x="252" y="110"/>
                  </a:moveTo>
                  <a:lnTo>
                    <a:pt x="368" y="253"/>
                  </a:lnTo>
                  <a:lnTo>
                    <a:pt x="477" y="360"/>
                  </a:lnTo>
                  <a:lnTo>
                    <a:pt x="485" y="367"/>
                  </a:lnTo>
                  <a:lnTo>
                    <a:pt x="492" y="374"/>
                  </a:lnTo>
                  <a:lnTo>
                    <a:pt x="499" y="381"/>
                  </a:lnTo>
                  <a:lnTo>
                    <a:pt x="506" y="388"/>
                  </a:lnTo>
                  <a:lnTo>
                    <a:pt x="513" y="395"/>
                  </a:lnTo>
                  <a:lnTo>
                    <a:pt x="520" y="402"/>
                  </a:lnTo>
                  <a:lnTo>
                    <a:pt x="529" y="409"/>
                  </a:lnTo>
                  <a:lnTo>
                    <a:pt x="536" y="415"/>
                  </a:lnTo>
                  <a:lnTo>
                    <a:pt x="536" y="431"/>
                  </a:lnTo>
                  <a:lnTo>
                    <a:pt x="533" y="448"/>
                  </a:lnTo>
                  <a:lnTo>
                    <a:pt x="530" y="465"/>
                  </a:lnTo>
                  <a:lnTo>
                    <a:pt x="524" y="480"/>
                  </a:lnTo>
                  <a:lnTo>
                    <a:pt x="517" y="496"/>
                  </a:lnTo>
                  <a:lnTo>
                    <a:pt x="510" y="510"/>
                  </a:lnTo>
                  <a:lnTo>
                    <a:pt x="502" y="523"/>
                  </a:lnTo>
                  <a:lnTo>
                    <a:pt x="492" y="537"/>
                  </a:lnTo>
                  <a:lnTo>
                    <a:pt x="476" y="533"/>
                  </a:lnTo>
                  <a:lnTo>
                    <a:pt x="459" y="529"/>
                  </a:lnTo>
                  <a:lnTo>
                    <a:pt x="443" y="525"/>
                  </a:lnTo>
                  <a:lnTo>
                    <a:pt x="427" y="519"/>
                  </a:lnTo>
                  <a:lnTo>
                    <a:pt x="411" y="512"/>
                  </a:lnTo>
                  <a:lnTo>
                    <a:pt x="396" y="505"/>
                  </a:lnTo>
                  <a:lnTo>
                    <a:pt x="381" y="498"/>
                  </a:lnTo>
                  <a:lnTo>
                    <a:pt x="367" y="490"/>
                  </a:lnTo>
                  <a:lnTo>
                    <a:pt x="351" y="482"/>
                  </a:lnTo>
                  <a:lnTo>
                    <a:pt x="338" y="472"/>
                  </a:lnTo>
                  <a:lnTo>
                    <a:pt x="324" y="462"/>
                  </a:lnTo>
                  <a:lnTo>
                    <a:pt x="310" y="452"/>
                  </a:lnTo>
                  <a:lnTo>
                    <a:pt x="296" y="441"/>
                  </a:lnTo>
                  <a:lnTo>
                    <a:pt x="282" y="430"/>
                  </a:lnTo>
                  <a:lnTo>
                    <a:pt x="269" y="419"/>
                  </a:lnTo>
                  <a:lnTo>
                    <a:pt x="255" y="408"/>
                  </a:lnTo>
                  <a:lnTo>
                    <a:pt x="243" y="395"/>
                  </a:lnTo>
                  <a:lnTo>
                    <a:pt x="232" y="381"/>
                  </a:lnTo>
                  <a:lnTo>
                    <a:pt x="219" y="369"/>
                  </a:lnTo>
                  <a:lnTo>
                    <a:pt x="205" y="356"/>
                  </a:lnTo>
                  <a:lnTo>
                    <a:pt x="191" y="346"/>
                  </a:lnTo>
                  <a:lnTo>
                    <a:pt x="177" y="338"/>
                  </a:lnTo>
                  <a:lnTo>
                    <a:pt x="160" y="332"/>
                  </a:lnTo>
                  <a:lnTo>
                    <a:pt x="144" y="330"/>
                  </a:lnTo>
                  <a:lnTo>
                    <a:pt x="131" y="331"/>
                  </a:lnTo>
                  <a:lnTo>
                    <a:pt x="119" y="334"/>
                  </a:lnTo>
                  <a:lnTo>
                    <a:pt x="107" y="338"/>
                  </a:lnTo>
                  <a:lnTo>
                    <a:pt x="98" y="345"/>
                  </a:lnTo>
                  <a:lnTo>
                    <a:pt x="86" y="353"/>
                  </a:lnTo>
                  <a:lnTo>
                    <a:pt x="78" y="362"/>
                  </a:lnTo>
                  <a:lnTo>
                    <a:pt x="68" y="373"/>
                  </a:lnTo>
                  <a:lnTo>
                    <a:pt x="60" y="383"/>
                  </a:lnTo>
                  <a:lnTo>
                    <a:pt x="43" y="341"/>
                  </a:lnTo>
                  <a:lnTo>
                    <a:pt x="29" y="297"/>
                  </a:lnTo>
                  <a:lnTo>
                    <a:pt x="18" y="251"/>
                  </a:lnTo>
                  <a:lnTo>
                    <a:pt x="10" y="203"/>
                  </a:lnTo>
                  <a:lnTo>
                    <a:pt x="4" y="154"/>
                  </a:lnTo>
                  <a:lnTo>
                    <a:pt x="1" y="105"/>
                  </a:lnTo>
                  <a:lnTo>
                    <a:pt x="0" y="55"/>
                  </a:lnTo>
                  <a:lnTo>
                    <a:pt x="3" y="6"/>
                  </a:lnTo>
                  <a:lnTo>
                    <a:pt x="25" y="2"/>
                  </a:lnTo>
                  <a:lnTo>
                    <a:pt x="45" y="0"/>
                  </a:lnTo>
                  <a:lnTo>
                    <a:pt x="61" y="0"/>
                  </a:lnTo>
                  <a:lnTo>
                    <a:pt x="78" y="2"/>
                  </a:lnTo>
                  <a:lnTo>
                    <a:pt x="92" y="6"/>
                  </a:lnTo>
                  <a:lnTo>
                    <a:pt x="106" y="10"/>
                  </a:lnTo>
                  <a:lnTo>
                    <a:pt x="120" y="14"/>
                  </a:lnTo>
                  <a:lnTo>
                    <a:pt x="135" y="18"/>
                  </a:lnTo>
                  <a:lnTo>
                    <a:pt x="151" y="28"/>
                  </a:lnTo>
                  <a:lnTo>
                    <a:pt x="166" y="37"/>
                  </a:lnTo>
                  <a:lnTo>
                    <a:pt x="180" y="46"/>
                  </a:lnTo>
                  <a:lnTo>
                    <a:pt x="194" y="57"/>
                  </a:lnTo>
                  <a:lnTo>
                    <a:pt x="208" y="69"/>
                  </a:lnTo>
                  <a:lnTo>
                    <a:pt x="222" y="81"/>
                  </a:lnTo>
                  <a:lnTo>
                    <a:pt x="237" y="95"/>
                  </a:lnTo>
                  <a:lnTo>
                    <a:pt x="252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42"/>
            <p:cNvSpPr>
              <a:spLocks noChangeAspect="1"/>
            </p:cNvSpPr>
            <p:nvPr/>
          </p:nvSpPr>
          <p:spPr bwMode="auto">
            <a:xfrm>
              <a:off x="1172" y="2316"/>
              <a:ext cx="19" cy="213"/>
            </a:xfrm>
            <a:custGeom>
              <a:avLst/>
              <a:gdLst>
                <a:gd name="T0" fmla="*/ 43 w 57"/>
                <a:gd name="T1" fmla="*/ 348 h 638"/>
                <a:gd name="T2" fmla="*/ 44 w 57"/>
                <a:gd name="T3" fmla="*/ 391 h 638"/>
                <a:gd name="T4" fmla="*/ 50 w 57"/>
                <a:gd name="T5" fmla="*/ 489 h 638"/>
                <a:gd name="T6" fmla="*/ 54 w 57"/>
                <a:gd name="T7" fmla="*/ 586 h 638"/>
                <a:gd name="T8" fmla="*/ 57 w 57"/>
                <a:gd name="T9" fmla="*/ 634 h 638"/>
                <a:gd name="T10" fmla="*/ 49 w 57"/>
                <a:gd name="T11" fmla="*/ 635 h 638"/>
                <a:gd name="T12" fmla="*/ 42 w 57"/>
                <a:gd name="T13" fmla="*/ 636 h 638"/>
                <a:gd name="T14" fmla="*/ 33 w 57"/>
                <a:gd name="T15" fmla="*/ 638 h 638"/>
                <a:gd name="T16" fmla="*/ 25 w 57"/>
                <a:gd name="T17" fmla="*/ 638 h 638"/>
                <a:gd name="T18" fmla="*/ 18 w 57"/>
                <a:gd name="T19" fmla="*/ 583 h 638"/>
                <a:gd name="T20" fmla="*/ 12 w 57"/>
                <a:gd name="T21" fmla="*/ 529 h 638"/>
                <a:gd name="T22" fmla="*/ 7 w 57"/>
                <a:gd name="T23" fmla="*/ 475 h 638"/>
                <a:gd name="T24" fmla="*/ 3 w 57"/>
                <a:gd name="T25" fmla="*/ 420 h 638"/>
                <a:gd name="T26" fmla="*/ 0 w 57"/>
                <a:gd name="T27" fmla="*/ 32 h 638"/>
                <a:gd name="T28" fmla="*/ 12 w 57"/>
                <a:gd name="T29" fmla="*/ 0 h 638"/>
                <a:gd name="T30" fmla="*/ 12 w 57"/>
                <a:gd name="T31" fmla="*/ 91 h 638"/>
                <a:gd name="T32" fmla="*/ 17 w 57"/>
                <a:gd name="T33" fmla="*/ 179 h 638"/>
                <a:gd name="T34" fmla="*/ 26 w 57"/>
                <a:gd name="T35" fmla="*/ 264 h 638"/>
                <a:gd name="T36" fmla="*/ 43 w 57"/>
                <a:gd name="T37" fmla="*/ 34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638">
                  <a:moveTo>
                    <a:pt x="43" y="348"/>
                  </a:moveTo>
                  <a:lnTo>
                    <a:pt x="44" y="391"/>
                  </a:lnTo>
                  <a:lnTo>
                    <a:pt x="50" y="489"/>
                  </a:lnTo>
                  <a:lnTo>
                    <a:pt x="54" y="586"/>
                  </a:lnTo>
                  <a:lnTo>
                    <a:pt x="57" y="634"/>
                  </a:lnTo>
                  <a:lnTo>
                    <a:pt x="49" y="635"/>
                  </a:lnTo>
                  <a:lnTo>
                    <a:pt x="42" y="636"/>
                  </a:lnTo>
                  <a:lnTo>
                    <a:pt x="33" y="638"/>
                  </a:lnTo>
                  <a:lnTo>
                    <a:pt x="25" y="638"/>
                  </a:lnTo>
                  <a:lnTo>
                    <a:pt x="18" y="583"/>
                  </a:lnTo>
                  <a:lnTo>
                    <a:pt x="12" y="529"/>
                  </a:lnTo>
                  <a:lnTo>
                    <a:pt x="7" y="475"/>
                  </a:lnTo>
                  <a:lnTo>
                    <a:pt x="3" y="420"/>
                  </a:lnTo>
                  <a:lnTo>
                    <a:pt x="0" y="32"/>
                  </a:lnTo>
                  <a:lnTo>
                    <a:pt x="12" y="0"/>
                  </a:lnTo>
                  <a:lnTo>
                    <a:pt x="12" y="91"/>
                  </a:lnTo>
                  <a:lnTo>
                    <a:pt x="17" y="179"/>
                  </a:lnTo>
                  <a:lnTo>
                    <a:pt x="26" y="264"/>
                  </a:lnTo>
                  <a:lnTo>
                    <a:pt x="43" y="348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43"/>
            <p:cNvSpPr>
              <a:spLocks noChangeAspect="1"/>
            </p:cNvSpPr>
            <p:nvPr/>
          </p:nvSpPr>
          <p:spPr bwMode="auto">
            <a:xfrm>
              <a:off x="1028" y="2336"/>
              <a:ext cx="18" cy="192"/>
            </a:xfrm>
            <a:custGeom>
              <a:avLst/>
              <a:gdLst>
                <a:gd name="T0" fmla="*/ 52 w 52"/>
                <a:gd name="T1" fmla="*/ 169 h 574"/>
                <a:gd name="T2" fmla="*/ 50 w 52"/>
                <a:gd name="T3" fmla="*/ 198 h 574"/>
                <a:gd name="T4" fmla="*/ 50 w 52"/>
                <a:gd name="T5" fmla="*/ 228 h 574"/>
                <a:gd name="T6" fmla="*/ 49 w 52"/>
                <a:gd name="T7" fmla="*/ 257 h 574"/>
                <a:gd name="T8" fmla="*/ 48 w 52"/>
                <a:gd name="T9" fmla="*/ 288 h 574"/>
                <a:gd name="T10" fmla="*/ 45 w 52"/>
                <a:gd name="T11" fmla="*/ 438 h 574"/>
                <a:gd name="T12" fmla="*/ 41 w 52"/>
                <a:gd name="T13" fmla="*/ 574 h 574"/>
                <a:gd name="T14" fmla="*/ 0 w 52"/>
                <a:gd name="T15" fmla="*/ 561 h 574"/>
                <a:gd name="T16" fmla="*/ 3 w 52"/>
                <a:gd name="T17" fmla="*/ 501 h 574"/>
                <a:gd name="T18" fmla="*/ 6 w 52"/>
                <a:gd name="T19" fmla="*/ 281 h 574"/>
                <a:gd name="T20" fmla="*/ 2 w 52"/>
                <a:gd name="T21" fmla="*/ 235 h 574"/>
                <a:gd name="T22" fmla="*/ 9 w 52"/>
                <a:gd name="T23" fmla="*/ 189 h 574"/>
                <a:gd name="T24" fmla="*/ 20 w 52"/>
                <a:gd name="T25" fmla="*/ 143 h 574"/>
                <a:gd name="T26" fmla="*/ 28 w 52"/>
                <a:gd name="T27" fmla="*/ 97 h 574"/>
                <a:gd name="T28" fmla="*/ 41 w 52"/>
                <a:gd name="T29" fmla="*/ 0 h 574"/>
                <a:gd name="T30" fmla="*/ 52 w 52"/>
                <a:gd name="T31" fmla="*/ 169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574">
                  <a:moveTo>
                    <a:pt x="52" y="169"/>
                  </a:moveTo>
                  <a:lnTo>
                    <a:pt x="50" y="198"/>
                  </a:lnTo>
                  <a:lnTo>
                    <a:pt x="50" y="228"/>
                  </a:lnTo>
                  <a:lnTo>
                    <a:pt x="49" y="257"/>
                  </a:lnTo>
                  <a:lnTo>
                    <a:pt x="48" y="288"/>
                  </a:lnTo>
                  <a:lnTo>
                    <a:pt x="45" y="438"/>
                  </a:lnTo>
                  <a:lnTo>
                    <a:pt x="41" y="574"/>
                  </a:lnTo>
                  <a:lnTo>
                    <a:pt x="0" y="561"/>
                  </a:lnTo>
                  <a:lnTo>
                    <a:pt x="3" y="501"/>
                  </a:lnTo>
                  <a:lnTo>
                    <a:pt x="6" y="281"/>
                  </a:lnTo>
                  <a:lnTo>
                    <a:pt x="2" y="235"/>
                  </a:lnTo>
                  <a:lnTo>
                    <a:pt x="9" y="189"/>
                  </a:lnTo>
                  <a:lnTo>
                    <a:pt x="20" y="143"/>
                  </a:lnTo>
                  <a:lnTo>
                    <a:pt x="28" y="97"/>
                  </a:lnTo>
                  <a:lnTo>
                    <a:pt x="41" y="0"/>
                  </a:lnTo>
                  <a:lnTo>
                    <a:pt x="52" y="169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44"/>
            <p:cNvSpPr>
              <a:spLocks noChangeAspect="1"/>
            </p:cNvSpPr>
            <p:nvPr/>
          </p:nvSpPr>
          <p:spPr bwMode="auto">
            <a:xfrm>
              <a:off x="1081" y="2336"/>
              <a:ext cx="62" cy="83"/>
            </a:xfrm>
            <a:custGeom>
              <a:avLst/>
              <a:gdLst>
                <a:gd name="T0" fmla="*/ 185 w 185"/>
                <a:gd name="T1" fmla="*/ 38 h 249"/>
                <a:gd name="T2" fmla="*/ 166 w 185"/>
                <a:gd name="T3" fmla="*/ 102 h 249"/>
                <a:gd name="T4" fmla="*/ 89 w 185"/>
                <a:gd name="T5" fmla="*/ 249 h 249"/>
                <a:gd name="T6" fmla="*/ 74 w 185"/>
                <a:gd name="T7" fmla="*/ 225 h 249"/>
                <a:gd name="T8" fmla="*/ 60 w 185"/>
                <a:gd name="T9" fmla="*/ 201 h 249"/>
                <a:gd name="T10" fmla="*/ 49 w 185"/>
                <a:gd name="T11" fmla="*/ 176 h 249"/>
                <a:gd name="T12" fmla="*/ 38 w 185"/>
                <a:gd name="T13" fmla="*/ 150 h 249"/>
                <a:gd name="T14" fmla="*/ 28 w 185"/>
                <a:gd name="T15" fmla="*/ 123 h 249"/>
                <a:gd name="T16" fmla="*/ 18 w 185"/>
                <a:gd name="T17" fmla="*/ 98 h 249"/>
                <a:gd name="T18" fmla="*/ 8 w 185"/>
                <a:gd name="T19" fmla="*/ 73 h 249"/>
                <a:gd name="T20" fmla="*/ 0 w 185"/>
                <a:gd name="T21" fmla="*/ 48 h 249"/>
                <a:gd name="T22" fmla="*/ 11 w 185"/>
                <a:gd name="T23" fmla="*/ 45 h 249"/>
                <a:gd name="T24" fmla="*/ 21 w 185"/>
                <a:gd name="T25" fmla="*/ 38 h 249"/>
                <a:gd name="T26" fmla="*/ 29 w 185"/>
                <a:gd name="T27" fmla="*/ 30 h 249"/>
                <a:gd name="T28" fmla="*/ 38 w 185"/>
                <a:gd name="T29" fmla="*/ 20 h 249"/>
                <a:gd name="T30" fmla="*/ 46 w 185"/>
                <a:gd name="T31" fmla="*/ 11 h 249"/>
                <a:gd name="T32" fmla="*/ 54 w 185"/>
                <a:gd name="T33" fmla="*/ 7 h 249"/>
                <a:gd name="T34" fmla="*/ 64 w 185"/>
                <a:gd name="T35" fmla="*/ 9 h 249"/>
                <a:gd name="T36" fmla="*/ 75 w 185"/>
                <a:gd name="T37" fmla="*/ 17 h 249"/>
                <a:gd name="T38" fmla="*/ 85 w 185"/>
                <a:gd name="T39" fmla="*/ 18 h 249"/>
                <a:gd name="T40" fmla="*/ 96 w 185"/>
                <a:gd name="T41" fmla="*/ 20 h 249"/>
                <a:gd name="T42" fmla="*/ 106 w 185"/>
                <a:gd name="T43" fmla="*/ 20 h 249"/>
                <a:gd name="T44" fmla="*/ 117 w 185"/>
                <a:gd name="T45" fmla="*/ 18 h 249"/>
                <a:gd name="T46" fmla="*/ 127 w 185"/>
                <a:gd name="T47" fmla="*/ 17 h 249"/>
                <a:gd name="T48" fmla="*/ 137 w 185"/>
                <a:gd name="T49" fmla="*/ 13 h 249"/>
                <a:gd name="T50" fmla="*/ 145 w 185"/>
                <a:gd name="T51" fmla="*/ 7 h 249"/>
                <a:gd name="T52" fmla="*/ 153 w 185"/>
                <a:gd name="T53" fmla="*/ 0 h 249"/>
                <a:gd name="T54" fmla="*/ 160 w 185"/>
                <a:gd name="T55" fmla="*/ 11 h 249"/>
                <a:gd name="T56" fmla="*/ 167 w 185"/>
                <a:gd name="T57" fmla="*/ 21 h 249"/>
                <a:gd name="T58" fmla="*/ 176 w 185"/>
                <a:gd name="T59" fmla="*/ 31 h 249"/>
                <a:gd name="T60" fmla="*/ 185 w 185"/>
                <a:gd name="T61" fmla="*/ 3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5" h="249">
                  <a:moveTo>
                    <a:pt x="185" y="38"/>
                  </a:moveTo>
                  <a:lnTo>
                    <a:pt x="166" y="102"/>
                  </a:lnTo>
                  <a:lnTo>
                    <a:pt x="89" y="249"/>
                  </a:lnTo>
                  <a:lnTo>
                    <a:pt x="74" y="225"/>
                  </a:lnTo>
                  <a:lnTo>
                    <a:pt x="60" y="201"/>
                  </a:lnTo>
                  <a:lnTo>
                    <a:pt x="49" y="176"/>
                  </a:lnTo>
                  <a:lnTo>
                    <a:pt x="38" y="150"/>
                  </a:lnTo>
                  <a:lnTo>
                    <a:pt x="28" y="123"/>
                  </a:lnTo>
                  <a:lnTo>
                    <a:pt x="18" y="98"/>
                  </a:lnTo>
                  <a:lnTo>
                    <a:pt x="8" y="73"/>
                  </a:lnTo>
                  <a:lnTo>
                    <a:pt x="0" y="48"/>
                  </a:lnTo>
                  <a:lnTo>
                    <a:pt x="11" y="45"/>
                  </a:lnTo>
                  <a:lnTo>
                    <a:pt x="21" y="38"/>
                  </a:lnTo>
                  <a:lnTo>
                    <a:pt x="29" y="30"/>
                  </a:lnTo>
                  <a:lnTo>
                    <a:pt x="38" y="20"/>
                  </a:lnTo>
                  <a:lnTo>
                    <a:pt x="46" y="11"/>
                  </a:lnTo>
                  <a:lnTo>
                    <a:pt x="54" y="7"/>
                  </a:lnTo>
                  <a:lnTo>
                    <a:pt x="64" y="9"/>
                  </a:lnTo>
                  <a:lnTo>
                    <a:pt x="75" y="17"/>
                  </a:lnTo>
                  <a:lnTo>
                    <a:pt x="85" y="18"/>
                  </a:lnTo>
                  <a:lnTo>
                    <a:pt x="96" y="20"/>
                  </a:lnTo>
                  <a:lnTo>
                    <a:pt x="106" y="20"/>
                  </a:lnTo>
                  <a:lnTo>
                    <a:pt x="117" y="18"/>
                  </a:lnTo>
                  <a:lnTo>
                    <a:pt x="127" y="17"/>
                  </a:lnTo>
                  <a:lnTo>
                    <a:pt x="137" y="13"/>
                  </a:lnTo>
                  <a:lnTo>
                    <a:pt x="145" y="7"/>
                  </a:lnTo>
                  <a:lnTo>
                    <a:pt x="153" y="0"/>
                  </a:lnTo>
                  <a:lnTo>
                    <a:pt x="160" y="11"/>
                  </a:lnTo>
                  <a:lnTo>
                    <a:pt x="167" y="21"/>
                  </a:lnTo>
                  <a:lnTo>
                    <a:pt x="176" y="31"/>
                  </a:lnTo>
                  <a:lnTo>
                    <a:pt x="185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45"/>
            <p:cNvSpPr>
              <a:spLocks noChangeAspect="1"/>
            </p:cNvSpPr>
            <p:nvPr/>
          </p:nvSpPr>
          <p:spPr bwMode="auto">
            <a:xfrm>
              <a:off x="1151" y="2339"/>
              <a:ext cx="22" cy="196"/>
            </a:xfrm>
            <a:custGeom>
              <a:avLst/>
              <a:gdLst>
                <a:gd name="T0" fmla="*/ 49 w 68"/>
                <a:gd name="T1" fmla="*/ 383 h 586"/>
                <a:gd name="T2" fmla="*/ 54 w 68"/>
                <a:gd name="T3" fmla="*/ 431 h 586"/>
                <a:gd name="T4" fmla="*/ 59 w 68"/>
                <a:gd name="T5" fmla="*/ 478 h 586"/>
                <a:gd name="T6" fmla="*/ 63 w 68"/>
                <a:gd name="T7" fmla="*/ 526 h 586"/>
                <a:gd name="T8" fmla="*/ 68 w 68"/>
                <a:gd name="T9" fmla="*/ 573 h 586"/>
                <a:gd name="T10" fmla="*/ 20 w 68"/>
                <a:gd name="T11" fmla="*/ 586 h 586"/>
                <a:gd name="T12" fmla="*/ 4 w 68"/>
                <a:gd name="T13" fmla="*/ 291 h 586"/>
                <a:gd name="T14" fmla="*/ 3 w 68"/>
                <a:gd name="T15" fmla="*/ 227 h 586"/>
                <a:gd name="T16" fmla="*/ 0 w 68"/>
                <a:gd name="T17" fmla="*/ 161 h 586"/>
                <a:gd name="T18" fmla="*/ 0 w 68"/>
                <a:gd name="T19" fmla="*/ 97 h 586"/>
                <a:gd name="T20" fmla="*/ 8 w 68"/>
                <a:gd name="T21" fmla="*/ 36 h 586"/>
                <a:gd name="T22" fmla="*/ 21 w 68"/>
                <a:gd name="T23" fmla="*/ 30 h 586"/>
                <a:gd name="T24" fmla="*/ 32 w 68"/>
                <a:gd name="T25" fmla="*/ 23 h 586"/>
                <a:gd name="T26" fmla="*/ 40 w 68"/>
                <a:gd name="T27" fmla="*/ 12 h 586"/>
                <a:gd name="T28" fmla="*/ 46 w 68"/>
                <a:gd name="T29" fmla="*/ 0 h 586"/>
                <a:gd name="T30" fmla="*/ 49 w 68"/>
                <a:gd name="T31" fmla="*/ 383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86">
                  <a:moveTo>
                    <a:pt x="49" y="383"/>
                  </a:moveTo>
                  <a:lnTo>
                    <a:pt x="54" y="431"/>
                  </a:lnTo>
                  <a:lnTo>
                    <a:pt x="59" y="478"/>
                  </a:lnTo>
                  <a:lnTo>
                    <a:pt x="63" y="526"/>
                  </a:lnTo>
                  <a:lnTo>
                    <a:pt x="68" y="573"/>
                  </a:lnTo>
                  <a:lnTo>
                    <a:pt x="20" y="586"/>
                  </a:lnTo>
                  <a:lnTo>
                    <a:pt x="4" y="291"/>
                  </a:lnTo>
                  <a:lnTo>
                    <a:pt x="3" y="227"/>
                  </a:lnTo>
                  <a:lnTo>
                    <a:pt x="0" y="161"/>
                  </a:lnTo>
                  <a:lnTo>
                    <a:pt x="0" y="97"/>
                  </a:lnTo>
                  <a:lnTo>
                    <a:pt x="8" y="36"/>
                  </a:lnTo>
                  <a:lnTo>
                    <a:pt x="21" y="30"/>
                  </a:lnTo>
                  <a:lnTo>
                    <a:pt x="32" y="23"/>
                  </a:lnTo>
                  <a:lnTo>
                    <a:pt x="40" y="12"/>
                  </a:lnTo>
                  <a:lnTo>
                    <a:pt x="46" y="0"/>
                  </a:lnTo>
                  <a:lnTo>
                    <a:pt x="49" y="383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46"/>
            <p:cNvSpPr>
              <a:spLocks noChangeAspect="1"/>
            </p:cNvSpPr>
            <p:nvPr/>
          </p:nvSpPr>
          <p:spPr bwMode="auto">
            <a:xfrm>
              <a:off x="1071" y="2354"/>
              <a:ext cx="17" cy="191"/>
            </a:xfrm>
            <a:custGeom>
              <a:avLst/>
              <a:gdLst>
                <a:gd name="T0" fmla="*/ 51 w 51"/>
                <a:gd name="T1" fmla="*/ 155 h 574"/>
                <a:gd name="T2" fmla="*/ 47 w 51"/>
                <a:gd name="T3" fmla="*/ 560 h 574"/>
                <a:gd name="T4" fmla="*/ 40 w 51"/>
                <a:gd name="T5" fmla="*/ 574 h 574"/>
                <a:gd name="T6" fmla="*/ 15 w 51"/>
                <a:gd name="T7" fmla="*/ 561 h 574"/>
                <a:gd name="T8" fmla="*/ 16 w 51"/>
                <a:gd name="T9" fmla="*/ 507 h 574"/>
                <a:gd name="T10" fmla="*/ 16 w 51"/>
                <a:gd name="T11" fmla="*/ 369 h 574"/>
                <a:gd name="T12" fmla="*/ 12 w 51"/>
                <a:gd name="T13" fmla="*/ 187 h 574"/>
                <a:gd name="T14" fmla="*/ 0 w 51"/>
                <a:gd name="T15" fmla="*/ 0 h 574"/>
                <a:gd name="T16" fmla="*/ 5 w 51"/>
                <a:gd name="T17" fmla="*/ 20 h 574"/>
                <a:gd name="T18" fmla="*/ 11 w 51"/>
                <a:gd name="T19" fmla="*/ 41 h 574"/>
                <a:gd name="T20" fmla="*/ 16 w 51"/>
                <a:gd name="T21" fmla="*/ 60 h 574"/>
                <a:gd name="T22" fmla="*/ 22 w 51"/>
                <a:gd name="T23" fmla="*/ 80 h 574"/>
                <a:gd name="T24" fmla="*/ 27 w 51"/>
                <a:gd name="T25" fmla="*/ 99 h 574"/>
                <a:gd name="T26" fmla="*/ 34 w 51"/>
                <a:gd name="T27" fmla="*/ 119 h 574"/>
                <a:gd name="T28" fmla="*/ 41 w 51"/>
                <a:gd name="T29" fmla="*/ 137 h 574"/>
                <a:gd name="T30" fmla="*/ 51 w 51"/>
                <a:gd name="T31" fmla="*/ 15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574">
                  <a:moveTo>
                    <a:pt x="51" y="155"/>
                  </a:moveTo>
                  <a:lnTo>
                    <a:pt x="47" y="560"/>
                  </a:lnTo>
                  <a:lnTo>
                    <a:pt x="40" y="574"/>
                  </a:lnTo>
                  <a:lnTo>
                    <a:pt x="15" y="561"/>
                  </a:lnTo>
                  <a:lnTo>
                    <a:pt x="16" y="507"/>
                  </a:lnTo>
                  <a:lnTo>
                    <a:pt x="16" y="369"/>
                  </a:lnTo>
                  <a:lnTo>
                    <a:pt x="12" y="187"/>
                  </a:lnTo>
                  <a:lnTo>
                    <a:pt x="0" y="0"/>
                  </a:lnTo>
                  <a:lnTo>
                    <a:pt x="5" y="20"/>
                  </a:lnTo>
                  <a:lnTo>
                    <a:pt x="11" y="41"/>
                  </a:lnTo>
                  <a:lnTo>
                    <a:pt x="16" y="60"/>
                  </a:lnTo>
                  <a:lnTo>
                    <a:pt x="22" y="80"/>
                  </a:lnTo>
                  <a:lnTo>
                    <a:pt x="27" y="99"/>
                  </a:lnTo>
                  <a:lnTo>
                    <a:pt x="34" y="119"/>
                  </a:lnTo>
                  <a:lnTo>
                    <a:pt x="41" y="137"/>
                  </a:lnTo>
                  <a:lnTo>
                    <a:pt x="51" y="155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47"/>
            <p:cNvSpPr>
              <a:spLocks noChangeAspect="1"/>
            </p:cNvSpPr>
            <p:nvPr/>
          </p:nvSpPr>
          <p:spPr bwMode="auto">
            <a:xfrm>
              <a:off x="1134" y="2376"/>
              <a:ext cx="17" cy="165"/>
            </a:xfrm>
            <a:custGeom>
              <a:avLst/>
              <a:gdLst>
                <a:gd name="T0" fmla="*/ 35 w 51"/>
                <a:gd name="T1" fmla="*/ 216 h 494"/>
                <a:gd name="T2" fmla="*/ 38 w 51"/>
                <a:gd name="T3" fmla="*/ 256 h 494"/>
                <a:gd name="T4" fmla="*/ 43 w 51"/>
                <a:gd name="T5" fmla="*/ 345 h 494"/>
                <a:gd name="T6" fmla="*/ 49 w 51"/>
                <a:gd name="T7" fmla="*/ 436 h 494"/>
                <a:gd name="T8" fmla="*/ 51 w 51"/>
                <a:gd name="T9" fmla="*/ 482 h 494"/>
                <a:gd name="T10" fmla="*/ 43 w 51"/>
                <a:gd name="T11" fmla="*/ 484 h 494"/>
                <a:gd name="T12" fmla="*/ 33 w 51"/>
                <a:gd name="T13" fmla="*/ 486 h 494"/>
                <a:gd name="T14" fmla="*/ 25 w 51"/>
                <a:gd name="T15" fmla="*/ 489 h 494"/>
                <a:gd name="T16" fmla="*/ 17 w 51"/>
                <a:gd name="T17" fmla="*/ 494 h 494"/>
                <a:gd name="T18" fmla="*/ 12 w 51"/>
                <a:gd name="T19" fmla="*/ 458 h 494"/>
                <a:gd name="T20" fmla="*/ 8 w 51"/>
                <a:gd name="T21" fmla="*/ 416 h 494"/>
                <a:gd name="T22" fmla="*/ 4 w 51"/>
                <a:gd name="T23" fmla="*/ 374 h 494"/>
                <a:gd name="T24" fmla="*/ 3 w 51"/>
                <a:gd name="T25" fmla="*/ 334 h 494"/>
                <a:gd name="T26" fmla="*/ 14 w 51"/>
                <a:gd name="T27" fmla="*/ 309 h 494"/>
                <a:gd name="T28" fmla="*/ 18 w 51"/>
                <a:gd name="T29" fmla="*/ 281 h 494"/>
                <a:gd name="T30" fmla="*/ 12 w 51"/>
                <a:gd name="T31" fmla="*/ 254 h 494"/>
                <a:gd name="T32" fmla="*/ 0 w 51"/>
                <a:gd name="T33" fmla="*/ 229 h 494"/>
                <a:gd name="T34" fmla="*/ 3 w 51"/>
                <a:gd name="T35" fmla="*/ 77 h 494"/>
                <a:gd name="T36" fmla="*/ 10 w 51"/>
                <a:gd name="T37" fmla="*/ 57 h 494"/>
                <a:gd name="T38" fmla="*/ 15 w 51"/>
                <a:gd name="T39" fmla="*/ 38 h 494"/>
                <a:gd name="T40" fmla="*/ 22 w 51"/>
                <a:gd name="T41" fmla="*/ 18 h 494"/>
                <a:gd name="T42" fmla="*/ 31 w 51"/>
                <a:gd name="T43" fmla="*/ 0 h 494"/>
                <a:gd name="T44" fmla="*/ 32 w 51"/>
                <a:gd name="T45" fmla="*/ 59 h 494"/>
                <a:gd name="T46" fmla="*/ 33 w 51"/>
                <a:gd name="T47" fmla="*/ 112 h 494"/>
                <a:gd name="T48" fmla="*/ 33 w 51"/>
                <a:gd name="T49" fmla="*/ 162 h 494"/>
                <a:gd name="T50" fmla="*/ 35 w 51"/>
                <a:gd name="T51" fmla="*/ 21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494">
                  <a:moveTo>
                    <a:pt x="35" y="216"/>
                  </a:moveTo>
                  <a:lnTo>
                    <a:pt x="38" y="256"/>
                  </a:lnTo>
                  <a:lnTo>
                    <a:pt x="43" y="345"/>
                  </a:lnTo>
                  <a:lnTo>
                    <a:pt x="49" y="436"/>
                  </a:lnTo>
                  <a:lnTo>
                    <a:pt x="51" y="482"/>
                  </a:lnTo>
                  <a:lnTo>
                    <a:pt x="43" y="484"/>
                  </a:lnTo>
                  <a:lnTo>
                    <a:pt x="33" y="486"/>
                  </a:lnTo>
                  <a:lnTo>
                    <a:pt x="25" y="489"/>
                  </a:lnTo>
                  <a:lnTo>
                    <a:pt x="17" y="494"/>
                  </a:lnTo>
                  <a:lnTo>
                    <a:pt x="12" y="458"/>
                  </a:lnTo>
                  <a:lnTo>
                    <a:pt x="8" y="416"/>
                  </a:lnTo>
                  <a:lnTo>
                    <a:pt x="4" y="374"/>
                  </a:lnTo>
                  <a:lnTo>
                    <a:pt x="3" y="334"/>
                  </a:lnTo>
                  <a:lnTo>
                    <a:pt x="14" y="309"/>
                  </a:lnTo>
                  <a:lnTo>
                    <a:pt x="18" y="281"/>
                  </a:lnTo>
                  <a:lnTo>
                    <a:pt x="12" y="254"/>
                  </a:lnTo>
                  <a:lnTo>
                    <a:pt x="0" y="229"/>
                  </a:lnTo>
                  <a:lnTo>
                    <a:pt x="3" y="77"/>
                  </a:lnTo>
                  <a:lnTo>
                    <a:pt x="10" y="57"/>
                  </a:lnTo>
                  <a:lnTo>
                    <a:pt x="15" y="38"/>
                  </a:lnTo>
                  <a:lnTo>
                    <a:pt x="22" y="18"/>
                  </a:lnTo>
                  <a:lnTo>
                    <a:pt x="31" y="0"/>
                  </a:lnTo>
                  <a:lnTo>
                    <a:pt x="32" y="59"/>
                  </a:lnTo>
                  <a:lnTo>
                    <a:pt x="33" y="112"/>
                  </a:lnTo>
                  <a:lnTo>
                    <a:pt x="33" y="162"/>
                  </a:lnTo>
                  <a:lnTo>
                    <a:pt x="35" y="216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48"/>
            <p:cNvSpPr>
              <a:spLocks noChangeAspect="1"/>
            </p:cNvSpPr>
            <p:nvPr/>
          </p:nvSpPr>
          <p:spPr bwMode="auto">
            <a:xfrm>
              <a:off x="1114" y="2411"/>
              <a:ext cx="14" cy="47"/>
            </a:xfrm>
            <a:custGeom>
              <a:avLst/>
              <a:gdLst>
                <a:gd name="T0" fmla="*/ 42 w 42"/>
                <a:gd name="T1" fmla="*/ 125 h 141"/>
                <a:gd name="T2" fmla="*/ 34 w 42"/>
                <a:gd name="T3" fmla="*/ 129 h 141"/>
                <a:gd name="T4" fmla="*/ 25 w 42"/>
                <a:gd name="T5" fmla="*/ 132 h 141"/>
                <a:gd name="T6" fmla="*/ 17 w 42"/>
                <a:gd name="T7" fmla="*/ 136 h 141"/>
                <a:gd name="T8" fmla="*/ 10 w 42"/>
                <a:gd name="T9" fmla="*/ 141 h 141"/>
                <a:gd name="T10" fmla="*/ 7 w 42"/>
                <a:gd name="T11" fmla="*/ 123 h 141"/>
                <a:gd name="T12" fmla="*/ 3 w 42"/>
                <a:gd name="T13" fmla="*/ 105 h 141"/>
                <a:gd name="T14" fmla="*/ 0 w 42"/>
                <a:gd name="T15" fmla="*/ 87 h 141"/>
                <a:gd name="T16" fmla="*/ 2 w 42"/>
                <a:gd name="T17" fmla="*/ 70 h 141"/>
                <a:gd name="T18" fmla="*/ 42 w 42"/>
                <a:gd name="T19" fmla="*/ 0 h 141"/>
                <a:gd name="T20" fmla="*/ 42 w 42"/>
                <a:gd name="T21" fmla="*/ 1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42" y="125"/>
                  </a:moveTo>
                  <a:lnTo>
                    <a:pt x="34" y="129"/>
                  </a:lnTo>
                  <a:lnTo>
                    <a:pt x="25" y="132"/>
                  </a:lnTo>
                  <a:lnTo>
                    <a:pt x="17" y="136"/>
                  </a:lnTo>
                  <a:lnTo>
                    <a:pt x="10" y="141"/>
                  </a:lnTo>
                  <a:lnTo>
                    <a:pt x="7" y="123"/>
                  </a:lnTo>
                  <a:lnTo>
                    <a:pt x="3" y="105"/>
                  </a:lnTo>
                  <a:lnTo>
                    <a:pt x="0" y="87"/>
                  </a:lnTo>
                  <a:lnTo>
                    <a:pt x="2" y="70"/>
                  </a:lnTo>
                  <a:lnTo>
                    <a:pt x="42" y="0"/>
                  </a:lnTo>
                  <a:lnTo>
                    <a:pt x="42" y="125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49"/>
            <p:cNvSpPr>
              <a:spLocks noChangeAspect="1"/>
            </p:cNvSpPr>
            <p:nvPr/>
          </p:nvSpPr>
          <p:spPr bwMode="auto">
            <a:xfrm>
              <a:off x="1094" y="2416"/>
              <a:ext cx="12" cy="117"/>
            </a:xfrm>
            <a:custGeom>
              <a:avLst/>
              <a:gdLst>
                <a:gd name="T0" fmla="*/ 23 w 36"/>
                <a:gd name="T1" fmla="*/ 52 h 349"/>
                <a:gd name="T2" fmla="*/ 16 w 36"/>
                <a:gd name="T3" fmla="*/ 84 h 349"/>
                <a:gd name="T4" fmla="*/ 16 w 36"/>
                <a:gd name="T5" fmla="*/ 120 h 349"/>
                <a:gd name="T6" fmla="*/ 19 w 36"/>
                <a:gd name="T7" fmla="*/ 156 h 349"/>
                <a:gd name="T8" fmla="*/ 19 w 36"/>
                <a:gd name="T9" fmla="*/ 193 h 349"/>
                <a:gd name="T10" fmla="*/ 19 w 36"/>
                <a:gd name="T11" fmla="*/ 297 h 349"/>
                <a:gd name="T12" fmla="*/ 36 w 36"/>
                <a:gd name="T13" fmla="*/ 317 h 349"/>
                <a:gd name="T14" fmla="*/ 2 w 36"/>
                <a:gd name="T15" fmla="*/ 349 h 349"/>
                <a:gd name="T16" fmla="*/ 0 w 36"/>
                <a:gd name="T17" fmla="*/ 0 h 349"/>
                <a:gd name="T18" fmla="*/ 23 w 36"/>
                <a:gd name="T19" fmla="*/ 5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49">
                  <a:moveTo>
                    <a:pt x="23" y="52"/>
                  </a:moveTo>
                  <a:lnTo>
                    <a:pt x="16" y="84"/>
                  </a:lnTo>
                  <a:lnTo>
                    <a:pt x="16" y="120"/>
                  </a:lnTo>
                  <a:lnTo>
                    <a:pt x="19" y="156"/>
                  </a:lnTo>
                  <a:lnTo>
                    <a:pt x="19" y="193"/>
                  </a:lnTo>
                  <a:lnTo>
                    <a:pt x="19" y="297"/>
                  </a:lnTo>
                  <a:lnTo>
                    <a:pt x="36" y="317"/>
                  </a:lnTo>
                  <a:lnTo>
                    <a:pt x="2" y="349"/>
                  </a:lnTo>
                  <a:lnTo>
                    <a:pt x="0" y="0"/>
                  </a:lnTo>
                  <a:lnTo>
                    <a:pt x="23" y="52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50"/>
            <p:cNvSpPr>
              <a:spLocks noChangeAspect="1"/>
            </p:cNvSpPr>
            <p:nvPr/>
          </p:nvSpPr>
          <p:spPr bwMode="auto">
            <a:xfrm>
              <a:off x="1010" y="2425"/>
              <a:ext cx="15" cy="97"/>
            </a:xfrm>
            <a:custGeom>
              <a:avLst/>
              <a:gdLst>
                <a:gd name="T0" fmla="*/ 36 w 44"/>
                <a:gd name="T1" fmla="*/ 292 h 292"/>
                <a:gd name="T2" fmla="*/ 2 w 44"/>
                <a:gd name="T3" fmla="*/ 281 h 292"/>
                <a:gd name="T4" fmla="*/ 2 w 44"/>
                <a:gd name="T5" fmla="*/ 120 h 292"/>
                <a:gd name="T6" fmla="*/ 0 w 44"/>
                <a:gd name="T7" fmla="*/ 70 h 292"/>
                <a:gd name="T8" fmla="*/ 12 w 44"/>
                <a:gd name="T9" fmla="*/ 53 h 292"/>
                <a:gd name="T10" fmla="*/ 22 w 44"/>
                <a:gd name="T11" fmla="*/ 37 h 292"/>
                <a:gd name="T12" fmla="*/ 32 w 44"/>
                <a:gd name="T13" fmla="*/ 18 h 292"/>
                <a:gd name="T14" fmla="*/ 39 w 44"/>
                <a:gd name="T15" fmla="*/ 0 h 292"/>
                <a:gd name="T16" fmla="*/ 44 w 44"/>
                <a:gd name="T17" fmla="*/ 73 h 292"/>
                <a:gd name="T18" fmla="*/ 44 w 44"/>
                <a:gd name="T19" fmla="*/ 144 h 292"/>
                <a:gd name="T20" fmla="*/ 39 w 44"/>
                <a:gd name="T21" fmla="*/ 215 h 292"/>
                <a:gd name="T22" fmla="*/ 36 w 44"/>
                <a:gd name="T2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292">
                  <a:moveTo>
                    <a:pt x="36" y="292"/>
                  </a:moveTo>
                  <a:lnTo>
                    <a:pt x="2" y="281"/>
                  </a:lnTo>
                  <a:lnTo>
                    <a:pt x="2" y="120"/>
                  </a:lnTo>
                  <a:lnTo>
                    <a:pt x="0" y="70"/>
                  </a:lnTo>
                  <a:lnTo>
                    <a:pt x="12" y="53"/>
                  </a:lnTo>
                  <a:lnTo>
                    <a:pt x="22" y="37"/>
                  </a:lnTo>
                  <a:lnTo>
                    <a:pt x="32" y="18"/>
                  </a:lnTo>
                  <a:lnTo>
                    <a:pt x="39" y="0"/>
                  </a:lnTo>
                  <a:lnTo>
                    <a:pt x="44" y="73"/>
                  </a:lnTo>
                  <a:lnTo>
                    <a:pt x="44" y="144"/>
                  </a:lnTo>
                  <a:lnTo>
                    <a:pt x="39" y="215"/>
                  </a:lnTo>
                  <a:lnTo>
                    <a:pt x="36" y="292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51"/>
            <p:cNvSpPr>
              <a:spLocks noChangeAspect="1"/>
            </p:cNvSpPr>
            <p:nvPr/>
          </p:nvSpPr>
          <p:spPr bwMode="auto">
            <a:xfrm>
              <a:off x="1107" y="2443"/>
              <a:ext cx="8" cy="72"/>
            </a:xfrm>
            <a:custGeom>
              <a:avLst/>
              <a:gdLst>
                <a:gd name="T0" fmla="*/ 25 w 25"/>
                <a:gd name="T1" fmla="*/ 215 h 215"/>
                <a:gd name="T2" fmla="*/ 8 w 25"/>
                <a:gd name="T3" fmla="*/ 203 h 215"/>
                <a:gd name="T4" fmla="*/ 1 w 25"/>
                <a:gd name="T5" fmla="*/ 188 h 215"/>
                <a:gd name="T6" fmla="*/ 0 w 25"/>
                <a:gd name="T7" fmla="*/ 164 h 215"/>
                <a:gd name="T8" fmla="*/ 2 w 25"/>
                <a:gd name="T9" fmla="*/ 125 h 215"/>
                <a:gd name="T10" fmla="*/ 2 w 25"/>
                <a:gd name="T11" fmla="*/ 92 h 215"/>
                <a:gd name="T12" fmla="*/ 0 w 25"/>
                <a:gd name="T13" fmla="*/ 60 h 215"/>
                <a:gd name="T14" fmla="*/ 0 w 25"/>
                <a:gd name="T15" fmla="*/ 29 h 215"/>
                <a:gd name="T16" fmla="*/ 9 w 25"/>
                <a:gd name="T17" fmla="*/ 0 h 215"/>
                <a:gd name="T18" fmla="*/ 14 w 25"/>
                <a:gd name="T19" fmla="*/ 56 h 215"/>
                <a:gd name="T20" fmla="*/ 16 w 25"/>
                <a:gd name="T21" fmla="*/ 109 h 215"/>
                <a:gd name="T22" fmla="*/ 19 w 25"/>
                <a:gd name="T23" fmla="*/ 160 h 215"/>
                <a:gd name="T24" fmla="*/ 25 w 25"/>
                <a:gd name="T2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15">
                  <a:moveTo>
                    <a:pt x="25" y="215"/>
                  </a:moveTo>
                  <a:lnTo>
                    <a:pt x="8" y="203"/>
                  </a:lnTo>
                  <a:lnTo>
                    <a:pt x="1" y="188"/>
                  </a:lnTo>
                  <a:lnTo>
                    <a:pt x="0" y="164"/>
                  </a:lnTo>
                  <a:lnTo>
                    <a:pt x="2" y="125"/>
                  </a:lnTo>
                  <a:lnTo>
                    <a:pt x="2" y="92"/>
                  </a:lnTo>
                  <a:lnTo>
                    <a:pt x="0" y="60"/>
                  </a:lnTo>
                  <a:lnTo>
                    <a:pt x="0" y="29"/>
                  </a:lnTo>
                  <a:lnTo>
                    <a:pt x="9" y="0"/>
                  </a:lnTo>
                  <a:lnTo>
                    <a:pt x="14" y="56"/>
                  </a:lnTo>
                  <a:lnTo>
                    <a:pt x="16" y="109"/>
                  </a:lnTo>
                  <a:lnTo>
                    <a:pt x="19" y="160"/>
                  </a:lnTo>
                  <a:lnTo>
                    <a:pt x="25" y="215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52"/>
            <p:cNvSpPr>
              <a:spLocks noChangeAspect="1"/>
            </p:cNvSpPr>
            <p:nvPr/>
          </p:nvSpPr>
          <p:spPr bwMode="auto">
            <a:xfrm>
              <a:off x="1194" y="2449"/>
              <a:ext cx="17" cy="79"/>
            </a:xfrm>
            <a:custGeom>
              <a:avLst/>
              <a:gdLst>
                <a:gd name="T0" fmla="*/ 35 w 50"/>
                <a:gd name="T1" fmla="*/ 67 h 236"/>
                <a:gd name="T2" fmla="*/ 32 w 50"/>
                <a:gd name="T3" fmla="*/ 109 h 236"/>
                <a:gd name="T4" fmla="*/ 32 w 50"/>
                <a:gd name="T5" fmla="*/ 153 h 236"/>
                <a:gd name="T6" fmla="*/ 36 w 50"/>
                <a:gd name="T7" fmla="*/ 197 h 236"/>
                <a:gd name="T8" fmla="*/ 50 w 50"/>
                <a:gd name="T9" fmla="*/ 236 h 236"/>
                <a:gd name="T10" fmla="*/ 8 w 50"/>
                <a:gd name="T11" fmla="*/ 234 h 236"/>
                <a:gd name="T12" fmla="*/ 4 w 50"/>
                <a:gd name="T13" fmla="*/ 177 h 236"/>
                <a:gd name="T14" fmla="*/ 1 w 50"/>
                <a:gd name="T15" fmla="*/ 117 h 236"/>
                <a:gd name="T16" fmla="*/ 0 w 50"/>
                <a:gd name="T17" fmla="*/ 58 h 236"/>
                <a:gd name="T18" fmla="*/ 0 w 50"/>
                <a:gd name="T19" fmla="*/ 0 h 236"/>
                <a:gd name="T20" fmla="*/ 7 w 50"/>
                <a:gd name="T21" fmla="*/ 18 h 236"/>
                <a:gd name="T22" fmla="*/ 15 w 50"/>
                <a:gd name="T23" fmla="*/ 35 h 236"/>
                <a:gd name="T24" fmla="*/ 23 w 50"/>
                <a:gd name="T25" fmla="*/ 51 h 236"/>
                <a:gd name="T26" fmla="*/ 35 w 50"/>
                <a:gd name="T27" fmla="*/ 6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36">
                  <a:moveTo>
                    <a:pt x="35" y="67"/>
                  </a:moveTo>
                  <a:lnTo>
                    <a:pt x="32" y="109"/>
                  </a:lnTo>
                  <a:lnTo>
                    <a:pt x="32" y="153"/>
                  </a:lnTo>
                  <a:lnTo>
                    <a:pt x="36" y="197"/>
                  </a:lnTo>
                  <a:lnTo>
                    <a:pt x="50" y="236"/>
                  </a:lnTo>
                  <a:lnTo>
                    <a:pt x="8" y="234"/>
                  </a:lnTo>
                  <a:lnTo>
                    <a:pt x="4" y="177"/>
                  </a:lnTo>
                  <a:lnTo>
                    <a:pt x="1" y="117"/>
                  </a:lnTo>
                  <a:lnTo>
                    <a:pt x="0" y="58"/>
                  </a:lnTo>
                  <a:lnTo>
                    <a:pt x="0" y="0"/>
                  </a:lnTo>
                  <a:lnTo>
                    <a:pt x="7" y="18"/>
                  </a:lnTo>
                  <a:lnTo>
                    <a:pt x="15" y="35"/>
                  </a:lnTo>
                  <a:lnTo>
                    <a:pt x="23" y="51"/>
                  </a:lnTo>
                  <a:lnTo>
                    <a:pt x="35" y="67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53"/>
            <p:cNvSpPr>
              <a:spLocks noChangeAspect="1"/>
            </p:cNvSpPr>
            <p:nvPr/>
          </p:nvSpPr>
          <p:spPr bwMode="auto">
            <a:xfrm>
              <a:off x="997" y="2452"/>
              <a:ext cx="8" cy="37"/>
            </a:xfrm>
            <a:custGeom>
              <a:avLst/>
              <a:gdLst>
                <a:gd name="T0" fmla="*/ 26 w 26"/>
                <a:gd name="T1" fmla="*/ 110 h 110"/>
                <a:gd name="T2" fmla="*/ 20 w 26"/>
                <a:gd name="T3" fmla="*/ 100 h 110"/>
                <a:gd name="T4" fmla="*/ 13 w 26"/>
                <a:gd name="T5" fmla="*/ 76 h 110"/>
                <a:gd name="T6" fmla="*/ 5 w 26"/>
                <a:gd name="T7" fmla="*/ 50 h 110"/>
                <a:gd name="T8" fmla="*/ 0 w 26"/>
                <a:gd name="T9" fmla="*/ 23 h 110"/>
                <a:gd name="T10" fmla="*/ 20 w 26"/>
                <a:gd name="T11" fmla="*/ 0 h 110"/>
                <a:gd name="T12" fmla="*/ 26 w 26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0">
                  <a:moveTo>
                    <a:pt x="26" y="110"/>
                  </a:moveTo>
                  <a:lnTo>
                    <a:pt x="20" y="100"/>
                  </a:lnTo>
                  <a:lnTo>
                    <a:pt x="13" y="76"/>
                  </a:lnTo>
                  <a:lnTo>
                    <a:pt x="5" y="50"/>
                  </a:lnTo>
                  <a:lnTo>
                    <a:pt x="0" y="23"/>
                  </a:lnTo>
                  <a:lnTo>
                    <a:pt x="20" y="0"/>
                  </a:lnTo>
                  <a:lnTo>
                    <a:pt x="26" y="110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54"/>
            <p:cNvSpPr>
              <a:spLocks noChangeAspect="1"/>
            </p:cNvSpPr>
            <p:nvPr/>
          </p:nvSpPr>
          <p:spPr bwMode="auto">
            <a:xfrm>
              <a:off x="1362" y="2461"/>
              <a:ext cx="104" cy="63"/>
            </a:xfrm>
            <a:custGeom>
              <a:avLst/>
              <a:gdLst>
                <a:gd name="T0" fmla="*/ 264 w 313"/>
                <a:gd name="T1" fmla="*/ 22 h 190"/>
                <a:gd name="T2" fmla="*/ 267 w 313"/>
                <a:gd name="T3" fmla="*/ 29 h 190"/>
                <a:gd name="T4" fmla="*/ 268 w 313"/>
                <a:gd name="T5" fmla="*/ 39 h 190"/>
                <a:gd name="T6" fmla="*/ 269 w 313"/>
                <a:gd name="T7" fmla="*/ 49 h 190"/>
                <a:gd name="T8" fmla="*/ 273 w 313"/>
                <a:gd name="T9" fmla="*/ 57 h 190"/>
                <a:gd name="T10" fmla="*/ 283 w 313"/>
                <a:gd name="T11" fmla="*/ 64 h 190"/>
                <a:gd name="T12" fmla="*/ 293 w 313"/>
                <a:gd name="T13" fmla="*/ 73 h 190"/>
                <a:gd name="T14" fmla="*/ 304 w 313"/>
                <a:gd name="T15" fmla="*/ 81 h 190"/>
                <a:gd name="T16" fmla="*/ 313 w 313"/>
                <a:gd name="T17" fmla="*/ 91 h 190"/>
                <a:gd name="T18" fmla="*/ 303 w 313"/>
                <a:gd name="T19" fmla="*/ 101 h 190"/>
                <a:gd name="T20" fmla="*/ 293 w 313"/>
                <a:gd name="T21" fmla="*/ 102 h 190"/>
                <a:gd name="T22" fmla="*/ 285 w 313"/>
                <a:gd name="T23" fmla="*/ 102 h 190"/>
                <a:gd name="T24" fmla="*/ 278 w 313"/>
                <a:gd name="T25" fmla="*/ 108 h 190"/>
                <a:gd name="T26" fmla="*/ 279 w 313"/>
                <a:gd name="T27" fmla="*/ 115 h 190"/>
                <a:gd name="T28" fmla="*/ 280 w 313"/>
                <a:gd name="T29" fmla="*/ 122 h 190"/>
                <a:gd name="T30" fmla="*/ 280 w 313"/>
                <a:gd name="T31" fmla="*/ 128 h 190"/>
                <a:gd name="T32" fmla="*/ 282 w 313"/>
                <a:gd name="T33" fmla="*/ 135 h 190"/>
                <a:gd name="T34" fmla="*/ 265 w 313"/>
                <a:gd name="T35" fmla="*/ 141 h 190"/>
                <a:gd name="T36" fmla="*/ 247 w 313"/>
                <a:gd name="T37" fmla="*/ 147 h 190"/>
                <a:gd name="T38" fmla="*/ 227 w 313"/>
                <a:gd name="T39" fmla="*/ 149 h 190"/>
                <a:gd name="T40" fmla="*/ 207 w 313"/>
                <a:gd name="T41" fmla="*/ 151 h 190"/>
                <a:gd name="T42" fmla="*/ 183 w 313"/>
                <a:gd name="T43" fmla="*/ 151 h 190"/>
                <a:gd name="T44" fmla="*/ 156 w 313"/>
                <a:gd name="T45" fmla="*/ 149 h 190"/>
                <a:gd name="T46" fmla="*/ 128 w 313"/>
                <a:gd name="T47" fmla="*/ 147 h 190"/>
                <a:gd name="T48" fmla="*/ 98 w 313"/>
                <a:gd name="T49" fmla="*/ 142 h 190"/>
                <a:gd name="T50" fmla="*/ 98 w 313"/>
                <a:gd name="T51" fmla="*/ 147 h 190"/>
                <a:gd name="T52" fmla="*/ 99 w 313"/>
                <a:gd name="T53" fmla="*/ 148 h 190"/>
                <a:gd name="T54" fmla="*/ 101 w 313"/>
                <a:gd name="T55" fmla="*/ 151 h 190"/>
                <a:gd name="T56" fmla="*/ 101 w 313"/>
                <a:gd name="T57" fmla="*/ 155 h 190"/>
                <a:gd name="T58" fmla="*/ 110 w 313"/>
                <a:gd name="T59" fmla="*/ 156 h 190"/>
                <a:gd name="T60" fmla="*/ 120 w 313"/>
                <a:gd name="T61" fmla="*/ 159 h 190"/>
                <a:gd name="T62" fmla="*/ 130 w 313"/>
                <a:gd name="T63" fmla="*/ 162 h 190"/>
                <a:gd name="T64" fmla="*/ 141 w 313"/>
                <a:gd name="T65" fmla="*/ 166 h 190"/>
                <a:gd name="T66" fmla="*/ 151 w 313"/>
                <a:gd name="T67" fmla="*/ 170 h 190"/>
                <a:gd name="T68" fmla="*/ 159 w 313"/>
                <a:gd name="T69" fmla="*/ 176 h 190"/>
                <a:gd name="T70" fmla="*/ 168 w 313"/>
                <a:gd name="T71" fmla="*/ 183 h 190"/>
                <a:gd name="T72" fmla="*/ 174 w 313"/>
                <a:gd name="T73" fmla="*/ 190 h 190"/>
                <a:gd name="T74" fmla="*/ 92 w 313"/>
                <a:gd name="T75" fmla="*/ 183 h 190"/>
                <a:gd name="T76" fmla="*/ 0 w 313"/>
                <a:gd name="T77" fmla="*/ 119 h 190"/>
                <a:gd name="T78" fmla="*/ 7 w 313"/>
                <a:gd name="T79" fmla="*/ 105 h 190"/>
                <a:gd name="T80" fmla="*/ 13 w 313"/>
                <a:gd name="T81" fmla="*/ 91 h 190"/>
                <a:gd name="T82" fmla="*/ 18 w 313"/>
                <a:gd name="T83" fmla="*/ 75 h 190"/>
                <a:gd name="T84" fmla="*/ 24 w 313"/>
                <a:gd name="T85" fmla="*/ 62 h 190"/>
                <a:gd name="T86" fmla="*/ 28 w 313"/>
                <a:gd name="T87" fmla="*/ 46 h 190"/>
                <a:gd name="T88" fmla="*/ 32 w 313"/>
                <a:gd name="T89" fmla="*/ 31 h 190"/>
                <a:gd name="T90" fmla="*/ 38 w 313"/>
                <a:gd name="T91" fmla="*/ 15 h 190"/>
                <a:gd name="T92" fmla="*/ 43 w 313"/>
                <a:gd name="T93" fmla="*/ 0 h 190"/>
                <a:gd name="T94" fmla="*/ 68 w 313"/>
                <a:gd name="T95" fmla="*/ 7 h 190"/>
                <a:gd name="T96" fmla="*/ 95 w 313"/>
                <a:gd name="T97" fmla="*/ 13 h 190"/>
                <a:gd name="T98" fmla="*/ 123 w 313"/>
                <a:gd name="T99" fmla="*/ 17 h 190"/>
                <a:gd name="T100" fmla="*/ 151 w 313"/>
                <a:gd name="T101" fmla="*/ 20 h 190"/>
                <a:gd name="T102" fmla="*/ 179 w 313"/>
                <a:gd name="T103" fmla="*/ 22 h 190"/>
                <a:gd name="T104" fmla="*/ 207 w 313"/>
                <a:gd name="T105" fmla="*/ 22 h 190"/>
                <a:gd name="T106" fmla="*/ 236 w 313"/>
                <a:gd name="T107" fmla="*/ 22 h 190"/>
                <a:gd name="T108" fmla="*/ 264 w 313"/>
                <a:gd name="T109" fmla="*/ 2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3" h="190">
                  <a:moveTo>
                    <a:pt x="264" y="22"/>
                  </a:moveTo>
                  <a:lnTo>
                    <a:pt x="267" y="29"/>
                  </a:lnTo>
                  <a:lnTo>
                    <a:pt x="268" y="39"/>
                  </a:lnTo>
                  <a:lnTo>
                    <a:pt x="269" y="49"/>
                  </a:lnTo>
                  <a:lnTo>
                    <a:pt x="273" y="57"/>
                  </a:lnTo>
                  <a:lnTo>
                    <a:pt x="283" y="64"/>
                  </a:lnTo>
                  <a:lnTo>
                    <a:pt x="293" y="73"/>
                  </a:lnTo>
                  <a:lnTo>
                    <a:pt x="304" y="81"/>
                  </a:lnTo>
                  <a:lnTo>
                    <a:pt x="313" y="91"/>
                  </a:lnTo>
                  <a:lnTo>
                    <a:pt x="303" y="101"/>
                  </a:lnTo>
                  <a:lnTo>
                    <a:pt x="293" y="102"/>
                  </a:lnTo>
                  <a:lnTo>
                    <a:pt x="285" y="102"/>
                  </a:lnTo>
                  <a:lnTo>
                    <a:pt x="278" y="108"/>
                  </a:lnTo>
                  <a:lnTo>
                    <a:pt x="279" y="115"/>
                  </a:lnTo>
                  <a:lnTo>
                    <a:pt x="280" y="122"/>
                  </a:lnTo>
                  <a:lnTo>
                    <a:pt x="280" y="128"/>
                  </a:lnTo>
                  <a:lnTo>
                    <a:pt x="282" y="135"/>
                  </a:lnTo>
                  <a:lnTo>
                    <a:pt x="265" y="141"/>
                  </a:lnTo>
                  <a:lnTo>
                    <a:pt x="247" y="147"/>
                  </a:lnTo>
                  <a:lnTo>
                    <a:pt x="227" y="149"/>
                  </a:lnTo>
                  <a:lnTo>
                    <a:pt x="207" y="151"/>
                  </a:lnTo>
                  <a:lnTo>
                    <a:pt x="183" y="151"/>
                  </a:lnTo>
                  <a:lnTo>
                    <a:pt x="156" y="149"/>
                  </a:lnTo>
                  <a:lnTo>
                    <a:pt x="128" y="147"/>
                  </a:lnTo>
                  <a:lnTo>
                    <a:pt x="98" y="142"/>
                  </a:lnTo>
                  <a:lnTo>
                    <a:pt x="98" y="147"/>
                  </a:lnTo>
                  <a:lnTo>
                    <a:pt x="99" y="148"/>
                  </a:lnTo>
                  <a:lnTo>
                    <a:pt x="101" y="151"/>
                  </a:lnTo>
                  <a:lnTo>
                    <a:pt x="101" y="155"/>
                  </a:lnTo>
                  <a:lnTo>
                    <a:pt x="110" y="156"/>
                  </a:lnTo>
                  <a:lnTo>
                    <a:pt x="120" y="159"/>
                  </a:lnTo>
                  <a:lnTo>
                    <a:pt x="130" y="162"/>
                  </a:lnTo>
                  <a:lnTo>
                    <a:pt x="141" y="166"/>
                  </a:lnTo>
                  <a:lnTo>
                    <a:pt x="151" y="170"/>
                  </a:lnTo>
                  <a:lnTo>
                    <a:pt x="159" y="176"/>
                  </a:lnTo>
                  <a:lnTo>
                    <a:pt x="168" y="183"/>
                  </a:lnTo>
                  <a:lnTo>
                    <a:pt x="174" y="190"/>
                  </a:lnTo>
                  <a:lnTo>
                    <a:pt x="92" y="183"/>
                  </a:lnTo>
                  <a:lnTo>
                    <a:pt x="0" y="119"/>
                  </a:lnTo>
                  <a:lnTo>
                    <a:pt x="7" y="105"/>
                  </a:lnTo>
                  <a:lnTo>
                    <a:pt x="13" y="91"/>
                  </a:lnTo>
                  <a:lnTo>
                    <a:pt x="18" y="75"/>
                  </a:lnTo>
                  <a:lnTo>
                    <a:pt x="24" y="62"/>
                  </a:lnTo>
                  <a:lnTo>
                    <a:pt x="28" y="46"/>
                  </a:lnTo>
                  <a:lnTo>
                    <a:pt x="32" y="31"/>
                  </a:lnTo>
                  <a:lnTo>
                    <a:pt x="38" y="15"/>
                  </a:lnTo>
                  <a:lnTo>
                    <a:pt x="43" y="0"/>
                  </a:lnTo>
                  <a:lnTo>
                    <a:pt x="68" y="7"/>
                  </a:lnTo>
                  <a:lnTo>
                    <a:pt x="95" y="13"/>
                  </a:lnTo>
                  <a:lnTo>
                    <a:pt x="123" y="17"/>
                  </a:lnTo>
                  <a:lnTo>
                    <a:pt x="151" y="20"/>
                  </a:lnTo>
                  <a:lnTo>
                    <a:pt x="179" y="22"/>
                  </a:lnTo>
                  <a:lnTo>
                    <a:pt x="207" y="22"/>
                  </a:lnTo>
                  <a:lnTo>
                    <a:pt x="236" y="22"/>
                  </a:lnTo>
                  <a:lnTo>
                    <a:pt x="264" y="22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55"/>
            <p:cNvSpPr>
              <a:spLocks noChangeAspect="1"/>
            </p:cNvSpPr>
            <p:nvPr/>
          </p:nvSpPr>
          <p:spPr bwMode="auto">
            <a:xfrm>
              <a:off x="1120" y="2462"/>
              <a:ext cx="12" cy="20"/>
            </a:xfrm>
            <a:custGeom>
              <a:avLst/>
              <a:gdLst>
                <a:gd name="T0" fmla="*/ 31 w 34"/>
                <a:gd name="T1" fmla="*/ 49 h 61"/>
                <a:gd name="T2" fmla="*/ 30 w 34"/>
                <a:gd name="T3" fmla="*/ 53 h 61"/>
                <a:gd name="T4" fmla="*/ 26 w 34"/>
                <a:gd name="T5" fmla="*/ 56 h 61"/>
                <a:gd name="T6" fmla="*/ 23 w 34"/>
                <a:gd name="T7" fmla="*/ 59 h 61"/>
                <a:gd name="T8" fmla="*/ 20 w 34"/>
                <a:gd name="T9" fmla="*/ 61 h 61"/>
                <a:gd name="T10" fmla="*/ 5 w 34"/>
                <a:gd name="T11" fmla="*/ 60 h 61"/>
                <a:gd name="T12" fmla="*/ 2 w 34"/>
                <a:gd name="T13" fmla="*/ 46 h 61"/>
                <a:gd name="T14" fmla="*/ 0 w 34"/>
                <a:gd name="T15" fmla="*/ 32 h 61"/>
                <a:gd name="T16" fmla="*/ 5 w 34"/>
                <a:gd name="T17" fmla="*/ 19 h 61"/>
                <a:gd name="T18" fmla="*/ 13 w 34"/>
                <a:gd name="T19" fmla="*/ 8 h 61"/>
                <a:gd name="T20" fmla="*/ 17 w 34"/>
                <a:gd name="T21" fmla="*/ 6 h 61"/>
                <a:gd name="T22" fmla="*/ 21 w 34"/>
                <a:gd name="T23" fmla="*/ 3 h 61"/>
                <a:gd name="T24" fmla="*/ 24 w 34"/>
                <a:gd name="T25" fmla="*/ 1 h 61"/>
                <a:gd name="T26" fmla="*/ 28 w 34"/>
                <a:gd name="T27" fmla="*/ 0 h 61"/>
                <a:gd name="T28" fmla="*/ 32 w 34"/>
                <a:gd name="T29" fmla="*/ 11 h 61"/>
                <a:gd name="T30" fmla="*/ 34 w 34"/>
                <a:gd name="T31" fmla="*/ 24 h 61"/>
                <a:gd name="T32" fmla="*/ 32 w 34"/>
                <a:gd name="T33" fmla="*/ 38 h 61"/>
                <a:gd name="T34" fmla="*/ 31 w 34"/>
                <a:gd name="T3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61">
                  <a:moveTo>
                    <a:pt x="31" y="49"/>
                  </a:moveTo>
                  <a:lnTo>
                    <a:pt x="30" y="53"/>
                  </a:lnTo>
                  <a:lnTo>
                    <a:pt x="26" y="56"/>
                  </a:lnTo>
                  <a:lnTo>
                    <a:pt x="23" y="59"/>
                  </a:lnTo>
                  <a:lnTo>
                    <a:pt x="20" y="61"/>
                  </a:lnTo>
                  <a:lnTo>
                    <a:pt x="5" y="60"/>
                  </a:lnTo>
                  <a:lnTo>
                    <a:pt x="2" y="46"/>
                  </a:lnTo>
                  <a:lnTo>
                    <a:pt x="0" y="32"/>
                  </a:lnTo>
                  <a:lnTo>
                    <a:pt x="5" y="19"/>
                  </a:lnTo>
                  <a:lnTo>
                    <a:pt x="13" y="8"/>
                  </a:lnTo>
                  <a:lnTo>
                    <a:pt x="17" y="6"/>
                  </a:lnTo>
                  <a:lnTo>
                    <a:pt x="21" y="3"/>
                  </a:lnTo>
                  <a:lnTo>
                    <a:pt x="24" y="1"/>
                  </a:lnTo>
                  <a:lnTo>
                    <a:pt x="28" y="0"/>
                  </a:lnTo>
                  <a:lnTo>
                    <a:pt x="32" y="11"/>
                  </a:lnTo>
                  <a:lnTo>
                    <a:pt x="34" y="24"/>
                  </a:lnTo>
                  <a:lnTo>
                    <a:pt x="32" y="38"/>
                  </a:lnTo>
                  <a:lnTo>
                    <a:pt x="31" y="49"/>
                  </a:lnTo>
                  <a:close/>
                </a:path>
              </a:pathLst>
            </a:custGeom>
            <a:solidFill>
              <a:srgbClr val="F2CC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56"/>
            <p:cNvSpPr>
              <a:spLocks noChangeAspect="1"/>
            </p:cNvSpPr>
            <p:nvPr/>
          </p:nvSpPr>
          <p:spPr bwMode="auto">
            <a:xfrm>
              <a:off x="1118" y="2491"/>
              <a:ext cx="15" cy="40"/>
            </a:xfrm>
            <a:custGeom>
              <a:avLst/>
              <a:gdLst>
                <a:gd name="T0" fmla="*/ 35 w 44"/>
                <a:gd name="T1" fmla="*/ 1 h 120"/>
                <a:gd name="T2" fmla="*/ 44 w 44"/>
                <a:gd name="T3" fmla="*/ 120 h 120"/>
                <a:gd name="T4" fmla="*/ 28 w 44"/>
                <a:gd name="T5" fmla="*/ 109 h 120"/>
                <a:gd name="T6" fmla="*/ 17 w 44"/>
                <a:gd name="T7" fmla="*/ 96 h 120"/>
                <a:gd name="T8" fmla="*/ 12 w 44"/>
                <a:gd name="T9" fmla="*/ 82 h 120"/>
                <a:gd name="T10" fmla="*/ 7 w 44"/>
                <a:gd name="T11" fmla="*/ 65 h 120"/>
                <a:gd name="T12" fmla="*/ 6 w 44"/>
                <a:gd name="T13" fmla="*/ 50 h 120"/>
                <a:gd name="T14" fmla="*/ 5 w 44"/>
                <a:gd name="T15" fmla="*/ 33 h 120"/>
                <a:gd name="T16" fmla="*/ 3 w 44"/>
                <a:gd name="T17" fmla="*/ 17 h 120"/>
                <a:gd name="T18" fmla="*/ 0 w 44"/>
                <a:gd name="T19" fmla="*/ 0 h 120"/>
                <a:gd name="T20" fmla="*/ 10 w 44"/>
                <a:gd name="T21" fmla="*/ 4 h 120"/>
                <a:gd name="T22" fmla="*/ 19 w 44"/>
                <a:gd name="T23" fmla="*/ 7 h 120"/>
                <a:gd name="T24" fmla="*/ 27 w 44"/>
                <a:gd name="T25" fmla="*/ 7 h 120"/>
                <a:gd name="T26" fmla="*/ 35 w 44"/>
                <a:gd name="T27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120">
                  <a:moveTo>
                    <a:pt x="35" y="1"/>
                  </a:moveTo>
                  <a:lnTo>
                    <a:pt x="44" y="120"/>
                  </a:lnTo>
                  <a:lnTo>
                    <a:pt x="28" y="109"/>
                  </a:lnTo>
                  <a:lnTo>
                    <a:pt x="17" y="96"/>
                  </a:lnTo>
                  <a:lnTo>
                    <a:pt x="12" y="82"/>
                  </a:lnTo>
                  <a:lnTo>
                    <a:pt x="7" y="65"/>
                  </a:lnTo>
                  <a:lnTo>
                    <a:pt x="6" y="50"/>
                  </a:lnTo>
                  <a:lnTo>
                    <a:pt x="5" y="33"/>
                  </a:lnTo>
                  <a:lnTo>
                    <a:pt x="3" y="17"/>
                  </a:lnTo>
                  <a:lnTo>
                    <a:pt x="0" y="0"/>
                  </a:lnTo>
                  <a:lnTo>
                    <a:pt x="10" y="4"/>
                  </a:lnTo>
                  <a:lnTo>
                    <a:pt x="19" y="7"/>
                  </a:lnTo>
                  <a:lnTo>
                    <a:pt x="27" y="7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FF7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57"/>
            <p:cNvSpPr>
              <a:spLocks noChangeAspect="1"/>
            </p:cNvSpPr>
            <p:nvPr/>
          </p:nvSpPr>
          <p:spPr bwMode="auto">
            <a:xfrm>
              <a:off x="835" y="2514"/>
              <a:ext cx="84" cy="76"/>
            </a:xfrm>
            <a:custGeom>
              <a:avLst/>
              <a:gdLst>
                <a:gd name="T0" fmla="*/ 235 w 252"/>
                <a:gd name="T1" fmla="*/ 28 h 229"/>
                <a:gd name="T2" fmla="*/ 248 w 252"/>
                <a:gd name="T3" fmla="*/ 71 h 229"/>
                <a:gd name="T4" fmla="*/ 252 w 252"/>
                <a:gd name="T5" fmla="*/ 113 h 229"/>
                <a:gd name="T6" fmla="*/ 245 w 252"/>
                <a:gd name="T7" fmla="*/ 154 h 229"/>
                <a:gd name="T8" fmla="*/ 224 w 252"/>
                <a:gd name="T9" fmla="*/ 190 h 229"/>
                <a:gd name="T10" fmla="*/ 224 w 252"/>
                <a:gd name="T11" fmla="*/ 193 h 229"/>
                <a:gd name="T12" fmla="*/ 224 w 252"/>
                <a:gd name="T13" fmla="*/ 194 h 229"/>
                <a:gd name="T14" fmla="*/ 224 w 252"/>
                <a:gd name="T15" fmla="*/ 197 h 229"/>
                <a:gd name="T16" fmla="*/ 223 w 252"/>
                <a:gd name="T17" fmla="*/ 200 h 229"/>
                <a:gd name="T18" fmla="*/ 219 w 252"/>
                <a:gd name="T19" fmla="*/ 182 h 229"/>
                <a:gd name="T20" fmla="*/ 217 w 252"/>
                <a:gd name="T21" fmla="*/ 163 h 229"/>
                <a:gd name="T22" fmla="*/ 216 w 252"/>
                <a:gd name="T23" fmla="*/ 145 h 229"/>
                <a:gd name="T24" fmla="*/ 209 w 252"/>
                <a:gd name="T25" fmla="*/ 129 h 229"/>
                <a:gd name="T26" fmla="*/ 194 w 252"/>
                <a:gd name="T27" fmla="*/ 127 h 229"/>
                <a:gd name="T28" fmla="*/ 180 w 252"/>
                <a:gd name="T29" fmla="*/ 140 h 229"/>
                <a:gd name="T30" fmla="*/ 167 w 252"/>
                <a:gd name="T31" fmla="*/ 154 h 229"/>
                <a:gd name="T32" fmla="*/ 155 w 252"/>
                <a:gd name="T33" fmla="*/ 170 h 229"/>
                <a:gd name="T34" fmla="*/ 142 w 252"/>
                <a:gd name="T35" fmla="*/ 186 h 229"/>
                <a:gd name="T36" fmla="*/ 129 w 252"/>
                <a:gd name="T37" fmla="*/ 200 h 229"/>
                <a:gd name="T38" fmla="*/ 116 w 252"/>
                <a:gd name="T39" fmla="*/ 209 h 229"/>
                <a:gd name="T40" fmla="*/ 99 w 252"/>
                <a:gd name="T41" fmla="*/ 218 h 229"/>
                <a:gd name="T42" fmla="*/ 81 w 252"/>
                <a:gd name="T43" fmla="*/ 219 h 229"/>
                <a:gd name="T44" fmla="*/ 74 w 252"/>
                <a:gd name="T45" fmla="*/ 216 h 229"/>
                <a:gd name="T46" fmla="*/ 65 w 252"/>
                <a:gd name="T47" fmla="*/ 219 h 229"/>
                <a:gd name="T48" fmla="*/ 56 w 252"/>
                <a:gd name="T49" fmla="*/ 222 h 229"/>
                <a:gd name="T50" fmla="*/ 47 w 252"/>
                <a:gd name="T51" fmla="*/ 226 h 229"/>
                <a:gd name="T52" fmla="*/ 40 w 252"/>
                <a:gd name="T53" fmla="*/ 229 h 229"/>
                <a:gd name="T54" fmla="*/ 33 w 252"/>
                <a:gd name="T55" fmla="*/ 228 h 229"/>
                <a:gd name="T56" fmla="*/ 29 w 252"/>
                <a:gd name="T57" fmla="*/ 222 h 229"/>
                <a:gd name="T58" fmla="*/ 28 w 252"/>
                <a:gd name="T59" fmla="*/ 209 h 229"/>
                <a:gd name="T60" fmla="*/ 22 w 252"/>
                <a:gd name="T61" fmla="*/ 202 h 229"/>
                <a:gd name="T62" fmla="*/ 14 w 252"/>
                <a:gd name="T63" fmla="*/ 198 h 229"/>
                <a:gd name="T64" fmla="*/ 7 w 252"/>
                <a:gd name="T65" fmla="*/ 196 h 229"/>
                <a:gd name="T66" fmla="*/ 0 w 252"/>
                <a:gd name="T67" fmla="*/ 190 h 229"/>
                <a:gd name="T68" fmla="*/ 5 w 252"/>
                <a:gd name="T69" fmla="*/ 180 h 229"/>
                <a:gd name="T70" fmla="*/ 7 w 252"/>
                <a:gd name="T71" fmla="*/ 170 h 229"/>
                <a:gd name="T72" fmla="*/ 5 w 252"/>
                <a:gd name="T73" fmla="*/ 159 h 229"/>
                <a:gd name="T74" fmla="*/ 1 w 252"/>
                <a:gd name="T75" fmla="*/ 148 h 229"/>
                <a:gd name="T76" fmla="*/ 23 w 252"/>
                <a:gd name="T77" fmla="*/ 134 h 229"/>
                <a:gd name="T78" fmla="*/ 46 w 252"/>
                <a:gd name="T79" fmla="*/ 119 h 229"/>
                <a:gd name="T80" fmla="*/ 68 w 252"/>
                <a:gd name="T81" fmla="*/ 101 h 229"/>
                <a:gd name="T82" fmla="*/ 88 w 252"/>
                <a:gd name="T83" fmla="*/ 83 h 229"/>
                <a:gd name="T84" fmla="*/ 109 w 252"/>
                <a:gd name="T85" fmla="*/ 63 h 229"/>
                <a:gd name="T86" fmla="*/ 127 w 252"/>
                <a:gd name="T87" fmla="*/ 42 h 229"/>
                <a:gd name="T88" fmla="*/ 145 w 252"/>
                <a:gd name="T89" fmla="*/ 21 h 229"/>
                <a:gd name="T90" fmla="*/ 162 w 252"/>
                <a:gd name="T91" fmla="*/ 0 h 229"/>
                <a:gd name="T92" fmla="*/ 170 w 252"/>
                <a:gd name="T93" fmla="*/ 6 h 229"/>
                <a:gd name="T94" fmla="*/ 180 w 252"/>
                <a:gd name="T95" fmla="*/ 10 h 229"/>
                <a:gd name="T96" fmla="*/ 188 w 252"/>
                <a:gd name="T97" fmla="*/ 14 h 229"/>
                <a:gd name="T98" fmla="*/ 198 w 252"/>
                <a:gd name="T99" fmla="*/ 17 h 229"/>
                <a:gd name="T100" fmla="*/ 206 w 252"/>
                <a:gd name="T101" fmla="*/ 21 h 229"/>
                <a:gd name="T102" fmla="*/ 216 w 252"/>
                <a:gd name="T103" fmla="*/ 24 h 229"/>
                <a:gd name="T104" fmla="*/ 226 w 252"/>
                <a:gd name="T105" fmla="*/ 25 h 229"/>
                <a:gd name="T106" fmla="*/ 235 w 252"/>
                <a:gd name="T107" fmla="*/ 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2" h="229">
                  <a:moveTo>
                    <a:pt x="235" y="28"/>
                  </a:moveTo>
                  <a:lnTo>
                    <a:pt x="248" y="71"/>
                  </a:lnTo>
                  <a:lnTo>
                    <a:pt x="252" y="113"/>
                  </a:lnTo>
                  <a:lnTo>
                    <a:pt x="245" y="154"/>
                  </a:lnTo>
                  <a:lnTo>
                    <a:pt x="224" y="190"/>
                  </a:lnTo>
                  <a:lnTo>
                    <a:pt x="224" y="193"/>
                  </a:lnTo>
                  <a:lnTo>
                    <a:pt x="224" y="194"/>
                  </a:lnTo>
                  <a:lnTo>
                    <a:pt x="224" y="197"/>
                  </a:lnTo>
                  <a:lnTo>
                    <a:pt x="223" y="200"/>
                  </a:lnTo>
                  <a:lnTo>
                    <a:pt x="219" y="182"/>
                  </a:lnTo>
                  <a:lnTo>
                    <a:pt x="217" y="163"/>
                  </a:lnTo>
                  <a:lnTo>
                    <a:pt x="216" y="145"/>
                  </a:lnTo>
                  <a:lnTo>
                    <a:pt x="209" y="129"/>
                  </a:lnTo>
                  <a:lnTo>
                    <a:pt x="194" y="127"/>
                  </a:lnTo>
                  <a:lnTo>
                    <a:pt x="180" y="140"/>
                  </a:lnTo>
                  <a:lnTo>
                    <a:pt x="167" y="154"/>
                  </a:lnTo>
                  <a:lnTo>
                    <a:pt x="155" y="170"/>
                  </a:lnTo>
                  <a:lnTo>
                    <a:pt x="142" y="186"/>
                  </a:lnTo>
                  <a:lnTo>
                    <a:pt x="129" y="200"/>
                  </a:lnTo>
                  <a:lnTo>
                    <a:pt x="116" y="209"/>
                  </a:lnTo>
                  <a:lnTo>
                    <a:pt x="99" y="218"/>
                  </a:lnTo>
                  <a:lnTo>
                    <a:pt x="81" y="219"/>
                  </a:lnTo>
                  <a:lnTo>
                    <a:pt x="74" y="216"/>
                  </a:lnTo>
                  <a:lnTo>
                    <a:pt x="65" y="219"/>
                  </a:lnTo>
                  <a:lnTo>
                    <a:pt x="56" y="222"/>
                  </a:lnTo>
                  <a:lnTo>
                    <a:pt x="47" y="226"/>
                  </a:lnTo>
                  <a:lnTo>
                    <a:pt x="40" y="229"/>
                  </a:lnTo>
                  <a:lnTo>
                    <a:pt x="33" y="228"/>
                  </a:lnTo>
                  <a:lnTo>
                    <a:pt x="29" y="222"/>
                  </a:lnTo>
                  <a:lnTo>
                    <a:pt x="28" y="209"/>
                  </a:lnTo>
                  <a:lnTo>
                    <a:pt x="22" y="202"/>
                  </a:lnTo>
                  <a:lnTo>
                    <a:pt x="14" y="198"/>
                  </a:lnTo>
                  <a:lnTo>
                    <a:pt x="7" y="196"/>
                  </a:lnTo>
                  <a:lnTo>
                    <a:pt x="0" y="190"/>
                  </a:lnTo>
                  <a:lnTo>
                    <a:pt x="5" y="180"/>
                  </a:lnTo>
                  <a:lnTo>
                    <a:pt x="7" y="170"/>
                  </a:lnTo>
                  <a:lnTo>
                    <a:pt x="5" y="159"/>
                  </a:lnTo>
                  <a:lnTo>
                    <a:pt x="1" y="148"/>
                  </a:lnTo>
                  <a:lnTo>
                    <a:pt x="23" y="134"/>
                  </a:lnTo>
                  <a:lnTo>
                    <a:pt x="46" y="119"/>
                  </a:lnTo>
                  <a:lnTo>
                    <a:pt x="68" y="101"/>
                  </a:lnTo>
                  <a:lnTo>
                    <a:pt x="88" y="83"/>
                  </a:lnTo>
                  <a:lnTo>
                    <a:pt x="109" y="63"/>
                  </a:lnTo>
                  <a:lnTo>
                    <a:pt x="127" y="42"/>
                  </a:lnTo>
                  <a:lnTo>
                    <a:pt x="145" y="21"/>
                  </a:lnTo>
                  <a:lnTo>
                    <a:pt x="162" y="0"/>
                  </a:lnTo>
                  <a:lnTo>
                    <a:pt x="170" y="6"/>
                  </a:lnTo>
                  <a:lnTo>
                    <a:pt x="180" y="10"/>
                  </a:lnTo>
                  <a:lnTo>
                    <a:pt x="188" y="14"/>
                  </a:lnTo>
                  <a:lnTo>
                    <a:pt x="198" y="17"/>
                  </a:lnTo>
                  <a:lnTo>
                    <a:pt x="206" y="21"/>
                  </a:lnTo>
                  <a:lnTo>
                    <a:pt x="216" y="24"/>
                  </a:lnTo>
                  <a:lnTo>
                    <a:pt x="226" y="25"/>
                  </a:lnTo>
                  <a:lnTo>
                    <a:pt x="235" y="28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58"/>
            <p:cNvSpPr>
              <a:spLocks noChangeAspect="1"/>
            </p:cNvSpPr>
            <p:nvPr/>
          </p:nvSpPr>
          <p:spPr bwMode="auto">
            <a:xfrm>
              <a:off x="993" y="2529"/>
              <a:ext cx="204" cy="296"/>
            </a:xfrm>
            <a:custGeom>
              <a:avLst/>
              <a:gdLst>
                <a:gd name="T0" fmla="*/ 599 w 613"/>
                <a:gd name="T1" fmla="*/ 91 h 887"/>
                <a:gd name="T2" fmla="*/ 611 w 613"/>
                <a:gd name="T3" fmla="*/ 241 h 887"/>
                <a:gd name="T4" fmla="*/ 596 w 613"/>
                <a:gd name="T5" fmla="*/ 495 h 887"/>
                <a:gd name="T6" fmla="*/ 558 w 613"/>
                <a:gd name="T7" fmla="*/ 601 h 887"/>
                <a:gd name="T8" fmla="*/ 518 w 613"/>
                <a:gd name="T9" fmla="*/ 622 h 887"/>
                <a:gd name="T10" fmla="*/ 474 w 613"/>
                <a:gd name="T11" fmla="*/ 632 h 887"/>
                <a:gd name="T12" fmla="*/ 473 w 613"/>
                <a:gd name="T13" fmla="*/ 649 h 887"/>
                <a:gd name="T14" fmla="*/ 495 w 613"/>
                <a:gd name="T15" fmla="*/ 663 h 887"/>
                <a:gd name="T16" fmla="*/ 526 w 613"/>
                <a:gd name="T17" fmla="*/ 660 h 887"/>
                <a:gd name="T18" fmla="*/ 557 w 613"/>
                <a:gd name="T19" fmla="*/ 653 h 887"/>
                <a:gd name="T20" fmla="*/ 586 w 613"/>
                <a:gd name="T21" fmla="*/ 651 h 887"/>
                <a:gd name="T22" fmla="*/ 571 w 613"/>
                <a:gd name="T23" fmla="*/ 731 h 887"/>
                <a:gd name="T24" fmla="*/ 558 w 613"/>
                <a:gd name="T25" fmla="*/ 849 h 887"/>
                <a:gd name="T26" fmla="*/ 501 w 613"/>
                <a:gd name="T27" fmla="*/ 869 h 887"/>
                <a:gd name="T28" fmla="*/ 462 w 613"/>
                <a:gd name="T29" fmla="*/ 872 h 887"/>
                <a:gd name="T30" fmla="*/ 426 w 613"/>
                <a:gd name="T31" fmla="*/ 861 h 887"/>
                <a:gd name="T32" fmla="*/ 401 w 613"/>
                <a:gd name="T33" fmla="*/ 841 h 887"/>
                <a:gd name="T34" fmla="*/ 370 w 613"/>
                <a:gd name="T35" fmla="*/ 718 h 887"/>
                <a:gd name="T36" fmla="*/ 381 w 613"/>
                <a:gd name="T37" fmla="*/ 605 h 887"/>
                <a:gd name="T38" fmla="*/ 403 w 613"/>
                <a:gd name="T39" fmla="*/ 605 h 887"/>
                <a:gd name="T40" fmla="*/ 406 w 613"/>
                <a:gd name="T41" fmla="*/ 586 h 887"/>
                <a:gd name="T42" fmla="*/ 373 w 613"/>
                <a:gd name="T43" fmla="*/ 508 h 887"/>
                <a:gd name="T44" fmla="*/ 341 w 613"/>
                <a:gd name="T45" fmla="*/ 393 h 887"/>
                <a:gd name="T46" fmla="*/ 310 w 613"/>
                <a:gd name="T47" fmla="*/ 279 h 887"/>
                <a:gd name="T48" fmla="*/ 297 w 613"/>
                <a:gd name="T49" fmla="*/ 272 h 887"/>
                <a:gd name="T50" fmla="*/ 265 w 613"/>
                <a:gd name="T51" fmla="*/ 343 h 887"/>
                <a:gd name="T52" fmla="*/ 235 w 613"/>
                <a:gd name="T53" fmla="*/ 457 h 887"/>
                <a:gd name="T54" fmla="*/ 225 w 613"/>
                <a:gd name="T55" fmla="*/ 577 h 887"/>
                <a:gd name="T56" fmla="*/ 243 w 613"/>
                <a:gd name="T57" fmla="*/ 806 h 887"/>
                <a:gd name="T58" fmla="*/ 223 w 613"/>
                <a:gd name="T59" fmla="*/ 872 h 887"/>
                <a:gd name="T60" fmla="*/ 209 w 613"/>
                <a:gd name="T61" fmla="*/ 866 h 887"/>
                <a:gd name="T62" fmla="*/ 187 w 613"/>
                <a:gd name="T63" fmla="*/ 870 h 887"/>
                <a:gd name="T64" fmla="*/ 165 w 613"/>
                <a:gd name="T65" fmla="*/ 876 h 887"/>
                <a:gd name="T66" fmla="*/ 127 w 613"/>
                <a:gd name="T67" fmla="*/ 887 h 887"/>
                <a:gd name="T68" fmla="*/ 83 w 613"/>
                <a:gd name="T69" fmla="*/ 875 h 887"/>
                <a:gd name="T70" fmla="*/ 37 w 613"/>
                <a:gd name="T71" fmla="*/ 865 h 887"/>
                <a:gd name="T72" fmla="*/ 30 w 613"/>
                <a:gd name="T73" fmla="*/ 823 h 887"/>
                <a:gd name="T74" fmla="*/ 13 w 613"/>
                <a:gd name="T75" fmla="*/ 681 h 887"/>
                <a:gd name="T76" fmla="*/ 23 w 613"/>
                <a:gd name="T77" fmla="*/ 502 h 887"/>
                <a:gd name="T78" fmla="*/ 3 w 613"/>
                <a:gd name="T79" fmla="*/ 349 h 887"/>
                <a:gd name="T80" fmla="*/ 6 w 613"/>
                <a:gd name="T81" fmla="*/ 197 h 887"/>
                <a:gd name="T82" fmla="*/ 34 w 613"/>
                <a:gd name="T83" fmla="*/ 81 h 887"/>
                <a:gd name="T84" fmla="*/ 63 w 613"/>
                <a:gd name="T85" fmla="*/ 17 h 887"/>
                <a:gd name="T86" fmla="*/ 108 w 613"/>
                <a:gd name="T87" fmla="*/ 28 h 887"/>
                <a:gd name="T88" fmla="*/ 152 w 613"/>
                <a:gd name="T89" fmla="*/ 43 h 887"/>
                <a:gd name="T90" fmla="*/ 198 w 613"/>
                <a:gd name="T91" fmla="*/ 58 h 887"/>
                <a:gd name="T92" fmla="*/ 244 w 613"/>
                <a:gd name="T93" fmla="*/ 75 h 887"/>
                <a:gd name="T94" fmla="*/ 289 w 613"/>
                <a:gd name="T95" fmla="*/ 92 h 887"/>
                <a:gd name="T96" fmla="*/ 314 w 613"/>
                <a:gd name="T97" fmla="*/ 56 h 887"/>
                <a:gd name="T98" fmla="*/ 346 w 613"/>
                <a:gd name="T99" fmla="*/ 21 h 887"/>
                <a:gd name="T100" fmla="*/ 375 w 613"/>
                <a:gd name="T101" fmla="*/ 3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3" h="887">
                  <a:moveTo>
                    <a:pt x="440" y="75"/>
                  </a:moveTo>
                  <a:lnTo>
                    <a:pt x="586" y="42"/>
                  </a:lnTo>
                  <a:lnTo>
                    <a:pt x="599" y="91"/>
                  </a:lnTo>
                  <a:lnTo>
                    <a:pt x="604" y="139"/>
                  </a:lnTo>
                  <a:lnTo>
                    <a:pt x="607" y="190"/>
                  </a:lnTo>
                  <a:lnTo>
                    <a:pt x="611" y="241"/>
                  </a:lnTo>
                  <a:lnTo>
                    <a:pt x="613" y="328"/>
                  </a:lnTo>
                  <a:lnTo>
                    <a:pt x="608" y="413"/>
                  </a:lnTo>
                  <a:lnTo>
                    <a:pt x="596" y="495"/>
                  </a:lnTo>
                  <a:lnTo>
                    <a:pt x="575" y="573"/>
                  </a:lnTo>
                  <a:lnTo>
                    <a:pt x="568" y="589"/>
                  </a:lnTo>
                  <a:lnTo>
                    <a:pt x="558" y="601"/>
                  </a:lnTo>
                  <a:lnTo>
                    <a:pt x="546" y="610"/>
                  </a:lnTo>
                  <a:lnTo>
                    <a:pt x="533" y="616"/>
                  </a:lnTo>
                  <a:lnTo>
                    <a:pt x="518" y="622"/>
                  </a:lnTo>
                  <a:lnTo>
                    <a:pt x="502" y="626"/>
                  </a:lnTo>
                  <a:lnTo>
                    <a:pt x="488" y="629"/>
                  </a:lnTo>
                  <a:lnTo>
                    <a:pt x="474" y="632"/>
                  </a:lnTo>
                  <a:lnTo>
                    <a:pt x="473" y="637"/>
                  </a:lnTo>
                  <a:lnTo>
                    <a:pt x="472" y="643"/>
                  </a:lnTo>
                  <a:lnTo>
                    <a:pt x="473" y="649"/>
                  </a:lnTo>
                  <a:lnTo>
                    <a:pt x="477" y="653"/>
                  </a:lnTo>
                  <a:lnTo>
                    <a:pt x="486" y="658"/>
                  </a:lnTo>
                  <a:lnTo>
                    <a:pt x="495" y="663"/>
                  </a:lnTo>
                  <a:lnTo>
                    <a:pt x="505" y="663"/>
                  </a:lnTo>
                  <a:lnTo>
                    <a:pt x="516" y="663"/>
                  </a:lnTo>
                  <a:lnTo>
                    <a:pt x="526" y="660"/>
                  </a:lnTo>
                  <a:lnTo>
                    <a:pt x="537" y="657"/>
                  </a:lnTo>
                  <a:lnTo>
                    <a:pt x="547" y="654"/>
                  </a:lnTo>
                  <a:lnTo>
                    <a:pt x="557" y="653"/>
                  </a:lnTo>
                  <a:lnTo>
                    <a:pt x="586" y="612"/>
                  </a:lnTo>
                  <a:lnTo>
                    <a:pt x="589" y="632"/>
                  </a:lnTo>
                  <a:lnTo>
                    <a:pt x="586" y="651"/>
                  </a:lnTo>
                  <a:lnTo>
                    <a:pt x="582" y="672"/>
                  </a:lnTo>
                  <a:lnTo>
                    <a:pt x="579" y="692"/>
                  </a:lnTo>
                  <a:lnTo>
                    <a:pt x="571" y="731"/>
                  </a:lnTo>
                  <a:lnTo>
                    <a:pt x="564" y="769"/>
                  </a:lnTo>
                  <a:lnTo>
                    <a:pt x="560" y="809"/>
                  </a:lnTo>
                  <a:lnTo>
                    <a:pt x="558" y="849"/>
                  </a:lnTo>
                  <a:lnTo>
                    <a:pt x="526" y="877"/>
                  </a:lnTo>
                  <a:lnTo>
                    <a:pt x="513" y="872"/>
                  </a:lnTo>
                  <a:lnTo>
                    <a:pt x="501" y="869"/>
                  </a:lnTo>
                  <a:lnTo>
                    <a:pt x="487" y="869"/>
                  </a:lnTo>
                  <a:lnTo>
                    <a:pt x="474" y="870"/>
                  </a:lnTo>
                  <a:lnTo>
                    <a:pt x="462" y="872"/>
                  </a:lnTo>
                  <a:lnTo>
                    <a:pt x="448" y="870"/>
                  </a:lnTo>
                  <a:lnTo>
                    <a:pt x="437" y="868"/>
                  </a:lnTo>
                  <a:lnTo>
                    <a:pt x="426" y="861"/>
                  </a:lnTo>
                  <a:lnTo>
                    <a:pt x="413" y="858"/>
                  </a:lnTo>
                  <a:lnTo>
                    <a:pt x="406" y="851"/>
                  </a:lnTo>
                  <a:lnTo>
                    <a:pt x="401" y="841"/>
                  </a:lnTo>
                  <a:lnTo>
                    <a:pt x="395" y="830"/>
                  </a:lnTo>
                  <a:lnTo>
                    <a:pt x="380" y="776"/>
                  </a:lnTo>
                  <a:lnTo>
                    <a:pt x="370" y="718"/>
                  </a:lnTo>
                  <a:lnTo>
                    <a:pt x="367" y="658"/>
                  </a:lnTo>
                  <a:lnTo>
                    <a:pt x="374" y="600"/>
                  </a:lnTo>
                  <a:lnTo>
                    <a:pt x="381" y="605"/>
                  </a:lnTo>
                  <a:lnTo>
                    <a:pt x="389" y="607"/>
                  </a:lnTo>
                  <a:lnTo>
                    <a:pt x="396" y="605"/>
                  </a:lnTo>
                  <a:lnTo>
                    <a:pt x="403" y="605"/>
                  </a:lnTo>
                  <a:lnTo>
                    <a:pt x="408" y="600"/>
                  </a:lnTo>
                  <a:lnTo>
                    <a:pt x="408" y="593"/>
                  </a:lnTo>
                  <a:lnTo>
                    <a:pt x="406" y="586"/>
                  </a:lnTo>
                  <a:lnTo>
                    <a:pt x="406" y="580"/>
                  </a:lnTo>
                  <a:lnTo>
                    <a:pt x="388" y="545"/>
                  </a:lnTo>
                  <a:lnTo>
                    <a:pt x="373" y="508"/>
                  </a:lnTo>
                  <a:lnTo>
                    <a:pt x="361" y="470"/>
                  </a:lnTo>
                  <a:lnTo>
                    <a:pt x="350" y="432"/>
                  </a:lnTo>
                  <a:lnTo>
                    <a:pt x="341" y="393"/>
                  </a:lnTo>
                  <a:lnTo>
                    <a:pt x="331" y="354"/>
                  </a:lnTo>
                  <a:lnTo>
                    <a:pt x="321" y="317"/>
                  </a:lnTo>
                  <a:lnTo>
                    <a:pt x="310" y="279"/>
                  </a:lnTo>
                  <a:lnTo>
                    <a:pt x="307" y="275"/>
                  </a:lnTo>
                  <a:lnTo>
                    <a:pt x="303" y="273"/>
                  </a:lnTo>
                  <a:lnTo>
                    <a:pt x="297" y="272"/>
                  </a:lnTo>
                  <a:lnTo>
                    <a:pt x="293" y="270"/>
                  </a:lnTo>
                  <a:lnTo>
                    <a:pt x="278" y="307"/>
                  </a:lnTo>
                  <a:lnTo>
                    <a:pt x="265" y="343"/>
                  </a:lnTo>
                  <a:lnTo>
                    <a:pt x="253" y="381"/>
                  </a:lnTo>
                  <a:lnTo>
                    <a:pt x="243" y="418"/>
                  </a:lnTo>
                  <a:lnTo>
                    <a:pt x="235" y="457"/>
                  </a:lnTo>
                  <a:lnTo>
                    <a:pt x="228" y="497"/>
                  </a:lnTo>
                  <a:lnTo>
                    <a:pt x="225" y="537"/>
                  </a:lnTo>
                  <a:lnTo>
                    <a:pt x="225" y="577"/>
                  </a:lnTo>
                  <a:lnTo>
                    <a:pt x="239" y="651"/>
                  </a:lnTo>
                  <a:lnTo>
                    <a:pt x="246" y="729"/>
                  </a:lnTo>
                  <a:lnTo>
                    <a:pt x="243" y="806"/>
                  </a:lnTo>
                  <a:lnTo>
                    <a:pt x="226" y="880"/>
                  </a:lnTo>
                  <a:lnTo>
                    <a:pt x="225" y="876"/>
                  </a:lnTo>
                  <a:lnTo>
                    <a:pt x="223" y="872"/>
                  </a:lnTo>
                  <a:lnTo>
                    <a:pt x="221" y="868"/>
                  </a:lnTo>
                  <a:lnTo>
                    <a:pt x="218" y="865"/>
                  </a:lnTo>
                  <a:lnTo>
                    <a:pt x="209" y="866"/>
                  </a:lnTo>
                  <a:lnTo>
                    <a:pt x="203" y="868"/>
                  </a:lnTo>
                  <a:lnTo>
                    <a:pt x="194" y="869"/>
                  </a:lnTo>
                  <a:lnTo>
                    <a:pt x="187" y="870"/>
                  </a:lnTo>
                  <a:lnTo>
                    <a:pt x="180" y="872"/>
                  </a:lnTo>
                  <a:lnTo>
                    <a:pt x="173" y="875"/>
                  </a:lnTo>
                  <a:lnTo>
                    <a:pt x="165" y="876"/>
                  </a:lnTo>
                  <a:lnTo>
                    <a:pt x="158" y="877"/>
                  </a:lnTo>
                  <a:lnTo>
                    <a:pt x="143" y="884"/>
                  </a:lnTo>
                  <a:lnTo>
                    <a:pt x="127" y="887"/>
                  </a:lnTo>
                  <a:lnTo>
                    <a:pt x="112" y="884"/>
                  </a:lnTo>
                  <a:lnTo>
                    <a:pt x="98" y="880"/>
                  </a:lnTo>
                  <a:lnTo>
                    <a:pt x="83" y="875"/>
                  </a:lnTo>
                  <a:lnTo>
                    <a:pt x="67" y="869"/>
                  </a:lnTo>
                  <a:lnTo>
                    <a:pt x="52" y="866"/>
                  </a:lnTo>
                  <a:lnTo>
                    <a:pt x="37" y="865"/>
                  </a:lnTo>
                  <a:lnTo>
                    <a:pt x="31" y="852"/>
                  </a:lnTo>
                  <a:lnTo>
                    <a:pt x="30" y="838"/>
                  </a:lnTo>
                  <a:lnTo>
                    <a:pt x="30" y="823"/>
                  </a:lnTo>
                  <a:lnTo>
                    <a:pt x="27" y="809"/>
                  </a:lnTo>
                  <a:lnTo>
                    <a:pt x="18" y="745"/>
                  </a:lnTo>
                  <a:lnTo>
                    <a:pt x="13" y="681"/>
                  </a:lnTo>
                  <a:lnTo>
                    <a:pt x="14" y="615"/>
                  </a:lnTo>
                  <a:lnTo>
                    <a:pt x="25" y="552"/>
                  </a:lnTo>
                  <a:lnTo>
                    <a:pt x="23" y="502"/>
                  </a:lnTo>
                  <a:lnTo>
                    <a:pt x="17" y="450"/>
                  </a:lnTo>
                  <a:lnTo>
                    <a:pt x="10" y="399"/>
                  </a:lnTo>
                  <a:lnTo>
                    <a:pt x="3" y="349"/>
                  </a:lnTo>
                  <a:lnTo>
                    <a:pt x="0" y="297"/>
                  </a:lnTo>
                  <a:lnTo>
                    <a:pt x="0" y="247"/>
                  </a:lnTo>
                  <a:lnTo>
                    <a:pt x="6" y="197"/>
                  </a:lnTo>
                  <a:lnTo>
                    <a:pt x="18" y="148"/>
                  </a:lnTo>
                  <a:lnTo>
                    <a:pt x="27" y="114"/>
                  </a:lnTo>
                  <a:lnTo>
                    <a:pt x="34" y="81"/>
                  </a:lnTo>
                  <a:lnTo>
                    <a:pt x="41" y="47"/>
                  </a:lnTo>
                  <a:lnTo>
                    <a:pt x="49" y="14"/>
                  </a:lnTo>
                  <a:lnTo>
                    <a:pt x="63" y="17"/>
                  </a:lnTo>
                  <a:lnTo>
                    <a:pt x="78" y="19"/>
                  </a:lnTo>
                  <a:lnTo>
                    <a:pt x="92" y="24"/>
                  </a:lnTo>
                  <a:lnTo>
                    <a:pt x="108" y="28"/>
                  </a:lnTo>
                  <a:lnTo>
                    <a:pt x="123" y="33"/>
                  </a:lnTo>
                  <a:lnTo>
                    <a:pt x="138" y="38"/>
                  </a:lnTo>
                  <a:lnTo>
                    <a:pt x="152" y="43"/>
                  </a:lnTo>
                  <a:lnTo>
                    <a:pt x="168" y="47"/>
                  </a:lnTo>
                  <a:lnTo>
                    <a:pt x="183" y="53"/>
                  </a:lnTo>
                  <a:lnTo>
                    <a:pt x="198" y="58"/>
                  </a:lnTo>
                  <a:lnTo>
                    <a:pt x="214" y="64"/>
                  </a:lnTo>
                  <a:lnTo>
                    <a:pt x="229" y="70"/>
                  </a:lnTo>
                  <a:lnTo>
                    <a:pt x="244" y="75"/>
                  </a:lnTo>
                  <a:lnTo>
                    <a:pt x="260" y="79"/>
                  </a:lnTo>
                  <a:lnTo>
                    <a:pt x="274" y="86"/>
                  </a:lnTo>
                  <a:lnTo>
                    <a:pt x="289" y="92"/>
                  </a:lnTo>
                  <a:lnTo>
                    <a:pt x="296" y="79"/>
                  </a:lnTo>
                  <a:lnTo>
                    <a:pt x="304" y="67"/>
                  </a:lnTo>
                  <a:lnTo>
                    <a:pt x="314" y="56"/>
                  </a:lnTo>
                  <a:lnTo>
                    <a:pt x="325" y="43"/>
                  </a:lnTo>
                  <a:lnTo>
                    <a:pt x="335" y="32"/>
                  </a:lnTo>
                  <a:lnTo>
                    <a:pt x="346" y="21"/>
                  </a:lnTo>
                  <a:lnTo>
                    <a:pt x="359" y="11"/>
                  </a:lnTo>
                  <a:lnTo>
                    <a:pt x="370" y="0"/>
                  </a:lnTo>
                  <a:lnTo>
                    <a:pt x="375" y="3"/>
                  </a:lnTo>
                  <a:lnTo>
                    <a:pt x="440" y="75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59"/>
            <p:cNvSpPr>
              <a:spLocks noChangeAspect="1"/>
            </p:cNvSpPr>
            <p:nvPr/>
          </p:nvSpPr>
          <p:spPr bwMode="auto">
            <a:xfrm>
              <a:off x="1170" y="2817"/>
              <a:ext cx="29" cy="23"/>
            </a:xfrm>
            <a:custGeom>
              <a:avLst/>
              <a:gdLst>
                <a:gd name="T0" fmla="*/ 83 w 87"/>
                <a:gd name="T1" fmla="*/ 24 h 67"/>
                <a:gd name="T2" fmla="*/ 85 w 87"/>
                <a:gd name="T3" fmla="*/ 35 h 67"/>
                <a:gd name="T4" fmla="*/ 87 w 87"/>
                <a:gd name="T5" fmla="*/ 47 h 67"/>
                <a:gd name="T6" fmla="*/ 85 w 87"/>
                <a:gd name="T7" fmla="*/ 58 h 67"/>
                <a:gd name="T8" fmla="*/ 78 w 87"/>
                <a:gd name="T9" fmla="*/ 67 h 67"/>
                <a:gd name="T10" fmla="*/ 68 w 87"/>
                <a:gd name="T11" fmla="*/ 65 h 67"/>
                <a:gd name="T12" fmla="*/ 57 w 87"/>
                <a:gd name="T13" fmla="*/ 63 h 67"/>
                <a:gd name="T14" fmla="*/ 47 w 87"/>
                <a:gd name="T15" fmla="*/ 60 h 67"/>
                <a:gd name="T16" fmla="*/ 37 w 87"/>
                <a:gd name="T17" fmla="*/ 56 h 67"/>
                <a:gd name="T18" fmla="*/ 28 w 87"/>
                <a:gd name="T19" fmla="*/ 53 h 67"/>
                <a:gd name="T20" fmla="*/ 19 w 87"/>
                <a:gd name="T21" fmla="*/ 49 h 67"/>
                <a:gd name="T22" fmla="*/ 9 w 87"/>
                <a:gd name="T23" fmla="*/ 46 h 67"/>
                <a:gd name="T24" fmla="*/ 0 w 87"/>
                <a:gd name="T25" fmla="*/ 43 h 67"/>
                <a:gd name="T26" fmla="*/ 0 w 87"/>
                <a:gd name="T27" fmla="*/ 32 h 67"/>
                <a:gd name="T28" fmla="*/ 8 w 87"/>
                <a:gd name="T29" fmla="*/ 25 h 67"/>
                <a:gd name="T30" fmla="*/ 19 w 87"/>
                <a:gd name="T31" fmla="*/ 17 h 67"/>
                <a:gd name="T32" fmla="*/ 32 w 87"/>
                <a:gd name="T33" fmla="*/ 10 h 67"/>
                <a:gd name="T34" fmla="*/ 44 w 87"/>
                <a:gd name="T35" fmla="*/ 3 h 67"/>
                <a:gd name="T36" fmla="*/ 57 w 87"/>
                <a:gd name="T37" fmla="*/ 0 h 67"/>
                <a:gd name="T38" fmla="*/ 68 w 87"/>
                <a:gd name="T39" fmla="*/ 1 h 67"/>
                <a:gd name="T40" fmla="*/ 76 w 87"/>
                <a:gd name="T41" fmla="*/ 10 h 67"/>
                <a:gd name="T42" fmla="*/ 83 w 87"/>
                <a:gd name="T43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67">
                  <a:moveTo>
                    <a:pt x="83" y="24"/>
                  </a:moveTo>
                  <a:lnTo>
                    <a:pt x="85" y="35"/>
                  </a:lnTo>
                  <a:lnTo>
                    <a:pt x="87" y="47"/>
                  </a:lnTo>
                  <a:lnTo>
                    <a:pt x="85" y="58"/>
                  </a:lnTo>
                  <a:lnTo>
                    <a:pt x="78" y="67"/>
                  </a:lnTo>
                  <a:lnTo>
                    <a:pt x="68" y="65"/>
                  </a:lnTo>
                  <a:lnTo>
                    <a:pt x="57" y="63"/>
                  </a:lnTo>
                  <a:lnTo>
                    <a:pt x="47" y="60"/>
                  </a:lnTo>
                  <a:lnTo>
                    <a:pt x="37" y="56"/>
                  </a:lnTo>
                  <a:lnTo>
                    <a:pt x="28" y="53"/>
                  </a:lnTo>
                  <a:lnTo>
                    <a:pt x="19" y="49"/>
                  </a:lnTo>
                  <a:lnTo>
                    <a:pt x="9" y="46"/>
                  </a:lnTo>
                  <a:lnTo>
                    <a:pt x="0" y="43"/>
                  </a:lnTo>
                  <a:lnTo>
                    <a:pt x="0" y="32"/>
                  </a:lnTo>
                  <a:lnTo>
                    <a:pt x="8" y="25"/>
                  </a:lnTo>
                  <a:lnTo>
                    <a:pt x="19" y="17"/>
                  </a:lnTo>
                  <a:lnTo>
                    <a:pt x="32" y="10"/>
                  </a:lnTo>
                  <a:lnTo>
                    <a:pt x="44" y="3"/>
                  </a:lnTo>
                  <a:lnTo>
                    <a:pt x="57" y="0"/>
                  </a:lnTo>
                  <a:lnTo>
                    <a:pt x="68" y="1"/>
                  </a:lnTo>
                  <a:lnTo>
                    <a:pt x="76" y="10"/>
                  </a:lnTo>
                  <a:lnTo>
                    <a:pt x="83" y="24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60"/>
            <p:cNvSpPr>
              <a:spLocks noChangeAspect="1"/>
            </p:cNvSpPr>
            <p:nvPr/>
          </p:nvSpPr>
          <p:spPr bwMode="auto">
            <a:xfrm>
              <a:off x="1112" y="2823"/>
              <a:ext cx="28" cy="21"/>
            </a:xfrm>
            <a:custGeom>
              <a:avLst/>
              <a:gdLst>
                <a:gd name="T0" fmla="*/ 83 w 83"/>
                <a:gd name="T1" fmla="*/ 17 h 61"/>
                <a:gd name="T2" fmla="*/ 81 w 83"/>
                <a:gd name="T3" fmla="*/ 25 h 61"/>
                <a:gd name="T4" fmla="*/ 77 w 83"/>
                <a:gd name="T5" fmla="*/ 32 h 61"/>
                <a:gd name="T6" fmla="*/ 71 w 83"/>
                <a:gd name="T7" fmla="*/ 38 h 61"/>
                <a:gd name="T8" fmla="*/ 64 w 83"/>
                <a:gd name="T9" fmla="*/ 42 h 61"/>
                <a:gd name="T10" fmla="*/ 57 w 83"/>
                <a:gd name="T11" fmla="*/ 46 h 61"/>
                <a:gd name="T12" fmla="*/ 49 w 83"/>
                <a:gd name="T13" fmla="*/ 49 h 61"/>
                <a:gd name="T14" fmla="*/ 42 w 83"/>
                <a:gd name="T15" fmla="*/ 53 h 61"/>
                <a:gd name="T16" fmla="*/ 37 w 83"/>
                <a:gd name="T17" fmla="*/ 59 h 61"/>
                <a:gd name="T18" fmla="*/ 30 w 83"/>
                <a:gd name="T19" fmla="*/ 61 h 61"/>
                <a:gd name="T20" fmla="*/ 24 w 83"/>
                <a:gd name="T21" fmla="*/ 61 h 61"/>
                <a:gd name="T22" fmla="*/ 17 w 83"/>
                <a:gd name="T23" fmla="*/ 61 h 61"/>
                <a:gd name="T24" fmla="*/ 11 w 83"/>
                <a:gd name="T25" fmla="*/ 61 h 61"/>
                <a:gd name="T26" fmla="*/ 4 w 83"/>
                <a:gd name="T27" fmla="*/ 50 h 61"/>
                <a:gd name="T28" fmla="*/ 0 w 83"/>
                <a:gd name="T29" fmla="*/ 36 h 61"/>
                <a:gd name="T30" fmla="*/ 0 w 83"/>
                <a:gd name="T31" fmla="*/ 22 h 61"/>
                <a:gd name="T32" fmla="*/ 2 w 83"/>
                <a:gd name="T33" fmla="*/ 10 h 61"/>
                <a:gd name="T34" fmla="*/ 11 w 83"/>
                <a:gd name="T35" fmla="*/ 4 h 61"/>
                <a:gd name="T36" fmla="*/ 21 w 83"/>
                <a:gd name="T37" fmla="*/ 0 h 61"/>
                <a:gd name="T38" fmla="*/ 32 w 83"/>
                <a:gd name="T39" fmla="*/ 0 h 61"/>
                <a:gd name="T40" fmla="*/ 42 w 83"/>
                <a:gd name="T41" fmla="*/ 0 h 61"/>
                <a:gd name="T42" fmla="*/ 53 w 83"/>
                <a:gd name="T43" fmla="*/ 3 h 61"/>
                <a:gd name="T44" fmla="*/ 63 w 83"/>
                <a:gd name="T45" fmla="*/ 7 h 61"/>
                <a:gd name="T46" fmla="*/ 73 w 83"/>
                <a:gd name="T47" fmla="*/ 11 h 61"/>
                <a:gd name="T48" fmla="*/ 83 w 83"/>
                <a:gd name="T49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" h="61">
                  <a:moveTo>
                    <a:pt x="83" y="17"/>
                  </a:moveTo>
                  <a:lnTo>
                    <a:pt x="81" y="25"/>
                  </a:lnTo>
                  <a:lnTo>
                    <a:pt x="77" y="32"/>
                  </a:lnTo>
                  <a:lnTo>
                    <a:pt x="71" y="38"/>
                  </a:lnTo>
                  <a:lnTo>
                    <a:pt x="64" y="42"/>
                  </a:lnTo>
                  <a:lnTo>
                    <a:pt x="57" y="46"/>
                  </a:lnTo>
                  <a:lnTo>
                    <a:pt x="49" y="49"/>
                  </a:lnTo>
                  <a:lnTo>
                    <a:pt x="42" y="53"/>
                  </a:lnTo>
                  <a:lnTo>
                    <a:pt x="37" y="59"/>
                  </a:lnTo>
                  <a:lnTo>
                    <a:pt x="30" y="61"/>
                  </a:lnTo>
                  <a:lnTo>
                    <a:pt x="24" y="61"/>
                  </a:lnTo>
                  <a:lnTo>
                    <a:pt x="17" y="61"/>
                  </a:lnTo>
                  <a:lnTo>
                    <a:pt x="11" y="61"/>
                  </a:lnTo>
                  <a:lnTo>
                    <a:pt x="4" y="50"/>
                  </a:lnTo>
                  <a:lnTo>
                    <a:pt x="0" y="36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1" y="4"/>
                  </a:lnTo>
                  <a:lnTo>
                    <a:pt x="21" y="0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3" y="3"/>
                  </a:lnTo>
                  <a:lnTo>
                    <a:pt x="63" y="7"/>
                  </a:lnTo>
                  <a:lnTo>
                    <a:pt x="73" y="11"/>
                  </a:lnTo>
                  <a:lnTo>
                    <a:pt x="83" y="17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61"/>
            <p:cNvSpPr>
              <a:spLocks noChangeAspect="1"/>
            </p:cNvSpPr>
            <p:nvPr/>
          </p:nvSpPr>
          <p:spPr bwMode="auto">
            <a:xfrm>
              <a:off x="1041" y="2825"/>
              <a:ext cx="21" cy="16"/>
            </a:xfrm>
            <a:custGeom>
              <a:avLst/>
              <a:gdLst>
                <a:gd name="T0" fmla="*/ 61 w 64"/>
                <a:gd name="T1" fmla="*/ 50 h 50"/>
                <a:gd name="T2" fmla="*/ 53 w 64"/>
                <a:gd name="T3" fmla="*/ 50 h 50"/>
                <a:gd name="T4" fmla="*/ 45 w 64"/>
                <a:gd name="T5" fmla="*/ 49 h 50"/>
                <a:gd name="T6" fmla="*/ 36 w 64"/>
                <a:gd name="T7" fmla="*/ 46 h 50"/>
                <a:gd name="T8" fmla="*/ 29 w 64"/>
                <a:gd name="T9" fmla="*/ 42 h 50"/>
                <a:gd name="T10" fmla="*/ 21 w 64"/>
                <a:gd name="T11" fmla="*/ 38 h 50"/>
                <a:gd name="T12" fmla="*/ 14 w 64"/>
                <a:gd name="T13" fmla="*/ 32 h 50"/>
                <a:gd name="T14" fmla="*/ 7 w 64"/>
                <a:gd name="T15" fmla="*/ 27 h 50"/>
                <a:gd name="T16" fmla="*/ 0 w 64"/>
                <a:gd name="T17" fmla="*/ 21 h 50"/>
                <a:gd name="T18" fmla="*/ 7 w 64"/>
                <a:gd name="T19" fmla="*/ 18 h 50"/>
                <a:gd name="T20" fmla="*/ 15 w 64"/>
                <a:gd name="T21" fmla="*/ 17 h 50"/>
                <a:gd name="T22" fmla="*/ 22 w 64"/>
                <a:gd name="T23" fmla="*/ 14 h 50"/>
                <a:gd name="T24" fmla="*/ 31 w 64"/>
                <a:gd name="T25" fmla="*/ 13 h 50"/>
                <a:gd name="T26" fmla="*/ 39 w 64"/>
                <a:gd name="T27" fmla="*/ 10 h 50"/>
                <a:gd name="T28" fmla="*/ 46 w 64"/>
                <a:gd name="T29" fmla="*/ 7 h 50"/>
                <a:gd name="T30" fmla="*/ 54 w 64"/>
                <a:gd name="T31" fmla="*/ 4 h 50"/>
                <a:gd name="T32" fmla="*/ 61 w 64"/>
                <a:gd name="T33" fmla="*/ 0 h 50"/>
                <a:gd name="T34" fmla="*/ 63 w 64"/>
                <a:gd name="T35" fmla="*/ 13 h 50"/>
                <a:gd name="T36" fmla="*/ 64 w 64"/>
                <a:gd name="T37" fmla="*/ 25 h 50"/>
                <a:gd name="T38" fmla="*/ 64 w 64"/>
                <a:gd name="T39" fmla="*/ 39 h 50"/>
                <a:gd name="T40" fmla="*/ 61 w 64"/>
                <a:gd name="T4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" h="50">
                  <a:moveTo>
                    <a:pt x="61" y="50"/>
                  </a:moveTo>
                  <a:lnTo>
                    <a:pt x="53" y="50"/>
                  </a:lnTo>
                  <a:lnTo>
                    <a:pt x="45" y="49"/>
                  </a:lnTo>
                  <a:lnTo>
                    <a:pt x="36" y="46"/>
                  </a:lnTo>
                  <a:lnTo>
                    <a:pt x="29" y="42"/>
                  </a:lnTo>
                  <a:lnTo>
                    <a:pt x="21" y="38"/>
                  </a:lnTo>
                  <a:lnTo>
                    <a:pt x="14" y="32"/>
                  </a:lnTo>
                  <a:lnTo>
                    <a:pt x="7" y="27"/>
                  </a:lnTo>
                  <a:lnTo>
                    <a:pt x="0" y="21"/>
                  </a:lnTo>
                  <a:lnTo>
                    <a:pt x="7" y="18"/>
                  </a:lnTo>
                  <a:lnTo>
                    <a:pt x="15" y="17"/>
                  </a:lnTo>
                  <a:lnTo>
                    <a:pt x="22" y="14"/>
                  </a:lnTo>
                  <a:lnTo>
                    <a:pt x="31" y="13"/>
                  </a:lnTo>
                  <a:lnTo>
                    <a:pt x="39" y="10"/>
                  </a:lnTo>
                  <a:lnTo>
                    <a:pt x="46" y="7"/>
                  </a:lnTo>
                  <a:lnTo>
                    <a:pt x="54" y="4"/>
                  </a:lnTo>
                  <a:lnTo>
                    <a:pt x="61" y="0"/>
                  </a:lnTo>
                  <a:lnTo>
                    <a:pt x="63" y="13"/>
                  </a:lnTo>
                  <a:lnTo>
                    <a:pt x="64" y="25"/>
                  </a:lnTo>
                  <a:lnTo>
                    <a:pt x="64" y="39"/>
                  </a:lnTo>
                  <a:lnTo>
                    <a:pt x="61" y="50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62"/>
            <p:cNvSpPr>
              <a:spLocks noChangeAspect="1"/>
            </p:cNvSpPr>
            <p:nvPr/>
          </p:nvSpPr>
          <p:spPr bwMode="auto">
            <a:xfrm>
              <a:off x="978" y="2826"/>
              <a:ext cx="45" cy="9"/>
            </a:xfrm>
            <a:custGeom>
              <a:avLst/>
              <a:gdLst>
                <a:gd name="T0" fmla="*/ 137 w 137"/>
                <a:gd name="T1" fmla="*/ 14 h 28"/>
                <a:gd name="T2" fmla="*/ 137 w 137"/>
                <a:gd name="T3" fmla="*/ 28 h 28"/>
                <a:gd name="T4" fmla="*/ 122 w 137"/>
                <a:gd name="T5" fmla="*/ 23 h 28"/>
                <a:gd name="T6" fmla="*/ 105 w 137"/>
                <a:gd name="T7" fmla="*/ 18 h 28"/>
                <a:gd name="T8" fmla="*/ 90 w 137"/>
                <a:gd name="T9" fmla="*/ 16 h 28"/>
                <a:gd name="T10" fmla="*/ 73 w 137"/>
                <a:gd name="T11" fmla="*/ 16 h 28"/>
                <a:gd name="T12" fmla="*/ 56 w 137"/>
                <a:gd name="T13" fmla="*/ 16 h 28"/>
                <a:gd name="T14" fmla="*/ 39 w 137"/>
                <a:gd name="T15" fmla="*/ 18 h 28"/>
                <a:gd name="T16" fmla="*/ 24 w 137"/>
                <a:gd name="T17" fmla="*/ 23 h 28"/>
                <a:gd name="T18" fmla="*/ 9 w 137"/>
                <a:gd name="T19" fmla="*/ 28 h 28"/>
                <a:gd name="T20" fmla="*/ 0 w 137"/>
                <a:gd name="T21" fmla="*/ 28 h 28"/>
                <a:gd name="T22" fmla="*/ 13 w 137"/>
                <a:gd name="T23" fmla="*/ 16 h 28"/>
                <a:gd name="T24" fmla="*/ 28 w 137"/>
                <a:gd name="T25" fmla="*/ 7 h 28"/>
                <a:gd name="T26" fmla="*/ 45 w 137"/>
                <a:gd name="T27" fmla="*/ 3 h 28"/>
                <a:gd name="T28" fmla="*/ 63 w 137"/>
                <a:gd name="T29" fmla="*/ 0 h 28"/>
                <a:gd name="T30" fmla="*/ 81 w 137"/>
                <a:gd name="T31" fmla="*/ 0 h 28"/>
                <a:gd name="T32" fmla="*/ 99 w 137"/>
                <a:gd name="T33" fmla="*/ 3 h 28"/>
                <a:gd name="T34" fmla="*/ 119 w 137"/>
                <a:gd name="T35" fmla="*/ 9 h 28"/>
                <a:gd name="T36" fmla="*/ 137 w 137"/>
                <a:gd name="T3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7" h="28">
                  <a:moveTo>
                    <a:pt x="137" y="14"/>
                  </a:moveTo>
                  <a:lnTo>
                    <a:pt x="137" y="28"/>
                  </a:lnTo>
                  <a:lnTo>
                    <a:pt x="122" y="23"/>
                  </a:lnTo>
                  <a:lnTo>
                    <a:pt x="105" y="18"/>
                  </a:lnTo>
                  <a:lnTo>
                    <a:pt x="90" y="16"/>
                  </a:lnTo>
                  <a:lnTo>
                    <a:pt x="73" y="16"/>
                  </a:lnTo>
                  <a:lnTo>
                    <a:pt x="56" y="16"/>
                  </a:lnTo>
                  <a:lnTo>
                    <a:pt x="39" y="18"/>
                  </a:lnTo>
                  <a:lnTo>
                    <a:pt x="24" y="23"/>
                  </a:lnTo>
                  <a:lnTo>
                    <a:pt x="9" y="28"/>
                  </a:lnTo>
                  <a:lnTo>
                    <a:pt x="0" y="28"/>
                  </a:lnTo>
                  <a:lnTo>
                    <a:pt x="13" y="16"/>
                  </a:lnTo>
                  <a:lnTo>
                    <a:pt x="28" y="7"/>
                  </a:lnTo>
                  <a:lnTo>
                    <a:pt x="45" y="3"/>
                  </a:lnTo>
                  <a:lnTo>
                    <a:pt x="63" y="0"/>
                  </a:lnTo>
                  <a:lnTo>
                    <a:pt x="81" y="0"/>
                  </a:lnTo>
                  <a:lnTo>
                    <a:pt x="99" y="3"/>
                  </a:lnTo>
                  <a:lnTo>
                    <a:pt x="119" y="9"/>
                  </a:lnTo>
                  <a:lnTo>
                    <a:pt x="13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63"/>
            <p:cNvSpPr>
              <a:spLocks noChangeAspect="1"/>
            </p:cNvSpPr>
            <p:nvPr/>
          </p:nvSpPr>
          <p:spPr bwMode="auto">
            <a:xfrm>
              <a:off x="1146" y="2827"/>
              <a:ext cx="17" cy="6"/>
            </a:xfrm>
            <a:custGeom>
              <a:avLst/>
              <a:gdLst>
                <a:gd name="T0" fmla="*/ 52 w 52"/>
                <a:gd name="T1" fmla="*/ 14 h 18"/>
                <a:gd name="T2" fmla="*/ 46 w 52"/>
                <a:gd name="T3" fmla="*/ 17 h 18"/>
                <a:gd name="T4" fmla="*/ 41 w 52"/>
                <a:gd name="T5" fmla="*/ 18 h 18"/>
                <a:gd name="T6" fmla="*/ 35 w 52"/>
                <a:gd name="T7" fmla="*/ 18 h 18"/>
                <a:gd name="T8" fmla="*/ 28 w 52"/>
                <a:gd name="T9" fmla="*/ 17 h 18"/>
                <a:gd name="T10" fmla="*/ 22 w 52"/>
                <a:gd name="T11" fmla="*/ 14 h 18"/>
                <a:gd name="T12" fmla="*/ 15 w 52"/>
                <a:gd name="T13" fmla="*/ 13 h 18"/>
                <a:gd name="T14" fmla="*/ 10 w 52"/>
                <a:gd name="T15" fmla="*/ 11 h 18"/>
                <a:gd name="T16" fmla="*/ 3 w 52"/>
                <a:gd name="T17" fmla="*/ 10 h 18"/>
                <a:gd name="T18" fmla="*/ 3 w 52"/>
                <a:gd name="T19" fmla="*/ 8 h 18"/>
                <a:gd name="T20" fmla="*/ 3 w 52"/>
                <a:gd name="T21" fmla="*/ 6 h 18"/>
                <a:gd name="T22" fmla="*/ 2 w 52"/>
                <a:gd name="T23" fmla="*/ 4 h 18"/>
                <a:gd name="T24" fmla="*/ 0 w 52"/>
                <a:gd name="T25" fmla="*/ 3 h 18"/>
                <a:gd name="T26" fmla="*/ 7 w 52"/>
                <a:gd name="T27" fmla="*/ 2 h 18"/>
                <a:gd name="T28" fmla="*/ 14 w 52"/>
                <a:gd name="T29" fmla="*/ 2 h 18"/>
                <a:gd name="T30" fmla="*/ 21 w 52"/>
                <a:gd name="T31" fmla="*/ 0 h 18"/>
                <a:gd name="T32" fmla="*/ 28 w 52"/>
                <a:gd name="T33" fmla="*/ 2 h 18"/>
                <a:gd name="T34" fmla="*/ 35 w 52"/>
                <a:gd name="T35" fmla="*/ 3 h 18"/>
                <a:gd name="T36" fmla="*/ 42 w 52"/>
                <a:gd name="T37" fmla="*/ 4 h 18"/>
                <a:gd name="T38" fmla="*/ 48 w 52"/>
                <a:gd name="T39" fmla="*/ 8 h 18"/>
                <a:gd name="T40" fmla="*/ 52 w 52"/>
                <a:gd name="T41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18">
                  <a:moveTo>
                    <a:pt x="52" y="14"/>
                  </a:moveTo>
                  <a:lnTo>
                    <a:pt x="46" y="17"/>
                  </a:lnTo>
                  <a:lnTo>
                    <a:pt x="41" y="18"/>
                  </a:lnTo>
                  <a:lnTo>
                    <a:pt x="35" y="18"/>
                  </a:lnTo>
                  <a:lnTo>
                    <a:pt x="28" y="17"/>
                  </a:lnTo>
                  <a:lnTo>
                    <a:pt x="22" y="14"/>
                  </a:lnTo>
                  <a:lnTo>
                    <a:pt x="15" y="13"/>
                  </a:lnTo>
                  <a:lnTo>
                    <a:pt x="10" y="11"/>
                  </a:lnTo>
                  <a:lnTo>
                    <a:pt x="3" y="10"/>
                  </a:lnTo>
                  <a:lnTo>
                    <a:pt x="3" y="8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3"/>
                  </a:lnTo>
                  <a:lnTo>
                    <a:pt x="7" y="2"/>
                  </a:lnTo>
                  <a:lnTo>
                    <a:pt x="14" y="2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5" y="3"/>
                  </a:lnTo>
                  <a:lnTo>
                    <a:pt x="42" y="4"/>
                  </a:lnTo>
                  <a:lnTo>
                    <a:pt x="48" y="8"/>
                  </a:lnTo>
                  <a:lnTo>
                    <a:pt x="52" y="14"/>
                  </a:lnTo>
                  <a:close/>
                </a:path>
              </a:pathLst>
            </a:custGeom>
            <a:solidFill>
              <a:srgbClr val="8C1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64"/>
            <p:cNvSpPr>
              <a:spLocks noChangeAspect="1"/>
            </p:cNvSpPr>
            <p:nvPr/>
          </p:nvSpPr>
          <p:spPr bwMode="auto">
            <a:xfrm>
              <a:off x="1216" y="2832"/>
              <a:ext cx="10" cy="49"/>
            </a:xfrm>
            <a:custGeom>
              <a:avLst/>
              <a:gdLst>
                <a:gd name="T0" fmla="*/ 4 w 29"/>
                <a:gd name="T1" fmla="*/ 149 h 149"/>
                <a:gd name="T2" fmla="*/ 7 w 29"/>
                <a:gd name="T3" fmla="*/ 133 h 149"/>
                <a:gd name="T4" fmla="*/ 9 w 29"/>
                <a:gd name="T5" fmla="*/ 94 h 149"/>
                <a:gd name="T6" fmla="*/ 9 w 29"/>
                <a:gd name="T7" fmla="*/ 43 h 149"/>
                <a:gd name="T8" fmla="*/ 0 w 29"/>
                <a:gd name="T9" fmla="*/ 0 h 149"/>
                <a:gd name="T10" fmla="*/ 9 w 29"/>
                <a:gd name="T11" fmla="*/ 0 h 149"/>
                <a:gd name="T12" fmla="*/ 18 w 29"/>
                <a:gd name="T13" fmla="*/ 7 h 149"/>
                <a:gd name="T14" fmla="*/ 23 w 29"/>
                <a:gd name="T15" fmla="*/ 17 h 149"/>
                <a:gd name="T16" fmla="*/ 29 w 29"/>
                <a:gd name="T17" fmla="*/ 27 h 149"/>
                <a:gd name="T18" fmla="*/ 29 w 29"/>
                <a:gd name="T19" fmla="*/ 42 h 149"/>
                <a:gd name="T20" fmla="*/ 28 w 29"/>
                <a:gd name="T21" fmla="*/ 78 h 149"/>
                <a:gd name="T22" fmla="*/ 21 w 29"/>
                <a:gd name="T23" fmla="*/ 120 h 149"/>
                <a:gd name="T24" fmla="*/ 4 w 29"/>
                <a:gd name="T25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49">
                  <a:moveTo>
                    <a:pt x="4" y="149"/>
                  </a:moveTo>
                  <a:lnTo>
                    <a:pt x="7" y="133"/>
                  </a:lnTo>
                  <a:lnTo>
                    <a:pt x="9" y="94"/>
                  </a:lnTo>
                  <a:lnTo>
                    <a:pt x="9" y="43"/>
                  </a:lnTo>
                  <a:lnTo>
                    <a:pt x="0" y="0"/>
                  </a:lnTo>
                  <a:lnTo>
                    <a:pt x="9" y="0"/>
                  </a:lnTo>
                  <a:lnTo>
                    <a:pt x="18" y="7"/>
                  </a:lnTo>
                  <a:lnTo>
                    <a:pt x="23" y="17"/>
                  </a:lnTo>
                  <a:lnTo>
                    <a:pt x="29" y="27"/>
                  </a:lnTo>
                  <a:lnTo>
                    <a:pt x="29" y="42"/>
                  </a:lnTo>
                  <a:lnTo>
                    <a:pt x="28" y="78"/>
                  </a:lnTo>
                  <a:lnTo>
                    <a:pt x="21" y="120"/>
                  </a:lnTo>
                  <a:lnTo>
                    <a:pt x="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65"/>
            <p:cNvSpPr>
              <a:spLocks noChangeAspect="1"/>
            </p:cNvSpPr>
            <p:nvPr/>
          </p:nvSpPr>
          <p:spPr bwMode="auto">
            <a:xfrm>
              <a:off x="1235" y="2835"/>
              <a:ext cx="9" cy="25"/>
            </a:xfrm>
            <a:custGeom>
              <a:avLst/>
              <a:gdLst>
                <a:gd name="T0" fmla="*/ 26 w 26"/>
                <a:gd name="T1" fmla="*/ 34 h 74"/>
                <a:gd name="T2" fmla="*/ 26 w 26"/>
                <a:gd name="T3" fmla="*/ 46 h 74"/>
                <a:gd name="T4" fmla="*/ 22 w 26"/>
                <a:gd name="T5" fmla="*/ 59 h 74"/>
                <a:gd name="T6" fmla="*/ 15 w 26"/>
                <a:gd name="T7" fmla="*/ 70 h 74"/>
                <a:gd name="T8" fmla="*/ 11 w 26"/>
                <a:gd name="T9" fmla="*/ 74 h 74"/>
                <a:gd name="T10" fmla="*/ 11 w 26"/>
                <a:gd name="T11" fmla="*/ 56 h 74"/>
                <a:gd name="T12" fmla="*/ 8 w 26"/>
                <a:gd name="T13" fmla="*/ 37 h 74"/>
                <a:gd name="T14" fmla="*/ 4 w 26"/>
                <a:gd name="T15" fmla="*/ 18 h 74"/>
                <a:gd name="T16" fmla="*/ 0 w 26"/>
                <a:gd name="T17" fmla="*/ 0 h 74"/>
                <a:gd name="T18" fmla="*/ 11 w 26"/>
                <a:gd name="T19" fmla="*/ 3 h 74"/>
                <a:gd name="T20" fmla="*/ 17 w 26"/>
                <a:gd name="T21" fmla="*/ 13 h 74"/>
                <a:gd name="T22" fmla="*/ 21 w 26"/>
                <a:gd name="T23" fmla="*/ 24 h 74"/>
                <a:gd name="T24" fmla="*/ 26 w 26"/>
                <a:gd name="T25" fmla="*/ 3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74">
                  <a:moveTo>
                    <a:pt x="26" y="34"/>
                  </a:moveTo>
                  <a:lnTo>
                    <a:pt x="26" y="46"/>
                  </a:lnTo>
                  <a:lnTo>
                    <a:pt x="22" y="59"/>
                  </a:lnTo>
                  <a:lnTo>
                    <a:pt x="15" y="70"/>
                  </a:lnTo>
                  <a:lnTo>
                    <a:pt x="11" y="74"/>
                  </a:lnTo>
                  <a:lnTo>
                    <a:pt x="11" y="56"/>
                  </a:lnTo>
                  <a:lnTo>
                    <a:pt x="8" y="37"/>
                  </a:lnTo>
                  <a:lnTo>
                    <a:pt x="4" y="18"/>
                  </a:lnTo>
                  <a:lnTo>
                    <a:pt x="0" y="0"/>
                  </a:lnTo>
                  <a:lnTo>
                    <a:pt x="11" y="3"/>
                  </a:lnTo>
                  <a:lnTo>
                    <a:pt x="17" y="13"/>
                  </a:lnTo>
                  <a:lnTo>
                    <a:pt x="21" y="24"/>
                  </a:lnTo>
                  <a:lnTo>
                    <a:pt x="26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66"/>
            <p:cNvSpPr>
              <a:spLocks noChangeAspect="1"/>
            </p:cNvSpPr>
            <p:nvPr/>
          </p:nvSpPr>
          <p:spPr bwMode="auto">
            <a:xfrm>
              <a:off x="942" y="2849"/>
              <a:ext cx="17" cy="40"/>
            </a:xfrm>
            <a:custGeom>
              <a:avLst/>
              <a:gdLst>
                <a:gd name="T0" fmla="*/ 53 w 53"/>
                <a:gd name="T1" fmla="*/ 109 h 120"/>
                <a:gd name="T2" fmla="*/ 53 w 53"/>
                <a:gd name="T3" fmla="*/ 113 h 120"/>
                <a:gd name="T4" fmla="*/ 53 w 53"/>
                <a:gd name="T5" fmla="*/ 116 h 120"/>
                <a:gd name="T6" fmla="*/ 51 w 53"/>
                <a:gd name="T7" fmla="*/ 117 h 120"/>
                <a:gd name="T8" fmla="*/ 48 w 53"/>
                <a:gd name="T9" fmla="*/ 120 h 120"/>
                <a:gd name="T10" fmla="*/ 41 w 53"/>
                <a:gd name="T11" fmla="*/ 117 h 120"/>
                <a:gd name="T12" fmla="*/ 34 w 53"/>
                <a:gd name="T13" fmla="*/ 114 h 120"/>
                <a:gd name="T14" fmla="*/ 27 w 53"/>
                <a:gd name="T15" fmla="*/ 112 h 120"/>
                <a:gd name="T16" fmla="*/ 22 w 53"/>
                <a:gd name="T17" fmla="*/ 108 h 120"/>
                <a:gd name="T18" fmla="*/ 16 w 53"/>
                <a:gd name="T19" fmla="*/ 102 h 120"/>
                <a:gd name="T20" fmla="*/ 11 w 53"/>
                <a:gd name="T21" fmla="*/ 98 h 120"/>
                <a:gd name="T22" fmla="*/ 6 w 53"/>
                <a:gd name="T23" fmla="*/ 91 h 120"/>
                <a:gd name="T24" fmla="*/ 4 w 53"/>
                <a:gd name="T25" fmla="*/ 84 h 120"/>
                <a:gd name="T26" fmla="*/ 0 w 53"/>
                <a:gd name="T27" fmla="*/ 63 h 120"/>
                <a:gd name="T28" fmla="*/ 0 w 53"/>
                <a:gd name="T29" fmla="*/ 41 h 120"/>
                <a:gd name="T30" fmla="*/ 2 w 53"/>
                <a:gd name="T31" fmla="*/ 20 h 120"/>
                <a:gd name="T32" fmla="*/ 11 w 53"/>
                <a:gd name="T33" fmla="*/ 0 h 120"/>
                <a:gd name="T34" fmla="*/ 11 w 53"/>
                <a:gd name="T35" fmla="*/ 4 h 120"/>
                <a:gd name="T36" fmla="*/ 9 w 53"/>
                <a:gd name="T37" fmla="*/ 14 h 120"/>
                <a:gd name="T38" fmla="*/ 8 w 53"/>
                <a:gd name="T39" fmla="*/ 31 h 120"/>
                <a:gd name="T40" fmla="*/ 9 w 53"/>
                <a:gd name="T41" fmla="*/ 48 h 120"/>
                <a:gd name="T42" fmla="*/ 13 w 53"/>
                <a:gd name="T43" fmla="*/ 67 h 120"/>
                <a:gd name="T44" fmla="*/ 22 w 53"/>
                <a:gd name="T45" fmla="*/ 85 h 120"/>
                <a:gd name="T46" fmla="*/ 34 w 53"/>
                <a:gd name="T47" fmla="*/ 99 h 120"/>
                <a:gd name="T48" fmla="*/ 53 w 53"/>
                <a:gd name="T49" fmla="*/ 10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120">
                  <a:moveTo>
                    <a:pt x="53" y="109"/>
                  </a:moveTo>
                  <a:lnTo>
                    <a:pt x="53" y="113"/>
                  </a:lnTo>
                  <a:lnTo>
                    <a:pt x="53" y="116"/>
                  </a:lnTo>
                  <a:lnTo>
                    <a:pt x="51" y="117"/>
                  </a:lnTo>
                  <a:lnTo>
                    <a:pt x="48" y="120"/>
                  </a:lnTo>
                  <a:lnTo>
                    <a:pt x="41" y="117"/>
                  </a:lnTo>
                  <a:lnTo>
                    <a:pt x="34" y="114"/>
                  </a:lnTo>
                  <a:lnTo>
                    <a:pt x="27" y="112"/>
                  </a:lnTo>
                  <a:lnTo>
                    <a:pt x="22" y="108"/>
                  </a:lnTo>
                  <a:lnTo>
                    <a:pt x="16" y="102"/>
                  </a:lnTo>
                  <a:lnTo>
                    <a:pt x="11" y="98"/>
                  </a:lnTo>
                  <a:lnTo>
                    <a:pt x="6" y="91"/>
                  </a:lnTo>
                  <a:lnTo>
                    <a:pt x="4" y="84"/>
                  </a:lnTo>
                  <a:lnTo>
                    <a:pt x="0" y="63"/>
                  </a:lnTo>
                  <a:lnTo>
                    <a:pt x="0" y="41"/>
                  </a:lnTo>
                  <a:lnTo>
                    <a:pt x="2" y="2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9" y="14"/>
                  </a:lnTo>
                  <a:lnTo>
                    <a:pt x="8" y="31"/>
                  </a:lnTo>
                  <a:lnTo>
                    <a:pt x="9" y="48"/>
                  </a:lnTo>
                  <a:lnTo>
                    <a:pt x="13" y="67"/>
                  </a:lnTo>
                  <a:lnTo>
                    <a:pt x="22" y="85"/>
                  </a:lnTo>
                  <a:lnTo>
                    <a:pt x="34" y="99"/>
                  </a:lnTo>
                  <a:lnTo>
                    <a:pt x="53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67"/>
            <p:cNvSpPr>
              <a:spLocks noChangeAspect="1"/>
            </p:cNvSpPr>
            <p:nvPr/>
          </p:nvSpPr>
          <p:spPr bwMode="auto">
            <a:xfrm>
              <a:off x="972" y="2848"/>
              <a:ext cx="75" cy="21"/>
            </a:xfrm>
            <a:custGeom>
              <a:avLst/>
              <a:gdLst>
                <a:gd name="T0" fmla="*/ 200 w 223"/>
                <a:gd name="T1" fmla="*/ 42 h 64"/>
                <a:gd name="T2" fmla="*/ 223 w 223"/>
                <a:gd name="T3" fmla="*/ 64 h 64"/>
                <a:gd name="T4" fmla="*/ 210 w 223"/>
                <a:gd name="T5" fmla="*/ 58 h 64"/>
                <a:gd name="T6" fmla="*/ 198 w 223"/>
                <a:gd name="T7" fmla="*/ 53 h 64"/>
                <a:gd name="T8" fmla="*/ 184 w 223"/>
                <a:gd name="T9" fmla="*/ 47 h 64"/>
                <a:gd name="T10" fmla="*/ 171 w 223"/>
                <a:gd name="T11" fmla="*/ 42 h 64"/>
                <a:gd name="T12" fmla="*/ 157 w 223"/>
                <a:gd name="T13" fmla="*/ 38 h 64"/>
                <a:gd name="T14" fmla="*/ 142 w 223"/>
                <a:gd name="T15" fmla="*/ 35 h 64"/>
                <a:gd name="T16" fmla="*/ 128 w 223"/>
                <a:gd name="T17" fmla="*/ 31 h 64"/>
                <a:gd name="T18" fmla="*/ 114 w 223"/>
                <a:gd name="T19" fmla="*/ 28 h 64"/>
                <a:gd name="T20" fmla="*/ 99 w 223"/>
                <a:gd name="T21" fmla="*/ 26 h 64"/>
                <a:gd name="T22" fmla="*/ 83 w 223"/>
                <a:gd name="T23" fmla="*/ 26 h 64"/>
                <a:gd name="T24" fmla="*/ 69 w 223"/>
                <a:gd name="T25" fmla="*/ 26 h 64"/>
                <a:gd name="T26" fmla="*/ 55 w 223"/>
                <a:gd name="T27" fmla="*/ 28 h 64"/>
                <a:gd name="T28" fmla="*/ 40 w 223"/>
                <a:gd name="T29" fmla="*/ 29 h 64"/>
                <a:gd name="T30" fmla="*/ 26 w 223"/>
                <a:gd name="T31" fmla="*/ 33 h 64"/>
                <a:gd name="T32" fmla="*/ 14 w 223"/>
                <a:gd name="T33" fmla="*/ 38 h 64"/>
                <a:gd name="T34" fmla="*/ 0 w 223"/>
                <a:gd name="T35" fmla="*/ 43 h 64"/>
                <a:gd name="T36" fmla="*/ 4 w 223"/>
                <a:gd name="T37" fmla="*/ 32 h 64"/>
                <a:gd name="T38" fmla="*/ 9 w 223"/>
                <a:gd name="T39" fmla="*/ 24 h 64"/>
                <a:gd name="T40" fmla="*/ 16 w 223"/>
                <a:gd name="T41" fmla="*/ 17 h 64"/>
                <a:gd name="T42" fmla="*/ 25 w 223"/>
                <a:gd name="T43" fmla="*/ 11 h 64"/>
                <a:gd name="T44" fmla="*/ 34 w 223"/>
                <a:gd name="T45" fmla="*/ 7 h 64"/>
                <a:gd name="T46" fmla="*/ 44 w 223"/>
                <a:gd name="T47" fmla="*/ 4 h 64"/>
                <a:gd name="T48" fmla="*/ 54 w 223"/>
                <a:gd name="T49" fmla="*/ 1 h 64"/>
                <a:gd name="T50" fmla="*/ 65 w 223"/>
                <a:gd name="T51" fmla="*/ 0 h 64"/>
                <a:gd name="T52" fmla="*/ 83 w 223"/>
                <a:gd name="T53" fmla="*/ 1 h 64"/>
                <a:gd name="T54" fmla="*/ 103 w 223"/>
                <a:gd name="T55" fmla="*/ 3 h 64"/>
                <a:gd name="T56" fmla="*/ 122 w 223"/>
                <a:gd name="T57" fmla="*/ 4 h 64"/>
                <a:gd name="T58" fmla="*/ 140 w 223"/>
                <a:gd name="T59" fmla="*/ 8 h 64"/>
                <a:gd name="T60" fmla="*/ 157 w 223"/>
                <a:gd name="T61" fmla="*/ 14 h 64"/>
                <a:gd name="T62" fmla="*/ 174 w 223"/>
                <a:gd name="T63" fmla="*/ 21 h 64"/>
                <a:gd name="T64" fmla="*/ 188 w 223"/>
                <a:gd name="T65" fmla="*/ 31 h 64"/>
                <a:gd name="T66" fmla="*/ 200 w 223"/>
                <a:gd name="T6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3" h="64">
                  <a:moveTo>
                    <a:pt x="200" y="42"/>
                  </a:moveTo>
                  <a:lnTo>
                    <a:pt x="223" y="64"/>
                  </a:lnTo>
                  <a:lnTo>
                    <a:pt x="210" y="58"/>
                  </a:lnTo>
                  <a:lnTo>
                    <a:pt x="198" y="53"/>
                  </a:lnTo>
                  <a:lnTo>
                    <a:pt x="184" y="47"/>
                  </a:lnTo>
                  <a:lnTo>
                    <a:pt x="171" y="42"/>
                  </a:lnTo>
                  <a:lnTo>
                    <a:pt x="157" y="38"/>
                  </a:lnTo>
                  <a:lnTo>
                    <a:pt x="142" y="35"/>
                  </a:lnTo>
                  <a:lnTo>
                    <a:pt x="128" y="31"/>
                  </a:lnTo>
                  <a:lnTo>
                    <a:pt x="114" y="28"/>
                  </a:lnTo>
                  <a:lnTo>
                    <a:pt x="99" y="26"/>
                  </a:lnTo>
                  <a:lnTo>
                    <a:pt x="83" y="26"/>
                  </a:lnTo>
                  <a:lnTo>
                    <a:pt x="69" y="26"/>
                  </a:lnTo>
                  <a:lnTo>
                    <a:pt x="55" y="28"/>
                  </a:lnTo>
                  <a:lnTo>
                    <a:pt x="40" y="29"/>
                  </a:lnTo>
                  <a:lnTo>
                    <a:pt x="26" y="33"/>
                  </a:lnTo>
                  <a:lnTo>
                    <a:pt x="14" y="38"/>
                  </a:lnTo>
                  <a:lnTo>
                    <a:pt x="0" y="43"/>
                  </a:lnTo>
                  <a:lnTo>
                    <a:pt x="4" y="32"/>
                  </a:lnTo>
                  <a:lnTo>
                    <a:pt x="9" y="24"/>
                  </a:lnTo>
                  <a:lnTo>
                    <a:pt x="16" y="17"/>
                  </a:lnTo>
                  <a:lnTo>
                    <a:pt x="25" y="11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4" y="1"/>
                  </a:lnTo>
                  <a:lnTo>
                    <a:pt x="65" y="0"/>
                  </a:lnTo>
                  <a:lnTo>
                    <a:pt x="83" y="1"/>
                  </a:lnTo>
                  <a:lnTo>
                    <a:pt x="103" y="3"/>
                  </a:lnTo>
                  <a:lnTo>
                    <a:pt x="122" y="4"/>
                  </a:lnTo>
                  <a:lnTo>
                    <a:pt x="140" y="8"/>
                  </a:lnTo>
                  <a:lnTo>
                    <a:pt x="157" y="14"/>
                  </a:lnTo>
                  <a:lnTo>
                    <a:pt x="174" y="21"/>
                  </a:lnTo>
                  <a:lnTo>
                    <a:pt x="188" y="31"/>
                  </a:lnTo>
                  <a:lnTo>
                    <a:pt x="200" y="4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68"/>
            <p:cNvSpPr>
              <a:spLocks noChangeAspect="1"/>
            </p:cNvSpPr>
            <p:nvPr/>
          </p:nvSpPr>
          <p:spPr bwMode="auto">
            <a:xfrm>
              <a:off x="1125" y="2857"/>
              <a:ext cx="34" cy="6"/>
            </a:xfrm>
            <a:custGeom>
              <a:avLst/>
              <a:gdLst>
                <a:gd name="T0" fmla="*/ 101 w 101"/>
                <a:gd name="T1" fmla="*/ 0 h 19"/>
                <a:gd name="T2" fmla="*/ 99 w 101"/>
                <a:gd name="T3" fmla="*/ 3 h 19"/>
                <a:gd name="T4" fmla="*/ 97 w 101"/>
                <a:gd name="T5" fmla="*/ 6 h 19"/>
                <a:gd name="T6" fmla="*/ 94 w 101"/>
                <a:gd name="T7" fmla="*/ 10 h 19"/>
                <a:gd name="T8" fmla="*/ 91 w 101"/>
                <a:gd name="T9" fmla="*/ 13 h 19"/>
                <a:gd name="T10" fmla="*/ 80 w 101"/>
                <a:gd name="T11" fmla="*/ 16 h 19"/>
                <a:gd name="T12" fmla="*/ 69 w 101"/>
                <a:gd name="T13" fmla="*/ 17 h 19"/>
                <a:gd name="T14" fmla="*/ 58 w 101"/>
                <a:gd name="T15" fmla="*/ 17 h 19"/>
                <a:gd name="T16" fmla="*/ 46 w 101"/>
                <a:gd name="T17" fmla="*/ 19 h 19"/>
                <a:gd name="T18" fmla="*/ 35 w 101"/>
                <a:gd name="T19" fmla="*/ 19 h 19"/>
                <a:gd name="T20" fmla="*/ 23 w 101"/>
                <a:gd name="T21" fmla="*/ 17 h 19"/>
                <a:gd name="T22" fmla="*/ 12 w 101"/>
                <a:gd name="T23" fmla="*/ 17 h 19"/>
                <a:gd name="T24" fmla="*/ 0 w 101"/>
                <a:gd name="T25" fmla="*/ 16 h 19"/>
                <a:gd name="T26" fmla="*/ 5 w 101"/>
                <a:gd name="T27" fmla="*/ 0 h 19"/>
                <a:gd name="T28" fmla="*/ 17 w 101"/>
                <a:gd name="T29" fmla="*/ 2 h 19"/>
                <a:gd name="T30" fmla="*/ 28 w 101"/>
                <a:gd name="T31" fmla="*/ 3 h 19"/>
                <a:gd name="T32" fmla="*/ 41 w 101"/>
                <a:gd name="T33" fmla="*/ 5 h 19"/>
                <a:gd name="T34" fmla="*/ 53 w 101"/>
                <a:gd name="T35" fmla="*/ 5 h 19"/>
                <a:gd name="T36" fmla="*/ 65 w 101"/>
                <a:gd name="T37" fmla="*/ 5 h 19"/>
                <a:gd name="T38" fmla="*/ 77 w 101"/>
                <a:gd name="T39" fmla="*/ 3 h 19"/>
                <a:gd name="T40" fmla="*/ 88 w 101"/>
                <a:gd name="T41" fmla="*/ 2 h 19"/>
                <a:gd name="T42" fmla="*/ 101 w 101"/>
                <a:gd name="T4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1" h="19">
                  <a:moveTo>
                    <a:pt x="101" y="0"/>
                  </a:moveTo>
                  <a:lnTo>
                    <a:pt x="99" y="3"/>
                  </a:lnTo>
                  <a:lnTo>
                    <a:pt x="97" y="6"/>
                  </a:lnTo>
                  <a:lnTo>
                    <a:pt x="94" y="10"/>
                  </a:lnTo>
                  <a:lnTo>
                    <a:pt x="91" y="13"/>
                  </a:lnTo>
                  <a:lnTo>
                    <a:pt x="80" y="16"/>
                  </a:lnTo>
                  <a:lnTo>
                    <a:pt x="69" y="17"/>
                  </a:lnTo>
                  <a:lnTo>
                    <a:pt x="58" y="17"/>
                  </a:lnTo>
                  <a:lnTo>
                    <a:pt x="46" y="19"/>
                  </a:lnTo>
                  <a:lnTo>
                    <a:pt x="35" y="19"/>
                  </a:lnTo>
                  <a:lnTo>
                    <a:pt x="23" y="17"/>
                  </a:lnTo>
                  <a:lnTo>
                    <a:pt x="12" y="17"/>
                  </a:lnTo>
                  <a:lnTo>
                    <a:pt x="0" y="16"/>
                  </a:lnTo>
                  <a:lnTo>
                    <a:pt x="5" y="0"/>
                  </a:lnTo>
                  <a:lnTo>
                    <a:pt x="17" y="2"/>
                  </a:lnTo>
                  <a:lnTo>
                    <a:pt x="28" y="3"/>
                  </a:lnTo>
                  <a:lnTo>
                    <a:pt x="41" y="5"/>
                  </a:lnTo>
                  <a:lnTo>
                    <a:pt x="53" y="5"/>
                  </a:lnTo>
                  <a:lnTo>
                    <a:pt x="65" y="5"/>
                  </a:lnTo>
                  <a:lnTo>
                    <a:pt x="77" y="3"/>
                  </a:lnTo>
                  <a:lnTo>
                    <a:pt x="88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69"/>
            <p:cNvSpPr>
              <a:spLocks noChangeAspect="1"/>
            </p:cNvSpPr>
            <p:nvPr/>
          </p:nvSpPr>
          <p:spPr bwMode="auto">
            <a:xfrm>
              <a:off x="925" y="2862"/>
              <a:ext cx="12" cy="22"/>
            </a:xfrm>
            <a:custGeom>
              <a:avLst/>
              <a:gdLst>
                <a:gd name="T0" fmla="*/ 18 w 36"/>
                <a:gd name="T1" fmla="*/ 36 h 66"/>
                <a:gd name="T2" fmla="*/ 22 w 36"/>
                <a:gd name="T3" fmla="*/ 45 h 66"/>
                <a:gd name="T4" fmla="*/ 32 w 36"/>
                <a:gd name="T5" fmla="*/ 50 h 66"/>
                <a:gd name="T6" fmla="*/ 36 w 36"/>
                <a:gd name="T7" fmla="*/ 57 h 66"/>
                <a:gd name="T8" fmla="*/ 29 w 36"/>
                <a:gd name="T9" fmla="*/ 66 h 66"/>
                <a:gd name="T10" fmla="*/ 18 w 36"/>
                <a:gd name="T11" fmla="*/ 59 h 66"/>
                <a:gd name="T12" fmla="*/ 9 w 36"/>
                <a:gd name="T13" fmla="*/ 49 h 66"/>
                <a:gd name="T14" fmla="*/ 3 w 36"/>
                <a:gd name="T15" fmla="*/ 38 h 66"/>
                <a:gd name="T16" fmla="*/ 0 w 36"/>
                <a:gd name="T17" fmla="*/ 25 h 66"/>
                <a:gd name="T18" fmla="*/ 0 w 36"/>
                <a:gd name="T19" fmla="*/ 18 h 66"/>
                <a:gd name="T20" fmla="*/ 1 w 36"/>
                <a:gd name="T21" fmla="*/ 11 h 66"/>
                <a:gd name="T22" fmla="*/ 4 w 36"/>
                <a:gd name="T23" fmla="*/ 6 h 66"/>
                <a:gd name="T24" fmla="*/ 8 w 36"/>
                <a:gd name="T25" fmla="*/ 0 h 66"/>
                <a:gd name="T26" fmla="*/ 12 w 36"/>
                <a:gd name="T27" fmla="*/ 11 h 66"/>
                <a:gd name="T28" fmla="*/ 14 w 36"/>
                <a:gd name="T29" fmla="*/ 21 h 66"/>
                <a:gd name="T30" fmla="*/ 15 w 36"/>
                <a:gd name="T31" fmla="*/ 28 h 66"/>
                <a:gd name="T32" fmla="*/ 18 w 36"/>
                <a:gd name="T33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66">
                  <a:moveTo>
                    <a:pt x="18" y="36"/>
                  </a:moveTo>
                  <a:lnTo>
                    <a:pt x="22" y="45"/>
                  </a:lnTo>
                  <a:lnTo>
                    <a:pt x="32" y="50"/>
                  </a:lnTo>
                  <a:lnTo>
                    <a:pt x="36" y="57"/>
                  </a:lnTo>
                  <a:lnTo>
                    <a:pt x="29" y="66"/>
                  </a:lnTo>
                  <a:lnTo>
                    <a:pt x="18" y="59"/>
                  </a:lnTo>
                  <a:lnTo>
                    <a:pt x="9" y="49"/>
                  </a:lnTo>
                  <a:lnTo>
                    <a:pt x="3" y="38"/>
                  </a:lnTo>
                  <a:lnTo>
                    <a:pt x="0" y="25"/>
                  </a:lnTo>
                  <a:lnTo>
                    <a:pt x="0" y="18"/>
                  </a:lnTo>
                  <a:lnTo>
                    <a:pt x="1" y="11"/>
                  </a:lnTo>
                  <a:lnTo>
                    <a:pt x="4" y="6"/>
                  </a:lnTo>
                  <a:lnTo>
                    <a:pt x="8" y="0"/>
                  </a:lnTo>
                  <a:lnTo>
                    <a:pt x="12" y="11"/>
                  </a:lnTo>
                  <a:lnTo>
                    <a:pt x="14" y="21"/>
                  </a:lnTo>
                  <a:lnTo>
                    <a:pt x="15" y="28"/>
                  </a:lnTo>
                  <a:lnTo>
                    <a:pt x="18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70"/>
            <p:cNvSpPr>
              <a:spLocks noChangeAspect="1"/>
            </p:cNvSpPr>
            <p:nvPr/>
          </p:nvSpPr>
          <p:spPr bwMode="auto">
            <a:xfrm>
              <a:off x="1120" y="2867"/>
              <a:ext cx="76" cy="14"/>
            </a:xfrm>
            <a:custGeom>
              <a:avLst/>
              <a:gdLst>
                <a:gd name="T0" fmla="*/ 131 w 228"/>
                <a:gd name="T1" fmla="*/ 38 h 42"/>
                <a:gd name="T2" fmla="*/ 115 w 228"/>
                <a:gd name="T3" fmla="*/ 40 h 42"/>
                <a:gd name="T4" fmla="*/ 98 w 228"/>
                <a:gd name="T5" fmla="*/ 41 h 42"/>
                <a:gd name="T6" fmla="*/ 80 w 228"/>
                <a:gd name="T7" fmla="*/ 42 h 42"/>
                <a:gd name="T8" fmla="*/ 63 w 228"/>
                <a:gd name="T9" fmla="*/ 42 h 42"/>
                <a:gd name="T10" fmla="*/ 46 w 228"/>
                <a:gd name="T11" fmla="*/ 41 h 42"/>
                <a:gd name="T12" fmla="*/ 30 w 228"/>
                <a:gd name="T13" fmla="*/ 38 h 42"/>
                <a:gd name="T14" fmla="*/ 14 w 228"/>
                <a:gd name="T15" fmla="*/ 31 h 42"/>
                <a:gd name="T16" fmla="*/ 0 w 228"/>
                <a:gd name="T17" fmla="*/ 23 h 42"/>
                <a:gd name="T18" fmla="*/ 14 w 228"/>
                <a:gd name="T19" fmla="*/ 26 h 42"/>
                <a:gd name="T20" fmla="*/ 28 w 228"/>
                <a:gd name="T21" fmla="*/ 27 h 42"/>
                <a:gd name="T22" fmla="*/ 44 w 228"/>
                <a:gd name="T23" fmla="*/ 28 h 42"/>
                <a:gd name="T24" fmla="*/ 58 w 228"/>
                <a:gd name="T25" fmla="*/ 30 h 42"/>
                <a:gd name="T26" fmla="*/ 73 w 228"/>
                <a:gd name="T27" fmla="*/ 30 h 42"/>
                <a:gd name="T28" fmla="*/ 87 w 228"/>
                <a:gd name="T29" fmla="*/ 30 h 42"/>
                <a:gd name="T30" fmla="*/ 102 w 228"/>
                <a:gd name="T31" fmla="*/ 28 h 42"/>
                <a:gd name="T32" fmla="*/ 116 w 228"/>
                <a:gd name="T33" fmla="*/ 27 h 42"/>
                <a:gd name="T34" fmla="*/ 131 w 228"/>
                <a:gd name="T35" fmla="*/ 26 h 42"/>
                <a:gd name="T36" fmla="*/ 145 w 228"/>
                <a:gd name="T37" fmla="*/ 23 h 42"/>
                <a:gd name="T38" fmla="*/ 159 w 228"/>
                <a:gd name="T39" fmla="*/ 20 h 42"/>
                <a:gd name="T40" fmla="*/ 173 w 228"/>
                <a:gd name="T41" fmla="*/ 17 h 42"/>
                <a:gd name="T42" fmla="*/ 187 w 228"/>
                <a:gd name="T43" fmla="*/ 13 h 42"/>
                <a:gd name="T44" fmla="*/ 201 w 228"/>
                <a:gd name="T45" fmla="*/ 10 h 42"/>
                <a:gd name="T46" fmla="*/ 215 w 228"/>
                <a:gd name="T47" fmla="*/ 5 h 42"/>
                <a:gd name="T48" fmla="*/ 228 w 228"/>
                <a:gd name="T49" fmla="*/ 0 h 42"/>
                <a:gd name="T50" fmla="*/ 222 w 228"/>
                <a:gd name="T51" fmla="*/ 13 h 42"/>
                <a:gd name="T52" fmla="*/ 212 w 228"/>
                <a:gd name="T53" fmla="*/ 21 h 42"/>
                <a:gd name="T54" fmla="*/ 201 w 228"/>
                <a:gd name="T55" fmla="*/ 27 h 42"/>
                <a:gd name="T56" fmla="*/ 189 w 228"/>
                <a:gd name="T57" fmla="*/ 31 h 42"/>
                <a:gd name="T58" fmla="*/ 173 w 228"/>
                <a:gd name="T59" fmla="*/ 33 h 42"/>
                <a:gd name="T60" fmla="*/ 159 w 228"/>
                <a:gd name="T61" fmla="*/ 34 h 42"/>
                <a:gd name="T62" fmla="*/ 145 w 228"/>
                <a:gd name="T63" fmla="*/ 35 h 42"/>
                <a:gd name="T64" fmla="*/ 131 w 228"/>
                <a:gd name="T6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42">
                  <a:moveTo>
                    <a:pt x="131" y="38"/>
                  </a:moveTo>
                  <a:lnTo>
                    <a:pt x="115" y="40"/>
                  </a:lnTo>
                  <a:lnTo>
                    <a:pt x="98" y="41"/>
                  </a:lnTo>
                  <a:lnTo>
                    <a:pt x="80" y="42"/>
                  </a:lnTo>
                  <a:lnTo>
                    <a:pt x="63" y="42"/>
                  </a:lnTo>
                  <a:lnTo>
                    <a:pt x="46" y="41"/>
                  </a:lnTo>
                  <a:lnTo>
                    <a:pt x="30" y="38"/>
                  </a:lnTo>
                  <a:lnTo>
                    <a:pt x="14" y="31"/>
                  </a:lnTo>
                  <a:lnTo>
                    <a:pt x="0" y="23"/>
                  </a:lnTo>
                  <a:lnTo>
                    <a:pt x="14" y="26"/>
                  </a:lnTo>
                  <a:lnTo>
                    <a:pt x="28" y="27"/>
                  </a:lnTo>
                  <a:lnTo>
                    <a:pt x="44" y="28"/>
                  </a:lnTo>
                  <a:lnTo>
                    <a:pt x="58" y="30"/>
                  </a:lnTo>
                  <a:lnTo>
                    <a:pt x="73" y="30"/>
                  </a:lnTo>
                  <a:lnTo>
                    <a:pt x="87" y="30"/>
                  </a:lnTo>
                  <a:lnTo>
                    <a:pt x="102" y="28"/>
                  </a:lnTo>
                  <a:lnTo>
                    <a:pt x="116" y="27"/>
                  </a:lnTo>
                  <a:lnTo>
                    <a:pt x="131" y="26"/>
                  </a:lnTo>
                  <a:lnTo>
                    <a:pt x="145" y="23"/>
                  </a:lnTo>
                  <a:lnTo>
                    <a:pt x="159" y="20"/>
                  </a:lnTo>
                  <a:lnTo>
                    <a:pt x="173" y="17"/>
                  </a:lnTo>
                  <a:lnTo>
                    <a:pt x="187" y="13"/>
                  </a:lnTo>
                  <a:lnTo>
                    <a:pt x="201" y="10"/>
                  </a:lnTo>
                  <a:lnTo>
                    <a:pt x="215" y="5"/>
                  </a:lnTo>
                  <a:lnTo>
                    <a:pt x="228" y="0"/>
                  </a:lnTo>
                  <a:lnTo>
                    <a:pt x="222" y="13"/>
                  </a:lnTo>
                  <a:lnTo>
                    <a:pt x="212" y="21"/>
                  </a:lnTo>
                  <a:lnTo>
                    <a:pt x="201" y="27"/>
                  </a:lnTo>
                  <a:lnTo>
                    <a:pt x="189" y="31"/>
                  </a:lnTo>
                  <a:lnTo>
                    <a:pt x="173" y="33"/>
                  </a:lnTo>
                  <a:lnTo>
                    <a:pt x="159" y="34"/>
                  </a:lnTo>
                  <a:lnTo>
                    <a:pt x="145" y="35"/>
                  </a:lnTo>
                  <a:lnTo>
                    <a:pt x="131" y="38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71"/>
            <p:cNvSpPr>
              <a:spLocks noChangeAspect="1"/>
            </p:cNvSpPr>
            <p:nvPr/>
          </p:nvSpPr>
          <p:spPr bwMode="auto">
            <a:xfrm>
              <a:off x="1033" y="2877"/>
              <a:ext cx="40" cy="8"/>
            </a:xfrm>
            <a:custGeom>
              <a:avLst/>
              <a:gdLst>
                <a:gd name="T0" fmla="*/ 121 w 121"/>
                <a:gd name="T1" fmla="*/ 2 h 26"/>
                <a:gd name="T2" fmla="*/ 117 w 121"/>
                <a:gd name="T3" fmla="*/ 9 h 26"/>
                <a:gd name="T4" fmla="*/ 110 w 121"/>
                <a:gd name="T5" fmla="*/ 13 h 26"/>
                <a:gd name="T6" fmla="*/ 102 w 121"/>
                <a:gd name="T7" fmla="*/ 16 h 26"/>
                <a:gd name="T8" fmla="*/ 95 w 121"/>
                <a:gd name="T9" fmla="*/ 20 h 26"/>
                <a:gd name="T10" fmla="*/ 84 w 121"/>
                <a:gd name="T11" fmla="*/ 21 h 26"/>
                <a:gd name="T12" fmla="*/ 71 w 121"/>
                <a:gd name="T13" fmla="*/ 23 h 26"/>
                <a:gd name="T14" fmla="*/ 60 w 121"/>
                <a:gd name="T15" fmla="*/ 24 h 26"/>
                <a:gd name="T16" fmla="*/ 47 w 121"/>
                <a:gd name="T17" fmla="*/ 24 h 26"/>
                <a:gd name="T18" fmla="*/ 35 w 121"/>
                <a:gd name="T19" fmla="*/ 26 h 26"/>
                <a:gd name="T20" fmla="*/ 24 w 121"/>
                <a:gd name="T21" fmla="*/ 26 h 26"/>
                <a:gd name="T22" fmla="*/ 11 w 121"/>
                <a:gd name="T23" fmla="*/ 24 h 26"/>
                <a:gd name="T24" fmla="*/ 0 w 121"/>
                <a:gd name="T25" fmla="*/ 21 h 26"/>
                <a:gd name="T26" fmla="*/ 14 w 121"/>
                <a:gd name="T27" fmla="*/ 20 h 26"/>
                <a:gd name="T28" fmla="*/ 29 w 121"/>
                <a:gd name="T29" fmla="*/ 17 h 26"/>
                <a:gd name="T30" fmla="*/ 43 w 121"/>
                <a:gd name="T31" fmla="*/ 14 h 26"/>
                <a:gd name="T32" fmla="*/ 57 w 121"/>
                <a:gd name="T33" fmla="*/ 10 h 26"/>
                <a:gd name="T34" fmla="*/ 71 w 121"/>
                <a:gd name="T35" fmla="*/ 7 h 26"/>
                <a:gd name="T36" fmla="*/ 85 w 121"/>
                <a:gd name="T37" fmla="*/ 5 h 26"/>
                <a:gd name="T38" fmla="*/ 99 w 121"/>
                <a:gd name="T39" fmla="*/ 5 h 26"/>
                <a:gd name="T40" fmla="*/ 111 w 121"/>
                <a:gd name="T41" fmla="*/ 5 h 26"/>
                <a:gd name="T42" fmla="*/ 113 w 121"/>
                <a:gd name="T43" fmla="*/ 2 h 26"/>
                <a:gd name="T44" fmla="*/ 116 w 121"/>
                <a:gd name="T45" fmla="*/ 0 h 26"/>
                <a:gd name="T46" fmla="*/ 118 w 121"/>
                <a:gd name="T47" fmla="*/ 0 h 26"/>
                <a:gd name="T48" fmla="*/ 121 w 121"/>
                <a:gd name="T4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1" h="26">
                  <a:moveTo>
                    <a:pt x="121" y="2"/>
                  </a:moveTo>
                  <a:lnTo>
                    <a:pt x="117" y="9"/>
                  </a:lnTo>
                  <a:lnTo>
                    <a:pt x="110" y="13"/>
                  </a:lnTo>
                  <a:lnTo>
                    <a:pt x="102" y="16"/>
                  </a:lnTo>
                  <a:lnTo>
                    <a:pt x="95" y="20"/>
                  </a:lnTo>
                  <a:lnTo>
                    <a:pt x="84" y="21"/>
                  </a:lnTo>
                  <a:lnTo>
                    <a:pt x="71" y="23"/>
                  </a:lnTo>
                  <a:lnTo>
                    <a:pt x="60" y="24"/>
                  </a:lnTo>
                  <a:lnTo>
                    <a:pt x="47" y="24"/>
                  </a:lnTo>
                  <a:lnTo>
                    <a:pt x="35" y="26"/>
                  </a:lnTo>
                  <a:lnTo>
                    <a:pt x="24" y="26"/>
                  </a:lnTo>
                  <a:lnTo>
                    <a:pt x="11" y="24"/>
                  </a:lnTo>
                  <a:lnTo>
                    <a:pt x="0" y="21"/>
                  </a:lnTo>
                  <a:lnTo>
                    <a:pt x="14" y="20"/>
                  </a:lnTo>
                  <a:lnTo>
                    <a:pt x="29" y="17"/>
                  </a:lnTo>
                  <a:lnTo>
                    <a:pt x="43" y="14"/>
                  </a:lnTo>
                  <a:lnTo>
                    <a:pt x="57" y="10"/>
                  </a:lnTo>
                  <a:lnTo>
                    <a:pt x="71" y="7"/>
                  </a:lnTo>
                  <a:lnTo>
                    <a:pt x="85" y="5"/>
                  </a:lnTo>
                  <a:lnTo>
                    <a:pt x="99" y="5"/>
                  </a:lnTo>
                  <a:lnTo>
                    <a:pt x="111" y="5"/>
                  </a:lnTo>
                  <a:lnTo>
                    <a:pt x="113" y="2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1" y="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72"/>
            <p:cNvSpPr>
              <a:spLocks noChangeAspect="1"/>
            </p:cNvSpPr>
            <p:nvPr/>
          </p:nvSpPr>
          <p:spPr bwMode="auto">
            <a:xfrm>
              <a:off x="1067" y="2877"/>
              <a:ext cx="21" cy="20"/>
            </a:xfrm>
            <a:custGeom>
              <a:avLst/>
              <a:gdLst>
                <a:gd name="T0" fmla="*/ 64 w 64"/>
                <a:gd name="T1" fmla="*/ 0 h 62"/>
                <a:gd name="T2" fmla="*/ 63 w 64"/>
                <a:gd name="T3" fmla="*/ 10 h 62"/>
                <a:gd name="T4" fmla="*/ 60 w 64"/>
                <a:gd name="T5" fmla="*/ 19 h 62"/>
                <a:gd name="T6" fmla="*/ 54 w 64"/>
                <a:gd name="T7" fmla="*/ 27 h 62"/>
                <a:gd name="T8" fmla="*/ 49 w 64"/>
                <a:gd name="T9" fmla="*/ 35 h 62"/>
                <a:gd name="T10" fmla="*/ 42 w 64"/>
                <a:gd name="T11" fmla="*/ 42 h 62"/>
                <a:gd name="T12" fmla="*/ 34 w 64"/>
                <a:gd name="T13" fmla="*/ 49 h 62"/>
                <a:gd name="T14" fmla="*/ 24 w 64"/>
                <a:gd name="T15" fmla="*/ 55 h 62"/>
                <a:gd name="T16" fmla="*/ 15 w 64"/>
                <a:gd name="T17" fmla="*/ 59 h 62"/>
                <a:gd name="T18" fmla="*/ 11 w 64"/>
                <a:gd name="T19" fmla="*/ 60 h 62"/>
                <a:gd name="T20" fmla="*/ 7 w 64"/>
                <a:gd name="T21" fmla="*/ 62 h 62"/>
                <a:gd name="T22" fmla="*/ 3 w 64"/>
                <a:gd name="T23" fmla="*/ 62 h 62"/>
                <a:gd name="T24" fmla="*/ 0 w 64"/>
                <a:gd name="T25" fmla="*/ 58 h 62"/>
                <a:gd name="T26" fmla="*/ 7 w 64"/>
                <a:gd name="T27" fmla="*/ 52 h 62"/>
                <a:gd name="T28" fmla="*/ 15 w 64"/>
                <a:gd name="T29" fmla="*/ 46 h 62"/>
                <a:gd name="T30" fmla="*/ 24 w 64"/>
                <a:gd name="T31" fmla="*/ 41 h 62"/>
                <a:gd name="T32" fmla="*/ 34 w 64"/>
                <a:gd name="T33" fmla="*/ 34 h 62"/>
                <a:gd name="T34" fmla="*/ 42 w 64"/>
                <a:gd name="T35" fmla="*/ 27 h 62"/>
                <a:gd name="T36" fmla="*/ 49 w 64"/>
                <a:gd name="T37" fmla="*/ 19 h 62"/>
                <a:gd name="T38" fmla="*/ 56 w 64"/>
                <a:gd name="T39" fmla="*/ 10 h 62"/>
                <a:gd name="T40" fmla="*/ 60 w 64"/>
                <a:gd name="T41" fmla="*/ 0 h 62"/>
                <a:gd name="T42" fmla="*/ 64 w 64"/>
                <a:gd name="T4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2">
                  <a:moveTo>
                    <a:pt x="64" y="0"/>
                  </a:moveTo>
                  <a:lnTo>
                    <a:pt x="63" y="10"/>
                  </a:lnTo>
                  <a:lnTo>
                    <a:pt x="60" y="19"/>
                  </a:lnTo>
                  <a:lnTo>
                    <a:pt x="54" y="27"/>
                  </a:lnTo>
                  <a:lnTo>
                    <a:pt x="49" y="35"/>
                  </a:lnTo>
                  <a:lnTo>
                    <a:pt x="42" y="42"/>
                  </a:lnTo>
                  <a:lnTo>
                    <a:pt x="34" y="49"/>
                  </a:lnTo>
                  <a:lnTo>
                    <a:pt x="24" y="55"/>
                  </a:lnTo>
                  <a:lnTo>
                    <a:pt x="15" y="59"/>
                  </a:lnTo>
                  <a:lnTo>
                    <a:pt x="11" y="60"/>
                  </a:lnTo>
                  <a:lnTo>
                    <a:pt x="7" y="62"/>
                  </a:lnTo>
                  <a:lnTo>
                    <a:pt x="3" y="62"/>
                  </a:lnTo>
                  <a:lnTo>
                    <a:pt x="0" y="58"/>
                  </a:lnTo>
                  <a:lnTo>
                    <a:pt x="7" y="52"/>
                  </a:lnTo>
                  <a:lnTo>
                    <a:pt x="15" y="46"/>
                  </a:lnTo>
                  <a:lnTo>
                    <a:pt x="24" y="41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49" y="19"/>
                  </a:lnTo>
                  <a:lnTo>
                    <a:pt x="56" y="10"/>
                  </a:lnTo>
                  <a:lnTo>
                    <a:pt x="6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73"/>
            <p:cNvSpPr>
              <a:spLocks noChangeAspect="1"/>
            </p:cNvSpPr>
            <p:nvPr/>
          </p:nvSpPr>
          <p:spPr bwMode="auto">
            <a:xfrm>
              <a:off x="1084" y="2889"/>
              <a:ext cx="7" cy="7"/>
            </a:xfrm>
            <a:custGeom>
              <a:avLst/>
              <a:gdLst>
                <a:gd name="T0" fmla="*/ 19 w 19"/>
                <a:gd name="T1" fmla="*/ 0 h 20"/>
                <a:gd name="T2" fmla="*/ 19 w 19"/>
                <a:gd name="T3" fmla="*/ 6 h 20"/>
                <a:gd name="T4" fmla="*/ 16 w 19"/>
                <a:gd name="T5" fmla="*/ 10 h 20"/>
                <a:gd name="T6" fmla="*/ 11 w 19"/>
                <a:gd name="T7" fmla="*/ 15 h 20"/>
                <a:gd name="T8" fmla="*/ 8 w 19"/>
                <a:gd name="T9" fmla="*/ 20 h 20"/>
                <a:gd name="T10" fmla="*/ 5 w 19"/>
                <a:gd name="T11" fmla="*/ 20 h 20"/>
                <a:gd name="T12" fmla="*/ 4 w 19"/>
                <a:gd name="T13" fmla="*/ 20 h 20"/>
                <a:gd name="T14" fmla="*/ 1 w 19"/>
                <a:gd name="T15" fmla="*/ 18 h 20"/>
                <a:gd name="T16" fmla="*/ 0 w 19"/>
                <a:gd name="T17" fmla="*/ 17 h 20"/>
                <a:gd name="T18" fmla="*/ 4 w 19"/>
                <a:gd name="T19" fmla="*/ 14 h 20"/>
                <a:gd name="T20" fmla="*/ 9 w 19"/>
                <a:gd name="T21" fmla="*/ 8 h 20"/>
                <a:gd name="T22" fmla="*/ 14 w 19"/>
                <a:gd name="T23" fmla="*/ 3 h 20"/>
                <a:gd name="T24" fmla="*/ 19 w 19"/>
                <a:gd name="T2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19" y="6"/>
                  </a:lnTo>
                  <a:lnTo>
                    <a:pt x="16" y="10"/>
                  </a:lnTo>
                  <a:lnTo>
                    <a:pt x="11" y="15"/>
                  </a:lnTo>
                  <a:lnTo>
                    <a:pt x="8" y="20"/>
                  </a:lnTo>
                  <a:lnTo>
                    <a:pt x="5" y="20"/>
                  </a:lnTo>
                  <a:lnTo>
                    <a:pt x="4" y="20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4" y="14"/>
                  </a:lnTo>
                  <a:lnTo>
                    <a:pt x="9" y="8"/>
                  </a:lnTo>
                  <a:lnTo>
                    <a:pt x="14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5" name="Picture 74" descr="bd06002_"/>
          <p:cNvPicPr preferRelativeResize="0"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736" y="3858144"/>
            <a:ext cx="365125" cy="94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Box 55"/>
          <p:cNvSpPr txBox="1"/>
          <p:nvPr/>
        </p:nvSpPr>
        <p:spPr>
          <a:xfrm>
            <a:off x="3660983" y="2767143"/>
            <a:ext cx="2581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Statement </a:t>
            </a:r>
            <a:r>
              <a:rPr lang="en-US" sz="2400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x ϵ L</a:t>
            </a:r>
          </a:p>
        </p:txBody>
      </p:sp>
      <p:sp>
        <p:nvSpPr>
          <p:cNvPr id="57" name="Cloud Callout 56"/>
          <p:cNvSpPr/>
          <p:nvPr/>
        </p:nvSpPr>
        <p:spPr>
          <a:xfrm>
            <a:off x="429998" y="2460332"/>
            <a:ext cx="2335365" cy="1146175"/>
          </a:xfrm>
          <a:prstGeom prst="cloudCallout">
            <a:avLst>
              <a:gd name="adj1" fmla="val 50053"/>
              <a:gd name="adj2" fmla="val 7917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I know </a:t>
            </a:r>
            <a:r>
              <a:rPr lang="en-GB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w</a:t>
            </a:r>
            <a:r>
              <a:rPr lang="en-GB" dirty="0">
                <a:solidFill>
                  <a:schemeClr val="tx1"/>
                </a:solidFill>
              </a:rPr>
              <a:t> such that </a:t>
            </a:r>
            <a:r>
              <a:rPr lang="en-GB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(x, w) </a:t>
            </a:r>
            <a:r>
              <a:rPr lang="en-GB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  <a:sym typeface="Symbol"/>
              </a:rPr>
              <a:t> </a:t>
            </a:r>
            <a:r>
              <a:rPr lang="en-GB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R</a:t>
            </a:r>
            <a:r>
              <a:rPr lang="en-GB" baseline="-25000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L</a:t>
            </a:r>
          </a:p>
        </p:txBody>
      </p:sp>
      <p:sp>
        <p:nvSpPr>
          <p:cNvPr id="58" name="Right Arrow 57"/>
          <p:cNvSpPr/>
          <p:nvPr/>
        </p:nvSpPr>
        <p:spPr bwMode="auto">
          <a:xfrm>
            <a:off x="3853678" y="4185162"/>
            <a:ext cx="2050026" cy="236806"/>
          </a:xfrm>
          <a:prstGeom prst="righ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4236431" y="3801752"/>
                <a:ext cx="12845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Proof </a:t>
                </a:r>
                <a14:m>
                  <m:oMath xmlns:m="http://schemas.openxmlformats.org/officeDocument/2006/math">
                    <m:r>
                      <a:rPr lang="el-GR" sz="2400" i="1" smtClean="0">
                        <a:solidFill>
                          <a:srgbClr val="FF0000"/>
                        </a:solidFill>
                        <a:latin typeface="Cambria Math" charset="0"/>
                        <a:ea typeface="Comic Sans MS" charset="0"/>
                        <a:cs typeface="Comic Sans MS" charset="0"/>
                      </a:rPr>
                      <m:t>𝜋</m:t>
                    </m:r>
                  </m:oMath>
                </a14:m>
                <a:endParaRPr lang="en-US" sz="2400" dirty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endParaRP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6431" y="3801752"/>
                <a:ext cx="1284519" cy="461665"/>
              </a:xfrm>
              <a:prstGeom prst="rect">
                <a:avLst/>
              </a:prstGeom>
              <a:blipFill rotWithShape="0">
                <a:blip r:embed="rId3"/>
                <a:stretch>
                  <a:fillRect l="-7583" t="-13333" b="-2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Oval Callout 59"/>
          <p:cNvSpPr/>
          <p:nvPr/>
        </p:nvSpPr>
        <p:spPr bwMode="auto">
          <a:xfrm>
            <a:off x="2765363" y="5459611"/>
            <a:ext cx="2253437" cy="929149"/>
          </a:xfrm>
          <a:prstGeom prst="wedgeEllipseCallout">
            <a:avLst>
              <a:gd name="adj1" fmla="val -34359"/>
              <a:gd name="adj2" fmla="val -135913"/>
            </a:avLst>
          </a:prstGeom>
          <a:noFill/>
          <a:ln>
            <a:headEnd type="none" w="med" len="med"/>
            <a:tailEnd type="triangl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I don’t want to reveal</a:t>
            </a:r>
            <a:r>
              <a:rPr lang="en-US" dirty="0">
                <a:solidFill>
                  <a:schemeClr val="tx1"/>
                </a:solidFill>
                <a:latin typeface="Verdana" pitchFamily="-112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w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61" name="Oval Callout 60"/>
          <p:cNvSpPr/>
          <p:nvPr/>
        </p:nvSpPr>
        <p:spPr bwMode="auto">
          <a:xfrm>
            <a:off x="5336869" y="5423935"/>
            <a:ext cx="2366138" cy="929149"/>
          </a:xfrm>
          <a:prstGeom prst="wedgeEllipseCallout">
            <a:avLst>
              <a:gd name="adj1" fmla="val 14073"/>
              <a:gd name="adj2" fmla="val -140675"/>
            </a:avLst>
          </a:prstGeom>
          <a:noFill/>
          <a:ln>
            <a:headEnd type="none" w="med" len="med"/>
            <a:tailEnd type="triangl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chemeClr val="tx1"/>
                </a:solidFill>
              </a:rPr>
              <a:t>Statement must </a:t>
            </a:r>
            <a:r>
              <a:rPr lang="en-US">
                <a:solidFill>
                  <a:schemeClr val="tx1"/>
                </a:solidFill>
              </a:rPr>
              <a:t>be true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 rot="19712579">
            <a:off x="2002512" y="5309492"/>
            <a:ext cx="1893081" cy="40876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-112" charset="0"/>
              </a:rPr>
              <a:t>Zero-Knowledge</a:t>
            </a:r>
          </a:p>
        </p:txBody>
      </p:sp>
      <p:sp>
        <p:nvSpPr>
          <p:cNvPr id="63" name="Rounded Rectangle 62"/>
          <p:cNvSpPr/>
          <p:nvPr/>
        </p:nvSpPr>
        <p:spPr bwMode="auto">
          <a:xfrm rot="1325525">
            <a:off x="6666540" y="5246867"/>
            <a:ext cx="1382475" cy="40876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Verdana" pitchFamily="-112" charset="0"/>
              </a:rPr>
              <a:t>Soundness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pic>
        <p:nvPicPr>
          <p:cNvPr id="64" name="Picture 6" descr="https://encrypted-tbn0.gstatic.com/images?q=tbn:ANd9GcQVYb-XYrsr_dOAnwxRPEc30Vg8IPtYyaD17XooGyeMClyBXKGL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033" y="1282573"/>
            <a:ext cx="2521196" cy="110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TextBox 64"/>
          <p:cNvSpPr txBox="1"/>
          <p:nvPr/>
        </p:nvSpPr>
        <p:spPr>
          <a:xfrm>
            <a:off x="3832819" y="1536613"/>
            <a:ext cx="2118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Common</a:t>
            </a:r>
          </a:p>
          <a:p>
            <a:pPr algn="ctr"/>
            <a:r>
              <a:rPr lang="en-US" dirty="0"/>
              <a:t>Reference String</a:t>
            </a:r>
            <a:endParaRPr lang="en-US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cxnSp>
        <p:nvCxnSpPr>
          <p:cNvPr id="66" name="Straight Arrow Connector 65"/>
          <p:cNvCxnSpPr>
            <a:stCxn id="65" idx="3"/>
          </p:cNvCxnSpPr>
          <p:nvPr/>
        </p:nvCxnSpPr>
        <p:spPr bwMode="auto">
          <a:xfrm flipV="1">
            <a:off x="5951604" y="1722325"/>
            <a:ext cx="983579" cy="13745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0" name="TextBox 69"/>
          <p:cNvSpPr txBox="1"/>
          <p:nvPr/>
        </p:nvSpPr>
        <p:spPr>
          <a:xfrm>
            <a:off x="6887918" y="1395281"/>
            <a:ext cx="17528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Generated by</a:t>
            </a:r>
          </a:p>
          <a:p>
            <a:r>
              <a:rPr lang="en-US" dirty="0"/>
              <a:t>Trusted Party</a:t>
            </a:r>
          </a:p>
        </p:txBody>
      </p:sp>
      <p:sp>
        <p:nvSpPr>
          <p:cNvPr id="71" name="Text Box 29"/>
          <p:cNvSpPr txBox="1">
            <a:spLocks noChangeArrowheads="1"/>
          </p:cNvSpPr>
          <p:nvPr/>
        </p:nvSpPr>
        <p:spPr bwMode="auto">
          <a:xfrm>
            <a:off x="4296439" y="728265"/>
            <a:ext cx="1224511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ctr"/>
            <a:r>
              <a:rPr lang="en-US" sz="13800" dirty="0">
                <a:solidFill>
                  <a:srgbClr val="FF0000"/>
                </a:solidFill>
                <a:sym typeface="Wingdings" charset="0"/>
              </a:rPr>
              <a:t></a:t>
            </a:r>
          </a:p>
        </p:txBody>
      </p:sp>
      <p:sp>
        <p:nvSpPr>
          <p:cNvPr id="72" name="Text Box 29"/>
          <p:cNvSpPr txBox="1">
            <a:spLocks noChangeArrowheads="1"/>
          </p:cNvSpPr>
          <p:nvPr/>
        </p:nvSpPr>
        <p:spPr bwMode="auto">
          <a:xfrm>
            <a:off x="7143858" y="551924"/>
            <a:ext cx="1224511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ctr"/>
            <a:r>
              <a:rPr lang="en-US" sz="13800" dirty="0">
                <a:solidFill>
                  <a:srgbClr val="FF0000"/>
                </a:solidFill>
                <a:sym typeface="Wingdings" charset="0"/>
              </a:rPr>
              <a:t></a:t>
            </a:r>
          </a:p>
        </p:txBody>
      </p:sp>
      <p:cxnSp>
        <p:nvCxnSpPr>
          <p:cNvPr id="73" name="Straight Arrow Connector 72"/>
          <p:cNvCxnSpPr/>
          <p:nvPr/>
        </p:nvCxnSpPr>
        <p:spPr bwMode="auto">
          <a:xfrm>
            <a:off x="5244488" y="2105068"/>
            <a:ext cx="2390616" cy="4857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6" name="Straight Arrow Connector 75"/>
          <p:cNvCxnSpPr/>
          <p:nvPr/>
        </p:nvCxnSpPr>
        <p:spPr bwMode="auto">
          <a:xfrm>
            <a:off x="7635104" y="1861583"/>
            <a:ext cx="296364" cy="7381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0" name="TextBox 79"/>
          <p:cNvSpPr txBox="1"/>
          <p:nvPr/>
        </p:nvSpPr>
        <p:spPr>
          <a:xfrm>
            <a:off x="6935183" y="2522270"/>
            <a:ext cx="188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Using </a:t>
            </a:r>
            <a:r>
              <a:rPr lang="en-US" b="1" dirty="0" err="1"/>
              <a:t>Blockchains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5776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Impossible in the standard model</a:t>
            </a:r>
          </a:p>
          <a:p>
            <a:pPr lvl="1"/>
            <a:r>
              <a:rPr lang="en-US" dirty="0"/>
              <a:t>Constructed in ROM and CRS</a:t>
            </a:r>
          </a:p>
          <a:p>
            <a:endParaRPr lang="en-US" dirty="0"/>
          </a:p>
          <a:p>
            <a:r>
              <a:rPr lang="en-US" dirty="0"/>
              <a:t>Our Result</a:t>
            </a:r>
          </a:p>
          <a:p>
            <a:pPr lvl="1"/>
            <a:r>
              <a:rPr lang="en-US" dirty="0"/>
              <a:t>NIZKs from NIWIs using </a:t>
            </a:r>
            <a:r>
              <a:rPr lang="en-US" dirty="0" err="1"/>
              <a:t>blockchain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NIZKs </a:t>
            </a:r>
            <a:r>
              <a:rPr lang="en-US" sz="1800" dirty="0">
                <a:solidFill>
                  <a:srgbClr val="C00000"/>
                </a:solidFill>
              </a:rPr>
              <a:t>[G</a:t>
            </a:r>
            <a:r>
              <a:rPr lang="en-US" sz="1600" dirty="0">
                <a:solidFill>
                  <a:srgbClr val="C00000"/>
                </a:solidFill>
              </a:rPr>
              <a:t>oldwasser</a:t>
            </a:r>
            <a:r>
              <a:rPr lang="en-US" sz="1800" dirty="0">
                <a:solidFill>
                  <a:srgbClr val="C00000"/>
                </a:solidFill>
              </a:rPr>
              <a:t>M</a:t>
            </a:r>
            <a:r>
              <a:rPr lang="en-US" sz="1600" dirty="0">
                <a:solidFill>
                  <a:srgbClr val="C00000"/>
                </a:solidFill>
              </a:rPr>
              <a:t>icali</a:t>
            </a:r>
            <a:r>
              <a:rPr lang="en-US" sz="1800" dirty="0">
                <a:solidFill>
                  <a:srgbClr val="C00000"/>
                </a:solidFill>
              </a:rPr>
              <a:t>R</a:t>
            </a:r>
            <a:r>
              <a:rPr lang="en-US" sz="1600" dirty="0">
                <a:solidFill>
                  <a:srgbClr val="C00000"/>
                </a:solidFill>
              </a:rPr>
              <a:t>ackoff</a:t>
            </a:r>
            <a:r>
              <a:rPr lang="en-US" sz="1800" dirty="0">
                <a:solidFill>
                  <a:srgbClr val="C00000"/>
                </a:solidFill>
              </a:rPr>
              <a:t>89,G</a:t>
            </a:r>
            <a:r>
              <a:rPr lang="en-US" sz="1600" dirty="0">
                <a:solidFill>
                  <a:srgbClr val="C00000"/>
                </a:solidFill>
              </a:rPr>
              <a:t>oldreich</a:t>
            </a:r>
            <a:r>
              <a:rPr lang="en-US" sz="1800" dirty="0">
                <a:solidFill>
                  <a:srgbClr val="C00000"/>
                </a:solidFill>
              </a:rPr>
              <a:t>O</a:t>
            </a:r>
            <a:r>
              <a:rPr lang="en-US" sz="1600" dirty="0">
                <a:solidFill>
                  <a:srgbClr val="C00000"/>
                </a:solidFill>
              </a:rPr>
              <a:t>ren</a:t>
            </a:r>
            <a:r>
              <a:rPr lang="en-US" sz="1800" dirty="0">
                <a:solidFill>
                  <a:srgbClr val="C00000"/>
                </a:solidFill>
              </a:rPr>
              <a:t>94]</a:t>
            </a:r>
            <a:endParaRPr lang="en-US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889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One-Time Programs </a:t>
            </a:r>
            <a:r>
              <a:rPr lang="en-US" sz="1800" dirty="0">
                <a:solidFill>
                  <a:srgbClr val="C00000"/>
                </a:solidFill>
              </a:rPr>
              <a:t>[G</a:t>
            </a:r>
            <a:r>
              <a:rPr lang="en-US" sz="1600" dirty="0">
                <a:solidFill>
                  <a:srgbClr val="C00000"/>
                </a:solidFill>
              </a:rPr>
              <a:t>oldwasser</a:t>
            </a:r>
            <a:r>
              <a:rPr lang="en-US" sz="1800" dirty="0">
                <a:solidFill>
                  <a:srgbClr val="C00000"/>
                </a:solidFill>
              </a:rPr>
              <a:t>K</a:t>
            </a:r>
            <a:r>
              <a:rPr lang="en-US" sz="1600" dirty="0">
                <a:solidFill>
                  <a:srgbClr val="C00000"/>
                </a:solidFill>
              </a:rPr>
              <a:t>alai</a:t>
            </a:r>
            <a:r>
              <a:rPr lang="en-US" sz="1800" dirty="0">
                <a:solidFill>
                  <a:srgbClr val="C00000"/>
                </a:solidFill>
              </a:rPr>
              <a:t>R</a:t>
            </a:r>
            <a:r>
              <a:rPr lang="en-US" sz="1600" dirty="0">
                <a:solidFill>
                  <a:srgbClr val="C00000"/>
                </a:solidFill>
              </a:rPr>
              <a:t>othblum</a:t>
            </a:r>
            <a:r>
              <a:rPr lang="en-US" sz="1800" dirty="0">
                <a:solidFill>
                  <a:srgbClr val="C00000"/>
                </a:solidFill>
              </a:rPr>
              <a:t>08]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only be executed on </a:t>
            </a:r>
            <a:r>
              <a:rPr lang="en-US" i="1" dirty="0"/>
              <a:t>single</a:t>
            </a:r>
            <a:r>
              <a:rPr lang="en-US" dirty="0"/>
              <a:t> input</a:t>
            </a:r>
          </a:p>
          <a:p>
            <a:r>
              <a:rPr lang="en-US" dirty="0"/>
              <a:t>Input chosen at run-time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272" y="3140587"/>
            <a:ext cx="1727200" cy="1727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72352" y="3672352"/>
            <a:ext cx="442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omic Sans MS" charset="0"/>
                <a:ea typeface="Comic Sans MS" charset="0"/>
                <a:cs typeface="Comic Sans MS" charset="0"/>
              </a:rPr>
              <a:t>f</a:t>
            </a:r>
            <a:endParaRPr lang="en-US" dirty="0">
              <a:solidFill>
                <a:schemeClr val="bg1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6" name="Right Arrow 5"/>
          <p:cNvSpPr/>
          <p:nvPr/>
        </p:nvSpPr>
        <p:spPr bwMode="auto">
          <a:xfrm>
            <a:off x="1371602" y="3805084"/>
            <a:ext cx="1230670" cy="247281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0671" y="3635137"/>
            <a:ext cx="3962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x</a:t>
            </a:r>
            <a:endParaRPr lang="en-US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9" name="Right Arrow 8"/>
          <p:cNvSpPr/>
          <p:nvPr/>
        </p:nvSpPr>
        <p:spPr bwMode="auto">
          <a:xfrm>
            <a:off x="4366779" y="3809361"/>
            <a:ext cx="1230670" cy="247281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72953" y="3667114"/>
            <a:ext cx="1229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omic Sans MS" charset="0"/>
                <a:ea typeface="Comic Sans MS" charset="0"/>
                <a:cs typeface="Comic Sans MS" charset="0"/>
              </a:rPr>
              <a:t>f(</a:t>
            </a:r>
            <a:r>
              <a:rPr lang="en-US" sz="2800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x</a:t>
            </a:r>
            <a:r>
              <a:rPr lang="en-US" sz="2800" dirty="0">
                <a:latin typeface="Comic Sans MS" charset="0"/>
                <a:ea typeface="Comic Sans MS" charset="0"/>
                <a:cs typeface="Comic Sans MS" charset="0"/>
              </a:rPr>
              <a:t>)  +</a:t>
            </a:r>
            <a:endParaRPr lang="en-US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119" y="3140587"/>
            <a:ext cx="1727200" cy="1727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070199" y="3672352"/>
            <a:ext cx="442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omic Sans MS" charset="0"/>
                <a:ea typeface="Comic Sans MS" charset="0"/>
                <a:cs typeface="Comic Sans MS" charset="0"/>
              </a:rPr>
              <a:t>f</a:t>
            </a:r>
            <a:endParaRPr lang="en-US" dirty="0">
              <a:solidFill>
                <a:schemeClr val="bg1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12433" y="3111917"/>
            <a:ext cx="3962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x</a:t>
            </a:r>
            <a:endParaRPr lang="en-US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272" y="4905129"/>
            <a:ext cx="1727200" cy="17272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672352" y="5436894"/>
            <a:ext cx="442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omic Sans MS" charset="0"/>
                <a:ea typeface="Comic Sans MS" charset="0"/>
                <a:cs typeface="Comic Sans MS" charset="0"/>
              </a:rPr>
              <a:t>f</a:t>
            </a:r>
            <a:endParaRPr lang="en-US" dirty="0">
              <a:solidFill>
                <a:schemeClr val="bg1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14586" y="4876459"/>
            <a:ext cx="3962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x</a:t>
            </a:r>
            <a:endParaRPr lang="en-US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20" name="Right Arrow 19"/>
          <p:cNvSpPr/>
          <p:nvPr/>
        </p:nvSpPr>
        <p:spPr bwMode="auto">
          <a:xfrm>
            <a:off x="1371602" y="5532284"/>
            <a:ext cx="1230670" cy="247281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60671" y="5362337"/>
            <a:ext cx="3722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y</a:t>
            </a:r>
            <a:endParaRPr lang="en-US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22" name="Right Arrow 21"/>
          <p:cNvSpPr/>
          <p:nvPr/>
        </p:nvSpPr>
        <p:spPr bwMode="auto">
          <a:xfrm>
            <a:off x="4366779" y="5532284"/>
            <a:ext cx="1230670" cy="247281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31945" y="5351297"/>
            <a:ext cx="1272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Comic Sans MS" charset="0"/>
                <a:ea typeface="Comic Sans MS" charset="0"/>
                <a:cs typeface="Comic Sans MS" charset="0"/>
              </a:rPr>
              <a:t>⟂</a:t>
            </a:r>
            <a:r>
              <a:rPr lang="en-US" sz="2800" dirty="0">
                <a:latin typeface="Comic Sans MS" charset="0"/>
                <a:ea typeface="Comic Sans MS" charset="0"/>
                <a:cs typeface="Comic Sans MS" charset="0"/>
              </a:rPr>
              <a:t>    +</a:t>
            </a:r>
            <a:endParaRPr lang="en-US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119" y="4928006"/>
            <a:ext cx="1727200" cy="172720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8070199" y="5459771"/>
            <a:ext cx="442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omic Sans MS" charset="0"/>
                <a:ea typeface="Comic Sans MS" charset="0"/>
                <a:cs typeface="Comic Sans MS" charset="0"/>
              </a:rPr>
              <a:t>f</a:t>
            </a:r>
            <a:endParaRPr lang="en-US" dirty="0">
              <a:solidFill>
                <a:schemeClr val="bg1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712433" y="4899336"/>
            <a:ext cx="3962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x</a:t>
            </a:r>
            <a:endParaRPr lang="en-US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pic>
        <p:nvPicPr>
          <p:cNvPr id="23" name="Picture 6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16" b="7503"/>
          <a:stretch/>
        </p:blipFill>
        <p:spPr bwMode="auto">
          <a:xfrm>
            <a:off x="7246164" y="3731418"/>
            <a:ext cx="576000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57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13" b="13772"/>
          <a:stretch/>
        </p:blipFill>
        <p:spPr bwMode="auto">
          <a:xfrm>
            <a:off x="2808695" y="3805083"/>
            <a:ext cx="673548" cy="427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6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16" b="7503"/>
          <a:stretch/>
        </p:blipFill>
        <p:spPr bwMode="auto">
          <a:xfrm>
            <a:off x="2831210" y="5470891"/>
            <a:ext cx="576000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6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16" b="7503"/>
          <a:stretch/>
        </p:blipFill>
        <p:spPr bwMode="auto">
          <a:xfrm>
            <a:off x="7246164" y="5472956"/>
            <a:ext cx="576000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4219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OTPs: Prior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Prior constructions based on “tamper-proof hardware tokens”</a:t>
            </a:r>
          </a:p>
          <a:p>
            <a:pPr lvl="1"/>
            <a:r>
              <a:rPr lang="en-US" dirty="0"/>
              <a:t>Tokens useless after single execution</a:t>
            </a:r>
          </a:p>
          <a:p>
            <a:pPr lvl="1"/>
            <a:endParaRPr lang="en-US" dirty="0"/>
          </a:p>
          <a:p>
            <a:r>
              <a:rPr lang="en-US" dirty="0"/>
              <a:t>Our Result</a:t>
            </a:r>
          </a:p>
          <a:p>
            <a:pPr lvl="1"/>
            <a:r>
              <a:rPr lang="en-US" dirty="0"/>
              <a:t>OTPs from extractable-WE using </a:t>
            </a:r>
            <a:r>
              <a:rPr lang="en-US" dirty="0" err="1"/>
              <a:t>blockchain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472420" y="2094256"/>
            <a:ext cx="1788425" cy="1013987"/>
          </a:xfrm>
          <a:prstGeom prst="roundRect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-112" charset="0"/>
              </a:rPr>
              <a:t>One-Time</a:t>
            </a:r>
            <a:r>
              <a:rPr lang="en-US" sz="2400" dirty="0">
                <a:latin typeface="Verdana" pitchFamily="-112" charset="0"/>
              </a:rPr>
              <a:t> Compiler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4707" y="1815502"/>
            <a:ext cx="1727200" cy="1727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04787" y="2347267"/>
            <a:ext cx="442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omic Sans MS" charset="0"/>
                <a:ea typeface="Comic Sans MS" charset="0"/>
                <a:cs typeface="Comic Sans MS" charset="0"/>
              </a:rPr>
              <a:t>f</a:t>
            </a:r>
            <a:endParaRPr lang="en-US" dirty="0">
              <a:solidFill>
                <a:schemeClr val="bg1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8" name="Right Arrow 7"/>
          <p:cNvSpPr/>
          <p:nvPr/>
        </p:nvSpPr>
        <p:spPr bwMode="auto">
          <a:xfrm>
            <a:off x="5390286" y="2483602"/>
            <a:ext cx="1230670" cy="247281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10" name="Right Arrow 9"/>
          <p:cNvSpPr/>
          <p:nvPr/>
        </p:nvSpPr>
        <p:spPr bwMode="auto">
          <a:xfrm>
            <a:off x="1998558" y="2469198"/>
            <a:ext cx="1230670" cy="247281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pic>
        <p:nvPicPr>
          <p:cNvPr id="11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384" y="2031820"/>
            <a:ext cx="1066800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45558" y="1553892"/>
            <a:ext cx="442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f</a:t>
            </a:r>
            <a:endParaRPr lang="en-US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919" y="1427223"/>
            <a:ext cx="781098" cy="776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97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3200" dirty="0">
              <a:latin typeface="Verdana (Heading)"/>
              <a:cs typeface="Verdana (Heading)"/>
            </a:endParaRPr>
          </a:p>
          <a:p>
            <a:r>
              <a:rPr lang="en-US" sz="3200" dirty="0">
                <a:latin typeface="Verdana (Heading)"/>
                <a:cs typeface="Verdana (Heading)"/>
              </a:rPr>
              <a:t>Part I: </a:t>
            </a:r>
            <a:r>
              <a:rPr lang="en-US" sz="3200" dirty="0" err="1">
                <a:solidFill>
                  <a:schemeClr val="bg2">
                    <a:lumMod val="50000"/>
                  </a:schemeClr>
                </a:solidFill>
                <a:latin typeface="Verdana (Heading)"/>
                <a:cs typeface="Verdana (Heading)"/>
              </a:rPr>
              <a:t>Blockchain</a:t>
            </a:r>
            <a:r>
              <a:rPr lang="en-US" sz="3200" dirty="0">
                <a:solidFill>
                  <a:schemeClr val="bg2">
                    <a:lumMod val="50000"/>
                  </a:schemeClr>
                </a:solidFill>
                <a:latin typeface="Verdana (Heading)"/>
                <a:cs typeface="Verdana (Heading)"/>
              </a:rPr>
              <a:t> Review</a:t>
            </a:r>
          </a:p>
          <a:p>
            <a:endParaRPr lang="en-US" sz="3200" dirty="0">
              <a:solidFill>
                <a:schemeClr val="bg2">
                  <a:lumMod val="50000"/>
                </a:schemeClr>
              </a:solidFill>
              <a:latin typeface="Verdana (Heading)"/>
              <a:cs typeface="Verdana (Heading)"/>
            </a:endParaRPr>
          </a:p>
          <a:p>
            <a:r>
              <a:rPr lang="en-US" sz="3200" dirty="0">
                <a:latin typeface="Verdana (Heading)"/>
                <a:cs typeface="Verdana (Heading)"/>
              </a:rPr>
              <a:t>Part II: </a:t>
            </a:r>
            <a:r>
              <a:rPr lang="en-US" sz="3200" dirty="0">
                <a:solidFill>
                  <a:schemeClr val="bg2">
                    <a:lumMod val="50000"/>
                  </a:schemeClr>
                </a:solidFill>
                <a:latin typeface="Verdana (Heading)"/>
                <a:cs typeface="Verdana (Heading)"/>
              </a:rPr>
              <a:t>Framework</a:t>
            </a:r>
          </a:p>
          <a:p>
            <a:endParaRPr lang="en-US" sz="3200" dirty="0">
              <a:solidFill>
                <a:schemeClr val="bg2">
                  <a:lumMod val="50000"/>
                </a:schemeClr>
              </a:solidFill>
              <a:latin typeface="Verdana (Heading)"/>
              <a:cs typeface="Verdana (Heading)"/>
            </a:endParaRPr>
          </a:p>
          <a:p>
            <a:r>
              <a:rPr lang="en-US" sz="3200" dirty="0">
                <a:latin typeface="Verdana (Heading)"/>
                <a:cs typeface="Verdana (Heading)"/>
              </a:rPr>
              <a:t>Part III: </a:t>
            </a:r>
            <a:r>
              <a:rPr lang="en-US" sz="3200" dirty="0">
                <a:solidFill>
                  <a:schemeClr val="bg2">
                    <a:lumMod val="50000"/>
                  </a:schemeClr>
                </a:solidFill>
                <a:latin typeface="Verdana (Heading)"/>
                <a:cs typeface="Verdana (Heading)"/>
              </a:rPr>
              <a:t>Applications</a:t>
            </a:r>
          </a:p>
        </p:txBody>
      </p:sp>
    </p:spTree>
    <p:extLst>
      <p:ext uri="{BB962C8B-B14F-4D97-AF65-F5344CB8AC3E}">
        <p14:creationId xmlns:p14="http://schemas.microsoft.com/office/powerpoint/2010/main" val="4009925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ChangeArrowheads="1"/>
          </p:cNvSpPr>
          <p:nvPr/>
        </p:nvSpPr>
        <p:spPr bwMode="auto">
          <a:xfrm>
            <a:off x="457200" y="685800"/>
            <a:ext cx="8458200" cy="762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698" name="Rectangle 3"/>
          <p:cNvSpPr txBox="1">
            <a:spLocks noChangeArrowheads="1"/>
          </p:cNvSpPr>
          <p:nvPr/>
        </p:nvSpPr>
        <p:spPr bwMode="auto">
          <a:xfrm>
            <a:off x="0" y="2850603"/>
            <a:ext cx="9144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accent2"/>
              </a:buClr>
              <a:buFont typeface="Wingdings" charset="0"/>
              <a:buNone/>
            </a:pPr>
            <a:r>
              <a:rPr lang="en-US" sz="3600" dirty="0">
                <a:latin typeface="Verdana (Heading)"/>
                <a:cs typeface="Verdana (Heading)"/>
              </a:rPr>
              <a:t>Part I:</a:t>
            </a:r>
          </a:p>
          <a:p>
            <a:pPr algn="ctr" eaLnBrk="1" hangingPunct="1">
              <a:spcBef>
                <a:spcPct val="20000"/>
              </a:spcBef>
              <a:buClr>
                <a:schemeClr val="accent2"/>
              </a:buClr>
              <a:buFont typeface="Wingdings" charset="0"/>
              <a:buNone/>
            </a:pPr>
            <a:r>
              <a:rPr lang="en-US" sz="3600" dirty="0" err="1">
                <a:solidFill>
                  <a:schemeClr val="bg2">
                    <a:lumMod val="50000"/>
                  </a:schemeClr>
                </a:solidFill>
                <a:latin typeface="Verdana (Heading)"/>
                <a:cs typeface="Verdana (Heading)"/>
              </a:rPr>
              <a:t>Blockchain</a:t>
            </a:r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Verdana (Heading)"/>
                <a:cs typeface="Verdana (Heading)"/>
              </a:rPr>
              <a:t> 101</a:t>
            </a:r>
          </a:p>
        </p:txBody>
      </p:sp>
    </p:spTree>
    <p:extLst>
      <p:ext uri="{BB962C8B-B14F-4D97-AF65-F5344CB8AC3E}">
        <p14:creationId xmlns:p14="http://schemas.microsoft.com/office/powerpoint/2010/main" val="24931169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B6C7C67E-3FB7-4C77-BA4F-56A9D81354A3}"/>
</file>

<file path=customXml/itemProps2.xml><?xml version="1.0" encoding="utf-8"?>
<ds:datastoreItem xmlns:ds="http://schemas.openxmlformats.org/officeDocument/2006/customXml" ds:itemID="{6771D274-473F-4B90-8068-2E04D81F1148}"/>
</file>

<file path=customXml/itemProps3.xml><?xml version="1.0" encoding="utf-8"?>
<ds:datastoreItem xmlns:ds="http://schemas.openxmlformats.org/officeDocument/2006/customXml" ds:itemID="{58F2807C-179B-49DE-9688-631687B5A4A3}"/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9307</TotalTime>
  <Words>1021</Words>
  <Application>Microsoft Office PowerPoint</Application>
  <PresentationFormat>On-screen Show (4:3)</PresentationFormat>
  <Paragraphs>217</Paragraphs>
  <Slides>26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Verdana (Heading)</vt:lpstr>
      <vt:lpstr>Arial</vt:lpstr>
      <vt:lpstr>Calibri</vt:lpstr>
      <vt:lpstr>Cambria</vt:lpstr>
      <vt:lpstr>Cambria Math</vt:lpstr>
      <vt:lpstr>Comic Sans MS</vt:lpstr>
      <vt:lpstr>Verdana</vt:lpstr>
      <vt:lpstr>Wingdings</vt:lpstr>
      <vt:lpstr>Adjacency</vt:lpstr>
      <vt:lpstr>Introduction to FinTech</vt:lpstr>
      <vt:lpstr>A Change of Perspective</vt:lpstr>
      <vt:lpstr>Results</vt:lpstr>
      <vt:lpstr>NIZKs [GoldwasserMicaliRackoff89,GoldreichOren94]</vt:lpstr>
      <vt:lpstr>NIZKs [GoldwasserMicaliRackoff89,GoldreichOren94]</vt:lpstr>
      <vt:lpstr>One-Time Programs [GoldwasserKalaiRothblum08]</vt:lpstr>
      <vt:lpstr>OTPs: Prior Work</vt:lpstr>
      <vt:lpstr>Outline</vt:lpstr>
      <vt:lpstr>PowerPoint Presentation</vt:lpstr>
      <vt:lpstr>What are Blockchains?</vt:lpstr>
      <vt:lpstr>What are Blockchains?</vt:lpstr>
      <vt:lpstr>What are Blockchains?</vt:lpstr>
      <vt:lpstr>Applications: Cryptocurrencies</vt:lpstr>
      <vt:lpstr>Applications: Cryptocurrencies</vt:lpstr>
      <vt:lpstr>How to Generate New Blocks?</vt:lpstr>
      <vt:lpstr>How to Generate New Blocks?</vt:lpstr>
      <vt:lpstr>PowerPoint Presentation</vt:lpstr>
      <vt:lpstr>Existing Properties [GarayKiayiasLeonardos15,PassSeemanShelat16]</vt:lpstr>
      <vt:lpstr>Existing Properties [GarayKiayiasLeonardos15,PassSeemanShelat16]</vt:lpstr>
      <vt:lpstr>Defining Stake Fraction</vt:lpstr>
      <vt:lpstr>Defining Stake Fraction</vt:lpstr>
      <vt:lpstr>(β, ℓ)-Sufficient Stake Contribution</vt:lpstr>
      <vt:lpstr>(α, ℓ)-Bounded Stake Forking</vt:lpstr>
      <vt:lpstr>(α,β, ℓ)-Distinguishable Forking</vt:lpstr>
      <vt:lpstr>Connecting to Existing Notions</vt:lpstr>
      <vt:lpstr>PowerPoint Presentation</vt:lpstr>
    </vt:vector>
  </TitlesOfParts>
  <Company>backpack.com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Blockchain Technology: Bitcoin and Beyond</dc:title>
  <dc:creator>David Duccini</dc:creator>
  <cp:lastModifiedBy>Han, Meng</cp:lastModifiedBy>
  <cp:revision>162</cp:revision>
  <cp:lastPrinted>2017-11-16T01:13:48Z</cp:lastPrinted>
  <dcterms:created xsi:type="dcterms:W3CDTF">2015-01-10T13:21:37Z</dcterms:created>
  <dcterms:modified xsi:type="dcterms:W3CDTF">2019-10-28T05:11:16Z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