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950" r:id="rId1"/>
  </p:sldMasterIdLst>
  <p:notesMasterIdLst>
    <p:notesMasterId r:id="rId35"/>
  </p:notesMasterIdLst>
  <p:handoutMasterIdLst>
    <p:handoutMasterId r:id="rId36"/>
  </p:handoutMasterIdLst>
  <p:sldIdLst>
    <p:sldId id="256" r:id="rId2"/>
    <p:sldId id="323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297" r:id="rId3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828"/>
    <a:srgbClr val="EBB03B"/>
    <a:srgbClr val="FF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8" autoAdjust="0"/>
    <p:restoredTop sz="82582" autoAdjust="0"/>
  </p:normalViewPr>
  <p:slideViewPr>
    <p:cSldViewPr snapToGrid="0" snapToObjects="1">
      <p:cViewPr varScale="1">
        <p:scale>
          <a:sx n="43" d="100"/>
          <a:sy n="43" d="100"/>
        </p:scale>
        <p:origin x="1570" y="3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customXml" Target="../customXml/item3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9FCD9-3642-B345-A241-0B8D14F94AAC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5E8CD-E585-B047-92C6-CCCE9E144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848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6519B-C686-4C49-9EBB-F4671EEFC7C3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FFB45-2144-074A-94D8-F1A47953D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692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Arial" charset="0"/>
              <a:ea typeface="MS PGothic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fld id="{0CC9BA48-938B-2E4D-8248-3870700375F3}" type="slidenum">
              <a:rPr lang="en-US" sz="1200">
                <a:latin typeface="Arial" charset="0"/>
              </a:rPr>
              <a:pPr/>
              <a:t>1</a:t>
            </a:fld>
            <a:endParaRPr lang="en-US" sz="12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663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ym typeface="Wingdings"/>
              </a:rPr>
              <a:t>Each mined block contains public key</a:t>
            </a:r>
            <a:br>
              <a:rPr lang="en-US" dirty="0"/>
            </a:br>
            <a:r>
              <a:rPr lang="en-US" dirty="0">
                <a:sym typeface="Wingdings"/>
              </a:rPr>
              <a:t>(Weighted) Secret share witness into N shares</a:t>
            </a:r>
            <a:br>
              <a:rPr lang="en-US" dirty="0">
                <a:sym typeface="Wingdings"/>
              </a:rPr>
            </a:br>
            <a:r>
              <a:rPr lang="en-US" dirty="0">
                <a:sym typeface="Wingdings"/>
              </a:rPr>
              <a:t>If statement false, extract fork as witness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35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paper for more details.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49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Garble the circuit computing </a:t>
            </a:r>
            <a:r>
              <a:rPr lang="en-US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f</a:t>
            </a:r>
            <a:endParaRPr lang="en-US" dirty="0"/>
          </a:p>
          <a:p>
            <a:r>
              <a:rPr lang="en-US" dirty="0"/>
              <a:t>Evaluator posts </a:t>
            </a:r>
            <a:r>
              <a:rPr lang="en-US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</a:t>
            </a:r>
            <a:r>
              <a:rPr lang="en-US" dirty="0"/>
              <a:t> on </a:t>
            </a:r>
            <a:r>
              <a:rPr lang="en-US" dirty="0" err="1"/>
              <a:t>blockchain</a:t>
            </a:r>
            <a:endParaRPr lang="en-US" dirty="0"/>
          </a:p>
          <a:p>
            <a:r>
              <a:rPr lang="en-US" dirty="0"/>
              <a:t>Block containing </a:t>
            </a:r>
            <a:r>
              <a:rPr lang="en-US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</a:t>
            </a:r>
            <a:r>
              <a:rPr lang="en-US" dirty="0"/>
              <a:t> used as secret key for evaluating garbled circuit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1EA9B-9303-CB4D-9410-BE2919974A4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553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Garble the circuit computing </a:t>
            </a:r>
            <a:r>
              <a:rPr lang="en-US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f</a:t>
            </a:r>
            <a:endParaRPr lang="en-US" dirty="0"/>
          </a:p>
          <a:p>
            <a:r>
              <a:rPr lang="en-US" dirty="0"/>
              <a:t>Evaluator posts </a:t>
            </a:r>
            <a:r>
              <a:rPr lang="en-US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</a:t>
            </a:r>
            <a:r>
              <a:rPr lang="en-US" dirty="0"/>
              <a:t> on </a:t>
            </a:r>
            <a:r>
              <a:rPr lang="en-US" dirty="0" err="1"/>
              <a:t>blockchain</a:t>
            </a:r>
            <a:endParaRPr lang="en-US" dirty="0"/>
          </a:p>
          <a:p>
            <a:r>
              <a:rPr lang="en-US" dirty="0"/>
              <a:t>Block containing </a:t>
            </a:r>
            <a:r>
              <a:rPr lang="en-US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</a:t>
            </a:r>
            <a:r>
              <a:rPr lang="en-US" dirty="0"/>
              <a:t> used as secret key for evaluating garbled circuit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1EA9B-9303-CB4D-9410-BE2919974A4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633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 sentiment are first 2 bullets. We believe</a:t>
            </a:r>
            <a:r>
              <a:rPr lang="en-US" baseline="0" dirty="0"/>
              <a:t> our abstraction will be useful for building future applications. This should (along with other works) lay foundation for possibly bypassing impossibility results using </a:t>
            </a:r>
            <a:r>
              <a:rPr lang="en-US" baseline="0" dirty="0" err="1"/>
              <a:t>blockchains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1EA9B-9303-CB4D-9410-BE2919974A4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98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FFB45-2144-074A-94D8-F1A47953D10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19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BAE69-8F57-4875-90DE-D9E4EEA2AAE9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5A0A9-A749-4EA0-BA38-2A29810DA1E7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F53C-C1CE-41D5-83A3-A3480FEE2937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C0456-775B-4ECE-905A-1EE2CDA1284E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2FED-6FAE-4B5C-B336-B8AB90CAD558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285A-0BF5-410E-8F26-CD33AED195A4}" type="datetime1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390E-77FE-4C2E-B3FF-CB20FA6EAE73}" type="datetime1">
              <a:rPr lang="en-US" smtClean="0"/>
              <a:t>10/28/2019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E1135-E6A1-4DC9-91B2-7253CC6D474A}" type="datetime1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8E5C3-E0AE-4452-A679-041AD45EF6B4}" type="datetime1">
              <a:rPr lang="en-US" smtClean="0"/>
              <a:t>10/28/2019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DDDD-CDAD-4175-B0F9-56284389DDAE}" type="datetime1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E0E07-9A20-457E-BDA8-6B0488126C03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rgbClr val="FF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rgbClr val="FE9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8B6C1A1-844A-4FD7-BBE3-B58BC25FF966}" type="datetime1">
              <a:rPr lang="en-US" smtClean="0"/>
              <a:t>10/28/2019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10.png"/><Relationship Id="rId7" Type="http://schemas.openxmlformats.org/officeDocument/2006/relationships/image" Target="../media/image6.e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310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310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png"/><Relationship Id="rId3" Type="http://schemas.openxmlformats.org/officeDocument/2006/relationships/image" Target="../media/image6.emf"/><Relationship Id="rId7" Type="http://schemas.openxmlformats.org/officeDocument/2006/relationships/image" Target="../media/image11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7.png"/><Relationship Id="rId7" Type="http://schemas.openxmlformats.org/officeDocument/2006/relationships/image" Target="../media/image41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0.png"/><Relationship Id="rId5" Type="http://schemas.openxmlformats.org/officeDocument/2006/relationships/image" Target="../media/image39.png"/><Relationship Id="rId4" Type="http://schemas.openxmlformats.org/officeDocument/2006/relationships/image" Target="../media/image8.jpeg"/><Relationship Id="rId9" Type="http://schemas.openxmlformats.org/officeDocument/2006/relationships/image" Target="../media/image3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4.wmf"/><Relationship Id="rId7" Type="http://schemas.openxmlformats.org/officeDocument/2006/relationships/image" Target="../media/image40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8.jpeg"/><Relationship Id="rId10" Type="http://schemas.openxmlformats.org/officeDocument/2006/relationships/image" Target="../media/image310.png"/><Relationship Id="rId4" Type="http://schemas.openxmlformats.org/officeDocument/2006/relationships/image" Target="../media/image7.png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35025"/>
            <a:ext cx="8619699" cy="2593975"/>
          </a:xfrm>
        </p:spPr>
        <p:txBody>
          <a:bodyPr/>
          <a:lstStyle/>
          <a:p>
            <a:pPr algn="ctr"/>
            <a:r>
              <a:rPr lang="en-US" sz="6000" dirty="0"/>
              <a:t>Introduction to </a:t>
            </a:r>
            <a:r>
              <a:rPr lang="en-US" sz="6000" dirty="0" err="1"/>
              <a:t>FinTech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8969" y="4363700"/>
            <a:ext cx="6461760" cy="1066800"/>
          </a:xfrm>
        </p:spPr>
        <p:txBody>
          <a:bodyPr>
            <a:noAutofit/>
          </a:bodyPr>
          <a:lstStyle/>
          <a:p>
            <a:pPr algn="ctr"/>
            <a:r>
              <a:rPr lang="en-US" altLang="zh-CN" sz="3600" dirty="0"/>
              <a:t>Dr. </a:t>
            </a:r>
            <a:r>
              <a:rPr lang="en-US" altLang="zh-CN" sz="3600" dirty="0" err="1"/>
              <a:t>Meng</a:t>
            </a:r>
            <a:r>
              <a:rPr lang="en-US" altLang="zh-CN" sz="3600" dirty="0"/>
              <a:t> Han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126" y="145989"/>
            <a:ext cx="2040247" cy="16968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3" y="145989"/>
            <a:ext cx="2855982" cy="125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12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NIZKs: Share and Conquer</a:t>
            </a:r>
          </a:p>
        </p:txBody>
      </p:sp>
      <p:pic>
        <p:nvPicPr>
          <p:cNvPr id="55" name="Picture 74" descr="bd06002_"/>
          <p:cNvPicPr preferRelativeResize="0"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053" y="3278377"/>
            <a:ext cx="365125" cy="9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Statement </a:t>
                </a:r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chemeClr val="tx1"/>
                        </a:solidFill>
                        <a:latin typeface="Cambria Math" charset="0"/>
                        <a:ea typeface="Comic Sans MS" charset="0"/>
                        <a:cs typeface="Comic Sans MS" charset="0"/>
                      </a:rPr>
                      <m:t>∈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L</a:t>
                </a:r>
              </a:p>
              <a:p>
                <a:pPr algn="ctr"/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w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 err="1">
                    <a:solidFill>
                      <a:schemeClr val="tx1"/>
                    </a:solidFill>
                  </a:rPr>
                  <a:t>s.t.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(x, w)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  <a:sym typeface="Symbol"/>
                  </a:rPr>
                  <a:t>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R</a:t>
                </a:r>
                <a:r>
                  <a:rPr lang="en-GB" sz="2400" baseline="-250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L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blipFill rotWithShape="0">
                <a:blip r:embed="rId3"/>
                <a:stretch>
                  <a:fillRect l="-1711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Group 38"/>
          <p:cNvGrpSpPr/>
          <p:nvPr/>
        </p:nvGrpSpPr>
        <p:grpSpPr>
          <a:xfrm>
            <a:off x="-4433" y="4546855"/>
            <a:ext cx="2555129" cy="230949"/>
            <a:chOff x="513497" y="2272089"/>
            <a:chExt cx="7476803" cy="818953"/>
          </a:xfrm>
        </p:grpSpPr>
        <p:sp>
          <p:nvSpPr>
            <p:cNvPr id="40" name="Rounded Rectangle 39"/>
            <p:cNvSpPr/>
            <p:nvPr/>
          </p:nvSpPr>
          <p:spPr bwMode="auto">
            <a:xfrm>
              <a:off x="1934577" y="2275373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rgbClr val="7030A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1" name="Rounded Rectangle 40"/>
            <p:cNvSpPr/>
            <p:nvPr/>
          </p:nvSpPr>
          <p:spPr bwMode="auto">
            <a:xfrm>
              <a:off x="3610779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42" name="Straight Arrow Connector 41"/>
            <p:cNvCxnSpPr/>
            <p:nvPr/>
          </p:nvCxnSpPr>
          <p:spPr bwMode="auto">
            <a:xfrm flipV="1">
              <a:off x="2968643" y="2658147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3" name="Rounded Rectangle 42"/>
            <p:cNvSpPr/>
            <p:nvPr/>
          </p:nvSpPr>
          <p:spPr bwMode="auto">
            <a:xfrm>
              <a:off x="6956234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44" name="Straight Arrow Connector 43"/>
            <p:cNvCxnSpPr/>
            <p:nvPr/>
          </p:nvCxnSpPr>
          <p:spPr bwMode="auto">
            <a:xfrm>
              <a:off x="4644845" y="2658147"/>
              <a:ext cx="61993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5" name="TextBox 44"/>
            <p:cNvSpPr txBox="1"/>
            <p:nvPr/>
          </p:nvSpPr>
          <p:spPr>
            <a:xfrm>
              <a:off x="5274502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46" name="Straight Arrow Connector 45"/>
            <p:cNvCxnSpPr/>
            <p:nvPr/>
          </p:nvCxnSpPr>
          <p:spPr bwMode="auto">
            <a:xfrm flipV="1">
              <a:off x="6231543" y="2658147"/>
              <a:ext cx="724691" cy="77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513497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 bwMode="auto">
            <a:xfrm flipV="1">
              <a:off x="1292441" y="2665945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pic>
          <p:nvPicPr>
            <p:cNvPr id="49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6422" y="2487677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0" name="Straight Connector 49"/>
            <p:cNvCxnSpPr/>
            <p:nvPr/>
          </p:nvCxnSpPr>
          <p:spPr>
            <a:xfrm>
              <a:off x="4063644" y="2272089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9617" y="2487677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9245" y="2492003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3" name="Straight Connector 52"/>
            <p:cNvCxnSpPr/>
            <p:nvPr/>
          </p:nvCxnSpPr>
          <p:spPr>
            <a:xfrm>
              <a:off x="2406467" y="2276415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440" y="2492003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225" y="2494630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8" name="Straight Connector 57"/>
            <p:cNvCxnSpPr/>
            <p:nvPr/>
          </p:nvCxnSpPr>
          <p:spPr>
            <a:xfrm>
              <a:off x="7409447" y="2279042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9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5420" y="2494630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Bent Arrow 3"/>
          <p:cNvSpPr/>
          <p:nvPr/>
        </p:nvSpPr>
        <p:spPr>
          <a:xfrm rot="21113666">
            <a:off x="1821936" y="3039075"/>
            <a:ext cx="1573783" cy="1403842"/>
          </a:xfrm>
          <a:prstGeom prst="bentArrow">
            <a:avLst>
              <a:gd name="adj1" fmla="val 3594"/>
              <a:gd name="adj2" fmla="val 5632"/>
              <a:gd name="adj3" fmla="val 25000"/>
              <a:gd name="adj4" fmla="val 75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996058" y="2250101"/>
            <a:ext cx="5899969" cy="3364635"/>
            <a:chOff x="2996058" y="2250101"/>
            <a:chExt cx="5899969" cy="3364635"/>
          </a:xfrm>
        </p:grpSpPr>
        <p:sp>
          <p:nvSpPr>
            <p:cNvPr id="61" name="Rounded Rectangle 8"/>
            <p:cNvSpPr>
              <a:spLocks noChangeArrowheads="1"/>
            </p:cNvSpPr>
            <p:nvPr/>
          </p:nvSpPr>
          <p:spPr bwMode="auto">
            <a:xfrm>
              <a:off x="3178961" y="2250101"/>
              <a:ext cx="5515859" cy="3364635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3" name="Rounded Rectangle 8"/>
            <p:cNvSpPr>
              <a:spLocks noChangeArrowheads="1"/>
            </p:cNvSpPr>
            <p:nvPr/>
          </p:nvSpPr>
          <p:spPr bwMode="auto">
            <a:xfrm>
              <a:off x="2996058" y="3903760"/>
              <a:ext cx="5899969" cy="171097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5217946" y="4006421"/>
            <a:ext cx="3124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000" baseline="-25000" dirty="0">
                <a:latin typeface="Cambria Math" charset="0"/>
                <a:ea typeface="Cambria Math" charset="0"/>
                <a:cs typeface="Cambria Math" charset="0"/>
              </a:rPr>
              <a:t>1</a:t>
            </a:r>
            <a:r>
              <a:rPr lang="en-US" sz="2000" dirty="0"/>
              <a:t> </a:t>
            </a:r>
            <a:r>
              <a:rPr lang="en-US" sz="2000" dirty="0">
                <a:sym typeface="Wingdings"/>
              </a:rPr>
              <a:t>commits to valid witness</a:t>
            </a:r>
          </a:p>
          <a:p>
            <a:pPr algn="ctr"/>
            <a:r>
              <a:rPr lang="en-GB" sz="2000" b="1" dirty="0"/>
              <a:t>OR</a:t>
            </a:r>
            <a:endParaRPr lang="en-US" sz="2000" dirty="0">
              <a:latin typeface="Cambria Math" charset="0"/>
              <a:ea typeface="Cambria Math" charset="0"/>
              <a:cs typeface="Cambria Math" charset="0"/>
            </a:endParaRP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3443" y="3942253"/>
            <a:ext cx="330200" cy="1371600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8839" y="3942253"/>
            <a:ext cx="330200" cy="1371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/>
              <p:cNvSpPr txBox="1"/>
              <p:nvPr/>
            </p:nvSpPr>
            <p:spPr>
              <a:xfrm>
                <a:off x="5172787" y="4691269"/>
                <a:ext cx="323082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omic Sans MS" charset="0"/>
                            <a:cs typeface="Comic Sans MS" charset="0"/>
                            <a:sym typeface="Wingdings"/>
                          </a:rPr>
                        </m:ctrlPr>
                      </m:sSubPr>
                      <m:e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charset="0"/>
                            <a:ea typeface="Comic Sans MS" charset="0"/>
                            <a:cs typeface="Comic Sans MS" charset="0"/>
                            <a:sym typeface="Wingdings"/>
                          </a:rPr>
                          <m:t>{</m:t>
                        </m:r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charset="0"/>
                            <a:ea typeface="Comic Sans MS" charset="0"/>
                            <a:cs typeface="Comic Sans MS" charset="0"/>
                            <a:sym typeface="Wingdings"/>
                          </a:rPr>
                          <m:t>𝑐𝑡</m:t>
                        </m:r>
                      </m:e>
                      <m:sub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charset="0"/>
                            <a:ea typeface="Comic Sans MS" charset="0"/>
                            <a:cs typeface="Comic Sans MS" charset="0"/>
                            <a:sym typeface="Wingdings"/>
                          </a:rPr>
                          <m:t>𝑖</m:t>
                        </m:r>
                      </m:sub>
                    </m:sSub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charset="0"/>
                        <a:ea typeface="Comic Sans MS" charset="0"/>
                        <a:cs typeface="Comic Sans MS" charset="0"/>
                        <a:sym typeface="Wingdings"/>
                      </a:rPr>
                      <m:t>}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</a:rPr>
                  <a:t> </a:t>
                </a:r>
                <a:r>
                  <a:rPr lang="en-US" sz="2000" dirty="0">
                    <a:solidFill>
                      <a:srgbClr val="FF0000"/>
                    </a:solidFill>
                    <a:sym typeface="Wingdings"/>
                  </a:rPr>
                  <a:t>reconstruct</a:t>
                </a:r>
                <a:r>
                  <a:rPr lang="en-US" sz="2000" dirty="0">
                    <a:sym typeface="Wingdings"/>
                  </a:rPr>
                  <a:t> to valid </a:t>
                </a:r>
                <a:r>
                  <a:rPr lang="en-GB" sz="2000" dirty="0"/>
                  <a:t>fork</a:t>
                </a:r>
              </a:p>
              <a:p>
                <a:pPr algn="ctr"/>
                <a:r>
                  <a:rPr lang="en-GB" sz="2000" dirty="0"/>
                  <a:t>with </a:t>
                </a:r>
                <a:r>
                  <a:rPr lang="en-GB" sz="2000" u="sng" dirty="0"/>
                  <a:t>high stake fraction</a:t>
                </a:r>
                <a:endParaRPr lang="en-US" sz="2000" dirty="0"/>
              </a:p>
            </p:txBody>
          </p:sp>
        </mc:Choice>
        <mc:Fallback xmlns="">
          <p:sp>
            <p:nvSpPr>
              <p:cNvPr id="86" name="TextBox 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2787" y="4691269"/>
                <a:ext cx="3230821" cy="707886"/>
              </a:xfrm>
              <a:prstGeom prst="rect">
                <a:avLst/>
              </a:prstGeom>
              <a:blipFill rotWithShape="0">
                <a:blip r:embed="rId8"/>
                <a:stretch>
                  <a:fillRect l="-566" t="-5172" r="-1509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/>
              <p:cNvSpPr txBox="1"/>
              <p:nvPr/>
            </p:nvSpPr>
            <p:spPr>
              <a:xfrm>
                <a:off x="3300665" y="2606287"/>
                <a:ext cx="5132302" cy="23083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charset="0"/>
                  <a:buChar char="•"/>
                </a:pPr>
                <a:r>
                  <a:rPr lang="en-US" sz="2400" dirty="0"/>
                  <a:t>Extract all public key and stake info</a:t>
                </a:r>
              </a:p>
              <a:p>
                <a:pPr marL="285750" indent="-285750">
                  <a:buFont typeface="Arial" charset="0"/>
                  <a:buChar char="•"/>
                </a:pPr>
                <a:r>
                  <a:rPr lang="en-US" sz="2400" dirty="0"/>
                  <a:t>Commit: </a:t>
                </a:r>
                <a:r>
                  <a:rPr lang="en-US" sz="2400" dirty="0">
                    <a:latin typeface="Comic Sans MS" charset="0"/>
                    <a:ea typeface="Comic Sans MS" charset="0"/>
                    <a:cs typeface="Comic Sans MS" charset="0"/>
                  </a:rPr>
                  <a:t>w </a:t>
                </a:r>
                <a:r>
                  <a:rPr lang="en-US" sz="2400" dirty="0">
                    <a:latin typeface="Comic Sans MS" charset="0"/>
                    <a:ea typeface="Comic Sans MS" charset="0"/>
                    <a:cs typeface="Comic Sans MS" charset="0"/>
                    <a:sym typeface="Wingdings"/>
                  </a:rPr>
                  <a:t>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dirty="0" smtClean="0">
                            <a:latin typeface="Cambria Math" panose="02040503050406030204" pitchFamily="18" charset="0"/>
                            <a:ea typeface="Comic Sans MS" charset="0"/>
                            <a:cs typeface="Comic Sans MS" charset="0"/>
                            <a:sym typeface="Wingdings"/>
                          </a:rPr>
                        </m:ctrlPr>
                      </m:sSubPr>
                      <m:e>
                        <m:r>
                          <a:rPr lang="en-US" sz="2400" i="1" dirty="0" smtClean="0">
                            <a:latin typeface="Cambria Math" charset="0"/>
                            <a:ea typeface="Comic Sans MS" charset="0"/>
                            <a:cs typeface="Comic Sans MS" charset="0"/>
                            <a:sym typeface="Wingdings"/>
                          </a:rPr>
                          <m:t>𝑐</m:t>
                        </m:r>
                      </m:e>
                      <m:sub>
                        <m:r>
                          <a:rPr lang="en-US" sz="2400" b="0" i="1" dirty="0" smtClean="0">
                            <a:latin typeface="Cambria Math" charset="0"/>
                            <a:ea typeface="Comic Sans MS" charset="0"/>
                            <a:cs typeface="Comic Sans MS" charset="0"/>
                            <a:sym typeface="Wingdings"/>
                          </a:rPr>
                          <m:t>1</m:t>
                        </m:r>
                      </m:sub>
                    </m:sSub>
                  </m:oMath>
                </a14:m>
                <a:endParaRPr lang="en-US" sz="2400" dirty="0"/>
              </a:p>
              <a:p>
                <a:pPr marL="285750" indent="-285750">
                  <a:buFont typeface="Arial" charset="0"/>
                  <a:buChar char="•"/>
                </a:pPr>
                <a:r>
                  <a:rPr lang="en-US" sz="2400" dirty="0">
                    <a:solidFill>
                      <a:srgbClr val="FF0000"/>
                    </a:solidFill>
                  </a:rPr>
                  <a:t>Share and Encrypt: </a:t>
                </a:r>
                <a:r>
                  <a:rPr lang="en-US" sz="2000" dirty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fork</a:t>
                </a:r>
                <a:r>
                  <a:rPr lang="en-US" sz="2400" dirty="0">
                    <a:solidFill>
                      <a:srgbClr val="FF0000"/>
                    </a:solidFill>
                  </a:rPr>
                  <a:t> (= 0)</a:t>
                </a:r>
                <a:r>
                  <a:rPr lang="en-US" sz="2400" dirty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</a:t>
                </a:r>
                <a:r>
                  <a:rPr lang="en-US" sz="2400" dirty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  <a:sym typeface="Wingdings"/>
                  </a:rPr>
                  <a:t>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omic Sans MS" charset="0"/>
                            <a:cs typeface="Comic Sans MS" charset="0"/>
                            <a:sym typeface="Wingdings"/>
                          </a:rPr>
                        </m:ctrlPr>
                      </m:sSubPr>
                      <m:e>
                        <m:r>
                          <a:rPr lang="en-US" sz="2400" b="0" i="1" dirty="0" smtClean="0">
                            <a:solidFill>
                              <a:srgbClr val="FF0000"/>
                            </a:solidFill>
                            <a:latin typeface="Cambria Math" charset="0"/>
                            <a:ea typeface="Comic Sans MS" charset="0"/>
                            <a:cs typeface="Comic Sans MS" charset="0"/>
                            <a:sym typeface="Wingdings"/>
                          </a:rPr>
                          <m:t>{</m:t>
                        </m:r>
                        <m:r>
                          <a:rPr lang="en-US" sz="2400" i="1" dirty="0">
                            <a:solidFill>
                              <a:srgbClr val="FF0000"/>
                            </a:solidFill>
                            <a:latin typeface="Cambria Math" charset="0"/>
                            <a:ea typeface="Comic Sans MS" charset="0"/>
                            <a:cs typeface="Comic Sans MS" charset="0"/>
                            <a:sym typeface="Wingdings"/>
                          </a:rPr>
                          <m:t>𝑐</m:t>
                        </m:r>
                        <m:r>
                          <a:rPr lang="en-US" sz="2400" b="0" i="1" dirty="0" smtClean="0">
                            <a:solidFill>
                              <a:srgbClr val="FF0000"/>
                            </a:solidFill>
                            <a:latin typeface="Cambria Math" charset="0"/>
                            <a:ea typeface="Comic Sans MS" charset="0"/>
                            <a:cs typeface="Comic Sans MS" charset="0"/>
                            <a:sym typeface="Wingdings"/>
                          </a:rPr>
                          <m:t>𝑡</m:t>
                        </m:r>
                      </m:e>
                      <m:sub>
                        <m:r>
                          <a:rPr lang="en-US" sz="2400" b="0" i="1" dirty="0" smtClean="0">
                            <a:solidFill>
                              <a:srgbClr val="FF0000"/>
                            </a:solidFill>
                            <a:latin typeface="Cambria Math" charset="0"/>
                            <a:ea typeface="Comic Sans MS" charset="0"/>
                            <a:cs typeface="Comic Sans MS" charset="0"/>
                            <a:sym typeface="Wingdings"/>
                          </a:rPr>
                          <m:t>𝑖</m:t>
                        </m:r>
                      </m:sub>
                    </m:sSub>
                    <m:r>
                      <a:rPr lang="en-US" sz="2400" b="0" i="1" dirty="0" smtClean="0">
                        <a:solidFill>
                          <a:srgbClr val="FF0000"/>
                        </a:solidFill>
                        <a:latin typeface="Cambria Math" charset="0"/>
                        <a:ea typeface="Comic Sans MS" charset="0"/>
                        <a:cs typeface="Comic Sans MS" charset="0"/>
                        <a:sym typeface="Wingdings"/>
                      </a:rPr>
                      <m:t>}</m:t>
                    </m:r>
                  </m:oMath>
                </a14:m>
                <a:endParaRPr lang="en-US" sz="2400" dirty="0">
                  <a:solidFill>
                    <a:srgbClr val="FF0000"/>
                  </a:solidFill>
                </a:endParaRPr>
              </a:p>
              <a:p>
                <a:pPr marL="742950" lvl="1" indent="-285750">
                  <a:buFont typeface="Arial" charset="0"/>
                  <a:buChar char="•"/>
                </a:pPr>
                <a:endParaRPr lang="en-US" sz="2400" dirty="0"/>
              </a:p>
              <a:p>
                <a:pPr marL="742950" lvl="1" indent="-285750">
                  <a:buFont typeface="Arial" charset="0"/>
                  <a:buChar char="•"/>
                </a:pPr>
                <a:endParaRPr lang="en-US" sz="2400" dirty="0"/>
              </a:p>
              <a:p>
                <a:pPr marL="285750" indent="-285750">
                  <a:buFont typeface="Arial" charset="0"/>
                  <a:buChar char="•"/>
                </a:pPr>
                <a:r>
                  <a:rPr lang="en-US" sz="2400" dirty="0" err="1"/>
                  <a:t>NIWI.Prove</a:t>
                </a:r>
                <a:endParaRPr lang="en-US" sz="2400" dirty="0"/>
              </a:p>
            </p:txBody>
          </p:sp>
        </mc:Choice>
        <mc:Fallback xmlns="">
          <p:sp>
            <p:nvSpPr>
              <p:cNvPr id="87" name="TextBox 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0665" y="2606287"/>
                <a:ext cx="5132302" cy="2308324"/>
              </a:xfrm>
              <a:prstGeom prst="rect">
                <a:avLst/>
              </a:prstGeom>
              <a:blipFill rotWithShape="0">
                <a:blip r:embed="rId9"/>
                <a:stretch>
                  <a:fillRect l="-1544" t="-2116" r="-119" b="-5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Rounded Rectangle 8"/>
          <p:cNvSpPr>
            <a:spLocks noChangeArrowheads="1"/>
          </p:cNvSpPr>
          <p:nvPr/>
        </p:nvSpPr>
        <p:spPr bwMode="auto">
          <a:xfrm>
            <a:off x="2026233" y="3201959"/>
            <a:ext cx="5058297" cy="2172072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38100">
            <a:noFill/>
            <a:round/>
            <a:headEnd/>
            <a:tailEnd type="triangle" w="med" len="med"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9pPr>
          </a:lstStyle>
          <a:p>
            <a:pPr lvl="1"/>
            <a:endParaRPr lang="en-US" altLang="en-US" sz="2000">
              <a:solidFill>
                <a:schemeClr val="bg1"/>
              </a:solidFill>
            </a:endParaRPr>
          </a:p>
          <a:p>
            <a:pPr lvl="1"/>
            <a:r>
              <a:rPr lang="en-US" altLang="en-US" sz="2000" dirty="0">
                <a:solidFill>
                  <a:schemeClr val="bg1"/>
                </a:solidFill>
              </a:rPr>
              <a:t>Soundness</a:t>
            </a:r>
            <a:br>
              <a:rPr lang="en-US" alt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If adversary proves false statement, fork can be extracted and reconstructed</a:t>
            </a:r>
          </a:p>
        </p:txBody>
      </p:sp>
      <p:sp>
        <p:nvSpPr>
          <p:cNvPr id="89" name="Rounded Rectangle 88"/>
          <p:cNvSpPr/>
          <p:nvPr/>
        </p:nvSpPr>
        <p:spPr bwMode="auto">
          <a:xfrm>
            <a:off x="3178960" y="4959457"/>
            <a:ext cx="2813625" cy="1069659"/>
          </a:xfrm>
          <a:prstGeom prst="roundRect">
            <a:avLst>
              <a:gd name="adj" fmla="val 38284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chemeClr val="bg1"/>
                </a:solidFill>
              </a:rPr>
              <a:t>Breaks </a:t>
            </a:r>
            <a:r>
              <a:rPr lang="en-US" sz="2000" i="1" u="sng" dirty="0">
                <a:solidFill>
                  <a:schemeClr val="bg1"/>
                </a:solidFill>
              </a:rPr>
              <a:t>bounded stake forking</a:t>
            </a:r>
            <a:r>
              <a:rPr lang="en-US" sz="2000" dirty="0">
                <a:solidFill>
                  <a:schemeClr val="bg1"/>
                </a:solidFill>
              </a:rPr>
              <a:t> property</a:t>
            </a:r>
          </a:p>
        </p:txBody>
      </p:sp>
    </p:spTree>
    <p:extLst>
      <p:ext uri="{BB962C8B-B14F-4D97-AF65-F5344CB8AC3E}">
        <p14:creationId xmlns:p14="http://schemas.microsoft.com/office/powerpoint/2010/main" val="3303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NIZKs: </a:t>
            </a:r>
            <a:r>
              <a:rPr lang="en-US" sz="4000" dirty="0">
                <a:solidFill>
                  <a:srgbClr val="C00000"/>
                </a:solidFill>
              </a:rPr>
              <a:t>Challenges, Fixes and More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49" y="1825625"/>
                <a:ext cx="8018045" cy="4351338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Proof size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charset="0"/>
                      </a:rPr>
                      <m:t>∝</m:t>
                    </m:r>
                  </m:oMath>
                </a14:m>
                <a:r>
                  <a:rPr lang="en-US" dirty="0"/>
                  <a:t> # of parties</a:t>
                </a:r>
              </a:p>
              <a:p>
                <a:pPr lvl="1"/>
                <a:r>
                  <a:rPr lang="en-US" dirty="0"/>
                  <a:t>Encrypt to last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charset="0"/>
                      </a:rPr>
                      <m:t>ℓ</m:t>
                    </m:r>
                  </m:oMath>
                </a14:m>
                <a:r>
                  <a:rPr lang="en-US" dirty="0"/>
                  <a:t> blocks only</a:t>
                </a:r>
              </a:p>
              <a:p>
                <a:pPr lvl="1"/>
                <a:r>
                  <a:rPr lang="en-US" dirty="0"/>
                  <a:t>Sufficient honest-stake contribution</a:t>
                </a:r>
              </a:p>
              <a:p>
                <a:r>
                  <a:rPr lang="en-US" dirty="0"/>
                  <a:t>Inconsistent sharing due to small forks </a:t>
                </a:r>
                <a:r>
                  <a:rPr lang="en-US" dirty="0" err="1"/>
                  <a:t>etc</a:t>
                </a:r>
                <a:endParaRPr lang="en-US" dirty="0"/>
              </a:p>
              <a:p>
                <a:pPr lvl="1"/>
                <a:r>
                  <a:rPr lang="en-US" dirty="0"/>
                  <a:t>Prune last few blocks </a:t>
                </a:r>
                <a:r>
                  <a:rPr lang="is-IS" dirty="0"/>
                  <a:t>…</a:t>
                </a:r>
              </a:p>
              <a:p>
                <a:r>
                  <a:rPr lang="en-US" dirty="0"/>
                  <a:t>Different stake bounds on adversary, simulator and extractor</a:t>
                </a:r>
                <a:endParaRPr lang="is-IS" dirty="0"/>
              </a:p>
              <a:p>
                <a:r>
                  <a:rPr lang="is-IS" dirty="0"/>
                  <a:t>Can be made Argument of Knowledge</a:t>
                </a:r>
              </a:p>
              <a:p>
                <a:pPr lvl="1"/>
                <a:r>
                  <a:rPr lang="is-IS" dirty="0"/>
                  <a:t>Share and encrypt witness</a:t>
                </a:r>
              </a:p>
              <a:p>
                <a:r>
                  <a:rPr lang="is-IS" dirty="0"/>
                  <a:t>...</a:t>
                </a:r>
                <a:endParaRPr lang="en-US" dirty="0"/>
              </a:p>
            </p:txBody>
          </p:sp>
        </mc:Choice>
        <mc:Fallback xmlns="">
          <p:sp>
            <p:nvSpPr>
              <p:cNvPr id="61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49" y="1825625"/>
                <a:ext cx="8018045" cy="4351338"/>
              </a:xfrm>
              <a:blipFill>
                <a:blip r:embed="rId3"/>
                <a:stretch>
                  <a:fillRect t="-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109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Result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885169" y="2128611"/>
            <a:ext cx="7373661" cy="3582377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/>
              <a:t>Theorem.</a:t>
            </a:r>
            <a:r>
              <a:rPr lang="en-US" sz="2800" dirty="0"/>
              <a:t> (Informal)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dirty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/>
              <a:t>If </a:t>
            </a:r>
            <a:r>
              <a:rPr lang="en-US" sz="2800" dirty="0" err="1"/>
              <a:t>blockchain</a:t>
            </a:r>
            <a:r>
              <a:rPr lang="en-US" sz="2800" dirty="0"/>
              <a:t> protocol satisfies </a:t>
            </a:r>
            <a:r>
              <a:rPr lang="en-US" sz="2800" dirty="0">
                <a:solidFill>
                  <a:srgbClr val="FF0000"/>
                </a:solidFill>
              </a:rPr>
              <a:t>sufficient </a:t>
            </a:r>
            <a:r>
              <a:rPr lang="en-US" sz="2800" i="1" dirty="0">
                <a:solidFill>
                  <a:srgbClr val="FF0000"/>
                </a:solidFill>
              </a:rPr>
              <a:t>honest</a:t>
            </a:r>
            <a:r>
              <a:rPr lang="en-US" sz="2800" dirty="0">
                <a:solidFill>
                  <a:srgbClr val="FF0000"/>
                </a:solidFill>
              </a:rPr>
              <a:t>-stake contribution, bounded stake forking</a:t>
            </a:r>
            <a:r>
              <a:rPr lang="en-US" sz="2800" i="1" dirty="0"/>
              <a:t> </a:t>
            </a:r>
            <a:r>
              <a:rPr lang="en-US" sz="2800" dirty="0"/>
              <a:t>properties, and NIWI scheme is secure,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/>
              <a:t>then our proof system is a </a:t>
            </a:r>
            <a:r>
              <a:rPr lang="en-US" sz="2800" u="sng" dirty="0"/>
              <a:t>secure NIZK Argument of Knowledge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643334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OTPs: Outline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8650" y="3217255"/>
            <a:ext cx="1107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Ckt</a:t>
            </a:r>
            <a:r>
              <a:rPr lang="en-US" sz="24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 C</a:t>
            </a:r>
            <a:endParaRPr lang="en-US" sz="1600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861" y="1989965"/>
            <a:ext cx="2323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chemeClr val="accent2">
                    <a:lumMod val="50000"/>
                  </a:schemeClr>
                </a:solidFill>
              </a:rPr>
              <a:t>Compilation</a:t>
            </a:r>
            <a:endParaRPr lang="en-US" sz="2400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>
            <a:off x="1666412" y="3329216"/>
            <a:ext cx="1554480" cy="237744"/>
          </a:xfrm>
          <a:prstGeom prst="rightArrow">
            <a:avLst/>
          </a:prstGeom>
          <a:solidFill>
            <a:schemeClr val="tx1">
              <a:alpha val="5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 bwMode="auto">
          <a:xfrm>
            <a:off x="1697475" y="2617125"/>
            <a:ext cx="1448683" cy="691072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>
                <a:solidFill>
                  <a:prstClr val="black"/>
                </a:solidFill>
              </a:rPr>
              <a:t>Garble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auto">
          <a:xfrm>
            <a:off x="3348643" y="2897416"/>
            <a:ext cx="1982776" cy="4318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Garbled </a:t>
            </a:r>
            <a:r>
              <a:rPr lang="en-US" sz="2400" dirty="0" err="1">
                <a:solidFill>
                  <a:prstClr val="black"/>
                </a:solidFill>
              </a:rPr>
              <a:t>Ckt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b="1" dirty="0">
                <a:solidFill>
                  <a:prstClr val="black"/>
                </a:solidFill>
              </a:rPr>
              <a:t>G</a:t>
            </a: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3503627" y="3448087"/>
            <a:ext cx="1672807" cy="881554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Key pairs</a:t>
            </a:r>
          </a:p>
          <a:p>
            <a:pPr algn="ctr"/>
            <a:r>
              <a:rPr lang="en-US" sz="2400" dirty="0">
                <a:solidFill>
                  <a:prstClr val="black"/>
                </a:solidFill>
              </a:rPr>
              <a:t>(</a:t>
            </a:r>
            <a:r>
              <a:rPr lang="en-US" sz="2400" b="1" dirty="0">
                <a:solidFill>
                  <a:prstClr val="black"/>
                </a:solidFill>
              </a:rPr>
              <a:t>w</a:t>
            </a:r>
            <a:r>
              <a:rPr lang="en-US" sz="2400" baseline="-25000" dirty="0">
                <a:solidFill>
                  <a:prstClr val="black"/>
                </a:solidFill>
              </a:rPr>
              <a:t>i,0</a:t>
            </a:r>
            <a:r>
              <a:rPr lang="en-US" sz="2400" b="1" dirty="0">
                <a:solidFill>
                  <a:prstClr val="black"/>
                </a:solidFill>
              </a:rPr>
              <a:t> w</a:t>
            </a:r>
            <a:r>
              <a:rPr lang="en-US" sz="2400" baseline="-25000" dirty="0">
                <a:solidFill>
                  <a:prstClr val="black"/>
                </a:solidFill>
              </a:rPr>
              <a:t>i,1</a:t>
            </a:r>
            <a:r>
              <a:rPr lang="en-US" sz="2400" dirty="0">
                <a:solidFill>
                  <a:prstClr val="black"/>
                </a:solidFill>
              </a:rPr>
              <a:t>)</a:t>
            </a:r>
            <a:endParaRPr lang="en-US" sz="2400" baseline="-25000" dirty="0">
              <a:solidFill>
                <a:prstClr val="black"/>
              </a:solidFill>
            </a:endParaRPr>
          </a:p>
        </p:txBody>
      </p:sp>
      <p:sp>
        <p:nvSpPr>
          <p:cNvPr id="42" name="Right Arrow 41"/>
          <p:cNvSpPr/>
          <p:nvPr/>
        </p:nvSpPr>
        <p:spPr>
          <a:xfrm>
            <a:off x="5331419" y="3791583"/>
            <a:ext cx="1554480" cy="237744"/>
          </a:xfrm>
          <a:prstGeom prst="rightArrow">
            <a:avLst/>
          </a:prstGeom>
          <a:solidFill>
            <a:schemeClr val="tx1">
              <a:alpha val="5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7040884" y="3619835"/>
            <a:ext cx="1672807" cy="5380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400">
                <a:solidFill>
                  <a:prstClr val="black"/>
                </a:solidFill>
              </a:rPr>
              <a:t>Hardware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10800000" flipH="1">
            <a:off x="4308530" y="4405046"/>
            <a:ext cx="1735810" cy="1143346"/>
          </a:xfrm>
          <a:prstGeom prst="bentArrow">
            <a:avLst>
              <a:gd name="adj1" fmla="val 11392"/>
              <a:gd name="adj2" fmla="val 12769"/>
              <a:gd name="adj3" fmla="val 14416"/>
              <a:gd name="adj4" fmla="val 0"/>
            </a:avLst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4463513" y="4405047"/>
            <a:ext cx="1704814" cy="91377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Witness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Encryption</a:t>
            </a:r>
          </a:p>
        </p:txBody>
      </p:sp>
      <p:sp>
        <p:nvSpPr>
          <p:cNvPr id="50" name="Rectangle 2"/>
          <p:cNvSpPr txBox="1">
            <a:spLocks noChangeArrowheads="1"/>
          </p:cNvSpPr>
          <p:nvPr/>
        </p:nvSpPr>
        <p:spPr bwMode="auto">
          <a:xfrm>
            <a:off x="6323311" y="4757980"/>
            <a:ext cx="1672807" cy="1329059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Encrypted Key pairs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(ct</a:t>
            </a:r>
            <a:r>
              <a:rPr lang="en-US" sz="2400" baseline="-25000" dirty="0">
                <a:solidFill>
                  <a:schemeClr val="bg1"/>
                </a:solidFill>
              </a:rPr>
              <a:t>i,0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ct</a:t>
            </a:r>
            <a:r>
              <a:rPr lang="en-US" sz="2400" baseline="-25000" dirty="0">
                <a:solidFill>
                  <a:schemeClr val="bg1"/>
                </a:solidFill>
              </a:rPr>
              <a:t>i,1</a:t>
            </a:r>
            <a:r>
              <a:rPr lang="en-US" sz="2400" dirty="0">
                <a:solidFill>
                  <a:schemeClr val="bg1"/>
                </a:solidFill>
              </a:rPr>
              <a:t>)</a:t>
            </a:r>
            <a:endParaRPr lang="en-US" sz="2400" baseline="-2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22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7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OTPs: Outline</a:t>
            </a:r>
          </a:p>
        </p:txBody>
      </p:sp>
      <p:sp>
        <p:nvSpPr>
          <p:cNvPr id="10" name="Right Arrow 9"/>
          <p:cNvSpPr/>
          <p:nvPr/>
        </p:nvSpPr>
        <p:spPr bwMode="auto">
          <a:xfrm>
            <a:off x="4483867" y="2173951"/>
            <a:ext cx="1363958" cy="203374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447627" y="1786466"/>
            <a:ext cx="1401146" cy="44012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Garbling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5861" y="1989965"/>
            <a:ext cx="2323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chemeClr val="accent2">
                    <a:lumMod val="50000"/>
                  </a:schemeClr>
                </a:solidFill>
              </a:rPr>
              <a:t>Compilation</a:t>
            </a:r>
            <a:endParaRPr lang="en-US" sz="2400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34142" y="1127822"/>
            <a:ext cx="11608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0" dirty="0"/>
              <a:t>{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2881" y="3552150"/>
            <a:ext cx="2061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chemeClr val="accent2">
                    <a:lumMod val="50000"/>
                  </a:schemeClr>
                </a:solidFill>
              </a:rPr>
              <a:t>Evaluation</a:t>
            </a:r>
          </a:p>
        </p:txBody>
      </p:sp>
      <p:sp>
        <p:nvSpPr>
          <p:cNvPr id="19" name="PoleTekstowe 3"/>
          <p:cNvSpPr txBox="1"/>
          <p:nvPr/>
        </p:nvSpPr>
        <p:spPr>
          <a:xfrm>
            <a:off x="2544830" y="5946891"/>
            <a:ext cx="1598716" cy="46166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" panose="02040503050406030204" pitchFamily="18" charset="0"/>
              </a:rPr>
              <a:t>Post input  </a:t>
            </a:r>
            <a:r>
              <a:rPr lang="en-US" sz="24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</a:t>
            </a:r>
            <a:endParaRPr lang="en-US" sz="2000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499359" y="4778072"/>
            <a:ext cx="1429115" cy="766760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l-PL" sz="2200" b="1" dirty="0" err="1">
                <a:solidFill>
                  <a:srgbClr val="00B050"/>
                </a:solidFill>
                <a:latin typeface="Cambria" panose="02040503050406030204" pitchFamily="18" charset="0"/>
              </a:rPr>
              <a:t>Last</a:t>
            </a:r>
            <a:endParaRPr lang="pl-PL" sz="2200" b="1" dirty="0">
              <a:solidFill>
                <a:srgbClr val="00B050"/>
              </a:solidFill>
              <a:latin typeface="Cambria" panose="02040503050406030204" pitchFamily="18" charset="0"/>
            </a:endParaRPr>
          </a:p>
          <a:p>
            <a:pPr algn="ctr"/>
            <a:r>
              <a:rPr lang="pl-PL" sz="2200" b="1" dirty="0">
                <a:solidFill>
                  <a:srgbClr val="00B050"/>
                </a:solidFill>
                <a:latin typeface="Cambria" panose="02040503050406030204" pitchFamily="18" charset="0"/>
              </a:rPr>
              <a:t>Block</a:t>
            </a:r>
            <a:endParaRPr lang="pl-PL" sz="2200" b="1" baseline="-25000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2818446" y="4766366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l-PL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New</a:t>
            </a:r>
          </a:p>
          <a:p>
            <a:pPr algn="ctr"/>
            <a:r>
              <a:rPr lang="pl-PL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Block</a:t>
            </a:r>
            <a:endParaRPr lang="pl-PL" sz="2200" b="1" baseline="-25000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cxnSp>
        <p:nvCxnSpPr>
          <p:cNvPr id="22" name="Straight Arrow Connector 21"/>
          <p:cNvCxnSpPr>
            <a:stCxn id="20" idx="3"/>
            <a:endCxn id="21" idx="1"/>
          </p:cNvCxnSpPr>
          <p:nvPr/>
        </p:nvCxnSpPr>
        <p:spPr bwMode="auto">
          <a:xfrm flipV="1">
            <a:off x="1928474" y="5152424"/>
            <a:ext cx="889972" cy="90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" name="Curved Connector 22"/>
          <p:cNvCxnSpPr>
            <a:stCxn id="19" idx="0"/>
            <a:endCxn id="21" idx="2"/>
          </p:cNvCxnSpPr>
          <p:nvPr/>
        </p:nvCxnSpPr>
        <p:spPr bwMode="auto">
          <a:xfrm rot="16200000" flipV="1">
            <a:off x="3135630" y="5738332"/>
            <a:ext cx="408409" cy="8709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8" name="Rounded Rectangle 47"/>
          <p:cNvSpPr/>
          <p:nvPr/>
        </p:nvSpPr>
        <p:spPr bwMode="auto">
          <a:xfrm>
            <a:off x="4494648" y="4763082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l-PL" sz="2200" b="1" dirty="0" err="1">
                <a:solidFill>
                  <a:schemeClr val="tx1"/>
                </a:solidFill>
                <a:latin typeface="Cambria" panose="02040503050406030204" pitchFamily="18" charset="0"/>
              </a:rPr>
              <a:t>Next</a:t>
            </a:r>
            <a:endParaRPr lang="pl-PL" sz="2200" b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ctr"/>
            <a:r>
              <a:rPr lang="pl-PL" sz="2200" b="1" dirty="0">
                <a:solidFill>
                  <a:schemeClr val="tx1"/>
                </a:solidFill>
                <a:latin typeface="Cambria" panose="02040503050406030204" pitchFamily="18" charset="0"/>
              </a:rPr>
              <a:t>Block</a:t>
            </a:r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49" name="Straight Arrow Connector 48"/>
          <p:cNvCxnSpPr>
            <a:stCxn id="21" idx="3"/>
            <a:endCxn id="48" idx="1"/>
          </p:cNvCxnSpPr>
          <p:nvPr/>
        </p:nvCxnSpPr>
        <p:spPr bwMode="auto">
          <a:xfrm flipV="1">
            <a:off x="3852512" y="5149140"/>
            <a:ext cx="642136" cy="32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4" name="Rounded Rectangle 53"/>
          <p:cNvSpPr/>
          <p:nvPr/>
        </p:nvSpPr>
        <p:spPr bwMode="auto">
          <a:xfrm>
            <a:off x="7840103" y="4763082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l-PL" sz="2200" b="1" dirty="0" err="1">
                <a:solidFill>
                  <a:schemeClr val="tx1"/>
                </a:solidFill>
                <a:latin typeface="Cambria" panose="02040503050406030204" pitchFamily="18" charset="0"/>
              </a:rPr>
              <a:t>Next</a:t>
            </a:r>
            <a:endParaRPr lang="pl-PL" sz="2200" b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ctr"/>
            <a:r>
              <a:rPr lang="pl-PL" sz="2200" b="1" dirty="0">
                <a:solidFill>
                  <a:schemeClr val="tx1"/>
                </a:solidFill>
                <a:latin typeface="Cambria" panose="02040503050406030204" pitchFamily="18" charset="0"/>
              </a:rPr>
              <a:t>Block</a:t>
            </a:r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55" name="Straight Arrow Connector 54"/>
          <p:cNvCxnSpPr>
            <a:stCxn id="48" idx="3"/>
          </p:cNvCxnSpPr>
          <p:nvPr/>
        </p:nvCxnSpPr>
        <p:spPr bwMode="auto">
          <a:xfrm>
            <a:off x="5528714" y="5149140"/>
            <a:ext cx="61993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6294778" y="4897755"/>
            <a:ext cx="723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/>
              <a:t>……</a:t>
            </a:r>
            <a:endParaRPr lang="en-US" sz="2000" b="1" dirty="0"/>
          </a:p>
        </p:txBody>
      </p:sp>
      <p:cxnSp>
        <p:nvCxnSpPr>
          <p:cNvPr id="60" name="Straight Arrow Connector 59"/>
          <p:cNvCxnSpPr>
            <a:endCxn id="54" idx="1"/>
          </p:cNvCxnSpPr>
          <p:nvPr/>
        </p:nvCxnSpPr>
        <p:spPr bwMode="auto">
          <a:xfrm flipV="1">
            <a:off x="7115412" y="5149140"/>
            <a:ext cx="724691" cy="77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6" name="Right Brace 65"/>
          <p:cNvSpPr/>
          <p:nvPr/>
        </p:nvSpPr>
        <p:spPr bwMode="auto">
          <a:xfrm rot="5400000">
            <a:off x="6553423" y="4028101"/>
            <a:ext cx="391117" cy="3637509"/>
          </a:xfrm>
          <a:prstGeom prst="rightBrace">
            <a:avLst>
              <a:gd name="adj1" fmla="val 32407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011681" y="6000008"/>
            <a:ext cx="34836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Extending </a:t>
            </a:r>
            <a:r>
              <a:rPr lang="en-US" sz="2400" dirty="0" err="1"/>
              <a:t>Blockchain</a:t>
            </a:r>
            <a:endParaRPr lang="en-US" sz="2400" dirty="0"/>
          </a:p>
        </p:txBody>
      </p:sp>
      <p:sp>
        <p:nvSpPr>
          <p:cNvPr id="68" name="TextBox 67"/>
          <p:cNvSpPr txBox="1"/>
          <p:nvPr/>
        </p:nvSpPr>
        <p:spPr>
          <a:xfrm rot="5400000">
            <a:off x="1074178" y="5212978"/>
            <a:ext cx="226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--------------------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9" name="Left Arrow 68"/>
          <p:cNvSpPr/>
          <p:nvPr/>
        </p:nvSpPr>
        <p:spPr bwMode="auto">
          <a:xfrm>
            <a:off x="793344" y="5666976"/>
            <a:ext cx="1200472" cy="195559"/>
          </a:xfrm>
          <a:prstGeom prst="leftArrow">
            <a:avLst/>
          </a:prstGeom>
          <a:solidFill>
            <a:srgbClr val="FF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67659" y="5866696"/>
            <a:ext cx="18325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Present</a:t>
            </a:r>
          </a:p>
          <a:p>
            <a:pPr algn="ctr"/>
            <a:r>
              <a:rPr lang="en-US" sz="2400" dirty="0" err="1"/>
              <a:t>Blockchain</a:t>
            </a:r>
            <a:endParaRPr lang="en-US" sz="2400" dirty="0"/>
          </a:p>
        </p:txBody>
      </p:sp>
      <p:sp>
        <p:nvSpPr>
          <p:cNvPr id="73" name="TextBox 72"/>
          <p:cNvSpPr txBox="1"/>
          <p:nvPr/>
        </p:nvSpPr>
        <p:spPr>
          <a:xfrm>
            <a:off x="32799" y="4898919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/>
              <a:t>…</a:t>
            </a:r>
            <a:endParaRPr lang="en-US" sz="2000" b="1" dirty="0"/>
          </a:p>
        </p:txBody>
      </p:sp>
      <p:sp>
        <p:nvSpPr>
          <p:cNvPr id="74" name="Right Brace 73"/>
          <p:cNvSpPr/>
          <p:nvPr/>
        </p:nvSpPr>
        <p:spPr bwMode="auto">
          <a:xfrm rot="16200000">
            <a:off x="4549879" y="213803"/>
            <a:ext cx="391117" cy="8034336"/>
          </a:xfrm>
          <a:prstGeom prst="rightBrace">
            <a:avLst>
              <a:gd name="adj1" fmla="val 32407"/>
              <a:gd name="adj2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156348" y="3619835"/>
            <a:ext cx="2534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Use this as witness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4081867" y="2422103"/>
            <a:ext cx="1918707" cy="44012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WE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835728" y="1834203"/>
            <a:ext cx="342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prstClr val="black"/>
                </a:solidFill>
              </a:rPr>
              <a:t>+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50009" y="2051520"/>
            <a:ext cx="1107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Ckt</a:t>
            </a:r>
            <a:r>
              <a:rPr lang="en-US" sz="24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 C</a:t>
            </a:r>
            <a:endParaRPr lang="en-US" sz="1600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auto">
          <a:xfrm>
            <a:off x="6084805" y="1481624"/>
            <a:ext cx="1982776" cy="4318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Garbled </a:t>
            </a:r>
            <a:r>
              <a:rPr lang="en-US" sz="2400" dirty="0" err="1">
                <a:solidFill>
                  <a:prstClr val="black"/>
                </a:solidFill>
              </a:rPr>
              <a:t>Ckt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b="1" dirty="0">
                <a:solidFill>
                  <a:prstClr val="black"/>
                </a:solidFill>
              </a:rPr>
              <a:t>G</a:t>
            </a: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auto">
          <a:xfrm>
            <a:off x="6189791" y="2076747"/>
            <a:ext cx="1772803" cy="9531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Encrypted </a:t>
            </a:r>
            <a:r>
              <a:rPr lang="en-US" sz="2000">
                <a:solidFill>
                  <a:schemeClr val="bg1"/>
                </a:solidFill>
              </a:rPr>
              <a:t>Key pairs (ct</a:t>
            </a:r>
            <a:r>
              <a:rPr lang="en-US" sz="2000" baseline="-25000">
                <a:solidFill>
                  <a:schemeClr val="bg1"/>
                </a:solidFill>
              </a:rPr>
              <a:t>i,0</a:t>
            </a:r>
            <a:r>
              <a:rPr lang="en-US" sz="2000" b="1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ct</a:t>
            </a:r>
            <a:r>
              <a:rPr lang="en-US" sz="2000" baseline="-25000" dirty="0">
                <a:solidFill>
                  <a:schemeClr val="bg1"/>
                </a:solidFill>
              </a:rPr>
              <a:t>i,1</a:t>
            </a:r>
            <a:r>
              <a:rPr lang="en-US" sz="2000" dirty="0">
                <a:solidFill>
                  <a:schemeClr val="bg1"/>
                </a:solidFill>
              </a:rPr>
              <a:t>)</a:t>
            </a:r>
            <a:endParaRPr 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40" name="Right Brace 39"/>
          <p:cNvSpPr/>
          <p:nvPr/>
        </p:nvSpPr>
        <p:spPr bwMode="auto">
          <a:xfrm rot="16200000">
            <a:off x="6427678" y="2217213"/>
            <a:ext cx="391117" cy="4278741"/>
          </a:xfrm>
          <a:prstGeom prst="rightBrace">
            <a:avLst>
              <a:gd name="adj1" fmla="val 40610"/>
              <a:gd name="adj2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Oval 40"/>
              <p:cNvSpPr/>
              <p:nvPr/>
            </p:nvSpPr>
            <p:spPr>
              <a:xfrm>
                <a:off x="5178628" y="3513184"/>
                <a:ext cx="2897398" cy="70388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/>
                  <a:t>Stake Fraction ≥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41" name="Oval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8628" y="3513184"/>
                <a:ext cx="2897398" cy="703889"/>
              </a:xfrm>
              <a:prstGeom prst="ellipse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150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 animBg="1"/>
      <p:bldP spid="20" grpId="0" animBg="1"/>
      <p:bldP spid="21" grpId="0" animBg="1"/>
      <p:bldP spid="48" grpId="0" animBg="1"/>
      <p:bldP spid="54" grpId="0" animBg="1"/>
      <p:bldP spid="59" grpId="0"/>
      <p:bldP spid="66" grpId="0" animBg="1"/>
      <p:bldP spid="67" grpId="0"/>
      <p:bldP spid="68" grpId="0"/>
      <p:bldP spid="69" grpId="0" animBg="1"/>
      <p:bldP spid="71" grpId="0"/>
      <p:bldP spid="73" grpId="0"/>
      <p:bldP spid="74" grpId="0" animBg="1"/>
      <p:bldP spid="75" grpId="0"/>
      <p:bldP spid="40" grpId="0" animBg="1"/>
      <p:bldP spid="40" grpId="1" animBg="1"/>
      <p:bldP spid="41" grpId="0" animBg="1"/>
      <p:bldP spid="4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Result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885169" y="2128612"/>
            <a:ext cx="7373661" cy="3293620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/>
              <a:t>Theorem.</a:t>
            </a:r>
            <a:r>
              <a:rPr lang="en-US" sz="2800" dirty="0"/>
              <a:t> (Informal)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dirty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/>
              <a:t>If </a:t>
            </a:r>
            <a:r>
              <a:rPr lang="en-US" sz="2800" dirty="0" err="1"/>
              <a:t>blockchain</a:t>
            </a:r>
            <a:r>
              <a:rPr lang="en-US" sz="2800" dirty="0"/>
              <a:t> protocol satisfies </a:t>
            </a:r>
            <a:r>
              <a:rPr lang="en-US" sz="2800" i="1" dirty="0">
                <a:solidFill>
                  <a:srgbClr val="FF0000"/>
                </a:solidFill>
              </a:rPr>
              <a:t>distinguishable forking</a:t>
            </a:r>
            <a:r>
              <a:rPr lang="en-US" sz="2800" i="1" dirty="0"/>
              <a:t> </a:t>
            </a:r>
            <a:r>
              <a:rPr lang="en-US" sz="2800" dirty="0"/>
              <a:t>property, garbling scheme is secure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/>
              <a:t>and WE scheme is </a:t>
            </a:r>
            <a:r>
              <a:rPr lang="en-US" sz="2800" i="1" dirty="0"/>
              <a:t>extractable</a:t>
            </a:r>
            <a:r>
              <a:rPr lang="en-US" sz="2800" dirty="0"/>
              <a:t> secure,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/>
              <a:t>then our one-time compilers is also secure.</a:t>
            </a:r>
          </a:p>
        </p:txBody>
      </p:sp>
    </p:spTree>
    <p:extLst>
      <p:ext uri="{BB962C8B-B14F-4D97-AF65-F5344CB8AC3E}">
        <p14:creationId xmlns:p14="http://schemas.microsoft.com/office/powerpoint/2010/main" val="160046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Pay-Per-Use Service (Simplified)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Service provider starts a service</a:t>
            </a:r>
          </a:p>
        </p:txBody>
      </p:sp>
      <p:pic>
        <p:nvPicPr>
          <p:cNvPr id="55" name="Picture 74" descr="bd06002_"/>
          <p:cNvPicPr preferRelativeResize="0"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850" y="2668364"/>
            <a:ext cx="428541" cy="111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6" descr="https://encrypted-tbn0.gstatic.com/images?q=tbn:ANd9GcQVYb-XYrsr_dOAnwxRPEc30Vg8IPtYyaD17XooGyeMClyBXKG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571" y="1282574"/>
            <a:ext cx="2254757" cy="99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4170701" y="1609481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Service</a:t>
            </a:r>
            <a:r>
              <a:rPr lang="en-US" dirty="0"/>
              <a:t>	</a:t>
            </a:r>
            <a:endParaRPr lang="en-US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 bwMode="auto">
          <a:xfrm flipV="1">
            <a:off x="2340391" y="2071146"/>
            <a:ext cx="1480069" cy="9394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9403278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Pay-Per-Use Service (Simplified)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Service provider starts a service</a:t>
            </a:r>
          </a:p>
          <a:p>
            <a:r>
              <a:rPr lang="en-US" dirty="0"/>
              <a:t>Customers pay to use it</a:t>
            </a:r>
          </a:p>
        </p:txBody>
      </p:sp>
      <p:grpSp>
        <p:nvGrpSpPr>
          <p:cNvPr id="4" name="Group 23"/>
          <p:cNvGrpSpPr>
            <a:grpSpLocks noChangeAspect="1"/>
          </p:cNvGrpSpPr>
          <p:nvPr/>
        </p:nvGrpSpPr>
        <p:grpSpPr bwMode="auto">
          <a:xfrm>
            <a:off x="7114959" y="2628029"/>
            <a:ext cx="685800" cy="1110480"/>
            <a:chOff x="822" y="2016"/>
            <a:chExt cx="654" cy="881"/>
          </a:xfrm>
        </p:grpSpPr>
        <p:sp>
          <p:nvSpPr>
            <p:cNvPr id="5" name="Freeform 24"/>
            <p:cNvSpPr>
              <a:spLocks noChangeAspect="1"/>
            </p:cNvSpPr>
            <p:nvPr/>
          </p:nvSpPr>
          <p:spPr bwMode="auto">
            <a:xfrm>
              <a:off x="822" y="2016"/>
              <a:ext cx="654" cy="878"/>
            </a:xfrm>
            <a:custGeom>
              <a:avLst/>
              <a:gdLst>
                <a:gd name="T0" fmla="*/ 1292 w 1962"/>
                <a:gd name="T1" fmla="*/ 267 h 2634"/>
                <a:gd name="T2" fmla="*/ 1345 w 1962"/>
                <a:gd name="T3" fmla="*/ 472 h 2634"/>
                <a:gd name="T4" fmla="*/ 1309 w 1962"/>
                <a:gd name="T5" fmla="*/ 596 h 2634"/>
                <a:gd name="T6" fmla="*/ 1207 w 1962"/>
                <a:gd name="T7" fmla="*/ 702 h 2634"/>
                <a:gd name="T8" fmla="*/ 1037 w 1962"/>
                <a:gd name="T9" fmla="*/ 837 h 2634"/>
                <a:gd name="T10" fmla="*/ 1232 w 1962"/>
                <a:gd name="T11" fmla="*/ 877 h 2634"/>
                <a:gd name="T12" fmla="*/ 1649 w 1962"/>
                <a:gd name="T13" fmla="*/ 1273 h 2634"/>
                <a:gd name="T14" fmla="*/ 1873 w 1962"/>
                <a:gd name="T15" fmla="*/ 1327 h 2634"/>
                <a:gd name="T16" fmla="*/ 1920 w 1962"/>
                <a:gd name="T17" fmla="*/ 1372 h 2634"/>
                <a:gd name="T18" fmla="*/ 1962 w 1962"/>
                <a:gd name="T19" fmla="*/ 1429 h 2634"/>
                <a:gd name="T20" fmla="*/ 1923 w 1962"/>
                <a:gd name="T21" fmla="*/ 1495 h 2634"/>
                <a:gd name="T22" fmla="*/ 1831 w 1962"/>
                <a:gd name="T23" fmla="*/ 1507 h 2634"/>
                <a:gd name="T24" fmla="*/ 1682 w 1962"/>
                <a:gd name="T25" fmla="*/ 1536 h 2634"/>
                <a:gd name="T26" fmla="*/ 1536 w 1962"/>
                <a:gd name="T27" fmla="*/ 1462 h 2634"/>
                <a:gd name="T28" fmla="*/ 1389 w 1962"/>
                <a:gd name="T29" fmla="*/ 1379 h 2634"/>
                <a:gd name="T30" fmla="*/ 1269 w 1962"/>
                <a:gd name="T31" fmla="*/ 1271 h 2634"/>
                <a:gd name="T32" fmla="*/ 1205 w 1962"/>
                <a:gd name="T33" fmla="*/ 1277 h 2634"/>
                <a:gd name="T34" fmla="*/ 1196 w 1962"/>
                <a:gd name="T35" fmla="*/ 1490 h 2634"/>
                <a:gd name="T36" fmla="*/ 1175 w 1962"/>
                <a:gd name="T37" fmla="*/ 1567 h 2634"/>
                <a:gd name="T38" fmla="*/ 1157 w 1962"/>
                <a:gd name="T39" fmla="*/ 1966 h 2634"/>
                <a:gd name="T40" fmla="*/ 1140 w 1962"/>
                <a:gd name="T41" fmla="*/ 2223 h 2634"/>
                <a:gd name="T42" fmla="*/ 1125 w 1962"/>
                <a:gd name="T43" fmla="*/ 2378 h 2634"/>
                <a:gd name="T44" fmla="*/ 1156 w 1962"/>
                <a:gd name="T45" fmla="*/ 2464 h 2634"/>
                <a:gd name="T46" fmla="*/ 1133 w 1962"/>
                <a:gd name="T47" fmla="*/ 2593 h 2634"/>
                <a:gd name="T48" fmla="*/ 948 w 1962"/>
                <a:gd name="T49" fmla="*/ 2620 h 2634"/>
                <a:gd name="T50" fmla="*/ 860 w 1962"/>
                <a:gd name="T51" fmla="*/ 2569 h 2634"/>
                <a:gd name="T52" fmla="*/ 842 w 1962"/>
                <a:gd name="T53" fmla="*/ 2435 h 2634"/>
                <a:gd name="T54" fmla="*/ 884 w 1962"/>
                <a:gd name="T55" fmla="*/ 2396 h 2634"/>
                <a:gd name="T56" fmla="*/ 841 w 1962"/>
                <a:gd name="T57" fmla="*/ 2117 h 2634"/>
                <a:gd name="T58" fmla="*/ 796 w 1962"/>
                <a:gd name="T59" fmla="*/ 2270 h 2634"/>
                <a:gd name="T60" fmla="*/ 779 w 1962"/>
                <a:gd name="T61" fmla="*/ 2489 h 2634"/>
                <a:gd name="T62" fmla="*/ 712 w 1962"/>
                <a:gd name="T63" fmla="*/ 2627 h 2634"/>
                <a:gd name="T64" fmla="*/ 627 w 1962"/>
                <a:gd name="T65" fmla="*/ 2630 h 2634"/>
                <a:gd name="T66" fmla="*/ 478 w 1962"/>
                <a:gd name="T67" fmla="*/ 2576 h 2634"/>
                <a:gd name="T68" fmla="*/ 453 w 1962"/>
                <a:gd name="T69" fmla="*/ 2422 h 2634"/>
                <a:gd name="T70" fmla="*/ 505 w 1962"/>
                <a:gd name="T71" fmla="*/ 2403 h 2634"/>
                <a:gd name="T72" fmla="*/ 470 w 1962"/>
                <a:gd name="T73" fmla="*/ 1822 h 2634"/>
                <a:gd name="T74" fmla="*/ 524 w 1962"/>
                <a:gd name="T75" fmla="*/ 1557 h 2634"/>
                <a:gd name="T76" fmla="*/ 493 w 1962"/>
                <a:gd name="T77" fmla="*/ 1326 h 2634"/>
                <a:gd name="T78" fmla="*/ 477 w 1962"/>
                <a:gd name="T79" fmla="*/ 1281 h 2634"/>
                <a:gd name="T80" fmla="*/ 378 w 1962"/>
                <a:gd name="T81" fmla="*/ 1457 h 2634"/>
                <a:gd name="T82" fmla="*/ 305 w 1962"/>
                <a:gd name="T83" fmla="*/ 1645 h 2634"/>
                <a:gd name="T84" fmla="*/ 251 w 1962"/>
                <a:gd name="T85" fmla="*/ 1726 h 2634"/>
                <a:gd name="T86" fmla="*/ 214 w 1962"/>
                <a:gd name="T87" fmla="*/ 1693 h 2634"/>
                <a:gd name="T88" fmla="*/ 109 w 1962"/>
                <a:gd name="T89" fmla="*/ 1742 h 2634"/>
                <a:gd name="T90" fmla="*/ 49 w 1962"/>
                <a:gd name="T91" fmla="*/ 1730 h 2634"/>
                <a:gd name="T92" fmla="*/ 7 w 1962"/>
                <a:gd name="T93" fmla="*/ 1658 h 2634"/>
                <a:gd name="T94" fmla="*/ 86 w 1962"/>
                <a:gd name="T95" fmla="*/ 1562 h 2634"/>
                <a:gd name="T96" fmla="*/ 168 w 1962"/>
                <a:gd name="T97" fmla="*/ 1481 h 2634"/>
                <a:gd name="T98" fmla="*/ 181 w 1962"/>
                <a:gd name="T99" fmla="*/ 1316 h 2634"/>
                <a:gd name="T100" fmla="*/ 272 w 1962"/>
                <a:gd name="T101" fmla="*/ 1104 h 2634"/>
                <a:gd name="T102" fmla="*/ 576 w 1962"/>
                <a:gd name="T103" fmla="*/ 864 h 2634"/>
                <a:gd name="T104" fmla="*/ 723 w 1962"/>
                <a:gd name="T105" fmla="*/ 780 h 2634"/>
                <a:gd name="T106" fmla="*/ 546 w 1962"/>
                <a:gd name="T107" fmla="*/ 578 h 2634"/>
                <a:gd name="T108" fmla="*/ 477 w 1962"/>
                <a:gd name="T109" fmla="*/ 515 h 2634"/>
                <a:gd name="T110" fmla="*/ 517 w 1962"/>
                <a:gd name="T111" fmla="*/ 391 h 2634"/>
                <a:gd name="T112" fmla="*/ 556 w 1962"/>
                <a:gd name="T113" fmla="*/ 289 h 2634"/>
                <a:gd name="T114" fmla="*/ 622 w 1962"/>
                <a:gd name="T115" fmla="*/ 99 h 2634"/>
                <a:gd name="T116" fmla="*/ 718 w 1962"/>
                <a:gd name="T117" fmla="*/ 13 h 2634"/>
                <a:gd name="T118" fmla="*/ 792 w 1962"/>
                <a:gd name="T119" fmla="*/ 12 h 2634"/>
                <a:gd name="T120" fmla="*/ 888 w 1962"/>
                <a:gd name="T121" fmla="*/ 7 h 2634"/>
                <a:gd name="T122" fmla="*/ 1022 w 1962"/>
                <a:gd name="T123" fmla="*/ 6 h 2634"/>
                <a:gd name="T124" fmla="*/ 1163 w 1962"/>
                <a:gd name="T125" fmla="*/ 67 h 2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62" h="2634">
                  <a:moveTo>
                    <a:pt x="1219" y="132"/>
                  </a:moveTo>
                  <a:lnTo>
                    <a:pt x="1226" y="145"/>
                  </a:lnTo>
                  <a:lnTo>
                    <a:pt x="1230" y="159"/>
                  </a:lnTo>
                  <a:lnTo>
                    <a:pt x="1234" y="175"/>
                  </a:lnTo>
                  <a:lnTo>
                    <a:pt x="1241" y="194"/>
                  </a:lnTo>
                  <a:lnTo>
                    <a:pt x="1262" y="218"/>
                  </a:lnTo>
                  <a:lnTo>
                    <a:pt x="1279" y="243"/>
                  </a:lnTo>
                  <a:lnTo>
                    <a:pt x="1292" y="267"/>
                  </a:lnTo>
                  <a:lnTo>
                    <a:pt x="1302" y="293"/>
                  </a:lnTo>
                  <a:lnTo>
                    <a:pt x="1308" y="323"/>
                  </a:lnTo>
                  <a:lnTo>
                    <a:pt x="1312" y="355"/>
                  </a:lnTo>
                  <a:lnTo>
                    <a:pt x="1313" y="392"/>
                  </a:lnTo>
                  <a:lnTo>
                    <a:pt x="1313" y="434"/>
                  </a:lnTo>
                  <a:lnTo>
                    <a:pt x="1327" y="445"/>
                  </a:lnTo>
                  <a:lnTo>
                    <a:pt x="1338" y="458"/>
                  </a:lnTo>
                  <a:lnTo>
                    <a:pt x="1345" y="472"/>
                  </a:lnTo>
                  <a:lnTo>
                    <a:pt x="1350" y="489"/>
                  </a:lnTo>
                  <a:lnTo>
                    <a:pt x="1351" y="507"/>
                  </a:lnTo>
                  <a:lnTo>
                    <a:pt x="1350" y="525"/>
                  </a:lnTo>
                  <a:lnTo>
                    <a:pt x="1345" y="540"/>
                  </a:lnTo>
                  <a:lnTo>
                    <a:pt x="1340" y="556"/>
                  </a:lnTo>
                  <a:lnTo>
                    <a:pt x="1331" y="570"/>
                  </a:lnTo>
                  <a:lnTo>
                    <a:pt x="1320" y="584"/>
                  </a:lnTo>
                  <a:lnTo>
                    <a:pt x="1309" y="596"/>
                  </a:lnTo>
                  <a:lnTo>
                    <a:pt x="1295" y="607"/>
                  </a:lnTo>
                  <a:lnTo>
                    <a:pt x="1287" y="611"/>
                  </a:lnTo>
                  <a:lnTo>
                    <a:pt x="1280" y="614"/>
                  </a:lnTo>
                  <a:lnTo>
                    <a:pt x="1272" y="616"/>
                  </a:lnTo>
                  <a:lnTo>
                    <a:pt x="1263" y="617"/>
                  </a:lnTo>
                  <a:lnTo>
                    <a:pt x="1249" y="649"/>
                  </a:lnTo>
                  <a:lnTo>
                    <a:pt x="1231" y="677"/>
                  </a:lnTo>
                  <a:lnTo>
                    <a:pt x="1207" y="702"/>
                  </a:lnTo>
                  <a:lnTo>
                    <a:pt x="1179" y="724"/>
                  </a:lnTo>
                  <a:lnTo>
                    <a:pt x="1150" y="744"/>
                  </a:lnTo>
                  <a:lnTo>
                    <a:pt x="1120" y="762"/>
                  </a:lnTo>
                  <a:lnTo>
                    <a:pt x="1090" y="779"/>
                  </a:lnTo>
                  <a:lnTo>
                    <a:pt x="1061" y="796"/>
                  </a:lnTo>
                  <a:lnTo>
                    <a:pt x="1000" y="810"/>
                  </a:lnTo>
                  <a:lnTo>
                    <a:pt x="1018" y="825"/>
                  </a:lnTo>
                  <a:lnTo>
                    <a:pt x="1037" y="837"/>
                  </a:lnTo>
                  <a:lnTo>
                    <a:pt x="1058" y="847"/>
                  </a:lnTo>
                  <a:lnTo>
                    <a:pt x="1082" y="854"/>
                  </a:lnTo>
                  <a:lnTo>
                    <a:pt x="1104" y="860"/>
                  </a:lnTo>
                  <a:lnTo>
                    <a:pt x="1129" y="864"/>
                  </a:lnTo>
                  <a:lnTo>
                    <a:pt x="1154" y="864"/>
                  </a:lnTo>
                  <a:lnTo>
                    <a:pt x="1179" y="863"/>
                  </a:lnTo>
                  <a:lnTo>
                    <a:pt x="1206" y="870"/>
                  </a:lnTo>
                  <a:lnTo>
                    <a:pt x="1232" y="877"/>
                  </a:lnTo>
                  <a:lnTo>
                    <a:pt x="1258" y="886"/>
                  </a:lnTo>
                  <a:lnTo>
                    <a:pt x="1281" y="899"/>
                  </a:lnTo>
                  <a:lnTo>
                    <a:pt x="1305" y="913"/>
                  </a:lnTo>
                  <a:lnTo>
                    <a:pt x="1326" y="930"/>
                  </a:lnTo>
                  <a:lnTo>
                    <a:pt x="1347" y="949"/>
                  </a:lnTo>
                  <a:lnTo>
                    <a:pt x="1366" y="971"/>
                  </a:lnTo>
                  <a:lnTo>
                    <a:pt x="1497" y="1135"/>
                  </a:lnTo>
                  <a:lnTo>
                    <a:pt x="1649" y="1273"/>
                  </a:lnTo>
                  <a:lnTo>
                    <a:pt x="1659" y="1283"/>
                  </a:lnTo>
                  <a:lnTo>
                    <a:pt x="1663" y="1294"/>
                  </a:lnTo>
                  <a:lnTo>
                    <a:pt x="1669" y="1305"/>
                  </a:lnTo>
                  <a:lnTo>
                    <a:pt x="1680" y="1312"/>
                  </a:lnTo>
                  <a:lnTo>
                    <a:pt x="1842" y="1330"/>
                  </a:lnTo>
                  <a:lnTo>
                    <a:pt x="1852" y="1330"/>
                  </a:lnTo>
                  <a:lnTo>
                    <a:pt x="1863" y="1329"/>
                  </a:lnTo>
                  <a:lnTo>
                    <a:pt x="1873" y="1327"/>
                  </a:lnTo>
                  <a:lnTo>
                    <a:pt x="1884" y="1327"/>
                  </a:lnTo>
                  <a:lnTo>
                    <a:pt x="1892" y="1327"/>
                  </a:lnTo>
                  <a:lnTo>
                    <a:pt x="1902" y="1330"/>
                  </a:lnTo>
                  <a:lnTo>
                    <a:pt x="1909" y="1336"/>
                  </a:lnTo>
                  <a:lnTo>
                    <a:pt x="1916" y="1345"/>
                  </a:lnTo>
                  <a:lnTo>
                    <a:pt x="1914" y="1355"/>
                  </a:lnTo>
                  <a:lnTo>
                    <a:pt x="1917" y="1363"/>
                  </a:lnTo>
                  <a:lnTo>
                    <a:pt x="1920" y="1372"/>
                  </a:lnTo>
                  <a:lnTo>
                    <a:pt x="1927" y="1377"/>
                  </a:lnTo>
                  <a:lnTo>
                    <a:pt x="1933" y="1384"/>
                  </a:lnTo>
                  <a:lnTo>
                    <a:pt x="1940" y="1390"/>
                  </a:lnTo>
                  <a:lnTo>
                    <a:pt x="1946" y="1397"/>
                  </a:lnTo>
                  <a:lnTo>
                    <a:pt x="1953" y="1403"/>
                  </a:lnTo>
                  <a:lnTo>
                    <a:pt x="1959" y="1409"/>
                  </a:lnTo>
                  <a:lnTo>
                    <a:pt x="1962" y="1419"/>
                  </a:lnTo>
                  <a:lnTo>
                    <a:pt x="1962" y="1429"/>
                  </a:lnTo>
                  <a:lnTo>
                    <a:pt x="1958" y="1440"/>
                  </a:lnTo>
                  <a:lnTo>
                    <a:pt x="1949" y="1446"/>
                  </a:lnTo>
                  <a:lnTo>
                    <a:pt x="1940" y="1451"/>
                  </a:lnTo>
                  <a:lnTo>
                    <a:pt x="1933" y="1458"/>
                  </a:lnTo>
                  <a:lnTo>
                    <a:pt x="1934" y="1469"/>
                  </a:lnTo>
                  <a:lnTo>
                    <a:pt x="1937" y="1481"/>
                  </a:lnTo>
                  <a:lnTo>
                    <a:pt x="1931" y="1489"/>
                  </a:lnTo>
                  <a:lnTo>
                    <a:pt x="1923" y="1495"/>
                  </a:lnTo>
                  <a:lnTo>
                    <a:pt x="1913" y="1500"/>
                  </a:lnTo>
                  <a:lnTo>
                    <a:pt x="1902" y="1504"/>
                  </a:lnTo>
                  <a:lnTo>
                    <a:pt x="1891" y="1507"/>
                  </a:lnTo>
                  <a:lnTo>
                    <a:pt x="1878" y="1507"/>
                  </a:lnTo>
                  <a:lnTo>
                    <a:pt x="1867" y="1507"/>
                  </a:lnTo>
                  <a:lnTo>
                    <a:pt x="1854" y="1507"/>
                  </a:lnTo>
                  <a:lnTo>
                    <a:pt x="1843" y="1506"/>
                  </a:lnTo>
                  <a:lnTo>
                    <a:pt x="1831" y="1507"/>
                  </a:lnTo>
                  <a:lnTo>
                    <a:pt x="1820" y="1510"/>
                  </a:lnTo>
                  <a:lnTo>
                    <a:pt x="1824" y="1517"/>
                  </a:lnTo>
                  <a:lnTo>
                    <a:pt x="1828" y="1525"/>
                  </a:lnTo>
                  <a:lnTo>
                    <a:pt x="1829" y="1534"/>
                  </a:lnTo>
                  <a:lnTo>
                    <a:pt x="1827" y="1542"/>
                  </a:lnTo>
                  <a:lnTo>
                    <a:pt x="1814" y="1552"/>
                  </a:lnTo>
                  <a:lnTo>
                    <a:pt x="1698" y="1549"/>
                  </a:lnTo>
                  <a:lnTo>
                    <a:pt x="1682" y="1536"/>
                  </a:lnTo>
                  <a:lnTo>
                    <a:pt x="1665" y="1524"/>
                  </a:lnTo>
                  <a:lnTo>
                    <a:pt x="1649" y="1510"/>
                  </a:lnTo>
                  <a:lnTo>
                    <a:pt x="1633" y="1497"/>
                  </a:lnTo>
                  <a:lnTo>
                    <a:pt x="1615" y="1486"/>
                  </a:lnTo>
                  <a:lnTo>
                    <a:pt x="1596" y="1476"/>
                  </a:lnTo>
                  <a:lnTo>
                    <a:pt x="1577" y="1471"/>
                  </a:lnTo>
                  <a:lnTo>
                    <a:pt x="1556" y="1469"/>
                  </a:lnTo>
                  <a:lnTo>
                    <a:pt x="1536" y="1462"/>
                  </a:lnTo>
                  <a:lnTo>
                    <a:pt x="1517" y="1456"/>
                  </a:lnTo>
                  <a:lnTo>
                    <a:pt x="1497" y="1446"/>
                  </a:lnTo>
                  <a:lnTo>
                    <a:pt x="1478" y="1437"/>
                  </a:lnTo>
                  <a:lnTo>
                    <a:pt x="1460" y="1426"/>
                  </a:lnTo>
                  <a:lnTo>
                    <a:pt x="1442" y="1416"/>
                  </a:lnTo>
                  <a:lnTo>
                    <a:pt x="1424" y="1404"/>
                  </a:lnTo>
                  <a:lnTo>
                    <a:pt x="1407" y="1391"/>
                  </a:lnTo>
                  <a:lnTo>
                    <a:pt x="1389" y="1379"/>
                  </a:lnTo>
                  <a:lnTo>
                    <a:pt x="1372" y="1365"/>
                  </a:lnTo>
                  <a:lnTo>
                    <a:pt x="1355" y="1351"/>
                  </a:lnTo>
                  <a:lnTo>
                    <a:pt x="1338" y="1337"/>
                  </a:lnTo>
                  <a:lnTo>
                    <a:pt x="1323" y="1322"/>
                  </a:lnTo>
                  <a:lnTo>
                    <a:pt x="1306" y="1308"/>
                  </a:lnTo>
                  <a:lnTo>
                    <a:pt x="1291" y="1291"/>
                  </a:lnTo>
                  <a:lnTo>
                    <a:pt x="1276" y="1276"/>
                  </a:lnTo>
                  <a:lnTo>
                    <a:pt x="1269" y="1271"/>
                  </a:lnTo>
                  <a:lnTo>
                    <a:pt x="1262" y="1267"/>
                  </a:lnTo>
                  <a:lnTo>
                    <a:pt x="1253" y="1263"/>
                  </a:lnTo>
                  <a:lnTo>
                    <a:pt x="1246" y="1260"/>
                  </a:lnTo>
                  <a:lnTo>
                    <a:pt x="1238" y="1257"/>
                  </a:lnTo>
                  <a:lnTo>
                    <a:pt x="1231" y="1257"/>
                  </a:lnTo>
                  <a:lnTo>
                    <a:pt x="1223" y="1260"/>
                  </a:lnTo>
                  <a:lnTo>
                    <a:pt x="1216" y="1264"/>
                  </a:lnTo>
                  <a:lnTo>
                    <a:pt x="1205" y="1277"/>
                  </a:lnTo>
                  <a:lnTo>
                    <a:pt x="1196" y="1290"/>
                  </a:lnTo>
                  <a:lnTo>
                    <a:pt x="1188" y="1302"/>
                  </a:lnTo>
                  <a:lnTo>
                    <a:pt x="1179" y="1316"/>
                  </a:lnTo>
                  <a:lnTo>
                    <a:pt x="1181" y="1362"/>
                  </a:lnTo>
                  <a:lnTo>
                    <a:pt x="1184" y="1401"/>
                  </a:lnTo>
                  <a:lnTo>
                    <a:pt x="1186" y="1435"/>
                  </a:lnTo>
                  <a:lnTo>
                    <a:pt x="1191" y="1464"/>
                  </a:lnTo>
                  <a:lnTo>
                    <a:pt x="1196" y="1490"/>
                  </a:lnTo>
                  <a:lnTo>
                    <a:pt x="1203" y="1514"/>
                  </a:lnTo>
                  <a:lnTo>
                    <a:pt x="1213" y="1535"/>
                  </a:lnTo>
                  <a:lnTo>
                    <a:pt x="1224" y="1557"/>
                  </a:lnTo>
                  <a:lnTo>
                    <a:pt x="1216" y="1562"/>
                  </a:lnTo>
                  <a:lnTo>
                    <a:pt x="1206" y="1564"/>
                  </a:lnTo>
                  <a:lnTo>
                    <a:pt x="1196" y="1566"/>
                  </a:lnTo>
                  <a:lnTo>
                    <a:pt x="1186" y="1567"/>
                  </a:lnTo>
                  <a:lnTo>
                    <a:pt x="1175" y="1567"/>
                  </a:lnTo>
                  <a:lnTo>
                    <a:pt x="1166" y="1567"/>
                  </a:lnTo>
                  <a:lnTo>
                    <a:pt x="1154" y="1569"/>
                  </a:lnTo>
                  <a:lnTo>
                    <a:pt x="1145" y="1570"/>
                  </a:lnTo>
                  <a:lnTo>
                    <a:pt x="1149" y="1617"/>
                  </a:lnTo>
                  <a:lnTo>
                    <a:pt x="1154" y="1665"/>
                  </a:lnTo>
                  <a:lnTo>
                    <a:pt x="1159" y="1714"/>
                  </a:lnTo>
                  <a:lnTo>
                    <a:pt x="1160" y="1762"/>
                  </a:lnTo>
                  <a:lnTo>
                    <a:pt x="1157" y="1966"/>
                  </a:lnTo>
                  <a:lnTo>
                    <a:pt x="1149" y="2002"/>
                  </a:lnTo>
                  <a:lnTo>
                    <a:pt x="1143" y="2040"/>
                  </a:lnTo>
                  <a:lnTo>
                    <a:pt x="1138" y="2078"/>
                  </a:lnTo>
                  <a:lnTo>
                    <a:pt x="1128" y="2111"/>
                  </a:lnTo>
                  <a:lnTo>
                    <a:pt x="1140" y="2139"/>
                  </a:lnTo>
                  <a:lnTo>
                    <a:pt x="1145" y="2167"/>
                  </a:lnTo>
                  <a:lnTo>
                    <a:pt x="1145" y="2195"/>
                  </a:lnTo>
                  <a:lnTo>
                    <a:pt x="1140" y="2223"/>
                  </a:lnTo>
                  <a:lnTo>
                    <a:pt x="1133" y="2251"/>
                  </a:lnTo>
                  <a:lnTo>
                    <a:pt x="1124" y="2279"/>
                  </a:lnTo>
                  <a:lnTo>
                    <a:pt x="1115" y="2305"/>
                  </a:lnTo>
                  <a:lnTo>
                    <a:pt x="1107" y="2330"/>
                  </a:lnTo>
                  <a:lnTo>
                    <a:pt x="1107" y="2375"/>
                  </a:lnTo>
                  <a:lnTo>
                    <a:pt x="1113" y="2376"/>
                  </a:lnTo>
                  <a:lnTo>
                    <a:pt x="1120" y="2376"/>
                  </a:lnTo>
                  <a:lnTo>
                    <a:pt x="1125" y="2378"/>
                  </a:lnTo>
                  <a:lnTo>
                    <a:pt x="1132" y="2379"/>
                  </a:lnTo>
                  <a:lnTo>
                    <a:pt x="1138" y="2382"/>
                  </a:lnTo>
                  <a:lnTo>
                    <a:pt x="1143" y="2385"/>
                  </a:lnTo>
                  <a:lnTo>
                    <a:pt x="1149" y="2390"/>
                  </a:lnTo>
                  <a:lnTo>
                    <a:pt x="1152" y="2397"/>
                  </a:lnTo>
                  <a:lnTo>
                    <a:pt x="1159" y="2420"/>
                  </a:lnTo>
                  <a:lnTo>
                    <a:pt x="1160" y="2442"/>
                  </a:lnTo>
                  <a:lnTo>
                    <a:pt x="1156" y="2464"/>
                  </a:lnTo>
                  <a:lnTo>
                    <a:pt x="1145" y="2484"/>
                  </a:lnTo>
                  <a:lnTo>
                    <a:pt x="1135" y="2492"/>
                  </a:lnTo>
                  <a:lnTo>
                    <a:pt x="1136" y="2502"/>
                  </a:lnTo>
                  <a:lnTo>
                    <a:pt x="1143" y="2513"/>
                  </a:lnTo>
                  <a:lnTo>
                    <a:pt x="1147" y="2523"/>
                  </a:lnTo>
                  <a:lnTo>
                    <a:pt x="1147" y="2548"/>
                  </a:lnTo>
                  <a:lnTo>
                    <a:pt x="1145" y="2572"/>
                  </a:lnTo>
                  <a:lnTo>
                    <a:pt x="1133" y="2593"/>
                  </a:lnTo>
                  <a:lnTo>
                    <a:pt x="1115" y="2608"/>
                  </a:lnTo>
                  <a:lnTo>
                    <a:pt x="1092" y="2612"/>
                  </a:lnTo>
                  <a:lnTo>
                    <a:pt x="1069" y="2616"/>
                  </a:lnTo>
                  <a:lnTo>
                    <a:pt x="1047" y="2619"/>
                  </a:lnTo>
                  <a:lnTo>
                    <a:pt x="1023" y="2620"/>
                  </a:lnTo>
                  <a:lnTo>
                    <a:pt x="1000" y="2622"/>
                  </a:lnTo>
                  <a:lnTo>
                    <a:pt x="975" y="2622"/>
                  </a:lnTo>
                  <a:lnTo>
                    <a:pt x="948" y="2620"/>
                  </a:lnTo>
                  <a:lnTo>
                    <a:pt x="917" y="2618"/>
                  </a:lnTo>
                  <a:lnTo>
                    <a:pt x="908" y="2613"/>
                  </a:lnTo>
                  <a:lnTo>
                    <a:pt x="898" y="2609"/>
                  </a:lnTo>
                  <a:lnTo>
                    <a:pt x="888" y="2604"/>
                  </a:lnTo>
                  <a:lnTo>
                    <a:pt x="878" y="2595"/>
                  </a:lnTo>
                  <a:lnTo>
                    <a:pt x="870" y="2588"/>
                  </a:lnTo>
                  <a:lnTo>
                    <a:pt x="864" y="2579"/>
                  </a:lnTo>
                  <a:lnTo>
                    <a:pt x="860" y="2569"/>
                  </a:lnTo>
                  <a:lnTo>
                    <a:pt x="857" y="2558"/>
                  </a:lnTo>
                  <a:lnTo>
                    <a:pt x="863" y="2538"/>
                  </a:lnTo>
                  <a:lnTo>
                    <a:pt x="862" y="2521"/>
                  </a:lnTo>
                  <a:lnTo>
                    <a:pt x="859" y="2505"/>
                  </a:lnTo>
                  <a:lnTo>
                    <a:pt x="853" y="2488"/>
                  </a:lnTo>
                  <a:lnTo>
                    <a:pt x="846" y="2471"/>
                  </a:lnTo>
                  <a:lnTo>
                    <a:pt x="843" y="2453"/>
                  </a:lnTo>
                  <a:lnTo>
                    <a:pt x="842" y="2435"/>
                  </a:lnTo>
                  <a:lnTo>
                    <a:pt x="848" y="2415"/>
                  </a:lnTo>
                  <a:lnTo>
                    <a:pt x="850" y="2408"/>
                  </a:lnTo>
                  <a:lnTo>
                    <a:pt x="855" y="2404"/>
                  </a:lnTo>
                  <a:lnTo>
                    <a:pt x="860" y="2401"/>
                  </a:lnTo>
                  <a:lnTo>
                    <a:pt x="866" y="2399"/>
                  </a:lnTo>
                  <a:lnTo>
                    <a:pt x="871" y="2397"/>
                  </a:lnTo>
                  <a:lnTo>
                    <a:pt x="878" y="2396"/>
                  </a:lnTo>
                  <a:lnTo>
                    <a:pt x="884" y="2396"/>
                  </a:lnTo>
                  <a:lnTo>
                    <a:pt x="889" y="2393"/>
                  </a:lnTo>
                  <a:lnTo>
                    <a:pt x="874" y="2357"/>
                  </a:lnTo>
                  <a:lnTo>
                    <a:pt x="859" y="2319"/>
                  </a:lnTo>
                  <a:lnTo>
                    <a:pt x="848" y="2280"/>
                  </a:lnTo>
                  <a:lnTo>
                    <a:pt x="839" y="2240"/>
                  </a:lnTo>
                  <a:lnTo>
                    <a:pt x="835" y="2198"/>
                  </a:lnTo>
                  <a:lnTo>
                    <a:pt x="835" y="2157"/>
                  </a:lnTo>
                  <a:lnTo>
                    <a:pt x="841" y="2117"/>
                  </a:lnTo>
                  <a:lnTo>
                    <a:pt x="853" y="2078"/>
                  </a:lnTo>
                  <a:lnTo>
                    <a:pt x="813" y="1884"/>
                  </a:lnTo>
                  <a:lnTo>
                    <a:pt x="775" y="2074"/>
                  </a:lnTo>
                  <a:lnTo>
                    <a:pt x="772" y="2113"/>
                  </a:lnTo>
                  <a:lnTo>
                    <a:pt x="776" y="2149"/>
                  </a:lnTo>
                  <a:lnTo>
                    <a:pt x="783" y="2185"/>
                  </a:lnTo>
                  <a:lnTo>
                    <a:pt x="789" y="2221"/>
                  </a:lnTo>
                  <a:lnTo>
                    <a:pt x="796" y="2270"/>
                  </a:lnTo>
                  <a:lnTo>
                    <a:pt x="793" y="2319"/>
                  </a:lnTo>
                  <a:lnTo>
                    <a:pt x="783" y="2367"/>
                  </a:lnTo>
                  <a:lnTo>
                    <a:pt x="776" y="2414"/>
                  </a:lnTo>
                  <a:lnTo>
                    <a:pt x="771" y="2424"/>
                  </a:lnTo>
                  <a:lnTo>
                    <a:pt x="767" y="2435"/>
                  </a:lnTo>
                  <a:lnTo>
                    <a:pt x="764" y="2447"/>
                  </a:lnTo>
                  <a:lnTo>
                    <a:pt x="764" y="2459"/>
                  </a:lnTo>
                  <a:lnTo>
                    <a:pt x="779" y="2489"/>
                  </a:lnTo>
                  <a:lnTo>
                    <a:pt x="783" y="2526"/>
                  </a:lnTo>
                  <a:lnTo>
                    <a:pt x="779" y="2563"/>
                  </a:lnTo>
                  <a:lnTo>
                    <a:pt x="771" y="2595"/>
                  </a:lnTo>
                  <a:lnTo>
                    <a:pt x="760" y="2604"/>
                  </a:lnTo>
                  <a:lnTo>
                    <a:pt x="749" y="2611"/>
                  </a:lnTo>
                  <a:lnTo>
                    <a:pt x="737" y="2618"/>
                  </a:lnTo>
                  <a:lnTo>
                    <a:pt x="725" y="2623"/>
                  </a:lnTo>
                  <a:lnTo>
                    <a:pt x="712" y="2627"/>
                  </a:lnTo>
                  <a:lnTo>
                    <a:pt x="700" y="2630"/>
                  </a:lnTo>
                  <a:lnTo>
                    <a:pt x="687" y="2633"/>
                  </a:lnTo>
                  <a:lnTo>
                    <a:pt x="673" y="2634"/>
                  </a:lnTo>
                  <a:lnTo>
                    <a:pt x="665" y="2634"/>
                  </a:lnTo>
                  <a:lnTo>
                    <a:pt x="655" y="2634"/>
                  </a:lnTo>
                  <a:lnTo>
                    <a:pt x="645" y="2633"/>
                  </a:lnTo>
                  <a:lnTo>
                    <a:pt x="637" y="2632"/>
                  </a:lnTo>
                  <a:lnTo>
                    <a:pt x="627" y="2630"/>
                  </a:lnTo>
                  <a:lnTo>
                    <a:pt x="618" y="2627"/>
                  </a:lnTo>
                  <a:lnTo>
                    <a:pt x="606" y="2625"/>
                  </a:lnTo>
                  <a:lnTo>
                    <a:pt x="597" y="2622"/>
                  </a:lnTo>
                  <a:lnTo>
                    <a:pt x="569" y="2587"/>
                  </a:lnTo>
                  <a:lnTo>
                    <a:pt x="546" y="2584"/>
                  </a:lnTo>
                  <a:lnTo>
                    <a:pt x="523" y="2583"/>
                  </a:lnTo>
                  <a:lnTo>
                    <a:pt x="500" y="2580"/>
                  </a:lnTo>
                  <a:lnTo>
                    <a:pt x="478" y="2576"/>
                  </a:lnTo>
                  <a:lnTo>
                    <a:pt x="459" y="2567"/>
                  </a:lnTo>
                  <a:lnTo>
                    <a:pt x="440" y="2556"/>
                  </a:lnTo>
                  <a:lnTo>
                    <a:pt x="428" y="2540"/>
                  </a:lnTo>
                  <a:lnTo>
                    <a:pt x="419" y="2516"/>
                  </a:lnTo>
                  <a:lnTo>
                    <a:pt x="419" y="2491"/>
                  </a:lnTo>
                  <a:lnTo>
                    <a:pt x="424" y="2463"/>
                  </a:lnTo>
                  <a:lnTo>
                    <a:pt x="433" y="2439"/>
                  </a:lnTo>
                  <a:lnTo>
                    <a:pt x="453" y="2422"/>
                  </a:lnTo>
                  <a:lnTo>
                    <a:pt x="460" y="2418"/>
                  </a:lnTo>
                  <a:lnTo>
                    <a:pt x="467" y="2415"/>
                  </a:lnTo>
                  <a:lnTo>
                    <a:pt x="474" y="2413"/>
                  </a:lnTo>
                  <a:lnTo>
                    <a:pt x="479" y="2410"/>
                  </a:lnTo>
                  <a:lnTo>
                    <a:pt x="486" y="2408"/>
                  </a:lnTo>
                  <a:lnTo>
                    <a:pt x="492" y="2407"/>
                  </a:lnTo>
                  <a:lnTo>
                    <a:pt x="499" y="2404"/>
                  </a:lnTo>
                  <a:lnTo>
                    <a:pt x="505" y="2403"/>
                  </a:lnTo>
                  <a:lnTo>
                    <a:pt x="496" y="2378"/>
                  </a:lnTo>
                  <a:lnTo>
                    <a:pt x="491" y="2350"/>
                  </a:lnTo>
                  <a:lnTo>
                    <a:pt x="488" y="2323"/>
                  </a:lnTo>
                  <a:lnTo>
                    <a:pt x="486" y="2294"/>
                  </a:lnTo>
                  <a:lnTo>
                    <a:pt x="488" y="2127"/>
                  </a:lnTo>
                  <a:lnTo>
                    <a:pt x="492" y="2046"/>
                  </a:lnTo>
                  <a:lnTo>
                    <a:pt x="471" y="1862"/>
                  </a:lnTo>
                  <a:lnTo>
                    <a:pt x="470" y="1822"/>
                  </a:lnTo>
                  <a:lnTo>
                    <a:pt x="472" y="1785"/>
                  </a:lnTo>
                  <a:lnTo>
                    <a:pt x="477" y="1747"/>
                  </a:lnTo>
                  <a:lnTo>
                    <a:pt x="484" y="1711"/>
                  </a:lnTo>
                  <a:lnTo>
                    <a:pt x="492" y="1676"/>
                  </a:lnTo>
                  <a:lnTo>
                    <a:pt x="500" y="1640"/>
                  </a:lnTo>
                  <a:lnTo>
                    <a:pt x="510" y="1605"/>
                  </a:lnTo>
                  <a:lnTo>
                    <a:pt x="520" y="1570"/>
                  </a:lnTo>
                  <a:lnTo>
                    <a:pt x="524" y="1557"/>
                  </a:lnTo>
                  <a:lnTo>
                    <a:pt x="527" y="1541"/>
                  </a:lnTo>
                  <a:lnTo>
                    <a:pt x="528" y="1527"/>
                  </a:lnTo>
                  <a:lnTo>
                    <a:pt x="528" y="1521"/>
                  </a:lnTo>
                  <a:lnTo>
                    <a:pt x="520" y="1474"/>
                  </a:lnTo>
                  <a:lnTo>
                    <a:pt x="514" y="1426"/>
                  </a:lnTo>
                  <a:lnTo>
                    <a:pt x="507" y="1379"/>
                  </a:lnTo>
                  <a:lnTo>
                    <a:pt x="495" y="1333"/>
                  </a:lnTo>
                  <a:lnTo>
                    <a:pt x="493" y="1326"/>
                  </a:lnTo>
                  <a:lnTo>
                    <a:pt x="496" y="1319"/>
                  </a:lnTo>
                  <a:lnTo>
                    <a:pt x="500" y="1313"/>
                  </a:lnTo>
                  <a:lnTo>
                    <a:pt x="505" y="1308"/>
                  </a:lnTo>
                  <a:lnTo>
                    <a:pt x="502" y="1301"/>
                  </a:lnTo>
                  <a:lnTo>
                    <a:pt x="499" y="1294"/>
                  </a:lnTo>
                  <a:lnTo>
                    <a:pt x="495" y="1287"/>
                  </a:lnTo>
                  <a:lnTo>
                    <a:pt x="489" y="1280"/>
                  </a:lnTo>
                  <a:lnTo>
                    <a:pt x="477" y="1281"/>
                  </a:lnTo>
                  <a:lnTo>
                    <a:pt x="466" y="1290"/>
                  </a:lnTo>
                  <a:lnTo>
                    <a:pt x="457" y="1301"/>
                  </a:lnTo>
                  <a:lnTo>
                    <a:pt x="450" y="1312"/>
                  </a:lnTo>
                  <a:lnTo>
                    <a:pt x="433" y="1340"/>
                  </a:lnTo>
                  <a:lnTo>
                    <a:pt x="419" y="1369"/>
                  </a:lnTo>
                  <a:lnTo>
                    <a:pt x="407" y="1398"/>
                  </a:lnTo>
                  <a:lnTo>
                    <a:pt x="393" y="1428"/>
                  </a:lnTo>
                  <a:lnTo>
                    <a:pt x="378" y="1457"/>
                  </a:lnTo>
                  <a:lnTo>
                    <a:pt x="360" y="1483"/>
                  </a:lnTo>
                  <a:lnTo>
                    <a:pt x="339" y="1509"/>
                  </a:lnTo>
                  <a:lnTo>
                    <a:pt x="312" y="1529"/>
                  </a:lnTo>
                  <a:lnTo>
                    <a:pt x="314" y="1556"/>
                  </a:lnTo>
                  <a:lnTo>
                    <a:pt x="316" y="1582"/>
                  </a:lnTo>
                  <a:lnTo>
                    <a:pt x="318" y="1608"/>
                  </a:lnTo>
                  <a:lnTo>
                    <a:pt x="312" y="1633"/>
                  </a:lnTo>
                  <a:lnTo>
                    <a:pt x="305" y="1645"/>
                  </a:lnTo>
                  <a:lnTo>
                    <a:pt x="301" y="1658"/>
                  </a:lnTo>
                  <a:lnTo>
                    <a:pt x="297" y="1672"/>
                  </a:lnTo>
                  <a:lnTo>
                    <a:pt x="293" y="1686"/>
                  </a:lnTo>
                  <a:lnTo>
                    <a:pt x="288" y="1700"/>
                  </a:lnTo>
                  <a:lnTo>
                    <a:pt x="283" y="1712"/>
                  </a:lnTo>
                  <a:lnTo>
                    <a:pt x="274" y="1722"/>
                  </a:lnTo>
                  <a:lnTo>
                    <a:pt x="263" y="1730"/>
                  </a:lnTo>
                  <a:lnTo>
                    <a:pt x="251" y="1726"/>
                  </a:lnTo>
                  <a:lnTo>
                    <a:pt x="242" y="1718"/>
                  </a:lnTo>
                  <a:lnTo>
                    <a:pt x="235" y="1705"/>
                  </a:lnTo>
                  <a:lnTo>
                    <a:pt x="230" y="1694"/>
                  </a:lnTo>
                  <a:lnTo>
                    <a:pt x="230" y="1690"/>
                  </a:lnTo>
                  <a:lnTo>
                    <a:pt x="228" y="1687"/>
                  </a:lnTo>
                  <a:lnTo>
                    <a:pt x="228" y="1683"/>
                  </a:lnTo>
                  <a:lnTo>
                    <a:pt x="227" y="1680"/>
                  </a:lnTo>
                  <a:lnTo>
                    <a:pt x="214" y="1693"/>
                  </a:lnTo>
                  <a:lnTo>
                    <a:pt x="202" y="1705"/>
                  </a:lnTo>
                  <a:lnTo>
                    <a:pt x="189" y="1716"/>
                  </a:lnTo>
                  <a:lnTo>
                    <a:pt x="177" y="1728"/>
                  </a:lnTo>
                  <a:lnTo>
                    <a:pt x="163" y="1736"/>
                  </a:lnTo>
                  <a:lnTo>
                    <a:pt x="148" y="1742"/>
                  </a:lnTo>
                  <a:lnTo>
                    <a:pt x="132" y="1743"/>
                  </a:lnTo>
                  <a:lnTo>
                    <a:pt x="115" y="1740"/>
                  </a:lnTo>
                  <a:lnTo>
                    <a:pt x="109" y="1742"/>
                  </a:lnTo>
                  <a:lnTo>
                    <a:pt x="100" y="1744"/>
                  </a:lnTo>
                  <a:lnTo>
                    <a:pt x="92" y="1747"/>
                  </a:lnTo>
                  <a:lnTo>
                    <a:pt x="83" y="1749"/>
                  </a:lnTo>
                  <a:lnTo>
                    <a:pt x="75" y="1750"/>
                  </a:lnTo>
                  <a:lnTo>
                    <a:pt x="67" y="1749"/>
                  </a:lnTo>
                  <a:lnTo>
                    <a:pt x="58" y="1747"/>
                  </a:lnTo>
                  <a:lnTo>
                    <a:pt x="51" y="1742"/>
                  </a:lnTo>
                  <a:lnTo>
                    <a:pt x="49" y="1730"/>
                  </a:lnTo>
                  <a:lnTo>
                    <a:pt x="44" y="1721"/>
                  </a:lnTo>
                  <a:lnTo>
                    <a:pt x="36" y="1714"/>
                  </a:lnTo>
                  <a:lnTo>
                    <a:pt x="28" y="1707"/>
                  </a:lnTo>
                  <a:lnTo>
                    <a:pt x="19" y="1700"/>
                  </a:lnTo>
                  <a:lnTo>
                    <a:pt x="12" y="1690"/>
                  </a:lnTo>
                  <a:lnTo>
                    <a:pt x="11" y="1680"/>
                  </a:lnTo>
                  <a:lnTo>
                    <a:pt x="15" y="1666"/>
                  </a:lnTo>
                  <a:lnTo>
                    <a:pt x="7" y="1658"/>
                  </a:lnTo>
                  <a:lnTo>
                    <a:pt x="1" y="1647"/>
                  </a:lnTo>
                  <a:lnTo>
                    <a:pt x="0" y="1634"/>
                  </a:lnTo>
                  <a:lnTo>
                    <a:pt x="3" y="1622"/>
                  </a:lnTo>
                  <a:lnTo>
                    <a:pt x="19" y="1610"/>
                  </a:lnTo>
                  <a:lnTo>
                    <a:pt x="36" y="1598"/>
                  </a:lnTo>
                  <a:lnTo>
                    <a:pt x="53" y="1587"/>
                  </a:lnTo>
                  <a:lnTo>
                    <a:pt x="69" y="1574"/>
                  </a:lnTo>
                  <a:lnTo>
                    <a:pt x="86" y="1562"/>
                  </a:lnTo>
                  <a:lnTo>
                    <a:pt x="102" y="1549"/>
                  </a:lnTo>
                  <a:lnTo>
                    <a:pt x="118" y="1535"/>
                  </a:lnTo>
                  <a:lnTo>
                    <a:pt x="134" y="1521"/>
                  </a:lnTo>
                  <a:lnTo>
                    <a:pt x="141" y="1513"/>
                  </a:lnTo>
                  <a:lnTo>
                    <a:pt x="148" y="1504"/>
                  </a:lnTo>
                  <a:lnTo>
                    <a:pt x="155" y="1497"/>
                  </a:lnTo>
                  <a:lnTo>
                    <a:pt x="163" y="1489"/>
                  </a:lnTo>
                  <a:lnTo>
                    <a:pt x="168" y="1481"/>
                  </a:lnTo>
                  <a:lnTo>
                    <a:pt x="174" y="1471"/>
                  </a:lnTo>
                  <a:lnTo>
                    <a:pt x="175" y="1461"/>
                  </a:lnTo>
                  <a:lnTo>
                    <a:pt x="175" y="1450"/>
                  </a:lnTo>
                  <a:lnTo>
                    <a:pt x="168" y="1426"/>
                  </a:lnTo>
                  <a:lnTo>
                    <a:pt x="170" y="1400"/>
                  </a:lnTo>
                  <a:lnTo>
                    <a:pt x="173" y="1372"/>
                  </a:lnTo>
                  <a:lnTo>
                    <a:pt x="175" y="1345"/>
                  </a:lnTo>
                  <a:lnTo>
                    <a:pt x="181" y="1316"/>
                  </a:lnTo>
                  <a:lnTo>
                    <a:pt x="188" y="1288"/>
                  </a:lnTo>
                  <a:lnTo>
                    <a:pt x="196" y="1260"/>
                  </a:lnTo>
                  <a:lnTo>
                    <a:pt x="206" y="1234"/>
                  </a:lnTo>
                  <a:lnTo>
                    <a:pt x="217" y="1206"/>
                  </a:lnTo>
                  <a:lnTo>
                    <a:pt x="228" y="1179"/>
                  </a:lnTo>
                  <a:lnTo>
                    <a:pt x="241" y="1154"/>
                  </a:lnTo>
                  <a:lnTo>
                    <a:pt x="256" y="1128"/>
                  </a:lnTo>
                  <a:lnTo>
                    <a:pt x="272" y="1104"/>
                  </a:lnTo>
                  <a:lnTo>
                    <a:pt x="287" y="1079"/>
                  </a:lnTo>
                  <a:lnTo>
                    <a:pt x="305" y="1055"/>
                  </a:lnTo>
                  <a:lnTo>
                    <a:pt x="325" y="1033"/>
                  </a:lnTo>
                  <a:lnTo>
                    <a:pt x="346" y="1010"/>
                  </a:lnTo>
                  <a:lnTo>
                    <a:pt x="368" y="988"/>
                  </a:lnTo>
                  <a:lnTo>
                    <a:pt x="390" y="967"/>
                  </a:lnTo>
                  <a:lnTo>
                    <a:pt x="415" y="948"/>
                  </a:lnTo>
                  <a:lnTo>
                    <a:pt x="576" y="864"/>
                  </a:lnTo>
                  <a:lnTo>
                    <a:pt x="595" y="854"/>
                  </a:lnTo>
                  <a:lnTo>
                    <a:pt x="615" y="846"/>
                  </a:lnTo>
                  <a:lnTo>
                    <a:pt x="633" y="837"/>
                  </a:lnTo>
                  <a:lnTo>
                    <a:pt x="652" y="831"/>
                  </a:lnTo>
                  <a:lnTo>
                    <a:pt x="672" y="821"/>
                  </a:lnTo>
                  <a:lnTo>
                    <a:pt x="690" y="810"/>
                  </a:lnTo>
                  <a:lnTo>
                    <a:pt x="707" y="797"/>
                  </a:lnTo>
                  <a:lnTo>
                    <a:pt x="723" y="780"/>
                  </a:lnTo>
                  <a:lnTo>
                    <a:pt x="693" y="765"/>
                  </a:lnTo>
                  <a:lnTo>
                    <a:pt x="664" y="745"/>
                  </a:lnTo>
                  <a:lnTo>
                    <a:pt x="636" y="724"/>
                  </a:lnTo>
                  <a:lnTo>
                    <a:pt x="611" y="699"/>
                  </a:lnTo>
                  <a:lnTo>
                    <a:pt x="587" y="671"/>
                  </a:lnTo>
                  <a:lnTo>
                    <a:pt x="569" y="642"/>
                  </a:lnTo>
                  <a:lnTo>
                    <a:pt x="555" y="611"/>
                  </a:lnTo>
                  <a:lnTo>
                    <a:pt x="546" y="578"/>
                  </a:lnTo>
                  <a:lnTo>
                    <a:pt x="537" y="572"/>
                  </a:lnTo>
                  <a:lnTo>
                    <a:pt x="525" y="567"/>
                  </a:lnTo>
                  <a:lnTo>
                    <a:pt x="514" y="560"/>
                  </a:lnTo>
                  <a:lnTo>
                    <a:pt x="505" y="553"/>
                  </a:lnTo>
                  <a:lnTo>
                    <a:pt x="495" y="546"/>
                  </a:lnTo>
                  <a:lnTo>
                    <a:pt x="486" y="538"/>
                  </a:lnTo>
                  <a:lnTo>
                    <a:pt x="481" y="526"/>
                  </a:lnTo>
                  <a:lnTo>
                    <a:pt x="477" y="515"/>
                  </a:lnTo>
                  <a:lnTo>
                    <a:pt x="472" y="489"/>
                  </a:lnTo>
                  <a:lnTo>
                    <a:pt x="474" y="461"/>
                  </a:lnTo>
                  <a:lnTo>
                    <a:pt x="481" y="434"/>
                  </a:lnTo>
                  <a:lnTo>
                    <a:pt x="495" y="412"/>
                  </a:lnTo>
                  <a:lnTo>
                    <a:pt x="500" y="406"/>
                  </a:lnTo>
                  <a:lnTo>
                    <a:pt x="506" y="401"/>
                  </a:lnTo>
                  <a:lnTo>
                    <a:pt x="512" y="395"/>
                  </a:lnTo>
                  <a:lnTo>
                    <a:pt x="517" y="391"/>
                  </a:lnTo>
                  <a:lnTo>
                    <a:pt x="524" y="388"/>
                  </a:lnTo>
                  <a:lnTo>
                    <a:pt x="531" y="387"/>
                  </a:lnTo>
                  <a:lnTo>
                    <a:pt x="539" y="387"/>
                  </a:lnTo>
                  <a:lnTo>
                    <a:pt x="548" y="388"/>
                  </a:lnTo>
                  <a:lnTo>
                    <a:pt x="546" y="363"/>
                  </a:lnTo>
                  <a:lnTo>
                    <a:pt x="548" y="338"/>
                  </a:lnTo>
                  <a:lnTo>
                    <a:pt x="551" y="314"/>
                  </a:lnTo>
                  <a:lnTo>
                    <a:pt x="556" y="289"/>
                  </a:lnTo>
                  <a:lnTo>
                    <a:pt x="565" y="267"/>
                  </a:lnTo>
                  <a:lnTo>
                    <a:pt x="574" y="245"/>
                  </a:lnTo>
                  <a:lnTo>
                    <a:pt x="587" y="222"/>
                  </a:lnTo>
                  <a:lnTo>
                    <a:pt x="601" y="203"/>
                  </a:lnTo>
                  <a:lnTo>
                    <a:pt x="602" y="175"/>
                  </a:lnTo>
                  <a:lnTo>
                    <a:pt x="605" y="148"/>
                  </a:lnTo>
                  <a:lnTo>
                    <a:pt x="612" y="123"/>
                  </a:lnTo>
                  <a:lnTo>
                    <a:pt x="622" y="99"/>
                  </a:lnTo>
                  <a:lnTo>
                    <a:pt x="634" y="77"/>
                  </a:lnTo>
                  <a:lnTo>
                    <a:pt x="651" y="58"/>
                  </a:lnTo>
                  <a:lnTo>
                    <a:pt x="669" y="38"/>
                  </a:lnTo>
                  <a:lnTo>
                    <a:pt x="691" y="23"/>
                  </a:lnTo>
                  <a:lnTo>
                    <a:pt x="698" y="20"/>
                  </a:lnTo>
                  <a:lnTo>
                    <a:pt x="704" y="17"/>
                  </a:lnTo>
                  <a:lnTo>
                    <a:pt x="711" y="14"/>
                  </a:lnTo>
                  <a:lnTo>
                    <a:pt x="718" y="13"/>
                  </a:lnTo>
                  <a:lnTo>
                    <a:pt x="726" y="10"/>
                  </a:lnTo>
                  <a:lnTo>
                    <a:pt x="733" y="9"/>
                  </a:lnTo>
                  <a:lnTo>
                    <a:pt x="740" y="9"/>
                  </a:lnTo>
                  <a:lnTo>
                    <a:pt x="749" y="7"/>
                  </a:lnTo>
                  <a:lnTo>
                    <a:pt x="760" y="7"/>
                  </a:lnTo>
                  <a:lnTo>
                    <a:pt x="771" y="7"/>
                  </a:lnTo>
                  <a:lnTo>
                    <a:pt x="782" y="9"/>
                  </a:lnTo>
                  <a:lnTo>
                    <a:pt x="792" y="12"/>
                  </a:lnTo>
                  <a:lnTo>
                    <a:pt x="803" y="14"/>
                  </a:lnTo>
                  <a:lnTo>
                    <a:pt x="813" y="17"/>
                  </a:lnTo>
                  <a:lnTo>
                    <a:pt x="822" y="23"/>
                  </a:lnTo>
                  <a:lnTo>
                    <a:pt x="831" y="28"/>
                  </a:lnTo>
                  <a:lnTo>
                    <a:pt x="845" y="21"/>
                  </a:lnTo>
                  <a:lnTo>
                    <a:pt x="859" y="17"/>
                  </a:lnTo>
                  <a:lnTo>
                    <a:pt x="873" y="12"/>
                  </a:lnTo>
                  <a:lnTo>
                    <a:pt x="888" y="7"/>
                  </a:lnTo>
                  <a:lnTo>
                    <a:pt x="903" y="5"/>
                  </a:lnTo>
                  <a:lnTo>
                    <a:pt x="919" y="3"/>
                  </a:lnTo>
                  <a:lnTo>
                    <a:pt x="934" y="2"/>
                  </a:lnTo>
                  <a:lnTo>
                    <a:pt x="949" y="0"/>
                  </a:lnTo>
                  <a:lnTo>
                    <a:pt x="968" y="0"/>
                  </a:lnTo>
                  <a:lnTo>
                    <a:pt x="986" y="2"/>
                  </a:lnTo>
                  <a:lnTo>
                    <a:pt x="1004" y="3"/>
                  </a:lnTo>
                  <a:lnTo>
                    <a:pt x="1022" y="6"/>
                  </a:lnTo>
                  <a:lnTo>
                    <a:pt x="1039" y="10"/>
                  </a:lnTo>
                  <a:lnTo>
                    <a:pt x="1057" y="14"/>
                  </a:lnTo>
                  <a:lnTo>
                    <a:pt x="1074" y="19"/>
                  </a:lnTo>
                  <a:lnTo>
                    <a:pt x="1089" y="24"/>
                  </a:lnTo>
                  <a:lnTo>
                    <a:pt x="1108" y="31"/>
                  </a:lnTo>
                  <a:lnTo>
                    <a:pt x="1128" y="41"/>
                  </a:lnTo>
                  <a:lnTo>
                    <a:pt x="1146" y="53"/>
                  </a:lnTo>
                  <a:lnTo>
                    <a:pt x="1163" y="67"/>
                  </a:lnTo>
                  <a:lnTo>
                    <a:pt x="1179" y="81"/>
                  </a:lnTo>
                  <a:lnTo>
                    <a:pt x="1193" y="98"/>
                  </a:lnTo>
                  <a:lnTo>
                    <a:pt x="1207" y="115"/>
                  </a:lnTo>
                  <a:lnTo>
                    <a:pt x="1219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25"/>
            <p:cNvSpPr>
              <a:spLocks noChangeAspect="1"/>
            </p:cNvSpPr>
            <p:nvPr/>
          </p:nvSpPr>
          <p:spPr bwMode="auto">
            <a:xfrm>
              <a:off x="1031" y="2029"/>
              <a:ext cx="218" cy="130"/>
            </a:xfrm>
            <a:custGeom>
              <a:avLst/>
              <a:gdLst>
                <a:gd name="T0" fmla="*/ 578 w 654"/>
                <a:gd name="T1" fmla="*/ 148 h 390"/>
                <a:gd name="T2" fmla="*/ 608 w 654"/>
                <a:gd name="T3" fmla="*/ 197 h 390"/>
                <a:gd name="T4" fmla="*/ 649 w 654"/>
                <a:gd name="T5" fmla="*/ 295 h 390"/>
                <a:gd name="T6" fmla="*/ 654 w 654"/>
                <a:gd name="T7" fmla="*/ 376 h 390"/>
                <a:gd name="T8" fmla="*/ 638 w 654"/>
                <a:gd name="T9" fmla="*/ 384 h 390"/>
                <a:gd name="T10" fmla="*/ 618 w 654"/>
                <a:gd name="T11" fmla="*/ 365 h 390"/>
                <a:gd name="T12" fmla="*/ 590 w 654"/>
                <a:gd name="T13" fmla="*/ 289 h 390"/>
                <a:gd name="T14" fmla="*/ 541 w 654"/>
                <a:gd name="T15" fmla="*/ 225 h 390"/>
                <a:gd name="T16" fmla="*/ 462 w 654"/>
                <a:gd name="T17" fmla="*/ 197 h 390"/>
                <a:gd name="T18" fmla="*/ 382 w 654"/>
                <a:gd name="T19" fmla="*/ 217 h 390"/>
                <a:gd name="T20" fmla="*/ 306 w 654"/>
                <a:gd name="T21" fmla="*/ 245 h 390"/>
                <a:gd name="T22" fmla="*/ 267 w 654"/>
                <a:gd name="T23" fmla="*/ 253 h 390"/>
                <a:gd name="T24" fmla="*/ 230 w 654"/>
                <a:gd name="T25" fmla="*/ 261 h 390"/>
                <a:gd name="T26" fmla="*/ 191 w 654"/>
                <a:gd name="T27" fmla="*/ 268 h 390"/>
                <a:gd name="T28" fmla="*/ 149 w 654"/>
                <a:gd name="T29" fmla="*/ 267 h 390"/>
                <a:gd name="T30" fmla="*/ 99 w 654"/>
                <a:gd name="T31" fmla="*/ 257 h 390"/>
                <a:gd name="T32" fmla="*/ 49 w 654"/>
                <a:gd name="T33" fmla="*/ 236 h 390"/>
                <a:gd name="T34" fmla="*/ 16 w 654"/>
                <a:gd name="T35" fmla="*/ 201 h 390"/>
                <a:gd name="T36" fmla="*/ 0 w 654"/>
                <a:gd name="T37" fmla="*/ 155 h 390"/>
                <a:gd name="T38" fmla="*/ 10 w 654"/>
                <a:gd name="T39" fmla="*/ 101 h 390"/>
                <a:gd name="T40" fmla="*/ 41 w 654"/>
                <a:gd name="T41" fmla="*/ 53 h 390"/>
                <a:gd name="T42" fmla="*/ 80 w 654"/>
                <a:gd name="T43" fmla="*/ 20 h 390"/>
                <a:gd name="T44" fmla="*/ 112 w 654"/>
                <a:gd name="T45" fmla="*/ 7 h 390"/>
                <a:gd name="T46" fmla="*/ 147 w 654"/>
                <a:gd name="T47" fmla="*/ 6 h 390"/>
                <a:gd name="T48" fmla="*/ 173 w 654"/>
                <a:gd name="T49" fmla="*/ 19 h 390"/>
                <a:gd name="T50" fmla="*/ 190 w 654"/>
                <a:gd name="T51" fmla="*/ 37 h 390"/>
                <a:gd name="T52" fmla="*/ 201 w 654"/>
                <a:gd name="T53" fmla="*/ 59 h 390"/>
                <a:gd name="T54" fmla="*/ 197 w 654"/>
                <a:gd name="T55" fmla="*/ 106 h 390"/>
                <a:gd name="T56" fmla="*/ 169 w 654"/>
                <a:gd name="T57" fmla="*/ 130 h 390"/>
                <a:gd name="T58" fmla="*/ 134 w 654"/>
                <a:gd name="T59" fmla="*/ 120 h 390"/>
                <a:gd name="T60" fmla="*/ 141 w 654"/>
                <a:gd name="T61" fmla="*/ 86 h 390"/>
                <a:gd name="T62" fmla="*/ 119 w 654"/>
                <a:gd name="T63" fmla="*/ 102 h 390"/>
                <a:gd name="T64" fmla="*/ 122 w 654"/>
                <a:gd name="T65" fmla="*/ 134 h 390"/>
                <a:gd name="T66" fmla="*/ 147 w 654"/>
                <a:gd name="T67" fmla="*/ 157 h 390"/>
                <a:gd name="T68" fmla="*/ 176 w 654"/>
                <a:gd name="T69" fmla="*/ 162 h 390"/>
                <a:gd name="T70" fmla="*/ 201 w 654"/>
                <a:gd name="T71" fmla="*/ 158 h 390"/>
                <a:gd name="T72" fmla="*/ 233 w 654"/>
                <a:gd name="T73" fmla="*/ 125 h 390"/>
                <a:gd name="T74" fmla="*/ 240 w 654"/>
                <a:gd name="T75" fmla="*/ 66 h 390"/>
                <a:gd name="T76" fmla="*/ 225 w 654"/>
                <a:gd name="T77" fmla="*/ 20 h 390"/>
                <a:gd name="T78" fmla="*/ 268 w 654"/>
                <a:gd name="T79" fmla="*/ 9 h 390"/>
                <a:gd name="T80" fmla="*/ 313 w 654"/>
                <a:gd name="T81" fmla="*/ 2 h 390"/>
                <a:gd name="T82" fmla="*/ 364 w 654"/>
                <a:gd name="T83" fmla="*/ 2 h 390"/>
                <a:gd name="T84" fmla="*/ 430 w 654"/>
                <a:gd name="T85" fmla="*/ 14 h 390"/>
                <a:gd name="T86" fmla="*/ 491 w 654"/>
                <a:gd name="T87" fmla="*/ 4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4" h="390">
                  <a:moveTo>
                    <a:pt x="557" y="100"/>
                  </a:moveTo>
                  <a:lnTo>
                    <a:pt x="569" y="122"/>
                  </a:lnTo>
                  <a:lnTo>
                    <a:pt x="578" y="148"/>
                  </a:lnTo>
                  <a:lnTo>
                    <a:pt x="583" y="168"/>
                  </a:lnTo>
                  <a:lnTo>
                    <a:pt x="585" y="176"/>
                  </a:lnTo>
                  <a:lnTo>
                    <a:pt x="608" y="197"/>
                  </a:lnTo>
                  <a:lnTo>
                    <a:pt x="628" y="226"/>
                  </a:lnTo>
                  <a:lnTo>
                    <a:pt x="640" y="260"/>
                  </a:lnTo>
                  <a:lnTo>
                    <a:pt x="649" y="295"/>
                  </a:lnTo>
                  <a:lnTo>
                    <a:pt x="653" y="327"/>
                  </a:lnTo>
                  <a:lnTo>
                    <a:pt x="654" y="355"/>
                  </a:lnTo>
                  <a:lnTo>
                    <a:pt x="654" y="376"/>
                  </a:lnTo>
                  <a:lnTo>
                    <a:pt x="652" y="384"/>
                  </a:lnTo>
                  <a:lnTo>
                    <a:pt x="645" y="383"/>
                  </a:lnTo>
                  <a:lnTo>
                    <a:pt x="638" y="384"/>
                  </a:lnTo>
                  <a:lnTo>
                    <a:pt x="631" y="387"/>
                  </a:lnTo>
                  <a:lnTo>
                    <a:pt x="625" y="390"/>
                  </a:lnTo>
                  <a:lnTo>
                    <a:pt x="618" y="365"/>
                  </a:lnTo>
                  <a:lnTo>
                    <a:pt x="610" y="338"/>
                  </a:lnTo>
                  <a:lnTo>
                    <a:pt x="601" y="313"/>
                  </a:lnTo>
                  <a:lnTo>
                    <a:pt x="590" y="289"/>
                  </a:lnTo>
                  <a:lnTo>
                    <a:pt x="576" y="266"/>
                  </a:lnTo>
                  <a:lnTo>
                    <a:pt x="559" y="245"/>
                  </a:lnTo>
                  <a:lnTo>
                    <a:pt x="541" y="225"/>
                  </a:lnTo>
                  <a:lnTo>
                    <a:pt x="518" y="207"/>
                  </a:lnTo>
                  <a:lnTo>
                    <a:pt x="490" y="199"/>
                  </a:lnTo>
                  <a:lnTo>
                    <a:pt x="462" y="197"/>
                  </a:lnTo>
                  <a:lnTo>
                    <a:pt x="435" y="200"/>
                  </a:lnTo>
                  <a:lnTo>
                    <a:pt x="409" y="207"/>
                  </a:lnTo>
                  <a:lnTo>
                    <a:pt x="382" y="217"/>
                  </a:lnTo>
                  <a:lnTo>
                    <a:pt x="357" y="226"/>
                  </a:lnTo>
                  <a:lnTo>
                    <a:pt x="331" y="236"/>
                  </a:lnTo>
                  <a:lnTo>
                    <a:pt x="306" y="245"/>
                  </a:lnTo>
                  <a:lnTo>
                    <a:pt x="293" y="247"/>
                  </a:lnTo>
                  <a:lnTo>
                    <a:pt x="279" y="250"/>
                  </a:lnTo>
                  <a:lnTo>
                    <a:pt x="267" y="253"/>
                  </a:lnTo>
                  <a:lnTo>
                    <a:pt x="255" y="256"/>
                  </a:lnTo>
                  <a:lnTo>
                    <a:pt x="243" y="259"/>
                  </a:lnTo>
                  <a:lnTo>
                    <a:pt x="230" y="261"/>
                  </a:lnTo>
                  <a:lnTo>
                    <a:pt x="218" y="264"/>
                  </a:lnTo>
                  <a:lnTo>
                    <a:pt x="205" y="266"/>
                  </a:lnTo>
                  <a:lnTo>
                    <a:pt x="191" y="268"/>
                  </a:lnTo>
                  <a:lnTo>
                    <a:pt x="179" y="268"/>
                  </a:lnTo>
                  <a:lnTo>
                    <a:pt x="163" y="268"/>
                  </a:lnTo>
                  <a:lnTo>
                    <a:pt x="149" y="267"/>
                  </a:lnTo>
                  <a:lnTo>
                    <a:pt x="134" y="266"/>
                  </a:lnTo>
                  <a:lnTo>
                    <a:pt x="117" y="261"/>
                  </a:lnTo>
                  <a:lnTo>
                    <a:pt x="99" y="257"/>
                  </a:lnTo>
                  <a:lnTo>
                    <a:pt x="81" y="250"/>
                  </a:lnTo>
                  <a:lnTo>
                    <a:pt x="64" y="245"/>
                  </a:lnTo>
                  <a:lnTo>
                    <a:pt x="49" y="236"/>
                  </a:lnTo>
                  <a:lnTo>
                    <a:pt x="37" y="226"/>
                  </a:lnTo>
                  <a:lnTo>
                    <a:pt x="25" y="215"/>
                  </a:lnTo>
                  <a:lnTo>
                    <a:pt x="16" y="201"/>
                  </a:lnTo>
                  <a:lnTo>
                    <a:pt x="9" y="187"/>
                  </a:lnTo>
                  <a:lnTo>
                    <a:pt x="3" y="172"/>
                  </a:lnTo>
                  <a:lnTo>
                    <a:pt x="0" y="155"/>
                  </a:lnTo>
                  <a:lnTo>
                    <a:pt x="2" y="137"/>
                  </a:lnTo>
                  <a:lnTo>
                    <a:pt x="4" y="119"/>
                  </a:lnTo>
                  <a:lnTo>
                    <a:pt x="10" y="101"/>
                  </a:lnTo>
                  <a:lnTo>
                    <a:pt x="18" y="84"/>
                  </a:lnTo>
                  <a:lnTo>
                    <a:pt x="28" y="69"/>
                  </a:lnTo>
                  <a:lnTo>
                    <a:pt x="41" y="53"/>
                  </a:lnTo>
                  <a:lnTo>
                    <a:pt x="55" y="40"/>
                  </a:lnTo>
                  <a:lnTo>
                    <a:pt x="70" y="27"/>
                  </a:lnTo>
                  <a:lnTo>
                    <a:pt x="80" y="20"/>
                  </a:lnTo>
                  <a:lnTo>
                    <a:pt x="90" y="14"/>
                  </a:lnTo>
                  <a:lnTo>
                    <a:pt x="101" y="10"/>
                  </a:lnTo>
                  <a:lnTo>
                    <a:pt x="112" y="7"/>
                  </a:lnTo>
                  <a:lnTo>
                    <a:pt x="123" y="5"/>
                  </a:lnTo>
                  <a:lnTo>
                    <a:pt x="136" y="5"/>
                  </a:lnTo>
                  <a:lnTo>
                    <a:pt x="147" y="6"/>
                  </a:lnTo>
                  <a:lnTo>
                    <a:pt x="159" y="9"/>
                  </a:lnTo>
                  <a:lnTo>
                    <a:pt x="166" y="14"/>
                  </a:lnTo>
                  <a:lnTo>
                    <a:pt x="173" y="19"/>
                  </a:lnTo>
                  <a:lnTo>
                    <a:pt x="179" y="24"/>
                  </a:lnTo>
                  <a:lnTo>
                    <a:pt x="184" y="31"/>
                  </a:lnTo>
                  <a:lnTo>
                    <a:pt x="190" y="37"/>
                  </a:lnTo>
                  <a:lnTo>
                    <a:pt x="194" y="44"/>
                  </a:lnTo>
                  <a:lnTo>
                    <a:pt x="198" y="52"/>
                  </a:lnTo>
                  <a:lnTo>
                    <a:pt x="201" y="59"/>
                  </a:lnTo>
                  <a:lnTo>
                    <a:pt x="204" y="76"/>
                  </a:lnTo>
                  <a:lnTo>
                    <a:pt x="202" y="91"/>
                  </a:lnTo>
                  <a:lnTo>
                    <a:pt x="197" y="106"/>
                  </a:lnTo>
                  <a:lnTo>
                    <a:pt x="189" y="120"/>
                  </a:lnTo>
                  <a:lnTo>
                    <a:pt x="179" y="125"/>
                  </a:lnTo>
                  <a:lnTo>
                    <a:pt x="169" y="130"/>
                  </a:lnTo>
                  <a:lnTo>
                    <a:pt x="158" y="133"/>
                  </a:lnTo>
                  <a:lnTo>
                    <a:pt x="148" y="132"/>
                  </a:lnTo>
                  <a:lnTo>
                    <a:pt x="134" y="120"/>
                  </a:lnTo>
                  <a:lnTo>
                    <a:pt x="133" y="106"/>
                  </a:lnTo>
                  <a:lnTo>
                    <a:pt x="138" y="94"/>
                  </a:lnTo>
                  <a:lnTo>
                    <a:pt x="141" y="86"/>
                  </a:lnTo>
                  <a:lnTo>
                    <a:pt x="131" y="86"/>
                  </a:lnTo>
                  <a:lnTo>
                    <a:pt x="124" y="93"/>
                  </a:lnTo>
                  <a:lnTo>
                    <a:pt x="119" y="102"/>
                  </a:lnTo>
                  <a:lnTo>
                    <a:pt x="116" y="111"/>
                  </a:lnTo>
                  <a:lnTo>
                    <a:pt x="117" y="123"/>
                  </a:lnTo>
                  <a:lnTo>
                    <a:pt x="122" y="134"/>
                  </a:lnTo>
                  <a:lnTo>
                    <a:pt x="129" y="144"/>
                  </a:lnTo>
                  <a:lnTo>
                    <a:pt x="137" y="153"/>
                  </a:lnTo>
                  <a:lnTo>
                    <a:pt x="147" y="157"/>
                  </a:lnTo>
                  <a:lnTo>
                    <a:pt x="156" y="160"/>
                  </a:lnTo>
                  <a:lnTo>
                    <a:pt x="166" y="162"/>
                  </a:lnTo>
                  <a:lnTo>
                    <a:pt x="176" y="162"/>
                  </a:lnTo>
                  <a:lnTo>
                    <a:pt x="184" y="162"/>
                  </a:lnTo>
                  <a:lnTo>
                    <a:pt x="193" y="161"/>
                  </a:lnTo>
                  <a:lnTo>
                    <a:pt x="201" y="158"/>
                  </a:lnTo>
                  <a:lnTo>
                    <a:pt x="208" y="155"/>
                  </a:lnTo>
                  <a:lnTo>
                    <a:pt x="223" y="141"/>
                  </a:lnTo>
                  <a:lnTo>
                    <a:pt x="233" y="125"/>
                  </a:lnTo>
                  <a:lnTo>
                    <a:pt x="237" y="105"/>
                  </a:lnTo>
                  <a:lnTo>
                    <a:pt x="240" y="84"/>
                  </a:lnTo>
                  <a:lnTo>
                    <a:pt x="240" y="66"/>
                  </a:lnTo>
                  <a:lnTo>
                    <a:pt x="237" y="49"/>
                  </a:lnTo>
                  <a:lnTo>
                    <a:pt x="232" y="35"/>
                  </a:lnTo>
                  <a:lnTo>
                    <a:pt x="225" y="20"/>
                  </a:lnTo>
                  <a:lnTo>
                    <a:pt x="239" y="16"/>
                  </a:lnTo>
                  <a:lnTo>
                    <a:pt x="254" y="12"/>
                  </a:lnTo>
                  <a:lnTo>
                    <a:pt x="268" y="9"/>
                  </a:lnTo>
                  <a:lnTo>
                    <a:pt x="283" y="6"/>
                  </a:lnTo>
                  <a:lnTo>
                    <a:pt x="297" y="3"/>
                  </a:lnTo>
                  <a:lnTo>
                    <a:pt x="313" y="2"/>
                  </a:lnTo>
                  <a:lnTo>
                    <a:pt x="327" y="0"/>
                  </a:lnTo>
                  <a:lnTo>
                    <a:pt x="342" y="0"/>
                  </a:lnTo>
                  <a:lnTo>
                    <a:pt x="364" y="2"/>
                  </a:lnTo>
                  <a:lnTo>
                    <a:pt x="387" y="3"/>
                  </a:lnTo>
                  <a:lnTo>
                    <a:pt x="409" y="9"/>
                  </a:lnTo>
                  <a:lnTo>
                    <a:pt x="430" y="14"/>
                  </a:lnTo>
                  <a:lnTo>
                    <a:pt x="451" y="21"/>
                  </a:lnTo>
                  <a:lnTo>
                    <a:pt x="472" y="31"/>
                  </a:lnTo>
                  <a:lnTo>
                    <a:pt x="491" y="44"/>
                  </a:lnTo>
                  <a:lnTo>
                    <a:pt x="509" y="56"/>
                  </a:lnTo>
                  <a:lnTo>
                    <a:pt x="557" y="100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26"/>
            <p:cNvSpPr>
              <a:spLocks noChangeAspect="1"/>
            </p:cNvSpPr>
            <p:nvPr/>
          </p:nvSpPr>
          <p:spPr bwMode="auto">
            <a:xfrm>
              <a:off x="1015" y="2096"/>
              <a:ext cx="21" cy="55"/>
            </a:xfrm>
            <a:custGeom>
              <a:avLst/>
              <a:gdLst>
                <a:gd name="T0" fmla="*/ 62 w 62"/>
                <a:gd name="T1" fmla="*/ 53 h 165"/>
                <a:gd name="T2" fmla="*/ 53 w 62"/>
                <a:gd name="T3" fmla="*/ 66 h 165"/>
                <a:gd name="T4" fmla="*/ 46 w 62"/>
                <a:gd name="T5" fmla="*/ 79 h 165"/>
                <a:gd name="T6" fmla="*/ 39 w 62"/>
                <a:gd name="T7" fmla="*/ 93 h 165"/>
                <a:gd name="T8" fmla="*/ 34 w 62"/>
                <a:gd name="T9" fmla="*/ 107 h 165"/>
                <a:gd name="T10" fmla="*/ 28 w 62"/>
                <a:gd name="T11" fmla="*/ 121 h 165"/>
                <a:gd name="T12" fmla="*/ 23 w 62"/>
                <a:gd name="T13" fmla="*/ 135 h 165"/>
                <a:gd name="T14" fmla="*/ 18 w 62"/>
                <a:gd name="T15" fmla="*/ 151 h 165"/>
                <a:gd name="T16" fmla="*/ 16 w 62"/>
                <a:gd name="T17" fmla="*/ 165 h 165"/>
                <a:gd name="T18" fmla="*/ 13 w 62"/>
                <a:gd name="T19" fmla="*/ 163 h 165"/>
                <a:gd name="T20" fmla="*/ 11 w 62"/>
                <a:gd name="T21" fmla="*/ 162 h 165"/>
                <a:gd name="T22" fmla="*/ 9 w 62"/>
                <a:gd name="T23" fmla="*/ 159 h 165"/>
                <a:gd name="T24" fmla="*/ 4 w 62"/>
                <a:gd name="T25" fmla="*/ 156 h 165"/>
                <a:gd name="T26" fmla="*/ 0 w 62"/>
                <a:gd name="T27" fmla="*/ 114 h 165"/>
                <a:gd name="T28" fmla="*/ 3 w 62"/>
                <a:gd name="T29" fmla="*/ 74 h 165"/>
                <a:gd name="T30" fmla="*/ 13 w 62"/>
                <a:gd name="T31" fmla="*/ 35 h 165"/>
                <a:gd name="T32" fmla="*/ 31 w 62"/>
                <a:gd name="T33" fmla="*/ 0 h 165"/>
                <a:gd name="T34" fmla="*/ 37 w 62"/>
                <a:gd name="T35" fmla="*/ 14 h 165"/>
                <a:gd name="T36" fmla="*/ 45 w 62"/>
                <a:gd name="T37" fmla="*/ 26 h 165"/>
                <a:gd name="T38" fmla="*/ 55 w 62"/>
                <a:gd name="T39" fmla="*/ 39 h 165"/>
                <a:gd name="T40" fmla="*/ 62 w 62"/>
                <a:gd name="T41" fmla="*/ 5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65">
                  <a:moveTo>
                    <a:pt x="62" y="53"/>
                  </a:moveTo>
                  <a:lnTo>
                    <a:pt x="53" y="66"/>
                  </a:lnTo>
                  <a:lnTo>
                    <a:pt x="46" y="79"/>
                  </a:lnTo>
                  <a:lnTo>
                    <a:pt x="39" y="93"/>
                  </a:lnTo>
                  <a:lnTo>
                    <a:pt x="34" y="107"/>
                  </a:lnTo>
                  <a:lnTo>
                    <a:pt x="28" y="121"/>
                  </a:lnTo>
                  <a:lnTo>
                    <a:pt x="23" y="135"/>
                  </a:lnTo>
                  <a:lnTo>
                    <a:pt x="18" y="151"/>
                  </a:lnTo>
                  <a:lnTo>
                    <a:pt x="16" y="165"/>
                  </a:lnTo>
                  <a:lnTo>
                    <a:pt x="13" y="163"/>
                  </a:lnTo>
                  <a:lnTo>
                    <a:pt x="11" y="162"/>
                  </a:lnTo>
                  <a:lnTo>
                    <a:pt x="9" y="159"/>
                  </a:lnTo>
                  <a:lnTo>
                    <a:pt x="4" y="156"/>
                  </a:lnTo>
                  <a:lnTo>
                    <a:pt x="0" y="114"/>
                  </a:lnTo>
                  <a:lnTo>
                    <a:pt x="3" y="74"/>
                  </a:lnTo>
                  <a:lnTo>
                    <a:pt x="13" y="35"/>
                  </a:lnTo>
                  <a:lnTo>
                    <a:pt x="31" y="0"/>
                  </a:lnTo>
                  <a:lnTo>
                    <a:pt x="37" y="14"/>
                  </a:lnTo>
                  <a:lnTo>
                    <a:pt x="45" y="26"/>
                  </a:lnTo>
                  <a:lnTo>
                    <a:pt x="55" y="39"/>
                  </a:lnTo>
                  <a:lnTo>
                    <a:pt x="62" y="53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27"/>
            <p:cNvSpPr>
              <a:spLocks noChangeAspect="1"/>
            </p:cNvSpPr>
            <p:nvPr/>
          </p:nvSpPr>
          <p:spPr bwMode="auto">
            <a:xfrm>
              <a:off x="987" y="2107"/>
              <a:ext cx="276" cy="170"/>
            </a:xfrm>
            <a:custGeom>
              <a:avLst/>
              <a:gdLst>
                <a:gd name="T0" fmla="*/ 691 w 830"/>
                <a:gd name="T1" fmla="*/ 68 h 512"/>
                <a:gd name="T2" fmla="*/ 725 w 830"/>
                <a:gd name="T3" fmla="*/ 160 h 512"/>
                <a:gd name="T4" fmla="*/ 736 w 830"/>
                <a:gd name="T5" fmla="*/ 208 h 512"/>
                <a:gd name="T6" fmla="*/ 756 w 830"/>
                <a:gd name="T7" fmla="*/ 190 h 512"/>
                <a:gd name="T8" fmla="*/ 779 w 830"/>
                <a:gd name="T9" fmla="*/ 179 h 512"/>
                <a:gd name="T10" fmla="*/ 809 w 830"/>
                <a:gd name="T11" fmla="*/ 188 h 512"/>
                <a:gd name="T12" fmla="*/ 827 w 830"/>
                <a:gd name="T13" fmla="*/ 220 h 512"/>
                <a:gd name="T14" fmla="*/ 825 w 830"/>
                <a:gd name="T15" fmla="*/ 273 h 512"/>
                <a:gd name="T16" fmla="*/ 803 w 830"/>
                <a:gd name="T17" fmla="*/ 303 h 512"/>
                <a:gd name="T18" fmla="*/ 778 w 830"/>
                <a:gd name="T19" fmla="*/ 317 h 512"/>
                <a:gd name="T20" fmla="*/ 750 w 830"/>
                <a:gd name="T21" fmla="*/ 320 h 512"/>
                <a:gd name="T22" fmla="*/ 704 w 830"/>
                <a:gd name="T23" fmla="*/ 388 h 512"/>
                <a:gd name="T24" fmla="*/ 650 w 830"/>
                <a:gd name="T25" fmla="*/ 441 h 512"/>
                <a:gd name="T26" fmla="*/ 583 w 830"/>
                <a:gd name="T27" fmla="*/ 477 h 512"/>
                <a:gd name="T28" fmla="*/ 506 w 830"/>
                <a:gd name="T29" fmla="*/ 501 h 512"/>
                <a:gd name="T30" fmla="*/ 414 w 830"/>
                <a:gd name="T31" fmla="*/ 511 h 512"/>
                <a:gd name="T32" fmla="*/ 340 w 830"/>
                <a:gd name="T33" fmla="*/ 505 h 512"/>
                <a:gd name="T34" fmla="*/ 279 w 830"/>
                <a:gd name="T35" fmla="*/ 490 h 512"/>
                <a:gd name="T36" fmla="*/ 220 w 830"/>
                <a:gd name="T37" fmla="*/ 467 h 512"/>
                <a:gd name="T38" fmla="*/ 167 w 830"/>
                <a:gd name="T39" fmla="*/ 437 h 512"/>
                <a:gd name="T40" fmla="*/ 123 w 830"/>
                <a:gd name="T41" fmla="*/ 393 h 512"/>
                <a:gd name="T42" fmla="*/ 90 w 830"/>
                <a:gd name="T43" fmla="*/ 339 h 512"/>
                <a:gd name="T44" fmla="*/ 72 w 830"/>
                <a:gd name="T45" fmla="*/ 282 h 512"/>
                <a:gd name="T46" fmla="*/ 39 w 830"/>
                <a:gd name="T47" fmla="*/ 264 h 512"/>
                <a:gd name="T48" fmla="*/ 7 w 830"/>
                <a:gd name="T49" fmla="*/ 243 h 512"/>
                <a:gd name="T50" fmla="*/ 1 w 830"/>
                <a:gd name="T51" fmla="*/ 207 h 512"/>
                <a:gd name="T52" fmla="*/ 12 w 830"/>
                <a:gd name="T53" fmla="*/ 177 h 512"/>
                <a:gd name="T54" fmla="*/ 32 w 830"/>
                <a:gd name="T55" fmla="*/ 155 h 512"/>
                <a:gd name="T56" fmla="*/ 63 w 830"/>
                <a:gd name="T57" fmla="*/ 151 h 512"/>
                <a:gd name="T58" fmla="*/ 90 w 830"/>
                <a:gd name="T59" fmla="*/ 159 h 512"/>
                <a:gd name="T60" fmla="*/ 113 w 830"/>
                <a:gd name="T61" fmla="*/ 173 h 512"/>
                <a:gd name="T62" fmla="*/ 132 w 830"/>
                <a:gd name="T63" fmla="*/ 126 h 512"/>
                <a:gd name="T64" fmla="*/ 150 w 830"/>
                <a:gd name="T65" fmla="*/ 77 h 512"/>
                <a:gd name="T66" fmla="*/ 181 w 830"/>
                <a:gd name="T67" fmla="*/ 50 h 512"/>
                <a:gd name="T68" fmla="*/ 216 w 830"/>
                <a:gd name="T69" fmla="*/ 61 h 512"/>
                <a:gd name="T70" fmla="*/ 254 w 830"/>
                <a:gd name="T71" fmla="*/ 70 h 512"/>
                <a:gd name="T72" fmla="*/ 309 w 830"/>
                <a:gd name="T73" fmla="*/ 71 h 512"/>
                <a:gd name="T74" fmla="*/ 371 w 830"/>
                <a:gd name="T75" fmla="*/ 61 h 512"/>
                <a:gd name="T76" fmla="*/ 429 w 830"/>
                <a:gd name="T77" fmla="*/ 45 h 512"/>
                <a:gd name="T78" fmla="*/ 485 w 830"/>
                <a:gd name="T79" fmla="*/ 25 h 512"/>
                <a:gd name="T80" fmla="*/ 544 w 830"/>
                <a:gd name="T81" fmla="*/ 8 h 512"/>
                <a:gd name="T82" fmla="*/ 594 w 830"/>
                <a:gd name="T83" fmla="*/ 0 h 512"/>
                <a:gd name="T84" fmla="*/ 625 w 830"/>
                <a:gd name="T85" fmla="*/ 1 h 512"/>
                <a:gd name="T86" fmla="*/ 652 w 830"/>
                <a:gd name="T87" fmla="*/ 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0" h="512">
                  <a:moveTo>
                    <a:pt x="661" y="15"/>
                  </a:moveTo>
                  <a:lnTo>
                    <a:pt x="678" y="39"/>
                  </a:lnTo>
                  <a:lnTo>
                    <a:pt x="691" y="68"/>
                  </a:lnTo>
                  <a:lnTo>
                    <a:pt x="705" y="99"/>
                  </a:lnTo>
                  <a:lnTo>
                    <a:pt x="715" y="131"/>
                  </a:lnTo>
                  <a:lnTo>
                    <a:pt x="725" y="160"/>
                  </a:lnTo>
                  <a:lnTo>
                    <a:pt x="731" y="186"/>
                  </a:lnTo>
                  <a:lnTo>
                    <a:pt x="735" y="202"/>
                  </a:lnTo>
                  <a:lnTo>
                    <a:pt x="736" y="208"/>
                  </a:lnTo>
                  <a:lnTo>
                    <a:pt x="743" y="201"/>
                  </a:lnTo>
                  <a:lnTo>
                    <a:pt x="749" y="195"/>
                  </a:lnTo>
                  <a:lnTo>
                    <a:pt x="756" y="190"/>
                  </a:lnTo>
                  <a:lnTo>
                    <a:pt x="764" y="184"/>
                  </a:lnTo>
                  <a:lnTo>
                    <a:pt x="771" y="181"/>
                  </a:lnTo>
                  <a:lnTo>
                    <a:pt x="779" y="179"/>
                  </a:lnTo>
                  <a:lnTo>
                    <a:pt x="788" y="179"/>
                  </a:lnTo>
                  <a:lnTo>
                    <a:pt x="797" y="180"/>
                  </a:lnTo>
                  <a:lnTo>
                    <a:pt x="809" y="188"/>
                  </a:lnTo>
                  <a:lnTo>
                    <a:pt x="817" y="198"/>
                  </a:lnTo>
                  <a:lnTo>
                    <a:pt x="823" y="209"/>
                  </a:lnTo>
                  <a:lnTo>
                    <a:pt x="827" y="220"/>
                  </a:lnTo>
                  <a:lnTo>
                    <a:pt x="830" y="239"/>
                  </a:lnTo>
                  <a:lnTo>
                    <a:pt x="828" y="257"/>
                  </a:lnTo>
                  <a:lnTo>
                    <a:pt x="825" y="273"/>
                  </a:lnTo>
                  <a:lnTo>
                    <a:pt x="817" y="289"/>
                  </a:lnTo>
                  <a:lnTo>
                    <a:pt x="810" y="297"/>
                  </a:lnTo>
                  <a:lnTo>
                    <a:pt x="803" y="303"/>
                  </a:lnTo>
                  <a:lnTo>
                    <a:pt x="795" y="308"/>
                  </a:lnTo>
                  <a:lnTo>
                    <a:pt x="786" y="313"/>
                  </a:lnTo>
                  <a:lnTo>
                    <a:pt x="778" y="317"/>
                  </a:lnTo>
                  <a:lnTo>
                    <a:pt x="768" y="318"/>
                  </a:lnTo>
                  <a:lnTo>
                    <a:pt x="760" y="320"/>
                  </a:lnTo>
                  <a:lnTo>
                    <a:pt x="750" y="320"/>
                  </a:lnTo>
                  <a:lnTo>
                    <a:pt x="736" y="345"/>
                  </a:lnTo>
                  <a:lnTo>
                    <a:pt x="721" y="367"/>
                  </a:lnTo>
                  <a:lnTo>
                    <a:pt x="704" y="388"/>
                  </a:lnTo>
                  <a:lnTo>
                    <a:pt x="687" y="407"/>
                  </a:lnTo>
                  <a:lnTo>
                    <a:pt x="669" y="424"/>
                  </a:lnTo>
                  <a:lnTo>
                    <a:pt x="650" y="441"/>
                  </a:lnTo>
                  <a:lnTo>
                    <a:pt x="629" y="455"/>
                  </a:lnTo>
                  <a:lnTo>
                    <a:pt x="606" y="466"/>
                  </a:lnTo>
                  <a:lnTo>
                    <a:pt x="583" y="477"/>
                  </a:lnTo>
                  <a:lnTo>
                    <a:pt x="559" y="487"/>
                  </a:lnTo>
                  <a:lnTo>
                    <a:pt x="532" y="494"/>
                  </a:lnTo>
                  <a:lnTo>
                    <a:pt x="506" y="501"/>
                  </a:lnTo>
                  <a:lnTo>
                    <a:pt x="477" y="505"/>
                  </a:lnTo>
                  <a:lnTo>
                    <a:pt x="446" y="509"/>
                  </a:lnTo>
                  <a:lnTo>
                    <a:pt x="414" y="511"/>
                  </a:lnTo>
                  <a:lnTo>
                    <a:pt x="380" y="512"/>
                  </a:lnTo>
                  <a:lnTo>
                    <a:pt x="360" y="509"/>
                  </a:lnTo>
                  <a:lnTo>
                    <a:pt x="340" y="505"/>
                  </a:lnTo>
                  <a:lnTo>
                    <a:pt x="319" y="501"/>
                  </a:lnTo>
                  <a:lnTo>
                    <a:pt x="298" y="495"/>
                  </a:lnTo>
                  <a:lnTo>
                    <a:pt x="279" y="490"/>
                  </a:lnTo>
                  <a:lnTo>
                    <a:pt x="259" y="484"/>
                  </a:lnTo>
                  <a:lnTo>
                    <a:pt x="240" y="476"/>
                  </a:lnTo>
                  <a:lnTo>
                    <a:pt x="220" y="467"/>
                  </a:lnTo>
                  <a:lnTo>
                    <a:pt x="202" y="459"/>
                  </a:lnTo>
                  <a:lnTo>
                    <a:pt x="184" y="448"/>
                  </a:lnTo>
                  <a:lnTo>
                    <a:pt x="167" y="437"/>
                  </a:lnTo>
                  <a:lnTo>
                    <a:pt x="152" y="424"/>
                  </a:lnTo>
                  <a:lnTo>
                    <a:pt x="136" y="409"/>
                  </a:lnTo>
                  <a:lnTo>
                    <a:pt x="123" y="393"/>
                  </a:lnTo>
                  <a:lnTo>
                    <a:pt x="110" y="377"/>
                  </a:lnTo>
                  <a:lnTo>
                    <a:pt x="99" y="357"/>
                  </a:lnTo>
                  <a:lnTo>
                    <a:pt x="90" y="339"/>
                  </a:lnTo>
                  <a:lnTo>
                    <a:pt x="82" y="321"/>
                  </a:lnTo>
                  <a:lnTo>
                    <a:pt x="75" y="301"/>
                  </a:lnTo>
                  <a:lnTo>
                    <a:pt x="72" y="282"/>
                  </a:lnTo>
                  <a:lnTo>
                    <a:pt x="63" y="275"/>
                  </a:lnTo>
                  <a:lnTo>
                    <a:pt x="50" y="269"/>
                  </a:lnTo>
                  <a:lnTo>
                    <a:pt x="39" y="264"/>
                  </a:lnTo>
                  <a:lnTo>
                    <a:pt x="26" y="258"/>
                  </a:lnTo>
                  <a:lnTo>
                    <a:pt x="15" y="251"/>
                  </a:lnTo>
                  <a:lnTo>
                    <a:pt x="7" y="243"/>
                  </a:lnTo>
                  <a:lnTo>
                    <a:pt x="1" y="232"/>
                  </a:lnTo>
                  <a:lnTo>
                    <a:pt x="0" y="216"/>
                  </a:lnTo>
                  <a:lnTo>
                    <a:pt x="1" y="207"/>
                  </a:lnTo>
                  <a:lnTo>
                    <a:pt x="4" y="197"/>
                  </a:lnTo>
                  <a:lnTo>
                    <a:pt x="8" y="187"/>
                  </a:lnTo>
                  <a:lnTo>
                    <a:pt x="12" y="177"/>
                  </a:lnTo>
                  <a:lnTo>
                    <a:pt x="18" y="169"/>
                  </a:lnTo>
                  <a:lnTo>
                    <a:pt x="23" y="160"/>
                  </a:lnTo>
                  <a:lnTo>
                    <a:pt x="32" y="155"/>
                  </a:lnTo>
                  <a:lnTo>
                    <a:pt x="42" y="149"/>
                  </a:lnTo>
                  <a:lnTo>
                    <a:pt x="51" y="149"/>
                  </a:lnTo>
                  <a:lnTo>
                    <a:pt x="63" y="151"/>
                  </a:lnTo>
                  <a:lnTo>
                    <a:pt x="72" y="152"/>
                  </a:lnTo>
                  <a:lnTo>
                    <a:pt x="82" y="155"/>
                  </a:lnTo>
                  <a:lnTo>
                    <a:pt x="90" y="159"/>
                  </a:lnTo>
                  <a:lnTo>
                    <a:pt x="99" y="163"/>
                  </a:lnTo>
                  <a:lnTo>
                    <a:pt x="106" y="167"/>
                  </a:lnTo>
                  <a:lnTo>
                    <a:pt x="113" y="173"/>
                  </a:lnTo>
                  <a:lnTo>
                    <a:pt x="120" y="158"/>
                  </a:lnTo>
                  <a:lnTo>
                    <a:pt x="127" y="141"/>
                  </a:lnTo>
                  <a:lnTo>
                    <a:pt x="132" y="126"/>
                  </a:lnTo>
                  <a:lnTo>
                    <a:pt x="138" y="109"/>
                  </a:lnTo>
                  <a:lnTo>
                    <a:pt x="143" y="92"/>
                  </a:lnTo>
                  <a:lnTo>
                    <a:pt x="150" y="77"/>
                  </a:lnTo>
                  <a:lnTo>
                    <a:pt x="159" y="61"/>
                  </a:lnTo>
                  <a:lnTo>
                    <a:pt x="170" y="47"/>
                  </a:lnTo>
                  <a:lnTo>
                    <a:pt x="181" y="50"/>
                  </a:lnTo>
                  <a:lnTo>
                    <a:pt x="192" y="54"/>
                  </a:lnTo>
                  <a:lnTo>
                    <a:pt x="203" y="59"/>
                  </a:lnTo>
                  <a:lnTo>
                    <a:pt x="216" y="61"/>
                  </a:lnTo>
                  <a:lnTo>
                    <a:pt x="227" y="66"/>
                  </a:lnTo>
                  <a:lnTo>
                    <a:pt x="240" y="68"/>
                  </a:lnTo>
                  <a:lnTo>
                    <a:pt x="254" y="70"/>
                  </a:lnTo>
                  <a:lnTo>
                    <a:pt x="266" y="71"/>
                  </a:lnTo>
                  <a:lnTo>
                    <a:pt x="288" y="73"/>
                  </a:lnTo>
                  <a:lnTo>
                    <a:pt x="309" y="71"/>
                  </a:lnTo>
                  <a:lnTo>
                    <a:pt x="330" y="70"/>
                  </a:lnTo>
                  <a:lnTo>
                    <a:pt x="351" y="66"/>
                  </a:lnTo>
                  <a:lnTo>
                    <a:pt x="371" y="61"/>
                  </a:lnTo>
                  <a:lnTo>
                    <a:pt x="390" y="57"/>
                  </a:lnTo>
                  <a:lnTo>
                    <a:pt x="410" y="52"/>
                  </a:lnTo>
                  <a:lnTo>
                    <a:pt x="429" y="45"/>
                  </a:lnTo>
                  <a:lnTo>
                    <a:pt x="447" y="39"/>
                  </a:lnTo>
                  <a:lnTo>
                    <a:pt x="467" y="32"/>
                  </a:lnTo>
                  <a:lnTo>
                    <a:pt x="485" y="25"/>
                  </a:lnTo>
                  <a:lnTo>
                    <a:pt x="505" y="20"/>
                  </a:lnTo>
                  <a:lnTo>
                    <a:pt x="524" y="14"/>
                  </a:lnTo>
                  <a:lnTo>
                    <a:pt x="544" y="8"/>
                  </a:lnTo>
                  <a:lnTo>
                    <a:pt x="563" y="4"/>
                  </a:lnTo>
                  <a:lnTo>
                    <a:pt x="583" y="0"/>
                  </a:lnTo>
                  <a:lnTo>
                    <a:pt x="594" y="0"/>
                  </a:lnTo>
                  <a:lnTo>
                    <a:pt x="604" y="0"/>
                  </a:lnTo>
                  <a:lnTo>
                    <a:pt x="615" y="0"/>
                  </a:lnTo>
                  <a:lnTo>
                    <a:pt x="625" y="1"/>
                  </a:lnTo>
                  <a:lnTo>
                    <a:pt x="634" y="3"/>
                  </a:lnTo>
                  <a:lnTo>
                    <a:pt x="643" y="6"/>
                  </a:lnTo>
                  <a:lnTo>
                    <a:pt x="652" y="10"/>
                  </a:lnTo>
                  <a:lnTo>
                    <a:pt x="661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8"/>
            <p:cNvSpPr>
              <a:spLocks noChangeAspect="1"/>
            </p:cNvSpPr>
            <p:nvPr/>
          </p:nvSpPr>
          <p:spPr bwMode="auto">
            <a:xfrm>
              <a:off x="1054" y="2165"/>
              <a:ext cx="43" cy="17"/>
            </a:xfrm>
            <a:custGeom>
              <a:avLst/>
              <a:gdLst>
                <a:gd name="T0" fmla="*/ 129 w 129"/>
                <a:gd name="T1" fmla="*/ 21 h 49"/>
                <a:gd name="T2" fmla="*/ 129 w 129"/>
                <a:gd name="T3" fmla="*/ 26 h 49"/>
                <a:gd name="T4" fmla="*/ 121 w 129"/>
                <a:gd name="T5" fmla="*/ 31 h 49"/>
                <a:gd name="T6" fmla="*/ 113 w 129"/>
                <a:gd name="T7" fmla="*/ 35 h 49"/>
                <a:gd name="T8" fmla="*/ 104 w 129"/>
                <a:gd name="T9" fmla="*/ 39 h 49"/>
                <a:gd name="T10" fmla="*/ 94 w 129"/>
                <a:gd name="T11" fmla="*/ 43 h 49"/>
                <a:gd name="T12" fmla="*/ 86 w 129"/>
                <a:gd name="T13" fmla="*/ 46 h 49"/>
                <a:gd name="T14" fmla="*/ 76 w 129"/>
                <a:gd name="T15" fmla="*/ 49 h 49"/>
                <a:gd name="T16" fmla="*/ 68 w 129"/>
                <a:gd name="T17" fmla="*/ 49 h 49"/>
                <a:gd name="T18" fmla="*/ 58 w 129"/>
                <a:gd name="T19" fmla="*/ 49 h 49"/>
                <a:gd name="T20" fmla="*/ 50 w 129"/>
                <a:gd name="T21" fmla="*/ 44 h 49"/>
                <a:gd name="T22" fmla="*/ 41 w 129"/>
                <a:gd name="T23" fmla="*/ 40 h 49"/>
                <a:gd name="T24" fmla="*/ 33 w 129"/>
                <a:gd name="T25" fmla="*/ 36 h 49"/>
                <a:gd name="T26" fmla="*/ 25 w 129"/>
                <a:gd name="T27" fmla="*/ 32 h 49"/>
                <a:gd name="T28" fmla="*/ 18 w 129"/>
                <a:gd name="T29" fmla="*/ 26 h 49"/>
                <a:gd name="T30" fmla="*/ 11 w 129"/>
                <a:gd name="T31" fmla="*/ 21 h 49"/>
                <a:gd name="T32" fmla="*/ 5 w 129"/>
                <a:gd name="T33" fmla="*/ 15 h 49"/>
                <a:gd name="T34" fmla="*/ 0 w 129"/>
                <a:gd name="T35" fmla="*/ 8 h 49"/>
                <a:gd name="T36" fmla="*/ 2 w 129"/>
                <a:gd name="T37" fmla="*/ 8 h 49"/>
                <a:gd name="T38" fmla="*/ 5 w 129"/>
                <a:gd name="T39" fmla="*/ 7 h 49"/>
                <a:gd name="T40" fmla="*/ 9 w 129"/>
                <a:gd name="T41" fmla="*/ 4 h 49"/>
                <a:gd name="T42" fmla="*/ 12 w 129"/>
                <a:gd name="T43" fmla="*/ 0 h 49"/>
                <a:gd name="T44" fmla="*/ 26 w 129"/>
                <a:gd name="T45" fmla="*/ 14 h 49"/>
                <a:gd name="T46" fmla="*/ 44 w 129"/>
                <a:gd name="T47" fmla="*/ 21 h 49"/>
                <a:gd name="T48" fmla="*/ 64 w 129"/>
                <a:gd name="T49" fmla="*/ 25 h 49"/>
                <a:gd name="T50" fmla="*/ 83 w 129"/>
                <a:gd name="T51" fmla="*/ 26 h 49"/>
                <a:gd name="T52" fmla="*/ 100 w 129"/>
                <a:gd name="T53" fmla="*/ 25 h 49"/>
                <a:gd name="T54" fmla="*/ 115 w 129"/>
                <a:gd name="T55" fmla="*/ 24 h 49"/>
                <a:gd name="T56" fmla="*/ 125 w 129"/>
                <a:gd name="T57" fmla="*/ 22 h 49"/>
                <a:gd name="T58" fmla="*/ 129 w 129"/>
                <a:gd name="T59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9" h="49">
                  <a:moveTo>
                    <a:pt x="129" y="21"/>
                  </a:moveTo>
                  <a:lnTo>
                    <a:pt x="129" y="26"/>
                  </a:lnTo>
                  <a:lnTo>
                    <a:pt x="121" y="31"/>
                  </a:lnTo>
                  <a:lnTo>
                    <a:pt x="113" y="35"/>
                  </a:lnTo>
                  <a:lnTo>
                    <a:pt x="104" y="39"/>
                  </a:lnTo>
                  <a:lnTo>
                    <a:pt x="94" y="43"/>
                  </a:lnTo>
                  <a:lnTo>
                    <a:pt x="86" y="46"/>
                  </a:lnTo>
                  <a:lnTo>
                    <a:pt x="76" y="49"/>
                  </a:lnTo>
                  <a:lnTo>
                    <a:pt x="68" y="49"/>
                  </a:lnTo>
                  <a:lnTo>
                    <a:pt x="58" y="49"/>
                  </a:lnTo>
                  <a:lnTo>
                    <a:pt x="50" y="44"/>
                  </a:lnTo>
                  <a:lnTo>
                    <a:pt x="41" y="40"/>
                  </a:lnTo>
                  <a:lnTo>
                    <a:pt x="33" y="36"/>
                  </a:lnTo>
                  <a:lnTo>
                    <a:pt x="25" y="32"/>
                  </a:lnTo>
                  <a:lnTo>
                    <a:pt x="18" y="26"/>
                  </a:lnTo>
                  <a:lnTo>
                    <a:pt x="11" y="21"/>
                  </a:lnTo>
                  <a:lnTo>
                    <a:pt x="5" y="15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7"/>
                  </a:lnTo>
                  <a:lnTo>
                    <a:pt x="9" y="4"/>
                  </a:lnTo>
                  <a:lnTo>
                    <a:pt x="12" y="0"/>
                  </a:lnTo>
                  <a:lnTo>
                    <a:pt x="26" y="14"/>
                  </a:lnTo>
                  <a:lnTo>
                    <a:pt x="44" y="21"/>
                  </a:lnTo>
                  <a:lnTo>
                    <a:pt x="64" y="25"/>
                  </a:lnTo>
                  <a:lnTo>
                    <a:pt x="83" y="26"/>
                  </a:lnTo>
                  <a:lnTo>
                    <a:pt x="100" y="25"/>
                  </a:lnTo>
                  <a:lnTo>
                    <a:pt x="115" y="24"/>
                  </a:lnTo>
                  <a:lnTo>
                    <a:pt x="125" y="22"/>
                  </a:lnTo>
                  <a:lnTo>
                    <a:pt x="12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29"/>
            <p:cNvSpPr>
              <a:spLocks noChangeAspect="1"/>
            </p:cNvSpPr>
            <p:nvPr/>
          </p:nvSpPr>
          <p:spPr bwMode="auto">
            <a:xfrm>
              <a:off x="995" y="2167"/>
              <a:ext cx="11" cy="23"/>
            </a:xfrm>
            <a:custGeom>
              <a:avLst/>
              <a:gdLst>
                <a:gd name="T0" fmla="*/ 32 w 32"/>
                <a:gd name="T1" fmla="*/ 31 h 69"/>
                <a:gd name="T2" fmla="*/ 32 w 32"/>
                <a:gd name="T3" fmla="*/ 41 h 69"/>
                <a:gd name="T4" fmla="*/ 31 w 32"/>
                <a:gd name="T5" fmla="*/ 52 h 69"/>
                <a:gd name="T6" fmla="*/ 27 w 32"/>
                <a:gd name="T7" fmla="*/ 60 h 69"/>
                <a:gd name="T8" fmla="*/ 20 w 32"/>
                <a:gd name="T9" fmla="*/ 69 h 69"/>
                <a:gd name="T10" fmla="*/ 17 w 32"/>
                <a:gd name="T11" fmla="*/ 67 h 69"/>
                <a:gd name="T12" fmla="*/ 13 w 32"/>
                <a:gd name="T13" fmla="*/ 66 h 69"/>
                <a:gd name="T14" fmla="*/ 10 w 32"/>
                <a:gd name="T15" fmla="*/ 65 h 69"/>
                <a:gd name="T16" fmla="*/ 7 w 32"/>
                <a:gd name="T17" fmla="*/ 62 h 69"/>
                <a:gd name="T18" fmla="*/ 7 w 32"/>
                <a:gd name="T19" fmla="*/ 45 h 69"/>
                <a:gd name="T20" fmla="*/ 13 w 32"/>
                <a:gd name="T21" fmla="*/ 31 h 69"/>
                <a:gd name="T22" fmla="*/ 13 w 32"/>
                <a:gd name="T23" fmla="*/ 19 h 69"/>
                <a:gd name="T24" fmla="*/ 0 w 32"/>
                <a:gd name="T25" fmla="*/ 9 h 69"/>
                <a:gd name="T26" fmla="*/ 0 w 32"/>
                <a:gd name="T27" fmla="*/ 0 h 69"/>
                <a:gd name="T28" fmla="*/ 11 w 32"/>
                <a:gd name="T29" fmla="*/ 5 h 69"/>
                <a:gd name="T30" fmla="*/ 21 w 32"/>
                <a:gd name="T31" fmla="*/ 12 h 69"/>
                <a:gd name="T32" fmla="*/ 28 w 32"/>
                <a:gd name="T33" fmla="*/ 21 h 69"/>
                <a:gd name="T34" fmla="*/ 32 w 32"/>
                <a:gd name="T35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69">
                  <a:moveTo>
                    <a:pt x="32" y="31"/>
                  </a:moveTo>
                  <a:lnTo>
                    <a:pt x="32" y="41"/>
                  </a:lnTo>
                  <a:lnTo>
                    <a:pt x="31" y="52"/>
                  </a:lnTo>
                  <a:lnTo>
                    <a:pt x="27" y="60"/>
                  </a:lnTo>
                  <a:lnTo>
                    <a:pt x="20" y="69"/>
                  </a:lnTo>
                  <a:lnTo>
                    <a:pt x="17" y="67"/>
                  </a:lnTo>
                  <a:lnTo>
                    <a:pt x="13" y="66"/>
                  </a:lnTo>
                  <a:lnTo>
                    <a:pt x="10" y="65"/>
                  </a:lnTo>
                  <a:lnTo>
                    <a:pt x="7" y="62"/>
                  </a:lnTo>
                  <a:lnTo>
                    <a:pt x="7" y="45"/>
                  </a:lnTo>
                  <a:lnTo>
                    <a:pt x="13" y="31"/>
                  </a:lnTo>
                  <a:lnTo>
                    <a:pt x="13" y="1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5"/>
                  </a:lnTo>
                  <a:lnTo>
                    <a:pt x="21" y="12"/>
                  </a:lnTo>
                  <a:lnTo>
                    <a:pt x="28" y="21"/>
                  </a:lnTo>
                  <a:lnTo>
                    <a:pt x="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30"/>
            <p:cNvSpPr>
              <a:spLocks noChangeAspect="1"/>
            </p:cNvSpPr>
            <p:nvPr/>
          </p:nvSpPr>
          <p:spPr bwMode="auto">
            <a:xfrm>
              <a:off x="1153" y="2170"/>
              <a:ext cx="38" cy="15"/>
            </a:xfrm>
            <a:custGeom>
              <a:avLst/>
              <a:gdLst>
                <a:gd name="T0" fmla="*/ 114 w 114"/>
                <a:gd name="T1" fmla="*/ 5 h 44"/>
                <a:gd name="T2" fmla="*/ 113 w 114"/>
                <a:gd name="T3" fmla="*/ 12 h 44"/>
                <a:gd name="T4" fmla="*/ 108 w 114"/>
                <a:gd name="T5" fmla="*/ 19 h 44"/>
                <a:gd name="T6" fmla="*/ 104 w 114"/>
                <a:gd name="T7" fmla="*/ 25 h 44"/>
                <a:gd name="T8" fmla="*/ 99 w 114"/>
                <a:gd name="T9" fmla="*/ 30 h 44"/>
                <a:gd name="T10" fmla="*/ 93 w 114"/>
                <a:gd name="T11" fmla="*/ 35 h 44"/>
                <a:gd name="T12" fmla="*/ 86 w 114"/>
                <a:gd name="T13" fmla="*/ 39 h 44"/>
                <a:gd name="T14" fmla="*/ 79 w 114"/>
                <a:gd name="T15" fmla="*/ 42 h 44"/>
                <a:gd name="T16" fmla="*/ 72 w 114"/>
                <a:gd name="T17" fmla="*/ 44 h 44"/>
                <a:gd name="T18" fmla="*/ 64 w 114"/>
                <a:gd name="T19" fmla="*/ 44 h 44"/>
                <a:gd name="T20" fmla="*/ 54 w 114"/>
                <a:gd name="T21" fmla="*/ 43 h 44"/>
                <a:gd name="T22" fmla="*/ 44 w 114"/>
                <a:gd name="T23" fmla="*/ 42 h 44"/>
                <a:gd name="T24" fmla="*/ 34 w 114"/>
                <a:gd name="T25" fmla="*/ 40 h 44"/>
                <a:gd name="T26" fmla="*/ 26 w 114"/>
                <a:gd name="T27" fmla="*/ 37 h 44"/>
                <a:gd name="T28" fmla="*/ 18 w 114"/>
                <a:gd name="T29" fmla="*/ 32 h 44"/>
                <a:gd name="T30" fmla="*/ 9 w 114"/>
                <a:gd name="T31" fmla="*/ 25 h 44"/>
                <a:gd name="T32" fmla="*/ 4 w 114"/>
                <a:gd name="T33" fmla="*/ 15 h 44"/>
                <a:gd name="T34" fmla="*/ 2 w 114"/>
                <a:gd name="T35" fmla="*/ 12 h 44"/>
                <a:gd name="T36" fmla="*/ 1 w 114"/>
                <a:gd name="T37" fmla="*/ 8 h 44"/>
                <a:gd name="T38" fmla="*/ 0 w 114"/>
                <a:gd name="T39" fmla="*/ 4 h 44"/>
                <a:gd name="T40" fmla="*/ 0 w 114"/>
                <a:gd name="T41" fmla="*/ 0 h 44"/>
                <a:gd name="T42" fmla="*/ 25 w 114"/>
                <a:gd name="T43" fmla="*/ 14 h 44"/>
                <a:gd name="T44" fmla="*/ 47 w 114"/>
                <a:gd name="T45" fmla="*/ 21 h 44"/>
                <a:gd name="T46" fmla="*/ 65 w 114"/>
                <a:gd name="T47" fmla="*/ 22 h 44"/>
                <a:gd name="T48" fmla="*/ 81 w 114"/>
                <a:gd name="T49" fmla="*/ 19 h 44"/>
                <a:gd name="T50" fmla="*/ 92 w 114"/>
                <a:gd name="T51" fmla="*/ 14 h 44"/>
                <a:gd name="T52" fmla="*/ 101 w 114"/>
                <a:gd name="T53" fmla="*/ 10 h 44"/>
                <a:gd name="T54" fmla="*/ 108 w 114"/>
                <a:gd name="T55" fmla="*/ 5 h 44"/>
                <a:gd name="T56" fmla="*/ 114 w 114"/>
                <a:gd name="T57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4" h="44">
                  <a:moveTo>
                    <a:pt x="114" y="5"/>
                  </a:moveTo>
                  <a:lnTo>
                    <a:pt x="113" y="12"/>
                  </a:lnTo>
                  <a:lnTo>
                    <a:pt x="108" y="19"/>
                  </a:lnTo>
                  <a:lnTo>
                    <a:pt x="104" y="25"/>
                  </a:lnTo>
                  <a:lnTo>
                    <a:pt x="99" y="30"/>
                  </a:lnTo>
                  <a:lnTo>
                    <a:pt x="93" y="35"/>
                  </a:lnTo>
                  <a:lnTo>
                    <a:pt x="86" y="39"/>
                  </a:lnTo>
                  <a:lnTo>
                    <a:pt x="79" y="42"/>
                  </a:lnTo>
                  <a:lnTo>
                    <a:pt x="72" y="44"/>
                  </a:lnTo>
                  <a:lnTo>
                    <a:pt x="64" y="44"/>
                  </a:lnTo>
                  <a:lnTo>
                    <a:pt x="54" y="43"/>
                  </a:lnTo>
                  <a:lnTo>
                    <a:pt x="44" y="42"/>
                  </a:lnTo>
                  <a:lnTo>
                    <a:pt x="34" y="40"/>
                  </a:lnTo>
                  <a:lnTo>
                    <a:pt x="26" y="37"/>
                  </a:lnTo>
                  <a:lnTo>
                    <a:pt x="18" y="32"/>
                  </a:lnTo>
                  <a:lnTo>
                    <a:pt x="9" y="25"/>
                  </a:lnTo>
                  <a:lnTo>
                    <a:pt x="4" y="15"/>
                  </a:lnTo>
                  <a:lnTo>
                    <a:pt x="2" y="12"/>
                  </a:lnTo>
                  <a:lnTo>
                    <a:pt x="1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25" y="14"/>
                  </a:lnTo>
                  <a:lnTo>
                    <a:pt x="47" y="21"/>
                  </a:lnTo>
                  <a:lnTo>
                    <a:pt x="65" y="22"/>
                  </a:lnTo>
                  <a:lnTo>
                    <a:pt x="81" y="19"/>
                  </a:lnTo>
                  <a:lnTo>
                    <a:pt x="92" y="14"/>
                  </a:lnTo>
                  <a:lnTo>
                    <a:pt x="101" y="10"/>
                  </a:lnTo>
                  <a:lnTo>
                    <a:pt x="108" y="5"/>
                  </a:lnTo>
                  <a:lnTo>
                    <a:pt x="114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31"/>
            <p:cNvSpPr>
              <a:spLocks noChangeAspect="1"/>
            </p:cNvSpPr>
            <p:nvPr/>
          </p:nvSpPr>
          <p:spPr bwMode="auto">
            <a:xfrm>
              <a:off x="1243" y="2177"/>
              <a:ext cx="11" cy="28"/>
            </a:xfrm>
            <a:custGeom>
              <a:avLst/>
              <a:gdLst>
                <a:gd name="T0" fmla="*/ 27 w 32"/>
                <a:gd name="T1" fmla="*/ 50 h 85"/>
                <a:gd name="T2" fmla="*/ 30 w 32"/>
                <a:gd name="T3" fmla="*/ 56 h 85"/>
                <a:gd name="T4" fmla="*/ 32 w 32"/>
                <a:gd name="T5" fmla="*/ 61 h 85"/>
                <a:gd name="T6" fmla="*/ 32 w 32"/>
                <a:gd name="T7" fmla="*/ 68 h 85"/>
                <a:gd name="T8" fmla="*/ 32 w 32"/>
                <a:gd name="T9" fmla="*/ 74 h 85"/>
                <a:gd name="T10" fmla="*/ 27 w 32"/>
                <a:gd name="T11" fmla="*/ 79 h 85"/>
                <a:gd name="T12" fmla="*/ 22 w 32"/>
                <a:gd name="T13" fmla="*/ 83 h 85"/>
                <a:gd name="T14" fmla="*/ 15 w 32"/>
                <a:gd name="T15" fmla="*/ 85 h 85"/>
                <a:gd name="T16" fmla="*/ 8 w 32"/>
                <a:gd name="T17" fmla="*/ 82 h 85"/>
                <a:gd name="T18" fmla="*/ 1 w 32"/>
                <a:gd name="T19" fmla="*/ 62 h 85"/>
                <a:gd name="T20" fmla="*/ 0 w 32"/>
                <a:gd name="T21" fmla="*/ 40 h 85"/>
                <a:gd name="T22" fmla="*/ 4 w 32"/>
                <a:gd name="T23" fmla="*/ 19 h 85"/>
                <a:gd name="T24" fmla="*/ 14 w 32"/>
                <a:gd name="T25" fmla="*/ 0 h 85"/>
                <a:gd name="T26" fmla="*/ 18 w 32"/>
                <a:gd name="T27" fmla="*/ 11 h 85"/>
                <a:gd name="T28" fmla="*/ 16 w 32"/>
                <a:gd name="T29" fmla="*/ 26 h 85"/>
                <a:gd name="T30" fmla="*/ 16 w 32"/>
                <a:gd name="T31" fmla="*/ 42 h 85"/>
                <a:gd name="T32" fmla="*/ 27 w 32"/>
                <a:gd name="T33" fmla="*/ 5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85">
                  <a:moveTo>
                    <a:pt x="27" y="50"/>
                  </a:moveTo>
                  <a:lnTo>
                    <a:pt x="30" y="56"/>
                  </a:lnTo>
                  <a:lnTo>
                    <a:pt x="32" y="61"/>
                  </a:lnTo>
                  <a:lnTo>
                    <a:pt x="32" y="68"/>
                  </a:lnTo>
                  <a:lnTo>
                    <a:pt x="32" y="74"/>
                  </a:lnTo>
                  <a:lnTo>
                    <a:pt x="27" y="79"/>
                  </a:lnTo>
                  <a:lnTo>
                    <a:pt x="22" y="83"/>
                  </a:lnTo>
                  <a:lnTo>
                    <a:pt x="15" y="85"/>
                  </a:lnTo>
                  <a:lnTo>
                    <a:pt x="8" y="82"/>
                  </a:lnTo>
                  <a:lnTo>
                    <a:pt x="1" y="62"/>
                  </a:lnTo>
                  <a:lnTo>
                    <a:pt x="0" y="40"/>
                  </a:lnTo>
                  <a:lnTo>
                    <a:pt x="4" y="19"/>
                  </a:lnTo>
                  <a:lnTo>
                    <a:pt x="14" y="0"/>
                  </a:lnTo>
                  <a:lnTo>
                    <a:pt x="18" y="11"/>
                  </a:lnTo>
                  <a:lnTo>
                    <a:pt x="16" y="26"/>
                  </a:lnTo>
                  <a:lnTo>
                    <a:pt x="16" y="42"/>
                  </a:lnTo>
                  <a:lnTo>
                    <a:pt x="27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32"/>
            <p:cNvSpPr>
              <a:spLocks noChangeAspect="1"/>
            </p:cNvSpPr>
            <p:nvPr/>
          </p:nvSpPr>
          <p:spPr bwMode="auto">
            <a:xfrm>
              <a:off x="1096" y="2198"/>
              <a:ext cx="31" cy="26"/>
            </a:xfrm>
            <a:custGeom>
              <a:avLst/>
              <a:gdLst>
                <a:gd name="T0" fmla="*/ 33 w 91"/>
                <a:gd name="T1" fmla="*/ 5 h 79"/>
                <a:gd name="T2" fmla="*/ 28 w 91"/>
                <a:gd name="T3" fmla="*/ 13 h 79"/>
                <a:gd name="T4" fmla="*/ 22 w 91"/>
                <a:gd name="T5" fmla="*/ 23 h 79"/>
                <a:gd name="T6" fmla="*/ 18 w 91"/>
                <a:gd name="T7" fmla="*/ 33 h 79"/>
                <a:gd name="T8" fmla="*/ 19 w 91"/>
                <a:gd name="T9" fmla="*/ 44 h 79"/>
                <a:gd name="T10" fmla="*/ 28 w 91"/>
                <a:gd name="T11" fmla="*/ 48 h 79"/>
                <a:gd name="T12" fmla="*/ 35 w 91"/>
                <a:gd name="T13" fmla="*/ 52 h 79"/>
                <a:gd name="T14" fmla="*/ 45 w 91"/>
                <a:gd name="T15" fmla="*/ 55 h 79"/>
                <a:gd name="T16" fmla="*/ 53 w 91"/>
                <a:gd name="T17" fmla="*/ 58 h 79"/>
                <a:gd name="T18" fmla="*/ 63 w 91"/>
                <a:gd name="T19" fmla="*/ 59 h 79"/>
                <a:gd name="T20" fmla="*/ 72 w 91"/>
                <a:gd name="T21" fmla="*/ 59 h 79"/>
                <a:gd name="T22" fmla="*/ 82 w 91"/>
                <a:gd name="T23" fmla="*/ 58 h 79"/>
                <a:gd name="T24" fmla="*/ 91 w 91"/>
                <a:gd name="T25" fmla="*/ 56 h 79"/>
                <a:gd name="T26" fmla="*/ 89 w 91"/>
                <a:gd name="T27" fmla="*/ 63 h 79"/>
                <a:gd name="T28" fmla="*/ 84 w 91"/>
                <a:gd name="T29" fmla="*/ 69 h 79"/>
                <a:gd name="T30" fmla="*/ 78 w 91"/>
                <a:gd name="T31" fmla="*/ 73 h 79"/>
                <a:gd name="T32" fmla="*/ 72 w 91"/>
                <a:gd name="T33" fmla="*/ 76 h 79"/>
                <a:gd name="T34" fmla="*/ 65 w 91"/>
                <a:gd name="T35" fmla="*/ 77 h 79"/>
                <a:gd name="T36" fmla="*/ 58 w 91"/>
                <a:gd name="T37" fmla="*/ 79 h 79"/>
                <a:gd name="T38" fmla="*/ 51 w 91"/>
                <a:gd name="T39" fmla="*/ 79 h 79"/>
                <a:gd name="T40" fmla="*/ 43 w 91"/>
                <a:gd name="T41" fmla="*/ 77 h 79"/>
                <a:gd name="T42" fmla="*/ 36 w 91"/>
                <a:gd name="T43" fmla="*/ 76 h 79"/>
                <a:gd name="T44" fmla="*/ 28 w 91"/>
                <a:gd name="T45" fmla="*/ 73 h 79"/>
                <a:gd name="T46" fmla="*/ 21 w 91"/>
                <a:gd name="T47" fmla="*/ 70 h 79"/>
                <a:gd name="T48" fmla="*/ 15 w 91"/>
                <a:gd name="T49" fmla="*/ 67 h 79"/>
                <a:gd name="T50" fmla="*/ 4 w 91"/>
                <a:gd name="T51" fmla="*/ 60 h 79"/>
                <a:gd name="T52" fmla="*/ 0 w 91"/>
                <a:gd name="T53" fmla="*/ 51 h 79"/>
                <a:gd name="T54" fmla="*/ 0 w 91"/>
                <a:gd name="T55" fmla="*/ 37 h 79"/>
                <a:gd name="T56" fmla="*/ 7 w 91"/>
                <a:gd name="T57" fmla="*/ 14 h 79"/>
                <a:gd name="T58" fmla="*/ 12 w 91"/>
                <a:gd name="T59" fmla="*/ 6 h 79"/>
                <a:gd name="T60" fmla="*/ 18 w 91"/>
                <a:gd name="T61" fmla="*/ 2 h 79"/>
                <a:gd name="T62" fmla="*/ 26 w 91"/>
                <a:gd name="T63" fmla="*/ 0 h 79"/>
                <a:gd name="T64" fmla="*/ 33 w 91"/>
                <a:gd name="T65" fmla="*/ 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79">
                  <a:moveTo>
                    <a:pt x="33" y="5"/>
                  </a:moveTo>
                  <a:lnTo>
                    <a:pt x="28" y="13"/>
                  </a:lnTo>
                  <a:lnTo>
                    <a:pt x="22" y="23"/>
                  </a:lnTo>
                  <a:lnTo>
                    <a:pt x="18" y="33"/>
                  </a:lnTo>
                  <a:lnTo>
                    <a:pt x="19" y="44"/>
                  </a:lnTo>
                  <a:lnTo>
                    <a:pt x="28" y="48"/>
                  </a:lnTo>
                  <a:lnTo>
                    <a:pt x="35" y="52"/>
                  </a:lnTo>
                  <a:lnTo>
                    <a:pt x="45" y="55"/>
                  </a:lnTo>
                  <a:lnTo>
                    <a:pt x="53" y="58"/>
                  </a:lnTo>
                  <a:lnTo>
                    <a:pt x="63" y="59"/>
                  </a:lnTo>
                  <a:lnTo>
                    <a:pt x="72" y="59"/>
                  </a:lnTo>
                  <a:lnTo>
                    <a:pt x="82" y="58"/>
                  </a:lnTo>
                  <a:lnTo>
                    <a:pt x="91" y="56"/>
                  </a:lnTo>
                  <a:lnTo>
                    <a:pt x="89" y="63"/>
                  </a:lnTo>
                  <a:lnTo>
                    <a:pt x="84" y="69"/>
                  </a:lnTo>
                  <a:lnTo>
                    <a:pt x="78" y="73"/>
                  </a:lnTo>
                  <a:lnTo>
                    <a:pt x="72" y="76"/>
                  </a:lnTo>
                  <a:lnTo>
                    <a:pt x="65" y="77"/>
                  </a:lnTo>
                  <a:lnTo>
                    <a:pt x="58" y="79"/>
                  </a:lnTo>
                  <a:lnTo>
                    <a:pt x="51" y="79"/>
                  </a:lnTo>
                  <a:lnTo>
                    <a:pt x="43" y="77"/>
                  </a:lnTo>
                  <a:lnTo>
                    <a:pt x="36" y="76"/>
                  </a:lnTo>
                  <a:lnTo>
                    <a:pt x="28" y="73"/>
                  </a:lnTo>
                  <a:lnTo>
                    <a:pt x="21" y="70"/>
                  </a:lnTo>
                  <a:lnTo>
                    <a:pt x="15" y="67"/>
                  </a:lnTo>
                  <a:lnTo>
                    <a:pt x="4" y="60"/>
                  </a:lnTo>
                  <a:lnTo>
                    <a:pt x="0" y="51"/>
                  </a:lnTo>
                  <a:lnTo>
                    <a:pt x="0" y="37"/>
                  </a:lnTo>
                  <a:lnTo>
                    <a:pt x="7" y="14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33"/>
            <p:cNvSpPr>
              <a:spLocks noChangeAspect="1"/>
            </p:cNvSpPr>
            <p:nvPr/>
          </p:nvSpPr>
          <p:spPr bwMode="auto">
            <a:xfrm>
              <a:off x="1104" y="2230"/>
              <a:ext cx="49" cy="26"/>
            </a:xfrm>
            <a:custGeom>
              <a:avLst/>
              <a:gdLst>
                <a:gd name="T0" fmla="*/ 147 w 147"/>
                <a:gd name="T1" fmla="*/ 4 h 78"/>
                <a:gd name="T2" fmla="*/ 146 w 147"/>
                <a:gd name="T3" fmla="*/ 15 h 78"/>
                <a:gd name="T4" fmla="*/ 143 w 147"/>
                <a:gd name="T5" fmla="*/ 26 h 78"/>
                <a:gd name="T6" fmla="*/ 138 w 147"/>
                <a:gd name="T7" fmla="*/ 37 h 78"/>
                <a:gd name="T8" fmla="*/ 132 w 147"/>
                <a:gd name="T9" fmla="*/ 47 h 78"/>
                <a:gd name="T10" fmla="*/ 125 w 147"/>
                <a:gd name="T11" fmla="*/ 56 h 78"/>
                <a:gd name="T12" fmla="*/ 115 w 147"/>
                <a:gd name="T13" fmla="*/ 64 h 78"/>
                <a:gd name="T14" fmla="*/ 106 w 147"/>
                <a:gd name="T15" fmla="*/ 70 h 78"/>
                <a:gd name="T16" fmla="*/ 93 w 147"/>
                <a:gd name="T17" fmla="*/ 72 h 78"/>
                <a:gd name="T18" fmla="*/ 80 w 147"/>
                <a:gd name="T19" fmla="*/ 75 h 78"/>
                <a:gd name="T20" fmla="*/ 69 w 147"/>
                <a:gd name="T21" fmla="*/ 76 h 78"/>
                <a:gd name="T22" fmla="*/ 57 w 147"/>
                <a:gd name="T23" fmla="*/ 78 h 78"/>
                <a:gd name="T24" fmla="*/ 44 w 147"/>
                <a:gd name="T25" fmla="*/ 76 h 78"/>
                <a:gd name="T26" fmla="*/ 32 w 147"/>
                <a:gd name="T27" fmla="*/ 74 h 78"/>
                <a:gd name="T28" fmla="*/ 21 w 147"/>
                <a:gd name="T29" fmla="*/ 71 h 78"/>
                <a:gd name="T30" fmla="*/ 9 w 147"/>
                <a:gd name="T31" fmla="*/ 65 h 78"/>
                <a:gd name="T32" fmla="*/ 0 w 147"/>
                <a:gd name="T33" fmla="*/ 60 h 78"/>
                <a:gd name="T34" fmla="*/ 5 w 147"/>
                <a:gd name="T35" fmla="*/ 54 h 78"/>
                <a:gd name="T36" fmla="*/ 12 w 147"/>
                <a:gd name="T37" fmla="*/ 56 h 78"/>
                <a:gd name="T38" fmla="*/ 21 w 147"/>
                <a:gd name="T39" fmla="*/ 58 h 78"/>
                <a:gd name="T40" fmla="*/ 29 w 147"/>
                <a:gd name="T41" fmla="*/ 60 h 78"/>
                <a:gd name="T42" fmla="*/ 44 w 147"/>
                <a:gd name="T43" fmla="*/ 61 h 78"/>
                <a:gd name="T44" fmla="*/ 58 w 147"/>
                <a:gd name="T45" fmla="*/ 60 h 78"/>
                <a:gd name="T46" fmla="*/ 71 w 147"/>
                <a:gd name="T47" fmla="*/ 57 h 78"/>
                <a:gd name="T48" fmla="*/ 83 w 147"/>
                <a:gd name="T49" fmla="*/ 51 h 78"/>
                <a:gd name="T50" fmla="*/ 94 w 147"/>
                <a:gd name="T51" fmla="*/ 46 h 78"/>
                <a:gd name="T52" fmla="*/ 106 w 147"/>
                <a:gd name="T53" fmla="*/ 37 h 78"/>
                <a:gd name="T54" fmla="*/ 115 w 147"/>
                <a:gd name="T55" fmla="*/ 26 h 78"/>
                <a:gd name="T56" fmla="*/ 124 w 147"/>
                <a:gd name="T57" fmla="*/ 15 h 78"/>
                <a:gd name="T58" fmla="*/ 128 w 147"/>
                <a:gd name="T59" fmla="*/ 10 h 78"/>
                <a:gd name="T60" fmla="*/ 133 w 147"/>
                <a:gd name="T61" fmla="*/ 3 h 78"/>
                <a:gd name="T62" fmla="*/ 140 w 147"/>
                <a:gd name="T63" fmla="*/ 0 h 78"/>
                <a:gd name="T64" fmla="*/ 147 w 147"/>
                <a:gd name="T6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7" h="78">
                  <a:moveTo>
                    <a:pt x="147" y="4"/>
                  </a:moveTo>
                  <a:lnTo>
                    <a:pt x="146" y="15"/>
                  </a:lnTo>
                  <a:lnTo>
                    <a:pt x="143" y="26"/>
                  </a:lnTo>
                  <a:lnTo>
                    <a:pt x="138" y="37"/>
                  </a:lnTo>
                  <a:lnTo>
                    <a:pt x="132" y="47"/>
                  </a:lnTo>
                  <a:lnTo>
                    <a:pt x="125" y="56"/>
                  </a:lnTo>
                  <a:lnTo>
                    <a:pt x="115" y="64"/>
                  </a:lnTo>
                  <a:lnTo>
                    <a:pt x="106" y="70"/>
                  </a:lnTo>
                  <a:lnTo>
                    <a:pt x="93" y="72"/>
                  </a:lnTo>
                  <a:lnTo>
                    <a:pt x="80" y="75"/>
                  </a:lnTo>
                  <a:lnTo>
                    <a:pt x="69" y="76"/>
                  </a:lnTo>
                  <a:lnTo>
                    <a:pt x="57" y="78"/>
                  </a:lnTo>
                  <a:lnTo>
                    <a:pt x="44" y="76"/>
                  </a:lnTo>
                  <a:lnTo>
                    <a:pt x="32" y="74"/>
                  </a:lnTo>
                  <a:lnTo>
                    <a:pt x="21" y="71"/>
                  </a:lnTo>
                  <a:lnTo>
                    <a:pt x="9" y="65"/>
                  </a:lnTo>
                  <a:lnTo>
                    <a:pt x="0" y="60"/>
                  </a:lnTo>
                  <a:lnTo>
                    <a:pt x="5" y="54"/>
                  </a:lnTo>
                  <a:lnTo>
                    <a:pt x="12" y="56"/>
                  </a:lnTo>
                  <a:lnTo>
                    <a:pt x="21" y="58"/>
                  </a:lnTo>
                  <a:lnTo>
                    <a:pt x="29" y="60"/>
                  </a:lnTo>
                  <a:lnTo>
                    <a:pt x="44" y="61"/>
                  </a:lnTo>
                  <a:lnTo>
                    <a:pt x="58" y="60"/>
                  </a:lnTo>
                  <a:lnTo>
                    <a:pt x="71" y="57"/>
                  </a:lnTo>
                  <a:lnTo>
                    <a:pt x="83" y="51"/>
                  </a:lnTo>
                  <a:lnTo>
                    <a:pt x="94" y="46"/>
                  </a:lnTo>
                  <a:lnTo>
                    <a:pt x="106" y="37"/>
                  </a:lnTo>
                  <a:lnTo>
                    <a:pt x="115" y="26"/>
                  </a:lnTo>
                  <a:lnTo>
                    <a:pt x="124" y="15"/>
                  </a:lnTo>
                  <a:lnTo>
                    <a:pt x="128" y="10"/>
                  </a:lnTo>
                  <a:lnTo>
                    <a:pt x="133" y="3"/>
                  </a:lnTo>
                  <a:lnTo>
                    <a:pt x="140" y="0"/>
                  </a:lnTo>
                  <a:lnTo>
                    <a:pt x="147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34"/>
            <p:cNvSpPr>
              <a:spLocks noChangeAspect="1"/>
            </p:cNvSpPr>
            <p:nvPr/>
          </p:nvSpPr>
          <p:spPr bwMode="auto">
            <a:xfrm>
              <a:off x="1079" y="2283"/>
              <a:ext cx="63" cy="20"/>
            </a:xfrm>
            <a:custGeom>
              <a:avLst/>
              <a:gdLst>
                <a:gd name="T0" fmla="*/ 189 w 189"/>
                <a:gd name="T1" fmla="*/ 15 h 60"/>
                <a:gd name="T2" fmla="*/ 182 w 189"/>
                <a:gd name="T3" fmla="*/ 19 h 60"/>
                <a:gd name="T4" fmla="*/ 175 w 189"/>
                <a:gd name="T5" fmla="*/ 25 h 60"/>
                <a:gd name="T6" fmla="*/ 166 w 189"/>
                <a:gd name="T7" fmla="*/ 29 h 60"/>
                <a:gd name="T8" fmla="*/ 159 w 189"/>
                <a:gd name="T9" fmla="*/ 35 h 60"/>
                <a:gd name="T10" fmla="*/ 152 w 189"/>
                <a:gd name="T11" fmla="*/ 40 h 60"/>
                <a:gd name="T12" fmla="*/ 147 w 189"/>
                <a:gd name="T13" fmla="*/ 46 h 60"/>
                <a:gd name="T14" fmla="*/ 141 w 189"/>
                <a:gd name="T15" fmla="*/ 53 h 60"/>
                <a:gd name="T16" fmla="*/ 137 w 189"/>
                <a:gd name="T17" fmla="*/ 60 h 60"/>
                <a:gd name="T18" fmla="*/ 130 w 189"/>
                <a:gd name="T19" fmla="*/ 54 h 60"/>
                <a:gd name="T20" fmla="*/ 122 w 189"/>
                <a:gd name="T21" fmla="*/ 49 h 60"/>
                <a:gd name="T22" fmla="*/ 113 w 189"/>
                <a:gd name="T23" fmla="*/ 46 h 60"/>
                <a:gd name="T24" fmla="*/ 105 w 189"/>
                <a:gd name="T25" fmla="*/ 43 h 60"/>
                <a:gd name="T26" fmla="*/ 97 w 189"/>
                <a:gd name="T27" fmla="*/ 40 h 60"/>
                <a:gd name="T28" fmla="*/ 87 w 189"/>
                <a:gd name="T29" fmla="*/ 40 h 60"/>
                <a:gd name="T30" fmla="*/ 77 w 189"/>
                <a:gd name="T31" fmla="*/ 40 h 60"/>
                <a:gd name="T32" fmla="*/ 69 w 189"/>
                <a:gd name="T33" fmla="*/ 40 h 60"/>
                <a:gd name="T34" fmla="*/ 62 w 189"/>
                <a:gd name="T35" fmla="*/ 35 h 60"/>
                <a:gd name="T36" fmla="*/ 55 w 189"/>
                <a:gd name="T37" fmla="*/ 31 h 60"/>
                <a:gd name="T38" fmla="*/ 48 w 189"/>
                <a:gd name="T39" fmla="*/ 26 h 60"/>
                <a:gd name="T40" fmla="*/ 39 w 189"/>
                <a:gd name="T41" fmla="*/ 22 h 60"/>
                <a:gd name="T42" fmla="*/ 32 w 189"/>
                <a:gd name="T43" fmla="*/ 19 h 60"/>
                <a:gd name="T44" fmla="*/ 24 w 189"/>
                <a:gd name="T45" fmla="*/ 17 h 60"/>
                <a:gd name="T46" fmla="*/ 16 w 189"/>
                <a:gd name="T47" fmla="*/ 14 h 60"/>
                <a:gd name="T48" fmla="*/ 6 w 189"/>
                <a:gd name="T49" fmla="*/ 12 h 60"/>
                <a:gd name="T50" fmla="*/ 0 w 189"/>
                <a:gd name="T51" fmla="*/ 0 h 60"/>
                <a:gd name="T52" fmla="*/ 23 w 189"/>
                <a:gd name="T53" fmla="*/ 5 h 60"/>
                <a:gd name="T54" fmla="*/ 46 w 189"/>
                <a:gd name="T55" fmla="*/ 10 h 60"/>
                <a:gd name="T56" fmla="*/ 70 w 189"/>
                <a:gd name="T57" fmla="*/ 12 h 60"/>
                <a:gd name="T58" fmla="*/ 94 w 189"/>
                <a:gd name="T59" fmla="*/ 15 h 60"/>
                <a:gd name="T60" fmla="*/ 117 w 189"/>
                <a:gd name="T61" fmla="*/ 17 h 60"/>
                <a:gd name="T62" fmla="*/ 141 w 189"/>
                <a:gd name="T63" fmla="*/ 18 h 60"/>
                <a:gd name="T64" fmla="*/ 165 w 189"/>
                <a:gd name="T65" fmla="*/ 17 h 60"/>
                <a:gd name="T66" fmla="*/ 189 w 189"/>
                <a:gd name="T67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" h="60">
                  <a:moveTo>
                    <a:pt x="189" y="15"/>
                  </a:moveTo>
                  <a:lnTo>
                    <a:pt x="182" y="19"/>
                  </a:lnTo>
                  <a:lnTo>
                    <a:pt x="175" y="25"/>
                  </a:lnTo>
                  <a:lnTo>
                    <a:pt x="166" y="29"/>
                  </a:lnTo>
                  <a:lnTo>
                    <a:pt x="159" y="35"/>
                  </a:lnTo>
                  <a:lnTo>
                    <a:pt x="152" y="40"/>
                  </a:lnTo>
                  <a:lnTo>
                    <a:pt x="147" y="46"/>
                  </a:lnTo>
                  <a:lnTo>
                    <a:pt x="141" y="53"/>
                  </a:lnTo>
                  <a:lnTo>
                    <a:pt x="137" y="60"/>
                  </a:lnTo>
                  <a:lnTo>
                    <a:pt x="130" y="54"/>
                  </a:lnTo>
                  <a:lnTo>
                    <a:pt x="122" y="49"/>
                  </a:lnTo>
                  <a:lnTo>
                    <a:pt x="113" y="46"/>
                  </a:lnTo>
                  <a:lnTo>
                    <a:pt x="105" y="43"/>
                  </a:lnTo>
                  <a:lnTo>
                    <a:pt x="97" y="40"/>
                  </a:lnTo>
                  <a:lnTo>
                    <a:pt x="87" y="40"/>
                  </a:lnTo>
                  <a:lnTo>
                    <a:pt x="77" y="40"/>
                  </a:lnTo>
                  <a:lnTo>
                    <a:pt x="69" y="40"/>
                  </a:lnTo>
                  <a:lnTo>
                    <a:pt x="62" y="35"/>
                  </a:lnTo>
                  <a:lnTo>
                    <a:pt x="55" y="31"/>
                  </a:lnTo>
                  <a:lnTo>
                    <a:pt x="48" y="26"/>
                  </a:lnTo>
                  <a:lnTo>
                    <a:pt x="39" y="22"/>
                  </a:lnTo>
                  <a:lnTo>
                    <a:pt x="32" y="19"/>
                  </a:lnTo>
                  <a:lnTo>
                    <a:pt x="24" y="17"/>
                  </a:lnTo>
                  <a:lnTo>
                    <a:pt x="16" y="14"/>
                  </a:lnTo>
                  <a:lnTo>
                    <a:pt x="6" y="12"/>
                  </a:lnTo>
                  <a:lnTo>
                    <a:pt x="0" y="0"/>
                  </a:lnTo>
                  <a:lnTo>
                    <a:pt x="23" y="5"/>
                  </a:lnTo>
                  <a:lnTo>
                    <a:pt x="46" y="10"/>
                  </a:lnTo>
                  <a:lnTo>
                    <a:pt x="70" y="12"/>
                  </a:lnTo>
                  <a:lnTo>
                    <a:pt x="94" y="15"/>
                  </a:lnTo>
                  <a:lnTo>
                    <a:pt x="117" y="17"/>
                  </a:lnTo>
                  <a:lnTo>
                    <a:pt x="141" y="18"/>
                  </a:lnTo>
                  <a:lnTo>
                    <a:pt x="165" y="17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35"/>
            <p:cNvSpPr>
              <a:spLocks noChangeAspect="1"/>
            </p:cNvSpPr>
            <p:nvPr/>
          </p:nvSpPr>
          <p:spPr bwMode="auto">
            <a:xfrm>
              <a:off x="1063" y="2284"/>
              <a:ext cx="6" cy="7"/>
            </a:xfrm>
            <a:custGeom>
              <a:avLst/>
              <a:gdLst>
                <a:gd name="T0" fmla="*/ 20 w 20"/>
                <a:gd name="T1" fmla="*/ 14 h 21"/>
                <a:gd name="T2" fmla="*/ 14 w 20"/>
                <a:gd name="T3" fmla="*/ 15 h 21"/>
                <a:gd name="T4" fmla="*/ 9 w 20"/>
                <a:gd name="T5" fmla="*/ 19 h 21"/>
                <a:gd name="T6" fmla="*/ 5 w 20"/>
                <a:gd name="T7" fmla="*/ 21 h 21"/>
                <a:gd name="T8" fmla="*/ 0 w 20"/>
                <a:gd name="T9" fmla="*/ 21 h 21"/>
                <a:gd name="T10" fmla="*/ 17 w 20"/>
                <a:gd name="T11" fmla="*/ 0 h 21"/>
                <a:gd name="T12" fmla="*/ 19 w 20"/>
                <a:gd name="T13" fmla="*/ 2 h 21"/>
                <a:gd name="T14" fmla="*/ 20 w 20"/>
                <a:gd name="T15" fmla="*/ 7 h 21"/>
                <a:gd name="T16" fmla="*/ 20 w 20"/>
                <a:gd name="T17" fmla="*/ 9 h 21"/>
                <a:gd name="T18" fmla="*/ 20 w 20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20" y="14"/>
                  </a:moveTo>
                  <a:lnTo>
                    <a:pt x="14" y="15"/>
                  </a:lnTo>
                  <a:lnTo>
                    <a:pt x="9" y="19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0" y="7"/>
                  </a:lnTo>
                  <a:lnTo>
                    <a:pt x="20" y="9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36"/>
            <p:cNvSpPr>
              <a:spLocks noChangeAspect="1"/>
            </p:cNvSpPr>
            <p:nvPr/>
          </p:nvSpPr>
          <p:spPr bwMode="auto">
            <a:xfrm>
              <a:off x="1043" y="2295"/>
              <a:ext cx="29" cy="243"/>
            </a:xfrm>
            <a:custGeom>
              <a:avLst/>
              <a:gdLst>
                <a:gd name="T0" fmla="*/ 43 w 85"/>
                <a:gd name="T1" fmla="*/ 27 h 729"/>
                <a:gd name="T2" fmla="*/ 46 w 85"/>
                <a:gd name="T3" fmla="*/ 88 h 729"/>
                <a:gd name="T4" fmla="*/ 57 w 85"/>
                <a:gd name="T5" fmla="*/ 146 h 729"/>
                <a:gd name="T6" fmla="*/ 68 w 85"/>
                <a:gd name="T7" fmla="*/ 204 h 729"/>
                <a:gd name="T8" fmla="*/ 70 w 85"/>
                <a:gd name="T9" fmla="*/ 266 h 729"/>
                <a:gd name="T10" fmla="*/ 79 w 85"/>
                <a:gd name="T11" fmla="*/ 453 h 729"/>
                <a:gd name="T12" fmla="*/ 84 w 85"/>
                <a:gd name="T13" fmla="*/ 521 h 729"/>
                <a:gd name="T14" fmla="*/ 85 w 85"/>
                <a:gd name="T15" fmla="*/ 589 h 729"/>
                <a:gd name="T16" fmla="*/ 84 w 85"/>
                <a:gd name="T17" fmla="*/ 659 h 729"/>
                <a:gd name="T18" fmla="*/ 81 w 85"/>
                <a:gd name="T19" fmla="*/ 729 h 729"/>
                <a:gd name="T20" fmla="*/ 17 w 85"/>
                <a:gd name="T21" fmla="*/ 704 h 729"/>
                <a:gd name="T22" fmla="*/ 19 w 85"/>
                <a:gd name="T23" fmla="*/ 490 h 729"/>
                <a:gd name="T24" fmla="*/ 19 w 85"/>
                <a:gd name="T25" fmla="*/ 416 h 729"/>
                <a:gd name="T26" fmla="*/ 21 w 85"/>
                <a:gd name="T27" fmla="*/ 342 h 729"/>
                <a:gd name="T28" fmla="*/ 22 w 85"/>
                <a:gd name="T29" fmla="*/ 270 h 729"/>
                <a:gd name="T30" fmla="*/ 19 w 85"/>
                <a:gd name="T31" fmla="*/ 196 h 729"/>
                <a:gd name="T32" fmla="*/ 0 w 85"/>
                <a:gd name="T33" fmla="*/ 31 h 729"/>
                <a:gd name="T34" fmla="*/ 0 w 85"/>
                <a:gd name="T35" fmla="*/ 19 h 729"/>
                <a:gd name="T36" fmla="*/ 8 w 85"/>
                <a:gd name="T37" fmla="*/ 13 h 729"/>
                <a:gd name="T38" fmla="*/ 18 w 85"/>
                <a:gd name="T39" fmla="*/ 7 h 729"/>
                <a:gd name="T40" fmla="*/ 26 w 85"/>
                <a:gd name="T41" fmla="*/ 0 h 729"/>
                <a:gd name="T42" fmla="*/ 33 w 85"/>
                <a:gd name="T43" fmla="*/ 3 h 729"/>
                <a:gd name="T44" fmla="*/ 38 w 85"/>
                <a:gd name="T45" fmla="*/ 10 h 729"/>
                <a:gd name="T46" fmla="*/ 40 w 85"/>
                <a:gd name="T47" fmla="*/ 19 h 729"/>
                <a:gd name="T48" fmla="*/ 43 w 85"/>
                <a:gd name="T49" fmla="*/ 27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729">
                  <a:moveTo>
                    <a:pt x="43" y="27"/>
                  </a:moveTo>
                  <a:lnTo>
                    <a:pt x="46" y="88"/>
                  </a:lnTo>
                  <a:lnTo>
                    <a:pt x="57" y="146"/>
                  </a:lnTo>
                  <a:lnTo>
                    <a:pt x="68" y="204"/>
                  </a:lnTo>
                  <a:lnTo>
                    <a:pt x="70" y="266"/>
                  </a:lnTo>
                  <a:lnTo>
                    <a:pt x="79" y="453"/>
                  </a:lnTo>
                  <a:lnTo>
                    <a:pt x="84" y="521"/>
                  </a:lnTo>
                  <a:lnTo>
                    <a:pt x="85" y="589"/>
                  </a:lnTo>
                  <a:lnTo>
                    <a:pt x="84" y="659"/>
                  </a:lnTo>
                  <a:lnTo>
                    <a:pt x="81" y="729"/>
                  </a:lnTo>
                  <a:lnTo>
                    <a:pt x="17" y="704"/>
                  </a:lnTo>
                  <a:lnTo>
                    <a:pt x="19" y="490"/>
                  </a:lnTo>
                  <a:lnTo>
                    <a:pt x="19" y="416"/>
                  </a:lnTo>
                  <a:lnTo>
                    <a:pt x="21" y="342"/>
                  </a:lnTo>
                  <a:lnTo>
                    <a:pt x="22" y="270"/>
                  </a:lnTo>
                  <a:lnTo>
                    <a:pt x="19" y="196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8" y="13"/>
                  </a:lnTo>
                  <a:lnTo>
                    <a:pt x="18" y="7"/>
                  </a:lnTo>
                  <a:lnTo>
                    <a:pt x="26" y="0"/>
                  </a:lnTo>
                  <a:lnTo>
                    <a:pt x="33" y="3"/>
                  </a:lnTo>
                  <a:lnTo>
                    <a:pt x="38" y="10"/>
                  </a:lnTo>
                  <a:lnTo>
                    <a:pt x="40" y="19"/>
                  </a:lnTo>
                  <a:lnTo>
                    <a:pt x="43" y="2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37"/>
            <p:cNvSpPr>
              <a:spLocks noChangeAspect="1"/>
            </p:cNvSpPr>
            <p:nvPr/>
          </p:nvSpPr>
          <p:spPr bwMode="auto">
            <a:xfrm>
              <a:off x="1067" y="2296"/>
              <a:ext cx="30" cy="46"/>
            </a:xfrm>
            <a:custGeom>
              <a:avLst/>
              <a:gdLst>
                <a:gd name="T0" fmla="*/ 89 w 90"/>
                <a:gd name="T1" fmla="*/ 28 h 137"/>
                <a:gd name="T2" fmla="*/ 90 w 90"/>
                <a:gd name="T3" fmla="*/ 43 h 137"/>
                <a:gd name="T4" fmla="*/ 89 w 90"/>
                <a:gd name="T5" fmla="*/ 58 h 137"/>
                <a:gd name="T6" fmla="*/ 85 w 90"/>
                <a:gd name="T7" fmla="*/ 74 h 137"/>
                <a:gd name="T8" fmla="*/ 79 w 90"/>
                <a:gd name="T9" fmla="*/ 88 h 137"/>
                <a:gd name="T10" fmla="*/ 72 w 90"/>
                <a:gd name="T11" fmla="*/ 100 h 137"/>
                <a:gd name="T12" fmla="*/ 62 w 90"/>
                <a:gd name="T13" fmla="*/ 113 h 137"/>
                <a:gd name="T14" fmla="*/ 53 w 90"/>
                <a:gd name="T15" fmla="*/ 124 h 137"/>
                <a:gd name="T16" fmla="*/ 40 w 90"/>
                <a:gd name="T17" fmla="*/ 134 h 137"/>
                <a:gd name="T18" fmla="*/ 35 w 90"/>
                <a:gd name="T19" fmla="*/ 135 h 137"/>
                <a:gd name="T20" fmla="*/ 29 w 90"/>
                <a:gd name="T21" fmla="*/ 137 h 137"/>
                <a:gd name="T22" fmla="*/ 23 w 90"/>
                <a:gd name="T23" fmla="*/ 137 h 137"/>
                <a:gd name="T24" fmla="*/ 19 w 90"/>
                <a:gd name="T25" fmla="*/ 137 h 137"/>
                <a:gd name="T26" fmla="*/ 7 w 90"/>
                <a:gd name="T27" fmla="*/ 106 h 137"/>
                <a:gd name="T28" fmla="*/ 0 w 90"/>
                <a:gd name="T29" fmla="*/ 72 h 137"/>
                <a:gd name="T30" fmla="*/ 0 w 90"/>
                <a:gd name="T31" fmla="*/ 39 h 137"/>
                <a:gd name="T32" fmla="*/ 11 w 90"/>
                <a:gd name="T33" fmla="*/ 8 h 137"/>
                <a:gd name="T34" fmla="*/ 16 w 90"/>
                <a:gd name="T35" fmla="*/ 4 h 137"/>
                <a:gd name="T36" fmla="*/ 22 w 90"/>
                <a:gd name="T37" fmla="*/ 3 h 137"/>
                <a:gd name="T38" fmla="*/ 28 w 90"/>
                <a:gd name="T39" fmla="*/ 0 h 137"/>
                <a:gd name="T40" fmla="*/ 33 w 90"/>
                <a:gd name="T41" fmla="*/ 0 h 137"/>
                <a:gd name="T42" fmla="*/ 40 w 90"/>
                <a:gd name="T43" fmla="*/ 0 h 137"/>
                <a:gd name="T44" fmla="*/ 46 w 90"/>
                <a:gd name="T45" fmla="*/ 0 h 137"/>
                <a:gd name="T46" fmla="*/ 51 w 90"/>
                <a:gd name="T47" fmla="*/ 0 h 137"/>
                <a:gd name="T48" fmla="*/ 57 w 90"/>
                <a:gd name="T49" fmla="*/ 1 h 137"/>
                <a:gd name="T50" fmla="*/ 67 w 90"/>
                <a:gd name="T51" fmla="*/ 7 h 137"/>
                <a:gd name="T52" fmla="*/ 75 w 90"/>
                <a:gd name="T53" fmla="*/ 11 h 137"/>
                <a:gd name="T54" fmla="*/ 83 w 90"/>
                <a:gd name="T55" fmla="*/ 18 h 137"/>
                <a:gd name="T56" fmla="*/ 89 w 90"/>
                <a:gd name="T57" fmla="*/ 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" h="137">
                  <a:moveTo>
                    <a:pt x="89" y="28"/>
                  </a:moveTo>
                  <a:lnTo>
                    <a:pt x="90" y="43"/>
                  </a:lnTo>
                  <a:lnTo>
                    <a:pt x="89" y="58"/>
                  </a:lnTo>
                  <a:lnTo>
                    <a:pt x="85" y="74"/>
                  </a:lnTo>
                  <a:lnTo>
                    <a:pt x="79" y="88"/>
                  </a:lnTo>
                  <a:lnTo>
                    <a:pt x="72" y="100"/>
                  </a:lnTo>
                  <a:lnTo>
                    <a:pt x="62" y="113"/>
                  </a:lnTo>
                  <a:lnTo>
                    <a:pt x="53" y="124"/>
                  </a:lnTo>
                  <a:lnTo>
                    <a:pt x="40" y="134"/>
                  </a:lnTo>
                  <a:lnTo>
                    <a:pt x="35" y="135"/>
                  </a:lnTo>
                  <a:lnTo>
                    <a:pt x="29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7" y="106"/>
                  </a:lnTo>
                  <a:lnTo>
                    <a:pt x="0" y="72"/>
                  </a:lnTo>
                  <a:lnTo>
                    <a:pt x="0" y="39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2" y="3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7" y="1"/>
                  </a:lnTo>
                  <a:lnTo>
                    <a:pt x="67" y="7"/>
                  </a:lnTo>
                  <a:lnTo>
                    <a:pt x="75" y="11"/>
                  </a:lnTo>
                  <a:lnTo>
                    <a:pt x="83" y="18"/>
                  </a:lnTo>
                  <a:lnTo>
                    <a:pt x="89" y="2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38"/>
            <p:cNvSpPr>
              <a:spLocks noChangeAspect="1"/>
            </p:cNvSpPr>
            <p:nvPr/>
          </p:nvSpPr>
          <p:spPr bwMode="auto">
            <a:xfrm>
              <a:off x="1133" y="2297"/>
              <a:ext cx="26" cy="45"/>
            </a:xfrm>
            <a:custGeom>
              <a:avLst/>
              <a:gdLst>
                <a:gd name="T0" fmla="*/ 78 w 79"/>
                <a:gd name="T1" fmla="*/ 107 h 136"/>
                <a:gd name="T2" fmla="*/ 72 w 79"/>
                <a:gd name="T3" fmla="*/ 118 h 136"/>
                <a:gd name="T4" fmla="*/ 67 w 79"/>
                <a:gd name="T5" fmla="*/ 129 h 136"/>
                <a:gd name="T6" fmla="*/ 60 w 79"/>
                <a:gd name="T7" fmla="*/ 136 h 136"/>
                <a:gd name="T8" fmla="*/ 47 w 79"/>
                <a:gd name="T9" fmla="*/ 135 h 136"/>
                <a:gd name="T10" fmla="*/ 37 w 79"/>
                <a:gd name="T11" fmla="*/ 128 h 136"/>
                <a:gd name="T12" fmla="*/ 28 w 79"/>
                <a:gd name="T13" fmla="*/ 121 h 136"/>
                <a:gd name="T14" fmla="*/ 21 w 79"/>
                <a:gd name="T15" fmla="*/ 113 h 136"/>
                <a:gd name="T16" fmla="*/ 15 w 79"/>
                <a:gd name="T17" fmla="*/ 103 h 136"/>
                <a:gd name="T18" fmla="*/ 9 w 79"/>
                <a:gd name="T19" fmla="*/ 93 h 136"/>
                <a:gd name="T20" fmla="*/ 7 w 79"/>
                <a:gd name="T21" fmla="*/ 83 h 136"/>
                <a:gd name="T22" fmla="*/ 5 w 79"/>
                <a:gd name="T23" fmla="*/ 72 h 136"/>
                <a:gd name="T24" fmla="*/ 7 w 79"/>
                <a:gd name="T25" fmla="*/ 60 h 136"/>
                <a:gd name="T26" fmla="*/ 5 w 79"/>
                <a:gd name="T27" fmla="*/ 54 h 136"/>
                <a:gd name="T28" fmla="*/ 2 w 79"/>
                <a:gd name="T29" fmla="*/ 48 h 136"/>
                <a:gd name="T30" fmla="*/ 0 w 79"/>
                <a:gd name="T31" fmla="*/ 43 h 136"/>
                <a:gd name="T32" fmla="*/ 0 w 79"/>
                <a:gd name="T33" fmla="*/ 37 h 136"/>
                <a:gd name="T34" fmla="*/ 4 w 79"/>
                <a:gd name="T35" fmla="*/ 32 h 136"/>
                <a:gd name="T36" fmla="*/ 9 w 79"/>
                <a:gd name="T37" fmla="*/ 25 h 136"/>
                <a:gd name="T38" fmla="*/ 15 w 79"/>
                <a:gd name="T39" fmla="*/ 19 h 136"/>
                <a:gd name="T40" fmla="*/ 22 w 79"/>
                <a:gd name="T41" fmla="*/ 14 h 136"/>
                <a:gd name="T42" fmla="*/ 29 w 79"/>
                <a:gd name="T43" fmla="*/ 9 h 136"/>
                <a:gd name="T44" fmla="*/ 36 w 79"/>
                <a:gd name="T45" fmla="*/ 5 h 136"/>
                <a:gd name="T46" fmla="*/ 43 w 79"/>
                <a:gd name="T47" fmla="*/ 2 h 136"/>
                <a:gd name="T48" fmla="*/ 51 w 79"/>
                <a:gd name="T49" fmla="*/ 0 h 136"/>
                <a:gd name="T50" fmla="*/ 65 w 79"/>
                <a:gd name="T51" fmla="*/ 8 h 136"/>
                <a:gd name="T52" fmla="*/ 74 w 79"/>
                <a:gd name="T53" fmla="*/ 19 h 136"/>
                <a:gd name="T54" fmla="*/ 78 w 79"/>
                <a:gd name="T55" fmla="*/ 32 h 136"/>
                <a:gd name="T56" fmla="*/ 79 w 79"/>
                <a:gd name="T57" fmla="*/ 47 h 136"/>
                <a:gd name="T58" fmla="*/ 79 w 79"/>
                <a:gd name="T59" fmla="*/ 62 h 136"/>
                <a:gd name="T60" fmla="*/ 79 w 79"/>
                <a:gd name="T61" fmla="*/ 78 h 136"/>
                <a:gd name="T62" fmla="*/ 78 w 79"/>
                <a:gd name="T63" fmla="*/ 93 h 136"/>
                <a:gd name="T64" fmla="*/ 78 w 79"/>
                <a:gd name="T65" fmla="*/ 10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36">
                  <a:moveTo>
                    <a:pt x="78" y="107"/>
                  </a:moveTo>
                  <a:lnTo>
                    <a:pt x="72" y="118"/>
                  </a:lnTo>
                  <a:lnTo>
                    <a:pt x="67" y="129"/>
                  </a:lnTo>
                  <a:lnTo>
                    <a:pt x="60" y="136"/>
                  </a:lnTo>
                  <a:lnTo>
                    <a:pt x="47" y="135"/>
                  </a:lnTo>
                  <a:lnTo>
                    <a:pt x="37" y="128"/>
                  </a:lnTo>
                  <a:lnTo>
                    <a:pt x="28" y="121"/>
                  </a:lnTo>
                  <a:lnTo>
                    <a:pt x="21" y="113"/>
                  </a:lnTo>
                  <a:lnTo>
                    <a:pt x="15" y="103"/>
                  </a:lnTo>
                  <a:lnTo>
                    <a:pt x="9" y="93"/>
                  </a:lnTo>
                  <a:lnTo>
                    <a:pt x="7" y="83"/>
                  </a:lnTo>
                  <a:lnTo>
                    <a:pt x="5" y="72"/>
                  </a:lnTo>
                  <a:lnTo>
                    <a:pt x="7" y="60"/>
                  </a:lnTo>
                  <a:lnTo>
                    <a:pt x="5" y="54"/>
                  </a:lnTo>
                  <a:lnTo>
                    <a:pt x="2" y="48"/>
                  </a:lnTo>
                  <a:lnTo>
                    <a:pt x="0" y="43"/>
                  </a:lnTo>
                  <a:lnTo>
                    <a:pt x="0" y="37"/>
                  </a:lnTo>
                  <a:lnTo>
                    <a:pt x="4" y="32"/>
                  </a:lnTo>
                  <a:lnTo>
                    <a:pt x="9" y="25"/>
                  </a:lnTo>
                  <a:lnTo>
                    <a:pt x="15" y="19"/>
                  </a:lnTo>
                  <a:lnTo>
                    <a:pt x="22" y="14"/>
                  </a:lnTo>
                  <a:lnTo>
                    <a:pt x="29" y="9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51" y="0"/>
                  </a:lnTo>
                  <a:lnTo>
                    <a:pt x="65" y="8"/>
                  </a:lnTo>
                  <a:lnTo>
                    <a:pt x="74" y="19"/>
                  </a:lnTo>
                  <a:lnTo>
                    <a:pt x="78" y="32"/>
                  </a:lnTo>
                  <a:lnTo>
                    <a:pt x="79" y="47"/>
                  </a:lnTo>
                  <a:lnTo>
                    <a:pt x="79" y="62"/>
                  </a:lnTo>
                  <a:lnTo>
                    <a:pt x="79" y="78"/>
                  </a:lnTo>
                  <a:lnTo>
                    <a:pt x="78" y="93"/>
                  </a:lnTo>
                  <a:lnTo>
                    <a:pt x="78" y="10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39"/>
            <p:cNvSpPr>
              <a:spLocks noChangeAspect="1"/>
            </p:cNvSpPr>
            <p:nvPr/>
          </p:nvSpPr>
          <p:spPr bwMode="auto">
            <a:xfrm>
              <a:off x="1104" y="2306"/>
              <a:ext cx="22" cy="29"/>
            </a:xfrm>
            <a:custGeom>
              <a:avLst/>
              <a:gdLst>
                <a:gd name="T0" fmla="*/ 60 w 64"/>
                <a:gd name="T1" fmla="*/ 25 h 85"/>
                <a:gd name="T2" fmla="*/ 61 w 64"/>
                <a:gd name="T3" fmla="*/ 36 h 85"/>
                <a:gd name="T4" fmla="*/ 64 w 64"/>
                <a:gd name="T5" fmla="*/ 48 h 85"/>
                <a:gd name="T6" fmla="*/ 62 w 64"/>
                <a:gd name="T7" fmla="*/ 60 h 85"/>
                <a:gd name="T8" fmla="*/ 57 w 64"/>
                <a:gd name="T9" fmla="*/ 71 h 85"/>
                <a:gd name="T10" fmla="*/ 51 w 64"/>
                <a:gd name="T11" fmla="*/ 76 h 85"/>
                <a:gd name="T12" fmla="*/ 46 w 64"/>
                <a:gd name="T13" fmla="*/ 80 h 85"/>
                <a:gd name="T14" fmla="*/ 39 w 64"/>
                <a:gd name="T15" fmla="*/ 83 h 85"/>
                <a:gd name="T16" fmla="*/ 32 w 64"/>
                <a:gd name="T17" fmla="*/ 85 h 85"/>
                <a:gd name="T18" fmla="*/ 25 w 64"/>
                <a:gd name="T19" fmla="*/ 85 h 85"/>
                <a:gd name="T20" fmla="*/ 18 w 64"/>
                <a:gd name="T21" fmla="*/ 83 h 85"/>
                <a:gd name="T22" fmla="*/ 11 w 64"/>
                <a:gd name="T23" fmla="*/ 80 h 85"/>
                <a:gd name="T24" fmla="*/ 4 w 64"/>
                <a:gd name="T25" fmla="*/ 79 h 85"/>
                <a:gd name="T26" fmla="*/ 0 w 64"/>
                <a:gd name="T27" fmla="*/ 67 h 85"/>
                <a:gd name="T28" fmla="*/ 2 w 64"/>
                <a:gd name="T29" fmla="*/ 51 h 85"/>
                <a:gd name="T30" fmla="*/ 7 w 64"/>
                <a:gd name="T31" fmla="*/ 36 h 85"/>
                <a:gd name="T32" fmla="*/ 8 w 64"/>
                <a:gd name="T33" fmla="*/ 19 h 85"/>
                <a:gd name="T34" fmla="*/ 8 w 64"/>
                <a:gd name="T35" fmla="*/ 12 h 85"/>
                <a:gd name="T36" fmla="*/ 9 w 64"/>
                <a:gd name="T37" fmla="*/ 7 h 85"/>
                <a:gd name="T38" fmla="*/ 12 w 64"/>
                <a:gd name="T39" fmla="*/ 2 h 85"/>
                <a:gd name="T40" fmla="*/ 19 w 64"/>
                <a:gd name="T41" fmla="*/ 0 h 85"/>
                <a:gd name="T42" fmla="*/ 32 w 64"/>
                <a:gd name="T43" fmla="*/ 1 h 85"/>
                <a:gd name="T44" fmla="*/ 41 w 64"/>
                <a:gd name="T45" fmla="*/ 8 h 85"/>
                <a:gd name="T46" fmla="*/ 51 w 64"/>
                <a:gd name="T47" fmla="*/ 16 h 85"/>
                <a:gd name="T48" fmla="*/ 60 w 64"/>
                <a:gd name="T49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85">
                  <a:moveTo>
                    <a:pt x="60" y="25"/>
                  </a:moveTo>
                  <a:lnTo>
                    <a:pt x="61" y="36"/>
                  </a:lnTo>
                  <a:lnTo>
                    <a:pt x="64" y="48"/>
                  </a:lnTo>
                  <a:lnTo>
                    <a:pt x="62" y="60"/>
                  </a:lnTo>
                  <a:lnTo>
                    <a:pt x="57" y="71"/>
                  </a:lnTo>
                  <a:lnTo>
                    <a:pt x="51" y="76"/>
                  </a:lnTo>
                  <a:lnTo>
                    <a:pt x="46" y="80"/>
                  </a:lnTo>
                  <a:lnTo>
                    <a:pt x="39" y="83"/>
                  </a:lnTo>
                  <a:lnTo>
                    <a:pt x="32" y="85"/>
                  </a:lnTo>
                  <a:lnTo>
                    <a:pt x="25" y="85"/>
                  </a:lnTo>
                  <a:lnTo>
                    <a:pt x="18" y="83"/>
                  </a:lnTo>
                  <a:lnTo>
                    <a:pt x="11" y="80"/>
                  </a:lnTo>
                  <a:lnTo>
                    <a:pt x="4" y="79"/>
                  </a:lnTo>
                  <a:lnTo>
                    <a:pt x="0" y="67"/>
                  </a:lnTo>
                  <a:lnTo>
                    <a:pt x="2" y="51"/>
                  </a:lnTo>
                  <a:lnTo>
                    <a:pt x="7" y="36"/>
                  </a:lnTo>
                  <a:lnTo>
                    <a:pt x="8" y="19"/>
                  </a:lnTo>
                  <a:lnTo>
                    <a:pt x="8" y="12"/>
                  </a:lnTo>
                  <a:lnTo>
                    <a:pt x="9" y="7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32" y="1"/>
                  </a:lnTo>
                  <a:lnTo>
                    <a:pt x="41" y="8"/>
                  </a:lnTo>
                  <a:lnTo>
                    <a:pt x="51" y="16"/>
                  </a:lnTo>
                  <a:lnTo>
                    <a:pt x="60" y="2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40"/>
            <p:cNvSpPr>
              <a:spLocks noChangeAspect="1"/>
            </p:cNvSpPr>
            <p:nvPr/>
          </p:nvSpPr>
          <p:spPr bwMode="auto">
            <a:xfrm>
              <a:off x="889" y="2308"/>
              <a:ext cx="144" cy="202"/>
            </a:xfrm>
            <a:custGeom>
              <a:avLst/>
              <a:gdLst>
                <a:gd name="T0" fmla="*/ 396 w 432"/>
                <a:gd name="T1" fmla="*/ 240 h 607"/>
                <a:gd name="T2" fmla="*/ 376 w 432"/>
                <a:gd name="T3" fmla="*/ 307 h 607"/>
                <a:gd name="T4" fmla="*/ 355 w 432"/>
                <a:gd name="T5" fmla="*/ 371 h 607"/>
                <a:gd name="T6" fmla="*/ 319 w 432"/>
                <a:gd name="T7" fmla="*/ 389 h 607"/>
                <a:gd name="T8" fmla="*/ 304 w 432"/>
                <a:gd name="T9" fmla="*/ 368 h 607"/>
                <a:gd name="T10" fmla="*/ 277 w 432"/>
                <a:gd name="T11" fmla="*/ 365 h 607"/>
                <a:gd name="T12" fmla="*/ 252 w 432"/>
                <a:gd name="T13" fmla="*/ 379 h 607"/>
                <a:gd name="T14" fmla="*/ 231 w 432"/>
                <a:gd name="T15" fmla="*/ 402 h 607"/>
                <a:gd name="T16" fmla="*/ 214 w 432"/>
                <a:gd name="T17" fmla="*/ 427 h 607"/>
                <a:gd name="T18" fmla="*/ 196 w 432"/>
                <a:gd name="T19" fmla="*/ 459 h 607"/>
                <a:gd name="T20" fmla="*/ 174 w 432"/>
                <a:gd name="T21" fmla="*/ 503 h 607"/>
                <a:gd name="T22" fmla="*/ 149 w 432"/>
                <a:gd name="T23" fmla="*/ 547 h 607"/>
                <a:gd name="T24" fmla="*/ 119 w 432"/>
                <a:gd name="T25" fmla="*/ 586 h 607"/>
                <a:gd name="T26" fmla="*/ 89 w 432"/>
                <a:gd name="T27" fmla="*/ 605 h 607"/>
                <a:gd name="T28" fmla="*/ 68 w 432"/>
                <a:gd name="T29" fmla="*/ 607 h 607"/>
                <a:gd name="T30" fmla="*/ 47 w 432"/>
                <a:gd name="T31" fmla="*/ 600 h 607"/>
                <a:gd name="T32" fmla="*/ 27 w 432"/>
                <a:gd name="T33" fmla="*/ 588 h 607"/>
                <a:gd name="T34" fmla="*/ 5 w 432"/>
                <a:gd name="T35" fmla="*/ 556 h 607"/>
                <a:gd name="T36" fmla="*/ 1 w 432"/>
                <a:gd name="T37" fmla="*/ 503 h 607"/>
                <a:gd name="T38" fmla="*/ 16 w 432"/>
                <a:gd name="T39" fmla="*/ 452 h 607"/>
                <a:gd name="T40" fmla="*/ 37 w 432"/>
                <a:gd name="T41" fmla="*/ 400 h 607"/>
                <a:gd name="T42" fmla="*/ 53 w 432"/>
                <a:gd name="T43" fmla="*/ 351 h 607"/>
                <a:gd name="T44" fmla="*/ 72 w 432"/>
                <a:gd name="T45" fmla="*/ 307 h 607"/>
                <a:gd name="T46" fmla="*/ 96 w 432"/>
                <a:gd name="T47" fmla="*/ 262 h 607"/>
                <a:gd name="T48" fmla="*/ 125 w 432"/>
                <a:gd name="T49" fmla="*/ 219 h 607"/>
                <a:gd name="T50" fmla="*/ 159 w 432"/>
                <a:gd name="T51" fmla="*/ 180 h 607"/>
                <a:gd name="T52" fmla="*/ 195 w 432"/>
                <a:gd name="T53" fmla="*/ 142 h 607"/>
                <a:gd name="T54" fmla="*/ 235 w 432"/>
                <a:gd name="T55" fmla="*/ 110 h 607"/>
                <a:gd name="T56" fmla="*/ 277 w 432"/>
                <a:gd name="T57" fmla="*/ 82 h 607"/>
                <a:gd name="T58" fmla="*/ 316 w 432"/>
                <a:gd name="T59" fmla="*/ 61 h 607"/>
                <a:gd name="T60" fmla="*/ 348 w 432"/>
                <a:gd name="T61" fmla="*/ 43 h 607"/>
                <a:gd name="T62" fmla="*/ 379 w 432"/>
                <a:gd name="T63" fmla="*/ 25 h 607"/>
                <a:gd name="T64" fmla="*/ 411 w 432"/>
                <a:gd name="T65" fmla="*/ 8 h 607"/>
                <a:gd name="T66" fmla="*/ 432 w 432"/>
                <a:gd name="T67" fmla="*/ 46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2" h="607">
                  <a:moveTo>
                    <a:pt x="432" y="46"/>
                  </a:moveTo>
                  <a:lnTo>
                    <a:pt x="396" y="240"/>
                  </a:lnTo>
                  <a:lnTo>
                    <a:pt x="386" y="273"/>
                  </a:lnTo>
                  <a:lnTo>
                    <a:pt x="376" y="307"/>
                  </a:lnTo>
                  <a:lnTo>
                    <a:pt x="366" y="339"/>
                  </a:lnTo>
                  <a:lnTo>
                    <a:pt x="355" y="371"/>
                  </a:lnTo>
                  <a:lnTo>
                    <a:pt x="327" y="399"/>
                  </a:lnTo>
                  <a:lnTo>
                    <a:pt x="319" y="389"/>
                  </a:lnTo>
                  <a:lnTo>
                    <a:pt x="312" y="378"/>
                  </a:lnTo>
                  <a:lnTo>
                    <a:pt x="304" y="368"/>
                  </a:lnTo>
                  <a:lnTo>
                    <a:pt x="291" y="364"/>
                  </a:lnTo>
                  <a:lnTo>
                    <a:pt x="277" y="365"/>
                  </a:lnTo>
                  <a:lnTo>
                    <a:pt x="263" y="371"/>
                  </a:lnTo>
                  <a:lnTo>
                    <a:pt x="252" y="379"/>
                  </a:lnTo>
                  <a:lnTo>
                    <a:pt x="241" y="390"/>
                  </a:lnTo>
                  <a:lnTo>
                    <a:pt x="231" y="402"/>
                  </a:lnTo>
                  <a:lnTo>
                    <a:pt x="223" y="414"/>
                  </a:lnTo>
                  <a:lnTo>
                    <a:pt x="214" y="427"/>
                  </a:lnTo>
                  <a:lnTo>
                    <a:pt x="207" y="438"/>
                  </a:lnTo>
                  <a:lnTo>
                    <a:pt x="196" y="459"/>
                  </a:lnTo>
                  <a:lnTo>
                    <a:pt x="185" y="481"/>
                  </a:lnTo>
                  <a:lnTo>
                    <a:pt x="174" y="503"/>
                  </a:lnTo>
                  <a:lnTo>
                    <a:pt x="163" y="524"/>
                  </a:lnTo>
                  <a:lnTo>
                    <a:pt x="149" y="547"/>
                  </a:lnTo>
                  <a:lnTo>
                    <a:pt x="135" y="566"/>
                  </a:lnTo>
                  <a:lnTo>
                    <a:pt x="119" y="586"/>
                  </a:lnTo>
                  <a:lnTo>
                    <a:pt x="100" y="602"/>
                  </a:lnTo>
                  <a:lnTo>
                    <a:pt x="89" y="605"/>
                  </a:lnTo>
                  <a:lnTo>
                    <a:pt x="78" y="607"/>
                  </a:lnTo>
                  <a:lnTo>
                    <a:pt x="68" y="607"/>
                  </a:lnTo>
                  <a:lnTo>
                    <a:pt x="57" y="604"/>
                  </a:lnTo>
                  <a:lnTo>
                    <a:pt x="47" y="600"/>
                  </a:lnTo>
                  <a:lnTo>
                    <a:pt x="37" y="595"/>
                  </a:lnTo>
                  <a:lnTo>
                    <a:pt x="27" y="588"/>
                  </a:lnTo>
                  <a:lnTo>
                    <a:pt x="19" y="582"/>
                  </a:lnTo>
                  <a:lnTo>
                    <a:pt x="5" y="556"/>
                  </a:lnTo>
                  <a:lnTo>
                    <a:pt x="0" y="530"/>
                  </a:lnTo>
                  <a:lnTo>
                    <a:pt x="1" y="503"/>
                  </a:lnTo>
                  <a:lnTo>
                    <a:pt x="8" y="478"/>
                  </a:lnTo>
                  <a:lnTo>
                    <a:pt x="16" y="452"/>
                  </a:lnTo>
                  <a:lnTo>
                    <a:pt x="27" y="425"/>
                  </a:lnTo>
                  <a:lnTo>
                    <a:pt x="37" y="400"/>
                  </a:lnTo>
                  <a:lnTo>
                    <a:pt x="46" y="375"/>
                  </a:lnTo>
                  <a:lnTo>
                    <a:pt x="53" y="351"/>
                  </a:lnTo>
                  <a:lnTo>
                    <a:pt x="61" y="329"/>
                  </a:lnTo>
                  <a:lnTo>
                    <a:pt x="72" y="307"/>
                  </a:lnTo>
                  <a:lnTo>
                    <a:pt x="83" y="283"/>
                  </a:lnTo>
                  <a:lnTo>
                    <a:pt x="96" y="262"/>
                  </a:lnTo>
                  <a:lnTo>
                    <a:pt x="110" y="240"/>
                  </a:lnTo>
                  <a:lnTo>
                    <a:pt x="125" y="219"/>
                  </a:lnTo>
                  <a:lnTo>
                    <a:pt x="142" y="199"/>
                  </a:lnTo>
                  <a:lnTo>
                    <a:pt x="159" y="180"/>
                  </a:lnTo>
                  <a:lnTo>
                    <a:pt x="177" y="160"/>
                  </a:lnTo>
                  <a:lnTo>
                    <a:pt x="195" y="142"/>
                  </a:lnTo>
                  <a:lnTo>
                    <a:pt x="216" y="125"/>
                  </a:lnTo>
                  <a:lnTo>
                    <a:pt x="235" y="110"/>
                  </a:lnTo>
                  <a:lnTo>
                    <a:pt x="256" y="95"/>
                  </a:lnTo>
                  <a:lnTo>
                    <a:pt x="277" y="82"/>
                  </a:lnTo>
                  <a:lnTo>
                    <a:pt x="299" y="70"/>
                  </a:lnTo>
                  <a:lnTo>
                    <a:pt x="316" y="61"/>
                  </a:lnTo>
                  <a:lnTo>
                    <a:pt x="331" y="53"/>
                  </a:lnTo>
                  <a:lnTo>
                    <a:pt x="348" y="43"/>
                  </a:lnTo>
                  <a:lnTo>
                    <a:pt x="364" y="35"/>
                  </a:lnTo>
                  <a:lnTo>
                    <a:pt x="379" y="25"/>
                  </a:lnTo>
                  <a:lnTo>
                    <a:pt x="396" y="16"/>
                  </a:lnTo>
                  <a:lnTo>
                    <a:pt x="411" y="8"/>
                  </a:lnTo>
                  <a:lnTo>
                    <a:pt x="428" y="0"/>
                  </a:lnTo>
                  <a:lnTo>
                    <a:pt x="43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41"/>
            <p:cNvSpPr>
              <a:spLocks noChangeAspect="1"/>
            </p:cNvSpPr>
            <p:nvPr/>
          </p:nvSpPr>
          <p:spPr bwMode="auto">
            <a:xfrm>
              <a:off x="1186" y="2314"/>
              <a:ext cx="179" cy="179"/>
            </a:xfrm>
            <a:custGeom>
              <a:avLst/>
              <a:gdLst>
                <a:gd name="T0" fmla="*/ 368 w 536"/>
                <a:gd name="T1" fmla="*/ 253 h 537"/>
                <a:gd name="T2" fmla="*/ 485 w 536"/>
                <a:gd name="T3" fmla="*/ 367 h 537"/>
                <a:gd name="T4" fmla="*/ 499 w 536"/>
                <a:gd name="T5" fmla="*/ 381 h 537"/>
                <a:gd name="T6" fmla="*/ 513 w 536"/>
                <a:gd name="T7" fmla="*/ 395 h 537"/>
                <a:gd name="T8" fmla="*/ 529 w 536"/>
                <a:gd name="T9" fmla="*/ 409 h 537"/>
                <a:gd name="T10" fmla="*/ 536 w 536"/>
                <a:gd name="T11" fmla="*/ 431 h 537"/>
                <a:gd name="T12" fmla="*/ 530 w 536"/>
                <a:gd name="T13" fmla="*/ 465 h 537"/>
                <a:gd name="T14" fmla="*/ 517 w 536"/>
                <a:gd name="T15" fmla="*/ 496 h 537"/>
                <a:gd name="T16" fmla="*/ 502 w 536"/>
                <a:gd name="T17" fmla="*/ 523 h 537"/>
                <a:gd name="T18" fmla="*/ 476 w 536"/>
                <a:gd name="T19" fmla="*/ 533 h 537"/>
                <a:gd name="T20" fmla="*/ 443 w 536"/>
                <a:gd name="T21" fmla="*/ 525 h 537"/>
                <a:gd name="T22" fmla="*/ 411 w 536"/>
                <a:gd name="T23" fmla="*/ 512 h 537"/>
                <a:gd name="T24" fmla="*/ 381 w 536"/>
                <a:gd name="T25" fmla="*/ 498 h 537"/>
                <a:gd name="T26" fmla="*/ 351 w 536"/>
                <a:gd name="T27" fmla="*/ 482 h 537"/>
                <a:gd name="T28" fmla="*/ 324 w 536"/>
                <a:gd name="T29" fmla="*/ 462 h 537"/>
                <a:gd name="T30" fmla="*/ 296 w 536"/>
                <a:gd name="T31" fmla="*/ 441 h 537"/>
                <a:gd name="T32" fmla="*/ 269 w 536"/>
                <a:gd name="T33" fmla="*/ 419 h 537"/>
                <a:gd name="T34" fmla="*/ 243 w 536"/>
                <a:gd name="T35" fmla="*/ 395 h 537"/>
                <a:gd name="T36" fmla="*/ 219 w 536"/>
                <a:gd name="T37" fmla="*/ 369 h 537"/>
                <a:gd name="T38" fmla="*/ 191 w 536"/>
                <a:gd name="T39" fmla="*/ 346 h 537"/>
                <a:gd name="T40" fmla="*/ 160 w 536"/>
                <a:gd name="T41" fmla="*/ 332 h 537"/>
                <a:gd name="T42" fmla="*/ 131 w 536"/>
                <a:gd name="T43" fmla="*/ 331 h 537"/>
                <a:gd name="T44" fmla="*/ 107 w 536"/>
                <a:gd name="T45" fmla="*/ 338 h 537"/>
                <a:gd name="T46" fmla="*/ 86 w 536"/>
                <a:gd name="T47" fmla="*/ 353 h 537"/>
                <a:gd name="T48" fmla="*/ 68 w 536"/>
                <a:gd name="T49" fmla="*/ 373 h 537"/>
                <a:gd name="T50" fmla="*/ 43 w 536"/>
                <a:gd name="T51" fmla="*/ 341 h 537"/>
                <a:gd name="T52" fmla="*/ 18 w 536"/>
                <a:gd name="T53" fmla="*/ 251 h 537"/>
                <a:gd name="T54" fmla="*/ 4 w 536"/>
                <a:gd name="T55" fmla="*/ 154 h 537"/>
                <a:gd name="T56" fmla="*/ 0 w 536"/>
                <a:gd name="T57" fmla="*/ 55 h 537"/>
                <a:gd name="T58" fmla="*/ 25 w 536"/>
                <a:gd name="T59" fmla="*/ 2 h 537"/>
                <a:gd name="T60" fmla="*/ 61 w 536"/>
                <a:gd name="T61" fmla="*/ 0 h 537"/>
                <a:gd name="T62" fmla="*/ 92 w 536"/>
                <a:gd name="T63" fmla="*/ 6 h 537"/>
                <a:gd name="T64" fmla="*/ 120 w 536"/>
                <a:gd name="T65" fmla="*/ 14 h 537"/>
                <a:gd name="T66" fmla="*/ 151 w 536"/>
                <a:gd name="T67" fmla="*/ 28 h 537"/>
                <a:gd name="T68" fmla="*/ 180 w 536"/>
                <a:gd name="T69" fmla="*/ 46 h 537"/>
                <a:gd name="T70" fmla="*/ 208 w 536"/>
                <a:gd name="T71" fmla="*/ 69 h 537"/>
                <a:gd name="T72" fmla="*/ 237 w 536"/>
                <a:gd name="T7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6" h="537">
                  <a:moveTo>
                    <a:pt x="252" y="110"/>
                  </a:moveTo>
                  <a:lnTo>
                    <a:pt x="368" y="253"/>
                  </a:lnTo>
                  <a:lnTo>
                    <a:pt x="477" y="360"/>
                  </a:lnTo>
                  <a:lnTo>
                    <a:pt x="485" y="367"/>
                  </a:lnTo>
                  <a:lnTo>
                    <a:pt x="492" y="374"/>
                  </a:lnTo>
                  <a:lnTo>
                    <a:pt x="499" y="381"/>
                  </a:lnTo>
                  <a:lnTo>
                    <a:pt x="506" y="388"/>
                  </a:lnTo>
                  <a:lnTo>
                    <a:pt x="513" y="395"/>
                  </a:lnTo>
                  <a:lnTo>
                    <a:pt x="520" y="402"/>
                  </a:lnTo>
                  <a:lnTo>
                    <a:pt x="529" y="409"/>
                  </a:lnTo>
                  <a:lnTo>
                    <a:pt x="536" y="415"/>
                  </a:lnTo>
                  <a:lnTo>
                    <a:pt x="536" y="431"/>
                  </a:lnTo>
                  <a:lnTo>
                    <a:pt x="533" y="448"/>
                  </a:lnTo>
                  <a:lnTo>
                    <a:pt x="530" y="465"/>
                  </a:lnTo>
                  <a:lnTo>
                    <a:pt x="524" y="480"/>
                  </a:lnTo>
                  <a:lnTo>
                    <a:pt x="517" y="496"/>
                  </a:lnTo>
                  <a:lnTo>
                    <a:pt x="510" y="510"/>
                  </a:lnTo>
                  <a:lnTo>
                    <a:pt x="502" y="523"/>
                  </a:lnTo>
                  <a:lnTo>
                    <a:pt x="492" y="537"/>
                  </a:lnTo>
                  <a:lnTo>
                    <a:pt x="476" y="533"/>
                  </a:lnTo>
                  <a:lnTo>
                    <a:pt x="459" y="529"/>
                  </a:lnTo>
                  <a:lnTo>
                    <a:pt x="443" y="525"/>
                  </a:lnTo>
                  <a:lnTo>
                    <a:pt x="427" y="519"/>
                  </a:lnTo>
                  <a:lnTo>
                    <a:pt x="411" y="512"/>
                  </a:lnTo>
                  <a:lnTo>
                    <a:pt x="396" y="505"/>
                  </a:lnTo>
                  <a:lnTo>
                    <a:pt x="381" y="498"/>
                  </a:lnTo>
                  <a:lnTo>
                    <a:pt x="367" y="490"/>
                  </a:lnTo>
                  <a:lnTo>
                    <a:pt x="351" y="482"/>
                  </a:lnTo>
                  <a:lnTo>
                    <a:pt x="338" y="472"/>
                  </a:lnTo>
                  <a:lnTo>
                    <a:pt x="324" y="462"/>
                  </a:lnTo>
                  <a:lnTo>
                    <a:pt x="310" y="452"/>
                  </a:lnTo>
                  <a:lnTo>
                    <a:pt x="296" y="441"/>
                  </a:lnTo>
                  <a:lnTo>
                    <a:pt x="282" y="430"/>
                  </a:lnTo>
                  <a:lnTo>
                    <a:pt x="269" y="419"/>
                  </a:lnTo>
                  <a:lnTo>
                    <a:pt x="255" y="408"/>
                  </a:lnTo>
                  <a:lnTo>
                    <a:pt x="243" y="395"/>
                  </a:lnTo>
                  <a:lnTo>
                    <a:pt x="232" y="381"/>
                  </a:lnTo>
                  <a:lnTo>
                    <a:pt x="219" y="369"/>
                  </a:lnTo>
                  <a:lnTo>
                    <a:pt x="205" y="356"/>
                  </a:lnTo>
                  <a:lnTo>
                    <a:pt x="191" y="346"/>
                  </a:lnTo>
                  <a:lnTo>
                    <a:pt x="177" y="338"/>
                  </a:lnTo>
                  <a:lnTo>
                    <a:pt x="160" y="332"/>
                  </a:lnTo>
                  <a:lnTo>
                    <a:pt x="144" y="330"/>
                  </a:lnTo>
                  <a:lnTo>
                    <a:pt x="131" y="331"/>
                  </a:lnTo>
                  <a:lnTo>
                    <a:pt x="119" y="334"/>
                  </a:lnTo>
                  <a:lnTo>
                    <a:pt x="107" y="338"/>
                  </a:lnTo>
                  <a:lnTo>
                    <a:pt x="98" y="345"/>
                  </a:lnTo>
                  <a:lnTo>
                    <a:pt x="86" y="353"/>
                  </a:lnTo>
                  <a:lnTo>
                    <a:pt x="78" y="362"/>
                  </a:lnTo>
                  <a:lnTo>
                    <a:pt x="68" y="373"/>
                  </a:lnTo>
                  <a:lnTo>
                    <a:pt x="60" y="383"/>
                  </a:lnTo>
                  <a:lnTo>
                    <a:pt x="43" y="341"/>
                  </a:lnTo>
                  <a:lnTo>
                    <a:pt x="29" y="297"/>
                  </a:lnTo>
                  <a:lnTo>
                    <a:pt x="18" y="251"/>
                  </a:lnTo>
                  <a:lnTo>
                    <a:pt x="10" y="203"/>
                  </a:lnTo>
                  <a:lnTo>
                    <a:pt x="4" y="154"/>
                  </a:lnTo>
                  <a:lnTo>
                    <a:pt x="1" y="105"/>
                  </a:lnTo>
                  <a:lnTo>
                    <a:pt x="0" y="55"/>
                  </a:lnTo>
                  <a:lnTo>
                    <a:pt x="3" y="6"/>
                  </a:lnTo>
                  <a:lnTo>
                    <a:pt x="25" y="2"/>
                  </a:lnTo>
                  <a:lnTo>
                    <a:pt x="45" y="0"/>
                  </a:lnTo>
                  <a:lnTo>
                    <a:pt x="61" y="0"/>
                  </a:lnTo>
                  <a:lnTo>
                    <a:pt x="78" y="2"/>
                  </a:lnTo>
                  <a:lnTo>
                    <a:pt x="92" y="6"/>
                  </a:lnTo>
                  <a:lnTo>
                    <a:pt x="106" y="10"/>
                  </a:lnTo>
                  <a:lnTo>
                    <a:pt x="120" y="14"/>
                  </a:lnTo>
                  <a:lnTo>
                    <a:pt x="135" y="18"/>
                  </a:lnTo>
                  <a:lnTo>
                    <a:pt x="151" y="28"/>
                  </a:lnTo>
                  <a:lnTo>
                    <a:pt x="166" y="37"/>
                  </a:lnTo>
                  <a:lnTo>
                    <a:pt x="180" y="46"/>
                  </a:lnTo>
                  <a:lnTo>
                    <a:pt x="194" y="57"/>
                  </a:lnTo>
                  <a:lnTo>
                    <a:pt x="208" y="69"/>
                  </a:lnTo>
                  <a:lnTo>
                    <a:pt x="222" y="81"/>
                  </a:lnTo>
                  <a:lnTo>
                    <a:pt x="237" y="95"/>
                  </a:lnTo>
                  <a:lnTo>
                    <a:pt x="252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42"/>
            <p:cNvSpPr>
              <a:spLocks noChangeAspect="1"/>
            </p:cNvSpPr>
            <p:nvPr/>
          </p:nvSpPr>
          <p:spPr bwMode="auto">
            <a:xfrm>
              <a:off x="1172" y="2316"/>
              <a:ext cx="19" cy="213"/>
            </a:xfrm>
            <a:custGeom>
              <a:avLst/>
              <a:gdLst>
                <a:gd name="T0" fmla="*/ 43 w 57"/>
                <a:gd name="T1" fmla="*/ 348 h 638"/>
                <a:gd name="T2" fmla="*/ 44 w 57"/>
                <a:gd name="T3" fmla="*/ 391 h 638"/>
                <a:gd name="T4" fmla="*/ 50 w 57"/>
                <a:gd name="T5" fmla="*/ 489 h 638"/>
                <a:gd name="T6" fmla="*/ 54 w 57"/>
                <a:gd name="T7" fmla="*/ 586 h 638"/>
                <a:gd name="T8" fmla="*/ 57 w 57"/>
                <a:gd name="T9" fmla="*/ 634 h 638"/>
                <a:gd name="T10" fmla="*/ 49 w 57"/>
                <a:gd name="T11" fmla="*/ 635 h 638"/>
                <a:gd name="T12" fmla="*/ 42 w 57"/>
                <a:gd name="T13" fmla="*/ 636 h 638"/>
                <a:gd name="T14" fmla="*/ 33 w 57"/>
                <a:gd name="T15" fmla="*/ 638 h 638"/>
                <a:gd name="T16" fmla="*/ 25 w 57"/>
                <a:gd name="T17" fmla="*/ 638 h 638"/>
                <a:gd name="T18" fmla="*/ 18 w 57"/>
                <a:gd name="T19" fmla="*/ 583 h 638"/>
                <a:gd name="T20" fmla="*/ 12 w 57"/>
                <a:gd name="T21" fmla="*/ 529 h 638"/>
                <a:gd name="T22" fmla="*/ 7 w 57"/>
                <a:gd name="T23" fmla="*/ 475 h 638"/>
                <a:gd name="T24" fmla="*/ 3 w 57"/>
                <a:gd name="T25" fmla="*/ 420 h 638"/>
                <a:gd name="T26" fmla="*/ 0 w 57"/>
                <a:gd name="T27" fmla="*/ 32 h 638"/>
                <a:gd name="T28" fmla="*/ 12 w 57"/>
                <a:gd name="T29" fmla="*/ 0 h 638"/>
                <a:gd name="T30" fmla="*/ 12 w 57"/>
                <a:gd name="T31" fmla="*/ 91 h 638"/>
                <a:gd name="T32" fmla="*/ 17 w 57"/>
                <a:gd name="T33" fmla="*/ 179 h 638"/>
                <a:gd name="T34" fmla="*/ 26 w 57"/>
                <a:gd name="T35" fmla="*/ 264 h 638"/>
                <a:gd name="T36" fmla="*/ 43 w 57"/>
                <a:gd name="T37" fmla="*/ 34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638">
                  <a:moveTo>
                    <a:pt x="43" y="348"/>
                  </a:moveTo>
                  <a:lnTo>
                    <a:pt x="44" y="391"/>
                  </a:lnTo>
                  <a:lnTo>
                    <a:pt x="50" y="489"/>
                  </a:lnTo>
                  <a:lnTo>
                    <a:pt x="54" y="586"/>
                  </a:lnTo>
                  <a:lnTo>
                    <a:pt x="57" y="634"/>
                  </a:lnTo>
                  <a:lnTo>
                    <a:pt x="49" y="635"/>
                  </a:lnTo>
                  <a:lnTo>
                    <a:pt x="42" y="636"/>
                  </a:lnTo>
                  <a:lnTo>
                    <a:pt x="33" y="638"/>
                  </a:lnTo>
                  <a:lnTo>
                    <a:pt x="25" y="638"/>
                  </a:lnTo>
                  <a:lnTo>
                    <a:pt x="18" y="583"/>
                  </a:lnTo>
                  <a:lnTo>
                    <a:pt x="12" y="529"/>
                  </a:lnTo>
                  <a:lnTo>
                    <a:pt x="7" y="475"/>
                  </a:lnTo>
                  <a:lnTo>
                    <a:pt x="3" y="420"/>
                  </a:lnTo>
                  <a:lnTo>
                    <a:pt x="0" y="32"/>
                  </a:lnTo>
                  <a:lnTo>
                    <a:pt x="12" y="0"/>
                  </a:lnTo>
                  <a:lnTo>
                    <a:pt x="12" y="91"/>
                  </a:lnTo>
                  <a:lnTo>
                    <a:pt x="17" y="179"/>
                  </a:lnTo>
                  <a:lnTo>
                    <a:pt x="26" y="264"/>
                  </a:lnTo>
                  <a:lnTo>
                    <a:pt x="43" y="34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43"/>
            <p:cNvSpPr>
              <a:spLocks noChangeAspect="1"/>
            </p:cNvSpPr>
            <p:nvPr/>
          </p:nvSpPr>
          <p:spPr bwMode="auto">
            <a:xfrm>
              <a:off x="1028" y="2336"/>
              <a:ext cx="18" cy="192"/>
            </a:xfrm>
            <a:custGeom>
              <a:avLst/>
              <a:gdLst>
                <a:gd name="T0" fmla="*/ 52 w 52"/>
                <a:gd name="T1" fmla="*/ 169 h 574"/>
                <a:gd name="T2" fmla="*/ 50 w 52"/>
                <a:gd name="T3" fmla="*/ 198 h 574"/>
                <a:gd name="T4" fmla="*/ 50 w 52"/>
                <a:gd name="T5" fmla="*/ 228 h 574"/>
                <a:gd name="T6" fmla="*/ 49 w 52"/>
                <a:gd name="T7" fmla="*/ 257 h 574"/>
                <a:gd name="T8" fmla="*/ 48 w 52"/>
                <a:gd name="T9" fmla="*/ 288 h 574"/>
                <a:gd name="T10" fmla="*/ 45 w 52"/>
                <a:gd name="T11" fmla="*/ 438 h 574"/>
                <a:gd name="T12" fmla="*/ 41 w 52"/>
                <a:gd name="T13" fmla="*/ 574 h 574"/>
                <a:gd name="T14" fmla="*/ 0 w 52"/>
                <a:gd name="T15" fmla="*/ 561 h 574"/>
                <a:gd name="T16" fmla="*/ 3 w 52"/>
                <a:gd name="T17" fmla="*/ 501 h 574"/>
                <a:gd name="T18" fmla="*/ 6 w 52"/>
                <a:gd name="T19" fmla="*/ 281 h 574"/>
                <a:gd name="T20" fmla="*/ 2 w 52"/>
                <a:gd name="T21" fmla="*/ 235 h 574"/>
                <a:gd name="T22" fmla="*/ 9 w 52"/>
                <a:gd name="T23" fmla="*/ 189 h 574"/>
                <a:gd name="T24" fmla="*/ 20 w 52"/>
                <a:gd name="T25" fmla="*/ 143 h 574"/>
                <a:gd name="T26" fmla="*/ 28 w 52"/>
                <a:gd name="T27" fmla="*/ 97 h 574"/>
                <a:gd name="T28" fmla="*/ 41 w 52"/>
                <a:gd name="T29" fmla="*/ 0 h 574"/>
                <a:gd name="T30" fmla="*/ 52 w 52"/>
                <a:gd name="T31" fmla="*/ 16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574">
                  <a:moveTo>
                    <a:pt x="52" y="169"/>
                  </a:moveTo>
                  <a:lnTo>
                    <a:pt x="50" y="198"/>
                  </a:lnTo>
                  <a:lnTo>
                    <a:pt x="50" y="228"/>
                  </a:lnTo>
                  <a:lnTo>
                    <a:pt x="49" y="257"/>
                  </a:lnTo>
                  <a:lnTo>
                    <a:pt x="48" y="288"/>
                  </a:lnTo>
                  <a:lnTo>
                    <a:pt x="45" y="438"/>
                  </a:lnTo>
                  <a:lnTo>
                    <a:pt x="41" y="574"/>
                  </a:lnTo>
                  <a:lnTo>
                    <a:pt x="0" y="561"/>
                  </a:lnTo>
                  <a:lnTo>
                    <a:pt x="3" y="501"/>
                  </a:lnTo>
                  <a:lnTo>
                    <a:pt x="6" y="281"/>
                  </a:lnTo>
                  <a:lnTo>
                    <a:pt x="2" y="235"/>
                  </a:lnTo>
                  <a:lnTo>
                    <a:pt x="9" y="189"/>
                  </a:lnTo>
                  <a:lnTo>
                    <a:pt x="20" y="143"/>
                  </a:lnTo>
                  <a:lnTo>
                    <a:pt x="28" y="97"/>
                  </a:lnTo>
                  <a:lnTo>
                    <a:pt x="41" y="0"/>
                  </a:lnTo>
                  <a:lnTo>
                    <a:pt x="52" y="169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44"/>
            <p:cNvSpPr>
              <a:spLocks noChangeAspect="1"/>
            </p:cNvSpPr>
            <p:nvPr/>
          </p:nvSpPr>
          <p:spPr bwMode="auto">
            <a:xfrm>
              <a:off x="1081" y="2336"/>
              <a:ext cx="62" cy="83"/>
            </a:xfrm>
            <a:custGeom>
              <a:avLst/>
              <a:gdLst>
                <a:gd name="T0" fmla="*/ 185 w 185"/>
                <a:gd name="T1" fmla="*/ 38 h 249"/>
                <a:gd name="T2" fmla="*/ 166 w 185"/>
                <a:gd name="T3" fmla="*/ 102 h 249"/>
                <a:gd name="T4" fmla="*/ 89 w 185"/>
                <a:gd name="T5" fmla="*/ 249 h 249"/>
                <a:gd name="T6" fmla="*/ 74 w 185"/>
                <a:gd name="T7" fmla="*/ 225 h 249"/>
                <a:gd name="T8" fmla="*/ 60 w 185"/>
                <a:gd name="T9" fmla="*/ 201 h 249"/>
                <a:gd name="T10" fmla="*/ 49 w 185"/>
                <a:gd name="T11" fmla="*/ 176 h 249"/>
                <a:gd name="T12" fmla="*/ 38 w 185"/>
                <a:gd name="T13" fmla="*/ 150 h 249"/>
                <a:gd name="T14" fmla="*/ 28 w 185"/>
                <a:gd name="T15" fmla="*/ 123 h 249"/>
                <a:gd name="T16" fmla="*/ 18 w 185"/>
                <a:gd name="T17" fmla="*/ 98 h 249"/>
                <a:gd name="T18" fmla="*/ 8 w 185"/>
                <a:gd name="T19" fmla="*/ 73 h 249"/>
                <a:gd name="T20" fmla="*/ 0 w 185"/>
                <a:gd name="T21" fmla="*/ 48 h 249"/>
                <a:gd name="T22" fmla="*/ 11 w 185"/>
                <a:gd name="T23" fmla="*/ 45 h 249"/>
                <a:gd name="T24" fmla="*/ 21 w 185"/>
                <a:gd name="T25" fmla="*/ 38 h 249"/>
                <a:gd name="T26" fmla="*/ 29 w 185"/>
                <a:gd name="T27" fmla="*/ 30 h 249"/>
                <a:gd name="T28" fmla="*/ 38 w 185"/>
                <a:gd name="T29" fmla="*/ 20 h 249"/>
                <a:gd name="T30" fmla="*/ 46 w 185"/>
                <a:gd name="T31" fmla="*/ 11 h 249"/>
                <a:gd name="T32" fmla="*/ 54 w 185"/>
                <a:gd name="T33" fmla="*/ 7 h 249"/>
                <a:gd name="T34" fmla="*/ 64 w 185"/>
                <a:gd name="T35" fmla="*/ 9 h 249"/>
                <a:gd name="T36" fmla="*/ 75 w 185"/>
                <a:gd name="T37" fmla="*/ 17 h 249"/>
                <a:gd name="T38" fmla="*/ 85 w 185"/>
                <a:gd name="T39" fmla="*/ 18 h 249"/>
                <a:gd name="T40" fmla="*/ 96 w 185"/>
                <a:gd name="T41" fmla="*/ 20 h 249"/>
                <a:gd name="T42" fmla="*/ 106 w 185"/>
                <a:gd name="T43" fmla="*/ 20 h 249"/>
                <a:gd name="T44" fmla="*/ 117 w 185"/>
                <a:gd name="T45" fmla="*/ 18 h 249"/>
                <a:gd name="T46" fmla="*/ 127 w 185"/>
                <a:gd name="T47" fmla="*/ 17 h 249"/>
                <a:gd name="T48" fmla="*/ 137 w 185"/>
                <a:gd name="T49" fmla="*/ 13 h 249"/>
                <a:gd name="T50" fmla="*/ 145 w 185"/>
                <a:gd name="T51" fmla="*/ 7 h 249"/>
                <a:gd name="T52" fmla="*/ 153 w 185"/>
                <a:gd name="T53" fmla="*/ 0 h 249"/>
                <a:gd name="T54" fmla="*/ 160 w 185"/>
                <a:gd name="T55" fmla="*/ 11 h 249"/>
                <a:gd name="T56" fmla="*/ 167 w 185"/>
                <a:gd name="T57" fmla="*/ 21 h 249"/>
                <a:gd name="T58" fmla="*/ 176 w 185"/>
                <a:gd name="T59" fmla="*/ 31 h 249"/>
                <a:gd name="T60" fmla="*/ 185 w 185"/>
                <a:gd name="T61" fmla="*/ 3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5" h="249">
                  <a:moveTo>
                    <a:pt x="185" y="38"/>
                  </a:moveTo>
                  <a:lnTo>
                    <a:pt x="166" y="102"/>
                  </a:lnTo>
                  <a:lnTo>
                    <a:pt x="89" y="249"/>
                  </a:lnTo>
                  <a:lnTo>
                    <a:pt x="74" y="225"/>
                  </a:lnTo>
                  <a:lnTo>
                    <a:pt x="60" y="201"/>
                  </a:lnTo>
                  <a:lnTo>
                    <a:pt x="49" y="176"/>
                  </a:lnTo>
                  <a:lnTo>
                    <a:pt x="38" y="150"/>
                  </a:lnTo>
                  <a:lnTo>
                    <a:pt x="28" y="123"/>
                  </a:lnTo>
                  <a:lnTo>
                    <a:pt x="18" y="98"/>
                  </a:lnTo>
                  <a:lnTo>
                    <a:pt x="8" y="73"/>
                  </a:lnTo>
                  <a:lnTo>
                    <a:pt x="0" y="48"/>
                  </a:lnTo>
                  <a:lnTo>
                    <a:pt x="11" y="45"/>
                  </a:lnTo>
                  <a:lnTo>
                    <a:pt x="21" y="38"/>
                  </a:lnTo>
                  <a:lnTo>
                    <a:pt x="29" y="30"/>
                  </a:lnTo>
                  <a:lnTo>
                    <a:pt x="38" y="20"/>
                  </a:lnTo>
                  <a:lnTo>
                    <a:pt x="46" y="11"/>
                  </a:lnTo>
                  <a:lnTo>
                    <a:pt x="54" y="7"/>
                  </a:lnTo>
                  <a:lnTo>
                    <a:pt x="64" y="9"/>
                  </a:lnTo>
                  <a:lnTo>
                    <a:pt x="75" y="17"/>
                  </a:lnTo>
                  <a:lnTo>
                    <a:pt x="85" y="18"/>
                  </a:lnTo>
                  <a:lnTo>
                    <a:pt x="96" y="20"/>
                  </a:lnTo>
                  <a:lnTo>
                    <a:pt x="106" y="20"/>
                  </a:lnTo>
                  <a:lnTo>
                    <a:pt x="117" y="18"/>
                  </a:lnTo>
                  <a:lnTo>
                    <a:pt x="127" y="17"/>
                  </a:lnTo>
                  <a:lnTo>
                    <a:pt x="137" y="13"/>
                  </a:lnTo>
                  <a:lnTo>
                    <a:pt x="145" y="7"/>
                  </a:lnTo>
                  <a:lnTo>
                    <a:pt x="153" y="0"/>
                  </a:lnTo>
                  <a:lnTo>
                    <a:pt x="160" y="11"/>
                  </a:lnTo>
                  <a:lnTo>
                    <a:pt x="167" y="21"/>
                  </a:lnTo>
                  <a:lnTo>
                    <a:pt x="176" y="31"/>
                  </a:lnTo>
                  <a:lnTo>
                    <a:pt x="185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45"/>
            <p:cNvSpPr>
              <a:spLocks noChangeAspect="1"/>
            </p:cNvSpPr>
            <p:nvPr/>
          </p:nvSpPr>
          <p:spPr bwMode="auto">
            <a:xfrm>
              <a:off x="1151" y="2339"/>
              <a:ext cx="22" cy="196"/>
            </a:xfrm>
            <a:custGeom>
              <a:avLst/>
              <a:gdLst>
                <a:gd name="T0" fmla="*/ 49 w 68"/>
                <a:gd name="T1" fmla="*/ 383 h 586"/>
                <a:gd name="T2" fmla="*/ 54 w 68"/>
                <a:gd name="T3" fmla="*/ 431 h 586"/>
                <a:gd name="T4" fmla="*/ 59 w 68"/>
                <a:gd name="T5" fmla="*/ 478 h 586"/>
                <a:gd name="T6" fmla="*/ 63 w 68"/>
                <a:gd name="T7" fmla="*/ 526 h 586"/>
                <a:gd name="T8" fmla="*/ 68 w 68"/>
                <a:gd name="T9" fmla="*/ 573 h 586"/>
                <a:gd name="T10" fmla="*/ 20 w 68"/>
                <a:gd name="T11" fmla="*/ 586 h 586"/>
                <a:gd name="T12" fmla="*/ 4 w 68"/>
                <a:gd name="T13" fmla="*/ 291 h 586"/>
                <a:gd name="T14" fmla="*/ 3 w 68"/>
                <a:gd name="T15" fmla="*/ 227 h 586"/>
                <a:gd name="T16" fmla="*/ 0 w 68"/>
                <a:gd name="T17" fmla="*/ 161 h 586"/>
                <a:gd name="T18" fmla="*/ 0 w 68"/>
                <a:gd name="T19" fmla="*/ 97 h 586"/>
                <a:gd name="T20" fmla="*/ 8 w 68"/>
                <a:gd name="T21" fmla="*/ 36 h 586"/>
                <a:gd name="T22" fmla="*/ 21 w 68"/>
                <a:gd name="T23" fmla="*/ 30 h 586"/>
                <a:gd name="T24" fmla="*/ 32 w 68"/>
                <a:gd name="T25" fmla="*/ 23 h 586"/>
                <a:gd name="T26" fmla="*/ 40 w 68"/>
                <a:gd name="T27" fmla="*/ 12 h 586"/>
                <a:gd name="T28" fmla="*/ 46 w 68"/>
                <a:gd name="T29" fmla="*/ 0 h 586"/>
                <a:gd name="T30" fmla="*/ 49 w 68"/>
                <a:gd name="T31" fmla="*/ 383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86">
                  <a:moveTo>
                    <a:pt x="49" y="383"/>
                  </a:moveTo>
                  <a:lnTo>
                    <a:pt x="54" y="431"/>
                  </a:lnTo>
                  <a:lnTo>
                    <a:pt x="59" y="478"/>
                  </a:lnTo>
                  <a:lnTo>
                    <a:pt x="63" y="526"/>
                  </a:lnTo>
                  <a:lnTo>
                    <a:pt x="68" y="573"/>
                  </a:lnTo>
                  <a:lnTo>
                    <a:pt x="20" y="586"/>
                  </a:lnTo>
                  <a:lnTo>
                    <a:pt x="4" y="291"/>
                  </a:lnTo>
                  <a:lnTo>
                    <a:pt x="3" y="227"/>
                  </a:lnTo>
                  <a:lnTo>
                    <a:pt x="0" y="161"/>
                  </a:lnTo>
                  <a:lnTo>
                    <a:pt x="0" y="97"/>
                  </a:lnTo>
                  <a:lnTo>
                    <a:pt x="8" y="36"/>
                  </a:lnTo>
                  <a:lnTo>
                    <a:pt x="21" y="30"/>
                  </a:lnTo>
                  <a:lnTo>
                    <a:pt x="32" y="23"/>
                  </a:lnTo>
                  <a:lnTo>
                    <a:pt x="40" y="12"/>
                  </a:lnTo>
                  <a:lnTo>
                    <a:pt x="46" y="0"/>
                  </a:lnTo>
                  <a:lnTo>
                    <a:pt x="49" y="383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46"/>
            <p:cNvSpPr>
              <a:spLocks noChangeAspect="1"/>
            </p:cNvSpPr>
            <p:nvPr/>
          </p:nvSpPr>
          <p:spPr bwMode="auto">
            <a:xfrm>
              <a:off x="1071" y="2354"/>
              <a:ext cx="17" cy="191"/>
            </a:xfrm>
            <a:custGeom>
              <a:avLst/>
              <a:gdLst>
                <a:gd name="T0" fmla="*/ 51 w 51"/>
                <a:gd name="T1" fmla="*/ 155 h 574"/>
                <a:gd name="T2" fmla="*/ 47 w 51"/>
                <a:gd name="T3" fmla="*/ 560 h 574"/>
                <a:gd name="T4" fmla="*/ 40 w 51"/>
                <a:gd name="T5" fmla="*/ 574 h 574"/>
                <a:gd name="T6" fmla="*/ 15 w 51"/>
                <a:gd name="T7" fmla="*/ 561 h 574"/>
                <a:gd name="T8" fmla="*/ 16 w 51"/>
                <a:gd name="T9" fmla="*/ 507 h 574"/>
                <a:gd name="T10" fmla="*/ 16 w 51"/>
                <a:gd name="T11" fmla="*/ 369 h 574"/>
                <a:gd name="T12" fmla="*/ 12 w 51"/>
                <a:gd name="T13" fmla="*/ 187 h 574"/>
                <a:gd name="T14" fmla="*/ 0 w 51"/>
                <a:gd name="T15" fmla="*/ 0 h 574"/>
                <a:gd name="T16" fmla="*/ 5 w 51"/>
                <a:gd name="T17" fmla="*/ 20 h 574"/>
                <a:gd name="T18" fmla="*/ 11 w 51"/>
                <a:gd name="T19" fmla="*/ 41 h 574"/>
                <a:gd name="T20" fmla="*/ 16 w 51"/>
                <a:gd name="T21" fmla="*/ 60 h 574"/>
                <a:gd name="T22" fmla="*/ 22 w 51"/>
                <a:gd name="T23" fmla="*/ 80 h 574"/>
                <a:gd name="T24" fmla="*/ 27 w 51"/>
                <a:gd name="T25" fmla="*/ 99 h 574"/>
                <a:gd name="T26" fmla="*/ 34 w 51"/>
                <a:gd name="T27" fmla="*/ 119 h 574"/>
                <a:gd name="T28" fmla="*/ 41 w 51"/>
                <a:gd name="T29" fmla="*/ 137 h 574"/>
                <a:gd name="T30" fmla="*/ 51 w 51"/>
                <a:gd name="T31" fmla="*/ 15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574">
                  <a:moveTo>
                    <a:pt x="51" y="155"/>
                  </a:moveTo>
                  <a:lnTo>
                    <a:pt x="47" y="560"/>
                  </a:lnTo>
                  <a:lnTo>
                    <a:pt x="40" y="574"/>
                  </a:lnTo>
                  <a:lnTo>
                    <a:pt x="15" y="561"/>
                  </a:lnTo>
                  <a:lnTo>
                    <a:pt x="16" y="507"/>
                  </a:lnTo>
                  <a:lnTo>
                    <a:pt x="16" y="369"/>
                  </a:lnTo>
                  <a:lnTo>
                    <a:pt x="12" y="187"/>
                  </a:lnTo>
                  <a:lnTo>
                    <a:pt x="0" y="0"/>
                  </a:lnTo>
                  <a:lnTo>
                    <a:pt x="5" y="20"/>
                  </a:lnTo>
                  <a:lnTo>
                    <a:pt x="11" y="41"/>
                  </a:lnTo>
                  <a:lnTo>
                    <a:pt x="16" y="60"/>
                  </a:lnTo>
                  <a:lnTo>
                    <a:pt x="22" y="80"/>
                  </a:lnTo>
                  <a:lnTo>
                    <a:pt x="27" y="99"/>
                  </a:lnTo>
                  <a:lnTo>
                    <a:pt x="34" y="119"/>
                  </a:lnTo>
                  <a:lnTo>
                    <a:pt x="41" y="137"/>
                  </a:lnTo>
                  <a:lnTo>
                    <a:pt x="51" y="15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47"/>
            <p:cNvSpPr>
              <a:spLocks noChangeAspect="1"/>
            </p:cNvSpPr>
            <p:nvPr/>
          </p:nvSpPr>
          <p:spPr bwMode="auto">
            <a:xfrm>
              <a:off x="1134" y="2376"/>
              <a:ext cx="17" cy="165"/>
            </a:xfrm>
            <a:custGeom>
              <a:avLst/>
              <a:gdLst>
                <a:gd name="T0" fmla="*/ 35 w 51"/>
                <a:gd name="T1" fmla="*/ 216 h 494"/>
                <a:gd name="T2" fmla="*/ 38 w 51"/>
                <a:gd name="T3" fmla="*/ 256 h 494"/>
                <a:gd name="T4" fmla="*/ 43 w 51"/>
                <a:gd name="T5" fmla="*/ 345 h 494"/>
                <a:gd name="T6" fmla="*/ 49 w 51"/>
                <a:gd name="T7" fmla="*/ 436 h 494"/>
                <a:gd name="T8" fmla="*/ 51 w 51"/>
                <a:gd name="T9" fmla="*/ 482 h 494"/>
                <a:gd name="T10" fmla="*/ 43 w 51"/>
                <a:gd name="T11" fmla="*/ 484 h 494"/>
                <a:gd name="T12" fmla="*/ 33 w 51"/>
                <a:gd name="T13" fmla="*/ 486 h 494"/>
                <a:gd name="T14" fmla="*/ 25 w 51"/>
                <a:gd name="T15" fmla="*/ 489 h 494"/>
                <a:gd name="T16" fmla="*/ 17 w 51"/>
                <a:gd name="T17" fmla="*/ 494 h 494"/>
                <a:gd name="T18" fmla="*/ 12 w 51"/>
                <a:gd name="T19" fmla="*/ 458 h 494"/>
                <a:gd name="T20" fmla="*/ 8 w 51"/>
                <a:gd name="T21" fmla="*/ 416 h 494"/>
                <a:gd name="T22" fmla="*/ 4 w 51"/>
                <a:gd name="T23" fmla="*/ 374 h 494"/>
                <a:gd name="T24" fmla="*/ 3 w 51"/>
                <a:gd name="T25" fmla="*/ 334 h 494"/>
                <a:gd name="T26" fmla="*/ 14 w 51"/>
                <a:gd name="T27" fmla="*/ 309 h 494"/>
                <a:gd name="T28" fmla="*/ 18 w 51"/>
                <a:gd name="T29" fmla="*/ 281 h 494"/>
                <a:gd name="T30" fmla="*/ 12 w 51"/>
                <a:gd name="T31" fmla="*/ 254 h 494"/>
                <a:gd name="T32" fmla="*/ 0 w 51"/>
                <a:gd name="T33" fmla="*/ 229 h 494"/>
                <a:gd name="T34" fmla="*/ 3 w 51"/>
                <a:gd name="T35" fmla="*/ 77 h 494"/>
                <a:gd name="T36" fmla="*/ 10 w 51"/>
                <a:gd name="T37" fmla="*/ 57 h 494"/>
                <a:gd name="T38" fmla="*/ 15 w 51"/>
                <a:gd name="T39" fmla="*/ 38 h 494"/>
                <a:gd name="T40" fmla="*/ 22 w 51"/>
                <a:gd name="T41" fmla="*/ 18 h 494"/>
                <a:gd name="T42" fmla="*/ 31 w 51"/>
                <a:gd name="T43" fmla="*/ 0 h 494"/>
                <a:gd name="T44" fmla="*/ 32 w 51"/>
                <a:gd name="T45" fmla="*/ 59 h 494"/>
                <a:gd name="T46" fmla="*/ 33 w 51"/>
                <a:gd name="T47" fmla="*/ 112 h 494"/>
                <a:gd name="T48" fmla="*/ 33 w 51"/>
                <a:gd name="T49" fmla="*/ 162 h 494"/>
                <a:gd name="T50" fmla="*/ 35 w 51"/>
                <a:gd name="T51" fmla="*/ 21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494">
                  <a:moveTo>
                    <a:pt x="35" y="216"/>
                  </a:moveTo>
                  <a:lnTo>
                    <a:pt x="38" y="256"/>
                  </a:lnTo>
                  <a:lnTo>
                    <a:pt x="43" y="345"/>
                  </a:lnTo>
                  <a:lnTo>
                    <a:pt x="49" y="436"/>
                  </a:lnTo>
                  <a:lnTo>
                    <a:pt x="51" y="482"/>
                  </a:lnTo>
                  <a:lnTo>
                    <a:pt x="43" y="484"/>
                  </a:lnTo>
                  <a:lnTo>
                    <a:pt x="33" y="486"/>
                  </a:lnTo>
                  <a:lnTo>
                    <a:pt x="25" y="489"/>
                  </a:lnTo>
                  <a:lnTo>
                    <a:pt x="17" y="494"/>
                  </a:lnTo>
                  <a:lnTo>
                    <a:pt x="12" y="458"/>
                  </a:lnTo>
                  <a:lnTo>
                    <a:pt x="8" y="416"/>
                  </a:lnTo>
                  <a:lnTo>
                    <a:pt x="4" y="374"/>
                  </a:lnTo>
                  <a:lnTo>
                    <a:pt x="3" y="334"/>
                  </a:lnTo>
                  <a:lnTo>
                    <a:pt x="14" y="309"/>
                  </a:lnTo>
                  <a:lnTo>
                    <a:pt x="18" y="281"/>
                  </a:lnTo>
                  <a:lnTo>
                    <a:pt x="12" y="254"/>
                  </a:lnTo>
                  <a:lnTo>
                    <a:pt x="0" y="229"/>
                  </a:lnTo>
                  <a:lnTo>
                    <a:pt x="3" y="77"/>
                  </a:lnTo>
                  <a:lnTo>
                    <a:pt x="10" y="57"/>
                  </a:lnTo>
                  <a:lnTo>
                    <a:pt x="15" y="38"/>
                  </a:lnTo>
                  <a:lnTo>
                    <a:pt x="22" y="18"/>
                  </a:lnTo>
                  <a:lnTo>
                    <a:pt x="31" y="0"/>
                  </a:lnTo>
                  <a:lnTo>
                    <a:pt x="32" y="59"/>
                  </a:lnTo>
                  <a:lnTo>
                    <a:pt x="33" y="112"/>
                  </a:lnTo>
                  <a:lnTo>
                    <a:pt x="33" y="162"/>
                  </a:lnTo>
                  <a:lnTo>
                    <a:pt x="35" y="216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48"/>
            <p:cNvSpPr>
              <a:spLocks noChangeAspect="1"/>
            </p:cNvSpPr>
            <p:nvPr/>
          </p:nvSpPr>
          <p:spPr bwMode="auto">
            <a:xfrm>
              <a:off x="1114" y="2411"/>
              <a:ext cx="14" cy="47"/>
            </a:xfrm>
            <a:custGeom>
              <a:avLst/>
              <a:gdLst>
                <a:gd name="T0" fmla="*/ 42 w 42"/>
                <a:gd name="T1" fmla="*/ 125 h 141"/>
                <a:gd name="T2" fmla="*/ 34 w 42"/>
                <a:gd name="T3" fmla="*/ 129 h 141"/>
                <a:gd name="T4" fmla="*/ 25 w 42"/>
                <a:gd name="T5" fmla="*/ 132 h 141"/>
                <a:gd name="T6" fmla="*/ 17 w 42"/>
                <a:gd name="T7" fmla="*/ 136 h 141"/>
                <a:gd name="T8" fmla="*/ 10 w 42"/>
                <a:gd name="T9" fmla="*/ 141 h 141"/>
                <a:gd name="T10" fmla="*/ 7 w 42"/>
                <a:gd name="T11" fmla="*/ 123 h 141"/>
                <a:gd name="T12" fmla="*/ 3 w 42"/>
                <a:gd name="T13" fmla="*/ 105 h 141"/>
                <a:gd name="T14" fmla="*/ 0 w 42"/>
                <a:gd name="T15" fmla="*/ 87 h 141"/>
                <a:gd name="T16" fmla="*/ 2 w 42"/>
                <a:gd name="T17" fmla="*/ 70 h 141"/>
                <a:gd name="T18" fmla="*/ 42 w 42"/>
                <a:gd name="T19" fmla="*/ 0 h 141"/>
                <a:gd name="T20" fmla="*/ 42 w 42"/>
                <a:gd name="T21" fmla="*/ 1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2" y="125"/>
                  </a:moveTo>
                  <a:lnTo>
                    <a:pt x="34" y="129"/>
                  </a:lnTo>
                  <a:lnTo>
                    <a:pt x="25" y="132"/>
                  </a:lnTo>
                  <a:lnTo>
                    <a:pt x="17" y="136"/>
                  </a:lnTo>
                  <a:lnTo>
                    <a:pt x="10" y="141"/>
                  </a:lnTo>
                  <a:lnTo>
                    <a:pt x="7" y="123"/>
                  </a:lnTo>
                  <a:lnTo>
                    <a:pt x="3" y="105"/>
                  </a:lnTo>
                  <a:lnTo>
                    <a:pt x="0" y="87"/>
                  </a:lnTo>
                  <a:lnTo>
                    <a:pt x="2" y="70"/>
                  </a:lnTo>
                  <a:lnTo>
                    <a:pt x="42" y="0"/>
                  </a:lnTo>
                  <a:lnTo>
                    <a:pt x="42" y="12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49"/>
            <p:cNvSpPr>
              <a:spLocks noChangeAspect="1"/>
            </p:cNvSpPr>
            <p:nvPr/>
          </p:nvSpPr>
          <p:spPr bwMode="auto">
            <a:xfrm>
              <a:off x="1094" y="2416"/>
              <a:ext cx="12" cy="117"/>
            </a:xfrm>
            <a:custGeom>
              <a:avLst/>
              <a:gdLst>
                <a:gd name="T0" fmla="*/ 23 w 36"/>
                <a:gd name="T1" fmla="*/ 52 h 349"/>
                <a:gd name="T2" fmla="*/ 16 w 36"/>
                <a:gd name="T3" fmla="*/ 84 h 349"/>
                <a:gd name="T4" fmla="*/ 16 w 36"/>
                <a:gd name="T5" fmla="*/ 120 h 349"/>
                <a:gd name="T6" fmla="*/ 19 w 36"/>
                <a:gd name="T7" fmla="*/ 156 h 349"/>
                <a:gd name="T8" fmla="*/ 19 w 36"/>
                <a:gd name="T9" fmla="*/ 193 h 349"/>
                <a:gd name="T10" fmla="*/ 19 w 36"/>
                <a:gd name="T11" fmla="*/ 297 h 349"/>
                <a:gd name="T12" fmla="*/ 36 w 36"/>
                <a:gd name="T13" fmla="*/ 317 h 349"/>
                <a:gd name="T14" fmla="*/ 2 w 36"/>
                <a:gd name="T15" fmla="*/ 349 h 349"/>
                <a:gd name="T16" fmla="*/ 0 w 36"/>
                <a:gd name="T17" fmla="*/ 0 h 349"/>
                <a:gd name="T18" fmla="*/ 23 w 36"/>
                <a:gd name="T19" fmla="*/ 5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49">
                  <a:moveTo>
                    <a:pt x="23" y="52"/>
                  </a:moveTo>
                  <a:lnTo>
                    <a:pt x="16" y="84"/>
                  </a:lnTo>
                  <a:lnTo>
                    <a:pt x="16" y="120"/>
                  </a:lnTo>
                  <a:lnTo>
                    <a:pt x="19" y="156"/>
                  </a:lnTo>
                  <a:lnTo>
                    <a:pt x="19" y="193"/>
                  </a:lnTo>
                  <a:lnTo>
                    <a:pt x="19" y="297"/>
                  </a:lnTo>
                  <a:lnTo>
                    <a:pt x="36" y="317"/>
                  </a:lnTo>
                  <a:lnTo>
                    <a:pt x="2" y="349"/>
                  </a:lnTo>
                  <a:lnTo>
                    <a:pt x="0" y="0"/>
                  </a:lnTo>
                  <a:lnTo>
                    <a:pt x="23" y="5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50"/>
            <p:cNvSpPr>
              <a:spLocks noChangeAspect="1"/>
            </p:cNvSpPr>
            <p:nvPr/>
          </p:nvSpPr>
          <p:spPr bwMode="auto">
            <a:xfrm>
              <a:off x="1010" y="2425"/>
              <a:ext cx="15" cy="97"/>
            </a:xfrm>
            <a:custGeom>
              <a:avLst/>
              <a:gdLst>
                <a:gd name="T0" fmla="*/ 36 w 44"/>
                <a:gd name="T1" fmla="*/ 292 h 292"/>
                <a:gd name="T2" fmla="*/ 2 w 44"/>
                <a:gd name="T3" fmla="*/ 281 h 292"/>
                <a:gd name="T4" fmla="*/ 2 w 44"/>
                <a:gd name="T5" fmla="*/ 120 h 292"/>
                <a:gd name="T6" fmla="*/ 0 w 44"/>
                <a:gd name="T7" fmla="*/ 70 h 292"/>
                <a:gd name="T8" fmla="*/ 12 w 44"/>
                <a:gd name="T9" fmla="*/ 53 h 292"/>
                <a:gd name="T10" fmla="*/ 22 w 44"/>
                <a:gd name="T11" fmla="*/ 37 h 292"/>
                <a:gd name="T12" fmla="*/ 32 w 44"/>
                <a:gd name="T13" fmla="*/ 18 h 292"/>
                <a:gd name="T14" fmla="*/ 39 w 44"/>
                <a:gd name="T15" fmla="*/ 0 h 292"/>
                <a:gd name="T16" fmla="*/ 44 w 44"/>
                <a:gd name="T17" fmla="*/ 73 h 292"/>
                <a:gd name="T18" fmla="*/ 44 w 44"/>
                <a:gd name="T19" fmla="*/ 144 h 292"/>
                <a:gd name="T20" fmla="*/ 39 w 44"/>
                <a:gd name="T21" fmla="*/ 215 h 292"/>
                <a:gd name="T22" fmla="*/ 36 w 44"/>
                <a:gd name="T2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92">
                  <a:moveTo>
                    <a:pt x="36" y="292"/>
                  </a:moveTo>
                  <a:lnTo>
                    <a:pt x="2" y="281"/>
                  </a:lnTo>
                  <a:lnTo>
                    <a:pt x="2" y="120"/>
                  </a:lnTo>
                  <a:lnTo>
                    <a:pt x="0" y="70"/>
                  </a:lnTo>
                  <a:lnTo>
                    <a:pt x="12" y="53"/>
                  </a:lnTo>
                  <a:lnTo>
                    <a:pt x="22" y="37"/>
                  </a:lnTo>
                  <a:lnTo>
                    <a:pt x="32" y="18"/>
                  </a:lnTo>
                  <a:lnTo>
                    <a:pt x="39" y="0"/>
                  </a:lnTo>
                  <a:lnTo>
                    <a:pt x="44" y="73"/>
                  </a:lnTo>
                  <a:lnTo>
                    <a:pt x="44" y="144"/>
                  </a:lnTo>
                  <a:lnTo>
                    <a:pt x="39" y="215"/>
                  </a:lnTo>
                  <a:lnTo>
                    <a:pt x="36" y="29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51"/>
            <p:cNvSpPr>
              <a:spLocks noChangeAspect="1"/>
            </p:cNvSpPr>
            <p:nvPr/>
          </p:nvSpPr>
          <p:spPr bwMode="auto">
            <a:xfrm>
              <a:off x="1107" y="2443"/>
              <a:ext cx="8" cy="72"/>
            </a:xfrm>
            <a:custGeom>
              <a:avLst/>
              <a:gdLst>
                <a:gd name="T0" fmla="*/ 25 w 25"/>
                <a:gd name="T1" fmla="*/ 215 h 215"/>
                <a:gd name="T2" fmla="*/ 8 w 25"/>
                <a:gd name="T3" fmla="*/ 203 h 215"/>
                <a:gd name="T4" fmla="*/ 1 w 25"/>
                <a:gd name="T5" fmla="*/ 188 h 215"/>
                <a:gd name="T6" fmla="*/ 0 w 25"/>
                <a:gd name="T7" fmla="*/ 164 h 215"/>
                <a:gd name="T8" fmla="*/ 2 w 25"/>
                <a:gd name="T9" fmla="*/ 125 h 215"/>
                <a:gd name="T10" fmla="*/ 2 w 25"/>
                <a:gd name="T11" fmla="*/ 92 h 215"/>
                <a:gd name="T12" fmla="*/ 0 w 25"/>
                <a:gd name="T13" fmla="*/ 60 h 215"/>
                <a:gd name="T14" fmla="*/ 0 w 25"/>
                <a:gd name="T15" fmla="*/ 29 h 215"/>
                <a:gd name="T16" fmla="*/ 9 w 25"/>
                <a:gd name="T17" fmla="*/ 0 h 215"/>
                <a:gd name="T18" fmla="*/ 14 w 25"/>
                <a:gd name="T19" fmla="*/ 56 h 215"/>
                <a:gd name="T20" fmla="*/ 16 w 25"/>
                <a:gd name="T21" fmla="*/ 109 h 215"/>
                <a:gd name="T22" fmla="*/ 19 w 25"/>
                <a:gd name="T23" fmla="*/ 160 h 215"/>
                <a:gd name="T24" fmla="*/ 25 w 25"/>
                <a:gd name="T2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5">
                  <a:moveTo>
                    <a:pt x="25" y="215"/>
                  </a:moveTo>
                  <a:lnTo>
                    <a:pt x="8" y="203"/>
                  </a:lnTo>
                  <a:lnTo>
                    <a:pt x="1" y="188"/>
                  </a:lnTo>
                  <a:lnTo>
                    <a:pt x="0" y="164"/>
                  </a:lnTo>
                  <a:lnTo>
                    <a:pt x="2" y="125"/>
                  </a:lnTo>
                  <a:lnTo>
                    <a:pt x="2" y="92"/>
                  </a:lnTo>
                  <a:lnTo>
                    <a:pt x="0" y="60"/>
                  </a:lnTo>
                  <a:lnTo>
                    <a:pt x="0" y="29"/>
                  </a:lnTo>
                  <a:lnTo>
                    <a:pt x="9" y="0"/>
                  </a:lnTo>
                  <a:lnTo>
                    <a:pt x="14" y="56"/>
                  </a:lnTo>
                  <a:lnTo>
                    <a:pt x="16" y="109"/>
                  </a:lnTo>
                  <a:lnTo>
                    <a:pt x="19" y="160"/>
                  </a:lnTo>
                  <a:lnTo>
                    <a:pt x="25" y="21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52"/>
            <p:cNvSpPr>
              <a:spLocks noChangeAspect="1"/>
            </p:cNvSpPr>
            <p:nvPr/>
          </p:nvSpPr>
          <p:spPr bwMode="auto">
            <a:xfrm>
              <a:off x="1194" y="2449"/>
              <a:ext cx="17" cy="79"/>
            </a:xfrm>
            <a:custGeom>
              <a:avLst/>
              <a:gdLst>
                <a:gd name="T0" fmla="*/ 35 w 50"/>
                <a:gd name="T1" fmla="*/ 67 h 236"/>
                <a:gd name="T2" fmla="*/ 32 w 50"/>
                <a:gd name="T3" fmla="*/ 109 h 236"/>
                <a:gd name="T4" fmla="*/ 32 w 50"/>
                <a:gd name="T5" fmla="*/ 153 h 236"/>
                <a:gd name="T6" fmla="*/ 36 w 50"/>
                <a:gd name="T7" fmla="*/ 197 h 236"/>
                <a:gd name="T8" fmla="*/ 50 w 50"/>
                <a:gd name="T9" fmla="*/ 236 h 236"/>
                <a:gd name="T10" fmla="*/ 8 w 50"/>
                <a:gd name="T11" fmla="*/ 234 h 236"/>
                <a:gd name="T12" fmla="*/ 4 w 50"/>
                <a:gd name="T13" fmla="*/ 177 h 236"/>
                <a:gd name="T14" fmla="*/ 1 w 50"/>
                <a:gd name="T15" fmla="*/ 117 h 236"/>
                <a:gd name="T16" fmla="*/ 0 w 50"/>
                <a:gd name="T17" fmla="*/ 58 h 236"/>
                <a:gd name="T18" fmla="*/ 0 w 50"/>
                <a:gd name="T19" fmla="*/ 0 h 236"/>
                <a:gd name="T20" fmla="*/ 7 w 50"/>
                <a:gd name="T21" fmla="*/ 18 h 236"/>
                <a:gd name="T22" fmla="*/ 15 w 50"/>
                <a:gd name="T23" fmla="*/ 35 h 236"/>
                <a:gd name="T24" fmla="*/ 23 w 50"/>
                <a:gd name="T25" fmla="*/ 51 h 236"/>
                <a:gd name="T26" fmla="*/ 35 w 50"/>
                <a:gd name="T27" fmla="*/ 6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36">
                  <a:moveTo>
                    <a:pt x="35" y="67"/>
                  </a:moveTo>
                  <a:lnTo>
                    <a:pt x="32" y="109"/>
                  </a:lnTo>
                  <a:lnTo>
                    <a:pt x="32" y="153"/>
                  </a:lnTo>
                  <a:lnTo>
                    <a:pt x="36" y="197"/>
                  </a:lnTo>
                  <a:lnTo>
                    <a:pt x="50" y="236"/>
                  </a:lnTo>
                  <a:lnTo>
                    <a:pt x="8" y="234"/>
                  </a:lnTo>
                  <a:lnTo>
                    <a:pt x="4" y="177"/>
                  </a:lnTo>
                  <a:lnTo>
                    <a:pt x="1" y="117"/>
                  </a:lnTo>
                  <a:lnTo>
                    <a:pt x="0" y="58"/>
                  </a:lnTo>
                  <a:lnTo>
                    <a:pt x="0" y="0"/>
                  </a:lnTo>
                  <a:lnTo>
                    <a:pt x="7" y="18"/>
                  </a:lnTo>
                  <a:lnTo>
                    <a:pt x="15" y="35"/>
                  </a:lnTo>
                  <a:lnTo>
                    <a:pt x="23" y="51"/>
                  </a:lnTo>
                  <a:lnTo>
                    <a:pt x="35" y="67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53"/>
            <p:cNvSpPr>
              <a:spLocks noChangeAspect="1"/>
            </p:cNvSpPr>
            <p:nvPr/>
          </p:nvSpPr>
          <p:spPr bwMode="auto">
            <a:xfrm>
              <a:off x="997" y="2452"/>
              <a:ext cx="8" cy="37"/>
            </a:xfrm>
            <a:custGeom>
              <a:avLst/>
              <a:gdLst>
                <a:gd name="T0" fmla="*/ 26 w 26"/>
                <a:gd name="T1" fmla="*/ 110 h 110"/>
                <a:gd name="T2" fmla="*/ 20 w 26"/>
                <a:gd name="T3" fmla="*/ 100 h 110"/>
                <a:gd name="T4" fmla="*/ 13 w 26"/>
                <a:gd name="T5" fmla="*/ 76 h 110"/>
                <a:gd name="T6" fmla="*/ 5 w 26"/>
                <a:gd name="T7" fmla="*/ 50 h 110"/>
                <a:gd name="T8" fmla="*/ 0 w 26"/>
                <a:gd name="T9" fmla="*/ 23 h 110"/>
                <a:gd name="T10" fmla="*/ 20 w 26"/>
                <a:gd name="T11" fmla="*/ 0 h 110"/>
                <a:gd name="T12" fmla="*/ 26 w 26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0">
                  <a:moveTo>
                    <a:pt x="26" y="110"/>
                  </a:moveTo>
                  <a:lnTo>
                    <a:pt x="20" y="100"/>
                  </a:lnTo>
                  <a:lnTo>
                    <a:pt x="13" y="76"/>
                  </a:lnTo>
                  <a:lnTo>
                    <a:pt x="5" y="50"/>
                  </a:lnTo>
                  <a:lnTo>
                    <a:pt x="0" y="23"/>
                  </a:lnTo>
                  <a:lnTo>
                    <a:pt x="20" y="0"/>
                  </a:lnTo>
                  <a:lnTo>
                    <a:pt x="26" y="110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54"/>
            <p:cNvSpPr>
              <a:spLocks noChangeAspect="1"/>
            </p:cNvSpPr>
            <p:nvPr/>
          </p:nvSpPr>
          <p:spPr bwMode="auto">
            <a:xfrm>
              <a:off x="1362" y="2461"/>
              <a:ext cx="104" cy="63"/>
            </a:xfrm>
            <a:custGeom>
              <a:avLst/>
              <a:gdLst>
                <a:gd name="T0" fmla="*/ 264 w 313"/>
                <a:gd name="T1" fmla="*/ 22 h 190"/>
                <a:gd name="T2" fmla="*/ 267 w 313"/>
                <a:gd name="T3" fmla="*/ 29 h 190"/>
                <a:gd name="T4" fmla="*/ 268 w 313"/>
                <a:gd name="T5" fmla="*/ 39 h 190"/>
                <a:gd name="T6" fmla="*/ 269 w 313"/>
                <a:gd name="T7" fmla="*/ 49 h 190"/>
                <a:gd name="T8" fmla="*/ 273 w 313"/>
                <a:gd name="T9" fmla="*/ 57 h 190"/>
                <a:gd name="T10" fmla="*/ 283 w 313"/>
                <a:gd name="T11" fmla="*/ 64 h 190"/>
                <a:gd name="T12" fmla="*/ 293 w 313"/>
                <a:gd name="T13" fmla="*/ 73 h 190"/>
                <a:gd name="T14" fmla="*/ 304 w 313"/>
                <a:gd name="T15" fmla="*/ 81 h 190"/>
                <a:gd name="T16" fmla="*/ 313 w 313"/>
                <a:gd name="T17" fmla="*/ 91 h 190"/>
                <a:gd name="T18" fmla="*/ 303 w 313"/>
                <a:gd name="T19" fmla="*/ 101 h 190"/>
                <a:gd name="T20" fmla="*/ 293 w 313"/>
                <a:gd name="T21" fmla="*/ 102 h 190"/>
                <a:gd name="T22" fmla="*/ 285 w 313"/>
                <a:gd name="T23" fmla="*/ 102 h 190"/>
                <a:gd name="T24" fmla="*/ 278 w 313"/>
                <a:gd name="T25" fmla="*/ 108 h 190"/>
                <a:gd name="T26" fmla="*/ 279 w 313"/>
                <a:gd name="T27" fmla="*/ 115 h 190"/>
                <a:gd name="T28" fmla="*/ 280 w 313"/>
                <a:gd name="T29" fmla="*/ 122 h 190"/>
                <a:gd name="T30" fmla="*/ 280 w 313"/>
                <a:gd name="T31" fmla="*/ 128 h 190"/>
                <a:gd name="T32" fmla="*/ 282 w 313"/>
                <a:gd name="T33" fmla="*/ 135 h 190"/>
                <a:gd name="T34" fmla="*/ 265 w 313"/>
                <a:gd name="T35" fmla="*/ 141 h 190"/>
                <a:gd name="T36" fmla="*/ 247 w 313"/>
                <a:gd name="T37" fmla="*/ 147 h 190"/>
                <a:gd name="T38" fmla="*/ 227 w 313"/>
                <a:gd name="T39" fmla="*/ 149 h 190"/>
                <a:gd name="T40" fmla="*/ 207 w 313"/>
                <a:gd name="T41" fmla="*/ 151 h 190"/>
                <a:gd name="T42" fmla="*/ 183 w 313"/>
                <a:gd name="T43" fmla="*/ 151 h 190"/>
                <a:gd name="T44" fmla="*/ 156 w 313"/>
                <a:gd name="T45" fmla="*/ 149 h 190"/>
                <a:gd name="T46" fmla="*/ 128 w 313"/>
                <a:gd name="T47" fmla="*/ 147 h 190"/>
                <a:gd name="T48" fmla="*/ 98 w 313"/>
                <a:gd name="T49" fmla="*/ 142 h 190"/>
                <a:gd name="T50" fmla="*/ 98 w 313"/>
                <a:gd name="T51" fmla="*/ 147 h 190"/>
                <a:gd name="T52" fmla="*/ 99 w 313"/>
                <a:gd name="T53" fmla="*/ 148 h 190"/>
                <a:gd name="T54" fmla="*/ 101 w 313"/>
                <a:gd name="T55" fmla="*/ 151 h 190"/>
                <a:gd name="T56" fmla="*/ 101 w 313"/>
                <a:gd name="T57" fmla="*/ 155 h 190"/>
                <a:gd name="T58" fmla="*/ 110 w 313"/>
                <a:gd name="T59" fmla="*/ 156 h 190"/>
                <a:gd name="T60" fmla="*/ 120 w 313"/>
                <a:gd name="T61" fmla="*/ 159 h 190"/>
                <a:gd name="T62" fmla="*/ 130 w 313"/>
                <a:gd name="T63" fmla="*/ 162 h 190"/>
                <a:gd name="T64" fmla="*/ 141 w 313"/>
                <a:gd name="T65" fmla="*/ 166 h 190"/>
                <a:gd name="T66" fmla="*/ 151 w 313"/>
                <a:gd name="T67" fmla="*/ 170 h 190"/>
                <a:gd name="T68" fmla="*/ 159 w 313"/>
                <a:gd name="T69" fmla="*/ 176 h 190"/>
                <a:gd name="T70" fmla="*/ 168 w 313"/>
                <a:gd name="T71" fmla="*/ 183 h 190"/>
                <a:gd name="T72" fmla="*/ 174 w 313"/>
                <a:gd name="T73" fmla="*/ 190 h 190"/>
                <a:gd name="T74" fmla="*/ 92 w 313"/>
                <a:gd name="T75" fmla="*/ 183 h 190"/>
                <a:gd name="T76" fmla="*/ 0 w 313"/>
                <a:gd name="T77" fmla="*/ 119 h 190"/>
                <a:gd name="T78" fmla="*/ 7 w 313"/>
                <a:gd name="T79" fmla="*/ 105 h 190"/>
                <a:gd name="T80" fmla="*/ 13 w 313"/>
                <a:gd name="T81" fmla="*/ 91 h 190"/>
                <a:gd name="T82" fmla="*/ 18 w 313"/>
                <a:gd name="T83" fmla="*/ 75 h 190"/>
                <a:gd name="T84" fmla="*/ 24 w 313"/>
                <a:gd name="T85" fmla="*/ 62 h 190"/>
                <a:gd name="T86" fmla="*/ 28 w 313"/>
                <a:gd name="T87" fmla="*/ 46 h 190"/>
                <a:gd name="T88" fmla="*/ 32 w 313"/>
                <a:gd name="T89" fmla="*/ 31 h 190"/>
                <a:gd name="T90" fmla="*/ 38 w 313"/>
                <a:gd name="T91" fmla="*/ 15 h 190"/>
                <a:gd name="T92" fmla="*/ 43 w 313"/>
                <a:gd name="T93" fmla="*/ 0 h 190"/>
                <a:gd name="T94" fmla="*/ 68 w 313"/>
                <a:gd name="T95" fmla="*/ 7 h 190"/>
                <a:gd name="T96" fmla="*/ 95 w 313"/>
                <a:gd name="T97" fmla="*/ 13 h 190"/>
                <a:gd name="T98" fmla="*/ 123 w 313"/>
                <a:gd name="T99" fmla="*/ 17 h 190"/>
                <a:gd name="T100" fmla="*/ 151 w 313"/>
                <a:gd name="T101" fmla="*/ 20 h 190"/>
                <a:gd name="T102" fmla="*/ 179 w 313"/>
                <a:gd name="T103" fmla="*/ 22 h 190"/>
                <a:gd name="T104" fmla="*/ 207 w 313"/>
                <a:gd name="T105" fmla="*/ 22 h 190"/>
                <a:gd name="T106" fmla="*/ 236 w 313"/>
                <a:gd name="T107" fmla="*/ 22 h 190"/>
                <a:gd name="T108" fmla="*/ 264 w 313"/>
                <a:gd name="T109" fmla="*/ 2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3" h="190">
                  <a:moveTo>
                    <a:pt x="264" y="22"/>
                  </a:moveTo>
                  <a:lnTo>
                    <a:pt x="267" y="29"/>
                  </a:lnTo>
                  <a:lnTo>
                    <a:pt x="268" y="39"/>
                  </a:lnTo>
                  <a:lnTo>
                    <a:pt x="269" y="49"/>
                  </a:lnTo>
                  <a:lnTo>
                    <a:pt x="273" y="57"/>
                  </a:lnTo>
                  <a:lnTo>
                    <a:pt x="283" y="64"/>
                  </a:lnTo>
                  <a:lnTo>
                    <a:pt x="293" y="73"/>
                  </a:lnTo>
                  <a:lnTo>
                    <a:pt x="304" y="81"/>
                  </a:lnTo>
                  <a:lnTo>
                    <a:pt x="313" y="91"/>
                  </a:lnTo>
                  <a:lnTo>
                    <a:pt x="303" y="101"/>
                  </a:lnTo>
                  <a:lnTo>
                    <a:pt x="293" y="102"/>
                  </a:lnTo>
                  <a:lnTo>
                    <a:pt x="285" y="102"/>
                  </a:lnTo>
                  <a:lnTo>
                    <a:pt x="278" y="108"/>
                  </a:lnTo>
                  <a:lnTo>
                    <a:pt x="279" y="115"/>
                  </a:lnTo>
                  <a:lnTo>
                    <a:pt x="280" y="122"/>
                  </a:lnTo>
                  <a:lnTo>
                    <a:pt x="280" y="128"/>
                  </a:lnTo>
                  <a:lnTo>
                    <a:pt x="282" y="135"/>
                  </a:lnTo>
                  <a:lnTo>
                    <a:pt x="265" y="141"/>
                  </a:lnTo>
                  <a:lnTo>
                    <a:pt x="247" y="147"/>
                  </a:lnTo>
                  <a:lnTo>
                    <a:pt x="227" y="149"/>
                  </a:lnTo>
                  <a:lnTo>
                    <a:pt x="207" y="151"/>
                  </a:lnTo>
                  <a:lnTo>
                    <a:pt x="183" y="151"/>
                  </a:lnTo>
                  <a:lnTo>
                    <a:pt x="156" y="149"/>
                  </a:lnTo>
                  <a:lnTo>
                    <a:pt x="128" y="147"/>
                  </a:lnTo>
                  <a:lnTo>
                    <a:pt x="98" y="142"/>
                  </a:lnTo>
                  <a:lnTo>
                    <a:pt x="98" y="147"/>
                  </a:lnTo>
                  <a:lnTo>
                    <a:pt x="99" y="148"/>
                  </a:lnTo>
                  <a:lnTo>
                    <a:pt x="101" y="151"/>
                  </a:lnTo>
                  <a:lnTo>
                    <a:pt x="101" y="155"/>
                  </a:lnTo>
                  <a:lnTo>
                    <a:pt x="110" y="156"/>
                  </a:lnTo>
                  <a:lnTo>
                    <a:pt x="120" y="159"/>
                  </a:lnTo>
                  <a:lnTo>
                    <a:pt x="130" y="162"/>
                  </a:lnTo>
                  <a:lnTo>
                    <a:pt x="141" y="166"/>
                  </a:lnTo>
                  <a:lnTo>
                    <a:pt x="151" y="170"/>
                  </a:lnTo>
                  <a:lnTo>
                    <a:pt x="159" y="176"/>
                  </a:lnTo>
                  <a:lnTo>
                    <a:pt x="168" y="183"/>
                  </a:lnTo>
                  <a:lnTo>
                    <a:pt x="174" y="190"/>
                  </a:lnTo>
                  <a:lnTo>
                    <a:pt x="92" y="183"/>
                  </a:lnTo>
                  <a:lnTo>
                    <a:pt x="0" y="119"/>
                  </a:lnTo>
                  <a:lnTo>
                    <a:pt x="7" y="105"/>
                  </a:lnTo>
                  <a:lnTo>
                    <a:pt x="13" y="91"/>
                  </a:lnTo>
                  <a:lnTo>
                    <a:pt x="18" y="75"/>
                  </a:lnTo>
                  <a:lnTo>
                    <a:pt x="24" y="62"/>
                  </a:lnTo>
                  <a:lnTo>
                    <a:pt x="28" y="46"/>
                  </a:lnTo>
                  <a:lnTo>
                    <a:pt x="32" y="31"/>
                  </a:lnTo>
                  <a:lnTo>
                    <a:pt x="38" y="15"/>
                  </a:lnTo>
                  <a:lnTo>
                    <a:pt x="43" y="0"/>
                  </a:lnTo>
                  <a:lnTo>
                    <a:pt x="68" y="7"/>
                  </a:lnTo>
                  <a:lnTo>
                    <a:pt x="95" y="13"/>
                  </a:lnTo>
                  <a:lnTo>
                    <a:pt x="123" y="17"/>
                  </a:lnTo>
                  <a:lnTo>
                    <a:pt x="151" y="20"/>
                  </a:lnTo>
                  <a:lnTo>
                    <a:pt x="179" y="22"/>
                  </a:lnTo>
                  <a:lnTo>
                    <a:pt x="207" y="22"/>
                  </a:lnTo>
                  <a:lnTo>
                    <a:pt x="236" y="22"/>
                  </a:lnTo>
                  <a:lnTo>
                    <a:pt x="264" y="22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55"/>
            <p:cNvSpPr>
              <a:spLocks noChangeAspect="1"/>
            </p:cNvSpPr>
            <p:nvPr/>
          </p:nvSpPr>
          <p:spPr bwMode="auto">
            <a:xfrm>
              <a:off x="1120" y="2462"/>
              <a:ext cx="12" cy="20"/>
            </a:xfrm>
            <a:custGeom>
              <a:avLst/>
              <a:gdLst>
                <a:gd name="T0" fmla="*/ 31 w 34"/>
                <a:gd name="T1" fmla="*/ 49 h 61"/>
                <a:gd name="T2" fmla="*/ 30 w 34"/>
                <a:gd name="T3" fmla="*/ 53 h 61"/>
                <a:gd name="T4" fmla="*/ 26 w 34"/>
                <a:gd name="T5" fmla="*/ 56 h 61"/>
                <a:gd name="T6" fmla="*/ 23 w 34"/>
                <a:gd name="T7" fmla="*/ 59 h 61"/>
                <a:gd name="T8" fmla="*/ 20 w 34"/>
                <a:gd name="T9" fmla="*/ 61 h 61"/>
                <a:gd name="T10" fmla="*/ 5 w 34"/>
                <a:gd name="T11" fmla="*/ 60 h 61"/>
                <a:gd name="T12" fmla="*/ 2 w 34"/>
                <a:gd name="T13" fmla="*/ 46 h 61"/>
                <a:gd name="T14" fmla="*/ 0 w 34"/>
                <a:gd name="T15" fmla="*/ 32 h 61"/>
                <a:gd name="T16" fmla="*/ 5 w 34"/>
                <a:gd name="T17" fmla="*/ 19 h 61"/>
                <a:gd name="T18" fmla="*/ 13 w 34"/>
                <a:gd name="T19" fmla="*/ 8 h 61"/>
                <a:gd name="T20" fmla="*/ 17 w 34"/>
                <a:gd name="T21" fmla="*/ 6 h 61"/>
                <a:gd name="T22" fmla="*/ 21 w 34"/>
                <a:gd name="T23" fmla="*/ 3 h 61"/>
                <a:gd name="T24" fmla="*/ 24 w 34"/>
                <a:gd name="T25" fmla="*/ 1 h 61"/>
                <a:gd name="T26" fmla="*/ 28 w 34"/>
                <a:gd name="T27" fmla="*/ 0 h 61"/>
                <a:gd name="T28" fmla="*/ 32 w 34"/>
                <a:gd name="T29" fmla="*/ 11 h 61"/>
                <a:gd name="T30" fmla="*/ 34 w 34"/>
                <a:gd name="T31" fmla="*/ 24 h 61"/>
                <a:gd name="T32" fmla="*/ 32 w 34"/>
                <a:gd name="T33" fmla="*/ 38 h 61"/>
                <a:gd name="T34" fmla="*/ 31 w 34"/>
                <a:gd name="T3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61">
                  <a:moveTo>
                    <a:pt x="31" y="49"/>
                  </a:moveTo>
                  <a:lnTo>
                    <a:pt x="30" y="53"/>
                  </a:lnTo>
                  <a:lnTo>
                    <a:pt x="26" y="56"/>
                  </a:lnTo>
                  <a:lnTo>
                    <a:pt x="23" y="59"/>
                  </a:lnTo>
                  <a:lnTo>
                    <a:pt x="20" y="61"/>
                  </a:lnTo>
                  <a:lnTo>
                    <a:pt x="5" y="60"/>
                  </a:lnTo>
                  <a:lnTo>
                    <a:pt x="2" y="46"/>
                  </a:lnTo>
                  <a:lnTo>
                    <a:pt x="0" y="32"/>
                  </a:lnTo>
                  <a:lnTo>
                    <a:pt x="5" y="19"/>
                  </a:lnTo>
                  <a:lnTo>
                    <a:pt x="13" y="8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2" y="11"/>
                  </a:lnTo>
                  <a:lnTo>
                    <a:pt x="34" y="24"/>
                  </a:lnTo>
                  <a:lnTo>
                    <a:pt x="32" y="38"/>
                  </a:lnTo>
                  <a:lnTo>
                    <a:pt x="31" y="49"/>
                  </a:lnTo>
                  <a:close/>
                </a:path>
              </a:pathLst>
            </a:custGeom>
            <a:solidFill>
              <a:srgbClr val="F2C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56"/>
            <p:cNvSpPr>
              <a:spLocks noChangeAspect="1"/>
            </p:cNvSpPr>
            <p:nvPr/>
          </p:nvSpPr>
          <p:spPr bwMode="auto">
            <a:xfrm>
              <a:off x="1118" y="2491"/>
              <a:ext cx="15" cy="40"/>
            </a:xfrm>
            <a:custGeom>
              <a:avLst/>
              <a:gdLst>
                <a:gd name="T0" fmla="*/ 35 w 44"/>
                <a:gd name="T1" fmla="*/ 1 h 120"/>
                <a:gd name="T2" fmla="*/ 44 w 44"/>
                <a:gd name="T3" fmla="*/ 120 h 120"/>
                <a:gd name="T4" fmla="*/ 28 w 44"/>
                <a:gd name="T5" fmla="*/ 109 h 120"/>
                <a:gd name="T6" fmla="*/ 17 w 44"/>
                <a:gd name="T7" fmla="*/ 96 h 120"/>
                <a:gd name="T8" fmla="*/ 12 w 44"/>
                <a:gd name="T9" fmla="*/ 82 h 120"/>
                <a:gd name="T10" fmla="*/ 7 w 44"/>
                <a:gd name="T11" fmla="*/ 65 h 120"/>
                <a:gd name="T12" fmla="*/ 6 w 44"/>
                <a:gd name="T13" fmla="*/ 50 h 120"/>
                <a:gd name="T14" fmla="*/ 5 w 44"/>
                <a:gd name="T15" fmla="*/ 33 h 120"/>
                <a:gd name="T16" fmla="*/ 3 w 44"/>
                <a:gd name="T17" fmla="*/ 17 h 120"/>
                <a:gd name="T18" fmla="*/ 0 w 44"/>
                <a:gd name="T19" fmla="*/ 0 h 120"/>
                <a:gd name="T20" fmla="*/ 10 w 44"/>
                <a:gd name="T21" fmla="*/ 4 h 120"/>
                <a:gd name="T22" fmla="*/ 19 w 44"/>
                <a:gd name="T23" fmla="*/ 7 h 120"/>
                <a:gd name="T24" fmla="*/ 27 w 44"/>
                <a:gd name="T25" fmla="*/ 7 h 120"/>
                <a:gd name="T26" fmla="*/ 35 w 44"/>
                <a:gd name="T27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20">
                  <a:moveTo>
                    <a:pt x="35" y="1"/>
                  </a:moveTo>
                  <a:lnTo>
                    <a:pt x="44" y="120"/>
                  </a:lnTo>
                  <a:lnTo>
                    <a:pt x="28" y="109"/>
                  </a:lnTo>
                  <a:lnTo>
                    <a:pt x="17" y="96"/>
                  </a:lnTo>
                  <a:lnTo>
                    <a:pt x="12" y="82"/>
                  </a:lnTo>
                  <a:lnTo>
                    <a:pt x="7" y="65"/>
                  </a:lnTo>
                  <a:lnTo>
                    <a:pt x="6" y="50"/>
                  </a:lnTo>
                  <a:lnTo>
                    <a:pt x="5" y="33"/>
                  </a:lnTo>
                  <a:lnTo>
                    <a:pt x="3" y="17"/>
                  </a:lnTo>
                  <a:lnTo>
                    <a:pt x="0" y="0"/>
                  </a:lnTo>
                  <a:lnTo>
                    <a:pt x="10" y="4"/>
                  </a:lnTo>
                  <a:lnTo>
                    <a:pt x="19" y="7"/>
                  </a:lnTo>
                  <a:lnTo>
                    <a:pt x="27" y="7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57"/>
            <p:cNvSpPr>
              <a:spLocks noChangeAspect="1"/>
            </p:cNvSpPr>
            <p:nvPr/>
          </p:nvSpPr>
          <p:spPr bwMode="auto">
            <a:xfrm>
              <a:off x="835" y="2514"/>
              <a:ext cx="84" cy="76"/>
            </a:xfrm>
            <a:custGeom>
              <a:avLst/>
              <a:gdLst>
                <a:gd name="T0" fmla="*/ 235 w 252"/>
                <a:gd name="T1" fmla="*/ 28 h 229"/>
                <a:gd name="T2" fmla="*/ 248 w 252"/>
                <a:gd name="T3" fmla="*/ 71 h 229"/>
                <a:gd name="T4" fmla="*/ 252 w 252"/>
                <a:gd name="T5" fmla="*/ 113 h 229"/>
                <a:gd name="T6" fmla="*/ 245 w 252"/>
                <a:gd name="T7" fmla="*/ 154 h 229"/>
                <a:gd name="T8" fmla="*/ 224 w 252"/>
                <a:gd name="T9" fmla="*/ 190 h 229"/>
                <a:gd name="T10" fmla="*/ 224 w 252"/>
                <a:gd name="T11" fmla="*/ 193 h 229"/>
                <a:gd name="T12" fmla="*/ 224 w 252"/>
                <a:gd name="T13" fmla="*/ 194 h 229"/>
                <a:gd name="T14" fmla="*/ 224 w 252"/>
                <a:gd name="T15" fmla="*/ 197 h 229"/>
                <a:gd name="T16" fmla="*/ 223 w 252"/>
                <a:gd name="T17" fmla="*/ 200 h 229"/>
                <a:gd name="T18" fmla="*/ 219 w 252"/>
                <a:gd name="T19" fmla="*/ 182 h 229"/>
                <a:gd name="T20" fmla="*/ 217 w 252"/>
                <a:gd name="T21" fmla="*/ 163 h 229"/>
                <a:gd name="T22" fmla="*/ 216 w 252"/>
                <a:gd name="T23" fmla="*/ 145 h 229"/>
                <a:gd name="T24" fmla="*/ 209 w 252"/>
                <a:gd name="T25" fmla="*/ 129 h 229"/>
                <a:gd name="T26" fmla="*/ 194 w 252"/>
                <a:gd name="T27" fmla="*/ 127 h 229"/>
                <a:gd name="T28" fmla="*/ 180 w 252"/>
                <a:gd name="T29" fmla="*/ 140 h 229"/>
                <a:gd name="T30" fmla="*/ 167 w 252"/>
                <a:gd name="T31" fmla="*/ 154 h 229"/>
                <a:gd name="T32" fmla="*/ 155 w 252"/>
                <a:gd name="T33" fmla="*/ 170 h 229"/>
                <a:gd name="T34" fmla="*/ 142 w 252"/>
                <a:gd name="T35" fmla="*/ 186 h 229"/>
                <a:gd name="T36" fmla="*/ 129 w 252"/>
                <a:gd name="T37" fmla="*/ 200 h 229"/>
                <a:gd name="T38" fmla="*/ 116 w 252"/>
                <a:gd name="T39" fmla="*/ 209 h 229"/>
                <a:gd name="T40" fmla="*/ 99 w 252"/>
                <a:gd name="T41" fmla="*/ 218 h 229"/>
                <a:gd name="T42" fmla="*/ 81 w 252"/>
                <a:gd name="T43" fmla="*/ 219 h 229"/>
                <a:gd name="T44" fmla="*/ 74 w 252"/>
                <a:gd name="T45" fmla="*/ 216 h 229"/>
                <a:gd name="T46" fmla="*/ 65 w 252"/>
                <a:gd name="T47" fmla="*/ 219 h 229"/>
                <a:gd name="T48" fmla="*/ 56 w 252"/>
                <a:gd name="T49" fmla="*/ 222 h 229"/>
                <a:gd name="T50" fmla="*/ 47 w 252"/>
                <a:gd name="T51" fmla="*/ 226 h 229"/>
                <a:gd name="T52" fmla="*/ 40 w 252"/>
                <a:gd name="T53" fmla="*/ 229 h 229"/>
                <a:gd name="T54" fmla="*/ 33 w 252"/>
                <a:gd name="T55" fmla="*/ 228 h 229"/>
                <a:gd name="T56" fmla="*/ 29 w 252"/>
                <a:gd name="T57" fmla="*/ 222 h 229"/>
                <a:gd name="T58" fmla="*/ 28 w 252"/>
                <a:gd name="T59" fmla="*/ 209 h 229"/>
                <a:gd name="T60" fmla="*/ 22 w 252"/>
                <a:gd name="T61" fmla="*/ 202 h 229"/>
                <a:gd name="T62" fmla="*/ 14 w 252"/>
                <a:gd name="T63" fmla="*/ 198 h 229"/>
                <a:gd name="T64" fmla="*/ 7 w 252"/>
                <a:gd name="T65" fmla="*/ 196 h 229"/>
                <a:gd name="T66" fmla="*/ 0 w 252"/>
                <a:gd name="T67" fmla="*/ 190 h 229"/>
                <a:gd name="T68" fmla="*/ 5 w 252"/>
                <a:gd name="T69" fmla="*/ 180 h 229"/>
                <a:gd name="T70" fmla="*/ 7 w 252"/>
                <a:gd name="T71" fmla="*/ 170 h 229"/>
                <a:gd name="T72" fmla="*/ 5 w 252"/>
                <a:gd name="T73" fmla="*/ 159 h 229"/>
                <a:gd name="T74" fmla="*/ 1 w 252"/>
                <a:gd name="T75" fmla="*/ 148 h 229"/>
                <a:gd name="T76" fmla="*/ 23 w 252"/>
                <a:gd name="T77" fmla="*/ 134 h 229"/>
                <a:gd name="T78" fmla="*/ 46 w 252"/>
                <a:gd name="T79" fmla="*/ 119 h 229"/>
                <a:gd name="T80" fmla="*/ 68 w 252"/>
                <a:gd name="T81" fmla="*/ 101 h 229"/>
                <a:gd name="T82" fmla="*/ 88 w 252"/>
                <a:gd name="T83" fmla="*/ 83 h 229"/>
                <a:gd name="T84" fmla="*/ 109 w 252"/>
                <a:gd name="T85" fmla="*/ 63 h 229"/>
                <a:gd name="T86" fmla="*/ 127 w 252"/>
                <a:gd name="T87" fmla="*/ 42 h 229"/>
                <a:gd name="T88" fmla="*/ 145 w 252"/>
                <a:gd name="T89" fmla="*/ 21 h 229"/>
                <a:gd name="T90" fmla="*/ 162 w 252"/>
                <a:gd name="T91" fmla="*/ 0 h 229"/>
                <a:gd name="T92" fmla="*/ 170 w 252"/>
                <a:gd name="T93" fmla="*/ 6 h 229"/>
                <a:gd name="T94" fmla="*/ 180 w 252"/>
                <a:gd name="T95" fmla="*/ 10 h 229"/>
                <a:gd name="T96" fmla="*/ 188 w 252"/>
                <a:gd name="T97" fmla="*/ 14 h 229"/>
                <a:gd name="T98" fmla="*/ 198 w 252"/>
                <a:gd name="T99" fmla="*/ 17 h 229"/>
                <a:gd name="T100" fmla="*/ 206 w 252"/>
                <a:gd name="T101" fmla="*/ 21 h 229"/>
                <a:gd name="T102" fmla="*/ 216 w 252"/>
                <a:gd name="T103" fmla="*/ 24 h 229"/>
                <a:gd name="T104" fmla="*/ 226 w 252"/>
                <a:gd name="T105" fmla="*/ 25 h 229"/>
                <a:gd name="T106" fmla="*/ 235 w 252"/>
                <a:gd name="T107" fmla="*/ 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" h="229">
                  <a:moveTo>
                    <a:pt x="235" y="28"/>
                  </a:moveTo>
                  <a:lnTo>
                    <a:pt x="248" y="71"/>
                  </a:lnTo>
                  <a:lnTo>
                    <a:pt x="252" y="113"/>
                  </a:lnTo>
                  <a:lnTo>
                    <a:pt x="245" y="154"/>
                  </a:lnTo>
                  <a:lnTo>
                    <a:pt x="224" y="190"/>
                  </a:lnTo>
                  <a:lnTo>
                    <a:pt x="224" y="193"/>
                  </a:lnTo>
                  <a:lnTo>
                    <a:pt x="224" y="194"/>
                  </a:lnTo>
                  <a:lnTo>
                    <a:pt x="224" y="197"/>
                  </a:lnTo>
                  <a:lnTo>
                    <a:pt x="223" y="200"/>
                  </a:lnTo>
                  <a:lnTo>
                    <a:pt x="219" y="182"/>
                  </a:lnTo>
                  <a:lnTo>
                    <a:pt x="217" y="163"/>
                  </a:lnTo>
                  <a:lnTo>
                    <a:pt x="216" y="145"/>
                  </a:lnTo>
                  <a:lnTo>
                    <a:pt x="209" y="129"/>
                  </a:lnTo>
                  <a:lnTo>
                    <a:pt x="194" y="127"/>
                  </a:lnTo>
                  <a:lnTo>
                    <a:pt x="180" y="140"/>
                  </a:lnTo>
                  <a:lnTo>
                    <a:pt x="167" y="154"/>
                  </a:lnTo>
                  <a:lnTo>
                    <a:pt x="155" y="170"/>
                  </a:lnTo>
                  <a:lnTo>
                    <a:pt x="142" y="186"/>
                  </a:lnTo>
                  <a:lnTo>
                    <a:pt x="129" y="200"/>
                  </a:lnTo>
                  <a:lnTo>
                    <a:pt x="116" y="209"/>
                  </a:lnTo>
                  <a:lnTo>
                    <a:pt x="99" y="218"/>
                  </a:lnTo>
                  <a:lnTo>
                    <a:pt x="81" y="219"/>
                  </a:lnTo>
                  <a:lnTo>
                    <a:pt x="74" y="216"/>
                  </a:lnTo>
                  <a:lnTo>
                    <a:pt x="65" y="219"/>
                  </a:lnTo>
                  <a:lnTo>
                    <a:pt x="56" y="222"/>
                  </a:lnTo>
                  <a:lnTo>
                    <a:pt x="47" y="226"/>
                  </a:lnTo>
                  <a:lnTo>
                    <a:pt x="40" y="229"/>
                  </a:lnTo>
                  <a:lnTo>
                    <a:pt x="33" y="228"/>
                  </a:lnTo>
                  <a:lnTo>
                    <a:pt x="29" y="222"/>
                  </a:lnTo>
                  <a:lnTo>
                    <a:pt x="28" y="209"/>
                  </a:lnTo>
                  <a:lnTo>
                    <a:pt x="22" y="202"/>
                  </a:lnTo>
                  <a:lnTo>
                    <a:pt x="14" y="198"/>
                  </a:lnTo>
                  <a:lnTo>
                    <a:pt x="7" y="196"/>
                  </a:lnTo>
                  <a:lnTo>
                    <a:pt x="0" y="190"/>
                  </a:lnTo>
                  <a:lnTo>
                    <a:pt x="5" y="180"/>
                  </a:lnTo>
                  <a:lnTo>
                    <a:pt x="7" y="170"/>
                  </a:lnTo>
                  <a:lnTo>
                    <a:pt x="5" y="159"/>
                  </a:lnTo>
                  <a:lnTo>
                    <a:pt x="1" y="148"/>
                  </a:lnTo>
                  <a:lnTo>
                    <a:pt x="23" y="134"/>
                  </a:lnTo>
                  <a:lnTo>
                    <a:pt x="46" y="119"/>
                  </a:lnTo>
                  <a:lnTo>
                    <a:pt x="68" y="101"/>
                  </a:lnTo>
                  <a:lnTo>
                    <a:pt x="88" y="83"/>
                  </a:lnTo>
                  <a:lnTo>
                    <a:pt x="109" y="63"/>
                  </a:lnTo>
                  <a:lnTo>
                    <a:pt x="127" y="42"/>
                  </a:lnTo>
                  <a:lnTo>
                    <a:pt x="145" y="21"/>
                  </a:lnTo>
                  <a:lnTo>
                    <a:pt x="162" y="0"/>
                  </a:lnTo>
                  <a:lnTo>
                    <a:pt x="170" y="6"/>
                  </a:lnTo>
                  <a:lnTo>
                    <a:pt x="180" y="10"/>
                  </a:lnTo>
                  <a:lnTo>
                    <a:pt x="188" y="14"/>
                  </a:lnTo>
                  <a:lnTo>
                    <a:pt x="198" y="17"/>
                  </a:lnTo>
                  <a:lnTo>
                    <a:pt x="206" y="21"/>
                  </a:lnTo>
                  <a:lnTo>
                    <a:pt x="216" y="24"/>
                  </a:lnTo>
                  <a:lnTo>
                    <a:pt x="226" y="25"/>
                  </a:lnTo>
                  <a:lnTo>
                    <a:pt x="235" y="28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58"/>
            <p:cNvSpPr>
              <a:spLocks noChangeAspect="1"/>
            </p:cNvSpPr>
            <p:nvPr/>
          </p:nvSpPr>
          <p:spPr bwMode="auto">
            <a:xfrm>
              <a:off x="993" y="2529"/>
              <a:ext cx="204" cy="296"/>
            </a:xfrm>
            <a:custGeom>
              <a:avLst/>
              <a:gdLst>
                <a:gd name="T0" fmla="*/ 599 w 613"/>
                <a:gd name="T1" fmla="*/ 91 h 887"/>
                <a:gd name="T2" fmla="*/ 611 w 613"/>
                <a:gd name="T3" fmla="*/ 241 h 887"/>
                <a:gd name="T4" fmla="*/ 596 w 613"/>
                <a:gd name="T5" fmla="*/ 495 h 887"/>
                <a:gd name="T6" fmla="*/ 558 w 613"/>
                <a:gd name="T7" fmla="*/ 601 h 887"/>
                <a:gd name="T8" fmla="*/ 518 w 613"/>
                <a:gd name="T9" fmla="*/ 622 h 887"/>
                <a:gd name="T10" fmla="*/ 474 w 613"/>
                <a:gd name="T11" fmla="*/ 632 h 887"/>
                <a:gd name="T12" fmla="*/ 473 w 613"/>
                <a:gd name="T13" fmla="*/ 649 h 887"/>
                <a:gd name="T14" fmla="*/ 495 w 613"/>
                <a:gd name="T15" fmla="*/ 663 h 887"/>
                <a:gd name="T16" fmla="*/ 526 w 613"/>
                <a:gd name="T17" fmla="*/ 660 h 887"/>
                <a:gd name="T18" fmla="*/ 557 w 613"/>
                <a:gd name="T19" fmla="*/ 653 h 887"/>
                <a:gd name="T20" fmla="*/ 586 w 613"/>
                <a:gd name="T21" fmla="*/ 651 h 887"/>
                <a:gd name="T22" fmla="*/ 571 w 613"/>
                <a:gd name="T23" fmla="*/ 731 h 887"/>
                <a:gd name="T24" fmla="*/ 558 w 613"/>
                <a:gd name="T25" fmla="*/ 849 h 887"/>
                <a:gd name="T26" fmla="*/ 501 w 613"/>
                <a:gd name="T27" fmla="*/ 869 h 887"/>
                <a:gd name="T28" fmla="*/ 462 w 613"/>
                <a:gd name="T29" fmla="*/ 872 h 887"/>
                <a:gd name="T30" fmla="*/ 426 w 613"/>
                <a:gd name="T31" fmla="*/ 861 h 887"/>
                <a:gd name="T32" fmla="*/ 401 w 613"/>
                <a:gd name="T33" fmla="*/ 841 h 887"/>
                <a:gd name="T34" fmla="*/ 370 w 613"/>
                <a:gd name="T35" fmla="*/ 718 h 887"/>
                <a:gd name="T36" fmla="*/ 381 w 613"/>
                <a:gd name="T37" fmla="*/ 605 h 887"/>
                <a:gd name="T38" fmla="*/ 403 w 613"/>
                <a:gd name="T39" fmla="*/ 605 h 887"/>
                <a:gd name="T40" fmla="*/ 406 w 613"/>
                <a:gd name="T41" fmla="*/ 586 h 887"/>
                <a:gd name="T42" fmla="*/ 373 w 613"/>
                <a:gd name="T43" fmla="*/ 508 h 887"/>
                <a:gd name="T44" fmla="*/ 341 w 613"/>
                <a:gd name="T45" fmla="*/ 393 h 887"/>
                <a:gd name="T46" fmla="*/ 310 w 613"/>
                <a:gd name="T47" fmla="*/ 279 h 887"/>
                <a:gd name="T48" fmla="*/ 297 w 613"/>
                <a:gd name="T49" fmla="*/ 272 h 887"/>
                <a:gd name="T50" fmla="*/ 265 w 613"/>
                <a:gd name="T51" fmla="*/ 343 h 887"/>
                <a:gd name="T52" fmla="*/ 235 w 613"/>
                <a:gd name="T53" fmla="*/ 457 h 887"/>
                <a:gd name="T54" fmla="*/ 225 w 613"/>
                <a:gd name="T55" fmla="*/ 577 h 887"/>
                <a:gd name="T56" fmla="*/ 243 w 613"/>
                <a:gd name="T57" fmla="*/ 806 h 887"/>
                <a:gd name="T58" fmla="*/ 223 w 613"/>
                <a:gd name="T59" fmla="*/ 872 h 887"/>
                <a:gd name="T60" fmla="*/ 209 w 613"/>
                <a:gd name="T61" fmla="*/ 866 h 887"/>
                <a:gd name="T62" fmla="*/ 187 w 613"/>
                <a:gd name="T63" fmla="*/ 870 h 887"/>
                <a:gd name="T64" fmla="*/ 165 w 613"/>
                <a:gd name="T65" fmla="*/ 876 h 887"/>
                <a:gd name="T66" fmla="*/ 127 w 613"/>
                <a:gd name="T67" fmla="*/ 887 h 887"/>
                <a:gd name="T68" fmla="*/ 83 w 613"/>
                <a:gd name="T69" fmla="*/ 875 h 887"/>
                <a:gd name="T70" fmla="*/ 37 w 613"/>
                <a:gd name="T71" fmla="*/ 865 h 887"/>
                <a:gd name="T72" fmla="*/ 30 w 613"/>
                <a:gd name="T73" fmla="*/ 823 h 887"/>
                <a:gd name="T74" fmla="*/ 13 w 613"/>
                <a:gd name="T75" fmla="*/ 681 h 887"/>
                <a:gd name="T76" fmla="*/ 23 w 613"/>
                <a:gd name="T77" fmla="*/ 502 h 887"/>
                <a:gd name="T78" fmla="*/ 3 w 613"/>
                <a:gd name="T79" fmla="*/ 349 h 887"/>
                <a:gd name="T80" fmla="*/ 6 w 613"/>
                <a:gd name="T81" fmla="*/ 197 h 887"/>
                <a:gd name="T82" fmla="*/ 34 w 613"/>
                <a:gd name="T83" fmla="*/ 81 h 887"/>
                <a:gd name="T84" fmla="*/ 63 w 613"/>
                <a:gd name="T85" fmla="*/ 17 h 887"/>
                <a:gd name="T86" fmla="*/ 108 w 613"/>
                <a:gd name="T87" fmla="*/ 28 h 887"/>
                <a:gd name="T88" fmla="*/ 152 w 613"/>
                <a:gd name="T89" fmla="*/ 43 h 887"/>
                <a:gd name="T90" fmla="*/ 198 w 613"/>
                <a:gd name="T91" fmla="*/ 58 h 887"/>
                <a:gd name="T92" fmla="*/ 244 w 613"/>
                <a:gd name="T93" fmla="*/ 75 h 887"/>
                <a:gd name="T94" fmla="*/ 289 w 613"/>
                <a:gd name="T95" fmla="*/ 92 h 887"/>
                <a:gd name="T96" fmla="*/ 314 w 613"/>
                <a:gd name="T97" fmla="*/ 56 h 887"/>
                <a:gd name="T98" fmla="*/ 346 w 613"/>
                <a:gd name="T99" fmla="*/ 21 h 887"/>
                <a:gd name="T100" fmla="*/ 375 w 613"/>
                <a:gd name="T101" fmla="*/ 3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3" h="887">
                  <a:moveTo>
                    <a:pt x="440" y="75"/>
                  </a:moveTo>
                  <a:lnTo>
                    <a:pt x="586" y="42"/>
                  </a:lnTo>
                  <a:lnTo>
                    <a:pt x="599" y="91"/>
                  </a:lnTo>
                  <a:lnTo>
                    <a:pt x="604" y="139"/>
                  </a:lnTo>
                  <a:lnTo>
                    <a:pt x="607" y="190"/>
                  </a:lnTo>
                  <a:lnTo>
                    <a:pt x="611" y="241"/>
                  </a:lnTo>
                  <a:lnTo>
                    <a:pt x="613" y="328"/>
                  </a:lnTo>
                  <a:lnTo>
                    <a:pt x="608" y="413"/>
                  </a:lnTo>
                  <a:lnTo>
                    <a:pt x="596" y="495"/>
                  </a:lnTo>
                  <a:lnTo>
                    <a:pt x="575" y="573"/>
                  </a:lnTo>
                  <a:lnTo>
                    <a:pt x="568" y="589"/>
                  </a:lnTo>
                  <a:lnTo>
                    <a:pt x="558" y="601"/>
                  </a:lnTo>
                  <a:lnTo>
                    <a:pt x="546" y="610"/>
                  </a:lnTo>
                  <a:lnTo>
                    <a:pt x="533" y="616"/>
                  </a:lnTo>
                  <a:lnTo>
                    <a:pt x="518" y="622"/>
                  </a:lnTo>
                  <a:lnTo>
                    <a:pt x="502" y="626"/>
                  </a:lnTo>
                  <a:lnTo>
                    <a:pt x="488" y="629"/>
                  </a:lnTo>
                  <a:lnTo>
                    <a:pt x="474" y="632"/>
                  </a:lnTo>
                  <a:lnTo>
                    <a:pt x="473" y="637"/>
                  </a:lnTo>
                  <a:lnTo>
                    <a:pt x="472" y="643"/>
                  </a:lnTo>
                  <a:lnTo>
                    <a:pt x="473" y="649"/>
                  </a:lnTo>
                  <a:lnTo>
                    <a:pt x="477" y="653"/>
                  </a:lnTo>
                  <a:lnTo>
                    <a:pt x="486" y="658"/>
                  </a:lnTo>
                  <a:lnTo>
                    <a:pt x="495" y="663"/>
                  </a:lnTo>
                  <a:lnTo>
                    <a:pt x="505" y="663"/>
                  </a:lnTo>
                  <a:lnTo>
                    <a:pt x="516" y="663"/>
                  </a:lnTo>
                  <a:lnTo>
                    <a:pt x="526" y="660"/>
                  </a:lnTo>
                  <a:lnTo>
                    <a:pt x="537" y="657"/>
                  </a:lnTo>
                  <a:lnTo>
                    <a:pt x="547" y="654"/>
                  </a:lnTo>
                  <a:lnTo>
                    <a:pt x="557" y="653"/>
                  </a:lnTo>
                  <a:lnTo>
                    <a:pt x="586" y="612"/>
                  </a:lnTo>
                  <a:lnTo>
                    <a:pt x="589" y="632"/>
                  </a:lnTo>
                  <a:lnTo>
                    <a:pt x="586" y="651"/>
                  </a:lnTo>
                  <a:lnTo>
                    <a:pt x="582" y="672"/>
                  </a:lnTo>
                  <a:lnTo>
                    <a:pt x="579" y="692"/>
                  </a:lnTo>
                  <a:lnTo>
                    <a:pt x="571" y="731"/>
                  </a:lnTo>
                  <a:lnTo>
                    <a:pt x="564" y="769"/>
                  </a:lnTo>
                  <a:lnTo>
                    <a:pt x="560" y="809"/>
                  </a:lnTo>
                  <a:lnTo>
                    <a:pt x="558" y="849"/>
                  </a:lnTo>
                  <a:lnTo>
                    <a:pt x="526" y="877"/>
                  </a:lnTo>
                  <a:lnTo>
                    <a:pt x="513" y="872"/>
                  </a:lnTo>
                  <a:lnTo>
                    <a:pt x="501" y="869"/>
                  </a:lnTo>
                  <a:lnTo>
                    <a:pt x="487" y="869"/>
                  </a:lnTo>
                  <a:lnTo>
                    <a:pt x="474" y="870"/>
                  </a:lnTo>
                  <a:lnTo>
                    <a:pt x="462" y="872"/>
                  </a:lnTo>
                  <a:lnTo>
                    <a:pt x="448" y="870"/>
                  </a:lnTo>
                  <a:lnTo>
                    <a:pt x="437" y="868"/>
                  </a:lnTo>
                  <a:lnTo>
                    <a:pt x="426" y="861"/>
                  </a:lnTo>
                  <a:lnTo>
                    <a:pt x="413" y="858"/>
                  </a:lnTo>
                  <a:lnTo>
                    <a:pt x="406" y="851"/>
                  </a:lnTo>
                  <a:lnTo>
                    <a:pt x="401" y="841"/>
                  </a:lnTo>
                  <a:lnTo>
                    <a:pt x="395" y="830"/>
                  </a:lnTo>
                  <a:lnTo>
                    <a:pt x="380" y="776"/>
                  </a:lnTo>
                  <a:lnTo>
                    <a:pt x="370" y="718"/>
                  </a:lnTo>
                  <a:lnTo>
                    <a:pt x="367" y="658"/>
                  </a:lnTo>
                  <a:lnTo>
                    <a:pt x="374" y="600"/>
                  </a:lnTo>
                  <a:lnTo>
                    <a:pt x="381" y="605"/>
                  </a:lnTo>
                  <a:lnTo>
                    <a:pt x="389" y="607"/>
                  </a:lnTo>
                  <a:lnTo>
                    <a:pt x="396" y="605"/>
                  </a:lnTo>
                  <a:lnTo>
                    <a:pt x="403" y="605"/>
                  </a:lnTo>
                  <a:lnTo>
                    <a:pt x="408" y="600"/>
                  </a:lnTo>
                  <a:lnTo>
                    <a:pt x="408" y="593"/>
                  </a:lnTo>
                  <a:lnTo>
                    <a:pt x="406" y="586"/>
                  </a:lnTo>
                  <a:lnTo>
                    <a:pt x="406" y="580"/>
                  </a:lnTo>
                  <a:lnTo>
                    <a:pt x="388" y="545"/>
                  </a:lnTo>
                  <a:lnTo>
                    <a:pt x="373" y="508"/>
                  </a:lnTo>
                  <a:lnTo>
                    <a:pt x="361" y="470"/>
                  </a:lnTo>
                  <a:lnTo>
                    <a:pt x="350" y="432"/>
                  </a:lnTo>
                  <a:lnTo>
                    <a:pt x="341" y="393"/>
                  </a:lnTo>
                  <a:lnTo>
                    <a:pt x="331" y="354"/>
                  </a:lnTo>
                  <a:lnTo>
                    <a:pt x="321" y="317"/>
                  </a:lnTo>
                  <a:lnTo>
                    <a:pt x="310" y="279"/>
                  </a:lnTo>
                  <a:lnTo>
                    <a:pt x="307" y="275"/>
                  </a:lnTo>
                  <a:lnTo>
                    <a:pt x="303" y="273"/>
                  </a:lnTo>
                  <a:lnTo>
                    <a:pt x="297" y="272"/>
                  </a:lnTo>
                  <a:lnTo>
                    <a:pt x="293" y="270"/>
                  </a:lnTo>
                  <a:lnTo>
                    <a:pt x="278" y="307"/>
                  </a:lnTo>
                  <a:lnTo>
                    <a:pt x="265" y="343"/>
                  </a:lnTo>
                  <a:lnTo>
                    <a:pt x="253" y="381"/>
                  </a:lnTo>
                  <a:lnTo>
                    <a:pt x="243" y="418"/>
                  </a:lnTo>
                  <a:lnTo>
                    <a:pt x="235" y="457"/>
                  </a:lnTo>
                  <a:lnTo>
                    <a:pt x="228" y="497"/>
                  </a:lnTo>
                  <a:lnTo>
                    <a:pt x="225" y="537"/>
                  </a:lnTo>
                  <a:lnTo>
                    <a:pt x="225" y="577"/>
                  </a:lnTo>
                  <a:lnTo>
                    <a:pt x="239" y="651"/>
                  </a:lnTo>
                  <a:lnTo>
                    <a:pt x="246" y="729"/>
                  </a:lnTo>
                  <a:lnTo>
                    <a:pt x="243" y="806"/>
                  </a:lnTo>
                  <a:lnTo>
                    <a:pt x="226" y="880"/>
                  </a:lnTo>
                  <a:lnTo>
                    <a:pt x="225" y="876"/>
                  </a:lnTo>
                  <a:lnTo>
                    <a:pt x="223" y="872"/>
                  </a:lnTo>
                  <a:lnTo>
                    <a:pt x="221" y="868"/>
                  </a:lnTo>
                  <a:lnTo>
                    <a:pt x="218" y="865"/>
                  </a:lnTo>
                  <a:lnTo>
                    <a:pt x="209" y="866"/>
                  </a:lnTo>
                  <a:lnTo>
                    <a:pt x="203" y="868"/>
                  </a:lnTo>
                  <a:lnTo>
                    <a:pt x="194" y="869"/>
                  </a:lnTo>
                  <a:lnTo>
                    <a:pt x="187" y="870"/>
                  </a:lnTo>
                  <a:lnTo>
                    <a:pt x="180" y="872"/>
                  </a:lnTo>
                  <a:lnTo>
                    <a:pt x="173" y="875"/>
                  </a:lnTo>
                  <a:lnTo>
                    <a:pt x="165" y="876"/>
                  </a:lnTo>
                  <a:lnTo>
                    <a:pt x="158" y="877"/>
                  </a:lnTo>
                  <a:lnTo>
                    <a:pt x="143" y="884"/>
                  </a:lnTo>
                  <a:lnTo>
                    <a:pt x="127" y="887"/>
                  </a:lnTo>
                  <a:lnTo>
                    <a:pt x="112" y="884"/>
                  </a:lnTo>
                  <a:lnTo>
                    <a:pt x="98" y="880"/>
                  </a:lnTo>
                  <a:lnTo>
                    <a:pt x="83" y="875"/>
                  </a:lnTo>
                  <a:lnTo>
                    <a:pt x="67" y="869"/>
                  </a:lnTo>
                  <a:lnTo>
                    <a:pt x="52" y="866"/>
                  </a:lnTo>
                  <a:lnTo>
                    <a:pt x="37" y="865"/>
                  </a:lnTo>
                  <a:lnTo>
                    <a:pt x="31" y="852"/>
                  </a:lnTo>
                  <a:lnTo>
                    <a:pt x="30" y="838"/>
                  </a:lnTo>
                  <a:lnTo>
                    <a:pt x="30" y="823"/>
                  </a:lnTo>
                  <a:lnTo>
                    <a:pt x="27" y="809"/>
                  </a:lnTo>
                  <a:lnTo>
                    <a:pt x="18" y="745"/>
                  </a:lnTo>
                  <a:lnTo>
                    <a:pt x="13" y="681"/>
                  </a:lnTo>
                  <a:lnTo>
                    <a:pt x="14" y="615"/>
                  </a:lnTo>
                  <a:lnTo>
                    <a:pt x="25" y="552"/>
                  </a:lnTo>
                  <a:lnTo>
                    <a:pt x="23" y="502"/>
                  </a:lnTo>
                  <a:lnTo>
                    <a:pt x="17" y="450"/>
                  </a:lnTo>
                  <a:lnTo>
                    <a:pt x="10" y="399"/>
                  </a:lnTo>
                  <a:lnTo>
                    <a:pt x="3" y="349"/>
                  </a:lnTo>
                  <a:lnTo>
                    <a:pt x="0" y="297"/>
                  </a:lnTo>
                  <a:lnTo>
                    <a:pt x="0" y="247"/>
                  </a:lnTo>
                  <a:lnTo>
                    <a:pt x="6" y="197"/>
                  </a:lnTo>
                  <a:lnTo>
                    <a:pt x="18" y="148"/>
                  </a:lnTo>
                  <a:lnTo>
                    <a:pt x="27" y="114"/>
                  </a:lnTo>
                  <a:lnTo>
                    <a:pt x="34" y="81"/>
                  </a:lnTo>
                  <a:lnTo>
                    <a:pt x="41" y="47"/>
                  </a:lnTo>
                  <a:lnTo>
                    <a:pt x="49" y="14"/>
                  </a:lnTo>
                  <a:lnTo>
                    <a:pt x="63" y="17"/>
                  </a:lnTo>
                  <a:lnTo>
                    <a:pt x="78" y="19"/>
                  </a:lnTo>
                  <a:lnTo>
                    <a:pt x="92" y="24"/>
                  </a:lnTo>
                  <a:lnTo>
                    <a:pt x="108" y="28"/>
                  </a:lnTo>
                  <a:lnTo>
                    <a:pt x="123" y="33"/>
                  </a:lnTo>
                  <a:lnTo>
                    <a:pt x="138" y="38"/>
                  </a:lnTo>
                  <a:lnTo>
                    <a:pt x="152" y="43"/>
                  </a:lnTo>
                  <a:lnTo>
                    <a:pt x="168" y="47"/>
                  </a:lnTo>
                  <a:lnTo>
                    <a:pt x="183" y="53"/>
                  </a:lnTo>
                  <a:lnTo>
                    <a:pt x="198" y="58"/>
                  </a:lnTo>
                  <a:lnTo>
                    <a:pt x="214" y="64"/>
                  </a:lnTo>
                  <a:lnTo>
                    <a:pt x="229" y="70"/>
                  </a:lnTo>
                  <a:lnTo>
                    <a:pt x="244" y="75"/>
                  </a:lnTo>
                  <a:lnTo>
                    <a:pt x="260" y="79"/>
                  </a:lnTo>
                  <a:lnTo>
                    <a:pt x="274" y="86"/>
                  </a:lnTo>
                  <a:lnTo>
                    <a:pt x="289" y="92"/>
                  </a:lnTo>
                  <a:lnTo>
                    <a:pt x="296" y="79"/>
                  </a:lnTo>
                  <a:lnTo>
                    <a:pt x="304" y="67"/>
                  </a:lnTo>
                  <a:lnTo>
                    <a:pt x="314" y="56"/>
                  </a:lnTo>
                  <a:lnTo>
                    <a:pt x="325" y="43"/>
                  </a:lnTo>
                  <a:lnTo>
                    <a:pt x="335" y="32"/>
                  </a:lnTo>
                  <a:lnTo>
                    <a:pt x="346" y="21"/>
                  </a:lnTo>
                  <a:lnTo>
                    <a:pt x="359" y="11"/>
                  </a:lnTo>
                  <a:lnTo>
                    <a:pt x="370" y="0"/>
                  </a:lnTo>
                  <a:lnTo>
                    <a:pt x="375" y="3"/>
                  </a:lnTo>
                  <a:lnTo>
                    <a:pt x="440" y="75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59"/>
            <p:cNvSpPr>
              <a:spLocks noChangeAspect="1"/>
            </p:cNvSpPr>
            <p:nvPr/>
          </p:nvSpPr>
          <p:spPr bwMode="auto">
            <a:xfrm>
              <a:off x="1170" y="2817"/>
              <a:ext cx="29" cy="23"/>
            </a:xfrm>
            <a:custGeom>
              <a:avLst/>
              <a:gdLst>
                <a:gd name="T0" fmla="*/ 83 w 87"/>
                <a:gd name="T1" fmla="*/ 24 h 67"/>
                <a:gd name="T2" fmla="*/ 85 w 87"/>
                <a:gd name="T3" fmla="*/ 35 h 67"/>
                <a:gd name="T4" fmla="*/ 87 w 87"/>
                <a:gd name="T5" fmla="*/ 47 h 67"/>
                <a:gd name="T6" fmla="*/ 85 w 87"/>
                <a:gd name="T7" fmla="*/ 58 h 67"/>
                <a:gd name="T8" fmla="*/ 78 w 87"/>
                <a:gd name="T9" fmla="*/ 67 h 67"/>
                <a:gd name="T10" fmla="*/ 68 w 87"/>
                <a:gd name="T11" fmla="*/ 65 h 67"/>
                <a:gd name="T12" fmla="*/ 57 w 87"/>
                <a:gd name="T13" fmla="*/ 63 h 67"/>
                <a:gd name="T14" fmla="*/ 47 w 87"/>
                <a:gd name="T15" fmla="*/ 60 h 67"/>
                <a:gd name="T16" fmla="*/ 37 w 87"/>
                <a:gd name="T17" fmla="*/ 56 h 67"/>
                <a:gd name="T18" fmla="*/ 28 w 87"/>
                <a:gd name="T19" fmla="*/ 53 h 67"/>
                <a:gd name="T20" fmla="*/ 19 w 87"/>
                <a:gd name="T21" fmla="*/ 49 h 67"/>
                <a:gd name="T22" fmla="*/ 9 w 87"/>
                <a:gd name="T23" fmla="*/ 46 h 67"/>
                <a:gd name="T24" fmla="*/ 0 w 87"/>
                <a:gd name="T25" fmla="*/ 43 h 67"/>
                <a:gd name="T26" fmla="*/ 0 w 87"/>
                <a:gd name="T27" fmla="*/ 32 h 67"/>
                <a:gd name="T28" fmla="*/ 8 w 87"/>
                <a:gd name="T29" fmla="*/ 25 h 67"/>
                <a:gd name="T30" fmla="*/ 19 w 87"/>
                <a:gd name="T31" fmla="*/ 17 h 67"/>
                <a:gd name="T32" fmla="*/ 32 w 87"/>
                <a:gd name="T33" fmla="*/ 10 h 67"/>
                <a:gd name="T34" fmla="*/ 44 w 87"/>
                <a:gd name="T35" fmla="*/ 3 h 67"/>
                <a:gd name="T36" fmla="*/ 57 w 87"/>
                <a:gd name="T37" fmla="*/ 0 h 67"/>
                <a:gd name="T38" fmla="*/ 68 w 87"/>
                <a:gd name="T39" fmla="*/ 1 h 67"/>
                <a:gd name="T40" fmla="*/ 76 w 87"/>
                <a:gd name="T41" fmla="*/ 10 h 67"/>
                <a:gd name="T42" fmla="*/ 83 w 87"/>
                <a:gd name="T43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67">
                  <a:moveTo>
                    <a:pt x="83" y="24"/>
                  </a:moveTo>
                  <a:lnTo>
                    <a:pt x="85" y="35"/>
                  </a:lnTo>
                  <a:lnTo>
                    <a:pt x="87" y="47"/>
                  </a:lnTo>
                  <a:lnTo>
                    <a:pt x="85" y="58"/>
                  </a:lnTo>
                  <a:lnTo>
                    <a:pt x="78" y="67"/>
                  </a:lnTo>
                  <a:lnTo>
                    <a:pt x="68" y="65"/>
                  </a:lnTo>
                  <a:lnTo>
                    <a:pt x="57" y="63"/>
                  </a:lnTo>
                  <a:lnTo>
                    <a:pt x="47" y="60"/>
                  </a:lnTo>
                  <a:lnTo>
                    <a:pt x="37" y="56"/>
                  </a:lnTo>
                  <a:lnTo>
                    <a:pt x="28" y="53"/>
                  </a:lnTo>
                  <a:lnTo>
                    <a:pt x="19" y="49"/>
                  </a:lnTo>
                  <a:lnTo>
                    <a:pt x="9" y="46"/>
                  </a:lnTo>
                  <a:lnTo>
                    <a:pt x="0" y="43"/>
                  </a:lnTo>
                  <a:lnTo>
                    <a:pt x="0" y="32"/>
                  </a:lnTo>
                  <a:lnTo>
                    <a:pt x="8" y="25"/>
                  </a:lnTo>
                  <a:lnTo>
                    <a:pt x="19" y="17"/>
                  </a:lnTo>
                  <a:lnTo>
                    <a:pt x="32" y="10"/>
                  </a:lnTo>
                  <a:lnTo>
                    <a:pt x="44" y="3"/>
                  </a:lnTo>
                  <a:lnTo>
                    <a:pt x="57" y="0"/>
                  </a:lnTo>
                  <a:lnTo>
                    <a:pt x="68" y="1"/>
                  </a:lnTo>
                  <a:lnTo>
                    <a:pt x="76" y="10"/>
                  </a:lnTo>
                  <a:lnTo>
                    <a:pt x="83" y="2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60"/>
            <p:cNvSpPr>
              <a:spLocks noChangeAspect="1"/>
            </p:cNvSpPr>
            <p:nvPr/>
          </p:nvSpPr>
          <p:spPr bwMode="auto">
            <a:xfrm>
              <a:off x="1112" y="2823"/>
              <a:ext cx="28" cy="21"/>
            </a:xfrm>
            <a:custGeom>
              <a:avLst/>
              <a:gdLst>
                <a:gd name="T0" fmla="*/ 83 w 83"/>
                <a:gd name="T1" fmla="*/ 17 h 61"/>
                <a:gd name="T2" fmla="*/ 81 w 83"/>
                <a:gd name="T3" fmla="*/ 25 h 61"/>
                <a:gd name="T4" fmla="*/ 77 w 83"/>
                <a:gd name="T5" fmla="*/ 32 h 61"/>
                <a:gd name="T6" fmla="*/ 71 w 83"/>
                <a:gd name="T7" fmla="*/ 38 h 61"/>
                <a:gd name="T8" fmla="*/ 64 w 83"/>
                <a:gd name="T9" fmla="*/ 42 h 61"/>
                <a:gd name="T10" fmla="*/ 57 w 83"/>
                <a:gd name="T11" fmla="*/ 46 h 61"/>
                <a:gd name="T12" fmla="*/ 49 w 83"/>
                <a:gd name="T13" fmla="*/ 49 h 61"/>
                <a:gd name="T14" fmla="*/ 42 w 83"/>
                <a:gd name="T15" fmla="*/ 53 h 61"/>
                <a:gd name="T16" fmla="*/ 37 w 83"/>
                <a:gd name="T17" fmla="*/ 59 h 61"/>
                <a:gd name="T18" fmla="*/ 30 w 83"/>
                <a:gd name="T19" fmla="*/ 61 h 61"/>
                <a:gd name="T20" fmla="*/ 24 w 83"/>
                <a:gd name="T21" fmla="*/ 61 h 61"/>
                <a:gd name="T22" fmla="*/ 17 w 83"/>
                <a:gd name="T23" fmla="*/ 61 h 61"/>
                <a:gd name="T24" fmla="*/ 11 w 83"/>
                <a:gd name="T25" fmla="*/ 61 h 61"/>
                <a:gd name="T26" fmla="*/ 4 w 83"/>
                <a:gd name="T27" fmla="*/ 50 h 61"/>
                <a:gd name="T28" fmla="*/ 0 w 83"/>
                <a:gd name="T29" fmla="*/ 36 h 61"/>
                <a:gd name="T30" fmla="*/ 0 w 83"/>
                <a:gd name="T31" fmla="*/ 22 h 61"/>
                <a:gd name="T32" fmla="*/ 2 w 83"/>
                <a:gd name="T33" fmla="*/ 10 h 61"/>
                <a:gd name="T34" fmla="*/ 11 w 83"/>
                <a:gd name="T35" fmla="*/ 4 h 61"/>
                <a:gd name="T36" fmla="*/ 21 w 83"/>
                <a:gd name="T37" fmla="*/ 0 h 61"/>
                <a:gd name="T38" fmla="*/ 32 w 83"/>
                <a:gd name="T39" fmla="*/ 0 h 61"/>
                <a:gd name="T40" fmla="*/ 42 w 83"/>
                <a:gd name="T41" fmla="*/ 0 h 61"/>
                <a:gd name="T42" fmla="*/ 53 w 83"/>
                <a:gd name="T43" fmla="*/ 3 h 61"/>
                <a:gd name="T44" fmla="*/ 63 w 83"/>
                <a:gd name="T45" fmla="*/ 7 h 61"/>
                <a:gd name="T46" fmla="*/ 73 w 83"/>
                <a:gd name="T47" fmla="*/ 11 h 61"/>
                <a:gd name="T48" fmla="*/ 83 w 83"/>
                <a:gd name="T49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61">
                  <a:moveTo>
                    <a:pt x="83" y="17"/>
                  </a:moveTo>
                  <a:lnTo>
                    <a:pt x="81" y="25"/>
                  </a:lnTo>
                  <a:lnTo>
                    <a:pt x="77" y="32"/>
                  </a:lnTo>
                  <a:lnTo>
                    <a:pt x="71" y="38"/>
                  </a:lnTo>
                  <a:lnTo>
                    <a:pt x="64" y="42"/>
                  </a:lnTo>
                  <a:lnTo>
                    <a:pt x="57" y="46"/>
                  </a:lnTo>
                  <a:lnTo>
                    <a:pt x="49" y="49"/>
                  </a:lnTo>
                  <a:lnTo>
                    <a:pt x="42" y="53"/>
                  </a:lnTo>
                  <a:lnTo>
                    <a:pt x="37" y="59"/>
                  </a:lnTo>
                  <a:lnTo>
                    <a:pt x="30" y="61"/>
                  </a:lnTo>
                  <a:lnTo>
                    <a:pt x="24" y="61"/>
                  </a:lnTo>
                  <a:lnTo>
                    <a:pt x="17" y="61"/>
                  </a:lnTo>
                  <a:lnTo>
                    <a:pt x="11" y="61"/>
                  </a:lnTo>
                  <a:lnTo>
                    <a:pt x="4" y="50"/>
                  </a:lnTo>
                  <a:lnTo>
                    <a:pt x="0" y="36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1" y="4"/>
                  </a:lnTo>
                  <a:lnTo>
                    <a:pt x="21" y="0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3" y="3"/>
                  </a:lnTo>
                  <a:lnTo>
                    <a:pt x="63" y="7"/>
                  </a:lnTo>
                  <a:lnTo>
                    <a:pt x="73" y="11"/>
                  </a:lnTo>
                  <a:lnTo>
                    <a:pt x="83" y="1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61"/>
            <p:cNvSpPr>
              <a:spLocks noChangeAspect="1"/>
            </p:cNvSpPr>
            <p:nvPr/>
          </p:nvSpPr>
          <p:spPr bwMode="auto">
            <a:xfrm>
              <a:off x="1041" y="2825"/>
              <a:ext cx="21" cy="16"/>
            </a:xfrm>
            <a:custGeom>
              <a:avLst/>
              <a:gdLst>
                <a:gd name="T0" fmla="*/ 61 w 64"/>
                <a:gd name="T1" fmla="*/ 50 h 50"/>
                <a:gd name="T2" fmla="*/ 53 w 64"/>
                <a:gd name="T3" fmla="*/ 50 h 50"/>
                <a:gd name="T4" fmla="*/ 45 w 64"/>
                <a:gd name="T5" fmla="*/ 49 h 50"/>
                <a:gd name="T6" fmla="*/ 36 w 64"/>
                <a:gd name="T7" fmla="*/ 46 h 50"/>
                <a:gd name="T8" fmla="*/ 29 w 64"/>
                <a:gd name="T9" fmla="*/ 42 h 50"/>
                <a:gd name="T10" fmla="*/ 21 w 64"/>
                <a:gd name="T11" fmla="*/ 38 h 50"/>
                <a:gd name="T12" fmla="*/ 14 w 64"/>
                <a:gd name="T13" fmla="*/ 32 h 50"/>
                <a:gd name="T14" fmla="*/ 7 w 64"/>
                <a:gd name="T15" fmla="*/ 27 h 50"/>
                <a:gd name="T16" fmla="*/ 0 w 64"/>
                <a:gd name="T17" fmla="*/ 21 h 50"/>
                <a:gd name="T18" fmla="*/ 7 w 64"/>
                <a:gd name="T19" fmla="*/ 18 h 50"/>
                <a:gd name="T20" fmla="*/ 15 w 64"/>
                <a:gd name="T21" fmla="*/ 17 h 50"/>
                <a:gd name="T22" fmla="*/ 22 w 64"/>
                <a:gd name="T23" fmla="*/ 14 h 50"/>
                <a:gd name="T24" fmla="*/ 31 w 64"/>
                <a:gd name="T25" fmla="*/ 13 h 50"/>
                <a:gd name="T26" fmla="*/ 39 w 64"/>
                <a:gd name="T27" fmla="*/ 10 h 50"/>
                <a:gd name="T28" fmla="*/ 46 w 64"/>
                <a:gd name="T29" fmla="*/ 7 h 50"/>
                <a:gd name="T30" fmla="*/ 54 w 64"/>
                <a:gd name="T31" fmla="*/ 4 h 50"/>
                <a:gd name="T32" fmla="*/ 61 w 64"/>
                <a:gd name="T33" fmla="*/ 0 h 50"/>
                <a:gd name="T34" fmla="*/ 63 w 64"/>
                <a:gd name="T35" fmla="*/ 13 h 50"/>
                <a:gd name="T36" fmla="*/ 64 w 64"/>
                <a:gd name="T37" fmla="*/ 25 h 50"/>
                <a:gd name="T38" fmla="*/ 64 w 64"/>
                <a:gd name="T39" fmla="*/ 39 h 50"/>
                <a:gd name="T40" fmla="*/ 61 w 64"/>
                <a:gd name="T4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" h="50">
                  <a:moveTo>
                    <a:pt x="61" y="50"/>
                  </a:moveTo>
                  <a:lnTo>
                    <a:pt x="53" y="50"/>
                  </a:lnTo>
                  <a:lnTo>
                    <a:pt x="45" y="49"/>
                  </a:lnTo>
                  <a:lnTo>
                    <a:pt x="36" y="46"/>
                  </a:lnTo>
                  <a:lnTo>
                    <a:pt x="29" y="42"/>
                  </a:lnTo>
                  <a:lnTo>
                    <a:pt x="21" y="38"/>
                  </a:lnTo>
                  <a:lnTo>
                    <a:pt x="14" y="32"/>
                  </a:lnTo>
                  <a:lnTo>
                    <a:pt x="7" y="27"/>
                  </a:lnTo>
                  <a:lnTo>
                    <a:pt x="0" y="21"/>
                  </a:lnTo>
                  <a:lnTo>
                    <a:pt x="7" y="18"/>
                  </a:lnTo>
                  <a:lnTo>
                    <a:pt x="15" y="17"/>
                  </a:lnTo>
                  <a:lnTo>
                    <a:pt x="22" y="14"/>
                  </a:lnTo>
                  <a:lnTo>
                    <a:pt x="31" y="13"/>
                  </a:lnTo>
                  <a:lnTo>
                    <a:pt x="39" y="10"/>
                  </a:lnTo>
                  <a:lnTo>
                    <a:pt x="46" y="7"/>
                  </a:lnTo>
                  <a:lnTo>
                    <a:pt x="54" y="4"/>
                  </a:lnTo>
                  <a:lnTo>
                    <a:pt x="61" y="0"/>
                  </a:lnTo>
                  <a:lnTo>
                    <a:pt x="63" y="13"/>
                  </a:lnTo>
                  <a:lnTo>
                    <a:pt x="64" y="25"/>
                  </a:lnTo>
                  <a:lnTo>
                    <a:pt x="64" y="39"/>
                  </a:lnTo>
                  <a:lnTo>
                    <a:pt x="61" y="50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62"/>
            <p:cNvSpPr>
              <a:spLocks noChangeAspect="1"/>
            </p:cNvSpPr>
            <p:nvPr/>
          </p:nvSpPr>
          <p:spPr bwMode="auto">
            <a:xfrm>
              <a:off x="978" y="2826"/>
              <a:ext cx="45" cy="9"/>
            </a:xfrm>
            <a:custGeom>
              <a:avLst/>
              <a:gdLst>
                <a:gd name="T0" fmla="*/ 137 w 137"/>
                <a:gd name="T1" fmla="*/ 14 h 28"/>
                <a:gd name="T2" fmla="*/ 137 w 137"/>
                <a:gd name="T3" fmla="*/ 28 h 28"/>
                <a:gd name="T4" fmla="*/ 122 w 137"/>
                <a:gd name="T5" fmla="*/ 23 h 28"/>
                <a:gd name="T6" fmla="*/ 105 w 137"/>
                <a:gd name="T7" fmla="*/ 18 h 28"/>
                <a:gd name="T8" fmla="*/ 90 w 137"/>
                <a:gd name="T9" fmla="*/ 16 h 28"/>
                <a:gd name="T10" fmla="*/ 73 w 137"/>
                <a:gd name="T11" fmla="*/ 16 h 28"/>
                <a:gd name="T12" fmla="*/ 56 w 137"/>
                <a:gd name="T13" fmla="*/ 16 h 28"/>
                <a:gd name="T14" fmla="*/ 39 w 137"/>
                <a:gd name="T15" fmla="*/ 18 h 28"/>
                <a:gd name="T16" fmla="*/ 24 w 137"/>
                <a:gd name="T17" fmla="*/ 23 h 28"/>
                <a:gd name="T18" fmla="*/ 9 w 137"/>
                <a:gd name="T19" fmla="*/ 28 h 28"/>
                <a:gd name="T20" fmla="*/ 0 w 137"/>
                <a:gd name="T21" fmla="*/ 28 h 28"/>
                <a:gd name="T22" fmla="*/ 13 w 137"/>
                <a:gd name="T23" fmla="*/ 16 h 28"/>
                <a:gd name="T24" fmla="*/ 28 w 137"/>
                <a:gd name="T25" fmla="*/ 7 h 28"/>
                <a:gd name="T26" fmla="*/ 45 w 137"/>
                <a:gd name="T27" fmla="*/ 3 h 28"/>
                <a:gd name="T28" fmla="*/ 63 w 137"/>
                <a:gd name="T29" fmla="*/ 0 h 28"/>
                <a:gd name="T30" fmla="*/ 81 w 137"/>
                <a:gd name="T31" fmla="*/ 0 h 28"/>
                <a:gd name="T32" fmla="*/ 99 w 137"/>
                <a:gd name="T33" fmla="*/ 3 h 28"/>
                <a:gd name="T34" fmla="*/ 119 w 137"/>
                <a:gd name="T35" fmla="*/ 9 h 28"/>
                <a:gd name="T36" fmla="*/ 137 w 137"/>
                <a:gd name="T3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28">
                  <a:moveTo>
                    <a:pt x="137" y="14"/>
                  </a:moveTo>
                  <a:lnTo>
                    <a:pt x="137" y="28"/>
                  </a:lnTo>
                  <a:lnTo>
                    <a:pt x="122" y="23"/>
                  </a:lnTo>
                  <a:lnTo>
                    <a:pt x="105" y="18"/>
                  </a:lnTo>
                  <a:lnTo>
                    <a:pt x="90" y="16"/>
                  </a:lnTo>
                  <a:lnTo>
                    <a:pt x="73" y="16"/>
                  </a:lnTo>
                  <a:lnTo>
                    <a:pt x="56" y="16"/>
                  </a:lnTo>
                  <a:lnTo>
                    <a:pt x="39" y="18"/>
                  </a:lnTo>
                  <a:lnTo>
                    <a:pt x="24" y="23"/>
                  </a:lnTo>
                  <a:lnTo>
                    <a:pt x="9" y="28"/>
                  </a:lnTo>
                  <a:lnTo>
                    <a:pt x="0" y="28"/>
                  </a:lnTo>
                  <a:lnTo>
                    <a:pt x="13" y="16"/>
                  </a:lnTo>
                  <a:lnTo>
                    <a:pt x="28" y="7"/>
                  </a:lnTo>
                  <a:lnTo>
                    <a:pt x="45" y="3"/>
                  </a:lnTo>
                  <a:lnTo>
                    <a:pt x="63" y="0"/>
                  </a:lnTo>
                  <a:lnTo>
                    <a:pt x="81" y="0"/>
                  </a:lnTo>
                  <a:lnTo>
                    <a:pt x="99" y="3"/>
                  </a:lnTo>
                  <a:lnTo>
                    <a:pt x="119" y="9"/>
                  </a:lnTo>
                  <a:lnTo>
                    <a:pt x="13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63"/>
            <p:cNvSpPr>
              <a:spLocks noChangeAspect="1"/>
            </p:cNvSpPr>
            <p:nvPr/>
          </p:nvSpPr>
          <p:spPr bwMode="auto">
            <a:xfrm>
              <a:off x="1146" y="2827"/>
              <a:ext cx="17" cy="6"/>
            </a:xfrm>
            <a:custGeom>
              <a:avLst/>
              <a:gdLst>
                <a:gd name="T0" fmla="*/ 52 w 52"/>
                <a:gd name="T1" fmla="*/ 14 h 18"/>
                <a:gd name="T2" fmla="*/ 46 w 52"/>
                <a:gd name="T3" fmla="*/ 17 h 18"/>
                <a:gd name="T4" fmla="*/ 41 w 52"/>
                <a:gd name="T5" fmla="*/ 18 h 18"/>
                <a:gd name="T6" fmla="*/ 35 w 52"/>
                <a:gd name="T7" fmla="*/ 18 h 18"/>
                <a:gd name="T8" fmla="*/ 28 w 52"/>
                <a:gd name="T9" fmla="*/ 17 h 18"/>
                <a:gd name="T10" fmla="*/ 22 w 52"/>
                <a:gd name="T11" fmla="*/ 14 h 18"/>
                <a:gd name="T12" fmla="*/ 15 w 52"/>
                <a:gd name="T13" fmla="*/ 13 h 18"/>
                <a:gd name="T14" fmla="*/ 10 w 52"/>
                <a:gd name="T15" fmla="*/ 11 h 18"/>
                <a:gd name="T16" fmla="*/ 3 w 52"/>
                <a:gd name="T17" fmla="*/ 10 h 18"/>
                <a:gd name="T18" fmla="*/ 3 w 52"/>
                <a:gd name="T19" fmla="*/ 8 h 18"/>
                <a:gd name="T20" fmla="*/ 3 w 52"/>
                <a:gd name="T21" fmla="*/ 6 h 18"/>
                <a:gd name="T22" fmla="*/ 2 w 52"/>
                <a:gd name="T23" fmla="*/ 4 h 18"/>
                <a:gd name="T24" fmla="*/ 0 w 52"/>
                <a:gd name="T25" fmla="*/ 3 h 18"/>
                <a:gd name="T26" fmla="*/ 7 w 52"/>
                <a:gd name="T27" fmla="*/ 2 h 18"/>
                <a:gd name="T28" fmla="*/ 14 w 52"/>
                <a:gd name="T29" fmla="*/ 2 h 18"/>
                <a:gd name="T30" fmla="*/ 21 w 52"/>
                <a:gd name="T31" fmla="*/ 0 h 18"/>
                <a:gd name="T32" fmla="*/ 28 w 52"/>
                <a:gd name="T33" fmla="*/ 2 h 18"/>
                <a:gd name="T34" fmla="*/ 35 w 52"/>
                <a:gd name="T35" fmla="*/ 3 h 18"/>
                <a:gd name="T36" fmla="*/ 42 w 52"/>
                <a:gd name="T37" fmla="*/ 4 h 18"/>
                <a:gd name="T38" fmla="*/ 48 w 52"/>
                <a:gd name="T39" fmla="*/ 8 h 18"/>
                <a:gd name="T40" fmla="*/ 52 w 52"/>
                <a:gd name="T4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18">
                  <a:moveTo>
                    <a:pt x="52" y="14"/>
                  </a:moveTo>
                  <a:lnTo>
                    <a:pt x="46" y="17"/>
                  </a:lnTo>
                  <a:lnTo>
                    <a:pt x="41" y="18"/>
                  </a:lnTo>
                  <a:lnTo>
                    <a:pt x="35" y="18"/>
                  </a:lnTo>
                  <a:lnTo>
                    <a:pt x="28" y="17"/>
                  </a:lnTo>
                  <a:lnTo>
                    <a:pt x="22" y="14"/>
                  </a:lnTo>
                  <a:lnTo>
                    <a:pt x="15" y="13"/>
                  </a:lnTo>
                  <a:lnTo>
                    <a:pt x="10" y="11"/>
                  </a:lnTo>
                  <a:lnTo>
                    <a:pt x="3" y="10"/>
                  </a:lnTo>
                  <a:lnTo>
                    <a:pt x="3" y="8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7" y="2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2" y="4"/>
                  </a:lnTo>
                  <a:lnTo>
                    <a:pt x="48" y="8"/>
                  </a:lnTo>
                  <a:lnTo>
                    <a:pt x="52" y="1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64"/>
            <p:cNvSpPr>
              <a:spLocks noChangeAspect="1"/>
            </p:cNvSpPr>
            <p:nvPr/>
          </p:nvSpPr>
          <p:spPr bwMode="auto">
            <a:xfrm>
              <a:off x="1216" y="2832"/>
              <a:ext cx="10" cy="49"/>
            </a:xfrm>
            <a:custGeom>
              <a:avLst/>
              <a:gdLst>
                <a:gd name="T0" fmla="*/ 4 w 29"/>
                <a:gd name="T1" fmla="*/ 149 h 149"/>
                <a:gd name="T2" fmla="*/ 7 w 29"/>
                <a:gd name="T3" fmla="*/ 133 h 149"/>
                <a:gd name="T4" fmla="*/ 9 w 29"/>
                <a:gd name="T5" fmla="*/ 94 h 149"/>
                <a:gd name="T6" fmla="*/ 9 w 29"/>
                <a:gd name="T7" fmla="*/ 43 h 149"/>
                <a:gd name="T8" fmla="*/ 0 w 29"/>
                <a:gd name="T9" fmla="*/ 0 h 149"/>
                <a:gd name="T10" fmla="*/ 9 w 29"/>
                <a:gd name="T11" fmla="*/ 0 h 149"/>
                <a:gd name="T12" fmla="*/ 18 w 29"/>
                <a:gd name="T13" fmla="*/ 7 h 149"/>
                <a:gd name="T14" fmla="*/ 23 w 29"/>
                <a:gd name="T15" fmla="*/ 17 h 149"/>
                <a:gd name="T16" fmla="*/ 29 w 29"/>
                <a:gd name="T17" fmla="*/ 27 h 149"/>
                <a:gd name="T18" fmla="*/ 29 w 29"/>
                <a:gd name="T19" fmla="*/ 42 h 149"/>
                <a:gd name="T20" fmla="*/ 28 w 29"/>
                <a:gd name="T21" fmla="*/ 78 h 149"/>
                <a:gd name="T22" fmla="*/ 21 w 29"/>
                <a:gd name="T23" fmla="*/ 120 h 149"/>
                <a:gd name="T24" fmla="*/ 4 w 29"/>
                <a:gd name="T2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49">
                  <a:moveTo>
                    <a:pt x="4" y="149"/>
                  </a:moveTo>
                  <a:lnTo>
                    <a:pt x="7" y="133"/>
                  </a:lnTo>
                  <a:lnTo>
                    <a:pt x="9" y="94"/>
                  </a:lnTo>
                  <a:lnTo>
                    <a:pt x="9" y="43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7"/>
                  </a:lnTo>
                  <a:lnTo>
                    <a:pt x="23" y="17"/>
                  </a:lnTo>
                  <a:lnTo>
                    <a:pt x="29" y="27"/>
                  </a:lnTo>
                  <a:lnTo>
                    <a:pt x="29" y="42"/>
                  </a:lnTo>
                  <a:lnTo>
                    <a:pt x="28" y="78"/>
                  </a:lnTo>
                  <a:lnTo>
                    <a:pt x="21" y="120"/>
                  </a:lnTo>
                  <a:lnTo>
                    <a:pt x="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65"/>
            <p:cNvSpPr>
              <a:spLocks noChangeAspect="1"/>
            </p:cNvSpPr>
            <p:nvPr/>
          </p:nvSpPr>
          <p:spPr bwMode="auto">
            <a:xfrm>
              <a:off x="1235" y="2835"/>
              <a:ext cx="9" cy="25"/>
            </a:xfrm>
            <a:custGeom>
              <a:avLst/>
              <a:gdLst>
                <a:gd name="T0" fmla="*/ 26 w 26"/>
                <a:gd name="T1" fmla="*/ 34 h 74"/>
                <a:gd name="T2" fmla="*/ 26 w 26"/>
                <a:gd name="T3" fmla="*/ 46 h 74"/>
                <a:gd name="T4" fmla="*/ 22 w 26"/>
                <a:gd name="T5" fmla="*/ 59 h 74"/>
                <a:gd name="T6" fmla="*/ 15 w 26"/>
                <a:gd name="T7" fmla="*/ 70 h 74"/>
                <a:gd name="T8" fmla="*/ 11 w 26"/>
                <a:gd name="T9" fmla="*/ 74 h 74"/>
                <a:gd name="T10" fmla="*/ 11 w 26"/>
                <a:gd name="T11" fmla="*/ 56 h 74"/>
                <a:gd name="T12" fmla="*/ 8 w 26"/>
                <a:gd name="T13" fmla="*/ 37 h 74"/>
                <a:gd name="T14" fmla="*/ 4 w 26"/>
                <a:gd name="T15" fmla="*/ 18 h 74"/>
                <a:gd name="T16" fmla="*/ 0 w 26"/>
                <a:gd name="T17" fmla="*/ 0 h 74"/>
                <a:gd name="T18" fmla="*/ 11 w 26"/>
                <a:gd name="T19" fmla="*/ 3 h 74"/>
                <a:gd name="T20" fmla="*/ 17 w 26"/>
                <a:gd name="T21" fmla="*/ 13 h 74"/>
                <a:gd name="T22" fmla="*/ 21 w 26"/>
                <a:gd name="T23" fmla="*/ 24 h 74"/>
                <a:gd name="T24" fmla="*/ 26 w 26"/>
                <a:gd name="T25" fmla="*/ 3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4">
                  <a:moveTo>
                    <a:pt x="26" y="34"/>
                  </a:moveTo>
                  <a:lnTo>
                    <a:pt x="26" y="46"/>
                  </a:lnTo>
                  <a:lnTo>
                    <a:pt x="22" y="59"/>
                  </a:lnTo>
                  <a:lnTo>
                    <a:pt x="15" y="70"/>
                  </a:lnTo>
                  <a:lnTo>
                    <a:pt x="11" y="74"/>
                  </a:lnTo>
                  <a:lnTo>
                    <a:pt x="11" y="56"/>
                  </a:lnTo>
                  <a:lnTo>
                    <a:pt x="8" y="37"/>
                  </a:lnTo>
                  <a:lnTo>
                    <a:pt x="4" y="18"/>
                  </a:lnTo>
                  <a:lnTo>
                    <a:pt x="0" y="0"/>
                  </a:lnTo>
                  <a:lnTo>
                    <a:pt x="11" y="3"/>
                  </a:lnTo>
                  <a:lnTo>
                    <a:pt x="17" y="13"/>
                  </a:lnTo>
                  <a:lnTo>
                    <a:pt x="21" y="24"/>
                  </a:lnTo>
                  <a:lnTo>
                    <a:pt x="26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66"/>
            <p:cNvSpPr>
              <a:spLocks noChangeAspect="1"/>
            </p:cNvSpPr>
            <p:nvPr/>
          </p:nvSpPr>
          <p:spPr bwMode="auto">
            <a:xfrm>
              <a:off x="942" y="2849"/>
              <a:ext cx="17" cy="40"/>
            </a:xfrm>
            <a:custGeom>
              <a:avLst/>
              <a:gdLst>
                <a:gd name="T0" fmla="*/ 53 w 53"/>
                <a:gd name="T1" fmla="*/ 109 h 120"/>
                <a:gd name="T2" fmla="*/ 53 w 53"/>
                <a:gd name="T3" fmla="*/ 113 h 120"/>
                <a:gd name="T4" fmla="*/ 53 w 53"/>
                <a:gd name="T5" fmla="*/ 116 h 120"/>
                <a:gd name="T6" fmla="*/ 51 w 53"/>
                <a:gd name="T7" fmla="*/ 117 h 120"/>
                <a:gd name="T8" fmla="*/ 48 w 53"/>
                <a:gd name="T9" fmla="*/ 120 h 120"/>
                <a:gd name="T10" fmla="*/ 41 w 53"/>
                <a:gd name="T11" fmla="*/ 117 h 120"/>
                <a:gd name="T12" fmla="*/ 34 w 53"/>
                <a:gd name="T13" fmla="*/ 114 h 120"/>
                <a:gd name="T14" fmla="*/ 27 w 53"/>
                <a:gd name="T15" fmla="*/ 112 h 120"/>
                <a:gd name="T16" fmla="*/ 22 w 53"/>
                <a:gd name="T17" fmla="*/ 108 h 120"/>
                <a:gd name="T18" fmla="*/ 16 w 53"/>
                <a:gd name="T19" fmla="*/ 102 h 120"/>
                <a:gd name="T20" fmla="*/ 11 w 53"/>
                <a:gd name="T21" fmla="*/ 98 h 120"/>
                <a:gd name="T22" fmla="*/ 6 w 53"/>
                <a:gd name="T23" fmla="*/ 91 h 120"/>
                <a:gd name="T24" fmla="*/ 4 w 53"/>
                <a:gd name="T25" fmla="*/ 84 h 120"/>
                <a:gd name="T26" fmla="*/ 0 w 53"/>
                <a:gd name="T27" fmla="*/ 63 h 120"/>
                <a:gd name="T28" fmla="*/ 0 w 53"/>
                <a:gd name="T29" fmla="*/ 41 h 120"/>
                <a:gd name="T30" fmla="*/ 2 w 53"/>
                <a:gd name="T31" fmla="*/ 20 h 120"/>
                <a:gd name="T32" fmla="*/ 11 w 53"/>
                <a:gd name="T33" fmla="*/ 0 h 120"/>
                <a:gd name="T34" fmla="*/ 11 w 53"/>
                <a:gd name="T35" fmla="*/ 4 h 120"/>
                <a:gd name="T36" fmla="*/ 9 w 53"/>
                <a:gd name="T37" fmla="*/ 14 h 120"/>
                <a:gd name="T38" fmla="*/ 8 w 53"/>
                <a:gd name="T39" fmla="*/ 31 h 120"/>
                <a:gd name="T40" fmla="*/ 9 w 53"/>
                <a:gd name="T41" fmla="*/ 48 h 120"/>
                <a:gd name="T42" fmla="*/ 13 w 53"/>
                <a:gd name="T43" fmla="*/ 67 h 120"/>
                <a:gd name="T44" fmla="*/ 22 w 53"/>
                <a:gd name="T45" fmla="*/ 85 h 120"/>
                <a:gd name="T46" fmla="*/ 34 w 53"/>
                <a:gd name="T47" fmla="*/ 99 h 120"/>
                <a:gd name="T48" fmla="*/ 53 w 53"/>
                <a:gd name="T49" fmla="*/ 10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20">
                  <a:moveTo>
                    <a:pt x="53" y="109"/>
                  </a:moveTo>
                  <a:lnTo>
                    <a:pt x="53" y="113"/>
                  </a:lnTo>
                  <a:lnTo>
                    <a:pt x="53" y="116"/>
                  </a:lnTo>
                  <a:lnTo>
                    <a:pt x="51" y="117"/>
                  </a:lnTo>
                  <a:lnTo>
                    <a:pt x="48" y="120"/>
                  </a:lnTo>
                  <a:lnTo>
                    <a:pt x="41" y="117"/>
                  </a:lnTo>
                  <a:lnTo>
                    <a:pt x="34" y="114"/>
                  </a:lnTo>
                  <a:lnTo>
                    <a:pt x="27" y="112"/>
                  </a:lnTo>
                  <a:lnTo>
                    <a:pt x="22" y="108"/>
                  </a:lnTo>
                  <a:lnTo>
                    <a:pt x="16" y="102"/>
                  </a:lnTo>
                  <a:lnTo>
                    <a:pt x="11" y="98"/>
                  </a:lnTo>
                  <a:lnTo>
                    <a:pt x="6" y="91"/>
                  </a:lnTo>
                  <a:lnTo>
                    <a:pt x="4" y="84"/>
                  </a:lnTo>
                  <a:lnTo>
                    <a:pt x="0" y="63"/>
                  </a:lnTo>
                  <a:lnTo>
                    <a:pt x="0" y="41"/>
                  </a:lnTo>
                  <a:lnTo>
                    <a:pt x="2" y="2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9" y="14"/>
                  </a:lnTo>
                  <a:lnTo>
                    <a:pt x="8" y="31"/>
                  </a:lnTo>
                  <a:lnTo>
                    <a:pt x="9" y="48"/>
                  </a:lnTo>
                  <a:lnTo>
                    <a:pt x="13" y="67"/>
                  </a:lnTo>
                  <a:lnTo>
                    <a:pt x="22" y="85"/>
                  </a:lnTo>
                  <a:lnTo>
                    <a:pt x="34" y="99"/>
                  </a:lnTo>
                  <a:lnTo>
                    <a:pt x="53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67"/>
            <p:cNvSpPr>
              <a:spLocks noChangeAspect="1"/>
            </p:cNvSpPr>
            <p:nvPr/>
          </p:nvSpPr>
          <p:spPr bwMode="auto">
            <a:xfrm>
              <a:off x="972" y="2848"/>
              <a:ext cx="75" cy="21"/>
            </a:xfrm>
            <a:custGeom>
              <a:avLst/>
              <a:gdLst>
                <a:gd name="T0" fmla="*/ 200 w 223"/>
                <a:gd name="T1" fmla="*/ 42 h 64"/>
                <a:gd name="T2" fmla="*/ 223 w 223"/>
                <a:gd name="T3" fmla="*/ 64 h 64"/>
                <a:gd name="T4" fmla="*/ 210 w 223"/>
                <a:gd name="T5" fmla="*/ 58 h 64"/>
                <a:gd name="T6" fmla="*/ 198 w 223"/>
                <a:gd name="T7" fmla="*/ 53 h 64"/>
                <a:gd name="T8" fmla="*/ 184 w 223"/>
                <a:gd name="T9" fmla="*/ 47 h 64"/>
                <a:gd name="T10" fmla="*/ 171 w 223"/>
                <a:gd name="T11" fmla="*/ 42 h 64"/>
                <a:gd name="T12" fmla="*/ 157 w 223"/>
                <a:gd name="T13" fmla="*/ 38 h 64"/>
                <a:gd name="T14" fmla="*/ 142 w 223"/>
                <a:gd name="T15" fmla="*/ 35 h 64"/>
                <a:gd name="T16" fmla="*/ 128 w 223"/>
                <a:gd name="T17" fmla="*/ 31 h 64"/>
                <a:gd name="T18" fmla="*/ 114 w 223"/>
                <a:gd name="T19" fmla="*/ 28 h 64"/>
                <a:gd name="T20" fmla="*/ 99 w 223"/>
                <a:gd name="T21" fmla="*/ 26 h 64"/>
                <a:gd name="T22" fmla="*/ 83 w 223"/>
                <a:gd name="T23" fmla="*/ 26 h 64"/>
                <a:gd name="T24" fmla="*/ 69 w 223"/>
                <a:gd name="T25" fmla="*/ 26 h 64"/>
                <a:gd name="T26" fmla="*/ 55 w 223"/>
                <a:gd name="T27" fmla="*/ 28 h 64"/>
                <a:gd name="T28" fmla="*/ 40 w 223"/>
                <a:gd name="T29" fmla="*/ 29 h 64"/>
                <a:gd name="T30" fmla="*/ 26 w 223"/>
                <a:gd name="T31" fmla="*/ 33 h 64"/>
                <a:gd name="T32" fmla="*/ 14 w 223"/>
                <a:gd name="T33" fmla="*/ 38 h 64"/>
                <a:gd name="T34" fmla="*/ 0 w 223"/>
                <a:gd name="T35" fmla="*/ 43 h 64"/>
                <a:gd name="T36" fmla="*/ 4 w 223"/>
                <a:gd name="T37" fmla="*/ 32 h 64"/>
                <a:gd name="T38" fmla="*/ 9 w 223"/>
                <a:gd name="T39" fmla="*/ 24 h 64"/>
                <a:gd name="T40" fmla="*/ 16 w 223"/>
                <a:gd name="T41" fmla="*/ 17 h 64"/>
                <a:gd name="T42" fmla="*/ 25 w 223"/>
                <a:gd name="T43" fmla="*/ 11 h 64"/>
                <a:gd name="T44" fmla="*/ 34 w 223"/>
                <a:gd name="T45" fmla="*/ 7 h 64"/>
                <a:gd name="T46" fmla="*/ 44 w 223"/>
                <a:gd name="T47" fmla="*/ 4 h 64"/>
                <a:gd name="T48" fmla="*/ 54 w 223"/>
                <a:gd name="T49" fmla="*/ 1 h 64"/>
                <a:gd name="T50" fmla="*/ 65 w 223"/>
                <a:gd name="T51" fmla="*/ 0 h 64"/>
                <a:gd name="T52" fmla="*/ 83 w 223"/>
                <a:gd name="T53" fmla="*/ 1 h 64"/>
                <a:gd name="T54" fmla="*/ 103 w 223"/>
                <a:gd name="T55" fmla="*/ 3 h 64"/>
                <a:gd name="T56" fmla="*/ 122 w 223"/>
                <a:gd name="T57" fmla="*/ 4 h 64"/>
                <a:gd name="T58" fmla="*/ 140 w 223"/>
                <a:gd name="T59" fmla="*/ 8 h 64"/>
                <a:gd name="T60" fmla="*/ 157 w 223"/>
                <a:gd name="T61" fmla="*/ 14 h 64"/>
                <a:gd name="T62" fmla="*/ 174 w 223"/>
                <a:gd name="T63" fmla="*/ 21 h 64"/>
                <a:gd name="T64" fmla="*/ 188 w 223"/>
                <a:gd name="T65" fmla="*/ 31 h 64"/>
                <a:gd name="T66" fmla="*/ 200 w 223"/>
                <a:gd name="T6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64">
                  <a:moveTo>
                    <a:pt x="200" y="42"/>
                  </a:moveTo>
                  <a:lnTo>
                    <a:pt x="223" y="64"/>
                  </a:lnTo>
                  <a:lnTo>
                    <a:pt x="210" y="58"/>
                  </a:lnTo>
                  <a:lnTo>
                    <a:pt x="198" y="53"/>
                  </a:lnTo>
                  <a:lnTo>
                    <a:pt x="184" y="47"/>
                  </a:lnTo>
                  <a:lnTo>
                    <a:pt x="171" y="42"/>
                  </a:lnTo>
                  <a:lnTo>
                    <a:pt x="157" y="38"/>
                  </a:lnTo>
                  <a:lnTo>
                    <a:pt x="142" y="35"/>
                  </a:lnTo>
                  <a:lnTo>
                    <a:pt x="128" y="31"/>
                  </a:lnTo>
                  <a:lnTo>
                    <a:pt x="114" y="28"/>
                  </a:lnTo>
                  <a:lnTo>
                    <a:pt x="99" y="26"/>
                  </a:lnTo>
                  <a:lnTo>
                    <a:pt x="83" y="26"/>
                  </a:lnTo>
                  <a:lnTo>
                    <a:pt x="69" y="26"/>
                  </a:lnTo>
                  <a:lnTo>
                    <a:pt x="55" y="28"/>
                  </a:lnTo>
                  <a:lnTo>
                    <a:pt x="40" y="29"/>
                  </a:lnTo>
                  <a:lnTo>
                    <a:pt x="26" y="33"/>
                  </a:lnTo>
                  <a:lnTo>
                    <a:pt x="14" y="38"/>
                  </a:lnTo>
                  <a:lnTo>
                    <a:pt x="0" y="43"/>
                  </a:lnTo>
                  <a:lnTo>
                    <a:pt x="4" y="32"/>
                  </a:lnTo>
                  <a:lnTo>
                    <a:pt x="9" y="24"/>
                  </a:lnTo>
                  <a:lnTo>
                    <a:pt x="16" y="17"/>
                  </a:lnTo>
                  <a:lnTo>
                    <a:pt x="25" y="11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4" y="1"/>
                  </a:lnTo>
                  <a:lnTo>
                    <a:pt x="65" y="0"/>
                  </a:lnTo>
                  <a:lnTo>
                    <a:pt x="83" y="1"/>
                  </a:lnTo>
                  <a:lnTo>
                    <a:pt x="103" y="3"/>
                  </a:lnTo>
                  <a:lnTo>
                    <a:pt x="122" y="4"/>
                  </a:lnTo>
                  <a:lnTo>
                    <a:pt x="140" y="8"/>
                  </a:lnTo>
                  <a:lnTo>
                    <a:pt x="157" y="14"/>
                  </a:lnTo>
                  <a:lnTo>
                    <a:pt x="174" y="21"/>
                  </a:lnTo>
                  <a:lnTo>
                    <a:pt x="188" y="31"/>
                  </a:lnTo>
                  <a:lnTo>
                    <a:pt x="200" y="4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68"/>
            <p:cNvSpPr>
              <a:spLocks noChangeAspect="1"/>
            </p:cNvSpPr>
            <p:nvPr/>
          </p:nvSpPr>
          <p:spPr bwMode="auto">
            <a:xfrm>
              <a:off x="1125" y="2857"/>
              <a:ext cx="34" cy="6"/>
            </a:xfrm>
            <a:custGeom>
              <a:avLst/>
              <a:gdLst>
                <a:gd name="T0" fmla="*/ 101 w 101"/>
                <a:gd name="T1" fmla="*/ 0 h 19"/>
                <a:gd name="T2" fmla="*/ 99 w 101"/>
                <a:gd name="T3" fmla="*/ 3 h 19"/>
                <a:gd name="T4" fmla="*/ 97 w 101"/>
                <a:gd name="T5" fmla="*/ 6 h 19"/>
                <a:gd name="T6" fmla="*/ 94 w 101"/>
                <a:gd name="T7" fmla="*/ 10 h 19"/>
                <a:gd name="T8" fmla="*/ 91 w 101"/>
                <a:gd name="T9" fmla="*/ 13 h 19"/>
                <a:gd name="T10" fmla="*/ 80 w 101"/>
                <a:gd name="T11" fmla="*/ 16 h 19"/>
                <a:gd name="T12" fmla="*/ 69 w 101"/>
                <a:gd name="T13" fmla="*/ 17 h 19"/>
                <a:gd name="T14" fmla="*/ 58 w 101"/>
                <a:gd name="T15" fmla="*/ 17 h 19"/>
                <a:gd name="T16" fmla="*/ 46 w 101"/>
                <a:gd name="T17" fmla="*/ 19 h 19"/>
                <a:gd name="T18" fmla="*/ 35 w 101"/>
                <a:gd name="T19" fmla="*/ 19 h 19"/>
                <a:gd name="T20" fmla="*/ 23 w 101"/>
                <a:gd name="T21" fmla="*/ 17 h 19"/>
                <a:gd name="T22" fmla="*/ 12 w 101"/>
                <a:gd name="T23" fmla="*/ 17 h 19"/>
                <a:gd name="T24" fmla="*/ 0 w 101"/>
                <a:gd name="T25" fmla="*/ 16 h 19"/>
                <a:gd name="T26" fmla="*/ 5 w 101"/>
                <a:gd name="T27" fmla="*/ 0 h 19"/>
                <a:gd name="T28" fmla="*/ 17 w 101"/>
                <a:gd name="T29" fmla="*/ 2 h 19"/>
                <a:gd name="T30" fmla="*/ 28 w 101"/>
                <a:gd name="T31" fmla="*/ 3 h 19"/>
                <a:gd name="T32" fmla="*/ 41 w 101"/>
                <a:gd name="T33" fmla="*/ 5 h 19"/>
                <a:gd name="T34" fmla="*/ 53 w 101"/>
                <a:gd name="T35" fmla="*/ 5 h 19"/>
                <a:gd name="T36" fmla="*/ 65 w 101"/>
                <a:gd name="T37" fmla="*/ 5 h 19"/>
                <a:gd name="T38" fmla="*/ 77 w 101"/>
                <a:gd name="T39" fmla="*/ 3 h 19"/>
                <a:gd name="T40" fmla="*/ 88 w 101"/>
                <a:gd name="T41" fmla="*/ 2 h 19"/>
                <a:gd name="T42" fmla="*/ 101 w 101"/>
                <a:gd name="T4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1" h="19">
                  <a:moveTo>
                    <a:pt x="101" y="0"/>
                  </a:moveTo>
                  <a:lnTo>
                    <a:pt x="99" y="3"/>
                  </a:lnTo>
                  <a:lnTo>
                    <a:pt x="97" y="6"/>
                  </a:lnTo>
                  <a:lnTo>
                    <a:pt x="94" y="10"/>
                  </a:lnTo>
                  <a:lnTo>
                    <a:pt x="91" y="13"/>
                  </a:lnTo>
                  <a:lnTo>
                    <a:pt x="80" y="16"/>
                  </a:lnTo>
                  <a:lnTo>
                    <a:pt x="69" y="17"/>
                  </a:lnTo>
                  <a:lnTo>
                    <a:pt x="58" y="17"/>
                  </a:lnTo>
                  <a:lnTo>
                    <a:pt x="46" y="19"/>
                  </a:lnTo>
                  <a:lnTo>
                    <a:pt x="35" y="19"/>
                  </a:lnTo>
                  <a:lnTo>
                    <a:pt x="23" y="17"/>
                  </a:lnTo>
                  <a:lnTo>
                    <a:pt x="12" y="17"/>
                  </a:lnTo>
                  <a:lnTo>
                    <a:pt x="0" y="16"/>
                  </a:lnTo>
                  <a:lnTo>
                    <a:pt x="5" y="0"/>
                  </a:lnTo>
                  <a:lnTo>
                    <a:pt x="17" y="2"/>
                  </a:lnTo>
                  <a:lnTo>
                    <a:pt x="28" y="3"/>
                  </a:lnTo>
                  <a:lnTo>
                    <a:pt x="41" y="5"/>
                  </a:lnTo>
                  <a:lnTo>
                    <a:pt x="53" y="5"/>
                  </a:lnTo>
                  <a:lnTo>
                    <a:pt x="65" y="5"/>
                  </a:lnTo>
                  <a:lnTo>
                    <a:pt x="77" y="3"/>
                  </a:lnTo>
                  <a:lnTo>
                    <a:pt x="88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69"/>
            <p:cNvSpPr>
              <a:spLocks noChangeAspect="1"/>
            </p:cNvSpPr>
            <p:nvPr/>
          </p:nvSpPr>
          <p:spPr bwMode="auto">
            <a:xfrm>
              <a:off x="925" y="2862"/>
              <a:ext cx="12" cy="22"/>
            </a:xfrm>
            <a:custGeom>
              <a:avLst/>
              <a:gdLst>
                <a:gd name="T0" fmla="*/ 18 w 36"/>
                <a:gd name="T1" fmla="*/ 36 h 66"/>
                <a:gd name="T2" fmla="*/ 22 w 36"/>
                <a:gd name="T3" fmla="*/ 45 h 66"/>
                <a:gd name="T4" fmla="*/ 32 w 36"/>
                <a:gd name="T5" fmla="*/ 50 h 66"/>
                <a:gd name="T6" fmla="*/ 36 w 36"/>
                <a:gd name="T7" fmla="*/ 57 h 66"/>
                <a:gd name="T8" fmla="*/ 29 w 36"/>
                <a:gd name="T9" fmla="*/ 66 h 66"/>
                <a:gd name="T10" fmla="*/ 18 w 36"/>
                <a:gd name="T11" fmla="*/ 59 h 66"/>
                <a:gd name="T12" fmla="*/ 9 w 36"/>
                <a:gd name="T13" fmla="*/ 49 h 66"/>
                <a:gd name="T14" fmla="*/ 3 w 36"/>
                <a:gd name="T15" fmla="*/ 38 h 66"/>
                <a:gd name="T16" fmla="*/ 0 w 36"/>
                <a:gd name="T17" fmla="*/ 25 h 66"/>
                <a:gd name="T18" fmla="*/ 0 w 36"/>
                <a:gd name="T19" fmla="*/ 18 h 66"/>
                <a:gd name="T20" fmla="*/ 1 w 36"/>
                <a:gd name="T21" fmla="*/ 11 h 66"/>
                <a:gd name="T22" fmla="*/ 4 w 36"/>
                <a:gd name="T23" fmla="*/ 6 h 66"/>
                <a:gd name="T24" fmla="*/ 8 w 36"/>
                <a:gd name="T25" fmla="*/ 0 h 66"/>
                <a:gd name="T26" fmla="*/ 12 w 36"/>
                <a:gd name="T27" fmla="*/ 11 h 66"/>
                <a:gd name="T28" fmla="*/ 14 w 36"/>
                <a:gd name="T29" fmla="*/ 21 h 66"/>
                <a:gd name="T30" fmla="*/ 15 w 36"/>
                <a:gd name="T31" fmla="*/ 28 h 66"/>
                <a:gd name="T32" fmla="*/ 18 w 36"/>
                <a:gd name="T33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66">
                  <a:moveTo>
                    <a:pt x="18" y="36"/>
                  </a:moveTo>
                  <a:lnTo>
                    <a:pt x="22" y="45"/>
                  </a:lnTo>
                  <a:lnTo>
                    <a:pt x="32" y="50"/>
                  </a:lnTo>
                  <a:lnTo>
                    <a:pt x="36" y="57"/>
                  </a:lnTo>
                  <a:lnTo>
                    <a:pt x="29" y="66"/>
                  </a:lnTo>
                  <a:lnTo>
                    <a:pt x="18" y="59"/>
                  </a:lnTo>
                  <a:lnTo>
                    <a:pt x="9" y="49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4" y="6"/>
                  </a:lnTo>
                  <a:lnTo>
                    <a:pt x="8" y="0"/>
                  </a:lnTo>
                  <a:lnTo>
                    <a:pt x="12" y="11"/>
                  </a:lnTo>
                  <a:lnTo>
                    <a:pt x="14" y="21"/>
                  </a:lnTo>
                  <a:lnTo>
                    <a:pt x="15" y="28"/>
                  </a:lnTo>
                  <a:lnTo>
                    <a:pt x="18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70"/>
            <p:cNvSpPr>
              <a:spLocks noChangeAspect="1"/>
            </p:cNvSpPr>
            <p:nvPr/>
          </p:nvSpPr>
          <p:spPr bwMode="auto">
            <a:xfrm>
              <a:off x="1120" y="2867"/>
              <a:ext cx="76" cy="14"/>
            </a:xfrm>
            <a:custGeom>
              <a:avLst/>
              <a:gdLst>
                <a:gd name="T0" fmla="*/ 131 w 228"/>
                <a:gd name="T1" fmla="*/ 38 h 42"/>
                <a:gd name="T2" fmla="*/ 115 w 228"/>
                <a:gd name="T3" fmla="*/ 40 h 42"/>
                <a:gd name="T4" fmla="*/ 98 w 228"/>
                <a:gd name="T5" fmla="*/ 41 h 42"/>
                <a:gd name="T6" fmla="*/ 80 w 228"/>
                <a:gd name="T7" fmla="*/ 42 h 42"/>
                <a:gd name="T8" fmla="*/ 63 w 228"/>
                <a:gd name="T9" fmla="*/ 42 h 42"/>
                <a:gd name="T10" fmla="*/ 46 w 228"/>
                <a:gd name="T11" fmla="*/ 41 h 42"/>
                <a:gd name="T12" fmla="*/ 30 w 228"/>
                <a:gd name="T13" fmla="*/ 38 h 42"/>
                <a:gd name="T14" fmla="*/ 14 w 228"/>
                <a:gd name="T15" fmla="*/ 31 h 42"/>
                <a:gd name="T16" fmla="*/ 0 w 228"/>
                <a:gd name="T17" fmla="*/ 23 h 42"/>
                <a:gd name="T18" fmla="*/ 14 w 228"/>
                <a:gd name="T19" fmla="*/ 26 h 42"/>
                <a:gd name="T20" fmla="*/ 28 w 228"/>
                <a:gd name="T21" fmla="*/ 27 h 42"/>
                <a:gd name="T22" fmla="*/ 44 w 228"/>
                <a:gd name="T23" fmla="*/ 28 h 42"/>
                <a:gd name="T24" fmla="*/ 58 w 228"/>
                <a:gd name="T25" fmla="*/ 30 h 42"/>
                <a:gd name="T26" fmla="*/ 73 w 228"/>
                <a:gd name="T27" fmla="*/ 30 h 42"/>
                <a:gd name="T28" fmla="*/ 87 w 228"/>
                <a:gd name="T29" fmla="*/ 30 h 42"/>
                <a:gd name="T30" fmla="*/ 102 w 228"/>
                <a:gd name="T31" fmla="*/ 28 h 42"/>
                <a:gd name="T32" fmla="*/ 116 w 228"/>
                <a:gd name="T33" fmla="*/ 27 h 42"/>
                <a:gd name="T34" fmla="*/ 131 w 228"/>
                <a:gd name="T35" fmla="*/ 26 h 42"/>
                <a:gd name="T36" fmla="*/ 145 w 228"/>
                <a:gd name="T37" fmla="*/ 23 h 42"/>
                <a:gd name="T38" fmla="*/ 159 w 228"/>
                <a:gd name="T39" fmla="*/ 20 h 42"/>
                <a:gd name="T40" fmla="*/ 173 w 228"/>
                <a:gd name="T41" fmla="*/ 17 h 42"/>
                <a:gd name="T42" fmla="*/ 187 w 228"/>
                <a:gd name="T43" fmla="*/ 13 h 42"/>
                <a:gd name="T44" fmla="*/ 201 w 228"/>
                <a:gd name="T45" fmla="*/ 10 h 42"/>
                <a:gd name="T46" fmla="*/ 215 w 228"/>
                <a:gd name="T47" fmla="*/ 5 h 42"/>
                <a:gd name="T48" fmla="*/ 228 w 228"/>
                <a:gd name="T49" fmla="*/ 0 h 42"/>
                <a:gd name="T50" fmla="*/ 222 w 228"/>
                <a:gd name="T51" fmla="*/ 13 h 42"/>
                <a:gd name="T52" fmla="*/ 212 w 228"/>
                <a:gd name="T53" fmla="*/ 21 h 42"/>
                <a:gd name="T54" fmla="*/ 201 w 228"/>
                <a:gd name="T55" fmla="*/ 27 h 42"/>
                <a:gd name="T56" fmla="*/ 189 w 228"/>
                <a:gd name="T57" fmla="*/ 31 h 42"/>
                <a:gd name="T58" fmla="*/ 173 w 228"/>
                <a:gd name="T59" fmla="*/ 33 h 42"/>
                <a:gd name="T60" fmla="*/ 159 w 228"/>
                <a:gd name="T61" fmla="*/ 34 h 42"/>
                <a:gd name="T62" fmla="*/ 145 w 228"/>
                <a:gd name="T63" fmla="*/ 35 h 42"/>
                <a:gd name="T64" fmla="*/ 131 w 228"/>
                <a:gd name="T6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42">
                  <a:moveTo>
                    <a:pt x="131" y="38"/>
                  </a:moveTo>
                  <a:lnTo>
                    <a:pt x="115" y="40"/>
                  </a:lnTo>
                  <a:lnTo>
                    <a:pt x="98" y="41"/>
                  </a:lnTo>
                  <a:lnTo>
                    <a:pt x="80" y="42"/>
                  </a:lnTo>
                  <a:lnTo>
                    <a:pt x="63" y="42"/>
                  </a:lnTo>
                  <a:lnTo>
                    <a:pt x="46" y="41"/>
                  </a:lnTo>
                  <a:lnTo>
                    <a:pt x="30" y="38"/>
                  </a:lnTo>
                  <a:lnTo>
                    <a:pt x="14" y="31"/>
                  </a:lnTo>
                  <a:lnTo>
                    <a:pt x="0" y="23"/>
                  </a:lnTo>
                  <a:lnTo>
                    <a:pt x="14" y="26"/>
                  </a:lnTo>
                  <a:lnTo>
                    <a:pt x="28" y="27"/>
                  </a:lnTo>
                  <a:lnTo>
                    <a:pt x="44" y="28"/>
                  </a:lnTo>
                  <a:lnTo>
                    <a:pt x="58" y="30"/>
                  </a:lnTo>
                  <a:lnTo>
                    <a:pt x="73" y="30"/>
                  </a:lnTo>
                  <a:lnTo>
                    <a:pt x="87" y="30"/>
                  </a:lnTo>
                  <a:lnTo>
                    <a:pt x="102" y="28"/>
                  </a:lnTo>
                  <a:lnTo>
                    <a:pt x="116" y="27"/>
                  </a:lnTo>
                  <a:lnTo>
                    <a:pt x="131" y="26"/>
                  </a:lnTo>
                  <a:lnTo>
                    <a:pt x="145" y="23"/>
                  </a:lnTo>
                  <a:lnTo>
                    <a:pt x="159" y="20"/>
                  </a:lnTo>
                  <a:lnTo>
                    <a:pt x="173" y="17"/>
                  </a:lnTo>
                  <a:lnTo>
                    <a:pt x="187" y="13"/>
                  </a:lnTo>
                  <a:lnTo>
                    <a:pt x="201" y="10"/>
                  </a:lnTo>
                  <a:lnTo>
                    <a:pt x="215" y="5"/>
                  </a:lnTo>
                  <a:lnTo>
                    <a:pt x="228" y="0"/>
                  </a:lnTo>
                  <a:lnTo>
                    <a:pt x="222" y="13"/>
                  </a:lnTo>
                  <a:lnTo>
                    <a:pt x="212" y="21"/>
                  </a:lnTo>
                  <a:lnTo>
                    <a:pt x="201" y="27"/>
                  </a:lnTo>
                  <a:lnTo>
                    <a:pt x="189" y="31"/>
                  </a:lnTo>
                  <a:lnTo>
                    <a:pt x="173" y="33"/>
                  </a:lnTo>
                  <a:lnTo>
                    <a:pt x="159" y="34"/>
                  </a:lnTo>
                  <a:lnTo>
                    <a:pt x="145" y="35"/>
                  </a:lnTo>
                  <a:lnTo>
                    <a:pt x="131" y="38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71"/>
            <p:cNvSpPr>
              <a:spLocks noChangeAspect="1"/>
            </p:cNvSpPr>
            <p:nvPr/>
          </p:nvSpPr>
          <p:spPr bwMode="auto">
            <a:xfrm>
              <a:off x="1033" y="2877"/>
              <a:ext cx="40" cy="8"/>
            </a:xfrm>
            <a:custGeom>
              <a:avLst/>
              <a:gdLst>
                <a:gd name="T0" fmla="*/ 121 w 121"/>
                <a:gd name="T1" fmla="*/ 2 h 26"/>
                <a:gd name="T2" fmla="*/ 117 w 121"/>
                <a:gd name="T3" fmla="*/ 9 h 26"/>
                <a:gd name="T4" fmla="*/ 110 w 121"/>
                <a:gd name="T5" fmla="*/ 13 h 26"/>
                <a:gd name="T6" fmla="*/ 102 w 121"/>
                <a:gd name="T7" fmla="*/ 16 h 26"/>
                <a:gd name="T8" fmla="*/ 95 w 121"/>
                <a:gd name="T9" fmla="*/ 20 h 26"/>
                <a:gd name="T10" fmla="*/ 84 w 121"/>
                <a:gd name="T11" fmla="*/ 21 h 26"/>
                <a:gd name="T12" fmla="*/ 71 w 121"/>
                <a:gd name="T13" fmla="*/ 23 h 26"/>
                <a:gd name="T14" fmla="*/ 60 w 121"/>
                <a:gd name="T15" fmla="*/ 24 h 26"/>
                <a:gd name="T16" fmla="*/ 47 w 121"/>
                <a:gd name="T17" fmla="*/ 24 h 26"/>
                <a:gd name="T18" fmla="*/ 35 w 121"/>
                <a:gd name="T19" fmla="*/ 26 h 26"/>
                <a:gd name="T20" fmla="*/ 24 w 121"/>
                <a:gd name="T21" fmla="*/ 26 h 26"/>
                <a:gd name="T22" fmla="*/ 11 w 121"/>
                <a:gd name="T23" fmla="*/ 24 h 26"/>
                <a:gd name="T24" fmla="*/ 0 w 121"/>
                <a:gd name="T25" fmla="*/ 21 h 26"/>
                <a:gd name="T26" fmla="*/ 14 w 121"/>
                <a:gd name="T27" fmla="*/ 20 h 26"/>
                <a:gd name="T28" fmla="*/ 29 w 121"/>
                <a:gd name="T29" fmla="*/ 17 h 26"/>
                <a:gd name="T30" fmla="*/ 43 w 121"/>
                <a:gd name="T31" fmla="*/ 14 h 26"/>
                <a:gd name="T32" fmla="*/ 57 w 121"/>
                <a:gd name="T33" fmla="*/ 10 h 26"/>
                <a:gd name="T34" fmla="*/ 71 w 121"/>
                <a:gd name="T35" fmla="*/ 7 h 26"/>
                <a:gd name="T36" fmla="*/ 85 w 121"/>
                <a:gd name="T37" fmla="*/ 5 h 26"/>
                <a:gd name="T38" fmla="*/ 99 w 121"/>
                <a:gd name="T39" fmla="*/ 5 h 26"/>
                <a:gd name="T40" fmla="*/ 111 w 121"/>
                <a:gd name="T41" fmla="*/ 5 h 26"/>
                <a:gd name="T42" fmla="*/ 113 w 121"/>
                <a:gd name="T43" fmla="*/ 2 h 26"/>
                <a:gd name="T44" fmla="*/ 116 w 121"/>
                <a:gd name="T45" fmla="*/ 0 h 26"/>
                <a:gd name="T46" fmla="*/ 118 w 121"/>
                <a:gd name="T47" fmla="*/ 0 h 26"/>
                <a:gd name="T48" fmla="*/ 121 w 121"/>
                <a:gd name="T4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" h="26">
                  <a:moveTo>
                    <a:pt x="121" y="2"/>
                  </a:moveTo>
                  <a:lnTo>
                    <a:pt x="117" y="9"/>
                  </a:lnTo>
                  <a:lnTo>
                    <a:pt x="110" y="13"/>
                  </a:lnTo>
                  <a:lnTo>
                    <a:pt x="102" y="16"/>
                  </a:lnTo>
                  <a:lnTo>
                    <a:pt x="95" y="20"/>
                  </a:lnTo>
                  <a:lnTo>
                    <a:pt x="84" y="21"/>
                  </a:lnTo>
                  <a:lnTo>
                    <a:pt x="71" y="23"/>
                  </a:lnTo>
                  <a:lnTo>
                    <a:pt x="60" y="24"/>
                  </a:lnTo>
                  <a:lnTo>
                    <a:pt x="47" y="24"/>
                  </a:lnTo>
                  <a:lnTo>
                    <a:pt x="35" y="26"/>
                  </a:lnTo>
                  <a:lnTo>
                    <a:pt x="24" y="26"/>
                  </a:lnTo>
                  <a:lnTo>
                    <a:pt x="11" y="24"/>
                  </a:lnTo>
                  <a:lnTo>
                    <a:pt x="0" y="21"/>
                  </a:lnTo>
                  <a:lnTo>
                    <a:pt x="14" y="20"/>
                  </a:lnTo>
                  <a:lnTo>
                    <a:pt x="29" y="17"/>
                  </a:lnTo>
                  <a:lnTo>
                    <a:pt x="43" y="14"/>
                  </a:lnTo>
                  <a:lnTo>
                    <a:pt x="57" y="10"/>
                  </a:lnTo>
                  <a:lnTo>
                    <a:pt x="71" y="7"/>
                  </a:lnTo>
                  <a:lnTo>
                    <a:pt x="85" y="5"/>
                  </a:lnTo>
                  <a:lnTo>
                    <a:pt x="99" y="5"/>
                  </a:lnTo>
                  <a:lnTo>
                    <a:pt x="111" y="5"/>
                  </a:lnTo>
                  <a:lnTo>
                    <a:pt x="113" y="2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72"/>
            <p:cNvSpPr>
              <a:spLocks noChangeAspect="1"/>
            </p:cNvSpPr>
            <p:nvPr/>
          </p:nvSpPr>
          <p:spPr bwMode="auto">
            <a:xfrm>
              <a:off x="1067" y="2877"/>
              <a:ext cx="21" cy="20"/>
            </a:xfrm>
            <a:custGeom>
              <a:avLst/>
              <a:gdLst>
                <a:gd name="T0" fmla="*/ 64 w 64"/>
                <a:gd name="T1" fmla="*/ 0 h 62"/>
                <a:gd name="T2" fmla="*/ 63 w 64"/>
                <a:gd name="T3" fmla="*/ 10 h 62"/>
                <a:gd name="T4" fmla="*/ 60 w 64"/>
                <a:gd name="T5" fmla="*/ 19 h 62"/>
                <a:gd name="T6" fmla="*/ 54 w 64"/>
                <a:gd name="T7" fmla="*/ 27 h 62"/>
                <a:gd name="T8" fmla="*/ 49 w 64"/>
                <a:gd name="T9" fmla="*/ 35 h 62"/>
                <a:gd name="T10" fmla="*/ 42 w 64"/>
                <a:gd name="T11" fmla="*/ 42 h 62"/>
                <a:gd name="T12" fmla="*/ 34 w 64"/>
                <a:gd name="T13" fmla="*/ 49 h 62"/>
                <a:gd name="T14" fmla="*/ 24 w 64"/>
                <a:gd name="T15" fmla="*/ 55 h 62"/>
                <a:gd name="T16" fmla="*/ 15 w 64"/>
                <a:gd name="T17" fmla="*/ 59 h 62"/>
                <a:gd name="T18" fmla="*/ 11 w 64"/>
                <a:gd name="T19" fmla="*/ 60 h 62"/>
                <a:gd name="T20" fmla="*/ 7 w 64"/>
                <a:gd name="T21" fmla="*/ 62 h 62"/>
                <a:gd name="T22" fmla="*/ 3 w 64"/>
                <a:gd name="T23" fmla="*/ 62 h 62"/>
                <a:gd name="T24" fmla="*/ 0 w 64"/>
                <a:gd name="T25" fmla="*/ 58 h 62"/>
                <a:gd name="T26" fmla="*/ 7 w 64"/>
                <a:gd name="T27" fmla="*/ 52 h 62"/>
                <a:gd name="T28" fmla="*/ 15 w 64"/>
                <a:gd name="T29" fmla="*/ 46 h 62"/>
                <a:gd name="T30" fmla="*/ 24 w 64"/>
                <a:gd name="T31" fmla="*/ 41 h 62"/>
                <a:gd name="T32" fmla="*/ 34 w 64"/>
                <a:gd name="T33" fmla="*/ 34 h 62"/>
                <a:gd name="T34" fmla="*/ 42 w 64"/>
                <a:gd name="T35" fmla="*/ 27 h 62"/>
                <a:gd name="T36" fmla="*/ 49 w 64"/>
                <a:gd name="T37" fmla="*/ 19 h 62"/>
                <a:gd name="T38" fmla="*/ 56 w 64"/>
                <a:gd name="T39" fmla="*/ 10 h 62"/>
                <a:gd name="T40" fmla="*/ 60 w 64"/>
                <a:gd name="T41" fmla="*/ 0 h 62"/>
                <a:gd name="T42" fmla="*/ 64 w 64"/>
                <a:gd name="T4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2">
                  <a:moveTo>
                    <a:pt x="64" y="0"/>
                  </a:moveTo>
                  <a:lnTo>
                    <a:pt x="63" y="10"/>
                  </a:lnTo>
                  <a:lnTo>
                    <a:pt x="60" y="19"/>
                  </a:lnTo>
                  <a:lnTo>
                    <a:pt x="54" y="27"/>
                  </a:lnTo>
                  <a:lnTo>
                    <a:pt x="49" y="35"/>
                  </a:lnTo>
                  <a:lnTo>
                    <a:pt x="42" y="42"/>
                  </a:lnTo>
                  <a:lnTo>
                    <a:pt x="34" y="49"/>
                  </a:lnTo>
                  <a:lnTo>
                    <a:pt x="24" y="55"/>
                  </a:lnTo>
                  <a:lnTo>
                    <a:pt x="15" y="59"/>
                  </a:lnTo>
                  <a:lnTo>
                    <a:pt x="11" y="60"/>
                  </a:lnTo>
                  <a:lnTo>
                    <a:pt x="7" y="62"/>
                  </a:lnTo>
                  <a:lnTo>
                    <a:pt x="3" y="62"/>
                  </a:lnTo>
                  <a:lnTo>
                    <a:pt x="0" y="58"/>
                  </a:lnTo>
                  <a:lnTo>
                    <a:pt x="7" y="52"/>
                  </a:lnTo>
                  <a:lnTo>
                    <a:pt x="15" y="46"/>
                  </a:lnTo>
                  <a:lnTo>
                    <a:pt x="24" y="41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49" y="19"/>
                  </a:lnTo>
                  <a:lnTo>
                    <a:pt x="56" y="10"/>
                  </a:lnTo>
                  <a:lnTo>
                    <a:pt x="6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73"/>
            <p:cNvSpPr>
              <a:spLocks noChangeAspect="1"/>
            </p:cNvSpPr>
            <p:nvPr/>
          </p:nvSpPr>
          <p:spPr bwMode="auto">
            <a:xfrm>
              <a:off x="1084" y="2889"/>
              <a:ext cx="7" cy="7"/>
            </a:xfrm>
            <a:custGeom>
              <a:avLst/>
              <a:gdLst>
                <a:gd name="T0" fmla="*/ 19 w 19"/>
                <a:gd name="T1" fmla="*/ 0 h 20"/>
                <a:gd name="T2" fmla="*/ 19 w 19"/>
                <a:gd name="T3" fmla="*/ 6 h 20"/>
                <a:gd name="T4" fmla="*/ 16 w 19"/>
                <a:gd name="T5" fmla="*/ 10 h 20"/>
                <a:gd name="T6" fmla="*/ 11 w 19"/>
                <a:gd name="T7" fmla="*/ 15 h 20"/>
                <a:gd name="T8" fmla="*/ 8 w 19"/>
                <a:gd name="T9" fmla="*/ 20 h 20"/>
                <a:gd name="T10" fmla="*/ 5 w 19"/>
                <a:gd name="T11" fmla="*/ 20 h 20"/>
                <a:gd name="T12" fmla="*/ 4 w 19"/>
                <a:gd name="T13" fmla="*/ 20 h 20"/>
                <a:gd name="T14" fmla="*/ 1 w 19"/>
                <a:gd name="T15" fmla="*/ 18 h 20"/>
                <a:gd name="T16" fmla="*/ 0 w 19"/>
                <a:gd name="T17" fmla="*/ 17 h 20"/>
                <a:gd name="T18" fmla="*/ 4 w 19"/>
                <a:gd name="T19" fmla="*/ 14 h 20"/>
                <a:gd name="T20" fmla="*/ 9 w 19"/>
                <a:gd name="T21" fmla="*/ 8 h 20"/>
                <a:gd name="T22" fmla="*/ 14 w 19"/>
                <a:gd name="T23" fmla="*/ 3 h 20"/>
                <a:gd name="T24" fmla="*/ 19 w 19"/>
                <a:gd name="T2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19" y="6"/>
                  </a:lnTo>
                  <a:lnTo>
                    <a:pt x="16" y="10"/>
                  </a:lnTo>
                  <a:lnTo>
                    <a:pt x="11" y="15"/>
                  </a:lnTo>
                  <a:lnTo>
                    <a:pt x="8" y="20"/>
                  </a:lnTo>
                  <a:lnTo>
                    <a:pt x="5" y="20"/>
                  </a:lnTo>
                  <a:lnTo>
                    <a:pt x="4" y="20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4" y="14"/>
                  </a:lnTo>
                  <a:lnTo>
                    <a:pt x="9" y="8"/>
                  </a:lnTo>
                  <a:lnTo>
                    <a:pt x="14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5" name="Picture 74" descr="bd06002_"/>
          <p:cNvPicPr preferRelativeResize="0"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850" y="2668364"/>
            <a:ext cx="428541" cy="111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6" descr="https://encrypted-tbn0.gstatic.com/images?q=tbn:ANd9GcQVYb-XYrsr_dOAnwxRPEc30Vg8IPtYyaD17XooGyeMClyBXKG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571" y="1282574"/>
            <a:ext cx="2254757" cy="99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4170701" y="1609481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Service</a:t>
            </a:r>
            <a:r>
              <a:rPr lang="en-US" dirty="0"/>
              <a:t>	</a:t>
            </a:r>
            <a:endParaRPr lang="en-US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 bwMode="auto">
          <a:xfrm flipV="1">
            <a:off x="2340391" y="2071146"/>
            <a:ext cx="1480069" cy="9394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2" name="Straight Arrow Connector 61"/>
          <p:cNvCxnSpPr/>
          <p:nvPr/>
        </p:nvCxnSpPr>
        <p:spPr bwMode="auto">
          <a:xfrm flipH="1" flipV="1">
            <a:off x="2340391" y="3211630"/>
            <a:ext cx="4781909" cy="1197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63" name="Obraz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773" y="2744612"/>
            <a:ext cx="457910" cy="45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301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Pay-Per-Use Service (Simplified)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Service provider starts a service</a:t>
            </a:r>
          </a:p>
          <a:p>
            <a:r>
              <a:rPr lang="en-US" dirty="0"/>
              <a:t>Customers pay to use it</a:t>
            </a:r>
          </a:p>
          <a:p>
            <a:r>
              <a:rPr lang="en-US" dirty="0"/>
              <a:t>Provider doesn’t need to interact</a:t>
            </a:r>
          </a:p>
        </p:txBody>
      </p:sp>
      <p:grpSp>
        <p:nvGrpSpPr>
          <p:cNvPr id="4" name="Group 23"/>
          <p:cNvGrpSpPr>
            <a:grpSpLocks noChangeAspect="1"/>
          </p:cNvGrpSpPr>
          <p:nvPr/>
        </p:nvGrpSpPr>
        <p:grpSpPr bwMode="auto">
          <a:xfrm>
            <a:off x="7114959" y="2628029"/>
            <a:ext cx="685800" cy="1110480"/>
            <a:chOff x="822" y="2016"/>
            <a:chExt cx="654" cy="881"/>
          </a:xfrm>
        </p:grpSpPr>
        <p:sp>
          <p:nvSpPr>
            <p:cNvPr id="5" name="Freeform 24"/>
            <p:cNvSpPr>
              <a:spLocks noChangeAspect="1"/>
            </p:cNvSpPr>
            <p:nvPr/>
          </p:nvSpPr>
          <p:spPr bwMode="auto">
            <a:xfrm>
              <a:off x="822" y="2016"/>
              <a:ext cx="654" cy="878"/>
            </a:xfrm>
            <a:custGeom>
              <a:avLst/>
              <a:gdLst>
                <a:gd name="T0" fmla="*/ 1292 w 1962"/>
                <a:gd name="T1" fmla="*/ 267 h 2634"/>
                <a:gd name="T2" fmla="*/ 1345 w 1962"/>
                <a:gd name="T3" fmla="*/ 472 h 2634"/>
                <a:gd name="T4" fmla="*/ 1309 w 1962"/>
                <a:gd name="T5" fmla="*/ 596 h 2634"/>
                <a:gd name="T6" fmla="*/ 1207 w 1962"/>
                <a:gd name="T7" fmla="*/ 702 h 2634"/>
                <a:gd name="T8" fmla="*/ 1037 w 1962"/>
                <a:gd name="T9" fmla="*/ 837 h 2634"/>
                <a:gd name="T10" fmla="*/ 1232 w 1962"/>
                <a:gd name="T11" fmla="*/ 877 h 2634"/>
                <a:gd name="T12" fmla="*/ 1649 w 1962"/>
                <a:gd name="T13" fmla="*/ 1273 h 2634"/>
                <a:gd name="T14" fmla="*/ 1873 w 1962"/>
                <a:gd name="T15" fmla="*/ 1327 h 2634"/>
                <a:gd name="T16" fmla="*/ 1920 w 1962"/>
                <a:gd name="T17" fmla="*/ 1372 h 2634"/>
                <a:gd name="T18" fmla="*/ 1962 w 1962"/>
                <a:gd name="T19" fmla="*/ 1429 h 2634"/>
                <a:gd name="T20" fmla="*/ 1923 w 1962"/>
                <a:gd name="T21" fmla="*/ 1495 h 2634"/>
                <a:gd name="T22" fmla="*/ 1831 w 1962"/>
                <a:gd name="T23" fmla="*/ 1507 h 2634"/>
                <a:gd name="T24" fmla="*/ 1682 w 1962"/>
                <a:gd name="T25" fmla="*/ 1536 h 2634"/>
                <a:gd name="T26" fmla="*/ 1536 w 1962"/>
                <a:gd name="T27" fmla="*/ 1462 h 2634"/>
                <a:gd name="T28" fmla="*/ 1389 w 1962"/>
                <a:gd name="T29" fmla="*/ 1379 h 2634"/>
                <a:gd name="T30" fmla="*/ 1269 w 1962"/>
                <a:gd name="T31" fmla="*/ 1271 h 2634"/>
                <a:gd name="T32" fmla="*/ 1205 w 1962"/>
                <a:gd name="T33" fmla="*/ 1277 h 2634"/>
                <a:gd name="T34" fmla="*/ 1196 w 1962"/>
                <a:gd name="T35" fmla="*/ 1490 h 2634"/>
                <a:gd name="T36" fmla="*/ 1175 w 1962"/>
                <a:gd name="T37" fmla="*/ 1567 h 2634"/>
                <a:gd name="T38" fmla="*/ 1157 w 1962"/>
                <a:gd name="T39" fmla="*/ 1966 h 2634"/>
                <a:gd name="T40" fmla="*/ 1140 w 1962"/>
                <a:gd name="T41" fmla="*/ 2223 h 2634"/>
                <a:gd name="T42" fmla="*/ 1125 w 1962"/>
                <a:gd name="T43" fmla="*/ 2378 h 2634"/>
                <a:gd name="T44" fmla="*/ 1156 w 1962"/>
                <a:gd name="T45" fmla="*/ 2464 h 2634"/>
                <a:gd name="T46" fmla="*/ 1133 w 1962"/>
                <a:gd name="T47" fmla="*/ 2593 h 2634"/>
                <a:gd name="T48" fmla="*/ 948 w 1962"/>
                <a:gd name="T49" fmla="*/ 2620 h 2634"/>
                <a:gd name="T50" fmla="*/ 860 w 1962"/>
                <a:gd name="T51" fmla="*/ 2569 h 2634"/>
                <a:gd name="T52" fmla="*/ 842 w 1962"/>
                <a:gd name="T53" fmla="*/ 2435 h 2634"/>
                <a:gd name="T54" fmla="*/ 884 w 1962"/>
                <a:gd name="T55" fmla="*/ 2396 h 2634"/>
                <a:gd name="T56" fmla="*/ 841 w 1962"/>
                <a:gd name="T57" fmla="*/ 2117 h 2634"/>
                <a:gd name="T58" fmla="*/ 796 w 1962"/>
                <a:gd name="T59" fmla="*/ 2270 h 2634"/>
                <a:gd name="T60" fmla="*/ 779 w 1962"/>
                <a:gd name="T61" fmla="*/ 2489 h 2634"/>
                <a:gd name="T62" fmla="*/ 712 w 1962"/>
                <a:gd name="T63" fmla="*/ 2627 h 2634"/>
                <a:gd name="T64" fmla="*/ 627 w 1962"/>
                <a:gd name="T65" fmla="*/ 2630 h 2634"/>
                <a:gd name="T66" fmla="*/ 478 w 1962"/>
                <a:gd name="T67" fmla="*/ 2576 h 2634"/>
                <a:gd name="T68" fmla="*/ 453 w 1962"/>
                <a:gd name="T69" fmla="*/ 2422 h 2634"/>
                <a:gd name="T70" fmla="*/ 505 w 1962"/>
                <a:gd name="T71" fmla="*/ 2403 h 2634"/>
                <a:gd name="T72" fmla="*/ 470 w 1962"/>
                <a:gd name="T73" fmla="*/ 1822 h 2634"/>
                <a:gd name="T74" fmla="*/ 524 w 1962"/>
                <a:gd name="T75" fmla="*/ 1557 h 2634"/>
                <a:gd name="T76" fmla="*/ 493 w 1962"/>
                <a:gd name="T77" fmla="*/ 1326 h 2634"/>
                <a:gd name="T78" fmla="*/ 477 w 1962"/>
                <a:gd name="T79" fmla="*/ 1281 h 2634"/>
                <a:gd name="T80" fmla="*/ 378 w 1962"/>
                <a:gd name="T81" fmla="*/ 1457 h 2634"/>
                <a:gd name="T82" fmla="*/ 305 w 1962"/>
                <a:gd name="T83" fmla="*/ 1645 h 2634"/>
                <a:gd name="T84" fmla="*/ 251 w 1962"/>
                <a:gd name="T85" fmla="*/ 1726 h 2634"/>
                <a:gd name="T86" fmla="*/ 214 w 1962"/>
                <a:gd name="T87" fmla="*/ 1693 h 2634"/>
                <a:gd name="T88" fmla="*/ 109 w 1962"/>
                <a:gd name="T89" fmla="*/ 1742 h 2634"/>
                <a:gd name="T90" fmla="*/ 49 w 1962"/>
                <a:gd name="T91" fmla="*/ 1730 h 2634"/>
                <a:gd name="T92" fmla="*/ 7 w 1962"/>
                <a:gd name="T93" fmla="*/ 1658 h 2634"/>
                <a:gd name="T94" fmla="*/ 86 w 1962"/>
                <a:gd name="T95" fmla="*/ 1562 h 2634"/>
                <a:gd name="T96" fmla="*/ 168 w 1962"/>
                <a:gd name="T97" fmla="*/ 1481 h 2634"/>
                <a:gd name="T98" fmla="*/ 181 w 1962"/>
                <a:gd name="T99" fmla="*/ 1316 h 2634"/>
                <a:gd name="T100" fmla="*/ 272 w 1962"/>
                <a:gd name="T101" fmla="*/ 1104 h 2634"/>
                <a:gd name="T102" fmla="*/ 576 w 1962"/>
                <a:gd name="T103" fmla="*/ 864 h 2634"/>
                <a:gd name="T104" fmla="*/ 723 w 1962"/>
                <a:gd name="T105" fmla="*/ 780 h 2634"/>
                <a:gd name="T106" fmla="*/ 546 w 1962"/>
                <a:gd name="T107" fmla="*/ 578 h 2634"/>
                <a:gd name="T108" fmla="*/ 477 w 1962"/>
                <a:gd name="T109" fmla="*/ 515 h 2634"/>
                <a:gd name="T110" fmla="*/ 517 w 1962"/>
                <a:gd name="T111" fmla="*/ 391 h 2634"/>
                <a:gd name="T112" fmla="*/ 556 w 1962"/>
                <a:gd name="T113" fmla="*/ 289 h 2634"/>
                <a:gd name="T114" fmla="*/ 622 w 1962"/>
                <a:gd name="T115" fmla="*/ 99 h 2634"/>
                <a:gd name="T116" fmla="*/ 718 w 1962"/>
                <a:gd name="T117" fmla="*/ 13 h 2634"/>
                <a:gd name="T118" fmla="*/ 792 w 1962"/>
                <a:gd name="T119" fmla="*/ 12 h 2634"/>
                <a:gd name="T120" fmla="*/ 888 w 1962"/>
                <a:gd name="T121" fmla="*/ 7 h 2634"/>
                <a:gd name="T122" fmla="*/ 1022 w 1962"/>
                <a:gd name="T123" fmla="*/ 6 h 2634"/>
                <a:gd name="T124" fmla="*/ 1163 w 1962"/>
                <a:gd name="T125" fmla="*/ 67 h 2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62" h="2634">
                  <a:moveTo>
                    <a:pt x="1219" y="132"/>
                  </a:moveTo>
                  <a:lnTo>
                    <a:pt x="1226" y="145"/>
                  </a:lnTo>
                  <a:lnTo>
                    <a:pt x="1230" y="159"/>
                  </a:lnTo>
                  <a:lnTo>
                    <a:pt x="1234" y="175"/>
                  </a:lnTo>
                  <a:lnTo>
                    <a:pt x="1241" y="194"/>
                  </a:lnTo>
                  <a:lnTo>
                    <a:pt x="1262" y="218"/>
                  </a:lnTo>
                  <a:lnTo>
                    <a:pt x="1279" y="243"/>
                  </a:lnTo>
                  <a:lnTo>
                    <a:pt x="1292" y="267"/>
                  </a:lnTo>
                  <a:lnTo>
                    <a:pt x="1302" y="293"/>
                  </a:lnTo>
                  <a:lnTo>
                    <a:pt x="1308" y="323"/>
                  </a:lnTo>
                  <a:lnTo>
                    <a:pt x="1312" y="355"/>
                  </a:lnTo>
                  <a:lnTo>
                    <a:pt x="1313" y="392"/>
                  </a:lnTo>
                  <a:lnTo>
                    <a:pt x="1313" y="434"/>
                  </a:lnTo>
                  <a:lnTo>
                    <a:pt x="1327" y="445"/>
                  </a:lnTo>
                  <a:lnTo>
                    <a:pt x="1338" y="458"/>
                  </a:lnTo>
                  <a:lnTo>
                    <a:pt x="1345" y="472"/>
                  </a:lnTo>
                  <a:lnTo>
                    <a:pt x="1350" y="489"/>
                  </a:lnTo>
                  <a:lnTo>
                    <a:pt x="1351" y="507"/>
                  </a:lnTo>
                  <a:lnTo>
                    <a:pt x="1350" y="525"/>
                  </a:lnTo>
                  <a:lnTo>
                    <a:pt x="1345" y="540"/>
                  </a:lnTo>
                  <a:lnTo>
                    <a:pt x="1340" y="556"/>
                  </a:lnTo>
                  <a:lnTo>
                    <a:pt x="1331" y="570"/>
                  </a:lnTo>
                  <a:lnTo>
                    <a:pt x="1320" y="584"/>
                  </a:lnTo>
                  <a:lnTo>
                    <a:pt x="1309" y="596"/>
                  </a:lnTo>
                  <a:lnTo>
                    <a:pt x="1295" y="607"/>
                  </a:lnTo>
                  <a:lnTo>
                    <a:pt x="1287" y="611"/>
                  </a:lnTo>
                  <a:lnTo>
                    <a:pt x="1280" y="614"/>
                  </a:lnTo>
                  <a:lnTo>
                    <a:pt x="1272" y="616"/>
                  </a:lnTo>
                  <a:lnTo>
                    <a:pt x="1263" y="617"/>
                  </a:lnTo>
                  <a:lnTo>
                    <a:pt x="1249" y="649"/>
                  </a:lnTo>
                  <a:lnTo>
                    <a:pt x="1231" y="677"/>
                  </a:lnTo>
                  <a:lnTo>
                    <a:pt x="1207" y="702"/>
                  </a:lnTo>
                  <a:lnTo>
                    <a:pt x="1179" y="724"/>
                  </a:lnTo>
                  <a:lnTo>
                    <a:pt x="1150" y="744"/>
                  </a:lnTo>
                  <a:lnTo>
                    <a:pt x="1120" y="762"/>
                  </a:lnTo>
                  <a:lnTo>
                    <a:pt x="1090" y="779"/>
                  </a:lnTo>
                  <a:lnTo>
                    <a:pt x="1061" y="796"/>
                  </a:lnTo>
                  <a:lnTo>
                    <a:pt x="1000" y="810"/>
                  </a:lnTo>
                  <a:lnTo>
                    <a:pt x="1018" y="825"/>
                  </a:lnTo>
                  <a:lnTo>
                    <a:pt x="1037" y="837"/>
                  </a:lnTo>
                  <a:lnTo>
                    <a:pt x="1058" y="847"/>
                  </a:lnTo>
                  <a:lnTo>
                    <a:pt x="1082" y="854"/>
                  </a:lnTo>
                  <a:lnTo>
                    <a:pt x="1104" y="860"/>
                  </a:lnTo>
                  <a:lnTo>
                    <a:pt x="1129" y="864"/>
                  </a:lnTo>
                  <a:lnTo>
                    <a:pt x="1154" y="864"/>
                  </a:lnTo>
                  <a:lnTo>
                    <a:pt x="1179" y="863"/>
                  </a:lnTo>
                  <a:lnTo>
                    <a:pt x="1206" y="870"/>
                  </a:lnTo>
                  <a:lnTo>
                    <a:pt x="1232" y="877"/>
                  </a:lnTo>
                  <a:lnTo>
                    <a:pt x="1258" y="886"/>
                  </a:lnTo>
                  <a:lnTo>
                    <a:pt x="1281" y="899"/>
                  </a:lnTo>
                  <a:lnTo>
                    <a:pt x="1305" y="913"/>
                  </a:lnTo>
                  <a:lnTo>
                    <a:pt x="1326" y="930"/>
                  </a:lnTo>
                  <a:lnTo>
                    <a:pt x="1347" y="949"/>
                  </a:lnTo>
                  <a:lnTo>
                    <a:pt x="1366" y="971"/>
                  </a:lnTo>
                  <a:lnTo>
                    <a:pt x="1497" y="1135"/>
                  </a:lnTo>
                  <a:lnTo>
                    <a:pt x="1649" y="1273"/>
                  </a:lnTo>
                  <a:lnTo>
                    <a:pt x="1659" y="1283"/>
                  </a:lnTo>
                  <a:lnTo>
                    <a:pt x="1663" y="1294"/>
                  </a:lnTo>
                  <a:lnTo>
                    <a:pt x="1669" y="1305"/>
                  </a:lnTo>
                  <a:lnTo>
                    <a:pt x="1680" y="1312"/>
                  </a:lnTo>
                  <a:lnTo>
                    <a:pt x="1842" y="1330"/>
                  </a:lnTo>
                  <a:lnTo>
                    <a:pt x="1852" y="1330"/>
                  </a:lnTo>
                  <a:lnTo>
                    <a:pt x="1863" y="1329"/>
                  </a:lnTo>
                  <a:lnTo>
                    <a:pt x="1873" y="1327"/>
                  </a:lnTo>
                  <a:lnTo>
                    <a:pt x="1884" y="1327"/>
                  </a:lnTo>
                  <a:lnTo>
                    <a:pt x="1892" y="1327"/>
                  </a:lnTo>
                  <a:lnTo>
                    <a:pt x="1902" y="1330"/>
                  </a:lnTo>
                  <a:lnTo>
                    <a:pt x="1909" y="1336"/>
                  </a:lnTo>
                  <a:lnTo>
                    <a:pt x="1916" y="1345"/>
                  </a:lnTo>
                  <a:lnTo>
                    <a:pt x="1914" y="1355"/>
                  </a:lnTo>
                  <a:lnTo>
                    <a:pt x="1917" y="1363"/>
                  </a:lnTo>
                  <a:lnTo>
                    <a:pt x="1920" y="1372"/>
                  </a:lnTo>
                  <a:lnTo>
                    <a:pt x="1927" y="1377"/>
                  </a:lnTo>
                  <a:lnTo>
                    <a:pt x="1933" y="1384"/>
                  </a:lnTo>
                  <a:lnTo>
                    <a:pt x="1940" y="1390"/>
                  </a:lnTo>
                  <a:lnTo>
                    <a:pt x="1946" y="1397"/>
                  </a:lnTo>
                  <a:lnTo>
                    <a:pt x="1953" y="1403"/>
                  </a:lnTo>
                  <a:lnTo>
                    <a:pt x="1959" y="1409"/>
                  </a:lnTo>
                  <a:lnTo>
                    <a:pt x="1962" y="1419"/>
                  </a:lnTo>
                  <a:lnTo>
                    <a:pt x="1962" y="1429"/>
                  </a:lnTo>
                  <a:lnTo>
                    <a:pt x="1958" y="1440"/>
                  </a:lnTo>
                  <a:lnTo>
                    <a:pt x="1949" y="1446"/>
                  </a:lnTo>
                  <a:lnTo>
                    <a:pt x="1940" y="1451"/>
                  </a:lnTo>
                  <a:lnTo>
                    <a:pt x="1933" y="1458"/>
                  </a:lnTo>
                  <a:lnTo>
                    <a:pt x="1934" y="1469"/>
                  </a:lnTo>
                  <a:lnTo>
                    <a:pt x="1937" y="1481"/>
                  </a:lnTo>
                  <a:lnTo>
                    <a:pt x="1931" y="1489"/>
                  </a:lnTo>
                  <a:lnTo>
                    <a:pt x="1923" y="1495"/>
                  </a:lnTo>
                  <a:lnTo>
                    <a:pt x="1913" y="1500"/>
                  </a:lnTo>
                  <a:lnTo>
                    <a:pt x="1902" y="1504"/>
                  </a:lnTo>
                  <a:lnTo>
                    <a:pt x="1891" y="1507"/>
                  </a:lnTo>
                  <a:lnTo>
                    <a:pt x="1878" y="1507"/>
                  </a:lnTo>
                  <a:lnTo>
                    <a:pt x="1867" y="1507"/>
                  </a:lnTo>
                  <a:lnTo>
                    <a:pt x="1854" y="1507"/>
                  </a:lnTo>
                  <a:lnTo>
                    <a:pt x="1843" y="1506"/>
                  </a:lnTo>
                  <a:lnTo>
                    <a:pt x="1831" y="1507"/>
                  </a:lnTo>
                  <a:lnTo>
                    <a:pt x="1820" y="1510"/>
                  </a:lnTo>
                  <a:lnTo>
                    <a:pt x="1824" y="1517"/>
                  </a:lnTo>
                  <a:lnTo>
                    <a:pt x="1828" y="1525"/>
                  </a:lnTo>
                  <a:lnTo>
                    <a:pt x="1829" y="1534"/>
                  </a:lnTo>
                  <a:lnTo>
                    <a:pt x="1827" y="1542"/>
                  </a:lnTo>
                  <a:lnTo>
                    <a:pt x="1814" y="1552"/>
                  </a:lnTo>
                  <a:lnTo>
                    <a:pt x="1698" y="1549"/>
                  </a:lnTo>
                  <a:lnTo>
                    <a:pt x="1682" y="1536"/>
                  </a:lnTo>
                  <a:lnTo>
                    <a:pt x="1665" y="1524"/>
                  </a:lnTo>
                  <a:lnTo>
                    <a:pt x="1649" y="1510"/>
                  </a:lnTo>
                  <a:lnTo>
                    <a:pt x="1633" y="1497"/>
                  </a:lnTo>
                  <a:lnTo>
                    <a:pt x="1615" y="1486"/>
                  </a:lnTo>
                  <a:lnTo>
                    <a:pt x="1596" y="1476"/>
                  </a:lnTo>
                  <a:lnTo>
                    <a:pt x="1577" y="1471"/>
                  </a:lnTo>
                  <a:lnTo>
                    <a:pt x="1556" y="1469"/>
                  </a:lnTo>
                  <a:lnTo>
                    <a:pt x="1536" y="1462"/>
                  </a:lnTo>
                  <a:lnTo>
                    <a:pt x="1517" y="1456"/>
                  </a:lnTo>
                  <a:lnTo>
                    <a:pt x="1497" y="1446"/>
                  </a:lnTo>
                  <a:lnTo>
                    <a:pt x="1478" y="1437"/>
                  </a:lnTo>
                  <a:lnTo>
                    <a:pt x="1460" y="1426"/>
                  </a:lnTo>
                  <a:lnTo>
                    <a:pt x="1442" y="1416"/>
                  </a:lnTo>
                  <a:lnTo>
                    <a:pt x="1424" y="1404"/>
                  </a:lnTo>
                  <a:lnTo>
                    <a:pt x="1407" y="1391"/>
                  </a:lnTo>
                  <a:lnTo>
                    <a:pt x="1389" y="1379"/>
                  </a:lnTo>
                  <a:lnTo>
                    <a:pt x="1372" y="1365"/>
                  </a:lnTo>
                  <a:lnTo>
                    <a:pt x="1355" y="1351"/>
                  </a:lnTo>
                  <a:lnTo>
                    <a:pt x="1338" y="1337"/>
                  </a:lnTo>
                  <a:lnTo>
                    <a:pt x="1323" y="1322"/>
                  </a:lnTo>
                  <a:lnTo>
                    <a:pt x="1306" y="1308"/>
                  </a:lnTo>
                  <a:lnTo>
                    <a:pt x="1291" y="1291"/>
                  </a:lnTo>
                  <a:lnTo>
                    <a:pt x="1276" y="1276"/>
                  </a:lnTo>
                  <a:lnTo>
                    <a:pt x="1269" y="1271"/>
                  </a:lnTo>
                  <a:lnTo>
                    <a:pt x="1262" y="1267"/>
                  </a:lnTo>
                  <a:lnTo>
                    <a:pt x="1253" y="1263"/>
                  </a:lnTo>
                  <a:lnTo>
                    <a:pt x="1246" y="1260"/>
                  </a:lnTo>
                  <a:lnTo>
                    <a:pt x="1238" y="1257"/>
                  </a:lnTo>
                  <a:lnTo>
                    <a:pt x="1231" y="1257"/>
                  </a:lnTo>
                  <a:lnTo>
                    <a:pt x="1223" y="1260"/>
                  </a:lnTo>
                  <a:lnTo>
                    <a:pt x="1216" y="1264"/>
                  </a:lnTo>
                  <a:lnTo>
                    <a:pt x="1205" y="1277"/>
                  </a:lnTo>
                  <a:lnTo>
                    <a:pt x="1196" y="1290"/>
                  </a:lnTo>
                  <a:lnTo>
                    <a:pt x="1188" y="1302"/>
                  </a:lnTo>
                  <a:lnTo>
                    <a:pt x="1179" y="1316"/>
                  </a:lnTo>
                  <a:lnTo>
                    <a:pt x="1181" y="1362"/>
                  </a:lnTo>
                  <a:lnTo>
                    <a:pt x="1184" y="1401"/>
                  </a:lnTo>
                  <a:lnTo>
                    <a:pt x="1186" y="1435"/>
                  </a:lnTo>
                  <a:lnTo>
                    <a:pt x="1191" y="1464"/>
                  </a:lnTo>
                  <a:lnTo>
                    <a:pt x="1196" y="1490"/>
                  </a:lnTo>
                  <a:lnTo>
                    <a:pt x="1203" y="1514"/>
                  </a:lnTo>
                  <a:lnTo>
                    <a:pt x="1213" y="1535"/>
                  </a:lnTo>
                  <a:lnTo>
                    <a:pt x="1224" y="1557"/>
                  </a:lnTo>
                  <a:lnTo>
                    <a:pt x="1216" y="1562"/>
                  </a:lnTo>
                  <a:lnTo>
                    <a:pt x="1206" y="1564"/>
                  </a:lnTo>
                  <a:lnTo>
                    <a:pt x="1196" y="1566"/>
                  </a:lnTo>
                  <a:lnTo>
                    <a:pt x="1186" y="1567"/>
                  </a:lnTo>
                  <a:lnTo>
                    <a:pt x="1175" y="1567"/>
                  </a:lnTo>
                  <a:lnTo>
                    <a:pt x="1166" y="1567"/>
                  </a:lnTo>
                  <a:lnTo>
                    <a:pt x="1154" y="1569"/>
                  </a:lnTo>
                  <a:lnTo>
                    <a:pt x="1145" y="1570"/>
                  </a:lnTo>
                  <a:lnTo>
                    <a:pt x="1149" y="1617"/>
                  </a:lnTo>
                  <a:lnTo>
                    <a:pt x="1154" y="1665"/>
                  </a:lnTo>
                  <a:lnTo>
                    <a:pt x="1159" y="1714"/>
                  </a:lnTo>
                  <a:lnTo>
                    <a:pt x="1160" y="1762"/>
                  </a:lnTo>
                  <a:lnTo>
                    <a:pt x="1157" y="1966"/>
                  </a:lnTo>
                  <a:lnTo>
                    <a:pt x="1149" y="2002"/>
                  </a:lnTo>
                  <a:lnTo>
                    <a:pt x="1143" y="2040"/>
                  </a:lnTo>
                  <a:lnTo>
                    <a:pt x="1138" y="2078"/>
                  </a:lnTo>
                  <a:lnTo>
                    <a:pt x="1128" y="2111"/>
                  </a:lnTo>
                  <a:lnTo>
                    <a:pt x="1140" y="2139"/>
                  </a:lnTo>
                  <a:lnTo>
                    <a:pt x="1145" y="2167"/>
                  </a:lnTo>
                  <a:lnTo>
                    <a:pt x="1145" y="2195"/>
                  </a:lnTo>
                  <a:lnTo>
                    <a:pt x="1140" y="2223"/>
                  </a:lnTo>
                  <a:lnTo>
                    <a:pt x="1133" y="2251"/>
                  </a:lnTo>
                  <a:lnTo>
                    <a:pt x="1124" y="2279"/>
                  </a:lnTo>
                  <a:lnTo>
                    <a:pt x="1115" y="2305"/>
                  </a:lnTo>
                  <a:lnTo>
                    <a:pt x="1107" y="2330"/>
                  </a:lnTo>
                  <a:lnTo>
                    <a:pt x="1107" y="2375"/>
                  </a:lnTo>
                  <a:lnTo>
                    <a:pt x="1113" y="2376"/>
                  </a:lnTo>
                  <a:lnTo>
                    <a:pt x="1120" y="2376"/>
                  </a:lnTo>
                  <a:lnTo>
                    <a:pt x="1125" y="2378"/>
                  </a:lnTo>
                  <a:lnTo>
                    <a:pt x="1132" y="2379"/>
                  </a:lnTo>
                  <a:lnTo>
                    <a:pt x="1138" y="2382"/>
                  </a:lnTo>
                  <a:lnTo>
                    <a:pt x="1143" y="2385"/>
                  </a:lnTo>
                  <a:lnTo>
                    <a:pt x="1149" y="2390"/>
                  </a:lnTo>
                  <a:lnTo>
                    <a:pt x="1152" y="2397"/>
                  </a:lnTo>
                  <a:lnTo>
                    <a:pt x="1159" y="2420"/>
                  </a:lnTo>
                  <a:lnTo>
                    <a:pt x="1160" y="2442"/>
                  </a:lnTo>
                  <a:lnTo>
                    <a:pt x="1156" y="2464"/>
                  </a:lnTo>
                  <a:lnTo>
                    <a:pt x="1145" y="2484"/>
                  </a:lnTo>
                  <a:lnTo>
                    <a:pt x="1135" y="2492"/>
                  </a:lnTo>
                  <a:lnTo>
                    <a:pt x="1136" y="2502"/>
                  </a:lnTo>
                  <a:lnTo>
                    <a:pt x="1143" y="2513"/>
                  </a:lnTo>
                  <a:lnTo>
                    <a:pt x="1147" y="2523"/>
                  </a:lnTo>
                  <a:lnTo>
                    <a:pt x="1147" y="2548"/>
                  </a:lnTo>
                  <a:lnTo>
                    <a:pt x="1145" y="2572"/>
                  </a:lnTo>
                  <a:lnTo>
                    <a:pt x="1133" y="2593"/>
                  </a:lnTo>
                  <a:lnTo>
                    <a:pt x="1115" y="2608"/>
                  </a:lnTo>
                  <a:lnTo>
                    <a:pt x="1092" y="2612"/>
                  </a:lnTo>
                  <a:lnTo>
                    <a:pt x="1069" y="2616"/>
                  </a:lnTo>
                  <a:lnTo>
                    <a:pt x="1047" y="2619"/>
                  </a:lnTo>
                  <a:lnTo>
                    <a:pt x="1023" y="2620"/>
                  </a:lnTo>
                  <a:lnTo>
                    <a:pt x="1000" y="2622"/>
                  </a:lnTo>
                  <a:lnTo>
                    <a:pt x="975" y="2622"/>
                  </a:lnTo>
                  <a:lnTo>
                    <a:pt x="948" y="2620"/>
                  </a:lnTo>
                  <a:lnTo>
                    <a:pt x="917" y="2618"/>
                  </a:lnTo>
                  <a:lnTo>
                    <a:pt x="908" y="2613"/>
                  </a:lnTo>
                  <a:lnTo>
                    <a:pt x="898" y="2609"/>
                  </a:lnTo>
                  <a:lnTo>
                    <a:pt x="888" y="2604"/>
                  </a:lnTo>
                  <a:lnTo>
                    <a:pt x="878" y="2595"/>
                  </a:lnTo>
                  <a:lnTo>
                    <a:pt x="870" y="2588"/>
                  </a:lnTo>
                  <a:lnTo>
                    <a:pt x="864" y="2579"/>
                  </a:lnTo>
                  <a:lnTo>
                    <a:pt x="860" y="2569"/>
                  </a:lnTo>
                  <a:lnTo>
                    <a:pt x="857" y="2558"/>
                  </a:lnTo>
                  <a:lnTo>
                    <a:pt x="863" y="2538"/>
                  </a:lnTo>
                  <a:lnTo>
                    <a:pt x="862" y="2521"/>
                  </a:lnTo>
                  <a:lnTo>
                    <a:pt x="859" y="2505"/>
                  </a:lnTo>
                  <a:lnTo>
                    <a:pt x="853" y="2488"/>
                  </a:lnTo>
                  <a:lnTo>
                    <a:pt x="846" y="2471"/>
                  </a:lnTo>
                  <a:lnTo>
                    <a:pt x="843" y="2453"/>
                  </a:lnTo>
                  <a:lnTo>
                    <a:pt x="842" y="2435"/>
                  </a:lnTo>
                  <a:lnTo>
                    <a:pt x="848" y="2415"/>
                  </a:lnTo>
                  <a:lnTo>
                    <a:pt x="850" y="2408"/>
                  </a:lnTo>
                  <a:lnTo>
                    <a:pt x="855" y="2404"/>
                  </a:lnTo>
                  <a:lnTo>
                    <a:pt x="860" y="2401"/>
                  </a:lnTo>
                  <a:lnTo>
                    <a:pt x="866" y="2399"/>
                  </a:lnTo>
                  <a:lnTo>
                    <a:pt x="871" y="2397"/>
                  </a:lnTo>
                  <a:lnTo>
                    <a:pt x="878" y="2396"/>
                  </a:lnTo>
                  <a:lnTo>
                    <a:pt x="884" y="2396"/>
                  </a:lnTo>
                  <a:lnTo>
                    <a:pt x="889" y="2393"/>
                  </a:lnTo>
                  <a:lnTo>
                    <a:pt x="874" y="2357"/>
                  </a:lnTo>
                  <a:lnTo>
                    <a:pt x="859" y="2319"/>
                  </a:lnTo>
                  <a:lnTo>
                    <a:pt x="848" y="2280"/>
                  </a:lnTo>
                  <a:lnTo>
                    <a:pt x="839" y="2240"/>
                  </a:lnTo>
                  <a:lnTo>
                    <a:pt x="835" y="2198"/>
                  </a:lnTo>
                  <a:lnTo>
                    <a:pt x="835" y="2157"/>
                  </a:lnTo>
                  <a:lnTo>
                    <a:pt x="841" y="2117"/>
                  </a:lnTo>
                  <a:lnTo>
                    <a:pt x="853" y="2078"/>
                  </a:lnTo>
                  <a:lnTo>
                    <a:pt x="813" y="1884"/>
                  </a:lnTo>
                  <a:lnTo>
                    <a:pt x="775" y="2074"/>
                  </a:lnTo>
                  <a:lnTo>
                    <a:pt x="772" y="2113"/>
                  </a:lnTo>
                  <a:lnTo>
                    <a:pt x="776" y="2149"/>
                  </a:lnTo>
                  <a:lnTo>
                    <a:pt x="783" y="2185"/>
                  </a:lnTo>
                  <a:lnTo>
                    <a:pt x="789" y="2221"/>
                  </a:lnTo>
                  <a:lnTo>
                    <a:pt x="796" y="2270"/>
                  </a:lnTo>
                  <a:lnTo>
                    <a:pt x="793" y="2319"/>
                  </a:lnTo>
                  <a:lnTo>
                    <a:pt x="783" y="2367"/>
                  </a:lnTo>
                  <a:lnTo>
                    <a:pt x="776" y="2414"/>
                  </a:lnTo>
                  <a:lnTo>
                    <a:pt x="771" y="2424"/>
                  </a:lnTo>
                  <a:lnTo>
                    <a:pt x="767" y="2435"/>
                  </a:lnTo>
                  <a:lnTo>
                    <a:pt x="764" y="2447"/>
                  </a:lnTo>
                  <a:lnTo>
                    <a:pt x="764" y="2459"/>
                  </a:lnTo>
                  <a:lnTo>
                    <a:pt x="779" y="2489"/>
                  </a:lnTo>
                  <a:lnTo>
                    <a:pt x="783" y="2526"/>
                  </a:lnTo>
                  <a:lnTo>
                    <a:pt x="779" y="2563"/>
                  </a:lnTo>
                  <a:lnTo>
                    <a:pt x="771" y="2595"/>
                  </a:lnTo>
                  <a:lnTo>
                    <a:pt x="760" y="2604"/>
                  </a:lnTo>
                  <a:lnTo>
                    <a:pt x="749" y="2611"/>
                  </a:lnTo>
                  <a:lnTo>
                    <a:pt x="737" y="2618"/>
                  </a:lnTo>
                  <a:lnTo>
                    <a:pt x="725" y="2623"/>
                  </a:lnTo>
                  <a:lnTo>
                    <a:pt x="712" y="2627"/>
                  </a:lnTo>
                  <a:lnTo>
                    <a:pt x="700" y="2630"/>
                  </a:lnTo>
                  <a:lnTo>
                    <a:pt x="687" y="2633"/>
                  </a:lnTo>
                  <a:lnTo>
                    <a:pt x="673" y="2634"/>
                  </a:lnTo>
                  <a:lnTo>
                    <a:pt x="665" y="2634"/>
                  </a:lnTo>
                  <a:lnTo>
                    <a:pt x="655" y="2634"/>
                  </a:lnTo>
                  <a:lnTo>
                    <a:pt x="645" y="2633"/>
                  </a:lnTo>
                  <a:lnTo>
                    <a:pt x="637" y="2632"/>
                  </a:lnTo>
                  <a:lnTo>
                    <a:pt x="627" y="2630"/>
                  </a:lnTo>
                  <a:lnTo>
                    <a:pt x="618" y="2627"/>
                  </a:lnTo>
                  <a:lnTo>
                    <a:pt x="606" y="2625"/>
                  </a:lnTo>
                  <a:lnTo>
                    <a:pt x="597" y="2622"/>
                  </a:lnTo>
                  <a:lnTo>
                    <a:pt x="569" y="2587"/>
                  </a:lnTo>
                  <a:lnTo>
                    <a:pt x="546" y="2584"/>
                  </a:lnTo>
                  <a:lnTo>
                    <a:pt x="523" y="2583"/>
                  </a:lnTo>
                  <a:lnTo>
                    <a:pt x="500" y="2580"/>
                  </a:lnTo>
                  <a:lnTo>
                    <a:pt x="478" y="2576"/>
                  </a:lnTo>
                  <a:lnTo>
                    <a:pt x="459" y="2567"/>
                  </a:lnTo>
                  <a:lnTo>
                    <a:pt x="440" y="2556"/>
                  </a:lnTo>
                  <a:lnTo>
                    <a:pt x="428" y="2540"/>
                  </a:lnTo>
                  <a:lnTo>
                    <a:pt x="419" y="2516"/>
                  </a:lnTo>
                  <a:lnTo>
                    <a:pt x="419" y="2491"/>
                  </a:lnTo>
                  <a:lnTo>
                    <a:pt x="424" y="2463"/>
                  </a:lnTo>
                  <a:lnTo>
                    <a:pt x="433" y="2439"/>
                  </a:lnTo>
                  <a:lnTo>
                    <a:pt x="453" y="2422"/>
                  </a:lnTo>
                  <a:lnTo>
                    <a:pt x="460" y="2418"/>
                  </a:lnTo>
                  <a:lnTo>
                    <a:pt x="467" y="2415"/>
                  </a:lnTo>
                  <a:lnTo>
                    <a:pt x="474" y="2413"/>
                  </a:lnTo>
                  <a:lnTo>
                    <a:pt x="479" y="2410"/>
                  </a:lnTo>
                  <a:lnTo>
                    <a:pt x="486" y="2408"/>
                  </a:lnTo>
                  <a:lnTo>
                    <a:pt x="492" y="2407"/>
                  </a:lnTo>
                  <a:lnTo>
                    <a:pt x="499" y="2404"/>
                  </a:lnTo>
                  <a:lnTo>
                    <a:pt x="505" y="2403"/>
                  </a:lnTo>
                  <a:lnTo>
                    <a:pt x="496" y="2378"/>
                  </a:lnTo>
                  <a:lnTo>
                    <a:pt x="491" y="2350"/>
                  </a:lnTo>
                  <a:lnTo>
                    <a:pt x="488" y="2323"/>
                  </a:lnTo>
                  <a:lnTo>
                    <a:pt x="486" y="2294"/>
                  </a:lnTo>
                  <a:lnTo>
                    <a:pt x="488" y="2127"/>
                  </a:lnTo>
                  <a:lnTo>
                    <a:pt x="492" y="2046"/>
                  </a:lnTo>
                  <a:lnTo>
                    <a:pt x="471" y="1862"/>
                  </a:lnTo>
                  <a:lnTo>
                    <a:pt x="470" y="1822"/>
                  </a:lnTo>
                  <a:lnTo>
                    <a:pt x="472" y="1785"/>
                  </a:lnTo>
                  <a:lnTo>
                    <a:pt x="477" y="1747"/>
                  </a:lnTo>
                  <a:lnTo>
                    <a:pt x="484" y="1711"/>
                  </a:lnTo>
                  <a:lnTo>
                    <a:pt x="492" y="1676"/>
                  </a:lnTo>
                  <a:lnTo>
                    <a:pt x="500" y="1640"/>
                  </a:lnTo>
                  <a:lnTo>
                    <a:pt x="510" y="1605"/>
                  </a:lnTo>
                  <a:lnTo>
                    <a:pt x="520" y="1570"/>
                  </a:lnTo>
                  <a:lnTo>
                    <a:pt x="524" y="1557"/>
                  </a:lnTo>
                  <a:lnTo>
                    <a:pt x="527" y="1541"/>
                  </a:lnTo>
                  <a:lnTo>
                    <a:pt x="528" y="1527"/>
                  </a:lnTo>
                  <a:lnTo>
                    <a:pt x="528" y="1521"/>
                  </a:lnTo>
                  <a:lnTo>
                    <a:pt x="520" y="1474"/>
                  </a:lnTo>
                  <a:lnTo>
                    <a:pt x="514" y="1426"/>
                  </a:lnTo>
                  <a:lnTo>
                    <a:pt x="507" y="1379"/>
                  </a:lnTo>
                  <a:lnTo>
                    <a:pt x="495" y="1333"/>
                  </a:lnTo>
                  <a:lnTo>
                    <a:pt x="493" y="1326"/>
                  </a:lnTo>
                  <a:lnTo>
                    <a:pt x="496" y="1319"/>
                  </a:lnTo>
                  <a:lnTo>
                    <a:pt x="500" y="1313"/>
                  </a:lnTo>
                  <a:lnTo>
                    <a:pt x="505" y="1308"/>
                  </a:lnTo>
                  <a:lnTo>
                    <a:pt x="502" y="1301"/>
                  </a:lnTo>
                  <a:lnTo>
                    <a:pt x="499" y="1294"/>
                  </a:lnTo>
                  <a:lnTo>
                    <a:pt x="495" y="1287"/>
                  </a:lnTo>
                  <a:lnTo>
                    <a:pt x="489" y="1280"/>
                  </a:lnTo>
                  <a:lnTo>
                    <a:pt x="477" y="1281"/>
                  </a:lnTo>
                  <a:lnTo>
                    <a:pt x="466" y="1290"/>
                  </a:lnTo>
                  <a:lnTo>
                    <a:pt x="457" y="1301"/>
                  </a:lnTo>
                  <a:lnTo>
                    <a:pt x="450" y="1312"/>
                  </a:lnTo>
                  <a:lnTo>
                    <a:pt x="433" y="1340"/>
                  </a:lnTo>
                  <a:lnTo>
                    <a:pt x="419" y="1369"/>
                  </a:lnTo>
                  <a:lnTo>
                    <a:pt x="407" y="1398"/>
                  </a:lnTo>
                  <a:lnTo>
                    <a:pt x="393" y="1428"/>
                  </a:lnTo>
                  <a:lnTo>
                    <a:pt x="378" y="1457"/>
                  </a:lnTo>
                  <a:lnTo>
                    <a:pt x="360" y="1483"/>
                  </a:lnTo>
                  <a:lnTo>
                    <a:pt x="339" y="1509"/>
                  </a:lnTo>
                  <a:lnTo>
                    <a:pt x="312" y="1529"/>
                  </a:lnTo>
                  <a:lnTo>
                    <a:pt x="314" y="1556"/>
                  </a:lnTo>
                  <a:lnTo>
                    <a:pt x="316" y="1582"/>
                  </a:lnTo>
                  <a:lnTo>
                    <a:pt x="318" y="1608"/>
                  </a:lnTo>
                  <a:lnTo>
                    <a:pt x="312" y="1633"/>
                  </a:lnTo>
                  <a:lnTo>
                    <a:pt x="305" y="1645"/>
                  </a:lnTo>
                  <a:lnTo>
                    <a:pt x="301" y="1658"/>
                  </a:lnTo>
                  <a:lnTo>
                    <a:pt x="297" y="1672"/>
                  </a:lnTo>
                  <a:lnTo>
                    <a:pt x="293" y="1686"/>
                  </a:lnTo>
                  <a:lnTo>
                    <a:pt x="288" y="1700"/>
                  </a:lnTo>
                  <a:lnTo>
                    <a:pt x="283" y="1712"/>
                  </a:lnTo>
                  <a:lnTo>
                    <a:pt x="274" y="1722"/>
                  </a:lnTo>
                  <a:lnTo>
                    <a:pt x="263" y="1730"/>
                  </a:lnTo>
                  <a:lnTo>
                    <a:pt x="251" y="1726"/>
                  </a:lnTo>
                  <a:lnTo>
                    <a:pt x="242" y="1718"/>
                  </a:lnTo>
                  <a:lnTo>
                    <a:pt x="235" y="1705"/>
                  </a:lnTo>
                  <a:lnTo>
                    <a:pt x="230" y="1694"/>
                  </a:lnTo>
                  <a:lnTo>
                    <a:pt x="230" y="1690"/>
                  </a:lnTo>
                  <a:lnTo>
                    <a:pt x="228" y="1687"/>
                  </a:lnTo>
                  <a:lnTo>
                    <a:pt x="228" y="1683"/>
                  </a:lnTo>
                  <a:lnTo>
                    <a:pt x="227" y="1680"/>
                  </a:lnTo>
                  <a:lnTo>
                    <a:pt x="214" y="1693"/>
                  </a:lnTo>
                  <a:lnTo>
                    <a:pt x="202" y="1705"/>
                  </a:lnTo>
                  <a:lnTo>
                    <a:pt x="189" y="1716"/>
                  </a:lnTo>
                  <a:lnTo>
                    <a:pt x="177" y="1728"/>
                  </a:lnTo>
                  <a:lnTo>
                    <a:pt x="163" y="1736"/>
                  </a:lnTo>
                  <a:lnTo>
                    <a:pt x="148" y="1742"/>
                  </a:lnTo>
                  <a:lnTo>
                    <a:pt x="132" y="1743"/>
                  </a:lnTo>
                  <a:lnTo>
                    <a:pt x="115" y="1740"/>
                  </a:lnTo>
                  <a:lnTo>
                    <a:pt x="109" y="1742"/>
                  </a:lnTo>
                  <a:lnTo>
                    <a:pt x="100" y="1744"/>
                  </a:lnTo>
                  <a:lnTo>
                    <a:pt x="92" y="1747"/>
                  </a:lnTo>
                  <a:lnTo>
                    <a:pt x="83" y="1749"/>
                  </a:lnTo>
                  <a:lnTo>
                    <a:pt x="75" y="1750"/>
                  </a:lnTo>
                  <a:lnTo>
                    <a:pt x="67" y="1749"/>
                  </a:lnTo>
                  <a:lnTo>
                    <a:pt x="58" y="1747"/>
                  </a:lnTo>
                  <a:lnTo>
                    <a:pt x="51" y="1742"/>
                  </a:lnTo>
                  <a:lnTo>
                    <a:pt x="49" y="1730"/>
                  </a:lnTo>
                  <a:lnTo>
                    <a:pt x="44" y="1721"/>
                  </a:lnTo>
                  <a:lnTo>
                    <a:pt x="36" y="1714"/>
                  </a:lnTo>
                  <a:lnTo>
                    <a:pt x="28" y="1707"/>
                  </a:lnTo>
                  <a:lnTo>
                    <a:pt x="19" y="1700"/>
                  </a:lnTo>
                  <a:lnTo>
                    <a:pt x="12" y="1690"/>
                  </a:lnTo>
                  <a:lnTo>
                    <a:pt x="11" y="1680"/>
                  </a:lnTo>
                  <a:lnTo>
                    <a:pt x="15" y="1666"/>
                  </a:lnTo>
                  <a:lnTo>
                    <a:pt x="7" y="1658"/>
                  </a:lnTo>
                  <a:lnTo>
                    <a:pt x="1" y="1647"/>
                  </a:lnTo>
                  <a:lnTo>
                    <a:pt x="0" y="1634"/>
                  </a:lnTo>
                  <a:lnTo>
                    <a:pt x="3" y="1622"/>
                  </a:lnTo>
                  <a:lnTo>
                    <a:pt x="19" y="1610"/>
                  </a:lnTo>
                  <a:lnTo>
                    <a:pt x="36" y="1598"/>
                  </a:lnTo>
                  <a:lnTo>
                    <a:pt x="53" y="1587"/>
                  </a:lnTo>
                  <a:lnTo>
                    <a:pt x="69" y="1574"/>
                  </a:lnTo>
                  <a:lnTo>
                    <a:pt x="86" y="1562"/>
                  </a:lnTo>
                  <a:lnTo>
                    <a:pt x="102" y="1549"/>
                  </a:lnTo>
                  <a:lnTo>
                    <a:pt x="118" y="1535"/>
                  </a:lnTo>
                  <a:lnTo>
                    <a:pt x="134" y="1521"/>
                  </a:lnTo>
                  <a:lnTo>
                    <a:pt x="141" y="1513"/>
                  </a:lnTo>
                  <a:lnTo>
                    <a:pt x="148" y="1504"/>
                  </a:lnTo>
                  <a:lnTo>
                    <a:pt x="155" y="1497"/>
                  </a:lnTo>
                  <a:lnTo>
                    <a:pt x="163" y="1489"/>
                  </a:lnTo>
                  <a:lnTo>
                    <a:pt x="168" y="1481"/>
                  </a:lnTo>
                  <a:lnTo>
                    <a:pt x="174" y="1471"/>
                  </a:lnTo>
                  <a:lnTo>
                    <a:pt x="175" y="1461"/>
                  </a:lnTo>
                  <a:lnTo>
                    <a:pt x="175" y="1450"/>
                  </a:lnTo>
                  <a:lnTo>
                    <a:pt x="168" y="1426"/>
                  </a:lnTo>
                  <a:lnTo>
                    <a:pt x="170" y="1400"/>
                  </a:lnTo>
                  <a:lnTo>
                    <a:pt x="173" y="1372"/>
                  </a:lnTo>
                  <a:lnTo>
                    <a:pt x="175" y="1345"/>
                  </a:lnTo>
                  <a:lnTo>
                    <a:pt x="181" y="1316"/>
                  </a:lnTo>
                  <a:lnTo>
                    <a:pt x="188" y="1288"/>
                  </a:lnTo>
                  <a:lnTo>
                    <a:pt x="196" y="1260"/>
                  </a:lnTo>
                  <a:lnTo>
                    <a:pt x="206" y="1234"/>
                  </a:lnTo>
                  <a:lnTo>
                    <a:pt x="217" y="1206"/>
                  </a:lnTo>
                  <a:lnTo>
                    <a:pt x="228" y="1179"/>
                  </a:lnTo>
                  <a:lnTo>
                    <a:pt x="241" y="1154"/>
                  </a:lnTo>
                  <a:lnTo>
                    <a:pt x="256" y="1128"/>
                  </a:lnTo>
                  <a:lnTo>
                    <a:pt x="272" y="1104"/>
                  </a:lnTo>
                  <a:lnTo>
                    <a:pt x="287" y="1079"/>
                  </a:lnTo>
                  <a:lnTo>
                    <a:pt x="305" y="1055"/>
                  </a:lnTo>
                  <a:lnTo>
                    <a:pt x="325" y="1033"/>
                  </a:lnTo>
                  <a:lnTo>
                    <a:pt x="346" y="1010"/>
                  </a:lnTo>
                  <a:lnTo>
                    <a:pt x="368" y="988"/>
                  </a:lnTo>
                  <a:lnTo>
                    <a:pt x="390" y="967"/>
                  </a:lnTo>
                  <a:lnTo>
                    <a:pt x="415" y="948"/>
                  </a:lnTo>
                  <a:lnTo>
                    <a:pt x="576" y="864"/>
                  </a:lnTo>
                  <a:lnTo>
                    <a:pt x="595" y="854"/>
                  </a:lnTo>
                  <a:lnTo>
                    <a:pt x="615" y="846"/>
                  </a:lnTo>
                  <a:lnTo>
                    <a:pt x="633" y="837"/>
                  </a:lnTo>
                  <a:lnTo>
                    <a:pt x="652" y="831"/>
                  </a:lnTo>
                  <a:lnTo>
                    <a:pt x="672" y="821"/>
                  </a:lnTo>
                  <a:lnTo>
                    <a:pt x="690" y="810"/>
                  </a:lnTo>
                  <a:lnTo>
                    <a:pt x="707" y="797"/>
                  </a:lnTo>
                  <a:lnTo>
                    <a:pt x="723" y="780"/>
                  </a:lnTo>
                  <a:lnTo>
                    <a:pt x="693" y="765"/>
                  </a:lnTo>
                  <a:lnTo>
                    <a:pt x="664" y="745"/>
                  </a:lnTo>
                  <a:lnTo>
                    <a:pt x="636" y="724"/>
                  </a:lnTo>
                  <a:lnTo>
                    <a:pt x="611" y="699"/>
                  </a:lnTo>
                  <a:lnTo>
                    <a:pt x="587" y="671"/>
                  </a:lnTo>
                  <a:lnTo>
                    <a:pt x="569" y="642"/>
                  </a:lnTo>
                  <a:lnTo>
                    <a:pt x="555" y="611"/>
                  </a:lnTo>
                  <a:lnTo>
                    <a:pt x="546" y="578"/>
                  </a:lnTo>
                  <a:lnTo>
                    <a:pt x="537" y="572"/>
                  </a:lnTo>
                  <a:lnTo>
                    <a:pt x="525" y="567"/>
                  </a:lnTo>
                  <a:lnTo>
                    <a:pt x="514" y="560"/>
                  </a:lnTo>
                  <a:lnTo>
                    <a:pt x="505" y="553"/>
                  </a:lnTo>
                  <a:lnTo>
                    <a:pt x="495" y="546"/>
                  </a:lnTo>
                  <a:lnTo>
                    <a:pt x="486" y="538"/>
                  </a:lnTo>
                  <a:lnTo>
                    <a:pt x="481" y="526"/>
                  </a:lnTo>
                  <a:lnTo>
                    <a:pt x="477" y="515"/>
                  </a:lnTo>
                  <a:lnTo>
                    <a:pt x="472" y="489"/>
                  </a:lnTo>
                  <a:lnTo>
                    <a:pt x="474" y="461"/>
                  </a:lnTo>
                  <a:lnTo>
                    <a:pt x="481" y="434"/>
                  </a:lnTo>
                  <a:lnTo>
                    <a:pt x="495" y="412"/>
                  </a:lnTo>
                  <a:lnTo>
                    <a:pt x="500" y="406"/>
                  </a:lnTo>
                  <a:lnTo>
                    <a:pt x="506" y="401"/>
                  </a:lnTo>
                  <a:lnTo>
                    <a:pt x="512" y="395"/>
                  </a:lnTo>
                  <a:lnTo>
                    <a:pt x="517" y="391"/>
                  </a:lnTo>
                  <a:lnTo>
                    <a:pt x="524" y="388"/>
                  </a:lnTo>
                  <a:lnTo>
                    <a:pt x="531" y="387"/>
                  </a:lnTo>
                  <a:lnTo>
                    <a:pt x="539" y="387"/>
                  </a:lnTo>
                  <a:lnTo>
                    <a:pt x="548" y="388"/>
                  </a:lnTo>
                  <a:lnTo>
                    <a:pt x="546" y="363"/>
                  </a:lnTo>
                  <a:lnTo>
                    <a:pt x="548" y="338"/>
                  </a:lnTo>
                  <a:lnTo>
                    <a:pt x="551" y="314"/>
                  </a:lnTo>
                  <a:lnTo>
                    <a:pt x="556" y="289"/>
                  </a:lnTo>
                  <a:lnTo>
                    <a:pt x="565" y="267"/>
                  </a:lnTo>
                  <a:lnTo>
                    <a:pt x="574" y="245"/>
                  </a:lnTo>
                  <a:lnTo>
                    <a:pt x="587" y="222"/>
                  </a:lnTo>
                  <a:lnTo>
                    <a:pt x="601" y="203"/>
                  </a:lnTo>
                  <a:lnTo>
                    <a:pt x="602" y="175"/>
                  </a:lnTo>
                  <a:lnTo>
                    <a:pt x="605" y="148"/>
                  </a:lnTo>
                  <a:lnTo>
                    <a:pt x="612" y="123"/>
                  </a:lnTo>
                  <a:lnTo>
                    <a:pt x="622" y="99"/>
                  </a:lnTo>
                  <a:lnTo>
                    <a:pt x="634" y="77"/>
                  </a:lnTo>
                  <a:lnTo>
                    <a:pt x="651" y="58"/>
                  </a:lnTo>
                  <a:lnTo>
                    <a:pt x="669" y="38"/>
                  </a:lnTo>
                  <a:lnTo>
                    <a:pt x="691" y="23"/>
                  </a:lnTo>
                  <a:lnTo>
                    <a:pt x="698" y="20"/>
                  </a:lnTo>
                  <a:lnTo>
                    <a:pt x="704" y="17"/>
                  </a:lnTo>
                  <a:lnTo>
                    <a:pt x="711" y="14"/>
                  </a:lnTo>
                  <a:lnTo>
                    <a:pt x="718" y="13"/>
                  </a:lnTo>
                  <a:lnTo>
                    <a:pt x="726" y="10"/>
                  </a:lnTo>
                  <a:lnTo>
                    <a:pt x="733" y="9"/>
                  </a:lnTo>
                  <a:lnTo>
                    <a:pt x="740" y="9"/>
                  </a:lnTo>
                  <a:lnTo>
                    <a:pt x="749" y="7"/>
                  </a:lnTo>
                  <a:lnTo>
                    <a:pt x="760" y="7"/>
                  </a:lnTo>
                  <a:lnTo>
                    <a:pt x="771" y="7"/>
                  </a:lnTo>
                  <a:lnTo>
                    <a:pt x="782" y="9"/>
                  </a:lnTo>
                  <a:lnTo>
                    <a:pt x="792" y="12"/>
                  </a:lnTo>
                  <a:lnTo>
                    <a:pt x="803" y="14"/>
                  </a:lnTo>
                  <a:lnTo>
                    <a:pt x="813" y="17"/>
                  </a:lnTo>
                  <a:lnTo>
                    <a:pt x="822" y="23"/>
                  </a:lnTo>
                  <a:lnTo>
                    <a:pt x="831" y="28"/>
                  </a:lnTo>
                  <a:lnTo>
                    <a:pt x="845" y="21"/>
                  </a:lnTo>
                  <a:lnTo>
                    <a:pt x="859" y="17"/>
                  </a:lnTo>
                  <a:lnTo>
                    <a:pt x="873" y="12"/>
                  </a:lnTo>
                  <a:lnTo>
                    <a:pt x="888" y="7"/>
                  </a:lnTo>
                  <a:lnTo>
                    <a:pt x="903" y="5"/>
                  </a:lnTo>
                  <a:lnTo>
                    <a:pt x="919" y="3"/>
                  </a:lnTo>
                  <a:lnTo>
                    <a:pt x="934" y="2"/>
                  </a:lnTo>
                  <a:lnTo>
                    <a:pt x="949" y="0"/>
                  </a:lnTo>
                  <a:lnTo>
                    <a:pt x="968" y="0"/>
                  </a:lnTo>
                  <a:lnTo>
                    <a:pt x="986" y="2"/>
                  </a:lnTo>
                  <a:lnTo>
                    <a:pt x="1004" y="3"/>
                  </a:lnTo>
                  <a:lnTo>
                    <a:pt x="1022" y="6"/>
                  </a:lnTo>
                  <a:lnTo>
                    <a:pt x="1039" y="10"/>
                  </a:lnTo>
                  <a:lnTo>
                    <a:pt x="1057" y="14"/>
                  </a:lnTo>
                  <a:lnTo>
                    <a:pt x="1074" y="19"/>
                  </a:lnTo>
                  <a:lnTo>
                    <a:pt x="1089" y="24"/>
                  </a:lnTo>
                  <a:lnTo>
                    <a:pt x="1108" y="31"/>
                  </a:lnTo>
                  <a:lnTo>
                    <a:pt x="1128" y="41"/>
                  </a:lnTo>
                  <a:lnTo>
                    <a:pt x="1146" y="53"/>
                  </a:lnTo>
                  <a:lnTo>
                    <a:pt x="1163" y="67"/>
                  </a:lnTo>
                  <a:lnTo>
                    <a:pt x="1179" y="81"/>
                  </a:lnTo>
                  <a:lnTo>
                    <a:pt x="1193" y="98"/>
                  </a:lnTo>
                  <a:lnTo>
                    <a:pt x="1207" y="115"/>
                  </a:lnTo>
                  <a:lnTo>
                    <a:pt x="1219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25"/>
            <p:cNvSpPr>
              <a:spLocks noChangeAspect="1"/>
            </p:cNvSpPr>
            <p:nvPr/>
          </p:nvSpPr>
          <p:spPr bwMode="auto">
            <a:xfrm>
              <a:off x="1031" y="2029"/>
              <a:ext cx="218" cy="130"/>
            </a:xfrm>
            <a:custGeom>
              <a:avLst/>
              <a:gdLst>
                <a:gd name="T0" fmla="*/ 578 w 654"/>
                <a:gd name="T1" fmla="*/ 148 h 390"/>
                <a:gd name="T2" fmla="*/ 608 w 654"/>
                <a:gd name="T3" fmla="*/ 197 h 390"/>
                <a:gd name="T4" fmla="*/ 649 w 654"/>
                <a:gd name="T5" fmla="*/ 295 h 390"/>
                <a:gd name="T6" fmla="*/ 654 w 654"/>
                <a:gd name="T7" fmla="*/ 376 h 390"/>
                <a:gd name="T8" fmla="*/ 638 w 654"/>
                <a:gd name="T9" fmla="*/ 384 h 390"/>
                <a:gd name="T10" fmla="*/ 618 w 654"/>
                <a:gd name="T11" fmla="*/ 365 h 390"/>
                <a:gd name="T12" fmla="*/ 590 w 654"/>
                <a:gd name="T13" fmla="*/ 289 h 390"/>
                <a:gd name="T14" fmla="*/ 541 w 654"/>
                <a:gd name="T15" fmla="*/ 225 h 390"/>
                <a:gd name="T16" fmla="*/ 462 w 654"/>
                <a:gd name="T17" fmla="*/ 197 h 390"/>
                <a:gd name="T18" fmla="*/ 382 w 654"/>
                <a:gd name="T19" fmla="*/ 217 h 390"/>
                <a:gd name="T20" fmla="*/ 306 w 654"/>
                <a:gd name="T21" fmla="*/ 245 h 390"/>
                <a:gd name="T22" fmla="*/ 267 w 654"/>
                <a:gd name="T23" fmla="*/ 253 h 390"/>
                <a:gd name="T24" fmla="*/ 230 w 654"/>
                <a:gd name="T25" fmla="*/ 261 h 390"/>
                <a:gd name="T26" fmla="*/ 191 w 654"/>
                <a:gd name="T27" fmla="*/ 268 h 390"/>
                <a:gd name="T28" fmla="*/ 149 w 654"/>
                <a:gd name="T29" fmla="*/ 267 h 390"/>
                <a:gd name="T30" fmla="*/ 99 w 654"/>
                <a:gd name="T31" fmla="*/ 257 h 390"/>
                <a:gd name="T32" fmla="*/ 49 w 654"/>
                <a:gd name="T33" fmla="*/ 236 h 390"/>
                <a:gd name="T34" fmla="*/ 16 w 654"/>
                <a:gd name="T35" fmla="*/ 201 h 390"/>
                <a:gd name="T36" fmla="*/ 0 w 654"/>
                <a:gd name="T37" fmla="*/ 155 h 390"/>
                <a:gd name="T38" fmla="*/ 10 w 654"/>
                <a:gd name="T39" fmla="*/ 101 h 390"/>
                <a:gd name="T40" fmla="*/ 41 w 654"/>
                <a:gd name="T41" fmla="*/ 53 h 390"/>
                <a:gd name="T42" fmla="*/ 80 w 654"/>
                <a:gd name="T43" fmla="*/ 20 h 390"/>
                <a:gd name="T44" fmla="*/ 112 w 654"/>
                <a:gd name="T45" fmla="*/ 7 h 390"/>
                <a:gd name="T46" fmla="*/ 147 w 654"/>
                <a:gd name="T47" fmla="*/ 6 h 390"/>
                <a:gd name="T48" fmla="*/ 173 w 654"/>
                <a:gd name="T49" fmla="*/ 19 h 390"/>
                <a:gd name="T50" fmla="*/ 190 w 654"/>
                <a:gd name="T51" fmla="*/ 37 h 390"/>
                <a:gd name="T52" fmla="*/ 201 w 654"/>
                <a:gd name="T53" fmla="*/ 59 h 390"/>
                <a:gd name="T54" fmla="*/ 197 w 654"/>
                <a:gd name="T55" fmla="*/ 106 h 390"/>
                <a:gd name="T56" fmla="*/ 169 w 654"/>
                <a:gd name="T57" fmla="*/ 130 h 390"/>
                <a:gd name="T58" fmla="*/ 134 w 654"/>
                <a:gd name="T59" fmla="*/ 120 h 390"/>
                <a:gd name="T60" fmla="*/ 141 w 654"/>
                <a:gd name="T61" fmla="*/ 86 h 390"/>
                <a:gd name="T62" fmla="*/ 119 w 654"/>
                <a:gd name="T63" fmla="*/ 102 h 390"/>
                <a:gd name="T64" fmla="*/ 122 w 654"/>
                <a:gd name="T65" fmla="*/ 134 h 390"/>
                <a:gd name="T66" fmla="*/ 147 w 654"/>
                <a:gd name="T67" fmla="*/ 157 h 390"/>
                <a:gd name="T68" fmla="*/ 176 w 654"/>
                <a:gd name="T69" fmla="*/ 162 h 390"/>
                <a:gd name="T70" fmla="*/ 201 w 654"/>
                <a:gd name="T71" fmla="*/ 158 h 390"/>
                <a:gd name="T72" fmla="*/ 233 w 654"/>
                <a:gd name="T73" fmla="*/ 125 h 390"/>
                <a:gd name="T74" fmla="*/ 240 w 654"/>
                <a:gd name="T75" fmla="*/ 66 h 390"/>
                <a:gd name="T76" fmla="*/ 225 w 654"/>
                <a:gd name="T77" fmla="*/ 20 h 390"/>
                <a:gd name="T78" fmla="*/ 268 w 654"/>
                <a:gd name="T79" fmla="*/ 9 h 390"/>
                <a:gd name="T80" fmla="*/ 313 w 654"/>
                <a:gd name="T81" fmla="*/ 2 h 390"/>
                <a:gd name="T82" fmla="*/ 364 w 654"/>
                <a:gd name="T83" fmla="*/ 2 h 390"/>
                <a:gd name="T84" fmla="*/ 430 w 654"/>
                <a:gd name="T85" fmla="*/ 14 h 390"/>
                <a:gd name="T86" fmla="*/ 491 w 654"/>
                <a:gd name="T87" fmla="*/ 4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4" h="390">
                  <a:moveTo>
                    <a:pt x="557" y="100"/>
                  </a:moveTo>
                  <a:lnTo>
                    <a:pt x="569" y="122"/>
                  </a:lnTo>
                  <a:lnTo>
                    <a:pt x="578" y="148"/>
                  </a:lnTo>
                  <a:lnTo>
                    <a:pt x="583" y="168"/>
                  </a:lnTo>
                  <a:lnTo>
                    <a:pt x="585" y="176"/>
                  </a:lnTo>
                  <a:lnTo>
                    <a:pt x="608" y="197"/>
                  </a:lnTo>
                  <a:lnTo>
                    <a:pt x="628" y="226"/>
                  </a:lnTo>
                  <a:lnTo>
                    <a:pt x="640" y="260"/>
                  </a:lnTo>
                  <a:lnTo>
                    <a:pt x="649" y="295"/>
                  </a:lnTo>
                  <a:lnTo>
                    <a:pt x="653" y="327"/>
                  </a:lnTo>
                  <a:lnTo>
                    <a:pt x="654" y="355"/>
                  </a:lnTo>
                  <a:lnTo>
                    <a:pt x="654" y="376"/>
                  </a:lnTo>
                  <a:lnTo>
                    <a:pt x="652" y="384"/>
                  </a:lnTo>
                  <a:lnTo>
                    <a:pt x="645" y="383"/>
                  </a:lnTo>
                  <a:lnTo>
                    <a:pt x="638" y="384"/>
                  </a:lnTo>
                  <a:lnTo>
                    <a:pt x="631" y="387"/>
                  </a:lnTo>
                  <a:lnTo>
                    <a:pt x="625" y="390"/>
                  </a:lnTo>
                  <a:lnTo>
                    <a:pt x="618" y="365"/>
                  </a:lnTo>
                  <a:lnTo>
                    <a:pt x="610" y="338"/>
                  </a:lnTo>
                  <a:lnTo>
                    <a:pt x="601" y="313"/>
                  </a:lnTo>
                  <a:lnTo>
                    <a:pt x="590" y="289"/>
                  </a:lnTo>
                  <a:lnTo>
                    <a:pt x="576" y="266"/>
                  </a:lnTo>
                  <a:lnTo>
                    <a:pt x="559" y="245"/>
                  </a:lnTo>
                  <a:lnTo>
                    <a:pt x="541" y="225"/>
                  </a:lnTo>
                  <a:lnTo>
                    <a:pt x="518" y="207"/>
                  </a:lnTo>
                  <a:lnTo>
                    <a:pt x="490" y="199"/>
                  </a:lnTo>
                  <a:lnTo>
                    <a:pt x="462" y="197"/>
                  </a:lnTo>
                  <a:lnTo>
                    <a:pt x="435" y="200"/>
                  </a:lnTo>
                  <a:lnTo>
                    <a:pt x="409" y="207"/>
                  </a:lnTo>
                  <a:lnTo>
                    <a:pt x="382" y="217"/>
                  </a:lnTo>
                  <a:lnTo>
                    <a:pt x="357" y="226"/>
                  </a:lnTo>
                  <a:lnTo>
                    <a:pt x="331" y="236"/>
                  </a:lnTo>
                  <a:lnTo>
                    <a:pt x="306" y="245"/>
                  </a:lnTo>
                  <a:lnTo>
                    <a:pt x="293" y="247"/>
                  </a:lnTo>
                  <a:lnTo>
                    <a:pt x="279" y="250"/>
                  </a:lnTo>
                  <a:lnTo>
                    <a:pt x="267" y="253"/>
                  </a:lnTo>
                  <a:lnTo>
                    <a:pt x="255" y="256"/>
                  </a:lnTo>
                  <a:lnTo>
                    <a:pt x="243" y="259"/>
                  </a:lnTo>
                  <a:lnTo>
                    <a:pt x="230" y="261"/>
                  </a:lnTo>
                  <a:lnTo>
                    <a:pt x="218" y="264"/>
                  </a:lnTo>
                  <a:lnTo>
                    <a:pt x="205" y="266"/>
                  </a:lnTo>
                  <a:lnTo>
                    <a:pt x="191" y="268"/>
                  </a:lnTo>
                  <a:lnTo>
                    <a:pt x="179" y="268"/>
                  </a:lnTo>
                  <a:lnTo>
                    <a:pt x="163" y="268"/>
                  </a:lnTo>
                  <a:lnTo>
                    <a:pt x="149" y="267"/>
                  </a:lnTo>
                  <a:lnTo>
                    <a:pt x="134" y="266"/>
                  </a:lnTo>
                  <a:lnTo>
                    <a:pt x="117" y="261"/>
                  </a:lnTo>
                  <a:lnTo>
                    <a:pt x="99" y="257"/>
                  </a:lnTo>
                  <a:lnTo>
                    <a:pt x="81" y="250"/>
                  </a:lnTo>
                  <a:lnTo>
                    <a:pt x="64" y="245"/>
                  </a:lnTo>
                  <a:lnTo>
                    <a:pt x="49" y="236"/>
                  </a:lnTo>
                  <a:lnTo>
                    <a:pt x="37" y="226"/>
                  </a:lnTo>
                  <a:lnTo>
                    <a:pt x="25" y="215"/>
                  </a:lnTo>
                  <a:lnTo>
                    <a:pt x="16" y="201"/>
                  </a:lnTo>
                  <a:lnTo>
                    <a:pt x="9" y="187"/>
                  </a:lnTo>
                  <a:lnTo>
                    <a:pt x="3" y="172"/>
                  </a:lnTo>
                  <a:lnTo>
                    <a:pt x="0" y="155"/>
                  </a:lnTo>
                  <a:lnTo>
                    <a:pt x="2" y="137"/>
                  </a:lnTo>
                  <a:lnTo>
                    <a:pt x="4" y="119"/>
                  </a:lnTo>
                  <a:lnTo>
                    <a:pt x="10" y="101"/>
                  </a:lnTo>
                  <a:lnTo>
                    <a:pt x="18" y="84"/>
                  </a:lnTo>
                  <a:lnTo>
                    <a:pt x="28" y="69"/>
                  </a:lnTo>
                  <a:lnTo>
                    <a:pt x="41" y="53"/>
                  </a:lnTo>
                  <a:lnTo>
                    <a:pt x="55" y="40"/>
                  </a:lnTo>
                  <a:lnTo>
                    <a:pt x="70" y="27"/>
                  </a:lnTo>
                  <a:lnTo>
                    <a:pt x="80" y="20"/>
                  </a:lnTo>
                  <a:lnTo>
                    <a:pt x="90" y="14"/>
                  </a:lnTo>
                  <a:lnTo>
                    <a:pt x="101" y="10"/>
                  </a:lnTo>
                  <a:lnTo>
                    <a:pt x="112" y="7"/>
                  </a:lnTo>
                  <a:lnTo>
                    <a:pt x="123" y="5"/>
                  </a:lnTo>
                  <a:lnTo>
                    <a:pt x="136" y="5"/>
                  </a:lnTo>
                  <a:lnTo>
                    <a:pt x="147" y="6"/>
                  </a:lnTo>
                  <a:lnTo>
                    <a:pt x="159" y="9"/>
                  </a:lnTo>
                  <a:lnTo>
                    <a:pt x="166" y="14"/>
                  </a:lnTo>
                  <a:lnTo>
                    <a:pt x="173" y="19"/>
                  </a:lnTo>
                  <a:lnTo>
                    <a:pt x="179" y="24"/>
                  </a:lnTo>
                  <a:lnTo>
                    <a:pt x="184" y="31"/>
                  </a:lnTo>
                  <a:lnTo>
                    <a:pt x="190" y="37"/>
                  </a:lnTo>
                  <a:lnTo>
                    <a:pt x="194" y="44"/>
                  </a:lnTo>
                  <a:lnTo>
                    <a:pt x="198" y="52"/>
                  </a:lnTo>
                  <a:lnTo>
                    <a:pt x="201" y="59"/>
                  </a:lnTo>
                  <a:lnTo>
                    <a:pt x="204" y="76"/>
                  </a:lnTo>
                  <a:lnTo>
                    <a:pt x="202" y="91"/>
                  </a:lnTo>
                  <a:lnTo>
                    <a:pt x="197" y="106"/>
                  </a:lnTo>
                  <a:lnTo>
                    <a:pt x="189" y="120"/>
                  </a:lnTo>
                  <a:lnTo>
                    <a:pt x="179" y="125"/>
                  </a:lnTo>
                  <a:lnTo>
                    <a:pt x="169" y="130"/>
                  </a:lnTo>
                  <a:lnTo>
                    <a:pt x="158" y="133"/>
                  </a:lnTo>
                  <a:lnTo>
                    <a:pt x="148" y="132"/>
                  </a:lnTo>
                  <a:lnTo>
                    <a:pt x="134" y="120"/>
                  </a:lnTo>
                  <a:lnTo>
                    <a:pt x="133" y="106"/>
                  </a:lnTo>
                  <a:lnTo>
                    <a:pt x="138" y="94"/>
                  </a:lnTo>
                  <a:lnTo>
                    <a:pt x="141" y="86"/>
                  </a:lnTo>
                  <a:lnTo>
                    <a:pt x="131" y="86"/>
                  </a:lnTo>
                  <a:lnTo>
                    <a:pt x="124" y="93"/>
                  </a:lnTo>
                  <a:lnTo>
                    <a:pt x="119" y="102"/>
                  </a:lnTo>
                  <a:lnTo>
                    <a:pt x="116" y="111"/>
                  </a:lnTo>
                  <a:lnTo>
                    <a:pt x="117" y="123"/>
                  </a:lnTo>
                  <a:lnTo>
                    <a:pt x="122" y="134"/>
                  </a:lnTo>
                  <a:lnTo>
                    <a:pt x="129" y="144"/>
                  </a:lnTo>
                  <a:lnTo>
                    <a:pt x="137" y="153"/>
                  </a:lnTo>
                  <a:lnTo>
                    <a:pt x="147" y="157"/>
                  </a:lnTo>
                  <a:lnTo>
                    <a:pt x="156" y="160"/>
                  </a:lnTo>
                  <a:lnTo>
                    <a:pt x="166" y="162"/>
                  </a:lnTo>
                  <a:lnTo>
                    <a:pt x="176" y="162"/>
                  </a:lnTo>
                  <a:lnTo>
                    <a:pt x="184" y="162"/>
                  </a:lnTo>
                  <a:lnTo>
                    <a:pt x="193" y="161"/>
                  </a:lnTo>
                  <a:lnTo>
                    <a:pt x="201" y="158"/>
                  </a:lnTo>
                  <a:lnTo>
                    <a:pt x="208" y="155"/>
                  </a:lnTo>
                  <a:lnTo>
                    <a:pt x="223" y="141"/>
                  </a:lnTo>
                  <a:lnTo>
                    <a:pt x="233" y="125"/>
                  </a:lnTo>
                  <a:lnTo>
                    <a:pt x="237" y="105"/>
                  </a:lnTo>
                  <a:lnTo>
                    <a:pt x="240" y="84"/>
                  </a:lnTo>
                  <a:lnTo>
                    <a:pt x="240" y="66"/>
                  </a:lnTo>
                  <a:lnTo>
                    <a:pt x="237" y="49"/>
                  </a:lnTo>
                  <a:lnTo>
                    <a:pt x="232" y="35"/>
                  </a:lnTo>
                  <a:lnTo>
                    <a:pt x="225" y="20"/>
                  </a:lnTo>
                  <a:lnTo>
                    <a:pt x="239" y="16"/>
                  </a:lnTo>
                  <a:lnTo>
                    <a:pt x="254" y="12"/>
                  </a:lnTo>
                  <a:lnTo>
                    <a:pt x="268" y="9"/>
                  </a:lnTo>
                  <a:lnTo>
                    <a:pt x="283" y="6"/>
                  </a:lnTo>
                  <a:lnTo>
                    <a:pt x="297" y="3"/>
                  </a:lnTo>
                  <a:lnTo>
                    <a:pt x="313" y="2"/>
                  </a:lnTo>
                  <a:lnTo>
                    <a:pt x="327" y="0"/>
                  </a:lnTo>
                  <a:lnTo>
                    <a:pt x="342" y="0"/>
                  </a:lnTo>
                  <a:lnTo>
                    <a:pt x="364" y="2"/>
                  </a:lnTo>
                  <a:lnTo>
                    <a:pt x="387" y="3"/>
                  </a:lnTo>
                  <a:lnTo>
                    <a:pt x="409" y="9"/>
                  </a:lnTo>
                  <a:lnTo>
                    <a:pt x="430" y="14"/>
                  </a:lnTo>
                  <a:lnTo>
                    <a:pt x="451" y="21"/>
                  </a:lnTo>
                  <a:lnTo>
                    <a:pt x="472" y="31"/>
                  </a:lnTo>
                  <a:lnTo>
                    <a:pt x="491" y="44"/>
                  </a:lnTo>
                  <a:lnTo>
                    <a:pt x="509" y="56"/>
                  </a:lnTo>
                  <a:lnTo>
                    <a:pt x="557" y="100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26"/>
            <p:cNvSpPr>
              <a:spLocks noChangeAspect="1"/>
            </p:cNvSpPr>
            <p:nvPr/>
          </p:nvSpPr>
          <p:spPr bwMode="auto">
            <a:xfrm>
              <a:off x="1015" y="2096"/>
              <a:ext cx="21" cy="55"/>
            </a:xfrm>
            <a:custGeom>
              <a:avLst/>
              <a:gdLst>
                <a:gd name="T0" fmla="*/ 62 w 62"/>
                <a:gd name="T1" fmla="*/ 53 h 165"/>
                <a:gd name="T2" fmla="*/ 53 w 62"/>
                <a:gd name="T3" fmla="*/ 66 h 165"/>
                <a:gd name="T4" fmla="*/ 46 w 62"/>
                <a:gd name="T5" fmla="*/ 79 h 165"/>
                <a:gd name="T6" fmla="*/ 39 w 62"/>
                <a:gd name="T7" fmla="*/ 93 h 165"/>
                <a:gd name="T8" fmla="*/ 34 w 62"/>
                <a:gd name="T9" fmla="*/ 107 h 165"/>
                <a:gd name="T10" fmla="*/ 28 w 62"/>
                <a:gd name="T11" fmla="*/ 121 h 165"/>
                <a:gd name="T12" fmla="*/ 23 w 62"/>
                <a:gd name="T13" fmla="*/ 135 h 165"/>
                <a:gd name="T14" fmla="*/ 18 w 62"/>
                <a:gd name="T15" fmla="*/ 151 h 165"/>
                <a:gd name="T16" fmla="*/ 16 w 62"/>
                <a:gd name="T17" fmla="*/ 165 h 165"/>
                <a:gd name="T18" fmla="*/ 13 w 62"/>
                <a:gd name="T19" fmla="*/ 163 h 165"/>
                <a:gd name="T20" fmla="*/ 11 w 62"/>
                <a:gd name="T21" fmla="*/ 162 h 165"/>
                <a:gd name="T22" fmla="*/ 9 w 62"/>
                <a:gd name="T23" fmla="*/ 159 h 165"/>
                <a:gd name="T24" fmla="*/ 4 w 62"/>
                <a:gd name="T25" fmla="*/ 156 h 165"/>
                <a:gd name="T26" fmla="*/ 0 w 62"/>
                <a:gd name="T27" fmla="*/ 114 h 165"/>
                <a:gd name="T28" fmla="*/ 3 w 62"/>
                <a:gd name="T29" fmla="*/ 74 h 165"/>
                <a:gd name="T30" fmla="*/ 13 w 62"/>
                <a:gd name="T31" fmla="*/ 35 h 165"/>
                <a:gd name="T32" fmla="*/ 31 w 62"/>
                <a:gd name="T33" fmla="*/ 0 h 165"/>
                <a:gd name="T34" fmla="*/ 37 w 62"/>
                <a:gd name="T35" fmla="*/ 14 h 165"/>
                <a:gd name="T36" fmla="*/ 45 w 62"/>
                <a:gd name="T37" fmla="*/ 26 h 165"/>
                <a:gd name="T38" fmla="*/ 55 w 62"/>
                <a:gd name="T39" fmla="*/ 39 h 165"/>
                <a:gd name="T40" fmla="*/ 62 w 62"/>
                <a:gd name="T41" fmla="*/ 5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65">
                  <a:moveTo>
                    <a:pt x="62" y="53"/>
                  </a:moveTo>
                  <a:lnTo>
                    <a:pt x="53" y="66"/>
                  </a:lnTo>
                  <a:lnTo>
                    <a:pt x="46" y="79"/>
                  </a:lnTo>
                  <a:lnTo>
                    <a:pt x="39" y="93"/>
                  </a:lnTo>
                  <a:lnTo>
                    <a:pt x="34" y="107"/>
                  </a:lnTo>
                  <a:lnTo>
                    <a:pt x="28" y="121"/>
                  </a:lnTo>
                  <a:lnTo>
                    <a:pt x="23" y="135"/>
                  </a:lnTo>
                  <a:lnTo>
                    <a:pt x="18" y="151"/>
                  </a:lnTo>
                  <a:lnTo>
                    <a:pt x="16" y="165"/>
                  </a:lnTo>
                  <a:lnTo>
                    <a:pt x="13" y="163"/>
                  </a:lnTo>
                  <a:lnTo>
                    <a:pt x="11" y="162"/>
                  </a:lnTo>
                  <a:lnTo>
                    <a:pt x="9" y="159"/>
                  </a:lnTo>
                  <a:lnTo>
                    <a:pt x="4" y="156"/>
                  </a:lnTo>
                  <a:lnTo>
                    <a:pt x="0" y="114"/>
                  </a:lnTo>
                  <a:lnTo>
                    <a:pt x="3" y="74"/>
                  </a:lnTo>
                  <a:lnTo>
                    <a:pt x="13" y="35"/>
                  </a:lnTo>
                  <a:lnTo>
                    <a:pt x="31" y="0"/>
                  </a:lnTo>
                  <a:lnTo>
                    <a:pt x="37" y="14"/>
                  </a:lnTo>
                  <a:lnTo>
                    <a:pt x="45" y="26"/>
                  </a:lnTo>
                  <a:lnTo>
                    <a:pt x="55" y="39"/>
                  </a:lnTo>
                  <a:lnTo>
                    <a:pt x="62" y="53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27"/>
            <p:cNvSpPr>
              <a:spLocks noChangeAspect="1"/>
            </p:cNvSpPr>
            <p:nvPr/>
          </p:nvSpPr>
          <p:spPr bwMode="auto">
            <a:xfrm>
              <a:off x="987" y="2107"/>
              <a:ext cx="276" cy="170"/>
            </a:xfrm>
            <a:custGeom>
              <a:avLst/>
              <a:gdLst>
                <a:gd name="T0" fmla="*/ 691 w 830"/>
                <a:gd name="T1" fmla="*/ 68 h 512"/>
                <a:gd name="T2" fmla="*/ 725 w 830"/>
                <a:gd name="T3" fmla="*/ 160 h 512"/>
                <a:gd name="T4" fmla="*/ 736 w 830"/>
                <a:gd name="T5" fmla="*/ 208 h 512"/>
                <a:gd name="T6" fmla="*/ 756 w 830"/>
                <a:gd name="T7" fmla="*/ 190 h 512"/>
                <a:gd name="T8" fmla="*/ 779 w 830"/>
                <a:gd name="T9" fmla="*/ 179 h 512"/>
                <a:gd name="T10" fmla="*/ 809 w 830"/>
                <a:gd name="T11" fmla="*/ 188 h 512"/>
                <a:gd name="T12" fmla="*/ 827 w 830"/>
                <a:gd name="T13" fmla="*/ 220 h 512"/>
                <a:gd name="T14" fmla="*/ 825 w 830"/>
                <a:gd name="T15" fmla="*/ 273 h 512"/>
                <a:gd name="T16" fmla="*/ 803 w 830"/>
                <a:gd name="T17" fmla="*/ 303 h 512"/>
                <a:gd name="T18" fmla="*/ 778 w 830"/>
                <a:gd name="T19" fmla="*/ 317 h 512"/>
                <a:gd name="T20" fmla="*/ 750 w 830"/>
                <a:gd name="T21" fmla="*/ 320 h 512"/>
                <a:gd name="T22" fmla="*/ 704 w 830"/>
                <a:gd name="T23" fmla="*/ 388 h 512"/>
                <a:gd name="T24" fmla="*/ 650 w 830"/>
                <a:gd name="T25" fmla="*/ 441 h 512"/>
                <a:gd name="T26" fmla="*/ 583 w 830"/>
                <a:gd name="T27" fmla="*/ 477 h 512"/>
                <a:gd name="T28" fmla="*/ 506 w 830"/>
                <a:gd name="T29" fmla="*/ 501 h 512"/>
                <a:gd name="T30" fmla="*/ 414 w 830"/>
                <a:gd name="T31" fmla="*/ 511 h 512"/>
                <a:gd name="T32" fmla="*/ 340 w 830"/>
                <a:gd name="T33" fmla="*/ 505 h 512"/>
                <a:gd name="T34" fmla="*/ 279 w 830"/>
                <a:gd name="T35" fmla="*/ 490 h 512"/>
                <a:gd name="T36" fmla="*/ 220 w 830"/>
                <a:gd name="T37" fmla="*/ 467 h 512"/>
                <a:gd name="T38" fmla="*/ 167 w 830"/>
                <a:gd name="T39" fmla="*/ 437 h 512"/>
                <a:gd name="T40" fmla="*/ 123 w 830"/>
                <a:gd name="T41" fmla="*/ 393 h 512"/>
                <a:gd name="T42" fmla="*/ 90 w 830"/>
                <a:gd name="T43" fmla="*/ 339 h 512"/>
                <a:gd name="T44" fmla="*/ 72 w 830"/>
                <a:gd name="T45" fmla="*/ 282 h 512"/>
                <a:gd name="T46" fmla="*/ 39 w 830"/>
                <a:gd name="T47" fmla="*/ 264 h 512"/>
                <a:gd name="T48" fmla="*/ 7 w 830"/>
                <a:gd name="T49" fmla="*/ 243 h 512"/>
                <a:gd name="T50" fmla="*/ 1 w 830"/>
                <a:gd name="T51" fmla="*/ 207 h 512"/>
                <a:gd name="T52" fmla="*/ 12 w 830"/>
                <a:gd name="T53" fmla="*/ 177 h 512"/>
                <a:gd name="T54" fmla="*/ 32 w 830"/>
                <a:gd name="T55" fmla="*/ 155 h 512"/>
                <a:gd name="T56" fmla="*/ 63 w 830"/>
                <a:gd name="T57" fmla="*/ 151 h 512"/>
                <a:gd name="T58" fmla="*/ 90 w 830"/>
                <a:gd name="T59" fmla="*/ 159 h 512"/>
                <a:gd name="T60" fmla="*/ 113 w 830"/>
                <a:gd name="T61" fmla="*/ 173 h 512"/>
                <a:gd name="T62" fmla="*/ 132 w 830"/>
                <a:gd name="T63" fmla="*/ 126 h 512"/>
                <a:gd name="T64" fmla="*/ 150 w 830"/>
                <a:gd name="T65" fmla="*/ 77 h 512"/>
                <a:gd name="T66" fmla="*/ 181 w 830"/>
                <a:gd name="T67" fmla="*/ 50 h 512"/>
                <a:gd name="T68" fmla="*/ 216 w 830"/>
                <a:gd name="T69" fmla="*/ 61 h 512"/>
                <a:gd name="T70" fmla="*/ 254 w 830"/>
                <a:gd name="T71" fmla="*/ 70 h 512"/>
                <a:gd name="T72" fmla="*/ 309 w 830"/>
                <a:gd name="T73" fmla="*/ 71 h 512"/>
                <a:gd name="T74" fmla="*/ 371 w 830"/>
                <a:gd name="T75" fmla="*/ 61 h 512"/>
                <a:gd name="T76" fmla="*/ 429 w 830"/>
                <a:gd name="T77" fmla="*/ 45 h 512"/>
                <a:gd name="T78" fmla="*/ 485 w 830"/>
                <a:gd name="T79" fmla="*/ 25 h 512"/>
                <a:gd name="T80" fmla="*/ 544 w 830"/>
                <a:gd name="T81" fmla="*/ 8 h 512"/>
                <a:gd name="T82" fmla="*/ 594 w 830"/>
                <a:gd name="T83" fmla="*/ 0 h 512"/>
                <a:gd name="T84" fmla="*/ 625 w 830"/>
                <a:gd name="T85" fmla="*/ 1 h 512"/>
                <a:gd name="T86" fmla="*/ 652 w 830"/>
                <a:gd name="T87" fmla="*/ 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0" h="512">
                  <a:moveTo>
                    <a:pt x="661" y="15"/>
                  </a:moveTo>
                  <a:lnTo>
                    <a:pt x="678" y="39"/>
                  </a:lnTo>
                  <a:lnTo>
                    <a:pt x="691" y="68"/>
                  </a:lnTo>
                  <a:lnTo>
                    <a:pt x="705" y="99"/>
                  </a:lnTo>
                  <a:lnTo>
                    <a:pt x="715" y="131"/>
                  </a:lnTo>
                  <a:lnTo>
                    <a:pt x="725" y="160"/>
                  </a:lnTo>
                  <a:lnTo>
                    <a:pt x="731" y="186"/>
                  </a:lnTo>
                  <a:lnTo>
                    <a:pt x="735" y="202"/>
                  </a:lnTo>
                  <a:lnTo>
                    <a:pt x="736" y="208"/>
                  </a:lnTo>
                  <a:lnTo>
                    <a:pt x="743" y="201"/>
                  </a:lnTo>
                  <a:lnTo>
                    <a:pt x="749" y="195"/>
                  </a:lnTo>
                  <a:lnTo>
                    <a:pt x="756" y="190"/>
                  </a:lnTo>
                  <a:lnTo>
                    <a:pt x="764" y="184"/>
                  </a:lnTo>
                  <a:lnTo>
                    <a:pt x="771" y="181"/>
                  </a:lnTo>
                  <a:lnTo>
                    <a:pt x="779" y="179"/>
                  </a:lnTo>
                  <a:lnTo>
                    <a:pt x="788" y="179"/>
                  </a:lnTo>
                  <a:lnTo>
                    <a:pt x="797" y="180"/>
                  </a:lnTo>
                  <a:lnTo>
                    <a:pt x="809" y="188"/>
                  </a:lnTo>
                  <a:lnTo>
                    <a:pt x="817" y="198"/>
                  </a:lnTo>
                  <a:lnTo>
                    <a:pt x="823" y="209"/>
                  </a:lnTo>
                  <a:lnTo>
                    <a:pt x="827" y="220"/>
                  </a:lnTo>
                  <a:lnTo>
                    <a:pt x="830" y="239"/>
                  </a:lnTo>
                  <a:lnTo>
                    <a:pt x="828" y="257"/>
                  </a:lnTo>
                  <a:lnTo>
                    <a:pt x="825" y="273"/>
                  </a:lnTo>
                  <a:lnTo>
                    <a:pt x="817" y="289"/>
                  </a:lnTo>
                  <a:lnTo>
                    <a:pt x="810" y="297"/>
                  </a:lnTo>
                  <a:lnTo>
                    <a:pt x="803" y="303"/>
                  </a:lnTo>
                  <a:lnTo>
                    <a:pt x="795" y="308"/>
                  </a:lnTo>
                  <a:lnTo>
                    <a:pt x="786" y="313"/>
                  </a:lnTo>
                  <a:lnTo>
                    <a:pt x="778" y="317"/>
                  </a:lnTo>
                  <a:lnTo>
                    <a:pt x="768" y="318"/>
                  </a:lnTo>
                  <a:lnTo>
                    <a:pt x="760" y="320"/>
                  </a:lnTo>
                  <a:lnTo>
                    <a:pt x="750" y="320"/>
                  </a:lnTo>
                  <a:lnTo>
                    <a:pt x="736" y="345"/>
                  </a:lnTo>
                  <a:lnTo>
                    <a:pt x="721" y="367"/>
                  </a:lnTo>
                  <a:lnTo>
                    <a:pt x="704" y="388"/>
                  </a:lnTo>
                  <a:lnTo>
                    <a:pt x="687" y="407"/>
                  </a:lnTo>
                  <a:lnTo>
                    <a:pt x="669" y="424"/>
                  </a:lnTo>
                  <a:lnTo>
                    <a:pt x="650" y="441"/>
                  </a:lnTo>
                  <a:lnTo>
                    <a:pt x="629" y="455"/>
                  </a:lnTo>
                  <a:lnTo>
                    <a:pt x="606" y="466"/>
                  </a:lnTo>
                  <a:lnTo>
                    <a:pt x="583" y="477"/>
                  </a:lnTo>
                  <a:lnTo>
                    <a:pt x="559" y="487"/>
                  </a:lnTo>
                  <a:lnTo>
                    <a:pt x="532" y="494"/>
                  </a:lnTo>
                  <a:lnTo>
                    <a:pt x="506" y="501"/>
                  </a:lnTo>
                  <a:lnTo>
                    <a:pt x="477" y="505"/>
                  </a:lnTo>
                  <a:lnTo>
                    <a:pt x="446" y="509"/>
                  </a:lnTo>
                  <a:lnTo>
                    <a:pt x="414" y="511"/>
                  </a:lnTo>
                  <a:lnTo>
                    <a:pt x="380" y="512"/>
                  </a:lnTo>
                  <a:lnTo>
                    <a:pt x="360" y="509"/>
                  </a:lnTo>
                  <a:lnTo>
                    <a:pt x="340" y="505"/>
                  </a:lnTo>
                  <a:lnTo>
                    <a:pt x="319" y="501"/>
                  </a:lnTo>
                  <a:lnTo>
                    <a:pt x="298" y="495"/>
                  </a:lnTo>
                  <a:lnTo>
                    <a:pt x="279" y="490"/>
                  </a:lnTo>
                  <a:lnTo>
                    <a:pt x="259" y="484"/>
                  </a:lnTo>
                  <a:lnTo>
                    <a:pt x="240" y="476"/>
                  </a:lnTo>
                  <a:lnTo>
                    <a:pt x="220" y="467"/>
                  </a:lnTo>
                  <a:lnTo>
                    <a:pt x="202" y="459"/>
                  </a:lnTo>
                  <a:lnTo>
                    <a:pt x="184" y="448"/>
                  </a:lnTo>
                  <a:lnTo>
                    <a:pt x="167" y="437"/>
                  </a:lnTo>
                  <a:lnTo>
                    <a:pt x="152" y="424"/>
                  </a:lnTo>
                  <a:lnTo>
                    <a:pt x="136" y="409"/>
                  </a:lnTo>
                  <a:lnTo>
                    <a:pt x="123" y="393"/>
                  </a:lnTo>
                  <a:lnTo>
                    <a:pt x="110" y="377"/>
                  </a:lnTo>
                  <a:lnTo>
                    <a:pt x="99" y="357"/>
                  </a:lnTo>
                  <a:lnTo>
                    <a:pt x="90" y="339"/>
                  </a:lnTo>
                  <a:lnTo>
                    <a:pt x="82" y="321"/>
                  </a:lnTo>
                  <a:lnTo>
                    <a:pt x="75" y="301"/>
                  </a:lnTo>
                  <a:lnTo>
                    <a:pt x="72" y="282"/>
                  </a:lnTo>
                  <a:lnTo>
                    <a:pt x="63" y="275"/>
                  </a:lnTo>
                  <a:lnTo>
                    <a:pt x="50" y="269"/>
                  </a:lnTo>
                  <a:lnTo>
                    <a:pt x="39" y="264"/>
                  </a:lnTo>
                  <a:lnTo>
                    <a:pt x="26" y="258"/>
                  </a:lnTo>
                  <a:lnTo>
                    <a:pt x="15" y="251"/>
                  </a:lnTo>
                  <a:lnTo>
                    <a:pt x="7" y="243"/>
                  </a:lnTo>
                  <a:lnTo>
                    <a:pt x="1" y="232"/>
                  </a:lnTo>
                  <a:lnTo>
                    <a:pt x="0" y="216"/>
                  </a:lnTo>
                  <a:lnTo>
                    <a:pt x="1" y="207"/>
                  </a:lnTo>
                  <a:lnTo>
                    <a:pt x="4" y="197"/>
                  </a:lnTo>
                  <a:lnTo>
                    <a:pt x="8" y="187"/>
                  </a:lnTo>
                  <a:lnTo>
                    <a:pt x="12" y="177"/>
                  </a:lnTo>
                  <a:lnTo>
                    <a:pt x="18" y="169"/>
                  </a:lnTo>
                  <a:lnTo>
                    <a:pt x="23" y="160"/>
                  </a:lnTo>
                  <a:lnTo>
                    <a:pt x="32" y="155"/>
                  </a:lnTo>
                  <a:lnTo>
                    <a:pt x="42" y="149"/>
                  </a:lnTo>
                  <a:lnTo>
                    <a:pt x="51" y="149"/>
                  </a:lnTo>
                  <a:lnTo>
                    <a:pt x="63" y="151"/>
                  </a:lnTo>
                  <a:lnTo>
                    <a:pt x="72" y="152"/>
                  </a:lnTo>
                  <a:lnTo>
                    <a:pt x="82" y="155"/>
                  </a:lnTo>
                  <a:lnTo>
                    <a:pt x="90" y="159"/>
                  </a:lnTo>
                  <a:lnTo>
                    <a:pt x="99" y="163"/>
                  </a:lnTo>
                  <a:lnTo>
                    <a:pt x="106" y="167"/>
                  </a:lnTo>
                  <a:lnTo>
                    <a:pt x="113" y="173"/>
                  </a:lnTo>
                  <a:lnTo>
                    <a:pt x="120" y="158"/>
                  </a:lnTo>
                  <a:lnTo>
                    <a:pt x="127" y="141"/>
                  </a:lnTo>
                  <a:lnTo>
                    <a:pt x="132" y="126"/>
                  </a:lnTo>
                  <a:lnTo>
                    <a:pt x="138" y="109"/>
                  </a:lnTo>
                  <a:lnTo>
                    <a:pt x="143" y="92"/>
                  </a:lnTo>
                  <a:lnTo>
                    <a:pt x="150" y="77"/>
                  </a:lnTo>
                  <a:lnTo>
                    <a:pt x="159" y="61"/>
                  </a:lnTo>
                  <a:lnTo>
                    <a:pt x="170" y="47"/>
                  </a:lnTo>
                  <a:lnTo>
                    <a:pt x="181" y="50"/>
                  </a:lnTo>
                  <a:lnTo>
                    <a:pt x="192" y="54"/>
                  </a:lnTo>
                  <a:lnTo>
                    <a:pt x="203" y="59"/>
                  </a:lnTo>
                  <a:lnTo>
                    <a:pt x="216" y="61"/>
                  </a:lnTo>
                  <a:lnTo>
                    <a:pt x="227" y="66"/>
                  </a:lnTo>
                  <a:lnTo>
                    <a:pt x="240" y="68"/>
                  </a:lnTo>
                  <a:lnTo>
                    <a:pt x="254" y="70"/>
                  </a:lnTo>
                  <a:lnTo>
                    <a:pt x="266" y="71"/>
                  </a:lnTo>
                  <a:lnTo>
                    <a:pt x="288" y="73"/>
                  </a:lnTo>
                  <a:lnTo>
                    <a:pt x="309" y="71"/>
                  </a:lnTo>
                  <a:lnTo>
                    <a:pt x="330" y="70"/>
                  </a:lnTo>
                  <a:lnTo>
                    <a:pt x="351" y="66"/>
                  </a:lnTo>
                  <a:lnTo>
                    <a:pt x="371" y="61"/>
                  </a:lnTo>
                  <a:lnTo>
                    <a:pt x="390" y="57"/>
                  </a:lnTo>
                  <a:lnTo>
                    <a:pt x="410" y="52"/>
                  </a:lnTo>
                  <a:lnTo>
                    <a:pt x="429" y="45"/>
                  </a:lnTo>
                  <a:lnTo>
                    <a:pt x="447" y="39"/>
                  </a:lnTo>
                  <a:lnTo>
                    <a:pt x="467" y="32"/>
                  </a:lnTo>
                  <a:lnTo>
                    <a:pt x="485" y="25"/>
                  </a:lnTo>
                  <a:lnTo>
                    <a:pt x="505" y="20"/>
                  </a:lnTo>
                  <a:lnTo>
                    <a:pt x="524" y="14"/>
                  </a:lnTo>
                  <a:lnTo>
                    <a:pt x="544" y="8"/>
                  </a:lnTo>
                  <a:lnTo>
                    <a:pt x="563" y="4"/>
                  </a:lnTo>
                  <a:lnTo>
                    <a:pt x="583" y="0"/>
                  </a:lnTo>
                  <a:lnTo>
                    <a:pt x="594" y="0"/>
                  </a:lnTo>
                  <a:lnTo>
                    <a:pt x="604" y="0"/>
                  </a:lnTo>
                  <a:lnTo>
                    <a:pt x="615" y="0"/>
                  </a:lnTo>
                  <a:lnTo>
                    <a:pt x="625" y="1"/>
                  </a:lnTo>
                  <a:lnTo>
                    <a:pt x="634" y="3"/>
                  </a:lnTo>
                  <a:lnTo>
                    <a:pt x="643" y="6"/>
                  </a:lnTo>
                  <a:lnTo>
                    <a:pt x="652" y="10"/>
                  </a:lnTo>
                  <a:lnTo>
                    <a:pt x="661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8"/>
            <p:cNvSpPr>
              <a:spLocks noChangeAspect="1"/>
            </p:cNvSpPr>
            <p:nvPr/>
          </p:nvSpPr>
          <p:spPr bwMode="auto">
            <a:xfrm>
              <a:off x="1054" y="2165"/>
              <a:ext cx="43" cy="17"/>
            </a:xfrm>
            <a:custGeom>
              <a:avLst/>
              <a:gdLst>
                <a:gd name="T0" fmla="*/ 129 w 129"/>
                <a:gd name="T1" fmla="*/ 21 h 49"/>
                <a:gd name="T2" fmla="*/ 129 w 129"/>
                <a:gd name="T3" fmla="*/ 26 h 49"/>
                <a:gd name="T4" fmla="*/ 121 w 129"/>
                <a:gd name="T5" fmla="*/ 31 h 49"/>
                <a:gd name="T6" fmla="*/ 113 w 129"/>
                <a:gd name="T7" fmla="*/ 35 h 49"/>
                <a:gd name="T8" fmla="*/ 104 w 129"/>
                <a:gd name="T9" fmla="*/ 39 h 49"/>
                <a:gd name="T10" fmla="*/ 94 w 129"/>
                <a:gd name="T11" fmla="*/ 43 h 49"/>
                <a:gd name="T12" fmla="*/ 86 w 129"/>
                <a:gd name="T13" fmla="*/ 46 h 49"/>
                <a:gd name="T14" fmla="*/ 76 w 129"/>
                <a:gd name="T15" fmla="*/ 49 h 49"/>
                <a:gd name="T16" fmla="*/ 68 w 129"/>
                <a:gd name="T17" fmla="*/ 49 h 49"/>
                <a:gd name="T18" fmla="*/ 58 w 129"/>
                <a:gd name="T19" fmla="*/ 49 h 49"/>
                <a:gd name="T20" fmla="*/ 50 w 129"/>
                <a:gd name="T21" fmla="*/ 44 h 49"/>
                <a:gd name="T22" fmla="*/ 41 w 129"/>
                <a:gd name="T23" fmla="*/ 40 h 49"/>
                <a:gd name="T24" fmla="*/ 33 w 129"/>
                <a:gd name="T25" fmla="*/ 36 h 49"/>
                <a:gd name="T26" fmla="*/ 25 w 129"/>
                <a:gd name="T27" fmla="*/ 32 h 49"/>
                <a:gd name="T28" fmla="*/ 18 w 129"/>
                <a:gd name="T29" fmla="*/ 26 h 49"/>
                <a:gd name="T30" fmla="*/ 11 w 129"/>
                <a:gd name="T31" fmla="*/ 21 h 49"/>
                <a:gd name="T32" fmla="*/ 5 w 129"/>
                <a:gd name="T33" fmla="*/ 15 h 49"/>
                <a:gd name="T34" fmla="*/ 0 w 129"/>
                <a:gd name="T35" fmla="*/ 8 h 49"/>
                <a:gd name="T36" fmla="*/ 2 w 129"/>
                <a:gd name="T37" fmla="*/ 8 h 49"/>
                <a:gd name="T38" fmla="*/ 5 w 129"/>
                <a:gd name="T39" fmla="*/ 7 h 49"/>
                <a:gd name="T40" fmla="*/ 9 w 129"/>
                <a:gd name="T41" fmla="*/ 4 h 49"/>
                <a:gd name="T42" fmla="*/ 12 w 129"/>
                <a:gd name="T43" fmla="*/ 0 h 49"/>
                <a:gd name="T44" fmla="*/ 26 w 129"/>
                <a:gd name="T45" fmla="*/ 14 h 49"/>
                <a:gd name="T46" fmla="*/ 44 w 129"/>
                <a:gd name="T47" fmla="*/ 21 h 49"/>
                <a:gd name="T48" fmla="*/ 64 w 129"/>
                <a:gd name="T49" fmla="*/ 25 h 49"/>
                <a:gd name="T50" fmla="*/ 83 w 129"/>
                <a:gd name="T51" fmla="*/ 26 h 49"/>
                <a:gd name="T52" fmla="*/ 100 w 129"/>
                <a:gd name="T53" fmla="*/ 25 h 49"/>
                <a:gd name="T54" fmla="*/ 115 w 129"/>
                <a:gd name="T55" fmla="*/ 24 h 49"/>
                <a:gd name="T56" fmla="*/ 125 w 129"/>
                <a:gd name="T57" fmla="*/ 22 h 49"/>
                <a:gd name="T58" fmla="*/ 129 w 129"/>
                <a:gd name="T59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9" h="49">
                  <a:moveTo>
                    <a:pt x="129" y="21"/>
                  </a:moveTo>
                  <a:lnTo>
                    <a:pt x="129" y="26"/>
                  </a:lnTo>
                  <a:lnTo>
                    <a:pt x="121" y="31"/>
                  </a:lnTo>
                  <a:lnTo>
                    <a:pt x="113" y="35"/>
                  </a:lnTo>
                  <a:lnTo>
                    <a:pt x="104" y="39"/>
                  </a:lnTo>
                  <a:lnTo>
                    <a:pt x="94" y="43"/>
                  </a:lnTo>
                  <a:lnTo>
                    <a:pt x="86" y="46"/>
                  </a:lnTo>
                  <a:lnTo>
                    <a:pt x="76" y="49"/>
                  </a:lnTo>
                  <a:lnTo>
                    <a:pt x="68" y="49"/>
                  </a:lnTo>
                  <a:lnTo>
                    <a:pt x="58" y="49"/>
                  </a:lnTo>
                  <a:lnTo>
                    <a:pt x="50" y="44"/>
                  </a:lnTo>
                  <a:lnTo>
                    <a:pt x="41" y="40"/>
                  </a:lnTo>
                  <a:lnTo>
                    <a:pt x="33" y="36"/>
                  </a:lnTo>
                  <a:lnTo>
                    <a:pt x="25" y="32"/>
                  </a:lnTo>
                  <a:lnTo>
                    <a:pt x="18" y="26"/>
                  </a:lnTo>
                  <a:lnTo>
                    <a:pt x="11" y="21"/>
                  </a:lnTo>
                  <a:lnTo>
                    <a:pt x="5" y="15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7"/>
                  </a:lnTo>
                  <a:lnTo>
                    <a:pt x="9" y="4"/>
                  </a:lnTo>
                  <a:lnTo>
                    <a:pt x="12" y="0"/>
                  </a:lnTo>
                  <a:lnTo>
                    <a:pt x="26" y="14"/>
                  </a:lnTo>
                  <a:lnTo>
                    <a:pt x="44" y="21"/>
                  </a:lnTo>
                  <a:lnTo>
                    <a:pt x="64" y="25"/>
                  </a:lnTo>
                  <a:lnTo>
                    <a:pt x="83" y="26"/>
                  </a:lnTo>
                  <a:lnTo>
                    <a:pt x="100" y="25"/>
                  </a:lnTo>
                  <a:lnTo>
                    <a:pt x="115" y="24"/>
                  </a:lnTo>
                  <a:lnTo>
                    <a:pt x="125" y="22"/>
                  </a:lnTo>
                  <a:lnTo>
                    <a:pt x="12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29"/>
            <p:cNvSpPr>
              <a:spLocks noChangeAspect="1"/>
            </p:cNvSpPr>
            <p:nvPr/>
          </p:nvSpPr>
          <p:spPr bwMode="auto">
            <a:xfrm>
              <a:off x="995" y="2167"/>
              <a:ext cx="11" cy="23"/>
            </a:xfrm>
            <a:custGeom>
              <a:avLst/>
              <a:gdLst>
                <a:gd name="T0" fmla="*/ 32 w 32"/>
                <a:gd name="T1" fmla="*/ 31 h 69"/>
                <a:gd name="T2" fmla="*/ 32 w 32"/>
                <a:gd name="T3" fmla="*/ 41 h 69"/>
                <a:gd name="T4" fmla="*/ 31 w 32"/>
                <a:gd name="T5" fmla="*/ 52 h 69"/>
                <a:gd name="T6" fmla="*/ 27 w 32"/>
                <a:gd name="T7" fmla="*/ 60 h 69"/>
                <a:gd name="T8" fmla="*/ 20 w 32"/>
                <a:gd name="T9" fmla="*/ 69 h 69"/>
                <a:gd name="T10" fmla="*/ 17 w 32"/>
                <a:gd name="T11" fmla="*/ 67 h 69"/>
                <a:gd name="T12" fmla="*/ 13 w 32"/>
                <a:gd name="T13" fmla="*/ 66 h 69"/>
                <a:gd name="T14" fmla="*/ 10 w 32"/>
                <a:gd name="T15" fmla="*/ 65 h 69"/>
                <a:gd name="T16" fmla="*/ 7 w 32"/>
                <a:gd name="T17" fmla="*/ 62 h 69"/>
                <a:gd name="T18" fmla="*/ 7 w 32"/>
                <a:gd name="T19" fmla="*/ 45 h 69"/>
                <a:gd name="T20" fmla="*/ 13 w 32"/>
                <a:gd name="T21" fmla="*/ 31 h 69"/>
                <a:gd name="T22" fmla="*/ 13 w 32"/>
                <a:gd name="T23" fmla="*/ 19 h 69"/>
                <a:gd name="T24" fmla="*/ 0 w 32"/>
                <a:gd name="T25" fmla="*/ 9 h 69"/>
                <a:gd name="T26" fmla="*/ 0 w 32"/>
                <a:gd name="T27" fmla="*/ 0 h 69"/>
                <a:gd name="T28" fmla="*/ 11 w 32"/>
                <a:gd name="T29" fmla="*/ 5 h 69"/>
                <a:gd name="T30" fmla="*/ 21 w 32"/>
                <a:gd name="T31" fmla="*/ 12 h 69"/>
                <a:gd name="T32" fmla="*/ 28 w 32"/>
                <a:gd name="T33" fmla="*/ 21 h 69"/>
                <a:gd name="T34" fmla="*/ 32 w 32"/>
                <a:gd name="T35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69">
                  <a:moveTo>
                    <a:pt x="32" y="31"/>
                  </a:moveTo>
                  <a:lnTo>
                    <a:pt x="32" y="41"/>
                  </a:lnTo>
                  <a:lnTo>
                    <a:pt x="31" y="52"/>
                  </a:lnTo>
                  <a:lnTo>
                    <a:pt x="27" y="60"/>
                  </a:lnTo>
                  <a:lnTo>
                    <a:pt x="20" y="69"/>
                  </a:lnTo>
                  <a:lnTo>
                    <a:pt x="17" y="67"/>
                  </a:lnTo>
                  <a:lnTo>
                    <a:pt x="13" y="66"/>
                  </a:lnTo>
                  <a:lnTo>
                    <a:pt x="10" y="65"/>
                  </a:lnTo>
                  <a:lnTo>
                    <a:pt x="7" y="62"/>
                  </a:lnTo>
                  <a:lnTo>
                    <a:pt x="7" y="45"/>
                  </a:lnTo>
                  <a:lnTo>
                    <a:pt x="13" y="31"/>
                  </a:lnTo>
                  <a:lnTo>
                    <a:pt x="13" y="1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5"/>
                  </a:lnTo>
                  <a:lnTo>
                    <a:pt x="21" y="12"/>
                  </a:lnTo>
                  <a:lnTo>
                    <a:pt x="28" y="21"/>
                  </a:lnTo>
                  <a:lnTo>
                    <a:pt x="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30"/>
            <p:cNvSpPr>
              <a:spLocks noChangeAspect="1"/>
            </p:cNvSpPr>
            <p:nvPr/>
          </p:nvSpPr>
          <p:spPr bwMode="auto">
            <a:xfrm>
              <a:off x="1153" y="2170"/>
              <a:ext cx="38" cy="15"/>
            </a:xfrm>
            <a:custGeom>
              <a:avLst/>
              <a:gdLst>
                <a:gd name="T0" fmla="*/ 114 w 114"/>
                <a:gd name="T1" fmla="*/ 5 h 44"/>
                <a:gd name="T2" fmla="*/ 113 w 114"/>
                <a:gd name="T3" fmla="*/ 12 h 44"/>
                <a:gd name="T4" fmla="*/ 108 w 114"/>
                <a:gd name="T5" fmla="*/ 19 h 44"/>
                <a:gd name="T6" fmla="*/ 104 w 114"/>
                <a:gd name="T7" fmla="*/ 25 h 44"/>
                <a:gd name="T8" fmla="*/ 99 w 114"/>
                <a:gd name="T9" fmla="*/ 30 h 44"/>
                <a:gd name="T10" fmla="*/ 93 w 114"/>
                <a:gd name="T11" fmla="*/ 35 h 44"/>
                <a:gd name="T12" fmla="*/ 86 w 114"/>
                <a:gd name="T13" fmla="*/ 39 h 44"/>
                <a:gd name="T14" fmla="*/ 79 w 114"/>
                <a:gd name="T15" fmla="*/ 42 h 44"/>
                <a:gd name="T16" fmla="*/ 72 w 114"/>
                <a:gd name="T17" fmla="*/ 44 h 44"/>
                <a:gd name="T18" fmla="*/ 64 w 114"/>
                <a:gd name="T19" fmla="*/ 44 h 44"/>
                <a:gd name="T20" fmla="*/ 54 w 114"/>
                <a:gd name="T21" fmla="*/ 43 h 44"/>
                <a:gd name="T22" fmla="*/ 44 w 114"/>
                <a:gd name="T23" fmla="*/ 42 h 44"/>
                <a:gd name="T24" fmla="*/ 34 w 114"/>
                <a:gd name="T25" fmla="*/ 40 h 44"/>
                <a:gd name="T26" fmla="*/ 26 w 114"/>
                <a:gd name="T27" fmla="*/ 37 h 44"/>
                <a:gd name="T28" fmla="*/ 18 w 114"/>
                <a:gd name="T29" fmla="*/ 32 h 44"/>
                <a:gd name="T30" fmla="*/ 9 w 114"/>
                <a:gd name="T31" fmla="*/ 25 h 44"/>
                <a:gd name="T32" fmla="*/ 4 w 114"/>
                <a:gd name="T33" fmla="*/ 15 h 44"/>
                <a:gd name="T34" fmla="*/ 2 w 114"/>
                <a:gd name="T35" fmla="*/ 12 h 44"/>
                <a:gd name="T36" fmla="*/ 1 w 114"/>
                <a:gd name="T37" fmla="*/ 8 h 44"/>
                <a:gd name="T38" fmla="*/ 0 w 114"/>
                <a:gd name="T39" fmla="*/ 4 h 44"/>
                <a:gd name="T40" fmla="*/ 0 w 114"/>
                <a:gd name="T41" fmla="*/ 0 h 44"/>
                <a:gd name="T42" fmla="*/ 25 w 114"/>
                <a:gd name="T43" fmla="*/ 14 h 44"/>
                <a:gd name="T44" fmla="*/ 47 w 114"/>
                <a:gd name="T45" fmla="*/ 21 h 44"/>
                <a:gd name="T46" fmla="*/ 65 w 114"/>
                <a:gd name="T47" fmla="*/ 22 h 44"/>
                <a:gd name="T48" fmla="*/ 81 w 114"/>
                <a:gd name="T49" fmla="*/ 19 h 44"/>
                <a:gd name="T50" fmla="*/ 92 w 114"/>
                <a:gd name="T51" fmla="*/ 14 h 44"/>
                <a:gd name="T52" fmla="*/ 101 w 114"/>
                <a:gd name="T53" fmla="*/ 10 h 44"/>
                <a:gd name="T54" fmla="*/ 108 w 114"/>
                <a:gd name="T55" fmla="*/ 5 h 44"/>
                <a:gd name="T56" fmla="*/ 114 w 114"/>
                <a:gd name="T57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4" h="44">
                  <a:moveTo>
                    <a:pt x="114" y="5"/>
                  </a:moveTo>
                  <a:lnTo>
                    <a:pt x="113" y="12"/>
                  </a:lnTo>
                  <a:lnTo>
                    <a:pt x="108" y="19"/>
                  </a:lnTo>
                  <a:lnTo>
                    <a:pt x="104" y="25"/>
                  </a:lnTo>
                  <a:lnTo>
                    <a:pt x="99" y="30"/>
                  </a:lnTo>
                  <a:lnTo>
                    <a:pt x="93" y="35"/>
                  </a:lnTo>
                  <a:lnTo>
                    <a:pt x="86" y="39"/>
                  </a:lnTo>
                  <a:lnTo>
                    <a:pt x="79" y="42"/>
                  </a:lnTo>
                  <a:lnTo>
                    <a:pt x="72" y="44"/>
                  </a:lnTo>
                  <a:lnTo>
                    <a:pt x="64" y="44"/>
                  </a:lnTo>
                  <a:lnTo>
                    <a:pt x="54" y="43"/>
                  </a:lnTo>
                  <a:lnTo>
                    <a:pt x="44" y="42"/>
                  </a:lnTo>
                  <a:lnTo>
                    <a:pt x="34" y="40"/>
                  </a:lnTo>
                  <a:lnTo>
                    <a:pt x="26" y="37"/>
                  </a:lnTo>
                  <a:lnTo>
                    <a:pt x="18" y="32"/>
                  </a:lnTo>
                  <a:lnTo>
                    <a:pt x="9" y="25"/>
                  </a:lnTo>
                  <a:lnTo>
                    <a:pt x="4" y="15"/>
                  </a:lnTo>
                  <a:lnTo>
                    <a:pt x="2" y="12"/>
                  </a:lnTo>
                  <a:lnTo>
                    <a:pt x="1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25" y="14"/>
                  </a:lnTo>
                  <a:lnTo>
                    <a:pt x="47" y="21"/>
                  </a:lnTo>
                  <a:lnTo>
                    <a:pt x="65" y="22"/>
                  </a:lnTo>
                  <a:lnTo>
                    <a:pt x="81" y="19"/>
                  </a:lnTo>
                  <a:lnTo>
                    <a:pt x="92" y="14"/>
                  </a:lnTo>
                  <a:lnTo>
                    <a:pt x="101" y="10"/>
                  </a:lnTo>
                  <a:lnTo>
                    <a:pt x="108" y="5"/>
                  </a:lnTo>
                  <a:lnTo>
                    <a:pt x="114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31"/>
            <p:cNvSpPr>
              <a:spLocks noChangeAspect="1"/>
            </p:cNvSpPr>
            <p:nvPr/>
          </p:nvSpPr>
          <p:spPr bwMode="auto">
            <a:xfrm>
              <a:off x="1243" y="2177"/>
              <a:ext cx="11" cy="28"/>
            </a:xfrm>
            <a:custGeom>
              <a:avLst/>
              <a:gdLst>
                <a:gd name="T0" fmla="*/ 27 w 32"/>
                <a:gd name="T1" fmla="*/ 50 h 85"/>
                <a:gd name="T2" fmla="*/ 30 w 32"/>
                <a:gd name="T3" fmla="*/ 56 h 85"/>
                <a:gd name="T4" fmla="*/ 32 w 32"/>
                <a:gd name="T5" fmla="*/ 61 h 85"/>
                <a:gd name="T6" fmla="*/ 32 w 32"/>
                <a:gd name="T7" fmla="*/ 68 h 85"/>
                <a:gd name="T8" fmla="*/ 32 w 32"/>
                <a:gd name="T9" fmla="*/ 74 h 85"/>
                <a:gd name="T10" fmla="*/ 27 w 32"/>
                <a:gd name="T11" fmla="*/ 79 h 85"/>
                <a:gd name="T12" fmla="*/ 22 w 32"/>
                <a:gd name="T13" fmla="*/ 83 h 85"/>
                <a:gd name="T14" fmla="*/ 15 w 32"/>
                <a:gd name="T15" fmla="*/ 85 h 85"/>
                <a:gd name="T16" fmla="*/ 8 w 32"/>
                <a:gd name="T17" fmla="*/ 82 h 85"/>
                <a:gd name="T18" fmla="*/ 1 w 32"/>
                <a:gd name="T19" fmla="*/ 62 h 85"/>
                <a:gd name="T20" fmla="*/ 0 w 32"/>
                <a:gd name="T21" fmla="*/ 40 h 85"/>
                <a:gd name="T22" fmla="*/ 4 w 32"/>
                <a:gd name="T23" fmla="*/ 19 h 85"/>
                <a:gd name="T24" fmla="*/ 14 w 32"/>
                <a:gd name="T25" fmla="*/ 0 h 85"/>
                <a:gd name="T26" fmla="*/ 18 w 32"/>
                <a:gd name="T27" fmla="*/ 11 h 85"/>
                <a:gd name="T28" fmla="*/ 16 w 32"/>
                <a:gd name="T29" fmla="*/ 26 h 85"/>
                <a:gd name="T30" fmla="*/ 16 w 32"/>
                <a:gd name="T31" fmla="*/ 42 h 85"/>
                <a:gd name="T32" fmla="*/ 27 w 32"/>
                <a:gd name="T33" fmla="*/ 5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85">
                  <a:moveTo>
                    <a:pt x="27" y="50"/>
                  </a:moveTo>
                  <a:lnTo>
                    <a:pt x="30" y="56"/>
                  </a:lnTo>
                  <a:lnTo>
                    <a:pt x="32" y="61"/>
                  </a:lnTo>
                  <a:lnTo>
                    <a:pt x="32" y="68"/>
                  </a:lnTo>
                  <a:lnTo>
                    <a:pt x="32" y="74"/>
                  </a:lnTo>
                  <a:lnTo>
                    <a:pt x="27" y="79"/>
                  </a:lnTo>
                  <a:lnTo>
                    <a:pt x="22" y="83"/>
                  </a:lnTo>
                  <a:lnTo>
                    <a:pt x="15" y="85"/>
                  </a:lnTo>
                  <a:lnTo>
                    <a:pt x="8" y="82"/>
                  </a:lnTo>
                  <a:lnTo>
                    <a:pt x="1" y="62"/>
                  </a:lnTo>
                  <a:lnTo>
                    <a:pt x="0" y="40"/>
                  </a:lnTo>
                  <a:lnTo>
                    <a:pt x="4" y="19"/>
                  </a:lnTo>
                  <a:lnTo>
                    <a:pt x="14" y="0"/>
                  </a:lnTo>
                  <a:lnTo>
                    <a:pt x="18" y="11"/>
                  </a:lnTo>
                  <a:lnTo>
                    <a:pt x="16" y="26"/>
                  </a:lnTo>
                  <a:lnTo>
                    <a:pt x="16" y="42"/>
                  </a:lnTo>
                  <a:lnTo>
                    <a:pt x="27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32"/>
            <p:cNvSpPr>
              <a:spLocks noChangeAspect="1"/>
            </p:cNvSpPr>
            <p:nvPr/>
          </p:nvSpPr>
          <p:spPr bwMode="auto">
            <a:xfrm>
              <a:off x="1096" y="2198"/>
              <a:ext cx="31" cy="26"/>
            </a:xfrm>
            <a:custGeom>
              <a:avLst/>
              <a:gdLst>
                <a:gd name="T0" fmla="*/ 33 w 91"/>
                <a:gd name="T1" fmla="*/ 5 h 79"/>
                <a:gd name="T2" fmla="*/ 28 w 91"/>
                <a:gd name="T3" fmla="*/ 13 h 79"/>
                <a:gd name="T4" fmla="*/ 22 w 91"/>
                <a:gd name="T5" fmla="*/ 23 h 79"/>
                <a:gd name="T6" fmla="*/ 18 w 91"/>
                <a:gd name="T7" fmla="*/ 33 h 79"/>
                <a:gd name="T8" fmla="*/ 19 w 91"/>
                <a:gd name="T9" fmla="*/ 44 h 79"/>
                <a:gd name="T10" fmla="*/ 28 w 91"/>
                <a:gd name="T11" fmla="*/ 48 h 79"/>
                <a:gd name="T12" fmla="*/ 35 w 91"/>
                <a:gd name="T13" fmla="*/ 52 h 79"/>
                <a:gd name="T14" fmla="*/ 45 w 91"/>
                <a:gd name="T15" fmla="*/ 55 h 79"/>
                <a:gd name="T16" fmla="*/ 53 w 91"/>
                <a:gd name="T17" fmla="*/ 58 h 79"/>
                <a:gd name="T18" fmla="*/ 63 w 91"/>
                <a:gd name="T19" fmla="*/ 59 h 79"/>
                <a:gd name="T20" fmla="*/ 72 w 91"/>
                <a:gd name="T21" fmla="*/ 59 h 79"/>
                <a:gd name="T22" fmla="*/ 82 w 91"/>
                <a:gd name="T23" fmla="*/ 58 h 79"/>
                <a:gd name="T24" fmla="*/ 91 w 91"/>
                <a:gd name="T25" fmla="*/ 56 h 79"/>
                <a:gd name="T26" fmla="*/ 89 w 91"/>
                <a:gd name="T27" fmla="*/ 63 h 79"/>
                <a:gd name="T28" fmla="*/ 84 w 91"/>
                <a:gd name="T29" fmla="*/ 69 h 79"/>
                <a:gd name="T30" fmla="*/ 78 w 91"/>
                <a:gd name="T31" fmla="*/ 73 h 79"/>
                <a:gd name="T32" fmla="*/ 72 w 91"/>
                <a:gd name="T33" fmla="*/ 76 h 79"/>
                <a:gd name="T34" fmla="*/ 65 w 91"/>
                <a:gd name="T35" fmla="*/ 77 h 79"/>
                <a:gd name="T36" fmla="*/ 58 w 91"/>
                <a:gd name="T37" fmla="*/ 79 h 79"/>
                <a:gd name="T38" fmla="*/ 51 w 91"/>
                <a:gd name="T39" fmla="*/ 79 h 79"/>
                <a:gd name="T40" fmla="*/ 43 w 91"/>
                <a:gd name="T41" fmla="*/ 77 h 79"/>
                <a:gd name="T42" fmla="*/ 36 w 91"/>
                <a:gd name="T43" fmla="*/ 76 h 79"/>
                <a:gd name="T44" fmla="*/ 28 w 91"/>
                <a:gd name="T45" fmla="*/ 73 h 79"/>
                <a:gd name="T46" fmla="*/ 21 w 91"/>
                <a:gd name="T47" fmla="*/ 70 h 79"/>
                <a:gd name="T48" fmla="*/ 15 w 91"/>
                <a:gd name="T49" fmla="*/ 67 h 79"/>
                <a:gd name="T50" fmla="*/ 4 w 91"/>
                <a:gd name="T51" fmla="*/ 60 h 79"/>
                <a:gd name="T52" fmla="*/ 0 w 91"/>
                <a:gd name="T53" fmla="*/ 51 h 79"/>
                <a:gd name="T54" fmla="*/ 0 w 91"/>
                <a:gd name="T55" fmla="*/ 37 h 79"/>
                <a:gd name="T56" fmla="*/ 7 w 91"/>
                <a:gd name="T57" fmla="*/ 14 h 79"/>
                <a:gd name="T58" fmla="*/ 12 w 91"/>
                <a:gd name="T59" fmla="*/ 6 h 79"/>
                <a:gd name="T60" fmla="*/ 18 w 91"/>
                <a:gd name="T61" fmla="*/ 2 h 79"/>
                <a:gd name="T62" fmla="*/ 26 w 91"/>
                <a:gd name="T63" fmla="*/ 0 h 79"/>
                <a:gd name="T64" fmla="*/ 33 w 91"/>
                <a:gd name="T65" fmla="*/ 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79">
                  <a:moveTo>
                    <a:pt x="33" y="5"/>
                  </a:moveTo>
                  <a:lnTo>
                    <a:pt x="28" y="13"/>
                  </a:lnTo>
                  <a:lnTo>
                    <a:pt x="22" y="23"/>
                  </a:lnTo>
                  <a:lnTo>
                    <a:pt x="18" y="33"/>
                  </a:lnTo>
                  <a:lnTo>
                    <a:pt x="19" y="44"/>
                  </a:lnTo>
                  <a:lnTo>
                    <a:pt x="28" y="48"/>
                  </a:lnTo>
                  <a:lnTo>
                    <a:pt x="35" y="52"/>
                  </a:lnTo>
                  <a:lnTo>
                    <a:pt x="45" y="55"/>
                  </a:lnTo>
                  <a:lnTo>
                    <a:pt x="53" y="58"/>
                  </a:lnTo>
                  <a:lnTo>
                    <a:pt x="63" y="59"/>
                  </a:lnTo>
                  <a:lnTo>
                    <a:pt x="72" y="59"/>
                  </a:lnTo>
                  <a:lnTo>
                    <a:pt x="82" y="58"/>
                  </a:lnTo>
                  <a:lnTo>
                    <a:pt x="91" y="56"/>
                  </a:lnTo>
                  <a:lnTo>
                    <a:pt x="89" y="63"/>
                  </a:lnTo>
                  <a:lnTo>
                    <a:pt x="84" y="69"/>
                  </a:lnTo>
                  <a:lnTo>
                    <a:pt x="78" y="73"/>
                  </a:lnTo>
                  <a:lnTo>
                    <a:pt x="72" y="76"/>
                  </a:lnTo>
                  <a:lnTo>
                    <a:pt x="65" y="77"/>
                  </a:lnTo>
                  <a:lnTo>
                    <a:pt x="58" y="79"/>
                  </a:lnTo>
                  <a:lnTo>
                    <a:pt x="51" y="79"/>
                  </a:lnTo>
                  <a:lnTo>
                    <a:pt x="43" y="77"/>
                  </a:lnTo>
                  <a:lnTo>
                    <a:pt x="36" y="76"/>
                  </a:lnTo>
                  <a:lnTo>
                    <a:pt x="28" y="73"/>
                  </a:lnTo>
                  <a:lnTo>
                    <a:pt x="21" y="70"/>
                  </a:lnTo>
                  <a:lnTo>
                    <a:pt x="15" y="67"/>
                  </a:lnTo>
                  <a:lnTo>
                    <a:pt x="4" y="60"/>
                  </a:lnTo>
                  <a:lnTo>
                    <a:pt x="0" y="51"/>
                  </a:lnTo>
                  <a:lnTo>
                    <a:pt x="0" y="37"/>
                  </a:lnTo>
                  <a:lnTo>
                    <a:pt x="7" y="14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33"/>
            <p:cNvSpPr>
              <a:spLocks noChangeAspect="1"/>
            </p:cNvSpPr>
            <p:nvPr/>
          </p:nvSpPr>
          <p:spPr bwMode="auto">
            <a:xfrm>
              <a:off x="1104" y="2230"/>
              <a:ext cx="49" cy="26"/>
            </a:xfrm>
            <a:custGeom>
              <a:avLst/>
              <a:gdLst>
                <a:gd name="T0" fmla="*/ 147 w 147"/>
                <a:gd name="T1" fmla="*/ 4 h 78"/>
                <a:gd name="T2" fmla="*/ 146 w 147"/>
                <a:gd name="T3" fmla="*/ 15 h 78"/>
                <a:gd name="T4" fmla="*/ 143 w 147"/>
                <a:gd name="T5" fmla="*/ 26 h 78"/>
                <a:gd name="T6" fmla="*/ 138 w 147"/>
                <a:gd name="T7" fmla="*/ 37 h 78"/>
                <a:gd name="T8" fmla="*/ 132 w 147"/>
                <a:gd name="T9" fmla="*/ 47 h 78"/>
                <a:gd name="T10" fmla="*/ 125 w 147"/>
                <a:gd name="T11" fmla="*/ 56 h 78"/>
                <a:gd name="T12" fmla="*/ 115 w 147"/>
                <a:gd name="T13" fmla="*/ 64 h 78"/>
                <a:gd name="T14" fmla="*/ 106 w 147"/>
                <a:gd name="T15" fmla="*/ 70 h 78"/>
                <a:gd name="T16" fmla="*/ 93 w 147"/>
                <a:gd name="T17" fmla="*/ 72 h 78"/>
                <a:gd name="T18" fmla="*/ 80 w 147"/>
                <a:gd name="T19" fmla="*/ 75 h 78"/>
                <a:gd name="T20" fmla="*/ 69 w 147"/>
                <a:gd name="T21" fmla="*/ 76 h 78"/>
                <a:gd name="T22" fmla="*/ 57 w 147"/>
                <a:gd name="T23" fmla="*/ 78 h 78"/>
                <a:gd name="T24" fmla="*/ 44 w 147"/>
                <a:gd name="T25" fmla="*/ 76 h 78"/>
                <a:gd name="T26" fmla="*/ 32 w 147"/>
                <a:gd name="T27" fmla="*/ 74 h 78"/>
                <a:gd name="T28" fmla="*/ 21 w 147"/>
                <a:gd name="T29" fmla="*/ 71 h 78"/>
                <a:gd name="T30" fmla="*/ 9 w 147"/>
                <a:gd name="T31" fmla="*/ 65 h 78"/>
                <a:gd name="T32" fmla="*/ 0 w 147"/>
                <a:gd name="T33" fmla="*/ 60 h 78"/>
                <a:gd name="T34" fmla="*/ 5 w 147"/>
                <a:gd name="T35" fmla="*/ 54 h 78"/>
                <a:gd name="T36" fmla="*/ 12 w 147"/>
                <a:gd name="T37" fmla="*/ 56 h 78"/>
                <a:gd name="T38" fmla="*/ 21 w 147"/>
                <a:gd name="T39" fmla="*/ 58 h 78"/>
                <a:gd name="T40" fmla="*/ 29 w 147"/>
                <a:gd name="T41" fmla="*/ 60 h 78"/>
                <a:gd name="T42" fmla="*/ 44 w 147"/>
                <a:gd name="T43" fmla="*/ 61 h 78"/>
                <a:gd name="T44" fmla="*/ 58 w 147"/>
                <a:gd name="T45" fmla="*/ 60 h 78"/>
                <a:gd name="T46" fmla="*/ 71 w 147"/>
                <a:gd name="T47" fmla="*/ 57 h 78"/>
                <a:gd name="T48" fmla="*/ 83 w 147"/>
                <a:gd name="T49" fmla="*/ 51 h 78"/>
                <a:gd name="T50" fmla="*/ 94 w 147"/>
                <a:gd name="T51" fmla="*/ 46 h 78"/>
                <a:gd name="T52" fmla="*/ 106 w 147"/>
                <a:gd name="T53" fmla="*/ 37 h 78"/>
                <a:gd name="T54" fmla="*/ 115 w 147"/>
                <a:gd name="T55" fmla="*/ 26 h 78"/>
                <a:gd name="T56" fmla="*/ 124 w 147"/>
                <a:gd name="T57" fmla="*/ 15 h 78"/>
                <a:gd name="T58" fmla="*/ 128 w 147"/>
                <a:gd name="T59" fmla="*/ 10 h 78"/>
                <a:gd name="T60" fmla="*/ 133 w 147"/>
                <a:gd name="T61" fmla="*/ 3 h 78"/>
                <a:gd name="T62" fmla="*/ 140 w 147"/>
                <a:gd name="T63" fmla="*/ 0 h 78"/>
                <a:gd name="T64" fmla="*/ 147 w 147"/>
                <a:gd name="T6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7" h="78">
                  <a:moveTo>
                    <a:pt x="147" y="4"/>
                  </a:moveTo>
                  <a:lnTo>
                    <a:pt x="146" y="15"/>
                  </a:lnTo>
                  <a:lnTo>
                    <a:pt x="143" y="26"/>
                  </a:lnTo>
                  <a:lnTo>
                    <a:pt x="138" y="37"/>
                  </a:lnTo>
                  <a:lnTo>
                    <a:pt x="132" y="47"/>
                  </a:lnTo>
                  <a:lnTo>
                    <a:pt x="125" y="56"/>
                  </a:lnTo>
                  <a:lnTo>
                    <a:pt x="115" y="64"/>
                  </a:lnTo>
                  <a:lnTo>
                    <a:pt x="106" y="70"/>
                  </a:lnTo>
                  <a:lnTo>
                    <a:pt x="93" y="72"/>
                  </a:lnTo>
                  <a:lnTo>
                    <a:pt x="80" y="75"/>
                  </a:lnTo>
                  <a:lnTo>
                    <a:pt x="69" y="76"/>
                  </a:lnTo>
                  <a:lnTo>
                    <a:pt x="57" y="78"/>
                  </a:lnTo>
                  <a:lnTo>
                    <a:pt x="44" y="76"/>
                  </a:lnTo>
                  <a:lnTo>
                    <a:pt x="32" y="74"/>
                  </a:lnTo>
                  <a:lnTo>
                    <a:pt x="21" y="71"/>
                  </a:lnTo>
                  <a:lnTo>
                    <a:pt x="9" y="65"/>
                  </a:lnTo>
                  <a:lnTo>
                    <a:pt x="0" y="60"/>
                  </a:lnTo>
                  <a:lnTo>
                    <a:pt x="5" y="54"/>
                  </a:lnTo>
                  <a:lnTo>
                    <a:pt x="12" y="56"/>
                  </a:lnTo>
                  <a:lnTo>
                    <a:pt x="21" y="58"/>
                  </a:lnTo>
                  <a:lnTo>
                    <a:pt x="29" y="60"/>
                  </a:lnTo>
                  <a:lnTo>
                    <a:pt x="44" y="61"/>
                  </a:lnTo>
                  <a:lnTo>
                    <a:pt x="58" y="60"/>
                  </a:lnTo>
                  <a:lnTo>
                    <a:pt x="71" y="57"/>
                  </a:lnTo>
                  <a:lnTo>
                    <a:pt x="83" y="51"/>
                  </a:lnTo>
                  <a:lnTo>
                    <a:pt x="94" y="46"/>
                  </a:lnTo>
                  <a:lnTo>
                    <a:pt x="106" y="37"/>
                  </a:lnTo>
                  <a:lnTo>
                    <a:pt x="115" y="26"/>
                  </a:lnTo>
                  <a:lnTo>
                    <a:pt x="124" y="15"/>
                  </a:lnTo>
                  <a:lnTo>
                    <a:pt x="128" y="10"/>
                  </a:lnTo>
                  <a:lnTo>
                    <a:pt x="133" y="3"/>
                  </a:lnTo>
                  <a:lnTo>
                    <a:pt x="140" y="0"/>
                  </a:lnTo>
                  <a:lnTo>
                    <a:pt x="147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34"/>
            <p:cNvSpPr>
              <a:spLocks noChangeAspect="1"/>
            </p:cNvSpPr>
            <p:nvPr/>
          </p:nvSpPr>
          <p:spPr bwMode="auto">
            <a:xfrm>
              <a:off x="1079" y="2283"/>
              <a:ext cx="63" cy="20"/>
            </a:xfrm>
            <a:custGeom>
              <a:avLst/>
              <a:gdLst>
                <a:gd name="T0" fmla="*/ 189 w 189"/>
                <a:gd name="T1" fmla="*/ 15 h 60"/>
                <a:gd name="T2" fmla="*/ 182 w 189"/>
                <a:gd name="T3" fmla="*/ 19 h 60"/>
                <a:gd name="T4" fmla="*/ 175 w 189"/>
                <a:gd name="T5" fmla="*/ 25 h 60"/>
                <a:gd name="T6" fmla="*/ 166 w 189"/>
                <a:gd name="T7" fmla="*/ 29 h 60"/>
                <a:gd name="T8" fmla="*/ 159 w 189"/>
                <a:gd name="T9" fmla="*/ 35 h 60"/>
                <a:gd name="T10" fmla="*/ 152 w 189"/>
                <a:gd name="T11" fmla="*/ 40 h 60"/>
                <a:gd name="T12" fmla="*/ 147 w 189"/>
                <a:gd name="T13" fmla="*/ 46 h 60"/>
                <a:gd name="T14" fmla="*/ 141 w 189"/>
                <a:gd name="T15" fmla="*/ 53 h 60"/>
                <a:gd name="T16" fmla="*/ 137 w 189"/>
                <a:gd name="T17" fmla="*/ 60 h 60"/>
                <a:gd name="T18" fmla="*/ 130 w 189"/>
                <a:gd name="T19" fmla="*/ 54 h 60"/>
                <a:gd name="T20" fmla="*/ 122 w 189"/>
                <a:gd name="T21" fmla="*/ 49 h 60"/>
                <a:gd name="T22" fmla="*/ 113 w 189"/>
                <a:gd name="T23" fmla="*/ 46 h 60"/>
                <a:gd name="T24" fmla="*/ 105 w 189"/>
                <a:gd name="T25" fmla="*/ 43 h 60"/>
                <a:gd name="T26" fmla="*/ 97 w 189"/>
                <a:gd name="T27" fmla="*/ 40 h 60"/>
                <a:gd name="T28" fmla="*/ 87 w 189"/>
                <a:gd name="T29" fmla="*/ 40 h 60"/>
                <a:gd name="T30" fmla="*/ 77 w 189"/>
                <a:gd name="T31" fmla="*/ 40 h 60"/>
                <a:gd name="T32" fmla="*/ 69 w 189"/>
                <a:gd name="T33" fmla="*/ 40 h 60"/>
                <a:gd name="T34" fmla="*/ 62 w 189"/>
                <a:gd name="T35" fmla="*/ 35 h 60"/>
                <a:gd name="T36" fmla="*/ 55 w 189"/>
                <a:gd name="T37" fmla="*/ 31 h 60"/>
                <a:gd name="T38" fmla="*/ 48 w 189"/>
                <a:gd name="T39" fmla="*/ 26 h 60"/>
                <a:gd name="T40" fmla="*/ 39 w 189"/>
                <a:gd name="T41" fmla="*/ 22 h 60"/>
                <a:gd name="T42" fmla="*/ 32 w 189"/>
                <a:gd name="T43" fmla="*/ 19 h 60"/>
                <a:gd name="T44" fmla="*/ 24 w 189"/>
                <a:gd name="T45" fmla="*/ 17 h 60"/>
                <a:gd name="T46" fmla="*/ 16 w 189"/>
                <a:gd name="T47" fmla="*/ 14 h 60"/>
                <a:gd name="T48" fmla="*/ 6 w 189"/>
                <a:gd name="T49" fmla="*/ 12 h 60"/>
                <a:gd name="T50" fmla="*/ 0 w 189"/>
                <a:gd name="T51" fmla="*/ 0 h 60"/>
                <a:gd name="T52" fmla="*/ 23 w 189"/>
                <a:gd name="T53" fmla="*/ 5 h 60"/>
                <a:gd name="T54" fmla="*/ 46 w 189"/>
                <a:gd name="T55" fmla="*/ 10 h 60"/>
                <a:gd name="T56" fmla="*/ 70 w 189"/>
                <a:gd name="T57" fmla="*/ 12 h 60"/>
                <a:gd name="T58" fmla="*/ 94 w 189"/>
                <a:gd name="T59" fmla="*/ 15 h 60"/>
                <a:gd name="T60" fmla="*/ 117 w 189"/>
                <a:gd name="T61" fmla="*/ 17 h 60"/>
                <a:gd name="T62" fmla="*/ 141 w 189"/>
                <a:gd name="T63" fmla="*/ 18 h 60"/>
                <a:gd name="T64" fmla="*/ 165 w 189"/>
                <a:gd name="T65" fmla="*/ 17 h 60"/>
                <a:gd name="T66" fmla="*/ 189 w 189"/>
                <a:gd name="T67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" h="60">
                  <a:moveTo>
                    <a:pt x="189" y="15"/>
                  </a:moveTo>
                  <a:lnTo>
                    <a:pt x="182" y="19"/>
                  </a:lnTo>
                  <a:lnTo>
                    <a:pt x="175" y="25"/>
                  </a:lnTo>
                  <a:lnTo>
                    <a:pt x="166" y="29"/>
                  </a:lnTo>
                  <a:lnTo>
                    <a:pt x="159" y="35"/>
                  </a:lnTo>
                  <a:lnTo>
                    <a:pt x="152" y="40"/>
                  </a:lnTo>
                  <a:lnTo>
                    <a:pt x="147" y="46"/>
                  </a:lnTo>
                  <a:lnTo>
                    <a:pt x="141" y="53"/>
                  </a:lnTo>
                  <a:lnTo>
                    <a:pt x="137" y="60"/>
                  </a:lnTo>
                  <a:lnTo>
                    <a:pt x="130" y="54"/>
                  </a:lnTo>
                  <a:lnTo>
                    <a:pt x="122" y="49"/>
                  </a:lnTo>
                  <a:lnTo>
                    <a:pt x="113" y="46"/>
                  </a:lnTo>
                  <a:lnTo>
                    <a:pt x="105" y="43"/>
                  </a:lnTo>
                  <a:lnTo>
                    <a:pt x="97" y="40"/>
                  </a:lnTo>
                  <a:lnTo>
                    <a:pt x="87" y="40"/>
                  </a:lnTo>
                  <a:lnTo>
                    <a:pt x="77" y="40"/>
                  </a:lnTo>
                  <a:lnTo>
                    <a:pt x="69" y="40"/>
                  </a:lnTo>
                  <a:lnTo>
                    <a:pt x="62" y="35"/>
                  </a:lnTo>
                  <a:lnTo>
                    <a:pt x="55" y="31"/>
                  </a:lnTo>
                  <a:lnTo>
                    <a:pt x="48" y="26"/>
                  </a:lnTo>
                  <a:lnTo>
                    <a:pt x="39" y="22"/>
                  </a:lnTo>
                  <a:lnTo>
                    <a:pt x="32" y="19"/>
                  </a:lnTo>
                  <a:lnTo>
                    <a:pt x="24" y="17"/>
                  </a:lnTo>
                  <a:lnTo>
                    <a:pt x="16" y="14"/>
                  </a:lnTo>
                  <a:lnTo>
                    <a:pt x="6" y="12"/>
                  </a:lnTo>
                  <a:lnTo>
                    <a:pt x="0" y="0"/>
                  </a:lnTo>
                  <a:lnTo>
                    <a:pt x="23" y="5"/>
                  </a:lnTo>
                  <a:lnTo>
                    <a:pt x="46" y="10"/>
                  </a:lnTo>
                  <a:lnTo>
                    <a:pt x="70" y="12"/>
                  </a:lnTo>
                  <a:lnTo>
                    <a:pt x="94" y="15"/>
                  </a:lnTo>
                  <a:lnTo>
                    <a:pt x="117" y="17"/>
                  </a:lnTo>
                  <a:lnTo>
                    <a:pt x="141" y="18"/>
                  </a:lnTo>
                  <a:lnTo>
                    <a:pt x="165" y="17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35"/>
            <p:cNvSpPr>
              <a:spLocks noChangeAspect="1"/>
            </p:cNvSpPr>
            <p:nvPr/>
          </p:nvSpPr>
          <p:spPr bwMode="auto">
            <a:xfrm>
              <a:off x="1063" y="2284"/>
              <a:ext cx="6" cy="7"/>
            </a:xfrm>
            <a:custGeom>
              <a:avLst/>
              <a:gdLst>
                <a:gd name="T0" fmla="*/ 20 w 20"/>
                <a:gd name="T1" fmla="*/ 14 h 21"/>
                <a:gd name="T2" fmla="*/ 14 w 20"/>
                <a:gd name="T3" fmla="*/ 15 h 21"/>
                <a:gd name="T4" fmla="*/ 9 w 20"/>
                <a:gd name="T5" fmla="*/ 19 h 21"/>
                <a:gd name="T6" fmla="*/ 5 w 20"/>
                <a:gd name="T7" fmla="*/ 21 h 21"/>
                <a:gd name="T8" fmla="*/ 0 w 20"/>
                <a:gd name="T9" fmla="*/ 21 h 21"/>
                <a:gd name="T10" fmla="*/ 17 w 20"/>
                <a:gd name="T11" fmla="*/ 0 h 21"/>
                <a:gd name="T12" fmla="*/ 19 w 20"/>
                <a:gd name="T13" fmla="*/ 2 h 21"/>
                <a:gd name="T14" fmla="*/ 20 w 20"/>
                <a:gd name="T15" fmla="*/ 7 h 21"/>
                <a:gd name="T16" fmla="*/ 20 w 20"/>
                <a:gd name="T17" fmla="*/ 9 h 21"/>
                <a:gd name="T18" fmla="*/ 20 w 20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20" y="14"/>
                  </a:moveTo>
                  <a:lnTo>
                    <a:pt x="14" y="15"/>
                  </a:lnTo>
                  <a:lnTo>
                    <a:pt x="9" y="19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0" y="7"/>
                  </a:lnTo>
                  <a:lnTo>
                    <a:pt x="20" y="9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36"/>
            <p:cNvSpPr>
              <a:spLocks noChangeAspect="1"/>
            </p:cNvSpPr>
            <p:nvPr/>
          </p:nvSpPr>
          <p:spPr bwMode="auto">
            <a:xfrm>
              <a:off x="1043" y="2295"/>
              <a:ext cx="29" cy="243"/>
            </a:xfrm>
            <a:custGeom>
              <a:avLst/>
              <a:gdLst>
                <a:gd name="T0" fmla="*/ 43 w 85"/>
                <a:gd name="T1" fmla="*/ 27 h 729"/>
                <a:gd name="T2" fmla="*/ 46 w 85"/>
                <a:gd name="T3" fmla="*/ 88 h 729"/>
                <a:gd name="T4" fmla="*/ 57 w 85"/>
                <a:gd name="T5" fmla="*/ 146 h 729"/>
                <a:gd name="T6" fmla="*/ 68 w 85"/>
                <a:gd name="T7" fmla="*/ 204 h 729"/>
                <a:gd name="T8" fmla="*/ 70 w 85"/>
                <a:gd name="T9" fmla="*/ 266 h 729"/>
                <a:gd name="T10" fmla="*/ 79 w 85"/>
                <a:gd name="T11" fmla="*/ 453 h 729"/>
                <a:gd name="T12" fmla="*/ 84 w 85"/>
                <a:gd name="T13" fmla="*/ 521 h 729"/>
                <a:gd name="T14" fmla="*/ 85 w 85"/>
                <a:gd name="T15" fmla="*/ 589 h 729"/>
                <a:gd name="T16" fmla="*/ 84 w 85"/>
                <a:gd name="T17" fmla="*/ 659 h 729"/>
                <a:gd name="T18" fmla="*/ 81 w 85"/>
                <a:gd name="T19" fmla="*/ 729 h 729"/>
                <a:gd name="T20" fmla="*/ 17 w 85"/>
                <a:gd name="T21" fmla="*/ 704 h 729"/>
                <a:gd name="T22" fmla="*/ 19 w 85"/>
                <a:gd name="T23" fmla="*/ 490 h 729"/>
                <a:gd name="T24" fmla="*/ 19 w 85"/>
                <a:gd name="T25" fmla="*/ 416 h 729"/>
                <a:gd name="T26" fmla="*/ 21 w 85"/>
                <a:gd name="T27" fmla="*/ 342 h 729"/>
                <a:gd name="T28" fmla="*/ 22 w 85"/>
                <a:gd name="T29" fmla="*/ 270 h 729"/>
                <a:gd name="T30" fmla="*/ 19 w 85"/>
                <a:gd name="T31" fmla="*/ 196 h 729"/>
                <a:gd name="T32" fmla="*/ 0 w 85"/>
                <a:gd name="T33" fmla="*/ 31 h 729"/>
                <a:gd name="T34" fmla="*/ 0 w 85"/>
                <a:gd name="T35" fmla="*/ 19 h 729"/>
                <a:gd name="T36" fmla="*/ 8 w 85"/>
                <a:gd name="T37" fmla="*/ 13 h 729"/>
                <a:gd name="T38" fmla="*/ 18 w 85"/>
                <a:gd name="T39" fmla="*/ 7 h 729"/>
                <a:gd name="T40" fmla="*/ 26 w 85"/>
                <a:gd name="T41" fmla="*/ 0 h 729"/>
                <a:gd name="T42" fmla="*/ 33 w 85"/>
                <a:gd name="T43" fmla="*/ 3 h 729"/>
                <a:gd name="T44" fmla="*/ 38 w 85"/>
                <a:gd name="T45" fmla="*/ 10 h 729"/>
                <a:gd name="T46" fmla="*/ 40 w 85"/>
                <a:gd name="T47" fmla="*/ 19 h 729"/>
                <a:gd name="T48" fmla="*/ 43 w 85"/>
                <a:gd name="T49" fmla="*/ 27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729">
                  <a:moveTo>
                    <a:pt x="43" y="27"/>
                  </a:moveTo>
                  <a:lnTo>
                    <a:pt x="46" y="88"/>
                  </a:lnTo>
                  <a:lnTo>
                    <a:pt x="57" y="146"/>
                  </a:lnTo>
                  <a:lnTo>
                    <a:pt x="68" y="204"/>
                  </a:lnTo>
                  <a:lnTo>
                    <a:pt x="70" y="266"/>
                  </a:lnTo>
                  <a:lnTo>
                    <a:pt x="79" y="453"/>
                  </a:lnTo>
                  <a:lnTo>
                    <a:pt x="84" y="521"/>
                  </a:lnTo>
                  <a:lnTo>
                    <a:pt x="85" y="589"/>
                  </a:lnTo>
                  <a:lnTo>
                    <a:pt x="84" y="659"/>
                  </a:lnTo>
                  <a:lnTo>
                    <a:pt x="81" y="729"/>
                  </a:lnTo>
                  <a:lnTo>
                    <a:pt x="17" y="704"/>
                  </a:lnTo>
                  <a:lnTo>
                    <a:pt x="19" y="490"/>
                  </a:lnTo>
                  <a:lnTo>
                    <a:pt x="19" y="416"/>
                  </a:lnTo>
                  <a:lnTo>
                    <a:pt x="21" y="342"/>
                  </a:lnTo>
                  <a:lnTo>
                    <a:pt x="22" y="270"/>
                  </a:lnTo>
                  <a:lnTo>
                    <a:pt x="19" y="196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8" y="13"/>
                  </a:lnTo>
                  <a:lnTo>
                    <a:pt x="18" y="7"/>
                  </a:lnTo>
                  <a:lnTo>
                    <a:pt x="26" y="0"/>
                  </a:lnTo>
                  <a:lnTo>
                    <a:pt x="33" y="3"/>
                  </a:lnTo>
                  <a:lnTo>
                    <a:pt x="38" y="10"/>
                  </a:lnTo>
                  <a:lnTo>
                    <a:pt x="40" y="19"/>
                  </a:lnTo>
                  <a:lnTo>
                    <a:pt x="43" y="2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37"/>
            <p:cNvSpPr>
              <a:spLocks noChangeAspect="1"/>
            </p:cNvSpPr>
            <p:nvPr/>
          </p:nvSpPr>
          <p:spPr bwMode="auto">
            <a:xfrm>
              <a:off x="1067" y="2296"/>
              <a:ext cx="30" cy="46"/>
            </a:xfrm>
            <a:custGeom>
              <a:avLst/>
              <a:gdLst>
                <a:gd name="T0" fmla="*/ 89 w 90"/>
                <a:gd name="T1" fmla="*/ 28 h 137"/>
                <a:gd name="T2" fmla="*/ 90 w 90"/>
                <a:gd name="T3" fmla="*/ 43 h 137"/>
                <a:gd name="T4" fmla="*/ 89 w 90"/>
                <a:gd name="T5" fmla="*/ 58 h 137"/>
                <a:gd name="T6" fmla="*/ 85 w 90"/>
                <a:gd name="T7" fmla="*/ 74 h 137"/>
                <a:gd name="T8" fmla="*/ 79 w 90"/>
                <a:gd name="T9" fmla="*/ 88 h 137"/>
                <a:gd name="T10" fmla="*/ 72 w 90"/>
                <a:gd name="T11" fmla="*/ 100 h 137"/>
                <a:gd name="T12" fmla="*/ 62 w 90"/>
                <a:gd name="T13" fmla="*/ 113 h 137"/>
                <a:gd name="T14" fmla="*/ 53 w 90"/>
                <a:gd name="T15" fmla="*/ 124 h 137"/>
                <a:gd name="T16" fmla="*/ 40 w 90"/>
                <a:gd name="T17" fmla="*/ 134 h 137"/>
                <a:gd name="T18" fmla="*/ 35 w 90"/>
                <a:gd name="T19" fmla="*/ 135 h 137"/>
                <a:gd name="T20" fmla="*/ 29 w 90"/>
                <a:gd name="T21" fmla="*/ 137 h 137"/>
                <a:gd name="T22" fmla="*/ 23 w 90"/>
                <a:gd name="T23" fmla="*/ 137 h 137"/>
                <a:gd name="T24" fmla="*/ 19 w 90"/>
                <a:gd name="T25" fmla="*/ 137 h 137"/>
                <a:gd name="T26" fmla="*/ 7 w 90"/>
                <a:gd name="T27" fmla="*/ 106 h 137"/>
                <a:gd name="T28" fmla="*/ 0 w 90"/>
                <a:gd name="T29" fmla="*/ 72 h 137"/>
                <a:gd name="T30" fmla="*/ 0 w 90"/>
                <a:gd name="T31" fmla="*/ 39 h 137"/>
                <a:gd name="T32" fmla="*/ 11 w 90"/>
                <a:gd name="T33" fmla="*/ 8 h 137"/>
                <a:gd name="T34" fmla="*/ 16 w 90"/>
                <a:gd name="T35" fmla="*/ 4 h 137"/>
                <a:gd name="T36" fmla="*/ 22 w 90"/>
                <a:gd name="T37" fmla="*/ 3 h 137"/>
                <a:gd name="T38" fmla="*/ 28 w 90"/>
                <a:gd name="T39" fmla="*/ 0 h 137"/>
                <a:gd name="T40" fmla="*/ 33 w 90"/>
                <a:gd name="T41" fmla="*/ 0 h 137"/>
                <a:gd name="T42" fmla="*/ 40 w 90"/>
                <a:gd name="T43" fmla="*/ 0 h 137"/>
                <a:gd name="T44" fmla="*/ 46 w 90"/>
                <a:gd name="T45" fmla="*/ 0 h 137"/>
                <a:gd name="T46" fmla="*/ 51 w 90"/>
                <a:gd name="T47" fmla="*/ 0 h 137"/>
                <a:gd name="T48" fmla="*/ 57 w 90"/>
                <a:gd name="T49" fmla="*/ 1 h 137"/>
                <a:gd name="T50" fmla="*/ 67 w 90"/>
                <a:gd name="T51" fmla="*/ 7 h 137"/>
                <a:gd name="T52" fmla="*/ 75 w 90"/>
                <a:gd name="T53" fmla="*/ 11 h 137"/>
                <a:gd name="T54" fmla="*/ 83 w 90"/>
                <a:gd name="T55" fmla="*/ 18 h 137"/>
                <a:gd name="T56" fmla="*/ 89 w 90"/>
                <a:gd name="T57" fmla="*/ 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" h="137">
                  <a:moveTo>
                    <a:pt x="89" y="28"/>
                  </a:moveTo>
                  <a:lnTo>
                    <a:pt x="90" y="43"/>
                  </a:lnTo>
                  <a:lnTo>
                    <a:pt x="89" y="58"/>
                  </a:lnTo>
                  <a:lnTo>
                    <a:pt x="85" y="74"/>
                  </a:lnTo>
                  <a:lnTo>
                    <a:pt x="79" y="88"/>
                  </a:lnTo>
                  <a:lnTo>
                    <a:pt x="72" y="100"/>
                  </a:lnTo>
                  <a:lnTo>
                    <a:pt x="62" y="113"/>
                  </a:lnTo>
                  <a:lnTo>
                    <a:pt x="53" y="124"/>
                  </a:lnTo>
                  <a:lnTo>
                    <a:pt x="40" y="134"/>
                  </a:lnTo>
                  <a:lnTo>
                    <a:pt x="35" y="135"/>
                  </a:lnTo>
                  <a:lnTo>
                    <a:pt x="29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7" y="106"/>
                  </a:lnTo>
                  <a:lnTo>
                    <a:pt x="0" y="72"/>
                  </a:lnTo>
                  <a:lnTo>
                    <a:pt x="0" y="39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2" y="3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7" y="1"/>
                  </a:lnTo>
                  <a:lnTo>
                    <a:pt x="67" y="7"/>
                  </a:lnTo>
                  <a:lnTo>
                    <a:pt x="75" y="11"/>
                  </a:lnTo>
                  <a:lnTo>
                    <a:pt x="83" y="18"/>
                  </a:lnTo>
                  <a:lnTo>
                    <a:pt x="89" y="2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38"/>
            <p:cNvSpPr>
              <a:spLocks noChangeAspect="1"/>
            </p:cNvSpPr>
            <p:nvPr/>
          </p:nvSpPr>
          <p:spPr bwMode="auto">
            <a:xfrm>
              <a:off x="1133" y="2297"/>
              <a:ext cx="26" cy="45"/>
            </a:xfrm>
            <a:custGeom>
              <a:avLst/>
              <a:gdLst>
                <a:gd name="T0" fmla="*/ 78 w 79"/>
                <a:gd name="T1" fmla="*/ 107 h 136"/>
                <a:gd name="T2" fmla="*/ 72 w 79"/>
                <a:gd name="T3" fmla="*/ 118 h 136"/>
                <a:gd name="T4" fmla="*/ 67 w 79"/>
                <a:gd name="T5" fmla="*/ 129 h 136"/>
                <a:gd name="T6" fmla="*/ 60 w 79"/>
                <a:gd name="T7" fmla="*/ 136 h 136"/>
                <a:gd name="T8" fmla="*/ 47 w 79"/>
                <a:gd name="T9" fmla="*/ 135 h 136"/>
                <a:gd name="T10" fmla="*/ 37 w 79"/>
                <a:gd name="T11" fmla="*/ 128 h 136"/>
                <a:gd name="T12" fmla="*/ 28 w 79"/>
                <a:gd name="T13" fmla="*/ 121 h 136"/>
                <a:gd name="T14" fmla="*/ 21 w 79"/>
                <a:gd name="T15" fmla="*/ 113 h 136"/>
                <a:gd name="T16" fmla="*/ 15 w 79"/>
                <a:gd name="T17" fmla="*/ 103 h 136"/>
                <a:gd name="T18" fmla="*/ 9 w 79"/>
                <a:gd name="T19" fmla="*/ 93 h 136"/>
                <a:gd name="T20" fmla="*/ 7 w 79"/>
                <a:gd name="T21" fmla="*/ 83 h 136"/>
                <a:gd name="T22" fmla="*/ 5 w 79"/>
                <a:gd name="T23" fmla="*/ 72 h 136"/>
                <a:gd name="T24" fmla="*/ 7 w 79"/>
                <a:gd name="T25" fmla="*/ 60 h 136"/>
                <a:gd name="T26" fmla="*/ 5 w 79"/>
                <a:gd name="T27" fmla="*/ 54 h 136"/>
                <a:gd name="T28" fmla="*/ 2 w 79"/>
                <a:gd name="T29" fmla="*/ 48 h 136"/>
                <a:gd name="T30" fmla="*/ 0 w 79"/>
                <a:gd name="T31" fmla="*/ 43 h 136"/>
                <a:gd name="T32" fmla="*/ 0 w 79"/>
                <a:gd name="T33" fmla="*/ 37 h 136"/>
                <a:gd name="T34" fmla="*/ 4 w 79"/>
                <a:gd name="T35" fmla="*/ 32 h 136"/>
                <a:gd name="T36" fmla="*/ 9 w 79"/>
                <a:gd name="T37" fmla="*/ 25 h 136"/>
                <a:gd name="T38" fmla="*/ 15 w 79"/>
                <a:gd name="T39" fmla="*/ 19 h 136"/>
                <a:gd name="T40" fmla="*/ 22 w 79"/>
                <a:gd name="T41" fmla="*/ 14 h 136"/>
                <a:gd name="T42" fmla="*/ 29 w 79"/>
                <a:gd name="T43" fmla="*/ 9 h 136"/>
                <a:gd name="T44" fmla="*/ 36 w 79"/>
                <a:gd name="T45" fmla="*/ 5 h 136"/>
                <a:gd name="T46" fmla="*/ 43 w 79"/>
                <a:gd name="T47" fmla="*/ 2 h 136"/>
                <a:gd name="T48" fmla="*/ 51 w 79"/>
                <a:gd name="T49" fmla="*/ 0 h 136"/>
                <a:gd name="T50" fmla="*/ 65 w 79"/>
                <a:gd name="T51" fmla="*/ 8 h 136"/>
                <a:gd name="T52" fmla="*/ 74 w 79"/>
                <a:gd name="T53" fmla="*/ 19 h 136"/>
                <a:gd name="T54" fmla="*/ 78 w 79"/>
                <a:gd name="T55" fmla="*/ 32 h 136"/>
                <a:gd name="T56" fmla="*/ 79 w 79"/>
                <a:gd name="T57" fmla="*/ 47 h 136"/>
                <a:gd name="T58" fmla="*/ 79 w 79"/>
                <a:gd name="T59" fmla="*/ 62 h 136"/>
                <a:gd name="T60" fmla="*/ 79 w 79"/>
                <a:gd name="T61" fmla="*/ 78 h 136"/>
                <a:gd name="T62" fmla="*/ 78 w 79"/>
                <a:gd name="T63" fmla="*/ 93 h 136"/>
                <a:gd name="T64" fmla="*/ 78 w 79"/>
                <a:gd name="T65" fmla="*/ 10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36">
                  <a:moveTo>
                    <a:pt x="78" y="107"/>
                  </a:moveTo>
                  <a:lnTo>
                    <a:pt x="72" y="118"/>
                  </a:lnTo>
                  <a:lnTo>
                    <a:pt x="67" y="129"/>
                  </a:lnTo>
                  <a:lnTo>
                    <a:pt x="60" y="136"/>
                  </a:lnTo>
                  <a:lnTo>
                    <a:pt x="47" y="135"/>
                  </a:lnTo>
                  <a:lnTo>
                    <a:pt x="37" y="128"/>
                  </a:lnTo>
                  <a:lnTo>
                    <a:pt x="28" y="121"/>
                  </a:lnTo>
                  <a:lnTo>
                    <a:pt x="21" y="113"/>
                  </a:lnTo>
                  <a:lnTo>
                    <a:pt x="15" y="103"/>
                  </a:lnTo>
                  <a:lnTo>
                    <a:pt x="9" y="93"/>
                  </a:lnTo>
                  <a:lnTo>
                    <a:pt x="7" y="83"/>
                  </a:lnTo>
                  <a:lnTo>
                    <a:pt x="5" y="72"/>
                  </a:lnTo>
                  <a:lnTo>
                    <a:pt x="7" y="60"/>
                  </a:lnTo>
                  <a:lnTo>
                    <a:pt x="5" y="54"/>
                  </a:lnTo>
                  <a:lnTo>
                    <a:pt x="2" y="48"/>
                  </a:lnTo>
                  <a:lnTo>
                    <a:pt x="0" y="43"/>
                  </a:lnTo>
                  <a:lnTo>
                    <a:pt x="0" y="37"/>
                  </a:lnTo>
                  <a:lnTo>
                    <a:pt x="4" y="32"/>
                  </a:lnTo>
                  <a:lnTo>
                    <a:pt x="9" y="25"/>
                  </a:lnTo>
                  <a:lnTo>
                    <a:pt x="15" y="19"/>
                  </a:lnTo>
                  <a:lnTo>
                    <a:pt x="22" y="14"/>
                  </a:lnTo>
                  <a:lnTo>
                    <a:pt x="29" y="9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51" y="0"/>
                  </a:lnTo>
                  <a:lnTo>
                    <a:pt x="65" y="8"/>
                  </a:lnTo>
                  <a:lnTo>
                    <a:pt x="74" y="19"/>
                  </a:lnTo>
                  <a:lnTo>
                    <a:pt x="78" y="32"/>
                  </a:lnTo>
                  <a:lnTo>
                    <a:pt x="79" y="47"/>
                  </a:lnTo>
                  <a:lnTo>
                    <a:pt x="79" y="62"/>
                  </a:lnTo>
                  <a:lnTo>
                    <a:pt x="79" y="78"/>
                  </a:lnTo>
                  <a:lnTo>
                    <a:pt x="78" y="93"/>
                  </a:lnTo>
                  <a:lnTo>
                    <a:pt x="78" y="10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39"/>
            <p:cNvSpPr>
              <a:spLocks noChangeAspect="1"/>
            </p:cNvSpPr>
            <p:nvPr/>
          </p:nvSpPr>
          <p:spPr bwMode="auto">
            <a:xfrm>
              <a:off x="1104" y="2306"/>
              <a:ext cx="22" cy="29"/>
            </a:xfrm>
            <a:custGeom>
              <a:avLst/>
              <a:gdLst>
                <a:gd name="T0" fmla="*/ 60 w 64"/>
                <a:gd name="T1" fmla="*/ 25 h 85"/>
                <a:gd name="T2" fmla="*/ 61 w 64"/>
                <a:gd name="T3" fmla="*/ 36 h 85"/>
                <a:gd name="T4" fmla="*/ 64 w 64"/>
                <a:gd name="T5" fmla="*/ 48 h 85"/>
                <a:gd name="T6" fmla="*/ 62 w 64"/>
                <a:gd name="T7" fmla="*/ 60 h 85"/>
                <a:gd name="T8" fmla="*/ 57 w 64"/>
                <a:gd name="T9" fmla="*/ 71 h 85"/>
                <a:gd name="T10" fmla="*/ 51 w 64"/>
                <a:gd name="T11" fmla="*/ 76 h 85"/>
                <a:gd name="T12" fmla="*/ 46 w 64"/>
                <a:gd name="T13" fmla="*/ 80 h 85"/>
                <a:gd name="T14" fmla="*/ 39 w 64"/>
                <a:gd name="T15" fmla="*/ 83 h 85"/>
                <a:gd name="T16" fmla="*/ 32 w 64"/>
                <a:gd name="T17" fmla="*/ 85 h 85"/>
                <a:gd name="T18" fmla="*/ 25 w 64"/>
                <a:gd name="T19" fmla="*/ 85 h 85"/>
                <a:gd name="T20" fmla="*/ 18 w 64"/>
                <a:gd name="T21" fmla="*/ 83 h 85"/>
                <a:gd name="T22" fmla="*/ 11 w 64"/>
                <a:gd name="T23" fmla="*/ 80 h 85"/>
                <a:gd name="T24" fmla="*/ 4 w 64"/>
                <a:gd name="T25" fmla="*/ 79 h 85"/>
                <a:gd name="T26" fmla="*/ 0 w 64"/>
                <a:gd name="T27" fmla="*/ 67 h 85"/>
                <a:gd name="T28" fmla="*/ 2 w 64"/>
                <a:gd name="T29" fmla="*/ 51 h 85"/>
                <a:gd name="T30" fmla="*/ 7 w 64"/>
                <a:gd name="T31" fmla="*/ 36 h 85"/>
                <a:gd name="T32" fmla="*/ 8 w 64"/>
                <a:gd name="T33" fmla="*/ 19 h 85"/>
                <a:gd name="T34" fmla="*/ 8 w 64"/>
                <a:gd name="T35" fmla="*/ 12 h 85"/>
                <a:gd name="T36" fmla="*/ 9 w 64"/>
                <a:gd name="T37" fmla="*/ 7 h 85"/>
                <a:gd name="T38" fmla="*/ 12 w 64"/>
                <a:gd name="T39" fmla="*/ 2 h 85"/>
                <a:gd name="T40" fmla="*/ 19 w 64"/>
                <a:gd name="T41" fmla="*/ 0 h 85"/>
                <a:gd name="T42" fmla="*/ 32 w 64"/>
                <a:gd name="T43" fmla="*/ 1 h 85"/>
                <a:gd name="T44" fmla="*/ 41 w 64"/>
                <a:gd name="T45" fmla="*/ 8 h 85"/>
                <a:gd name="T46" fmla="*/ 51 w 64"/>
                <a:gd name="T47" fmla="*/ 16 h 85"/>
                <a:gd name="T48" fmla="*/ 60 w 64"/>
                <a:gd name="T49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85">
                  <a:moveTo>
                    <a:pt x="60" y="25"/>
                  </a:moveTo>
                  <a:lnTo>
                    <a:pt x="61" y="36"/>
                  </a:lnTo>
                  <a:lnTo>
                    <a:pt x="64" y="48"/>
                  </a:lnTo>
                  <a:lnTo>
                    <a:pt x="62" y="60"/>
                  </a:lnTo>
                  <a:lnTo>
                    <a:pt x="57" y="71"/>
                  </a:lnTo>
                  <a:lnTo>
                    <a:pt x="51" y="76"/>
                  </a:lnTo>
                  <a:lnTo>
                    <a:pt x="46" y="80"/>
                  </a:lnTo>
                  <a:lnTo>
                    <a:pt x="39" y="83"/>
                  </a:lnTo>
                  <a:lnTo>
                    <a:pt x="32" y="85"/>
                  </a:lnTo>
                  <a:lnTo>
                    <a:pt x="25" y="85"/>
                  </a:lnTo>
                  <a:lnTo>
                    <a:pt x="18" y="83"/>
                  </a:lnTo>
                  <a:lnTo>
                    <a:pt x="11" y="80"/>
                  </a:lnTo>
                  <a:lnTo>
                    <a:pt x="4" y="79"/>
                  </a:lnTo>
                  <a:lnTo>
                    <a:pt x="0" y="67"/>
                  </a:lnTo>
                  <a:lnTo>
                    <a:pt x="2" y="51"/>
                  </a:lnTo>
                  <a:lnTo>
                    <a:pt x="7" y="36"/>
                  </a:lnTo>
                  <a:lnTo>
                    <a:pt x="8" y="19"/>
                  </a:lnTo>
                  <a:lnTo>
                    <a:pt x="8" y="12"/>
                  </a:lnTo>
                  <a:lnTo>
                    <a:pt x="9" y="7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32" y="1"/>
                  </a:lnTo>
                  <a:lnTo>
                    <a:pt x="41" y="8"/>
                  </a:lnTo>
                  <a:lnTo>
                    <a:pt x="51" y="16"/>
                  </a:lnTo>
                  <a:lnTo>
                    <a:pt x="60" y="2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40"/>
            <p:cNvSpPr>
              <a:spLocks noChangeAspect="1"/>
            </p:cNvSpPr>
            <p:nvPr/>
          </p:nvSpPr>
          <p:spPr bwMode="auto">
            <a:xfrm>
              <a:off x="889" y="2308"/>
              <a:ext cx="144" cy="202"/>
            </a:xfrm>
            <a:custGeom>
              <a:avLst/>
              <a:gdLst>
                <a:gd name="T0" fmla="*/ 396 w 432"/>
                <a:gd name="T1" fmla="*/ 240 h 607"/>
                <a:gd name="T2" fmla="*/ 376 w 432"/>
                <a:gd name="T3" fmla="*/ 307 h 607"/>
                <a:gd name="T4" fmla="*/ 355 w 432"/>
                <a:gd name="T5" fmla="*/ 371 h 607"/>
                <a:gd name="T6" fmla="*/ 319 w 432"/>
                <a:gd name="T7" fmla="*/ 389 h 607"/>
                <a:gd name="T8" fmla="*/ 304 w 432"/>
                <a:gd name="T9" fmla="*/ 368 h 607"/>
                <a:gd name="T10" fmla="*/ 277 w 432"/>
                <a:gd name="T11" fmla="*/ 365 h 607"/>
                <a:gd name="T12" fmla="*/ 252 w 432"/>
                <a:gd name="T13" fmla="*/ 379 h 607"/>
                <a:gd name="T14" fmla="*/ 231 w 432"/>
                <a:gd name="T15" fmla="*/ 402 h 607"/>
                <a:gd name="T16" fmla="*/ 214 w 432"/>
                <a:gd name="T17" fmla="*/ 427 h 607"/>
                <a:gd name="T18" fmla="*/ 196 w 432"/>
                <a:gd name="T19" fmla="*/ 459 h 607"/>
                <a:gd name="T20" fmla="*/ 174 w 432"/>
                <a:gd name="T21" fmla="*/ 503 h 607"/>
                <a:gd name="T22" fmla="*/ 149 w 432"/>
                <a:gd name="T23" fmla="*/ 547 h 607"/>
                <a:gd name="T24" fmla="*/ 119 w 432"/>
                <a:gd name="T25" fmla="*/ 586 h 607"/>
                <a:gd name="T26" fmla="*/ 89 w 432"/>
                <a:gd name="T27" fmla="*/ 605 h 607"/>
                <a:gd name="T28" fmla="*/ 68 w 432"/>
                <a:gd name="T29" fmla="*/ 607 h 607"/>
                <a:gd name="T30" fmla="*/ 47 w 432"/>
                <a:gd name="T31" fmla="*/ 600 h 607"/>
                <a:gd name="T32" fmla="*/ 27 w 432"/>
                <a:gd name="T33" fmla="*/ 588 h 607"/>
                <a:gd name="T34" fmla="*/ 5 w 432"/>
                <a:gd name="T35" fmla="*/ 556 h 607"/>
                <a:gd name="T36" fmla="*/ 1 w 432"/>
                <a:gd name="T37" fmla="*/ 503 h 607"/>
                <a:gd name="T38" fmla="*/ 16 w 432"/>
                <a:gd name="T39" fmla="*/ 452 h 607"/>
                <a:gd name="T40" fmla="*/ 37 w 432"/>
                <a:gd name="T41" fmla="*/ 400 h 607"/>
                <a:gd name="T42" fmla="*/ 53 w 432"/>
                <a:gd name="T43" fmla="*/ 351 h 607"/>
                <a:gd name="T44" fmla="*/ 72 w 432"/>
                <a:gd name="T45" fmla="*/ 307 h 607"/>
                <a:gd name="T46" fmla="*/ 96 w 432"/>
                <a:gd name="T47" fmla="*/ 262 h 607"/>
                <a:gd name="T48" fmla="*/ 125 w 432"/>
                <a:gd name="T49" fmla="*/ 219 h 607"/>
                <a:gd name="T50" fmla="*/ 159 w 432"/>
                <a:gd name="T51" fmla="*/ 180 h 607"/>
                <a:gd name="T52" fmla="*/ 195 w 432"/>
                <a:gd name="T53" fmla="*/ 142 h 607"/>
                <a:gd name="T54" fmla="*/ 235 w 432"/>
                <a:gd name="T55" fmla="*/ 110 h 607"/>
                <a:gd name="T56" fmla="*/ 277 w 432"/>
                <a:gd name="T57" fmla="*/ 82 h 607"/>
                <a:gd name="T58" fmla="*/ 316 w 432"/>
                <a:gd name="T59" fmla="*/ 61 h 607"/>
                <a:gd name="T60" fmla="*/ 348 w 432"/>
                <a:gd name="T61" fmla="*/ 43 h 607"/>
                <a:gd name="T62" fmla="*/ 379 w 432"/>
                <a:gd name="T63" fmla="*/ 25 h 607"/>
                <a:gd name="T64" fmla="*/ 411 w 432"/>
                <a:gd name="T65" fmla="*/ 8 h 607"/>
                <a:gd name="T66" fmla="*/ 432 w 432"/>
                <a:gd name="T67" fmla="*/ 46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2" h="607">
                  <a:moveTo>
                    <a:pt x="432" y="46"/>
                  </a:moveTo>
                  <a:lnTo>
                    <a:pt x="396" y="240"/>
                  </a:lnTo>
                  <a:lnTo>
                    <a:pt x="386" y="273"/>
                  </a:lnTo>
                  <a:lnTo>
                    <a:pt x="376" y="307"/>
                  </a:lnTo>
                  <a:lnTo>
                    <a:pt x="366" y="339"/>
                  </a:lnTo>
                  <a:lnTo>
                    <a:pt x="355" y="371"/>
                  </a:lnTo>
                  <a:lnTo>
                    <a:pt x="327" y="399"/>
                  </a:lnTo>
                  <a:lnTo>
                    <a:pt x="319" y="389"/>
                  </a:lnTo>
                  <a:lnTo>
                    <a:pt x="312" y="378"/>
                  </a:lnTo>
                  <a:lnTo>
                    <a:pt x="304" y="368"/>
                  </a:lnTo>
                  <a:lnTo>
                    <a:pt x="291" y="364"/>
                  </a:lnTo>
                  <a:lnTo>
                    <a:pt x="277" y="365"/>
                  </a:lnTo>
                  <a:lnTo>
                    <a:pt x="263" y="371"/>
                  </a:lnTo>
                  <a:lnTo>
                    <a:pt x="252" y="379"/>
                  </a:lnTo>
                  <a:lnTo>
                    <a:pt x="241" y="390"/>
                  </a:lnTo>
                  <a:lnTo>
                    <a:pt x="231" y="402"/>
                  </a:lnTo>
                  <a:lnTo>
                    <a:pt x="223" y="414"/>
                  </a:lnTo>
                  <a:lnTo>
                    <a:pt x="214" y="427"/>
                  </a:lnTo>
                  <a:lnTo>
                    <a:pt x="207" y="438"/>
                  </a:lnTo>
                  <a:lnTo>
                    <a:pt x="196" y="459"/>
                  </a:lnTo>
                  <a:lnTo>
                    <a:pt x="185" y="481"/>
                  </a:lnTo>
                  <a:lnTo>
                    <a:pt x="174" y="503"/>
                  </a:lnTo>
                  <a:lnTo>
                    <a:pt x="163" y="524"/>
                  </a:lnTo>
                  <a:lnTo>
                    <a:pt x="149" y="547"/>
                  </a:lnTo>
                  <a:lnTo>
                    <a:pt x="135" y="566"/>
                  </a:lnTo>
                  <a:lnTo>
                    <a:pt x="119" y="586"/>
                  </a:lnTo>
                  <a:lnTo>
                    <a:pt x="100" y="602"/>
                  </a:lnTo>
                  <a:lnTo>
                    <a:pt x="89" y="605"/>
                  </a:lnTo>
                  <a:lnTo>
                    <a:pt x="78" y="607"/>
                  </a:lnTo>
                  <a:lnTo>
                    <a:pt x="68" y="607"/>
                  </a:lnTo>
                  <a:lnTo>
                    <a:pt x="57" y="604"/>
                  </a:lnTo>
                  <a:lnTo>
                    <a:pt x="47" y="600"/>
                  </a:lnTo>
                  <a:lnTo>
                    <a:pt x="37" y="595"/>
                  </a:lnTo>
                  <a:lnTo>
                    <a:pt x="27" y="588"/>
                  </a:lnTo>
                  <a:lnTo>
                    <a:pt x="19" y="582"/>
                  </a:lnTo>
                  <a:lnTo>
                    <a:pt x="5" y="556"/>
                  </a:lnTo>
                  <a:lnTo>
                    <a:pt x="0" y="530"/>
                  </a:lnTo>
                  <a:lnTo>
                    <a:pt x="1" y="503"/>
                  </a:lnTo>
                  <a:lnTo>
                    <a:pt x="8" y="478"/>
                  </a:lnTo>
                  <a:lnTo>
                    <a:pt x="16" y="452"/>
                  </a:lnTo>
                  <a:lnTo>
                    <a:pt x="27" y="425"/>
                  </a:lnTo>
                  <a:lnTo>
                    <a:pt x="37" y="400"/>
                  </a:lnTo>
                  <a:lnTo>
                    <a:pt x="46" y="375"/>
                  </a:lnTo>
                  <a:lnTo>
                    <a:pt x="53" y="351"/>
                  </a:lnTo>
                  <a:lnTo>
                    <a:pt x="61" y="329"/>
                  </a:lnTo>
                  <a:lnTo>
                    <a:pt x="72" y="307"/>
                  </a:lnTo>
                  <a:lnTo>
                    <a:pt x="83" y="283"/>
                  </a:lnTo>
                  <a:lnTo>
                    <a:pt x="96" y="262"/>
                  </a:lnTo>
                  <a:lnTo>
                    <a:pt x="110" y="240"/>
                  </a:lnTo>
                  <a:lnTo>
                    <a:pt x="125" y="219"/>
                  </a:lnTo>
                  <a:lnTo>
                    <a:pt x="142" y="199"/>
                  </a:lnTo>
                  <a:lnTo>
                    <a:pt x="159" y="180"/>
                  </a:lnTo>
                  <a:lnTo>
                    <a:pt x="177" y="160"/>
                  </a:lnTo>
                  <a:lnTo>
                    <a:pt x="195" y="142"/>
                  </a:lnTo>
                  <a:lnTo>
                    <a:pt x="216" y="125"/>
                  </a:lnTo>
                  <a:lnTo>
                    <a:pt x="235" y="110"/>
                  </a:lnTo>
                  <a:lnTo>
                    <a:pt x="256" y="95"/>
                  </a:lnTo>
                  <a:lnTo>
                    <a:pt x="277" y="82"/>
                  </a:lnTo>
                  <a:lnTo>
                    <a:pt x="299" y="70"/>
                  </a:lnTo>
                  <a:lnTo>
                    <a:pt x="316" y="61"/>
                  </a:lnTo>
                  <a:lnTo>
                    <a:pt x="331" y="53"/>
                  </a:lnTo>
                  <a:lnTo>
                    <a:pt x="348" y="43"/>
                  </a:lnTo>
                  <a:lnTo>
                    <a:pt x="364" y="35"/>
                  </a:lnTo>
                  <a:lnTo>
                    <a:pt x="379" y="25"/>
                  </a:lnTo>
                  <a:lnTo>
                    <a:pt x="396" y="16"/>
                  </a:lnTo>
                  <a:lnTo>
                    <a:pt x="411" y="8"/>
                  </a:lnTo>
                  <a:lnTo>
                    <a:pt x="428" y="0"/>
                  </a:lnTo>
                  <a:lnTo>
                    <a:pt x="43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41"/>
            <p:cNvSpPr>
              <a:spLocks noChangeAspect="1"/>
            </p:cNvSpPr>
            <p:nvPr/>
          </p:nvSpPr>
          <p:spPr bwMode="auto">
            <a:xfrm>
              <a:off x="1186" y="2314"/>
              <a:ext cx="179" cy="179"/>
            </a:xfrm>
            <a:custGeom>
              <a:avLst/>
              <a:gdLst>
                <a:gd name="T0" fmla="*/ 368 w 536"/>
                <a:gd name="T1" fmla="*/ 253 h 537"/>
                <a:gd name="T2" fmla="*/ 485 w 536"/>
                <a:gd name="T3" fmla="*/ 367 h 537"/>
                <a:gd name="T4" fmla="*/ 499 w 536"/>
                <a:gd name="T5" fmla="*/ 381 h 537"/>
                <a:gd name="T6" fmla="*/ 513 w 536"/>
                <a:gd name="T7" fmla="*/ 395 h 537"/>
                <a:gd name="T8" fmla="*/ 529 w 536"/>
                <a:gd name="T9" fmla="*/ 409 h 537"/>
                <a:gd name="T10" fmla="*/ 536 w 536"/>
                <a:gd name="T11" fmla="*/ 431 h 537"/>
                <a:gd name="T12" fmla="*/ 530 w 536"/>
                <a:gd name="T13" fmla="*/ 465 h 537"/>
                <a:gd name="T14" fmla="*/ 517 w 536"/>
                <a:gd name="T15" fmla="*/ 496 h 537"/>
                <a:gd name="T16" fmla="*/ 502 w 536"/>
                <a:gd name="T17" fmla="*/ 523 h 537"/>
                <a:gd name="T18" fmla="*/ 476 w 536"/>
                <a:gd name="T19" fmla="*/ 533 h 537"/>
                <a:gd name="T20" fmla="*/ 443 w 536"/>
                <a:gd name="T21" fmla="*/ 525 h 537"/>
                <a:gd name="T22" fmla="*/ 411 w 536"/>
                <a:gd name="T23" fmla="*/ 512 h 537"/>
                <a:gd name="T24" fmla="*/ 381 w 536"/>
                <a:gd name="T25" fmla="*/ 498 h 537"/>
                <a:gd name="T26" fmla="*/ 351 w 536"/>
                <a:gd name="T27" fmla="*/ 482 h 537"/>
                <a:gd name="T28" fmla="*/ 324 w 536"/>
                <a:gd name="T29" fmla="*/ 462 h 537"/>
                <a:gd name="T30" fmla="*/ 296 w 536"/>
                <a:gd name="T31" fmla="*/ 441 h 537"/>
                <a:gd name="T32" fmla="*/ 269 w 536"/>
                <a:gd name="T33" fmla="*/ 419 h 537"/>
                <a:gd name="T34" fmla="*/ 243 w 536"/>
                <a:gd name="T35" fmla="*/ 395 h 537"/>
                <a:gd name="T36" fmla="*/ 219 w 536"/>
                <a:gd name="T37" fmla="*/ 369 h 537"/>
                <a:gd name="T38" fmla="*/ 191 w 536"/>
                <a:gd name="T39" fmla="*/ 346 h 537"/>
                <a:gd name="T40" fmla="*/ 160 w 536"/>
                <a:gd name="T41" fmla="*/ 332 h 537"/>
                <a:gd name="T42" fmla="*/ 131 w 536"/>
                <a:gd name="T43" fmla="*/ 331 h 537"/>
                <a:gd name="T44" fmla="*/ 107 w 536"/>
                <a:gd name="T45" fmla="*/ 338 h 537"/>
                <a:gd name="T46" fmla="*/ 86 w 536"/>
                <a:gd name="T47" fmla="*/ 353 h 537"/>
                <a:gd name="T48" fmla="*/ 68 w 536"/>
                <a:gd name="T49" fmla="*/ 373 h 537"/>
                <a:gd name="T50" fmla="*/ 43 w 536"/>
                <a:gd name="T51" fmla="*/ 341 h 537"/>
                <a:gd name="T52" fmla="*/ 18 w 536"/>
                <a:gd name="T53" fmla="*/ 251 h 537"/>
                <a:gd name="T54" fmla="*/ 4 w 536"/>
                <a:gd name="T55" fmla="*/ 154 h 537"/>
                <a:gd name="T56" fmla="*/ 0 w 536"/>
                <a:gd name="T57" fmla="*/ 55 h 537"/>
                <a:gd name="T58" fmla="*/ 25 w 536"/>
                <a:gd name="T59" fmla="*/ 2 h 537"/>
                <a:gd name="T60" fmla="*/ 61 w 536"/>
                <a:gd name="T61" fmla="*/ 0 h 537"/>
                <a:gd name="T62" fmla="*/ 92 w 536"/>
                <a:gd name="T63" fmla="*/ 6 h 537"/>
                <a:gd name="T64" fmla="*/ 120 w 536"/>
                <a:gd name="T65" fmla="*/ 14 h 537"/>
                <a:gd name="T66" fmla="*/ 151 w 536"/>
                <a:gd name="T67" fmla="*/ 28 h 537"/>
                <a:gd name="T68" fmla="*/ 180 w 536"/>
                <a:gd name="T69" fmla="*/ 46 h 537"/>
                <a:gd name="T70" fmla="*/ 208 w 536"/>
                <a:gd name="T71" fmla="*/ 69 h 537"/>
                <a:gd name="T72" fmla="*/ 237 w 536"/>
                <a:gd name="T7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6" h="537">
                  <a:moveTo>
                    <a:pt x="252" y="110"/>
                  </a:moveTo>
                  <a:lnTo>
                    <a:pt x="368" y="253"/>
                  </a:lnTo>
                  <a:lnTo>
                    <a:pt x="477" y="360"/>
                  </a:lnTo>
                  <a:lnTo>
                    <a:pt x="485" y="367"/>
                  </a:lnTo>
                  <a:lnTo>
                    <a:pt x="492" y="374"/>
                  </a:lnTo>
                  <a:lnTo>
                    <a:pt x="499" y="381"/>
                  </a:lnTo>
                  <a:lnTo>
                    <a:pt x="506" y="388"/>
                  </a:lnTo>
                  <a:lnTo>
                    <a:pt x="513" y="395"/>
                  </a:lnTo>
                  <a:lnTo>
                    <a:pt x="520" y="402"/>
                  </a:lnTo>
                  <a:lnTo>
                    <a:pt x="529" y="409"/>
                  </a:lnTo>
                  <a:lnTo>
                    <a:pt x="536" y="415"/>
                  </a:lnTo>
                  <a:lnTo>
                    <a:pt x="536" y="431"/>
                  </a:lnTo>
                  <a:lnTo>
                    <a:pt x="533" y="448"/>
                  </a:lnTo>
                  <a:lnTo>
                    <a:pt x="530" y="465"/>
                  </a:lnTo>
                  <a:lnTo>
                    <a:pt x="524" y="480"/>
                  </a:lnTo>
                  <a:lnTo>
                    <a:pt x="517" y="496"/>
                  </a:lnTo>
                  <a:lnTo>
                    <a:pt x="510" y="510"/>
                  </a:lnTo>
                  <a:lnTo>
                    <a:pt x="502" y="523"/>
                  </a:lnTo>
                  <a:lnTo>
                    <a:pt x="492" y="537"/>
                  </a:lnTo>
                  <a:lnTo>
                    <a:pt x="476" y="533"/>
                  </a:lnTo>
                  <a:lnTo>
                    <a:pt x="459" y="529"/>
                  </a:lnTo>
                  <a:lnTo>
                    <a:pt x="443" y="525"/>
                  </a:lnTo>
                  <a:lnTo>
                    <a:pt x="427" y="519"/>
                  </a:lnTo>
                  <a:lnTo>
                    <a:pt x="411" y="512"/>
                  </a:lnTo>
                  <a:lnTo>
                    <a:pt x="396" y="505"/>
                  </a:lnTo>
                  <a:lnTo>
                    <a:pt x="381" y="498"/>
                  </a:lnTo>
                  <a:lnTo>
                    <a:pt x="367" y="490"/>
                  </a:lnTo>
                  <a:lnTo>
                    <a:pt x="351" y="482"/>
                  </a:lnTo>
                  <a:lnTo>
                    <a:pt x="338" y="472"/>
                  </a:lnTo>
                  <a:lnTo>
                    <a:pt x="324" y="462"/>
                  </a:lnTo>
                  <a:lnTo>
                    <a:pt x="310" y="452"/>
                  </a:lnTo>
                  <a:lnTo>
                    <a:pt x="296" y="441"/>
                  </a:lnTo>
                  <a:lnTo>
                    <a:pt x="282" y="430"/>
                  </a:lnTo>
                  <a:lnTo>
                    <a:pt x="269" y="419"/>
                  </a:lnTo>
                  <a:lnTo>
                    <a:pt x="255" y="408"/>
                  </a:lnTo>
                  <a:lnTo>
                    <a:pt x="243" y="395"/>
                  </a:lnTo>
                  <a:lnTo>
                    <a:pt x="232" y="381"/>
                  </a:lnTo>
                  <a:lnTo>
                    <a:pt x="219" y="369"/>
                  </a:lnTo>
                  <a:lnTo>
                    <a:pt x="205" y="356"/>
                  </a:lnTo>
                  <a:lnTo>
                    <a:pt x="191" y="346"/>
                  </a:lnTo>
                  <a:lnTo>
                    <a:pt x="177" y="338"/>
                  </a:lnTo>
                  <a:lnTo>
                    <a:pt x="160" y="332"/>
                  </a:lnTo>
                  <a:lnTo>
                    <a:pt x="144" y="330"/>
                  </a:lnTo>
                  <a:lnTo>
                    <a:pt x="131" y="331"/>
                  </a:lnTo>
                  <a:lnTo>
                    <a:pt x="119" y="334"/>
                  </a:lnTo>
                  <a:lnTo>
                    <a:pt x="107" y="338"/>
                  </a:lnTo>
                  <a:lnTo>
                    <a:pt x="98" y="345"/>
                  </a:lnTo>
                  <a:lnTo>
                    <a:pt x="86" y="353"/>
                  </a:lnTo>
                  <a:lnTo>
                    <a:pt x="78" y="362"/>
                  </a:lnTo>
                  <a:lnTo>
                    <a:pt x="68" y="373"/>
                  </a:lnTo>
                  <a:lnTo>
                    <a:pt x="60" y="383"/>
                  </a:lnTo>
                  <a:lnTo>
                    <a:pt x="43" y="341"/>
                  </a:lnTo>
                  <a:lnTo>
                    <a:pt x="29" y="297"/>
                  </a:lnTo>
                  <a:lnTo>
                    <a:pt x="18" y="251"/>
                  </a:lnTo>
                  <a:lnTo>
                    <a:pt x="10" y="203"/>
                  </a:lnTo>
                  <a:lnTo>
                    <a:pt x="4" y="154"/>
                  </a:lnTo>
                  <a:lnTo>
                    <a:pt x="1" y="105"/>
                  </a:lnTo>
                  <a:lnTo>
                    <a:pt x="0" y="55"/>
                  </a:lnTo>
                  <a:lnTo>
                    <a:pt x="3" y="6"/>
                  </a:lnTo>
                  <a:lnTo>
                    <a:pt x="25" y="2"/>
                  </a:lnTo>
                  <a:lnTo>
                    <a:pt x="45" y="0"/>
                  </a:lnTo>
                  <a:lnTo>
                    <a:pt x="61" y="0"/>
                  </a:lnTo>
                  <a:lnTo>
                    <a:pt x="78" y="2"/>
                  </a:lnTo>
                  <a:lnTo>
                    <a:pt x="92" y="6"/>
                  </a:lnTo>
                  <a:lnTo>
                    <a:pt x="106" y="10"/>
                  </a:lnTo>
                  <a:lnTo>
                    <a:pt x="120" y="14"/>
                  </a:lnTo>
                  <a:lnTo>
                    <a:pt x="135" y="18"/>
                  </a:lnTo>
                  <a:lnTo>
                    <a:pt x="151" y="28"/>
                  </a:lnTo>
                  <a:lnTo>
                    <a:pt x="166" y="37"/>
                  </a:lnTo>
                  <a:lnTo>
                    <a:pt x="180" y="46"/>
                  </a:lnTo>
                  <a:lnTo>
                    <a:pt x="194" y="57"/>
                  </a:lnTo>
                  <a:lnTo>
                    <a:pt x="208" y="69"/>
                  </a:lnTo>
                  <a:lnTo>
                    <a:pt x="222" y="81"/>
                  </a:lnTo>
                  <a:lnTo>
                    <a:pt x="237" y="95"/>
                  </a:lnTo>
                  <a:lnTo>
                    <a:pt x="252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42"/>
            <p:cNvSpPr>
              <a:spLocks noChangeAspect="1"/>
            </p:cNvSpPr>
            <p:nvPr/>
          </p:nvSpPr>
          <p:spPr bwMode="auto">
            <a:xfrm>
              <a:off x="1172" y="2316"/>
              <a:ext cx="19" cy="213"/>
            </a:xfrm>
            <a:custGeom>
              <a:avLst/>
              <a:gdLst>
                <a:gd name="T0" fmla="*/ 43 w 57"/>
                <a:gd name="T1" fmla="*/ 348 h 638"/>
                <a:gd name="T2" fmla="*/ 44 w 57"/>
                <a:gd name="T3" fmla="*/ 391 h 638"/>
                <a:gd name="T4" fmla="*/ 50 w 57"/>
                <a:gd name="T5" fmla="*/ 489 h 638"/>
                <a:gd name="T6" fmla="*/ 54 w 57"/>
                <a:gd name="T7" fmla="*/ 586 h 638"/>
                <a:gd name="T8" fmla="*/ 57 w 57"/>
                <a:gd name="T9" fmla="*/ 634 h 638"/>
                <a:gd name="T10" fmla="*/ 49 w 57"/>
                <a:gd name="T11" fmla="*/ 635 h 638"/>
                <a:gd name="T12" fmla="*/ 42 w 57"/>
                <a:gd name="T13" fmla="*/ 636 h 638"/>
                <a:gd name="T14" fmla="*/ 33 w 57"/>
                <a:gd name="T15" fmla="*/ 638 h 638"/>
                <a:gd name="T16" fmla="*/ 25 w 57"/>
                <a:gd name="T17" fmla="*/ 638 h 638"/>
                <a:gd name="T18" fmla="*/ 18 w 57"/>
                <a:gd name="T19" fmla="*/ 583 h 638"/>
                <a:gd name="T20" fmla="*/ 12 w 57"/>
                <a:gd name="T21" fmla="*/ 529 h 638"/>
                <a:gd name="T22" fmla="*/ 7 w 57"/>
                <a:gd name="T23" fmla="*/ 475 h 638"/>
                <a:gd name="T24" fmla="*/ 3 w 57"/>
                <a:gd name="T25" fmla="*/ 420 h 638"/>
                <a:gd name="T26" fmla="*/ 0 w 57"/>
                <a:gd name="T27" fmla="*/ 32 h 638"/>
                <a:gd name="T28" fmla="*/ 12 w 57"/>
                <a:gd name="T29" fmla="*/ 0 h 638"/>
                <a:gd name="T30" fmla="*/ 12 w 57"/>
                <a:gd name="T31" fmla="*/ 91 h 638"/>
                <a:gd name="T32" fmla="*/ 17 w 57"/>
                <a:gd name="T33" fmla="*/ 179 h 638"/>
                <a:gd name="T34" fmla="*/ 26 w 57"/>
                <a:gd name="T35" fmla="*/ 264 h 638"/>
                <a:gd name="T36" fmla="*/ 43 w 57"/>
                <a:gd name="T37" fmla="*/ 34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638">
                  <a:moveTo>
                    <a:pt x="43" y="348"/>
                  </a:moveTo>
                  <a:lnTo>
                    <a:pt x="44" y="391"/>
                  </a:lnTo>
                  <a:lnTo>
                    <a:pt x="50" y="489"/>
                  </a:lnTo>
                  <a:lnTo>
                    <a:pt x="54" y="586"/>
                  </a:lnTo>
                  <a:lnTo>
                    <a:pt x="57" y="634"/>
                  </a:lnTo>
                  <a:lnTo>
                    <a:pt x="49" y="635"/>
                  </a:lnTo>
                  <a:lnTo>
                    <a:pt x="42" y="636"/>
                  </a:lnTo>
                  <a:lnTo>
                    <a:pt x="33" y="638"/>
                  </a:lnTo>
                  <a:lnTo>
                    <a:pt x="25" y="638"/>
                  </a:lnTo>
                  <a:lnTo>
                    <a:pt x="18" y="583"/>
                  </a:lnTo>
                  <a:lnTo>
                    <a:pt x="12" y="529"/>
                  </a:lnTo>
                  <a:lnTo>
                    <a:pt x="7" y="475"/>
                  </a:lnTo>
                  <a:lnTo>
                    <a:pt x="3" y="420"/>
                  </a:lnTo>
                  <a:lnTo>
                    <a:pt x="0" y="32"/>
                  </a:lnTo>
                  <a:lnTo>
                    <a:pt x="12" y="0"/>
                  </a:lnTo>
                  <a:lnTo>
                    <a:pt x="12" y="91"/>
                  </a:lnTo>
                  <a:lnTo>
                    <a:pt x="17" y="179"/>
                  </a:lnTo>
                  <a:lnTo>
                    <a:pt x="26" y="264"/>
                  </a:lnTo>
                  <a:lnTo>
                    <a:pt x="43" y="34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43"/>
            <p:cNvSpPr>
              <a:spLocks noChangeAspect="1"/>
            </p:cNvSpPr>
            <p:nvPr/>
          </p:nvSpPr>
          <p:spPr bwMode="auto">
            <a:xfrm>
              <a:off x="1028" y="2336"/>
              <a:ext cx="18" cy="192"/>
            </a:xfrm>
            <a:custGeom>
              <a:avLst/>
              <a:gdLst>
                <a:gd name="T0" fmla="*/ 52 w 52"/>
                <a:gd name="T1" fmla="*/ 169 h 574"/>
                <a:gd name="T2" fmla="*/ 50 w 52"/>
                <a:gd name="T3" fmla="*/ 198 h 574"/>
                <a:gd name="T4" fmla="*/ 50 w 52"/>
                <a:gd name="T5" fmla="*/ 228 h 574"/>
                <a:gd name="T6" fmla="*/ 49 w 52"/>
                <a:gd name="T7" fmla="*/ 257 h 574"/>
                <a:gd name="T8" fmla="*/ 48 w 52"/>
                <a:gd name="T9" fmla="*/ 288 h 574"/>
                <a:gd name="T10" fmla="*/ 45 w 52"/>
                <a:gd name="T11" fmla="*/ 438 h 574"/>
                <a:gd name="T12" fmla="*/ 41 w 52"/>
                <a:gd name="T13" fmla="*/ 574 h 574"/>
                <a:gd name="T14" fmla="*/ 0 w 52"/>
                <a:gd name="T15" fmla="*/ 561 h 574"/>
                <a:gd name="T16" fmla="*/ 3 w 52"/>
                <a:gd name="T17" fmla="*/ 501 h 574"/>
                <a:gd name="T18" fmla="*/ 6 w 52"/>
                <a:gd name="T19" fmla="*/ 281 h 574"/>
                <a:gd name="T20" fmla="*/ 2 w 52"/>
                <a:gd name="T21" fmla="*/ 235 h 574"/>
                <a:gd name="T22" fmla="*/ 9 w 52"/>
                <a:gd name="T23" fmla="*/ 189 h 574"/>
                <a:gd name="T24" fmla="*/ 20 w 52"/>
                <a:gd name="T25" fmla="*/ 143 h 574"/>
                <a:gd name="T26" fmla="*/ 28 w 52"/>
                <a:gd name="T27" fmla="*/ 97 h 574"/>
                <a:gd name="T28" fmla="*/ 41 w 52"/>
                <a:gd name="T29" fmla="*/ 0 h 574"/>
                <a:gd name="T30" fmla="*/ 52 w 52"/>
                <a:gd name="T31" fmla="*/ 16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574">
                  <a:moveTo>
                    <a:pt x="52" y="169"/>
                  </a:moveTo>
                  <a:lnTo>
                    <a:pt x="50" y="198"/>
                  </a:lnTo>
                  <a:lnTo>
                    <a:pt x="50" y="228"/>
                  </a:lnTo>
                  <a:lnTo>
                    <a:pt x="49" y="257"/>
                  </a:lnTo>
                  <a:lnTo>
                    <a:pt x="48" y="288"/>
                  </a:lnTo>
                  <a:lnTo>
                    <a:pt x="45" y="438"/>
                  </a:lnTo>
                  <a:lnTo>
                    <a:pt x="41" y="574"/>
                  </a:lnTo>
                  <a:lnTo>
                    <a:pt x="0" y="561"/>
                  </a:lnTo>
                  <a:lnTo>
                    <a:pt x="3" y="501"/>
                  </a:lnTo>
                  <a:lnTo>
                    <a:pt x="6" y="281"/>
                  </a:lnTo>
                  <a:lnTo>
                    <a:pt x="2" y="235"/>
                  </a:lnTo>
                  <a:lnTo>
                    <a:pt x="9" y="189"/>
                  </a:lnTo>
                  <a:lnTo>
                    <a:pt x="20" y="143"/>
                  </a:lnTo>
                  <a:lnTo>
                    <a:pt x="28" y="97"/>
                  </a:lnTo>
                  <a:lnTo>
                    <a:pt x="41" y="0"/>
                  </a:lnTo>
                  <a:lnTo>
                    <a:pt x="52" y="169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44"/>
            <p:cNvSpPr>
              <a:spLocks noChangeAspect="1"/>
            </p:cNvSpPr>
            <p:nvPr/>
          </p:nvSpPr>
          <p:spPr bwMode="auto">
            <a:xfrm>
              <a:off x="1081" y="2336"/>
              <a:ext cx="62" cy="83"/>
            </a:xfrm>
            <a:custGeom>
              <a:avLst/>
              <a:gdLst>
                <a:gd name="T0" fmla="*/ 185 w 185"/>
                <a:gd name="T1" fmla="*/ 38 h 249"/>
                <a:gd name="T2" fmla="*/ 166 w 185"/>
                <a:gd name="T3" fmla="*/ 102 h 249"/>
                <a:gd name="T4" fmla="*/ 89 w 185"/>
                <a:gd name="T5" fmla="*/ 249 h 249"/>
                <a:gd name="T6" fmla="*/ 74 w 185"/>
                <a:gd name="T7" fmla="*/ 225 h 249"/>
                <a:gd name="T8" fmla="*/ 60 w 185"/>
                <a:gd name="T9" fmla="*/ 201 h 249"/>
                <a:gd name="T10" fmla="*/ 49 w 185"/>
                <a:gd name="T11" fmla="*/ 176 h 249"/>
                <a:gd name="T12" fmla="*/ 38 w 185"/>
                <a:gd name="T13" fmla="*/ 150 h 249"/>
                <a:gd name="T14" fmla="*/ 28 w 185"/>
                <a:gd name="T15" fmla="*/ 123 h 249"/>
                <a:gd name="T16" fmla="*/ 18 w 185"/>
                <a:gd name="T17" fmla="*/ 98 h 249"/>
                <a:gd name="T18" fmla="*/ 8 w 185"/>
                <a:gd name="T19" fmla="*/ 73 h 249"/>
                <a:gd name="T20" fmla="*/ 0 w 185"/>
                <a:gd name="T21" fmla="*/ 48 h 249"/>
                <a:gd name="T22" fmla="*/ 11 w 185"/>
                <a:gd name="T23" fmla="*/ 45 h 249"/>
                <a:gd name="T24" fmla="*/ 21 w 185"/>
                <a:gd name="T25" fmla="*/ 38 h 249"/>
                <a:gd name="T26" fmla="*/ 29 w 185"/>
                <a:gd name="T27" fmla="*/ 30 h 249"/>
                <a:gd name="T28" fmla="*/ 38 w 185"/>
                <a:gd name="T29" fmla="*/ 20 h 249"/>
                <a:gd name="T30" fmla="*/ 46 w 185"/>
                <a:gd name="T31" fmla="*/ 11 h 249"/>
                <a:gd name="T32" fmla="*/ 54 w 185"/>
                <a:gd name="T33" fmla="*/ 7 h 249"/>
                <a:gd name="T34" fmla="*/ 64 w 185"/>
                <a:gd name="T35" fmla="*/ 9 h 249"/>
                <a:gd name="T36" fmla="*/ 75 w 185"/>
                <a:gd name="T37" fmla="*/ 17 h 249"/>
                <a:gd name="T38" fmla="*/ 85 w 185"/>
                <a:gd name="T39" fmla="*/ 18 h 249"/>
                <a:gd name="T40" fmla="*/ 96 w 185"/>
                <a:gd name="T41" fmla="*/ 20 h 249"/>
                <a:gd name="T42" fmla="*/ 106 w 185"/>
                <a:gd name="T43" fmla="*/ 20 h 249"/>
                <a:gd name="T44" fmla="*/ 117 w 185"/>
                <a:gd name="T45" fmla="*/ 18 h 249"/>
                <a:gd name="T46" fmla="*/ 127 w 185"/>
                <a:gd name="T47" fmla="*/ 17 h 249"/>
                <a:gd name="T48" fmla="*/ 137 w 185"/>
                <a:gd name="T49" fmla="*/ 13 h 249"/>
                <a:gd name="T50" fmla="*/ 145 w 185"/>
                <a:gd name="T51" fmla="*/ 7 h 249"/>
                <a:gd name="T52" fmla="*/ 153 w 185"/>
                <a:gd name="T53" fmla="*/ 0 h 249"/>
                <a:gd name="T54" fmla="*/ 160 w 185"/>
                <a:gd name="T55" fmla="*/ 11 h 249"/>
                <a:gd name="T56" fmla="*/ 167 w 185"/>
                <a:gd name="T57" fmla="*/ 21 h 249"/>
                <a:gd name="T58" fmla="*/ 176 w 185"/>
                <a:gd name="T59" fmla="*/ 31 h 249"/>
                <a:gd name="T60" fmla="*/ 185 w 185"/>
                <a:gd name="T61" fmla="*/ 3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5" h="249">
                  <a:moveTo>
                    <a:pt x="185" y="38"/>
                  </a:moveTo>
                  <a:lnTo>
                    <a:pt x="166" y="102"/>
                  </a:lnTo>
                  <a:lnTo>
                    <a:pt x="89" y="249"/>
                  </a:lnTo>
                  <a:lnTo>
                    <a:pt x="74" y="225"/>
                  </a:lnTo>
                  <a:lnTo>
                    <a:pt x="60" y="201"/>
                  </a:lnTo>
                  <a:lnTo>
                    <a:pt x="49" y="176"/>
                  </a:lnTo>
                  <a:lnTo>
                    <a:pt x="38" y="150"/>
                  </a:lnTo>
                  <a:lnTo>
                    <a:pt x="28" y="123"/>
                  </a:lnTo>
                  <a:lnTo>
                    <a:pt x="18" y="98"/>
                  </a:lnTo>
                  <a:lnTo>
                    <a:pt x="8" y="73"/>
                  </a:lnTo>
                  <a:lnTo>
                    <a:pt x="0" y="48"/>
                  </a:lnTo>
                  <a:lnTo>
                    <a:pt x="11" y="45"/>
                  </a:lnTo>
                  <a:lnTo>
                    <a:pt x="21" y="38"/>
                  </a:lnTo>
                  <a:lnTo>
                    <a:pt x="29" y="30"/>
                  </a:lnTo>
                  <a:lnTo>
                    <a:pt x="38" y="20"/>
                  </a:lnTo>
                  <a:lnTo>
                    <a:pt x="46" y="11"/>
                  </a:lnTo>
                  <a:lnTo>
                    <a:pt x="54" y="7"/>
                  </a:lnTo>
                  <a:lnTo>
                    <a:pt x="64" y="9"/>
                  </a:lnTo>
                  <a:lnTo>
                    <a:pt x="75" y="17"/>
                  </a:lnTo>
                  <a:lnTo>
                    <a:pt x="85" y="18"/>
                  </a:lnTo>
                  <a:lnTo>
                    <a:pt x="96" y="20"/>
                  </a:lnTo>
                  <a:lnTo>
                    <a:pt x="106" y="20"/>
                  </a:lnTo>
                  <a:lnTo>
                    <a:pt x="117" y="18"/>
                  </a:lnTo>
                  <a:lnTo>
                    <a:pt x="127" y="17"/>
                  </a:lnTo>
                  <a:lnTo>
                    <a:pt x="137" y="13"/>
                  </a:lnTo>
                  <a:lnTo>
                    <a:pt x="145" y="7"/>
                  </a:lnTo>
                  <a:lnTo>
                    <a:pt x="153" y="0"/>
                  </a:lnTo>
                  <a:lnTo>
                    <a:pt x="160" y="11"/>
                  </a:lnTo>
                  <a:lnTo>
                    <a:pt x="167" y="21"/>
                  </a:lnTo>
                  <a:lnTo>
                    <a:pt x="176" y="31"/>
                  </a:lnTo>
                  <a:lnTo>
                    <a:pt x="185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45"/>
            <p:cNvSpPr>
              <a:spLocks noChangeAspect="1"/>
            </p:cNvSpPr>
            <p:nvPr/>
          </p:nvSpPr>
          <p:spPr bwMode="auto">
            <a:xfrm>
              <a:off x="1151" y="2339"/>
              <a:ext cx="22" cy="196"/>
            </a:xfrm>
            <a:custGeom>
              <a:avLst/>
              <a:gdLst>
                <a:gd name="T0" fmla="*/ 49 w 68"/>
                <a:gd name="T1" fmla="*/ 383 h 586"/>
                <a:gd name="T2" fmla="*/ 54 w 68"/>
                <a:gd name="T3" fmla="*/ 431 h 586"/>
                <a:gd name="T4" fmla="*/ 59 w 68"/>
                <a:gd name="T5" fmla="*/ 478 h 586"/>
                <a:gd name="T6" fmla="*/ 63 w 68"/>
                <a:gd name="T7" fmla="*/ 526 h 586"/>
                <a:gd name="T8" fmla="*/ 68 w 68"/>
                <a:gd name="T9" fmla="*/ 573 h 586"/>
                <a:gd name="T10" fmla="*/ 20 w 68"/>
                <a:gd name="T11" fmla="*/ 586 h 586"/>
                <a:gd name="T12" fmla="*/ 4 w 68"/>
                <a:gd name="T13" fmla="*/ 291 h 586"/>
                <a:gd name="T14" fmla="*/ 3 w 68"/>
                <a:gd name="T15" fmla="*/ 227 h 586"/>
                <a:gd name="T16" fmla="*/ 0 w 68"/>
                <a:gd name="T17" fmla="*/ 161 h 586"/>
                <a:gd name="T18" fmla="*/ 0 w 68"/>
                <a:gd name="T19" fmla="*/ 97 h 586"/>
                <a:gd name="T20" fmla="*/ 8 w 68"/>
                <a:gd name="T21" fmla="*/ 36 h 586"/>
                <a:gd name="T22" fmla="*/ 21 w 68"/>
                <a:gd name="T23" fmla="*/ 30 h 586"/>
                <a:gd name="T24" fmla="*/ 32 w 68"/>
                <a:gd name="T25" fmla="*/ 23 h 586"/>
                <a:gd name="T26" fmla="*/ 40 w 68"/>
                <a:gd name="T27" fmla="*/ 12 h 586"/>
                <a:gd name="T28" fmla="*/ 46 w 68"/>
                <a:gd name="T29" fmla="*/ 0 h 586"/>
                <a:gd name="T30" fmla="*/ 49 w 68"/>
                <a:gd name="T31" fmla="*/ 383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86">
                  <a:moveTo>
                    <a:pt x="49" y="383"/>
                  </a:moveTo>
                  <a:lnTo>
                    <a:pt x="54" y="431"/>
                  </a:lnTo>
                  <a:lnTo>
                    <a:pt x="59" y="478"/>
                  </a:lnTo>
                  <a:lnTo>
                    <a:pt x="63" y="526"/>
                  </a:lnTo>
                  <a:lnTo>
                    <a:pt x="68" y="573"/>
                  </a:lnTo>
                  <a:lnTo>
                    <a:pt x="20" y="586"/>
                  </a:lnTo>
                  <a:lnTo>
                    <a:pt x="4" y="291"/>
                  </a:lnTo>
                  <a:lnTo>
                    <a:pt x="3" y="227"/>
                  </a:lnTo>
                  <a:lnTo>
                    <a:pt x="0" y="161"/>
                  </a:lnTo>
                  <a:lnTo>
                    <a:pt x="0" y="97"/>
                  </a:lnTo>
                  <a:lnTo>
                    <a:pt x="8" y="36"/>
                  </a:lnTo>
                  <a:lnTo>
                    <a:pt x="21" y="30"/>
                  </a:lnTo>
                  <a:lnTo>
                    <a:pt x="32" y="23"/>
                  </a:lnTo>
                  <a:lnTo>
                    <a:pt x="40" y="12"/>
                  </a:lnTo>
                  <a:lnTo>
                    <a:pt x="46" y="0"/>
                  </a:lnTo>
                  <a:lnTo>
                    <a:pt x="49" y="383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46"/>
            <p:cNvSpPr>
              <a:spLocks noChangeAspect="1"/>
            </p:cNvSpPr>
            <p:nvPr/>
          </p:nvSpPr>
          <p:spPr bwMode="auto">
            <a:xfrm>
              <a:off x="1071" y="2354"/>
              <a:ext cx="17" cy="191"/>
            </a:xfrm>
            <a:custGeom>
              <a:avLst/>
              <a:gdLst>
                <a:gd name="T0" fmla="*/ 51 w 51"/>
                <a:gd name="T1" fmla="*/ 155 h 574"/>
                <a:gd name="T2" fmla="*/ 47 w 51"/>
                <a:gd name="T3" fmla="*/ 560 h 574"/>
                <a:gd name="T4" fmla="*/ 40 w 51"/>
                <a:gd name="T5" fmla="*/ 574 h 574"/>
                <a:gd name="T6" fmla="*/ 15 w 51"/>
                <a:gd name="T7" fmla="*/ 561 h 574"/>
                <a:gd name="T8" fmla="*/ 16 w 51"/>
                <a:gd name="T9" fmla="*/ 507 h 574"/>
                <a:gd name="T10" fmla="*/ 16 w 51"/>
                <a:gd name="T11" fmla="*/ 369 h 574"/>
                <a:gd name="T12" fmla="*/ 12 w 51"/>
                <a:gd name="T13" fmla="*/ 187 h 574"/>
                <a:gd name="T14" fmla="*/ 0 w 51"/>
                <a:gd name="T15" fmla="*/ 0 h 574"/>
                <a:gd name="T16" fmla="*/ 5 w 51"/>
                <a:gd name="T17" fmla="*/ 20 h 574"/>
                <a:gd name="T18" fmla="*/ 11 w 51"/>
                <a:gd name="T19" fmla="*/ 41 h 574"/>
                <a:gd name="T20" fmla="*/ 16 w 51"/>
                <a:gd name="T21" fmla="*/ 60 h 574"/>
                <a:gd name="T22" fmla="*/ 22 w 51"/>
                <a:gd name="T23" fmla="*/ 80 h 574"/>
                <a:gd name="T24" fmla="*/ 27 w 51"/>
                <a:gd name="T25" fmla="*/ 99 h 574"/>
                <a:gd name="T26" fmla="*/ 34 w 51"/>
                <a:gd name="T27" fmla="*/ 119 h 574"/>
                <a:gd name="T28" fmla="*/ 41 w 51"/>
                <a:gd name="T29" fmla="*/ 137 h 574"/>
                <a:gd name="T30" fmla="*/ 51 w 51"/>
                <a:gd name="T31" fmla="*/ 15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574">
                  <a:moveTo>
                    <a:pt x="51" y="155"/>
                  </a:moveTo>
                  <a:lnTo>
                    <a:pt x="47" y="560"/>
                  </a:lnTo>
                  <a:lnTo>
                    <a:pt x="40" y="574"/>
                  </a:lnTo>
                  <a:lnTo>
                    <a:pt x="15" y="561"/>
                  </a:lnTo>
                  <a:lnTo>
                    <a:pt x="16" y="507"/>
                  </a:lnTo>
                  <a:lnTo>
                    <a:pt x="16" y="369"/>
                  </a:lnTo>
                  <a:lnTo>
                    <a:pt x="12" y="187"/>
                  </a:lnTo>
                  <a:lnTo>
                    <a:pt x="0" y="0"/>
                  </a:lnTo>
                  <a:lnTo>
                    <a:pt x="5" y="20"/>
                  </a:lnTo>
                  <a:lnTo>
                    <a:pt x="11" y="41"/>
                  </a:lnTo>
                  <a:lnTo>
                    <a:pt x="16" y="60"/>
                  </a:lnTo>
                  <a:lnTo>
                    <a:pt x="22" y="80"/>
                  </a:lnTo>
                  <a:lnTo>
                    <a:pt x="27" y="99"/>
                  </a:lnTo>
                  <a:lnTo>
                    <a:pt x="34" y="119"/>
                  </a:lnTo>
                  <a:lnTo>
                    <a:pt x="41" y="137"/>
                  </a:lnTo>
                  <a:lnTo>
                    <a:pt x="51" y="15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47"/>
            <p:cNvSpPr>
              <a:spLocks noChangeAspect="1"/>
            </p:cNvSpPr>
            <p:nvPr/>
          </p:nvSpPr>
          <p:spPr bwMode="auto">
            <a:xfrm>
              <a:off x="1134" y="2376"/>
              <a:ext cx="17" cy="165"/>
            </a:xfrm>
            <a:custGeom>
              <a:avLst/>
              <a:gdLst>
                <a:gd name="T0" fmla="*/ 35 w 51"/>
                <a:gd name="T1" fmla="*/ 216 h 494"/>
                <a:gd name="T2" fmla="*/ 38 w 51"/>
                <a:gd name="T3" fmla="*/ 256 h 494"/>
                <a:gd name="T4" fmla="*/ 43 w 51"/>
                <a:gd name="T5" fmla="*/ 345 h 494"/>
                <a:gd name="T6" fmla="*/ 49 w 51"/>
                <a:gd name="T7" fmla="*/ 436 h 494"/>
                <a:gd name="T8" fmla="*/ 51 w 51"/>
                <a:gd name="T9" fmla="*/ 482 h 494"/>
                <a:gd name="T10" fmla="*/ 43 w 51"/>
                <a:gd name="T11" fmla="*/ 484 h 494"/>
                <a:gd name="T12" fmla="*/ 33 w 51"/>
                <a:gd name="T13" fmla="*/ 486 h 494"/>
                <a:gd name="T14" fmla="*/ 25 w 51"/>
                <a:gd name="T15" fmla="*/ 489 h 494"/>
                <a:gd name="T16" fmla="*/ 17 w 51"/>
                <a:gd name="T17" fmla="*/ 494 h 494"/>
                <a:gd name="T18" fmla="*/ 12 w 51"/>
                <a:gd name="T19" fmla="*/ 458 h 494"/>
                <a:gd name="T20" fmla="*/ 8 w 51"/>
                <a:gd name="T21" fmla="*/ 416 h 494"/>
                <a:gd name="T22" fmla="*/ 4 w 51"/>
                <a:gd name="T23" fmla="*/ 374 h 494"/>
                <a:gd name="T24" fmla="*/ 3 w 51"/>
                <a:gd name="T25" fmla="*/ 334 h 494"/>
                <a:gd name="T26" fmla="*/ 14 w 51"/>
                <a:gd name="T27" fmla="*/ 309 h 494"/>
                <a:gd name="T28" fmla="*/ 18 w 51"/>
                <a:gd name="T29" fmla="*/ 281 h 494"/>
                <a:gd name="T30" fmla="*/ 12 w 51"/>
                <a:gd name="T31" fmla="*/ 254 h 494"/>
                <a:gd name="T32" fmla="*/ 0 w 51"/>
                <a:gd name="T33" fmla="*/ 229 h 494"/>
                <a:gd name="T34" fmla="*/ 3 w 51"/>
                <a:gd name="T35" fmla="*/ 77 h 494"/>
                <a:gd name="T36" fmla="*/ 10 w 51"/>
                <a:gd name="T37" fmla="*/ 57 h 494"/>
                <a:gd name="T38" fmla="*/ 15 w 51"/>
                <a:gd name="T39" fmla="*/ 38 h 494"/>
                <a:gd name="T40" fmla="*/ 22 w 51"/>
                <a:gd name="T41" fmla="*/ 18 h 494"/>
                <a:gd name="T42" fmla="*/ 31 w 51"/>
                <a:gd name="T43" fmla="*/ 0 h 494"/>
                <a:gd name="T44" fmla="*/ 32 w 51"/>
                <a:gd name="T45" fmla="*/ 59 h 494"/>
                <a:gd name="T46" fmla="*/ 33 w 51"/>
                <a:gd name="T47" fmla="*/ 112 h 494"/>
                <a:gd name="T48" fmla="*/ 33 w 51"/>
                <a:gd name="T49" fmla="*/ 162 h 494"/>
                <a:gd name="T50" fmla="*/ 35 w 51"/>
                <a:gd name="T51" fmla="*/ 21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494">
                  <a:moveTo>
                    <a:pt x="35" y="216"/>
                  </a:moveTo>
                  <a:lnTo>
                    <a:pt x="38" y="256"/>
                  </a:lnTo>
                  <a:lnTo>
                    <a:pt x="43" y="345"/>
                  </a:lnTo>
                  <a:lnTo>
                    <a:pt x="49" y="436"/>
                  </a:lnTo>
                  <a:lnTo>
                    <a:pt x="51" y="482"/>
                  </a:lnTo>
                  <a:lnTo>
                    <a:pt x="43" y="484"/>
                  </a:lnTo>
                  <a:lnTo>
                    <a:pt x="33" y="486"/>
                  </a:lnTo>
                  <a:lnTo>
                    <a:pt x="25" y="489"/>
                  </a:lnTo>
                  <a:lnTo>
                    <a:pt x="17" y="494"/>
                  </a:lnTo>
                  <a:lnTo>
                    <a:pt x="12" y="458"/>
                  </a:lnTo>
                  <a:lnTo>
                    <a:pt x="8" y="416"/>
                  </a:lnTo>
                  <a:lnTo>
                    <a:pt x="4" y="374"/>
                  </a:lnTo>
                  <a:lnTo>
                    <a:pt x="3" y="334"/>
                  </a:lnTo>
                  <a:lnTo>
                    <a:pt x="14" y="309"/>
                  </a:lnTo>
                  <a:lnTo>
                    <a:pt x="18" y="281"/>
                  </a:lnTo>
                  <a:lnTo>
                    <a:pt x="12" y="254"/>
                  </a:lnTo>
                  <a:lnTo>
                    <a:pt x="0" y="229"/>
                  </a:lnTo>
                  <a:lnTo>
                    <a:pt x="3" y="77"/>
                  </a:lnTo>
                  <a:lnTo>
                    <a:pt x="10" y="57"/>
                  </a:lnTo>
                  <a:lnTo>
                    <a:pt x="15" y="38"/>
                  </a:lnTo>
                  <a:lnTo>
                    <a:pt x="22" y="18"/>
                  </a:lnTo>
                  <a:lnTo>
                    <a:pt x="31" y="0"/>
                  </a:lnTo>
                  <a:lnTo>
                    <a:pt x="32" y="59"/>
                  </a:lnTo>
                  <a:lnTo>
                    <a:pt x="33" y="112"/>
                  </a:lnTo>
                  <a:lnTo>
                    <a:pt x="33" y="162"/>
                  </a:lnTo>
                  <a:lnTo>
                    <a:pt x="35" y="216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48"/>
            <p:cNvSpPr>
              <a:spLocks noChangeAspect="1"/>
            </p:cNvSpPr>
            <p:nvPr/>
          </p:nvSpPr>
          <p:spPr bwMode="auto">
            <a:xfrm>
              <a:off x="1114" y="2411"/>
              <a:ext cx="14" cy="47"/>
            </a:xfrm>
            <a:custGeom>
              <a:avLst/>
              <a:gdLst>
                <a:gd name="T0" fmla="*/ 42 w 42"/>
                <a:gd name="T1" fmla="*/ 125 h 141"/>
                <a:gd name="T2" fmla="*/ 34 w 42"/>
                <a:gd name="T3" fmla="*/ 129 h 141"/>
                <a:gd name="T4" fmla="*/ 25 w 42"/>
                <a:gd name="T5" fmla="*/ 132 h 141"/>
                <a:gd name="T6" fmla="*/ 17 w 42"/>
                <a:gd name="T7" fmla="*/ 136 h 141"/>
                <a:gd name="T8" fmla="*/ 10 w 42"/>
                <a:gd name="T9" fmla="*/ 141 h 141"/>
                <a:gd name="T10" fmla="*/ 7 w 42"/>
                <a:gd name="T11" fmla="*/ 123 h 141"/>
                <a:gd name="T12" fmla="*/ 3 w 42"/>
                <a:gd name="T13" fmla="*/ 105 h 141"/>
                <a:gd name="T14" fmla="*/ 0 w 42"/>
                <a:gd name="T15" fmla="*/ 87 h 141"/>
                <a:gd name="T16" fmla="*/ 2 w 42"/>
                <a:gd name="T17" fmla="*/ 70 h 141"/>
                <a:gd name="T18" fmla="*/ 42 w 42"/>
                <a:gd name="T19" fmla="*/ 0 h 141"/>
                <a:gd name="T20" fmla="*/ 42 w 42"/>
                <a:gd name="T21" fmla="*/ 1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2" y="125"/>
                  </a:moveTo>
                  <a:lnTo>
                    <a:pt x="34" y="129"/>
                  </a:lnTo>
                  <a:lnTo>
                    <a:pt x="25" y="132"/>
                  </a:lnTo>
                  <a:lnTo>
                    <a:pt x="17" y="136"/>
                  </a:lnTo>
                  <a:lnTo>
                    <a:pt x="10" y="141"/>
                  </a:lnTo>
                  <a:lnTo>
                    <a:pt x="7" y="123"/>
                  </a:lnTo>
                  <a:lnTo>
                    <a:pt x="3" y="105"/>
                  </a:lnTo>
                  <a:lnTo>
                    <a:pt x="0" y="87"/>
                  </a:lnTo>
                  <a:lnTo>
                    <a:pt x="2" y="70"/>
                  </a:lnTo>
                  <a:lnTo>
                    <a:pt x="42" y="0"/>
                  </a:lnTo>
                  <a:lnTo>
                    <a:pt x="42" y="12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49"/>
            <p:cNvSpPr>
              <a:spLocks noChangeAspect="1"/>
            </p:cNvSpPr>
            <p:nvPr/>
          </p:nvSpPr>
          <p:spPr bwMode="auto">
            <a:xfrm>
              <a:off x="1094" y="2416"/>
              <a:ext cx="12" cy="117"/>
            </a:xfrm>
            <a:custGeom>
              <a:avLst/>
              <a:gdLst>
                <a:gd name="T0" fmla="*/ 23 w 36"/>
                <a:gd name="T1" fmla="*/ 52 h 349"/>
                <a:gd name="T2" fmla="*/ 16 w 36"/>
                <a:gd name="T3" fmla="*/ 84 h 349"/>
                <a:gd name="T4" fmla="*/ 16 w 36"/>
                <a:gd name="T5" fmla="*/ 120 h 349"/>
                <a:gd name="T6" fmla="*/ 19 w 36"/>
                <a:gd name="T7" fmla="*/ 156 h 349"/>
                <a:gd name="T8" fmla="*/ 19 w 36"/>
                <a:gd name="T9" fmla="*/ 193 h 349"/>
                <a:gd name="T10" fmla="*/ 19 w 36"/>
                <a:gd name="T11" fmla="*/ 297 h 349"/>
                <a:gd name="T12" fmla="*/ 36 w 36"/>
                <a:gd name="T13" fmla="*/ 317 h 349"/>
                <a:gd name="T14" fmla="*/ 2 w 36"/>
                <a:gd name="T15" fmla="*/ 349 h 349"/>
                <a:gd name="T16" fmla="*/ 0 w 36"/>
                <a:gd name="T17" fmla="*/ 0 h 349"/>
                <a:gd name="T18" fmla="*/ 23 w 36"/>
                <a:gd name="T19" fmla="*/ 5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49">
                  <a:moveTo>
                    <a:pt x="23" y="52"/>
                  </a:moveTo>
                  <a:lnTo>
                    <a:pt x="16" y="84"/>
                  </a:lnTo>
                  <a:lnTo>
                    <a:pt x="16" y="120"/>
                  </a:lnTo>
                  <a:lnTo>
                    <a:pt x="19" y="156"/>
                  </a:lnTo>
                  <a:lnTo>
                    <a:pt x="19" y="193"/>
                  </a:lnTo>
                  <a:lnTo>
                    <a:pt x="19" y="297"/>
                  </a:lnTo>
                  <a:lnTo>
                    <a:pt x="36" y="317"/>
                  </a:lnTo>
                  <a:lnTo>
                    <a:pt x="2" y="349"/>
                  </a:lnTo>
                  <a:lnTo>
                    <a:pt x="0" y="0"/>
                  </a:lnTo>
                  <a:lnTo>
                    <a:pt x="23" y="5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50"/>
            <p:cNvSpPr>
              <a:spLocks noChangeAspect="1"/>
            </p:cNvSpPr>
            <p:nvPr/>
          </p:nvSpPr>
          <p:spPr bwMode="auto">
            <a:xfrm>
              <a:off x="1010" y="2425"/>
              <a:ext cx="15" cy="97"/>
            </a:xfrm>
            <a:custGeom>
              <a:avLst/>
              <a:gdLst>
                <a:gd name="T0" fmla="*/ 36 w 44"/>
                <a:gd name="T1" fmla="*/ 292 h 292"/>
                <a:gd name="T2" fmla="*/ 2 w 44"/>
                <a:gd name="T3" fmla="*/ 281 h 292"/>
                <a:gd name="T4" fmla="*/ 2 w 44"/>
                <a:gd name="T5" fmla="*/ 120 h 292"/>
                <a:gd name="T6" fmla="*/ 0 w 44"/>
                <a:gd name="T7" fmla="*/ 70 h 292"/>
                <a:gd name="T8" fmla="*/ 12 w 44"/>
                <a:gd name="T9" fmla="*/ 53 h 292"/>
                <a:gd name="T10" fmla="*/ 22 w 44"/>
                <a:gd name="T11" fmla="*/ 37 h 292"/>
                <a:gd name="T12" fmla="*/ 32 w 44"/>
                <a:gd name="T13" fmla="*/ 18 h 292"/>
                <a:gd name="T14" fmla="*/ 39 w 44"/>
                <a:gd name="T15" fmla="*/ 0 h 292"/>
                <a:gd name="T16" fmla="*/ 44 w 44"/>
                <a:gd name="T17" fmla="*/ 73 h 292"/>
                <a:gd name="T18" fmla="*/ 44 w 44"/>
                <a:gd name="T19" fmla="*/ 144 h 292"/>
                <a:gd name="T20" fmla="*/ 39 w 44"/>
                <a:gd name="T21" fmla="*/ 215 h 292"/>
                <a:gd name="T22" fmla="*/ 36 w 44"/>
                <a:gd name="T2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92">
                  <a:moveTo>
                    <a:pt x="36" y="292"/>
                  </a:moveTo>
                  <a:lnTo>
                    <a:pt x="2" y="281"/>
                  </a:lnTo>
                  <a:lnTo>
                    <a:pt x="2" y="120"/>
                  </a:lnTo>
                  <a:lnTo>
                    <a:pt x="0" y="70"/>
                  </a:lnTo>
                  <a:lnTo>
                    <a:pt x="12" y="53"/>
                  </a:lnTo>
                  <a:lnTo>
                    <a:pt x="22" y="37"/>
                  </a:lnTo>
                  <a:lnTo>
                    <a:pt x="32" y="18"/>
                  </a:lnTo>
                  <a:lnTo>
                    <a:pt x="39" y="0"/>
                  </a:lnTo>
                  <a:lnTo>
                    <a:pt x="44" y="73"/>
                  </a:lnTo>
                  <a:lnTo>
                    <a:pt x="44" y="144"/>
                  </a:lnTo>
                  <a:lnTo>
                    <a:pt x="39" y="215"/>
                  </a:lnTo>
                  <a:lnTo>
                    <a:pt x="36" y="29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51"/>
            <p:cNvSpPr>
              <a:spLocks noChangeAspect="1"/>
            </p:cNvSpPr>
            <p:nvPr/>
          </p:nvSpPr>
          <p:spPr bwMode="auto">
            <a:xfrm>
              <a:off x="1107" y="2443"/>
              <a:ext cx="8" cy="72"/>
            </a:xfrm>
            <a:custGeom>
              <a:avLst/>
              <a:gdLst>
                <a:gd name="T0" fmla="*/ 25 w 25"/>
                <a:gd name="T1" fmla="*/ 215 h 215"/>
                <a:gd name="T2" fmla="*/ 8 w 25"/>
                <a:gd name="T3" fmla="*/ 203 h 215"/>
                <a:gd name="T4" fmla="*/ 1 w 25"/>
                <a:gd name="T5" fmla="*/ 188 h 215"/>
                <a:gd name="T6" fmla="*/ 0 w 25"/>
                <a:gd name="T7" fmla="*/ 164 h 215"/>
                <a:gd name="T8" fmla="*/ 2 w 25"/>
                <a:gd name="T9" fmla="*/ 125 h 215"/>
                <a:gd name="T10" fmla="*/ 2 w 25"/>
                <a:gd name="T11" fmla="*/ 92 h 215"/>
                <a:gd name="T12" fmla="*/ 0 w 25"/>
                <a:gd name="T13" fmla="*/ 60 h 215"/>
                <a:gd name="T14" fmla="*/ 0 w 25"/>
                <a:gd name="T15" fmla="*/ 29 h 215"/>
                <a:gd name="T16" fmla="*/ 9 w 25"/>
                <a:gd name="T17" fmla="*/ 0 h 215"/>
                <a:gd name="T18" fmla="*/ 14 w 25"/>
                <a:gd name="T19" fmla="*/ 56 h 215"/>
                <a:gd name="T20" fmla="*/ 16 w 25"/>
                <a:gd name="T21" fmla="*/ 109 h 215"/>
                <a:gd name="T22" fmla="*/ 19 w 25"/>
                <a:gd name="T23" fmla="*/ 160 h 215"/>
                <a:gd name="T24" fmla="*/ 25 w 25"/>
                <a:gd name="T2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5">
                  <a:moveTo>
                    <a:pt x="25" y="215"/>
                  </a:moveTo>
                  <a:lnTo>
                    <a:pt x="8" y="203"/>
                  </a:lnTo>
                  <a:lnTo>
                    <a:pt x="1" y="188"/>
                  </a:lnTo>
                  <a:lnTo>
                    <a:pt x="0" y="164"/>
                  </a:lnTo>
                  <a:lnTo>
                    <a:pt x="2" y="125"/>
                  </a:lnTo>
                  <a:lnTo>
                    <a:pt x="2" y="92"/>
                  </a:lnTo>
                  <a:lnTo>
                    <a:pt x="0" y="60"/>
                  </a:lnTo>
                  <a:lnTo>
                    <a:pt x="0" y="29"/>
                  </a:lnTo>
                  <a:lnTo>
                    <a:pt x="9" y="0"/>
                  </a:lnTo>
                  <a:lnTo>
                    <a:pt x="14" y="56"/>
                  </a:lnTo>
                  <a:lnTo>
                    <a:pt x="16" y="109"/>
                  </a:lnTo>
                  <a:lnTo>
                    <a:pt x="19" y="160"/>
                  </a:lnTo>
                  <a:lnTo>
                    <a:pt x="25" y="21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52"/>
            <p:cNvSpPr>
              <a:spLocks noChangeAspect="1"/>
            </p:cNvSpPr>
            <p:nvPr/>
          </p:nvSpPr>
          <p:spPr bwMode="auto">
            <a:xfrm>
              <a:off x="1194" y="2449"/>
              <a:ext cx="17" cy="79"/>
            </a:xfrm>
            <a:custGeom>
              <a:avLst/>
              <a:gdLst>
                <a:gd name="T0" fmla="*/ 35 w 50"/>
                <a:gd name="T1" fmla="*/ 67 h 236"/>
                <a:gd name="T2" fmla="*/ 32 w 50"/>
                <a:gd name="T3" fmla="*/ 109 h 236"/>
                <a:gd name="T4" fmla="*/ 32 w 50"/>
                <a:gd name="T5" fmla="*/ 153 h 236"/>
                <a:gd name="T6" fmla="*/ 36 w 50"/>
                <a:gd name="T7" fmla="*/ 197 h 236"/>
                <a:gd name="T8" fmla="*/ 50 w 50"/>
                <a:gd name="T9" fmla="*/ 236 h 236"/>
                <a:gd name="T10" fmla="*/ 8 w 50"/>
                <a:gd name="T11" fmla="*/ 234 h 236"/>
                <a:gd name="T12" fmla="*/ 4 w 50"/>
                <a:gd name="T13" fmla="*/ 177 h 236"/>
                <a:gd name="T14" fmla="*/ 1 w 50"/>
                <a:gd name="T15" fmla="*/ 117 h 236"/>
                <a:gd name="T16" fmla="*/ 0 w 50"/>
                <a:gd name="T17" fmla="*/ 58 h 236"/>
                <a:gd name="T18" fmla="*/ 0 w 50"/>
                <a:gd name="T19" fmla="*/ 0 h 236"/>
                <a:gd name="T20" fmla="*/ 7 w 50"/>
                <a:gd name="T21" fmla="*/ 18 h 236"/>
                <a:gd name="T22" fmla="*/ 15 w 50"/>
                <a:gd name="T23" fmla="*/ 35 h 236"/>
                <a:gd name="T24" fmla="*/ 23 w 50"/>
                <a:gd name="T25" fmla="*/ 51 h 236"/>
                <a:gd name="T26" fmla="*/ 35 w 50"/>
                <a:gd name="T27" fmla="*/ 6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36">
                  <a:moveTo>
                    <a:pt x="35" y="67"/>
                  </a:moveTo>
                  <a:lnTo>
                    <a:pt x="32" y="109"/>
                  </a:lnTo>
                  <a:lnTo>
                    <a:pt x="32" y="153"/>
                  </a:lnTo>
                  <a:lnTo>
                    <a:pt x="36" y="197"/>
                  </a:lnTo>
                  <a:lnTo>
                    <a:pt x="50" y="236"/>
                  </a:lnTo>
                  <a:lnTo>
                    <a:pt x="8" y="234"/>
                  </a:lnTo>
                  <a:lnTo>
                    <a:pt x="4" y="177"/>
                  </a:lnTo>
                  <a:lnTo>
                    <a:pt x="1" y="117"/>
                  </a:lnTo>
                  <a:lnTo>
                    <a:pt x="0" y="58"/>
                  </a:lnTo>
                  <a:lnTo>
                    <a:pt x="0" y="0"/>
                  </a:lnTo>
                  <a:lnTo>
                    <a:pt x="7" y="18"/>
                  </a:lnTo>
                  <a:lnTo>
                    <a:pt x="15" y="35"/>
                  </a:lnTo>
                  <a:lnTo>
                    <a:pt x="23" y="51"/>
                  </a:lnTo>
                  <a:lnTo>
                    <a:pt x="35" y="67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53"/>
            <p:cNvSpPr>
              <a:spLocks noChangeAspect="1"/>
            </p:cNvSpPr>
            <p:nvPr/>
          </p:nvSpPr>
          <p:spPr bwMode="auto">
            <a:xfrm>
              <a:off x="997" y="2452"/>
              <a:ext cx="8" cy="37"/>
            </a:xfrm>
            <a:custGeom>
              <a:avLst/>
              <a:gdLst>
                <a:gd name="T0" fmla="*/ 26 w 26"/>
                <a:gd name="T1" fmla="*/ 110 h 110"/>
                <a:gd name="T2" fmla="*/ 20 w 26"/>
                <a:gd name="T3" fmla="*/ 100 h 110"/>
                <a:gd name="T4" fmla="*/ 13 w 26"/>
                <a:gd name="T5" fmla="*/ 76 h 110"/>
                <a:gd name="T6" fmla="*/ 5 w 26"/>
                <a:gd name="T7" fmla="*/ 50 h 110"/>
                <a:gd name="T8" fmla="*/ 0 w 26"/>
                <a:gd name="T9" fmla="*/ 23 h 110"/>
                <a:gd name="T10" fmla="*/ 20 w 26"/>
                <a:gd name="T11" fmla="*/ 0 h 110"/>
                <a:gd name="T12" fmla="*/ 26 w 26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0">
                  <a:moveTo>
                    <a:pt x="26" y="110"/>
                  </a:moveTo>
                  <a:lnTo>
                    <a:pt x="20" y="100"/>
                  </a:lnTo>
                  <a:lnTo>
                    <a:pt x="13" y="76"/>
                  </a:lnTo>
                  <a:lnTo>
                    <a:pt x="5" y="50"/>
                  </a:lnTo>
                  <a:lnTo>
                    <a:pt x="0" y="23"/>
                  </a:lnTo>
                  <a:lnTo>
                    <a:pt x="20" y="0"/>
                  </a:lnTo>
                  <a:lnTo>
                    <a:pt x="26" y="110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54"/>
            <p:cNvSpPr>
              <a:spLocks noChangeAspect="1"/>
            </p:cNvSpPr>
            <p:nvPr/>
          </p:nvSpPr>
          <p:spPr bwMode="auto">
            <a:xfrm>
              <a:off x="1362" y="2461"/>
              <a:ext cx="104" cy="63"/>
            </a:xfrm>
            <a:custGeom>
              <a:avLst/>
              <a:gdLst>
                <a:gd name="T0" fmla="*/ 264 w 313"/>
                <a:gd name="T1" fmla="*/ 22 h 190"/>
                <a:gd name="T2" fmla="*/ 267 w 313"/>
                <a:gd name="T3" fmla="*/ 29 h 190"/>
                <a:gd name="T4" fmla="*/ 268 w 313"/>
                <a:gd name="T5" fmla="*/ 39 h 190"/>
                <a:gd name="T6" fmla="*/ 269 w 313"/>
                <a:gd name="T7" fmla="*/ 49 h 190"/>
                <a:gd name="T8" fmla="*/ 273 w 313"/>
                <a:gd name="T9" fmla="*/ 57 h 190"/>
                <a:gd name="T10" fmla="*/ 283 w 313"/>
                <a:gd name="T11" fmla="*/ 64 h 190"/>
                <a:gd name="T12" fmla="*/ 293 w 313"/>
                <a:gd name="T13" fmla="*/ 73 h 190"/>
                <a:gd name="T14" fmla="*/ 304 w 313"/>
                <a:gd name="T15" fmla="*/ 81 h 190"/>
                <a:gd name="T16" fmla="*/ 313 w 313"/>
                <a:gd name="T17" fmla="*/ 91 h 190"/>
                <a:gd name="T18" fmla="*/ 303 w 313"/>
                <a:gd name="T19" fmla="*/ 101 h 190"/>
                <a:gd name="T20" fmla="*/ 293 w 313"/>
                <a:gd name="T21" fmla="*/ 102 h 190"/>
                <a:gd name="T22" fmla="*/ 285 w 313"/>
                <a:gd name="T23" fmla="*/ 102 h 190"/>
                <a:gd name="T24" fmla="*/ 278 w 313"/>
                <a:gd name="T25" fmla="*/ 108 h 190"/>
                <a:gd name="T26" fmla="*/ 279 w 313"/>
                <a:gd name="T27" fmla="*/ 115 h 190"/>
                <a:gd name="T28" fmla="*/ 280 w 313"/>
                <a:gd name="T29" fmla="*/ 122 h 190"/>
                <a:gd name="T30" fmla="*/ 280 w 313"/>
                <a:gd name="T31" fmla="*/ 128 h 190"/>
                <a:gd name="T32" fmla="*/ 282 w 313"/>
                <a:gd name="T33" fmla="*/ 135 h 190"/>
                <a:gd name="T34" fmla="*/ 265 w 313"/>
                <a:gd name="T35" fmla="*/ 141 h 190"/>
                <a:gd name="T36" fmla="*/ 247 w 313"/>
                <a:gd name="T37" fmla="*/ 147 h 190"/>
                <a:gd name="T38" fmla="*/ 227 w 313"/>
                <a:gd name="T39" fmla="*/ 149 h 190"/>
                <a:gd name="T40" fmla="*/ 207 w 313"/>
                <a:gd name="T41" fmla="*/ 151 h 190"/>
                <a:gd name="T42" fmla="*/ 183 w 313"/>
                <a:gd name="T43" fmla="*/ 151 h 190"/>
                <a:gd name="T44" fmla="*/ 156 w 313"/>
                <a:gd name="T45" fmla="*/ 149 h 190"/>
                <a:gd name="T46" fmla="*/ 128 w 313"/>
                <a:gd name="T47" fmla="*/ 147 h 190"/>
                <a:gd name="T48" fmla="*/ 98 w 313"/>
                <a:gd name="T49" fmla="*/ 142 h 190"/>
                <a:gd name="T50" fmla="*/ 98 w 313"/>
                <a:gd name="T51" fmla="*/ 147 h 190"/>
                <a:gd name="T52" fmla="*/ 99 w 313"/>
                <a:gd name="T53" fmla="*/ 148 h 190"/>
                <a:gd name="T54" fmla="*/ 101 w 313"/>
                <a:gd name="T55" fmla="*/ 151 h 190"/>
                <a:gd name="T56" fmla="*/ 101 w 313"/>
                <a:gd name="T57" fmla="*/ 155 h 190"/>
                <a:gd name="T58" fmla="*/ 110 w 313"/>
                <a:gd name="T59" fmla="*/ 156 h 190"/>
                <a:gd name="T60" fmla="*/ 120 w 313"/>
                <a:gd name="T61" fmla="*/ 159 h 190"/>
                <a:gd name="T62" fmla="*/ 130 w 313"/>
                <a:gd name="T63" fmla="*/ 162 h 190"/>
                <a:gd name="T64" fmla="*/ 141 w 313"/>
                <a:gd name="T65" fmla="*/ 166 h 190"/>
                <a:gd name="T66" fmla="*/ 151 w 313"/>
                <a:gd name="T67" fmla="*/ 170 h 190"/>
                <a:gd name="T68" fmla="*/ 159 w 313"/>
                <a:gd name="T69" fmla="*/ 176 h 190"/>
                <a:gd name="T70" fmla="*/ 168 w 313"/>
                <a:gd name="T71" fmla="*/ 183 h 190"/>
                <a:gd name="T72" fmla="*/ 174 w 313"/>
                <a:gd name="T73" fmla="*/ 190 h 190"/>
                <a:gd name="T74" fmla="*/ 92 w 313"/>
                <a:gd name="T75" fmla="*/ 183 h 190"/>
                <a:gd name="T76" fmla="*/ 0 w 313"/>
                <a:gd name="T77" fmla="*/ 119 h 190"/>
                <a:gd name="T78" fmla="*/ 7 w 313"/>
                <a:gd name="T79" fmla="*/ 105 h 190"/>
                <a:gd name="T80" fmla="*/ 13 w 313"/>
                <a:gd name="T81" fmla="*/ 91 h 190"/>
                <a:gd name="T82" fmla="*/ 18 w 313"/>
                <a:gd name="T83" fmla="*/ 75 h 190"/>
                <a:gd name="T84" fmla="*/ 24 w 313"/>
                <a:gd name="T85" fmla="*/ 62 h 190"/>
                <a:gd name="T86" fmla="*/ 28 w 313"/>
                <a:gd name="T87" fmla="*/ 46 h 190"/>
                <a:gd name="T88" fmla="*/ 32 w 313"/>
                <a:gd name="T89" fmla="*/ 31 h 190"/>
                <a:gd name="T90" fmla="*/ 38 w 313"/>
                <a:gd name="T91" fmla="*/ 15 h 190"/>
                <a:gd name="T92" fmla="*/ 43 w 313"/>
                <a:gd name="T93" fmla="*/ 0 h 190"/>
                <a:gd name="T94" fmla="*/ 68 w 313"/>
                <a:gd name="T95" fmla="*/ 7 h 190"/>
                <a:gd name="T96" fmla="*/ 95 w 313"/>
                <a:gd name="T97" fmla="*/ 13 h 190"/>
                <a:gd name="T98" fmla="*/ 123 w 313"/>
                <a:gd name="T99" fmla="*/ 17 h 190"/>
                <a:gd name="T100" fmla="*/ 151 w 313"/>
                <a:gd name="T101" fmla="*/ 20 h 190"/>
                <a:gd name="T102" fmla="*/ 179 w 313"/>
                <a:gd name="T103" fmla="*/ 22 h 190"/>
                <a:gd name="T104" fmla="*/ 207 w 313"/>
                <a:gd name="T105" fmla="*/ 22 h 190"/>
                <a:gd name="T106" fmla="*/ 236 w 313"/>
                <a:gd name="T107" fmla="*/ 22 h 190"/>
                <a:gd name="T108" fmla="*/ 264 w 313"/>
                <a:gd name="T109" fmla="*/ 2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3" h="190">
                  <a:moveTo>
                    <a:pt x="264" y="22"/>
                  </a:moveTo>
                  <a:lnTo>
                    <a:pt x="267" y="29"/>
                  </a:lnTo>
                  <a:lnTo>
                    <a:pt x="268" y="39"/>
                  </a:lnTo>
                  <a:lnTo>
                    <a:pt x="269" y="49"/>
                  </a:lnTo>
                  <a:lnTo>
                    <a:pt x="273" y="57"/>
                  </a:lnTo>
                  <a:lnTo>
                    <a:pt x="283" y="64"/>
                  </a:lnTo>
                  <a:lnTo>
                    <a:pt x="293" y="73"/>
                  </a:lnTo>
                  <a:lnTo>
                    <a:pt x="304" y="81"/>
                  </a:lnTo>
                  <a:lnTo>
                    <a:pt x="313" y="91"/>
                  </a:lnTo>
                  <a:lnTo>
                    <a:pt x="303" y="101"/>
                  </a:lnTo>
                  <a:lnTo>
                    <a:pt x="293" y="102"/>
                  </a:lnTo>
                  <a:lnTo>
                    <a:pt x="285" y="102"/>
                  </a:lnTo>
                  <a:lnTo>
                    <a:pt x="278" y="108"/>
                  </a:lnTo>
                  <a:lnTo>
                    <a:pt x="279" y="115"/>
                  </a:lnTo>
                  <a:lnTo>
                    <a:pt x="280" y="122"/>
                  </a:lnTo>
                  <a:lnTo>
                    <a:pt x="280" y="128"/>
                  </a:lnTo>
                  <a:lnTo>
                    <a:pt x="282" y="135"/>
                  </a:lnTo>
                  <a:lnTo>
                    <a:pt x="265" y="141"/>
                  </a:lnTo>
                  <a:lnTo>
                    <a:pt x="247" y="147"/>
                  </a:lnTo>
                  <a:lnTo>
                    <a:pt x="227" y="149"/>
                  </a:lnTo>
                  <a:lnTo>
                    <a:pt x="207" y="151"/>
                  </a:lnTo>
                  <a:lnTo>
                    <a:pt x="183" y="151"/>
                  </a:lnTo>
                  <a:lnTo>
                    <a:pt x="156" y="149"/>
                  </a:lnTo>
                  <a:lnTo>
                    <a:pt x="128" y="147"/>
                  </a:lnTo>
                  <a:lnTo>
                    <a:pt x="98" y="142"/>
                  </a:lnTo>
                  <a:lnTo>
                    <a:pt x="98" y="147"/>
                  </a:lnTo>
                  <a:lnTo>
                    <a:pt x="99" y="148"/>
                  </a:lnTo>
                  <a:lnTo>
                    <a:pt x="101" y="151"/>
                  </a:lnTo>
                  <a:lnTo>
                    <a:pt x="101" y="155"/>
                  </a:lnTo>
                  <a:lnTo>
                    <a:pt x="110" y="156"/>
                  </a:lnTo>
                  <a:lnTo>
                    <a:pt x="120" y="159"/>
                  </a:lnTo>
                  <a:lnTo>
                    <a:pt x="130" y="162"/>
                  </a:lnTo>
                  <a:lnTo>
                    <a:pt x="141" y="166"/>
                  </a:lnTo>
                  <a:lnTo>
                    <a:pt x="151" y="170"/>
                  </a:lnTo>
                  <a:lnTo>
                    <a:pt x="159" y="176"/>
                  </a:lnTo>
                  <a:lnTo>
                    <a:pt x="168" y="183"/>
                  </a:lnTo>
                  <a:lnTo>
                    <a:pt x="174" y="190"/>
                  </a:lnTo>
                  <a:lnTo>
                    <a:pt x="92" y="183"/>
                  </a:lnTo>
                  <a:lnTo>
                    <a:pt x="0" y="119"/>
                  </a:lnTo>
                  <a:lnTo>
                    <a:pt x="7" y="105"/>
                  </a:lnTo>
                  <a:lnTo>
                    <a:pt x="13" y="91"/>
                  </a:lnTo>
                  <a:lnTo>
                    <a:pt x="18" y="75"/>
                  </a:lnTo>
                  <a:lnTo>
                    <a:pt x="24" y="62"/>
                  </a:lnTo>
                  <a:lnTo>
                    <a:pt x="28" y="46"/>
                  </a:lnTo>
                  <a:lnTo>
                    <a:pt x="32" y="31"/>
                  </a:lnTo>
                  <a:lnTo>
                    <a:pt x="38" y="15"/>
                  </a:lnTo>
                  <a:lnTo>
                    <a:pt x="43" y="0"/>
                  </a:lnTo>
                  <a:lnTo>
                    <a:pt x="68" y="7"/>
                  </a:lnTo>
                  <a:lnTo>
                    <a:pt x="95" y="13"/>
                  </a:lnTo>
                  <a:lnTo>
                    <a:pt x="123" y="17"/>
                  </a:lnTo>
                  <a:lnTo>
                    <a:pt x="151" y="20"/>
                  </a:lnTo>
                  <a:lnTo>
                    <a:pt x="179" y="22"/>
                  </a:lnTo>
                  <a:lnTo>
                    <a:pt x="207" y="22"/>
                  </a:lnTo>
                  <a:lnTo>
                    <a:pt x="236" y="22"/>
                  </a:lnTo>
                  <a:lnTo>
                    <a:pt x="264" y="22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55"/>
            <p:cNvSpPr>
              <a:spLocks noChangeAspect="1"/>
            </p:cNvSpPr>
            <p:nvPr/>
          </p:nvSpPr>
          <p:spPr bwMode="auto">
            <a:xfrm>
              <a:off x="1120" y="2462"/>
              <a:ext cx="12" cy="20"/>
            </a:xfrm>
            <a:custGeom>
              <a:avLst/>
              <a:gdLst>
                <a:gd name="T0" fmla="*/ 31 w 34"/>
                <a:gd name="T1" fmla="*/ 49 h 61"/>
                <a:gd name="T2" fmla="*/ 30 w 34"/>
                <a:gd name="T3" fmla="*/ 53 h 61"/>
                <a:gd name="T4" fmla="*/ 26 w 34"/>
                <a:gd name="T5" fmla="*/ 56 h 61"/>
                <a:gd name="T6" fmla="*/ 23 w 34"/>
                <a:gd name="T7" fmla="*/ 59 h 61"/>
                <a:gd name="T8" fmla="*/ 20 w 34"/>
                <a:gd name="T9" fmla="*/ 61 h 61"/>
                <a:gd name="T10" fmla="*/ 5 w 34"/>
                <a:gd name="T11" fmla="*/ 60 h 61"/>
                <a:gd name="T12" fmla="*/ 2 w 34"/>
                <a:gd name="T13" fmla="*/ 46 h 61"/>
                <a:gd name="T14" fmla="*/ 0 w 34"/>
                <a:gd name="T15" fmla="*/ 32 h 61"/>
                <a:gd name="T16" fmla="*/ 5 w 34"/>
                <a:gd name="T17" fmla="*/ 19 h 61"/>
                <a:gd name="T18" fmla="*/ 13 w 34"/>
                <a:gd name="T19" fmla="*/ 8 h 61"/>
                <a:gd name="T20" fmla="*/ 17 w 34"/>
                <a:gd name="T21" fmla="*/ 6 h 61"/>
                <a:gd name="T22" fmla="*/ 21 w 34"/>
                <a:gd name="T23" fmla="*/ 3 h 61"/>
                <a:gd name="T24" fmla="*/ 24 w 34"/>
                <a:gd name="T25" fmla="*/ 1 h 61"/>
                <a:gd name="T26" fmla="*/ 28 w 34"/>
                <a:gd name="T27" fmla="*/ 0 h 61"/>
                <a:gd name="T28" fmla="*/ 32 w 34"/>
                <a:gd name="T29" fmla="*/ 11 h 61"/>
                <a:gd name="T30" fmla="*/ 34 w 34"/>
                <a:gd name="T31" fmla="*/ 24 h 61"/>
                <a:gd name="T32" fmla="*/ 32 w 34"/>
                <a:gd name="T33" fmla="*/ 38 h 61"/>
                <a:gd name="T34" fmla="*/ 31 w 34"/>
                <a:gd name="T3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61">
                  <a:moveTo>
                    <a:pt x="31" y="49"/>
                  </a:moveTo>
                  <a:lnTo>
                    <a:pt x="30" y="53"/>
                  </a:lnTo>
                  <a:lnTo>
                    <a:pt x="26" y="56"/>
                  </a:lnTo>
                  <a:lnTo>
                    <a:pt x="23" y="59"/>
                  </a:lnTo>
                  <a:lnTo>
                    <a:pt x="20" y="61"/>
                  </a:lnTo>
                  <a:lnTo>
                    <a:pt x="5" y="60"/>
                  </a:lnTo>
                  <a:lnTo>
                    <a:pt x="2" y="46"/>
                  </a:lnTo>
                  <a:lnTo>
                    <a:pt x="0" y="32"/>
                  </a:lnTo>
                  <a:lnTo>
                    <a:pt x="5" y="19"/>
                  </a:lnTo>
                  <a:lnTo>
                    <a:pt x="13" y="8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2" y="11"/>
                  </a:lnTo>
                  <a:lnTo>
                    <a:pt x="34" y="24"/>
                  </a:lnTo>
                  <a:lnTo>
                    <a:pt x="32" y="38"/>
                  </a:lnTo>
                  <a:lnTo>
                    <a:pt x="31" y="49"/>
                  </a:lnTo>
                  <a:close/>
                </a:path>
              </a:pathLst>
            </a:custGeom>
            <a:solidFill>
              <a:srgbClr val="F2C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56"/>
            <p:cNvSpPr>
              <a:spLocks noChangeAspect="1"/>
            </p:cNvSpPr>
            <p:nvPr/>
          </p:nvSpPr>
          <p:spPr bwMode="auto">
            <a:xfrm>
              <a:off x="1118" y="2491"/>
              <a:ext cx="15" cy="40"/>
            </a:xfrm>
            <a:custGeom>
              <a:avLst/>
              <a:gdLst>
                <a:gd name="T0" fmla="*/ 35 w 44"/>
                <a:gd name="T1" fmla="*/ 1 h 120"/>
                <a:gd name="T2" fmla="*/ 44 w 44"/>
                <a:gd name="T3" fmla="*/ 120 h 120"/>
                <a:gd name="T4" fmla="*/ 28 w 44"/>
                <a:gd name="T5" fmla="*/ 109 h 120"/>
                <a:gd name="T6" fmla="*/ 17 w 44"/>
                <a:gd name="T7" fmla="*/ 96 h 120"/>
                <a:gd name="T8" fmla="*/ 12 w 44"/>
                <a:gd name="T9" fmla="*/ 82 h 120"/>
                <a:gd name="T10" fmla="*/ 7 w 44"/>
                <a:gd name="T11" fmla="*/ 65 h 120"/>
                <a:gd name="T12" fmla="*/ 6 w 44"/>
                <a:gd name="T13" fmla="*/ 50 h 120"/>
                <a:gd name="T14" fmla="*/ 5 w 44"/>
                <a:gd name="T15" fmla="*/ 33 h 120"/>
                <a:gd name="T16" fmla="*/ 3 w 44"/>
                <a:gd name="T17" fmla="*/ 17 h 120"/>
                <a:gd name="T18" fmla="*/ 0 w 44"/>
                <a:gd name="T19" fmla="*/ 0 h 120"/>
                <a:gd name="T20" fmla="*/ 10 w 44"/>
                <a:gd name="T21" fmla="*/ 4 h 120"/>
                <a:gd name="T22" fmla="*/ 19 w 44"/>
                <a:gd name="T23" fmla="*/ 7 h 120"/>
                <a:gd name="T24" fmla="*/ 27 w 44"/>
                <a:gd name="T25" fmla="*/ 7 h 120"/>
                <a:gd name="T26" fmla="*/ 35 w 44"/>
                <a:gd name="T27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20">
                  <a:moveTo>
                    <a:pt x="35" y="1"/>
                  </a:moveTo>
                  <a:lnTo>
                    <a:pt x="44" y="120"/>
                  </a:lnTo>
                  <a:lnTo>
                    <a:pt x="28" y="109"/>
                  </a:lnTo>
                  <a:lnTo>
                    <a:pt x="17" y="96"/>
                  </a:lnTo>
                  <a:lnTo>
                    <a:pt x="12" y="82"/>
                  </a:lnTo>
                  <a:lnTo>
                    <a:pt x="7" y="65"/>
                  </a:lnTo>
                  <a:lnTo>
                    <a:pt x="6" y="50"/>
                  </a:lnTo>
                  <a:lnTo>
                    <a:pt x="5" y="33"/>
                  </a:lnTo>
                  <a:lnTo>
                    <a:pt x="3" y="17"/>
                  </a:lnTo>
                  <a:lnTo>
                    <a:pt x="0" y="0"/>
                  </a:lnTo>
                  <a:lnTo>
                    <a:pt x="10" y="4"/>
                  </a:lnTo>
                  <a:lnTo>
                    <a:pt x="19" y="7"/>
                  </a:lnTo>
                  <a:lnTo>
                    <a:pt x="27" y="7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57"/>
            <p:cNvSpPr>
              <a:spLocks noChangeAspect="1"/>
            </p:cNvSpPr>
            <p:nvPr/>
          </p:nvSpPr>
          <p:spPr bwMode="auto">
            <a:xfrm>
              <a:off x="835" y="2514"/>
              <a:ext cx="84" cy="76"/>
            </a:xfrm>
            <a:custGeom>
              <a:avLst/>
              <a:gdLst>
                <a:gd name="T0" fmla="*/ 235 w 252"/>
                <a:gd name="T1" fmla="*/ 28 h 229"/>
                <a:gd name="T2" fmla="*/ 248 w 252"/>
                <a:gd name="T3" fmla="*/ 71 h 229"/>
                <a:gd name="T4" fmla="*/ 252 w 252"/>
                <a:gd name="T5" fmla="*/ 113 h 229"/>
                <a:gd name="T6" fmla="*/ 245 w 252"/>
                <a:gd name="T7" fmla="*/ 154 h 229"/>
                <a:gd name="T8" fmla="*/ 224 w 252"/>
                <a:gd name="T9" fmla="*/ 190 h 229"/>
                <a:gd name="T10" fmla="*/ 224 w 252"/>
                <a:gd name="T11" fmla="*/ 193 h 229"/>
                <a:gd name="T12" fmla="*/ 224 w 252"/>
                <a:gd name="T13" fmla="*/ 194 h 229"/>
                <a:gd name="T14" fmla="*/ 224 w 252"/>
                <a:gd name="T15" fmla="*/ 197 h 229"/>
                <a:gd name="T16" fmla="*/ 223 w 252"/>
                <a:gd name="T17" fmla="*/ 200 h 229"/>
                <a:gd name="T18" fmla="*/ 219 w 252"/>
                <a:gd name="T19" fmla="*/ 182 h 229"/>
                <a:gd name="T20" fmla="*/ 217 w 252"/>
                <a:gd name="T21" fmla="*/ 163 h 229"/>
                <a:gd name="T22" fmla="*/ 216 w 252"/>
                <a:gd name="T23" fmla="*/ 145 h 229"/>
                <a:gd name="T24" fmla="*/ 209 w 252"/>
                <a:gd name="T25" fmla="*/ 129 h 229"/>
                <a:gd name="T26" fmla="*/ 194 w 252"/>
                <a:gd name="T27" fmla="*/ 127 h 229"/>
                <a:gd name="T28" fmla="*/ 180 w 252"/>
                <a:gd name="T29" fmla="*/ 140 h 229"/>
                <a:gd name="T30" fmla="*/ 167 w 252"/>
                <a:gd name="T31" fmla="*/ 154 h 229"/>
                <a:gd name="T32" fmla="*/ 155 w 252"/>
                <a:gd name="T33" fmla="*/ 170 h 229"/>
                <a:gd name="T34" fmla="*/ 142 w 252"/>
                <a:gd name="T35" fmla="*/ 186 h 229"/>
                <a:gd name="T36" fmla="*/ 129 w 252"/>
                <a:gd name="T37" fmla="*/ 200 h 229"/>
                <a:gd name="T38" fmla="*/ 116 w 252"/>
                <a:gd name="T39" fmla="*/ 209 h 229"/>
                <a:gd name="T40" fmla="*/ 99 w 252"/>
                <a:gd name="T41" fmla="*/ 218 h 229"/>
                <a:gd name="T42" fmla="*/ 81 w 252"/>
                <a:gd name="T43" fmla="*/ 219 h 229"/>
                <a:gd name="T44" fmla="*/ 74 w 252"/>
                <a:gd name="T45" fmla="*/ 216 h 229"/>
                <a:gd name="T46" fmla="*/ 65 w 252"/>
                <a:gd name="T47" fmla="*/ 219 h 229"/>
                <a:gd name="T48" fmla="*/ 56 w 252"/>
                <a:gd name="T49" fmla="*/ 222 h 229"/>
                <a:gd name="T50" fmla="*/ 47 w 252"/>
                <a:gd name="T51" fmla="*/ 226 h 229"/>
                <a:gd name="T52" fmla="*/ 40 w 252"/>
                <a:gd name="T53" fmla="*/ 229 h 229"/>
                <a:gd name="T54" fmla="*/ 33 w 252"/>
                <a:gd name="T55" fmla="*/ 228 h 229"/>
                <a:gd name="T56" fmla="*/ 29 w 252"/>
                <a:gd name="T57" fmla="*/ 222 h 229"/>
                <a:gd name="T58" fmla="*/ 28 w 252"/>
                <a:gd name="T59" fmla="*/ 209 h 229"/>
                <a:gd name="T60" fmla="*/ 22 w 252"/>
                <a:gd name="T61" fmla="*/ 202 h 229"/>
                <a:gd name="T62" fmla="*/ 14 w 252"/>
                <a:gd name="T63" fmla="*/ 198 h 229"/>
                <a:gd name="T64" fmla="*/ 7 w 252"/>
                <a:gd name="T65" fmla="*/ 196 h 229"/>
                <a:gd name="T66" fmla="*/ 0 w 252"/>
                <a:gd name="T67" fmla="*/ 190 h 229"/>
                <a:gd name="T68" fmla="*/ 5 w 252"/>
                <a:gd name="T69" fmla="*/ 180 h 229"/>
                <a:gd name="T70" fmla="*/ 7 w 252"/>
                <a:gd name="T71" fmla="*/ 170 h 229"/>
                <a:gd name="T72" fmla="*/ 5 w 252"/>
                <a:gd name="T73" fmla="*/ 159 h 229"/>
                <a:gd name="T74" fmla="*/ 1 w 252"/>
                <a:gd name="T75" fmla="*/ 148 h 229"/>
                <a:gd name="T76" fmla="*/ 23 w 252"/>
                <a:gd name="T77" fmla="*/ 134 h 229"/>
                <a:gd name="T78" fmla="*/ 46 w 252"/>
                <a:gd name="T79" fmla="*/ 119 h 229"/>
                <a:gd name="T80" fmla="*/ 68 w 252"/>
                <a:gd name="T81" fmla="*/ 101 h 229"/>
                <a:gd name="T82" fmla="*/ 88 w 252"/>
                <a:gd name="T83" fmla="*/ 83 h 229"/>
                <a:gd name="T84" fmla="*/ 109 w 252"/>
                <a:gd name="T85" fmla="*/ 63 h 229"/>
                <a:gd name="T86" fmla="*/ 127 w 252"/>
                <a:gd name="T87" fmla="*/ 42 h 229"/>
                <a:gd name="T88" fmla="*/ 145 w 252"/>
                <a:gd name="T89" fmla="*/ 21 h 229"/>
                <a:gd name="T90" fmla="*/ 162 w 252"/>
                <a:gd name="T91" fmla="*/ 0 h 229"/>
                <a:gd name="T92" fmla="*/ 170 w 252"/>
                <a:gd name="T93" fmla="*/ 6 h 229"/>
                <a:gd name="T94" fmla="*/ 180 w 252"/>
                <a:gd name="T95" fmla="*/ 10 h 229"/>
                <a:gd name="T96" fmla="*/ 188 w 252"/>
                <a:gd name="T97" fmla="*/ 14 h 229"/>
                <a:gd name="T98" fmla="*/ 198 w 252"/>
                <a:gd name="T99" fmla="*/ 17 h 229"/>
                <a:gd name="T100" fmla="*/ 206 w 252"/>
                <a:gd name="T101" fmla="*/ 21 h 229"/>
                <a:gd name="T102" fmla="*/ 216 w 252"/>
                <a:gd name="T103" fmla="*/ 24 h 229"/>
                <a:gd name="T104" fmla="*/ 226 w 252"/>
                <a:gd name="T105" fmla="*/ 25 h 229"/>
                <a:gd name="T106" fmla="*/ 235 w 252"/>
                <a:gd name="T107" fmla="*/ 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" h="229">
                  <a:moveTo>
                    <a:pt x="235" y="28"/>
                  </a:moveTo>
                  <a:lnTo>
                    <a:pt x="248" y="71"/>
                  </a:lnTo>
                  <a:lnTo>
                    <a:pt x="252" y="113"/>
                  </a:lnTo>
                  <a:lnTo>
                    <a:pt x="245" y="154"/>
                  </a:lnTo>
                  <a:lnTo>
                    <a:pt x="224" y="190"/>
                  </a:lnTo>
                  <a:lnTo>
                    <a:pt x="224" y="193"/>
                  </a:lnTo>
                  <a:lnTo>
                    <a:pt x="224" y="194"/>
                  </a:lnTo>
                  <a:lnTo>
                    <a:pt x="224" y="197"/>
                  </a:lnTo>
                  <a:lnTo>
                    <a:pt x="223" y="200"/>
                  </a:lnTo>
                  <a:lnTo>
                    <a:pt x="219" y="182"/>
                  </a:lnTo>
                  <a:lnTo>
                    <a:pt x="217" y="163"/>
                  </a:lnTo>
                  <a:lnTo>
                    <a:pt x="216" y="145"/>
                  </a:lnTo>
                  <a:lnTo>
                    <a:pt x="209" y="129"/>
                  </a:lnTo>
                  <a:lnTo>
                    <a:pt x="194" y="127"/>
                  </a:lnTo>
                  <a:lnTo>
                    <a:pt x="180" y="140"/>
                  </a:lnTo>
                  <a:lnTo>
                    <a:pt x="167" y="154"/>
                  </a:lnTo>
                  <a:lnTo>
                    <a:pt x="155" y="170"/>
                  </a:lnTo>
                  <a:lnTo>
                    <a:pt x="142" y="186"/>
                  </a:lnTo>
                  <a:lnTo>
                    <a:pt x="129" y="200"/>
                  </a:lnTo>
                  <a:lnTo>
                    <a:pt x="116" y="209"/>
                  </a:lnTo>
                  <a:lnTo>
                    <a:pt x="99" y="218"/>
                  </a:lnTo>
                  <a:lnTo>
                    <a:pt x="81" y="219"/>
                  </a:lnTo>
                  <a:lnTo>
                    <a:pt x="74" y="216"/>
                  </a:lnTo>
                  <a:lnTo>
                    <a:pt x="65" y="219"/>
                  </a:lnTo>
                  <a:lnTo>
                    <a:pt x="56" y="222"/>
                  </a:lnTo>
                  <a:lnTo>
                    <a:pt x="47" y="226"/>
                  </a:lnTo>
                  <a:lnTo>
                    <a:pt x="40" y="229"/>
                  </a:lnTo>
                  <a:lnTo>
                    <a:pt x="33" y="228"/>
                  </a:lnTo>
                  <a:lnTo>
                    <a:pt x="29" y="222"/>
                  </a:lnTo>
                  <a:lnTo>
                    <a:pt x="28" y="209"/>
                  </a:lnTo>
                  <a:lnTo>
                    <a:pt x="22" y="202"/>
                  </a:lnTo>
                  <a:lnTo>
                    <a:pt x="14" y="198"/>
                  </a:lnTo>
                  <a:lnTo>
                    <a:pt x="7" y="196"/>
                  </a:lnTo>
                  <a:lnTo>
                    <a:pt x="0" y="190"/>
                  </a:lnTo>
                  <a:lnTo>
                    <a:pt x="5" y="180"/>
                  </a:lnTo>
                  <a:lnTo>
                    <a:pt x="7" y="170"/>
                  </a:lnTo>
                  <a:lnTo>
                    <a:pt x="5" y="159"/>
                  </a:lnTo>
                  <a:lnTo>
                    <a:pt x="1" y="148"/>
                  </a:lnTo>
                  <a:lnTo>
                    <a:pt x="23" y="134"/>
                  </a:lnTo>
                  <a:lnTo>
                    <a:pt x="46" y="119"/>
                  </a:lnTo>
                  <a:lnTo>
                    <a:pt x="68" y="101"/>
                  </a:lnTo>
                  <a:lnTo>
                    <a:pt x="88" y="83"/>
                  </a:lnTo>
                  <a:lnTo>
                    <a:pt x="109" y="63"/>
                  </a:lnTo>
                  <a:lnTo>
                    <a:pt x="127" y="42"/>
                  </a:lnTo>
                  <a:lnTo>
                    <a:pt x="145" y="21"/>
                  </a:lnTo>
                  <a:lnTo>
                    <a:pt x="162" y="0"/>
                  </a:lnTo>
                  <a:lnTo>
                    <a:pt x="170" y="6"/>
                  </a:lnTo>
                  <a:lnTo>
                    <a:pt x="180" y="10"/>
                  </a:lnTo>
                  <a:lnTo>
                    <a:pt x="188" y="14"/>
                  </a:lnTo>
                  <a:lnTo>
                    <a:pt x="198" y="17"/>
                  </a:lnTo>
                  <a:lnTo>
                    <a:pt x="206" y="21"/>
                  </a:lnTo>
                  <a:lnTo>
                    <a:pt x="216" y="24"/>
                  </a:lnTo>
                  <a:lnTo>
                    <a:pt x="226" y="25"/>
                  </a:lnTo>
                  <a:lnTo>
                    <a:pt x="235" y="28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58"/>
            <p:cNvSpPr>
              <a:spLocks noChangeAspect="1"/>
            </p:cNvSpPr>
            <p:nvPr/>
          </p:nvSpPr>
          <p:spPr bwMode="auto">
            <a:xfrm>
              <a:off x="993" y="2529"/>
              <a:ext cx="204" cy="296"/>
            </a:xfrm>
            <a:custGeom>
              <a:avLst/>
              <a:gdLst>
                <a:gd name="T0" fmla="*/ 599 w 613"/>
                <a:gd name="T1" fmla="*/ 91 h 887"/>
                <a:gd name="T2" fmla="*/ 611 w 613"/>
                <a:gd name="T3" fmla="*/ 241 h 887"/>
                <a:gd name="T4" fmla="*/ 596 w 613"/>
                <a:gd name="T5" fmla="*/ 495 h 887"/>
                <a:gd name="T6" fmla="*/ 558 w 613"/>
                <a:gd name="T7" fmla="*/ 601 h 887"/>
                <a:gd name="T8" fmla="*/ 518 w 613"/>
                <a:gd name="T9" fmla="*/ 622 h 887"/>
                <a:gd name="T10" fmla="*/ 474 w 613"/>
                <a:gd name="T11" fmla="*/ 632 h 887"/>
                <a:gd name="T12" fmla="*/ 473 w 613"/>
                <a:gd name="T13" fmla="*/ 649 h 887"/>
                <a:gd name="T14" fmla="*/ 495 w 613"/>
                <a:gd name="T15" fmla="*/ 663 h 887"/>
                <a:gd name="T16" fmla="*/ 526 w 613"/>
                <a:gd name="T17" fmla="*/ 660 h 887"/>
                <a:gd name="T18" fmla="*/ 557 w 613"/>
                <a:gd name="T19" fmla="*/ 653 h 887"/>
                <a:gd name="T20" fmla="*/ 586 w 613"/>
                <a:gd name="T21" fmla="*/ 651 h 887"/>
                <a:gd name="T22" fmla="*/ 571 w 613"/>
                <a:gd name="T23" fmla="*/ 731 h 887"/>
                <a:gd name="T24" fmla="*/ 558 w 613"/>
                <a:gd name="T25" fmla="*/ 849 h 887"/>
                <a:gd name="T26" fmla="*/ 501 w 613"/>
                <a:gd name="T27" fmla="*/ 869 h 887"/>
                <a:gd name="T28" fmla="*/ 462 w 613"/>
                <a:gd name="T29" fmla="*/ 872 h 887"/>
                <a:gd name="T30" fmla="*/ 426 w 613"/>
                <a:gd name="T31" fmla="*/ 861 h 887"/>
                <a:gd name="T32" fmla="*/ 401 w 613"/>
                <a:gd name="T33" fmla="*/ 841 h 887"/>
                <a:gd name="T34" fmla="*/ 370 w 613"/>
                <a:gd name="T35" fmla="*/ 718 h 887"/>
                <a:gd name="T36" fmla="*/ 381 w 613"/>
                <a:gd name="T37" fmla="*/ 605 h 887"/>
                <a:gd name="T38" fmla="*/ 403 w 613"/>
                <a:gd name="T39" fmla="*/ 605 h 887"/>
                <a:gd name="T40" fmla="*/ 406 w 613"/>
                <a:gd name="T41" fmla="*/ 586 h 887"/>
                <a:gd name="T42" fmla="*/ 373 w 613"/>
                <a:gd name="T43" fmla="*/ 508 h 887"/>
                <a:gd name="T44" fmla="*/ 341 w 613"/>
                <a:gd name="T45" fmla="*/ 393 h 887"/>
                <a:gd name="T46" fmla="*/ 310 w 613"/>
                <a:gd name="T47" fmla="*/ 279 h 887"/>
                <a:gd name="T48" fmla="*/ 297 w 613"/>
                <a:gd name="T49" fmla="*/ 272 h 887"/>
                <a:gd name="T50" fmla="*/ 265 w 613"/>
                <a:gd name="T51" fmla="*/ 343 h 887"/>
                <a:gd name="T52" fmla="*/ 235 w 613"/>
                <a:gd name="T53" fmla="*/ 457 h 887"/>
                <a:gd name="T54" fmla="*/ 225 w 613"/>
                <a:gd name="T55" fmla="*/ 577 h 887"/>
                <a:gd name="T56" fmla="*/ 243 w 613"/>
                <a:gd name="T57" fmla="*/ 806 h 887"/>
                <a:gd name="T58" fmla="*/ 223 w 613"/>
                <a:gd name="T59" fmla="*/ 872 h 887"/>
                <a:gd name="T60" fmla="*/ 209 w 613"/>
                <a:gd name="T61" fmla="*/ 866 h 887"/>
                <a:gd name="T62" fmla="*/ 187 w 613"/>
                <a:gd name="T63" fmla="*/ 870 h 887"/>
                <a:gd name="T64" fmla="*/ 165 w 613"/>
                <a:gd name="T65" fmla="*/ 876 h 887"/>
                <a:gd name="T66" fmla="*/ 127 w 613"/>
                <a:gd name="T67" fmla="*/ 887 h 887"/>
                <a:gd name="T68" fmla="*/ 83 w 613"/>
                <a:gd name="T69" fmla="*/ 875 h 887"/>
                <a:gd name="T70" fmla="*/ 37 w 613"/>
                <a:gd name="T71" fmla="*/ 865 h 887"/>
                <a:gd name="T72" fmla="*/ 30 w 613"/>
                <a:gd name="T73" fmla="*/ 823 h 887"/>
                <a:gd name="T74" fmla="*/ 13 w 613"/>
                <a:gd name="T75" fmla="*/ 681 h 887"/>
                <a:gd name="T76" fmla="*/ 23 w 613"/>
                <a:gd name="T77" fmla="*/ 502 h 887"/>
                <a:gd name="T78" fmla="*/ 3 w 613"/>
                <a:gd name="T79" fmla="*/ 349 h 887"/>
                <a:gd name="T80" fmla="*/ 6 w 613"/>
                <a:gd name="T81" fmla="*/ 197 h 887"/>
                <a:gd name="T82" fmla="*/ 34 w 613"/>
                <a:gd name="T83" fmla="*/ 81 h 887"/>
                <a:gd name="T84" fmla="*/ 63 w 613"/>
                <a:gd name="T85" fmla="*/ 17 h 887"/>
                <a:gd name="T86" fmla="*/ 108 w 613"/>
                <a:gd name="T87" fmla="*/ 28 h 887"/>
                <a:gd name="T88" fmla="*/ 152 w 613"/>
                <a:gd name="T89" fmla="*/ 43 h 887"/>
                <a:gd name="T90" fmla="*/ 198 w 613"/>
                <a:gd name="T91" fmla="*/ 58 h 887"/>
                <a:gd name="T92" fmla="*/ 244 w 613"/>
                <a:gd name="T93" fmla="*/ 75 h 887"/>
                <a:gd name="T94" fmla="*/ 289 w 613"/>
                <a:gd name="T95" fmla="*/ 92 h 887"/>
                <a:gd name="T96" fmla="*/ 314 w 613"/>
                <a:gd name="T97" fmla="*/ 56 h 887"/>
                <a:gd name="T98" fmla="*/ 346 w 613"/>
                <a:gd name="T99" fmla="*/ 21 h 887"/>
                <a:gd name="T100" fmla="*/ 375 w 613"/>
                <a:gd name="T101" fmla="*/ 3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3" h="887">
                  <a:moveTo>
                    <a:pt x="440" y="75"/>
                  </a:moveTo>
                  <a:lnTo>
                    <a:pt x="586" y="42"/>
                  </a:lnTo>
                  <a:lnTo>
                    <a:pt x="599" y="91"/>
                  </a:lnTo>
                  <a:lnTo>
                    <a:pt x="604" y="139"/>
                  </a:lnTo>
                  <a:lnTo>
                    <a:pt x="607" y="190"/>
                  </a:lnTo>
                  <a:lnTo>
                    <a:pt x="611" y="241"/>
                  </a:lnTo>
                  <a:lnTo>
                    <a:pt x="613" y="328"/>
                  </a:lnTo>
                  <a:lnTo>
                    <a:pt x="608" y="413"/>
                  </a:lnTo>
                  <a:lnTo>
                    <a:pt x="596" y="495"/>
                  </a:lnTo>
                  <a:lnTo>
                    <a:pt x="575" y="573"/>
                  </a:lnTo>
                  <a:lnTo>
                    <a:pt x="568" y="589"/>
                  </a:lnTo>
                  <a:lnTo>
                    <a:pt x="558" y="601"/>
                  </a:lnTo>
                  <a:lnTo>
                    <a:pt x="546" y="610"/>
                  </a:lnTo>
                  <a:lnTo>
                    <a:pt x="533" y="616"/>
                  </a:lnTo>
                  <a:lnTo>
                    <a:pt x="518" y="622"/>
                  </a:lnTo>
                  <a:lnTo>
                    <a:pt x="502" y="626"/>
                  </a:lnTo>
                  <a:lnTo>
                    <a:pt x="488" y="629"/>
                  </a:lnTo>
                  <a:lnTo>
                    <a:pt x="474" y="632"/>
                  </a:lnTo>
                  <a:lnTo>
                    <a:pt x="473" y="637"/>
                  </a:lnTo>
                  <a:lnTo>
                    <a:pt x="472" y="643"/>
                  </a:lnTo>
                  <a:lnTo>
                    <a:pt x="473" y="649"/>
                  </a:lnTo>
                  <a:lnTo>
                    <a:pt x="477" y="653"/>
                  </a:lnTo>
                  <a:lnTo>
                    <a:pt x="486" y="658"/>
                  </a:lnTo>
                  <a:lnTo>
                    <a:pt x="495" y="663"/>
                  </a:lnTo>
                  <a:lnTo>
                    <a:pt x="505" y="663"/>
                  </a:lnTo>
                  <a:lnTo>
                    <a:pt x="516" y="663"/>
                  </a:lnTo>
                  <a:lnTo>
                    <a:pt x="526" y="660"/>
                  </a:lnTo>
                  <a:lnTo>
                    <a:pt x="537" y="657"/>
                  </a:lnTo>
                  <a:lnTo>
                    <a:pt x="547" y="654"/>
                  </a:lnTo>
                  <a:lnTo>
                    <a:pt x="557" y="653"/>
                  </a:lnTo>
                  <a:lnTo>
                    <a:pt x="586" y="612"/>
                  </a:lnTo>
                  <a:lnTo>
                    <a:pt x="589" y="632"/>
                  </a:lnTo>
                  <a:lnTo>
                    <a:pt x="586" y="651"/>
                  </a:lnTo>
                  <a:lnTo>
                    <a:pt x="582" y="672"/>
                  </a:lnTo>
                  <a:lnTo>
                    <a:pt x="579" y="692"/>
                  </a:lnTo>
                  <a:lnTo>
                    <a:pt x="571" y="731"/>
                  </a:lnTo>
                  <a:lnTo>
                    <a:pt x="564" y="769"/>
                  </a:lnTo>
                  <a:lnTo>
                    <a:pt x="560" y="809"/>
                  </a:lnTo>
                  <a:lnTo>
                    <a:pt x="558" y="849"/>
                  </a:lnTo>
                  <a:lnTo>
                    <a:pt x="526" y="877"/>
                  </a:lnTo>
                  <a:lnTo>
                    <a:pt x="513" y="872"/>
                  </a:lnTo>
                  <a:lnTo>
                    <a:pt x="501" y="869"/>
                  </a:lnTo>
                  <a:lnTo>
                    <a:pt x="487" y="869"/>
                  </a:lnTo>
                  <a:lnTo>
                    <a:pt x="474" y="870"/>
                  </a:lnTo>
                  <a:lnTo>
                    <a:pt x="462" y="872"/>
                  </a:lnTo>
                  <a:lnTo>
                    <a:pt x="448" y="870"/>
                  </a:lnTo>
                  <a:lnTo>
                    <a:pt x="437" y="868"/>
                  </a:lnTo>
                  <a:lnTo>
                    <a:pt x="426" y="861"/>
                  </a:lnTo>
                  <a:lnTo>
                    <a:pt x="413" y="858"/>
                  </a:lnTo>
                  <a:lnTo>
                    <a:pt x="406" y="851"/>
                  </a:lnTo>
                  <a:lnTo>
                    <a:pt x="401" y="841"/>
                  </a:lnTo>
                  <a:lnTo>
                    <a:pt x="395" y="830"/>
                  </a:lnTo>
                  <a:lnTo>
                    <a:pt x="380" y="776"/>
                  </a:lnTo>
                  <a:lnTo>
                    <a:pt x="370" y="718"/>
                  </a:lnTo>
                  <a:lnTo>
                    <a:pt x="367" y="658"/>
                  </a:lnTo>
                  <a:lnTo>
                    <a:pt x="374" y="600"/>
                  </a:lnTo>
                  <a:lnTo>
                    <a:pt x="381" y="605"/>
                  </a:lnTo>
                  <a:lnTo>
                    <a:pt x="389" y="607"/>
                  </a:lnTo>
                  <a:lnTo>
                    <a:pt x="396" y="605"/>
                  </a:lnTo>
                  <a:lnTo>
                    <a:pt x="403" y="605"/>
                  </a:lnTo>
                  <a:lnTo>
                    <a:pt x="408" y="600"/>
                  </a:lnTo>
                  <a:lnTo>
                    <a:pt x="408" y="593"/>
                  </a:lnTo>
                  <a:lnTo>
                    <a:pt x="406" y="586"/>
                  </a:lnTo>
                  <a:lnTo>
                    <a:pt x="406" y="580"/>
                  </a:lnTo>
                  <a:lnTo>
                    <a:pt x="388" y="545"/>
                  </a:lnTo>
                  <a:lnTo>
                    <a:pt x="373" y="508"/>
                  </a:lnTo>
                  <a:lnTo>
                    <a:pt x="361" y="470"/>
                  </a:lnTo>
                  <a:lnTo>
                    <a:pt x="350" y="432"/>
                  </a:lnTo>
                  <a:lnTo>
                    <a:pt x="341" y="393"/>
                  </a:lnTo>
                  <a:lnTo>
                    <a:pt x="331" y="354"/>
                  </a:lnTo>
                  <a:lnTo>
                    <a:pt x="321" y="317"/>
                  </a:lnTo>
                  <a:lnTo>
                    <a:pt x="310" y="279"/>
                  </a:lnTo>
                  <a:lnTo>
                    <a:pt x="307" y="275"/>
                  </a:lnTo>
                  <a:lnTo>
                    <a:pt x="303" y="273"/>
                  </a:lnTo>
                  <a:lnTo>
                    <a:pt x="297" y="272"/>
                  </a:lnTo>
                  <a:lnTo>
                    <a:pt x="293" y="270"/>
                  </a:lnTo>
                  <a:lnTo>
                    <a:pt x="278" y="307"/>
                  </a:lnTo>
                  <a:lnTo>
                    <a:pt x="265" y="343"/>
                  </a:lnTo>
                  <a:lnTo>
                    <a:pt x="253" y="381"/>
                  </a:lnTo>
                  <a:lnTo>
                    <a:pt x="243" y="418"/>
                  </a:lnTo>
                  <a:lnTo>
                    <a:pt x="235" y="457"/>
                  </a:lnTo>
                  <a:lnTo>
                    <a:pt x="228" y="497"/>
                  </a:lnTo>
                  <a:lnTo>
                    <a:pt x="225" y="537"/>
                  </a:lnTo>
                  <a:lnTo>
                    <a:pt x="225" y="577"/>
                  </a:lnTo>
                  <a:lnTo>
                    <a:pt x="239" y="651"/>
                  </a:lnTo>
                  <a:lnTo>
                    <a:pt x="246" y="729"/>
                  </a:lnTo>
                  <a:lnTo>
                    <a:pt x="243" y="806"/>
                  </a:lnTo>
                  <a:lnTo>
                    <a:pt x="226" y="880"/>
                  </a:lnTo>
                  <a:lnTo>
                    <a:pt x="225" y="876"/>
                  </a:lnTo>
                  <a:lnTo>
                    <a:pt x="223" y="872"/>
                  </a:lnTo>
                  <a:lnTo>
                    <a:pt x="221" y="868"/>
                  </a:lnTo>
                  <a:lnTo>
                    <a:pt x="218" y="865"/>
                  </a:lnTo>
                  <a:lnTo>
                    <a:pt x="209" y="866"/>
                  </a:lnTo>
                  <a:lnTo>
                    <a:pt x="203" y="868"/>
                  </a:lnTo>
                  <a:lnTo>
                    <a:pt x="194" y="869"/>
                  </a:lnTo>
                  <a:lnTo>
                    <a:pt x="187" y="870"/>
                  </a:lnTo>
                  <a:lnTo>
                    <a:pt x="180" y="872"/>
                  </a:lnTo>
                  <a:lnTo>
                    <a:pt x="173" y="875"/>
                  </a:lnTo>
                  <a:lnTo>
                    <a:pt x="165" y="876"/>
                  </a:lnTo>
                  <a:lnTo>
                    <a:pt x="158" y="877"/>
                  </a:lnTo>
                  <a:lnTo>
                    <a:pt x="143" y="884"/>
                  </a:lnTo>
                  <a:lnTo>
                    <a:pt x="127" y="887"/>
                  </a:lnTo>
                  <a:lnTo>
                    <a:pt x="112" y="884"/>
                  </a:lnTo>
                  <a:lnTo>
                    <a:pt x="98" y="880"/>
                  </a:lnTo>
                  <a:lnTo>
                    <a:pt x="83" y="875"/>
                  </a:lnTo>
                  <a:lnTo>
                    <a:pt x="67" y="869"/>
                  </a:lnTo>
                  <a:lnTo>
                    <a:pt x="52" y="866"/>
                  </a:lnTo>
                  <a:lnTo>
                    <a:pt x="37" y="865"/>
                  </a:lnTo>
                  <a:lnTo>
                    <a:pt x="31" y="852"/>
                  </a:lnTo>
                  <a:lnTo>
                    <a:pt x="30" y="838"/>
                  </a:lnTo>
                  <a:lnTo>
                    <a:pt x="30" y="823"/>
                  </a:lnTo>
                  <a:lnTo>
                    <a:pt x="27" y="809"/>
                  </a:lnTo>
                  <a:lnTo>
                    <a:pt x="18" y="745"/>
                  </a:lnTo>
                  <a:lnTo>
                    <a:pt x="13" y="681"/>
                  </a:lnTo>
                  <a:lnTo>
                    <a:pt x="14" y="615"/>
                  </a:lnTo>
                  <a:lnTo>
                    <a:pt x="25" y="552"/>
                  </a:lnTo>
                  <a:lnTo>
                    <a:pt x="23" y="502"/>
                  </a:lnTo>
                  <a:lnTo>
                    <a:pt x="17" y="450"/>
                  </a:lnTo>
                  <a:lnTo>
                    <a:pt x="10" y="399"/>
                  </a:lnTo>
                  <a:lnTo>
                    <a:pt x="3" y="349"/>
                  </a:lnTo>
                  <a:lnTo>
                    <a:pt x="0" y="297"/>
                  </a:lnTo>
                  <a:lnTo>
                    <a:pt x="0" y="247"/>
                  </a:lnTo>
                  <a:lnTo>
                    <a:pt x="6" y="197"/>
                  </a:lnTo>
                  <a:lnTo>
                    <a:pt x="18" y="148"/>
                  </a:lnTo>
                  <a:lnTo>
                    <a:pt x="27" y="114"/>
                  </a:lnTo>
                  <a:lnTo>
                    <a:pt x="34" y="81"/>
                  </a:lnTo>
                  <a:lnTo>
                    <a:pt x="41" y="47"/>
                  </a:lnTo>
                  <a:lnTo>
                    <a:pt x="49" y="14"/>
                  </a:lnTo>
                  <a:lnTo>
                    <a:pt x="63" y="17"/>
                  </a:lnTo>
                  <a:lnTo>
                    <a:pt x="78" y="19"/>
                  </a:lnTo>
                  <a:lnTo>
                    <a:pt x="92" y="24"/>
                  </a:lnTo>
                  <a:lnTo>
                    <a:pt x="108" y="28"/>
                  </a:lnTo>
                  <a:lnTo>
                    <a:pt x="123" y="33"/>
                  </a:lnTo>
                  <a:lnTo>
                    <a:pt x="138" y="38"/>
                  </a:lnTo>
                  <a:lnTo>
                    <a:pt x="152" y="43"/>
                  </a:lnTo>
                  <a:lnTo>
                    <a:pt x="168" y="47"/>
                  </a:lnTo>
                  <a:lnTo>
                    <a:pt x="183" y="53"/>
                  </a:lnTo>
                  <a:lnTo>
                    <a:pt x="198" y="58"/>
                  </a:lnTo>
                  <a:lnTo>
                    <a:pt x="214" y="64"/>
                  </a:lnTo>
                  <a:lnTo>
                    <a:pt x="229" y="70"/>
                  </a:lnTo>
                  <a:lnTo>
                    <a:pt x="244" y="75"/>
                  </a:lnTo>
                  <a:lnTo>
                    <a:pt x="260" y="79"/>
                  </a:lnTo>
                  <a:lnTo>
                    <a:pt x="274" y="86"/>
                  </a:lnTo>
                  <a:lnTo>
                    <a:pt x="289" y="92"/>
                  </a:lnTo>
                  <a:lnTo>
                    <a:pt x="296" y="79"/>
                  </a:lnTo>
                  <a:lnTo>
                    <a:pt x="304" y="67"/>
                  </a:lnTo>
                  <a:lnTo>
                    <a:pt x="314" y="56"/>
                  </a:lnTo>
                  <a:lnTo>
                    <a:pt x="325" y="43"/>
                  </a:lnTo>
                  <a:lnTo>
                    <a:pt x="335" y="32"/>
                  </a:lnTo>
                  <a:lnTo>
                    <a:pt x="346" y="21"/>
                  </a:lnTo>
                  <a:lnTo>
                    <a:pt x="359" y="11"/>
                  </a:lnTo>
                  <a:lnTo>
                    <a:pt x="370" y="0"/>
                  </a:lnTo>
                  <a:lnTo>
                    <a:pt x="375" y="3"/>
                  </a:lnTo>
                  <a:lnTo>
                    <a:pt x="440" y="75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59"/>
            <p:cNvSpPr>
              <a:spLocks noChangeAspect="1"/>
            </p:cNvSpPr>
            <p:nvPr/>
          </p:nvSpPr>
          <p:spPr bwMode="auto">
            <a:xfrm>
              <a:off x="1170" y="2817"/>
              <a:ext cx="29" cy="23"/>
            </a:xfrm>
            <a:custGeom>
              <a:avLst/>
              <a:gdLst>
                <a:gd name="T0" fmla="*/ 83 w 87"/>
                <a:gd name="T1" fmla="*/ 24 h 67"/>
                <a:gd name="T2" fmla="*/ 85 w 87"/>
                <a:gd name="T3" fmla="*/ 35 h 67"/>
                <a:gd name="T4" fmla="*/ 87 w 87"/>
                <a:gd name="T5" fmla="*/ 47 h 67"/>
                <a:gd name="T6" fmla="*/ 85 w 87"/>
                <a:gd name="T7" fmla="*/ 58 h 67"/>
                <a:gd name="T8" fmla="*/ 78 w 87"/>
                <a:gd name="T9" fmla="*/ 67 h 67"/>
                <a:gd name="T10" fmla="*/ 68 w 87"/>
                <a:gd name="T11" fmla="*/ 65 h 67"/>
                <a:gd name="T12" fmla="*/ 57 w 87"/>
                <a:gd name="T13" fmla="*/ 63 h 67"/>
                <a:gd name="T14" fmla="*/ 47 w 87"/>
                <a:gd name="T15" fmla="*/ 60 h 67"/>
                <a:gd name="T16" fmla="*/ 37 w 87"/>
                <a:gd name="T17" fmla="*/ 56 h 67"/>
                <a:gd name="T18" fmla="*/ 28 w 87"/>
                <a:gd name="T19" fmla="*/ 53 h 67"/>
                <a:gd name="T20" fmla="*/ 19 w 87"/>
                <a:gd name="T21" fmla="*/ 49 h 67"/>
                <a:gd name="T22" fmla="*/ 9 w 87"/>
                <a:gd name="T23" fmla="*/ 46 h 67"/>
                <a:gd name="T24" fmla="*/ 0 w 87"/>
                <a:gd name="T25" fmla="*/ 43 h 67"/>
                <a:gd name="T26" fmla="*/ 0 w 87"/>
                <a:gd name="T27" fmla="*/ 32 h 67"/>
                <a:gd name="T28" fmla="*/ 8 w 87"/>
                <a:gd name="T29" fmla="*/ 25 h 67"/>
                <a:gd name="T30" fmla="*/ 19 w 87"/>
                <a:gd name="T31" fmla="*/ 17 h 67"/>
                <a:gd name="T32" fmla="*/ 32 w 87"/>
                <a:gd name="T33" fmla="*/ 10 h 67"/>
                <a:gd name="T34" fmla="*/ 44 w 87"/>
                <a:gd name="T35" fmla="*/ 3 h 67"/>
                <a:gd name="T36" fmla="*/ 57 w 87"/>
                <a:gd name="T37" fmla="*/ 0 h 67"/>
                <a:gd name="T38" fmla="*/ 68 w 87"/>
                <a:gd name="T39" fmla="*/ 1 h 67"/>
                <a:gd name="T40" fmla="*/ 76 w 87"/>
                <a:gd name="T41" fmla="*/ 10 h 67"/>
                <a:gd name="T42" fmla="*/ 83 w 87"/>
                <a:gd name="T43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67">
                  <a:moveTo>
                    <a:pt x="83" y="24"/>
                  </a:moveTo>
                  <a:lnTo>
                    <a:pt x="85" y="35"/>
                  </a:lnTo>
                  <a:lnTo>
                    <a:pt x="87" y="47"/>
                  </a:lnTo>
                  <a:lnTo>
                    <a:pt x="85" y="58"/>
                  </a:lnTo>
                  <a:lnTo>
                    <a:pt x="78" y="67"/>
                  </a:lnTo>
                  <a:lnTo>
                    <a:pt x="68" y="65"/>
                  </a:lnTo>
                  <a:lnTo>
                    <a:pt x="57" y="63"/>
                  </a:lnTo>
                  <a:lnTo>
                    <a:pt x="47" y="60"/>
                  </a:lnTo>
                  <a:lnTo>
                    <a:pt x="37" y="56"/>
                  </a:lnTo>
                  <a:lnTo>
                    <a:pt x="28" y="53"/>
                  </a:lnTo>
                  <a:lnTo>
                    <a:pt x="19" y="49"/>
                  </a:lnTo>
                  <a:lnTo>
                    <a:pt x="9" y="46"/>
                  </a:lnTo>
                  <a:lnTo>
                    <a:pt x="0" y="43"/>
                  </a:lnTo>
                  <a:lnTo>
                    <a:pt x="0" y="32"/>
                  </a:lnTo>
                  <a:lnTo>
                    <a:pt x="8" y="25"/>
                  </a:lnTo>
                  <a:lnTo>
                    <a:pt x="19" y="17"/>
                  </a:lnTo>
                  <a:lnTo>
                    <a:pt x="32" y="10"/>
                  </a:lnTo>
                  <a:lnTo>
                    <a:pt x="44" y="3"/>
                  </a:lnTo>
                  <a:lnTo>
                    <a:pt x="57" y="0"/>
                  </a:lnTo>
                  <a:lnTo>
                    <a:pt x="68" y="1"/>
                  </a:lnTo>
                  <a:lnTo>
                    <a:pt x="76" y="10"/>
                  </a:lnTo>
                  <a:lnTo>
                    <a:pt x="83" y="2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60"/>
            <p:cNvSpPr>
              <a:spLocks noChangeAspect="1"/>
            </p:cNvSpPr>
            <p:nvPr/>
          </p:nvSpPr>
          <p:spPr bwMode="auto">
            <a:xfrm>
              <a:off x="1112" y="2823"/>
              <a:ext cx="28" cy="21"/>
            </a:xfrm>
            <a:custGeom>
              <a:avLst/>
              <a:gdLst>
                <a:gd name="T0" fmla="*/ 83 w 83"/>
                <a:gd name="T1" fmla="*/ 17 h 61"/>
                <a:gd name="T2" fmla="*/ 81 w 83"/>
                <a:gd name="T3" fmla="*/ 25 h 61"/>
                <a:gd name="T4" fmla="*/ 77 w 83"/>
                <a:gd name="T5" fmla="*/ 32 h 61"/>
                <a:gd name="T6" fmla="*/ 71 w 83"/>
                <a:gd name="T7" fmla="*/ 38 h 61"/>
                <a:gd name="T8" fmla="*/ 64 w 83"/>
                <a:gd name="T9" fmla="*/ 42 h 61"/>
                <a:gd name="T10" fmla="*/ 57 w 83"/>
                <a:gd name="T11" fmla="*/ 46 h 61"/>
                <a:gd name="T12" fmla="*/ 49 w 83"/>
                <a:gd name="T13" fmla="*/ 49 h 61"/>
                <a:gd name="T14" fmla="*/ 42 w 83"/>
                <a:gd name="T15" fmla="*/ 53 h 61"/>
                <a:gd name="T16" fmla="*/ 37 w 83"/>
                <a:gd name="T17" fmla="*/ 59 h 61"/>
                <a:gd name="T18" fmla="*/ 30 w 83"/>
                <a:gd name="T19" fmla="*/ 61 h 61"/>
                <a:gd name="T20" fmla="*/ 24 w 83"/>
                <a:gd name="T21" fmla="*/ 61 h 61"/>
                <a:gd name="T22" fmla="*/ 17 w 83"/>
                <a:gd name="T23" fmla="*/ 61 h 61"/>
                <a:gd name="T24" fmla="*/ 11 w 83"/>
                <a:gd name="T25" fmla="*/ 61 h 61"/>
                <a:gd name="T26" fmla="*/ 4 w 83"/>
                <a:gd name="T27" fmla="*/ 50 h 61"/>
                <a:gd name="T28" fmla="*/ 0 w 83"/>
                <a:gd name="T29" fmla="*/ 36 h 61"/>
                <a:gd name="T30" fmla="*/ 0 w 83"/>
                <a:gd name="T31" fmla="*/ 22 h 61"/>
                <a:gd name="T32" fmla="*/ 2 w 83"/>
                <a:gd name="T33" fmla="*/ 10 h 61"/>
                <a:gd name="T34" fmla="*/ 11 w 83"/>
                <a:gd name="T35" fmla="*/ 4 h 61"/>
                <a:gd name="T36" fmla="*/ 21 w 83"/>
                <a:gd name="T37" fmla="*/ 0 h 61"/>
                <a:gd name="T38" fmla="*/ 32 w 83"/>
                <a:gd name="T39" fmla="*/ 0 h 61"/>
                <a:gd name="T40" fmla="*/ 42 w 83"/>
                <a:gd name="T41" fmla="*/ 0 h 61"/>
                <a:gd name="T42" fmla="*/ 53 w 83"/>
                <a:gd name="T43" fmla="*/ 3 h 61"/>
                <a:gd name="T44" fmla="*/ 63 w 83"/>
                <a:gd name="T45" fmla="*/ 7 h 61"/>
                <a:gd name="T46" fmla="*/ 73 w 83"/>
                <a:gd name="T47" fmla="*/ 11 h 61"/>
                <a:gd name="T48" fmla="*/ 83 w 83"/>
                <a:gd name="T49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61">
                  <a:moveTo>
                    <a:pt x="83" y="17"/>
                  </a:moveTo>
                  <a:lnTo>
                    <a:pt x="81" y="25"/>
                  </a:lnTo>
                  <a:lnTo>
                    <a:pt x="77" y="32"/>
                  </a:lnTo>
                  <a:lnTo>
                    <a:pt x="71" y="38"/>
                  </a:lnTo>
                  <a:lnTo>
                    <a:pt x="64" y="42"/>
                  </a:lnTo>
                  <a:lnTo>
                    <a:pt x="57" y="46"/>
                  </a:lnTo>
                  <a:lnTo>
                    <a:pt x="49" y="49"/>
                  </a:lnTo>
                  <a:lnTo>
                    <a:pt x="42" y="53"/>
                  </a:lnTo>
                  <a:lnTo>
                    <a:pt x="37" y="59"/>
                  </a:lnTo>
                  <a:lnTo>
                    <a:pt x="30" y="61"/>
                  </a:lnTo>
                  <a:lnTo>
                    <a:pt x="24" y="61"/>
                  </a:lnTo>
                  <a:lnTo>
                    <a:pt x="17" y="61"/>
                  </a:lnTo>
                  <a:lnTo>
                    <a:pt x="11" y="61"/>
                  </a:lnTo>
                  <a:lnTo>
                    <a:pt x="4" y="50"/>
                  </a:lnTo>
                  <a:lnTo>
                    <a:pt x="0" y="36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1" y="4"/>
                  </a:lnTo>
                  <a:lnTo>
                    <a:pt x="21" y="0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3" y="3"/>
                  </a:lnTo>
                  <a:lnTo>
                    <a:pt x="63" y="7"/>
                  </a:lnTo>
                  <a:lnTo>
                    <a:pt x="73" y="11"/>
                  </a:lnTo>
                  <a:lnTo>
                    <a:pt x="83" y="1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61"/>
            <p:cNvSpPr>
              <a:spLocks noChangeAspect="1"/>
            </p:cNvSpPr>
            <p:nvPr/>
          </p:nvSpPr>
          <p:spPr bwMode="auto">
            <a:xfrm>
              <a:off x="1041" y="2825"/>
              <a:ext cx="21" cy="16"/>
            </a:xfrm>
            <a:custGeom>
              <a:avLst/>
              <a:gdLst>
                <a:gd name="T0" fmla="*/ 61 w 64"/>
                <a:gd name="T1" fmla="*/ 50 h 50"/>
                <a:gd name="T2" fmla="*/ 53 w 64"/>
                <a:gd name="T3" fmla="*/ 50 h 50"/>
                <a:gd name="T4" fmla="*/ 45 w 64"/>
                <a:gd name="T5" fmla="*/ 49 h 50"/>
                <a:gd name="T6" fmla="*/ 36 w 64"/>
                <a:gd name="T7" fmla="*/ 46 h 50"/>
                <a:gd name="T8" fmla="*/ 29 w 64"/>
                <a:gd name="T9" fmla="*/ 42 h 50"/>
                <a:gd name="T10" fmla="*/ 21 w 64"/>
                <a:gd name="T11" fmla="*/ 38 h 50"/>
                <a:gd name="T12" fmla="*/ 14 w 64"/>
                <a:gd name="T13" fmla="*/ 32 h 50"/>
                <a:gd name="T14" fmla="*/ 7 w 64"/>
                <a:gd name="T15" fmla="*/ 27 h 50"/>
                <a:gd name="T16" fmla="*/ 0 w 64"/>
                <a:gd name="T17" fmla="*/ 21 h 50"/>
                <a:gd name="T18" fmla="*/ 7 w 64"/>
                <a:gd name="T19" fmla="*/ 18 h 50"/>
                <a:gd name="T20" fmla="*/ 15 w 64"/>
                <a:gd name="T21" fmla="*/ 17 h 50"/>
                <a:gd name="T22" fmla="*/ 22 w 64"/>
                <a:gd name="T23" fmla="*/ 14 h 50"/>
                <a:gd name="T24" fmla="*/ 31 w 64"/>
                <a:gd name="T25" fmla="*/ 13 h 50"/>
                <a:gd name="T26" fmla="*/ 39 w 64"/>
                <a:gd name="T27" fmla="*/ 10 h 50"/>
                <a:gd name="T28" fmla="*/ 46 w 64"/>
                <a:gd name="T29" fmla="*/ 7 h 50"/>
                <a:gd name="T30" fmla="*/ 54 w 64"/>
                <a:gd name="T31" fmla="*/ 4 h 50"/>
                <a:gd name="T32" fmla="*/ 61 w 64"/>
                <a:gd name="T33" fmla="*/ 0 h 50"/>
                <a:gd name="T34" fmla="*/ 63 w 64"/>
                <a:gd name="T35" fmla="*/ 13 h 50"/>
                <a:gd name="T36" fmla="*/ 64 w 64"/>
                <a:gd name="T37" fmla="*/ 25 h 50"/>
                <a:gd name="T38" fmla="*/ 64 w 64"/>
                <a:gd name="T39" fmla="*/ 39 h 50"/>
                <a:gd name="T40" fmla="*/ 61 w 64"/>
                <a:gd name="T4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" h="50">
                  <a:moveTo>
                    <a:pt x="61" y="50"/>
                  </a:moveTo>
                  <a:lnTo>
                    <a:pt x="53" y="50"/>
                  </a:lnTo>
                  <a:lnTo>
                    <a:pt x="45" y="49"/>
                  </a:lnTo>
                  <a:lnTo>
                    <a:pt x="36" y="46"/>
                  </a:lnTo>
                  <a:lnTo>
                    <a:pt x="29" y="42"/>
                  </a:lnTo>
                  <a:lnTo>
                    <a:pt x="21" y="38"/>
                  </a:lnTo>
                  <a:lnTo>
                    <a:pt x="14" y="32"/>
                  </a:lnTo>
                  <a:lnTo>
                    <a:pt x="7" y="27"/>
                  </a:lnTo>
                  <a:lnTo>
                    <a:pt x="0" y="21"/>
                  </a:lnTo>
                  <a:lnTo>
                    <a:pt x="7" y="18"/>
                  </a:lnTo>
                  <a:lnTo>
                    <a:pt x="15" y="17"/>
                  </a:lnTo>
                  <a:lnTo>
                    <a:pt x="22" y="14"/>
                  </a:lnTo>
                  <a:lnTo>
                    <a:pt x="31" y="13"/>
                  </a:lnTo>
                  <a:lnTo>
                    <a:pt x="39" y="10"/>
                  </a:lnTo>
                  <a:lnTo>
                    <a:pt x="46" y="7"/>
                  </a:lnTo>
                  <a:lnTo>
                    <a:pt x="54" y="4"/>
                  </a:lnTo>
                  <a:lnTo>
                    <a:pt x="61" y="0"/>
                  </a:lnTo>
                  <a:lnTo>
                    <a:pt x="63" y="13"/>
                  </a:lnTo>
                  <a:lnTo>
                    <a:pt x="64" y="25"/>
                  </a:lnTo>
                  <a:lnTo>
                    <a:pt x="64" y="39"/>
                  </a:lnTo>
                  <a:lnTo>
                    <a:pt x="61" y="50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62"/>
            <p:cNvSpPr>
              <a:spLocks noChangeAspect="1"/>
            </p:cNvSpPr>
            <p:nvPr/>
          </p:nvSpPr>
          <p:spPr bwMode="auto">
            <a:xfrm>
              <a:off x="978" y="2826"/>
              <a:ext cx="45" cy="9"/>
            </a:xfrm>
            <a:custGeom>
              <a:avLst/>
              <a:gdLst>
                <a:gd name="T0" fmla="*/ 137 w 137"/>
                <a:gd name="T1" fmla="*/ 14 h 28"/>
                <a:gd name="T2" fmla="*/ 137 w 137"/>
                <a:gd name="T3" fmla="*/ 28 h 28"/>
                <a:gd name="T4" fmla="*/ 122 w 137"/>
                <a:gd name="T5" fmla="*/ 23 h 28"/>
                <a:gd name="T6" fmla="*/ 105 w 137"/>
                <a:gd name="T7" fmla="*/ 18 h 28"/>
                <a:gd name="T8" fmla="*/ 90 w 137"/>
                <a:gd name="T9" fmla="*/ 16 h 28"/>
                <a:gd name="T10" fmla="*/ 73 w 137"/>
                <a:gd name="T11" fmla="*/ 16 h 28"/>
                <a:gd name="T12" fmla="*/ 56 w 137"/>
                <a:gd name="T13" fmla="*/ 16 h 28"/>
                <a:gd name="T14" fmla="*/ 39 w 137"/>
                <a:gd name="T15" fmla="*/ 18 h 28"/>
                <a:gd name="T16" fmla="*/ 24 w 137"/>
                <a:gd name="T17" fmla="*/ 23 h 28"/>
                <a:gd name="T18" fmla="*/ 9 w 137"/>
                <a:gd name="T19" fmla="*/ 28 h 28"/>
                <a:gd name="T20" fmla="*/ 0 w 137"/>
                <a:gd name="T21" fmla="*/ 28 h 28"/>
                <a:gd name="T22" fmla="*/ 13 w 137"/>
                <a:gd name="T23" fmla="*/ 16 h 28"/>
                <a:gd name="T24" fmla="*/ 28 w 137"/>
                <a:gd name="T25" fmla="*/ 7 h 28"/>
                <a:gd name="T26" fmla="*/ 45 w 137"/>
                <a:gd name="T27" fmla="*/ 3 h 28"/>
                <a:gd name="T28" fmla="*/ 63 w 137"/>
                <a:gd name="T29" fmla="*/ 0 h 28"/>
                <a:gd name="T30" fmla="*/ 81 w 137"/>
                <a:gd name="T31" fmla="*/ 0 h 28"/>
                <a:gd name="T32" fmla="*/ 99 w 137"/>
                <a:gd name="T33" fmla="*/ 3 h 28"/>
                <a:gd name="T34" fmla="*/ 119 w 137"/>
                <a:gd name="T35" fmla="*/ 9 h 28"/>
                <a:gd name="T36" fmla="*/ 137 w 137"/>
                <a:gd name="T3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28">
                  <a:moveTo>
                    <a:pt x="137" y="14"/>
                  </a:moveTo>
                  <a:lnTo>
                    <a:pt x="137" y="28"/>
                  </a:lnTo>
                  <a:lnTo>
                    <a:pt x="122" y="23"/>
                  </a:lnTo>
                  <a:lnTo>
                    <a:pt x="105" y="18"/>
                  </a:lnTo>
                  <a:lnTo>
                    <a:pt x="90" y="16"/>
                  </a:lnTo>
                  <a:lnTo>
                    <a:pt x="73" y="16"/>
                  </a:lnTo>
                  <a:lnTo>
                    <a:pt x="56" y="16"/>
                  </a:lnTo>
                  <a:lnTo>
                    <a:pt x="39" y="18"/>
                  </a:lnTo>
                  <a:lnTo>
                    <a:pt x="24" y="23"/>
                  </a:lnTo>
                  <a:lnTo>
                    <a:pt x="9" y="28"/>
                  </a:lnTo>
                  <a:lnTo>
                    <a:pt x="0" y="28"/>
                  </a:lnTo>
                  <a:lnTo>
                    <a:pt x="13" y="16"/>
                  </a:lnTo>
                  <a:lnTo>
                    <a:pt x="28" y="7"/>
                  </a:lnTo>
                  <a:lnTo>
                    <a:pt x="45" y="3"/>
                  </a:lnTo>
                  <a:lnTo>
                    <a:pt x="63" y="0"/>
                  </a:lnTo>
                  <a:lnTo>
                    <a:pt x="81" y="0"/>
                  </a:lnTo>
                  <a:lnTo>
                    <a:pt x="99" y="3"/>
                  </a:lnTo>
                  <a:lnTo>
                    <a:pt x="119" y="9"/>
                  </a:lnTo>
                  <a:lnTo>
                    <a:pt x="13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63"/>
            <p:cNvSpPr>
              <a:spLocks noChangeAspect="1"/>
            </p:cNvSpPr>
            <p:nvPr/>
          </p:nvSpPr>
          <p:spPr bwMode="auto">
            <a:xfrm>
              <a:off x="1146" y="2827"/>
              <a:ext cx="17" cy="6"/>
            </a:xfrm>
            <a:custGeom>
              <a:avLst/>
              <a:gdLst>
                <a:gd name="T0" fmla="*/ 52 w 52"/>
                <a:gd name="T1" fmla="*/ 14 h 18"/>
                <a:gd name="T2" fmla="*/ 46 w 52"/>
                <a:gd name="T3" fmla="*/ 17 h 18"/>
                <a:gd name="T4" fmla="*/ 41 w 52"/>
                <a:gd name="T5" fmla="*/ 18 h 18"/>
                <a:gd name="T6" fmla="*/ 35 w 52"/>
                <a:gd name="T7" fmla="*/ 18 h 18"/>
                <a:gd name="T8" fmla="*/ 28 w 52"/>
                <a:gd name="T9" fmla="*/ 17 h 18"/>
                <a:gd name="T10" fmla="*/ 22 w 52"/>
                <a:gd name="T11" fmla="*/ 14 h 18"/>
                <a:gd name="T12" fmla="*/ 15 w 52"/>
                <a:gd name="T13" fmla="*/ 13 h 18"/>
                <a:gd name="T14" fmla="*/ 10 w 52"/>
                <a:gd name="T15" fmla="*/ 11 h 18"/>
                <a:gd name="T16" fmla="*/ 3 w 52"/>
                <a:gd name="T17" fmla="*/ 10 h 18"/>
                <a:gd name="T18" fmla="*/ 3 w 52"/>
                <a:gd name="T19" fmla="*/ 8 h 18"/>
                <a:gd name="T20" fmla="*/ 3 w 52"/>
                <a:gd name="T21" fmla="*/ 6 h 18"/>
                <a:gd name="T22" fmla="*/ 2 w 52"/>
                <a:gd name="T23" fmla="*/ 4 h 18"/>
                <a:gd name="T24" fmla="*/ 0 w 52"/>
                <a:gd name="T25" fmla="*/ 3 h 18"/>
                <a:gd name="T26" fmla="*/ 7 w 52"/>
                <a:gd name="T27" fmla="*/ 2 h 18"/>
                <a:gd name="T28" fmla="*/ 14 w 52"/>
                <a:gd name="T29" fmla="*/ 2 h 18"/>
                <a:gd name="T30" fmla="*/ 21 w 52"/>
                <a:gd name="T31" fmla="*/ 0 h 18"/>
                <a:gd name="T32" fmla="*/ 28 w 52"/>
                <a:gd name="T33" fmla="*/ 2 h 18"/>
                <a:gd name="T34" fmla="*/ 35 w 52"/>
                <a:gd name="T35" fmla="*/ 3 h 18"/>
                <a:gd name="T36" fmla="*/ 42 w 52"/>
                <a:gd name="T37" fmla="*/ 4 h 18"/>
                <a:gd name="T38" fmla="*/ 48 w 52"/>
                <a:gd name="T39" fmla="*/ 8 h 18"/>
                <a:gd name="T40" fmla="*/ 52 w 52"/>
                <a:gd name="T4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18">
                  <a:moveTo>
                    <a:pt x="52" y="14"/>
                  </a:moveTo>
                  <a:lnTo>
                    <a:pt x="46" y="17"/>
                  </a:lnTo>
                  <a:lnTo>
                    <a:pt x="41" y="18"/>
                  </a:lnTo>
                  <a:lnTo>
                    <a:pt x="35" y="18"/>
                  </a:lnTo>
                  <a:lnTo>
                    <a:pt x="28" y="17"/>
                  </a:lnTo>
                  <a:lnTo>
                    <a:pt x="22" y="14"/>
                  </a:lnTo>
                  <a:lnTo>
                    <a:pt x="15" y="13"/>
                  </a:lnTo>
                  <a:lnTo>
                    <a:pt x="10" y="11"/>
                  </a:lnTo>
                  <a:lnTo>
                    <a:pt x="3" y="10"/>
                  </a:lnTo>
                  <a:lnTo>
                    <a:pt x="3" y="8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7" y="2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2" y="4"/>
                  </a:lnTo>
                  <a:lnTo>
                    <a:pt x="48" y="8"/>
                  </a:lnTo>
                  <a:lnTo>
                    <a:pt x="52" y="1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64"/>
            <p:cNvSpPr>
              <a:spLocks noChangeAspect="1"/>
            </p:cNvSpPr>
            <p:nvPr/>
          </p:nvSpPr>
          <p:spPr bwMode="auto">
            <a:xfrm>
              <a:off x="1216" y="2832"/>
              <a:ext cx="10" cy="49"/>
            </a:xfrm>
            <a:custGeom>
              <a:avLst/>
              <a:gdLst>
                <a:gd name="T0" fmla="*/ 4 w 29"/>
                <a:gd name="T1" fmla="*/ 149 h 149"/>
                <a:gd name="T2" fmla="*/ 7 w 29"/>
                <a:gd name="T3" fmla="*/ 133 h 149"/>
                <a:gd name="T4" fmla="*/ 9 w 29"/>
                <a:gd name="T5" fmla="*/ 94 h 149"/>
                <a:gd name="T6" fmla="*/ 9 w 29"/>
                <a:gd name="T7" fmla="*/ 43 h 149"/>
                <a:gd name="T8" fmla="*/ 0 w 29"/>
                <a:gd name="T9" fmla="*/ 0 h 149"/>
                <a:gd name="T10" fmla="*/ 9 w 29"/>
                <a:gd name="T11" fmla="*/ 0 h 149"/>
                <a:gd name="T12" fmla="*/ 18 w 29"/>
                <a:gd name="T13" fmla="*/ 7 h 149"/>
                <a:gd name="T14" fmla="*/ 23 w 29"/>
                <a:gd name="T15" fmla="*/ 17 h 149"/>
                <a:gd name="T16" fmla="*/ 29 w 29"/>
                <a:gd name="T17" fmla="*/ 27 h 149"/>
                <a:gd name="T18" fmla="*/ 29 w 29"/>
                <a:gd name="T19" fmla="*/ 42 h 149"/>
                <a:gd name="T20" fmla="*/ 28 w 29"/>
                <a:gd name="T21" fmla="*/ 78 h 149"/>
                <a:gd name="T22" fmla="*/ 21 w 29"/>
                <a:gd name="T23" fmla="*/ 120 h 149"/>
                <a:gd name="T24" fmla="*/ 4 w 29"/>
                <a:gd name="T2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49">
                  <a:moveTo>
                    <a:pt x="4" y="149"/>
                  </a:moveTo>
                  <a:lnTo>
                    <a:pt x="7" y="133"/>
                  </a:lnTo>
                  <a:lnTo>
                    <a:pt x="9" y="94"/>
                  </a:lnTo>
                  <a:lnTo>
                    <a:pt x="9" y="43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7"/>
                  </a:lnTo>
                  <a:lnTo>
                    <a:pt x="23" y="17"/>
                  </a:lnTo>
                  <a:lnTo>
                    <a:pt x="29" y="27"/>
                  </a:lnTo>
                  <a:lnTo>
                    <a:pt x="29" y="42"/>
                  </a:lnTo>
                  <a:lnTo>
                    <a:pt x="28" y="78"/>
                  </a:lnTo>
                  <a:lnTo>
                    <a:pt x="21" y="120"/>
                  </a:lnTo>
                  <a:lnTo>
                    <a:pt x="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65"/>
            <p:cNvSpPr>
              <a:spLocks noChangeAspect="1"/>
            </p:cNvSpPr>
            <p:nvPr/>
          </p:nvSpPr>
          <p:spPr bwMode="auto">
            <a:xfrm>
              <a:off x="1235" y="2835"/>
              <a:ext cx="9" cy="25"/>
            </a:xfrm>
            <a:custGeom>
              <a:avLst/>
              <a:gdLst>
                <a:gd name="T0" fmla="*/ 26 w 26"/>
                <a:gd name="T1" fmla="*/ 34 h 74"/>
                <a:gd name="T2" fmla="*/ 26 w 26"/>
                <a:gd name="T3" fmla="*/ 46 h 74"/>
                <a:gd name="T4" fmla="*/ 22 w 26"/>
                <a:gd name="T5" fmla="*/ 59 h 74"/>
                <a:gd name="T6" fmla="*/ 15 w 26"/>
                <a:gd name="T7" fmla="*/ 70 h 74"/>
                <a:gd name="T8" fmla="*/ 11 w 26"/>
                <a:gd name="T9" fmla="*/ 74 h 74"/>
                <a:gd name="T10" fmla="*/ 11 w 26"/>
                <a:gd name="T11" fmla="*/ 56 h 74"/>
                <a:gd name="T12" fmla="*/ 8 w 26"/>
                <a:gd name="T13" fmla="*/ 37 h 74"/>
                <a:gd name="T14" fmla="*/ 4 w 26"/>
                <a:gd name="T15" fmla="*/ 18 h 74"/>
                <a:gd name="T16" fmla="*/ 0 w 26"/>
                <a:gd name="T17" fmla="*/ 0 h 74"/>
                <a:gd name="T18" fmla="*/ 11 w 26"/>
                <a:gd name="T19" fmla="*/ 3 h 74"/>
                <a:gd name="T20" fmla="*/ 17 w 26"/>
                <a:gd name="T21" fmla="*/ 13 h 74"/>
                <a:gd name="T22" fmla="*/ 21 w 26"/>
                <a:gd name="T23" fmla="*/ 24 h 74"/>
                <a:gd name="T24" fmla="*/ 26 w 26"/>
                <a:gd name="T25" fmla="*/ 3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4">
                  <a:moveTo>
                    <a:pt x="26" y="34"/>
                  </a:moveTo>
                  <a:lnTo>
                    <a:pt x="26" y="46"/>
                  </a:lnTo>
                  <a:lnTo>
                    <a:pt x="22" y="59"/>
                  </a:lnTo>
                  <a:lnTo>
                    <a:pt x="15" y="70"/>
                  </a:lnTo>
                  <a:lnTo>
                    <a:pt x="11" y="74"/>
                  </a:lnTo>
                  <a:lnTo>
                    <a:pt x="11" y="56"/>
                  </a:lnTo>
                  <a:lnTo>
                    <a:pt x="8" y="37"/>
                  </a:lnTo>
                  <a:lnTo>
                    <a:pt x="4" y="18"/>
                  </a:lnTo>
                  <a:lnTo>
                    <a:pt x="0" y="0"/>
                  </a:lnTo>
                  <a:lnTo>
                    <a:pt x="11" y="3"/>
                  </a:lnTo>
                  <a:lnTo>
                    <a:pt x="17" y="13"/>
                  </a:lnTo>
                  <a:lnTo>
                    <a:pt x="21" y="24"/>
                  </a:lnTo>
                  <a:lnTo>
                    <a:pt x="26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66"/>
            <p:cNvSpPr>
              <a:spLocks noChangeAspect="1"/>
            </p:cNvSpPr>
            <p:nvPr/>
          </p:nvSpPr>
          <p:spPr bwMode="auto">
            <a:xfrm>
              <a:off x="942" y="2849"/>
              <a:ext cx="17" cy="40"/>
            </a:xfrm>
            <a:custGeom>
              <a:avLst/>
              <a:gdLst>
                <a:gd name="T0" fmla="*/ 53 w 53"/>
                <a:gd name="T1" fmla="*/ 109 h 120"/>
                <a:gd name="T2" fmla="*/ 53 w 53"/>
                <a:gd name="T3" fmla="*/ 113 h 120"/>
                <a:gd name="T4" fmla="*/ 53 w 53"/>
                <a:gd name="T5" fmla="*/ 116 h 120"/>
                <a:gd name="T6" fmla="*/ 51 w 53"/>
                <a:gd name="T7" fmla="*/ 117 h 120"/>
                <a:gd name="T8" fmla="*/ 48 w 53"/>
                <a:gd name="T9" fmla="*/ 120 h 120"/>
                <a:gd name="T10" fmla="*/ 41 w 53"/>
                <a:gd name="T11" fmla="*/ 117 h 120"/>
                <a:gd name="T12" fmla="*/ 34 w 53"/>
                <a:gd name="T13" fmla="*/ 114 h 120"/>
                <a:gd name="T14" fmla="*/ 27 w 53"/>
                <a:gd name="T15" fmla="*/ 112 h 120"/>
                <a:gd name="T16" fmla="*/ 22 w 53"/>
                <a:gd name="T17" fmla="*/ 108 h 120"/>
                <a:gd name="T18" fmla="*/ 16 w 53"/>
                <a:gd name="T19" fmla="*/ 102 h 120"/>
                <a:gd name="T20" fmla="*/ 11 w 53"/>
                <a:gd name="T21" fmla="*/ 98 h 120"/>
                <a:gd name="T22" fmla="*/ 6 w 53"/>
                <a:gd name="T23" fmla="*/ 91 h 120"/>
                <a:gd name="T24" fmla="*/ 4 w 53"/>
                <a:gd name="T25" fmla="*/ 84 h 120"/>
                <a:gd name="T26" fmla="*/ 0 w 53"/>
                <a:gd name="T27" fmla="*/ 63 h 120"/>
                <a:gd name="T28" fmla="*/ 0 w 53"/>
                <a:gd name="T29" fmla="*/ 41 h 120"/>
                <a:gd name="T30" fmla="*/ 2 w 53"/>
                <a:gd name="T31" fmla="*/ 20 h 120"/>
                <a:gd name="T32" fmla="*/ 11 w 53"/>
                <a:gd name="T33" fmla="*/ 0 h 120"/>
                <a:gd name="T34" fmla="*/ 11 w 53"/>
                <a:gd name="T35" fmla="*/ 4 h 120"/>
                <a:gd name="T36" fmla="*/ 9 w 53"/>
                <a:gd name="T37" fmla="*/ 14 h 120"/>
                <a:gd name="T38" fmla="*/ 8 w 53"/>
                <a:gd name="T39" fmla="*/ 31 h 120"/>
                <a:gd name="T40" fmla="*/ 9 w 53"/>
                <a:gd name="T41" fmla="*/ 48 h 120"/>
                <a:gd name="T42" fmla="*/ 13 w 53"/>
                <a:gd name="T43" fmla="*/ 67 h 120"/>
                <a:gd name="T44" fmla="*/ 22 w 53"/>
                <a:gd name="T45" fmla="*/ 85 h 120"/>
                <a:gd name="T46" fmla="*/ 34 w 53"/>
                <a:gd name="T47" fmla="*/ 99 h 120"/>
                <a:gd name="T48" fmla="*/ 53 w 53"/>
                <a:gd name="T49" fmla="*/ 10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20">
                  <a:moveTo>
                    <a:pt x="53" y="109"/>
                  </a:moveTo>
                  <a:lnTo>
                    <a:pt x="53" y="113"/>
                  </a:lnTo>
                  <a:lnTo>
                    <a:pt x="53" y="116"/>
                  </a:lnTo>
                  <a:lnTo>
                    <a:pt x="51" y="117"/>
                  </a:lnTo>
                  <a:lnTo>
                    <a:pt x="48" y="120"/>
                  </a:lnTo>
                  <a:lnTo>
                    <a:pt x="41" y="117"/>
                  </a:lnTo>
                  <a:lnTo>
                    <a:pt x="34" y="114"/>
                  </a:lnTo>
                  <a:lnTo>
                    <a:pt x="27" y="112"/>
                  </a:lnTo>
                  <a:lnTo>
                    <a:pt x="22" y="108"/>
                  </a:lnTo>
                  <a:lnTo>
                    <a:pt x="16" y="102"/>
                  </a:lnTo>
                  <a:lnTo>
                    <a:pt x="11" y="98"/>
                  </a:lnTo>
                  <a:lnTo>
                    <a:pt x="6" y="91"/>
                  </a:lnTo>
                  <a:lnTo>
                    <a:pt x="4" y="84"/>
                  </a:lnTo>
                  <a:lnTo>
                    <a:pt x="0" y="63"/>
                  </a:lnTo>
                  <a:lnTo>
                    <a:pt x="0" y="41"/>
                  </a:lnTo>
                  <a:lnTo>
                    <a:pt x="2" y="2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9" y="14"/>
                  </a:lnTo>
                  <a:lnTo>
                    <a:pt x="8" y="31"/>
                  </a:lnTo>
                  <a:lnTo>
                    <a:pt x="9" y="48"/>
                  </a:lnTo>
                  <a:lnTo>
                    <a:pt x="13" y="67"/>
                  </a:lnTo>
                  <a:lnTo>
                    <a:pt x="22" y="85"/>
                  </a:lnTo>
                  <a:lnTo>
                    <a:pt x="34" y="99"/>
                  </a:lnTo>
                  <a:lnTo>
                    <a:pt x="53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67"/>
            <p:cNvSpPr>
              <a:spLocks noChangeAspect="1"/>
            </p:cNvSpPr>
            <p:nvPr/>
          </p:nvSpPr>
          <p:spPr bwMode="auto">
            <a:xfrm>
              <a:off x="972" y="2848"/>
              <a:ext cx="75" cy="21"/>
            </a:xfrm>
            <a:custGeom>
              <a:avLst/>
              <a:gdLst>
                <a:gd name="T0" fmla="*/ 200 w 223"/>
                <a:gd name="T1" fmla="*/ 42 h 64"/>
                <a:gd name="T2" fmla="*/ 223 w 223"/>
                <a:gd name="T3" fmla="*/ 64 h 64"/>
                <a:gd name="T4" fmla="*/ 210 w 223"/>
                <a:gd name="T5" fmla="*/ 58 h 64"/>
                <a:gd name="T6" fmla="*/ 198 w 223"/>
                <a:gd name="T7" fmla="*/ 53 h 64"/>
                <a:gd name="T8" fmla="*/ 184 w 223"/>
                <a:gd name="T9" fmla="*/ 47 h 64"/>
                <a:gd name="T10" fmla="*/ 171 w 223"/>
                <a:gd name="T11" fmla="*/ 42 h 64"/>
                <a:gd name="T12" fmla="*/ 157 w 223"/>
                <a:gd name="T13" fmla="*/ 38 h 64"/>
                <a:gd name="T14" fmla="*/ 142 w 223"/>
                <a:gd name="T15" fmla="*/ 35 h 64"/>
                <a:gd name="T16" fmla="*/ 128 w 223"/>
                <a:gd name="T17" fmla="*/ 31 h 64"/>
                <a:gd name="T18" fmla="*/ 114 w 223"/>
                <a:gd name="T19" fmla="*/ 28 h 64"/>
                <a:gd name="T20" fmla="*/ 99 w 223"/>
                <a:gd name="T21" fmla="*/ 26 h 64"/>
                <a:gd name="T22" fmla="*/ 83 w 223"/>
                <a:gd name="T23" fmla="*/ 26 h 64"/>
                <a:gd name="T24" fmla="*/ 69 w 223"/>
                <a:gd name="T25" fmla="*/ 26 h 64"/>
                <a:gd name="T26" fmla="*/ 55 w 223"/>
                <a:gd name="T27" fmla="*/ 28 h 64"/>
                <a:gd name="T28" fmla="*/ 40 w 223"/>
                <a:gd name="T29" fmla="*/ 29 h 64"/>
                <a:gd name="T30" fmla="*/ 26 w 223"/>
                <a:gd name="T31" fmla="*/ 33 h 64"/>
                <a:gd name="T32" fmla="*/ 14 w 223"/>
                <a:gd name="T33" fmla="*/ 38 h 64"/>
                <a:gd name="T34" fmla="*/ 0 w 223"/>
                <a:gd name="T35" fmla="*/ 43 h 64"/>
                <a:gd name="T36" fmla="*/ 4 w 223"/>
                <a:gd name="T37" fmla="*/ 32 h 64"/>
                <a:gd name="T38" fmla="*/ 9 w 223"/>
                <a:gd name="T39" fmla="*/ 24 h 64"/>
                <a:gd name="T40" fmla="*/ 16 w 223"/>
                <a:gd name="T41" fmla="*/ 17 h 64"/>
                <a:gd name="T42" fmla="*/ 25 w 223"/>
                <a:gd name="T43" fmla="*/ 11 h 64"/>
                <a:gd name="T44" fmla="*/ 34 w 223"/>
                <a:gd name="T45" fmla="*/ 7 h 64"/>
                <a:gd name="T46" fmla="*/ 44 w 223"/>
                <a:gd name="T47" fmla="*/ 4 h 64"/>
                <a:gd name="T48" fmla="*/ 54 w 223"/>
                <a:gd name="T49" fmla="*/ 1 h 64"/>
                <a:gd name="T50" fmla="*/ 65 w 223"/>
                <a:gd name="T51" fmla="*/ 0 h 64"/>
                <a:gd name="T52" fmla="*/ 83 w 223"/>
                <a:gd name="T53" fmla="*/ 1 h 64"/>
                <a:gd name="T54" fmla="*/ 103 w 223"/>
                <a:gd name="T55" fmla="*/ 3 h 64"/>
                <a:gd name="T56" fmla="*/ 122 w 223"/>
                <a:gd name="T57" fmla="*/ 4 h 64"/>
                <a:gd name="T58" fmla="*/ 140 w 223"/>
                <a:gd name="T59" fmla="*/ 8 h 64"/>
                <a:gd name="T60" fmla="*/ 157 w 223"/>
                <a:gd name="T61" fmla="*/ 14 h 64"/>
                <a:gd name="T62" fmla="*/ 174 w 223"/>
                <a:gd name="T63" fmla="*/ 21 h 64"/>
                <a:gd name="T64" fmla="*/ 188 w 223"/>
                <a:gd name="T65" fmla="*/ 31 h 64"/>
                <a:gd name="T66" fmla="*/ 200 w 223"/>
                <a:gd name="T6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64">
                  <a:moveTo>
                    <a:pt x="200" y="42"/>
                  </a:moveTo>
                  <a:lnTo>
                    <a:pt x="223" y="64"/>
                  </a:lnTo>
                  <a:lnTo>
                    <a:pt x="210" y="58"/>
                  </a:lnTo>
                  <a:lnTo>
                    <a:pt x="198" y="53"/>
                  </a:lnTo>
                  <a:lnTo>
                    <a:pt x="184" y="47"/>
                  </a:lnTo>
                  <a:lnTo>
                    <a:pt x="171" y="42"/>
                  </a:lnTo>
                  <a:lnTo>
                    <a:pt x="157" y="38"/>
                  </a:lnTo>
                  <a:lnTo>
                    <a:pt x="142" y="35"/>
                  </a:lnTo>
                  <a:lnTo>
                    <a:pt x="128" y="31"/>
                  </a:lnTo>
                  <a:lnTo>
                    <a:pt x="114" y="28"/>
                  </a:lnTo>
                  <a:lnTo>
                    <a:pt x="99" y="26"/>
                  </a:lnTo>
                  <a:lnTo>
                    <a:pt x="83" y="26"/>
                  </a:lnTo>
                  <a:lnTo>
                    <a:pt x="69" y="26"/>
                  </a:lnTo>
                  <a:lnTo>
                    <a:pt x="55" y="28"/>
                  </a:lnTo>
                  <a:lnTo>
                    <a:pt x="40" y="29"/>
                  </a:lnTo>
                  <a:lnTo>
                    <a:pt x="26" y="33"/>
                  </a:lnTo>
                  <a:lnTo>
                    <a:pt x="14" y="38"/>
                  </a:lnTo>
                  <a:lnTo>
                    <a:pt x="0" y="43"/>
                  </a:lnTo>
                  <a:lnTo>
                    <a:pt x="4" y="32"/>
                  </a:lnTo>
                  <a:lnTo>
                    <a:pt x="9" y="24"/>
                  </a:lnTo>
                  <a:lnTo>
                    <a:pt x="16" y="17"/>
                  </a:lnTo>
                  <a:lnTo>
                    <a:pt x="25" y="11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4" y="1"/>
                  </a:lnTo>
                  <a:lnTo>
                    <a:pt x="65" y="0"/>
                  </a:lnTo>
                  <a:lnTo>
                    <a:pt x="83" y="1"/>
                  </a:lnTo>
                  <a:lnTo>
                    <a:pt x="103" y="3"/>
                  </a:lnTo>
                  <a:lnTo>
                    <a:pt x="122" y="4"/>
                  </a:lnTo>
                  <a:lnTo>
                    <a:pt x="140" y="8"/>
                  </a:lnTo>
                  <a:lnTo>
                    <a:pt x="157" y="14"/>
                  </a:lnTo>
                  <a:lnTo>
                    <a:pt x="174" y="21"/>
                  </a:lnTo>
                  <a:lnTo>
                    <a:pt x="188" y="31"/>
                  </a:lnTo>
                  <a:lnTo>
                    <a:pt x="200" y="4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68"/>
            <p:cNvSpPr>
              <a:spLocks noChangeAspect="1"/>
            </p:cNvSpPr>
            <p:nvPr/>
          </p:nvSpPr>
          <p:spPr bwMode="auto">
            <a:xfrm>
              <a:off x="1125" y="2857"/>
              <a:ext cx="34" cy="6"/>
            </a:xfrm>
            <a:custGeom>
              <a:avLst/>
              <a:gdLst>
                <a:gd name="T0" fmla="*/ 101 w 101"/>
                <a:gd name="T1" fmla="*/ 0 h 19"/>
                <a:gd name="T2" fmla="*/ 99 w 101"/>
                <a:gd name="T3" fmla="*/ 3 h 19"/>
                <a:gd name="T4" fmla="*/ 97 w 101"/>
                <a:gd name="T5" fmla="*/ 6 h 19"/>
                <a:gd name="T6" fmla="*/ 94 w 101"/>
                <a:gd name="T7" fmla="*/ 10 h 19"/>
                <a:gd name="T8" fmla="*/ 91 w 101"/>
                <a:gd name="T9" fmla="*/ 13 h 19"/>
                <a:gd name="T10" fmla="*/ 80 w 101"/>
                <a:gd name="T11" fmla="*/ 16 h 19"/>
                <a:gd name="T12" fmla="*/ 69 w 101"/>
                <a:gd name="T13" fmla="*/ 17 h 19"/>
                <a:gd name="T14" fmla="*/ 58 w 101"/>
                <a:gd name="T15" fmla="*/ 17 h 19"/>
                <a:gd name="T16" fmla="*/ 46 w 101"/>
                <a:gd name="T17" fmla="*/ 19 h 19"/>
                <a:gd name="T18" fmla="*/ 35 w 101"/>
                <a:gd name="T19" fmla="*/ 19 h 19"/>
                <a:gd name="T20" fmla="*/ 23 w 101"/>
                <a:gd name="T21" fmla="*/ 17 h 19"/>
                <a:gd name="T22" fmla="*/ 12 w 101"/>
                <a:gd name="T23" fmla="*/ 17 h 19"/>
                <a:gd name="T24" fmla="*/ 0 w 101"/>
                <a:gd name="T25" fmla="*/ 16 h 19"/>
                <a:gd name="T26" fmla="*/ 5 w 101"/>
                <a:gd name="T27" fmla="*/ 0 h 19"/>
                <a:gd name="T28" fmla="*/ 17 w 101"/>
                <a:gd name="T29" fmla="*/ 2 h 19"/>
                <a:gd name="T30" fmla="*/ 28 w 101"/>
                <a:gd name="T31" fmla="*/ 3 h 19"/>
                <a:gd name="T32" fmla="*/ 41 w 101"/>
                <a:gd name="T33" fmla="*/ 5 h 19"/>
                <a:gd name="T34" fmla="*/ 53 w 101"/>
                <a:gd name="T35" fmla="*/ 5 h 19"/>
                <a:gd name="T36" fmla="*/ 65 w 101"/>
                <a:gd name="T37" fmla="*/ 5 h 19"/>
                <a:gd name="T38" fmla="*/ 77 w 101"/>
                <a:gd name="T39" fmla="*/ 3 h 19"/>
                <a:gd name="T40" fmla="*/ 88 w 101"/>
                <a:gd name="T41" fmla="*/ 2 h 19"/>
                <a:gd name="T42" fmla="*/ 101 w 101"/>
                <a:gd name="T4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1" h="19">
                  <a:moveTo>
                    <a:pt x="101" y="0"/>
                  </a:moveTo>
                  <a:lnTo>
                    <a:pt x="99" y="3"/>
                  </a:lnTo>
                  <a:lnTo>
                    <a:pt x="97" y="6"/>
                  </a:lnTo>
                  <a:lnTo>
                    <a:pt x="94" y="10"/>
                  </a:lnTo>
                  <a:lnTo>
                    <a:pt x="91" y="13"/>
                  </a:lnTo>
                  <a:lnTo>
                    <a:pt x="80" y="16"/>
                  </a:lnTo>
                  <a:lnTo>
                    <a:pt x="69" y="17"/>
                  </a:lnTo>
                  <a:lnTo>
                    <a:pt x="58" y="17"/>
                  </a:lnTo>
                  <a:lnTo>
                    <a:pt x="46" y="19"/>
                  </a:lnTo>
                  <a:lnTo>
                    <a:pt x="35" y="19"/>
                  </a:lnTo>
                  <a:lnTo>
                    <a:pt x="23" y="17"/>
                  </a:lnTo>
                  <a:lnTo>
                    <a:pt x="12" y="17"/>
                  </a:lnTo>
                  <a:lnTo>
                    <a:pt x="0" y="16"/>
                  </a:lnTo>
                  <a:lnTo>
                    <a:pt x="5" y="0"/>
                  </a:lnTo>
                  <a:lnTo>
                    <a:pt x="17" y="2"/>
                  </a:lnTo>
                  <a:lnTo>
                    <a:pt x="28" y="3"/>
                  </a:lnTo>
                  <a:lnTo>
                    <a:pt x="41" y="5"/>
                  </a:lnTo>
                  <a:lnTo>
                    <a:pt x="53" y="5"/>
                  </a:lnTo>
                  <a:lnTo>
                    <a:pt x="65" y="5"/>
                  </a:lnTo>
                  <a:lnTo>
                    <a:pt x="77" y="3"/>
                  </a:lnTo>
                  <a:lnTo>
                    <a:pt x="88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69"/>
            <p:cNvSpPr>
              <a:spLocks noChangeAspect="1"/>
            </p:cNvSpPr>
            <p:nvPr/>
          </p:nvSpPr>
          <p:spPr bwMode="auto">
            <a:xfrm>
              <a:off x="925" y="2862"/>
              <a:ext cx="12" cy="22"/>
            </a:xfrm>
            <a:custGeom>
              <a:avLst/>
              <a:gdLst>
                <a:gd name="T0" fmla="*/ 18 w 36"/>
                <a:gd name="T1" fmla="*/ 36 h 66"/>
                <a:gd name="T2" fmla="*/ 22 w 36"/>
                <a:gd name="T3" fmla="*/ 45 h 66"/>
                <a:gd name="T4" fmla="*/ 32 w 36"/>
                <a:gd name="T5" fmla="*/ 50 h 66"/>
                <a:gd name="T6" fmla="*/ 36 w 36"/>
                <a:gd name="T7" fmla="*/ 57 h 66"/>
                <a:gd name="T8" fmla="*/ 29 w 36"/>
                <a:gd name="T9" fmla="*/ 66 h 66"/>
                <a:gd name="T10" fmla="*/ 18 w 36"/>
                <a:gd name="T11" fmla="*/ 59 h 66"/>
                <a:gd name="T12" fmla="*/ 9 w 36"/>
                <a:gd name="T13" fmla="*/ 49 h 66"/>
                <a:gd name="T14" fmla="*/ 3 w 36"/>
                <a:gd name="T15" fmla="*/ 38 h 66"/>
                <a:gd name="T16" fmla="*/ 0 w 36"/>
                <a:gd name="T17" fmla="*/ 25 h 66"/>
                <a:gd name="T18" fmla="*/ 0 w 36"/>
                <a:gd name="T19" fmla="*/ 18 h 66"/>
                <a:gd name="T20" fmla="*/ 1 w 36"/>
                <a:gd name="T21" fmla="*/ 11 h 66"/>
                <a:gd name="T22" fmla="*/ 4 w 36"/>
                <a:gd name="T23" fmla="*/ 6 h 66"/>
                <a:gd name="T24" fmla="*/ 8 w 36"/>
                <a:gd name="T25" fmla="*/ 0 h 66"/>
                <a:gd name="T26" fmla="*/ 12 w 36"/>
                <a:gd name="T27" fmla="*/ 11 h 66"/>
                <a:gd name="T28" fmla="*/ 14 w 36"/>
                <a:gd name="T29" fmla="*/ 21 h 66"/>
                <a:gd name="T30" fmla="*/ 15 w 36"/>
                <a:gd name="T31" fmla="*/ 28 h 66"/>
                <a:gd name="T32" fmla="*/ 18 w 36"/>
                <a:gd name="T33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66">
                  <a:moveTo>
                    <a:pt x="18" y="36"/>
                  </a:moveTo>
                  <a:lnTo>
                    <a:pt x="22" y="45"/>
                  </a:lnTo>
                  <a:lnTo>
                    <a:pt x="32" y="50"/>
                  </a:lnTo>
                  <a:lnTo>
                    <a:pt x="36" y="57"/>
                  </a:lnTo>
                  <a:lnTo>
                    <a:pt x="29" y="66"/>
                  </a:lnTo>
                  <a:lnTo>
                    <a:pt x="18" y="59"/>
                  </a:lnTo>
                  <a:lnTo>
                    <a:pt x="9" y="49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4" y="6"/>
                  </a:lnTo>
                  <a:lnTo>
                    <a:pt x="8" y="0"/>
                  </a:lnTo>
                  <a:lnTo>
                    <a:pt x="12" y="11"/>
                  </a:lnTo>
                  <a:lnTo>
                    <a:pt x="14" y="21"/>
                  </a:lnTo>
                  <a:lnTo>
                    <a:pt x="15" y="28"/>
                  </a:lnTo>
                  <a:lnTo>
                    <a:pt x="18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70"/>
            <p:cNvSpPr>
              <a:spLocks noChangeAspect="1"/>
            </p:cNvSpPr>
            <p:nvPr/>
          </p:nvSpPr>
          <p:spPr bwMode="auto">
            <a:xfrm>
              <a:off x="1120" y="2867"/>
              <a:ext cx="76" cy="14"/>
            </a:xfrm>
            <a:custGeom>
              <a:avLst/>
              <a:gdLst>
                <a:gd name="T0" fmla="*/ 131 w 228"/>
                <a:gd name="T1" fmla="*/ 38 h 42"/>
                <a:gd name="T2" fmla="*/ 115 w 228"/>
                <a:gd name="T3" fmla="*/ 40 h 42"/>
                <a:gd name="T4" fmla="*/ 98 w 228"/>
                <a:gd name="T5" fmla="*/ 41 h 42"/>
                <a:gd name="T6" fmla="*/ 80 w 228"/>
                <a:gd name="T7" fmla="*/ 42 h 42"/>
                <a:gd name="T8" fmla="*/ 63 w 228"/>
                <a:gd name="T9" fmla="*/ 42 h 42"/>
                <a:gd name="T10" fmla="*/ 46 w 228"/>
                <a:gd name="T11" fmla="*/ 41 h 42"/>
                <a:gd name="T12" fmla="*/ 30 w 228"/>
                <a:gd name="T13" fmla="*/ 38 h 42"/>
                <a:gd name="T14" fmla="*/ 14 w 228"/>
                <a:gd name="T15" fmla="*/ 31 h 42"/>
                <a:gd name="T16" fmla="*/ 0 w 228"/>
                <a:gd name="T17" fmla="*/ 23 h 42"/>
                <a:gd name="T18" fmla="*/ 14 w 228"/>
                <a:gd name="T19" fmla="*/ 26 h 42"/>
                <a:gd name="T20" fmla="*/ 28 w 228"/>
                <a:gd name="T21" fmla="*/ 27 h 42"/>
                <a:gd name="T22" fmla="*/ 44 w 228"/>
                <a:gd name="T23" fmla="*/ 28 h 42"/>
                <a:gd name="T24" fmla="*/ 58 w 228"/>
                <a:gd name="T25" fmla="*/ 30 h 42"/>
                <a:gd name="T26" fmla="*/ 73 w 228"/>
                <a:gd name="T27" fmla="*/ 30 h 42"/>
                <a:gd name="T28" fmla="*/ 87 w 228"/>
                <a:gd name="T29" fmla="*/ 30 h 42"/>
                <a:gd name="T30" fmla="*/ 102 w 228"/>
                <a:gd name="T31" fmla="*/ 28 h 42"/>
                <a:gd name="T32" fmla="*/ 116 w 228"/>
                <a:gd name="T33" fmla="*/ 27 h 42"/>
                <a:gd name="T34" fmla="*/ 131 w 228"/>
                <a:gd name="T35" fmla="*/ 26 h 42"/>
                <a:gd name="T36" fmla="*/ 145 w 228"/>
                <a:gd name="T37" fmla="*/ 23 h 42"/>
                <a:gd name="T38" fmla="*/ 159 w 228"/>
                <a:gd name="T39" fmla="*/ 20 h 42"/>
                <a:gd name="T40" fmla="*/ 173 w 228"/>
                <a:gd name="T41" fmla="*/ 17 h 42"/>
                <a:gd name="T42" fmla="*/ 187 w 228"/>
                <a:gd name="T43" fmla="*/ 13 h 42"/>
                <a:gd name="T44" fmla="*/ 201 w 228"/>
                <a:gd name="T45" fmla="*/ 10 h 42"/>
                <a:gd name="T46" fmla="*/ 215 w 228"/>
                <a:gd name="T47" fmla="*/ 5 h 42"/>
                <a:gd name="T48" fmla="*/ 228 w 228"/>
                <a:gd name="T49" fmla="*/ 0 h 42"/>
                <a:gd name="T50" fmla="*/ 222 w 228"/>
                <a:gd name="T51" fmla="*/ 13 h 42"/>
                <a:gd name="T52" fmla="*/ 212 w 228"/>
                <a:gd name="T53" fmla="*/ 21 h 42"/>
                <a:gd name="T54" fmla="*/ 201 w 228"/>
                <a:gd name="T55" fmla="*/ 27 h 42"/>
                <a:gd name="T56" fmla="*/ 189 w 228"/>
                <a:gd name="T57" fmla="*/ 31 h 42"/>
                <a:gd name="T58" fmla="*/ 173 w 228"/>
                <a:gd name="T59" fmla="*/ 33 h 42"/>
                <a:gd name="T60" fmla="*/ 159 w 228"/>
                <a:gd name="T61" fmla="*/ 34 h 42"/>
                <a:gd name="T62" fmla="*/ 145 w 228"/>
                <a:gd name="T63" fmla="*/ 35 h 42"/>
                <a:gd name="T64" fmla="*/ 131 w 228"/>
                <a:gd name="T6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42">
                  <a:moveTo>
                    <a:pt x="131" y="38"/>
                  </a:moveTo>
                  <a:lnTo>
                    <a:pt x="115" y="40"/>
                  </a:lnTo>
                  <a:lnTo>
                    <a:pt x="98" y="41"/>
                  </a:lnTo>
                  <a:lnTo>
                    <a:pt x="80" y="42"/>
                  </a:lnTo>
                  <a:lnTo>
                    <a:pt x="63" y="42"/>
                  </a:lnTo>
                  <a:lnTo>
                    <a:pt x="46" y="41"/>
                  </a:lnTo>
                  <a:lnTo>
                    <a:pt x="30" y="38"/>
                  </a:lnTo>
                  <a:lnTo>
                    <a:pt x="14" y="31"/>
                  </a:lnTo>
                  <a:lnTo>
                    <a:pt x="0" y="23"/>
                  </a:lnTo>
                  <a:lnTo>
                    <a:pt x="14" y="26"/>
                  </a:lnTo>
                  <a:lnTo>
                    <a:pt x="28" y="27"/>
                  </a:lnTo>
                  <a:lnTo>
                    <a:pt x="44" y="28"/>
                  </a:lnTo>
                  <a:lnTo>
                    <a:pt x="58" y="30"/>
                  </a:lnTo>
                  <a:lnTo>
                    <a:pt x="73" y="30"/>
                  </a:lnTo>
                  <a:lnTo>
                    <a:pt x="87" y="30"/>
                  </a:lnTo>
                  <a:lnTo>
                    <a:pt x="102" y="28"/>
                  </a:lnTo>
                  <a:lnTo>
                    <a:pt x="116" y="27"/>
                  </a:lnTo>
                  <a:lnTo>
                    <a:pt x="131" y="26"/>
                  </a:lnTo>
                  <a:lnTo>
                    <a:pt x="145" y="23"/>
                  </a:lnTo>
                  <a:lnTo>
                    <a:pt x="159" y="20"/>
                  </a:lnTo>
                  <a:lnTo>
                    <a:pt x="173" y="17"/>
                  </a:lnTo>
                  <a:lnTo>
                    <a:pt x="187" y="13"/>
                  </a:lnTo>
                  <a:lnTo>
                    <a:pt x="201" y="10"/>
                  </a:lnTo>
                  <a:lnTo>
                    <a:pt x="215" y="5"/>
                  </a:lnTo>
                  <a:lnTo>
                    <a:pt x="228" y="0"/>
                  </a:lnTo>
                  <a:lnTo>
                    <a:pt x="222" y="13"/>
                  </a:lnTo>
                  <a:lnTo>
                    <a:pt x="212" y="21"/>
                  </a:lnTo>
                  <a:lnTo>
                    <a:pt x="201" y="27"/>
                  </a:lnTo>
                  <a:lnTo>
                    <a:pt x="189" y="31"/>
                  </a:lnTo>
                  <a:lnTo>
                    <a:pt x="173" y="33"/>
                  </a:lnTo>
                  <a:lnTo>
                    <a:pt x="159" y="34"/>
                  </a:lnTo>
                  <a:lnTo>
                    <a:pt x="145" y="35"/>
                  </a:lnTo>
                  <a:lnTo>
                    <a:pt x="131" y="38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71"/>
            <p:cNvSpPr>
              <a:spLocks noChangeAspect="1"/>
            </p:cNvSpPr>
            <p:nvPr/>
          </p:nvSpPr>
          <p:spPr bwMode="auto">
            <a:xfrm>
              <a:off x="1033" y="2877"/>
              <a:ext cx="40" cy="8"/>
            </a:xfrm>
            <a:custGeom>
              <a:avLst/>
              <a:gdLst>
                <a:gd name="T0" fmla="*/ 121 w 121"/>
                <a:gd name="T1" fmla="*/ 2 h 26"/>
                <a:gd name="T2" fmla="*/ 117 w 121"/>
                <a:gd name="T3" fmla="*/ 9 h 26"/>
                <a:gd name="T4" fmla="*/ 110 w 121"/>
                <a:gd name="T5" fmla="*/ 13 h 26"/>
                <a:gd name="T6" fmla="*/ 102 w 121"/>
                <a:gd name="T7" fmla="*/ 16 h 26"/>
                <a:gd name="T8" fmla="*/ 95 w 121"/>
                <a:gd name="T9" fmla="*/ 20 h 26"/>
                <a:gd name="T10" fmla="*/ 84 w 121"/>
                <a:gd name="T11" fmla="*/ 21 h 26"/>
                <a:gd name="T12" fmla="*/ 71 w 121"/>
                <a:gd name="T13" fmla="*/ 23 h 26"/>
                <a:gd name="T14" fmla="*/ 60 w 121"/>
                <a:gd name="T15" fmla="*/ 24 h 26"/>
                <a:gd name="T16" fmla="*/ 47 w 121"/>
                <a:gd name="T17" fmla="*/ 24 h 26"/>
                <a:gd name="T18" fmla="*/ 35 w 121"/>
                <a:gd name="T19" fmla="*/ 26 h 26"/>
                <a:gd name="T20" fmla="*/ 24 w 121"/>
                <a:gd name="T21" fmla="*/ 26 h 26"/>
                <a:gd name="T22" fmla="*/ 11 w 121"/>
                <a:gd name="T23" fmla="*/ 24 h 26"/>
                <a:gd name="T24" fmla="*/ 0 w 121"/>
                <a:gd name="T25" fmla="*/ 21 h 26"/>
                <a:gd name="T26" fmla="*/ 14 w 121"/>
                <a:gd name="T27" fmla="*/ 20 h 26"/>
                <a:gd name="T28" fmla="*/ 29 w 121"/>
                <a:gd name="T29" fmla="*/ 17 h 26"/>
                <a:gd name="T30" fmla="*/ 43 w 121"/>
                <a:gd name="T31" fmla="*/ 14 h 26"/>
                <a:gd name="T32" fmla="*/ 57 w 121"/>
                <a:gd name="T33" fmla="*/ 10 h 26"/>
                <a:gd name="T34" fmla="*/ 71 w 121"/>
                <a:gd name="T35" fmla="*/ 7 h 26"/>
                <a:gd name="T36" fmla="*/ 85 w 121"/>
                <a:gd name="T37" fmla="*/ 5 h 26"/>
                <a:gd name="T38" fmla="*/ 99 w 121"/>
                <a:gd name="T39" fmla="*/ 5 h 26"/>
                <a:gd name="T40" fmla="*/ 111 w 121"/>
                <a:gd name="T41" fmla="*/ 5 h 26"/>
                <a:gd name="T42" fmla="*/ 113 w 121"/>
                <a:gd name="T43" fmla="*/ 2 h 26"/>
                <a:gd name="T44" fmla="*/ 116 w 121"/>
                <a:gd name="T45" fmla="*/ 0 h 26"/>
                <a:gd name="T46" fmla="*/ 118 w 121"/>
                <a:gd name="T47" fmla="*/ 0 h 26"/>
                <a:gd name="T48" fmla="*/ 121 w 121"/>
                <a:gd name="T4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" h="26">
                  <a:moveTo>
                    <a:pt x="121" y="2"/>
                  </a:moveTo>
                  <a:lnTo>
                    <a:pt x="117" y="9"/>
                  </a:lnTo>
                  <a:lnTo>
                    <a:pt x="110" y="13"/>
                  </a:lnTo>
                  <a:lnTo>
                    <a:pt x="102" y="16"/>
                  </a:lnTo>
                  <a:lnTo>
                    <a:pt x="95" y="20"/>
                  </a:lnTo>
                  <a:lnTo>
                    <a:pt x="84" y="21"/>
                  </a:lnTo>
                  <a:lnTo>
                    <a:pt x="71" y="23"/>
                  </a:lnTo>
                  <a:lnTo>
                    <a:pt x="60" y="24"/>
                  </a:lnTo>
                  <a:lnTo>
                    <a:pt x="47" y="24"/>
                  </a:lnTo>
                  <a:lnTo>
                    <a:pt x="35" y="26"/>
                  </a:lnTo>
                  <a:lnTo>
                    <a:pt x="24" y="26"/>
                  </a:lnTo>
                  <a:lnTo>
                    <a:pt x="11" y="24"/>
                  </a:lnTo>
                  <a:lnTo>
                    <a:pt x="0" y="21"/>
                  </a:lnTo>
                  <a:lnTo>
                    <a:pt x="14" y="20"/>
                  </a:lnTo>
                  <a:lnTo>
                    <a:pt x="29" y="17"/>
                  </a:lnTo>
                  <a:lnTo>
                    <a:pt x="43" y="14"/>
                  </a:lnTo>
                  <a:lnTo>
                    <a:pt x="57" y="10"/>
                  </a:lnTo>
                  <a:lnTo>
                    <a:pt x="71" y="7"/>
                  </a:lnTo>
                  <a:lnTo>
                    <a:pt x="85" y="5"/>
                  </a:lnTo>
                  <a:lnTo>
                    <a:pt x="99" y="5"/>
                  </a:lnTo>
                  <a:lnTo>
                    <a:pt x="111" y="5"/>
                  </a:lnTo>
                  <a:lnTo>
                    <a:pt x="113" y="2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72"/>
            <p:cNvSpPr>
              <a:spLocks noChangeAspect="1"/>
            </p:cNvSpPr>
            <p:nvPr/>
          </p:nvSpPr>
          <p:spPr bwMode="auto">
            <a:xfrm>
              <a:off x="1067" y="2877"/>
              <a:ext cx="21" cy="20"/>
            </a:xfrm>
            <a:custGeom>
              <a:avLst/>
              <a:gdLst>
                <a:gd name="T0" fmla="*/ 64 w 64"/>
                <a:gd name="T1" fmla="*/ 0 h 62"/>
                <a:gd name="T2" fmla="*/ 63 w 64"/>
                <a:gd name="T3" fmla="*/ 10 h 62"/>
                <a:gd name="T4" fmla="*/ 60 w 64"/>
                <a:gd name="T5" fmla="*/ 19 h 62"/>
                <a:gd name="T6" fmla="*/ 54 w 64"/>
                <a:gd name="T7" fmla="*/ 27 h 62"/>
                <a:gd name="T8" fmla="*/ 49 w 64"/>
                <a:gd name="T9" fmla="*/ 35 h 62"/>
                <a:gd name="T10" fmla="*/ 42 w 64"/>
                <a:gd name="T11" fmla="*/ 42 h 62"/>
                <a:gd name="T12" fmla="*/ 34 w 64"/>
                <a:gd name="T13" fmla="*/ 49 h 62"/>
                <a:gd name="T14" fmla="*/ 24 w 64"/>
                <a:gd name="T15" fmla="*/ 55 h 62"/>
                <a:gd name="T16" fmla="*/ 15 w 64"/>
                <a:gd name="T17" fmla="*/ 59 h 62"/>
                <a:gd name="T18" fmla="*/ 11 w 64"/>
                <a:gd name="T19" fmla="*/ 60 h 62"/>
                <a:gd name="T20" fmla="*/ 7 w 64"/>
                <a:gd name="T21" fmla="*/ 62 h 62"/>
                <a:gd name="T22" fmla="*/ 3 w 64"/>
                <a:gd name="T23" fmla="*/ 62 h 62"/>
                <a:gd name="T24" fmla="*/ 0 w 64"/>
                <a:gd name="T25" fmla="*/ 58 h 62"/>
                <a:gd name="T26" fmla="*/ 7 w 64"/>
                <a:gd name="T27" fmla="*/ 52 h 62"/>
                <a:gd name="T28" fmla="*/ 15 w 64"/>
                <a:gd name="T29" fmla="*/ 46 h 62"/>
                <a:gd name="T30" fmla="*/ 24 w 64"/>
                <a:gd name="T31" fmla="*/ 41 h 62"/>
                <a:gd name="T32" fmla="*/ 34 w 64"/>
                <a:gd name="T33" fmla="*/ 34 h 62"/>
                <a:gd name="T34" fmla="*/ 42 w 64"/>
                <a:gd name="T35" fmla="*/ 27 h 62"/>
                <a:gd name="T36" fmla="*/ 49 w 64"/>
                <a:gd name="T37" fmla="*/ 19 h 62"/>
                <a:gd name="T38" fmla="*/ 56 w 64"/>
                <a:gd name="T39" fmla="*/ 10 h 62"/>
                <a:gd name="T40" fmla="*/ 60 w 64"/>
                <a:gd name="T41" fmla="*/ 0 h 62"/>
                <a:gd name="T42" fmla="*/ 64 w 64"/>
                <a:gd name="T4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2">
                  <a:moveTo>
                    <a:pt x="64" y="0"/>
                  </a:moveTo>
                  <a:lnTo>
                    <a:pt x="63" y="10"/>
                  </a:lnTo>
                  <a:lnTo>
                    <a:pt x="60" y="19"/>
                  </a:lnTo>
                  <a:lnTo>
                    <a:pt x="54" y="27"/>
                  </a:lnTo>
                  <a:lnTo>
                    <a:pt x="49" y="35"/>
                  </a:lnTo>
                  <a:lnTo>
                    <a:pt x="42" y="42"/>
                  </a:lnTo>
                  <a:lnTo>
                    <a:pt x="34" y="49"/>
                  </a:lnTo>
                  <a:lnTo>
                    <a:pt x="24" y="55"/>
                  </a:lnTo>
                  <a:lnTo>
                    <a:pt x="15" y="59"/>
                  </a:lnTo>
                  <a:lnTo>
                    <a:pt x="11" y="60"/>
                  </a:lnTo>
                  <a:lnTo>
                    <a:pt x="7" y="62"/>
                  </a:lnTo>
                  <a:lnTo>
                    <a:pt x="3" y="62"/>
                  </a:lnTo>
                  <a:lnTo>
                    <a:pt x="0" y="58"/>
                  </a:lnTo>
                  <a:lnTo>
                    <a:pt x="7" y="52"/>
                  </a:lnTo>
                  <a:lnTo>
                    <a:pt x="15" y="46"/>
                  </a:lnTo>
                  <a:lnTo>
                    <a:pt x="24" y="41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49" y="19"/>
                  </a:lnTo>
                  <a:lnTo>
                    <a:pt x="56" y="10"/>
                  </a:lnTo>
                  <a:lnTo>
                    <a:pt x="6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73"/>
            <p:cNvSpPr>
              <a:spLocks noChangeAspect="1"/>
            </p:cNvSpPr>
            <p:nvPr/>
          </p:nvSpPr>
          <p:spPr bwMode="auto">
            <a:xfrm>
              <a:off x="1084" y="2889"/>
              <a:ext cx="7" cy="7"/>
            </a:xfrm>
            <a:custGeom>
              <a:avLst/>
              <a:gdLst>
                <a:gd name="T0" fmla="*/ 19 w 19"/>
                <a:gd name="T1" fmla="*/ 0 h 20"/>
                <a:gd name="T2" fmla="*/ 19 w 19"/>
                <a:gd name="T3" fmla="*/ 6 h 20"/>
                <a:gd name="T4" fmla="*/ 16 w 19"/>
                <a:gd name="T5" fmla="*/ 10 h 20"/>
                <a:gd name="T6" fmla="*/ 11 w 19"/>
                <a:gd name="T7" fmla="*/ 15 h 20"/>
                <a:gd name="T8" fmla="*/ 8 w 19"/>
                <a:gd name="T9" fmla="*/ 20 h 20"/>
                <a:gd name="T10" fmla="*/ 5 w 19"/>
                <a:gd name="T11" fmla="*/ 20 h 20"/>
                <a:gd name="T12" fmla="*/ 4 w 19"/>
                <a:gd name="T13" fmla="*/ 20 h 20"/>
                <a:gd name="T14" fmla="*/ 1 w 19"/>
                <a:gd name="T15" fmla="*/ 18 h 20"/>
                <a:gd name="T16" fmla="*/ 0 w 19"/>
                <a:gd name="T17" fmla="*/ 17 h 20"/>
                <a:gd name="T18" fmla="*/ 4 w 19"/>
                <a:gd name="T19" fmla="*/ 14 h 20"/>
                <a:gd name="T20" fmla="*/ 9 w 19"/>
                <a:gd name="T21" fmla="*/ 8 h 20"/>
                <a:gd name="T22" fmla="*/ 14 w 19"/>
                <a:gd name="T23" fmla="*/ 3 h 20"/>
                <a:gd name="T24" fmla="*/ 19 w 19"/>
                <a:gd name="T2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19" y="6"/>
                  </a:lnTo>
                  <a:lnTo>
                    <a:pt x="16" y="10"/>
                  </a:lnTo>
                  <a:lnTo>
                    <a:pt x="11" y="15"/>
                  </a:lnTo>
                  <a:lnTo>
                    <a:pt x="8" y="20"/>
                  </a:lnTo>
                  <a:lnTo>
                    <a:pt x="5" y="20"/>
                  </a:lnTo>
                  <a:lnTo>
                    <a:pt x="4" y="20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4" y="14"/>
                  </a:lnTo>
                  <a:lnTo>
                    <a:pt x="9" y="8"/>
                  </a:lnTo>
                  <a:lnTo>
                    <a:pt x="14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5" name="Picture 74" descr="bd06002_"/>
          <p:cNvPicPr preferRelativeResize="0"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850" y="2668364"/>
            <a:ext cx="428541" cy="111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6" descr="https://encrypted-tbn0.gstatic.com/images?q=tbn:ANd9GcQVYb-XYrsr_dOAnwxRPEc30Vg8IPtYyaD17XooGyeMClyBXKG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571" y="1282574"/>
            <a:ext cx="2254757" cy="99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4170701" y="1609481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Service</a:t>
            </a:r>
            <a:r>
              <a:rPr lang="en-US" dirty="0"/>
              <a:t>	</a:t>
            </a:r>
            <a:endParaRPr lang="en-US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 bwMode="auto">
          <a:xfrm flipV="1">
            <a:off x="2340391" y="2071146"/>
            <a:ext cx="1480069" cy="9394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2" name="Straight Arrow Connector 61"/>
          <p:cNvCxnSpPr/>
          <p:nvPr/>
        </p:nvCxnSpPr>
        <p:spPr bwMode="auto">
          <a:xfrm flipH="1" flipV="1">
            <a:off x="2340391" y="3211630"/>
            <a:ext cx="4781909" cy="1197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6" name="Straight Arrow Connector 65"/>
          <p:cNvCxnSpPr/>
          <p:nvPr/>
        </p:nvCxnSpPr>
        <p:spPr bwMode="auto">
          <a:xfrm flipH="1" flipV="1">
            <a:off x="5816183" y="2116171"/>
            <a:ext cx="1414005" cy="7680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0" name="Straight Arrow Connector 69"/>
          <p:cNvCxnSpPr/>
          <p:nvPr/>
        </p:nvCxnSpPr>
        <p:spPr bwMode="auto">
          <a:xfrm>
            <a:off x="5968434" y="1965355"/>
            <a:ext cx="1284513" cy="69061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63" name="Obraz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773" y="2744612"/>
            <a:ext cx="457910" cy="45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9591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Pay-Per-Use Service: Idea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8473" y="1616701"/>
            <a:ext cx="1471556" cy="14715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83664" y="2060204"/>
            <a:ext cx="333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omic Sans MS" charset="0"/>
                <a:ea typeface="Comic Sans MS" charset="0"/>
                <a:cs typeface="Comic Sans MS" charset="0"/>
              </a:rPr>
              <a:t>f</a:t>
            </a:r>
            <a:endParaRPr lang="en-US" dirty="0">
              <a:solidFill>
                <a:schemeClr val="bg1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6" name="Picture 74" descr="bd06002_"/>
          <p:cNvPicPr preferRelativeResize="0"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966" y="1768536"/>
            <a:ext cx="428541" cy="111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 bwMode="auto">
          <a:xfrm flipV="1">
            <a:off x="3189786" y="2215188"/>
            <a:ext cx="2133710" cy="176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0" name="Picture 9" descr="imgres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473" y="1616701"/>
            <a:ext cx="487859" cy="512363"/>
          </a:xfrm>
          <a:prstGeom prst="rect">
            <a:avLst/>
          </a:prstGeom>
        </p:spPr>
      </p:pic>
      <p:sp>
        <p:nvSpPr>
          <p:cNvPr id="12" name="PoleTekstowe 3"/>
          <p:cNvSpPr txBox="1"/>
          <p:nvPr/>
        </p:nvSpPr>
        <p:spPr>
          <a:xfrm>
            <a:off x="2544830" y="5782001"/>
            <a:ext cx="1598716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" panose="02040503050406030204" pitchFamily="18" charset="0"/>
              </a:rPr>
              <a:t>Send </a:t>
            </a:r>
            <a:r>
              <a:rPr lang="en-US" sz="2000" dirty="0">
                <a:solidFill>
                  <a:srgbClr val="FF0000"/>
                </a:solidFill>
                <a:latin typeface="Cambria" panose="02040503050406030204" pitchFamily="18" charset="0"/>
              </a:rPr>
              <a:t>Coins</a:t>
            </a:r>
            <a:r>
              <a:rPr lang="en-US" sz="2000" dirty="0">
                <a:latin typeface="Cambria" panose="02040503050406030204" pitchFamily="18" charset="0"/>
              </a:rPr>
              <a:t> to Provider</a:t>
            </a:r>
            <a:endParaRPr lang="en-US" sz="2000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499359" y="4613182"/>
            <a:ext cx="1429115" cy="766760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l-PL" sz="2200" b="1" dirty="0" err="1">
                <a:solidFill>
                  <a:srgbClr val="00B050"/>
                </a:solidFill>
                <a:latin typeface="Cambria" panose="02040503050406030204" pitchFamily="18" charset="0"/>
              </a:rPr>
              <a:t>Last</a:t>
            </a:r>
            <a:endParaRPr lang="pl-PL" sz="2200" b="1" dirty="0">
              <a:solidFill>
                <a:srgbClr val="00B050"/>
              </a:solidFill>
              <a:latin typeface="Cambria" panose="02040503050406030204" pitchFamily="18" charset="0"/>
            </a:endParaRPr>
          </a:p>
          <a:p>
            <a:pPr algn="ctr"/>
            <a:r>
              <a:rPr lang="pl-PL" sz="2200" b="1" dirty="0">
                <a:solidFill>
                  <a:srgbClr val="00B050"/>
                </a:solidFill>
                <a:latin typeface="Cambria" panose="02040503050406030204" pitchFamily="18" charset="0"/>
              </a:rPr>
              <a:t>Block</a:t>
            </a:r>
            <a:endParaRPr lang="pl-PL" sz="2200" b="1" baseline="-25000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2818446" y="4601476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l-PL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New</a:t>
            </a:r>
          </a:p>
          <a:p>
            <a:pPr algn="ctr"/>
            <a:r>
              <a:rPr lang="pl-PL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Block</a:t>
            </a:r>
            <a:endParaRPr lang="pl-PL" sz="2200" b="1" baseline="-25000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cxnSp>
        <p:nvCxnSpPr>
          <p:cNvPr id="15" name="Straight Arrow Connector 14"/>
          <p:cNvCxnSpPr>
            <a:stCxn id="29" idx="3"/>
            <a:endCxn id="30" idx="1"/>
          </p:cNvCxnSpPr>
          <p:nvPr/>
        </p:nvCxnSpPr>
        <p:spPr bwMode="auto">
          <a:xfrm flipV="1">
            <a:off x="1928474" y="4987534"/>
            <a:ext cx="889972" cy="90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Curved Connector 15"/>
          <p:cNvCxnSpPr>
            <a:stCxn id="28" idx="0"/>
            <a:endCxn id="30" idx="2"/>
          </p:cNvCxnSpPr>
          <p:nvPr/>
        </p:nvCxnSpPr>
        <p:spPr bwMode="auto">
          <a:xfrm rot="16200000" flipV="1">
            <a:off x="3135630" y="5573442"/>
            <a:ext cx="408409" cy="8709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ounded Rectangle 16"/>
          <p:cNvSpPr/>
          <p:nvPr/>
        </p:nvSpPr>
        <p:spPr bwMode="auto">
          <a:xfrm>
            <a:off x="4494648" y="4598192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l-PL" sz="2200" b="1" dirty="0" err="1">
                <a:solidFill>
                  <a:schemeClr val="tx1"/>
                </a:solidFill>
                <a:latin typeface="Cambria" panose="02040503050406030204" pitchFamily="18" charset="0"/>
              </a:rPr>
              <a:t>Next</a:t>
            </a:r>
            <a:endParaRPr lang="pl-PL" sz="2200" b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ctr"/>
            <a:r>
              <a:rPr lang="pl-PL" sz="2200" b="1" dirty="0">
                <a:solidFill>
                  <a:schemeClr val="tx1"/>
                </a:solidFill>
                <a:latin typeface="Cambria" panose="02040503050406030204" pitchFamily="18" charset="0"/>
              </a:rPr>
              <a:t>Block</a:t>
            </a:r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18" name="Straight Arrow Connector 17"/>
          <p:cNvCxnSpPr>
            <a:stCxn id="30" idx="3"/>
          </p:cNvCxnSpPr>
          <p:nvPr/>
        </p:nvCxnSpPr>
        <p:spPr bwMode="auto">
          <a:xfrm flipV="1">
            <a:off x="3852512" y="4984250"/>
            <a:ext cx="642136" cy="32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" name="Rounded Rectangle 18"/>
          <p:cNvSpPr/>
          <p:nvPr/>
        </p:nvSpPr>
        <p:spPr bwMode="auto">
          <a:xfrm>
            <a:off x="7840103" y="4598192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l-PL" sz="2200" b="1" dirty="0" err="1">
                <a:solidFill>
                  <a:schemeClr val="tx1"/>
                </a:solidFill>
                <a:latin typeface="Cambria" panose="02040503050406030204" pitchFamily="18" charset="0"/>
              </a:rPr>
              <a:t>Next</a:t>
            </a:r>
            <a:endParaRPr lang="pl-PL" sz="2200" b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ctr"/>
            <a:r>
              <a:rPr lang="pl-PL" sz="2200" b="1" dirty="0">
                <a:solidFill>
                  <a:schemeClr val="tx1"/>
                </a:solidFill>
                <a:latin typeface="Cambria" panose="02040503050406030204" pitchFamily="18" charset="0"/>
              </a:rPr>
              <a:t>Block</a:t>
            </a:r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5528714" y="4984250"/>
            <a:ext cx="61993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6294778" y="4732865"/>
            <a:ext cx="723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/>
              <a:t>……</a:t>
            </a:r>
            <a:endParaRPr lang="en-US" sz="2000" b="1" dirty="0"/>
          </a:p>
        </p:txBody>
      </p:sp>
      <p:cxnSp>
        <p:nvCxnSpPr>
          <p:cNvPr id="22" name="Straight Arrow Connector 21"/>
          <p:cNvCxnSpPr/>
          <p:nvPr/>
        </p:nvCxnSpPr>
        <p:spPr bwMode="auto">
          <a:xfrm flipV="1">
            <a:off x="7115412" y="4984250"/>
            <a:ext cx="724691" cy="77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Right Brace 22"/>
          <p:cNvSpPr/>
          <p:nvPr/>
        </p:nvSpPr>
        <p:spPr bwMode="auto">
          <a:xfrm rot="5400000">
            <a:off x="6553423" y="3863211"/>
            <a:ext cx="391117" cy="3637509"/>
          </a:xfrm>
          <a:prstGeom prst="rightBrace">
            <a:avLst>
              <a:gd name="adj1" fmla="val 32407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11681" y="5835118"/>
            <a:ext cx="34836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Extending </a:t>
            </a:r>
            <a:r>
              <a:rPr lang="en-US" sz="2400" dirty="0" err="1"/>
              <a:t>Blockchain</a:t>
            </a:r>
            <a:endParaRPr lang="en-US" sz="2400" dirty="0"/>
          </a:p>
        </p:txBody>
      </p:sp>
      <p:sp>
        <p:nvSpPr>
          <p:cNvPr id="25" name="TextBox 24"/>
          <p:cNvSpPr txBox="1"/>
          <p:nvPr/>
        </p:nvSpPr>
        <p:spPr>
          <a:xfrm rot="5400000">
            <a:off x="1074178" y="5048088"/>
            <a:ext cx="226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--------------------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Left Arrow 25"/>
          <p:cNvSpPr/>
          <p:nvPr/>
        </p:nvSpPr>
        <p:spPr bwMode="auto">
          <a:xfrm>
            <a:off x="793344" y="5502086"/>
            <a:ext cx="1200472" cy="195559"/>
          </a:xfrm>
          <a:prstGeom prst="leftArrow">
            <a:avLst/>
          </a:prstGeom>
          <a:solidFill>
            <a:srgbClr val="FF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7659" y="5701806"/>
            <a:ext cx="18325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Present</a:t>
            </a:r>
          </a:p>
          <a:p>
            <a:pPr algn="ctr"/>
            <a:r>
              <a:rPr lang="en-US" sz="2400" dirty="0" err="1"/>
              <a:t>Blockchain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32799" y="4734029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…</a:t>
            </a:r>
          </a:p>
        </p:txBody>
      </p:sp>
      <p:sp>
        <p:nvSpPr>
          <p:cNvPr id="29" name="Right Brace 28"/>
          <p:cNvSpPr/>
          <p:nvPr/>
        </p:nvSpPr>
        <p:spPr bwMode="auto">
          <a:xfrm rot="16200000">
            <a:off x="4549879" y="48913"/>
            <a:ext cx="391117" cy="8034336"/>
          </a:xfrm>
          <a:prstGeom prst="rightBrace">
            <a:avLst>
              <a:gd name="adj1" fmla="val 32407"/>
              <a:gd name="adj2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56348" y="3454945"/>
            <a:ext cx="2534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Use this as witness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527633" y="1870865"/>
            <a:ext cx="1575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Computes</a:t>
            </a:r>
          </a:p>
          <a:p>
            <a:pPr algn="ctr"/>
            <a:r>
              <a:rPr lang="en-US" sz="2000" dirty="0"/>
              <a:t>keyed-OTP</a:t>
            </a:r>
          </a:p>
        </p:txBody>
      </p:sp>
      <p:grpSp>
        <p:nvGrpSpPr>
          <p:cNvPr id="35" name="Group 23"/>
          <p:cNvGrpSpPr>
            <a:grpSpLocks noChangeAspect="1"/>
          </p:cNvGrpSpPr>
          <p:nvPr/>
        </p:nvGrpSpPr>
        <p:grpSpPr bwMode="auto">
          <a:xfrm>
            <a:off x="2286707" y="3332299"/>
            <a:ext cx="685800" cy="1110480"/>
            <a:chOff x="822" y="2016"/>
            <a:chExt cx="654" cy="881"/>
          </a:xfrm>
        </p:grpSpPr>
        <p:sp>
          <p:nvSpPr>
            <p:cNvPr id="36" name="Freeform 24"/>
            <p:cNvSpPr>
              <a:spLocks noChangeAspect="1"/>
            </p:cNvSpPr>
            <p:nvPr/>
          </p:nvSpPr>
          <p:spPr bwMode="auto">
            <a:xfrm>
              <a:off x="822" y="2016"/>
              <a:ext cx="654" cy="878"/>
            </a:xfrm>
            <a:custGeom>
              <a:avLst/>
              <a:gdLst>
                <a:gd name="T0" fmla="*/ 1292 w 1962"/>
                <a:gd name="T1" fmla="*/ 267 h 2634"/>
                <a:gd name="T2" fmla="*/ 1345 w 1962"/>
                <a:gd name="T3" fmla="*/ 472 h 2634"/>
                <a:gd name="T4" fmla="*/ 1309 w 1962"/>
                <a:gd name="T5" fmla="*/ 596 h 2634"/>
                <a:gd name="T6" fmla="*/ 1207 w 1962"/>
                <a:gd name="T7" fmla="*/ 702 h 2634"/>
                <a:gd name="T8" fmla="*/ 1037 w 1962"/>
                <a:gd name="T9" fmla="*/ 837 h 2634"/>
                <a:gd name="T10" fmla="*/ 1232 w 1962"/>
                <a:gd name="T11" fmla="*/ 877 h 2634"/>
                <a:gd name="T12" fmla="*/ 1649 w 1962"/>
                <a:gd name="T13" fmla="*/ 1273 h 2634"/>
                <a:gd name="T14" fmla="*/ 1873 w 1962"/>
                <a:gd name="T15" fmla="*/ 1327 h 2634"/>
                <a:gd name="T16" fmla="*/ 1920 w 1962"/>
                <a:gd name="T17" fmla="*/ 1372 h 2634"/>
                <a:gd name="T18" fmla="*/ 1962 w 1962"/>
                <a:gd name="T19" fmla="*/ 1429 h 2634"/>
                <a:gd name="T20" fmla="*/ 1923 w 1962"/>
                <a:gd name="T21" fmla="*/ 1495 h 2634"/>
                <a:gd name="T22" fmla="*/ 1831 w 1962"/>
                <a:gd name="T23" fmla="*/ 1507 h 2634"/>
                <a:gd name="T24" fmla="*/ 1682 w 1962"/>
                <a:gd name="T25" fmla="*/ 1536 h 2634"/>
                <a:gd name="T26" fmla="*/ 1536 w 1962"/>
                <a:gd name="T27" fmla="*/ 1462 h 2634"/>
                <a:gd name="T28" fmla="*/ 1389 w 1962"/>
                <a:gd name="T29" fmla="*/ 1379 h 2634"/>
                <a:gd name="T30" fmla="*/ 1269 w 1962"/>
                <a:gd name="T31" fmla="*/ 1271 h 2634"/>
                <a:gd name="T32" fmla="*/ 1205 w 1962"/>
                <a:gd name="T33" fmla="*/ 1277 h 2634"/>
                <a:gd name="T34" fmla="*/ 1196 w 1962"/>
                <a:gd name="T35" fmla="*/ 1490 h 2634"/>
                <a:gd name="T36" fmla="*/ 1175 w 1962"/>
                <a:gd name="T37" fmla="*/ 1567 h 2634"/>
                <a:gd name="T38" fmla="*/ 1157 w 1962"/>
                <a:gd name="T39" fmla="*/ 1966 h 2634"/>
                <a:gd name="T40" fmla="*/ 1140 w 1962"/>
                <a:gd name="T41" fmla="*/ 2223 h 2634"/>
                <a:gd name="T42" fmla="*/ 1125 w 1962"/>
                <a:gd name="T43" fmla="*/ 2378 h 2634"/>
                <a:gd name="T44" fmla="*/ 1156 w 1962"/>
                <a:gd name="T45" fmla="*/ 2464 h 2634"/>
                <a:gd name="T46" fmla="*/ 1133 w 1962"/>
                <a:gd name="T47" fmla="*/ 2593 h 2634"/>
                <a:gd name="T48" fmla="*/ 948 w 1962"/>
                <a:gd name="T49" fmla="*/ 2620 h 2634"/>
                <a:gd name="T50" fmla="*/ 860 w 1962"/>
                <a:gd name="T51" fmla="*/ 2569 h 2634"/>
                <a:gd name="T52" fmla="*/ 842 w 1962"/>
                <a:gd name="T53" fmla="*/ 2435 h 2634"/>
                <a:gd name="T54" fmla="*/ 884 w 1962"/>
                <a:gd name="T55" fmla="*/ 2396 h 2634"/>
                <a:gd name="T56" fmla="*/ 841 w 1962"/>
                <a:gd name="T57" fmla="*/ 2117 h 2634"/>
                <a:gd name="T58" fmla="*/ 796 w 1962"/>
                <a:gd name="T59" fmla="*/ 2270 h 2634"/>
                <a:gd name="T60" fmla="*/ 779 w 1962"/>
                <a:gd name="T61" fmla="*/ 2489 h 2634"/>
                <a:gd name="T62" fmla="*/ 712 w 1962"/>
                <a:gd name="T63" fmla="*/ 2627 h 2634"/>
                <a:gd name="T64" fmla="*/ 627 w 1962"/>
                <a:gd name="T65" fmla="*/ 2630 h 2634"/>
                <a:gd name="T66" fmla="*/ 478 w 1962"/>
                <a:gd name="T67" fmla="*/ 2576 h 2634"/>
                <a:gd name="T68" fmla="*/ 453 w 1962"/>
                <a:gd name="T69" fmla="*/ 2422 h 2634"/>
                <a:gd name="T70" fmla="*/ 505 w 1962"/>
                <a:gd name="T71" fmla="*/ 2403 h 2634"/>
                <a:gd name="T72" fmla="*/ 470 w 1962"/>
                <a:gd name="T73" fmla="*/ 1822 h 2634"/>
                <a:gd name="T74" fmla="*/ 524 w 1962"/>
                <a:gd name="T75" fmla="*/ 1557 h 2634"/>
                <a:gd name="T76" fmla="*/ 493 w 1962"/>
                <a:gd name="T77" fmla="*/ 1326 h 2634"/>
                <a:gd name="T78" fmla="*/ 477 w 1962"/>
                <a:gd name="T79" fmla="*/ 1281 h 2634"/>
                <a:gd name="T80" fmla="*/ 378 w 1962"/>
                <a:gd name="T81" fmla="*/ 1457 h 2634"/>
                <a:gd name="T82" fmla="*/ 305 w 1962"/>
                <a:gd name="T83" fmla="*/ 1645 h 2634"/>
                <a:gd name="T84" fmla="*/ 251 w 1962"/>
                <a:gd name="T85" fmla="*/ 1726 h 2634"/>
                <a:gd name="T86" fmla="*/ 214 w 1962"/>
                <a:gd name="T87" fmla="*/ 1693 h 2634"/>
                <a:gd name="T88" fmla="*/ 109 w 1962"/>
                <a:gd name="T89" fmla="*/ 1742 h 2634"/>
                <a:gd name="T90" fmla="*/ 49 w 1962"/>
                <a:gd name="T91" fmla="*/ 1730 h 2634"/>
                <a:gd name="T92" fmla="*/ 7 w 1962"/>
                <a:gd name="T93" fmla="*/ 1658 h 2634"/>
                <a:gd name="T94" fmla="*/ 86 w 1962"/>
                <a:gd name="T95" fmla="*/ 1562 h 2634"/>
                <a:gd name="T96" fmla="*/ 168 w 1962"/>
                <a:gd name="T97" fmla="*/ 1481 h 2634"/>
                <a:gd name="T98" fmla="*/ 181 w 1962"/>
                <a:gd name="T99" fmla="*/ 1316 h 2634"/>
                <a:gd name="T100" fmla="*/ 272 w 1962"/>
                <a:gd name="T101" fmla="*/ 1104 h 2634"/>
                <a:gd name="T102" fmla="*/ 576 w 1962"/>
                <a:gd name="T103" fmla="*/ 864 h 2634"/>
                <a:gd name="T104" fmla="*/ 723 w 1962"/>
                <a:gd name="T105" fmla="*/ 780 h 2634"/>
                <a:gd name="T106" fmla="*/ 546 w 1962"/>
                <a:gd name="T107" fmla="*/ 578 h 2634"/>
                <a:gd name="T108" fmla="*/ 477 w 1962"/>
                <a:gd name="T109" fmla="*/ 515 h 2634"/>
                <a:gd name="T110" fmla="*/ 517 w 1962"/>
                <a:gd name="T111" fmla="*/ 391 h 2634"/>
                <a:gd name="T112" fmla="*/ 556 w 1962"/>
                <a:gd name="T113" fmla="*/ 289 h 2634"/>
                <a:gd name="T114" fmla="*/ 622 w 1962"/>
                <a:gd name="T115" fmla="*/ 99 h 2634"/>
                <a:gd name="T116" fmla="*/ 718 w 1962"/>
                <a:gd name="T117" fmla="*/ 13 h 2634"/>
                <a:gd name="T118" fmla="*/ 792 w 1962"/>
                <a:gd name="T119" fmla="*/ 12 h 2634"/>
                <a:gd name="T120" fmla="*/ 888 w 1962"/>
                <a:gd name="T121" fmla="*/ 7 h 2634"/>
                <a:gd name="T122" fmla="*/ 1022 w 1962"/>
                <a:gd name="T123" fmla="*/ 6 h 2634"/>
                <a:gd name="T124" fmla="*/ 1163 w 1962"/>
                <a:gd name="T125" fmla="*/ 67 h 2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62" h="2634">
                  <a:moveTo>
                    <a:pt x="1219" y="132"/>
                  </a:moveTo>
                  <a:lnTo>
                    <a:pt x="1226" y="145"/>
                  </a:lnTo>
                  <a:lnTo>
                    <a:pt x="1230" y="159"/>
                  </a:lnTo>
                  <a:lnTo>
                    <a:pt x="1234" y="175"/>
                  </a:lnTo>
                  <a:lnTo>
                    <a:pt x="1241" y="194"/>
                  </a:lnTo>
                  <a:lnTo>
                    <a:pt x="1262" y="218"/>
                  </a:lnTo>
                  <a:lnTo>
                    <a:pt x="1279" y="243"/>
                  </a:lnTo>
                  <a:lnTo>
                    <a:pt x="1292" y="267"/>
                  </a:lnTo>
                  <a:lnTo>
                    <a:pt x="1302" y="293"/>
                  </a:lnTo>
                  <a:lnTo>
                    <a:pt x="1308" y="323"/>
                  </a:lnTo>
                  <a:lnTo>
                    <a:pt x="1312" y="355"/>
                  </a:lnTo>
                  <a:lnTo>
                    <a:pt x="1313" y="392"/>
                  </a:lnTo>
                  <a:lnTo>
                    <a:pt x="1313" y="434"/>
                  </a:lnTo>
                  <a:lnTo>
                    <a:pt x="1327" y="445"/>
                  </a:lnTo>
                  <a:lnTo>
                    <a:pt x="1338" y="458"/>
                  </a:lnTo>
                  <a:lnTo>
                    <a:pt x="1345" y="472"/>
                  </a:lnTo>
                  <a:lnTo>
                    <a:pt x="1350" y="489"/>
                  </a:lnTo>
                  <a:lnTo>
                    <a:pt x="1351" y="507"/>
                  </a:lnTo>
                  <a:lnTo>
                    <a:pt x="1350" y="525"/>
                  </a:lnTo>
                  <a:lnTo>
                    <a:pt x="1345" y="540"/>
                  </a:lnTo>
                  <a:lnTo>
                    <a:pt x="1340" y="556"/>
                  </a:lnTo>
                  <a:lnTo>
                    <a:pt x="1331" y="570"/>
                  </a:lnTo>
                  <a:lnTo>
                    <a:pt x="1320" y="584"/>
                  </a:lnTo>
                  <a:lnTo>
                    <a:pt x="1309" y="596"/>
                  </a:lnTo>
                  <a:lnTo>
                    <a:pt x="1295" y="607"/>
                  </a:lnTo>
                  <a:lnTo>
                    <a:pt x="1287" y="611"/>
                  </a:lnTo>
                  <a:lnTo>
                    <a:pt x="1280" y="614"/>
                  </a:lnTo>
                  <a:lnTo>
                    <a:pt x="1272" y="616"/>
                  </a:lnTo>
                  <a:lnTo>
                    <a:pt x="1263" y="617"/>
                  </a:lnTo>
                  <a:lnTo>
                    <a:pt x="1249" y="649"/>
                  </a:lnTo>
                  <a:lnTo>
                    <a:pt x="1231" y="677"/>
                  </a:lnTo>
                  <a:lnTo>
                    <a:pt x="1207" y="702"/>
                  </a:lnTo>
                  <a:lnTo>
                    <a:pt x="1179" y="724"/>
                  </a:lnTo>
                  <a:lnTo>
                    <a:pt x="1150" y="744"/>
                  </a:lnTo>
                  <a:lnTo>
                    <a:pt x="1120" y="762"/>
                  </a:lnTo>
                  <a:lnTo>
                    <a:pt x="1090" y="779"/>
                  </a:lnTo>
                  <a:lnTo>
                    <a:pt x="1061" y="796"/>
                  </a:lnTo>
                  <a:lnTo>
                    <a:pt x="1000" y="810"/>
                  </a:lnTo>
                  <a:lnTo>
                    <a:pt x="1018" y="825"/>
                  </a:lnTo>
                  <a:lnTo>
                    <a:pt x="1037" y="837"/>
                  </a:lnTo>
                  <a:lnTo>
                    <a:pt x="1058" y="847"/>
                  </a:lnTo>
                  <a:lnTo>
                    <a:pt x="1082" y="854"/>
                  </a:lnTo>
                  <a:lnTo>
                    <a:pt x="1104" y="860"/>
                  </a:lnTo>
                  <a:lnTo>
                    <a:pt x="1129" y="864"/>
                  </a:lnTo>
                  <a:lnTo>
                    <a:pt x="1154" y="864"/>
                  </a:lnTo>
                  <a:lnTo>
                    <a:pt x="1179" y="863"/>
                  </a:lnTo>
                  <a:lnTo>
                    <a:pt x="1206" y="870"/>
                  </a:lnTo>
                  <a:lnTo>
                    <a:pt x="1232" y="877"/>
                  </a:lnTo>
                  <a:lnTo>
                    <a:pt x="1258" y="886"/>
                  </a:lnTo>
                  <a:lnTo>
                    <a:pt x="1281" y="899"/>
                  </a:lnTo>
                  <a:lnTo>
                    <a:pt x="1305" y="913"/>
                  </a:lnTo>
                  <a:lnTo>
                    <a:pt x="1326" y="930"/>
                  </a:lnTo>
                  <a:lnTo>
                    <a:pt x="1347" y="949"/>
                  </a:lnTo>
                  <a:lnTo>
                    <a:pt x="1366" y="971"/>
                  </a:lnTo>
                  <a:lnTo>
                    <a:pt x="1497" y="1135"/>
                  </a:lnTo>
                  <a:lnTo>
                    <a:pt x="1649" y="1273"/>
                  </a:lnTo>
                  <a:lnTo>
                    <a:pt x="1659" y="1283"/>
                  </a:lnTo>
                  <a:lnTo>
                    <a:pt x="1663" y="1294"/>
                  </a:lnTo>
                  <a:lnTo>
                    <a:pt x="1669" y="1305"/>
                  </a:lnTo>
                  <a:lnTo>
                    <a:pt x="1680" y="1312"/>
                  </a:lnTo>
                  <a:lnTo>
                    <a:pt x="1842" y="1330"/>
                  </a:lnTo>
                  <a:lnTo>
                    <a:pt x="1852" y="1330"/>
                  </a:lnTo>
                  <a:lnTo>
                    <a:pt x="1863" y="1329"/>
                  </a:lnTo>
                  <a:lnTo>
                    <a:pt x="1873" y="1327"/>
                  </a:lnTo>
                  <a:lnTo>
                    <a:pt x="1884" y="1327"/>
                  </a:lnTo>
                  <a:lnTo>
                    <a:pt x="1892" y="1327"/>
                  </a:lnTo>
                  <a:lnTo>
                    <a:pt x="1902" y="1330"/>
                  </a:lnTo>
                  <a:lnTo>
                    <a:pt x="1909" y="1336"/>
                  </a:lnTo>
                  <a:lnTo>
                    <a:pt x="1916" y="1345"/>
                  </a:lnTo>
                  <a:lnTo>
                    <a:pt x="1914" y="1355"/>
                  </a:lnTo>
                  <a:lnTo>
                    <a:pt x="1917" y="1363"/>
                  </a:lnTo>
                  <a:lnTo>
                    <a:pt x="1920" y="1372"/>
                  </a:lnTo>
                  <a:lnTo>
                    <a:pt x="1927" y="1377"/>
                  </a:lnTo>
                  <a:lnTo>
                    <a:pt x="1933" y="1384"/>
                  </a:lnTo>
                  <a:lnTo>
                    <a:pt x="1940" y="1390"/>
                  </a:lnTo>
                  <a:lnTo>
                    <a:pt x="1946" y="1397"/>
                  </a:lnTo>
                  <a:lnTo>
                    <a:pt x="1953" y="1403"/>
                  </a:lnTo>
                  <a:lnTo>
                    <a:pt x="1959" y="1409"/>
                  </a:lnTo>
                  <a:lnTo>
                    <a:pt x="1962" y="1419"/>
                  </a:lnTo>
                  <a:lnTo>
                    <a:pt x="1962" y="1429"/>
                  </a:lnTo>
                  <a:lnTo>
                    <a:pt x="1958" y="1440"/>
                  </a:lnTo>
                  <a:lnTo>
                    <a:pt x="1949" y="1446"/>
                  </a:lnTo>
                  <a:lnTo>
                    <a:pt x="1940" y="1451"/>
                  </a:lnTo>
                  <a:lnTo>
                    <a:pt x="1933" y="1458"/>
                  </a:lnTo>
                  <a:lnTo>
                    <a:pt x="1934" y="1469"/>
                  </a:lnTo>
                  <a:lnTo>
                    <a:pt x="1937" y="1481"/>
                  </a:lnTo>
                  <a:lnTo>
                    <a:pt x="1931" y="1489"/>
                  </a:lnTo>
                  <a:lnTo>
                    <a:pt x="1923" y="1495"/>
                  </a:lnTo>
                  <a:lnTo>
                    <a:pt x="1913" y="1500"/>
                  </a:lnTo>
                  <a:lnTo>
                    <a:pt x="1902" y="1504"/>
                  </a:lnTo>
                  <a:lnTo>
                    <a:pt x="1891" y="1507"/>
                  </a:lnTo>
                  <a:lnTo>
                    <a:pt x="1878" y="1507"/>
                  </a:lnTo>
                  <a:lnTo>
                    <a:pt x="1867" y="1507"/>
                  </a:lnTo>
                  <a:lnTo>
                    <a:pt x="1854" y="1507"/>
                  </a:lnTo>
                  <a:lnTo>
                    <a:pt x="1843" y="1506"/>
                  </a:lnTo>
                  <a:lnTo>
                    <a:pt x="1831" y="1507"/>
                  </a:lnTo>
                  <a:lnTo>
                    <a:pt x="1820" y="1510"/>
                  </a:lnTo>
                  <a:lnTo>
                    <a:pt x="1824" y="1517"/>
                  </a:lnTo>
                  <a:lnTo>
                    <a:pt x="1828" y="1525"/>
                  </a:lnTo>
                  <a:lnTo>
                    <a:pt x="1829" y="1534"/>
                  </a:lnTo>
                  <a:lnTo>
                    <a:pt x="1827" y="1542"/>
                  </a:lnTo>
                  <a:lnTo>
                    <a:pt x="1814" y="1552"/>
                  </a:lnTo>
                  <a:lnTo>
                    <a:pt x="1698" y="1549"/>
                  </a:lnTo>
                  <a:lnTo>
                    <a:pt x="1682" y="1536"/>
                  </a:lnTo>
                  <a:lnTo>
                    <a:pt x="1665" y="1524"/>
                  </a:lnTo>
                  <a:lnTo>
                    <a:pt x="1649" y="1510"/>
                  </a:lnTo>
                  <a:lnTo>
                    <a:pt x="1633" y="1497"/>
                  </a:lnTo>
                  <a:lnTo>
                    <a:pt x="1615" y="1486"/>
                  </a:lnTo>
                  <a:lnTo>
                    <a:pt x="1596" y="1476"/>
                  </a:lnTo>
                  <a:lnTo>
                    <a:pt x="1577" y="1471"/>
                  </a:lnTo>
                  <a:lnTo>
                    <a:pt x="1556" y="1469"/>
                  </a:lnTo>
                  <a:lnTo>
                    <a:pt x="1536" y="1462"/>
                  </a:lnTo>
                  <a:lnTo>
                    <a:pt x="1517" y="1456"/>
                  </a:lnTo>
                  <a:lnTo>
                    <a:pt x="1497" y="1446"/>
                  </a:lnTo>
                  <a:lnTo>
                    <a:pt x="1478" y="1437"/>
                  </a:lnTo>
                  <a:lnTo>
                    <a:pt x="1460" y="1426"/>
                  </a:lnTo>
                  <a:lnTo>
                    <a:pt x="1442" y="1416"/>
                  </a:lnTo>
                  <a:lnTo>
                    <a:pt x="1424" y="1404"/>
                  </a:lnTo>
                  <a:lnTo>
                    <a:pt x="1407" y="1391"/>
                  </a:lnTo>
                  <a:lnTo>
                    <a:pt x="1389" y="1379"/>
                  </a:lnTo>
                  <a:lnTo>
                    <a:pt x="1372" y="1365"/>
                  </a:lnTo>
                  <a:lnTo>
                    <a:pt x="1355" y="1351"/>
                  </a:lnTo>
                  <a:lnTo>
                    <a:pt x="1338" y="1337"/>
                  </a:lnTo>
                  <a:lnTo>
                    <a:pt x="1323" y="1322"/>
                  </a:lnTo>
                  <a:lnTo>
                    <a:pt x="1306" y="1308"/>
                  </a:lnTo>
                  <a:lnTo>
                    <a:pt x="1291" y="1291"/>
                  </a:lnTo>
                  <a:lnTo>
                    <a:pt x="1276" y="1276"/>
                  </a:lnTo>
                  <a:lnTo>
                    <a:pt x="1269" y="1271"/>
                  </a:lnTo>
                  <a:lnTo>
                    <a:pt x="1262" y="1267"/>
                  </a:lnTo>
                  <a:lnTo>
                    <a:pt x="1253" y="1263"/>
                  </a:lnTo>
                  <a:lnTo>
                    <a:pt x="1246" y="1260"/>
                  </a:lnTo>
                  <a:lnTo>
                    <a:pt x="1238" y="1257"/>
                  </a:lnTo>
                  <a:lnTo>
                    <a:pt x="1231" y="1257"/>
                  </a:lnTo>
                  <a:lnTo>
                    <a:pt x="1223" y="1260"/>
                  </a:lnTo>
                  <a:lnTo>
                    <a:pt x="1216" y="1264"/>
                  </a:lnTo>
                  <a:lnTo>
                    <a:pt x="1205" y="1277"/>
                  </a:lnTo>
                  <a:lnTo>
                    <a:pt x="1196" y="1290"/>
                  </a:lnTo>
                  <a:lnTo>
                    <a:pt x="1188" y="1302"/>
                  </a:lnTo>
                  <a:lnTo>
                    <a:pt x="1179" y="1316"/>
                  </a:lnTo>
                  <a:lnTo>
                    <a:pt x="1181" y="1362"/>
                  </a:lnTo>
                  <a:lnTo>
                    <a:pt x="1184" y="1401"/>
                  </a:lnTo>
                  <a:lnTo>
                    <a:pt x="1186" y="1435"/>
                  </a:lnTo>
                  <a:lnTo>
                    <a:pt x="1191" y="1464"/>
                  </a:lnTo>
                  <a:lnTo>
                    <a:pt x="1196" y="1490"/>
                  </a:lnTo>
                  <a:lnTo>
                    <a:pt x="1203" y="1514"/>
                  </a:lnTo>
                  <a:lnTo>
                    <a:pt x="1213" y="1535"/>
                  </a:lnTo>
                  <a:lnTo>
                    <a:pt x="1224" y="1557"/>
                  </a:lnTo>
                  <a:lnTo>
                    <a:pt x="1216" y="1562"/>
                  </a:lnTo>
                  <a:lnTo>
                    <a:pt x="1206" y="1564"/>
                  </a:lnTo>
                  <a:lnTo>
                    <a:pt x="1196" y="1566"/>
                  </a:lnTo>
                  <a:lnTo>
                    <a:pt x="1186" y="1567"/>
                  </a:lnTo>
                  <a:lnTo>
                    <a:pt x="1175" y="1567"/>
                  </a:lnTo>
                  <a:lnTo>
                    <a:pt x="1166" y="1567"/>
                  </a:lnTo>
                  <a:lnTo>
                    <a:pt x="1154" y="1569"/>
                  </a:lnTo>
                  <a:lnTo>
                    <a:pt x="1145" y="1570"/>
                  </a:lnTo>
                  <a:lnTo>
                    <a:pt x="1149" y="1617"/>
                  </a:lnTo>
                  <a:lnTo>
                    <a:pt x="1154" y="1665"/>
                  </a:lnTo>
                  <a:lnTo>
                    <a:pt x="1159" y="1714"/>
                  </a:lnTo>
                  <a:lnTo>
                    <a:pt x="1160" y="1762"/>
                  </a:lnTo>
                  <a:lnTo>
                    <a:pt x="1157" y="1966"/>
                  </a:lnTo>
                  <a:lnTo>
                    <a:pt x="1149" y="2002"/>
                  </a:lnTo>
                  <a:lnTo>
                    <a:pt x="1143" y="2040"/>
                  </a:lnTo>
                  <a:lnTo>
                    <a:pt x="1138" y="2078"/>
                  </a:lnTo>
                  <a:lnTo>
                    <a:pt x="1128" y="2111"/>
                  </a:lnTo>
                  <a:lnTo>
                    <a:pt x="1140" y="2139"/>
                  </a:lnTo>
                  <a:lnTo>
                    <a:pt x="1145" y="2167"/>
                  </a:lnTo>
                  <a:lnTo>
                    <a:pt x="1145" y="2195"/>
                  </a:lnTo>
                  <a:lnTo>
                    <a:pt x="1140" y="2223"/>
                  </a:lnTo>
                  <a:lnTo>
                    <a:pt x="1133" y="2251"/>
                  </a:lnTo>
                  <a:lnTo>
                    <a:pt x="1124" y="2279"/>
                  </a:lnTo>
                  <a:lnTo>
                    <a:pt x="1115" y="2305"/>
                  </a:lnTo>
                  <a:lnTo>
                    <a:pt x="1107" y="2330"/>
                  </a:lnTo>
                  <a:lnTo>
                    <a:pt x="1107" y="2375"/>
                  </a:lnTo>
                  <a:lnTo>
                    <a:pt x="1113" y="2376"/>
                  </a:lnTo>
                  <a:lnTo>
                    <a:pt x="1120" y="2376"/>
                  </a:lnTo>
                  <a:lnTo>
                    <a:pt x="1125" y="2378"/>
                  </a:lnTo>
                  <a:lnTo>
                    <a:pt x="1132" y="2379"/>
                  </a:lnTo>
                  <a:lnTo>
                    <a:pt x="1138" y="2382"/>
                  </a:lnTo>
                  <a:lnTo>
                    <a:pt x="1143" y="2385"/>
                  </a:lnTo>
                  <a:lnTo>
                    <a:pt x="1149" y="2390"/>
                  </a:lnTo>
                  <a:lnTo>
                    <a:pt x="1152" y="2397"/>
                  </a:lnTo>
                  <a:lnTo>
                    <a:pt x="1159" y="2420"/>
                  </a:lnTo>
                  <a:lnTo>
                    <a:pt x="1160" y="2442"/>
                  </a:lnTo>
                  <a:lnTo>
                    <a:pt x="1156" y="2464"/>
                  </a:lnTo>
                  <a:lnTo>
                    <a:pt x="1145" y="2484"/>
                  </a:lnTo>
                  <a:lnTo>
                    <a:pt x="1135" y="2492"/>
                  </a:lnTo>
                  <a:lnTo>
                    <a:pt x="1136" y="2502"/>
                  </a:lnTo>
                  <a:lnTo>
                    <a:pt x="1143" y="2513"/>
                  </a:lnTo>
                  <a:lnTo>
                    <a:pt x="1147" y="2523"/>
                  </a:lnTo>
                  <a:lnTo>
                    <a:pt x="1147" y="2548"/>
                  </a:lnTo>
                  <a:lnTo>
                    <a:pt x="1145" y="2572"/>
                  </a:lnTo>
                  <a:lnTo>
                    <a:pt x="1133" y="2593"/>
                  </a:lnTo>
                  <a:lnTo>
                    <a:pt x="1115" y="2608"/>
                  </a:lnTo>
                  <a:lnTo>
                    <a:pt x="1092" y="2612"/>
                  </a:lnTo>
                  <a:lnTo>
                    <a:pt x="1069" y="2616"/>
                  </a:lnTo>
                  <a:lnTo>
                    <a:pt x="1047" y="2619"/>
                  </a:lnTo>
                  <a:lnTo>
                    <a:pt x="1023" y="2620"/>
                  </a:lnTo>
                  <a:lnTo>
                    <a:pt x="1000" y="2622"/>
                  </a:lnTo>
                  <a:lnTo>
                    <a:pt x="975" y="2622"/>
                  </a:lnTo>
                  <a:lnTo>
                    <a:pt x="948" y="2620"/>
                  </a:lnTo>
                  <a:lnTo>
                    <a:pt x="917" y="2618"/>
                  </a:lnTo>
                  <a:lnTo>
                    <a:pt x="908" y="2613"/>
                  </a:lnTo>
                  <a:lnTo>
                    <a:pt x="898" y="2609"/>
                  </a:lnTo>
                  <a:lnTo>
                    <a:pt x="888" y="2604"/>
                  </a:lnTo>
                  <a:lnTo>
                    <a:pt x="878" y="2595"/>
                  </a:lnTo>
                  <a:lnTo>
                    <a:pt x="870" y="2588"/>
                  </a:lnTo>
                  <a:lnTo>
                    <a:pt x="864" y="2579"/>
                  </a:lnTo>
                  <a:lnTo>
                    <a:pt x="860" y="2569"/>
                  </a:lnTo>
                  <a:lnTo>
                    <a:pt x="857" y="2558"/>
                  </a:lnTo>
                  <a:lnTo>
                    <a:pt x="863" y="2538"/>
                  </a:lnTo>
                  <a:lnTo>
                    <a:pt x="862" y="2521"/>
                  </a:lnTo>
                  <a:lnTo>
                    <a:pt x="859" y="2505"/>
                  </a:lnTo>
                  <a:lnTo>
                    <a:pt x="853" y="2488"/>
                  </a:lnTo>
                  <a:lnTo>
                    <a:pt x="846" y="2471"/>
                  </a:lnTo>
                  <a:lnTo>
                    <a:pt x="843" y="2453"/>
                  </a:lnTo>
                  <a:lnTo>
                    <a:pt x="842" y="2435"/>
                  </a:lnTo>
                  <a:lnTo>
                    <a:pt x="848" y="2415"/>
                  </a:lnTo>
                  <a:lnTo>
                    <a:pt x="850" y="2408"/>
                  </a:lnTo>
                  <a:lnTo>
                    <a:pt x="855" y="2404"/>
                  </a:lnTo>
                  <a:lnTo>
                    <a:pt x="860" y="2401"/>
                  </a:lnTo>
                  <a:lnTo>
                    <a:pt x="866" y="2399"/>
                  </a:lnTo>
                  <a:lnTo>
                    <a:pt x="871" y="2397"/>
                  </a:lnTo>
                  <a:lnTo>
                    <a:pt x="878" y="2396"/>
                  </a:lnTo>
                  <a:lnTo>
                    <a:pt x="884" y="2396"/>
                  </a:lnTo>
                  <a:lnTo>
                    <a:pt x="889" y="2393"/>
                  </a:lnTo>
                  <a:lnTo>
                    <a:pt x="874" y="2357"/>
                  </a:lnTo>
                  <a:lnTo>
                    <a:pt x="859" y="2319"/>
                  </a:lnTo>
                  <a:lnTo>
                    <a:pt x="848" y="2280"/>
                  </a:lnTo>
                  <a:lnTo>
                    <a:pt x="839" y="2240"/>
                  </a:lnTo>
                  <a:lnTo>
                    <a:pt x="835" y="2198"/>
                  </a:lnTo>
                  <a:lnTo>
                    <a:pt x="835" y="2157"/>
                  </a:lnTo>
                  <a:lnTo>
                    <a:pt x="841" y="2117"/>
                  </a:lnTo>
                  <a:lnTo>
                    <a:pt x="853" y="2078"/>
                  </a:lnTo>
                  <a:lnTo>
                    <a:pt x="813" y="1884"/>
                  </a:lnTo>
                  <a:lnTo>
                    <a:pt x="775" y="2074"/>
                  </a:lnTo>
                  <a:lnTo>
                    <a:pt x="772" y="2113"/>
                  </a:lnTo>
                  <a:lnTo>
                    <a:pt x="776" y="2149"/>
                  </a:lnTo>
                  <a:lnTo>
                    <a:pt x="783" y="2185"/>
                  </a:lnTo>
                  <a:lnTo>
                    <a:pt x="789" y="2221"/>
                  </a:lnTo>
                  <a:lnTo>
                    <a:pt x="796" y="2270"/>
                  </a:lnTo>
                  <a:lnTo>
                    <a:pt x="793" y="2319"/>
                  </a:lnTo>
                  <a:lnTo>
                    <a:pt x="783" y="2367"/>
                  </a:lnTo>
                  <a:lnTo>
                    <a:pt x="776" y="2414"/>
                  </a:lnTo>
                  <a:lnTo>
                    <a:pt x="771" y="2424"/>
                  </a:lnTo>
                  <a:lnTo>
                    <a:pt x="767" y="2435"/>
                  </a:lnTo>
                  <a:lnTo>
                    <a:pt x="764" y="2447"/>
                  </a:lnTo>
                  <a:lnTo>
                    <a:pt x="764" y="2459"/>
                  </a:lnTo>
                  <a:lnTo>
                    <a:pt x="779" y="2489"/>
                  </a:lnTo>
                  <a:lnTo>
                    <a:pt x="783" y="2526"/>
                  </a:lnTo>
                  <a:lnTo>
                    <a:pt x="779" y="2563"/>
                  </a:lnTo>
                  <a:lnTo>
                    <a:pt x="771" y="2595"/>
                  </a:lnTo>
                  <a:lnTo>
                    <a:pt x="760" y="2604"/>
                  </a:lnTo>
                  <a:lnTo>
                    <a:pt x="749" y="2611"/>
                  </a:lnTo>
                  <a:lnTo>
                    <a:pt x="737" y="2618"/>
                  </a:lnTo>
                  <a:lnTo>
                    <a:pt x="725" y="2623"/>
                  </a:lnTo>
                  <a:lnTo>
                    <a:pt x="712" y="2627"/>
                  </a:lnTo>
                  <a:lnTo>
                    <a:pt x="700" y="2630"/>
                  </a:lnTo>
                  <a:lnTo>
                    <a:pt x="687" y="2633"/>
                  </a:lnTo>
                  <a:lnTo>
                    <a:pt x="673" y="2634"/>
                  </a:lnTo>
                  <a:lnTo>
                    <a:pt x="665" y="2634"/>
                  </a:lnTo>
                  <a:lnTo>
                    <a:pt x="655" y="2634"/>
                  </a:lnTo>
                  <a:lnTo>
                    <a:pt x="645" y="2633"/>
                  </a:lnTo>
                  <a:lnTo>
                    <a:pt x="637" y="2632"/>
                  </a:lnTo>
                  <a:lnTo>
                    <a:pt x="627" y="2630"/>
                  </a:lnTo>
                  <a:lnTo>
                    <a:pt x="618" y="2627"/>
                  </a:lnTo>
                  <a:lnTo>
                    <a:pt x="606" y="2625"/>
                  </a:lnTo>
                  <a:lnTo>
                    <a:pt x="597" y="2622"/>
                  </a:lnTo>
                  <a:lnTo>
                    <a:pt x="569" y="2587"/>
                  </a:lnTo>
                  <a:lnTo>
                    <a:pt x="546" y="2584"/>
                  </a:lnTo>
                  <a:lnTo>
                    <a:pt x="523" y="2583"/>
                  </a:lnTo>
                  <a:lnTo>
                    <a:pt x="500" y="2580"/>
                  </a:lnTo>
                  <a:lnTo>
                    <a:pt x="478" y="2576"/>
                  </a:lnTo>
                  <a:lnTo>
                    <a:pt x="459" y="2567"/>
                  </a:lnTo>
                  <a:lnTo>
                    <a:pt x="440" y="2556"/>
                  </a:lnTo>
                  <a:lnTo>
                    <a:pt x="428" y="2540"/>
                  </a:lnTo>
                  <a:lnTo>
                    <a:pt x="419" y="2516"/>
                  </a:lnTo>
                  <a:lnTo>
                    <a:pt x="419" y="2491"/>
                  </a:lnTo>
                  <a:lnTo>
                    <a:pt x="424" y="2463"/>
                  </a:lnTo>
                  <a:lnTo>
                    <a:pt x="433" y="2439"/>
                  </a:lnTo>
                  <a:lnTo>
                    <a:pt x="453" y="2422"/>
                  </a:lnTo>
                  <a:lnTo>
                    <a:pt x="460" y="2418"/>
                  </a:lnTo>
                  <a:lnTo>
                    <a:pt x="467" y="2415"/>
                  </a:lnTo>
                  <a:lnTo>
                    <a:pt x="474" y="2413"/>
                  </a:lnTo>
                  <a:lnTo>
                    <a:pt x="479" y="2410"/>
                  </a:lnTo>
                  <a:lnTo>
                    <a:pt x="486" y="2408"/>
                  </a:lnTo>
                  <a:lnTo>
                    <a:pt x="492" y="2407"/>
                  </a:lnTo>
                  <a:lnTo>
                    <a:pt x="499" y="2404"/>
                  </a:lnTo>
                  <a:lnTo>
                    <a:pt x="505" y="2403"/>
                  </a:lnTo>
                  <a:lnTo>
                    <a:pt x="496" y="2378"/>
                  </a:lnTo>
                  <a:lnTo>
                    <a:pt x="491" y="2350"/>
                  </a:lnTo>
                  <a:lnTo>
                    <a:pt x="488" y="2323"/>
                  </a:lnTo>
                  <a:lnTo>
                    <a:pt x="486" y="2294"/>
                  </a:lnTo>
                  <a:lnTo>
                    <a:pt x="488" y="2127"/>
                  </a:lnTo>
                  <a:lnTo>
                    <a:pt x="492" y="2046"/>
                  </a:lnTo>
                  <a:lnTo>
                    <a:pt x="471" y="1862"/>
                  </a:lnTo>
                  <a:lnTo>
                    <a:pt x="470" y="1822"/>
                  </a:lnTo>
                  <a:lnTo>
                    <a:pt x="472" y="1785"/>
                  </a:lnTo>
                  <a:lnTo>
                    <a:pt x="477" y="1747"/>
                  </a:lnTo>
                  <a:lnTo>
                    <a:pt x="484" y="1711"/>
                  </a:lnTo>
                  <a:lnTo>
                    <a:pt x="492" y="1676"/>
                  </a:lnTo>
                  <a:lnTo>
                    <a:pt x="500" y="1640"/>
                  </a:lnTo>
                  <a:lnTo>
                    <a:pt x="510" y="1605"/>
                  </a:lnTo>
                  <a:lnTo>
                    <a:pt x="520" y="1570"/>
                  </a:lnTo>
                  <a:lnTo>
                    <a:pt x="524" y="1557"/>
                  </a:lnTo>
                  <a:lnTo>
                    <a:pt x="527" y="1541"/>
                  </a:lnTo>
                  <a:lnTo>
                    <a:pt x="528" y="1527"/>
                  </a:lnTo>
                  <a:lnTo>
                    <a:pt x="528" y="1521"/>
                  </a:lnTo>
                  <a:lnTo>
                    <a:pt x="520" y="1474"/>
                  </a:lnTo>
                  <a:lnTo>
                    <a:pt x="514" y="1426"/>
                  </a:lnTo>
                  <a:lnTo>
                    <a:pt x="507" y="1379"/>
                  </a:lnTo>
                  <a:lnTo>
                    <a:pt x="495" y="1333"/>
                  </a:lnTo>
                  <a:lnTo>
                    <a:pt x="493" y="1326"/>
                  </a:lnTo>
                  <a:lnTo>
                    <a:pt x="496" y="1319"/>
                  </a:lnTo>
                  <a:lnTo>
                    <a:pt x="500" y="1313"/>
                  </a:lnTo>
                  <a:lnTo>
                    <a:pt x="505" y="1308"/>
                  </a:lnTo>
                  <a:lnTo>
                    <a:pt x="502" y="1301"/>
                  </a:lnTo>
                  <a:lnTo>
                    <a:pt x="499" y="1294"/>
                  </a:lnTo>
                  <a:lnTo>
                    <a:pt x="495" y="1287"/>
                  </a:lnTo>
                  <a:lnTo>
                    <a:pt x="489" y="1280"/>
                  </a:lnTo>
                  <a:lnTo>
                    <a:pt x="477" y="1281"/>
                  </a:lnTo>
                  <a:lnTo>
                    <a:pt x="466" y="1290"/>
                  </a:lnTo>
                  <a:lnTo>
                    <a:pt x="457" y="1301"/>
                  </a:lnTo>
                  <a:lnTo>
                    <a:pt x="450" y="1312"/>
                  </a:lnTo>
                  <a:lnTo>
                    <a:pt x="433" y="1340"/>
                  </a:lnTo>
                  <a:lnTo>
                    <a:pt x="419" y="1369"/>
                  </a:lnTo>
                  <a:lnTo>
                    <a:pt x="407" y="1398"/>
                  </a:lnTo>
                  <a:lnTo>
                    <a:pt x="393" y="1428"/>
                  </a:lnTo>
                  <a:lnTo>
                    <a:pt x="378" y="1457"/>
                  </a:lnTo>
                  <a:lnTo>
                    <a:pt x="360" y="1483"/>
                  </a:lnTo>
                  <a:lnTo>
                    <a:pt x="339" y="1509"/>
                  </a:lnTo>
                  <a:lnTo>
                    <a:pt x="312" y="1529"/>
                  </a:lnTo>
                  <a:lnTo>
                    <a:pt x="314" y="1556"/>
                  </a:lnTo>
                  <a:lnTo>
                    <a:pt x="316" y="1582"/>
                  </a:lnTo>
                  <a:lnTo>
                    <a:pt x="318" y="1608"/>
                  </a:lnTo>
                  <a:lnTo>
                    <a:pt x="312" y="1633"/>
                  </a:lnTo>
                  <a:lnTo>
                    <a:pt x="305" y="1645"/>
                  </a:lnTo>
                  <a:lnTo>
                    <a:pt x="301" y="1658"/>
                  </a:lnTo>
                  <a:lnTo>
                    <a:pt x="297" y="1672"/>
                  </a:lnTo>
                  <a:lnTo>
                    <a:pt x="293" y="1686"/>
                  </a:lnTo>
                  <a:lnTo>
                    <a:pt x="288" y="1700"/>
                  </a:lnTo>
                  <a:lnTo>
                    <a:pt x="283" y="1712"/>
                  </a:lnTo>
                  <a:lnTo>
                    <a:pt x="274" y="1722"/>
                  </a:lnTo>
                  <a:lnTo>
                    <a:pt x="263" y="1730"/>
                  </a:lnTo>
                  <a:lnTo>
                    <a:pt x="251" y="1726"/>
                  </a:lnTo>
                  <a:lnTo>
                    <a:pt x="242" y="1718"/>
                  </a:lnTo>
                  <a:lnTo>
                    <a:pt x="235" y="1705"/>
                  </a:lnTo>
                  <a:lnTo>
                    <a:pt x="230" y="1694"/>
                  </a:lnTo>
                  <a:lnTo>
                    <a:pt x="230" y="1690"/>
                  </a:lnTo>
                  <a:lnTo>
                    <a:pt x="228" y="1687"/>
                  </a:lnTo>
                  <a:lnTo>
                    <a:pt x="228" y="1683"/>
                  </a:lnTo>
                  <a:lnTo>
                    <a:pt x="227" y="1680"/>
                  </a:lnTo>
                  <a:lnTo>
                    <a:pt x="214" y="1693"/>
                  </a:lnTo>
                  <a:lnTo>
                    <a:pt x="202" y="1705"/>
                  </a:lnTo>
                  <a:lnTo>
                    <a:pt x="189" y="1716"/>
                  </a:lnTo>
                  <a:lnTo>
                    <a:pt x="177" y="1728"/>
                  </a:lnTo>
                  <a:lnTo>
                    <a:pt x="163" y="1736"/>
                  </a:lnTo>
                  <a:lnTo>
                    <a:pt x="148" y="1742"/>
                  </a:lnTo>
                  <a:lnTo>
                    <a:pt x="132" y="1743"/>
                  </a:lnTo>
                  <a:lnTo>
                    <a:pt x="115" y="1740"/>
                  </a:lnTo>
                  <a:lnTo>
                    <a:pt x="109" y="1742"/>
                  </a:lnTo>
                  <a:lnTo>
                    <a:pt x="100" y="1744"/>
                  </a:lnTo>
                  <a:lnTo>
                    <a:pt x="92" y="1747"/>
                  </a:lnTo>
                  <a:lnTo>
                    <a:pt x="83" y="1749"/>
                  </a:lnTo>
                  <a:lnTo>
                    <a:pt x="75" y="1750"/>
                  </a:lnTo>
                  <a:lnTo>
                    <a:pt x="67" y="1749"/>
                  </a:lnTo>
                  <a:lnTo>
                    <a:pt x="58" y="1747"/>
                  </a:lnTo>
                  <a:lnTo>
                    <a:pt x="51" y="1742"/>
                  </a:lnTo>
                  <a:lnTo>
                    <a:pt x="49" y="1730"/>
                  </a:lnTo>
                  <a:lnTo>
                    <a:pt x="44" y="1721"/>
                  </a:lnTo>
                  <a:lnTo>
                    <a:pt x="36" y="1714"/>
                  </a:lnTo>
                  <a:lnTo>
                    <a:pt x="28" y="1707"/>
                  </a:lnTo>
                  <a:lnTo>
                    <a:pt x="19" y="1700"/>
                  </a:lnTo>
                  <a:lnTo>
                    <a:pt x="12" y="1690"/>
                  </a:lnTo>
                  <a:lnTo>
                    <a:pt x="11" y="1680"/>
                  </a:lnTo>
                  <a:lnTo>
                    <a:pt x="15" y="1666"/>
                  </a:lnTo>
                  <a:lnTo>
                    <a:pt x="7" y="1658"/>
                  </a:lnTo>
                  <a:lnTo>
                    <a:pt x="1" y="1647"/>
                  </a:lnTo>
                  <a:lnTo>
                    <a:pt x="0" y="1634"/>
                  </a:lnTo>
                  <a:lnTo>
                    <a:pt x="3" y="1622"/>
                  </a:lnTo>
                  <a:lnTo>
                    <a:pt x="19" y="1610"/>
                  </a:lnTo>
                  <a:lnTo>
                    <a:pt x="36" y="1598"/>
                  </a:lnTo>
                  <a:lnTo>
                    <a:pt x="53" y="1587"/>
                  </a:lnTo>
                  <a:lnTo>
                    <a:pt x="69" y="1574"/>
                  </a:lnTo>
                  <a:lnTo>
                    <a:pt x="86" y="1562"/>
                  </a:lnTo>
                  <a:lnTo>
                    <a:pt x="102" y="1549"/>
                  </a:lnTo>
                  <a:lnTo>
                    <a:pt x="118" y="1535"/>
                  </a:lnTo>
                  <a:lnTo>
                    <a:pt x="134" y="1521"/>
                  </a:lnTo>
                  <a:lnTo>
                    <a:pt x="141" y="1513"/>
                  </a:lnTo>
                  <a:lnTo>
                    <a:pt x="148" y="1504"/>
                  </a:lnTo>
                  <a:lnTo>
                    <a:pt x="155" y="1497"/>
                  </a:lnTo>
                  <a:lnTo>
                    <a:pt x="163" y="1489"/>
                  </a:lnTo>
                  <a:lnTo>
                    <a:pt x="168" y="1481"/>
                  </a:lnTo>
                  <a:lnTo>
                    <a:pt x="174" y="1471"/>
                  </a:lnTo>
                  <a:lnTo>
                    <a:pt x="175" y="1461"/>
                  </a:lnTo>
                  <a:lnTo>
                    <a:pt x="175" y="1450"/>
                  </a:lnTo>
                  <a:lnTo>
                    <a:pt x="168" y="1426"/>
                  </a:lnTo>
                  <a:lnTo>
                    <a:pt x="170" y="1400"/>
                  </a:lnTo>
                  <a:lnTo>
                    <a:pt x="173" y="1372"/>
                  </a:lnTo>
                  <a:lnTo>
                    <a:pt x="175" y="1345"/>
                  </a:lnTo>
                  <a:lnTo>
                    <a:pt x="181" y="1316"/>
                  </a:lnTo>
                  <a:lnTo>
                    <a:pt x="188" y="1288"/>
                  </a:lnTo>
                  <a:lnTo>
                    <a:pt x="196" y="1260"/>
                  </a:lnTo>
                  <a:lnTo>
                    <a:pt x="206" y="1234"/>
                  </a:lnTo>
                  <a:lnTo>
                    <a:pt x="217" y="1206"/>
                  </a:lnTo>
                  <a:lnTo>
                    <a:pt x="228" y="1179"/>
                  </a:lnTo>
                  <a:lnTo>
                    <a:pt x="241" y="1154"/>
                  </a:lnTo>
                  <a:lnTo>
                    <a:pt x="256" y="1128"/>
                  </a:lnTo>
                  <a:lnTo>
                    <a:pt x="272" y="1104"/>
                  </a:lnTo>
                  <a:lnTo>
                    <a:pt x="287" y="1079"/>
                  </a:lnTo>
                  <a:lnTo>
                    <a:pt x="305" y="1055"/>
                  </a:lnTo>
                  <a:lnTo>
                    <a:pt x="325" y="1033"/>
                  </a:lnTo>
                  <a:lnTo>
                    <a:pt x="346" y="1010"/>
                  </a:lnTo>
                  <a:lnTo>
                    <a:pt x="368" y="988"/>
                  </a:lnTo>
                  <a:lnTo>
                    <a:pt x="390" y="967"/>
                  </a:lnTo>
                  <a:lnTo>
                    <a:pt x="415" y="948"/>
                  </a:lnTo>
                  <a:lnTo>
                    <a:pt x="576" y="864"/>
                  </a:lnTo>
                  <a:lnTo>
                    <a:pt x="595" y="854"/>
                  </a:lnTo>
                  <a:lnTo>
                    <a:pt x="615" y="846"/>
                  </a:lnTo>
                  <a:lnTo>
                    <a:pt x="633" y="837"/>
                  </a:lnTo>
                  <a:lnTo>
                    <a:pt x="652" y="831"/>
                  </a:lnTo>
                  <a:lnTo>
                    <a:pt x="672" y="821"/>
                  </a:lnTo>
                  <a:lnTo>
                    <a:pt x="690" y="810"/>
                  </a:lnTo>
                  <a:lnTo>
                    <a:pt x="707" y="797"/>
                  </a:lnTo>
                  <a:lnTo>
                    <a:pt x="723" y="780"/>
                  </a:lnTo>
                  <a:lnTo>
                    <a:pt x="693" y="765"/>
                  </a:lnTo>
                  <a:lnTo>
                    <a:pt x="664" y="745"/>
                  </a:lnTo>
                  <a:lnTo>
                    <a:pt x="636" y="724"/>
                  </a:lnTo>
                  <a:lnTo>
                    <a:pt x="611" y="699"/>
                  </a:lnTo>
                  <a:lnTo>
                    <a:pt x="587" y="671"/>
                  </a:lnTo>
                  <a:lnTo>
                    <a:pt x="569" y="642"/>
                  </a:lnTo>
                  <a:lnTo>
                    <a:pt x="555" y="611"/>
                  </a:lnTo>
                  <a:lnTo>
                    <a:pt x="546" y="578"/>
                  </a:lnTo>
                  <a:lnTo>
                    <a:pt x="537" y="572"/>
                  </a:lnTo>
                  <a:lnTo>
                    <a:pt x="525" y="567"/>
                  </a:lnTo>
                  <a:lnTo>
                    <a:pt x="514" y="560"/>
                  </a:lnTo>
                  <a:lnTo>
                    <a:pt x="505" y="553"/>
                  </a:lnTo>
                  <a:lnTo>
                    <a:pt x="495" y="546"/>
                  </a:lnTo>
                  <a:lnTo>
                    <a:pt x="486" y="538"/>
                  </a:lnTo>
                  <a:lnTo>
                    <a:pt x="481" y="526"/>
                  </a:lnTo>
                  <a:lnTo>
                    <a:pt x="477" y="515"/>
                  </a:lnTo>
                  <a:lnTo>
                    <a:pt x="472" y="489"/>
                  </a:lnTo>
                  <a:lnTo>
                    <a:pt x="474" y="461"/>
                  </a:lnTo>
                  <a:lnTo>
                    <a:pt x="481" y="434"/>
                  </a:lnTo>
                  <a:lnTo>
                    <a:pt x="495" y="412"/>
                  </a:lnTo>
                  <a:lnTo>
                    <a:pt x="500" y="406"/>
                  </a:lnTo>
                  <a:lnTo>
                    <a:pt x="506" y="401"/>
                  </a:lnTo>
                  <a:lnTo>
                    <a:pt x="512" y="395"/>
                  </a:lnTo>
                  <a:lnTo>
                    <a:pt x="517" y="391"/>
                  </a:lnTo>
                  <a:lnTo>
                    <a:pt x="524" y="388"/>
                  </a:lnTo>
                  <a:lnTo>
                    <a:pt x="531" y="387"/>
                  </a:lnTo>
                  <a:lnTo>
                    <a:pt x="539" y="387"/>
                  </a:lnTo>
                  <a:lnTo>
                    <a:pt x="548" y="388"/>
                  </a:lnTo>
                  <a:lnTo>
                    <a:pt x="546" y="363"/>
                  </a:lnTo>
                  <a:lnTo>
                    <a:pt x="548" y="338"/>
                  </a:lnTo>
                  <a:lnTo>
                    <a:pt x="551" y="314"/>
                  </a:lnTo>
                  <a:lnTo>
                    <a:pt x="556" y="289"/>
                  </a:lnTo>
                  <a:lnTo>
                    <a:pt x="565" y="267"/>
                  </a:lnTo>
                  <a:lnTo>
                    <a:pt x="574" y="245"/>
                  </a:lnTo>
                  <a:lnTo>
                    <a:pt x="587" y="222"/>
                  </a:lnTo>
                  <a:lnTo>
                    <a:pt x="601" y="203"/>
                  </a:lnTo>
                  <a:lnTo>
                    <a:pt x="602" y="175"/>
                  </a:lnTo>
                  <a:lnTo>
                    <a:pt x="605" y="148"/>
                  </a:lnTo>
                  <a:lnTo>
                    <a:pt x="612" y="123"/>
                  </a:lnTo>
                  <a:lnTo>
                    <a:pt x="622" y="99"/>
                  </a:lnTo>
                  <a:lnTo>
                    <a:pt x="634" y="77"/>
                  </a:lnTo>
                  <a:lnTo>
                    <a:pt x="651" y="58"/>
                  </a:lnTo>
                  <a:lnTo>
                    <a:pt x="669" y="38"/>
                  </a:lnTo>
                  <a:lnTo>
                    <a:pt x="691" y="23"/>
                  </a:lnTo>
                  <a:lnTo>
                    <a:pt x="698" y="20"/>
                  </a:lnTo>
                  <a:lnTo>
                    <a:pt x="704" y="17"/>
                  </a:lnTo>
                  <a:lnTo>
                    <a:pt x="711" y="14"/>
                  </a:lnTo>
                  <a:lnTo>
                    <a:pt x="718" y="13"/>
                  </a:lnTo>
                  <a:lnTo>
                    <a:pt x="726" y="10"/>
                  </a:lnTo>
                  <a:lnTo>
                    <a:pt x="733" y="9"/>
                  </a:lnTo>
                  <a:lnTo>
                    <a:pt x="740" y="9"/>
                  </a:lnTo>
                  <a:lnTo>
                    <a:pt x="749" y="7"/>
                  </a:lnTo>
                  <a:lnTo>
                    <a:pt x="760" y="7"/>
                  </a:lnTo>
                  <a:lnTo>
                    <a:pt x="771" y="7"/>
                  </a:lnTo>
                  <a:lnTo>
                    <a:pt x="782" y="9"/>
                  </a:lnTo>
                  <a:lnTo>
                    <a:pt x="792" y="12"/>
                  </a:lnTo>
                  <a:lnTo>
                    <a:pt x="803" y="14"/>
                  </a:lnTo>
                  <a:lnTo>
                    <a:pt x="813" y="17"/>
                  </a:lnTo>
                  <a:lnTo>
                    <a:pt x="822" y="23"/>
                  </a:lnTo>
                  <a:lnTo>
                    <a:pt x="831" y="28"/>
                  </a:lnTo>
                  <a:lnTo>
                    <a:pt x="845" y="21"/>
                  </a:lnTo>
                  <a:lnTo>
                    <a:pt x="859" y="17"/>
                  </a:lnTo>
                  <a:lnTo>
                    <a:pt x="873" y="12"/>
                  </a:lnTo>
                  <a:lnTo>
                    <a:pt x="888" y="7"/>
                  </a:lnTo>
                  <a:lnTo>
                    <a:pt x="903" y="5"/>
                  </a:lnTo>
                  <a:lnTo>
                    <a:pt x="919" y="3"/>
                  </a:lnTo>
                  <a:lnTo>
                    <a:pt x="934" y="2"/>
                  </a:lnTo>
                  <a:lnTo>
                    <a:pt x="949" y="0"/>
                  </a:lnTo>
                  <a:lnTo>
                    <a:pt x="968" y="0"/>
                  </a:lnTo>
                  <a:lnTo>
                    <a:pt x="986" y="2"/>
                  </a:lnTo>
                  <a:lnTo>
                    <a:pt x="1004" y="3"/>
                  </a:lnTo>
                  <a:lnTo>
                    <a:pt x="1022" y="6"/>
                  </a:lnTo>
                  <a:lnTo>
                    <a:pt x="1039" y="10"/>
                  </a:lnTo>
                  <a:lnTo>
                    <a:pt x="1057" y="14"/>
                  </a:lnTo>
                  <a:lnTo>
                    <a:pt x="1074" y="19"/>
                  </a:lnTo>
                  <a:lnTo>
                    <a:pt x="1089" y="24"/>
                  </a:lnTo>
                  <a:lnTo>
                    <a:pt x="1108" y="31"/>
                  </a:lnTo>
                  <a:lnTo>
                    <a:pt x="1128" y="41"/>
                  </a:lnTo>
                  <a:lnTo>
                    <a:pt x="1146" y="53"/>
                  </a:lnTo>
                  <a:lnTo>
                    <a:pt x="1163" y="67"/>
                  </a:lnTo>
                  <a:lnTo>
                    <a:pt x="1179" y="81"/>
                  </a:lnTo>
                  <a:lnTo>
                    <a:pt x="1193" y="98"/>
                  </a:lnTo>
                  <a:lnTo>
                    <a:pt x="1207" y="115"/>
                  </a:lnTo>
                  <a:lnTo>
                    <a:pt x="1219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25"/>
            <p:cNvSpPr>
              <a:spLocks noChangeAspect="1"/>
            </p:cNvSpPr>
            <p:nvPr/>
          </p:nvSpPr>
          <p:spPr bwMode="auto">
            <a:xfrm>
              <a:off x="1031" y="2029"/>
              <a:ext cx="218" cy="130"/>
            </a:xfrm>
            <a:custGeom>
              <a:avLst/>
              <a:gdLst>
                <a:gd name="T0" fmla="*/ 578 w 654"/>
                <a:gd name="T1" fmla="*/ 148 h 390"/>
                <a:gd name="T2" fmla="*/ 608 w 654"/>
                <a:gd name="T3" fmla="*/ 197 h 390"/>
                <a:gd name="T4" fmla="*/ 649 w 654"/>
                <a:gd name="T5" fmla="*/ 295 h 390"/>
                <a:gd name="T6" fmla="*/ 654 w 654"/>
                <a:gd name="T7" fmla="*/ 376 h 390"/>
                <a:gd name="T8" fmla="*/ 638 w 654"/>
                <a:gd name="T9" fmla="*/ 384 h 390"/>
                <a:gd name="T10" fmla="*/ 618 w 654"/>
                <a:gd name="T11" fmla="*/ 365 h 390"/>
                <a:gd name="T12" fmla="*/ 590 w 654"/>
                <a:gd name="T13" fmla="*/ 289 h 390"/>
                <a:gd name="T14" fmla="*/ 541 w 654"/>
                <a:gd name="T15" fmla="*/ 225 h 390"/>
                <a:gd name="T16" fmla="*/ 462 w 654"/>
                <a:gd name="T17" fmla="*/ 197 h 390"/>
                <a:gd name="T18" fmla="*/ 382 w 654"/>
                <a:gd name="T19" fmla="*/ 217 h 390"/>
                <a:gd name="T20" fmla="*/ 306 w 654"/>
                <a:gd name="T21" fmla="*/ 245 h 390"/>
                <a:gd name="T22" fmla="*/ 267 w 654"/>
                <a:gd name="T23" fmla="*/ 253 h 390"/>
                <a:gd name="T24" fmla="*/ 230 w 654"/>
                <a:gd name="T25" fmla="*/ 261 h 390"/>
                <a:gd name="T26" fmla="*/ 191 w 654"/>
                <a:gd name="T27" fmla="*/ 268 h 390"/>
                <a:gd name="T28" fmla="*/ 149 w 654"/>
                <a:gd name="T29" fmla="*/ 267 h 390"/>
                <a:gd name="T30" fmla="*/ 99 w 654"/>
                <a:gd name="T31" fmla="*/ 257 h 390"/>
                <a:gd name="T32" fmla="*/ 49 w 654"/>
                <a:gd name="T33" fmla="*/ 236 h 390"/>
                <a:gd name="T34" fmla="*/ 16 w 654"/>
                <a:gd name="T35" fmla="*/ 201 h 390"/>
                <a:gd name="T36" fmla="*/ 0 w 654"/>
                <a:gd name="T37" fmla="*/ 155 h 390"/>
                <a:gd name="T38" fmla="*/ 10 w 654"/>
                <a:gd name="T39" fmla="*/ 101 h 390"/>
                <a:gd name="T40" fmla="*/ 41 w 654"/>
                <a:gd name="T41" fmla="*/ 53 h 390"/>
                <a:gd name="T42" fmla="*/ 80 w 654"/>
                <a:gd name="T43" fmla="*/ 20 h 390"/>
                <a:gd name="T44" fmla="*/ 112 w 654"/>
                <a:gd name="T45" fmla="*/ 7 h 390"/>
                <a:gd name="T46" fmla="*/ 147 w 654"/>
                <a:gd name="T47" fmla="*/ 6 h 390"/>
                <a:gd name="T48" fmla="*/ 173 w 654"/>
                <a:gd name="T49" fmla="*/ 19 h 390"/>
                <a:gd name="T50" fmla="*/ 190 w 654"/>
                <a:gd name="T51" fmla="*/ 37 h 390"/>
                <a:gd name="T52" fmla="*/ 201 w 654"/>
                <a:gd name="T53" fmla="*/ 59 h 390"/>
                <a:gd name="T54" fmla="*/ 197 w 654"/>
                <a:gd name="T55" fmla="*/ 106 h 390"/>
                <a:gd name="T56" fmla="*/ 169 w 654"/>
                <a:gd name="T57" fmla="*/ 130 h 390"/>
                <a:gd name="T58" fmla="*/ 134 w 654"/>
                <a:gd name="T59" fmla="*/ 120 h 390"/>
                <a:gd name="T60" fmla="*/ 141 w 654"/>
                <a:gd name="T61" fmla="*/ 86 h 390"/>
                <a:gd name="T62" fmla="*/ 119 w 654"/>
                <a:gd name="T63" fmla="*/ 102 h 390"/>
                <a:gd name="T64" fmla="*/ 122 w 654"/>
                <a:gd name="T65" fmla="*/ 134 h 390"/>
                <a:gd name="T66" fmla="*/ 147 w 654"/>
                <a:gd name="T67" fmla="*/ 157 h 390"/>
                <a:gd name="T68" fmla="*/ 176 w 654"/>
                <a:gd name="T69" fmla="*/ 162 h 390"/>
                <a:gd name="T70" fmla="*/ 201 w 654"/>
                <a:gd name="T71" fmla="*/ 158 h 390"/>
                <a:gd name="T72" fmla="*/ 233 w 654"/>
                <a:gd name="T73" fmla="*/ 125 h 390"/>
                <a:gd name="T74" fmla="*/ 240 w 654"/>
                <a:gd name="T75" fmla="*/ 66 h 390"/>
                <a:gd name="T76" fmla="*/ 225 w 654"/>
                <a:gd name="T77" fmla="*/ 20 h 390"/>
                <a:gd name="T78" fmla="*/ 268 w 654"/>
                <a:gd name="T79" fmla="*/ 9 h 390"/>
                <a:gd name="T80" fmla="*/ 313 w 654"/>
                <a:gd name="T81" fmla="*/ 2 h 390"/>
                <a:gd name="T82" fmla="*/ 364 w 654"/>
                <a:gd name="T83" fmla="*/ 2 h 390"/>
                <a:gd name="T84" fmla="*/ 430 w 654"/>
                <a:gd name="T85" fmla="*/ 14 h 390"/>
                <a:gd name="T86" fmla="*/ 491 w 654"/>
                <a:gd name="T87" fmla="*/ 4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4" h="390">
                  <a:moveTo>
                    <a:pt x="557" y="100"/>
                  </a:moveTo>
                  <a:lnTo>
                    <a:pt x="569" y="122"/>
                  </a:lnTo>
                  <a:lnTo>
                    <a:pt x="578" y="148"/>
                  </a:lnTo>
                  <a:lnTo>
                    <a:pt x="583" y="168"/>
                  </a:lnTo>
                  <a:lnTo>
                    <a:pt x="585" y="176"/>
                  </a:lnTo>
                  <a:lnTo>
                    <a:pt x="608" y="197"/>
                  </a:lnTo>
                  <a:lnTo>
                    <a:pt x="628" y="226"/>
                  </a:lnTo>
                  <a:lnTo>
                    <a:pt x="640" y="260"/>
                  </a:lnTo>
                  <a:lnTo>
                    <a:pt x="649" y="295"/>
                  </a:lnTo>
                  <a:lnTo>
                    <a:pt x="653" y="327"/>
                  </a:lnTo>
                  <a:lnTo>
                    <a:pt x="654" y="355"/>
                  </a:lnTo>
                  <a:lnTo>
                    <a:pt x="654" y="376"/>
                  </a:lnTo>
                  <a:lnTo>
                    <a:pt x="652" y="384"/>
                  </a:lnTo>
                  <a:lnTo>
                    <a:pt x="645" y="383"/>
                  </a:lnTo>
                  <a:lnTo>
                    <a:pt x="638" y="384"/>
                  </a:lnTo>
                  <a:lnTo>
                    <a:pt x="631" y="387"/>
                  </a:lnTo>
                  <a:lnTo>
                    <a:pt x="625" y="390"/>
                  </a:lnTo>
                  <a:lnTo>
                    <a:pt x="618" y="365"/>
                  </a:lnTo>
                  <a:lnTo>
                    <a:pt x="610" y="338"/>
                  </a:lnTo>
                  <a:lnTo>
                    <a:pt x="601" y="313"/>
                  </a:lnTo>
                  <a:lnTo>
                    <a:pt x="590" y="289"/>
                  </a:lnTo>
                  <a:lnTo>
                    <a:pt x="576" y="266"/>
                  </a:lnTo>
                  <a:lnTo>
                    <a:pt x="559" y="245"/>
                  </a:lnTo>
                  <a:lnTo>
                    <a:pt x="541" y="225"/>
                  </a:lnTo>
                  <a:lnTo>
                    <a:pt x="518" y="207"/>
                  </a:lnTo>
                  <a:lnTo>
                    <a:pt x="490" y="199"/>
                  </a:lnTo>
                  <a:lnTo>
                    <a:pt x="462" y="197"/>
                  </a:lnTo>
                  <a:lnTo>
                    <a:pt x="435" y="200"/>
                  </a:lnTo>
                  <a:lnTo>
                    <a:pt x="409" y="207"/>
                  </a:lnTo>
                  <a:lnTo>
                    <a:pt x="382" y="217"/>
                  </a:lnTo>
                  <a:lnTo>
                    <a:pt x="357" y="226"/>
                  </a:lnTo>
                  <a:lnTo>
                    <a:pt x="331" y="236"/>
                  </a:lnTo>
                  <a:lnTo>
                    <a:pt x="306" y="245"/>
                  </a:lnTo>
                  <a:lnTo>
                    <a:pt x="293" y="247"/>
                  </a:lnTo>
                  <a:lnTo>
                    <a:pt x="279" y="250"/>
                  </a:lnTo>
                  <a:lnTo>
                    <a:pt x="267" y="253"/>
                  </a:lnTo>
                  <a:lnTo>
                    <a:pt x="255" y="256"/>
                  </a:lnTo>
                  <a:lnTo>
                    <a:pt x="243" y="259"/>
                  </a:lnTo>
                  <a:lnTo>
                    <a:pt x="230" y="261"/>
                  </a:lnTo>
                  <a:lnTo>
                    <a:pt x="218" y="264"/>
                  </a:lnTo>
                  <a:lnTo>
                    <a:pt x="205" y="266"/>
                  </a:lnTo>
                  <a:lnTo>
                    <a:pt x="191" y="268"/>
                  </a:lnTo>
                  <a:lnTo>
                    <a:pt x="179" y="268"/>
                  </a:lnTo>
                  <a:lnTo>
                    <a:pt x="163" y="268"/>
                  </a:lnTo>
                  <a:lnTo>
                    <a:pt x="149" y="267"/>
                  </a:lnTo>
                  <a:lnTo>
                    <a:pt x="134" y="266"/>
                  </a:lnTo>
                  <a:lnTo>
                    <a:pt x="117" y="261"/>
                  </a:lnTo>
                  <a:lnTo>
                    <a:pt x="99" y="257"/>
                  </a:lnTo>
                  <a:lnTo>
                    <a:pt x="81" y="250"/>
                  </a:lnTo>
                  <a:lnTo>
                    <a:pt x="64" y="245"/>
                  </a:lnTo>
                  <a:lnTo>
                    <a:pt x="49" y="236"/>
                  </a:lnTo>
                  <a:lnTo>
                    <a:pt x="37" y="226"/>
                  </a:lnTo>
                  <a:lnTo>
                    <a:pt x="25" y="215"/>
                  </a:lnTo>
                  <a:lnTo>
                    <a:pt x="16" y="201"/>
                  </a:lnTo>
                  <a:lnTo>
                    <a:pt x="9" y="187"/>
                  </a:lnTo>
                  <a:lnTo>
                    <a:pt x="3" y="172"/>
                  </a:lnTo>
                  <a:lnTo>
                    <a:pt x="0" y="155"/>
                  </a:lnTo>
                  <a:lnTo>
                    <a:pt x="2" y="137"/>
                  </a:lnTo>
                  <a:lnTo>
                    <a:pt x="4" y="119"/>
                  </a:lnTo>
                  <a:lnTo>
                    <a:pt x="10" y="101"/>
                  </a:lnTo>
                  <a:lnTo>
                    <a:pt x="18" y="84"/>
                  </a:lnTo>
                  <a:lnTo>
                    <a:pt x="28" y="69"/>
                  </a:lnTo>
                  <a:lnTo>
                    <a:pt x="41" y="53"/>
                  </a:lnTo>
                  <a:lnTo>
                    <a:pt x="55" y="40"/>
                  </a:lnTo>
                  <a:lnTo>
                    <a:pt x="70" y="27"/>
                  </a:lnTo>
                  <a:lnTo>
                    <a:pt x="80" y="20"/>
                  </a:lnTo>
                  <a:lnTo>
                    <a:pt x="90" y="14"/>
                  </a:lnTo>
                  <a:lnTo>
                    <a:pt x="101" y="10"/>
                  </a:lnTo>
                  <a:lnTo>
                    <a:pt x="112" y="7"/>
                  </a:lnTo>
                  <a:lnTo>
                    <a:pt x="123" y="5"/>
                  </a:lnTo>
                  <a:lnTo>
                    <a:pt x="136" y="5"/>
                  </a:lnTo>
                  <a:lnTo>
                    <a:pt x="147" y="6"/>
                  </a:lnTo>
                  <a:lnTo>
                    <a:pt x="159" y="9"/>
                  </a:lnTo>
                  <a:lnTo>
                    <a:pt x="166" y="14"/>
                  </a:lnTo>
                  <a:lnTo>
                    <a:pt x="173" y="19"/>
                  </a:lnTo>
                  <a:lnTo>
                    <a:pt x="179" y="24"/>
                  </a:lnTo>
                  <a:lnTo>
                    <a:pt x="184" y="31"/>
                  </a:lnTo>
                  <a:lnTo>
                    <a:pt x="190" y="37"/>
                  </a:lnTo>
                  <a:lnTo>
                    <a:pt x="194" y="44"/>
                  </a:lnTo>
                  <a:lnTo>
                    <a:pt x="198" y="52"/>
                  </a:lnTo>
                  <a:lnTo>
                    <a:pt x="201" y="59"/>
                  </a:lnTo>
                  <a:lnTo>
                    <a:pt x="204" y="76"/>
                  </a:lnTo>
                  <a:lnTo>
                    <a:pt x="202" y="91"/>
                  </a:lnTo>
                  <a:lnTo>
                    <a:pt x="197" y="106"/>
                  </a:lnTo>
                  <a:lnTo>
                    <a:pt x="189" y="120"/>
                  </a:lnTo>
                  <a:lnTo>
                    <a:pt x="179" y="125"/>
                  </a:lnTo>
                  <a:lnTo>
                    <a:pt x="169" y="130"/>
                  </a:lnTo>
                  <a:lnTo>
                    <a:pt x="158" y="133"/>
                  </a:lnTo>
                  <a:lnTo>
                    <a:pt x="148" y="132"/>
                  </a:lnTo>
                  <a:lnTo>
                    <a:pt x="134" y="120"/>
                  </a:lnTo>
                  <a:lnTo>
                    <a:pt x="133" y="106"/>
                  </a:lnTo>
                  <a:lnTo>
                    <a:pt x="138" y="94"/>
                  </a:lnTo>
                  <a:lnTo>
                    <a:pt x="141" y="86"/>
                  </a:lnTo>
                  <a:lnTo>
                    <a:pt x="131" y="86"/>
                  </a:lnTo>
                  <a:lnTo>
                    <a:pt x="124" y="93"/>
                  </a:lnTo>
                  <a:lnTo>
                    <a:pt x="119" y="102"/>
                  </a:lnTo>
                  <a:lnTo>
                    <a:pt x="116" y="111"/>
                  </a:lnTo>
                  <a:lnTo>
                    <a:pt x="117" y="123"/>
                  </a:lnTo>
                  <a:lnTo>
                    <a:pt x="122" y="134"/>
                  </a:lnTo>
                  <a:lnTo>
                    <a:pt x="129" y="144"/>
                  </a:lnTo>
                  <a:lnTo>
                    <a:pt x="137" y="153"/>
                  </a:lnTo>
                  <a:lnTo>
                    <a:pt x="147" y="157"/>
                  </a:lnTo>
                  <a:lnTo>
                    <a:pt x="156" y="160"/>
                  </a:lnTo>
                  <a:lnTo>
                    <a:pt x="166" y="162"/>
                  </a:lnTo>
                  <a:lnTo>
                    <a:pt x="176" y="162"/>
                  </a:lnTo>
                  <a:lnTo>
                    <a:pt x="184" y="162"/>
                  </a:lnTo>
                  <a:lnTo>
                    <a:pt x="193" y="161"/>
                  </a:lnTo>
                  <a:lnTo>
                    <a:pt x="201" y="158"/>
                  </a:lnTo>
                  <a:lnTo>
                    <a:pt x="208" y="155"/>
                  </a:lnTo>
                  <a:lnTo>
                    <a:pt x="223" y="141"/>
                  </a:lnTo>
                  <a:lnTo>
                    <a:pt x="233" y="125"/>
                  </a:lnTo>
                  <a:lnTo>
                    <a:pt x="237" y="105"/>
                  </a:lnTo>
                  <a:lnTo>
                    <a:pt x="240" y="84"/>
                  </a:lnTo>
                  <a:lnTo>
                    <a:pt x="240" y="66"/>
                  </a:lnTo>
                  <a:lnTo>
                    <a:pt x="237" y="49"/>
                  </a:lnTo>
                  <a:lnTo>
                    <a:pt x="232" y="35"/>
                  </a:lnTo>
                  <a:lnTo>
                    <a:pt x="225" y="20"/>
                  </a:lnTo>
                  <a:lnTo>
                    <a:pt x="239" y="16"/>
                  </a:lnTo>
                  <a:lnTo>
                    <a:pt x="254" y="12"/>
                  </a:lnTo>
                  <a:lnTo>
                    <a:pt x="268" y="9"/>
                  </a:lnTo>
                  <a:lnTo>
                    <a:pt x="283" y="6"/>
                  </a:lnTo>
                  <a:lnTo>
                    <a:pt x="297" y="3"/>
                  </a:lnTo>
                  <a:lnTo>
                    <a:pt x="313" y="2"/>
                  </a:lnTo>
                  <a:lnTo>
                    <a:pt x="327" y="0"/>
                  </a:lnTo>
                  <a:lnTo>
                    <a:pt x="342" y="0"/>
                  </a:lnTo>
                  <a:lnTo>
                    <a:pt x="364" y="2"/>
                  </a:lnTo>
                  <a:lnTo>
                    <a:pt x="387" y="3"/>
                  </a:lnTo>
                  <a:lnTo>
                    <a:pt x="409" y="9"/>
                  </a:lnTo>
                  <a:lnTo>
                    <a:pt x="430" y="14"/>
                  </a:lnTo>
                  <a:lnTo>
                    <a:pt x="451" y="21"/>
                  </a:lnTo>
                  <a:lnTo>
                    <a:pt x="472" y="31"/>
                  </a:lnTo>
                  <a:lnTo>
                    <a:pt x="491" y="44"/>
                  </a:lnTo>
                  <a:lnTo>
                    <a:pt x="509" y="56"/>
                  </a:lnTo>
                  <a:lnTo>
                    <a:pt x="557" y="100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26"/>
            <p:cNvSpPr>
              <a:spLocks noChangeAspect="1"/>
            </p:cNvSpPr>
            <p:nvPr/>
          </p:nvSpPr>
          <p:spPr bwMode="auto">
            <a:xfrm>
              <a:off x="1015" y="2096"/>
              <a:ext cx="21" cy="55"/>
            </a:xfrm>
            <a:custGeom>
              <a:avLst/>
              <a:gdLst>
                <a:gd name="T0" fmla="*/ 62 w 62"/>
                <a:gd name="T1" fmla="*/ 53 h 165"/>
                <a:gd name="T2" fmla="*/ 53 w 62"/>
                <a:gd name="T3" fmla="*/ 66 h 165"/>
                <a:gd name="T4" fmla="*/ 46 w 62"/>
                <a:gd name="T5" fmla="*/ 79 h 165"/>
                <a:gd name="T6" fmla="*/ 39 w 62"/>
                <a:gd name="T7" fmla="*/ 93 h 165"/>
                <a:gd name="T8" fmla="*/ 34 w 62"/>
                <a:gd name="T9" fmla="*/ 107 h 165"/>
                <a:gd name="T10" fmla="*/ 28 w 62"/>
                <a:gd name="T11" fmla="*/ 121 h 165"/>
                <a:gd name="T12" fmla="*/ 23 w 62"/>
                <a:gd name="T13" fmla="*/ 135 h 165"/>
                <a:gd name="T14" fmla="*/ 18 w 62"/>
                <a:gd name="T15" fmla="*/ 151 h 165"/>
                <a:gd name="T16" fmla="*/ 16 w 62"/>
                <a:gd name="T17" fmla="*/ 165 h 165"/>
                <a:gd name="T18" fmla="*/ 13 w 62"/>
                <a:gd name="T19" fmla="*/ 163 h 165"/>
                <a:gd name="T20" fmla="*/ 11 w 62"/>
                <a:gd name="T21" fmla="*/ 162 h 165"/>
                <a:gd name="T22" fmla="*/ 9 w 62"/>
                <a:gd name="T23" fmla="*/ 159 h 165"/>
                <a:gd name="T24" fmla="*/ 4 w 62"/>
                <a:gd name="T25" fmla="*/ 156 h 165"/>
                <a:gd name="T26" fmla="*/ 0 w 62"/>
                <a:gd name="T27" fmla="*/ 114 h 165"/>
                <a:gd name="T28" fmla="*/ 3 w 62"/>
                <a:gd name="T29" fmla="*/ 74 h 165"/>
                <a:gd name="T30" fmla="*/ 13 w 62"/>
                <a:gd name="T31" fmla="*/ 35 h 165"/>
                <a:gd name="T32" fmla="*/ 31 w 62"/>
                <a:gd name="T33" fmla="*/ 0 h 165"/>
                <a:gd name="T34" fmla="*/ 37 w 62"/>
                <a:gd name="T35" fmla="*/ 14 h 165"/>
                <a:gd name="T36" fmla="*/ 45 w 62"/>
                <a:gd name="T37" fmla="*/ 26 h 165"/>
                <a:gd name="T38" fmla="*/ 55 w 62"/>
                <a:gd name="T39" fmla="*/ 39 h 165"/>
                <a:gd name="T40" fmla="*/ 62 w 62"/>
                <a:gd name="T41" fmla="*/ 5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65">
                  <a:moveTo>
                    <a:pt x="62" y="53"/>
                  </a:moveTo>
                  <a:lnTo>
                    <a:pt x="53" y="66"/>
                  </a:lnTo>
                  <a:lnTo>
                    <a:pt x="46" y="79"/>
                  </a:lnTo>
                  <a:lnTo>
                    <a:pt x="39" y="93"/>
                  </a:lnTo>
                  <a:lnTo>
                    <a:pt x="34" y="107"/>
                  </a:lnTo>
                  <a:lnTo>
                    <a:pt x="28" y="121"/>
                  </a:lnTo>
                  <a:lnTo>
                    <a:pt x="23" y="135"/>
                  </a:lnTo>
                  <a:lnTo>
                    <a:pt x="18" y="151"/>
                  </a:lnTo>
                  <a:lnTo>
                    <a:pt x="16" y="165"/>
                  </a:lnTo>
                  <a:lnTo>
                    <a:pt x="13" y="163"/>
                  </a:lnTo>
                  <a:lnTo>
                    <a:pt x="11" y="162"/>
                  </a:lnTo>
                  <a:lnTo>
                    <a:pt x="9" y="159"/>
                  </a:lnTo>
                  <a:lnTo>
                    <a:pt x="4" y="156"/>
                  </a:lnTo>
                  <a:lnTo>
                    <a:pt x="0" y="114"/>
                  </a:lnTo>
                  <a:lnTo>
                    <a:pt x="3" y="74"/>
                  </a:lnTo>
                  <a:lnTo>
                    <a:pt x="13" y="35"/>
                  </a:lnTo>
                  <a:lnTo>
                    <a:pt x="31" y="0"/>
                  </a:lnTo>
                  <a:lnTo>
                    <a:pt x="37" y="14"/>
                  </a:lnTo>
                  <a:lnTo>
                    <a:pt x="45" y="26"/>
                  </a:lnTo>
                  <a:lnTo>
                    <a:pt x="55" y="39"/>
                  </a:lnTo>
                  <a:lnTo>
                    <a:pt x="62" y="53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27"/>
            <p:cNvSpPr>
              <a:spLocks noChangeAspect="1"/>
            </p:cNvSpPr>
            <p:nvPr/>
          </p:nvSpPr>
          <p:spPr bwMode="auto">
            <a:xfrm>
              <a:off x="987" y="2107"/>
              <a:ext cx="276" cy="170"/>
            </a:xfrm>
            <a:custGeom>
              <a:avLst/>
              <a:gdLst>
                <a:gd name="T0" fmla="*/ 691 w 830"/>
                <a:gd name="T1" fmla="*/ 68 h 512"/>
                <a:gd name="T2" fmla="*/ 725 w 830"/>
                <a:gd name="T3" fmla="*/ 160 h 512"/>
                <a:gd name="T4" fmla="*/ 736 w 830"/>
                <a:gd name="T5" fmla="*/ 208 h 512"/>
                <a:gd name="T6" fmla="*/ 756 w 830"/>
                <a:gd name="T7" fmla="*/ 190 h 512"/>
                <a:gd name="T8" fmla="*/ 779 w 830"/>
                <a:gd name="T9" fmla="*/ 179 h 512"/>
                <a:gd name="T10" fmla="*/ 809 w 830"/>
                <a:gd name="T11" fmla="*/ 188 h 512"/>
                <a:gd name="T12" fmla="*/ 827 w 830"/>
                <a:gd name="T13" fmla="*/ 220 h 512"/>
                <a:gd name="T14" fmla="*/ 825 w 830"/>
                <a:gd name="T15" fmla="*/ 273 h 512"/>
                <a:gd name="T16" fmla="*/ 803 w 830"/>
                <a:gd name="T17" fmla="*/ 303 h 512"/>
                <a:gd name="T18" fmla="*/ 778 w 830"/>
                <a:gd name="T19" fmla="*/ 317 h 512"/>
                <a:gd name="T20" fmla="*/ 750 w 830"/>
                <a:gd name="T21" fmla="*/ 320 h 512"/>
                <a:gd name="T22" fmla="*/ 704 w 830"/>
                <a:gd name="T23" fmla="*/ 388 h 512"/>
                <a:gd name="T24" fmla="*/ 650 w 830"/>
                <a:gd name="T25" fmla="*/ 441 h 512"/>
                <a:gd name="T26" fmla="*/ 583 w 830"/>
                <a:gd name="T27" fmla="*/ 477 h 512"/>
                <a:gd name="T28" fmla="*/ 506 w 830"/>
                <a:gd name="T29" fmla="*/ 501 h 512"/>
                <a:gd name="T30" fmla="*/ 414 w 830"/>
                <a:gd name="T31" fmla="*/ 511 h 512"/>
                <a:gd name="T32" fmla="*/ 340 w 830"/>
                <a:gd name="T33" fmla="*/ 505 h 512"/>
                <a:gd name="T34" fmla="*/ 279 w 830"/>
                <a:gd name="T35" fmla="*/ 490 h 512"/>
                <a:gd name="T36" fmla="*/ 220 w 830"/>
                <a:gd name="T37" fmla="*/ 467 h 512"/>
                <a:gd name="T38" fmla="*/ 167 w 830"/>
                <a:gd name="T39" fmla="*/ 437 h 512"/>
                <a:gd name="T40" fmla="*/ 123 w 830"/>
                <a:gd name="T41" fmla="*/ 393 h 512"/>
                <a:gd name="T42" fmla="*/ 90 w 830"/>
                <a:gd name="T43" fmla="*/ 339 h 512"/>
                <a:gd name="T44" fmla="*/ 72 w 830"/>
                <a:gd name="T45" fmla="*/ 282 h 512"/>
                <a:gd name="T46" fmla="*/ 39 w 830"/>
                <a:gd name="T47" fmla="*/ 264 h 512"/>
                <a:gd name="T48" fmla="*/ 7 w 830"/>
                <a:gd name="T49" fmla="*/ 243 h 512"/>
                <a:gd name="T50" fmla="*/ 1 w 830"/>
                <a:gd name="T51" fmla="*/ 207 h 512"/>
                <a:gd name="T52" fmla="*/ 12 w 830"/>
                <a:gd name="T53" fmla="*/ 177 h 512"/>
                <a:gd name="T54" fmla="*/ 32 w 830"/>
                <a:gd name="T55" fmla="*/ 155 h 512"/>
                <a:gd name="T56" fmla="*/ 63 w 830"/>
                <a:gd name="T57" fmla="*/ 151 h 512"/>
                <a:gd name="T58" fmla="*/ 90 w 830"/>
                <a:gd name="T59" fmla="*/ 159 h 512"/>
                <a:gd name="T60" fmla="*/ 113 w 830"/>
                <a:gd name="T61" fmla="*/ 173 h 512"/>
                <a:gd name="T62" fmla="*/ 132 w 830"/>
                <a:gd name="T63" fmla="*/ 126 h 512"/>
                <a:gd name="T64" fmla="*/ 150 w 830"/>
                <a:gd name="T65" fmla="*/ 77 h 512"/>
                <a:gd name="T66" fmla="*/ 181 w 830"/>
                <a:gd name="T67" fmla="*/ 50 h 512"/>
                <a:gd name="T68" fmla="*/ 216 w 830"/>
                <a:gd name="T69" fmla="*/ 61 h 512"/>
                <a:gd name="T70" fmla="*/ 254 w 830"/>
                <a:gd name="T71" fmla="*/ 70 h 512"/>
                <a:gd name="T72" fmla="*/ 309 w 830"/>
                <a:gd name="T73" fmla="*/ 71 h 512"/>
                <a:gd name="T74" fmla="*/ 371 w 830"/>
                <a:gd name="T75" fmla="*/ 61 h 512"/>
                <a:gd name="T76" fmla="*/ 429 w 830"/>
                <a:gd name="T77" fmla="*/ 45 h 512"/>
                <a:gd name="T78" fmla="*/ 485 w 830"/>
                <a:gd name="T79" fmla="*/ 25 h 512"/>
                <a:gd name="T80" fmla="*/ 544 w 830"/>
                <a:gd name="T81" fmla="*/ 8 h 512"/>
                <a:gd name="T82" fmla="*/ 594 w 830"/>
                <a:gd name="T83" fmla="*/ 0 h 512"/>
                <a:gd name="T84" fmla="*/ 625 w 830"/>
                <a:gd name="T85" fmla="*/ 1 h 512"/>
                <a:gd name="T86" fmla="*/ 652 w 830"/>
                <a:gd name="T87" fmla="*/ 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0" h="512">
                  <a:moveTo>
                    <a:pt x="661" y="15"/>
                  </a:moveTo>
                  <a:lnTo>
                    <a:pt x="678" y="39"/>
                  </a:lnTo>
                  <a:lnTo>
                    <a:pt x="691" y="68"/>
                  </a:lnTo>
                  <a:lnTo>
                    <a:pt x="705" y="99"/>
                  </a:lnTo>
                  <a:lnTo>
                    <a:pt x="715" y="131"/>
                  </a:lnTo>
                  <a:lnTo>
                    <a:pt x="725" y="160"/>
                  </a:lnTo>
                  <a:lnTo>
                    <a:pt x="731" y="186"/>
                  </a:lnTo>
                  <a:lnTo>
                    <a:pt x="735" y="202"/>
                  </a:lnTo>
                  <a:lnTo>
                    <a:pt x="736" y="208"/>
                  </a:lnTo>
                  <a:lnTo>
                    <a:pt x="743" y="201"/>
                  </a:lnTo>
                  <a:lnTo>
                    <a:pt x="749" y="195"/>
                  </a:lnTo>
                  <a:lnTo>
                    <a:pt x="756" y="190"/>
                  </a:lnTo>
                  <a:lnTo>
                    <a:pt x="764" y="184"/>
                  </a:lnTo>
                  <a:lnTo>
                    <a:pt x="771" y="181"/>
                  </a:lnTo>
                  <a:lnTo>
                    <a:pt x="779" y="179"/>
                  </a:lnTo>
                  <a:lnTo>
                    <a:pt x="788" y="179"/>
                  </a:lnTo>
                  <a:lnTo>
                    <a:pt x="797" y="180"/>
                  </a:lnTo>
                  <a:lnTo>
                    <a:pt x="809" y="188"/>
                  </a:lnTo>
                  <a:lnTo>
                    <a:pt x="817" y="198"/>
                  </a:lnTo>
                  <a:lnTo>
                    <a:pt x="823" y="209"/>
                  </a:lnTo>
                  <a:lnTo>
                    <a:pt x="827" y="220"/>
                  </a:lnTo>
                  <a:lnTo>
                    <a:pt x="830" y="239"/>
                  </a:lnTo>
                  <a:lnTo>
                    <a:pt x="828" y="257"/>
                  </a:lnTo>
                  <a:lnTo>
                    <a:pt x="825" y="273"/>
                  </a:lnTo>
                  <a:lnTo>
                    <a:pt x="817" y="289"/>
                  </a:lnTo>
                  <a:lnTo>
                    <a:pt x="810" y="297"/>
                  </a:lnTo>
                  <a:lnTo>
                    <a:pt x="803" y="303"/>
                  </a:lnTo>
                  <a:lnTo>
                    <a:pt x="795" y="308"/>
                  </a:lnTo>
                  <a:lnTo>
                    <a:pt x="786" y="313"/>
                  </a:lnTo>
                  <a:lnTo>
                    <a:pt x="778" y="317"/>
                  </a:lnTo>
                  <a:lnTo>
                    <a:pt x="768" y="318"/>
                  </a:lnTo>
                  <a:lnTo>
                    <a:pt x="760" y="320"/>
                  </a:lnTo>
                  <a:lnTo>
                    <a:pt x="750" y="320"/>
                  </a:lnTo>
                  <a:lnTo>
                    <a:pt x="736" y="345"/>
                  </a:lnTo>
                  <a:lnTo>
                    <a:pt x="721" y="367"/>
                  </a:lnTo>
                  <a:lnTo>
                    <a:pt x="704" y="388"/>
                  </a:lnTo>
                  <a:lnTo>
                    <a:pt x="687" y="407"/>
                  </a:lnTo>
                  <a:lnTo>
                    <a:pt x="669" y="424"/>
                  </a:lnTo>
                  <a:lnTo>
                    <a:pt x="650" y="441"/>
                  </a:lnTo>
                  <a:lnTo>
                    <a:pt x="629" y="455"/>
                  </a:lnTo>
                  <a:lnTo>
                    <a:pt x="606" y="466"/>
                  </a:lnTo>
                  <a:lnTo>
                    <a:pt x="583" y="477"/>
                  </a:lnTo>
                  <a:lnTo>
                    <a:pt x="559" y="487"/>
                  </a:lnTo>
                  <a:lnTo>
                    <a:pt x="532" y="494"/>
                  </a:lnTo>
                  <a:lnTo>
                    <a:pt x="506" y="501"/>
                  </a:lnTo>
                  <a:lnTo>
                    <a:pt x="477" y="505"/>
                  </a:lnTo>
                  <a:lnTo>
                    <a:pt x="446" y="509"/>
                  </a:lnTo>
                  <a:lnTo>
                    <a:pt x="414" y="511"/>
                  </a:lnTo>
                  <a:lnTo>
                    <a:pt x="380" y="512"/>
                  </a:lnTo>
                  <a:lnTo>
                    <a:pt x="360" y="509"/>
                  </a:lnTo>
                  <a:lnTo>
                    <a:pt x="340" y="505"/>
                  </a:lnTo>
                  <a:lnTo>
                    <a:pt x="319" y="501"/>
                  </a:lnTo>
                  <a:lnTo>
                    <a:pt x="298" y="495"/>
                  </a:lnTo>
                  <a:lnTo>
                    <a:pt x="279" y="490"/>
                  </a:lnTo>
                  <a:lnTo>
                    <a:pt x="259" y="484"/>
                  </a:lnTo>
                  <a:lnTo>
                    <a:pt x="240" y="476"/>
                  </a:lnTo>
                  <a:lnTo>
                    <a:pt x="220" y="467"/>
                  </a:lnTo>
                  <a:lnTo>
                    <a:pt x="202" y="459"/>
                  </a:lnTo>
                  <a:lnTo>
                    <a:pt x="184" y="448"/>
                  </a:lnTo>
                  <a:lnTo>
                    <a:pt x="167" y="437"/>
                  </a:lnTo>
                  <a:lnTo>
                    <a:pt x="152" y="424"/>
                  </a:lnTo>
                  <a:lnTo>
                    <a:pt x="136" y="409"/>
                  </a:lnTo>
                  <a:lnTo>
                    <a:pt x="123" y="393"/>
                  </a:lnTo>
                  <a:lnTo>
                    <a:pt x="110" y="377"/>
                  </a:lnTo>
                  <a:lnTo>
                    <a:pt x="99" y="357"/>
                  </a:lnTo>
                  <a:lnTo>
                    <a:pt x="90" y="339"/>
                  </a:lnTo>
                  <a:lnTo>
                    <a:pt x="82" y="321"/>
                  </a:lnTo>
                  <a:lnTo>
                    <a:pt x="75" y="301"/>
                  </a:lnTo>
                  <a:lnTo>
                    <a:pt x="72" y="282"/>
                  </a:lnTo>
                  <a:lnTo>
                    <a:pt x="63" y="275"/>
                  </a:lnTo>
                  <a:lnTo>
                    <a:pt x="50" y="269"/>
                  </a:lnTo>
                  <a:lnTo>
                    <a:pt x="39" y="264"/>
                  </a:lnTo>
                  <a:lnTo>
                    <a:pt x="26" y="258"/>
                  </a:lnTo>
                  <a:lnTo>
                    <a:pt x="15" y="251"/>
                  </a:lnTo>
                  <a:lnTo>
                    <a:pt x="7" y="243"/>
                  </a:lnTo>
                  <a:lnTo>
                    <a:pt x="1" y="232"/>
                  </a:lnTo>
                  <a:lnTo>
                    <a:pt x="0" y="216"/>
                  </a:lnTo>
                  <a:lnTo>
                    <a:pt x="1" y="207"/>
                  </a:lnTo>
                  <a:lnTo>
                    <a:pt x="4" y="197"/>
                  </a:lnTo>
                  <a:lnTo>
                    <a:pt x="8" y="187"/>
                  </a:lnTo>
                  <a:lnTo>
                    <a:pt x="12" y="177"/>
                  </a:lnTo>
                  <a:lnTo>
                    <a:pt x="18" y="169"/>
                  </a:lnTo>
                  <a:lnTo>
                    <a:pt x="23" y="160"/>
                  </a:lnTo>
                  <a:lnTo>
                    <a:pt x="32" y="155"/>
                  </a:lnTo>
                  <a:lnTo>
                    <a:pt x="42" y="149"/>
                  </a:lnTo>
                  <a:lnTo>
                    <a:pt x="51" y="149"/>
                  </a:lnTo>
                  <a:lnTo>
                    <a:pt x="63" y="151"/>
                  </a:lnTo>
                  <a:lnTo>
                    <a:pt x="72" y="152"/>
                  </a:lnTo>
                  <a:lnTo>
                    <a:pt x="82" y="155"/>
                  </a:lnTo>
                  <a:lnTo>
                    <a:pt x="90" y="159"/>
                  </a:lnTo>
                  <a:lnTo>
                    <a:pt x="99" y="163"/>
                  </a:lnTo>
                  <a:lnTo>
                    <a:pt x="106" y="167"/>
                  </a:lnTo>
                  <a:lnTo>
                    <a:pt x="113" y="173"/>
                  </a:lnTo>
                  <a:lnTo>
                    <a:pt x="120" y="158"/>
                  </a:lnTo>
                  <a:lnTo>
                    <a:pt x="127" y="141"/>
                  </a:lnTo>
                  <a:lnTo>
                    <a:pt x="132" y="126"/>
                  </a:lnTo>
                  <a:lnTo>
                    <a:pt x="138" y="109"/>
                  </a:lnTo>
                  <a:lnTo>
                    <a:pt x="143" y="92"/>
                  </a:lnTo>
                  <a:lnTo>
                    <a:pt x="150" y="77"/>
                  </a:lnTo>
                  <a:lnTo>
                    <a:pt x="159" y="61"/>
                  </a:lnTo>
                  <a:lnTo>
                    <a:pt x="170" y="47"/>
                  </a:lnTo>
                  <a:lnTo>
                    <a:pt x="181" y="50"/>
                  </a:lnTo>
                  <a:lnTo>
                    <a:pt x="192" y="54"/>
                  </a:lnTo>
                  <a:lnTo>
                    <a:pt x="203" y="59"/>
                  </a:lnTo>
                  <a:lnTo>
                    <a:pt x="216" y="61"/>
                  </a:lnTo>
                  <a:lnTo>
                    <a:pt x="227" y="66"/>
                  </a:lnTo>
                  <a:lnTo>
                    <a:pt x="240" y="68"/>
                  </a:lnTo>
                  <a:lnTo>
                    <a:pt x="254" y="70"/>
                  </a:lnTo>
                  <a:lnTo>
                    <a:pt x="266" y="71"/>
                  </a:lnTo>
                  <a:lnTo>
                    <a:pt x="288" y="73"/>
                  </a:lnTo>
                  <a:lnTo>
                    <a:pt x="309" y="71"/>
                  </a:lnTo>
                  <a:lnTo>
                    <a:pt x="330" y="70"/>
                  </a:lnTo>
                  <a:lnTo>
                    <a:pt x="351" y="66"/>
                  </a:lnTo>
                  <a:lnTo>
                    <a:pt x="371" y="61"/>
                  </a:lnTo>
                  <a:lnTo>
                    <a:pt x="390" y="57"/>
                  </a:lnTo>
                  <a:lnTo>
                    <a:pt x="410" y="52"/>
                  </a:lnTo>
                  <a:lnTo>
                    <a:pt x="429" y="45"/>
                  </a:lnTo>
                  <a:lnTo>
                    <a:pt x="447" y="39"/>
                  </a:lnTo>
                  <a:lnTo>
                    <a:pt x="467" y="32"/>
                  </a:lnTo>
                  <a:lnTo>
                    <a:pt x="485" y="25"/>
                  </a:lnTo>
                  <a:lnTo>
                    <a:pt x="505" y="20"/>
                  </a:lnTo>
                  <a:lnTo>
                    <a:pt x="524" y="14"/>
                  </a:lnTo>
                  <a:lnTo>
                    <a:pt x="544" y="8"/>
                  </a:lnTo>
                  <a:lnTo>
                    <a:pt x="563" y="4"/>
                  </a:lnTo>
                  <a:lnTo>
                    <a:pt x="583" y="0"/>
                  </a:lnTo>
                  <a:lnTo>
                    <a:pt x="594" y="0"/>
                  </a:lnTo>
                  <a:lnTo>
                    <a:pt x="604" y="0"/>
                  </a:lnTo>
                  <a:lnTo>
                    <a:pt x="615" y="0"/>
                  </a:lnTo>
                  <a:lnTo>
                    <a:pt x="625" y="1"/>
                  </a:lnTo>
                  <a:lnTo>
                    <a:pt x="634" y="3"/>
                  </a:lnTo>
                  <a:lnTo>
                    <a:pt x="643" y="6"/>
                  </a:lnTo>
                  <a:lnTo>
                    <a:pt x="652" y="10"/>
                  </a:lnTo>
                  <a:lnTo>
                    <a:pt x="661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28"/>
            <p:cNvSpPr>
              <a:spLocks noChangeAspect="1"/>
            </p:cNvSpPr>
            <p:nvPr/>
          </p:nvSpPr>
          <p:spPr bwMode="auto">
            <a:xfrm>
              <a:off x="1054" y="2165"/>
              <a:ext cx="43" cy="17"/>
            </a:xfrm>
            <a:custGeom>
              <a:avLst/>
              <a:gdLst>
                <a:gd name="T0" fmla="*/ 129 w 129"/>
                <a:gd name="T1" fmla="*/ 21 h 49"/>
                <a:gd name="T2" fmla="*/ 129 w 129"/>
                <a:gd name="T3" fmla="*/ 26 h 49"/>
                <a:gd name="T4" fmla="*/ 121 w 129"/>
                <a:gd name="T5" fmla="*/ 31 h 49"/>
                <a:gd name="T6" fmla="*/ 113 w 129"/>
                <a:gd name="T7" fmla="*/ 35 h 49"/>
                <a:gd name="T8" fmla="*/ 104 w 129"/>
                <a:gd name="T9" fmla="*/ 39 h 49"/>
                <a:gd name="T10" fmla="*/ 94 w 129"/>
                <a:gd name="T11" fmla="*/ 43 h 49"/>
                <a:gd name="T12" fmla="*/ 86 w 129"/>
                <a:gd name="T13" fmla="*/ 46 h 49"/>
                <a:gd name="T14" fmla="*/ 76 w 129"/>
                <a:gd name="T15" fmla="*/ 49 h 49"/>
                <a:gd name="T16" fmla="*/ 68 w 129"/>
                <a:gd name="T17" fmla="*/ 49 h 49"/>
                <a:gd name="T18" fmla="*/ 58 w 129"/>
                <a:gd name="T19" fmla="*/ 49 h 49"/>
                <a:gd name="T20" fmla="*/ 50 w 129"/>
                <a:gd name="T21" fmla="*/ 44 h 49"/>
                <a:gd name="T22" fmla="*/ 41 w 129"/>
                <a:gd name="T23" fmla="*/ 40 h 49"/>
                <a:gd name="T24" fmla="*/ 33 w 129"/>
                <a:gd name="T25" fmla="*/ 36 h 49"/>
                <a:gd name="T26" fmla="*/ 25 w 129"/>
                <a:gd name="T27" fmla="*/ 32 h 49"/>
                <a:gd name="T28" fmla="*/ 18 w 129"/>
                <a:gd name="T29" fmla="*/ 26 h 49"/>
                <a:gd name="T30" fmla="*/ 11 w 129"/>
                <a:gd name="T31" fmla="*/ 21 h 49"/>
                <a:gd name="T32" fmla="*/ 5 w 129"/>
                <a:gd name="T33" fmla="*/ 15 h 49"/>
                <a:gd name="T34" fmla="*/ 0 w 129"/>
                <a:gd name="T35" fmla="*/ 8 h 49"/>
                <a:gd name="T36" fmla="*/ 2 w 129"/>
                <a:gd name="T37" fmla="*/ 8 h 49"/>
                <a:gd name="T38" fmla="*/ 5 w 129"/>
                <a:gd name="T39" fmla="*/ 7 h 49"/>
                <a:gd name="T40" fmla="*/ 9 w 129"/>
                <a:gd name="T41" fmla="*/ 4 h 49"/>
                <a:gd name="T42" fmla="*/ 12 w 129"/>
                <a:gd name="T43" fmla="*/ 0 h 49"/>
                <a:gd name="T44" fmla="*/ 26 w 129"/>
                <a:gd name="T45" fmla="*/ 14 h 49"/>
                <a:gd name="T46" fmla="*/ 44 w 129"/>
                <a:gd name="T47" fmla="*/ 21 h 49"/>
                <a:gd name="T48" fmla="*/ 64 w 129"/>
                <a:gd name="T49" fmla="*/ 25 h 49"/>
                <a:gd name="T50" fmla="*/ 83 w 129"/>
                <a:gd name="T51" fmla="*/ 26 h 49"/>
                <a:gd name="T52" fmla="*/ 100 w 129"/>
                <a:gd name="T53" fmla="*/ 25 h 49"/>
                <a:gd name="T54" fmla="*/ 115 w 129"/>
                <a:gd name="T55" fmla="*/ 24 h 49"/>
                <a:gd name="T56" fmla="*/ 125 w 129"/>
                <a:gd name="T57" fmla="*/ 22 h 49"/>
                <a:gd name="T58" fmla="*/ 129 w 129"/>
                <a:gd name="T59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9" h="49">
                  <a:moveTo>
                    <a:pt x="129" y="21"/>
                  </a:moveTo>
                  <a:lnTo>
                    <a:pt x="129" y="26"/>
                  </a:lnTo>
                  <a:lnTo>
                    <a:pt x="121" y="31"/>
                  </a:lnTo>
                  <a:lnTo>
                    <a:pt x="113" y="35"/>
                  </a:lnTo>
                  <a:lnTo>
                    <a:pt x="104" y="39"/>
                  </a:lnTo>
                  <a:lnTo>
                    <a:pt x="94" y="43"/>
                  </a:lnTo>
                  <a:lnTo>
                    <a:pt x="86" y="46"/>
                  </a:lnTo>
                  <a:lnTo>
                    <a:pt x="76" y="49"/>
                  </a:lnTo>
                  <a:lnTo>
                    <a:pt x="68" y="49"/>
                  </a:lnTo>
                  <a:lnTo>
                    <a:pt x="58" y="49"/>
                  </a:lnTo>
                  <a:lnTo>
                    <a:pt x="50" y="44"/>
                  </a:lnTo>
                  <a:lnTo>
                    <a:pt x="41" y="40"/>
                  </a:lnTo>
                  <a:lnTo>
                    <a:pt x="33" y="36"/>
                  </a:lnTo>
                  <a:lnTo>
                    <a:pt x="25" y="32"/>
                  </a:lnTo>
                  <a:lnTo>
                    <a:pt x="18" y="26"/>
                  </a:lnTo>
                  <a:lnTo>
                    <a:pt x="11" y="21"/>
                  </a:lnTo>
                  <a:lnTo>
                    <a:pt x="5" y="15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7"/>
                  </a:lnTo>
                  <a:lnTo>
                    <a:pt x="9" y="4"/>
                  </a:lnTo>
                  <a:lnTo>
                    <a:pt x="12" y="0"/>
                  </a:lnTo>
                  <a:lnTo>
                    <a:pt x="26" y="14"/>
                  </a:lnTo>
                  <a:lnTo>
                    <a:pt x="44" y="21"/>
                  </a:lnTo>
                  <a:lnTo>
                    <a:pt x="64" y="25"/>
                  </a:lnTo>
                  <a:lnTo>
                    <a:pt x="83" y="26"/>
                  </a:lnTo>
                  <a:lnTo>
                    <a:pt x="100" y="25"/>
                  </a:lnTo>
                  <a:lnTo>
                    <a:pt x="115" y="24"/>
                  </a:lnTo>
                  <a:lnTo>
                    <a:pt x="125" y="22"/>
                  </a:lnTo>
                  <a:lnTo>
                    <a:pt x="12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29"/>
            <p:cNvSpPr>
              <a:spLocks noChangeAspect="1"/>
            </p:cNvSpPr>
            <p:nvPr/>
          </p:nvSpPr>
          <p:spPr bwMode="auto">
            <a:xfrm>
              <a:off x="995" y="2167"/>
              <a:ext cx="11" cy="23"/>
            </a:xfrm>
            <a:custGeom>
              <a:avLst/>
              <a:gdLst>
                <a:gd name="T0" fmla="*/ 32 w 32"/>
                <a:gd name="T1" fmla="*/ 31 h 69"/>
                <a:gd name="T2" fmla="*/ 32 w 32"/>
                <a:gd name="T3" fmla="*/ 41 h 69"/>
                <a:gd name="T4" fmla="*/ 31 w 32"/>
                <a:gd name="T5" fmla="*/ 52 h 69"/>
                <a:gd name="T6" fmla="*/ 27 w 32"/>
                <a:gd name="T7" fmla="*/ 60 h 69"/>
                <a:gd name="T8" fmla="*/ 20 w 32"/>
                <a:gd name="T9" fmla="*/ 69 h 69"/>
                <a:gd name="T10" fmla="*/ 17 w 32"/>
                <a:gd name="T11" fmla="*/ 67 h 69"/>
                <a:gd name="T12" fmla="*/ 13 w 32"/>
                <a:gd name="T13" fmla="*/ 66 h 69"/>
                <a:gd name="T14" fmla="*/ 10 w 32"/>
                <a:gd name="T15" fmla="*/ 65 h 69"/>
                <a:gd name="T16" fmla="*/ 7 w 32"/>
                <a:gd name="T17" fmla="*/ 62 h 69"/>
                <a:gd name="T18" fmla="*/ 7 w 32"/>
                <a:gd name="T19" fmla="*/ 45 h 69"/>
                <a:gd name="T20" fmla="*/ 13 w 32"/>
                <a:gd name="T21" fmla="*/ 31 h 69"/>
                <a:gd name="T22" fmla="*/ 13 w 32"/>
                <a:gd name="T23" fmla="*/ 19 h 69"/>
                <a:gd name="T24" fmla="*/ 0 w 32"/>
                <a:gd name="T25" fmla="*/ 9 h 69"/>
                <a:gd name="T26" fmla="*/ 0 w 32"/>
                <a:gd name="T27" fmla="*/ 0 h 69"/>
                <a:gd name="T28" fmla="*/ 11 w 32"/>
                <a:gd name="T29" fmla="*/ 5 h 69"/>
                <a:gd name="T30" fmla="*/ 21 w 32"/>
                <a:gd name="T31" fmla="*/ 12 h 69"/>
                <a:gd name="T32" fmla="*/ 28 w 32"/>
                <a:gd name="T33" fmla="*/ 21 h 69"/>
                <a:gd name="T34" fmla="*/ 32 w 32"/>
                <a:gd name="T35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69">
                  <a:moveTo>
                    <a:pt x="32" y="31"/>
                  </a:moveTo>
                  <a:lnTo>
                    <a:pt x="32" y="41"/>
                  </a:lnTo>
                  <a:lnTo>
                    <a:pt x="31" y="52"/>
                  </a:lnTo>
                  <a:lnTo>
                    <a:pt x="27" y="60"/>
                  </a:lnTo>
                  <a:lnTo>
                    <a:pt x="20" y="69"/>
                  </a:lnTo>
                  <a:lnTo>
                    <a:pt x="17" y="67"/>
                  </a:lnTo>
                  <a:lnTo>
                    <a:pt x="13" y="66"/>
                  </a:lnTo>
                  <a:lnTo>
                    <a:pt x="10" y="65"/>
                  </a:lnTo>
                  <a:lnTo>
                    <a:pt x="7" y="62"/>
                  </a:lnTo>
                  <a:lnTo>
                    <a:pt x="7" y="45"/>
                  </a:lnTo>
                  <a:lnTo>
                    <a:pt x="13" y="31"/>
                  </a:lnTo>
                  <a:lnTo>
                    <a:pt x="13" y="1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5"/>
                  </a:lnTo>
                  <a:lnTo>
                    <a:pt x="21" y="12"/>
                  </a:lnTo>
                  <a:lnTo>
                    <a:pt x="28" y="21"/>
                  </a:lnTo>
                  <a:lnTo>
                    <a:pt x="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0"/>
            <p:cNvSpPr>
              <a:spLocks noChangeAspect="1"/>
            </p:cNvSpPr>
            <p:nvPr/>
          </p:nvSpPr>
          <p:spPr bwMode="auto">
            <a:xfrm>
              <a:off x="1153" y="2170"/>
              <a:ext cx="38" cy="15"/>
            </a:xfrm>
            <a:custGeom>
              <a:avLst/>
              <a:gdLst>
                <a:gd name="T0" fmla="*/ 114 w 114"/>
                <a:gd name="T1" fmla="*/ 5 h 44"/>
                <a:gd name="T2" fmla="*/ 113 w 114"/>
                <a:gd name="T3" fmla="*/ 12 h 44"/>
                <a:gd name="T4" fmla="*/ 108 w 114"/>
                <a:gd name="T5" fmla="*/ 19 h 44"/>
                <a:gd name="T6" fmla="*/ 104 w 114"/>
                <a:gd name="T7" fmla="*/ 25 h 44"/>
                <a:gd name="T8" fmla="*/ 99 w 114"/>
                <a:gd name="T9" fmla="*/ 30 h 44"/>
                <a:gd name="T10" fmla="*/ 93 w 114"/>
                <a:gd name="T11" fmla="*/ 35 h 44"/>
                <a:gd name="T12" fmla="*/ 86 w 114"/>
                <a:gd name="T13" fmla="*/ 39 h 44"/>
                <a:gd name="T14" fmla="*/ 79 w 114"/>
                <a:gd name="T15" fmla="*/ 42 h 44"/>
                <a:gd name="T16" fmla="*/ 72 w 114"/>
                <a:gd name="T17" fmla="*/ 44 h 44"/>
                <a:gd name="T18" fmla="*/ 64 w 114"/>
                <a:gd name="T19" fmla="*/ 44 h 44"/>
                <a:gd name="T20" fmla="*/ 54 w 114"/>
                <a:gd name="T21" fmla="*/ 43 h 44"/>
                <a:gd name="T22" fmla="*/ 44 w 114"/>
                <a:gd name="T23" fmla="*/ 42 h 44"/>
                <a:gd name="T24" fmla="*/ 34 w 114"/>
                <a:gd name="T25" fmla="*/ 40 h 44"/>
                <a:gd name="T26" fmla="*/ 26 w 114"/>
                <a:gd name="T27" fmla="*/ 37 h 44"/>
                <a:gd name="T28" fmla="*/ 18 w 114"/>
                <a:gd name="T29" fmla="*/ 32 h 44"/>
                <a:gd name="T30" fmla="*/ 9 w 114"/>
                <a:gd name="T31" fmla="*/ 25 h 44"/>
                <a:gd name="T32" fmla="*/ 4 w 114"/>
                <a:gd name="T33" fmla="*/ 15 h 44"/>
                <a:gd name="T34" fmla="*/ 2 w 114"/>
                <a:gd name="T35" fmla="*/ 12 h 44"/>
                <a:gd name="T36" fmla="*/ 1 w 114"/>
                <a:gd name="T37" fmla="*/ 8 h 44"/>
                <a:gd name="T38" fmla="*/ 0 w 114"/>
                <a:gd name="T39" fmla="*/ 4 h 44"/>
                <a:gd name="T40" fmla="*/ 0 w 114"/>
                <a:gd name="T41" fmla="*/ 0 h 44"/>
                <a:gd name="T42" fmla="*/ 25 w 114"/>
                <a:gd name="T43" fmla="*/ 14 h 44"/>
                <a:gd name="T44" fmla="*/ 47 w 114"/>
                <a:gd name="T45" fmla="*/ 21 h 44"/>
                <a:gd name="T46" fmla="*/ 65 w 114"/>
                <a:gd name="T47" fmla="*/ 22 h 44"/>
                <a:gd name="T48" fmla="*/ 81 w 114"/>
                <a:gd name="T49" fmla="*/ 19 h 44"/>
                <a:gd name="T50" fmla="*/ 92 w 114"/>
                <a:gd name="T51" fmla="*/ 14 h 44"/>
                <a:gd name="T52" fmla="*/ 101 w 114"/>
                <a:gd name="T53" fmla="*/ 10 h 44"/>
                <a:gd name="T54" fmla="*/ 108 w 114"/>
                <a:gd name="T55" fmla="*/ 5 h 44"/>
                <a:gd name="T56" fmla="*/ 114 w 114"/>
                <a:gd name="T57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4" h="44">
                  <a:moveTo>
                    <a:pt x="114" y="5"/>
                  </a:moveTo>
                  <a:lnTo>
                    <a:pt x="113" y="12"/>
                  </a:lnTo>
                  <a:lnTo>
                    <a:pt x="108" y="19"/>
                  </a:lnTo>
                  <a:lnTo>
                    <a:pt x="104" y="25"/>
                  </a:lnTo>
                  <a:lnTo>
                    <a:pt x="99" y="30"/>
                  </a:lnTo>
                  <a:lnTo>
                    <a:pt x="93" y="35"/>
                  </a:lnTo>
                  <a:lnTo>
                    <a:pt x="86" y="39"/>
                  </a:lnTo>
                  <a:lnTo>
                    <a:pt x="79" y="42"/>
                  </a:lnTo>
                  <a:lnTo>
                    <a:pt x="72" y="44"/>
                  </a:lnTo>
                  <a:lnTo>
                    <a:pt x="64" y="44"/>
                  </a:lnTo>
                  <a:lnTo>
                    <a:pt x="54" y="43"/>
                  </a:lnTo>
                  <a:lnTo>
                    <a:pt x="44" y="42"/>
                  </a:lnTo>
                  <a:lnTo>
                    <a:pt x="34" y="40"/>
                  </a:lnTo>
                  <a:lnTo>
                    <a:pt x="26" y="37"/>
                  </a:lnTo>
                  <a:lnTo>
                    <a:pt x="18" y="32"/>
                  </a:lnTo>
                  <a:lnTo>
                    <a:pt x="9" y="25"/>
                  </a:lnTo>
                  <a:lnTo>
                    <a:pt x="4" y="15"/>
                  </a:lnTo>
                  <a:lnTo>
                    <a:pt x="2" y="12"/>
                  </a:lnTo>
                  <a:lnTo>
                    <a:pt x="1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25" y="14"/>
                  </a:lnTo>
                  <a:lnTo>
                    <a:pt x="47" y="21"/>
                  </a:lnTo>
                  <a:lnTo>
                    <a:pt x="65" y="22"/>
                  </a:lnTo>
                  <a:lnTo>
                    <a:pt x="81" y="19"/>
                  </a:lnTo>
                  <a:lnTo>
                    <a:pt x="92" y="14"/>
                  </a:lnTo>
                  <a:lnTo>
                    <a:pt x="101" y="10"/>
                  </a:lnTo>
                  <a:lnTo>
                    <a:pt x="108" y="5"/>
                  </a:lnTo>
                  <a:lnTo>
                    <a:pt x="114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1"/>
            <p:cNvSpPr>
              <a:spLocks noChangeAspect="1"/>
            </p:cNvSpPr>
            <p:nvPr/>
          </p:nvSpPr>
          <p:spPr bwMode="auto">
            <a:xfrm>
              <a:off x="1243" y="2177"/>
              <a:ext cx="11" cy="28"/>
            </a:xfrm>
            <a:custGeom>
              <a:avLst/>
              <a:gdLst>
                <a:gd name="T0" fmla="*/ 27 w 32"/>
                <a:gd name="T1" fmla="*/ 50 h 85"/>
                <a:gd name="T2" fmla="*/ 30 w 32"/>
                <a:gd name="T3" fmla="*/ 56 h 85"/>
                <a:gd name="T4" fmla="*/ 32 w 32"/>
                <a:gd name="T5" fmla="*/ 61 h 85"/>
                <a:gd name="T6" fmla="*/ 32 w 32"/>
                <a:gd name="T7" fmla="*/ 68 h 85"/>
                <a:gd name="T8" fmla="*/ 32 w 32"/>
                <a:gd name="T9" fmla="*/ 74 h 85"/>
                <a:gd name="T10" fmla="*/ 27 w 32"/>
                <a:gd name="T11" fmla="*/ 79 h 85"/>
                <a:gd name="T12" fmla="*/ 22 w 32"/>
                <a:gd name="T13" fmla="*/ 83 h 85"/>
                <a:gd name="T14" fmla="*/ 15 w 32"/>
                <a:gd name="T15" fmla="*/ 85 h 85"/>
                <a:gd name="T16" fmla="*/ 8 w 32"/>
                <a:gd name="T17" fmla="*/ 82 h 85"/>
                <a:gd name="T18" fmla="*/ 1 w 32"/>
                <a:gd name="T19" fmla="*/ 62 h 85"/>
                <a:gd name="T20" fmla="*/ 0 w 32"/>
                <a:gd name="T21" fmla="*/ 40 h 85"/>
                <a:gd name="T22" fmla="*/ 4 w 32"/>
                <a:gd name="T23" fmla="*/ 19 h 85"/>
                <a:gd name="T24" fmla="*/ 14 w 32"/>
                <a:gd name="T25" fmla="*/ 0 h 85"/>
                <a:gd name="T26" fmla="*/ 18 w 32"/>
                <a:gd name="T27" fmla="*/ 11 h 85"/>
                <a:gd name="T28" fmla="*/ 16 w 32"/>
                <a:gd name="T29" fmla="*/ 26 h 85"/>
                <a:gd name="T30" fmla="*/ 16 w 32"/>
                <a:gd name="T31" fmla="*/ 42 h 85"/>
                <a:gd name="T32" fmla="*/ 27 w 32"/>
                <a:gd name="T33" fmla="*/ 5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85">
                  <a:moveTo>
                    <a:pt x="27" y="50"/>
                  </a:moveTo>
                  <a:lnTo>
                    <a:pt x="30" y="56"/>
                  </a:lnTo>
                  <a:lnTo>
                    <a:pt x="32" y="61"/>
                  </a:lnTo>
                  <a:lnTo>
                    <a:pt x="32" y="68"/>
                  </a:lnTo>
                  <a:lnTo>
                    <a:pt x="32" y="74"/>
                  </a:lnTo>
                  <a:lnTo>
                    <a:pt x="27" y="79"/>
                  </a:lnTo>
                  <a:lnTo>
                    <a:pt x="22" y="83"/>
                  </a:lnTo>
                  <a:lnTo>
                    <a:pt x="15" y="85"/>
                  </a:lnTo>
                  <a:lnTo>
                    <a:pt x="8" y="82"/>
                  </a:lnTo>
                  <a:lnTo>
                    <a:pt x="1" y="62"/>
                  </a:lnTo>
                  <a:lnTo>
                    <a:pt x="0" y="40"/>
                  </a:lnTo>
                  <a:lnTo>
                    <a:pt x="4" y="19"/>
                  </a:lnTo>
                  <a:lnTo>
                    <a:pt x="14" y="0"/>
                  </a:lnTo>
                  <a:lnTo>
                    <a:pt x="18" y="11"/>
                  </a:lnTo>
                  <a:lnTo>
                    <a:pt x="16" y="26"/>
                  </a:lnTo>
                  <a:lnTo>
                    <a:pt x="16" y="42"/>
                  </a:lnTo>
                  <a:lnTo>
                    <a:pt x="27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2"/>
            <p:cNvSpPr>
              <a:spLocks noChangeAspect="1"/>
            </p:cNvSpPr>
            <p:nvPr/>
          </p:nvSpPr>
          <p:spPr bwMode="auto">
            <a:xfrm>
              <a:off x="1096" y="2198"/>
              <a:ext cx="31" cy="26"/>
            </a:xfrm>
            <a:custGeom>
              <a:avLst/>
              <a:gdLst>
                <a:gd name="T0" fmla="*/ 33 w 91"/>
                <a:gd name="T1" fmla="*/ 5 h 79"/>
                <a:gd name="T2" fmla="*/ 28 w 91"/>
                <a:gd name="T3" fmla="*/ 13 h 79"/>
                <a:gd name="T4" fmla="*/ 22 w 91"/>
                <a:gd name="T5" fmla="*/ 23 h 79"/>
                <a:gd name="T6" fmla="*/ 18 w 91"/>
                <a:gd name="T7" fmla="*/ 33 h 79"/>
                <a:gd name="T8" fmla="*/ 19 w 91"/>
                <a:gd name="T9" fmla="*/ 44 h 79"/>
                <a:gd name="T10" fmla="*/ 28 w 91"/>
                <a:gd name="T11" fmla="*/ 48 h 79"/>
                <a:gd name="T12" fmla="*/ 35 w 91"/>
                <a:gd name="T13" fmla="*/ 52 h 79"/>
                <a:gd name="T14" fmla="*/ 45 w 91"/>
                <a:gd name="T15" fmla="*/ 55 h 79"/>
                <a:gd name="T16" fmla="*/ 53 w 91"/>
                <a:gd name="T17" fmla="*/ 58 h 79"/>
                <a:gd name="T18" fmla="*/ 63 w 91"/>
                <a:gd name="T19" fmla="*/ 59 h 79"/>
                <a:gd name="T20" fmla="*/ 72 w 91"/>
                <a:gd name="T21" fmla="*/ 59 h 79"/>
                <a:gd name="T22" fmla="*/ 82 w 91"/>
                <a:gd name="T23" fmla="*/ 58 h 79"/>
                <a:gd name="T24" fmla="*/ 91 w 91"/>
                <a:gd name="T25" fmla="*/ 56 h 79"/>
                <a:gd name="T26" fmla="*/ 89 w 91"/>
                <a:gd name="T27" fmla="*/ 63 h 79"/>
                <a:gd name="T28" fmla="*/ 84 w 91"/>
                <a:gd name="T29" fmla="*/ 69 h 79"/>
                <a:gd name="T30" fmla="*/ 78 w 91"/>
                <a:gd name="T31" fmla="*/ 73 h 79"/>
                <a:gd name="T32" fmla="*/ 72 w 91"/>
                <a:gd name="T33" fmla="*/ 76 h 79"/>
                <a:gd name="T34" fmla="*/ 65 w 91"/>
                <a:gd name="T35" fmla="*/ 77 h 79"/>
                <a:gd name="T36" fmla="*/ 58 w 91"/>
                <a:gd name="T37" fmla="*/ 79 h 79"/>
                <a:gd name="T38" fmla="*/ 51 w 91"/>
                <a:gd name="T39" fmla="*/ 79 h 79"/>
                <a:gd name="T40" fmla="*/ 43 w 91"/>
                <a:gd name="T41" fmla="*/ 77 h 79"/>
                <a:gd name="T42" fmla="*/ 36 w 91"/>
                <a:gd name="T43" fmla="*/ 76 h 79"/>
                <a:gd name="T44" fmla="*/ 28 w 91"/>
                <a:gd name="T45" fmla="*/ 73 h 79"/>
                <a:gd name="T46" fmla="*/ 21 w 91"/>
                <a:gd name="T47" fmla="*/ 70 h 79"/>
                <a:gd name="T48" fmla="*/ 15 w 91"/>
                <a:gd name="T49" fmla="*/ 67 h 79"/>
                <a:gd name="T50" fmla="*/ 4 w 91"/>
                <a:gd name="T51" fmla="*/ 60 h 79"/>
                <a:gd name="T52" fmla="*/ 0 w 91"/>
                <a:gd name="T53" fmla="*/ 51 h 79"/>
                <a:gd name="T54" fmla="*/ 0 w 91"/>
                <a:gd name="T55" fmla="*/ 37 h 79"/>
                <a:gd name="T56" fmla="*/ 7 w 91"/>
                <a:gd name="T57" fmla="*/ 14 h 79"/>
                <a:gd name="T58" fmla="*/ 12 w 91"/>
                <a:gd name="T59" fmla="*/ 6 h 79"/>
                <a:gd name="T60" fmla="*/ 18 w 91"/>
                <a:gd name="T61" fmla="*/ 2 h 79"/>
                <a:gd name="T62" fmla="*/ 26 w 91"/>
                <a:gd name="T63" fmla="*/ 0 h 79"/>
                <a:gd name="T64" fmla="*/ 33 w 91"/>
                <a:gd name="T65" fmla="*/ 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79">
                  <a:moveTo>
                    <a:pt x="33" y="5"/>
                  </a:moveTo>
                  <a:lnTo>
                    <a:pt x="28" y="13"/>
                  </a:lnTo>
                  <a:lnTo>
                    <a:pt x="22" y="23"/>
                  </a:lnTo>
                  <a:lnTo>
                    <a:pt x="18" y="33"/>
                  </a:lnTo>
                  <a:lnTo>
                    <a:pt x="19" y="44"/>
                  </a:lnTo>
                  <a:lnTo>
                    <a:pt x="28" y="48"/>
                  </a:lnTo>
                  <a:lnTo>
                    <a:pt x="35" y="52"/>
                  </a:lnTo>
                  <a:lnTo>
                    <a:pt x="45" y="55"/>
                  </a:lnTo>
                  <a:lnTo>
                    <a:pt x="53" y="58"/>
                  </a:lnTo>
                  <a:lnTo>
                    <a:pt x="63" y="59"/>
                  </a:lnTo>
                  <a:lnTo>
                    <a:pt x="72" y="59"/>
                  </a:lnTo>
                  <a:lnTo>
                    <a:pt x="82" y="58"/>
                  </a:lnTo>
                  <a:lnTo>
                    <a:pt x="91" y="56"/>
                  </a:lnTo>
                  <a:lnTo>
                    <a:pt x="89" y="63"/>
                  </a:lnTo>
                  <a:lnTo>
                    <a:pt x="84" y="69"/>
                  </a:lnTo>
                  <a:lnTo>
                    <a:pt x="78" y="73"/>
                  </a:lnTo>
                  <a:lnTo>
                    <a:pt x="72" y="76"/>
                  </a:lnTo>
                  <a:lnTo>
                    <a:pt x="65" y="77"/>
                  </a:lnTo>
                  <a:lnTo>
                    <a:pt x="58" y="79"/>
                  </a:lnTo>
                  <a:lnTo>
                    <a:pt x="51" y="79"/>
                  </a:lnTo>
                  <a:lnTo>
                    <a:pt x="43" y="77"/>
                  </a:lnTo>
                  <a:lnTo>
                    <a:pt x="36" y="76"/>
                  </a:lnTo>
                  <a:lnTo>
                    <a:pt x="28" y="73"/>
                  </a:lnTo>
                  <a:lnTo>
                    <a:pt x="21" y="70"/>
                  </a:lnTo>
                  <a:lnTo>
                    <a:pt x="15" y="67"/>
                  </a:lnTo>
                  <a:lnTo>
                    <a:pt x="4" y="60"/>
                  </a:lnTo>
                  <a:lnTo>
                    <a:pt x="0" y="51"/>
                  </a:lnTo>
                  <a:lnTo>
                    <a:pt x="0" y="37"/>
                  </a:lnTo>
                  <a:lnTo>
                    <a:pt x="7" y="14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3"/>
            <p:cNvSpPr>
              <a:spLocks noChangeAspect="1"/>
            </p:cNvSpPr>
            <p:nvPr/>
          </p:nvSpPr>
          <p:spPr bwMode="auto">
            <a:xfrm>
              <a:off x="1104" y="2230"/>
              <a:ext cx="49" cy="26"/>
            </a:xfrm>
            <a:custGeom>
              <a:avLst/>
              <a:gdLst>
                <a:gd name="T0" fmla="*/ 147 w 147"/>
                <a:gd name="T1" fmla="*/ 4 h 78"/>
                <a:gd name="T2" fmla="*/ 146 w 147"/>
                <a:gd name="T3" fmla="*/ 15 h 78"/>
                <a:gd name="T4" fmla="*/ 143 w 147"/>
                <a:gd name="T5" fmla="*/ 26 h 78"/>
                <a:gd name="T6" fmla="*/ 138 w 147"/>
                <a:gd name="T7" fmla="*/ 37 h 78"/>
                <a:gd name="T8" fmla="*/ 132 w 147"/>
                <a:gd name="T9" fmla="*/ 47 h 78"/>
                <a:gd name="T10" fmla="*/ 125 w 147"/>
                <a:gd name="T11" fmla="*/ 56 h 78"/>
                <a:gd name="T12" fmla="*/ 115 w 147"/>
                <a:gd name="T13" fmla="*/ 64 h 78"/>
                <a:gd name="T14" fmla="*/ 106 w 147"/>
                <a:gd name="T15" fmla="*/ 70 h 78"/>
                <a:gd name="T16" fmla="*/ 93 w 147"/>
                <a:gd name="T17" fmla="*/ 72 h 78"/>
                <a:gd name="T18" fmla="*/ 80 w 147"/>
                <a:gd name="T19" fmla="*/ 75 h 78"/>
                <a:gd name="T20" fmla="*/ 69 w 147"/>
                <a:gd name="T21" fmla="*/ 76 h 78"/>
                <a:gd name="T22" fmla="*/ 57 w 147"/>
                <a:gd name="T23" fmla="*/ 78 h 78"/>
                <a:gd name="T24" fmla="*/ 44 w 147"/>
                <a:gd name="T25" fmla="*/ 76 h 78"/>
                <a:gd name="T26" fmla="*/ 32 w 147"/>
                <a:gd name="T27" fmla="*/ 74 h 78"/>
                <a:gd name="T28" fmla="*/ 21 w 147"/>
                <a:gd name="T29" fmla="*/ 71 h 78"/>
                <a:gd name="T30" fmla="*/ 9 w 147"/>
                <a:gd name="T31" fmla="*/ 65 h 78"/>
                <a:gd name="T32" fmla="*/ 0 w 147"/>
                <a:gd name="T33" fmla="*/ 60 h 78"/>
                <a:gd name="T34" fmla="*/ 5 w 147"/>
                <a:gd name="T35" fmla="*/ 54 h 78"/>
                <a:gd name="T36" fmla="*/ 12 w 147"/>
                <a:gd name="T37" fmla="*/ 56 h 78"/>
                <a:gd name="T38" fmla="*/ 21 w 147"/>
                <a:gd name="T39" fmla="*/ 58 h 78"/>
                <a:gd name="T40" fmla="*/ 29 w 147"/>
                <a:gd name="T41" fmla="*/ 60 h 78"/>
                <a:gd name="T42" fmla="*/ 44 w 147"/>
                <a:gd name="T43" fmla="*/ 61 h 78"/>
                <a:gd name="T44" fmla="*/ 58 w 147"/>
                <a:gd name="T45" fmla="*/ 60 h 78"/>
                <a:gd name="T46" fmla="*/ 71 w 147"/>
                <a:gd name="T47" fmla="*/ 57 h 78"/>
                <a:gd name="T48" fmla="*/ 83 w 147"/>
                <a:gd name="T49" fmla="*/ 51 h 78"/>
                <a:gd name="T50" fmla="*/ 94 w 147"/>
                <a:gd name="T51" fmla="*/ 46 h 78"/>
                <a:gd name="T52" fmla="*/ 106 w 147"/>
                <a:gd name="T53" fmla="*/ 37 h 78"/>
                <a:gd name="T54" fmla="*/ 115 w 147"/>
                <a:gd name="T55" fmla="*/ 26 h 78"/>
                <a:gd name="T56" fmla="*/ 124 w 147"/>
                <a:gd name="T57" fmla="*/ 15 h 78"/>
                <a:gd name="T58" fmla="*/ 128 w 147"/>
                <a:gd name="T59" fmla="*/ 10 h 78"/>
                <a:gd name="T60" fmla="*/ 133 w 147"/>
                <a:gd name="T61" fmla="*/ 3 h 78"/>
                <a:gd name="T62" fmla="*/ 140 w 147"/>
                <a:gd name="T63" fmla="*/ 0 h 78"/>
                <a:gd name="T64" fmla="*/ 147 w 147"/>
                <a:gd name="T6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7" h="78">
                  <a:moveTo>
                    <a:pt x="147" y="4"/>
                  </a:moveTo>
                  <a:lnTo>
                    <a:pt x="146" y="15"/>
                  </a:lnTo>
                  <a:lnTo>
                    <a:pt x="143" y="26"/>
                  </a:lnTo>
                  <a:lnTo>
                    <a:pt x="138" y="37"/>
                  </a:lnTo>
                  <a:lnTo>
                    <a:pt x="132" y="47"/>
                  </a:lnTo>
                  <a:lnTo>
                    <a:pt x="125" y="56"/>
                  </a:lnTo>
                  <a:lnTo>
                    <a:pt x="115" y="64"/>
                  </a:lnTo>
                  <a:lnTo>
                    <a:pt x="106" y="70"/>
                  </a:lnTo>
                  <a:lnTo>
                    <a:pt x="93" y="72"/>
                  </a:lnTo>
                  <a:lnTo>
                    <a:pt x="80" y="75"/>
                  </a:lnTo>
                  <a:lnTo>
                    <a:pt x="69" y="76"/>
                  </a:lnTo>
                  <a:lnTo>
                    <a:pt x="57" y="78"/>
                  </a:lnTo>
                  <a:lnTo>
                    <a:pt x="44" y="76"/>
                  </a:lnTo>
                  <a:lnTo>
                    <a:pt x="32" y="74"/>
                  </a:lnTo>
                  <a:lnTo>
                    <a:pt x="21" y="71"/>
                  </a:lnTo>
                  <a:lnTo>
                    <a:pt x="9" y="65"/>
                  </a:lnTo>
                  <a:lnTo>
                    <a:pt x="0" y="60"/>
                  </a:lnTo>
                  <a:lnTo>
                    <a:pt x="5" y="54"/>
                  </a:lnTo>
                  <a:lnTo>
                    <a:pt x="12" y="56"/>
                  </a:lnTo>
                  <a:lnTo>
                    <a:pt x="21" y="58"/>
                  </a:lnTo>
                  <a:lnTo>
                    <a:pt x="29" y="60"/>
                  </a:lnTo>
                  <a:lnTo>
                    <a:pt x="44" y="61"/>
                  </a:lnTo>
                  <a:lnTo>
                    <a:pt x="58" y="60"/>
                  </a:lnTo>
                  <a:lnTo>
                    <a:pt x="71" y="57"/>
                  </a:lnTo>
                  <a:lnTo>
                    <a:pt x="83" y="51"/>
                  </a:lnTo>
                  <a:lnTo>
                    <a:pt x="94" y="46"/>
                  </a:lnTo>
                  <a:lnTo>
                    <a:pt x="106" y="37"/>
                  </a:lnTo>
                  <a:lnTo>
                    <a:pt x="115" y="26"/>
                  </a:lnTo>
                  <a:lnTo>
                    <a:pt x="124" y="15"/>
                  </a:lnTo>
                  <a:lnTo>
                    <a:pt x="128" y="10"/>
                  </a:lnTo>
                  <a:lnTo>
                    <a:pt x="133" y="3"/>
                  </a:lnTo>
                  <a:lnTo>
                    <a:pt x="140" y="0"/>
                  </a:lnTo>
                  <a:lnTo>
                    <a:pt x="147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4"/>
            <p:cNvSpPr>
              <a:spLocks noChangeAspect="1"/>
            </p:cNvSpPr>
            <p:nvPr/>
          </p:nvSpPr>
          <p:spPr bwMode="auto">
            <a:xfrm>
              <a:off x="1079" y="2283"/>
              <a:ext cx="63" cy="20"/>
            </a:xfrm>
            <a:custGeom>
              <a:avLst/>
              <a:gdLst>
                <a:gd name="T0" fmla="*/ 189 w 189"/>
                <a:gd name="T1" fmla="*/ 15 h 60"/>
                <a:gd name="T2" fmla="*/ 182 w 189"/>
                <a:gd name="T3" fmla="*/ 19 h 60"/>
                <a:gd name="T4" fmla="*/ 175 w 189"/>
                <a:gd name="T5" fmla="*/ 25 h 60"/>
                <a:gd name="T6" fmla="*/ 166 w 189"/>
                <a:gd name="T7" fmla="*/ 29 h 60"/>
                <a:gd name="T8" fmla="*/ 159 w 189"/>
                <a:gd name="T9" fmla="*/ 35 h 60"/>
                <a:gd name="T10" fmla="*/ 152 w 189"/>
                <a:gd name="T11" fmla="*/ 40 h 60"/>
                <a:gd name="T12" fmla="*/ 147 w 189"/>
                <a:gd name="T13" fmla="*/ 46 h 60"/>
                <a:gd name="T14" fmla="*/ 141 w 189"/>
                <a:gd name="T15" fmla="*/ 53 h 60"/>
                <a:gd name="T16" fmla="*/ 137 w 189"/>
                <a:gd name="T17" fmla="*/ 60 h 60"/>
                <a:gd name="T18" fmla="*/ 130 w 189"/>
                <a:gd name="T19" fmla="*/ 54 h 60"/>
                <a:gd name="T20" fmla="*/ 122 w 189"/>
                <a:gd name="T21" fmla="*/ 49 h 60"/>
                <a:gd name="T22" fmla="*/ 113 w 189"/>
                <a:gd name="T23" fmla="*/ 46 h 60"/>
                <a:gd name="T24" fmla="*/ 105 w 189"/>
                <a:gd name="T25" fmla="*/ 43 h 60"/>
                <a:gd name="T26" fmla="*/ 97 w 189"/>
                <a:gd name="T27" fmla="*/ 40 h 60"/>
                <a:gd name="T28" fmla="*/ 87 w 189"/>
                <a:gd name="T29" fmla="*/ 40 h 60"/>
                <a:gd name="T30" fmla="*/ 77 w 189"/>
                <a:gd name="T31" fmla="*/ 40 h 60"/>
                <a:gd name="T32" fmla="*/ 69 w 189"/>
                <a:gd name="T33" fmla="*/ 40 h 60"/>
                <a:gd name="T34" fmla="*/ 62 w 189"/>
                <a:gd name="T35" fmla="*/ 35 h 60"/>
                <a:gd name="T36" fmla="*/ 55 w 189"/>
                <a:gd name="T37" fmla="*/ 31 h 60"/>
                <a:gd name="T38" fmla="*/ 48 w 189"/>
                <a:gd name="T39" fmla="*/ 26 h 60"/>
                <a:gd name="T40" fmla="*/ 39 w 189"/>
                <a:gd name="T41" fmla="*/ 22 h 60"/>
                <a:gd name="T42" fmla="*/ 32 w 189"/>
                <a:gd name="T43" fmla="*/ 19 h 60"/>
                <a:gd name="T44" fmla="*/ 24 w 189"/>
                <a:gd name="T45" fmla="*/ 17 h 60"/>
                <a:gd name="T46" fmla="*/ 16 w 189"/>
                <a:gd name="T47" fmla="*/ 14 h 60"/>
                <a:gd name="T48" fmla="*/ 6 w 189"/>
                <a:gd name="T49" fmla="*/ 12 h 60"/>
                <a:gd name="T50" fmla="*/ 0 w 189"/>
                <a:gd name="T51" fmla="*/ 0 h 60"/>
                <a:gd name="T52" fmla="*/ 23 w 189"/>
                <a:gd name="T53" fmla="*/ 5 h 60"/>
                <a:gd name="T54" fmla="*/ 46 w 189"/>
                <a:gd name="T55" fmla="*/ 10 h 60"/>
                <a:gd name="T56" fmla="*/ 70 w 189"/>
                <a:gd name="T57" fmla="*/ 12 h 60"/>
                <a:gd name="T58" fmla="*/ 94 w 189"/>
                <a:gd name="T59" fmla="*/ 15 h 60"/>
                <a:gd name="T60" fmla="*/ 117 w 189"/>
                <a:gd name="T61" fmla="*/ 17 h 60"/>
                <a:gd name="T62" fmla="*/ 141 w 189"/>
                <a:gd name="T63" fmla="*/ 18 h 60"/>
                <a:gd name="T64" fmla="*/ 165 w 189"/>
                <a:gd name="T65" fmla="*/ 17 h 60"/>
                <a:gd name="T66" fmla="*/ 189 w 189"/>
                <a:gd name="T67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" h="60">
                  <a:moveTo>
                    <a:pt x="189" y="15"/>
                  </a:moveTo>
                  <a:lnTo>
                    <a:pt x="182" y="19"/>
                  </a:lnTo>
                  <a:lnTo>
                    <a:pt x="175" y="25"/>
                  </a:lnTo>
                  <a:lnTo>
                    <a:pt x="166" y="29"/>
                  </a:lnTo>
                  <a:lnTo>
                    <a:pt x="159" y="35"/>
                  </a:lnTo>
                  <a:lnTo>
                    <a:pt x="152" y="40"/>
                  </a:lnTo>
                  <a:lnTo>
                    <a:pt x="147" y="46"/>
                  </a:lnTo>
                  <a:lnTo>
                    <a:pt x="141" y="53"/>
                  </a:lnTo>
                  <a:lnTo>
                    <a:pt x="137" y="60"/>
                  </a:lnTo>
                  <a:lnTo>
                    <a:pt x="130" y="54"/>
                  </a:lnTo>
                  <a:lnTo>
                    <a:pt x="122" y="49"/>
                  </a:lnTo>
                  <a:lnTo>
                    <a:pt x="113" y="46"/>
                  </a:lnTo>
                  <a:lnTo>
                    <a:pt x="105" y="43"/>
                  </a:lnTo>
                  <a:lnTo>
                    <a:pt x="97" y="40"/>
                  </a:lnTo>
                  <a:lnTo>
                    <a:pt x="87" y="40"/>
                  </a:lnTo>
                  <a:lnTo>
                    <a:pt x="77" y="40"/>
                  </a:lnTo>
                  <a:lnTo>
                    <a:pt x="69" y="40"/>
                  </a:lnTo>
                  <a:lnTo>
                    <a:pt x="62" y="35"/>
                  </a:lnTo>
                  <a:lnTo>
                    <a:pt x="55" y="31"/>
                  </a:lnTo>
                  <a:lnTo>
                    <a:pt x="48" y="26"/>
                  </a:lnTo>
                  <a:lnTo>
                    <a:pt x="39" y="22"/>
                  </a:lnTo>
                  <a:lnTo>
                    <a:pt x="32" y="19"/>
                  </a:lnTo>
                  <a:lnTo>
                    <a:pt x="24" y="17"/>
                  </a:lnTo>
                  <a:lnTo>
                    <a:pt x="16" y="14"/>
                  </a:lnTo>
                  <a:lnTo>
                    <a:pt x="6" y="12"/>
                  </a:lnTo>
                  <a:lnTo>
                    <a:pt x="0" y="0"/>
                  </a:lnTo>
                  <a:lnTo>
                    <a:pt x="23" y="5"/>
                  </a:lnTo>
                  <a:lnTo>
                    <a:pt x="46" y="10"/>
                  </a:lnTo>
                  <a:lnTo>
                    <a:pt x="70" y="12"/>
                  </a:lnTo>
                  <a:lnTo>
                    <a:pt x="94" y="15"/>
                  </a:lnTo>
                  <a:lnTo>
                    <a:pt x="117" y="17"/>
                  </a:lnTo>
                  <a:lnTo>
                    <a:pt x="141" y="18"/>
                  </a:lnTo>
                  <a:lnTo>
                    <a:pt x="165" y="17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35"/>
            <p:cNvSpPr>
              <a:spLocks noChangeAspect="1"/>
            </p:cNvSpPr>
            <p:nvPr/>
          </p:nvSpPr>
          <p:spPr bwMode="auto">
            <a:xfrm>
              <a:off x="1063" y="2284"/>
              <a:ext cx="6" cy="7"/>
            </a:xfrm>
            <a:custGeom>
              <a:avLst/>
              <a:gdLst>
                <a:gd name="T0" fmla="*/ 20 w 20"/>
                <a:gd name="T1" fmla="*/ 14 h 21"/>
                <a:gd name="T2" fmla="*/ 14 w 20"/>
                <a:gd name="T3" fmla="*/ 15 h 21"/>
                <a:gd name="T4" fmla="*/ 9 w 20"/>
                <a:gd name="T5" fmla="*/ 19 h 21"/>
                <a:gd name="T6" fmla="*/ 5 w 20"/>
                <a:gd name="T7" fmla="*/ 21 h 21"/>
                <a:gd name="T8" fmla="*/ 0 w 20"/>
                <a:gd name="T9" fmla="*/ 21 h 21"/>
                <a:gd name="T10" fmla="*/ 17 w 20"/>
                <a:gd name="T11" fmla="*/ 0 h 21"/>
                <a:gd name="T12" fmla="*/ 19 w 20"/>
                <a:gd name="T13" fmla="*/ 2 h 21"/>
                <a:gd name="T14" fmla="*/ 20 w 20"/>
                <a:gd name="T15" fmla="*/ 7 h 21"/>
                <a:gd name="T16" fmla="*/ 20 w 20"/>
                <a:gd name="T17" fmla="*/ 9 h 21"/>
                <a:gd name="T18" fmla="*/ 20 w 20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20" y="14"/>
                  </a:moveTo>
                  <a:lnTo>
                    <a:pt x="14" y="15"/>
                  </a:lnTo>
                  <a:lnTo>
                    <a:pt x="9" y="19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0" y="7"/>
                  </a:lnTo>
                  <a:lnTo>
                    <a:pt x="20" y="9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36"/>
            <p:cNvSpPr>
              <a:spLocks noChangeAspect="1"/>
            </p:cNvSpPr>
            <p:nvPr/>
          </p:nvSpPr>
          <p:spPr bwMode="auto">
            <a:xfrm>
              <a:off x="1043" y="2295"/>
              <a:ext cx="29" cy="243"/>
            </a:xfrm>
            <a:custGeom>
              <a:avLst/>
              <a:gdLst>
                <a:gd name="T0" fmla="*/ 43 w 85"/>
                <a:gd name="T1" fmla="*/ 27 h 729"/>
                <a:gd name="T2" fmla="*/ 46 w 85"/>
                <a:gd name="T3" fmla="*/ 88 h 729"/>
                <a:gd name="T4" fmla="*/ 57 w 85"/>
                <a:gd name="T5" fmla="*/ 146 h 729"/>
                <a:gd name="T6" fmla="*/ 68 w 85"/>
                <a:gd name="T7" fmla="*/ 204 h 729"/>
                <a:gd name="T8" fmla="*/ 70 w 85"/>
                <a:gd name="T9" fmla="*/ 266 h 729"/>
                <a:gd name="T10" fmla="*/ 79 w 85"/>
                <a:gd name="T11" fmla="*/ 453 h 729"/>
                <a:gd name="T12" fmla="*/ 84 w 85"/>
                <a:gd name="T13" fmla="*/ 521 h 729"/>
                <a:gd name="T14" fmla="*/ 85 w 85"/>
                <a:gd name="T15" fmla="*/ 589 h 729"/>
                <a:gd name="T16" fmla="*/ 84 w 85"/>
                <a:gd name="T17" fmla="*/ 659 h 729"/>
                <a:gd name="T18" fmla="*/ 81 w 85"/>
                <a:gd name="T19" fmla="*/ 729 h 729"/>
                <a:gd name="T20" fmla="*/ 17 w 85"/>
                <a:gd name="T21" fmla="*/ 704 h 729"/>
                <a:gd name="T22" fmla="*/ 19 w 85"/>
                <a:gd name="T23" fmla="*/ 490 h 729"/>
                <a:gd name="T24" fmla="*/ 19 w 85"/>
                <a:gd name="T25" fmla="*/ 416 h 729"/>
                <a:gd name="T26" fmla="*/ 21 w 85"/>
                <a:gd name="T27" fmla="*/ 342 h 729"/>
                <a:gd name="T28" fmla="*/ 22 w 85"/>
                <a:gd name="T29" fmla="*/ 270 h 729"/>
                <a:gd name="T30" fmla="*/ 19 w 85"/>
                <a:gd name="T31" fmla="*/ 196 h 729"/>
                <a:gd name="T32" fmla="*/ 0 w 85"/>
                <a:gd name="T33" fmla="*/ 31 h 729"/>
                <a:gd name="T34" fmla="*/ 0 w 85"/>
                <a:gd name="T35" fmla="*/ 19 h 729"/>
                <a:gd name="T36" fmla="*/ 8 w 85"/>
                <a:gd name="T37" fmla="*/ 13 h 729"/>
                <a:gd name="T38" fmla="*/ 18 w 85"/>
                <a:gd name="T39" fmla="*/ 7 h 729"/>
                <a:gd name="T40" fmla="*/ 26 w 85"/>
                <a:gd name="T41" fmla="*/ 0 h 729"/>
                <a:gd name="T42" fmla="*/ 33 w 85"/>
                <a:gd name="T43" fmla="*/ 3 h 729"/>
                <a:gd name="T44" fmla="*/ 38 w 85"/>
                <a:gd name="T45" fmla="*/ 10 h 729"/>
                <a:gd name="T46" fmla="*/ 40 w 85"/>
                <a:gd name="T47" fmla="*/ 19 h 729"/>
                <a:gd name="T48" fmla="*/ 43 w 85"/>
                <a:gd name="T49" fmla="*/ 27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729">
                  <a:moveTo>
                    <a:pt x="43" y="27"/>
                  </a:moveTo>
                  <a:lnTo>
                    <a:pt x="46" y="88"/>
                  </a:lnTo>
                  <a:lnTo>
                    <a:pt x="57" y="146"/>
                  </a:lnTo>
                  <a:lnTo>
                    <a:pt x="68" y="204"/>
                  </a:lnTo>
                  <a:lnTo>
                    <a:pt x="70" y="266"/>
                  </a:lnTo>
                  <a:lnTo>
                    <a:pt x="79" y="453"/>
                  </a:lnTo>
                  <a:lnTo>
                    <a:pt x="84" y="521"/>
                  </a:lnTo>
                  <a:lnTo>
                    <a:pt x="85" y="589"/>
                  </a:lnTo>
                  <a:lnTo>
                    <a:pt x="84" y="659"/>
                  </a:lnTo>
                  <a:lnTo>
                    <a:pt x="81" y="729"/>
                  </a:lnTo>
                  <a:lnTo>
                    <a:pt x="17" y="704"/>
                  </a:lnTo>
                  <a:lnTo>
                    <a:pt x="19" y="490"/>
                  </a:lnTo>
                  <a:lnTo>
                    <a:pt x="19" y="416"/>
                  </a:lnTo>
                  <a:lnTo>
                    <a:pt x="21" y="342"/>
                  </a:lnTo>
                  <a:lnTo>
                    <a:pt x="22" y="270"/>
                  </a:lnTo>
                  <a:lnTo>
                    <a:pt x="19" y="196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8" y="13"/>
                  </a:lnTo>
                  <a:lnTo>
                    <a:pt x="18" y="7"/>
                  </a:lnTo>
                  <a:lnTo>
                    <a:pt x="26" y="0"/>
                  </a:lnTo>
                  <a:lnTo>
                    <a:pt x="33" y="3"/>
                  </a:lnTo>
                  <a:lnTo>
                    <a:pt x="38" y="10"/>
                  </a:lnTo>
                  <a:lnTo>
                    <a:pt x="40" y="19"/>
                  </a:lnTo>
                  <a:lnTo>
                    <a:pt x="43" y="2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37"/>
            <p:cNvSpPr>
              <a:spLocks noChangeAspect="1"/>
            </p:cNvSpPr>
            <p:nvPr/>
          </p:nvSpPr>
          <p:spPr bwMode="auto">
            <a:xfrm>
              <a:off x="1067" y="2296"/>
              <a:ext cx="30" cy="46"/>
            </a:xfrm>
            <a:custGeom>
              <a:avLst/>
              <a:gdLst>
                <a:gd name="T0" fmla="*/ 89 w 90"/>
                <a:gd name="T1" fmla="*/ 28 h 137"/>
                <a:gd name="T2" fmla="*/ 90 w 90"/>
                <a:gd name="T3" fmla="*/ 43 h 137"/>
                <a:gd name="T4" fmla="*/ 89 w 90"/>
                <a:gd name="T5" fmla="*/ 58 h 137"/>
                <a:gd name="T6" fmla="*/ 85 w 90"/>
                <a:gd name="T7" fmla="*/ 74 h 137"/>
                <a:gd name="T8" fmla="*/ 79 w 90"/>
                <a:gd name="T9" fmla="*/ 88 h 137"/>
                <a:gd name="T10" fmla="*/ 72 w 90"/>
                <a:gd name="T11" fmla="*/ 100 h 137"/>
                <a:gd name="T12" fmla="*/ 62 w 90"/>
                <a:gd name="T13" fmla="*/ 113 h 137"/>
                <a:gd name="T14" fmla="*/ 53 w 90"/>
                <a:gd name="T15" fmla="*/ 124 h 137"/>
                <a:gd name="T16" fmla="*/ 40 w 90"/>
                <a:gd name="T17" fmla="*/ 134 h 137"/>
                <a:gd name="T18" fmla="*/ 35 w 90"/>
                <a:gd name="T19" fmla="*/ 135 h 137"/>
                <a:gd name="T20" fmla="*/ 29 w 90"/>
                <a:gd name="T21" fmla="*/ 137 h 137"/>
                <a:gd name="T22" fmla="*/ 23 w 90"/>
                <a:gd name="T23" fmla="*/ 137 h 137"/>
                <a:gd name="T24" fmla="*/ 19 w 90"/>
                <a:gd name="T25" fmla="*/ 137 h 137"/>
                <a:gd name="T26" fmla="*/ 7 w 90"/>
                <a:gd name="T27" fmla="*/ 106 h 137"/>
                <a:gd name="T28" fmla="*/ 0 w 90"/>
                <a:gd name="T29" fmla="*/ 72 h 137"/>
                <a:gd name="T30" fmla="*/ 0 w 90"/>
                <a:gd name="T31" fmla="*/ 39 h 137"/>
                <a:gd name="T32" fmla="*/ 11 w 90"/>
                <a:gd name="T33" fmla="*/ 8 h 137"/>
                <a:gd name="T34" fmla="*/ 16 w 90"/>
                <a:gd name="T35" fmla="*/ 4 h 137"/>
                <a:gd name="T36" fmla="*/ 22 w 90"/>
                <a:gd name="T37" fmla="*/ 3 h 137"/>
                <a:gd name="T38" fmla="*/ 28 w 90"/>
                <a:gd name="T39" fmla="*/ 0 h 137"/>
                <a:gd name="T40" fmla="*/ 33 w 90"/>
                <a:gd name="T41" fmla="*/ 0 h 137"/>
                <a:gd name="T42" fmla="*/ 40 w 90"/>
                <a:gd name="T43" fmla="*/ 0 h 137"/>
                <a:gd name="T44" fmla="*/ 46 w 90"/>
                <a:gd name="T45" fmla="*/ 0 h 137"/>
                <a:gd name="T46" fmla="*/ 51 w 90"/>
                <a:gd name="T47" fmla="*/ 0 h 137"/>
                <a:gd name="T48" fmla="*/ 57 w 90"/>
                <a:gd name="T49" fmla="*/ 1 h 137"/>
                <a:gd name="T50" fmla="*/ 67 w 90"/>
                <a:gd name="T51" fmla="*/ 7 h 137"/>
                <a:gd name="T52" fmla="*/ 75 w 90"/>
                <a:gd name="T53" fmla="*/ 11 h 137"/>
                <a:gd name="T54" fmla="*/ 83 w 90"/>
                <a:gd name="T55" fmla="*/ 18 h 137"/>
                <a:gd name="T56" fmla="*/ 89 w 90"/>
                <a:gd name="T57" fmla="*/ 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" h="137">
                  <a:moveTo>
                    <a:pt x="89" y="28"/>
                  </a:moveTo>
                  <a:lnTo>
                    <a:pt x="90" y="43"/>
                  </a:lnTo>
                  <a:lnTo>
                    <a:pt x="89" y="58"/>
                  </a:lnTo>
                  <a:lnTo>
                    <a:pt x="85" y="74"/>
                  </a:lnTo>
                  <a:lnTo>
                    <a:pt x="79" y="88"/>
                  </a:lnTo>
                  <a:lnTo>
                    <a:pt x="72" y="100"/>
                  </a:lnTo>
                  <a:lnTo>
                    <a:pt x="62" y="113"/>
                  </a:lnTo>
                  <a:lnTo>
                    <a:pt x="53" y="124"/>
                  </a:lnTo>
                  <a:lnTo>
                    <a:pt x="40" y="134"/>
                  </a:lnTo>
                  <a:lnTo>
                    <a:pt x="35" y="135"/>
                  </a:lnTo>
                  <a:lnTo>
                    <a:pt x="29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7" y="106"/>
                  </a:lnTo>
                  <a:lnTo>
                    <a:pt x="0" y="72"/>
                  </a:lnTo>
                  <a:lnTo>
                    <a:pt x="0" y="39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2" y="3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7" y="1"/>
                  </a:lnTo>
                  <a:lnTo>
                    <a:pt x="67" y="7"/>
                  </a:lnTo>
                  <a:lnTo>
                    <a:pt x="75" y="11"/>
                  </a:lnTo>
                  <a:lnTo>
                    <a:pt x="83" y="18"/>
                  </a:lnTo>
                  <a:lnTo>
                    <a:pt x="89" y="2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38"/>
            <p:cNvSpPr>
              <a:spLocks noChangeAspect="1"/>
            </p:cNvSpPr>
            <p:nvPr/>
          </p:nvSpPr>
          <p:spPr bwMode="auto">
            <a:xfrm>
              <a:off x="1133" y="2297"/>
              <a:ext cx="26" cy="45"/>
            </a:xfrm>
            <a:custGeom>
              <a:avLst/>
              <a:gdLst>
                <a:gd name="T0" fmla="*/ 78 w 79"/>
                <a:gd name="T1" fmla="*/ 107 h 136"/>
                <a:gd name="T2" fmla="*/ 72 w 79"/>
                <a:gd name="T3" fmla="*/ 118 h 136"/>
                <a:gd name="T4" fmla="*/ 67 w 79"/>
                <a:gd name="T5" fmla="*/ 129 h 136"/>
                <a:gd name="T6" fmla="*/ 60 w 79"/>
                <a:gd name="T7" fmla="*/ 136 h 136"/>
                <a:gd name="T8" fmla="*/ 47 w 79"/>
                <a:gd name="T9" fmla="*/ 135 h 136"/>
                <a:gd name="T10" fmla="*/ 37 w 79"/>
                <a:gd name="T11" fmla="*/ 128 h 136"/>
                <a:gd name="T12" fmla="*/ 28 w 79"/>
                <a:gd name="T13" fmla="*/ 121 h 136"/>
                <a:gd name="T14" fmla="*/ 21 w 79"/>
                <a:gd name="T15" fmla="*/ 113 h 136"/>
                <a:gd name="T16" fmla="*/ 15 w 79"/>
                <a:gd name="T17" fmla="*/ 103 h 136"/>
                <a:gd name="T18" fmla="*/ 9 w 79"/>
                <a:gd name="T19" fmla="*/ 93 h 136"/>
                <a:gd name="T20" fmla="*/ 7 w 79"/>
                <a:gd name="T21" fmla="*/ 83 h 136"/>
                <a:gd name="T22" fmla="*/ 5 w 79"/>
                <a:gd name="T23" fmla="*/ 72 h 136"/>
                <a:gd name="T24" fmla="*/ 7 w 79"/>
                <a:gd name="T25" fmla="*/ 60 h 136"/>
                <a:gd name="T26" fmla="*/ 5 w 79"/>
                <a:gd name="T27" fmla="*/ 54 h 136"/>
                <a:gd name="T28" fmla="*/ 2 w 79"/>
                <a:gd name="T29" fmla="*/ 48 h 136"/>
                <a:gd name="T30" fmla="*/ 0 w 79"/>
                <a:gd name="T31" fmla="*/ 43 h 136"/>
                <a:gd name="T32" fmla="*/ 0 w 79"/>
                <a:gd name="T33" fmla="*/ 37 h 136"/>
                <a:gd name="T34" fmla="*/ 4 w 79"/>
                <a:gd name="T35" fmla="*/ 32 h 136"/>
                <a:gd name="T36" fmla="*/ 9 w 79"/>
                <a:gd name="T37" fmla="*/ 25 h 136"/>
                <a:gd name="T38" fmla="*/ 15 w 79"/>
                <a:gd name="T39" fmla="*/ 19 h 136"/>
                <a:gd name="T40" fmla="*/ 22 w 79"/>
                <a:gd name="T41" fmla="*/ 14 h 136"/>
                <a:gd name="T42" fmla="*/ 29 w 79"/>
                <a:gd name="T43" fmla="*/ 9 h 136"/>
                <a:gd name="T44" fmla="*/ 36 w 79"/>
                <a:gd name="T45" fmla="*/ 5 h 136"/>
                <a:gd name="T46" fmla="*/ 43 w 79"/>
                <a:gd name="T47" fmla="*/ 2 h 136"/>
                <a:gd name="T48" fmla="*/ 51 w 79"/>
                <a:gd name="T49" fmla="*/ 0 h 136"/>
                <a:gd name="T50" fmla="*/ 65 w 79"/>
                <a:gd name="T51" fmla="*/ 8 h 136"/>
                <a:gd name="T52" fmla="*/ 74 w 79"/>
                <a:gd name="T53" fmla="*/ 19 h 136"/>
                <a:gd name="T54" fmla="*/ 78 w 79"/>
                <a:gd name="T55" fmla="*/ 32 h 136"/>
                <a:gd name="T56" fmla="*/ 79 w 79"/>
                <a:gd name="T57" fmla="*/ 47 h 136"/>
                <a:gd name="T58" fmla="*/ 79 w 79"/>
                <a:gd name="T59" fmla="*/ 62 h 136"/>
                <a:gd name="T60" fmla="*/ 79 w 79"/>
                <a:gd name="T61" fmla="*/ 78 h 136"/>
                <a:gd name="T62" fmla="*/ 78 w 79"/>
                <a:gd name="T63" fmla="*/ 93 h 136"/>
                <a:gd name="T64" fmla="*/ 78 w 79"/>
                <a:gd name="T65" fmla="*/ 10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36">
                  <a:moveTo>
                    <a:pt x="78" y="107"/>
                  </a:moveTo>
                  <a:lnTo>
                    <a:pt x="72" y="118"/>
                  </a:lnTo>
                  <a:lnTo>
                    <a:pt x="67" y="129"/>
                  </a:lnTo>
                  <a:lnTo>
                    <a:pt x="60" y="136"/>
                  </a:lnTo>
                  <a:lnTo>
                    <a:pt x="47" y="135"/>
                  </a:lnTo>
                  <a:lnTo>
                    <a:pt x="37" y="128"/>
                  </a:lnTo>
                  <a:lnTo>
                    <a:pt x="28" y="121"/>
                  </a:lnTo>
                  <a:lnTo>
                    <a:pt x="21" y="113"/>
                  </a:lnTo>
                  <a:lnTo>
                    <a:pt x="15" y="103"/>
                  </a:lnTo>
                  <a:lnTo>
                    <a:pt x="9" y="93"/>
                  </a:lnTo>
                  <a:lnTo>
                    <a:pt x="7" y="83"/>
                  </a:lnTo>
                  <a:lnTo>
                    <a:pt x="5" y="72"/>
                  </a:lnTo>
                  <a:lnTo>
                    <a:pt x="7" y="60"/>
                  </a:lnTo>
                  <a:lnTo>
                    <a:pt x="5" y="54"/>
                  </a:lnTo>
                  <a:lnTo>
                    <a:pt x="2" y="48"/>
                  </a:lnTo>
                  <a:lnTo>
                    <a:pt x="0" y="43"/>
                  </a:lnTo>
                  <a:lnTo>
                    <a:pt x="0" y="37"/>
                  </a:lnTo>
                  <a:lnTo>
                    <a:pt x="4" y="32"/>
                  </a:lnTo>
                  <a:lnTo>
                    <a:pt x="9" y="25"/>
                  </a:lnTo>
                  <a:lnTo>
                    <a:pt x="15" y="19"/>
                  </a:lnTo>
                  <a:lnTo>
                    <a:pt x="22" y="14"/>
                  </a:lnTo>
                  <a:lnTo>
                    <a:pt x="29" y="9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51" y="0"/>
                  </a:lnTo>
                  <a:lnTo>
                    <a:pt x="65" y="8"/>
                  </a:lnTo>
                  <a:lnTo>
                    <a:pt x="74" y="19"/>
                  </a:lnTo>
                  <a:lnTo>
                    <a:pt x="78" y="32"/>
                  </a:lnTo>
                  <a:lnTo>
                    <a:pt x="79" y="47"/>
                  </a:lnTo>
                  <a:lnTo>
                    <a:pt x="79" y="62"/>
                  </a:lnTo>
                  <a:lnTo>
                    <a:pt x="79" y="78"/>
                  </a:lnTo>
                  <a:lnTo>
                    <a:pt x="78" y="93"/>
                  </a:lnTo>
                  <a:lnTo>
                    <a:pt x="78" y="10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39"/>
            <p:cNvSpPr>
              <a:spLocks noChangeAspect="1"/>
            </p:cNvSpPr>
            <p:nvPr/>
          </p:nvSpPr>
          <p:spPr bwMode="auto">
            <a:xfrm>
              <a:off x="1104" y="2306"/>
              <a:ext cx="22" cy="29"/>
            </a:xfrm>
            <a:custGeom>
              <a:avLst/>
              <a:gdLst>
                <a:gd name="T0" fmla="*/ 60 w 64"/>
                <a:gd name="T1" fmla="*/ 25 h 85"/>
                <a:gd name="T2" fmla="*/ 61 w 64"/>
                <a:gd name="T3" fmla="*/ 36 h 85"/>
                <a:gd name="T4" fmla="*/ 64 w 64"/>
                <a:gd name="T5" fmla="*/ 48 h 85"/>
                <a:gd name="T6" fmla="*/ 62 w 64"/>
                <a:gd name="T7" fmla="*/ 60 h 85"/>
                <a:gd name="T8" fmla="*/ 57 w 64"/>
                <a:gd name="T9" fmla="*/ 71 h 85"/>
                <a:gd name="T10" fmla="*/ 51 w 64"/>
                <a:gd name="T11" fmla="*/ 76 h 85"/>
                <a:gd name="T12" fmla="*/ 46 w 64"/>
                <a:gd name="T13" fmla="*/ 80 h 85"/>
                <a:gd name="T14" fmla="*/ 39 w 64"/>
                <a:gd name="T15" fmla="*/ 83 h 85"/>
                <a:gd name="T16" fmla="*/ 32 w 64"/>
                <a:gd name="T17" fmla="*/ 85 h 85"/>
                <a:gd name="T18" fmla="*/ 25 w 64"/>
                <a:gd name="T19" fmla="*/ 85 h 85"/>
                <a:gd name="T20" fmla="*/ 18 w 64"/>
                <a:gd name="T21" fmla="*/ 83 h 85"/>
                <a:gd name="T22" fmla="*/ 11 w 64"/>
                <a:gd name="T23" fmla="*/ 80 h 85"/>
                <a:gd name="T24" fmla="*/ 4 w 64"/>
                <a:gd name="T25" fmla="*/ 79 h 85"/>
                <a:gd name="T26" fmla="*/ 0 w 64"/>
                <a:gd name="T27" fmla="*/ 67 h 85"/>
                <a:gd name="T28" fmla="*/ 2 w 64"/>
                <a:gd name="T29" fmla="*/ 51 h 85"/>
                <a:gd name="T30" fmla="*/ 7 w 64"/>
                <a:gd name="T31" fmla="*/ 36 h 85"/>
                <a:gd name="T32" fmla="*/ 8 w 64"/>
                <a:gd name="T33" fmla="*/ 19 h 85"/>
                <a:gd name="T34" fmla="*/ 8 w 64"/>
                <a:gd name="T35" fmla="*/ 12 h 85"/>
                <a:gd name="T36" fmla="*/ 9 w 64"/>
                <a:gd name="T37" fmla="*/ 7 h 85"/>
                <a:gd name="T38" fmla="*/ 12 w 64"/>
                <a:gd name="T39" fmla="*/ 2 h 85"/>
                <a:gd name="T40" fmla="*/ 19 w 64"/>
                <a:gd name="T41" fmla="*/ 0 h 85"/>
                <a:gd name="T42" fmla="*/ 32 w 64"/>
                <a:gd name="T43" fmla="*/ 1 h 85"/>
                <a:gd name="T44" fmla="*/ 41 w 64"/>
                <a:gd name="T45" fmla="*/ 8 h 85"/>
                <a:gd name="T46" fmla="*/ 51 w 64"/>
                <a:gd name="T47" fmla="*/ 16 h 85"/>
                <a:gd name="T48" fmla="*/ 60 w 64"/>
                <a:gd name="T49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85">
                  <a:moveTo>
                    <a:pt x="60" y="25"/>
                  </a:moveTo>
                  <a:lnTo>
                    <a:pt x="61" y="36"/>
                  </a:lnTo>
                  <a:lnTo>
                    <a:pt x="64" y="48"/>
                  </a:lnTo>
                  <a:lnTo>
                    <a:pt x="62" y="60"/>
                  </a:lnTo>
                  <a:lnTo>
                    <a:pt x="57" y="71"/>
                  </a:lnTo>
                  <a:lnTo>
                    <a:pt x="51" y="76"/>
                  </a:lnTo>
                  <a:lnTo>
                    <a:pt x="46" y="80"/>
                  </a:lnTo>
                  <a:lnTo>
                    <a:pt x="39" y="83"/>
                  </a:lnTo>
                  <a:lnTo>
                    <a:pt x="32" y="85"/>
                  </a:lnTo>
                  <a:lnTo>
                    <a:pt x="25" y="85"/>
                  </a:lnTo>
                  <a:lnTo>
                    <a:pt x="18" y="83"/>
                  </a:lnTo>
                  <a:lnTo>
                    <a:pt x="11" y="80"/>
                  </a:lnTo>
                  <a:lnTo>
                    <a:pt x="4" y="79"/>
                  </a:lnTo>
                  <a:lnTo>
                    <a:pt x="0" y="67"/>
                  </a:lnTo>
                  <a:lnTo>
                    <a:pt x="2" y="51"/>
                  </a:lnTo>
                  <a:lnTo>
                    <a:pt x="7" y="36"/>
                  </a:lnTo>
                  <a:lnTo>
                    <a:pt x="8" y="19"/>
                  </a:lnTo>
                  <a:lnTo>
                    <a:pt x="8" y="12"/>
                  </a:lnTo>
                  <a:lnTo>
                    <a:pt x="9" y="7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32" y="1"/>
                  </a:lnTo>
                  <a:lnTo>
                    <a:pt x="41" y="8"/>
                  </a:lnTo>
                  <a:lnTo>
                    <a:pt x="51" y="16"/>
                  </a:lnTo>
                  <a:lnTo>
                    <a:pt x="60" y="2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0"/>
            <p:cNvSpPr>
              <a:spLocks noChangeAspect="1"/>
            </p:cNvSpPr>
            <p:nvPr/>
          </p:nvSpPr>
          <p:spPr bwMode="auto">
            <a:xfrm>
              <a:off x="889" y="2308"/>
              <a:ext cx="144" cy="202"/>
            </a:xfrm>
            <a:custGeom>
              <a:avLst/>
              <a:gdLst>
                <a:gd name="T0" fmla="*/ 396 w 432"/>
                <a:gd name="T1" fmla="*/ 240 h 607"/>
                <a:gd name="T2" fmla="*/ 376 w 432"/>
                <a:gd name="T3" fmla="*/ 307 h 607"/>
                <a:gd name="T4" fmla="*/ 355 w 432"/>
                <a:gd name="T5" fmla="*/ 371 h 607"/>
                <a:gd name="T6" fmla="*/ 319 w 432"/>
                <a:gd name="T7" fmla="*/ 389 h 607"/>
                <a:gd name="T8" fmla="*/ 304 w 432"/>
                <a:gd name="T9" fmla="*/ 368 h 607"/>
                <a:gd name="T10" fmla="*/ 277 w 432"/>
                <a:gd name="T11" fmla="*/ 365 h 607"/>
                <a:gd name="T12" fmla="*/ 252 w 432"/>
                <a:gd name="T13" fmla="*/ 379 h 607"/>
                <a:gd name="T14" fmla="*/ 231 w 432"/>
                <a:gd name="T15" fmla="*/ 402 h 607"/>
                <a:gd name="T16" fmla="*/ 214 w 432"/>
                <a:gd name="T17" fmla="*/ 427 h 607"/>
                <a:gd name="T18" fmla="*/ 196 w 432"/>
                <a:gd name="T19" fmla="*/ 459 h 607"/>
                <a:gd name="T20" fmla="*/ 174 w 432"/>
                <a:gd name="T21" fmla="*/ 503 h 607"/>
                <a:gd name="T22" fmla="*/ 149 w 432"/>
                <a:gd name="T23" fmla="*/ 547 h 607"/>
                <a:gd name="T24" fmla="*/ 119 w 432"/>
                <a:gd name="T25" fmla="*/ 586 h 607"/>
                <a:gd name="T26" fmla="*/ 89 w 432"/>
                <a:gd name="T27" fmla="*/ 605 h 607"/>
                <a:gd name="T28" fmla="*/ 68 w 432"/>
                <a:gd name="T29" fmla="*/ 607 h 607"/>
                <a:gd name="T30" fmla="*/ 47 w 432"/>
                <a:gd name="T31" fmla="*/ 600 h 607"/>
                <a:gd name="T32" fmla="*/ 27 w 432"/>
                <a:gd name="T33" fmla="*/ 588 h 607"/>
                <a:gd name="T34" fmla="*/ 5 w 432"/>
                <a:gd name="T35" fmla="*/ 556 h 607"/>
                <a:gd name="T36" fmla="*/ 1 w 432"/>
                <a:gd name="T37" fmla="*/ 503 h 607"/>
                <a:gd name="T38" fmla="*/ 16 w 432"/>
                <a:gd name="T39" fmla="*/ 452 h 607"/>
                <a:gd name="T40" fmla="*/ 37 w 432"/>
                <a:gd name="T41" fmla="*/ 400 h 607"/>
                <a:gd name="T42" fmla="*/ 53 w 432"/>
                <a:gd name="T43" fmla="*/ 351 h 607"/>
                <a:gd name="T44" fmla="*/ 72 w 432"/>
                <a:gd name="T45" fmla="*/ 307 h 607"/>
                <a:gd name="T46" fmla="*/ 96 w 432"/>
                <a:gd name="T47" fmla="*/ 262 h 607"/>
                <a:gd name="T48" fmla="*/ 125 w 432"/>
                <a:gd name="T49" fmla="*/ 219 h 607"/>
                <a:gd name="T50" fmla="*/ 159 w 432"/>
                <a:gd name="T51" fmla="*/ 180 h 607"/>
                <a:gd name="T52" fmla="*/ 195 w 432"/>
                <a:gd name="T53" fmla="*/ 142 h 607"/>
                <a:gd name="T54" fmla="*/ 235 w 432"/>
                <a:gd name="T55" fmla="*/ 110 h 607"/>
                <a:gd name="T56" fmla="*/ 277 w 432"/>
                <a:gd name="T57" fmla="*/ 82 h 607"/>
                <a:gd name="T58" fmla="*/ 316 w 432"/>
                <a:gd name="T59" fmla="*/ 61 h 607"/>
                <a:gd name="T60" fmla="*/ 348 w 432"/>
                <a:gd name="T61" fmla="*/ 43 h 607"/>
                <a:gd name="T62" fmla="*/ 379 w 432"/>
                <a:gd name="T63" fmla="*/ 25 h 607"/>
                <a:gd name="T64" fmla="*/ 411 w 432"/>
                <a:gd name="T65" fmla="*/ 8 h 607"/>
                <a:gd name="T66" fmla="*/ 432 w 432"/>
                <a:gd name="T67" fmla="*/ 46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2" h="607">
                  <a:moveTo>
                    <a:pt x="432" y="46"/>
                  </a:moveTo>
                  <a:lnTo>
                    <a:pt x="396" y="240"/>
                  </a:lnTo>
                  <a:lnTo>
                    <a:pt x="386" y="273"/>
                  </a:lnTo>
                  <a:lnTo>
                    <a:pt x="376" y="307"/>
                  </a:lnTo>
                  <a:lnTo>
                    <a:pt x="366" y="339"/>
                  </a:lnTo>
                  <a:lnTo>
                    <a:pt x="355" y="371"/>
                  </a:lnTo>
                  <a:lnTo>
                    <a:pt x="327" y="399"/>
                  </a:lnTo>
                  <a:lnTo>
                    <a:pt x="319" y="389"/>
                  </a:lnTo>
                  <a:lnTo>
                    <a:pt x="312" y="378"/>
                  </a:lnTo>
                  <a:lnTo>
                    <a:pt x="304" y="368"/>
                  </a:lnTo>
                  <a:lnTo>
                    <a:pt x="291" y="364"/>
                  </a:lnTo>
                  <a:lnTo>
                    <a:pt x="277" y="365"/>
                  </a:lnTo>
                  <a:lnTo>
                    <a:pt x="263" y="371"/>
                  </a:lnTo>
                  <a:lnTo>
                    <a:pt x="252" y="379"/>
                  </a:lnTo>
                  <a:lnTo>
                    <a:pt x="241" y="390"/>
                  </a:lnTo>
                  <a:lnTo>
                    <a:pt x="231" y="402"/>
                  </a:lnTo>
                  <a:lnTo>
                    <a:pt x="223" y="414"/>
                  </a:lnTo>
                  <a:lnTo>
                    <a:pt x="214" y="427"/>
                  </a:lnTo>
                  <a:lnTo>
                    <a:pt x="207" y="438"/>
                  </a:lnTo>
                  <a:lnTo>
                    <a:pt x="196" y="459"/>
                  </a:lnTo>
                  <a:lnTo>
                    <a:pt x="185" y="481"/>
                  </a:lnTo>
                  <a:lnTo>
                    <a:pt x="174" y="503"/>
                  </a:lnTo>
                  <a:lnTo>
                    <a:pt x="163" y="524"/>
                  </a:lnTo>
                  <a:lnTo>
                    <a:pt x="149" y="547"/>
                  </a:lnTo>
                  <a:lnTo>
                    <a:pt x="135" y="566"/>
                  </a:lnTo>
                  <a:lnTo>
                    <a:pt x="119" y="586"/>
                  </a:lnTo>
                  <a:lnTo>
                    <a:pt x="100" y="602"/>
                  </a:lnTo>
                  <a:lnTo>
                    <a:pt x="89" y="605"/>
                  </a:lnTo>
                  <a:lnTo>
                    <a:pt x="78" y="607"/>
                  </a:lnTo>
                  <a:lnTo>
                    <a:pt x="68" y="607"/>
                  </a:lnTo>
                  <a:lnTo>
                    <a:pt x="57" y="604"/>
                  </a:lnTo>
                  <a:lnTo>
                    <a:pt x="47" y="600"/>
                  </a:lnTo>
                  <a:lnTo>
                    <a:pt x="37" y="595"/>
                  </a:lnTo>
                  <a:lnTo>
                    <a:pt x="27" y="588"/>
                  </a:lnTo>
                  <a:lnTo>
                    <a:pt x="19" y="582"/>
                  </a:lnTo>
                  <a:lnTo>
                    <a:pt x="5" y="556"/>
                  </a:lnTo>
                  <a:lnTo>
                    <a:pt x="0" y="530"/>
                  </a:lnTo>
                  <a:lnTo>
                    <a:pt x="1" y="503"/>
                  </a:lnTo>
                  <a:lnTo>
                    <a:pt x="8" y="478"/>
                  </a:lnTo>
                  <a:lnTo>
                    <a:pt x="16" y="452"/>
                  </a:lnTo>
                  <a:lnTo>
                    <a:pt x="27" y="425"/>
                  </a:lnTo>
                  <a:lnTo>
                    <a:pt x="37" y="400"/>
                  </a:lnTo>
                  <a:lnTo>
                    <a:pt x="46" y="375"/>
                  </a:lnTo>
                  <a:lnTo>
                    <a:pt x="53" y="351"/>
                  </a:lnTo>
                  <a:lnTo>
                    <a:pt x="61" y="329"/>
                  </a:lnTo>
                  <a:lnTo>
                    <a:pt x="72" y="307"/>
                  </a:lnTo>
                  <a:lnTo>
                    <a:pt x="83" y="283"/>
                  </a:lnTo>
                  <a:lnTo>
                    <a:pt x="96" y="262"/>
                  </a:lnTo>
                  <a:lnTo>
                    <a:pt x="110" y="240"/>
                  </a:lnTo>
                  <a:lnTo>
                    <a:pt x="125" y="219"/>
                  </a:lnTo>
                  <a:lnTo>
                    <a:pt x="142" y="199"/>
                  </a:lnTo>
                  <a:lnTo>
                    <a:pt x="159" y="180"/>
                  </a:lnTo>
                  <a:lnTo>
                    <a:pt x="177" y="160"/>
                  </a:lnTo>
                  <a:lnTo>
                    <a:pt x="195" y="142"/>
                  </a:lnTo>
                  <a:lnTo>
                    <a:pt x="216" y="125"/>
                  </a:lnTo>
                  <a:lnTo>
                    <a:pt x="235" y="110"/>
                  </a:lnTo>
                  <a:lnTo>
                    <a:pt x="256" y="95"/>
                  </a:lnTo>
                  <a:lnTo>
                    <a:pt x="277" y="82"/>
                  </a:lnTo>
                  <a:lnTo>
                    <a:pt x="299" y="70"/>
                  </a:lnTo>
                  <a:lnTo>
                    <a:pt x="316" y="61"/>
                  </a:lnTo>
                  <a:lnTo>
                    <a:pt x="331" y="53"/>
                  </a:lnTo>
                  <a:lnTo>
                    <a:pt x="348" y="43"/>
                  </a:lnTo>
                  <a:lnTo>
                    <a:pt x="364" y="35"/>
                  </a:lnTo>
                  <a:lnTo>
                    <a:pt x="379" y="25"/>
                  </a:lnTo>
                  <a:lnTo>
                    <a:pt x="396" y="16"/>
                  </a:lnTo>
                  <a:lnTo>
                    <a:pt x="411" y="8"/>
                  </a:lnTo>
                  <a:lnTo>
                    <a:pt x="428" y="0"/>
                  </a:lnTo>
                  <a:lnTo>
                    <a:pt x="43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1"/>
            <p:cNvSpPr>
              <a:spLocks noChangeAspect="1"/>
            </p:cNvSpPr>
            <p:nvPr/>
          </p:nvSpPr>
          <p:spPr bwMode="auto">
            <a:xfrm>
              <a:off x="1186" y="2314"/>
              <a:ext cx="179" cy="179"/>
            </a:xfrm>
            <a:custGeom>
              <a:avLst/>
              <a:gdLst>
                <a:gd name="T0" fmla="*/ 368 w 536"/>
                <a:gd name="T1" fmla="*/ 253 h 537"/>
                <a:gd name="T2" fmla="*/ 485 w 536"/>
                <a:gd name="T3" fmla="*/ 367 h 537"/>
                <a:gd name="T4" fmla="*/ 499 w 536"/>
                <a:gd name="T5" fmla="*/ 381 h 537"/>
                <a:gd name="T6" fmla="*/ 513 w 536"/>
                <a:gd name="T7" fmla="*/ 395 h 537"/>
                <a:gd name="T8" fmla="*/ 529 w 536"/>
                <a:gd name="T9" fmla="*/ 409 h 537"/>
                <a:gd name="T10" fmla="*/ 536 w 536"/>
                <a:gd name="T11" fmla="*/ 431 h 537"/>
                <a:gd name="T12" fmla="*/ 530 w 536"/>
                <a:gd name="T13" fmla="*/ 465 h 537"/>
                <a:gd name="T14" fmla="*/ 517 w 536"/>
                <a:gd name="T15" fmla="*/ 496 h 537"/>
                <a:gd name="T16" fmla="*/ 502 w 536"/>
                <a:gd name="T17" fmla="*/ 523 h 537"/>
                <a:gd name="T18" fmla="*/ 476 w 536"/>
                <a:gd name="T19" fmla="*/ 533 h 537"/>
                <a:gd name="T20" fmla="*/ 443 w 536"/>
                <a:gd name="T21" fmla="*/ 525 h 537"/>
                <a:gd name="T22" fmla="*/ 411 w 536"/>
                <a:gd name="T23" fmla="*/ 512 h 537"/>
                <a:gd name="T24" fmla="*/ 381 w 536"/>
                <a:gd name="T25" fmla="*/ 498 h 537"/>
                <a:gd name="T26" fmla="*/ 351 w 536"/>
                <a:gd name="T27" fmla="*/ 482 h 537"/>
                <a:gd name="T28" fmla="*/ 324 w 536"/>
                <a:gd name="T29" fmla="*/ 462 h 537"/>
                <a:gd name="T30" fmla="*/ 296 w 536"/>
                <a:gd name="T31" fmla="*/ 441 h 537"/>
                <a:gd name="T32" fmla="*/ 269 w 536"/>
                <a:gd name="T33" fmla="*/ 419 h 537"/>
                <a:gd name="T34" fmla="*/ 243 w 536"/>
                <a:gd name="T35" fmla="*/ 395 h 537"/>
                <a:gd name="T36" fmla="*/ 219 w 536"/>
                <a:gd name="T37" fmla="*/ 369 h 537"/>
                <a:gd name="T38" fmla="*/ 191 w 536"/>
                <a:gd name="T39" fmla="*/ 346 h 537"/>
                <a:gd name="T40" fmla="*/ 160 w 536"/>
                <a:gd name="T41" fmla="*/ 332 h 537"/>
                <a:gd name="T42" fmla="*/ 131 w 536"/>
                <a:gd name="T43" fmla="*/ 331 h 537"/>
                <a:gd name="T44" fmla="*/ 107 w 536"/>
                <a:gd name="T45" fmla="*/ 338 h 537"/>
                <a:gd name="T46" fmla="*/ 86 w 536"/>
                <a:gd name="T47" fmla="*/ 353 h 537"/>
                <a:gd name="T48" fmla="*/ 68 w 536"/>
                <a:gd name="T49" fmla="*/ 373 h 537"/>
                <a:gd name="T50" fmla="*/ 43 w 536"/>
                <a:gd name="T51" fmla="*/ 341 h 537"/>
                <a:gd name="T52" fmla="*/ 18 w 536"/>
                <a:gd name="T53" fmla="*/ 251 h 537"/>
                <a:gd name="T54" fmla="*/ 4 w 536"/>
                <a:gd name="T55" fmla="*/ 154 h 537"/>
                <a:gd name="T56" fmla="*/ 0 w 536"/>
                <a:gd name="T57" fmla="*/ 55 h 537"/>
                <a:gd name="T58" fmla="*/ 25 w 536"/>
                <a:gd name="T59" fmla="*/ 2 h 537"/>
                <a:gd name="T60" fmla="*/ 61 w 536"/>
                <a:gd name="T61" fmla="*/ 0 h 537"/>
                <a:gd name="T62" fmla="*/ 92 w 536"/>
                <a:gd name="T63" fmla="*/ 6 h 537"/>
                <a:gd name="T64" fmla="*/ 120 w 536"/>
                <a:gd name="T65" fmla="*/ 14 h 537"/>
                <a:gd name="T66" fmla="*/ 151 w 536"/>
                <a:gd name="T67" fmla="*/ 28 h 537"/>
                <a:gd name="T68" fmla="*/ 180 w 536"/>
                <a:gd name="T69" fmla="*/ 46 h 537"/>
                <a:gd name="T70" fmla="*/ 208 w 536"/>
                <a:gd name="T71" fmla="*/ 69 h 537"/>
                <a:gd name="T72" fmla="*/ 237 w 536"/>
                <a:gd name="T7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6" h="537">
                  <a:moveTo>
                    <a:pt x="252" y="110"/>
                  </a:moveTo>
                  <a:lnTo>
                    <a:pt x="368" y="253"/>
                  </a:lnTo>
                  <a:lnTo>
                    <a:pt x="477" y="360"/>
                  </a:lnTo>
                  <a:lnTo>
                    <a:pt x="485" y="367"/>
                  </a:lnTo>
                  <a:lnTo>
                    <a:pt x="492" y="374"/>
                  </a:lnTo>
                  <a:lnTo>
                    <a:pt x="499" y="381"/>
                  </a:lnTo>
                  <a:lnTo>
                    <a:pt x="506" y="388"/>
                  </a:lnTo>
                  <a:lnTo>
                    <a:pt x="513" y="395"/>
                  </a:lnTo>
                  <a:lnTo>
                    <a:pt x="520" y="402"/>
                  </a:lnTo>
                  <a:lnTo>
                    <a:pt x="529" y="409"/>
                  </a:lnTo>
                  <a:lnTo>
                    <a:pt x="536" y="415"/>
                  </a:lnTo>
                  <a:lnTo>
                    <a:pt x="536" y="431"/>
                  </a:lnTo>
                  <a:lnTo>
                    <a:pt x="533" y="448"/>
                  </a:lnTo>
                  <a:lnTo>
                    <a:pt x="530" y="465"/>
                  </a:lnTo>
                  <a:lnTo>
                    <a:pt x="524" y="480"/>
                  </a:lnTo>
                  <a:lnTo>
                    <a:pt x="517" y="496"/>
                  </a:lnTo>
                  <a:lnTo>
                    <a:pt x="510" y="510"/>
                  </a:lnTo>
                  <a:lnTo>
                    <a:pt x="502" y="523"/>
                  </a:lnTo>
                  <a:lnTo>
                    <a:pt x="492" y="537"/>
                  </a:lnTo>
                  <a:lnTo>
                    <a:pt x="476" y="533"/>
                  </a:lnTo>
                  <a:lnTo>
                    <a:pt x="459" y="529"/>
                  </a:lnTo>
                  <a:lnTo>
                    <a:pt x="443" y="525"/>
                  </a:lnTo>
                  <a:lnTo>
                    <a:pt x="427" y="519"/>
                  </a:lnTo>
                  <a:lnTo>
                    <a:pt x="411" y="512"/>
                  </a:lnTo>
                  <a:lnTo>
                    <a:pt x="396" y="505"/>
                  </a:lnTo>
                  <a:lnTo>
                    <a:pt x="381" y="498"/>
                  </a:lnTo>
                  <a:lnTo>
                    <a:pt x="367" y="490"/>
                  </a:lnTo>
                  <a:lnTo>
                    <a:pt x="351" y="482"/>
                  </a:lnTo>
                  <a:lnTo>
                    <a:pt x="338" y="472"/>
                  </a:lnTo>
                  <a:lnTo>
                    <a:pt x="324" y="462"/>
                  </a:lnTo>
                  <a:lnTo>
                    <a:pt x="310" y="452"/>
                  </a:lnTo>
                  <a:lnTo>
                    <a:pt x="296" y="441"/>
                  </a:lnTo>
                  <a:lnTo>
                    <a:pt x="282" y="430"/>
                  </a:lnTo>
                  <a:lnTo>
                    <a:pt x="269" y="419"/>
                  </a:lnTo>
                  <a:lnTo>
                    <a:pt x="255" y="408"/>
                  </a:lnTo>
                  <a:lnTo>
                    <a:pt x="243" y="395"/>
                  </a:lnTo>
                  <a:lnTo>
                    <a:pt x="232" y="381"/>
                  </a:lnTo>
                  <a:lnTo>
                    <a:pt x="219" y="369"/>
                  </a:lnTo>
                  <a:lnTo>
                    <a:pt x="205" y="356"/>
                  </a:lnTo>
                  <a:lnTo>
                    <a:pt x="191" y="346"/>
                  </a:lnTo>
                  <a:lnTo>
                    <a:pt x="177" y="338"/>
                  </a:lnTo>
                  <a:lnTo>
                    <a:pt x="160" y="332"/>
                  </a:lnTo>
                  <a:lnTo>
                    <a:pt x="144" y="330"/>
                  </a:lnTo>
                  <a:lnTo>
                    <a:pt x="131" y="331"/>
                  </a:lnTo>
                  <a:lnTo>
                    <a:pt x="119" y="334"/>
                  </a:lnTo>
                  <a:lnTo>
                    <a:pt x="107" y="338"/>
                  </a:lnTo>
                  <a:lnTo>
                    <a:pt x="98" y="345"/>
                  </a:lnTo>
                  <a:lnTo>
                    <a:pt x="86" y="353"/>
                  </a:lnTo>
                  <a:lnTo>
                    <a:pt x="78" y="362"/>
                  </a:lnTo>
                  <a:lnTo>
                    <a:pt x="68" y="373"/>
                  </a:lnTo>
                  <a:lnTo>
                    <a:pt x="60" y="383"/>
                  </a:lnTo>
                  <a:lnTo>
                    <a:pt x="43" y="341"/>
                  </a:lnTo>
                  <a:lnTo>
                    <a:pt x="29" y="297"/>
                  </a:lnTo>
                  <a:lnTo>
                    <a:pt x="18" y="251"/>
                  </a:lnTo>
                  <a:lnTo>
                    <a:pt x="10" y="203"/>
                  </a:lnTo>
                  <a:lnTo>
                    <a:pt x="4" y="154"/>
                  </a:lnTo>
                  <a:lnTo>
                    <a:pt x="1" y="105"/>
                  </a:lnTo>
                  <a:lnTo>
                    <a:pt x="0" y="55"/>
                  </a:lnTo>
                  <a:lnTo>
                    <a:pt x="3" y="6"/>
                  </a:lnTo>
                  <a:lnTo>
                    <a:pt x="25" y="2"/>
                  </a:lnTo>
                  <a:lnTo>
                    <a:pt x="45" y="0"/>
                  </a:lnTo>
                  <a:lnTo>
                    <a:pt x="61" y="0"/>
                  </a:lnTo>
                  <a:lnTo>
                    <a:pt x="78" y="2"/>
                  </a:lnTo>
                  <a:lnTo>
                    <a:pt x="92" y="6"/>
                  </a:lnTo>
                  <a:lnTo>
                    <a:pt x="106" y="10"/>
                  </a:lnTo>
                  <a:lnTo>
                    <a:pt x="120" y="14"/>
                  </a:lnTo>
                  <a:lnTo>
                    <a:pt x="135" y="18"/>
                  </a:lnTo>
                  <a:lnTo>
                    <a:pt x="151" y="28"/>
                  </a:lnTo>
                  <a:lnTo>
                    <a:pt x="166" y="37"/>
                  </a:lnTo>
                  <a:lnTo>
                    <a:pt x="180" y="46"/>
                  </a:lnTo>
                  <a:lnTo>
                    <a:pt x="194" y="57"/>
                  </a:lnTo>
                  <a:lnTo>
                    <a:pt x="208" y="69"/>
                  </a:lnTo>
                  <a:lnTo>
                    <a:pt x="222" y="81"/>
                  </a:lnTo>
                  <a:lnTo>
                    <a:pt x="237" y="95"/>
                  </a:lnTo>
                  <a:lnTo>
                    <a:pt x="252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2"/>
            <p:cNvSpPr>
              <a:spLocks noChangeAspect="1"/>
            </p:cNvSpPr>
            <p:nvPr/>
          </p:nvSpPr>
          <p:spPr bwMode="auto">
            <a:xfrm>
              <a:off x="1172" y="2316"/>
              <a:ext cx="19" cy="213"/>
            </a:xfrm>
            <a:custGeom>
              <a:avLst/>
              <a:gdLst>
                <a:gd name="T0" fmla="*/ 43 w 57"/>
                <a:gd name="T1" fmla="*/ 348 h 638"/>
                <a:gd name="T2" fmla="*/ 44 w 57"/>
                <a:gd name="T3" fmla="*/ 391 h 638"/>
                <a:gd name="T4" fmla="*/ 50 w 57"/>
                <a:gd name="T5" fmla="*/ 489 h 638"/>
                <a:gd name="T6" fmla="*/ 54 w 57"/>
                <a:gd name="T7" fmla="*/ 586 h 638"/>
                <a:gd name="T8" fmla="*/ 57 w 57"/>
                <a:gd name="T9" fmla="*/ 634 h 638"/>
                <a:gd name="T10" fmla="*/ 49 w 57"/>
                <a:gd name="T11" fmla="*/ 635 h 638"/>
                <a:gd name="T12" fmla="*/ 42 w 57"/>
                <a:gd name="T13" fmla="*/ 636 h 638"/>
                <a:gd name="T14" fmla="*/ 33 w 57"/>
                <a:gd name="T15" fmla="*/ 638 h 638"/>
                <a:gd name="T16" fmla="*/ 25 w 57"/>
                <a:gd name="T17" fmla="*/ 638 h 638"/>
                <a:gd name="T18" fmla="*/ 18 w 57"/>
                <a:gd name="T19" fmla="*/ 583 h 638"/>
                <a:gd name="T20" fmla="*/ 12 w 57"/>
                <a:gd name="T21" fmla="*/ 529 h 638"/>
                <a:gd name="T22" fmla="*/ 7 w 57"/>
                <a:gd name="T23" fmla="*/ 475 h 638"/>
                <a:gd name="T24" fmla="*/ 3 w 57"/>
                <a:gd name="T25" fmla="*/ 420 h 638"/>
                <a:gd name="T26" fmla="*/ 0 w 57"/>
                <a:gd name="T27" fmla="*/ 32 h 638"/>
                <a:gd name="T28" fmla="*/ 12 w 57"/>
                <a:gd name="T29" fmla="*/ 0 h 638"/>
                <a:gd name="T30" fmla="*/ 12 w 57"/>
                <a:gd name="T31" fmla="*/ 91 h 638"/>
                <a:gd name="T32" fmla="*/ 17 w 57"/>
                <a:gd name="T33" fmla="*/ 179 h 638"/>
                <a:gd name="T34" fmla="*/ 26 w 57"/>
                <a:gd name="T35" fmla="*/ 264 h 638"/>
                <a:gd name="T36" fmla="*/ 43 w 57"/>
                <a:gd name="T37" fmla="*/ 34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638">
                  <a:moveTo>
                    <a:pt x="43" y="348"/>
                  </a:moveTo>
                  <a:lnTo>
                    <a:pt x="44" y="391"/>
                  </a:lnTo>
                  <a:lnTo>
                    <a:pt x="50" y="489"/>
                  </a:lnTo>
                  <a:lnTo>
                    <a:pt x="54" y="586"/>
                  </a:lnTo>
                  <a:lnTo>
                    <a:pt x="57" y="634"/>
                  </a:lnTo>
                  <a:lnTo>
                    <a:pt x="49" y="635"/>
                  </a:lnTo>
                  <a:lnTo>
                    <a:pt x="42" y="636"/>
                  </a:lnTo>
                  <a:lnTo>
                    <a:pt x="33" y="638"/>
                  </a:lnTo>
                  <a:lnTo>
                    <a:pt x="25" y="638"/>
                  </a:lnTo>
                  <a:lnTo>
                    <a:pt x="18" y="583"/>
                  </a:lnTo>
                  <a:lnTo>
                    <a:pt x="12" y="529"/>
                  </a:lnTo>
                  <a:lnTo>
                    <a:pt x="7" y="475"/>
                  </a:lnTo>
                  <a:lnTo>
                    <a:pt x="3" y="420"/>
                  </a:lnTo>
                  <a:lnTo>
                    <a:pt x="0" y="32"/>
                  </a:lnTo>
                  <a:lnTo>
                    <a:pt x="12" y="0"/>
                  </a:lnTo>
                  <a:lnTo>
                    <a:pt x="12" y="91"/>
                  </a:lnTo>
                  <a:lnTo>
                    <a:pt x="17" y="179"/>
                  </a:lnTo>
                  <a:lnTo>
                    <a:pt x="26" y="264"/>
                  </a:lnTo>
                  <a:lnTo>
                    <a:pt x="43" y="34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3"/>
            <p:cNvSpPr>
              <a:spLocks noChangeAspect="1"/>
            </p:cNvSpPr>
            <p:nvPr/>
          </p:nvSpPr>
          <p:spPr bwMode="auto">
            <a:xfrm>
              <a:off x="1028" y="2336"/>
              <a:ext cx="18" cy="192"/>
            </a:xfrm>
            <a:custGeom>
              <a:avLst/>
              <a:gdLst>
                <a:gd name="T0" fmla="*/ 52 w 52"/>
                <a:gd name="T1" fmla="*/ 169 h 574"/>
                <a:gd name="T2" fmla="*/ 50 w 52"/>
                <a:gd name="T3" fmla="*/ 198 h 574"/>
                <a:gd name="T4" fmla="*/ 50 w 52"/>
                <a:gd name="T5" fmla="*/ 228 h 574"/>
                <a:gd name="T6" fmla="*/ 49 w 52"/>
                <a:gd name="T7" fmla="*/ 257 h 574"/>
                <a:gd name="T8" fmla="*/ 48 w 52"/>
                <a:gd name="T9" fmla="*/ 288 h 574"/>
                <a:gd name="T10" fmla="*/ 45 w 52"/>
                <a:gd name="T11" fmla="*/ 438 h 574"/>
                <a:gd name="T12" fmla="*/ 41 w 52"/>
                <a:gd name="T13" fmla="*/ 574 h 574"/>
                <a:gd name="T14" fmla="*/ 0 w 52"/>
                <a:gd name="T15" fmla="*/ 561 h 574"/>
                <a:gd name="T16" fmla="*/ 3 w 52"/>
                <a:gd name="T17" fmla="*/ 501 h 574"/>
                <a:gd name="T18" fmla="*/ 6 w 52"/>
                <a:gd name="T19" fmla="*/ 281 h 574"/>
                <a:gd name="T20" fmla="*/ 2 w 52"/>
                <a:gd name="T21" fmla="*/ 235 h 574"/>
                <a:gd name="T22" fmla="*/ 9 w 52"/>
                <a:gd name="T23" fmla="*/ 189 h 574"/>
                <a:gd name="T24" fmla="*/ 20 w 52"/>
                <a:gd name="T25" fmla="*/ 143 h 574"/>
                <a:gd name="T26" fmla="*/ 28 w 52"/>
                <a:gd name="T27" fmla="*/ 97 h 574"/>
                <a:gd name="T28" fmla="*/ 41 w 52"/>
                <a:gd name="T29" fmla="*/ 0 h 574"/>
                <a:gd name="T30" fmla="*/ 52 w 52"/>
                <a:gd name="T31" fmla="*/ 16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574">
                  <a:moveTo>
                    <a:pt x="52" y="169"/>
                  </a:moveTo>
                  <a:lnTo>
                    <a:pt x="50" y="198"/>
                  </a:lnTo>
                  <a:lnTo>
                    <a:pt x="50" y="228"/>
                  </a:lnTo>
                  <a:lnTo>
                    <a:pt x="49" y="257"/>
                  </a:lnTo>
                  <a:lnTo>
                    <a:pt x="48" y="288"/>
                  </a:lnTo>
                  <a:lnTo>
                    <a:pt x="45" y="438"/>
                  </a:lnTo>
                  <a:lnTo>
                    <a:pt x="41" y="574"/>
                  </a:lnTo>
                  <a:lnTo>
                    <a:pt x="0" y="561"/>
                  </a:lnTo>
                  <a:lnTo>
                    <a:pt x="3" y="501"/>
                  </a:lnTo>
                  <a:lnTo>
                    <a:pt x="6" y="281"/>
                  </a:lnTo>
                  <a:lnTo>
                    <a:pt x="2" y="235"/>
                  </a:lnTo>
                  <a:lnTo>
                    <a:pt x="9" y="189"/>
                  </a:lnTo>
                  <a:lnTo>
                    <a:pt x="20" y="143"/>
                  </a:lnTo>
                  <a:lnTo>
                    <a:pt x="28" y="97"/>
                  </a:lnTo>
                  <a:lnTo>
                    <a:pt x="41" y="0"/>
                  </a:lnTo>
                  <a:lnTo>
                    <a:pt x="52" y="169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4"/>
            <p:cNvSpPr>
              <a:spLocks noChangeAspect="1"/>
            </p:cNvSpPr>
            <p:nvPr/>
          </p:nvSpPr>
          <p:spPr bwMode="auto">
            <a:xfrm>
              <a:off x="1081" y="2336"/>
              <a:ext cx="62" cy="83"/>
            </a:xfrm>
            <a:custGeom>
              <a:avLst/>
              <a:gdLst>
                <a:gd name="T0" fmla="*/ 185 w 185"/>
                <a:gd name="T1" fmla="*/ 38 h 249"/>
                <a:gd name="T2" fmla="*/ 166 w 185"/>
                <a:gd name="T3" fmla="*/ 102 h 249"/>
                <a:gd name="T4" fmla="*/ 89 w 185"/>
                <a:gd name="T5" fmla="*/ 249 h 249"/>
                <a:gd name="T6" fmla="*/ 74 w 185"/>
                <a:gd name="T7" fmla="*/ 225 h 249"/>
                <a:gd name="T8" fmla="*/ 60 w 185"/>
                <a:gd name="T9" fmla="*/ 201 h 249"/>
                <a:gd name="T10" fmla="*/ 49 w 185"/>
                <a:gd name="T11" fmla="*/ 176 h 249"/>
                <a:gd name="T12" fmla="*/ 38 w 185"/>
                <a:gd name="T13" fmla="*/ 150 h 249"/>
                <a:gd name="T14" fmla="*/ 28 w 185"/>
                <a:gd name="T15" fmla="*/ 123 h 249"/>
                <a:gd name="T16" fmla="*/ 18 w 185"/>
                <a:gd name="T17" fmla="*/ 98 h 249"/>
                <a:gd name="T18" fmla="*/ 8 w 185"/>
                <a:gd name="T19" fmla="*/ 73 h 249"/>
                <a:gd name="T20" fmla="*/ 0 w 185"/>
                <a:gd name="T21" fmla="*/ 48 h 249"/>
                <a:gd name="T22" fmla="*/ 11 w 185"/>
                <a:gd name="T23" fmla="*/ 45 h 249"/>
                <a:gd name="T24" fmla="*/ 21 w 185"/>
                <a:gd name="T25" fmla="*/ 38 h 249"/>
                <a:gd name="T26" fmla="*/ 29 w 185"/>
                <a:gd name="T27" fmla="*/ 30 h 249"/>
                <a:gd name="T28" fmla="*/ 38 w 185"/>
                <a:gd name="T29" fmla="*/ 20 h 249"/>
                <a:gd name="T30" fmla="*/ 46 w 185"/>
                <a:gd name="T31" fmla="*/ 11 h 249"/>
                <a:gd name="T32" fmla="*/ 54 w 185"/>
                <a:gd name="T33" fmla="*/ 7 h 249"/>
                <a:gd name="T34" fmla="*/ 64 w 185"/>
                <a:gd name="T35" fmla="*/ 9 h 249"/>
                <a:gd name="T36" fmla="*/ 75 w 185"/>
                <a:gd name="T37" fmla="*/ 17 h 249"/>
                <a:gd name="T38" fmla="*/ 85 w 185"/>
                <a:gd name="T39" fmla="*/ 18 h 249"/>
                <a:gd name="T40" fmla="*/ 96 w 185"/>
                <a:gd name="T41" fmla="*/ 20 h 249"/>
                <a:gd name="T42" fmla="*/ 106 w 185"/>
                <a:gd name="T43" fmla="*/ 20 h 249"/>
                <a:gd name="T44" fmla="*/ 117 w 185"/>
                <a:gd name="T45" fmla="*/ 18 h 249"/>
                <a:gd name="T46" fmla="*/ 127 w 185"/>
                <a:gd name="T47" fmla="*/ 17 h 249"/>
                <a:gd name="T48" fmla="*/ 137 w 185"/>
                <a:gd name="T49" fmla="*/ 13 h 249"/>
                <a:gd name="T50" fmla="*/ 145 w 185"/>
                <a:gd name="T51" fmla="*/ 7 h 249"/>
                <a:gd name="T52" fmla="*/ 153 w 185"/>
                <a:gd name="T53" fmla="*/ 0 h 249"/>
                <a:gd name="T54" fmla="*/ 160 w 185"/>
                <a:gd name="T55" fmla="*/ 11 h 249"/>
                <a:gd name="T56" fmla="*/ 167 w 185"/>
                <a:gd name="T57" fmla="*/ 21 h 249"/>
                <a:gd name="T58" fmla="*/ 176 w 185"/>
                <a:gd name="T59" fmla="*/ 31 h 249"/>
                <a:gd name="T60" fmla="*/ 185 w 185"/>
                <a:gd name="T61" fmla="*/ 3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5" h="249">
                  <a:moveTo>
                    <a:pt x="185" y="38"/>
                  </a:moveTo>
                  <a:lnTo>
                    <a:pt x="166" y="102"/>
                  </a:lnTo>
                  <a:lnTo>
                    <a:pt x="89" y="249"/>
                  </a:lnTo>
                  <a:lnTo>
                    <a:pt x="74" y="225"/>
                  </a:lnTo>
                  <a:lnTo>
                    <a:pt x="60" y="201"/>
                  </a:lnTo>
                  <a:lnTo>
                    <a:pt x="49" y="176"/>
                  </a:lnTo>
                  <a:lnTo>
                    <a:pt x="38" y="150"/>
                  </a:lnTo>
                  <a:lnTo>
                    <a:pt x="28" y="123"/>
                  </a:lnTo>
                  <a:lnTo>
                    <a:pt x="18" y="98"/>
                  </a:lnTo>
                  <a:lnTo>
                    <a:pt x="8" y="73"/>
                  </a:lnTo>
                  <a:lnTo>
                    <a:pt x="0" y="48"/>
                  </a:lnTo>
                  <a:lnTo>
                    <a:pt x="11" y="45"/>
                  </a:lnTo>
                  <a:lnTo>
                    <a:pt x="21" y="38"/>
                  </a:lnTo>
                  <a:lnTo>
                    <a:pt x="29" y="30"/>
                  </a:lnTo>
                  <a:lnTo>
                    <a:pt x="38" y="20"/>
                  </a:lnTo>
                  <a:lnTo>
                    <a:pt x="46" y="11"/>
                  </a:lnTo>
                  <a:lnTo>
                    <a:pt x="54" y="7"/>
                  </a:lnTo>
                  <a:lnTo>
                    <a:pt x="64" y="9"/>
                  </a:lnTo>
                  <a:lnTo>
                    <a:pt x="75" y="17"/>
                  </a:lnTo>
                  <a:lnTo>
                    <a:pt x="85" y="18"/>
                  </a:lnTo>
                  <a:lnTo>
                    <a:pt x="96" y="20"/>
                  </a:lnTo>
                  <a:lnTo>
                    <a:pt x="106" y="20"/>
                  </a:lnTo>
                  <a:lnTo>
                    <a:pt x="117" y="18"/>
                  </a:lnTo>
                  <a:lnTo>
                    <a:pt x="127" y="17"/>
                  </a:lnTo>
                  <a:lnTo>
                    <a:pt x="137" y="13"/>
                  </a:lnTo>
                  <a:lnTo>
                    <a:pt x="145" y="7"/>
                  </a:lnTo>
                  <a:lnTo>
                    <a:pt x="153" y="0"/>
                  </a:lnTo>
                  <a:lnTo>
                    <a:pt x="160" y="11"/>
                  </a:lnTo>
                  <a:lnTo>
                    <a:pt x="167" y="21"/>
                  </a:lnTo>
                  <a:lnTo>
                    <a:pt x="176" y="31"/>
                  </a:lnTo>
                  <a:lnTo>
                    <a:pt x="185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45"/>
            <p:cNvSpPr>
              <a:spLocks noChangeAspect="1"/>
            </p:cNvSpPr>
            <p:nvPr/>
          </p:nvSpPr>
          <p:spPr bwMode="auto">
            <a:xfrm>
              <a:off x="1151" y="2339"/>
              <a:ext cx="22" cy="196"/>
            </a:xfrm>
            <a:custGeom>
              <a:avLst/>
              <a:gdLst>
                <a:gd name="T0" fmla="*/ 49 w 68"/>
                <a:gd name="T1" fmla="*/ 383 h 586"/>
                <a:gd name="T2" fmla="*/ 54 w 68"/>
                <a:gd name="T3" fmla="*/ 431 h 586"/>
                <a:gd name="T4" fmla="*/ 59 w 68"/>
                <a:gd name="T5" fmla="*/ 478 h 586"/>
                <a:gd name="T6" fmla="*/ 63 w 68"/>
                <a:gd name="T7" fmla="*/ 526 h 586"/>
                <a:gd name="T8" fmla="*/ 68 w 68"/>
                <a:gd name="T9" fmla="*/ 573 h 586"/>
                <a:gd name="T10" fmla="*/ 20 w 68"/>
                <a:gd name="T11" fmla="*/ 586 h 586"/>
                <a:gd name="T12" fmla="*/ 4 w 68"/>
                <a:gd name="T13" fmla="*/ 291 h 586"/>
                <a:gd name="T14" fmla="*/ 3 w 68"/>
                <a:gd name="T15" fmla="*/ 227 h 586"/>
                <a:gd name="T16" fmla="*/ 0 w 68"/>
                <a:gd name="T17" fmla="*/ 161 h 586"/>
                <a:gd name="T18" fmla="*/ 0 w 68"/>
                <a:gd name="T19" fmla="*/ 97 h 586"/>
                <a:gd name="T20" fmla="*/ 8 w 68"/>
                <a:gd name="T21" fmla="*/ 36 h 586"/>
                <a:gd name="T22" fmla="*/ 21 w 68"/>
                <a:gd name="T23" fmla="*/ 30 h 586"/>
                <a:gd name="T24" fmla="*/ 32 w 68"/>
                <a:gd name="T25" fmla="*/ 23 h 586"/>
                <a:gd name="T26" fmla="*/ 40 w 68"/>
                <a:gd name="T27" fmla="*/ 12 h 586"/>
                <a:gd name="T28" fmla="*/ 46 w 68"/>
                <a:gd name="T29" fmla="*/ 0 h 586"/>
                <a:gd name="T30" fmla="*/ 49 w 68"/>
                <a:gd name="T31" fmla="*/ 383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86">
                  <a:moveTo>
                    <a:pt x="49" y="383"/>
                  </a:moveTo>
                  <a:lnTo>
                    <a:pt x="54" y="431"/>
                  </a:lnTo>
                  <a:lnTo>
                    <a:pt x="59" y="478"/>
                  </a:lnTo>
                  <a:lnTo>
                    <a:pt x="63" y="526"/>
                  </a:lnTo>
                  <a:lnTo>
                    <a:pt x="68" y="573"/>
                  </a:lnTo>
                  <a:lnTo>
                    <a:pt x="20" y="586"/>
                  </a:lnTo>
                  <a:lnTo>
                    <a:pt x="4" y="291"/>
                  </a:lnTo>
                  <a:lnTo>
                    <a:pt x="3" y="227"/>
                  </a:lnTo>
                  <a:lnTo>
                    <a:pt x="0" y="161"/>
                  </a:lnTo>
                  <a:lnTo>
                    <a:pt x="0" y="97"/>
                  </a:lnTo>
                  <a:lnTo>
                    <a:pt x="8" y="36"/>
                  </a:lnTo>
                  <a:lnTo>
                    <a:pt x="21" y="30"/>
                  </a:lnTo>
                  <a:lnTo>
                    <a:pt x="32" y="23"/>
                  </a:lnTo>
                  <a:lnTo>
                    <a:pt x="40" y="12"/>
                  </a:lnTo>
                  <a:lnTo>
                    <a:pt x="46" y="0"/>
                  </a:lnTo>
                  <a:lnTo>
                    <a:pt x="49" y="383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46"/>
            <p:cNvSpPr>
              <a:spLocks noChangeAspect="1"/>
            </p:cNvSpPr>
            <p:nvPr/>
          </p:nvSpPr>
          <p:spPr bwMode="auto">
            <a:xfrm>
              <a:off x="1071" y="2354"/>
              <a:ext cx="17" cy="191"/>
            </a:xfrm>
            <a:custGeom>
              <a:avLst/>
              <a:gdLst>
                <a:gd name="T0" fmla="*/ 51 w 51"/>
                <a:gd name="T1" fmla="*/ 155 h 574"/>
                <a:gd name="T2" fmla="*/ 47 w 51"/>
                <a:gd name="T3" fmla="*/ 560 h 574"/>
                <a:gd name="T4" fmla="*/ 40 w 51"/>
                <a:gd name="T5" fmla="*/ 574 h 574"/>
                <a:gd name="T6" fmla="*/ 15 w 51"/>
                <a:gd name="T7" fmla="*/ 561 h 574"/>
                <a:gd name="T8" fmla="*/ 16 w 51"/>
                <a:gd name="T9" fmla="*/ 507 h 574"/>
                <a:gd name="T10" fmla="*/ 16 w 51"/>
                <a:gd name="T11" fmla="*/ 369 h 574"/>
                <a:gd name="T12" fmla="*/ 12 w 51"/>
                <a:gd name="T13" fmla="*/ 187 h 574"/>
                <a:gd name="T14" fmla="*/ 0 w 51"/>
                <a:gd name="T15" fmla="*/ 0 h 574"/>
                <a:gd name="T16" fmla="*/ 5 w 51"/>
                <a:gd name="T17" fmla="*/ 20 h 574"/>
                <a:gd name="T18" fmla="*/ 11 w 51"/>
                <a:gd name="T19" fmla="*/ 41 h 574"/>
                <a:gd name="T20" fmla="*/ 16 w 51"/>
                <a:gd name="T21" fmla="*/ 60 h 574"/>
                <a:gd name="T22" fmla="*/ 22 w 51"/>
                <a:gd name="T23" fmla="*/ 80 h 574"/>
                <a:gd name="T24" fmla="*/ 27 w 51"/>
                <a:gd name="T25" fmla="*/ 99 h 574"/>
                <a:gd name="T26" fmla="*/ 34 w 51"/>
                <a:gd name="T27" fmla="*/ 119 h 574"/>
                <a:gd name="T28" fmla="*/ 41 w 51"/>
                <a:gd name="T29" fmla="*/ 137 h 574"/>
                <a:gd name="T30" fmla="*/ 51 w 51"/>
                <a:gd name="T31" fmla="*/ 15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574">
                  <a:moveTo>
                    <a:pt x="51" y="155"/>
                  </a:moveTo>
                  <a:lnTo>
                    <a:pt x="47" y="560"/>
                  </a:lnTo>
                  <a:lnTo>
                    <a:pt x="40" y="574"/>
                  </a:lnTo>
                  <a:lnTo>
                    <a:pt x="15" y="561"/>
                  </a:lnTo>
                  <a:lnTo>
                    <a:pt x="16" y="507"/>
                  </a:lnTo>
                  <a:lnTo>
                    <a:pt x="16" y="369"/>
                  </a:lnTo>
                  <a:lnTo>
                    <a:pt x="12" y="187"/>
                  </a:lnTo>
                  <a:lnTo>
                    <a:pt x="0" y="0"/>
                  </a:lnTo>
                  <a:lnTo>
                    <a:pt x="5" y="20"/>
                  </a:lnTo>
                  <a:lnTo>
                    <a:pt x="11" y="41"/>
                  </a:lnTo>
                  <a:lnTo>
                    <a:pt x="16" y="60"/>
                  </a:lnTo>
                  <a:lnTo>
                    <a:pt x="22" y="80"/>
                  </a:lnTo>
                  <a:lnTo>
                    <a:pt x="27" y="99"/>
                  </a:lnTo>
                  <a:lnTo>
                    <a:pt x="34" y="119"/>
                  </a:lnTo>
                  <a:lnTo>
                    <a:pt x="41" y="137"/>
                  </a:lnTo>
                  <a:lnTo>
                    <a:pt x="51" y="15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47"/>
            <p:cNvSpPr>
              <a:spLocks noChangeAspect="1"/>
            </p:cNvSpPr>
            <p:nvPr/>
          </p:nvSpPr>
          <p:spPr bwMode="auto">
            <a:xfrm>
              <a:off x="1134" y="2376"/>
              <a:ext cx="17" cy="165"/>
            </a:xfrm>
            <a:custGeom>
              <a:avLst/>
              <a:gdLst>
                <a:gd name="T0" fmla="*/ 35 w 51"/>
                <a:gd name="T1" fmla="*/ 216 h 494"/>
                <a:gd name="T2" fmla="*/ 38 w 51"/>
                <a:gd name="T3" fmla="*/ 256 h 494"/>
                <a:gd name="T4" fmla="*/ 43 w 51"/>
                <a:gd name="T5" fmla="*/ 345 h 494"/>
                <a:gd name="T6" fmla="*/ 49 w 51"/>
                <a:gd name="T7" fmla="*/ 436 h 494"/>
                <a:gd name="T8" fmla="*/ 51 w 51"/>
                <a:gd name="T9" fmla="*/ 482 h 494"/>
                <a:gd name="T10" fmla="*/ 43 w 51"/>
                <a:gd name="T11" fmla="*/ 484 h 494"/>
                <a:gd name="T12" fmla="*/ 33 w 51"/>
                <a:gd name="T13" fmla="*/ 486 h 494"/>
                <a:gd name="T14" fmla="*/ 25 w 51"/>
                <a:gd name="T15" fmla="*/ 489 h 494"/>
                <a:gd name="T16" fmla="*/ 17 w 51"/>
                <a:gd name="T17" fmla="*/ 494 h 494"/>
                <a:gd name="T18" fmla="*/ 12 w 51"/>
                <a:gd name="T19" fmla="*/ 458 h 494"/>
                <a:gd name="T20" fmla="*/ 8 w 51"/>
                <a:gd name="T21" fmla="*/ 416 h 494"/>
                <a:gd name="T22" fmla="*/ 4 w 51"/>
                <a:gd name="T23" fmla="*/ 374 h 494"/>
                <a:gd name="T24" fmla="*/ 3 w 51"/>
                <a:gd name="T25" fmla="*/ 334 h 494"/>
                <a:gd name="T26" fmla="*/ 14 w 51"/>
                <a:gd name="T27" fmla="*/ 309 h 494"/>
                <a:gd name="T28" fmla="*/ 18 w 51"/>
                <a:gd name="T29" fmla="*/ 281 h 494"/>
                <a:gd name="T30" fmla="*/ 12 w 51"/>
                <a:gd name="T31" fmla="*/ 254 h 494"/>
                <a:gd name="T32" fmla="*/ 0 w 51"/>
                <a:gd name="T33" fmla="*/ 229 h 494"/>
                <a:gd name="T34" fmla="*/ 3 w 51"/>
                <a:gd name="T35" fmla="*/ 77 h 494"/>
                <a:gd name="T36" fmla="*/ 10 w 51"/>
                <a:gd name="T37" fmla="*/ 57 h 494"/>
                <a:gd name="T38" fmla="*/ 15 w 51"/>
                <a:gd name="T39" fmla="*/ 38 h 494"/>
                <a:gd name="T40" fmla="*/ 22 w 51"/>
                <a:gd name="T41" fmla="*/ 18 h 494"/>
                <a:gd name="T42" fmla="*/ 31 w 51"/>
                <a:gd name="T43" fmla="*/ 0 h 494"/>
                <a:gd name="T44" fmla="*/ 32 w 51"/>
                <a:gd name="T45" fmla="*/ 59 h 494"/>
                <a:gd name="T46" fmla="*/ 33 w 51"/>
                <a:gd name="T47" fmla="*/ 112 h 494"/>
                <a:gd name="T48" fmla="*/ 33 w 51"/>
                <a:gd name="T49" fmla="*/ 162 h 494"/>
                <a:gd name="T50" fmla="*/ 35 w 51"/>
                <a:gd name="T51" fmla="*/ 21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494">
                  <a:moveTo>
                    <a:pt x="35" y="216"/>
                  </a:moveTo>
                  <a:lnTo>
                    <a:pt x="38" y="256"/>
                  </a:lnTo>
                  <a:lnTo>
                    <a:pt x="43" y="345"/>
                  </a:lnTo>
                  <a:lnTo>
                    <a:pt x="49" y="436"/>
                  </a:lnTo>
                  <a:lnTo>
                    <a:pt x="51" y="482"/>
                  </a:lnTo>
                  <a:lnTo>
                    <a:pt x="43" y="484"/>
                  </a:lnTo>
                  <a:lnTo>
                    <a:pt x="33" y="486"/>
                  </a:lnTo>
                  <a:lnTo>
                    <a:pt x="25" y="489"/>
                  </a:lnTo>
                  <a:lnTo>
                    <a:pt x="17" y="494"/>
                  </a:lnTo>
                  <a:lnTo>
                    <a:pt x="12" y="458"/>
                  </a:lnTo>
                  <a:lnTo>
                    <a:pt x="8" y="416"/>
                  </a:lnTo>
                  <a:lnTo>
                    <a:pt x="4" y="374"/>
                  </a:lnTo>
                  <a:lnTo>
                    <a:pt x="3" y="334"/>
                  </a:lnTo>
                  <a:lnTo>
                    <a:pt x="14" y="309"/>
                  </a:lnTo>
                  <a:lnTo>
                    <a:pt x="18" y="281"/>
                  </a:lnTo>
                  <a:lnTo>
                    <a:pt x="12" y="254"/>
                  </a:lnTo>
                  <a:lnTo>
                    <a:pt x="0" y="229"/>
                  </a:lnTo>
                  <a:lnTo>
                    <a:pt x="3" y="77"/>
                  </a:lnTo>
                  <a:lnTo>
                    <a:pt x="10" y="57"/>
                  </a:lnTo>
                  <a:lnTo>
                    <a:pt x="15" y="38"/>
                  </a:lnTo>
                  <a:lnTo>
                    <a:pt x="22" y="18"/>
                  </a:lnTo>
                  <a:lnTo>
                    <a:pt x="31" y="0"/>
                  </a:lnTo>
                  <a:lnTo>
                    <a:pt x="32" y="59"/>
                  </a:lnTo>
                  <a:lnTo>
                    <a:pt x="33" y="112"/>
                  </a:lnTo>
                  <a:lnTo>
                    <a:pt x="33" y="162"/>
                  </a:lnTo>
                  <a:lnTo>
                    <a:pt x="35" y="216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48"/>
            <p:cNvSpPr>
              <a:spLocks noChangeAspect="1"/>
            </p:cNvSpPr>
            <p:nvPr/>
          </p:nvSpPr>
          <p:spPr bwMode="auto">
            <a:xfrm>
              <a:off x="1114" y="2411"/>
              <a:ext cx="14" cy="47"/>
            </a:xfrm>
            <a:custGeom>
              <a:avLst/>
              <a:gdLst>
                <a:gd name="T0" fmla="*/ 42 w 42"/>
                <a:gd name="T1" fmla="*/ 125 h 141"/>
                <a:gd name="T2" fmla="*/ 34 w 42"/>
                <a:gd name="T3" fmla="*/ 129 h 141"/>
                <a:gd name="T4" fmla="*/ 25 w 42"/>
                <a:gd name="T5" fmla="*/ 132 h 141"/>
                <a:gd name="T6" fmla="*/ 17 w 42"/>
                <a:gd name="T7" fmla="*/ 136 h 141"/>
                <a:gd name="T8" fmla="*/ 10 w 42"/>
                <a:gd name="T9" fmla="*/ 141 h 141"/>
                <a:gd name="T10" fmla="*/ 7 w 42"/>
                <a:gd name="T11" fmla="*/ 123 h 141"/>
                <a:gd name="T12" fmla="*/ 3 w 42"/>
                <a:gd name="T13" fmla="*/ 105 h 141"/>
                <a:gd name="T14" fmla="*/ 0 w 42"/>
                <a:gd name="T15" fmla="*/ 87 h 141"/>
                <a:gd name="T16" fmla="*/ 2 w 42"/>
                <a:gd name="T17" fmla="*/ 70 h 141"/>
                <a:gd name="T18" fmla="*/ 42 w 42"/>
                <a:gd name="T19" fmla="*/ 0 h 141"/>
                <a:gd name="T20" fmla="*/ 42 w 42"/>
                <a:gd name="T21" fmla="*/ 1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2" y="125"/>
                  </a:moveTo>
                  <a:lnTo>
                    <a:pt x="34" y="129"/>
                  </a:lnTo>
                  <a:lnTo>
                    <a:pt x="25" y="132"/>
                  </a:lnTo>
                  <a:lnTo>
                    <a:pt x="17" y="136"/>
                  </a:lnTo>
                  <a:lnTo>
                    <a:pt x="10" y="141"/>
                  </a:lnTo>
                  <a:lnTo>
                    <a:pt x="7" y="123"/>
                  </a:lnTo>
                  <a:lnTo>
                    <a:pt x="3" y="105"/>
                  </a:lnTo>
                  <a:lnTo>
                    <a:pt x="0" y="87"/>
                  </a:lnTo>
                  <a:lnTo>
                    <a:pt x="2" y="70"/>
                  </a:lnTo>
                  <a:lnTo>
                    <a:pt x="42" y="0"/>
                  </a:lnTo>
                  <a:lnTo>
                    <a:pt x="42" y="12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49"/>
            <p:cNvSpPr>
              <a:spLocks noChangeAspect="1"/>
            </p:cNvSpPr>
            <p:nvPr/>
          </p:nvSpPr>
          <p:spPr bwMode="auto">
            <a:xfrm>
              <a:off x="1094" y="2416"/>
              <a:ext cx="12" cy="117"/>
            </a:xfrm>
            <a:custGeom>
              <a:avLst/>
              <a:gdLst>
                <a:gd name="T0" fmla="*/ 23 w 36"/>
                <a:gd name="T1" fmla="*/ 52 h 349"/>
                <a:gd name="T2" fmla="*/ 16 w 36"/>
                <a:gd name="T3" fmla="*/ 84 h 349"/>
                <a:gd name="T4" fmla="*/ 16 w 36"/>
                <a:gd name="T5" fmla="*/ 120 h 349"/>
                <a:gd name="T6" fmla="*/ 19 w 36"/>
                <a:gd name="T7" fmla="*/ 156 h 349"/>
                <a:gd name="T8" fmla="*/ 19 w 36"/>
                <a:gd name="T9" fmla="*/ 193 h 349"/>
                <a:gd name="T10" fmla="*/ 19 w 36"/>
                <a:gd name="T11" fmla="*/ 297 h 349"/>
                <a:gd name="T12" fmla="*/ 36 w 36"/>
                <a:gd name="T13" fmla="*/ 317 h 349"/>
                <a:gd name="T14" fmla="*/ 2 w 36"/>
                <a:gd name="T15" fmla="*/ 349 h 349"/>
                <a:gd name="T16" fmla="*/ 0 w 36"/>
                <a:gd name="T17" fmla="*/ 0 h 349"/>
                <a:gd name="T18" fmla="*/ 23 w 36"/>
                <a:gd name="T19" fmla="*/ 5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49">
                  <a:moveTo>
                    <a:pt x="23" y="52"/>
                  </a:moveTo>
                  <a:lnTo>
                    <a:pt x="16" y="84"/>
                  </a:lnTo>
                  <a:lnTo>
                    <a:pt x="16" y="120"/>
                  </a:lnTo>
                  <a:lnTo>
                    <a:pt x="19" y="156"/>
                  </a:lnTo>
                  <a:lnTo>
                    <a:pt x="19" y="193"/>
                  </a:lnTo>
                  <a:lnTo>
                    <a:pt x="19" y="297"/>
                  </a:lnTo>
                  <a:lnTo>
                    <a:pt x="36" y="317"/>
                  </a:lnTo>
                  <a:lnTo>
                    <a:pt x="2" y="349"/>
                  </a:lnTo>
                  <a:lnTo>
                    <a:pt x="0" y="0"/>
                  </a:lnTo>
                  <a:lnTo>
                    <a:pt x="23" y="5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0"/>
            <p:cNvSpPr>
              <a:spLocks noChangeAspect="1"/>
            </p:cNvSpPr>
            <p:nvPr/>
          </p:nvSpPr>
          <p:spPr bwMode="auto">
            <a:xfrm>
              <a:off x="1010" y="2425"/>
              <a:ext cx="15" cy="97"/>
            </a:xfrm>
            <a:custGeom>
              <a:avLst/>
              <a:gdLst>
                <a:gd name="T0" fmla="*/ 36 w 44"/>
                <a:gd name="T1" fmla="*/ 292 h 292"/>
                <a:gd name="T2" fmla="*/ 2 w 44"/>
                <a:gd name="T3" fmla="*/ 281 h 292"/>
                <a:gd name="T4" fmla="*/ 2 w 44"/>
                <a:gd name="T5" fmla="*/ 120 h 292"/>
                <a:gd name="T6" fmla="*/ 0 w 44"/>
                <a:gd name="T7" fmla="*/ 70 h 292"/>
                <a:gd name="T8" fmla="*/ 12 w 44"/>
                <a:gd name="T9" fmla="*/ 53 h 292"/>
                <a:gd name="T10" fmla="*/ 22 w 44"/>
                <a:gd name="T11" fmla="*/ 37 h 292"/>
                <a:gd name="T12" fmla="*/ 32 w 44"/>
                <a:gd name="T13" fmla="*/ 18 h 292"/>
                <a:gd name="T14" fmla="*/ 39 w 44"/>
                <a:gd name="T15" fmla="*/ 0 h 292"/>
                <a:gd name="T16" fmla="*/ 44 w 44"/>
                <a:gd name="T17" fmla="*/ 73 h 292"/>
                <a:gd name="T18" fmla="*/ 44 w 44"/>
                <a:gd name="T19" fmla="*/ 144 h 292"/>
                <a:gd name="T20" fmla="*/ 39 w 44"/>
                <a:gd name="T21" fmla="*/ 215 h 292"/>
                <a:gd name="T22" fmla="*/ 36 w 44"/>
                <a:gd name="T2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92">
                  <a:moveTo>
                    <a:pt x="36" y="292"/>
                  </a:moveTo>
                  <a:lnTo>
                    <a:pt x="2" y="281"/>
                  </a:lnTo>
                  <a:lnTo>
                    <a:pt x="2" y="120"/>
                  </a:lnTo>
                  <a:lnTo>
                    <a:pt x="0" y="70"/>
                  </a:lnTo>
                  <a:lnTo>
                    <a:pt x="12" y="53"/>
                  </a:lnTo>
                  <a:lnTo>
                    <a:pt x="22" y="37"/>
                  </a:lnTo>
                  <a:lnTo>
                    <a:pt x="32" y="18"/>
                  </a:lnTo>
                  <a:lnTo>
                    <a:pt x="39" y="0"/>
                  </a:lnTo>
                  <a:lnTo>
                    <a:pt x="44" y="73"/>
                  </a:lnTo>
                  <a:lnTo>
                    <a:pt x="44" y="144"/>
                  </a:lnTo>
                  <a:lnTo>
                    <a:pt x="39" y="215"/>
                  </a:lnTo>
                  <a:lnTo>
                    <a:pt x="36" y="29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1"/>
            <p:cNvSpPr>
              <a:spLocks noChangeAspect="1"/>
            </p:cNvSpPr>
            <p:nvPr/>
          </p:nvSpPr>
          <p:spPr bwMode="auto">
            <a:xfrm>
              <a:off x="1107" y="2443"/>
              <a:ext cx="8" cy="72"/>
            </a:xfrm>
            <a:custGeom>
              <a:avLst/>
              <a:gdLst>
                <a:gd name="T0" fmla="*/ 25 w 25"/>
                <a:gd name="T1" fmla="*/ 215 h 215"/>
                <a:gd name="T2" fmla="*/ 8 w 25"/>
                <a:gd name="T3" fmla="*/ 203 h 215"/>
                <a:gd name="T4" fmla="*/ 1 w 25"/>
                <a:gd name="T5" fmla="*/ 188 h 215"/>
                <a:gd name="T6" fmla="*/ 0 w 25"/>
                <a:gd name="T7" fmla="*/ 164 h 215"/>
                <a:gd name="T8" fmla="*/ 2 w 25"/>
                <a:gd name="T9" fmla="*/ 125 h 215"/>
                <a:gd name="T10" fmla="*/ 2 w 25"/>
                <a:gd name="T11" fmla="*/ 92 h 215"/>
                <a:gd name="T12" fmla="*/ 0 w 25"/>
                <a:gd name="T13" fmla="*/ 60 h 215"/>
                <a:gd name="T14" fmla="*/ 0 w 25"/>
                <a:gd name="T15" fmla="*/ 29 h 215"/>
                <a:gd name="T16" fmla="*/ 9 w 25"/>
                <a:gd name="T17" fmla="*/ 0 h 215"/>
                <a:gd name="T18" fmla="*/ 14 w 25"/>
                <a:gd name="T19" fmla="*/ 56 h 215"/>
                <a:gd name="T20" fmla="*/ 16 w 25"/>
                <a:gd name="T21" fmla="*/ 109 h 215"/>
                <a:gd name="T22" fmla="*/ 19 w 25"/>
                <a:gd name="T23" fmla="*/ 160 h 215"/>
                <a:gd name="T24" fmla="*/ 25 w 25"/>
                <a:gd name="T2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5">
                  <a:moveTo>
                    <a:pt x="25" y="215"/>
                  </a:moveTo>
                  <a:lnTo>
                    <a:pt x="8" y="203"/>
                  </a:lnTo>
                  <a:lnTo>
                    <a:pt x="1" y="188"/>
                  </a:lnTo>
                  <a:lnTo>
                    <a:pt x="0" y="164"/>
                  </a:lnTo>
                  <a:lnTo>
                    <a:pt x="2" y="125"/>
                  </a:lnTo>
                  <a:lnTo>
                    <a:pt x="2" y="92"/>
                  </a:lnTo>
                  <a:lnTo>
                    <a:pt x="0" y="60"/>
                  </a:lnTo>
                  <a:lnTo>
                    <a:pt x="0" y="29"/>
                  </a:lnTo>
                  <a:lnTo>
                    <a:pt x="9" y="0"/>
                  </a:lnTo>
                  <a:lnTo>
                    <a:pt x="14" y="56"/>
                  </a:lnTo>
                  <a:lnTo>
                    <a:pt x="16" y="109"/>
                  </a:lnTo>
                  <a:lnTo>
                    <a:pt x="19" y="160"/>
                  </a:lnTo>
                  <a:lnTo>
                    <a:pt x="25" y="21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2"/>
            <p:cNvSpPr>
              <a:spLocks noChangeAspect="1"/>
            </p:cNvSpPr>
            <p:nvPr/>
          </p:nvSpPr>
          <p:spPr bwMode="auto">
            <a:xfrm>
              <a:off x="1194" y="2449"/>
              <a:ext cx="17" cy="79"/>
            </a:xfrm>
            <a:custGeom>
              <a:avLst/>
              <a:gdLst>
                <a:gd name="T0" fmla="*/ 35 w 50"/>
                <a:gd name="T1" fmla="*/ 67 h 236"/>
                <a:gd name="T2" fmla="*/ 32 w 50"/>
                <a:gd name="T3" fmla="*/ 109 h 236"/>
                <a:gd name="T4" fmla="*/ 32 w 50"/>
                <a:gd name="T5" fmla="*/ 153 h 236"/>
                <a:gd name="T6" fmla="*/ 36 w 50"/>
                <a:gd name="T7" fmla="*/ 197 h 236"/>
                <a:gd name="T8" fmla="*/ 50 w 50"/>
                <a:gd name="T9" fmla="*/ 236 h 236"/>
                <a:gd name="T10" fmla="*/ 8 w 50"/>
                <a:gd name="T11" fmla="*/ 234 h 236"/>
                <a:gd name="T12" fmla="*/ 4 w 50"/>
                <a:gd name="T13" fmla="*/ 177 h 236"/>
                <a:gd name="T14" fmla="*/ 1 w 50"/>
                <a:gd name="T15" fmla="*/ 117 h 236"/>
                <a:gd name="T16" fmla="*/ 0 w 50"/>
                <a:gd name="T17" fmla="*/ 58 h 236"/>
                <a:gd name="T18" fmla="*/ 0 w 50"/>
                <a:gd name="T19" fmla="*/ 0 h 236"/>
                <a:gd name="T20" fmla="*/ 7 w 50"/>
                <a:gd name="T21" fmla="*/ 18 h 236"/>
                <a:gd name="T22" fmla="*/ 15 w 50"/>
                <a:gd name="T23" fmla="*/ 35 h 236"/>
                <a:gd name="T24" fmla="*/ 23 w 50"/>
                <a:gd name="T25" fmla="*/ 51 h 236"/>
                <a:gd name="T26" fmla="*/ 35 w 50"/>
                <a:gd name="T27" fmla="*/ 6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36">
                  <a:moveTo>
                    <a:pt x="35" y="67"/>
                  </a:moveTo>
                  <a:lnTo>
                    <a:pt x="32" y="109"/>
                  </a:lnTo>
                  <a:lnTo>
                    <a:pt x="32" y="153"/>
                  </a:lnTo>
                  <a:lnTo>
                    <a:pt x="36" y="197"/>
                  </a:lnTo>
                  <a:lnTo>
                    <a:pt x="50" y="236"/>
                  </a:lnTo>
                  <a:lnTo>
                    <a:pt x="8" y="234"/>
                  </a:lnTo>
                  <a:lnTo>
                    <a:pt x="4" y="177"/>
                  </a:lnTo>
                  <a:lnTo>
                    <a:pt x="1" y="117"/>
                  </a:lnTo>
                  <a:lnTo>
                    <a:pt x="0" y="58"/>
                  </a:lnTo>
                  <a:lnTo>
                    <a:pt x="0" y="0"/>
                  </a:lnTo>
                  <a:lnTo>
                    <a:pt x="7" y="18"/>
                  </a:lnTo>
                  <a:lnTo>
                    <a:pt x="15" y="35"/>
                  </a:lnTo>
                  <a:lnTo>
                    <a:pt x="23" y="51"/>
                  </a:lnTo>
                  <a:lnTo>
                    <a:pt x="35" y="67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3"/>
            <p:cNvSpPr>
              <a:spLocks noChangeAspect="1"/>
            </p:cNvSpPr>
            <p:nvPr/>
          </p:nvSpPr>
          <p:spPr bwMode="auto">
            <a:xfrm>
              <a:off x="997" y="2452"/>
              <a:ext cx="8" cy="37"/>
            </a:xfrm>
            <a:custGeom>
              <a:avLst/>
              <a:gdLst>
                <a:gd name="T0" fmla="*/ 26 w 26"/>
                <a:gd name="T1" fmla="*/ 110 h 110"/>
                <a:gd name="T2" fmla="*/ 20 w 26"/>
                <a:gd name="T3" fmla="*/ 100 h 110"/>
                <a:gd name="T4" fmla="*/ 13 w 26"/>
                <a:gd name="T5" fmla="*/ 76 h 110"/>
                <a:gd name="T6" fmla="*/ 5 w 26"/>
                <a:gd name="T7" fmla="*/ 50 h 110"/>
                <a:gd name="T8" fmla="*/ 0 w 26"/>
                <a:gd name="T9" fmla="*/ 23 h 110"/>
                <a:gd name="T10" fmla="*/ 20 w 26"/>
                <a:gd name="T11" fmla="*/ 0 h 110"/>
                <a:gd name="T12" fmla="*/ 26 w 26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0">
                  <a:moveTo>
                    <a:pt x="26" y="110"/>
                  </a:moveTo>
                  <a:lnTo>
                    <a:pt x="20" y="100"/>
                  </a:lnTo>
                  <a:lnTo>
                    <a:pt x="13" y="76"/>
                  </a:lnTo>
                  <a:lnTo>
                    <a:pt x="5" y="50"/>
                  </a:lnTo>
                  <a:lnTo>
                    <a:pt x="0" y="23"/>
                  </a:lnTo>
                  <a:lnTo>
                    <a:pt x="20" y="0"/>
                  </a:lnTo>
                  <a:lnTo>
                    <a:pt x="26" y="110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4"/>
            <p:cNvSpPr>
              <a:spLocks noChangeAspect="1"/>
            </p:cNvSpPr>
            <p:nvPr/>
          </p:nvSpPr>
          <p:spPr bwMode="auto">
            <a:xfrm>
              <a:off x="1362" y="2461"/>
              <a:ext cx="104" cy="63"/>
            </a:xfrm>
            <a:custGeom>
              <a:avLst/>
              <a:gdLst>
                <a:gd name="T0" fmla="*/ 264 w 313"/>
                <a:gd name="T1" fmla="*/ 22 h 190"/>
                <a:gd name="T2" fmla="*/ 267 w 313"/>
                <a:gd name="T3" fmla="*/ 29 h 190"/>
                <a:gd name="T4" fmla="*/ 268 w 313"/>
                <a:gd name="T5" fmla="*/ 39 h 190"/>
                <a:gd name="T6" fmla="*/ 269 w 313"/>
                <a:gd name="T7" fmla="*/ 49 h 190"/>
                <a:gd name="T8" fmla="*/ 273 w 313"/>
                <a:gd name="T9" fmla="*/ 57 h 190"/>
                <a:gd name="T10" fmla="*/ 283 w 313"/>
                <a:gd name="T11" fmla="*/ 64 h 190"/>
                <a:gd name="T12" fmla="*/ 293 w 313"/>
                <a:gd name="T13" fmla="*/ 73 h 190"/>
                <a:gd name="T14" fmla="*/ 304 w 313"/>
                <a:gd name="T15" fmla="*/ 81 h 190"/>
                <a:gd name="T16" fmla="*/ 313 w 313"/>
                <a:gd name="T17" fmla="*/ 91 h 190"/>
                <a:gd name="T18" fmla="*/ 303 w 313"/>
                <a:gd name="T19" fmla="*/ 101 h 190"/>
                <a:gd name="T20" fmla="*/ 293 w 313"/>
                <a:gd name="T21" fmla="*/ 102 h 190"/>
                <a:gd name="T22" fmla="*/ 285 w 313"/>
                <a:gd name="T23" fmla="*/ 102 h 190"/>
                <a:gd name="T24" fmla="*/ 278 w 313"/>
                <a:gd name="T25" fmla="*/ 108 h 190"/>
                <a:gd name="T26" fmla="*/ 279 w 313"/>
                <a:gd name="T27" fmla="*/ 115 h 190"/>
                <a:gd name="T28" fmla="*/ 280 w 313"/>
                <a:gd name="T29" fmla="*/ 122 h 190"/>
                <a:gd name="T30" fmla="*/ 280 w 313"/>
                <a:gd name="T31" fmla="*/ 128 h 190"/>
                <a:gd name="T32" fmla="*/ 282 w 313"/>
                <a:gd name="T33" fmla="*/ 135 h 190"/>
                <a:gd name="T34" fmla="*/ 265 w 313"/>
                <a:gd name="T35" fmla="*/ 141 h 190"/>
                <a:gd name="T36" fmla="*/ 247 w 313"/>
                <a:gd name="T37" fmla="*/ 147 h 190"/>
                <a:gd name="T38" fmla="*/ 227 w 313"/>
                <a:gd name="T39" fmla="*/ 149 h 190"/>
                <a:gd name="T40" fmla="*/ 207 w 313"/>
                <a:gd name="T41" fmla="*/ 151 h 190"/>
                <a:gd name="T42" fmla="*/ 183 w 313"/>
                <a:gd name="T43" fmla="*/ 151 h 190"/>
                <a:gd name="T44" fmla="*/ 156 w 313"/>
                <a:gd name="T45" fmla="*/ 149 h 190"/>
                <a:gd name="T46" fmla="*/ 128 w 313"/>
                <a:gd name="T47" fmla="*/ 147 h 190"/>
                <a:gd name="T48" fmla="*/ 98 w 313"/>
                <a:gd name="T49" fmla="*/ 142 h 190"/>
                <a:gd name="T50" fmla="*/ 98 w 313"/>
                <a:gd name="T51" fmla="*/ 147 h 190"/>
                <a:gd name="T52" fmla="*/ 99 w 313"/>
                <a:gd name="T53" fmla="*/ 148 h 190"/>
                <a:gd name="T54" fmla="*/ 101 w 313"/>
                <a:gd name="T55" fmla="*/ 151 h 190"/>
                <a:gd name="T56" fmla="*/ 101 w 313"/>
                <a:gd name="T57" fmla="*/ 155 h 190"/>
                <a:gd name="T58" fmla="*/ 110 w 313"/>
                <a:gd name="T59" fmla="*/ 156 h 190"/>
                <a:gd name="T60" fmla="*/ 120 w 313"/>
                <a:gd name="T61" fmla="*/ 159 h 190"/>
                <a:gd name="T62" fmla="*/ 130 w 313"/>
                <a:gd name="T63" fmla="*/ 162 h 190"/>
                <a:gd name="T64" fmla="*/ 141 w 313"/>
                <a:gd name="T65" fmla="*/ 166 h 190"/>
                <a:gd name="T66" fmla="*/ 151 w 313"/>
                <a:gd name="T67" fmla="*/ 170 h 190"/>
                <a:gd name="T68" fmla="*/ 159 w 313"/>
                <a:gd name="T69" fmla="*/ 176 h 190"/>
                <a:gd name="T70" fmla="*/ 168 w 313"/>
                <a:gd name="T71" fmla="*/ 183 h 190"/>
                <a:gd name="T72" fmla="*/ 174 w 313"/>
                <a:gd name="T73" fmla="*/ 190 h 190"/>
                <a:gd name="T74" fmla="*/ 92 w 313"/>
                <a:gd name="T75" fmla="*/ 183 h 190"/>
                <a:gd name="T76" fmla="*/ 0 w 313"/>
                <a:gd name="T77" fmla="*/ 119 h 190"/>
                <a:gd name="T78" fmla="*/ 7 w 313"/>
                <a:gd name="T79" fmla="*/ 105 h 190"/>
                <a:gd name="T80" fmla="*/ 13 w 313"/>
                <a:gd name="T81" fmla="*/ 91 h 190"/>
                <a:gd name="T82" fmla="*/ 18 w 313"/>
                <a:gd name="T83" fmla="*/ 75 h 190"/>
                <a:gd name="T84" fmla="*/ 24 w 313"/>
                <a:gd name="T85" fmla="*/ 62 h 190"/>
                <a:gd name="T86" fmla="*/ 28 w 313"/>
                <a:gd name="T87" fmla="*/ 46 h 190"/>
                <a:gd name="T88" fmla="*/ 32 w 313"/>
                <a:gd name="T89" fmla="*/ 31 h 190"/>
                <a:gd name="T90" fmla="*/ 38 w 313"/>
                <a:gd name="T91" fmla="*/ 15 h 190"/>
                <a:gd name="T92" fmla="*/ 43 w 313"/>
                <a:gd name="T93" fmla="*/ 0 h 190"/>
                <a:gd name="T94" fmla="*/ 68 w 313"/>
                <a:gd name="T95" fmla="*/ 7 h 190"/>
                <a:gd name="T96" fmla="*/ 95 w 313"/>
                <a:gd name="T97" fmla="*/ 13 h 190"/>
                <a:gd name="T98" fmla="*/ 123 w 313"/>
                <a:gd name="T99" fmla="*/ 17 h 190"/>
                <a:gd name="T100" fmla="*/ 151 w 313"/>
                <a:gd name="T101" fmla="*/ 20 h 190"/>
                <a:gd name="T102" fmla="*/ 179 w 313"/>
                <a:gd name="T103" fmla="*/ 22 h 190"/>
                <a:gd name="T104" fmla="*/ 207 w 313"/>
                <a:gd name="T105" fmla="*/ 22 h 190"/>
                <a:gd name="T106" fmla="*/ 236 w 313"/>
                <a:gd name="T107" fmla="*/ 22 h 190"/>
                <a:gd name="T108" fmla="*/ 264 w 313"/>
                <a:gd name="T109" fmla="*/ 2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3" h="190">
                  <a:moveTo>
                    <a:pt x="264" y="22"/>
                  </a:moveTo>
                  <a:lnTo>
                    <a:pt x="267" y="29"/>
                  </a:lnTo>
                  <a:lnTo>
                    <a:pt x="268" y="39"/>
                  </a:lnTo>
                  <a:lnTo>
                    <a:pt x="269" y="49"/>
                  </a:lnTo>
                  <a:lnTo>
                    <a:pt x="273" y="57"/>
                  </a:lnTo>
                  <a:lnTo>
                    <a:pt x="283" y="64"/>
                  </a:lnTo>
                  <a:lnTo>
                    <a:pt x="293" y="73"/>
                  </a:lnTo>
                  <a:lnTo>
                    <a:pt x="304" y="81"/>
                  </a:lnTo>
                  <a:lnTo>
                    <a:pt x="313" y="91"/>
                  </a:lnTo>
                  <a:lnTo>
                    <a:pt x="303" y="101"/>
                  </a:lnTo>
                  <a:lnTo>
                    <a:pt x="293" y="102"/>
                  </a:lnTo>
                  <a:lnTo>
                    <a:pt x="285" y="102"/>
                  </a:lnTo>
                  <a:lnTo>
                    <a:pt x="278" y="108"/>
                  </a:lnTo>
                  <a:lnTo>
                    <a:pt x="279" y="115"/>
                  </a:lnTo>
                  <a:lnTo>
                    <a:pt x="280" y="122"/>
                  </a:lnTo>
                  <a:lnTo>
                    <a:pt x="280" y="128"/>
                  </a:lnTo>
                  <a:lnTo>
                    <a:pt x="282" y="135"/>
                  </a:lnTo>
                  <a:lnTo>
                    <a:pt x="265" y="141"/>
                  </a:lnTo>
                  <a:lnTo>
                    <a:pt x="247" y="147"/>
                  </a:lnTo>
                  <a:lnTo>
                    <a:pt x="227" y="149"/>
                  </a:lnTo>
                  <a:lnTo>
                    <a:pt x="207" y="151"/>
                  </a:lnTo>
                  <a:lnTo>
                    <a:pt x="183" y="151"/>
                  </a:lnTo>
                  <a:lnTo>
                    <a:pt x="156" y="149"/>
                  </a:lnTo>
                  <a:lnTo>
                    <a:pt x="128" y="147"/>
                  </a:lnTo>
                  <a:lnTo>
                    <a:pt x="98" y="142"/>
                  </a:lnTo>
                  <a:lnTo>
                    <a:pt x="98" y="147"/>
                  </a:lnTo>
                  <a:lnTo>
                    <a:pt x="99" y="148"/>
                  </a:lnTo>
                  <a:lnTo>
                    <a:pt x="101" y="151"/>
                  </a:lnTo>
                  <a:lnTo>
                    <a:pt x="101" y="155"/>
                  </a:lnTo>
                  <a:lnTo>
                    <a:pt x="110" y="156"/>
                  </a:lnTo>
                  <a:lnTo>
                    <a:pt x="120" y="159"/>
                  </a:lnTo>
                  <a:lnTo>
                    <a:pt x="130" y="162"/>
                  </a:lnTo>
                  <a:lnTo>
                    <a:pt x="141" y="166"/>
                  </a:lnTo>
                  <a:lnTo>
                    <a:pt x="151" y="170"/>
                  </a:lnTo>
                  <a:lnTo>
                    <a:pt x="159" y="176"/>
                  </a:lnTo>
                  <a:lnTo>
                    <a:pt x="168" y="183"/>
                  </a:lnTo>
                  <a:lnTo>
                    <a:pt x="174" y="190"/>
                  </a:lnTo>
                  <a:lnTo>
                    <a:pt x="92" y="183"/>
                  </a:lnTo>
                  <a:lnTo>
                    <a:pt x="0" y="119"/>
                  </a:lnTo>
                  <a:lnTo>
                    <a:pt x="7" y="105"/>
                  </a:lnTo>
                  <a:lnTo>
                    <a:pt x="13" y="91"/>
                  </a:lnTo>
                  <a:lnTo>
                    <a:pt x="18" y="75"/>
                  </a:lnTo>
                  <a:lnTo>
                    <a:pt x="24" y="62"/>
                  </a:lnTo>
                  <a:lnTo>
                    <a:pt x="28" y="46"/>
                  </a:lnTo>
                  <a:lnTo>
                    <a:pt x="32" y="31"/>
                  </a:lnTo>
                  <a:lnTo>
                    <a:pt x="38" y="15"/>
                  </a:lnTo>
                  <a:lnTo>
                    <a:pt x="43" y="0"/>
                  </a:lnTo>
                  <a:lnTo>
                    <a:pt x="68" y="7"/>
                  </a:lnTo>
                  <a:lnTo>
                    <a:pt x="95" y="13"/>
                  </a:lnTo>
                  <a:lnTo>
                    <a:pt x="123" y="17"/>
                  </a:lnTo>
                  <a:lnTo>
                    <a:pt x="151" y="20"/>
                  </a:lnTo>
                  <a:lnTo>
                    <a:pt x="179" y="22"/>
                  </a:lnTo>
                  <a:lnTo>
                    <a:pt x="207" y="22"/>
                  </a:lnTo>
                  <a:lnTo>
                    <a:pt x="236" y="22"/>
                  </a:lnTo>
                  <a:lnTo>
                    <a:pt x="264" y="22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55"/>
            <p:cNvSpPr>
              <a:spLocks noChangeAspect="1"/>
            </p:cNvSpPr>
            <p:nvPr/>
          </p:nvSpPr>
          <p:spPr bwMode="auto">
            <a:xfrm>
              <a:off x="1120" y="2462"/>
              <a:ext cx="12" cy="20"/>
            </a:xfrm>
            <a:custGeom>
              <a:avLst/>
              <a:gdLst>
                <a:gd name="T0" fmla="*/ 31 w 34"/>
                <a:gd name="T1" fmla="*/ 49 h 61"/>
                <a:gd name="T2" fmla="*/ 30 w 34"/>
                <a:gd name="T3" fmla="*/ 53 h 61"/>
                <a:gd name="T4" fmla="*/ 26 w 34"/>
                <a:gd name="T5" fmla="*/ 56 h 61"/>
                <a:gd name="T6" fmla="*/ 23 w 34"/>
                <a:gd name="T7" fmla="*/ 59 h 61"/>
                <a:gd name="T8" fmla="*/ 20 w 34"/>
                <a:gd name="T9" fmla="*/ 61 h 61"/>
                <a:gd name="T10" fmla="*/ 5 w 34"/>
                <a:gd name="T11" fmla="*/ 60 h 61"/>
                <a:gd name="T12" fmla="*/ 2 w 34"/>
                <a:gd name="T13" fmla="*/ 46 h 61"/>
                <a:gd name="T14" fmla="*/ 0 w 34"/>
                <a:gd name="T15" fmla="*/ 32 h 61"/>
                <a:gd name="T16" fmla="*/ 5 w 34"/>
                <a:gd name="T17" fmla="*/ 19 h 61"/>
                <a:gd name="T18" fmla="*/ 13 w 34"/>
                <a:gd name="T19" fmla="*/ 8 h 61"/>
                <a:gd name="T20" fmla="*/ 17 w 34"/>
                <a:gd name="T21" fmla="*/ 6 h 61"/>
                <a:gd name="T22" fmla="*/ 21 w 34"/>
                <a:gd name="T23" fmla="*/ 3 h 61"/>
                <a:gd name="T24" fmla="*/ 24 w 34"/>
                <a:gd name="T25" fmla="*/ 1 h 61"/>
                <a:gd name="T26" fmla="*/ 28 w 34"/>
                <a:gd name="T27" fmla="*/ 0 h 61"/>
                <a:gd name="T28" fmla="*/ 32 w 34"/>
                <a:gd name="T29" fmla="*/ 11 h 61"/>
                <a:gd name="T30" fmla="*/ 34 w 34"/>
                <a:gd name="T31" fmla="*/ 24 h 61"/>
                <a:gd name="T32" fmla="*/ 32 w 34"/>
                <a:gd name="T33" fmla="*/ 38 h 61"/>
                <a:gd name="T34" fmla="*/ 31 w 34"/>
                <a:gd name="T3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61">
                  <a:moveTo>
                    <a:pt x="31" y="49"/>
                  </a:moveTo>
                  <a:lnTo>
                    <a:pt x="30" y="53"/>
                  </a:lnTo>
                  <a:lnTo>
                    <a:pt x="26" y="56"/>
                  </a:lnTo>
                  <a:lnTo>
                    <a:pt x="23" y="59"/>
                  </a:lnTo>
                  <a:lnTo>
                    <a:pt x="20" y="61"/>
                  </a:lnTo>
                  <a:lnTo>
                    <a:pt x="5" y="60"/>
                  </a:lnTo>
                  <a:lnTo>
                    <a:pt x="2" y="46"/>
                  </a:lnTo>
                  <a:lnTo>
                    <a:pt x="0" y="32"/>
                  </a:lnTo>
                  <a:lnTo>
                    <a:pt x="5" y="19"/>
                  </a:lnTo>
                  <a:lnTo>
                    <a:pt x="13" y="8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2" y="11"/>
                  </a:lnTo>
                  <a:lnTo>
                    <a:pt x="34" y="24"/>
                  </a:lnTo>
                  <a:lnTo>
                    <a:pt x="32" y="38"/>
                  </a:lnTo>
                  <a:lnTo>
                    <a:pt x="31" y="49"/>
                  </a:lnTo>
                  <a:close/>
                </a:path>
              </a:pathLst>
            </a:custGeom>
            <a:solidFill>
              <a:srgbClr val="F2C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56"/>
            <p:cNvSpPr>
              <a:spLocks noChangeAspect="1"/>
            </p:cNvSpPr>
            <p:nvPr/>
          </p:nvSpPr>
          <p:spPr bwMode="auto">
            <a:xfrm>
              <a:off x="1118" y="2491"/>
              <a:ext cx="15" cy="40"/>
            </a:xfrm>
            <a:custGeom>
              <a:avLst/>
              <a:gdLst>
                <a:gd name="T0" fmla="*/ 35 w 44"/>
                <a:gd name="T1" fmla="*/ 1 h 120"/>
                <a:gd name="T2" fmla="*/ 44 w 44"/>
                <a:gd name="T3" fmla="*/ 120 h 120"/>
                <a:gd name="T4" fmla="*/ 28 w 44"/>
                <a:gd name="T5" fmla="*/ 109 h 120"/>
                <a:gd name="T6" fmla="*/ 17 w 44"/>
                <a:gd name="T7" fmla="*/ 96 h 120"/>
                <a:gd name="T8" fmla="*/ 12 w 44"/>
                <a:gd name="T9" fmla="*/ 82 h 120"/>
                <a:gd name="T10" fmla="*/ 7 w 44"/>
                <a:gd name="T11" fmla="*/ 65 h 120"/>
                <a:gd name="T12" fmla="*/ 6 w 44"/>
                <a:gd name="T13" fmla="*/ 50 h 120"/>
                <a:gd name="T14" fmla="*/ 5 w 44"/>
                <a:gd name="T15" fmla="*/ 33 h 120"/>
                <a:gd name="T16" fmla="*/ 3 w 44"/>
                <a:gd name="T17" fmla="*/ 17 h 120"/>
                <a:gd name="T18" fmla="*/ 0 w 44"/>
                <a:gd name="T19" fmla="*/ 0 h 120"/>
                <a:gd name="T20" fmla="*/ 10 w 44"/>
                <a:gd name="T21" fmla="*/ 4 h 120"/>
                <a:gd name="T22" fmla="*/ 19 w 44"/>
                <a:gd name="T23" fmla="*/ 7 h 120"/>
                <a:gd name="T24" fmla="*/ 27 w 44"/>
                <a:gd name="T25" fmla="*/ 7 h 120"/>
                <a:gd name="T26" fmla="*/ 35 w 44"/>
                <a:gd name="T27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20">
                  <a:moveTo>
                    <a:pt x="35" y="1"/>
                  </a:moveTo>
                  <a:lnTo>
                    <a:pt x="44" y="120"/>
                  </a:lnTo>
                  <a:lnTo>
                    <a:pt x="28" y="109"/>
                  </a:lnTo>
                  <a:lnTo>
                    <a:pt x="17" y="96"/>
                  </a:lnTo>
                  <a:lnTo>
                    <a:pt x="12" y="82"/>
                  </a:lnTo>
                  <a:lnTo>
                    <a:pt x="7" y="65"/>
                  </a:lnTo>
                  <a:lnTo>
                    <a:pt x="6" y="50"/>
                  </a:lnTo>
                  <a:lnTo>
                    <a:pt x="5" y="33"/>
                  </a:lnTo>
                  <a:lnTo>
                    <a:pt x="3" y="17"/>
                  </a:lnTo>
                  <a:lnTo>
                    <a:pt x="0" y="0"/>
                  </a:lnTo>
                  <a:lnTo>
                    <a:pt x="10" y="4"/>
                  </a:lnTo>
                  <a:lnTo>
                    <a:pt x="19" y="7"/>
                  </a:lnTo>
                  <a:lnTo>
                    <a:pt x="27" y="7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57"/>
            <p:cNvSpPr>
              <a:spLocks noChangeAspect="1"/>
            </p:cNvSpPr>
            <p:nvPr/>
          </p:nvSpPr>
          <p:spPr bwMode="auto">
            <a:xfrm>
              <a:off x="835" y="2514"/>
              <a:ext cx="84" cy="76"/>
            </a:xfrm>
            <a:custGeom>
              <a:avLst/>
              <a:gdLst>
                <a:gd name="T0" fmla="*/ 235 w 252"/>
                <a:gd name="T1" fmla="*/ 28 h 229"/>
                <a:gd name="T2" fmla="*/ 248 w 252"/>
                <a:gd name="T3" fmla="*/ 71 h 229"/>
                <a:gd name="T4" fmla="*/ 252 w 252"/>
                <a:gd name="T5" fmla="*/ 113 h 229"/>
                <a:gd name="T6" fmla="*/ 245 w 252"/>
                <a:gd name="T7" fmla="*/ 154 h 229"/>
                <a:gd name="T8" fmla="*/ 224 w 252"/>
                <a:gd name="T9" fmla="*/ 190 h 229"/>
                <a:gd name="T10" fmla="*/ 224 w 252"/>
                <a:gd name="T11" fmla="*/ 193 h 229"/>
                <a:gd name="T12" fmla="*/ 224 w 252"/>
                <a:gd name="T13" fmla="*/ 194 h 229"/>
                <a:gd name="T14" fmla="*/ 224 w 252"/>
                <a:gd name="T15" fmla="*/ 197 h 229"/>
                <a:gd name="T16" fmla="*/ 223 w 252"/>
                <a:gd name="T17" fmla="*/ 200 h 229"/>
                <a:gd name="T18" fmla="*/ 219 w 252"/>
                <a:gd name="T19" fmla="*/ 182 h 229"/>
                <a:gd name="T20" fmla="*/ 217 w 252"/>
                <a:gd name="T21" fmla="*/ 163 h 229"/>
                <a:gd name="T22" fmla="*/ 216 w 252"/>
                <a:gd name="T23" fmla="*/ 145 h 229"/>
                <a:gd name="T24" fmla="*/ 209 w 252"/>
                <a:gd name="T25" fmla="*/ 129 h 229"/>
                <a:gd name="T26" fmla="*/ 194 w 252"/>
                <a:gd name="T27" fmla="*/ 127 h 229"/>
                <a:gd name="T28" fmla="*/ 180 w 252"/>
                <a:gd name="T29" fmla="*/ 140 h 229"/>
                <a:gd name="T30" fmla="*/ 167 w 252"/>
                <a:gd name="T31" fmla="*/ 154 h 229"/>
                <a:gd name="T32" fmla="*/ 155 w 252"/>
                <a:gd name="T33" fmla="*/ 170 h 229"/>
                <a:gd name="T34" fmla="*/ 142 w 252"/>
                <a:gd name="T35" fmla="*/ 186 h 229"/>
                <a:gd name="T36" fmla="*/ 129 w 252"/>
                <a:gd name="T37" fmla="*/ 200 h 229"/>
                <a:gd name="T38" fmla="*/ 116 w 252"/>
                <a:gd name="T39" fmla="*/ 209 h 229"/>
                <a:gd name="T40" fmla="*/ 99 w 252"/>
                <a:gd name="T41" fmla="*/ 218 h 229"/>
                <a:gd name="T42" fmla="*/ 81 w 252"/>
                <a:gd name="T43" fmla="*/ 219 h 229"/>
                <a:gd name="T44" fmla="*/ 74 w 252"/>
                <a:gd name="T45" fmla="*/ 216 h 229"/>
                <a:gd name="T46" fmla="*/ 65 w 252"/>
                <a:gd name="T47" fmla="*/ 219 h 229"/>
                <a:gd name="T48" fmla="*/ 56 w 252"/>
                <a:gd name="T49" fmla="*/ 222 h 229"/>
                <a:gd name="T50" fmla="*/ 47 w 252"/>
                <a:gd name="T51" fmla="*/ 226 h 229"/>
                <a:gd name="T52" fmla="*/ 40 w 252"/>
                <a:gd name="T53" fmla="*/ 229 h 229"/>
                <a:gd name="T54" fmla="*/ 33 w 252"/>
                <a:gd name="T55" fmla="*/ 228 h 229"/>
                <a:gd name="T56" fmla="*/ 29 w 252"/>
                <a:gd name="T57" fmla="*/ 222 h 229"/>
                <a:gd name="T58" fmla="*/ 28 w 252"/>
                <a:gd name="T59" fmla="*/ 209 h 229"/>
                <a:gd name="T60" fmla="*/ 22 w 252"/>
                <a:gd name="T61" fmla="*/ 202 h 229"/>
                <a:gd name="T62" fmla="*/ 14 w 252"/>
                <a:gd name="T63" fmla="*/ 198 h 229"/>
                <a:gd name="T64" fmla="*/ 7 w 252"/>
                <a:gd name="T65" fmla="*/ 196 h 229"/>
                <a:gd name="T66" fmla="*/ 0 w 252"/>
                <a:gd name="T67" fmla="*/ 190 h 229"/>
                <a:gd name="T68" fmla="*/ 5 w 252"/>
                <a:gd name="T69" fmla="*/ 180 h 229"/>
                <a:gd name="T70" fmla="*/ 7 w 252"/>
                <a:gd name="T71" fmla="*/ 170 h 229"/>
                <a:gd name="T72" fmla="*/ 5 w 252"/>
                <a:gd name="T73" fmla="*/ 159 h 229"/>
                <a:gd name="T74" fmla="*/ 1 w 252"/>
                <a:gd name="T75" fmla="*/ 148 h 229"/>
                <a:gd name="T76" fmla="*/ 23 w 252"/>
                <a:gd name="T77" fmla="*/ 134 h 229"/>
                <a:gd name="T78" fmla="*/ 46 w 252"/>
                <a:gd name="T79" fmla="*/ 119 h 229"/>
                <a:gd name="T80" fmla="*/ 68 w 252"/>
                <a:gd name="T81" fmla="*/ 101 h 229"/>
                <a:gd name="T82" fmla="*/ 88 w 252"/>
                <a:gd name="T83" fmla="*/ 83 h 229"/>
                <a:gd name="T84" fmla="*/ 109 w 252"/>
                <a:gd name="T85" fmla="*/ 63 h 229"/>
                <a:gd name="T86" fmla="*/ 127 w 252"/>
                <a:gd name="T87" fmla="*/ 42 h 229"/>
                <a:gd name="T88" fmla="*/ 145 w 252"/>
                <a:gd name="T89" fmla="*/ 21 h 229"/>
                <a:gd name="T90" fmla="*/ 162 w 252"/>
                <a:gd name="T91" fmla="*/ 0 h 229"/>
                <a:gd name="T92" fmla="*/ 170 w 252"/>
                <a:gd name="T93" fmla="*/ 6 h 229"/>
                <a:gd name="T94" fmla="*/ 180 w 252"/>
                <a:gd name="T95" fmla="*/ 10 h 229"/>
                <a:gd name="T96" fmla="*/ 188 w 252"/>
                <a:gd name="T97" fmla="*/ 14 h 229"/>
                <a:gd name="T98" fmla="*/ 198 w 252"/>
                <a:gd name="T99" fmla="*/ 17 h 229"/>
                <a:gd name="T100" fmla="*/ 206 w 252"/>
                <a:gd name="T101" fmla="*/ 21 h 229"/>
                <a:gd name="T102" fmla="*/ 216 w 252"/>
                <a:gd name="T103" fmla="*/ 24 h 229"/>
                <a:gd name="T104" fmla="*/ 226 w 252"/>
                <a:gd name="T105" fmla="*/ 25 h 229"/>
                <a:gd name="T106" fmla="*/ 235 w 252"/>
                <a:gd name="T107" fmla="*/ 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" h="229">
                  <a:moveTo>
                    <a:pt x="235" y="28"/>
                  </a:moveTo>
                  <a:lnTo>
                    <a:pt x="248" y="71"/>
                  </a:lnTo>
                  <a:lnTo>
                    <a:pt x="252" y="113"/>
                  </a:lnTo>
                  <a:lnTo>
                    <a:pt x="245" y="154"/>
                  </a:lnTo>
                  <a:lnTo>
                    <a:pt x="224" y="190"/>
                  </a:lnTo>
                  <a:lnTo>
                    <a:pt x="224" y="193"/>
                  </a:lnTo>
                  <a:lnTo>
                    <a:pt x="224" y="194"/>
                  </a:lnTo>
                  <a:lnTo>
                    <a:pt x="224" y="197"/>
                  </a:lnTo>
                  <a:lnTo>
                    <a:pt x="223" y="200"/>
                  </a:lnTo>
                  <a:lnTo>
                    <a:pt x="219" y="182"/>
                  </a:lnTo>
                  <a:lnTo>
                    <a:pt x="217" y="163"/>
                  </a:lnTo>
                  <a:lnTo>
                    <a:pt x="216" y="145"/>
                  </a:lnTo>
                  <a:lnTo>
                    <a:pt x="209" y="129"/>
                  </a:lnTo>
                  <a:lnTo>
                    <a:pt x="194" y="127"/>
                  </a:lnTo>
                  <a:lnTo>
                    <a:pt x="180" y="140"/>
                  </a:lnTo>
                  <a:lnTo>
                    <a:pt x="167" y="154"/>
                  </a:lnTo>
                  <a:lnTo>
                    <a:pt x="155" y="170"/>
                  </a:lnTo>
                  <a:lnTo>
                    <a:pt x="142" y="186"/>
                  </a:lnTo>
                  <a:lnTo>
                    <a:pt x="129" y="200"/>
                  </a:lnTo>
                  <a:lnTo>
                    <a:pt x="116" y="209"/>
                  </a:lnTo>
                  <a:lnTo>
                    <a:pt x="99" y="218"/>
                  </a:lnTo>
                  <a:lnTo>
                    <a:pt x="81" y="219"/>
                  </a:lnTo>
                  <a:lnTo>
                    <a:pt x="74" y="216"/>
                  </a:lnTo>
                  <a:lnTo>
                    <a:pt x="65" y="219"/>
                  </a:lnTo>
                  <a:lnTo>
                    <a:pt x="56" y="222"/>
                  </a:lnTo>
                  <a:lnTo>
                    <a:pt x="47" y="226"/>
                  </a:lnTo>
                  <a:lnTo>
                    <a:pt x="40" y="229"/>
                  </a:lnTo>
                  <a:lnTo>
                    <a:pt x="33" y="228"/>
                  </a:lnTo>
                  <a:lnTo>
                    <a:pt x="29" y="222"/>
                  </a:lnTo>
                  <a:lnTo>
                    <a:pt x="28" y="209"/>
                  </a:lnTo>
                  <a:lnTo>
                    <a:pt x="22" y="202"/>
                  </a:lnTo>
                  <a:lnTo>
                    <a:pt x="14" y="198"/>
                  </a:lnTo>
                  <a:lnTo>
                    <a:pt x="7" y="196"/>
                  </a:lnTo>
                  <a:lnTo>
                    <a:pt x="0" y="190"/>
                  </a:lnTo>
                  <a:lnTo>
                    <a:pt x="5" y="180"/>
                  </a:lnTo>
                  <a:lnTo>
                    <a:pt x="7" y="170"/>
                  </a:lnTo>
                  <a:lnTo>
                    <a:pt x="5" y="159"/>
                  </a:lnTo>
                  <a:lnTo>
                    <a:pt x="1" y="148"/>
                  </a:lnTo>
                  <a:lnTo>
                    <a:pt x="23" y="134"/>
                  </a:lnTo>
                  <a:lnTo>
                    <a:pt x="46" y="119"/>
                  </a:lnTo>
                  <a:lnTo>
                    <a:pt x="68" y="101"/>
                  </a:lnTo>
                  <a:lnTo>
                    <a:pt x="88" y="83"/>
                  </a:lnTo>
                  <a:lnTo>
                    <a:pt x="109" y="63"/>
                  </a:lnTo>
                  <a:lnTo>
                    <a:pt x="127" y="42"/>
                  </a:lnTo>
                  <a:lnTo>
                    <a:pt x="145" y="21"/>
                  </a:lnTo>
                  <a:lnTo>
                    <a:pt x="162" y="0"/>
                  </a:lnTo>
                  <a:lnTo>
                    <a:pt x="170" y="6"/>
                  </a:lnTo>
                  <a:lnTo>
                    <a:pt x="180" y="10"/>
                  </a:lnTo>
                  <a:lnTo>
                    <a:pt x="188" y="14"/>
                  </a:lnTo>
                  <a:lnTo>
                    <a:pt x="198" y="17"/>
                  </a:lnTo>
                  <a:lnTo>
                    <a:pt x="206" y="21"/>
                  </a:lnTo>
                  <a:lnTo>
                    <a:pt x="216" y="24"/>
                  </a:lnTo>
                  <a:lnTo>
                    <a:pt x="226" y="25"/>
                  </a:lnTo>
                  <a:lnTo>
                    <a:pt x="235" y="28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58"/>
            <p:cNvSpPr>
              <a:spLocks noChangeAspect="1"/>
            </p:cNvSpPr>
            <p:nvPr/>
          </p:nvSpPr>
          <p:spPr bwMode="auto">
            <a:xfrm>
              <a:off x="993" y="2529"/>
              <a:ext cx="204" cy="296"/>
            </a:xfrm>
            <a:custGeom>
              <a:avLst/>
              <a:gdLst>
                <a:gd name="T0" fmla="*/ 599 w 613"/>
                <a:gd name="T1" fmla="*/ 91 h 887"/>
                <a:gd name="T2" fmla="*/ 611 w 613"/>
                <a:gd name="T3" fmla="*/ 241 h 887"/>
                <a:gd name="T4" fmla="*/ 596 w 613"/>
                <a:gd name="T5" fmla="*/ 495 h 887"/>
                <a:gd name="T6" fmla="*/ 558 w 613"/>
                <a:gd name="T7" fmla="*/ 601 h 887"/>
                <a:gd name="T8" fmla="*/ 518 w 613"/>
                <a:gd name="T9" fmla="*/ 622 h 887"/>
                <a:gd name="T10" fmla="*/ 474 w 613"/>
                <a:gd name="T11" fmla="*/ 632 h 887"/>
                <a:gd name="T12" fmla="*/ 473 w 613"/>
                <a:gd name="T13" fmla="*/ 649 h 887"/>
                <a:gd name="T14" fmla="*/ 495 w 613"/>
                <a:gd name="T15" fmla="*/ 663 h 887"/>
                <a:gd name="T16" fmla="*/ 526 w 613"/>
                <a:gd name="T17" fmla="*/ 660 h 887"/>
                <a:gd name="T18" fmla="*/ 557 w 613"/>
                <a:gd name="T19" fmla="*/ 653 h 887"/>
                <a:gd name="T20" fmla="*/ 586 w 613"/>
                <a:gd name="T21" fmla="*/ 651 h 887"/>
                <a:gd name="T22" fmla="*/ 571 w 613"/>
                <a:gd name="T23" fmla="*/ 731 h 887"/>
                <a:gd name="T24" fmla="*/ 558 w 613"/>
                <a:gd name="T25" fmla="*/ 849 h 887"/>
                <a:gd name="T26" fmla="*/ 501 w 613"/>
                <a:gd name="T27" fmla="*/ 869 h 887"/>
                <a:gd name="T28" fmla="*/ 462 w 613"/>
                <a:gd name="T29" fmla="*/ 872 h 887"/>
                <a:gd name="T30" fmla="*/ 426 w 613"/>
                <a:gd name="T31" fmla="*/ 861 h 887"/>
                <a:gd name="T32" fmla="*/ 401 w 613"/>
                <a:gd name="T33" fmla="*/ 841 h 887"/>
                <a:gd name="T34" fmla="*/ 370 w 613"/>
                <a:gd name="T35" fmla="*/ 718 h 887"/>
                <a:gd name="T36" fmla="*/ 381 w 613"/>
                <a:gd name="T37" fmla="*/ 605 h 887"/>
                <a:gd name="T38" fmla="*/ 403 w 613"/>
                <a:gd name="T39" fmla="*/ 605 h 887"/>
                <a:gd name="T40" fmla="*/ 406 w 613"/>
                <a:gd name="T41" fmla="*/ 586 h 887"/>
                <a:gd name="T42" fmla="*/ 373 w 613"/>
                <a:gd name="T43" fmla="*/ 508 h 887"/>
                <a:gd name="T44" fmla="*/ 341 w 613"/>
                <a:gd name="T45" fmla="*/ 393 h 887"/>
                <a:gd name="T46" fmla="*/ 310 w 613"/>
                <a:gd name="T47" fmla="*/ 279 h 887"/>
                <a:gd name="T48" fmla="*/ 297 w 613"/>
                <a:gd name="T49" fmla="*/ 272 h 887"/>
                <a:gd name="T50" fmla="*/ 265 w 613"/>
                <a:gd name="T51" fmla="*/ 343 h 887"/>
                <a:gd name="T52" fmla="*/ 235 w 613"/>
                <a:gd name="T53" fmla="*/ 457 h 887"/>
                <a:gd name="T54" fmla="*/ 225 w 613"/>
                <a:gd name="T55" fmla="*/ 577 h 887"/>
                <a:gd name="T56" fmla="*/ 243 w 613"/>
                <a:gd name="T57" fmla="*/ 806 h 887"/>
                <a:gd name="T58" fmla="*/ 223 w 613"/>
                <a:gd name="T59" fmla="*/ 872 h 887"/>
                <a:gd name="T60" fmla="*/ 209 w 613"/>
                <a:gd name="T61" fmla="*/ 866 h 887"/>
                <a:gd name="T62" fmla="*/ 187 w 613"/>
                <a:gd name="T63" fmla="*/ 870 h 887"/>
                <a:gd name="T64" fmla="*/ 165 w 613"/>
                <a:gd name="T65" fmla="*/ 876 h 887"/>
                <a:gd name="T66" fmla="*/ 127 w 613"/>
                <a:gd name="T67" fmla="*/ 887 h 887"/>
                <a:gd name="T68" fmla="*/ 83 w 613"/>
                <a:gd name="T69" fmla="*/ 875 h 887"/>
                <a:gd name="T70" fmla="*/ 37 w 613"/>
                <a:gd name="T71" fmla="*/ 865 h 887"/>
                <a:gd name="T72" fmla="*/ 30 w 613"/>
                <a:gd name="T73" fmla="*/ 823 h 887"/>
                <a:gd name="T74" fmla="*/ 13 w 613"/>
                <a:gd name="T75" fmla="*/ 681 h 887"/>
                <a:gd name="T76" fmla="*/ 23 w 613"/>
                <a:gd name="T77" fmla="*/ 502 h 887"/>
                <a:gd name="T78" fmla="*/ 3 w 613"/>
                <a:gd name="T79" fmla="*/ 349 h 887"/>
                <a:gd name="T80" fmla="*/ 6 w 613"/>
                <a:gd name="T81" fmla="*/ 197 h 887"/>
                <a:gd name="T82" fmla="*/ 34 w 613"/>
                <a:gd name="T83" fmla="*/ 81 h 887"/>
                <a:gd name="T84" fmla="*/ 63 w 613"/>
                <a:gd name="T85" fmla="*/ 17 h 887"/>
                <a:gd name="T86" fmla="*/ 108 w 613"/>
                <a:gd name="T87" fmla="*/ 28 h 887"/>
                <a:gd name="T88" fmla="*/ 152 w 613"/>
                <a:gd name="T89" fmla="*/ 43 h 887"/>
                <a:gd name="T90" fmla="*/ 198 w 613"/>
                <a:gd name="T91" fmla="*/ 58 h 887"/>
                <a:gd name="T92" fmla="*/ 244 w 613"/>
                <a:gd name="T93" fmla="*/ 75 h 887"/>
                <a:gd name="T94" fmla="*/ 289 w 613"/>
                <a:gd name="T95" fmla="*/ 92 h 887"/>
                <a:gd name="T96" fmla="*/ 314 w 613"/>
                <a:gd name="T97" fmla="*/ 56 h 887"/>
                <a:gd name="T98" fmla="*/ 346 w 613"/>
                <a:gd name="T99" fmla="*/ 21 h 887"/>
                <a:gd name="T100" fmla="*/ 375 w 613"/>
                <a:gd name="T101" fmla="*/ 3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3" h="887">
                  <a:moveTo>
                    <a:pt x="440" y="75"/>
                  </a:moveTo>
                  <a:lnTo>
                    <a:pt x="586" y="42"/>
                  </a:lnTo>
                  <a:lnTo>
                    <a:pt x="599" y="91"/>
                  </a:lnTo>
                  <a:lnTo>
                    <a:pt x="604" y="139"/>
                  </a:lnTo>
                  <a:lnTo>
                    <a:pt x="607" y="190"/>
                  </a:lnTo>
                  <a:lnTo>
                    <a:pt x="611" y="241"/>
                  </a:lnTo>
                  <a:lnTo>
                    <a:pt x="613" y="328"/>
                  </a:lnTo>
                  <a:lnTo>
                    <a:pt x="608" y="413"/>
                  </a:lnTo>
                  <a:lnTo>
                    <a:pt x="596" y="495"/>
                  </a:lnTo>
                  <a:lnTo>
                    <a:pt x="575" y="573"/>
                  </a:lnTo>
                  <a:lnTo>
                    <a:pt x="568" y="589"/>
                  </a:lnTo>
                  <a:lnTo>
                    <a:pt x="558" y="601"/>
                  </a:lnTo>
                  <a:lnTo>
                    <a:pt x="546" y="610"/>
                  </a:lnTo>
                  <a:lnTo>
                    <a:pt x="533" y="616"/>
                  </a:lnTo>
                  <a:lnTo>
                    <a:pt x="518" y="622"/>
                  </a:lnTo>
                  <a:lnTo>
                    <a:pt x="502" y="626"/>
                  </a:lnTo>
                  <a:lnTo>
                    <a:pt x="488" y="629"/>
                  </a:lnTo>
                  <a:lnTo>
                    <a:pt x="474" y="632"/>
                  </a:lnTo>
                  <a:lnTo>
                    <a:pt x="473" y="637"/>
                  </a:lnTo>
                  <a:lnTo>
                    <a:pt x="472" y="643"/>
                  </a:lnTo>
                  <a:lnTo>
                    <a:pt x="473" y="649"/>
                  </a:lnTo>
                  <a:lnTo>
                    <a:pt x="477" y="653"/>
                  </a:lnTo>
                  <a:lnTo>
                    <a:pt x="486" y="658"/>
                  </a:lnTo>
                  <a:lnTo>
                    <a:pt x="495" y="663"/>
                  </a:lnTo>
                  <a:lnTo>
                    <a:pt x="505" y="663"/>
                  </a:lnTo>
                  <a:lnTo>
                    <a:pt x="516" y="663"/>
                  </a:lnTo>
                  <a:lnTo>
                    <a:pt x="526" y="660"/>
                  </a:lnTo>
                  <a:lnTo>
                    <a:pt x="537" y="657"/>
                  </a:lnTo>
                  <a:lnTo>
                    <a:pt x="547" y="654"/>
                  </a:lnTo>
                  <a:lnTo>
                    <a:pt x="557" y="653"/>
                  </a:lnTo>
                  <a:lnTo>
                    <a:pt x="586" y="612"/>
                  </a:lnTo>
                  <a:lnTo>
                    <a:pt x="589" y="632"/>
                  </a:lnTo>
                  <a:lnTo>
                    <a:pt x="586" y="651"/>
                  </a:lnTo>
                  <a:lnTo>
                    <a:pt x="582" y="672"/>
                  </a:lnTo>
                  <a:lnTo>
                    <a:pt x="579" y="692"/>
                  </a:lnTo>
                  <a:lnTo>
                    <a:pt x="571" y="731"/>
                  </a:lnTo>
                  <a:lnTo>
                    <a:pt x="564" y="769"/>
                  </a:lnTo>
                  <a:lnTo>
                    <a:pt x="560" y="809"/>
                  </a:lnTo>
                  <a:lnTo>
                    <a:pt x="558" y="849"/>
                  </a:lnTo>
                  <a:lnTo>
                    <a:pt x="526" y="877"/>
                  </a:lnTo>
                  <a:lnTo>
                    <a:pt x="513" y="872"/>
                  </a:lnTo>
                  <a:lnTo>
                    <a:pt x="501" y="869"/>
                  </a:lnTo>
                  <a:lnTo>
                    <a:pt x="487" y="869"/>
                  </a:lnTo>
                  <a:lnTo>
                    <a:pt x="474" y="870"/>
                  </a:lnTo>
                  <a:lnTo>
                    <a:pt x="462" y="872"/>
                  </a:lnTo>
                  <a:lnTo>
                    <a:pt x="448" y="870"/>
                  </a:lnTo>
                  <a:lnTo>
                    <a:pt x="437" y="868"/>
                  </a:lnTo>
                  <a:lnTo>
                    <a:pt x="426" y="861"/>
                  </a:lnTo>
                  <a:lnTo>
                    <a:pt x="413" y="858"/>
                  </a:lnTo>
                  <a:lnTo>
                    <a:pt x="406" y="851"/>
                  </a:lnTo>
                  <a:lnTo>
                    <a:pt x="401" y="841"/>
                  </a:lnTo>
                  <a:lnTo>
                    <a:pt x="395" y="830"/>
                  </a:lnTo>
                  <a:lnTo>
                    <a:pt x="380" y="776"/>
                  </a:lnTo>
                  <a:lnTo>
                    <a:pt x="370" y="718"/>
                  </a:lnTo>
                  <a:lnTo>
                    <a:pt x="367" y="658"/>
                  </a:lnTo>
                  <a:lnTo>
                    <a:pt x="374" y="600"/>
                  </a:lnTo>
                  <a:lnTo>
                    <a:pt x="381" y="605"/>
                  </a:lnTo>
                  <a:lnTo>
                    <a:pt x="389" y="607"/>
                  </a:lnTo>
                  <a:lnTo>
                    <a:pt x="396" y="605"/>
                  </a:lnTo>
                  <a:lnTo>
                    <a:pt x="403" y="605"/>
                  </a:lnTo>
                  <a:lnTo>
                    <a:pt x="408" y="600"/>
                  </a:lnTo>
                  <a:lnTo>
                    <a:pt x="408" y="593"/>
                  </a:lnTo>
                  <a:lnTo>
                    <a:pt x="406" y="586"/>
                  </a:lnTo>
                  <a:lnTo>
                    <a:pt x="406" y="580"/>
                  </a:lnTo>
                  <a:lnTo>
                    <a:pt x="388" y="545"/>
                  </a:lnTo>
                  <a:lnTo>
                    <a:pt x="373" y="508"/>
                  </a:lnTo>
                  <a:lnTo>
                    <a:pt x="361" y="470"/>
                  </a:lnTo>
                  <a:lnTo>
                    <a:pt x="350" y="432"/>
                  </a:lnTo>
                  <a:lnTo>
                    <a:pt x="341" y="393"/>
                  </a:lnTo>
                  <a:lnTo>
                    <a:pt x="331" y="354"/>
                  </a:lnTo>
                  <a:lnTo>
                    <a:pt x="321" y="317"/>
                  </a:lnTo>
                  <a:lnTo>
                    <a:pt x="310" y="279"/>
                  </a:lnTo>
                  <a:lnTo>
                    <a:pt x="307" y="275"/>
                  </a:lnTo>
                  <a:lnTo>
                    <a:pt x="303" y="273"/>
                  </a:lnTo>
                  <a:lnTo>
                    <a:pt x="297" y="272"/>
                  </a:lnTo>
                  <a:lnTo>
                    <a:pt x="293" y="270"/>
                  </a:lnTo>
                  <a:lnTo>
                    <a:pt x="278" y="307"/>
                  </a:lnTo>
                  <a:lnTo>
                    <a:pt x="265" y="343"/>
                  </a:lnTo>
                  <a:lnTo>
                    <a:pt x="253" y="381"/>
                  </a:lnTo>
                  <a:lnTo>
                    <a:pt x="243" y="418"/>
                  </a:lnTo>
                  <a:lnTo>
                    <a:pt x="235" y="457"/>
                  </a:lnTo>
                  <a:lnTo>
                    <a:pt x="228" y="497"/>
                  </a:lnTo>
                  <a:lnTo>
                    <a:pt x="225" y="537"/>
                  </a:lnTo>
                  <a:lnTo>
                    <a:pt x="225" y="577"/>
                  </a:lnTo>
                  <a:lnTo>
                    <a:pt x="239" y="651"/>
                  </a:lnTo>
                  <a:lnTo>
                    <a:pt x="246" y="729"/>
                  </a:lnTo>
                  <a:lnTo>
                    <a:pt x="243" y="806"/>
                  </a:lnTo>
                  <a:lnTo>
                    <a:pt x="226" y="880"/>
                  </a:lnTo>
                  <a:lnTo>
                    <a:pt x="225" y="876"/>
                  </a:lnTo>
                  <a:lnTo>
                    <a:pt x="223" y="872"/>
                  </a:lnTo>
                  <a:lnTo>
                    <a:pt x="221" y="868"/>
                  </a:lnTo>
                  <a:lnTo>
                    <a:pt x="218" y="865"/>
                  </a:lnTo>
                  <a:lnTo>
                    <a:pt x="209" y="866"/>
                  </a:lnTo>
                  <a:lnTo>
                    <a:pt x="203" y="868"/>
                  </a:lnTo>
                  <a:lnTo>
                    <a:pt x="194" y="869"/>
                  </a:lnTo>
                  <a:lnTo>
                    <a:pt x="187" y="870"/>
                  </a:lnTo>
                  <a:lnTo>
                    <a:pt x="180" y="872"/>
                  </a:lnTo>
                  <a:lnTo>
                    <a:pt x="173" y="875"/>
                  </a:lnTo>
                  <a:lnTo>
                    <a:pt x="165" y="876"/>
                  </a:lnTo>
                  <a:lnTo>
                    <a:pt x="158" y="877"/>
                  </a:lnTo>
                  <a:lnTo>
                    <a:pt x="143" y="884"/>
                  </a:lnTo>
                  <a:lnTo>
                    <a:pt x="127" y="887"/>
                  </a:lnTo>
                  <a:lnTo>
                    <a:pt x="112" y="884"/>
                  </a:lnTo>
                  <a:lnTo>
                    <a:pt x="98" y="880"/>
                  </a:lnTo>
                  <a:lnTo>
                    <a:pt x="83" y="875"/>
                  </a:lnTo>
                  <a:lnTo>
                    <a:pt x="67" y="869"/>
                  </a:lnTo>
                  <a:lnTo>
                    <a:pt x="52" y="866"/>
                  </a:lnTo>
                  <a:lnTo>
                    <a:pt x="37" y="865"/>
                  </a:lnTo>
                  <a:lnTo>
                    <a:pt x="31" y="852"/>
                  </a:lnTo>
                  <a:lnTo>
                    <a:pt x="30" y="838"/>
                  </a:lnTo>
                  <a:lnTo>
                    <a:pt x="30" y="823"/>
                  </a:lnTo>
                  <a:lnTo>
                    <a:pt x="27" y="809"/>
                  </a:lnTo>
                  <a:lnTo>
                    <a:pt x="18" y="745"/>
                  </a:lnTo>
                  <a:lnTo>
                    <a:pt x="13" y="681"/>
                  </a:lnTo>
                  <a:lnTo>
                    <a:pt x="14" y="615"/>
                  </a:lnTo>
                  <a:lnTo>
                    <a:pt x="25" y="552"/>
                  </a:lnTo>
                  <a:lnTo>
                    <a:pt x="23" y="502"/>
                  </a:lnTo>
                  <a:lnTo>
                    <a:pt x="17" y="450"/>
                  </a:lnTo>
                  <a:lnTo>
                    <a:pt x="10" y="399"/>
                  </a:lnTo>
                  <a:lnTo>
                    <a:pt x="3" y="349"/>
                  </a:lnTo>
                  <a:lnTo>
                    <a:pt x="0" y="297"/>
                  </a:lnTo>
                  <a:lnTo>
                    <a:pt x="0" y="247"/>
                  </a:lnTo>
                  <a:lnTo>
                    <a:pt x="6" y="197"/>
                  </a:lnTo>
                  <a:lnTo>
                    <a:pt x="18" y="148"/>
                  </a:lnTo>
                  <a:lnTo>
                    <a:pt x="27" y="114"/>
                  </a:lnTo>
                  <a:lnTo>
                    <a:pt x="34" y="81"/>
                  </a:lnTo>
                  <a:lnTo>
                    <a:pt x="41" y="47"/>
                  </a:lnTo>
                  <a:lnTo>
                    <a:pt x="49" y="14"/>
                  </a:lnTo>
                  <a:lnTo>
                    <a:pt x="63" y="17"/>
                  </a:lnTo>
                  <a:lnTo>
                    <a:pt x="78" y="19"/>
                  </a:lnTo>
                  <a:lnTo>
                    <a:pt x="92" y="24"/>
                  </a:lnTo>
                  <a:lnTo>
                    <a:pt x="108" y="28"/>
                  </a:lnTo>
                  <a:lnTo>
                    <a:pt x="123" y="33"/>
                  </a:lnTo>
                  <a:lnTo>
                    <a:pt x="138" y="38"/>
                  </a:lnTo>
                  <a:lnTo>
                    <a:pt x="152" y="43"/>
                  </a:lnTo>
                  <a:lnTo>
                    <a:pt x="168" y="47"/>
                  </a:lnTo>
                  <a:lnTo>
                    <a:pt x="183" y="53"/>
                  </a:lnTo>
                  <a:lnTo>
                    <a:pt x="198" y="58"/>
                  </a:lnTo>
                  <a:lnTo>
                    <a:pt x="214" y="64"/>
                  </a:lnTo>
                  <a:lnTo>
                    <a:pt x="229" y="70"/>
                  </a:lnTo>
                  <a:lnTo>
                    <a:pt x="244" y="75"/>
                  </a:lnTo>
                  <a:lnTo>
                    <a:pt x="260" y="79"/>
                  </a:lnTo>
                  <a:lnTo>
                    <a:pt x="274" y="86"/>
                  </a:lnTo>
                  <a:lnTo>
                    <a:pt x="289" y="92"/>
                  </a:lnTo>
                  <a:lnTo>
                    <a:pt x="296" y="79"/>
                  </a:lnTo>
                  <a:lnTo>
                    <a:pt x="304" y="67"/>
                  </a:lnTo>
                  <a:lnTo>
                    <a:pt x="314" y="56"/>
                  </a:lnTo>
                  <a:lnTo>
                    <a:pt x="325" y="43"/>
                  </a:lnTo>
                  <a:lnTo>
                    <a:pt x="335" y="32"/>
                  </a:lnTo>
                  <a:lnTo>
                    <a:pt x="346" y="21"/>
                  </a:lnTo>
                  <a:lnTo>
                    <a:pt x="359" y="11"/>
                  </a:lnTo>
                  <a:lnTo>
                    <a:pt x="370" y="0"/>
                  </a:lnTo>
                  <a:lnTo>
                    <a:pt x="375" y="3"/>
                  </a:lnTo>
                  <a:lnTo>
                    <a:pt x="440" y="75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59"/>
            <p:cNvSpPr>
              <a:spLocks noChangeAspect="1"/>
            </p:cNvSpPr>
            <p:nvPr/>
          </p:nvSpPr>
          <p:spPr bwMode="auto">
            <a:xfrm>
              <a:off x="1170" y="2817"/>
              <a:ext cx="29" cy="23"/>
            </a:xfrm>
            <a:custGeom>
              <a:avLst/>
              <a:gdLst>
                <a:gd name="T0" fmla="*/ 83 w 87"/>
                <a:gd name="T1" fmla="*/ 24 h 67"/>
                <a:gd name="T2" fmla="*/ 85 w 87"/>
                <a:gd name="T3" fmla="*/ 35 h 67"/>
                <a:gd name="T4" fmla="*/ 87 w 87"/>
                <a:gd name="T5" fmla="*/ 47 h 67"/>
                <a:gd name="T6" fmla="*/ 85 w 87"/>
                <a:gd name="T7" fmla="*/ 58 h 67"/>
                <a:gd name="T8" fmla="*/ 78 w 87"/>
                <a:gd name="T9" fmla="*/ 67 h 67"/>
                <a:gd name="T10" fmla="*/ 68 w 87"/>
                <a:gd name="T11" fmla="*/ 65 h 67"/>
                <a:gd name="T12" fmla="*/ 57 w 87"/>
                <a:gd name="T13" fmla="*/ 63 h 67"/>
                <a:gd name="T14" fmla="*/ 47 w 87"/>
                <a:gd name="T15" fmla="*/ 60 h 67"/>
                <a:gd name="T16" fmla="*/ 37 w 87"/>
                <a:gd name="T17" fmla="*/ 56 h 67"/>
                <a:gd name="T18" fmla="*/ 28 w 87"/>
                <a:gd name="T19" fmla="*/ 53 h 67"/>
                <a:gd name="T20" fmla="*/ 19 w 87"/>
                <a:gd name="T21" fmla="*/ 49 h 67"/>
                <a:gd name="T22" fmla="*/ 9 w 87"/>
                <a:gd name="T23" fmla="*/ 46 h 67"/>
                <a:gd name="T24" fmla="*/ 0 w 87"/>
                <a:gd name="T25" fmla="*/ 43 h 67"/>
                <a:gd name="T26" fmla="*/ 0 w 87"/>
                <a:gd name="T27" fmla="*/ 32 h 67"/>
                <a:gd name="T28" fmla="*/ 8 w 87"/>
                <a:gd name="T29" fmla="*/ 25 h 67"/>
                <a:gd name="T30" fmla="*/ 19 w 87"/>
                <a:gd name="T31" fmla="*/ 17 h 67"/>
                <a:gd name="T32" fmla="*/ 32 w 87"/>
                <a:gd name="T33" fmla="*/ 10 h 67"/>
                <a:gd name="T34" fmla="*/ 44 w 87"/>
                <a:gd name="T35" fmla="*/ 3 h 67"/>
                <a:gd name="T36" fmla="*/ 57 w 87"/>
                <a:gd name="T37" fmla="*/ 0 h 67"/>
                <a:gd name="T38" fmla="*/ 68 w 87"/>
                <a:gd name="T39" fmla="*/ 1 h 67"/>
                <a:gd name="T40" fmla="*/ 76 w 87"/>
                <a:gd name="T41" fmla="*/ 10 h 67"/>
                <a:gd name="T42" fmla="*/ 83 w 87"/>
                <a:gd name="T43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67">
                  <a:moveTo>
                    <a:pt x="83" y="24"/>
                  </a:moveTo>
                  <a:lnTo>
                    <a:pt x="85" y="35"/>
                  </a:lnTo>
                  <a:lnTo>
                    <a:pt x="87" y="47"/>
                  </a:lnTo>
                  <a:lnTo>
                    <a:pt x="85" y="58"/>
                  </a:lnTo>
                  <a:lnTo>
                    <a:pt x="78" y="67"/>
                  </a:lnTo>
                  <a:lnTo>
                    <a:pt x="68" y="65"/>
                  </a:lnTo>
                  <a:lnTo>
                    <a:pt x="57" y="63"/>
                  </a:lnTo>
                  <a:lnTo>
                    <a:pt x="47" y="60"/>
                  </a:lnTo>
                  <a:lnTo>
                    <a:pt x="37" y="56"/>
                  </a:lnTo>
                  <a:lnTo>
                    <a:pt x="28" y="53"/>
                  </a:lnTo>
                  <a:lnTo>
                    <a:pt x="19" y="49"/>
                  </a:lnTo>
                  <a:lnTo>
                    <a:pt x="9" y="46"/>
                  </a:lnTo>
                  <a:lnTo>
                    <a:pt x="0" y="43"/>
                  </a:lnTo>
                  <a:lnTo>
                    <a:pt x="0" y="32"/>
                  </a:lnTo>
                  <a:lnTo>
                    <a:pt x="8" y="25"/>
                  </a:lnTo>
                  <a:lnTo>
                    <a:pt x="19" y="17"/>
                  </a:lnTo>
                  <a:lnTo>
                    <a:pt x="32" y="10"/>
                  </a:lnTo>
                  <a:lnTo>
                    <a:pt x="44" y="3"/>
                  </a:lnTo>
                  <a:lnTo>
                    <a:pt x="57" y="0"/>
                  </a:lnTo>
                  <a:lnTo>
                    <a:pt x="68" y="1"/>
                  </a:lnTo>
                  <a:lnTo>
                    <a:pt x="76" y="10"/>
                  </a:lnTo>
                  <a:lnTo>
                    <a:pt x="83" y="2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0"/>
            <p:cNvSpPr>
              <a:spLocks noChangeAspect="1"/>
            </p:cNvSpPr>
            <p:nvPr/>
          </p:nvSpPr>
          <p:spPr bwMode="auto">
            <a:xfrm>
              <a:off x="1112" y="2823"/>
              <a:ext cx="28" cy="21"/>
            </a:xfrm>
            <a:custGeom>
              <a:avLst/>
              <a:gdLst>
                <a:gd name="T0" fmla="*/ 83 w 83"/>
                <a:gd name="T1" fmla="*/ 17 h 61"/>
                <a:gd name="T2" fmla="*/ 81 w 83"/>
                <a:gd name="T3" fmla="*/ 25 h 61"/>
                <a:gd name="T4" fmla="*/ 77 w 83"/>
                <a:gd name="T5" fmla="*/ 32 h 61"/>
                <a:gd name="T6" fmla="*/ 71 w 83"/>
                <a:gd name="T7" fmla="*/ 38 h 61"/>
                <a:gd name="T8" fmla="*/ 64 w 83"/>
                <a:gd name="T9" fmla="*/ 42 h 61"/>
                <a:gd name="T10" fmla="*/ 57 w 83"/>
                <a:gd name="T11" fmla="*/ 46 h 61"/>
                <a:gd name="T12" fmla="*/ 49 w 83"/>
                <a:gd name="T13" fmla="*/ 49 h 61"/>
                <a:gd name="T14" fmla="*/ 42 w 83"/>
                <a:gd name="T15" fmla="*/ 53 h 61"/>
                <a:gd name="T16" fmla="*/ 37 w 83"/>
                <a:gd name="T17" fmla="*/ 59 h 61"/>
                <a:gd name="T18" fmla="*/ 30 w 83"/>
                <a:gd name="T19" fmla="*/ 61 h 61"/>
                <a:gd name="T20" fmla="*/ 24 w 83"/>
                <a:gd name="T21" fmla="*/ 61 h 61"/>
                <a:gd name="T22" fmla="*/ 17 w 83"/>
                <a:gd name="T23" fmla="*/ 61 h 61"/>
                <a:gd name="T24" fmla="*/ 11 w 83"/>
                <a:gd name="T25" fmla="*/ 61 h 61"/>
                <a:gd name="T26" fmla="*/ 4 w 83"/>
                <a:gd name="T27" fmla="*/ 50 h 61"/>
                <a:gd name="T28" fmla="*/ 0 w 83"/>
                <a:gd name="T29" fmla="*/ 36 h 61"/>
                <a:gd name="T30" fmla="*/ 0 w 83"/>
                <a:gd name="T31" fmla="*/ 22 h 61"/>
                <a:gd name="T32" fmla="*/ 2 w 83"/>
                <a:gd name="T33" fmla="*/ 10 h 61"/>
                <a:gd name="T34" fmla="*/ 11 w 83"/>
                <a:gd name="T35" fmla="*/ 4 h 61"/>
                <a:gd name="T36" fmla="*/ 21 w 83"/>
                <a:gd name="T37" fmla="*/ 0 h 61"/>
                <a:gd name="T38" fmla="*/ 32 w 83"/>
                <a:gd name="T39" fmla="*/ 0 h 61"/>
                <a:gd name="T40" fmla="*/ 42 w 83"/>
                <a:gd name="T41" fmla="*/ 0 h 61"/>
                <a:gd name="T42" fmla="*/ 53 w 83"/>
                <a:gd name="T43" fmla="*/ 3 h 61"/>
                <a:gd name="T44" fmla="*/ 63 w 83"/>
                <a:gd name="T45" fmla="*/ 7 h 61"/>
                <a:gd name="T46" fmla="*/ 73 w 83"/>
                <a:gd name="T47" fmla="*/ 11 h 61"/>
                <a:gd name="T48" fmla="*/ 83 w 83"/>
                <a:gd name="T49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61">
                  <a:moveTo>
                    <a:pt x="83" y="17"/>
                  </a:moveTo>
                  <a:lnTo>
                    <a:pt x="81" y="25"/>
                  </a:lnTo>
                  <a:lnTo>
                    <a:pt x="77" y="32"/>
                  </a:lnTo>
                  <a:lnTo>
                    <a:pt x="71" y="38"/>
                  </a:lnTo>
                  <a:lnTo>
                    <a:pt x="64" y="42"/>
                  </a:lnTo>
                  <a:lnTo>
                    <a:pt x="57" y="46"/>
                  </a:lnTo>
                  <a:lnTo>
                    <a:pt x="49" y="49"/>
                  </a:lnTo>
                  <a:lnTo>
                    <a:pt x="42" y="53"/>
                  </a:lnTo>
                  <a:lnTo>
                    <a:pt x="37" y="59"/>
                  </a:lnTo>
                  <a:lnTo>
                    <a:pt x="30" y="61"/>
                  </a:lnTo>
                  <a:lnTo>
                    <a:pt x="24" y="61"/>
                  </a:lnTo>
                  <a:lnTo>
                    <a:pt x="17" y="61"/>
                  </a:lnTo>
                  <a:lnTo>
                    <a:pt x="11" y="61"/>
                  </a:lnTo>
                  <a:lnTo>
                    <a:pt x="4" y="50"/>
                  </a:lnTo>
                  <a:lnTo>
                    <a:pt x="0" y="36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1" y="4"/>
                  </a:lnTo>
                  <a:lnTo>
                    <a:pt x="21" y="0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3" y="3"/>
                  </a:lnTo>
                  <a:lnTo>
                    <a:pt x="63" y="7"/>
                  </a:lnTo>
                  <a:lnTo>
                    <a:pt x="73" y="11"/>
                  </a:lnTo>
                  <a:lnTo>
                    <a:pt x="83" y="1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1"/>
            <p:cNvSpPr>
              <a:spLocks noChangeAspect="1"/>
            </p:cNvSpPr>
            <p:nvPr/>
          </p:nvSpPr>
          <p:spPr bwMode="auto">
            <a:xfrm>
              <a:off x="1041" y="2825"/>
              <a:ext cx="21" cy="16"/>
            </a:xfrm>
            <a:custGeom>
              <a:avLst/>
              <a:gdLst>
                <a:gd name="T0" fmla="*/ 61 w 64"/>
                <a:gd name="T1" fmla="*/ 50 h 50"/>
                <a:gd name="T2" fmla="*/ 53 w 64"/>
                <a:gd name="T3" fmla="*/ 50 h 50"/>
                <a:gd name="T4" fmla="*/ 45 w 64"/>
                <a:gd name="T5" fmla="*/ 49 h 50"/>
                <a:gd name="T6" fmla="*/ 36 w 64"/>
                <a:gd name="T7" fmla="*/ 46 h 50"/>
                <a:gd name="T8" fmla="*/ 29 w 64"/>
                <a:gd name="T9" fmla="*/ 42 h 50"/>
                <a:gd name="T10" fmla="*/ 21 w 64"/>
                <a:gd name="T11" fmla="*/ 38 h 50"/>
                <a:gd name="T12" fmla="*/ 14 w 64"/>
                <a:gd name="T13" fmla="*/ 32 h 50"/>
                <a:gd name="T14" fmla="*/ 7 w 64"/>
                <a:gd name="T15" fmla="*/ 27 h 50"/>
                <a:gd name="T16" fmla="*/ 0 w 64"/>
                <a:gd name="T17" fmla="*/ 21 h 50"/>
                <a:gd name="T18" fmla="*/ 7 w 64"/>
                <a:gd name="T19" fmla="*/ 18 h 50"/>
                <a:gd name="T20" fmla="*/ 15 w 64"/>
                <a:gd name="T21" fmla="*/ 17 h 50"/>
                <a:gd name="T22" fmla="*/ 22 w 64"/>
                <a:gd name="T23" fmla="*/ 14 h 50"/>
                <a:gd name="T24" fmla="*/ 31 w 64"/>
                <a:gd name="T25" fmla="*/ 13 h 50"/>
                <a:gd name="T26" fmla="*/ 39 w 64"/>
                <a:gd name="T27" fmla="*/ 10 h 50"/>
                <a:gd name="T28" fmla="*/ 46 w 64"/>
                <a:gd name="T29" fmla="*/ 7 h 50"/>
                <a:gd name="T30" fmla="*/ 54 w 64"/>
                <a:gd name="T31" fmla="*/ 4 h 50"/>
                <a:gd name="T32" fmla="*/ 61 w 64"/>
                <a:gd name="T33" fmla="*/ 0 h 50"/>
                <a:gd name="T34" fmla="*/ 63 w 64"/>
                <a:gd name="T35" fmla="*/ 13 h 50"/>
                <a:gd name="T36" fmla="*/ 64 w 64"/>
                <a:gd name="T37" fmla="*/ 25 h 50"/>
                <a:gd name="T38" fmla="*/ 64 w 64"/>
                <a:gd name="T39" fmla="*/ 39 h 50"/>
                <a:gd name="T40" fmla="*/ 61 w 64"/>
                <a:gd name="T4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" h="50">
                  <a:moveTo>
                    <a:pt x="61" y="50"/>
                  </a:moveTo>
                  <a:lnTo>
                    <a:pt x="53" y="50"/>
                  </a:lnTo>
                  <a:lnTo>
                    <a:pt x="45" y="49"/>
                  </a:lnTo>
                  <a:lnTo>
                    <a:pt x="36" y="46"/>
                  </a:lnTo>
                  <a:lnTo>
                    <a:pt x="29" y="42"/>
                  </a:lnTo>
                  <a:lnTo>
                    <a:pt x="21" y="38"/>
                  </a:lnTo>
                  <a:lnTo>
                    <a:pt x="14" y="32"/>
                  </a:lnTo>
                  <a:lnTo>
                    <a:pt x="7" y="27"/>
                  </a:lnTo>
                  <a:lnTo>
                    <a:pt x="0" y="21"/>
                  </a:lnTo>
                  <a:lnTo>
                    <a:pt x="7" y="18"/>
                  </a:lnTo>
                  <a:lnTo>
                    <a:pt x="15" y="17"/>
                  </a:lnTo>
                  <a:lnTo>
                    <a:pt x="22" y="14"/>
                  </a:lnTo>
                  <a:lnTo>
                    <a:pt x="31" y="13"/>
                  </a:lnTo>
                  <a:lnTo>
                    <a:pt x="39" y="10"/>
                  </a:lnTo>
                  <a:lnTo>
                    <a:pt x="46" y="7"/>
                  </a:lnTo>
                  <a:lnTo>
                    <a:pt x="54" y="4"/>
                  </a:lnTo>
                  <a:lnTo>
                    <a:pt x="61" y="0"/>
                  </a:lnTo>
                  <a:lnTo>
                    <a:pt x="63" y="13"/>
                  </a:lnTo>
                  <a:lnTo>
                    <a:pt x="64" y="25"/>
                  </a:lnTo>
                  <a:lnTo>
                    <a:pt x="64" y="39"/>
                  </a:lnTo>
                  <a:lnTo>
                    <a:pt x="61" y="50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2"/>
            <p:cNvSpPr>
              <a:spLocks noChangeAspect="1"/>
            </p:cNvSpPr>
            <p:nvPr/>
          </p:nvSpPr>
          <p:spPr bwMode="auto">
            <a:xfrm>
              <a:off x="978" y="2826"/>
              <a:ext cx="45" cy="9"/>
            </a:xfrm>
            <a:custGeom>
              <a:avLst/>
              <a:gdLst>
                <a:gd name="T0" fmla="*/ 137 w 137"/>
                <a:gd name="T1" fmla="*/ 14 h 28"/>
                <a:gd name="T2" fmla="*/ 137 w 137"/>
                <a:gd name="T3" fmla="*/ 28 h 28"/>
                <a:gd name="T4" fmla="*/ 122 w 137"/>
                <a:gd name="T5" fmla="*/ 23 h 28"/>
                <a:gd name="T6" fmla="*/ 105 w 137"/>
                <a:gd name="T7" fmla="*/ 18 h 28"/>
                <a:gd name="T8" fmla="*/ 90 w 137"/>
                <a:gd name="T9" fmla="*/ 16 h 28"/>
                <a:gd name="T10" fmla="*/ 73 w 137"/>
                <a:gd name="T11" fmla="*/ 16 h 28"/>
                <a:gd name="T12" fmla="*/ 56 w 137"/>
                <a:gd name="T13" fmla="*/ 16 h 28"/>
                <a:gd name="T14" fmla="*/ 39 w 137"/>
                <a:gd name="T15" fmla="*/ 18 h 28"/>
                <a:gd name="T16" fmla="*/ 24 w 137"/>
                <a:gd name="T17" fmla="*/ 23 h 28"/>
                <a:gd name="T18" fmla="*/ 9 w 137"/>
                <a:gd name="T19" fmla="*/ 28 h 28"/>
                <a:gd name="T20" fmla="*/ 0 w 137"/>
                <a:gd name="T21" fmla="*/ 28 h 28"/>
                <a:gd name="T22" fmla="*/ 13 w 137"/>
                <a:gd name="T23" fmla="*/ 16 h 28"/>
                <a:gd name="T24" fmla="*/ 28 w 137"/>
                <a:gd name="T25" fmla="*/ 7 h 28"/>
                <a:gd name="T26" fmla="*/ 45 w 137"/>
                <a:gd name="T27" fmla="*/ 3 h 28"/>
                <a:gd name="T28" fmla="*/ 63 w 137"/>
                <a:gd name="T29" fmla="*/ 0 h 28"/>
                <a:gd name="T30" fmla="*/ 81 w 137"/>
                <a:gd name="T31" fmla="*/ 0 h 28"/>
                <a:gd name="T32" fmla="*/ 99 w 137"/>
                <a:gd name="T33" fmla="*/ 3 h 28"/>
                <a:gd name="T34" fmla="*/ 119 w 137"/>
                <a:gd name="T35" fmla="*/ 9 h 28"/>
                <a:gd name="T36" fmla="*/ 137 w 137"/>
                <a:gd name="T3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28">
                  <a:moveTo>
                    <a:pt x="137" y="14"/>
                  </a:moveTo>
                  <a:lnTo>
                    <a:pt x="137" y="28"/>
                  </a:lnTo>
                  <a:lnTo>
                    <a:pt x="122" y="23"/>
                  </a:lnTo>
                  <a:lnTo>
                    <a:pt x="105" y="18"/>
                  </a:lnTo>
                  <a:lnTo>
                    <a:pt x="90" y="16"/>
                  </a:lnTo>
                  <a:lnTo>
                    <a:pt x="73" y="16"/>
                  </a:lnTo>
                  <a:lnTo>
                    <a:pt x="56" y="16"/>
                  </a:lnTo>
                  <a:lnTo>
                    <a:pt x="39" y="18"/>
                  </a:lnTo>
                  <a:lnTo>
                    <a:pt x="24" y="23"/>
                  </a:lnTo>
                  <a:lnTo>
                    <a:pt x="9" y="28"/>
                  </a:lnTo>
                  <a:lnTo>
                    <a:pt x="0" y="28"/>
                  </a:lnTo>
                  <a:lnTo>
                    <a:pt x="13" y="16"/>
                  </a:lnTo>
                  <a:lnTo>
                    <a:pt x="28" y="7"/>
                  </a:lnTo>
                  <a:lnTo>
                    <a:pt x="45" y="3"/>
                  </a:lnTo>
                  <a:lnTo>
                    <a:pt x="63" y="0"/>
                  </a:lnTo>
                  <a:lnTo>
                    <a:pt x="81" y="0"/>
                  </a:lnTo>
                  <a:lnTo>
                    <a:pt x="99" y="3"/>
                  </a:lnTo>
                  <a:lnTo>
                    <a:pt x="119" y="9"/>
                  </a:lnTo>
                  <a:lnTo>
                    <a:pt x="13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3"/>
            <p:cNvSpPr>
              <a:spLocks noChangeAspect="1"/>
            </p:cNvSpPr>
            <p:nvPr/>
          </p:nvSpPr>
          <p:spPr bwMode="auto">
            <a:xfrm>
              <a:off x="1146" y="2827"/>
              <a:ext cx="17" cy="6"/>
            </a:xfrm>
            <a:custGeom>
              <a:avLst/>
              <a:gdLst>
                <a:gd name="T0" fmla="*/ 52 w 52"/>
                <a:gd name="T1" fmla="*/ 14 h 18"/>
                <a:gd name="T2" fmla="*/ 46 w 52"/>
                <a:gd name="T3" fmla="*/ 17 h 18"/>
                <a:gd name="T4" fmla="*/ 41 w 52"/>
                <a:gd name="T5" fmla="*/ 18 h 18"/>
                <a:gd name="T6" fmla="*/ 35 w 52"/>
                <a:gd name="T7" fmla="*/ 18 h 18"/>
                <a:gd name="T8" fmla="*/ 28 w 52"/>
                <a:gd name="T9" fmla="*/ 17 h 18"/>
                <a:gd name="T10" fmla="*/ 22 w 52"/>
                <a:gd name="T11" fmla="*/ 14 h 18"/>
                <a:gd name="T12" fmla="*/ 15 w 52"/>
                <a:gd name="T13" fmla="*/ 13 h 18"/>
                <a:gd name="T14" fmla="*/ 10 w 52"/>
                <a:gd name="T15" fmla="*/ 11 h 18"/>
                <a:gd name="T16" fmla="*/ 3 w 52"/>
                <a:gd name="T17" fmla="*/ 10 h 18"/>
                <a:gd name="T18" fmla="*/ 3 w 52"/>
                <a:gd name="T19" fmla="*/ 8 h 18"/>
                <a:gd name="T20" fmla="*/ 3 w 52"/>
                <a:gd name="T21" fmla="*/ 6 h 18"/>
                <a:gd name="T22" fmla="*/ 2 w 52"/>
                <a:gd name="T23" fmla="*/ 4 h 18"/>
                <a:gd name="T24" fmla="*/ 0 w 52"/>
                <a:gd name="T25" fmla="*/ 3 h 18"/>
                <a:gd name="T26" fmla="*/ 7 w 52"/>
                <a:gd name="T27" fmla="*/ 2 h 18"/>
                <a:gd name="T28" fmla="*/ 14 w 52"/>
                <a:gd name="T29" fmla="*/ 2 h 18"/>
                <a:gd name="T30" fmla="*/ 21 w 52"/>
                <a:gd name="T31" fmla="*/ 0 h 18"/>
                <a:gd name="T32" fmla="*/ 28 w 52"/>
                <a:gd name="T33" fmla="*/ 2 h 18"/>
                <a:gd name="T34" fmla="*/ 35 w 52"/>
                <a:gd name="T35" fmla="*/ 3 h 18"/>
                <a:gd name="T36" fmla="*/ 42 w 52"/>
                <a:gd name="T37" fmla="*/ 4 h 18"/>
                <a:gd name="T38" fmla="*/ 48 w 52"/>
                <a:gd name="T39" fmla="*/ 8 h 18"/>
                <a:gd name="T40" fmla="*/ 52 w 52"/>
                <a:gd name="T4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18">
                  <a:moveTo>
                    <a:pt x="52" y="14"/>
                  </a:moveTo>
                  <a:lnTo>
                    <a:pt x="46" y="17"/>
                  </a:lnTo>
                  <a:lnTo>
                    <a:pt x="41" y="18"/>
                  </a:lnTo>
                  <a:lnTo>
                    <a:pt x="35" y="18"/>
                  </a:lnTo>
                  <a:lnTo>
                    <a:pt x="28" y="17"/>
                  </a:lnTo>
                  <a:lnTo>
                    <a:pt x="22" y="14"/>
                  </a:lnTo>
                  <a:lnTo>
                    <a:pt x="15" y="13"/>
                  </a:lnTo>
                  <a:lnTo>
                    <a:pt x="10" y="11"/>
                  </a:lnTo>
                  <a:lnTo>
                    <a:pt x="3" y="10"/>
                  </a:lnTo>
                  <a:lnTo>
                    <a:pt x="3" y="8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7" y="2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2" y="4"/>
                  </a:lnTo>
                  <a:lnTo>
                    <a:pt x="48" y="8"/>
                  </a:lnTo>
                  <a:lnTo>
                    <a:pt x="52" y="1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4"/>
            <p:cNvSpPr>
              <a:spLocks noChangeAspect="1"/>
            </p:cNvSpPr>
            <p:nvPr/>
          </p:nvSpPr>
          <p:spPr bwMode="auto">
            <a:xfrm>
              <a:off x="1216" y="2832"/>
              <a:ext cx="10" cy="49"/>
            </a:xfrm>
            <a:custGeom>
              <a:avLst/>
              <a:gdLst>
                <a:gd name="T0" fmla="*/ 4 w 29"/>
                <a:gd name="T1" fmla="*/ 149 h 149"/>
                <a:gd name="T2" fmla="*/ 7 w 29"/>
                <a:gd name="T3" fmla="*/ 133 h 149"/>
                <a:gd name="T4" fmla="*/ 9 w 29"/>
                <a:gd name="T5" fmla="*/ 94 h 149"/>
                <a:gd name="T6" fmla="*/ 9 w 29"/>
                <a:gd name="T7" fmla="*/ 43 h 149"/>
                <a:gd name="T8" fmla="*/ 0 w 29"/>
                <a:gd name="T9" fmla="*/ 0 h 149"/>
                <a:gd name="T10" fmla="*/ 9 w 29"/>
                <a:gd name="T11" fmla="*/ 0 h 149"/>
                <a:gd name="T12" fmla="*/ 18 w 29"/>
                <a:gd name="T13" fmla="*/ 7 h 149"/>
                <a:gd name="T14" fmla="*/ 23 w 29"/>
                <a:gd name="T15" fmla="*/ 17 h 149"/>
                <a:gd name="T16" fmla="*/ 29 w 29"/>
                <a:gd name="T17" fmla="*/ 27 h 149"/>
                <a:gd name="T18" fmla="*/ 29 w 29"/>
                <a:gd name="T19" fmla="*/ 42 h 149"/>
                <a:gd name="T20" fmla="*/ 28 w 29"/>
                <a:gd name="T21" fmla="*/ 78 h 149"/>
                <a:gd name="T22" fmla="*/ 21 w 29"/>
                <a:gd name="T23" fmla="*/ 120 h 149"/>
                <a:gd name="T24" fmla="*/ 4 w 29"/>
                <a:gd name="T2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49">
                  <a:moveTo>
                    <a:pt x="4" y="149"/>
                  </a:moveTo>
                  <a:lnTo>
                    <a:pt x="7" y="133"/>
                  </a:lnTo>
                  <a:lnTo>
                    <a:pt x="9" y="94"/>
                  </a:lnTo>
                  <a:lnTo>
                    <a:pt x="9" y="43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7"/>
                  </a:lnTo>
                  <a:lnTo>
                    <a:pt x="23" y="17"/>
                  </a:lnTo>
                  <a:lnTo>
                    <a:pt x="29" y="27"/>
                  </a:lnTo>
                  <a:lnTo>
                    <a:pt x="29" y="42"/>
                  </a:lnTo>
                  <a:lnTo>
                    <a:pt x="28" y="78"/>
                  </a:lnTo>
                  <a:lnTo>
                    <a:pt x="21" y="120"/>
                  </a:lnTo>
                  <a:lnTo>
                    <a:pt x="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65"/>
            <p:cNvSpPr>
              <a:spLocks noChangeAspect="1"/>
            </p:cNvSpPr>
            <p:nvPr/>
          </p:nvSpPr>
          <p:spPr bwMode="auto">
            <a:xfrm>
              <a:off x="1235" y="2835"/>
              <a:ext cx="9" cy="25"/>
            </a:xfrm>
            <a:custGeom>
              <a:avLst/>
              <a:gdLst>
                <a:gd name="T0" fmla="*/ 26 w 26"/>
                <a:gd name="T1" fmla="*/ 34 h 74"/>
                <a:gd name="T2" fmla="*/ 26 w 26"/>
                <a:gd name="T3" fmla="*/ 46 h 74"/>
                <a:gd name="T4" fmla="*/ 22 w 26"/>
                <a:gd name="T5" fmla="*/ 59 h 74"/>
                <a:gd name="T6" fmla="*/ 15 w 26"/>
                <a:gd name="T7" fmla="*/ 70 h 74"/>
                <a:gd name="T8" fmla="*/ 11 w 26"/>
                <a:gd name="T9" fmla="*/ 74 h 74"/>
                <a:gd name="T10" fmla="*/ 11 w 26"/>
                <a:gd name="T11" fmla="*/ 56 h 74"/>
                <a:gd name="T12" fmla="*/ 8 w 26"/>
                <a:gd name="T13" fmla="*/ 37 h 74"/>
                <a:gd name="T14" fmla="*/ 4 w 26"/>
                <a:gd name="T15" fmla="*/ 18 h 74"/>
                <a:gd name="T16" fmla="*/ 0 w 26"/>
                <a:gd name="T17" fmla="*/ 0 h 74"/>
                <a:gd name="T18" fmla="*/ 11 w 26"/>
                <a:gd name="T19" fmla="*/ 3 h 74"/>
                <a:gd name="T20" fmla="*/ 17 w 26"/>
                <a:gd name="T21" fmla="*/ 13 h 74"/>
                <a:gd name="T22" fmla="*/ 21 w 26"/>
                <a:gd name="T23" fmla="*/ 24 h 74"/>
                <a:gd name="T24" fmla="*/ 26 w 26"/>
                <a:gd name="T25" fmla="*/ 3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4">
                  <a:moveTo>
                    <a:pt x="26" y="34"/>
                  </a:moveTo>
                  <a:lnTo>
                    <a:pt x="26" y="46"/>
                  </a:lnTo>
                  <a:lnTo>
                    <a:pt x="22" y="59"/>
                  </a:lnTo>
                  <a:lnTo>
                    <a:pt x="15" y="70"/>
                  </a:lnTo>
                  <a:lnTo>
                    <a:pt x="11" y="74"/>
                  </a:lnTo>
                  <a:lnTo>
                    <a:pt x="11" y="56"/>
                  </a:lnTo>
                  <a:lnTo>
                    <a:pt x="8" y="37"/>
                  </a:lnTo>
                  <a:lnTo>
                    <a:pt x="4" y="18"/>
                  </a:lnTo>
                  <a:lnTo>
                    <a:pt x="0" y="0"/>
                  </a:lnTo>
                  <a:lnTo>
                    <a:pt x="11" y="3"/>
                  </a:lnTo>
                  <a:lnTo>
                    <a:pt x="17" y="13"/>
                  </a:lnTo>
                  <a:lnTo>
                    <a:pt x="21" y="24"/>
                  </a:lnTo>
                  <a:lnTo>
                    <a:pt x="26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66"/>
            <p:cNvSpPr>
              <a:spLocks noChangeAspect="1"/>
            </p:cNvSpPr>
            <p:nvPr/>
          </p:nvSpPr>
          <p:spPr bwMode="auto">
            <a:xfrm>
              <a:off x="942" y="2849"/>
              <a:ext cx="17" cy="40"/>
            </a:xfrm>
            <a:custGeom>
              <a:avLst/>
              <a:gdLst>
                <a:gd name="T0" fmla="*/ 53 w 53"/>
                <a:gd name="T1" fmla="*/ 109 h 120"/>
                <a:gd name="T2" fmla="*/ 53 w 53"/>
                <a:gd name="T3" fmla="*/ 113 h 120"/>
                <a:gd name="T4" fmla="*/ 53 w 53"/>
                <a:gd name="T5" fmla="*/ 116 h 120"/>
                <a:gd name="T6" fmla="*/ 51 w 53"/>
                <a:gd name="T7" fmla="*/ 117 h 120"/>
                <a:gd name="T8" fmla="*/ 48 w 53"/>
                <a:gd name="T9" fmla="*/ 120 h 120"/>
                <a:gd name="T10" fmla="*/ 41 w 53"/>
                <a:gd name="T11" fmla="*/ 117 h 120"/>
                <a:gd name="T12" fmla="*/ 34 w 53"/>
                <a:gd name="T13" fmla="*/ 114 h 120"/>
                <a:gd name="T14" fmla="*/ 27 w 53"/>
                <a:gd name="T15" fmla="*/ 112 h 120"/>
                <a:gd name="T16" fmla="*/ 22 w 53"/>
                <a:gd name="T17" fmla="*/ 108 h 120"/>
                <a:gd name="T18" fmla="*/ 16 w 53"/>
                <a:gd name="T19" fmla="*/ 102 h 120"/>
                <a:gd name="T20" fmla="*/ 11 w 53"/>
                <a:gd name="T21" fmla="*/ 98 h 120"/>
                <a:gd name="T22" fmla="*/ 6 w 53"/>
                <a:gd name="T23" fmla="*/ 91 h 120"/>
                <a:gd name="T24" fmla="*/ 4 w 53"/>
                <a:gd name="T25" fmla="*/ 84 h 120"/>
                <a:gd name="T26" fmla="*/ 0 w 53"/>
                <a:gd name="T27" fmla="*/ 63 h 120"/>
                <a:gd name="T28" fmla="*/ 0 w 53"/>
                <a:gd name="T29" fmla="*/ 41 h 120"/>
                <a:gd name="T30" fmla="*/ 2 w 53"/>
                <a:gd name="T31" fmla="*/ 20 h 120"/>
                <a:gd name="T32" fmla="*/ 11 w 53"/>
                <a:gd name="T33" fmla="*/ 0 h 120"/>
                <a:gd name="T34" fmla="*/ 11 w 53"/>
                <a:gd name="T35" fmla="*/ 4 h 120"/>
                <a:gd name="T36" fmla="*/ 9 w 53"/>
                <a:gd name="T37" fmla="*/ 14 h 120"/>
                <a:gd name="T38" fmla="*/ 8 w 53"/>
                <a:gd name="T39" fmla="*/ 31 h 120"/>
                <a:gd name="T40" fmla="*/ 9 w 53"/>
                <a:gd name="T41" fmla="*/ 48 h 120"/>
                <a:gd name="T42" fmla="*/ 13 w 53"/>
                <a:gd name="T43" fmla="*/ 67 h 120"/>
                <a:gd name="T44" fmla="*/ 22 w 53"/>
                <a:gd name="T45" fmla="*/ 85 h 120"/>
                <a:gd name="T46" fmla="*/ 34 w 53"/>
                <a:gd name="T47" fmla="*/ 99 h 120"/>
                <a:gd name="T48" fmla="*/ 53 w 53"/>
                <a:gd name="T49" fmla="*/ 10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20">
                  <a:moveTo>
                    <a:pt x="53" y="109"/>
                  </a:moveTo>
                  <a:lnTo>
                    <a:pt x="53" y="113"/>
                  </a:lnTo>
                  <a:lnTo>
                    <a:pt x="53" y="116"/>
                  </a:lnTo>
                  <a:lnTo>
                    <a:pt x="51" y="117"/>
                  </a:lnTo>
                  <a:lnTo>
                    <a:pt x="48" y="120"/>
                  </a:lnTo>
                  <a:lnTo>
                    <a:pt x="41" y="117"/>
                  </a:lnTo>
                  <a:lnTo>
                    <a:pt x="34" y="114"/>
                  </a:lnTo>
                  <a:lnTo>
                    <a:pt x="27" y="112"/>
                  </a:lnTo>
                  <a:lnTo>
                    <a:pt x="22" y="108"/>
                  </a:lnTo>
                  <a:lnTo>
                    <a:pt x="16" y="102"/>
                  </a:lnTo>
                  <a:lnTo>
                    <a:pt x="11" y="98"/>
                  </a:lnTo>
                  <a:lnTo>
                    <a:pt x="6" y="91"/>
                  </a:lnTo>
                  <a:lnTo>
                    <a:pt x="4" y="84"/>
                  </a:lnTo>
                  <a:lnTo>
                    <a:pt x="0" y="63"/>
                  </a:lnTo>
                  <a:lnTo>
                    <a:pt x="0" y="41"/>
                  </a:lnTo>
                  <a:lnTo>
                    <a:pt x="2" y="2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9" y="14"/>
                  </a:lnTo>
                  <a:lnTo>
                    <a:pt x="8" y="31"/>
                  </a:lnTo>
                  <a:lnTo>
                    <a:pt x="9" y="48"/>
                  </a:lnTo>
                  <a:lnTo>
                    <a:pt x="13" y="67"/>
                  </a:lnTo>
                  <a:lnTo>
                    <a:pt x="22" y="85"/>
                  </a:lnTo>
                  <a:lnTo>
                    <a:pt x="34" y="99"/>
                  </a:lnTo>
                  <a:lnTo>
                    <a:pt x="53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67"/>
            <p:cNvSpPr>
              <a:spLocks noChangeAspect="1"/>
            </p:cNvSpPr>
            <p:nvPr/>
          </p:nvSpPr>
          <p:spPr bwMode="auto">
            <a:xfrm>
              <a:off x="972" y="2848"/>
              <a:ext cx="75" cy="21"/>
            </a:xfrm>
            <a:custGeom>
              <a:avLst/>
              <a:gdLst>
                <a:gd name="T0" fmla="*/ 200 w 223"/>
                <a:gd name="T1" fmla="*/ 42 h 64"/>
                <a:gd name="T2" fmla="*/ 223 w 223"/>
                <a:gd name="T3" fmla="*/ 64 h 64"/>
                <a:gd name="T4" fmla="*/ 210 w 223"/>
                <a:gd name="T5" fmla="*/ 58 h 64"/>
                <a:gd name="T6" fmla="*/ 198 w 223"/>
                <a:gd name="T7" fmla="*/ 53 h 64"/>
                <a:gd name="T8" fmla="*/ 184 w 223"/>
                <a:gd name="T9" fmla="*/ 47 h 64"/>
                <a:gd name="T10" fmla="*/ 171 w 223"/>
                <a:gd name="T11" fmla="*/ 42 h 64"/>
                <a:gd name="T12" fmla="*/ 157 w 223"/>
                <a:gd name="T13" fmla="*/ 38 h 64"/>
                <a:gd name="T14" fmla="*/ 142 w 223"/>
                <a:gd name="T15" fmla="*/ 35 h 64"/>
                <a:gd name="T16" fmla="*/ 128 w 223"/>
                <a:gd name="T17" fmla="*/ 31 h 64"/>
                <a:gd name="T18" fmla="*/ 114 w 223"/>
                <a:gd name="T19" fmla="*/ 28 h 64"/>
                <a:gd name="T20" fmla="*/ 99 w 223"/>
                <a:gd name="T21" fmla="*/ 26 h 64"/>
                <a:gd name="T22" fmla="*/ 83 w 223"/>
                <a:gd name="T23" fmla="*/ 26 h 64"/>
                <a:gd name="T24" fmla="*/ 69 w 223"/>
                <a:gd name="T25" fmla="*/ 26 h 64"/>
                <a:gd name="T26" fmla="*/ 55 w 223"/>
                <a:gd name="T27" fmla="*/ 28 h 64"/>
                <a:gd name="T28" fmla="*/ 40 w 223"/>
                <a:gd name="T29" fmla="*/ 29 h 64"/>
                <a:gd name="T30" fmla="*/ 26 w 223"/>
                <a:gd name="T31" fmla="*/ 33 h 64"/>
                <a:gd name="T32" fmla="*/ 14 w 223"/>
                <a:gd name="T33" fmla="*/ 38 h 64"/>
                <a:gd name="T34" fmla="*/ 0 w 223"/>
                <a:gd name="T35" fmla="*/ 43 h 64"/>
                <a:gd name="T36" fmla="*/ 4 w 223"/>
                <a:gd name="T37" fmla="*/ 32 h 64"/>
                <a:gd name="T38" fmla="*/ 9 w 223"/>
                <a:gd name="T39" fmla="*/ 24 h 64"/>
                <a:gd name="T40" fmla="*/ 16 w 223"/>
                <a:gd name="T41" fmla="*/ 17 h 64"/>
                <a:gd name="T42" fmla="*/ 25 w 223"/>
                <a:gd name="T43" fmla="*/ 11 h 64"/>
                <a:gd name="T44" fmla="*/ 34 w 223"/>
                <a:gd name="T45" fmla="*/ 7 h 64"/>
                <a:gd name="T46" fmla="*/ 44 w 223"/>
                <a:gd name="T47" fmla="*/ 4 h 64"/>
                <a:gd name="T48" fmla="*/ 54 w 223"/>
                <a:gd name="T49" fmla="*/ 1 h 64"/>
                <a:gd name="T50" fmla="*/ 65 w 223"/>
                <a:gd name="T51" fmla="*/ 0 h 64"/>
                <a:gd name="T52" fmla="*/ 83 w 223"/>
                <a:gd name="T53" fmla="*/ 1 h 64"/>
                <a:gd name="T54" fmla="*/ 103 w 223"/>
                <a:gd name="T55" fmla="*/ 3 h 64"/>
                <a:gd name="T56" fmla="*/ 122 w 223"/>
                <a:gd name="T57" fmla="*/ 4 h 64"/>
                <a:gd name="T58" fmla="*/ 140 w 223"/>
                <a:gd name="T59" fmla="*/ 8 h 64"/>
                <a:gd name="T60" fmla="*/ 157 w 223"/>
                <a:gd name="T61" fmla="*/ 14 h 64"/>
                <a:gd name="T62" fmla="*/ 174 w 223"/>
                <a:gd name="T63" fmla="*/ 21 h 64"/>
                <a:gd name="T64" fmla="*/ 188 w 223"/>
                <a:gd name="T65" fmla="*/ 31 h 64"/>
                <a:gd name="T66" fmla="*/ 200 w 223"/>
                <a:gd name="T6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64">
                  <a:moveTo>
                    <a:pt x="200" y="42"/>
                  </a:moveTo>
                  <a:lnTo>
                    <a:pt x="223" y="64"/>
                  </a:lnTo>
                  <a:lnTo>
                    <a:pt x="210" y="58"/>
                  </a:lnTo>
                  <a:lnTo>
                    <a:pt x="198" y="53"/>
                  </a:lnTo>
                  <a:lnTo>
                    <a:pt x="184" y="47"/>
                  </a:lnTo>
                  <a:lnTo>
                    <a:pt x="171" y="42"/>
                  </a:lnTo>
                  <a:lnTo>
                    <a:pt x="157" y="38"/>
                  </a:lnTo>
                  <a:lnTo>
                    <a:pt x="142" y="35"/>
                  </a:lnTo>
                  <a:lnTo>
                    <a:pt x="128" y="31"/>
                  </a:lnTo>
                  <a:lnTo>
                    <a:pt x="114" y="28"/>
                  </a:lnTo>
                  <a:lnTo>
                    <a:pt x="99" y="26"/>
                  </a:lnTo>
                  <a:lnTo>
                    <a:pt x="83" y="26"/>
                  </a:lnTo>
                  <a:lnTo>
                    <a:pt x="69" y="26"/>
                  </a:lnTo>
                  <a:lnTo>
                    <a:pt x="55" y="28"/>
                  </a:lnTo>
                  <a:lnTo>
                    <a:pt x="40" y="29"/>
                  </a:lnTo>
                  <a:lnTo>
                    <a:pt x="26" y="33"/>
                  </a:lnTo>
                  <a:lnTo>
                    <a:pt x="14" y="38"/>
                  </a:lnTo>
                  <a:lnTo>
                    <a:pt x="0" y="43"/>
                  </a:lnTo>
                  <a:lnTo>
                    <a:pt x="4" y="32"/>
                  </a:lnTo>
                  <a:lnTo>
                    <a:pt x="9" y="24"/>
                  </a:lnTo>
                  <a:lnTo>
                    <a:pt x="16" y="17"/>
                  </a:lnTo>
                  <a:lnTo>
                    <a:pt x="25" y="11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4" y="1"/>
                  </a:lnTo>
                  <a:lnTo>
                    <a:pt x="65" y="0"/>
                  </a:lnTo>
                  <a:lnTo>
                    <a:pt x="83" y="1"/>
                  </a:lnTo>
                  <a:lnTo>
                    <a:pt x="103" y="3"/>
                  </a:lnTo>
                  <a:lnTo>
                    <a:pt x="122" y="4"/>
                  </a:lnTo>
                  <a:lnTo>
                    <a:pt x="140" y="8"/>
                  </a:lnTo>
                  <a:lnTo>
                    <a:pt x="157" y="14"/>
                  </a:lnTo>
                  <a:lnTo>
                    <a:pt x="174" y="21"/>
                  </a:lnTo>
                  <a:lnTo>
                    <a:pt x="188" y="31"/>
                  </a:lnTo>
                  <a:lnTo>
                    <a:pt x="200" y="4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68"/>
            <p:cNvSpPr>
              <a:spLocks noChangeAspect="1"/>
            </p:cNvSpPr>
            <p:nvPr/>
          </p:nvSpPr>
          <p:spPr bwMode="auto">
            <a:xfrm>
              <a:off x="1125" y="2857"/>
              <a:ext cx="34" cy="6"/>
            </a:xfrm>
            <a:custGeom>
              <a:avLst/>
              <a:gdLst>
                <a:gd name="T0" fmla="*/ 101 w 101"/>
                <a:gd name="T1" fmla="*/ 0 h 19"/>
                <a:gd name="T2" fmla="*/ 99 w 101"/>
                <a:gd name="T3" fmla="*/ 3 h 19"/>
                <a:gd name="T4" fmla="*/ 97 w 101"/>
                <a:gd name="T5" fmla="*/ 6 h 19"/>
                <a:gd name="T6" fmla="*/ 94 w 101"/>
                <a:gd name="T7" fmla="*/ 10 h 19"/>
                <a:gd name="T8" fmla="*/ 91 w 101"/>
                <a:gd name="T9" fmla="*/ 13 h 19"/>
                <a:gd name="T10" fmla="*/ 80 w 101"/>
                <a:gd name="T11" fmla="*/ 16 h 19"/>
                <a:gd name="T12" fmla="*/ 69 w 101"/>
                <a:gd name="T13" fmla="*/ 17 h 19"/>
                <a:gd name="T14" fmla="*/ 58 w 101"/>
                <a:gd name="T15" fmla="*/ 17 h 19"/>
                <a:gd name="T16" fmla="*/ 46 w 101"/>
                <a:gd name="T17" fmla="*/ 19 h 19"/>
                <a:gd name="T18" fmla="*/ 35 w 101"/>
                <a:gd name="T19" fmla="*/ 19 h 19"/>
                <a:gd name="T20" fmla="*/ 23 w 101"/>
                <a:gd name="T21" fmla="*/ 17 h 19"/>
                <a:gd name="T22" fmla="*/ 12 w 101"/>
                <a:gd name="T23" fmla="*/ 17 h 19"/>
                <a:gd name="T24" fmla="*/ 0 w 101"/>
                <a:gd name="T25" fmla="*/ 16 h 19"/>
                <a:gd name="T26" fmla="*/ 5 w 101"/>
                <a:gd name="T27" fmla="*/ 0 h 19"/>
                <a:gd name="T28" fmla="*/ 17 w 101"/>
                <a:gd name="T29" fmla="*/ 2 h 19"/>
                <a:gd name="T30" fmla="*/ 28 w 101"/>
                <a:gd name="T31" fmla="*/ 3 h 19"/>
                <a:gd name="T32" fmla="*/ 41 w 101"/>
                <a:gd name="T33" fmla="*/ 5 h 19"/>
                <a:gd name="T34" fmla="*/ 53 w 101"/>
                <a:gd name="T35" fmla="*/ 5 h 19"/>
                <a:gd name="T36" fmla="*/ 65 w 101"/>
                <a:gd name="T37" fmla="*/ 5 h 19"/>
                <a:gd name="T38" fmla="*/ 77 w 101"/>
                <a:gd name="T39" fmla="*/ 3 h 19"/>
                <a:gd name="T40" fmla="*/ 88 w 101"/>
                <a:gd name="T41" fmla="*/ 2 h 19"/>
                <a:gd name="T42" fmla="*/ 101 w 101"/>
                <a:gd name="T4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1" h="19">
                  <a:moveTo>
                    <a:pt x="101" y="0"/>
                  </a:moveTo>
                  <a:lnTo>
                    <a:pt x="99" y="3"/>
                  </a:lnTo>
                  <a:lnTo>
                    <a:pt x="97" y="6"/>
                  </a:lnTo>
                  <a:lnTo>
                    <a:pt x="94" y="10"/>
                  </a:lnTo>
                  <a:lnTo>
                    <a:pt x="91" y="13"/>
                  </a:lnTo>
                  <a:lnTo>
                    <a:pt x="80" y="16"/>
                  </a:lnTo>
                  <a:lnTo>
                    <a:pt x="69" y="17"/>
                  </a:lnTo>
                  <a:lnTo>
                    <a:pt x="58" y="17"/>
                  </a:lnTo>
                  <a:lnTo>
                    <a:pt x="46" y="19"/>
                  </a:lnTo>
                  <a:lnTo>
                    <a:pt x="35" y="19"/>
                  </a:lnTo>
                  <a:lnTo>
                    <a:pt x="23" y="17"/>
                  </a:lnTo>
                  <a:lnTo>
                    <a:pt x="12" y="17"/>
                  </a:lnTo>
                  <a:lnTo>
                    <a:pt x="0" y="16"/>
                  </a:lnTo>
                  <a:lnTo>
                    <a:pt x="5" y="0"/>
                  </a:lnTo>
                  <a:lnTo>
                    <a:pt x="17" y="2"/>
                  </a:lnTo>
                  <a:lnTo>
                    <a:pt x="28" y="3"/>
                  </a:lnTo>
                  <a:lnTo>
                    <a:pt x="41" y="5"/>
                  </a:lnTo>
                  <a:lnTo>
                    <a:pt x="53" y="5"/>
                  </a:lnTo>
                  <a:lnTo>
                    <a:pt x="65" y="5"/>
                  </a:lnTo>
                  <a:lnTo>
                    <a:pt x="77" y="3"/>
                  </a:lnTo>
                  <a:lnTo>
                    <a:pt x="88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69"/>
            <p:cNvSpPr>
              <a:spLocks noChangeAspect="1"/>
            </p:cNvSpPr>
            <p:nvPr/>
          </p:nvSpPr>
          <p:spPr bwMode="auto">
            <a:xfrm>
              <a:off x="925" y="2862"/>
              <a:ext cx="12" cy="22"/>
            </a:xfrm>
            <a:custGeom>
              <a:avLst/>
              <a:gdLst>
                <a:gd name="T0" fmla="*/ 18 w 36"/>
                <a:gd name="T1" fmla="*/ 36 h 66"/>
                <a:gd name="T2" fmla="*/ 22 w 36"/>
                <a:gd name="T3" fmla="*/ 45 h 66"/>
                <a:gd name="T4" fmla="*/ 32 w 36"/>
                <a:gd name="T5" fmla="*/ 50 h 66"/>
                <a:gd name="T6" fmla="*/ 36 w 36"/>
                <a:gd name="T7" fmla="*/ 57 h 66"/>
                <a:gd name="T8" fmla="*/ 29 w 36"/>
                <a:gd name="T9" fmla="*/ 66 h 66"/>
                <a:gd name="T10" fmla="*/ 18 w 36"/>
                <a:gd name="T11" fmla="*/ 59 h 66"/>
                <a:gd name="T12" fmla="*/ 9 w 36"/>
                <a:gd name="T13" fmla="*/ 49 h 66"/>
                <a:gd name="T14" fmla="*/ 3 w 36"/>
                <a:gd name="T15" fmla="*/ 38 h 66"/>
                <a:gd name="T16" fmla="*/ 0 w 36"/>
                <a:gd name="T17" fmla="*/ 25 h 66"/>
                <a:gd name="T18" fmla="*/ 0 w 36"/>
                <a:gd name="T19" fmla="*/ 18 h 66"/>
                <a:gd name="T20" fmla="*/ 1 w 36"/>
                <a:gd name="T21" fmla="*/ 11 h 66"/>
                <a:gd name="T22" fmla="*/ 4 w 36"/>
                <a:gd name="T23" fmla="*/ 6 h 66"/>
                <a:gd name="T24" fmla="*/ 8 w 36"/>
                <a:gd name="T25" fmla="*/ 0 h 66"/>
                <a:gd name="T26" fmla="*/ 12 w 36"/>
                <a:gd name="T27" fmla="*/ 11 h 66"/>
                <a:gd name="T28" fmla="*/ 14 w 36"/>
                <a:gd name="T29" fmla="*/ 21 h 66"/>
                <a:gd name="T30" fmla="*/ 15 w 36"/>
                <a:gd name="T31" fmla="*/ 28 h 66"/>
                <a:gd name="T32" fmla="*/ 18 w 36"/>
                <a:gd name="T33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66">
                  <a:moveTo>
                    <a:pt x="18" y="36"/>
                  </a:moveTo>
                  <a:lnTo>
                    <a:pt x="22" y="45"/>
                  </a:lnTo>
                  <a:lnTo>
                    <a:pt x="32" y="50"/>
                  </a:lnTo>
                  <a:lnTo>
                    <a:pt x="36" y="57"/>
                  </a:lnTo>
                  <a:lnTo>
                    <a:pt x="29" y="66"/>
                  </a:lnTo>
                  <a:lnTo>
                    <a:pt x="18" y="59"/>
                  </a:lnTo>
                  <a:lnTo>
                    <a:pt x="9" y="49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4" y="6"/>
                  </a:lnTo>
                  <a:lnTo>
                    <a:pt x="8" y="0"/>
                  </a:lnTo>
                  <a:lnTo>
                    <a:pt x="12" y="11"/>
                  </a:lnTo>
                  <a:lnTo>
                    <a:pt x="14" y="21"/>
                  </a:lnTo>
                  <a:lnTo>
                    <a:pt x="15" y="28"/>
                  </a:lnTo>
                  <a:lnTo>
                    <a:pt x="18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0"/>
            <p:cNvSpPr>
              <a:spLocks noChangeAspect="1"/>
            </p:cNvSpPr>
            <p:nvPr/>
          </p:nvSpPr>
          <p:spPr bwMode="auto">
            <a:xfrm>
              <a:off x="1120" y="2867"/>
              <a:ext cx="76" cy="14"/>
            </a:xfrm>
            <a:custGeom>
              <a:avLst/>
              <a:gdLst>
                <a:gd name="T0" fmla="*/ 131 w 228"/>
                <a:gd name="T1" fmla="*/ 38 h 42"/>
                <a:gd name="T2" fmla="*/ 115 w 228"/>
                <a:gd name="T3" fmla="*/ 40 h 42"/>
                <a:gd name="T4" fmla="*/ 98 w 228"/>
                <a:gd name="T5" fmla="*/ 41 h 42"/>
                <a:gd name="T6" fmla="*/ 80 w 228"/>
                <a:gd name="T7" fmla="*/ 42 h 42"/>
                <a:gd name="T8" fmla="*/ 63 w 228"/>
                <a:gd name="T9" fmla="*/ 42 h 42"/>
                <a:gd name="T10" fmla="*/ 46 w 228"/>
                <a:gd name="T11" fmla="*/ 41 h 42"/>
                <a:gd name="T12" fmla="*/ 30 w 228"/>
                <a:gd name="T13" fmla="*/ 38 h 42"/>
                <a:gd name="T14" fmla="*/ 14 w 228"/>
                <a:gd name="T15" fmla="*/ 31 h 42"/>
                <a:gd name="T16" fmla="*/ 0 w 228"/>
                <a:gd name="T17" fmla="*/ 23 h 42"/>
                <a:gd name="T18" fmla="*/ 14 w 228"/>
                <a:gd name="T19" fmla="*/ 26 h 42"/>
                <a:gd name="T20" fmla="*/ 28 w 228"/>
                <a:gd name="T21" fmla="*/ 27 h 42"/>
                <a:gd name="T22" fmla="*/ 44 w 228"/>
                <a:gd name="T23" fmla="*/ 28 h 42"/>
                <a:gd name="T24" fmla="*/ 58 w 228"/>
                <a:gd name="T25" fmla="*/ 30 h 42"/>
                <a:gd name="T26" fmla="*/ 73 w 228"/>
                <a:gd name="T27" fmla="*/ 30 h 42"/>
                <a:gd name="T28" fmla="*/ 87 w 228"/>
                <a:gd name="T29" fmla="*/ 30 h 42"/>
                <a:gd name="T30" fmla="*/ 102 w 228"/>
                <a:gd name="T31" fmla="*/ 28 h 42"/>
                <a:gd name="T32" fmla="*/ 116 w 228"/>
                <a:gd name="T33" fmla="*/ 27 h 42"/>
                <a:gd name="T34" fmla="*/ 131 w 228"/>
                <a:gd name="T35" fmla="*/ 26 h 42"/>
                <a:gd name="T36" fmla="*/ 145 w 228"/>
                <a:gd name="T37" fmla="*/ 23 h 42"/>
                <a:gd name="T38" fmla="*/ 159 w 228"/>
                <a:gd name="T39" fmla="*/ 20 h 42"/>
                <a:gd name="T40" fmla="*/ 173 w 228"/>
                <a:gd name="T41" fmla="*/ 17 h 42"/>
                <a:gd name="T42" fmla="*/ 187 w 228"/>
                <a:gd name="T43" fmla="*/ 13 h 42"/>
                <a:gd name="T44" fmla="*/ 201 w 228"/>
                <a:gd name="T45" fmla="*/ 10 h 42"/>
                <a:gd name="T46" fmla="*/ 215 w 228"/>
                <a:gd name="T47" fmla="*/ 5 h 42"/>
                <a:gd name="T48" fmla="*/ 228 w 228"/>
                <a:gd name="T49" fmla="*/ 0 h 42"/>
                <a:gd name="T50" fmla="*/ 222 w 228"/>
                <a:gd name="T51" fmla="*/ 13 h 42"/>
                <a:gd name="T52" fmla="*/ 212 w 228"/>
                <a:gd name="T53" fmla="*/ 21 h 42"/>
                <a:gd name="T54" fmla="*/ 201 w 228"/>
                <a:gd name="T55" fmla="*/ 27 h 42"/>
                <a:gd name="T56" fmla="*/ 189 w 228"/>
                <a:gd name="T57" fmla="*/ 31 h 42"/>
                <a:gd name="T58" fmla="*/ 173 w 228"/>
                <a:gd name="T59" fmla="*/ 33 h 42"/>
                <a:gd name="T60" fmla="*/ 159 w 228"/>
                <a:gd name="T61" fmla="*/ 34 h 42"/>
                <a:gd name="T62" fmla="*/ 145 w 228"/>
                <a:gd name="T63" fmla="*/ 35 h 42"/>
                <a:gd name="T64" fmla="*/ 131 w 228"/>
                <a:gd name="T6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42">
                  <a:moveTo>
                    <a:pt x="131" y="38"/>
                  </a:moveTo>
                  <a:lnTo>
                    <a:pt x="115" y="40"/>
                  </a:lnTo>
                  <a:lnTo>
                    <a:pt x="98" y="41"/>
                  </a:lnTo>
                  <a:lnTo>
                    <a:pt x="80" y="42"/>
                  </a:lnTo>
                  <a:lnTo>
                    <a:pt x="63" y="42"/>
                  </a:lnTo>
                  <a:lnTo>
                    <a:pt x="46" y="41"/>
                  </a:lnTo>
                  <a:lnTo>
                    <a:pt x="30" y="38"/>
                  </a:lnTo>
                  <a:lnTo>
                    <a:pt x="14" y="31"/>
                  </a:lnTo>
                  <a:lnTo>
                    <a:pt x="0" y="23"/>
                  </a:lnTo>
                  <a:lnTo>
                    <a:pt x="14" y="26"/>
                  </a:lnTo>
                  <a:lnTo>
                    <a:pt x="28" y="27"/>
                  </a:lnTo>
                  <a:lnTo>
                    <a:pt x="44" y="28"/>
                  </a:lnTo>
                  <a:lnTo>
                    <a:pt x="58" y="30"/>
                  </a:lnTo>
                  <a:lnTo>
                    <a:pt x="73" y="30"/>
                  </a:lnTo>
                  <a:lnTo>
                    <a:pt x="87" y="30"/>
                  </a:lnTo>
                  <a:lnTo>
                    <a:pt x="102" y="28"/>
                  </a:lnTo>
                  <a:lnTo>
                    <a:pt x="116" y="27"/>
                  </a:lnTo>
                  <a:lnTo>
                    <a:pt x="131" y="26"/>
                  </a:lnTo>
                  <a:lnTo>
                    <a:pt x="145" y="23"/>
                  </a:lnTo>
                  <a:lnTo>
                    <a:pt x="159" y="20"/>
                  </a:lnTo>
                  <a:lnTo>
                    <a:pt x="173" y="17"/>
                  </a:lnTo>
                  <a:lnTo>
                    <a:pt x="187" y="13"/>
                  </a:lnTo>
                  <a:lnTo>
                    <a:pt x="201" y="10"/>
                  </a:lnTo>
                  <a:lnTo>
                    <a:pt x="215" y="5"/>
                  </a:lnTo>
                  <a:lnTo>
                    <a:pt x="228" y="0"/>
                  </a:lnTo>
                  <a:lnTo>
                    <a:pt x="222" y="13"/>
                  </a:lnTo>
                  <a:lnTo>
                    <a:pt x="212" y="21"/>
                  </a:lnTo>
                  <a:lnTo>
                    <a:pt x="201" y="27"/>
                  </a:lnTo>
                  <a:lnTo>
                    <a:pt x="189" y="31"/>
                  </a:lnTo>
                  <a:lnTo>
                    <a:pt x="173" y="33"/>
                  </a:lnTo>
                  <a:lnTo>
                    <a:pt x="159" y="34"/>
                  </a:lnTo>
                  <a:lnTo>
                    <a:pt x="145" y="35"/>
                  </a:lnTo>
                  <a:lnTo>
                    <a:pt x="131" y="38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1"/>
            <p:cNvSpPr>
              <a:spLocks noChangeAspect="1"/>
            </p:cNvSpPr>
            <p:nvPr/>
          </p:nvSpPr>
          <p:spPr bwMode="auto">
            <a:xfrm>
              <a:off x="1033" y="2877"/>
              <a:ext cx="40" cy="8"/>
            </a:xfrm>
            <a:custGeom>
              <a:avLst/>
              <a:gdLst>
                <a:gd name="T0" fmla="*/ 121 w 121"/>
                <a:gd name="T1" fmla="*/ 2 h 26"/>
                <a:gd name="T2" fmla="*/ 117 w 121"/>
                <a:gd name="T3" fmla="*/ 9 h 26"/>
                <a:gd name="T4" fmla="*/ 110 w 121"/>
                <a:gd name="T5" fmla="*/ 13 h 26"/>
                <a:gd name="T6" fmla="*/ 102 w 121"/>
                <a:gd name="T7" fmla="*/ 16 h 26"/>
                <a:gd name="T8" fmla="*/ 95 w 121"/>
                <a:gd name="T9" fmla="*/ 20 h 26"/>
                <a:gd name="T10" fmla="*/ 84 w 121"/>
                <a:gd name="T11" fmla="*/ 21 h 26"/>
                <a:gd name="T12" fmla="*/ 71 w 121"/>
                <a:gd name="T13" fmla="*/ 23 h 26"/>
                <a:gd name="T14" fmla="*/ 60 w 121"/>
                <a:gd name="T15" fmla="*/ 24 h 26"/>
                <a:gd name="T16" fmla="*/ 47 w 121"/>
                <a:gd name="T17" fmla="*/ 24 h 26"/>
                <a:gd name="T18" fmla="*/ 35 w 121"/>
                <a:gd name="T19" fmla="*/ 26 h 26"/>
                <a:gd name="T20" fmla="*/ 24 w 121"/>
                <a:gd name="T21" fmla="*/ 26 h 26"/>
                <a:gd name="T22" fmla="*/ 11 w 121"/>
                <a:gd name="T23" fmla="*/ 24 h 26"/>
                <a:gd name="T24" fmla="*/ 0 w 121"/>
                <a:gd name="T25" fmla="*/ 21 h 26"/>
                <a:gd name="T26" fmla="*/ 14 w 121"/>
                <a:gd name="T27" fmla="*/ 20 h 26"/>
                <a:gd name="T28" fmla="*/ 29 w 121"/>
                <a:gd name="T29" fmla="*/ 17 h 26"/>
                <a:gd name="T30" fmla="*/ 43 w 121"/>
                <a:gd name="T31" fmla="*/ 14 h 26"/>
                <a:gd name="T32" fmla="*/ 57 w 121"/>
                <a:gd name="T33" fmla="*/ 10 h 26"/>
                <a:gd name="T34" fmla="*/ 71 w 121"/>
                <a:gd name="T35" fmla="*/ 7 h 26"/>
                <a:gd name="T36" fmla="*/ 85 w 121"/>
                <a:gd name="T37" fmla="*/ 5 h 26"/>
                <a:gd name="T38" fmla="*/ 99 w 121"/>
                <a:gd name="T39" fmla="*/ 5 h 26"/>
                <a:gd name="T40" fmla="*/ 111 w 121"/>
                <a:gd name="T41" fmla="*/ 5 h 26"/>
                <a:gd name="T42" fmla="*/ 113 w 121"/>
                <a:gd name="T43" fmla="*/ 2 h 26"/>
                <a:gd name="T44" fmla="*/ 116 w 121"/>
                <a:gd name="T45" fmla="*/ 0 h 26"/>
                <a:gd name="T46" fmla="*/ 118 w 121"/>
                <a:gd name="T47" fmla="*/ 0 h 26"/>
                <a:gd name="T48" fmla="*/ 121 w 121"/>
                <a:gd name="T4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" h="26">
                  <a:moveTo>
                    <a:pt x="121" y="2"/>
                  </a:moveTo>
                  <a:lnTo>
                    <a:pt x="117" y="9"/>
                  </a:lnTo>
                  <a:lnTo>
                    <a:pt x="110" y="13"/>
                  </a:lnTo>
                  <a:lnTo>
                    <a:pt x="102" y="16"/>
                  </a:lnTo>
                  <a:lnTo>
                    <a:pt x="95" y="20"/>
                  </a:lnTo>
                  <a:lnTo>
                    <a:pt x="84" y="21"/>
                  </a:lnTo>
                  <a:lnTo>
                    <a:pt x="71" y="23"/>
                  </a:lnTo>
                  <a:lnTo>
                    <a:pt x="60" y="24"/>
                  </a:lnTo>
                  <a:lnTo>
                    <a:pt x="47" y="24"/>
                  </a:lnTo>
                  <a:lnTo>
                    <a:pt x="35" y="26"/>
                  </a:lnTo>
                  <a:lnTo>
                    <a:pt x="24" y="26"/>
                  </a:lnTo>
                  <a:lnTo>
                    <a:pt x="11" y="24"/>
                  </a:lnTo>
                  <a:lnTo>
                    <a:pt x="0" y="21"/>
                  </a:lnTo>
                  <a:lnTo>
                    <a:pt x="14" y="20"/>
                  </a:lnTo>
                  <a:lnTo>
                    <a:pt x="29" y="17"/>
                  </a:lnTo>
                  <a:lnTo>
                    <a:pt x="43" y="14"/>
                  </a:lnTo>
                  <a:lnTo>
                    <a:pt x="57" y="10"/>
                  </a:lnTo>
                  <a:lnTo>
                    <a:pt x="71" y="7"/>
                  </a:lnTo>
                  <a:lnTo>
                    <a:pt x="85" y="5"/>
                  </a:lnTo>
                  <a:lnTo>
                    <a:pt x="99" y="5"/>
                  </a:lnTo>
                  <a:lnTo>
                    <a:pt x="111" y="5"/>
                  </a:lnTo>
                  <a:lnTo>
                    <a:pt x="113" y="2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2"/>
            <p:cNvSpPr>
              <a:spLocks noChangeAspect="1"/>
            </p:cNvSpPr>
            <p:nvPr/>
          </p:nvSpPr>
          <p:spPr bwMode="auto">
            <a:xfrm>
              <a:off x="1067" y="2877"/>
              <a:ext cx="21" cy="20"/>
            </a:xfrm>
            <a:custGeom>
              <a:avLst/>
              <a:gdLst>
                <a:gd name="T0" fmla="*/ 64 w 64"/>
                <a:gd name="T1" fmla="*/ 0 h 62"/>
                <a:gd name="T2" fmla="*/ 63 w 64"/>
                <a:gd name="T3" fmla="*/ 10 h 62"/>
                <a:gd name="T4" fmla="*/ 60 w 64"/>
                <a:gd name="T5" fmla="*/ 19 h 62"/>
                <a:gd name="T6" fmla="*/ 54 w 64"/>
                <a:gd name="T7" fmla="*/ 27 h 62"/>
                <a:gd name="T8" fmla="*/ 49 w 64"/>
                <a:gd name="T9" fmla="*/ 35 h 62"/>
                <a:gd name="T10" fmla="*/ 42 w 64"/>
                <a:gd name="T11" fmla="*/ 42 h 62"/>
                <a:gd name="T12" fmla="*/ 34 w 64"/>
                <a:gd name="T13" fmla="*/ 49 h 62"/>
                <a:gd name="T14" fmla="*/ 24 w 64"/>
                <a:gd name="T15" fmla="*/ 55 h 62"/>
                <a:gd name="T16" fmla="*/ 15 w 64"/>
                <a:gd name="T17" fmla="*/ 59 h 62"/>
                <a:gd name="T18" fmla="*/ 11 w 64"/>
                <a:gd name="T19" fmla="*/ 60 h 62"/>
                <a:gd name="T20" fmla="*/ 7 w 64"/>
                <a:gd name="T21" fmla="*/ 62 h 62"/>
                <a:gd name="T22" fmla="*/ 3 w 64"/>
                <a:gd name="T23" fmla="*/ 62 h 62"/>
                <a:gd name="T24" fmla="*/ 0 w 64"/>
                <a:gd name="T25" fmla="*/ 58 h 62"/>
                <a:gd name="T26" fmla="*/ 7 w 64"/>
                <a:gd name="T27" fmla="*/ 52 h 62"/>
                <a:gd name="T28" fmla="*/ 15 w 64"/>
                <a:gd name="T29" fmla="*/ 46 h 62"/>
                <a:gd name="T30" fmla="*/ 24 w 64"/>
                <a:gd name="T31" fmla="*/ 41 h 62"/>
                <a:gd name="T32" fmla="*/ 34 w 64"/>
                <a:gd name="T33" fmla="*/ 34 h 62"/>
                <a:gd name="T34" fmla="*/ 42 w 64"/>
                <a:gd name="T35" fmla="*/ 27 h 62"/>
                <a:gd name="T36" fmla="*/ 49 w 64"/>
                <a:gd name="T37" fmla="*/ 19 h 62"/>
                <a:gd name="T38" fmla="*/ 56 w 64"/>
                <a:gd name="T39" fmla="*/ 10 h 62"/>
                <a:gd name="T40" fmla="*/ 60 w 64"/>
                <a:gd name="T41" fmla="*/ 0 h 62"/>
                <a:gd name="T42" fmla="*/ 64 w 64"/>
                <a:gd name="T4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2">
                  <a:moveTo>
                    <a:pt x="64" y="0"/>
                  </a:moveTo>
                  <a:lnTo>
                    <a:pt x="63" y="10"/>
                  </a:lnTo>
                  <a:lnTo>
                    <a:pt x="60" y="19"/>
                  </a:lnTo>
                  <a:lnTo>
                    <a:pt x="54" y="27"/>
                  </a:lnTo>
                  <a:lnTo>
                    <a:pt x="49" y="35"/>
                  </a:lnTo>
                  <a:lnTo>
                    <a:pt x="42" y="42"/>
                  </a:lnTo>
                  <a:lnTo>
                    <a:pt x="34" y="49"/>
                  </a:lnTo>
                  <a:lnTo>
                    <a:pt x="24" y="55"/>
                  </a:lnTo>
                  <a:lnTo>
                    <a:pt x="15" y="59"/>
                  </a:lnTo>
                  <a:lnTo>
                    <a:pt x="11" y="60"/>
                  </a:lnTo>
                  <a:lnTo>
                    <a:pt x="7" y="62"/>
                  </a:lnTo>
                  <a:lnTo>
                    <a:pt x="3" y="62"/>
                  </a:lnTo>
                  <a:lnTo>
                    <a:pt x="0" y="58"/>
                  </a:lnTo>
                  <a:lnTo>
                    <a:pt x="7" y="52"/>
                  </a:lnTo>
                  <a:lnTo>
                    <a:pt x="15" y="46"/>
                  </a:lnTo>
                  <a:lnTo>
                    <a:pt x="24" y="41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49" y="19"/>
                  </a:lnTo>
                  <a:lnTo>
                    <a:pt x="56" y="10"/>
                  </a:lnTo>
                  <a:lnTo>
                    <a:pt x="6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3"/>
            <p:cNvSpPr>
              <a:spLocks noChangeAspect="1"/>
            </p:cNvSpPr>
            <p:nvPr/>
          </p:nvSpPr>
          <p:spPr bwMode="auto">
            <a:xfrm>
              <a:off x="1084" y="2889"/>
              <a:ext cx="7" cy="7"/>
            </a:xfrm>
            <a:custGeom>
              <a:avLst/>
              <a:gdLst>
                <a:gd name="T0" fmla="*/ 19 w 19"/>
                <a:gd name="T1" fmla="*/ 0 h 20"/>
                <a:gd name="T2" fmla="*/ 19 w 19"/>
                <a:gd name="T3" fmla="*/ 6 h 20"/>
                <a:gd name="T4" fmla="*/ 16 w 19"/>
                <a:gd name="T5" fmla="*/ 10 h 20"/>
                <a:gd name="T6" fmla="*/ 11 w 19"/>
                <a:gd name="T7" fmla="*/ 15 h 20"/>
                <a:gd name="T8" fmla="*/ 8 w 19"/>
                <a:gd name="T9" fmla="*/ 20 h 20"/>
                <a:gd name="T10" fmla="*/ 5 w 19"/>
                <a:gd name="T11" fmla="*/ 20 h 20"/>
                <a:gd name="T12" fmla="*/ 4 w 19"/>
                <a:gd name="T13" fmla="*/ 20 h 20"/>
                <a:gd name="T14" fmla="*/ 1 w 19"/>
                <a:gd name="T15" fmla="*/ 18 h 20"/>
                <a:gd name="T16" fmla="*/ 0 w 19"/>
                <a:gd name="T17" fmla="*/ 17 h 20"/>
                <a:gd name="T18" fmla="*/ 4 w 19"/>
                <a:gd name="T19" fmla="*/ 14 h 20"/>
                <a:gd name="T20" fmla="*/ 9 w 19"/>
                <a:gd name="T21" fmla="*/ 8 h 20"/>
                <a:gd name="T22" fmla="*/ 14 w 19"/>
                <a:gd name="T23" fmla="*/ 3 h 20"/>
                <a:gd name="T24" fmla="*/ 19 w 19"/>
                <a:gd name="T2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19" y="6"/>
                  </a:lnTo>
                  <a:lnTo>
                    <a:pt x="16" y="10"/>
                  </a:lnTo>
                  <a:lnTo>
                    <a:pt x="11" y="15"/>
                  </a:lnTo>
                  <a:lnTo>
                    <a:pt x="8" y="20"/>
                  </a:lnTo>
                  <a:lnTo>
                    <a:pt x="5" y="20"/>
                  </a:lnTo>
                  <a:lnTo>
                    <a:pt x="4" y="20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4" y="14"/>
                  </a:lnTo>
                  <a:lnTo>
                    <a:pt x="9" y="8"/>
                  </a:lnTo>
                  <a:lnTo>
                    <a:pt x="14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098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7" grpId="0" animBg="1"/>
      <p:bldP spid="19" grpId="0" animBg="1"/>
      <p:bldP spid="21" grpId="0"/>
      <p:bldP spid="23" grpId="0" animBg="1"/>
      <p:bldP spid="24" grpId="0"/>
      <p:bldP spid="25" grpId="0"/>
      <p:bldP spid="26" grpId="0" animBg="1"/>
      <p:bldP spid="27" grpId="0"/>
      <p:bldP spid="28" grpId="0"/>
      <p:bldP spid="29" grpId="0" animBg="1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ChangeArrowheads="1"/>
          </p:cNvSpPr>
          <p:nvPr/>
        </p:nvSpPr>
        <p:spPr bwMode="auto">
          <a:xfrm>
            <a:off x="457200" y="685800"/>
            <a:ext cx="8458200" cy="762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698" name="Rectangle 3"/>
          <p:cNvSpPr txBox="1">
            <a:spLocks noChangeArrowheads="1"/>
          </p:cNvSpPr>
          <p:nvPr/>
        </p:nvSpPr>
        <p:spPr bwMode="auto">
          <a:xfrm>
            <a:off x="0" y="2866645"/>
            <a:ext cx="914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Font typeface="Wingdings" charset="0"/>
              <a:buNone/>
            </a:pPr>
            <a:r>
              <a:rPr lang="en-US" sz="3600" dirty="0">
                <a:latin typeface="Verdana (Heading)"/>
                <a:cs typeface="Verdana (Heading)"/>
              </a:rPr>
              <a:t>Part III:</a:t>
            </a:r>
          </a:p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Font typeface="Wingdings" charset="0"/>
              <a:buNone/>
            </a:pPr>
            <a:r>
              <a:rPr lang="en-US" sz="3600">
                <a:solidFill>
                  <a:schemeClr val="bg2">
                    <a:lumMod val="50000"/>
                  </a:schemeClr>
                </a:solidFill>
                <a:latin typeface="Verdana (Heading)"/>
                <a:cs typeface="Verdana (Heading)"/>
              </a:rPr>
              <a:t>Applications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Verdana (Heading)"/>
              <a:cs typeface="Verdana (Heading)"/>
            </a:endParaRPr>
          </a:p>
        </p:txBody>
      </p:sp>
    </p:spTree>
    <p:extLst>
      <p:ext uri="{BB962C8B-B14F-4D97-AF65-F5344CB8AC3E}">
        <p14:creationId xmlns:p14="http://schemas.microsoft.com/office/powerpoint/2010/main" val="14833845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Conclusion: </a:t>
            </a:r>
            <a:r>
              <a:rPr lang="en-US" sz="4000" i="1" dirty="0">
                <a:solidFill>
                  <a:srgbClr val="C00000"/>
                </a:solidFill>
              </a:rPr>
              <a:t>A Change of Perspective</a:t>
            </a:r>
            <a:endParaRPr lang="en-US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Blockchains</a:t>
            </a:r>
            <a:r>
              <a:rPr lang="en-US" dirty="0"/>
              <a:t> traditionally considered a “cryptographic </a:t>
            </a:r>
            <a:r>
              <a:rPr lang="en-US" i="1" dirty="0"/>
              <a:t>goal</a:t>
            </a:r>
            <a:r>
              <a:rPr lang="en-US" dirty="0"/>
              <a:t>”</a:t>
            </a:r>
          </a:p>
          <a:p>
            <a:r>
              <a:rPr lang="en-US" dirty="0"/>
              <a:t>Way to decentralized digital currency</a:t>
            </a:r>
          </a:p>
          <a:p>
            <a:endParaRPr lang="en-US" dirty="0"/>
          </a:p>
          <a:p>
            <a:r>
              <a:rPr lang="en-US" dirty="0" err="1">
                <a:solidFill>
                  <a:srgbClr val="FF0000"/>
                </a:solidFill>
              </a:rPr>
              <a:t>Blockchains</a:t>
            </a:r>
            <a:r>
              <a:rPr lang="en-US" dirty="0">
                <a:solidFill>
                  <a:srgbClr val="FF0000"/>
                </a:solidFill>
              </a:rPr>
              <a:t> as a “cryptographic </a:t>
            </a:r>
            <a:r>
              <a:rPr lang="en-US" i="1" dirty="0">
                <a:solidFill>
                  <a:srgbClr val="FF0000"/>
                </a:solidFill>
              </a:rPr>
              <a:t>primitive</a:t>
            </a:r>
            <a:r>
              <a:rPr lang="en-US" dirty="0">
                <a:solidFill>
                  <a:srgbClr val="FF0000"/>
                </a:solidFill>
              </a:rPr>
              <a:t>”</a:t>
            </a:r>
          </a:p>
          <a:p>
            <a:r>
              <a:rPr lang="en-US" dirty="0">
                <a:solidFill>
                  <a:srgbClr val="FF0000"/>
                </a:solidFill>
              </a:rPr>
              <a:t>Way to bypass impossibility results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114548" y="783308"/>
            <a:ext cx="1775559" cy="2084633"/>
            <a:chOff x="7098506" y="1220041"/>
            <a:chExt cx="1775559" cy="2084633"/>
          </a:xfrm>
        </p:grpSpPr>
        <p:pic>
          <p:nvPicPr>
            <p:cNvPr id="5" name="Picture 4" descr="http://4vector.com/i/free-vector-realistic-highway-02-vector_093635_22/6765756%20(2)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8506" y="2064298"/>
              <a:ext cx="1211305" cy="1240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mage result for bitcoin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9282" y="1318494"/>
              <a:ext cx="522228" cy="492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6" descr="mage result for ethereum logo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4988" y="1220041"/>
              <a:ext cx="689077" cy="689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mage result for coins clipart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1510" y="1488154"/>
              <a:ext cx="495303" cy="610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Group 8"/>
          <p:cNvGrpSpPr/>
          <p:nvPr/>
        </p:nvGrpSpPr>
        <p:grpSpPr>
          <a:xfrm>
            <a:off x="5989622" y="4255073"/>
            <a:ext cx="2446558" cy="1712590"/>
            <a:chOff x="5989622" y="4255073"/>
            <a:chExt cx="2446558" cy="171259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89622" y="4255073"/>
              <a:ext cx="2446558" cy="1712590"/>
            </a:xfrm>
            <a:prstGeom prst="rect">
              <a:avLst/>
            </a:prstGeom>
          </p:spPr>
        </p:pic>
        <p:pic>
          <p:nvPicPr>
            <p:cNvPr id="11" name="Picture 18" descr="elated image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495" y="5297389"/>
              <a:ext cx="898358" cy="510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015822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7007" y="1019908"/>
            <a:ext cx="7772400" cy="1143000"/>
          </a:xfrm>
        </p:spPr>
        <p:txBody>
          <a:bodyPr anchor="ctr"/>
          <a:lstStyle/>
          <a:p>
            <a:r>
              <a:rPr lang="en-US" altLang="en-US" sz="4400" dirty="0"/>
              <a:t>Zero Knowledge Proofs</a:t>
            </a:r>
            <a:br>
              <a:rPr lang="en-US" altLang="en-US" sz="4400" dirty="0"/>
            </a:br>
            <a:endParaRPr lang="en-US" altLang="en-US" sz="4400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989007" y="4852936"/>
            <a:ext cx="6400800" cy="1752600"/>
          </a:xfrm>
        </p:spPr>
        <p:txBody>
          <a:bodyPr/>
          <a:lstStyle/>
          <a:p>
            <a:r>
              <a:rPr lang="en-US" altLang="en-US" sz="3200" dirty="0"/>
              <a:t>By</a:t>
            </a:r>
          </a:p>
          <a:p>
            <a:r>
              <a:rPr lang="en-US" altLang="en-US" sz="3200" dirty="0" err="1"/>
              <a:t>Subha</a:t>
            </a:r>
            <a:r>
              <a:rPr lang="en-US" altLang="en-US" sz="3200" dirty="0"/>
              <a:t> </a:t>
            </a:r>
            <a:r>
              <a:rPr lang="en-US" altLang="en-US" sz="3200" dirty="0" err="1"/>
              <a:t>Rajagopalan</a:t>
            </a:r>
            <a:endParaRPr lang="en-US" altLang="en-US" sz="3200" dirty="0"/>
          </a:p>
          <a:p>
            <a:r>
              <a:rPr lang="en-US" altLang="en-US" sz="3200" dirty="0" err="1"/>
              <a:t>Jaisheela</a:t>
            </a:r>
            <a:r>
              <a:rPr lang="en-US" altLang="en-US" sz="3200" dirty="0"/>
              <a:t> </a:t>
            </a:r>
            <a:r>
              <a:rPr lang="en-US" altLang="en-US" sz="3200" dirty="0" err="1"/>
              <a:t>Kandagal</a:t>
            </a:r>
            <a:endParaRPr lang="en-US" altLang="en-US" sz="32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93207" y="1686868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dirty="0"/>
              <a:t>Introduction</a:t>
            </a:r>
          </a:p>
          <a:p>
            <a:r>
              <a:rPr lang="en-US" altLang="en-US" sz="2800" dirty="0"/>
              <a:t>Properties of ZKP</a:t>
            </a:r>
          </a:p>
          <a:p>
            <a:r>
              <a:rPr lang="en-US" altLang="en-US" sz="2800" dirty="0"/>
              <a:t>Advantages of ZKP</a:t>
            </a:r>
          </a:p>
          <a:p>
            <a:r>
              <a:rPr lang="en-US" altLang="en-US" sz="2800" dirty="0"/>
              <a:t>Examples</a:t>
            </a:r>
          </a:p>
          <a:p>
            <a:r>
              <a:rPr lang="en-US" altLang="en-US" sz="2800" dirty="0"/>
              <a:t>Fiat-Shamir Identification Protocol</a:t>
            </a:r>
          </a:p>
          <a:p>
            <a:r>
              <a:rPr lang="en-US" altLang="en-US" sz="2800" dirty="0"/>
              <a:t>Real-Time Applications</a:t>
            </a:r>
          </a:p>
          <a:p>
            <a:pPr>
              <a:buFontTx/>
              <a:buNone/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284312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/>
              <a:t>Zero Knowledge Proofs	(ZKP)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>
                <a:cs typeface="Times New Roman" panose="02020603050405020304" pitchFamily="18" charset="0"/>
              </a:rPr>
              <a:t>Goldwasser, Micali, and Rackoff, 1985.</a:t>
            </a:r>
            <a:r>
              <a:rPr lang="en-US" altLang="en-US" sz="2800"/>
              <a:t> </a:t>
            </a:r>
          </a:p>
          <a:p>
            <a:r>
              <a:rPr lang="en-US" altLang="en-US" sz="2800"/>
              <a:t>ZKP instance of Interactive Proof System</a:t>
            </a:r>
          </a:p>
          <a:p>
            <a:r>
              <a:rPr lang="en-US" altLang="en-US" sz="2800"/>
              <a:t>Interactive Proof Systems	</a:t>
            </a:r>
          </a:p>
          <a:p>
            <a:pPr lvl="1"/>
            <a:r>
              <a:rPr lang="en-US" altLang="en-US"/>
              <a:t>Challenge-Response Authentication</a:t>
            </a:r>
          </a:p>
          <a:p>
            <a:pPr lvl="1"/>
            <a:r>
              <a:rPr lang="en-US" altLang="en-US"/>
              <a:t>Prover and Verifier</a:t>
            </a:r>
          </a:p>
          <a:p>
            <a:pPr lvl="1"/>
            <a:r>
              <a:rPr lang="en-US" altLang="en-US"/>
              <a:t>Verifier Accepts or Rejects the Prover</a:t>
            </a:r>
          </a:p>
          <a:p>
            <a:pPr lvl="1">
              <a:buFontTx/>
              <a:buNone/>
            </a:pPr>
            <a:endParaRPr lang="en-US" altLang="en-US"/>
          </a:p>
          <a:p>
            <a:pPr lvl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914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/>
              <a:t>ZKP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/>
              <a:t>Zero knowledge Transfer between the Prover and the Verifier</a:t>
            </a:r>
          </a:p>
          <a:p>
            <a:r>
              <a:rPr lang="en-US" altLang="en-US" sz="2800">
                <a:cs typeface="Times New Roman" panose="02020603050405020304" pitchFamily="18" charset="0"/>
              </a:rPr>
              <a:t>The verifier accepts or rejects the proof after multiple challenges and responses</a:t>
            </a:r>
            <a:endParaRPr lang="en-US" altLang="en-US" sz="2800"/>
          </a:p>
          <a:p>
            <a:r>
              <a:rPr lang="en-US" altLang="en-US" sz="2800">
                <a:cs typeface="Times New Roman" panose="02020603050405020304" pitchFamily="18" charset="0"/>
              </a:rPr>
              <a:t>Probabilistic Proof Protocol</a:t>
            </a:r>
            <a:r>
              <a:rPr lang="en-US" altLang="en-US" sz="2800"/>
              <a:t> </a:t>
            </a:r>
          </a:p>
          <a:p>
            <a:r>
              <a:rPr lang="en-US" altLang="en-US" sz="2800"/>
              <a:t>Overcomes Problems with Password Based Authentication</a:t>
            </a:r>
          </a:p>
        </p:txBody>
      </p:sp>
    </p:spTree>
    <p:extLst>
      <p:ext uri="{BB962C8B-B14F-4D97-AF65-F5344CB8AC3E}">
        <p14:creationId xmlns:p14="http://schemas.microsoft.com/office/powerpoint/2010/main" val="40890587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/>
              <a:t>Properties of ZKP	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/>
              <a:t>Completeness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Succeeds with high probability for a true assertion </a:t>
            </a:r>
            <a:r>
              <a:rPr lang="en-US" altLang="en-US">
                <a:cs typeface="Times New Roman" panose="02020603050405020304" pitchFamily="18" charset="0"/>
              </a:rPr>
              <a:t>given an honest verifier and an honest prover.</a:t>
            </a:r>
            <a:r>
              <a:rPr lang="en-US" altLang="en-US" b="1" i="1">
                <a:cs typeface="Times New Roman" panose="02020603050405020304" pitchFamily="18" charset="0"/>
              </a:rPr>
              <a:t>   </a:t>
            </a:r>
            <a:endParaRPr lang="en-US" altLang="en-US"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/>
          </a:p>
          <a:p>
            <a:pPr>
              <a:lnSpc>
                <a:spcPct val="90000"/>
              </a:lnSpc>
            </a:pPr>
            <a:r>
              <a:rPr lang="en-US" altLang="en-US" sz="2800">
                <a:cs typeface="Times New Roman" panose="02020603050405020304" pitchFamily="18" charset="0"/>
              </a:rPr>
              <a:t>Soundness</a:t>
            </a:r>
          </a:p>
          <a:p>
            <a:pPr lvl="1">
              <a:lnSpc>
                <a:spcPct val="90000"/>
              </a:lnSpc>
            </a:pPr>
            <a:r>
              <a:rPr lang="en-US" altLang="en-US">
                <a:cs typeface="Times New Roman" panose="02020603050405020304" pitchFamily="18" charset="0"/>
              </a:rPr>
              <a:t>Fails for any other false assertion, given a dishonest prover and an honest verifier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>
                <a:cs typeface="Times New Roman" panose="02020603050405020304" pitchFamily="18" charset="0"/>
              </a:rPr>
              <a:t>		</a:t>
            </a:r>
          </a:p>
          <a:p>
            <a:pPr lvl="1">
              <a:lnSpc>
                <a:spcPct val="90000"/>
              </a:lnSpc>
            </a:pPr>
            <a:endParaRPr lang="en-US" altLang="en-US" sz="2400"/>
          </a:p>
          <a:p>
            <a:pPr lvl="1">
              <a:lnSpc>
                <a:spcPct val="90000"/>
              </a:lnSpc>
            </a:pPr>
            <a:endParaRPr lang="en-US" altLang="en-US" sz="2400"/>
          </a:p>
        </p:txBody>
      </p:sp>
    </p:spTree>
    <p:extLst>
      <p:ext uri="{BB962C8B-B14F-4D97-AF65-F5344CB8AC3E}">
        <p14:creationId xmlns:p14="http://schemas.microsoft.com/office/powerpoint/2010/main" val="14419146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/>
              <a:t>Advantages of ZKP</a:t>
            </a:r>
            <a:r>
              <a:rPr lang="en-US" altLang="en-US"/>
              <a:t>	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/>
              <a:t>As name Suggests – Zero Knowledge Transfer</a:t>
            </a:r>
          </a:p>
          <a:p>
            <a:r>
              <a:rPr lang="en-US" altLang="en-US" sz="2800"/>
              <a:t>Computational Efficiency – No Encryption</a:t>
            </a:r>
          </a:p>
          <a:p>
            <a:r>
              <a:rPr lang="en-US" altLang="en-US" sz="2800"/>
              <a:t>No Degradation of the protocol</a:t>
            </a:r>
          </a:p>
          <a:p>
            <a:r>
              <a:rPr lang="en-US" altLang="en-US" sz="2800"/>
              <a:t>Based on </a:t>
            </a:r>
            <a:r>
              <a:rPr lang="en-US" altLang="en-US" sz="2800">
                <a:cs typeface="Times New Roman" panose="02020603050405020304" pitchFamily="18" charset="0"/>
              </a:rPr>
              <a:t>problems like discrete logarithms and integer factorization</a:t>
            </a:r>
          </a:p>
          <a:p>
            <a:pPr>
              <a:buFontTx/>
              <a:buNone/>
            </a:pPr>
            <a:endParaRPr lang="en-US" altLang="en-US" sz="2800"/>
          </a:p>
        </p:txBody>
      </p:sp>
    </p:spTree>
    <p:extLst>
      <p:ext uri="{BB962C8B-B14F-4D97-AF65-F5344CB8AC3E}">
        <p14:creationId xmlns:p14="http://schemas.microsoft.com/office/powerpoint/2010/main" val="24834162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cs typeface="Times New Roman" panose="02020603050405020304" pitchFamily="18" charset="0"/>
              </a:rPr>
              <a:t>Classic Example</a:t>
            </a:r>
            <a:r>
              <a:rPr lang="en-US" altLang="en-US">
                <a:cs typeface="Times New Roman" panose="02020603050405020304" pitchFamily="18" charset="0"/>
              </a:rPr>
              <a:t> </a:t>
            </a:r>
            <a:br>
              <a:rPr lang="en-US" altLang="en-US">
                <a:cs typeface="Times New Roman" panose="02020603050405020304" pitchFamily="18" charset="0"/>
              </a:rPr>
            </a:br>
            <a:endParaRPr lang="en-US" altLang="en-US">
              <a:cs typeface="Times New Roman" panose="02020603050405020304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/>
              <a:t>Ali Baba’s Cave</a:t>
            </a:r>
          </a:p>
          <a:p>
            <a:pPr>
              <a:buFontTx/>
              <a:buNone/>
            </a:pPr>
            <a:r>
              <a:rPr lang="en-US" altLang="en-US" sz="2800"/>
              <a:t>	Alice has to convince Bob She knows the secret to open the cave door without telling the secret (“Open Sesame”).</a:t>
            </a:r>
          </a:p>
        </p:txBody>
      </p:sp>
      <p:pic>
        <p:nvPicPr>
          <p:cNvPr id="14340" name="Picture 4" descr="C:\Documents and Settings\subhi\Desktop\aliba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962400"/>
            <a:ext cx="2500313" cy="167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981200" y="5715000"/>
            <a:ext cx="4572000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>
                <a:cs typeface="Times New Roman" panose="02020603050405020304" pitchFamily="18" charset="0"/>
              </a:rPr>
              <a:t>(source: http://www.rsasecurity.com/rsalabs/faq/2-1-8.html)</a:t>
            </a:r>
          </a:p>
          <a:p>
            <a:r>
              <a:rPr lang="en-US" altLang="en-US" sz="1100" b="0"/>
              <a:t> </a:t>
            </a:r>
            <a:endParaRPr lang="en-US" altLang="en-US" sz="2400" b="0"/>
          </a:p>
        </p:txBody>
      </p:sp>
    </p:spTree>
    <p:extLst>
      <p:ext uri="{BB962C8B-B14F-4D97-AF65-F5344CB8AC3E}">
        <p14:creationId xmlns:p14="http://schemas.microsoft.com/office/powerpoint/2010/main" val="14298846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/>
              <a:t>Fiat-Shamir Identification Protocol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sz="2800"/>
              <a:t>3 Message Protocol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Alice A, the Prover and Bob B, the Verifier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000" b="1">
                <a:cs typeface="Times New Roman" panose="02020603050405020304" pitchFamily="18" charset="0"/>
              </a:rPr>
              <a:t>	A  </a:t>
            </a:r>
            <a:r>
              <a:rPr lang="en-US" altLang="en-US" sz="2000" b="1"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en-US" sz="2000" b="1">
                <a:cs typeface="Times New Roman" panose="02020603050405020304" pitchFamily="18" charset="0"/>
              </a:rPr>
              <a:t>  B	: x = </a:t>
            </a:r>
            <a:r>
              <a:rPr lang="en-US" altLang="en-US" sz="2000">
                <a:cs typeface="Times New Roman" panose="02020603050405020304" pitchFamily="18" charset="0"/>
              </a:rPr>
              <a:t>r</a:t>
            </a:r>
            <a:r>
              <a:rPr lang="en-US" altLang="en-US" sz="2000" baseline="30000">
                <a:cs typeface="Times New Roman" panose="02020603050405020304" pitchFamily="18" charset="0"/>
              </a:rPr>
              <a:t>2 </a:t>
            </a:r>
            <a:r>
              <a:rPr lang="en-US" altLang="en-US" sz="2000" b="1">
                <a:cs typeface="Times New Roman" panose="02020603050405020304" pitchFamily="18" charset="0"/>
              </a:rPr>
              <a:t>mod n </a:t>
            </a:r>
            <a:endParaRPr lang="en-US" altLang="en-US" sz="2000"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000" b="1">
                <a:cs typeface="Times New Roman" panose="02020603050405020304" pitchFamily="18" charset="0"/>
              </a:rPr>
              <a:t>	A  </a:t>
            </a:r>
            <a:r>
              <a:rPr lang="en-US" altLang="en-US" sz="2000" b="1">
                <a:cs typeface="Times New Roman" panose="02020603050405020304" pitchFamily="18" charset="0"/>
                <a:sym typeface="Wingdings" panose="05000000000000000000" pitchFamily="2" charset="2"/>
              </a:rPr>
              <a:t></a:t>
            </a:r>
            <a:r>
              <a:rPr lang="en-US" altLang="en-US" sz="2000" b="1">
                <a:cs typeface="Times New Roman" panose="02020603050405020304" pitchFamily="18" charset="0"/>
              </a:rPr>
              <a:t>  B	: e </a:t>
            </a:r>
            <a:r>
              <a:rPr lang="en-US" altLang="en-US" sz="2000" b="1">
                <a:cs typeface="Times New Roman" panose="02020603050405020304" pitchFamily="18" charset="0"/>
                <a:sym typeface="Symbol" panose="05050102010706020507" pitchFamily="18" charset="2"/>
              </a:rPr>
              <a:t></a:t>
            </a:r>
            <a:r>
              <a:rPr lang="en-US" altLang="en-US" sz="2000" b="1">
                <a:cs typeface="Times New Roman" panose="02020603050405020304" pitchFamily="18" charset="0"/>
              </a:rPr>
              <a:t> { 0,1}</a:t>
            </a:r>
            <a:endParaRPr lang="en-US" altLang="en-US" sz="2000"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000" b="1">
                <a:cs typeface="Times New Roman" panose="02020603050405020304" pitchFamily="18" charset="0"/>
              </a:rPr>
              <a:t>	A  </a:t>
            </a:r>
            <a:r>
              <a:rPr lang="en-US" altLang="en-US" sz="2000" b="1"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en-US" sz="2000" b="1">
                <a:cs typeface="Times New Roman" panose="02020603050405020304" pitchFamily="18" charset="0"/>
              </a:rPr>
              <a:t>  B	: y = r * </a:t>
            </a:r>
            <a:r>
              <a:rPr lang="en-US" altLang="en-US" sz="2000">
                <a:cs typeface="Times New Roman" panose="02020603050405020304" pitchFamily="18" charset="0"/>
              </a:rPr>
              <a:t>s</a:t>
            </a:r>
            <a:r>
              <a:rPr lang="en-US" altLang="en-US" sz="2000" baseline="30000">
                <a:cs typeface="Times New Roman" panose="02020603050405020304" pitchFamily="18" charset="0"/>
              </a:rPr>
              <a:t>e </a:t>
            </a:r>
            <a:r>
              <a:rPr lang="en-US" altLang="en-US" sz="2000" b="1">
                <a:cs typeface="Times New Roman" panose="02020603050405020304" pitchFamily="18" charset="0"/>
              </a:rPr>
              <a:t>mod n is y</a:t>
            </a:r>
            <a:r>
              <a:rPr lang="en-US" altLang="en-US" sz="2000" b="1" baseline="30000">
                <a:cs typeface="Times New Roman" panose="02020603050405020304" pitchFamily="18" charset="0"/>
              </a:rPr>
              <a:t>2</a:t>
            </a:r>
            <a:r>
              <a:rPr lang="en-US" altLang="en-US" sz="2000" b="1">
                <a:cs typeface="Times New Roman" panose="02020603050405020304" pitchFamily="18" charset="0"/>
              </a:rPr>
              <a:t> = x * v</a:t>
            </a:r>
            <a:r>
              <a:rPr lang="en-US" altLang="en-US" sz="2000" b="1" baseline="30000">
                <a:cs typeface="Times New Roman" panose="02020603050405020304" pitchFamily="18" charset="0"/>
              </a:rPr>
              <a:t>e</a:t>
            </a:r>
            <a:r>
              <a:rPr lang="en-US" altLang="en-US" sz="2000" b="1">
                <a:cs typeface="Times New Roman" panose="02020603050405020304" pitchFamily="18" charset="0"/>
              </a:rPr>
              <a:t> ?</a:t>
            </a:r>
            <a:endParaRPr lang="en-US" altLang="en-US" sz="2000" b="1" baseline="30000"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400">
                <a:cs typeface="Times New Roman" panose="02020603050405020304" pitchFamily="18" charset="0"/>
              </a:rPr>
              <a:t>A random modulus </a:t>
            </a:r>
            <a:r>
              <a:rPr lang="en-US" altLang="en-US" sz="2400" i="1">
                <a:cs typeface="Times New Roman" panose="02020603050405020304" pitchFamily="18" charset="0"/>
              </a:rPr>
              <a:t>n</a:t>
            </a:r>
            <a:r>
              <a:rPr lang="en-US" altLang="en-US" sz="2400">
                <a:cs typeface="Times New Roman" panose="02020603050405020304" pitchFamily="18" charset="0"/>
              </a:rPr>
              <a:t>, product of two large prime numbers </a:t>
            </a:r>
            <a:r>
              <a:rPr lang="en-US" altLang="en-US" sz="2400" i="1">
                <a:cs typeface="Times New Roman" panose="02020603050405020304" pitchFamily="18" charset="0"/>
              </a:rPr>
              <a:t>p</a:t>
            </a:r>
            <a:r>
              <a:rPr lang="en-US" altLang="en-US" sz="2400">
                <a:cs typeface="Times New Roman" panose="02020603050405020304" pitchFamily="18" charset="0"/>
              </a:rPr>
              <a:t> and </a:t>
            </a:r>
            <a:r>
              <a:rPr lang="en-US" altLang="en-US" sz="2400" i="1">
                <a:cs typeface="Times New Roman" panose="02020603050405020304" pitchFamily="18" charset="0"/>
              </a:rPr>
              <a:t>q</a:t>
            </a:r>
            <a:r>
              <a:rPr lang="en-US" altLang="en-US" sz="2400">
                <a:cs typeface="Times New Roman" panose="02020603050405020304" pitchFamily="18" charset="0"/>
              </a:rPr>
              <a:t> generated by a trusted party and made public</a:t>
            </a:r>
          </a:p>
          <a:p>
            <a:pPr algn="just">
              <a:lnSpc>
                <a:spcPct val="90000"/>
              </a:lnSpc>
            </a:pPr>
            <a:r>
              <a:rPr lang="en-US" altLang="en-US" sz="2400">
                <a:cs typeface="Times New Roman" panose="02020603050405020304" pitchFamily="18" charset="0"/>
              </a:rPr>
              <a:t>Prover chooses secret </a:t>
            </a:r>
            <a:r>
              <a:rPr lang="en-US" altLang="en-US" sz="2400" i="1">
                <a:cs typeface="Times New Roman" panose="02020603050405020304" pitchFamily="18" charset="0"/>
              </a:rPr>
              <a:t>s</a:t>
            </a:r>
            <a:r>
              <a:rPr lang="en-US" altLang="en-US" sz="2400">
                <a:cs typeface="Times New Roman" panose="02020603050405020304" pitchFamily="18" charset="0"/>
              </a:rPr>
              <a:t> relatively prime to </a:t>
            </a:r>
            <a:r>
              <a:rPr lang="en-US" altLang="en-US" sz="2400" i="1">
                <a:cs typeface="Times New Roman" panose="02020603050405020304" pitchFamily="18" charset="0"/>
              </a:rPr>
              <a:t>n</a:t>
            </a:r>
          </a:p>
          <a:p>
            <a:pPr algn="just">
              <a:lnSpc>
                <a:spcPct val="90000"/>
              </a:lnSpc>
            </a:pPr>
            <a:r>
              <a:rPr lang="en-US" altLang="en-US" sz="2400">
                <a:cs typeface="Times New Roman" panose="02020603050405020304" pitchFamily="18" charset="0"/>
              </a:rPr>
              <a:t>prover computes </a:t>
            </a:r>
            <a:r>
              <a:rPr lang="en-US" altLang="en-US" sz="2400" i="1">
                <a:cs typeface="Times New Roman" panose="02020603050405020304" pitchFamily="18" charset="0"/>
              </a:rPr>
              <a:t>v = s</a:t>
            </a:r>
            <a:r>
              <a:rPr lang="en-US" altLang="en-US" sz="2400" i="1" baseline="30000">
                <a:cs typeface="Times New Roman" panose="02020603050405020304" pitchFamily="18" charset="0"/>
              </a:rPr>
              <a:t>2</a:t>
            </a:r>
            <a:r>
              <a:rPr lang="en-US" altLang="en-US" sz="2400" i="1">
                <a:cs typeface="Times New Roman" panose="02020603050405020304" pitchFamily="18" charset="0"/>
              </a:rPr>
              <a:t> mod n</a:t>
            </a:r>
            <a:r>
              <a:rPr lang="en-US" altLang="en-US" sz="2400">
                <a:cs typeface="Times New Roman" panose="02020603050405020304" pitchFamily="18" charset="0"/>
              </a:rPr>
              <a:t>, where </a:t>
            </a:r>
            <a:r>
              <a:rPr lang="en-US" altLang="en-US" sz="2400" i="1">
                <a:cs typeface="Times New Roman" panose="02020603050405020304" pitchFamily="18" charset="0"/>
              </a:rPr>
              <a:t>v</a:t>
            </a:r>
            <a:r>
              <a:rPr lang="en-US" altLang="en-US" sz="2400">
                <a:cs typeface="Times New Roman" panose="02020603050405020304" pitchFamily="18" charset="0"/>
              </a:rPr>
              <a:t> is the public key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800"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endParaRPr lang="en-US" altLang="en-US" sz="2800"/>
          </a:p>
          <a:p>
            <a:pPr>
              <a:lnSpc>
                <a:spcPct val="90000"/>
              </a:lnSpc>
            </a:pPr>
            <a:endParaRPr lang="en-US" altLang="en-US" sz="2800"/>
          </a:p>
          <a:p>
            <a:pPr algn="just">
              <a:lnSpc>
                <a:spcPct val="90000"/>
              </a:lnSpc>
              <a:buFontTx/>
              <a:buNone/>
            </a:pPr>
            <a:endParaRPr lang="en-US" altLang="en-US" sz="2000" b="1"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Tx/>
              <a:buNone/>
            </a:pPr>
            <a:endParaRPr lang="en-US" altLang="en-US" sz="2000"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800" b="1">
                <a:cs typeface="Times New Roman" panose="02020603050405020304" pitchFamily="18" charset="0"/>
              </a:rPr>
              <a:t> </a:t>
            </a:r>
            <a:endParaRPr lang="en-US" altLang="en-US" sz="2800"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800" b="1"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4516435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/>
              <a:t>Fiat-Shamir Identification Protocol</a:t>
            </a:r>
            <a:br>
              <a:rPr lang="en-US" altLang="en-US" sz="3600"/>
            </a:br>
            <a:endParaRPr lang="en-US" altLang="en-US" sz="360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>
                <a:cs typeface="Times New Roman" panose="02020603050405020304" pitchFamily="18" charset="0"/>
              </a:rPr>
              <a:t>Alice chooses a random number </a:t>
            </a:r>
            <a:r>
              <a:rPr lang="en-US" altLang="en-US" sz="2800" i="1">
                <a:cs typeface="Times New Roman" panose="02020603050405020304" pitchFamily="18" charset="0"/>
              </a:rPr>
              <a:t>r (1 </a:t>
            </a:r>
            <a:r>
              <a:rPr lang="en-US" altLang="en-US" sz="2800" i="1">
                <a:cs typeface="Times New Roman" panose="02020603050405020304" pitchFamily="18" charset="0"/>
                <a:sym typeface="Symbol" panose="05050102010706020507" pitchFamily="18" charset="2"/>
              </a:rPr>
              <a:t></a:t>
            </a:r>
            <a:r>
              <a:rPr lang="en-US" altLang="en-US" sz="2800" i="1">
                <a:cs typeface="Times New Roman" panose="02020603050405020304" pitchFamily="18" charset="0"/>
              </a:rPr>
              <a:t> r </a:t>
            </a:r>
            <a:r>
              <a:rPr lang="en-US" altLang="en-US" sz="2800" i="1">
                <a:cs typeface="Times New Roman" panose="02020603050405020304" pitchFamily="18" charset="0"/>
                <a:sym typeface="Symbol" panose="05050102010706020507" pitchFamily="18" charset="2"/>
              </a:rPr>
              <a:t></a:t>
            </a:r>
            <a:r>
              <a:rPr lang="en-US" altLang="en-US" sz="2800" i="1">
                <a:cs typeface="Times New Roman" panose="02020603050405020304" pitchFamily="18" charset="0"/>
              </a:rPr>
              <a:t> n-1)</a:t>
            </a:r>
            <a:r>
              <a:rPr lang="en-US" altLang="en-US" sz="2800" i="1"/>
              <a:t> 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Sends to Bob </a:t>
            </a:r>
            <a:r>
              <a:rPr lang="en-US" altLang="en-US" sz="2800" i="1">
                <a:cs typeface="Times New Roman" panose="02020603050405020304" pitchFamily="18" charset="0"/>
              </a:rPr>
              <a:t>x = r</a:t>
            </a:r>
            <a:r>
              <a:rPr lang="en-US" altLang="en-US" sz="2800" i="1" baseline="30000">
                <a:cs typeface="Times New Roman" panose="02020603050405020304" pitchFamily="18" charset="0"/>
              </a:rPr>
              <a:t>2</a:t>
            </a:r>
            <a:r>
              <a:rPr lang="en-US" altLang="en-US" sz="2800" i="1">
                <a:cs typeface="Times New Roman" panose="02020603050405020304" pitchFamily="18" charset="0"/>
              </a:rPr>
              <a:t> mod n</a:t>
            </a:r>
            <a:r>
              <a:rPr lang="en-US" altLang="en-US" sz="2800"/>
              <a:t> – commitment</a:t>
            </a:r>
          </a:p>
          <a:p>
            <a:pPr algn="just">
              <a:lnSpc>
                <a:spcPct val="90000"/>
              </a:lnSpc>
            </a:pPr>
            <a:r>
              <a:rPr lang="en-US" altLang="en-US" sz="2800">
                <a:cs typeface="Times New Roman" panose="02020603050405020304" pitchFamily="18" charset="0"/>
              </a:rPr>
              <a:t>Bob randomly sends either a 0 or a 1 ( </a:t>
            </a:r>
            <a:r>
              <a:rPr lang="en-US" altLang="en-US" sz="2800" b="1">
                <a:cs typeface="Times New Roman" panose="02020603050405020304" pitchFamily="18" charset="0"/>
              </a:rPr>
              <a:t>e </a:t>
            </a:r>
            <a:r>
              <a:rPr lang="en-US" altLang="en-US" sz="2800" b="1">
                <a:cs typeface="Times New Roman" panose="02020603050405020304" pitchFamily="18" charset="0"/>
                <a:sym typeface="Symbol" panose="05050102010706020507" pitchFamily="18" charset="2"/>
              </a:rPr>
              <a:t></a:t>
            </a:r>
            <a:r>
              <a:rPr lang="en-US" altLang="en-US" sz="2800" b="1">
                <a:cs typeface="Times New Roman" panose="02020603050405020304" pitchFamily="18" charset="0"/>
              </a:rPr>
              <a:t> { 0,1}</a:t>
            </a:r>
            <a:r>
              <a:rPr lang="en-US" altLang="en-US" sz="2800">
                <a:cs typeface="Times New Roman" panose="02020603050405020304" pitchFamily="18" charset="0"/>
              </a:rPr>
              <a:t>) as his challenge</a:t>
            </a:r>
          </a:p>
          <a:p>
            <a:pPr algn="just">
              <a:lnSpc>
                <a:spcPct val="90000"/>
              </a:lnSpc>
            </a:pPr>
            <a:r>
              <a:rPr lang="en-US" altLang="en-US" sz="2800">
                <a:cs typeface="Times New Roman" panose="02020603050405020304" pitchFamily="18" charset="0"/>
              </a:rPr>
              <a:t>Depending on the challenge from Bob, Alice computes the response as </a:t>
            </a:r>
            <a:r>
              <a:rPr lang="en-US" altLang="en-US" sz="2800" i="1">
                <a:cs typeface="Times New Roman" panose="02020603050405020304" pitchFamily="18" charset="0"/>
              </a:rPr>
              <a:t>y = r</a:t>
            </a:r>
            <a:r>
              <a:rPr lang="en-US" altLang="en-US" sz="2800">
                <a:cs typeface="Times New Roman" panose="02020603050405020304" pitchFamily="18" charset="0"/>
              </a:rPr>
              <a:t> if e = 0 or otherwise </a:t>
            </a:r>
            <a:r>
              <a:rPr lang="en-US" altLang="en-US" sz="2800" i="1">
                <a:cs typeface="Times New Roman" panose="02020603050405020304" pitchFamily="18" charset="0"/>
              </a:rPr>
              <a:t>y = r*s mod n</a:t>
            </a:r>
          </a:p>
          <a:p>
            <a:pPr algn="just">
              <a:lnSpc>
                <a:spcPct val="90000"/>
              </a:lnSpc>
            </a:pPr>
            <a:r>
              <a:rPr lang="en-US" altLang="en-US" sz="2800">
                <a:cs typeface="Times New Roman" panose="02020603050405020304" pitchFamily="18" charset="0"/>
              </a:rPr>
              <a:t>Bob accepts the response upon checking </a:t>
            </a:r>
            <a:r>
              <a:rPr lang="en-US" altLang="en-US" sz="2800" i="1">
                <a:cs typeface="Times New Roman" panose="02020603050405020304" pitchFamily="18" charset="0"/>
              </a:rPr>
              <a:t>y</a:t>
            </a:r>
            <a:r>
              <a:rPr lang="en-US" altLang="en-US" sz="2800" i="1" baseline="30000">
                <a:cs typeface="Times New Roman" panose="02020603050405020304" pitchFamily="18" charset="0"/>
              </a:rPr>
              <a:t>2 </a:t>
            </a:r>
            <a:r>
              <a:rPr lang="en-US" altLang="en-US" sz="2800" i="1">
                <a:cs typeface="Times New Roman" panose="02020603050405020304" pitchFamily="18" charset="0"/>
                <a:sym typeface="Symbol" panose="05050102010706020507" pitchFamily="18" charset="2"/>
              </a:rPr>
              <a:t></a:t>
            </a:r>
            <a:r>
              <a:rPr lang="en-US" altLang="en-US" sz="2800" i="1">
                <a:cs typeface="Times New Roman" panose="02020603050405020304" pitchFamily="18" charset="0"/>
              </a:rPr>
              <a:t> x * v</a:t>
            </a:r>
            <a:r>
              <a:rPr lang="en-US" altLang="en-US" sz="2800" i="1" baseline="30000">
                <a:cs typeface="Times New Roman" panose="02020603050405020304" pitchFamily="18" charset="0"/>
              </a:rPr>
              <a:t>e</a:t>
            </a:r>
            <a:r>
              <a:rPr lang="en-US" altLang="en-US" sz="2800" i="1">
                <a:cs typeface="Times New Roman" panose="02020603050405020304" pitchFamily="18" charset="0"/>
              </a:rPr>
              <a:t> mod n </a:t>
            </a:r>
          </a:p>
          <a:p>
            <a:pPr algn="just">
              <a:lnSpc>
                <a:spcPct val="90000"/>
              </a:lnSpc>
            </a:pPr>
            <a:endParaRPr lang="en-US" altLang="en-US" sz="2800"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en-US" altLang="en-US" sz="2800"/>
          </a:p>
          <a:p>
            <a:pPr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8394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772400" cy="411480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90000"/>
              </a:lnSpc>
            </a:pPr>
            <a:r>
              <a:rPr lang="en-US" altLang="en-US" sz="2000"/>
              <a:t>After many iterations, with a very high probability Bob can verify Alice’s identity</a:t>
            </a:r>
          </a:p>
          <a:p>
            <a:pPr algn="just">
              <a:lnSpc>
                <a:spcPct val="90000"/>
              </a:lnSpc>
            </a:pPr>
            <a:r>
              <a:rPr lang="en-US" altLang="en-US" sz="2000"/>
              <a:t>Alice’s response does not reveal the secret s (with y = r or y = r* s mod n)</a:t>
            </a:r>
          </a:p>
          <a:p>
            <a:pPr algn="just">
              <a:lnSpc>
                <a:spcPct val="90000"/>
              </a:lnSpc>
            </a:pPr>
            <a:r>
              <a:rPr lang="en-US" altLang="en-US" sz="2000">
                <a:cs typeface="Times New Roman" panose="02020603050405020304" pitchFamily="18" charset="0"/>
              </a:rPr>
              <a:t>An intruder can prove Alice’s identity without knowing the secret, if he knows Bob’s challenge in advance:</a:t>
            </a:r>
          </a:p>
          <a:p>
            <a:pPr lvl="1" algn="just">
              <a:lnSpc>
                <a:spcPct val="90000"/>
              </a:lnSpc>
            </a:pPr>
            <a:r>
              <a:rPr lang="en-US" altLang="en-US" sz="2000">
                <a:cs typeface="Times New Roman" panose="02020603050405020304" pitchFamily="18" charset="0"/>
              </a:rPr>
              <a:t>Generate random r</a:t>
            </a:r>
          </a:p>
          <a:p>
            <a:pPr lvl="1" algn="just">
              <a:lnSpc>
                <a:spcPct val="90000"/>
              </a:lnSpc>
            </a:pPr>
            <a:r>
              <a:rPr lang="en-US" altLang="en-US" sz="2000">
                <a:cs typeface="Times New Roman" panose="02020603050405020304" pitchFamily="18" charset="0"/>
              </a:rPr>
              <a:t>If expected challenge is 1, send </a:t>
            </a:r>
            <a:r>
              <a:rPr lang="en-US" altLang="en-US" sz="2000" i="1">
                <a:cs typeface="Times New Roman" panose="02020603050405020304" pitchFamily="18" charset="0"/>
              </a:rPr>
              <a:t>x = r</a:t>
            </a:r>
            <a:r>
              <a:rPr lang="en-US" altLang="en-US" sz="2000" i="1" baseline="30000">
                <a:cs typeface="Times New Roman" panose="02020603050405020304" pitchFamily="18" charset="0"/>
              </a:rPr>
              <a:t>2</a:t>
            </a:r>
            <a:r>
              <a:rPr lang="en-US" altLang="en-US" sz="2000" i="1">
                <a:cs typeface="Times New Roman" panose="02020603050405020304" pitchFamily="18" charset="0"/>
              </a:rPr>
              <a:t>/v mod n </a:t>
            </a:r>
            <a:r>
              <a:rPr lang="en-US" altLang="en-US" sz="2000">
                <a:cs typeface="Times New Roman" panose="02020603050405020304" pitchFamily="18" charset="0"/>
              </a:rPr>
              <a:t>as commitment, and </a:t>
            </a:r>
            <a:r>
              <a:rPr lang="en-US" altLang="en-US" sz="2000" i="1">
                <a:cs typeface="Times New Roman" panose="02020603050405020304" pitchFamily="18" charset="0"/>
              </a:rPr>
              <a:t>y = r </a:t>
            </a:r>
            <a:r>
              <a:rPr lang="en-US" altLang="en-US" sz="2000">
                <a:cs typeface="Times New Roman" panose="02020603050405020304" pitchFamily="18" charset="0"/>
              </a:rPr>
              <a:t>as response</a:t>
            </a:r>
          </a:p>
          <a:p>
            <a:pPr lvl="1" algn="just">
              <a:lnSpc>
                <a:spcPct val="90000"/>
              </a:lnSpc>
            </a:pPr>
            <a:r>
              <a:rPr lang="en-US" altLang="en-US" sz="2000">
                <a:cs typeface="Times New Roman" panose="02020603050405020304" pitchFamily="18" charset="0"/>
              </a:rPr>
              <a:t>If expected challenge is 0, send </a:t>
            </a:r>
            <a:r>
              <a:rPr lang="en-US" altLang="en-US" sz="2000" i="1">
                <a:cs typeface="Times New Roman" panose="02020603050405020304" pitchFamily="18" charset="0"/>
              </a:rPr>
              <a:t>x = r mod n</a:t>
            </a:r>
            <a:r>
              <a:rPr lang="en-US" altLang="en-US" sz="2000">
                <a:cs typeface="Times New Roman" panose="02020603050405020304" pitchFamily="18" charset="0"/>
              </a:rPr>
              <a:t> as commitment</a:t>
            </a:r>
          </a:p>
          <a:p>
            <a:pPr algn="just">
              <a:lnSpc>
                <a:spcPct val="90000"/>
              </a:lnSpc>
            </a:pPr>
            <a:r>
              <a:rPr lang="en-US" altLang="en-US" sz="2000">
                <a:cs typeface="Times New Roman" panose="02020603050405020304" pitchFamily="18" charset="0"/>
              </a:rPr>
              <a:t>Probability that any Intruder impersonating the prover can send the right response is only ½ </a:t>
            </a:r>
          </a:p>
          <a:p>
            <a:pPr algn="just">
              <a:lnSpc>
                <a:spcPct val="90000"/>
              </a:lnSpc>
            </a:pPr>
            <a:r>
              <a:rPr lang="en-US" altLang="en-US" sz="2000"/>
              <a:t>Probability reduced as iterations are increased</a:t>
            </a:r>
          </a:p>
          <a:p>
            <a:pPr algn="just">
              <a:lnSpc>
                <a:spcPct val="90000"/>
              </a:lnSpc>
            </a:pPr>
            <a:r>
              <a:rPr lang="en-US" altLang="en-US" sz="2000"/>
              <a:t>Important - Alice should not repeat r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n-US" altLang="en-US" sz="2000"/>
          </a:p>
          <a:p>
            <a:pPr algn="just">
              <a:lnSpc>
                <a:spcPct val="90000"/>
              </a:lnSpc>
            </a:pPr>
            <a:endParaRPr lang="en-US" altLang="en-US" sz="2000"/>
          </a:p>
          <a:p>
            <a:pPr algn="just">
              <a:lnSpc>
                <a:spcPct val="90000"/>
              </a:lnSpc>
            </a:pPr>
            <a:endParaRPr lang="en-US" altLang="en-US" sz="2000"/>
          </a:p>
          <a:p>
            <a:pPr>
              <a:lnSpc>
                <a:spcPct val="90000"/>
              </a:lnSpc>
            </a:pPr>
            <a:endParaRPr lang="en-US" altLang="en-US" sz="200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609600"/>
          </a:xfrm>
        </p:spPr>
        <p:txBody>
          <a:bodyPr/>
          <a:lstStyle/>
          <a:p>
            <a:r>
              <a:rPr lang="en-US" altLang="en-US" sz="3600"/>
              <a:t>Fiat-Shamir Identification Protocol</a:t>
            </a:r>
            <a:br>
              <a:rPr lang="en-US" altLang="en-US" sz="3600"/>
            </a:br>
            <a:endParaRPr lang="en-US" altLang="en-US" sz="3600"/>
          </a:p>
        </p:txBody>
      </p:sp>
    </p:spTree>
    <p:extLst>
      <p:ext uri="{BB962C8B-B14F-4D97-AF65-F5344CB8AC3E}">
        <p14:creationId xmlns:p14="http://schemas.microsoft.com/office/powerpoint/2010/main" val="82602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737" y="1752600"/>
            <a:ext cx="8400281" cy="42672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Non-Interactive Zero Knowledge (NIZK)</a:t>
            </a:r>
          </a:p>
          <a:p>
            <a:endParaRPr lang="en-US" dirty="0"/>
          </a:p>
          <a:p>
            <a:r>
              <a:rPr lang="en-US" dirty="0"/>
              <a:t>One-Time Programs (OTPs)</a:t>
            </a:r>
          </a:p>
          <a:p>
            <a:endParaRPr lang="en-US" dirty="0"/>
          </a:p>
          <a:p>
            <a:r>
              <a:rPr lang="en-US" dirty="0"/>
              <a:t>Pay-Per-Use Services</a:t>
            </a:r>
          </a:p>
        </p:txBody>
      </p:sp>
    </p:spTree>
    <p:extLst>
      <p:ext uri="{BB962C8B-B14F-4D97-AF65-F5344CB8AC3E}">
        <p14:creationId xmlns:p14="http://schemas.microsoft.com/office/powerpoint/2010/main" val="6724149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/>
              <a:t>Applications</a:t>
            </a:r>
            <a:r>
              <a:rPr lang="en-US" altLang="en-US"/>
              <a:t>	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>
                <a:cs typeface="Times New Roman" panose="02020603050405020304" pitchFamily="18" charset="0"/>
              </a:rPr>
              <a:t>Watermark Verification</a:t>
            </a:r>
          </a:p>
          <a:p>
            <a:pPr lvl="1"/>
            <a:r>
              <a:rPr lang="en-US" altLang="en-US">
                <a:cs typeface="Times New Roman" panose="02020603050405020304" pitchFamily="18" charset="0"/>
              </a:rPr>
              <a:t>Show the presence of watermark without revealing information about it</a:t>
            </a:r>
          </a:p>
          <a:p>
            <a:pPr lvl="1"/>
            <a:r>
              <a:rPr lang="en-US" altLang="en-US">
                <a:cs typeface="Times New Roman" panose="02020603050405020304" pitchFamily="18" charset="0"/>
              </a:rPr>
              <a:t>prevents from removing the watermark and reselling multiple duplicate copies</a:t>
            </a:r>
          </a:p>
          <a:p>
            <a:r>
              <a:rPr lang="en-US" altLang="en-US" sz="2800">
                <a:cs typeface="Times New Roman" panose="02020603050405020304" pitchFamily="18" charset="0"/>
              </a:rPr>
              <a:t>Others – e-voting, e-cash etc.</a:t>
            </a:r>
          </a:p>
        </p:txBody>
      </p:sp>
    </p:spTree>
    <p:extLst>
      <p:ext uri="{BB962C8B-B14F-4D97-AF65-F5344CB8AC3E}">
        <p14:creationId xmlns:p14="http://schemas.microsoft.com/office/powerpoint/2010/main" val="21671488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/>
              <a:t>Products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altLang="en-US" sz="2800"/>
              <a:t>Sky’s VideoCrypt</a:t>
            </a:r>
          </a:p>
          <a:p>
            <a:pPr lvl="1" algn="just"/>
            <a:r>
              <a:rPr lang="en-US" altLang="en-US">
                <a:cs typeface="Times New Roman" panose="02020603050405020304" pitchFamily="18" charset="0"/>
              </a:rPr>
              <a:t>Analogue decoding card for satellite DirecTV descrambler used to authenticate the subscriber’s card</a:t>
            </a:r>
            <a:r>
              <a:rPr lang="en-US" altLang="en-US"/>
              <a:t> </a:t>
            </a:r>
          </a:p>
          <a:p>
            <a:pPr lvl="1" algn="just"/>
            <a:r>
              <a:rPr lang="en-US" altLang="en-US">
                <a:cs typeface="Times New Roman" panose="02020603050405020304" pitchFamily="18" charset="0"/>
              </a:rPr>
              <a:t>Uses Fiat-Shamir Zero Knowledge Protocol</a:t>
            </a:r>
            <a:endParaRPr lang="en-US" altLang="en-US"/>
          </a:p>
          <a:p>
            <a:r>
              <a:rPr lang="en-US" altLang="en-US" sz="2800"/>
              <a:t>NGSCB – New Generation Secure Computing Base</a:t>
            </a:r>
          </a:p>
          <a:p>
            <a:pPr lvl="1"/>
            <a:r>
              <a:rPr lang="en-US" altLang="en-US"/>
              <a:t>	Zero Knowledge for code attestations</a:t>
            </a:r>
          </a:p>
        </p:txBody>
      </p:sp>
    </p:spTree>
    <p:extLst>
      <p:ext uri="{BB962C8B-B14F-4D97-AF65-F5344CB8AC3E}">
        <p14:creationId xmlns:p14="http://schemas.microsoft.com/office/powerpoint/2010/main" val="20830489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/>
              <a:t>References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1600" b="1">
                <a:cs typeface="Times New Roman" panose="02020603050405020304" pitchFamily="18" charset="0"/>
              </a:rPr>
              <a:t>[1] </a:t>
            </a:r>
            <a:r>
              <a:rPr lang="en-US" altLang="en-US" sz="2000" b="1">
                <a:cs typeface="Times New Roman" panose="02020603050405020304" pitchFamily="18" charset="0"/>
              </a:rPr>
              <a:t>Alfred J. Menezes, Paul C. van Oorschot, Scott A. Vanstone, Handbook of Applied Cryptography. 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000" b="1">
                <a:cs typeface="Times New Roman" panose="02020603050405020304" pitchFamily="18" charset="0"/>
              </a:rPr>
              <a:t>[2] Ross Anderson, Security Engineering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000" b="1">
                <a:cs typeface="Times New Roman" panose="02020603050405020304" pitchFamily="18" charset="0"/>
              </a:rPr>
              <a:t>[3] Wenbo Mao, Modern Cryptography theory and practice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000" b="1">
                <a:cs typeface="Times New Roman" panose="02020603050405020304" pitchFamily="18" charset="0"/>
              </a:rPr>
              <a:t>[4]  Don Coppersmith (Ed.), Advances in Cryptology- CRYPTO </a:t>
            </a:r>
            <a:r>
              <a:rPr lang="en-US" altLang="en-US" sz="2000" b="1" baseline="30000">
                <a:cs typeface="Times New Roman" panose="02020603050405020304" pitchFamily="18" charset="0"/>
              </a:rPr>
              <a:t>’</a:t>
            </a:r>
            <a:r>
              <a:rPr lang="en-US" altLang="en-US" sz="2000" b="1">
                <a:cs typeface="Times New Roman" panose="02020603050405020304" pitchFamily="18" charset="0"/>
              </a:rPr>
              <a:t>95 Lecture Notes in Computer Science.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000" b="1">
                <a:cs typeface="Times New Roman" panose="02020603050405020304" pitchFamily="18" charset="0"/>
              </a:rPr>
              <a:t>[5] www.rsa.com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000" b="1">
                <a:cs typeface="Times New Roman" panose="02020603050405020304" pitchFamily="18" charset="0"/>
              </a:rPr>
              <a:t>[6] Oded Goldreich, Silvio Micali and Avi Wigderson, “ Proofs that yield nothing but their validity and a methodology of cryptographic protocol design”.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000" b="1">
                <a:cs typeface="Times New Roman" panose="02020603050405020304" pitchFamily="18" charset="0"/>
              </a:rPr>
              <a:t>[7] Oren, Y., “ Properties of Zero-knowledge Proofs”.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000" b="1">
                <a:cs typeface="Times New Roman" panose="02020603050405020304" pitchFamily="18" charset="0"/>
              </a:rPr>
              <a:t>[8] A Mitropoulos, and H. Meijer, “ Zero-knowledge proofs – a survey”.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n-US" altLang="en-US" sz="2000" b="1"/>
          </a:p>
        </p:txBody>
      </p:sp>
    </p:spTree>
    <p:extLst>
      <p:ext uri="{BB962C8B-B14F-4D97-AF65-F5344CB8AC3E}">
        <p14:creationId xmlns:p14="http://schemas.microsoft.com/office/powerpoint/2010/main" val="42813276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30" y="221596"/>
            <a:ext cx="2078837" cy="1728933"/>
          </a:xfrm>
        </p:spPr>
      </p:pic>
      <p:sp>
        <p:nvSpPr>
          <p:cNvPr id="6" name="Text Placeholder 6"/>
          <p:cNvSpPr txBox="1">
            <a:spLocks/>
          </p:cNvSpPr>
          <p:nvPr/>
        </p:nvSpPr>
        <p:spPr>
          <a:xfrm>
            <a:off x="3743380" y="6255558"/>
            <a:ext cx="5337048" cy="3810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dirty="0"/>
              <a:t>http://ksuweb.kennesaw.edu/~mhan9/</a:t>
            </a:r>
            <a:endParaRPr lang="zh-CN" altLang="en-US" dirty="0"/>
          </a:p>
        </p:txBody>
      </p:sp>
      <p:sp>
        <p:nvSpPr>
          <p:cNvPr id="7" name="AutoShape 14" descr="data:image/jpeg;base64,/9j/4AAQSkZJRgABAQAAAQABAAD/2wCEAAkGBxQSEhUUEhQUFhUVFh8WFxUYFBUXGBgXFRoYHRgUFxUYHCggGBolHBgcITEhJSksLi4xGB8zODMsNygtLiwBCgoKDg0OGhAQGiwmICQvLCwtLCwsLCwsLCwsLCwsLCwsLCwsLCwsLCwsLCwsLCwsLCwsLCwsLCwsLCwsLCwsLP/AABEIAMIBAwMBEQACEQEDEQH/xAAcAAABBAMBAAAAAAAAAAAAAAAABAUGBwECAwj/xABTEAACAQMCAgUGCAoFCQgDAAABAgMABBEFEiExBgcTQWEiUXGBkaEIFDI1UnSxsiM0QmJyc4KSs9EXQ8HD8BVTVHWDk6K0wiQlM2Oj0+HxFpTS/8QAGgEBAQADAQEAAAAAAAAAAAAAAAEDBAUCBv/EADMRAAICAgAFAgMIAQQDAAAAAAABAgMEEQUSITFBE1EiYXEUIzKBkbHB0fAzQlKhBhUk/9oADAMBAAIRAxEAPwC6KECgCgCgCgCgCgCgCgCgCgCgCgCgCgCgCgCgCgCgCgCgCgCgCgCgCgOch4igEmpMcoBuxnjtzn0UKcrGUFyBJJlRxjcDPpqAccVQGKAKA3oQKAKAKAKAKAKAKAKAKAKAKAKAKAKAKAKAKAKAKAKAKAKAKAKAKAKA0ZOINAJbtZAwZOI70JxnxBoURafZydu80gC5G0KDnzc8eAqAeKoMUAUBvQgUAUAUAUAUAUAUAUAUAUAUAUAUAUAUAUAUAUAUAUAUAUAUAUAUAUBigMUKYNAZoDFAFAb0IN3SDWYrO3kuJjhIxnA5sTwVF8ScAemhSjNR65795CYlhiTPBCm84/OcnifQBQFh9WPWONSLQTosdwq7htzslUcyoPFSO8ZPA+mgG7rK6ybjTrwQQxQupiWTL7s5YuCOB5eTQEV/pvvf8xbf+p/OgJj1XdYdxqdzJDNHEipD2gKbs53ouOJ5YY0BFL7rpvElkQQW5COygntM4ViPpeFAcf6b73/MW3/qfzoC1OrjpHJqFkLiVUVjI6YTOMIRjmc0Bw6zelE2m2yTwRpJmURuH3YAZWIIwfOuPWKEEfVb05k1QT9skaPEVwE3YKuG4nJ860Av6y+lbabarNGqO7yiNVfOMEMSeHgvvoBB1edOJL21ubq7WKGKBsbl3YwqbnY5PcCvLxoUr/Xuum7eQ/FEjiiB8nem92HczZIC58wHDz0BJerjrWa7mW2vFRZH4RypkKzfQZTnaT3HODy4cKAfetLppLpaQNDHG5lZlO/dw2gEY2nxoBd1a9KJNStDPKiIwlaPCZxhQvHiefGgIX0v617m0v5rZIYWSNwoZt+4hlU8cHH5VAW8p4ChDNAFAFAFAFAFAaSLkc8UA1m5PbqkZJXHljOQOf8A8VCieWe6CyyN2cYQEhGXO4KM/KB4UAs0LUfjEKyY25yCOfFTjgaIDhVAUAZoDehCo/hDX5WC1gB4SSNIR5+yUAZ9cnuoUinV11ZDUrd55JmiG8xxhVByVHlM2e7JAwPMaAj/AEUd7LVoA3yobvsHxy4uYn9WCagJD19D/vQfVo/vSVQKuj/U491bQ3AvFQTRrJs7Att3DON3aDPsoCedXHVu2l3DzNcLNvi7PaIimPLVt2S5z8n30BRJsu3vzCDt7a7MW7GdvaTbd2O/Gc4qAsv+gh/9OT/9dv8A3KoLJ6BdGTp1oLYyCUh2feF2fLI4bcn7aEEfWxYdtpV0O9EEo/2TBj7gaFKt6gb3ZqEkeeEtueH50bIR7i1APPwiL38ThH58p9W1V+1qAbL7Nr0WhUcGvJ8t4oXZgPWsa+2gGXqz6A/5UMzSStFFFhcqAWZ2ycDPAAAZP6QoCPdJNLk068kh3Ze3cMkgGM4w8bgdxxj15qAs/r8uO0trCQflln/ejU/21QP3UH82N9Yf7EoCqes/55uv1yfcjoD04nIeihDagCgCgCgCgCgEt7GzDC8u8ZxmgE0VwYww7BlAUtkYbdju4cSTUKRRtQFy5F5M0EYPCEKy7v0mxj2+6gJlpqRrGoh29njydvLBzxz38aAVVQFANV5pcjuWW4dAeSgDA4emsUq23tM2q8mEYpOOx3rKahS3wikO6xbuxMufH8Ecfb7KFJH1DXavppQfKincMP08MD7D7qAZ9Q6pLiTUHuxcQBGujcbCsm7aZN+3OMZxwoCMdfZ/70H1aP70tAXH1dfNdl9XT7KAka8xQh5U0f53h/1in/MCoU9VVSBQHG9thLG8bcpEKH0MCP7aA8xdWdwbfVrXdwPamFx+mGQg/tEeyhR46873tdUaMcexiSMD85xvIH760BKeuixEGk2EI/qpET92BwffQC34PP4nc/WB/DSgK/67fnWf9XH9ygJJ1x/N2lfoD+ClASnqD+bG+sP9iUBVPWf883X65PuR0B6cTkPRQhtQBQBQBQBQBQBQGKFNXQHgQCPMRn7aAxGgAwAAByAGAPVQG1AFARq/06+aRmSZVUnyVDEYHd+TzrVlXc3tM6tV+HGCUoNsk9bRySAddmiG404yKMtbN237ABEnsU7v2aAqXqs6Xf5Ou/wh/AT4SX83BOyX9kk58CahT0wjAgEEEEZBHIg8iDVIeeuvn5zH1aP70lCkv6H9aWn29jbQSvKJIoVRwIWI3KOOCOdAWL0a16G+hWe3LGMsVBZSpypweBoQ8v212sOpLK+dkV6JGwMnak+5sDvOAeFQpeZ64tL+nN/uHqgnyNkAjkRn20IZoDy708hNnrFwVHyLgTqP0tsox6zQoqDjUdfDLxWa9BB88cRBJ/cjoCxfhC/idv8AWf7uSgNfg9fidz9Y/u0oCv8Art+dZ/1cf3KAknXH83aV+gP4KUBKeoP5sb6w/wBiUBVPWf8APN1+uT7kdAenE5D0UIbUAUAUAUAUAUA0z3s2HZY12pxwxYEgDPD1VCiZelUAtxO5KgsU24y24cwAOfDjQHex6QwyOI/LSRhlUkQoWH5uedNgdVNUGc0AUAUGjahDDqCCCAQRgg8iDzBoDzL1m9DTptydgJtpiWhb6Pe0JPnXPDzjHjUKWJ1F9LDNE1jKcvAu6EnmYuRT9g49RHmqgiHXz85j6tH96SgIxZdCtQmjWSK0meN1DKwAwynkRxqAvvqg0ua205IriNo5BK5KMMHDNkGqDzpfQNJdSIilne4ZFUc2ZpCFUeJJAqAdX6vtTIP/AGGf2L/OqD1JbjCKDzCge4UIdKAoHr/sNl/FL3TQAftRMQfcy0KJeomx7TU9+OEMDvnzMxVF9zN7KAmnwhfxO2+s/wB3JQGPg9fidz9Y/u0oCv8Art+dZ/1cf3KAknXH83aV+gP4KUBKeoP5sb6w/wBiUBVPWf8APN1+uT7kdAenE5D0UIbUAUAUAUAUBrI4UEnkBk0BGLq6kuy0ayJDHyOSN7DzAVCjb0o6NkRW62wD9i5cxlgGkyQSwzz5Y9dANXSvUpZr+wBheEh1IDkbjukXJwDwHDv8aMFnLVAUBh+AJxnHd3nwFCpbeiIya5fZOLQgdwIcn2itB5F2/wAJ2Y4OHrraTGt84g1a10ktbMqLmeOIuCVDnGQOePbQDf0i06DV9PdY3V1kUtDKOIEiEhWB/SGD4ZoDz10BvmtdTtXOQROInHhIezcH0bvdQpJevr50H1aP70lAXH1dfNdl9XT7KEJGvMUB5U0f53h/1in/ADAqFPVRqkCgCgKn+ENaA2trL3rOY/VJGzH3xihRL8He0Gy8l7yyR+oBm+1vdQC74Qv4nbfWf7uSgMfB6/E7n6x/dpQFf9dvzrP+rj+5QEk64/m7Sv0B/BSgJT1B/NjfWH+xKAqnrP8Anm6/XJ9yOgPTich6KENqAKAKAKA5W9wjglGVgCVJUggEcxw76ikn2Pc65QepLR0IqngQ3eiwS/LiQ+OMH2ihRFqXRiKVIlUvG0BzE6nLLxz3/KGfPUAls+ieLkXVxO88iLhMoqKvPjhe/ifbTQJLVIYoU4X1x2cbPtLbVLbRzOPNXmT5U2ZKoc81HetiCx6QQyor7wu78lmUEYOOPHwrDDKg1s2rMC2EnHW/oPFbBoFI/CJX8LZH/wAuUexo/wCdCk56mZQ2kW2D8kyKfAiVz9hB9dAUPKQ+qnZxDX5248xuOGKAlHX586D6tH96WgLj6uvmuy+rp9lCEjXmKA8qaP8AO8P+sU/5gVCnqvFUhigCgKv+EH+IQfWh/CmoUTfB4/Frv9ev8OgO/wAINCbK3PcLkZ9ccmKA4fB4mBtrpM+UJ1YjvwyAA+1T7KAr/rnmDarc4Odqoh9IjGR76AlfXNERp2l57lAPp7FP5UBIuoCYHT5FHNLlsj9JUI/x4UBVXWM4k1i628c3CqPSAike0YqA9QKOA9FUhmgCgCgChUQDq4lMc95bt+S+4DxVmUn2ba52E9TnA+g4xBTpqtXt/RPGQH/4OK6J8/o5NA2PJdh6Ru838vfQGAJBnircOHMcfGgMpIxOGTHjkEc/5UAoxQGMUBgig7DdJoVsxJMEeTz8kVidMH4RsrMuS1zMc6ymqVv156C1xYrNGMtauXYd/ZMMSEejCt6AaFKM07XrmBGjguJY0f5So5UNnhnA78cMioCR9UWgNdajE23MVsRNIe4Fc9mvpLgew1QOXXz86D6tH96SgIVBr10ihEubhVUYVVmkCgDuABwBUBZnUPq0819Ms080ii3yFeR3APaR8QGPPBqgq/UpCtzKykhlnchgcEESEggjkQeNQCj/APJLz/S7n/fy/wD9UBfnUteSS6Yryu8jdtINzsWbAIwMk5qgndCFX/CD/EIPrQ/hTUKJvg8fi13+vX+HQEv6z9Ba906aKMZkXEsY7y0ZztHiVyPWKEPNmlaxcWrFreaSFiNrFCVJA/JYeB8/KoU30qza7uArlm3EyTPxZgg4ySMT34z6yK8zlyxcmZKq3ZNQj3ZeHWJbrqukGS1Vi1u/aKmPKxGCrpgc/IbIA54FearVbHcTLl4s8az05lGaVrdxbbjbTyxbxhtjldwHLP8AOshrD31b6G99qMI4sqOJ5mPHyUYN5RPMs2B45NAeoqpAoCKWOvyHVJrVsGML5IxxUqqtnPfnJ91acb5faHW+x2LcKCwI3rvvqSutw44UBXdk5i1uUKP/ABQeB5eUqtn2qa5kPhyn8z6S37zhcX5iTTUbrsInmIJEal2Ud4UZOK6R8+mn0YmteksT2gvDuEWNzY8ooM4O4L5u+qeWtMWWOsQTYEUqMSobaGG7BGeK8xQguwKAxigCgCgDPhQBQgEUBDNQ6rdMmkMhgKknJEbsikn80HHsoCSaJosFpGIraJY054XvPnYniT4mgEOt9D7K7k7W5t0kfaF3EtnaM4HA+JoBB/Rrpf8Aocftb+dAOWhdE7OycyWsCROy7Sy54rkHHE+cD2UA3y9XOmMxZrSMsxJJy3Ek5J50Br/Rrpf+hx+1v50A/aNpENpH2VvGI4wS20ZxluZ40AuoBv1vQ7e8QR3MSyorbwrZwGAIzwPmJ9tAJejenWdt2sVksaYYGVEOcNjA3AnhwrxGcW9JmWdNkIqUl0fYeq9mNdSotG6P2eqXVx8ahAfO9WiJiJG4ghtvyu7jz51o42Q7JyjI7XE8CGPVXOHnuTC46J2tnY3KWsKpuibc3Eu2BkZY8Ty5VsZC3XL6HPwZayIP5o06rFAs2I75mJ9SoPsFa/D1qrfzOhx5/wD1JfL+WGrdWOm3EhkeDazHLdm7RgnzlRwreOIPugdH7eyj7O2iWNSctjmx87MeLGgHOgCgIDANuut+ch/hj+Vc1dMtn0UnvhK+T/kn1dI+dOfaqSU3DcBkrkZAPeRU2m9HrkklvXQgWux9lq9o/wBMAZ8SWX/qFc65cuTFn0GG+fhtsPYn7KCCCMg8CDyIPca6R88M8ug24t3tuz2wEZKJkd+T8niTwoem9oq7pBLYThP8lxyxXySBY40jZCcHiz54AY459tQ8ly24YIu/BbaN2OW7HHHrogdAaoAtQGQ1AZzQBQgUAUAUAUAUAUAUBrICQQOeDj01JdmeotKS2RHq21F5IZIpWLPDJjJOThu4+sNWnhWOScZeGdfjFEYTjOC0pImFbpxgoCtLAmz1lkJIWZiPSJvKU/v8K5Ufu8pp+T6m1LJ4YpLvH+CxL+XZFI30UZvYpNdOb1Fs+bpjz2RXu0io+ru72X0ef6wMh9JXI96iuLhT1d9T7HjFXNiP5aZa+tLm3mH/AJT/AHTXZs/Az5DGerov5ojHVS2bN/CY/cQ1p8Pf3b+p1f8AyBayV9P5ZM63zhoKFG/WtZitY98zYHIAcWY+ZR31ittjWtyNjFxbMifLBDNoPTiG6mEISRGbO0ttIO0EkcDwOAawU5kbJcujey+D249fqNpoatXPZ65btyDxjJ9Kyr/YKw2PWVFm3jR5+FzXs/6NelfTzBMVocnkZeY9EY7z41MjN/21/qeuH8G2vUv7e39megHR+eOY3U+V3oVCsSXbcVO5s8uXvq4dNil6kzzxfNpnBUVeH+R06yE2y2Uv0ZcH96Nh9016zVqUH8zzwZ81d1fuv7J3XQOAasOIoEYEag5AGT34GfbQG1CGr++hTWJgeOQfEHI9FAb0AUBtQhwvrtYY3kc4VFLN38AM8B568ykoptmSquVk1CPd9DTS9QS4iWWI5Vhw84xwII7iDUrmpx2j1fTOmbrn3QwdYOozW8MUkLFcTDf4jB8k+BNa+ZZKEVKPudDhNFV9soTXddPqSOzuRLGki/JdQw9DDNbMZcy5jm2Qdc3F+DtXoxhQBQBQED6Fjs9SvovOxYepyR7nrnYvw3TifQcS+PCpmTyuifPhQEA60bQoYLpOaNtJ8Qd6H2g+2ubnx04zXg+i4FYpKyh+USDpHfhtOllU8JIMj/aAD/qrZunuhy+RzsSlrNjB+JfsVy1sbe3sboc+0bcf0Xyv/CGFczl5IQmfTep6119D9uhbWoMGgkI5GJiPQVOK7E+sH9D4+pct0U/f+SH9WFysdjM7nCrKWJ8wEcZNaWDJRqk37na45XKzKhGPdr+WRTWNaub1pJAXWGMZ2htqovcCRzY1p2XWWtyXRI6+NiY+LGMJJOT/AHJ71cyyNZqZGZvLYKWJJ2g4xk92Qa6WE5OrbPneMxhHJagtdFsh/SS4F5furyBIIMqWP5Kp8sgd7M3AerzVoXy9W5pvojt4MHi4ilCO5S/nsZ6GWBlu5JbddscQITcTw3gqMnvYrkn00xoc1jlDshxK5V48a7nuT7iXprOXeJjnKqynz8DnHvNeMqW2jPwytRjJeH1HOx6NC3tkuiwdyQRjBVAeRB7znHHxrLHHUK1Zs1LOIO+90a0u3zZY1lciSNJB+UAfbzHtrqwlzRTPl7q/TscfYjPWfDmzDjnHKp9uV+0itXOX3e/ZnU4JLWQ4+6aJNptyJYo5F4h0Vh6wDW1XLmimjl31uFkovw2KCK9mMKENXcDzevgPWaFIJ1wSzpZo0W/se2X412ZIfsO8Ajio7ifRTwBit+jn4MXvR+6bztbvIXVsc0YOTtbnwPqIqAlPQjpwt6WgmQwXcf8A4kDZBOObJniR4cx76Al4NUhvQCDX7ftLWdPpROB6dpx76x3LcGvkbGJPkvhL2a/cgfVXq2He3Y8HG9PBl+UB6Rg/smudw+3TcGfRcfxuaKuS+T/gl3Ti17SxnHeF3j0oQ39lbuVHmqkji8Ls9PKg/wDOvQ49XtzvsYvzNyfunh7iK84cuapHvjFfJly+fUkdbRzAoANGVLY2W+v27wNOJB2SEhiQQQR3YPHPm8+RWJXwcebfRG1LDujaqmurKp1DXJHvJZrXehl8kADLkYUcgOBO3PCuLO5ytcq/J9fThwhixrv01Hr8iWdCtKv0nElwz9mVO5XlLE5+T5OTg5rexarlPmm+hxuJ5GFOrkqS38kT2uifPDP0vsO3s5kAywQuv6SeUPsx66wZEOeto3eHXejkwl8+pBF1PfojJnjHKsf7JcOvu4equcrObFa9j6D7OocUUvDTf/Q83Wm9rokYA8pIllHqO5vapNbEq+bFSXsaUMj0+KSb7NtDh0W1DttMyTkxxNG37CnH/Dg1kos56PyNbOo9LO17tP8AVkM02Yro04H5Vyqn0FY8/ZWjB6xpa9zu3QUuJQ34jv8Acb9JguLtUtYRiMNucgeTk/1kjd+ByHhWGqM7Uq49jYyZ0Y0nfN/F4/pFnaleJptmpVdyx7UVc4LEnic+fma7E5LHrWvB8pTVLOyWm9N7ZW+iaIb+5lCuEXcZCSMttdiRgeeuTVT69j66PqMrLWFRHa2+36FpWFlDYwEL5KICzMeZwOLMe812IQjTDp4Pkrbrcy74urfYpm9naXtJTnBkLY8xfJx9lcGbc25fM+5pjGtRh50PIurixUwyDfBMmV57TuAIeM/kkd4/+62Oaylcr6pmgq6MySsg9Ti/82TLoJrMbQFGkQFWOFZgG2nieB8c1u4dseTTZxeL4k1dzKL6nDV+kMdzc/ERteKVdjSKclZOJBXuIBAqWXqyfpeGesbBnRR9rfSUXvXyJToen/F4I4d27YuN2MZ9XdW5VDkgonJyr/XtlZrWxdWQ1zVj5qFIt1l2ksunyxQRPLJIVVQrAFSWH4QnI4D+2gIbYdIb7RytvqyGe1cbVuVzJtyOKOSPLAzjB48OGagFtx0OZWF/oNwib/KMO7MEvgByX9Ejh3Yqg66doV9eajb3l5bxWnxUHJjcO85IIAOOSjJ554EjvqAsjaKuyG9ABGajKnooyLfbXDyIPxabB9G9gB6CBj11wPirscl4Z983DIx4wf8Avj0/QuhJEuYMqcpNHw9Dr9vGu5tThteUfD8sqLtPun+xEeqmQiGeJuccucelQD70NaeA9KUfZnX48t2Qs90OvTHpStkoVQGlcZVTyA+m3hnhjvrNk5KqWl3NXhvDpZUm30iu5H+iPTK5nukil2Mr55LtK4BIIOeXD31q42XZOzlkdLiPCsemh2Q3tCrX9XltNRy7t8XniwFJO1SBjIHcQ2CfBqyXWyqu6v4WYcPFhk4fwr44sh9pYTy2SiJWZTcHeq/SKRhCfDnx7q0YwnOrUfc7Nl1NWU3PpqPT9R7j0cWGo2Sg53KNx87sHVseYcRWdUqm6CNKWU8zCuk/D6fTpos+uufJhQARQq7lH6upt3urb8kygj0IWKn91xXz9rcHKB95jJXxqv8AKWv8/MtvozGDZW6niDAgI8CgzXaoX3SXyPjcyT+0zkvdkE0Kc2b39o/Adm7J47VOD60IP7Nc+qXpOdbPoMqH2mFGRHvtJ/59TTRrBpNHnCjP4UuP9mEzj1A15qg5Y0te+z3lXxhxKDb8a/XZJerqRGtQVxuXyGAGOK958SMGtvB04bRyuNKUb9Pt3QxdM703t3HZwnKq2GI5bj8pvQi59ea18mfrWKqPY6HDaViY0smfd9v8+ZnWI/8AJd9HPGp7CRQhA/NADL6eAYeuli+z2qS7Expf+wxZVSfxLqv4OfTLpULsLbWu5g5G44ILHPkoAe7PE15ycr1dQrPfDuGvFbvv6a7f2PWsdHxDpTwgAsiiRiO91IZz7MitizHUcdx/M0MfOdnEFY30b1+Qt6ORxXmnQrMocBdhz3Mnk5B7jgc6yUKN1KUjBmysxcyTreuu/wAmRfVur8Kx7G4Tb9GTmv7Q5+ytWfDnv4WdOj/yBa1bHr8h86FdE0gbtmdZZBwUgHamRxxnmcEcfGs+Nhqt8z6s0eI8WeSvTgtR/cfNH6Qw3DSIhIaNyhDDB4EjcPDga2a7o2NpeDQycOyhRcu0ltDqT5qymoAFChQHC9s45kaOVFdGGGVgCCPQaAiHRfoIdPu3kt7lxaOCTanyhvPLyj3Dz8+7NQE1qkCgN6AKAru3sVfVb23ceTNEfaQjAjxBJPqrmKCeROD8o+lnc44FN0e8X/Yo6A3728slhPwZGJj8e9gPAjyh6TXrEm4SdMvyMfFqY3Vxy6+z7m/RVex1S8h7nG8fvbh/EPsq465L5x9zznP1cCqz26f5+hFdY1GN9QmlnBdEYhY/pdn5KoT3LnJPr89adtkXc3LwdfGonHChCp6b7v22SHq6s3mnlvZRjOUTAwMnGdo8ygBR6TWzhQcpu1nN4zbGqqONB711Y59NoYry1l7JlaS1Ys2Oa7R5an0jPrWs2VGNsHrujV4XOzFvjzrpM16rfxNv1rfYtTA/0vzLx7f2n8hJ1mDs5LOf6EhB9RVv7DXnO+GUJfMy8F+Ou6v3RPM10EcB9GFCBQFU9adnsulkH9bHx9MfA+4rXG4hDU1L3PsOAXc1Dh/xf7ljdHRi0t/1KfcFdWn8C+h8vl/68/q/3IR1qadteO4XhuHZOR5wCVPrBYeoVzuIV6amvofQcAvTUqX9USDq+h2WEe7Hllm4+Ysf7BW1hx1SjmcYnzZkteCF63ps9jM/xR37KXgNhyRn+rYDvHcfNWlbTZTJuvsztYuXjZdUfX1zR9yT9AOjRt1M0w/CuMBe9FPHifpHgT6q2sPHcFzS7s5nF+IK9+lX+Ff9kl1bTY7mMxSjKn2gjkwPca2rK42R0zlY+RZRNTh3I/ovQ1bWTtI3DtjyWkAyvPO0AYyRjj6awU4kKnzG9mcWtyY8j6L5D3LYM6lZJWIYYYKMZBxy9h/eNbLW1pnNhJxkmvAz9EejRt0dJSH/AAhKAHgF8nBYeclQcVr4tLrTTZ0OJ5ccmcZxWunUcr67tbcgSbFY8cEFmPieGay2XQh+JmrTiXXLcF0FOmapFOMwuG28wBgjPgaV2ws/CyX41tH40NUWlxWD3d40mInXtGG0kpgsznhz4nhXiujknKS8mxk5zvphXJfh8iHROsrT7iTslkaNyfJWVCm7PLBPDJ8cVsGgTLNAFAFCBQGKA1L/AOMUKdaECgIRqa9nrVu3dLHt9YVx/KtCz4cqL9zvU/ecMnH/AIvZ16wdGZlW7gyJoOJxzKA5z4lefoJq5lLf3ke6PHCcuKbx7Pwy/cj1j0gWXUrW4Hkl1EUy/nHcuR4HKkeitWN6ldGX5M6duDKrDsq8J7X0M6PoUMup3ENxk7WZ1XOA3lA4Pf8AJYGrXTGWRJTJkZltWBXOrzpN+xYWqXsdpbtJgBY18lRwBP5KAeJ4V0rJxqhs+boqnk3KPl+Sv+jED/EtQuX/AK2NwPEgOWb2tj21zaIv0p2PyfQ50ofaaKI/7dGnVpqRhn7J+CXC5XPLemQCPTgj1Cpg2csuV9mZOOY6sq9SPePf6MkvWhb7rLd/m5FP72V/6q28+O6vocrgc9ZWvdMfuj132trDJ9KNc+kDB94NbFMuatM5+XX6d84+zY4VlNYKAjXTfo217GnZsqvGxwWzgq2NwyB4A+qtTKx3akl3R1OF56xJtyXRj9Y2/ZxpHz2IqZ8+0AZ91bMI8sUjn2z55yl7nPU9PjuIzHMu5Dxxy4jkQRyNScIzWpHqi+dM+eD0zVYIoYwuFWNAAMnCgAYHE1YxUVpHic3OTlLuxpuelNjFzmjz+aCx9wqnkcdG1OO5jEsTEoxIGRg5U4PD1UAv20AKKASaq0wT/s6oXzjyyQAMHj48a8WOaXwGfHVTl963r5ES6HyvDeTQSnynGSe4uOOR6QxrRxnKNrhM7XEoQtxYW19l+x11+M2t6t2wDxvhduRuB2hTtB58s1b067vUfVHnDksjFeOnprr8hPpFyi37yOGgWUYRHUruLY4nuHEZ9JrxVNK9yfTZlyq5Sw1CL5nHu14J2yBlIIBBGCCMjxBFdQ+a7FL9ZHSCxvIJYZYmTUYJOyRVTJZwwGAw+VGw7jx4ioUdOiGt3em3MWnaj5SSgC3nznnyQk81zw48VJHcabBagNUGaAKA0Jz/AI91AZFAdKECgIV0/HZz2E/0Jtp9DFD9gatHL6ThL5nc4T8dV1Xut/psmpFb2jiJ6Kp6d9FfipNxCcRM3ye+NjxG383I4eauNl43pvnj2PruFcRWRH0bO+u/uhw6XW0iG31KA+VsTtCBwzt4OR9Eg7T6qy5EZR5bomtw+yufPhW+70NGoavcatLHAqhFznaCSB55WPmAPv8AGsE7Z5UlFI3asWjhtcrZPb/zoTrpHaLb6ZLEnBUi2D1kAk+JJz666N0VXQ4r2OBhWSvzozl3b2RMaFLLp1nNbqTNEzEAcyGkJBHoYA+s1pqmTphKHdf2dd5ldeZbXa/hkv4LC1KwFxA0UnDtEw2O5uByPQw91dKcOeHK/J85Tc6blOHhifoxpJtbdYWfeVLHcBgYYk4ArzRV6cOVvZ7zslZNzsS1sdazGoFAFAFAM/SF5OycqBsUZJzxI9FCnPRWS6swsg3KQY2GTx2nzjwxUBG+sGytrOyYxwRq8hEattyRkEsQTxztB9tASXonYCCzt0Ax5AZv0pPKY+00A80AUAUBB+lw+L3sFwORxu/ZOG/4T7q52V8F0Zn0HDn62JZS/A4dN9MklWOWEFjESdo4kg4OQO/iPfWXLrckpR8GvwvIrrlKuzpzdNjbr00l+Ikjt5VdT5TMpVVyBkbj3Z4+qsN0ncopRezbxIww3OUrE0/CZN7dSFCk5IAyfPw4n2iulFaSPnptOTa8jfqOkI2+WKOBbnadkzxBsNjgSRxNNHkiOj9Dr6a4gm1a5jlFqd0McagZfh+EkbauTwHDHcKAsEiqDHpoQ1Jz/j3UKZoAoDpQgUBFusm232TEc43V/VnBPsatTNjupv2OtwWxRylF+U0O/Ru6MtpBI3ymjXcfOQME+0Vmpk5Vpv2NPNrVd84rw2dtW01LmJopQdreY4IIOQQfPkV6srVkeV9jHj3yosVkO6OtvaKkaxAZRVCAHjlQMYPnqqKUeXweZ2ylNz872c7DS4YM9jEibue1QM+mpCuMPwrR6tyLbfxy2JelOnNcWssSfKZcrxwCVIIUnxxj114vhz1uKM2DfGm+M5dkadEbGSC0ijlGHUHIyDjLEgZHmBqY0JQrUX3LxC2F2RKcOzHis5pBQBQBQBQGKA43UIdGQ8mUr7RihSE9WF6T8Ygb5SOHx6fJb3qPbUAl65YneK3VFZvLY4VSx+SMcAPE0YJ/APwa/oD7BQHUGgM0AUBxubRJMdoivg5G4A4PrrzKEZd0ZIWzh+F6Oor0Y2/c2zVBqe72UIZoUzQBQDV0h16CziMtw4ROXnZj9FFHFjTQEfRXpZb36ubYuRGQGDRspXOcceR5cgc1AP2aoCgOlCBQHK7tllRo3G5HG1h5wa8yipLTPddkq5Kce6MWdqsSLHGMIgCqPMB4nnVjFRWkLLJWSc5PqztVPAUAUAUAUAUAUAUAUAUBrQpigEVnpUMTtJHGiu+dzAeUcnJyfTxqaAtoAzVBqh91QG1AFAZqgwTQgBhQAxql0zINCGahRNdXiJtDuqb22LuYDcx/JXPM8KAr3rctZY5LO+RO1itHJkiIyMEqQ5Hm4EZ7uBo+wG59futUnMWjyJbRRxCaQlQjvK5IKt5J5YxkcO/PKnbsB06G9M7hbn4hqabLg8I5MACTAJwccOIBww4HlzowWJvFAdaECgCgCgCgCgCgCgCgCgCgCgCgMGhTWgCgMUAGoDXeP8caoMbuPI8R9lAbZPhUAYPnqgTaldCGJ5DkhBnGefmHtrxZPki5MzUVO2xQXki66vePAblBCIwT5GCThTgnnWmr7nDnSWjsPExIW+hJvm9zXW9ZeW1hmjZo8uUkCkjj6fVw9NS26U61OPTwesXDhTfOqaT6bR3tLa0imUvdu8inIyxwD5icH7asY1xknKb2Y7Z5NtbUakk/kS5D/j010Dh60DVAQLrV0iW7FrBBEWYylu14BYwFIIZuY55/Z89PAGrQemE1jJ8R1dTt+Sk58oFTw8s/lp+dzHfQG+r9X0kMwvNHkCN8rstw2ENxwh5FD9E8PMRQCrTdFvr68t7nUYo4FtclEQgtI57zhmwucHn9tRvYLEqg6UIFAFAFAFAFAFAFAFAFAFAFAYY0BqWoU5SSY4mgOPxgmgIlrPTSQXfxKzg7ecDLFn2IvDJHDngEZ5c6bBjox01klu2sryBYZxnG05UkAHbxJ4lTkHJzjuqAQdberTDsba2Z1dleZ9jFTsjUnGR3YDH9kVWB46stTM+nxFiS8bNGxJyTg+SST+aVqIhLqoChTW4hV1KuAysMEHkRUaUlpnqE3BqUe5Guld6kEPxeFQGlBG1RgBW4E4HeeXtrUyJquHJHydbh9UrrfXtfSPk6W+gIlj2UzbePauw/JIxw9QGPbUhjpU8svqSedKWX6la34XzOFzpds9k5gw3ZgkSYwxZeJycDmPtqSqrdXw+PJkryciGWvU8+PHUXdC7ovbLu/IYp6hgj3HHqrJhzcq+prcVqUMh689R+NbRzAoBr6RaBBexGKdcj8lh8pD9JT3H3GgI90F6P3ljLJFJKr2gGYs8Wyc/JH5GO8cQcjHfUBNKoCgOlAFAFAFAFAFAFAFAFAFAFAasaAb2viswibju5H1ZFQotzVAmuRkj0UBmKOgGs6FaW80t8w2yYLPIXbAXaAfJzjkKmgQXonE+pas+oBSkERwueBJCbEXxOPKPm4CnkHO+6SQQ6xdS3QkISP4vEiqGJBADHiQBnyv36dAI+qnWnhmktVid0mcMD3xAZG9hg8OKZ82KAuVTwqkM0BtUKQ7VdHunvGmiC4G3YzEYGFA5eBzWhbVY7eaJ3sbLx4Yqqnv56HKx027LhridWTiGjA4MCCMHgKzRrub+N9DUtyMVR1VBp+5zPQ+LJ2ySqjHJQMMejlx9defscfDej0uLWaW4pv3Hqzs0hjCRjCrx9feSe8mtmFahHSOdddK2fNPuKa9mIKAKAxQBQBQHSgCgCgCgCgCgCgCgCgCgCgCgGE8b4Z7lOP3RUKPC8qoOUvOgN46AiPWyxGmvgkZdAfEbuR8KAV9XKAabb4AGVJOBzO9uJ8aiBIEtI9zPsTcTxbaNx4DmcZNR9wVvpHDpFPjhlWz/u0P20BZacvb9pr0Q2FAbLUL4A16IAqFMigChDVeQ9FCm1CGKAKAKoE78zQH//2Q=="/>
          <p:cNvSpPr>
            <a:spLocks noChangeAspect="1" noChangeArrowheads="1"/>
          </p:cNvSpPr>
          <p:nvPr/>
        </p:nvSpPr>
        <p:spPr bwMode="auto">
          <a:xfrm>
            <a:off x="495300" y="130419"/>
            <a:ext cx="281354" cy="2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zh-CN" altLang="en-US" sz="1662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467" y="2041706"/>
            <a:ext cx="6394406" cy="27975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52" y="2572890"/>
            <a:ext cx="2413817" cy="217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2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NIZKs: Intuition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Feige</a:t>
            </a:r>
            <a:r>
              <a:rPr lang="en-US" dirty="0"/>
              <a:t>-Lapidot-Shamir (FLS) paradigm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Prover proves that either the statement is true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	‘</a:t>
            </a:r>
            <a:r>
              <a:rPr lang="en-US" i="1" dirty="0">
                <a:solidFill>
                  <a:schemeClr val="bg1"/>
                </a:solidFill>
              </a:rPr>
              <a:t>OR’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u="sng" dirty="0">
                <a:solidFill>
                  <a:schemeClr val="bg1"/>
                </a:solidFill>
              </a:rPr>
              <a:t>it knows a long valid fork </a:t>
            </a:r>
            <a:r>
              <a:rPr lang="en-US" u="sng" dirty="0" err="1">
                <a:solidFill>
                  <a:schemeClr val="bg1"/>
                </a:solidFill>
              </a:rPr>
              <a:t>w.r.t</a:t>
            </a:r>
            <a:r>
              <a:rPr lang="en-US" u="sng" dirty="0">
                <a:solidFill>
                  <a:schemeClr val="bg1"/>
                </a:solidFill>
              </a:rPr>
              <a:t>. </a:t>
            </a:r>
            <a:r>
              <a:rPr lang="en-US" u="sng" dirty="0" err="1">
                <a:solidFill>
                  <a:schemeClr val="bg1"/>
                </a:solidFill>
              </a:rPr>
              <a:t>blockchain</a:t>
            </a:r>
            <a:endParaRPr lang="en-US" u="sng" dirty="0">
              <a:solidFill>
                <a:schemeClr val="bg1"/>
              </a:solidFill>
            </a:endParaRPr>
          </a:p>
        </p:txBody>
      </p:sp>
      <p:pic>
        <p:nvPicPr>
          <p:cNvPr id="4" name="Picture 74" descr="bd06002_"/>
          <p:cNvPicPr preferRelativeResize="0"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270" y="4814474"/>
            <a:ext cx="365125" cy="9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7957" y="4240329"/>
            <a:ext cx="2581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Statement </a:t>
            </a:r>
            <a:r>
              <a:rPr lang="en-US" sz="24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 ϵ L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2556125" y="2930817"/>
            <a:ext cx="5846930" cy="1574082"/>
          </a:xfrm>
          <a:prstGeom prst="cloudCallout">
            <a:avLst>
              <a:gd name="adj1" fmla="val -50759"/>
              <a:gd name="adj2" fmla="val 7487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Either I know </a:t>
            </a:r>
            <a:r>
              <a:rPr lang="en-GB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w</a:t>
            </a:r>
            <a:r>
              <a:rPr lang="en-GB" dirty="0">
                <a:solidFill>
                  <a:schemeClr val="tx1"/>
                </a:solidFill>
              </a:rPr>
              <a:t> such that </a:t>
            </a:r>
            <a:r>
              <a:rPr lang="en-GB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(x, w) </a:t>
            </a:r>
            <a:r>
              <a:rPr lang="en-GB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  <a:sym typeface="Symbol"/>
              </a:rPr>
              <a:t> </a:t>
            </a:r>
            <a:r>
              <a:rPr lang="en-GB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R</a:t>
            </a:r>
            <a:r>
              <a:rPr lang="en-GB" baseline="-250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L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sz="2000" b="1" dirty="0">
                <a:solidFill>
                  <a:schemeClr val="tx1"/>
                </a:solidFill>
              </a:rPr>
              <a:t>OR</a:t>
            </a:r>
            <a:r>
              <a:rPr lang="en-GB" dirty="0">
                <a:solidFill>
                  <a:schemeClr val="tx1"/>
                </a:solidFill>
              </a:rPr>
              <a:t> </a:t>
            </a:r>
          </a:p>
          <a:p>
            <a:pPr algn="ctr">
              <a:defRPr/>
            </a:pPr>
            <a:r>
              <a:rPr lang="en-GB" dirty="0">
                <a:solidFill>
                  <a:srgbClr val="00B050"/>
                </a:solidFill>
              </a:rPr>
              <a:t>a long valid fork with </a:t>
            </a:r>
            <a:r>
              <a:rPr lang="en-GB" u="sng" dirty="0">
                <a:solidFill>
                  <a:srgbClr val="00B050"/>
                </a:solidFill>
              </a:rPr>
              <a:t>very high stake fraction</a:t>
            </a:r>
            <a:r>
              <a:rPr lang="en-GB" dirty="0">
                <a:solidFill>
                  <a:srgbClr val="00B050"/>
                </a:solidFill>
              </a:rPr>
              <a:t> </a:t>
            </a:r>
            <a:r>
              <a:rPr lang="en-GB" dirty="0" err="1">
                <a:solidFill>
                  <a:srgbClr val="00B050"/>
                </a:solidFill>
              </a:rPr>
              <a:t>w.r.t</a:t>
            </a:r>
            <a:r>
              <a:rPr lang="en-GB" dirty="0">
                <a:solidFill>
                  <a:srgbClr val="00B050"/>
                </a:solidFill>
              </a:rPr>
              <a:t>. </a:t>
            </a:r>
            <a:r>
              <a:rPr lang="en-GB" dirty="0" err="1">
                <a:solidFill>
                  <a:srgbClr val="00B050"/>
                </a:solidFill>
              </a:rPr>
              <a:t>blockchain</a:t>
            </a:r>
            <a:endParaRPr lang="en-GB" baseline="-25000" dirty="0">
              <a:solidFill>
                <a:srgbClr val="00B05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grpSp>
        <p:nvGrpSpPr>
          <p:cNvPr id="7" name="Group 23"/>
          <p:cNvGrpSpPr>
            <a:grpSpLocks noChangeAspect="1"/>
          </p:cNvGrpSpPr>
          <p:nvPr/>
        </p:nvGrpSpPr>
        <p:grpSpPr bwMode="auto">
          <a:xfrm>
            <a:off x="7240971" y="4820182"/>
            <a:ext cx="685800" cy="946150"/>
            <a:chOff x="822" y="2016"/>
            <a:chExt cx="654" cy="881"/>
          </a:xfrm>
        </p:grpSpPr>
        <p:sp>
          <p:nvSpPr>
            <p:cNvPr id="8" name="Freeform 24"/>
            <p:cNvSpPr>
              <a:spLocks noChangeAspect="1"/>
            </p:cNvSpPr>
            <p:nvPr/>
          </p:nvSpPr>
          <p:spPr bwMode="auto">
            <a:xfrm>
              <a:off x="822" y="2016"/>
              <a:ext cx="654" cy="878"/>
            </a:xfrm>
            <a:custGeom>
              <a:avLst/>
              <a:gdLst>
                <a:gd name="T0" fmla="*/ 1292 w 1962"/>
                <a:gd name="T1" fmla="*/ 267 h 2634"/>
                <a:gd name="T2" fmla="*/ 1345 w 1962"/>
                <a:gd name="T3" fmla="*/ 472 h 2634"/>
                <a:gd name="T4" fmla="*/ 1309 w 1962"/>
                <a:gd name="T5" fmla="*/ 596 h 2634"/>
                <a:gd name="T6" fmla="*/ 1207 w 1962"/>
                <a:gd name="T7" fmla="*/ 702 h 2634"/>
                <a:gd name="T8" fmla="*/ 1037 w 1962"/>
                <a:gd name="T9" fmla="*/ 837 h 2634"/>
                <a:gd name="T10" fmla="*/ 1232 w 1962"/>
                <a:gd name="T11" fmla="*/ 877 h 2634"/>
                <a:gd name="T12" fmla="*/ 1649 w 1962"/>
                <a:gd name="T13" fmla="*/ 1273 h 2634"/>
                <a:gd name="T14" fmla="*/ 1873 w 1962"/>
                <a:gd name="T15" fmla="*/ 1327 h 2634"/>
                <a:gd name="T16" fmla="*/ 1920 w 1962"/>
                <a:gd name="T17" fmla="*/ 1372 h 2634"/>
                <a:gd name="T18" fmla="*/ 1962 w 1962"/>
                <a:gd name="T19" fmla="*/ 1429 h 2634"/>
                <a:gd name="T20" fmla="*/ 1923 w 1962"/>
                <a:gd name="T21" fmla="*/ 1495 h 2634"/>
                <a:gd name="T22" fmla="*/ 1831 w 1962"/>
                <a:gd name="T23" fmla="*/ 1507 h 2634"/>
                <a:gd name="T24" fmla="*/ 1682 w 1962"/>
                <a:gd name="T25" fmla="*/ 1536 h 2634"/>
                <a:gd name="T26" fmla="*/ 1536 w 1962"/>
                <a:gd name="T27" fmla="*/ 1462 h 2634"/>
                <a:gd name="T28" fmla="*/ 1389 w 1962"/>
                <a:gd name="T29" fmla="*/ 1379 h 2634"/>
                <a:gd name="T30" fmla="*/ 1269 w 1962"/>
                <a:gd name="T31" fmla="*/ 1271 h 2634"/>
                <a:gd name="T32" fmla="*/ 1205 w 1962"/>
                <a:gd name="T33" fmla="*/ 1277 h 2634"/>
                <a:gd name="T34" fmla="*/ 1196 w 1962"/>
                <a:gd name="T35" fmla="*/ 1490 h 2634"/>
                <a:gd name="T36" fmla="*/ 1175 w 1962"/>
                <a:gd name="T37" fmla="*/ 1567 h 2634"/>
                <a:gd name="T38" fmla="*/ 1157 w 1962"/>
                <a:gd name="T39" fmla="*/ 1966 h 2634"/>
                <a:gd name="T40" fmla="*/ 1140 w 1962"/>
                <a:gd name="T41" fmla="*/ 2223 h 2634"/>
                <a:gd name="T42" fmla="*/ 1125 w 1962"/>
                <a:gd name="T43" fmla="*/ 2378 h 2634"/>
                <a:gd name="T44" fmla="*/ 1156 w 1962"/>
                <a:gd name="T45" fmla="*/ 2464 h 2634"/>
                <a:gd name="T46" fmla="*/ 1133 w 1962"/>
                <a:gd name="T47" fmla="*/ 2593 h 2634"/>
                <a:gd name="T48" fmla="*/ 948 w 1962"/>
                <a:gd name="T49" fmla="*/ 2620 h 2634"/>
                <a:gd name="T50" fmla="*/ 860 w 1962"/>
                <a:gd name="T51" fmla="*/ 2569 h 2634"/>
                <a:gd name="T52" fmla="*/ 842 w 1962"/>
                <a:gd name="T53" fmla="*/ 2435 h 2634"/>
                <a:gd name="T54" fmla="*/ 884 w 1962"/>
                <a:gd name="T55" fmla="*/ 2396 h 2634"/>
                <a:gd name="T56" fmla="*/ 841 w 1962"/>
                <a:gd name="T57" fmla="*/ 2117 h 2634"/>
                <a:gd name="T58" fmla="*/ 796 w 1962"/>
                <a:gd name="T59" fmla="*/ 2270 h 2634"/>
                <a:gd name="T60" fmla="*/ 779 w 1962"/>
                <a:gd name="T61" fmla="*/ 2489 h 2634"/>
                <a:gd name="T62" fmla="*/ 712 w 1962"/>
                <a:gd name="T63" fmla="*/ 2627 h 2634"/>
                <a:gd name="T64" fmla="*/ 627 w 1962"/>
                <a:gd name="T65" fmla="*/ 2630 h 2634"/>
                <a:gd name="T66" fmla="*/ 478 w 1962"/>
                <a:gd name="T67" fmla="*/ 2576 h 2634"/>
                <a:gd name="T68" fmla="*/ 453 w 1962"/>
                <a:gd name="T69" fmla="*/ 2422 h 2634"/>
                <a:gd name="T70" fmla="*/ 505 w 1962"/>
                <a:gd name="T71" fmla="*/ 2403 h 2634"/>
                <a:gd name="T72" fmla="*/ 470 w 1962"/>
                <a:gd name="T73" fmla="*/ 1822 h 2634"/>
                <a:gd name="T74" fmla="*/ 524 w 1962"/>
                <a:gd name="T75" fmla="*/ 1557 h 2634"/>
                <a:gd name="T76" fmla="*/ 493 w 1962"/>
                <a:gd name="T77" fmla="*/ 1326 h 2634"/>
                <a:gd name="T78" fmla="*/ 477 w 1962"/>
                <a:gd name="T79" fmla="*/ 1281 h 2634"/>
                <a:gd name="T80" fmla="*/ 378 w 1962"/>
                <a:gd name="T81" fmla="*/ 1457 h 2634"/>
                <a:gd name="T82" fmla="*/ 305 w 1962"/>
                <a:gd name="T83" fmla="*/ 1645 h 2634"/>
                <a:gd name="T84" fmla="*/ 251 w 1962"/>
                <a:gd name="T85" fmla="*/ 1726 h 2634"/>
                <a:gd name="T86" fmla="*/ 214 w 1962"/>
                <a:gd name="T87" fmla="*/ 1693 h 2634"/>
                <a:gd name="T88" fmla="*/ 109 w 1962"/>
                <a:gd name="T89" fmla="*/ 1742 h 2634"/>
                <a:gd name="T90" fmla="*/ 49 w 1962"/>
                <a:gd name="T91" fmla="*/ 1730 h 2634"/>
                <a:gd name="T92" fmla="*/ 7 w 1962"/>
                <a:gd name="T93" fmla="*/ 1658 h 2634"/>
                <a:gd name="T94" fmla="*/ 86 w 1962"/>
                <a:gd name="T95" fmla="*/ 1562 h 2634"/>
                <a:gd name="T96" fmla="*/ 168 w 1962"/>
                <a:gd name="T97" fmla="*/ 1481 h 2634"/>
                <a:gd name="T98" fmla="*/ 181 w 1962"/>
                <a:gd name="T99" fmla="*/ 1316 h 2634"/>
                <a:gd name="T100" fmla="*/ 272 w 1962"/>
                <a:gd name="T101" fmla="*/ 1104 h 2634"/>
                <a:gd name="T102" fmla="*/ 576 w 1962"/>
                <a:gd name="T103" fmla="*/ 864 h 2634"/>
                <a:gd name="T104" fmla="*/ 723 w 1962"/>
                <a:gd name="T105" fmla="*/ 780 h 2634"/>
                <a:gd name="T106" fmla="*/ 546 w 1962"/>
                <a:gd name="T107" fmla="*/ 578 h 2634"/>
                <a:gd name="T108" fmla="*/ 477 w 1962"/>
                <a:gd name="T109" fmla="*/ 515 h 2634"/>
                <a:gd name="T110" fmla="*/ 517 w 1962"/>
                <a:gd name="T111" fmla="*/ 391 h 2634"/>
                <a:gd name="T112" fmla="*/ 556 w 1962"/>
                <a:gd name="T113" fmla="*/ 289 h 2634"/>
                <a:gd name="T114" fmla="*/ 622 w 1962"/>
                <a:gd name="T115" fmla="*/ 99 h 2634"/>
                <a:gd name="T116" fmla="*/ 718 w 1962"/>
                <a:gd name="T117" fmla="*/ 13 h 2634"/>
                <a:gd name="T118" fmla="*/ 792 w 1962"/>
                <a:gd name="T119" fmla="*/ 12 h 2634"/>
                <a:gd name="T120" fmla="*/ 888 w 1962"/>
                <a:gd name="T121" fmla="*/ 7 h 2634"/>
                <a:gd name="T122" fmla="*/ 1022 w 1962"/>
                <a:gd name="T123" fmla="*/ 6 h 2634"/>
                <a:gd name="T124" fmla="*/ 1163 w 1962"/>
                <a:gd name="T125" fmla="*/ 67 h 2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62" h="2634">
                  <a:moveTo>
                    <a:pt x="1219" y="132"/>
                  </a:moveTo>
                  <a:lnTo>
                    <a:pt x="1226" y="145"/>
                  </a:lnTo>
                  <a:lnTo>
                    <a:pt x="1230" y="159"/>
                  </a:lnTo>
                  <a:lnTo>
                    <a:pt x="1234" y="175"/>
                  </a:lnTo>
                  <a:lnTo>
                    <a:pt x="1241" y="194"/>
                  </a:lnTo>
                  <a:lnTo>
                    <a:pt x="1262" y="218"/>
                  </a:lnTo>
                  <a:lnTo>
                    <a:pt x="1279" y="243"/>
                  </a:lnTo>
                  <a:lnTo>
                    <a:pt x="1292" y="267"/>
                  </a:lnTo>
                  <a:lnTo>
                    <a:pt x="1302" y="293"/>
                  </a:lnTo>
                  <a:lnTo>
                    <a:pt x="1308" y="323"/>
                  </a:lnTo>
                  <a:lnTo>
                    <a:pt x="1312" y="355"/>
                  </a:lnTo>
                  <a:lnTo>
                    <a:pt x="1313" y="392"/>
                  </a:lnTo>
                  <a:lnTo>
                    <a:pt x="1313" y="434"/>
                  </a:lnTo>
                  <a:lnTo>
                    <a:pt x="1327" y="445"/>
                  </a:lnTo>
                  <a:lnTo>
                    <a:pt x="1338" y="458"/>
                  </a:lnTo>
                  <a:lnTo>
                    <a:pt x="1345" y="472"/>
                  </a:lnTo>
                  <a:lnTo>
                    <a:pt x="1350" y="489"/>
                  </a:lnTo>
                  <a:lnTo>
                    <a:pt x="1351" y="507"/>
                  </a:lnTo>
                  <a:lnTo>
                    <a:pt x="1350" y="525"/>
                  </a:lnTo>
                  <a:lnTo>
                    <a:pt x="1345" y="540"/>
                  </a:lnTo>
                  <a:lnTo>
                    <a:pt x="1340" y="556"/>
                  </a:lnTo>
                  <a:lnTo>
                    <a:pt x="1331" y="570"/>
                  </a:lnTo>
                  <a:lnTo>
                    <a:pt x="1320" y="584"/>
                  </a:lnTo>
                  <a:lnTo>
                    <a:pt x="1309" y="596"/>
                  </a:lnTo>
                  <a:lnTo>
                    <a:pt x="1295" y="607"/>
                  </a:lnTo>
                  <a:lnTo>
                    <a:pt x="1287" y="611"/>
                  </a:lnTo>
                  <a:lnTo>
                    <a:pt x="1280" y="614"/>
                  </a:lnTo>
                  <a:lnTo>
                    <a:pt x="1272" y="616"/>
                  </a:lnTo>
                  <a:lnTo>
                    <a:pt x="1263" y="617"/>
                  </a:lnTo>
                  <a:lnTo>
                    <a:pt x="1249" y="649"/>
                  </a:lnTo>
                  <a:lnTo>
                    <a:pt x="1231" y="677"/>
                  </a:lnTo>
                  <a:lnTo>
                    <a:pt x="1207" y="702"/>
                  </a:lnTo>
                  <a:lnTo>
                    <a:pt x="1179" y="724"/>
                  </a:lnTo>
                  <a:lnTo>
                    <a:pt x="1150" y="744"/>
                  </a:lnTo>
                  <a:lnTo>
                    <a:pt x="1120" y="762"/>
                  </a:lnTo>
                  <a:lnTo>
                    <a:pt x="1090" y="779"/>
                  </a:lnTo>
                  <a:lnTo>
                    <a:pt x="1061" y="796"/>
                  </a:lnTo>
                  <a:lnTo>
                    <a:pt x="1000" y="810"/>
                  </a:lnTo>
                  <a:lnTo>
                    <a:pt x="1018" y="825"/>
                  </a:lnTo>
                  <a:lnTo>
                    <a:pt x="1037" y="837"/>
                  </a:lnTo>
                  <a:lnTo>
                    <a:pt x="1058" y="847"/>
                  </a:lnTo>
                  <a:lnTo>
                    <a:pt x="1082" y="854"/>
                  </a:lnTo>
                  <a:lnTo>
                    <a:pt x="1104" y="860"/>
                  </a:lnTo>
                  <a:lnTo>
                    <a:pt x="1129" y="864"/>
                  </a:lnTo>
                  <a:lnTo>
                    <a:pt x="1154" y="864"/>
                  </a:lnTo>
                  <a:lnTo>
                    <a:pt x="1179" y="863"/>
                  </a:lnTo>
                  <a:lnTo>
                    <a:pt x="1206" y="870"/>
                  </a:lnTo>
                  <a:lnTo>
                    <a:pt x="1232" y="877"/>
                  </a:lnTo>
                  <a:lnTo>
                    <a:pt x="1258" y="886"/>
                  </a:lnTo>
                  <a:lnTo>
                    <a:pt x="1281" y="899"/>
                  </a:lnTo>
                  <a:lnTo>
                    <a:pt x="1305" y="913"/>
                  </a:lnTo>
                  <a:lnTo>
                    <a:pt x="1326" y="930"/>
                  </a:lnTo>
                  <a:lnTo>
                    <a:pt x="1347" y="949"/>
                  </a:lnTo>
                  <a:lnTo>
                    <a:pt x="1366" y="971"/>
                  </a:lnTo>
                  <a:lnTo>
                    <a:pt x="1497" y="1135"/>
                  </a:lnTo>
                  <a:lnTo>
                    <a:pt x="1649" y="1273"/>
                  </a:lnTo>
                  <a:lnTo>
                    <a:pt x="1659" y="1283"/>
                  </a:lnTo>
                  <a:lnTo>
                    <a:pt x="1663" y="1294"/>
                  </a:lnTo>
                  <a:lnTo>
                    <a:pt x="1669" y="1305"/>
                  </a:lnTo>
                  <a:lnTo>
                    <a:pt x="1680" y="1312"/>
                  </a:lnTo>
                  <a:lnTo>
                    <a:pt x="1842" y="1330"/>
                  </a:lnTo>
                  <a:lnTo>
                    <a:pt x="1852" y="1330"/>
                  </a:lnTo>
                  <a:lnTo>
                    <a:pt x="1863" y="1329"/>
                  </a:lnTo>
                  <a:lnTo>
                    <a:pt x="1873" y="1327"/>
                  </a:lnTo>
                  <a:lnTo>
                    <a:pt x="1884" y="1327"/>
                  </a:lnTo>
                  <a:lnTo>
                    <a:pt x="1892" y="1327"/>
                  </a:lnTo>
                  <a:lnTo>
                    <a:pt x="1902" y="1330"/>
                  </a:lnTo>
                  <a:lnTo>
                    <a:pt x="1909" y="1336"/>
                  </a:lnTo>
                  <a:lnTo>
                    <a:pt x="1916" y="1345"/>
                  </a:lnTo>
                  <a:lnTo>
                    <a:pt x="1914" y="1355"/>
                  </a:lnTo>
                  <a:lnTo>
                    <a:pt x="1917" y="1363"/>
                  </a:lnTo>
                  <a:lnTo>
                    <a:pt x="1920" y="1372"/>
                  </a:lnTo>
                  <a:lnTo>
                    <a:pt x="1927" y="1377"/>
                  </a:lnTo>
                  <a:lnTo>
                    <a:pt x="1933" y="1384"/>
                  </a:lnTo>
                  <a:lnTo>
                    <a:pt x="1940" y="1390"/>
                  </a:lnTo>
                  <a:lnTo>
                    <a:pt x="1946" y="1397"/>
                  </a:lnTo>
                  <a:lnTo>
                    <a:pt x="1953" y="1403"/>
                  </a:lnTo>
                  <a:lnTo>
                    <a:pt x="1959" y="1409"/>
                  </a:lnTo>
                  <a:lnTo>
                    <a:pt x="1962" y="1419"/>
                  </a:lnTo>
                  <a:lnTo>
                    <a:pt x="1962" y="1429"/>
                  </a:lnTo>
                  <a:lnTo>
                    <a:pt x="1958" y="1440"/>
                  </a:lnTo>
                  <a:lnTo>
                    <a:pt x="1949" y="1446"/>
                  </a:lnTo>
                  <a:lnTo>
                    <a:pt x="1940" y="1451"/>
                  </a:lnTo>
                  <a:lnTo>
                    <a:pt x="1933" y="1458"/>
                  </a:lnTo>
                  <a:lnTo>
                    <a:pt x="1934" y="1469"/>
                  </a:lnTo>
                  <a:lnTo>
                    <a:pt x="1937" y="1481"/>
                  </a:lnTo>
                  <a:lnTo>
                    <a:pt x="1931" y="1489"/>
                  </a:lnTo>
                  <a:lnTo>
                    <a:pt x="1923" y="1495"/>
                  </a:lnTo>
                  <a:lnTo>
                    <a:pt x="1913" y="1500"/>
                  </a:lnTo>
                  <a:lnTo>
                    <a:pt x="1902" y="1504"/>
                  </a:lnTo>
                  <a:lnTo>
                    <a:pt x="1891" y="1507"/>
                  </a:lnTo>
                  <a:lnTo>
                    <a:pt x="1878" y="1507"/>
                  </a:lnTo>
                  <a:lnTo>
                    <a:pt x="1867" y="1507"/>
                  </a:lnTo>
                  <a:lnTo>
                    <a:pt x="1854" y="1507"/>
                  </a:lnTo>
                  <a:lnTo>
                    <a:pt x="1843" y="1506"/>
                  </a:lnTo>
                  <a:lnTo>
                    <a:pt x="1831" y="1507"/>
                  </a:lnTo>
                  <a:lnTo>
                    <a:pt x="1820" y="1510"/>
                  </a:lnTo>
                  <a:lnTo>
                    <a:pt x="1824" y="1517"/>
                  </a:lnTo>
                  <a:lnTo>
                    <a:pt x="1828" y="1525"/>
                  </a:lnTo>
                  <a:lnTo>
                    <a:pt x="1829" y="1534"/>
                  </a:lnTo>
                  <a:lnTo>
                    <a:pt x="1827" y="1542"/>
                  </a:lnTo>
                  <a:lnTo>
                    <a:pt x="1814" y="1552"/>
                  </a:lnTo>
                  <a:lnTo>
                    <a:pt x="1698" y="1549"/>
                  </a:lnTo>
                  <a:lnTo>
                    <a:pt x="1682" y="1536"/>
                  </a:lnTo>
                  <a:lnTo>
                    <a:pt x="1665" y="1524"/>
                  </a:lnTo>
                  <a:lnTo>
                    <a:pt x="1649" y="1510"/>
                  </a:lnTo>
                  <a:lnTo>
                    <a:pt x="1633" y="1497"/>
                  </a:lnTo>
                  <a:lnTo>
                    <a:pt x="1615" y="1486"/>
                  </a:lnTo>
                  <a:lnTo>
                    <a:pt x="1596" y="1476"/>
                  </a:lnTo>
                  <a:lnTo>
                    <a:pt x="1577" y="1471"/>
                  </a:lnTo>
                  <a:lnTo>
                    <a:pt x="1556" y="1469"/>
                  </a:lnTo>
                  <a:lnTo>
                    <a:pt x="1536" y="1462"/>
                  </a:lnTo>
                  <a:lnTo>
                    <a:pt x="1517" y="1456"/>
                  </a:lnTo>
                  <a:lnTo>
                    <a:pt x="1497" y="1446"/>
                  </a:lnTo>
                  <a:lnTo>
                    <a:pt x="1478" y="1437"/>
                  </a:lnTo>
                  <a:lnTo>
                    <a:pt x="1460" y="1426"/>
                  </a:lnTo>
                  <a:lnTo>
                    <a:pt x="1442" y="1416"/>
                  </a:lnTo>
                  <a:lnTo>
                    <a:pt x="1424" y="1404"/>
                  </a:lnTo>
                  <a:lnTo>
                    <a:pt x="1407" y="1391"/>
                  </a:lnTo>
                  <a:lnTo>
                    <a:pt x="1389" y="1379"/>
                  </a:lnTo>
                  <a:lnTo>
                    <a:pt x="1372" y="1365"/>
                  </a:lnTo>
                  <a:lnTo>
                    <a:pt x="1355" y="1351"/>
                  </a:lnTo>
                  <a:lnTo>
                    <a:pt x="1338" y="1337"/>
                  </a:lnTo>
                  <a:lnTo>
                    <a:pt x="1323" y="1322"/>
                  </a:lnTo>
                  <a:lnTo>
                    <a:pt x="1306" y="1308"/>
                  </a:lnTo>
                  <a:lnTo>
                    <a:pt x="1291" y="1291"/>
                  </a:lnTo>
                  <a:lnTo>
                    <a:pt x="1276" y="1276"/>
                  </a:lnTo>
                  <a:lnTo>
                    <a:pt x="1269" y="1271"/>
                  </a:lnTo>
                  <a:lnTo>
                    <a:pt x="1262" y="1267"/>
                  </a:lnTo>
                  <a:lnTo>
                    <a:pt x="1253" y="1263"/>
                  </a:lnTo>
                  <a:lnTo>
                    <a:pt x="1246" y="1260"/>
                  </a:lnTo>
                  <a:lnTo>
                    <a:pt x="1238" y="1257"/>
                  </a:lnTo>
                  <a:lnTo>
                    <a:pt x="1231" y="1257"/>
                  </a:lnTo>
                  <a:lnTo>
                    <a:pt x="1223" y="1260"/>
                  </a:lnTo>
                  <a:lnTo>
                    <a:pt x="1216" y="1264"/>
                  </a:lnTo>
                  <a:lnTo>
                    <a:pt x="1205" y="1277"/>
                  </a:lnTo>
                  <a:lnTo>
                    <a:pt x="1196" y="1290"/>
                  </a:lnTo>
                  <a:lnTo>
                    <a:pt x="1188" y="1302"/>
                  </a:lnTo>
                  <a:lnTo>
                    <a:pt x="1179" y="1316"/>
                  </a:lnTo>
                  <a:lnTo>
                    <a:pt x="1181" y="1362"/>
                  </a:lnTo>
                  <a:lnTo>
                    <a:pt x="1184" y="1401"/>
                  </a:lnTo>
                  <a:lnTo>
                    <a:pt x="1186" y="1435"/>
                  </a:lnTo>
                  <a:lnTo>
                    <a:pt x="1191" y="1464"/>
                  </a:lnTo>
                  <a:lnTo>
                    <a:pt x="1196" y="1490"/>
                  </a:lnTo>
                  <a:lnTo>
                    <a:pt x="1203" y="1514"/>
                  </a:lnTo>
                  <a:lnTo>
                    <a:pt x="1213" y="1535"/>
                  </a:lnTo>
                  <a:lnTo>
                    <a:pt x="1224" y="1557"/>
                  </a:lnTo>
                  <a:lnTo>
                    <a:pt x="1216" y="1562"/>
                  </a:lnTo>
                  <a:lnTo>
                    <a:pt x="1206" y="1564"/>
                  </a:lnTo>
                  <a:lnTo>
                    <a:pt x="1196" y="1566"/>
                  </a:lnTo>
                  <a:lnTo>
                    <a:pt x="1186" y="1567"/>
                  </a:lnTo>
                  <a:lnTo>
                    <a:pt x="1175" y="1567"/>
                  </a:lnTo>
                  <a:lnTo>
                    <a:pt x="1166" y="1567"/>
                  </a:lnTo>
                  <a:lnTo>
                    <a:pt x="1154" y="1569"/>
                  </a:lnTo>
                  <a:lnTo>
                    <a:pt x="1145" y="1570"/>
                  </a:lnTo>
                  <a:lnTo>
                    <a:pt x="1149" y="1617"/>
                  </a:lnTo>
                  <a:lnTo>
                    <a:pt x="1154" y="1665"/>
                  </a:lnTo>
                  <a:lnTo>
                    <a:pt x="1159" y="1714"/>
                  </a:lnTo>
                  <a:lnTo>
                    <a:pt x="1160" y="1762"/>
                  </a:lnTo>
                  <a:lnTo>
                    <a:pt x="1157" y="1966"/>
                  </a:lnTo>
                  <a:lnTo>
                    <a:pt x="1149" y="2002"/>
                  </a:lnTo>
                  <a:lnTo>
                    <a:pt x="1143" y="2040"/>
                  </a:lnTo>
                  <a:lnTo>
                    <a:pt x="1138" y="2078"/>
                  </a:lnTo>
                  <a:lnTo>
                    <a:pt x="1128" y="2111"/>
                  </a:lnTo>
                  <a:lnTo>
                    <a:pt x="1140" y="2139"/>
                  </a:lnTo>
                  <a:lnTo>
                    <a:pt x="1145" y="2167"/>
                  </a:lnTo>
                  <a:lnTo>
                    <a:pt x="1145" y="2195"/>
                  </a:lnTo>
                  <a:lnTo>
                    <a:pt x="1140" y="2223"/>
                  </a:lnTo>
                  <a:lnTo>
                    <a:pt x="1133" y="2251"/>
                  </a:lnTo>
                  <a:lnTo>
                    <a:pt x="1124" y="2279"/>
                  </a:lnTo>
                  <a:lnTo>
                    <a:pt x="1115" y="2305"/>
                  </a:lnTo>
                  <a:lnTo>
                    <a:pt x="1107" y="2330"/>
                  </a:lnTo>
                  <a:lnTo>
                    <a:pt x="1107" y="2375"/>
                  </a:lnTo>
                  <a:lnTo>
                    <a:pt x="1113" y="2376"/>
                  </a:lnTo>
                  <a:lnTo>
                    <a:pt x="1120" y="2376"/>
                  </a:lnTo>
                  <a:lnTo>
                    <a:pt x="1125" y="2378"/>
                  </a:lnTo>
                  <a:lnTo>
                    <a:pt x="1132" y="2379"/>
                  </a:lnTo>
                  <a:lnTo>
                    <a:pt x="1138" y="2382"/>
                  </a:lnTo>
                  <a:lnTo>
                    <a:pt x="1143" y="2385"/>
                  </a:lnTo>
                  <a:lnTo>
                    <a:pt x="1149" y="2390"/>
                  </a:lnTo>
                  <a:lnTo>
                    <a:pt x="1152" y="2397"/>
                  </a:lnTo>
                  <a:lnTo>
                    <a:pt x="1159" y="2420"/>
                  </a:lnTo>
                  <a:lnTo>
                    <a:pt x="1160" y="2442"/>
                  </a:lnTo>
                  <a:lnTo>
                    <a:pt x="1156" y="2464"/>
                  </a:lnTo>
                  <a:lnTo>
                    <a:pt x="1145" y="2484"/>
                  </a:lnTo>
                  <a:lnTo>
                    <a:pt x="1135" y="2492"/>
                  </a:lnTo>
                  <a:lnTo>
                    <a:pt x="1136" y="2502"/>
                  </a:lnTo>
                  <a:lnTo>
                    <a:pt x="1143" y="2513"/>
                  </a:lnTo>
                  <a:lnTo>
                    <a:pt x="1147" y="2523"/>
                  </a:lnTo>
                  <a:lnTo>
                    <a:pt x="1147" y="2548"/>
                  </a:lnTo>
                  <a:lnTo>
                    <a:pt x="1145" y="2572"/>
                  </a:lnTo>
                  <a:lnTo>
                    <a:pt x="1133" y="2593"/>
                  </a:lnTo>
                  <a:lnTo>
                    <a:pt x="1115" y="2608"/>
                  </a:lnTo>
                  <a:lnTo>
                    <a:pt x="1092" y="2612"/>
                  </a:lnTo>
                  <a:lnTo>
                    <a:pt x="1069" y="2616"/>
                  </a:lnTo>
                  <a:lnTo>
                    <a:pt x="1047" y="2619"/>
                  </a:lnTo>
                  <a:lnTo>
                    <a:pt x="1023" y="2620"/>
                  </a:lnTo>
                  <a:lnTo>
                    <a:pt x="1000" y="2622"/>
                  </a:lnTo>
                  <a:lnTo>
                    <a:pt x="975" y="2622"/>
                  </a:lnTo>
                  <a:lnTo>
                    <a:pt x="948" y="2620"/>
                  </a:lnTo>
                  <a:lnTo>
                    <a:pt x="917" y="2618"/>
                  </a:lnTo>
                  <a:lnTo>
                    <a:pt x="908" y="2613"/>
                  </a:lnTo>
                  <a:lnTo>
                    <a:pt x="898" y="2609"/>
                  </a:lnTo>
                  <a:lnTo>
                    <a:pt x="888" y="2604"/>
                  </a:lnTo>
                  <a:lnTo>
                    <a:pt x="878" y="2595"/>
                  </a:lnTo>
                  <a:lnTo>
                    <a:pt x="870" y="2588"/>
                  </a:lnTo>
                  <a:lnTo>
                    <a:pt x="864" y="2579"/>
                  </a:lnTo>
                  <a:lnTo>
                    <a:pt x="860" y="2569"/>
                  </a:lnTo>
                  <a:lnTo>
                    <a:pt x="857" y="2558"/>
                  </a:lnTo>
                  <a:lnTo>
                    <a:pt x="863" y="2538"/>
                  </a:lnTo>
                  <a:lnTo>
                    <a:pt x="862" y="2521"/>
                  </a:lnTo>
                  <a:lnTo>
                    <a:pt x="859" y="2505"/>
                  </a:lnTo>
                  <a:lnTo>
                    <a:pt x="853" y="2488"/>
                  </a:lnTo>
                  <a:lnTo>
                    <a:pt x="846" y="2471"/>
                  </a:lnTo>
                  <a:lnTo>
                    <a:pt x="843" y="2453"/>
                  </a:lnTo>
                  <a:lnTo>
                    <a:pt x="842" y="2435"/>
                  </a:lnTo>
                  <a:lnTo>
                    <a:pt x="848" y="2415"/>
                  </a:lnTo>
                  <a:lnTo>
                    <a:pt x="850" y="2408"/>
                  </a:lnTo>
                  <a:lnTo>
                    <a:pt x="855" y="2404"/>
                  </a:lnTo>
                  <a:lnTo>
                    <a:pt x="860" y="2401"/>
                  </a:lnTo>
                  <a:lnTo>
                    <a:pt x="866" y="2399"/>
                  </a:lnTo>
                  <a:lnTo>
                    <a:pt x="871" y="2397"/>
                  </a:lnTo>
                  <a:lnTo>
                    <a:pt x="878" y="2396"/>
                  </a:lnTo>
                  <a:lnTo>
                    <a:pt x="884" y="2396"/>
                  </a:lnTo>
                  <a:lnTo>
                    <a:pt x="889" y="2393"/>
                  </a:lnTo>
                  <a:lnTo>
                    <a:pt x="874" y="2357"/>
                  </a:lnTo>
                  <a:lnTo>
                    <a:pt x="859" y="2319"/>
                  </a:lnTo>
                  <a:lnTo>
                    <a:pt x="848" y="2280"/>
                  </a:lnTo>
                  <a:lnTo>
                    <a:pt x="839" y="2240"/>
                  </a:lnTo>
                  <a:lnTo>
                    <a:pt x="835" y="2198"/>
                  </a:lnTo>
                  <a:lnTo>
                    <a:pt x="835" y="2157"/>
                  </a:lnTo>
                  <a:lnTo>
                    <a:pt x="841" y="2117"/>
                  </a:lnTo>
                  <a:lnTo>
                    <a:pt x="853" y="2078"/>
                  </a:lnTo>
                  <a:lnTo>
                    <a:pt x="813" y="1884"/>
                  </a:lnTo>
                  <a:lnTo>
                    <a:pt x="775" y="2074"/>
                  </a:lnTo>
                  <a:lnTo>
                    <a:pt x="772" y="2113"/>
                  </a:lnTo>
                  <a:lnTo>
                    <a:pt x="776" y="2149"/>
                  </a:lnTo>
                  <a:lnTo>
                    <a:pt x="783" y="2185"/>
                  </a:lnTo>
                  <a:lnTo>
                    <a:pt x="789" y="2221"/>
                  </a:lnTo>
                  <a:lnTo>
                    <a:pt x="796" y="2270"/>
                  </a:lnTo>
                  <a:lnTo>
                    <a:pt x="793" y="2319"/>
                  </a:lnTo>
                  <a:lnTo>
                    <a:pt x="783" y="2367"/>
                  </a:lnTo>
                  <a:lnTo>
                    <a:pt x="776" y="2414"/>
                  </a:lnTo>
                  <a:lnTo>
                    <a:pt x="771" y="2424"/>
                  </a:lnTo>
                  <a:lnTo>
                    <a:pt x="767" y="2435"/>
                  </a:lnTo>
                  <a:lnTo>
                    <a:pt x="764" y="2447"/>
                  </a:lnTo>
                  <a:lnTo>
                    <a:pt x="764" y="2459"/>
                  </a:lnTo>
                  <a:lnTo>
                    <a:pt x="779" y="2489"/>
                  </a:lnTo>
                  <a:lnTo>
                    <a:pt x="783" y="2526"/>
                  </a:lnTo>
                  <a:lnTo>
                    <a:pt x="779" y="2563"/>
                  </a:lnTo>
                  <a:lnTo>
                    <a:pt x="771" y="2595"/>
                  </a:lnTo>
                  <a:lnTo>
                    <a:pt x="760" y="2604"/>
                  </a:lnTo>
                  <a:lnTo>
                    <a:pt x="749" y="2611"/>
                  </a:lnTo>
                  <a:lnTo>
                    <a:pt x="737" y="2618"/>
                  </a:lnTo>
                  <a:lnTo>
                    <a:pt x="725" y="2623"/>
                  </a:lnTo>
                  <a:lnTo>
                    <a:pt x="712" y="2627"/>
                  </a:lnTo>
                  <a:lnTo>
                    <a:pt x="700" y="2630"/>
                  </a:lnTo>
                  <a:lnTo>
                    <a:pt x="687" y="2633"/>
                  </a:lnTo>
                  <a:lnTo>
                    <a:pt x="673" y="2634"/>
                  </a:lnTo>
                  <a:lnTo>
                    <a:pt x="665" y="2634"/>
                  </a:lnTo>
                  <a:lnTo>
                    <a:pt x="655" y="2634"/>
                  </a:lnTo>
                  <a:lnTo>
                    <a:pt x="645" y="2633"/>
                  </a:lnTo>
                  <a:lnTo>
                    <a:pt x="637" y="2632"/>
                  </a:lnTo>
                  <a:lnTo>
                    <a:pt x="627" y="2630"/>
                  </a:lnTo>
                  <a:lnTo>
                    <a:pt x="618" y="2627"/>
                  </a:lnTo>
                  <a:lnTo>
                    <a:pt x="606" y="2625"/>
                  </a:lnTo>
                  <a:lnTo>
                    <a:pt x="597" y="2622"/>
                  </a:lnTo>
                  <a:lnTo>
                    <a:pt x="569" y="2587"/>
                  </a:lnTo>
                  <a:lnTo>
                    <a:pt x="546" y="2584"/>
                  </a:lnTo>
                  <a:lnTo>
                    <a:pt x="523" y="2583"/>
                  </a:lnTo>
                  <a:lnTo>
                    <a:pt x="500" y="2580"/>
                  </a:lnTo>
                  <a:lnTo>
                    <a:pt x="478" y="2576"/>
                  </a:lnTo>
                  <a:lnTo>
                    <a:pt x="459" y="2567"/>
                  </a:lnTo>
                  <a:lnTo>
                    <a:pt x="440" y="2556"/>
                  </a:lnTo>
                  <a:lnTo>
                    <a:pt x="428" y="2540"/>
                  </a:lnTo>
                  <a:lnTo>
                    <a:pt x="419" y="2516"/>
                  </a:lnTo>
                  <a:lnTo>
                    <a:pt x="419" y="2491"/>
                  </a:lnTo>
                  <a:lnTo>
                    <a:pt x="424" y="2463"/>
                  </a:lnTo>
                  <a:lnTo>
                    <a:pt x="433" y="2439"/>
                  </a:lnTo>
                  <a:lnTo>
                    <a:pt x="453" y="2422"/>
                  </a:lnTo>
                  <a:lnTo>
                    <a:pt x="460" y="2418"/>
                  </a:lnTo>
                  <a:lnTo>
                    <a:pt x="467" y="2415"/>
                  </a:lnTo>
                  <a:lnTo>
                    <a:pt x="474" y="2413"/>
                  </a:lnTo>
                  <a:lnTo>
                    <a:pt x="479" y="2410"/>
                  </a:lnTo>
                  <a:lnTo>
                    <a:pt x="486" y="2408"/>
                  </a:lnTo>
                  <a:lnTo>
                    <a:pt x="492" y="2407"/>
                  </a:lnTo>
                  <a:lnTo>
                    <a:pt x="499" y="2404"/>
                  </a:lnTo>
                  <a:lnTo>
                    <a:pt x="505" y="2403"/>
                  </a:lnTo>
                  <a:lnTo>
                    <a:pt x="496" y="2378"/>
                  </a:lnTo>
                  <a:lnTo>
                    <a:pt x="491" y="2350"/>
                  </a:lnTo>
                  <a:lnTo>
                    <a:pt x="488" y="2323"/>
                  </a:lnTo>
                  <a:lnTo>
                    <a:pt x="486" y="2294"/>
                  </a:lnTo>
                  <a:lnTo>
                    <a:pt x="488" y="2127"/>
                  </a:lnTo>
                  <a:lnTo>
                    <a:pt x="492" y="2046"/>
                  </a:lnTo>
                  <a:lnTo>
                    <a:pt x="471" y="1862"/>
                  </a:lnTo>
                  <a:lnTo>
                    <a:pt x="470" y="1822"/>
                  </a:lnTo>
                  <a:lnTo>
                    <a:pt x="472" y="1785"/>
                  </a:lnTo>
                  <a:lnTo>
                    <a:pt x="477" y="1747"/>
                  </a:lnTo>
                  <a:lnTo>
                    <a:pt x="484" y="1711"/>
                  </a:lnTo>
                  <a:lnTo>
                    <a:pt x="492" y="1676"/>
                  </a:lnTo>
                  <a:lnTo>
                    <a:pt x="500" y="1640"/>
                  </a:lnTo>
                  <a:lnTo>
                    <a:pt x="510" y="1605"/>
                  </a:lnTo>
                  <a:lnTo>
                    <a:pt x="520" y="1570"/>
                  </a:lnTo>
                  <a:lnTo>
                    <a:pt x="524" y="1557"/>
                  </a:lnTo>
                  <a:lnTo>
                    <a:pt x="527" y="1541"/>
                  </a:lnTo>
                  <a:lnTo>
                    <a:pt x="528" y="1527"/>
                  </a:lnTo>
                  <a:lnTo>
                    <a:pt x="528" y="1521"/>
                  </a:lnTo>
                  <a:lnTo>
                    <a:pt x="520" y="1474"/>
                  </a:lnTo>
                  <a:lnTo>
                    <a:pt x="514" y="1426"/>
                  </a:lnTo>
                  <a:lnTo>
                    <a:pt x="507" y="1379"/>
                  </a:lnTo>
                  <a:lnTo>
                    <a:pt x="495" y="1333"/>
                  </a:lnTo>
                  <a:lnTo>
                    <a:pt x="493" y="1326"/>
                  </a:lnTo>
                  <a:lnTo>
                    <a:pt x="496" y="1319"/>
                  </a:lnTo>
                  <a:lnTo>
                    <a:pt x="500" y="1313"/>
                  </a:lnTo>
                  <a:lnTo>
                    <a:pt x="505" y="1308"/>
                  </a:lnTo>
                  <a:lnTo>
                    <a:pt x="502" y="1301"/>
                  </a:lnTo>
                  <a:lnTo>
                    <a:pt x="499" y="1294"/>
                  </a:lnTo>
                  <a:lnTo>
                    <a:pt x="495" y="1287"/>
                  </a:lnTo>
                  <a:lnTo>
                    <a:pt x="489" y="1280"/>
                  </a:lnTo>
                  <a:lnTo>
                    <a:pt x="477" y="1281"/>
                  </a:lnTo>
                  <a:lnTo>
                    <a:pt x="466" y="1290"/>
                  </a:lnTo>
                  <a:lnTo>
                    <a:pt x="457" y="1301"/>
                  </a:lnTo>
                  <a:lnTo>
                    <a:pt x="450" y="1312"/>
                  </a:lnTo>
                  <a:lnTo>
                    <a:pt x="433" y="1340"/>
                  </a:lnTo>
                  <a:lnTo>
                    <a:pt x="419" y="1369"/>
                  </a:lnTo>
                  <a:lnTo>
                    <a:pt x="407" y="1398"/>
                  </a:lnTo>
                  <a:lnTo>
                    <a:pt x="393" y="1428"/>
                  </a:lnTo>
                  <a:lnTo>
                    <a:pt x="378" y="1457"/>
                  </a:lnTo>
                  <a:lnTo>
                    <a:pt x="360" y="1483"/>
                  </a:lnTo>
                  <a:lnTo>
                    <a:pt x="339" y="1509"/>
                  </a:lnTo>
                  <a:lnTo>
                    <a:pt x="312" y="1529"/>
                  </a:lnTo>
                  <a:lnTo>
                    <a:pt x="314" y="1556"/>
                  </a:lnTo>
                  <a:lnTo>
                    <a:pt x="316" y="1582"/>
                  </a:lnTo>
                  <a:lnTo>
                    <a:pt x="318" y="1608"/>
                  </a:lnTo>
                  <a:lnTo>
                    <a:pt x="312" y="1633"/>
                  </a:lnTo>
                  <a:lnTo>
                    <a:pt x="305" y="1645"/>
                  </a:lnTo>
                  <a:lnTo>
                    <a:pt x="301" y="1658"/>
                  </a:lnTo>
                  <a:lnTo>
                    <a:pt x="297" y="1672"/>
                  </a:lnTo>
                  <a:lnTo>
                    <a:pt x="293" y="1686"/>
                  </a:lnTo>
                  <a:lnTo>
                    <a:pt x="288" y="1700"/>
                  </a:lnTo>
                  <a:lnTo>
                    <a:pt x="283" y="1712"/>
                  </a:lnTo>
                  <a:lnTo>
                    <a:pt x="274" y="1722"/>
                  </a:lnTo>
                  <a:lnTo>
                    <a:pt x="263" y="1730"/>
                  </a:lnTo>
                  <a:lnTo>
                    <a:pt x="251" y="1726"/>
                  </a:lnTo>
                  <a:lnTo>
                    <a:pt x="242" y="1718"/>
                  </a:lnTo>
                  <a:lnTo>
                    <a:pt x="235" y="1705"/>
                  </a:lnTo>
                  <a:lnTo>
                    <a:pt x="230" y="1694"/>
                  </a:lnTo>
                  <a:lnTo>
                    <a:pt x="230" y="1690"/>
                  </a:lnTo>
                  <a:lnTo>
                    <a:pt x="228" y="1687"/>
                  </a:lnTo>
                  <a:lnTo>
                    <a:pt x="228" y="1683"/>
                  </a:lnTo>
                  <a:lnTo>
                    <a:pt x="227" y="1680"/>
                  </a:lnTo>
                  <a:lnTo>
                    <a:pt x="214" y="1693"/>
                  </a:lnTo>
                  <a:lnTo>
                    <a:pt x="202" y="1705"/>
                  </a:lnTo>
                  <a:lnTo>
                    <a:pt x="189" y="1716"/>
                  </a:lnTo>
                  <a:lnTo>
                    <a:pt x="177" y="1728"/>
                  </a:lnTo>
                  <a:lnTo>
                    <a:pt x="163" y="1736"/>
                  </a:lnTo>
                  <a:lnTo>
                    <a:pt x="148" y="1742"/>
                  </a:lnTo>
                  <a:lnTo>
                    <a:pt x="132" y="1743"/>
                  </a:lnTo>
                  <a:lnTo>
                    <a:pt x="115" y="1740"/>
                  </a:lnTo>
                  <a:lnTo>
                    <a:pt x="109" y="1742"/>
                  </a:lnTo>
                  <a:lnTo>
                    <a:pt x="100" y="1744"/>
                  </a:lnTo>
                  <a:lnTo>
                    <a:pt x="92" y="1747"/>
                  </a:lnTo>
                  <a:lnTo>
                    <a:pt x="83" y="1749"/>
                  </a:lnTo>
                  <a:lnTo>
                    <a:pt x="75" y="1750"/>
                  </a:lnTo>
                  <a:lnTo>
                    <a:pt x="67" y="1749"/>
                  </a:lnTo>
                  <a:lnTo>
                    <a:pt x="58" y="1747"/>
                  </a:lnTo>
                  <a:lnTo>
                    <a:pt x="51" y="1742"/>
                  </a:lnTo>
                  <a:lnTo>
                    <a:pt x="49" y="1730"/>
                  </a:lnTo>
                  <a:lnTo>
                    <a:pt x="44" y="1721"/>
                  </a:lnTo>
                  <a:lnTo>
                    <a:pt x="36" y="1714"/>
                  </a:lnTo>
                  <a:lnTo>
                    <a:pt x="28" y="1707"/>
                  </a:lnTo>
                  <a:lnTo>
                    <a:pt x="19" y="1700"/>
                  </a:lnTo>
                  <a:lnTo>
                    <a:pt x="12" y="1690"/>
                  </a:lnTo>
                  <a:lnTo>
                    <a:pt x="11" y="1680"/>
                  </a:lnTo>
                  <a:lnTo>
                    <a:pt x="15" y="1666"/>
                  </a:lnTo>
                  <a:lnTo>
                    <a:pt x="7" y="1658"/>
                  </a:lnTo>
                  <a:lnTo>
                    <a:pt x="1" y="1647"/>
                  </a:lnTo>
                  <a:lnTo>
                    <a:pt x="0" y="1634"/>
                  </a:lnTo>
                  <a:lnTo>
                    <a:pt x="3" y="1622"/>
                  </a:lnTo>
                  <a:lnTo>
                    <a:pt x="19" y="1610"/>
                  </a:lnTo>
                  <a:lnTo>
                    <a:pt x="36" y="1598"/>
                  </a:lnTo>
                  <a:lnTo>
                    <a:pt x="53" y="1587"/>
                  </a:lnTo>
                  <a:lnTo>
                    <a:pt x="69" y="1574"/>
                  </a:lnTo>
                  <a:lnTo>
                    <a:pt x="86" y="1562"/>
                  </a:lnTo>
                  <a:lnTo>
                    <a:pt x="102" y="1549"/>
                  </a:lnTo>
                  <a:lnTo>
                    <a:pt x="118" y="1535"/>
                  </a:lnTo>
                  <a:lnTo>
                    <a:pt x="134" y="1521"/>
                  </a:lnTo>
                  <a:lnTo>
                    <a:pt x="141" y="1513"/>
                  </a:lnTo>
                  <a:lnTo>
                    <a:pt x="148" y="1504"/>
                  </a:lnTo>
                  <a:lnTo>
                    <a:pt x="155" y="1497"/>
                  </a:lnTo>
                  <a:lnTo>
                    <a:pt x="163" y="1489"/>
                  </a:lnTo>
                  <a:lnTo>
                    <a:pt x="168" y="1481"/>
                  </a:lnTo>
                  <a:lnTo>
                    <a:pt x="174" y="1471"/>
                  </a:lnTo>
                  <a:lnTo>
                    <a:pt x="175" y="1461"/>
                  </a:lnTo>
                  <a:lnTo>
                    <a:pt x="175" y="1450"/>
                  </a:lnTo>
                  <a:lnTo>
                    <a:pt x="168" y="1426"/>
                  </a:lnTo>
                  <a:lnTo>
                    <a:pt x="170" y="1400"/>
                  </a:lnTo>
                  <a:lnTo>
                    <a:pt x="173" y="1372"/>
                  </a:lnTo>
                  <a:lnTo>
                    <a:pt x="175" y="1345"/>
                  </a:lnTo>
                  <a:lnTo>
                    <a:pt x="181" y="1316"/>
                  </a:lnTo>
                  <a:lnTo>
                    <a:pt x="188" y="1288"/>
                  </a:lnTo>
                  <a:lnTo>
                    <a:pt x="196" y="1260"/>
                  </a:lnTo>
                  <a:lnTo>
                    <a:pt x="206" y="1234"/>
                  </a:lnTo>
                  <a:lnTo>
                    <a:pt x="217" y="1206"/>
                  </a:lnTo>
                  <a:lnTo>
                    <a:pt x="228" y="1179"/>
                  </a:lnTo>
                  <a:lnTo>
                    <a:pt x="241" y="1154"/>
                  </a:lnTo>
                  <a:lnTo>
                    <a:pt x="256" y="1128"/>
                  </a:lnTo>
                  <a:lnTo>
                    <a:pt x="272" y="1104"/>
                  </a:lnTo>
                  <a:lnTo>
                    <a:pt x="287" y="1079"/>
                  </a:lnTo>
                  <a:lnTo>
                    <a:pt x="305" y="1055"/>
                  </a:lnTo>
                  <a:lnTo>
                    <a:pt x="325" y="1033"/>
                  </a:lnTo>
                  <a:lnTo>
                    <a:pt x="346" y="1010"/>
                  </a:lnTo>
                  <a:lnTo>
                    <a:pt x="368" y="988"/>
                  </a:lnTo>
                  <a:lnTo>
                    <a:pt x="390" y="967"/>
                  </a:lnTo>
                  <a:lnTo>
                    <a:pt x="415" y="948"/>
                  </a:lnTo>
                  <a:lnTo>
                    <a:pt x="576" y="864"/>
                  </a:lnTo>
                  <a:lnTo>
                    <a:pt x="595" y="854"/>
                  </a:lnTo>
                  <a:lnTo>
                    <a:pt x="615" y="846"/>
                  </a:lnTo>
                  <a:lnTo>
                    <a:pt x="633" y="837"/>
                  </a:lnTo>
                  <a:lnTo>
                    <a:pt x="652" y="831"/>
                  </a:lnTo>
                  <a:lnTo>
                    <a:pt x="672" y="821"/>
                  </a:lnTo>
                  <a:lnTo>
                    <a:pt x="690" y="810"/>
                  </a:lnTo>
                  <a:lnTo>
                    <a:pt x="707" y="797"/>
                  </a:lnTo>
                  <a:lnTo>
                    <a:pt x="723" y="780"/>
                  </a:lnTo>
                  <a:lnTo>
                    <a:pt x="693" y="765"/>
                  </a:lnTo>
                  <a:lnTo>
                    <a:pt x="664" y="745"/>
                  </a:lnTo>
                  <a:lnTo>
                    <a:pt x="636" y="724"/>
                  </a:lnTo>
                  <a:lnTo>
                    <a:pt x="611" y="699"/>
                  </a:lnTo>
                  <a:lnTo>
                    <a:pt x="587" y="671"/>
                  </a:lnTo>
                  <a:lnTo>
                    <a:pt x="569" y="642"/>
                  </a:lnTo>
                  <a:lnTo>
                    <a:pt x="555" y="611"/>
                  </a:lnTo>
                  <a:lnTo>
                    <a:pt x="546" y="578"/>
                  </a:lnTo>
                  <a:lnTo>
                    <a:pt x="537" y="572"/>
                  </a:lnTo>
                  <a:lnTo>
                    <a:pt x="525" y="567"/>
                  </a:lnTo>
                  <a:lnTo>
                    <a:pt x="514" y="560"/>
                  </a:lnTo>
                  <a:lnTo>
                    <a:pt x="505" y="553"/>
                  </a:lnTo>
                  <a:lnTo>
                    <a:pt x="495" y="546"/>
                  </a:lnTo>
                  <a:lnTo>
                    <a:pt x="486" y="538"/>
                  </a:lnTo>
                  <a:lnTo>
                    <a:pt x="481" y="526"/>
                  </a:lnTo>
                  <a:lnTo>
                    <a:pt x="477" y="515"/>
                  </a:lnTo>
                  <a:lnTo>
                    <a:pt x="472" y="489"/>
                  </a:lnTo>
                  <a:lnTo>
                    <a:pt x="474" y="461"/>
                  </a:lnTo>
                  <a:lnTo>
                    <a:pt x="481" y="434"/>
                  </a:lnTo>
                  <a:lnTo>
                    <a:pt x="495" y="412"/>
                  </a:lnTo>
                  <a:lnTo>
                    <a:pt x="500" y="406"/>
                  </a:lnTo>
                  <a:lnTo>
                    <a:pt x="506" y="401"/>
                  </a:lnTo>
                  <a:lnTo>
                    <a:pt x="512" y="395"/>
                  </a:lnTo>
                  <a:lnTo>
                    <a:pt x="517" y="391"/>
                  </a:lnTo>
                  <a:lnTo>
                    <a:pt x="524" y="388"/>
                  </a:lnTo>
                  <a:lnTo>
                    <a:pt x="531" y="387"/>
                  </a:lnTo>
                  <a:lnTo>
                    <a:pt x="539" y="387"/>
                  </a:lnTo>
                  <a:lnTo>
                    <a:pt x="548" y="388"/>
                  </a:lnTo>
                  <a:lnTo>
                    <a:pt x="546" y="363"/>
                  </a:lnTo>
                  <a:lnTo>
                    <a:pt x="548" y="338"/>
                  </a:lnTo>
                  <a:lnTo>
                    <a:pt x="551" y="314"/>
                  </a:lnTo>
                  <a:lnTo>
                    <a:pt x="556" y="289"/>
                  </a:lnTo>
                  <a:lnTo>
                    <a:pt x="565" y="267"/>
                  </a:lnTo>
                  <a:lnTo>
                    <a:pt x="574" y="245"/>
                  </a:lnTo>
                  <a:lnTo>
                    <a:pt x="587" y="222"/>
                  </a:lnTo>
                  <a:lnTo>
                    <a:pt x="601" y="203"/>
                  </a:lnTo>
                  <a:lnTo>
                    <a:pt x="602" y="175"/>
                  </a:lnTo>
                  <a:lnTo>
                    <a:pt x="605" y="148"/>
                  </a:lnTo>
                  <a:lnTo>
                    <a:pt x="612" y="123"/>
                  </a:lnTo>
                  <a:lnTo>
                    <a:pt x="622" y="99"/>
                  </a:lnTo>
                  <a:lnTo>
                    <a:pt x="634" y="77"/>
                  </a:lnTo>
                  <a:lnTo>
                    <a:pt x="651" y="58"/>
                  </a:lnTo>
                  <a:lnTo>
                    <a:pt x="669" y="38"/>
                  </a:lnTo>
                  <a:lnTo>
                    <a:pt x="691" y="23"/>
                  </a:lnTo>
                  <a:lnTo>
                    <a:pt x="698" y="20"/>
                  </a:lnTo>
                  <a:lnTo>
                    <a:pt x="704" y="17"/>
                  </a:lnTo>
                  <a:lnTo>
                    <a:pt x="711" y="14"/>
                  </a:lnTo>
                  <a:lnTo>
                    <a:pt x="718" y="13"/>
                  </a:lnTo>
                  <a:lnTo>
                    <a:pt x="726" y="10"/>
                  </a:lnTo>
                  <a:lnTo>
                    <a:pt x="733" y="9"/>
                  </a:lnTo>
                  <a:lnTo>
                    <a:pt x="740" y="9"/>
                  </a:lnTo>
                  <a:lnTo>
                    <a:pt x="749" y="7"/>
                  </a:lnTo>
                  <a:lnTo>
                    <a:pt x="760" y="7"/>
                  </a:lnTo>
                  <a:lnTo>
                    <a:pt x="771" y="7"/>
                  </a:lnTo>
                  <a:lnTo>
                    <a:pt x="782" y="9"/>
                  </a:lnTo>
                  <a:lnTo>
                    <a:pt x="792" y="12"/>
                  </a:lnTo>
                  <a:lnTo>
                    <a:pt x="803" y="14"/>
                  </a:lnTo>
                  <a:lnTo>
                    <a:pt x="813" y="17"/>
                  </a:lnTo>
                  <a:lnTo>
                    <a:pt x="822" y="23"/>
                  </a:lnTo>
                  <a:lnTo>
                    <a:pt x="831" y="28"/>
                  </a:lnTo>
                  <a:lnTo>
                    <a:pt x="845" y="21"/>
                  </a:lnTo>
                  <a:lnTo>
                    <a:pt x="859" y="17"/>
                  </a:lnTo>
                  <a:lnTo>
                    <a:pt x="873" y="12"/>
                  </a:lnTo>
                  <a:lnTo>
                    <a:pt x="888" y="7"/>
                  </a:lnTo>
                  <a:lnTo>
                    <a:pt x="903" y="5"/>
                  </a:lnTo>
                  <a:lnTo>
                    <a:pt x="919" y="3"/>
                  </a:lnTo>
                  <a:lnTo>
                    <a:pt x="934" y="2"/>
                  </a:lnTo>
                  <a:lnTo>
                    <a:pt x="949" y="0"/>
                  </a:lnTo>
                  <a:lnTo>
                    <a:pt x="968" y="0"/>
                  </a:lnTo>
                  <a:lnTo>
                    <a:pt x="986" y="2"/>
                  </a:lnTo>
                  <a:lnTo>
                    <a:pt x="1004" y="3"/>
                  </a:lnTo>
                  <a:lnTo>
                    <a:pt x="1022" y="6"/>
                  </a:lnTo>
                  <a:lnTo>
                    <a:pt x="1039" y="10"/>
                  </a:lnTo>
                  <a:lnTo>
                    <a:pt x="1057" y="14"/>
                  </a:lnTo>
                  <a:lnTo>
                    <a:pt x="1074" y="19"/>
                  </a:lnTo>
                  <a:lnTo>
                    <a:pt x="1089" y="24"/>
                  </a:lnTo>
                  <a:lnTo>
                    <a:pt x="1108" y="31"/>
                  </a:lnTo>
                  <a:lnTo>
                    <a:pt x="1128" y="41"/>
                  </a:lnTo>
                  <a:lnTo>
                    <a:pt x="1146" y="53"/>
                  </a:lnTo>
                  <a:lnTo>
                    <a:pt x="1163" y="67"/>
                  </a:lnTo>
                  <a:lnTo>
                    <a:pt x="1179" y="81"/>
                  </a:lnTo>
                  <a:lnTo>
                    <a:pt x="1193" y="98"/>
                  </a:lnTo>
                  <a:lnTo>
                    <a:pt x="1207" y="115"/>
                  </a:lnTo>
                  <a:lnTo>
                    <a:pt x="1219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5"/>
            <p:cNvSpPr>
              <a:spLocks noChangeAspect="1"/>
            </p:cNvSpPr>
            <p:nvPr/>
          </p:nvSpPr>
          <p:spPr bwMode="auto">
            <a:xfrm>
              <a:off x="1031" y="2029"/>
              <a:ext cx="218" cy="130"/>
            </a:xfrm>
            <a:custGeom>
              <a:avLst/>
              <a:gdLst>
                <a:gd name="T0" fmla="*/ 578 w 654"/>
                <a:gd name="T1" fmla="*/ 148 h 390"/>
                <a:gd name="T2" fmla="*/ 608 w 654"/>
                <a:gd name="T3" fmla="*/ 197 h 390"/>
                <a:gd name="T4" fmla="*/ 649 w 654"/>
                <a:gd name="T5" fmla="*/ 295 h 390"/>
                <a:gd name="T6" fmla="*/ 654 w 654"/>
                <a:gd name="T7" fmla="*/ 376 h 390"/>
                <a:gd name="T8" fmla="*/ 638 w 654"/>
                <a:gd name="T9" fmla="*/ 384 h 390"/>
                <a:gd name="T10" fmla="*/ 618 w 654"/>
                <a:gd name="T11" fmla="*/ 365 h 390"/>
                <a:gd name="T12" fmla="*/ 590 w 654"/>
                <a:gd name="T13" fmla="*/ 289 h 390"/>
                <a:gd name="T14" fmla="*/ 541 w 654"/>
                <a:gd name="T15" fmla="*/ 225 h 390"/>
                <a:gd name="T16" fmla="*/ 462 w 654"/>
                <a:gd name="T17" fmla="*/ 197 h 390"/>
                <a:gd name="T18" fmla="*/ 382 w 654"/>
                <a:gd name="T19" fmla="*/ 217 h 390"/>
                <a:gd name="T20" fmla="*/ 306 w 654"/>
                <a:gd name="T21" fmla="*/ 245 h 390"/>
                <a:gd name="T22" fmla="*/ 267 w 654"/>
                <a:gd name="T23" fmla="*/ 253 h 390"/>
                <a:gd name="T24" fmla="*/ 230 w 654"/>
                <a:gd name="T25" fmla="*/ 261 h 390"/>
                <a:gd name="T26" fmla="*/ 191 w 654"/>
                <a:gd name="T27" fmla="*/ 268 h 390"/>
                <a:gd name="T28" fmla="*/ 149 w 654"/>
                <a:gd name="T29" fmla="*/ 267 h 390"/>
                <a:gd name="T30" fmla="*/ 99 w 654"/>
                <a:gd name="T31" fmla="*/ 257 h 390"/>
                <a:gd name="T32" fmla="*/ 49 w 654"/>
                <a:gd name="T33" fmla="*/ 236 h 390"/>
                <a:gd name="T34" fmla="*/ 16 w 654"/>
                <a:gd name="T35" fmla="*/ 201 h 390"/>
                <a:gd name="T36" fmla="*/ 0 w 654"/>
                <a:gd name="T37" fmla="*/ 155 h 390"/>
                <a:gd name="T38" fmla="*/ 10 w 654"/>
                <a:gd name="T39" fmla="*/ 101 h 390"/>
                <a:gd name="T40" fmla="*/ 41 w 654"/>
                <a:gd name="T41" fmla="*/ 53 h 390"/>
                <a:gd name="T42" fmla="*/ 80 w 654"/>
                <a:gd name="T43" fmla="*/ 20 h 390"/>
                <a:gd name="T44" fmla="*/ 112 w 654"/>
                <a:gd name="T45" fmla="*/ 7 h 390"/>
                <a:gd name="T46" fmla="*/ 147 w 654"/>
                <a:gd name="T47" fmla="*/ 6 h 390"/>
                <a:gd name="T48" fmla="*/ 173 w 654"/>
                <a:gd name="T49" fmla="*/ 19 h 390"/>
                <a:gd name="T50" fmla="*/ 190 w 654"/>
                <a:gd name="T51" fmla="*/ 37 h 390"/>
                <a:gd name="T52" fmla="*/ 201 w 654"/>
                <a:gd name="T53" fmla="*/ 59 h 390"/>
                <a:gd name="T54" fmla="*/ 197 w 654"/>
                <a:gd name="T55" fmla="*/ 106 h 390"/>
                <a:gd name="T56" fmla="*/ 169 w 654"/>
                <a:gd name="T57" fmla="*/ 130 h 390"/>
                <a:gd name="T58" fmla="*/ 134 w 654"/>
                <a:gd name="T59" fmla="*/ 120 h 390"/>
                <a:gd name="T60" fmla="*/ 141 w 654"/>
                <a:gd name="T61" fmla="*/ 86 h 390"/>
                <a:gd name="T62" fmla="*/ 119 w 654"/>
                <a:gd name="T63" fmla="*/ 102 h 390"/>
                <a:gd name="T64" fmla="*/ 122 w 654"/>
                <a:gd name="T65" fmla="*/ 134 h 390"/>
                <a:gd name="T66" fmla="*/ 147 w 654"/>
                <a:gd name="T67" fmla="*/ 157 h 390"/>
                <a:gd name="T68" fmla="*/ 176 w 654"/>
                <a:gd name="T69" fmla="*/ 162 h 390"/>
                <a:gd name="T70" fmla="*/ 201 w 654"/>
                <a:gd name="T71" fmla="*/ 158 h 390"/>
                <a:gd name="T72" fmla="*/ 233 w 654"/>
                <a:gd name="T73" fmla="*/ 125 h 390"/>
                <a:gd name="T74" fmla="*/ 240 w 654"/>
                <a:gd name="T75" fmla="*/ 66 h 390"/>
                <a:gd name="T76" fmla="*/ 225 w 654"/>
                <a:gd name="T77" fmla="*/ 20 h 390"/>
                <a:gd name="T78" fmla="*/ 268 w 654"/>
                <a:gd name="T79" fmla="*/ 9 h 390"/>
                <a:gd name="T80" fmla="*/ 313 w 654"/>
                <a:gd name="T81" fmla="*/ 2 h 390"/>
                <a:gd name="T82" fmla="*/ 364 w 654"/>
                <a:gd name="T83" fmla="*/ 2 h 390"/>
                <a:gd name="T84" fmla="*/ 430 w 654"/>
                <a:gd name="T85" fmla="*/ 14 h 390"/>
                <a:gd name="T86" fmla="*/ 491 w 654"/>
                <a:gd name="T87" fmla="*/ 4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4" h="390">
                  <a:moveTo>
                    <a:pt x="557" y="100"/>
                  </a:moveTo>
                  <a:lnTo>
                    <a:pt x="569" y="122"/>
                  </a:lnTo>
                  <a:lnTo>
                    <a:pt x="578" y="148"/>
                  </a:lnTo>
                  <a:lnTo>
                    <a:pt x="583" y="168"/>
                  </a:lnTo>
                  <a:lnTo>
                    <a:pt x="585" y="176"/>
                  </a:lnTo>
                  <a:lnTo>
                    <a:pt x="608" y="197"/>
                  </a:lnTo>
                  <a:lnTo>
                    <a:pt x="628" y="226"/>
                  </a:lnTo>
                  <a:lnTo>
                    <a:pt x="640" y="260"/>
                  </a:lnTo>
                  <a:lnTo>
                    <a:pt x="649" y="295"/>
                  </a:lnTo>
                  <a:lnTo>
                    <a:pt x="653" y="327"/>
                  </a:lnTo>
                  <a:lnTo>
                    <a:pt x="654" y="355"/>
                  </a:lnTo>
                  <a:lnTo>
                    <a:pt x="654" y="376"/>
                  </a:lnTo>
                  <a:lnTo>
                    <a:pt x="652" y="384"/>
                  </a:lnTo>
                  <a:lnTo>
                    <a:pt x="645" y="383"/>
                  </a:lnTo>
                  <a:lnTo>
                    <a:pt x="638" y="384"/>
                  </a:lnTo>
                  <a:lnTo>
                    <a:pt x="631" y="387"/>
                  </a:lnTo>
                  <a:lnTo>
                    <a:pt x="625" y="390"/>
                  </a:lnTo>
                  <a:lnTo>
                    <a:pt x="618" y="365"/>
                  </a:lnTo>
                  <a:lnTo>
                    <a:pt x="610" y="338"/>
                  </a:lnTo>
                  <a:lnTo>
                    <a:pt x="601" y="313"/>
                  </a:lnTo>
                  <a:lnTo>
                    <a:pt x="590" y="289"/>
                  </a:lnTo>
                  <a:lnTo>
                    <a:pt x="576" y="266"/>
                  </a:lnTo>
                  <a:lnTo>
                    <a:pt x="559" y="245"/>
                  </a:lnTo>
                  <a:lnTo>
                    <a:pt x="541" y="225"/>
                  </a:lnTo>
                  <a:lnTo>
                    <a:pt x="518" y="207"/>
                  </a:lnTo>
                  <a:lnTo>
                    <a:pt x="490" y="199"/>
                  </a:lnTo>
                  <a:lnTo>
                    <a:pt x="462" y="197"/>
                  </a:lnTo>
                  <a:lnTo>
                    <a:pt x="435" y="200"/>
                  </a:lnTo>
                  <a:lnTo>
                    <a:pt x="409" y="207"/>
                  </a:lnTo>
                  <a:lnTo>
                    <a:pt x="382" y="217"/>
                  </a:lnTo>
                  <a:lnTo>
                    <a:pt x="357" y="226"/>
                  </a:lnTo>
                  <a:lnTo>
                    <a:pt x="331" y="236"/>
                  </a:lnTo>
                  <a:lnTo>
                    <a:pt x="306" y="245"/>
                  </a:lnTo>
                  <a:lnTo>
                    <a:pt x="293" y="247"/>
                  </a:lnTo>
                  <a:lnTo>
                    <a:pt x="279" y="250"/>
                  </a:lnTo>
                  <a:lnTo>
                    <a:pt x="267" y="253"/>
                  </a:lnTo>
                  <a:lnTo>
                    <a:pt x="255" y="256"/>
                  </a:lnTo>
                  <a:lnTo>
                    <a:pt x="243" y="259"/>
                  </a:lnTo>
                  <a:lnTo>
                    <a:pt x="230" y="261"/>
                  </a:lnTo>
                  <a:lnTo>
                    <a:pt x="218" y="264"/>
                  </a:lnTo>
                  <a:lnTo>
                    <a:pt x="205" y="266"/>
                  </a:lnTo>
                  <a:lnTo>
                    <a:pt x="191" y="268"/>
                  </a:lnTo>
                  <a:lnTo>
                    <a:pt x="179" y="268"/>
                  </a:lnTo>
                  <a:lnTo>
                    <a:pt x="163" y="268"/>
                  </a:lnTo>
                  <a:lnTo>
                    <a:pt x="149" y="267"/>
                  </a:lnTo>
                  <a:lnTo>
                    <a:pt x="134" y="266"/>
                  </a:lnTo>
                  <a:lnTo>
                    <a:pt x="117" y="261"/>
                  </a:lnTo>
                  <a:lnTo>
                    <a:pt x="99" y="257"/>
                  </a:lnTo>
                  <a:lnTo>
                    <a:pt x="81" y="250"/>
                  </a:lnTo>
                  <a:lnTo>
                    <a:pt x="64" y="245"/>
                  </a:lnTo>
                  <a:lnTo>
                    <a:pt x="49" y="236"/>
                  </a:lnTo>
                  <a:lnTo>
                    <a:pt x="37" y="226"/>
                  </a:lnTo>
                  <a:lnTo>
                    <a:pt x="25" y="215"/>
                  </a:lnTo>
                  <a:lnTo>
                    <a:pt x="16" y="201"/>
                  </a:lnTo>
                  <a:lnTo>
                    <a:pt x="9" y="187"/>
                  </a:lnTo>
                  <a:lnTo>
                    <a:pt x="3" y="172"/>
                  </a:lnTo>
                  <a:lnTo>
                    <a:pt x="0" y="155"/>
                  </a:lnTo>
                  <a:lnTo>
                    <a:pt x="2" y="137"/>
                  </a:lnTo>
                  <a:lnTo>
                    <a:pt x="4" y="119"/>
                  </a:lnTo>
                  <a:lnTo>
                    <a:pt x="10" y="101"/>
                  </a:lnTo>
                  <a:lnTo>
                    <a:pt x="18" y="84"/>
                  </a:lnTo>
                  <a:lnTo>
                    <a:pt x="28" y="69"/>
                  </a:lnTo>
                  <a:lnTo>
                    <a:pt x="41" y="53"/>
                  </a:lnTo>
                  <a:lnTo>
                    <a:pt x="55" y="40"/>
                  </a:lnTo>
                  <a:lnTo>
                    <a:pt x="70" y="27"/>
                  </a:lnTo>
                  <a:lnTo>
                    <a:pt x="80" y="20"/>
                  </a:lnTo>
                  <a:lnTo>
                    <a:pt x="90" y="14"/>
                  </a:lnTo>
                  <a:lnTo>
                    <a:pt x="101" y="10"/>
                  </a:lnTo>
                  <a:lnTo>
                    <a:pt x="112" y="7"/>
                  </a:lnTo>
                  <a:lnTo>
                    <a:pt x="123" y="5"/>
                  </a:lnTo>
                  <a:lnTo>
                    <a:pt x="136" y="5"/>
                  </a:lnTo>
                  <a:lnTo>
                    <a:pt x="147" y="6"/>
                  </a:lnTo>
                  <a:lnTo>
                    <a:pt x="159" y="9"/>
                  </a:lnTo>
                  <a:lnTo>
                    <a:pt x="166" y="14"/>
                  </a:lnTo>
                  <a:lnTo>
                    <a:pt x="173" y="19"/>
                  </a:lnTo>
                  <a:lnTo>
                    <a:pt x="179" y="24"/>
                  </a:lnTo>
                  <a:lnTo>
                    <a:pt x="184" y="31"/>
                  </a:lnTo>
                  <a:lnTo>
                    <a:pt x="190" y="37"/>
                  </a:lnTo>
                  <a:lnTo>
                    <a:pt x="194" y="44"/>
                  </a:lnTo>
                  <a:lnTo>
                    <a:pt x="198" y="52"/>
                  </a:lnTo>
                  <a:lnTo>
                    <a:pt x="201" y="59"/>
                  </a:lnTo>
                  <a:lnTo>
                    <a:pt x="204" y="76"/>
                  </a:lnTo>
                  <a:lnTo>
                    <a:pt x="202" y="91"/>
                  </a:lnTo>
                  <a:lnTo>
                    <a:pt x="197" y="106"/>
                  </a:lnTo>
                  <a:lnTo>
                    <a:pt x="189" y="120"/>
                  </a:lnTo>
                  <a:lnTo>
                    <a:pt x="179" y="125"/>
                  </a:lnTo>
                  <a:lnTo>
                    <a:pt x="169" y="130"/>
                  </a:lnTo>
                  <a:lnTo>
                    <a:pt x="158" y="133"/>
                  </a:lnTo>
                  <a:lnTo>
                    <a:pt x="148" y="132"/>
                  </a:lnTo>
                  <a:lnTo>
                    <a:pt x="134" y="120"/>
                  </a:lnTo>
                  <a:lnTo>
                    <a:pt x="133" y="106"/>
                  </a:lnTo>
                  <a:lnTo>
                    <a:pt x="138" y="94"/>
                  </a:lnTo>
                  <a:lnTo>
                    <a:pt x="141" y="86"/>
                  </a:lnTo>
                  <a:lnTo>
                    <a:pt x="131" y="86"/>
                  </a:lnTo>
                  <a:lnTo>
                    <a:pt x="124" y="93"/>
                  </a:lnTo>
                  <a:lnTo>
                    <a:pt x="119" y="102"/>
                  </a:lnTo>
                  <a:lnTo>
                    <a:pt x="116" y="111"/>
                  </a:lnTo>
                  <a:lnTo>
                    <a:pt x="117" y="123"/>
                  </a:lnTo>
                  <a:lnTo>
                    <a:pt x="122" y="134"/>
                  </a:lnTo>
                  <a:lnTo>
                    <a:pt x="129" y="144"/>
                  </a:lnTo>
                  <a:lnTo>
                    <a:pt x="137" y="153"/>
                  </a:lnTo>
                  <a:lnTo>
                    <a:pt x="147" y="157"/>
                  </a:lnTo>
                  <a:lnTo>
                    <a:pt x="156" y="160"/>
                  </a:lnTo>
                  <a:lnTo>
                    <a:pt x="166" y="162"/>
                  </a:lnTo>
                  <a:lnTo>
                    <a:pt x="176" y="162"/>
                  </a:lnTo>
                  <a:lnTo>
                    <a:pt x="184" y="162"/>
                  </a:lnTo>
                  <a:lnTo>
                    <a:pt x="193" y="161"/>
                  </a:lnTo>
                  <a:lnTo>
                    <a:pt x="201" y="158"/>
                  </a:lnTo>
                  <a:lnTo>
                    <a:pt x="208" y="155"/>
                  </a:lnTo>
                  <a:lnTo>
                    <a:pt x="223" y="141"/>
                  </a:lnTo>
                  <a:lnTo>
                    <a:pt x="233" y="125"/>
                  </a:lnTo>
                  <a:lnTo>
                    <a:pt x="237" y="105"/>
                  </a:lnTo>
                  <a:lnTo>
                    <a:pt x="240" y="84"/>
                  </a:lnTo>
                  <a:lnTo>
                    <a:pt x="240" y="66"/>
                  </a:lnTo>
                  <a:lnTo>
                    <a:pt x="237" y="49"/>
                  </a:lnTo>
                  <a:lnTo>
                    <a:pt x="232" y="35"/>
                  </a:lnTo>
                  <a:lnTo>
                    <a:pt x="225" y="20"/>
                  </a:lnTo>
                  <a:lnTo>
                    <a:pt x="239" y="16"/>
                  </a:lnTo>
                  <a:lnTo>
                    <a:pt x="254" y="12"/>
                  </a:lnTo>
                  <a:lnTo>
                    <a:pt x="268" y="9"/>
                  </a:lnTo>
                  <a:lnTo>
                    <a:pt x="283" y="6"/>
                  </a:lnTo>
                  <a:lnTo>
                    <a:pt x="297" y="3"/>
                  </a:lnTo>
                  <a:lnTo>
                    <a:pt x="313" y="2"/>
                  </a:lnTo>
                  <a:lnTo>
                    <a:pt x="327" y="0"/>
                  </a:lnTo>
                  <a:lnTo>
                    <a:pt x="342" y="0"/>
                  </a:lnTo>
                  <a:lnTo>
                    <a:pt x="364" y="2"/>
                  </a:lnTo>
                  <a:lnTo>
                    <a:pt x="387" y="3"/>
                  </a:lnTo>
                  <a:lnTo>
                    <a:pt x="409" y="9"/>
                  </a:lnTo>
                  <a:lnTo>
                    <a:pt x="430" y="14"/>
                  </a:lnTo>
                  <a:lnTo>
                    <a:pt x="451" y="21"/>
                  </a:lnTo>
                  <a:lnTo>
                    <a:pt x="472" y="31"/>
                  </a:lnTo>
                  <a:lnTo>
                    <a:pt x="491" y="44"/>
                  </a:lnTo>
                  <a:lnTo>
                    <a:pt x="509" y="56"/>
                  </a:lnTo>
                  <a:lnTo>
                    <a:pt x="557" y="100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 noChangeAspect="1"/>
            </p:cNvSpPr>
            <p:nvPr/>
          </p:nvSpPr>
          <p:spPr bwMode="auto">
            <a:xfrm>
              <a:off x="1015" y="2096"/>
              <a:ext cx="21" cy="55"/>
            </a:xfrm>
            <a:custGeom>
              <a:avLst/>
              <a:gdLst>
                <a:gd name="T0" fmla="*/ 62 w 62"/>
                <a:gd name="T1" fmla="*/ 53 h 165"/>
                <a:gd name="T2" fmla="*/ 53 w 62"/>
                <a:gd name="T3" fmla="*/ 66 h 165"/>
                <a:gd name="T4" fmla="*/ 46 w 62"/>
                <a:gd name="T5" fmla="*/ 79 h 165"/>
                <a:gd name="T6" fmla="*/ 39 w 62"/>
                <a:gd name="T7" fmla="*/ 93 h 165"/>
                <a:gd name="T8" fmla="*/ 34 w 62"/>
                <a:gd name="T9" fmla="*/ 107 h 165"/>
                <a:gd name="T10" fmla="*/ 28 w 62"/>
                <a:gd name="T11" fmla="*/ 121 h 165"/>
                <a:gd name="T12" fmla="*/ 23 w 62"/>
                <a:gd name="T13" fmla="*/ 135 h 165"/>
                <a:gd name="T14" fmla="*/ 18 w 62"/>
                <a:gd name="T15" fmla="*/ 151 h 165"/>
                <a:gd name="T16" fmla="*/ 16 w 62"/>
                <a:gd name="T17" fmla="*/ 165 h 165"/>
                <a:gd name="T18" fmla="*/ 13 w 62"/>
                <a:gd name="T19" fmla="*/ 163 h 165"/>
                <a:gd name="T20" fmla="*/ 11 w 62"/>
                <a:gd name="T21" fmla="*/ 162 h 165"/>
                <a:gd name="T22" fmla="*/ 9 w 62"/>
                <a:gd name="T23" fmla="*/ 159 h 165"/>
                <a:gd name="T24" fmla="*/ 4 w 62"/>
                <a:gd name="T25" fmla="*/ 156 h 165"/>
                <a:gd name="T26" fmla="*/ 0 w 62"/>
                <a:gd name="T27" fmla="*/ 114 h 165"/>
                <a:gd name="T28" fmla="*/ 3 w 62"/>
                <a:gd name="T29" fmla="*/ 74 h 165"/>
                <a:gd name="T30" fmla="*/ 13 w 62"/>
                <a:gd name="T31" fmla="*/ 35 h 165"/>
                <a:gd name="T32" fmla="*/ 31 w 62"/>
                <a:gd name="T33" fmla="*/ 0 h 165"/>
                <a:gd name="T34" fmla="*/ 37 w 62"/>
                <a:gd name="T35" fmla="*/ 14 h 165"/>
                <a:gd name="T36" fmla="*/ 45 w 62"/>
                <a:gd name="T37" fmla="*/ 26 h 165"/>
                <a:gd name="T38" fmla="*/ 55 w 62"/>
                <a:gd name="T39" fmla="*/ 39 h 165"/>
                <a:gd name="T40" fmla="*/ 62 w 62"/>
                <a:gd name="T41" fmla="*/ 5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65">
                  <a:moveTo>
                    <a:pt x="62" y="53"/>
                  </a:moveTo>
                  <a:lnTo>
                    <a:pt x="53" y="66"/>
                  </a:lnTo>
                  <a:lnTo>
                    <a:pt x="46" y="79"/>
                  </a:lnTo>
                  <a:lnTo>
                    <a:pt x="39" y="93"/>
                  </a:lnTo>
                  <a:lnTo>
                    <a:pt x="34" y="107"/>
                  </a:lnTo>
                  <a:lnTo>
                    <a:pt x="28" y="121"/>
                  </a:lnTo>
                  <a:lnTo>
                    <a:pt x="23" y="135"/>
                  </a:lnTo>
                  <a:lnTo>
                    <a:pt x="18" y="151"/>
                  </a:lnTo>
                  <a:lnTo>
                    <a:pt x="16" y="165"/>
                  </a:lnTo>
                  <a:lnTo>
                    <a:pt x="13" y="163"/>
                  </a:lnTo>
                  <a:lnTo>
                    <a:pt x="11" y="162"/>
                  </a:lnTo>
                  <a:lnTo>
                    <a:pt x="9" y="159"/>
                  </a:lnTo>
                  <a:lnTo>
                    <a:pt x="4" y="156"/>
                  </a:lnTo>
                  <a:lnTo>
                    <a:pt x="0" y="114"/>
                  </a:lnTo>
                  <a:lnTo>
                    <a:pt x="3" y="74"/>
                  </a:lnTo>
                  <a:lnTo>
                    <a:pt x="13" y="35"/>
                  </a:lnTo>
                  <a:lnTo>
                    <a:pt x="31" y="0"/>
                  </a:lnTo>
                  <a:lnTo>
                    <a:pt x="37" y="14"/>
                  </a:lnTo>
                  <a:lnTo>
                    <a:pt x="45" y="26"/>
                  </a:lnTo>
                  <a:lnTo>
                    <a:pt x="55" y="39"/>
                  </a:lnTo>
                  <a:lnTo>
                    <a:pt x="62" y="53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27"/>
            <p:cNvSpPr>
              <a:spLocks noChangeAspect="1"/>
            </p:cNvSpPr>
            <p:nvPr/>
          </p:nvSpPr>
          <p:spPr bwMode="auto">
            <a:xfrm>
              <a:off x="987" y="2107"/>
              <a:ext cx="276" cy="170"/>
            </a:xfrm>
            <a:custGeom>
              <a:avLst/>
              <a:gdLst>
                <a:gd name="T0" fmla="*/ 691 w 830"/>
                <a:gd name="T1" fmla="*/ 68 h 512"/>
                <a:gd name="T2" fmla="*/ 725 w 830"/>
                <a:gd name="T3" fmla="*/ 160 h 512"/>
                <a:gd name="T4" fmla="*/ 736 w 830"/>
                <a:gd name="T5" fmla="*/ 208 h 512"/>
                <a:gd name="T6" fmla="*/ 756 w 830"/>
                <a:gd name="T7" fmla="*/ 190 h 512"/>
                <a:gd name="T8" fmla="*/ 779 w 830"/>
                <a:gd name="T9" fmla="*/ 179 h 512"/>
                <a:gd name="T10" fmla="*/ 809 w 830"/>
                <a:gd name="T11" fmla="*/ 188 h 512"/>
                <a:gd name="T12" fmla="*/ 827 w 830"/>
                <a:gd name="T13" fmla="*/ 220 h 512"/>
                <a:gd name="T14" fmla="*/ 825 w 830"/>
                <a:gd name="T15" fmla="*/ 273 h 512"/>
                <a:gd name="T16" fmla="*/ 803 w 830"/>
                <a:gd name="T17" fmla="*/ 303 h 512"/>
                <a:gd name="T18" fmla="*/ 778 w 830"/>
                <a:gd name="T19" fmla="*/ 317 h 512"/>
                <a:gd name="T20" fmla="*/ 750 w 830"/>
                <a:gd name="T21" fmla="*/ 320 h 512"/>
                <a:gd name="T22" fmla="*/ 704 w 830"/>
                <a:gd name="T23" fmla="*/ 388 h 512"/>
                <a:gd name="T24" fmla="*/ 650 w 830"/>
                <a:gd name="T25" fmla="*/ 441 h 512"/>
                <a:gd name="T26" fmla="*/ 583 w 830"/>
                <a:gd name="T27" fmla="*/ 477 h 512"/>
                <a:gd name="T28" fmla="*/ 506 w 830"/>
                <a:gd name="T29" fmla="*/ 501 h 512"/>
                <a:gd name="T30" fmla="*/ 414 w 830"/>
                <a:gd name="T31" fmla="*/ 511 h 512"/>
                <a:gd name="T32" fmla="*/ 340 w 830"/>
                <a:gd name="T33" fmla="*/ 505 h 512"/>
                <a:gd name="T34" fmla="*/ 279 w 830"/>
                <a:gd name="T35" fmla="*/ 490 h 512"/>
                <a:gd name="T36" fmla="*/ 220 w 830"/>
                <a:gd name="T37" fmla="*/ 467 h 512"/>
                <a:gd name="T38" fmla="*/ 167 w 830"/>
                <a:gd name="T39" fmla="*/ 437 h 512"/>
                <a:gd name="T40" fmla="*/ 123 w 830"/>
                <a:gd name="T41" fmla="*/ 393 h 512"/>
                <a:gd name="T42" fmla="*/ 90 w 830"/>
                <a:gd name="T43" fmla="*/ 339 h 512"/>
                <a:gd name="T44" fmla="*/ 72 w 830"/>
                <a:gd name="T45" fmla="*/ 282 h 512"/>
                <a:gd name="T46" fmla="*/ 39 w 830"/>
                <a:gd name="T47" fmla="*/ 264 h 512"/>
                <a:gd name="T48" fmla="*/ 7 w 830"/>
                <a:gd name="T49" fmla="*/ 243 h 512"/>
                <a:gd name="T50" fmla="*/ 1 w 830"/>
                <a:gd name="T51" fmla="*/ 207 h 512"/>
                <a:gd name="T52" fmla="*/ 12 w 830"/>
                <a:gd name="T53" fmla="*/ 177 h 512"/>
                <a:gd name="T54" fmla="*/ 32 w 830"/>
                <a:gd name="T55" fmla="*/ 155 h 512"/>
                <a:gd name="T56" fmla="*/ 63 w 830"/>
                <a:gd name="T57" fmla="*/ 151 h 512"/>
                <a:gd name="T58" fmla="*/ 90 w 830"/>
                <a:gd name="T59" fmla="*/ 159 h 512"/>
                <a:gd name="T60" fmla="*/ 113 w 830"/>
                <a:gd name="T61" fmla="*/ 173 h 512"/>
                <a:gd name="T62" fmla="*/ 132 w 830"/>
                <a:gd name="T63" fmla="*/ 126 h 512"/>
                <a:gd name="T64" fmla="*/ 150 w 830"/>
                <a:gd name="T65" fmla="*/ 77 h 512"/>
                <a:gd name="T66" fmla="*/ 181 w 830"/>
                <a:gd name="T67" fmla="*/ 50 h 512"/>
                <a:gd name="T68" fmla="*/ 216 w 830"/>
                <a:gd name="T69" fmla="*/ 61 h 512"/>
                <a:gd name="T70" fmla="*/ 254 w 830"/>
                <a:gd name="T71" fmla="*/ 70 h 512"/>
                <a:gd name="T72" fmla="*/ 309 w 830"/>
                <a:gd name="T73" fmla="*/ 71 h 512"/>
                <a:gd name="T74" fmla="*/ 371 w 830"/>
                <a:gd name="T75" fmla="*/ 61 h 512"/>
                <a:gd name="T76" fmla="*/ 429 w 830"/>
                <a:gd name="T77" fmla="*/ 45 h 512"/>
                <a:gd name="T78" fmla="*/ 485 w 830"/>
                <a:gd name="T79" fmla="*/ 25 h 512"/>
                <a:gd name="T80" fmla="*/ 544 w 830"/>
                <a:gd name="T81" fmla="*/ 8 h 512"/>
                <a:gd name="T82" fmla="*/ 594 w 830"/>
                <a:gd name="T83" fmla="*/ 0 h 512"/>
                <a:gd name="T84" fmla="*/ 625 w 830"/>
                <a:gd name="T85" fmla="*/ 1 h 512"/>
                <a:gd name="T86" fmla="*/ 652 w 830"/>
                <a:gd name="T87" fmla="*/ 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0" h="512">
                  <a:moveTo>
                    <a:pt x="661" y="15"/>
                  </a:moveTo>
                  <a:lnTo>
                    <a:pt x="678" y="39"/>
                  </a:lnTo>
                  <a:lnTo>
                    <a:pt x="691" y="68"/>
                  </a:lnTo>
                  <a:lnTo>
                    <a:pt x="705" y="99"/>
                  </a:lnTo>
                  <a:lnTo>
                    <a:pt x="715" y="131"/>
                  </a:lnTo>
                  <a:lnTo>
                    <a:pt x="725" y="160"/>
                  </a:lnTo>
                  <a:lnTo>
                    <a:pt x="731" y="186"/>
                  </a:lnTo>
                  <a:lnTo>
                    <a:pt x="735" y="202"/>
                  </a:lnTo>
                  <a:lnTo>
                    <a:pt x="736" y="208"/>
                  </a:lnTo>
                  <a:lnTo>
                    <a:pt x="743" y="201"/>
                  </a:lnTo>
                  <a:lnTo>
                    <a:pt x="749" y="195"/>
                  </a:lnTo>
                  <a:lnTo>
                    <a:pt x="756" y="190"/>
                  </a:lnTo>
                  <a:lnTo>
                    <a:pt x="764" y="184"/>
                  </a:lnTo>
                  <a:lnTo>
                    <a:pt x="771" y="181"/>
                  </a:lnTo>
                  <a:lnTo>
                    <a:pt x="779" y="179"/>
                  </a:lnTo>
                  <a:lnTo>
                    <a:pt x="788" y="179"/>
                  </a:lnTo>
                  <a:lnTo>
                    <a:pt x="797" y="180"/>
                  </a:lnTo>
                  <a:lnTo>
                    <a:pt x="809" y="188"/>
                  </a:lnTo>
                  <a:lnTo>
                    <a:pt x="817" y="198"/>
                  </a:lnTo>
                  <a:lnTo>
                    <a:pt x="823" y="209"/>
                  </a:lnTo>
                  <a:lnTo>
                    <a:pt x="827" y="220"/>
                  </a:lnTo>
                  <a:lnTo>
                    <a:pt x="830" y="239"/>
                  </a:lnTo>
                  <a:lnTo>
                    <a:pt x="828" y="257"/>
                  </a:lnTo>
                  <a:lnTo>
                    <a:pt x="825" y="273"/>
                  </a:lnTo>
                  <a:lnTo>
                    <a:pt x="817" y="289"/>
                  </a:lnTo>
                  <a:lnTo>
                    <a:pt x="810" y="297"/>
                  </a:lnTo>
                  <a:lnTo>
                    <a:pt x="803" y="303"/>
                  </a:lnTo>
                  <a:lnTo>
                    <a:pt x="795" y="308"/>
                  </a:lnTo>
                  <a:lnTo>
                    <a:pt x="786" y="313"/>
                  </a:lnTo>
                  <a:lnTo>
                    <a:pt x="778" y="317"/>
                  </a:lnTo>
                  <a:lnTo>
                    <a:pt x="768" y="318"/>
                  </a:lnTo>
                  <a:lnTo>
                    <a:pt x="760" y="320"/>
                  </a:lnTo>
                  <a:lnTo>
                    <a:pt x="750" y="320"/>
                  </a:lnTo>
                  <a:lnTo>
                    <a:pt x="736" y="345"/>
                  </a:lnTo>
                  <a:lnTo>
                    <a:pt x="721" y="367"/>
                  </a:lnTo>
                  <a:lnTo>
                    <a:pt x="704" y="388"/>
                  </a:lnTo>
                  <a:lnTo>
                    <a:pt x="687" y="407"/>
                  </a:lnTo>
                  <a:lnTo>
                    <a:pt x="669" y="424"/>
                  </a:lnTo>
                  <a:lnTo>
                    <a:pt x="650" y="441"/>
                  </a:lnTo>
                  <a:lnTo>
                    <a:pt x="629" y="455"/>
                  </a:lnTo>
                  <a:lnTo>
                    <a:pt x="606" y="466"/>
                  </a:lnTo>
                  <a:lnTo>
                    <a:pt x="583" y="477"/>
                  </a:lnTo>
                  <a:lnTo>
                    <a:pt x="559" y="487"/>
                  </a:lnTo>
                  <a:lnTo>
                    <a:pt x="532" y="494"/>
                  </a:lnTo>
                  <a:lnTo>
                    <a:pt x="506" y="501"/>
                  </a:lnTo>
                  <a:lnTo>
                    <a:pt x="477" y="505"/>
                  </a:lnTo>
                  <a:lnTo>
                    <a:pt x="446" y="509"/>
                  </a:lnTo>
                  <a:lnTo>
                    <a:pt x="414" y="511"/>
                  </a:lnTo>
                  <a:lnTo>
                    <a:pt x="380" y="512"/>
                  </a:lnTo>
                  <a:lnTo>
                    <a:pt x="360" y="509"/>
                  </a:lnTo>
                  <a:lnTo>
                    <a:pt x="340" y="505"/>
                  </a:lnTo>
                  <a:lnTo>
                    <a:pt x="319" y="501"/>
                  </a:lnTo>
                  <a:lnTo>
                    <a:pt x="298" y="495"/>
                  </a:lnTo>
                  <a:lnTo>
                    <a:pt x="279" y="490"/>
                  </a:lnTo>
                  <a:lnTo>
                    <a:pt x="259" y="484"/>
                  </a:lnTo>
                  <a:lnTo>
                    <a:pt x="240" y="476"/>
                  </a:lnTo>
                  <a:lnTo>
                    <a:pt x="220" y="467"/>
                  </a:lnTo>
                  <a:lnTo>
                    <a:pt x="202" y="459"/>
                  </a:lnTo>
                  <a:lnTo>
                    <a:pt x="184" y="448"/>
                  </a:lnTo>
                  <a:lnTo>
                    <a:pt x="167" y="437"/>
                  </a:lnTo>
                  <a:lnTo>
                    <a:pt x="152" y="424"/>
                  </a:lnTo>
                  <a:lnTo>
                    <a:pt x="136" y="409"/>
                  </a:lnTo>
                  <a:lnTo>
                    <a:pt x="123" y="393"/>
                  </a:lnTo>
                  <a:lnTo>
                    <a:pt x="110" y="377"/>
                  </a:lnTo>
                  <a:lnTo>
                    <a:pt x="99" y="357"/>
                  </a:lnTo>
                  <a:lnTo>
                    <a:pt x="90" y="339"/>
                  </a:lnTo>
                  <a:lnTo>
                    <a:pt x="82" y="321"/>
                  </a:lnTo>
                  <a:lnTo>
                    <a:pt x="75" y="301"/>
                  </a:lnTo>
                  <a:lnTo>
                    <a:pt x="72" y="282"/>
                  </a:lnTo>
                  <a:lnTo>
                    <a:pt x="63" y="275"/>
                  </a:lnTo>
                  <a:lnTo>
                    <a:pt x="50" y="269"/>
                  </a:lnTo>
                  <a:lnTo>
                    <a:pt x="39" y="264"/>
                  </a:lnTo>
                  <a:lnTo>
                    <a:pt x="26" y="258"/>
                  </a:lnTo>
                  <a:lnTo>
                    <a:pt x="15" y="251"/>
                  </a:lnTo>
                  <a:lnTo>
                    <a:pt x="7" y="243"/>
                  </a:lnTo>
                  <a:lnTo>
                    <a:pt x="1" y="232"/>
                  </a:lnTo>
                  <a:lnTo>
                    <a:pt x="0" y="216"/>
                  </a:lnTo>
                  <a:lnTo>
                    <a:pt x="1" y="207"/>
                  </a:lnTo>
                  <a:lnTo>
                    <a:pt x="4" y="197"/>
                  </a:lnTo>
                  <a:lnTo>
                    <a:pt x="8" y="187"/>
                  </a:lnTo>
                  <a:lnTo>
                    <a:pt x="12" y="177"/>
                  </a:lnTo>
                  <a:lnTo>
                    <a:pt x="18" y="169"/>
                  </a:lnTo>
                  <a:lnTo>
                    <a:pt x="23" y="160"/>
                  </a:lnTo>
                  <a:lnTo>
                    <a:pt x="32" y="155"/>
                  </a:lnTo>
                  <a:lnTo>
                    <a:pt x="42" y="149"/>
                  </a:lnTo>
                  <a:lnTo>
                    <a:pt x="51" y="149"/>
                  </a:lnTo>
                  <a:lnTo>
                    <a:pt x="63" y="151"/>
                  </a:lnTo>
                  <a:lnTo>
                    <a:pt x="72" y="152"/>
                  </a:lnTo>
                  <a:lnTo>
                    <a:pt x="82" y="155"/>
                  </a:lnTo>
                  <a:lnTo>
                    <a:pt x="90" y="159"/>
                  </a:lnTo>
                  <a:lnTo>
                    <a:pt x="99" y="163"/>
                  </a:lnTo>
                  <a:lnTo>
                    <a:pt x="106" y="167"/>
                  </a:lnTo>
                  <a:lnTo>
                    <a:pt x="113" y="173"/>
                  </a:lnTo>
                  <a:lnTo>
                    <a:pt x="120" y="158"/>
                  </a:lnTo>
                  <a:lnTo>
                    <a:pt x="127" y="141"/>
                  </a:lnTo>
                  <a:lnTo>
                    <a:pt x="132" y="126"/>
                  </a:lnTo>
                  <a:lnTo>
                    <a:pt x="138" y="109"/>
                  </a:lnTo>
                  <a:lnTo>
                    <a:pt x="143" y="92"/>
                  </a:lnTo>
                  <a:lnTo>
                    <a:pt x="150" y="77"/>
                  </a:lnTo>
                  <a:lnTo>
                    <a:pt x="159" y="61"/>
                  </a:lnTo>
                  <a:lnTo>
                    <a:pt x="170" y="47"/>
                  </a:lnTo>
                  <a:lnTo>
                    <a:pt x="181" y="50"/>
                  </a:lnTo>
                  <a:lnTo>
                    <a:pt x="192" y="54"/>
                  </a:lnTo>
                  <a:lnTo>
                    <a:pt x="203" y="59"/>
                  </a:lnTo>
                  <a:lnTo>
                    <a:pt x="216" y="61"/>
                  </a:lnTo>
                  <a:lnTo>
                    <a:pt x="227" y="66"/>
                  </a:lnTo>
                  <a:lnTo>
                    <a:pt x="240" y="68"/>
                  </a:lnTo>
                  <a:lnTo>
                    <a:pt x="254" y="70"/>
                  </a:lnTo>
                  <a:lnTo>
                    <a:pt x="266" y="71"/>
                  </a:lnTo>
                  <a:lnTo>
                    <a:pt x="288" y="73"/>
                  </a:lnTo>
                  <a:lnTo>
                    <a:pt x="309" y="71"/>
                  </a:lnTo>
                  <a:lnTo>
                    <a:pt x="330" y="70"/>
                  </a:lnTo>
                  <a:lnTo>
                    <a:pt x="351" y="66"/>
                  </a:lnTo>
                  <a:lnTo>
                    <a:pt x="371" y="61"/>
                  </a:lnTo>
                  <a:lnTo>
                    <a:pt x="390" y="57"/>
                  </a:lnTo>
                  <a:lnTo>
                    <a:pt x="410" y="52"/>
                  </a:lnTo>
                  <a:lnTo>
                    <a:pt x="429" y="45"/>
                  </a:lnTo>
                  <a:lnTo>
                    <a:pt x="447" y="39"/>
                  </a:lnTo>
                  <a:lnTo>
                    <a:pt x="467" y="32"/>
                  </a:lnTo>
                  <a:lnTo>
                    <a:pt x="485" y="25"/>
                  </a:lnTo>
                  <a:lnTo>
                    <a:pt x="505" y="20"/>
                  </a:lnTo>
                  <a:lnTo>
                    <a:pt x="524" y="14"/>
                  </a:lnTo>
                  <a:lnTo>
                    <a:pt x="544" y="8"/>
                  </a:lnTo>
                  <a:lnTo>
                    <a:pt x="563" y="4"/>
                  </a:lnTo>
                  <a:lnTo>
                    <a:pt x="583" y="0"/>
                  </a:lnTo>
                  <a:lnTo>
                    <a:pt x="594" y="0"/>
                  </a:lnTo>
                  <a:lnTo>
                    <a:pt x="604" y="0"/>
                  </a:lnTo>
                  <a:lnTo>
                    <a:pt x="615" y="0"/>
                  </a:lnTo>
                  <a:lnTo>
                    <a:pt x="625" y="1"/>
                  </a:lnTo>
                  <a:lnTo>
                    <a:pt x="634" y="3"/>
                  </a:lnTo>
                  <a:lnTo>
                    <a:pt x="643" y="6"/>
                  </a:lnTo>
                  <a:lnTo>
                    <a:pt x="652" y="10"/>
                  </a:lnTo>
                  <a:lnTo>
                    <a:pt x="661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28"/>
            <p:cNvSpPr>
              <a:spLocks noChangeAspect="1"/>
            </p:cNvSpPr>
            <p:nvPr/>
          </p:nvSpPr>
          <p:spPr bwMode="auto">
            <a:xfrm>
              <a:off x="1054" y="2165"/>
              <a:ext cx="43" cy="17"/>
            </a:xfrm>
            <a:custGeom>
              <a:avLst/>
              <a:gdLst>
                <a:gd name="T0" fmla="*/ 129 w 129"/>
                <a:gd name="T1" fmla="*/ 21 h 49"/>
                <a:gd name="T2" fmla="*/ 129 w 129"/>
                <a:gd name="T3" fmla="*/ 26 h 49"/>
                <a:gd name="T4" fmla="*/ 121 w 129"/>
                <a:gd name="T5" fmla="*/ 31 h 49"/>
                <a:gd name="T6" fmla="*/ 113 w 129"/>
                <a:gd name="T7" fmla="*/ 35 h 49"/>
                <a:gd name="T8" fmla="*/ 104 w 129"/>
                <a:gd name="T9" fmla="*/ 39 h 49"/>
                <a:gd name="T10" fmla="*/ 94 w 129"/>
                <a:gd name="T11" fmla="*/ 43 h 49"/>
                <a:gd name="T12" fmla="*/ 86 w 129"/>
                <a:gd name="T13" fmla="*/ 46 h 49"/>
                <a:gd name="T14" fmla="*/ 76 w 129"/>
                <a:gd name="T15" fmla="*/ 49 h 49"/>
                <a:gd name="T16" fmla="*/ 68 w 129"/>
                <a:gd name="T17" fmla="*/ 49 h 49"/>
                <a:gd name="T18" fmla="*/ 58 w 129"/>
                <a:gd name="T19" fmla="*/ 49 h 49"/>
                <a:gd name="T20" fmla="*/ 50 w 129"/>
                <a:gd name="T21" fmla="*/ 44 h 49"/>
                <a:gd name="T22" fmla="*/ 41 w 129"/>
                <a:gd name="T23" fmla="*/ 40 h 49"/>
                <a:gd name="T24" fmla="*/ 33 w 129"/>
                <a:gd name="T25" fmla="*/ 36 h 49"/>
                <a:gd name="T26" fmla="*/ 25 w 129"/>
                <a:gd name="T27" fmla="*/ 32 h 49"/>
                <a:gd name="T28" fmla="*/ 18 w 129"/>
                <a:gd name="T29" fmla="*/ 26 h 49"/>
                <a:gd name="T30" fmla="*/ 11 w 129"/>
                <a:gd name="T31" fmla="*/ 21 h 49"/>
                <a:gd name="T32" fmla="*/ 5 w 129"/>
                <a:gd name="T33" fmla="*/ 15 h 49"/>
                <a:gd name="T34" fmla="*/ 0 w 129"/>
                <a:gd name="T35" fmla="*/ 8 h 49"/>
                <a:gd name="T36" fmla="*/ 2 w 129"/>
                <a:gd name="T37" fmla="*/ 8 h 49"/>
                <a:gd name="T38" fmla="*/ 5 w 129"/>
                <a:gd name="T39" fmla="*/ 7 h 49"/>
                <a:gd name="T40" fmla="*/ 9 w 129"/>
                <a:gd name="T41" fmla="*/ 4 h 49"/>
                <a:gd name="T42" fmla="*/ 12 w 129"/>
                <a:gd name="T43" fmla="*/ 0 h 49"/>
                <a:gd name="T44" fmla="*/ 26 w 129"/>
                <a:gd name="T45" fmla="*/ 14 h 49"/>
                <a:gd name="T46" fmla="*/ 44 w 129"/>
                <a:gd name="T47" fmla="*/ 21 h 49"/>
                <a:gd name="T48" fmla="*/ 64 w 129"/>
                <a:gd name="T49" fmla="*/ 25 h 49"/>
                <a:gd name="T50" fmla="*/ 83 w 129"/>
                <a:gd name="T51" fmla="*/ 26 h 49"/>
                <a:gd name="T52" fmla="*/ 100 w 129"/>
                <a:gd name="T53" fmla="*/ 25 h 49"/>
                <a:gd name="T54" fmla="*/ 115 w 129"/>
                <a:gd name="T55" fmla="*/ 24 h 49"/>
                <a:gd name="T56" fmla="*/ 125 w 129"/>
                <a:gd name="T57" fmla="*/ 22 h 49"/>
                <a:gd name="T58" fmla="*/ 129 w 129"/>
                <a:gd name="T59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9" h="49">
                  <a:moveTo>
                    <a:pt x="129" y="21"/>
                  </a:moveTo>
                  <a:lnTo>
                    <a:pt x="129" y="26"/>
                  </a:lnTo>
                  <a:lnTo>
                    <a:pt x="121" y="31"/>
                  </a:lnTo>
                  <a:lnTo>
                    <a:pt x="113" y="35"/>
                  </a:lnTo>
                  <a:lnTo>
                    <a:pt x="104" y="39"/>
                  </a:lnTo>
                  <a:lnTo>
                    <a:pt x="94" y="43"/>
                  </a:lnTo>
                  <a:lnTo>
                    <a:pt x="86" y="46"/>
                  </a:lnTo>
                  <a:lnTo>
                    <a:pt x="76" y="49"/>
                  </a:lnTo>
                  <a:lnTo>
                    <a:pt x="68" y="49"/>
                  </a:lnTo>
                  <a:lnTo>
                    <a:pt x="58" y="49"/>
                  </a:lnTo>
                  <a:lnTo>
                    <a:pt x="50" y="44"/>
                  </a:lnTo>
                  <a:lnTo>
                    <a:pt x="41" y="40"/>
                  </a:lnTo>
                  <a:lnTo>
                    <a:pt x="33" y="36"/>
                  </a:lnTo>
                  <a:lnTo>
                    <a:pt x="25" y="32"/>
                  </a:lnTo>
                  <a:lnTo>
                    <a:pt x="18" y="26"/>
                  </a:lnTo>
                  <a:lnTo>
                    <a:pt x="11" y="21"/>
                  </a:lnTo>
                  <a:lnTo>
                    <a:pt x="5" y="15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7"/>
                  </a:lnTo>
                  <a:lnTo>
                    <a:pt x="9" y="4"/>
                  </a:lnTo>
                  <a:lnTo>
                    <a:pt x="12" y="0"/>
                  </a:lnTo>
                  <a:lnTo>
                    <a:pt x="26" y="14"/>
                  </a:lnTo>
                  <a:lnTo>
                    <a:pt x="44" y="21"/>
                  </a:lnTo>
                  <a:lnTo>
                    <a:pt x="64" y="25"/>
                  </a:lnTo>
                  <a:lnTo>
                    <a:pt x="83" y="26"/>
                  </a:lnTo>
                  <a:lnTo>
                    <a:pt x="100" y="25"/>
                  </a:lnTo>
                  <a:lnTo>
                    <a:pt x="115" y="24"/>
                  </a:lnTo>
                  <a:lnTo>
                    <a:pt x="125" y="22"/>
                  </a:lnTo>
                  <a:lnTo>
                    <a:pt x="12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29"/>
            <p:cNvSpPr>
              <a:spLocks noChangeAspect="1"/>
            </p:cNvSpPr>
            <p:nvPr/>
          </p:nvSpPr>
          <p:spPr bwMode="auto">
            <a:xfrm>
              <a:off x="995" y="2167"/>
              <a:ext cx="11" cy="23"/>
            </a:xfrm>
            <a:custGeom>
              <a:avLst/>
              <a:gdLst>
                <a:gd name="T0" fmla="*/ 32 w 32"/>
                <a:gd name="T1" fmla="*/ 31 h 69"/>
                <a:gd name="T2" fmla="*/ 32 w 32"/>
                <a:gd name="T3" fmla="*/ 41 h 69"/>
                <a:gd name="T4" fmla="*/ 31 w 32"/>
                <a:gd name="T5" fmla="*/ 52 h 69"/>
                <a:gd name="T6" fmla="*/ 27 w 32"/>
                <a:gd name="T7" fmla="*/ 60 h 69"/>
                <a:gd name="T8" fmla="*/ 20 w 32"/>
                <a:gd name="T9" fmla="*/ 69 h 69"/>
                <a:gd name="T10" fmla="*/ 17 w 32"/>
                <a:gd name="T11" fmla="*/ 67 h 69"/>
                <a:gd name="T12" fmla="*/ 13 w 32"/>
                <a:gd name="T13" fmla="*/ 66 h 69"/>
                <a:gd name="T14" fmla="*/ 10 w 32"/>
                <a:gd name="T15" fmla="*/ 65 h 69"/>
                <a:gd name="T16" fmla="*/ 7 w 32"/>
                <a:gd name="T17" fmla="*/ 62 h 69"/>
                <a:gd name="T18" fmla="*/ 7 w 32"/>
                <a:gd name="T19" fmla="*/ 45 h 69"/>
                <a:gd name="T20" fmla="*/ 13 w 32"/>
                <a:gd name="T21" fmla="*/ 31 h 69"/>
                <a:gd name="T22" fmla="*/ 13 w 32"/>
                <a:gd name="T23" fmla="*/ 19 h 69"/>
                <a:gd name="T24" fmla="*/ 0 w 32"/>
                <a:gd name="T25" fmla="*/ 9 h 69"/>
                <a:gd name="T26" fmla="*/ 0 w 32"/>
                <a:gd name="T27" fmla="*/ 0 h 69"/>
                <a:gd name="T28" fmla="*/ 11 w 32"/>
                <a:gd name="T29" fmla="*/ 5 h 69"/>
                <a:gd name="T30" fmla="*/ 21 w 32"/>
                <a:gd name="T31" fmla="*/ 12 h 69"/>
                <a:gd name="T32" fmla="*/ 28 w 32"/>
                <a:gd name="T33" fmla="*/ 21 h 69"/>
                <a:gd name="T34" fmla="*/ 32 w 32"/>
                <a:gd name="T35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69">
                  <a:moveTo>
                    <a:pt x="32" y="31"/>
                  </a:moveTo>
                  <a:lnTo>
                    <a:pt x="32" y="41"/>
                  </a:lnTo>
                  <a:lnTo>
                    <a:pt x="31" y="52"/>
                  </a:lnTo>
                  <a:lnTo>
                    <a:pt x="27" y="60"/>
                  </a:lnTo>
                  <a:lnTo>
                    <a:pt x="20" y="69"/>
                  </a:lnTo>
                  <a:lnTo>
                    <a:pt x="17" y="67"/>
                  </a:lnTo>
                  <a:lnTo>
                    <a:pt x="13" y="66"/>
                  </a:lnTo>
                  <a:lnTo>
                    <a:pt x="10" y="65"/>
                  </a:lnTo>
                  <a:lnTo>
                    <a:pt x="7" y="62"/>
                  </a:lnTo>
                  <a:lnTo>
                    <a:pt x="7" y="45"/>
                  </a:lnTo>
                  <a:lnTo>
                    <a:pt x="13" y="31"/>
                  </a:lnTo>
                  <a:lnTo>
                    <a:pt x="13" y="1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5"/>
                  </a:lnTo>
                  <a:lnTo>
                    <a:pt x="21" y="12"/>
                  </a:lnTo>
                  <a:lnTo>
                    <a:pt x="28" y="21"/>
                  </a:lnTo>
                  <a:lnTo>
                    <a:pt x="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30"/>
            <p:cNvSpPr>
              <a:spLocks noChangeAspect="1"/>
            </p:cNvSpPr>
            <p:nvPr/>
          </p:nvSpPr>
          <p:spPr bwMode="auto">
            <a:xfrm>
              <a:off x="1153" y="2170"/>
              <a:ext cx="38" cy="15"/>
            </a:xfrm>
            <a:custGeom>
              <a:avLst/>
              <a:gdLst>
                <a:gd name="T0" fmla="*/ 114 w 114"/>
                <a:gd name="T1" fmla="*/ 5 h 44"/>
                <a:gd name="T2" fmla="*/ 113 w 114"/>
                <a:gd name="T3" fmla="*/ 12 h 44"/>
                <a:gd name="T4" fmla="*/ 108 w 114"/>
                <a:gd name="T5" fmla="*/ 19 h 44"/>
                <a:gd name="T6" fmla="*/ 104 w 114"/>
                <a:gd name="T7" fmla="*/ 25 h 44"/>
                <a:gd name="T8" fmla="*/ 99 w 114"/>
                <a:gd name="T9" fmla="*/ 30 h 44"/>
                <a:gd name="T10" fmla="*/ 93 w 114"/>
                <a:gd name="T11" fmla="*/ 35 h 44"/>
                <a:gd name="T12" fmla="*/ 86 w 114"/>
                <a:gd name="T13" fmla="*/ 39 h 44"/>
                <a:gd name="T14" fmla="*/ 79 w 114"/>
                <a:gd name="T15" fmla="*/ 42 h 44"/>
                <a:gd name="T16" fmla="*/ 72 w 114"/>
                <a:gd name="T17" fmla="*/ 44 h 44"/>
                <a:gd name="T18" fmla="*/ 64 w 114"/>
                <a:gd name="T19" fmla="*/ 44 h 44"/>
                <a:gd name="T20" fmla="*/ 54 w 114"/>
                <a:gd name="T21" fmla="*/ 43 h 44"/>
                <a:gd name="T22" fmla="*/ 44 w 114"/>
                <a:gd name="T23" fmla="*/ 42 h 44"/>
                <a:gd name="T24" fmla="*/ 34 w 114"/>
                <a:gd name="T25" fmla="*/ 40 h 44"/>
                <a:gd name="T26" fmla="*/ 26 w 114"/>
                <a:gd name="T27" fmla="*/ 37 h 44"/>
                <a:gd name="T28" fmla="*/ 18 w 114"/>
                <a:gd name="T29" fmla="*/ 32 h 44"/>
                <a:gd name="T30" fmla="*/ 9 w 114"/>
                <a:gd name="T31" fmla="*/ 25 h 44"/>
                <a:gd name="T32" fmla="*/ 4 w 114"/>
                <a:gd name="T33" fmla="*/ 15 h 44"/>
                <a:gd name="T34" fmla="*/ 2 w 114"/>
                <a:gd name="T35" fmla="*/ 12 h 44"/>
                <a:gd name="T36" fmla="*/ 1 w 114"/>
                <a:gd name="T37" fmla="*/ 8 h 44"/>
                <a:gd name="T38" fmla="*/ 0 w 114"/>
                <a:gd name="T39" fmla="*/ 4 h 44"/>
                <a:gd name="T40" fmla="*/ 0 w 114"/>
                <a:gd name="T41" fmla="*/ 0 h 44"/>
                <a:gd name="T42" fmla="*/ 25 w 114"/>
                <a:gd name="T43" fmla="*/ 14 h 44"/>
                <a:gd name="T44" fmla="*/ 47 w 114"/>
                <a:gd name="T45" fmla="*/ 21 h 44"/>
                <a:gd name="T46" fmla="*/ 65 w 114"/>
                <a:gd name="T47" fmla="*/ 22 h 44"/>
                <a:gd name="T48" fmla="*/ 81 w 114"/>
                <a:gd name="T49" fmla="*/ 19 h 44"/>
                <a:gd name="T50" fmla="*/ 92 w 114"/>
                <a:gd name="T51" fmla="*/ 14 h 44"/>
                <a:gd name="T52" fmla="*/ 101 w 114"/>
                <a:gd name="T53" fmla="*/ 10 h 44"/>
                <a:gd name="T54" fmla="*/ 108 w 114"/>
                <a:gd name="T55" fmla="*/ 5 h 44"/>
                <a:gd name="T56" fmla="*/ 114 w 114"/>
                <a:gd name="T57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4" h="44">
                  <a:moveTo>
                    <a:pt x="114" y="5"/>
                  </a:moveTo>
                  <a:lnTo>
                    <a:pt x="113" y="12"/>
                  </a:lnTo>
                  <a:lnTo>
                    <a:pt x="108" y="19"/>
                  </a:lnTo>
                  <a:lnTo>
                    <a:pt x="104" y="25"/>
                  </a:lnTo>
                  <a:lnTo>
                    <a:pt x="99" y="30"/>
                  </a:lnTo>
                  <a:lnTo>
                    <a:pt x="93" y="35"/>
                  </a:lnTo>
                  <a:lnTo>
                    <a:pt x="86" y="39"/>
                  </a:lnTo>
                  <a:lnTo>
                    <a:pt x="79" y="42"/>
                  </a:lnTo>
                  <a:lnTo>
                    <a:pt x="72" y="44"/>
                  </a:lnTo>
                  <a:lnTo>
                    <a:pt x="64" y="44"/>
                  </a:lnTo>
                  <a:lnTo>
                    <a:pt x="54" y="43"/>
                  </a:lnTo>
                  <a:lnTo>
                    <a:pt x="44" y="42"/>
                  </a:lnTo>
                  <a:lnTo>
                    <a:pt x="34" y="40"/>
                  </a:lnTo>
                  <a:lnTo>
                    <a:pt x="26" y="37"/>
                  </a:lnTo>
                  <a:lnTo>
                    <a:pt x="18" y="32"/>
                  </a:lnTo>
                  <a:lnTo>
                    <a:pt x="9" y="25"/>
                  </a:lnTo>
                  <a:lnTo>
                    <a:pt x="4" y="15"/>
                  </a:lnTo>
                  <a:lnTo>
                    <a:pt x="2" y="12"/>
                  </a:lnTo>
                  <a:lnTo>
                    <a:pt x="1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25" y="14"/>
                  </a:lnTo>
                  <a:lnTo>
                    <a:pt x="47" y="21"/>
                  </a:lnTo>
                  <a:lnTo>
                    <a:pt x="65" y="22"/>
                  </a:lnTo>
                  <a:lnTo>
                    <a:pt x="81" y="19"/>
                  </a:lnTo>
                  <a:lnTo>
                    <a:pt x="92" y="14"/>
                  </a:lnTo>
                  <a:lnTo>
                    <a:pt x="101" y="10"/>
                  </a:lnTo>
                  <a:lnTo>
                    <a:pt x="108" y="5"/>
                  </a:lnTo>
                  <a:lnTo>
                    <a:pt x="114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31"/>
            <p:cNvSpPr>
              <a:spLocks noChangeAspect="1"/>
            </p:cNvSpPr>
            <p:nvPr/>
          </p:nvSpPr>
          <p:spPr bwMode="auto">
            <a:xfrm>
              <a:off x="1243" y="2177"/>
              <a:ext cx="11" cy="28"/>
            </a:xfrm>
            <a:custGeom>
              <a:avLst/>
              <a:gdLst>
                <a:gd name="T0" fmla="*/ 27 w 32"/>
                <a:gd name="T1" fmla="*/ 50 h 85"/>
                <a:gd name="T2" fmla="*/ 30 w 32"/>
                <a:gd name="T3" fmla="*/ 56 h 85"/>
                <a:gd name="T4" fmla="*/ 32 w 32"/>
                <a:gd name="T5" fmla="*/ 61 h 85"/>
                <a:gd name="T6" fmla="*/ 32 w 32"/>
                <a:gd name="T7" fmla="*/ 68 h 85"/>
                <a:gd name="T8" fmla="*/ 32 w 32"/>
                <a:gd name="T9" fmla="*/ 74 h 85"/>
                <a:gd name="T10" fmla="*/ 27 w 32"/>
                <a:gd name="T11" fmla="*/ 79 h 85"/>
                <a:gd name="T12" fmla="*/ 22 w 32"/>
                <a:gd name="T13" fmla="*/ 83 h 85"/>
                <a:gd name="T14" fmla="*/ 15 w 32"/>
                <a:gd name="T15" fmla="*/ 85 h 85"/>
                <a:gd name="T16" fmla="*/ 8 w 32"/>
                <a:gd name="T17" fmla="*/ 82 h 85"/>
                <a:gd name="T18" fmla="*/ 1 w 32"/>
                <a:gd name="T19" fmla="*/ 62 h 85"/>
                <a:gd name="T20" fmla="*/ 0 w 32"/>
                <a:gd name="T21" fmla="*/ 40 h 85"/>
                <a:gd name="T22" fmla="*/ 4 w 32"/>
                <a:gd name="T23" fmla="*/ 19 h 85"/>
                <a:gd name="T24" fmla="*/ 14 w 32"/>
                <a:gd name="T25" fmla="*/ 0 h 85"/>
                <a:gd name="T26" fmla="*/ 18 w 32"/>
                <a:gd name="T27" fmla="*/ 11 h 85"/>
                <a:gd name="T28" fmla="*/ 16 w 32"/>
                <a:gd name="T29" fmla="*/ 26 h 85"/>
                <a:gd name="T30" fmla="*/ 16 w 32"/>
                <a:gd name="T31" fmla="*/ 42 h 85"/>
                <a:gd name="T32" fmla="*/ 27 w 32"/>
                <a:gd name="T33" fmla="*/ 5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85">
                  <a:moveTo>
                    <a:pt x="27" y="50"/>
                  </a:moveTo>
                  <a:lnTo>
                    <a:pt x="30" y="56"/>
                  </a:lnTo>
                  <a:lnTo>
                    <a:pt x="32" y="61"/>
                  </a:lnTo>
                  <a:lnTo>
                    <a:pt x="32" y="68"/>
                  </a:lnTo>
                  <a:lnTo>
                    <a:pt x="32" y="74"/>
                  </a:lnTo>
                  <a:lnTo>
                    <a:pt x="27" y="79"/>
                  </a:lnTo>
                  <a:lnTo>
                    <a:pt x="22" y="83"/>
                  </a:lnTo>
                  <a:lnTo>
                    <a:pt x="15" y="85"/>
                  </a:lnTo>
                  <a:lnTo>
                    <a:pt x="8" y="82"/>
                  </a:lnTo>
                  <a:lnTo>
                    <a:pt x="1" y="62"/>
                  </a:lnTo>
                  <a:lnTo>
                    <a:pt x="0" y="40"/>
                  </a:lnTo>
                  <a:lnTo>
                    <a:pt x="4" y="19"/>
                  </a:lnTo>
                  <a:lnTo>
                    <a:pt x="14" y="0"/>
                  </a:lnTo>
                  <a:lnTo>
                    <a:pt x="18" y="11"/>
                  </a:lnTo>
                  <a:lnTo>
                    <a:pt x="16" y="26"/>
                  </a:lnTo>
                  <a:lnTo>
                    <a:pt x="16" y="42"/>
                  </a:lnTo>
                  <a:lnTo>
                    <a:pt x="27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32"/>
            <p:cNvSpPr>
              <a:spLocks noChangeAspect="1"/>
            </p:cNvSpPr>
            <p:nvPr/>
          </p:nvSpPr>
          <p:spPr bwMode="auto">
            <a:xfrm>
              <a:off x="1096" y="2198"/>
              <a:ext cx="31" cy="26"/>
            </a:xfrm>
            <a:custGeom>
              <a:avLst/>
              <a:gdLst>
                <a:gd name="T0" fmla="*/ 33 w 91"/>
                <a:gd name="T1" fmla="*/ 5 h 79"/>
                <a:gd name="T2" fmla="*/ 28 w 91"/>
                <a:gd name="T3" fmla="*/ 13 h 79"/>
                <a:gd name="T4" fmla="*/ 22 w 91"/>
                <a:gd name="T5" fmla="*/ 23 h 79"/>
                <a:gd name="T6" fmla="*/ 18 w 91"/>
                <a:gd name="T7" fmla="*/ 33 h 79"/>
                <a:gd name="T8" fmla="*/ 19 w 91"/>
                <a:gd name="T9" fmla="*/ 44 h 79"/>
                <a:gd name="T10" fmla="*/ 28 w 91"/>
                <a:gd name="T11" fmla="*/ 48 h 79"/>
                <a:gd name="T12" fmla="*/ 35 w 91"/>
                <a:gd name="T13" fmla="*/ 52 h 79"/>
                <a:gd name="T14" fmla="*/ 45 w 91"/>
                <a:gd name="T15" fmla="*/ 55 h 79"/>
                <a:gd name="T16" fmla="*/ 53 w 91"/>
                <a:gd name="T17" fmla="*/ 58 h 79"/>
                <a:gd name="T18" fmla="*/ 63 w 91"/>
                <a:gd name="T19" fmla="*/ 59 h 79"/>
                <a:gd name="T20" fmla="*/ 72 w 91"/>
                <a:gd name="T21" fmla="*/ 59 h 79"/>
                <a:gd name="T22" fmla="*/ 82 w 91"/>
                <a:gd name="T23" fmla="*/ 58 h 79"/>
                <a:gd name="T24" fmla="*/ 91 w 91"/>
                <a:gd name="T25" fmla="*/ 56 h 79"/>
                <a:gd name="T26" fmla="*/ 89 w 91"/>
                <a:gd name="T27" fmla="*/ 63 h 79"/>
                <a:gd name="T28" fmla="*/ 84 w 91"/>
                <a:gd name="T29" fmla="*/ 69 h 79"/>
                <a:gd name="T30" fmla="*/ 78 w 91"/>
                <a:gd name="T31" fmla="*/ 73 h 79"/>
                <a:gd name="T32" fmla="*/ 72 w 91"/>
                <a:gd name="T33" fmla="*/ 76 h 79"/>
                <a:gd name="T34" fmla="*/ 65 w 91"/>
                <a:gd name="T35" fmla="*/ 77 h 79"/>
                <a:gd name="T36" fmla="*/ 58 w 91"/>
                <a:gd name="T37" fmla="*/ 79 h 79"/>
                <a:gd name="T38" fmla="*/ 51 w 91"/>
                <a:gd name="T39" fmla="*/ 79 h 79"/>
                <a:gd name="T40" fmla="*/ 43 w 91"/>
                <a:gd name="T41" fmla="*/ 77 h 79"/>
                <a:gd name="T42" fmla="*/ 36 w 91"/>
                <a:gd name="T43" fmla="*/ 76 h 79"/>
                <a:gd name="T44" fmla="*/ 28 w 91"/>
                <a:gd name="T45" fmla="*/ 73 h 79"/>
                <a:gd name="T46" fmla="*/ 21 w 91"/>
                <a:gd name="T47" fmla="*/ 70 h 79"/>
                <a:gd name="T48" fmla="*/ 15 w 91"/>
                <a:gd name="T49" fmla="*/ 67 h 79"/>
                <a:gd name="T50" fmla="*/ 4 w 91"/>
                <a:gd name="T51" fmla="*/ 60 h 79"/>
                <a:gd name="T52" fmla="*/ 0 w 91"/>
                <a:gd name="T53" fmla="*/ 51 h 79"/>
                <a:gd name="T54" fmla="*/ 0 w 91"/>
                <a:gd name="T55" fmla="*/ 37 h 79"/>
                <a:gd name="T56" fmla="*/ 7 w 91"/>
                <a:gd name="T57" fmla="*/ 14 h 79"/>
                <a:gd name="T58" fmla="*/ 12 w 91"/>
                <a:gd name="T59" fmla="*/ 6 h 79"/>
                <a:gd name="T60" fmla="*/ 18 w 91"/>
                <a:gd name="T61" fmla="*/ 2 h 79"/>
                <a:gd name="T62" fmla="*/ 26 w 91"/>
                <a:gd name="T63" fmla="*/ 0 h 79"/>
                <a:gd name="T64" fmla="*/ 33 w 91"/>
                <a:gd name="T65" fmla="*/ 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79">
                  <a:moveTo>
                    <a:pt x="33" y="5"/>
                  </a:moveTo>
                  <a:lnTo>
                    <a:pt x="28" y="13"/>
                  </a:lnTo>
                  <a:lnTo>
                    <a:pt x="22" y="23"/>
                  </a:lnTo>
                  <a:lnTo>
                    <a:pt x="18" y="33"/>
                  </a:lnTo>
                  <a:lnTo>
                    <a:pt x="19" y="44"/>
                  </a:lnTo>
                  <a:lnTo>
                    <a:pt x="28" y="48"/>
                  </a:lnTo>
                  <a:lnTo>
                    <a:pt x="35" y="52"/>
                  </a:lnTo>
                  <a:lnTo>
                    <a:pt x="45" y="55"/>
                  </a:lnTo>
                  <a:lnTo>
                    <a:pt x="53" y="58"/>
                  </a:lnTo>
                  <a:lnTo>
                    <a:pt x="63" y="59"/>
                  </a:lnTo>
                  <a:lnTo>
                    <a:pt x="72" y="59"/>
                  </a:lnTo>
                  <a:lnTo>
                    <a:pt x="82" y="58"/>
                  </a:lnTo>
                  <a:lnTo>
                    <a:pt x="91" y="56"/>
                  </a:lnTo>
                  <a:lnTo>
                    <a:pt x="89" y="63"/>
                  </a:lnTo>
                  <a:lnTo>
                    <a:pt x="84" y="69"/>
                  </a:lnTo>
                  <a:lnTo>
                    <a:pt x="78" y="73"/>
                  </a:lnTo>
                  <a:lnTo>
                    <a:pt x="72" y="76"/>
                  </a:lnTo>
                  <a:lnTo>
                    <a:pt x="65" y="77"/>
                  </a:lnTo>
                  <a:lnTo>
                    <a:pt x="58" y="79"/>
                  </a:lnTo>
                  <a:lnTo>
                    <a:pt x="51" y="79"/>
                  </a:lnTo>
                  <a:lnTo>
                    <a:pt x="43" y="77"/>
                  </a:lnTo>
                  <a:lnTo>
                    <a:pt x="36" y="76"/>
                  </a:lnTo>
                  <a:lnTo>
                    <a:pt x="28" y="73"/>
                  </a:lnTo>
                  <a:lnTo>
                    <a:pt x="21" y="70"/>
                  </a:lnTo>
                  <a:lnTo>
                    <a:pt x="15" y="67"/>
                  </a:lnTo>
                  <a:lnTo>
                    <a:pt x="4" y="60"/>
                  </a:lnTo>
                  <a:lnTo>
                    <a:pt x="0" y="51"/>
                  </a:lnTo>
                  <a:lnTo>
                    <a:pt x="0" y="37"/>
                  </a:lnTo>
                  <a:lnTo>
                    <a:pt x="7" y="14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33"/>
            <p:cNvSpPr>
              <a:spLocks noChangeAspect="1"/>
            </p:cNvSpPr>
            <p:nvPr/>
          </p:nvSpPr>
          <p:spPr bwMode="auto">
            <a:xfrm>
              <a:off x="1104" y="2230"/>
              <a:ext cx="49" cy="26"/>
            </a:xfrm>
            <a:custGeom>
              <a:avLst/>
              <a:gdLst>
                <a:gd name="T0" fmla="*/ 147 w 147"/>
                <a:gd name="T1" fmla="*/ 4 h 78"/>
                <a:gd name="T2" fmla="*/ 146 w 147"/>
                <a:gd name="T3" fmla="*/ 15 h 78"/>
                <a:gd name="T4" fmla="*/ 143 w 147"/>
                <a:gd name="T5" fmla="*/ 26 h 78"/>
                <a:gd name="T6" fmla="*/ 138 w 147"/>
                <a:gd name="T7" fmla="*/ 37 h 78"/>
                <a:gd name="T8" fmla="*/ 132 w 147"/>
                <a:gd name="T9" fmla="*/ 47 h 78"/>
                <a:gd name="T10" fmla="*/ 125 w 147"/>
                <a:gd name="T11" fmla="*/ 56 h 78"/>
                <a:gd name="T12" fmla="*/ 115 w 147"/>
                <a:gd name="T13" fmla="*/ 64 h 78"/>
                <a:gd name="T14" fmla="*/ 106 w 147"/>
                <a:gd name="T15" fmla="*/ 70 h 78"/>
                <a:gd name="T16" fmla="*/ 93 w 147"/>
                <a:gd name="T17" fmla="*/ 72 h 78"/>
                <a:gd name="T18" fmla="*/ 80 w 147"/>
                <a:gd name="T19" fmla="*/ 75 h 78"/>
                <a:gd name="T20" fmla="*/ 69 w 147"/>
                <a:gd name="T21" fmla="*/ 76 h 78"/>
                <a:gd name="T22" fmla="*/ 57 w 147"/>
                <a:gd name="T23" fmla="*/ 78 h 78"/>
                <a:gd name="T24" fmla="*/ 44 w 147"/>
                <a:gd name="T25" fmla="*/ 76 h 78"/>
                <a:gd name="T26" fmla="*/ 32 w 147"/>
                <a:gd name="T27" fmla="*/ 74 h 78"/>
                <a:gd name="T28" fmla="*/ 21 w 147"/>
                <a:gd name="T29" fmla="*/ 71 h 78"/>
                <a:gd name="T30" fmla="*/ 9 w 147"/>
                <a:gd name="T31" fmla="*/ 65 h 78"/>
                <a:gd name="T32" fmla="*/ 0 w 147"/>
                <a:gd name="T33" fmla="*/ 60 h 78"/>
                <a:gd name="T34" fmla="*/ 5 w 147"/>
                <a:gd name="T35" fmla="*/ 54 h 78"/>
                <a:gd name="T36" fmla="*/ 12 w 147"/>
                <a:gd name="T37" fmla="*/ 56 h 78"/>
                <a:gd name="T38" fmla="*/ 21 w 147"/>
                <a:gd name="T39" fmla="*/ 58 h 78"/>
                <a:gd name="T40" fmla="*/ 29 w 147"/>
                <a:gd name="T41" fmla="*/ 60 h 78"/>
                <a:gd name="T42" fmla="*/ 44 w 147"/>
                <a:gd name="T43" fmla="*/ 61 h 78"/>
                <a:gd name="T44" fmla="*/ 58 w 147"/>
                <a:gd name="T45" fmla="*/ 60 h 78"/>
                <a:gd name="T46" fmla="*/ 71 w 147"/>
                <a:gd name="T47" fmla="*/ 57 h 78"/>
                <a:gd name="T48" fmla="*/ 83 w 147"/>
                <a:gd name="T49" fmla="*/ 51 h 78"/>
                <a:gd name="T50" fmla="*/ 94 w 147"/>
                <a:gd name="T51" fmla="*/ 46 h 78"/>
                <a:gd name="T52" fmla="*/ 106 w 147"/>
                <a:gd name="T53" fmla="*/ 37 h 78"/>
                <a:gd name="T54" fmla="*/ 115 w 147"/>
                <a:gd name="T55" fmla="*/ 26 h 78"/>
                <a:gd name="T56" fmla="*/ 124 w 147"/>
                <a:gd name="T57" fmla="*/ 15 h 78"/>
                <a:gd name="T58" fmla="*/ 128 w 147"/>
                <a:gd name="T59" fmla="*/ 10 h 78"/>
                <a:gd name="T60" fmla="*/ 133 w 147"/>
                <a:gd name="T61" fmla="*/ 3 h 78"/>
                <a:gd name="T62" fmla="*/ 140 w 147"/>
                <a:gd name="T63" fmla="*/ 0 h 78"/>
                <a:gd name="T64" fmla="*/ 147 w 147"/>
                <a:gd name="T6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7" h="78">
                  <a:moveTo>
                    <a:pt x="147" y="4"/>
                  </a:moveTo>
                  <a:lnTo>
                    <a:pt x="146" y="15"/>
                  </a:lnTo>
                  <a:lnTo>
                    <a:pt x="143" y="26"/>
                  </a:lnTo>
                  <a:lnTo>
                    <a:pt x="138" y="37"/>
                  </a:lnTo>
                  <a:lnTo>
                    <a:pt x="132" y="47"/>
                  </a:lnTo>
                  <a:lnTo>
                    <a:pt x="125" y="56"/>
                  </a:lnTo>
                  <a:lnTo>
                    <a:pt x="115" y="64"/>
                  </a:lnTo>
                  <a:lnTo>
                    <a:pt x="106" y="70"/>
                  </a:lnTo>
                  <a:lnTo>
                    <a:pt x="93" y="72"/>
                  </a:lnTo>
                  <a:lnTo>
                    <a:pt x="80" y="75"/>
                  </a:lnTo>
                  <a:lnTo>
                    <a:pt x="69" y="76"/>
                  </a:lnTo>
                  <a:lnTo>
                    <a:pt x="57" y="78"/>
                  </a:lnTo>
                  <a:lnTo>
                    <a:pt x="44" y="76"/>
                  </a:lnTo>
                  <a:lnTo>
                    <a:pt x="32" y="74"/>
                  </a:lnTo>
                  <a:lnTo>
                    <a:pt x="21" y="71"/>
                  </a:lnTo>
                  <a:lnTo>
                    <a:pt x="9" y="65"/>
                  </a:lnTo>
                  <a:lnTo>
                    <a:pt x="0" y="60"/>
                  </a:lnTo>
                  <a:lnTo>
                    <a:pt x="5" y="54"/>
                  </a:lnTo>
                  <a:lnTo>
                    <a:pt x="12" y="56"/>
                  </a:lnTo>
                  <a:lnTo>
                    <a:pt x="21" y="58"/>
                  </a:lnTo>
                  <a:lnTo>
                    <a:pt x="29" y="60"/>
                  </a:lnTo>
                  <a:lnTo>
                    <a:pt x="44" y="61"/>
                  </a:lnTo>
                  <a:lnTo>
                    <a:pt x="58" y="60"/>
                  </a:lnTo>
                  <a:lnTo>
                    <a:pt x="71" y="57"/>
                  </a:lnTo>
                  <a:lnTo>
                    <a:pt x="83" y="51"/>
                  </a:lnTo>
                  <a:lnTo>
                    <a:pt x="94" y="46"/>
                  </a:lnTo>
                  <a:lnTo>
                    <a:pt x="106" y="37"/>
                  </a:lnTo>
                  <a:lnTo>
                    <a:pt x="115" y="26"/>
                  </a:lnTo>
                  <a:lnTo>
                    <a:pt x="124" y="15"/>
                  </a:lnTo>
                  <a:lnTo>
                    <a:pt x="128" y="10"/>
                  </a:lnTo>
                  <a:lnTo>
                    <a:pt x="133" y="3"/>
                  </a:lnTo>
                  <a:lnTo>
                    <a:pt x="140" y="0"/>
                  </a:lnTo>
                  <a:lnTo>
                    <a:pt x="147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34"/>
            <p:cNvSpPr>
              <a:spLocks noChangeAspect="1"/>
            </p:cNvSpPr>
            <p:nvPr/>
          </p:nvSpPr>
          <p:spPr bwMode="auto">
            <a:xfrm>
              <a:off x="1079" y="2283"/>
              <a:ext cx="63" cy="20"/>
            </a:xfrm>
            <a:custGeom>
              <a:avLst/>
              <a:gdLst>
                <a:gd name="T0" fmla="*/ 189 w 189"/>
                <a:gd name="T1" fmla="*/ 15 h 60"/>
                <a:gd name="T2" fmla="*/ 182 w 189"/>
                <a:gd name="T3" fmla="*/ 19 h 60"/>
                <a:gd name="T4" fmla="*/ 175 w 189"/>
                <a:gd name="T5" fmla="*/ 25 h 60"/>
                <a:gd name="T6" fmla="*/ 166 w 189"/>
                <a:gd name="T7" fmla="*/ 29 h 60"/>
                <a:gd name="T8" fmla="*/ 159 w 189"/>
                <a:gd name="T9" fmla="*/ 35 h 60"/>
                <a:gd name="T10" fmla="*/ 152 w 189"/>
                <a:gd name="T11" fmla="*/ 40 h 60"/>
                <a:gd name="T12" fmla="*/ 147 w 189"/>
                <a:gd name="T13" fmla="*/ 46 h 60"/>
                <a:gd name="T14" fmla="*/ 141 w 189"/>
                <a:gd name="T15" fmla="*/ 53 h 60"/>
                <a:gd name="T16" fmla="*/ 137 w 189"/>
                <a:gd name="T17" fmla="*/ 60 h 60"/>
                <a:gd name="T18" fmla="*/ 130 w 189"/>
                <a:gd name="T19" fmla="*/ 54 h 60"/>
                <a:gd name="T20" fmla="*/ 122 w 189"/>
                <a:gd name="T21" fmla="*/ 49 h 60"/>
                <a:gd name="T22" fmla="*/ 113 w 189"/>
                <a:gd name="T23" fmla="*/ 46 h 60"/>
                <a:gd name="T24" fmla="*/ 105 w 189"/>
                <a:gd name="T25" fmla="*/ 43 h 60"/>
                <a:gd name="T26" fmla="*/ 97 w 189"/>
                <a:gd name="T27" fmla="*/ 40 h 60"/>
                <a:gd name="T28" fmla="*/ 87 w 189"/>
                <a:gd name="T29" fmla="*/ 40 h 60"/>
                <a:gd name="T30" fmla="*/ 77 w 189"/>
                <a:gd name="T31" fmla="*/ 40 h 60"/>
                <a:gd name="T32" fmla="*/ 69 w 189"/>
                <a:gd name="T33" fmla="*/ 40 h 60"/>
                <a:gd name="T34" fmla="*/ 62 w 189"/>
                <a:gd name="T35" fmla="*/ 35 h 60"/>
                <a:gd name="T36" fmla="*/ 55 w 189"/>
                <a:gd name="T37" fmla="*/ 31 h 60"/>
                <a:gd name="T38" fmla="*/ 48 w 189"/>
                <a:gd name="T39" fmla="*/ 26 h 60"/>
                <a:gd name="T40" fmla="*/ 39 w 189"/>
                <a:gd name="T41" fmla="*/ 22 h 60"/>
                <a:gd name="T42" fmla="*/ 32 w 189"/>
                <a:gd name="T43" fmla="*/ 19 h 60"/>
                <a:gd name="T44" fmla="*/ 24 w 189"/>
                <a:gd name="T45" fmla="*/ 17 h 60"/>
                <a:gd name="T46" fmla="*/ 16 w 189"/>
                <a:gd name="T47" fmla="*/ 14 h 60"/>
                <a:gd name="T48" fmla="*/ 6 w 189"/>
                <a:gd name="T49" fmla="*/ 12 h 60"/>
                <a:gd name="T50" fmla="*/ 0 w 189"/>
                <a:gd name="T51" fmla="*/ 0 h 60"/>
                <a:gd name="T52" fmla="*/ 23 w 189"/>
                <a:gd name="T53" fmla="*/ 5 h 60"/>
                <a:gd name="T54" fmla="*/ 46 w 189"/>
                <a:gd name="T55" fmla="*/ 10 h 60"/>
                <a:gd name="T56" fmla="*/ 70 w 189"/>
                <a:gd name="T57" fmla="*/ 12 h 60"/>
                <a:gd name="T58" fmla="*/ 94 w 189"/>
                <a:gd name="T59" fmla="*/ 15 h 60"/>
                <a:gd name="T60" fmla="*/ 117 w 189"/>
                <a:gd name="T61" fmla="*/ 17 h 60"/>
                <a:gd name="T62" fmla="*/ 141 w 189"/>
                <a:gd name="T63" fmla="*/ 18 h 60"/>
                <a:gd name="T64" fmla="*/ 165 w 189"/>
                <a:gd name="T65" fmla="*/ 17 h 60"/>
                <a:gd name="T66" fmla="*/ 189 w 189"/>
                <a:gd name="T67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" h="60">
                  <a:moveTo>
                    <a:pt x="189" y="15"/>
                  </a:moveTo>
                  <a:lnTo>
                    <a:pt x="182" y="19"/>
                  </a:lnTo>
                  <a:lnTo>
                    <a:pt x="175" y="25"/>
                  </a:lnTo>
                  <a:lnTo>
                    <a:pt x="166" y="29"/>
                  </a:lnTo>
                  <a:lnTo>
                    <a:pt x="159" y="35"/>
                  </a:lnTo>
                  <a:lnTo>
                    <a:pt x="152" y="40"/>
                  </a:lnTo>
                  <a:lnTo>
                    <a:pt x="147" y="46"/>
                  </a:lnTo>
                  <a:lnTo>
                    <a:pt x="141" y="53"/>
                  </a:lnTo>
                  <a:lnTo>
                    <a:pt x="137" y="60"/>
                  </a:lnTo>
                  <a:lnTo>
                    <a:pt x="130" y="54"/>
                  </a:lnTo>
                  <a:lnTo>
                    <a:pt x="122" y="49"/>
                  </a:lnTo>
                  <a:lnTo>
                    <a:pt x="113" y="46"/>
                  </a:lnTo>
                  <a:lnTo>
                    <a:pt x="105" y="43"/>
                  </a:lnTo>
                  <a:lnTo>
                    <a:pt x="97" y="40"/>
                  </a:lnTo>
                  <a:lnTo>
                    <a:pt x="87" y="40"/>
                  </a:lnTo>
                  <a:lnTo>
                    <a:pt x="77" y="40"/>
                  </a:lnTo>
                  <a:lnTo>
                    <a:pt x="69" y="40"/>
                  </a:lnTo>
                  <a:lnTo>
                    <a:pt x="62" y="35"/>
                  </a:lnTo>
                  <a:lnTo>
                    <a:pt x="55" y="31"/>
                  </a:lnTo>
                  <a:lnTo>
                    <a:pt x="48" y="26"/>
                  </a:lnTo>
                  <a:lnTo>
                    <a:pt x="39" y="22"/>
                  </a:lnTo>
                  <a:lnTo>
                    <a:pt x="32" y="19"/>
                  </a:lnTo>
                  <a:lnTo>
                    <a:pt x="24" y="17"/>
                  </a:lnTo>
                  <a:lnTo>
                    <a:pt x="16" y="14"/>
                  </a:lnTo>
                  <a:lnTo>
                    <a:pt x="6" y="12"/>
                  </a:lnTo>
                  <a:lnTo>
                    <a:pt x="0" y="0"/>
                  </a:lnTo>
                  <a:lnTo>
                    <a:pt x="23" y="5"/>
                  </a:lnTo>
                  <a:lnTo>
                    <a:pt x="46" y="10"/>
                  </a:lnTo>
                  <a:lnTo>
                    <a:pt x="70" y="12"/>
                  </a:lnTo>
                  <a:lnTo>
                    <a:pt x="94" y="15"/>
                  </a:lnTo>
                  <a:lnTo>
                    <a:pt x="117" y="17"/>
                  </a:lnTo>
                  <a:lnTo>
                    <a:pt x="141" y="18"/>
                  </a:lnTo>
                  <a:lnTo>
                    <a:pt x="165" y="17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35"/>
            <p:cNvSpPr>
              <a:spLocks noChangeAspect="1"/>
            </p:cNvSpPr>
            <p:nvPr/>
          </p:nvSpPr>
          <p:spPr bwMode="auto">
            <a:xfrm>
              <a:off x="1063" y="2284"/>
              <a:ext cx="6" cy="7"/>
            </a:xfrm>
            <a:custGeom>
              <a:avLst/>
              <a:gdLst>
                <a:gd name="T0" fmla="*/ 20 w 20"/>
                <a:gd name="T1" fmla="*/ 14 h 21"/>
                <a:gd name="T2" fmla="*/ 14 w 20"/>
                <a:gd name="T3" fmla="*/ 15 h 21"/>
                <a:gd name="T4" fmla="*/ 9 w 20"/>
                <a:gd name="T5" fmla="*/ 19 h 21"/>
                <a:gd name="T6" fmla="*/ 5 w 20"/>
                <a:gd name="T7" fmla="*/ 21 h 21"/>
                <a:gd name="T8" fmla="*/ 0 w 20"/>
                <a:gd name="T9" fmla="*/ 21 h 21"/>
                <a:gd name="T10" fmla="*/ 17 w 20"/>
                <a:gd name="T11" fmla="*/ 0 h 21"/>
                <a:gd name="T12" fmla="*/ 19 w 20"/>
                <a:gd name="T13" fmla="*/ 2 h 21"/>
                <a:gd name="T14" fmla="*/ 20 w 20"/>
                <a:gd name="T15" fmla="*/ 7 h 21"/>
                <a:gd name="T16" fmla="*/ 20 w 20"/>
                <a:gd name="T17" fmla="*/ 9 h 21"/>
                <a:gd name="T18" fmla="*/ 20 w 20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20" y="14"/>
                  </a:moveTo>
                  <a:lnTo>
                    <a:pt x="14" y="15"/>
                  </a:lnTo>
                  <a:lnTo>
                    <a:pt x="9" y="19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0" y="7"/>
                  </a:lnTo>
                  <a:lnTo>
                    <a:pt x="20" y="9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36"/>
            <p:cNvSpPr>
              <a:spLocks noChangeAspect="1"/>
            </p:cNvSpPr>
            <p:nvPr/>
          </p:nvSpPr>
          <p:spPr bwMode="auto">
            <a:xfrm>
              <a:off x="1043" y="2295"/>
              <a:ext cx="29" cy="243"/>
            </a:xfrm>
            <a:custGeom>
              <a:avLst/>
              <a:gdLst>
                <a:gd name="T0" fmla="*/ 43 w 85"/>
                <a:gd name="T1" fmla="*/ 27 h 729"/>
                <a:gd name="T2" fmla="*/ 46 w 85"/>
                <a:gd name="T3" fmla="*/ 88 h 729"/>
                <a:gd name="T4" fmla="*/ 57 w 85"/>
                <a:gd name="T5" fmla="*/ 146 h 729"/>
                <a:gd name="T6" fmla="*/ 68 w 85"/>
                <a:gd name="T7" fmla="*/ 204 h 729"/>
                <a:gd name="T8" fmla="*/ 70 w 85"/>
                <a:gd name="T9" fmla="*/ 266 h 729"/>
                <a:gd name="T10" fmla="*/ 79 w 85"/>
                <a:gd name="T11" fmla="*/ 453 h 729"/>
                <a:gd name="T12" fmla="*/ 84 w 85"/>
                <a:gd name="T13" fmla="*/ 521 h 729"/>
                <a:gd name="T14" fmla="*/ 85 w 85"/>
                <a:gd name="T15" fmla="*/ 589 h 729"/>
                <a:gd name="T16" fmla="*/ 84 w 85"/>
                <a:gd name="T17" fmla="*/ 659 h 729"/>
                <a:gd name="T18" fmla="*/ 81 w 85"/>
                <a:gd name="T19" fmla="*/ 729 h 729"/>
                <a:gd name="T20" fmla="*/ 17 w 85"/>
                <a:gd name="T21" fmla="*/ 704 h 729"/>
                <a:gd name="T22" fmla="*/ 19 w 85"/>
                <a:gd name="T23" fmla="*/ 490 h 729"/>
                <a:gd name="T24" fmla="*/ 19 w 85"/>
                <a:gd name="T25" fmla="*/ 416 h 729"/>
                <a:gd name="T26" fmla="*/ 21 w 85"/>
                <a:gd name="T27" fmla="*/ 342 h 729"/>
                <a:gd name="T28" fmla="*/ 22 w 85"/>
                <a:gd name="T29" fmla="*/ 270 h 729"/>
                <a:gd name="T30" fmla="*/ 19 w 85"/>
                <a:gd name="T31" fmla="*/ 196 h 729"/>
                <a:gd name="T32" fmla="*/ 0 w 85"/>
                <a:gd name="T33" fmla="*/ 31 h 729"/>
                <a:gd name="T34" fmla="*/ 0 w 85"/>
                <a:gd name="T35" fmla="*/ 19 h 729"/>
                <a:gd name="T36" fmla="*/ 8 w 85"/>
                <a:gd name="T37" fmla="*/ 13 h 729"/>
                <a:gd name="T38" fmla="*/ 18 w 85"/>
                <a:gd name="T39" fmla="*/ 7 h 729"/>
                <a:gd name="T40" fmla="*/ 26 w 85"/>
                <a:gd name="T41" fmla="*/ 0 h 729"/>
                <a:gd name="T42" fmla="*/ 33 w 85"/>
                <a:gd name="T43" fmla="*/ 3 h 729"/>
                <a:gd name="T44" fmla="*/ 38 w 85"/>
                <a:gd name="T45" fmla="*/ 10 h 729"/>
                <a:gd name="T46" fmla="*/ 40 w 85"/>
                <a:gd name="T47" fmla="*/ 19 h 729"/>
                <a:gd name="T48" fmla="*/ 43 w 85"/>
                <a:gd name="T49" fmla="*/ 27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729">
                  <a:moveTo>
                    <a:pt x="43" y="27"/>
                  </a:moveTo>
                  <a:lnTo>
                    <a:pt x="46" y="88"/>
                  </a:lnTo>
                  <a:lnTo>
                    <a:pt x="57" y="146"/>
                  </a:lnTo>
                  <a:lnTo>
                    <a:pt x="68" y="204"/>
                  </a:lnTo>
                  <a:lnTo>
                    <a:pt x="70" y="266"/>
                  </a:lnTo>
                  <a:lnTo>
                    <a:pt x="79" y="453"/>
                  </a:lnTo>
                  <a:lnTo>
                    <a:pt x="84" y="521"/>
                  </a:lnTo>
                  <a:lnTo>
                    <a:pt x="85" y="589"/>
                  </a:lnTo>
                  <a:lnTo>
                    <a:pt x="84" y="659"/>
                  </a:lnTo>
                  <a:lnTo>
                    <a:pt x="81" y="729"/>
                  </a:lnTo>
                  <a:lnTo>
                    <a:pt x="17" y="704"/>
                  </a:lnTo>
                  <a:lnTo>
                    <a:pt x="19" y="490"/>
                  </a:lnTo>
                  <a:lnTo>
                    <a:pt x="19" y="416"/>
                  </a:lnTo>
                  <a:lnTo>
                    <a:pt x="21" y="342"/>
                  </a:lnTo>
                  <a:lnTo>
                    <a:pt x="22" y="270"/>
                  </a:lnTo>
                  <a:lnTo>
                    <a:pt x="19" y="196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8" y="13"/>
                  </a:lnTo>
                  <a:lnTo>
                    <a:pt x="18" y="7"/>
                  </a:lnTo>
                  <a:lnTo>
                    <a:pt x="26" y="0"/>
                  </a:lnTo>
                  <a:lnTo>
                    <a:pt x="33" y="3"/>
                  </a:lnTo>
                  <a:lnTo>
                    <a:pt x="38" y="10"/>
                  </a:lnTo>
                  <a:lnTo>
                    <a:pt x="40" y="19"/>
                  </a:lnTo>
                  <a:lnTo>
                    <a:pt x="43" y="2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37"/>
            <p:cNvSpPr>
              <a:spLocks noChangeAspect="1"/>
            </p:cNvSpPr>
            <p:nvPr/>
          </p:nvSpPr>
          <p:spPr bwMode="auto">
            <a:xfrm>
              <a:off x="1067" y="2296"/>
              <a:ext cx="30" cy="46"/>
            </a:xfrm>
            <a:custGeom>
              <a:avLst/>
              <a:gdLst>
                <a:gd name="T0" fmla="*/ 89 w 90"/>
                <a:gd name="T1" fmla="*/ 28 h 137"/>
                <a:gd name="T2" fmla="*/ 90 w 90"/>
                <a:gd name="T3" fmla="*/ 43 h 137"/>
                <a:gd name="T4" fmla="*/ 89 w 90"/>
                <a:gd name="T5" fmla="*/ 58 h 137"/>
                <a:gd name="T6" fmla="*/ 85 w 90"/>
                <a:gd name="T7" fmla="*/ 74 h 137"/>
                <a:gd name="T8" fmla="*/ 79 w 90"/>
                <a:gd name="T9" fmla="*/ 88 h 137"/>
                <a:gd name="T10" fmla="*/ 72 w 90"/>
                <a:gd name="T11" fmla="*/ 100 h 137"/>
                <a:gd name="T12" fmla="*/ 62 w 90"/>
                <a:gd name="T13" fmla="*/ 113 h 137"/>
                <a:gd name="T14" fmla="*/ 53 w 90"/>
                <a:gd name="T15" fmla="*/ 124 h 137"/>
                <a:gd name="T16" fmla="*/ 40 w 90"/>
                <a:gd name="T17" fmla="*/ 134 h 137"/>
                <a:gd name="T18" fmla="*/ 35 w 90"/>
                <a:gd name="T19" fmla="*/ 135 h 137"/>
                <a:gd name="T20" fmla="*/ 29 w 90"/>
                <a:gd name="T21" fmla="*/ 137 h 137"/>
                <a:gd name="T22" fmla="*/ 23 w 90"/>
                <a:gd name="T23" fmla="*/ 137 h 137"/>
                <a:gd name="T24" fmla="*/ 19 w 90"/>
                <a:gd name="T25" fmla="*/ 137 h 137"/>
                <a:gd name="T26" fmla="*/ 7 w 90"/>
                <a:gd name="T27" fmla="*/ 106 h 137"/>
                <a:gd name="T28" fmla="*/ 0 w 90"/>
                <a:gd name="T29" fmla="*/ 72 h 137"/>
                <a:gd name="T30" fmla="*/ 0 w 90"/>
                <a:gd name="T31" fmla="*/ 39 h 137"/>
                <a:gd name="T32" fmla="*/ 11 w 90"/>
                <a:gd name="T33" fmla="*/ 8 h 137"/>
                <a:gd name="T34" fmla="*/ 16 w 90"/>
                <a:gd name="T35" fmla="*/ 4 h 137"/>
                <a:gd name="T36" fmla="*/ 22 w 90"/>
                <a:gd name="T37" fmla="*/ 3 h 137"/>
                <a:gd name="T38" fmla="*/ 28 w 90"/>
                <a:gd name="T39" fmla="*/ 0 h 137"/>
                <a:gd name="T40" fmla="*/ 33 w 90"/>
                <a:gd name="T41" fmla="*/ 0 h 137"/>
                <a:gd name="T42" fmla="*/ 40 w 90"/>
                <a:gd name="T43" fmla="*/ 0 h 137"/>
                <a:gd name="T44" fmla="*/ 46 w 90"/>
                <a:gd name="T45" fmla="*/ 0 h 137"/>
                <a:gd name="T46" fmla="*/ 51 w 90"/>
                <a:gd name="T47" fmla="*/ 0 h 137"/>
                <a:gd name="T48" fmla="*/ 57 w 90"/>
                <a:gd name="T49" fmla="*/ 1 h 137"/>
                <a:gd name="T50" fmla="*/ 67 w 90"/>
                <a:gd name="T51" fmla="*/ 7 h 137"/>
                <a:gd name="T52" fmla="*/ 75 w 90"/>
                <a:gd name="T53" fmla="*/ 11 h 137"/>
                <a:gd name="T54" fmla="*/ 83 w 90"/>
                <a:gd name="T55" fmla="*/ 18 h 137"/>
                <a:gd name="T56" fmla="*/ 89 w 90"/>
                <a:gd name="T57" fmla="*/ 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" h="137">
                  <a:moveTo>
                    <a:pt x="89" y="28"/>
                  </a:moveTo>
                  <a:lnTo>
                    <a:pt x="90" y="43"/>
                  </a:lnTo>
                  <a:lnTo>
                    <a:pt x="89" y="58"/>
                  </a:lnTo>
                  <a:lnTo>
                    <a:pt x="85" y="74"/>
                  </a:lnTo>
                  <a:lnTo>
                    <a:pt x="79" y="88"/>
                  </a:lnTo>
                  <a:lnTo>
                    <a:pt x="72" y="100"/>
                  </a:lnTo>
                  <a:lnTo>
                    <a:pt x="62" y="113"/>
                  </a:lnTo>
                  <a:lnTo>
                    <a:pt x="53" y="124"/>
                  </a:lnTo>
                  <a:lnTo>
                    <a:pt x="40" y="134"/>
                  </a:lnTo>
                  <a:lnTo>
                    <a:pt x="35" y="135"/>
                  </a:lnTo>
                  <a:lnTo>
                    <a:pt x="29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7" y="106"/>
                  </a:lnTo>
                  <a:lnTo>
                    <a:pt x="0" y="72"/>
                  </a:lnTo>
                  <a:lnTo>
                    <a:pt x="0" y="39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2" y="3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7" y="1"/>
                  </a:lnTo>
                  <a:lnTo>
                    <a:pt x="67" y="7"/>
                  </a:lnTo>
                  <a:lnTo>
                    <a:pt x="75" y="11"/>
                  </a:lnTo>
                  <a:lnTo>
                    <a:pt x="83" y="18"/>
                  </a:lnTo>
                  <a:lnTo>
                    <a:pt x="89" y="2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38"/>
            <p:cNvSpPr>
              <a:spLocks noChangeAspect="1"/>
            </p:cNvSpPr>
            <p:nvPr/>
          </p:nvSpPr>
          <p:spPr bwMode="auto">
            <a:xfrm>
              <a:off x="1133" y="2297"/>
              <a:ext cx="26" cy="45"/>
            </a:xfrm>
            <a:custGeom>
              <a:avLst/>
              <a:gdLst>
                <a:gd name="T0" fmla="*/ 78 w 79"/>
                <a:gd name="T1" fmla="*/ 107 h 136"/>
                <a:gd name="T2" fmla="*/ 72 w 79"/>
                <a:gd name="T3" fmla="*/ 118 h 136"/>
                <a:gd name="T4" fmla="*/ 67 w 79"/>
                <a:gd name="T5" fmla="*/ 129 h 136"/>
                <a:gd name="T6" fmla="*/ 60 w 79"/>
                <a:gd name="T7" fmla="*/ 136 h 136"/>
                <a:gd name="T8" fmla="*/ 47 w 79"/>
                <a:gd name="T9" fmla="*/ 135 h 136"/>
                <a:gd name="T10" fmla="*/ 37 w 79"/>
                <a:gd name="T11" fmla="*/ 128 h 136"/>
                <a:gd name="T12" fmla="*/ 28 w 79"/>
                <a:gd name="T13" fmla="*/ 121 h 136"/>
                <a:gd name="T14" fmla="*/ 21 w 79"/>
                <a:gd name="T15" fmla="*/ 113 h 136"/>
                <a:gd name="T16" fmla="*/ 15 w 79"/>
                <a:gd name="T17" fmla="*/ 103 h 136"/>
                <a:gd name="T18" fmla="*/ 9 w 79"/>
                <a:gd name="T19" fmla="*/ 93 h 136"/>
                <a:gd name="T20" fmla="*/ 7 w 79"/>
                <a:gd name="T21" fmla="*/ 83 h 136"/>
                <a:gd name="T22" fmla="*/ 5 w 79"/>
                <a:gd name="T23" fmla="*/ 72 h 136"/>
                <a:gd name="T24" fmla="*/ 7 w 79"/>
                <a:gd name="T25" fmla="*/ 60 h 136"/>
                <a:gd name="T26" fmla="*/ 5 w 79"/>
                <a:gd name="T27" fmla="*/ 54 h 136"/>
                <a:gd name="T28" fmla="*/ 2 w 79"/>
                <a:gd name="T29" fmla="*/ 48 h 136"/>
                <a:gd name="T30" fmla="*/ 0 w 79"/>
                <a:gd name="T31" fmla="*/ 43 h 136"/>
                <a:gd name="T32" fmla="*/ 0 w 79"/>
                <a:gd name="T33" fmla="*/ 37 h 136"/>
                <a:gd name="T34" fmla="*/ 4 w 79"/>
                <a:gd name="T35" fmla="*/ 32 h 136"/>
                <a:gd name="T36" fmla="*/ 9 w 79"/>
                <a:gd name="T37" fmla="*/ 25 h 136"/>
                <a:gd name="T38" fmla="*/ 15 w 79"/>
                <a:gd name="T39" fmla="*/ 19 h 136"/>
                <a:gd name="T40" fmla="*/ 22 w 79"/>
                <a:gd name="T41" fmla="*/ 14 h 136"/>
                <a:gd name="T42" fmla="*/ 29 w 79"/>
                <a:gd name="T43" fmla="*/ 9 h 136"/>
                <a:gd name="T44" fmla="*/ 36 w 79"/>
                <a:gd name="T45" fmla="*/ 5 h 136"/>
                <a:gd name="T46" fmla="*/ 43 w 79"/>
                <a:gd name="T47" fmla="*/ 2 h 136"/>
                <a:gd name="T48" fmla="*/ 51 w 79"/>
                <a:gd name="T49" fmla="*/ 0 h 136"/>
                <a:gd name="T50" fmla="*/ 65 w 79"/>
                <a:gd name="T51" fmla="*/ 8 h 136"/>
                <a:gd name="T52" fmla="*/ 74 w 79"/>
                <a:gd name="T53" fmla="*/ 19 h 136"/>
                <a:gd name="T54" fmla="*/ 78 w 79"/>
                <a:gd name="T55" fmla="*/ 32 h 136"/>
                <a:gd name="T56" fmla="*/ 79 w 79"/>
                <a:gd name="T57" fmla="*/ 47 h 136"/>
                <a:gd name="T58" fmla="*/ 79 w 79"/>
                <a:gd name="T59" fmla="*/ 62 h 136"/>
                <a:gd name="T60" fmla="*/ 79 w 79"/>
                <a:gd name="T61" fmla="*/ 78 h 136"/>
                <a:gd name="T62" fmla="*/ 78 w 79"/>
                <a:gd name="T63" fmla="*/ 93 h 136"/>
                <a:gd name="T64" fmla="*/ 78 w 79"/>
                <a:gd name="T65" fmla="*/ 10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36">
                  <a:moveTo>
                    <a:pt x="78" y="107"/>
                  </a:moveTo>
                  <a:lnTo>
                    <a:pt x="72" y="118"/>
                  </a:lnTo>
                  <a:lnTo>
                    <a:pt x="67" y="129"/>
                  </a:lnTo>
                  <a:lnTo>
                    <a:pt x="60" y="136"/>
                  </a:lnTo>
                  <a:lnTo>
                    <a:pt x="47" y="135"/>
                  </a:lnTo>
                  <a:lnTo>
                    <a:pt x="37" y="128"/>
                  </a:lnTo>
                  <a:lnTo>
                    <a:pt x="28" y="121"/>
                  </a:lnTo>
                  <a:lnTo>
                    <a:pt x="21" y="113"/>
                  </a:lnTo>
                  <a:lnTo>
                    <a:pt x="15" y="103"/>
                  </a:lnTo>
                  <a:lnTo>
                    <a:pt x="9" y="93"/>
                  </a:lnTo>
                  <a:lnTo>
                    <a:pt x="7" y="83"/>
                  </a:lnTo>
                  <a:lnTo>
                    <a:pt x="5" y="72"/>
                  </a:lnTo>
                  <a:lnTo>
                    <a:pt x="7" y="60"/>
                  </a:lnTo>
                  <a:lnTo>
                    <a:pt x="5" y="54"/>
                  </a:lnTo>
                  <a:lnTo>
                    <a:pt x="2" y="48"/>
                  </a:lnTo>
                  <a:lnTo>
                    <a:pt x="0" y="43"/>
                  </a:lnTo>
                  <a:lnTo>
                    <a:pt x="0" y="37"/>
                  </a:lnTo>
                  <a:lnTo>
                    <a:pt x="4" y="32"/>
                  </a:lnTo>
                  <a:lnTo>
                    <a:pt x="9" y="25"/>
                  </a:lnTo>
                  <a:lnTo>
                    <a:pt x="15" y="19"/>
                  </a:lnTo>
                  <a:lnTo>
                    <a:pt x="22" y="14"/>
                  </a:lnTo>
                  <a:lnTo>
                    <a:pt x="29" y="9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51" y="0"/>
                  </a:lnTo>
                  <a:lnTo>
                    <a:pt x="65" y="8"/>
                  </a:lnTo>
                  <a:lnTo>
                    <a:pt x="74" y="19"/>
                  </a:lnTo>
                  <a:lnTo>
                    <a:pt x="78" y="32"/>
                  </a:lnTo>
                  <a:lnTo>
                    <a:pt x="79" y="47"/>
                  </a:lnTo>
                  <a:lnTo>
                    <a:pt x="79" y="62"/>
                  </a:lnTo>
                  <a:lnTo>
                    <a:pt x="79" y="78"/>
                  </a:lnTo>
                  <a:lnTo>
                    <a:pt x="78" y="93"/>
                  </a:lnTo>
                  <a:lnTo>
                    <a:pt x="78" y="10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39"/>
            <p:cNvSpPr>
              <a:spLocks noChangeAspect="1"/>
            </p:cNvSpPr>
            <p:nvPr/>
          </p:nvSpPr>
          <p:spPr bwMode="auto">
            <a:xfrm>
              <a:off x="1104" y="2306"/>
              <a:ext cx="22" cy="29"/>
            </a:xfrm>
            <a:custGeom>
              <a:avLst/>
              <a:gdLst>
                <a:gd name="T0" fmla="*/ 60 w 64"/>
                <a:gd name="T1" fmla="*/ 25 h 85"/>
                <a:gd name="T2" fmla="*/ 61 w 64"/>
                <a:gd name="T3" fmla="*/ 36 h 85"/>
                <a:gd name="T4" fmla="*/ 64 w 64"/>
                <a:gd name="T5" fmla="*/ 48 h 85"/>
                <a:gd name="T6" fmla="*/ 62 w 64"/>
                <a:gd name="T7" fmla="*/ 60 h 85"/>
                <a:gd name="T8" fmla="*/ 57 w 64"/>
                <a:gd name="T9" fmla="*/ 71 h 85"/>
                <a:gd name="T10" fmla="*/ 51 w 64"/>
                <a:gd name="T11" fmla="*/ 76 h 85"/>
                <a:gd name="T12" fmla="*/ 46 w 64"/>
                <a:gd name="T13" fmla="*/ 80 h 85"/>
                <a:gd name="T14" fmla="*/ 39 w 64"/>
                <a:gd name="T15" fmla="*/ 83 h 85"/>
                <a:gd name="T16" fmla="*/ 32 w 64"/>
                <a:gd name="T17" fmla="*/ 85 h 85"/>
                <a:gd name="T18" fmla="*/ 25 w 64"/>
                <a:gd name="T19" fmla="*/ 85 h 85"/>
                <a:gd name="T20" fmla="*/ 18 w 64"/>
                <a:gd name="T21" fmla="*/ 83 h 85"/>
                <a:gd name="T22" fmla="*/ 11 w 64"/>
                <a:gd name="T23" fmla="*/ 80 h 85"/>
                <a:gd name="T24" fmla="*/ 4 w 64"/>
                <a:gd name="T25" fmla="*/ 79 h 85"/>
                <a:gd name="T26" fmla="*/ 0 w 64"/>
                <a:gd name="T27" fmla="*/ 67 h 85"/>
                <a:gd name="T28" fmla="*/ 2 w 64"/>
                <a:gd name="T29" fmla="*/ 51 h 85"/>
                <a:gd name="T30" fmla="*/ 7 w 64"/>
                <a:gd name="T31" fmla="*/ 36 h 85"/>
                <a:gd name="T32" fmla="*/ 8 w 64"/>
                <a:gd name="T33" fmla="*/ 19 h 85"/>
                <a:gd name="T34" fmla="*/ 8 w 64"/>
                <a:gd name="T35" fmla="*/ 12 h 85"/>
                <a:gd name="T36" fmla="*/ 9 w 64"/>
                <a:gd name="T37" fmla="*/ 7 h 85"/>
                <a:gd name="T38" fmla="*/ 12 w 64"/>
                <a:gd name="T39" fmla="*/ 2 h 85"/>
                <a:gd name="T40" fmla="*/ 19 w 64"/>
                <a:gd name="T41" fmla="*/ 0 h 85"/>
                <a:gd name="T42" fmla="*/ 32 w 64"/>
                <a:gd name="T43" fmla="*/ 1 h 85"/>
                <a:gd name="T44" fmla="*/ 41 w 64"/>
                <a:gd name="T45" fmla="*/ 8 h 85"/>
                <a:gd name="T46" fmla="*/ 51 w 64"/>
                <a:gd name="T47" fmla="*/ 16 h 85"/>
                <a:gd name="T48" fmla="*/ 60 w 64"/>
                <a:gd name="T49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85">
                  <a:moveTo>
                    <a:pt x="60" y="25"/>
                  </a:moveTo>
                  <a:lnTo>
                    <a:pt x="61" y="36"/>
                  </a:lnTo>
                  <a:lnTo>
                    <a:pt x="64" y="48"/>
                  </a:lnTo>
                  <a:lnTo>
                    <a:pt x="62" y="60"/>
                  </a:lnTo>
                  <a:lnTo>
                    <a:pt x="57" y="71"/>
                  </a:lnTo>
                  <a:lnTo>
                    <a:pt x="51" y="76"/>
                  </a:lnTo>
                  <a:lnTo>
                    <a:pt x="46" y="80"/>
                  </a:lnTo>
                  <a:lnTo>
                    <a:pt x="39" y="83"/>
                  </a:lnTo>
                  <a:lnTo>
                    <a:pt x="32" y="85"/>
                  </a:lnTo>
                  <a:lnTo>
                    <a:pt x="25" y="85"/>
                  </a:lnTo>
                  <a:lnTo>
                    <a:pt x="18" y="83"/>
                  </a:lnTo>
                  <a:lnTo>
                    <a:pt x="11" y="80"/>
                  </a:lnTo>
                  <a:lnTo>
                    <a:pt x="4" y="79"/>
                  </a:lnTo>
                  <a:lnTo>
                    <a:pt x="0" y="67"/>
                  </a:lnTo>
                  <a:lnTo>
                    <a:pt x="2" y="51"/>
                  </a:lnTo>
                  <a:lnTo>
                    <a:pt x="7" y="36"/>
                  </a:lnTo>
                  <a:lnTo>
                    <a:pt x="8" y="19"/>
                  </a:lnTo>
                  <a:lnTo>
                    <a:pt x="8" y="12"/>
                  </a:lnTo>
                  <a:lnTo>
                    <a:pt x="9" y="7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32" y="1"/>
                  </a:lnTo>
                  <a:lnTo>
                    <a:pt x="41" y="8"/>
                  </a:lnTo>
                  <a:lnTo>
                    <a:pt x="51" y="16"/>
                  </a:lnTo>
                  <a:lnTo>
                    <a:pt x="60" y="2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40"/>
            <p:cNvSpPr>
              <a:spLocks noChangeAspect="1"/>
            </p:cNvSpPr>
            <p:nvPr/>
          </p:nvSpPr>
          <p:spPr bwMode="auto">
            <a:xfrm>
              <a:off x="889" y="2308"/>
              <a:ext cx="144" cy="202"/>
            </a:xfrm>
            <a:custGeom>
              <a:avLst/>
              <a:gdLst>
                <a:gd name="T0" fmla="*/ 396 w 432"/>
                <a:gd name="T1" fmla="*/ 240 h 607"/>
                <a:gd name="T2" fmla="*/ 376 w 432"/>
                <a:gd name="T3" fmla="*/ 307 h 607"/>
                <a:gd name="T4" fmla="*/ 355 w 432"/>
                <a:gd name="T5" fmla="*/ 371 h 607"/>
                <a:gd name="T6" fmla="*/ 319 w 432"/>
                <a:gd name="T7" fmla="*/ 389 h 607"/>
                <a:gd name="T8" fmla="*/ 304 w 432"/>
                <a:gd name="T9" fmla="*/ 368 h 607"/>
                <a:gd name="T10" fmla="*/ 277 w 432"/>
                <a:gd name="T11" fmla="*/ 365 h 607"/>
                <a:gd name="T12" fmla="*/ 252 w 432"/>
                <a:gd name="T13" fmla="*/ 379 h 607"/>
                <a:gd name="T14" fmla="*/ 231 w 432"/>
                <a:gd name="T15" fmla="*/ 402 h 607"/>
                <a:gd name="T16" fmla="*/ 214 w 432"/>
                <a:gd name="T17" fmla="*/ 427 h 607"/>
                <a:gd name="T18" fmla="*/ 196 w 432"/>
                <a:gd name="T19" fmla="*/ 459 h 607"/>
                <a:gd name="T20" fmla="*/ 174 w 432"/>
                <a:gd name="T21" fmla="*/ 503 h 607"/>
                <a:gd name="T22" fmla="*/ 149 w 432"/>
                <a:gd name="T23" fmla="*/ 547 h 607"/>
                <a:gd name="T24" fmla="*/ 119 w 432"/>
                <a:gd name="T25" fmla="*/ 586 h 607"/>
                <a:gd name="T26" fmla="*/ 89 w 432"/>
                <a:gd name="T27" fmla="*/ 605 h 607"/>
                <a:gd name="T28" fmla="*/ 68 w 432"/>
                <a:gd name="T29" fmla="*/ 607 h 607"/>
                <a:gd name="T30" fmla="*/ 47 w 432"/>
                <a:gd name="T31" fmla="*/ 600 h 607"/>
                <a:gd name="T32" fmla="*/ 27 w 432"/>
                <a:gd name="T33" fmla="*/ 588 h 607"/>
                <a:gd name="T34" fmla="*/ 5 w 432"/>
                <a:gd name="T35" fmla="*/ 556 h 607"/>
                <a:gd name="T36" fmla="*/ 1 w 432"/>
                <a:gd name="T37" fmla="*/ 503 h 607"/>
                <a:gd name="T38" fmla="*/ 16 w 432"/>
                <a:gd name="T39" fmla="*/ 452 h 607"/>
                <a:gd name="T40" fmla="*/ 37 w 432"/>
                <a:gd name="T41" fmla="*/ 400 h 607"/>
                <a:gd name="T42" fmla="*/ 53 w 432"/>
                <a:gd name="T43" fmla="*/ 351 h 607"/>
                <a:gd name="T44" fmla="*/ 72 w 432"/>
                <a:gd name="T45" fmla="*/ 307 h 607"/>
                <a:gd name="T46" fmla="*/ 96 w 432"/>
                <a:gd name="T47" fmla="*/ 262 h 607"/>
                <a:gd name="T48" fmla="*/ 125 w 432"/>
                <a:gd name="T49" fmla="*/ 219 h 607"/>
                <a:gd name="T50" fmla="*/ 159 w 432"/>
                <a:gd name="T51" fmla="*/ 180 h 607"/>
                <a:gd name="T52" fmla="*/ 195 w 432"/>
                <a:gd name="T53" fmla="*/ 142 h 607"/>
                <a:gd name="T54" fmla="*/ 235 w 432"/>
                <a:gd name="T55" fmla="*/ 110 h 607"/>
                <a:gd name="T56" fmla="*/ 277 w 432"/>
                <a:gd name="T57" fmla="*/ 82 h 607"/>
                <a:gd name="T58" fmla="*/ 316 w 432"/>
                <a:gd name="T59" fmla="*/ 61 h 607"/>
                <a:gd name="T60" fmla="*/ 348 w 432"/>
                <a:gd name="T61" fmla="*/ 43 h 607"/>
                <a:gd name="T62" fmla="*/ 379 w 432"/>
                <a:gd name="T63" fmla="*/ 25 h 607"/>
                <a:gd name="T64" fmla="*/ 411 w 432"/>
                <a:gd name="T65" fmla="*/ 8 h 607"/>
                <a:gd name="T66" fmla="*/ 432 w 432"/>
                <a:gd name="T67" fmla="*/ 46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2" h="607">
                  <a:moveTo>
                    <a:pt x="432" y="46"/>
                  </a:moveTo>
                  <a:lnTo>
                    <a:pt x="396" y="240"/>
                  </a:lnTo>
                  <a:lnTo>
                    <a:pt x="386" y="273"/>
                  </a:lnTo>
                  <a:lnTo>
                    <a:pt x="376" y="307"/>
                  </a:lnTo>
                  <a:lnTo>
                    <a:pt x="366" y="339"/>
                  </a:lnTo>
                  <a:lnTo>
                    <a:pt x="355" y="371"/>
                  </a:lnTo>
                  <a:lnTo>
                    <a:pt x="327" y="399"/>
                  </a:lnTo>
                  <a:lnTo>
                    <a:pt x="319" y="389"/>
                  </a:lnTo>
                  <a:lnTo>
                    <a:pt x="312" y="378"/>
                  </a:lnTo>
                  <a:lnTo>
                    <a:pt x="304" y="368"/>
                  </a:lnTo>
                  <a:lnTo>
                    <a:pt x="291" y="364"/>
                  </a:lnTo>
                  <a:lnTo>
                    <a:pt x="277" y="365"/>
                  </a:lnTo>
                  <a:lnTo>
                    <a:pt x="263" y="371"/>
                  </a:lnTo>
                  <a:lnTo>
                    <a:pt x="252" y="379"/>
                  </a:lnTo>
                  <a:lnTo>
                    <a:pt x="241" y="390"/>
                  </a:lnTo>
                  <a:lnTo>
                    <a:pt x="231" y="402"/>
                  </a:lnTo>
                  <a:lnTo>
                    <a:pt x="223" y="414"/>
                  </a:lnTo>
                  <a:lnTo>
                    <a:pt x="214" y="427"/>
                  </a:lnTo>
                  <a:lnTo>
                    <a:pt x="207" y="438"/>
                  </a:lnTo>
                  <a:lnTo>
                    <a:pt x="196" y="459"/>
                  </a:lnTo>
                  <a:lnTo>
                    <a:pt x="185" y="481"/>
                  </a:lnTo>
                  <a:lnTo>
                    <a:pt x="174" y="503"/>
                  </a:lnTo>
                  <a:lnTo>
                    <a:pt x="163" y="524"/>
                  </a:lnTo>
                  <a:lnTo>
                    <a:pt x="149" y="547"/>
                  </a:lnTo>
                  <a:lnTo>
                    <a:pt x="135" y="566"/>
                  </a:lnTo>
                  <a:lnTo>
                    <a:pt x="119" y="586"/>
                  </a:lnTo>
                  <a:lnTo>
                    <a:pt x="100" y="602"/>
                  </a:lnTo>
                  <a:lnTo>
                    <a:pt x="89" y="605"/>
                  </a:lnTo>
                  <a:lnTo>
                    <a:pt x="78" y="607"/>
                  </a:lnTo>
                  <a:lnTo>
                    <a:pt x="68" y="607"/>
                  </a:lnTo>
                  <a:lnTo>
                    <a:pt x="57" y="604"/>
                  </a:lnTo>
                  <a:lnTo>
                    <a:pt x="47" y="600"/>
                  </a:lnTo>
                  <a:lnTo>
                    <a:pt x="37" y="595"/>
                  </a:lnTo>
                  <a:lnTo>
                    <a:pt x="27" y="588"/>
                  </a:lnTo>
                  <a:lnTo>
                    <a:pt x="19" y="582"/>
                  </a:lnTo>
                  <a:lnTo>
                    <a:pt x="5" y="556"/>
                  </a:lnTo>
                  <a:lnTo>
                    <a:pt x="0" y="530"/>
                  </a:lnTo>
                  <a:lnTo>
                    <a:pt x="1" y="503"/>
                  </a:lnTo>
                  <a:lnTo>
                    <a:pt x="8" y="478"/>
                  </a:lnTo>
                  <a:lnTo>
                    <a:pt x="16" y="452"/>
                  </a:lnTo>
                  <a:lnTo>
                    <a:pt x="27" y="425"/>
                  </a:lnTo>
                  <a:lnTo>
                    <a:pt x="37" y="400"/>
                  </a:lnTo>
                  <a:lnTo>
                    <a:pt x="46" y="375"/>
                  </a:lnTo>
                  <a:lnTo>
                    <a:pt x="53" y="351"/>
                  </a:lnTo>
                  <a:lnTo>
                    <a:pt x="61" y="329"/>
                  </a:lnTo>
                  <a:lnTo>
                    <a:pt x="72" y="307"/>
                  </a:lnTo>
                  <a:lnTo>
                    <a:pt x="83" y="283"/>
                  </a:lnTo>
                  <a:lnTo>
                    <a:pt x="96" y="262"/>
                  </a:lnTo>
                  <a:lnTo>
                    <a:pt x="110" y="240"/>
                  </a:lnTo>
                  <a:lnTo>
                    <a:pt x="125" y="219"/>
                  </a:lnTo>
                  <a:lnTo>
                    <a:pt x="142" y="199"/>
                  </a:lnTo>
                  <a:lnTo>
                    <a:pt x="159" y="180"/>
                  </a:lnTo>
                  <a:lnTo>
                    <a:pt x="177" y="160"/>
                  </a:lnTo>
                  <a:lnTo>
                    <a:pt x="195" y="142"/>
                  </a:lnTo>
                  <a:lnTo>
                    <a:pt x="216" y="125"/>
                  </a:lnTo>
                  <a:lnTo>
                    <a:pt x="235" y="110"/>
                  </a:lnTo>
                  <a:lnTo>
                    <a:pt x="256" y="95"/>
                  </a:lnTo>
                  <a:lnTo>
                    <a:pt x="277" y="82"/>
                  </a:lnTo>
                  <a:lnTo>
                    <a:pt x="299" y="70"/>
                  </a:lnTo>
                  <a:lnTo>
                    <a:pt x="316" y="61"/>
                  </a:lnTo>
                  <a:lnTo>
                    <a:pt x="331" y="53"/>
                  </a:lnTo>
                  <a:lnTo>
                    <a:pt x="348" y="43"/>
                  </a:lnTo>
                  <a:lnTo>
                    <a:pt x="364" y="35"/>
                  </a:lnTo>
                  <a:lnTo>
                    <a:pt x="379" y="25"/>
                  </a:lnTo>
                  <a:lnTo>
                    <a:pt x="396" y="16"/>
                  </a:lnTo>
                  <a:lnTo>
                    <a:pt x="411" y="8"/>
                  </a:lnTo>
                  <a:lnTo>
                    <a:pt x="428" y="0"/>
                  </a:lnTo>
                  <a:lnTo>
                    <a:pt x="43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41"/>
            <p:cNvSpPr>
              <a:spLocks noChangeAspect="1"/>
            </p:cNvSpPr>
            <p:nvPr/>
          </p:nvSpPr>
          <p:spPr bwMode="auto">
            <a:xfrm>
              <a:off x="1186" y="2314"/>
              <a:ext cx="179" cy="179"/>
            </a:xfrm>
            <a:custGeom>
              <a:avLst/>
              <a:gdLst>
                <a:gd name="T0" fmla="*/ 368 w 536"/>
                <a:gd name="T1" fmla="*/ 253 h 537"/>
                <a:gd name="T2" fmla="*/ 485 w 536"/>
                <a:gd name="T3" fmla="*/ 367 h 537"/>
                <a:gd name="T4" fmla="*/ 499 w 536"/>
                <a:gd name="T5" fmla="*/ 381 h 537"/>
                <a:gd name="T6" fmla="*/ 513 w 536"/>
                <a:gd name="T7" fmla="*/ 395 h 537"/>
                <a:gd name="T8" fmla="*/ 529 w 536"/>
                <a:gd name="T9" fmla="*/ 409 h 537"/>
                <a:gd name="T10" fmla="*/ 536 w 536"/>
                <a:gd name="T11" fmla="*/ 431 h 537"/>
                <a:gd name="T12" fmla="*/ 530 w 536"/>
                <a:gd name="T13" fmla="*/ 465 h 537"/>
                <a:gd name="T14" fmla="*/ 517 w 536"/>
                <a:gd name="T15" fmla="*/ 496 h 537"/>
                <a:gd name="T16" fmla="*/ 502 w 536"/>
                <a:gd name="T17" fmla="*/ 523 h 537"/>
                <a:gd name="T18" fmla="*/ 476 w 536"/>
                <a:gd name="T19" fmla="*/ 533 h 537"/>
                <a:gd name="T20" fmla="*/ 443 w 536"/>
                <a:gd name="T21" fmla="*/ 525 h 537"/>
                <a:gd name="T22" fmla="*/ 411 w 536"/>
                <a:gd name="T23" fmla="*/ 512 h 537"/>
                <a:gd name="T24" fmla="*/ 381 w 536"/>
                <a:gd name="T25" fmla="*/ 498 h 537"/>
                <a:gd name="T26" fmla="*/ 351 w 536"/>
                <a:gd name="T27" fmla="*/ 482 h 537"/>
                <a:gd name="T28" fmla="*/ 324 w 536"/>
                <a:gd name="T29" fmla="*/ 462 h 537"/>
                <a:gd name="T30" fmla="*/ 296 w 536"/>
                <a:gd name="T31" fmla="*/ 441 h 537"/>
                <a:gd name="T32" fmla="*/ 269 w 536"/>
                <a:gd name="T33" fmla="*/ 419 h 537"/>
                <a:gd name="T34" fmla="*/ 243 w 536"/>
                <a:gd name="T35" fmla="*/ 395 h 537"/>
                <a:gd name="T36" fmla="*/ 219 w 536"/>
                <a:gd name="T37" fmla="*/ 369 h 537"/>
                <a:gd name="T38" fmla="*/ 191 w 536"/>
                <a:gd name="T39" fmla="*/ 346 h 537"/>
                <a:gd name="T40" fmla="*/ 160 w 536"/>
                <a:gd name="T41" fmla="*/ 332 h 537"/>
                <a:gd name="T42" fmla="*/ 131 w 536"/>
                <a:gd name="T43" fmla="*/ 331 h 537"/>
                <a:gd name="T44" fmla="*/ 107 w 536"/>
                <a:gd name="T45" fmla="*/ 338 h 537"/>
                <a:gd name="T46" fmla="*/ 86 w 536"/>
                <a:gd name="T47" fmla="*/ 353 h 537"/>
                <a:gd name="T48" fmla="*/ 68 w 536"/>
                <a:gd name="T49" fmla="*/ 373 h 537"/>
                <a:gd name="T50" fmla="*/ 43 w 536"/>
                <a:gd name="T51" fmla="*/ 341 h 537"/>
                <a:gd name="T52" fmla="*/ 18 w 536"/>
                <a:gd name="T53" fmla="*/ 251 h 537"/>
                <a:gd name="T54" fmla="*/ 4 w 536"/>
                <a:gd name="T55" fmla="*/ 154 h 537"/>
                <a:gd name="T56" fmla="*/ 0 w 536"/>
                <a:gd name="T57" fmla="*/ 55 h 537"/>
                <a:gd name="T58" fmla="*/ 25 w 536"/>
                <a:gd name="T59" fmla="*/ 2 h 537"/>
                <a:gd name="T60" fmla="*/ 61 w 536"/>
                <a:gd name="T61" fmla="*/ 0 h 537"/>
                <a:gd name="T62" fmla="*/ 92 w 536"/>
                <a:gd name="T63" fmla="*/ 6 h 537"/>
                <a:gd name="T64" fmla="*/ 120 w 536"/>
                <a:gd name="T65" fmla="*/ 14 h 537"/>
                <a:gd name="T66" fmla="*/ 151 w 536"/>
                <a:gd name="T67" fmla="*/ 28 h 537"/>
                <a:gd name="T68" fmla="*/ 180 w 536"/>
                <a:gd name="T69" fmla="*/ 46 h 537"/>
                <a:gd name="T70" fmla="*/ 208 w 536"/>
                <a:gd name="T71" fmla="*/ 69 h 537"/>
                <a:gd name="T72" fmla="*/ 237 w 536"/>
                <a:gd name="T7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6" h="537">
                  <a:moveTo>
                    <a:pt x="252" y="110"/>
                  </a:moveTo>
                  <a:lnTo>
                    <a:pt x="368" y="253"/>
                  </a:lnTo>
                  <a:lnTo>
                    <a:pt x="477" y="360"/>
                  </a:lnTo>
                  <a:lnTo>
                    <a:pt x="485" y="367"/>
                  </a:lnTo>
                  <a:lnTo>
                    <a:pt x="492" y="374"/>
                  </a:lnTo>
                  <a:lnTo>
                    <a:pt x="499" y="381"/>
                  </a:lnTo>
                  <a:lnTo>
                    <a:pt x="506" y="388"/>
                  </a:lnTo>
                  <a:lnTo>
                    <a:pt x="513" y="395"/>
                  </a:lnTo>
                  <a:lnTo>
                    <a:pt x="520" y="402"/>
                  </a:lnTo>
                  <a:lnTo>
                    <a:pt x="529" y="409"/>
                  </a:lnTo>
                  <a:lnTo>
                    <a:pt x="536" y="415"/>
                  </a:lnTo>
                  <a:lnTo>
                    <a:pt x="536" y="431"/>
                  </a:lnTo>
                  <a:lnTo>
                    <a:pt x="533" y="448"/>
                  </a:lnTo>
                  <a:lnTo>
                    <a:pt x="530" y="465"/>
                  </a:lnTo>
                  <a:lnTo>
                    <a:pt x="524" y="480"/>
                  </a:lnTo>
                  <a:lnTo>
                    <a:pt x="517" y="496"/>
                  </a:lnTo>
                  <a:lnTo>
                    <a:pt x="510" y="510"/>
                  </a:lnTo>
                  <a:lnTo>
                    <a:pt x="502" y="523"/>
                  </a:lnTo>
                  <a:lnTo>
                    <a:pt x="492" y="537"/>
                  </a:lnTo>
                  <a:lnTo>
                    <a:pt x="476" y="533"/>
                  </a:lnTo>
                  <a:lnTo>
                    <a:pt x="459" y="529"/>
                  </a:lnTo>
                  <a:lnTo>
                    <a:pt x="443" y="525"/>
                  </a:lnTo>
                  <a:lnTo>
                    <a:pt x="427" y="519"/>
                  </a:lnTo>
                  <a:lnTo>
                    <a:pt x="411" y="512"/>
                  </a:lnTo>
                  <a:lnTo>
                    <a:pt x="396" y="505"/>
                  </a:lnTo>
                  <a:lnTo>
                    <a:pt x="381" y="498"/>
                  </a:lnTo>
                  <a:lnTo>
                    <a:pt x="367" y="490"/>
                  </a:lnTo>
                  <a:lnTo>
                    <a:pt x="351" y="482"/>
                  </a:lnTo>
                  <a:lnTo>
                    <a:pt x="338" y="472"/>
                  </a:lnTo>
                  <a:lnTo>
                    <a:pt x="324" y="462"/>
                  </a:lnTo>
                  <a:lnTo>
                    <a:pt x="310" y="452"/>
                  </a:lnTo>
                  <a:lnTo>
                    <a:pt x="296" y="441"/>
                  </a:lnTo>
                  <a:lnTo>
                    <a:pt x="282" y="430"/>
                  </a:lnTo>
                  <a:lnTo>
                    <a:pt x="269" y="419"/>
                  </a:lnTo>
                  <a:lnTo>
                    <a:pt x="255" y="408"/>
                  </a:lnTo>
                  <a:lnTo>
                    <a:pt x="243" y="395"/>
                  </a:lnTo>
                  <a:lnTo>
                    <a:pt x="232" y="381"/>
                  </a:lnTo>
                  <a:lnTo>
                    <a:pt x="219" y="369"/>
                  </a:lnTo>
                  <a:lnTo>
                    <a:pt x="205" y="356"/>
                  </a:lnTo>
                  <a:lnTo>
                    <a:pt x="191" y="346"/>
                  </a:lnTo>
                  <a:lnTo>
                    <a:pt x="177" y="338"/>
                  </a:lnTo>
                  <a:lnTo>
                    <a:pt x="160" y="332"/>
                  </a:lnTo>
                  <a:lnTo>
                    <a:pt x="144" y="330"/>
                  </a:lnTo>
                  <a:lnTo>
                    <a:pt x="131" y="331"/>
                  </a:lnTo>
                  <a:lnTo>
                    <a:pt x="119" y="334"/>
                  </a:lnTo>
                  <a:lnTo>
                    <a:pt x="107" y="338"/>
                  </a:lnTo>
                  <a:lnTo>
                    <a:pt x="98" y="345"/>
                  </a:lnTo>
                  <a:lnTo>
                    <a:pt x="86" y="353"/>
                  </a:lnTo>
                  <a:lnTo>
                    <a:pt x="78" y="362"/>
                  </a:lnTo>
                  <a:lnTo>
                    <a:pt x="68" y="373"/>
                  </a:lnTo>
                  <a:lnTo>
                    <a:pt x="60" y="383"/>
                  </a:lnTo>
                  <a:lnTo>
                    <a:pt x="43" y="341"/>
                  </a:lnTo>
                  <a:lnTo>
                    <a:pt x="29" y="297"/>
                  </a:lnTo>
                  <a:lnTo>
                    <a:pt x="18" y="251"/>
                  </a:lnTo>
                  <a:lnTo>
                    <a:pt x="10" y="203"/>
                  </a:lnTo>
                  <a:lnTo>
                    <a:pt x="4" y="154"/>
                  </a:lnTo>
                  <a:lnTo>
                    <a:pt x="1" y="105"/>
                  </a:lnTo>
                  <a:lnTo>
                    <a:pt x="0" y="55"/>
                  </a:lnTo>
                  <a:lnTo>
                    <a:pt x="3" y="6"/>
                  </a:lnTo>
                  <a:lnTo>
                    <a:pt x="25" y="2"/>
                  </a:lnTo>
                  <a:lnTo>
                    <a:pt x="45" y="0"/>
                  </a:lnTo>
                  <a:lnTo>
                    <a:pt x="61" y="0"/>
                  </a:lnTo>
                  <a:lnTo>
                    <a:pt x="78" y="2"/>
                  </a:lnTo>
                  <a:lnTo>
                    <a:pt x="92" y="6"/>
                  </a:lnTo>
                  <a:lnTo>
                    <a:pt x="106" y="10"/>
                  </a:lnTo>
                  <a:lnTo>
                    <a:pt x="120" y="14"/>
                  </a:lnTo>
                  <a:lnTo>
                    <a:pt x="135" y="18"/>
                  </a:lnTo>
                  <a:lnTo>
                    <a:pt x="151" y="28"/>
                  </a:lnTo>
                  <a:lnTo>
                    <a:pt x="166" y="37"/>
                  </a:lnTo>
                  <a:lnTo>
                    <a:pt x="180" y="46"/>
                  </a:lnTo>
                  <a:lnTo>
                    <a:pt x="194" y="57"/>
                  </a:lnTo>
                  <a:lnTo>
                    <a:pt x="208" y="69"/>
                  </a:lnTo>
                  <a:lnTo>
                    <a:pt x="222" y="81"/>
                  </a:lnTo>
                  <a:lnTo>
                    <a:pt x="237" y="95"/>
                  </a:lnTo>
                  <a:lnTo>
                    <a:pt x="252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42"/>
            <p:cNvSpPr>
              <a:spLocks noChangeAspect="1"/>
            </p:cNvSpPr>
            <p:nvPr/>
          </p:nvSpPr>
          <p:spPr bwMode="auto">
            <a:xfrm>
              <a:off x="1172" y="2316"/>
              <a:ext cx="19" cy="213"/>
            </a:xfrm>
            <a:custGeom>
              <a:avLst/>
              <a:gdLst>
                <a:gd name="T0" fmla="*/ 43 w 57"/>
                <a:gd name="T1" fmla="*/ 348 h 638"/>
                <a:gd name="T2" fmla="*/ 44 w 57"/>
                <a:gd name="T3" fmla="*/ 391 h 638"/>
                <a:gd name="T4" fmla="*/ 50 w 57"/>
                <a:gd name="T5" fmla="*/ 489 h 638"/>
                <a:gd name="T6" fmla="*/ 54 w 57"/>
                <a:gd name="T7" fmla="*/ 586 h 638"/>
                <a:gd name="T8" fmla="*/ 57 w 57"/>
                <a:gd name="T9" fmla="*/ 634 h 638"/>
                <a:gd name="T10" fmla="*/ 49 w 57"/>
                <a:gd name="T11" fmla="*/ 635 h 638"/>
                <a:gd name="T12" fmla="*/ 42 w 57"/>
                <a:gd name="T13" fmla="*/ 636 h 638"/>
                <a:gd name="T14" fmla="*/ 33 w 57"/>
                <a:gd name="T15" fmla="*/ 638 h 638"/>
                <a:gd name="T16" fmla="*/ 25 w 57"/>
                <a:gd name="T17" fmla="*/ 638 h 638"/>
                <a:gd name="T18" fmla="*/ 18 w 57"/>
                <a:gd name="T19" fmla="*/ 583 h 638"/>
                <a:gd name="T20" fmla="*/ 12 w 57"/>
                <a:gd name="T21" fmla="*/ 529 h 638"/>
                <a:gd name="T22" fmla="*/ 7 w 57"/>
                <a:gd name="T23" fmla="*/ 475 h 638"/>
                <a:gd name="T24" fmla="*/ 3 w 57"/>
                <a:gd name="T25" fmla="*/ 420 h 638"/>
                <a:gd name="T26" fmla="*/ 0 w 57"/>
                <a:gd name="T27" fmla="*/ 32 h 638"/>
                <a:gd name="T28" fmla="*/ 12 w 57"/>
                <a:gd name="T29" fmla="*/ 0 h 638"/>
                <a:gd name="T30" fmla="*/ 12 w 57"/>
                <a:gd name="T31" fmla="*/ 91 h 638"/>
                <a:gd name="T32" fmla="*/ 17 w 57"/>
                <a:gd name="T33" fmla="*/ 179 h 638"/>
                <a:gd name="T34" fmla="*/ 26 w 57"/>
                <a:gd name="T35" fmla="*/ 264 h 638"/>
                <a:gd name="T36" fmla="*/ 43 w 57"/>
                <a:gd name="T37" fmla="*/ 34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638">
                  <a:moveTo>
                    <a:pt x="43" y="348"/>
                  </a:moveTo>
                  <a:lnTo>
                    <a:pt x="44" y="391"/>
                  </a:lnTo>
                  <a:lnTo>
                    <a:pt x="50" y="489"/>
                  </a:lnTo>
                  <a:lnTo>
                    <a:pt x="54" y="586"/>
                  </a:lnTo>
                  <a:lnTo>
                    <a:pt x="57" y="634"/>
                  </a:lnTo>
                  <a:lnTo>
                    <a:pt x="49" y="635"/>
                  </a:lnTo>
                  <a:lnTo>
                    <a:pt x="42" y="636"/>
                  </a:lnTo>
                  <a:lnTo>
                    <a:pt x="33" y="638"/>
                  </a:lnTo>
                  <a:lnTo>
                    <a:pt x="25" y="638"/>
                  </a:lnTo>
                  <a:lnTo>
                    <a:pt x="18" y="583"/>
                  </a:lnTo>
                  <a:lnTo>
                    <a:pt x="12" y="529"/>
                  </a:lnTo>
                  <a:lnTo>
                    <a:pt x="7" y="475"/>
                  </a:lnTo>
                  <a:lnTo>
                    <a:pt x="3" y="420"/>
                  </a:lnTo>
                  <a:lnTo>
                    <a:pt x="0" y="32"/>
                  </a:lnTo>
                  <a:lnTo>
                    <a:pt x="12" y="0"/>
                  </a:lnTo>
                  <a:lnTo>
                    <a:pt x="12" y="91"/>
                  </a:lnTo>
                  <a:lnTo>
                    <a:pt x="17" y="179"/>
                  </a:lnTo>
                  <a:lnTo>
                    <a:pt x="26" y="264"/>
                  </a:lnTo>
                  <a:lnTo>
                    <a:pt x="43" y="34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43"/>
            <p:cNvSpPr>
              <a:spLocks noChangeAspect="1"/>
            </p:cNvSpPr>
            <p:nvPr/>
          </p:nvSpPr>
          <p:spPr bwMode="auto">
            <a:xfrm>
              <a:off x="1028" y="2336"/>
              <a:ext cx="18" cy="192"/>
            </a:xfrm>
            <a:custGeom>
              <a:avLst/>
              <a:gdLst>
                <a:gd name="T0" fmla="*/ 52 w 52"/>
                <a:gd name="T1" fmla="*/ 169 h 574"/>
                <a:gd name="T2" fmla="*/ 50 w 52"/>
                <a:gd name="T3" fmla="*/ 198 h 574"/>
                <a:gd name="T4" fmla="*/ 50 w 52"/>
                <a:gd name="T5" fmla="*/ 228 h 574"/>
                <a:gd name="T6" fmla="*/ 49 w 52"/>
                <a:gd name="T7" fmla="*/ 257 h 574"/>
                <a:gd name="T8" fmla="*/ 48 w 52"/>
                <a:gd name="T9" fmla="*/ 288 h 574"/>
                <a:gd name="T10" fmla="*/ 45 w 52"/>
                <a:gd name="T11" fmla="*/ 438 h 574"/>
                <a:gd name="T12" fmla="*/ 41 w 52"/>
                <a:gd name="T13" fmla="*/ 574 h 574"/>
                <a:gd name="T14" fmla="*/ 0 w 52"/>
                <a:gd name="T15" fmla="*/ 561 h 574"/>
                <a:gd name="T16" fmla="*/ 3 w 52"/>
                <a:gd name="T17" fmla="*/ 501 h 574"/>
                <a:gd name="T18" fmla="*/ 6 w 52"/>
                <a:gd name="T19" fmla="*/ 281 h 574"/>
                <a:gd name="T20" fmla="*/ 2 w 52"/>
                <a:gd name="T21" fmla="*/ 235 h 574"/>
                <a:gd name="T22" fmla="*/ 9 w 52"/>
                <a:gd name="T23" fmla="*/ 189 h 574"/>
                <a:gd name="T24" fmla="*/ 20 w 52"/>
                <a:gd name="T25" fmla="*/ 143 h 574"/>
                <a:gd name="T26" fmla="*/ 28 w 52"/>
                <a:gd name="T27" fmla="*/ 97 h 574"/>
                <a:gd name="T28" fmla="*/ 41 w 52"/>
                <a:gd name="T29" fmla="*/ 0 h 574"/>
                <a:gd name="T30" fmla="*/ 52 w 52"/>
                <a:gd name="T31" fmla="*/ 16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574">
                  <a:moveTo>
                    <a:pt x="52" y="169"/>
                  </a:moveTo>
                  <a:lnTo>
                    <a:pt x="50" y="198"/>
                  </a:lnTo>
                  <a:lnTo>
                    <a:pt x="50" y="228"/>
                  </a:lnTo>
                  <a:lnTo>
                    <a:pt x="49" y="257"/>
                  </a:lnTo>
                  <a:lnTo>
                    <a:pt x="48" y="288"/>
                  </a:lnTo>
                  <a:lnTo>
                    <a:pt x="45" y="438"/>
                  </a:lnTo>
                  <a:lnTo>
                    <a:pt x="41" y="574"/>
                  </a:lnTo>
                  <a:lnTo>
                    <a:pt x="0" y="561"/>
                  </a:lnTo>
                  <a:lnTo>
                    <a:pt x="3" y="501"/>
                  </a:lnTo>
                  <a:lnTo>
                    <a:pt x="6" y="281"/>
                  </a:lnTo>
                  <a:lnTo>
                    <a:pt x="2" y="235"/>
                  </a:lnTo>
                  <a:lnTo>
                    <a:pt x="9" y="189"/>
                  </a:lnTo>
                  <a:lnTo>
                    <a:pt x="20" y="143"/>
                  </a:lnTo>
                  <a:lnTo>
                    <a:pt x="28" y="97"/>
                  </a:lnTo>
                  <a:lnTo>
                    <a:pt x="41" y="0"/>
                  </a:lnTo>
                  <a:lnTo>
                    <a:pt x="52" y="169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44"/>
            <p:cNvSpPr>
              <a:spLocks noChangeAspect="1"/>
            </p:cNvSpPr>
            <p:nvPr/>
          </p:nvSpPr>
          <p:spPr bwMode="auto">
            <a:xfrm>
              <a:off x="1081" y="2336"/>
              <a:ext cx="62" cy="83"/>
            </a:xfrm>
            <a:custGeom>
              <a:avLst/>
              <a:gdLst>
                <a:gd name="T0" fmla="*/ 185 w 185"/>
                <a:gd name="T1" fmla="*/ 38 h 249"/>
                <a:gd name="T2" fmla="*/ 166 w 185"/>
                <a:gd name="T3" fmla="*/ 102 h 249"/>
                <a:gd name="T4" fmla="*/ 89 w 185"/>
                <a:gd name="T5" fmla="*/ 249 h 249"/>
                <a:gd name="T6" fmla="*/ 74 w 185"/>
                <a:gd name="T7" fmla="*/ 225 h 249"/>
                <a:gd name="T8" fmla="*/ 60 w 185"/>
                <a:gd name="T9" fmla="*/ 201 h 249"/>
                <a:gd name="T10" fmla="*/ 49 w 185"/>
                <a:gd name="T11" fmla="*/ 176 h 249"/>
                <a:gd name="T12" fmla="*/ 38 w 185"/>
                <a:gd name="T13" fmla="*/ 150 h 249"/>
                <a:gd name="T14" fmla="*/ 28 w 185"/>
                <a:gd name="T15" fmla="*/ 123 h 249"/>
                <a:gd name="T16" fmla="*/ 18 w 185"/>
                <a:gd name="T17" fmla="*/ 98 h 249"/>
                <a:gd name="T18" fmla="*/ 8 w 185"/>
                <a:gd name="T19" fmla="*/ 73 h 249"/>
                <a:gd name="T20" fmla="*/ 0 w 185"/>
                <a:gd name="T21" fmla="*/ 48 h 249"/>
                <a:gd name="T22" fmla="*/ 11 w 185"/>
                <a:gd name="T23" fmla="*/ 45 h 249"/>
                <a:gd name="T24" fmla="*/ 21 w 185"/>
                <a:gd name="T25" fmla="*/ 38 h 249"/>
                <a:gd name="T26" fmla="*/ 29 w 185"/>
                <a:gd name="T27" fmla="*/ 30 h 249"/>
                <a:gd name="T28" fmla="*/ 38 w 185"/>
                <a:gd name="T29" fmla="*/ 20 h 249"/>
                <a:gd name="T30" fmla="*/ 46 w 185"/>
                <a:gd name="T31" fmla="*/ 11 h 249"/>
                <a:gd name="T32" fmla="*/ 54 w 185"/>
                <a:gd name="T33" fmla="*/ 7 h 249"/>
                <a:gd name="T34" fmla="*/ 64 w 185"/>
                <a:gd name="T35" fmla="*/ 9 h 249"/>
                <a:gd name="T36" fmla="*/ 75 w 185"/>
                <a:gd name="T37" fmla="*/ 17 h 249"/>
                <a:gd name="T38" fmla="*/ 85 w 185"/>
                <a:gd name="T39" fmla="*/ 18 h 249"/>
                <a:gd name="T40" fmla="*/ 96 w 185"/>
                <a:gd name="T41" fmla="*/ 20 h 249"/>
                <a:gd name="T42" fmla="*/ 106 w 185"/>
                <a:gd name="T43" fmla="*/ 20 h 249"/>
                <a:gd name="T44" fmla="*/ 117 w 185"/>
                <a:gd name="T45" fmla="*/ 18 h 249"/>
                <a:gd name="T46" fmla="*/ 127 w 185"/>
                <a:gd name="T47" fmla="*/ 17 h 249"/>
                <a:gd name="T48" fmla="*/ 137 w 185"/>
                <a:gd name="T49" fmla="*/ 13 h 249"/>
                <a:gd name="T50" fmla="*/ 145 w 185"/>
                <a:gd name="T51" fmla="*/ 7 h 249"/>
                <a:gd name="T52" fmla="*/ 153 w 185"/>
                <a:gd name="T53" fmla="*/ 0 h 249"/>
                <a:gd name="T54" fmla="*/ 160 w 185"/>
                <a:gd name="T55" fmla="*/ 11 h 249"/>
                <a:gd name="T56" fmla="*/ 167 w 185"/>
                <a:gd name="T57" fmla="*/ 21 h 249"/>
                <a:gd name="T58" fmla="*/ 176 w 185"/>
                <a:gd name="T59" fmla="*/ 31 h 249"/>
                <a:gd name="T60" fmla="*/ 185 w 185"/>
                <a:gd name="T61" fmla="*/ 3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5" h="249">
                  <a:moveTo>
                    <a:pt x="185" y="38"/>
                  </a:moveTo>
                  <a:lnTo>
                    <a:pt x="166" y="102"/>
                  </a:lnTo>
                  <a:lnTo>
                    <a:pt x="89" y="249"/>
                  </a:lnTo>
                  <a:lnTo>
                    <a:pt x="74" y="225"/>
                  </a:lnTo>
                  <a:lnTo>
                    <a:pt x="60" y="201"/>
                  </a:lnTo>
                  <a:lnTo>
                    <a:pt x="49" y="176"/>
                  </a:lnTo>
                  <a:lnTo>
                    <a:pt x="38" y="150"/>
                  </a:lnTo>
                  <a:lnTo>
                    <a:pt x="28" y="123"/>
                  </a:lnTo>
                  <a:lnTo>
                    <a:pt x="18" y="98"/>
                  </a:lnTo>
                  <a:lnTo>
                    <a:pt x="8" y="73"/>
                  </a:lnTo>
                  <a:lnTo>
                    <a:pt x="0" y="48"/>
                  </a:lnTo>
                  <a:lnTo>
                    <a:pt x="11" y="45"/>
                  </a:lnTo>
                  <a:lnTo>
                    <a:pt x="21" y="38"/>
                  </a:lnTo>
                  <a:lnTo>
                    <a:pt x="29" y="30"/>
                  </a:lnTo>
                  <a:lnTo>
                    <a:pt x="38" y="20"/>
                  </a:lnTo>
                  <a:lnTo>
                    <a:pt x="46" y="11"/>
                  </a:lnTo>
                  <a:lnTo>
                    <a:pt x="54" y="7"/>
                  </a:lnTo>
                  <a:lnTo>
                    <a:pt x="64" y="9"/>
                  </a:lnTo>
                  <a:lnTo>
                    <a:pt x="75" y="17"/>
                  </a:lnTo>
                  <a:lnTo>
                    <a:pt x="85" y="18"/>
                  </a:lnTo>
                  <a:lnTo>
                    <a:pt x="96" y="20"/>
                  </a:lnTo>
                  <a:lnTo>
                    <a:pt x="106" y="20"/>
                  </a:lnTo>
                  <a:lnTo>
                    <a:pt x="117" y="18"/>
                  </a:lnTo>
                  <a:lnTo>
                    <a:pt x="127" y="17"/>
                  </a:lnTo>
                  <a:lnTo>
                    <a:pt x="137" y="13"/>
                  </a:lnTo>
                  <a:lnTo>
                    <a:pt x="145" y="7"/>
                  </a:lnTo>
                  <a:lnTo>
                    <a:pt x="153" y="0"/>
                  </a:lnTo>
                  <a:lnTo>
                    <a:pt x="160" y="11"/>
                  </a:lnTo>
                  <a:lnTo>
                    <a:pt x="167" y="21"/>
                  </a:lnTo>
                  <a:lnTo>
                    <a:pt x="176" y="31"/>
                  </a:lnTo>
                  <a:lnTo>
                    <a:pt x="185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45"/>
            <p:cNvSpPr>
              <a:spLocks noChangeAspect="1"/>
            </p:cNvSpPr>
            <p:nvPr/>
          </p:nvSpPr>
          <p:spPr bwMode="auto">
            <a:xfrm>
              <a:off x="1151" y="2339"/>
              <a:ext cx="22" cy="196"/>
            </a:xfrm>
            <a:custGeom>
              <a:avLst/>
              <a:gdLst>
                <a:gd name="T0" fmla="*/ 49 w 68"/>
                <a:gd name="T1" fmla="*/ 383 h 586"/>
                <a:gd name="T2" fmla="*/ 54 w 68"/>
                <a:gd name="T3" fmla="*/ 431 h 586"/>
                <a:gd name="T4" fmla="*/ 59 w 68"/>
                <a:gd name="T5" fmla="*/ 478 h 586"/>
                <a:gd name="T6" fmla="*/ 63 w 68"/>
                <a:gd name="T7" fmla="*/ 526 h 586"/>
                <a:gd name="T8" fmla="*/ 68 w 68"/>
                <a:gd name="T9" fmla="*/ 573 h 586"/>
                <a:gd name="T10" fmla="*/ 20 w 68"/>
                <a:gd name="T11" fmla="*/ 586 h 586"/>
                <a:gd name="T12" fmla="*/ 4 w 68"/>
                <a:gd name="T13" fmla="*/ 291 h 586"/>
                <a:gd name="T14" fmla="*/ 3 w 68"/>
                <a:gd name="T15" fmla="*/ 227 h 586"/>
                <a:gd name="T16" fmla="*/ 0 w 68"/>
                <a:gd name="T17" fmla="*/ 161 h 586"/>
                <a:gd name="T18" fmla="*/ 0 w 68"/>
                <a:gd name="T19" fmla="*/ 97 h 586"/>
                <a:gd name="T20" fmla="*/ 8 w 68"/>
                <a:gd name="T21" fmla="*/ 36 h 586"/>
                <a:gd name="T22" fmla="*/ 21 w 68"/>
                <a:gd name="T23" fmla="*/ 30 h 586"/>
                <a:gd name="T24" fmla="*/ 32 w 68"/>
                <a:gd name="T25" fmla="*/ 23 h 586"/>
                <a:gd name="T26" fmla="*/ 40 w 68"/>
                <a:gd name="T27" fmla="*/ 12 h 586"/>
                <a:gd name="T28" fmla="*/ 46 w 68"/>
                <a:gd name="T29" fmla="*/ 0 h 586"/>
                <a:gd name="T30" fmla="*/ 49 w 68"/>
                <a:gd name="T31" fmla="*/ 383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86">
                  <a:moveTo>
                    <a:pt x="49" y="383"/>
                  </a:moveTo>
                  <a:lnTo>
                    <a:pt x="54" y="431"/>
                  </a:lnTo>
                  <a:lnTo>
                    <a:pt x="59" y="478"/>
                  </a:lnTo>
                  <a:lnTo>
                    <a:pt x="63" y="526"/>
                  </a:lnTo>
                  <a:lnTo>
                    <a:pt x="68" y="573"/>
                  </a:lnTo>
                  <a:lnTo>
                    <a:pt x="20" y="586"/>
                  </a:lnTo>
                  <a:lnTo>
                    <a:pt x="4" y="291"/>
                  </a:lnTo>
                  <a:lnTo>
                    <a:pt x="3" y="227"/>
                  </a:lnTo>
                  <a:lnTo>
                    <a:pt x="0" y="161"/>
                  </a:lnTo>
                  <a:lnTo>
                    <a:pt x="0" y="97"/>
                  </a:lnTo>
                  <a:lnTo>
                    <a:pt x="8" y="36"/>
                  </a:lnTo>
                  <a:lnTo>
                    <a:pt x="21" y="30"/>
                  </a:lnTo>
                  <a:lnTo>
                    <a:pt x="32" y="23"/>
                  </a:lnTo>
                  <a:lnTo>
                    <a:pt x="40" y="12"/>
                  </a:lnTo>
                  <a:lnTo>
                    <a:pt x="46" y="0"/>
                  </a:lnTo>
                  <a:lnTo>
                    <a:pt x="49" y="383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46"/>
            <p:cNvSpPr>
              <a:spLocks noChangeAspect="1"/>
            </p:cNvSpPr>
            <p:nvPr/>
          </p:nvSpPr>
          <p:spPr bwMode="auto">
            <a:xfrm>
              <a:off x="1071" y="2354"/>
              <a:ext cx="17" cy="191"/>
            </a:xfrm>
            <a:custGeom>
              <a:avLst/>
              <a:gdLst>
                <a:gd name="T0" fmla="*/ 51 w 51"/>
                <a:gd name="T1" fmla="*/ 155 h 574"/>
                <a:gd name="T2" fmla="*/ 47 w 51"/>
                <a:gd name="T3" fmla="*/ 560 h 574"/>
                <a:gd name="T4" fmla="*/ 40 w 51"/>
                <a:gd name="T5" fmla="*/ 574 h 574"/>
                <a:gd name="T6" fmla="*/ 15 w 51"/>
                <a:gd name="T7" fmla="*/ 561 h 574"/>
                <a:gd name="T8" fmla="*/ 16 w 51"/>
                <a:gd name="T9" fmla="*/ 507 h 574"/>
                <a:gd name="T10" fmla="*/ 16 w 51"/>
                <a:gd name="T11" fmla="*/ 369 h 574"/>
                <a:gd name="T12" fmla="*/ 12 w 51"/>
                <a:gd name="T13" fmla="*/ 187 h 574"/>
                <a:gd name="T14" fmla="*/ 0 w 51"/>
                <a:gd name="T15" fmla="*/ 0 h 574"/>
                <a:gd name="T16" fmla="*/ 5 w 51"/>
                <a:gd name="T17" fmla="*/ 20 h 574"/>
                <a:gd name="T18" fmla="*/ 11 w 51"/>
                <a:gd name="T19" fmla="*/ 41 h 574"/>
                <a:gd name="T20" fmla="*/ 16 w 51"/>
                <a:gd name="T21" fmla="*/ 60 h 574"/>
                <a:gd name="T22" fmla="*/ 22 w 51"/>
                <a:gd name="T23" fmla="*/ 80 h 574"/>
                <a:gd name="T24" fmla="*/ 27 w 51"/>
                <a:gd name="T25" fmla="*/ 99 h 574"/>
                <a:gd name="T26" fmla="*/ 34 w 51"/>
                <a:gd name="T27" fmla="*/ 119 h 574"/>
                <a:gd name="T28" fmla="*/ 41 w 51"/>
                <a:gd name="T29" fmla="*/ 137 h 574"/>
                <a:gd name="T30" fmla="*/ 51 w 51"/>
                <a:gd name="T31" fmla="*/ 15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574">
                  <a:moveTo>
                    <a:pt x="51" y="155"/>
                  </a:moveTo>
                  <a:lnTo>
                    <a:pt x="47" y="560"/>
                  </a:lnTo>
                  <a:lnTo>
                    <a:pt x="40" y="574"/>
                  </a:lnTo>
                  <a:lnTo>
                    <a:pt x="15" y="561"/>
                  </a:lnTo>
                  <a:lnTo>
                    <a:pt x="16" y="507"/>
                  </a:lnTo>
                  <a:lnTo>
                    <a:pt x="16" y="369"/>
                  </a:lnTo>
                  <a:lnTo>
                    <a:pt x="12" y="187"/>
                  </a:lnTo>
                  <a:lnTo>
                    <a:pt x="0" y="0"/>
                  </a:lnTo>
                  <a:lnTo>
                    <a:pt x="5" y="20"/>
                  </a:lnTo>
                  <a:lnTo>
                    <a:pt x="11" y="41"/>
                  </a:lnTo>
                  <a:lnTo>
                    <a:pt x="16" y="60"/>
                  </a:lnTo>
                  <a:lnTo>
                    <a:pt x="22" y="80"/>
                  </a:lnTo>
                  <a:lnTo>
                    <a:pt x="27" y="99"/>
                  </a:lnTo>
                  <a:lnTo>
                    <a:pt x="34" y="119"/>
                  </a:lnTo>
                  <a:lnTo>
                    <a:pt x="41" y="137"/>
                  </a:lnTo>
                  <a:lnTo>
                    <a:pt x="51" y="15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47"/>
            <p:cNvSpPr>
              <a:spLocks noChangeAspect="1"/>
            </p:cNvSpPr>
            <p:nvPr/>
          </p:nvSpPr>
          <p:spPr bwMode="auto">
            <a:xfrm>
              <a:off x="1134" y="2376"/>
              <a:ext cx="17" cy="165"/>
            </a:xfrm>
            <a:custGeom>
              <a:avLst/>
              <a:gdLst>
                <a:gd name="T0" fmla="*/ 35 w 51"/>
                <a:gd name="T1" fmla="*/ 216 h 494"/>
                <a:gd name="T2" fmla="*/ 38 w 51"/>
                <a:gd name="T3" fmla="*/ 256 h 494"/>
                <a:gd name="T4" fmla="*/ 43 w 51"/>
                <a:gd name="T5" fmla="*/ 345 h 494"/>
                <a:gd name="T6" fmla="*/ 49 w 51"/>
                <a:gd name="T7" fmla="*/ 436 h 494"/>
                <a:gd name="T8" fmla="*/ 51 w 51"/>
                <a:gd name="T9" fmla="*/ 482 h 494"/>
                <a:gd name="T10" fmla="*/ 43 w 51"/>
                <a:gd name="T11" fmla="*/ 484 h 494"/>
                <a:gd name="T12" fmla="*/ 33 w 51"/>
                <a:gd name="T13" fmla="*/ 486 h 494"/>
                <a:gd name="T14" fmla="*/ 25 w 51"/>
                <a:gd name="T15" fmla="*/ 489 h 494"/>
                <a:gd name="T16" fmla="*/ 17 w 51"/>
                <a:gd name="T17" fmla="*/ 494 h 494"/>
                <a:gd name="T18" fmla="*/ 12 w 51"/>
                <a:gd name="T19" fmla="*/ 458 h 494"/>
                <a:gd name="T20" fmla="*/ 8 w 51"/>
                <a:gd name="T21" fmla="*/ 416 h 494"/>
                <a:gd name="T22" fmla="*/ 4 w 51"/>
                <a:gd name="T23" fmla="*/ 374 h 494"/>
                <a:gd name="T24" fmla="*/ 3 w 51"/>
                <a:gd name="T25" fmla="*/ 334 h 494"/>
                <a:gd name="T26" fmla="*/ 14 w 51"/>
                <a:gd name="T27" fmla="*/ 309 h 494"/>
                <a:gd name="T28" fmla="*/ 18 w 51"/>
                <a:gd name="T29" fmla="*/ 281 h 494"/>
                <a:gd name="T30" fmla="*/ 12 w 51"/>
                <a:gd name="T31" fmla="*/ 254 h 494"/>
                <a:gd name="T32" fmla="*/ 0 w 51"/>
                <a:gd name="T33" fmla="*/ 229 h 494"/>
                <a:gd name="T34" fmla="*/ 3 w 51"/>
                <a:gd name="T35" fmla="*/ 77 h 494"/>
                <a:gd name="T36" fmla="*/ 10 w 51"/>
                <a:gd name="T37" fmla="*/ 57 h 494"/>
                <a:gd name="T38" fmla="*/ 15 w 51"/>
                <a:gd name="T39" fmla="*/ 38 h 494"/>
                <a:gd name="T40" fmla="*/ 22 w 51"/>
                <a:gd name="T41" fmla="*/ 18 h 494"/>
                <a:gd name="T42" fmla="*/ 31 w 51"/>
                <a:gd name="T43" fmla="*/ 0 h 494"/>
                <a:gd name="T44" fmla="*/ 32 w 51"/>
                <a:gd name="T45" fmla="*/ 59 h 494"/>
                <a:gd name="T46" fmla="*/ 33 w 51"/>
                <a:gd name="T47" fmla="*/ 112 h 494"/>
                <a:gd name="T48" fmla="*/ 33 w 51"/>
                <a:gd name="T49" fmla="*/ 162 h 494"/>
                <a:gd name="T50" fmla="*/ 35 w 51"/>
                <a:gd name="T51" fmla="*/ 21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494">
                  <a:moveTo>
                    <a:pt x="35" y="216"/>
                  </a:moveTo>
                  <a:lnTo>
                    <a:pt x="38" y="256"/>
                  </a:lnTo>
                  <a:lnTo>
                    <a:pt x="43" y="345"/>
                  </a:lnTo>
                  <a:lnTo>
                    <a:pt x="49" y="436"/>
                  </a:lnTo>
                  <a:lnTo>
                    <a:pt x="51" y="482"/>
                  </a:lnTo>
                  <a:lnTo>
                    <a:pt x="43" y="484"/>
                  </a:lnTo>
                  <a:lnTo>
                    <a:pt x="33" y="486"/>
                  </a:lnTo>
                  <a:lnTo>
                    <a:pt x="25" y="489"/>
                  </a:lnTo>
                  <a:lnTo>
                    <a:pt x="17" y="494"/>
                  </a:lnTo>
                  <a:lnTo>
                    <a:pt x="12" y="458"/>
                  </a:lnTo>
                  <a:lnTo>
                    <a:pt x="8" y="416"/>
                  </a:lnTo>
                  <a:lnTo>
                    <a:pt x="4" y="374"/>
                  </a:lnTo>
                  <a:lnTo>
                    <a:pt x="3" y="334"/>
                  </a:lnTo>
                  <a:lnTo>
                    <a:pt x="14" y="309"/>
                  </a:lnTo>
                  <a:lnTo>
                    <a:pt x="18" y="281"/>
                  </a:lnTo>
                  <a:lnTo>
                    <a:pt x="12" y="254"/>
                  </a:lnTo>
                  <a:lnTo>
                    <a:pt x="0" y="229"/>
                  </a:lnTo>
                  <a:lnTo>
                    <a:pt x="3" y="77"/>
                  </a:lnTo>
                  <a:lnTo>
                    <a:pt x="10" y="57"/>
                  </a:lnTo>
                  <a:lnTo>
                    <a:pt x="15" y="38"/>
                  </a:lnTo>
                  <a:lnTo>
                    <a:pt x="22" y="18"/>
                  </a:lnTo>
                  <a:lnTo>
                    <a:pt x="31" y="0"/>
                  </a:lnTo>
                  <a:lnTo>
                    <a:pt x="32" y="59"/>
                  </a:lnTo>
                  <a:lnTo>
                    <a:pt x="33" y="112"/>
                  </a:lnTo>
                  <a:lnTo>
                    <a:pt x="33" y="162"/>
                  </a:lnTo>
                  <a:lnTo>
                    <a:pt x="35" y="216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48"/>
            <p:cNvSpPr>
              <a:spLocks noChangeAspect="1"/>
            </p:cNvSpPr>
            <p:nvPr/>
          </p:nvSpPr>
          <p:spPr bwMode="auto">
            <a:xfrm>
              <a:off x="1114" y="2411"/>
              <a:ext cx="14" cy="47"/>
            </a:xfrm>
            <a:custGeom>
              <a:avLst/>
              <a:gdLst>
                <a:gd name="T0" fmla="*/ 42 w 42"/>
                <a:gd name="T1" fmla="*/ 125 h 141"/>
                <a:gd name="T2" fmla="*/ 34 w 42"/>
                <a:gd name="T3" fmla="*/ 129 h 141"/>
                <a:gd name="T4" fmla="*/ 25 w 42"/>
                <a:gd name="T5" fmla="*/ 132 h 141"/>
                <a:gd name="T6" fmla="*/ 17 w 42"/>
                <a:gd name="T7" fmla="*/ 136 h 141"/>
                <a:gd name="T8" fmla="*/ 10 w 42"/>
                <a:gd name="T9" fmla="*/ 141 h 141"/>
                <a:gd name="T10" fmla="*/ 7 w 42"/>
                <a:gd name="T11" fmla="*/ 123 h 141"/>
                <a:gd name="T12" fmla="*/ 3 w 42"/>
                <a:gd name="T13" fmla="*/ 105 h 141"/>
                <a:gd name="T14" fmla="*/ 0 w 42"/>
                <a:gd name="T15" fmla="*/ 87 h 141"/>
                <a:gd name="T16" fmla="*/ 2 w 42"/>
                <a:gd name="T17" fmla="*/ 70 h 141"/>
                <a:gd name="T18" fmla="*/ 42 w 42"/>
                <a:gd name="T19" fmla="*/ 0 h 141"/>
                <a:gd name="T20" fmla="*/ 42 w 42"/>
                <a:gd name="T21" fmla="*/ 1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2" y="125"/>
                  </a:moveTo>
                  <a:lnTo>
                    <a:pt x="34" y="129"/>
                  </a:lnTo>
                  <a:lnTo>
                    <a:pt x="25" y="132"/>
                  </a:lnTo>
                  <a:lnTo>
                    <a:pt x="17" y="136"/>
                  </a:lnTo>
                  <a:lnTo>
                    <a:pt x="10" y="141"/>
                  </a:lnTo>
                  <a:lnTo>
                    <a:pt x="7" y="123"/>
                  </a:lnTo>
                  <a:lnTo>
                    <a:pt x="3" y="105"/>
                  </a:lnTo>
                  <a:lnTo>
                    <a:pt x="0" y="87"/>
                  </a:lnTo>
                  <a:lnTo>
                    <a:pt x="2" y="70"/>
                  </a:lnTo>
                  <a:lnTo>
                    <a:pt x="42" y="0"/>
                  </a:lnTo>
                  <a:lnTo>
                    <a:pt x="42" y="12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49"/>
            <p:cNvSpPr>
              <a:spLocks noChangeAspect="1"/>
            </p:cNvSpPr>
            <p:nvPr/>
          </p:nvSpPr>
          <p:spPr bwMode="auto">
            <a:xfrm>
              <a:off x="1094" y="2416"/>
              <a:ext cx="12" cy="117"/>
            </a:xfrm>
            <a:custGeom>
              <a:avLst/>
              <a:gdLst>
                <a:gd name="T0" fmla="*/ 23 w 36"/>
                <a:gd name="T1" fmla="*/ 52 h 349"/>
                <a:gd name="T2" fmla="*/ 16 w 36"/>
                <a:gd name="T3" fmla="*/ 84 h 349"/>
                <a:gd name="T4" fmla="*/ 16 w 36"/>
                <a:gd name="T5" fmla="*/ 120 h 349"/>
                <a:gd name="T6" fmla="*/ 19 w 36"/>
                <a:gd name="T7" fmla="*/ 156 h 349"/>
                <a:gd name="T8" fmla="*/ 19 w 36"/>
                <a:gd name="T9" fmla="*/ 193 h 349"/>
                <a:gd name="T10" fmla="*/ 19 w 36"/>
                <a:gd name="T11" fmla="*/ 297 h 349"/>
                <a:gd name="T12" fmla="*/ 36 w 36"/>
                <a:gd name="T13" fmla="*/ 317 h 349"/>
                <a:gd name="T14" fmla="*/ 2 w 36"/>
                <a:gd name="T15" fmla="*/ 349 h 349"/>
                <a:gd name="T16" fmla="*/ 0 w 36"/>
                <a:gd name="T17" fmla="*/ 0 h 349"/>
                <a:gd name="T18" fmla="*/ 23 w 36"/>
                <a:gd name="T19" fmla="*/ 5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49">
                  <a:moveTo>
                    <a:pt x="23" y="52"/>
                  </a:moveTo>
                  <a:lnTo>
                    <a:pt x="16" y="84"/>
                  </a:lnTo>
                  <a:lnTo>
                    <a:pt x="16" y="120"/>
                  </a:lnTo>
                  <a:lnTo>
                    <a:pt x="19" y="156"/>
                  </a:lnTo>
                  <a:lnTo>
                    <a:pt x="19" y="193"/>
                  </a:lnTo>
                  <a:lnTo>
                    <a:pt x="19" y="297"/>
                  </a:lnTo>
                  <a:lnTo>
                    <a:pt x="36" y="317"/>
                  </a:lnTo>
                  <a:lnTo>
                    <a:pt x="2" y="349"/>
                  </a:lnTo>
                  <a:lnTo>
                    <a:pt x="0" y="0"/>
                  </a:lnTo>
                  <a:lnTo>
                    <a:pt x="23" y="5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50"/>
            <p:cNvSpPr>
              <a:spLocks noChangeAspect="1"/>
            </p:cNvSpPr>
            <p:nvPr/>
          </p:nvSpPr>
          <p:spPr bwMode="auto">
            <a:xfrm>
              <a:off x="1010" y="2425"/>
              <a:ext cx="15" cy="97"/>
            </a:xfrm>
            <a:custGeom>
              <a:avLst/>
              <a:gdLst>
                <a:gd name="T0" fmla="*/ 36 w 44"/>
                <a:gd name="T1" fmla="*/ 292 h 292"/>
                <a:gd name="T2" fmla="*/ 2 w 44"/>
                <a:gd name="T3" fmla="*/ 281 h 292"/>
                <a:gd name="T4" fmla="*/ 2 w 44"/>
                <a:gd name="T5" fmla="*/ 120 h 292"/>
                <a:gd name="T6" fmla="*/ 0 w 44"/>
                <a:gd name="T7" fmla="*/ 70 h 292"/>
                <a:gd name="T8" fmla="*/ 12 w 44"/>
                <a:gd name="T9" fmla="*/ 53 h 292"/>
                <a:gd name="T10" fmla="*/ 22 w 44"/>
                <a:gd name="T11" fmla="*/ 37 h 292"/>
                <a:gd name="T12" fmla="*/ 32 w 44"/>
                <a:gd name="T13" fmla="*/ 18 h 292"/>
                <a:gd name="T14" fmla="*/ 39 w 44"/>
                <a:gd name="T15" fmla="*/ 0 h 292"/>
                <a:gd name="T16" fmla="*/ 44 w 44"/>
                <a:gd name="T17" fmla="*/ 73 h 292"/>
                <a:gd name="T18" fmla="*/ 44 w 44"/>
                <a:gd name="T19" fmla="*/ 144 h 292"/>
                <a:gd name="T20" fmla="*/ 39 w 44"/>
                <a:gd name="T21" fmla="*/ 215 h 292"/>
                <a:gd name="T22" fmla="*/ 36 w 44"/>
                <a:gd name="T2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92">
                  <a:moveTo>
                    <a:pt x="36" y="292"/>
                  </a:moveTo>
                  <a:lnTo>
                    <a:pt x="2" y="281"/>
                  </a:lnTo>
                  <a:lnTo>
                    <a:pt x="2" y="120"/>
                  </a:lnTo>
                  <a:lnTo>
                    <a:pt x="0" y="70"/>
                  </a:lnTo>
                  <a:lnTo>
                    <a:pt x="12" y="53"/>
                  </a:lnTo>
                  <a:lnTo>
                    <a:pt x="22" y="37"/>
                  </a:lnTo>
                  <a:lnTo>
                    <a:pt x="32" y="18"/>
                  </a:lnTo>
                  <a:lnTo>
                    <a:pt x="39" y="0"/>
                  </a:lnTo>
                  <a:lnTo>
                    <a:pt x="44" y="73"/>
                  </a:lnTo>
                  <a:lnTo>
                    <a:pt x="44" y="144"/>
                  </a:lnTo>
                  <a:lnTo>
                    <a:pt x="39" y="215"/>
                  </a:lnTo>
                  <a:lnTo>
                    <a:pt x="36" y="29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51"/>
            <p:cNvSpPr>
              <a:spLocks noChangeAspect="1"/>
            </p:cNvSpPr>
            <p:nvPr/>
          </p:nvSpPr>
          <p:spPr bwMode="auto">
            <a:xfrm>
              <a:off x="1107" y="2443"/>
              <a:ext cx="8" cy="72"/>
            </a:xfrm>
            <a:custGeom>
              <a:avLst/>
              <a:gdLst>
                <a:gd name="T0" fmla="*/ 25 w 25"/>
                <a:gd name="T1" fmla="*/ 215 h 215"/>
                <a:gd name="T2" fmla="*/ 8 w 25"/>
                <a:gd name="T3" fmla="*/ 203 h 215"/>
                <a:gd name="T4" fmla="*/ 1 w 25"/>
                <a:gd name="T5" fmla="*/ 188 h 215"/>
                <a:gd name="T6" fmla="*/ 0 w 25"/>
                <a:gd name="T7" fmla="*/ 164 h 215"/>
                <a:gd name="T8" fmla="*/ 2 w 25"/>
                <a:gd name="T9" fmla="*/ 125 h 215"/>
                <a:gd name="T10" fmla="*/ 2 w 25"/>
                <a:gd name="T11" fmla="*/ 92 h 215"/>
                <a:gd name="T12" fmla="*/ 0 w 25"/>
                <a:gd name="T13" fmla="*/ 60 h 215"/>
                <a:gd name="T14" fmla="*/ 0 w 25"/>
                <a:gd name="T15" fmla="*/ 29 h 215"/>
                <a:gd name="T16" fmla="*/ 9 w 25"/>
                <a:gd name="T17" fmla="*/ 0 h 215"/>
                <a:gd name="T18" fmla="*/ 14 w 25"/>
                <a:gd name="T19" fmla="*/ 56 h 215"/>
                <a:gd name="T20" fmla="*/ 16 w 25"/>
                <a:gd name="T21" fmla="*/ 109 h 215"/>
                <a:gd name="T22" fmla="*/ 19 w 25"/>
                <a:gd name="T23" fmla="*/ 160 h 215"/>
                <a:gd name="T24" fmla="*/ 25 w 25"/>
                <a:gd name="T2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5">
                  <a:moveTo>
                    <a:pt x="25" y="215"/>
                  </a:moveTo>
                  <a:lnTo>
                    <a:pt x="8" y="203"/>
                  </a:lnTo>
                  <a:lnTo>
                    <a:pt x="1" y="188"/>
                  </a:lnTo>
                  <a:lnTo>
                    <a:pt x="0" y="164"/>
                  </a:lnTo>
                  <a:lnTo>
                    <a:pt x="2" y="125"/>
                  </a:lnTo>
                  <a:lnTo>
                    <a:pt x="2" y="92"/>
                  </a:lnTo>
                  <a:lnTo>
                    <a:pt x="0" y="60"/>
                  </a:lnTo>
                  <a:lnTo>
                    <a:pt x="0" y="29"/>
                  </a:lnTo>
                  <a:lnTo>
                    <a:pt x="9" y="0"/>
                  </a:lnTo>
                  <a:lnTo>
                    <a:pt x="14" y="56"/>
                  </a:lnTo>
                  <a:lnTo>
                    <a:pt x="16" y="109"/>
                  </a:lnTo>
                  <a:lnTo>
                    <a:pt x="19" y="160"/>
                  </a:lnTo>
                  <a:lnTo>
                    <a:pt x="25" y="21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52"/>
            <p:cNvSpPr>
              <a:spLocks noChangeAspect="1"/>
            </p:cNvSpPr>
            <p:nvPr/>
          </p:nvSpPr>
          <p:spPr bwMode="auto">
            <a:xfrm>
              <a:off x="1194" y="2449"/>
              <a:ext cx="17" cy="79"/>
            </a:xfrm>
            <a:custGeom>
              <a:avLst/>
              <a:gdLst>
                <a:gd name="T0" fmla="*/ 35 w 50"/>
                <a:gd name="T1" fmla="*/ 67 h 236"/>
                <a:gd name="T2" fmla="*/ 32 w 50"/>
                <a:gd name="T3" fmla="*/ 109 h 236"/>
                <a:gd name="T4" fmla="*/ 32 w 50"/>
                <a:gd name="T5" fmla="*/ 153 h 236"/>
                <a:gd name="T6" fmla="*/ 36 w 50"/>
                <a:gd name="T7" fmla="*/ 197 h 236"/>
                <a:gd name="T8" fmla="*/ 50 w 50"/>
                <a:gd name="T9" fmla="*/ 236 h 236"/>
                <a:gd name="T10" fmla="*/ 8 w 50"/>
                <a:gd name="T11" fmla="*/ 234 h 236"/>
                <a:gd name="T12" fmla="*/ 4 w 50"/>
                <a:gd name="T13" fmla="*/ 177 h 236"/>
                <a:gd name="T14" fmla="*/ 1 w 50"/>
                <a:gd name="T15" fmla="*/ 117 h 236"/>
                <a:gd name="T16" fmla="*/ 0 w 50"/>
                <a:gd name="T17" fmla="*/ 58 h 236"/>
                <a:gd name="T18" fmla="*/ 0 w 50"/>
                <a:gd name="T19" fmla="*/ 0 h 236"/>
                <a:gd name="T20" fmla="*/ 7 w 50"/>
                <a:gd name="T21" fmla="*/ 18 h 236"/>
                <a:gd name="T22" fmla="*/ 15 w 50"/>
                <a:gd name="T23" fmla="*/ 35 h 236"/>
                <a:gd name="T24" fmla="*/ 23 w 50"/>
                <a:gd name="T25" fmla="*/ 51 h 236"/>
                <a:gd name="T26" fmla="*/ 35 w 50"/>
                <a:gd name="T27" fmla="*/ 6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36">
                  <a:moveTo>
                    <a:pt x="35" y="67"/>
                  </a:moveTo>
                  <a:lnTo>
                    <a:pt x="32" y="109"/>
                  </a:lnTo>
                  <a:lnTo>
                    <a:pt x="32" y="153"/>
                  </a:lnTo>
                  <a:lnTo>
                    <a:pt x="36" y="197"/>
                  </a:lnTo>
                  <a:lnTo>
                    <a:pt x="50" y="236"/>
                  </a:lnTo>
                  <a:lnTo>
                    <a:pt x="8" y="234"/>
                  </a:lnTo>
                  <a:lnTo>
                    <a:pt x="4" y="177"/>
                  </a:lnTo>
                  <a:lnTo>
                    <a:pt x="1" y="117"/>
                  </a:lnTo>
                  <a:lnTo>
                    <a:pt x="0" y="58"/>
                  </a:lnTo>
                  <a:lnTo>
                    <a:pt x="0" y="0"/>
                  </a:lnTo>
                  <a:lnTo>
                    <a:pt x="7" y="18"/>
                  </a:lnTo>
                  <a:lnTo>
                    <a:pt x="15" y="35"/>
                  </a:lnTo>
                  <a:lnTo>
                    <a:pt x="23" y="51"/>
                  </a:lnTo>
                  <a:lnTo>
                    <a:pt x="35" y="67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53"/>
            <p:cNvSpPr>
              <a:spLocks noChangeAspect="1"/>
            </p:cNvSpPr>
            <p:nvPr/>
          </p:nvSpPr>
          <p:spPr bwMode="auto">
            <a:xfrm>
              <a:off x="997" y="2452"/>
              <a:ext cx="8" cy="37"/>
            </a:xfrm>
            <a:custGeom>
              <a:avLst/>
              <a:gdLst>
                <a:gd name="T0" fmla="*/ 26 w 26"/>
                <a:gd name="T1" fmla="*/ 110 h 110"/>
                <a:gd name="T2" fmla="*/ 20 w 26"/>
                <a:gd name="T3" fmla="*/ 100 h 110"/>
                <a:gd name="T4" fmla="*/ 13 w 26"/>
                <a:gd name="T5" fmla="*/ 76 h 110"/>
                <a:gd name="T6" fmla="*/ 5 w 26"/>
                <a:gd name="T7" fmla="*/ 50 h 110"/>
                <a:gd name="T8" fmla="*/ 0 w 26"/>
                <a:gd name="T9" fmla="*/ 23 h 110"/>
                <a:gd name="T10" fmla="*/ 20 w 26"/>
                <a:gd name="T11" fmla="*/ 0 h 110"/>
                <a:gd name="T12" fmla="*/ 26 w 26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0">
                  <a:moveTo>
                    <a:pt x="26" y="110"/>
                  </a:moveTo>
                  <a:lnTo>
                    <a:pt x="20" y="100"/>
                  </a:lnTo>
                  <a:lnTo>
                    <a:pt x="13" y="76"/>
                  </a:lnTo>
                  <a:lnTo>
                    <a:pt x="5" y="50"/>
                  </a:lnTo>
                  <a:lnTo>
                    <a:pt x="0" y="23"/>
                  </a:lnTo>
                  <a:lnTo>
                    <a:pt x="20" y="0"/>
                  </a:lnTo>
                  <a:lnTo>
                    <a:pt x="26" y="110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54"/>
            <p:cNvSpPr>
              <a:spLocks noChangeAspect="1"/>
            </p:cNvSpPr>
            <p:nvPr/>
          </p:nvSpPr>
          <p:spPr bwMode="auto">
            <a:xfrm>
              <a:off x="1362" y="2461"/>
              <a:ext cx="104" cy="63"/>
            </a:xfrm>
            <a:custGeom>
              <a:avLst/>
              <a:gdLst>
                <a:gd name="T0" fmla="*/ 264 w 313"/>
                <a:gd name="T1" fmla="*/ 22 h 190"/>
                <a:gd name="T2" fmla="*/ 267 w 313"/>
                <a:gd name="T3" fmla="*/ 29 h 190"/>
                <a:gd name="T4" fmla="*/ 268 w 313"/>
                <a:gd name="T5" fmla="*/ 39 h 190"/>
                <a:gd name="T6" fmla="*/ 269 w 313"/>
                <a:gd name="T7" fmla="*/ 49 h 190"/>
                <a:gd name="T8" fmla="*/ 273 w 313"/>
                <a:gd name="T9" fmla="*/ 57 h 190"/>
                <a:gd name="T10" fmla="*/ 283 w 313"/>
                <a:gd name="T11" fmla="*/ 64 h 190"/>
                <a:gd name="T12" fmla="*/ 293 w 313"/>
                <a:gd name="T13" fmla="*/ 73 h 190"/>
                <a:gd name="T14" fmla="*/ 304 w 313"/>
                <a:gd name="T15" fmla="*/ 81 h 190"/>
                <a:gd name="T16" fmla="*/ 313 w 313"/>
                <a:gd name="T17" fmla="*/ 91 h 190"/>
                <a:gd name="T18" fmla="*/ 303 w 313"/>
                <a:gd name="T19" fmla="*/ 101 h 190"/>
                <a:gd name="T20" fmla="*/ 293 w 313"/>
                <a:gd name="T21" fmla="*/ 102 h 190"/>
                <a:gd name="T22" fmla="*/ 285 w 313"/>
                <a:gd name="T23" fmla="*/ 102 h 190"/>
                <a:gd name="T24" fmla="*/ 278 w 313"/>
                <a:gd name="T25" fmla="*/ 108 h 190"/>
                <a:gd name="T26" fmla="*/ 279 w 313"/>
                <a:gd name="T27" fmla="*/ 115 h 190"/>
                <a:gd name="T28" fmla="*/ 280 w 313"/>
                <a:gd name="T29" fmla="*/ 122 h 190"/>
                <a:gd name="T30" fmla="*/ 280 w 313"/>
                <a:gd name="T31" fmla="*/ 128 h 190"/>
                <a:gd name="T32" fmla="*/ 282 w 313"/>
                <a:gd name="T33" fmla="*/ 135 h 190"/>
                <a:gd name="T34" fmla="*/ 265 w 313"/>
                <a:gd name="T35" fmla="*/ 141 h 190"/>
                <a:gd name="T36" fmla="*/ 247 w 313"/>
                <a:gd name="T37" fmla="*/ 147 h 190"/>
                <a:gd name="T38" fmla="*/ 227 w 313"/>
                <a:gd name="T39" fmla="*/ 149 h 190"/>
                <a:gd name="T40" fmla="*/ 207 w 313"/>
                <a:gd name="T41" fmla="*/ 151 h 190"/>
                <a:gd name="T42" fmla="*/ 183 w 313"/>
                <a:gd name="T43" fmla="*/ 151 h 190"/>
                <a:gd name="T44" fmla="*/ 156 w 313"/>
                <a:gd name="T45" fmla="*/ 149 h 190"/>
                <a:gd name="T46" fmla="*/ 128 w 313"/>
                <a:gd name="T47" fmla="*/ 147 h 190"/>
                <a:gd name="T48" fmla="*/ 98 w 313"/>
                <a:gd name="T49" fmla="*/ 142 h 190"/>
                <a:gd name="T50" fmla="*/ 98 w 313"/>
                <a:gd name="T51" fmla="*/ 147 h 190"/>
                <a:gd name="T52" fmla="*/ 99 w 313"/>
                <a:gd name="T53" fmla="*/ 148 h 190"/>
                <a:gd name="T54" fmla="*/ 101 w 313"/>
                <a:gd name="T55" fmla="*/ 151 h 190"/>
                <a:gd name="T56" fmla="*/ 101 w 313"/>
                <a:gd name="T57" fmla="*/ 155 h 190"/>
                <a:gd name="T58" fmla="*/ 110 w 313"/>
                <a:gd name="T59" fmla="*/ 156 h 190"/>
                <a:gd name="T60" fmla="*/ 120 w 313"/>
                <a:gd name="T61" fmla="*/ 159 h 190"/>
                <a:gd name="T62" fmla="*/ 130 w 313"/>
                <a:gd name="T63" fmla="*/ 162 h 190"/>
                <a:gd name="T64" fmla="*/ 141 w 313"/>
                <a:gd name="T65" fmla="*/ 166 h 190"/>
                <a:gd name="T66" fmla="*/ 151 w 313"/>
                <a:gd name="T67" fmla="*/ 170 h 190"/>
                <a:gd name="T68" fmla="*/ 159 w 313"/>
                <a:gd name="T69" fmla="*/ 176 h 190"/>
                <a:gd name="T70" fmla="*/ 168 w 313"/>
                <a:gd name="T71" fmla="*/ 183 h 190"/>
                <a:gd name="T72" fmla="*/ 174 w 313"/>
                <a:gd name="T73" fmla="*/ 190 h 190"/>
                <a:gd name="T74" fmla="*/ 92 w 313"/>
                <a:gd name="T75" fmla="*/ 183 h 190"/>
                <a:gd name="T76" fmla="*/ 0 w 313"/>
                <a:gd name="T77" fmla="*/ 119 h 190"/>
                <a:gd name="T78" fmla="*/ 7 w 313"/>
                <a:gd name="T79" fmla="*/ 105 h 190"/>
                <a:gd name="T80" fmla="*/ 13 w 313"/>
                <a:gd name="T81" fmla="*/ 91 h 190"/>
                <a:gd name="T82" fmla="*/ 18 w 313"/>
                <a:gd name="T83" fmla="*/ 75 h 190"/>
                <a:gd name="T84" fmla="*/ 24 w 313"/>
                <a:gd name="T85" fmla="*/ 62 h 190"/>
                <a:gd name="T86" fmla="*/ 28 w 313"/>
                <a:gd name="T87" fmla="*/ 46 h 190"/>
                <a:gd name="T88" fmla="*/ 32 w 313"/>
                <a:gd name="T89" fmla="*/ 31 h 190"/>
                <a:gd name="T90" fmla="*/ 38 w 313"/>
                <a:gd name="T91" fmla="*/ 15 h 190"/>
                <a:gd name="T92" fmla="*/ 43 w 313"/>
                <a:gd name="T93" fmla="*/ 0 h 190"/>
                <a:gd name="T94" fmla="*/ 68 w 313"/>
                <a:gd name="T95" fmla="*/ 7 h 190"/>
                <a:gd name="T96" fmla="*/ 95 w 313"/>
                <a:gd name="T97" fmla="*/ 13 h 190"/>
                <a:gd name="T98" fmla="*/ 123 w 313"/>
                <a:gd name="T99" fmla="*/ 17 h 190"/>
                <a:gd name="T100" fmla="*/ 151 w 313"/>
                <a:gd name="T101" fmla="*/ 20 h 190"/>
                <a:gd name="T102" fmla="*/ 179 w 313"/>
                <a:gd name="T103" fmla="*/ 22 h 190"/>
                <a:gd name="T104" fmla="*/ 207 w 313"/>
                <a:gd name="T105" fmla="*/ 22 h 190"/>
                <a:gd name="T106" fmla="*/ 236 w 313"/>
                <a:gd name="T107" fmla="*/ 22 h 190"/>
                <a:gd name="T108" fmla="*/ 264 w 313"/>
                <a:gd name="T109" fmla="*/ 2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3" h="190">
                  <a:moveTo>
                    <a:pt x="264" y="22"/>
                  </a:moveTo>
                  <a:lnTo>
                    <a:pt x="267" y="29"/>
                  </a:lnTo>
                  <a:lnTo>
                    <a:pt x="268" y="39"/>
                  </a:lnTo>
                  <a:lnTo>
                    <a:pt x="269" y="49"/>
                  </a:lnTo>
                  <a:lnTo>
                    <a:pt x="273" y="57"/>
                  </a:lnTo>
                  <a:lnTo>
                    <a:pt x="283" y="64"/>
                  </a:lnTo>
                  <a:lnTo>
                    <a:pt x="293" y="73"/>
                  </a:lnTo>
                  <a:lnTo>
                    <a:pt x="304" y="81"/>
                  </a:lnTo>
                  <a:lnTo>
                    <a:pt x="313" y="91"/>
                  </a:lnTo>
                  <a:lnTo>
                    <a:pt x="303" y="101"/>
                  </a:lnTo>
                  <a:lnTo>
                    <a:pt x="293" y="102"/>
                  </a:lnTo>
                  <a:lnTo>
                    <a:pt x="285" y="102"/>
                  </a:lnTo>
                  <a:lnTo>
                    <a:pt x="278" y="108"/>
                  </a:lnTo>
                  <a:lnTo>
                    <a:pt x="279" y="115"/>
                  </a:lnTo>
                  <a:lnTo>
                    <a:pt x="280" y="122"/>
                  </a:lnTo>
                  <a:lnTo>
                    <a:pt x="280" y="128"/>
                  </a:lnTo>
                  <a:lnTo>
                    <a:pt x="282" y="135"/>
                  </a:lnTo>
                  <a:lnTo>
                    <a:pt x="265" y="141"/>
                  </a:lnTo>
                  <a:lnTo>
                    <a:pt x="247" y="147"/>
                  </a:lnTo>
                  <a:lnTo>
                    <a:pt x="227" y="149"/>
                  </a:lnTo>
                  <a:lnTo>
                    <a:pt x="207" y="151"/>
                  </a:lnTo>
                  <a:lnTo>
                    <a:pt x="183" y="151"/>
                  </a:lnTo>
                  <a:lnTo>
                    <a:pt x="156" y="149"/>
                  </a:lnTo>
                  <a:lnTo>
                    <a:pt x="128" y="147"/>
                  </a:lnTo>
                  <a:lnTo>
                    <a:pt x="98" y="142"/>
                  </a:lnTo>
                  <a:lnTo>
                    <a:pt x="98" y="147"/>
                  </a:lnTo>
                  <a:lnTo>
                    <a:pt x="99" y="148"/>
                  </a:lnTo>
                  <a:lnTo>
                    <a:pt x="101" y="151"/>
                  </a:lnTo>
                  <a:lnTo>
                    <a:pt x="101" y="155"/>
                  </a:lnTo>
                  <a:lnTo>
                    <a:pt x="110" y="156"/>
                  </a:lnTo>
                  <a:lnTo>
                    <a:pt x="120" y="159"/>
                  </a:lnTo>
                  <a:lnTo>
                    <a:pt x="130" y="162"/>
                  </a:lnTo>
                  <a:lnTo>
                    <a:pt x="141" y="166"/>
                  </a:lnTo>
                  <a:lnTo>
                    <a:pt x="151" y="170"/>
                  </a:lnTo>
                  <a:lnTo>
                    <a:pt x="159" y="176"/>
                  </a:lnTo>
                  <a:lnTo>
                    <a:pt x="168" y="183"/>
                  </a:lnTo>
                  <a:lnTo>
                    <a:pt x="174" y="190"/>
                  </a:lnTo>
                  <a:lnTo>
                    <a:pt x="92" y="183"/>
                  </a:lnTo>
                  <a:lnTo>
                    <a:pt x="0" y="119"/>
                  </a:lnTo>
                  <a:lnTo>
                    <a:pt x="7" y="105"/>
                  </a:lnTo>
                  <a:lnTo>
                    <a:pt x="13" y="91"/>
                  </a:lnTo>
                  <a:lnTo>
                    <a:pt x="18" y="75"/>
                  </a:lnTo>
                  <a:lnTo>
                    <a:pt x="24" y="62"/>
                  </a:lnTo>
                  <a:lnTo>
                    <a:pt x="28" y="46"/>
                  </a:lnTo>
                  <a:lnTo>
                    <a:pt x="32" y="31"/>
                  </a:lnTo>
                  <a:lnTo>
                    <a:pt x="38" y="15"/>
                  </a:lnTo>
                  <a:lnTo>
                    <a:pt x="43" y="0"/>
                  </a:lnTo>
                  <a:lnTo>
                    <a:pt x="68" y="7"/>
                  </a:lnTo>
                  <a:lnTo>
                    <a:pt x="95" y="13"/>
                  </a:lnTo>
                  <a:lnTo>
                    <a:pt x="123" y="17"/>
                  </a:lnTo>
                  <a:lnTo>
                    <a:pt x="151" y="20"/>
                  </a:lnTo>
                  <a:lnTo>
                    <a:pt x="179" y="22"/>
                  </a:lnTo>
                  <a:lnTo>
                    <a:pt x="207" y="22"/>
                  </a:lnTo>
                  <a:lnTo>
                    <a:pt x="236" y="22"/>
                  </a:lnTo>
                  <a:lnTo>
                    <a:pt x="264" y="22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55"/>
            <p:cNvSpPr>
              <a:spLocks noChangeAspect="1"/>
            </p:cNvSpPr>
            <p:nvPr/>
          </p:nvSpPr>
          <p:spPr bwMode="auto">
            <a:xfrm>
              <a:off x="1120" y="2462"/>
              <a:ext cx="12" cy="20"/>
            </a:xfrm>
            <a:custGeom>
              <a:avLst/>
              <a:gdLst>
                <a:gd name="T0" fmla="*/ 31 w 34"/>
                <a:gd name="T1" fmla="*/ 49 h 61"/>
                <a:gd name="T2" fmla="*/ 30 w 34"/>
                <a:gd name="T3" fmla="*/ 53 h 61"/>
                <a:gd name="T4" fmla="*/ 26 w 34"/>
                <a:gd name="T5" fmla="*/ 56 h 61"/>
                <a:gd name="T6" fmla="*/ 23 w 34"/>
                <a:gd name="T7" fmla="*/ 59 h 61"/>
                <a:gd name="T8" fmla="*/ 20 w 34"/>
                <a:gd name="T9" fmla="*/ 61 h 61"/>
                <a:gd name="T10" fmla="*/ 5 w 34"/>
                <a:gd name="T11" fmla="*/ 60 h 61"/>
                <a:gd name="T12" fmla="*/ 2 w 34"/>
                <a:gd name="T13" fmla="*/ 46 h 61"/>
                <a:gd name="T14" fmla="*/ 0 w 34"/>
                <a:gd name="T15" fmla="*/ 32 h 61"/>
                <a:gd name="T16" fmla="*/ 5 w 34"/>
                <a:gd name="T17" fmla="*/ 19 h 61"/>
                <a:gd name="T18" fmla="*/ 13 w 34"/>
                <a:gd name="T19" fmla="*/ 8 h 61"/>
                <a:gd name="T20" fmla="*/ 17 w 34"/>
                <a:gd name="T21" fmla="*/ 6 h 61"/>
                <a:gd name="T22" fmla="*/ 21 w 34"/>
                <a:gd name="T23" fmla="*/ 3 h 61"/>
                <a:gd name="T24" fmla="*/ 24 w 34"/>
                <a:gd name="T25" fmla="*/ 1 h 61"/>
                <a:gd name="T26" fmla="*/ 28 w 34"/>
                <a:gd name="T27" fmla="*/ 0 h 61"/>
                <a:gd name="T28" fmla="*/ 32 w 34"/>
                <a:gd name="T29" fmla="*/ 11 h 61"/>
                <a:gd name="T30" fmla="*/ 34 w 34"/>
                <a:gd name="T31" fmla="*/ 24 h 61"/>
                <a:gd name="T32" fmla="*/ 32 w 34"/>
                <a:gd name="T33" fmla="*/ 38 h 61"/>
                <a:gd name="T34" fmla="*/ 31 w 34"/>
                <a:gd name="T3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61">
                  <a:moveTo>
                    <a:pt x="31" y="49"/>
                  </a:moveTo>
                  <a:lnTo>
                    <a:pt x="30" y="53"/>
                  </a:lnTo>
                  <a:lnTo>
                    <a:pt x="26" y="56"/>
                  </a:lnTo>
                  <a:lnTo>
                    <a:pt x="23" y="59"/>
                  </a:lnTo>
                  <a:lnTo>
                    <a:pt x="20" y="61"/>
                  </a:lnTo>
                  <a:lnTo>
                    <a:pt x="5" y="60"/>
                  </a:lnTo>
                  <a:lnTo>
                    <a:pt x="2" y="46"/>
                  </a:lnTo>
                  <a:lnTo>
                    <a:pt x="0" y="32"/>
                  </a:lnTo>
                  <a:lnTo>
                    <a:pt x="5" y="19"/>
                  </a:lnTo>
                  <a:lnTo>
                    <a:pt x="13" y="8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2" y="11"/>
                  </a:lnTo>
                  <a:lnTo>
                    <a:pt x="34" y="24"/>
                  </a:lnTo>
                  <a:lnTo>
                    <a:pt x="32" y="38"/>
                  </a:lnTo>
                  <a:lnTo>
                    <a:pt x="31" y="49"/>
                  </a:lnTo>
                  <a:close/>
                </a:path>
              </a:pathLst>
            </a:custGeom>
            <a:solidFill>
              <a:srgbClr val="F2C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56"/>
            <p:cNvSpPr>
              <a:spLocks noChangeAspect="1"/>
            </p:cNvSpPr>
            <p:nvPr/>
          </p:nvSpPr>
          <p:spPr bwMode="auto">
            <a:xfrm>
              <a:off x="1118" y="2491"/>
              <a:ext cx="15" cy="40"/>
            </a:xfrm>
            <a:custGeom>
              <a:avLst/>
              <a:gdLst>
                <a:gd name="T0" fmla="*/ 35 w 44"/>
                <a:gd name="T1" fmla="*/ 1 h 120"/>
                <a:gd name="T2" fmla="*/ 44 w 44"/>
                <a:gd name="T3" fmla="*/ 120 h 120"/>
                <a:gd name="T4" fmla="*/ 28 w 44"/>
                <a:gd name="T5" fmla="*/ 109 h 120"/>
                <a:gd name="T6" fmla="*/ 17 w 44"/>
                <a:gd name="T7" fmla="*/ 96 h 120"/>
                <a:gd name="T8" fmla="*/ 12 w 44"/>
                <a:gd name="T9" fmla="*/ 82 h 120"/>
                <a:gd name="T10" fmla="*/ 7 w 44"/>
                <a:gd name="T11" fmla="*/ 65 h 120"/>
                <a:gd name="T12" fmla="*/ 6 w 44"/>
                <a:gd name="T13" fmla="*/ 50 h 120"/>
                <a:gd name="T14" fmla="*/ 5 w 44"/>
                <a:gd name="T15" fmla="*/ 33 h 120"/>
                <a:gd name="T16" fmla="*/ 3 w 44"/>
                <a:gd name="T17" fmla="*/ 17 h 120"/>
                <a:gd name="T18" fmla="*/ 0 w 44"/>
                <a:gd name="T19" fmla="*/ 0 h 120"/>
                <a:gd name="T20" fmla="*/ 10 w 44"/>
                <a:gd name="T21" fmla="*/ 4 h 120"/>
                <a:gd name="T22" fmla="*/ 19 w 44"/>
                <a:gd name="T23" fmla="*/ 7 h 120"/>
                <a:gd name="T24" fmla="*/ 27 w 44"/>
                <a:gd name="T25" fmla="*/ 7 h 120"/>
                <a:gd name="T26" fmla="*/ 35 w 44"/>
                <a:gd name="T27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20">
                  <a:moveTo>
                    <a:pt x="35" y="1"/>
                  </a:moveTo>
                  <a:lnTo>
                    <a:pt x="44" y="120"/>
                  </a:lnTo>
                  <a:lnTo>
                    <a:pt x="28" y="109"/>
                  </a:lnTo>
                  <a:lnTo>
                    <a:pt x="17" y="96"/>
                  </a:lnTo>
                  <a:lnTo>
                    <a:pt x="12" y="82"/>
                  </a:lnTo>
                  <a:lnTo>
                    <a:pt x="7" y="65"/>
                  </a:lnTo>
                  <a:lnTo>
                    <a:pt x="6" y="50"/>
                  </a:lnTo>
                  <a:lnTo>
                    <a:pt x="5" y="33"/>
                  </a:lnTo>
                  <a:lnTo>
                    <a:pt x="3" y="17"/>
                  </a:lnTo>
                  <a:lnTo>
                    <a:pt x="0" y="0"/>
                  </a:lnTo>
                  <a:lnTo>
                    <a:pt x="10" y="4"/>
                  </a:lnTo>
                  <a:lnTo>
                    <a:pt x="19" y="7"/>
                  </a:lnTo>
                  <a:lnTo>
                    <a:pt x="27" y="7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57"/>
            <p:cNvSpPr>
              <a:spLocks noChangeAspect="1"/>
            </p:cNvSpPr>
            <p:nvPr/>
          </p:nvSpPr>
          <p:spPr bwMode="auto">
            <a:xfrm>
              <a:off x="835" y="2514"/>
              <a:ext cx="84" cy="76"/>
            </a:xfrm>
            <a:custGeom>
              <a:avLst/>
              <a:gdLst>
                <a:gd name="T0" fmla="*/ 235 w 252"/>
                <a:gd name="T1" fmla="*/ 28 h 229"/>
                <a:gd name="T2" fmla="*/ 248 w 252"/>
                <a:gd name="T3" fmla="*/ 71 h 229"/>
                <a:gd name="T4" fmla="*/ 252 w 252"/>
                <a:gd name="T5" fmla="*/ 113 h 229"/>
                <a:gd name="T6" fmla="*/ 245 w 252"/>
                <a:gd name="T7" fmla="*/ 154 h 229"/>
                <a:gd name="T8" fmla="*/ 224 w 252"/>
                <a:gd name="T9" fmla="*/ 190 h 229"/>
                <a:gd name="T10" fmla="*/ 224 w 252"/>
                <a:gd name="T11" fmla="*/ 193 h 229"/>
                <a:gd name="T12" fmla="*/ 224 w 252"/>
                <a:gd name="T13" fmla="*/ 194 h 229"/>
                <a:gd name="T14" fmla="*/ 224 w 252"/>
                <a:gd name="T15" fmla="*/ 197 h 229"/>
                <a:gd name="T16" fmla="*/ 223 w 252"/>
                <a:gd name="T17" fmla="*/ 200 h 229"/>
                <a:gd name="T18" fmla="*/ 219 w 252"/>
                <a:gd name="T19" fmla="*/ 182 h 229"/>
                <a:gd name="T20" fmla="*/ 217 w 252"/>
                <a:gd name="T21" fmla="*/ 163 h 229"/>
                <a:gd name="T22" fmla="*/ 216 w 252"/>
                <a:gd name="T23" fmla="*/ 145 h 229"/>
                <a:gd name="T24" fmla="*/ 209 w 252"/>
                <a:gd name="T25" fmla="*/ 129 h 229"/>
                <a:gd name="T26" fmla="*/ 194 w 252"/>
                <a:gd name="T27" fmla="*/ 127 h 229"/>
                <a:gd name="T28" fmla="*/ 180 w 252"/>
                <a:gd name="T29" fmla="*/ 140 h 229"/>
                <a:gd name="T30" fmla="*/ 167 w 252"/>
                <a:gd name="T31" fmla="*/ 154 h 229"/>
                <a:gd name="T32" fmla="*/ 155 w 252"/>
                <a:gd name="T33" fmla="*/ 170 h 229"/>
                <a:gd name="T34" fmla="*/ 142 w 252"/>
                <a:gd name="T35" fmla="*/ 186 h 229"/>
                <a:gd name="T36" fmla="*/ 129 w 252"/>
                <a:gd name="T37" fmla="*/ 200 h 229"/>
                <a:gd name="T38" fmla="*/ 116 w 252"/>
                <a:gd name="T39" fmla="*/ 209 h 229"/>
                <a:gd name="T40" fmla="*/ 99 w 252"/>
                <a:gd name="T41" fmla="*/ 218 h 229"/>
                <a:gd name="T42" fmla="*/ 81 w 252"/>
                <a:gd name="T43" fmla="*/ 219 h 229"/>
                <a:gd name="T44" fmla="*/ 74 w 252"/>
                <a:gd name="T45" fmla="*/ 216 h 229"/>
                <a:gd name="T46" fmla="*/ 65 w 252"/>
                <a:gd name="T47" fmla="*/ 219 h 229"/>
                <a:gd name="T48" fmla="*/ 56 w 252"/>
                <a:gd name="T49" fmla="*/ 222 h 229"/>
                <a:gd name="T50" fmla="*/ 47 w 252"/>
                <a:gd name="T51" fmla="*/ 226 h 229"/>
                <a:gd name="T52" fmla="*/ 40 w 252"/>
                <a:gd name="T53" fmla="*/ 229 h 229"/>
                <a:gd name="T54" fmla="*/ 33 w 252"/>
                <a:gd name="T55" fmla="*/ 228 h 229"/>
                <a:gd name="T56" fmla="*/ 29 w 252"/>
                <a:gd name="T57" fmla="*/ 222 h 229"/>
                <a:gd name="T58" fmla="*/ 28 w 252"/>
                <a:gd name="T59" fmla="*/ 209 h 229"/>
                <a:gd name="T60" fmla="*/ 22 w 252"/>
                <a:gd name="T61" fmla="*/ 202 h 229"/>
                <a:gd name="T62" fmla="*/ 14 w 252"/>
                <a:gd name="T63" fmla="*/ 198 h 229"/>
                <a:gd name="T64" fmla="*/ 7 w 252"/>
                <a:gd name="T65" fmla="*/ 196 h 229"/>
                <a:gd name="T66" fmla="*/ 0 w 252"/>
                <a:gd name="T67" fmla="*/ 190 h 229"/>
                <a:gd name="T68" fmla="*/ 5 w 252"/>
                <a:gd name="T69" fmla="*/ 180 h 229"/>
                <a:gd name="T70" fmla="*/ 7 w 252"/>
                <a:gd name="T71" fmla="*/ 170 h 229"/>
                <a:gd name="T72" fmla="*/ 5 w 252"/>
                <a:gd name="T73" fmla="*/ 159 h 229"/>
                <a:gd name="T74" fmla="*/ 1 w 252"/>
                <a:gd name="T75" fmla="*/ 148 h 229"/>
                <a:gd name="T76" fmla="*/ 23 w 252"/>
                <a:gd name="T77" fmla="*/ 134 h 229"/>
                <a:gd name="T78" fmla="*/ 46 w 252"/>
                <a:gd name="T79" fmla="*/ 119 h 229"/>
                <a:gd name="T80" fmla="*/ 68 w 252"/>
                <a:gd name="T81" fmla="*/ 101 h 229"/>
                <a:gd name="T82" fmla="*/ 88 w 252"/>
                <a:gd name="T83" fmla="*/ 83 h 229"/>
                <a:gd name="T84" fmla="*/ 109 w 252"/>
                <a:gd name="T85" fmla="*/ 63 h 229"/>
                <a:gd name="T86" fmla="*/ 127 w 252"/>
                <a:gd name="T87" fmla="*/ 42 h 229"/>
                <a:gd name="T88" fmla="*/ 145 w 252"/>
                <a:gd name="T89" fmla="*/ 21 h 229"/>
                <a:gd name="T90" fmla="*/ 162 w 252"/>
                <a:gd name="T91" fmla="*/ 0 h 229"/>
                <a:gd name="T92" fmla="*/ 170 w 252"/>
                <a:gd name="T93" fmla="*/ 6 h 229"/>
                <a:gd name="T94" fmla="*/ 180 w 252"/>
                <a:gd name="T95" fmla="*/ 10 h 229"/>
                <a:gd name="T96" fmla="*/ 188 w 252"/>
                <a:gd name="T97" fmla="*/ 14 h 229"/>
                <a:gd name="T98" fmla="*/ 198 w 252"/>
                <a:gd name="T99" fmla="*/ 17 h 229"/>
                <a:gd name="T100" fmla="*/ 206 w 252"/>
                <a:gd name="T101" fmla="*/ 21 h 229"/>
                <a:gd name="T102" fmla="*/ 216 w 252"/>
                <a:gd name="T103" fmla="*/ 24 h 229"/>
                <a:gd name="T104" fmla="*/ 226 w 252"/>
                <a:gd name="T105" fmla="*/ 25 h 229"/>
                <a:gd name="T106" fmla="*/ 235 w 252"/>
                <a:gd name="T107" fmla="*/ 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" h="229">
                  <a:moveTo>
                    <a:pt x="235" y="28"/>
                  </a:moveTo>
                  <a:lnTo>
                    <a:pt x="248" y="71"/>
                  </a:lnTo>
                  <a:lnTo>
                    <a:pt x="252" y="113"/>
                  </a:lnTo>
                  <a:lnTo>
                    <a:pt x="245" y="154"/>
                  </a:lnTo>
                  <a:lnTo>
                    <a:pt x="224" y="190"/>
                  </a:lnTo>
                  <a:lnTo>
                    <a:pt x="224" y="193"/>
                  </a:lnTo>
                  <a:lnTo>
                    <a:pt x="224" y="194"/>
                  </a:lnTo>
                  <a:lnTo>
                    <a:pt x="224" y="197"/>
                  </a:lnTo>
                  <a:lnTo>
                    <a:pt x="223" y="200"/>
                  </a:lnTo>
                  <a:lnTo>
                    <a:pt x="219" y="182"/>
                  </a:lnTo>
                  <a:lnTo>
                    <a:pt x="217" y="163"/>
                  </a:lnTo>
                  <a:lnTo>
                    <a:pt x="216" y="145"/>
                  </a:lnTo>
                  <a:lnTo>
                    <a:pt x="209" y="129"/>
                  </a:lnTo>
                  <a:lnTo>
                    <a:pt x="194" y="127"/>
                  </a:lnTo>
                  <a:lnTo>
                    <a:pt x="180" y="140"/>
                  </a:lnTo>
                  <a:lnTo>
                    <a:pt x="167" y="154"/>
                  </a:lnTo>
                  <a:lnTo>
                    <a:pt x="155" y="170"/>
                  </a:lnTo>
                  <a:lnTo>
                    <a:pt x="142" y="186"/>
                  </a:lnTo>
                  <a:lnTo>
                    <a:pt x="129" y="200"/>
                  </a:lnTo>
                  <a:lnTo>
                    <a:pt x="116" y="209"/>
                  </a:lnTo>
                  <a:lnTo>
                    <a:pt x="99" y="218"/>
                  </a:lnTo>
                  <a:lnTo>
                    <a:pt x="81" y="219"/>
                  </a:lnTo>
                  <a:lnTo>
                    <a:pt x="74" y="216"/>
                  </a:lnTo>
                  <a:lnTo>
                    <a:pt x="65" y="219"/>
                  </a:lnTo>
                  <a:lnTo>
                    <a:pt x="56" y="222"/>
                  </a:lnTo>
                  <a:lnTo>
                    <a:pt x="47" y="226"/>
                  </a:lnTo>
                  <a:lnTo>
                    <a:pt x="40" y="229"/>
                  </a:lnTo>
                  <a:lnTo>
                    <a:pt x="33" y="228"/>
                  </a:lnTo>
                  <a:lnTo>
                    <a:pt x="29" y="222"/>
                  </a:lnTo>
                  <a:lnTo>
                    <a:pt x="28" y="209"/>
                  </a:lnTo>
                  <a:lnTo>
                    <a:pt x="22" y="202"/>
                  </a:lnTo>
                  <a:lnTo>
                    <a:pt x="14" y="198"/>
                  </a:lnTo>
                  <a:lnTo>
                    <a:pt x="7" y="196"/>
                  </a:lnTo>
                  <a:lnTo>
                    <a:pt x="0" y="190"/>
                  </a:lnTo>
                  <a:lnTo>
                    <a:pt x="5" y="180"/>
                  </a:lnTo>
                  <a:lnTo>
                    <a:pt x="7" y="170"/>
                  </a:lnTo>
                  <a:lnTo>
                    <a:pt x="5" y="159"/>
                  </a:lnTo>
                  <a:lnTo>
                    <a:pt x="1" y="148"/>
                  </a:lnTo>
                  <a:lnTo>
                    <a:pt x="23" y="134"/>
                  </a:lnTo>
                  <a:lnTo>
                    <a:pt x="46" y="119"/>
                  </a:lnTo>
                  <a:lnTo>
                    <a:pt x="68" y="101"/>
                  </a:lnTo>
                  <a:lnTo>
                    <a:pt x="88" y="83"/>
                  </a:lnTo>
                  <a:lnTo>
                    <a:pt x="109" y="63"/>
                  </a:lnTo>
                  <a:lnTo>
                    <a:pt x="127" y="42"/>
                  </a:lnTo>
                  <a:lnTo>
                    <a:pt x="145" y="21"/>
                  </a:lnTo>
                  <a:lnTo>
                    <a:pt x="162" y="0"/>
                  </a:lnTo>
                  <a:lnTo>
                    <a:pt x="170" y="6"/>
                  </a:lnTo>
                  <a:lnTo>
                    <a:pt x="180" y="10"/>
                  </a:lnTo>
                  <a:lnTo>
                    <a:pt x="188" y="14"/>
                  </a:lnTo>
                  <a:lnTo>
                    <a:pt x="198" y="17"/>
                  </a:lnTo>
                  <a:lnTo>
                    <a:pt x="206" y="21"/>
                  </a:lnTo>
                  <a:lnTo>
                    <a:pt x="216" y="24"/>
                  </a:lnTo>
                  <a:lnTo>
                    <a:pt x="226" y="25"/>
                  </a:lnTo>
                  <a:lnTo>
                    <a:pt x="235" y="28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58"/>
            <p:cNvSpPr>
              <a:spLocks noChangeAspect="1"/>
            </p:cNvSpPr>
            <p:nvPr/>
          </p:nvSpPr>
          <p:spPr bwMode="auto">
            <a:xfrm>
              <a:off x="993" y="2529"/>
              <a:ext cx="204" cy="296"/>
            </a:xfrm>
            <a:custGeom>
              <a:avLst/>
              <a:gdLst>
                <a:gd name="T0" fmla="*/ 599 w 613"/>
                <a:gd name="T1" fmla="*/ 91 h 887"/>
                <a:gd name="T2" fmla="*/ 611 w 613"/>
                <a:gd name="T3" fmla="*/ 241 h 887"/>
                <a:gd name="T4" fmla="*/ 596 w 613"/>
                <a:gd name="T5" fmla="*/ 495 h 887"/>
                <a:gd name="T6" fmla="*/ 558 w 613"/>
                <a:gd name="T7" fmla="*/ 601 h 887"/>
                <a:gd name="T8" fmla="*/ 518 w 613"/>
                <a:gd name="T9" fmla="*/ 622 h 887"/>
                <a:gd name="T10" fmla="*/ 474 w 613"/>
                <a:gd name="T11" fmla="*/ 632 h 887"/>
                <a:gd name="T12" fmla="*/ 473 w 613"/>
                <a:gd name="T13" fmla="*/ 649 h 887"/>
                <a:gd name="T14" fmla="*/ 495 w 613"/>
                <a:gd name="T15" fmla="*/ 663 h 887"/>
                <a:gd name="T16" fmla="*/ 526 w 613"/>
                <a:gd name="T17" fmla="*/ 660 h 887"/>
                <a:gd name="T18" fmla="*/ 557 w 613"/>
                <a:gd name="T19" fmla="*/ 653 h 887"/>
                <a:gd name="T20" fmla="*/ 586 w 613"/>
                <a:gd name="T21" fmla="*/ 651 h 887"/>
                <a:gd name="T22" fmla="*/ 571 w 613"/>
                <a:gd name="T23" fmla="*/ 731 h 887"/>
                <a:gd name="T24" fmla="*/ 558 w 613"/>
                <a:gd name="T25" fmla="*/ 849 h 887"/>
                <a:gd name="T26" fmla="*/ 501 w 613"/>
                <a:gd name="T27" fmla="*/ 869 h 887"/>
                <a:gd name="T28" fmla="*/ 462 w 613"/>
                <a:gd name="T29" fmla="*/ 872 h 887"/>
                <a:gd name="T30" fmla="*/ 426 w 613"/>
                <a:gd name="T31" fmla="*/ 861 h 887"/>
                <a:gd name="T32" fmla="*/ 401 w 613"/>
                <a:gd name="T33" fmla="*/ 841 h 887"/>
                <a:gd name="T34" fmla="*/ 370 w 613"/>
                <a:gd name="T35" fmla="*/ 718 h 887"/>
                <a:gd name="T36" fmla="*/ 381 w 613"/>
                <a:gd name="T37" fmla="*/ 605 h 887"/>
                <a:gd name="T38" fmla="*/ 403 w 613"/>
                <a:gd name="T39" fmla="*/ 605 h 887"/>
                <a:gd name="T40" fmla="*/ 406 w 613"/>
                <a:gd name="T41" fmla="*/ 586 h 887"/>
                <a:gd name="T42" fmla="*/ 373 w 613"/>
                <a:gd name="T43" fmla="*/ 508 h 887"/>
                <a:gd name="T44" fmla="*/ 341 w 613"/>
                <a:gd name="T45" fmla="*/ 393 h 887"/>
                <a:gd name="T46" fmla="*/ 310 w 613"/>
                <a:gd name="T47" fmla="*/ 279 h 887"/>
                <a:gd name="T48" fmla="*/ 297 w 613"/>
                <a:gd name="T49" fmla="*/ 272 h 887"/>
                <a:gd name="T50" fmla="*/ 265 w 613"/>
                <a:gd name="T51" fmla="*/ 343 h 887"/>
                <a:gd name="T52" fmla="*/ 235 w 613"/>
                <a:gd name="T53" fmla="*/ 457 h 887"/>
                <a:gd name="T54" fmla="*/ 225 w 613"/>
                <a:gd name="T55" fmla="*/ 577 h 887"/>
                <a:gd name="T56" fmla="*/ 243 w 613"/>
                <a:gd name="T57" fmla="*/ 806 h 887"/>
                <a:gd name="T58" fmla="*/ 223 w 613"/>
                <a:gd name="T59" fmla="*/ 872 h 887"/>
                <a:gd name="T60" fmla="*/ 209 w 613"/>
                <a:gd name="T61" fmla="*/ 866 h 887"/>
                <a:gd name="T62" fmla="*/ 187 w 613"/>
                <a:gd name="T63" fmla="*/ 870 h 887"/>
                <a:gd name="T64" fmla="*/ 165 w 613"/>
                <a:gd name="T65" fmla="*/ 876 h 887"/>
                <a:gd name="T66" fmla="*/ 127 w 613"/>
                <a:gd name="T67" fmla="*/ 887 h 887"/>
                <a:gd name="T68" fmla="*/ 83 w 613"/>
                <a:gd name="T69" fmla="*/ 875 h 887"/>
                <a:gd name="T70" fmla="*/ 37 w 613"/>
                <a:gd name="T71" fmla="*/ 865 h 887"/>
                <a:gd name="T72" fmla="*/ 30 w 613"/>
                <a:gd name="T73" fmla="*/ 823 h 887"/>
                <a:gd name="T74" fmla="*/ 13 w 613"/>
                <a:gd name="T75" fmla="*/ 681 h 887"/>
                <a:gd name="T76" fmla="*/ 23 w 613"/>
                <a:gd name="T77" fmla="*/ 502 h 887"/>
                <a:gd name="T78" fmla="*/ 3 w 613"/>
                <a:gd name="T79" fmla="*/ 349 h 887"/>
                <a:gd name="T80" fmla="*/ 6 w 613"/>
                <a:gd name="T81" fmla="*/ 197 h 887"/>
                <a:gd name="T82" fmla="*/ 34 w 613"/>
                <a:gd name="T83" fmla="*/ 81 h 887"/>
                <a:gd name="T84" fmla="*/ 63 w 613"/>
                <a:gd name="T85" fmla="*/ 17 h 887"/>
                <a:gd name="T86" fmla="*/ 108 w 613"/>
                <a:gd name="T87" fmla="*/ 28 h 887"/>
                <a:gd name="T88" fmla="*/ 152 w 613"/>
                <a:gd name="T89" fmla="*/ 43 h 887"/>
                <a:gd name="T90" fmla="*/ 198 w 613"/>
                <a:gd name="T91" fmla="*/ 58 h 887"/>
                <a:gd name="T92" fmla="*/ 244 w 613"/>
                <a:gd name="T93" fmla="*/ 75 h 887"/>
                <a:gd name="T94" fmla="*/ 289 w 613"/>
                <a:gd name="T95" fmla="*/ 92 h 887"/>
                <a:gd name="T96" fmla="*/ 314 w 613"/>
                <a:gd name="T97" fmla="*/ 56 h 887"/>
                <a:gd name="T98" fmla="*/ 346 w 613"/>
                <a:gd name="T99" fmla="*/ 21 h 887"/>
                <a:gd name="T100" fmla="*/ 375 w 613"/>
                <a:gd name="T101" fmla="*/ 3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3" h="887">
                  <a:moveTo>
                    <a:pt x="440" y="75"/>
                  </a:moveTo>
                  <a:lnTo>
                    <a:pt x="586" y="42"/>
                  </a:lnTo>
                  <a:lnTo>
                    <a:pt x="599" y="91"/>
                  </a:lnTo>
                  <a:lnTo>
                    <a:pt x="604" y="139"/>
                  </a:lnTo>
                  <a:lnTo>
                    <a:pt x="607" y="190"/>
                  </a:lnTo>
                  <a:lnTo>
                    <a:pt x="611" y="241"/>
                  </a:lnTo>
                  <a:lnTo>
                    <a:pt x="613" y="328"/>
                  </a:lnTo>
                  <a:lnTo>
                    <a:pt x="608" y="413"/>
                  </a:lnTo>
                  <a:lnTo>
                    <a:pt x="596" y="495"/>
                  </a:lnTo>
                  <a:lnTo>
                    <a:pt x="575" y="573"/>
                  </a:lnTo>
                  <a:lnTo>
                    <a:pt x="568" y="589"/>
                  </a:lnTo>
                  <a:lnTo>
                    <a:pt x="558" y="601"/>
                  </a:lnTo>
                  <a:lnTo>
                    <a:pt x="546" y="610"/>
                  </a:lnTo>
                  <a:lnTo>
                    <a:pt x="533" y="616"/>
                  </a:lnTo>
                  <a:lnTo>
                    <a:pt x="518" y="622"/>
                  </a:lnTo>
                  <a:lnTo>
                    <a:pt x="502" y="626"/>
                  </a:lnTo>
                  <a:lnTo>
                    <a:pt x="488" y="629"/>
                  </a:lnTo>
                  <a:lnTo>
                    <a:pt x="474" y="632"/>
                  </a:lnTo>
                  <a:lnTo>
                    <a:pt x="473" y="637"/>
                  </a:lnTo>
                  <a:lnTo>
                    <a:pt x="472" y="643"/>
                  </a:lnTo>
                  <a:lnTo>
                    <a:pt x="473" y="649"/>
                  </a:lnTo>
                  <a:lnTo>
                    <a:pt x="477" y="653"/>
                  </a:lnTo>
                  <a:lnTo>
                    <a:pt x="486" y="658"/>
                  </a:lnTo>
                  <a:lnTo>
                    <a:pt x="495" y="663"/>
                  </a:lnTo>
                  <a:lnTo>
                    <a:pt x="505" y="663"/>
                  </a:lnTo>
                  <a:lnTo>
                    <a:pt x="516" y="663"/>
                  </a:lnTo>
                  <a:lnTo>
                    <a:pt x="526" y="660"/>
                  </a:lnTo>
                  <a:lnTo>
                    <a:pt x="537" y="657"/>
                  </a:lnTo>
                  <a:lnTo>
                    <a:pt x="547" y="654"/>
                  </a:lnTo>
                  <a:lnTo>
                    <a:pt x="557" y="653"/>
                  </a:lnTo>
                  <a:lnTo>
                    <a:pt x="586" y="612"/>
                  </a:lnTo>
                  <a:lnTo>
                    <a:pt x="589" y="632"/>
                  </a:lnTo>
                  <a:lnTo>
                    <a:pt x="586" y="651"/>
                  </a:lnTo>
                  <a:lnTo>
                    <a:pt x="582" y="672"/>
                  </a:lnTo>
                  <a:lnTo>
                    <a:pt x="579" y="692"/>
                  </a:lnTo>
                  <a:lnTo>
                    <a:pt x="571" y="731"/>
                  </a:lnTo>
                  <a:lnTo>
                    <a:pt x="564" y="769"/>
                  </a:lnTo>
                  <a:lnTo>
                    <a:pt x="560" y="809"/>
                  </a:lnTo>
                  <a:lnTo>
                    <a:pt x="558" y="849"/>
                  </a:lnTo>
                  <a:lnTo>
                    <a:pt x="526" y="877"/>
                  </a:lnTo>
                  <a:lnTo>
                    <a:pt x="513" y="872"/>
                  </a:lnTo>
                  <a:lnTo>
                    <a:pt x="501" y="869"/>
                  </a:lnTo>
                  <a:lnTo>
                    <a:pt x="487" y="869"/>
                  </a:lnTo>
                  <a:lnTo>
                    <a:pt x="474" y="870"/>
                  </a:lnTo>
                  <a:lnTo>
                    <a:pt x="462" y="872"/>
                  </a:lnTo>
                  <a:lnTo>
                    <a:pt x="448" y="870"/>
                  </a:lnTo>
                  <a:lnTo>
                    <a:pt x="437" y="868"/>
                  </a:lnTo>
                  <a:lnTo>
                    <a:pt x="426" y="861"/>
                  </a:lnTo>
                  <a:lnTo>
                    <a:pt x="413" y="858"/>
                  </a:lnTo>
                  <a:lnTo>
                    <a:pt x="406" y="851"/>
                  </a:lnTo>
                  <a:lnTo>
                    <a:pt x="401" y="841"/>
                  </a:lnTo>
                  <a:lnTo>
                    <a:pt x="395" y="830"/>
                  </a:lnTo>
                  <a:lnTo>
                    <a:pt x="380" y="776"/>
                  </a:lnTo>
                  <a:lnTo>
                    <a:pt x="370" y="718"/>
                  </a:lnTo>
                  <a:lnTo>
                    <a:pt x="367" y="658"/>
                  </a:lnTo>
                  <a:lnTo>
                    <a:pt x="374" y="600"/>
                  </a:lnTo>
                  <a:lnTo>
                    <a:pt x="381" y="605"/>
                  </a:lnTo>
                  <a:lnTo>
                    <a:pt x="389" y="607"/>
                  </a:lnTo>
                  <a:lnTo>
                    <a:pt x="396" y="605"/>
                  </a:lnTo>
                  <a:lnTo>
                    <a:pt x="403" y="605"/>
                  </a:lnTo>
                  <a:lnTo>
                    <a:pt x="408" y="600"/>
                  </a:lnTo>
                  <a:lnTo>
                    <a:pt x="408" y="593"/>
                  </a:lnTo>
                  <a:lnTo>
                    <a:pt x="406" y="586"/>
                  </a:lnTo>
                  <a:lnTo>
                    <a:pt x="406" y="580"/>
                  </a:lnTo>
                  <a:lnTo>
                    <a:pt x="388" y="545"/>
                  </a:lnTo>
                  <a:lnTo>
                    <a:pt x="373" y="508"/>
                  </a:lnTo>
                  <a:lnTo>
                    <a:pt x="361" y="470"/>
                  </a:lnTo>
                  <a:lnTo>
                    <a:pt x="350" y="432"/>
                  </a:lnTo>
                  <a:lnTo>
                    <a:pt x="341" y="393"/>
                  </a:lnTo>
                  <a:lnTo>
                    <a:pt x="331" y="354"/>
                  </a:lnTo>
                  <a:lnTo>
                    <a:pt x="321" y="317"/>
                  </a:lnTo>
                  <a:lnTo>
                    <a:pt x="310" y="279"/>
                  </a:lnTo>
                  <a:lnTo>
                    <a:pt x="307" y="275"/>
                  </a:lnTo>
                  <a:lnTo>
                    <a:pt x="303" y="273"/>
                  </a:lnTo>
                  <a:lnTo>
                    <a:pt x="297" y="272"/>
                  </a:lnTo>
                  <a:lnTo>
                    <a:pt x="293" y="270"/>
                  </a:lnTo>
                  <a:lnTo>
                    <a:pt x="278" y="307"/>
                  </a:lnTo>
                  <a:lnTo>
                    <a:pt x="265" y="343"/>
                  </a:lnTo>
                  <a:lnTo>
                    <a:pt x="253" y="381"/>
                  </a:lnTo>
                  <a:lnTo>
                    <a:pt x="243" y="418"/>
                  </a:lnTo>
                  <a:lnTo>
                    <a:pt x="235" y="457"/>
                  </a:lnTo>
                  <a:lnTo>
                    <a:pt x="228" y="497"/>
                  </a:lnTo>
                  <a:lnTo>
                    <a:pt x="225" y="537"/>
                  </a:lnTo>
                  <a:lnTo>
                    <a:pt x="225" y="577"/>
                  </a:lnTo>
                  <a:lnTo>
                    <a:pt x="239" y="651"/>
                  </a:lnTo>
                  <a:lnTo>
                    <a:pt x="246" y="729"/>
                  </a:lnTo>
                  <a:lnTo>
                    <a:pt x="243" y="806"/>
                  </a:lnTo>
                  <a:lnTo>
                    <a:pt x="226" y="880"/>
                  </a:lnTo>
                  <a:lnTo>
                    <a:pt x="225" y="876"/>
                  </a:lnTo>
                  <a:lnTo>
                    <a:pt x="223" y="872"/>
                  </a:lnTo>
                  <a:lnTo>
                    <a:pt x="221" y="868"/>
                  </a:lnTo>
                  <a:lnTo>
                    <a:pt x="218" y="865"/>
                  </a:lnTo>
                  <a:lnTo>
                    <a:pt x="209" y="866"/>
                  </a:lnTo>
                  <a:lnTo>
                    <a:pt x="203" y="868"/>
                  </a:lnTo>
                  <a:lnTo>
                    <a:pt x="194" y="869"/>
                  </a:lnTo>
                  <a:lnTo>
                    <a:pt x="187" y="870"/>
                  </a:lnTo>
                  <a:lnTo>
                    <a:pt x="180" y="872"/>
                  </a:lnTo>
                  <a:lnTo>
                    <a:pt x="173" y="875"/>
                  </a:lnTo>
                  <a:lnTo>
                    <a:pt x="165" y="876"/>
                  </a:lnTo>
                  <a:lnTo>
                    <a:pt x="158" y="877"/>
                  </a:lnTo>
                  <a:lnTo>
                    <a:pt x="143" y="884"/>
                  </a:lnTo>
                  <a:lnTo>
                    <a:pt x="127" y="887"/>
                  </a:lnTo>
                  <a:lnTo>
                    <a:pt x="112" y="884"/>
                  </a:lnTo>
                  <a:lnTo>
                    <a:pt x="98" y="880"/>
                  </a:lnTo>
                  <a:lnTo>
                    <a:pt x="83" y="875"/>
                  </a:lnTo>
                  <a:lnTo>
                    <a:pt x="67" y="869"/>
                  </a:lnTo>
                  <a:lnTo>
                    <a:pt x="52" y="866"/>
                  </a:lnTo>
                  <a:lnTo>
                    <a:pt x="37" y="865"/>
                  </a:lnTo>
                  <a:lnTo>
                    <a:pt x="31" y="852"/>
                  </a:lnTo>
                  <a:lnTo>
                    <a:pt x="30" y="838"/>
                  </a:lnTo>
                  <a:lnTo>
                    <a:pt x="30" y="823"/>
                  </a:lnTo>
                  <a:lnTo>
                    <a:pt x="27" y="809"/>
                  </a:lnTo>
                  <a:lnTo>
                    <a:pt x="18" y="745"/>
                  </a:lnTo>
                  <a:lnTo>
                    <a:pt x="13" y="681"/>
                  </a:lnTo>
                  <a:lnTo>
                    <a:pt x="14" y="615"/>
                  </a:lnTo>
                  <a:lnTo>
                    <a:pt x="25" y="552"/>
                  </a:lnTo>
                  <a:lnTo>
                    <a:pt x="23" y="502"/>
                  </a:lnTo>
                  <a:lnTo>
                    <a:pt x="17" y="450"/>
                  </a:lnTo>
                  <a:lnTo>
                    <a:pt x="10" y="399"/>
                  </a:lnTo>
                  <a:lnTo>
                    <a:pt x="3" y="349"/>
                  </a:lnTo>
                  <a:lnTo>
                    <a:pt x="0" y="297"/>
                  </a:lnTo>
                  <a:lnTo>
                    <a:pt x="0" y="247"/>
                  </a:lnTo>
                  <a:lnTo>
                    <a:pt x="6" y="197"/>
                  </a:lnTo>
                  <a:lnTo>
                    <a:pt x="18" y="148"/>
                  </a:lnTo>
                  <a:lnTo>
                    <a:pt x="27" y="114"/>
                  </a:lnTo>
                  <a:lnTo>
                    <a:pt x="34" y="81"/>
                  </a:lnTo>
                  <a:lnTo>
                    <a:pt x="41" y="47"/>
                  </a:lnTo>
                  <a:lnTo>
                    <a:pt x="49" y="14"/>
                  </a:lnTo>
                  <a:lnTo>
                    <a:pt x="63" y="17"/>
                  </a:lnTo>
                  <a:lnTo>
                    <a:pt x="78" y="19"/>
                  </a:lnTo>
                  <a:lnTo>
                    <a:pt x="92" y="24"/>
                  </a:lnTo>
                  <a:lnTo>
                    <a:pt x="108" y="28"/>
                  </a:lnTo>
                  <a:lnTo>
                    <a:pt x="123" y="33"/>
                  </a:lnTo>
                  <a:lnTo>
                    <a:pt x="138" y="38"/>
                  </a:lnTo>
                  <a:lnTo>
                    <a:pt x="152" y="43"/>
                  </a:lnTo>
                  <a:lnTo>
                    <a:pt x="168" y="47"/>
                  </a:lnTo>
                  <a:lnTo>
                    <a:pt x="183" y="53"/>
                  </a:lnTo>
                  <a:lnTo>
                    <a:pt x="198" y="58"/>
                  </a:lnTo>
                  <a:lnTo>
                    <a:pt x="214" y="64"/>
                  </a:lnTo>
                  <a:lnTo>
                    <a:pt x="229" y="70"/>
                  </a:lnTo>
                  <a:lnTo>
                    <a:pt x="244" y="75"/>
                  </a:lnTo>
                  <a:lnTo>
                    <a:pt x="260" y="79"/>
                  </a:lnTo>
                  <a:lnTo>
                    <a:pt x="274" y="86"/>
                  </a:lnTo>
                  <a:lnTo>
                    <a:pt x="289" y="92"/>
                  </a:lnTo>
                  <a:lnTo>
                    <a:pt x="296" y="79"/>
                  </a:lnTo>
                  <a:lnTo>
                    <a:pt x="304" y="67"/>
                  </a:lnTo>
                  <a:lnTo>
                    <a:pt x="314" y="56"/>
                  </a:lnTo>
                  <a:lnTo>
                    <a:pt x="325" y="43"/>
                  </a:lnTo>
                  <a:lnTo>
                    <a:pt x="335" y="32"/>
                  </a:lnTo>
                  <a:lnTo>
                    <a:pt x="346" y="21"/>
                  </a:lnTo>
                  <a:lnTo>
                    <a:pt x="359" y="11"/>
                  </a:lnTo>
                  <a:lnTo>
                    <a:pt x="370" y="0"/>
                  </a:lnTo>
                  <a:lnTo>
                    <a:pt x="375" y="3"/>
                  </a:lnTo>
                  <a:lnTo>
                    <a:pt x="440" y="75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59"/>
            <p:cNvSpPr>
              <a:spLocks noChangeAspect="1"/>
            </p:cNvSpPr>
            <p:nvPr/>
          </p:nvSpPr>
          <p:spPr bwMode="auto">
            <a:xfrm>
              <a:off x="1170" y="2817"/>
              <a:ext cx="29" cy="23"/>
            </a:xfrm>
            <a:custGeom>
              <a:avLst/>
              <a:gdLst>
                <a:gd name="T0" fmla="*/ 83 w 87"/>
                <a:gd name="T1" fmla="*/ 24 h 67"/>
                <a:gd name="T2" fmla="*/ 85 w 87"/>
                <a:gd name="T3" fmla="*/ 35 h 67"/>
                <a:gd name="T4" fmla="*/ 87 w 87"/>
                <a:gd name="T5" fmla="*/ 47 h 67"/>
                <a:gd name="T6" fmla="*/ 85 w 87"/>
                <a:gd name="T7" fmla="*/ 58 h 67"/>
                <a:gd name="T8" fmla="*/ 78 w 87"/>
                <a:gd name="T9" fmla="*/ 67 h 67"/>
                <a:gd name="T10" fmla="*/ 68 w 87"/>
                <a:gd name="T11" fmla="*/ 65 h 67"/>
                <a:gd name="T12" fmla="*/ 57 w 87"/>
                <a:gd name="T13" fmla="*/ 63 h 67"/>
                <a:gd name="T14" fmla="*/ 47 w 87"/>
                <a:gd name="T15" fmla="*/ 60 h 67"/>
                <a:gd name="T16" fmla="*/ 37 w 87"/>
                <a:gd name="T17" fmla="*/ 56 h 67"/>
                <a:gd name="T18" fmla="*/ 28 w 87"/>
                <a:gd name="T19" fmla="*/ 53 h 67"/>
                <a:gd name="T20" fmla="*/ 19 w 87"/>
                <a:gd name="T21" fmla="*/ 49 h 67"/>
                <a:gd name="T22" fmla="*/ 9 w 87"/>
                <a:gd name="T23" fmla="*/ 46 h 67"/>
                <a:gd name="T24" fmla="*/ 0 w 87"/>
                <a:gd name="T25" fmla="*/ 43 h 67"/>
                <a:gd name="T26" fmla="*/ 0 w 87"/>
                <a:gd name="T27" fmla="*/ 32 h 67"/>
                <a:gd name="T28" fmla="*/ 8 w 87"/>
                <a:gd name="T29" fmla="*/ 25 h 67"/>
                <a:gd name="T30" fmla="*/ 19 w 87"/>
                <a:gd name="T31" fmla="*/ 17 h 67"/>
                <a:gd name="T32" fmla="*/ 32 w 87"/>
                <a:gd name="T33" fmla="*/ 10 h 67"/>
                <a:gd name="T34" fmla="*/ 44 w 87"/>
                <a:gd name="T35" fmla="*/ 3 h 67"/>
                <a:gd name="T36" fmla="*/ 57 w 87"/>
                <a:gd name="T37" fmla="*/ 0 h 67"/>
                <a:gd name="T38" fmla="*/ 68 w 87"/>
                <a:gd name="T39" fmla="*/ 1 h 67"/>
                <a:gd name="T40" fmla="*/ 76 w 87"/>
                <a:gd name="T41" fmla="*/ 10 h 67"/>
                <a:gd name="T42" fmla="*/ 83 w 87"/>
                <a:gd name="T43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67">
                  <a:moveTo>
                    <a:pt x="83" y="24"/>
                  </a:moveTo>
                  <a:lnTo>
                    <a:pt x="85" y="35"/>
                  </a:lnTo>
                  <a:lnTo>
                    <a:pt x="87" y="47"/>
                  </a:lnTo>
                  <a:lnTo>
                    <a:pt x="85" y="58"/>
                  </a:lnTo>
                  <a:lnTo>
                    <a:pt x="78" y="67"/>
                  </a:lnTo>
                  <a:lnTo>
                    <a:pt x="68" y="65"/>
                  </a:lnTo>
                  <a:lnTo>
                    <a:pt x="57" y="63"/>
                  </a:lnTo>
                  <a:lnTo>
                    <a:pt x="47" y="60"/>
                  </a:lnTo>
                  <a:lnTo>
                    <a:pt x="37" y="56"/>
                  </a:lnTo>
                  <a:lnTo>
                    <a:pt x="28" y="53"/>
                  </a:lnTo>
                  <a:lnTo>
                    <a:pt x="19" y="49"/>
                  </a:lnTo>
                  <a:lnTo>
                    <a:pt x="9" y="46"/>
                  </a:lnTo>
                  <a:lnTo>
                    <a:pt x="0" y="43"/>
                  </a:lnTo>
                  <a:lnTo>
                    <a:pt x="0" y="32"/>
                  </a:lnTo>
                  <a:lnTo>
                    <a:pt x="8" y="25"/>
                  </a:lnTo>
                  <a:lnTo>
                    <a:pt x="19" y="17"/>
                  </a:lnTo>
                  <a:lnTo>
                    <a:pt x="32" y="10"/>
                  </a:lnTo>
                  <a:lnTo>
                    <a:pt x="44" y="3"/>
                  </a:lnTo>
                  <a:lnTo>
                    <a:pt x="57" y="0"/>
                  </a:lnTo>
                  <a:lnTo>
                    <a:pt x="68" y="1"/>
                  </a:lnTo>
                  <a:lnTo>
                    <a:pt x="76" y="10"/>
                  </a:lnTo>
                  <a:lnTo>
                    <a:pt x="83" y="2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60"/>
            <p:cNvSpPr>
              <a:spLocks noChangeAspect="1"/>
            </p:cNvSpPr>
            <p:nvPr/>
          </p:nvSpPr>
          <p:spPr bwMode="auto">
            <a:xfrm>
              <a:off x="1112" y="2823"/>
              <a:ext cx="28" cy="21"/>
            </a:xfrm>
            <a:custGeom>
              <a:avLst/>
              <a:gdLst>
                <a:gd name="T0" fmla="*/ 83 w 83"/>
                <a:gd name="T1" fmla="*/ 17 h 61"/>
                <a:gd name="T2" fmla="*/ 81 w 83"/>
                <a:gd name="T3" fmla="*/ 25 h 61"/>
                <a:gd name="T4" fmla="*/ 77 w 83"/>
                <a:gd name="T5" fmla="*/ 32 h 61"/>
                <a:gd name="T6" fmla="*/ 71 w 83"/>
                <a:gd name="T7" fmla="*/ 38 h 61"/>
                <a:gd name="T8" fmla="*/ 64 w 83"/>
                <a:gd name="T9" fmla="*/ 42 h 61"/>
                <a:gd name="T10" fmla="*/ 57 w 83"/>
                <a:gd name="T11" fmla="*/ 46 h 61"/>
                <a:gd name="T12" fmla="*/ 49 w 83"/>
                <a:gd name="T13" fmla="*/ 49 h 61"/>
                <a:gd name="T14" fmla="*/ 42 w 83"/>
                <a:gd name="T15" fmla="*/ 53 h 61"/>
                <a:gd name="T16" fmla="*/ 37 w 83"/>
                <a:gd name="T17" fmla="*/ 59 h 61"/>
                <a:gd name="T18" fmla="*/ 30 w 83"/>
                <a:gd name="T19" fmla="*/ 61 h 61"/>
                <a:gd name="T20" fmla="*/ 24 w 83"/>
                <a:gd name="T21" fmla="*/ 61 h 61"/>
                <a:gd name="T22" fmla="*/ 17 w 83"/>
                <a:gd name="T23" fmla="*/ 61 h 61"/>
                <a:gd name="T24" fmla="*/ 11 w 83"/>
                <a:gd name="T25" fmla="*/ 61 h 61"/>
                <a:gd name="T26" fmla="*/ 4 w 83"/>
                <a:gd name="T27" fmla="*/ 50 h 61"/>
                <a:gd name="T28" fmla="*/ 0 w 83"/>
                <a:gd name="T29" fmla="*/ 36 h 61"/>
                <a:gd name="T30" fmla="*/ 0 w 83"/>
                <a:gd name="T31" fmla="*/ 22 h 61"/>
                <a:gd name="T32" fmla="*/ 2 w 83"/>
                <a:gd name="T33" fmla="*/ 10 h 61"/>
                <a:gd name="T34" fmla="*/ 11 w 83"/>
                <a:gd name="T35" fmla="*/ 4 h 61"/>
                <a:gd name="T36" fmla="*/ 21 w 83"/>
                <a:gd name="T37" fmla="*/ 0 h 61"/>
                <a:gd name="T38" fmla="*/ 32 w 83"/>
                <a:gd name="T39" fmla="*/ 0 h 61"/>
                <a:gd name="T40" fmla="*/ 42 w 83"/>
                <a:gd name="T41" fmla="*/ 0 h 61"/>
                <a:gd name="T42" fmla="*/ 53 w 83"/>
                <a:gd name="T43" fmla="*/ 3 h 61"/>
                <a:gd name="T44" fmla="*/ 63 w 83"/>
                <a:gd name="T45" fmla="*/ 7 h 61"/>
                <a:gd name="T46" fmla="*/ 73 w 83"/>
                <a:gd name="T47" fmla="*/ 11 h 61"/>
                <a:gd name="T48" fmla="*/ 83 w 83"/>
                <a:gd name="T49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61">
                  <a:moveTo>
                    <a:pt x="83" y="17"/>
                  </a:moveTo>
                  <a:lnTo>
                    <a:pt x="81" y="25"/>
                  </a:lnTo>
                  <a:lnTo>
                    <a:pt x="77" y="32"/>
                  </a:lnTo>
                  <a:lnTo>
                    <a:pt x="71" y="38"/>
                  </a:lnTo>
                  <a:lnTo>
                    <a:pt x="64" y="42"/>
                  </a:lnTo>
                  <a:lnTo>
                    <a:pt x="57" y="46"/>
                  </a:lnTo>
                  <a:lnTo>
                    <a:pt x="49" y="49"/>
                  </a:lnTo>
                  <a:lnTo>
                    <a:pt x="42" y="53"/>
                  </a:lnTo>
                  <a:lnTo>
                    <a:pt x="37" y="59"/>
                  </a:lnTo>
                  <a:lnTo>
                    <a:pt x="30" y="61"/>
                  </a:lnTo>
                  <a:lnTo>
                    <a:pt x="24" y="61"/>
                  </a:lnTo>
                  <a:lnTo>
                    <a:pt x="17" y="61"/>
                  </a:lnTo>
                  <a:lnTo>
                    <a:pt x="11" y="61"/>
                  </a:lnTo>
                  <a:lnTo>
                    <a:pt x="4" y="50"/>
                  </a:lnTo>
                  <a:lnTo>
                    <a:pt x="0" y="36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1" y="4"/>
                  </a:lnTo>
                  <a:lnTo>
                    <a:pt x="21" y="0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3" y="3"/>
                  </a:lnTo>
                  <a:lnTo>
                    <a:pt x="63" y="7"/>
                  </a:lnTo>
                  <a:lnTo>
                    <a:pt x="73" y="11"/>
                  </a:lnTo>
                  <a:lnTo>
                    <a:pt x="83" y="1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61"/>
            <p:cNvSpPr>
              <a:spLocks noChangeAspect="1"/>
            </p:cNvSpPr>
            <p:nvPr/>
          </p:nvSpPr>
          <p:spPr bwMode="auto">
            <a:xfrm>
              <a:off x="1041" y="2825"/>
              <a:ext cx="21" cy="16"/>
            </a:xfrm>
            <a:custGeom>
              <a:avLst/>
              <a:gdLst>
                <a:gd name="T0" fmla="*/ 61 w 64"/>
                <a:gd name="T1" fmla="*/ 50 h 50"/>
                <a:gd name="T2" fmla="*/ 53 w 64"/>
                <a:gd name="T3" fmla="*/ 50 h 50"/>
                <a:gd name="T4" fmla="*/ 45 w 64"/>
                <a:gd name="T5" fmla="*/ 49 h 50"/>
                <a:gd name="T6" fmla="*/ 36 w 64"/>
                <a:gd name="T7" fmla="*/ 46 h 50"/>
                <a:gd name="T8" fmla="*/ 29 w 64"/>
                <a:gd name="T9" fmla="*/ 42 h 50"/>
                <a:gd name="T10" fmla="*/ 21 w 64"/>
                <a:gd name="T11" fmla="*/ 38 h 50"/>
                <a:gd name="T12" fmla="*/ 14 w 64"/>
                <a:gd name="T13" fmla="*/ 32 h 50"/>
                <a:gd name="T14" fmla="*/ 7 w 64"/>
                <a:gd name="T15" fmla="*/ 27 h 50"/>
                <a:gd name="T16" fmla="*/ 0 w 64"/>
                <a:gd name="T17" fmla="*/ 21 h 50"/>
                <a:gd name="T18" fmla="*/ 7 w 64"/>
                <a:gd name="T19" fmla="*/ 18 h 50"/>
                <a:gd name="T20" fmla="*/ 15 w 64"/>
                <a:gd name="T21" fmla="*/ 17 h 50"/>
                <a:gd name="T22" fmla="*/ 22 w 64"/>
                <a:gd name="T23" fmla="*/ 14 h 50"/>
                <a:gd name="T24" fmla="*/ 31 w 64"/>
                <a:gd name="T25" fmla="*/ 13 h 50"/>
                <a:gd name="T26" fmla="*/ 39 w 64"/>
                <a:gd name="T27" fmla="*/ 10 h 50"/>
                <a:gd name="T28" fmla="*/ 46 w 64"/>
                <a:gd name="T29" fmla="*/ 7 h 50"/>
                <a:gd name="T30" fmla="*/ 54 w 64"/>
                <a:gd name="T31" fmla="*/ 4 h 50"/>
                <a:gd name="T32" fmla="*/ 61 w 64"/>
                <a:gd name="T33" fmla="*/ 0 h 50"/>
                <a:gd name="T34" fmla="*/ 63 w 64"/>
                <a:gd name="T35" fmla="*/ 13 h 50"/>
                <a:gd name="T36" fmla="*/ 64 w 64"/>
                <a:gd name="T37" fmla="*/ 25 h 50"/>
                <a:gd name="T38" fmla="*/ 64 w 64"/>
                <a:gd name="T39" fmla="*/ 39 h 50"/>
                <a:gd name="T40" fmla="*/ 61 w 64"/>
                <a:gd name="T4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" h="50">
                  <a:moveTo>
                    <a:pt x="61" y="50"/>
                  </a:moveTo>
                  <a:lnTo>
                    <a:pt x="53" y="50"/>
                  </a:lnTo>
                  <a:lnTo>
                    <a:pt x="45" y="49"/>
                  </a:lnTo>
                  <a:lnTo>
                    <a:pt x="36" y="46"/>
                  </a:lnTo>
                  <a:lnTo>
                    <a:pt x="29" y="42"/>
                  </a:lnTo>
                  <a:lnTo>
                    <a:pt x="21" y="38"/>
                  </a:lnTo>
                  <a:lnTo>
                    <a:pt x="14" y="32"/>
                  </a:lnTo>
                  <a:lnTo>
                    <a:pt x="7" y="27"/>
                  </a:lnTo>
                  <a:lnTo>
                    <a:pt x="0" y="21"/>
                  </a:lnTo>
                  <a:lnTo>
                    <a:pt x="7" y="18"/>
                  </a:lnTo>
                  <a:lnTo>
                    <a:pt x="15" y="17"/>
                  </a:lnTo>
                  <a:lnTo>
                    <a:pt x="22" y="14"/>
                  </a:lnTo>
                  <a:lnTo>
                    <a:pt x="31" y="13"/>
                  </a:lnTo>
                  <a:lnTo>
                    <a:pt x="39" y="10"/>
                  </a:lnTo>
                  <a:lnTo>
                    <a:pt x="46" y="7"/>
                  </a:lnTo>
                  <a:lnTo>
                    <a:pt x="54" y="4"/>
                  </a:lnTo>
                  <a:lnTo>
                    <a:pt x="61" y="0"/>
                  </a:lnTo>
                  <a:lnTo>
                    <a:pt x="63" y="13"/>
                  </a:lnTo>
                  <a:lnTo>
                    <a:pt x="64" y="25"/>
                  </a:lnTo>
                  <a:lnTo>
                    <a:pt x="64" y="39"/>
                  </a:lnTo>
                  <a:lnTo>
                    <a:pt x="61" y="50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62"/>
            <p:cNvSpPr>
              <a:spLocks noChangeAspect="1"/>
            </p:cNvSpPr>
            <p:nvPr/>
          </p:nvSpPr>
          <p:spPr bwMode="auto">
            <a:xfrm>
              <a:off x="978" y="2826"/>
              <a:ext cx="45" cy="9"/>
            </a:xfrm>
            <a:custGeom>
              <a:avLst/>
              <a:gdLst>
                <a:gd name="T0" fmla="*/ 137 w 137"/>
                <a:gd name="T1" fmla="*/ 14 h 28"/>
                <a:gd name="T2" fmla="*/ 137 w 137"/>
                <a:gd name="T3" fmla="*/ 28 h 28"/>
                <a:gd name="T4" fmla="*/ 122 w 137"/>
                <a:gd name="T5" fmla="*/ 23 h 28"/>
                <a:gd name="T6" fmla="*/ 105 w 137"/>
                <a:gd name="T7" fmla="*/ 18 h 28"/>
                <a:gd name="T8" fmla="*/ 90 w 137"/>
                <a:gd name="T9" fmla="*/ 16 h 28"/>
                <a:gd name="T10" fmla="*/ 73 w 137"/>
                <a:gd name="T11" fmla="*/ 16 h 28"/>
                <a:gd name="T12" fmla="*/ 56 w 137"/>
                <a:gd name="T13" fmla="*/ 16 h 28"/>
                <a:gd name="T14" fmla="*/ 39 w 137"/>
                <a:gd name="T15" fmla="*/ 18 h 28"/>
                <a:gd name="T16" fmla="*/ 24 w 137"/>
                <a:gd name="T17" fmla="*/ 23 h 28"/>
                <a:gd name="T18" fmla="*/ 9 w 137"/>
                <a:gd name="T19" fmla="*/ 28 h 28"/>
                <a:gd name="T20" fmla="*/ 0 w 137"/>
                <a:gd name="T21" fmla="*/ 28 h 28"/>
                <a:gd name="T22" fmla="*/ 13 w 137"/>
                <a:gd name="T23" fmla="*/ 16 h 28"/>
                <a:gd name="T24" fmla="*/ 28 w 137"/>
                <a:gd name="T25" fmla="*/ 7 h 28"/>
                <a:gd name="T26" fmla="*/ 45 w 137"/>
                <a:gd name="T27" fmla="*/ 3 h 28"/>
                <a:gd name="T28" fmla="*/ 63 w 137"/>
                <a:gd name="T29" fmla="*/ 0 h 28"/>
                <a:gd name="T30" fmla="*/ 81 w 137"/>
                <a:gd name="T31" fmla="*/ 0 h 28"/>
                <a:gd name="T32" fmla="*/ 99 w 137"/>
                <a:gd name="T33" fmla="*/ 3 h 28"/>
                <a:gd name="T34" fmla="*/ 119 w 137"/>
                <a:gd name="T35" fmla="*/ 9 h 28"/>
                <a:gd name="T36" fmla="*/ 137 w 137"/>
                <a:gd name="T3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28">
                  <a:moveTo>
                    <a:pt x="137" y="14"/>
                  </a:moveTo>
                  <a:lnTo>
                    <a:pt x="137" y="28"/>
                  </a:lnTo>
                  <a:lnTo>
                    <a:pt x="122" y="23"/>
                  </a:lnTo>
                  <a:lnTo>
                    <a:pt x="105" y="18"/>
                  </a:lnTo>
                  <a:lnTo>
                    <a:pt x="90" y="16"/>
                  </a:lnTo>
                  <a:lnTo>
                    <a:pt x="73" y="16"/>
                  </a:lnTo>
                  <a:lnTo>
                    <a:pt x="56" y="16"/>
                  </a:lnTo>
                  <a:lnTo>
                    <a:pt x="39" y="18"/>
                  </a:lnTo>
                  <a:lnTo>
                    <a:pt x="24" y="23"/>
                  </a:lnTo>
                  <a:lnTo>
                    <a:pt x="9" y="28"/>
                  </a:lnTo>
                  <a:lnTo>
                    <a:pt x="0" y="28"/>
                  </a:lnTo>
                  <a:lnTo>
                    <a:pt x="13" y="16"/>
                  </a:lnTo>
                  <a:lnTo>
                    <a:pt x="28" y="7"/>
                  </a:lnTo>
                  <a:lnTo>
                    <a:pt x="45" y="3"/>
                  </a:lnTo>
                  <a:lnTo>
                    <a:pt x="63" y="0"/>
                  </a:lnTo>
                  <a:lnTo>
                    <a:pt x="81" y="0"/>
                  </a:lnTo>
                  <a:lnTo>
                    <a:pt x="99" y="3"/>
                  </a:lnTo>
                  <a:lnTo>
                    <a:pt x="119" y="9"/>
                  </a:lnTo>
                  <a:lnTo>
                    <a:pt x="13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63"/>
            <p:cNvSpPr>
              <a:spLocks noChangeAspect="1"/>
            </p:cNvSpPr>
            <p:nvPr/>
          </p:nvSpPr>
          <p:spPr bwMode="auto">
            <a:xfrm>
              <a:off x="1146" y="2827"/>
              <a:ext cx="17" cy="6"/>
            </a:xfrm>
            <a:custGeom>
              <a:avLst/>
              <a:gdLst>
                <a:gd name="T0" fmla="*/ 52 w 52"/>
                <a:gd name="T1" fmla="*/ 14 h 18"/>
                <a:gd name="T2" fmla="*/ 46 w 52"/>
                <a:gd name="T3" fmla="*/ 17 h 18"/>
                <a:gd name="T4" fmla="*/ 41 w 52"/>
                <a:gd name="T5" fmla="*/ 18 h 18"/>
                <a:gd name="T6" fmla="*/ 35 w 52"/>
                <a:gd name="T7" fmla="*/ 18 h 18"/>
                <a:gd name="T8" fmla="*/ 28 w 52"/>
                <a:gd name="T9" fmla="*/ 17 h 18"/>
                <a:gd name="T10" fmla="*/ 22 w 52"/>
                <a:gd name="T11" fmla="*/ 14 h 18"/>
                <a:gd name="T12" fmla="*/ 15 w 52"/>
                <a:gd name="T13" fmla="*/ 13 h 18"/>
                <a:gd name="T14" fmla="*/ 10 w 52"/>
                <a:gd name="T15" fmla="*/ 11 h 18"/>
                <a:gd name="T16" fmla="*/ 3 w 52"/>
                <a:gd name="T17" fmla="*/ 10 h 18"/>
                <a:gd name="T18" fmla="*/ 3 w 52"/>
                <a:gd name="T19" fmla="*/ 8 h 18"/>
                <a:gd name="T20" fmla="*/ 3 w 52"/>
                <a:gd name="T21" fmla="*/ 6 h 18"/>
                <a:gd name="T22" fmla="*/ 2 w 52"/>
                <a:gd name="T23" fmla="*/ 4 h 18"/>
                <a:gd name="T24" fmla="*/ 0 w 52"/>
                <a:gd name="T25" fmla="*/ 3 h 18"/>
                <a:gd name="T26" fmla="*/ 7 w 52"/>
                <a:gd name="T27" fmla="*/ 2 h 18"/>
                <a:gd name="T28" fmla="*/ 14 w 52"/>
                <a:gd name="T29" fmla="*/ 2 h 18"/>
                <a:gd name="T30" fmla="*/ 21 w 52"/>
                <a:gd name="T31" fmla="*/ 0 h 18"/>
                <a:gd name="T32" fmla="*/ 28 w 52"/>
                <a:gd name="T33" fmla="*/ 2 h 18"/>
                <a:gd name="T34" fmla="*/ 35 w 52"/>
                <a:gd name="T35" fmla="*/ 3 h 18"/>
                <a:gd name="T36" fmla="*/ 42 w 52"/>
                <a:gd name="T37" fmla="*/ 4 h 18"/>
                <a:gd name="T38" fmla="*/ 48 w 52"/>
                <a:gd name="T39" fmla="*/ 8 h 18"/>
                <a:gd name="T40" fmla="*/ 52 w 52"/>
                <a:gd name="T4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18">
                  <a:moveTo>
                    <a:pt x="52" y="14"/>
                  </a:moveTo>
                  <a:lnTo>
                    <a:pt x="46" y="17"/>
                  </a:lnTo>
                  <a:lnTo>
                    <a:pt x="41" y="18"/>
                  </a:lnTo>
                  <a:lnTo>
                    <a:pt x="35" y="18"/>
                  </a:lnTo>
                  <a:lnTo>
                    <a:pt x="28" y="17"/>
                  </a:lnTo>
                  <a:lnTo>
                    <a:pt x="22" y="14"/>
                  </a:lnTo>
                  <a:lnTo>
                    <a:pt x="15" y="13"/>
                  </a:lnTo>
                  <a:lnTo>
                    <a:pt x="10" y="11"/>
                  </a:lnTo>
                  <a:lnTo>
                    <a:pt x="3" y="10"/>
                  </a:lnTo>
                  <a:lnTo>
                    <a:pt x="3" y="8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7" y="2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2" y="4"/>
                  </a:lnTo>
                  <a:lnTo>
                    <a:pt x="48" y="8"/>
                  </a:lnTo>
                  <a:lnTo>
                    <a:pt x="52" y="1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64"/>
            <p:cNvSpPr>
              <a:spLocks noChangeAspect="1"/>
            </p:cNvSpPr>
            <p:nvPr/>
          </p:nvSpPr>
          <p:spPr bwMode="auto">
            <a:xfrm>
              <a:off x="1216" y="2832"/>
              <a:ext cx="10" cy="49"/>
            </a:xfrm>
            <a:custGeom>
              <a:avLst/>
              <a:gdLst>
                <a:gd name="T0" fmla="*/ 4 w 29"/>
                <a:gd name="T1" fmla="*/ 149 h 149"/>
                <a:gd name="T2" fmla="*/ 7 w 29"/>
                <a:gd name="T3" fmla="*/ 133 h 149"/>
                <a:gd name="T4" fmla="*/ 9 w 29"/>
                <a:gd name="T5" fmla="*/ 94 h 149"/>
                <a:gd name="T6" fmla="*/ 9 w 29"/>
                <a:gd name="T7" fmla="*/ 43 h 149"/>
                <a:gd name="T8" fmla="*/ 0 w 29"/>
                <a:gd name="T9" fmla="*/ 0 h 149"/>
                <a:gd name="T10" fmla="*/ 9 w 29"/>
                <a:gd name="T11" fmla="*/ 0 h 149"/>
                <a:gd name="T12" fmla="*/ 18 w 29"/>
                <a:gd name="T13" fmla="*/ 7 h 149"/>
                <a:gd name="T14" fmla="*/ 23 w 29"/>
                <a:gd name="T15" fmla="*/ 17 h 149"/>
                <a:gd name="T16" fmla="*/ 29 w 29"/>
                <a:gd name="T17" fmla="*/ 27 h 149"/>
                <a:gd name="T18" fmla="*/ 29 w 29"/>
                <a:gd name="T19" fmla="*/ 42 h 149"/>
                <a:gd name="T20" fmla="*/ 28 w 29"/>
                <a:gd name="T21" fmla="*/ 78 h 149"/>
                <a:gd name="T22" fmla="*/ 21 w 29"/>
                <a:gd name="T23" fmla="*/ 120 h 149"/>
                <a:gd name="T24" fmla="*/ 4 w 29"/>
                <a:gd name="T2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49">
                  <a:moveTo>
                    <a:pt x="4" y="149"/>
                  </a:moveTo>
                  <a:lnTo>
                    <a:pt x="7" y="133"/>
                  </a:lnTo>
                  <a:lnTo>
                    <a:pt x="9" y="94"/>
                  </a:lnTo>
                  <a:lnTo>
                    <a:pt x="9" y="43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7"/>
                  </a:lnTo>
                  <a:lnTo>
                    <a:pt x="23" y="17"/>
                  </a:lnTo>
                  <a:lnTo>
                    <a:pt x="29" y="27"/>
                  </a:lnTo>
                  <a:lnTo>
                    <a:pt x="29" y="42"/>
                  </a:lnTo>
                  <a:lnTo>
                    <a:pt x="28" y="78"/>
                  </a:lnTo>
                  <a:lnTo>
                    <a:pt x="21" y="120"/>
                  </a:lnTo>
                  <a:lnTo>
                    <a:pt x="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65"/>
            <p:cNvSpPr>
              <a:spLocks noChangeAspect="1"/>
            </p:cNvSpPr>
            <p:nvPr/>
          </p:nvSpPr>
          <p:spPr bwMode="auto">
            <a:xfrm>
              <a:off x="1235" y="2835"/>
              <a:ext cx="9" cy="25"/>
            </a:xfrm>
            <a:custGeom>
              <a:avLst/>
              <a:gdLst>
                <a:gd name="T0" fmla="*/ 26 w 26"/>
                <a:gd name="T1" fmla="*/ 34 h 74"/>
                <a:gd name="T2" fmla="*/ 26 w 26"/>
                <a:gd name="T3" fmla="*/ 46 h 74"/>
                <a:gd name="T4" fmla="*/ 22 w 26"/>
                <a:gd name="T5" fmla="*/ 59 h 74"/>
                <a:gd name="T6" fmla="*/ 15 w 26"/>
                <a:gd name="T7" fmla="*/ 70 h 74"/>
                <a:gd name="T8" fmla="*/ 11 w 26"/>
                <a:gd name="T9" fmla="*/ 74 h 74"/>
                <a:gd name="T10" fmla="*/ 11 w 26"/>
                <a:gd name="T11" fmla="*/ 56 h 74"/>
                <a:gd name="T12" fmla="*/ 8 w 26"/>
                <a:gd name="T13" fmla="*/ 37 h 74"/>
                <a:gd name="T14" fmla="*/ 4 w 26"/>
                <a:gd name="T15" fmla="*/ 18 h 74"/>
                <a:gd name="T16" fmla="*/ 0 w 26"/>
                <a:gd name="T17" fmla="*/ 0 h 74"/>
                <a:gd name="T18" fmla="*/ 11 w 26"/>
                <a:gd name="T19" fmla="*/ 3 h 74"/>
                <a:gd name="T20" fmla="*/ 17 w 26"/>
                <a:gd name="T21" fmla="*/ 13 h 74"/>
                <a:gd name="T22" fmla="*/ 21 w 26"/>
                <a:gd name="T23" fmla="*/ 24 h 74"/>
                <a:gd name="T24" fmla="*/ 26 w 26"/>
                <a:gd name="T25" fmla="*/ 3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4">
                  <a:moveTo>
                    <a:pt x="26" y="34"/>
                  </a:moveTo>
                  <a:lnTo>
                    <a:pt x="26" y="46"/>
                  </a:lnTo>
                  <a:lnTo>
                    <a:pt x="22" y="59"/>
                  </a:lnTo>
                  <a:lnTo>
                    <a:pt x="15" y="70"/>
                  </a:lnTo>
                  <a:lnTo>
                    <a:pt x="11" y="74"/>
                  </a:lnTo>
                  <a:lnTo>
                    <a:pt x="11" y="56"/>
                  </a:lnTo>
                  <a:lnTo>
                    <a:pt x="8" y="37"/>
                  </a:lnTo>
                  <a:lnTo>
                    <a:pt x="4" y="18"/>
                  </a:lnTo>
                  <a:lnTo>
                    <a:pt x="0" y="0"/>
                  </a:lnTo>
                  <a:lnTo>
                    <a:pt x="11" y="3"/>
                  </a:lnTo>
                  <a:lnTo>
                    <a:pt x="17" y="13"/>
                  </a:lnTo>
                  <a:lnTo>
                    <a:pt x="21" y="24"/>
                  </a:lnTo>
                  <a:lnTo>
                    <a:pt x="26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66"/>
            <p:cNvSpPr>
              <a:spLocks noChangeAspect="1"/>
            </p:cNvSpPr>
            <p:nvPr/>
          </p:nvSpPr>
          <p:spPr bwMode="auto">
            <a:xfrm>
              <a:off x="942" y="2849"/>
              <a:ext cx="17" cy="40"/>
            </a:xfrm>
            <a:custGeom>
              <a:avLst/>
              <a:gdLst>
                <a:gd name="T0" fmla="*/ 53 w 53"/>
                <a:gd name="T1" fmla="*/ 109 h 120"/>
                <a:gd name="T2" fmla="*/ 53 w 53"/>
                <a:gd name="T3" fmla="*/ 113 h 120"/>
                <a:gd name="T4" fmla="*/ 53 w 53"/>
                <a:gd name="T5" fmla="*/ 116 h 120"/>
                <a:gd name="T6" fmla="*/ 51 w 53"/>
                <a:gd name="T7" fmla="*/ 117 h 120"/>
                <a:gd name="T8" fmla="*/ 48 w 53"/>
                <a:gd name="T9" fmla="*/ 120 h 120"/>
                <a:gd name="T10" fmla="*/ 41 w 53"/>
                <a:gd name="T11" fmla="*/ 117 h 120"/>
                <a:gd name="T12" fmla="*/ 34 w 53"/>
                <a:gd name="T13" fmla="*/ 114 h 120"/>
                <a:gd name="T14" fmla="*/ 27 w 53"/>
                <a:gd name="T15" fmla="*/ 112 h 120"/>
                <a:gd name="T16" fmla="*/ 22 w 53"/>
                <a:gd name="T17" fmla="*/ 108 h 120"/>
                <a:gd name="T18" fmla="*/ 16 w 53"/>
                <a:gd name="T19" fmla="*/ 102 h 120"/>
                <a:gd name="T20" fmla="*/ 11 w 53"/>
                <a:gd name="T21" fmla="*/ 98 h 120"/>
                <a:gd name="T22" fmla="*/ 6 w 53"/>
                <a:gd name="T23" fmla="*/ 91 h 120"/>
                <a:gd name="T24" fmla="*/ 4 w 53"/>
                <a:gd name="T25" fmla="*/ 84 h 120"/>
                <a:gd name="T26" fmla="*/ 0 w 53"/>
                <a:gd name="T27" fmla="*/ 63 h 120"/>
                <a:gd name="T28" fmla="*/ 0 w 53"/>
                <a:gd name="T29" fmla="*/ 41 h 120"/>
                <a:gd name="T30" fmla="*/ 2 w 53"/>
                <a:gd name="T31" fmla="*/ 20 h 120"/>
                <a:gd name="T32" fmla="*/ 11 w 53"/>
                <a:gd name="T33" fmla="*/ 0 h 120"/>
                <a:gd name="T34" fmla="*/ 11 w 53"/>
                <a:gd name="T35" fmla="*/ 4 h 120"/>
                <a:gd name="T36" fmla="*/ 9 w 53"/>
                <a:gd name="T37" fmla="*/ 14 h 120"/>
                <a:gd name="T38" fmla="*/ 8 w 53"/>
                <a:gd name="T39" fmla="*/ 31 h 120"/>
                <a:gd name="T40" fmla="*/ 9 w 53"/>
                <a:gd name="T41" fmla="*/ 48 h 120"/>
                <a:gd name="T42" fmla="*/ 13 w 53"/>
                <a:gd name="T43" fmla="*/ 67 h 120"/>
                <a:gd name="T44" fmla="*/ 22 w 53"/>
                <a:gd name="T45" fmla="*/ 85 h 120"/>
                <a:gd name="T46" fmla="*/ 34 w 53"/>
                <a:gd name="T47" fmla="*/ 99 h 120"/>
                <a:gd name="T48" fmla="*/ 53 w 53"/>
                <a:gd name="T49" fmla="*/ 10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20">
                  <a:moveTo>
                    <a:pt x="53" y="109"/>
                  </a:moveTo>
                  <a:lnTo>
                    <a:pt x="53" y="113"/>
                  </a:lnTo>
                  <a:lnTo>
                    <a:pt x="53" y="116"/>
                  </a:lnTo>
                  <a:lnTo>
                    <a:pt x="51" y="117"/>
                  </a:lnTo>
                  <a:lnTo>
                    <a:pt x="48" y="120"/>
                  </a:lnTo>
                  <a:lnTo>
                    <a:pt x="41" y="117"/>
                  </a:lnTo>
                  <a:lnTo>
                    <a:pt x="34" y="114"/>
                  </a:lnTo>
                  <a:lnTo>
                    <a:pt x="27" y="112"/>
                  </a:lnTo>
                  <a:lnTo>
                    <a:pt x="22" y="108"/>
                  </a:lnTo>
                  <a:lnTo>
                    <a:pt x="16" y="102"/>
                  </a:lnTo>
                  <a:lnTo>
                    <a:pt x="11" y="98"/>
                  </a:lnTo>
                  <a:lnTo>
                    <a:pt x="6" y="91"/>
                  </a:lnTo>
                  <a:lnTo>
                    <a:pt x="4" y="84"/>
                  </a:lnTo>
                  <a:lnTo>
                    <a:pt x="0" y="63"/>
                  </a:lnTo>
                  <a:lnTo>
                    <a:pt x="0" y="41"/>
                  </a:lnTo>
                  <a:lnTo>
                    <a:pt x="2" y="2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9" y="14"/>
                  </a:lnTo>
                  <a:lnTo>
                    <a:pt x="8" y="31"/>
                  </a:lnTo>
                  <a:lnTo>
                    <a:pt x="9" y="48"/>
                  </a:lnTo>
                  <a:lnTo>
                    <a:pt x="13" y="67"/>
                  </a:lnTo>
                  <a:lnTo>
                    <a:pt x="22" y="85"/>
                  </a:lnTo>
                  <a:lnTo>
                    <a:pt x="34" y="99"/>
                  </a:lnTo>
                  <a:lnTo>
                    <a:pt x="53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67"/>
            <p:cNvSpPr>
              <a:spLocks noChangeAspect="1"/>
            </p:cNvSpPr>
            <p:nvPr/>
          </p:nvSpPr>
          <p:spPr bwMode="auto">
            <a:xfrm>
              <a:off x="972" y="2848"/>
              <a:ext cx="75" cy="21"/>
            </a:xfrm>
            <a:custGeom>
              <a:avLst/>
              <a:gdLst>
                <a:gd name="T0" fmla="*/ 200 w 223"/>
                <a:gd name="T1" fmla="*/ 42 h 64"/>
                <a:gd name="T2" fmla="*/ 223 w 223"/>
                <a:gd name="T3" fmla="*/ 64 h 64"/>
                <a:gd name="T4" fmla="*/ 210 w 223"/>
                <a:gd name="T5" fmla="*/ 58 h 64"/>
                <a:gd name="T6" fmla="*/ 198 w 223"/>
                <a:gd name="T7" fmla="*/ 53 h 64"/>
                <a:gd name="T8" fmla="*/ 184 w 223"/>
                <a:gd name="T9" fmla="*/ 47 h 64"/>
                <a:gd name="T10" fmla="*/ 171 w 223"/>
                <a:gd name="T11" fmla="*/ 42 h 64"/>
                <a:gd name="T12" fmla="*/ 157 w 223"/>
                <a:gd name="T13" fmla="*/ 38 h 64"/>
                <a:gd name="T14" fmla="*/ 142 w 223"/>
                <a:gd name="T15" fmla="*/ 35 h 64"/>
                <a:gd name="T16" fmla="*/ 128 w 223"/>
                <a:gd name="T17" fmla="*/ 31 h 64"/>
                <a:gd name="T18" fmla="*/ 114 w 223"/>
                <a:gd name="T19" fmla="*/ 28 h 64"/>
                <a:gd name="T20" fmla="*/ 99 w 223"/>
                <a:gd name="T21" fmla="*/ 26 h 64"/>
                <a:gd name="T22" fmla="*/ 83 w 223"/>
                <a:gd name="T23" fmla="*/ 26 h 64"/>
                <a:gd name="T24" fmla="*/ 69 w 223"/>
                <a:gd name="T25" fmla="*/ 26 h 64"/>
                <a:gd name="T26" fmla="*/ 55 w 223"/>
                <a:gd name="T27" fmla="*/ 28 h 64"/>
                <a:gd name="T28" fmla="*/ 40 w 223"/>
                <a:gd name="T29" fmla="*/ 29 h 64"/>
                <a:gd name="T30" fmla="*/ 26 w 223"/>
                <a:gd name="T31" fmla="*/ 33 h 64"/>
                <a:gd name="T32" fmla="*/ 14 w 223"/>
                <a:gd name="T33" fmla="*/ 38 h 64"/>
                <a:gd name="T34" fmla="*/ 0 w 223"/>
                <a:gd name="T35" fmla="*/ 43 h 64"/>
                <a:gd name="T36" fmla="*/ 4 w 223"/>
                <a:gd name="T37" fmla="*/ 32 h 64"/>
                <a:gd name="T38" fmla="*/ 9 w 223"/>
                <a:gd name="T39" fmla="*/ 24 h 64"/>
                <a:gd name="T40" fmla="*/ 16 w 223"/>
                <a:gd name="T41" fmla="*/ 17 h 64"/>
                <a:gd name="T42" fmla="*/ 25 w 223"/>
                <a:gd name="T43" fmla="*/ 11 h 64"/>
                <a:gd name="T44" fmla="*/ 34 w 223"/>
                <a:gd name="T45" fmla="*/ 7 h 64"/>
                <a:gd name="T46" fmla="*/ 44 w 223"/>
                <a:gd name="T47" fmla="*/ 4 h 64"/>
                <a:gd name="T48" fmla="*/ 54 w 223"/>
                <a:gd name="T49" fmla="*/ 1 h 64"/>
                <a:gd name="T50" fmla="*/ 65 w 223"/>
                <a:gd name="T51" fmla="*/ 0 h 64"/>
                <a:gd name="T52" fmla="*/ 83 w 223"/>
                <a:gd name="T53" fmla="*/ 1 h 64"/>
                <a:gd name="T54" fmla="*/ 103 w 223"/>
                <a:gd name="T55" fmla="*/ 3 h 64"/>
                <a:gd name="T56" fmla="*/ 122 w 223"/>
                <a:gd name="T57" fmla="*/ 4 h 64"/>
                <a:gd name="T58" fmla="*/ 140 w 223"/>
                <a:gd name="T59" fmla="*/ 8 h 64"/>
                <a:gd name="T60" fmla="*/ 157 w 223"/>
                <a:gd name="T61" fmla="*/ 14 h 64"/>
                <a:gd name="T62" fmla="*/ 174 w 223"/>
                <a:gd name="T63" fmla="*/ 21 h 64"/>
                <a:gd name="T64" fmla="*/ 188 w 223"/>
                <a:gd name="T65" fmla="*/ 31 h 64"/>
                <a:gd name="T66" fmla="*/ 200 w 223"/>
                <a:gd name="T6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64">
                  <a:moveTo>
                    <a:pt x="200" y="42"/>
                  </a:moveTo>
                  <a:lnTo>
                    <a:pt x="223" y="64"/>
                  </a:lnTo>
                  <a:lnTo>
                    <a:pt x="210" y="58"/>
                  </a:lnTo>
                  <a:lnTo>
                    <a:pt x="198" y="53"/>
                  </a:lnTo>
                  <a:lnTo>
                    <a:pt x="184" y="47"/>
                  </a:lnTo>
                  <a:lnTo>
                    <a:pt x="171" y="42"/>
                  </a:lnTo>
                  <a:lnTo>
                    <a:pt x="157" y="38"/>
                  </a:lnTo>
                  <a:lnTo>
                    <a:pt x="142" y="35"/>
                  </a:lnTo>
                  <a:lnTo>
                    <a:pt x="128" y="31"/>
                  </a:lnTo>
                  <a:lnTo>
                    <a:pt x="114" y="28"/>
                  </a:lnTo>
                  <a:lnTo>
                    <a:pt x="99" y="26"/>
                  </a:lnTo>
                  <a:lnTo>
                    <a:pt x="83" y="26"/>
                  </a:lnTo>
                  <a:lnTo>
                    <a:pt x="69" y="26"/>
                  </a:lnTo>
                  <a:lnTo>
                    <a:pt x="55" y="28"/>
                  </a:lnTo>
                  <a:lnTo>
                    <a:pt x="40" y="29"/>
                  </a:lnTo>
                  <a:lnTo>
                    <a:pt x="26" y="33"/>
                  </a:lnTo>
                  <a:lnTo>
                    <a:pt x="14" y="38"/>
                  </a:lnTo>
                  <a:lnTo>
                    <a:pt x="0" y="43"/>
                  </a:lnTo>
                  <a:lnTo>
                    <a:pt x="4" y="32"/>
                  </a:lnTo>
                  <a:lnTo>
                    <a:pt x="9" y="24"/>
                  </a:lnTo>
                  <a:lnTo>
                    <a:pt x="16" y="17"/>
                  </a:lnTo>
                  <a:lnTo>
                    <a:pt x="25" y="11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4" y="1"/>
                  </a:lnTo>
                  <a:lnTo>
                    <a:pt x="65" y="0"/>
                  </a:lnTo>
                  <a:lnTo>
                    <a:pt x="83" y="1"/>
                  </a:lnTo>
                  <a:lnTo>
                    <a:pt x="103" y="3"/>
                  </a:lnTo>
                  <a:lnTo>
                    <a:pt x="122" y="4"/>
                  </a:lnTo>
                  <a:lnTo>
                    <a:pt x="140" y="8"/>
                  </a:lnTo>
                  <a:lnTo>
                    <a:pt x="157" y="14"/>
                  </a:lnTo>
                  <a:lnTo>
                    <a:pt x="174" y="21"/>
                  </a:lnTo>
                  <a:lnTo>
                    <a:pt x="188" y="31"/>
                  </a:lnTo>
                  <a:lnTo>
                    <a:pt x="200" y="4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68"/>
            <p:cNvSpPr>
              <a:spLocks noChangeAspect="1"/>
            </p:cNvSpPr>
            <p:nvPr/>
          </p:nvSpPr>
          <p:spPr bwMode="auto">
            <a:xfrm>
              <a:off x="1125" y="2857"/>
              <a:ext cx="34" cy="6"/>
            </a:xfrm>
            <a:custGeom>
              <a:avLst/>
              <a:gdLst>
                <a:gd name="T0" fmla="*/ 101 w 101"/>
                <a:gd name="T1" fmla="*/ 0 h 19"/>
                <a:gd name="T2" fmla="*/ 99 w 101"/>
                <a:gd name="T3" fmla="*/ 3 h 19"/>
                <a:gd name="T4" fmla="*/ 97 w 101"/>
                <a:gd name="T5" fmla="*/ 6 h 19"/>
                <a:gd name="T6" fmla="*/ 94 w 101"/>
                <a:gd name="T7" fmla="*/ 10 h 19"/>
                <a:gd name="T8" fmla="*/ 91 w 101"/>
                <a:gd name="T9" fmla="*/ 13 h 19"/>
                <a:gd name="T10" fmla="*/ 80 w 101"/>
                <a:gd name="T11" fmla="*/ 16 h 19"/>
                <a:gd name="T12" fmla="*/ 69 w 101"/>
                <a:gd name="T13" fmla="*/ 17 h 19"/>
                <a:gd name="T14" fmla="*/ 58 w 101"/>
                <a:gd name="T15" fmla="*/ 17 h 19"/>
                <a:gd name="T16" fmla="*/ 46 w 101"/>
                <a:gd name="T17" fmla="*/ 19 h 19"/>
                <a:gd name="T18" fmla="*/ 35 w 101"/>
                <a:gd name="T19" fmla="*/ 19 h 19"/>
                <a:gd name="T20" fmla="*/ 23 w 101"/>
                <a:gd name="T21" fmla="*/ 17 h 19"/>
                <a:gd name="T22" fmla="*/ 12 w 101"/>
                <a:gd name="T23" fmla="*/ 17 h 19"/>
                <a:gd name="T24" fmla="*/ 0 w 101"/>
                <a:gd name="T25" fmla="*/ 16 h 19"/>
                <a:gd name="T26" fmla="*/ 5 w 101"/>
                <a:gd name="T27" fmla="*/ 0 h 19"/>
                <a:gd name="T28" fmla="*/ 17 w 101"/>
                <a:gd name="T29" fmla="*/ 2 h 19"/>
                <a:gd name="T30" fmla="*/ 28 w 101"/>
                <a:gd name="T31" fmla="*/ 3 h 19"/>
                <a:gd name="T32" fmla="*/ 41 w 101"/>
                <a:gd name="T33" fmla="*/ 5 h 19"/>
                <a:gd name="T34" fmla="*/ 53 w 101"/>
                <a:gd name="T35" fmla="*/ 5 h 19"/>
                <a:gd name="T36" fmla="*/ 65 w 101"/>
                <a:gd name="T37" fmla="*/ 5 h 19"/>
                <a:gd name="T38" fmla="*/ 77 w 101"/>
                <a:gd name="T39" fmla="*/ 3 h 19"/>
                <a:gd name="T40" fmla="*/ 88 w 101"/>
                <a:gd name="T41" fmla="*/ 2 h 19"/>
                <a:gd name="T42" fmla="*/ 101 w 101"/>
                <a:gd name="T4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1" h="19">
                  <a:moveTo>
                    <a:pt x="101" y="0"/>
                  </a:moveTo>
                  <a:lnTo>
                    <a:pt x="99" y="3"/>
                  </a:lnTo>
                  <a:lnTo>
                    <a:pt x="97" y="6"/>
                  </a:lnTo>
                  <a:lnTo>
                    <a:pt x="94" y="10"/>
                  </a:lnTo>
                  <a:lnTo>
                    <a:pt x="91" y="13"/>
                  </a:lnTo>
                  <a:lnTo>
                    <a:pt x="80" y="16"/>
                  </a:lnTo>
                  <a:lnTo>
                    <a:pt x="69" y="17"/>
                  </a:lnTo>
                  <a:lnTo>
                    <a:pt x="58" y="17"/>
                  </a:lnTo>
                  <a:lnTo>
                    <a:pt x="46" y="19"/>
                  </a:lnTo>
                  <a:lnTo>
                    <a:pt x="35" y="19"/>
                  </a:lnTo>
                  <a:lnTo>
                    <a:pt x="23" y="17"/>
                  </a:lnTo>
                  <a:lnTo>
                    <a:pt x="12" y="17"/>
                  </a:lnTo>
                  <a:lnTo>
                    <a:pt x="0" y="16"/>
                  </a:lnTo>
                  <a:lnTo>
                    <a:pt x="5" y="0"/>
                  </a:lnTo>
                  <a:lnTo>
                    <a:pt x="17" y="2"/>
                  </a:lnTo>
                  <a:lnTo>
                    <a:pt x="28" y="3"/>
                  </a:lnTo>
                  <a:lnTo>
                    <a:pt x="41" y="5"/>
                  </a:lnTo>
                  <a:lnTo>
                    <a:pt x="53" y="5"/>
                  </a:lnTo>
                  <a:lnTo>
                    <a:pt x="65" y="5"/>
                  </a:lnTo>
                  <a:lnTo>
                    <a:pt x="77" y="3"/>
                  </a:lnTo>
                  <a:lnTo>
                    <a:pt x="88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69"/>
            <p:cNvSpPr>
              <a:spLocks noChangeAspect="1"/>
            </p:cNvSpPr>
            <p:nvPr/>
          </p:nvSpPr>
          <p:spPr bwMode="auto">
            <a:xfrm>
              <a:off x="925" y="2862"/>
              <a:ext cx="12" cy="22"/>
            </a:xfrm>
            <a:custGeom>
              <a:avLst/>
              <a:gdLst>
                <a:gd name="T0" fmla="*/ 18 w 36"/>
                <a:gd name="T1" fmla="*/ 36 h 66"/>
                <a:gd name="T2" fmla="*/ 22 w 36"/>
                <a:gd name="T3" fmla="*/ 45 h 66"/>
                <a:gd name="T4" fmla="*/ 32 w 36"/>
                <a:gd name="T5" fmla="*/ 50 h 66"/>
                <a:gd name="T6" fmla="*/ 36 w 36"/>
                <a:gd name="T7" fmla="*/ 57 h 66"/>
                <a:gd name="T8" fmla="*/ 29 w 36"/>
                <a:gd name="T9" fmla="*/ 66 h 66"/>
                <a:gd name="T10" fmla="*/ 18 w 36"/>
                <a:gd name="T11" fmla="*/ 59 h 66"/>
                <a:gd name="T12" fmla="*/ 9 w 36"/>
                <a:gd name="T13" fmla="*/ 49 h 66"/>
                <a:gd name="T14" fmla="*/ 3 w 36"/>
                <a:gd name="T15" fmla="*/ 38 h 66"/>
                <a:gd name="T16" fmla="*/ 0 w 36"/>
                <a:gd name="T17" fmla="*/ 25 h 66"/>
                <a:gd name="T18" fmla="*/ 0 w 36"/>
                <a:gd name="T19" fmla="*/ 18 h 66"/>
                <a:gd name="T20" fmla="*/ 1 w 36"/>
                <a:gd name="T21" fmla="*/ 11 h 66"/>
                <a:gd name="T22" fmla="*/ 4 w 36"/>
                <a:gd name="T23" fmla="*/ 6 h 66"/>
                <a:gd name="T24" fmla="*/ 8 w 36"/>
                <a:gd name="T25" fmla="*/ 0 h 66"/>
                <a:gd name="T26" fmla="*/ 12 w 36"/>
                <a:gd name="T27" fmla="*/ 11 h 66"/>
                <a:gd name="T28" fmla="*/ 14 w 36"/>
                <a:gd name="T29" fmla="*/ 21 h 66"/>
                <a:gd name="T30" fmla="*/ 15 w 36"/>
                <a:gd name="T31" fmla="*/ 28 h 66"/>
                <a:gd name="T32" fmla="*/ 18 w 36"/>
                <a:gd name="T33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66">
                  <a:moveTo>
                    <a:pt x="18" y="36"/>
                  </a:moveTo>
                  <a:lnTo>
                    <a:pt x="22" y="45"/>
                  </a:lnTo>
                  <a:lnTo>
                    <a:pt x="32" y="50"/>
                  </a:lnTo>
                  <a:lnTo>
                    <a:pt x="36" y="57"/>
                  </a:lnTo>
                  <a:lnTo>
                    <a:pt x="29" y="66"/>
                  </a:lnTo>
                  <a:lnTo>
                    <a:pt x="18" y="59"/>
                  </a:lnTo>
                  <a:lnTo>
                    <a:pt x="9" y="49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4" y="6"/>
                  </a:lnTo>
                  <a:lnTo>
                    <a:pt x="8" y="0"/>
                  </a:lnTo>
                  <a:lnTo>
                    <a:pt x="12" y="11"/>
                  </a:lnTo>
                  <a:lnTo>
                    <a:pt x="14" y="21"/>
                  </a:lnTo>
                  <a:lnTo>
                    <a:pt x="15" y="28"/>
                  </a:lnTo>
                  <a:lnTo>
                    <a:pt x="18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70"/>
            <p:cNvSpPr>
              <a:spLocks noChangeAspect="1"/>
            </p:cNvSpPr>
            <p:nvPr/>
          </p:nvSpPr>
          <p:spPr bwMode="auto">
            <a:xfrm>
              <a:off x="1120" y="2867"/>
              <a:ext cx="76" cy="14"/>
            </a:xfrm>
            <a:custGeom>
              <a:avLst/>
              <a:gdLst>
                <a:gd name="T0" fmla="*/ 131 w 228"/>
                <a:gd name="T1" fmla="*/ 38 h 42"/>
                <a:gd name="T2" fmla="*/ 115 w 228"/>
                <a:gd name="T3" fmla="*/ 40 h 42"/>
                <a:gd name="T4" fmla="*/ 98 w 228"/>
                <a:gd name="T5" fmla="*/ 41 h 42"/>
                <a:gd name="T6" fmla="*/ 80 w 228"/>
                <a:gd name="T7" fmla="*/ 42 h 42"/>
                <a:gd name="T8" fmla="*/ 63 w 228"/>
                <a:gd name="T9" fmla="*/ 42 h 42"/>
                <a:gd name="T10" fmla="*/ 46 w 228"/>
                <a:gd name="T11" fmla="*/ 41 h 42"/>
                <a:gd name="T12" fmla="*/ 30 w 228"/>
                <a:gd name="T13" fmla="*/ 38 h 42"/>
                <a:gd name="T14" fmla="*/ 14 w 228"/>
                <a:gd name="T15" fmla="*/ 31 h 42"/>
                <a:gd name="T16" fmla="*/ 0 w 228"/>
                <a:gd name="T17" fmla="*/ 23 h 42"/>
                <a:gd name="T18" fmla="*/ 14 w 228"/>
                <a:gd name="T19" fmla="*/ 26 h 42"/>
                <a:gd name="T20" fmla="*/ 28 w 228"/>
                <a:gd name="T21" fmla="*/ 27 h 42"/>
                <a:gd name="T22" fmla="*/ 44 w 228"/>
                <a:gd name="T23" fmla="*/ 28 h 42"/>
                <a:gd name="T24" fmla="*/ 58 w 228"/>
                <a:gd name="T25" fmla="*/ 30 h 42"/>
                <a:gd name="T26" fmla="*/ 73 w 228"/>
                <a:gd name="T27" fmla="*/ 30 h 42"/>
                <a:gd name="T28" fmla="*/ 87 w 228"/>
                <a:gd name="T29" fmla="*/ 30 h 42"/>
                <a:gd name="T30" fmla="*/ 102 w 228"/>
                <a:gd name="T31" fmla="*/ 28 h 42"/>
                <a:gd name="T32" fmla="*/ 116 w 228"/>
                <a:gd name="T33" fmla="*/ 27 h 42"/>
                <a:gd name="T34" fmla="*/ 131 w 228"/>
                <a:gd name="T35" fmla="*/ 26 h 42"/>
                <a:gd name="T36" fmla="*/ 145 w 228"/>
                <a:gd name="T37" fmla="*/ 23 h 42"/>
                <a:gd name="T38" fmla="*/ 159 w 228"/>
                <a:gd name="T39" fmla="*/ 20 h 42"/>
                <a:gd name="T40" fmla="*/ 173 w 228"/>
                <a:gd name="T41" fmla="*/ 17 h 42"/>
                <a:gd name="T42" fmla="*/ 187 w 228"/>
                <a:gd name="T43" fmla="*/ 13 h 42"/>
                <a:gd name="T44" fmla="*/ 201 w 228"/>
                <a:gd name="T45" fmla="*/ 10 h 42"/>
                <a:gd name="T46" fmla="*/ 215 w 228"/>
                <a:gd name="T47" fmla="*/ 5 h 42"/>
                <a:gd name="T48" fmla="*/ 228 w 228"/>
                <a:gd name="T49" fmla="*/ 0 h 42"/>
                <a:gd name="T50" fmla="*/ 222 w 228"/>
                <a:gd name="T51" fmla="*/ 13 h 42"/>
                <a:gd name="T52" fmla="*/ 212 w 228"/>
                <a:gd name="T53" fmla="*/ 21 h 42"/>
                <a:gd name="T54" fmla="*/ 201 w 228"/>
                <a:gd name="T55" fmla="*/ 27 h 42"/>
                <a:gd name="T56" fmla="*/ 189 w 228"/>
                <a:gd name="T57" fmla="*/ 31 h 42"/>
                <a:gd name="T58" fmla="*/ 173 w 228"/>
                <a:gd name="T59" fmla="*/ 33 h 42"/>
                <a:gd name="T60" fmla="*/ 159 w 228"/>
                <a:gd name="T61" fmla="*/ 34 h 42"/>
                <a:gd name="T62" fmla="*/ 145 w 228"/>
                <a:gd name="T63" fmla="*/ 35 h 42"/>
                <a:gd name="T64" fmla="*/ 131 w 228"/>
                <a:gd name="T6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42">
                  <a:moveTo>
                    <a:pt x="131" y="38"/>
                  </a:moveTo>
                  <a:lnTo>
                    <a:pt x="115" y="40"/>
                  </a:lnTo>
                  <a:lnTo>
                    <a:pt x="98" y="41"/>
                  </a:lnTo>
                  <a:lnTo>
                    <a:pt x="80" y="42"/>
                  </a:lnTo>
                  <a:lnTo>
                    <a:pt x="63" y="42"/>
                  </a:lnTo>
                  <a:lnTo>
                    <a:pt x="46" y="41"/>
                  </a:lnTo>
                  <a:lnTo>
                    <a:pt x="30" y="38"/>
                  </a:lnTo>
                  <a:lnTo>
                    <a:pt x="14" y="31"/>
                  </a:lnTo>
                  <a:lnTo>
                    <a:pt x="0" y="23"/>
                  </a:lnTo>
                  <a:lnTo>
                    <a:pt x="14" y="26"/>
                  </a:lnTo>
                  <a:lnTo>
                    <a:pt x="28" y="27"/>
                  </a:lnTo>
                  <a:lnTo>
                    <a:pt x="44" y="28"/>
                  </a:lnTo>
                  <a:lnTo>
                    <a:pt x="58" y="30"/>
                  </a:lnTo>
                  <a:lnTo>
                    <a:pt x="73" y="30"/>
                  </a:lnTo>
                  <a:lnTo>
                    <a:pt x="87" y="30"/>
                  </a:lnTo>
                  <a:lnTo>
                    <a:pt x="102" y="28"/>
                  </a:lnTo>
                  <a:lnTo>
                    <a:pt x="116" y="27"/>
                  </a:lnTo>
                  <a:lnTo>
                    <a:pt x="131" y="26"/>
                  </a:lnTo>
                  <a:lnTo>
                    <a:pt x="145" y="23"/>
                  </a:lnTo>
                  <a:lnTo>
                    <a:pt x="159" y="20"/>
                  </a:lnTo>
                  <a:lnTo>
                    <a:pt x="173" y="17"/>
                  </a:lnTo>
                  <a:lnTo>
                    <a:pt x="187" y="13"/>
                  </a:lnTo>
                  <a:lnTo>
                    <a:pt x="201" y="10"/>
                  </a:lnTo>
                  <a:lnTo>
                    <a:pt x="215" y="5"/>
                  </a:lnTo>
                  <a:lnTo>
                    <a:pt x="228" y="0"/>
                  </a:lnTo>
                  <a:lnTo>
                    <a:pt x="222" y="13"/>
                  </a:lnTo>
                  <a:lnTo>
                    <a:pt x="212" y="21"/>
                  </a:lnTo>
                  <a:lnTo>
                    <a:pt x="201" y="27"/>
                  </a:lnTo>
                  <a:lnTo>
                    <a:pt x="189" y="31"/>
                  </a:lnTo>
                  <a:lnTo>
                    <a:pt x="173" y="33"/>
                  </a:lnTo>
                  <a:lnTo>
                    <a:pt x="159" y="34"/>
                  </a:lnTo>
                  <a:lnTo>
                    <a:pt x="145" y="35"/>
                  </a:lnTo>
                  <a:lnTo>
                    <a:pt x="131" y="38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71"/>
            <p:cNvSpPr>
              <a:spLocks noChangeAspect="1"/>
            </p:cNvSpPr>
            <p:nvPr/>
          </p:nvSpPr>
          <p:spPr bwMode="auto">
            <a:xfrm>
              <a:off x="1033" y="2877"/>
              <a:ext cx="40" cy="8"/>
            </a:xfrm>
            <a:custGeom>
              <a:avLst/>
              <a:gdLst>
                <a:gd name="T0" fmla="*/ 121 w 121"/>
                <a:gd name="T1" fmla="*/ 2 h 26"/>
                <a:gd name="T2" fmla="*/ 117 w 121"/>
                <a:gd name="T3" fmla="*/ 9 h 26"/>
                <a:gd name="T4" fmla="*/ 110 w 121"/>
                <a:gd name="T5" fmla="*/ 13 h 26"/>
                <a:gd name="T6" fmla="*/ 102 w 121"/>
                <a:gd name="T7" fmla="*/ 16 h 26"/>
                <a:gd name="T8" fmla="*/ 95 w 121"/>
                <a:gd name="T9" fmla="*/ 20 h 26"/>
                <a:gd name="T10" fmla="*/ 84 w 121"/>
                <a:gd name="T11" fmla="*/ 21 h 26"/>
                <a:gd name="T12" fmla="*/ 71 w 121"/>
                <a:gd name="T13" fmla="*/ 23 h 26"/>
                <a:gd name="T14" fmla="*/ 60 w 121"/>
                <a:gd name="T15" fmla="*/ 24 h 26"/>
                <a:gd name="T16" fmla="*/ 47 w 121"/>
                <a:gd name="T17" fmla="*/ 24 h 26"/>
                <a:gd name="T18" fmla="*/ 35 w 121"/>
                <a:gd name="T19" fmla="*/ 26 h 26"/>
                <a:gd name="T20" fmla="*/ 24 w 121"/>
                <a:gd name="T21" fmla="*/ 26 h 26"/>
                <a:gd name="T22" fmla="*/ 11 w 121"/>
                <a:gd name="T23" fmla="*/ 24 h 26"/>
                <a:gd name="T24" fmla="*/ 0 w 121"/>
                <a:gd name="T25" fmla="*/ 21 h 26"/>
                <a:gd name="T26" fmla="*/ 14 w 121"/>
                <a:gd name="T27" fmla="*/ 20 h 26"/>
                <a:gd name="T28" fmla="*/ 29 w 121"/>
                <a:gd name="T29" fmla="*/ 17 h 26"/>
                <a:gd name="T30" fmla="*/ 43 w 121"/>
                <a:gd name="T31" fmla="*/ 14 h 26"/>
                <a:gd name="T32" fmla="*/ 57 w 121"/>
                <a:gd name="T33" fmla="*/ 10 h 26"/>
                <a:gd name="T34" fmla="*/ 71 w 121"/>
                <a:gd name="T35" fmla="*/ 7 h 26"/>
                <a:gd name="T36" fmla="*/ 85 w 121"/>
                <a:gd name="T37" fmla="*/ 5 h 26"/>
                <a:gd name="T38" fmla="*/ 99 w 121"/>
                <a:gd name="T39" fmla="*/ 5 h 26"/>
                <a:gd name="T40" fmla="*/ 111 w 121"/>
                <a:gd name="T41" fmla="*/ 5 h 26"/>
                <a:gd name="T42" fmla="*/ 113 w 121"/>
                <a:gd name="T43" fmla="*/ 2 h 26"/>
                <a:gd name="T44" fmla="*/ 116 w 121"/>
                <a:gd name="T45" fmla="*/ 0 h 26"/>
                <a:gd name="T46" fmla="*/ 118 w 121"/>
                <a:gd name="T47" fmla="*/ 0 h 26"/>
                <a:gd name="T48" fmla="*/ 121 w 121"/>
                <a:gd name="T4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" h="26">
                  <a:moveTo>
                    <a:pt x="121" y="2"/>
                  </a:moveTo>
                  <a:lnTo>
                    <a:pt x="117" y="9"/>
                  </a:lnTo>
                  <a:lnTo>
                    <a:pt x="110" y="13"/>
                  </a:lnTo>
                  <a:lnTo>
                    <a:pt x="102" y="16"/>
                  </a:lnTo>
                  <a:lnTo>
                    <a:pt x="95" y="20"/>
                  </a:lnTo>
                  <a:lnTo>
                    <a:pt x="84" y="21"/>
                  </a:lnTo>
                  <a:lnTo>
                    <a:pt x="71" y="23"/>
                  </a:lnTo>
                  <a:lnTo>
                    <a:pt x="60" y="24"/>
                  </a:lnTo>
                  <a:lnTo>
                    <a:pt x="47" y="24"/>
                  </a:lnTo>
                  <a:lnTo>
                    <a:pt x="35" y="26"/>
                  </a:lnTo>
                  <a:lnTo>
                    <a:pt x="24" y="26"/>
                  </a:lnTo>
                  <a:lnTo>
                    <a:pt x="11" y="24"/>
                  </a:lnTo>
                  <a:lnTo>
                    <a:pt x="0" y="21"/>
                  </a:lnTo>
                  <a:lnTo>
                    <a:pt x="14" y="20"/>
                  </a:lnTo>
                  <a:lnTo>
                    <a:pt x="29" y="17"/>
                  </a:lnTo>
                  <a:lnTo>
                    <a:pt x="43" y="14"/>
                  </a:lnTo>
                  <a:lnTo>
                    <a:pt x="57" y="10"/>
                  </a:lnTo>
                  <a:lnTo>
                    <a:pt x="71" y="7"/>
                  </a:lnTo>
                  <a:lnTo>
                    <a:pt x="85" y="5"/>
                  </a:lnTo>
                  <a:lnTo>
                    <a:pt x="99" y="5"/>
                  </a:lnTo>
                  <a:lnTo>
                    <a:pt x="111" y="5"/>
                  </a:lnTo>
                  <a:lnTo>
                    <a:pt x="113" y="2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72"/>
            <p:cNvSpPr>
              <a:spLocks noChangeAspect="1"/>
            </p:cNvSpPr>
            <p:nvPr/>
          </p:nvSpPr>
          <p:spPr bwMode="auto">
            <a:xfrm>
              <a:off x="1067" y="2877"/>
              <a:ext cx="21" cy="20"/>
            </a:xfrm>
            <a:custGeom>
              <a:avLst/>
              <a:gdLst>
                <a:gd name="T0" fmla="*/ 64 w 64"/>
                <a:gd name="T1" fmla="*/ 0 h 62"/>
                <a:gd name="T2" fmla="*/ 63 w 64"/>
                <a:gd name="T3" fmla="*/ 10 h 62"/>
                <a:gd name="T4" fmla="*/ 60 w 64"/>
                <a:gd name="T5" fmla="*/ 19 h 62"/>
                <a:gd name="T6" fmla="*/ 54 w 64"/>
                <a:gd name="T7" fmla="*/ 27 h 62"/>
                <a:gd name="T8" fmla="*/ 49 w 64"/>
                <a:gd name="T9" fmla="*/ 35 h 62"/>
                <a:gd name="T10" fmla="*/ 42 w 64"/>
                <a:gd name="T11" fmla="*/ 42 h 62"/>
                <a:gd name="T12" fmla="*/ 34 w 64"/>
                <a:gd name="T13" fmla="*/ 49 h 62"/>
                <a:gd name="T14" fmla="*/ 24 w 64"/>
                <a:gd name="T15" fmla="*/ 55 h 62"/>
                <a:gd name="T16" fmla="*/ 15 w 64"/>
                <a:gd name="T17" fmla="*/ 59 h 62"/>
                <a:gd name="T18" fmla="*/ 11 w 64"/>
                <a:gd name="T19" fmla="*/ 60 h 62"/>
                <a:gd name="T20" fmla="*/ 7 w 64"/>
                <a:gd name="T21" fmla="*/ 62 h 62"/>
                <a:gd name="T22" fmla="*/ 3 w 64"/>
                <a:gd name="T23" fmla="*/ 62 h 62"/>
                <a:gd name="T24" fmla="*/ 0 w 64"/>
                <a:gd name="T25" fmla="*/ 58 h 62"/>
                <a:gd name="T26" fmla="*/ 7 w 64"/>
                <a:gd name="T27" fmla="*/ 52 h 62"/>
                <a:gd name="T28" fmla="*/ 15 w 64"/>
                <a:gd name="T29" fmla="*/ 46 h 62"/>
                <a:gd name="T30" fmla="*/ 24 w 64"/>
                <a:gd name="T31" fmla="*/ 41 h 62"/>
                <a:gd name="T32" fmla="*/ 34 w 64"/>
                <a:gd name="T33" fmla="*/ 34 h 62"/>
                <a:gd name="T34" fmla="*/ 42 w 64"/>
                <a:gd name="T35" fmla="*/ 27 h 62"/>
                <a:gd name="T36" fmla="*/ 49 w 64"/>
                <a:gd name="T37" fmla="*/ 19 h 62"/>
                <a:gd name="T38" fmla="*/ 56 w 64"/>
                <a:gd name="T39" fmla="*/ 10 h 62"/>
                <a:gd name="T40" fmla="*/ 60 w 64"/>
                <a:gd name="T41" fmla="*/ 0 h 62"/>
                <a:gd name="T42" fmla="*/ 64 w 64"/>
                <a:gd name="T4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2">
                  <a:moveTo>
                    <a:pt x="64" y="0"/>
                  </a:moveTo>
                  <a:lnTo>
                    <a:pt x="63" y="10"/>
                  </a:lnTo>
                  <a:lnTo>
                    <a:pt x="60" y="19"/>
                  </a:lnTo>
                  <a:lnTo>
                    <a:pt x="54" y="27"/>
                  </a:lnTo>
                  <a:lnTo>
                    <a:pt x="49" y="35"/>
                  </a:lnTo>
                  <a:lnTo>
                    <a:pt x="42" y="42"/>
                  </a:lnTo>
                  <a:lnTo>
                    <a:pt x="34" y="49"/>
                  </a:lnTo>
                  <a:lnTo>
                    <a:pt x="24" y="55"/>
                  </a:lnTo>
                  <a:lnTo>
                    <a:pt x="15" y="59"/>
                  </a:lnTo>
                  <a:lnTo>
                    <a:pt x="11" y="60"/>
                  </a:lnTo>
                  <a:lnTo>
                    <a:pt x="7" y="62"/>
                  </a:lnTo>
                  <a:lnTo>
                    <a:pt x="3" y="62"/>
                  </a:lnTo>
                  <a:lnTo>
                    <a:pt x="0" y="58"/>
                  </a:lnTo>
                  <a:lnTo>
                    <a:pt x="7" y="52"/>
                  </a:lnTo>
                  <a:lnTo>
                    <a:pt x="15" y="46"/>
                  </a:lnTo>
                  <a:lnTo>
                    <a:pt x="24" y="41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49" y="19"/>
                  </a:lnTo>
                  <a:lnTo>
                    <a:pt x="56" y="10"/>
                  </a:lnTo>
                  <a:lnTo>
                    <a:pt x="6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73"/>
            <p:cNvSpPr>
              <a:spLocks noChangeAspect="1"/>
            </p:cNvSpPr>
            <p:nvPr/>
          </p:nvSpPr>
          <p:spPr bwMode="auto">
            <a:xfrm>
              <a:off x="1084" y="2889"/>
              <a:ext cx="7" cy="7"/>
            </a:xfrm>
            <a:custGeom>
              <a:avLst/>
              <a:gdLst>
                <a:gd name="T0" fmla="*/ 19 w 19"/>
                <a:gd name="T1" fmla="*/ 0 h 20"/>
                <a:gd name="T2" fmla="*/ 19 w 19"/>
                <a:gd name="T3" fmla="*/ 6 h 20"/>
                <a:gd name="T4" fmla="*/ 16 w 19"/>
                <a:gd name="T5" fmla="*/ 10 h 20"/>
                <a:gd name="T6" fmla="*/ 11 w 19"/>
                <a:gd name="T7" fmla="*/ 15 h 20"/>
                <a:gd name="T8" fmla="*/ 8 w 19"/>
                <a:gd name="T9" fmla="*/ 20 h 20"/>
                <a:gd name="T10" fmla="*/ 5 w 19"/>
                <a:gd name="T11" fmla="*/ 20 h 20"/>
                <a:gd name="T12" fmla="*/ 4 w 19"/>
                <a:gd name="T13" fmla="*/ 20 h 20"/>
                <a:gd name="T14" fmla="*/ 1 w 19"/>
                <a:gd name="T15" fmla="*/ 18 h 20"/>
                <a:gd name="T16" fmla="*/ 0 w 19"/>
                <a:gd name="T17" fmla="*/ 17 h 20"/>
                <a:gd name="T18" fmla="*/ 4 w 19"/>
                <a:gd name="T19" fmla="*/ 14 h 20"/>
                <a:gd name="T20" fmla="*/ 9 w 19"/>
                <a:gd name="T21" fmla="*/ 8 h 20"/>
                <a:gd name="T22" fmla="*/ 14 w 19"/>
                <a:gd name="T23" fmla="*/ 3 h 20"/>
                <a:gd name="T24" fmla="*/ 19 w 19"/>
                <a:gd name="T2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19" y="6"/>
                  </a:lnTo>
                  <a:lnTo>
                    <a:pt x="16" y="10"/>
                  </a:lnTo>
                  <a:lnTo>
                    <a:pt x="11" y="15"/>
                  </a:lnTo>
                  <a:lnTo>
                    <a:pt x="8" y="20"/>
                  </a:lnTo>
                  <a:lnTo>
                    <a:pt x="5" y="20"/>
                  </a:lnTo>
                  <a:lnTo>
                    <a:pt x="4" y="20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4" y="14"/>
                  </a:lnTo>
                  <a:lnTo>
                    <a:pt x="9" y="8"/>
                  </a:lnTo>
                  <a:lnTo>
                    <a:pt x="14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461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NIZKs: Outline</a:t>
            </a:r>
          </a:p>
        </p:txBody>
      </p:sp>
      <p:pic>
        <p:nvPicPr>
          <p:cNvPr id="55" name="Picture 74" descr="bd06002_"/>
          <p:cNvPicPr preferRelativeResize="0"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053" y="3278377"/>
            <a:ext cx="365125" cy="9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Rounded Rectangle 8"/>
          <p:cNvSpPr>
            <a:spLocks noChangeArrowheads="1"/>
          </p:cNvSpPr>
          <p:nvPr/>
        </p:nvSpPr>
        <p:spPr bwMode="auto">
          <a:xfrm>
            <a:off x="3178961" y="2250101"/>
            <a:ext cx="5515859" cy="336463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9pPr>
          </a:lstStyle>
          <a:p>
            <a:endParaRPr lang="en-US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3300665" y="2761267"/>
            <a:ext cx="346774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Compute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400" baseline="-25000" dirty="0">
                <a:latin typeface="Cambria Math" charset="0"/>
                <a:ea typeface="Cambria Math" charset="0"/>
                <a:cs typeface="Cambria Math" charset="0"/>
              </a:rPr>
              <a:t>1</a:t>
            </a:r>
            <a:r>
              <a:rPr lang="en-US" sz="2400" dirty="0"/>
              <a:t> </a:t>
            </a:r>
            <a:r>
              <a:rPr lang="en-US" sz="2400" dirty="0">
                <a:sym typeface="Wingdings"/>
              </a:rPr>
              <a:t>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Com(</a:t>
            </a:r>
            <a:r>
              <a:rPr lang="en-US" sz="2400" dirty="0">
                <a:latin typeface="Comic Sans MS" charset="0"/>
                <a:ea typeface="Comic Sans MS" charset="0"/>
                <a:cs typeface="Comic Sans MS" charset="0"/>
              </a:rPr>
              <a:t>w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Compute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400" baseline="-25000" dirty="0">
                <a:latin typeface="Cambria Math" charset="0"/>
                <a:ea typeface="Cambria Math" charset="0"/>
                <a:cs typeface="Cambria Math" charset="0"/>
              </a:rPr>
              <a:t>2</a:t>
            </a:r>
            <a:r>
              <a:rPr lang="en-US" sz="2400" dirty="0"/>
              <a:t> </a:t>
            </a:r>
            <a:r>
              <a:rPr lang="en-US" sz="2400" dirty="0">
                <a:sym typeface="Wingdings"/>
              </a:rPr>
              <a:t>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Com(0)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/>
              <a:t>NIWI.Prove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217946" y="3866937"/>
            <a:ext cx="3124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000" baseline="-25000" dirty="0">
                <a:latin typeface="Cambria Math" charset="0"/>
                <a:ea typeface="Cambria Math" charset="0"/>
                <a:cs typeface="Cambria Math" charset="0"/>
              </a:rPr>
              <a:t>1</a:t>
            </a:r>
            <a:r>
              <a:rPr lang="en-US" sz="2000" dirty="0"/>
              <a:t> </a:t>
            </a:r>
            <a:r>
              <a:rPr lang="en-US" sz="2000" dirty="0">
                <a:sym typeface="Wingdings"/>
              </a:rPr>
              <a:t>commits to valid witness</a:t>
            </a:r>
          </a:p>
          <a:p>
            <a:pPr algn="ctr"/>
            <a:r>
              <a:rPr lang="en-GB" sz="2000" b="1" dirty="0"/>
              <a:t>OR</a:t>
            </a:r>
            <a:endParaRPr lang="en-US" sz="2000" dirty="0">
              <a:latin typeface="Cambria Math" charset="0"/>
              <a:ea typeface="Cambria Math" charset="0"/>
              <a:cs typeface="Cambria Math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443" y="3802769"/>
            <a:ext cx="330200" cy="1371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8839" y="3802769"/>
            <a:ext cx="330200" cy="1371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87403" y="4551785"/>
            <a:ext cx="27395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000" baseline="-25000" dirty="0">
                <a:latin typeface="Cambria Math" charset="0"/>
                <a:ea typeface="Cambria Math" charset="0"/>
                <a:cs typeface="Cambria Math" charset="0"/>
              </a:rPr>
              <a:t>2</a:t>
            </a:r>
            <a:r>
              <a:rPr lang="en-US" sz="2000" dirty="0"/>
              <a:t> </a:t>
            </a:r>
            <a:r>
              <a:rPr lang="en-US" sz="2000" dirty="0">
                <a:sym typeface="Wingdings"/>
              </a:rPr>
              <a:t>commits to valid </a:t>
            </a:r>
            <a:r>
              <a:rPr lang="en-GB" sz="2000" dirty="0"/>
              <a:t>fork</a:t>
            </a:r>
          </a:p>
          <a:p>
            <a:pPr algn="ctr"/>
            <a:r>
              <a:rPr lang="en-GB" sz="2000" dirty="0"/>
              <a:t>with </a:t>
            </a:r>
            <a:r>
              <a:rPr lang="en-GB" sz="2000" u="sng" dirty="0"/>
              <a:t>high stake fraction</a:t>
            </a:r>
            <a:endParaRPr lang="en-US" sz="2000" dirty="0"/>
          </a:p>
        </p:txBody>
      </p:sp>
      <p:grpSp>
        <p:nvGrpSpPr>
          <p:cNvPr id="54" name="Group 53"/>
          <p:cNvGrpSpPr/>
          <p:nvPr/>
        </p:nvGrpSpPr>
        <p:grpSpPr>
          <a:xfrm>
            <a:off x="-4433" y="4546855"/>
            <a:ext cx="2555129" cy="230949"/>
            <a:chOff x="513497" y="2272089"/>
            <a:chExt cx="7476803" cy="818953"/>
          </a:xfrm>
        </p:grpSpPr>
        <p:sp>
          <p:nvSpPr>
            <p:cNvPr id="57" name="Rounded Rectangle 56"/>
            <p:cNvSpPr/>
            <p:nvPr/>
          </p:nvSpPr>
          <p:spPr bwMode="auto">
            <a:xfrm>
              <a:off x="1934577" y="2275373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rgbClr val="7030A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58" name="Rounded Rectangle 57"/>
            <p:cNvSpPr/>
            <p:nvPr/>
          </p:nvSpPr>
          <p:spPr bwMode="auto">
            <a:xfrm>
              <a:off x="3610779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59" name="Straight Arrow Connector 58"/>
            <p:cNvCxnSpPr/>
            <p:nvPr/>
          </p:nvCxnSpPr>
          <p:spPr bwMode="auto">
            <a:xfrm flipV="1">
              <a:off x="2968643" y="2658147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60" name="Rounded Rectangle 59"/>
            <p:cNvSpPr/>
            <p:nvPr/>
          </p:nvSpPr>
          <p:spPr bwMode="auto">
            <a:xfrm>
              <a:off x="6956234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63" name="Straight Arrow Connector 62"/>
            <p:cNvCxnSpPr/>
            <p:nvPr/>
          </p:nvCxnSpPr>
          <p:spPr bwMode="auto">
            <a:xfrm>
              <a:off x="4644845" y="2658147"/>
              <a:ext cx="61993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65" name="TextBox 64"/>
            <p:cNvSpPr txBox="1"/>
            <p:nvPr/>
          </p:nvSpPr>
          <p:spPr>
            <a:xfrm>
              <a:off x="5274502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66" name="Straight Arrow Connector 65"/>
            <p:cNvCxnSpPr/>
            <p:nvPr/>
          </p:nvCxnSpPr>
          <p:spPr bwMode="auto">
            <a:xfrm flipV="1">
              <a:off x="6231543" y="2658147"/>
              <a:ext cx="724691" cy="77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67" name="TextBox 66"/>
            <p:cNvSpPr txBox="1"/>
            <p:nvPr/>
          </p:nvSpPr>
          <p:spPr>
            <a:xfrm>
              <a:off x="513497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68" name="Straight Arrow Connector 67"/>
            <p:cNvCxnSpPr/>
            <p:nvPr/>
          </p:nvCxnSpPr>
          <p:spPr bwMode="auto">
            <a:xfrm flipV="1">
              <a:off x="1292441" y="2665945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pic>
          <p:nvPicPr>
            <p:cNvPr id="69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6422" y="2487677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0" name="Straight Connector 69"/>
            <p:cNvCxnSpPr/>
            <p:nvPr/>
          </p:nvCxnSpPr>
          <p:spPr>
            <a:xfrm>
              <a:off x="4063644" y="2272089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9617" y="2487677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9245" y="2492003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3" name="Straight Connector 72"/>
            <p:cNvCxnSpPr/>
            <p:nvPr/>
          </p:nvCxnSpPr>
          <p:spPr>
            <a:xfrm>
              <a:off x="2406467" y="2276415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4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440" y="2492003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225" y="2494630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6" name="Straight Connector 75"/>
            <p:cNvCxnSpPr/>
            <p:nvPr/>
          </p:nvCxnSpPr>
          <p:spPr>
            <a:xfrm>
              <a:off x="7409447" y="2279042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7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5420" y="2494630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Statement </a:t>
                </a:r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chemeClr val="tx1"/>
                        </a:solidFill>
                        <a:latin typeface="Cambria Math" charset="0"/>
                        <a:ea typeface="Comic Sans MS" charset="0"/>
                        <a:cs typeface="Comic Sans MS" charset="0"/>
                      </a:rPr>
                      <m:t>∈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L</a:t>
                </a:r>
              </a:p>
              <a:p>
                <a:pPr algn="ctr"/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w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 err="1">
                    <a:solidFill>
                      <a:schemeClr val="tx1"/>
                    </a:solidFill>
                  </a:rPr>
                  <a:t>s.t.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(x, w)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  <a:sym typeface="Symbol"/>
                  </a:rPr>
                  <a:t>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R</a:t>
                </a:r>
                <a:r>
                  <a:rPr lang="en-GB" sz="2400" baseline="-250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L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blipFill rotWithShape="0">
                <a:blip r:embed="rId7"/>
                <a:stretch>
                  <a:fillRect l="-1711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196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NIZKs: Outline</a:t>
            </a:r>
          </a:p>
        </p:txBody>
      </p:sp>
      <p:pic>
        <p:nvPicPr>
          <p:cNvPr id="55" name="Picture 74" descr="bd06002_"/>
          <p:cNvPicPr preferRelativeResize="0"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053" y="3278377"/>
            <a:ext cx="365125" cy="9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Rounded Rectangle 8"/>
          <p:cNvSpPr>
            <a:spLocks noChangeArrowheads="1"/>
          </p:cNvSpPr>
          <p:nvPr/>
        </p:nvSpPr>
        <p:spPr bwMode="auto">
          <a:xfrm>
            <a:off x="3178961" y="2250101"/>
            <a:ext cx="5515859" cy="336463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9pPr>
          </a:lstStyle>
          <a:p>
            <a:endParaRPr lang="en-US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3300665" y="2761267"/>
            <a:ext cx="346774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Compute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400" baseline="-25000" dirty="0">
                <a:latin typeface="Cambria Math" charset="0"/>
                <a:ea typeface="Cambria Math" charset="0"/>
                <a:cs typeface="Cambria Math" charset="0"/>
              </a:rPr>
              <a:t>1</a:t>
            </a:r>
            <a:r>
              <a:rPr lang="en-US" sz="2400" dirty="0"/>
              <a:t> </a:t>
            </a:r>
            <a:r>
              <a:rPr lang="en-US" sz="2400" dirty="0">
                <a:sym typeface="Wingdings"/>
              </a:rPr>
              <a:t>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Com(</a:t>
            </a:r>
            <a:r>
              <a:rPr lang="en-US" sz="2400" dirty="0">
                <a:latin typeface="Comic Sans MS" charset="0"/>
                <a:ea typeface="Comic Sans MS" charset="0"/>
                <a:cs typeface="Comic Sans MS" charset="0"/>
              </a:rPr>
              <a:t>w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Compute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400" baseline="-25000" dirty="0">
                <a:latin typeface="Cambria Math" charset="0"/>
                <a:ea typeface="Cambria Math" charset="0"/>
                <a:cs typeface="Cambria Math" charset="0"/>
              </a:rPr>
              <a:t>2</a:t>
            </a:r>
            <a:r>
              <a:rPr lang="en-US" sz="2400" dirty="0"/>
              <a:t> </a:t>
            </a:r>
            <a:r>
              <a:rPr lang="en-US" sz="2400" dirty="0">
                <a:sym typeface="Wingdings"/>
              </a:rPr>
              <a:t>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Com(0)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/>
              <a:t>NIWI.Prove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217946" y="3866937"/>
            <a:ext cx="3124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000" baseline="-25000" dirty="0">
                <a:latin typeface="Cambria Math" charset="0"/>
                <a:ea typeface="Cambria Math" charset="0"/>
                <a:cs typeface="Cambria Math" charset="0"/>
              </a:rPr>
              <a:t>1</a:t>
            </a:r>
            <a:r>
              <a:rPr lang="en-US" sz="2000" dirty="0"/>
              <a:t> </a:t>
            </a:r>
            <a:r>
              <a:rPr lang="en-US" sz="2000" dirty="0">
                <a:sym typeface="Wingdings"/>
              </a:rPr>
              <a:t>commits to valid witness</a:t>
            </a:r>
          </a:p>
          <a:p>
            <a:pPr algn="ctr"/>
            <a:r>
              <a:rPr lang="en-GB" sz="2000" b="1" dirty="0"/>
              <a:t>OR</a:t>
            </a:r>
            <a:endParaRPr lang="en-US" sz="2000" dirty="0">
              <a:latin typeface="Cambria Math" charset="0"/>
              <a:ea typeface="Cambria Math" charset="0"/>
              <a:cs typeface="Cambria Math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839" y="3802769"/>
            <a:ext cx="330200" cy="1371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87403" y="4551785"/>
            <a:ext cx="27395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000" baseline="-25000" dirty="0">
                <a:latin typeface="Cambria Math" charset="0"/>
                <a:ea typeface="Cambria Math" charset="0"/>
                <a:cs typeface="Cambria Math" charset="0"/>
              </a:rPr>
              <a:t>2</a:t>
            </a:r>
            <a:r>
              <a:rPr lang="en-US" sz="2000" dirty="0"/>
              <a:t> </a:t>
            </a:r>
            <a:r>
              <a:rPr lang="en-US" sz="2000" dirty="0">
                <a:sym typeface="Wingdings"/>
              </a:rPr>
              <a:t>commits to valid </a:t>
            </a:r>
            <a:r>
              <a:rPr lang="en-GB" sz="2000" dirty="0"/>
              <a:t>fork</a:t>
            </a:r>
          </a:p>
          <a:p>
            <a:pPr algn="ctr"/>
            <a:r>
              <a:rPr lang="en-GB" sz="2000" dirty="0"/>
              <a:t>with </a:t>
            </a:r>
            <a:r>
              <a:rPr lang="en-GB" sz="2000" u="sng" dirty="0"/>
              <a:t>high stake fraction</a:t>
            </a:r>
            <a:endParaRPr lang="en-US" sz="2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85662" y="3588846"/>
            <a:ext cx="5287981" cy="1887433"/>
            <a:chOff x="185662" y="3588846"/>
            <a:chExt cx="5287981" cy="188743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43443" y="3802769"/>
              <a:ext cx="330200" cy="1371600"/>
            </a:xfrm>
            <a:prstGeom prst="rect">
              <a:avLst/>
            </a:prstGeom>
          </p:spPr>
        </p:pic>
        <p:grpSp>
          <p:nvGrpSpPr>
            <p:cNvPr id="16" name="Group 15"/>
            <p:cNvGrpSpPr/>
            <p:nvPr/>
          </p:nvGrpSpPr>
          <p:grpSpPr>
            <a:xfrm>
              <a:off x="396618" y="4622714"/>
              <a:ext cx="1841834" cy="155090"/>
              <a:chOff x="513497" y="2272089"/>
              <a:chExt cx="7476803" cy="818953"/>
            </a:xfrm>
          </p:grpSpPr>
          <p:sp>
            <p:nvSpPr>
              <p:cNvPr id="17" name="Rounded Rectangle 16"/>
              <p:cNvSpPr/>
              <p:nvPr/>
            </p:nvSpPr>
            <p:spPr bwMode="auto">
              <a:xfrm>
                <a:off x="1934577" y="2275373"/>
                <a:ext cx="1034066" cy="772116"/>
              </a:xfrm>
              <a:prstGeom prst="roundRect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l-PL" sz="2200" b="1" baseline="-25000" dirty="0">
                  <a:solidFill>
                    <a:srgbClr val="7030A0"/>
                  </a:solidFill>
                  <a:latin typeface="Cambria" panose="02040503050406030204" pitchFamily="18" charset="0"/>
                </a:endParaRPr>
              </a:p>
            </p:txBody>
          </p:sp>
          <p:sp>
            <p:nvSpPr>
              <p:cNvPr id="18" name="Rounded Rectangle 17"/>
              <p:cNvSpPr/>
              <p:nvPr/>
            </p:nvSpPr>
            <p:spPr bwMode="auto">
              <a:xfrm>
                <a:off x="3610779" y="2272089"/>
                <a:ext cx="1034066" cy="772116"/>
              </a:xfrm>
              <a:prstGeom prst="roundRect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l-PL" sz="2200" b="1" baseline="-25000" dirty="0">
                  <a:solidFill>
                    <a:schemeClr val="tx1"/>
                  </a:solidFill>
                  <a:latin typeface="Cambria" panose="02040503050406030204" pitchFamily="18" charset="0"/>
                </a:endParaRPr>
              </a:p>
            </p:txBody>
          </p:sp>
          <p:cxnSp>
            <p:nvCxnSpPr>
              <p:cNvPr id="19" name="Straight Arrow Connector 18"/>
              <p:cNvCxnSpPr/>
              <p:nvPr/>
            </p:nvCxnSpPr>
            <p:spPr bwMode="auto">
              <a:xfrm flipV="1">
                <a:off x="2968643" y="2658147"/>
                <a:ext cx="642136" cy="328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0" name="Rounded Rectangle 19"/>
              <p:cNvSpPr/>
              <p:nvPr/>
            </p:nvSpPr>
            <p:spPr bwMode="auto">
              <a:xfrm>
                <a:off x="6956234" y="2272089"/>
                <a:ext cx="1034066" cy="772116"/>
              </a:xfrm>
              <a:prstGeom prst="roundRect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l-PL" sz="2200" b="1" baseline="-25000" dirty="0">
                  <a:solidFill>
                    <a:schemeClr val="tx1"/>
                  </a:solidFill>
                  <a:latin typeface="Cambria" panose="02040503050406030204" pitchFamily="18" charset="0"/>
                </a:endParaRPr>
              </a:p>
            </p:txBody>
          </p:sp>
          <p:cxnSp>
            <p:nvCxnSpPr>
              <p:cNvPr id="21" name="Straight Arrow Connector 20"/>
              <p:cNvCxnSpPr/>
              <p:nvPr/>
            </p:nvCxnSpPr>
            <p:spPr bwMode="auto">
              <a:xfrm>
                <a:off x="4644845" y="2658147"/>
                <a:ext cx="619934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2" name="TextBox 21"/>
              <p:cNvSpPr txBox="1"/>
              <p:nvPr/>
            </p:nvSpPr>
            <p:spPr>
              <a:xfrm>
                <a:off x="5274502" y="2278436"/>
                <a:ext cx="1048974" cy="8126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" b="1" dirty="0"/>
                  <a:t>……</a:t>
                </a:r>
              </a:p>
            </p:txBody>
          </p:sp>
          <p:cxnSp>
            <p:nvCxnSpPr>
              <p:cNvPr id="23" name="Straight Arrow Connector 22"/>
              <p:cNvCxnSpPr/>
              <p:nvPr/>
            </p:nvCxnSpPr>
            <p:spPr bwMode="auto">
              <a:xfrm flipV="1">
                <a:off x="6231543" y="2658147"/>
                <a:ext cx="724691" cy="779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4" name="TextBox 23"/>
              <p:cNvSpPr txBox="1"/>
              <p:nvPr/>
            </p:nvSpPr>
            <p:spPr>
              <a:xfrm>
                <a:off x="513497" y="2278436"/>
                <a:ext cx="1048974" cy="8126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" b="1" dirty="0"/>
                  <a:t>……</a:t>
                </a:r>
              </a:p>
            </p:txBody>
          </p:sp>
          <p:cxnSp>
            <p:nvCxnSpPr>
              <p:cNvPr id="25" name="Straight Arrow Connector 24"/>
              <p:cNvCxnSpPr/>
              <p:nvPr/>
            </p:nvCxnSpPr>
            <p:spPr bwMode="auto">
              <a:xfrm flipV="1">
                <a:off x="1292441" y="2665945"/>
                <a:ext cx="642136" cy="328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pic>
            <p:nvPicPr>
              <p:cNvPr id="26" name="Picture 2" descr="mage result for records clipart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6422" y="2487677"/>
                <a:ext cx="516707" cy="3860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27" name="Straight Connector 26"/>
              <p:cNvCxnSpPr/>
              <p:nvPr/>
            </p:nvCxnSpPr>
            <p:spPr>
              <a:xfrm>
                <a:off x="4063644" y="2272089"/>
                <a:ext cx="0" cy="772116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8" name="Picture 4" descr="mage result for header clipart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9617" y="2487677"/>
                <a:ext cx="333776" cy="3643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9" name="Picture 2" descr="mage result for records clipart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9245" y="2492003"/>
                <a:ext cx="516707" cy="3860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0" name="Straight Connector 29"/>
              <p:cNvCxnSpPr/>
              <p:nvPr/>
            </p:nvCxnSpPr>
            <p:spPr>
              <a:xfrm>
                <a:off x="2406467" y="2276415"/>
                <a:ext cx="0" cy="772116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1" name="Picture 4" descr="mage result for header clipart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2440" y="2492003"/>
                <a:ext cx="333776" cy="3643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2" descr="mage result for records clipart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32225" y="2494630"/>
                <a:ext cx="516707" cy="3860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3" name="Straight Connector 32"/>
              <p:cNvCxnSpPr/>
              <p:nvPr/>
            </p:nvCxnSpPr>
            <p:spPr>
              <a:xfrm>
                <a:off x="7409447" y="2279042"/>
                <a:ext cx="0" cy="772116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4" name="Picture 4" descr="mage result for header clipart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15420" y="2494630"/>
                <a:ext cx="333776" cy="3643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5" name="Rounded Rectangle 8"/>
            <p:cNvSpPr>
              <a:spLocks noChangeArrowheads="1"/>
            </p:cNvSpPr>
            <p:nvPr/>
          </p:nvSpPr>
          <p:spPr bwMode="auto">
            <a:xfrm>
              <a:off x="287234" y="3588846"/>
              <a:ext cx="4960301" cy="1887433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38100">
              <a:noFill/>
              <a:round/>
              <a:headEnd/>
              <a:tailEnd type="triangle" w="med" len="med"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9pPr>
            </a:lstStyle>
            <a:p>
              <a:r>
                <a:rPr lang="en-US" altLang="en-US" sz="1800" dirty="0">
                  <a:solidFill>
                    <a:schemeClr val="bg1"/>
                  </a:solidFill>
                </a:rPr>
                <a:t>Zero-Knowledge</a:t>
              </a:r>
            </a:p>
            <a:p>
              <a:pPr marL="800100" lvl="1" indent="-342900">
                <a:buFont typeface="Arial" charset="0"/>
                <a:buChar char="•"/>
              </a:pPr>
              <a:r>
                <a:rPr lang="en-US" sz="1800" dirty="0">
                  <a:solidFill>
                    <a:schemeClr val="bg1"/>
                  </a:solidFill>
                </a:rPr>
                <a:t>Simulator controls honest parties, thus their keys</a:t>
              </a:r>
            </a:p>
            <a:p>
              <a:pPr marL="800100" lvl="1" indent="-342900">
                <a:buFont typeface="Arial" charset="0"/>
                <a:buChar char="•"/>
              </a:pPr>
              <a:r>
                <a:rPr lang="en-US" sz="1800" dirty="0">
                  <a:solidFill>
                    <a:schemeClr val="bg1"/>
                  </a:solidFill>
                </a:rPr>
                <a:t>Generates a valid fork privately</a:t>
              </a:r>
            </a:p>
            <a:p>
              <a:pPr marL="800100" lvl="1" indent="-342900">
                <a:buFont typeface="Arial" charset="0"/>
                <a:buChar char="•"/>
              </a:pPr>
              <a:r>
                <a:rPr lang="en-US" sz="1800" dirty="0">
                  <a:solidFill>
                    <a:schemeClr val="bg1"/>
                  </a:solidFill>
                </a:rPr>
                <a:t>Uses fork as witness</a:t>
              </a:r>
            </a:p>
          </p:txBody>
        </p:sp>
        <p:sp>
          <p:nvSpPr>
            <p:cNvPr id="36" name="Text Box 62"/>
            <p:cNvSpPr txBox="1">
              <a:spLocks noChangeArrowheads="1"/>
            </p:cNvSpPr>
            <p:nvPr/>
          </p:nvSpPr>
          <p:spPr bwMode="auto">
            <a:xfrm>
              <a:off x="185662" y="3860173"/>
              <a:ext cx="1141413" cy="155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9600" dirty="0">
                  <a:solidFill>
                    <a:srgbClr val="00CC00"/>
                  </a:solidFill>
                  <a:sym typeface="Wingdings" charset="0"/>
                </a:rPr>
                <a:t>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Statement </a:t>
                </a:r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chemeClr val="tx1"/>
                        </a:solidFill>
                        <a:latin typeface="Cambria Math" charset="0"/>
                        <a:ea typeface="Comic Sans MS" charset="0"/>
                        <a:cs typeface="Comic Sans MS" charset="0"/>
                      </a:rPr>
                      <m:t>∈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L</a:t>
                </a:r>
              </a:p>
              <a:p>
                <a:pPr algn="ctr"/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w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 err="1">
                    <a:solidFill>
                      <a:schemeClr val="tx1"/>
                    </a:solidFill>
                  </a:rPr>
                  <a:t>s.t.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(x, w)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  <a:sym typeface="Symbol"/>
                  </a:rPr>
                  <a:t>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R</a:t>
                </a:r>
                <a:r>
                  <a:rPr lang="en-GB" sz="2400" baseline="-250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L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blipFill rotWithShape="0">
                <a:blip r:embed="rId7"/>
                <a:stretch>
                  <a:fillRect l="-1711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4488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NIZKs: Outline</a:t>
            </a:r>
          </a:p>
        </p:txBody>
      </p:sp>
      <p:pic>
        <p:nvPicPr>
          <p:cNvPr id="55" name="Picture 74" descr="bd06002_"/>
          <p:cNvPicPr preferRelativeResize="0"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053" y="3278377"/>
            <a:ext cx="365125" cy="9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Rounded Rectangle 8"/>
          <p:cNvSpPr>
            <a:spLocks noChangeArrowheads="1"/>
          </p:cNvSpPr>
          <p:nvPr/>
        </p:nvSpPr>
        <p:spPr bwMode="auto">
          <a:xfrm>
            <a:off x="3178961" y="2250101"/>
            <a:ext cx="5515859" cy="336463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-128"/>
              </a:defRPr>
            </a:lvl9pPr>
          </a:lstStyle>
          <a:p>
            <a:endParaRPr lang="en-US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3300665" y="2761267"/>
            <a:ext cx="346774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Compute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400" baseline="-25000" dirty="0">
                <a:latin typeface="Cambria Math" charset="0"/>
                <a:ea typeface="Cambria Math" charset="0"/>
                <a:cs typeface="Cambria Math" charset="0"/>
              </a:rPr>
              <a:t>1</a:t>
            </a:r>
            <a:r>
              <a:rPr lang="en-US" sz="2400" dirty="0"/>
              <a:t> </a:t>
            </a:r>
            <a:r>
              <a:rPr lang="en-US" sz="2400" dirty="0">
                <a:sym typeface="Wingdings"/>
              </a:rPr>
              <a:t>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Com(</a:t>
            </a:r>
            <a:r>
              <a:rPr lang="en-US" sz="2400" dirty="0">
                <a:latin typeface="Comic Sans MS" charset="0"/>
                <a:ea typeface="Comic Sans MS" charset="0"/>
                <a:cs typeface="Comic Sans MS" charset="0"/>
              </a:rPr>
              <a:t>w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Compute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400" baseline="-25000" dirty="0">
                <a:latin typeface="Cambria Math" charset="0"/>
                <a:ea typeface="Cambria Math" charset="0"/>
                <a:cs typeface="Cambria Math" charset="0"/>
              </a:rPr>
              <a:t>2</a:t>
            </a:r>
            <a:r>
              <a:rPr lang="en-US" sz="2400" dirty="0"/>
              <a:t> </a:t>
            </a:r>
            <a:r>
              <a:rPr lang="en-US" sz="2400" dirty="0">
                <a:sym typeface="Wingdings"/>
              </a:rPr>
              <a:t> </a:t>
            </a:r>
            <a:r>
              <a:rPr lang="en-US" sz="2400" dirty="0">
                <a:latin typeface="Cambria Math" charset="0"/>
                <a:ea typeface="Cambria Math" charset="0"/>
                <a:cs typeface="Cambria Math" charset="0"/>
              </a:rPr>
              <a:t>Com(0)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/>
              <a:t>NIWI.Prove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217946" y="3866937"/>
            <a:ext cx="3124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000" baseline="-25000" dirty="0">
                <a:latin typeface="Cambria Math" charset="0"/>
                <a:ea typeface="Cambria Math" charset="0"/>
                <a:cs typeface="Cambria Math" charset="0"/>
              </a:rPr>
              <a:t>1</a:t>
            </a:r>
            <a:r>
              <a:rPr lang="en-US" sz="2000" dirty="0"/>
              <a:t> </a:t>
            </a:r>
            <a:r>
              <a:rPr lang="en-US" sz="2000" dirty="0">
                <a:sym typeface="Wingdings"/>
              </a:rPr>
              <a:t>commits to valid witness</a:t>
            </a:r>
          </a:p>
          <a:p>
            <a:pPr algn="ctr"/>
            <a:r>
              <a:rPr lang="en-GB" sz="2000" b="1" dirty="0"/>
              <a:t>OR</a:t>
            </a:r>
            <a:endParaRPr lang="en-US" sz="2000" dirty="0">
              <a:latin typeface="Cambria Math" charset="0"/>
              <a:ea typeface="Cambria Math" charset="0"/>
              <a:cs typeface="Cambria Math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839" y="3802769"/>
            <a:ext cx="330200" cy="1371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87403" y="4551785"/>
            <a:ext cx="27395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Cambria Math" charset="0"/>
                <a:ea typeface="Cambria Math" charset="0"/>
                <a:cs typeface="Cambria Math" charset="0"/>
              </a:rPr>
              <a:t>c</a:t>
            </a:r>
            <a:r>
              <a:rPr lang="en-US" sz="2000" baseline="-25000" dirty="0">
                <a:latin typeface="Cambria Math" charset="0"/>
                <a:ea typeface="Cambria Math" charset="0"/>
                <a:cs typeface="Cambria Math" charset="0"/>
              </a:rPr>
              <a:t>2</a:t>
            </a:r>
            <a:r>
              <a:rPr lang="en-US" sz="2000" dirty="0"/>
              <a:t> </a:t>
            </a:r>
            <a:r>
              <a:rPr lang="en-US" sz="2000" dirty="0">
                <a:sym typeface="Wingdings"/>
              </a:rPr>
              <a:t>commits to valid </a:t>
            </a:r>
            <a:r>
              <a:rPr lang="en-GB" sz="2000" dirty="0"/>
              <a:t>fork</a:t>
            </a:r>
          </a:p>
          <a:p>
            <a:pPr algn="ctr"/>
            <a:r>
              <a:rPr lang="en-GB" sz="2000" dirty="0"/>
              <a:t>with </a:t>
            </a:r>
            <a:r>
              <a:rPr lang="en-GB" sz="2000" u="sng" dirty="0"/>
              <a:t>high stake fraction</a:t>
            </a:r>
            <a:endParaRPr lang="en-US" sz="2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85662" y="3588846"/>
            <a:ext cx="5287981" cy="1887433"/>
            <a:chOff x="185662" y="3588846"/>
            <a:chExt cx="5287981" cy="188743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43443" y="3802769"/>
              <a:ext cx="330200" cy="1371600"/>
            </a:xfrm>
            <a:prstGeom prst="rect">
              <a:avLst/>
            </a:prstGeom>
          </p:spPr>
        </p:pic>
        <p:grpSp>
          <p:nvGrpSpPr>
            <p:cNvPr id="16" name="Group 15"/>
            <p:cNvGrpSpPr/>
            <p:nvPr/>
          </p:nvGrpSpPr>
          <p:grpSpPr>
            <a:xfrm>
              <a:off x="396618" y="4622714"/>
              <a:ext cx="1841834" cy="155090"/>
              <a:chOff x="513497" y="2272089"/>
              <a:chExt cx="7476803" cy="818953"/>
            </a:xfrm>
          </p:grpSpPr>
          <p:sp>
            <p:nvSpPr>
              <p:cNvPr id="17" name="Rounded Rectangle 16"/>
              <p:cNvSpPr/>
              <p:nvPr/>
            </p:nvSpPr>
            <p:spPr bwMode="auto">
              <a:xfrm>
                <a:off x="1934577" y="2275373"/>
                <a:ext cx="1034066" cy="772116"/>
              </a:xfrm>
              <a:prstGeom prst="roundRect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l-PL" sz="2200" b="1" baseline="-25000" dirty="0">
                  <a:solidFill>
                    <a:srgbClr val="7030A0"/>
                  </a:solidFill>
                  <a:latin typeface="Cambria" panose="02040503050406030204" pitchFamily="18" charset="0"/>
                </a:endParaRPr>
              </a:p>
            </p:txBody>
          </p:sp>
          <p:sp>
            <p:nvSpPr>
              <p:cNvPr id="18" name="Rounded Rectangle 17"/>
              <p:cNvSpPr/>
              <p:nvPr/>
            </p:nvSpPr>
            <p:spPr bwMode="auto">
              <a:xfrm>
                <a:off x="3610779" y="2272089"/>
                <a:ext cx="1034066" cy="772116"/>
              </a:xfrm>
              <a:prstGeom prst="roundRect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l-PL" sz="2200" b="1" baseline="-25000" dirty="0">
                  <a:solidFill>
                    <a:schemeClr val="tx1"/>
                  </a:solidFill>
                  <a:latin typeface="Cambria" panose="02040503050406030204" pitchFamily="18" charset="0"/>
                </a:endParaRPr>
              </a:p>
            </p:txBody>
          </p:sp>
          <p:cxnSp>
            <p:nvCxnSpPr>
              <p:cNvPr id="19" name="Straight Arrow Connector 18"/>
              <p:cNvCxnSpPr/>
              <p:nvPr/>
            </p:nvCxnSpPr>
            <p:spPr bwMode="auto">
              <a:xfrm flipV="1">
                <a:off x="2968643" y="2658147"/>
                <a:ext cx="642136" cy="328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0" name="Rounded Rectangle 19"/>
              <p:cNvSpPr/>
              <p:nvPr/>
            </p:nvSpPr>
            <p:spPr bwMode="auto">
              <a:xfrm>
                <a:off x="6956234" y="2272089"/>
                <a:ext cx="1034066" cy="772116"/>
              </a:xfrm>
              <a:prstGeom prst="roundRect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l-PL" sz="2200" b="1" baseline="-25000" dirty="0">
                  <a:solidFill>
                    <a:schemeClr val="tx1"/>
                  </a:solidFill>
                  <a:latin typeface="Cambria" panose="02040503050406030204" pitchFamily="18" charset="0"/>
                </a:endParaRPr>
              </a:p>
            </p:txBody>
          </p:sp>
          <p:cxnSp>
            <p:nvCxnSpPr>
              <p:cNvPr id="21" name="Straight Arrow Connector 20"/>
              <p:cNvCxnSpPr/>
              <p:nvPr/>
            </p:nvCxnSpPr>
            <p:spPr bwMode="auto">
              <a:xfrm>
                <a:off x="4644845" y="2658147"/>
                <a:ext cx="619934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2" name="TextBox 21"/>
              <p:cNvSpPr txBox="1"/>
              <p:nvPr/>
            </p:nvSpPr>
            <p:spPr>
              <a:xfrm>
                <a:off x="5274502" y="2278436"/>
                <a:ext cx="1048974" cy="8126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" b="1" dirty="0"/>
                  <a:t>……</a:t>
                </a:r>
              </a:p>
            </p:txBody>
          </p:sp>
          <p:cxnSp>
            <p:nvCxnSpPr>
              <p:cNvPr id="23" name="Straight Arrow Connector 22"/>
              <p:cNvCxnSpPr/>
              <p:nvPr/>
            </p:nvCxnSpPr>
            <p:spPr bwMode="auto">
              <a:xfrm flipV="1">
                <a:off x="6231543" y="2658147"/>
                <a:ext cx="724691" cy="779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4" name="TextBox 23"/>
              <p:cNvSpPr txBox="1"/>
              <p:nvPr/>
            </p:nvSpPr>
            <p:spPr>
              <a:xfrm>
                <a:off x="513497" y="2278436"/>
                <a:ext cx="1048974" cy="8126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" b="1" dirty="0"/>
                  <a:t>……</a:t>
                </a:r>
              </a:p>
            </p:txBody>
          </p:sp>
          <p:cxnSp>
            <p:nvCxnSpPr>
              <p:cNvPr id="25" name="Straight Arrow Connector 24"/>
              <p:cNvCxnSpPr/>
              <p:nvPr/>
            </p:nvCxnSpPr>
            <p:spPr bwMode="auto">
              <a:xfrm flipV="1">
                <a:off x="1292441" y="2665945"/>
                <a:ext cx="642136" cy="328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pic>
            <p:nvPicPr>
              <p:cNvPr id="26" name="Picture 2" descr="mage result for records clipart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6422" y="2487677"/>
                <a:ext cx="516707" cy="3860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27" name="Straight Connector 26"/>
              <p:cNvCxnSpPr/>
              <p:nvPr/>
            </p:nvCxnSpPr>
            <p:spPr>
              <a:xfrm>
                <a:off x="4063644" y="2272089"/>
                <a:ext cx="0" cy="772116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8" name="Picture 4" descr="mage result for header clipart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9617" y="2487677"/>
                <a:ext cx="333776" cy="3643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9" name="Picture 2" descr="mage result for records clipart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9245" y="2492003"/>
                <a:ext cx="516707" cy="3860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0" name="Straight Connector 29"/>
              <p:cNvCxnSpPr/>
              <p:nvPr/>
            </p:nvCxnSpPr>
            <p:spPr>
              <a:xfrm>
                <a:off x="2406467" y="2276415"/>
                <a:ext cx="0" cy="772116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1" name="Picture 4" descr="mage result for header clipart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2440" y="2492003"/>
                <a:ext cx="333776" cy="3643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2" descr="mage result for records clipart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32225" y="2494630"/>
                <a:ext cx="516707" cy="3860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3" name="Straight Connector 32"/>
              <p:cNvCxnSpPr/>
              <p:nvPr/>
            </p:nvCxnSpPr>
            <p:spPr>
              <a:xfrm>
                <a:off x="7409447" y="2279042"/>
                <a:ext cx="0" cy="772116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4" name="Picture 4" descr="mage result for header clipart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15420" y="2494630"/>
                <a:ext cx="333776" cy="3643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5" name="Rounded Rectangle 8"/>
            <p:cNvSpPr>
              <a:spLocks noChangeArrowheads="1"/>
            </p:cNvSpPr>
            <p:nvPr/>
          </p:nvSpPr>
          <p:spPr bwMode="auto">
            <a:xfrm>
              <a:off x="287234" y="3588846"/>
              <a:ext cx="4960301" cy="1887433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38100">
              <a:noFill/>
              <a:round/>
              <a:headEnd/>
              <a:tailEnd type="triangle" w="med" len="med"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9pPr>
            </a:lstStyle>
            <a:p>
              <a:r>
                <a:rPr lang="en-US" altLang="en-US" sz="1800" dirty="0">
                  <a:solidFill>
                    <a:schemeClr val="bg1"/>
                  </a:solidFill>
                </a:rPr>
                <a:t>Zero-Knowledge</a:t>
              </a:r>
            </a:p>
            <a:p>
              <a:pPr marL="800100" lvl="1" indent="-342900">
                <a:buFont typeface="Arial" charset="0"/>
                <a:buChar char="•"/>
              </a:pPr>
              <a:r>
                <a:rPr lang="en-US" sz="1800" dirty="0">
                  <a:solidFill>
                    <a:schemeClr val="bg1"/>
                  </a:solidFill>
                </a:rPr>
                <a:t>Simulator controls honest parties, thus their keys</a:t>
              </a:r>
            </a:p>
            <a:p>
              <a:pPr marL="800100" lvl="1" indent="-342900">
                <a:buFont typeface="Arial" charset="0"/>
                <a:buChar char="•"/>
              </a:pPr>
              <a:r>
                <a:rPr lang="en-US" sz="1800" dirty="0">
                  <a:solidFill>
                    <a:schemeClr val="bg1"/>
                  </a:solidFill>
                </a:rPr>
                <a:t>Generates a valid fork privately</a:t>
              </a:r>
            </a:p>
            <a:p>
              <a:pPr marL="800100" lvl="1" indent="-342900">
                <a:buFont typeface="Arial" charset="0"/>
                <a:buChar char="•"/>
              </a:pPr>
              <a:r>
                <a:rPr lang="en-US" sz="1800" dirty="0">
                  <a:solidFill>
                    <a:schemeClr val="bg1"/>
                  </a:solidFill>
                </a:rPr>
                <a:t>Uses fork as witness</a:t>
              </a:r>
            </a:p>
          </p:txBody>
        </p:sp>
        <p:sp>
          <p:nvSpPr>
            <p:cNvPr id="36" name="Text Box 62"/>
            <p:cNvSpPr txBox="1">
              <a:spLocks noChangeArrowheads="1"/>
            </p:cNvSpPr>
            <p:nvPr/>
          </p:nvSpPr>
          <p:spPr bwMode="auto">
            <a:xfrm>
              <a:off x="185662" y="3860173"/>
              <a:ext cx="1141413" cy="155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9600" dirty="0">
                  <a:solidFill>
                    <a:srgbClr val="00CC00"/>
                  </a:solidFill>
                  <a:sym typeface="Wingdings" charset="0"/>
                </a:rPr>
                <a:t>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69220" y="4057106"/>
            <a:ext cx="5312271" cy="1358817"/>
            <a:chOff x="469220" y="4057106"/>
            <a:chExt cx="5312271" cy="1358817"/>
          </a:xfrm>
        </p:grpSpPr>
        <p:sp>
          <p:nvSpPr>
            <p:cNvPr id="37" name="Rounded Rectangle 8"/>
            <p:cNvSpPr>
              <a:spLocks noChangeArrowheads="1"/>
            </p:cNvSpPr>
            <p:nvPr/>
          </p:nvSpPr>
          <p:spPr bwMode="auto">
            <a:xfrm>
              <a:off x="821190" y="4057106"/>
              <a:ext cx="4960301" cy="1009575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38100">
              <a:noFill/>
              <a:round/>
              <a:headEnd/>
              <a:tailEnd type="triangle" w="med" len="med"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9pPr>
            </a:lstStyle>
            <a:p>
              <a:r>
                <a:rPr lang="en-US" altLang="en-US" sz="2000" dirty="0">
                  <a:solidFill>
                    <a:schemeClr val="bg1"/>
                  </a:solidFill>
                </a:rPr>
                <a:t>Soundness</a:t>
              </a:r>
            </a:p>
            <a:p>
              <a:pPr marL="800100" lvl="1" indent="-342900">
                <a:buFont typeface="Arial" charset="0"/>
                <a:buChar char="•"/>
              </a:pPr>
              <a:r>
                <a:rPr lang="en-US" sz="2000" dirty="0">
                  <a:solidFill>
                    <a:schemeClr val="bg1"/>
                  </a:solidFill>
                </a:rPr>
                <a:t>Need extraction, but no CRS!?</a:t>
              </a:r>
            </a:p>
          </p:txBody>
        </p:sp>
        <p:pic>
          <p:nvPicPr>
            <p:cNvPr id="38" name="Picture 37" descr="images.pn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220" y="4533626"/>
              <a:ext cx="808729" cy="882297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Statement </a:t>
                </a:r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chemeClr val="tx1"/>
                        </a:solidFill>
                        <a:latin typeface="Cambria Math" charset="0"/>
                        <a:ea typeface="Comic Sans MS" charset="0"/>
                        <a:cs typeface="Comic Sans MS" charset="0"/>
                      </a:rPr>
                      <m:t>∈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L</a:t>
                </a:r>
              </a:p>
              <a:p>
                <a:pPr algn="ctr"/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w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 err="1">
                    <a:solidFill>
                      <a:schemeClr val="tx1"/>
                    </a:solidFill>
                  </a:rPr>
                  <a:t>s.t.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(x, w)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  <a:sym typeface="Symbol"/>
                  </a:rPr>
                  <a:t>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R</a:t>
                </a:r>
                <a:r>
                  <a:rPr lang="en-GB" sz="2400" baseline="-250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L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blipFill rotWithShape="0">
                <a:blip r:embed="rId8"/>
                <a:stretch>
                  <a:fillRect l="-1711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0942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NIZKs: Share and Conquer</a:t>
            </a:r>
          </a:p>
        </p:txBody>
      </p:sp>
      <p:pic>
        <p:nvPicPr>
          <p:cNvPr id="55" name="Picture 74" descr="bd06002_"/>
          <p:cNvPicPr preferRelativeResize="0"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053" y="3278377"/>
            <a:ext cx="365125" cy="9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3300665" y="2761267"/>
            <a:ext cx="4820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Extract all public key and stake info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-4433" y="4546855"/>
            <a:ext cx="2555129" cy="230949"/>
            <a:chOff x="513497" y="2272089"/>
            <a:chExt cx="7476803" cy="818953"/>
          </a:xfrm>
        </p:grpSpPr>
        <p:sp>
          <p:nvSpPr>
            <p:cNvPr id="40" name="Rounded Rectangle 39"/>
            <p:cNvSpPr/>
            <p:nvPr/>
          </p:nvSpPr>
          <p:spPr bwMode="auto">
            <a:xfrm>
              <a:off x="1934577" y="2275373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rgbClr val="7030A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1" name="Rounded Rectangle 40"/>
            <p:cNvSpPr/>
            <p:nvPr/>
          </p:nvSpPr>
          <p:spPr bwMode="auto">
            <a:xfrm>
              <a:off x="3610779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42" name="Straight Arrow Connector 41"/>
            <p:cNvCxnSpPr/>
            <p:nvPr/>
          </p:nvCxnSpPr>
          <p:spPr bwMode="auto">
            <a:xfrm flipV="1">
              <a:off x="2968643" y="2658147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3" name="Rounded Rectangle 42"/>
            <p:cNvSpPr/>
            <p:nvPr/>
          </p:nvSpPr>
          <p:spPr bwMode="auto">
            <a:xfrm>
              <a:off x="6956234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44" name="Straight Arrow Connector 43"/>
            <p:cNvCxnSpPr/>
            <p:nvPr/>
          </p:nvCxnSpPr>
          <p:spPr bwMode="auto">
            <a:xfrm>
              <a:off x="4644845" y="2658147"/>
              <a:ext cx="61993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5" name="TextBox 44"/>
            <p:cNvSpPr txBox="1"/>
            <p:nvPr/>
          </p:nvSpPr>
          <p:spPr>
            <a:xfrm>
              <a:off x="5274502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46" name="Straight Arrow Connector 45"/>
            <p:cNvCxnSpPr/>
            <p:nvPr/>
          </p:nvCxnSpPr>
          <p:spPr bwMode="auto">
            <a:xfrm flipV="1">
              <a:off x="6231543" y="2658147"/>
              <a:ext cx="724691" cy="77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513497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 bwMode="auto">
            <a:xfrm flipV="1">
              <a:off x="1292441" y="2665945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pic>
          <p:nvPicPr>
            <p:cNvPr id="49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6422" y="2487677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0" name="Straight Connector 49"/>
            <p:cNvCxnSpPr/>
            <p:nvPr/>
          </p:nvCxnSpPr>
          <p:spPr>
            <a:xfrm>
              <a:off x="4063644" y="2272089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9617" y="2487677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9245" y="2492003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3" name="Straight Connector 52"/>
            <p:cNvCxnSpPr/>
            <p:nvPr/>
          </p:nvCxnSpPr>
          <p:spPr>
            <a:xfrm>
              <a:off x="2406467" y="2276415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440" y="2492003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225" y="2494630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8" name="Straight Connector 57"/>
            <p:cNvCxnSpPr/>
            <p:nvPr/>
          </p:nvCxnSpPr>
          <p:spPr>
            <a:xfrm>
              <a:off x="7409447" y="2279042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9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5420" y="2494630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Bent Arrow 3"/>
          <p:cNvSpPr/>
          <p:nvPr/>
        </p:nvSpPr>
        <p:spPr>
          <a:xfrm rot="21113666">
            <a:off x="1821936" y="3039075"/>
            <a:ext cx="1573783" cy="1403842"/>
          </a:xfrm>
          <a:prstGeom prst="bentArrow">
            <a:avLst>
              <a:gd name="adj1" fmla="val 3594"/>
              <a:gd name="adj2" fmla="val 5632"/>
              <a:gd name="adj3" fmla="val 25000"/>
              <a:gd name="adj4" fmla="val 75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996058" y="2250101"/>
            <a:ext cx="5899969" cy="3364635"/>
            <a:chOff x="2996058" y="2250101"/>
            <a:chExt cx="5899969" cy="3364635"/>
          </a:xfrm>
        </p:grpSpPr>
        <p:sp>
          <p:nvSpPr>
            <p:cNvPr id="61" name="Rounded Rectangle 8"/>
            <p:cNvSpPr>
              <a:spLocks noChangeArrowheads="1"/>
            </p:cNvSpPr>
            <p:nvPr/>
          </p:nvSpPr>
          <p:spPr bwMode="auto">
            <a:xfrm>
              <a:off x="3178961" y="2250101"/>
              <a:ext cx="5515859" cy="3364635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3" name="Rounded Rectangle 8"/>
            <p:cNvSpPr>
              <a:spLocks noChangeArrowheads="1"/>
            </p:cNvSpPr>
            <p:nvPr/>
          </p:nvSpPr>
          <p:spPr bwMode="auto">
            <a:xfrm>
              <a:off x="2996058" y="3903760"/>
              <a:ext cx="5899969" cy="171097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3207359" y="4478952"/>
            <a:ext cx="1083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Comic Sans MS" charset="0"/>
                <a:ea typeface="Comic Sans MS" charset="0"/>
                <a:cs typeface="Comic Sans MS" charset="0"/>
              </a:rPr>
              <a:t>fork</a:t>
            </a:r>
            <a:r>
              <a:rPr lang="en-US" sz="2000" dirty="0"/>
              <a:t> = 0</a:t>
            </a:r>
          </a:p>
        </p:txBody>
      </p:sp>
      <p:cxnSp>
        <p:nvCxnSpPr>
          <p:cNvPr id="78" name="Straight Arrow Connector 77"/>
          <p:cNvCxnSpPr>
            <a:stCxn id="77" idx="3"/>
          </p:cNvCxnSpPr>
          <p:nvPr/>
        </p:nvCxnSpPr>
        <p:spPr bwMode="auto">
          <a:xfrm flipV="1">
            <a:off x="4291310" y="4056795"/>
            <a:ext cx="974707" cy="62221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2" name="Straight Arrow Connector 81"/>
          <p:cNvCxnSpPr>
            <a:stCxn id="77" idx="3"/>
          </p:cNvCxnSpPr>
          <p:nvPr/>
        </p:nvCxnSpPr>
        <p:spPr bwMode="auto">
          <a:xfrm flipV="1">
            <a:off x="4291310" y="4673351"/>
            <a:ext cx="956708" cy="565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5" name="Straight Arrow Connector 84"/>
          <p:cNvCxnSpPr>
            <a:stCxn id="77" idx="3"/>
          </p:cNvCxnSpPr>
          <p:nvPr/>
        </p:nvCxnSpPr>
        <p:spPr bwMode="auto">
          <a:xfrm>
            <a:off x="4291310" y="4679007"/>
            <a:ext cx="832765" cy="91007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93" name="Group 92"/>
          <p:cNvGrpSpPr/>
          <p:nvPr/>
        </p:nvGrpSpPr>
        <p:grpSpPr>
          <a:xfrm>
            <a:off x="5248018" y="3797673"/>
            <a:ext cx="2867002" cy="2394212"/>
            <a:chOff x="5433997" y="3580698"/>
            <a:chExt cx="2867002" cy="2394212"/>
          </a:xfrm>
        </p:grpSpPr>
        <p:grpSp>
          <p:nvGrpSpPr>
            <p:cNvPr id="15" name="Group 14"/>
            <p:cNvGrpSpPr/>
            <p:nvPr/>
          </p:nvGrpSpPr>
          <p:grpSpPr>
            <a:xfrm>
              <a:off x="5433997" y="3580698"/>
              <a:ext cx="2867002" cy="2394212"/>
              <a:chOff x="4380113" y="3580698"/>
              <a:chExt cx="2867002" cy="2394212"/>
            </a:xfrm>
          </p:grpSpPr>
          <p:sp>
            <p:nvSpPr>
              <p:cNvPr id="64" name="Rounded Rectangle 8"/>
              <p:cNvSpPr>
                <a:spLocks noChangeArrowheads="1"/>
              </p:cNvSpPr>
              <p:nvPr/>
            </p:nvSpPr>
            <p:spPr bwMode="auto">
              <a:xfrm>
                <a:off x="4567130" y="3580699"/>
                <a:ext cx="2344169" cy="552746"/>
              </a:xfrm>
              <a:prstGeom prst="roundRect">
                <a:avLst>
                  <a:gd name="adj" fmla="val 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9pPr>
              </a:lstStyle>
              <a:p>
                <a:endParaRPr lang="en-US" altLang="en-US"/>
              </a:p>
            </p:txBody>
          </p:sp>
          <p:grpSp>
            <p:nvGrpSpPr>
              <p:cNvPr id="65" name="Group 64"/>
              <p:cNvGrpSpPr/>
              <p:nvPr/>
            </p:nvGrpSpPr>
            <p:grpSpPr>
              <a:xfrm>
                <a:off x="4380113" y="3580698"/>
                <a:ext cx="1086803" cy="2394212"/>
                <a:chOff x="4540893" y="2250101"/>
                <a:chExt cx="4150319" cy="3364636"/>
              </a:xfrm>
            </p:grpSpPr>
            <p:sp>
              <p:nvSpPr>
                <p:cNvPr id="66" name="Rounded Rectangle 8"/>
                <p:cNvSpPr>
                  <a:spLocks noChangeArrowheads="1"/>
                </p:cNvSpPr>
                <p:nvPr/>
              </p:nvSpPr>
              <p:spPr bwMode="auto">
                <a:xfrm>
                  <a:off x="5245269" y="2250101"/>
                  <a:ext cx="2246822" cy="3364636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67" name="Rounded Rectangle 8"/>
                <p:cNvSpPr>
                  <a:spLocks noChangeArrowheads="1"/>
                </p:cNvSpPr>
                <p:nvPr/>
              </p:nvSpPr>
              <p:spPr bwMode="auto">
                <a:xfrm>
                  <a:off x="4540893" y="4622838"/>
                  <a:ext cx="4150319" cy="99189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38100">
                  <a:solidFill>
                    <a:schemeClr val="bg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>
                  <a:lvl1pPr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9pPr>
                </a:lstStyle>
                <a:p>
                  <a:endParaRPr lang="en-US" altLang="en-US"/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>
                <a:off x="5466916" y="3580698"/>
                <a:ext cx="1780199" cy="2394212"/>
                <a:chOff x="3175354" y="2250101"/>
                <a:chExt cx="6798282" cy="3364636"/>
              </a:xfrm>
            </p:grpSpPr>
            <p:sp>
              <p:nvSpPr>
                <p:cNvPr id="69" name="Rounded Rectangle 8"/>
                <p:cNvSpPr>
                  <a:spLocks noChangeArrowheads="1"/>
                </p:cNvSpPr>
                <p:nvPr/>
              </p:nvSpPr>
              <p:spPr bwMode="auto">
                <a:xfrm>
                  <a:off x="4361697" y="2250101"/>
                  <a:ext cx="4333123" cy="3364636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70" name="Rounded Rectangle 8"/>
                <p:cNvSpPr>
                  <a:spLocks noChangeArrowheads="1"/>
                </p:cNvSpPr>
                <p:nvPr/>
              </p:nvSpPr>
              <p:spPr bwMode="auto">
                <a:xfrm>
                  <a:off x="3175354" y="4622838"/>
                  <a:ext cx="6798282" cy="99189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38100">
                  <a:solidFill>
                    <a:schemeClr val="bg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>
                  <a:lvl1pPr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9pPr>
                </a:lstStyle>
                <a:p>
                  <a:endParaRPr lang="en-US" altLang="en-US"/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4705846" y="3621035"/>
                <a:ext cx="2581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A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1" name="TextBox 70"/>
                  <p:cNvSpPr txBox="1"/>
                  <p:nvPr/>
                </p:nvSpPr>
                <p:spPr>
                  <a:xfrm>
                    <a:off x="5836121" y="3631677"/>
                    <a:ext cx="798965" cy="4531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i="1" dirty="0" smtClean="0">
                              <a:latin typeface="Cambria Math" charset="0"/>
                            </a:rPr>
                            <m:t>𝑠𝑡𝑎𝑘𝑒</m:t>
                          </m:r>
                          <m:r>
                            <a:rPr lang="en-US" sz="2400" i="1" baseline="-25000" dirty="0" err="1" smtClean="0">
                              <a:latin typeface="Cambria Math" charset="0"/>
                            </a:rPr>
                            <m:t>𝐴</m:t>
                          </m:r>
                        </m:oMath>
                      </m:oMathPara>
                    </a14:m>
                    <a:endParaRPr lang="en-US" sz="2400" baseline="-25000" dirty="0"/>
                  </a:p>
                </p:txBody>
              </p:sp>
            </mc:Choice>
            <mc:Fallback xmlns="">
              <p:sp>
                <p:nvSpPr>
                  <p:cNvPr id="71" name="TextBox 7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836121" y="3631677"/>
                    <a:ext cx="798965" cy="453137"/>
                  </a:xfrm>
                  <a:prstGeom prst="rect">
                    <a:avLst/>
                  </a:prstGeom>
                  <a:blipFill rotWithShape="0">
                    <a:blip r:embed="rId5"/>
                    <a:stretch>
                      <a:fillRect l="-3053" r="-30534" b="-533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2" name="TextBox 71"/>
              <p:cNvSpPr txBox="1"/>
              <p:nvPr/>
            </p:nvSpPr>
            <p:spPr>
              <a:xfrm>
                <a:off x="4712111" y="4195437"/>
                <a:ext cx="2581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B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3" name="TextBox 72"/>
                  <p:cNvSpPr txBox="1"/>
                  <p:nvPr/>
                </p:nvSpPr>
                <p:spPr>
                  <a:xfrm>
                    <a:off x="5842386" y="4175083"/>
                    <a:ext cx="806133" cy="4531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i="1" dirty="0" smtClean="0">
                              <a:latin typeface="Cambria Math" charset="0"/>
                            </a:rPr>
                            <m:t>𝑠𝑡𝑎𝑘𝑒</m:t>
                          </m:r>
                          <m:r>
                            <a:rPr lang="en-US" sz="2400" b="0" i="1" baseline="-25000" dirty="0" smtClean="0">
                              <a:latin typeface="Cambria Math" charset="0"/>
                            </a:rPr>
                            <m:t>𝐵</m:t>
                          </m:r>
                        </m:oMath>
                      </m:oMathPara>
                    </a14:m>
                    <a:endParaRPr lang="en-US" sz="2400" baseline="-25000" dirty="0"/>
                  </a:p>
                </p:txBody>
              </p:sp>
            </mc:Choice>
            <mc:Fallback xmlns="">
              <p:sp>
                <p:nvSpPr>
                  <p:cNvPr id="73" name="TextBox 7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842386" y="4175083"/>
                    <a:ext cx="806133" cy="453137"/>
                  </a:xfrm>
                  <a:prstGeom prst="rect">
                    <a:avLst/>
                  </a:prstGeom>
                  <a:blipFill rotWithShape="0">
                    <a:blip r:embed="rId6"/>
                    <a:stretch>
                      <a:fillRect l="-3030" r="-30303" b="-533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4" name="Rounded Rectangle 8"/>
              <p:cNvSpPr>
                <a:spLocks noChangeArrowheads="1"/>
              </p:cNvSpPr>
              <p:nvPr/>
            </p:nvSpPr>
            <p:spPr bwMode="auto">
              <a:xfrm>
                <a:off x="4575182" y="4138534"/>
                <a:ext cx="2336116" cy="552746"/>
              </a:xfrm>
              <a:prstGeom prst="roundRect">
                <a:avLst>
                  <a:gd name="adj" fmla="val 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9pPr>
              </a:lstStyle>
              <a:p>
                <a:endParaRPr lang="en-US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5" name="TextBox 74"/>
                  <p:cNvSpPr txBox="1"/>
                  <p:nvPr/>
                </p:nvSpPr>
                <p:spPr>
                  <a:xfrm>
                    <a:off x="5132734" y="3613251"/>
                    <a:ext cx="705450" cy="4531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0" i="1" dirty="0" smtClean="0">
                              <a:latin typeface="Cambria Math" charset="0"/>
                            </a:rPr>
                            <m:t>𝑝𝑘</m:t>
                          </m:r>
                          <m:r>
                            <a:rPr lang="en-US" sz="2400" i="1" baseline="-25000" dirty="0" err="1" smtClean="0">
                              <a:latin typeface="Cambria Math" charset="0"/>
                            </a:rPr>
                            <m:t>𝐴</m:t>
                          </m:r>
                        </m:oMath>
                      </m:oMathPara>
                    </a14:m>
                    <a:endParaRPr lang="en-US" sz="2400" baseline="-25000" dirty="0"/>
                  </a:p>
                </p:txBody>
              </p:sp>
            </mc:Choice>
            <mc:Fallback xmlns="">
              <p:sp>
                <p:nvSpPr>
                  <p:cNvPr id="75" name="TextBox 7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32734" y="3613251"/>
                    <a:ext cx="705450" cy="453137"/>
                  </a:xfrm>
                  <a:prstGeom prst="rect">
                    <a:avLst/>
                  </a:prstGeom>
                  <a:blipFill rotWithShape="0">
                    <a:blip r:embed="rId7"/>
                    <a:stretch>
                      <a:fillRect l="-3448" b="-18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6" name="TextBox 75"/>
                  <p:cNvSpPr txBox="1"/>
                  <p:nvPr/>
                </p:nvSpPr>
                <p:spPr>
                  <a:xfrm>
                    <a:off x="5130671" y="4154396"/>
                    <a:ext cx="715516" cy="4531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0" i="1" dirty="0" smtClean="0">
                              <a:latin typeface="Cambria Math" charset="0"/>
                            </a:rPr>
                            <m:t>𝑝𝑘</m:t>
                          </m:r>
                          <m:r>
                            <a:rPr lang="en-US" sz="2400" b="0" i="1" baseline="-25000" dirty="0" smtClean="0">
                              <a:latin typeface="Cambria Math" charset="0"/>
                            </a:rPr>
                            <m:t>𝐵</m:t>
                          </m:r>
                        </m:oMath>
                      </m:oMathPara>
                    </a14:m>
                    <a:endParaRPr lang="en-US" sz="2400" baseline="-25000" dirty="0"/>
                  </a:p>
                </p:txBody>
              </p:sp>
            </mc:Choice>
            <mc:Fallback xmlns="">
              <p:sp>
                <p:nvSpPr>
                  <p:cNvPr id="76" name="TextBox 7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30671" y="4154396"/>
                    <a:ext cx="715516" cy="453137"/>
                  </a:xfrm>
                  <a:prstGeom prst="rect">
                    <a:avLst/>
                  </a:prstGeom>
                  <a:blipFill rotWithShape="0">
                    <a:blip r:embed="rId8"/>
                    <a:stretch>
                      <a:fillRect l="-3419" b="-2027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90" name="TextBox 89"/>
            <p:cNvSpPr txBox="1"/>
            <p:nvPr/>
          </p:nvSpPr>
          <p:spPr>
            <a:xfrm rot="5400000">
              <a:off x="5677039" y="4922684"/>
              <a:ext cx="6238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/>
                <a:t>……</a:t>
              </a:r>
              <a:endParaRPr lang="en-US" sz="2400" b="1" dirty="0"/>
            </a:p>
          </p:txBody>
        </p:sp>
        <p:sp>
          <p:nvSpPr>
            <p:cNvPr id="91" name="TextBox 90"/>
            <p:cNvSpPr txBox="1"/>
            <p:nvPr/>
          </p:nvSpPr>
          <p:spPr>
            <a:xfrm rot="5400000">
              <a:off x="6310089" y="4936112"/>
              <a:ext cx="6238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/>
                <a:t>……</a:t>
              </a:r>
              <a:endParaRPr lang="en-US" sz="2400" b="1" dirty="0"/>
            </a:p>
          </p:txBody>
        </p:sp>
        <p:sp>
          <p:nvSpPr>
            <p:cNvPr id="92" name="TextBox 91"/>
            <p:cNvSpPr txBox="1"/>
            <p:nvPr/>
          </p:nvSpPr>
          <p:spPr>
            <a:xfrm rot="5400000">
              <a:off x="7208375" y="4922683"/>
              <a:ext cx="6238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/>
                <a:t>……</a:t>
              </a:r>
              <a:endParaRPr lang="en-US" sz="2400" b="1" dirty="0"/>
            </a:p>
          </p:txBody>
        </p:sp>
      </p:grpSp>
      <p:sp>
        <p:nvSpPr>
          <p:cNvPr id="94" name="Rounded Rectangle 93"/>
          <p:cNvSpPr/>
          <p:nvPr/>
        </p:nvSpPr>
        <p:spPr bwMode="auto">
          <a:xfrm>
            <a:off x="4078295" y="4959457"/>
            <a:ext cx="1718134" cy="1069659"/>
          </a:xfrm>
          <a:prstGeom prst="roundRect">
            <a:avLst>
              <a:gd name="adj" fmla="val 38284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chemeClr val="bg1"/>
                </a:solidFill>
              </a:rPr>
              <a:t>Weighted Threshold Secret Sharing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5" name="Rounded Rectangle 94"/>
          <p:cNvSpPr/>
          <p:nvPr/>
        </p:nvSpPr>
        <p:spPr bwMode="auto">
          <a:xfrm>
            <a:off x="6704026" y="3298885"/>
            <a:ext cx="1013774" cy="430202"/>
          </a:xfrm>
          <a:prstGeom prst="roundRect">
            <a:avLst>
              <a:gd name="adj" fmla="val 38284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chemeClr val="bg1"/>
                </a:solidFill>
              </a:rPr>
              <a:t>Weights</a:t>
            </a:r>
            <a:endParaRPr lang="en-US" sz="16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5"/>
              <p:cNvSpPr txBox="1"/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Statement </a:t>
                </a:r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chemeClr val="tx1"/>
                        </a:solidFill>
                        <a:latin typeface="Cambria Math" charset="0"/>
                        <a:ea typeface="Comic Sans MS" charset="0"/>
                        <a:cs typeface="Comic Sans MS" charset="0"/>
                      </a:rPr>
                      <m:t>∈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L</a:t>
                </a:r>
              </a:p>
              <a:p>
                <a:pPr algn="ctr"/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w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 err="1">
                    <a:solidFill>
                      <a:schemeClr val="tx1"/>
                    </a:solidFill>
                  </a:rPr>
                  <a:t>s.t.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(x, w)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  <a:sym typeface="Symbol"/>
                  </a:rPr>
                  <a:t>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R</a:t>
                </a:r>
                <a:r>
                  <a:rPr lang="en-GB" sz="2400" baseline="-250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L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6" name="TextBox 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blipFill rotWithShape="0">
                <a:blip r:embed="rId9"/>
                <a:stretch>
                  <a:fillRect l="-1711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6562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94" grpId="0" animBg="1"/>
      <p:bldP spid="9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NIZKs: Share and Conquer</a:t>
            </a:r>
          </a:p>
        </p:txBody>
      </p:sp>
      <p:pic>
        <p:nvPicPr>
          <p:cNvPr id="55" name="Picture 74" descr="bd06002_"/>
          <p:cNvPicPr preferRelativeResize="0"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053" y="3278377"/>
            <a:ext cx="365125" cy="9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3300665" y="2761267"/>
            <a:ext cx="4820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Extract all public key and stake info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-4433" y="4546855"/>
            <a:ext cx="2555129" cy="230949"/>
            <a:chOff x="513497" y="2272089"/>
            <a:chExt cx="7476803" cy="818953"/>
          </a:xfrm>
        </p:grpSpPr>
        <p:sp>
          <p:nvSpPr>
            <p:cNvPr id="40" name="Rounded Rectangle 39"/>
            <p:cNvSpPr/>
            <p:nvPr/>
          </p:nvSpPr>
          <p:spPr bwMode="auto">
            <a:xfrm>
              <a:off x="1934577" y="2275373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rgbClr val="7030A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1" name="Rounded Rectangle 40"/>
            <p:cNvSpPr/>
            <p:nvPr/>
          </p:nvSpPr>
          <p:spPr bwMode="auto">
            <a:xfrm>
              <a:off x="3610779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42" name="Straight Arrow Connector 41"/>
            <p:cNvCxnSpPr/>
            <p:nvPr/>
          </p:nvCxnSpPr>
          <p:spPr bwMode="auto">
            <a:xfrm flipV="1">
              <a:off x="2968643" y="2658147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3" name="Rounded Rectangle 42"/>
            <p:cNvSpPr/>
            <p:nvPr/>
          </p:nvSpPr>
          <p:spPr bwMode="auto">
            <a:xfrm>
              <a:off x="6956234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44" name="Straight Arrow Connector 43"/>
            <p:cNvCxnSpPr/>
            <p:nvPr/>
          </p:nvCxnSpPr>
          <p:spPr bwMode="auto">
            <a:xfrm>
              <a:off x="4644845" y="2658147"/>
              <a:ext cx="61993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5" name="TextBox 44"/>
            <p:cNvSpPr txBox="1"/>
            <p:nvPr/>
          </p:nvSpPr>
          <p:spPr>
            <a:xfrm>
              <a:off x="5274502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46" name="Straight Arrow Connector 45"/>
            <p:cNvCxnSpPr/>
            <p:nvPr/>
          </p:nvCxnSpPr>
          <p:spPr bwMode="auto">
            <a:xfrm flipV="1">
              <a:off x="6231543" y="2658147"/>
              <a:ext cx="724691" cy="77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513497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 bwMode="auto">
            <a:xfrm flipV="1">
              <a:off x="1292441" y="2665945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pic>
          <p:nvPicPr>
            <p:cNvPr id="49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6422" y="2487677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0" name="Straight Connector 49"/>
            <p:cNvCxnSpPr/>
            <p:nvPr/>
          </p:nvCxnSpPr>
          <p:spPr>
            <a:xfrm>
              <a:off x="4063644" y="2272089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9617" y="2487677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9245" y="2492003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3" name="Straight Connector 52"/>
            <p:cNvCxnSpPr/>
            <p:nvPr/>
          </p:nvCxnSpPr>
          <p:spPr>
            <a:xfrm>
              <a:off x="2406467" y="2276415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440" y="2492003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225" y="2494630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8" name="Straight Connector 57"/>
            <p:cNvCxnSpPr/>
            <p:nvPr/>
          </p:nvCxnSpPr>
          <p:spPr>
            <a:xfrm>
              <a:off x="7409447" y="2279042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9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5420" y="2494630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Bent Arrow 3"/>
          <p:cNvSpPr/>
          <p:nvPr/>
        </p:nvSpPr>
        <p:spPr>
          <a:xfrm rot="21113666">
            <a:off x="1821936" y="3039075"/>
            <a:ext cx="1573783" cy="1403842"/>
          </a:xfrm>
          <a:prstGeom prst="bentArrow">
            <a:avLst>
              <a:gd name="adj1" fmla="val 3594"/>
              <a:gd name="adj2" fmla="val 5632"/>
              <a:gd name="adj3" fmla="val 25000"/>
              <a:gd name="adj4" fmla="val 75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996058" y="2250101"/>
            <a:ext cx="5899969" cy="3364635"/>
            <a:chOff x="2996058" y="2250101"/>
            <a:chExt cx="5899969" cy="3364635"/>
          </a:xfrm>
        </p:grpSpPr>
        <p:sp>
          <p:nvSpPr>
            <p:cNvPr id="61" name="Rounded Rectangle 8"/>
            <p:cNvSpPr>
              <a:spLocks noChangeArrowheads="1"/>
            </p:cNvSpPr>
            <p:nvPr/>
          </p:nvSpPr>
          <p:spPr bwMode="auto">
            <a:xfrm>
              <a:off x="3178961" y="2250101"/>
              <a:ext cx="5515859" cy="3364635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3" name="Rounded Rectangle 8"/>
            <p:cNvSpPr>
              <a:spLocks noChangeArrowheads="1"/>
            </p:cNvSpPr>
            <p:nvPr/>
          </p:nvSpPr>
          <p:spPr bwMode="auto">
            <a:xfrm>
              <a:off x="2996058" y="3903760"/>
              <a:ext cx="5899969" cy="171097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charset="0"/>
                  <a:ea typeface="MS PGothic" charset="-128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3207359" y="4478952"/>
            <a:ext cx="1083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Comic Sans MS" charset="0"/>
                <a:ea typeface="Comic Sans MS" charset="0"/>
                <a:cs typeface="Comic Sans MS" charset="0"/>
              </a:rPr>
              <a:t>fork</a:t>
            </a:r>
            <a:r>
              <a:rPr lang="en-US" sz="2000" dirty="0"/>
              <a:t> = 0</a:t>
            </a:r>
          </a:p>
        </p:txBody>
      </p:sp>
      <p:cxnSp>
        <p:nvCxnSpPr>
          <p:cNvPr id="78" name="Straight Arrow Connector 77"/>
          <p:cNvCxnSpPr>
            <a:stCxn id="77" idx="3"/>
          </p:cNvCxnSpPr>
          <p:nvPr/>
        </p:nvCxnSpPr>
        <p:spPr bwMode="auto">
          <a:xfrm flipV="1">
            <a:off x="4291310" y="4056795"/>
            <a:ext cx="974707" cy="62221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2" name="Straight Arrow Connector 81"/>
          <p:cNvCxnSpPr>
            <a:stCxn id="77" idx="3"/>
          </p:cNvCxnSpPr>
          <p:nvPr/>
        </p:nvCxnSpPr>
        <p:spPr bwMode="auto">
          <a:xfrm flipV="1">
            <a:off x="4291310" y="4673351"/>
            <a:ext cx="956708" cy="565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5" name="Straight Arrow Connector 84"/>
          <p:cNvCxnSpPr>
            <a:stCxn id="77" idx="3"/>
          </p:cNvCxnSpPr>
          <p:nvPr/>
        </p:nvCxnSpPr>
        <p:spPr bwMode="auto">
          <a:xfrm>
            <a:off x="4291310" y="4679007"/>
            <a:ext cx="832765" cy="91007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93" name="Group 92"/>
          <p:cNvGrpSpPr/>
          <p:nvPr/>
        </p:nvGrpSpPr>
        <p:grpSpPr>
          <a:xfrm>
            <a:off x="5248018" y="3797673"/>
            <a:ext cx="2867002" cy="2394212"/>
            <a:chOff x="5433997" y="3580698"/>
            <a:chExt cx="2867002" cy="2394212"/>
          </a:xfrm>
        </p:grpSpPr>
        <p:grpSp>
          <p:nvGrpSpPr>
            <p:cNvPr id="15" name="Group 14"/>
            <p:cNvGrpSpPr/>
            <p:nvPr/>
          </p:nvGrpSpPr>
          <p:grpSpPr>
            <a:xfrm>
              <a:off x="5433997" y="3580698"/>
              <a:ext cx="2867002" cy="2394212"/>
              <a:chOff x="4380113" y="3580698"/>
              <a:chExt cx="2867002" cy="2394212"/>
            </a:xfrm>
          </p:grpSpPr>
          <p:sp>
            <p:nvSpPr>
              <p:cNvPr id="64" name="Rounded Rectangle 8"/>
              <p:cNvSpPr>
                <a:spLocks noChangeArrowheads="1"/>
              </p:cNvSpPr>
              <p:nvPr/>
            </p:nvSpPr>
            <p:spPr bwMode="auto">
              <a:xfrm>
                <a:off x="4567130" y="3580699"/>
                <a:ext cx="2344169" cy="552746"/>
              </a:xfrm>
              <a:prstGeom prst="roundRect">
                <a:avLst>
                  <a:gd name="adj" fmla="val 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9pPr>
              </a:lstStyle>
              <a:p>
                <a:endParaRPr lang="en-US" altLang="en-US"/>
              </a:p>
            </p:txBody>
          </p:sp>
          <p:grpSp>
            <p:nvGrpSpPr>
              <p:cNvPr id="65" name="Group 64"/>
              <p:cNvGrpSpPr/>
              <p:nvPr/>
            </p:nvGrpSpPr>
            <p:grpSpPr>
              <a:xfrm>
                <a:off x="4380113" y="3580698"/>
                <a:ext cx="1086803" cy="2394212"/>
                <a:chOff x="4540893" y="2250101"/>
                <a:chExt cx="4150319" cy="3364636"/>
              </a:xfrm>
            </p:grpSpPr>
            <p:sp>
              <p:nvSpPr>
                <p:cNvPr id="66" name="Rounded Rectangle 8"/>
                <p:cNvSpPr>
                  <a:spLocks noChangeArrowheads="1"/>
                </p:cNvSpPr>
                <p:nvPr/>
              </p:nvSpPr>
              <p:spPr bwMode="auto">
                <a:xfrm>
                  <a:off x="5245269" y="2250101"/>
                  <a:ext cx="2246822" cy="3364636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67" name="Rounded Rectangle 8"/>
                <p:cNvSpPr>
                  <a:spLocks noChangeArrowheads="1"/>
                </p:cNvSpPr>
                <p:nvPr/>
              </p:nvSpPr>
              <p:spPr bwMode="auto">
                <a:xfrm>
                  <a:off x="4540893" y="4622838"/>
                  <a:ext cx="4150319" cy="99189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38100">
                  <a:solidFill>
                    <a:schemeClr val="bg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>
                  <a:lvl1pPr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9pPr>
                </a:lstStyle>
                <a:p>
                  <a:endParaRPr lang="en-US" altLang="en-US"/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>
                <a:off x="5466916" y="3580698"/>
                <a:ext cx="1780199" cy="2394212"/>
                <a:chOff x="3175354" y="2250101"/>
                <a:chExt cx="6798282" cy="3364636"/>
              </a:xfrm>
            </p:grpSpPr>
            <p:sp>
              <p:nvSpPr>
                <p:cNvPr id="69" name="Rounded Rectangle 8"/>
                <p:cNvSpPr>
                  <a:spLocks noChangeArrowheads="1"/>
                </p:cNvSpPr>
                <p:nvPr/>
              </p:nvSpPr>
              <p:spPr bwMode="auto">
                <a:xfrm>
                  <a:off x="4361697" y="2250101"/>
                  <a:ext cx="4333123" cy="3364636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70" name="Rounded Rectangle 8"/>
                <p:cNvSpPr>
                  <a:spLocks noChangeArrowheads="1"/>
                </p:cNvSpPr>
                <p:nvPr/>
              </p:nvSpPr>
              <p:spPr bwMode="auto">
                <a:xfrm>
                  <a:off x="3175354" y="4622838"/>
                  <a:ext cx="6798282" cy="99189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38100">
                  <a:solidFill>
                    <a:schemeClr val="bg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>
                  <a:lvl1pPr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Verdana" charset="0"/>
                      <a:ea typeface="MS PGothic" charset="-128"/>
                    </a:defRPr>
                  </a:lvl9pPr>
                </a:lstStyle>
                <a:p>
                  <a:endParaRPr lang="en-US" altLang="en-US"/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4705846" y="3621035"/>
                <a:ext cx="2581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A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1" name="TextBox 70"/>
                  <p:cNvSpPr txBox="1"/>
                  <p:nvPr/>
                </p:nvSpPr>
                <p:spPr>
                  <a:xfrm>
                    <a:off x="5836121" y="3631677"/>
                    <a:ext cx="798965" cy="4531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i="1" dirty="0" smtClean="0">
                              <a:latin typeface="Cambria Math" charset="0"/>
                            </a:rPr>
                            <m:t>𝑠𝑡𝑎𝑘𝑒</m:t>
                          </m:r>
                          <m:r>
                            <a:rPr lang="en-US" sz="2400" i="1" baseline="-25000" dirty="0" err="1" smtClean="0">
                              <a:latin typeface="Cambria Math" charset="0"/>
                            </a:rPr>
                            <m:t>𝐴</m:t>
                          </m:r>
                        </m:oMath>
                      </m:oMathPara>
                    </a14:m>
                    <a:endParaRPr lang="en-US" sz="2400" baseline="-25000" dirty="0"/>
                  </a:p>
                </p:txBody>
              </p:sp>
            </mc:Choice>
            <mc:Fallback xmlns="">
              <p:sp>
                <p:nvSpPr>
                  <p:cNvPr id="71" name="TextBox 7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836121" y="3631677"/>
                    <a:ext cx="798965" cy="453137"/>
                  </a:xfrm>
                  <a:prstGeom prst="rect">
                    <a:avLst/>
                  </a:prstGeom>
                  <a:blipFill rotWithShape="0">
                    <a:blip r:embed="rId6"/>
                    <a:stretch>
                      <a:fillRect l="-3053" r="-30534" b="-533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2" name="TextBox 71"/>
              <p:cNvSpPr txBox="1"/>
              <p:nvPr/>
            </p:nvSpPr>
            <p:spPr>
              <a:xfrm>
                <a:off x="4712111" y="4195437"/>
                <a:ext cx="2581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B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3" name="TextBox 72"/>
                  <p:cNvSpPr txBox="1"/>
                  <p:nvPr/>
                </p:nvSpPr>
                <p:spPr>
                  <a:xfrm>
                    <a:off x="5842386" y="4175083"/>
                    <a:ext cx="806133" cy="4531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i="1" dirty="0" smtClean="0">
                              <a:latin typeface="Cambria Math" charset="0"/>
                            </a:rPr>
                            <m:t>𝑠𝑡𝑎𝑘𝑒</m:t>
                          </m:r>
                          <m:r>
                            <a:rPr lang="en-US" sz="2400" b="0" i="1" baseline="-25000" dirty="0" smtClean="0">
                              <a:latin typeface="Cambria Math" charset="0"/>
                            </a:rPr>
                            <m:t>𝐵</m:t>
                          </m:r>
                        </m:oMath>
                      </m:oMathPara>
                    </a14:m>
                    <a:endParaRPr lang="en-US" sz="2400" baseline="-25000" dirty="0"/>
                  </a:p>
                </p:txBody>
              </p:sp>
            </mc:Choice>
            <mc:Fallback xmlns="">
              <p:sp>
                <p:nvSpPr>
                  <p:cNvPr id="73" name="TextBox 7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842386" y="4175083"/>
                    <a:ext cx="806133" cy="453137"/>
                  </a:xfrm>
                  <a:prstGeom prst="rect">
                    <a:avLst/>
                  </a:prstGeom>
                  <a:blipFill rotWithShape="0">
                    <a:blip r:embed="rId7"/>
                    <a:stretch>
                      <a:fillRect l="-3030" r="-30303" b="-533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4" name="Rounded Rectangle 8"/>
              <p:cNvSpPr>
                <a:spLocks noChangeArrowheads="1"/>
              </p:cNvSpPr>
              <p:nvPr/>
            </p:nvSpPr>
            <p:spPr bwMode="auto">
              <a:xfrm>
                <a:off x="4575182" y="4138534"/>
                <a:ext cx="2336116" cy="552746"/>
              </a:xfrm>
              <a:prstGeom prst="roundRect">
                <a:avLst>
                  <a:gd name="adj" fmla="val 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Verdana" charset="0"/>
                    <a:ea typeface="MS PGothic" charset="-128"/>
                  </a:defRPr>
                </a:lvl9pPr>
              </a:lstStyle>
              <a:p>
                <a:endParaRPr lang="en-US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5" name="TextBox 74"/>
                  <p:cNvSpPr txBox="1"/>
                  <p:nvPr/>
                </p:nvSpPr>
                <p:spPr>
                  <a:xfrm>
                    <a:off x="5132734" y="3613251"/>
                    <a:ext cx="705450" cy="4531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0" i="1" dirty="0" smtClean="0">
                              <a:latin typeface="Cambria Math" charset="0"/>
                            </a:rPr>
                            <m:t>𝑝𝑘</m:t>
                          </m:r>
                          <m:r>
                            <a:rPr lang="en-US" sz="2400" i="1" baseline="-25000" dirty="0" err="1" smtClean="0">
                              <a:latin typeface="Cambria Math" charset="0"/>
                            </a:rPr>
                            <m:t>𝐴</m:t>
                          </m:r>
                        </m:oMath>
                      </m:oMathPara>
                    </a14:m>
                    <a:endParaRPr lang="en-US" sz="2400" baseline="-25000" dirty="0"/>
                  </a:p>
                </p:txBody>
              </p:sp>
            </mc:Choice>
            <mc:Fallback xmlns="">
              <p:sp>
                <p:nvSpPr>
                  <p:cNvPr id="75" name="TextBox 7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32734" y="3613251"/>
                    <a:ext cx="705450" cy="453137"/>
                  </a:xfrm>
                  <a:prstGeom prst="rect">
                    <a:avLst/>
                  </a:prstGeom>
                  <a:blipFill rotWithShape="0">
                    <a:blip r:embed="rId8"/>
                    <a:stretch>
                      <a:fillRect l="-3448" b="-18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6" name="TextBox 75"/>
                  <p:cNvSpPr txBox="1"/>
                  <p:nvPr/>
                </p:nvSpPr>
                <p:spPr>
                  <a:xfrm>
                    <a:off x="5130671" y="4154396"/>
                    <a:ext cx="715516" cy="4531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0" i="1" dirty="0" smtClean="0">
                              <a:latin typeface="Cambria Math" charset="0"/>
                            </a:rPr>
                            <m:t>𝑝𝑘</m:t>
                          </m:r>
                          <m:r>
                            <a:rPr lang="en-US" sz="2400" b="0" i="1" baseline="-25000" dirty="0" smtClean="0">
                              <a:latin typeface="Cambria Math" charset="0"/>
                            </a:rPr>
                            <m:t>𝐵</m:t>
                          </m:r>
                        </m:oMath>
                      </m:oMathPara>
                    </a14:m>
                    <a:endParaRPr lang="en-US" sz="2400" baseline="-25000" dirty="0"/>
                  </a:p>
                </p:txBody>
              </p:sp>
            </mc:Choice>
            <mc:Fallback xmlns="">
              <p:sp>
                <p:nvSpPr>
                  <p:cNvPr id="76" name="TextBox 7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30671" y="4154396"/>
                    <a:ext cx="715516" cy="453137"/>
                  </a:xfrm>
                  <a:prstGeom prst="rect">
                    <a:avLst/>
                  </a:prstGeom>
                  <a:blipFill rotWithShape="0">
                    <a:blip r:embed="rId9"/>
                    <a:stretch>
                      <a:fillRect l="-3419" b="-2027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90" name="TextBox 89"/>
            <p:cNvSpPr txBox="1"/>
            <p:nvPr/>
          </p:nvSpPr>
          <p:spPr>
            <a:xfrm rot="5400000">
              <a:off x="5677039" y="4922684"/>
              <a:ext cx="6238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/>
                <a:t>……</a:t>
              </a:r>
              <a:endParaRPr lang="en-US" sz="2400" b="1" dirty="0"/>
            </a:p>
          </p:txBody>
        </p:sp>
        <p:sp>
          <p:nvSpPr>
            <p:cNvPr id="91" name="TextBox 90"/>
            <p:cNvSpPr txBox="1"/>
            <p:nvPr/>
          </p:nvSpPr>
          <p:spPr>
            <a:xfrm rot="5400000">
              <a:off x="6310089" y="4936112"/>
              <a:ext cx="6238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/>
                <a:t>……</a:t>
              </a:r>
              <a:endParaRPr lang="en-US" sz="2400" b="1" dirty="0"/>
            </a:p>
          </p:txBody>
        </p:sp>
        <p:sp>
          <p:nvSpPr>
            <p:cNvPr id="92" name="TextBox 91"/>
            <p:cNvSpPr txBox="1"/>
            <p:nvPr/>
          </p:nvSpPr>
          <p:spPr>
            <a:xfrm rot="5400000">
              <a:off x="7208375" y="4922683"/>
              <a:ext cx="6238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/>
                <a:t>……</a:t>
              </a:r>
              <a:endParaRPr lang="en-US" sz="2400" b="1" dirty="0"/>
            </a:p>
          </p:txBody>
        </p:sp>
      </p:grpSp>
      <p:sp>
        <p:nvSpPr>
          <p:cNvPr id="94" name="Rounded Rectangle 93"/>
          <p:cNvSpPr/>
          <p:nvPr/>
        </p:nvSpPr>
        <p:spPr bwMode="auto">
          <a:xfrm>
            <a:off x="4078295" y="4959457"/>
            <a:ext cx="1718134" cy="1069659"/>
          </a:xfrm>
          <a:prstGeom prst="roundRect">
            <a:avLst>
              <a:gd name="adj" fmla="val 38284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chemeClr val="bg1"/>
                </a:solidFill>
              </a:rPr>
              <a:t>Weighted Threshold Secret Sharing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5" name="Rounded Rectangle 94"/>
          <p:cNvSpPr/>
          <p:nvPr/>
        </p:nvSpPr>
        <p:spPr bwMode="auto">
          <a:xfrm>
            <a:off x="6704026" y="3298885"/>
            <a:ext cx="1013774" cy="430202"/>
          </a:xfrm>
          <a:prstGeom prst="roundRect">
            <a:avLst>
              <a:gd name="adj" fmla="val 38284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chemeClr val="bg1"/>
                </a:solidFill>
              </a:rPr>
              <a:t>Weights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60" name="Straight Arrow Connector 59"/>
          <p:cNvCxnSpPr/>
          <p:nvPr/>
        </p:nvCxnSpPr>
        <p:spPr bwMode="auto">
          <a:xfrm flipV="1">
            <a:off x="5246118" y="4073619"/>
            <a:ext cx="2868902" cy="1120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9" name="Straight Arrow Connector 78"/>
          <p:cNvCxnSpPr/>
          <p:nvPr/>
        </p:nvCxnSpPr>
        <p:spPr bwMode="auto">
          <a:xfrm flipV="1">
            <a:off x="5232436" y="4660636"/>
            <a:ext cx="2868902" cy="1120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0" name="Rounded Rectangle 79"/>
          <p:cNvSpPr/>
          <p:nvPr/>
        </p:nvSpPr>
        <p:spPr bwMode="auto">
          <a:xfrm>
            <a:off x="7896974" y="4150296"/>
            <a:ext cx="1013774" cy="430202"/>
          </a:xfrm>
          <a:prstGeom prst="roundRect">
            <a:avLst>
              <a:gd name="adj" fmla="val 38284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/>
                </a:solidFill>
              </a:rPr>
              <a:t>Encrypt</a:t>
            </a:r>
            <a:endParaRPr lang="en-US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/>
              <p:cNvSpPr txBox="1"/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Statement </a:t>
                </a:r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chemeClr val="tx1"/>
                        </a:solidFill>
                        <a:latin typeface="Cambria Math" charset="0"/>
                        <a:ea typeface="Comic Sans MS" charset="0"/>
                        <a:cs typeface="Comic Sans MS" charset="0"/>
                      </a:rPr>
                      <m:t>∈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L</a:t>
                </a:r>
              </a:p>
              <a:p>
                <a:pPr algn="ctr"/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w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 err="1">
                    <a:solidFill>
                      <a:schemeClr val="tx1"/>
                    </a:solidFill>
                  </a:rPr>
                  <a:t>s.t.</a:t>
                </a:r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(x, w)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  <a:sym typeface="Symbol"/>
                  </a:rPr>
                  <a:t> </a:t>
                </a:r>
                <a:r>
                  <a:rPr lang="en-GB" sz="24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R</a:t>
                </a:r>
                <a:r>
                  <a:rPr lang="en-GB" sz="2400" baseline="-25000" dirty="0">
                    <a:solidFill>
                      <a:schemeClr val="tx1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L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1" name="TextBox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863" y="2254309"/>
                <a:ext cx="2493503" cy="830997"/>
              </a:xfrm>
              <a:prstGeom prst="rect">
                <a:avLst/>
              </a:prstGeom>
              <a:blipFill rotWithShape="0">
                <a:blip r:embed="rId10"/>
                <a:stretch>
                  <a:fillRect l="-1711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84337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6FEFE7A7-6A99-4378-89DF-C56748BE33C6}"/>
</file>

<file path=customXml/itemProps2.xml><?xml version="1.0" encoding="utf-8"?>
<ds:datastoreItem xmlns:ds="http://schemas.openxmlformats.org/officeDocument/2006/customXml" ds:itemID="{43D6A231-DA25-43F6-A5D0-66EF8C46653E}"/>
</file>

<file path=customXml/itemProps3.xml><?xml version="1.0" encoding="utf-8"?>
<ds:datastoreItem xmlns:ds="http://schemas.openxmlformats.org/officeDocument/2006/customXml" ds:itemID="{8C65DCA1-F03B-4815-80D8-98A1191D3EBF}"/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9307</TotalTime>
  <Words>1455</Words>
  <Application>Microsoft Office PowerPoint</Application>
  <PresentationFormat>On-screen Show (4:3)</PresentationFormat>
  <Paragraphs>348</Paragraphs>
  <Slides>33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Verdana (Heading)</vt:lpstr>
      <vt:lpstr>Arial</vt:lpstr>
      <vt:lpstr>Calibri</vt:lpstr>
      <vt:lpstr>Cambria</vt:lpstr>
      <vt:lpstr>Cambria Math</vt:lpstr>
      <vt:lpstr>Comic Sans MS</vt:lpstr>
      <vt:lpstr>Verdana</vt:lpstr>
      <vt:lpstr>Wingdings</vt:lpstr>
      <vt:lpstr>Adjacency</vt:lpstr>
      <vt:lpstr>Introduction to FinTech</vt:lpstr>
      <vt:lpstr>PowerPoint Presentation</vt:lpstr>
      <vt:lpstr>Applications</vt:lpstr>
      <vt:lpstr>NIZKs: Intuition</vt:lpstr>
      <vt:lpstr>NIZKs: Outline</vt:lpstr>
      <vt:lpstr>NIZKs: Outline</vt:lpstr>
      <vt:lpstr>NIZKs: Outline</vt:lpstr>
      <vt:lpstr>NIZKs: Share and Conquer</vt:lpstr>
      <vt:lpstr>NIZKs: Share and Conquer</vt:lpstr>
      <vt:lpstr>NIZKs: Share and Conquer</vt:lpstr>
      <vt:lpstr>NIZKs: Challenges, Fixes and More</vt:lpstr>
      <vt:lpstr>Result 1</vt:lpstr>
      <vt:lpstr>OTPs: Outline</vt:lpstr>
      <vt:lpstr>OTPs: Outline</vt:lpstr>
      <vt:lpstr>Result 2</vt:lpstr>
      <vt:lpstr>Pay-Per-Use Service (Simplified)</vt:lpstr>
      <vt:lpstr>Pay-Per-Use Service (Simplified)</vt:lpstr>
      <vt:lpstr>Pay-Per-Use Service (Simplified)</vt:lpstr>
      <vt:lpstr>Pay-Per-Use Service: Idea</vt:lpstr>
      <vt:lpstr>Conclusion: A Change of Perspective</vt:lpstr>
      <vt:lpstr>Zero Knowledge Proofs </vt:lpstr>
      <vt:lpstr>Zero Knowledge Proofs (ZKP)</vt:lpstr>
      <vt:lpstr>ZKP</vt:lpstr>
      <vt:lpstr>Properties of ZKP </vt:lpstr>
      <vt:lpstr>Advantages of ZKP </vt:lpstr>
      <vt:lpstr>Classic Example  </vt:lpstr>
      <vt:lpstr>Fiat-Shamir Identification Protocol</vt:lpstr>
      <vt:lpstr>Fiat-Shamir Identification Protocol </vt:lpstr>
      <vt:lpstr>Fiat-Shamir Identification Protocol </vt:lpstr>
      <vt:lpstr>Applications </vt:lpstr>
      <vt:lpstr>Products</vt:lpstr>
      <vt:lpstr>References</vt:lpstr>
      <vt:lpstr>PowerPoint Presentation</vt:lpstr>
    </vt:vector>
  </TitlesOfParts>
  <Company>backpack.com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Blockchain Technology: Bitcoin and Beyond</dc:title>
  <dc:creator>David Duccini</dc:creator>
  <cp:lastModifiedBy>Han, Meng</cp:lastModifiedBy>
  <cp:revision>163</cp:revision>
  <cp:lastPrinted>2017-11-16T01:13:48Z</cp:lastPrinted>
  <dcterms:created xsi:type="dcterms:W3CDTF">2015-01-10T13:21:37Z</dcterms:created>
  <dcterms:modified xsi:type="dcterms:W3CDTF">2019-10-28T05:11:43Z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