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950" r:id="rId1"/>
  </p:sldMasterIdLst>
  <p:notesMasterIdLst>
    <p:notesMasterId r:id="rId23"/>
  </p:notesMasterIdLst>
  <p:handoutMasterIdLst>
    <p:handoutMasterId r:id="rId24"/>
  </p:handoutMasterIdLst>
  <p:sldIdLst>
    <p:sldId id="256" r:id="rId2"/>
    <p:sldId id="298" r:id="rId3"/>
    <p:sldId id="300" r:id="rId4"/>
    <p:sldId id="301" r:id="rId5"/>
    <p:sldId id="302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03" r:id="rId17"/>
    <p:sldId id="304" r:id="rId18"/>
    <p:sldId id="305" r:id="rId19"/>
    <p:sldId id="307" r:id="rId20"/>
    <p:sldId id="308" r:id="rId21"/>
    <p:sldId id="297" r:id="rId2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9828"/>
    <a:srgbClr val="EBB03B"/>
    <a:srgbClr val="FFA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06" autoAdjust="0"/>
    <p:restoredTop sz="82602" autoAdjust="0"/>
  </p:normalViewPr>
  <p:slideViewPr>
    <p:cSldViewPr snapToGrid="0" snapToObjects="1">
      <p:cViewPr varScale="1">
        <p:scale>
          <a:sx n="43" d="100"/>
          <a:sy n="43" d="100"/>
        </p:scale>
        <p:origin x="1570" y="3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9FCD9-3642-B345-A241-0B8D14F94AAC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5E8CD-E585-B047-92C6-CCCE9E144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6848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6519B-C686-4C49-9EBB-F4671EEFC7C3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FFB45-2144-074A-94D8-F1A47953D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26925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CE64A-BDF7-43D7-AEE1-3BEB205F87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9133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CE64A-BDF7-43D7-AEE1-3BEB205F87B8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5447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5FFB45-2144-074A-94D8-F1A47953D10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019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CE64A-BDF7-43D7-AEE1-3BEB205F87B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66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CE64A-BDF7-43D7-AEE1-3BEB205F87B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4265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CE64A-BDF7-43D7-AEE1-3BEB205F87B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549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25F12-5CD9-F44C-B977-D3D12EB7B59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014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25F12-5CD9-F44C-B977-D3D12EB7B59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902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CE64A-BDF7-43D7-AEE1-3BEB205F87B8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536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CE64A-BDF7-43D7-AEE1-3BEB205F87B8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862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CE64A-BDF7-43D7-AEE1-3BEB205F87B8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065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BAE69-8F57-4875-90DE-D9E4EEA2AAE9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5A0A9-A749-4EA0-BA38-2A29810DA1E7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F53C-C1CE-41D5-83A3-A3480FEE2937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C0456-775B-4ECE-905A-1EE2CDA1284E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42FED-6FAE-4B5C-B336-B8AB90CAD558}" type="datetime1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1285A-0BF5-410E-8F26-CD33AED195A4}" type="datetime1">
              <a:rPr lang="en-US" smtClean="0"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390E-77FE-4C2E-B3FF-CB20FA6EAE73}" type="datetime1">
              <a:rPr lang="en-US" smtClean="0"/>
              <a:t>10/28/2019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E1135-E6A1-4DC9-91B2-7253CC6D474A}" type="datetime1">
              <a:rPr lang="en-US" smtClean="0"/>
              <a:t>10/28/2019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8E5C3-E0AE-4452-A679-041AD45EF6B4}" type="datetime1">
              <a:rPr lang="en-US" smtClean="0"/>
              <a:t>10/28/2019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DDDD-CDAD-4175-B0F9-56284389DDAE}" type="datetime1">
              <a:rPr lang="en-US" smtClean="0"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E0E07-9A20-457E-BDA8-6B0488126C03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rgbClr val="FF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rgbClr val="FE9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8B6C1A1-844A-4FD7-BBE3-B58BC25FF966}" type="datetime1">
              <a:rPr lang="en-US" smtClean="0"/>
              <a:t>10/28/2019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Barcode_reader" TargetMode="External"/><Relationship Id="rId13" Type="http://schemas.openxmlformats.org/officeDocument/2006/relationships/hyperlink" Target="https://en.wikipedia.org/wiki/Gift_card" TargetMode="External"/><Relationship Id="rId18" Type="http://schemas.openxmlformats.org/officeDocument/2006/relationships/hyperlink" Target="https://www.investopedia.com/markets/stocks/gpn/" TargetMode="External"/><Relationship Id="rId3" Type="http://schemas.openxmlformats.org/officeDocument/2006/relationships/hyperlink" Target="https://www.investopedia.com/markets/stocks/ncr/" TargetMode="External"/><Relationship Id="rId21" Type="http://schemas.openxmlformats.org/officeDocument/2006/relationships/image" Target="../media/image18.png"/><Relationship Id="rId7" Type="http://schemas.openxmlformats.org/officeDocument/2006/relationships/hyperlink" Target="https://en.wikipedia.org/wiki/Cheque" TargetMode="External"/><Relationship Id="rId12" Type="http://schemas.openxmlformats.org/officeDocument/2006/relationships/hyperlink" Target="https://en.wikipedia.org/wiki/Debit_card" TargetMode="External"/><Relationship Id="rId17" Type="http://schemas.openxmlformats.org/officeDocument/2006/relationships/hyperlink" Target="https://en.wikipedia.org/wiki/Market_share" TargetMode="External"/><Relationship Id="rId2" Type="http://schemas.openxmlformats.org/officeDocument/2006/relationships/notesSlide" Target="../notesSlides/notesSlide8.xml"/><Relationship Id="rId16" Type="http://schemas.openxmlformats.org/officeDocument/2006/relationships/hyperlink" Target="https://en.wikipedia.org/wiki/First_Data#cite_note-5" TargetMode="External"/><Relationship Id="rId20" Type="http://schemas.openxmlformats.org/officeDocument/2006/relationships/hyperlink" Target="https://en.wikipedia.org/wiki/Acquiring_bank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Automated_teller_machine" TargetMode="External"/><Relationship Id="rId11" Type="http://schemas.openxmlformats.org/officeDocument/2006/relationships/hyperlink" Target="https://en.wikipedia.org/wiki/Credit_card" TargetMode="External"/><Relationship Id="rId5" Type="http://schemas.openxmlformats.org/officeDocument/2006/relationships/hyperlink" Target="https://en.wikipedia.org/wiki/Point_of_sale" TargetMode="External"/><Relationship Id="rId15" Type="http://schemas.openxmlformats.org/officeDocument/2006/relationships/hyperlink" Target="https://en.wikipedia.org/wiki/First_Data#cite_note-Denver_Business_Journal-4" TargetMode="External"/><Relationship Id="rId23" Type="http://schemas.openxmlformats.org/officeDocument/2006/relationships/image" Target="../media/image20.png"/><Relationship Id="rId10" Type="http://schemas.openxmlformats.org/officeDocument/2006/relationships/hyperlink" Target="https://en.wikipedia.org/wiki/First_Data#cite_note-Crain's-3" TargetMode="External"/><Relationship Id="rId19" Type="http://schemas.openxmlformats.org/officeDocument/2006/relationships/hyperlink" Target="https://en.wikipedia.org/wiki/Merchant" TargetMode="External"/><Relationship Id="rId4" Type="http://schemas.openxmlformats.org/officeDocument/2006/relationships/hyperlink" Target="https://en.wikipedia.org/wiki/Self-checkout" TargetMode="External"/><Relationship Id="rId9" Type="http://schemas.openxmlformats.org/officeDocument/2006/relationships/hyperlink" Target="https://www.investopedia.com/markets/stocks/fdc/" TargetMode="External"/><Relationship Id="rId14" Type="http://schemas.openxmlformats.org/officeDocument/2006/relationships/hyperlink" Target="https://en.wikipedia.org/wiki/Starbucks" TargetMode="External"/><Relationship Id="rId22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vestopedia.com/terms/c/capitalmarkets.as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investopedia.com/terms/f/forex.as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224557"/>
            <a:ext cx="8619699" cy="2593975"/>
          </a:xfrm>
        </p:spPr>
        <p:txBody>
          <a:bodyPr/>
          <a:lstStyle/>
          <a:p>
            <a:pPr algn="ctr"/>
            <a:r>
              <a:rPr lang="en-US" sz="6000" dirty="0"/>
              <a:t>Introduction to </a:t>
            </a:r>
            <a:r>
              <a:rPr lang="en-US" sz="6000" dirty="0" err="1"/>
              <a:t>FinTech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8969" y="4363700"/>
            <a:ext cx="6461760" cy="1066800"/>
          </a:xfrm>
        </p:spPr>
        <p:txBody>
          <a:bodyPr>
            <a:noAutofit/>
          </a:bodyPr>
          <a:lstStyle/>
          <a:p>
            <a:pPr algn="ctr"/>
            <a:r>
              <a:rPr lang="en-US" altLang="zh-CN" sz="3600" dirty="0"/>
              <a:t>Dr. </a:t>
            </a:r>
            <a:r>
              <a:rPr lang="en-US" altLang="zh-CN" sz="3600" dirty="0" err="1"/>
              <a:t>Meng</a:t>
            </a:r>
            <a:r>
              <a:rPr lang="en-US" altLang="zh-CN" sz="3600" dirty="0"/>
              <a:t> Han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126" y="145989"/>
            <a:ext cx="2040247" cy="16968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3" y="145989"/>
            <a:ext cx="2855982" cy="125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12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en-US" dirty="0"/>
              <a:t>… by potential and speed of disruption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321D-4335-1F42-BE5C-D0AB5FBF82FE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45" y="1813063"/>
            <a:ext cx="8012648" cy="417018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54208" y="6378673"/>
            <a:ext cx="4480560" cy="30777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b" anchorCtr="0">
            <a:spAutoFit/>
          </a:bodyPr>
          <a:lstStyle/>
          <a:p>
            <a:r>
              <a:rPr lang="en-US" sz="1400" b="1" i="1" dirty="0">
                <a:solidFill>
                  <a:schemeClr val="bg1"/>
                </a:solidFill>
                <a:latin typeface="Open Sans"/>
              </a:rPr>
              <a:t>Source</a:t>
            </a:r>
            <a:r>
              <a:rPr lang="en-US" sz="1400" b="1" dirty="0">
                <a:solidFill>
                  <a:schemeClr val="bg1"/>
                </a:solidFill>
                <a:latin typeface="Open Sans"/>
              </a:rPr>
              <a:t>: Citi 2016, </a:t>
            </a:r>
            <a:r>
              <a:rPr lang="en-GB" sz="1400" b="1" dirty="0">
                <a:solidFill>
                  <a:schemeClr val="bg1"/>
                </a:solidFill>
                <a:latin typeface="Open Sans"/>
              </a:rPr>
              <a:t>Global Perspectives and Solutions</a:t>
            </a:r>
            <a:endParaRPr lang="en-US" sz="1400" b="1" dirty="0">
              <a:solidFill>
                <a:schemeClr val="bg1"/>
              </a:solidFill>
              <a:latin typeface="Open San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229038-E7CC-42F7-AA3A-4F0877E99CE4}"/>
              </a:ext>
            </a:extLst>
          </p:cNvPr>
          <p:cNvSpPr txBox="1"/>
          <p:nvPr/>
        </p:nvSpPr>
        <p:spPr>
          <a:xfrm rot="16200000">
            <a:off x="-1297335" y="3368233"/>
            <a:ext cx="310896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ysClr val="windowText" lastClr="000000"/>
                </a:solidFill>
                <a:latin typeface="Open Sans"/>
              </a:rPr>
              <a:t>Potential for disruption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A13D3D-1348-44DE-A6AE-2CE4F8CD044D}"/>
              </a:ext>
            </a:extLst>
          </p:cNvPr>
          <p:cNvSpPr txBox="1"/>
          <p:nvPr/>
        </p:nvSpPr>
        <p:spPr>
          <a:xfrm>
            <a:off x="3496712" y="5566102"/>
            <a:ext cx="310896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ysClr val="windowText" lastClr="000000"/>
                </a:solidFill>
                <a:latin typeface="Open Sans"/>
              </a:rPr>
              <a:t>How quickly</a:t>
            </a:r>
          </a:p>
        </p:txBody>
      </p:sp>
    </p:spTree>
    <p:extLst>
      <p:ext uri="{BB962C8B-B14F-4D97-AF65-F5344CB8AC3E}">
        <p14:creationId xmlns:p14="http://schemas.microsoft.com/office/powerpoint/2010/main" val="2847462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en-US" dirty="0"/>
              <a:t>… by geography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321D-4335-1F42-BE5C-D0AB5FBF82FE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994" t="20303" r="23444" b="8822"/>
          <a:stretch/>
        </p:blipFill>
        <p:spPr>
          <a:xfrm>
            <a:off x="278560" y="1108180"/>
            <a:ext cx="7850556" cy="534523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26050" y="6459367"/>
            <a:ext cx="5212080" cy="27432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b" anchorCtr="0">
            <a:spAutoFit/>
          </a:bodyPr>
          <a:lstStyle/>
          <a:p>
            <a:r>
              <a:rPr lang="en-US" sz="1400" b="1" i="1" dirty="0">
                <a:solidFill>
                  <a:schemeClr val="bg1"/>
                </a:solidFill>
                <a:latin typeface="Open Sans"/>
              </a:rPr>
              <a:t>Source</a:t>
            </a:r>
            <a:r>
              <a:rPr lang="en-US" sz="1400" b="1" dirty="0">
                <a:solidFill>
                  <a:schemeClr val="bg1"/>
                </a:solidFill>
                <a:latin typeface="Open Sans"/>
              </a:rPr>
              <a:t>: Citi 2017 Citi GPS: </a:t>
            </a:r>
            <a:r>
              <a:rPr lang="en-GB" sz="1400" b="1" dirty="0">
                <a:solidFill>
                  <a:schemeClr val="bg1"/>
                </a:solidFill>
                <a:latin typeface="Open Sans"/>
              </a:rPr>
              <a:t>Global Perspectives and Solutions</a:t>
            </a:r>
            <a:endParaRPr lang="en-US" sz="1400" b="1" dirty="0">
              <a:solidFill>
                <a:schemeClr val="bg1"/>
              </a:solidFill>
              <a:latin typeface="Open San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87AB7E-D343-4BB4-94EA-6D5EF6B7F984}"/>
              </a:ext>
            </a:extLst>
          </p:cNvPr>
          <p:cNvSpPr txBox="1"/>
          <p:nvPr/>
        </p:nvSpPr>
        <p:spPr>
          <a:xfrm>
            <a:off x="1610038" y="5894802"/>
            <a:ext cx="6665860" cy="54864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b="1" dirty="0">
                <a:solidFill>
                  <a:sysClr val="windowText" lastClr="000000"/>
                </a:solidFill>
                <a:latin typeface="Open Sans"/>
              </a:rPr>
              <a:t>Smartphone penetration 2016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D56548-763A-44BD-BFD8-2F1C20DC8037}"/>
              </a:ext>
            </a:extLst>
          </p:cNvPr>
          <p:cNvSpPr txBox="1"/>
          <p:nvPr/>
        </p:nvSpPr>
        <p:spPr>
          <a:xfrm rot="16200000">
            <a:off x="-1595960" y="3089788"/>
            <a:ext cx="4480560" cy="7315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b="1" dirty="0">
                <a:solidFill>
                  <a:sysClr val="windowText" lastClr="000000"/>
                </a:solidFill>
                <a:latin typeface="Open Sans"/>
              </a:rPr>
              <a:t>Retail banking contribution 2015</a:t>
            </a:r>
          </a:p>
        </p:txBody>
      </p:sp>
    </p:spTree>
    <p:extLst>
      <p:ext uri="{BB962C8B-B14F-4D97-AF65-F5344CB8AC3E}">
        <p14:creationId xmlns:p14="http://schemas.microsoft.com/office/powerpoint/2010/main" val="3610194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3920" cy="1143000"/>
          </a:xfrm>
        </p:spPr>
        <p:txBody>
          <a:bodyPr/>
          <a:lstStyle/>
          <a:p>
            <a:r>
              <a:rPr lang="en-US" altLang="en-US" dirty="0"/>
              <a:t>… by heatmap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321D-4335-1F42-BE5C-D0AB5FBF82FE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2120" t="20067" r="10469" b="18359"/>
          <a:stretch/>
        </p:blipFill>
        <p:spPr>
          <a:xfrm>
            <a:off x="288496" y="1234861"/>
            <a:ext cx="7971250" cy="523201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761" y="6433423"/>
            <a:ext cx="8361806" cy="30777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b" anchorCtr="0">
            <a:spAutoFit/>
          </a:bodyPr>
          <a:lstStyle/>
          <a:p>
            <a:r>
              <a:rPr lang="en-US" sz="1400" i="1" dirty="0">
                <a:solidFill>
                  <a:schemeClr val="bg1"/>
                </a:solidFill>
                <a:latin typeface="Open Sans"/>
              </a:rPr>
              <a:t>Source</a:t>
            </a:r>
            <a:r>
              <a:rPr lang="en-US" sz="1400" dirty="0">
                <a:solidFill>
                  <a:schemeClr val="bg1"/>
                </a:solidFill>
                <a:latin typeface="Open Sans"/>
              </a:rPr>
              <a:t>: Accenture 2016 </a:t>
            </a:r>
            <a:r>
              <a:rPr lang="en-GB" sz="1400" dirty="0">
                <a:solidFill>
                  <a:schemeClr val="bg1"/>
                </a:solidFill>
                <a:latin typeface="Open Sans"/>
              </a:rPr>
              <a:t>Fintech and the Evolving Landscape: Landing Points for the Industry</a:t>
            </a:r>
            <a:endParaRPr lang="en-US" sz="1400" dirty="0">
              <a:solidFill>
                <a:schemeClr val="bg1"/>
              </a:solidFill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88121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2A1CBB7-42B0-4F30-B19F-5220CE73E2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885" y="1919235"/>
            <a:ext cx="7454050" cy="45508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en-US" dirty="0"/>
              <a:t>… by corporate participation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321D-4335-1F42-BE5C-D0AB5FBF82F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10982" y="6485517"/>
            <a:ext cx="5409537" cy="276999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b" anchorCtr="0">
            <a:spAutoFit/>
          </a:bodyPr>
          <a:lstStyle/>
          <a:p>
            <a:r>
              <a:rPr lang="en-US" sz="1200" b="1" i="1" dirty="0">
                <a:solidFill>
                  <a:schemeClr val="bg1"/>
                </a:solidFill>
                <a:latin typeface="Open Sans"/>
              </a:rPr>
              <a:t>Source</a:t>
            </a:r>
            <a:r>
              <a:rPr lang="en-US" sz="1200" b="1" dirty="0">
                <a:solidFill>
                  <a:schemeClr val="bg1"/>
                </a:solidFill>
                <a:latin typeface="Open Sans"/>
              </a:rPr>
              <a:t>: </a:t>
            </a:r>
            <a:r>
              <a:rPr lang="en-US" sz="1200" b="1" dirty="0" err="1">
                <a:solidFill>
                  <a:schemeClr val="bg1"/>
                </a:solidFill>
                <a:latin typeface="Open Sans"/>
              </a:rPr>
              <a:t>CBInsights</a:t>
            </a:r>
            <a:r>
              <a:rPr lang="en-US" sz="1200" b="1" dirty="0">
                <a:solidFill>
                  <a:schemeClr val="bg1"/>
                </a:solidFill>
                <a:latin typeface="Open Sans"/>
              </a:rPr>
              <a:t> 2017 </a:t>
            </a:r>
            <a:r>
              <a:rPr lang="en-GB" sz="1200" b="1" dirty="0">
                <a:solidFill>
                  <a:schemeClr val="bg1"/>
                </a:solidFill>
                <a:latin typeface="Open Sans"/>
              </a:rPr>
              <a:t>Global Fintech Report: 2016 in Review</a:t>
            </a:r>
            <a:endParaRPr lang="en-US" sz="1200" b="1" dirty="0">
              <a:solidFill>
                <a:schemeClr val="bg1"/>
              </a:solidFill>
              <a:latin typeface="Open San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ECB587-F326-4206-8E29-B20DA10DAF9F}"/>
              </a:ext>
            </a:extLst>
          </p:cNvPr>
          <p:cNvSpPr txBox="1"/>
          <p:nvPr/>
        </p:nvSpPr>
        <p:spPr>
          <a:xfrm>
            <a:off x="249667" y="6470129"/>
            <a:ext cx="2761315" cy="30777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Open Sans"/>
              </a:rPr>
              <a:t>Corporate/CVC participation</a:t>
            </a:r>
          </a:p>
        </p:txBody>
      </p:sp>
    </p:spTree>
    <p:extLst>
      <p:ext uri="{BB962C8B-B14F-4D97-AF65-F5344CB8AC3E}">
        <p14:creationId xmlns:p14="http://schemas.microsoft.com/office/powerpoint/2010/main" val="1894232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dirty="0"/>
              <a:t>… by geography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321D-4335-1F42-BE5C-D0AB5FBF82FE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8477" t="33289" r="20663" b="13024"/>
          <a:stretch/>
        </p:blipFill>
        <p:spPr>
          <a:xfrm>
            <a:off x="3040" y="1301960"/>
            <a:ext cx="8421825" cy="51189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13120" y="925135"/>
            <a:ext cx="4023360" cy="27432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b" anchorCtr="0">
            <a:spAutoFit/>
          </a:bodyPr>
          <a:lstStyle/>
          <a:p>
            <a:r>
              <a:rPr lang="en-US" sz="1600" b="1" i="1" dirty="0">
                <a:solidFill>
                  <a:schemeClr val="bg1"/>
                </a:solidFill>
                <a:latin typeface="Open Sans"/>
              </a:rPr>
              <a:t>Source</a:t>
            </a:r>
            <a:r>
              <a:rPr lang="en-US" sz="1600" b="1" dirty="0">
                <a:solidFill>
                  <a:schemeClr val="bg1"/>
                </a:solidFill>
                <a:latin typeface="Open Sans"/>
              </a:rPr>
              <a:t>: Deloitte 2017, </a:t>
            </a:r>
            <a:r>
              <a:rPr lang="en-GB" sz="1600" b="1" dirty="0">
                <a:solidFill>
                  <a:schemeClr val="bg1"/>
                </a:solidFill>
                <a:latin typeface="Open Sans"/>
              </a:rPr>
              <a:t>A Tale of 44 cities</a:t>
            </a:r>
            <a:endParaRPr lang="en-US" sz="1600" b="1" dirty="0">
              <a:solidFill>
                <a:schemeClr val="bg1"/>
              </a:solidFill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9058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dirty="0"/>
              <a:t>… by geography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321D-4335-1F42-BE5C-D0AB5FBF82FE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15580"/>
            <a:ext cx="7557025" cy="534017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64151" y="6517257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https://www.cbinsights.com/research/us-fintech-startup-map/</a:t>
            </a:r>
          </a:p>
        </p:txBody>
      </p:sp>
    </p:spTree>
    <p:extLst>
      <p:ext uri="{BB962C8B-B14F-4D97-AF65-F5344CB8AC3E}">
        <p14:creationId xmlns:p14="http://schemas.microsoft.com/office/powerpoint/2010/main" val="17648293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Fintech in Atlanta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89" y="1360170"/>
            <a:ext cx="8161020" cy="5280660"/>
          </a:xfrm>
        </p:spPr>
      </p:pic>
    </p:spTree>
    <p:extLst>
      <p:ext uri="{BB962C8B-B14F-4D97-AF65-F5344CB8AC3E}">
        <p14:creationId xmlns:p14="http://schemas.microsoft.com/office/powerpoint/2010/main" val="21950868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Fintech in Atlanta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 NCR Corporation (NYSE: </a:t>
            </a:r>
            <a:r>
              <a:rPr lang="en-US" u="sng" dirty="0">
                <a:hlinkClick r:id="rId3"/>
              </a:rPr>
              <a:t>NCR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NCR makes </a:t>
            </a:r>
            <a:r>
              <a:rPr lang="en-US" dirty="0">
                <a:hlinkClick r:id="rId4" tooltip="Self-checkout"/>
              </a:rPr>
              <a:t>self-service kiosks</a:t>
            </a:r>
            <a:r>
              <a:rPr lang="en-US" dirty="0"/>
              <a:t>, </a:t>
            </a:r>
            <a:r>
              <a:rPr lang="en-US" dirty="0">
                <a:hlinkClick r:id="rId5" tooltip="Point of sale"/>
              </a:rPr>
              <a:t>point-of-sale terminals</a:t>
            </a:r>
            <a:r>
              <a:rPr lang="en-US" dirty="0"/>
              <a:t>, </a:t>
            </a:r>
            <a:r>
              <a:rPr lang="en-US" dirty="0">
                <a:hlinkClick r:id="rId6" tooltip="Automated teller machine"/>
              </a:rPr>
              <a:t>automated teller machines</a:t>
            </a:r>
            <a:r>
              <a:rPr lang="en-US" dirty="0"/>
              <a:t>, </a:t>
            </a:r>
            <a:r>
              <a:rPr lang="en-US" dirty="0">
                <a:hlinkClick r:id="rId7" tooltip="Cheque"/>
              </a:rPr>
              <a:t>check</a:t>
            </a:r>
            <a:r>
              <a:rPr lang="en-US" dirty="0"/>
              <a:t> processing systems, </a:t>
            </a:r>
            <a:r>
              <a:rPr lang="en-US" dirty="0">
                <a:hlinkClick r:id="rId8" tooltip="Barcode reader"/>
              </a:rPr>
              <a:t>barcode scanners</a:t>
            </a:r>
            <a:r>
              <a:rPr lang="en-US" dirty="0"/>
              <a:t>, and business consumables. </a:t>
            </a:r>
          </a:p>
          <a:p>
            <a:r>
              <a:rPr lang="en-US" dirty="0"/>
              <a:t>First Data Corporation (NYSE: </a:t>
            </a:r>
            <a:r>
              <a:rPr lang="en-US" u="sng" dirty="0">
                <a:hlinkClick r:id="rId9"/>
              </a:rPr>
              <a:t>FDC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First Data has six million merchants, the largest in the payments industry.</a:t>
            </a:r>
            <a:r>
              <a:rPr lang="en-US" baseline="30000" dirty="0">
                <a:hlinkClick r:id="rId10"/>
              </a:rPr>
              <a:t>[3]</a:t>
            </a:r>
            <a:r>
              <a:rPr lang="en-US" dirty="0"/>
              <a:t> The company handles 45% of all US </a:t>
            </a:r>
            <a:r>
              <a:rPr lang="en-US" dirty="0">
                <a:hlinkClick r:id="rId11" tooltip="Credit card"/>
              </a:rPr>
              <a:t>credit</a:t>
            </a:r>
            <a:r>
              <a:rPr lang="en-US" dirty="0"/>
              <a:t> and </a:t>
            </a:r>
            <a:r>
              <a:rPr lang="en-US" dirty="0">
                <a:hlinkClick r:id="rId12" tooltip="Debit card"/>
              </a:rPr>
              <a:t>debit</a:t>
            </a:r>
            <a:r>
              <a:rPr lang="en-US" dirty="0"/>
              <a:t> transactions, including handling prepaid </a:t>
            </a:r>
            <a:r>
              <a:rPr lang="en-US" dirty="0">
                <a:hlinkClick r:id="rId13" tooltip="Gift card"/>
              </a:rPr>
              <a:t>gift card</a:t>
            </a:r>
            <a:r>
              <a:rPr lang="en-US" dirty="0"/>
              <a:t> processing for many US brands such as </a:t>
            </a:r>
            <a:r>
              <a:rPr lang="en-US" dirty="0">
                <a:hlinkClick r:id="rId14" tooltip="Starbucks"/>
              </a:rPr>
              <a:t>Starbucks</a:t>
            </a:r>
            <a:r>
              <a:rPr lang="en-US" dirty="0"/>
              <a:t>.</a:t>
            </a:r>
            <a:r>
              <a:rPr lang="en-US" baseline="30000" dirty="0">
                <a:hlinkClick r:id="rId10"/>
              </a:rPr>
              <a:t>[3]</a:t>
            </a:r>
            <a:r>
              <a:rPr lang="en-US" baseline="30000" dirty="0">
                <a:hlinkClick r:id="rId15"/>
              </a:rPr>
              <a:t>[4]</a:t>
            </a:r>
            <a:r>
              <a:rPr lang="en-US" dirty="0"/>
              <a:t> It processes around 2,800 transactions per second and $2.2 trillion in card transactions annually,</a:t>
            </a:r>
            <a:r>
              <a:rPr lang="en-US" baseline="30000" dirty="0">
                <a:hlinkClick r:id="rId16"/>
              </a:rPr>
              <a:t>[5]</a:t>
            </a:r>
            <a:r>
              <a:rPr lang="en-US" dirty="0"/>
              <a:t> with an 80% </a:t>
            </a:r>
            <a:r>
              <a:rPr lang="en-US" dirty="0">
                <a:hlinkClick r:id="rId17" tooltip="Market share"/>
              </a:rPr>
              <a:t>market share</a:t>
            </a:r>
            <a:r>
              <a:rPr lang="en-US" dirty="0"/>
              <a:t> in gas and groceries in 2014.</a:t>
            </a:r>
          </a:p>
          <a:p>
            <a:r>
              <a:rPr lang="en-US" dirty="0"/>
              <a:t>Global Payment Systems Inc. (NYSE: </a:t>
            </a:r>
            <a:r>
              <a:rPr lang="en-US" u="sng" dirty="0">
                <a:hlinkClick r:id="rId18"/>
              </a:rPr>
              <a:t>GPN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Provides payment processing services to </a:t>
            </a:r>
            <a:r>
              <a:rPr lang="en-US" dirty="0">
                <a:hlinkClick r:id="rId19" tooltip="Merchant"/>
              </a:rPr>
              <a:t>merchants</a:t>
            </a:r>
            <a:r>
              <a:rPr lang="en-US" dirty="0"/>
              <a:t>, allowing them to accept credit and debit cards, along with other payment types (this role is known as a </a:t>
            </a:r>
            <a:r>
              <a:rPr lang="en-US" dirty="0">
                <a:hlinkClick r:id="rId20" tooltip="Acquiring bank"/>
              </a:rPr>
              <a:t>merchant acquirer</a:t>
            </a:r>
            <a:r>
              <a:rPr lang="en-US" dirty="0"/>
              <a:t>). In return, they receive a percentage of the transaction value (usually about 1-2% for credit cards). 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742384" y="144287"/>
            <a:ext cx="2466975" cy="17811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832780" y="144287"/>
            <a:ext cx="2495550" cy="17335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759627" y="144287"/>
            <a:ext cx="24955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51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Fintech in Atlanta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/>
              <a:t>WorldPay</a:t>
            </a:r>
            <a:endParaRPr lang="en-US" dirty="0"/>
          </a:p>
          <a:p>
            <a:pPr lvl="1"/>
            <a:r>
              <a:rPr lang="en-US" dirty="0" err="1"/>
              <a:t>WorldPay</a:t>
            </a:r>
            <a:r>
              <a:rPr lang="en-US" dirty="0"/>
              <a:t> (NYSE: WP) provides </a:t>
            </a:r>
            <a:r>
              <a:rPr lang="en-US" b="1" i="1" u="sng" dirty="0"/>
              <a:t>in-store, online and mobile payment </a:t>
            </a:r>
            <a:r>
              <a:rPr lang="en-US" dirty="0"/>
              <a:t>services, along with value-added services such as</a:t>
            </a:r>
            <a:r>
              <a:rPr lang="en-US" i="1" u="sng" dirty="0"/>
              <a:t> gift and merchant loyalty cards</a:t>
            </a:r>
            <a:r>
              <a:rPr lang="en-US" dirty="0"/>
              <a:t>, </a:t>
            </a:r>
            <a:r>
              <a:rPr lang="en-US" i="1" u="sng" dirty="0"/>
              <a:t>and transaction security services</a:t>
            </a:r>
            <a:r>
              <a:rPr lang="en-US" dirty="0"/>
              <a:t>. It also provides </a:t>
            </a:r>
            <a:r>
              <a:rPr lang="en-US" i="1" u="sng" dirty="0"/>
              <a:t>proprietary financial software </a:t>
            </a:r>
            <a:r>
              <a:rPr lang="en-US" dirty="0"/>
              <a:t>solutions for businesses, with tools such as fraud and risk management, data and analytics, e-commerce and online gambling software solutions.</a:t>
            </a:r>
          </a:p>
          <a:p>
            <a:r>
              <a:rPr lang="en-US" dirty="0" err="1"/>
              <a:t>Kabbage</a:t>
            </a:r>
            <a:r>
              <a:rPr lang="en-US" dirty="0"/>
              <a:t> Inc.</a:t>
            </a:r>
          </a:p>
          <a:p>
            <a:pPr lvl="1"/>
            <a:r>
              <a:rPr lang="en-US" dirty="0"/>
              <a:t>One of the major emerging </a:t>
            </a:r>
            <a:r>
              <a:rPr lang="en-US" dirty="0" err="1"/>
              <a:t>FinTech</a:t>
            </a:r>
            <a:r>
              <a:rPr lang="en-US" dirty="0"/>
              <a:t> firms based in Atlanta. </a:t>
            </a:r>
          </a:p>
          <a:p>
            <a:pPr lvl="1"/>
            <a:r>
              <a:rPr lang="en-US" dirty="0"/>
              <a:t>Online funding platform to provide loans to small and medium-size businesses in amounts generally ranging from $2,000 to $250,000. Founded in 2008, the company's ability to offer a </a:t>
            </a:r>
            <a:r>
              <a:rPr lang="en-US" i="1" u="sng" dirty="0"/>
              <a:t>streamlined, online loan service for businesses</a:t>
            </a:r>
            <a:r>
              <a:rPr lang="en-US" dirty="0"/>
              <a:t> that advertise approvals in minutes has made it a major disruptor in relation to traditional lenders. The company also licenses its online platform to other financial firms. </a:t>
            </a:r>
            <a:r>
              <a:rPr lang="en-US" dirty="0" err="1"/>
              <a:t>Kabbage</a:t>
            </a:r>
            <a:r>
              <a:rPr lang="en-US" dirty="0"/>
              <a:t> was valued at </a:t>
            </a:r>
            <a:r>
              <a:rPr lang="en-US" i="1" u="sng" dirty="0"/>
              <a:t>$1.3 billion as of 2017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83238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Fintech in Atlanta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000" dirty="0"/>
              <a:t>FX Bridge Technologies Corporation</a:t>
            </a:r>
          </a:p>
          <a:p>
            <a:pPr lvl="1" algn="just"/>
            <a:r>
              <a:rPr lang="en-US" sz="1600" dirty="0"/>
              <a:t>An innovative provider of support services for </a:t>
            </a:r>
            <a:r>
              <a:rPr lang="en-US" sz="1600" u="sng" dirty="0">
                <a:hlinkClick r:id="rId3"/>
              </a:rPr>
              <a:t>capital markets</a:t>
            </a:r>
            <a:r>
              <a:rPr lang="en-US" sz="1600" dirty="0"/>
              <a:t>, FX Bridge Technologies Corporation offers software solutions to companies engaged in the business of </a:t>
            </a:r>
            <a:r>
              <a:rPr lang="en-US" sz="1600" u="sng" dirty="0">
                <a:hlinkClick r:id="rId4"/>
              </a:rPr>
              <a:t>forex</a:t>
            </a:r>
            <a:r>
              <a:rPr lang="en-US" sz="1600" dirty="0"/>
              <a:t> trading. Its key product is </a:t>
            </a:r>
            <a:r>
              <a:rPr lang="en-US" sz="1600" dirty="0" err="1"/>
              <a:t>ProTrader</a:t>
            </a:r>
            <a:r>
              <a:rPr lang="en-US" sz="1600" dirty="0"/>
              <a:t> Plus, a white-label trading platform for the use of forex brokerages, dealers and traders. 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Cardlytics Inc.</a:t>
            </a:r>
          </a:p>
          <a:p>
            <a:pPr lvl="1" algn="just"/>
            <a:r>
              <a:rPr lang="en-US" sz="1600" dirty="0"/>
              <a:t>Cardlytics Inc. offers </a:t>
            </a:r>
            <a:r>
              <a:rPr lang="en-US" sz="1600" i="1" u="sng" dirty="0"/>
              <a:t>consumer purchase data intelligence software to financial institutions</a:t>
            </a:r>
            <a:r>
              <a:rPr lang="en-US" sz="1600" dirty="0"/>
              <a:t>, retailers and advertisers. </a:t>
            </a:r>
          </a:p>
          <a:p>
            <a:pPr lvl="1" algn="just"/>
            <a:r>
              <a:rPr lang="en-US" sz="1600" dirty="0"/>
              <a:t>Offer businesses the ability to </a:t>
            </a:r>
            <a:r>
              <a:rPr lang="en-US" sz="1600" i="1" u="sng" dirty="0"/>
              <a:t>analyze consumer spending, both in-store and online, </a:t>
            </a:r>
            <a:r>
              <a:rPr lang="en-US" sz="1600" dirty="0"/>
              <a:t>in various buying categories, enabling advertisers and companies to more directly target likely potential customers. </a:t>
            </a:r>
          </a:p>
          <a:p>
            <a:pPr lvl="1" algn="just"/>
            <a:r>
              <a:rPr lang="en-US" sz="1600" dirty="0"/>
              <a:t>Provides an online advertising </a:t>
            </a:r>
            <a:r>
              <a:rPr lang="en-US" sz="1600" i="1" u="sng" dirty="0"/>
              <a:t>platform to connect with consumers through online and mobile banking software applications</a:t>
            </a:r>
            <a:r>
              <a:rPr lang="en-US" sz="1600" dirty="0"/>
              <a:t>.</a:t>
            </a:r>
          </a:p>
          <a:p>
            <a:pPr>
              <a:lnSpc>
                <a:spcPct val="90000"/>
              </a:lnSpc>
            </a:pPr>
            <a:r>
              <a:rPr lang="en-US" sz="2000" dirty="0" err="1"/>
              <a:t>Greensky</a:t>
            </a:r>
            <a:endParaRPr lang="en-US" sz="2000" dirty="0"/>
          </a:p>
          <a:p>
            <a:pPr lvl="1" algn="just"/>
            <a:r>
              <a:rPr lang="en-US" sz="1600" dirty="0"/>
              <a:t>(NASDAQ: GSKY) is </a:t>
            </a:r>
            <a:r>
              <a:rPr lang="en-US" sz="1600" i="1" u="sng" dirty="0"/>
              <a:t>a loan servicer</a:t>
            </a:r>
            <a:r>
              <a:rPr lang="en-US" sz="1600" dirty="0"/>
              <a:t>, and program administrator of its proprietary software, that aims to link contractors, their customers and banks. These loans are mostly </a:t>
            </a:r>
            <a:r>
              <a:rPr lang="en-US" sz="1600" i="1" u="sng" dirty="0"/>
              <a:t>in home improvement, solar, retail and heath care</a:t>
            </a:r>
            <a:r>
              <a:rPr lang="en-US" sz="1600" dirty="0"/>
              <a:t>, though their offerings are scalable</a:t>
            </a:r>
          </a:p>
        </p:txBody>
      </p:sp>
    </p:spTree>
    <p:extLst>
      <p:ext uri="{BB962C8B-B14F-4D97-AF65-F5344CB8AC3E}">
        <p14:creationId xmlns:p14="http://schemas.microsoft.com/office/powerpoint/2010/main" val="1903334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Topic Class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289" y="1141804"/>
            <a:ext cx="8534400" cy="5000625"/>
          </a:xfrm>
        </p:spPr>
        <p:txBody>
          <a:bodyPr/>
          <a:lstStyle/>
          <a:p>
            <a:r>
              <a:rPr lang="en-US" sz="3000" b="1" dirty="0"/>
              <a:t> </a:t>
            </a:r>
            <a:r>
              <a:rPr lang="en-US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Welcome to Class IT 4603!</a:t>
            </a:r>
          </a:p>
          <a:p>
            <a:pPr algn="ctr"/>
            <a:endParaRPr lang="en-US" sz="3000" b="1" dirty="0"/>
          </a:p>
          <a:p>
            <a:pPr marL="114300" indent="0" algn="ctr">
              <a:buNone/>
            </a:pPr>
            <a:r>
              <a:rPr lang="en-US" sz="3000" b="1" dirty="0"/>
              <a:t>“Introduction to </a:t>
            </a:r>
            <a:r>
              <a:rPr lang="en-US" sz="3000" b="1" dirty="0" err="1"/>
              <a:t>FinTech</a:t>
            </a:r>
            <a:r>
              <a:rPr lang="en-US" sz="3000" b="1" dirty="0"/>
              <a:t>”</a:t>
            </a:r>
          </a:p>
          <a:p>
            <a:pPr marL="114300" indent="0" algn="ctr">
              <a:buNone/>
            </a:pPr>
            <a:r>
              <a:rPr lang="en-US" sz="3000" b="1" dirty="0"/>
              <a:t>“Seminar in Data Science”</a:t>
            </a:r>
          </a:p>
          <a:p>
            <a:pPr algn="ctr"/>
            <a:endParaRPr lang="en-US" sz="3000" b="1" dirty="0"/>
          </a:p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06010"/>
              </p:ext>
            </p:extLst>
          </p:nvPr>
        </p:nvGraphicFramePr>
        <p:xfrm>
          <a:off x="598714" y="3581400"/>
          <a:ext cx="7336971" cy="24079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213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38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800" b="1" dirty="0"/>
                        <a:t>Who</a:t>
                      </a:r>
                      <a:r>
                        <a:rPr lang="en-US" sz="2800" b="1" baseline="0" dirty="0"/>
                        <a:t> are you?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</a:pPr>
                      <a:r>
                        <a:rPr lang="en-US" altLang="zh-CN" sz="1800" b="1" dirty="0"/>
                        <a:t>What is your Major or Major you want?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</a:pPr>
                      <a:r>
                        <a:rPr lang="en-US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 year are you in?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800" b="1" dirty="0">
                          <a:solidFill>
                            <a:srgbClr val="C00000"/>
                          </a:solidFill>
                        </a:rPr>
                        <a:t>Target</a:t>
                      </a:r>
                      <a:r>
                        <a:rPr lang="en-US" sz="2800" b="1" baseline="0" dirty="0">
                          <a:solidFill>
                            <a:srgbClr val="C00000"/>
                          </a:solidFill>
                        </a:rPr>
                        <a:t> of this course?</a:t>
                      </a:r>
                    </a:p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altLang="zh-CN" sz="1400" b="1" baseline="0" dirty="0">
                          <a:solidFill>
                            <a:srgbClr val="C00000"/>
                          </a:solidFill>
                        </a:rPr>
                        <a:t>At least one thing you want to do after this semester.</a:t>
                      </a:r>
                      <a:endParaRPr lang="en-US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882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in our Class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Blockchain</a:t>
            </a:r>
            <a:endParaRPr lang="en-US" sz="3600" dirty="0"/>
          </a:p>
          <a:p>
            <a:r>
              <a:rPr lang="en-US" sz="3600" dirty="0"/>
              <a:t>Artificial Intelligence</a:t>
            </a:r>
          </a:p>
          <a:p>
            <a:r>
              <a:rPr lang="en-US" sz="3600" dirty="0" err="1"/>
              <a:t>FinTech</a:t>
            </a:r>
            <a:r>
              <a:rPr lang="en-US" sz="3600" dirty="0"/>
              <a:t> Project</a:t>
            </a:r>
          </a:p>
          <a:p>
            <a:r>
              <a:rPr lang="en-US" sz="3600" dirty="0"/>
              <a:t>Guest Speakers</a:t>
            </a:r>
          </a:p>
          <a:p>
            <a:r>
              <a:rPr lang="en-US" sz="3600" dirty="0"/>
              <a:t>Research Results</a:t>
            </a:r>
          </a:p>
          <a:p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1945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30" y="221596"/>
            <a:ext cx="2078837" cy="1728933"/>
          </a:xfrm>
        </p:spPr>
      </p:pic>
      <p:sp>
        <p:nvSpPr>
          <p:cNvPr id="6" name="Text Placeholder 6"/>
          <p:cNvSpPr txBox="1">
            <a:spLocks/>
          </p:cNvSpPr>
          <p:nvPr/>
        </p:nvSpPr>
        <p:spPr>
          <a:xfrm>
            <a:off x="3743380" y="6255558"/>
            <a:ext cx="5337048" cy="381000"/>
          </a:xfrm>
          <a:prstGeom prst="rect">
            <a:avLst/>
          </a:prstGeom>
        </p:spPr>
        <p:txBody>
          <a:bodyPr/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altLang="zh-CN" dirty="0"/>
              <a:t>http://ksuweb.kennesaw.edu/~mhan9/</a:t>
            </a:r>
            <a:endParaRPr lang="zh-CN" altLang="en-US" dirty="0"/>
          </a:p>
        </p:txBody>
      </p:sp>
      <p:sp>
        <p:nvSpPr>
          <p:cNvPr id="7" name="AutoShape 14" descr="data:image/jpeg;base64,/9j/4AAQSkZJRgABAQAAAQABAAD/2wCEAAkGBxQSEhUUEhQUFhUVFh8WFxUYFBUXGBgXFRoYHRgUFxUYHCggGBolHBgcITEhJSksLi4xGB8zODMsNygtLiwBCgoKDg0OGhAQGiwmICQvLCwtLCwsLCwsLCwsLCwsLCwsLCwsLCwsLCwsLCwsLCwsLCwsLCwsLCwsLCwsLCwsLP/AABEIAMIBAwMBEQACEQEDEQH/xAAcAAABBAMBAAAAAAAAAAAAAAAABAUGBwECAwj/xABTEAACAQMCAgUGCAoFCQgDAAABAgMABBEFEiExBgcTQWEiUXGBkaEIFDI1UnSxsiM0QmJyc4KSs9EXQ8HD8BVTVHWDk6K0wiQlM2Oj0+HxFpTS/8QAGgEBAQADAQEAAAAAAAAAAAAAAAEDBAUCBv/EADMRAAICAgAFAgMIAQQDAAAAAAABAgMEEQUSITFBE1EiYXEUIzKBkbHB0fAzQlKhBhUk/9oADAMBAAIRAxEAPwC6KECgCgCgCgCgCgCgCgCgCgCgCgCgCgCgCgCgCgCgCgCgCgCgCgCgCgOch4igEmpMcoBuxnjtzn0UKcrGUFyBJJlRxjcDPpqAccVQGKAKA3oQKAKAKAKAKAKAKAKAKAKAKAKAKAKAKAKAKAKAKAKAKAKAKAKAKAKA0ZOINAJbtZAwZOI70JxnxBoURafZydu80gC5G0KDnzc8eAqAeKoMUAUBvQgUAUAUAUAUAUAUAUAUAUAUAUAUAUAUAUAUAUAUAUAUAUAUAUAUAUBigMUKYNAZoDFAFAb0IN3SDWYrO3kuJjhIxnA5sTwVF8ScAemhSjNR65795CYlhiTPBCm84/OcnifQBQFh9WPWONSLQTosdwq7htzslUcyoPFSO8ZPA+mgG7rK6ybjTrwQQxQupiWTL7s5YuCOB5eTQEV/pvvf8xbf+p/OgJj1XdYdxqdzJDNHEipD2gKbs53ouOJ5YY0BFL7rpvElkQQW5COygntM4ViPpeFAcf6b73/MW3/qfzoC1OrjpHJqFkLiVUVjI6YTOMIRjmc0Bw6zelE2m2yTwRpJmURuH3YAZWIIwfOuPWKEEfVb05k1QT9skaPEVwE3YKuG4nJ860Av6y+lbabarNGqO7yiNVfOMEMSeHgvvoBB1edOJL21ubq7WKGKBsbl3YwqbnY5PcCvLxoUr/Xuum7eQ/FEjiiB8nem92HczZIC58wHDz0BJerjrWa7mW2vFRZH4RypkKzfQZTnaT3HODy4cKAfetLppLpaQNDHG5lZlO/dw2gEY2nxoBd1a9KJNStDPKiIwlaPCZxhQvHiefGgIX0v617m0v5rZIYWSNwoZt+4hlU8cHH5VAW8p4ChDNAFAFAFAFAFAaSLkc8UA1m5PbqkZJXHljOQOf8A8VCieWe6CyyN2cYQEhGXO4KM/KB4UAs0LUfjEKyY25yCOfFTjgaIDhVAUAZoDehCo/hDX5WC1gB4SSNIR5+yUAZ9cnuoUinV11ZDUrd55JmiG8xxhVByVHlM2e7JAwPMaAj/AEUd7LVoA3yobvsHxy4uYn9WCagJD19D/vQfVo/vSVQKuj/U491bQ3AvFQTRrJs7Att3DON3aDPsoCedXHVu2l3DzNcLNvi7PaIimPLVt2S5z8n30BRJsu3vzCDt7a7MW7GdvaTbd2O/Gc4qAsv+gh/9OT/9dv8A3KoLJ6BdGTp1oLYyCUh2feF2fLI4bcn7aEEfWxYdtpV0O9EEo/2TBj7gaFKt6gb3ZqEkeeEtueH50bIR7i1APPwiL38ThH58p9W1V+1qAbL7Nr0WhUcGvJ8t4oXZgPWsa+2gGXqz6A/5UMzSStFFFhcqAWZ2ycDPAAAZP6QoCPdJNLk068kh3Ze3cMkgGM4w8bgdxxj15qAs/r8uO0trCQflln/ejU/21QP3UH82N9Yf7EoCqes/55uv1yfcjoD04nIeihDagCgCgCgCgCgEt7GzDC8u8ZxmgE0VwYww7BlAUtkYbdju4cSTUKRRtQFy5F5M0EYPCEKy7v0mxj2+6gJlpqRrGoh29njydvLBzxz38aAVVQFANV5pcjuWW4dAeSgDA4emsUq23tM2q8mEYpOOx3rKahS3wikO6xbuxMufH8Ecfb7KFJH1DXavppQfKincMP08MD7D7qAZ9Q6pLiTUHuxcQBGujcbCsm7aZN+3OMZxwoCMdfZ/70H1aP70tAXH1dfNdl9XT7KAka8xQh5U0f53h/1in/MCoU9VVSBQHG9thLG8bcpEKH0MCP7aA8xdWdwbfVrXdwPamFx+mGQg/tEeyhR46873tdUaMcexiSMD85xvIH760BKeuixEGk2EI/qpET92BwffQC34PP4nc/WB/DSgK/67fnWf9XH9ygJJ1x/N2lfoD+ClASnqD+bG+sP9iUBVPWf883X65PuR0B6cTkPRQhtQBQBQBQBQBQBQGKFNXQHgQCPMRn7aAxGgAwAAByAGAPVQG1AFARq/06+aRmSZVUnyVDEYHd+TzrVlXc3tM6tV+HGCUoNsk9bRySAddmiG404yKMtbN237ABEnsU7v2aAqXqs6Xf5Ou/wh/AT4SX83BOyX9kk58CahT0wjAgEEEEZBHIg8iDVIeeuvn5zH1aP70lCkv6H9aWn29jbQSvKJIoVRwIWI3KOOCOdAWL0a16G+hWe3LGMsVBZSpypweBoQ8v212sOpLK+dkV6JGwMnak+5sDvOAeFQpeZ64tL+nN/uHqgnyNkAjkRn20IZoDy708hNnrFwVHyLgTqP0tsox6zQoqDjUdfDLxWa9BB88cRBJ/cjoCxfhC/idv8AWf7uSgNfg9fidz9Y/u0oCv8Art+dZ/1cf3KAknXH83aV+gP4KUBKeoP5sb6w/wBiUBVPWf8APN1+uT7kdAenE5D0UIbUAUAUAUAUAUA0z3s2HZY12pxwxYEgDPD1VCiZelUAtxO5KgsU24y24cwAOfDjQHex6QwyOI/LSRhlUkQoWH5uedNgdVNUGc0AUAUGjahDDqCCCAQRgg8iDzBoDzL1m9DTptydgJtpiWhb6Pe0JPnXPDzjHjUKWJ1F9LDNE1jKcvAu6EnmYuRT9g49RHmqgiHXz85j6tH96SgIxZdCtQmjWSK0meN1DKwAwynkRxqAvvqg0ua205IriNo5BK5KMMHDNkGqDzpfQNJdSIilne4ZFUc2ZpCFUeJJAqAdX6vtTIP/AGGf2L/OqD1JbjCKDzCge4UIdKAoHr/sNl/FL3TQAftRMQfcy0KJeomx7TU9+OEMDvnzMxVF9zN7KAmnwhfxO2+s/wB3JQGPg9fidz9Y/u0oCv8Art+dZ/1cf3KAknXH83aV+gP4KUBKeoP5sb6w/wBiUBVPWf8APN1+uT7kdAenE5D0UIbUAUAUAUAUBrI4UEnkBk0BGLq6kuy0ayJDHyOSN7DzAVCjb0o6NkRW62wD9i5cxlgGkyQSwzz5Y9dANXSvUpZr+wBheEh1IDkbjukXJwDwHDv8aMFnLVAUBh+AJxnHd3nwFCpbeiIya5fZOLQgdwIcn2itB5F2/wAJ2Y4OHrraTGt84g1a10ktbMqLmeOIuCVDnGQOePbQDf0i06DV9PdY3V1kUtDKOIEiEhWB/SGD4ZoDz10BvmtdTtXOQROInHhIezcH0bvdQpJevr50H1aP70lAXH1dfNdl9XT7KEJGvMUB5U0f53h/1in/ADAqFPVRqkCgCgKn+ENaA2trL3rOY/VJGzH3xihRL8He0Gy8l7yyR+oBm+1vdQC74Qv4nbfWf7uSgMfB6/E7n6x/dpQFf9dvzrP+rj+5QEk64/m7Sv0B/BSgJT1B/NjfWH+xKAqnrP8Anm6/XJ9yOgPTich6KENqAKAKAKA5W9wjglGVgCVJUggEcxw76ikn2Pc65QepLR0IqngQ3eiwS/LiQ+OMH2ihRFqXRiKVIlUvG0BzE6nLLxz3/KGfPUAls+ieLkXVxO88iLhMoqKvPjhe/ifbTQJLVIYoU4X1x2cbPtLbVLbRzOPNXmT5U2ZKoc81HetiCx6QQyor7wu78lmUEYOOPHwrDDKg1s2rMC2EnHW/oPFbBoFI/CJX8LZH/wAuUexo/wCdCk56mZQ2kW2D8kyKfAiVz9hB9dAUPKQ+qnZxDX5248xuOGKAlHX586D6tH96WgLj6uvmuy+rp9lCEjXmKA8qaP8AO8P+sU/5gVCnqvFUhigCgKv+EH+IQfWh/CmoUTfB4/Frv9ev8OgO/wAINCbK3PcLkZ9ccmKA4fB4mBtrpM+UJ1YjvwyAA+1T7KAr/rnmDarc4Odqoh9IjGR76AlfXNERp2l57lAPp7FP5UBIuoCYHT5FHNLlsj9JUI/x4UBVXWM4k1i628c3CqPSAike0YqA9QKOA9FUhmgCgCgChUQDq4lMc95bt+S+4DxVmUn2ba52E9TnA+g4xBTpqtXt/RPGQH/4OK6J8/o5NA2PJdh6Ru838vfQGAJBnircOHMcfGgMpIxOGTHjkEc/5UAoxQGMUBgig7DdJoVsxJMEeTz8kVidMH4RsrMuS1zMc6ymqVv156C1xYrNGMtauXYd/ZMMSEejCt6AaFKM07XrmBGjguJY0f5So5UNnhnA78cMioCR9UWgNdajE23MVsRNIe4Fc9mvpLgew1QOXXz86D6tH96SgIVBr10ihEubhVUYVVmkCgDuABwBUBZnUPq0819Ms080ii3yFeR3APaR8QGPPBqgq/UpCtzKykhlnchgcEESEggjkQeNQCj/APJLz/S7n/fy/wD9UBfnUteSS6Yryu8jdtINzsWbAIwMk5qgndCFX/CD/EIPrQ/hTUKJvg8fi13+vX+HQEv6z9Ba906aKMZkXEsY7y0ZztHiVyPWKEPNmlaxcWrFreaSFiNrFCVJA/JYeB8/KoU30qza7uArlm3EyTPxZgg4ySMT34z6yK8zlyxcmZKq3ZNQj3ZeHWJbrqukGS1Vi1u/aKmPKxGCrpgc/IbIA54FearVbHcTLl4s8az05lGaVrdxbbjbTyxbxhtjldwHLP8AOshrD31b6G99qMI4sqOJ5mPHyUYN5RPMs2B45NAeoqpAoCKWOvyHVJrVsGML5IxxUqqtnPfnJ91acb5faHW+x2LcKCwI3rvvqSutw44UBXdk5i1uUKP/ABQeB5eUqtn2qa5kPhyn8z6S37zhcX5iTTUbrsInmIJEal2Ud4UZOK6R8+mn0YmteksT2gvDuEWNzY8ooM4O4L5u+qeWtMWWOsQTYEUqMSobaGG7BGeK8xQguwKAxigCgCgDPhQBQgEUBDNQ6rdMmkMhgKknJEbsikn80HHsoCSaJosFpGIraJY054XvPnYniT4mgEOt9D7K7k7W5t0kfaF3EtnaM4HA+JoBB/Rrpf8Aocftb+dAOWhdE7OycyWsCROy7Sy54rkHHE+cD2UA3y9XOmMxZrSMsxJJy3Ek5J50Br/Rrpf+hx+1v50A/aNpENpH2VvGI4wS20ZxluZ40AuoBv1vQ7e8QR3MSyorbwrZwGAIzwPmJ9tAJejenWdt2sVksaYYGVEOcNjA3AnhwrxGcW9JmWdNkIqUl0fYeq9mNdSotG6P2eqXVx8ahAfO9WiJiJG4ghtvyu7jz51o42Q7JyjI7XE8CGPVXOHnuTC46J2tnY3KWsKpuibc3Eu2BkZY8Ty5VsZC3XL6HPwZayIP5o06rFAs2I75mJ9SoPsFa/D1qrfzOhx5/wD1JfL+WGrdWOm3EhkeDazHLdm7RgnzlRwreOIPugdH7eyj7O2iWNSctjmx87MeLGgHOgCgIDANuut+ch/hj+Vc1dMtn0UnvhK+T/kn1dI+dOfaqSU3DcBkrkZAPeRU2m9HrkklvXQgWux9lq9o/wBMAZ8SWX/qFc65cuTFn0GG+fhtsPYn7KCCCMg8CDyIPca6R88M8ug24t3tuz2wEZKJkd+T8niTwoem9oq7pBLYThP8lxyxXySBY40jZCcHiz54AY459tQ8ly24YIu/BbaN2OW7HHHrogdAaoAtQGQ1AZzQBQgUAUAUAUAUAUAUBrICQQOeDj01JdmeotKS2RHq21F5IZIpWLPDJjJOThu4+sNWnhWOScZeGdfjFEYTjOC0pImFbpxgoCtLAmz1lkJIWZiPSJvKU/v8K5Ufu8pp+T6m1LJ4YpLvH+CxL+XZFI30UZvYpNdOb1Fs+bpjz2RXu0io+ru72X0ef6wMh9JXI96iuLhT1d9T7HjFXNiP5aZa+tLm3mH/AJT/AHTXZs/Az5DGerov5ojHVS2bN/CY/cQ1p8Pf3b+p1f8AyBayV9P5ZM63zhoKFG/WtZitY98zYHIAcWY+ZR31ittjWtyNjFxbMifLBDNoPTiG6mEISRGbO0ttIO0EkcDwOAawU5kbJcujey+D249fqNpoatXPZ65btyDxjJ9Kyr/YKw2PWVFm3jR5+FzXs/6NelfTzBMVocnkZeY9EY7z41MjN/21/qeuH8G2vUv7e39megHR+eOY3U+V3oVCsSXbcVO5s8uXvq4dNil6kzzxfNpnBUVeH+R06yE2y2Uv0ZcH96Nh9016zVqUH8zzwZ81d1fuv7J3XQOAasOIoEYEag5AGT34GfbQG1CGr++hTWJgeOQfEHI9FAb0AUBtQhwvrtYY3kc4VFLN38AM8B568ykoptmSquVk1CPd9DTS9QS4iWWI5Vhw84xwII7iDUrmpx2j1fTOmbrn3QwdYOozW8MUkLFcTDf4jB8k+BNa+ZZKEVKPudDhNFV9soTXddPqSOzuRLGki/JdQw9DDNbMZcy5jm2Qdc3F+DtXoxhQBQBQED6Fjs9SvovOxYepyR7nrnYvw3TifQcS+PCpmTyuifPhQEA60bQoYLpOaNtJ8Qd6H2g+2ubnx04zXg+i4FYpKyh+USDpHfhtOllU8JIMj/aAD/qrZunuhy+RzsSlrNjB+JfsVy1sbe3sboc+0bcf0Xyv/CGFczl5IQmfTep6119D9uhbWoMGgkI5GJiPQVOK7E+sH9D4+pct0U/f+SH9WFysdjM7nCrKWJ8wEcZNaWDJRqk37na45XKzKhGPdr+WRTWNaub1pJAXWGMZ2htqovcCRzY1p2XWWtyXRI6+NiY+LGMJJOT/AHJ71cyyNZqZGZvLYKWJJ2g4xk92Qa6WE5OrbPneMxhHJagtdFsh/SS4F5furyBIIMqWP5Kp8sgd7M3AerzVoXy9W5pvojt4MHi4ilCO5S/nsZ6GWBlu5JbddscQITcTw3gqMnvYrkn00xoc1jlDshxK5V48a7nuT7iXprOXeJjnKqynz8DnHvNeMqW2jPwytRjJeH1HOx6NC3tkuiwdyQRjBVAeRB7znHHxrLHHUK1Zs1LOIO+90a0u3zZY1lciSNJB+UAfbzHtrqwlzRTPl7q/TscfYjPWfDmzDjnHKp9uV+0itXOX3e/ZnU4JLWQ4+6aJNptyJYo5F4h0Vh6wDW1XLmimjl31uFkovw2KCK9mMKENXcDzevgPWaFIJ1wSzpZo0W/se2X412ZIfsO8Ajio7ifRTwBit+jn4MXvR+6bztbvIXVsc0YOTtbnwPqIqAlPQjpwt6WgmQwXcf8A4kDZBOObJniR4cx76Al4NUhvQCDX7ftLWdPpROB6dpx76x3LcGvkbGJPkvhL2a/cgfVXq2He3Y8HG9PBl+UB6Rg/smudw+3TcGfRcfxuaKuS+T/gl3Ti17SxnHeF3j0oQ39lbuVHmqkji8Ls9PKg/wDOvQ49XtzvsYvzNyfunh7iK84cuapHvjFfJly+fUkdbRzAoANGVLY2W+v27wNOJB2SEhiQQQR3YPHPm8+RWJXwcebfRG1LDujaqmurKp1DXJHvJZrXehl8kADLkYUcgOBO3PCuLO5ytcq/J9fThwhixrv01Hr8iWdCtKv0nElwz9mVO5XlLE5+T5OTg5rexarlPmm+hxuJ5GFOrkqS38kT2uifPDP0vsO3s5kAywQuv6SeUPsx66wZEOeto3eHXejkwl8+pBF1PfojJnjHKsf7JcOvu4equcrObFa9j6D7OocUUvDTf/Q83Wm9rokYA8pIllHqO5vapNbEq+bFSXsaUMj0+KSb7NtDh0W1DttMyTkxxNG37CnH/Dg1kos56PyNbOo9LO17tP8AVkM02Yro04H5Vyqn0FY8/ZWjB6xpa9zu3QUuJQ34jv8Acb9JguLtUtYRiMNucgeTk/1kjd+ByHhWGqM7Uq49jYyZ0Y0nfN/F4/pFnaleJptmpVdyx7UVc4LEnic+fma7E5LHrWvB8pTVLOyWm9N7ZW+iaIb+5lCuEXcZCSMttdiRgeeuTVT69j66PqMrLWFRHa2+36FpWFlDYwEL5KICzMeZwOLMe812IQjTDp4Pkrbrcy74urfYpm9naXtJTnBkLY8xfJx9lcGbc25fM+5pjGtRh50PIurixUwyDfBMmV57TuAIeM/kkd4/+62Oaylcr6pmgq6MySsg9Ti/82TLoJrMbQFGkQFWOFZgG2nieB8c1u4dseTTZxeL4k1dzKL6nDV+kMdzc/ERteKVdjSKclZOJBXuIBAqWXqyfpeGesbBnRR9rfSUXvXyJToen/F4I4d27YuN2MZ9XdW5VDkgonJyr/XtlZrWxdWQ1zVj5qFIt1l2ksunyxQRPLJIVVQrAFSWH4QnI4D+2gIbYdIb7RytvqyGe1cbVuVzJtyOKOSPLAzjB48OGagFtx0OZWF/oNwib/KMO7MEvgByX9Ejh3Yqg66doV9eajb3l5bxWnxUHJjcO85IIAOOSjJ554EjvqAsjaKuyG9ABGajKnooyLfbXDyIPxabB9G9gB6CBj11wPirscl4Z983DIx4wf8Avj0/QuhJEuYMqcpNHw9Dr9vGu5tThteUfD8sqLtPun+xEeqmQiGeJuccucelQD70NaeA9KUfZnX48t2Qs90OvTHpStkoVQGlcZVTyA+m3hnhjvrNk5KqWl3NXhvDpZUm30iu5H+iPTK5nukil2Mr55LtK4BIIOeXD31q42XZOzlkdLiPCsemh2Q3tCrX9XltNRy7t8XniwFJO1SBjIHcQ2CfBqyXWyqu6v4WYcPFhk4fwr44sh9pYTy2SiJWZTcHeq/SKRhCfDnx7q0YwnOrUfc7Nl1NWU3PpqPT9R7j0cWGo2Sg53KNx87sHVseYcRWdUqm6CNKWU8zCuk/D6fTpos+uufJhQARQq7lH6upt3urb8kygj0IWKn91xXz9rcHKB95jJXxqv8AKWv8/MtvozGDZW6niDAgI8CgzXaoX3SXyPjcyT+0zkvdkE0Kc2b39o/Adm7J47VOD60IP7Nc+qXpOdbPoMqH2mFGRHvtJ/59TTRrBpNHnCjP4UuP9mEzj1A15qg5Y0te+z3lXxhxKDb8a/XZJerqRGtQVxuXyGAGOK958SMGtvB04bRyuNKUb9Pt3QxdM703t3HZwnKq2GI5bj8pvQi59ea18mfrWKqPY6HDaViY0smfd9v8+ZnWI/8AJd9HPGp7CRQhA/NADL6eAYeuli+z2qS7Expf+wxZVSfxLqv4OfTLpULsLbWu5g5G44ILHPkoAe7PE15ycr1dQrPfDuGvFbvv6a7f2PWsdHxDpTwgAsiiRiO91IZz7MitizHUcdx/M0MfOdnEFY30b1+Qt6ORxXmnQrMocBdhz3Mnk5B7jgc6yUKN1KUjBmysxcyTreuu/wAmRfVur8Kx7G4Tb9GTmv7Q5+ytWfDnv4WdOj/yBa1bHr8h86FdE0gbtmdZZBwUgHamRxxnmcEcfGs+Nhqt8z6s0eI8WeSvTgtR/cfNH6Qw3DSIhIaNyhDDB4EjcPDga2a7o2NpeDQycOyhRcu0ltDqT5qymoAFChQHC9s45kaOVFdGGGVgCCPQaAiHRfoIdPu3kt7lxaOCTanyhvPLyj3Dz8+7NQE1qkCgN6AKAru3sVfVb23ceTNEfaQjAjxBJPqrmKCeROD8o+lnc44FN0e8X/Yo6A3728slhPwZGJj8e9gPAjyh6TXrEm4SdMvyMfFqY3Vxy6+z7m/RVex1S8h7nG8fvbh/EPsq465L5x9zznP1cCqz26f5+hFdY1GN9QmlnBdEYhY/pdn5KoT3LnJPr89adtkXc3LwdfGonHChCp6b7v22SHq6s3mnlvZRjOUTAwMnGdo8ygBR6TWzhQcpu1nN4zbGqqONB711Y59NoYry1l7JlaS1Ys2Oa7R5an0jPrWs2VGNsHrujV4XOzFvjzrpM16rfxNv1rfYtTA/0vzLx7f2n8hJ1mDs5LOf6EhB9RVv7DXnO+GUJfMy8F+Ou6v3RPM10EcB9GFCBQFU9adnsulkH9bHx9MfA+4rXG4hDU1L3PsOAXc1Dh/xf7ljdHRi0t/1KfcFdWn8C+h8vl/68/q/3IR1qadteO4XhuHZOR5wCVPrBYeoVzuIV6amvofQcAvTUqX9USDq+h2WEe7Hllm4+Ysf7BW1hx1SjmcYnzZkteCF63ps9jM/xR37KXgNhyRn+rYDvHcfNWlbTZTJuvsztYuXjZdUfX1zR9yT9AOjRt1M0w/CuMBe9FPHifpHgT6q2sPHcFzS7s5nF+IK9+lX+Ff9kl1bTY7mMxSjKn2gjkwPca2rK42R0zlY+RZRNTh3I/ovQ1bWTtI3DtjyWkAyvPO0AYyRjj6awU4kKnzG9mcWtyY8j6L5D3LYM6lZJWIYYYKMZBxy9h/eNbLW1pnNhJxkmvAz9EejRt0dJSH/AAhKAHgF8nBYeclQcVr4tLrTTZ0OJ5ccmcZxWunUcr67tbcgSbFY8cEFmPieGay2XQh+JmrTiXXLcF0FOmapFOMwuG28wBgjPgaV2ws/CyX41tH40NUWlxWD3d40mInXtGG0kpgsznhz4nhXiujknKS8mxk5zvphXJfh8iHROsrT7iTslkaNyfJWVCm7PLBPDJ8cVsGgTLNAFAFCBQGKA1L/AOMUKdaECgIRqa9nrVu3dLHt9YVx/KtCz4cqL9zvU/ecMnH/AIvZ16wdGZlW7gyJoOJxzKA5z4lefoJq5lLf3ke6PHCcuKbx7Pwy/cj1j0gWXUrW4Hkl1EUy/nHcuR4HKkeitWN6ldGX5M6duDKrDsq8J7X0M6PoUMup3ENxk7WZ1XOA3lA4Pf8AJYGrXTGWRJTJkZltWBXOrzpN+xYWqXsdpbtJgBY18lRwBP5KAeJ4V0rJxqhs+boqnk3KPl+Sv+jED/EtQuX/AK2NwPEgOWb2tj21zaIv0p2PyfQ50ofaaKI/7dGnVpqRhn7J+CXC5XPLemQCPTgj1Cpg2csuV9mZOOY6sq9SPePf6MkvWhb7rLd/m5FP72V/6q28+O6vocrgc9ZWvdMfuj132trDJ9KNc+kDB94NbFMuatM5+XX6d84+zY4VlNYKAjXTfo217GnZsqvGxwWzgq2NwyB4A+qtTKx3akl3R1OF56xJtyXRj9Y2/ZxpHz2IqZ8+0AZ91bMI8sUjn2z55yl7nPU9PjuIzHMu5Dxxy4jkQRyNScIzWpHqi+dM+eD0zVYIoYwuFWNAAMnCgAYHE1YxUVpHic3OTlLuxpuelNjFzmjz+aCx9wqnkcdG1OO5jEsTEoxIGRg5U4PD1UAv20AKKASaq0wT/s6oXzjyyQAMHj48a8WOaXwGfHVTl963r5ES6HyvDeTQSnynGSe4uOOR6QxrRxnKNrhM7XEoQtxYW19l+x11+M2t6t2wDxvhduRuB2hTtB58s1b067vUfVHnDksjFeOnprr8hPpFyi37yOGgWUYRHUruLY4nuHEZ9JrxVNK9yfTZlyq5Sw1CL5nHu14J2yBlIIBBGCCMjxBFdQ+a7FL9ZHSCxvIJYZYmTUYJOyRVTJZwwGAw+VGw7jx4ioUdOiGt3em3MWnaj5SSgC3nznnyQk81zw48VJHcabBagNUGaAKA0Jz/AI91AZFAdKECgIV0/HZz2E/0Jtp9DFD9gatHL6ThL5nc4T8dV1Xut/psmpFb2jiJ6Kp6d9FfipNxCcRM3ye+NjxG383I4eauNl43pvnj2PruFcRWRH0bO+u/uhw6XW0iG31KA+VsTtCBwzt4OR9Eg7T6qy5EZR5bomtw+yufPhW+70NGoavcatLHAqhFznaCSB55WPmAPv8AGsE7Z5UlFI3asWjhtcrZPb/zoTrpHaLb6ZLEnBUi2D1kAk+JJz666N0VXQ4r2OBhWSvzozl3b2RMaFLLp1nNbqTNEzEAcyGkJBHoYA+s1pqmTphKHdf2dd5ldeZbXa/hkv4LC1KwFxA0UnDtEw2O5uByPQw91dKcOeHK/J85Tc6blOHhifoxpJtbdYWfeVLHcBgYYk4ArzRV6cOVvZ7zslZNzsS1sdazGoFAFAFAM/SF5OycqBsUZJzxI9FCnPRWS6swsg3KQY2GTx2nzjwxUBG+sGytrOyYxwRq8hEattyRkEsQTxztB9tASXonYCCzt0Ax5AZv0pPKY+00A80AUAUBB+lw+L3sFwORxu/ZOG/4T7q52V8F0Zn0HDn62JZS/A4dN9MklWOWEFjESdo4kg4OQO/iPfWXLrckpR8GvwvIrrlKuzpzdNjbr00l+Ikjt5VdT5TMpVVyBkbj3Z4+qsN0ncopRezbxIww3OUrE0/CZN7dSFCk5IAyfPw4n2iulFaSPnptOTa8jfqOkI2+WKOBbnadkzxBsNjgSRxNNHkiOj9Dr6a4gm1a5jlFqd0McagZfh+EkbauTwHDHcKAsEiqDHpoQ1Jz/j3UKZoAoDpQgUBFusm232TEc43V/VnBPsatTNjupv2OtwWxRylF+U0O/Ru6MtpBI3ymjXcfOQME+0Vmpk5Vpv2NPNrVd84rw2dtW01LmJopQdreY4IIOQQfPkV6srVkeV9jHj3yosVkO6OtvaKkaxAZRVCAHjlQMYPnqqKUeXweZ2ylNz872c7DS4YM9jEibue1QM+mpCuMPwrR6tyLbfxy2JelOnNcWssSfKZcrxwCVIIUnxxj114vhz1uKM2DfGm+M5dkadEbGSC0ijlGHUHIyDjLEgZHmBqY0JQrUX3LxC2F2RKcOzHis5pBQBQBQBQGKA43UIdGQ8mUr7RihSE9WF6T8Ygb5SOHx6fJb3qPbUAl65YneK3VFZvLY4VSx+SMcAPE0YJ/APwa/oD7BQHUGgM0AUBxubRJMdoivg5G4A4PrrzKEZd0ZIWzh+F6Oor0Y2/c2zVBqe72UIZoUzQBQDV0h16CziMtw4ROXnZj9FFHFjTQEfRXpZb36ubYuRGQGDRspXOcceR5cgc1AP2aoCgOlCBQHK7tllRo3G5HG1h5wa8yipLTPddkq5Kce6MWdqsSLHGMIgCqPMB4nnVjFRWkLLJWSc5PqztVPAUAUAUAUAUAUAUAUAUBrQpigEVnpUMTtJHGiu+dzAeUcnJyfTxqaAtoAzVBqh91QG1AFAZqgwTQgBhQAxql0zINCGahRNdXiJtDuqb22LuYDcx/JXPM8KAr3rctZY5LO+RO1itHJkiIyMEqQ5Hm4EZ7uBo+wG59futUnMWjyJbRRxCaQlQjvK5IKt5J5YxkcO/PKnbsB06G9M7hbn4hqabLg8I5MACTAJwccOIBww4HlzowWJvFAdaECgCgCgCgCgCgCgCgCgCgCgCgMGhTWgCgMUAGoDXeP8caoMbuPI8R9lAbZPhUAYPnqgTaldCGJ5DkhBnGefmHtrxZPki5MzUVO2xQXki66vePAblBCIwT5GCThTgnnWmr7nDnSWjsPExIW+hJvm9zXW9ZeW1hmjZo8uUkCkjj6fVw9NS26U61OPTwesXDhTfOqaT6bR3tLa0imUvdu8inIyxwD5icH7asY1xknKb2Y7Z5NtbUakk/kS5D/j010Dh60DVAQLrV0iW7FrBBEWYylu14BYwFIIZuY55/Z89PAGrQemE1jJ8R1dTt+Sk58oFTw8s/lp+dzHfQG+r9X0kMwvNHkCN8rstw2ENxwh5FD9E8PMRQCrTdFvr68t7nUYo4FtclEQgtI57zhmwucHn9tRvYLEqg6UIFAFAFAFAFAFAFAFAFAFAFAYY0BqWoU5SSY4mgOPxgmgIlrPTSQXfxKzg7ecDLFn2IvDJHDngEZ5c6bBjox01klu2sryBYZxnG05UkAHbxJ4lTkHJzjuqAQdberTDsba2Z1dleZ9jFTsjUnGR3YDH9kVWB46stTM+nxFiS8bNGxJyTg+SST+aVqIhLqoChTW4hV1KuAysMEHkRUaUlpnqE3BqUe5Guld6kEPxeFQGlBG1RgBW4E4HeeXtrUyJquHJHydbh9UrrfXtfSPk6W+gIlj2UzbePauw/JIxw9QGPbUhjpU8svqSedKWX6la34XzOFzpds9k5gw3ZgkSYwxZeJycDmPtqSqrdXw+PJkryciGWvU8+PHUXdC7ovbLu/IYp6hgj3HHqrJhzcq+prcVqUMh689R+NbRzAoBr6RaBBexGKdcj8lh8pD9JT3H3GgI90F6P3ljLJFJKr2gGYs8Wyc/JH5GO8cQcjHfUBNKoCgOlAFAFAFAFAFAFAFAFAFAFAasaAb2viswibju5H1ZFQotzVAmuRkj0UBmKOgGs6FaW80t8w2yYLPIXbAXaAfJzjkKmgQXonE+pas+oBSkERwueBJCbEXxOPKPm4CnkHO+6SQQ6xdS3QkISP4vEiqGJBADHiQBnyv36dAI+qnWnhmktVid0mcMD3xAZG9hg8OKZ82KAuVTwqkM0BtUKQ7VdHunvGmiC4G3YzEYGFA5eBzWhbVY7eaJ3sbLx4Yqqnv56HKx027LhridWTiGjA4MCCMHgKzRrub+N9DUtyMVR1VBp+5zPQ+LJ2ySqjHJQMMejlx9defscfDej0uLWaW4pv3Hqzs0hjCRjCrx9feSe8mtmFahHSOdddK2fNPuKa9mIKAKAxQBQBQHSgCgCgCgCgCgCgCgCgCgCgCgGE8b4Z7lOP3RUKPC8qoOUvOgN46AiPWyxGmvgkZdAfEbuR8KAV9XKAabb4AGVJOBzO9uJ8aiBIEtI9zPsTcTxbaNx4DmcZNR9wVvpHDpFPjhlWz/u0P20BZacvb9pr0Q2FAbLUL4A16IAqFMigChDVeQ9FCm1CGKAKAKoE78zQH//2Q=="/>
          <p:cNvSpPr>
            <a:spLocks noChangeAspect="1" noChangeArrowheads="1"/>
          </p:cNvSpPr>
          <p:nvPr/>
        </p:nvSpPr>
        <p:spPr bwMode="auto">
          <a:xfrm>
            <a:off x="495300" y="130419"/>
            <a:ext cx="281354" cy="28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zh-CN" altLang="en-US" sz="1662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467" y="2041706"/>
            <a:ext cx="6394406" cy="27975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52" y="2572890"/>
            <a:ext cx="2413817" cy="217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2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Topic Class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289" y="1141804"/>
            <a:ext cx="8534400" cy="5000625"/>
          </a:xfrm>
        </p:spPr>
        <p:txBody>
          <a:bodyPr/>
          <a:lstStyle/>
          <a:p>
            <a:r>
              <a:rPr lang="en-US" sz="3000" b="1" dirty="0"/>
              <a:t> </a:t>
            </a:r>
            <a:r>
              <a:rPr lang="en-US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Welcome to Class IT 4603!</a:t>
            </a:r>
          </a:p>
          <a:p>
            <a:pPr marL="114300" indent="0" algn="ctr">
              <a:buNone/>
            </a:pPr>
            <a:endParaRPr lang="en-US" sz="3000" b="1" dirty="0"/>
          </a:p>
          <a:p>
            <a:endParaRPr lang="en-US" dirty="0"/>
          </a:p>
        </p:txBody>
      </p:sp>
      <p:pic>
        <p:nvPicPr>
          <p:cNvPr id="1026" name="Picture 2" descr="Image result for artificial intelligenc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889" y="3534147"/>
            <a:ext cx="2777177" cy="1564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dn-images-1.medium.com/max/1200/1*I3PvdUSaBNnw4qg_JQqir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642" y="1945246"/>
            <a:ext cx="2827672" cy="1468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83" y="1916274"/>
            <a:ext cx="4692318" cy="3181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8F8F6"/>
              </a:clrFrom>
              <a:clrTo>
                <a:srgbClr val="F8F8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624" y="4934595"/>
            <a:ext cx="2913560" cy="19234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67" y="5152067"/>
            <a:ext cx="4778734" cy="1419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0122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What Is Fintech?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01356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/>
              <a:t>Fintech includes a broad array of companies:</a:t>
            </a:r>
          </a:p>
          <a:p>
            <a:r>
              <a:rPr lang="en-US" sz="2800" dirty="0"/>
              <a:t>Support services for traditional financial firms</a:t>
            </a:r>
          </a:p>
          <a:p>
            <a:r>
              <a:rPr lang="en-US" sz="2800" dirty="0"/>
              <a:t>Alternatives to traditional banking and financial services firms</a:t>
            </a:r>
          </a:p>
          <a:p>
            <a:r>
              <a:rPr lang="en-US" sz="2800" dirty="0"/>
              <a:t>Additional financial services for consumers</a:t>
            </a:r>
          </a:p>
          <a:p>
            <a:r>
              <a:rPr lang="en-US" sz="2800" dirty="0"/>
              <a:t>Financial in the future </a:t>
            </a:r>
          </a:p>
          <a:p>
            <a:pPr lvl="1"/>
            <a:r>
              <a:rPr lang="en-US" sz="2800" dirty="0"/>
              <a:t>Cryptocurrency </a:t>
            </a:r>
          </a:p>
          <a:p>
            <a:pPr lvl="2"/>
            <a:r>
              <a:rPr lang="en-US" sz="2400" dirty="0"/>
              <a:t>Digital asset designed to work as a medium of exchange that uses strong cryptography to secure financial transactions, control the creation of additional units, and verify the transfer of assets</a:t>
            </a:r>
            <a:r>
              <a:rPr lang="en-US" dirty="0"/>
              <a:t>.</a:t>
            </a:r>
          </a:p>
          <a:p>
            <a:pPr lvl="1"/>
            <a:r>
              <a:rPr lang="en-US" altLang="zh-CN" sz="2800" dirty="0"/>
              <a:t>AI	 for Finance</a:t>
            </a:r>
            <a:endParaRPr lang="en-US" sz="2800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195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What Is Fintech?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37" y="1169951"/>
            <a:ext cx="7237596" cy="5433024"/>
          </a:xfrm>
        </p:spPr>
      </p:pic>
      <p:sp>
        <p:nvSpPr>
          <p:cNvPr id="4" name="Rectangle 3"/>
          <p:cNvSpPr/>
          <p:nvPr/>
        </p:nvSpPr>
        <p:spPr>
          <a:xfrm>
            <a:off x="1402021" y="6518812"/>
            <a:ext cx="7099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https://www.businessinsider.com/fintech-ecosystem-report</a:t>
            </a:r>
          </a:p>
        </p:txBody>
      </p:sp>
    </p:spTree>
    <p:extLst>
      <p:ext uri="{BB962C8B-B14F-4D97-AF65-F5344CB8AC3E}">
        <p14:creationId xmlns:p14="http://schemas.microsoft.com/office/powerpoint/2010/main" val="575243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fintech investments (VC, PE, M&amp;A)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321D-4335-1F42-BE5C-D0AB5FBF82F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139440" y="6352071"/>
            <a:ext cx="4937760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b" anchorCtr="0">
            <a:spAutoFit/>
          </a:bodyPr>
          <a:lstStyle/>
          <a:p>
            <a:r>
              <a:rPr lang="en-US" sz="1600" b="1" i="1" dirty="0">
                <a:solidFill>
                  <a:schemeClr val="bg1"/>
                </a:solidFill>
                <a:latin typeface="Open Sans"/>
              </a:rPr>
              <a:t>Source</a:t>
            </a:r>
            <a:r>
              <a:rPr lang="en-US" sz="1600" b="1" dirty="0">
                <a:solidFill>
                  <a:schemeClr val="bg1"/>
                </a:solidFill>
                <a:latin typeface="Open Sans"/>
              </a:rPr>
              <a:t>: KPMG 2017, </a:t>
            </a:r>
            <a:r>
              <a:rPr lang="en-GB" sz="1600" b="1" dirty="0">
                <a:solidFill>
                  <a:schemeClr val="bg1"/>
                </a:solidFill>
                <a:latin typeface="Open Sans"/>
              </a:rPr>
              <a:t>The Pulse of Fintech Q2 2017</a:t>
            </a:r>
            <a:endParaRPr lang="en-US" sz="1600" b="1" dirty="0">
              <a:solidFill>
                <a:schemeClr val="bg1"/>
              </a:solidFill>
              <a:latin typeface="Open San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F44A3E-038E-4F67-9559-B467DB3E24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378" y="1721532"/>
            <a:ext cx="7849644" cy="432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26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intermediation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62835" cy="5257800"/>
          </a:xfrm>
          <a:noFill/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altLang="en-US" sz="2000" dirty="0">
                <a:solidFill>
                  <a:srgbClr val="0070C0"/>
                </a:solidFill>
                <a:ea typeface="ヒラギノ角ゴ Pro W3" pitchFamily="-84" charset="-128"/>
              </a:rPr>
              <a:t>Banks and other FIs developed as “middlemen” to provide 4 key functions</a:t>
            </a:r>
          </a:p>
          <a:p>
            <a:pPr indent="-225425">
              <a:spcBef>
                <a:spcPts val="0"/>
              </a:spcBef>
              <a:spcAft>
                <a:spcPts val="600"/>
              </a:spcAft>
            </a:pPr>
            <a:r>
              <a:rPr lang="en-US" altLang="en-US" sz="2000" b="1" dirty="0">
                <a:solidFill>
                  <a:srgbClr val="FF0000"/>
                </a:solidFill>
                <a:ea typeface="ヒラギノ角ゴ Pro W3" pitchFamily="-84" charset="-128"/>
              </a:rPr>
              <a:t>Payments and transactions processing</a:t>
            </a:r>
          </a:p>
          <a:p>
            <a:pPr indent="-225425">
              <a:spcBef>
                <a:spcPts val="0"/>
              </a:spcBef>
              <a:spcAft>
                <a:spcPts val="600"/>
              </a:spcAft>
            </a:pPr>
            <a:r>
              <a:rPr lang="en-US" altLang="en-US" sz="2000" b="1" dirty="0">
                <a:solidFill>
                  <a:srgbClr val="FF0000"/>
                </a:solidFill>
                <a:ea typeface="ヒラギノ角ゴ Pro W3" pitchFamily="-84" charset="-128"/>
              </a:rPr>
              <a:t>Safekeeping of assets</a:t>
            </a:r>
          </a:p>
          <a:p>
            <a:pPr indent="-225425">
              <a:spcBef>
                <a:spcPts val="0"/>
              </a:spcBef>
              <a:spcAft>
                <a:spcPts val="600"/>
              </a:spcAft>
            </a:pPr>
            <a:r>
              <a:rPr lang="en-US" altLang="en-US" sz="2000" b="1" dirty="0">
                <a:solidFill>
                  <a:srgbClr val="FF0000"/>
                </a:solidFill>
                <a:ea typeface="ヒラギノ角ゴ Pro W3" pitchFamily="-84" charset="-128"/>
              </a:rPr>
              <a:t>Pooling savings from investors to make loans/investments</a:t>
            </a:r>
          </a:p>
          <a:p>
            <a:pPr indent="-225425">
              <a:spcBef>
                <a:spcPts val="0"/>
              </a:spcBef>
              <a:spcAft>
                <a:spcPts val="3000"/>
              </a:spcAft>
            </a:pPr>
            <a:r>
              <a:rPr lang="en-US" altLang="en-US" sz="2000" b="1" dirty="0">
                <a:solidFill>
                  <a:srgbClr val="FF0000"/>
                </a:solidFill>
                <a:ea typeface="ヒラギノ角ゴ Pro W3" pitchFamily="-84" charset="-128"/>
              </a:rPr>
              <a:t>Risk sharing through asset transformation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altLang="en-US" sz="2000" dirty="0">
                <a:solidFill>
                  <a:srgbClr val="0070C0"/>
                </a:solidFill>
                <a:ea typeface="ヒラギノ角ゴ Pro W3" pitchFamily="-84" charset="-128"/>
              </a:rPr>
              <a:t>FIs’ expertise, economies of scale, customer trust have been fundamental in</a:t>
            </a:r>
          </a:p>
          <a:p>
            <a:pPr marL="344488" indent="-227013">
              <a:spcBef>
                <a:spcPts val="0"/>
              </a:spcBef>
              <a:spcAft>
                <a:spcPts val="600"/>
              </a:spcAft>
            </a:pPr>
            <a:r>
              <a:rPr lang="en-US" altLang="en-US" sz="2000" b="1" dirty="0">
                <a:solidFill>
                  <a:srgbClr val="FF0000"/>
                </a:solidFill>
                <a:ea typeface="ヒラギノ角ゴ Pro W3" pitchFamily="-84" charset="-128"/>
              </a:rPr>
              <a:t>Reducing transaction costs</a:t>
            </a:r>
            <a:r>
              <a:rPr lang="en-US" altLang="en-US" sz="2000" dirty="0">
                <a:ea typeface="ヒラギノ角ゴ Pro W3" pitchFamily="-84" charset="-128"/>
              </a:rPr>
              <a:t>: liquidity and diversification services</a:t>
            </a:r>
          </a:p>
          <a:p>
            <a:pPr marL="344488" indent="-227013">
              <a:spcBef>
                <a:spcPts val="0"/>
              </a:spcBef>
              <a:spcAft>
                <a:spcPts val="600"/>
              </a:spcAft>
            </a:pPr>
            <a:r>
              <a:rPr lang="en-US" altLang="en-US" sz="2000" b="1" dirty="0">
                <a:solidFill>
                  <a:srgbClr val="FF0000"/>
                </a:solidFill>
                <a:ea typeface="ヒラギノ角ゴ Pro W3" pitchFamily="-84" charset="-128"/>
              </a:rPr>
              <a:t>Reducing asymmetric information</a:t>
            </a:r>
            <a:r>
              <a:rPr lang="en-US" altLang="en-US" sz="2000" dirty="0">
                <a:ea typeface="ヒラギノ角ゴ Pro W3" pitchFamily="-84" charset="-128"/>
              </a:rPr>
              <a:t>: adverse selection (lemons) problem before transactions, moral hazard after</a:t>
            </a:r>
          </a:p>
          <a:p>
            <a:pPr marL="344488" indent="-227013">
              <a:spcBef>
                <a:spcPts val="0"/>
              </a:spcBef>
              <a:spcAft>
                <a:spcPts val="1200"/>
              </a:spcAft>
            </a:pPr>
            <a:r>
              <a:rPr lang="en-US" altLang="en-US" sz="2000" b="1" dirty="0">
                <a:solidFill>
                  <a:srgbClr val="FF0000"/>
                </a:solidFill>
                <a:ea typeface="ヒラギノ角ゴ Pro W3" pitchFamily="-84" charset="-128"/>
              </a:rPr>
              <a:t>Accepting risk</a:t>
            </a:r>
            <a:r>
              <a:rPr lang="en-US" altLang="en-US" sz="2000" dirty="0">
                <a:ea typeface="ヒラギノ角ゴ Pro W3" pitchFamily="-84" charset="-128"/>
              </a:rPr>
              <a:t>: maturity, credit, currency, liquidity etc.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321D-4335-1F42-BE5C-D0AB5FBF82F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169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evolution of disintermediation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139354" cy="5257800"/>
          </a:xfrm>
          <a:noFill/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2000" dirty="0">
                <a:solidFill>
                  <a:srgbClr val="0070C0"/>
                </a:solidFill>
                <a:ea typeface="ヒラギノ角ゴ Pro W3" pitchFamily="-84" charset="-128"/>
              </a:rPr>
              <a:t>Incumbent FIs subject to three major concerns</a:t>
            </a:r>
          </a:p>
          <a:p>
            <a:pPr indent="-225425">
              <a:spcBef>
                <a:spcPts val="0"/>
              </a:spcBef>
              <a:spcAft>
                <a:spcPts val="600"/>
              </a:spcAft>
            </a:pPr>
            <a:r>
              <a:rPr lang="en-US" altLang="en-US" sz="2000" b="1" dirty="0">
                <a:solidFill>
                  <a:srgbClr val="FF0000"/>
                </a:solidFill>
                <a:ea typeface="ヒラギノ角ゴ Pro W3" pitchFamily="-84" charset="-128"/>
              </a:rPr>
              <a:t>Mistrust and concern about potential systemic risk</a:t>
            </a:r>
          </a:p>
          <a:p>
            <a:pPr lvl="1" indent="-225425">
              <a:spcBef>
                <a:spcPts val="0"/>
              </a:spcBef>
              <a:spcAft>
                <a:spcPts val="600"/>
              </a:spcAft>
            </a:pPr>
            <a:r>
              <a:rPr lang="en-US" altLang="en-US" sz="2000" dirty="0">
                <a:ea typeface="ヒラギノ角ゴ Pro W3" pitchFamily="-84" charset="-128"/>
              </a:rPr>
              <a:t>Can the Global Financial Crisis happen again?</a:t>
            </a:r>
          </a:p>
          <a:p>
            <a:pPr indent="-225425">
              <a:spcBef>
                <a:spcPts val="0"/>
              </a:spcBef>
              <a:spcAft>
                <a:spcPts val="600"/>
              </a:spcAft>
            </a:pPr>
            <a:r>
              <a:rPr lang="en-US" altLang="en-US" sz="2000" b="1" dirty="0">
                <a:solidFill>
                  <a:srgbClr val="FF0000"/>
                </a:solidFill>
                <a:ea typeface="ヒラギノ角ゴ Pro W3" pitchFamily="-84" charset="-128"/>
              </a:rPr>
              <a:t>Customers do not get the services they need</a:t>
            </a:r>
          </a:p>
          <a:p>
            <a:pPr lvl="1" indent="-225425">
              <a:spcBef>
                <a:spcPts val="0"/>
              </a:spcBef>
              <a:spcAft>
                <a:spcPts val="600"/>
              </a:spcAft>
            </a:pPr>
            <a:r>
              <a:rPr lang="en-US" altLang="en-US" sz="2000" dirty="0">
                <a:ea typeface="ヒラギノ角ゴ Pro W3" pitchFamily="-84" charset="-128"/>
              </a:rPr>
              <a:t>Underbanked communities, funding gap of SMEs</a:t>
            </a:r>
          </a:p>
          <a:p>
            <a:pPr indent="-225425">
              <a:spcBef>
                <a:spcPts val="0"/>
              </a:spcBef>
              <a:spcAft>
                <a:spcPts val="600"/>
              </a:spcAft>
            </a:pPr>
            <a:r>
              <a:rPr lang="en-US" altLang="en-US" sz="2000" b="1" dirty="0">
                <a:solidFill>
                  <a:srgbClr val="FF0000"/>
                </a:solidFill>
                <a:ea typeface="ヒラギノ角ゴ Pro W3" pitchFamily="-84" charset="-128"/>
              </a:rPr>
              <a:t>Financial intermediation is too costly</a:t>
            </a:r>
          </a:p>
          <a:p>
            <a:pPr lvl="1" indent="-225425">
              <a:spcBef>
                <a:spcPts val="0"/>
              </a:spcBef>
              <a:spcAft>
                <a:spcPts val="2400"/>
              </a:spcAft>
            </a:pPr>
            <a:r>
              <a:rPr lang="en-US" altLang="en-US" sz="2000" dirty="0" err="1">
                <a:ea typeface="ヒラギノ角ゴ Pro W3" pitchFamily="-84" charset="-128"/>
              </a:rPr>
              <a:t>Philippon</a:t>
            </a:r>
            <a:r>
              <a:rPr lang="en-US" altLang="en-US" sz="2000" dirty="0">
                <a:ea typeface="ヒラギノ角ゴ Pro W3" pitchFamily="-84" charset="-128"/>
              </a:rPr>
              <a:t> (2014): 2% of U.S. GDP since 1880s</a:t>
            </a:r>
          </a:p>
          <a:p>
            <a:pPr marL="53975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2000" dirty="0">
                <a:solidFill>
                  <a:srgbClr val="0070C0"/>
                </a:solidFill>
                <a:ea typeface="ヒラギノ角ゴ Pro W3" pitchFamily="-84" charset="-128"/>
              </a:rPr>
              <a:t>Now, disintermediation of traditional business models</a:t>
            </a:r>
          </a:p>
          <a:p>
            <a:pPr marL="344488" indent="-230188">
              <a:spcBef>
                <a:spcPts val="0"/>
              </a:spcBef>
              <a:spcAft>
                <a:spcPts val="600"/>
              </a:spcAft>
            </a:pPr>
            <a:r>
              <a:rPr lang="en-US" altLang="en-US" sz="2000" b="1" dirty="0">
                <a:solidFill>
                  <a:srgbClr val="FF0000"/>
                </a:solidFill>
                <a:ea typeface="ヒラギノ角ゴ Pro W3" pitchFamily="-84" charset="-128"/>
              </a:rPr>
              <a:t>Rise of shadow banks and market-based financing</a:t>
            </a:r>
          </a:p>
          <a:p>
            <a:pPr marL="344488" indent="-230188">
              <a:spcBef>
                <a:spcPts val="0"/>
              </a:spcBef>
              <a:spcAft>
                <a:spcPts val="600"/>
              </a:spcAft>
            </a:pPr>
            <a:r>
              <a:rPr lang="en-US" altLang="en-US" sz="2000" b="1" dirty="0">
                <a:solidFill>
                  <a:srgbClr val="FF0000"/>
                </a:solidFill>
                <a:ea typeface="ヒラギノ角ゴ Pro W3" pitchFamily="-84" charset="-128"/>
              </a:rPr>
              <a:t>Fintech innovation</a:t>
            </a:r>
          </a:p>
          <a:p>
            <a:pPr marL="744538" lvl="1" indent="-230188">
              <a:spcBef>
                <a:spcPts val="0"/>
              </a:spcBef>
              <a:spcAft>
                <a:spcPts val="600"/>
              </a:spcAft>
            </a:pPr>
            <a:r>
              <a:rPr lang="en-US" altLang="en-US" sz="2000" dirty="0">
                <a:ea typeface="ヒラギノ角ゴ Pro W3" pitchFamily="-84" charset="-128"/>
              </a:rPr>
              <a:t>Free of legacy technology systems and regulation</a:t>
            </a:r>
          </a:p>
          <a:p>
            <a:pPr marL="744538" lvl="1" indent="-230188">
              <a:spcBef>
                <a:spcPts val="0"/>
              </a:spcBef>
            </a:pPr>
            <a:r>
              <a:rPr lang="en-US" altLang="en-US" sz="2000" dirty="0">
                <a:ea typeface="ヒラギノ角ゴ Pro W3" pitchFamily="-84" charset="-128"/>
              </a:rPr>
              <a:t>Incumbent FIs' slowness and low digital awareness,</a:t>
            </a:r>
          </a:p>
          <a:p>
            <a:pPr marL="744538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2000" dirty="0">
                <a:ea typeface="ヒラギノ角ゴ Pro W3" pitchFamily="-84" charset="-128"/>
              </a:rPr>
              <a:t>high transaction costs, market gaps, low entry barriers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321D-4335-1F42-BE5C-D0AB5FBF82F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412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3920" cy="1143000"/>
          </a:xfrm>
        </p:spPr>
        <p:txBody>
          <a:bodyPr/>
          <a:lstStyle/>
          <a:p>
            <a:r>
              <a:rPr lang="en-US" altLang="en-US" dirty="0"/>
              <a:t>… by financial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8321D-4335-1F42-BE5C-D0AB5FBF82FE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C39A6A2-1F49-4D1F-931A-7022D0D47A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922323"/>
              </p:ext>
            </p:extLst>
          </p:nvPr>
        </p:nvGraphicFramePr>
        <p:xfrm>
          <a:off x="101192" y="1761464"/>
          <a:ext cx="8108310" cy="4457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4990">
                  <a:extLst>
                    <a:ext uri="{9D8B030D-6E8A-4147-A177-3AD203B41FA5}">
                      <a16:colId xmlns:a16="http://schemas.microsoft.com/office/drawing/2014/main" val="2842270107"/>
                    </a:ext>
                  </a:extLst>
                </a:gridCol>
                <a:gridCol w="496427">
                  <a:extLst>
                    <a:ext uri="{9D8B030D-6E8A-4147-A177-3AD203B41FA5}">
                      <a16:colId xmlns:a16="http://schemas.microsoft.com/office/drawing/2014/main" val="4166184200"/>
                    </a:ext>
                  </a:extLst>
                </a:gridCol>
                <a:gridCol w="4136893">
                  <a:extLst>
                    <a:ext uri="{9D8B030D-6E8A-4147-A177-3AD203B41FA5}">
                      <a16:colId xmlns:a16="http://schemas.microsoft.com/office/drawing/2014/main" val="4160687947"/>
                    </a:ext>
                  </a:extLst>
                </a:gridCol>
              </a:tblGrid>
              <a:tr h="651338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0070C0"/>
                          </a:solidFill>
                          <a:latin typeface="Open Sans"/>
                        </a:rPr>
                        <a:t>Single provider for most services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70C0"/>
                        </a:solidFill>
                        <a:latin typeface="Open San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0070C0"/>
                          </a:solidFill>
                          <a:latin typeface="Open Sans"/>
                        </a:rPr>
                        <a:t>Unbundled services, multiple providers</a:t>
                      </a:r>
                    </a:p>
                    <a:p>
                      <a:pPr algn="l"/>
                      <a:r>
                        <a:rPr lang="en-US" b="1" dirty="0">
                          <a:solidFill>
                            <a:srgbClr val="0070C0"/>
                          </a:solidFill>
                          <a:latin typeface="Open Sans"/>
                        </a:rPr>
                        <a:t>Marketplace and product/service level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5050593"/>
                  </a:ext>
                </a:extLst>
              </a:tr>
              <a:tr h="651338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FF0000"/>
                          </a:solidFill>
                          <a:latin typeface="Open Sans"/>
                        </a:rPr>
                        <a:t>Banks/FIs providing services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FF0000"/>
                        </a:solidFill>
                        <a:latin typeface="Open San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FF0000"/>
                          </a:solidFill>
                          <a:latin typeface="Open Sans"/>
                        </a:rPr>
                        <a:t>Internet, retail, telecom firms enter</a:t>
                      </a:r>
                    </a:p>
                    <a:p>
                      <a:pPr algn="l"/>
                      <a:r>
                        <a:rPr lang="en-US" b="1" dirty="0">
                          <a:solidFill>
                            <a:srgbClr val="FF0000"/>
                          </a:solidFill>
                          <a:latin typeface="Open Sans"/>
                        </a:rPr>
                        <a:t>Services from aggregators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8859695"/>
                  </a:ext>
                </a:extLst>
              </a:tr>
              <a:tr h="651338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0070C0"/>
                          </a:solidFill>
                          <a:latin typeface="Open Sans"/>
                        </a:rPr>
                        <a:t>Bank and card payment/settlement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70C0"/>
                        </a:solidFill>
                        <a:latin typeface="Open San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0070C0"/>
                          </a:solidFill>
                          <a:latin typeface="Open Sans"/>
                        </a:rPr>
                        <a:t>Blockchain, non-bank/card payment</a:t>
                      </a:r>
                    </a:p>
                    <a:p>
                      <a:pPr algn="l"/>
                      <a:r>
                        <a:rPr lang="en-US" b="1" dirty="0">
                          <a:solidFill>
                            <a:srgbClr val="0070C0"/>
                          </a:solidFill>
                          <a:latin typeface="Open Sans"/>
                        </a:rPr>
                        <a:t>Digital/mobile wallets, virtual cards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908626"/>
                  </a:ext>
                </a:extLst>
              </a:tr>
              <a:tr h="377362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FF0000"/>
                          </a:solidFill>
                          <a:latin typeface="Open Sans"/>
                        </a:rPr>
                        <a:t>Fiat currencies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FF0000"/>
                        </a:solidFill>
                        <a:latin typeface="Open San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FF0000"/>
                          </a:solidFill>
                          <a:latin typeface="Open Sans"/>
                        </a:rPr>
                        <a:t>Crypto currencies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021723"/>
                  </a:ext>
                </a:extLst>
              </a:tr>
              <a:tr h="651338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0070C0"/>
                          </a:solidFill>
                          <a:latin typeface="Open Sans"/>
                        </a:rPr>
                        <a:t>Loans from bank/lending firm/PE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70C0"/>
                        </a:solidFill>
                        <a:latin typeface="Open San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0070C0"/>
                          </a:solidFill>
                          <a:latin typeface="Open Sans"/>
                        </a:rPr>
                        <a:t>P2P lending, crowdfunding</a:t>
                      </a:r>
                    </a:p>
                    <a:p>
                      <a:pPr algn="l"/>
                      <a:r>
                        <a:rPr lang="en-US" b="1" dirty="0">
                          <a:solidFill>
                            <a:srgbClr val="0070C0"/>
                          </a:solidFill>
                          <a:latin typeface="Open Sans"/>
                        </a:rPr>
                        <a:t>Peer-based credit scoring/rating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0770881"/>
                  </a:ext>
                </a:extLst>
              </a:tr>
              <a:tr h="377362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FF0000"/>
                          </a:solidFill>
                          <a:latin typeface="Open Sans"/>
                        </a:rPr>
                        <a:t>Equity funding for a few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FF0000"/>
                        </a:solidFill>
                        <a:latin typeface="Open San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FF0000"/>
                          </a:solidFill>
                          <a:latin typeface="Open Sans"/>
                        </a:rPr>
                        <a:t>Democratization of equity funding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999448"/>
                  </a:ext>
                </a:extLst>
              </a:tr>
              <a:tr h="377362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0070C0"/>
                          </a:solidFill>
                          <a:latin typeface="Open Sans"/>
                        </a:rPr>
                        <a:t>Traditional brokerage/trading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70C0"/>
                        </a:solidFill>
                        <a:latin typeface="Open San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0070C0"/>
                          </a:solidFill>
                          <a:latin typeface="Open Sans"/>
                        </a:rPr>
                        <a:t>Quant trading, APIs, gamification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7031705"/>
                  </a:ext>
                </a:extLst>
              </a:tr>
              <a:tr h="377362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FF0000"/>
                          </a:solidFill>
                          <a:latin typeface="Open Sans"/>
                        </a:rPr>
                        <a:t>Traditional wealth management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FF0000"/>
                        </a:solidFill>
                        <a:latin typeface="Open San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FF0000"/>
                          </a:solidFill>
                          <a:latin typeface="Open Sans"/>
                        </a:rPr>
                        <a:t>Analytics, wealth management for masses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0820388"/>
                  </a:ext>
                </a:extLst>
              </a:tr>
            </a:tbl>
          </a:graphicData>
        </a:graphic>
      </p:graphicFrame>
      <p:sp>
        <p:nvSpPr>
          <p:cNvPr id="3" name="Arrow: Right 2">
            <a:extLst>
              <a:ext uri="{FF2B5EF4-FFF2-40B4-BE49-F238E27FC236}">
                <a16:creationId xmlns:a16="http://schemas.microsoft.com/office/drawing/2014/main" id="{3A293CD2-8AB2-4901-AE85-A0AE9DD6D456}"/>
              </a:ext>
            </a:extLst>
          </p:cNvPr>
          <p:cNvSpPr/>
          <p:nvPr/>
        </p:nvSpPr>
        <p:spPr>
          <a:xfrm>
            <a:off x="3644941" y="3003630"/>
            <a:ext cx="306729" cy="128016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6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77D7709A-08D6-4ADD-9201-3E134F3A8E36}"/>
</file>

<file path=customXml/itemProps2.xml><?xml version="1.0" encoding="utf-8"?>
<ds:datastoreItem xmlns:ds="http://schemas.openxmlformats.org/officeDocument/2006/customXml" ds:itemID="{AB3428AB-73FC-45F7-97D9-780CCAC75D56}"/>
</file>

<file path=customXml/itemProps3.xml><?xml version="1.0" encoding="utf-8"?>
<ds:datastoreItem xmlns:ds="http://schemas.openxmlformats.org/officeDocument/2006/customXml" ds:itemID="{AA08EBE8-8BAB-44F8-9E71-4F4E007AD1B1}"/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9291</TotalTime>
  <Words>799</Words>
  <Application>Microsoft Office PowerPoint</Application>
  <PresentationFormat>On-screen Show (4:3)</PresentationFormat>
  <Paragraphs>142</Paragraphs>
  <Slides>21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Open Sans</vt:lpstr>
      <vt:lpstr>Arial</vt:lpstr>
      <vt:lpstr>Calibri</vt:lpstr>
      <vt:lpstr>Cambria</vt:lpstr>
      <vt:lpstr>Adjacency</vt:lpstr>
      <vt:lpstr>Introduction to FinTech</vt:lpstr>
      <vt:lpstr>Special Topic Class</vt:lpstr>
      <vt:lpstr>Special Topic Class</vt:lpstr>
      <vt:lpstr>What Is Fintech?</vt:lpstr>
      <vt:lpstr>What Is Fintech?</vt:lpstr>
      <vt:lpstr>Global fintech investments (VC, PE, M&amp;A)</vt:lpstr>
      <vt:lpstr>Financial intermediation</vt:lpstr>
      <vt:lpstr>The evolution of disintermediation</vt:lpstr>
      <vt:lpstr>… by financial services</vt:lpstr>
      <vt:lpstr>… by potential and speed of disruption</vt:lpstr>
      <vt:lpstr>… by geography</vt:lpstr>
      <vt:lpstr>… by heatmap</vt:lpstr>
      <vt:lpstr>… by corporate participation</vt:lpstr>
      <vt:lpstr>… by geography</vt:lpstr>
      <vt:lpstr>… by geography</vt:lpstr>
      <vt:lpstr>Fintech in Atlanta</vt:lpstr>
      <vt:lpstr>Fintech in Atlanta</vt:lpstr>
      <vt:lpstr>Fintech in Atlanta</vt:lpstr>
      <vt:lpstr>Fintech in Atlanta</vt:lpstr>
      <vt:lpstr>What in our Class</vt:lpstr>
      <vt:lpstr>PowerPoint Presentation</vt:lpstr>
    </vt:vector>
  </TitlesOfParts>
  <Company>backpack.com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Blockchain Technology: Bitcoin and Beyond</dc:title>
  <dc:creator>David Duccini</dc:creator>
  <cp:lastModifiedBy>Han, Meng</cp:lastModifiedBy>
  <cp:revision>159</cp:revision>
  <cp:lastPrinted>2017-11-16T01:13:48Z</cp:lastPrinted>
  <dcterms:created xsi:type="dcterms:W3CDTF">2015-01-10T13:21:37Z</dcterms:created>
  <dcterms:modified xsi:type="dcterms:W3CDTF">2019-10-28T05:08:02Z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