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8.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6.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25.xml" ContentType="application/vnd.openxmlformats-officedocument.presentationml.slide+xml"/>
  <Override PartName="/ppt/slides/slide48.xml" ContentType="application/vnd.openxmlformats-officedocument.presentationml.slide+xml"/>
  <Override PartName="/ppt/slides/slide44.xml" ContentType="application/vnd.openxmlformats-officedocument.presentationml.slide+xml"/>
  <Override PartName="/ppt/slides/slide43.xml" ContentType="application/vnd.openxmlformats-officedocument.presentationml.slide+xml"/>
  <Override PartName="/ppt/slides/slide42.xml" ContentType="application/vnd.openxmlformats-officedocument.presentationml.slide+xml"/>
  <Override PartName="/ppt/slides/slide41.xml" ContentType="application/vnd.openxmlformats-officedocument.presentationml.slide+xml"/>
  <Override PartName="/ppt/slides/slide40.xml" ContentType="application/vnd.openxmlformats-officedocument.presentationml.slide+xml"/>
  <Override PartName="/ppt/slides/slide39.xml" ContentType="application/vnd.openxmlformats-officedocument.presentationml.slide+xml"/>
  <Override PartName="/ppt/slides/slide49.xml" ContentType="application/vnd.openxmlformats-officedocument.presentationml.slide+xml"/>
  <Override PartName="/ppt/slides/slide47.xml" ContentType="application/vnd.openxmlformats-officedocument.presentationml.slide+xml"/>
  <Override PartName="/ppt/slides/slide3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7.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32.xml" ContentType="application/vnd.openxmlformats-officedocument.presentationml.slide+xml"/>
  <Override PartName="/ppt/slides/slide35.xml" ContentType="application/vnd.openxmlformats-officedocument.presentationml.slide+xml"/>
  <Override PartName="/ppt/slides/slide31.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8.xml" ContentType="application/vnd.openxmlformats-officedocument.presentationml.notesSlide+xml"/>
  <Override PartName="/ppt/notesSlides/notesSlide27.xml" ContentType="application/vnd.openxmlformats-officedocument.presentationml.notesSlide+xml"/>
  <Override PartName="/ppt/notesSlides/notesSlide26.xml" ContentType="application/vnd.openxmlformats-officedocument.presentationml.notesSlide+xml"/>
  <Override PartName="/ppt/notesSlides/notesSlide25.xml" ContentType="application/vnd.openxmlformats-officedocument.presentationml.notesSlide+xml"/>
  <Override PartName="/ppt/notesSlides/notesSlide24.xml" ContentType="application/vnd.openxmlformats-officedocument.presentationml.notesSlide+xml"/>
  <Override PartName="/ppt/notesSlides/notesSlide23.xml" ContentType="application/vnd.openxmlformats-officedocument.presentationml.notesSlide+xml"/>
  <Override PartName="/ppt/notesSlides/notesSlide22.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29.xml" ContentType="application/vnd.openxmlformats-officedocument.presentationml.notesSlide+xml"/>
  <Override PartName="/ppt/notesSlides/notesSlide21.xml" ContentType="application/vnd.openxmlformats-officedocument.presentationml.notesSlide+xml"/>
  <Override PartName="/ppt/notesSlides/notesSlide41.xml" ContentType="application/vnd.openxmlformats-officedocument.presentationml.notesSlide+xml"/>
  <Override PartName="/ppt/notesSlides/notesSlide43.xml" ContentType="application/vnd.openxmlformats-officedocument.presentationml.notesSlide+xml"/>
  <Override PartName="/ppt/notesSlides/notesSlide42.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48.xml" ContentType="application/vnd.openxmlformats-officedocument.presentationml.notesSlide+xml"/>
  <Override PartName="/ppt/notesSlides/notesSlide47.xml" ContentType="application/vnd.openxmlformats-officedocument.presentationml.notesSlide+xml"/>
  <Override PartName="/ppt/notesSlides/notesSlide46.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31.xml" ContentType="application/vnd.openxmlformats-officedocument.presentationml.notesSlide+xml"/>
  <Override PartName="/ppt/notesSlides/notesSlide34.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0.xml" ContentType="application/vnd.openxmlformats-officedocument.presentationml.notesSlide+xml"/>
  <Override PartName="/ppt/notesSlides/notesSlide45.xml" ContentType="application/vnd.openxmlformats-officedocument.presentationml.notesSlide+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3.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950" r:id="rId1"/>
  </p:sldMasterIdLst>
  <p:notesMasterIdLst>
    <p:notesMasterId r:id="rId51"/>
  </p:notesMasterIdLst>
  <p:handoutMasterIdLst>
    <p:handoutMasterId r:id="rId52"/>
  </p:handoutMasterIdLst>
  <p:sldIdLst>
    <p:sldId id="256" r:id="rId2"/>
    <p:sldId id="298" r:id="rId3"/>
    <p:sldId id="300" r:id="rId4"/>
    <p:sldId id="302" r:id="rId5"/>
    <p:sldId id="303" r:id="rId6"/>
    <p:sldId id="304" r:id="rId7"/>
    <p:sldId id="305" r:id="rId8"/>
    <p:sldId id="306" r:id="rId9"/>
    <p:sldId id="307" r:id="rId10"/>
    <p:sldId id="308" r:id="rId11"/>
    <p:sldId id="309" r:id="rId12"/>
    <p:sldId id="310" r:id="rId13"/>
    <p:sldId id="311" r:id="rId14"/>
    <p:sldId id="312" r:id="rId15"/>
    <p:sldId id="313" r:id="rId16"/>
    <p:sldId id="314" r:id="rId17"/>
    <p:sldId id="315" r:id="rId18"/>
    <p:sldId id="316" r:id="rId19"/>
    <p:sldId id="317" r:id="rId20"/>
    <p:sldId id="318" r:id="rId21"/>
    <p:sldId id="319" r:id="rId22"/>
    <p:sldId id="320" r:id="rId23"/>
    <p:sldId id="321" r:id="rId24"/>
    <p:sldId id="322" r:id="rId25"/>
    <p:sldId id="323" r:id="rId26"/>
    <p:sldId id="324" r:id="rId27"/>
    <p:sldId id="325" r:id="rId28"/>
    <p:sldId id="326" r:id="rId29"/>
    <p:sldId id="327" r:id="rId30"/>
    <p:sldId id="328" r:id="rId31"/>
    <p:sldId id="329" r:id="rId32"/>
    <p:sldId id="330" r:id="rId33"/>
    <p:sldId id="331" r:id="rId34"/>
    <p:sldId id="332" r:id="rId35"/>
    <p:sldId id="333" r:id="rId36"/>
    <p:sldId id="334" r:id="rId37"/>
    <p:sldId id="335" r:id="rId38"/>
    <p:sldId id="336" r:id="rId39"/>
    <p:sldId id="337" r:id="rId40"/>
    <p:sldId id="338" r:id="rId41"/>
    <p:sldId id="339" r:id="rId42"/>
    <p:sldId id="340" r:id="rId43"/>
    <p:sldId id="341" r:id="rId44"/>
    <p:sldId id="342" r:id="rId45"/>
    <p:sldId id="343" r:id="rId46"/>
    <p:sldId id="344" r:id="rId47"/>
    <p:sldId id="345" r:id="rId48"/>
    <p:sldId id="346" r:id="rId49"/>
    <p:sldId id="297" r:id="rId50"/>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9828"/>
    <a:srgbClr val="EBB03B"/>
    <a:srgbClr val="FFAA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06" autoAdjust="0"/>
    <p:restoredTop sz="82602" autoAdjust="0"/>
  </p:normalViewPr>
  <p:slideViewPr>
    <p:cSldViewPr snapToGrid="0" snapToObjects="1">
      <p:cViewPr varScale="1">
        <p:scale>
          <a:sx n="95" d="100"/>
          <a:sy n="95" d="100"/>
        </p:scale>
        <p:origin x="2094" y="84"/>
      </p:cViewPr>
      <p:guideLst>
        <p:guide orient="horz" pos="2160"/>
        <p:guide pos="288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8" Type="http://schemas.openxmlformats.org/officeDocument/2006/relationships/customXml" Target="../customXml/item2.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customXml" Target="../customXml/item3.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customXml" Target="../customXml/item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1BA9FCD9-3642-B345-A241-0B8D14F94AAC}" type="datetimeFigureOut">
              <a:rPr lang="en-US" smtClean="0"/>
              <a:t>1/24/2019</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1795E8CD-E585-B047-92C6-CCCE9E144C04}" type="slidenum">
              <a:rPr lang="en-US" smtClean="0"/>
              <a:t>‹#›</a:t>
            </a:fld>
            <a:endParaRPr lang="en-US"/>
          </a:p>
        </p:txBody>
      </p:sp>
    </p:spTree>
    <p:extLst>
      <p:ext uri="{BB962C8B-B14F-4D97-AF65-F5344CB8AC3E}">
        <p14:creationId xmlns:p14="http://schemas.microsoft.com/office/powerpoint/2010/main" val="329568482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a:defRPr sz="1200"/>
            </a:lvl1pPr>
          </a:lstStyle>
          <a:p>
            <a:fld id="{2356519B-C686-4C49-9EBB-F4671EEFC7C3}" type="datetimeFigureOut">
              <a:rPr lang="en-US" smtClean="0"/>
              <a:t>1/24/2019</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1440" tIns="45720" rIns="91440" bIns="45720" rtlCol="0" anchor="b"/>
          <a:lstStyle>
            <a:lvl1pPr algn="r">
              <a:defRPr sz="1200"/>
            </a:lvl1pPr>
          </a:lstStyle>
          <a:p>
            <a:fld id="{465FFB45-2144-074A-94D8-F1A47953D10E}" type="slidenum">
              <a:rPr lang="en-US" smtClean="0"/>
              <a:t>‹#›</a:t>
            </a:fld>
            <a:endParaRPr lang="en-US"/>
          </a:p>
        </p:txBody>
      </p:sp>
    </p:spTree>
    <p:extLst>
      <p:ext uri="{BB962C8B-B14F-4D97-AF65-F5344CB8AC3E}">
        <p14:creationId xmlns:p14="http://schemas.microsoft.com/office/powerpoint/2010/main" val="411826925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30EDCA5-BAA1-41F8-9D37-E76FF779A83B}" type="slidenum">
              <a:rPr lang="en-US" smtClean="0"/>
              <a:t>1</a:t>
            </a:fld>
            <a:endParaRPr lang="en-US"/>
          </a:p>
        </p:txBody>
      </p:sp>
    </p:spTree>
    <p:extLst>
      <p:ext uri="{BB962C8B-B14F-4D97-AF65-F5344CB8AC3E}">
        <p14:creationId xmlns:p14="http://schemas.microsoft.com/office/powerpoint/2010/main" val="15357574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Shape 24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8" name="Shape 24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dirty="0"/>
          </a:p>
        </p:txBody>
      </p:sp>
    </p:spTree>
    <p:extLst>
      <p:ext uri="{BB962C8B-B14F-4D97-AF65-F5344CB8AC3E}">
        <p14:creationId xmlns:p14="http://schemas.microsoft.com/office/powerpoint/2010/main" val="23980109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Shape 2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5" name="Shape 25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dirty="0"/>
          </a:p>
        </p:txBody>
      </p:sp>
    </p:spTree>
    <p:extLst>
      <p:ext uri="{BB962C8B-B14F-4D97-AF65-F5344CB8AC3E}">
        <p14:creationId xmlns:p14="http://schemas.microsoft.com/office/powerpoint/2010/main" val="34376101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Shape 2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1" name="Shape 26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dirty="0"/>
          </a:p>
        </p:txBody>
      </p:sp>
    </p:spTree>
    <p:extLst>
      <p:ext uri="{BB962C8B-B14F-4D97-AF65-F5344CB8AC3E}">
        <p14:creationId xmlns:p14="http://schemas.microsoft.com/office/powerpoint/2010/main" val="39630913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Shape 2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1" name="Shape 26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dirty="0"/>
          </a:p>
        </p:txBody>
      </p:sp>
    </p:spTree>
    <p:extLst>
      <p:ext uri="{BB962C8B-B14F-4D97-AF65-F5344CB8AC3E}">
        <p14:creationId xmlns:p14="http://schemas.microsoft.com/office/powerpoint/2010/main" val="10603598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Shape 24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8" name="Shape 24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dirty="0"/>
          </a:p>
        </p:txBody>
      </p:sp>
    </p:spTree>
    <p:extLst>
      <p:ext uri="{BB962C8B-B14F-4D97-AF65-F5344CB8AC3E}">
        <p14:creationId xmlns:p14="http://schemas.microsoft.com/office/powerpoint/2010/main" val="13955662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Shape 24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8" name="Shape 24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dirty="0"/>
          </a:p>
        </p:txBody>
      </p:sp>
    </p:spTree>
    <p:extLst>
      <p:ext uri="{BB962C8B-B14F-4D97-AF65-F5344CB8AC3E}">
        <p14:creationId xmlns:p14="http://schemas.microsoft.com/office/powerpoint/2010/main" val="16472092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Shape 2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1" name="Shape 26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dirty="0"/>
          </a:p>
        </p:txBody>
      </p:sp>
    </p:spTree>
    <p:extLst>
      <p:ext uri="{BB962C8B-B14F-4D97-AF65-F5344CB8AC3E}">
        <p14:creationId xmlns:p14="http://schemas.microsoft.com/office/powerpoint/2010/main" val="704244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Shape 312"/>
          <p:cNvSpPr txBox="1">
            <a:spLocks noGrp="1"/>
          </p:cNvSpPr>
          <p:nvPr>
            <p:ph type="body" idx="1"/>
          </p:nvPr>
        </p:nvSpPr>
        <p:spPr>
          <a:xfrm>
            <a:off x="685800" y="4343378"/>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13" name="Shape 31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650066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Shape 327"/>
          <p:cNvSpPr txBox="1">
            <a:spLocks noGrp="1"/>
          </p:cNvSpPr>
          <p:nvPr>
            <p:ph type="body" idx="1"/>
          </p:nvPr>
        </p:nvSpPr>
        <p:spPr>
          <a:xfrm>
            <a:off x="685800" y="4343378"/>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28" name="Shape 32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220827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Shape 334"/>
          <p:cNvSpPr txBox="1">
            <a:spLocks noGrp="1"/>
          </p:cNvSpPr>
          <p:nvPr>
            <p:ph type="body" idx="1"/>
          </p:nvPr>
        </p:nvSpPr>
        <p:spPr>
          <a:xfrm>
            <a:off x="685800" y="4343378"/>
            <a:ext cx="5486400" cy="41148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dirty="0"/>
          </a:p>
        </p:txBody>
      </p:sp>
      <p:sp>
        <p:nvSpPr>
          <p:cNvPr id="335" name="Shape 33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69055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Shape 157"/>
          <p:cNvSpPr txBox="1">
            <a:spLocks noGrp="1"/>
          </p:cNvSpPr>
          <p:nvPr>
            <p:ph type="body" idx="1"/>
          </p:nvPr>
        </p:nvSpPr>
        <p:spPr>
          <a:xfrm>
            <a:off x="685800" y="4343378"/>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58" name="Shape 15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882390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Shape 34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42" name="Shape 34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15823858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Shape 348"/>
          <p:cNvSpPr txBox="1">
            <a:spLocks noGrp="1"/>
          </p:cNvSpPr>
          <p:nvPr>
            <p:ph type="body" idx="1"/>
          </p:nvPr>
        </p:nvSpPr>
        <p:spPr>
          <a:xfrm>
            <a:off x="685800" y="4343378"/>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p>
        </p:txBody>
      </p:sp>
      <p:sp>
        <p:nvSpPr>
          <p:cNvPr id="349" name="Shape 34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496455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Shape 381"/>
          <p:cNvSpPr txBox="1">
            <a:spLocks noGrp="1"/>
          </p:cNvSpPr>
          <p:nvPr>
            <p:ph type="body" idx="1"/>
          </p:nvPr>
        </p:nvSpPr>
        <p:spPr>
          <a:xfrm>
            <a:off x="685800" y="4343378"/>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p>
        </p:txBody>
      </p:sp>
      <p:sp>
        <p:nvSpPr>
          <p:cNvPr id="382" name="Shape 38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236828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Shape 388"/>
          <p:cNvSpPr txBox="1">
            <a:spLocks noGrp="1"/>
          </p:cNvSpPr>
          <p:nvPr>
            <p:ph type="body" idx="1"/>
          </p:nvPr>
        </p:nvSpPr>
        <p:spPr>
          <a:xfrm>
            <a:off x="685800" y="4343378"/>
            <a:ext cx="5486400" cy="41148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dirty="0"/>
          </a:p>
        </p:txBody>
      </p:sp>
      <p:sp>
        <p:nvSpPr>
          <p:cNvPr id="389" name="Shape 38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665279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Shape 411"/>
          <p:cNvSpPr txBox="1">
            <a:spLocks noGrp="1"/>
          </p:cNvSpPr>
          <p:nvPr>
            <p:ph type="body" idx="1"/>
          </p:nvPr>
        </p:nvSpPr>
        <p:spPr>
          <a:xfrm>
            <a:off x="685800" y="4343378"/>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p>
        </p:txBody>
      </p:sp>
      <p:sp>
        <p:nvSpPr>
          <p:cNvPr id="412" name="Shape 41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01101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Shape 418"/>
          <p:cNvSpPr txBox="1">
            <a:spLocks noGrp="1"/>
          </p:cNvSpPr>
          <p:nvPr>
            <p:ph type="body" idx="1"/>
          </p:nvPr>
        </p:nvSpPr>
        <p:spPr>
          <a:xfrm>
            <a:off x="685800" y="4343378"/>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Clr>
                <a:schemeClr val="dk1"/>
              </a:buClr>
              <a:buSzPts val="1100"/>
              <a:buFont typeface="Arial"/>
              <a:buNone/>
            </a:pPr>
            <a:endParaRPr sz="1000" dirty="0">
              <a:solidFill>
                <a:srgbClr val="333333"/>
              </a:solidFill>
              <a:highlight>
                <a:srgbClr val="F5F5F5"/>
              </a:highlight>
            </a:endParaRPr>
          </a:p>
        </p:txBody>
      </p:sp>
      <p:sp>
        <p:nvSpPr>
          <p:cNvPr id="419" name="Shape 41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083385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Shape 425"/>
          <p:cNvSpPr txBox="1">
            <a:spLocks noGrp="1"/>
          </p:cNvSpPr>
          <p:nvPr>
            <p:ph type="body" idx="1"/>
          </p:nvPr>
        </p:nvSpPr>
        <p:spPr>
          <a:xfrm>
            <a:off x="685800" y="4343378"/>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p>
        </p:txBody>
      </p:sp>
      <p:sp>
        <p:nvSpPr>
          <p:cNvPr id="426" name="Shape 42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16277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Shape 432"/>
          <p:cNvSpPr txBox="1">
            <a:spLocks noGrp="1"/>
          </p:cNvSpPr>
          <p:nvPr>
            <p:ph type="body" idx="1"/>
          </p:nvPr>
        </p:nvSpPr>
        <p:spPr>
          <a:xfrm>
            <a:off x="685800" y="4343378"/>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p>
        </p:txBody>
      </p:sp>
      <p:sp>
        <p:nvSpPr>
          <p:cNvPr id="433" name="Shape 43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081861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Shape 432"/>
          <p:cNvSpPr txBox="1">
            <a:spLocks noGrp="1"/>
          </p:cNvSpPr>
          <p:nvPr>
            <p:ph type="body" idx="1"/>
          </p:nvPr>
        </p:nvSpPr>
        <p:spPr>
          <a:xfrm>
            <a:off x="685800" y="4343378"/>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p>
        </p:txBody>
      </p:sp>
      <p:sp>
        <p:nvSpPr>
          <p:cNvPr id="433" name="Shape 43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9208535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Shape 432"/>
          <p:cNvSpPr txBox="1">
            <a:spLocks noGrp="1"/>
          </p:cNvSpPr>
          <p:nvPr>
            <p:ph type="body" idx="1"/>
          </p:nvPr>
        </p:nvSpPr>
        <p:spPr>
          <a:xfrm>
            <a:off x="685800" y="4343378"/>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p>
        </p:txBody>
      </p:sp>
      <p:sp>
        <p:nvSpPr>
          <p:cNvPr id="433" name="Shape 43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893183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Shape 163"/>
          <p:cNvSpPr txBox="1">
            <a:spLocks noGrp="1"/>
          </p:cNvSpPr>
          <p:nvPr>
            <p:ph type="body" idx="1"/>
          </p:nvPr>
        </p:nvSpPr>
        <p:spPr>
          <a:xfrm>
            <a:off x="685800" y="4343378"/>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64" name="Shape 16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666958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Shape 432"/>
          <p:cNvSpPr txBox="1">
            <a:spLocks noGrp="1"/>
          </p:cNvSpPr>
          <p:nvPr>
            <p:ph type="body" idx="1"/>
          </p:nvPr>
        </p:nvSpPr>
        <p:spPr>
          <a:xfrm>
            <a:off x="685800" y="4343378"/>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p>
        </p:txBody>
      </p:sp>
      <p:sp>
        <p:nvSpPr>
          <p:cNvPr id="433" name="Shape 43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3216035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3"/>
        <p:cNvGrpSpPr/>
        <p:nvPr/>
      </p:nvGrpSpPr>
      <p:grpSpPr>
        <a:xfrm>
          <a:off x="0" y="0"/>
          <a:ext cx="0" cy="0"/>
          <a:chOff x="0" y="0"/>
          <a:chExt cx="0" cy="0"/>
        </a:xfrm>
      </p:grpSpPr>
      <p:sp>
        <p:nvSpPr>
          <p:cNvPr id="454" name="Shape 454"/>
          <p:cNvSpPr txBox="1">
            <a:spLocks noGrp="1"/>
          </p:cNvSpPr>
          <p:nvPr>
            <p:ph type="body" idx="1"/>
          </p:nvPr>
        </p:nvSpPr>
        <p:spPr>
          <a:xfrm>
            <a:off x="685800" y="4343378"/>
            <a:ext cx="5486400" cy="41148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
              <a:t>Start of appendix</a:t>
            </a:r>
            <a:endParaRPr/>
          </a:p>
          <a:p>
            <a:pPr marL="0" lvl="0" indent="0" rtl="0">
              <a:spcBef>
                <a:spcPts val="0"/>
              </a:spcBef>
              <a:spcAft>
                <a:spcPts val="0"/>
              </a:spcAft>
              <a:buNone/>
            </a:pPr>
            <a:endParaRPr/>
          </a:p>
        </p:txBody>
      </p:sp>
      <p:sp>
        <p:nvSpPr>
          <p:cNvPr id="455" name="Shape 45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10814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Shape 26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7" name="Shape 26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dirty="0"/>
          </a:p>
        </p:txBody>
      </p:sp>
    </p:spTree>
    <p:extLst>
      <p:ext uri="{BB962C8B-B14F-4D97-AF65-F5344CB8AC3E}">
        <p14:creationId xmlns:p14="http://schemas.microsoft.com/office/powerpoint/2010/main" val="21396913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Shape 27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76" name="Shape 27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dirty="0"/>
          </a:p>
        </p:txBody>
      </p:sp>
    </p:spTree>
    <p:extLst>
      <p:ext uri="{BB962C8B-B14F-4D97-AF65-F5344CB8AC3E}">
        <p14:creationId xmlns:p14="http://schemas.microsoft.com/office/powerpoint/2010/main" val="196658126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Shape 28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83" name="Shape 28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dirty="0"/>
          </a:p>
        </p:txBody>
      </p:sp>
    </p:spTree>
    <p:extLst>
      <p:ext uri="{BB962C8B-B14F-4D97-AF65-F5344CB8AC3E}">
        <p14:creationId xmlns:p14="http://schemas.microsoft.com/office/powerpoint/2010/main" val="156587367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Shape 30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05" name="Shape 30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dirty="0"/>
          </a:p>
        </p:txBody>
      </p:sp>
    </p:spTree>
    <p:extLst>
      <p:ext uri="{BB962C8B-B14F-4D97-AF65-F5344CB8AC3E}">
        <p14:creationId xmlns:p14="http://schemas.microsoft.com/office/powerpoint/2010/main" val="316933218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6"/>
        <p:cNvGrpSpPr/>
        <p:nvPr/>
      </p:nvGrpSpPr>
      <p:grpSpPr>
        <a:xfrm>
          <a:off x="0" y="0"/>
          <a:ext cx="0" cy="0"/>
          <a:chOff x="0" y="0"/>
          <a:chExt cx="0" cy="0"/>
        </a:xfrm>
      </p:grpSpPr>
      <p:sp>
        <p:nvSpPr>
          <p:cNvPr id="447" name="Shape 447"/>
          <p:cNvSpPr txBox="1">
            <a:spLocks noGrp="1"/>
          </p:cNvSpPr>
          <p:nvPr>
            <p:ph type="body" idx="1"/>
          </p:nvPr>
        </p:nvSpPr>
        <p:spPr>
          <a:xfrm>
            <a:off x="685800" y="4343378"/>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p>
        </p:txBody>
      </p:sp>
      <p:sp>
        <p:nvSpPr>
          <p:cNvPr id="448" name="Shape 44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8232075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0"/>
        <p:cNvGrpSpPr/>
        <p:nvPr/>
      </p:nvGrpSpPr>
      <p:grpSpPr>
        <a:xfrm>
          <a:off x="0" y="0"/>
          <a:ext cx="0" cy="0"/>
          <a:chOff x="0" y="0"/>
          <a:chExt cx="0" cy="0"/>
        </a:xfrm>
      </p:grpSpPr>
      <p:sp>
        <p:nvSpPr>
          <p:cNvPr id="671" name="Shape 671"/>
          <p:cNvSpPr txBox="1">
            <a:spLocks noGrp="1"/>
          </p:cNvSpPr>
          <p:nvPr>
            <p:ph type="body" idx="1"/>
          </p:nvPr>
        </p:nvSpPr>
        <p:spPr>
          <a:xfrm>
            <a:off x="685800" y="4343378"/>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72" name="Shape 67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7886668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4"/>
        <p:cNvGrpSpPr/>
        <p:nvPr/>
      </p:nvGrpSpPr>
      <p:grpSpPr>
        <a:xfrm>
          <a:off x="0" y="0"/>
          <a:ext cx="0" cy="0"/>
          <a:chOff x="0" y="0"/>
          <a:chExt cx="0" cy="0"/>
        </a:xfrm>
      </p:grpSpPr>
      <p:sp>
        <p:nvSpPr>
          <p:cNvPr id="685" name="Shape 685"/>
          <p:cNvSpPr txBox="1">
            <a:spLocks noGrp="1"/>
          </p:cNvSpPr>
          <p:nvPr>
            <p:ph type="body" idx="1"/>
          </p:nvPr>
        </p:nvSpPr>
        <p:spPr>
          <a:xfrm>
            <a:off x="685800" y="4343378"/>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86" name="Shape 68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5927807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Shape 460"/>
          <p:cNvSpPr txBox="1">
            <a:spLocks noGrp="1"/>
          </p:cNvSpPr>
          <p:nvPr>
            <p:ph type="body" idx="1"/>
          </p:nvPr>
        </p:nvSpPr>
        <p:spPr>
          <a:xfrm>
            <a:off x="685800" y="4343378"/>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p>
        </p:txBody>
      </p:sp>
      <p:sp>
        <p:nvSpPr>
          <p:cNvPr id="461" name="Shape 46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133978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Shape 170"/>
          <p:cNvSpPr txBox="1">
            <a:spLocks noGrp="1"/>
          </p:cNvSpPr>
          <p:nvPr>
            <p:ph type="body" idx="1"/>
          </p:nvPr>
        </p:nvSpPr>
        <p:spPr>
          <a:xfrm>
            <a:off x="685800" y="4343378"/>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71" name="Shape 17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536839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Shape 467"/>
          <p:cNvSpPr txBox="1">
            <a:spLocks noGrp="1"/>
          </p:cNvSpPr>
          <p:nvPr>
            <p:ph type="body" idx="1"/>
          </p:nvPr>
        </p:nvSpPr>
        <p:spPr>
          <a:xfrm>
            <a:off x="685800" y="4343378"/>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468" name="Shape 46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3107651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Shape 475"/>
          <p:cNvSpPr txBox="1">
            <a:spLocks noGrp="1"/>
          </p:cNvSpPr>
          <p:nvPr>
            <p:ph type="body" idx="1"/>
          </p:nvPr>
        </p:nvSpPr>
        <p:spPr>
          <a:xfrm>
            <a:off x="685800" y="4343378"/>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476" name="Shape 47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5869191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6"/>
        <p:cNvGrpSpPr/>
        <p:nvPr/>
      </p:nvGrpSpPr>
      <p:grpSpPr>
        <a:xfrm>
          <a:off x="0" y="0"/>
          <a:ext cx="0" cy="0"/>
          <a:chOff x="0" y="0"/>
          <a:chExt cx="0" cy="0"/>
        </a:xfrm>
      </p:grpSpPr>
      <p:sp>
        <p:nvSpPr>
          <p:cNvPr id="507" name="Shape 507"/>
          <p:cNvSpPr txBox="1">
            <a:spLocks noGrp="1"/>
          </p:cNvSpPr>
          <p:nvPr>
            <p:ph type="body" idx="1"/>
          </p:nvPr>
        </p:nvSpPr>
        <p:spPr>
          <a:xfrm>
            <a:off x="685800" y="4343378"/>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08" name="Shape 50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7919184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2"/>
        <p:cNvGrpSpPr/>
        <p:nvPr/>
      </p:nvGrpSpPr>
      <p:grpSpPr>
        <a:xfrm>
          <a:off x="0" y="0"/>
          <a:ext cx="0" cy="0"/>
          <a:chOff x="0" y="0"/>
          <a:chExt cx="0" cy="0"/>
        </a:xfrm>
      </p:grpSpPr>
      <p:sp>
        <p:nvSpPr>
          <p:cNvPr id="533" name="Shape 533"/>
          <p:cNvSpPr txBox="1">
            <a:spLocks noGrp="1"/>
          </p:cNvSpPr>
          <p:nvPr>
            <p:ph type="body" idx="1"/>
          </p:nvPr>
        </p:nvSpPr>
        <p:spPr>
          <a:xfrm>
            <a:off x="685800" y="4343378"/>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34" name="Shape 53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538679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4"/>
        <p:cNvGrpSpPr/>
        <p:nvPr/>
      </p:nvGrpSpPr>
      <p:grpSpPr>
        <a:xfrm>
          <a:off x="0" y="0"/>
          <a:ext cx="0" cy="0"/>
          <a:chOff x="0" y="0"/>
          <a:chExt cx="0" cy="0"/>
        </a:xfrm>
      </p:grpSpPr>
      <p:sp>
        <p:nvSpPr>
          <p:cNvPr id="565" name="Shape 565"/>
          <p:cNvSpPr txBox="1">
            <a:spLocks noGrp="1"/>
          </p:cNvSpPr>
          <p:nvPr>
            <p:ph type="body" idx="1"/>
          </p:nvPr>
        </p:nvSpPr>
        <p:spPr>
          <a:xfrm>
            <a:off x="685800" y="4343378"/>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66" name="Shape 56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9470593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0"/>
        <p:cNvGrpSpPr/>
        <p:nvPr/>
      </p:nvGrpSpPr>
      <p:grpSpPr>
        <a:xfrm>
          <a:off x="0" y="0"/>
          <a:ext cx="0" cy="0"/>
          <a:chOff x="0" y="0"/>
          <a:chExt cx="0" cy="0"/>
        </a:xfrm>
      </p:grpSpPr>
      <p:sp>
        <p:nvSpPr>
          <p:cNvPr id="591" name="Shape 591"/>
          <p:cNvSpPr txBox="1">
            <a:spLocks noGrp="1"/>
          </p:cNvSpPr>
          <p:nvPr>
            <p:ph type="body" idx="1"/>
          </p:nvPr>
        </p:nvSpPr>
        <p:spPr>
          <a:xfrm>
            <a:off x="685800" y="4343378"/>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92" name="Shape 59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0109721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7"/>
        <p:cNvGrpSpPr/>
        <p:nvPr/>
      </p:nvGrpSpPr>
      <p:grpSpPr>
        <a:xfrm>
          <a:off x="0" y="0"/>
          <a:ext cx="0" cy="0"/>
          <a:chOff x="0" y="0"/>
          <a:chExt cx="0" cy="0"/>
        </a:xfrm>
      </p:grpSpPr>
      <p:sp>
        <p:nvSpPr>
          <p:cNvPr id="638" name="Shape 638"/>
          <p:cNvSpPr txBox="1">
            <a:spLocks noGrp="1"/>
          </p:cNvSpPr>
          <p:nvPr>
            <p:ph type="body" idx="1"/>
          </p:nvPr>
        </p:nvSpPr>
        <p:spPr>
          <a:xfrm>
            <a:off x="685800" y="4343378"/>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39" name="Shape 63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1651422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3"/>
        <p:cNvGrpSpPr/>
        <p:nvPr/>
      </p:nvGrpSpPr>
      <p:grpSpPr>
        <a:xfrm>
          <a:off x="0" y="0"/>
          <a:ext cx="0" cy="0"/>
          <a:chOff x="0" y="0"/>
          <a:chExt cx="0" cy="0"/>
        </a:xfrm>
      </p:grpSpPr>
      <p:sp>
        <p:nvSpPr>
          <p:cNvPr id="664" name="Shape 664"/>
          <p:cNvSpPr txBox="1">
            <a:spLocks noGrp="1"/>
          </p:cNvSpPr>
          <p:nvPr>
            <p:ph type="body" idx="1"/>
          </p:nvPr>
        </p:nvSpPr>
        <p:spPr>
          <a:xfrm>
            <a:off x="685800" y="4343378"/>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65" name="Shape 66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4001673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65FFB45-2144-074A-94D8-F1A47953D10E}" type="slidenum">
              <a:rPr lang="en-US" smtClean="0"/>
              <a:t>48</a:t>
            </a:fld>
            <a:endParaRPr lang="en-US"/>
          </a:p>
        </p:txBody>
      </p:sp>
    </p:spTree>
    <p:extLst>
      <p:ext uri="{BB962C8B-B14F-4D97-AF65-F5344CB8AC3E}">
        <p14:creationId xmlns:p14="http://schemas.microsoft.com/office/powerpoint/2010/main" val="19060196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Shape 178"/>
          <p:cNvSpPr txBox="1">
            <a:spLocks noGrp="1"/>
          </p:cNvSpPr>
          <p:nvPr>
            <p:ph type="body" idx="1"/>
          </p:nvPr>
        </p:nvSpPr>
        <p:spPr>
          <a:xfrm>
            <a:off x="685800" y="4343378"/>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p>
        </p:txBody>
      </p:sp>
      <p:sp>
        <p:nvSpPr>
          <p:cNvPr id="179" name="Shape 17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417106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Shape 194"/>
          <p:cNvSpPr txBox="1">
            <a:spLocks noGrp="1"/>
          </p:cNvSpPr>
          <p:nvPr>
            <p:ph type="body" idx="1"/>
          </p:nvPr>
        </p:nvSpPr>
        <p:spPr>
          <a:xfrm>
            <a:off x="685800" y="4343378"/>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95" name="Shape 19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932209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Shape 208"/>
          <p:cNvSpPr txBox="1">
            <a:spLocks noGrp="1"/>
          </p:cNvSpPr>
          <p:nvPr>
            <p:ph type="body" idx="1"/>
          </p:nvPr>
        </p:nvSpPr>
        <p:spPr>
          <a:xfrm>
            <a:off x="685800" y="4343378"/>
            <a:ext cx="5486400" cy="41148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
        <p:nvSpPr>
          <p:cNvPr id="209" name="Shape 20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288891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Shape 215"/>
          <p:cNvSpPr txBox="1">
            <a:spLocks noGrp="1"/>
          </p:cNvSpPr>
          <p:nvPr>
            <p:ph type="body" idx="1"/>
          </p:nvPr>
        </p:nvSpPr>
        <p:spPr>
          <a:xfrm>
            <a:off x="685800" y="4343378"/>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p>
        </p:txBody>
      </p:sp>
      <p:sp>
        <p:nvSpPr>
          <p:cNvPr id="216" name="Shape 21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434794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Shape 230"/>
          <p:cNvSpPr txBox="1">
            <a:spLocks noGrp="1"/>
          </p:cNvSpPr>
          <p:nvPr>
            <p:ph type="body" idx="1"/>
          </p:nvPr>
        </p:nvSpPr>
        <p:spPr>
          <a:xfrm>
            <a:off x="685800" y="4343378"/>
            <a:ext cx="5486400" cy="41148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dirty="0"/>
          </a:p>
        </p:txBody>
      </p:sp>
      <p:sp>
        <p:nvSpPr>
          <p:cNvPr id="231" name="Shape 23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90511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E9BAE69-8F57-4875-90DE-D9E4EEA2AAE9}" type="datetime1">
              <a:rPr lang="en-US" smtClean="0"/>
              <a:t>1/24/2019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2D2B3B-882E-40F3-A32F-6DD516915044}"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405A0A9-A749-4EA0-BA38-2A29810DA1E7}" type="datetime1">
              <a:rPr lang="en-US" smtClean="0"/>
              <a:t>1/24/2019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0FEF53C-C1CE-41D5-83A3-A3480FEE2937}" type="datetime1">
              <a:rPr lang="en-US" smtClean="0"/>
              <a:t>1/24/2019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9AC0456-775B-4ECE-905A-1EE2CDA1284E}" type="datetime1">
              <a:rPr lang="en-US" smtClean="0"/>
              <a:t>1/24/2019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6642FED-6FAE-4B5C-B336-B8AB90CAD558}" type="datetime1">
              <a:rPr lang="en-US" smtClean="0"/>
              <a:t>1/24/2019</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D91285A-0BF5-410E-8F26-CD33AED195A4}" type="datetime1">
              <a:rPr lang="en-US" smtClean="0"/>
              <a:t>1/24/2019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73D390E-77FE-4C2E-B3FF-CB20FA6EAE73}" type="datetime1">
              <a:rPr lang="en-US" smtClean="0"/>
              <a:t>1/24/2019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3EE1135-E6A1-4DC9-91B2-7253CC6D474A}" type="datetime1">
              <a:rPr lang="en-US" smtClean="0"/>
              <a:t>1/24/2019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98E5C3-E0AE-4452-A679-041AD45EF6B4}" type="datetime1">
              <a:rPr lang="en-US" smtClean="0"/>
              <a:t>1/24/2019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96CDDDD-CDAD-4175-B0F9-56284389DDAE}" type="datetime1">
              <a:rPr lang="en-US" smtClean="0"/>
              <a:t>1/24/2019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2D2B3B-882E-40F3-A32F-6DD516915044}" type="slidenum">
              <a:rPr lang="en-US" smtClean="0"/>
              <a:pPr/>
              <a:t>‹#›</a:t>
            </a:fld>
            <a:endParaRPr lang="en-US"/>
          </a:p>
        </p:txBody>
      </p:sp>
      <p:sp>
        <p:nvSpPr>
          <p:cNvPr id="9" name="Content Placeholder 8"/>
          <p:cNvSpPr>
            <a:spLocks noGrp="1"/>
          </p:cNvSpPr>
          <p:nvPr>
            <p:ph sz="quarter" idx="13"/>
          </p:nvPr>
        </p:nvSpPr>
        <p:spPr>
          <a:xfrm>
            <a:off x="304800" y="381000"/>
            <a:ext cx="7772400" cy="49428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p:txBody>
          <a:bodyPr/>
          <a:lstStyle/>
          <a:p>
            <a:fld id="{4C3E0E07-9A20-457E-BDA8-6B0488126C03}" type="datetime1">
              <a:rPr lang="en-US" smtClean="0"/>
              <a:t>1/24/2019</a:t>
            </a:fld>
            <a:endParaRPr lang="en-US" dirty="0"/>
          </a:p>
        </p:txBody>
      </p:sp>
      <p:sp>
        <p:nvSpPr>
          <p:cNvPr id="9" name="Slide Number Placeholder 8"/>
          <p:cNvSpPr>
            <a:spLocks noGrp="1"/>
          </p:cNvSpPr>
          <p:nvPr>
            <p:ph type="sldNum" sz="quarter" idx="11"/>
          </p:nvPr>
        </p:nvSpPr>
        <p:spPr/>
        <p:txBody>
          <a:bodyPr/>
          <a:lstStyle/>
          <a:p>
            <a:fld id="{6E2D2B3B-882E-40F3-A32F-6DD516915044}" type="slidenum">
              <a:rPr lang="en-US" smtClean="0"/>
              <a:pPr/>
              <a:t>‹#›</a:t>
            </a:fld>
            <a:endParaRPr lang="en-US" dirty="0"/>
          </a:p>
        </p:txBody>
      </p:sp>
      <p:sp>
        <p:nvSpPr>
          <p:cNvPr id="10" name="Footer Placeholder 9"/>
          <p:cNvSpPr>
            <a:spLocks noGrp="1"/>
          </p:cNvSpPr>
          <p:nvPr>
            <p:ph type="ftr" sz="quarter" idx="12"/>
          </p:nvPr>
        </p:nvSpPr>
        <p:spPr/>
        <p:txBody>
          <a:bodyPr/>
          <a:lstStyle/>
          <a:p>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8458200" y="0"/>
            <a:ext cx="685800" cy="6858000"/>
          </a:xfrm>
          <a:prstGeom prst="rect">
            <a:avLst/>
          </a:prstGeom>
          <a:solidFill>
            <a:srgbClr val="FFA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rgbClr val="FE9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6E2D2B3B-882E-40F3-A32F-6DD516915044}" type="slidenum">
              <a:rPr lang="en-US" smtClean="0"/>
              <a:pPr/>
              <a:t>‹#›</a:t>
            </a:fld>
            <a:endParaRPr lang="en-US" dirty="0"/>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en-US" dirty="0"/>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88B6C1A1-844A-4FD7-BBE3-B58BC25FF966}" type="datetime1">
              <a:rPr lang="en-US" smtClean="0"/>
              <a:t>1/24/2019</a:t>
            </a:fld>
            <a:endParaRPr lang="en-US" dirty="0"/>
          </a:p>
        </p:txBody>
      </p:sp>
    </p:spTree>
  </p:cSld>
  <p:clrMap bg1="lt1" tx1="dk1" bg2="lt2" tx2="dk2" accent1="accent1" accent2="accent2" accent3="accent3" accent4="accent4" accent5="accent5" accent6="accent6" hlink="hlink" folHlink="folHlink"/>
  <p:sldLayoutIdLst>
    <p:sldLayoutId id="2147483951" r:id="rId1"/>
    <p:sldLayoutId id="2147483952" r:id="rId2"/>
    <p:sldLayoutId id="2147483953" r:id="rId3"/>
    <p:sldLayoutId id="2147483954" r:id="rId4"/>
    <p:sldLayoutId id="2147483955" r:id="rId5"/>
    <p:sldLayoutId id="2147483956" r:id="rId6"/>
    <p:sldLayoutId id="2147483957" r:id="rId7"/>
    <p:sldLayoutId id="2147483958" r:id="rId8"/>
    <p:sldLayoutId id="2147483959" r:id="rId9"/>
    <p:sldLayoutId id="2147483960" r:id="rId10"/>
    <p:sldLayoutId id="2147483961" r:id="rId11"/>
  </p:sldLayoutIdLst>
  <p:hf hdr="0" ftr="0" dt="0"/>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hyperlink" Target="https://etherscan.io/" TargetMode="Externa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hyperlink" Target="http://www.weidai.com/bmoney.txt" TargetMode="Externa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s://ethgasstation.info/"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blockonomi.com/ethereum-casper/"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s://medium.com/@chrshmmmr/consensus-in-blockchain-systems-in-short-691fc7d1fefe"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http://solidity.readthedocs.org/en/latest/" TargetMode="External"/><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hyperlink" Target="https://github.com/ethereum/serpent" TargetMode="External"/><Relationship Id="rId5" Type="http://schemas.openxmlformats.org/officeDocument/2006/relationships/hyperlink" Target="https://github.com/ethereum/wiki/wiki/Serpent" TargetMode="External"/><Relationship Id="rId4" Type="http://schemas.openxmlformats.org/officeDocument/2006/relationships/hyperlink" Target="http://ethereum.github.io/browser-solidity/" TargetMode="External"/></Relationships>
</file>

<file path=ppt/slides/_rels/slide39.xml.rels><?xml version="1.0" encoding="UTF-8" standalone="yes"?>
<Relationships xmlns="http://schemas.openxmlformats.org/package/2006/relationships"><Relationship Id="rId8" Type="http://schemas.openxmlformats.org/officeDocument/2006/relationships/image" Target="../media/image18.jpg"/><Relationship Id="rId3" Type="http://schemas.openxmlformats.org/officeDocument/2006/relationships/hyperlink" Target="https://github.com/gmtDevs/atom-ethereum-interface" TargetMode="External"/><Relationship Id="rId7" Type="http://schemas.openxmlformats.org/officeDocument/2006/relationships/image" Target="../media/image17.jp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hyperlink" Target="https://github.com/scrooloose/syntastic" TargetMode="External"/><Relationship Id="rId5" Type="http://schemas.openxmlformats.org/officeDocument/2006/relationships/hyperlink" Target="https://github.com/tomlion/vim-solidity/" TargetMode="External"/><Relationship Id="rId4" Type="http://schemas.openxmlformats.org/officeDocument/2006/relationships/hyperlink" Target="https://atom.io/packages/linter-solidity"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47.xml.rels><?xml version="1.0" encoding="UTF-8" standalone="yes"?>
<Relationships xmlns="http://schemas.openxmlformats.org/package/2006/relationships"><Relationship Id="rId3" Type="http://schemas.openxmlformats.org/officeDocument/2006/relationships/hyperlink" Target="https://github.com/ethereumjs/testrpc" TargetMode="External"/><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https://github.com/ethereumjs/testrpc" TargetMode="External"/><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224557"/>
            <a:ext cx="8619699" cy="2593975"/>
          </a:xfrm>
        </p:spPr>
        <p:txBody>
          <a:bodyPr/>
          <a:lstStyle/>
          <a:p>
            <a:pPr algn="ctr"/>
            <a:r>
              <a:rPr lang="en-US" sz="6000" dirty="0" smtClean="0"/>
              <a:t>Introduction to </a:t>
            </a:r>
            <a:r>
              <a:rPr lang="en-US" sz="6000" dirty="0" err="1" smtClean="0"/>
              <a:t>FinTech</a:t>
            </a:r>
            <a:endParaRPr lang="en-US" sz="6000" dirty="0"/>
          </a:p>
        </p:txBody>
      </p:sp>
      <p:sp>
        <p:nvSpPr>
          <p:cNvPr id="3" name="Subtitle 2"/>
          <p:cNvSpPr>
            <a:spLocks noGrp="1"/>
          </p:cNvSpPr>
          <p:nvPr>
            <p:ph type="subTitle" idx="1"/>
          </p:nvPr>
        </p:nvSpPr>
        <p:spPr>
          <a:xfrm>
            <a:off x="1078969" y="4363700"/>
            <a:ext cx="6461760" cy="1066800"/>
          </a:xfrm>
        </p:spPr>
        <p:txBody>
          <a:bodyPr>
            <a:noAutofit/>
          </a:bodyPr>
          <a:lstStyle/>
          <a:p>
            <a:pPr algn="ctr"/>
            <a:r>
              <a:rPr lang="en-US" altLang="zh-CN" sz="3600" dirty="0" smtClean="0"/>
              <a:t>Dr. </a:t>
            </a:r>
            <a:r>
              <a:rPr lang="en-US" altLang="zh-CN" sz="3600" dirty="0" err="1" smtClean="0"/>
              <a:t>Meng</a:t>
            </a:r>
            <a:r>
              <a:rPr lang="en-US" altLang="zh-CN" sz="3600" dirty="0" smtClean="0"/>
              <a:t> Han</a:t>
            </a:r>
            <a:endParaRPr lang="en-US" sz="3200" dirty="0"/>
          </a:p>
        </p:txBody>
      </p:sp>
      <p:pic>
        <p:nvPicPr>
          <p:cNvPr id="5" name="Picture 4"/>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252126" y="145989"/>
            <a:ext cx="2040247" cy="1696839"/>
          </a:xfrm>
          <a:prstGeom prst="rect">
            <a:avLst/>
          </a:prstGeom>
        </p:spPr>
      </p:pic>
      <p:pic>
        <p:nvPicPr>
          <p:cNvPr id="6" name="Picture 5"/>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34683" y="145989"/>
            <a:ext cx="2855982" cy="1255779"/>
          </a:xfrm>
          <a:prstGeom prst="rect">
            <a:avLst/>
          </a:prstGeom>
        </p:spPr>
      </p:pic>
    </p:spTree>
    <p:extLst>
      <p:ext uri="{BB962C8B-B14F-4D97-AF65-F5344CB8AC3E}">
        <p14:creationId xmlns:p14="http://schemas.microsoft.com/office/powerpoint/2010/main" val="2960123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Shape 233"/>
          <p:cNvSpPr txBox="1">
            <a:spLocks noGrp="1"/>
          </p:cNvSpPr>
          <p:nvPr>
            <p:ph type="title"/>
          </p:nvPr>
        </p:nvSpPr>
        <p:spPr>
          <a:xfrm>
            <a:off x="184099" y="916673"/>
            <a:ext cx="4369200" cy="518400"/>
          </a:xfrm>
          <a:prstGeom prst="rect">
            <a:avLst/>
          </a:prstGeom>
          <a:noFill/>
          <a:ln>
            <a:noFill/>
          </a:ln>
        </p:spPr>
        <p:txBody>
          <a:bodyPr spcFirstLastPara="1" vert="horz" wrap="square" lIns="0" tIns="12700" rIns="0" bIns="0" rtlCol="0" anchor="t" anchorCtr="0">
            <a:noAutofit/>
          </a:bodyPr>
          <a:lstStyle/>
          <a:p>
            <a:pPr marL="12700">
              <a:spcBef>
                <a:spcPts val="0"/>
              </a:spcBef>
              <a:buClr>
                <a:srgbClr val="262626"/>
              </a:buClr>
              <a:buSzPts val="3000"/>
            </a:pPr>
            <a:r>
              <a:rPr lang="en" sz="3600" dirty="0">
                <a:solidFill>
                  <a:srgbClr val="0000FF"/>
                </a:solidFill>
                <a:latin typeface="Calibri Light" panose="020F0302020204030204" pitchFamily="34" charset="0"/>
                <a:ea typeface="Century Schoolbook"/>
                <a:cs typeface="Calibri Light" panose="020F0302020204030204" pitchFamily="34" charset="0"/>
                <a:sym typeface="Century Schoolbook"/>
              </a:rPr>
              <a:t>Blockchain</a:t>
            </a:r>
            <a:endParaRPr sz="3600" dirty="0">
              <a:solidFill>
                <a:srgbClr val="0000FF"/>
              </a:solidFill>
              <a:latin typeface="Calibri Light" panose="020F0302020204030204" pitchFamily="34" charset="0"/>
              <a:ea typeface="Century Schoolbook"/>
              <a:cs typeface="Calibri Light" panose="020F0302020204030204" pitchFamily="34" charset="0"/>
              <a:sym typeface="Century Schoolbook"/>
            </a:endParaRPr>
          </a:p>
        </p:txBody>
      </p:sp>
      <p:sp>
        <p:nvSpPr>
          <p:cNvPr id="234" name="Shape 234"/>
          <p:cNvSpPr txBox="1">
            <a:spLocks noGrp="1"/>
          </p:cNvSpPr>
          <p:nvPr>
            <p:ph type="sldNum" idx="12"/>
          </p:nvPr>
        </p:nvSpPr>
        <p:spPr>
          <a:prstGeom prst="rect">
            <a:avLst/>
          </a:prstGeom>
          <a:noFill/>
          <a:ln>
            <a:noFill/>
          </a:ln>
        </p:spPr>
        <p:txBody>
          <a:bodyPr spcFirstLastPara="1" vert="horz" wrap="square" lIns="0" tIns="3175" rIns="0" bIns="0" rtlCol="0" anchor="ctr" anchorCtr="0">
            <a:noAutofit/>
          </a:bodyPr>
          <a:lstStyle/>
          <a:p>
            <a:pPr marL="25400" algn="r"/>
            <a:fld id="{00000000-1234-1234-1234-123412341234}" type="slidenum">
              <a:rPr lang="en" sz="900" i="1">
                <a:solidFill>
                  <a:schemeClr val="lt2"/>
                </a:solidFill>
                <a:latin typeface="Century Schoolbook"/>
                <a:ea typeface="Century Schoolbook"/>
                <a:cs typeface="Century Schoolbook"/>
                <a:sym typeface="Century Schoolbook"/>
              </a:rPr>
              <a:pPr marL="25400" algn="r"/>
              <a:t>9</a:t>
            </a:fld>
            <a:endParaRPr sz="900" i="1">
              <a:solidFill>
                <a:schemeClr val="lt2"/>
              </a:solidFill>
              <a:latin typeface="Century Schoolbook"/>
              <a:ea typeface="Century Schoolbook"/>
              <a:cs typeface="Century Schoolbook"/>
              <a:sym typeface="Century Schoolbook"/>
            </a:endParaRPr>
          </a:p>
        </p:txBody>
      </p:sp>
      <p:sp>
        <p:nvSpPr>
          <p:cNvPr id="235" name="Shape 235"/>
          <p:cNvSpPr txBox="1"/>
          <p:nvPr/>
        </p:nvSpPr>
        <p:spPr>
          <a:xfrm>
            <a:off x="184099" y="1752600"/>
            <a:ext cx="5181600" cy="3036600"/>
          </a:xfrm>
          <a:prstGeom prst="rect">
            <a:avLst/>
          </a:prstGeom>
          <a:noFill/>
          <a:ln>
            <a:noFill/>
          </a:ln>
        </p:spPr>
        <p:txBody>
          <a:bodyPr spcFirstLastPara="1" wrap="square" lIns="0" tIns="66025" rIns="0" bIns="0" anchor="t" anchorCtr="0">
            <a:noAutofit/>
          </a:bodyPr>
          <a:lstStyle/>
          <a:p>
            <a:pPr marL="12700"/>
            <a:r>
              <a:rPr lang="en" sz="2800" dirty="0">
                <a:solidFill>
                  <a:schemeClr val="dk1"/>
                </a:solidFill>
                <a:ea typeface="Trebuchet MS"/>
                <a:cs typeface="Trebuchet MS"/>
                <a:sym typeface="Trebuchet MS"/>
              </a:rPr>
              <a:t>Fully Distributed </a:t>
            </a:r>
            <a:r>
              <a:rPr lang="en" sz="2800" dirty="0">
                <a:solidFill>
                  <a:schemeClr val="dk1"/>
                </a:solidFill>
                <a:ea typeface="Trebuchet MS"/>
                <a:cs typeface="Trebuchet MS"/>
                <a:sym typeface="Trebuchet MS"/>
              </a:rPr>
              <a:t>Database like BTC</a:t>
            </a:r>
            <a:endParaRPr sz="2800" dirty="0"/>
          </a:p>
          <a:p>
            <a:pPr marL="12700">
              <a:spcBef>
                <a:spcPts val="520"/>
              </a:spcBef>
            </a:pPr>
            <a:r>
              <a:rPr lang="en" sz="2400" u="sng" dirty="0">
                <a:solidFill>
                  <a:schemeClr val="dk1"/>
                </a:solidFill>
                <a:ea typeface="Trebuchet MS"/>
                <a:cs typeface="Trebuchet MS"/>
                <a:sym typeface="Trebuchet MS"/>
              </a:rPr>
              <a:t>Advantages</a:t>
            </a:r>
            <a:r>
              <a:rPr lang="en" sz="2400" dirty="0">
                <a:solidFill>
                  <a:schemeClr val="dk1"/>
                </a:solidFill>
                <a:ea typeface="Trebuchet MS"/>
                <a:cs typeface="Trebuchet MS"/>
                <a:sym typeface="Trebuchet MS"/>
              </a:rPr>
              <a:t>:</a:t>
            </a:r>
            <a:endParaRPr sz="2400" dirty="0"/>
          </a:p>
          <a:p>
            <a:pPr marL="355600" indent="-342900">
              <a:spcBef>
                <a:spcPts val="520"/>
              </a:spcBef>
              <a:buClr>
                <a:srgbClr val="0000FF"/>
              </a:buClr>
              <a:buFont typeface="Arial" panose="020B0604020202020204" pitchFamily="34" charset="0"/>
              <a:buChar char="•"/>
            </a:pPr>
            <a:r>
              <a:rPr lang="en" sz="2400" dirty="0">
                <a:solidFill>
                  <a:schemeClr val="dk1"/>
                </a:solidFill>
                <a:ea typeface="Trebuchet MS"/>
                <a:cs typeface="Trebuchet MS"/>
                <a:sym typeface="Trebuchet MS"/>
              </a:rPr>
              <a:t>Highly </a:t>
            </a:r>
            <a:r>
              <a:rPr lang="en" sz="2400" dirty="0">
                <a:solidFill>
                  <a:schemeClr val="dk1"/>
                </a:solidFill>
                <a:ea typeface="Trebuchet MS"/>
                <a:cs typeface="Trebuchet MS"/>
                <a:sym typeface="Trebuchet MS"/>
              </a:rPr>
              <a:t>Secure</a:t>
            </a:r>
            <a:endParaRPr sz="2400" dirty="0"/>
          </a:p>
          <a:p>
            <a:pPr marL="355600" indent="-342900">
              <a:spcBef>
                <a:spcPts val="520"/>
              </a:spcBef>
              <a:buClr>
                <a:srgbClr val="0000FF"/>
              </a:buClr>
              <a:buFont typeface="Arial" panose="020B0604020202020204" pitchFamily="34" charset="0"/>
              <a:buChar char="•"/>
            </a:pPr>
            <a:r>
              <a:rPr lang="en" sz="2400" dirty="0">
                <a:solidFill>
                  <a:schemeClr val="dk1"/>
                </a:solidFill>
                <a:ea typeface="Trebuchet MS"/>
                <a:cs typeface="Trebuchet MS"/>
                <a:sym typeface="Trebuchet MS"/>
              </a:rPr>
              <a:t>Transparent</a:t>
            </a:r>
            <a:endParaRPr sz="2400" dirty="0">
              <a:solidFill>
                <a:schemeClr val="dk1"/>
              </a:solidFill>
              <a:ea typeface="Trebuchet MS"/>
              <a:cs typeface="Trebuchet MS"/>
              <a:sym typeface="Trebuchet MS"/>
            </a:endParaRPr>
          </a:p>
          <a:p>
            <a:pPr marL="355600" indent="-342900">
              <a:spcBef>
                <a:spcPts val="520"/>
              </a:spcBef>
              <a:buClr>
                <a:srgbClr val="0000FF"/>
              </a:buClr>
              <a:buFont typeface="Arial" panose="020B0604020202020204" pitchFamily="34" charset="0"/>
              <a:buChar char="•"/>
            </a:pPr>
            <a:r>
              <a:rPr lang="en" sz="2400" dirty="0">
                <a:solidFill>
                  <a:schemeClr val="dk1"/>
                </a:solidFill>
                <a:ea typeface="Trebuchet MS"/>
                <a:cs typeface="Trebuchet MS"/>
                <a:sym typeface="Trebuchet MS"/>
              </a:rPr>
              <a:t>Immutable</a:t>
            </a:r>
          </a:p>
          <a:p>
            <a:pPr marL="355600" indent="-342900">
              <a:spcBef>
                <a:spcPts val="520"/>
              </a:spcBef>
              <a:buClr>
                <a:srgbClr val="0000FF"/>
              </a:buClr>
              <a:buFont typeface="Arial" panose="020B0604020202020204" pitchFamily="34" charset="0"/>
              <a:buChar char="•"/>
            </a:pPr>
            <a:endParaRPr sz="2400" dirty="0">
              <a:solidFill>
                <a:schemeClr val="dk1"/>
              </a:solidFill>
              <a:ea typeface="Trebuchet MS"/>
              <a:cs typeface="Trebuchet MS"/>
              <a:sym typeface="Trebuchet MS"/>
            </a:endParaRPr>
          </a:p>
          <a:p>
            <a:pPr marL="12700">
              <a:spcBef>
                <a:spcPts val="520"/>
              </a:spcBef>
            </a:pPr>
            <a:r>
              <a:rPr lang="en" sz="2400" u="sng" dirty="0">
                <a:solidFill>
                  <a:schemeClr val="dk1"/>
                </a:solidFill>
                <a:ea typeface="Trebuchet MS"/>
                <a:cs typeface="Trebuchet MS"/>
                <a:sym typeface="Trebuchet MS"/>
              </a:rPr>
              <a:t>Disadvantages</a:t>
            </a:r>
            <a:r>
              <a:rPr lang="en" sz="2400" dirty="0">
                <a:solidFill>
                  <a:schemeClr val="dk1"/>
                </a:solidFill>
                <a:ea typeface="Trebuchet MS"/>
                <a:cs typeface="Trebuchet MS"/>
                <a:sym typeface="Trebuchet MS"/>
              </a:rPr>
              <a:t>:</a:t>
            </a:r>
            <a:endParaRPr lang="en" sz="2400" dirty="0">
              <a:ea typeface="Trebuchet MS"/>
            </a:endParaRPr>
          </a:p>
          <a:p>
            <a:pPr marL="355600" indent="-342900">
              <a:spcBef>
                <a:spcPts val="520"/>
              </a:spcBef>
              <a:buClr>
                <a:srgbClr val="0000FF"/>
              </a:buClr>
              <a:buFont typeface="Arial" panose="020B0604020202020204" pitchFamily="34" charset="0"/>
              <a:buChar char="•"/>
            </a:pPr>
            <a:r>
              <a:rPr lang="en" sz="2400" dirty="0">
                <a:solidFill>
                  <a:schemeClr val="dk1"/>
                </a:solidFill>
                <a:ea typeface="Trebuchet MS"/>
                <a:cs typeface="Trebuchet MS"/>
                <a:sym typeface="Trebuchet MS"/>
              </a:rPr>
              <a:t>Scaling</a:t>
            </a:r>
            <a:endParaRPr sz="2400" dirty="0"/>
          </a:p>
          <a:p>
            <a:pPr marL="355600" indent="-342900">
              <a:spcBef>
                <a:spcPts val="520"/>
              </a:spcBef>
              <a:buClr>
                <a:srgbClr val="0000FF"/>
              </a:buClr>
              <a:buFont typeface="Arial" panose="020B0604020202020204" pitchFamily="34" charset="0"/>
              <a:buChar char="•"/>
            </a:pPr>
            <a:r>
              <a:rPr lang="en" sz="2400" dirty="0">
                <a:solidFill>
                  <a:schemeClr val="dk1"/>
                </a:solidFill>
                <a:ea typeface="Trebuchet MS"/>
                <a:cs typeface="Trebuchet MS"/>
                <a:sym typeface="Trebuchet MS"/>
              </a:rPr>
              <a:t>Performance</a:t>
            </a:r>
            <a:endParaRPr sz="2400" dirty="0">
              <a:solidFill>
                <a:schemeClr val="dk1"/>
              </a:solidFill>
              <a:ea typeface="Trebuchet MS"/>
              <a:cs typeface="Trebuchet MS"/>
              <a:sym typeface="Trebuchet MS"/>
            </a:endParaRPr>
          </a:p>
        </p:txBody>
      </p:sp>
      <p:pic>
        <p:nvPicPr>
          <p:cNvPr id="236" name="Shape 236"/>
          <p:cNvPicPr preferRelativeResize="0"/>
          <p:nvPr/>
        </p:nvPicPr>
        <p:blipFill>
          <a:blip r:embed="rId3">
            <a:alphaModFix/>
          </a:blip>
          <a:stretch>
            <a:fillRect/>
          </a:stretch>
        </p:blipFill>
        <p:spPr>
          <a:xfrm>
            <a:off x="3162301" y="2459148"/>
            <a:ext cx="4819323" cy="2647579"/>
          </a:xfrm>
          <a:prstGeom prst="rect">
            <a:avLst/>
          </a:prstGeom>
          <a:noFill/>
          <a:ln>
            <a:noFill/>
          </a:ln>
        </p:spPr>
      </p:pic>
      <p:sp>
        <p:nvSpPr>
          <p:cNvPr id="2" name="Footer Placeholder 1"/>
          <p:cNvSpPr>
            <a:spLocks noGrp="1"/>
          </p:cNvSpPr>
          <p:nvPr>
            <p:ph type="ftr" idx="11"/>
          </p:nvPr>
        </p:nvSpPr>
        <p:spPr/>
        <p:txBody>
          <a:bodyPr/>
          <a:lstStyle/>
          <a:p>
            <a:r>
              <a:rPr lang="en-US" smtClean="0"/>
              <a:t>Campbell R. Harvey 2018</a:t>
            </a:r>
            <a:endParaRPr lang="en-US" dirty="0"/>
          </a:p>
        </p:txBody>
      </p:sp>
    </p:spTree>
    <p:extLst>
      <p:ext uri="{BB962C8B-B14F-4D97-AF65-F5344CB8AC3E}">
        <p14:creationId xmlns:p14="http://schemas.microsoft.com/office/powerpoint/2010/main" val="189186536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Shape 250"/>
          <p:cNvSpPr txBox="1">
            <a:spLocks noGrp="1"/>
          </p:cNvSpPr>
          <p:nvPr>
            <p:ph type="title"/>
          </p:nvPr>
        </p:nvSpPr>
        <p:spPr>
          <a:xfrm>
            <a:off x="-1645432" y="1070750"/>
            <a:ext cx="5804100" cy="586800"/>
          </a:xfrm>
          <a:prstGeom prst="rect">
            <a:avLst/>
          </a:prstGeom>
        </p:spPr>
        <p:txBody>
          <a:bodyPr spcFirstLastPara="1" vert="horz" wrap="square" lIns="91425" tIns="91425" rIns="91425" bIns="91425" rtlCol="0" anchor="t" anchorCtr="0">
            <a:noAutofit/>
          </a:bodyPr>
          <a:lstStyle/>
          <a:p>
            <a:pPr>
              <a:spcBef>
                <a:spcPts val="0"/>
              </a:spcBef>
            </a:pPr>
            <a:r>
              <a:rPr lang="en" sz="3600" dirty="0">
                <a:solidFill>
                  <a:srgbClr val="0000FF"/>
                </a:solidFill>
                <a:latin typeface="Calibri Light" panose="020F0302020204030204" pitchFamily="34" charset="0"/>
                <a:cs typeface="Calibri Light" panose="020F0302020204030204" pitchFamily="34" charset="0"/>
              </a:rPr>
              <a:t>Ethereum Blockchain</a:t>
            </a:r>
            <a:endParaRPr sz="3600" dirty="0">
              <a:solidFill>
                <a:srgbClr val="0000FF"/>
              </a:solidFill>
              <a:latin typeface="Calibri Light" panose="020F0302020204030204" pitchFamily="34" charset="0"/>
              <a:cs typeface="Calibri Light" panose="020F0302020204030204" pitchFamily="34" charset="0"/>
            </a:endParaRPr>
          </a:p>
        </p:txBody>
      </p:sp>
      <p:sp>
        <p:nvSpPr>
          <p:cNvPr id="251" name="Shape 251"/>
          <p:cNvSpPr txBox="1">
            <a:spLocks noGrp="1"/>
          </p:cNvSpPr>
          <p:nvPr>
            <p:ph type="body" idx="1"/>
          </p:nvPr>
        </p:nvSpPr>
        <p:spPr>
          <a:xfrm>
            <a:off x="0" y="1657550"/>
            <a:ext cx="6895550" cy="3327300"/>
          </a:xfrm>
          <a:prstGeom prst="rect">
            <a:avLst/>
          </a:prstGeom>
        </p:spPr>
        <p:txBody>
          <a:bodyPr spcFirstLastPara="1" vert="horz" wrap="square" lIns="91425" tIns="91425" rIns="91425" bIns="91425" rtlCol="0" anchor="t" anchorCtr="0">
            <a:noAutofit/>
          </a:bodyPr>
          <a:lstStyle/>
          <a:p>
            <a:pPr marL="133350" indent="0">
              <a:spcBef>
                <a:spcPts val="0"/>
              </a:spcBef>
              <a:buClr>
                <a:srgbClr val="0000FF"/>
              </a:buClr>
              <a:buSzPct val="100000"/>
              <a:buNone/>
            </a:pPr>
            <a:r>
              <a:rPr lang="en" sz="2800" dirty="0">
                <a:solidFill>
                  <a:schemeClr val="dk1"/>
                </a:solidFill>
                <a:ea typeface="Trebuchet MS"/>
                <a:cs typeface="Trebuchet MS"/>
                <a:sym typeface="Trebuchet MS"/>
              </a:rPr>
              <a:t>Blocks consist of 3 </a:t>
            </a:r>
            <a:r>
              <a:rPr lang="en" sz="2800" dirty="0">
                <a:solidFill>
                  <a:schemeClr val="dk1"/>
                </a:solidFill>
                <a:ea typeface="Trebuchet MS"/>
                <a:cs typeface="Trebuchet MS"/>
                <a:sym typeface="Trebuchet MS"/>
              </a:rPr>
              <a:t>elements</a:t>
            </a:r>
            <a:endParaRPr lang="en" sz="2800" dirty="0">
              <a:solidFill>
                <a:schemeClr val="dk1"/>
              </a:solidFill>
              <a:ea typeface="Trebuchet MS"/>
              <a:cs typeface="Trebuchet MS"/>
              <a:sym typeface="Trebuchet MS"/>
            </a:endParaRPr>
          </a:p>
          <a:p>
            <a:pPr lvl="1">
              <a:spcBef>
                <a:spcPts val="0"/>
              </a:spcBef>
              <a:buClr>
                <a:srgbClr val="0000FF"/>
              </a:buClr>
              <a:buSzPct val="100000"/>
            </a:pPr>
            <a:r>
              <a:rPr lang="en" sz="2650" dirty="0">
                <a:solidFill>
                  <a:schemeClr val="dk1"/>
                </a:solidFill>
                <a:ea typeface="Trebuchet MS"/>
                <a:cs typeface="Trebuchet MS"/>
                <a:sym typeface="Trebuchet MS"/>
              </a:rPr>
              <a:t>Transaction List </a:t>
            </a:r>
          </a:p>
          <a:p>
            <a:pPr lvl="2">
              <a:spcBef>
                <a:spcPts val="0"/>
              </a:spcBef>
              <a:buClr>
                <a:srgbClr val="0000FF"/>
              </a:buClr>
              <a:buSzPct val="100000"/>
              <a:buFont typeface="Wingdings" panose="05000000000000000000" pitchFamily="2" charset="2"/>
              <a:buChar char="§"/>
            </a:pPr>
            <a:r>
              <a:rPr lang="en" sz="2500" dirty="0">
                <a:solidFill>
                  <a:schemeClr val="dk1"/>
                </a:solidFill>
                <a:ea typeface="Trebuchet MS"/>
                <a:cs typeface="Trebuchet MS"/>
                <a:sym typeface="Trebuchet MS"/>
              </a:rPr>
              <a:t>List </a:t>
            </a:r>
            <a:r>
              <a:rPr lang="en" sz="2500" dirty="0">
                <a:solidFill>
                  <a:schemeClr val="dk1"/>
                </a:solidFill>
                <a:ea typeface="Trebuchet MS"/>
                <a:cs typeface="Trebuchet MS"/>
                <a:sym typeface="Trebuchet MS"/>
              </a:rPr>
              <a:t>of all transactions included in a </a:t>
            </a:r>
            <a:r>
              <a:rPr lang="en" sz="2500" dirty="0">
                <a:solidFill>
                  <a:schemeClr val="dk1"/>
                </a:solidFill>
                <a:ea typeface="Trebuchet MS"/>
                <a:cs typeface="Trebuchet MS"/>
                <a:sym typeface="Trebuchet MS"/>
              </a:rPr>
              <a:t>block </a:t>
            </a:r>
          </a:p>
          <a:p>
            <a:pPr lvl="1">
              <a:spcBef>
                <a:spcPts val="0"/>
              </a:spcBef>
              <a:buClr>
                <a:srgbClr val="0000FF"/>
              </a:buClr>
              <a:buSzPct val="100000"/>
            </a:pPr>
            <a:r>
              <a:rPr lang="en" sz="2650" dirty="0">
                <a:solidFill>
                  <a:schemeClr val="dk1"/>
                </a:solidFill>
                <a:ea typeface="Trebuchet MS"/>
                <a:cs typeface="Trebuchet MS"/>
                <a:sym typeface="Trebuchet MS"/>
              </a:rPr>
              <a:t>Block Header </a:t>
            </a:r>
          </a:p>
          <a:p>
            <a:pPr lvl="2">
              <a:spcBef>
                <a:spcPts val="0"/>
              </a:spcBef>
              <a:buClr>
                <a:srgbClr val="0000FF"/>
              </a:buClr>
              <a:buSzPct val="100000"/>
              <a:buFont typeface="Wingdings" panose="05000000000000000000" pitchFamily="2" charset="2"/>
              <a:buChar char="§"/>
            </a:pPr>
            <a:r>
              <a:rPr lang="en" sz="2500" dirty="0">
                <a:solidFill>
                  <a:schemeClr val="dk1"/>
                </a:solidFill>
                <a:ea typeface="Trebuchet MS"/>
                <a:cs typeface="Trebuchet MS"/>
                <a:sym typeface="Trebuchet MS"/>
              </a:rPr>
              <a:t>Group </a:t>
            </a:r>
            <a:r>
              <a:rPr lang="en" sz="2500" dirty="0">
                <a:solidFill>
                  <a:schemeClr val="dk1"/>
                </a:solidFill>
                <a:ea typeface="Trebuchet MS"/>
                <a:cs typeface="Trebuchet MS"/>
                <a:sym typeface="Trebuchet MS"/>
              </a:rPr>
              <a:t>of 15 </a:t>
            </a:r>
            <a:r>
              <a:rPr lang="en" sz="2500" dirty="0">
                <a:solidFill>
                  <a:schemeClr val="dk1"/>
                </a:solidFill>
                <a:ea typeface="Trebuchet MS"/>
                <a:cs typeface="Trebuchet MS"/>
                <a:sym typeface="Trebuchet MS"/>
              </a:rPr>
              <a:t>elements </a:t>
            </a:r>
          </a:p>
          <a:p>
            <a:pPr lvl="1">
              <a:spcBef>
                <a:spcPts val="0"/>
              </a:spcBef>
              <a:buClr>
                <a:srgbClr val="0000FF"/>
              </a:buClr>
              <a:buSzPct val="100000"/>
            </a:pPr>
            <a:r>
              <a:rPr lang="en" sz="2650" dirty="0">
                <a:solidFill>
                  <a:schemeClr val="dk1"/>
                </a:solidFill>
                <a:ea typeface="Trebuchet MS"/>
                <a:cs typeface="Trebuchet MS"/>
                <a:sym typeface="Trebuchet MS"/>
              </a:rPr>
              <a:t>Ommer List</a:t>
            </a:r>
          </a:p>
          <a:p>
            <a:pPr lvl="2">
              <a:spcBef>
                <a:spcPts val="0"/>
              </a:spcBef>
              <a:buClr>
                <a:srgbClr val="0000FF"/>
              </a:buClr>
              <a:buSzPct val="100000"/>
              <a:buFont typeface="Wingdings" panose="05000000000000000000" pitchFamily="2" charset="2"/>
              <a:buChar char="§"/>
            </a:pPr>
            <a:r>
              <a:rPr lang="en" sz="2500" dirty="0">
                <a:solidFill>
                  <a:schemeClr val="dk1"/>
                </a:solidFill>
                <a:ea typeface="Trebuchet MS"/>
                <a:cs typeface="Trebuchet MS"/>
                <a:sym typeface="Trebuchet MS"/>
              </a:rPr>
              <a:t>List </a:t>
            </a:r>
            <a:r>
              <a:rPr lang="en" sz="2500" dirty="0">
                <a:solidFill>
                  <a:schemeClr val="dk1"/>
                </a:solidFill>
                <a:ea typeface="Trebuchet MS"/>
                <a:cs typeface="Trebuchet MS"/>
                <a:sym typeface="Trebuchet MS"/>
              </a:rPr>
              <a:t>of all Uncle blocks included (described later)</a:t>
            </a:r>
            <a:endParaRPr sz="2500" dirty="0">
              <a:solidFill>
                <a:schemeClr val="dk1"/>
              </a:solidFill>
              <a:ea typeface="Trebuchet MS"/>
              <a:cs typeface="Trebuchet MS"/>
              <a:sym typeface="Trebuchet MS"/>
            </a:endParaRPr>
          </a:p>
          <a:p>
            <a:pPr marL="0" indent="0">
              <a:spcBef>
                <a:spcPts val="0"/>
              </a:spcBef>
              <a:buNone/>
            </a:pPr>
            <a:r>
              <a:rPr lang="en" sz="2800" dirty="0">
                <a:solidFill>
                  <a:schemeClr val="dk1"/>
                </a:solidFill>
                <a:ea typeface="Trebuchet MS"/>
                <a:cs typeface="Trebuchet MS"/>
                <a:sym typeface="Trebuchet MS"/>
              </a:rPr>
              <a:t>	</a:t>
            </a:r>
            <a:endParaRPr sz="2800" dirty="0">
              <a:solidFill>
                <a:schemeClr val="dk1"/>
              </a:solidFill>
              <a:ea typeface="Trebuchet MS"/>
              <a:cs typeface="Trebuchet MS"/>
              <a:sym typeface="Trebuchet MS"/>
            </a:endParaRPr>
          </a:p>
        </p:txBody>
      </p:sp>
      <p:pic>
        <p:nvPicPr>
          <p:cNvPr id="252" name="Shape 252"/>
          <p:cNvPicPr preferRelativeResize="0"/>
          <p:nvPr/>
        </p:nvPicPr>
        <p:blipFill>
          <a:blip r:embed="rId3">
            <a:alphaModFix/>
          </a:blip>
          <a:stretch>
            <a:fillRect/>
          </a:stretch>
        </p:blipFill>
        <p:spPr>
          <a:xfrm>
            <a:off x="6895551" y="1009650"/>
            <a:ext cx="1734005" cy="4838700"/>
          </a:xfrm>
          <a:prstGeom prst="rect">
            <a:avLst/>
          </a:prstGeom>
          <a:noFill/>
          <a:ln>
            <a:noFill/>
          </a:ln>
        </p:spPr>
      </p:pic>
      <p:sp>
        <p:nvSpPr>
          <p:cNvPr id="2" name="Footer Placeholder 1"/>
          <p:cNvSpPr>
            <a:spLocks noGrp="1"/>
          </p:cNvSpPr>
          <p:nvPr>
            <p:ph type="ftr" idx="11"/>
          </p:nvPr>
        </p:nvSpPr>
        <p:spPr/>
        <p:txBody>
          <a:bodyPr/>
          <a:lstStyle/>
          <a:p>
            <a:r>
              <a:rPr lang="en-US" dirty="0" smtClean="0"/>
              <a:t>Campbell R. Harvey 2018</a:t>
            </a:r>
            <a:endParaRPr lang="en-US" dirty="0"/>
          </a:p>
        </p:txBody>
      </p:sp>
      <p:sp>
        <p:nvSpPr>
          <p:cNvPr id="3" name="Slide Number Placeholder 2"/>
          <p:cNvSpPr>
            <a:spLocks noGrp="1"/>
          </p:cNvSpPr>
          <p:nvPr>
            <p:ph type="sldNum" idx="12"/>
          </p:nvPr>
        </p:nvSpPr>
        <p:spPr/>
        <p:txBody>
          <a:bodyPr/>
          <a:lstStyle/>
          <a:p>
            <a:pPr marL="25400"/>
            <a:fld id="{00000000-1234-1234-1234-123412341234}" type="slidenum">
              <a:rPr lang="en" smtClean="0"/>
              <a:pPr marL="25400"/>
              <a:t>10</a:t>
            </a:fld>
            <a:endParaRPr lang="en"/>
          </a:p>
        </p:txBody>
      </p:sp>
    </p:spTree>
    <p:extLst>
      <p:ext uri="{BB962C8B-B14F-4D97-AF65-F5344CB8AC3E}">
        <p14:creationId xmlns:p14="http://schemas.microsoft.com/office/powerpoint/2010/main" val="213299035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Shape 257"/>
          <p:cNvSpPr txBox="1">
            <a:spLocks noGrp="1"/>
          </p:cNvSpPr>
          <p:nvPr>
            <p:ph type="title"/>
          </p:nvPr>
        </p:nvSpPr>
        <p:spPr>
          <a:xfrm>
            <a:off x="-1628150" y="1096701"/>
            <a:ext cx="5804100" cy="586800"/>
          </a:xfrm>
          <a:prstGeom prst="rect">
            <a:avLst/>
          </a:prstGeom>
        </p:spPr>
        <p:txBody>
          <a:bodyPr spcFirstLastPara="1" vert="horz" wrap="square" lIns="91425" tIns="91425" rIns="91425" bIns="91425" rtlCol="0" anchor="t" anchorCtr="0">
            <a:noAutofit/>
          </a:bodyPr>
          <a:lstStyle/>
          <a:p>
            <a:pPr>
              <a:spcBef>
                <a:spcPts val="0"/>
              </a:spcBef>
            </a:pPr>
            <a:r>
              <a:rPr lang="en" sz="3600" dirty="0">
                <a:solidFill>
                  <a:srgbClr val="0000FF"/>
                </a:solidFill>
                <a:latin typeface="Calibri Light" panose="020F0302020204030204" pitchFamily="34" charset="0"/>
                <a:cs typeface="Calibri Light" panose="020F0302020204030204" pitchFamily="34" charset="0"/>
              </a:rPr>
              <a:t>Ethereum Blockchain</a:t>
            </a:r>
            <a:endParaRPr sz="3600" dirty="0">
              <a:solidFill>
                <a:srgbClr val="0000FF"/>
              </a:solidFill>
              <a:latin typeface="Calibri Light" panose="020F0302020204030204" pitchFamily="34" charset="0"/>
              <a:cs typeface="Calibri Light" panose="020F0302020204030204" pitchFamily="34" charset="0"/>
            </a:endParaRPr>
          </a:p>
        </p:txBody>
      </p:sp>
      <p:sp>
        <p:nvSpPr>
          <p:cNvPr id="258" name="Shape 258"/>
          <p:cNvSpPr txBox="1">
            <a:spLocks noGrp="1"/>
          </p:cNvSpPr>
          <p:nvPr>
            <p:ph type="body" idx="1"/>
          </p:nvPr>
        </p:nvSpPr>
        <p:spPr>
          <a:xfrm>
            <a:off x="0" y="1842425"/>
            <a:ext cx="9144000" cy="3941100"/>
          </a:xfrm>
          <a:prstGeom prst="rect">
            <a:avLst/>
          </a:prstGeom>
        </p:spPr>
        <p:txBody>
          <a:bodyPr spcFirstLastPara="1" vert="horz" wrap="square" lIns="91425" tIns="91425" rIns="91425" bIns="91425" rtlCol="0" anchor="t" anchorCtr="0">
            <a:noAutofit/>
          </a:bodyPr>
          <a:lstStyle/>
          <a:p>
            <a:pPr marL="133350" indent="0">
              <a:spcBef>
                <a:spcPts val="0"/>
              </a:spcBef>
              <a:buClr>
                <a:srgbClr val="0000FF"/>
              </a:buClr>
              <a:buSzPct val="100000"/>
              <a:buNone/>
            </a:pPr>
            <a:r>
              <a:rPr lang="en" sz="3200" dirty="0">
                <a:solidFill>
                  <a:schemeClr val="dk1"/>
                </a:solidFill>
                <a:ea typeface="Trebuchet MS"/>
                <a:cs typeface="Trebuchet MS"/>
                <a:sym typeface="Trebuchet MS"/>
              </a:rPr>
              <a:t>Uncles/Ommers </a:t>
            </a:r>
          </a:p>
          <a:p>
            <a:pPr>
              <a:spcBef>
                <a:spcPts val="0"/>
              </a:spcBef>
              <a:buClr>
                <a:srgbClr val="0000FF"/>
              </a:buClr>
              <a:buSzPct val="100000"/>
            </a:pPr>
            <a:r>
              <a:rPr lang="en" sz="2800" dirty="0">
                <a:solidFill>
                  <a:schemeClr val="dk1"/>
                </a:solidFill>
                <a:ea typeface="Trebuchet MS"/>
                <a:cs typeface="Trebuchet MS"/>
                <a:sym typeface="Trebuchet MS"/>
              </a:rPr>
              <a:t>Sometimes </a:t>
            </a:r>
            <a:r>
              <a:rPr lang="en" sz="2800" dirty="0">
                <a:solidFill>
                  <a:schemeClr val="dk1"/>
                </a:solidFill>
                <a:ea typeface="Trebuchet MS"/>
                <a:cs typeface="Trebuchet MS"/>
                <a:sym typeface="Trebuchet MS"/>
              </a:rPr>
              <a:t>valid block solutions don’t make main </a:t>
            </a:r>
            <a:r>
              <a:rPr lang="en" sz="2800" dirty="0">
                <a:solidFill>
                  <a:schemeClr val="dk1"/>
                </a:solidFill>
                <a:ea typeface="Trebuchet MS"/>
                <a:cs typeface="Trebuchet MS"/>
                <a:sym typeface="Trebuchet MS"/>
              </a:rPr>
              <a:t>chain</a:t>
            </a:r>
            <a:endParaRPr lang="en" sz="2800" dirty="0">
              <a:solidFill>
                <a:schemeClr val="dk1"/>
              </a:solidFill>
              <a:ea typeface="Trebuchet MS"/>
              <a:cs typeface="Trebuchet MS"/>
              <a:sym typeface="Trebuchet MS"/>
            </a:endParaRPr>
          </a:p>
          <a:p>
            <a:pPr lvl="1">
              <a:spcBef>
                <a:spcPts val="0"/>
              </a:spcBef>
              <a:buClr>
                <a:srgbClr val="0000FF"/>
              </a:buClr>
              <a:buSzPct val="100000"/>
            </a:pPr>
            <a:r>
              <a:rPr lang="en" sz="2650" dirty="0">
                <a:solidFill>
                  <a:schemeClr val="dk1"/>
                </a:solidFill>
                <a:ea typeface="Trebuchet MS"/>
                <a:cs typeface="Trebuchet MS"/>
                <a:sym typeface="Trebuchet MS"/>
              </a:rPr>
              <a:t>Any </a:t>
            </a:r>
            <a:r>
              <a:rPr lang="en" sz="2650" dirty="0">
                <a:solidFill>
                  <a:schemeClr val="dk1"/>
                </a:solidFill>
                <a:ea typeface="Trebuchet MS"/>
                <a:cs typeface="Trebuchet MS"/>
                <a:sym typeface="Trebuchet MS"/>
              </a:rPr>
              <a:t>broadcast block (up to 6 previous blocks back) with valid PoW and difficulty can be included as an </a:t>
            </a:r>
            <a:r>
              <a:rPr lang="en" sz="2650" dirty="0">
                <a:solidFill>
                  <a:schemeClr val="dk1"/>
                </a:solidFill>
                <a:ea typeface="Trebuchet MS"/>
                <a:cs typeface="Trebuchet MS"/>
                <a:sym typeface="Trebuchet MS"/>
              </a:rPr>
              <a:t>uncle</a:t>
            </a:r>
          </a:p>
          <a:p>
            <a:pPr lvl="1">
              <a:spcBef>
                <a:spcPts val="0"/>
              </a:spcBef>
              <a:buClr>
                <a:srgbClr val="0000FF"/>
              </a:buClr>
              <a:buSzPct val="100000"/>
            </a:pPr>
            <a:r>
              <a:rPr lang="en" sz="2650" dirty="0">
                <a:solidFill>
                  <a:schemeClr val="dk1"/>
                </a:solidFill>
                <a:ea typeface="Trebuchet MS"/>
                <a:cs typeface="Trebuchet MS"/>
                <a:sym typeface="Trebuchet MS"/>
              </a:rPr>
              <a:t>Maximum </a:t>
            </a:r>
            <a:r>
              <a:rPr lang="en" sz="2650" dirty="0">
                <a:solidFill>
                  <a:schemeClr val="dk1"/>
                </a:solidFill>
                <a:ea typeface="Trebuchet MS"/>
                <a:cs typeface="Trebuchet MS"/>
                <a:sym typeface="Trebuchet MS"/>
              </a:rPr>
              <a:t>of </a:t>
            </a:r>
            <a:r>
              <a:rPr lang="en" sz="2650" dirty="0">
                <a:solidFill>
                  <a:schemeClr val="dk1"/>
                </a:solidFill>
                <a:ea typeface="Trebuchet MS"/>
                <a:cs typeface="Trebuchet MS"/>
                <a:sym typeface="Trebuchet MS"/>
              </a:rPr>
              <a:t>two </a:t>
            </a:r>
            <a:r>
              <a:rPr lang="en" sz="2650" dirty="0">
                <a:solidFill>
                  <a:schemeClr val="dk1"/>
                </a:solidFill>
                <a:ea typeface="Trebuchet MS"/>
                <a:cs typeface="Trebuchet MS"/>
                <a:sym typeface="Trebuchet MS"/>
              </a:rPr>
              <a:t>can be included per block </a:t>
            </a:r>
          </a:p>
          <a:p>
            <a:pPr>
              <a:spcBef>
                <a:spcPts val="0"/>
              </a:spcBef>
              <a:buClr>
                <a:srgbClr val="0000FF"/>
              </a:buClr>
              <a:buSzPct val="100000"/>
            </a:pPr>
            <a:r>
              <a:rPr lang="en" sz="2800" dirty="0">
                <a:solidFill>
                  <a:schemeClr val="dk1"/>
                </a:solidFill>
                <a:ea typeface="Trebuchet MS"/>
                <a:cs typeface="Trebuchet MS"/>
                <a:sym typeface="Trebuchet MS"/>
              </a:rPr>
              <a:t>Uncle block transactions are </a:t>
            </a:r>
            <a:r>
              <a:rPr lang="en" sz="2800" u="sng" dirty="0">
                <a:solidFill>
                  <a:schemeClr val="dk1"/>
                </a:solidFill>
                <a:ea typeface="Trebuchet MS"/>
                <a:cs typeface="Trebuchet MS"/>
                <a:sym typeface="Trebuchet MS"/>
              </a:rPr>
              <a:t>not</a:t>
            </a:r>
            <a:r>
              <a:rPr lang="en" sz="2800" dirty="0">
                <a:solidFill>
                  <a:schemeClr val="dk1"/>
                </a:solidFill>
                <a:ea typeface="Trebuchet MS"/>
                <a:cs typeface="Trebuchet MS"/>
                <a:sym typeface="Trebuchet MS"/>
              </a:rPr>
              <a:t> included – just header</a:t>
            </a:r>
          </a:p>
          <a:p>
            <a:pPr>
              <a:spcBef>
                <a:spcPts val="0"/>
              </a:spcBef>
              <a:buClr>
                <a:srgbClr val="0000FF"/>
              </a:buClr>
              <a:buSzPct val="100000"/>
            </a:pPr>
            <a:r>
              <a:rPr lang="en" sz="2800" dirty="0">
                <a:solidFill>
                  <a:schemeClr val="dk1"/>
                </a:solidFill>
                <a:ea typeface="Trebuchet MS"/>
                <a:cs typeface="Trebuchet MS"/>
                <a:sym typeface="Trebuchet MS"/>
              </a:rPr>
              <a:t>Aimed </a:t>
            </a:r>
            <a:r>
              <a:rPr lang="en" sz="2800" dirty="0">
                <a:solidFill>
                  <a:schemeClr val="dk1"/>
                </a:solidFill>
                <a:ea typeface="Trebuchet MS"/>
                <a:cs typeface="Trebuchet MS"/>
                <a:sym typeface="Trebuchet MS"/>
              </a:rPr>
              <a:t>to decrease centralization and reward work</a:t>
            </a:r>
            <a:endParaRPr sz="2800" dirty="0">
              <a:solidFill>
                <a:schemeClr val="dk1"/>
              </a:solidFill>
              <a:ea typeface="Trebuchet MS"/>
              <a:cs typeface="Trebuchet MS"/>
              <a:sym typeface="Trebuchet MS"/>
            </a:endParaRPr>
          </a:p>
          <a:p>
            <a:pPr marL="457200" indent="0">
              <a:spcBef>
                <a:spcPts val="0"/>
              </a:spcBef>
              <a:buNone/>
            </a:pPr>
            <a:endParaRPr sz="2800" dirty="0">
              <a:solidFill>
                <a:schemeClr val="dk1"/>
              </a:solidFill>
              <a:ea typeface="Trebuchet MS"/>
              <a:cs typeface="Trebuchet MS"/>
              <a:sym typeface="Trebuchet MS"/>
            </a:endParaRPr>
          </a:p>
          <a:p>
            <a:pPr marL="0" indent="0">
              <a:spcBef>
                <a:spcPts val="0"/>
              </a:spcBef>
              <a:buNone/>
            </a:pPr>
            <a:endParaRPr sz="2800" dirty="0">
              <a:solidFill>
                <a:schemeClr val="dk1"/>
              </a:solidFill>
              <a:ea typeface="Trebuchet MS"/>
              <a:cs typeface="Trebuchet MS"/>
              <a:sym typeface="Trebuchet MS"/>
            </a:endParaRPr>
          </a:p>
        </p:txBody>
      </p:sp>
      <p:sp>
        <p:nvSpPr>
          <p:cNvPr id="2" name="Footer Placeholder 1"/>
          <p:cNvSpPr>
            <a:spLocks noGrp="1"/>
          </p:cNvSpPr>
          <p:nvPr>
            <p:ph type="ftr" idx="11"/>
          </p:nvPr>
        </p:nvSpPr>
        <p:spPr/>
        <p:txBody>
          <a:bodyPr/>
          <a:lstStyle/>
          <a:p>
            <a:r>
              <a:rPr lang="en-US" smtClean="0"/>
              <a:t>Campbell R. Harvey 2018</a:t>
            </a:r>
            <a:endParaRPr lang="en-US" dirty="0"/>
          </a:p>
        </p:txBody>
      </p:sp>
      <p:sp>
        <p:nvSpPr>
          <p:cNvPr id="3" name="Slide Number Placeholder 2"/>
          <p:cNvSpPr>
            <a:spLocks noGrp="1"/>
          </p:cNvSpPr>
          <p:nvPr>
            <p:ph type="sldNum" idx="12"/>
          </p:nvPr>
        </p:nvSpPr>
        <p:spPr/>
        <p:txBody>
          <a:bodyPr/>
          <a:lstStyle/>
          <a:p>
            <a:pPr marL="25400"/>
            <a:fld id="{00000000-1234-1234-1234-123412341234}" type="slidenum">
              <a:rPr lang="en" smtClean="0"/>
              <a:pPr marL="25400"/>
              <a:t>11</a:t>
            </a:fld>
            <a:endParaRPr lang="en"/>
          </a:p>
        </p:txBody>
      </p:sp>
    </p:spTree>
    <p:extLst>
      <p:ext uri="{BB962C8B-B14F-4D97-AF65-F5344CB8AC3E}">
        <p14:creationId xmlns:p14="http://schemas.microsoft.com/office/powerpoint/2010/main" val="372273839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Shape 263"/>
          <p:cNvSpPr txBox="1">
            <a:spLocks noGrp="1"/>
          </p:cNvSpPr>
          <p:nvPr>
            <p:ph type="title"/>
          </p:nvPr>
        </p:nvSpPr>
        <p:spPr>
          <a:xfrm>
            <a:off x="144870" y="1083441"/>
            <a:ext cx="5804100" cy="586800"/>
          </a:xfrm>
          <a:prstGeom prst="rect">
            <a:avLst/>
          </a:prstGeom>
        </p:spPr>
        <p:txBody>
          <a:bodyPr spcFirstLastPara="1" vert="horz" wrap="square" lIns="91425" tIns="91425" rIns="91425" bIns="91425" rtlCol="0" anchor="t" anchorCtr="0">
            <a:noAutofit/>
          </a:bodyPr>
          <a:lstStyle/>
          <a:p>
            <a:pPr>
              <a:spcBef>
                <a:spcPts val="0"/>
              </a:spcBef>
            </a:pPr>
            <a:r>
              <a:rPr lang="en" sz="3600" dirty="0">
                <a:solidFill>
                  <a:srgbClr val="0000FF"/>
                </a:solidFill>
                <a:latin typeface="Calibri Light" panose="020F0302020204030204" pitchFamily="34" charset="0"/>
                <a:cs typeface="Calibri Light" panose="020F0302020204030204" pitchFamily="34" charset="0"/>
              </a:rPr>
              <a:t>Ethereum Blockchain</a:t>
            </a:r>
            <a:endParaRPr sz="3600" dirty="0">
              <a:solidFill>
                <a:srgbClr val="0000FF"/>
              </a:solidFill>
              <a:latin typeface="Calibri Light" panose="020F0302020204030204" pitchFamily="34" charset="0"/>
              <a:cs typeface="Calibri Light" panose="020F0302020204030204" pitchFamily="34" charset="0"/>
            </a:endParaRPr>
          </a:p>
        </p:txBody>
      </p:sp>
      <p:sp>
        <p:nvSpPr>
          <p:cNvPr id="264" name="Shape 264"/>
          <p:cNvSpPr txBox="1">
            <a:spLocks noGrp="1"/>
          </p:cNvSpPr>
          <p:nvPr>
            <p:ph type="body" idx="1"/>
          </p:nvPr>
        </p:nvSpPr>
        <p:spPr>
          <a:xfrm>
            <a:off x="0" y="1855375"/>
            <a:ext cx="9294600" cy="3941100"/>
          </a:xfrm>
          <a:prstGeom prst="rect">
            <a:avLst/>
          </a:prstGeom>
          <a:noFill/>
          <a:ln>
            <a:noFill/>
          </a:ln>
        </p:spPr>
        <p:txBody>
          <a:bodyPr spcFirstLastPara="1" vert="horz" wrap="square" lIns="91425" tIns="91425" rIns="91425" bIns="91425" rtlCol="0" anchor="t" anchorCtr="0">
            <a:noAutofit/>
          </a:bodyPr>
          <a:lstStyle/>
          <a:p>
            <a:pPr marL="133350" indent="0">
              <a:spcBef>
                <a:spcPts val="0"/>
              </a:spcBef>
              <a:buClr>
                <a:srgbClr val="262626"/>
              </a:buClr>
              <a:buSzPts val="1500"/>
              <a:buNone/>
            </a:pPr>
            <a:r>
              <a:rPr lang="en" sz="3200" dirty="0">
                <a:solidFill>
                  <a:schemeClr val="dk1"/>
                </a:solidFill>
                <a:ea typeface="Trebuchet MS"/>
                <a:cs typeface="Trebuchet MS"/>
                <a:sym typeface="Trebuchet MS"/>
              </a:rPr>
              <a:t>Uncles/Ommers Rewards:</a:t>
            </a:r>
            <a:endParaRPr lang="en" sz="3200" dirty="0">
              <a:solidFill>
                <a:schemeClr val="dk1"/>
              </a:solidFill>
              <a:ea typeface="Trebuchet MS"/>
              <a:cs typeface="Trebuchet MS"/>
              <a:sym typeface="Trebuchet MS"/>
            </a:endParaRPr>
          </a:p>
          <a:p>
            <a:pPr>
              <a:spcBef>
                <a:spcPts val="0"/>
              </a:spcBef>
              <a:buClr>
                <a:srgbClr val="0000FF"/>
              </a:buClr>
              <a:buSzPct val="100000"/>
            </a:pPr>
            <a:r>
              <a:rPr lang="en" sz="2800" dirty="0">
                <a:solidFill>
                  <a:schemeClr val="dk1"/>
                </a:solidFill>
                <a:ea typeface="Trebuchet MS"/>
                <a:cs typeface="Trebuchet MS"/>
                <a:sym typeface="Trebuchet MS"/>
              </a:rPr>
              <a:t>Uncle </a:t>
            </a:r>
            <a:r>
              <a:rPr lang="en" sz="2800" dirty="0">
                <a:solidFill>
                  <a:schemeClr val="dk1"/>
                </a:solidFill>
                <a:ea typeface="Trebuchet MS"/>
                <a:cs typeface="Trebuchet MS"/>
                <a:sym typeface="Trebuchet MS"/>
              </a:rPr>
              <a:t>headers can be included in main block for 1/32 of the main block miner’s reward given to said </a:t>
            </a:r>
            <a:r>
              <a:rPr lang="en" sz="2800" dirty="0">
                <a:solidFill>
                  <a:schemeClr val="dk1"/>
                </a:solidFill>
                <a:ea typeface="Trebuchet MS"/>
                <a:cs typeface="Trebuchet MS"/>
                <a:sym typeface="Trebuchet MS"/>
              </a:rPr>
              <a:t>miner</a:t>
            </a:r>
            <a:endParaRPr lang="en" sz="2800" dirty="0">
              <a:solidFill>
                <a:schemeClr val="dk1"/>
              </a:solidFill>
              <a:ea typeface="Trebuchet MS"/>
              <a:cs typeface="Trebuchet MS"/>
              <a:sym typeface="Trebuchet MS"/>
            </a:endParaRPr>
          </a:p>
          <a:p>
            <a:pPr>
              <a:spcBef>
                <a:spcPts val="0"/>
              </a:spcBef>
              <a:buClr>
                <a:srgbClr val="0000FF"/>
              </a:buClr>
              <a:buSzPct val="100000"/>
            </a:pPr>
            <a:r>
              <a:rPr lang="en" sz="2800" dirty="0">
                <a:solidFill>
                  <a:schemeClr val="dk1"/>
                </a:solidFill>
                <a:ea typeface="Trebuchet MS"/>
                <a:cs typeface="Trebuchet MS"/>
                <a:sym typeface="Trebuchet MS"/>
              </a:rPr>
              <a:t>Miners </a:t>
            </a:r>
            <a:r>
              <a:rPr lang="en" sz="2800" dirty="0">
                <a:solidFill>
                  <a:schemeClr val="dk1"/>
                </a:solidFill>
                <a:ea typeface="Trebuchet MS"/>
                <a:cs typeface="Trebuchet MS"/>
                <a:sym typeface="Trebuchet MS"/>
              </a:rPr>
              <a:t>of uncle blocks receive percent of main reward according to: </a:t>
            </a:r>
            <a:endParaRPr lang="en" sz="2800" dirty="0">
              <a:solidFill>
                <a:schemeClr val="dk1"/>
              </a:solidFill>
              <a:ea typeface="Trebuchet MS"/>
              <a:cs typeface="Trebuchet MS"/>
              <a:sym typeface="Trebuchet MS"/>
            </a:endParaRPr>
          </a:p>
          <a:p>
            <a:pPr lvl="1">
              <a:spcBef>
                <a:spcPts val="0"/>
              </a:spcBef>
              <a:buClr>
                <a:srgbClr val="0000FF"/>
              </a:buClr>
              <a:buSzPct val="100000"/>
            </a:pPr>
            <a:r>
              <a:rPr lang="en" sz="2650" dirty="0">
                <a:solidFill>
                  <a:schemeClr val="dk1"/>
                </a:solidFill>
                <a:highlight>
                  <a:srgbClr val="EFF0F1"/>
                </a:highlight>
                <a:ea typeface="Trebuchet MS"/>
                <a:cs typeface="Trebuchet MS"/>
                <a:sym typeface="Trebuchet MS"/>
              </a:rPr>
              <a:t>(U</a:t>
            </a:r>
            <a:r>
              <a:rPr lang="en" sz="2650" baseline="-25000" dirty="0">
                <a:solidFill>
                  <a:schemeClr val="dk1"/>
                </a:solidFill>
                <a:highlight>
                  <a:srgbClr val="EFF0F1"/>
                </a:highlight>
                <a:ea typeface="Trebuchet MS"/>
                <a:cs typeface="Trebuchet MS"/>
                <a:sym typeface="Trebuchet MS"/>
              </a:rPr>
              <a:t>n</a:t>
            </a:r>
            <a:r>
              <a:rPr lang="en" sz="2650" dirty="0">
                <a:solidFill>
                  <a:schemeClr val="dk1"/>
                </a:solidFill>
                <a:highlight>
                  <a:srgbClr val="EFF0F1"/>
                </a:highlight>
                <a:ea typeface="Trebuchet MS"/>
                <a:cs typeface="Trebuchet MS"/>
                <a:sym typeface="Trebuchet MS"/>
              </a:rPr>
              <a:t> </a:t>
            </a:r>
            <a:r>
              <a:rPr lang="en" sz="2650" dirty="0">
                <a:solidFill>
                  <a:schemeClr val="dk1"/>
                </a:solidFill>
                <a:highlight>
                  <a:srgbClr val="EFF0F1"/>
                </a:highlight>
                <a:ea typeface="Trebuchet MS"/>
                <a:cs typeface="Trebuchet MS"/>
                <a:sym typeface="Trebuchet MS"/>
              </a:rPr>
              <a:t>+ (8 - </a:t>
            </a:r>
            <a:r>
              <a:rPr lang="en" sz="2650" dirty="0">
                <a:solidFill>
                  <a:schemeClr val="dk1"/>
                </a:solidFill>
                <a:highlight>
                  <a:srgbClr val="EFF0F1"/>
                </a:highlight>
                <a:ea typeface="Trebuchet MS"/>
                <a:cs typeface="Trebuchet MS"/>
                <a:sym typeface="Trebuchet MS"/>
              </a:rPr>
              <a:t>B</a:t>
            </a:r>
            <a:r>
              <a:rPr lang="en" sz="2650" baseline="-25000" dirty="0">
                <a:solidFill>
                  <a:schemeClr val="dk1"/>
                </a:solidFill>
                <a:highlight>
                  <a:srgbClr val="EFF0F1"/>
                </a:highlight>
                <a:ea typeface="Trebuchet MS"/>
                <a:cs typeface="Trebuchet MS"/>
                <a:sym typeface="Trebuchet MS"/>
              </a:rPr>
              <a:t>n</a:t>
            </a:r>
            <a:r>
              <a:rPr lang="en" sz="2650" dirty="0">
                <a:solidFill>
                  <a:schemeClr val="dk1"/>
                </a:solidFill>
                <a:highlight>
                  <a:srgbClr val="EFF0F1"/>
                </a:highlight>
                <a:ea typeface="Trebuchet MS"/>
                <a:cs typeface="Trebuchet MS"/>
                <a:sym typeface="Trebuchet MS"/>
              </a:rPr>
              <a:t>)) * 5 / 8, where </a:t>
            </a:r>
            <a:r>
              <a:rPr lang="en" sz="2650" dirty="0">
                <a:solidFill>
                  <a:schemeClr val="dk1"/>
                </a:solidFill>
                <a:highlight>
                  <a:srgbClr val="EFF0F1"/>
                </a:highlight>
                <a:ea typeface="Trebuchet MS"/>
                <a:cs typeface="Trebuchet MS"/>
                <a:sym typeface="Trebuchet MS"/>
              </a:rPr>
              <a:t>U</a:t>
            </a:r>
            <a:r>
              <a:rPr lang="en" sz="2650" baseline="-25000" dirty="0">
                <a:solidFill>
                  <a:schemeClr val="dk1"/>
                </a:solidFill>
                <a:highlight>
                  <a:srgbClr val="EFF0F1"/>
                </a:highlight>
                <a:ea typeface="Trebuchet MS"/>
                <a:cs typeface="Trebuchet MS"/>
                <a:sym typeface="Trebuchet MS"/>
              </a:rPr>
              <a:t>n</a:t>
            </a:r>
            <a:r>
              <a:rPr lang="en" sz="2650" dirty="0">
                <a:solidFill>
                  <a:schemeClr val="dk1"/>
                </a:solidFill>
                <a:highlight>
                  <a:srgbClr val="EFF0F1"/>
                </a:highlight>
                <a:ea typeface="Trebuchet MS"/>
                <a:cs typeface="Trebuchet MS"/>
                <a:sym typeface="Trebuchet MS"/>
              </a:rPr>
              <a:t> </a:t>
            </a:r>
            <a:r>
              <a:rPr lang="en" sz="2650" dirty="0">
                <a:solidFill>
                  <a:schemeClr val="dk1"/>
                </a:solidFill>
                <a:highlight>
                  <a:srgbClr val="EFF0F1"/>
                </a:highlight>
                <a:ea typeface="Trebuchet MS"/>
                <a:cs typeface="Trebuchet MS"/>
                <a:sym typeface="Trebuchet MS"/>
              </a:rPr>
              <a:t>and </a:t>
            </a:r>
            <a:r>
              <a:rPr lang="en" sz="2650" dirty="0">
                <a:solidFill>
                  <a:schemeClr val="dk1"/>
                </a:solidFill>
                <a:highlight>
                  <a:srgbClr val="EFF0F1"/>
                </a:highlight>
                <a:ea typeface="Trebuchet MS"/>
                <a:cs typeface="Trebuchet MS"/>
                <a:sym typeface="Trebuchet MS"/>
              </a:rPr>
              <a:t>B</a:t>
            </a:r>
            <a:r>
              <a:rPr lang="en" sz="2650" baseline="-25000" dirty="0">
                <a:solidFill>
                  <a:schemeClr val="dk1"/>
                </a:solidFill>
                <a:highlight>
                  <a:srgbClr val="EFF0F1"/>
                </a:highlight>
                <a:ea typeface="Trebuchet MS"/>
                <a:cs typeface="Trebuchet MS"/>
                <a:sym typeface="Trebuchet MS"/>
              </a:rPr>
              <a:t>n</a:t>
            </a:r>
            <a:r>
              <a:rPr lang="en" sz="2650" dirty="0">
                <a:solidFill>
                  <a:schemeClr val="dk1"/>
                </a:solidFill>
                <a:highlight>
                  <a:srgbClr val="EFF0F1"/>
                </a:highlight>
                <a:ea typeface="Trebuchet MS"/>
                <a:cs typeface="Trebuchet MS"/>
                <a:sym typeface="Trebuchet MS"/>
              </a:rPr>
              <a:t> </a:t>
            </a:r>
            <a:r>
              <a:rPr lang="en" sz="2650" dirty="0">
                <a:solidFill>
                  <a:schemeClr val="dk1"/>
                </a:solidFill>
                <a:highlight>
                  <a:srgbClr val="EFF0F1"/>
                </a:highlight>
                <a:ea typeface="Trebuchet MS"/>
                <a:cs typeface="Trebuchet MS"/>
                <a:sym typeface="Trebuchet MS"/>
              </a:rPr>
              <a:t>are uncle and block numbers </a:t>
            </a:r>
            <a:r>
              <a:rPr lang="en" sz="2650" dirty="0">
                <a:solidFill>
                  <a:schemeClr val="dk1"/>
                </a:solidFill>
                <a:highlight>
                  <a:srgbClr val="EFF0F1"/>
                </a:highlight>
                <a:ea typeface="Trebuchet MS"/>
                <a:cs typeface="Trebuchet MS"/>
                <a:sym typeface="Trebuchet MS"/>
              </a:rPr>
              <a:t>respectively.</a:t>
            </a:r>
            <a:endParaRPr lang="en" sz="2650" dirty="0">
              <a:solidFill>
                <a:schemeClr val="dk1"/>
              </a:solidFill>
              <a:highlight>
                <a:srgbClr val="EFF0F1"/>
              </a:highlight>
              <a:ea typeface="Trebuchet MS"/>
              <a:cs typeface="Trebuchet MS"/>
              <a:sym typeface="Trebuchet MS"/>
            </a:endParaRPr>
          </a:p>
          <a:p>
            <a:pPr lvl="1">
              <a:spcBef>
                <a:spcPts val="0"/>
              </a:spcBef>
              <a:buClr>
                <a:srgbClr val="0000FF"/>
              </a:buClr>
              <a:buSzPct val="100000"/>
            </a:pPr>
            <a:r>
              <a:rPr lang="en" sz="2650" dirty="0">
                <a:solidFill>
                  <a:schemeClr val="dk1"/>
                </a:solidFill>
                <a:highlight>
                  <a:srgbClr val="EFF0F1"/>
                </a:highlight>
                <a:ea typeface="Trebuchet MS"/>
                <a:cs typeface="Trebuchet MS"/>
                <a:sym typeface="Trebuchet MS"/>
              </a:rPr>
              <a:t>Example </a:t>
            </a:r>
            <a:r>
              <a:rPr lang="en" sz="2650" dirty="0">
                <a:solidFill>
                  <a:schemeClr val="dk1"/>
                </a:solidFill>
                <a:highlight>
                  <a:srgbClr val="EFF0F1"/>
                </a:highlight>
                <a:ea typeface="Trebuchet MS"/>
                <a:cs typeface="Trebuchet MS"/>
                <a:sym typeface="Trebuchet MS"/>
              </a:rPr>
              <a:t>(1333 + 8 - 1335) * ⅝ = 3.75 </a:t>
            </a:r>
            <a:r>
              <a:rPr lang="en" sz="2650" dirty="0">
                <a:solidFill>
                  <a:schemeClr val="dk1"/>
                </a:solidFill>
                <a:highlight>
                  <a:srgbClr val="EFF0F1"/>
                </a:highlight>
                <a:ea typeface="Trebuchet MS"/>
                <a:cs typeface="Trebuchet MS"/>
                <a:sym typeface="Trebuchet MS"/>
              </a:rPr>
              <a:t>ETH</a:t>
            </a:r>
            <a:endParaRPr sz="2650" dirty="0">
              <a:solidFill>
                <a:schemeClr val="dk1"/>
              </a:solidFill>
              <a:highlight>
                <a:srgbClr val="EFF0F1"/>
              </a:highlight>
              <a:ea typeface="Trebuchet MS"/>
              <a:cs typeface="Trebuchet MS"/>
              <a:sym typeface="Trebuchet MS"/>
            </a:endParaRPr>
          </a:p>
          <a:p>
            <a:pPr marL="457200" indent="0">
              <a:spcBef>
                <a:spcPts val="0"/>
              </a:spcBef>
              <a:buNone/>
            </a:pPr>
            <a:endParaRPr sz="2400" dirty="0">
              <a:solidFill>
                <a:schemeClr val="dk1"/>
              </a:solidFill>
              <a:latin typeface="Trebuchet MS"/>
              <a:ea typeface="Trebuchet MS"/>
              <a:cs typeface="Trebuchet MS"/>
              <a:sym typeface="Trebuchet MS"/>
            </a:endParaRPr>
          </a:p>
          <a:p>
            <a:pPr marL="0" indent="0">
              <a:spcBef>
                <a:spcPts val="0"/>
              </a:spcBef>
              <a:buNone/>
            </a:pPr>
            <a:endParaRPr sz="2400" dirty="0">
              <a:solidFill>
                <a:schemeClr val="dk1"/>
              </a:solidFill>
              <a:latin typeface="Trebuchet MS"/>
              <a:ea typeface="Trebuchet MS"/>
              <a:cs typeface="Trebuchet MS"/>
              <a:sym typeface="Trebuchet MS"/>
            </a:endParaRPr>
          </a:p>
        </p:txBody>
      </p:sp>
      <p:sp>
        <p:nvSpPr>
          <p:cNvPr id="2" name="Footer Placeholder 1"/>
          <p:cNvSpPr>
            <a:spLocks noGrp="1"/>
          </p:cNvSpPr>
          <p:nvPr>
            <p:ph type="ftr" idx="11"/>
          </p:nvPr>
        </p:nvSpPr>
        <p:spPr/>
        <p:txBody>
          <a:bodyPr/>
          <a:lstStyle/>
          <a:p>
            <a:r>
              <a:rPr lang="en-US" smtClean="0"/>
              <a:t>Campbell R. Harvey 2018</a:t>
            </a:r>
            <a:endParaRPr lang="en-US" dirty="0"/>
          </a:p>
        </p:txBody>
      </p:sp>
      <p:sp>
        <p:nvSpPr>
          <p:cNvPr id="3" name="Slide Number Placeholder 2"/>
          <p:cNvSpPr>
            <a:spLocks noGrp="1"/>
          </p:cNvSpPr>
          <p:nvPr>
            <p:ph type="sldNum" idx="12"/>
          </p:nvPr>
        </p:nvSpPr>
        <p:spPr/>
        <p:txBody>
          <a:bodyPr/>
          <a:lstStyle/>
          <a:p>
            <a:pPr marL="25400"/>
            <a:fld id="{00000000-1234-1234-1234-123412341234}" type="slidenum">
              <a:rPr lang="en" smtClean="0"/>
              <a:pPr marL="25400"/>
              <a:t>12</a:t>
            </a:fld>
            <a:endParaRPr lang="en"/>
          </a:p>
        </p:txBody>
      </p:sp>
    </p:spTree>
    <p:extLst>
      <p:ext uri="{BB962C8B-B14F-4D97-AF65-F5344CB8AC3E}">
        <p14:creationId xmlns:p14="http://schemas.microsoft.com/office/powerpoint/2010/main" val="195761726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Shape 263"/>
          <p:cNvSpPr txBox="1">
            <a:spLocks noGrp="1"/>
          </p:cNvSpPr>
          <p:nvPr>
            <p:ph type="title"/>
          </p:nvPr>
        </p:nvSpPr>
        <p:spPr>
          <a:xfrm>
            <a:off x="144870" y="1083441"/>
            <a:ext cx="5804100" cy="586800"/>
          </a:xfrm>
          <a:prstGeom prst="rect">
            <a:avLst/>
          </a:prstGeom>
        </p:spPr>
        <p:txBody>
          <a:bodyPr spcFirstLastPara="1" vert="horz" wrap="square" lIns="91425" tIns="91425" rIns="91425" bIns="91425" rtlCol="0" anchor="t" anchorCtr="0">
            <a:noAutofit/>
          </a:bodyPr>
          <a:lstStyle/>
          <a:p>
            <a:pPr>
              <a:spcBef>
                <a:spcPts val="0"/>
              </a:spcBef>
            </a:pPr>
            <a:r>
              <a:rPr lang="en" sz="3600" dirty="0">
                <a:solidFill>
                  <a:srgbClr val="0000FF"/>
                </a:solidFill>
                <a:latin typeface="Calibri Light" panose="020F0302020204030204" pitchFamily="34" charset="0"/>
                <a:cs typeface="Calibri Light" panose="020F0302020204030204" pitchFamily="34" charset="0"/>
              </a:rPr>
              <a:t>Ethereum Blockchain</a:t>
            </a:r>
            <a:endParaRPr sz="3600" dirty="0">
              <a:solidFill>
                <a:srgbClr val="0000FF"/>
              </a:solidFill>
              <a:latin typeface="Calibri Light" panose="020F0302020204030204" pitchFamily="34" charset="0"/>
              <a:cs typeface="Calibri Light" panose="020F0302020204030204" pitchFamily="34" charset="0"/>
            </a:endParaRPr>
          </a:p>
        </p:txBody>
      </p:sp>
      <p:sp>
        <p:nvSpPr>
          <p:cNvPr id="2" name="Footer Placeholder 1"/>
          <p:cNvSpPr>
            <a:spLocks noGrp="1"/>
          </p:cNvSpPr>
          <p:nvPr>
            <p:ph type="ftr" idx="11"/>
          </p:nvPr>
        </p:nvSpPr>
        <p:spPr/>
        <p:txBody>
          <a:bodyPr/>
          <a:lstStyle/>
          <a:p>
            <a:r>
              <a:rPr lang="en-US" smtClean="0"/>
              <a:t>Campbell R. Harvey 2018</a:t>
            </a:r>
            <a:endParaRPr lang="en-US" dirty="0"/>
          </a:p>
        </p:txBody>
      </p:sp>
      <p:sp>
        <p:nvSpPr>
          <p:cNvPr id="3" name="Slide Number Placeholder 2"/>
          <p:cNvSpPr>
            <a:spLocks noGrp="1"/>
          </p:cNvSpPr>
          <p:nvPr>
            <p:ph type="sldNum" idx="12"/>
          </p:nvPr>
        </p:nvSpPr>
        <p:spPr/>
        <p:txBody>
          <a:bodyPr/>
          <a:lstStyle/>
          <a:p>
            <a:pPr marL="25400"/>
            <a:fld id="{00000000-1234-1234-1234-123412341234}" type="slidenum">
              <a:rPr lang="en" smtClean="0"/>
              <a:pPr marL="25400"/>
              <a:t>13</a:t>
            </a:fld>
            <a:endParaRPr lang="en"/>
          </a:p>
        </p:txBody>
      </p:sp>
      <p:pic>
        <p:nvPicPr>
          <p:cNvPr id="5" name="Picture 4"/>
          <p:cNvPicPr>
            <a:picLocks noChangeAspect="1"/>
          </p:cNvPicPr>
          <p:nvPr/>
        </p:nvPicPr>
        <p:blipFill>
          <a:blip r:embed="rId3"/>
          <a:stretch>
            <a:fillRect/>
          </a:stretch>
        </p:blipFill>
        <p:spPr>
          <a:xfrm>
            <a:off x="4930346" y="1503346"/>
            <a:ext cx="3907663" cy="4226656"/>
          </a:xfrm>
          <a:prstGeom prst="rect">
            <a:avLst/>
          </a:prstGeom>
        </p:spPr>
      </p:pic>
      <p:sp>
        <p:nvSpPr>
          <p:cNvPr id="6" name="TextBox 5"/>
          <p:cNvSpPr txBox="1"/>
          <p:nvPr/>
        </p:nvSpPr>
        <p:spPr>
          <a:xfrm>
            <a:off x="213360" y="2426971"/>
            <a:ext cx="4228114" cy="2246769"/>
          </a:xfrm>
          <a:prstGeom prst="rect">
            <a:avLst/>
          </a:prstGeom>
          <a:noFill/>
        </p:spPr>
        <p:txBody>
          <a:bodyPr wrap="square" rtlCol="0">
            <a:spAutoFit/>
          </a:bodyPr>
          <a:lstStyle/>
          <a:p>
            <a:pPr marL="457200" indent="-457200">
              <a:buClr>
                <a:srgbClr val="0000FF"/>
              </a:buClr>
              <a:buFont typeface="Arial" panose="020B0604020202020204" pitchFamily="34" charset="0"/>
              <a:buChar char="•"/>
            </a:pPr>
            <a:r>
              <a:rPr lang="en-US" sz="2800" dirty="0">
                <a:latin typeface="+mj-lt"/>
              </a:rPr>
              <a:t>All blocks visible like BTC</a:t>
            </a:r>
          </a:p>
          <a:p>
            <a:pPr marL="457200" indent="-457200">
              <a:buClr>
                <a:srgbClr val="0000FF"/>
              </a:buClr>
              <a:buFont typeface="Arial" panose="020B0604020202020204" pitchFamily="34" charset="0"/>
              <a:buChar char="•"/>
            </a:pPr>
            <a:r>
              <a:rPr lang="en-US" sz="2800" dirty="0">
                <a:latin typeface="+mj-lt"/>
              </a:rPr>
              <a:t>However, blocks have a different structure than BTC</a:t>
            </a:r>
            <a:endParaRPr lang="en-US" sz="2800" dirty="0">
              <a:latin typeface="+mj-lt"/>
            </a:endParaRPr>
          </a:p>
        </p:txBody>
      </p:sp>
      <p:sp>
        <p:nvSpPr>
          <p:cNvPr id="7" name="Rectangle 6"/>
          <p:cNvSpPr/>
          <p:nvPr/>
        </p:nvSpPr>
        <p:spPr>
          <a:xfrm>
            <a:off x="396240" y="5439191"/>
            <a:ext cx="2201052" cy="369332"/>
          </a:xfrm>
          <a:prstGeom prst="rect">
            <a:avLst/>
          </a:prstGeom>
        </p:spPr>
        <p:txBody>
          <a:bodyPr wrap="none">
            <a:spAutoFit/>
          </a:bodyPr>
          <a:lstStyle/>
          <a:p>
            <a:r>
              <a:rPr lang="en-US" dirty="0">
                <a:hlinkClick r:id="rId4"/>
              </a:rPr>
              <a:t>https://etherscan.io</a:t>
            </a:r>
            <a:r>
              <a:rPr lang="en-US" dirty="0">
                <a:hlinkClick r:id="rId4"/>
              </a:rPr>
              <a:t>/</a:t>
            </a:r>
            <a:r>
              <a:rPr lang="en-US" dirty="0"/>
              <a:t> </a:t>
            </a:r>
            <a:endParaRPr lang="en-US" dirty="0"/>
          </a:p>
        </p:txBody>
      </p:sp>
    </p:spTree>
    <p:extLst>
      <p:ext uri="{BB962C8B-B14F-4D97-AF65-F5344CB8AC3E}">
        <p14:creationId xmlns:p14="http://schemas.microsoft.com/office/powerpoint/2010/main" val="24392850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Shape 250"/>
          <p:cNvSpPr txBox="1">
            <a:spLocks noGrp="1"/>
          </p:cNvSpPr>
          <p:nvPr>
            <p:ph type="title"/>
          </p:nvPr>
        </p:nvSpPr>
        <p:spPr>
          <a:xfrm>
            <a:off x="-1645432" y="1070750"/>
            <a:ext cx="5804100" cy="586800"/>
          </a:xfrm>
          <a:prstGeom prst="rect">
            <a:avLst/>
          </a:prstGeom>
        </p:spPr>
        <p:txBody>
          <a:bodyPr spcFirstLastPara="1" vert="horz" wrap="square" lIns="91425" tIns="91425" rIns="91425" bIns="91425" rtlCol="0" anchor="t" anchorCtr="0">
            <a:noAutofit/>
          </a:bodyPr>
          <a:lstStyle/>
          <a:p>
            <a:pPr>
              <a:spcBef>
                <a:spcPts val="0"/>
              </a:spcBef>
            </a:pPr>
            <a:r>
              <a:rPr lang="en" sz="3600" dirty="0">
                <a:solidFill>
                  <a:srgbClr val="0000FF"/>
                </a:solidFill>
                <a:latin typeface="Calibri Light" panose="020F0302020204030204" pitchFamily="34" charset="0"/>
                <a:cs typeface="Calibri Light" panose="020F0302020204030204" pitchFamily="34" charset="0"/>
              </a:rPr>
              <a:t>Ethereum Blockchain</a:t>
            </a:r>
            <a:endParaRPr sz="3600" dirty="0">
              <a:solidFill>
                <a:srgbClr val="0000FF"/>
              </a:solidFill>
              <a:latin typeface="Calibri Light" panose="020F0302020204030204" pitchFamily="34" charset="0"/>
              <a:cs typeface="Calibri Light" panose="020F0302020204030204" pitchFamily="34" charset="0"/>
            </a:endParaRPr>
          </a:p>
        </p:txBody>
      </p:sp>
      <p:sp>
        <p:nvSpPr>
          <p:cNvPr id="251" name="Shape 251"/>
          <p:cNvSpPr txBox="1">
            <a:spLocks noGrp="1"/>
          </p:cNvSpPr>
          <p:nvPr>
            <p:ph type="body" idx="1"/>
          </p:nvPr>
        </p:nvSpPr>
        <p:spPr>
          <a:xfrm>
            <a:off x="0" y="1657550"/>
            <a:ext cx="8838008" cy="3327300"/>
          </a:xfrm>
          <a:prstGeom prst="rect">
            <a:avLst/>
          </a:prstGeom>
        </p:spPr>
        <p:txBody>
          <a:bodyPr spcFirstLastPara="1" vert="horz" wrap="square" lIns="91425" tIns="91425" rIns="91425" bIns="91425" rtlCol="0" anchor="t" anchorCtr="0">
            <a:noAutofit/>
          </a:bodyPr>
          <a:lstStyle/>
          <a:p>
            <a:pPr marL="133350" indent="0">
              <a:spcBef>
                <a:spcPts val="0"/>
              </a:spcBef>
              <a:buClr>
                <a:srgbClr val="0000FF"/>
              </a:buClr>
              <a:buSzPct val="100000"/>
              <a:buNone/>
            </a:pPr>
            <a:r>
              <a:rPr lang="en" sz="2800" dirty="0">
                <a:solidFill>
                  <a:schemeClr val="dk1"/>
                </a:solidFill>
                <a:ea typeface="Trebuchet MS"/>
                <a:cs typeface="Trebuchet MS"/>
                <a:sym typeface="Trebuchet MS"/>
              </a:rPr>
              <a:t>Blocks </a:t>
            </a:r>
            <a:r>
              <a:rPr lang="en" sz="2800" dirty="0">
                <a:solidFill>
                  <a:schemeClr val="dk1"/>
                </a:solidFill>
                <a:ea typeface="Trebuchet MS"/>
                <a:cs typeface="Trebuchet MS"/>
                <a:sym typeface="Trebuchet MS"/>
              </a:rPr>
              <a:t>faster than BTC and reward is different</a:t>
            </a:r>
            <a:endParaRPr lang="en" sz="2800" dirty="0">
              <a:solidFill>
                <a:schemeClr val="dk1"/>
              </a:solidFill>
              <a:ea typeface="Trebuchet MS"/>
              <a:cs typeface="Trebuchet MS"/>
              <a:sym typeface="Trebuchet MS"/>
            </a:endParaRPr>
          </a:p>
          <a:p>
            <a:pPr lvl="1">
              <a:spcBef>
                <a:spcPts val="0"/>
              </a:spcBef>
              <a:buClr>
                <a:srgbClr val="0000FF"/>
              </a:buClr>
              <a:buSzPct val="100000"/>
            </a:pPr>
            <a:r>
              <a:rPr lang="en-US" sz="2800" dirty="0">
                <a:solidFill>
                  <a:schemeClr val="dk1"/>
                </a:solidFill>
                <a:ea typeface="Trebuchet MS"/>
                <a:cs typeface="Trebuchet MS"/>
                <a:sym typeface="Trebuchet MS"/>
              </a:rPr>
              <a:t>Every 12 seconds</a:t>
            </a:r>
          </a:p>
          <a:p>
            <a:pPr lvl="1">
              <a:spcBef>
                <a:spcPts val="0"/>
              </a:spcBef>
              <a:buClr>
                <a:srgbClr val="0000FF"/>
              </a:buClr>
              <a:buSzPct val="100000"/>
            </a:pPr>
            <a:r>
              <a:rPr lang="en-US" sz="2800" dirty="0">
                <a:solidFill>
                  <a:schemeClr val="dk1"/>
                </a:solidFill>
                <a:ea typeface="Trebuchet MS"/>
                <a:cs typeface="Trebuchet MS"/>
                <a:sym typeface="Trebuchet MS"/>
              </a:rPr>
              <a:t>5 ETH main reward</a:t>
            </a:r>
          </a:p>
          <a:p>
            <a:pPr lvl="1">
              <a:spcBef>
                <a:spcPts val="0"/>
              </a:spcBef>
              <a:buClr>
                <a:srgbClr val="0000FF"/>
              </a:buClr>
              <a:buSzPct val="100000"/>
            </a:pPr>
            <a:r>
              <a:rPr lang="en-US" sz="2800" dirty="0">
                <a:solidFill>
                  <a:schemeClr val="dk1"/>
                </a:solidFill>
                <a:ea typeface="Trebuchet MS"/>
                <a:cs typeface="Trebuchet MS"/>
                <a:sym typeface="Trebuchet MS"/>
              </a:rPr>
              <a:t>Miners can make a bit more by including uncle blocks (1/32 of an ETH each) up to maximum of two</a:t>
            </a:r>
          </a:p>
          <a:p>
            <a:pPr marL="600075" lvl="1" indent="0">
              <a:spcBef>
                <a:spcPts val="0"/>
              </a:spcBef>
              <a:buClr>
                <a:srgbClr val="0000FF"/>
              </a:buClr>
              <a:buSzPct val="100000"/>
              <a:buNone/>
            </a:pPr>
            <a:endParaRPr sz="2500" dirty="0">
              <a:solidFill>
                <a:schemeClr val="dk1"/>
              </a:solidFill>
              <a:ea typeface="Trebuchet MS"/>
              <a:cs typeface="Trebuchet MS"/>
              <a:sym typeface="Trebuchet MS"/>
            </a:endParaRPr>
          </a:p>
          <a:p>
            <a:pPr marL="0" indent="0">
              <a:spcBef>
                <a:spcPts val="0"/>
              </a:spcBef>
              <a:buNone/>
            </a:pPr>
            <a:r>
              <a:rPr lang="en" sz="2800" dirty="0">
                <a:solidFill>
                  <a:schemeClr val="dk1"/>
                </a:solidFill>
                <a:ea typeface="Trebuchet MS"/>
                <a:cs typeface="Trebuchet MS"/>
                <a:sym typeface="Trebuchet MS"/>
              </a:rPr>
              <a:t>	</a:t>
            </a:r>
            <a:endParaRPr sz="2800" dirty="0">
              <a:solidFill>
                <a:schemeClr val="dk1"/>
              </a:solidFill>
              <a:ea typeface="Trebuchet MS"/>
              <a:cs typeface="Trebuchet MS"/>
              <a:sym typeface="Trebuchet MS"/>
            </a:endParaRPr>
          </a:p>
        </p:txBody>
      </p:sp>
      <p:sp>
        <p:nvSpPr>
          <p:cNvPr id="2" name="Footer Placeholder 1"/>
          <p:cNvSpPr>
            <a:spLocks noGrp="1"/>
          </p:cNvSpPr>
          <p:nvPr>
            <p:ph type="ftr" idx="11"/>
          </p:nvPr>
        </p:nvSpPr>
        <p:spPr/>
        <p:txBody>
          <a:bodyPr/>
          <a:lstStyle/>
          <a:p>
            <a:r>
              <a:rPr lang="en-US" dirty="0" smtClean="0"/>
              <a:t>Campbell R. Harvey 2018</a:t>
            </a:r>
            <a:endParaRPr lang="en-US" dirty="0"/>
          </a:p>
        </p:txBody>
      </p:sp>
      <p:sp>
        <p:nvSpPr>
          <p:cNvPr id="3" name="Slide Number Placeholder 2"/>
          <p:cNvSpPr>
            <a:spLocks noGrp="1"/>
          </p:cNvSpPr>
          <p:nvPr>
            <p:ph type="sldNum" idx="12"/>
          </p:nvPr>
        </p:nvSpPr>
        <p:spPr/>
        <p:txBody>
          <a:bodyPr/>
          <a:lstStyle/>
          <a:p>
            <a:pPr marL="25400"/>
            <a:fld id="{00000000-1234-1234-1234-123412341234}" type="slidenum">
              <a:rPr lang="en" smtClean="0"/>
              <a:pPr marL="25400"/>
              <a:t>14</a:t>
            </a:fld>
            <a:endParaRPr lang="en"/>
          </a:p>
        </p:txBody>
      </p:sp>
    </p:spTree>
    <p:extLst>
      <p:ext uri="{BB962C8B-B14F-4D97-AF65-F5344CB8AC3E}">
        <p14:creationId xmlns:p14="http://schemas.microsoft.com/office/powerpoint/2010/main" val="236507053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Shape 250"/>
          <p:cNvSpPr txBox="1">
            <a:spLocks noGrp="1"/>
          </p:cNvSpPr>
          <p:nvPr>
            <p:ph type="title"/>
          </p:nvPr>
        </p:nvSpPr>
        <p:spPr>
          <a:xfrm>
            <a:off x="-1645432" y="1070750"/>
            <a:ext cx="5804100" cy="586800"/>
          </a:xfrm>
          <a:prstGeom prst="rect">
            <a:avLst/>
          </a:prstGeom>
        </p:spPr>
        <p:txBody>
          <a:bodyPr spcFirstLastPara="1" vert="horz" wrap="square" lIns="91425" tIns="91425" rIns="91425" bIns="91425" rtlCol="0" anchor="t" anchorCtr="0">
            <a:noAutofit/>
          </a:bodyPr>
          <a:lstStyle/>
          <a:p>
            <a:pPr>
              <a:spcBef>
                <a:spcPts val="0"/>
              </a:spcBef>
            </a:pPr>
            <a:r>
              <a:rPr lang="en" sz="3600" dirty="0">
                <a:solidFill>
                  <a:srgbClr val="0000FF"/>
                </a:solidFill>
                <a:latin typeface="Calibri Light" panose="020F0302020204030204" pitchFamily="34" charset="0"/>
                <a:cs typeface="Calibri Light" panose="020F0302020204030204" pitchFamily="34" charset="0"/>
              </a:rPr>
              <a:t>Ethereum Blockchain</a:t>
            </a:r>
            <a:endParaRPr sz="3600" dirty="0">
              <a:solidFill>
                <a:srgbClr val="0000FF"/>
              </a:solidFill>
              <a:latin typeface="Calibri Light" panose="020F0302020204030204" pitchFamily="34" charset="0"/>
              <a:cs typeface="Calibri Light" panose="020F0302020204030204" pitchFamily="34" charset="0"/>
            </a:endParaRPr>
          </a:p>
        </p:txBody>
      </p:sp>
      <p:sp>
        <p:nvSpPr>
          <p:cNvPr id="251" name="Shape 251"/>
          <p:cNvSpPr txBox="1">
            <a:spLocks noGrp="1"/>
          </p:cNvSpPr>
          <p:nvPr>
            <p:ph type="body" idx="1"/>
          </p:nvPr>
        </p:nvSpPr>
        <p:spPr>
          <a:xfrm>
            <a:off x="0" y="1657550"/>
            <a:ext cx="9075420" cy="3327300"/>
          </a:xfrm>
          <a:prstGeom prst="rect">
            <a:avLst/>
          </a:prstGeom>
        </p:spPr>
        <p:txBody>
          <a:bodyPr spcFirstLastPara="1" vert="horz" wrap="square" lIns="91425" tIns="91425" rIns="91425" bIns="91425" rtlCol="0" anchor="t" anchorCtr="0">
            <a:noAutofit/>
          </a:bodyPr>
          <a:lstStyle/>
          <a:p>
            <a:pPr marL="133350" indent="0">
              <a:spcBef>
                <a:spcPts val="0"/>
              </a:spcBef>
              <a:buClr>
                <a:srgbClr val="0000FF"/>
              </a:buClr>
              <a:buSzPct val="100000"/>
              <a:buNone/>
            </a:pPr>
            <a:r>
              <a:rPr lang="en" sz="2800" dirty="0">
                <a:solidFill>
                  <a:schemeClr val="dk1"/>
                </a:solidFill>
                <a:ea typeface="Trebuchet MS"/>
                <a:cs typeface="Trebuchet MS"/>
                <a:sym typeface="Trebuchet MS"/>
              </a:rPr>
              <a:t>Blocks </a:t>
            </a:r>
            <a:r>
              <a:rPr lang="en" sz="2800" dirty="0">
                <a:solidFill>
                  <a:schemeClr val="dk1"/>
                </a:solidFill>
                <a:ea typeface="Trebuchet MS"/>
                <a:cs typeface="Trebuchet MS"/>
                <a:sym typeface="Trebuchet MS"/>
              </a:rPr>
              <a:t>faster than BTC and reward is different</a:t>
            </a:r>
            <a:endParaRPr lang="en" sz="2800" dirty="0">
              <a:solidFill>
                <a:schemeClr val="dk1"/>
              </a:solidFill>
              <a:ea typeface="Trebuchet MS"/>
              <a:cs typeface="Trebuchet MS"/>
              <a:sym typeface="Trebuchet MS"/>
            </a:endParaRPr>
          </a:p>
          <a:p>
            <a:pPr lvl="1">
              <a:spcBef>
                <a:spcPts val="0"/>
              </a:spcBef>
              <a:buClr>
                <a:srgbClr val="0000FF"/>
              </a:buClr>
              <a:buSzPct val="100000"/>
            </a:pPr>
            <a:r>
              <a:rPr lang="en-US" sz="2800" dirty="0">
                <a:solidFill>
                  <a:schemeClr val="dk1"/>
                </a:solidFill>
                <a:ea typeface="Trebuchet MS"/>
                <a:cs typeface="Trebuchet MS"/>
                <a:sym typeface="Trebuchet MS"/>
              </a:rPr>
              <a:t>Uses </a:t>
            </a:r>
            <a:r>
              <a:rPr lang="en-US" sz="2800" dirty="0" err="1">
                <a:solidFill>
                  <a:schemeClr val="dk1"/>
                </a:solidFill>
                <a:ea typeface="Trebuchet MS"/>
                <a:cs typeface="Trebuchet MS"/>
                <a:sym typeface="Trebuchet MS"/>
              </a:rPr>
              <a:t>EthHash</a:t>
            </a:r>
            <a:r>
              <a:rPr lang="en-US" sz="2800" dirty="0">
                <a:solidFill>
                  <a:schemeClr val="dk1"/>
                </a:solidFill>
                <a:ea typeface="Trebuchet MS"/>
                <a:cs typeface="Trebuchet MS"/>
                <a:sym typeface="Trebuchet MS"/>
              </a:rPr>
              <a:t> mining algorithm (different than </a:t>
            </a:r>
            <a:r>
              <a:rPr lang="en-US" sz="2800" dirty="0">
                <a:solidFill>
                  <a:schemeClr val="dk1"/>
                </a:solidFill>
                <a:ea typeface="Trebuchet MS"/>
                <a:cs typeface="Trebuchet MS"/>
                <a:sym typeface="Trebuchet MS"/>
              </a:rPr>
              <a:t>Bitcoin)</a:t>
            </a:r>
          </a:p>
          <a:p>
            <a:pPr lvl="2">
              <a:spcBef>
                <a:spcPts val="0"/>
              </a:spcBef>
              <a:buClr>
                <a:srgbClr val="0000FF"/>
              </a:buClr>
              <a:buSzPct val="100000"/>
              <a:buFont typeface="Wingdings" panose="05000000000000000000" pitchFamily="2" charset="2"/>
              <a:buChar char="§"/>
            </a:pPr>
            <a:r>
              <a:rPr lang="en-US" sz="2650" dirty="0">
                <a:solidFill>
                  <a:schemeClr val="dk1"/>
                </a:solidFill>
                <a:ea typeface="Trebuchet MS"/>
                <a:cs typeface="Trebuchet MS"/>
                <a:sym typeface="Trebuchet MS"/>
              </a:rPr>
              <a:t>Helps </a:t>
            </a:r>
            <a:r>
              <a:rPr lang="en-US" sz="2650" dirty="0">
                <a:solidFill>
                  <a:schemeClr val="dk1"/>
                </a:solidFill>
                <a:ea typeface="Trebuchet MS"/>
                <a:cs typeface="Trebuchet MS"/>
                <a:sym typeface="Trebuchet MS"/>
              </a:rPr>
              <a:t>mitigate ASIC </a:t>
            </a:r>
            <a:r>
              <a:rPr lang="en-US" sz="2650" dirty="0">
                <a:solidFill>
                  <a:schemeClr val="dk1"/>
                </a:solidFill>
                <a:ea typeface="Trebuchet MS"/>
                <a:cs typeface="Trebuchet MS"/>
                <a:sym typeface="Trebuchet MS"/>
              </a:rPr>
              <a:t>and </a:t>
            </a:r>
            <a:r>
              <a:rPr lang="en-US" sz="2650" dirty="0">
                <a:solidFill>
                  <a:schemeClr val="dk1"/>
                </a:solidFill>
                <a:ea typeface="Trebuchet MS"/>
                <a:cs typeface="Trebuchet MS"/>
                <a:sym typeface="Trebuchet MS"/>
              </a:rPr>
              <a:t>GPU </a:t>
            </a:r>
            <a:r>
              <a:rPr lang="en-US" sz="2650" dirty="0">
                <a:solidFill>
                  <a:schemeClr val="dk1"/>
                </a:solidFill>
                <a:ea typeface="Trebuchet MS"/>
                <a:cs typeface="Trebuchet MS"/>
                <a:sym typeface="Trebuchet MS"/>
              </a:rPr>
              <a:t>advantages</a:t>
            </a:r>
          </a:p>
          <a:p>
            <a:pPr lvl="2">
              <a:spcBef>
                <a:spcPts val="0"/>
              </a:spcBef>
              <a:buClr>
                <a:srgbClr val="0000FF"/>
              </a:buClr>
              <a:buSzPct val="100000"/>
              <a:buFont typeface="Wingdings" panose="05000000000000000000" pitchFamily="2" charset="2"/>
              <a:buChar char="§"/>
            </a:pPr>
            <a:r>
              <a:rPr lang="en-US" sz="2650" dirty="0">
                <a:solidFill>
                  <a:schemeClr val="dk1"/>
                </a:solidFill>
                <a:ea typeface="Trebuchet MS"/>
                <a:cs typeface="Trebuchet MS"/>
                <a:sym typeface="Trebuchet MS"/>
              </a:rPr>
              <a:t>Involves </a:t>
            </a:r>
            <a:r>
              <a:rPr lang="en-US" sz="2650" dirty="0">
                <a:solidFill>
                  <a:schemeClr val="dk1"/>
                </a:solidFill>
                <a:ea typeface="Trebuchet MS"/>
                <a:cs typeface="Trebuchet MS"/>
                <a:sym typeface="Trebuchet MS"/>
              </a:rPr>
              <a:t>smart contract execution</a:t>
            </a:r>
          </a:p>
          <a:p>
            <a:pPr lvl="1">
              <a:spcBef>
                <a:spcPts val="0"/>
              </a:spcBef>
              <a:buClr>
                <a:srgbClr val="0000FF"/>
              </a:buClr>
              <a:buSzPct val="100000"/>
            </a:pPr>
            <a:r>
              <a:rPr lang="en-US" sz="2800" dirty="0">
                <a:solidFill>
                  <a:schemeClr val="dk1"/>
                </a:solidFill>
                <a:ea typeface="Trebuchet MS"/>
                <a:cs typeface="Trebuchet MS"/>
                <a:sym typeface="Trebuchet MS"/>
              </a:rPr>
              <a:t>Difficulty is adjusted every block (not every two weeks) – this is an important identifier for the Uncle blocks</a:t>
            </a:r>
            <a:endParaRPr lang="en-US" sz="2800" dirty="0">
              <a:solidFill>
                <a:schemeClr val="dk1"/>
              </a:solidFill>
              <a:ea typeface="Trebuchet MS"/>
              <a:cs typeface="Trebuchet MS"/>
              <a:sym typeface="Trebuchet MS"/>
            </a:endParaRPr>
          </a:p>
          <a:p>
            <a:pPr lvl="1">
              <a:spcBef>
                <a:spcPts val="0"/>
              </a:spcBef>
              <a:buClr>
                <a:srgbClr val="0000FF"/>
              </a:buClr>
              <a:buSzPct val="100000"/>
              <a:buFont typeface="Wingdings" panose="05000000000000000000" pitchFamily="2" charset="2"/>
              <a:buChar char="§"/>
            </a:pPr>
            <a:endParaRPr sz="2500" dirty="0">
              <a:solidFill>
                <a:schemeClr val="dk1"/>
              </a:solidFill>
              <a:ea typeface="Trebuchet MS"/>
              <a:cs typeface="Trebuchet MS"/>
              <a:sym typeface="Trebuchet MS"/>
            </a:endParaRPr>
          </a:p>
          <a:p>
            <a:pPr marL="0" indent="0">
              <a:spcBef>
                <a:spcPts val="0"/>
              </a:spcBef>
              <a:buNone/>
            </a:pPr>
            <a:r>
              <a:rPr lang="en" sz="2800" dirty="0">
                <a:solidFill>
                  <a:schemeClr val="dk1"/>
                </a:solidFill>
                <a:ea typeface="Trebuchet MS"/>
                <a:cs typeface="Trebuchet MS"/>
                <a:sym typeface="Trebuchet MS"/>
              </a:rPr>
              <a:t>	</a:t>
            </a:r>
            <a:endParaRPr sz="2800" dirty="0">
              <a:solidFill>
                <a:schemeClr val="dk1"/>
              </a:solidFill>
              <a:ea typeface="Trebuchet MS"/>
              <a:cs typeface="Trebuchet MS"/>
              <a:sym typeface="Trebuchet MS"/>
            </a:endParaRPr>
          </a:p>
        </p:txBody>
      </p:sp>
      <p:sp>
        <p:nvSpPr>
          <p:cNvPr id="2" name="Footer Placeholder 1"/>
          <p:cNvSpPr>
            <a:spLocks noGrp="1"/>
          </p:cNvSpPr>
          <p:nvPr>
            <p:ph type="ftr" idx="11"/>
          </p:nvPr>
        </p:nvSpPr>
        <p:spPr/>
        <p:txBody>
          <a:bodyPr/>
          <a:lstStyle/>
          <a:p>
            <a:r>
              <a:rPr lang="en-US" dirty="0" smtClean="0"/>
              <a:t>Campbell R. Harvey 2018</a:t>
            </a:r>
            <a:endParaRPr lang="en-US" dirty="0"/>
          </a:p>
        </p:txBody>
      </p:sp>
      <p:sp>
        <p:nvSpPr>
          <p:cNvPr id="3" name="Slide Number Placeholder 2"/>
          <p:cNvSpPr>
            <a:spLocks noGrp="1"/>
          </p:cNvSpPr>
          <p:nvPr>
            <p:ph type="sldNum" idx="12"/>
          </p:nvPr>
        </p:nvSpPr>
        <p:spPr/>
        <p:txBody>
          <a:bodyPr/>
          <a:lstStyle/>
          <a:p>
            <a:pPr marL="25400"/>
            <a:fld id="{00000000-1234-1234-1234-123412341234}" type="slidenum">
              <a:rPr lang="en" smtClean="0"/>
              <a:pPr marL="25400"/>
              <a:t>15</a:t>
            </a:fld>
            <a:endParaRPr lang="en"/>
          </a:p>
        </p:txBody>
      </p:sp>
    </p:spTree>
    <p:extLst>
      <p:ext uri="{BB962C8B-B14F-4D97-AF65-F5344CB8AC3E}">
        <p14:creationId xmlns:p14="http://schemas.microsoft.com/office/powerpoint/2010/main" val="415452723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Shape 263"/>
          <p:cNvSpPr txBox="1">
            <a:spLocks noGrp="1"/>
          </p:cNvSpPr>
          <p:nvPr>
            <p:ph type="title"/>
          </p:nvPr>
        </p:nvSpPr>
        <p:spPr>
          <a:xfrm>
            <a:off x="144870" y="1083441"/>
            <a:ext cx="5804100" cy="586800"/>
          </a:xfrm>
          <a:prstGeom prst="rect">
            <a:avLst/>
          </a:prstGeom>
        </p:spPr>
        <p:txBody>
          <a:bodyPr spcFirstLastPara="1" vert="horz" wrap="square" lIns="91425" tIns="91425" rIns="91425" bIns="91425" rtlCol="0" anchor="t" anchorCtr="0">
            <a:noAutofit/>
          </a:bodyPr>
          <a:lstStyle/>
          <a:p>
            <a:pPr>
              <a:spcBef>
                <a:spcPts val="0"/>
              </a:spcBef>
            </a:pPr>
            <a:r>
              <a:rPr lang="en" sz="3600" dirty="0">
                <a:solidFill>
                  <a:srgbClr val="0000FF"/>
                </a:solidFill>
                <a:latin typeface="Calibri Light" panose="020F0302020204030204" pitchFamily="34" charset="0"/>
                <a:cs typeface="Calibri Light" panose="020F0302020204030204" pitchFamily="34" charset="0"/>
              </a:rPr>
              <a:t>Ethereum Blockchain</a:t>
            </a:r>
            <a:endParaRPr sz="3600" dirty="0">
              <a:solidFill>
                <a:srgbClr val="0000FF"/>
              </a:solidFill>
              <a:latin typeface="Calibri Light" panose="020F0302020204030204" pitchFamily="34" charset="0"/>
              <a:cs typeface="Calibri Light" panose="020F0302020204030204" pitchFamily="34" charset="0"/>
            </a:endParaRPr>
          </a:p>
        </p:txBody>
      </p:sp>
      <p:sp>
        <p:nvSpPr>
          <p:cNvPr id="2" name="Footer Placeholder 1"/>
          <p:cNvSpPr>
            <a:spLocks noGrp="1"/>
          </p:cNvSpPr>
          <p:nvPr>
            <p:ph type="ftr" idx="11"/>
          </p:nvPr>
        </p:nvSpPr>
        <p:spPr/>
        <p:txBody>
          <a:bodyPr/>
          <a:lstStyle/>
          <a:p>
            <a:r>
              <a:rPr lang="en-US" smtClean="0"/>
              <a:t>Campbell R. Harvey 2018</a:t>
            </a:r>
            <a:endParaRPr lang="en-US" dirty="0"/>
          </a:p>
        </p:txBody>
      </p:sp>
      <p:sp>
        <p:nvSpPr>
          <p:cNvPr id="3" name="Slide Number Placeholder 2"/>
          <p:cNvSpPr>
            <a:spLocks noGrp="1"/>
          </p:cNvSpPr>
          <p:nvPr>
            <p:ph type="sldNum" idx="12"/>
          </p:nvPr>
        </p:nvSpPr>
        <p:spPr/>
        <p:txBody>
          <a:bodyPr/>
          <a:lstStyle/>
          <a:p>
            <a:pPr marL="25400"/>
            <a:fld id="{00000000-1234-1234-1234-123412341234}" type="slidenum">
              <a:rPr lang="en" smtClean="0"/>
              <a:pPr marL="25400"/>
              <a:t>16</a:t>
            </a:fld>
            <a:endParaRPr lang="en"/>
          </a:p>
        </p:txBody>
      </p:sp>
      <p:sp>
        <p:nvSpPr>
          <p:cNvPr id="6" name="TextBox 5"/>
          <p:cNvSpPr txBox="1"/>
          <p:nvPr/>
        </p:nvSpPr>
        <p:spPr>
          <a:xfrm>
            <a:off x="144870" y="1977390"/>
            <a:ext cx="8694420" cy="3600986"/>
          </a:xfrm>
          <a:prstGeom prst="rect">
            <a:avLst/>
          </a:prstGeom>
          <a:noFill/>
        </p:spPr>
        <p:txBody>
          <a:bodyPr wrap="square" rtlCol="0">
            <a:spAutoFit/>
          </a:bodyPr>
          <a:lstStyle/>
          <a:p>
            <a:pPr>
              <a:buClr>
                <a:srgbClr val="0000FF"/>
              </a:buClr>
            </a:pPr>
            <a:r>
              <a:rPr lang="en-US" sz="3200" dirty="0">
                <a:latin typeface="+mj-lt"/>
              </a:rPr>
              <a:t>Key differences</a:t>
            </a:r>
          </a:p>
          <a:p>
            <a:pPr marL="457200" indent="-457200">
              <a:buClr>
                <a:srgbClr val="0000FF"/>
              </a:buClr>
              <a:buFont typeface="Arial" panose="020B0604020202020204" pitchFamily="34" charset="0"/>
              <a:buChar char="•"/>
            </a:pPr>
            <a:r>
              <a:rPr lang="en-US" sz="2800" dirty="0">
                <a:latin typeface="+mj-lt"/>
              </a:rPr>
              <a:t>Blocks keep track of balances – not “unspent transaction outputs” like BTC</a:t>
            </a:r>
          </a:p>
          <a:p>
            <a:pPr marL="457200" indent="-457200">
              <a:buClr>
                <a:srgbClr val="0000FF"/>
              </a:buClr>
              <a:buFont typeface="Arial" panose="020B0604020202020204" pitchFamily="34" charset="0"/>
              <a:buChar char="•"/>
            </a:pPr>
            <a:r>
              <a:rPr lang="en-US" sz="2800" dirty="0" err="1">
                <a:latin typeface="+mj-lt"/>
              </a:rPr>
              <a:t>Merkle</a:t>
            </a:r>
            <a:r>
              <a:rPr lang="en-US" sz="2800" dirty="0">
                <a:latin typeface="+mj-lt"/>
              </a:rPr>
              <a:t>-Patricia tries used (they have three branches compared to the </a:t>
            </a:r>
            <a:r>
              <a:rPr lang="en-US" sz="2800" dirty="0" err="1">
                <a:latin typeface="+mj-lt"/>
              </a:rPr>
              <a:t>Merkle</a:t>
            </a:r>
            <a:r>
              <a:rPr lang="en-US" sz="2800" dirty="0">
                <a:latin typeface="+mj-lt"/>
              </a:rPr>
              <a:t> tree’s two)</a:t>
            </a:r>
          </a:p>
          <a:p>
            <a:pPr marL="457200" indent="-457200">
              <a:buClr>
                <a:srgbClr val="0000FF"/>
              </a:buClr>
              <a:buFont typeface="Arial" panose="020B0604020202020204" pitchFamily="34" charset="0"/>
              <a:buChar char="•"/>
            </a:pPr>
            <a:r>
              <a:rPr lang="en-US" sz="2800" dirty="0">
                <a:latin typeface="+mj-lt"/>
              </a:rPr>
              <a:t>Will transition from Proof of Work to </a:t>
            </a:r>
            <a:r>
              <a:rPr lang="en-US" sz="2800" u="sng" dirty="0">
                <a:latin typeface="+mj-lt"/>
              </a:rPr>
              <a:t>Proof of Stake </a:t>
            </a:r>
            <a:r>
              <a:rPr lang="en-US" sz="2800" dirty="0">
                <a:latin typeface="+mj-lt"/>
              </a:rPr>
              <a:t>with Casper protocol</a:t>
            </a:r>
          </a:p>
          <a:p>
            <a:pPr marL="457200" indent="-457200">
              <a:buClr>
                <a:srgbClr val="0000FF"/>
              </a:buClr>
              <a:buFont typeface="Arial" panose="020B0604020202020204" pitchFamily="34" charset="0"/>
              <a:buChar char="•"/>
            </a:pPr>
            <a:r>
              <a:rPr lang="en-US" sz="2800" dirty="0">
                <a:latin typeface="+mj-lt"/>
              </a:rPr>
              <a:t>See appendix for more details</a:t>
            </a:r>
            <a:endParaRPr lang="en-US" sz="2800" dirty="0">
              <a:latin typeface="+mj-lt"/>
            </a:endParaRPr>
          </a:p>
        </p:txBody>
      </p:sp>
    </p:spTree>
    <p:extLst>
      <p:ext uri="{BB962C8B-B14F-4D97-AF65-F5344CB8AC3E}">
        <p14:creationId xmlns:p14="http://schemas.microsoft.com/office/powerpoint/2010/main" val="209767144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Shape 315"/>
          <p:cNvSpPr txBox="1">
            <a:spLocks noGrp="1"/>
          </p:cNvSpPr>
          <p:nvPr>
            <p:ph type="title"/>
          </p:nvPr>
        </p:nvSpPr>
        <p:spPr>
          <a:xfrm>
            <a:off x="184100" y="926203"/>
            <a:ext cx="3112135" cy="482600"/>
          </a:xfrm>
          <a:prstGeom prst="rect">
            <a:avLst/>
          </a:prstGeom>
          <a:noFill/>
          <a:ln>
            <a:noFill/>
          </a:ln>
        </p:spPr>
        <p:txBody>
          <a:bodyPr spcFirstLastPara="1" vert="horz" wrap="square" lIns="0" tIns="12700" rIns="0" bIns="0" rtlCol="0" anchor="t" anchorCtr="0">
            <a:noAutofit/>
          </a:bodyPr>
          <a:lstStyle/>
          <a:p>
            <a:pPr marL="12700" algn="r">
              <a:spcBef>
                <a:spcPts val="0"/>
              </a:spcBef>
              <a:buClr>
                <a:srgbClr val="262626"/>
              </a:buClr>
              <a:buSzPts val="3000"/>
            </a:pPr>
            <a:r>
              <a:rPr lang="en" sz="3600" dirty="0">
                <a:solidFill>
                  <a:srgbClr val="0000FF"/>
                </a:solidFill>
                <a:latin typeface="Calibri Light" panose="020F0302020204030204" pitchFamily="34" charset="0"/>
                <a:ea typeface="Century Schoolbook"/>
                <a:cs typeface="Calibri Light" panose="020F0302020204030204" pitchFamily="34" charset="0"/>
                <a:sym typeface="Century Schoolbook"/>
              </a:rPr>
              <a:t>Ethereum Nodes</a:t>
            </a:r>
            <a:endParaRPr sz="3600" dirty="0">
              <a:solidFill>
                <a:srgbClr val="0000FF"/>
              </a:solidFill>
              <a:latin typeface="Calibri Light" panose="020F0302020204030204" pitchFamily="34" charset="0"/>
              <a:ea typeface="Century Schoolbook"/>
              <a:cs typeface="Calibri Light" panose="020F0302020204030204" pitchFamily="34" charset="0"/>
              <a:sym typeface="Century Schoolbook"/>
            </a:endParaRPr>
          </a:p>
        </p:txBody>
      </p:sp>
      <p:sp>
        <p:nvSpPr>
          <p:cNvPr id="316" name="Shape 316"/>
          <p:cNvSpPr txBox="1">
            <a:spLocks noGrp="1"/>
          </p:cNvSpPr>
          <p:nvPr>
            <p:ph type="sldNum" idx="12"/>
          </p:nvPr>
        </p:nvSpPr>
        <p:spPr>
          <a:prstGeom prst="rect">
            <a:avLst/>
          </a:prstGeom>
          <a:noFill/>
          <a:ln>
            <a:noFill/>
          </a:ln>
        </p:spPr>
        <p:txBody>
          <a:bodyPr spcFirstLastPara="1" vert="horz" wrap="square" lIns="0" tIns="3175" rIns="0" bIns="0" rtlCol="0" anchor="ctr" anchorCtr="0">
            <a:noAutofit/>
          </a:bodyPr>
          <a:lstStyle/>
          <a:p>
            <a:pPr marL="25400" algn="r"/>
            <a:fld id="{00000000-1234-1234-1234-123412341234}" type="slidenum">
              <a:rPr lang="en" sz="900" i="1">
                <a:solidFill>
                  <a:schemeClr val="lt2"/>
                </a:solidFill>
                <a:latin typeface="Century Schoolbook"/>
                <a:ea typeface="Century Schoolbook"/>
                <a:cs typeface="Century Schoolbook"/>
                <a:sym typeface="Century Schoolbook"/>
              </a:rPr>
              <a:pPr marL="25400" algn="r"/>
              <a:t>17</a:t>
            </a:fld>
            <a:endParaRPr sz="900" i="1">
              <a:solidFill>
                <a:schemeClr val="lt2"/>
              </a:solidFill>
              <a:latin typeface="Century Schoolbook"/>
              <a:ea typeface="Century Schoolbook"/>
              <a:cs typeface="Century Schoolbook"/>
              <a:sym typeface="Century Schoolbook"/>
            </a:endParaRPr>
          </a:p>
        </p:txBody>
      </p:sp>
      <p:sp>
        <p:nvSpPr>
          <p:cNvPr id="317" name="Shape 317"/>
          <p:cNvSpPr txBox="1"/>
          <p:nvPr/>
        </p:nvSpPr>
        <p:spPr>
          <a:xfrm>
            <a:off x="179276" y="1778524"/>
            <a:ext cx="9502139" cy="4088400"/>
          </a:xfrm>
          <a:prstGeom prst="rect">
            <a:avLst/>
          </a:prstGeom>
          <a:noFill/>
          <a:ln>
            <a:noFill/>
          </a:ln>
        </p:spPr>
        <p:txBody>
          <a:bodyPr spcFirstLastPara="1" wrap="square" lIns="0" tIns="66025" rIns="0" bIns="0" anchor="t" anchorCtr="0">
            <a:noAutofit/>
          </a:bodyPr>
          <a:lstStyle/>
          <a:p>
            <a:pPr marL="469900" indent="-457200">
              <a:buClr>
                <a:srgbClr val="0000FF"/>
              </a:buClr>
              <a:buSzPct val="100000"/>
              <a:buFont typeface="Arial" panose="020B0604020202020204" pitchFamily="34" charset="0"/>
              <a:buChar char="•"/>
            </a:pPr>
            <a:r>
              <a:rPr lang="en" sz="2800" dirty="0">
                <a:solidFill>
                  <a:schemeClr val="dk1"/>
                </a:solidFill>
                <a:ea typeface="Trebuchet MS"/>
                <a:cs typeface="Trebuchet MS"/>
                <a:sym typeface="Trebuchet MS"/>
              </a:rPr>
              <a:t>Validate </a:t>
            </a:r>
            <a:r>
              <a:rPr lang="en" sz="2800" dirty="0">
                <a:solidFill>
                  <a:schemeClr val="dk1"/>
                </a:solidFill>
                <a:ea typeface="Trebuchet MS"/>
                <a:cs typeface="Trebuchet MS"/>
                <a:sym typeface="Trebuchet MS"/>
              </a:rPr>
              <a:t>all transactions and new blocks</a:t>
            </a:r>
            <a:endParaRPr sz="2800" dirty="0">
              <a:solidFill>
                <a:schemeClr val="dk1"/>
              </a:solidFill>
              <a:ea typeface="Trebuchet MS"/>
              <a:cs typeface="Trebuchet MS"/>
              <a:sym typeface="Trebuchet MS"/>
            </a:endParaRPr>
          </a:p>
          <a:p>
            <a:pPr marL="469900" marR="247015" indent="-457200">
              <a:lnSpc>
                <a:spcPct val="114599"/>
              </a:lnSpc>
              <a:buClr>
                <a:srgbClr val="0000FF"/>
              </a:buClr>
              <a:buSzPct val="100000"/>
              <a:buFont typeface="Arial" panose="020B0604020202020204" pitchFamily="34" charset="0"/>
              <a:buChar char="•"/>
            </a:pPr>
            <a:r>
              <a:rPr lang="en" sz="2800" dirty="0">
                <a:solidFill>
                  <a:schemeClr val="dk1"/>
                </a:solidFill>
                <a:ea typeface="Trebuchet MS"/>
                <a:cs typeface="Trebuchet MS"/>
                <a:sym typeface="Trebuchet MS"/>
              </a:rPr>
              <a:t>Operate in a P2P fashion</a:t>
            </a:r>
            <a:endParaRPr sz="2800" dirty="0">
              <a:solidFill>
                <a:schemeClr val="dk1"/>
              </a:solidFill>
              <a:ea typeface="Trebuchet MS"/>
              <a:cs typeface="Trebuchet MS"/>
              <a:sym typeface="Trebuchet MS"/>
            </a:endParaRPr>
          </a:p>
          <a:p>
            <a:pPr marL="469900" marR="5080" indent="-457200">
              <a:lnSpc>
                <a:spcPct val="114599"/>
              </a:lnSpc>
              <a:buClr>
                <a:srgbClr val="0000FF"/>
              </a:buClr>
              <a:buSzPct val="100000"/>
              <a:buFont typeface="Arial" panose="020B0604020202020204" pitchFamily="34" charset="0"/>
              <a:buChar char="•"/>
            </a:pPr>
            <a:r>
              <a:rPr lang="en" sz="2800" dirty="0">
                <a:solidFill>
                  <a:schemeClr val="dk1"/>
                </a:solidFill>
                <a:ea typeface="Trebuchet MS"/>
                <a:cs typeface="Trebuchet MS"/>
                <a:sym typeface="Trebuchet MS"/>
              </a:rPr>
              <a:t>Each contains a copy of the entire </a:t>
            </a:r>
            <a:r>
              <a:rPr lang="en" sz="2800" dirty="0">
                <a:solidFill>
                  <a:schemeClr val="dk1"/>
                </a:solidFill>
                <a:ea typeface="Trebuchet MS"/>
                <a:cs typeface="Trebuchet MS"/>
                <a:sym typeface="Trebuchet MS"/>
              </a:rPr>
              <a:t>Blockchain</a:t>
            </a:r>
          </a:p>
          <a:p>
            <a:pPr marL="469900" marR="5080" indent="-457200">
              <a:lnSpc>
                <a:spcPct val="114599"/>
              </a:lnSpc>
              <a:buClr>
                <a:srgbClr val="0000FF"/>
              </a:buClr>
              <a:buSzPct val="100000"/>
              <a:buFont typeface="Arial" panose="020B0604020202020204" pitchFamily="34" charset="0"/>
              <a:buChar char="•"/>
            </a:pPr>
            <a:r>
              <a:rPr lang="en" sz="2800" dirty="0">
                <a:solidFill>
                  <a:schemeClr val="dk1"/>
                </a:solidFill>
                <a:ea typeface="Trebuchet MS"/>
                <a:cs typeface="Trebuchet MS"/>
                <a:sym typeface="Trebuchet MS"/>
              </a:rPr>
              <a:t>Light </a:t>
            </a:r>
            <a:r>
              <a:rPr lang="en" sz="2800" dirty="0">
                <a:solidFill>
                  <a:schemeClr val="dk1"/>
                </a:solidFill>
                <a:ea typeface="Trebuchet MS"/>
                <a:cs typeface="Trebuchet MS"/>
                <a:sym typeface="Trebuchet MS"/>
              </a:rPr>
              <a:t>clients - store only block </a:t>
            </a:r>
            <a:r>
              <a:rPr lang="en" sz="2800" dirty="0">
                <a:solidFill>
                  <a:schemeClr val="dk1"/>
                </a:solidFill>
                <a:ea typeface="Trebuchet MS"/>
                <a:cs typeface="Trebuchet MS"/>
                <a:sym typeface="Trebuchet MS"/>
              </a:rPr>
              <a:t>headers</a:t>
            </a:r>
          </a:p>
          <a:p>
            <a:pPr marL="355600" marR="5080" lvl="2" indent="-342900">
              <a:lnSpc>
                <a:spcPct val="114599"/>
              </a:lnSpc>
              <a:buClr>
                <a:srgbClr val="0000FF"/>
              </a:buClr>
              <a:buSzPct val="100000"/>
              <a:buFont typeface="Wingdings" panose="05000000000000000000" pitchFamily="2" charset="2"/>
              <a:buChar char="§"/>
            </a:pPr>
            <a:r>
              <a:rPr lang="en" sz="2400" dirty="0">
                <a:solidFill>
                  <a:schemeClr val="dk1"/>
                </a:solidFill>
                <a:ea typeface="Trebuchet MS"/>
                <a:cs typeface="Trebuchet MS"/>
                <a:sym typeface="Trebuchet MS"/>
              </a:rPr>
              <a:t> 	Provide </a:t>
            </a:r>
            <a:r>
              <a:rPr lang="en" sz="2400" dirty="0">
                <a:solidFill>
                  <a:schemeClr val="dk1"/>
                </a:solidFill>
                <a:ea typeface="Trebuchet MS"/>
                <a:cs typeface="Trebuchet MS"/>
                <a:sym typeface="Trebuchet MS"/>
              </a:rPr>
              <a:t>easy verification through tree data </a:t>
            </a:r>
            <a:r>
              <a:rPr lang="en" sz="2400" dirty="0">
                <a:solidFill>
                  <a:schemeClr val="dk1"/>
                </a:solidFill>
                <a:ea typeface="Trebuchet MS"/>
                <a:cs typeface="Trebuchet MS"/>
                <a:sym typeface="Trebuchet MS"/>
              </a:rPr>
              <a:t>structure</a:t>
            </a:r>
            <a:endParaRPr lang="en" sz="2400" dirty="0">
              <a:solidFill>
                <a:schemeClr val="dk1"/>
              </a:solidFill>
              <a:ea typeface="Trebuchet MS"/>
              <a:cs typeface="Trebuchet MS"/>
              <a:sym typeface="Trebuchet MS"/>
            </a:endParaRPr>
          </a:p>
          <a:p>
            <a:pPr marL="355600" marR="5080" lvl="8" indent="-342900">
              <a:lnSpc>
                <a:spcPct val="114599"/>
              </a:lnSpc>
              <a:buClr>
                <a:srgbClr val="0000FF"/>
              </a:buClr>
              <a:buSzPct val="100000"/>
              <a:buFont typeface="Wingdings" panose="05000000000000000000" pitchFamily="2" charset="2"/>
              <a:buChar char="§"/>
            </a:pPr>
            <a:r>
              <a:rPr lang="en" sz="2400" dirty="0">
                <a:solidFill>
                  <a:schemeClr val="dk1"/>
                </a:solidFill>
                <a:ea typeface="Trebuchet MS"/>
                <a:cs typeface="Trebuchet MS"/>
                <a:sym typeface="Trebuchet MS"/>
              </a:rPr>
              <a:t>        Don’t </a:t>
            </a:r>
            <a:r>
              <a:rPr lang="en" sz="2400" dirty="0">
                <a:solidFill>
                  <a:schemeClr val="dk1"/>
                </a:solidFill>
                <a:ea typeface="Trebuchet MS"/>
                <a:cs typeface="Trebuchet MS"/>
                <a:sym typeface="Trebuchet MS"/>
              </a:rPr>
              <a:t>execute transactions, used primarily for balance validation</a:t>
            </a:r>
            <a:endParaRPr sz="2400" dirty="0">
              <a:solidFill>
                <a:schemeClr val="dk1"/>
              </a:solidFill>
              <a:ea typeface="Trebuchet MS"/>
              <a:cs typeface="Trebuchet MS"/>
              <a:sym typeface="Trebuchet MS"/>
            </a:endParaRPr>
          </a:p>
          <a:p>
            <a:pPr marL="469900" marR="5080" indent="-457200">
              <a:lnSpc>
                <a:spcPct val="114599"/>
              </a:lnSpc>
              <a:buClr>
                <a:srgbClr val="0000FF"/>
              </a:buClr>
              <a:buSzPct val="100000"/>
              <a:buFont typeface="Arial" panose="020B0604020202020204" pitchFamily="34" charset="0"/>
              <a:buChar char="•"/>
            </a:pPr>
            <a:r>
              <a:rPr lang="en" sz="2800" dirty="0">
                <a:solidFill>
                  <a:schemeClr val="dk1"/>
                </a:solidFill>
                <a:ea typeface="Trebuchet MS"/>
                <a:cs typeface="Trebuchet MS"/>
                <a:sym typeface="Trebuchet MS"/>
              </a:rPr>
              <a:t>Implemented in a variety of languages (Go, Rust, etc.)</a:t>
            </a:r>
            <a:endParaRPr sz="2800" dirty="0">
              <a:solidFill>
                <a:schemeClr val="dk1"/>
              </a:solidFill>
              <a:ea typeface="Trebuchet MS"/>
              <a:cs typeface="Trebuchet MS"/>
              <a:sym typeface="Trebuchet MS"/>
            </a:endParaRPr>
          </a:p>
        </p:txBody>
      </p:sp>
      <p:sp>
        <p:nvSpPr>
          <p:cNvPr id="2" name="Footer Placeholder 1"/>
          <p:cNvSpPr>
            <a:spLocks noGrp="1"/>
          </p:cNvSpPr>
          <p:nvPr>
            <p:ph type="ftr" idx="11"/>
          </p:nvPr>
        </p:nvSpPr>
        <p:spPr/>
        <p:txBody>
          <a:bodyPr/>
          <a:lstStyle/>
          <a:p>
            <a:r>
              <a:rPr lang="en-US" smtClean="0"/>
              <a:t>Campbell R. Harvey 2018</a:t>
            </a:r>
            <a:endParaRPr lang="en-US" dirty="0"/>
          </a:p>
        </p:txBody>
      </p:sp>
    </p:spTree>
    <p:extLst>
      <p:ext uri="{BB962C8B-B14F-4D97-AF65-F5344CB8AC3E}">
        <p14:creationId xmlns:p14="http://schemas.microsoft.com/office/powerpoint/2010/main" val="355768898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Shape 330"/>
          <p:cNvSpPr txBox="1"/>
          <p:nvPr/>
        </p:nvSpPr>
        <p:spPr>
          <a:xfrm>
            <a:off x="381000" y="1408800"/>
            <a:ext cx="8618220" cy="4178100"/>
          </a:xfrm>
          <a:prstGeom prst="rect">
            <a:avLst/>
          </a:prstGeom>
          <a:noFill/>
          <a:ln>
            <a:noFill/>
          </a:ln>
        </p:spPr>
        <p:txBody>
          <a:bodyPr spcFirstLastPara="1" wrap="square" lIns="0" tIns="66025" rIns="0" bIns="0" anchor="t" anchorCtr="0">
            <a:noAutofit/>
          </a:bodyPr>
          <a:lstStyle/>
          <a:p>
            <a:pPr marL="57150">
              <a:buClr>
                <a:srgbClr val="0000FF"/>
              </a:buClr>
              <a:buSzPct val="100000"/>
            </a:pPr>
            <a:r>
              <a:rPr lang="en" sz="3200" dirty="0">
                <a:solidFill>
                  <a:schemeClr val="dk1"/>
                </a:solidFill>
                <a:ea typeface="Trebuchet MS"/>
                <a:cs typeface="Trebuchet MS"/>
                <a:sym typeface="Trebuchet MS"/>
              </a:rPr>
              <a:t>Accounts:</a:t>
            </a:r>
            <a:endParaRPr sz="3200" dirty="0">
              <a:solidFill>
                <a:schemeClr val="dk1"/>
              </a:solidFill>
              <a:ea typeface="Trebuchet MS"/>
              <a:cs typeface="Trebuchet MS"/>
              <a:sym typeface="Trebuchet MS"/>
            </a:endParaRPr>
          </a:p>
          <a:p>
            <a:pPr marL="971550" lvl="1" indent="-457200">
              <a:spcBef>
                <a:spcPts val="420"/>
              </a:spcBef>
              <a:buClr>
                <a:srgbClr val="0000FF"/>
              </a:buClr>
              <a:buSzPct val="100000"/>
              <a:buFont typeface="Arial" panose="020B0604020202020204" pitchFamily="34" charset="0"/>
              <a:buChar char="•"/>
            </a:pPr>
            <a:r>
              <a:rPr lang="en" sz="2800" dirty="0">
                <a:solidFill>
                  <a:schemeClr val="dk1"/>
                </a:solidFill>
                <a:ea typeface="Trebuchet MS"/>
                <a:cs typeface="Trebuchet MS"/>
                <a:sym typeface="Trebuchet MS"/>
              </a:rPr>
              <a:t>Two Kinds:</a:t>
            </a:r>
            <a:endParaRPr sz="2800" dirty="0"/>
          </a:p>
          <a:p>
            <a:pPr marL="1428750" lvl="2" indent="-457200">
              <a:spcBef>
                <a:spcPts val="420"/>
              </a:spcBef>
              <a:buClr>
                <a:srgbClr val="0000FF"/>
              </a:buClr>
              <a:buSzPct val="100000"/>
              <a:buFont typeface="Wingdings" panose="05000000000000000000" pitchFamily="2" charset="2"/>
              <a:buChar char="§"/>
            </a:pPr>
            <a:r>
              <a:rPr lang="en-US" sz="2400" dirty="0">
                <a:solidFill>
                  <a:schemeClr val="dk1"/>
                </a:solidFill>
                <a:ea typeface="Trebuchet MS"/>
                <a:cs typeface="Trebuchet MS"/>
                <a:sym typeface="Trebuchet MS"/>
              </a:rPr>
              <a:t>External Owned Accounts - (EOA, most common </a:t>
            </a:r>
            <a:r>
              <a:rPr lang="en-US" sz="2400" dirty="0">
                <a:solidFill>
                  <a:schemeClr val="dk1"/>
                </a:solidFill>
                <a:ea typeface="Trebuchet MS"/>
                <a:cs typeface="Trebuchet MS"/>
                <a:sym typeface="Trebuchet MS"/>
              </a:rPr>
              <a:t>account</a:t>
            </a:r>
            <a:r>
              <a:rPr lang="en-US" sz="2400" dirty="0">
                <a:solidFill>
                  <a:schemeClr val="dk1"/>
                </a:solidFill>
                <a:ea typeface="Trebuchet MS"/>
                <a:cs typeface="Trebuchet MS"/>
                <a:sym typeface="Trebuchet MS"/>
              </a:rPr>
              <a:t>)</a:t>
            </a:r>
            <a:endParaRPr lang="en-US" sz="2400" dirty="0"/>
          </a:p>
          <a:p>
            <a:pPr marL="1428750" lvl="2" indent="-457200">
              <a:spcBef>
                <a:spcPts val="420"/>
              </a:spcBef>
              <a:buClr>
                <a:srgbClr val="0000FF"/>
              </a:buClr>
              <a:buSzPct val="100000"/>
              <a:buFont typeface="Wingdings" panose="05000000000000000000" pitchFamily="2" charset="2"/>
              <a:buChar char="§"/>
            </a:pPr>
            <a:r>
              <a:rPr lang="en" sz="2400" dirty="0">
                <a:solidFill>
                  <a:schemeClr val="dk1"/>
                </a:solidFill>
                <a:ea typeface="Trebuchet MS"/>
                <a:cs typeface="Trebuchet MS"/>
                <a:sym typeface="Trebuchet MS"/>
              </a:rPr>
              <a:t>Contract </a:t>
            </a:r>
            <a:r>
              <a:rPr lang="en" sz="2400" dirty="0">
                <a:solidFill>
                  <a:schemeClr val="dk1"/>
                </a:solidFill>
                <a:ea typeface="Trebuchet MS"/>
                <a:cs typeface="Trebuchet MS"/>
                <a:sym typeface="Trebuchet MS"/>
              </a:rPr>
              <a:t>Accounts </a:t>
            </a:r>
            <a:endParaRPr sz="2400" dirty="0"/>
          </a:p>
          <a:p>
            <a:pPr marL="971550" lvl="1" indent="-457200">
              <a:spcBef>
                <a:spcPts val="420"/>
              </a:spcBef>
              <a:buClr>
                <a:srgbClr val="0000FF"/>
              </a:buClr>
              <a:buSzPct val="100000"/>
              <a:buFont typeface="Arial" panose="020B0604020202020204" pitchFamily="34" charset="0"/>
              <a:buChar char="•"/>
            </a:pPr>
            <a:r>
              <a:rPr lang="en" sz="2800" dirty="0">
                <a:solidFill>
                  <a:schemeClr val="dk1"/>
                </a:solidFill>
                <a:ea typeface="Trebuchet MS"/>
                <a:cs typeface="Trebuchet MS"/>
                <a:sym typeface="Trebuchet MS"/>
              </a:rPr>
              <a:t>Consist </a:t>
            </a:r>
            <a:r>
              <a:rPr lang="en" sz="2800" dirty="0">
                <a:solidFill>
                  <a:schemeClr val="dk1"/>
                </a:solidFill>
                <a:ea typeface="Trebuchet MS"/>
                <a:cs typeface="Trebuchet MS"/>
                <a:sym typeface="Trebuchet MS"/>
              </a:rPr>
              <a:t>of a public/private keypair</a:t>
            </a:r>
            <a:endParaRPr sz="2800" dirty="0">
              <a:solidFill>
                <a:schemeClr val="dk1"/>
              </a:solidFill>
              <a:ea typeface="Trebuchet MS"/>
              <a:cs typeface="Trebuchet MS"/>
              <a:sym typeface="Trebuchet MS"/>
            </a:endParaRPr>
          </a:p>
          <a:p>
            <a:pPr marL="971550" lvl="1" indent="-457200">
              <a:spcBef>
                <a:spcPts val="420"/>
              </a:spcBef>
              <a:buClr>
                <a:srgbClr val="0000FF"/>
              </a:buClr>
              <a:buSzPct val="100000"/>
              <a:buFont typeface="Arial" panose="020B0604020202020204" pitchFamily="34" charset="0"/>
              <a:buChar char="•"/>
            </a:pPr>
            <a:r>
              <a:rPr lang="en" sz="2800" dirty="0">
                <a:solidFill>
                  <a:schemeClr val="dk1"/>
                </a:solidFill>
                <a:ea typeface="Trebuchet MS"/>
                <a:cs typeface="Trebuchet MS"/>
                <a:sym typeface="Trebuchet MS"/>
              </a:rPr>
              <a:t>Allow for interaction with the blockchain</a:t>
            </a:r>
            <a:endParaRPr sz="2800" dirty="0"/>
          </a:p>
          <a:p>
            <a:pPr marL="57150">
              <a:spcBef>
                <a:spcPts val="420"/>
              </a:spcBef>
              <a:buClr>
                <a:srgbClr val="0000FF"/>
              </a:buClr>
              <a:buSzPct val="100000"/>
            </a:pPr>
            <a:r>
              <a:rPr lang="en" sz="3200" dirty="0">
                <a:solidFill>
                  <a:schemeClr val="dk1"/>
                </a:solidFill>
                <a:ea typeface="Trebuchet MS"/>
                <a:cs typeface="Trebuchet MS"/>
                <a:sym typeface="Trebuchet MS"/>
              </a:rPr>
              <a:t>Wallets:</a:t>
            </a:r>
            <a:endParaRPr sz="3200" dirty="0">
              <a:solidFill>
                <a:schemeClr val="dk1"/>
              </a:solidFill>
              <a:ea typeface="Trebuchet MS"/>
              <a:cs typeface="Trebuchet MS"/>
              <a:sym typeface="Trebuchet MS"/>
            </a:endParaRPr>
          </a:p>
          <a:p>
            <a:pPr marL="971550" lvl="1" indent="-457200">
              <a:spcBef>
                <a:spcPts val="420"/>
              </a:spcBef>
              <a:buClr>
                <a:srgbClr val="0000FF"/>
              </a:buClr>
              <a:buSzPct val="100000"/>
              <a:buFont typeface="Arial" panose="020B0604020202020204" pitchFamily="34" charset="0"/>
              <a:buChar char="•"/>
            </a:pPr>
            <a:r>
              <a:rPr lang="en" sz="2800" dirty="0">
                <a:solidFill>
                  <a:schemeClr val="dk1"/>
                </a:solidFill>
                <a:ea typeface="Trebuchet MS"/>
                <a:cs typeface="Trebuchet MS"/>
                <a:sym typeface="Trebuchet MS"/>
              </a:rPr>
              <a:t>A set of one or more external accounts</a:t>
            </a:r>
            <a:endParaRPr sz="2800" dirty="0">
              <a:solidFill>
                <a:schemeClr val="dk1"/>
              </a:solidFill>
              <a:ea typeface="Trebuchet MS"/>
              <a:cs typeface="Trebuchet MS"/>
              <a:sym typeface="Trebuchet MS"/>
            </a:endParaRPr>
          </a:p>
          <a:p>
            <a:pPr marL="971550" lvl="1" indent="-457200">
              <a:spcBef>
                <a:spcPts val="420"/>
              </a:spcBef>
              <a:buClr>
                <a:srgbClr val="0000FF"/>
              </a:buClr>
              <a:buSzPct val="100000"/>
              <a:buFont typeface="Arial" panose="020B0604020202020204" pitchFamily="34" charset="0"/>
              <a:buChar char="•"/>
            </a:pPr>
            <a:r>
              <a:rPr lang="en" sz="2800" dirty="0">
                <a:solidFill>
                  <a:schemeClr val="dk1"/>
                </a:solidFill>
                <a:ea typeface="Trebuchet MS"/>
                <a:cs typeface="Trebuchet MS"/>
                <a:sym typeface="Trebuchet MS"/>
              </a:rPr>
              <a:t>Used to store/transfer ether</a:t>
            </a:r>
            <a:endParaRPr sz="2800" dirty="0">
              <a:solidFill>
                <a:schemeClr val="dk1"/>
              </a:solidFill>
              <a:ea typeface="Trebuchet MS"/>
              <a:cs typeface="Trebuchet MS"/>
              <a:sym typeface="Trebuchet MS"/>
            </a:endParaRPr>
          </a:p>
          <a:p>
            <a:pPr marL="927100" lvl="1" indent="-260350">
              <a:spcBef>
                <a:spcPts val="420"/>
              </a:spcBef>
              <a:buClr>
                <a:schemeClr val="dk1"/>
              </a:buClr>
              <a:buSzPts val="2400"/>
            </a:pPr>
            <a:endParaRPr sz="2400" dirty="0">
              <a:solidFill>
                <a:schemeClr val="dk1"/>
              </a:solidFill>
              <a:latin typeface="Trebuchet MS"/>
              <a:ea typeface="Trebuchet MS"/>
              <a:cs typeface="Trebuchet MS"/>
              <a:sym typeface="Trebuchet MS"/>
            </a:endParaRPr>
          </a:p>
        </p:txBody>
      </p:sp>
      <p:sp>
        <p:nvSpPr>
          <p:cNvPr id="331" name="Shape 331"/>
          <p:cNvSpPr txBox="1">
            <a:spLocks noGrp="1"/>
          </p:cNvSpPr>
          <p:nvPr>
            <p:ph type="title"/>
          </p:nvPr>
        </p:nvSpPr>
        <p:spPr>
          <a:xfrm>
            <a:off x="-435750" y="926100"/>
            <a:ext cx="4569600" cy="482700"/>
          </a:xfrm>
          <a:prstGeom prst="rect">
            <a:avLst/>
          </a:prstGeom>
          <a:noFill/>
          <a:ln>
            <a:noFill/>
          </a:ln>
        </p:spPr>
        <p:txBody>
          <a:bodyPr spcFirstLastPara="1" vert="horz" wrap="square" lIns="0" tIns="12700" rIns="0" bIns="0" rtlCol="0" anchor="t" anchorCtr="0">
            <a:noAutofit/>
          </a:bodyPr>
          <a:lstStyle/>
          <a:p>
            <a:pPr marL="12700" algn="r">
              <a:spcBef>
                <a:spcPts val="0"/>
              </a:spcBef>
              <a:buClr>
                <a:srgbClr val="262626"/>
              </a:buClr>
              <a:buSzPts val="3000"/>
            </a:pPr>
            <a:r>
              <a:rPr lang="en" sz="3600" dirty="0">
                <a:solidFill>
                  <a:srgbClr val="0000FF"/>
                </a:solidFill>
                <a:latin typeface="Calibri Light" panose="020F0302020204030204" pitchFamily="34" charset="0"/>
                <a:ea typeface="Century Schoolbook"/>
                <a:cs typeface="Calibri Light" panose="020F0302020204030204" pitchFamily="34" charset="0"/>
                <a:sym typeface="Century Schoolbook"/>
              </a:rPr>
              <a:t>Accounts and Wallets</a:t>
            </a:r>
            <a:endParaRPr sz="3600" dirty="0">
              <a:solidFill>
                <a:srgbClr val="0000FF"/>
              </a:solidFill>
              <a:latin typeface="Calibri Light" panose="020F0302020204030204" pitchFamily="34" charset="0"/>
              <a:ea typeface="Century Schoolbook"/>
              <a:cs typeface="Calibri Light" panose="020F0302020204030204" pitchFamily="34" charset="0"/>
              <a:sym typeface="Century Schoolbook"/>
            </a:endParaRPr>
          </a:p>
        </p:txBody>
      </p:sp>
      <p:sp>
        <p:nvSpPr>
          <p:cNvPr id="332" name="Shape 332"/>
          <p:cNvSpPr txBox="1">
            <a:spLocks noGrp="1"/>
          </p:cNvSpPr>
          <p:nvPr>
            <p:ph type="sldNum" idx="12"/>
          </p:nvPr>
        </p:nvSpPr>
        <p:spPr>
          <a:prstGeom prst="rect">
            <a:avLst/>
          </a:prstGeom>
          <a:noFill/>
          <a:ln>
            <a:noFill/>
          </a:ln>
        </p:spPr>
        <p:txBody>
          <a:bodyPr spcFirstLastPara="1" vert="horz" wrap="square" lIns="0" tIns="3175" rIns="0" bIns="0" rtlCol="0" anchor="ctr" anchorCtr="0">
            <a:noAutofit/>
          </a:bodyPr>
          <a:lstStyle/>
          <a:p>
            <a:pPr marL="25400" algn="r"/>
            <a:fld id="{00000000-1234-1234-1234-123412341234}" type="slidenum">
              <a:rPr lang="en" sz="900" i="1">
                <a:solidFill>
                  <a:schemeClr val="lt2"/>
                </a:solidFill>
                <a:latin typeface="Century Schoolbook"/>
                <a:ea typeface="Century Schoolbook"/>
                <a:cs typeface="Century Schoolbook"/>
                <a:sym typeface="Century Schoolbook"/>
              </a:rPr>
              <a:pPr marL="25400" algn="r"/>
              <a:t>18</a:t>
            </a:fld>
            <a:endParaRPr sz="900" i="1">
              <a:solidFill>
                <a:schemeClr val="lt2"/>
              </a:solidFill>
              <a:latin typeface="Century Schoolbook"/>
              <a:ea typeface="Century Schoolbook"/>
              <a:cs typeface="Century Schoolbook"/>
              <a:sym typeface="Century Schoolbook"/>
            </a:endParaRPr>
          </a:p>
        </p:txBody>
      </p:sp>
      <p:sp>
        <p:nvSpPr>
          <p:cNvPr id="2" name="Footer Placeholder 1"/>
          <p:cNvSpPr>
            <a:spLocks noGrp="1"/>
          </p:cNvSpPr>
          <p:nvPr>
            <p:ph type="ftr" idx="11"/>
          </p:nvPr>
        </p:nvSpPr>
        <p:spPr/>
        <p:txBody>
          <a:bodyPr/>
          <a:lstStyle/>
          <a:p>
            <a:r>
              <a:rPr lang="en-US" smtClean="0"/>
              <a:t>Campbell R. Harvey 2018</a:t>
            </a:r>
            <a:endParaRPr lang="en-US" dirty="0"/>
          </a:p>
        </p:txBody>
      </p:sp>
    </p:spTree>
    <p:extLst>
      <p:ext uri="{BB962C8B-B14F-4D97-AF65-F5344CB8AC3E}">
        <p14:creationId xmlns:p14="http://schemas.microsoft.com/office/powerpoint/2010/main" val="18376784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1642387" y="2041518"/>
            <a:ext cx="5829300" cy="1102519"/>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5400" b="1" dirty="0" err="1">
                <a:solidFill>
                  <a:srgbClr val="0000FF"/>
                </a:solidFill>
                <a:latin typeface="Segoe UI Semibold" panose="020B0702040204020203" pitchFamily="34" charset="0"/>
              </a:rPr>
              <a:t>Ethereum</a:t>
            </a:r>
            <a:endParaRPr lang="en-US" sz="5400" b="1" dirty="0">
              <a:solidFill>
                <a:srgbClr val="0000FF"/>
              </a:solidFill>
              <a:latin typeface="Segoe UI Semibold" panose="020B0702040204020203" pitchFamily="34" charset="0"/>
            </a:endParaRPr>
          </a:p>
        </p:txBody>
      </p:sp>
      <p:sp>
        <p:nvSpPr>
          <p:cNvPr id="4" name="Subtitle 2"/>
          <p:cNvSpPr txBox="1">
            <a:spLocks/>
          </p:cNvSpPr>
          <p:nvPr/>
        </p:nvSpPr>
        <p:spPr>
          <a:xfrm>
            <a:off x="2102395" y="2906075"/>
            <a:ext cx="4800600" cy="131445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spcBef>
                <a:spcPts val="0"/>
              </a:spcBef>
              <a:buNone/>
            </a:pPr>
            <a:r>
              <a:rPr lang="en-US" sz="1800" dirty="0"/>
              <a:t>Campbell R. </a:t>
            </a:r>
            <a:r>
              <a:rPr lang="en-US" sz="1800" dirty="0"/>
              <a:t>Harvey*</a:t>
            </a:r>
            <a:endParaRPr lang="en-US" sz="1800" dirty="0"/>
          </a:p>
          <a:p>
            <a:pPr marL="0" indent="0" algn="ctr">
              <a:spcBef>
                <a:spcPts val="0"/>
              </a:spcBef>
              <a:buNone/>
            </a:pPr>
            <a:r>
              <a:rPr lang="en-US" sz="1400" i="1" dirty="0"/>
              <a:t>Duke University and </a:t>
            </a:r>
            <a:r>
              <a:rPr lang="en-US" sz="1400" i="1" dirty="0"/>
              <a:t>NBER</a:t>
            </a:r>
          </a:p>
          <a:p>
            <a:pPr marL="0" indent="0" algn="ctr">
              <a:spcBef>
                <a:spcPts val="0"/>
              </a:spcBef>
              <a:buNone/>
            </a:pPr>
            <a:endParaRPr lang="en-US" sz="300" dirty="0"/>
          </a:p>
          <a:p>
            <a:pPr marL="0" indent="0" algn="ctr">
              <a:spcBef>
                <a:spcPts val="0"/>
              </a:spcBef>
              <a:buNone/>
            </a:pPr>
            <a:r>
              <a:rPr lang="en-US" sz="1800" dirty="0" err="1"/>
              <a:t>Ashwin</a:t>
            </a:r>
            <a:r>
              <a:rPr lang="en-US" sz="1800" dirty="0"/>
              <a:t> Ramachandran</a:t>
            </a:r>
          </a:p>
          <a:p>
            <a:pPr marL="0" indent="0" algn="ctr">
              <a:spcBef>
                <a:spcPts val="0"/>
              </a:spcBef>
              <a:buNone/>
            </a:pPr>
            <a:r>
              <a:rPr lang="en-US" sz="1400" i="1" dirty="0"/>
              <a:t>Duke University</a:t>
            </a:r>
          </a:p>
          <a:p>
            <a:pPr marL="0" indent="0" algn="ctr">
              <a:spcBef>
                <a:spcPts val="0"/>
              </a:spcBef>
              <a:buNone/>
            </a:pPr>
            <a:endParaRPr lang="en-US" sz="100" dirty="0"/>
          </a:p>
          <a:p>
            <a:pPr marL="0" indent="0" algn="ctr">
              <a:spcBef>
                <a:spcPts val="0"/>
              </a:spcBef>
              <a:buNone/>
            </a:pPr>
            <a:r>
              <a:rPr lang="en-US" sz="1800" dirty="0"/>
              <a:t>Brent Xu </a:t>
            </a:r>
          </a:p>
          <a:p>
            <a:pPr marL="0" indent="0" algn="ctr">
              <a:spcBef>
                <a:spcPts val="0"/>
              </a:spcBef>
              <a:buNone/>
            </a:pPr>
            <a:r>
              <a:rPr lang="en-US" sz="1400" i="1" dirty="0" err="1"/>
              <a:t>ConsenSys</a:t>
            </a:r>
            <a:endParaRPr lang="en-US" sz="1400" i="1" dirty="0"/>
          </a:p>
        </p:txBody>
      </p:sp>
      <p:sp>
        <p:nvSpPr>
          <p:cNvPr id="5" name="TextBox 4"/>
          <p:cNvSpPr txBox="1"/>
          <p:nvPr/>
        </p:nvSpPr>
        <p:spPr>
          <a:xfrm>
            <a:off x="3966170" y="5463350"/>
            <a:ext cx="1181734" cy="253916"/>
          </a:xfrm>
          <a:prstGeom prst="rect">
            <a:avLst/>
          </a:prstGeom>
          <a:noFill/>
        </p:spPr>
        <p:txBody>
          <a:bodyPr wrap="none" rtlCol="0">
            <a:spAutoFit/>
          </a:bodyPr>
          <a:lstStyle/>
          <a:p>
            <a:r>
              <a:rPr lang="en-US" sz="1050" dirty="0"/>
              <a:t>February </a:t>
            </a:r>
            <a:r>
              <a:rPr lang="en-US" sz="1050" dirty="0"/>
              <a:t>12, </a:t>
            </a:r>
            <a:r>
              <a:rPr lang="en-US" sz="1050" dirty="0"/>
              <a:t>2018</a:t>
            </a:r>
          </a:p>
        </p:txBody>
      </p:sp>
      <p:sp>
        <p:nvSpPr>
          <p:cNvPr id="6" name="TextBox 5"/>
          <p:cNvSpPr txBox="1"/>
          <p:nvPr/>
        </p:nvSpPr>
        <p:spPr>
          <a:xfrm>
            <a:off x="3449082" y="1251614"/>
            <a:ext cx="1883849" cy="253916"/>
          </a:xfrm>
          <a:prstGeom prst="rect">
            <a:avLst/>
          </a:prstGeom>
          <a:noFill/>
        </p:spPr>
        <p:txBody>
          <a:bodyPr wrap="none" rtlCol="0">
            <a:spAutoFit/>
          </a:bodyPr>
          <a:lstStyle/>
          <a:p>
            <a:r>
              <a:rPr lang="en-US" sz="1050" dirty="0"/>
              <a:t>Innovation and </a:t>
            </a:r>
            <a:r>
              <a:rPr lang="en-US" sz="1050" dirty="0" err="1"/>
              <a:t>Cryptoventures</a:t>
            </a:r>
            <a:endParaRPr lang="en-US" sz="1050" dirty="0"/>
          </a:p>
        </p:txBody>
      </p:sp>
      <p:sp>
        <p:nvSpPr>
          <p:cNvPr id="2" name="Slide Number Placeholder 1"/>
          <p:cNvSpPr>
            <a:spLocks noGrp="1"/>
          </p:cNvSpPr>
          <p:nvPr>
            <p:ph type="sldNum" idx="12"/>
          </p:nvPr>
        </p:nvSpPr>
        <p:spPr/>
        <p:txBody>
          <a:bodyPr/>
          <a:lstStyle/>
          <a:p>
            <a:fld id="{00000000-1234-1234-1234-123412341234}" type="slidenum">
              <a:rPr lang="en" smtClean="0"/>
              <a:pPr/>
              <a:t>1</a:t>
            </a:fld>
            <a:endParaRPr lang="en" dirty="0"/>
          </a:p>
        </p:txBody>
      </p:sp>
      <p:sp>
        <p:nvSpPr>
          <p:cNvPr id="7" name="Footer Placeholder 1"/>
          <p:cNvSpPr txBox="1">
            <a:spLocks/>
          </p:cNvSpPr>
          <p:nvPr/>
        </p:nvSpPr>
        <p:spPr>
          <a:xfrm>
            <a:off x="974086" y="5664071"/>
            <a:ext cx="4358845" cy="273844"/>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algn="r"/>
            <a:r>
              <a:rPr lang="en-US" sz="1050" dirty="0" smtClean="0">
                <a:latin typeface="+mn-lt"/>
              </a:rPr>
              <a:t>Copyright Campbell </a:t>
            </a:r>
            <a:r>
              <a:rPr lang="en-US" sz="1050" dirty="0">
                <a:latin typeface="+mn-lt"/>
              </a:rPr>
              <a:t>R. </a:t>
            </a:r>
            <a:r>
              <a:rPr lang="en-US" sz="1050" dirty="0">
                <a:latin typeface="+mn-lt"/>
              </a:rPr>
              <a:t>Harvey 2018</a:t>
            </a:r>
            <a:endParaRPr lang="en-US" sz="1050" dirty="0">
              <a:latin typeface="+mn-lt"/>
            </a:endParaRPr>
          </a:p>
        </p:txBody>
      </p:sp>
    </p:spTree>
    <p:extLst>
      <p:ext uri="{BB962C8B-B14F-4D97-AF65-F5344CB8AC3E}">
        <p14:creationId xmlns:p14="http://schemas.microsoft.com/office/powerpoint/2010/main" val="198777711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7" name="Shape 337"/>
          <p:cNvSpPr txBox="1"/>
          <p:nvPr/>
        </p:nvSpPr>
        <p:spPr>
          <a:xfrm>
            <a:off x="381000" y="1408800"/>
            <a:ext cx="8457008" cy="4189200"/>
          </a:xfrm>
          <a:prstGeom prst="rect">
            <a:avLst/>
          </a:prstGeom>
          <a:noFill/>
          <a:ln>
            <a:noFill/>
          </a:ln>
        </p:spPr>
        <p:txBody>
          <a:bodyPr spcFirstLastPara="1" wrap="square" lIns="0" tIns="66025" rIns="0" bIns="0" anchor="t" anchorCtr="0">
            <a:noAutofit/>
          </a:bodyPr>
          <a:lstStyle/>
          <a:p>
            <a:pPr marL="57150">
              <a:buClr>
                <a:srgbClr val="0000FF"/>
              </a:buClr>
              <a:buSzPct val="100000"/>
            </a:pPr>
            <a:r>
              <a:rPr lang="en" sz="3200" dirty="0">
                <a:solidFill>
                  <a:schemeClr val="dk1"/>
                </a:solidFill>
                <a:ea typeface="Trebuchet MS"/>
                <a:cs typeface="Trebuchet MS"/>
                <a:sym typeface="Trebuchet MS"/>
              </a:rPr>
              <a:t>External Account </a:t>
            </a:r>
            <a:r>
              <a:rPr lang="en" sz="3200" dirty="0">
                <a:solidFill>
                  <a:schemeClr val="dk1"/>
                </a:solidFill>
                <a:ea typeface="Trebuchet MS"/>
                <a:cs typeface="Trebuchet MS"/>
                <a:sym typeface="Trebuchet MS"/>
              </a:rPr>
              <a:t>(EOA, Valid </a:t>
            </a:r>
            <a:r>
              <a:rPr lang="en" sz="3200" dirty="0">
                <a:solidFill>
                  <a:schemeClr val="dk1"/>
                </a:solidFill>
                <a:ea typeface="Trebuchet MS"/>
                <a:cs typeface="Trebuchet MS"/>
                <a:sym typeface="Trebuchet MS"/>
              </a:rPr>
              <a:t>Ethereum Address)</a:t>
            </a:r>
            <a:endParaRPr sz="3200" dirty="0"/>
          </a:p>
          <a:p>
            <a:pPr marL="971550" lvl="1" indent="-457200">
              <a:spcBef>
                <a:spcPts val="420"/>
              </a:spcBef>
              <a:buClr>
                <a:srgbClr val="0000FF"/>
              </a:buClr>
              <a:buSzPct val="100000"/>
              <a:buFont typeface="Arial" panose="020B0604020202020204" pitchFamily="34" charset="0"/>
              <a:buChar char="•"/>
            </a:pPr>
            <a:r>
              <a:rPr lang="en" sz="2800" dirty="0">
                <a:solidFill>
                  <a:schemeClr val="dk1"/>
                </a:solidFill>
                <a:ea typeface="Trebuchet MS"/>
                <a:cs typeface="Trebuchet MS"/>
                <a:sym typeface="Trebuchet MS"/>
              </a:rPr>
              <a:t>Has an associated nonce (amount of transactions sent from the account) </a:t>
            </a:r>
            <a:r>
              <a:rPr lang="en" sz="2800" dirty="0">
                <a:solidFill>
                  <a:schemeClr val="dk1"/>
                </a:solidFill>
                <a:ea typeface="Trebuchet MS"/>
                <a:cs typeface="Trebuchet MS"/>
                <a:sym typeface="Trebuchet MS"/>
              </a:rPr>
              <a:t>and a balance</a:t>
            </a:r>
            <a:endParaRPr sz="2800" dirty="0">
              <a:solidFill>
                <a:schemeClr val="dk1"/>
              </a:solidFill>
              <a:ea typeface="Trebuchet MS"/>
              <a:cs typeface="Trebuchet MS"/>
              <a:sym typeface="Trebuchet MS"/>
            </a:endParaRPr>
          </a:p>
          <a:p>
            <a:pPr marL="971550" lvl="1" indent="-457200">
              <a:spcBef>
                <a:spcPts val="420"/>
              </a:spcBef>
              <a:buClr>
                <a:srgbClr val="0000FF"/>
              </a:buClr>
              <a:buSzPct val="100000"/>
              <a:buFont typeface="Arial" panose="020B0604020202020204" pitchFamily="34" charset="0"/>
              <a:buChar char="•"/>
            </a:pPr>
            <a:r>
              <a:rPr lang="en" sz="2800" dirty="0">
                <a:solidFill>
                  <a:schemeClr val="dk1"/>
                </a:solidFill>
                <a:ea typeface="Trebuchet MS"/>
                <a:cs typeface="Trebuchet MS"/>
                <a:sym typeface="Trebuchet MS"/>
              </a:rPr>
              <a:t>codeHash - Hash of associated account </a:t>
            </a:r>
            <a:r>
              <a:rPr lang="en" sz="2800" dirty="0">
                <a:solidFill>
                  <a:schemeClr val="dk1"/>
                </a:solidFill>
                <a:ea typeface="Trebuchet MS"/>
                <a:cs typeface="Trebuchet MS"/>
                <a:sym typeface="Trebuchet MS"/>
              </a:rPr>
              <a:t>code, i.e. a computer program for a smart contract </a:t>
            </a:r>
            <a:r>
              <a:rPr lang="en" sz="2800" dirty="0">
                <a:solidFill>
                  <a:schemeClr val="dk1"/>
                </a:solidFill>
                <a:ea typeface="Trebuchet MS"/>
                <a:cs typeface="Trebuchet MS"/>
                <a:sym typeface="Trebuchet MS"/>
              </a:rPr>
              <a:t>(hash of an empty string for external </a:t>
            </a:r>
            <a:r>
              <a:rPr lang="en" sz="2800" dirty="0">
                <a:solidFill>
                  <a:schemeClr val="dk1"/>
                </a:solidFill>
                <a:ea typeface="Trebuchet MS"/>
                <a:cs typeface="Trebuchet MS"/>
                <a:sym typeface="Trebuchet MS"/>
              </a:rPr>
              <a:t>accounts, EOAs)</a:t>
            </a:r>
            <a:endParaRPr sz="2800" dirty="0">
              <a:solidFill>
                <a:schemeClr val="dk1"/>
              </a:solidFill>
              <a:ea typeface="Trebuchet MS"/>
              <a:cs typeface="Trebuchet MS"/>
              <a:sym typeface="Trebuchet MS"/>
            </a:endParaRPr>
          </a:p>
          <a:p>
            <a:pPr marL="971550" lvl="1" indent="-457200">
              <a:spcBef>
                <a:spcPts val="420"/>
              </a:spcBef>
              <a:buClr>
                <a:srgbClr val="0000FF"/>
              </a:buClr>
              <a:buSzPct val="100000"/>
              <a:buFont typeface="Arial" panose="020B0604020202020204" pitchFamily="34" charset="0"/>
              <a:buChar char="•"/>
            </a:pPr>
            <a:r>
              <a:rPr lang="en" sz="2800" dirty="0">
                <a:solidFill>
                  <a:schemeClr val="dk1"/>
                </a:solidFill>
                <a:ea typeface="Trebuchet MS"/>
                <a:cs typeface="Trebuchet MS"/>
                <a:sym typeface="Trebuchet MS"/>
              </a:rPr>
              <a:t>Storage Root is root hash of Merkle-Patricia trie of associated account </a:t>
            </a:r>
            <a:r>
              <a:rPr lang="en" sz="2800" dirty="0">
                <a:solidFill>
                  <a:schemeClr val="dk1"/>
                </a:solidFill>
                <a:ea typeface="Trebuchet MS"/>
                <a:cs typeface="Trebuchet MS"/>
                <a:sym typeface="Trebuchet MS"/>
              </a:rPr>
              <a:t>data</a:t>
            </a:r>
            <a:endParaRPr sz="2800" dirty="0">
              <a:solidFill>
                <a:schemeClr val="dk1"/>
              </a:solidFill>
              <a:ea typeface="Trebuchet MS"/>
              <a:cs typeface="Trebuchet MS"/>
              <a:sym typeface="Trebuchet MS"/>
            </a:endParaRPr>
          </a:p>
        </p:txBody>
      </p:sp>
      <p:sp>
        <p:nvSpPr>
          <p:cNvPr id="339" name="Shape 339"/>
          <p:cNvSpPr txBox="1">
            <a:spLocks noGrp="1"/>
          </p:cNvSpPr>
          <p:nvPr>
            <p:ph type="sldNum" idx="12"/>
          </p:nvPr>
        </p:nvSpPr>
        <p:spPr>
          <a:prstGeom prst="rect">
            <a:avLst/>
          </a:prstGeom>
          <a:noFill/>
          <a:ln>
            <a:noFill/>
          </a:ln>
        </p:spPr>
        <p:txBody>
          <a:bodyPr spcFirstLastPara="1" vert="horz" wrap="square" lIns="0" tIns="3175" rIns="0" bIns="0" rtlCol="0" anchor="ctr" anchorCtr="0">
            <a:noAutofit/>
          </a:bodyPr>
          <a:lstStyle/>
          <a:p>
            <a:pPr marL="25400" algn="r"/>
            <a:fld id="{00000000-1234-1234-1234-123412341234}" type="slidenum">
              <a:rPr lang="en" sz="900" i="1">
                <a:solidFill>
                  <a:schemeClr val="lt2"/>
                </a:solidFill>
                <a:latin typeface="Century Schoolbook"/>
                <a:ea typeface="Century Schoolbook"/>
                <a:cs typeface="Century Schoolbook"/>
                <a:sym typeface="Century Schoolbook"/>
              </a:rPr>
              <a:pPr marL="25400" algn="r"/>
              <a:t>19</a:t>
            </a:fld>
            <a:endParaRPr sz="900" i="1">
              <a:solidFill>
                <a:schemeClr val="lt2"/>
              </a:solidFill>
              <a:latin typeface="Century Schoolbook"/>
              <a:ea typeface="Century Schoolbook"/>
              <a:cs typeface="Century Schoolbook"/>
              <a:sym typeface="Century Schoolbook"/>
            </a:endParaRPr>
          </a:p>
        </p:txBody>
      </p:sp>
      <p:sp>
        <p:nvSpPr>
          <p:cNvPr id="2" name="Footer Placeholder 1"/>
          <p:cNvSpPr>
            <a:spLocks noGrp="1"/>
          </p:cNvSpPr>
          <p:nvPr>
            <p:ph type="ftr" idx="11"/>
          </p:nvPr>
        </p:nvSpPr>
        <p:spPr/>
        <p:txBody>
          <a:bodyPr/>
          <a:lstStyle/>
          <a:p>
            <a:r>
              <a:rPr lang="en-US" smtClean="0"/>
              <a:t>Campbell R. Harvey 2018</a:t>
            </a:r>
            <a:endParaRPr lang="en-US" dirty="0"/>
          </a:p>
        </p:txBody>
      </p:sp>
      <p:sp>
        <p:nvSpPr>
          <p:cNvPr id="7" name="Shape 331"/>
          <p:cNvSpPr txBox="1">
            <a:spLocks noGrp="1"/>
          </p:cNvSpPr>
          <p:nvPr>
            <p:ph type="title"/>
          </p:nvPr>
        </p:nvSpPr>
        <p:spPr>
          <a:xfrm>
            <a:off x="-390030" y="857250"/>
            <a:ext cx="4569600" cy="482700"/>
          </a:xfrm>
          <a:prstGeom prst="rect">
            <a:avLst/>
          </a:prstGeom>
          <a:noFill/>
          <a:ln>
            <a:noFill/>
          </a:ln>
        </p:spPr>
        <p:txBody>
          <a:bodyPr spcFirstLastPara="1" vert="horz" wrap="square" lIns="0" tIns="12700" rIns="0" bIns="0" rtlCol="0" anchor="t" anchorCtr="0">
            <a:noAutofit/>
          </a:bodyPr>
          <a:lstStyle/>
          <a:p>
            <a:pPr marL="12700" algn="r">
              <a:spcBef>
                <a:spcPts val="0"/>
              </a:spcBef>
              <a:buClr>
                <a:srgbClr val="262626"/>
              </a:buClr>
              <a:buSzPts val="3000"/>
            </a:pPr>
            <a:r>
              <a:rPr lang="en" sz="3600" dirty="0">
                <a:solidFill>
                  <a:srgbClr val="0000FF"/>
                </a:solidFill>
                <a:latin typeface="Calibri Light" panose="020F0302020204030204" pitchFamily="34" charset="0"/>
                <a:ea typeface="Century Schoolbook"/>
                <a:cs typeface="Calibri Light" panose="020F0302020204030204" pitchFamily="34" charset="0"/>
                <a:sym typeface="Century Schoolbook"/>
              </a:rPr>
              <a:t>Accounts and Wallets</a:t>
            </a:r>
            <a:endParaRPr sz="3600" dirty="0">
              <a:solidFill>
                <a:srgbClr val="0000FF"/>
              </a:solidFill>
              <a:latin typeface="Calibri Light" panose="020F0302020204030204" pitchFamily="34" charset="0"/>
              <a:ea typeface="Century Schoolbook"/>
              <a:cs typeface="Calibri Light" panose="020F0302020204030204" pitchFamily="34" charset="0"/>
              <a:sym typeface="Century Schoolbook"/>
            </a:endParaRPr>
          </a:p>
        </p:txBody>
      </p:sp>
    </p:spTree>
    <p:extLst>
      <p:ext uri="{BB962C8B-B14F-4D97-AF65-F5344CB8AC3E}">
        <p14:creationId xmlns:p14="http://schemas.microsoft.com/office/powerpoint/2010/main" val="38560538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pic>
        <p:nvPicPr>
          <p:cNvPr id="345" name="Shape 345"/>
          <p:cNvPicPr preferRelativeResize="0"/>
          <p:nvPr/>
        </p:nvPicPr>
        <p:blipFill>
          <a:blip r:embed="rId3">
            <a:alphaModFix/>
          </a:blip>
          <a:stretch>
            <a:fillRect/>
          </a:stretch>
        </p:blipFill>
        <p:spPr>
          <a:xfrm>
            <a:off x="1539241" y="3627804"/>
            <a:ext cx="5466125" cy="2234835"/>
          </a:xfrm>
          <a:prstGeom prst="rect">
            <a:avLst/>
          </a:prstGeom>
          <a:noFill/>
          <a:ln>
            <a:noFill/>
          </a:ln>
        </p:spPr>
      </p:pic>
      <p:sp>
        <p:nvSpPr>
          <p:cNvPr id="346" name="Shape 346"/>
          <p:cNvSpPr txBox="1"/>
          <p:nvPr/>
        </p:nvSpPr>
        <p:spPr>
          <a:xfrm>
            <a:off x="497750" y="1698700"/>
            <a:ext cx="8554810" cy="2580000"/>
          </a:xfrm>
          <a:prstGeom prst="rect">
            <a:avLst/>
          </a:prstGeom>
          <a:noFill/>
          <a:ln>
            <a:noFill/>
          </a:ln>
        </p:spPr>
        <p:txBody>
          <a:bodyPr spcFirstLastPara="1" wrap="square" lIns="0" tIns="66025" rIns="0" bIns="0" anchor="t" anchorCtr="0">
            <a:noAutofit/>
          </a:bodyPr>
          <a:lstStyle/>
          <a:p>
            <a:pPr marL="57150">
              <a:buClr>
                <a:srgbClr val="0000FF"/>
              </a:buClr>
              <a:buSzPct val="100000"/>
            </a:pPr>
            <a:r>
              <a:rPr lang="en" sz="2800" dirty="0">
                <a:solidFill>
                  <a:schemeClr val="dk1"/>
                </a:solidFill>
                <a:ea typeface="Trebuchet MS"/>
                <a:cs typeface="Trebuchet MS"/>
                <a:sym typeface="Trebuchet MS"/>
              </a:rPr>
              <a:t>Contract </a:t>
            </a:r>
            <a:r>
              <a:rPr lang="en" sz="2800" dirty="0">
                <a:solidFill>
                  <a:schemeClr val="dk1"/>
                </a:solidFill>
                <a:ea typeface="Trebuchet MS"/>
                <a:cs typeface="Trebuchet MS"/>
                <a:sym typeface="Trebuchet MS"/>
              </a:rPr>
              <a:t>Account </a:t>
            </a:r>
            <a:endParaRPr lang="en" sz="2800" dirty="0">
              <a:solidFill>
                <a:schemeClr val="dk1"/>
              </a:solidFill>
              <a:ea typeface="Trebuchet MS"/>
              <a:cs typeface="Trebuchet MS"/>
              <a:sym typeface="Trebuchet MS"/>
            </a:endParaRPr>
          </a:p>
          <a:p>
            <a:pPr marL="514350" indent="-457200">
              <a:buClr>
                <a:srgbClr val="0000FF"/>
              </a:buClr>
              <a:buSzPct val="100000"/>
              <a:buFont typeface="Arial" panose="020B0604020202020204" pitchFamily="34" charset="0"/>
              <a:buChar char="•"/>
            </a:pPr>
            <a:r>
              <a:rPr lang="en-US" sz="2800" dirty="0" err="1">
                <a:solidFill>
                  <a:schemeClr val="dk1"/>
                </a:solidFill>
                <a:ea typeface="Trebuchet MS"/>
                <a:cs typeface="Trebuchet MS"/>
                <a:sym typeface="Trebuchet MS"/>
              </a:rPr>
              <a:t>Ethereum</a:t>
            </a:r>
            <a:r>
              <a:rPr lang="en-US" sz="2800" dirty="0">
                <a:solidFill>
                  <a:schemeClr val="dk1"/>
                </a:solidFill>
                <a:ea typeface="Trebuchet MS"/>
                <a:cs typeface="Trebuchet MS"/>
                <a:sym typeface="Trebuchet MS"/>
              </a:rPr>
              <a:t> accounts can store and execute code</a:t>
            </a:r>
          </a:p>
          <a:p>
            <a:pPr marL="971550" lvl="1" indent="-457200">
              <a:spcBef>
                <a:spcPts val="420"/>
              </a:spcBef>
              <a:buClr>
                <a:srgbClr val="0000FF"/>
              </a:buClr>
              <a:buSzPct val="100000"/>
              <a:buFont typeface="Wingdings" panose="05000000000000000000" pitchFamily="2" charset="2"/>
              <a:buChar char="§"/>
            </a:pPr>
            <a:r>
              <a:rPr lang="en" sz="2400" dirty="0">
                <a:solidFill>
                  <a:schemeClr val="dk1"/>
                </a:solidFill>
                <a:ea typeface="Trebuchet MS"/>
                <a:cs typeface="Trebuchet MS"/>
                <a:sym typeface="Trebuchet MS"/>
              </a:rPr>
              <a:t>Has </a:t>
            </a:r>
            <a:r>
              <a:rPr lang="en" sz="2400" dirty="0">
                <a:solidFill>
                  <a:schemeClr val="dk1"/>
                </a:solidFill>
                <a:ea typeface="Trebuchet MS"/>
                <a:cs typeface="Trebuchet MS"/>
                <a:sym typeface="Trebuchet MS"/>
              </a:rPr>
              <a:t>an associated nonce </a:t>
            </a:r>
            <a:r>
              <a:rPr lang="en" sz="2400" dirty="0">
                <a:solidFill>
                  <a:schemeClr val="dk1"/>
                </a:solidFill>
                <a:ea typeface="Trebuchet MS"/>
                <a:cs typeface="Trebuchet MS"/>
                <a:sym typeface="Trebuchet MS"/>
              </a:rPr>
              <a:t>and </a:t>
            </a:r>
            <a:r>
              <a:rPr lang="en" sz="2400" dirty="0">
                <a:solidFill>
                  <a:schemeClr val="dk1"/>
                </a:solidFill>
                <a:ea typeface="Trebuchet MS"/>
                <a:cs typeface="Trebuchet MS"/>
                <a:sym typeface="Trebuchet MS"/>
              </a:rPr>
              <a:t>balance</a:t>
            </a:r>
            <a:endParaRPr sz="2400" dirty="0">
              <a:solidFill>
                <a:schemeClr val="dk1"/>
              </a:solidFill>
              <a:ea typeface="Trebuchet MS"/>
              <a:cs typeface="Trebuchet MS"/>
              <a:sym typeface="Trebuchet MS"/>
            </a:endParaRPr>
          </a:p>
          <a:p>
            <a:pPr marL="971550" lvl="1" indent="-457200">
              <a:spcBef>
                <a:spcPts val="420"/>
              </a:spcBef>
              <a:buClr>
                <a:srgbClr val="0000FF"/>
              </a:buClr>
              <a:buSzPct val="100000"/>
              <a:buFont typeface="Wingdings" panose="05000000000000000000" pitchFamily="2" charset="2"/>
              <a:buChar char="§"/>
            </a:pPr>
            <a:r>
              <a:rPr lang="en" sz="2400" dirty="0">
                <a:solidFill>
                  <a:schemeClr val="dk1"/>
                </a:solidFill>
                <a:ea typeface="Trebuchet MS"/>
                <a:cs typeface="Trebuchet MS"/>
                <a:sym typeface="Trebuchet MS"/>
              </a:rPr>
              <a:t>codeHash - </a:t>
            </a:r>
            <a:r>
              <a:rPr lang="en" sz="2400" dirty="0">
                <a:solidFill>
                  <a:schemeClr val="dk1"/>
                </a:solidFill>
                <a:ea typeface="Trebuchet MS"/>
                <a:cs typeface="Trebuchet MS"/>
                <a:sym typeface="Trebuchet MS"/>
              </a:rPr>
              <a:t>hash </a:t>
            </a:r>
            <a:r>
              <a:rPr lang="en" sz="2400" dirty="0">
                <a:solidFill>
                  <a:schemeClr val="dk1"/>
                </a:solidFill>
                <a:ea typeface="Trebuchet MS"/>
                <a:cs typeface="Trebuchet MS"/>
                <a:sym typeface="Trebuchet MS"/>
              </a:rPr>
              <a:t>of associated account code </a:t>
            </a:r>
            <a:r>
              <a:rPr lang="en" sz="2400" dirty="0">
                <a:solidFill>
                  <a:schemeClr val="dk1"/>
                </a:solidFill>
                <a:ea typeface="Trebuchet MS"/>
                <a:cs typeface="Trebuchet MS"/>
                <a:sym typeface="Trebuchet MS"/>
              </a:rPr>
              <a:t>storageRoot </a:t>
            </a:r>
            <a:r>
              <a:rPr lang="en" sz="2400" dirty="0">
                <a:solidFill>
                  <a:schemeClr val="dk1"/>
                </a:solidFill>
                <a:ea typeface="Trebuchet MS"/>
                <a:cs typeface="Trebuchet MS"/>
                <a:sym typeface="Trebuchet MS"/>
              </a:rPr>
              <a:t>contains Merkle tree of associated storage data</a:t>
            </a:r>
            <a:endParaRPr sz="2400" dirty="0">
              <a:solidFill>
                <a:schemeClr val="dk1"/>
              </a:solidFill>
              <a:ea typeface="Trebuchet MS"/>
              <a:cs typeface="Trebuchet MS"/>
              <a:sym typeface="Trebuchet MS"/>
            </a:endParaRPr>
          </a:p>
          <a:p>
            <a:pPr marL="927100" lvl="1" indent="-260350">
              <a:spcBef>
                <a:spcPts val="420"/>
              </a:spcBef>
              <a:buClr>
                <a:schemeClr val="dk1"/>
              </a:buClr>
              <a:buSzPts val="2400"/>
            </a:pPr>
            <a:endParaRPr sz="2800" dirty="0">
              <a:solidFill>
                <a:schemeClr val="dk1"/>
              </a:solidFill>
              <a:ea typeface="Trebuchet MS"/>
              <a:cs typeface="Trebuchet MS"/>
              <a:sym typeface="Trebuchet MS"/>
            </a:endParaRPr>
          </a:p>
        </p:txBody>
      </p:sp>
      <p:sp>
        <p:nvSpPr>
          <p:cNvPr id="2" name="Footer Placeholder 1"/>
          <p:cNvSpPr>
            <a:spLocks noGrp="1"/>
          </p:cNvSpPr>
          <p:nvPr>
            <p:ph type="ftr" idx="11"/>
          </p:nvPr>
        </p:nvSpPr>
        <p:spPr/>
        <p:txBody>
          <a:bodyPr/>
          <a:lstStyle/>
          <a:p>
            <a:r>
              <a:rPr lang="en-US" smtClean="0"/>
              <a:t>Campbell R. Harvey 2018</a:t>
            </a:r>
            <a:endParaRPr lang="en-US" dirty="0"/>
          </a:p>
        </p:txBody>
      </p:sp>
      <p:sp>
        <p:nvSpPr>
          <p:cNvPr id="3" name="Slide Number Placeholder 2"/>
          <p:cNvSpPr>
            <a:spLocks noGrp="1"/>
          </p:cNvSpPr>
          <p:nvPr>
            <p:ph type="sldNum" idx="12"/>
          </p:nvPr>
        </p:nvSpPr>
        <p:spPr/>
        <p:txBody>
          <a:bodyPr/>
          <a:lstStyle/>
          <a:p>
            <a:pPr marL="25400"/>
            <a:fld id="{00000000-1234-1234-1234-123412341234}" type="slidenum">
              <a:rPr lang="en" smtClean="0"/>
              <a:pPr marL="25400"/>
              <a:t>20</a:t>
            </a:fld>
            <a:endParaRPr lang="en"/>
          </a:p>
        </p:txBody>
      </p:sp>
      <p:sp>
        <p:nvSpPr>
          <p:cNvPr id="8" name="Shape 331"/>
          <p:cNvSpPr txBox="1">
            <a:spLocks noGrp="1"/>
          </p:cNvSpPr>
          <p:nvPr>
            <p:ph type="title"/>
          </p:nvPr>
        </p:nvSpPr>
        <p:spPr>
          <a:xfrm>
            <a:off x="-390030" y="857250"/>
            <a:ext cx="4569600" cy="482700"/>
          </a:xfrm>
          <a:prstGeom prst="rect">
            <a:avLst/>
          </a:prstGeom>
          <a:noFill/>
          <a:ln>
            <a:noFill/>
          </a:ln>
        </p:spPr>
        <p:txBody>
          <a:bodyPr spcFirstLastPara="1" vert="horz" wrap="square" lIns="0" tIns="12700" rIns="0" bIns="0" rtlCol="0" anchor="t" anchorCtr="0">
            <a:noAutofit/>
          </a:bodyPr>
          <a:lstStyle/>
          <a:p>
            <a:pPr marL="12700" algn="r">
              <a:spcBef>
                <a:spcPts val="0"/>
              </a:spcBef>
              <a:buClr>
                <a:srgbClr val="262626"/>
              </a:buClr>
              <a:buSzPts val="3000"/>
            </a:pPr>
            <a:r>
              <a:rPr lang="en" sz="3600" dirty="0">
                <a:solidFill>
                  <a:srgbClr val="0000FF"/>
                </a:solidFill>
                <a:latin typeface="Calibri Light" panose="020F0302020204030204" pitchFamily="34" charset="0"/>
                <a:ea typeface="Century Schoolbook"/>
                <a:cs typeface="Calibri Light" panose="020F0302020204030204" pitchFamily="34" charset="0"/>
                <a:sym typeface="Century Schoolbook"/>
              </a:rPr>
              <a:t>Accounts and Wallets</a:t>
            </a:r>
            <a:endParaRPr sz="3600" dirty="0">
              <a:solidFill>
                <a:srgbClr val="0000FF"/>
              </a:solidFill>
              <a:latin typeface="Calibri Light" panose="020F0302020204030204" pitchFamily="34" charset="0"/>
              <a:ea typeface="Century Schoolbook"/>
              <a:cs typeface="Calibri Light" panose="020F0302020204030204" pitchFamily="34" charset="0"/>
              <a:sym typeface="Century Schoolbook"/>
            </a:endParaRPr>
          </a:p>
        </p:txBody>
      </p:sp>
    </p:spTree>
    <p:extLst>
      <p:ext uri="{BB962C8B-B14F-4D97-AF65-F5344CB8AC3E}">
        <p14:creationId xmlns:p14="http://schemas.microsoft.com/office/powerpoint/2010/main" val="177458820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sp>
        <p:nvSpPr>
          <p:cNvPr id="351" name="Shape 351"/>
          <p:cNvSpPr txBox="1">
            <a:spLocks noGrp="1"/>
          </p:cNvSpPr>
          <p:nvPr>
            <p:ph type="title"/>
          </p:nvPr>
        </p:nvSpPr>
        <p:spPr>
          <a:xfrm>
            <a:off x="-71275" y="857250"/>
            <a:ext cx="3479700" cy="546300"/>
          </a:xfrm>
          <a:prstGeom prst="rect">
            <a:avLst/>
          </a:prstGeom>
          <a:noFill/>
          <a:ln>
            <a:noFill/>
          </a:ln>
        </p:spPr>
        <p:txBody>
          <a:bodyPr spcFirstLastPara="1" vert="horz" wrap="square" lIns="0" tIns="12700" rIns="0" bIns="0" rtlCol="0" anchor="t" anchorCtr="0">
            <a:noAutofit/>
          </a:bodyPr>
          <a:lstStyle/>
          <a:p>
            <a:pPr marL="12700" algn="r">
              <a:spcBef>
                <a:spcPts val="0"/>
              </a:spcBef>
              <a:buClr>
                <a:srgbClr val="262626"/>
              </a:buClr>
              <a:buSzPts val="3000"/>
            </a:pPr>
            <a:r>
              <a:rPr lang="en" sz="3600" dirty="0">
                <a:solidFill>
                  <a:srgbClr val="0000FF"/>
                </a:solidFill>
                <a:latin typeface="Calibri Light" panose="020F0302020204030204" pitchFamily="34" charset="0"/>
                <a:ea typeface="Century Schoolbook"/>
                <a:cs typeface="Calibri Light" panose="020F0302020204030204" pitchFamily="34" charset="0"/>
                <a:sym typeface="Century Schoolbook"/>
              </a:rPr>
              <a:t>Example Account</a:t>
            </a:r>
            <a:endParaRPr sz="3600" dirty="0">
              <a:solidFill>
                <a:srgbClr val="0000FF"/>
              </a:solidFill>
              <a:latin typeface="Calibri Light" panose="020F0302020204030204" pitchFamily="34" charset="0"/>
              <a:ea typeface="Century Schoolbook"/>
              <a:cs typeface="Calibri Light" panose="020F0302020204030204" pitchFamily="34" charset="0"/>
              <a:sym typeface="Century Schoolbook"/>
            </a:endParaRPr>
          </a:p>
        </p:txBody>
      </p:sp>
      <p:sp>
        <p:nvSpPr>
          <p:cNvPr id="352" name="Shape 352"/>
          <p:cNvSpPr txBox="1">
            <a:spLocks noGrp="1"/>
          </p:cNvSpPr>
          <p:nvPr>
            <p:ph type="sldNum" idx="12"/>
          </p:nvPr>
        </p:nvSpPr>
        <p:spPr>
          <a:prstGeom prst="rect">
            <a:avLst/>
          </a:prstGeom>
          <a:noFill/>
          <a:ln>
            <a:noFill/>
          </a:ln>
        </p:spPr>
        <p:txBody>
          <a:bodyPr spcFirstLastPara="1" vert="horz" wrap="square" lIns="0" tIns="3175" rIns="0" bIns="0" rtlCol="0" anchor="ctr" anchorCtr="0">
            <a:noAutofit/>
          </a:bodyPr>
          <a:lstStyle/>
          <a:p>
            <a:pPr marL="25400" algn="r"/>
            <a:fld id="{00000000-1234-1234-1234-123412341234}" type="slidenum">
              <a:rPr lang="en" sz="900" i="1">
                <a:solidFill>
                  <a:schemeClr val="lt2"/>
                </a:solidFill>
                <a:latin typeface="Century Schoolbook"/>
                <a:ea typeface="Century Schoolbook"/>
                <a:cs typeface="Century Schoolbook"/>
                <a:sym typeface="Century Schoolbook"/>
              </a:rPr>
              <a:pPr marL="25400" algn="r"/>
              <a:t>21</a:t>
            </a:fld>
            <a:endParaRPr sz="900" i="1">
              <a:solidFill>
                <a:schemeClr val="lt2"/>
              </a:solidFill>
              <a:latin typeface="Century Schoolbook"/>
              <a:ea typeface="Century Schoolbook"/>
              <a:cs typeface="Century Schoolbook"/>
              <a:sym typeface="Century Schoolbook"/>
            </a:endParaRPr>
          </a:p>
        </p:txBody>
      </p:sp>
      <p:sp>
        <p:nvSpPr>
          <p:cNvPr id="353" name="Shape 353"/>
          <p:cNvSpPr txBox="1"/>
          <p:nvPr/>
        </p:nvSpPr>
        <p:spPr>
          <a:xfrm>
            <a:off x="190711" y="1695977"/>
            <a:ext cx="8953288" cy="3122100"/>
          </a:xfrm>
          <a:prstGeom prst="rect">
            <a:avLst/>
          </a:prstGeom>
          <a:noFill/>
          <a:ln>
            <a:noFill/>
          </a:ln>
        </p:spPr>
        <p:txBody>
          <a:bodyPr spcFirstLastPara="1" wrap="square" lIns="0" tIns="43800" rIns="0" bIns="0" anchor="t" anchorCtr="0">
            <a:noAutofit/>
          </a:bodyPr>
          <a:lstStyle/>
          <a:p>
            <a:pPr marL="12700"/>
            <a:r>
              <a:rPr lang="en" sz="2800" b="1" dirty="0">
                <a:solidFill>
                  <a:schemeClr val="dk1"/>
                </a:solidFill>
                <a:ea typeface="Courier New"/>
                <a:cs typeface="Courier New"/>
                <a:sym typeface="Courier New"/>
              </a:rPr>
              <a:t>Private Key:</a:t>
            </a:r>
            <a:endParaRPr sz="2800" dirty="0">
              <a:solidFill>
                <a:schemeClr val="dk1"/>
              </a:solidFill>
              <a:ea typeface="Courier New"/>
              <a:cs typeface="Courier New"/>
              <a:sym typeface="Courier New"/>
            </a:endParaRPr>
          </a:p>
          <a:p>
            <a:pPr marL="12700">
              <a:spcBef>
                <a:spcPts val="270"/>
              </a:spcBef>
            </a:pPr>
            <a:r>
              <a:rPr lang="en" sz="2200" dirty="0">
                <a:solidFill>
                  <a:srgbClr val="00B050"/>
                </a:solidFill>
                <a:ea typeface="Courier New"/>
                <a:cs typeface="Courier New"/>
                <a:sym typeface="Courier New"/>
              </a:rPr>
              <a:t>0x2dcef1bfb03d6a950f91c573616cdd778d9581690db1cc43141f7cca06fd08ee</a:t>
            </a:r>
            <a:endParaRPr sz="2200" dirty="0">
              <a:solidFill>
                <a:srgbClr val="00B050"/>
              </a:solidFill>
              <a:ea typeface="Courier New"/>
              <a:cs typeface="Courier New"/>
              <a:sym typeface="Courier New"/>
            </a:endParaRPr>
          </a:p>
          <a:p>
            <a:endParaRPr sz="1700" dirty="0">
              <a:solidFill>
                <a:schemeClr val="dk1"/>
              </a:solidFill>
              <a:ea typeface="Times New Roman"/>
              <a:cs typeface="Times New Roman"/>
              <a:sym typeface="Times New Roman"/>
            </a:endParaRPr>
          </a:p>
          <a:p>
            <a:pPr marL="463550" indent="-342900">
              <a:buClr>
                <a:srgbClr val="0000FF"/>
              </a:buClr>
              <a:buSzPct val="100000"/>
              <a:buFont typeface="Arial" panose="020B0604020202020204" pitchFamily="34" charset="0"/>
              <a:buChar char="•"/>
            </a:pPr>
            <a:r>
              <a:rPr lang="en" sz="2400" dirty="0">
                <a:solidFill>
                  <a:schemeClr val="dk1"/>
                </a:solidFill>
                <a:ea typeface="Times New Roman"/>
                <a:cs typeface="Times New Roman"/>
                <a:sym typeface="Times New Roman"/>
              </a:rPr>
              <a:t>Ethereum Private keys are 66 character strings (with 0x appended). </a:t>
            </a:r>
            <a:r>
              <a:rPr lang="en" sz="2400" dirty="0">
                <a:solidFill>
                  <a:schemeClr val="dk1"/>
                </a:solidFill>
                <a:ea typeface="Times New Roman"/>
                <a:cs typeface="Times New Roman"/>
                <a:sym typeface="Times New Roman"/>
              </a:rPr>
              <a:t>Case </a:t>
            </a:r>
            <a:r>
              <a:rPr lang="en" sz="2400" dirty="0">
                <a:solidFill>
                  <a:schemeClr val="dk1"/>
                </a:solidFill>
                <a:ea typeface="Times New Roman"/>
                <a:cs typeface="Times New Roman"/>
                <a:sym typeface="Times New Roman"/>
              </a:rPr>
              <a:t>is </a:t>
            </a:r>
            <a:r>
              <a:rPr lang="en" sz="2400" dirty="0">
                <a:solidFill>
                  <a:schemeClr val="dk1"/>
                </a:solidFill>
                <a:ea typeface="Times New Roman"/>
                <a:cs typeface="Times New Roman"/>
                <a:sym typeface="Times New Roman"/>
              </a:rPr>
              <a:t>irrelevant. </a:t>
            </a:r>
            <a:r>
              <a:rPr lang="en" sz="2400" dirty="0">
                <a:solidFill>
                  <a:schemeClr val="dk1"/>
                </a:solidFill>
                <a:ea typeface="Times New Roman"/>
                <a:cs typeface="Times New Roman"/>
                <a:sym typeface="Times New Roman"/>
              </a:rPr>
              <a:t>Same derivation through ECDSA as </a:t>
            </a:r>
            <a:r>
              <a:rPr lang="en" sz="2400" dirty="0">
                <a:solidFill>
                  <a:schemeClr val="dk1"/>
                </a:solidFill>
                <a:ea typeface="Times New Roman"/>
                <a:cs typeface="Times New Roman"/>
                <a:sym typeface="Times New Roman"/>
              </a:rPr>
              <a:t>BTC.</a:t>
            </a:r>
            <a:endParaRPr sz="2400" dirty="0">
              <a:solidFill>
                <a:schemeClr val="dk1"/>
              </a:solidFill>
              <a:ea typeface="Times New Roman"/>
              <a:cs typeface="Times New Roman"/>
              <a:sym typeface="Times New Roman"/>
            </a:endParaRPr>
          </a:p>
          <a:p>
            <a:pPr marL="12700">
              <a:spcBef>
                <a:spcPts val="1480"/>
              </a:spcBef>
            </a:pPr>
            <a:r>
              <a:rPr lang="en" sz="2800" b="1" dirty="0">
                <a:solidFill>
                  <a:schemeClr val="dk1"/>
                </a:solidFill>
                <a:ea typeface="Courier New"/>
                <a:cs typeface="Courier New"/>
                <a:sym typeface="Courier New"/>
              </a:rPr>
              <a:t>Address:</a:t>
            </a:r>
            <a:endParaRPr sz="2800" dirty="0">
              <a:solidFill>
                <a:schemeClr val="dk1"/>
              </a:solidFill>
              <a:ea typeface="Courier New"/>
              <a:cs typeface="Courier New"/>
              <a:sym typeface="Courier New"/>
            </a:endParaRPr>
          </a:p>
          <a:p>
            <a:pPr marL="12700">
              <a:spcBef>
                <a:spcPts val="265"/>
              </a:spcBef>
            </a:pPr>
            <a:r>
              <a:rPr lang="en" sz="2200" dirty="0">
                <a:solidFill>
                  <a:srgbClr val="00B050"/>
                </a:solidFill>
                <a:ea typeface="Courier New"/>
                <a:cs typeface="Courier New"/>
                <a:sym typeface="Courier New"/>
              </a:rPr>
              <a:t>0xA6fA5e50da698F6E4128994a4c1ED345E98Df50</a:t>
            </a:r>
            <a:endParaRPr sz="2200" dirty="0">
              <a:solidFill>
                <a:srgbClr val="00B050"/>
              </a:solidFill>
              <a:ea typeface="Courier New"/>
              <a:cs typeface="Courier New"/>
              <a:sym typeface="Courier New"/>
            </a:endParaRPr>
          </a:p>
          <a:p>
            <a:pPr marL="12700">
              <a:spcBef>
                <a:spcPts val="265"/>
              </a:spcBef>
            </a:pPr>
            <a:endParaRPr sz="1500" dirty="0">
              <a:solidFill>
                <a:schemeClr val="dk1"/>
              </a:solidFill>
              <a:ea typeface="Courier New"/>
              <a:cs typeface="Courier New"/>
              <a:sym typeface="Courier New"/>
            </a:endParaRPr>
          </a:p>
          <a:p>
            <a:pPr marL="469900" indent="-342900">
              <a:spcBef>
                <a:spcPts val="265"/>
              </a:spcBef>
              <a:buClr>
                <a:srgbClr val="0000FF"/>
              </a:buClr>
              <a:buSzPct val="100000"/>
              <a:buFont typeface="Arial" panose="020B0604020202020204" pitchFamily="34" charset="0"/>
              <a:buChar char="•"/>
            </a:pPr>
            <a:r>
              <a:rPr lang="en" sz="2400" dirty="0">
                <a:solidFill>
                  <a:schemeClr val="dk1"/>
                </a:solidFill>
                <a:ea typeface="Times New Roman"/>
                <a:cs typeface="Times New Roman"/>
                <a:sym typeface="Times New Roman"/>
              </a:rPr>
              <a:t>Ethereum Private keys map to addresses directly. Simply the last 40 characters of the Keccak-256 hash of the public </a:t>
            </a:r>
            <a:r>
              <a:rPr lang="en" sz="2400" dirty="0">
                <a:solidFill>
                  <a:schemeClr val="dk1"/>
                </a:solidFill>
                <a:ea typeface="Times New Roman"/>
                <a:cs typeface="Times New Roman"/>
                <a:sym typeface="Times New Roman"/>
              </a:rPr>
              <a:t>key. </a:t>
            </a:r>
            <a:r>
              <a:rPr lang="en" sz="2400" dirty="0">
                <a:solidFill>
                  <a:schemeClr val="dk1"/>
                </a:solidFill>
                <a:ea typeface="Times New Roman"/>
                <a:cs typeface="Times New Roman"/>
                <a:sym typeface="Times New Roman"/>
              </a:rPr>
              <a:t>Address is 42 characters total (append 0x to front).</a:t>
            </a:r>
            <a:endParaRPr sz="2400" dirty="0">
              <a:solidFill>
                <a:schemeClr val="dk1"/>
              </a:solidFill>
              <a:ea typeface="Times New Roman"/>
              <a:cs typeface="Times New Roman"/>
              <a:sym typeface="Times New Roman"/>
            </a:endParaRPr>
          </a:p>
          <a:p>
            <a:pPr marL="12700">
              <a:spcBef>
                <a:spcPts val="265"/>
              </a:spcBef>
            </a:pPr>
            <a:endParaRPr sz="1500" dirty="0">
              <a:solidFill>
                <a:schemeClr val="dk1"/>
              </a:solidFill>
              <a:ea typeface="Courier New"/>
              <a:cs typeface="Courier New"/>
              <a:sym typeface="Courier New"/>
            </a:endParaRPr>
          </a:p>
        </p:txBody>
      </p:sp>
    </p:spTree>
    <p:extLst>
      <p:ext uri="{BB962C8B-B14F-4D97-AF65-F5344CB8AC3E}">
        <p14:creationId xmlns:p14="http://schemas.microsoft.com/office/powerpoint/2010/main" val="156383129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384" name="Shape 384"/>
          <p:cNvSpPr txBox="1"/>
          <p:nvPr/>
        </p:nvSpPr>
        <p:spPr>
          <a:xfrm>
            <a:off x="402375" y="1684750"/>
            <a:ext cx="8568600" cy="3651900"/>
          </a:xfrm>
          <a:prstGeom prst="rect">
            <a:avLst/>
          </a:prstGeom>
          <a:noFill/>
          <a:ln>
            <a:noFill/>
          </a:ln>
        </p:spPr>
        <p:txBody>
          <a:bodyPr spcFirstLastPara="1" wrap="square" lIns="0" tIns="12700" rIns="0" bIns="0" anchor="t" anchorCtr="0">
            <a:noAutofit/>
          </a:bodyPr>
          <a:lstStyle/>
          <a:p>
            <a:pPr marL="469900" marR="1090295" indent="-457200">
              <a:lnSpc>
                <a:spcPct val="114599"/>
              </a:lnSpc>
              <a:buClr>
                <a:srgbClr val="0000FF"/>
              </a:buClr>
              <a:buSzPct val="100000"/>
              <a:buFont typeface="Arial" panose="020B0604020202020204" pitchFamily="34" charset="0"/>
              <a:buChar char="•"/>
            </a:pPr>
            <a:r>
              <a:rPr lang="en" sz="2800" dirty="0">
                <a:solidFill>
                  <a:schemeClr val="dk1"/>
                </a:solidFill>
                <a:ea typeface="Trebuchet MS"/>
                <a:cs typeface="Trebuchet MS"/>
                <a:sym typeface="Trebuchet MS"/>
              </a:rPr>
              <a:t>A request to modify the state of the blockchain</a:t>
            </a:r>
            <a:endParaRPr sz="2800" dirty="0">
              <a:solidFill>
                <a:schemeClr val="dk1"/>
              </a:solidFill>
              <a:ea typeface="Trebuchet MS"/>
              <a:cs typeface="Trebuchet MS"/>
              <a:sym typeface="Trebuchet MS"/>
            </a:endParaRPr>
          </a:p>
          <a:p>
            <a:pPr marL="927100" marR="1090295" lvl="1" indent="-457200">
              <a:lnSpc>
                <a:spcPct val="114599"/>
              </a:lnSpc>
              <a:buClr>
                <a:srgbClr val="0000FF"/>
              </a:buClr>
              <a:buSzPct val="100000"/>
              <a:buFont typeface="Wingdings" panose="05000000000000000000" pitchFamily="2" charset="2"/>
              <a:buChar char="§"/>
            </a:pPr>
            <a:r>
              <a:rPr lang="en" sz="2400" dirty="0">
                <a:solidFill>
                  <a:schemeClr val="dk1"/>
                </a:solidFill>
                <a:ea typeface="Trebuchet MS"/>
                <a:cs typeface="Trebuchet MS"/>
                <a:sym typeface="Trebuchet MS"/>
              </a:rPr>
              <a:t>Can run code (contracts) which change global state</a:t>
            </a:r>
            <a:endParaRPr sz="2400" dirty="0">
              <a:solidFill>
                <a:schemeClr val="dk1"/>
              </a:solidFill>
              <a:ea typeface="Trebuchet MS"/>
              <a:cs typeface="Trebuchet MS"/>
              <a:sym typeface="Trebuchet MS"/>
            </a:endParaRPr>
          </a:p>
          <a:p>
            <a:pPr marL="1447800" marR="1090295" lvl="2" indent="-457200">
              <a:lnSpc>
                <a:spcPct val="114599"/>
              </a:lnSpc>
              <a:buClr>
                <a:srgbClr val="0000FF"/>
              </a:buClr>
              <a:buSzPct val="100000"/>
              <a:buFont typeface="Courier New" panose="02070309020205020404" pitchFamily="49" charset="0"/>
              <a:buChar char="o"/>
            </a:pPr>
            <a:r>
              <a:rPr lang="en" sz="2000" dirty="0">
                <a:solidFill>
                  <a:schemeClr val="dk1"/>
                </a:solidFill>
                <a:ea typeface="Trebuchet MS"/>
                <a:cs typeface="Trebuchet MS"/>
                <a:sym typeface="Trebuchet MS"/>
              </a:rPr>
              <a:t>Contrasts only balance updates in BTC </a:t>
            </a:r>
            <a:endParaRPr sz="2000" dirty="0">
              <a:solidFill>
                <a:schemeClr val="dk1"/>
              </a:solidFill>
              <a:ea typeface="Trebuchet MS"/>
              <a:cs typeface="Trebuchet MS"/>
              <a:sym typeface="Trebuchet MS"/>
            </a:endParaRPr>
          </a:p>
          <a:p>
            <a:pPr marL="469900" indent="-457200">
              <a:spcBef>
                <a:spcPts val="420"/>
              </a:spcBef>
              <a:buClr>
                <a:srgbClr val="0000FF"/>
              </a:buClr>
              <a:buSzPct val="100000"/>
              <a:buFont typeface="Arial" panose="020B0604020202020204" pitchFamily="34" charset="0"/>
              <a:buChar char="•"/>
            </a:pPr>
            <a:r>
              <a:rPr lang="en" sz="2800" dirty="0">
                <a:solidFill>
                  <a:schemeClr val="dk1"/>
                </a:solidFill>
                <a:ea typeface="Trebuchet MS"/>
                <a:cs typeface="Trebuchet MS"/>
                <a:sym typeface="Trebuchet MS"/>
              </a:rPr>
              <a:t>Signed by originating account</a:t>
            </a:r>
            <a:endParaRPr sz="2800" dirty="0">
              <a:solidFill>
                <a:schemeClr val="dk1"/>
              </a:solidFill>
              <a:ea typeface="Trebuchet MS"/>
              <a:cs typeface="Trebuchet MS"/>
              <a:sym typeface="Trebuchet MS"/>
            </a:endParaRPr>
          </a:p>
          <a:p>
            <a:pPr marL="469900" indent="-457200">
              <a:spcBef>
                <a:spcPts val="420"/>
              </a:spcBef>
              <a:buClr>
                <a:srgbClr val="0000FF"/>
              </a:buClr>
              <a:buSzPct val="100000"/>
              <a:buFont typeface="Arial" panose="020B0604020202020204" pitchFamily="34" charset="0"/>
              <a:buChar char="•"/>
            </a:pPr>
            <a:r>
              <a:rPr lang="en" sz="2800" dirty="0">
                <a:solidFill>
                  <a:schemeClr val="dk1"/>
                </a:solidFill>
                <a:ea typeface="Trebuchet MS"/>
                <a:cs typeface="Trebuchet MS"/>
                <a:sym typeface="Trebuchet MS"/>
              </a:rPr>
              <a:t>Types:</a:t>
            </a:r>
            <a:endParaRPr sz="2800" dirty="0">
              <a:solidFill>
                <a:schemeClr val="dk1"/>
              </a:solidFill>
              <a:ea typeface="Trebuchet MS"/>
              <a:cs typeface="Trebuchet MS"/>
              <a:sym typeface="Trebuchet MS"/>
            </a:endParaRPr>
          </a:p>
          <a:p>
            <a:pPr marL="927100" marR="5080" lvl="1" indent="-457200">
              <a:lnSpc>
                <a:spcPct val="114599"/>
              </a:lnSpc>
              <a:buClr>
                <a:srgbClr val="0000FF"/>
              </a:buClr>
              <a:buSzPct val="100000"/>
              <a:buFont typeface="Wingdings" panose="05000000000000000000" pitchFamily="2" charset="2"/>
              <a:buChar char="§"/>
            </a:pPr>
            <a:r>
              <a:rPr lang="en" sz="2400" dirty="0">
                <a:solidFill>
                  <a:schemeClr val="dk1"/>
                </a:solidFill>
                <a:ea typeface="Trebuchet MS"/>
                <a:cs typeface="Trebuchet MS"/>
                <a:sym typeface="Trebuchet MS"/>
              </a:rPr>
              <a:t>Send value from one account to another account</a:t>
            </a:r>
            <a:endParaRPr sz="2400" dirty="0">
              <a:solidFill>
                <a:schemeClr val="dk1"/>
              </a:solidFill>
              <a:ea typeface="Trebuchet MS"/>
              <a:cs typeface="Trebuchet MS"/>
              <a:sym typeface="Trebuchet MS"/>
            </a:endParaRPr>
          </a:p>
          <a:p>
            <a:pPr marL="927100" lvl="1" indent="-457200">
              <a:spcBef>
                <a:spcPts val="420"/>
              </a:spcBef>
              <a:buClr>
                <a:srgbClr val="0000FF"/>
              </a:buClr>
              <a:buSzPct val="100000"/>
              <a:buFont typeface="Wingdings" panose="05000000000000000000" pitchFamily="2" charset="2"/>
              <a:buChar char="§"/>
            </a:pPr>
            <a:r>
              <a:rPr lang="en" sz="2400" dirty="0">
                <a:solidFill>
                  <a:schemeClr val="dk1"/>
                </a:solidFill>
                <a:ea typeface="Trebuchet MS"/>
                <a:cs typeface="Trebuchet MS"/>
                <a:sym typeface="Trebuchet MS"/>
              </a:rPr>
              <a:t>Create smart contract</a:t>
            </a:r>
            <a:endParaRPr sz="2400" dirty="0">
              <a:solidFill>
                <a:schemeClr val="dk1"/>
              </a:solidFill>
              <a:ea typeface="Trebuchet MS"/>
              <a:cs typeface="Trebuchet MS"/>
              <a:sym typeface="Trebuchet MS"/>
            </a:endParaRPr>
          </a:p>
          <a:p>
            <a:pPr marL="927100" lvl="1" indent="-457200">
              <a:spcBef>
                <a:spcPts val="420"/>
              </a:spcBef>
              <a:buClr>
                <a:srgbClr val="0000FF"/>
              </a:buClr>
              <a:buSzPct val="100000"/>
              <a:buFont typeface="Wingdings" panose="05000000000000000000" pitchFamily="2" charset="2"/>
              <a:buChar char="§"/>
            </a:pPr>
            <a:r>
              <a:rPr lang="en" sz="2400" dirty="0">
                <a:solidFill>
                  <a:schemeClr val="dk1"/>
                </a:solidFill>
                <a:ea typeface="Trebuchet MS"/>
                <a:cs typeface="Trebuchet MS"/>
                <a:sym typeface="Trebuchet MS"/>
              </a:rPr>
              <a:t>Execute smart contract code</a:t>
            </a:r>
            <a:endParaRPr sz="2400" dirty="0">
              <a:solidFill>
                <a:schemeClr val="dk1"/>
              </a:solidFill>
              <a:ea typeface="Trebuchet MS"/>
              <a:cs typeface="Trebuchet MS"/>
              <a:sym typeface="Trebuchet MS"/>
            </a:endParaRPr>
          </a:p>
        </p:txBody>
      </p:sp>
      <p:sp>
        <p:nvSpPr>
          <p:cNvPr id="385" name="Shape 385"/>
          <p:cNvSpPr txBox="1">
            <a:spLocks noGrp="1"/>
          </p:cNvSpPr>
          <p:nvPr>
            <p:ph type="title"/>
          </p:nvPr>
        </p:nvSpPr>
        <p:spPr>
          <a:xfrm>
            <a:off x="-46578" y="962720"/>
            <a:ext cx="2797500" cy="465600"/>
          </a:xfrm>
          <a:prstGeom prst="rect">
            <a:avLst/>
          </a:prstGeom>
          <a:noFill/>
          <a:ln>
            <a:noFill/>
          </a:ln>
        </p:spPr>
        <p:txBody>
          <a:bodyPr spcFirstLastPara="1" vert="horz" wrap="square" lIns="0" tIns="12700" rIns="0" bIns="0" rtlCol="0" anchor="t" anchorCtr="0">
            <a:noAutofit/>
          </a:bodyPr>
          <a:lstStyle/>
          <a:p>
            <a:pPr marL="12700" algn="r">
              <a:spcBef>
                <a:spcPts val="0"/>
              </a:spcBef>
              <a:buClr>
                <a:srgbClr val="262626"/>
              </a:buClr>
              <a:buSzPts val="3000"/>
            </a:pPr>
            <a:r>
              <a:rPr lang="en" sz="3600" dirty="0">
                <a:solidFill>
                  <a:srgbClr val="0000FF"/>
                </a:solidFill>
                <a:latin typeface="Calibri Light" panose="020F0302020204030204" pitchFamily="34" charset="0"/>
                <a:ea typeface="Century Schoolbook"/>
                <a:cs typeface="Calibri Light" panose="020F0302020204030204" pitchFamily="34" charset="0"/>
                <a:sym typeface="Century Schoolbook"/>
              </a:rPr>
              <a:t>Transactions</a:t>
            </a:r>
            <a:endParaRPr sz="3600" dirty="0">
              <a:solidFill>
                <a:srgbClr val="0000FF"/>
              </a:solidFill>
              <a:latin typeface="Calibri Light" panose="020F0302020204030204" pitchFamily="34" charset="0"/>
              <a:ea typeface="Century Schoolbook"/>
              <a:cs typeface="Calibri Light" panose="020F0302020204030204" pitchFamily="34" charset="0"/>
              <a:sym typeface="Century Schoolbook"/>
            </a:endParaRPr>
          </a:p>
        </p:txBody>
      </p:sp>
      <p:sp>
        <p:nvSpPr>
          <p:cNvPr id="386" name="Shape 386"/>
          <p:cNvSpPr txBox="1">
            <a:spLocks noGrp="1"/>
          </p:cNvSpPr>
          <p:nvPr>
            <p:ph type="sldNum" idx="12"/>
          </p:nvPr>
        </p:nvSpPr>
        <p:spPr>
          <a:prstGeom prst="rect">
            <a:avLst/>
          </a:prstGeom>
          <a:noFill/>
          <a:ln>
            <a:noFill/>
          </a:ln>
        </p:spPr>
        <p:txBody>
          <a:bodyPr spcFirstLastPara="1" vert="horz" wrap="square" lIns="0" tIns="3175" rIns="0" bIns="0" rtlCol="0" anchor="ctr" anchorCtr="0">
            <a:noAutofit/>
          </a:bodyPr>
          <a:lstStyle/>
          <a:p>
            <a:pPr marL="25400" algn="r"/>
            <a:fld id="{00000000-1234-1234-1234-123412341234}" type="slidenum">
              <a:rPr lang="en" sz="900" i="1">
                <a:solidFill>
                  <a:schemeClr val="lt2"/>
                </a:solidFill>
                <a:latin typeface="Century Schoolbook"/>
                <a:ea typeface="Century Schoolbook"/>
                <a:cs typeface="Century Schoolbook"/>
                <a:sym typeface="Century Schoolbook"/>
              </a:rPr>
              <a:pPr marL="25400" algn="r"/>
              <a:t>22</a:t>
            </a:fld>
            <a:endParaRPr sz="900" i="1" dirty="0">
              <a:solidFill>
                <a:schemeClr val="lt2"/>
              </a:solidFill>
              <a:latin typeface="Century Schoolbook"/>
              <a:ea typeface="Century Schoolbook"/>
              <a:cs typeface="Century Schoolbook"/>
              <a:sym typeface="Century Schoolbook"/>
            </a:endParaRPr>
          </a:p>
        </p:txBody>
      </p:sp>
      <p:sp>
        <p:nvSpPr>
          <p:cNvPr id="2" name="Footer Placeholder 1"/>
          <p:cNvSpPr>
            <a:spLocks noGrp="1"/>
          </p:cNvSpPr>
          <p:nvPr>
            <p:ph type="ftr" idx="11"/>
          </p:nvPr>
        </p:nvSpPr>
        <p:spPr/>
        <p:txBody>
          <a:bodyPr/>
          <a:lstStyle/>
          <a:p>
            <a:r>
              <a:rPr lang="en-US" dirty="0" smtClean="0"/>
              <a:t>Campbell R. Harvey 2018</a:t>
            </a:r>
            <a:endParaRPr lang="en-US" dirty="0"/>
          </a:p>
        </p:txBody>
      </p:sp>
    </p:spTree>
    <p:extLst>
      <p:ext uri="{BB962C8B-B14F-4D97-AF65-F5344CB8AC3E}">
        <p14:creationId xmlns:p14="http://schemas.microsoft.com/office/powerpoint/2010/main" val="57105520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sp>
        <p:nvSpPr>
          <p:cNvPr id="391" name="Shape 391"/>
          <p:cNvSpPr txBox="1">
            <a:spLocks noGrp="1"/>
          </p:cNvSpPr>
          <p:nvPr>
            <p:ph type="title"/>
          </p:nvPr>
        </p:nvSpPr>
        <p:spPr>
          <a:xfrm>
            <a:off x="-906175" y="985475"/>
            <a:ext cx="5113500" cy="440700"/>
          </a:xfrm>
          <a:prstGeom prst="rect">
            <a:avLst/>
          </a:prstGeom>
          <a:noFill/>
          <a:ln>
            <a:noFill/>
          </a:ln>
        </p:spPr>
        <p:txBody>
          <a:bodyPr spcFirstLastPara="1" vert="horz" wrap="square" lIns="0" tIns="12700" rIns="0" bIns="0" rtlCol="0" anchor="t" anchorCtr="0">
            <a:noAutofit/>
          </a:bodyPr>
          <a:lstStyle/>
          <a:p>
            <a:pPr marL="12700" algn="r">
              <a:spcBef>
                <a:spcPts val="0"/>
              </a:spcBef>
              <a:buClr>
                <a:srgbClr val="262626"/>
              </a:buClr>
              <a:buSzPts val="3000"/>
            </a:pPr>
            <a:r>
              <a:rPr lang="en" sz="3600" dirty="0">
                <a:solidFill>
                  <a:srgbClr val="0000FF"/>
                </a:solidFill>
                <a:latin typeface="Calibri Light" panose="020F0302020204030204" pitchFamily="34" charset="0"/>
                <a:cs typeface="Calibri Light" panose="020F0302020204030204" pitchFamily="34" charset="0"/>
              </a:rPr>
              <a:t>Ether Denominations</a:t>
            </a:r>
            <a:endParaRPr sz="3600" i="1" dirty="0">
              <a:solidFill>
                <a:srgbClr val="0000FF"/>
              </a:solidFill>
              <a:latin typeface="Calibri Light" panose="020F0302020204030204" pitchFamily="34" charset="0"/>
              <a:ea typeface="Century Schoolbook"/>
              <a:cs typeface="Calibri Light" panose="020F0302020204030204" pitchFamily="34" charset="0"/>
              <a:sym typeface="Century Schoolbook"/>
            </a:endParaRPr>
          </a:p>
        </p:txBody>
      </p:sp>
      <p:sp>
        <p:nvSpPr>
          <p:cNvPr id="392" name="Shape 392"/>
          <p:cNvSpPr txBox="1">
            <a:spLocks noGrp="1"/>
          </p:cNvSpPr>
          <p:nvPr>
            <p:ph type="sldNum" idx="12"/>
          </p:nvPr>
        </p:nvSpPr>
        <p:spPr>
          <a:prstGeom prst="rect">
            <a:avLst/>
          </a:prstGeom>
          <a:noFill/>
          <a:ln>
            <a:noFill/>
          </a:ln>
        </p:spPr>
        <p:txBody>
          <a:bodyPr spcFirstLastPara="1" vert="horz" wrap="square" lIns="0" tIns="3175" rIns="0" bIns="0" rtlCol="0" anchor="ctr" anchorCtr="0">
            <a:noAutofit/>
          </a:bodyPr>
          <a:lstStyle/>
          <a:p>
            <a:pPr marL="25400" algn="r"/>
            <a:fld id="{00000000-1234-1234-1234-123412341234}" type="slidenum">
              <a:rPr lang="en" sz="900" i="1">
                <a:solidFill>
                  <a:schemeClr val="lt2"/>
                </a:solidFill>
                <a:latin typeface="Century Schoolbook"/>
                <a:ea typeface="Century Schoolbook"/>
                <a:cs typeface="Century Schoolbook"/>
                <a:sym typeface="Century Schoolbook"/>
              </a:rPr>
              <a:pPr marL="25400" algn="r"/>
              <a:t>23</a:t>
            </a:fld>
            <a:endParaRPr sz="900" i="1">
              <a:solidFill>
                <a:schemeClr val="lt2"/>
              </a:solidFill>
              <a:latin typeface="Century Schoolbook"/>
              <a:ea typeface="Century Schoolbook"/>
              <a:cs typeface="Century Schoolbook"/>
              <a:sym typeface="Century Schoolbook"/>
            </a:endParaRPr>
          </a:p>
        </p:txBody>
      </p:sp>
      <p:sp>
        <p:nvSpPr>
          <p:cNvPr id="394" name="Shape 394"/>
          <p:cNvSpPr txBox="1"/>
          <p:nvPr/>
        </p:nvSpPr>
        <p:spPr>
          <a:xfrm>
            <a:off x="287829" y="1559170"/>
            <a:ext cx="8568600" cy="3651900"/>
          </a:xfrm>
          <a:prstGeom prst="rect">
            <a:avLst/>
          </a:prstGeom>
          <a:noFill/>
          <a:ln>
            <a:noFill/>
          </a:ln>
        </p:spPr>
        <p:txBody>
          <a:bodyPr spcFirstLastPara="1" wrap="square" lIns="0" tIns="12700" rIns="0" bIns="0" anchor="t" anchorCtr="0">
            <a:noAutofit/>
          </a:bodyPr>
          <a:lstStyle/>
          <a:p>
            <a:pPr marL="424815" marR="1090295" indent="-412115">
              <a:lnSpc>
                <a:spcPct val="114599"/>
              </a:lnSpc>
              <a:buClr>
                <a:srgbClr val="0000FF"/>
              </a:buClr>
              <a:buSzPts val="2400"/>
              <a:buFont typeface="Arial" panose="020B0604020202020204" pitchFamily="34" charset="0"/>
              <a:buChar char="•"/>
            </a:pPr>
            <a:r>
              <a:rPr lang="en" sz="2800" dirty="0">
                <a:solidFill>
                  <a:schemeClr val="dk1"/>
                </a:solidFill>
                <a:latin typeface="+mj-lt"/>
                <a:ea typeface="Trebuchet MS"/>
                <a:cs typeface="Trebuchet MS"/>
                <a:sym typeface="Trebuchet MS"/>
              </a:rPr>
              <a:t>Wei - lowest denomination</a:t>
            </a:r>
            <a:endParaRPr sz="2800" dirty="0">
              <a:solidFill>
                <a:schemeClr val="dk1"/>
              </a:solidFill>
              <a:latin typeface="+mj-lt"/>
              <a:ea typeface="Trebuchet MS"/>
              <a:cs typeface="Trebuchet MS"/>
              <a:sym typeface="Trebuchet MS"/>
            </a:endParaRPr>
          </a:p>
          <a:p>
            <a:pPr marL="882014" lvl="1" indent="-374014">
              <a:spcBef>
                <a:spcPts val="420"/>
              </a:spcBef>
              <a:buClr>
                <a:srgbClr val="0000FF"/>
              </a:buClr>
              <a:buSzPts val="1800"/>
              <a:buFont typeface="Wingdings" panose="05000000000000000000" pitchFamily="2" charset="2"/>
              <a:buChar char="§"/>
            </a:pPr>
            <a:r>
              <a:rPr lang="en" sz="2400" dirty="0">
                <a:solidFill>
                  <a:schemeClr val="dk1"/>
                </a:solidFill>
                <a:latin typeface="+mj-lt"/>
                <a:ea typeface="Trebuchet MS"/>
                <a:cs typeface="Trebuchet MS"/>
                <a:sym typeface="Trebuchet MS"/>
              </a:rPr>
              <a:t>Named after </a:t>
            </a:r>
            <a:r>
              <a:rPr lang="en" sz="2400" dirty="0">
                <a:solidFill>
                  <a:schemeClr val="dk1"/>
                </a:solidFill>
                <a:latin typeface="+mj-lt"/>
                <a:ea typeface="Trebuchet MS"/>
                <a:cs typeface="Trebuchet MS"/>
                <a:sym typeface="Trebuchet MS"/>
              </a:rPr>
              <a:t>Wei Dai - </a:t>
            </a:r>
            <a:r>
              <a:rPr lang="en" sz="2400" dirty="0">
                <a:solidFill>
                  <a:schemeClr val="dk1"/>
                </a:solidFill>
                <a:latin typeface="+mj-lt"/>
                <a:ea typeface="Trebuchet MS"/>
                <a:cs typeface="Trebuchet MS"/>
                <a:sym typeface="Trebuchet MS"/>
              </a:rPr>
              <a:t>author of b-money paper (1998), many core concepts used in BTC implementation</a:t>
            </a:r>
            <a:endParaRPr sz="2400" dirty="0">
              <a:solidFill>
                <a:schemeClr val="dk1"/>
              </a:solidFill>
              <a:latin typeface="+mj-lt"/>
              <a:ea typeface="Trebuchet MS"/>
              <a:cs typeface="Trebuchet MS"/>
              <a:sym typeface="Trebuchet MS"/>
            </a:endParaRPr>
          </a:p>
          <a:p>
            <a:pPr marL="882014" lvl="1" indent="-374014">
              <a:spcBef>
                <a:spcPts val="420"/>
              </a:spcBef>
              <a:buClr>
                <a:srgbClr val="0000FF"/>
              </a:buClr>
              <a:buSzPts val="1800"/>
              <a:buFont typeface="Wingdings" panose="05000000000000000000" pitchFamily="2" charset="2"/>
              <a:buChar char="§"/>
            </a:pPr>
            <a:r>
              <a:rPr lang="en" sz="2400" dirty="0">
                <a:solidFill>
                  <a:schemeClr val="dk1"/>
                </a:solidFill>
                <a:latin typeface="+mj-lt"/>
                <a:ea typeface="Trebuchet MS"/>
                <a:cs typeface="Trebuchet MS"/>
                <a:sym typeface="Trebuchet MS"/>
              </a:rPr>
              <a:t>1/1,000,000,000,000,000,000 (quintillion)</a:t>
            </a:r>
            <a:endParaRPr sz="2400" dirty="0">
              <a:solidFill>
                <a:schemeClr val="dk1"/>
              </a:solidFill>
              <a:latin typeface="+mj-lt"/>
              <a:ea typeface="Trebuchet MS"/>
              <a:cs typeface="Trebuchet MS"/>
              <a:sym typeface="Trebuchet MS"/>
            </a:endParaRPr>
          </a:p>
          <a:p>
            <a:pPr marL="424815" indent="-412115">
              <a:spcBef>
                <a:spcPts val="420"/>
              </a:spcBef>
              <a:buClr>
                <a:srgbClr val="0000FF"/>
              </a:buClr>
              <a:buSzPts val="2400"/>
              <a:buFont typeface="Arial" panose="020B0604020202020204" pitchFamily="34" charset="0"/>
              <a:buChar char="•"/>
            </a:pPr>
            <a:r>
              <a:rPr lang="en" sz="2800" dirty="0">
                <a:solidFill>
                  <a:schemeClr val="dk1"/>
                </a:solidFill>
                <a:latin typeface="+mj-lt"/>
                <a:ea typeface="Trebuchet MS"/>
                <a:cs typeface="Trebuchet MS"/>
                <a:sym typeface="Trebuchet MS"/>
              </a:rPr>
              <a:t>Szabo - next denomination</a:t>
            </a:r>
            <a:endParaRPr sz="2800" dirty="0">
              <a:solidFill>
                <a:schemeClr val="dk1"/>
              </a:solidFill>
              <a:latin typeface="+mj-lt"/>
              <a:ea typeface="Trebuchet MS"/>
              <a:cs typeface="Trebuchet MS"/>
              <a:sym typeface="Trebuchet MS"/>
            </a:endParaRPr>
          </a:p>
          <a:p>
            <a:pPr marL="882014" lvl="1" indent="-374014">
              <a:spcBef>
                <a:spcPts val="420"/>
              </a:spcBef>
              <a:buClr>
                <a:srgbClr val="0000FF"/>
              </a:buClr>
              <a:buSzPts val="1800"/>
              <a:buFont typeface="Arial" panose="020B0604020202020204" pitchFamily="34" charset="0"/>
              <a:buChar char="•"/>
            </a:pPr>
            <a:r>
              <a:rPr lang="en" sz="2400" dirty="0">
                <a:solidFill>
                  <a:schemeClr val="dk1"/>
                </a:solidFill>
                <a:latin typeface="+mj-lt"/>
                <a:ea typeface="Trebuchet MS"/>
                <a:cs typeface="Trebuchet MS"/>
                <a:sym typeface="Trebuchet MS"/>
              </a:rPr>
              <a:t>Named after Nick Szabo </a:t>
            </a:r>
            <a:r>
              <a:rPr lang="en" sz="2400" dirty="0">
                <a:solidFill>
                  <a:schemeClr val="dk1"/>
                </a:solidFill>
                <a:latin typeface="+mj-lt"/>
                <a:ea typeface="Trebuchet MS"/>
                <a:cs typeface="Trebuchet MS"/>
                <a:sym typeface="Trebuchet MS"/>
              </a:rPr>
              <a:t>                                                                   - </a:t>
            </a:r>
            <a:r>
              <a:rPr lang="en" sz="2400" dirty="0">
                <a:solidFill>
                  <a:schemeClr val="dk1"/>
                </a:solidFill>
                <a:latin typeface="+mj-lt"/>
                <a:ea typeface="Trebuchet MS"/>
                <a:cs typeface="Trebuchet MS"/>
                <a:sym typeface="Trebuchet MS"/>
              </a:rPr>
              <a:t>author of Bit-Gold</a:t>
            </a:r>
            <a:endParaRPr sz="2400" dirty="0">
              <a:solidFill>
                <a:schemeClr val="dk1"/>
              </a:solidFill>
              <a:latin typeface="+mj-lt"/>
              <a:ea typeface="Trebuchet MS"/>
              <a:cs typeface="Trebuchet MS"/>
              <a:sym typeface="Trebuchet MS"/>
            </a:endParaRPr>
          </a:p>
          <a:p>
            <a:pPr marL="424815" indent="-412115">
              <a:spcBef>
                <a:spcPts val="420"/>
              </a:spcBef>
              <a:buClr>
                <a:srgbClr val="0000FF"/>
              </a:buClr>
              <a:buSzPts val="2400"/>
              <a:buFont typeface="Arial" panose="020B0604020202020204" pitchFamily="34" charset="0"/>
              <a:buChar char="•"/>
            </a:pPr>
            <a:r>
              <a:rPr lang="en" sz="2800" dirty="0">
                <a:solidFill>
                  <a:schemeClr val="dk1"/>
                </a:solidFill>
                <a:latin typeface="+mj-lt"/>
                <a:ea typeface="Trebuchet MS"/>
                <a:cs typeface="Trebuchet MS"/>
                <a:sym typeface="Trebuchet MS"/>
              </a:rPr>
              <a:t>Finney </a:t>
            </a:r>
            <a:r>
              <a:rPr lang="en" sz="2800" dirty="0">
                <a:solidFill>
                  <a:schemeClr val="dk1"/>
                </a:solidFill>
                <a:latin typeface="+mj-lt"/>
                <a:ea typeface="Trebuchet MS"/>
                <a:cs typeface="Trebuchet MS"/>
                <a:sym typeface="Trebuchet MS"/>
              </a:rPr>
              <a:t>– 2</a:t>
            </a:r>
            <a:r>
              <a:rPr lang="en" sz="2800" baseline="30000" dirty="0">
                <a:solidFill>
                  <a:schemeClr val="dk1"/>
                </a:solidFill>
                <a:latin typeface="+mj-lt"/>
                <a:ea typeface="Trebuchet MS"/>
                <a:cs typeface="Trebuchet MS"/>
                <a:sym typeface="Trebuchet MS"/>
              </a:rPr>
              <a:t>nd</a:t>
            </a:r>
            <a:r>
              <a:rPr lang="en" sz="2800" dirty="0">
                <a:solidFill>
                  <a:schemeClr val="dk1"/>
                </a:solidFill>
                <a:latin typeface="+mj-lt"/>
                <a:ea typeface="Trebuchet MS"/>
                <a:cs typeface="Trebuchet MS"/>
                <a:sym typeface="Trebuchet MS"/>
              </a:rPr>
              <a:t> highest </a:t>
            </a:r>
            <a:r>
              <a:rPr lang="en" sz="2800" dirty="0">
                <a:solidFill>
                  <a:schemeClr val="dk1"/>
                </a:solidFill>
                <a:latin typeface="+mj-lt"/>
                <a:ea typeface="Trebuchet MS"/>
                <a:cs typeface="Trebuchet MS"/>
                <a:sym typeface="Trebuchet MS"/>
              </a:rPr>
              <a:t>denomination </a:t>
            </a:r>
            <a:endParaRPr sz="2800" dirty="0">
              <a:solidFill>
                <a:schemeClr val="dk1"/>
              </a:solidFill>
              <a:latin typeface="+mj-lt"/>
              <a:ea typeface="Trebuchet MS"/>
              <a:cs typeface="Trebuchet MS"/>
              <a:sym typeface="Trebuchet MS"/>
            </a:endParaRPr>
          </a:p>
          <a:p>
            <a:pPr marL="882014" lvl="1" indent="-374014">
              <a:spcBef>
                <a:spcPts val="420"/>
              </a:spcBef>
              <a:buClr>
                <a:srgbClr val="0000FF"/>
              </a:buClr>
              <a:buSzPts val="1800"/>
              <a:buFont typeface="Arial" panose="020B0604020202020204" pitchFamily="34" charset="0"/>
              <a:buChar char="•"/>
            </a:pPr>
            <a:r>
              <a:rPr lang="en" sz="2400" dirty="0">
                <a:solidFill>
                  <a:schemeClr val="dk1"/>
                </a:solidFill>
                <a:latin typeface="+mj-lt"/>
                <a:ea typeface="Trebuchet MS"/>
                <a:cs typeface="Trebuchet MS"/>
                <a:sym typeface="Trebuchet MS"/>
              </a:rPr>
              <a:t>Named after Hal Finney                                                                     - received first Tx from Nakamoto</a:t>
            </a:r>
            <a:r>
              <a:rPr lang="en-US" sz="2400" dirty="0">
                <a:solidFill>
                  <a:schemeClr val="dk1"/>
                </a:solidFill>
                <a:latin typeface="+mj-lt"/>
                <a:ea typeface="Trebuchet MS"/>
                <a:cs typeface="Trebuchet MS"/>
                <a:sym typeface="Trebuchet MS"/>
              </a:rPr>
              <a:t> </a:t>
            </a:r>
            <a:r>
              <a:rPr lang="en-US" sz="1600" dirty="0">
                <a:solidFill>
                  <a:schemeClr val="dk1"/>
                </a:solidFill>
                <a:latin typeface="+mj-lt"/>
                <a:ea typeface="Trebuchet MS"/>
                <a:cs typeface="Trebuchet MS"/>
                <a:sym typeface="Trebuchet MS"/>
              </a:rPr>
              <a:t> </a:t>
            </a:r>
            <a:endParaRPr sz="1600" dirty="0">
              <a:solidFill>
                <a:schemeClr val="dk1"/>
              </a:solidFill>
              <a:latin typeface="+mj-lt"/>
              <a:ea typeface="Trebuchet MS"/>
              <a:cs typeface="Trebuchet MS"/>
              <a:sym typeface="Trebuchet MS"/>
            </a:endParaRPr>
          </a:p>
          <a:p>
            <a:pPr marL="342900" indent="-342900">
              <a:spcBef>
                <a:spcPts val="420"/>
              </a:spcBef>
              <a:buClr>
                <a:srgbClr val="0000FF"/>
              </a:buClr>
              <a:buFont typeface="Arial" panose="020B0604020202020204" pitchFamily="34" charset="0"/>
              <a:buChar char="•"/>
            </a:pPr>
            <a:endParaRPr sz="2800" dirty="0">
              <a:solidFill>
                <a:schemeClr val="dk1"/>
              </a:solidFill>
              <a:latin typeface="+mj-lt"/>
              <a:ea typeface="Trebuchet MS"/>
              <a:cs typeface="Trebuchet MS"/>
              <a:sym typeface="Trebuchet MS"/>
            </a:endParaRPr>
          </a:p>
        </p:txBody>
      </p:sp>
      <p:sp>
        <p:nvSpPr>
          <p:cNvPr id="2" name="Footer Placeholder 1"/>
          <p:cNvSpPr>
            <a:spLocks noGrp="1"/>
          </p:cNvSpPr>
          <p:nvPr>
            <p:ph type="ftr" idx="11"/>
          </p:nvPr>
        </p:nvSpPr>
        <p:spPr/>
        <p:txBody>
          <a:bodyPr/>
          <a:lstStyle/>
          <a:p>
            <a:r>
              <a:rPr lang="en-US" dirty="0" smtClean="0"/>
              <a:t>Campbell R. Harvey 2018</a:t>
            </a:r>
            <a:endParaRPr lang="en-US" dirty="0"/>
          </a:p>
        </p:txBody>
      </p:sp>
      <p:pic>
        <p:nvPicPr>
          <p:cNvPr id="3" name="Picture 2"/>
          <p:cNvPicPr>
            <a:picLocks noChangeAspect="1"/>
          </p:cNvPicPr>
          <p:nvPr/>
        </p:nvPicPr>
        <p:blipFill>
          <a:blip r:embed="rId3"/>
          <a:stretch>
            <a:fillRect/>
          </a:stretch>
        </p:blipFill>
        <p:spPr>
          <a:xfrm>
            <a:off x="6152198" y="3385120"/>
            <a:ext cx="2447925" cy="1714500"/>
          </a:xfrm>
          <a:prstGeom prst="rect">
            <a:avLst/>
          </a:prstGeom>
        </p:spPr>
      </p:pic>
      <p:sp>
        <p:nvSpPr>
          <p:cNvPr id="4" name="Rectangle 3"/>
          <p:cNvSpPr/>
          <p:nvPr/>
        </p:nvSpPr>
        <p:spPr>
          <a:xfrm>
            <a:off x="6202169" y="5692973"/>
            <a:ext cx="3629904" cy="369332"/>
          </a:xfrm>
          <a:prstGeom prst="rect">
            <a:avLst/>
          </a:prstGeom>
        </p:spPr>
        <p:txBody>
          <a:bodyPr wrap="none">
            <a:spAutoFit/>
          </a:bodyPr>
          <a:lstStyle/>
          <a:p>
            <a:r>
              <a:rPr lang="en-US" dirty="0">
                <a:hlinkClick r:id="rId4"/>
              </a:rPr>
              <a:t>http://</a:t>
            </a:r>
            <a:r>
              <a:rPr lang="en-US" dirty="0">
                <a:hlinkClick r:id="rId4"/>
              </a:rPr>
              <a:t>www.weidai.com/bmoney.txt</a:t>
            </a:r>
            <a:r>
              <a:rPr lang="en-US" dirty="0"/>
              <a:t> </a:t>
            </a:r>
            <a:endParaRPr lang="en-US" dirty="0"/>
          </a:p>
        </p:txBody>
      </p:sp>
    </p:spTree>
    <p:extLst>
      <p:ext uri="{BB962C8B-B14F-4D97-AF65-F5344CB8AC3E}">
        <p14:creationId xmlns:p14="http://schemas.microsoft.com/office/powerpoint/2010/main" val="137519022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13"/>
        <p:cNvGrpSpPr/>
        <p:nvPr/>
      </p:nvGrpSpPr>
      <p:grpSpPr>
        <a:xfrm>
          <a:off x="0" y="0"/>
          <a:ext cx="0" cy="0"/>
          <a:chOff x="0" y="0"/>
          <a:chExt cx="0" cy="0"/>
        </a:xfrm>
      </p:grpSpPr>
      <p:sp>
        <p:nvSpPr>
          <p:cNvPr id="414" name="Shape 414"/>
          <p:cNvSpPr txBox="1"/>
          <p:nvPr/>
        </p:nvSpPr>
        <p:spPr>
          <a:xfrm>
            <a:off x="312499" y="1795878"/>
            <a:ext cx="8713559" cy="3405600"/>
          </a:xfrm>
          <a:prstGeom prst="rect">
            <a:avLst/>
          </a:prstGeom>
          <a:noFill/>
          <a:ln>
            <a:noFill/>
          </a:ln>
        </p:spPr>
        <p:txBody>
          <a:bodyPr spcFirstLastPara="1" wrap="square" lIns="0" tIns="66025" rIns="0" bIns="0" anchor="t" anchorCtr="0">
            <a:noAutofit/>
          </a:bodyPr>
          <a:lstStyle/>
          <a:p>
            <a:pPr marL="469900" indent="-457200">
              <a:buClr>
                <a:srgbClr val="0000FF"/>
              </a:buClr>
              <a:buSzPct val="100000"/>
              <a:buFont typeface="Arial" panose="020B0604020202020204" pitchFamily="34" charset="0"/>
              <a:buChar char="•"/>
            </a:pPr>
            <a:r>
              <a:rPr lang="en" sz="2800" dirty="0">
                <a:solidFill>
                  <a:schemeClr val="dk1"/>
                </a:solidFill>
                <a:ea typeface="Trebuchet MS"/>
                <a:cs typeface="Trebuchet MS"/>
                <a:sym typeface="Trebuchet MS"/>
              </a:rPr>
              <a:t>Executable code</a:t>
            </a:r>
            <a:endParaRPr sz="2800" dirty="0">
              <a:solidFill>
                <a:schemeClr val="dk1"/>
              </a:solidFill>
              <a:ea typeface="Trebuchet MS"/>
              <a:cs typeface="Trebuchet MS"/>
              <a:sym typeface="Trebuchet MS"/>
            </a:endParaRPr>
          </a:p>
          <a:p>
            <a:pPr marL="469900" indent="-457200">
              <a:spcBef>
                <a:spcPts val="520"/>
              </a:spcBef>
              <a:buClr>
                <a:srgbClr val="0000FF"/>
              </a:buClr>
              <a:buSzPct val="100000"/>
              <a:buFont typeface="Arial" panose="020B0604020202020204" pitchFamily="34" charset="0"/>
              <a:buChar char="•"/>
            </a:pPr>
            <a:r>
              <a:rPr lang="en" sz="2800" dirty="0">
                <a:solidFill>
                  <a:schemeClr val="dk1"/>
                </a:solidFill>
                <a:ea typeface="Trebuchet MS"/>
                <a:cs typeface="Trebuchet MS"/>
                <a:sym typeface="Trebuchet MS"/>
              </a:rPr>
              <a:t>Turing Complete</a:t>
            </a:r>
            <a:endParaRPr sz="2800" dirty="0">
              <a:solidFill>
                <a:schemeClr val="dk1"/>
              </a:solidFill>
              <a:ea typeface="Trebuchet MS"/>
              <a:cs typeface="Trebuchet MS"/>
              <a:sym typeface="Trebuchet MS"/>
            </a:endParaRPr>
          </a:p>
          <a:p>
            <a:pPr marL="469900" indent="-457200">
              <a:spcBef>
                <a:spcPts val="420"/>
              </a:spcBef>
              <a:buClr>
                <a:srgbClr val="0000FF"/>
              </a:buClr>
              <a:buSzPct val="100000"/>
              <a:buFont typeface="Arial" panose="020B0604020202020204" pitchFamily="34" charset="0"/>
              <a:buChar char="•"/>
            </a:pPr>
            <a:r>
              <a:rPr lang="en" sz="2800" dirty="0">
                <a:solidFill>
                  <a:schemeClr val="dk1"/>
                </a:solidFill>
                <a:ea typeface="Trebuchet MS"/>
                <a:cs typeface="Trebuchet MS"/>
                <a:sym typeface="Trebuchet MS"/>
              </a:rPr>
              <a:t>Function like an external account</a:t>
            </a:r>
            <a:endParaRPr sz="2800" dirty="0">
              <a:solidFill>
                <a:schemeClr val="dk1"/>
              </a:solidFill>
              <a:ea typeface="Trebuchet MS"/>
              <a:cs typeface="Trebuchet MS"/>
              <a:sym typeface="Trebuchet MS"/>
            </a:endParaRPr>
          </a:p>
          <a:p>
            <a:pPr marL="927100" lvl="1" indent="-457200">
              <a:spcBef>
                <a:spcPts val="420"/>
              </a:spcBef>
              <a:buClr>
                <a:srgbClr val="0000FF"/>
              </a:buClr>
              <a:buSzPct val="100000"/>
              <a:buFont typeface="Wingdings" panose="05000000000000000000" pitchFamily="2" charset="2"/>
              <a:buChar char="§"/>
            </a:pPr>
            <a:r>
              <a:rPr lang="en" sz="2400" dirty="0">
                <a:solidFill>
                  <a:schemeClr val="dk1"/>
                </a:solidFill>
                <a:ea typeface="Trebuchet MS"/>
                <a:cs typeface="Trebuchet MS"/>
                <a:sym typeface="Trebuchet MS"/>
              </a:rPr>
              <a:t>Hold funds</a:t>
            </a:r>
            <a:endParaRPr sz="2400" dirty="0">
              <a:solidFill>
                <a:schemeClr val="dk1"/>
              </a:solidFill>
              <a:ea typeface="Trebuchet MS"/>
              <a:cs typeface="Trebuchet MS"/>
              <a:sym typeface="Trebuchet MS"/>
            </a:endParaRPr>
          </a:p>
          <a:p>
            <a:pPr marL="927100" marR="161290" lvl="1" indent="-457200">
              <a:lnSpc>
                <a:spcPct val="114599"/>
              </a:lnSpc>
              <a:buClr>
                <a:srgbClr val="0000FF"/>
              </a:buClr>
              <a:buSzPct val="100000"/>
              <a:buFont typeface="Wingdings" panose="05000000000000000000" pitchFamily="2" charset="2"/>
              <a:buChar char="§"/>
            </a:pPr>
            <a:r>
              <a:rPr lang="en" sz="2400" dirty="0">
                <a:solidFill>
                  <a:schemeClr val="dk1"/>
                </a:solidFill>
                <a:ea typeface="Trebuchet MS"/>
                <a:cs typeface="Trebuchet MS"/>
                <a:sym typeface="Trebuchet MS"/>
              </a:rPr>
              <a:t>Can interact with other accounts and smart contracts</a:t>
            </a:r>
            <a:endParaRPr sz="2400" dirty="0">
              <a:solidFill>
                <a:schemeClr val="dk1"/>
              </a:solidFill>
              <a:ea typeface="Trebuchet MS"/>
              <a:cs typeface="Trebuchet MS"/>
              <a:sym typeface="Trebuchet MS"/>
            </a:endParaRPr>
          </a:p>
          <a:p>
            <a:pPr marL="927100" marR="161290" lvl="1" indent="-457200">
              <a:lnSpc>
                <a:spcPct val="114599"/>
              </a:lnSpc>
              <a:buClr>
                <a:srgbClr val="0000FF"/>
              </a:buClr>
              <a:buSzPct val="100000"/>
              <a:buFont typeface="Wingdings" panose="05000000000000000000" pitchFamily="2" charset="2"/>
              <a:buChar char="§"/>
            </a:pPr>
            <a:r>
              <a:rPr lang="en" sz="2400" dirty="0">
                <a:solidFill>
                  <a:schemeClr val="dk1"/>
                </a:solidFill>
                <a:ea typeface="Trebuchet MS"/>
                <a:cs typeface="Trebuchet MS"/>
                <a:sym typeface="Trebuchet MS"/>
              </a:rPr>
              <a:t>Contain code</a:t>
            </a:r>
            <a:endParaRPr sz="2400" dirty="0">
              <a:solidFill>
                <a:schemeClr val="dk1"/>
              </a:solidFill>
              <a:ea typeface="Trebuchet MS"/>
              <a:cs typeface="Trebuchet MS"/>
              <a:sym typeface="Trebuchet MS"/>
            </a:endParaRPr>
          </a:p>
          <a:p>
            <a:pPr marL="469900" indent="-457200">
              <a:spcBef>
                <a:spcPts val="420"/>
              </a:spcBef>
              <a:buClr>
                <a:srgbClr val="0000FF"/>
              </a:buClr>
              <a:buSzPct val="100000"/>
              <a:buFont typeface="Arial" panose="020B0604020202020204" pitchFamily="34" charset="0"/>
              <a:buChar char="•"/>
            </a:pPr>
            <a:r>
              <a:rPr lang="en" sz="2800" dirty="0">
                <a:solidFill>
                  <a:schemeClr val="dk1"/>
                </a:solidFill>
                <a:ea typeface="Trebuchet MS"/>
                <a:cs typeface="Trebuchet MS"/>
                <a:sym typeface="Trebuchet MS"/>
              </a:rPr>
              <a:t>Can be called through transactions</a:t>
            </a:r>
            <a:endParaRPr sz="2800" dirty="0">
              <a:solidFill>
                <a:schemeClr val="dk1"/>
              </a:solidFill>
              <a:ea typeface="Trebuchet MS"/>
              <a:cs typeface="Trebuchet MS"/>
              <a:sym typeface="Trebuchet MS"/>
            </a:endParaRPr>
          </a:p>
        </p:txBody>
      </p:sp>
      <p:sp>
        <p:nvSpPr>
          <p:cNvPr id="416" name="Shape 416"/>
          <p:cNvSpPr txBox="1">
            <a:spLocks noGrp="1"/>
          </p:cNvSpPr>
          <p:nvPr>
            <p:ph type="sldNum" idx="12"/>
          </p:nvPr>
        </p:nvSpPr>
        <p:spPr>
          <a:prstGeom prst="rect">
            <a:avLst/>
          </a:prstGeom>
          <a:noFill/>
          <a:ln>
            <a:noFill/>
          </a:ln>
        </p:spPr>
        <p:txBody>
          <a:bodyPr spcFirstLastPara="1" vert="horz" wrap="square" lIns="0" tIns="3175" rIns="0" bIns="0" rtlCol="0" anchor="ctr" anchorCtr="0">
            <a:noAutofit/>
          </a:bodyPr>
          <a:lstStyle/>
          <a:p>
            <a:pPr marL="25400" algn="r"/>
            <a:fld id="{00000000-1234-1234-1234-123412341234}" type="slidenum">
              <a:rPr lang="en" sz="900" i="1">
                <a:solidFill>
                  <a:schemeClr val="lt2"/>
                </a:solidFill>
                <a:latin typeface="Century Schoolbook"/>
                <a:ea typeface="Century Schoolbook"/>
                <a:cs typeface="Century Schoolbook"/>
                <a:sym typeface="Century Schoolbook"/>
              </a:rPr>
              <a:pPr marL="25400" algn="r"/>
              <a:t>24</a:t>
            </a:fld>
            <a:endParaRPr sz="900" i="1">
              <a:solidFill>
                <a:schemeClr val="lt2"/>
              </a:solidFill>
              <a:latin typeface="Century Schoolbook"/>
              <a:ea typeface="Century Schoolbook"/>
              <a:cs typeface="Century Schoolbook"/>
              <a:sym typeface="Century Schoolbook"/>
            </a:endParaRPr>
          </a:p>
        </p:txBody>
      </p:sp>
      <p:sp>
        <p:nvSpPr>
          <p:cNvPr id="2" name="Footer Placeholder 1"/>
          <p:cNvSpPr>
            <a:spLocks noGrp="1"/>
          </p:cNvSpPr>
          <p:nvPr>
            <p:ph type="ftr" idx="11"/>
          </p:nvPr>
        </p:nvSpPr>
        <p:spPr/>
        <p:txBody>
          <a:bodyPr/>
          <a:lstStyle/>
          <a:p>
            <a:r>
              <a:rPr lang="en-US" smtClean="0"/>
              <a:t>Campbell R. Harvey 2018</a:t>
            </a:r>
            <a:endParaRPr lang="en-US" dirty="0"/>
          </a:p>
        </p:txBody>
      </p:sp>
      <p:sp>
        <p:nvSpPr>
          <p:cNvPr id="7" name="Shape 408"/>
          <p:cNvSpPr txBox="1">
            <a:spLocks noGrp="1"/>
          </p:cNvSpPr>
          <p:nvPr>
            <p:ph type="title"/>
          </p:nvPr>
        </p:nvSpPr>
        <p:spPr>
          <a:xfrm>
            <a:off x="152920" y="910820"/>
            <a:ext cx="4222800" cy="572400"/>
          </a:xfrm>
          <a:prstGeom prst="rect">
            <a:avLst/>
          </a:prstGeom>
          <a:noFill/>
          <a:ln>
            <a:noFill/>
          </a:ln>
        </p:spPr>
        <p:txBody>
          <a:bodyPr spcFirstLastPara="1" vert="horz" wrap="square" lIns="0" tIns="12700" rIns="0" bIns="0" rtlCol="0" anchor="t" anchorCtr="0">
            <a:noAutofit/>
          </a:bodyPr>
          <a:lstStyle/>
          <a:p>
            <a:pPr marL="12700">
              <a:spcBef>
                <a:spcPts val="0"/>
              </a:spcBef>
              <a:buClr>
                <a:srgbClr val="262626"/>
              </a:buClr>
              <a:buSzPts val="3000"/>
            </a:pPr>
            <a:r>
              <a:rPr lang="en" sz="3600" dirty="0">
                <a:solidFill>
                  <a:srgbClr val="0000FF"/>
                </a:solidFill>
                <a:latin typeface="Calibri Light" panose="020F0302020204030204" pitchFamily="34" charset="0"/>
                <a:ea typeface="Century Schoolbook"/>
                <a:cs typeface="Calibri Light" panose="020F0302020204030204" pitchFamily="34" charset="0"/>
                <a:sym typeface="Century Schoolbook"/>
              </a:rPr>
              <a:t>Smart Contracts</a:t>
            </a:r>
            <a:endParaRPr sz="3600" dirty="0">
              <a:solidFill>
                <a:srgbClr val="0000FF"/>
              </a:solidFill>
              <a:latin typeface="Calibri Light" panose="020F0302020204030204" pitchFamily="34" charset="0"/>
              <a:ea typeface="Century Schoolbook"/>
              <a:cs typeface="Calibri Light" panose="020F0302020204030204" pitchFamily="34" charset="0"/>
              <a:sym typeface="Century Schoolbook"/>
            </a:endParaRPr>
          </a:p>
        </p:txBody>
      </p:sp>
    </p:spTree>
    <p:extLst>
      <p:ext uri="{BB962C8B-B14F-4D97-AF65-F5344CB8AC3E}">
        <p14:creationId xmlns:p14="http://schemas.microsoft.com/office/powerpoint/2010/main" val="118405101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sp>
        <p:nvSpPr>
          <p:cNvPr id="421" name="Shape 421"/>
          <p:cNvSpPr txBox="1"/>
          <p:nvPr/>
        </p:nvSpPr>
        <p:spPr>
          <a:xfrm>
            <a:off x="227272" y="1613792"/>
            <a:ext cx="8741468" cy="3449100"/>
          </a:xfrm>
          <a:prstGeom prst="rect">
            <a:avLst/>
          </a:prstGeom>
          <a:noFill/>
          <a:ln>
            <a:noFill/>
          </a:ln>
        </p:spPr>
        <p:txBody>
          <a:bodyPr spcFirstLastPara="1" wrap="square" lIns="0" tIns="12700" rIns="0" bIns="0" anchor="t" anchorCtr="0">
            <a:noAutofit/>
          </a:bodyPr>
          <a:lstStyle/>
          <a:p>
            <a:pPr marL="469900" marR="5080" indent="-457200">
              <a:lnSpc>
                <a:spcPct val="114599"/>
              </a:lnSpc>
              <a:buClr>
                <a:srgbClr val="0000FF"/>
              </a:buClr>
              <a:buSzPct val="100000"/>
              <a:buFont typeface="Arial" panose="020B0604020202020204" pitchFamily="34" charset="0"/>
              <a:buChar char="•"/>
            </a:pPr>
            <a:r>
              <a:rPr lang="en" sz="2800" dirty="0">
                <a:solidFill>
                  <a:schemeClr val="dk1"/>
                </a:solidFill>
                <a:ea typeface="Trebuchet MS"/>
                <a:cs typeface="Trebuchet MS"/>
                <a:sym typeface="Trebuchet MS"/>
              </a:rPr>
              <a:t>Every node contains a virtual machine (similar to Java)</a:t>
            </a:r>
            <a:endParaRPr sz="2800" dirty="0"/>
          </a:p>
          <a:p>
            <a:pPr marL="927100" marR="5080" lvl="1" indent="-457200">
              <a:lnSpc>
                <a:spcPct val="114599"/>
              </a:lnSpc>
              <a:spcBef>
                <a:spcPts val="100"/>
              </a:spcBef>
              <a:buClr>
                <a:srgbClr val="0000FF"/>
              </a:buClr>
              <a:buSzPct val="80000"/>
              <a:buFont typeface="Wingdings" panose="05000000000000000000" pitchFamily="2" charset="2"/>
              <a:buChar char="§"/>
            </a:pPr>
            <a:r>
              <a:rPr lang="en" sz="2400" dirty="0">
                <a:solidFill>
                  <a:schemeClr val="dk1"/>
                </a:solidFill>
                <a:ea typeface="Trebuchet MS"/>
                <a:cs typeface="Trebuchet MS"/>
                <a:sym typeface="Trebuchet MS"/>
              </a:rPr>
              <a:t>Called the Ethereum Virtual Machine (EVM)</a:t>
            </a:r>
            <a:endParaRPr sz="2400" dirty="0">
              <a:solidFill>
                <a:schemeClr val="dk1"/>
              </a:solidFill>
              <a:ea typeface="Trebuchet MS"/>
              <a:cs typeface="Trebuchet MS"/>
              <a:sym typeface="Trebuchet MS"/>
            </a:endParaRPr>
          </a:p>
          <a:p>
            <a:pPr marL="927100" marR="5080" lvl="1" indent="-457200">
              <a:lnSpc>
                <a:spcPct val="114599"/>
              </a:lnSpc>
              <a:spcBef>
                <a:spcPts val="100"/>
              </a:spcBef>
              <a:buClr>
                <a:srgbClr val="0000FF"/>
              </a:buClr>
              <a:buSzPct val="80000"/>
              <a:buFont typeface="Wingdings" panose="05000000000000000000" pitchFamily="2" charset="2"/>
              <a:buChar char="§"/>
            </a:pPr>
            <a:r>
              <a:rPr lang="en" sz="2400" b="1" dirty="0">
                <a:solidFill>
                  <a:schemeClr val="dk1"/>
                </a:solidFill>
                <a:ea typeface="Trebuchet MS"/>
                <a:cs typeface="Trebuchet MS"/>
                <a:sym typeface="Trebuchet MS"/>
              </a:rPr>
              <a:t>Compiles</a:t>
            </a:r>
            <a:r>
              <a:rPr lang="en" sz="2400" dirty="0">
                <a:solidFill>
                  <a:schemeClr val="dk1"/>
                </a:solidFill>
                <a:ea typeface="Trebuchet MS"/>
                <a:cs typeface="Trebuchet MS"/>
                <a:sym typeface="Trebuchet MS"/>
              </a:rPr>
              <a:t> code from high-level language to bytecode</a:t>
            </a:r>
            <a:endParaRPr sz="2400" dirty="0">
              <a:solidFill>
                <a:schemeClr val="dk1"/>
              </a:solidFill>
              <a:ea typeface="Trebuchet MS"/>
              <a:cs typeface="Trebuchet MS"/>
              <a:sym typeface="Trebuchet MS"/>
            </a:endParaRPr>
          </a:p>
          <a:p>
            <a:pPr marL="927100" marR="5080" lvl="1" indent="-457200">
              <a:lnSpc>
                <a:spcPct val="114599"/>
              </a:lnSpc>
              <a:spcBef>
                <a:spcPts val="100"/>
              </a:spcBef>
              <a:buClr>
                <a:srgbClr val="0000FF"/>
              </a:buClr>
              <a:buSzPct val="80000"/>
              <a:buFont typeface="Wingdings" panose="05000000000000000000" pitchFamily="2" charset="2"/>
              <a:buChar char="§"/>
            </a:pPr>
            <a:r>
              <a:rPr lang="en" sz="2400" dirty="0">
                <a:solidFill>
                  <a:schemeClr val="dk1"/>
                </a:solidFill>
                <a:ea typeface="Trebuchet MS"/>
                <a:cs typeface="Trebuchet MS"/>
                <a:sym typeface="Trebuchet MS"/>
              </a:rPr>
              <a:t>Executes smart contract code </a:t>
            </a:r>
            <a:r>
              <a:rPr lang="en" sz="2400" dirty="0">
                <a:solidFill>
                  <a:schemeClr val="dk1"/>
                </a:solidFill>
                <a:ea typeface="Trebuchet MS"/>
                <a:cs typeface="Trebuchet MS"/>
                <a:sym typeface="Trebuchet MS"/>
              </a:rPr>
              <a:t>and </a:t>
            </a:r>
            <a:r>
              <a:rPr lang="en" sz="2400" dirty="0">
                <a:solidFill>
                  <a:schemeClr val="dk1"/>
                </a:solidFill>
                <a:ea typeface="Trebuchet MS"/>
                <a:cs typeface="Trebuchet MS"/>
                <a:sym typeface="Trebuchet MS"/>
              </a:rPr>
              <a:t>broadcasts state</a:t>
            </a:r>
            <a:endParaRPr sz="2400" dirty="0">
              <a:solidFill>
                <a:schemeClr val="dk1"/>
              </a:solidFill>
              <a:ea typeface="Trebuchet MS"/>
              <a:cs typeface="Trebuchet MS"/>
              <a:sym typeface="Trebuchet MS"/>
            </a:endParaRPr>
          </a:p>
          <a:p>
            <a:pPr marL="469900" marR="1069975" indent="-457200">
              <a:lnSpc>
                <a:spcPct val="114599"/>
              </a:lnSpc>
              <a:buClr>
                <a:srgbClr val="0000FF"/>
              </a:buClr>
              <a:buSzPct val="100000"/>
              <a:buFont typeface="Arial" panose="020B0604020202020204" pitchFamily="34" charset="0"/>
              <a:buChar char="•"/>
            </a:pPr>
            <a:r>
              <a:rPr lang="en" sz="2800" b="1" i="1" dirty="0">
                <a:solidFill>
                  <a:schemeClr val="dk1"/>
                </a:solidFill>
                <a:sym typeface="Arial"/>
              </a:rPr>
              <a:t>Every full-node on the blockchain processes </a:t>
            </a:r>
            <a:r>
              <a:rPr lang="en" sz="2800" b="1" i="1" dirty="0">
                <a:solidFill>
                  <a:schemeClr val="dk1"/>
                </a:solidFill>
                <a:sym typeface="Arial"/>
              </a:rPr>
              <a:t>every </a:t>
            </a:r>
            <a:r>
              <a:rPr lang="en" sz="2800" b="1" i="1" dirty="0">
                <a:solidFill>
                  <a:schemeClr val="dk1"/>
                </a:solidFill>
                <a:sym typeface="Arial"/>
              </a:rPr>
              <a:t>transaction and stores the entire state</a:t>
            </a:r>
            <a:endParaRPr sz="2800" i="1" dirty="0">
              <a:solidFill>
                <a:schemeClr val="dk1"/>
              </a:solidFill>
              <a:sym typeface="Arial"/>
            </a:endParaRPr>
          </a:p>
        </p:txBody>
      </p:sp>
      <p:sp>
        <p:nvSpPr>
          <p:cNvPr id="422" name="Shape 422"/>
          <p:cNvSpPr txBox="1">
            <a:spLocks noGrp="1"/>
          </p:cNvSpPr>
          <p:nvPr>
            <p:ph type="title"/>
          </p:nvPr>
        </p:nvSpPr>
        <p:spPr>
          <a:xfrm>
            <a:off x="227273" y="926200"/>
            <a:ext cx="3454200" cy="489300"/>
          </a:xfrm>
          <a:prstGeom prst="rect">
            <a:avLst/>
          </a:prstGeom>
          <a:noFill/>
          <a:ln>
            <a:noFill/>
          </a:ln>
        </p:spPr>
        <p:txBody>
          <a:bodyPr spcFirstLastPara="1" vert="horz" wrap="square" lIns="0" tIns="12700" rIns="0" bIns="0" rtlCol="0" anchor="t" anchorCtr="0">
            <a:noAutofit/>
          </a:bodyPr>
          <a:lstStyle/>
          <a:p>
            <a:pPr marL="12700">
              <a:spcBef>
                <a:spcPts val="0"/>
              </a:spcBef>
              <a:buClr>
                <a:srgbClr val="262626"/>
              </a:buClr>
              <a:buSzPts val="3000"/>
            </a:pPr>
            <a:r>
              <a:rPr lang="en" sz="3600" dirty="0">
                <a:solidFill>
                  <a:srgbClr val="0000FF"/>
                </a:solidFill>
                <a:latin typeface="Calibri Light" panose="020F0302020204030204" pitchFamily="34" charset="0"/>
                <a:ea typeface="Century Schoolbook"/>
                <a:cs typeface="Calibri Light" panose="020F0302020204030204" pitchFamily="34" charset="0"/>
                <a:sym typeface="Century Schoolbook"/>
              </a:rPr>
              <a:t>Code Execution</a:t>
            </a:r>
            <a:endParaRPr sz="3600" dirty="0">
              <a:solidFill>
                <a:srgbClr val="0000FF"/>
              </a:solidFill>
              <a:latin typeface="Calibri Light" panose="020F0302020204030204" pitchFamily="34" charset="0"/>
              <a:ea typeface="Century Schoolbook"/>
              <a:cs typeface="Calibri Light" panose="020F0302020204030204" pitchFamily="34" charset="0"/>
              <a:sym typeface="Century Schoolbook"/>
            </a:endParaRPr>
          </a:p>
        </p:txBody>
      </p:sp>
      <p:sp>
        <p:nvSpPr>
          <p:cNvPr id="423" name="Shape 423"/>
          <p:cNvSpPr txBox="1">
            <a:spLocks noGrp="1"/>
          </p:cNvSpPr>
          <p:nvPr>
            <p:ph type="sldNum" idx="12"/>
          </p:nvPr>
        </p:nvSpPr>
        <p:spPr>
          <a:prstGeom prst="rect">
            <a:avLst/>
          </a:prstGeom>
          <a:noFill/>
          <a:ln>
            <a:noFill/>
          </a:ln>
        </p:spPr>
        <p:txBody>
          <a:bodyPr spcFirstLastPara="1" vert="horz" wrap="square" lIns="0" tIns="3175" rIns="0" bIns="0" rtlCol="0" anchor="ctr" anchorCtr="0">
            <a:noAutofit/>
          </a:bodyPr>
          <a:lstStyle/>
          <a:p>
            <a:pPr marL="25400" algn="r"/>
            <a:fld id="{00000000-1234-1234-1234-123412341234}" type="slidenum">
              <a:rPr lang="en" sz="900" i="1">
                <a:solidFill>
                  <a:schemeClr val="lt2"/>
                </a:solidFill>
                <a:latin typeface="Century Schoolbook"/>
                <a:ea typeface="Century Schoolbook"/>
                <a:cs typeface="Century Schoolbook"/>
                <a:sym typeface="Century Schoolbook"/>
              </a:rPr>
              <a:pPr marL="25400" algn="r"/>
              <a:t>25</a:t>
            </a:fld>
            <a:endParaRPr sz="900" i="1">
              <a:solidFill>
                <a:schemeClr val="lt2"/>
              </a:solidFill>
              <a:latin typeface="Century Schoolbook"/>
              <a:ea typeface="Century Schoolbook"/>
              <a:cs typeface="Century Schoolbook"/>
              <a:sym typeface="Century Schoolbook"/>
            </a:endParaRPr>
          </a:p>
        </p:txBody>
      </p:sp>
      <p:sp>
        <p:nvSpPr>
          <p:cNvPr id="2" name="Footer Placeholder 1"/>
          <p:cNvSpPr>
            <a:spLocks noGrp="1"/>
          </p:cNvSpPr>
          <p:nvPr>
            <p:ph type="ftr" idx="11"/>
          </p:nvPr>
        </p:nvSpPr>
        <p:spPr/>
        <p:txBody>
          <a:bodyPr/>
          <a:lstStyle/>
          <a:p>
            <a:r>
              <a:rPr lang="en-US" smtClean="0"/>
              <a:t>Campbell R. Harvey 2018</a:t>
            </a:r>
            <a:endParaRPr lang="en-US" dirty="0"/>
          </a:p>
        </p:txBody>
      </p:sp>
    </p:spTree>
    <p:extLst>
      <p:ext uri="{BB962C8B-B14F-4D97-AF65-F5344CB8AC3E}">
        <p14:creationId xmlns:p14="http://schemas.microsoft.com/office/powerpoint/2010/main" val="180491184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
        <p:nvSpPr>
          <p:cNvPr id="428" name="Shape 428"/>
          <p:cNvSpPr txBox="1"/>
          <p:nvPr/>
        </p:nvSpPr>
        <p:spPr>
          <a:xfrm>
            <a:off x="346073" y="1571567"/>
            <a:ext cx="8797927" cy="3714900"/>
          </a:xfrm>
          <a:prstGeom prst="rect">
            <a:avLst/>
          </a:prstGeom>
          <a:noFill/>
          <a:ln>
            <a:noFill/>
          </a:ln>
        </p:spPr>
        <p:txBody>
          <a:bodyPr spcFirstLastPara="1" wrap="square" lIns="0" tIns="66025" rIns="0" bIns="0" anchor="t" anchorCtr="0">
            <a:noAutofit/>
          </a:bodyPr>
          <a:lstStyle/>
          <a:p>
            <a:pPr marL="469900" indent="-457200">
              <a:buClr>
                <a:srgbClr val="0000FF"/>
              </a:buClr>
              <a:buSzPct val="100000"/>
              <a:buFont typeface="Arial" panose="020B0604020202020204" pitchFamily="34" charset="0"/>
              <a:buChar char="•"/>
            </a:pPr>
            <a:r>
              <a:rPr lang="en" sz="2800" dirty="0">
                <a:solidFill>
                  <a:schemeClr val="dk1"/>
                </a:solidFill>
                <a:ea typeface="Trebuchet MS"/>
                <a:cs typeface="Trebuchet MS"/>
                <a:sym typeface="Trebuchet MS"/>
              </a:rPr>
              <a:t>Halting </a:t>
            </a:r>
            <a:r>
              <a:rPr lang="en" sz="2800" dirty="0">
                <a:solidFill>
                  <a:schemeClr val="dk1"/>
                </a:solidFill>
                <a:ea typeface="Trebuchet MS"/>
                <a:cs typeface="Trebuchet MS"/>
                <a:sym typeface="Trebuchet MS"/>
              </a:rPr>
              <a:t>problem (infinite loop) </a:t>
            </a:r>
            <a:r>
              <a:rPr lang="en" sz="2800" dirty="0">
                <a:solidFill>
                  <a:schemeClr val="dk1"/>
                </a:solidFill>
                <a:ea typeface="Trebuchet MS"/>
                <a:cs typeface="Trebuchet MS"/>
                <a:sym typeface="Trebuchet MS"/>
              </a:rPr>
              <a:t>– reason for Gas</a:t>
            </a:r>
            <a:endParaRPr sz="2800" dirty="0">
              <a:solidFill>
                <a:schemeClr val="dk1"/>
              </a:solidFill>
              <a:ea typeface="Trebuchet MS"/>
              <a:cs typeface="Trebuchet MS"/>
              <a:sym typeface="Trebuchet MS"/>
            </a:endParaRPr>
          </a:p>
          <a:p>
            <a:pPr marL="927100" lvl="1" indent="-457200">
              <a:spcBef>
                <a:spcPts val="420"/>
              </a:spcBef>
              <a:buClr>
                <a:srgbClr val="0000FF"/>
              </a:buClr>
              <a:buSzPct val="100000"/>
              <a:buFont typeface="Arial" panose="020B0604020202020204" pitchFamily="34" charset="0"/>
              <a:buChar char="•"/>
            </a:pPr>
            <a:r>
              <a:rPr lang="en" sz="2400" dirty="0">
                <a:solidFill>
                  <a:schemeClr val="dk1"/>
                </a:solidFill>
                <a:ea typeface="Trebuchet MS"/>
                <a:cs typeface="Trebuchet MS"/>
                <a:sym typeface="Trebuchet MS"/>
              </a:rPr>
              <a:t>Problem: Cannot tell whether or not a program will run infinitely from compiled code</a:t>
            </a:r>
            <a:endParaRPr sz="2400" dirty="0">
              <a:solidFill>
                <a:schemeClr val="dk1"/>
              </a:solidFill>
              <a:ea typeface="Trebuchet MS"/>
              <a:cs typeface="Trebuchet MS"/>
              <a:sym typeface="Trebuchet MS"/>
            </a:endParaRPr>
          </a:p>
          <a:p>
            <a:pPr marL="927100" lvl="1" indent="-457200">
              <a:spcBef>
                <a:spcPts val="420"/>
              </a:spcBef>
              <a:buClr>
                <a:srgbClr val="0000FF"/>
              </a:buClr>
              <a:buSzPct val="100000"/>
              <a:buFont typeface="Arial" panose="020B0604020202020204" pitchFamily="34" charset="0"/>
              <a:buChar char="•"/>
            </a:pPr>
            <a:r>
              <a:rPr lang="en" sz="2400" dirty="0">
                <a:solidFill>
                  <a:schemeClr val="dk1"/>
                </a:solidFill>
                <a:ea typeface="Trebuchet MS"/>
                <a:cs typeface="Trebuchet MS"/>
                <a:sym typeface="Trebuchet MS"/>
              </a:rPr>
              <a:t>Solution: charge fee per computational step to limit  infinite loops and stop </a:t>
            </a:r>
            <a:r>
              <a:rPr lang="en" sz="2400" dirty="0">
                <a:solidFill>
                  <a:schemeClr val="dk1"/>
                </a:solidFill>
                <a:ea typeface="Trebuchet MS"/>
                <a:cs typeface="Trebuchet MS"/>
                <a:sym typeface="Trebuchet MS"/>
              </a:rPr>
              <a:t>flawed </a:t>
            </a:r>
            <a:r>
              <a:rPr lang="en" sz="2400" dirty="0">
                <a:solidFill>
                  <a:schemeClr val="dk1"/>
                </a:solidFill>
                <a:ea typeface="Trebuchet MS"/>
                <a:cs typeface="Trebuchet MS"/>
                <a:sym typeface="Trebuchet MS"/>
              </a:rPr>
              <a:t>code from executing</a:t>
            </a:r>
            <a:endParaRPr sz="2400" dirty="0">
              <a:solidFill>
                <a:schemeClr val="dk1"/>
              </a:solidFill>
              <a:ea typeface="Trebuchet MS"/>
              <a:cs typeface="Trebuchet MS"/>
              <a:sym typeface="Trebuchet MS"/>
            </a:endParaRPr>
          </a:p>
          <a:p>
            <a:pPr marL="469900" marR="212725" indent="-457200">
              <a:buClr>
                <a:srgbClr val="0000FF"/>
              </a:buClr>
              <a:buSzPct val="100000"/>
              <a:buFont typeface="Arial" panose="020B0604020202020204" pitchFamily="34" charset="0"/>
              <a:buChar char="•"/>
            </a:pPr>
            <a:r>
              <a:rPr lang="en" sz="2800" dirty="0">
                <a:solidFill>
                  <a:schemeClr val="dk1"/>
                </a:solidFill>
                <a:ea typeface="Trebuchet MS"/>
                <a:cs typeface="Trebuchet MS"/>
                <a:sym typeface="Trebuchet MS"/>
              </a:rPr>
              <a:t>Every transaction needs to specify an </a:t>
            </a:r>
            <a:r>
              <a:rPr lang="en" sz="2800" dirty="0">
                <a:solidFill>
                  <a:schemeClr val="dk1"/>
                </a:solidFill>
                <a:ea typeface="Trebuchet MS"/>
                <a:cs typeface="Trebuchet MS"/>
                <a:sym typeface="Trebuchet MS"/>
              </a:rPr>
              <a:t>estimate of </a:t>
            </a:r>
            <a:r>
              <a:rPr lang="en" sz="2800" dirty="0">
                <a:solidFill>
                  <a:schemeClr val="dk1"/>
                </a:solidFill>
                <a:ea typeface="Trebuchet MS"/>
                <a:cs typeface="Trebuchet MS"/>
                <a:sym typeface="Trebuchet MS"/>
              </a:rPr>
              <a:t>the  amount of gas it will spend</a:t>
            </a:r>
            <a:endParaRPr sz="2800" dirty="0">
              <a:solidFill>
                <a:schemeClr val="dk1"/>
              </a:solidFill>
              <a:ea typeface="Trebuchet MS"/>
              <a:cs typeface="Trebuchet MS"/>
              <a:sym typeface="Trebuchet MS"/>
            </a:endParaRPr>
          </a:p>
          <a:p>
            <a:pPr marL="469900" marR="212725" indent="-457200">
              <a:buClr>
                <a:srgbClr val="0000FF"/>
              </a:buClr>
              <a:buSzPct val="100000"/>
              <a:buFont typeface="Arial" panose="020B0604020202020204" pitchFamily="34" charset="0"/>
              <a:buChar char="•"/>
            </a:pPr>
            <a:r>
              <a:rPr lang="en" sz="2800" dirty="0">
                <a:solidFill>
                  <a:schemeClr val="dk1"/>
                </a:solidFill>
                <a:ea typeface="Trebuchet MS"/>
                <a:cs typeface="Trebuchet MS"/>
                <a:sym typeface="Trebuchet MS"/>
              </a:rPr>
              <a:t>Essentially a measure of how much one is willing to spend on a transaction, even if buggy</a:t>
            </a:r>
            <a:endParaRPr sz="2800" dirty="0">
              <a:solidFill>
                <a:schemeClr val="dk1"/>
              </a:solidFill>
              <a:ea typeface="Trebuchet MS"/>
              <a:cs typeface="Trebuchet MS"/>
              <a:sym typeface="Trebuchet MS"/>
            </a:endParaRPr>
          </a:p>
        </p:txBody>
      </p:sp>
      <p:sp>
        <p:nvSpPr>
          <p:cNvPr id="429" name="Shape 429"/>
          <p:cNvSpPr txBox="1">
            <a:spLocks noGrp="1"/>
          </p:cNvSpPr>
          <p:nvPr>
            <p:ph type="title"/>
          </p:nvPr>
        </p:nvSpPr>
        <p:spPr>
          <a:xfrm>
            <a:off x="346073" y="952661"/>
            <a:ext cx="1645200" cy="465600"/>
          </a:xfrm>
          <a:prstGeom prst="rect">
            <a:avLst/>
          </a:prstGeom>
          <a:noFill/>
          <a:ln>
            <a:noFill/>
          </a:ln>
        </p:spPr>
        <p:txBody>
          <a:bodyPr spcFirstLastPara="1" vert="horz" wrap="square" lIns="0" tIns="12700" rIns="0" bIns="0" rtlCol="0" anchor="t" anchorCtr="0">
            <a:noAutofit/>
          </a:bodyPr>
          <a:lstStyle/>
          <a:p>
            <a:pPr marL="12700">
              <a:spcBef>
                <a:spcPts val="0"/>
              </a:spcBef>
              <a:buClr>
                <a:srgbClr val="262626"/>
              </a:buClr>
              <a:buSzPts val="3000"/>
            </a:pPr>
            <a:r>
              <a:rPr lang="en" sz="3600" dirty="0">
                <a:solidFill>
                  <a:srgbClr val="0000FF"/>
                </a:solidFill>
                <a:latin typeface="Calibri Light" panose="020F0302020204030204" pitchFamily="34" charset="0"/>
                <a:ea typeface="Century Schoolbook"/>
                <a:cs typeface="Calibri Light" panose="020F0302020204030204" pitchFamily="34" charset="0"/>
                <a:sym typeface="Century Schoolbook"/>
              </a:rPr>
              <a:t>Gas</a:t>
            </a:r>
            <a:endParaRPr sz="3600" dirty="0">
              <a:solidFill>
                <a:srgbClr val="0000FF"/>
              </a:solidFill>
              <a:latin typeface="Calibri Light" panose="020F0302020204030204" pitchFamily="34" charset="0"/>
              <a:ea typeface="Century Schoolbook"/>
              <a:cs typeface="Calibri Light" panose="020F0302020204030204" pitchFamily="34" charset="0"/>
              <a:sym typeface="Century Schoolbook"/>
            </a:endParaRPr>
          </a:p>
        </p:txBody>
      </p:sp>
      <p:sp>
        <p:nvSpPr>
          <p:cNvPr id="430" name="Shape 430"/>
          <p:cNvSpPr txBox="1">
            <a:spLocks noGrp="1"/>
          </p:cNvSpPr>
          <p:nvPr>
            <p:ph type="sldNum" idx="12"/>
          </p:nvPr>
        </p:nvSpPr>
        <p:spPr>
          <a:prstGeom prst="rect">
            <a:avLst/>
          </a:prstGeom>
          <a:noFill/>
          <a:ln>
            <a:noFill/>
          </a:ln>
        </p:spPr>
        <p:txBody>
          <a:bodyPr spcFirstLastPara="1" vert="horz" wrap="square" lIns="0" tIns="3175" rIns="0" bIns="0" rtlCol="0" anchor="ctr" anchorCtr="0">
            <a:noAutofit/>
          </a:bodyPr>
          <a:lstStyle/>
          <a:p>
            <a:pPr marL="25400" algn="r"/>
            <a:fld id="{00000000-1234-1234-1234-123412341234}" type="slidenum">
              <a:rPr lang="en" sz="900" i="1">
                <a:solidFill>
                  <a:schemeClr val="lt2"/>
                </a:solidFill>
                <a:latin typeface="Century Schoolbook"/>
                <a:ea typeface="Century Schoolbook"/>
                <a:cs typeface="Century Schoolbook"/>
                <a:sym typeface="Century Schoolbook"/>
              </a:rPr>
              <a:pPr marL="25400" algn="r"/>
              <a:t>26</a:t>
            </a:fld>
            <a:endParaRPr sz="900" i="1">
              <a:solidFill>
                <a:schemeClr val="lt2"/>
              </a:solidFill>
              <a:latin typeface="Century Schoolbook"/>
              <a:ea typeface="Century Schoolbook"/>
              <a:cs typeface="Century Schoolbook"/>
              <a:sym typeface="Century Schoolbook"/>
            </a:endParaRPr>
          </a:p>
        </p:txBody>
      </p:sp>
      <p:sp>
        <p:nvSpPr>
          <p:cNvPr id="2" name="Footer Placeholder 1"/>
          <p:cNvSpPr>
            <a:spLocks noGrp="1"/>
          </p:cNvSpPr>
          <p:nvPr>
            <p:ph type="ftr" idx="11"/>
          </p:nvPr>
        </p:nvSpPr>
        <p:spPr/>
        <p:txBody>
          <a:bodyPr/>
          <a:lstStyle/>
          <a:p>
            <a:r>
              <a:rPr lang="en-US" dirty="0" smtClean="0"/>
              <a:t>Campbell R. Harvey 2018</a:t>
            </a:r>
            <a:endParaRPr lang="en-US" dirty="0"/>
          </a:p>
        </p:txBody>
      </p:sp>
    </p:spTree>
    <p:extLst>
      <p:ext uri="{BB962C8B-B14F-4D97-AF65-F5344CB8AC3E}">
        <p14:creationId xmlns:p14="http://schemas.microsoft.com/office/powerpoint/2010/main" val="79349877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34"/>
        <p:cNvGrpSpPr/>
        <p:nvPr/>
      </p:nvGrpSpPr>
      <p:grpSpPr>
        <a:xfrm>
          <a:off x="0" y="0"/>
          <a:ext cx="0" cy="0"/>
          <a:chOff x="0" y="0"/>
          <a:chExt cx="0" cy="0"/>
        </a:xfrm>
      </p:grpSpPr>
      <p:sp>
        <p:nvSpPr>
          <p:cNvPr id="436" name="Shape 436"/>
          <p:cNvSpPr txBox="1">
            <a:spLocks noGrp="1"/>
          </p:cNvSpPr>
          <p:nvPr>
            <p:ph type="sldNum" idx="12"/>
          </p:nvPr>
        </p:nvSpPr>
        <p:spPr>
          <a:prstGeom prst="rect">
            <a:avLst/>
          </a:prstGeom>
          <a:noFill/>
          <a:ln>
            <a:noFill/>
          </a:ln>
        </p:spPr>
        <p:txBody>
          <a:bodyPr spcFirstLastPara="1" vert="horz" wrap="square" lIns="0" tIns="3175" rIns="0" bIns="0" rtlCol="0" anchor="ctr" anchorCtr="0">
            <a:noAutofit/>
          </a:bodyPr>
          <a:lstStyle/>
          <a:p>
            <a:pPr marL="25400" algn="r"/>
            <a:fld id="{00000000-1234-1234-1234-123412341234}" type="slidenum">
              <a:rPr lang="en" sz="900" i="1">
                <a:solidFill>
                  <a:schemeClr val="lt2"/>
                </a:solidFill>
                <a:latin typeface="Century Schoolbook"/>
                <a:ea typeface="Century Schoolbook"/>
                <a:cs typeface="Century Schoolbook"/>
                <a:sym typeface="Century Schoolbook"/>
              </a:rPr>
              <a:pPr marL="25400" algn="r"/>
              <a:t>27</a:t>
            </a:fld>
            <a:endParaRPr sz="900" i="1">
              <a:solidFill>
                <a:schemeClr val="lt2"/>
              </a:solidFill>
              <a:latin typeface="Century Schoolbook"/>
              <a:ea typeface="Century Schoolbook"/>
              <a:cs typeface="Century Schoolbook"/>
              <a:sym typeface="Century Schoolbook"/>
            </a:endParaRPr>
          </a:p>
        </p:txBody>
      </p:sp>
      <p:sp>
        <p:nvSpPr>
          <p:cNvPr id="437" name="Shape 437"/>
          <p:cNvSpPr txBox="1"/>
          <p:nvPr/>
        </p:nvSpPr>
        <p:spPr>
          <a:xfrm>
            <a:off x="338700" y="1743100"/>
            <a:ext cx="8559000" cy="2914500"/>
          </a:xfrm>
          <a:prstGeom prst="rect">
            <a:avLst/>
          </a:prstGeom>
          <a:noFill/>
          <a:ln>
            <a:noFill/>
          </a:ln>
        </p:spPr>
        <p:txBody>
          <a:bodyPr spcFirstLastPara="1" wrap="square" lIns="0" tIns="66025" rIns="0" bIns="0" anchor="t" anchorCtr="0">
            <a:noAutofit/>
          </a:bodyPr>
          <a:lstStyle/>
          <a:p>
            <a:pPr marL="469900" indent="-457200">
              <a:buClr>
                <a:srgbClr val="0000FF"/>
              </a:buClr>
              <a:buSzPct val="100000"/>
              <a:buFont typeface="Arial" panose="020B0604020202020204" pitchFamily="34" charset="0"/>
              <a:buChar char="•"/>
            </a:pPr>
            <a:r>
              <a:rPr lang="en" sz="2800" u="sng" dirty="0">
                <a:solidFill>
                  <a:schemeClr val="dk1"/>
                </a:solidFill>
                <a:ea typeface="Trebuchet MS"/>
                <a:cs typeface="Trebuchet MS"/>
                <a:sym typeface="Trebuchet MS"/>
              </a:rPr>
              <a:t>Gas Price</a:t>
            </a:r>
            <a:r>
              <a:rPr lang="en" sz="2800" dirty="0">
                <a:solidFill>
                  <a:schemeClr val="dk1"/>
                </a:solidFill>
                <a:ea typeface="Trebuchet MS"/>
                <a:cs typeface="Trebuchet MS"/>
                <a:sym typeface="Trebuchet MS"/>
              </a:rPr>
              <a:t>: current market price of a unit of Gas (in Wei)</a:t>
            </a:r>
            <a:endParaRPr sz="2800" dirty="0">
              <a:solidFill>
                <a:schemeClr val="dk1"/>
              </a:solidFill>
              <a:ea typeface="Trebuchet MS"/>
              <a:cs typeface="Trebuchet MS"/>
              <a:sym typeface="Trebuchet MS"/>
            </a:endParaRPr>
          </a:p>
          <a:p>
            <a:pPr marL="812800" lvl="1" indent="-342900">
              <a:spcBef>
                <a:spcPts val="520"/>
              </a:spcBef>
              <a:buClr>
                <a:srgbClr val="0000FF"/>
              </a:buClr>
              <a:buSzPct val="80000"/>
              <a:buFont typeface="Wingdings" panose="05000000000000000000" pitchFamily="2" charset="2"/>
              <a:buChar char="§"/>
            </a:pPr>
            <a:r>
              <a:rPr lang="en" sz="2400" dirty="0">
                <a:solidFill>
                  <a:schemeClr val="dk1"/>
                </a:solidFill>
                <a:ea typeface="Trebuchet MS"/>
                <a:cs typeface="Trebuchet MS"/>
                <a:sym typeface="Trebuchet MS"/>
              </a:rPr>
              <a:t>Check gas price here: </a:t>
            </a:r>
            <a:r>
              <a:rPr lang="en" sz="2400" u="sng" dirty="0">
                <a:solidFill>
                  <a:schemeClr val="hlink"/>
                </a:solidFill>
                <a:ea typeface="Trebuchet MS"/>
                <a:cs typeface="Trebuchet MS"/>
                <a:sym typeface="Trebuchet MS"/>
                <a:hlinkClick r:id="rId3"/>
              </a:rPr>
              <a:t>https://ethgasstation.info/</a:t>
            </a:r>
            <a:endParaRPr sz="2400" dirty="0">
              <a:solidFill>
                <a:schemeClr val="dk1"/>
              </a:solidFill>
              <a:ea typeface="Trebuchet MS"/>
              <a:cs typeface="Trebuchet MS"/>
              <a:sym typeface="Trebuchet MS"/>
            </a:endParaRPr>
          </a:p>
          <a:p>
            <a:pPr marL="812800" lvl="1" indent="-342900">
              <a:spcBef>
                <a:spcPts val="420"/>
              </a:spcBef>
              <a:buClr>
                <a:srgbClr val="0000FF"/>
              </a:buClr>
              <a:buSzPct val="80000"/>
              <a:buFont typeface="Wingdings" panose="05000000000000000000" pitchFamily="2" charset="2"/>
              <a:buChar char="§"/>
            </a:pPr>
            <a:r>
              <a:rPr lang="en" sz="2400" dirty="0">
                <a:solidFill>
                  <a:schemeClr val="dk1"/>
                </a:solidFill>
                <a:ea typeface="Trebuchet MS"/>
                <a:cs typeface="Trebuchet MS"/>
                <a:sym typeface="Trebuchet MS"/>
              </a:rPr>
              <a:t>Is always set before a transaction by user</a:t>
            </a:r>
            <a:endParaRPr sz="2400" dirty="0">
              <a:solidFill>
                <a:schemeClr val="dk1"/>
              </a:solidFill>
              <a:ea typeface="Trebuchet MS"/>
              <a:cs typeface="Trebuchet MS"/>
              <a:sym typeface="Trebuchet MS"/>
            </a:endParaRPr>
          </a:p>
          <a:p>
            <a:pPr marL="469900" indent="-457200">
              <a:spcBef>
                <a:spcPts val="420"/>
              </a:spcBef>
              <a:buClr>
                <a:srgbClr val="0000FF"/>
              </a:buClr>
              <a:buSzPct val="100000"/>
              <a:buFont typeface="Arial" panose="020B0604020202020204" pitchFamily="34" charset="0"/>
              <a:buChar char="•"/>
            </a:pPr>
            <a:r>
              <a:rPr lang="en" sz="2800" u="sng" dirty="0">
                <a:solidFill>
                  <a:schemeClr val="dk1"/>
                </a:solidFill>
                <a:ea typeface="Trebuchet MS"/>
                <a:cs typeface="Trebuchet MS"/>
                <a:sym typeface="Trebuchet MS"/>
              </a:rPr>
              <a:t>Gas Limit</a:t>
            </a:r>
            <a:r>
              <a:rPr lang="en" sz="2800" dirty="0">
                <a:solidFill>
                  <a:schemeClr val="dk1"/>
                </a:solidFill>
                <a:ea typeface="Trebuchet MS"/>
                <a:cs typeface="Trebuchet MS"/>
                <a:sym typeface="Trebuchet MS"/>
              </a:rPr>
              <a:t>: maximum amount of Gas user is willing to spend</a:t>
            </a:r>
            <a:endParaRPr sz="2800" dirty="0">
              <a:solidFill>
                <a:schemeClr val="dk1"/>
              </a:solidFill>
              <a:ea typeface="Trebuchet MS"/>
              <a:cs typeface="Trebuchet MS"/>
              <a:sym typeface="Trebuchet MS"/>
            </a:endParaRPr>
          </a:p>
          <a:p>
            <a:pPr marL="469900" indent="-457200">
              <a:spcBef>
                <a:spcPts val="420"/>
              </a:spcBef>
              <a:buClr>
                <a:srgbClr val="0000FF"/>
              </a:buClr>
              <a:buSzPct val="100000"/>
              <a:buFont typeface="Arial" panose="020B0604020202020204" pitchFamily="34" charset="0"/>
              <a:buChar char="•"/>
            </a:pPr>
            <a:r>
              <a:rPr lang="en" sz="2800" dirty="0">
                <a:solidFill>
                  <a:schemeClr val="dk1"/>
                </a:solidFill>
                <a:ea typeface="Trebuchet MS"/>
                <a:cs typeface="Trebuchet MS"/>
                <a:sym typeface="Trebuchet MS"/>
              </a:rPr>
              <a:t>Helps to regulate load on network</a:t>
            </a:r>
            <a:endParaRPr sz="2800" dirty="0"/>
          </a:p>
          <a:p>
            <a:pPr marL="469900" indent="-457200">
              <a:spcBef>
                <a:spcPts val="420"/>
              </a:spcBef>
              <a:buClr>
                <a:srgbClr val="0000FF"/>
              </a:buClr>
              <a:buSzPct val="100000"/>
              <a:buFont typeface="Arial" panose="020B0604020202020204" pitchFamily="34" charset="0"/>
              <a:buChar char="•"/>
            </a:pPr>
            <a:r>
              <a:rPr lang="en" sz="2800" u="sng" dirty="0">
                <a:solidFill>
                  <a:schemeClr val="dk1"/>
                </a:solidFill>
                <a:ea typeface="Trebuchet MS"/>
                <a:cs typeface="Trebuchet MS"/>
                <a:sym typeface="Trebuchet MS"/>
              </a:rPr>
              <a:t>Gas </a:t>
            </a:r>
            <a:r>
              <a:rPr lang="en" sz="2800" u="sng" dirty="0">
                <a:solidFill>
                  <a:schemeClr val="dk1"/>
                </a:solidFill>
                <a:ea typeface="Trebuchet MS"/>
                <a:cs typeface="Trebuchet MS"/>
                <a:sym typeface="Trebuchet MS"/>
              </a:rPr>
              <a:t>Cost </a:t>
            </a:r>
            <a:r>
              <a:rPr lang="en" sz="2800" dirty="0">
                <a:solidFill>
                  <a:schemeClr val="dk1"/>
                </a:solidFill>
                <a:ea typeface="Trebuchet MS"/>
                <a:cs typeface="Trebuchet MS"/>
                <a:sym typeface="Trebuchet MS"/>
              </a:rPr>
              <a:t>(used when sending transactions) is calculated by gasLimit*gasPrice.</a:t>
            </a:r>
            <a:endParaRPr sz="2800" dirty="0">
              <a:solidFill>
                <a:schemeClr val="dk1"/>
              </a:solidFill>
              <a:ea typeface="Trebuchet MS"/>
              <a:cs typeface="Trebuchet MS"/>
              <a:sym typeface="Trebuchet MS"/>
            </a:endParaRPr>
          </a:p>
          <a:p>
            <a:pPr marL="882014" lvl="1" indent="-412114">
              <a:spcBef>
                <a:spcPts val="420"/>
              </a:spcBef>
              <a:buClr>
                <a:srgbClr val="0000FF"/>
              </a:buClr>
              <a:buSzPct val="80000"/>
              <a:buFont typeface="Wingdings" panose="05000000000000000000" pitchFamily="2" charset="2"/>
              <a:buChar char="§"/>
            </a:pPr>
            <a:r>
              <a:rPr lang="en" sz="2400" dirty="0">
                <a:solidFill>
                  <a:schemeClr val="dk1"/>
                </a:solidFill>
                <a:ea typeface="Trebuchet MS"/>
                <a:cs typeface="Trebuchet MS"/>
                <a:sym typeface="Trebuchet MS"/>
              </a:rPr>
              <a:t>All blocks have a Gas Limit (</a:t>
            </a:r>
            <a:r>
              <a:rPr lang="en" sz="2400" dirty="0">
                <a:solidFill>
                  <a:schemeClr val="dk1"/>
                </a:solidFill>
                <a:ea typeface="Trebuchet MS"/>
                <a:cs typeface="Trebuchet MS"/>
                <a:sym typeface="Trebuchet MS"/>
              </a:rPr>
              <a:t>maximum Gas </a:t>
            </a:r>
            <a:r>
              <a:rPr lang="en" sz="2400" dirty="0">
                <a:solidFill>
                  <a:schemeClr val="dk1"/>
                </a:solidFill>
                <a:ea typeface="Trebuchet MS"/>
                <a:cs typeface="Trebuchet MS"/>
                <a:sym typeface="Trebuchet MS"/>
              </a:rPr>
              <a:t>each block can use)</a:t>
            </a:r>
            <a:endParaRPr sz="2400" dirty="0">
              <a:solidFill>
                <a:schemeClr val="dk1"/>
              </a:solidFill>
              <a:ea typeface="Trebuchet MS"/>
              <a:cs typeface="Trebuchet MS"/>
              <a:sym typeface="Trebuchet MS"/>
            </a:endParaRPr>
          </a:p>
        </p:txBody>
      </p:sp>
      <p:sp>
        <p:nvSpPr>
          <p:cNvPr id="2" name="Footer Placeholder 1"/>
          <p:cNvSpPr>
            <a:spLocks noGrp="1"/>
          </p:cNvSpPr>
          <p:nvPr>
            <p:ph type="ftr" idx="11"/>
          </p:nvPr>
        </p:nvSpPr>
        <p:spPr/>
        <p:txBody>
          <a:bodyPr/>
          <a:lstStyle/>
          <a:p>
            <a:r>
              <a:rPr lang="en-US" dirty="0" smtClean="0"/>
              <a:t>Campbell R. Harvey 2018</a:t>
            </a:r>
            <a:endParaRPr lang="en-US" dirty="0"/>
          </a:p>
        </p:txBody>
      </p:sp>
      <p:sp>
        <p:nvSpPr>
          <p:cNvPr id="7" name="Shape 429"/>
          <p:cNvSpPr txBox="1">
            <a:spLocks noGrp="1"/>
          </p:cNvSpPr>
          <p:nvPr>
            <p:ph type="title"/>
          </p:nvPr>
        </p:nvSpPr>
        <p:spPr>
          <a:xfrm>
            <a:off x="346073" y="952661"/>
            <a:ext cx="1645200" cy="465600"/>
          </a:xfrm>
          <a:prstGeom prst="rect">
            <a:avLst/>
          </a:prstGeom>
          <a:noFill/>
          <a:ln>
            <a:noFill/>
          </a:ln>
        </p:spPr>
        <p:txBody>
          <a:bodyPr spcFirstLastPara="1" vert="horz" wrap="square" lIns="0" tIns="12700" rIns="0" bIns="0" rtlCol="0" anchor="t" anchorCtr="0">
            <a:noAutofit/>
          </a:bodyPr>
          <a:lstStyle/>
          <a:p>
            <a:pPr marL="12700">
              <a:spcBef>
                <a:spcPts val="0"/>
              </a:spcBef>
              <a:buClr>
                <a:srgbClr val="262626"/>
              </a:buClr>
              <a:buSzPts val="3000"/>
            </a:pPr>
            <a:r>
              <a:rPr lang="en" sz="3600" dirty="0">
                <a:solidFill>
                  <a:srgbClr val="0000FF"/>
                </a:solidFill>
                <a:latin typeface="Calibri Light" panose="020F0302020204030204" pitchFamily="34" charset="0"/>
                <a:ea typeface="Century Schoolbook"/>
                <a:cs typeface="Calibri Light" panose="020F0302020204030204" pitchFamily="34" charset="0"/>
                <a:sym typeface="Century Schoolbook"/>
              </a:rPr>
              <a:t>Gas Cost</a:t>
            </a:r>
            <a:endParaRPr sz="3600" dirty="0">
              <a:solidFill>
                <a:srgbClr val="0000FF"/>
              </a:solidFill>
              <a:latin typeface="Calibri Light" panose="020F0302020204030204" pitchFamily="34" charset="0"/>
              <a:ea typeface="Century Schoolbook"/>
              <a:cs typeface="Calibri Light" panose="020F0302020204030204" pitchFamily="34" charset="0"/>
              <a:sym typeface="Century Schoolbook"/>
            </a:endParaRPr>
          </a:p>
        </p:txBody>
      </p:sp>
    </p:spTree>
    <p:extLst>
      <p:ext uri="{BB962C8B-B14F-4D97-AF65-F5344CB8AC3E}">
        <p14:creationId xmlns:p14="http://schemas.microsoft.com/office/powerpoint/2010/main" val="305405545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34"/>
        <p:cNvGrpSpPr/>
        <p:nvPr/>
      </p:nvGrpSpPr>
      <p:grpSpPr>
        <a:xfrm>
          <a:off x="0" y="0"/>
          <a:ext cx="0" cy="0"/>
          <a:chOff x="0" y="0"/>
          <a:chExt cx="0" cy="0"/>
        </a:xfrm>
      </p:grpSpPr>
      <p:sp>
        <p:nvSpPr>
          <p:cNvPr id="436" name="Shape 436"/>
          <p:cNvSpPr txBox="1">
            <a:spLocks noGrp="1"/>
          </p:cNvSpPr>
          <p:nvPr>
            <p:ph type="sldNum" idx="12"/>
          </p:nvPr>
        </p:nvSpPr>
        <p:spPr>
          <a:prstGeom prst="rect">
            <a:avLst/>
          </a:prstGeom>
          <a:noFill/>
          <a:ln>
            <a:noFill/>
          </a:ln>
        </p:spPr>
        <p:txBody>
          <a:bodyPr spcFirstLastPara="1" vert="horz" wrap="square" lIns="0" tIns="3175" rIns="0" bIns="0" rtlCol="0" anchor="ctr" anchorCtr="0">
            <a:noAutofit/>
          </a:bodyPr>
          <a:lstStyle/>
          <a:p>
            <a:pPr marL="25400" algn="r"/>
            <a:fld id="{00000000-1234-1234-1234-123412341234}" type="slidenum">
              <a:rPr lang="en" sz="900" i="1">
                <a:solidFill>
                  <a:schemeClr val="lt2"/>
                </a:solidFill>
                <a:latin typeface="Century Schoolbook"/>
                <a:ea typeface="Century Schoolbook"/>
                <a:cs typeface="Century Schoolbook"/>
                <a:sym typeface="Century Schoolbook"/>
              </a:rPr>
              <a:pPr marL="25400" algn="r"/>
              <a:t>28</a:t>
            </a:fld>
            <a:endParaRPr sz="900" i="1">
              <a:solidFill>
                <a:schemeClr val="lt2"/>
              </a:solidFill>
              <a:latin typeface="Century Schoolbook"/>
              <a:ea typeface="Century Schoolbook"/>
              <a:cs typeface="Century Schoolbook"/>
              <a:sym typeface="Century Schoolbook"/>
            </a:endParaRPr>
          </a:p>
        </p:txBody>
      </p:sp>
      <p:sp>
        <p:nvSpPr>
          <p:cNvPr id="437" name="Shape 437"/>
          <p:cNvSpPr txBox="1"/>
          <p:nvPr/>
        </p:nvSpPr>
        <p:spPr>
          <a:xfrm>
            <a:off x="338700" y="1743100"/>
            <a:ext cx="8559000" cy="3927450"/>
          </a:xfrm>
          <a:prstGeom prst="rect">
            <a:avLst/>
          </a:prstGeom>
          <a:noFill/>
          <a:ln>
            <a:noFill/>
          </a:ln>
        </p:spPr>
        <p:txBody>
          <a:bodyPr spcFirstLastPara="1" wrap="square" lIns="0" tIns="66025" rIns="0" bIns="0" anchor="t" anchorCtr="0">
            <a:noAutofit/>
          </a:bodyPr>
          <a:lstStyle/>
          <a:p>
            <a:pPr marL="12700">
              <a:buClr>
                <a:srgbClr val="0000FF"/>
              </a:buClr>
              <a:buSzPct val="100000"/>
            </a:pPr>
            <a:r>
              <a:rPr lang="en-US" sz="2800" dirty="0" err="1">
                <a:solidFill>
                  <a:schemeClr val="dk1"/>
                </a:solidFill>
                <a:ea typeface="Trebuchet MS"/>
                <a:cs typeface="Trebuchet MS"/>
                <a:sym typeface="Trebuchet MS"/>
              </a:rPr>
              <a:t>Ethereum</a:t>
            </a:r>
            <a:r>
              <a:rPr lang="en-US" sz="2800" dirty="0">
                <a:solidFill>
                  <a:schemeClr val="dk1"/>
                </a:solidFill>
                <a:ea typeface="Trebuchet MS"/>
                <a:cs typeface="Trebuchet MS"/>
                <a:sym typeface="Trebuchet MS"/>
              </a:rPr>
              <a:t> in the process of moving to Proof of Stake</a:t>
            </a:r>
          </a:p>
          <a:p>
            <a:pPr marL="469900" indent="-457200">
              <a:buClr>
                <a:srgbClr val="0000FF"/>
              </a:buClr>
              <a:buSzPct val="100000"/>
              <a:buFont typeface="Arial" panose="020B0604020202020204" pitchFamily="34" charset="0"/>
              <a:buChar char="•"/>
            </a:pPr>
            <a:r>
              <a:rPr lang="en-US" sz="2400" dirty="0">
                <a:solidFill>
                  <a:schemeClr val="dk1"/>
                </a:solidFill>
                <a:ea typeface="Trebuchet MS"/>
                <a:cs typeface="Trebuchet MS"/>
                <a:sym typeface="Trebuchet MS"/>
              </a:rPr>
              <a:t>This approach does not require large expenditures on computing and energy</a:t>
            </a:r>
          </a:p>
          <a:p>
            <a:pPr marL="469900" indent="-457200">
              <a:buClr>
                <a:srgbClr val="0000FF"/>
              </a:buClr>
              <a:buSzPct val="100000"/>
              <a:buFont typeface="Arial" panose="020B0604020202020204" pitchFamily="34" charset="0"/>
              <a:buChar char="•"/>
            </a:pPr>
            <a:r>
              <a:rPr lang="en-US" sz="2400" dirty="0">
                <a:solidFill>
                  <a:schemeClr val="dk1"/>
                </a:solidFill>
                <a:ea typeface="Trebuchet MS"/>
                <a:cs typeface="Trebuchet MS"/>
                <a:sym typeface="Trebuchet MS"/>
              </a:rPr>
              <a:t>Miners are now “validators” and post a deposit in an escrow account</a:t>
            </a:r>
          </a:p>
          <a:p>
            <a:pPr marL="469900" indent="-457200">
              <a:buClr>
                <a:srgbClr val="0000FF"/>
              </a:buClr>
              <a:buSzPct val="100000"/>
              <a:buFont typeface="Arial" panose="020B0604020202020204" pitchFamily="34" charset="0"/>
              <a:buChar char="•"/>
            </a:pPr>
            <a:r>
              <a:rPr lang="en-US" sz="2400" dirty="0">
                <a:solidFill>
                  <a:schemeClr val="dk1"/>
                </a:solidFill>
                <a:ea typeface="Trebuchet MS"/>
                <a:cs typeface="Trebuchet MS"/>
                <a:sym typeface="Trebuchet MS"/>
              </a:rPr>
              <a:t>The more escrow you post, the higher the probability you will be chosen to nominate the next block</a:t>
            </a:r>
          </a:p>
          <a:p>
            <a:pPr marL="469900" indent="-457200">
              <a:buClr>
                <a:srgbClr val="0000FF"/>
              </a:buClr>
              <a:buSzPct val="100000"/>
              <a:buFont typeface="Arial" panose="020B0604020202020204" pitchFamily="34" charset="0"/>
              <a:buChar char="•"/>
            </a:pPr>
            <a:r>
              <a:rPr lang="en-US" sz="2400" dirty="0">
                <a:solidFill>
                  <a:schemeClr val="dk1"/>
                </a:solidFill>
                <a:ea typeface="Trebuchet MS"/>
                <a:cs typeface="Trebuchet MS"/>
                <a:sym typeface="Trebuchet MS"/>
              </a:rPr>
              <a:t>If you nominate a block with invalid transactions, you lose your escrow</a:t>
            </a:r>
            <a:endParaRPr sz="2000" dirty="0">
              <a:solidFill>
                <a:schemeClr val="dk1"/>
              </a:solidFill>
              <a:ea typeface="Trebuchet MS"/>
              <a:cs typeface="Trebuchet MS"/>
              <a:sym typeface="Trebuchet MS"/>
            </a:endParaRPr>
          </a:p>
        </p:txBody>
      </p:sp>
      <p:sp>
        <p:nvSpPr>
          <p:cNvPr id="2" name="Footer Placeholder 1"/>
          <p:cNvSpPr>
            <a:spLocks noGrp="1"/>
          </p:cNvSpPr>
          <p:nvPr>
            <p:ph type="ftr" idx="11"/>
          </p:nvPr>
        </p:nvSpPr>
        <p:spPr/>
        <p:txBody>
          <a:bodyPr/>
          <a:lstStyle/>
          <a:p>
            <a:r>
              <a:rPr lang="en-US" dirty="0" smtClean="0"/>
              <a:t>Campbell R. Harvey 2018</a:t>
            </a:r>
            <a:endParaRPr lang="en-US" dirty="0"/>
          </a:p>
        </p:txBody>
      </p:sp>
      <p:sp>
        <p:nvSpPr>
          <p:cNvPr id="7" name="Shape 429"/>
          <p:cNvSpPr txBox="1">
            <a:spLocks noGrp="1"/>
          </p:cNvSpPr>
          <p:nvPr>
            <p:ph type="title"/>
          </p:nvPr>
        </p:nvSpPr>
        <p:spPr>
          <a:xfrm>
            <a:off x="346073" y="952661"/>
            <a:ext cx="3432177" cy="465600"/>
          </a:xfrm>
          <a:prstGeom prst="rect">
            <a:avLst/>
          </a:prstGeom>
          <a:noFill/>
          <a:ln>
            <a:noFill/>
          </a:ln>
        </p:spPr>
        <p:txBody>
          <a:bodyPr spcFirstLastPara="1" vert="horz" wrap="square" lIns="0" tIns="12700" rIns="0" bIns="0" rtlCol="0" anchor="t" anchorCtr="0">
            <a:noAutofit/>
          </a:bodyPr>
          <a:lstStyle/>
          <a:p>
            <a:pPr marL="12700">
              <a:spcBef>
                <a:spcPts val="0"/>
              </a:spcBef>
              <a:buClr>
                <a:srgbClr val="262626"/>
              </a:buClr>
              <a:buSzPts val="3000"/>
            </a:pPr>
            <a:r>
              <a:rPr lang="en" sz="3600" dirty="0">
                <a:solidFill>
                  <a:srgbClr val="0000FF"/>
                </a:solidFill>
                <a:latin typeface="Calibri Light" panose="020F0302020204030204" pitchFamily="34" charset="0"/>
                <a:ea typeface="Century Schoolbook"/>
                <a:cs typeface="Calibri Light" panose="020F0302020204030204" pitchFamily="34" charset="0"/>
                <a:sym typeface="Century Schoolbook"/>
              </a:rPr>
              <a:t>PoW vs. PoS</a:t>
            </a:r>
            <a:endParaRPr sz="3600" dirty="0">
              <a:solidFill>
                <a:srgbClr val="0000FF"/>
              </a:solidFill>
              <a:latin typeface="Calibri Light" panose="020F0302020204030204" pitchFamily="34" charset="0"/>
              <a:ea typeface="Century Schoolbook"/>
              <a:cs typeface="Calibri Light" panose="020F0302020204030204" pitchFamily="34" charset="0"/>
              <a:sym typeface="Century Schoolbook"/>
            </a:endParaRPr>
          </a:p>
        </p:txBody>
      </p:sp>
    </p:spTree>
    <p:extLst>
      <p:ext uri="{BB962C8B-B14F-4D97-AF65-F5344CB8AC3E}">
        <p14:creationId xmlns:p14="http://schemas.microsoft.com/office/powerpoint/2010/main" val="23644798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Shape 160"/>
          <p:cNvSpPr txBox="1"/>
          <p:nvPr/>
        </p:nvSpPr>
        <p:spPr>
          <a:xfrm>
            <a:off x="475248" y="2151007"/>
            <a:ext cx="8458687" cy="1997983"/>
          </a:xfrm>
          <a:prstGeom prst="rect">
            <a:avLst/>
          </a:prstGeom>
          <a:noFill/>
          <a:ln>
            <a:noFill/>
          </a:ln>
        </p:spPr>
        <p:txBody>
          <a:bodyPr spcFirstLastPara="1" wrap="square" lIns="0" tIns="12700" rIns="0" bIns="0" anchor="t" anchorCtr="0">
            <a:noAutofit/>
          </a:bodyPr>
          <a:lstStyle/>
          <a:p>
            <a:pPr marL="469900" indent="-457200">
              <a:spcBef>
                <a:spcPts val="600"/>
              </a:spcBef>
              <a:buClr>
                <a:srgbClr val="0000FF"/>
              </a:buClr>
              <a:buSzPct val="82000"/>
              <a:buFont typeface="Arial" panose="020B0604020202020204" pitchFamily="34" charset="0"/>
              <a:buChar char="•"/>
            </a:pPr>
            <a:r>
              <a:rPr lang="en" sz="2800" dirty="0">
                <a:solidFill>
                  <a:srgbClr val="424242"/>
                </a:solidFill>
                <a:ea typeface="Trebuchet MS"/>
                <a:cs typeface="Trebuchet MS"/>
                <a:sym typeface="Trebuchet MS"/>
              </a:rPr>
              <a:t>Ethereum Basics</a:t>
            </a:r>
            <a:endParaRPr sz="2800" dirty="0">
              <a:solidFill>
                <a:schemeClr val="dk1"/>
              </a:solidFill>
              <a:ea typeface="Trebuchet MS"/>
              <a:cs typeface="Trebuchet MS"/>
              <a:sym typeface="Trebuchet MS"/>
            </a:endParaRPr>
          </a:p>
          <a:p>
            <a:pPr marL="469900" indent="-457200">
              <a:spcBef>
                <a:spcPts val="600"/>
              </a:spcBef>
              <a:buClr>
                <a:srgbClr val="0000FF"/>
              </a:buClr>
              <a:buSzPct val="82000"/>
              <a:buFont typeface="Arial" panose="020B0604020202020204" pitchFamily="34" charset="0"/>
              <a:buChar char="•"/>
            </a:pPr>
            <a:r>
              <a:rPr lang="en" sz="2800" dirty="0">
                <a:solidFill>
                  <a:srgbClr val="424242"/>
                </a:solidFill>
                <a:ea typeface="Trebuchet MS"/>
                <a:cs typeface="Trebuchet MS"/>
                <a:sym typeface="Trebuchet MS"/>
              </a:rPr>
              <a:t>Under </a:t>
            </a:r>
            <a:r>
              <a:rPr lang="en" sz="2800" dirty="0">
                <a:solidFill>
                  <a:srgbClr val="424242"/>
                </a:solidFill>
                <a:ea typeface="Trebuchet MS"/>
                <a:cs typeface="Trebuchet MS"/>
                <a:sym typeface="Trebuchet MS"/>
              </a:rPr>
              <a:t>the hood</a:t>
            </a:r>
            <a:endParaRPr sz="2800" dirty="0">
              <a:solidFill>
                <a:schemeClr val="dk1"/>
              </a:solidFill>
              <a:ea typeface="Trebuchet MS"/>
              <a:cs typeface="Trebuchet MS"/>
              <a:sym typeface="Trebuchet MS"/>
            </a:endParaRPr>
          </a:p>
          <a:p>
            <a:pPr marL="469900" indent="-457200">
              <a:spcBef>
                <a:spcPts val="600"/>
              </a:spcBef>
              <a:buClr>
                <a:srgbClr val="0000FF"/>
              </a:buClr>
              <a:buSzPct val="82000"/>
              <a:buFont typeface="Arial" panose="020B0604020202020204" pitchFamily="34" charset="0"/>
              <a:buChar char="•"/>
            </a:pPr>
            <a:r>
              <a:rPr lang="en" sz="2800" dirty="0">
                <a:solidFill>
                  <a:srgbClr val="424242"/>
                </a:solidFill>
                <a:ea typeface="Trebuchet MS"/>
                <a:cs typeface="Trebuchet MS"/>
                <a:sym typeface="Trebuchet MS"/>
              </a:rPr>
              <a:t>App </a:t>
            </a:r>
            <a:r>
              <a:rPr lang="en" sz="2800" dirty="0">
                <a:solidFill>
                  <a:srgbClr val="424242"/>
                </a:solidFill>
                <a:ea typeface="Trebuchet MS"/>
                <a:cs typeface="Trebuchet MS"/>
                <a:sym typeface="Trebuchet MS"/>
              </a:rPr>
              <a:t>deployment and connections</a:t>
            </a:r>
            <a:endParaRPr sz="2800" dirty="0">
              <a:solidFill>
                <a:schemeClr val="dk1"/>
              </a:solidFill>
              <a:ea typeface="Trebuchet MS"/>
              <a:cs typeface="Trebuchet MS"/>
              <a:sym typeface="Trebuchet MS"/>
            </a:endParaRPr>
          </a:p>
          <a:p>
            <a:pPr marL="469900" indent="-457200">
              <a:spcBef>
                <a:spcPts val="600"/>
              </a:spcBef>
              <a:buClr>
                <a:srgbClr val="0000FF"/>
              </a:buClr>
              <a:buSzPct val="82000"/>
              <a:buFont typeface="Arial" panose="020B0604020202020204" pitchFamily="34" charset="0"/>
              <a:buChar char="•"/>
            </a:pPr>
            <a:r>
              <a:rPr lang="en" sz="2800" dirty="0">
                <a:solidFill>
                  <a:srgbClr val="424242"/>
                </a:solidFill>
                <a:ea typeface="Trebuchet MS"/>
                <a:cs typeface="Trebuchet MS"/>
                <a:sym typeface="Trebuchet MS"/>
              </a:rPr>
              <a:t>Appendix</a:t>
            </a:r>
          </a:p>
          <a:p>
            <a:pPr marL="12700">
              <a:spcBef>
                <a:spcPts val="600"/>
              </a:spcBef>
              <a:buClr>
                <a:srgbClr val="0000FF"/>
              </a:buClr>
              <a:buSzPct val="82000"/>
            </a:pPr>
            <a:endParaRPr sz="2800" dirty="0">
              <a:solidFill>
                <a:schemeClr val="dk1"/>
              </a:solidFill>
              <a:ea typeface="Trebuchet MS"/>
              <a:cs typeface="Trebuchet MS"/>
              <a:sym typeface="Trebuchet MS"/>
            </a:endParaRPr>
          </a:p>
        </p:txBody>
      </p:sp>
      <p:sp>
        <p:nvSpPr>
          <p:cNvPr id="161" name="Shape 161"/>
          <p:cNvSpPr txBox="1">
            <a:spLocks noGrp="1"/>
          </p:cNvSpPr>
          <p:nvPr>
            <p:ph type="title"/>
          </p:nvPr>
        </p:nvSpPr>
        <p:spPr>
          <a:xfrm>
            <a:off x="184099" y="926204"/>
            <a:ext cx="2145151" cy="474489"/>
          </a:xfrm>
          <a:prstGeom prst="rect">
            <a:avLst/>
          </a:prstGeom>
          <a:noFill/>
          <a:ln>
            <a:noFill/>
          </a:ln>
        </p:spPr>
        <p:txBody>
          <a:bodyPr spcFirstLastPara="1" vert="horz" wrap="square" lIns="0" tIns="12700" rIns="0" bIns="0" rtlCol="0" anchor="t" anchorCtr="0">
            <a:noAutofit/>
          </a:bodyPr>
          <a:lstStyle/>
          <a:p>
            <a:pPr marL="12700" algn="r">
              <a:spcBef>
                <a:spcPts val="0"/>
              </a:spcBef>
              <a:buClr>
                <a:srgbClr val="262626"/>
              </a:buClr>
              <a:buSzPts val="3000"/>
            </a:pPr>
            <a:r>
              <a:rPr lang="en" sz="3600" dirty="0">
                <a:solidFill>
                  <a:srgbClr val="0000FF"/>
                </a:solidFill>
                <a:latin typeface="Calibri Light" panose="020F0302020204030204" pitchFamily="34" charset="0"/>
                <a:cs typeface="Calibri Light" panose="020F0302020204030204" pitchFamily="34" charset="0"/>
                <a:sym typeface="Century Schoolbook"/>
              </a:rPr>
              <a:t>Overview</a:t>
            </a:r>
            <a:endParaRPr sz="3600" dirty="0">
              <a:solidFill>
                <a:srgbClr val="0000FF"/>
              </a:solidFill>
              <a:latin typeface="Calibri Light" panose="020F0302020204030204" pitchFamily="34" charset="0"/>
              <a:cs typeface="Calibri Light" panose="020F0302020204030204" pitchFamily="34" charset="0"/>
              <a:sym typeface="Century Schoolbook"/>
            </a:endParaRPr>
          </a:p>
        </p:txBody>
      </p:sp>
      <p:sp>
        <p:nvSpPr>
          <p:cNvPr id="2" name="Footer Placeholder 1"/>
          <p:cNvSpPr>
            <a:spLocks noGrp="1"/>
          </p:cNvSpPr>
          <p:nvPr>
            <p:ph type="ftr" idx="11"/>
          </p:nvPr>
        </p:nvSpPr>
        <p:spPr/>
        <p:txBody>
          <a:bodyPr/>
          <a:lstStyle/>
          <a:p>
            <a:r>
              <a:rPr lang="en-US" dirty="0" smtClean="0"/>
              <a:t>Campbell R. Harvey 2018</a:t>
            </a:r>
            <a:endParaRPr lang="en-US" dirty="0"/>
          </a:p>
        </p:txBody>
      </p:sp>
      <p:sp>
        <p:nvSpPr>
          <p:cNvPr id="3" name="Slide Number Placeholder 2"/>
          <p:cNvSpPr>
            <a:spLocks noGrp="1"/>
          </p:cNvSpPr>
          <p:nvPr>
            <p:ph type="sldNum" idx="12"/>
          </p:nvPr>
        </p:nvSpPr>
        <p:spPr/>
        <p:txBody>
          <a:bodyPr/>
          <a:lstStyle/>
          <a:p>
            <a:pPr marL="25400"/>
            <a:fld id="{00000000-1234-1234-1234-123412341234}" type="slidenum">
              <a:rPr lang="en" smtClean="0"/>
              <a:pPr marL="25400"/>
              <a:t>2</a:t>
            </a:fld>
            <a:endParaRPr lang="en"/>
          </a:p>
        </p:txBody>
      </p:sp>
    </p:spTree>
    <p:extLst>
      <p:ext uri="{BB962C8B-B14F-4D97-AF65-F5344CB8AC3E}">
        <p14:creationId xmlns:p14="http://schemas.microsoft.com/office/powerpoint/2010/main" val="235386205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34"/>
        <p:cNvGrpSpPr/>
        <p:nvPr/>
      </p:nvGrpSpPr>
      <p:grpSpPr>
        <a:xfrm>
          <a:off x="0" y="0"/>
          <a:ext cx="0" cy="0"/>
          <a:chOff x="0" y="0"/>
          <a:chExt cx="0" cy="0"/>
        </a:xfrm>
      </p:grpSpPr>
      <p:sp>
        <p:nvSpPr>
          <p:cNvPr id="436" name="Shape 436"/>
          <p:cNvSpPr txBox="1">
            <a:spLocks noGrp="1"/>
          </p:cNvSpPr>
          <p:nvPr>
            <p:ph type="sldNum" idx="12"/>
          </p:nvPr>
        </p:nvSpPr>
        <p:spPr>
          <a:prstGeom prst="rect">
            <a:avLst/>
          </a:prstGeom>
          <a:noFill/>
          <a:ln>
            <a:noFill/>
          </a:ln>
        </p:spPr>
        <p:txBody>
          <a:bodyPr spcFirstLastPara="1" vert="horz" wrap="square" lIns="0" tIns="3175" rIns="0" bIns="0" rtlCol="0" anchor="ctr" anchorCtr="0">
            <a:noAutofit/>
          </a:bodyPr>
          <a:lstStyle/>
          <a:p>
            <a:pPr marL="25400" algn="r"/>
            <a:fld id="{00000000-1234-1234-1234-123412341234}" type="slidenum">
              <a:rPr lang="en" sz="900" i="1">
                <a:solidFill>
                  <a:schemeClr val="lt2"/>
                </a:solidFill>
                <a:latin typeface="Century Schoolbook"/>
                <a:ea typeface="Century Schoolbook"/>
                <a:cs typeface="Century Schoolbook"/>
                <a:sym typeface="Century Schoolbook"/>
              </a:rPr>
              <a:pPr marL="25400" algn="r"/>
              <a:t>29</a:t>
            </a:fld>
            <a:endParaRPr sz="900" i="1">
              <a:solidFill>
                <a:schemeClr val="lt2"/>
              </a:solidFill>
              <a:latin typeface="Century Schoolbook"/>
              <a:ea typeface="Century Schoolbook"/>
              <a:cs typeface="Century Schoolbook"/>
              <a:sym typeface="Century Schoolbook"/>
            </a:endParaRPr>
          </a:p>
        </p:txBody>
      </p:sp>
      <p:sp>
        <p:nvSpPr>
          <p:cNvPr id="437" name="Shape 437"/>
          <p:cNvSpPr txBox="1"/>
          <p:nvPr/>
        </p:nvSpPr>
        <p:spPr>
          <a:xfrm>
            <a:off x="338700" y="1743100"/>
            <a:ext cx="8559000" cy="3927450"/>
          </a:xfrm>
          <a:prstGeom prst="rect">
            <a:avLst/>
          </a:prstGeom>
          <a:noFill/>
          <a:ln>
            <a:noFill/>
          </a:ln>
        </p:spPr>
        <p:txBody>
          <a:bodyPr spcFirstLastPara="1" wrap="square" lIns="0" tIns="66025" rIns="0" bIns="0" anchor="t" anchorCtr="0">
            <a:noAutofit/>
          </a:bodyPr>
          <a:lstStyle/>
          <a:p>
            <a:pPr marL="12700">
              <a:buClr>
                <a:srgbClr val="0000FF"/>
              </a:buClr>
              <a:buSzPct val="100000"/>
            </a:pPr>
            <a:r>
              <a:rPr lang="en-US" sz="2800" dirty="0" err="1">
                <a:solidFill>
                  <a:schemeClr val="dk1"/>
                </a:solidFill>
                <a:ea typeface="Trebuchet MS"/>
                <a:cs typeface="Trebuchet MS"/>
                <a:sym typeface="Trebuchet MS"/>
              </a:rPr>
              <a:t>Ethereum</a:t>
            </a:r>
            <a:r>
              <a:rPr lang="en-US" sz="2800" dirty="0">
                <a:solidFill>
                  <a:schemeClr val="dk1"/>
                </a:solidFill>
                <a:ea typeface="Trebuchet MS"/>
                <a:cs typeface="Trebuchet MS"/>
                <a:sym typeface="Trebuchet MS"/>
              </a:rPr>
              <a:t> in the process of moving to Proof of Stake</a:t>
            </a:r>
          </a:p>
          <a:p>
            <a:pPr marL="469900" indent="-457200">
              <a:buClr>
                <a:srgbClr val="0000FF"/>
              </a:buClr>
              <a:buSzPct val="100000"/>
              <a:buFont typeface="Arial" panose="020B0604020202020204" pitchFamily="34" charset="0"/>
              <a:buChar char="•"/>
            </a:pPr>
            <a:r>
              <a:rPr lang="en-US" sz="2400" dirty="0">
                <a:solidFill>
                  <a:schemeClr val="dk1"/>
                </a:solidFill>
                <a:ea typeface="Trebuchet MS"/>
                <a:cs typeface="Trebuchet MS"/>
                <a:sym typeface="Trebuchet MS"/>
              </a:rPr>
              <a:t>One issue with this approach is that those that have the most </a:t>
            </a:r>
            <a:r>
              <a:rPr lang="en-US" sz="2400" dirty="0" err="1">
                <a:solidFill>
                  <a:schemeClr val="dk1"/>
                </a:solidFill>
                <a:ea typeface="Trebuchet MS"/>
                <a:cs typeface="Trebuchet MS"/>
                <a:sym typeface="Trebuchet MS"/>
              </a:rPr>
              <a:t>ethereum</a:t>
            </a:r>
            <a:r>
              <a:rPr lang="en-US" sz="2400" dirty="0">
                <a:solidFill>
                  <a:schemeClr val="dk1"/>
                </a:solidFill>
                <a:ea typeface="Trebuchet MS"/>
                <a:cs typeface="Trebuchet MS"/>
                <a:sym typeface="Trebuchet MS"/>
              </a:rPr>
              <a:t> will be able to get even more</a:t>
            </a:r>
          </a:p>
          <a:p>
            <a:pPr marL="469900" indent="-457200">
              <a:buClr>
                <a:srgbClr val="0000FF"/>
              </a:buClr>
              <a:buSzPct val="100000"/>
              <a:buFont typeface="Arial" panose="020B0604020202020204" pitchFamily="34" charset="0"/>
              <a:buChar char="•"/>
            </a:pPr>
            <a:r>
              <a:rPr lang="en-US" sz="2400" dirty="0">
                <a:solidFill>
                  <a:schemeClr val="dk1"/>
                </a:solidFill>
                <a:ea typeface="Trebuchet MS"/>
                <a:cs typeface="Trebuchet MS"/>
                <a:sym typeface="Trebuchet MS"/>
              </a:rPr>
              <a:t>This leads to centralization eventually</a:t>
            </a:r>
          </a:p>
          <a:p>
            <a:pPr marL="469900" indent="-457200">
              <a:buClr>
                <a:srgbClr val="0000FF"/>
              </a:buClr>
              <a:buSzPct val="100000"/>
              <a:buFont typeface="Arial" panose="020B0604020202020204" pitchFamily="34" charset="0"/>
              <a:buChar char="•"/>
            </a:pPr>
            <a:r>
              <a:rPr lang="en-US" sz="2400" dirty="0">
                <a:solidFill>
                  <a:schemeClr val="dk1"/>
                </a:solidFill>
                <a:ea typeface="Trebuchet MS"/>
                <a:cs typeface="Trebuchet MS"/>
                <a:sym typeface="Trebuchet MS"/>
              </a:rPr>
              <a:t>On the other hand, it reduces the chance of a 51% attack and allows for near instant transaction approvals</a:t>
            </a:r>
          </a:p>
          <a:p>
            <a:pPr marL="469900" indent="-457200">
              <a:buClr>
                <a:srgbClr val="0000FF"/>
              </a:buClr>
              <a:buSzPct val="100000"/>
              <a:buFont typeface="Arial" panose="020B0604020202020204" pitchFamily="34" charset="0"/>
              <a:buChar char="•"/>
            </a:pPr>
            <a:r>
              <a:rPr lang="en-US" sz="2400" dirty="0">
                <a:solidFill>
                  <a:schemeClr val="dk1"/>
                </a:solidFill>
                <a:ea typeface="Trebuchet MS"/>
                <a:cs typeface="Trebuchet MS"/>
                <a:sym typeface="Trebuchet MS"/>
              </a:rPr>
              <a:t>The protocol is called Casper and this will be a hard fork</a:t>
            </a:r>
            <a:endParaRPr sz="2000" dirty="0">
              <a:solidFill>
                <a:schemeClr val="dk1"/>
              </a:solidFill>
              <a:ea typeface="Trebuchet MS"/>
              <a:cs typeface="Trebuchet MS"/>
              <a:sym typeface="Trebuchet MS"/>
            </a:endParaRPr>
          </a:p>
        </p:txBody>
      </p:sp>
      <p:sp>
        <p:nvSpPr>
          <p:cNvPr id="2" name="Footer Placeholder 1"/>
          <p:cNvSpPr>
            <a:spLocks noGrp="1"/>
          </p:cNvSpPr>
          <p:nvPr>
            <p:ph type="ftr" idx="11"/>
          </p:nvPr>
        </p:nvSpPr>
        <p:spPr/>
        <p:txBody>
          <a:bodyPr/>
          <a:lstStyle/>
          <a:p>
            <a:r>
              <a:rPr lang="en-US" dirty="0" smtClean="0"/>
              <a:t>Campbell R. Harvey 2018</a:t>
            </a:r>
            <a:endParaRPr lang="en-US" dirty="0"/>
          </a:p>
        </p:txBody>
      </p:sp>
      <p:sp>
        <p:nvSpPr>
          <p:cNvPr id="7" name="Shape 429"/>
          <p:cNvSpPr txBox="1">
            <a:spLocks noGrp="1"/>
          </p:cNvSpPr>
          <p:nvPr>
            <p:ph type="title"/>
          </p:nvPr>
        </p:nvSpPr>
        <p:spPr>
          <a:xfrm>
            <a:off x="346073" y="952661"/>
            <a:ext cx="3432177" cy="465600"/>
          </a:xfrm>
          <a:prstGeom prst="rect">
            <a:avLst/>
          </a:prstGeom>
          <a:noFill/>
          <a:ln>
            <a:noFill/>
          </a:ln>
        </p:spPr>
        <p:txBody>
          <a:bodyPr spcFirstLastPara="1" vert="horz" wrap="square" lIns="0" tIns="12700" rIns="0" bIns="0" rtlCol="0" anchor="t" anchorCtr="0">
            <a:noAutofit/>
          </a:bodyPr>
          <a:lstStyle/>
          <a:p>
            <a:pPr marL="12700">
              <a:spcBef>
                <a:spcPts val="0"/>
              </a:spcBef>
              <a:buClr>
                <a:srgbClr val="262626"/>
              </a:buClr>
              <a:buSzPts val="3000"/>
            </a:pPr>
            <a:r>
              <a:rPr lang="en" sz="3600" dirty="0">
                <a:solidFill>
                  <a:srgbClr val="0000FF"/>
                </a:solidFill>
                <a:latin typeface="Calibri Light" panose="020F0302020204030204" pitchFamily="34" charset="0"/>
                <a:ea typeface="Century Schoolbook"/>
                <a:cs typeface="Calibri Light" panose="020F0302020204030204" pitchFamily="34" charset="0"/>
                <a:sym typeface="Century Schoolbook"/>
              </a:rPr>
              <a:t>PoW vs. PoS</a:t>
            </a:r>
            <a:endParaRPr sz="3600" dirty="0">
              <a:solidFill>
                <a:srgbClr val="0000FF"/>
              </a:solidFill>
              <a:latin typeface="Calibri Light" panose="020F0302020204030204" pitchFamily="34" charset="0"/>
              <a:ea typeface="Century Schoolbook"/>
              <a:cs typeface="Calibri Light" panose="020F0302020204030204" pitchFamily="34" charset="0"/>
              <a:sym typeface="Century Schoolbook"/>
            </a:endParaRPr>
          </a:p>
        </p:txBody>
      </p:sp>
      <p:sp>
        <p:nvSpPr>
          <p:cNvPr id="3" name="TextBox 2"/>
          <p:cNvSpPr txBox="1"/>
          <p:nvPr/>
        </p:nvSpPr>
        <p:spPr>
          <a:xfrm>
            <a:off x="304307" y="5422225"/>
            <a:ext cx="4300280" cy="369332"/>
          </a:xfrm>
          <a:prstGeom prst="rect">
            <a:avLst/>
          </a:prstGeom>
          <a:noFill/>
        </p:spPr>
        <p:txBody>
          <a:bodyPr wrap="none" rtlCol="0">
            <a:spAutoFit/>
          </a:bodyPr>
          <a:lstStyle/>
          <a:p>
            <a:r>
              <a:rPr lang="en-US" dirty="0">
                <a:hlinkClick r:id="rId3"/>
              </a:rPr>
              <a:t>https://blockonomi.com/ethereum-casper</a:t>
            </a:r>
            <a:r>
              <a:rPr lang="en-US" dirty="0">
                <a:hlinkClick r:id="rId3"/>
              </a:rPr>
              <a:t>/</a:t>
            </a:r>
            <a:r>
              <a:rPr lang="en-US" dirty="0"/>
              <a:t> </a:t>
            </a:r>
            <a:endParaRPr lang="en-US" dirty="0"/>
          </a:p>
        </p:txBody>
      </p:sp>
    </p:spTree>
    <p:extLst>
      <p:ext uri="{BB962C8B-B14F-4D97-AF65-F5344CB8AC3E}">
        <p14:creationId xmlns:p14="http://schemas.microsoft.com/office/powerpoint/2010/main" val="372872694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34"/>
        <p:cNvGrpSpPr/>
        <p:nvPr/>
      </p:nvGrpSpPr>
      <p:grpSpPr>
        <a:xfrm>
          <a:off x="0" y="0"/>
          <a:ext cx="0" cy="0"/>
          <a:chOff x="0" y="0"/>
          <a:chExt cx="0" cy="0"/>
        </a:xfrm>
      </p:grpSpPr>
      <p:sp>
        <p:nvSpPr>
          <p:cNvPr id="436" name="Shape 436"/>
          <p:cNvSpPr txBox="1">
            <a:spLocks noGrp="1"/>
          </p:cNvSpPr>
          <p:nvPr>
            <p:ph type="sldNum" idx="12"/>
          </p:nvPr>
        </p:nvSpPr>
        <p:spPr>
          <a:prstGeom prst="rect">
            <a:avLst/>
          </a:prstGeom>
          <a:noFill/>
          <a:ln>
            <a:noFill/>
          </a:ln>
        </p:spPr>
        <p:txBody>
          <a:bodyPr spcFirstLastPara="1" vert="horz" wrap="square" lIns="0" tIns="3175" rIns="0" bIns="0" rtlCol="0" anchor="ctr" anchorCtr="0">
            <a:noAutofit/>
          </a:bodyPr>
          <a:lstStyle/>
          <a:p>
            <a:pPr marL="25400" algn="r"/>
            <a:fld id="{00000000-1234-1234-1234-123412341234}" type="slidenum">
              <a:rPr lang="en" sz="900" i="1">
                <a:solidFill>
                  <a:schemeClr val="lt2"/>
                </a:solidFill>
                <a:latin typeface="Century Schoolbook"/>
                <a:ea typeface="Century Schoolbook"/>
                <a:cs typeface="Century Schoolbook"/>
                <a:sym typeface="Century Schoolbook"/>
              </a:rPr>
              <a:pPr marL="25400" algn="r"/>
              <a:t>30</a:t>
            </a:fld>
            <a:endParaRPr sz="900" i="1">
              <a:solidFill>
                <a:schemeClr val="lt2"/>
              </a:solidFill>
              <a:latin typeface="Century Schoolbook"/>
              <a:ea typeface="Century Schoolbook"/>
              <a:cs typeface="Century Schoolbook"/>
              <a:sym typeface="Century Schoolbook"/>
            </a:endParaRPr>
          </a:p>
        </p:txBody>
      </p:sp>
      <p:sp>
        <p:nvSpPr>
          <p:cNvPr id="437" name="Shape 437"/>
          <p:cNvSpPr txBox="1"/>
          <p:nvPr/>
        </p:nvSpPr>
        <p:spPr>
          <a:xfrm>
            <a:off x="338700" y="1743100"/>
            <a:ext cx="8559000" cy="3927450"/>
          </a:xfrm>
          <a:prstGeom prst="rect">
            <a:avLst/>
          </a:prstGeom>
          <a:noFill/>
          <a:ln>
            <a:noFill/>
          </a:ln>
        </p:spPr>
        <p:txBody>
          <a:bodyPr spcFirstLastPara="1" wrap="square" lIns="0" tIns="66025" rIns="0" bIns="0" anchor="t" anchorCtr="0">
            <a:noAutofit/>
          </a:bodyPr>
          <a:lstStyle/>
          <a:p>
            <a:pPr marL="12700">
              <a:buClr>
                <a:srgbClr val="0000FF"/>
              </a:buClr>
              <a:buSzPct val="100000"/>
            </a:pPr>
            <a:r>
              <a:rPr lang="en-US" sz="2800" dirty="0">
                <a:solidFill>
                  <a:schemeClr val="dk1"/>
                </a:solidFill>
                <a:ea typeface="Trebuchet MS"/>
                <a:cs typeface="Trebuchet MS"/>
                <a:sym typeface="Trebuchet MS"/>
              </a:rPr>
              <a:t>There are many other types of consensus</a:t>
            </a:r>
          </a:p>
          <a:p>
            <a:pPr marL="469900" indent="-457200">
              <a:buClr>
                <a:srgbClr val="0000FF"/>
              </a:buClr>
              <a:buSzPct val="100000"/>
              <a:buFont typeface="Arial" panose="020B0604020202020204" pitchFamily="34" charset="0"/>
              <a:buChar char="•"/>
            </a:pPr>
            <a:r>
              <a:rPr lang="en-US" sz="2400" dirty="0">
                <a:solidFill>
                  <a:schemeClr val="dk1"/>
                </a:solidFill>
                <a:ea typeface="Trebuchet MS"/>
                <a:cs typeface="Trebuchet MS"/>
                <a:sym typeface="Trebuchet MS"/>
              </a:rPr>
              <a:t>(</a:t>
            </a:r>
            <a:r>
              <a:rPr lang="en-US" sz="2400" dirty="0" err="1">
                <a:solidFill>
                  <a:schemeClr val="dk1"/>
                </a:solidFill>
                <a:ea typeface="Trebuchet MS"/>
                <a:cs typeface="Trebuchet MS"/>
                <a:sym typeface="Trebuchet MS"/>
              </a:rPr>
              <a:t>PoW</a:t>
            </a:r>
            <a:r>
              <a:rPr lang="en-US" sz="2400" dirty="0">
                <a:solidFill>
                  <a:schemeClr val="dk1"/>
                </a:solidFill>
                <a:ea typeface="Trebuchet MS"/>
                <a:cs typeface="Trebuchet MS"/>
                <a:sym typeface="Trebuchet MS"/>
              </a:rPr>
              <a:t>) Proof of Work (Bitcoin, </a:t>
            </a:r>
            <a:r>
              <a:rPr lang="en-US" sz="2400" dirty="0" err="1">
                <a:solidFill>
                  <a:schemeClr val="dk1"/>
                </a:solidFill>
                <a:ea typeface="Trebuchet MS"/>
                <a:cs typeface="Trebuchet MS"/>
                <a:sym typeface="Trebuchet MS"/>
              </a:rPr>
              <a:t>E</a:t>
            </a:r>
            <a:r>
              <a:rPr lang="en-US" sz="2400" dirty="0" err="1">
                <a:solidFill>
                  <a:schemeClr val="dk1"/>
                </a:solidFill>
                <a:ea typeface="Trebuchet MS"/>
                <a:cs typeface="Trebuchet MS"/>
                <a:sym typeface="Trebuchet MS"/>
              </a:rPr>
              <a:t>thereum</a:t>
            </a:r>
            <a:r>
              <a:rPr lang="en-US" sz="2400" dirty="0">
                <a:solidFill>
                  <a:schemeClr val="dk1"/>
                </a:solidFill>
                <a:ea typeface="Trebuchet MS"/>
                <a:cs typeface="Trebuchet MS"/>
                <a:sym typeface="Trebuchet MS"/>
              </a:rPr>
              <a:t>, …)</a:t>
            </a:r>
          </a:p>
          <a:p>
            <a:pPr marL="469900" indent="-457200">
              <a:buClr>
                <a:srgbClr val="0000FF"/>
              </a:buClr>
              <a:buSzPct val="100000"/>
              <a:buFont typeface="Arial" panose="020B0604020202020204" pitchFamily="34" charset="0"/>
              <a:buChar char="•"/>
            </a:pPr>
            <a:r>
              <a:rPr lang="en-US" sz="2400" dirty="0">
                <a:solidFill>
                  <a:schemeClr val="dk1"/>
                </a:solidFill>
                <a:ea typeface="Trebuchet MS"/>
                <a:cs typeface="Trebuchet MS"/>
                <a:sym typeface="Trebuchet MS"/>
              </a:rPr>
              <a:t>(</a:t>
            </a:r>
            <a:r>
              <a:rPr lang="en-US" sz="2400" dirty="0" err="1">
                <a:solidFill>
                  <a:schemeClr val="dk1"/>
                </a:solidFill>
                <a:ea typeface="Trebuchet MS"/>
                <a:cs typeface="Trebuchet MS"/>
                <a:sym typeface="Trebuchet MS"/>
              </a:rPr>
              <a:t>PoS</a:t>
            </a:r>
            <a:r>
              <a:rPr lang="en-US" sz="2400" dirty="0">
                <a:solidFill>
                  <a:schemeClr val="dk1"/>
                </a:solidFill>
                <a:ea typeface="Trebuchet MS"/>
                <a:cs typeface="Trebuchet MS"/>
                <a:sym typeface="Trebuchet MS"/>
              </a:rPr>
              <a:t>) Proof of Stake (</a:t>
            </a:r>
            <a:r>
              <a:rPr lang="en-US" sz="2400" dirty="0" err="1">
                <a:solidFill>
                  <a:schemeClr val="dk1"/>
                </a:solidFill>
                <a:ea typeface="Trebuchet MS"/>
                <a:cs typeface="Trebuchet MS"/>
                <a:sym typeface="Trebuchet MS"/>
              </a:rPr>
              <a:t>Ethereum</a:t>
            </a:r>
            <a:r>
              <a:rPr lang="en-US" sz="2400" dirty="0">
                <a:solidFill>
                  <a:schemeClr val="dk1"/>
                </a:solidFill>
                <a:ea typeface="Trebuchet MS"/>
                <a:cs typeface="Trebuchet MS"/>
                <a:sym typeface="Trebuchet MS"/>
              </a:rPr>
              <a:t> in future)</a:t>
            </a:r>
          </a:p>
          <a:p>
            <a:pPr marL="469900" indent="-457200">
              <a:buClr>
                <a:srgbClr val="0000FF"/>
              </a:buClr>
              <a:buSzPct val="100000"/>
              <a:buFont typeface="Arial" panose="020B0604020202020204" pitchFamily="34" charset="0"/>
              <a:buChar char="•"/>
            </a:pPr>
            <a:r>
              <a:rPr lang="en-US" sz="2400" dirty="0">
                <a:solidFill>
                  <a:schemeClr val="dk1"/>
                </a:solidFill>
                <a:ea typeface="Trebuchet MS"/>
                <a:cs typeface="Trebuchet MS"/>
                <a:sym typeface="Trebuchet MS"/>
              </a:rPr>
              <a:t>(</a:t>
            </a:r>
            <a:r>
              <a:rPr lang="en-US" sz="2400" dirty="0" err="1">
                <a:solidFill>
                  <a:schemeClr val="dk1"/>
                </a:solidFill>
                <a:ea typeface="Trebuchet MS"/>
                <a:cs typeface="Trebuchet MS"/>
                <a:sym typeface="Trebuchet MS"/>
              </a:rPr>
              <a:t>PoI</a:t>
            </a:r>
            <a:r>
              <a:rPr lang="en-US" sz="2400" dirty="0">
                <a:solidFill>
                  <a:schemeClr val="dk1"/>
                </a:solidFill>
                <a:ea typeface="Trebuchet MS"/>
                <a:cs typeface="Trebuchet MS"/>
                <a:sym typeface="Trebuchet MS"/>
              </a:rPr>
              <a:t>) Proof of Importance (used in NEM)</a:t>
            </a:r>
          </a:p>
          <a:p>
            <a:pPr marL="469900" indent="-457200">
              <a:buClr>
                <a:srgbClr val="0000FF"/>
              </a:buClr>
              <a:buSzPct val="100000"/>
              <a:buFont typeface="Arial" panose="020B0604020202020204" pitchFamily="34" charset="0"/>
              <a:buChar char="•"/>
            </a:pPr>
            <a:r>
              <a:rPr lang="en-US" sz="2400" dirty="0">
                <a:solidFill>
                  <a:schemeClr val="dk1"/>
                </a:solidFill>
                <a:ea typeface="Trebuchet MS"/>
                <a:cs typeface="Trebuchet MS"/>
                <a:sym typeface="Trebuchet MS"/>
              </a:rPr>
              <a:t>(PBFT) Practical Byzantine Fault Tolerance (</a:t>
            </a:r>
            <a:r>
              <a:rPr lang="en-US" sz="2400" dirty="0" err="1">
                <a:solidFill>
                  <a:schemeClr val="dk1"/>
                </a:solidFill>
                <a:ea typeface="Trebuchet MS"/>
                <a:cs typeface="Trebuchet MS"/>
                <a:sym typeface="Trebuchet MS"/>
              </a:rPr>
              <a:t>Hyperledger</a:t>
            </a:r>
            <a:r>
              <a:rPr lang="en-US" sz="2400" dirty="0">
                <a:solidFill>
                  <a:schemeClr val="dk1"/>
                </a:solidFill>
                <a:ea typeface="Trebuchet MS"/>
                <a:cs typeface="Trebuchet MS"/>
                <a:sym typeface="Trebuchet MS"/>
              </a:rPr>
              <a:t> Fabric)</a:t>
            </a:r>
          </a:p>
          <a:p>
            <a:pPr marL="469900" indent="-457200">
              <a:buClr>
                <a:srgbClr val="0000FF"/>
              </a:buClr>
              <a:buSzPct val="100000"/>
              <a:buFont typeface="Arial" panose="020B0604020202020204" pitchFamily="34" charset="0"/>
              <a:buChar char="•"/>
            </a:pPr>
            <a:r>
              <a:rPr lang="en-US" sz="2400" dirty="0">
                <a:solidFill>
                  <a:schemeClr val="dk1"/>
                </a:solidFill>
                <a:ea typeface="Trebuchet MS"/>
                <a:cs typeface="Trebuchet MS"/>
                <a:sym typeface="Trebuchet MS"/>
              </a:rPr>
              <a:t>(FBFT) Federated Byzantine Fault Tolerance (Ripple, Stellar)</a:t>
            </a:r>
          </a:p>
          <a:p>
            <a:pPr marL="469900" indent="-457200">
              <a:buClr>
                <a:srgbClr val="0000FF"/>
              </a:buClr>
              <a:buSzPct val="100000"/>
              <a:buFont typeface="Arial" panose="020B0604020202020204" pitchFamily="34" charset="0"/>
              <a:buChar char="•"/>
            </a:pPr>
            <a:r>
              <a:rPr lang="en-US" sz="2400" dirty="0">
                <a:solidFill>
                  <a:schemeClr val="dk1"/>
                </a:solidFill>
                <a:ea typeface="Trebuchet MS"/>
                <a:cs typeface="Trebuchet MS"/>
                <a:sym typeface="Trebuchet MS"/>
              </a:rPr>
              <a:t>(</a:t>
            </a:r>
            <a:r>
              <a:rPr lang="en-US" sz="2400" dirty="0" err="1">
                <a:solidFill>
                  <a:schemeClr val="dk1"/>
                </a:solidFill>
                <a:ea typeface="Trebuchet MS"/>
                <a:cs typeface="Trebuchet MS"/>
                <a:sym typeface="Trebuchet MS"/>
              </a:rPr>
              <a:t>DPoS</a:t>
            </a:r>
            <a:r>
              <a:rPr lang="en-US" sz="2400" dirty="0">
                <a:solidFill>
                  <a:schemeClr val="dk1"/>
                </a:solidFill>
                <a:ea typeface="Trebuchet MS"/>
                <a:cs typeface="Trebuchet MS"/>
                <a:sym typeface="Trebuchet MS"/>
              </a:rPr>
              <a:t>) Delegated Proof of Stake</a:t>
            </a:r>
          </a:p>
          <a:p>
            <a:pPr marL="469900" indent="-457200">
              <a:buClr>
                <a:srgbClr val="0000FF"/>
              </a:buClr>
              <a:buSzPct val="100000"/>
              <a:buFont typeface="Arial" panose="020B0604020202020204" pitchFamily="34" charset="0"/>
              <a:buChar char="•"/>
            </a:pPr>
            <a:r>
              <a:rPr lang="en-US" sz="2400" dirty="0">
                <a:solidFill>
                  <a:schemeClr val="dk1"/>
                </a:solidFill>
                <a:ea typeface="Trebuchet MS"/>
                <a:cs typeface="Trebuchet MS"/>
                <a:sym typeface="Trebuchet MS"/>
              </a:rPr>
              <a:t>(</a:t>
            </a:r>
            <a:r>
              <a:rPr lang="en-US" sz="2400" dirty="0" err="1">
                <a:solidFill>
                  <a:schemeClr val="dk1"/>
                </a:solidFill>
                <a:ea typeface="Trebuchet MS"/>
                <a:cs typeface="Trebuchet MS"/>
                <a:sym typeface="Trebuchet MS"/>
              </a:rPr>
              <a:t>PoET</a:t>
            </a:r>
            <a:r>
              <a:rPr lang="en-US" sz="2400" dirty="0">
                <a:solidFill>
                  <a:schemeClr val="dk1"/>
                </a:solidFill>
                <a:ea typeface="Trebuchet MS"/>
                <a:cs typeface="Trebuchet MS"/>
                <a:sym typeface="Trebuchet MS"/>
              </a:rPr>
              <a:t>) Proof of Elapsed Time (</a:t>
            </a:r>
            <a:r>
              <a:rPr lang="en-US" sz="2400" dirty="0" err="1">
                <a:solidFill>
                  <a:schemeClr val="dk1"/>
                </a:solidFill>
                <a:ea typeface="Trebuchet MS"/>
                <a:cs typeface="Trebuchet MS"/>
                <a:sym typeface="Trebuchet MS"/>
              </a:rPr>
              <a:t>Hyperledger</a:t>
            </a:r>
            <a:r>
              <a:rPr lang="en-US" sz="2400" dirty="0">
                <a:solidFill>
                  <a:schemeClr val="dk1"/>
                </a:solidFill>
                <a:ea typeface="Trebuchet MS"/>
                <a:cs typeface="Trebuchet MS"/>
                <a:sym typeface="Trebuchet MS"/>
              </a:rPr>
              <a:t> </a:t>
            </a:r>
            <a:r>
              <a:rPr lang="en-US" sz="2400" dirty="0" err="1">
                <a:solidFill>
                  <a:schemeClr val="dk1"/>
                </a:solidFill>
                <a:ea typeface="Trebuchet MS"/>
                <a:cs typeface="Trebuchet MS"/>
                <a:sym typeface="Trebuchet MS"/>
              </a:rPr>
              <a:t>Sawtooth</a:t>
            </a:r>
            <a:r>
              <a:rPr lang="en-US" sz="2400" dirty="0">
                <a:solidFill>
                  <a:schemeClr val="dk1"/>
                </a:solidFill>
                <a:ea typeface="Trebuchet MS"/>
                <a:cs typeface="Trebuchet MS"/>
                <a:sym typeface="Trebuchet MS"/>
              </a:rPr>
              <a:t>)</a:t>
            </a:r>
            <a:endParaRPr sz="2000" dirty="0">
              <a:solidFill>
                <a:schemeClr val="dk1"/>
              </a:solidFill>
              <a:ea typeface="Trebuchet MS"/>
              <a:cs typeface="Trebuchet MS"/>
              <a:sym typeface="Trebuchet MS"/>
            </a:endParaRPr>
          </a:p>
        </p:txBody>
      </p:sp>
      <p:sp>
        <p:nvSpPr>
          <p:cNvPr id="2" name="Footer Placeholder 1"/>
          <p:cNvSpPr>
            <a:spLocks noGrp="1"/>
          </p:cNvSpPr>
          <p:nvPr>
            <p:ph type="ftr" idx="11"/>
          </p:nvPr>
        </p:nvSpPr>
        <p:spPr/>
        <p:txBody>
          <a:bodyPr/>
          <a:lstStyle/>
          <a:p>
            <a:r>
              <a:rPr lang="en-US" dirty="0" smtClean="0"/>
              <a:t>Campbell R. Harvey 2018</a:t>
            </a:r>
            <a:endParaRPr lang="en-US" dirty="0"/>
          </a:p>
        </p:txBody>
      </p:sp>
      <p:sp>
        <p:nvSpPr>
          <p:cNvPr id="7" name="Shape 429"/>
          <p:cNvSpPr txBox="1">
            <a:spLocks noGrp="1"/>
          </p:cNvSpPr>
          <p:nvPr>
            <p:ph type="title"/>
          </p:nvPr>
        </p:nvSpPr>
        <p:spPr>
          <a:xfrm>
            <a:off x="346072" y="952661"/>
            <a:ext cx="7000878" cy="465600"/>
          </a:xfrm>
          <a:prstGeom prst="rect">
            <a:avLst/>
          </a:prstGeom>
          <a:noFill/>
          <a:ln>
            <a:noFill/>
          </a:ln>
        </p:spPr>
        <p:txBody>
          <a:bodyPr spcFirstLastPara="1" vert="horz" wrap="square" lIns="0" tIns="12700" rIns="0" bIns="0" rtlCol="0" anchor="t" anchorCtr="0">
            <a:noAutofit/>
          </a:bodyPr>
          <a:lstStyle/>
          <a:p>
            <a:pPr marL="12700">
              <a:spcBef>
                <a:spcPts val="0"/>
              </a:spcBef>
              <a:buClr>
                <a:srgbClr val="262626"/>
              </a:buClr>
              <a:buSzPts val="3000"/>
            </a:pPr>
            <a:r>
              <a:rPr lang="en" sz="3600" dirty="0">
                <a:solidFill>
                  <a:srgbClr val="0000FF"/>
                </a:solidFill>
                <a:latin typeface="Calibri Light" panose="020F0302020204030204" pitchFamily="34" charset="0"/>
                <a:ea typeface="Century Schoolbook"/>
                <a:cs typeface="Calibri Light" panose="020F0302020204030204" pitchFamily="34" charset="0"/>
                <a:sym typeface="Century Schoolbook"/>
              </a:rPr>
              <a:t>Other approaches to conensus</a:t>
            </a:r>
            <a:endParaRPr sz="3600" dirty="0">
              <a:solidFill>
                <a:srgbClr val="0000FF"/>
              </a:solidFill>
              <a:latin typeface="Calibri Light" panose="020F0302020204030204" pitchFamily="34" charset="0"/>
              <a:ea typeface="Century Schoolbook"/>
              <a:cs typeface="Calibri Light" panose="020F0302020204030204" pitchFamily="34" charset="0"/>
              <a:sym typeface="Century Schoolbook"/>
            </a:endParaRPr>
          </a:p>
        </p:txBody>
      </p:sp>
      <p:sp>
        <p:nvSpPr>
          <p:cNvPr id="3" name="TextBox 2"/>
          <p:cNvSpPr txBox="1"/>
          <p:nvPr/>
        </p:nvSpPr>
        <p:spPr>
          <a:xfrm>
            <a:off x="304307" y="5422225"/>
            <a:ext cx="8920006" cy="369332"/>
          </a:xfrm>
          <a:prstGeom prst="rect">
            <a:avLst/>
          </a:prstGeom>
          <a:noFill/>
        </p:spPr>
        <p:txBody>
          <a:bodyPr wrap="none" rtlCol="0">
            <a:spAutoFit/>
          </a:bodyPr>
          <a:lstStyle/>
          <a:p>
            <a:r>
              <a:rPr lang="en-US" dirty="0">
                <a:hlinkClick r:id="rId3"/>
              </a:rPr>
              <a:t>https://medium.com/@</a:t>
            </a:r>
            <a:r>
              <a:rPr lang="en-US" dirty="0">
                <a:hlinkClick r:id="rId3"/>
              </a:rPr>
              <a:t>chrshmmmr/consensus-in-blockchain-systems-in-short-691fc7d1fefe</a:t>
            </a:r>
            <a:r>
              <a:rPr lang="en-US" dirty="0"/>
              <a:t> </a:t>
            </a:r>
            <a:endParaRPr lang="en-US" dirty="0"/>
          </a:p>
        </p:txBody>
      </p:sp>
    </p:spTree>
    <p:extLst>
      <p:ext uri="{BB962C8B-B14F-4D97-AF65-F5344CB8AC3E}">
        <p14:creationId xmlns:p14="http://schemas.microsoft.com/office/powerpoint/2010/main" val="162907641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56"/>
        <p:cNvGrpSpPr/>
        <p:nvPr/>
      </p:nvGrpSpPr>
      <p:grpSpPr>
        <a:xfrm>
          <a:off x="0" y="0"/>
          <a:ext cx="0" cy="0"/>
          <a:chOff x="0" y="0"/>
          <a:chExt cx="0" cy="0"/>
        </a:xfrm>
      </p:grpSpPr>
      <p:sp>
        <p:nvSpPr>
          <p:cNvPr id="457" name="Shape 457"/>
          <p:cNvSpPr txBox="1">
            <a:spLocks noGrp="1"/>
          </p:cNvSpPr>
          <p:nvPr>
            <p:ph type="title"/>
          </p:nvPr>
        </p:nvSpPr>
        <p:spPr>
          <a:xfrm>
            <a:off x="797665" y="954430"/>
            <a:ext cx="5351400" cy="453600"/>
          </a:xfrm>
          <a:prstGeom prst="rect">
            <a:avLst/>
          </a:prstGeom>
          <a:noFill/>
          <a:ln>
            <a:noFill/>
          </a:ln>
        </p:spPr>
        <p:txBody>
          <a:bodyPr spcFirstLastPara="1" vert="horz" wrap="square" lIns="0" tIns="12700" rIns="0" bIns="0" rtlCol="0" anchor="t" anchorCtr="0">
            <a:noAutofit/>
          </a:bodyPr>
          <a:lstStyle/>
          <a:p>
            <a:pPr marL="12700">
              <a:spcBef>
                <a:spcPts val="0"/>
              </a:spcBef>
              <a:buClr>
                <a:srgbClr val="262626"/>
              </a:buClr>
              <a:buSzPts val="3000"/>
            </a:pPr>
            <a:r>
              <a:rPr lang="en" sz="3600" dirty="0">
                <a:solidFill>
                  <a:srgbClr val="0000FF"/>
                </a:solidFill>
                <a:latin typeface="Calibri Light" panose="020F0302020204030204" pitchFamily="34" charset="0"/>
                <a:cs typeface="Calibri Light" panose="020F0302020204030204" pitchFamily="34" charset="0"/>
              </a:rPr>
              <a:t>Appendix materials</a:t>
            </a:r>
            <a:endParaRPr sz="3600" dirty="0">
              <a:solidFill>
                <a:srgbClr val="0000FF"/>
              </a:solidFill>
              <a:latin typeface="Calibri Light" panose="020F0302020204030204" pitchFamily="34" charset="0"/>
              <a:ea typeface="Century Schoolbook"/>
              <a:cs typeface="Calibri Light" panose="020F0302020204030204" pitchFamily="34" charset="0"/>
              <a:sym typeface="Century Schoolbook"/>
            </a:endParaRPr>
          </a:p>
        </p:txBody>
      </p:sp>
      <p:sp>
        <p:nvSpPr>
          <p:cNvPr id="458" name="Shape 458"/>
          <p:cNvSpPr txBox="1">
            <a:spLocks noGrp="1"/>
          </p:cNvSpPr>
          <p:nvPr>
            <p:ph type="sldNum" idx="12"/>
          </p:nvPr>
        </p:nvSpPr>
        <p:spPr>
          <a:prstGeom prst="rect">
            <a:avLst/>
          </a:prstGeom>
          <a:noFill/>
          <a:ln>
            <a:noFill/>
          </a:ln>
        </p:spPr>
        <p:txBody>
          <a:bodyPr spcFirstLastPara="1" vert="horz" wrap="square" lIns="0" tIns="3175" rIns="0" bIns="0" rtlCol="0" anchor="ctr" anchorCtr="0">
            <a:noAutofit/>
          </a:bodyPr>
          <a:lstStyle/>
          <a:p>
            <a:pPr marL="25400" algn="r"/>
            <a:fld id="{00000000-1234-1234-1234-123412341234}" type="slidenum">
              <a:rPr lang="en" sz="900" i="1">
                <a:solidFill>
                  <a:schemeClr val="lt2"/>
                </a:solidFill>
                <a:latin typeface="Century Schoolbook"/>
                <a:ea typeface="Century Schoolbook"/>
                <a:cs typeface="Century Schoolbook"/>
                <a:sym typeface="Century Schoolbook"/>
              </a:rPr>
              <a:pPr marL="25400" algn="r"/>
              <a:t>31</a:t>
            </a:fld>
            <a:endParaRPr sz="900" i="1">
              <a:solidFill>
                <a:schemeClr val="lt2"/>
              </a:solidFill>
              <a:latin typeface="Century Schoolbook"/>
              <a:ea typeface="Century Schoolbook"/>
              <a:cs typeface="Century Schoolbook"/>
              <a:sym typeface="Century Schoolbook"/>
            </a:endParaRPr>
          </a:p>
        </p:txBody>
      </p:sp>
      <p:sp>
        <p:nvSpPr>
          <p:cNvPr id="2" name="Footer Placeholder 1"/>
          <p:cNvSpPr>
            <a:spLocks noGrp="1"/>
          </p:cNvSpPr>
          <p:nvPr>
            <p:ph type="ftr" idx="11"/>
          </p:nvPr>
        </p:nvSpPr>
        <p:spPr/>
        <p:txBody>
          <a:bodyPr/>
          <a:lstStyle/>
          <a:p>
            <a:r>
              <a:rPr lang="en-US" smtClean="0"/>
              <a:t>Campbell R. Harvey 2018</a:t>
            </a:r>
            <a:endParaRPr lang="en-US" dirty="0"/>
          </a:p>
        </p:txBody>
      </p:sp>
    </p:spTree>
    <p:extLst>
      <p:ext uri="{BB962C8B-B14F-4D97-AF65-F5344CB8AC3E}">
        <p14:creationId xmlns:p14="http://schemas.microsoft.com/office/powerpoint/2010/main" val="26607787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Shape 269"/>
          <p:cNvSpPr txBox="1">
            <a:spLocks noGrp="1"/>
          </p:cNvSpPr>
          <p:nvPr>
            <p:ph type="title"/>
          </p:nvPr>
        </p:nvSpPr>
        <p:spPr>
          <a:xfrm>
            <a:off x="152465" y="1054520"/>
            <a:ext cx="7945200" cy="681300"/>
          </a:xfrm>
          <a:prstGeom prst="rect">
            <a:avLst/>
          </a:prstGeom>
        </p:spPr>
        <p:txBody>
          <a:bodyPr spcFirstLastPara="1" vert="horz" wrap="square" lIns="91425" tIns="91425" rIns="91425" bIns="91425" rtlCol="0" anchor="t" anchorCtr="0">
            <a:noAutofit/>
          </a:bodyPr>
          <a:lstStyle/>
          <a:p>
            <a:pPr>
              <a:spcBef>
                <a:spcPts val="0"/>
              </a:spcBef>
            </a:pPr>
            <a:r>
              <a:rPr lang="en" sz="3600" dirty="0">
                <a:solidFill>
                  <a:srgbClr val="0000FF"/>
                </a:solidFill>
                <a:latin typeface="Calibri Light" panose="020F0302020204030204" pitchFamily="34" charset="0"/>
                <a:cs typeface="Calibri Light" panose="020F0302020204030204" pitchFamily="34" charset="0"/>
              </a:rPr>
              <a:t>A. Ethereum </a:t>
            </a:r>
            <a:r>
              <a:rPr lang="en" sz="3600" dirty="0">
                <a:solidFill>
                  <a:srgbClr val="0000FF"/>
                </a:solidFill>
                <a:latin typeface="Calibri Light" panose="020F0302020204030204" pitchFamily="34" charset="0"/>
                <a:cs typeface="Calibri Light" panose="020F0302020204030204" pitchFamily="34" charset="0"/>
              </a:rPr>
              <a:t>Blockchain Header</a:t>
            </a:r>
            <a:endParaRPr sz="3600" dirty="0">
              <a:solidFill>
                <a:srgbClr val="0000FF"/>
              </a:solidFill>
              <a:latin typeface="Calibri Light" panose="020F0302020204030204" pitchFamily="34" charset="0"/>
              <a:cs typeface="Calibri Light" panose="020F0302020204030204" pitchFamily="34" charset="0"/>
            </a:endParaRPr>
          </a:p>
        </p:txBody>
      </p:sp>
      <p:sp>
        <p:nvSpPr>
          <p:cNvPr id="271" name="Shape 271"/>
          <p:cNvSpPr txBox="1">
            <a:spLocks noGrp="1"/>
          </p:cNvSpPr>
          <p:nvPr>
            <p:ph type="body" idx="1"/>
          </p:nvPr>
        </p:nvSpPr>
        <p:spPr>
          <a:xfrm>
            <a:off x="1" y="1920002"/>
            <a:ext cx="4465255" cy="3810000"/>
          </a:xfrm>
          <a:prstGeom prst="rect">
            <a:avLst/>
          </a:prstGeom>
        </p:spPr>
        <p:txBody>
          <a:bodyPr spcFirstLastPara="1" vert="horz" wrap="square" lIns="91425" tIns="91425" rIns="91425" bIns="91425" rtlCol="0" anchor="t" anchorCtr="0">
            <a:noAutofit/>
          </a:bodyPr>
          <a:lstStyle/>
          <a:p>
            <a:pPr>
              <a:spcBef>
                <a:spcPts val="0"/>
              </a:spcBef>
              <a:buClr>
                <a:srgbClr val="0000FF"/>
              </a:buClr>
              <a:buSzPct val="100000"/>
            </a:pPr>
            <a:r>
              <a:rPr lang="en" sz="2800" dirty="0">
                <a:solidFill>
                  <a:schemeClr val="dk1"/>
                </a:solidFill>
                <a:latin typeface="Calibri" panose="020F0502020204030204" pitchFamily="34" charset="0"/>
                <a:ea typeface="Trebuchet MS"/>
                <a:cs typeface="Calibri" panose="020F0502020204030204" pitchFamily="34" charset="0"/>
                <a:sym typeface="Trebuchet MS"/>
              </a:rPr>
              <a:t>Hash of included ommer’s stored in block header</a:t>
            </a:r>
            <a:endParaRPr sz="2800" dirty="0">
              <a:solidFill>
                <a:schemeClr val="dk1"/>
              </a:solidFill>
              <a:latin typeface="Calibri" panose="020F0502020204030204" pitchFamily="34" charset="0"/>
              <a:ea typeface="Trebuchet MS"/>
              <a:cs typeface="Calibri" panose="020F0502020204030204" pitchFamily="34" charset="0"/>
              <a:sym typeface="Trebuchet MS"/>
            </a:endParaRPr>
          </a:p>
          <a:p>
            <a:pPr marL="533400" indent="-457200">
              <a:spcBef>
                <a:spcPts val="0"/>
              </a:spcBef>
              <a:buClr>
                <a:srgbClr val="0000FF"/>
              </a:buClr>
              <a:buSzPts val="2400"/>
            </a:pPr>
            <a:r>
              <a:rPr lang="en" sz="2800" dirty="0">
                <a:solidFill>
                  <a:schemeClr val="dk1"/>
                </a:solidFill>
                <a:latin typeface="Calibri" panose="020F0502020204030204" pitchFamily="34" charset="0"/>
                <a:ea typeface="Trebuchet MS"/>
                <a:cs typeface="Calibri" panose="020F0502020204030204" pitchFamily="34" charset="0"/>
                <a:sym typeface="Trebuchet MS"/>
              </a:rPr>
              <a:t>State root is the hash of a merkle trie that holds all account information </a:t>
            </a:r>
            <a:endParaRPr sz="2800" dirty="0">
              <a:solidFill>
                <a:schemeClr val="dk1"/>
              </a:solidFill>
              <a:latin typeface="Calibri" panose="020F0502020204030204" pitchFamily="34" charset="0"/>
              <a:ea typeface="Trebuchet MS"/>
              <a:cs typeface="Calibri" panose="020F0502020204030204" pitchFamily="34" charset="0"/>
              <a:sym typeface="Trebuchet MS"/>
            </a:endParaRPr>
          </a:p>
          <a:p>
            <a:pPr marL="533400" indent="-457200">
              <a:spcBef>
                <a:spcPts val="0"/>
              </a:spcBef>
              <a:buClr>
                <a:srgbClr val="0000FF"/>
              </a:buClr>
              <a:buSzPts val="2400"/>
            </a:pPr>
            <a:r>
              <a:rPr lang="en" sz="2800" dirty="0">
                <a:solidFill>
                  <a:schemeClr val="dk1"/>
                </a:solidFill>
                <a:latin typeface="Calibri" panose="020F0502020204030204" pitchFamily="34" charset="0"/>
                <a:ea typeface="Trebuchet MS"/>
                <a:cs typeface="Calibri" panose="020F0502020204030204" pitchFamily="34" charset="0"/>
                <a:sym typeface="Trebuchet MS"/>
              </a:rPr>
              <a:t>Similar storage structure for transactions </a:t>
            </a:r>
            <a:r>
              <a:rPr lang="en" sz="2800" dirty="0">
                <a:solidFill>
                  <a:schemeClr val="dk1"/>
                </a:solidFill>
                <a:latin typeface="Calibri" panose="020F0502020204030204" pitchFamily="34" charset="0"/>
                <a:ea typeface="Trebuchet MS"/>
                <a:cs typeface="Calibri" panose="020F0502020204030204" pitchFamily="34" charset="0"/>
                <a:sym typeface="Trebuchet MS"/>
              </a:rPr>
              <a:t>and </a:t>
            </a:r>
            <a:r>
              <a:rPr lang="en" sz="2800" dirty="0">
                <a:solidFill>
                  <a:schemeClr val="dk1"/>
                </a:solidFill>
                <a:latin typeface="Calibri" panose="020F0502020204030204" pitchFamily="34" charset="0"/>
                <a:ea typeface="Trebuchet MS"/>
                <a:cs typeface="Calibri" panose="020F0502020204030204" pitchFamily="34" charset="0"/>
                <a:sym typeface="Trebuchet MS"/>
              </a:rPr>
              <a:t>receipts</a:t>
            </a:r>
            <a:endParaRPr sz="2800" dirty="0">
              <a:solidFill>
                <a:schemeClr val="dk1"/>
              </a:solidFill>
              <a:latin typeface="Calibri" panose="020F0502020204030204" pitchFamily="34" charset="0"/>
              <a:ea typeface="Trebuchet MS"/>
              <a:cs typeface="Calibri" panose="020F0502020204030204" pitchFamily="34" charset="0"/>
              <a:sym typeface="Trebuchet MS"/>
            </a:endParaRPr>
          </a:p>
        </p:txBody>
      </p:sp>
      <p:pic>
        <p:nvPicPr>
          <p:cNvPr id="270" name="Shape 270"/>
          <p:cNvPicPr preferRelativeResize="0"/>
          <p:nvPr/>
        </p:nvPicPr>
        <p:blipFill>
          <a:blip r:embed="rId3">
            <a:alphaModFix/>
          </a:blip>
          <a:stretch>
            <a:fillRect/>
          </a:stretch>
        </p:blipFill>
        <p:spPr>
          <a:xfrm>
            <a:off x="4320001" y="2016400"/>
            <a:ext cx="4768051" cy="3296100"/>
          </a:xfrm>
          <a:prstGeom prst="rect">
            <a:avLst/>
          </a:prstGeom>
          <a:noFill/>
          <a:ln>
            <a:noFill/>
          </a:ln>
        </p:spPr>
      </p:pic>
      <p:sp>
        <p:nvSpPr>
          <p:cNvPr id="2" name="Footer Placeholder 1"/>
          <p:cNvSpPr>
            <a:spLocks noGrp="1"/>
          </p:cNvSpPr>
          <p:nvPr>
            <p:ph type="ftr" idx="11"/>
          </p:nvPr>
        </p:nvSpPr>
        <p:spPr/>
        <p:txBody>
          <a:bodyPr/>
          <a:lstStyle/>
          <a:p>
            <a:r>
              <a:rPr lang="en-US" smtClean="0"/>
              <a:t>Campbell R. Harvey 2018</a:t>
            </a:r>
            <a:endParaRPr lang="en-US" dirty="0"/>
          </a:p>
        </p:txBody>
      </p:sp>
      <p:sp>
        <p:nvSpPr>
          <p:cNvPr id="3" name="Slide Number Placeholder 2"/>
          <p:cNvSpPr>
            <a:spLocks noGrp="1"/>
          </p:cNvSpPr>
          <p:nvPr>
            <p:ph type="sldNum" idx="12"/>
          </p:nvPr>
        </p:nvSpPr>
        <p:spPr/>
        <p:txBody>
          <a:bodyPr/>
          <a:lstStyle/>
          <a:p>
            <a:pPr marL="25400"/>
            <a:fld id="{00000000-1234-1234-1234-123412341234}" type="slidenum">
              <a:rPr lang="en" smtClean="0"/>
              <a:pPr marL="25400"/>
              <a:t>32</a:t>
            </a:fld>
            <a:endParaRPr lang="en"/>
          </a:p>
        </p:txBody>
      </p:sp>
    </p:spTree>
    <p:extLst>
      <p:ext uri="{BB962C8B-B14F-4D97-AF65-F5344CB8AC3E}">
        <p14:creationId xmlns:p14="http://schemas.microsoft.com/office/powerpoint/2010/main" val="377153110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pic>
        <p:nvPicPr>
          <p:cNvPr id="280" name="Shape 280"/>
          <p:cNvPicPr preferRelativeResize="0"/>
          <p:nvPr/>
        </p:nvPicPr>
        <p:blipFill>
          <a:blip r:embed="rId3">
            <a:alphaModFix/>
          </a:blip>
          <a:stretch>
            <a:fillRect/>
          </a:stretch>
        </p:blipFill>
        <p:spPr>
          <a:xfrm>
            <a:off x="5844541" y="2462774"/>
            <a:ext cx="3228133" cy="2909514"/>
          </a:xfrm>
          <a:prstGeom prst="rect">
            <a:avLst/>
          </a:prstGeom>
          <a:noFill/>
          <a:ln>
            <a:noFill/>
          </a:ln>
        </p:spPr>
      </p:pic>
      <p:sp>
        <p:nvSpPr>
          <p:cNvPr id="278" name="Shape 278"/>
          <p:cNvSpPr txBox="1">
            <a:spLocks noGrp="1"/>
          </p:cNvSpPr>
          <p:nvPr>
            <p:ph type="title"/>
          </p:nvPr>
        </p:nvSpPr>
        <p:spPr>
          <a:xfrm>
            <a:off x="169230" y="1083492"/>
            <a:ext cx="8532900" cy="617400"/>
          </a:xfrm>
          <a:prstGeom prst="rect">
            <a:avLst/>
          </a:prstGeom>
        </p:spPr>
        <p:txBody>
          <a:bodyPr spcFirstLastPara="1" vert="horz" wrap="square" lIns="91425" tIns="91425" rIns="91425" bIns="91425" rtlCol="0" anchor="t" anchorCtr="0">
            <a:noAutofit/>
          </a:bodyPr>
          <a:lstStyle/>
          <a:p>
            <a:pPr>
              <a:spcBef>
                <a:spcPts val="0"/>
              </a:spcBef>
            </a:pPr>
            <a:r>
              <a:rPr lang="en" sz="3600" dirty="0">
                <a:solidFill>
                  <a:srgbClr val="0000FF"/>
                </a:solidFill>
                <a:latin typeface="Calibri Light" panose="020F0302020204030204" pitchFamily="34" charset="0"/>
                <a:cs typeface="Calibri Light" panose="020F0302020204030204" pitchFamily="34" charset="0"/>
              </a:rPr>
              <a:t>A. Ethereum </a:t>
            </a:r>
            <a:r>
              <a:rPr lang="en" sz="3600" dirty="0">
                <a:solidFill>
                  <a:srgbClr val="0000FF"/>
                </a:solidFill>
                <a:latin typeface="Calibri Light" panose="020F0302020204030204" pitchFamily="34" charset="0"/>
                <a:cs typeface="Calibri Light" panose="020F0302020204030204" pitchFamily="34" charset="0"/>
              </a:rPr>
              <a:t>Blockchain State</a:t>
            </a:r>
            <a:endParaRPr sz="3600" dirty="0">
              <a:solidFill>
                <a:srgbClr val="0000FF"/>
              </a:solidFill>
              <a:latin typeface="Calibri Light" panose="020F0302020204030204" pitchFamily="34" charset="0"/>
              <a:cs typeface="Calibri Light" panose="020F0302020204030204" pitchFamily="34" charset="0"/>
            </a:endParaRPr>
          </a:p>
        </p:txBody>
      </p:sp>
      <p:sp>
        <p:nvSpPr>
          <p:cNvPr id="279" name="Shape 279"/>
          <p:cNvSpPr txBox="1">
            <a:spLocks noGrp="1"/>
          </p:cNvSpPr>
          <p:nvPr>
            <p:ph type="body" idx="1"/>
          </p:nvPr>
        </p:nvSpPr>
        <p:spPr>
          <a:xfrm>
            <a:off x="106750" y="1811288"/>
            <a:ext cx="7833290" cy="3561000"/>
          </a:xfrm>
          <a:prstGeom prst="rect">
            <a:avLst/>
          </a:prstGeom>
        </p:spPr>
        <p:txBody>
          <a:bodyPr spcFirstLastPara="1" vert="horz" wrap="square" lIns="91425" tIns="91425" rIns="91425" bIns="91425" rtlCol="0" anchor="t" anchorCtr="0">
            <a:noAutofit/>
          </a:bodyPr>
          <a:lstStyle/>
          <a:p>
            <a:pPr marL="133350" indent="0">
              <a:spcBef>
                <a:spcPts val="0"/>
              </a:spcBef>
              <a:buSzPts val="1500"/>
              <a:buNone/>
            </a:pPr>
            <a:r>
              <a:rPr lang="en" sz="3200" dirty="0">
                <a:solidFill>
                  <a:schemeClr val="dk1"/>
                </a:solidFill>
                <a:ea typeface="Trebuchet MS"/>
                <a:cs typeface="Trebuchet MS"/>
                <a:sym typeface="Trebuchet MS"/>
              </a:rPr>
              <a:t>StateRoot, TransactionRoot, and </a:t>
            </a:r>
            <a:r>
              <a:rPr lang="en" sz="3200" dirty="0">
                <a:solidFill>
                  <a:schemeClr val="dk1"/>
                </a:solidFill>
                <a:ea typeface="Trebuchet MS"/>
                <a:cs typeface="Trebuchet MS"/>
                <a:sym typeface="Trebuchet MS"/>
              </a:rPr>
              <a:t>ReciptsRoot</a:t>
            </a:r>
          </a:p>
          <a:p>
            <a:pPr>
              <a:spcBef>
                <a:spcPts val="0"/>
              </a:spcBef>
              <a:buClr>
                <a:srgbClr val="0000FF"/>
              </a:buClr>
              <a:buSzPct val="100000"/>
            </a:pPr>
            <a:r>
              <a:rPr lang="en" sz="2800" dirty="0">
                <a:solidFill>
                  <a:schemeClr val="dk1"/>
                </a:solidFill>
                <a:ea typeface="Trebuchet MS"/>
                <a:cs typeface="Trebuchet MS"/>
                <a:sym typeface="Trebuchet MS"/>
              </a:rPr>
              <a:t>Stored </a:t>
            </a:r>
            <a:r>
              <a:rPr lang="en" sz="2800" dirty="0">
                <a:solidFill>
                  <a:schemeClr val="dk1"/>
                </a:solidFill>
                <a:ea typeface="Trebuchet MS"/>
                <a:cs typeface="Trebuchet MS"/>
                <a:sym typeface="Trebuchet MS"/>
              </a:rPr>
              <a:t>in data structure known as a </a:t>
            </a:r>
            <a:r>
              <a:rPr lang="en" sz="2800" dirty="0">
                <a:solidFill>
                  <a:schemeClr val="dk1"/>
                </a:solidFill>
                <a:ea typeface="Trebuchet MS"/>
                <a:cs typeface="Trebuchet MS"/>
                <a:sym typeface="Trebuchet MS"/>
              </a:rPr>
              <a:t>             Merkle-Patricia trie</a:t>
            </a:r>
            <a:endParaRPr lang="en" sz="2800" dirty="0">
              <a:solidFill>
                <a:schemeClr val="dk1"/>
              </a:solidFill>
              <a:ea typeface="Trebuchet MS"/>
              <a:cs typeface="Trebuchet MS"/>
              <a:sym typeface="Trebuchet MS"/>
            </a:endParaRPr>
          </a:p>
          <a:p>
            <a:pPr>
              <a:spcBef>
                <a:spcPts val="0"/>
              </a:spcBef>
              <a:buClr>
                <a:srgbClr val="0000FF"/>
              </a:buClr>
              <a:buSzPct val="100000"/>
            </a:pPr>
            <a:r>
              <a:rPr lang="en" sz="2800" dirty="0">
                <a:solidFill>
                  <a:schemeClr val="dk1"/>
                </a:solidFill>
                <a:ea typeface="Trebuchet MS"/>
                <a:cs typeface="Trebuchet MS"/>
                <a:sym typeface="Trebuchet MS"/>
              </a:rPr>
              <a:t>Similar </a:t>
            </a:r>
            <a:r>
              <a:rPr lang="en" sz="2800" dirty="0">
                <a:solidFill>
                  <a:schemeClr val="dk1"/>
                </a:solidFill>
                <a:ea typeface="Trebuchet MS"/>
                <a:cs typeface="Trebuchet MS"/>
                <a:sym typeface="Trebuchet MS"/>
              </a:rPr>
              <a:t>to the Merkle trie used in BTC</a:t>
            </a:r>
            <a:r>
              <a:rPr lang="en" sz="2800" dirty="0">
                <a:solidFill>
                  <a:schemeClr val="dk1"/>
                </a:solidFill>
                <a:ea typeface="Trebuchet MS"/>
                <a:cs typeface="Trebuchet MS"/>
                <a:sym typeface="Trebuchet MS"/>
              </a:rPr>
              <a:t>,                 but </a:t>
            </a:r>
            <a:r>
              <a:rPr lang="en" sz="2800" dirty="0">
                <a:solidFill>
                  <a:schemeClr val="dk1"/>
                </a:solidFill>
                <a:ea typeface="Trebuchet MS"/>
                <a:cs typeface="Trebuchet MS"/>
                <a:sym typeface="Trebuchet MS"/>
              </a:rPr>
              <a:t>with three leaves per </a:t>
            </a:r>
            <a:r>
              <a:rPr lang="en" sz="2800" dirty="0">
                <a:solidFill>
                  <a:schemeClr val="dk1"/>
                </a:solidFill>
                <a:ea typeface="Trebuchet MS"/>
                <a:cs typeface="Trebuchet MS"/>
                <a:sym typeface="Trebuchet MS"/>
              </a:rPr>
              <a:t>node</a:t>
            </a:r>
            <a:endParaRPr lang="en" sz="2800" dirty="0">
              <a:solidFill>
                <a:schemeClr val="dk1"/>
              </a:solidFill>
              <a:ea typeface="Trebuchet MS"/>
              <a:cs typeface="Trebuchet MS"/>
              <a:sym typeface="Trebuchet MS"/>
            </a:endParaRPr>
          </a:p>
          <a:p>
            <a:pPr>
              <a:spcBef>
                <a:spcPts val="0"/>
              </a:spcBef>
              <a:buClr>
                <a:srgbClr val="0000FF"/>
              </a:buClr>
              <a:buSzPct val="100000"/>
            </a:pPr>
            <a:r>
              <a:rPr lang="en" sz="2800" dirty="0">
                <a:solidFill>
                  <a:schemeClr val="dk1"/>
                </a:solidFill>
                <a:ea typeface="Trebuchet MS"/>
                <a:cs typeface="Trebuchet MS"/>
                <a:sym typeface="Trebuchet MS"/>
              </a:rPr>
              <a:t>Trie </a:t>
            </a:r>
            <a:r>
              <a:rPr lang="en" sz="2800" dirty="0">
                <a:solidFill>
                  <a:schemeClr val="dk1"/>
                </a:solidFill>
                <a:ea typeface="Trebuchet MS"/>
                <a:cs typeface="Trebuchet MS"/>
                <a:sym typeface="Trebuchet MS"/>
              </a:rPr>
              <a:t>is cryptographically secure as </a:t>
            </a:r>
            <a:r>
              <a:rPr lang="en" sz="2800" dirty="0">
                <a:solidFill>
                  <a:schemeClr val="dk1"/>
                </a:solidFill>
                <a:ea typeface="Trebuchet MS"/>
                <a:cs typeface="Trebuchet MS"/>
                <a:sym typeface="Trebuchet MS"/>
              </a:rPr>
              <a:t>                      any </a:t>
            </a:r>
            <a:r>
              <a:rPr lang="en" sz="2800" dirty="0">
                <a:solidFill>
                  <a:schemeClr val="dk1"/>
                </a:solidFill>
                <a:ea typeface="Trebuchet MS"/>
                <a:cs typeface="Trebuchet MS"/>
                <a:sym typeface="Trebuchet MS"/>
              </a:rPr>
              <a:t>alteration of a leaf or </a:t>
            </a:r>
            <a:r>
              <a:rPr lang="en" sz="2800" dirty="0">
                <a:solidFill>
                  <a:schemeClr val="dk1"/>
                </a:solidFill>
                <a:ea typeface="Trebuchet MS"/>
                <a:cs typeface="Trebuchet MS"/>
                <a:sym typeface="Trebuchet MS"/>
              </a:rPr>
              <a:t>intermediary           node </a:t>
            </a:r>
            <a:r>
              <a:rPr lang="en" sz="2800" dirty="0">
                <a:solidFill>
                  <a:schemeClr val="dk1"/>
                </a:solidFill>
                <a:ea typeface="Trebuchet MS"/>
                <a:cs typeface="Trebuchet MS"/>
                <a:sym typeface="Trebuchet MS"/>
              </a:rPr>
              <a:t>results in a different root hash</a:t>
            </a:r>
            <a:endParaRPr sz="2800" dirty="0">
              <a:solidFill>
                <a:schemeClr val="dk1"/>
              </a:solidFill>
              <a:ea typeface="Trebuchet MS"/>
              <a:cs typeface="Trebuchet MS"/>
              <a:sym typeface="Trebuchet MS"/>
            </a:endParaRPr>
          </a:p>
          <a:p>
            <a:pPr marL="457200" indent="0">
              <a:spcBef>
                <a:spcPts val="0"/>
              </a:spcBef>
              <a:buNone/>
            </a:pPr>
            <a:endParaRPr sz="2400" dirty="0">
              <a:solidFill>
                <a:schemeClr val="dk1"/>
              </a:solidFill>
              <a:latin typeface="Trebuchet MS"/>
              <a:ea typeface="Trebuchet MS"/>
              <a:cs typeface="Trebuchet MS"/>
              <a:sym typeface="Trebuchet MS"/>
            </a:endParaRPr>
          </a:p>
          <a:p>
            <a:pPr marL="914400" indent="0">
              <a:spcBef>
                <a:spcPts val="0"/>
              </a:spcBef>
              <a:buNone/>
            </a:pPr>
            <a:endParaRPr sz="2400" dirty="0">
              <a:solidFill>
                <a:schemeClr val="dk1"/>
              </a:solidFill>
              <a:latin typeface="Trebuchet MS"/>
              <a:ea typeface="Trebuchet MS"/>
              <a:cs typeface="Trebuchet MS"/>
              <a:sym typeface="Trebuchet MS"/>
            </a:endParaRPr>
          </a:p>
          <a:p>
            <a:pPr marL="457200" indent="0">
              <a:spcBef>
                <a:spcPts val="0"/>
              </a:spcBef>
              <a:buNone/>
            </a:pPr>
            <a:endParaRPr sz="2400" dirty="0">
              <a:solidFill>
                <a:schemeClr val="dk1"/>
              </a:solidFill>
              <a:latin typeface="Trebuchet MS"/>
              <a:ea typeface="Trebuchet MS"/>
              <a:cs typeface="Trebuchet MS"/>
              <a:sym typeface="Trebuchet MS"/>
            </a:endParaRPr>
          </a:p>
          <a:p>
            <a:pPr marL="0" indent="0">
              <a:spcBef>
                <a:spcPts val="0"/>
              </a:spcBef>
              <a:buNone/>
            </a:pPr>
            <a:r>
              <a:rPr lang="en" sz="2400" dirty="0">
                <a:solidFill>
                  <a:schemeClr val="dk1"/>
                </a:solidFill>
                <a:latin typeface="Trebuchet MS"/>
                <a:ea typeface="Trebuchet MS"/>
                <a:cs typeface="Trebuchet MS"/>
                <a:sym typeface="Trebuchet MS"/>
              </a:rPr>
              <a:t>	</a:t>
            </a:r>
            <a:endParaRPr sz="2400" dirty="0">
              <a:solidFill>
                <a:schemeClr val="dk1"/>
              </a:solidFill>
              <a:latin typeface="Trebuchet MS"/>
              <a:ea typeface="Trebuchet MS"/>
              <a:cs typeface="Trebuchet MS"/>
              <a:sym typeface="Trebuchet MS"/>
            </a:endParaRPr>
          </a:p>
        </p:txBody>
      </p:sp>
      <p:sp>
        <p:nvSpPr>
          <p:cNvPr id="2" name="Footer Placeholder 1"/>
          <p:cNvSpPr>
            <a:spLocks noGrp="1"/>
          </p:cNvSpPr>
          <p:nvPr>
            <p:ph type="ftr" idx="11"/>
          </p:nvPr>
        </p:nvSpPr>
        <p:spPr/>
        <p:txBody>
          <a:bodyPr/>
          <a:lstStyle/>
          <a:p>
            <a:r>
              <a:rPr lang="en-US" smtClean="0"/>
              <a:t>Campbell R. Harvey 2018</a:t>
            </a:r>
            <a:endParaRPr lang="en-US" dirty="0"/>
          </a:p>
        </p:txBody>
      </p:sp>
      <p:sp>
        <p:nvSpPr>
          <p:cNvPr id="3" name="Slide Number Placeholder 2"/>
          <p:cNvSpPr>
            <a:spLocks noGrp="1"/>
          </p:cNvSpPr>
          <p:nvPr>
            <p:ph type="sldNum" idx="12"/>
          </p:nvPr>
        </p:nvSpPr>
        <p:spPr/>
        <p:txBody>
          <a:bodyPr/>
          <a:lstStyle/>
          <a:p>
            <a:pPr marL="25400"/>
            <a:fld id="{00000000-1234-1234-1234-123412341234}" type="slidenum">
              <a:rPr lang="en" smtClean="0"/>
              <a:pPr marL="25400"/>
              <a:t>33</a:t>
            </a:fld>
            <a:endParaRPr lang="en"/>
          </a:p>
        </p:txBody>
      </p:sp>
    </p:spTree>
    <p:extLst>
      <p:ext uri="{BB962C8B-B14F-4D97-AF65-F5344CB8AC3E}">
        <p14:creationId xmlns:p14="http://schemas.microsoft.com/office/powerpoint/2010/main" val="61313748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pic>
        <p:nvPicPr>
          <p:cNvPr id="287" name="Shape 287"/>
          <p:cNvPicPr preferRelativeResize="0"/>
          <p:nvPr/>
        </p:nvPicPr>
        <p:blipFill>
          <a:blip r:embed="rId3">
            <a:alphaModFix/>
          </a:blip>
          <a:stretch>
            <a:fillRect/>
          </a:stretch>
        </p:blipFill>
        <p:spPr>
          <a:xfrm>
            <a:off x="5783581" y="2568062"/>
            <a:ext cx="3360420" cy="2937388"/>
          </a:xfrm>
          <a:prstGeom prst="rect">
            <a:avLst/>
          </a:prstGeom>
          <a:noFill/>
          <a:ln>
            <a:noFill/>
          </a:ln>
        </p:spPr>
      </p:pic>
      <p:sp>
        <p:nvSpPr>
          <p:cNvPr id="286" name="Shape 286"/>
          <p:cNvSpPr txBox="1">
            <a:spLocks noGrp="1"/>
          </p:cNvSpPr>
          <p:nvPr>
            <p:ph type="body" idx="1"/>
          </p:nvPr>
        </p:nvSpPr>
        <p:spPr>
          <a:xfrm>
            <a:off x="166026" y="1622175"/>
            <a:ext cx="6059515" cy="4082400"/>
          </a:xfrm>
          <a:prstGeom prst="rect">
            <a:avLst/>
          </a:prstGeom>
        </p:spPr>
        <p:txBody>
          <a:bodyPr spcFirstLastPara="1" vert="horz" wrap="square" lIns="91425" tIns="91425" rIns="91425" bIns="91425" rtlCol="0" anchor="t" anchorCtr="0">
            <a:noAutofit/>
          </a:bodyPr>
          <a:lstStyle/>
          <a:p>
            <a:pPr marL="133350" indent="0">
              <a:spcBef>
                <a:spcPts val="0"/>
              </a:spcBef>
              <a:buSzPts val="1500"/>
              <a:buNone/>
            </a:pPr>
            <a:r>
              <a:rPr lang="en" sz="3200" dirty="0">
                <a:solidFill>
                  <a:schemeClr val="dk1"/>
                </a:solidFill>
                <a:ea typeface="Trebuchet MS"/>
                <a:cs typeface="Trebuchet MS"/>
                <a:sym typeface="Trebuchet MS"/>
              </a:rPr>
              <a:t>StateRoot</a:t>
            </a:r>
            <a:endParaRPr lang="en" sz="3200" dirty="0">
              <a:solidFill>
                <a:schemeClr val="dk1"/>
              </a:solidFill>
              <a:ea typeface="Trebuchet MS"/>
              <a:cs typeface="Trebuchet MS"/>
              <a:sym typeface="Trebuchet MS"/>
            </a:endParaRPr>
          </a:p>
          <a:p>
            <a:pPr>
              <a:spcBef>
                <a:spcPts val="0"/>
              </a:spcBef>
              <a:buClr>
                <a:srgbClr val="0000FF"/>
              </a:buClr>
              <a:buSzPct val="100000"/>
            </a:pPr>
            <a:r>
              <a:rPr lang="en" sz="2800" dirty="0">
                <a:solidFill>
                  <a:schemeClr val="dk1"/>
                </a:solidFill>
                <a:ea typeface="Trebuchet MS"/>
                <a:cs typeface="Trebuchet MS"/>
                <a:sym typeface="Trebuchet MS"/>
              </a:rPr>
              <a:t>Each </a:t>
            </a:r>
            <a:r>
              <a:rPr lang="en" sz="2800" dirty="0">
                <a:solidFill>
                  <a:schemeClr val="dk1"/>
                </a:solidFill>
                <a:ea typeface="Trebuchet MS"/>
                <a:cs typeface="Trebuchet MS"/>
                <a:sym typeface="Trebuchet MS"/>
              </a:rPr>
              <a:t>node in the stateRoot trie represents an Ethereum address </a:t>
            </a:r>
          </a:p>
          <a:p>
            <a:pPr>
              <a:spcBef>
                <a:spcPts val="0"/>
              </a:spcBef>
              <a:buClr>
                <a:srgbClr val="0000FF"/>
              </a:buClr>
              <a:buSzPct val="100000"/>
            </a:pPr>
            <a:r>
              <a:rPr lang="en" sz="2800" dirty="0">
                <a:solidFill>
                  <a:schemeClr val="dk1"/>
                </a:solidFill>
                <a:ea typeface="Trebuchet MS"/>
                <a:cs typeface="Trebuchet MS"/>
                <a:sym typeface="Trebuchet MS"/>
              </a:rPr>
              <a:t>Each </a:t>
            </a:r>
            <a:r>
              <a:rPr lang="en" sz="2800" dirty="0">
                <a:solidFill>
                  <a:schemeClr val="dk1"/>
                </a:solidFill>
                <a:ea typeface="Trebuchet MS"/>
                <a:cs typeface="Trebuchet MS"/>
                <a:sym typeface="Trebuchet MS"/>
              </a:rPr>
              <a:t>address has 4 </a:t>
            </a:r>
            <a:r>
              <a:rPr lang="en" sz="2800" dirty="0">
                <a:solidFill>
                  <a:schemeClr val="dk1"/>
                </a:solidFill>
                <a:ea typeface="Trebuchet MS"/>
                <a:cs typeface="Trebuchet MS"/>
                <a:sym typeface="Trebuchet MS"/>
              </a:rPr>
              <a:t>components</a:t>
            </a:r>
            <a:endParaRPr lang="en" sz="2800" dirty="0">
              <a:solidFill>
                <a:schemeClr val="dk1"/>
              </a:solidFill>
              <a:ea typeface="Trebuchet MS"/>
              <a:cs typeface="Trebuchet MS"/>
              <a:sym typeface="Trebuchet MS"/>
            </a:endParaRPr>
          </a:p>
          <a:p>
            <a:pPr lvl="1">
              <a:spcBef>
                <a:spcPts val="0"/>
              </a:spcBef>
              <a:buClr>
                <a:srgbClr val="0000FF"/>
              </a:buClr>
              <a:buSzPct val="100000"/>
            </a:pPr>
            <a:r>
              <a:rPr lang="en" sz="2400" u="sng" dirty="0">
                <a:solidFill>
                  <a:schemeClr val="dk1"/>
                </a:solidFill>
                <a:ea typeface="Trebuchet MS"/>
                <a:cs typeface="Trebuchet MS"/>
                <a:sym typeface="Trebuchet MS"/>
              </a:rPr>
              <a:t>Nonce</a:t>
            </a:r>
            <a:r>
              <a:rPr lang="en" sz="2400" dirty="0">
                <a:solidFill>
                  <a:schemeClr val="dk1"/>
                </a:solidFill>
                <a:ea typeface="Trebuchet MS"/>
                <a:cs typeface="Trebuchet MS"/>
                <a:sym typeface="Trebuchet MS"/>
              </a:rPr>
              <a:t> </a:t>
            </a:r>
            <a:r>
              <a:rPr lang="en" sz="2400" dirty="0">
                <a:solidFill>
                  <a:schemeClr val="dk1"/>
                </a:solidFill>
                <a:ea typeface="Trebuchet MS"/>
                <a:cs typeface="Trebuchet MS"/>
                <a:sym typeface="Trebuchet MS"/>
              </a:rPr>
              <a:t>- list of number of Tx’s from </a:t>
            </a:r>
            <a:r>
              <a:rPr lang="en" sz="2400" dirty="0">
                <a:solidFill>
                  <a:schemeClr val="dk1"/>
                </a:solidFill>
                <a:ea typeface="Trebuchet MS"/>
                <a:cs typeface="Trebuchet MS"/>
                <a:sym typeface="Trebuchet MS"/>
              </a:rPr>
              <a:t>address</a:t>
            </a:r>
            <a:endParaRPr lang="en" sz="2400" dirty="0">
              <a:solidFill>
                <a:schemeClr val="dk1"/>
              </a:solidFill>
              <a:ea typeface="Trebuchet MS"/>
              <a:cs typeface="Trebuchet MS"/>
              <a:sym typeface="Trebuchet MS"/>
            </a:endParaRPr>
          </a:p>
          <a:p>
            <a:pPr lvl="1">
              <a:spcBef>
                <a:spcPts val="0"/>
              </a:spcBef>
              <a:buClr>
                <a:srgbClr val="0000FF"/>
              </a:buClr>
              <a:buSzPct val="100000"/>
            </a:pPr>
            <a:r>
              <a:rPr lang="en" sz="2400" u="sng" dirty="0">
                <a:solidFill>
                  <a:schemeClr val="dk1"/>
                </a:solidFill>
                <a:ea typeface="Trebuchet MS"/>
                <a:cs typeface="Trebuchet MS"/>
                <a:sym typeface="Trebuchet MS"/>
              </a:rPr>
              <a:t>CodeHash</a:t>
            </a:r>
            <a:r>
              <a:rPr lang="en" sz="2400" dirty="0">
                <a:solidFill>
                  <a:schemeClr val="dk1"/>
                </a:solidFill>
                <a:ea typeface="Trebuchet MS"/>
                <a:cs typeface="Trebuchet MS"/>
                <a:sym typeface="Trebuchet MS"/>
              </a:rPr>
              <a:t> </a:t>
            </a:r>
            <a:r>
              <a:rPr lang="en" sz="2400" dirty="0">
                <a:solidFill>
                  <a:schemeClr val="dk1"/>
                </a:solidFill>
                <a:ea typeface="Trebuchet MS"/>
                <a:cs typeface="Trebuchet MS"/>
                <a:sym typeface="Trebuchet MS"/>
              </a:rPr>
              <a:t>- hash of associated </a:t>
            </a:r>
            <a:r>
              <a:rPr lang="en" sz="2400" dirty="0">
                <a:solidFill>
                  <a:schemeClr val="dk1"/>
                </a:solidFill>
                <a:ea typeface="Trebuchet MS"/>
                <a:cs typeface="Trebuchet MS"/>
                <a:sym typeface="Trebuchet MS"/>
              </a:rPr>
              <a:t>code</a:t>
            </a:r>
            <a:endParaRPr lang="en" sz="2400" dirty="0">
              <a:solidFill>
                <a:schemeClr val="dk1"/>
              </a:solidFill>
              <a:ea typeface="Trebuchet MS"/>
              <a:cs typeface="Trebuchet MS"/>
              <a:sym typeface="Trebuchet MS"/>
            </a:endParaRPr>
          </a:p>
          <a:p>
            <a:pPr lvl="1">
              <a:spcBef>
                <a:spcPts val="0"/>
              </a:spcBef>
              <a:buClr>
                <a:srgbClr val="0000FF"/>
              </a:buClr>
              <a:buSzPct val="100000"/>
            </a:pPr>
            <a:r>
              <a:rPr lang="en" sz="2400" u="sng" dirty="0">
                <a:solidFill>
                  <a:schemeClr val="dk1"/>
                </a:solidFill>
                <a:ea typeface="Trebuchet MS"/>
                <a:cs typeface="Trebuchet MS"/>
                <a:sym typeface="Trebuchet MS"/>
              </a:rPr>
              <a:t>StorageRoot</a:t>
            </a:r>
            <a:r>
              <a:rPr lang="en" sz="2400" dirty="0">
                <a:solidFill>
                  <a:schemeClr val="dk1"/>
                </a:solidFill>
                <a:ea typeface="Trebuchet MS"/>
                <a:cs typeface="Trebuchet MS"/>
                <a:sym typeface="Trebuchet MS"/>
              </a:rPr>
              <a:t> </a:t>
            </a:r>
            <a:r>
              <a:rPr lang="en" sz="2400" dirty="0">
                <a:solidFill>
                  <a:schemeClr val="dk1"/>
                </a:solidFill>
                <a:ea typeface="Trebuchet MS"/>
                <a:cs typeface="Trebuchet MS"/>
                <a:sym typeface="Trebuchet MS"/>
              </a:rPr>
              <a:t>- Merkle-Patricia tree      root of account storage </a:t>
            </a:r>
            <a:r>
              <a:rPr lang="en" sz="2400" dirty="0">
                <a:solidFill>
                  <a:schemeClr val="dk1"/>
                </a:solidFill>
                <a:ea typeface="Trebuchet MS"/>
                <a:cs typeface="Trebuchet MS"/>
                <a:sym typeface="Trebuchet MS"/>
              </a:rPr>
              <a:t>contents</a:t>
            </a:r>
            <a:endParaRPr lang="en" sz="2400" dirty="0">
              <a:solidFill>
                <a:schemeClr val="dk1"/>
              </a:solidFill>
              <a:ea typeface="Trebuchet MS"/>
              <a:cs typeface="Trebuchet MS"/>
              <a:sym typeface="Trebuchet MS"/>
            </a:endParaRPr>
          </a:p>
          <a:p>
            <a:pPr lvl="1">
              <a:spcBef>
                <a:spcPts val="0"/>
              </a:spcBef>
              <a:buClr>
                <a:srgbClr val="0000FF"/>
              </a:buClr>
              <a:buSzPct val="100000"/>
            </a:pPr>
            <a:r>
              <a:rPr lang="en" sz="2400" u="sng" dirty="0">
                <a:solidFill>
                  <a:schemeClr val="dk1"/>
                </a:solidFill>
                <a:ea typeface="Trebuchet MS"/>
                <a:cs typeface="Trebuchet MS"/>
                <a:sym typeface="Trebuchet MS"/>
              </a:rPr>
              <a:t>Balance</a:t>
            </a:r>
            <a:r>
              <a:rPr lang="en" sz="2400" dirty="0">
                <a:solidFill>
                  <a:schemeClr val="dk1"/>
                </a:solidFill>
                <a:ea typeface="Trebuchet MS"/>
                <a:cs typeface="Trebuchet MS"/>
                <a:sym typeface="Trebuchet MS"/>
              </a:rPr>
              <a:t> </a:t>
            </a:r>
            <a:r>
              <a:rPr lang="en" sz="2400" dirty="0">
                <a:solidFill>
                  <a:schemeClr val="dk1"/>
                </a:solidFill>
                <a:ea typeface="Trebuchet MS"/>
                <a:cs typeface="Trebuchet MS"/>
                <a:sym typeface="Trebuchet MS"/>
              </a:rPr>
              <a:t>- balance of account</a:t>
            </a:r>
            <a:endParaRPr sz="2400" dirty="0">
              <a:solidFill>
                <a:schemeClr val="dk1"/>
              </a:solidFill>
              <a:ea typeface="Trebuchet MS"/>
              <a:cs typeface="Trebuchet MS"/>
              <a:sym typeface="Trebuchet MS"/>
            </a:endParaRPr>
          </a:p>
          <a:p>
            <a:pPr marL="914400" indent="0">
              <a:spcBef>
                <a:spcPts val="0"/>
              </a:spcBef>
              <a:buNone/>
            </a:pPr>
            <a:endParaRPr sz="2400" dirty="0">
              <a:solidFill>
                <a:schemeClr val="dk1"/>
              </a:solidFill>
              <a:latin typeface="Trebuchet MS"/>
              <a:ea typeface="Trebuchet MS"/>
              <a:cs typeface="Trebuchet MS"/>
              <a:sym typeface="Trebuchet MS"/>
            </a:endParaRPr>
          </a:p>
          <a:p>
            <a:pPr marL="457200" indent="0">
              <a:spcBef>
                <a:spcPts val="0"/>
              </a:spcBef>
              <a:buNone/>
            </a:pPr>
            <a:endParaRPr sz="2400" dirty="0">
              <a:solidFill>
                <a:schemeClr val="dk1"/>
              </a:solidFill>
              <a:latin typeface="Trebuchet MS"/>
              <a:ea typeface="Trebuchet MS"/>
              <a:cs typeface="Trebuchet MS"/>
              <a:sym typeface="Trebuchet MS"/>
            </a:endParaRPr>
          </a:p>
          <a:p>
            <a:pPr marL="0" indent="0">
              <a:spcBef>
                <a:spcPts val="0"/>
              </a:spcBef>
              <a:buNone/>
            </a:pPr>
            <a:r>
              <a:rPr lang="en" sz="2400" dirty="0">
                <a:solidFill>
                  <a:schemeClr val="dk1"/>
                </a:solidFill>
                <a:latin typeface="Trebuchet MS"/>
                <a:ea typeface="Trebuchet MS"/>
                <a:cs typeface="Trebuchet MS"/>
                <a:sym typeface="Trebuchet MS"/>
              </a:rPr>
              <a:t>	</a:t>
            </a:r>
            <a:endParaRPr sz="2400" dirty="0">
              <a:solidFill>
                <a:schemeClr val="dk1"/>
              </a:solidFill>
              <a:latin typeface="Trebuchet MS"/>
              <a:ea typeface="Trebuchet MS"/>
              <a:cs typeface="Trebuchet MS"/>
              <a:sym typeface="Trebuchet MS"/>
            </a:endParaRPr>
          </a:p>
        </p:txBody>
      </p:sp>
      <p:sp>
        <p:nvSpPr>
          <p:cNvPr id="2" name="Footer Placeholder 1"/>
          <p:cNvSpPr>
            <a:spLocks noGrp="1"/>
          </p:cNvSpPr>
          <p:nvPr>
            <p:ph type="ftr" idx="11"/>
          </p:nvPr>
        </p:nvSpPr>
        <p:spPr/>
        <p:txBody>
          <a:bodyPr/>
          <a:lstStyle/>
          <a:p>
            <a:r>
              <a:rPr lang="en-US" dirty="0" smtClean="0"/>
              <a:t>Campbell R. Harvey 2018</a:t>
            </a:r>
            <a:endParaRPr lang="en-US" dirty="0"/>
          </a:p>
        </p:txBody>
      </p:sp>
      <p:sp>
        <p:nvSpPr>
          <p:cNvPr id="3" name="Slide Number Placeholder 2"/>
          <p:cNvSpPr>
            <a:spLocks noGrp="1"/>
          </p:cNvSpPr>
          <p:nvPr>
            <p:ph type="sldNum" idx="12"/>
          </p:nvPr>
        </p:nvSpPr>
        <p:spPr/>
        <p:txBody>
          <a:bodyPr/>
          <a:lstStyle/>
          <a:p>
            <a:pPr marL="25400"/>
            <a:fld id="{00000000-1234-1234-1234-123412341234}" type="slidenum">
              <a:rPr lang="en" smtClean="0"/>
              <a:pPr marL="25400"/>
              <a:t>34</a:t>
            </a:fld>
            <a:endParaRPr lang="en"/>
          </a:p>
        </p:txBody>
      </p:sp>
      <p:sp>
        <p:nvSpPr>
          <p:cNvPr id="10" name="Shape 278"/>
          <p:cNvSpPr txBox="1">
            <a:spLocks noGrp="1"/>
          </p:cNvSpPr>
          <p:nvPr>
            <p:ph type="title"/>
          </p:nvPr>
        </p:nvSpPr>
        <p:spPr>
          <a:xfrm>
            <a:off x="169230" y="1083492"/>
            <a:ext cx="8532900" cy="617400"/>
          </a:xfrm>
          <a:prstGeom prst="rect">
            <a:avLst/>
          </a:prstGeom>
        </p:spPr>
        <p:txBody>
          <a:bodyPr spcFirstLastPara="1" vert="horz" wrap="square" lIns="91425" tIns="91425" rIns="91425" bIns="91425" rtlCol="0" anchor="t" anchorCtr="0">
            <a:noAutofit/>
          </a:bodyPr>
          <a:lstStyle/>
          <a:p>
            <a:pPr>
              <a:spcBef>
                <a:spcPts val="0"/>
              </a:spcBef>
            </a:pPr>
            <a:r>
              <a:rPr lang="en" sz="3600" dirty="0">
                <a:solidFill>
                  <a:srgbClr val="0000FF"/>
                </a:solidFill>
                <a:latin typeface="Calibri Light" panose="020F0302020204030204" pitchFamily="34" charset="0"/>
                <a:cs typeface="Calibri Light" panose="020F0302020204030204" pitchFamily="34" charset="0"/>
              </a:rPr>
              <a:t>A. Ethereum </a:t>
            </a:r>
            <a:r>
              <a:rPr lang="en" sz="3600" dirty="0">
                <a:solidFill>
                  <a:srgbClr val="0000FF"/>
                </a:solidFill>
                <a:latin typeface="Calibri Light" panose="020F0302020204030204" pitchFamily="34" charset="0"/>
                <a:cs typeface="Calibri Light" panose="020F0302020204030204" pitchFamily="34" charset="0"/>
              </a:rPr>
              <a:t>Blockchain State</a:t>
            </a:r>
            <a:endParaRPr sz="3600" dirty="0">
              <a:solidFill>
                <a:srgbClr val="0000FF"/>
              </a:solidFill>
              <a:latin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365133262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8" name="Shape 308"/>
          <p:cNvSpPr txBox="1">
            <a:spLocks noGrp="1"/>
          </p:cNvSpPr>
          <p:nvPr>
            <p:ph type="body" idx="1"/>
          </p:nvPr>
        </p:nvSpPr>
        <p:spPr>
          <a:xfrm>
            <a:off x="213425" y="1785100"/>
            <a:ext cx="8624582" cy="3395700"/>
          </a:xfrm>
          <a:prstGeom prst="rect">
            <a:avLst/>
          </a:prstGeom>
        </p:spPr>
        <p:txBody>
          <a:bodyPr spcFirstLastPara="1" vert="horz" wrap="square" lIns="91425" tIns="91425" rIns="91425" bIns="91425" rtlCol="0" anchor="t" anchorCtr="0">
            <a:noAutofit/>
          </a:bodyPr>
          <a:lstStyle/>
          <a:p>
            <a:pPr marL="133350" indent="0">
              <a:spcBef>
                <a:spcPts val="0"/>
              </a:spcBef>
              <a:buClr>
                <a:srgbClr val="262626"/>
              </a:buClr>
              <a:buSzPts val="1500"/>
              <a:buNone/>
            </a:pPr>
            <a:r>
              <a:rPr lang="en" sz="3200" dirty="0">
                <a:solidFill>
                  <a:schemeClr val="dk1"/>
                </a:solidFill>
                <a:ea typeface="Trebuchet MS"/>
                <a:cs typeface="Trebuchet MS"/>
                <a:sym typeface="Trebuchet MS"/>
              </a:rPr>
              <a:t>Ethereum </a:t>
            </a:r>
            <a:r>
              <a:rPr lang="en" sz="3200" dirty="0">
                <a:solidFill>
                  <a:schemeClr val="dk1"/>
                </a:solidFill>
                <a:ea typeface="Trebuchet MS"/>
                <a:cs typeface="Trebuchet MS"/>
                <a:sym typeface="Trebuchet MS"/>
              </a:rPr>
              <a:t>“difficulty bomb” </a:t>
            </a:r>
            <a:endParaRPr lang="en" sz="3200" dirty="0">
              <a:solidFill>
                <a:schemeClr val="dk1"/>
              </a:solidFill>
              <a:ea typeface="Trebuchet MS"/>
              <a:cs typeface="Trebuchet MS"/>
              <a:sym typeface="Trebuchet MS"/>
            </a:endParaRPr>
          </a:p>
          <a:p>
            <a:pPr>
              <a:spcBef>
                <a:spcPts val="0"/>
              </a:spcBef>
              <a:buClr>
                <a:srgbClr val="0000FF"/>
              </a:buClr>
              <a:buSzPct val="100000"/>
            </a:pPr>
            <a:r>
              <a:rPr lang="en" sz="2800" dirty="0">
                <a:solidFill>
                  <a:schemeClr val="dk1"/>
                </a:solidFill>
                <a:ea typeface="Trebuchet MS"/>
                <a:cs typeface="Trebuchet MS"/>
                <a:sym typeface="Trebuchet MS"/>
              </a:rPr>
              <a:t>Spike </a:t>
            </a:r>
            <a:r>
              <a:rPr lang="en" sz="2800" dirty="0">
                <a:solidFill>
                  <a:schemeClr val="dk1"/>
                </a:solidFill>
                <a:ea typeface="Trebuchet MS"/>
                <a:cs typeface="Trebuchet MS"/>
                <a:sym typeface="Trebuchet MS"/>
              </a:rPr>
              <a:t>(increase) in mining </a:t>
            </a:r>
            <a:r>
              <a:rPr lang="en" sz="2800" dirty="0">
                <a:solidFill>
                  <a:schemeClr val="dk1"/>
                </a:solidFill>
                <a:ea typeface="Trebuchet MS"/>
                <a:cs typeface="Trebuchet MS"/>
                <a:sym typeface="Trebuchet MS"/>
              </a:rPr>
              <a:t>difficulty</a:t>
            </a:r>
            <a:endParaRPr lang="en" sz="2800" dirty="0">
              <a:solidFill>
                <a:schemeClr val="dk1"/>
              </a:solidFill>
              <a:ea typeface="Trebuchet MS"/>
              <a:cs typeface="Trebuchet MS"/>
              <a:sym typeface="Trebuchet MS"/>
            </a:endParaRPr>
          </a:p>
          <a:p>
            <a:pPr>
              <a:spcBef>
                <a:spcPts val="0"/>
              </a:spcBef>
              <a:buClr>
                <a:srgbClr val="0000FF"/>
              </a:buClr>
              <a:buSzPct val="100000"/>
            </a:pPr>
            <a:r>
              <a:rPr lang="en" sz="2800" dirty="0">
                <a:solidFill>
                  <a:schemeClr val="dk1"/>
                </a:solidFill>
                <a:ea typeface="Trebuchet MS"/>
                <a:cs typeface="Trebuchet MS"/>
                <a:sym typeface="Trebuchet MS"/>
              </a:rPr>
              <a:t>Introduced </a:t>
            </a:r>
            <a:r>
              <a:rPr lang="en" sz="2800" dirty="0">
                <a:solidFill>
                  <a:schemeClr val="dk1"/>
                </a:solidFill>
                <a:ea typeface="Trebuchet MS"/>
                <a:cs typeface="Trebuchet MS"/>
                <a:sym typeface="Trebuchet MS"/>
              </a:rPr>
              <a:t>to attempt to reduce number of </a:t>
            </a:r>
            <a:r>
              <a:rPr lang="en" sz="2800" dirty="0">
                <a:solidFill>
                  <a:schemeClr val="dk1"/>
                </a:solidFill>
                <a:ea typeface="Trebuchet MS"/>
                <a:cs typeface="Trebuchet MS"/>
                <a:sym typeface="Trebuchet MS"/>
              </a:rPr>
              <a:t>miners</a:t>
            </a:r>
            <a:endParaRPr lang="en" sz="2800" dirty="0">
              <a:solidFill>
                <a:schemeClr val="dk1"/>
              </a:solidFill>
              <a:ea typeface="Trebuchet MS"/>
              <a:cs typeface="Trebuchet MS"/>
              <a:sym typeface="Trebuchet MS"/>
            </a:endParaRPr>
          </a:p>
          <a:p>
            <a:pPr lvl="1">
              <a:spcBef>
                <a:spcPts val="0"/>
              </a:spcBef>
              <a:buClr>
                <a:srgbClr val="0000FF"/>
              </a:buClr>
              <a:buSzPct val="100000"/>
              <a:buFont typeface="Wingdings" panose="05000000000000000000" pitchFamily="2" charset="2"/>
              <a:buChar char="§"/>
            </a:pPr>
            <a:r>
              <a:rPr lang="en" sz="2400" dirty="0">
                <a:solidFill>
                  <a:schemeClr val="dk1"/>
                </a:solidFill>
                <a:ea typeface="Trebuchet MS"/>
                <a:cs typeface="Trebuchet MS"/>
                <a:sym typeface="Trebuchet MS"/>
              </a:rPr>
              <a:t>Aimed </a:t>
            </a:r>
            <a:r>
              <a:rPr lang="en" sz="2400" dirty="0">
                <a:solidFill>
                  <a:schemeClr val="dk1"/>
                </a:solidFill>
                <a:ea typeface="Trebuchet MS"/>
                <a:cs typeface="Trebuchet MS"/>
                <a:sym typeface="Trebuchet MS"/>
              </a:rPr>
              <a:t>to pre-date shift of algorithm from PoW to Proof-of-Stake (</a:t>
            </a:r>
            <a:r>
              <a:rPr lang="en" sz="2400" dirty="0">
                <a:solidFill>
                  <a:schemeClr val="dk1"/>
                </a:solidFill>
                <a:ea typeface="Trebuchet MS"/>
                <a:cs typeface="Trebuchet MS"/>
                <a:sym typeface="Trebuchet MS"/>
              </a:rPr>
              <a:t>PoS)</a:t>
            </a:r>
            <a:endParaRPr sz="2400" dirty="0">
              <a:solidFill>
                <a:schemeClr val="dk1"/>
              </a:solidFill>
              <a:ea typeface="Trebuchet MS"/>
              <a:cs typeface="Trebuchet MS"/>
              <a:sym typeface="Trebuchet MS"/>
            </a:endParaRPr>
          </a:p>
          <a:p>
            <a:pPr marL="0" indent="0">
              <a:spcBef>
                <a:spcPts val="0"/>
              </a:spcBef>
              <a:buNone/>
            </a:pPr>
            <a:endParaRPr sz="2800" dirty="0">
              <a:solidFill>
                <a:schemeClr val="dk1"/>
              </a:solidFill>
              <a:ea typeface="Trebuchet MS"/>
              <a:cs typeface="Trebuchet MS"/>
              <a:sym typeface="Trebuchet MS"/>
            </a:endParaRPr>
          </a:p>
          <a:p>
            <a:pPr marL="457200" indent="0">
              <a:spcBef>
                <a:spcPts val="0"/>
              </a:spcBef>
              <a:buNone/>
            </a:pPr>
            <a:endParaRPr sz="2800" dirty="0">
              <a:solidFill>
                <a:schemeClr val="dk1"/>
              </a:solidFill>
              <a:ea typeface="Trebuchet MS"/>
              <a:cs typeface="Trebuchet MS"/>
              <a:sym typeface="Trebuchet MS"/>
            </a:endParaRPr>
          </a:p>
          <a:p>
            <a:pPr marL="0" indent="0">
              <a:spcBef>
                <a:spcPts val="0"/>
              </a:spcBef>
              <a:buNone/>
            </a:pPr>
            <a:endParaRPr sz="2800" dirty="0">
              <a:solidFill>
                <a:schemeClr val="dk1"/>
              </a:solidFill>
              <a:ea typeface="Trebuchet MS"/>
              <a:cs typeface="Trebuchet MS"/>
              <a:sym typeface="Trebuchet MS"/>
            </a:endParaRPr>
          </a:p>
        </p:txBody>
      </p:sp>
      <p:pic>
        <p:nvPicPr>
          <p:cNvPr id="309" name="Shape 309"/>
          <p:cNvPicPr preferRelativeResize="0"/>
          <p:nvPr/>
        </p:nvPicPr>
        <p:blipFill>
          <a:blip r:embed="rId3">
            <a:alphaModFix/>
          </a:blip>
          <a:stretch>
            <a:fillRect/>
          </a:stretch>
        </p:blipFill>
        <p:spPr>
          <a:xfrm>
            <a:off x="471462" y="4095750"/>
            <a:ext cx="2523198" cy="1771174"/>
          </a:xfrm>
          <a:prstGeom prst="rect">
            <a:avLst/>
          </a:prstGeom>
          <a:noFill/>
          <a:ln>
            <a:noFill/>
          </a:ln>
        </p:spPr>
      </p:pic>
      <p:pic>
        <p:nvPicPr>
          <p:cNvPr id="310" name="Shape 310"/>
          <p:cNvPicPr preferRelativeResize="0"/>
          <p:nvPr/>
        </p:nvPicPr>
        <p:blipFill>
          <a:blip r:embed="rId4">
            <a:alphaModFix/>
          </a:blip>
          <a:stretch>
            <a:fillRect/>
          </a:stretch>
        </p:blipFill>
        <p:spPr>
          <a:xfrm>
            <a:off x="4685117" y="3992335"/>
            <a:ext cx="4458883" cy="2141219"/>
          </a:xfrm>
          <a:prstGeom prst="rect">
            <a:avLst/>
          </a:prstGeom>
          <a:noFill/>
          <a:ln>
            <a:noFill/>
          </a:ln>
        </p:spPr>
      </p:pic>
      <p:sp>
        <p:nvSpPr>
          <p:cNvPr id="2" name="Footer Placeholder 1"/>
          <p:cNvSpPr>
            <a:spLocks noGrp="1"/>
          </p:cNvSpPr>
          <p:nvPr>
            <p:ph type="ftr" idx="11"/>
          </p:nvPr>
        </p:nvSpPr>
        <p:spPr/>
        <p:txBody>
          <a:bodyPr/>
          <a:lstStyle/>
          <a:p>
            <a:r>
              <a:rPr lang="en-US" smtClean="0"/>
              <a:t>Campbell R. Harvey 2018</a:t>
            </a:r>
            <a:endParaRPr lang="en-US" dirty="0"/>
          </a:p>
        </p:txBody>
      </p:sp>
      <p:sp>
        <p:nvSpPr>
          <p:cNvPr id="3" name="Slide Number Placeholder 2"/>
          <p:cNvSpPr>
            <a:spLocks noGrp="1"/>
          </p:cNvSpPr>
          <p:nvPr>
            <p:ph type="sldNum" idx="12"/>
          </p:nvPr>
        </p:nvSpPr>
        <p:spPr/>
        <p:txBody>
          <a:bodyPr/>
          <a:lstStyle/>
          <a:p>
            <a:pPr marL="25400"/>
            <a:fld id="{00000000-1234-1234-1234-123412341234}" type="slidenum">
              <a:rPr lang="en" smtClean="0"/>
              <a:pPr marL="25400"/>
              <a:t>35</a:t>
            </a:fld>
            <a:endParaRPr lang="en"/>
          </a:p>
        </p:txBody>
      </p:sp>
      <p:sp>
        <p:nvSpPr>
          <p:cNvPr id="9" name="Shape 278"/>
          <p:cNvSpPr txBox="1">
            <a:spLocks noGrp="1"/>
          </p:cNvSpPr>
          <p:nvPr>
            <p:ph type="title"/>
          </p:nvPr>
        </p:nvSpPr>
        <p:spPr>
          <a:xfrm>
            <a:off x="169230" y="1083492"/>
            <a:ext cx="8532900" cy="617400"/>
          </a:xfrm>
          <a:prstGeom prst="rect">
            <a:avLst/>
          </a:prstGeom>
        </p:spPr>
        <p:txBody>
          <a:bodyPr spcFirstLastPara="1" vert="horz" wrap="square" lIns="91425" tIns="91425" rIns="91425" bIns="91425" rtlCol="0" anchor="t" anchorCtr="0">
            <a:noAutofit/>
          </a:bodyPr>
          <a:lstStyle/>
          <a:p>
            <a:pPr>
              <a:spcBef>
                <a:spcPts val="0"/>
              </a:spcBef>
            </a:pPr>
            <a:r>
              <a:rPr lang="en" sz="3600" dirty="0">
                <a:solidFill>
                  <a:srgbClr val="0000FF"/>
                </a:solidFill>
                <a:latin typeface="Calibri Light" panose="020F0302020204030204" pitchFamily="34" charset="0"/>
                <a:cs typeface="Calibri Light" panose="020F0302020204030204" pitchFamily="34" charset="0"/>
              </a:rPr>
              <a:t>A. Ethereum Blockchain</a:t>
            </a:r>
            <a:endParaRPr sz="3600" dirty="0">
              <a:solidFill>
                <a:srgbClr val="0000FF"/>
              </a:solidFill>
              <a:latin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117964723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49"/>
        <p:cNvGrpSpPr/>
        <p:nvPr/>
      </p:nvGrpSpPr>
      <p:grpSpPr>
        <a:xfrm>
          <a:off x="0" y="0"/>
          <a:ext cx="0" cy="0"/>
          <a:chOff x="0" y="0"/>
          <a:chExt cx="0" cy="0"/>
        </a:xfrm>
      </p:grpSpPr>
      <p:sp>
        <p:nvSpPr>
          <p:cNvPr id="450" name="Shape 450"/>
          <p:cNvSpPr txBox="1"/>
          <p:nvPr/>
        </p:nvSpPr>
        <p:spPr>
          <a:xfrm>
            <a:off x="337785" y="1766965"/>
            <a:ext cx="8531895" cy="3113645"/>
          </a:xfrm>
          <a:prstGeom prst="rect">
            <a:avLst/>
          </a:prstGeom>
          <a:noFill/>
          <a:ln>
            <a:noFill/>
          </a:ln>
        </p:spPr>
        <p:txBody>
          <a:bodyPr spcFirstLastPara="1" wrap="square" lIns="0" tIns="66025" rIns="0" bIns="0" anchor="t" anchorCtr="0">
            <a:noAutofit/>
          </a:bodyPr>
          <a:lstStyle/>
          <a:p>
            <a:pPr marL="469900" indent="-457200">
              <a:buClr>
                <a:srgbClr val="0000FF"/>
              </a:buClr>
              <a:buSzPct val="100000"/>
              <a:buFont typeface="Arial" panose="020B0604020202020204" pitchFamily="34" charset="0"/>
              <a:buChar char="•"/>
            </a:pPr>
            <a:r>
              <a:rPr lang="en" sz="2800" dirty="0">
                <a:solidFill>
                  <a:schemeClr val="dk1"/>
                </a:solidFill>
                <a:ea typeface="Trebuchet MS"/>
                <a:cs typeface="Trebuchet MS"/>
                <a:sym typeface="Trebuchet MS"/>
              </a:rPr>
              <a:t>Solidity (javascript based), most popular</a:t>
            </a:r>
            <a:endParaRPr sz="2800" dirty="0">
              <a:solidFill>
                <a:schemeClr val="dk1"/>
              </a:solidFill>
              <a:ea typeface="Trebuchet MS"/>
              <a:cs typeface="Trebuchet MS"/>
              <a:sym typeface="Trebuchet MS"/>
            </a:endParaRPr>
          </a:p>
          <a:p>
            <a:pPr marL="990600" lvl="1" indent="-457200">
              <a:buClr>
                <a:srgbClr val="0000FF"/>
              </a:buClr>
              <a:buSzPct val="80000"/>
              <a:buFont typeface="Wingdings" panose="05000000000000000000" pitchFamily="2" charset="2"/>
              <a:buChar char="§"/>
            </a:pPr>
            <a:r>
              <a:rPr lang="en" sz="2400" dirty="0">
                <a:solidFill>
                  <a:schemeClr val="dk1"/>
                </a:solidFill>
                <a:ea typeface="Trebuchet MS"/>
                <a:cs typeface="Trebuchet MS"/>
                <a:sym typeface="Trebuchet MS"/>
              </a:rPr>
              <a:t>Not yet as functional as other, more mature, programming languages</a:t>
            </a:r>
            <a:endParaRPr sz="2400" dirty="0">
              <a:solidFill>
                <a:schemeClr val="dk1"/>
              </a:solidFill>
              <a:ea typeface="Trebuchet MS"/>
              <a:cs typeface="Trebuchet MS"/>
              <a:sym typeface="Trebuchet MS"/>
            </a:endParaRPr>
          </a:p>
          <a:p>
            <a:pPr marL="469900" indent="-457200">
              <a:spcBef>
                <a:spcPts val="420"/>
              </a:spcBef>
              <a:buClr>
                <a:srgbClr val="0000FF"/>
              </a:buClr>
              <a:buSzPct val="100000"/>
              <a:buFont typeface="Arial" panose="020B0604020202020204" pitchFamily="34" charset="0"/>
              <a:buChar char="•"/>
            </a:pPr>
            <a:r>
              <a:rPr lang="en" sz="2800" dirty="0">
                <a:solidFill>
                  <a:schemeClr val="dk1"/>
                </a:solidFill>
                <a:ea typeface="Trebuchet MS"/>
                <a:cs typeface="Trebuchet MS"/>
                <a:sym typeface="Trebuchet MS"/>
              </a:rPr>
              <a:t>Serpent (python based)</a:t>
            </a:r>
            <a:endParaRPr sz="2800" dirty="0">
              <a:solidFill>
                <a:schemeClr val="dk1"/>
              </a:solidFill>
              <a:ea typeface="Trebuchet MS"/>
              <a:cs typeface="Trebuchet MS"/>
              <a:sym typeface="Trebuchet MS"/>
            </a:endParaRPr>
          </a:p>
          <a:p>
            <a:pPr marL="469900" indent="-457200">
              <a:spcBef>
                <a:spcPts val="420"/>
              </a:spcBef>
              <a:buClr>
                <a:srgbClr val="0000FF"/>
              </a:buClr>
              <a:buSzPct val="100000"/>
              <a:buFont typeface="Arial" panose="020B0604020202020204" pitchFamily="34" charset="0"/>
              <a:buChar char="•"/>
            </a:pPr>
            <a:r>
              <a:rPr lang="en" sz="2800" dirty="0">
                <a:solidFill>
                  <a:schemeClr val="dk1"/>
                </a:solidFill>
                <a:ea typeface="Trebuchet MS"/>
                <a:cs typeface="Trebuchet MS"/>
                <a:sym typeface="Trebuchet MS"/>
              </a:rPr>
              <a:t>LLL (lisp based)</a:t>
            </a:r>
            <a:endParaRPr sz="2800" dirty="0">
              <a:solidFill>
                <a:schemeClr val="dk1"/>
              </a:solidFill>
              <a:ea typeface="Trebuchet MS"/>
              <a:cs typeface="Trebuchet MS"/>
              <a:sym typeface="Trebuchet MS"/>
            </a:endParaRPr>
          </a:p>
        </p:txBody>
      </p:sp>
      <p:sp>
        <p:nvSpPr>
          <p:cNvPr id="452" name="Shape 452"/>
          <p:cNvSpPr txBox="1">
            <a:spLocks noGrp="1"/>
          </p:cNvSpPr>
          <p:nvPr>
            <p:ph type="sldNum" idx="12"/>
          </p:nvPr>
        </p:nvSpPr>
        <p:spPr>
          <a:prstGeom prst="rect">
            <a:avLst/>
          </a:prstGeom>
          <a:noFill/>
          <a:ln>
            <a:noFill/>
          </a:ln>
        </p:spPr>
        <p:txBody>
          <a:bodyPr spcFirstLastPara="1" vert="horz" wrap="square" lIns="0" tIns="3175" rIns="0" bIns="0" rtlCol="0" anchor="ctr" anchorCtr="0">
            <a:noAutofit/>
          </a:bodyPr>
          <a:lstStyle/>
          <a:p>
            <a:pPr marL="25400" algn="r"/>
            <a:fld id="{00000000-1234-1234-1234-123412341234}" type="slidenum">
              <a:rPr lang="en" sz="900" i="1">
                <a:solidFill>
                  <a:schemeClr val="lt2"/>
                </a:solidFill>
                <a:latin typeface="Century Schoolbook"/>
                <a:ea typeface="Century Schoolbook"/>
                <a:cs typeface="Century Schoolbook"/>
                <a:sym typeface="Century Schoolbook"/>
              </a:rPr>
              <a:pPr marL="25400" algn="r"/>
              <a:t>36</a:t>
            </a:fld>
            <a:endParaRPr sz="900" i="1">
              <a:solidFill>
                <a:schemeClr val="lt2"/>
              </a:solidFill>
              <a:latin typeface="Century Schoolbook"/>
              <a:ea typeface="Century Schoolbook"/>
              <a:cs typeface="Century Schoolbook"/>
              <a:sym typeface="Century Schoolbook"/>
            </a:endParaRPr>
          </a:p>
        </p:txBody>
      </p:sp>
      <p:sp>
        <p:nvSpPr>
          <p:cNvPr id="2" name="Footer Placeholder 1"/>
          <p:cNvSpPr>
            <a:spLocks noGrp="1"/>
          </p:cNvSpPr>
          <p:nvPr>
            <p:ph type="ftr" idx="11"/>
          </p:nvPr>
        </p:nvSpPr>
        <p:spPr/>
        <p:txBody>
          <a:bodyPr/>
          <a:lstStyle/>
          <a:p>
            <a:r>
              <a:rPr lang="en-US" smtClean="0"/>
              <a:t>Campbell R. Harvey 2018</a:t>
            </a:r>
            <a:endParaRPr lang="en-US" dirty="0"/>
          </a:p>
        </p:txBody>
      </p:sp>
      <p:sp>
        <p:nvSpPr>
          <p:cNvPr id="7" name="Shape 463"/>
          <p:cNvSpPr txBox="1">
            <a:spLocks noGrp="1"/>
          </p:cNvSpPr>
          <p:nvPr>
            <p:ph type="title"/>
          </p:nvPr>
        </p:nvSpPr>
        <p:spPr>
          <a:xfrm>
            <a:off x="184100" y="926200"/>
            <a:ext cx="8959800" cy="489300"/>
          </a:xfrm>
          <a:prstGeom prst="rect">
            <a:avLst/>
          </a:prstGeom>
          <a:noFill/>
          <a:ln>
            <a:noFill/>
          </a:ln>
        </p:spPr>
        <p:txBody>
          <a:bodyPr spcFirstLastPara="1" vert="horz" wrap="square" lIns="0" tIns="12700" rIns="0" bIns="0" rtlCol="0" anchor="t" anchorCtr="0">
            <a:noAutofit/>
          </a:bodyPr>
          <a:lstStyle/>
          <a:p>
            <a:pPr marL="12700">
              <a:spcBef>
                <a:spcPts val="0"/>
              </a:spcBef>
              <a:buClr>
                <a:srgbClr val="262626"/>
              </a:buClr>
              <a:buSzPts val="3000"/>
            </a:pPr>
            <a:r>
              <a:rPr lang="en" sz="3600" dirty="0">
                <a:solidFill>
                  <a:srgbClr val="0000FF"/>
                </a:solidFill>
                <a:latin typeface="Calibri Light" panose="020F0302020204030204" pitchFamily="34" charset="0"/>
                <a:ea typeface="Century Schoolbook"/>
                <a:cs typeface="Calibri Light" panose="020F0302020204030204" pitchFamily="34" charset="0"/>
                <a:sym typeface="Century Schoolbook"/>
              </a:rPr>
              <a:t>B. Smart </a:t>
            </a:r>
            <a:r>
              <a:rPr lang="en" sz="3600" dirty="0">
                <a:solidFill>
                  <a:srgbClr val="0000FF"/>
                </a:solidFill>
                <a:latin typeface="Calibri Light" panose="020F0302020204030204" pitchFamily="34" charset="0"/>
                <a:ea typeface="Century Schoolbook"/>
                <a:cs typeface="Calibri Light" panose="020F0302020204030204" pitchFamily="34" charset="0"/>
                <a:sym typeface="Century Schoolbook"/>
              </a:rPr>
              <a:t>Contract </a:t>
            </a:r>
            <a:r>
              <a:rPr lang="en" sz="3600" dirty="0">
                <a:solidFill>
                  <a:srgbClr val="0000FF"/>
                </a:solidFill>
                <a:latin typeface="Calibri Light" panose="020F0302020204030204" pitchFamily="34" charset="0"/>
                <a:ea typeface="Century Schoolbook"/>
                <a:cs typeface="Calibri Light" panose="020F0302020204030204" pitchFamily="34" charset="0"/>
                <a:sym typeface="Century Schoolbook"/>
              </a:rPr>
              <a:t>Programming</a:t>
            </a:r>
            <a:endParaRPr sz="3600" dirty="0">
              <a:solidFill>
                <a:srgbClr val="0000FF"/>
              </a:solidFill>
              <a:latin typeface="Calibri Light" panose="020F0302020204030204" pitchFamily="34" charset="0"/>
              <a:ea typeface="Century Schoolbook"/>
              <a:cs typeface="Calibri Light" panose="020F0302020204030204" pitchFamily="34" charset="0"/>
              <a:sym typeface="Century Schoolbook"/>
            </a:endParaRPr>
          </a:p>
        </p:txBody>
      </p:sp>
    </p:spTree>
    <p:extLst>
      <p:ext uri="{BB962C8B-B14F-4D97-AF65-F5344CB8AC3E}">
        <p14:creationId xmlns:p14="http://schemas.microsoft.com/office/powerpoint/2010/main" val="119008887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673"/>
        <p:cNvGrpSpPr/>
        <p:nvPr/>
      </p:nvGrpSpPr>
      <p:grpSpPr>
        <a:xfrm>
          <a:off x="0" y="0"/>
          <a:ext cx="0" cy="0"/>
          <a:chOff x="0" y="0"/>
          <a:chExt cx="0" cy="0"/>
        </a:xfrm>
      </p:grpSpPr>
      <p:sp>
        <p:nvSpPr>
          <p:cNvPr id="674" name="Shape 674"/>
          <p:cNvSpPr txBox="1"/>
          <p:nvPr/>
        </p:nvSpPr>
        <p:spPr>
          <a:xfrm>
            <a:off x="384725" y="1700499"/>
            <a:ext cx="8641333" cy="3561079"/>
          </a:xfrm>
          <a:prstGeom prst="rect">
            <a:avLst/>
          </a:prstGeom>
          <a:noFill/>
          <a:ln>
            <a:noFill/>
          </a:ln>
        </p:spPr>
        <p:txBody>
          <a:bodyPr spcFirstLastPara="1" wrap="square" lIns="0" tIns="12700" rIns="0" bIns="0" anchor="t" anchorCtr="0">
            <a:noAutofit/>
          </a:bodyPr>
          <a:lstStyle/>
          <a:p>
            <a:pPr marL="12700">
              <a:lnSpc>
                <a:spcPct val="119166"/>
              </a:lnSpc>
            </a:pPr>
            <a:r>
              <a:rPr lang="en" sz="1600" b="1" dirty="0">
                <a:solidFill>
                  <a:srgbClr val="3F3F3F"/>
                </a:solidFill>
                <a:sym typeface="Arial"/>
              </a:rPr>
              <a:t>Solidity</a:t>
            </a:r>
            <a:endParaRPr sz="1600" dirty="0">
              <a:solidFill>
                <a:schemeClr val="dk1"/>
              </a:solidFill>
              <a:sym typeface="Arial"/>
            </a:endParaRPr>
          </a:p>
          <a:p>
            <a:pPr marL="12700" marR="475615">
              <a:lnSpc>
                <a:spcPct val="118333"/>
              </a:lnSpc>
              <a:spcBef>
                <a:spcPts val="55"/>
              </a:spcBef>
            </a:pPr>
            <a:r>
              <a:rPr lang="en" sz="1600" dirty="0">
                <a:solidFill>
                  <a:srgbClr val="3F3F3F"/>
                </a:solidFill>
                <a:ea typeface="Trebuchet MS"/>
                <a:cs typeface="Trebuchet MS"/>
                <a:sym typeface="Trebuchet MS"/>
              </a:rPr>
              <a:t>Solidity is a language similar to JavaScript which allows you to develop contracts and compile to EVM bytecode. It is  currently the flagship language of Ethereum and the most popular.</a:t>
            </a:r>
            <a:endParaRPr sz="1600" dirty="0">
              <a:solidFill>
                <a:schemeClr val="dk1"/>
              </a:solidFill>
              <a:ea typeface="Trebuchet MS"/>
              <a:cs typeface="Trebuchet MS"/>
              <a:sym typeface="Trebuchet MS"/>
            </a:endParaRPr>
          </a:p>
          <a:p>
            <a:pPr marL="698500" indent="-320675">
              <a:lnSpc>
                <a:spcPct val="115000"/>
              </a:lnSpc>
              <a:buClr>
                <a:srgbClr val="0000FF"/>
              </a:buClr>
              <a:buSzPct val="100000"/>
              <a:buFont typeface="Arial" panose="020B0604020202020204" pitchFamily="34" charset="0"/>
              <a:buChar char="•"/>
            </a:pPr>
            <a:r>
              <a:rPr lang="en" sz="1600" u="sng" dirty="0">
                <a:solidFill>
                  <a:schemeClr val="hlink"/>
                </a:solidFill>
                <a:ea typeface="Trebuchet MS"/>
                <a:cs typeface="Trebuchet MS"/>
                <a:sym typeface="Trebuchet MS"/>
                <a:hlinkClick r:id="rId3"/>
              </a:rPr>
              <a:t>Solidity Documentation </a:t>
            </a:r>
            <a:r>
              <a:rPr lang="en" sz="1600" dirty="0">
                <a:solidFill>
                  <a:srgbClr val="3F3F3F"/>
                </a:solidFill>
                <a:ea typeface="Trebuchet MS"/>
                <a:cs typeface="Trebuchet MS"/>
                <a:sym typeface="Trebuchet MS"/>
              </a:rPr>
              <a:t>- Solidity is the flagship Ethereum high level language that is used to write contracts.</a:t>
            </a:r>
            <a:endParaRPr sz="1600" dirty="0">
              <a:solidFill>
                <a:schemeClr val="dk1"/>
              </a:solidFill>
              <a:ea typeface="Trebuchet MS"/>
              <a:cs typeface="Trebuchet MS"/>
              <a:sym typeface="Trebuchet MS"/>
            </a:endParaRPr>
          </a:p>
          <a:p>
            <a:pPr marL="698500" indent="-320675">
              <a:lnSpc>
                <a:spcPct val="119166"/>
              </a:lnSpc>
              <a:buClr>
                <a:srgbClr val="0000FF"/>
              </a:buClr>
              <a:buSzPct val="100000"/>
              <a:buFont typeface="Arial" panose="020B0604020202020204" pitchFamily="34" charset="0"/>
              <a:buChar char="•"/>
            </a:pPr>
            <a:r>
              <a:rPr lang="en" sz="1600" u="sng" dirty="0">
                <a:solidFill>
                  <a:schemeClr val="hlink"/>
                </a:solidFill>
                <a:ea typeface="Trebuchet MS"/>
                <a:cs typeface="Trebuchet MS"/>
                <a:sym typeface="Trebuchet MS"/>
                <a:hlinkClick r:id="rId4"/>
              </a:rPr>
              <a:t>Solidity online realtime compiler</a:t>
            </a:r>
            <a:endParaRPr sz="1600" dirty="0">
              <a:solidFill>
                <a:schemeClr val="dk1"/>
              </a:solidFill>
              <a:ea typeface="Trebuchet MS"/>
              <a:cs typeface="Trebuchet MS"/>
              <a:sym typeface="Trebuchet MS"/>
            </a:endParaRPr>
          </a:p>
          <a:p>
            <a:pPr indent="98425">
              <a:buClr>
                <a:srgbClr val="3F3F3F"/>
              </a:buClr>
              <a:buSzPts val="1550"/>
            </a:pPr>
            <a:endParaRPr dirty="0">
              <a:solidFill>
                <a:schemeClr val="dk1"/>
              </a:solidFill>
              <a:ea typeface="Times New Roman"/>
              <a:cs typeface="Times New Roman"/>
              <a:sym typeface="Times New Roman"/>
            </a:endParaRPr>
          </a:p>
          <a:p>
            <a:pPr marL="12700">
              <a:lnSpc>
                <a:spcPct val="119166"/>
              </a:lnSpc>
              <a:spcBef>
                <a:spcPts val="5"/>
              </a:spcBef>
            </a:pPr>
            <a:r>
              <a:rPr lang="en" sz="1600" b="1" dirty="0">
                <a:solidFill>
                  <a:srgbClr val="3F3F3F"/>
                </a:solidFill>
                <a:sym typeface="Arial"/>
              </a:rPr>
              <a:t>Serpent</a:t>
            </a:r>
            <a:endParaRPr sz="1600" dirty="0">
              <a:solidFill>
                <a:schemeClr val="dk1"/>
              </a:solidFill>
              <a:sym typeface="Arial"/>
            </a:endParaRPr>
          </a:p>
          <a:p>
            <a:pPr marL="12700" marR="591820">
              <a:lnSpc>
                <a:spcPct val="118333"/>
              </a:lnSpc>
              <a:spcBef>
                <a:spcPts val="55"/>
              </a:spcBef>
            </a:pPr>
            <a:r>
              <a:rPr lang="en" sz="1600" dirty="0">
                <a:solidFill>
                  <a:srgbClr val="3F3F3F"/>
                </a:solidFill>
                <a:ea typeface="Trebuchet MS"/>
                <a:cs typeface="Trebuchet MS"/>
                <a:sym typeface="Trebuchet MS"/>
              </a:rPr>
              <a:t>Serpent is a language similar to Python which can be used to develop contracts and compile to EVM bytecode. It is  intended to be maximally clean and simple, combining many of the efficiency benefits of a low-level language with</a:t>
            </a:r>
            <a:r>
              <a:rPr lang="en" sz="1600" dirty="0">
                <a:solidFill>
                  <a:schemeClr val="dk1"/>
                </a:solidFill>
                <a:ea typeface="Trebuchet MS"/>
                <a:cs typeface="Trebuchet MS"/>
                <a:sym typeface="Trebuchet MS"/>
              </a:rPr>
              <a:t> </a:t>
            </a:r>
            <a:r>
              <a:rPr lang="en" sz="1600" dirty="0">
                <a:solidFill>
                  <a:srgbClr val="3F3F3F"/>
                </a:solidFill>
                <a:ea typeface="Trebuchet MS"/>
                <a:cs typeface="Trebuchet MS"/>
                <a:sym typeface="Trebuchet MS"/>
              </a:rPr>
              <a:t>ease-of-use in programming style, and at the same time adding special domain-specific features for contract programming.  Serpent is compiled using LLL.</a:t>
            </a:r>
            <a:endParaRPr sz="1600" dirty="0">
              <a:solidFill>
                <a:schemeClr val="dk1"/>
              </a:solidFill>
              <a:ea typeface="Trebuchet MS"/>
              <a:cs typeface="Trebuchet MS"/>
              <a:sym typeface="Trebuchet MS"/>
            </a:endParaRPr>
          </a:p>
          <a:p>
            <a:pPr marL="698500" indent="-320675">
              <a:lnSpc>
                <a:spcPct val="115000"/>
              </a:lnSpc>
              <a:buClr>
                <a:srgbClr val="0000FF"/>
              </a:buClr>
              <a:buSzPct val="100000"/>
              <a:buFont typeface="Arial" panose="020B0604020202020204" pitchFamily="34" charset="0"/>
              <a:buChar char="•"/>
            </a:pPr>
            <a:r>
              <a:rPr lang="en" sz="1600" u="sng" dirty="0">
                <a:solidFill>
                  <a:schemeClr val="hlink"/>
                </a:solidFill>
                <a:ea typeface="Trebuchet MS"/>
                <a:cs typeface="Trebuchet MS"/>
                <a:sym typeface="Trebuchet MS"/>
                <a:hlinkClick r:id="rId5"/>
              </a:rPr>
              <a:t>Serpent on the ethereum wiki</a:t>
            </a:r>
            <a:endParaRPr sz="1600" dirty="0">
              <a:solidFill>
                <a:schemeClr val="dk1"/>
              </a:solidFill>
              <a:ea typeface="Trebuchet MS"/>
              <a:cs typeface="Trebuchet MS"/>
              <a:sym typeface="Trebuchet MS"/>
            </a:endParaRPr>
          </a:p>
          <a:p>
            <a:pPr marL="698500" indent="-320675">
              <a:lnSpc>
                <a:spcPct val="119166"/>
              </a:lnSpc>
              <a:buClr>
                <a:srgbClr val="0000FF"/>
              </a:buClr>
              <a:buSzPct val="100000"/>
              <a:buFont typeface="Arial" panose="020B0604020202020204" pitchFamily="34" charset="0"/>
              <a:buChar char="•"/>
            </a:pPr>
            <a:r>
              <a:rPr lang="en" sz="1600" u="sng" dirty="0">
                <a:solidFill>
                  <a:schemeClr val="hlink"/>
                </a:solidFill>
                <a:ea typeface="Trebuchet MS"/>
                <a:cs typeface="Trebuchet MS"/>
                <a:sym typeface="Trebuchet MS"/>
                <a:hlinkClick r:id="rId6"/>
              </a:rPr>
              <a:t>Serpent EVM compiler</a:t>
            </a:r>
            <a:endParaRPr sz="1600" dirty="0">
              <a:solidFill>
                <a:schemeClr val="dk1"/>
              </a:solidFill>
              <a:ea typeface="Trebuchet MS"/>
              <a:cs typeface="Trebuchet MS"/>
              <a:sym typeface="Trebuchet MS"/>
            </a:endParaRPr>
          </a:p>
        </p:txBody>
      </p:sp>
      <p:sp>
        <p:nvSpPr>
          <p:cNvPr id="676" name="Shape 676"/>
          <p:cNvSpPr txBox="1">
            <a:spLocks noGrp="1"/>
          </p:cNvSpPr>
          <p:nvPr>
            <p:ph type="sldNum" idx="12"/>
          </p:nvPr>
        </p:nvSpPr>
        <p:spPr>
          <a:prstGeom prst="rect">
            <a:avLst/>
          </a:prstGeom>
          <a:noFill/>
          <a:ln>
            <a:noFill/>
          </a:ln>
        </p:spPr>
        <p:txBody>
          <a:bodyPr spcFirstLastPara="1" vert="horz" wrap="square" lIns="0" tIns="3175" rIns="0" bIns="0" rtlCol="0" anchor="ctr" anchorCtr="0">
            <a:noAutofit/>
          </a:bodyPr>
          <a:lstStyle/>
          <a:p>
            <a:pPr marL="25400" algn="r"/>
            <a:fld id="{00000000-1234-1234-1234-123412341234}" type="slidenum">
              <a:rPr lang="en" sz="900" i="1">
                <a:solidFill>
                  <a:schemeClr val="lt2"/>
                </a:solidFill>
                <a:latin typeface="Century Schoolbook"/>
                <a:ea typeface="Century Schoolbook"/>
                <a:cs typeface="Century Schoolbook"/>
                <a:sym typeface="Century Schoolbook"/>
              </a:rPr>
              <a:pPr marL="25400" algn="r"/>
              <a:t>37</a:t>
            </a:fld>
            <a:endParaRPr sz="900" i="1">
              <a:solidFill>
                <a:schemeClr val="lt2"/>
              </a:solidFill>
              <a:latin typeface="Century Schoolbook"/>
              <a:ea typeface="Century Schoolbook"/>
              <a:cs typeface="Century Schoolbook"/>
              <a:sym typeface="Century Schoolbook"/>
            </a:endParaRPr>
          </a:p>
        </p:txBody>
      </p:sp>
      <p:sp>
        <p:nvSpPr>
          <p:cNvPr id="2" name="Footer Placeholder 1"/>
          <p:cNvSpPr>
            <a:spLocks noGrp="1"/>
          </p:cNvSpPr>
          <p:nvPr>
            <p:ph type="ftr" idx="11"/>
          </p:nvPr>
        </p:nvSpPr>
        <p:spPr/>
        <p:txBody>
          <a:bodyPr/>
          <a:lstStyle/>
          <a:p>
            <a:r>
              <a:rPr lang="en-US" dirty="0" smtClean="0"/>
              <a:t>Campbell R. Harvey 2018</a:t>
            </a:r>
            <a:endParaRPr lang="en-US" dirty="0"/>
          </a:p>
        </p:txBody>
      </p:sp>
      <p:sp>
        <p:nvSpPr>
          <p:cNvPr id="7" name="Shape 463"/>
          <p:cNvSpPr txBox="1">
            <a:spLocks noGrp="1"/>
          </p:cNvSpPr>
          <p:nvPr>
            <p:ph type="title"/>
          </p:nvPr>
        </p:nvSpPr>
        <p:spPr>
          <a:xfrm>
            <a:off x="184100" y="926200"/>
            <a:ext cx="8959800" cy="489300"/>
          </a:xfrm>
          <a:prstGeom prst="rect">
            <a:avLst/>
          </a:prstGeom>
          <a:noFill/>
          <a:ln>
            <a:noFill/>
          </a:ln>
        </p:spPr>
        <p:txBody>
          <a:bodyPr spcFirstLastPara="1" vert="horz" wrap="square" lIns="0" tIns="12700" rIns="0" bIns="0" rtlCol="0" anchor="t" anchorCtr="0">
            <a:noAutofit/>
          </a:bodyPr>
          <a:lstStyle/>
          <a:p>
            <a:pPr marL="12700">
              <a:spcBef>
                <a:spcPts val="0"/>
              </a:spcBef>
              <a:buClr>
                <a:srgbClr val="262626"/>
              </a:buClr>
              <a:buSzPts val="3000"/>
            </a:pPr>
            <a:r>
              <a:rPr lang="en" sz="3600" dirty="0">
                <a:solidFill>
                  <a:srgbClr val="0000FF"/>
                </a:solidFill>
                <a:latin typeface="Calibri Light" panose="020F0302020204030204" pitchFamily="34" charset="0"/>
                <a:ea typeface="Century Schoolbook"/>
                <a:cs typeface="Calibri Light" panose="020F0302020204030204" pitchFamily="34" charset="0"/>
                <a:sym typeface="Century Schoolbook"/>
              </a:rPr>
              <a:t>B. Smart </a:t>
            </a:r>
            <a:r>
              <a:rPr lang="en" sz="3600" dirty="0">
                <a:solidFill>
                  <a:srgbClr val="0000FF"/>
                </a:solidFill>
                <a:latin typeface="Calibri Light" panose="020F0302020204030204" pitchFamily="34" charset="0"/>
                <a:ea typeface="Century Schoolbook"/>
                <a:cs typeface="Calibri Light" panose="020F0302020204030204" pitchFamily="34" charset="0"/>
                <a:sym typeface="Century Schoolbook"/>
              </a:rPr>
              <a:t>Contract </a:t>
            </a:r>
            <a:r>
              <a:rPr lang="en" sz="3600" dirty="0">
                <a:solidFill>
                  <a:srgbClr val="0000FF"/>
                </a:solidFill>
                <a:latin typeface="Calibri Light" panose="020F0302020204030204" pitchFamily="34" charset="0"/>
                <a:ea typeface="Century Schoolbook"/>
                <a:cs typeface="Calibri Light" panose="020F0302020204030204" pitchFamily="34" charset="0"/>
                <a:sym typeface="Century Schoolbook"/>
              </a:rPr>
              <a:t>Programming</a:t>
            </a:r>
            <a:endParaRPr sz="3600" dirty="0">
              <a:solidFill>
                <a:srgbClr val="0000FF"/>
              </a:solidFill>
              <a:latin typeface="Calibri Light" panose="020F0302020204030204" pitchFamily="34" charset="0"/>
              <a:ea typeface="Century Schoolbook"/>
              <a:cs typeface="Calibri Light" panose="020F0302020204030204" pitchFamily="34" charset="0"/>
              <a:sym typeface="Century Schoolbook"/>
            </a:endParaRPr>
          </a:p>
        </p:txBody>
      </p:sp>
    </p:spTree>
    <p:extLst>
      <p:ext uri="{BB962C8B-B14F-4D97-AF65-F5344CB8AC3E}">
        <p14:creationId xmlns:p14="http://schemas.microsoft.com/office/powerpoint/2010/main" val="22813725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687"/>
        <p:cNvGrpSpPr/>
        <p:nvPr/>
      </p:nvGrpSpPr>
      <p:grpSpPr>
        <a:xfrm>
          <a:off x="0" y="0"/>
          <a:ext cx="0" cy="0"/>
          <a:chOff x="0" y="0"/>
          <a:chExt cx="0" cy="0"/>
        </a:xfrm>
      </p:grpSpPr>
      <p:sp>
        <p:nvSpPr>
          <p:cNvPr id="688" name="Shape 688"/>
          <p:cNvSpPr txBox="1"/>
          <p:nvPr/>
        </p:nvSpPr>
        <p:spPr>
          <a:xfrm>
            <a:off x="1437421" y="2077854"/>
            <a:ext cx="7588636" cy="798830"/>
          </a:xfrm>
          <a:prstGeom prst="rect">
            <a:avLst/>
          </a:prstGeom>
          <a:noFill/>
          <a:ln>
            <a:noFill/>
          </a:ln>
        </p:spPr>
        <p:txBody>
          <a:bodyPr spcFirstLastPara="1" wrap="square" lIns="0" tIns="12700" rIns="0" bIns="0" anchor="t" anchorCtr="0">
            <a:noAutofit/>
          </a:bodyPr>
          <a:lstStyle/>
          <a:p>
            <a:pPr marL="12700"/>
            <a:r>
              <a:rPr lang="en" sz="2000" b="1" u="sng" dirty="0">
                <a:solidFill>
                  <a:schemeClr val="hlink"/>
                </a:solidFill>
                <a:sym typeface="Arial"/>
                <a:hlinkClick r:id="rId3"/>
              </a:rPr>
              <a:t>Atom Ethereum interface </a:t>
            </a:r>
            <a:r>
              <a:rPr lang="en" sz="2000" dirty="0">
                <a:solidFill>
                  <a:srgbClr val="0000FF"/>
                </a:solidFill>
                <a:ea typeface="Trebuchet MS"/>
                <a:cs typeface="Trebuchet MS"/>
                <a:sym typeface="Trebuchet MS"/>
              </a:rPr>
              <a:t>- </a:t>
            </a:r>
            <a:r>
              <a:rPr lang="en" sz="2000" dirty="0">
                <a:solidFill>
                  <a:srgbClr val="3F3F3F"/>
                </a:solidFill>
                <a:ea typeface="Trebuchet MS"/>
                <a:cs typeface="Trebuchet MS"/>
                <a:sym typeface="Trebuchet MS"/>
              </a:rPr>
              <a:t>Plugin for the Atom editor that features syntax highlighting, compilation and </a:t>
            </a:r>
            <a:r>
              <a:rPr lang="en" sz="2000" dirty="0">
                <a:solidFill>
                  <a:srgbClr val="3F3F3F"/>
                </a:solidFill>
                <a:ea typeface="Trebuchet MS"/>
                <a:cs typeface="Trebuchet MS"/>
                <a:sym typeface="Trebuchet MS"/>
              </a:rPr>
              <a:t>a runtime </a:t>
            </a:r>
            <a:r>
              <a:rPr lang="en" sz="2000" dirty="0">
                <a:solidFill>
                  <a:srgbClr val="3F3F3F"/>
                </a:solidFill>
                <a:ea typeface="Trebuchet MS"/>
                <a:cs typeface="Trebuchet MS"/>
                <a:sym typeface="Trebuchet MS"/>
              </a:rPr>
              <a:t>environment (requires backend node).</a:t>
            </a:r>
            <a:endParaRPr sz="2000" dirty="0">
              <a:solidFill>
                <a:schemeClr val="dk1"/>
              </a:solidFill>
              <a:ea typeface="Trebuchet MS"/>
              <a:cs typeface="Trebuchet MS"/>
              <a:sym typeface="Trebuchet MS"/>
            </a:endParaRPr>
          </a:p>
          <a:p>
            <a:pPr marL="12700">
              <a:spcBef>
                <a:spcPts val="885"/>
              </a:spcBef>
            </a:pPr>
            <a:r>
              <a:rPr lang="en" sz="2000" b="1" u="sng" dirty="0">
                <a:solidFill>
                  <a:schemeClr val="hlink"/>
                </a:solidFill>
                <a:sym typeface="Arial"/>
                <a:hlinkClick r:id="rId4"/>
              </a:rPr>
              <a:t>Atom Solidity Linter </a:t>
            </a:r>
            <a:r>
              <a:rPr lang="en" sz="2000" dirty="0">
                <a:solidFill>
                  <a:srgbClr val="0000FF"/>
                </a:solidFill>
                <a:ea typeface="Trebuchet MS"/>
                <a:cs typeface="Trebuchet MS"/>
                <a:sym typeface="Trebuchet MS"/>
              </a:rPr>
              <a:t>- </a:t>
            </a:r>
            <a:r>
              <a:rPr lang="en" sz="2000" dirty="0">
                <a:solidFill>
                  <a:srgbClr val="3F3F3F"/>
                </a:solidFill>
                <a:ea typeface="Trebuchet MS"/>
                <a:cs typeface="Trebuchet MS"/>
                <a:sym typeface="Trebuchet MS"/>
              </a:rPr>
              <a:t>Plugin for the Atom editor that provides Solidity linting.</a:t>
            </a:r>
            <a:endParaRPr sz="2000" dirty="0">
              <a:solidFill>
                <a:schemeClr val="dk1"/>
              </a:solidFill>
              <a:ea typeface="Trebuchet MS"/>
              <a:cs typeface="Trebuchet MS"/>
              <a:sym typeface="Trebuchet MS"/>
            </a:endParaRPr>
          </a:p>
        </p:txBody>
      </p:sp>
      <p:sp>
        <p:nvSpPr>
          <p:cNvPr id="689" name="Shape 689"/>
          <p:cNvSpPr txBox="1"/>
          <p:nvPr/>
        </p:nvSpPr>
        <p:spPr>
          <a:xfrm>
            <a:off x="1399346" y="2746451"/>
            <a:ext cx="6454200" cy="503700"/>
          </a:xfrm>
          <a:prstGeom prst="rect">
            <a:avLst/>
          </a:prstGeom>
          <a:noFill/>
          <a:ln>
            <a:noFill/>
          </a:ln>
        </p:spPr>
        <p:txBody>
          <a:bodyPr spcFirstLastPara="1" wrap="square" lIns="0" tIns="12700" rIns="0" bIns="0" anchor="t" anchorCtr="0">
            <a:noAutofit/>
          </a:bodyPr>
          <a:lstStyle/>
          <a:p>
            <a:pPr marL="12700">
              <a:spcBef>
                <a:spcPts val="885"/>
              </a:spcBef>
            </a:pPr>
            <a:endParaRPr sz="1200">
              <a:solidFill>
                <a:schemeClr val="dk1"/>
              </a:solidFill>
              <a:latin typeface="Trebuchet MS"/>
              <a:ea typeface="Trebuchet MS"/>
              <a:cs typeface="Trebuchet MS"/>
              <a:sym typeface="Trebuchet MS"/>
            </a:endParaRPr>
          </a:p>
        </p:txBody>
      </p:sp>
      <p:sp>
        <p:nvSpPr>
          <p:cNvPr id="690" name="Shape 690"/>
          <p:cNvSpPr txBox="1"/>
          <p:nvPr/>
        </p:nvSpPr>
        <p:spPr>
          <a:xfrm>
            <a:off x="1399346" y="3927548"/>
            <a:ext cx="7287455" cy="503700"/>
          </a:xfrm>
          <a:prstGeom prst="rect">
            <a:avLst/>
          </a:prstGeom>
          <a:noFill/>
          <a:ln>
            <a:noFill/>
          </a:ln>
        </p:spPr>
        <p:txBody>
          <a:bodyPr spcFirstLastPara="1" wrap="square" lIns="0" tIns="12700" rIns="0" bIns="0" anchor="t" anchorCtr="0">
            <a:noAutofit/>
          </a:bodyPr>
          <a:lstStyle/>
          <a:p>
            <a:pPr marL="12700"/>
            <a:r>
              <a:rPr lang="en" sz="2000" b="1" u="sng" dirty="0">
                <a:solidFill>
                  <a:schemeClr val="hlink"/>
                </a:solidFill>
                <a:sym typeface="Arial"/>
                <a:hlinkClick r:id="rId5"/>
              </a:rPr>
              <a:t>Vim Solidity - </a:t>
            </a:r>
            <a:r>
              <a:rPr lang="en" sz="2000" dirty="0">
                <a:solidFill>
                  <a:srgbClr val="3F3F3F"/>
                </a:solidFill>
                <a:ea typeface="Trebuchet MS"/>
                <a:cs typeface="Trebuchet MS"/>
                <a:sym typeface="Trebuchet MS"/>
              </a:rPr>
              <a:t>Plugin for the Vim editor providing syntax highlighting.</a:t>
            </a:r>
            <a:endParaRPr sz="2000" dirty="0">
              <a:solidFill>
                <a:schemeClr val="dk1"/>
              </a:solidFill>
              <a:ea typeface="Trebuchet MS"/>
              <a:cs typeface="Trebuchet MS"/>
              <a:sym typeface="Trebuchet MS"/>
            </a:endParaRPr>
          </a:p>
          <a:p>
            <a:pPr marL="12700">
              <a:spcBef>
                <a:spcPts val="885"/>
              </a:spcBef>
            </a:pPr>
            <a:r>
              <a:rPr lang="en" sz="2000" b="1" u="sng" dirty="0">
                <a:solidFill>
                  <a:schemeClr val="hlink"/>
                </a:solidFill>
                <a:sym typeface="Arial"/>
                <a:hlinkClick r:id="rId6"/>
              </a:rPr>
              <a:t>Vim Syntastic </a:t>
            </a:r>
            <a:r>
              <a:rPr lang="en" sz="2000" dirty="0">
                <a:solidFill>
                  <a:srgbClr val="3F3F3F"/>
                </a:solidFill>
                <a:ea typeface="Trebuchet MS"/>
                <a:cs typeface="Trebuchet MS"/>
                <a:sym typeface="Trebuchet MS"/>
              </a:rPr>
              <a:t>- Plugin for the Vim editor providing compile checking.</a:t>
            </a:r>
            <a:endParaRPr sz="2000" dirty="0">
              <a:solidFill>
                <a:schemeClr val="dk1"/>
              </a:solidFill>
              <a:ea typeface="Trebuchet MS"/>
              <a:cs typeface="Trebuchet MS"/>
              <a:sym typeface="Trebuchet MS"/>
            </a:endParaRPr>
          </a:p>
        </p:txBody>
      </p:sp>
      <p:sp>
        <p:nvSpPr>
          <p:cNvPr id="692" name="Shape 692"/>
          <p:cNvSpPr txBox="1">
            <a:spLocks noGrp="1"/>
          </p:cNvSpPr>
          <p:nvPr>
            <p:ph type="sldNum" idx="12"/>
          </p:nvPr>
        </p:nvSpPr>
        <p:spPr>
          <a:prstGeom prst="rect">
            <a:avLst/>
          </a:prstGeom>
          <a:noFill/>
          <a:ln>
            <a:noFill/>
          </a:ln>
        </p:spPr>
        <p:txBody>
          <a:bodyPr spcFirstLastPara="1" vert="horz" wrap="square" lIns="0" tIns="3175" rIns="0" bIns="0" rtlCol="0" anchor="ctr" anchorCtr="0">
            <a:noAutofit/>
          </a:bodyPr>
          <a:lstStyle/>
          <a:p>
            <a:pPr marL="25400" algn="r"/>
            <a:fld id="{00000000-1234-1234-1234-123412341234}" type="slidenum">
              <a:rPr lang="en" sz="900" i="1">
                <a:solidFill>
                  <a:schemeClr val="lt2"/>
                </a:solidFill>
                <a:latin typeface="Century Schoolbook"/>
                <a:ea typeface="Century Schoolbook"/>
                <a:cs typeface="Century Schoolbook"/>
                <a:sym typeface="Century Schoolbook"/>
              </a:rPr>
              <a:pPr marL="25400" algn="r"/>
              <a:t>38</a:t>
            </a:fld>
            <a:endParaRPr sz="900" i="1">
              <a:solidFill>
                <a:schemeClr val="lt2"/>
              </a:solidFill>
              <a:latin typeface="Century Schoolbook"/>
              <a:ea typeface="Century Schoolbook"/>
              <a:cs typeface="Century Schoolbook"/>
              <a:sym typeface="Century Schoolbook"/>
            </a:endParaRPr>
          </a:p>
        </p:txBody>
      </p:sp>
      <p:sp>
        <p:nvSpPr>
          <p:cNvPr id="693" name="Shape 693"/>
          <p:cNvSpPr/>
          <p:nvPr/>
        </p:nvSpPr>
        <p:spPr>
          <a:xfrm>
            <a:off x="124126" y="2077854"/>
            <a:ext cx="894748" cy="818598"/>
          </a:xfrm>
          <a:prstGeom prst="rect">
            <a:avLst/>
          </a:prstGeom>
          <a:blipFill rotWithShape="1">
            <a:blip r:embed="rId7">
              <a:alphaModFix/>
            </a:blip>
            <a:stretch>
              <a:fillRect/>
            </a:stretch>
          </a:blipFill>
          <a:ln>
            <a:noFill/>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694" name="Shape 694"/>
          <p:cNvSpPr/>
          <p:nvPr/>
        </p:nvSpPr>
        <p:spPr>
          <a:xfrm>
            <a:off x="184100" y="3927548"/>
            <a:ext cx="818700" cy="818700"/>
          </a:xfrm>
          <a:prstGeom prst="rect">
            <a:avLst/>
          </a:prstGeom>
          <a:blipFill rotWithShape="1">
            <a:blip r:embed="rId8">
              <a:alphaModFix/>
            </a:blip>
            <a:stretch>
              <a:fillRect/>
            </a:stretch>
          </a:blipFill>
          <a:ln>
            <a:noFill/>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2" name="Footer Placeholder 1"/>
          <p:cNvSpPr>
            <a:spLocks noGrp="1"/>
          </p:cNvSpPr>
          <p:nvPr>
            <p:ph type="ftr" idx="11"/>
          </p:nvPr>
        </p:nvSpPr>
        <p:spPr/>
        <p:txBody>
          <a:bodyPr/>
          <a:lstStyle/>
          <a:p>
            <a:r>
              <a:rPr lang="en-US" smtClean="0"/>
              <a:t>Campbell R. Harvey 2018</a:t>
            </a:r>
            <a:endParaRPr lang="en-US" dirty="0"/>
          </a:p>
        </p:txBody>
      </p:sp>
      <p:sp>
        <p:nvSpPr>
          <p:cNvPr id="11" name="Shape 463"/>
          <p:cNvSpPr txBox="1">
            <a:spLocks noGrp="1"/>
          </p:cNvSpPr>
          <p:nvPr>
            <p:ph type="title"/>
          </p:nvPr>
        </p:nvSpPr>
        <p:spPr>
          <a:xfrm>
            <a:off x="184100" y="926200"/>
            <a:ext cx="8959800" cy="489300"/>
          </a:xfrm>
          <a:prstGeom prst="rect">
            <a:avLst/>
          </a:prstGeom>
          <a:noFill/>
          <a:ln>
            <a:noFill/>
          </a:ln>
        </p:spPr>
        <p:txBody>
          <a:bodyPr spcFirstLastPara="1" vert="horz" wrap="square" lIns="0" tIns="12700" rIns="0" bIns="0" rtlCol="0" anchor="t" anchorCtr="0">
            <a:noAutofit/>
          </a:bodyPr>
          <a:lstStyle/>
          <a:p>
            <a:pPr marL="12700">
              <a:spcBef>
                <a:spcPts val="0"/>
              </a:spcBef>
              <a:buClr>
                <a:srgbClr val="262626"/>
              </a:buClr>
              <a:buSzPts val="3000"/>
            </a:pPr>
            <a:r>
              <a:rPr lang="en" sz="3600" dirty="0">
                <a:solidFill>
                  <a:srgbClr val="0000FF"/>
                </a:solidFill>
                <a:latin typeface="Calibri Light" panose="020F0302020204030204" pitchFamily="34" charset="0"/>
                <a:ea typeface="Century Schoolbook"/>
                <a:cs typeface="Calibri Light" panose="020F0302020204030204" pitchFamily="34" charset="0"/>
                <a:sym typeface="Century Schoolbook"/>
              </a:rPr>
              <a:t>B. Smart </a:t>
            </a:r>
            <a:r>
              <a:rPr lang="en" sz="3600" dirty="0">
                <a:solidFill>
                  <a:srgbClr val="0000FF"/>
                </a:solidFill>
                <a:latin typeface="Calibri Light" panose="020F0302020204030204" pitchFamily="34" charset="0"/>
                <a:ea typeface="Century Schoolbook"/>
                <a:cs typeface="Calibri Light" panose="020F0302020204030204" pitchFamily="34" charset="0"/>
                <a:sym typeface="Century Schoolbook"/>
              </a:rPr>
              <a:t>Contract </a:t>
            </a:r>
            <a:r>
              <a:rPr lang="en" sz="3600" dirty="0">
                <a:solidFill>
                  <a:srgbClr val="0000FF"/>
                </a:solidFill>
                <a:latin typeface="Calibri Light" panose="020F0302020204030204" pitchFamily="34" charset="0"/>
                <a:ea typeface="Century Schoolbook"/>
                <a:cs typeface="Calibri Light" panose="020F0302020204030204" pitchFamily="34" charset="0"/>
                <a:sym typeface="Century Schoolbook"/>
              </a:rPr>
              <a:t>Programming</a:t>
            </a:r>
            <a:endParaRPr sz="3600" dirty="0">
              <a:solidFill>
                <a:srgbClr val="0000FF"/>
              </a:solidFill>
              <a:latin typeface="Calibri Light" panose="020F0302020204030204" pitchFamily="34" charset="0"/>
              <a:ea typeface="Century Schoolbook"/>
              <a:cs typeface="Calibri Light" panose="020F0302020204030204" pitchFamily="34" charset="0"/>
              <a:sym typeface="Century Schoolbook"/>
            </a:endParaRPr>
          </a:p>
        </p:txBody>
      </p:sp>
    </p:spTree>
    <p:extLst>
      <p:ext uri="{BB962C8B-B14F-4D97-AF65-F5344CB8AC3E}">
        <p14:creationId xmlns:p14="http://schemas.microsoft.com/office/powerpoint/2010/main" val="16308653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Shape 166"/>
          <p:cNvSpPr txBox="1">
            <a:spLocks noGrp="1"/>
          </p:cNvSpPr>
          <p:nvPr>
            <p:ph type="title"/>
          </p:nvPr>
        </p:nvSpPr>
        <p:spPr>
          <a:xfrm>
            <a:off x="480662" y="857250"/>
            <a:ext cx="4947300" cy="490200"/>
          </a:xfrm>
          <a:prstGeom prst="rect">
            <a:avLst/>
          </a:prstGeom>
          <a:noFill/>
          <a:ln>
            <a:noFill/>
          </a:ln>
        </p:spPr>
        <p:txBody>
          <a:bodyPr spcFirstLastPara="1" vert="horz" wrap="square" lIns="0" tIns="12700" rIns="0" bIns="0" rtlCol="0" anchor="t" anchorCtr="0">
            <a:noAutofit/>
          </a:bodyPr>
          <a:lstStyle/>
          <a:p>
            <a:pPr marL="12700">
              <a:spcBef>
                <a:spcPts val="0"/>
              </a:spcBef>
              <a:buClr>
                <a:srgbClr val="262626"/>
              </a:buClr>
              <a:buSzPts val="3000"/>
            </a:pPr>
            <a:r>
              <a:rPr lang="en" sz="3600" dirty="0">
                <a:solidFill>
                  <a:srgbClr val="0000FF"/>
                </a:solidFill>
                <a:latin typeface="Calibri Light" panose="020F0302020204030204" pitchFamily="34" charset="0"/>
                <a:ea typeface="Century Schoolbook"/>
                <a:cs typeface="Calibri Light" panose="020F0302020204030204" pitchFamily="34" charset="0"/>
                <a:sym typeface="Century Schoolbook"/>
              </a:rPr>
              <a:t>History of Ethereum</a:t>
            </a:r>
            <a:endParaRPr sz="3600" dirty="0">
              <a:solidFill>
                <a:srgbClr val="0000FF"/>
              </a:solidFill>
              <a:latin typeface="Calibri Light" panose="020F0302020204030204" pitchFamily="34" charset="0"/>
              <a:ea typeface="Century Schoolbook"/>
              <a:cs typeface="Calibri Light" panose="020F0302020204030204" pitchFamily="34" charset="0"/>
              <a:sym typeface="Century Schoolbook"/>
            </a:endParaRPr>
          </a:p>
        </p:txBody>
      </p:sp>
      <p:sp>
        <p:nvSpPr>
          <p:cNvPr id="167" name="Shape 167"/>
          <p:cNvSpPr txBox="1">
            <a:spLocks noGrp="1"/>
          </p:cNvSpPr>
          <p:nvPr>
            <p:ph type="sldNum" idx="12"/>
          </p:nvPr>
        </p:nvSpPr>
        <p:spPr>
          <a:prstGeom prst="rect">
            <a:avLst/>
          </a:prstGeom>
          <a:noFill/>
          <a:ln>
            <a:noFill/>
          </a:ln>
        </p:spPr>
        <p:txBody>
          <a:bodyPr spcFirstLastPara="1" vert="horz" wrap="square" lIns="0" tIns="3175" rIns="0" bIns="0" rtlCol="0" anchor="ctr" anchorCtr="0">
            <a:noAutofit/>
          </a:bodyPr>
          <a:lstStyle/>
          <a:p>
            <a:pPr marL="25400" algn="r"/>
            <a:fld id="{00000000-1234-1234-1234-123412341234}" type="slidenum">
              <a:rPr lang="en" sz="900" i="1">
                <a:solidFill>
                  <a:schemeClr val="lt2"/>
                </a:solidFill>
                <a:latin typeface="Century Schoolbook"/>
                <a:ea typeface="Century Schoolbook"/>
                <a:cs typeface="Century Schoolbook"/>
                <a:sym typeface="Century Schoolbook"/>
              </a:rPr>
              <a:pPr marL="25400" algn="r"/>
              <a:t>3</a:t>
            </a:fld>
            <a:endParaRPr sz="900" i="1">
              <a:solidFill>
                <a:schemeClr val="lt2"/>
              </a:solidFill>
              <a:latin typeface="Century Schoolbook"/>
              <a:ea typeface="Century Schoolbook"/>
              <a:cs typeface="Century Schoolbook"/>
              <a:sym typeface="Century Schoolbook"/>
            </a:endParaRPr>
          </a:p>
        </p:txBody>
      </p:sp>
      <p:sp>
        <p:nvSpPr>
          <p:cNvPr id="168" name="Shape 168"/>
          <p:cNvSpPr/>
          <p:nvPr/>
        </p:nvSpPr>
        <p:spPr>
          <a:xfrm>
            <a:off x="534115" y="1546910"/>
            <a:ext cx="3483300" cy="4109100"/>
          </a:xfrm>
          <a:prstGeom prst="rect">
            <a:avLst/>
          </a:prstGeom>
          <a:blipFill rotWithShape="1">
            <a:blip r:embed="rId3">
              <a:alphaModFix/>
            </a:blip>
            <a:stretch>
              <a:fillRect/>
            </a:stretch>
          </a:blipFill>
          <a:ln>
            <a:noFill/>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2" name="TextBox 1"/>
          <p:cNvSpPr txBox="1"/>
          <p:nvPr/>
        </p:nvSpPr>
        <p:spPr>
          <a:xfrm>
            <a:off x="4201298" y="1870505"/>
            <a:ext cx="4720281" cy="1200329"/>
          </a:xfrm>
          <a:prstGeom prst="rect">
            <a:avLst/>
          </a:prstGeom>
          <a:noFill/>
        </p:spPr>
        <p:txBody>
          <a:bodyPr wrap="square" rtlCol="0">
            <a:spAutoFit/>
          </a:bodyPr>
          <a:lstStyle/>
          <a:p>
            <a:pPr marL="342900" indent="-342900">
              <a:buClr>
                <a:srgbClr val="0000FF"/>
              </a:buClr>
              <a:buFont typeface="Arial" panose="020B0604020202020204" pitchFamily="34" charset="0"/>
              <a:buChar char="•"/>
            </a:pPr>
            <a:r>
              <a:rPr lang="en-US" sz="2400" dirty="0"/>
              <a:t>Russian-Canadian programmer</a:t>
            </a:r>
          </a:p>
          <a:p>
            <a:pPr marL="342900" indent="-342900">
              <a:buClr>
                <a:srgbClr val="0000FF"/>
              </a:buClr>
              <a:buFont typeface="Arial" panose="020B0604020202020204" pitchFamily="34" charset="0"/>
              <a:buChar char="•"/>
            </a:pPr>
            <a:r>
              <a:rPr lang="en-US" sz="2400" dirty="0"/>
              <a:t>Co-founded </a:t>
            </a:r>
            <a:r>
              <a:rPr lang="en-US" sz="2400" dirty="0" err="1"/>
              <a:t>Ethereum</a:t>
            </a:r>
            <a:r>
              <a:rPr lang="en-US" sz="2400" dirty="0"/>
              <a:t> when he was 19 years old</a:t>
            </a:r>
            <a:endParaRPr lang="en-US" sz="2400" dirty="0"/>
          </a:p>
        </p:txBody>
      </p:sp>
      <p:sp>
        <p:nvSpPr>
          <p:cNvPr id="3" name="Rectangle 2"/>
          <p:cNvSpPr/>
          <p:nvPr/>
        </p:nvSpPr>
        <p:spPr>
          <a:xfrm>
            <a:off x="4423589" y="3202225"/>
            <a:ext cx="1604927" cy="369332"/>
          </a:xfrm>
          <a:prstGeom prst="rect">
            <a:avLst/>
          </a:prstGeom>
        </p:spPr>
        <p:txBody>
          <a:bodyPr wrap="none">
            <a:spAutoFit/>
          </a:bodyPr>
          <a:lstStyle/>
          <a:p>
            <a:r>
              <a:rPr lang="en-US" dirty="0" err="1">
                <a:solidFill>
                  <a:srgbClr val="222222"/>
                </a:solidFill>
                <a:latin typeface="Roboto" panose="02000000000000000000" pitchFamily="2" charset="0"/>
              </a:rPr>
              <a:t>Vitalik</a:t>
            </a:r>
            <a:r>
              <a:rPr lang="en-US" dirty="0">
                <a:solidFill>
                  <a:srgbClr val="222222"/>
                </a:solidFill>
                <a:latin typeface="Roboto" panose="02000000000000000000" pitchFamily="2" charset="0"/>
              </a:rPr>
              <a:t> </a:t>
            </a:r>
            <a:r>
              <a:rPr lang="en-US" dirty="0" err="1">
                <a:solidFill>
                  <a:srgbClr val="222222"/>
                </a:solidFill>
                <a:latin typeface="Roboto" panose="02000000000000000000" pitchFamily="2" charset="0"/>
              </a:rPr>
              <a:t>Buterin</a:t>
            </a:r>
            <a:endParaRPr lang="en-US" dirty="0"/>
          </a:p>
        </p:txBody>
      </p:sp>
      <p:sp>
        <p:nvSpPr>
          <p:cNvPr id="4" name="Rectangle 3"/>
          <p:cNvSpPr/>
          <p:nvPr/>
        </p:nvSpPr>
        <p:spPr>
          <a:xfrm>
            <a:off x="4339596" y="4235895"/>
            <a:ext cx="4956613" cy="369332"/>
          </a:xfrm>
          <a:prstGeom prst="rect">
            <a:avLst/>
          </a:prstGeom>
        </p:spPr>
        <p:txBody>
          <a:bodyPr wrap="none">
            <a:spAutoFit/>
          </a:bodyPr>
          <a:lstStyle/>
          <a:p>
            <a:r>
              <a:rPr lang="en-US" dirty="0"/>
              <a:t>https://www.youtube.com/watch?v=k3K4M8fXcBg</a:t>
            </a:r>
          </a:p>
        </p:txBody>
      </p:sp>
    </p:spTree>
    <p:extLst>
      <p:ext uri="{BB962C8B-B14F-4D97-AF65-F5344CB8AC3E}">
        <p14:creationId xmlns:p14="http://schemas.microsoft.com/office/powerpoint/2010/main" val="276610514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sp>
        <p:nvSpPr>
          <p:cNvPr id="463" name="Shape 463"/>
          <p:cNvSpPr txBox="1">
            <a:spLocks noGrp="1"/>
          </p:cNvSpPr>
          <p:nvPr>
            <p:ph type="title"/>
          </p:nvPr>
        </p:nvSpPr>
        <p:spPr>
          <a:xfrm>
            <a:off x="184100" y="926200"/>
            <a:ext cx="8959800" cy="489300"/>
          </a:xfrm>
          <a:prstGeom prst="rect">
            <a:avLst/>
          </a:prstGeom>
          <a:noFill/>
          <a:ln>
            <a:noFill/>
          </a:ln>
        </p:spPr>
        <p:txBody>
          <a:bodyPr spcFirstLastPara="1" vert="horz" wrap="square" lIns="0" tIns="12700" rIns="0" bIns="0" rtlCol="0" anchor="t" anchorCtr="0">
            <a:noAutofit/>
          </a:bodyPr>
          <a:lstStyle/>
          <a:p>
            <a:pPr marL="12700">
              <a:spcBef>
                <a:spcPts val="0"/>
              </a:spcBef>
              <a:buClr>
                <a:srgbClr val="262626"/>
              </a:buClr>
              <a:buSzPts val="3000"/>
            </a:pPr>
            <a:r>
              <a:rPr lang="en" sz="3600" dirty="0">
                <a:solidFill>
                  <a:srgbClr val="0000FF"/>
                </a:solidFill>
                <a:latin typeface="Calibri Light" panose="020F0302020204030204" pitchFamily="34" charset="0"/>
                <a:ea typeface="Century Schoolbook"/>
                <a:cs typeface="Calibri Light" panose="020F0302020204030204" pitchFamily="34" charset="0"/>
                <a:sym typeface="Century Schoolbook"/>
              </a:rPr>
              <a:t>B. Smart </a:t>
            </a:r>
            <a:r>
              <a:rPr lang="en" sz="3600" dirty="0">
                <a:solidFill>
                  <a:srgbClr val="0000FF"/>
                </a:solidFill>
                <a:latin typeface="Calibri Light" panose="020F0302020204030204" pitchFamily="34" charset="0"/>
                <a:ea typeface="Century Schoolbook"/>
                <a:cs typeface="Calibri Light" panose="020F0302020204030204" pitchFamily="34" charset="0"/>
                <a:sym typeface="Century Schoolbook"/>
              </a:rPr>
              <a:t>Contract </a:t>
            </a:r>
            <a:r>
              <a:rPr lang="en" sz="3600" dirty="0">
                <a:solidFill>
                  <a:srgbClr val="0000FF"/>
                </a:solidFill>
                <a:latin typeface="Calibri Light" panose="020F0302020204030204" pitchFamily="34" charset="0"/>
                <a:ea typeface="Century Schoolbook"/>
                <a:cs typeface="Calibri Light" panose="020F0302020204030204" pitchFamily="34" charset="0"/>
                <a:sym typeface="Century Schoolbook"/>
              </a:rPr>
              <a:t>Programming: </a:t>
            </a:r>
            <a:r>
              <a:rPr lang="en" sz="3600" dirty="0">
                <a:solidFill>
                  <a:srgbClr val="0000FF"/>
                </a:solidFill>
                <a:latin typeface="Calibri Light" panose="020F0302020204030204" pitchFamily="34" charset="0"/>
                <a:ea typeface="Century Schoolbook"/>
                <a:cs typeface="Calibri Light" panose="020F0302020204030204" pitchFamily="34" charset="0"/>
                <a:sym typeface="Century Schoolbook"/>
              </a:rPr>
              <a:t>Solidity</a:t>
            </a:r>
            <a:endParaRPr sz="3600" dirty="0">
              <a:solidFill>
                <a:srgbClr val="0000FF"/>
              </a:solidFill>
              <a:latin typeface="Calibri Light" panose="020F0302020204030204" pitchFamily="34" charset="0"/>
              <a:ea typeface="Century Schoolbook"/>
              <a:cs typeface="Calibri Light" panose="020F0302020204030204" pitchFamily="34" charset="0"/>
              <a:sym typeface="Century Schoolbook"/>
            </a:endParaRPr>
          </a:p>
        </p:txBody>
      </p:sp>
      <p:sp>
        <p:nvSpPr>
          <p:cNvPr id="464" name="Shape 464"/>
          <p:cNvSpPr txBox="1">
            <a:spLocks noGrp="1"/>
          </p:cNvSpPr>
          <p:nvPr>
            <p:ph type="sldNum" idx="12"/>
          </p:nvPr>
        </p:nvSpPr>
        <p:spPr>
          <a:prstGeom prst="rect">
            <a:avLst/>
          </a:prstGeom>
          <a:noFill/>
          <a:ln>
            <a:noFill/>
          </a:ln>
        </p:spPr>
        <p:txBody>
          <a:bodyPr spcFirstLastPara="1" vert="horz" wrap="square" lIns="0" tIns="3175" rIns="0" bIns="0" rtlCol="0" anchor="ctr" anchorCtr="0">
            <a:noAutofit/>
          </a:bodyPr>
          <a:lstStyle/>
          <a:p>
            <a:pPr marL="25400" algn="r"/>
            <a:fld id="{00000000-1234-1234-1234-123412341234}" type="slidenum">
              <a:rPr lang="en" sz="900" i="1">
                <a:solidFill>
                  <a:schemeClr val="lt2"/>
                </a:solidFill>
                <a:latin typeface="Century Schoolbook"/>
                <a:ea typeface="Century Schoolbook"/>
                <a:cs typeface="Century Schoolbook"/>
                <a:sym typeface="Century Schoolbook"/>
              </a:rPr>
              <a:pPr marL="25400" algn="r"/>
              <a:t>39</a:t>
            </a:fld>
            <a:endParaRPr sz="900" i="1">
              <a:solidFill>
                <a:schemeClr val="lt2"/>
              </a:solidFill>
              <a:latin typeface="Century Schoolbook"/>
              <a:ea typeface="Century Schoolbook"/>
              <a:cs typeface="Century Schoolbook"/>
              <a:sym typeface="Century Schoolbook"/>
            </a:endParaRPr>
          </a:p>
        </p:txBody>
      </p:sp>
      <p:sp>
        <p:nvSpPr>
          <p:cNvPr id="465" name="Shape 465"/>
          <p:cNvSpPr txBox="1"/>
          <p:nvPr/>
        </p:nvSpPr>
        <p:spPr>
          <a:xfrm>
            <a:off x="790648" y="2036847"/>
            <a:ext cx="5120640" cy="3074670"/>
          </a:xfrm>
          <a:prstGeom prst="rect">
            <a:avLst/>
          </a:prstGeom>
          <a:solidFill>
            <a:srgbClr val="EFEFEF"/>
          </a:solidFill>
          <a:ln>
            <a:noFill/>
          </a:ln>
        </p:spPr>
        <p:txBody>
          <a:bodyPr spcFirstLastPara="1" wrap="square" lIns="0" tIns="78725" rIns="0" bIns="0" anchor="t" anchorCtr="0">
            <a:noAutofit/>
          </a:bodyPr>
          <a:lstStyle/>
          <a:p>
            <a:pPr marL="85725"/>
            <a:r>
              <a:rPr lang="en" sz="1400" b="1">
                <a:solidFill>
                  <a:schemeClr val="dk1"/>
                </a:solidFill>
                <a:latin typeface="Courier New"/>
                <a:ea typeface="Courier New"/>
                <a:cs typeface="Courier New"/>
                <a:sym typeface="Courier New"/>
              </a:rPr>
              <a:t>contract Example {</a:t>
            </a:r>
            <a:endParaRPr sz="1400">
              <a:solidFill>
                <a:schemeClr val="dk1"/>
              </a:solidFill>
              <a:latin typeface="Courier New"/>
              <a:ea typeface="Courier New"/>
              <a:cs typeface="Courier New"/>
              <a:sym typeface="Courier New"/>
            </a:endParaRPr>
          </a:p>
          <a:p>
            <a:pPr>
              <a:spcBef>
                <a:spcPts val="5"/>
              </a:spcBef>
            </a:pPr>
            <a:endParaRPr sz="1400">
              <a:solidFill>
                <a:schemeClr val="dk1"/>
              </a:solidFill>
              <a:latin typeface="Times New Roman"/>
              <a:ea typeface="Times New Roman"/>
              <a:cs typeface="Times New Roman"/>
              <a:sym typeface="Times New Roman"/>
            </a:endParaRPr>
          </a:p>
          <a:p>
            <a:pPr marL="405765">
              <a:spcBef>
                <a:spcPts val="5"/>
              </a:spcBef>
            </a:pPr>
            <a:r>
              <a:rPr lang="en" sz="1400" b="1">
                <a:solidFill>
                  <a:schemeClr val="dk1"/>
                </a:solidFill>
                <a:latin typeface="Courier New"/>
                <a:ea typeface="Courier New"/>
                <a:cs typeface="Courier New"/>
                <a:sym typeface="Courier New"/>
              </a:rPr>
              <a:t>uint value;</a:t>
            </a:r>
            <a:endParaRPr sz="1400">
              <a:solidFill>
                <a:schemeClr val="dk1"/>
              </a:solidFill>
              <a:latin typeface="Courier New"/>
              <a:ea typeface="Courier New"/>
              <a:cs typeface="Courier New"/>
              <a:sym typeface="Courier New"/>
            </a:endParaRPr>
          </a:p>
          <a:p>
            <a:pPr>
              <a:spcBef>
                <a:spcPts val="30"/>
              </a:spcBef>
            </a:pPr>
            <a:endParaRPr sz="1450">
              <a:solidFill>
                <a:schemeClr val="dk1"/>
              </a:solidFill>
              <a:latin typeface="Times New Roman"/>
              <a:ea typeface="Times New Roman"/>
              <a:cs typeface="Times New Roman"/>
              <a:sym typeface="Times New Roman"/>
            </a:endParaRPr>
          </a:p>
          <a:p>
            <a:pPr marL="725170" marR="1292860" indent="-320040">
              <a:lnSpc>
                <a:spcPct val="117857"/>
              </a:lnSpc>
            </a:pPr>
            <a:r>
              <a:rPr lang="en" sz="1400" b="1">
                <a:solidFill>
                  <a:schemeClr val="dk1"/>
                </a:solidFill>
                <a:latin typeface="Courier New"/>
                <a:ea typeface="Courier New"/>
                <a:cs typeface="Courier New"/>
                <a:sym typeface="Courier New"/>
              </a:rPr>
              <a:t>function setValue(uint pValue) {  value = pValue;</a:t>
            </a:r>
            <a:endParaRPr sz="1400">
              <a:solidFill>
                <a:schemeClr val="dk1"/>
              </a:solidFill>
              <a:latin typeface="Courier New"/>
              <a:ea typeface="Courier New"/>
              <a:cs typeface="Courier New"/>
              <a:sym typeface="Courier New"/>
            </a:endParaRPr>
          </a:p>
          <a:p>
            <a:pPr marL="405765">
              <a:lnSpc>
                <a:spcPct val="114285"/>
              </a:lnSpc>
            </a:pPr>
            <a:r>
              <a:rPr lang="en" sz="1400" b="1">
                <a:solidFill>
                  <a:schemeClr val="dk1"/>
                </a:solidFill>
                <a:latin typeface="Courier New"/>
                <a:ea typeface="Courier New"/>
                <a:cs typeface="Courier New"/>
                <a:sym typeface="Courier New"/>
              </a:rPr>
              <a:t>}</a:t>
            </a:r>
            <a:endParaRPr sz="1400">
              <a:solidFill>
                <a:schemeClr val="dk1"/>
              </a:solidFill>
              <a:latin typeface="Courier New"/>
              <a:ea typeface="Courier New"/>
              <a:cs typeface="Courier New"/>
              <a:sym typeface="Courier New"/>
            </a:endParaRPr>
          </a:p>
          <a:p>
            <a:pPr>
              <a:spcBef>
                <a:spcPts val="30"/>
              </a:spcBef>
            </a:pPr>
            <a:endParaRPr sz="1450">
              <a:solidFill>
                <a:schemeClr val="dk1"/>
              </a:solidFill>
              <a:latin typeface="Times New Roman"/>
              <a:ea typeface="Times New Roman"/>
              <a:cs typeface="Times New Roman"/>
              <a:sym typeface="Times New Roman"/>
            </a:endParaRPr>
          </a:p>
          <a:p>
            <a:pPr marL="725170" marR="866139" indent="-320040">
              <a:lnSpc>
                <a:spcPct val="117857"/>
              </a:lnSpc>
              <a:spcBef>
                <a:spcPts val="5"/>
              </a:spcBef>
            </a:pPr>
            <a:r>
              <a:rPr lang="en" sz="1400" b="1">
                <a:solidFill>
                  <a:schemeClr val="dk1"/>
                </a:solidFill>
                <a:latin typeface="Courier New"/>
                <a:ea typeface="Courier New"/>
                <a:cs typeface="Courier New"/>
                <a:sym typeface="Courier New"/>
              </a:rPr>
              <a:t>function getValue() returns (uint) {  return value;</a:t>
            </a:r>
            <a:endParaRPr sz="1400">
              <a:solidFill>
                <a:schemeClr val="dk1"/>
              </a:solidFill>
              <a:latin typeface="Courier New"/>
              <a:ea typeface="Courier New"/>
              <a:cs typeface="Courier New"/>
              <a:sym typeface="Courier New"/>
            </a:endParaRPr>
          </a:p>
          <a:p>
            <a:pPr marL="405765">
              <a:lnSpc>
                <a:spcPct val="114285"/>
              </a:lnSpc>
            </a:pPr>
            <a:r>
              <a:rPr lang="en" sz="1400" b="1">
                <a:solidFill>
                  <a:schemeClr val="dk1"/>
                </a:solidFill>
                <a:latin typeface="Courier New"/>
                <a:ea typeface="Courier New"/>
                <a:cs typeface="Courier New"/>
                <a:sym typeface="Courier New"/>
              </a:rPr>
              <a:t>}</a:t>
            </a:r>
            <a:endParaRPr sz="1400">
              <a:solidFill>
                <a:schemeClr val="dk1"/>
              </a:solidFill>
              <a:latin typeface="Courier New"/>
              <a:ea typeface="Courier New"/>
              <a:cs typeface="Courier New"/>
              <a:sym typeface="Courier New"/>
            </a:endParaRPr>
          </a:p>
          <a:p>
            <a:pPr>
              <a:spcBef>
                <a:spcPts val="5"/>
              </a:spcBef>
            </a:pPr>
            <a:endParaRPr sz="1400">
              <a:solidFill>
                <a:schemeClr val="dk1"/>
              </a:solidFill>
              <a:latin typeface="Times New Roman"/>
              <a:ea typeface="Times New Roman"/>
              <a:cs typeface="Times New Roman"/>
              <a:sym typeface="Times New Roman"/>
            </a:endParaRPr>
          </a:p>
          <a:p>
            <a:pPr marL="85725">
              <a:spcBef>
                <a:spcPts val="5"/>
              </a:spcBef>
            </a:pPr>
            <a:r>
              <a:rPr lang="en" sz="1400" b="1">
                <a:solidFill>
                  <a:schemeClr val="dk1"/>
                </a:solidFill>
                <a:latin typeface="Courier New"/>
                <a:ea typeface="Courier New"/>
                <a:cs typeface="Courier New"/>
                <a:sym typeface="Courier New"/>
              </a:rPr>
              <a:t>}</a:t>
            </a:r>
            <a:endParaRPr sz="1400">
              <a:solidFill>
                <a:schemeClr val="dk1"/>
              </a:solidFill>
              <a:latin typeface="Courier New"/>
              <a:ea typeface="Courier New"/>
              <a:cs typeface="Courier New"/>
              <a:sym typeface="Courier New"/>
            </a:endParaRPr>
          </a:p>
        </p:txBody>
      </p:sp>
      <p:sp>
        <p:nvSpPr>
          <p:cNvPr id="2" name="Footer Placeholder 1"/>
          <p:cNvSpPr>
            <a:spLocks noGrp="1"/>
          </p:cNvSpPr>
          <p:nvPr>
            <p:ph type="ftr" idx="11"/>
          </p:nvPr>
        </p:nvSpPr>
        <p:spPr/>
        <p:txBody>
          <a:bodyPr/>
          <a:lstStyle/>
          <a:p>
            <a:r>
              <a:rPr lang="en-US" smtClean="0"/>
              <a:t>Campbell R. Harvey 2018</a:t>
            </a:r>
            <a:endParaRPr lang="en-US" dirty="0"/>
          </a:p>
        </p:txBody>
      </p:sp>
    </p:spTree>
    <p:extLst>
      <p:ext uri="{BB962C8B-B14F-4D97-AF65-F5344CB8AC3E}">
        <p14:creationId xmlns:p14="http://schemas.microsoft.com/office/powerpoint/2010/main" val="184028074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sp>
        <p:nvSpPr>
          <p:cNvPr id="471" name="Shape 471"/>
          <p:cNvSpPr txBox="1">
            <a:spLocks noGrp="1"/>
          </p:cNvSpPr>
          <p:nvPr>
            <p:ph type="sldNum" idx="12"/>
          </p:nvPr>
        </p:nvSpPr>
        <p:spPr>
          <a:prstGeom prst="rect">
            <a:avLst/>
          </a:prstGeom>
          <a:noFill/>
          <a:ln>
            <a:noFill/>
          </a:ln>
        </p:spPr>
        <p:txBody>
          <a:bodyPr spcFirstLastPara="1" vert="horz" wrap="square" lIns="0" tIns="3175" rIns="0" bIns="0" rtlCol="0" anchor="ctr" anchorCtr="0">
            <a:noAutofit/>
          </a:bodyPr>
          <a:lstStyle/>
          <a:p>
            <a:pPr marL="25400" algn="r"/>
            <a:fld id="{00000000-1234-1234-1234-123412341234}" type="slidenum">
              <a:rPr lang="en" sz="900" i="1">
                <a:solidFill>
                  <a:schemeClr val="lt2"/>
                </a:solidFill>
                <a:latin typeface="Century Schoolbook"/>
                <a:ea typeface="Century Schoolbook"/>
                <a:cs typeface="Century Schoolbook"/>
                <a:sym typeface="Century Schoolbook"/>
              </a:rPr>
              <a:pPr marL="25400" algn="r"/>
              <a:t>40</a:t>
            </a:fld>
            <a:endParaRPr sz="900" i="1">
              <a:solidFill>
                <a:schemeClr val="lt2"/>
              </a:solidFill>
              <a:latin typeface="Century Schoolbook"/>
              <a:ea typeface="Century Schoolbook"/>
              <a:cs typeface="Century Schoolbook"/>
              <a:sym typeface="Century Schoolbook"/>
            </a:endParaRPr>
          </a:p>
        </p:txBody>
      </p:sp>
      <p:sp>
        <p:nvSpPr>
          <p:cNvPr id="472" name="Shape 472"/>
          <p:cNvSpPr/>
          <p:nvPr/>
        </p:nvSpPr>
        <p:spPr>
          <a:xfrm>
            <a:off x="618149" y="1739374"/>
            <a:ext cx="7235825" cy="3946525"/>
          </a:xfrm>
          <a:custGeom>
            <a:avLst/>
            <a:gdLst/>
            <a:ahLst/>
            <a:cxnLst/>
            <a:rect l="0" t="0" r="0" b="0"/>
            <a:pathLst>
              <a:path w="120000" h="120000" extrusionOk="0">
                <a:moveTo>
                  <a:pt x="0" y="0"/>
                </a:moveTo>
                <a:lnTo>
                  <a:pt x="119997" y="0"/>
                </a:lnTo>
                <a:lnTo>
                  <a:pt x="119997" y="119989"/>
                </a:lnTo>
                <a:lnTo>
                  <a:pt x="0" y="119989"/>
                </a:lnTo>
                <a:lnTo>
                  <a:pt x="0" y="0"/>
                </a:lnTo>
                <a:close/>
              </a:path>
            </a:pathLst>
          </a:custGeom>
          <a:solidFill>
            <a:srgbClr val="EFEFEF"/>
          </a:solidFill>
          <a:ln>
            <a:noFill/>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473" name="Shape 473"/>
          <p:cNvSpPr txBox="1"/>
          <p:nvPr/>
        </p:nvSpPr>
        <p:spPr>
          <a:xfrm>
            <a:off x="881673" y="1763250"/>
            <a:ext cx="6882765" cy="2225675"/>
          </a:xfrm>
          <a:prstGeom prst="rect">
            <a:avLst/>
          </a:prstGeom>
          <a:noFill/>
          <a:ln>
            <a:noFill/>
          </a:ln>
        </p:spPr>
        <p:txBody>
          <a:bodyPr spcFirstLastPara="1" wrap="square" lIns="0" tIns="12700" rIns="0" bIns="0" anchor="t" anchorCtr="0">
            <a:noAutofit/>
          </a:bodyPr>
          <a:lstStyle/>
          <a:p>
            <a:pPr marL="423544" marR="5080" indent="-411479">
              <a:lnSpc>
                <a:spcPct val="114599"/>
              </a:lnSpc>
            </a:pPr>
            <a:r>
              <a:rPr lang="en" b="1">
                <a:solidFill>
                  <a:schemeClr val="dk1"/>
                </a:solidFill>
                <a:latin typeface="Courier New"/>
                <a:ea typeface="Courier New"/>
                <a:cs typeface="Courier New"/>
                <a:sym typeface="Courier New"/>
              </a:rPr>
              <a:t>var logIncrement =  OtherExample.LogIncrement({sender: userAddress,</a:t>
            </a:r>
            <a:endParaRPr>
              <a:solidFill>
                <a:schemeClr val="dk1"/>
              </a:solidFill>
              <a:latin typeface="Courier New"/>
              <a:ea typeface="Courier New"/>
              <a:cs typeface="Courier New"/>
              <a:sym typeface="Courier New"/>
            </a:endParaRPr>
          </a:p>
          <a:p>
            <a:pPr marL="12700">
              <a:spcBef>
                <a:spcPts val="315"/>
              </a:spcBef>
            </a:pPr>
            <a:r>
              <a:rPr lang="en" b="1">
                <a:solidFill>
                  <a:schemeClr val="dk1"/>
                </a:solidFill>
                <a:latin typeface="Courier New"/>
                <a:ea typeface="Courier New"/>
                <a:cs typeface="Courier New"/>
                <a:sym typeface="Courier New"/>
              </a:rPr>
              <a:t>uint value});</a:t>
            </a:r>
            <a:endParaRPr>
              <a:solidFill>
                <a:schemeClr val="dk1"/>
              </a:solidFill>
              <a:latin typeface="Courier New"/>
              <a:ea typeface="Courier New"/>
              <a:cs typeface="Courier New"/>
              <a:sym typeface="Courier New"/>
            </a:endParaRPr>
          </a:p>
          <a:p>
            <a:pPr>
              <a:spcBef>
                <a:spcPts val="25"/>
              </a:spcBef>
            </a:pPr>
            <a:endParaRPr sz="2400">
              <a:solidFill>
                <a:schemeClr val="dk1"/>
              </a:solidFill>
              <a:latin typeface="Times New Roman"/>
              <a:ea typeface="Times New Roman"/>
              <a:cs typeface="Times New Roman"/>
              <a:sym typeface="Times New Roman"/>
            </a:endParaRPr>
          </a:p>
          <a:p>
            <a:pPr marL="12700">
              <a:spcBef>
                <a:spcPts val="5"/>
              </a:spcBef>
            </a:pPr>
            <a:r>
              <a:rPr lang="en" b="1">
                <a:solidFill>
                  <a:schemeClr val="dk1"/>
                </a:solidFill>
                <a:latin typeface="Courier New"/>
                <a:ea typeface="Courier New"/>
                <a:cs typeface="Courier New"/>
                <a:sym typeface="Courier New"/>
              </a:rPr>
              <a:t>logIncrement.watch(function(err, result) {</a:t>
            </a:r>
            <a:endParaRPr>
              <a:solidFill>
                <a:schemeClr val="dk1"/>
              </a:solidFill>
              <a:latin typeface="Courier New"/>
              <a:ea typeface="Courier New"/>
              <a:cs typeface="Courier New"/>
              <a:sym typeface="Courier New"/>
            </a:endParaRPr>
          </a:p>
          <a:p>
            <a:pPr marL="286385">
              <a:spcBef>
                <a:spcPts val="315"/>
              </a:spcBef>
            </a:pPr>
            <a:r>
              <a:rPr lang="en" b="1">
                <a:solidFill>
                  <a:schemeClr val="dk1"/>
                </a:solidFill>
                <a:latin typeface="Courier New"/>
                <a:ea typeface="Courier New"/>
                <a:cs typeface="Courier New"/>
                <a:sym typeface="Courier New"/>
              </a:rPr>
              <a:t>// do something with result</a:t>
            </a:r>
            <a:endParaRPr>
              <a:solidFill>
                <a:schemeClr val="dk1"/>
              </a:solidFill>
              <a:latin typeface="Courier New"/>
              <a:ea typeface="Courier New"/>
              <a:cs typeface="Courier New"/>
              <a:sym typeface="Courier New"/>
            </a:endParaRPr>
          </a:p>
          <a:p>
            <a:pPr marL="12700">
              <a:spcBef>
                <a:spcPts val="315"/>
              </a:spcBef>
            </a:pPr>
            <a:r>
              <a:rPr lang="en" b="1">
                <a:solidFill>
                  <a:schemeClr val="dk1"/>
                </a:solidFill>
                <a:latin typeface="Courier New"/>
                <a:ea typeface="Courier New"/>
                <a:cs typeface="Courier New"/>
                <a:sym typeface="Courier New"/>
              </a:rPr>
              <a:t>})</a:t>
            </a:r>
            <a:endParaRPr>
              <a:solidFill>
                <a:schemeClr val="dk1"/>
              </a:solidFill>
              <a:latin typeface="Courier New"/>
              <a:ea typeface="Courier New"/>
              <a:cs typeface="Courier New"/>
              <a:sym typeface="Courier New"/>
            </a:endParaRPr>
          </a:p>
        </p:txBody>
      </p:sp>
      <p:sp>
        <p:nvSpPr>
          <p:cNvPr id="2" name="Footer Placeholder 1"/>
          <p:cNvSpPr>
            <a:spLocks noGrp="1"/>
          </p:cNvSpPr>
          <p:nvPr>
            <p:ph type="ftr" idx="11"/>
          </p:nvPr>
        </p:nvSpPr>
        <p:spPr/>
        <p:txBody>
          <a:bodyPr/>
          <a:lstStyle/>
          <a:p>
            <a:r>
              <a:rPr lang="en-US" smtClean="0"/>
              <a:t>Campbell R. Harvey 2018</a:t>
            </a:r>
            <a:endParaRPr lang="en-US" dirty="0"/>
          </a:p>
        </p:txBody>
      </p:sp>
      <p:sp>
        <p:nvSpPr>
          <p:cNvPr id="8" name="Shape 463"/>
          <p:cNvSpPr txBox="1">
            <a:spLocks noGrp="1"/>
          </p:cNvSpPr>
          <p:nvPr>
            <p:ph type="title"/>
          </p:nvPr>
        </p:nvSpPr>
        <p:spPr>
          <a:xfrm>
            <a:off x="184100" y="926200"/>
            <a:ext cx="8959800" cy="489300"/>
          </a:xfrm>
          <a:prstGeom prst="rect">
            <a:avLst/>
          </a:prstGeom>
          <a:noFill/>
          <a:ln>
            <a:noFill/>
          </a:ln>
        </p:spPr>
        <p:txBody>
          <a:bodyPr spcFirstLastPara="1" vert="horz" wrap="square" lIns="0" tIns="12700" rIns="0" bIns="0" rtlCol="0" anchor="t" anchorCtr="0">
            <a:noAutofit/>
          </a:bodyPr>
          <a:lstStyle/>
          <a:p>
            <a:pPr marL="12700">
              <a:spcBef>
                <a:spcPts val="0"/>
              </a:spcBef>
              <a:buClr>
                <a:srgbClr val="262626"/>
              </a:buClr>
              <a:buSzPts val="3000"/>
            </a:pPr>
            <a:r>
              <a:rPr lang="en" sz="3600" dirty="0">
                <a:solidFill>
                  <a:srgbClr val="0000FF"/>
                </a:solidFill>
                <a:latin typeface="Calibri Light" panose="020F0302020204030204" pitchFamily="34" charset="0"/>
                <a:ea typeface="Century Schoolbook"/>
                <a:cs typeface="Calibri Light" panose="020F0302020204030204" pitchFamily="34" charset="0"/>
                <a:sym typeface="Century Schoolbook"/>
              </a:rPr>
              <a:t>B. Smart </a:t>
            </a:r>
            <a:r>
              <a:rPr lang="en" sz="3600" dirty="0">
                <a:solidFill>
                  <a:srgbClr val="0000FF"/>
                </a:solidFill>
                <a:latin typeface="Calibri Light" panose="020F0302020204030204" pitchFamily="34" charset="0"/>
                <a:ea typeface="Century Schoolbook"/>
                <a:cs typeface="Calibri Light" panose="020F0302020204030204" pitchFamily="34" charset="0"/>
                <a:sym typeface="Century Schoolbook"/>
              </a:rPr>
              <a:t>Contract </a:t>
            </a:r>
            <a:r>
              <a:rPr lang="en" sz="3600" dirty="0">
                <a:solidFill>
                  <a:srgbClr val="0000FF"/>
                </a:solidFill>
                <a:latin typeface="Calibri Light" panose="020F0302020204030204" pitchFamily="34" charset="0"/>
                <a:ea typeface="Century Schoolbook"/>
                <a:cs typeface="Calibri Light" panose="020F0302020204030204" pitchFamily="34" charset="0"/>
                <a:sym typeface="Century Schoolbook"/>
              </a:rPr>
              <a:t>Programming: </a:t>
            </a:r>
            <a:r>
              <a:rPr lang="en" sz="3600" dirty="0">
                <a:solidFill>
                  <a:srgbClr val="0000FF"/>
                </a:solidFill>
                <a:latin typeface="Calibri Light" panose="020F0302020204030204" pitchFamily="34" charset="0"/>
                <a:ea typeface="Century Schoolbook"/>
                <a:cs typeface="Calibri Light" panose="020F0302020204030204" pitchFamily="34" charset="0"/>
                <a:sym typeface="Century Schoolbook"/>
              </a:rPr>
              <a:t>Solidity</a:t>
            </a:r>
            <a:endParaRPr sz="3600" dirty="0">
              <a:solidFill>
                <a:srgbClr val="0000FF"/>
              </a:solidFill>
              <a:latin typeface="Calibri Light" panose="020F0302020204030204" pitchFamily="34" charset="0"/>
              <a:ea typeface="Century Schoolbook"/>
              <a:cs typeface="Calibri Light" panose="020F0302020204030204" pitchFamily="34" charset="0"/>
              <a:sym typeface="Century Schoolbook"/>
            </a:endParaRPr>
          </a:p>
        </p:txBody>
      </p:sp>
    </p:spTree>
    <p:extLst>
      <p:ext uri="{BB962C8B-B14F-4D97-AF65-F5344CB8AC3E}">
        <p14:creationId xmlns:p14="http://schemas.microsoft.com/office/powerpoint/2010/main" val="13748953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478" name="Shape 478"/>
          <p:cNvSpPr txBox="1">
            <a:spLocks noGrp="1"/>
          </p:cNvSpPr>
          <p:nvPr>
            <p:ph type="title"/>
          </p:nvPr>
        </p:nvSpPr>
        <p:spPr>
          <a:xfrm>
            <a:off x="138462" y="929396"/>
            <a:ext cx="7942338" cy="608100"/>
          </a:xfrm>
          <a:prstGeom prst="rect">
            <a:avLst/>
          </a:prstGeom>
          <a:noFill/>
          <a:ln>
            <a:noFill/>
          </a:ln>
        </p:spPr>
        <p:txBody>
          <a:bodyPr spcFirstLastPara="1" vert="horz" wrap="square" lIns="0" tIns="12700" rIns="0" bIns="0" rtlCol="0" anchor="t" anchorCtr="0">
            <a:noAutofit/>
          </a:bodyPr>
          <a:lstStyle/>
          <a:p>
            <a:pPr marL="12700">
              <a:spcBef>
                <a:spcPts val="0"/>
              </a:spcBef>
              <a:buClr>
                <a:srgbClr val="262626"/>
              </a:buClr>
              <a:buSzPts val="3000"/>
            </a:pPr>
            <a:r>
              <a:rPr lang="en" sz="3600" dirty="0">
                <a:solidFill>
                  <a:srgbClr val="0000FF"/>
                </a:solidFill>
                <a:latin typeface="Calibri Light" panose="020F0302020204030204" pitchFamily="34" charset="0"/>
                <a:ea typeface="Century Schoolbook"/>
                <a:cs typeface="Calibri Light" panose="020F0302020204030204" pitchFamily="34" charset="0"/>
                <a:sym typeface="Century Schoolbook"/>
              </a:rPr>
              <a:t>C. Development </a:t>
            </a:r>
            <a:r>
              <a:rPr lang="en" sz="3600" dirty="0">
                <a:solidFill>
                  <a:srgbClr val="0000FF"/>
                </a:solidFill>
                <a:latin typeface="Calibri Light" panose="020F0302020204030204" pitchFamily="34" charset="0"/>
                <a:ea typeface="Century Schoolbook"/>
                <a:cs typeface="Calibri Light" panose="020F0302020204030204" pitchFamily="34" charset="0"/>
                <a:sym typeface="Century Schoolbook"/>
              </a:rPr>
              <a:t>Workflow</a:t>
            </a:r>
            <a:endParaRPr sz="3600" dirty="0">
              <a:solidFill>
                <a:srgbClr val="0000FF"/>
              </a:solidFill>
              <a:latin typeface="Calibri Light" panose="020F0302020204030204" pitchFamily="34" charset="0"/>
              <a:ea typeface="Century Schoolbook"/>
              <a:cs typeface="Calibri Light" panose="020F0302020204030204" pitchFamily="34" charset="0"/>
              <a:sym typeface="Century Schoolbook"/>
            </a:endParaRPr>
          </a:p>
        </p:txBody>
      </p:sp>
      <p:sp>
        <p:nvSpPr>
          <p:cNvPr id="479" name="Shape 479"/>
          <p:cNvSpPr txBox="1">
            <a:spLocks noGrp="1"/>
          </p:cNvSpPr>
          <p:nvPr>
            <p:ph type="sldNum" idx="12"/>
          </p:nvPr>
        </p:nvSpPr>
        <p:spPr>
          <a:xfrm>
            <a:off x="8699545" y="4659069"/>
            <a:ext cx="306000" cy="273900"/>
          </a:xfrm>
          <a:prstGeom prst="rect">
            <a:avLst/>
          </a:prstGeom>
          <a:noFill/>
          <a:ln>
            <a:noFill/>
          </a:ln>
        </p:spPr>
        <p:txBody>
          <a:bodyPr spcFirstLastPara="1" vert="horz" wrap="square" lIns="0" tIns="3175" rIns="0" bIns="0" rtlCol="0" anchor="ctr" anchorCtr="0">
            <a:noAutofit/>
          </a:bodyPr>
          <a:lstStyle/>
          <a:p>
            <a:pPr marL="25400" algn="r"/>
            <a:fld id="{00000000-1234-1234-1234-123412341234}" type="slidenum">
              <a:rPr lang="en" sz="900" i="1">
                <a:solidFill>
                  <a:schemeClr val="lt2"/>
                </a:solidFill>
                <a:latin typeface="Century Schoolbook"/>
                <a:ea typeface="Century Schoolbook"/>
                <a:cs typeface="Century Schoolbook"/>
                <a:sym typeface="Century Schoolbook"/>
              </a:rPr>
              <a:pPr marL="25400" algn="r"/>
              <a:t>41</a:t>
            </a:fld>
            <a:endParaRPr sz="900" i="1">
              <a:solidFill>
                <a:schemeClr val="lt2"/>
              </a:solidFill>
              <a:latin typeface="Century Schoolbook"/>
              <a:ea typeface="Century Schoolbook"/>
              <a:cs typeface="Century Schoolbook"/>
              <a:sym typeface="Century Schoolbook"/>
            </a:endParaRPr>
          </a:p>
        </p:txBody>
      </p:sp>
      <p:sp>
        <p:nvSpPr>
          <p:cNvPr id="480" name="Shape 480"/>
          <p:cNvSpPr/>
          <p:nvPr/>
        </p:nvSpPr>
        <p:spPr>
          <a:xfrm>
            <a:off x="138462" y="2864132"/>
            <a:ext cx="1628100" cy="477000"/>
          </a:xfrm>
          <a:custGeom>
            <a:avLst/>
            <a:gdLst/>
            <a:ahLst/>
            <a:cxnLst/>
            <a:rect l="0" t="0" r="0" b="0"/>
            <a:pathLst>
              <a:path w="120000" h="120000" extrusionOk="0">
                <a:moveTo>
                  <a:pt x="102418" y="119880"/>
                </a:moveTo>
                <a:lnTo>
                  <a:pt x="0" y="119880"/>
                </a:lnTo>
                <a:lnTo>
                  <a:pt x="0" y="0"/>
                </a:lnTo>
                <a:lnTo>
                  <a:pt x="102418" y="0"/>
                </a:lnTo>
                <a:lnTo>
                  <a:pt x="119974" y="59941"/>
                </a:lnTo>
                <a:lnTo>
                  <a:pt x="102418" y="119880"/>
                </a:lnTo>
                <a:close/>
              </a:path>
            </a:pathLst>
          </a:custGeom>
          <a:solidFill>
            <a:srgbClr val="7790CD"/>
          </a:solidFill>
          <a:ln>
            <a:noFill/>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481" name="Shape 481"/>
          <p:cNvSpPr/>
          <p:nvPr/>
        </p:nvSpPr>
        <p:spPr>
          <a:xfrm>
            <a:off x="138462" y="2864132"/>
            <a:ext cx="1628100" cy="477000"/>
          </a:xfrm>
          <a:custGeom>
            <a:avLst/>
            <a:gdLst/>
            <a:ahLst/>
            <a:cxnLst/>
            <a:rect l="0" t="0" r="0" b="0"/>
            <a:pathLst>
              <a:path w="120000" h="120000" extrusionOk="0">
                <a:moveTo>
                  <a:pt x="0" y="0"/>
                </a:moveTo>
                <a:lnTo>
                  <a:pt x="102418" y="0"/>
                </a:lnTo>
                <a:lnTo>
                  <a:pt x="119974" y="59941"/>
                </a:lnTo>
                <a:lnTo>
                  <a:pt x="102418" y="119880"/>
                </a:lnTo>
                <a:lnTo>
                  <a:pt x="0" y="119880"/>
                </a:lnTo>
                <a:lnTo>
                  <a:pt x="0" y="0"/>
                </a:lnTo>
                <a:close/>
              </a:path>
            </a:pathLst>
          </a:custGeom>
          <a:noFill/>
          <a:ln w="9525" cap="flat" cmpd="sng">
            <a:solidFill>
              <a:srgbClr val="000000"/>
            </a:solidFill>
            <a:prstDash val="solid"/>
            <a:round/>
            <a:headEnd type="none" w="med" len="med"/>
            <a:tailEnd type="none" w="med" len="med"/>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482" name="Shape 482"/>
          <p:cNvSpPr txBox="1"/>
          <p:nvPr/>
        </p:nvSpPr>
        <p:spPr>
          <a:xfrm>
            <a:off x="349613" y="2993045"/>
            <a:ext cx="1085100" cy="208200"/>
          </a:xfrm>
          <a:prstGeom prst="rect">
            <a:avLst/>
          </a:prstGeom>
          <a:noFill/>
          <a:ln>
            <a:noFill/>
          </a:ln>
        </p:spPr>
        <p:txBody>
          <a:bodyPr spcFirstLastPara="1" wrap="square" lIns="0" tIns="12700" rIns="0" bIns="0" anchor="t" anchorCtr="0">
            <a:noAutofit/>
          </a:bodyPr>
          <a:lstStyle/>
          <a:p>
            <a:pPr marL="12700"/>
            <a:r>
              <a:rPr lang="en" sz="1200" b="1">
                <a:solidFill>
                  <a:srgbClr val="FFFFFF"/>
                </a:solidFill>
                <a:latin typeface="Arial"/>
                <a:ea typeface="Arial"/>
                <a:cs typeface="Arial"/>
                <a:sym typeface="Arial"/>
              </a:rPr>
              <a:t>Create Account</a:t>
            </a:r>
            <a:endParaRPr sz="1200">
              <a:solidFill>
                <a:schemeClr val="dk1"/>
              </a:solidFill>
              <a:latin typeface="Arial"/>
              <a:ea typeface="Arial"/>
              <a:cs typeface="Arial"/>
              <a:sym typeface="Arial"/>
            </a:endParaRPr>
          </a:p>
        </p:txBody>
      </p:sp>
      <p:sp>
        <p:nvSpPr>
          <p:cNvPr id="483" name="Shape 483"/>
          <p:cNvSpPr/>
          <p:nvPr/>
        </p:nvSpPr>
        <p:spPr>
          <a:xfrm>
            <a:off x="1564087" y="2864132"/>
            <a:ext cx="1628100" cy="477000"/>
          </a:xfrm>
          <a:custGeom>
            <a:avLst/>
            <a:gdLst/>
            <a:ahLst/>
            <a:cxnLst/>
            <a:rect l="0" t="0" r="0" b="0"/>
            <a:pathLst>
              <a:path w="120000" h="120000" extrusionOk="0">
                <a:moveTo>
                  <a:pt x="102418" y="119880"/>
                </a:moveTo>
                <a:lnTo>
                  <a:pt x="0" y="119880"/>
                </a:lnTo>
                <a:lnTo>
                  <a:pt x="17556" y="59941"/>
                </a:lnTo>
                <a:lnTo>
                  <a:pt x="0" y="0"/>
                </a:lnTo>
                <a:lnTo>
                  <a:pt x="102418" y="0"/>
                </a:lnTo>
                <a:lnTo>
                  <a:pt x="119974" y="59941"/>
                </a:lnTo>
                <a:lnTo>
                  <a:pt x="102418" y="119880"/>
                </a:lnTo>
                <a:close/>
              </a:path>
            </a:pathLst>
          </a:custGeom>
          <a:solidFill>
            <a:srgbClr val="7790CD"/>
          </a:solidFill>
          <a:ln>
            <a:noFill/>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484" name="Shape 484"/>
          <p:cNvSpPr/>
          <p:nvPr/>
        </p:nvSpPr>
        <p:spPr>
          <a:xfrm>
            <a:off x="1564086" y="2864132"/>
            <a:ext cx="1628100" cy="477000"/>
          </a:xfrm>
          <a:custGeom>
            <a:avLst/>
            <a:gdLst/>
            <a:ahLst/>
            <a:cxnLst/>
            <a:rect l="0" t="0" r="0" b="0"/>
            <a:pathLst>
              <a:path w="120000" h="120000" extrusionOk="0">
                <a:moveTo>
                  <a:pt x="0" y="0"/>
                </a:moveTo>
                <a:lnTo>
                  <a:pt x="102418" y="0"/>
                </a:lnTo>
                <a:lnTo>
                  <a:pt x="119974" y="59941"/>
                </a:lnTo>
                <a:lnTo>
                  <a:pt x="102418" y="119880"/>
                </a:lnTo>
                <a:lnTo>
                  <a:pt x="0" y="119880"/>
                </a:lnTo>
                <a:lnTo>
                  <a:pt x="17556" y="59941"/>
                </a:lnTo>
                <a:lnTo>
                  <a:pt x="0" y="0"/>
                </a:lnTo>
                <a:close/>
              </a:path>
            </a:pathLst>
          </a:custGeom>
          <a:noFill/>
          <a:ln w="9525" cap="flat" cmpd="sng">
            <a:solidFill>
              <a:srgbClr val="000000"/>
            </a:solidFill>
            <a:prstDash val="solid"/>
            <a:round/>
            <a:headEnd type="none" w="med" len="med"/>
            <a:tailEnd type="none" w="med" len="med"/>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485" name="Shape 485"/>
          <p:cNvSpPr txBox="1"/>
          <p:nvPr/>
        </p:nvSpPr>
        <p:spPr>
          <a:xfrm>
            <a:off x="1891411" y="2993045"/>
            <a:ext cx="971700" cy="208200"/>
          </a:xfrm>
          <a:prstGeom prst="rect">
            <a:avLst/>
          </a:prstGeom>
          <a:noFill/>
          <a:ln>
            <a:noFill/>
          </a:ln>
        </p:spPr>
        <p:txBody>
          <a:bodyPr spcFirstLastPara="1" wrap="square" lIns="0" tIns="12700" rIns="0" bIns="0" anchor="t" anchorCtr="0">
            <a:noAutofit/>
          </a:bodyPr>
          <a:lstStyle/>
          <a:p>
            <a:pPr marL="12700"/>
            <a:r>
              <a:rPr lang="en" sz="1200" b="1">
                <a:solidFill>
                  <a:srgbClr val="FFFFFF"/>
                </a:solidFill>
                <a:latin typeface="Arial"/>
                <a:ea typeface="Arial"/>
                <a:cs typeface="Arial"/>
                <a:sym typeface="Arial"/>
              </a:rPr>
              <a:t>Fund Account</a:t>
            </a:r>
            <a:endParaRPr sz="1200">
              <a:solidFill>
                <a:schemeClr val="dk1"/>
              </a:solidFill>
              <a:latin typeface="Arial"/>
              <a:ea typeface="Arial"/>
              <a:cs typeface="Arial"/>
              <a:sym typeface="Arial"/>
            </a:endParaRPr>
          </a:p>
        </p:txBody>
      </p:sp>
      <p:sp>
        <p:nvSpPr>
          <p:cNvPr id="486" name="Shape 486"/>
          <p:cNvSpPr/>
          <p:nvPr/>
        </p:nvSpPr>
        <p:spPr>
          <a:xfrm>
            <a:off x="2989705" y="2864132"/>
            <a:ext cx="1628100" cy="477000"/>
          </a:xfrm>
          <a:custGeom>
            <a:avLst/>
            <a:gdLst/>
            <a:ahLst/>
            <a:cxnLst/>
            <a:rect l="0" t="0" r="0" b="0"/>
            <a:pathLst>
              <a:path w="120000" h="120000" extrusionOk="0">
                <a:moveTo>
                  <a:pt x="102418" y="119880"/>
                </a:moveTo>
                <a:lnTo>
                  <a:pt x="0" y="119880"/>
                </a:lnTo>
                <a:lnTo>
                  <a:pt x="17556" y="59941"/>
                </a:lnTo>
                <a:lnTo>
                  <a:pt x="0" y="0"/>
                </a:lnTo>
                <a:lnTo>
                  <a:pt x="102418" y="0"/>
                </a:lnTo>
                <a:lnTo>
                  <a:pt x="119974" y="59941"/>
                </a:lnTo>
                <a:lnTo>
                  <a:pt x="102418" y="119880"/>
                </a:lnTo>
                <a:close/>
              </a:path>
            </a:pathLst>
          </a:custGeom>
          <a:solidFill>
            <a:srgbClr val="212D74"/>
          </a:solidFill>
          <a:ln>
            <a:noFill/>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487" name="Shape 487"/>
          <p:cNvSpPr/>
          <p:nvPr/>
        </p:nvSpPr>
        <p:spPr>
          <a:xfrm>
            <a:off x="2989705" y="2864132"/>
            <a:ext cx="1628100" cy="477000"/>
          </a:xfrm>
          <a:custGeom>
            <a:avLst/>
            <a:gdLst/>
            <a:ahLst/>
            <a:cxnLst/>
            <a:rect l="0" t="0" r="0" b="0"/>
            <a:pathLst>
              <a:path w="120000" h="120000" extrusionOk="0">
                <a:moveTo>
                  <a:pt x="0" y="0"/>
                </a:moveTo>
                <a:lnTo>
                  <a:pt x="102418" y="0"/>
                </a:lnTo>
                <a:lnTo>
                  <a:pt x="119974" y="59941"/>
                </a:lnTo>
                <a:lnTo>
                  <a:pt x="102418" y="119880"/>
                </a:lnTo>
                <a:lnTo>
                  <a:pt x="0" y="119880"/>
                </a:lnTo>
                <a:lnTo>
                  <a:pt x="17556" y="59941"/>
                </a:lnTo>
                <a:lnTo>
                  <a:pt x="0" y="0"/>
                </a:lnTo>
                <a:close/>
              </a:path>
            </a:pathLst>
          </a:custGeom>
          <a:noFill/>
          <a:ln w="9525" cap="flat" cmpd="sng">
            <a:solidFill>
              <a:srgbClr val="000000"/>
            </a:solidFill>
            <a:prstDash val="solid"/>
            <a:round/>
            <a:headEnd type="none" w="med" len="med"/>
            <a:tailEnd type="none" w="med" len="med"/>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488" name="Shape 488"/>
          <p:cNvSpPr txBox="1"/>
          <p:nvPr/>
        </p:nvSpPr>
        <p:spPr>
          <a:xfrm>
            <a:off x="3514314" y="2993050"/>
            <a:ext cx="694200" cy="208200"/>
          </a:xfrm>
          <a:prstGeom prst="rect">
            <a:avLst/>
          </a:prstGeom>
          <a:noFill/>
          <a:ln>
            <a:noFill/>
          </a:ln>
        </p:spPr>
        <p:txBody>
          <a:bodyPr spcFirstLastPara="1" wrap="square" lIns="0" tIns="12700" rIns="0" bIns="0" anchor="t" anchorCtr="0">
            <a:noAutofit/>
          </a:bodyPr>
          <a:lstStyle/>
          <a:p>
            <a:pPr marL="12700"/>
            <a:r>
              <a:rPr lang="en" sz="1200" b="1">
                <a:solidFill>
                  <a:srgbClr val="FFFFFF"/>
                </a:solidFill>
                <a:latin typeface="Arial"/>
                <a:ea typeface="Arial"/>
                <a:cs typeface="Arial"/>
                <a:sym typeface="Arial"/>
              </a:rPr>
              <a:t>Develop</a:t>
            </a:r>
            <a:endParaRPr sz="1200">
              <a:solidFill>
                <a:schemeClr val="dk1"/>
              </a:solidFill>
              <a:latin typeface="Arial"/>
              <a:ea typeface="Arial"/>
              <a:cs typeface="Arial"/>
              <a:sym typeface="Arial"/>
            </a:endParaRPr>
          </a:p>
        </p:txBody>
      </p:sp>
      <p:sp>
        <p:nvSpPr>
          <p:cNvPr id="489" name="Shape 489"/>
          <p:cNvSpPr/>
          <p:nvPr/>
        </p:nvSpPr>
        <p:spPr>
          <a:xfrm>
            <a:off x="4415329" y="2864132"/>
            <a:ext cx="1628100" cy="477000"/>
          </a:xfrm>
          <a:custGeom>
            <a:avLst/>
            <a:gdLst/>
            <a:ahLst/>
            <a:cxnLst/>
            <a:rect l="0" t="0" r="0" b="0"/>
            <a:pathLst>
              <a:path w="120000" h="120000" extrusionOk="0">
                <a:moveTo>
                  <a:pt x="102418" y="119880"/>
                </a:moveTo>
                <a:lnTo>
                  <a:pt x="0" y="119880"/>
                </a:lnTo>
                <a:lnTo>
                  <a:pt x="17556" y="59941"/>
                </a:lnTo>
                <a:lnTo>
                  <a:pt x="0" y="0"/>
                </a:lnTo>
                <a:lnTo>
                  <a:pt x="102418" y="0"/>
                </a:lnTo>
                <a:lnTo>
                  <a:pt x="119974" y="59941"/>
                </a:lnTo>
                <a:lnTo>
                  <a:pt x="102418" y="119880"/>
                </a:lnTo>
                <a:close/>
              </a:path>
            </a:pathLst>
          </a:custGeom>
          <a:solidFill>
            <a:srgbClr val="212D74"/>
          </a:solidFill>
          <a:ln>
            <a:noFill/>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490" name="Shape 490"/>
          <p:cNvSpPr/>
          <p:nvPr/>
        </p:nvSpPr>
        <p:spPr>
          <a:xfrm>
            <a:off x="4415327" y="2864132"/>
            <a:ext cx="1628100" cy="477000"/>
          </a:xfrm>
          <a:custGeom>
            <a:avLst/>
            <a:gdLst/>
            <a:ahLst/>
            <a:cxnLst/>
            <a:rect l="0" t="0" r="0" b="0"/>
            <a:pathLst>
              <a:path w="120000" h="120000" extrusionOk="0">
                <a:moveTo>
                  <a:pt x="0" y="0"/>
                </a:moveTo>
                <a:lnTo>
                  <a:pt x="102418" y="0"/>
                </a:lnTo>
                <a:lnTo>
                  <a:pt x="119974" y="59941"/>
                </a:lnTo>
                <a:lnTo>
                  <a:pt x="102418" y="119880"/>
                </a:lnTo>
                <a:lnTo>
                  <a:pt x="0" y="119880"/>
                </a:lnTo>
                <a:lnTo>
                  <a:pt x="17556" y="59941"/>
                </a:lnTo>
                <a:lnTo>
                  <a:pt x="0" y="0"/>
                </a:lnTo>
                <a:close/>
              </a:path>
            </a:pathLst>
          </a:custGeom>
          <a:noFill/>
          <a:ln w="9525" cap="flat" cmpd="sng">
            <a:solidFill>
              <a:srgbClr val="000000"/>
            </a:solidFill>
            <a:prstDash val="solid"/>
            <a:round/>
            <a:headEnd type="none" w="med" len="med"/>
            <a:tailEnd type="none" w="med" len="med"/>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491" name="Shape 491"/>
          <p:cNvSpPr txBox="1"/>
          <p:nvPr/>
        </p:nvSpPr>
        <p:spPr>
          <a:xfrm>
            <a:off x="4933139" y="2993050"/>
            <a:ext cx="694200" cy="208200"/>
          </a:xfrm>
          <a:prstGeom prst="rect">
            <a:avLst/>
          </a:prstGeom>
          <a:noFill/>
          <a:ln>
            <a:noFill/>
          </a:ln>
        </p:spPr>
        <p:txBody>
          <a:bodyPr spcFirstLastPara="1" wrap="square" lIns="0" tIns="12700" rIns="0" bIns="0" anchor="t" anchorCtr="0">
            <a:noAutofit/>
          </a:bodyPr>
          <a:lstStyle/>
          <a:p>
            <a:pPr marL="12700"/>
            <a:r>
              <a:rPr lang="en" sz="1200" b="1">
                <a:solidFill>
                  <a:srgbClr val="FFFFFF"/>
                </a:solidFill>
                <a:latin typeface="Arial"/>
                <a:ea typeface="Arial"/>
                <a:cs typeface="Arial"/>
                <a:sym typeface="Arial"/>
              </a:rPr>
              <a:t>Compile</a:t>
            </a:r>
            <a:endParaRPr sz="1200">
              <a:solidFill>
                <a:schemeClr val="dk1"/>
              </a:solidFill>
              <a:latin typeface="Arial"/>
              <a:ea typeface="Arial"/>
              <a:cs typeface="Arial"/>
              <a:sym typeface="Arial"/>
            </a:endParaRPr>
          </a:p>
        </p:txBody>
      </p:sp>
      <p:sp>
        <p:nvSpPr>
          <p:cNvPr id="492" name="Shape 492"/>
          <p:cNvSpPr/>
          <p:nvPr/>
        </p:nvSpPr>
        <p:spPr>
          <a:xfrm>
            <a:off x="5840950" y="2864132"/>
            <a:ext cx="1628100" cy="477000"/>
          </a:xfrm>
          <a:custGeom>
            <a:avLst/>
            <a:gdLst/>
            <a:ahLst/>
            <a:cxnLst/>
            <a:rect l="0" t="0" r="0" b="0"/>
            <a:pathLst>
              <a:path w="120000" h="120000" extrusionOk="0">
                <a:moveTo>
                  <a:pt x="102418" y="119880"/>
                </a:moveTo>
                <a:lnTo>
                  <a:pt x="0" y="119880"/>
                </a:lnTo>
                <a:lnTo>
                  <a:pt x="17556" y="59941"/>
                </a:lnTo>
                <a:lnTo>
                  <a:pt x="0" y="0"/>
                </a:lnTo>
                <a:lnTo>
                  <a:pt x="102418" y="0"/>
                </a:lnTo>
                <a:lnTo>
                  <a:pt x="119974" y="59941"/>
                </a:lnTo>
                <a:lnTo>
                  <a:pt x="102418" y="119880"/>
                </a:lnTo>
                <a:close/>
              </a:path>
            </a:pathLst>
          </a:custGeom>
          <a:solidFill>
            <a:srgbClr val="212D74"/>
          </a:solidFill>
          <a:ln>
            <a:noFill/>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493" name="Shape 493"/>
          <p:cNvSpPr/>
          <p:nvPr/>
        </p:nvSpPr>
        <p:spPr>
          <a:xfrm>
            <a:off x="5840950" y="2864132"/>
            <a:ext cx="1628100" cy="477000"/>
          </a:xfrm>
          <a:custGeom>
            <a:avLst/>
            <a:gdLst/>
            <a:ahLst/>
            <a:cxnLst/>
            <a:rect l="0" t="0" r="0" b="0"/>
            <a:pathLst>
              <a:path w="120000" h="120000" extrusionOk="0">
                <a:moveTo>
                  <a:pt x="0" y="0"/>
                </a:moveTo>
                <a:lnTo>
                  <a:pt x="102418" y="0"/>
                </a:lnTo>
                <a:lnTo>
                  <a:pt x="119974" y="59941"/>
                </a:lnTo>
                <a:lnTo>
                  <a:pt x="102418" y="119880"/>
                </a:lnTo>
                <a:lnTo>
                  <a:pt x="0" y="119880"/>
                </a:lnTo>
                <a:lnTo>
                  <a:pt x="17556" y="59941"/>
                </a:lnTo>
                <a:lnTo>
                  <a:pt x="0" y="0"/>
                </a:lnTo>
                <a:close/>
              </a:path>
            </a:pathLst>
          </a:custGeom>
          <a:noFill/>
          <a:ln w="9525" cap="flat" cmpd="sng">
            <a:solidFill>
              <a:srgbClr val="000000"/>
            </a:solidFill>
            <a:prstDash val="solid"/>
            <a:round/>
            <a:headEnd type="none" w="med" len="med"/>
            <a:tailEnd type="none" w="med" len="med"/>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494" name="Shape 494"/>
          <p:cNvSpPr txBox="1"/>
          <p:nvPr/>
        </p:nvSpPr>
        <p:spPr>
          <a:xfrm>
            <a:off x="6165834" y="2993045"/>
            <a:ext cx="976500" cy="208200"/>
          </a:xfrm>
          <a:prstGeom prst="rect">
            <a:avLst/>
          </a:prstGeom>
          <a:noFill/>
          <a:ln>
            <a:noFill/>
          </a:ln>
        </p:spPr>
        <p:txBody>
          <a:bodyPr spcFirstLastPara="1" wrap="square" lIns="0" tIns="12700" rIns="0" bIns="0" anchor="t" anchorCtr="0">
            <a:noAutofit/>
          </a:bodyPr>
          <a:lstStyle/>
          <a:p>
            <a:pPr marL="12700"/>
            <a:r>
              <a:rPr lang="en" sz="1200" b="1">
                <a:solidFill>
                  <a:srgbClr val="FFFFFF"/>
                </a:solidFill>
                <a:latin typeface="Arial"/>
                <a:ea typeface="Arial"/>
                <a:cs typeface="Arial"/>
                <a:sym typeface="Arial"/>
              </a:rPr>
              <a:t>Sign &amp; Deploy</a:t>
            </a:r>
            <a:endParaRPr sz="1200">
              <a:solidFill>
                <a:schemeClr val="dk1"/>
              </a:solidFill>
              <a:latin typeface="Arial"/>
              <a:ea typeface="Arial"/>
              <a:cs typeface="Arial"/>
              <a:sym typeface="Arial"/>
            </a:endParaRPr>
          </a:p>
        </p:txBody>
      </p:sp>
      <p:sp>
        <p:nvSpPr>
          <p:cNvPr id="495" name="Shape 495"/>
          <p:cNvSpPr/>
          <p:nvPr/>
        </p:nvSpPr>
        <p:spPr>
          <a:xfrm>
            <a:off x="7266573" y="2864132"/>
            <a:ext cx="1628100" cy="477000"/>
          </a:xfrm>
          <a:custGeom>
            <a:avLst/>
            <a:gdLst/>
            <a:ahLst/>
            <a:cxnLst/>
            <a:rect l="0" t="0" r="0" b="0"/>
            <a:pathLst>
              <a:path w="120000" h="120000" extrusionOk="0">
                <a:moveTo>
                  <a:pt x="102418" y="119880"/>
                </a:moveTo>
                <a:lnTo>
                  <a:pt x="0" y="119880"/>
                </a:lnTo>
                <a:lnTo>
                  <a:pt x="17556" y="59941"/>
                </a:lnTo>
                <a:lnTo>
                  <a:pt x="0" y="0"/>
                </a:lnTo>
                <a:lnTo>
                  <a:pt x="102418" y="0"/>
                </a:lnTo>
                <a:lnTo>
                  <a:pt x="119974" y="59941"/>
                </a:lnTo>
                <a:lnTo>
                  <a:pt x="102418" y="119880"/>
                </a:lnTo>
                <a:close/>
              </a:path>
            </a:pathLst>
          </a:custGeom>
          <a:solidFill>
            <a:srgbClr val="212D74"/>
          </a:solidFill>
          <a:ln>
            <a:noFill/>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496" name="Shape 496"/>
          <p:cNvSpPr/>
          <p:nvPr/>
        </p:nvSpPr>
        <p:spPr>
          <a:xfrm>
            <a:off x="7266572" y="2864132"/>
            <a:ext cx="1628100" cy="477000"/>
          </a:xfrm>
          <a:custGeom>
            <a:avLst/>
            <a:gdLst/>
            <a:ahLst/>
            <a:cxnLst/>
            <a:rect l="0" t="0" r="0" b="0"/>
            <a:pathLst>
              <a:path w="120000" h="120000" extrusionOk="0">
                <a:moveTo>
                  <a:pt x="0" y="0"/>
                </a:moveTo>
                <a:lnTo>
                  <a:pt x="102418" y="0"/>
                </a:lnTo>
                <a:lnTo>
                  <a:pt x="119974" y="59941"/>
                </a:lnTo>
                <a:lnTo>
                  <a:pt x="102418" y="119880"/>
                </a:lnTo>
                <a:lnTo>
                  <a:pt x="0" y="119880"/>
                </a:lnTo>
                <a:lnTo>
                  <a:pt x="17556" y="59941"/>
                </a:lnTo>
                <a:lnTo>
                  <a:pt x="0" y="0"/>
                </a:lnTo>
                <a:close/>
              </a:path>
            </a:pathLst>
          </a:custGeom>
          <a:noFill/>
          <a:ln w="9525" cap="flat" cmpd="sng">
            <a:solidFill>
              <a:srgbClr val="000000"/>
            </a:solidFill>
            <a:prstDash val="solid"/>
            <a:round/>
            <a:headEnd type="none" w="med" len="med"/>
            <a:tailEnd type="none" w="med" len="med"/>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497" name="Shape 497"/>
          <p:cNvSpPr txBox="1"/>
          <p:nvPr/>
        </p:nvSpPr>
        <p:spPr>
          <a:xfrm>
            <a:off x="7732836" y="2902551"/>
            <a:ext cx="835800" cy="377100"/>
          </a:xfrm>
          <a:prstGeom prst="rect">
            <a:avLst/>
          </a:prstGeom>
          <a:noFill/>
          <a:ln>
            <a:noFill/>
          </a:ln>
        </p:spPr>
        <p:txBody>
          <a:bodyPr spcFirstLastPara="1" wrap="square" lIns="0" tIns="20300" rIns="0" bIns="0" anchor="t" anchorCtr="0">
            <a:noAutofit/>
          </a:bodyPr>
          <a:lstStyle/>
          <a:p>
            <a:pPr marL="194310" marR="5080" indent="-182245">
              <a:lnSpc>
                <a:spcPct val="118333"/>
              </a:lnSpc>
            </a:pPr>
            <a:r>
              <a:rPr lang="en" sz="1200" b="1">
                <a:solidFill>
                  <a:srgbClr val="FFFFFF"/>
                </a:solidFill>
                <a:latin typeface="Arial"/>
                <a:ea typeface="Arial"/>
                <a:cs typeface="Arial"/>
                <a:sym typeface="Arial"/>
              </a:rPr>
              <a:t>Interact &amp;  Test</a:t>
            </a:r>
            <a:endParaRPr sz="1200">
              <a:solidFill>
                <a:schemeClr val="dk1"/>
              </a:solidFill>
              <a:latin typeface="Arial"/>
              <a:ea typeface="Arial"/>
              <a:cs typeface="Arial"/>
              <a:sym typeface="Arial"/>
            </a:endParaRPr>
          </a:p>
        </p:txBody>
      </p:sp>
      <p:sp>
        <p:nvSpPr>
          <p:cNvPr id="498" name="Shape 498"/>
          <p:cNvSpPr/>
          <p:nvPr/>
        </p:nvSpPr>
        <p:spPr>
          <a:xfrm>
            <a:off x="3671530" y="1938565"/>
            <a:ext cx="2257500" cy="817800"/>
          </a:xfrm>
          <a:custGeom>
            <a:avLst/>
            <a:gdLst/>
            <a:ahLst/>
            <a:cxnLst/>
            <a:rect l="0" t="0" r="0" b="0"/>
            <a:pathLst>
              <a:path w="120000" h="120000" extrusionOk="0">
                <a:moveTo>
                  <a:pt x="16295" y="89951"/>
                </a:moveTo>
                <a:lnTo>
                  <a:pt x="5431" y="89951"/>
                </a:lnTo>
                <a:lnTo>
                  <a:pt x="6330" y="86461"/>
                </a:lnTo>
                <a:lnTo>
                  <a:pt x="8402" y="79630"/>
                </a:lnTo>
                <a:lnTo>
                  <a:pt x="10829" y="73005"/>
                </a:lnTo>
                <a:lnTo>
                  <a:pt x="13597" y="66596"/>
                </a:lnTo>
                <a:lnTo>
                  <a:pt x="16693" y="60415"/>
                </a:lnTo>
                <a:lnTo>
                  <a:pt x="20104" y="54472"/>
                </a:lnTo>
                <a:lnTo>
                  <a:pt x="21922" y="51593"/>
                </a:lnTo>
                <a:lnTo>
                  <a:pt x="23815" y="48777"/>
                </a:lnTo>
                <a:lnTo>
                  <a:pt x="25779" y="46026"/>
                </a:lnTo>
                <a:lnTo>
                  <a:pt x="27814" y="43341"/>
                </a:lnTo>
                <a:lnTo>
                  <a:pt x="29917" y="40724"/>
                </a:lnTo>
                <a:lnTo>
                  <a:pt x="32087" y="38175"/>
                </a:lnTo>
                <a:lnTo>
                  <a:pt x="34322" y="35695"/>
                </a:lnTo>
                <a:lnTo>
                  <a:pt x="36621" y="33288"/>
                </a:lnTo>
                <a:lnTo>
                  <a:pt x="38981" y="30953"/>
                </a:lnTo>
                <a:lnTo>
                  <a:pt x="41402" y="28691"/>
                </a:lnTo>
                <a:lnTo>
                  <a:pt x="43881" y="26505"/>
                </a:lnTo>
                <a:lnTo>
                  <a:pt x="46418" y="24396"/>
                </a:lnTo>
                <a:lnTo>
                  <a:pt x="49009" y="22364"/>
                </a:lnTo>
                <a:lnTo>
                  <a:pt x="51654" y="20411"/>
                </a:lnTo>
                <a:lnTo>
                  <a:pt x="54350" y="18539"/>
                </a:lnTo>
                <a:lnTo>
                  <a:pt x="57097" y="16749"/>
                </a:lnTo>
                <a:lnTo>
                  <a:pt x="59892" y="15041"/>
                </a:lnTo>
                <a:lnTo>
                  <a:pt x="62734" y="13418"/>
                </a:lnTo>
                <a:lnTo>
                  <a:pt x="65622" y="11881"/>
                </a:lnTo>
                <a:lnTo>
                  <a:pt x="68552" y="10431"/>
                </a:lnTo>
                <a:lnTo>
                  <a:pt x="71525" y="9069"/>
                </a:lnTo>
                <a:lnTo>
                  <a:pt x="74537" y="7797"/>
                </a:lnTo>
                <a:lnTo>
                  <a:pt x="77588" y="6616"/>
                </a:lnTo>
                <a:lnTo>
                  <a:pt x="80676" y="5527"/>
                </a:lnTo>
                <a:lnTo>
                  <a:pt x="83798" y="4531"/>
                </a:lnTo>
                <a:lnTo>
                  <a:pt x="86955" y="3631"/>
                </a:lnTo>
                <a:lnTo>
                  <a:pt x="90143" y="2826"/>
                </a:lnTo>
                <a:lnTo>
                  <a:pt x="93361" y="2119"/>
                </a:lnTo>
                <a:lnTo>
                  <a:pt x="96607" y="1511"/>
                </a:lnTo>
                <a:lnTo>
                  <a:pt x="99880" y="1003"/>
                </a:lnTo>
                <a:lnTo>
                  <a:pt x="103178" y="597"/>
                </a:lnTo>
                <a:lnTo>
                  <a:pt x="106500" y="293"/>
                </a:lnTo>
                <a:lnTo>
                  <a:pt x="109843" y="94"/>
                </a:lnTo>
                <a:lnTo>
                  <a:pt x="113206" y="0"/>
                </a:lnTo>
                <a:lnTo>
                  <a:pt x="116588" y="12"/>
                </a:lnTo>
                <a:lnTo>
                  <a:pt x="119986" y="132"/>
                </a:lnTo>
                <a:lnTo>
                  <a:pt x="116557" y="364"/>
                </a:lnTo>
                <a:lnTo>
                  <a:pt x="113154" y="704"/>
                </a:lnTo>
                <a:lnTo>
                  <a:pt x="109777" y="1151"/>
                </a:lnTo>
                <a:lnTo>
                  <a:pt x="106430" y="1703"/>
                </a:lnTo>
                <a:lnTo>
                  <a:pt x="103112" y="2359"/>
                </a:lnTo>
                <a:lnTo>
                  <a:pt x="99827" y="3118"/>
                </a:lnTo>
                <a:lnTo>
                  <a:pt x="96576" y="3979"/>
                </a:lnTo>
                <a:lnTo>
                  <a:pt x="93360" y="4938"/>
                </a:lnTo>
                <a:lnTo>
                  <a:pt x="90181" y="5996"/>
                </a:lnTo>
                <a:lnTo>
                  <a:pt x="87042" y="7151"/>
                </a:lnTo>
                <a:lnTo>
                  <a:pt x="83942" y="8401"/>
                </a:lnTo>
                <a:lnTo>
                  <a:pt x="80886" y="9745"/>
                </a:lnTo>
                <a:lnTo>
                  <a:pt x="77872" y="11181"/>
                </a:lnTo>
                <a:lnTo>
                  <a:pt x="74905" y="12708"/>
                </a:lnTo>
                <a:lnTo>
                  <a:pt x="71985" y="14325"/>
                </a:lnTo>
                <a:lnTo>
                  <a:pt x="69114" y="16029"/>
                </a:lnTo>
                <a:lnTo>
                  <a:pt x="66294" y="17821"/>
                </a:lnTo>
                <a:lnTo>
                  <a:pt x="63526" y="19696"/>
                </a:lnTo>
                <a:lnTo>
                  <a:pt x="60812" y="21656"/>
                </a:lnTo>
                <a:lnTo>
                  <a:pt x="58154" y="23698"/>
                </a:lnTo>
                <a:lnTo>
                  <a:pt x="55553" y="25820"/>
                </a:lnTo>
                <a:lnTo>
                  <a:pt x="53011" y="28022"/>
                </a:lnTo>
                <a:lnTo>
                  <a:pt x="50531" y="30301"/>
                </a:lnTo>
                <a:lnTo>
                  <a:pt x="48113" y="32656"/>
                </a:lnTo>
                <a:lnTo>
                  <a:pt x="45759" y="35086"/>
                </a:lnTo>
                <a:lnTo>
                  <a:pt x="43471" y="37590"/>
                </a:lnTo>
                <a:lnTo>
                  <a:pt x="41250" y="40165"/>
                </a:lnTo>
                <a:lnTo>
                  <a:pt x="39099" y="42811"/>
                </a:lnTo>
                <a:lnTo>
                  <a:pt x="37019" y="45526"/>
                </a:lnTo>
                <a:lnTo>
                  <a:pt x="35011" y="48308"/>
                </a:lnTo>
                <a:lnTo>
                  <a:pt x="33078" y="51157"/>
                </a:lnTo>
                <a:lnTo>
                  <a:pt x="31221" y="54069"/>
                </a:lnTo>
                <a:lnTo>
                  <a:pt x="29442" y="57045"/>
                </a:lnTo>
                <a:lnTo>
                  <a:pt x="26123" y="63180"/>
                </a:lnTo>
                <a:lnTo>
                  <a:pt x="23135" y="69550"/>
                </a:lnTo>
                <a:lnTo>
                  <a:pt x="20493" y="76143"/>
                </a:lnTo>
                <a:lnTo>
                  <a:pt x="18208" y="82947"/>
                </a:lnTo>
                <a:lnTo>
                  <a:pt x="17204" y="86425"/>
                </a:lnTo>
                <a:lnTo>
                  <a:pt x="16295" y="89951"/>
                </a:lnTo>
                <a:close/>
              </a:path>
              <a:path w="120000" h="120000" extrusionOk="0">
                <a:moveTo>
                  <a:pt x="7285" y="119937"/>
                </a:moveTo>
                <a:lnTo>
                  <a:pt x="0" y="89951"/>
                </a:lnTo>
                <a:lnTo>
                  <a:pt x="21728" y="89951"/>
                </a:lnTo>
                <a:lnTo>
                  <a:pt x="7285" y="119937"/>
                </a:lnTo>
                <a:close/>
              </a:path>
            </a:pathLst>
          </a:custGeom>
          <a:solidFill>
            <a:srgbClr val="3849AA"/>
          </a:solidFill>
          <a:ln>
            <a:noFill/>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499" name="Shape 499"/>
          <p:cNvSpPr/>
          <p:nvPr/>
        </p:nvSpPr>
        <p:spPr>
          <a:xfrm>
            <a:off x="5826500" y="1938522"/>
            <a:ext cx="2324700" cy="817800"/>
          </a:xfrm>
          <a:custGeom>
            <a:avLst/>
            <a:gdLst/>
            <a:ahLst/>
            <a:cxnLst/>
            <a:rect l="0" t="0" r="0" b="0"/>
            <a:pathLst>
              <a:path w="120000" h="120000" extrusionOk="0">
                <a:moveTo>
                  <a:pt x="119987" y="119943"/>
                </a:moveTo>
                <a:lnTo>
                  <a:pt x="109438" y="119943"/>
                </a:lnTo>
                <a:lnTo>
                  <a:pt x="109383" y="116136"/>
                </a:lnTo>
                <a:lnTo>
                  <a:pt x="109222" y="112358"/>
                </a:lnTo>
                <a:lnTo>
                  <a:pt x="108585" y="104898"/>
                </a:lnTo>
                <a:lnTo>
                  <a:pt x="107538" y="97577"/>
                </a:lnTo>
                <a:lnTo>
                  <a:pt x="106095" y="90410"/>
                </a:lnTo>
                <a:lnTo>
                  <a:pt x="104269" y="83410"/>
                </a:lnTo>
                <a:lnTo>
                  <a:pt x="102071" y="76592"/>
                </a:lnTo>
                <a:lnTo>
                  <a:pt x="99516" y="69970"/>
                </a:lnTo>
                <a:lnTo>
                  <a:pt x="96615" y="63557"/>
                </a:lnTo>
                <a:lnTo>
                  <a:pt x="93382" y="57368"/>
                </a:lnTo>
                <a:lnTo>
                  <a:pt x="91645" y="54362"/>
                </a:lnTo>
                <a:lnTo>
                  <a:pt x="89830" y="51417"/>
                </a:lnTo>
                <a:lnTo>
                  <a:pt x="87938" y="48535"/>
                </a:lnTo>
                <a:lnTo>
                  <a:pt x="85971" y="45717"/>
                </a:lnTo>
                <a:lnTo>
                  <a:pt x="83930" y="42967"/>
                </a:lnTo>
                <a:lnTo>
                  <a:pt x="81818" y="40284"/>
                </a:lnTo>
                <a:lnTo>
                  <a:pt x="79635" y="37671"/>
                </a:lnTo>
                <a:lnTo>
                  <a:pt x="77384" y="35130"/>
                </a:lnTo>
                <a:lnTo>
                  <a:pt x="75066" y="32663"/>
                </a:lnTo>
                <a:lnTo>
                  <a:pt x="72682" y="30271"/>
                </a:lnTo>
                <a:lnTo>
                  <a:pt x="70234" y="27955"/>
                </a:lnTo>
                <a:lnTo>
                  <a:pt x="67724" y="25719"/>
                </a:lnTo>
                <a:lnTo>
                  <a:pt x="65154" y="23563"/>
                </a:lnTo>
                <a:lnTo>
                  <a:pt x="62524" y="21489"/>
                </a:lnTo>
                <a:lnTo>
                  <a:pt x="59837" y="19500"/>
                </a:lnTo>
                <a:lnTo>
                  <a:pt x="57094" y="17596"/>
                </a:lnTo>
                <a:lnTo>
                  <a:pt x="54297" y="15780"/>
                </a:lnTo>
                <a:lnTo>
                  <a:pt x="51447" y="14053"/>
                </a:lnTo>
                <a:lnTo>
                  <a:pt x="48546" y="12417"/>
                </a:lnTo>
                <a:lnTo>
                  <a:pt x="45596" y="10874"/>
                </a:lnTo>
                <a:lnTo>
                  <a:pt x="42598" y="9425"/>
                </a:lnTo>
                <a:lnTo>
                  <a:pt x="39554" y="8073"/>
                </a:lnTo>
                <a:lnTo>
                  <a:pt x="36465" y="6819"/>
                </a:lnTo>
                <a:lnTo>
                  <a:pt x="33333" y="5665"/>
                </a:lnTo>
                <a:lnTo>
                  <a:pt x="30159" y="4612"/>
                </a:lnTo>
                <a:lnTo>
                  <a:pt x="26946" y="3663"/>
                </a:lnTo>
                <a:lnTo>
                  <a:pt x="23695" y="2818"/>
                </a:lnTo>
                <a:lnTo>
                  <a:pt x="20407" y="2081"/>
                </a:lnTo>
                <a:lnTo>
                  <a:pt x="17084" y="1452"/>
                </a:lnTo>
                <a:lnTo>
                  <a:pt x="13727" y="934"/>
                </a:lnTo>
                <a:lnTo>
                  <a:pt x="10339" y="528"/>
                </a:lnTo>
                <a:lnTo>
                  <a:pt x="6921" y="235"/>
                </a:lnTo>
                <a:lnTo>
                  <a:pt x="3474" y="59"/>
                </a:lnTo>
                <a:lnTo>
                  <a:pt x="0" y="0"/>
                </a:lnTo>
                <a:lnTo>
                  <a:pt x="10549" y="0"/>
                </a:lnTo>
                <a:lnTo>
                  <a:pt x="14023" y="59"/>
                </a:lnTo>
                <a:lnTo>
                  <a:pt x="17470" y="235"/>
                </a:lnTo>
                <a:lnTo>
                  <a:pt x="20889" y="528"/>
                </a:lnTo>
                <a:lnTo>
                  <a:pt x="24277" y="934"/>
                </a:lnTo>
                <a:lnTo>
                  <a:pt x="27633" y="1452"/>
                </a:lnTo>
                <a:lnTo>
                  <a:pt x="30956" y="2081"/>
                </a:lnTo>
                <a:lnTo>
                  <a:pt x="34244" y="2818"/>
                </a:lnTo>
                <a:lnTo>
                  <a:pt x="37496" y="3663"/>
                </a:lnTo>
                <a:lnTo>
                  <a:pt x="40709" y="4612"/>
                </a:lnTo>
                <a:lnTo>
                  <a:pt x="43882" y="5665"/>
                </a:lnTo>
                <a:lnTo>
                  <a:pt x="47014" y="6819"/>
                </a:lnTo>
                <a:lnTo>
                  <a:pt x="50103" y="8073"/>
                </a:lnTo>
                <a:lnTo>
                  <a:pt x="53148" y="9425"/>
                </a:lnTo>
                <a:lnTo>
                  <a:pt x="56146" y="10874"/>
                </a:lnTo>
                <a:lnTo>
                  <a:pt x="59096" y="12417"/>
                </a:lnTo>
                <a:lnTo>
                  <a:pt x="61997" y="14053"/>
                </a:lnTo>
                <a:lnTo>
                  <a:pt x="64847" y="15780"/>
                </a:lnTo>
                <a:lnTo>
                  <a:pt x="67644" y="17596"/>
                </a:lnTo>
                <a:lnTo>
                  <a:pt x="70387" y="19500"/>
                </a:lnTo>
                <a:lnTo>
                  <a:pt x="73074" y="21489"/>
                </a:lnTo>
                <a:lnTo>
                  <a:pt x="75703" y="23563"/>
                </a:lnTo>
                <a:lnTo>
                  <a:pt x="78274" y="25719"/>
                </a:lnTo>
                <a:lnTo>
                  <a:pt x="80784" y="27955"/>
                </a:lnTo>
                <a:lnTo>
                  <a:pt x="83232" y="30271"/>
                </a:lnTo>
                <a:lnTo>
                  <a:pt x="85615" y="32663"/>
                </a:lnTo>
                <a:lnTo>
                  <a:pt x="87934" y="35130"/>
                </a:lnTo>
                <a:lnTo>
                  <a:pt x="90185" y="37671"/>
                </a:lnTo>
                <a:lnTo>
                  <a:pt x="92368" y="40284"/>
                </a:lnTo>
                <a:lnTo>
                  <a:pt x="94480" y="42967"/>
                </a:lnTo>
                <a:lnTo>
                  <a:pt x="96521" y="45717"/>
                </a:lnTo>
                <a:lnTo>
                  <a:pt x="98488" y="48535"/>
                </a:lnTo>
                <a:lnTo>
                  <a:pt x="100380" y="51417"/>
                </a:lnTo>
                <a:lnTo>
                  <a:pt x="102195" y="54362"/>
                </a:lnTo>
                <a:lnTo>
                  <a:pt x="103932" y="57368"/>
                </a:lnTo>
                <a:lnTo>
                  <a:pt x="105589" y="60434"/>
                </a:lnTo>
                <a:lnTo>
                  <a:pt x="108658" y="66736"/>
                </a:lnTo>
                <a:lnTo>
                  <a:pt x="111387" y="73256"/>
                </a:lnTo>
                <a:lnTo>
                  <a:pt x="113765" y="79978"/>
                </a:lnTo>
                <a:lnTo>
                  <a:pt x="115779" y="86888"/>
                </a:lnTo>
                <a:lnTo>
                  <a:pt x="117415" y="93974"/>
                </a:lnTo>
                <a:lnTo>
                  <a:pt x="118662" y="101219"/>
                </a:lnTo>
                <a:lnTo>
                  <a:pt x="119505" y="108611"/>
                </a:lnTo>
                <a:lnTo>
                  <a:pt x="119933" y="116136"/>
                </a:lnTo>
                <a:lnTo>
                  <a:pt x="119987" y="119943"/>
                </a:lnTo>
                <a:close/>
              </a:path>
            </a:pathLst>
          </a:custGeom>
          <a:solidFill>
            <a:srgbClr val="2D3A87"/>
          </a:solidFill>
          <a:ln>
            <a:noFill/>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500" name="Shape 500"/>
          <p:cNvSpPr/>
          <p:nvPr/>
        </p:nvSpPr>
        <p:spPr>
          <a:xfrm>
            <a:off x="3671530" y="1938522"/>
            <a:ext cx="4479900" cy="817800"/>
          </a:xfrm>
          <a:custGeom>
            <a:avLst/>
            <a:gdLst/>
            <a:ahLst/>
            <a:cxnLst/>
            <a:rect l="0" t="0" r="0" b="0"/>
            <a:pathLst>
              <a:path w="120000" h="120000" extrusionOk="0">
                <a:moveTo>
                  <a:pt x="60460" y="139"/>
                </a:moveTo>
                <a:lnTo>
                  <a:pt x="58733" y="370"/>
                </a:lnTo>
                <a:lnTo>
                  <a:pt x="57018" y="710"/>
                </a:lnTo>
                <a:lnTo>
                  <a:pt x="55316" y="1157"/>
                </a:lnTo>
                <a:lnTo>
                  <a:pt x="53629" y="1709"/>
                </a:lnTo>
                <a:lnTo>
                  <a:pt x="51958" y="2366"/>
                </a:lnTo>
                <a:lnTo>
                  <a:pt x="50302" y="3125"/>
                </a:lnTo>
                <a:lnTo>
                  <a:pt x="48664" y="3985"/>
                </a:lnTo>
                <a:lnTo>
                  <a:pt x="47044" y="4945"/>
                </a:lnTo>
                <a:lnTo>
                  <a:pt x="45442" y="6003"/>
                </a:lnTo>
                <a:lnTo>
                  <a:pt x="43860" y="7158"/>
                </a:lnTo>
                <a:lnTo>
                  <a:pt x="42298" y="8408"/>
                </a:lnTo>
                <a:lnTo>
                  <a:pt x="40758" y="9752"/>
                </a:lnTo>
                <a:lnTo>
                  <a:pt x="39240" y="11188"/>
                </a:lnTo>
                <a:lnTo>
                  <a:pt x="37744" y="12715"/>
                </a:lnTo>
                <a:lnTo>
                  <a:pt x="36273" y="14331"/>
                </a:lnTo>
                <a:lnTo>
                  <a:pt x="34826" y="16036"/>
                </a:lnTo>
                <a:lnTo>
                  <a:pt x="33405" y="17827"/>
                </a:lnTo>
                <a:lnTo>
                  <a:pt x="32010" y="19703"/>
                </a:lnTo>
                <a:lnTo>
                  <a:pt x="30643" y="21663"/>
                </a:lnTo>
                <a:lnTo>
                  <a:pt x="29303" y="23704"/>
                </a:lnTo>
                <a:lnTo>
                  <a:pt x="27993" y="25826"/>
                </a:lnTo>
                <a:lnTo>
                  <a:pt x="26712" y="28028"/>
                </a:lnTo>
                <a:lnTo>
                  <a:pt x="25462" y="30307"/>
                </a:lnTo>
                <a:lnTo>
                  <a:pt x="24244" y="32663"/>
                </a:lnTo>
                <a:lnTo>
                  <a:pt x="23057" y="35093"/>
                </a:lnTo>
                <a:lnTo>
                  <a:pt x="21905" y="37597"/>
                </a:lnTo>
                <a:lnTo>
                  <a:pt x="20786" y="40172"/>
                </a:lnTo>
                <a:lnTo>
                  <a:pt x="19702" y="42818"/>
                </a:lnTo>
                <a:lnTo>
                  <a:pt x="18654" y="45533"/>
                </a:lnTo>
                <a:lnTo>
                  <a:pt x="17642" y="48315"/>
                </a:lnTo>
                <a:lnTo>
                  <a:pt x="16668" y="51163"/>
                </a:lnTo>
                <a:lnTo>
                  <a:pt x="15732" y="54076"/>
                </a:lnTo>
                <a:lnTo>
                  <a:pt x="14835" y="57052"/>
                </a:lnTo>
                <a:lnTo>
                  <a:pt x="13163" y="63187"/>
                </a:lnTo>
                <a:lnTo>
                  <a:pt x="11658" y="69557"/>
                </a:lnTo>
                <a:lnTo>
                  <a:pt x="10326" y="76149"/>
                </a:lnTo>
                <a:lnTo>
                  <a:pt x="9175" y="82954"/>
                </a:lnTo>
                <a:lnTo>
                  <a:pt x="8211" y="89957"/>
                </a:lnTo>
                <a:lnTo>
                  <a:pt x="10948" y="89957"/>
                </a:lnTo>
                <a:lnTo>
                  <a:pt x="3671" y="119943"/>
                </a:lnTo>
                <a:lnTo>
                  <a:pt x="0" y="89957"/>
                </a:lnTo>
                <a:lnTo>
                  <a:pt x="2736" y="89957"/>
                </a:lnTo>
                <a:lnTo>
                  <a:pt x="3694" y="82993"/>
                </a:lnTo>
                <a:lnTo>
                  <a:pt x="4836" y="76228"/>
                </a:lnTo>
                <a:lnTo>
                  <a:pt x="6156" y="69675"/>
                </a:lnTo>
                <a:lnTo>
                  <a:pt x="7647" y="63345"/>
                </a:lnTo>
                <a:lnTo>
                  <a:pt x="9303" y="57247"/>
                </a:lnTo>
                <a:lnTo>
                  <a:pt x="10190" y="54290"/>
                </a:lnTo>
                <a:lnTo>
                  <a:pt x="11115" y="51395"/>
                </a:lnTo>
                <a:lnTo>
                  <a:pt x="12079" y="48563"/>
                </a:lnTo>
                <a:lnTo>
                  <a:pt x="13079" y="45798"/>
                </a:lnTo>
                <a:lnTo>
                  <a:pt x="14115" y="43098"/>
                </a:lnTo>
                <a:lnTo>
                  <a:pt x="15186" y="40467"/>
                </a:lnTo>
                <a:lnTo>
                  <a:pt x="16291" y="37905"/>
                </a:lnTo>
                <a:lnTo>
                  <a:pt x="17430" y="35415"/>
                </a:lnTo>
                <a:lnTo>
                  <a:pt x="18602" y="32996"/>
                </a:lnTo>
                <a:lnTo>
                  <a:pt x="19805" y="30651"/>
                </a:lnTo>
                <a:lnTo>
                  <a:pt x="21039" y="28381"/>
                </a:lnTo>
                <a:lnTo>
                  <a:pt x="22303" y="26187"/>
                </a:lnTo>
                <a:lnTo>
                  <a:pt x="23597" y="24071"/>
                </a:lnTo>
                <a:lnTo>
                  <a:pt x="24918" y="22034"/>
                </a:lnTo>
                <a:lnTo>
                  <a:pt x="26268" y="20078"/>
                </a:lnTo>
                <a:lnTo>
                  <a:pt x="27643" y="18204"/>
                </a:lnTo>
                <a:lnTo>
                  <a:pt x="29045" y="16413"/>
                </a:lnTo>
                <a:lnTo>
                  <a:pt x="30472" y="14706"/>
                </a:lnTo>
                <a:lnTo>
                  <a:pt x="31922" y="13086"/>
                </a:lnTo>
                <a:lnTo>
                  <a:pt x="33396" y="11553"/>
                </a:lnTo>
                <a:lnTo>
                  <a:pt x="34893" y="10110"/>
                </a:lnTo>
                <a:lnTo>
                  <a:pt x="36411" y="8756"/>
                </a:lnTo>
                <a:lnTo>
                  <a:pt x="37950" y="7494"/>
                </a:lnTo>
                <a:lnTo>
                  <a:pt x="39508" y="6325"/>
                </a:lnTo>
                <a:lnTo>
                  <a:pt x="41086" y="5250"/>
                </a:lnTo>
                <a:lnTo>
                  <a:pt x="42682" y="4271"/>
                </a:lnTo>
                <a:lnTo>
                  <a:pt x="44295" y="3389"/>
                </a:lnTo>
                <a:lnTo>
                  <a:pt x="45925" y="2606"/>
                </a:lnTo>
                <a:lnTo>
                  <a:pt x="47570" y="1923"/>
                </a:lnTo>
                <a:lnTo>
                  <a:pt x="49230" y="1341"/>
                </a:lnTo>
                <a:lnTo>
                  <a:pt x="50904" y="862"/>
                </a:lnTo>
                <a:lnTo>
                  <a:pt x="52591" y="486"/>
                </a:lnTo>
                <a:lnTo>
                  <a:pt x="54291" y="217"/>
                </a:lnTo>
                <a:lnTo>
                  <a:pt x="56001" y="54"/>
                </a:lnTo>
                <a:lnTo>
                  <a:pt x="57723" y="0"/>
                </a:lnTo>
                <a:lnTo>
                  <a:pt x="63197" y="0"/>
                </a:lnTo>
                <a:lnTo>
                  <a:pt x="65000" y="59"/>
                </a:lnTo>
                <a:lnTo>
                  <a:pt x="66789" y="235"/>
                </a:lnTo>
                <a:lnTo>
                  <a:pt x="68563" y="528"/>
                </a:lnTo>
                <a:lnTo>
                  <a:pt x="70321" y="934"/>
                </a:lnTo>
                <a:lnTo>
                  <a:pt x="72063" y="1452"/>
                </a:lnTo>
                <a:lnTo>
                  <a:pt x="73787" y="2081"/>
                </a:lnTo>
                <a:lnTo>
                  <a:pt x="75493" y="2818"/>
                </a:lnTo>
                <a:lnTo>
                  <a:pt x="77181" y="3663"/>
                </a:lnTo>
                <a:lnTo>
                  <a:pt x="78848" y="4612"/>
                </a:lnTo>
                <a:lnTo>
                  <a:pt x="80495" y="5665"/>
                </a:lnTo>
                <a:lnTo>
                  <a:pt x="82120" y="6819"/>
                </a:lnTo>
                <a:lnTo>
                  <a:pt x="83723" y="8073"/>
                </a:lnTo>
                <a:lnTo>
                  <a:pt x="85303" y="9425"/>
                </a:lnTo>
                <a:lnTo>
                  <a:pt x="86858" y="10874"/>
                </a:lnTo>
                <a:lnTo>
                  <a:pt x="88389" y="12417"/>
                </a:lnTo>
                <a:lnTo>
                  <a:pt x="89895" y="14053"/>
                </a:lnTo>
                <a:lnTo>
                  <a:pt x="91373" y="15780"/>
                </a:lnTo>
                <a:lnTo>
                  <a:pt x="92825" y="17596"/>
                </a:lnTo>
                <a:lnTo>
                  <a:pt x="94248" y="19500"/>
                </a:lnTo>
                <a:lnTo>
                  <a:pt x="95643" y="21489"/>
                </a:lnTo>
                <a:lnTo>
                  <a:pt x="97007" y="23563"/>
                </a:lnTo>
                <a:lnTo>
                  <a:pt x="98341" y="25719"/>
                </a:lnTo>
                <a:lnTo>
                  <a:pt x="99644" y="27955"/>
                </a:lnTo>
                <a:lnTo>
                  <a:pt x="100914" y="30271"/>
                </a:lnTo>
                <a:lnTo>
                  <a:pt x="102151" y="32663"/>
                </a:lnTo>
                <a:lnTo>
                  <a:pt x="103354" y="35130"/>
                </a:lnTo>
                <a:lnTo>
                  <a:pt x="104522" y="37671"/>
                </a:lnTo>
                <a:lnTo>
                  <a:pt x="105655" y="40284"/>
                </a:lnTo>
                <a:lnTo>
                  <a:pt x="106751" y="42967"/>
                </a:lnTo>
                <a:lnTo>
                  <a:pt x="107810" y="45717"/>
                </a:lnTo>
                <a:lnTo>
                  <a:pt x="108831" y="48535"/>
                </a:lnTo>
                <a:lnTo>
                  <a:pt x="109812" y="51417"/>
                </a:lnTo>
                <a:lnTo>
                  <a:pt x="110754" y="54362"/>
                </a:lnTo>
                <a:lnTo>
                  <a:pt x="111656" y="57368"/>
                </a:lnTo>
                <a:lnTo>
                  <a:pt x="112516" y="60434"/>
                </a:lnTo>
                <a:lnTo>
                  <a:pt x="114108" y="66736"/>
                </a:lnTo>
                <a:lnTo>
                  <a:pt x="115524" y="73256"/>
                </a:lnTo>
                <a:lnTo>
                  <a:pt x="116758" y="79978"/>
                </a:lnTo>
                <a:lnTo>
                  <a:pt x="117803" y="86888"/>
                </a:lnTo>
                <a:lnTo>
                  <a:pt x="118653" y="93974"/>
                </a:lnTo>
                <a:lnTo>
                  <a:pt x="119299" y="101219"/>
                </a:lnTo>
                <a:lnTo>
                  <a:pt x="119737" y="108611"/>
                </a:lnTo>
                <a:lnTo>
                  <a:pt x="119959" y="116136"/>
                </a:lnTo>
                <a:lnTo>
                  <a:pt x="119987" y="119943"/>
                </a:lnTo>
                <a:lnTo>
                  <a:pt x="114513" y="119943"/>
                </a:lnTo>
                <a:lnTo>
                  <a:pt x="114401" y="112358"/>
                </a:lnTo>
                <a:lnTo>
                  <a:pt x="114070" y="104898"/>
                </a:lnTo>
                <a:lnTo>
                  <a:pt x="113527" y="97577"/>
                </a:lnTo>
                <a:lnTo>
                  <a:pt x="112778" y="90410"/>
                </a:lnTo>
                <a:lnTo>
                  <a:pt x="111830" y="83410"/>
                </a:lnTo>
                <a:lnTo>
                  <a:pt x="110690" y="76592"/>
                </a:lnTo>
                <a:lnTo>
                  <a:pt x="109364" y="69970"/>
                </a:lnTo>
                <a:lnTo>
                  <a:pt x="107859" y="63557"/>
                </a:lnTo>
                <a:lnTo>
                  <a:pt x="106181" y="57368"/>
                </a:lnTo>
                <a:lnTo>
                  <a:pt x="105280" y="54362"/>
                </a:lnTo>
                <a:lnTo>
                  <a:pt x="104338" y="51417"/>
                </a:lnTo>
                <a:lnTo>
                  <a:pt x="103356" y="48535"/>
                </a:lnTo>
                <a:lnTo>
                  <a:pt x="102335" y="45717"/>
                </a:lnTo>
                <a:lnTo>
                  <a:pt x="101277" y="42967"/>
                </a:lnTo>
                <a:lnTo>
                  <a:pt x="100180" y="40284"/>
                </a:lnTo>
                <a:lnTo>
                  <a:pt x="99048" y="37671"/>
                </a:lnTo>
                <a:lnTo>
                  <a:pt x="97880" y="35130"/>
                </a:lnTo>
                <a:lnTo>
                  <a:pt x="96676" y="32663"/>
                </a:lnTo>
                <a:lnTo>
                  <a:pt x="95439" y="30271"/>
                </a:lnTo>
                <a:lnTo>
                  <a:pt x="94169" y="27955"/>
                </a:lnTo>
                <a:lnTo>
                  <a:pt x="92867" y="25719"/>
                </a:lnTo>
                <a:lnTo>
                  <a:pt x="91533" y="23563"/>
                </a:lnTo>
                <a:lnTo>
                  <a:pt x="90168" y="21489"/>
                </a:lnTo>
                <a:lnTo>
                  <a:pt x="88774" y="19500"/>
                </a:lnTo>
                <a:lnTo>
                  <a:pt x="87351" y="17596"/>
                </a:lnTo>
                <a:lnTo>
                  <a:pt x="85899" y="15780"/>
                </a:lnTo>
                <a:lnTo>
                  <a:pt x="84420" y="14053"/>
                </a:lnTo>
                <a:lnTo>
                  <a:pt x="82915" y="12417"/>
                </a:lnTo>
                <a:lnTo>
                  <a:pt x="81384" y="10874"/>
                </a:lnTo>
                <a:lnTo>
                  <a:pt x="79828" y="9425"/>
                </a:lnTo>
                <a:lnTo>
                  <a:pt x="78248" y="8073"/>
                </a:lnTo>
                <a:lnTo>
                  <a:pt x="76646" y="6819"/>
                </a:lnTo>
                <a:lnTo>
                  <a:pt x="75020" y="5665"/>
                </a:lnTo>
                <a:lnTo>
                  <a:pt x="73374" y="4612"/>
                </a:lnTo>
                <a:lnTo>
                  <a:pt x="71706" y="3663"/>
                </a:lnTo>
                <a:lnTo>
                  <a:pt x="70019" y="2818"/>
                </a:lnTo>
                <a:lnTo>
                  <a:pt x="68313" y="2081"/>
                </a:lnTo>
                <a:lnTo>
                  <a:pt x="66588" y="1452"/>
                </a:lnTo>
                <a:lnTo>
                  <a:pt x="64847" y="934"/>
                </a:lnTo>
                <a:lnTo>
                  <a:pt x="63088" y="528"/>
                </a:lnTo>
                <a:lnTo>
                  <a:pt x="61314" y="235"/>
                </a:lnTo>
                <a:lnTo>
                  <a:pt x="59526" y="59"/>
                </a:lnTo>
                <a:lnTo>
                  <a:pt x="57723" y="0"/>
                </a:lnTo>
              </a:path>
            </a:pathLst>
          </a:custGeom>
          <a:noFill/>
          <a:ln w="9525" cap="flat" cmpd="sng">
            <a:solidFill>
              <a:srgbClr val="424242"/>
            </a:solidFill>
            <a:prstDash val="solid"/>
            <a:round/>
            <a:headEnd type="none" w="med" len="med"/>
            <a:tailEnd type="none" w="med" len="med"/>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501" name="Shape 501"/>
          <p:cNvSpPr/>
          <p:nvPr/>
        </p:nvSpPr>
        <p:spPr>
          <a:xfrm>
            <a:off x="1001114" y="3448644"/>
            <a:ext cx="3571200" cy="817800"/>
          </a:xfrm>
          <a:custGeom>
            <a:avLst/>
            <a:gdLst/>
            <a:ahLst/>
            <a:cxnLst/>
            <a:rect l="0" t="0" r="0" b="0"/>
            <a:pathLst>
              <a:path w="120000" h="120000" extrusionOk="0">
                <a:moveTo>
                  <a:pt x="13734" y="29985"/>
                </a:moveTo>
                <a:lnTo>
                  <a:pt x="0" y="29985"/>
                </a:lnTo>
                <a:lnTo>
                  <a:pt x="3157" y="0"/>
                </a:lnTo>
                <a:lnTo>
                  <a:pt x="13734" y="29985"/>
                </a:lnTo>
                <a:close/>
              </a:path>
              <a:path w="120000" h="120000" extrusionOk="0">
                <a:moveTo>
                  <a:pt x="115456" y="119940"/>
                </a:moveTo>
                <a:lnTo>
                  <a:pt x="108724" y="119679"/>
                </a:lnTo>
                <a:lnTo>
                  <a:pt x="99881" y="118726"/>
                </a:lnTo>
                <a:lnTo>
                  <a:pt x="91218" y="117103"/>
                </a:lnTo>
                <a:lnTo>
                  <a:pt x="82764" y="114832"/>
                </a:lnTo>
                <a:lnTo>
                  <a:pt x="74549" y="111935"/>
                </a:lnTo>
                <a:lnTo>
                  <a:pt x="68563" y="109366"/>
                </a:lnTo>
                <a:lnTo>
                  <a:pt x="62740" y="106468"/>
                </a:lnTo>
                <a:lnTo>
                  <a:pt x="57092" y="103250"/>
                </a:lnTo>
                <a:lnTo>
                  <a:pt x="51633" y="99722"/>
                </a:lnTo>
                <a:lnTo>
                  <a:pt x="46375" y="95893"/>
                </a:lnTo>
                <a:lnTo>
                  <a:pt x="42986" y="93178"/>
                </a:lnTo>
                <a:lnTo>
                  <a:pt x="39697" y="90337"/>
                </a:lnTo>
                <a:lnTo>
                  <a:pt x="36509" y="87372"/>
                </a:lnTo>
                <a:lnTo>
                  <a:pt x="33427" y="84286"/>
                </a:lnTo>
                <a:lnTo>
                  <a:pt x="30454" y="81082"/>
                </a:lnTo>
                <a:lnTo>
                  <a:pt x="27594" y="77764"/>
                </a:lnTo>
                <a:lnTo>
                  <a:pt x="26208" y="76062"/>
                </a:lnTo>
                <a:lnTo>
                  <a:pt x="24851" y="74332"/>
                </a:lnTo>
                <a:lnTo>
                  <a:pt x="23524" y="72575"/>
                </a:lnTo>
                <a:lnTo>
                  <a:pt x="22228" y="70791"/>
                </a:lnTo>
                <a:lnTo>
                  <a:pt x="20963" y="68981"/>
                </a:lnTo>
                <a:lnTo>
                  <a:pt x="19730" y="67144"/>
                </a:lnTo>
                <a:lnTo>
                  <a:pt x="17359" y="63393"/>
                </a:lnTo>
                <a:lnTo>
                  <a:pt x="15120" y="59540"/>
                </a:lnTo>
                <a:lnTo>
                  <a:pt x="13015" y="55590"/>
                </a:lnTo>
                <a:lnTo>
                  <a:pt x="11050" y="51544"/>
                </a:lnTo>
                <a:lnTo>
                  <a:pt x="9227" y="47406"/>
                </a:lnTo>
                <a:lnTo>
                  <a:pt x="7550" y="43178"/>
                </a:lnTo>
                <a:lnTo>
                  <a:pt x="6023" y="38864"/>
                </a:lnTo>
                <a:lnTo>
                  <a:pt x="4650" y="34465"/>
                </a:lnTo>
                <a:lnTo>
                  <a:pt x="3433" y="29985"/>
                </a:lnTo>
                <a:lnTo>
                  <a:pt x="10300" y="29985"/>
                </a:lnTo>
                <a:lnTo>
                  <a:pt x="10904" y="32290"/>
                </a:lnTo>
                <a:lnTo>
                  <a:pt x="11549" y="34574"/>
                </a:lnTo>
                <a:lnTo>
                  <a:pt x="12963" y="39078"/>
                </a:lnTo>
                <a:lnTo>
                  <a:pt x="14538" y="43496"/>
                </a:lnTo>
                <a:lnTo>
                  <a:pt x="16272" y="47824"/>
                </a:lnTo>
                <a:lnTo>
                  <a:pt x="18159" y="52058"/>
                </a:lnTo>
                <a:lnTo>
                  <a:pt x="20197" y="56196"/>
                </a:lnTo>
                <a:lnTo>
                  <a:pt x="22380" y="60235"/>
                </a:lnTo>
                <a:lnTo>
                  <a:pt x="24706" y="64171"/>
                </a:lnTo>
                <a:lnTo>
                  <a:pt x="25921" y="66099"/>
                </a:lnTo>
                <a:lnTo>
                  <a:pt x="27170" y="68000"/>
                </a:lnTo>
                <a:lnTo>
                  <a:pt x="28453" y="69874"/>
                </a:lnTo>
                <a:lnTo>
                  <a:pt x="29769" y="71721"/>
                </a:lnTo>
                <a:lnTo>
                  <a:pt x="31117" y="73539"/>
                </a:lnTo>
                <a:lnTo>
                  <a:pt x="32498" y="75329"/>
                </a:lnTo>
                <a:lnTo>
                  <a:pt x="33910" y="77090"/>
                </a:lnTo>
                <a:lnTo>
                  <a:pt x="35353" y="78821"/>
                </a:lnTo>
                <a:lnTo>
                  <a:pt x="38332" y="82195"/>
                </a:lnTo>
                <a:lnTo>
                  <a:pt x="41429" y="85447"/>
                </a:lnTo>
                <a:lnTo>
                  <a:pt x="44641" y="88573"/>
                </a:lnTo>
                <a:lnTo>
                  <a:pt x="47964" y="91571"/>
                </a:lnTo>
                <a:lnTo>
                  <a:pt x="51394" y="94438"/>
                </a:lnTo>
                <a:lnTo>
                  <a:pt x="54928" y="97170"/>
                </a:lnTo>
                <a:lnTo>
                  <a:pt x="60413" y="101008"/>
                </a:lnTo>
                <a:lnTo>
                  <a:pt x="66109" y="104524"/>
                </a:lnTo>
                <a:lnTo>
                  <a:pt x="72001" y="107709"/>
                </a:lnTo>
                <a:lnTo>
                  <a:pt x="78078" y="110551"/>
                </a:lnTo>
                <a:lnTo>
                  <a:pt x="84325" y="113039"/>
                </a:lnTo>
                <a:lnTo>
                  <a:pt x="92898" y="115788"/>
                </a:lnTo>
                <a:lnTo>
                  <a:pt x="101720" y="117864"/>
                </a:lnTo>
                <a:lnTo>
                  <a:pt x="110760" y="119240"/>
                </a:lnTo>
                <a:lnTo>
                  <a:pt x="119986" y="119892"/>
                </a:lnTo>
                <a:lnTo>
                  <a:pt x="115456" y="119940"/>
                </a:lnTo>
                <a:close/>
              </a:path>
            </a:pathLst>
          </a:custGeom>
          <a:solidFill>
            <a:srgbClr val="3849AA"/>
          </a:solidFill>
          <a:ln>
            <a:noFill/>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502" name="Shape 502"/>
          <p:cNvSpPr/>
          <p:nvPr/>
        </p:nvSpPr>
        <p:spPr>
          <a:xfrm>
            <a:off x="4469754" y="3448644"/>
            <a:ext cx="3681600" cy="817800"/>
          </a:xfrm>
          <a:custGeom>
            <a:avLst/>
            <a:gdLst/>
            <a:ahLst/>
            <a:cxnLst/>
            <a:rect l="0" t="0" r="0" b="0"/>
            <a:pathLst>
              <a:path w="120000" h="120000" extrusionOk="0">
                <a:moveTo>
                  <a:pt x="6661" y="119944"/>
                </a:moveTo>
                <a:lnTo>
                  <a:pt x="0" y="119944"/>
                </a:lnTo>
                <a:lnTo>
                  <a:pt x="2401" y="119917"/>
                </a:lnTo>
                <a:lnTo>
                  <a:pt x="11879" y="119292"/>
                </a:lnTo>
                <a:lnTo>
                  <a:pt x="21131" y="117862"/>
                </a:lnTo>
                <a:lnTo>
                  <a:pt x="27903" y="116280"/>
                </a:lnTo>
                <a:lnTo>
                  <a:pt x="34516" y="114278"/>
                </a:lnTo>
                <a:lnTo>
                  <a:pt x="40957" y="111870"/>
                </a:lnTo>
                <a:lnTo>
                  <a:pt x="47214" y="109069"/>
                </a:lnTo>
                <a:lnTo>
                  <a:pt x="53273" y="105891"/>
                </a:lnTo>
                <a:lnTo>
                  <a:pt x="59121" y="102347"/>
                </a:lnTo>
                <a:lnTo>
                  <a:pt x="64743" y="98454"/>
                </a:lnTo>
                <a:lnTo>
                  <a:pt x="68360" y="95671"/>
                </a:lnTo>
                <a:lnTo>
                  <a:pt x="71868" y="92742"/>
                </a:lnTo>
                <a:lnTo>
                  <a:pt x="75262" y="89673"/>
                </a:lnTo>
                <a:lnTo>
                  <a:pt x="78538" y="86466"/>
                </a:lnTo>
                <a:lnTo>
                  <a:pt x="81693" y="83127"/>
                </a:lnTo>
                <a:lnTo>
                  <a:pt x="84722" y="79660"/>
                </a:lnTo>
                <a:lnTo>
                  <a:pt x="86189" y="77879"/>
                </a:lnTo>
                <a:lnTo>
                  <a:pt x="87622" y="76067"/>
                </a:lnTo>
                <a:lnTo>
                  <a:pt x="89023" y="74226"/>
                </a:lnTo>
                <a:lnTo>
                  <a:pt x="90389" y="72355"/>
                </a:lnTo>
                <a:lnTo>
                  <a:pt x="91721" y="70455"/>
                </a:lnTo>
                <a:lnTo>
                  <a:pt x="93019" y="68527"/>
                </a:lnTo>
                <a:lnTo>
                  <a:pt x="94281" y="66570"/>
                </a:lnTo>
                <a:lnTo>
                  <a:pt x="95507" y="64586"/>
                </a:lnTo>
                <a:lnTo>
                  <a:pt x="96697" y="62575"/>
                </a:lnTo>
                <a:lnTo>
                  <a:pt x="98967" y="58475"/>
                </a:lnTo>
                <a:lnTo>
                  <a:pt x="101085" y="54273"/>
                </a:lnTo>
                <a:lnTo>
                  <a:pt x="103048" y="49973"/>
                </a:lnTo>
                <a:lnTo>
                  <a:pt x="104853" y="45581"/>
                </a:lnTo>
                <a:lnTo>
                  <a:pt x="106495" y="41099"/>
                </a:lnTo>
                <a:lnTo>
                  <a:pt x="107970" y="36533"/>
                </a:lnTo>
                <a:lnTo>
                  <a:pt x="109274" y="31886"/>
                </a:lnTo>
                <a:lnTo>
                  <a:pt x="110404" y="27162"/>
                </a:lnTo>
                <a:lnTo>
                  <a:pt x="111356" y="22366"/>
                </a:lnTo>
                <a:lnTo>
                  <a:pt x="112125" y="17502"/>
                </a:lnTo>
                <a:lnTo>
                  <a:pt x="112927" y="10086"/>
                </a:lnTo>
                <a:lnTo>
                  <a:pt x="113297" y="2541"/>
                </a:lnTo>
                <a:lnTo>
                  <a:pt x="113322" y="0"/>
                </a:lnTo>
                <a:lnTo>
                  <a:pt x="119984" y="0"/>
                </a:lnTo>
                <a:lnTo>
                  <a:pt x="119761" y="7585"/>
                </a:lnTo>
                <a:lnTo>
                  <a:pt x="119101" y="15045"/>
                </a:lnTo>
                <a:lnTo>
                  <a:pt x="118424" y="19942"/>
                </a:lnTo>
                <a:lnTo>
                  <a:pt x="117564" y="24773"/>
                </a:lnTo>
                <a:lnTo>
                  <a:pt x="116523" y="29533"/>
                </a:lnTo>
                <a:lnTo>
                  <a:pt x="115305" y="34219"/>
                </a:lnTo>
                <a:lnTo>
                  <a:pt x="113915" y="38826"/>
                </a:lnTo>
                <a:lnTo>
                  <a:pt x="112356" y="43351"/>
                </a:lnTo>
                <a:lnTo>
                  <a:pt x="110632" y="47789"/>
                </a:lnTo>
                <a:lnTo>
                  <a:pt x="108747" y="52135"/>
                </a:lnTo>
                <a:lnTo>
                  <a:pt x="106706" y="56386"/>
                </a:lnTo>
                <a:lnTo>
                  <a:pt x="104512" y="60538"/>
                </a:lnTo>
                <a:lnTo>
                  <a:pt x="102168" y="64586"/>
                </a:lnTo>
                <a:lnTo>
                  <a:pt x="100942" y="66570"/>
                </a:lnTo>
                <a:lnTo>
                  <a:pt x="99680" y="68527"/>
                </a:lnTo>
                <a:lnTo>
                  <a:pt x="98383" y="70455"/>
                </a:lnTo>
                <a:lnTo>
                  <a:pt x="97050" y="72355"/>
                </a:lnTo>
                <a:lnTo>
                  <a:pt x="95684" y="74226"/>
                </a:lnTo>
                <a:lnTo>
                  <a:pt x="94284" y="76067"/>
                </a:lnTo>
                <a:lnTo>
                  <a:pt x="92850" y="77879"/>
                </a:lnTo>
                <a:lnTo>
                  <a:pt x="91384" y="79660"/>
                </a:lnTo>
                <a:lnTo>
                  <a:pt x="88354" y="83127"/>
                </a:lnTo>
                <a:lnTo>
                  <a:pt x="85199" y="86466"/>
                </a:lnTo>
                <a:lnTo>
                  <a:pt x="81923" y="89673"/>
                </a:lnTo>
                <a:lnTo>
                  <a:pt x="78529" y="92742"/>
                </a:lnTo>
                <a:lnTo>
                  <a:pt x="75022" y="95671"/>
                </a:lnTo>
                <a:lnTo>
                  <a:pt x="71405" y="98454"/>
                </a:lnTo>
                <a:lnTo>
                  <a:pt x="65782" y="102347"/>
                </a:lnTo>
                <a:lnTo>
                  <a:pt x="59934" y="105891"/>
                </a:lnTo>
                <a:lnTo>
                  <a:pt x="53876" y="109069"/>
                </a:lnTo>
                <a:lnTo>
                  <a:pt x="47619" y="111870"/>
                </a:lnTo>
                <a:lnTo>
                  <a:pt x="41177" y="114278"/>
                </a:lnTo>
                <a:lnTo>
                  <a:pt x="34564" y="116280"/>
                </a:lnTo>
                <a:lnTo>
                  <a:pt x="27792" y="117862"/>
                </a:lnTo>
                <a:lnTo>
                  <a:pt x="18540" y="119292"/>
                </a:lnTo>
                <a:lnTo>
                  <a:pt x="16191" y="119525"/>
                </a:lnTo>
                <a:lnTo>
                  <a:pt x="13827" y="119708"/>
                </a:lnTo>
                <a:lnTo>
                  <a:pt x="11451" y="119838"/>
                </a:lnTo>
                <a:lnTo>
                  <a:pt x="9062" y="119917"/>
                </a:lnTo>
                <a:lnTo>
                  <a:pt x="6661" y="119944"/>
                </a:lnTo>
                <a:close/>
              </a:path>
            </a:pathLst>
          </a:custGeom>
          <a:solidFill>
            <a:srgbClr val="2D3A87"/>
          </a:solidFill>
          <a:ln>
            <a:noFill/>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503" name="Shape 503"/>
          <p:cNvSpPr/>
          <p:nvPr/>
        </p:nvSpPr>
        <p:spPr>
          <a:xfrm>
            <a:off x="1001114" y="3448643"/>
            <a:ext cx="7150200" cy="817800"/>
          </a:xfrm>
          <a:custGeom>
            <a:avLst/>
            <a:gdLst/>
            <a:ahLst/>
            <a:cxnLst/>
            <a:rect l="0" t="0" r="0" b="0"/>
            <a:pathLst>
              <a:path w="120000" h="120000" extrusionOk="0">
                <a:moveTo>
                  <a:pt x="59929" y="119892"/>
                </a:moveTo>
                <a:lnTo>
                  <a:pt x="58769" y="119798"/>
                </a:lnTo>
                <a:lnTo>
                  <a:pt x="57614" y="119658"/>
                </a:lnTo>
                <a:lnTo>
                  <a:pt x="56465" y="119472"/>
                </a:lnTo>
                <a:lnTo>
                  <a:pt x="55321" y="119240"/>
                </a:lnTo>
                <a:lnTo>
                  <a:pt x="54183" y="118963"/>
                </a:lnTo>
                <a:lnTo>
                  <a:pt x="53050" y="118641"/>
                </a:lnTo>
                <a:lnTo>
                  <a:pt x="51925" y="118274"/>
                </a:lnTo>
                <a:lnTo>
                  <a:pt x="50806" y="117864"/>
                </a:lnTo>
                <a:lnTo>
                  <a:pt x="49693" y="117409"/>
                </a:lnTo>
                <a:lnTo>
                  <a:pt x="48588" y="116912"/>
                </a:lnTo>
                <a:lnTo>
                  <a:pt x="47490" y="116371"/>
                </a:lnTo>
                <a:lnTo>
                  <a:pt x="46399" y="115788"/>
                </a:lnTo>
                <a:lnTo>
                  <a:pt x="45317" y="115163"/>
                </a:lnTo>
                <a:lnTo>
                  <a:pt x="44242" y="114496"/>
                </a:lnTo>
                <a:lnTo>
                  <a:pt x="43176" y="113788"/>
                </a:lnTo>
                <a:lnTo>
                  <a:pt x="42118" y="113039"/>
                </a:lnTo>
                <a:lnTo>
                  <a:pt x="41068" y="112250"/>
                </a:lnTo>
                <a:lnTo>
                  <a:pt x="40028" y="111420"/>
                </a:lnTo>
                <a:lnTo>
                  <a:pt x="38997" y="110551"/>
                </a:lnTo>
                <a:lnTo>
                  <a:pt x="37976" y="109642"/>
                </a:lnTo>
                <a:lnTo>
                  <a:pt x="36964" y="108695"/>
                </a:lnTo>
                <a:lnTo>
                  <a:pt x="35962" y="107709"/>
                </a:lnTo>
                <a:lnTo>
                  <a:pt x="34971" y="106685"/>
                </a:lnTo>
                <a:lnTo>
                  <a:pt x="33989" y="105623"/>
                </a:lnTo>
                <a:lnTo>
                  <a:pt x="33019" y="104524"/>
                </a:lnTo>
                <a:lnTo>
                  <a:pt x="32059" y="103388"/>
                </a:lnTo>
                <a:lnTo>
                  <a:pt x="31111" y="102216"/>
                </a:lnTo>
                <a:lnTo>
                  <a:pt x="30174" y="101008"/>
                </a:lnTo>
                <a:lnTo>
                  <a:pt x="29249" y="99763"/>
                </a:lnTo>
                <a:lnTo>
                  <a:pt x="28336" y="98484"/>
                </a:lnTo>
                <a:lnTo>
                  <a:pt x="27434" y="97170"/>
                </a:lnTo>
                <a:lnTo>
                  <a:pt x="26546" y="95821"/>
                </a:lnTo>
                <a:lnTo>
                  <a:pt x="25670" y="94438"/>
                </a:lnTo>
                <a:lnTo>
                  <a:pt x="24806" y="93021"/>
                </a:lnTo>
                <a:lnTo>
                  <a:pt x="23956" y="91571"/>
                </a:lnTo>
                <a:lnTo>
                  <a:pt x="23120" y="90089"/>
                </a:lnTo>
                <a:lnTo>
                  <a:pt x="22296" y="88573"/>
                </a:lnTo>
                <a:lnTo>
                  <a:pt x="21487" y="87026"/>
                </a:lnTo>
                <a:lnTo>
                  <a:pt x="20692" y="85447"/>
                </a:lnTo>
                <a:lnTo>
                  <a:pt x="19911" y="83836"/>
                </a:lnTo>
                <a:lnTo>
                  <a:pt x="19145" y="82195"/>
                </a:lnTo>
                <a:lnTo>
                  <a:pt x="18394" y="80523"/>
                </a:lnTo>
                <a:lnTo>
                  <a:pt x="17658" y="78821"/>
                </a:lnTo>
                <a:lnTo>
                  <a:pt x="16937" y="77090"/>
                </a:lnTo>
                <a:lnTo>
                  <a:pt x="16231" y="75329"/>
                </a:lnTo>
                <a:lnTo>
                  <a:pt x="15542" y="73539"/>
                </a:lnTo>
                <a:lnTo>
                  <a:pt x="14868" y="71721"/>
                </a:lnTo>
                <a:lnTo>
                  <a:pt x="14211" y="69874"/>
                </a:lnTo>
                <a:lnTo>
                  <a:pt x="13570" y="68000"/>
                </a:lnTo>
                <a:lnTo>
                  <a:pt x="12946" y="66099"/>
                </a:lnTo>
                <a:lnTo>
                  <a:pt x="12340" y="64171"/>
                </a:lnTo>
                <a:lnTo>
                  <a:pt x="11178" y="60235"/>
                </a:lnTo>
                <a:lnTo>
                  <a:pt x="10087" y="56196"/>
                </a:lnTo>
                <a:lnTo>
                  <a:pt x="9070" y="52058"/>
                </a:lnTo>
                <a:lnTo>
                  <a:pt x="8127" y="47824"/>
                </a:lnTo>
                <a:lnTo>
                  <a:pt x="7261" y="43496"/>
                </a:lnTo>
                <a:lnTo>
                  <a:pt x="6474" y="39078"/>
                </a:lnTo>
                <a:lnTo>
                  <a:pt x="5768" y="34574"/>
                </a:lnTo>
                <a:lnTo>
                  <a:pt x="5145" y="29985"/>
                </a:lnTo>
                <a:lnTo>
                  <a:pt x="6860" y="29985"/>
                </a:lnTo>
                <a:lnTo>
                  <a:pt x="1577" y="0"/>
                </a:lnTo>
                <a:lnTo>
                  <a:pt x="0" y="29985"/>
                </a:lnTo>
                <a:lnTo>
                  <a:pt x="1715" y="29985"/>
                </a:lnTo>
                <a:lnTo>
                  <a:pt x="2334" y="34550"/>
                </a:lnTo>
                <a:lnTo>
                  <a:pt x="3036" y="39031"/>
                </a:lnTo>
                <a:lnTo>
                  <a:pt x="3817" y="43425"/>
                </a:lnTo>
                <a:lnTo>
                  <a:pt x="4677" y="47730"/>
                </a:lnTo>
                <a:lnTo>
                  <a:pt x="5612" y="51941"/>
                </a:lnTo>
                <a:lnTo>
                  <a:pt x="6621" y="56057"/>
                </a:lnTo>
                <a:lnTo>
                  <a:pt x="7702" y="60074"/>
                </a:lnTo>
                <a:lnTo>
                  <a:pt x="8853" y="63990"/>
                </a:lnTo>
                <a:lnTo>
                  <a:pt x="9454" y="65908"/>
                </a:lnTo>
                <a:lnTo>
                  <a:pt x="10072" y="67800"/>
                </a:lnTo>
                <a:lnTo>
                  <a:pt x="10707" y="69664"/>
                </a:lnTo>
                <a:lnTo>
                  <a:pt x="11358" y="71502"/>
                </a:lnTo>
                <a:lnTo>
                  <a:pt x="12025" y="73311"/>
                </a:lnTo>
                <a:lnTo>
                  <a:pt x="12707" y="75092"/>
                </a:lnTo>
                <a:lnTo>
                  <a:pt x="13406" y="76845"/>
                </a:lnTo>
                <a:lnTo>
                  <a:pt x="14120" y="78569"/>
                </a:lnTo>
                <a:lnTo>
                  <a:pt x="14849" y="80263"/>
                </a:lnTo>
                <a:lnTo>
                  <a:pt x="15592" y="81928"/>
                </a:lnTo>
                <a:lnTo>
                  <a:pt x="16351" y="83563"/>
                </a:lnTo>
                <a:lnTo>
                  <a:pt x="17123" y="85167"/>
                </a:lnTo>
                <a:lnTo>
                  <a:pt x="17910" y="86740"/>
                </a:lnTo>
                <a:lnTo>
                  <a:pt x="18711" y="88282"/>
                </a:lnTo>
                <a:lnTo>
                  <a:pt x="19526" y="89793"/>
                </a:lnTo>
                <a:lnTo>
                  <a:pt x="20354" y="91271"/>
                </a:lnTo>
                <a:lnTo>
                  <a:pt x="21195" y="92717"/>
                </a:lnTo>
                <a:lnTo>
                  <a:pt x="22049" y="94130"/>
                </a:lnTo>
                <a:lnTo>
                  <a:pt x="22915" y="95510"/>
                </a:lnTo>
                <a:lnTo>
                  <a:pt x="23794" y="96856"/>
                </a:lnTo>
                <a:lnTo>
                  <a:pt x="24686" y="98169"/>
                </a:lnTo>
                <a:lnTo>
                  <a:pt x="25589" y="99447"/>
                </a:lnTo>
                <a:lnTo>
                  <a:pt x="26504" y="100690"/>
                </a:lnTo>
                <a:lnTo>
                  <a:pt x="27431" y="101899"/>
                </a:lnTo>
                <a:lnTo>
                  <a:pt x="28369" y="103071"/>
                </a:lnTo>
                <a:lnTo>
                  <a:pt x="29317" y="104208"/>
                </a:lnTo>
                <a:lnTo>
                  <a:pt x="30277" y="105309"/>
                </a:lnTo>
                <a:lnTo>
                  <a:pt x="31247" y="106373"/>
                </a:lnTo>
                <a:lnTo>
                  <a:pt x="32227" y="107400"/>
                </a:lnTo>
                <a:lnTo>
                  <a:pt x="33218" y="108390"/>
                </a:lnTo>
                <a:lnTo>
                  <a:pt x="34218" y="109342"/>
                </a:lnTo>
                <a:lnTo>
                  <a:pt x="35228" y="110255"/>
                </a:lnTo>
                <a:lnTo>
                  <a:pt x="36247" y="111130"/>
                </a:lnTo>
                <a:lnTo>
                  <a:pt x="37275" y="111967"/>
                </a:lnTo>
                <a:lnTo>
                  <a:pt x="38312" y="112763"/>
                </a:lnTo>
                <a:lnTo>
                  <a:pt x="39358" y="113520"/>
                </a:lnTo>
                <a:lnTo>
                  <a:pt x="40412" y="114237"/>
                </a:lnTo>
                <a:lnTo>
                  <a:pt x="41474" y="114914"/>
                </a:lnTo>
                <a:lnTo>
                  <a:pt x="42544" y="115550"/>
                </a:lnTo>
                <a:lnTo>
                  <a:pt x="43621" y="116144"/>
                </a:lnTo>
                <a:lnTo>
                  <a:pt x="44706" y="116697"/>
                </a:lnTo>
                <a:lnTo>
                  <a:pt x="45798" y="117208"/>
                </a:lnTo>
                <a:lnTo>
                  <a:pt x="46897" y="117676"/>
                </a:lnTo>
                <a:lnTo>
                  <a:pt x="48003" y="118102"/>
                </a:lnTo>
                <a:lnTo>
                  <a:pt x="49115" y="118484"/>
                </a:lnTo>
                <a:lnTo>
                  <a:pt x="50233" y="118823"/>
                </a:lnTo>
                <a:lnTo>
                  <a:pt x="51357" y="119118"/>
                </a:lnTo>
                <a:lnTo>
                  <a:pt x="52487" y="119369"/>
                </a:lnTo>
                <a:lnTo>
                  <a:pt x="53623" y="119575"/>
                </a:lnTo>
                <a:lnTo>
                  <a:pt x="54763" y="119736"/>
                </a:lnTo>
                <a:lnTo>
                  <a:pt x="55909" y="119851"/>
                </a:lnTo>
                <a:lnTo>
                  <a:pt x="57059" y="119920"/>
                </a:lnTo>
                <a:lnTo>
                  <a:pt x="58214" y="119944"/>
                </a:lnTo>
                <a:lnTo>
                  <a:pt x="61644" y="119944"/>
                </a:lnTo>
                <a:lnTo>
                  <a:pt x="62880" y="119917"/>
                </a:lnTo>
                <a:lnTo>
                  <a:pt x="64110" y="119838"/>
                </a:lnTo>
                <a:lnTo>
                  <a:pt x="65334" y="119708"/>
                </a:lnTo>
                <a:lnTo>
                  <a:pt x="66551" y="119525"/>
                </a:lnTo>
                <a:lnTo>
                  <a:pt x="67761" y="119292"/>
                </a:lnTo>
                <a:lnTo>
                  <a:pt x="68963" y="119009"/>
                </a:lnTo>
                <a:lnTo>
                  <a:pt x="70158" y="118676"/>
                </a:lnTo>
                <a:lnTo>
                  <a:pt x="71345" y="118293"/>
                </a:lnTo>
                <a:lnTo>
                  <a:pt x="72525" y="117862"/>
                </a:lnTo>
                <a:lnTo>
                  <a:pt x="73696" y="117382"/>
                </a:lnTo>
                <a:lnTo>
                  <a:pt x="74858" y="116855"/>
                </a:lnTo>
                <a:lnTo>
                  <a:pt x="76011" y="116280"/>
                </a:lnTo>
                <a:lnTo>
                  <a:pt x="77156" y="115659"/>
                </a:lnTo>
                <a:lnTo>
                  <a:pt x="78291" y="114992"/>
                </a:lnTo>
                <a:lnTo>
                  <a:pt x="79417" y="114278"/>
                </a:lnTo>
                <a:lnTo>
                  <a:pt x="80533" y="113520"/>
                </a:lnTo>
                <a:lnTo>
                  <a:pt x="81638" y="112717"/>
                </a:lnTo>
                <a:lnTo>
                  <a:pt x="82734" y="111870"/>
                </a:lnTo>
                <a:lnTo>
                  <a:pt x="83819" y="110979"/>
                </a:lnTo>
                <a:lnTo>
                  <a:pt x="84893" y="110046"/>
                </a:lnTo>
                <a:lnTo>
                  <a:pt x="85955" y="109069"/>
                </a:lnTo>
                <a:lnTo>
                  <a:pt x="87007" y="108051"/>
                </a:lnTo>
                <a:lnTo>
                  <a:pt x="88047" y="106991"/>
                </a:lnTo>
                <a:lnTo>
                  <a:pt x="89075" y="105891"/>
                </a:lnTo>
                <a:lnTo>
                  <a:pt x="90091" y="104749"/>
                </a:lnTo>
                <a:lnTo>
                  <a:pt x="91095" y="103568"/>
                </a:lnTo>
                <a:lnTo>
                  <a:pt x="92086" y="102347"/>
                </a:lnTo>
                <a:lnTo>
                  <a:pt x="93064" y="101088"/>
                </a:lnTo>
                <a:lnTo>
                  <a:pt x="94030" y="99790"/>
                </a:lnTo>
                <a:lnTo>
                  <a:pt x="94981" y="98454"/>
                </a:lnTo>
                <a:lnTo>
                  <a:pt x="95920" y="97081"/>
                </a:lnTo>
                <a:lnTo>
                  <a:pt x="96844" y="95671"/>
                </a:lnTo>
                <a:lnTo>
                  <a:pt x="97754" y="94224"/>
                </a:lnTo>
                <a:lnTo>
                  <a:pt x="98650" y="92742"/>
                </a:lnTo>
                <a:lnTo>
                  <a:pt x="99531" y="91225"/>
                </a:lnTo>
                <a:lnTo>
                  <a:pt x="100398" y="89673"/>
                </a:lnTo>
                <a:lnTo>
                  <a:pt x="101249" y="88086"/>
                </a:lnTo>
                <a:lnTo>
                  <a:pt x="102085" y="86466"/>
                </a:lnTo>
                <a:lnTo>
                  <a:pt x="102905" y="84813"/>
                </a:lnTo>
                <a:lnTo>
                  <a:pt x="103709" y="83127"/>
                </a:lnTo>
                <a:lnTo>
                  <a:pt x="104497" y="81409"/>
                </a:lnTo>
                <a:lnTo>
                  <a:pt x="105269" y="79660"/>
                </a:lnTo>
                <a:lnTo>
                  <a:pt x="106024" y="77879"/>
                </a:lnTo>
                <a:lnTo>
                  <a:pt x="106762" y="76067"/>
                </a:lnTo>
                <a:lnTo>
                  <a:pt x="107483" y="74226"/>
                </a:lnTo>
                <a:lnTo>
                  <a:pt x="108187" y="72355"/>
                </a:lnTo>
                <a:lnTo>
                  <a:pt x="108873" y="70455"/>
                </a:lnTo>
                <a:lnTo>
                  <a:pt x="109541" y="68527"/>
                </a:lnTo>
                <a:lnTo>
                  <a:pt x="110191" y="66570"/>
                </a:lnTo>
                <a:lnTo>
                  <a:pt x="110822" y="64586"/>
                </a:lnTo>
                <a:lnTo>
                  <a:pt x="111435" y="62575"/>
                </a:lnTo>
                <a:lnTo>
                  <a:pt x="112604" y="58475"/>
                </a:lnTo>
                <a:lnTo>
                  <a:pt x="113694" y="54273"/>
                </a:lnTo>
                <a:lnTo>
                  <a:pt x="114706" y="49973"/>
                </a:lnTo>
                <a:lnTo>
                  <a:pt x="115635" y="45581"/>
                </a:lnTo>
                <a:lnTo>
                  <a:pt x="116480" y="41099"/>
                </a:lnTo>
                <a:lnTo>
                  <a:pt x="117240" y="36533"/>
                </a:lnTo>
                <a:lnTo>
                  <a:pt x="117911" y="31886"/>
                </a:lnTo>
                <a:lnTo>
                  <a:pt x="118493" y="27162"/>
                </a:lnTo>
                <a:lnTo>
                  <a:pt x="118983" y="22366"/>
                </a:lnTo>
                <a:lnTo>
                  <a:pt x="119379" y="17502"/>
                </a:lnTo>
                <a:lnTo>
                  <a:pt x="119792" y="10086"/>
                </a:lnTo>
                <a:lnTo>
                  <a:pt x="119983" y="2541"/>
                </a:lnTo>
                <a:lnTo>
                  <a:pt x="119996" y="0"/>
                </a:lnTo>
                <a:lnTo>
                  <a:pt x="116566" y="0"/>
                </a:lnTo>
                <a:lnTo>
                  <a:pt x="116451" y="7585"/>
                </a:lnTo>
                <a:lnTo>
                  <a:pt x="116111" y="15045"/>
                </a:lnTo>
                <a:lnTo>
                  <a:pt x="115763" y="19942"/>
                </a:lnTo>
                <a:lnTo>
                  <a:pt x="115320" y="24773"/>
                </a:lnTo>
                <a:lnTo>
                  <a:pt x="114784" y="29533"/>
                </a:lnTo>
                <a:lnTo>
                  <a:pt x="114157" y="34219"/>
                </a:lnTo>
                <a:lnTo>
                  <a:pt x="113441" y="38826"/>
                </a:lnTo>
                <a:lnTo>
                  <a:pt x="112638" y="43351"/>
                </a:lnTo>
                <a:lnTo>
                  <a:pt x="111750" y="47789"/>
                </a:lnTo>
                <a:lnTo>
                  <a:pt x="110780" y="52135"/>
                </a:lnTo>
                <a:lnTo>
                  <a:pt x="109729" y="56386"/>
                </a:lnTo>
                <a:lnTo>
                  <a:pt x="108599" y="60538"/>
                </a:lnTo>
                <a:lnTo>
                  <a:pt x="107392" y="64586"/>
                </a:lnTo>
                <a:lnTo>
                  <a:pt x="106761" y="66570"/>
                </a:lnTo>
                <a:lnTo>
                  <a:pt x="106111" y="68527"/>
                </a:lnTo>
                <a:lnTo>
                  <a:pt x="105443" y="70455"/>
                </a:lnTo>
                <a:lnTo>
                  <a:pt x="104757" y="72355"/>
                </a:lnTo>
                <a:lnTo>
                  <a:pt x="104053" y="74226"/>
                </a:lnTo>
                <a:lnTo>
                  <a:pt x="103332" y="76067"/>
                </a:lnTo>
                <a:lnTo>
                  <a:pt x="102594" y="77879"/>
                </a:lnTo>
                <a:lnTo>
                  <a:pt x="101839" y="79660"/>
                </a:lnTo>
                <a:lnTo>
                  <a:pt x="101067" y="81409"/>
                </a:lnTo>
                <a:lnTo>
                  <a:pt x="100279" y="83127"/>
                </a:lnTo>
                <a:lnTo>
                  <a:pt x="99475" y="84813"/>
                </a:lnTo>
                <a:lnTo>
                  <a:pt x="98655" y="86466"/>
                </a:lnTo>
                <a:lnTo>
                  <a:pt x="97819" y="88086"/>
                </a:lnTo>
                <a:lnTo>
                  <a:pt x="96968" y="89673"/>
                </a:lnTo>
                <a:lnTo>
                  <a:pt x="96101" y="91225"/>
                </a:lnTo>
                <a:lnTo>
                  <a:pt x="95220" y="92742"/>
                </a:lnTo>
                <a:lnTo>
                  <a:pt x="94324" y="94224"/>
                </a:lnTo>
                <a:lnTo>
                  <a:pt x="93414" y="95671"/>
                </a:lnTo>
                <a:lnTo>
                  <a:pt x="92490" y="97081"/>
                </a:lnTo>
                <a:lnTo>
                  <a:pt x="91551" y="98454"/>
                </a:lnTo>
                <a:lnTo>
                  <a:pt x="90600" y="99790"/>
                </a:lnTo>
                <a:lnTo>
                  <a:pt x="89634" y="101088"/>
                </a:lnTo>
                <a:lnTo>
                  <a:pt x="88656" y="102347"/>
                </a:lnTo>
                <a:lnTo>
                  <a:pt x="87665" y="103568"/>
                </a:lnTo>
                <a:lnTo>
                  <a:pt x="86661" y="104749"/>
                </a:lnTo>
                <a:lnTo>
                  <a:pt x="85645" y="105891"/>
                </a:lnTo>
                <a:lnTo>
                  <a:pt x="84617" y="106991"/>
                </a:lnTo>
                <a:lnTo>
                  <a:pt x="83577" y="108051"/>
                </a:lnTo>
                <a:lnTo>
                  <a:pt x="82525" y="109069"/>
                </a:lnTo>
                <a:lnTo>
                  <a:pt x="81463" y="110046"/>
                </a:lnTo>
                <a:lnTo>
                  <a:pt x="80389" y="110979"/>
                </a:lnTo>
                <a:lnTo>
                  <a:pt x="79304" y="111870"/>
                </a:lnTo>
                <a:lnTo>
                  <a:pt x="78208" y="112717"/>
                </a:lnTo>
                <a:lnTo>
                  <a:pt x="77103" y="113520"/>
                </a:lnTo>
                <a:lnTo>
                  <a:pt x="75987" y="114278"/>
                </a:lnTo>
                <a:lnTo>
                  <a:pt x="74861" y="114992"/>
                </a:lnTo>
                <a:lnTo>
                  <a:pt x="73726" y="115659"/>
                </a:lnTo>
                <a:lnTo>
                  <a:pt x="72581" y="116280"/>
                </a:lnTo>
                <a:lnTo>
                  <a:pt x="71428" y="116855"/>
                </a:lnTo>
                <a:lnTo>
                  <a:pt x="70266" y="117382"/>
                </a:lnTo>
                <a:lnTo>
                  <a:pt x="69095" y="117862"/>
                </a:lnTo>
                <a:lnTo>
                  <a:pt x="67915" y="118293"/>
                </a:lnTo>
                <a:lnTo>
                  <a:pt x="66728" y="118676"/>
                </a:lnTo>
                <a:lnTo>
                  <a:pt x="65533" y="119009"/>
                </a:lnTo>
                <a:lnTo>
                  <a:pt x="64331" y="119292"/>
                </a:lnTo>
                <a:lnTo>
                  <a:pt x="63121" y="119525"/>
                </a:lnTo>
                <a:lnTo>
                  <a:pt x="61904" y="119708"/>
                </a:lnTo>
                <a:lnTo>
                  <a:pt x="60680" y="119838"/>
                </a:lnTo>
                <a:lnTo>
                  <a:pt x="59450" y="119917"/>
                </a:lnTo>
                <a:lnTo>
                  <a:pt x="58214" y="119944"/>
                </a:lnTo>
              </a:path>
            </a:pathLst>
          </a:custGeom>
          <a:noFill/>
          <a:ln w="9525" cap="flat" cmpd="sng">
            <a:solidFill>
              <a:srgbClr val="424242"/>
            </a:solidFill>
            <a:prstDash val="solid"/>
            <a:round/>
            <a:headEnd type="none" w="med" len="med"/>
            <a:tailEnd type="none" w="med" len="med"/>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504" name="Shape 504"/>
          <p:cNvSpPr txBox="1"/>
          <p:nvPr/>
        </p:nvSpPr>
        <p:spPr>
          <a:xfrm>
            <a:off x="5319386" y="1661737"/>
            <a:ext cx="1115700" cy="238800"/>
          </a:xfrm>
          <a:prstGeom prst="rect">
            <a:avLst/>
          </a:prstGeom>
          <a:noFill/>
          <a:ln>
            <a:noFill/>
          </a:ln>
        </p:spPr>
        <p:txBody>
          <a:bodyPr spcFirstLastPara="1" wrap="square" lIns="0" tIns="12700" rIns="0" bIns="0" anchor="t" anchorCtr="0">
            <a:noAutofit/>
          </a:bodyPr>
          <a:lstStyle/>
          <a:p>
            <a:pPr marL="12700"/>
            <a:r>
              <a:rPr lang="en" sz="1400" b="1" dirty="0">
                <a:solidFill>
                  <a:schemeClr val="dk1"/>
                </a:solidFill>
                <a:ea typeface="Arial"/>
                <a:cs typeface="Arial"/>
                <a:sym typeface="Arial"/>
              </a:rPr>
              <a:t>Testing Cycle</a:t>
            </a:r>
            <a:endParaRPr sz="1400" dirty="0">
              <a:solidFill>
                <a:schemeClr val="dk1"/>
              </a:solidFill>
              <a:ea typeface="Arial"/>
              <a:cs typeface="Arial"/>
              <a:sym typeface="Arial"/>
            </a:endParaRPr>
          </a:p>
        </p:txBody>
      </p:sp>
      <p:sp>
        <p:nvSpPr>
          <p:cNvPr id="505" name="Shape 505"/>
          <p:cNvSpPr txBox="1"/>
          <p:nvPr/>
        </p:nvSpPr>
        <p:spPr>
          <a:xfrm>
            <a:off x="3128420" y="3763675"/>
            <a:ext cx="2444700" cy="657900"/>
          </a:xfrm>
          <a:prstGeom prst="rect">
            <a:avLst/>
          </a:prstGeom>
          <a:noFill/>
          <a:ln>
            <a:noFill/>
          </a:ln>
        </p:spPr>
        <p:txBody>
          <a:bodyPr spcFirstLastPara="1" wrap="square" lIns="0" tIns="12700" rIns="0" bIns="0" anchor="t" anchorCtr="0">
            <a:noAutofit/>
          </a:bodyPr>
          <a:lstStyle/>
          <a:p>
            <a:pPr marL="348615" indent="-335915">
              <a:lnSpc>
                <a:spcPct val="118857"/>
              </a:lnSpc>
              <a:buClr>
                <a:schemeClr val="dk1"/>
              </a:buClr>
              <a:buSzPts val="1400"/>
              <a:buFont typeface="Arial"/>
              <a:buChar char="●"/>
            </a:pPr>
            <a:r>
              <a:rPr lang="en" sz="1400" b="1" dirty="0">
                <a:solidFill>
                  <a:schemeClr val="dk1"/>
                </a:solidFill>
                <a:ea typeface="Arial"/>
                <a:cs typeface="Arial"/>
                <a:sym typeface="Arial"/>
              </a:rPr>
              <a:t>Onboard Additional Users</a:t>
            </a:r>
            <a:endParaRPr sz="1400" dirty="0">
              <a:solidFill>
                <a:schemeClr val="dk1"/>
              </a:solidFill>
              <a:ea typeface="Arial"/>
              <a:cs typeface="Arial"/>
              <a:sym typeface="Arial"/>
            </a:endParaRPr>
          </a:p>
          <a:p>
            <a:pPr marL="348615" indent="-335915">
              <a:lnSpc>
                <a:spcPct val="117857"/>
              </a:lnSpc>
              <a:buClr>
                <a:schemeClr val="dk1"/>
              </a:buClr>
              <a:buSzPts val="1400"/>
              <a:buFont typeface="Arial"/>
              <a:buChar char="●"/>
            </a:pPr>
            <a:r>
              <a:rPr lang="en" sz="1400" b="1" dirty="0">
                <a:solidFill>
                  <a:schemeClr val="dk1"/>
                </a:solidFill>
                <a:ea typeface="Arial"/>
                <a:cs typeface="Arial"/>
                <a:sym typeface="Arial"/>
              </a:rPr>
              <a:t>Create New Accounts</a:t>
            </a:r>
            <a:endParaRPr sz="1400" dirty="0">
              <a:solidFill>
                <a:schemeClr val="dk1"/>
              </a:solidFill>
              <a:ea typeface="Arial"/>
              <a:cs typeface="Arial"/>
              <a:sym typeface="Arial"/>
            </a:endParaRPr>
          </a:p>
          <a:p>
            <a:pPr marL="348615" indent="-335915">
              <a:lnSpc>
                <a:spcPct val="118857"/>
              </a:lnSpc>
              <a:buClr>
                <a:schemeClr val="dk1"/>
              </a:buClr>
              <a:buSzPts val="1400"/>
              <a:buFont typeface="Arial"/>
              <a:buChar char="●"/>
            </a:pPr>
            <a:r>
              <a:rPr lang="en" sz="1400" b="1" dirty="0">
                <a:solidFill>
                  <a:schemeClr val="dk1"/>
                </a:solidFill>
                <a:ea typeface="Arial"/>
                <a:cs typeface="Arial"/>
                <a:sym typeface="Arial"/>
              </a:rPr>
              <a:t>Develop New Applications</a:t>
            </a:r>
            <a:endParaRPr sz="1400" dirty="0">
              <a:solidFill>
                <a:schemeClr val="dk1"/>
              </a:solidFill>
              <a:ea typeface="Arial"/>
              <a:cs typeface="Arial"/>
              <a:sym typeface="Arial"/>
            </a:endParaRPr>
          </a:p>
        </p:txBody>
      </p:sp>
      <p:sp>
        <p:nvSpPr>
          <p:cNvPr id="2" name="Footer Placeholder 1"/>
          <p:cNvSpPr>
            <a:spLocks noGrp="1"/>
          </p:cNvSpPr>
          <p:nvPr>
            <p:ph type="ftr" idx="11"/>
          </p:nvPr>
        </p:nvSpPr>
        <p:spPr/>
        <p:txBody>
          <a:bodyPr/>
          <a:lstStyle/>
          <a:p>
            <a:r>
              <a:rPr lang="en-US" smtClean="0"/>
              <a:t>Campbell R. Harvey 2018</a:t>
            </a:r>
            <a:endParaRPr lang="en-US" dirty="0"/>
          </a:p>
        </p:txBody>
      </p:sp>
    </p:spTree>
    <p:extLst>
      <p:ext uri="{BB962C8B-B14F-4D97-AF65-F5344CB8AC3E}">
        <p14:creationId xmlns:p14="http://schemas.microsoft.com/office/powerpoint/2010/main" val="144676599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509"/>
        <p:cNvGrpSpPr/>
        <p:nvPr/>
      </p:nvGrpSpPr>
      <p:grpSpPr>
        <a:xfrm>
          <a:off x="0" y="0"/>
          <a:ext cx="0" cy="0"/>
          <a:chOff x="0" y="0"/>
          <a:chExt cx="0" cy="0"/>
        </a:xfrm>
      </p:grpSpPr>
      <p:sp>
        <p:nvSpPr>
          <p:cNvPr id="511" name="Shape 511"/>
          <p:cNvSpPr txBox="1">
            <a:spLocks noGrp="1"/>
          </p:cNvSpPr>
          <p:nvPr>
            <p:ph type="sldNum" idx="12"/>
          </p:nvPr>
        </p:nvSpPr>
        <p:spPr>
          <a:prstGeom prst="rect">
            <a:avLst/>
          </a:prstGeom>
          <a:noFill/>
          <a:ln>
            <a:noFill/>
          </a:ln>
        </p:spPr>
        <p:txBody>
          <a:bodyPr spcFirstLastPara="1" vert="horz" wrap="square" lIns="0" tIns="3175" rIns="0" bIns="0" rtlCol="0" anchor="ctr" anchorCtr="0">
            <a:noAutofit/>
          </a:bodyPr>
          <a:lstStyle/>
          <a:p>
            <a:pPr marL="25400" algn="r"/>
            <a:fld id="{00000000-1234-1234-1234-123412341234}" type="slidenum">
              <a:rPr lang="en" sz="900" i="1">
                <a:solidFill>
                  <a:schemeClr val="lt2"/>
                </a:solidFill>
                <a:latin typeface="Century Schoolbook"/>
                <a:ea typeface="Century Schoolbook"/>
                <a:cs typeface="Century Schoolbook"/>
                <a:sym typeface="Century Schoolbook"/>
              </a:rPr>
              <a:pPr marL="25400" algn="r"/>
              <a:t>42</a:t>
            </a:fld>
            <a:endParaRPr sz="900" i="1">
              <a:solidFill>
                <a:schemeClr val="lt2"/>
              </a:solidFill>
              <a:latin typeface="Century Schoolbook"/>
              <a:ea typeface="Century Schoolbook"/>
              <a:cs typeface="Century Schoolbook"/>
              <a:sym typeface="Century Schoolbook"/>
            </a:endParaRPr>
          </a:p>
        </p:txBody>
      </p:sp>
      <p:sp>
        <p:nvSpPr>
          <p:cNvPr id="512" name="Shape 512"/>
          <p:cNvSpPr/>
          <p:nvPr/>
        </p:nvSpPr>
        <p:spPr>
          <a:xfrm>
            <a:off x="276925" y="1972610"/>
            <a:ext cx="1628139" cy="476884"/>
          </a:xfrm>
          <a:custGeom>
            <a:avLst/>
            <a:gdLst/>
            <a:ahLst/>
            <a:cxnLst/>
            <a:rect l="0" t="0" r="0" b="0"/>
            <a:pathLst>
              <a:path w="120000" h="120000" extrusionOk="0">
                <a:moveTo>
                  <a:pt x="102418" y="119877"/>
                </a:moveTo>
                <a:lnTo>
                  <a:pt x="0" y="119877"/>
                </a:lnTo>
                <a:lnTo>
                  <a:pt x="0" y="0"/>
                </a:lnTo>
                <a:lnTo>
                  <a:pt x="102418" y="0"/>
                </a:lnTo>
                <a:lnTo>
                  <a:pt x="119974" y="59938"/>
                </a:lnTo>
                <a:lnTo>
                  <a:pt x="102418" y="119877"/>
                </a:lnTo>
                <a:close/>
              </a:path>
            </a:pathLst>
          </a:custGeom>
          <a:solidFill>
            <a:srgbClr val="7790CD"/>
          </a:solidFill>
          <a:ln>
            <a:noFill/>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513" name="Shape 513"/>
          <p:cNvSpPr/>
          <p:nvPr/>
        </p:nvSpPr>
        <p:spPr>
          <a:xfrm>
            <a:off x="276925" y="1972610"/>
            <a:ext cx="1628139" cy="476884"/>
          </a:xfrm>
          <a:custGeom>
            <a:avLst/>
            <a:gdLst/>
            <a:ahLst/>
            <a:cxnLst/>
            <a:rect l="0" t="0" r="0" b="0"/>
            <a:pathLst>
              <a:path w="120000" h="120000" extrusionOk="0">
                <a:moveTo>
                  <a:pt x="0" y="0"/>
                </a:moveTo>
                <a:lnTo>
                  <a:pt x="102418" y="0"/>
                </a:lnTo>
                <a:lnTo>
                  <a:pt x="119974" y="59938"/>
                </a:lnTo>
                <a:lnTo>
                  <a:pt x="102418" y="119877"/>
                </a:lnTo>
                <a:lnTo>
                  <a:pt x="0" y="119877"/>
                </a:lnTo>
                <a:lnTo>
                  <a:pt x="0" y="0"/>
                </a:lnTo>
                <a:close/>
              </a:path>
            </a:pathLst>
          </a:custGeom>
          <a:noFill/>
          <a:ln w="9525" cap="flat" cmpd="sng">
            <a:solidFill>
              <a:srgbClr val="000000"/>
            </a:solidFill>
            <a:prstDash val="solid"/>
            <a:round/>
            <a:headEnd type="none" w="med" len="med"/>
            <a:tailEnd type="none" w="med" len="med"/>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514" name="Shape 514"/>
          <p:cNvSpPr txBox="1"/>
          <p:nvPr/>
        </p:nvSpPr>
        <p:spPr>
          <a:xfrm>
            <a:off x="488076" y="2101523"/>
            <a:ext cx="1085215" cy="208279"/>
          </a:xfrm>
          <a:prstGeom prst="rect">
            <a:avLst/>
          </a:prstGeom>
          <a:noFill/>
          <a:ln>
            <a:noFill/>
          </a:ln>
        </p:spPr>
        <p:txBody>
          <a:bodyPr spcFirstLastPara="1" wrap="square" lIns="0" tIns="12700" rIns="0" bIns="0" anchor="t" anchorCtr="0">
            <a:noAutofit/>
          </a:bodyPr>
          <a:lstStyle/>
          <a:p>
            <a:pPr marL="12700"/>
            <a:r>
              <a:rPr lang="en" sz="1200" b="1">
                <a:solidFill>
                  <a:srgbClr val="FFFFFF"/>
                </a:solidFill>
                <a:latin typeface="Arial"/>
                <a:ea typeface="Arial"/>
                <a:cs typeface="Arial"/>
                <a:sym typeface="Arial"/>
              </a:rPr>
              <a:t>Create Account</a:t>
            </a:r>
            <a:endParaRPr sz="1200">
              <a:solidFill>
                <a:schemeClr val="dk1"/>
              </a:solidFill>
              <a:latin typeface="Arial"/>
              <a:ea typeface="Arial"/>
              <a:cs typeface="Arial"/>
              <a:sym typeface="Arial"/>
            </a:endParaRPr>
          </a:p>
        </p:txBody>
      </p:sp>
      <p:sp>
        <p:nvSpPr>
          <p:cNvPr id="515" name="Shape 515"/>
          <p:cNvSpPr/>
          <p:nvPr/>
        </p:nvSpPr>
        <p:spPr>
          <a:xfrm>
            <a:off x="1702550" y="1972610"/>
            <a:ext cx="1628139" cy="476884"/>
          </a:xfrm>
          <a:custGeom>
            <a:avLst/>
            <a:gdLst/>
            <a:ahLst/>
            <a:cxnLst/>
            <a:rect l="0" t="0" r="0" b="0"/>
            <a:pathLst>
              <a:path w="120000" h="120000" extrusionOk="0">
                <a:moveTo>
                  <a:pt x="102418" y="119877"/>
                </a:moveTo>
                <a:lnTo>
                  <a:pt x="0" y="119877"/>
                </a:lnTo>
                <a:lnTo>
                  <a:pt x="17556" y="59938"/>
                </a:lnTo>
                <a:lnTo>
                  <a:pt x="0" y="0"/>
                </a:lnTo>
                <a:lnTo>
                  <a:pt x="102418" y="0"/>
                </a:lnTo>
                <a:lnTo>
                  <a:pt x="119974" y="59938"/>
                </a:lnTo>
                <a:lnTo>
                  <a:pt x="102418" y="119877"/>
                </a:lnTo>
                <a:close/>
              </a:path>
            </a:pathLst>
          </a:custGeom>
          <a:solidFill>
            <a:srgbClr val="7790CD"/>
          </a:solidFill>
          <a:ln>
            <a:noFill/>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516" name="Shape 516"/>
          <p:cNvSpPr/>
          <p:nvPr/>
        </p:nvSpPr>
        <p:spPr>
          <a:xfrm>
            <a:off x="1702549" y="1972610"/>
            <a:ext cx="1628139" cy="476884"/>
          </a:xfrm>
          <a:custGeom>
            <a:avLst/>
            <a:gdLst/>
            <a:ahLst/>
            <a:cxnLst/>
            <a:rect l="0" t="0" r="0" b="0"/>
            <a:pathLst>
              <a:path w="120000" h="120000" extrusionOk="0">
                <a:moveTo>
                  <a:pt x="0" y="0"/>
                </a:moveTo>
                <a:lnTo>
                  <a:pt x="102418" y="0"/>
                </a:lnTo>
                <a:lnTo>
                  <a:pt x="119974" y="59938"/>
                </a:lnTo>
                <a:lnTo>
                  <a:pt x="102418" y="119877"/>
                </a:lnTo>
                <a:lnTo>
                  <a:pt x="0" y="119877"/>
                </a:lnTo>
                <a:lnTo>
                  <a:pt x="17556" y="59938"/>
                </a:lnTo>
                <a:lnTo>
                  <a:pt x="0" y="0"/>
                </a:lnTo>
                <a:close/>
              </a:path>
            </a:pathLst>
          </a:custGeom>
          <a:noFill/>
          <a:ln w="9525" cap="flat" cmpd="sng">
            <a:solidFill>
              <a:srgbClr val="000000"/>
            </a:solidFill>
            <a:prstDash val="solid"/>
            <a:round/>
            <a:headEnd type="none" w="med" len="med"/>
            <a:tailEnd type="none" w="med" len="med"/>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517" name="Shape 517"/>
          <p:cNvSpPr txBox="1"/>
          <p:nvPr/>
        </p:nvSpPr>
        <p:spPr>
          <a:xfrm>
            <a:off x="2029873" y="2101523"/>
            <a:ext cx="971550" cy="208279"/>
          </a:xfrm>
          <a:prstGeom prst="rect">
            <a:avLst/>
          </a:prstGeom>
          <a:noFill/>
          <a:ln>
            <a:noFill/>
          </a:ln>
        </p:spPr>
        <p:txBody>
          <a:bodyPr spcFirstLastPara="1" wrap="square" lIns="0" tIns="12700" rIns="0" bIns="0" anchor="t" anchorCtr="0">
            <a:noAutofit/>
          </a:bodyPr>
          <a:lstStyle/>
          <a:p>
            <a:pPr marL="12700"/>
            <a:r>
              <a:rPr lang="en" sz="1200" b="1">
                <a:solidFill>
                  <a:srgbClr val="FFFFFF"/>
                </a:solidFill>
                <a:latin typeface="Arial"/>
                <a:ea typeface="Arial"/>
                <a:cs typeface="Arial"/>
                <a:sym typeface="Arial"/>
              </a:rPr>
              <a:t>Fund Account</a:t>
            </a:r>
            <a:endParaRPr sz="1200">
              <a:solidFill>
                <a:schemeClr val="dk1"/>
              </a:solidFill>
              <a:latin typeface="Arial"/>
              <a:ea typeface="Arial"/>
              <a:cs typeface="Arial"/>
              <a:sym typeface="Arial"/>
            </a:endParaRPr>
          </a:p>
        </p:txBody>
      </p:sp>
      <p:sp>
        <p:nvSpPr>
          <p:cNvPr id="518" name="Shape 518"/>
          <p:cNvSpPr/>
          <p:nvPr/>
        </p:nvSpPr>
        <p:spPr>
          <a:xfrm>
            <a:off x="3128169" y="1972610"/>
            <a:ext cx="1628139" cy="476884"/>
          </a:xfrm>
          <a:custGeom>
            <a:avLst/>
            <a:gdLst/>
            <a:ahLst/>
            <a:cxnLst/>
            <a:rect l="0" t="0" r="0" b="0"/>
            <a:pathLst>
              <a:path w="120000" h="120000" extrusionOk="0">
                <a:moveTo>
                  <a:pt x="102418" y="119877"/>
                </a:moveTo>
                <a:lnTo>
                  <a:pt x="0" y="119877"/>
                </a:lnTo>
                <a:lnTo>
                  <a:pt x="17556" y="59938"/>
                </a:lnTo>
                <a:lnTo>
                  <a:pt x="0" y="0"/>
                </a:lnTo>
                <a:lnTo>
                  <a:pt x="102418" y="0"/>
                </a:lnTo>
                <a:lnTo>
                  <a:pt x="119974" y="59938"/>
                </a:lnTo>
                <a:lnTo>
                  <a:pt x="102418" y="119877"/>
                </a:lnTo>
                <a:close/>
              </a:path>
            </a:pathLst>
          </a:custGeom>
          <a:solidFill>
            <a:srgbClr val="212D74"/>
          </a:solidFill>
          <a:ln>
            <a:noFill/>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519" name="Shape 519"/>
          <p:cNvSpPr/>
          <p:nvPr/>
        </p:nvSpPr>
        <p:spPr>
          <a:xfrm>
            <a:off x="3128169" y="1972610"/>
            <a:ext cx="1628139" cy="476884"/>
          </a:xfrm>
          <a:custGeom>
            <a:avLst/>
            <a:gdLst/>
            <a:ahLst/>
            <a:cxnLst/>
            <a:rect l="0" t="0" r="0" b="0"/>
            <a:pathLst>
              <a:path w="120000" h="120000" extrusionOk="0">
                <a:moveTo>
                  <a:pt x="0" y="0"/>
                </a:moveTo>
                <a:lnTo>
                  <a:pt x="102418" y="0"/>
                </a:lnTo>
                <a:lnTo>
                  <a:pt x="119974" y="59938"/>
                </a:lnTo>
                <a:lnTo>
                  <a:pt x="102418" y="119877"/>
                </a:lnTo>
                <a:lnTo>
                  <a:pt x="0" y="119877"/>
                </a:lnTo>
                <a:lnTo>
                  <a:pt x="17556" y="59938"/>
                </a:lnTo>
                <a:lnTo>
                  <a:pt x="0" y="0"/>
                </a:lnTo>
                <a:close/>
              </a:path>
            </a:pathLst>
          </a:custGeom>
          <a:noFill/>
          <a:ln w="9525" cap="flat" cmpd="sng">
            <a:solidFill>
              <a:srgbClr val="000000"/>
            </a:solidFill>
            <a:prstDash val="solid"/>
            <a:round/>
            <a:headEnd type="none" w="med" len="med"/>
            <a:tailEnd type="none" w="med" len="med"/>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520" name="Shape 520"/>
          <p:cNvSpPr txBox="1"/>
          <p:nvPr/>
        </p:nvSpPr>
        <p:spPr>
          <a:xfrm>
            <a:off x="3652776" y="2101525"/>
            <a:ext cx="694200" cy="208200"/>
          </a:xfrm>
          <a:prstGeom prst="rect">
            <a:avLst/>
          </a:prstGeom>
          <a:noFill/>
          <a:ln>
            <a:noFill/>
          </a:ln>
        </p:spPr>
        <p:txBody>
          <a:bodyPr spcFirstLastPara="1" wrap="square" lIns="0" tIns="12700" rIns="0" bIns="0" anchor="t" anchorCtr="0">
            <a:noAutofit/>
          </a:bodyPr>
          <a:lstStyle/>
          <a:p>
            <a:pPr marL="12700"/>
            <a:r>
              <a:rPr lang="en" sz="1200" b="1">
                <a:solidFill>
                  <a:srgbClr val="FFFFFF"/>
                </a:solidFill>
                <a:latin typeface="Arial"/>
                <a:ea typeface="Arial"/>
                <a:cs typeface="Arial"/>
                <a:sym typeface="Arial"/>
              </a:rPr>
              <a:t>Develop</a:t>
            </a:r>
            <a:endParaRPr sz="1200">
              <a:solidFill>
                <a:schemeClr val="dk1"/>
              </a:solidFill>
              <a:latin typeface="Arial"/>
              <a:ea typeface="Arial"/>
              <a:cs typeface="Arial"/>
              <a:sym typeface="Arial"/>
            </a:endParaRPr>
          </a:p>
        </p:txBody>
      </p:sp>
      <p:sp>
        <p:nvSpPr>
          <p:cNvPr id="521" name="Shape 521"/>
          <p:cNvSpPr/>
          <p:nvPr/>
        </p:nvSpPr>
        <p:spPr>
          <a:xfrm>
            <a:off x="4553792" y="1972610"/>
            <a:ext cx="1628139" cy="476884"/>
          </a:xfrm>
          <a:custGeom>
            <a:avLst/>
            <a:gdLst/>
            <a:ahLst/>
            <a:cxnLst/>
            <a:rect l="0" t="0" r="0" b="0"/>
            <a:pathLst>
              <a:path w="120000" h="120000" extrusionOk="0">
                <a:moveTo>
                  <a:pt x="102418" y="119877"/>
                </a:moveTo>
                <a:lnTo>
                  <a:pt x="0" y="119877"/>
                </a:lnTo>
                <a:lnTo>
                  <a:pt x="17556" y="59938"/>
                </a:lnTo>
                <a:lnTo>
                  <a:pt x="0" y="0"/>
                </a:lnTo>
                <a:lnTo>
                  <a:pt x="102418" y="0"/>
                </a:lnTo>
                <a:lnTo>
                  <a:pt x="119974" y="59938"/>
                </a:lnTo>
                <a:lnTo>
                  <a:pt x="102418" y="119877"/>
                </a:lnTo>
                <a:close/>
              </a:path>
            </a:pathLst>
          </a:custGeom>
          <a:solidFill>
            <a:srgbClr val="212D74"/>
          </a:solidFill>
          <a:ln>
            <a:noFill/>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522" name="Shape 522"/>
          <p:cNvSpPr/>
          <p:nvPr/>
        </p:nvSpPr>
        <p:spPr>
          <a:xfrm>
            <a:off x="4553791" y="1972610"/>
            <a:ext cx="1628139" cy="476884"/>
          </a:xfrm>
          <a:custGeom>
            <a:avLst/>
            <a:gdLst/>
            <a:ahLst/>
            <a:cxnLst/>
            <a:rect l="0" t="0" r="0" b="0"/>
            <a:pathLst>
              <a:path w="120000" h="120000" extrusionOk="0">
                <a:moveTo>
                  <a:pt x="0" y="0"/>
                </a:moveTo>
                <a:lnTo>
                  <a:pt x="102418" y="0"/>
                </a:lnTo>
                <a:lnTo>
                  <a:pt x="119974" y="59938"/>
                </a:lnTo>
                <a:lnTo>
                  <a:pt x="102418" y="119877"/>
                </a:lnTo>
                <a:lnTo>
                  <a:pt x="0" y="119877"/>
                </a:lnTo>
                <a:lnTo>
                  <a:pt x="17556" y="59938"/>
                </a:lnTo>
                <a:lnTo>
                  <a:pt x="0" y="0"/>
                </a:lnTo>
                <a:close/>
              </a:path>
            </a:pathLst>
          </a:custGeom>
          <a:noFill/>
          <a:ln w="9525" cap="flat" cmpd="sng">
            <a:solidFill>
              <a:srgbClr val="000000"/>
            </a:solidFill>
            <a:prstDash val="solid"/>
            <a:round/>
            <a:headEnd type="none" w="med" len="med"/>
            <a:tailEnd type="none" w="med" len="med"/>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523" name="Shape 523"/>
          <p:cNvSpPr txBox="1"/>
          <p:nvPr/>
        </p:nvSpPr>
        <p:spPr>
          <a:xfrm>
            <a:off x="5071602" y="2101524"/>
            <a:ext cx="694200" cy="208200"/>
          </a:xfrm>
          <a:prstGeom prst="rect">
            <a:avLst/>
          </a:prstGeom>
          <a:noFill/>
          <a:ln>
            <a:noFill/>
          </a:ln>
        </p:spPr>
        <p:txBody>
          <a:bodyPr spcFirstLastPara="1" wrap="square" lIns="0" tIns="12700" rIns="0" bIns="0" anchor="t" anchorCtr="0">
            <a:noAutofit/>
          </a:bodyPr>
          <a:lstStyle/>
          <a:p>
            <a:pPr marL="12700"/>
            <a:r>
              <a:rPr lang="en" sz="1200" b="1">
                <a:solidFill>
                  <a:srgbClr val="FFFFFF"/>
                </a:solidFill>
                <a:latin typeface="Arial"/>
                <a:ea typeface="Arial"/>
                <a:cs typeface="Arial"/>
                <a:sym typeface="Arial"/>
              </a:rPr>
              <a:t>Compile</a:t>
            </a:r>
            <a:endParaRPr sz="1200">
              <a:solidFill>
                <a:schemeClr val="dk1"/>
              </a:solidFill>
              <a:latin typeface="Arial"/>
              <a:ea typeface="Arial"/>
              <a:cs typeface="Arial"/>
              <a:sym typeface="Arial"/>
            </a:endParaRPr>
          </a:p>
        </p:txBody>
      </p:sp>
      <p:sp>
        <p:nvSpPr>
          <p:cNvPr id="524" name="Shape 524"/>
          <p:cNvSpPr/>
          <p:nvPr/>
        </p:nvSpPr>
        <p:spPr>
          <a:xfrm>
            <a:off x="5979413" y="1972610"/>
            <a:ext cx="1628139" cy="476884"/>
          </a:xfrm>
          <a:custGeom>
            <a:avLst/>
            <a:gdLst/>
            <a:ahLst/>
            <a:cxnLst/>
            <a:rect l="0" t="0" r="0" b="0"/>
            <a:pathLst>
              <a:path w="120000" h="120000" extrusionOk="0">
                <a:moveTo>
                  <a:pt x="102418" y="119877"/>
                </a:moveTo>
                <a:lnTo>
                  <a:pt x="0" y="119877"/>
                </a:lnTo>
                <a:lnTo>
                  <a:pt x="17556" y="59938"/>
                </a:lnTo>
                <a:lnTo>
                  <a:pt x="0" y="0"/>
                </a:lnTo>
                <a:lnTo>
                  <a:pt x="102418" y="0"/>
                </a:lnTo>
                <a:lnTo>
                  <a:pt x="119974" y="59938"/>
                </a:lnTo>
                <a:lnTo>
                  <a:pt x="102418" y="119877"/>
                </a:lnTo>
                <a:close/>
              </a:path>
            </a:pathLst>
          </a:custGeom>
          <a:solidFill>
            <a:srgbClr val="212D74"/>
          </a:solidFill>
          <a:ln>
            <a:noFill/>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525" name="Shape 525"/>
          <p:cNvSpPr/>
          <p:nvPr/>
        </p:nvSpPr>
        <p:spPr>
          <a:xfrm>
            <a:off x="5979413" y="1972610"/>
            <a:ext cx="1628139" cy="476884"/>
          </a:xfrm>
          <a:custGeom>
            <a:avLst/>
            <a:gdLst/>
            <a:ahLst/>
            <a:cxnLst/>
            <a:rect l="0" t="0" r="0" b="0"/>
            <a:pathLst>
              <a:path w="120000" h="120000" extrusionOk="0">
                <a:moveTo>
                  <a:pt x="0" y="0"/>
                </a:moveTo>
                <a:lnTo>
                  <a:pt x="102418" y="0"/>
                </a:lnTo>
                <a:lnTo>
                  <a:pt x="119974" y="59938"/>
                </a:lnTo>
                <a:lnTo>
                  <a:pt x="102418" y="119877"/>
                </a:lnTo>
                <a:lnTo>
                  <a:pt x="0" y="119877"/>
                </a:lnTo>
                <a:lnTo>
                  <a:pt x="17556" y="59938"/>
                </a:lnTo>
                <a:lnTo>
                  <a:pt x="0" y="0"/>
                </a:lnTo>
                <a:close/>
              </a:path>
            </a:pathLst>
          </a:custGeom>
          <a:noFill/>
          <a:ln w="9525" cap="flat" cmpd="sng">
            <a:solidFill>
              <a:srgbClr val="000000"/>
            </a:solidFill>
            <a:prstDash val="solid"/>
            <a:round/>
            <a:headEnd type="none" w="med" len="med"/>
            <a:tailEnd type="none" w="med" len="med"/>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526" name="Shape 526"/>
          <p:cNvSpPr txBox="1"/>
          <p:nvPr/>
        </p:nvSpPr>
        <p:spPr>
          <a:xfrm>
            <a:off x="6304296" y="2101523"/>
            <a:ext cx="976630" cy="208279"/>
          </a:xfrm>
          <a:prstGeom prst="rect">
            <a:avLst/>
          </a:prstGeom>
          <a:noFill/>
          <a:ln>
            <a:noFill/>
          </a:ln>
        </p:spPr>
        <p:txBody>
          <a:bodyPr spcFirstLastPara="1" wrap="square" lIns="0" tIns="12700" rIns="0" bIns="0" anchor="t" anchorCtr="0">
            <a:noAutofit/>
          </a:bodyPr>
          <a:lstStyle/>
          <a:p>
            <a:pPr marL="12700"/>
            <a:r>
              <a:rPr lang="en" sz="1200" b="1">
                <a:solidFill>
                  <a:srgbClr val="FFFFFF"/>
                </a:solidFill>
                <a:latin typeface="Arial"/>
                <a:ea typeface="Arial"/>
                <a:cs typeface="Arial"/>
                <a:sym typeface="Arial"/>
              </a:rPr>
              <a:t>Sign &amp; Deploy</a:t>
            </a:r>
            <a:endParaRPr sz="1200">
              <a:solidFill>
                <a:schemeClr val="dk1"/>
              </a:solidFill>
              <a:latin typeface="Arial"/>
              <a:ea typeface="Arial"/>
              <a:cs typeface="Arial"/>
              <a:sym typeface="Arial"/>
            </a:endParaRPr>
          </a:p>
        </p:txBody>
      </p:sp>
      <p:sp>
        <p:nvSpPr>
          <p:cNvPr id="527" name="Shape 527"/>
          <p:cNvSpPr/>
          <p:nvPr/>
        </p:nvSpPr>
        <p:spPr>
          <a:xfrm>
            <a:off x="7405036" y="1972610"/>
            <a:ext cx="1628139" cy="476884"/>
          </a:xfrm>
          <a:custGeom>
            <a:avLst/>
            <a:gdLst/>
            <a:ahLst/>
            <a:cxnLst/>
            <a:rect l="0" t="0" r="0" b="0"/>
            <a:pathLst>
              <a:path w="120000" h="120000" extrusionOk="0">
                <a:moveTo>
                  <a:pt x="102418" y="119877"/>
                </a:moveTo>
                <a:lnTo>
                  <a:pt x="0" y="119877"/>
                </a:lnTo>
                <a:lnTo>
                  <a:pt x="17556" y="59938"/>
                </a:lnTo>
                <a:lnTo>
                  <a:pt x="0" y="0"/>
                </a:lnTo>
                <a:lnTo>
                  <a:pt x="102418" y="0"/>
                </a:lnTo>
                <a:lnTo>
                  <a:pt x="119974" y="59938"/>
                </a:lnTo>
                <a:lnTo>
                  <a:pt x="102418" y="119877"/>
                </a:lnTo>
                <a:close/>
              </a:path>
            </a:pathLst>
          </a:custGeom>
          <a:solidFill>
            <a:srgbClr val="212D74"/>
          </a:solidFill>
          <a:ln>
            <a:noFill/>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528" name="Shape 528"/>
          <p:cNvSpPr/>
          <p:nvPr/>
        </p:nvSpPr>
        <p:spPr>
          <a:xfrm>
            <a:off x="7405035" y="1972610"/>
            <a:ext cx="1628139" cy="476884"/>
          </a:xfrm>
          <a:custGeom>
            <a:avLst/>
            <a:gdLst/>
            <a:ahLst/>
            <a:cxnLst/>
            <a:rect l="0" t="0" r="0" b="0"/>
            <a:pathLst>
              <a:path w="120000" h="120000" extrusionOk="0">
                <a:moveTo>
                  <a:pt x="0" y="0"/>
                </a:moveTo>
                <a:lnTo>
                  <a:pt x="102418" y="0"/>
                </a:lnTo>
                <a:lnTo>
                  <a:pt x="119974" y="59938"/>
                </a:lnTo>
                <a:lnTo>
                  <a:pt x="102418" y="119877"/>
                </a:lnTo>
                <a:lnTo>
                  <a:pt x="0" y="119877"/>
                </a:lnTo>
                <a:lnTo>
                  <a:pt x="17556" y="59938"/>
                </a:lnTo>
                <a:lnTo>
                  <a:pt x="0" y="0"/>
                </a:lnTo>
                <a:close/>
              </a:path>
            </a:pathLst>
          </a:custGeom>
          <a:noFill/>
          <a:ln w="9525" cap="flat" cmpd="sng">
            <a:solidFill>
              <a:srgbClr val="000000"/>
            </a:solidFill>
            <a:prstDash val="solid"/>
            <a:round/>
            <a:headEnd type="none" w="med" len="med"/>
            <a:tailEnd type="none" w="med" len="med"/>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529" name="Shape 529"/>
          <p:cNvSpPr txBox="1"/>
          <p:nvPr/>
        </p:nvSpPr>
        <p:spPr>
          <a:xfrm>
            <a:off x="7871298" y="2011026"/>
            <a:ext cx="918900" cy="298800"/>
          </a:xfrm>
          <a:prstGeom prst="rect">
            <a:avLst/>
          </a:prstGeom>
          <a:noFill/>
          <a:ln>
            <a:noFill/>
          </a:ln>
        </p:spPr>
        <p:txBody>
          <a:bodyPr spcFirstLastPara="1" wrap="square" lIns="0" tIns="20300" rIns="0" bIns="0" anchor="t" anchorCtr="0">
            <a:noAutofit/>
          </a:bodyPr>
          <a:lstStyle/>
          <a:p>
            <a:pPr marL="194310" marR="5080" indent="-182245">
              <a:lnSpc>
                <a:spcPct val="118333"/>
              </a:lnSpc>
            </a:pPr>
            <a:r>
              <a:rPr lang="en" sz="1200" b="1">
                <a:solidFill>
                  <a:srgbClr val="FFFFFF"/>
                </a:solidFill>
                <a:latin typeface="Arial"/>
                <a:ea typeface="Arial"/>
                <a:cs typeface="Arial"/>
                <a:sym typeface="Arial"/>
              </a:rPr>
              <a:t>Interact &amp;  Test</a:t>
            </a:r>
            <a:endParaRPr sz="1200">
              <a:solidFill>
                <a:schemeClr val="dk1"/>
              </a:solidFill>
              <a:latin typeface="Arial"/>
              <a:ea typeface="Arial"/>
              <a:cs typeface="Arial"/>
              <a:sym typeface="Arial"/>
            </a:endParaRPr>
          </a:p>
        </p:txBody>
      </p:sp>
      <p:sp>
        <p:nvSpPr>
          <p:cNvPr id="530" name="Shape 530"/>
          <p:cNvSpPr/>
          <p:nvPr/>
        </p:nvSpPr>
        <p:spPr>
          <a:xfrm>
            <a:off x="125249" y="1588074"/>
            <a:ext cx="1785620" cy="1204595"/>
          </a:xfrm>
          <a:custGeom>
            <a:avLst/>
            <a:gdLst/>
            <a:ahLst/>
            <a:cxnLst/>
            <a:rect l="0" t="0" r="0" b="0"/>
            <a:pathLst>
              <a:path w="120000" h="120000" extrusionOk="0">
                <a:moveTo>
                  <a:pt x="0" y="59995"/>
                </a:moveTo>
                <a:lnTo>
                  <a:pt x="118" y="56200"/>
                </a:lnTo>
                <a:lnTo>
                  <a:pt x="467" y="52469"/>
                </a:lnTo>
                <a:lnTo>
                  <a:pt x="1832" y="45222"/>
                </a:lnTo>
                <a:lnTo>
                  <a:pt x="2833" y="41721"/>
                </a:lnTo>
                <a:lnTo>
                  <a:pt x="4037" y="38311"/>
                </a:lnTo>
                <a:lnTo>
                  <a:pt x="5438" y="34998"/>
                </a:lnTo>
                <a:lnTo>
                  <a:pt x="7028" y="31791"/>
                </a:lnTo>
                <a:lnTo>
                  <a:pt x="8800" y="28695"/>
                </a:lnTo>
                <a:lnTo>
                  <a:pt x="10747" y="25718"/>
                </a:lnTo>
                <a:lnTo>
                  <a:pt x="12863" y="22867"/>
                </a:lnTo>
                <a:lnTo>
                  <a:pt x="15139" y="20149"/>
                </a:lnTo>
                <a:lnTo>
                  <a:pt x="17570" y="17572"/>
                </a:lnTo>
                <a:lnTo>
                  <a:pt x="20147" y="15141"/>
                </a:lnTo>
                <a:lnTo>
                  <a:pt x="22865" y="12864"/>
                </a:lnTo>
                <a:lnTo>
                  <a:pt x="25715" y="10749"/>
                </a:lnTo>
                <a:lnTo>
                  <a:pt x="28692" y="8801"/>
                </a:lnTo>
                <a:lnTo>
                  <a:pt x="31787" y="7029"/>
                </a:lnTo>
                <a:lnTo>
                  <a:pt x="34995" y="5439"/>
                </a:lnTo>
                <a:lnTo>
                  <a:pt x="38307" y="4038"/>
                </a:lnTo>
                <a:lnTo>
                  <a:pt x="41717" y="2833"/>
                </a:lnTo>
                <a:lnTo>
                  <a:pt x="45218" y="1832"/>
                </a:lnTo>
                <a:lnTo>
                  <a:pt x="48802" y="1041"/>
                </a:lnTo>
                <a:lnTo>
                  <a:pt x="52464" y="467"/>
                </a:lnTo>
                <a:lnTo>
                  <a:pt x="56195" y="117"/>
                </a:lnTo>
                <a:lnTo>
                  <a:pt x="59989" y="0"/>
                </a:lnTo>
                <a:lnTo>
                  <a:pt x="63782" y="117"/>
                </a:lnTo>
                <a:lnTo>
                  <a:pt x="67514" y="467"/>
                </a:lnTo>
                <a:lnTo>
                  <a:pt x="71175" y="1041"/>
                </a:lnTo>
                <a:lnTo>
                  <a:pt x="74759" y="1832"/>
                </a:lnTo>
                <a:lnTo>
                  <a:pt x="78260" y="2833"/>
                </a:lnTo>
                <a:lnTo>
                  <a:pt x="81670" y="4038"/>
                </a:lnTo>
                <a:lnTo>
                  <a:pt x="84982" y="5439"/>
                </a:lnTo>
                <a:lnTo>
                  <a:pt x="88190" y="7029"/>
                </a:lnTo>
                <a:lnTo>
                  <a:pt x="91285" y="8801"/>
                </a:lnTo>
                <a:lnTo>
                  <a:pt x="94262" y="10749"/>
                </a:lnTo>
                <a:lnTo>
                  <a:pt x="97112" y="12864"/>
                </a:lnTo>
                <a:lnTo>
                  <a:pt x="99830" y="15141"/>
                </a:lnTo>
                <a:lnTo>
                  <a:pt x="102407" y="17572"/>
                </a:lnTo>
                <a:lnTo>
                  <a:pt x="104838" y="20149"/>
                </a:lnTo>
                <a:lnTo>
                  <a:pt x="107114" y="22867"/>
                </a:lnTo>
                <a:lnTo>
                  <a:pt x="109230" y="25718"/>
                </a:lnTo>
                <a:lnTo>
                  <a:pt x="111177" y="28695"/>
                </a:lnTo>
                <a:lnTo>
                  <a:pt x="112949" y="31791"/>
                </a:lnTo>
                <a:lnTo>
                  <a:pt x="114539" y="34998"/>
                </a:lnTo>
                <a:lnTo>
                  <a:pt x="115940" y="38311"/>
                </a:lnTo>
                <a:lnTo>
                  <a:pt x="117144" y="41721"/>
                </a:lnTo>
                <a:lnTo>
                  <a:pt x="118146" y="45222"/>
                </a:lnTo>
                <a:lnTo>
                  <a:pt x="119510" y="52469"/>
                </a:lnTo>
                <a:lnTo>
                  <a:pt x="119978" y="59995"/>
                </a:lnTo>
                <a:lnTo>
                  <a:pt x="119860" y="63789"/>
                </a:lnTo>
                <a:lnTo>
                  <a:pt x="118937" y="71182"/>
                </a:lnTo>
                <a:lnTo>
                  <a:pt x="117144" y="78268"/>
                </a:lnTo>
                <a:lnTo>
                  <a:pt x="115940" y="81678"/>
                </a:lnTo>
                <a:lnTo>
                  <a:pt x="114539" y="84991"/>
                </a:lnTo>
                <a:lnTo>
                  <a:pt x="112949" y="88199"/>
                </a:lnTo>
                <a:lnTo>
                  <a:pt x="111177" y="91294"/>
                </a:lnTo>
                <a:lnTo>
                  <a:pt x="109230" y="94271"/>
                </a:lnTo>
                <a:lnTo>
                  <a:pt x="107114" y="97122"/>
                </a:lnTo>
                <a:lnTo>
                  <a:pt x="104838" y="99840"/>
                </a:lnTo>
                <a:lnTo>
                  <a:pt x="102407" y="102418"/>
                </a:lnTo>
                <a:lnTo>
                  <a:pt x="99830" y="104848"/>
                </a:lnTo>
                <a:lnTo>
                  <a:pt x="97112" y="107125"/>
                </a:lnTo>
                <a:lnTo>
                  <a:pt x="94262" y="109241"/>
                </a:lnTo>
                <a:lnTo>
                  <a:pt x="91285" y="111188"/>
                </a:lnTo>
                <a:lnTo>
                  <a:pt x="88190" y="112960"/>
                </a:lnTo>
                <a:lnTo>
                  <a:pt x="84982" y="114550"/>
                </a:lnTo>
                <a:lnTo>
                  <a:pt x="81670" y="115951"/>
                </a:lnTo>
                <a:lnTo>
                  <a:pt x="78260" y="117156"/>
                </a:lnTo>
                <a:lnTo>
                  <a:pt x="74759" y="118157"/>
                </a:lnTo>
                <a:lnTo>
                  <a:pt x="71175" y="118949"/>
                </a:lnTo>
                <a:lnTo>
                  <a:pt x="67514" y="119522"/>
                </a:lnTo>
                <a:lnTo>
                  <a:pt x="63782" y="119872"/>
                </a:lnTo>
                <a:lnTo>
                  <a:pt x="59989" y="119990"/>
                </a:lnTo>
                <a:lnTo>
                  <a:pt x="56195" y="119872"/>
                </a:lnTo>
                <a:lnTo>
                  <a:pt x="52464" y="119522"/>
                </a:lnTo>
                <a:lnTo>
                  <a:pt x="48802" y="118949"/>
                </a:lnTo>
                <a:lnTo>
                  <a:pt x="45218" y="118157"/>
                </a:lnTo>
                <a:lnTo>
                  <a:pt x="41717" y="117156"/>
                </a:lnTo>
                <a:lnTo>
                  <a:pt x="38307" y="115951"/>
                </a:lnTo>
                <a:lnTo>
                  <a:pt x="34995" y="114550"/>
                </a:lnTo>
                <a:lnTo>
                  <a:pt x="31787" y="112960"/>
                </a:lnTo>
                <a:lnTo>
                  <a:pt x="28692" y="111188"/>
                </a:lnTo>
                <a:lnTo>
                  <a:pt x="25715" y="109241"/>
                </a:lnTo>
                <a:lnTo>
                  <a:pt x="22865" y="107125"/>
                </a:lnTo>
                <a:lnTo>
                  <a:pt x="20147" y="104848"/>
                </a:lnTo>
                <a:lnTo>
                  <a:pt x="17570" y="102418"/>
                </a:lnTo>
                <a:lnTo>
                  <a:pt x="15139" y="99840"/>
                </a:lnTo>
                <a:lnTo>
                  <a:pt x="12863" y="97122"/>
                </a:lnTo>
                <a:lnTo>
                  <a:pt x="10747" y="94271"/>
                </a:lnTo>
                <a:lnTo>
                  <a:pt x="8800" y="91294"/>
                </a:lnTo>
                <a:lnTo>
                  <a:pt x="7028" y="88199"/>
                </a:lnTo>
                <a:lnTo>
                  <a:pt x="5438" y="84991"/>
                </a:lnTo>
                <a:lnTo>
                  <a:pt x="4037" y="81678"/>
                </a:lnTo>
                <a:lnTo>
                  <a:pt x="2833" y="78268"/>
                </a:lnTo>
                <a:lnTo>
                  <a:pt x="1832" y="74767"/>
                </a:lnTo>
                <a:lnTo>
                  <a:pt x="467" y="67520"/>
                </a:lnTo>
                <a:lnTo>
                  <a:pt x="118" y="63789"/>
                </a:lnTo>
                <a:lnTo>
                  <a:pt x="0" y="59995"/>
                </a:lnTo>
                <a:close/>
              </a:path>
            </a:pathLst>
          </a:custGeom>
          <a:noFill/>
          <a:ln w="38075" cap="flat" cmpd="sng">
            <a:solidFill>
              <a:srgbClr val="FF0000"/>
            </a:solidFill>
            <a:prstDash val="solid"/>
            <a:round/>
            <a:headEnd type="none" w="med" len="med"/>
            <a:tailEnd type="none" w="med" len="med"/>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531" name="Shape 531"/>
          <p:cNvSpPr txBox="1"/>
          <p:nvPr/>
        </p:nvSpPr>
        <p:spPr>
          <a:xfrm>
            <a:off x="429223" y="2899089"/>
            <a:ext cx="8501417" cy="2700655"/>
          </a:xfrm>
          <a:prstGeom prst="rect">
            <a:avLst/>
          </a:prstGeom>
          <a:noFill/>
          <a:ln>
            <a:noFill/>
          </a:ln>
        </p:spPr>
        <p:txBody>
          <a:bodyPr spcFirstLastPara="1" wrap="square" lIns="0" tIns="66025" rIns="0" bIns="0" anchor="t" anchorCtr="0">
            <a:noAutofit/>
          </a:bodyPr>
          <a:lstStyle/>
          <a:p>
            <a:pPr marL="469900" indent="-457200">
              <a:buClr>
                <a:srgbClr val="0000FF"/>
              </a:buClr>
              <a:buSzPts val="2400"/>
              <a:buFont typeface="Arial" panose="020B0604020202020204" pitchFamily="34" charset="0"/>
              <a:buChar char="•"/>
            </a:pPr>
            <a:r>
              <a:rPr lang="en" sz="2800" dirty="0">
                <a:solidFill>
                  <a:schemeClr val="dk1"/>
                </a:solidFill>
                <a:ea typeface="Trebuchet MS"/>
                <a:cs typeface="Trebuchet MS"/>
                <a:sym typeface="Trebuchet MS"/>
              </a:rPr>
              <a:t>Programmatically: Go, Python, C</a:t>
            </a:r>
            <a:r>
              <a:rPr lang="en" sz="2800" dirty="0">
                <a:solidFill>
                  <a:schemeClr val="dk1"/>
                </a:solidFill>
                <a:ea typeface="Trebuchet MS"/>
                <a:cs typeface="Trebuchet MS"/>
                <a:sym typeface="Trebuchet MS"/>
              </a:rPr>
              <a:t>++, </a:t>
            </a:r>
            <a:r>
              <a:rPr lang="en" sz="2800" dirty="0">
                <a:solidFill>
                  <a:schemeClr val="dk1"/>
                </a:solidFill>
                <a:sym typeface="Arial"/>
              </a:rPr>
              <a:t>JavaScript</a:t>
            </a:r>
            <a:r>
              <a:rPr lang="en" sz="2800" dirty="0">
                <a:solidFill>
                  <a:schemeClr val="dk1"/>
                </a:solidFill>
                <a:ea typeface="Trebuchet MS"/>
                <a:cs typeface="Trebuchet MS"/>
                <a:sym typeface="Trebuchet MS"/>
              </a:rPr>
              <a:t>, Haskell</a:t>
            </a:r>
            <a:endParaRPr sz="2800" dirty="0">
              <a:solidFill>
                <a:schemeClr val="dk1"/>
              </a:solidFill>
              <a:ea typeface="Trebuchet MS"/>
              <a:cs typeface="Trebuchet MS"/>
              <a:sym typeface="Trebuchet MS"/>
            </a:endParaRPr>
          </a:p>
          <a:p>
            <a:pPr marL="469900" indent="-457200">
              <a:spcBef>
                <a:spcPts val="420"/>
              </a:spcBef>
              <a:buClr>
                <a:srgbClr val="0000FF"/>
              </a:buClr>
              <a:buSzPts val="2400"/>
              <a:buFont typeface="Arial" panose="020B0604020202020204" pitchFamily="34" charset="0"/>
              <a:buChar char="•"/>
            </a:pPr>
            <a:r>
              <a:rPr lang="en" sz="2800" dirty="0">
                <a:solidFill>
                  <a:schemeClr val="dk1"/>
                </a:solidFill>
                <a:ea typeface="Trebuchet MS"/>
                <a:cs typeface="Trebuchet MS"/>
                <a:sym typeface="Trebuchet MS"/>
              </a:rPr>
              <a:t>Tools</a:t>
            </a:r>
            <a:endParaRPr sz="2800" dirty="0">
              <a:solidFill>
                <a:schemeClr val="dk1"/>
              </a:solidFill>
              <a:ea typeface="Trebuchet MS"/>
              <a:cs typeface="Trebuchet MS"/>
              <a:sym typeface="Trebuchet MS"/>
            </a:endParaRPr>
          </a:p>
          <a:p>
            <a:pPr marL="882014" lvl="1" indent="-381634">
              <a:spcBef>
                <a:spcPts val="434"/>
              </a:spcBef>
              <a:buClr>
                <a:srgbClr val="0000FF"/>
              </a:buClr>
              <a:buSzPts val="2000"/>
              <a:buFont typeface="Wingdings" panose="05000000000000000000" pitchFamily="2" charset="2"/>
              <a:buChar char="§"/>
            </a:pPr>
            <a:r>
              <a:rPr lang="en" sz="2400" dirty="0">
                <a:solidFill>
                  <a:schemeClr val="dk1"/>
                </a:solidFill>
                <a:ea typeface="Trebuchet MS"/>
                <a:cs typeface="Trebuchet MS"/>
                <a:sym typeface="Trebuchet MS"/>
              </a:rPr>
              <a:t>MyEtherWallet.com</a:t>
            </a:r>
            <a:endParaRPr sz="2400" dirty="0">
              <a:solidFill>
                <a:schemeClr val="dk1"/>
              </a:solidFill>
              <a:ea typeface="Trebuchet MS"/>
              <a:cs typeface="Trebuchet MS"/>
              <a:sym typeface="Trebuchet MS"/>
            </a:endParaRPr>
          </a:p>
          <a:p>
            <a:pPr marL="882014" lvl="1" indent="-381634">
              <a:spcBef>
                <a:spcPts val="375"/>
              </a:spcBef>
              <a:buClr>
                <a:srgbClr val="0000FF"/>
              </a:buClr>
              <a:buSzPts val="2000"/>
              <a:buFont typeface="Wingdings" panose="05000000000000000000" pitchFamily="2" charset="2"/>
              <a:buChar char="§"/>
            </a:pPr>
            <a:r>
              <a:rPr lang="en" sz="2400" dirty="0">
                <a:solidFill>
                  <a:schemeClr val="dk1"/>
                </a:solidFill>
                <a:ea typeface="Trebuchet MS"/>
                <a:cs typeface="Trebuchet MS"/>
                <a:sym typeface="Trebuchet MS"/>
              </a:rPr>
              <a:t>MetaMask</a:t>
            </a:r>
            <a:endParaRPr sz="2400" dirty="0">
              <a:solidFill>
                <a:schemeClr val="dk1"/>
              </a:solidFill>
              <a:ea typeface="Trebuchet MS"/>
              <a:cs typeface="Trebuchet MS"/>
              <a:sym typeface="Trebuchet MS"/>
            </a:endParaRPr>
          </a:p>
          <a:p>
            <a:pPr marL="882014" lvl="1" indent="-381634">
              <a:spcBef>
                <a:spcPts val="375"/>
              </a:spcBef>
              <a:buClr>
                <a:srgbClr val="0000FF"/>
              </a:buClr>
              <a:buSzPts val="2000"/>
              <a:buFont typeface="Wingdings" panose="05000000000000000000" pitchFamily="2" charset="2"/>
              <a:buChar char="§"/>
            </a:pPr>
            <a:r>
              <a:rPr lang="en" sz="2400" dirty="0">
                <a:solidFill>
                  <a:schemeClr val="dk1"/>
                </a:solidFill>
                <a:ea typeface="Trebuchet MS"/>
                <a:cs typeface="Trebuchet MS"/>
                <a:sym typeface="Trebuchet MS"/>
              </a:rPr>
              <a:t>TestRPC</a:t>
            </a:r>
            <a:endParaRPr sz="2400" dirty="0">
              <a:solidFill>
                <a:schemeClr val="dk1"/>
              </a:solidFill>
              <a:ea typeface="Trebuchet MS"/>
              <a:cs typeface="Trebuchet MS"/>
              <a:sym typeface="Trebuchet MS"/>
            </a:endParaRPr>
          </a:p>
          <a:p>
            <a:pPr marL="882014" lvl="1" indent="-381634">
              <a:spcBef>
                <a:spcPts val="375"/>
              </a:spcBef>
              <a:buClr>
                <a:srgbClr val="0000FF"/>
              </a:buClr>
              <a:buSzPts val="2000"/>
              <a:buFont typeface="Wingdings" panose="05000000000000000000" pitchFamily="2" charset="2"/>
              <a:buChar char="§"/>
            </a:pPr>
            <a:r>
              <a:rPr lang="en" sz="2400" dirty="0">
                <a:solidFill>
                  <a:schemeClr val="dk1"/>
                </a:solidFill>
                <a:ea typeface="Trebuchet MS"/>
                <a:cs typeface="Trebuchet MS"/>
                <a:sym typeface="Trebuchet MS"/>
              </a:rPr>
              <a:t>Many other websites</a:t>
            </a:r>
            <a:endParaRPr sz="2400" dirty="0">
              <a:solidFill>
                <a:schemeClr val="dk1"/>
              </a:solidFill>
              <a:ea typeface="Trebuchet MS"/>
              <a:cs typeface="Trebuchet MS"/>
              <a:sym typeface="Trebuchet MS"/>
            </a:endParaRPr>
          </a:p>
        </p:txBody>
      </p:sp>
      <p:sp>
        <p:nvSpPr>
          <p:cNvPr id="2" name="Footer Placeholder 1"/>
          <p:cNvSpPr>
            <a:spLocks noGrp="1"/>
          </p:cNvSpPr>
          <p:nvPr>
            <p:ph type="ftr" idx="11"/>
          </p:nvPr>
        </p:nvSpPr>
        <p:spPr/>
        <p:txBody>
          <a:bodyPr/>
          <a:lstStyle/>
          <a:p>
            <a:r>
              <a:rPr lang="en-US" smtClean="0"/>
              <a:t>Campbell R. Harvey 2018</a:t>
            </a:r>
            <a:endParaRPr lang="en-US" dirty="0"/>
          </a:p>
        </p:txBody>
      </p:sp>
      <p:sp>
        <p:nvSpPr>
          <p:cNvPr id="26" name="Shape 478"/>
          <p:cNvSpPr txBox="1">
            <a:spLocks noGrp="1"/>
          </p:cNvSpPr>
          <p:nvPr>
            <p:ph type="title"/>
          </p:nvPr>
        </p:nvSpPr>
        <p:spPr>
          <a:xfrm>
            <a:off x="138462" y="929396"/>
            <a:ext cx="8792178" cy="608100"/>
          </a:xfrm>
          <a:prstGeom prst="rect">
            <a:avLst/>
          </a:prstGeom>
          <a:noFill/>
          <a:ln>
            <a:noFill/>
          </a:ln>
        </p:spPr>
        <p:txBody>
          <a:bodyPr spcFirstLastPara="1" vert="horz" wrap="square" lIns="0" tIns="12700" rIns="0" bIns="0" rtlCol="0" anchor="t" anchorCtr="0">
            <a:noAutofit/>
          </a:bodyPr>
          <a:lstStyle/>
          <a:p>
            <a:pPr marL="12700">
              <a:spcBef>
                <a:spcPts val="0"/>
              </a:spcBef>
              <a:buClr>
                <a:srgbClr val="262626"/>
              </a:buClr>
              <a:buSzPts val="3000"/>
            </a:pPr>
            <a:r>
              <a:rPr lang="en" sz="3600" dirty="0">
                <a:solidFill>
                  <a:srgbClr val="0000FF"/>
                </a:solidFill>
                <a:latin typeface="Calibri Light" panose="020F0302020204030204" pitchFamily="34" charset="0"/>
                <a:ea typeface="Century Schoolbook"/>
                <a:cs typeface="Calibri Light" panose="020F0302020204030204" pitchFamily="34" charset="0"/>
                <a:sym typeface="Century Schoolbook"/>
              </a:rPr>
              <a:t>C. Development Workflow: Create Account</a:t>
            </a:r>
            <a:endParaRPr sz="3600" dirty="0">
              <a:solidFill>
                <a:srgbClr val="0000FF"/>
              </a:solidFill>
              <a:latin typeface="Calibri Light" panose="020F0302020204030204" pitchFamily="34" charset="0"/>
              <a:ea typeface="Century Schoolbook"/>
              <a:cs typeface="Calibri Light" panose="020F0302020204030204" pitchFamily="34" charset="0"/>
              <a:sym typeface="Century Schoolbook"/>
            </a:endParaRPr>
          </a:p>
        </p:txBody>
      </p:sp>
    </p:spTree>
    <p:extLst>
      <p:ext uri="{BB962C8B-B14F-4D97-AF65-F5344CB8AC3E}">
        <p14:creationId xmlns:p14="http://schemas.microsoft.com/office/powerpoint/2010/main" val="263288748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35"/>
        <p:cNvGrpSpPr/>
        <p:nvPr/>
      </p:nvGrpSpPr>
      <p:grpSpPr>
        <a:xfrm>
          <a:off x="0" y="0"/>
          <a:ext cx="0" cy="0"/>
          <a:chOff x="0" y="0"/>
          <a:chExt cx="0" cy="0"/>
        </a:xfrm>
      </p:grpSpPr>
      <p:sp>
        <p:nvSpPr>
          <p:cNvPr id="537" name="Shape 537"/>
          <p:cNvSpPr txBox="1">
            <a:spLocks noGrp="1"/>
          </p:cNvSpPr>
          <p:nvPr>
            <p:ph type="sldNum" idx="12"/>
          </p:nvPr>
        </p:nvSpPr>
        <p:spPr>
          <a:prstGeom prst="rect">
            <a:avLst/>
          </a:prstGeom>
          <a:noFill/>
          <a:ln>
            <a:noFill/>
          </a:ln>
        </p:spPr>
        <p:txBody>
          <a:bodyPr spcFirstLastPara="1" vert="horz" wrap="square" lIns="0" tIns="3175" rIns="0" bIns="0" rtlCol="0" anchor="ctr" anchorCtr="0">
            <a:noAutofit/>
          </a:bodyPr>
          <a:lstStyle/>
          <a:p>
            <a:pPr marL="25400" algn="r"/>
            <a:fld id="{00000000-1234-1234-1234-123412341234}" type="slidenum">
              <a:rPr lang="en" sz="900" i="1">
                <a:solidFill>
                  <a:schemeClr val="lt2"/>
                </a:solidFill>
                <a:latin typeface="Century Schoolbook"/>
                <a:ea typeface="Century Schoolbook"/>
                <a:cs typeface="Century Schoolbook"/>
                <a:sym typeface="Century Schoolbook"/>
              </a:rPr>
              <a:pPr marL="25400" algn="r"/>
              <a:t>43</a:t>
            </a:fld>
            <a:endParaRPr sz="900" i="1">
              <a:solidFill>
                <a:schemeClr val="lt2"/>
              </a:solidFill>
              <a:latin typeface="Century Schoolbook"/>
              <a:ea typeface="Century Schoolbook"/>
              <a:cs typeface="Century Schoolbook"/>
              <a:sym typeface="Century Schoolbook"/>
            </a:endParaRPr>
          </a:p>
        </p:txBody>
      </p:sp>
      <p:sp>
        <p:nvSpPr>
          <p:cNvPr id="538" name="Shape 538"/>
          <p:cNvSpPr/>
          <p:nvPr/>
        </p:nvSpPr>
        <p:spPr>
          <a:xfrm>
            <a:off x="276925" y="1972610"/>
            <a:ext cx="1628139" cy="476884"/>
          </a:xfrm>
          <a:custGeom>
            <a:avLst/>
            <a:gdLst/>
            <a:ahLst/>
            <a:cxnLst/>
            <a:rect l="0" t="0" r="0" b="0"/>
            <a:pathLst>
              <a:path w="120000" h="120000" extrusionOk="0">
                <a:moveTo>
                  <a:pt x="102418" y="119877"/>
                </a:moveTo>
                <a:lnTo>
                  <a:pt x="0" y="119877"/>
                </a:lnTo>
                <a:lnTo>
                  <a:pt x="0" y="0"/>
                </a:lnTo>
                <a:lnTo>
                  <a:pt x="102418" y="0"/>
                </a:lnTo>
                <a:lnTo>
                  <a:pt x="119974" y="59938"/>
                </a:lnTo>
                <a:lnTo>
                  <a:pt x="102418" y="119877"/>
                </a:lnTo>
                <a:close/>
              </a:path>
            </a:pathLst>
          </a:custGeom>
          <a:solidFill>
            <a:srgbClr val="7790CD"/>
          </a:solidFill>
          <a:ln>
            <a:noFill/>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539" name="Shape 539"/>
          <p:cNvSpPr/>
          <p:nvPr/>
        </p:nvSpPr>
        <p:spPr>
          <a:xfrm>
            <a:off x="276925" y="1972610"/>
            <a:ext cx="1628139" cy="476884"/>
          </a:xfrm>
          <a:custGeom>
            <a:avLst/>
            <a:gdLst/>
            <a:ahLst/>
            <a:cxnLst/>
            <a:rect l="0" t="0" r="0" b="0"/>
            <a:pathLst>
              <a:path w="120000" h="120000" extrusionOk="0">
                <a:moveTo>
                  <a:pt x="0" y="0"/>
                </a:moveTo>
                <a:lnTo>
                  <a:pt x="102418" y="0"/>
                </a:lnTo>
                <a:lnTo>
                  <a:pt x="119974" y="59938"/>
                </a:lnTo>
                <a:lnTo>
                  <a:pt x="102418" y="119877"/>
                </a:lnTo>
                <a:lnTo>
                  <a:pt x="0" y="119877"/>
                </a:lnTo>
                <a:lnTo>
                  <a:pt x="0" y="0"/>
                </a:lnTo>
                <a:close/>
              </a:path>
            </a:pathLst>
          </a:custGeom>
          <a:noFill/>
          <a:ln w="9525" cap="flat" cmpd="sng">
            <a:solidFill>
              <a:srgbClr val="000000"/>
            </a:solidFill>
            <a:prstDash val="solid"/>
            <a:round/>
            <a:headEnd type="none" w="med" len="med"/>
            <a:tailEnd type="none" w="med" len="med"/>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540" name="Shape 540"/>
          <p:cNvSpPr txBox="1"/>
          <p:nvPr/>
        </p:nvSpPr>
        <p:spPr>
          <a:xfrm>
            <a:off x="488076" y="2101523"/>
            <a:ext cx="1085215" cy="208279"/>
          </a:xfrm>
          <a:prstGeom prst="rect">
            <a:avLst/>
          </a:prstGeom>
          <a:noFill/>
          <a:ln>
            <a:noFill/>
          </a:ln>
        </p:spPr>
        <p:txBody>
          <a:bodyPr spcFirstLastPara="1" wrap="square" lIns="0" tIns="12700" rIns="0" bIns="0" anchor="t" anchorCtr="0">
            <a:noAutofit/>
          </a:bodyPr>
          <a:lstStyle/>
          <a:p>
            <a:pPr marL="12700"/>
            <a:r>
              <a:rPr lang="en" sz="1200" b="1">
                <a:solidFill>
                  <a:srgbClr val="FFFFFF"/>
                </a:solidFill>
                <a:latin typeface="Arial"/>
                <a:ea typeface="Arial"/>
                <a:cs typeface="Arial"/>
                <a:sym typeface="Arial"/>
              </a:rPr>
              <a:t>Create Account</a:t>
            </a:r>
            <a:endParaRPr sz="1200">
              <a:solidFill>
                <a:schemeClr val="dk1"/>
              </a:solidFill>
              <a:latin typeface="Arial"/>
              <a:ea typeface="Arial"/>
              <a:cs typeface="Arial"/>
              <a:sym typeface="Arial"/>
            </a:endParaRPr>
          </a:p>
        </p:txBody>
      </p:sp>
      <p:sp>
        <p:nvSpPr>
          <p:cNvPr id="541" name="Shape 541"/>
          <p:cNvSpPr/>
          <p:nvPr/>
        </p:nvSpPr>
        <p:spPr>
          <a:xfrm>
            <a:off x="1702550" y="1972610"/>
            <a:ext cx="1628139" cy="476884"/>
          </a:xfrm>
          <a:custGeom>
            <a:avLst/>
            <a:gdLst/>
            <a:ahLst/>
            <a:cxnLst/>
            <a:rect l="0" t="0" r="0" b="0"/>
            <a:pathLst>
              <a:path w="120000" h="120000" extrusionOk="0">
                <a:moveTo>
                  <a:pt x="102418" y="119877"/>
                </a:moveTo>
                <a:lnTo>
                  <a:pt x="0" y="119877"/>
                </a:lnTo>
                <a:lnTo>
                  <a:pt x="17556" y="59938"/>
                </a:lnTo>
                <a:lnTo>
                  <a:pt x="0" y="0"/>
                </a:lnTo>
                <a:lnTo>
                  <a:pt x="102418" y="0"/>
                </a:lnTo>
                <a:lnTo>
                  <a:pt x="119974" y="59938"/>
                </a:lnTo>
                <a:lnTo>
                  <a:pt x="102418" y="119877"/>
                </a:lnTo>
                <a:close/>
              </a:path>
            </a:pathLst>
          </a:custGeom>
          <a:solidFill>
            <a:srgbClr val="7790CD"/>
          </a:solidFill>
          <a:ln>
            <a:noFill/>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542" name="Shape 542"/>
          <p:cNvSpPr/>
          <p:nvPr/>
        </p:nvSpPr>
        <p:spPr>
          <a:xfrm>
            <a:off x="1702549" y="1972610"/>
            <a:ext cx="1628139" cy="476884"/>
          </a:xfrm>
          <a:custGeom>
            <a:avLst/>
            <a:gdLst/>
            <a:ahLst/>
            <a:cxnLst/>
            <a:rect l="0" t="0" r="0" b="0"/>
            <a:pathLst>
              <a:path w="120000" h="120000" extrusionOk="0">
                <a:moveTo>
                  <a:pt x="0" y="0"/>
                </a:moveTo>
                <a:lnTo>
                  <a:pt x="102418" y="0"/>
                </a:lnTo>
                <a:lnTo>
                  <a:pt x="119974" y="59938"/>
                </a:lnTo>
                <a:lnTo>
                  <a:pt x="102418" y="119877"/>
                </a:lnTo>
                <a:lnTo>
                  <a:pt x="0" y="119877"/>
                </a:lnTo>
                <a:lnTo>
                  <a:pt x="17556" y="59938"/>
                </a:lnTo>
                <a:lnTo>
                  <a:pt x="0" y="0"/>
                </a:lnTo>
                <a:close/>
              </a:path>
            </a:pathLst>
          </a:custGeom>
          <a:noFill/>
          <a:ln w="9525" cap="flat" cmpd="sng">
            <a:solidFill>
              <a:srgbClr val="000000"/>
            </a:solidFill>
            <a:prstDash val="solid"/>
            <a:round/>
            <a:headEnd type="none" w="med" len="med"/>
            <a:tailEnd type="none" w="med" len="med"/>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543" name="Shape 543"/>
          <p:cNvSpPr txBox="1"/>
          <p:nvPr/>
        </p:nvSpPr>
        <p:spPr>
          <a:xfrm>
            <a:off x="2029873" y="2101523"/>
            <a:ext cx="971550" cy="208279"/>
          </a:xfrm>
          <a:prstGeom prst="rect">
            <a:avLst/>
          </a:prstGeom>
          <a:noFill/>
          <a:ln>
            <a:noFill/>
          </a:ln>
        </p:spPr>
        <p:txBody>
          <a:bodyPr spcFirstLastPara="1" wrap="square" lIns="0" tIns="12700" rIns="0" bIns="0" anchor="t" anchorCtr="0">
            <a:noAutofit/>
          </a:bodyPr>
          <a:lstStyle/>
          <a:p>
            <a:pPr marL="12700"/>
            <a:r>
              <a:rPr lang="en" sz="1200" b="1">
                <a:solidFill>
                  <a:srgbClr val="FFFFFF"/>
                </a:solidFill>
                <a:latin typeface="Arial"/>
                <a:ea typeface="Arial"/>
                <a:cs typeface="Arial"/>
                <a:sym typeface="Arial"/>
              </a:rPr>
              <a:t>Fund Account</a:t>
            </a:r>
            <a:endParaRPr sz="1200">
              <a:solidFill>
                <a:schemeClr val="dk1"/>
              </a:solidFill>
              <a:latin typeface="Arial"/>
              <a:ea typeface="Arial"/>
              <a:cs typeface="Arial"/>
              <a:sym typeface="Arial"/>
            </a:endParaRPr>
          </a:p>
        </p:txBody>
      </p:sp>
      <p:sp>
        <p:nvSpPr>
          <p:cNvPr id="544" name="Shape 544"/>
          <p:cNvSpPr/>
          <p:nvPr/>
        </p:nvSpPr>
        <p:spPr>
          <a:xfrm>
            <a:off x="3128169" y="1972610"/>
            <a:ext cx="1628139" cy="476884"/>
          </a:xfrm>
          <a:custGeom>
            <a:avLst/>
            <a:gdLst/>
            <a:ahLst/>
            <a:cxnLst/>
            <a:rect l="0" t="0" r="0" b="0"/>
            <a:pathLst>
              <a:path w="120000" h="120000" extrusionOk="0">
                <a:moveTo>
                  <a:pt x="102418" y="119877"/>
                </a:moveTo>
                <a:lnTo>
                  <a:pt x="0" y="119877"/>
                </a:lnTo>
                <a:lnTo>
                  <a:pt x="17556" y="59938"/>
                </a:lnTo>
                <a:lnTo>
                  <a:pt x="0" y="0"/>
                </a:lnTo>
                <a:lnTo>
                  <a:pt x="102418" y="0"/>
                </a:lnTo>
                <a:lnTo>
                  <a:pt x="119974" y="59938"/>
                </a:lnTo>
                <a:lnTo>
                  <a:pt x="102418" y="119877"/>
                </a:lnTo>
                <a:close/>
              </a:path>
            </a:pathLst>
          </a:custGeom>
          <a:solidFill>
            <a:srgbClr val="212D74"/>
          </a:solidFill>
          <a:ln>
            <a:noFill/>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545" name="Shape 545"/>
          <p:cNvSpPr/>
          <p:nvPr/>
        </p:nvSpPr>
        <p:spPr>
          <a:xfrm>
            <a:off x="3128169" y="1972610"/>
            <a:ext cx="1628139" cy="476884"/>
          </a:xfrm>
          <a:custGeom>
            <a:avLst/>
            <a:gdLst/>
            <a:ahLst/>
            <a:cxnLst/>
            <a:rect l="0" t="0" r="0" b="0"/>
            <a:pathLst>
              <a:path w="120000" h="120000" extrusionOk="0">
                <a:moveTo>
                  <a:pt x="0" y="0"/>
                </a:moveTo>
                <a:lnTo>
                  <a:pt x="102418" y="0"/>
                </a:lnTo>
                <a:lnTo>
                  <a:pt x="119974" y="59938"/>
                </a:lnTo>
                <a:lnTo>
                  <a:pt x="102418" y="119877"/>
                </a:lnTo>
                <a:lnTo>
                  <a:pt x="0" y="119877"/>
                </a:lnTo>
                <a:lnTo>
                  <a:pt x="17556" y="59938"/>
                </a:lnTo>
                <a:lnTo>
                  <a:pt x="0" y="0"/>
                </a:lnTo>
                <a:close/>
              </a:path>
            </a:pathLst>
          </a:custGeom>
          <a:noFill/>
          <a:ln w="9525" cap="flat" cmpd="sng">
            <a:solidFill>
              <a:srgbClr val="000000"/>
            </a:solidFill>
            <a:prstDash val="solid"/>
            <a:round/>
            <a:headEnd type="none" w="med" len="med"/>
            <a:tailEnd type="none" w="med" len="med"/>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546" name="Shape 546"/>
          <p:cNvSpPr txBox="1"/>
          <p:nvPr/>
        </p:nvSpPr>
        <p:spPr>
          <a:xfrm>
            <a:off x="3652776" y="2101525"/>
            <a:ext cx="694200" cy="208200"/>
          </a:xfrm>
          <a:prstGeom prst="rect">
            <a:avLst/>
          </a:prstGeom>
          <a:noFill/>
          <a:ln>
            <a:noFill/>
          </a:ln>
        </p:spPr>
        <p:txBody>
          <a:bodyPr spcFirstLastPara="1" wrap="square" lIns="0" tIns="12700" rIns="0" bIns="0" anchor="t" anchorCtr="0">
            <a:noAutofit/>
          </a:bodyPr>
          <a:lstStyle/>
          <a:p>
            <a:pPr marL="12700"/>
            <a:r>
              <a:rPr lang="en" sz="1200" b="1">
                <a:solidFill>
                  <a:srgbClr val="FFFFFF"/>
                </a:solidFill>
                <a:latin typeface="Arial"/>
                <a:ea typeface="Arial"/>
                <a:cs typeface="Arial"/>
                <a:sym typeface="Arial"/>
              </a:rPr>
              <a:t>Develop</a:t>
            </a:r>
            <a:endParaRPr sz="1200">
              <a:solidFill>
                <a:schemeClr val="dk1"/>
              </a:solidFill>
              <a:latin typeface="Arial"/>
              <a:ea typeface="Arial"/>
              <a:cs typeface="Arial"/>
              <a:sym typeface="Arial"/>
            </a:endParaRPr>
          </a:p>
        </p:txBody>
      </p:sp>
      <p:sp>
        <p:nvSpPr>
          <p:cNvPr id="547" name="Shape 547"/>
          <p:cNvSpPr/>
          <p:nvPr/>
        </p:nvSpPr>
        <p:spPr>
          <a:xfrm>
            <a:off x="4553792" y="1972610"/>
            <a:ext cx="1628139" cy="476884"/>
          </a:xfrm>
          <a:custGeom>
            <a:avLst/>
            <a:gdLst/>
            <a:ahLst/>
            <a:cxnLst/>
            <a:rect l="0" t="0" r="0" b="0"/>
            <a:pathLst>
              <a:path w="120000" h="120000" extrusionOk="0">
                <a:moveTo>
                  <a:pt x="102418" y="119877"/>
                </a:moveTo>
                <a:lnTo>
                  <a:pt x="0" y="119877"/>
                </a:lnTo>
                <a:lnTo>
                  <a:pt x="17556" y="59938"/>
                </a:lnTo>
                <a:lnTo>
                  <a:pt x="0" y="0"/>
                </a:lnTo>
                <a:lnTo>
                  <a:pt x="102418" y="0"/>
                </a:lnTo>
                <a:lnTo>
                  <a:pt x="119974" y="59938"/>
                </a:lnTo>
                <a:lnTo>
                  <a:pt x="102418" y="119877"/>
                </a:lnTo>
                <a:close/>
              </a:path>
            </a:pathLst>
          </a:custGeom>
          <a:solidFill>
            <a:srgbClr val="212D74"/>
          </a:solidFill>
          <a:ln>
            <a:noFill/>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548" name="Shape 548"/>
          <p:cNvSpPr/>
          <p:nvPr/>
        </p:nvSpPr>
        <p:spPr>
          <a:xfrm>
            <a:off x="4553791" y="1972610"/>
            <a:ext cx="1628139" cy="476884"/>
          </a:xfrm>
          <a:custGeom>
            <a:avLst/>
            <a:gdLst/>
            <a:ahLst/>
            <a:cxnLst/>
            <a:rect l="0" t="0" r="0" b="0"/>
            <a:pathLst>
              <a:path w="120000" h="120000" extrusionOk="0">
                <a:moveTo>
                  <a:pt x="0" y="0"/>
                </a:moveTo>
                <a:lnTo>
                  <a:pt x="102418" y="0"/>
                </a:lnTo>
                <a:lnTo>
                  <a:pt x="119974" y="59938"/>
                </a:lnTo>
                <a:lnTo>
                  <a:pt x="102418" y="119877"/>
                </a:lnTo>
                <a:lnTo>
                  <a:pt x="0" y="119877"/>
                </a:lnTo>
                <a:lnTo>
                  <a:pt x="17556" y="59938"/>
                </a:lnTo>
                <a:lnTo>
                  <a:pt x="0" y="0"/>
                </a:lnTo>
                <a:close/>
              </a:path>
            </a:pathLst>
          </a:custGeom>
          <a:noFill/>
          <a:ln w="9525" cap="flat" cmpd="sng">
            <a:solidFill>
              <a:srgbClr val="000000"/>
            </a:solidFill>
            <a:prstDash val="solid"/>
            <a:round/>
            <a:headEnd type="none" w="med" len="med"/>
            <a:tailEnd type="none" w="med" len="med"/>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549" name="Shape 549"/>
          <p:cNvSpPr txBox="1"/>
          <p:nvPr/>
        </p:nvSpPr>
        <p:spPr>
          <a:xfrm>
            <a:off x="5071603" y="2101524"/>
            <a:ext cx="751200" cy="131100"/>
          </a:xfrm>
          <a:prstGeom prst="rect">
            <a:avLst/>
          </a:prstGeom>
          <a:noFill/>
          <a:ln>
            <a:noFill/>
          </a:ln>
        </p:spPr>
        <p:txBody>
          <a:bodyPr spcFirstLastPara="1" wrap="square" lIns="0" tIns="12700" rIns="0" bIns="0" anchor="t" anchorCtr="0">
            <a:noAutofit/>
          </a:bodyPr>
          <a:lstStyle/>
          <a:p>
            <a:pPr marL="12700"/>
            <a:r>
              <a:rPr lang="en" sz="1200" b="1">
                <a:solidFill>
                  <a:srgbClr val="FFFFFF"/>
                </a:solidFill>
                <a:latin typeface="Arial"/>
                <a:ea typeface="Arial"/>
                <a:cs typeface="Arial"/>
                <a:sym typeface="Arial"/>
              </a:rPr>
              <a:t>Compile</a:t>
            </a:r>
            <a:endParaRPr sz="1200">
              <a:solidFill>
                <a:schemeClr val="dk1"/>
              </a:solidFill>
              <a:latin typeface="Arial"/>
              <a:ea typeface="Arial"/>
              <a:cs typeface="Arial"/>
              <a:sym typeface="Arial"/>
            </a:endParaRPr>
          </a:p>
        </p:txBody>
      </p:sp>
      <p:sp>
        <p:nvSpPr>
          <p:cNvPr id="550" name="Shape 550"/>
          <p:cNvSpPr/>
          <p:nvPr/>
        </p:nvSpPr>
        <p:spPr>
          <a:xfrm>
            <a:off x="5979413" y="1972610"/>
            <a:ext cx="1628139" cy="476884"/>
          </a:xfrm>
          <a:custGeom>
            <a:avLst/>
            <a:gdLst/>
            <a:ahLst/>
            <a:cxnLst/>
            <a:rect l="0" t="0" r="0" b="0"/>
            <a:pathLst>
              <a:path w="120000" h="120000" extrusionOk="0">
                <a:moveTo>
                  <a:pt x="102418" y="119877"/>
                </a:moveTo>
                <a:lnTo>
                  <a:pt x="0" y="119877"/>
                </a:lnTo>
                <a:lnTo>
                  <a:pt x="17556" y="59938"/>
                </a:lnTo>
                <a:lnTo>
                  <a:pt x="0" y="0"/>
                </a:lnTo>
                <a:lnTo>
                  <a:pt x="102418" y="0"/>
                </a:lnTo>
                <a:lnTo>
                  <a:pt x="119974" y="59938"/>
                </a:lnTo>
                <a:lnTo>
                  <a:pt x="102418" y="119877"/>
                </a:lnTo>
                <a:close/>
              </a:path>
            </a:pathLst>
          </a:custGeom>
          <a:solidFill>
            <a:srgbClr val="212D74"/>
          </a:solidFill>
          <a:ln>
            <a:noFill/>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551" name="Shape 551"/>
          <p:cNvSpPr/>
          <p:nvPr/>
        </p:nvSpPr>
        <p:spPr>
          <a:xfrm>
            <a:off x="5979413" y="1972610"/>
            <a:ext cx="1628139" cy="476884"/>
          </a:xfrm>
          <a:custGeom>
            <a:avLst/>
            <a:gdLst/>
            <a:ahLst/>
            <a:cxnLst/>
            <a:rect l="0" t="0" r="0" b="0"/>
            <a:pathLst>
              <a:path w="120000" h="120000" extrusionOk="0">
                <a:moveTo>
                  <a:pt x="0" y="0"/>
                </a:moveTo>
                <a:lnTo>
                  <a:pt x="102418" y="0"/>
                </a:lnTo>
                <a:lnTo>
                  <a:pt x="119974" y="59938"/>
                </a:lnTo>
                <a:lnTo>
                  <a:pt x="102418" y="119877"/>
                </a:lnTo>
                <a:lnTo>
                  <a:pt x="0" y="119877"/>
                </a:lnTo>
                <a:lnTo>
                  <a:pt x="17556" y="59938"/>
                </a:lnTo>
                <a:lnTo>
                  <a:pt x="0" y="0"/>
                </a:lnTo>
                <a:close/>
              </a:path>
            </a:pathLst>
          </a:custGeom>
          <a:noFill/>
          <a:ln w="9525" cap="flat" cmpd="sng">
            <a:solidFill>
              <a:srgbClr val="000000"/>
            </a:solidFill>
            <a:prstDash val="solid"/>
            <a:round/>
            <a:headEnd type="none" w="med" len="med"/>
            <a:tailEnd type="none" w="med" len="med"/>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552" name="Shape 552"/>
          <p:cNvSpPr txBox="1"/>
          <p:nvPr/>
        </p:nvSpPr>
        <p:spPr>
          <a:xfrm>
            <a:off x="6304296" y="2101523"/>
            <a:ext cx="976630" cy="208279"/>
          </a:xfrm>
          <a:prstGeom prst="rect">
            <a:avLst/>
          </a:prstGeom>
          <a:noFill/>
          <a:ln>
            <a:noFill/>
          </a:ln>
        </p:spPr>
        <p:txBody>
          <a:bodyPr spcFirstLastPara="1" wrap="square" lIns="0" tIns="12700" rIns="0" bIns="0" anchor="t" anchorCtr="0">
            <a:noAutofit/>
          </a:bodyPr>
          <a:lstStyle/>
          <a:p>
            <a:pPr marL="12700"/>
            <a:r>
              <a:rPr lang="en" sz="1200" b="1">
                <a:solidFill>
                  <a:srgbClr val="FFFFFF"/>
                </a:solidFill>
                <a:latin typeface="Arial"/>
                <a:ea typeface="Arial"/>
                <a:cs typeface="Arial"/>
                <a:sym typeface="Arial"/>
              </a:rPr>
              <a:t>Sign &amp; Deploy</a:t>
            </a:r>
            <a:endParaRPr sz="1200">
              <a:solidFill>
                <a:schemeClr val="dk1"/>
              </a:solidFill>
              <a:latin typeface="Arial"/>
              <a:ea typeface="Arial"/>
              <a:cs typeface="Arial"/>
              <a:sym typeface="Arial"/>
            </a:endParaRPr>
          </a:p>
        </p:txBody>
      </p:sp>
      <p:sp>
        <p:nvSpPr>
          <p:cNvPr id="553" name="Shape 553"/>
          <p:cNvSpPr/>
          <p:nvPr/>
        </p:nvSpPr>
        <p:spPr>
          <a:xfrm>
            <a:off x="7405036" y="1972610"/>
            <a:ext cx="1628139" cy="476884"/>
          </a:xfrm>
          <a:custGeom>
            <a:avLst/>
            <a:gdLst/>
            <a:ahLst/>
            <a:cxnLst/>
            <a:rect l="0" t="0" r="0" b="0"/>
            <a:pathLst>
              <a:path w="120000" h="120000" extrusionOk="0">
                <a:moveTo>
                  <a:pt x="102418" y="119877"/>
                </a:moveTo>
                <a:lnTo>
                  <a:pt x="0" y="119877"/>
                </a:lnTo>
                <a:lnTo>
                  <a:pt x="17556" y="59938"/>
                </a:lnTo>
                <a:lnTo>
                  <a:pt x="0" y="0"/>
                </a:lnTo>
                <a:lnTo>
                  <a:pt x="102418" y="0"/>
                </a:lnTo>
                <a:lnTo>
                  <a:pt x="119974" y="59938"/>
                </a:lnTo>
                <a:lnTo>
                  <a:pt x="102418" y="119877"/>
                </a:lnTo>
                <a:close/>
              </a:path>
            </a:pathLst>
          </a:custGeom>
          <a:solidFill>
            <a:srgbClr val="212D74"/>
          </a:solidFill>
          <a:ln>
            <a:noFill/>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554" name="Shape 554"/>
          <p:cNvSpPr/>
          <p:nvPr/>
        </p:nvSpPr>
        <p:spPr>
          <a:xfrm>
            <a:off x="7405035" y="1972610"/>
            <a:ext cx="1628139" cy="476884"/>
          </a:xfrm>
          <a:custGeom>
            <a:avLst/>
            <a:gdLst/>
            <a:ahLst/>
            <a:cxnLst/>
            <a:rect l="0" t="0" r="0" b="0"/>
            <a:pathLst>
              <a:path w="120000" h="120000" extrusionOk="0">
                <a:moveTo>
                  <a:pt x="0" y="0"/>
                </a:moveTo>
                <a:lnTo>
                  <a:pt x="102418" y="0"/>
                </a:lnTo>
                <a:lnTo>
                  <a:pt x="119974" y="59938"/>
                </a:lnTo>
                <a:lnTo>
                  <a:pt x="102418" y="119877"/>
                </a:lnTo>
                <a:lnTo>
                  <a:pt x="0" y="119877"/>
                </a:lnTo>
                <a:lnTo>
                  <a:pt x="17556" y="59938"/>
                </a:lnTo>
                <a:lnTo>
                  <a:pt x="0" y="0"/>
                </a:lnTo>
                <a:close/>
              </a:path>
            </a:pathLst>
          </a:custGeom>
          <a:noFill/>
          <a:ln w="9525" cap="flat" cmpd="sng">
            <a:solidFill>
              <a:srgbClr val="000000"/>
            </a:solidFill>
            <a:prstDash val="solid"/>
            <a:round/>
            <a:headEnd type="none" w="med" len="med"/>
            <a:tailEnd type="none" w="med" len="med"/>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555" name="Shape 555"/>
          <p:cNvSpPr txBox="1"/>
          <p:nvPr/>
        </p:nvSpPr>
        <p:spPr>
          <a:xfrm>
            <a:off x="7871298" y="2011026"/>
            <a:ext cx="907200" cy="366600"/>
          </a:xfrm>
          <a:prstGeom prst="rect">
            <a:avLst/>
          </a:prstGeom>
          <a:noFill/>
          <a:ln>
            <a:noFill/>
          </a:ln>
        </p:spPr>
        <p:txBody>
          <a:bodyPr spcFirstLastPara="1" wrap="square" lIns="0" tIns="20300" rIns="0" bIns="0" anchor="t" anchorCtr="0">
            <a:noAutofit/>
          </a:bodyPr>
          <a:lstStyle/>
          <a:p>
            <a:pPr marL="194310" marR="5080" indent="-182245">
              <a:lnSpc>
                <a:spcPct val="118333"/>
              </a:lnSpc>
            </a:pPr>
            <a:r>
              <a:rPr lang="en" sz="1200" b="1">
                <a:solidFill>
                  <a:srgbClr val="FFFFFF"/>
                </a:solidFill>
                <a:latin typeface="Arial"/>
                <a:ea typeface="Arial"/>
                <a:cs typeface="Arial"/>
                <a:sym typeface="Arial"/>
              </a:rPr>
              <a:t>Interact &amp;  Test</a:t>
            </a:r>
            <a:endParaRPr sz="1200">
              <a:solidFill>
                <a:schemeClr val="dk1"/>
              </a:solidFill>
              <a:latin typeface="Arial"/>
              <a:ea typeface="Arial"/>
              <a:cs typeface="Arial"/>
              <a:sym typeface="Arial"/>
            </a:endParaRPr>
          </a:p>
        </p:txBody>
      </p:sp>
      <p:sp>
        <p:nvSpPr>
          <p:cNvPr id="556" name="Shape 556"/>
          <p:cNvSpPr/>
          <p:nvPr/>
        </p:nvSpPr>
        <p:spPr>
          <a:xfrm>
            <a:off x="1613021" y="1588074"/>
            <a:ext cx="1785620" cy="1204595"/>
          </a:xfrm>
          <a:custGeom>
            <a:avLst/>
            <a:gdLst/>
            <a:ahLst/>
            <a:cxnLst/>
            <a:rect l="0" t="0" r="0" b="0"/>
            <a:pathLst>
              <a:path w="120000" h="120000" extrusionOk="0">
                <a:moveTo>
                  <a:pt x="0" y="59995"/>
                </a:moveTo>
                <a:lnTo>
                  <a:pt x="118" y="56200"/>
                </a:lnTo>
                <a:lnTo>
                  <a:pt x="467" y="52469"/>
                </a:lnTo>
                <a:lnTo>
                  <a:pt x="1832" y="45222"/>
                </a:lnTo>
                <a:lnTo>
                  <a:pt x="2833" y="41721"/>
                </a:lnTo>
                <a:lnTo>
                  <a:pt x="4037" y="38311"/>
                </a:lnTo>
                <a:lnTo>
                  <a:pt x="5438" y="34998"/>
                </a:lnTo>
                <a:lnTo>
                  <a:pt x="7028" y="31791"/>
                </a:lnTo>
                <a:lnTo>
                  <a:pt x="8800" y="28695"/>
                </a:lnTo>
                <a:lnTo>
                  <a:pt x="10747" y="25718"/>
                </a:lnTo>
                <a:lnTo>
                  <a:pt x="12863" y="22867"/>
                </a:lnTo>
                <a:lnTo>
                  <a:pt x="15139" y="20149"/>
                </a:lnTo>
                <a:lnTo>
                  <a:pt x="17570" y="17572"/>
                </a:lnTo>
                <a:lnTo>
                  <a:pt x="20147" y="15141"/>
                </a:lnTo>
                <a:lnTo>
                  <a:pt x="22865" y="12864"/>
                </a:lnTo>
                <a:lnTo>
                  <a:pt x="25715" y="10749"/>
                </a:lnTo>
                <a:lnTo>
                  <a:pt x="28692" y="8801"/>
                </a:lnTo>
                <a:lnTo>
                  <a:pt x="31787" y="7029"/>
                </a:lnTo>
                <a:lnTo>
                  <a:pt x="34995" y="5439"/>
                </a:lnTo>
                <a:lnTo>
                  <a:pt x="38307" y="4038"/>
                </a:lnTo>
                <a:lnTo>
                  <a:pt x="41717" y="2833"/>
                </a:lnTo>
                <a:lnTo>
                  <a:pt x="45218" y="1832"/>
                </a:lnTo>
                <a:lnTo>
                  <a:pt x="48802" y="1041"/>
                </a:lnTo>
                <a:lnTo>
                  <a:pt x="52464" y="467"/>
                </a:lnTo>
                <a:lnTo>
                  <a:pt x="56195" y="117"/>
                </a:lnTo>
                <a:lnTo>
                  <a:pt x="59989" y="0"/>
                </a:lnTo>
                <a:lnTo>
                  <a:pt x="63782" y="117"/>
                </a:lnTo>
                <a:lnTo>
                  <a:pt x="67514" y="467"/>
                </a:lnTo>
                <a:lnTo>
                  <a:pt x="71175" y="1041"/>
                </a:lnTo>
                <a:lnTo>
                  <a:pt x="74760" y="1832"/>
                </a:lnTo>
                <a:lnTo>
                  <a:pt x="78260" y="2833"/>
                </a:lnTo>
                <a:lnTo>
                  <a:pt x="81670" y="4038"/>
                </a:lnTo>
                <a:lnTo>
                  <a:pt x="84983" y="5439"/>
                </a:lnTo>
                <a:lnTo>
                  <a:pt x="88190" y="7029"/>
                </a:lnTo>
                <a:lnTo>
                  <a:pt x="91285" y="8801"/>
                </a:lnTo>
                <a:lnTo>
                  <a:pt x="94262" y="10749"/>
                </a:lnTo>
                <a:lnTo>
                  <a:pt x="97112" y="12864"/>
                </a:lnTo>
                <a:lnTo>
                  <a:pt x="99830" y="15141"/>
                </a:lnTo>
                <a:lnTo>
                  <a:pt x="102407" y="17572"/>
                </a:lnTo>
                <a:lnTo>
                  <a:pt x="104838" y="20149"/>
                </a:lnTo>
                <a:lnTo>
                  <a:pt x="107114" y="22867"/>
                </a:lnTo>
                <a:lnTo>
                  <a:pt x="109230" y="25718"/>
                </a:lnTo>
                <a:lnTo>
                  <a:pt x="111177" y="28695"/>
                </a:lnTo>
                <a:lnTo>
                  <a:pt x="112949" y="31791"/>
                </a:lnTo>
                <a:lnTo>
                  <a:pt x="114539" y="34998"/>
                </a:lnTo>
                <a:lnTo>
                  <a:pt x="115940" y="38311"/>
                </a:lnTo>
                <a:lnTo>
                  <a:pt x="117144" y="41721"/>
                </a:lnTo>
                <a:lnTo>
                  <a:pt x="118146" y="45222"/>
                </a:lnTo>
                <a:lnTo>
                  <a:pt x="119510" y="52469"/>
                </a:lnTo>
                <a:lnTo>
                  <a:pt x="119978" y="59995"/>
                </a:lnTo>
                <a:lnTo>
                  <a:pt x="119860" y="63789"/>
                </a:lnTo>
                <a:lnTo>
                  <a:pt x="118937" y="71182"/>
                </a:lnTo>
                <a:lnTo>
                  <a:pt x="117144" y="78268"/>
                </a:lnTo>
                <a:lnTo>
                  <a:pt x="115940" y="81678"/>
                </a:lnTo>
                <a:lnTo>
                  <a:pt x="114539" y="84991"/>
                </a:lnTo>
                <a:lnTo>
                  <a:pt x="112949" y="88199"/>
                </a:lnTo>
                <a:lnTo>
                  <a:pt x="111177" y="91294"/>
                </a:lnTo>
                <a:lnTo>
                  <a:pt x="109230" y="94271"/>
                </a:lnTo>
                <a:lnTo>
                  <a:pt x="107114" y="97122"/>
                </a:lnTo>
                <a:lnTo>
                  <a:pt x="104838" y="99840"/>
                </a:lnTo>
                <a:lnTo>
                  <a:pt x="102407" y="102418"/>
                </a:lnTo>
                <a:lnTo>
                  <a:pt x="99830" y="104848"/>
                </a:lnTo>
                <a:lnTo>
                  <a:pt x="97112" y="107125"/>
                </a:lnTo>
                <a:lnTo>
                  <a:pt x="94262" y="109241"/>
                </a:lnTo>
                <a:lnTo>
                  <a:pt x="91285" y="111188"/>
                </a:lnTo>
                <a:lnTo>
                  <a:pt x="88190" y="112960"/>
                </a:lnTo>
                <a:lnTo>
                  <a:pt x="84983" y="114550"/>
                </a:lnTo>
                <a:lnTo>
                  <a:pt x="81670" y="115951"/>
                </a:lnTo>
                <a:lnTo>
                  <a:pt x="78260" y="117156"/>
                </a:lnTo>
                <a:lnTo>
                  <a:pt x="74760" y="118157"/>
                </a:lnTo>
                <a:lnTo>
                  <a:pt x="71175" y="118949"/>
                </a:lnTo>
                <a:lnTo>
                  <a:pt x="67514" y="119522"/>
                </a:lnTo>
                <a:lnTo>
                  <a:pt x="63782" y="119872"/>
                </a:lnTo>
                <a:lnTo>
                  <a:pt x="59989" y="119990"/>
                </a:lnTo>
                <a:lnTo>
                  <a:pt x="56195" y="119872"/>
                </a:lnTo>
                <a:lnTo>
                  <a:pt x="52464" y="119522"/>
                </a:lnTo>
                <a:lnTo>
                  <a:pt x="48802" y="118949"/>
                </a:lnTo>
                <a:lnTo>
                  <a:pt x="45218" y="118157"/>
                </a:lnTo>
                <a:lnTo>
                  <a:pt x="41717" y="117156"/>
                </a:lnTo>
                <a:lnTo>
                  <a:pt x="38307" y="115951"/>
                </a:lnTo>
                <a:lnTo>
                  <a:pt x="34995" y="114550"/>
                </a:lnTo>
                <a:lnTo>
                  <a:pt x="31787" y="112960"/>
                </a:lnTo>
                <a:lnTo>
                  <a:pt x="28692" y="111188"/>
                </a:lnTo>
                <a:lnTo>
                  <a:pt x="25715" y="109241"/>
                </a:lnTo>
                <a:lnTo>
                  <a:pt x="22865" y="107125"/>
                </a:lnTo>
                <a:lnTo>
                  <a:pt x="20147" y="104848"/>
                </a:lnTo>
                <a:lnTo>
                  <a:pt x="17570" y="102418"/>
                </a:lnTo>
                <a:lnTo>
                  <a:pt x="15139" y="99840"/>
                </a:lnTo>
                <a:lnTo>
                  <a:pt x="12863" y="97122"/>
                </a:lnTo>
                <a:lnTo>
                  <a:pt x="10747" y="94271"/>
                </a:lnTo>
                <a:lnTo>
                  <a:pt x="8800" y="91294"/>
                </a:lnTo>
                <a:lnTo>
                  <a:pt x="7028" y="88199"/>
                </a:lnTo>
                <a:lnTo>
                  <a:pt x="5438" y="84991"/>
                </a:lnTo>
                <a:lnTo>
                  <a:pt x="4037" y="81678"/>
                </a:lnTo>
                <a:lnTo>
                  <a:pt x="2833" y="78268"/>
                </a:lnTo>
                <a:lnTo>
                  <a:pt x="1832" y="74767"/>
                </a:lnTo>
                <a:lnTo>
                  <a:pt x="467" y="67520"/>
                </a:lnTo>
                <a:lnTo>
                  <a:pt x="118" y="63789"/>
                </a:lnTo>
                <a:lnTo>
                  <a:pt x="0" y="59995"/>
                </a:lnTo>
                <a:close/>
              </a:path>
            </a:pathLst>
          </a:custGeom>
          <a:noFill/>
          <a:ln w="38075" cap="flat" cmpd="sng">
            <a:solidFill>
              <a:srgbClr val="FF0000"/>
            </a:solidFill>
            <a:prstDash val="solid"/>
            <a:round/>
            <a:headEnd type="none" w="med" len="med"/>
            <a:tailEnd type="none" w="med" len="med"/>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557" name="Shape 557"/>
          <p:cNvSpPr txBox="1"/>
          <p:nvPr/>
        </p:nvSpPr>
        <p:spPr>
          <a:xfrm>
            <a:off x="429223" y="2899088"/>
            <a:ext cx="7716557" cy="1966282"/>
          </a:xfrm>
          <a:prstGeom prst="rect">
            <a:avLst/>
          </a:prstGeom>
          <a:noFill/>
          <a:ln>
            <a:noFill/>
          </a:ln>
        </p:spPr>
        <p:txBody>
          <a:bodyPr spcFirstLastPara="1" wrap="square" lIns="0" tIns="66025" rIns="0" bIns="0" anchor="t" anchorCtr="0">
            <a:noAutofit/>
          </a:bodyPr>
          <a:lstStyle/>
          <a:p>
            <a:pPr marL="469900" indent="-457200">
              <a:buClr>
                <a:srgbClr val="0000FF"/>
              </a:buClr>
              <a:buSzPct val="100000"/>
              <a:buFont typeface="Arial" panose="020B0604020202020204" pitchFamily="34" charset="0"/>
              <a:buChar char="•"/>
            </a:pPr>
            <a:r>
              <a:rPr lang="en" sz="2800" dirty="0">
                <a:solidFill>
                  <a:schemeClr val="dk1"/>
                </a:solidFill>
                <a:ea typeface="Trebuchet MS"/>
                <a:cs typeface="Trebuchet MS"/>
                <a:sym typeface="Trebuchet MS"/>
              </a:rPr>
              <a:t>From friends</a:t>
            </a:r>
            <a:endParaRPr sz="2800" dirty="0">
              <a:solidFill>
                <a:schemeClr val="dk1"/>
              </a:solidFill>
              <a:ea typeface="Trebuchet MS"/>
              <a:cs typeface="Trebuchet MS"/>
              <a:sym typeface="Trebuchet MS"/>
            </a:endParaRPr>
          </a:p>
          <a:p>
            <a:pPr marL="469900" indent="-457200">
              <a:spcBef>
                <a:spcPts val="420"/>
              </a:spcBef>
              <a:buClr>
                <a:srgbClr val="0000FF"/>
              </a:buClr>
              <a:buSzPct val="100000"/>
              <a:buFont typeface="Arial" panose="020B0604020202020204" pitchFamily="34" charset="0"/>
              <a:buChar char="•"/>
            </a:pPr>
            <a:r>
              <a:rPr lang="en" sz="2800" dirty="0">
                <a:solidFill>
                  <a:schemeClr val="dk1"/>
                </a:solidFill>
                <a:sym typeface="Arial"/>
              </a:rPr>
              <a:t>Faucet</a:t>
            </a:r>
            <a:endParaRPr sz="2800" dirty="0">
              <a:solidFill>
                <a:schemeClr val="dk1"/>
              </a:solidFill>
              <a:sym typeface="Arial"/>
            </a:endParaRPr>
          </a:p>
          <a:p>
            <a:pPr marL="469900" indent="-457200">
              <a:spcBef>
                <a:spcPts val="420"/>
              </a:spcBef>
              <a:buClr>
                <a:srgbClr val="0000FF"/>
              </a:buClr>
              <a:buSzPct val="100000"/>
              <a:buFont typeface="Arial" panose="020B0604020202020204" pitchFamily="34" charset="0"/>
              <a:buChar char="•"/>
            </a:pPr>
            <a:r>
              <a:rPr lang="en" sz="2800" dirty="0">
                <a:solidFill>
                  <a:schemeClr val="dk1"/>
                </a:solidFill>
                <a:ea typeface="Trebuchet MS"/>
                <a:cs typeface="Trebuchet MS"/>
                <a:sym typeface="Trebuchet MS"/>
              </a:rPr>
              <a:t>Exchanges (for public blockchain)</a:t>
            </a:r>
            <a:endParaRPr sz="2800" dirty="0">
              <a:solidFill>
                <a:schemeClr val="dk1"/>
              </a:solidFill>
              <a:ea typeface="Trebuchet MS"/>
              <a:cs typeface="Trebuchet MS"/>
              <a:sym typeface="Trebuchet MS"/>
            </a:endParaRPr>
          </a:p>
        </p:txBody>
      </p:sp>
      <p:sp>
        <p:nvSpPr>
          <p:cNvPr id="2" name="Footer Placeholder 1"/>
          <p:cNvSpPr>
            <a:spLocks noGrp="1"/>
          </p:cNvSpPr>
          <p:nvPr>
            <p:ph type="ftr" idx="11"/>
          </p:nvPr>
        </p:nvSpPr>
        <p:spPr/>
        <p:txBody>
          <a:bodyPr/>
          <a:lstStyle/>
          <a:p>
            <a:r>
              <a:rPr lang="en-US" smtClean="0"/>
              <a:t>Campbell R. Harvey 2018</a:t>
            </a:r>
            <a:endParaRPr lang="en-US" dirty="0"/>
          </a:p>
        </p:txBody>
      </p:sp>
      <p:sp>
        <p:nvSpPr>
          <p:cNvPr id="26" name="Shape 478"/>
          <p:cNvSpPr txBox="1">
            <a:spLocks noGrp="1"/>
          </p:cNvSpPr>
          <p:nvPr>
            <p:ph type="title"/>
          </p:nvPr>
        </p:nvSpPr>
        <p:spPr>
          <a:xfrm>
            <a:off x="138462" y="929396"/>
            <a:ext cx="8792178" cy="608100"/>
          </a:xfrm>
          <a:prstGeom prst="rect">
            <a:avLst/>
          </a:prstGeom>
          <a:noFill/>
          <a:ln>
            <a:noFill/>
          </a:ln>
        </p:spPr>
        <p:txBody>
          <a:bodyPr spcFirstLastPara="1" vert="horz" wrap="square" lIns="0" tIns="12700" rIns="0" bIns="0" rtlCol="0" anchor="t" anchorCtr="0">
            <a:noAutofit/>
          </a:bodyPr>
          <a:lstStyle/>
          <a:p>
            <a:pPr marL="12700">
              <a:spcBef>
                <a:spcPts val="0"/>
              </a:spcBef>
              <a:buClr>
                <a:srgbClr val="262626"/>
              </a:buClr>
              <a:buSzPts val="3000"/>
            </a:pPr>
            <a:r>
              <a:rPr lang="en" sz="3600" dirty="0">
                <a:solidFill>
                  <a:srgbClr val="0000FF"/>
                </a:solidFill>
                <a:latin typeface="Calibri Light" panose="020F0302020204030204" pitchFamily="34" charset="0"/>
                <a:ea typeface="Century Schoolbook"/>
                <a:cs typeface="Calibri Light" panose="020F0302020204030204" pitchFamily="34" charset="0"/>
                <a:sym typeface="Century Schoolbook"/>
              </a:rPr>
              <a:t>C. Development Workflow: Fund Account</a:t>
            </a:r>
            <a:endParaRPr sz="3600" dirty="0">
              <a:solidFill>
                <a:srgbClr val="0000FF"/>
              </a:solidFill>
              <a:latin typeface="Calibri Light" panose="020F0302020204030204" pitchFamily="34" charset="0"/>
              <a:ea typeface="Century Schoolbook"/>
              <a:cs typeface="Calibri Light" panose="020F0302020204030204" pitchFamily="34" charset="0"/>
              <a:sym typeface="Century Schoolbook"/>
            </a:endParaRPr>
          </a:p>
        </p:txBody>
      </p:sp>
    </p:spTree>
    <p:extLst>
      <p:ext uri="{BB962C8B-B14F-4D97-AF65-F5344CB8AC3E}">
        <p14:creationId xmlns:p14="http://schemas.microsoft.com/office/powerpoint/2010/main" val="77006164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67"/>
        <p:cNvGrpSpPr/>
        <p:nvPr/>
      </p:nvGrpSpPr>
      <p:grpSpPr>
        <a:xfrm>
          <a:off x="0" y="0"/>
          <a:ext cx="0" cy="0"/>
          <a:chOff x="0" y="0"/>
          <a:chExt cx="0" cy="0"/>
        </a:xfrm>
      </p:grpSpPr>
      <p:sp>
        <p:nvSpPr>
          <p:cNvPr id="569" name="Shape 569"/>
          <p:cNvSpPr txBox="1">
            <a:spLocks noGrp="1"/>
          </p:cNvSpPr>
          <p:nvPr>
            <p:ph type="sldNum" idx="12"/>
          </p:nvPr>
        </p:nvSpPr>
        <p:spPr>
          <a:prstGeom prst="rect">
            <a:avLst/>
          </a:prstGeom>
          <a:noFill/>
          <a:ln>
            <a:noFill/>
          </a:ln>
        </p:spPr>
        <p:txBody>
          <a:bodyPr spcFirstLastPara="1" vert="horz" wrap="square" lIns="0" tIns="3175" rIns="0" bIns="0" rtlCol="0" anchor="ctr" anchorCtr="0">
            <a:noAutofit/>
          </a:bodyPr>
          <a:lstStyle/>
          <a:p>
            <a:pPr marL="25400" algn="r"/>
            <a:fld id="{00000000-1234-1234-1234-123412341234}" type="slidenum">
              <a:rPr lang="en" sz="900" i="1">
                <a:solidFill>
                  <a:schemeClr val="lt2"/>
                </a:solidFill>
                <a:latin typeface="Century Schoolbook"/>
                <a:ea typeface="Century Schoolbook"/>
                <a:cs typeface="Century Schoolbook"/>
                <a:sym typeface="Century Schoolbook"/>
              </a:rPr>
              <a:pPr marL="25400" algn="r"/>
              <a:t>44</a:t>
            </a:fld>
            <a:endParaRPr sz="900" i="1">
              <a:solidFill>
                <a:schemeClr val="lt2"/>
              </a:solidFill>
              <a:latin typeface="Century Schoolbook"/>
              <a:ea typeface="Century Schoolbook"/>
              <a:cs typeface="Century Schoolbook"/>
              <a:sym typeface="Century Schoolbook"/>
            </a:endParaRPr>
          </a:p>
        </p:txBody>
      </p:sp>
      <p:sp>
        <p:nvSpPr>
          <p:cNvPr id="570" name="Shape 570"/>
          <p:cNvSpPr/>
          <p:nvPr/>
        </p:nvSpPr>
        <p:spPr>
          <a:xfrm>
            <a:off x="276925" y="1972610"/>
            <a:ext cx="1628139" cy="476884"/>
          </a:xfrm>
          <a:custGeom>
            <a:avLst/>
            <a:gdLst/>
            <a:ahLst/>
            <a:cxnLst/>
            <a:rect l="0" t="0" r="0" b="0"/>
            <a:pathLst>
              <a:path w="120000" h="120000" extrusionOk="0">
                <a:moveTo>
                  <a:pt x="102418" y="119877"/>
                </a:moveTo>
                <a:lnTo>
                  <a:pt x="0" y="119877"/>
                </a:lnTo>
                <a:lnTo>
                  <a:pt x="0" y="0"/>
                </a:lnTo>
                <a:lnTo>
                  <a:pt x="102418" y="0"/>
                </a:lnTo>
                <a:lnTo>
                  <a:pt x="119974" y="59938"/>
                </a:lnTo>
                <a:lnTo>
                  <a:pt x="102418" y="119877"/>
                </a:lnTo>
                <a:close/>
              </a:path>
            </a:pathLst>
          </a:custGeom>
          <a:solidFill>
            <a:srgbClr val="7790CD"/>
          </a:solidFill>
          <a:ln>
            <a:noFill/>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571" name="Shape 571"/>
          <p:cNvSpPr/>
          <p:nvPr/>
        </p:nvSpPr>
        <p:spPr>
          <a:xfrm>
            <a:off x="276925" y="1972610"/>
            <a:ext cx="1628139" cy="476884"/>
          </a:xfrm>
          <a:custGeom>
            <a:avLst/>
            <a:gdLst/>
            <a:ahLst/>
            <a:cxnLst/>
            <a:rect l="0" t="0" r="0" b="0"/>
            <a:pathLst>
              <a:path w="120000" h="120000" extrusionOk="0">
                <a:moveTo>
                  <a:pt x="0" y="0"/>
                </a:moveTo>
                <a:lnTo>
                  <a:pt x="102418" y="0"/>
                </a:lnTo>
                <a:lnTo>
                  <a:pt x="119974" y="59938"/>
                </a:lnTo>
                <a:lnTo>
                  <a:pt x="102418" y="119877"/>
                </a:lnTo>
                <a:lnTo>
                  <a:pt x="0" y="119877"/>
                </a:lnTo>
                <a:lnTo>
                  <a:pt x="0" y="0"/>
                </a:lnTo>
                <a:close/>
              </a:path>
            </a:pathLst>
          </a:custGeom>
          <a:noFill/>
          <a:ln w="9525" cap="flat" cmpd="sng">
            <a:solidFill>
              <a:srgbClr val="000000"/>
            </a:solidFill>
            <a:prstDash val="solid"/>
            <a:round/>
            <a:headEnd type="none" w="med" len="med"/>
            <a:tailEnd type="none" w="med" len="med"/>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572" name="Shape 572"/>
          <p:cNvSpPr txBox="1"/>
          <p:nvPr/>
        </p:nvSpPr>
        <p:spPr>
          <a:xfrm>
            <a:off x="488076" y="2101523"/>
            <a:ext cx="1085215" cy="208279"/>
          </a:xfrm>
          <a:prstGeom prst="rect">
            <a:avLst/>
          </a:prstGeom>
          <a:noFill/>
          <a:ln>
            <a:noFill/>
          </a:ln>
        </p:spPr>
        <p:txBody>
          <a:bodyPr spcFirstLastPara="1" wrap="square" lIns="0" tIns="12700" rIns="0" bIns="0" anchor="t" anchorCtr="0">
            <a:noAutofit/>
          </a:bodyPr>
          <a:lstStyle/>
          <a:p>
            <a:pPr marL="12700"/>
            <a:r>
              <a:rPr lang="en" sz="1200" b="1">
                <a:solidFill>
                  <a:srgbClr val="FFFFFF"/>
                </a:solidFill>
                <a:latin typeface="Arial"/>
                <a:ea typeface="Arial"/>
                <a:cs typeface="Arial"/>
                <a:sym typeface="Arial"/>
              </a:rPr>
              <a:t>Create Account</a:t>
            </a:r>
            <a:endParaRPr sz="1200">
              <a:solidFill>
                <a:schemeClr val="dk1"/>
              </a:solidFill>
              <a:latin typeface="Arial"/>
              <a:ea typeface="Arial"/>
              <a:cs typeface="Arial"/>
              <a:sym typeface="Arial"/>
            </a:endParaRPr>
          </a:p>
        </p:txBody>
      </p:sp>
      <p:sp>
        <p:nvSpPr>
          <p:cNvPr id="573" name="Shape 573"/>
          <p:cNvSpPr/>
          <p:nvPr/>
        </p:nvSpPr>
        <p:spPr>
          <a:xfrm>
            <a:off x="1702550" y="1972610"/>
            <a:ext cx="1628139" cy="476884"/>
          </a:xfrm>
          <a:custGeom>
            <a:avLst/>
            <a:gdLst/>
            <a:ahLst/>
            <a:cxnLst/>
            <a:rect l="0" t="0" r="0" b="0"/>
            <a:pathLst>
              <a:path w="120000" h="120000" extrusionOk="0">
                <a:moveTo>
                  <a:pt x="102418" y="119877"/>
                </a:moveTo>
                <a:lnTo>
                  <a:pt x="0" y="119877"/>
                </a:lnTo>
                <a:lnTo>
                  <a:pt x="17556" y="59938"/>
                </a:lnTo>
                <a:lnTo>
                  <a:pt x="0" y="0"/>
                </a:lnTo>
                <a:lnTo>
                  <a:pt x="102418" y="0"/>
                </a:lnTo>
                <a:lnTo>
                  <a:pt x="119974" y="59938"/>
                </a:lnTo>
                <a:lnTo>
                  <a:pt x="102418" y="119877"/>
                </a:lnTo>
                <a:close/>
              </a:path>
            </a:pathLst>
          </a:custGeom>
          <a:solidFill>
            <a:srgbClr val="7790CD"/>
          </a:solidFill>
          <a:ln>
            <a:noFill/>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574" name="Shape 574"/>
          <p:cNvSpPr/>
          <p:nvPr/>
        </p:nvSpPr>
        <p:spPr>
          <a:xfrm>
            <a:off x="1702549" y="1972610"/>
            <a:ext cx="1628139" cy="476884"/>
          </a:xfrm>
          <a:custGeom>
            <a:avLst/>
            <a:gdLst/>
            <a:ahLst/>
            <a:cxnLst/>
            <a:rect l="0" t="0" r="0" b="0"/>
            <a:pathLst>
              <a:path w="120000" h="120000" extrusionOk="0">
                <a:moveTo>
                  <a:pt x="0" y="0"/>
                </a:moveTo>
                <a:lnTo>
                  <a:pt x="102418" y="0"/>
                </a:lnTo>
                <a:lnTo>
                  <a:pt x="119974" y="59938"/>
                </a:lnTo>
                <a:lnTo>
                  <a:pt x="102418" y="119877"/>
                </a:lnTo>
                <a:lnTo>
                  <a:pt x="0" y="119877"/>
                </a:lnTo>
                <a:lnTo>
                  <a:pt x="17556" y="59938"/>
                </a:lnTo>
                <a:lnTo>
                  <a:pt x="0" y="0"/>
                </a:lnTo>
                <a:close/>
              </a:path>
            </a:pathLst>
          </a:custGeom>
          <a:noFill/>
          <a:ln w="9525" cap="flat" cmpd="sng">
            <a:solidFill>
              <a:srgbClr val="000000"/>
            </a:solidFill>
            <a:prstDash val="solid"/>
            <a:round/>
            <a:headEnd type="none" w="med" len="med"/>
            <a:tailEnd type="none" w="med" len="med"/>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575" name="Shape 575"/>
          <p:cNvSpPr txBox="1"/>
          <p:nvPr/>
        </p:nvSpPr>
        <p:spPr>
          <a:xfrm>
            <a:off x="2029873" y="2101523"/>
            <a:ext cx="971550" cy="208279"/>
          </a:xfrm>
          <a:prstGeom prst="rect">
            <a:avLst/>
          </a:prstGeom>
          <a:noFill/>
          <a:ln>
            <a:noFill/>
          </a:ln>
        </p:spPr>
        <p:txBody>
          <a:bodyPr spcFirstLastPara="1" wrap="square" lIns="0" tIns="12700" rIns="0" bIns="0" anchor="t" anchorCtr="0">
            <a:noAutofit/>
          </a:bodyPr>
          <a:lstStyle/>
          <a:p>
            <a:pPr marL="12700"/>
            <a:r>
              <a:rPr lang="en" sz="1200" b="1">
                <a:solidFill>
                  <a:srgbClr val="FFFFFF"/>
                </a:solidFill>
                <a:latin typeface="Arial"/>
                <a:ea typeface="Arial"/>
                <a:cs typeface="Arial"/>
                <a:sym typeface="Arial"/>
              </a:rPr>
              <a:t>Fund Account</a:t>
            </a:r>
            <a:endParaRPr sz="1200">
              <a:solidFill>
                <a:schemeClr val="dk1"/>
              </a:solidFill>
              <a:latin typeface="Arial"/>
              <a:ea typeface="Arial"/>
              <a:cs typeface="Arial"/>
              <a:sym typeface="Arial"/>
            </a:endParaRPr>
          </a:p>
        </p:txBody>
      </p:sp>
      <p:sp>
        <p:nvSpPr>
          <p:cNvPr id="576" name="Shape 576"/>
          <p:cNvSpPr/>
          <p:nvPr/>
        </p:nvSpPr>
        <p:spPr>
          <a:xfrm>
            <a:off x="3128169" y="1972610"/>
            <a:ext cx="1628139" cy="476884"/>
          </a:xfrm>
          <a:custGeom>
            <a:avLst/>
            <a:gdLst/>
            <a:ahLst/>
            <a:cxnLst/>
            <a:rect l="0" t="0" r="0" b="0"/>
            <a:pathLst>
              <a:path w="120000" h="120000" extrusionOk="0">
                <a:moveTo>
                  <a:pt x="102418" y="119877"/>
                </a:moveTo>
                <a:lnTo>
                  <a:pt x="0" y="119877"/>
                </a:lnTo>
                <a:lnTo>
                  <a:pt x="17556" y="59938"/>
                </a:lnTo>
                <a:lnTo>
                  <a:pt x="0" y="0"/>
                </a:lnTo>
                <a:lnTo>
                  <a:pt x="102418" y="0"/>
                </a:lnTo>
                <a:lnTo>
                  <a:pt x="119974" y="59938"/>
                </a:lnTo>
                <a:lnTo>
                  <a:pt x="102418" y="119877"/>
                </a:lnTo>
                <a:close/>
              </a:path>
            </a:pathLst>
          </a:custGeom>
          <a:solidFill>
            <a:srgbClr val="212D74"/>
          </a:solidFill>
          <a:ln>
            <a:noFill/>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577" name="Shape 577"/>
          <p:cNvSpPr/>
          <p:nvPr/>
        </p:nvSpPr>
        <p:spPr>
          <a:xfrm>
            <a:off x="3128175" y="1972600"/>
            <a:ext cx="1779300" cy="477000"/>
          </a:xfrm>
          <a:custGeom>
            <a:avLst/>
            <a:gdLst/>
            <a:ahLst/>
            <a:cxnLst/>
            <a:rect l="0" t="0" r="0" b="0"/>
            <a:pathLst>
              <a:path w="120000" h="120000" extrusionOk="0">
                <a:moveTo>
                  <a:pt x="0" y="0"/>
                </a:moveTo>
                <a:lnTo>
                  <a:pt x="102418" y="0"/>
                </a:lnTo>
                <a:lnTo>
                  <a:pt x="119974" y="59938"/>
                </a:lnTo>
                <a:lnTo>
                  <a:pt x="102418" y="119877"/>
                </a:lnTo>
                <a:lnTo>
                  <a:pt x="0" y="119877"/>
                </a:lnTo>
                <a:lnTo>
                  <a:pt x="17556" y="59938"/>
                </a:lnTo>
                <a:lnTo>
                  <a:pt x="0" y="0"/>
                </a:lnTo>
                <a:close/>
              </a:path>
            </a:pathLst>
          </a:custGeom>
          <a:noFill/>
          <a:ln w="9525" cap="flat" cmpd="sng">
            <a:solidFill>
              <a:srgbClr val="000000"/>
            </a:solidFill>
            <a:prstDash val="solid"/>
            <a:round/>
            <a:headEnd type="none" w="med" len="med"/>
            <a:tailEnd type="none" w="med" len="med"/>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578" name="Shape 578"/>
          <p:cNvSpPr txBox="1"/>
          <p:nvPr/>
        </p:nvSpPr>
        <p:spPr>
          <a:xfrm>
            <a:off x="3652777" y="2101525"/>
            <a:ext cx="760800" cy="208200"/>
          </a:xfrm>
          <a:prstGeom prst="rect">
            <a:avLst/>
          </a:prstGeom>
          <a:noFill/>
          <a:ln>
            <a:noFill/>
          </a:ln>
        </p:spPr>
        <p:txBody>
          <a:bodyPr spcFirstLastPara="1" wrap="square" lIns="0" tIns="12700" rIns="0" bIns="0" anchor="t" anchorCtr="0">
            <a:noAutofit/>
          </a:bodyPr>
          <a:lstStyle/>
          <a:p>
            <a:pPr marL="12700"/>
            <a:r>
              <a:rPr lang="en" sz="1200" b="1">
                <a:solidFill>
                  <a:srgbClr val="FFFFFF"/>
                </a:solidFill>
                <a:latin typeface="Arial"/>
                <a:ea typeface="Arial"/>
                <a:cs typeface="Arial"/>
                <a:sym typeface="Arial"/>
              </a:rPr>
              <a:t>Develop</a:t>
            </a:r>
            <a:endParaRPr sz="1200">
              <a:solidFill>
                <a:schemeClr val="dk1"/>
              </a:solidFill>
              <a:latin typeface="Arial"/>
              <a:ea typeface="Arial"/>
              <a:cs typeface="Arial"/>
              <a:sym typeface="Arial"/>
            </a:endParaRPr>
          </a:p>
        </p:txBody>
      </p:sp>
      <p:sp>
        <p:nvSpPr>
          <p:cNvPr id="579" name="Shape 579"/>
          <p:cNvSpPr/>
          <p:nvPr/>
        </p:nvSpPr>
        <p:spPr>
          <a:xfrm>
            <a:off x="4553792" y="1972610"/>
            <a:ext cx="1628139" cy="476884"/>
          </a:xfrm>
          <a:custGeom>
            <a:avLst/>
            <a:gdLst/>
            <a:ahLst/>
            <a:cxnLst/>
            <a:rect l="0" t="0" r="0" b="0"/>
            <a:pathLst>
              <a:path w="120000" h="120000" extrusionOk="0">
                <a:moveTo>
                  <a:pt x="102418" y="119877"/>
                </a:moveTo>
                <a:lnTo>
                  <a:pt x="0" y="119877"/>
                </a:lnTo>
                <a:lnTo>
                  <a:pt x="17556" y="59938"/>
                </a:lnTo>
                <a:lnTo>
                  <a:pt x="0" y="0"/>
                </a:lnTo>
                <a:lnTo>
                  <a:pt x="102418" y="0"/>
                </a:lnTo>
                <a:lnTo>
                  <a:pt x="119974" y="59938"/>
                </a:lnTo>
                <a:lnTo>
                  <a:pt x="102418" y="119877"/>
                </a:lnTo>
                <a:close/>
              </a:path>
            </a:pathLst>
          </a:custGeom>
          <a:solidFill>
            <a:srgbClr val="212D74"/>
          </a:solidFill>
          <a:ln>
            <a:noFill/>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580" name="Shape 580"/>
          <p:cNvSpPr/>
          <p:nvPr/>
        </p:nvSpPr>
        <p:spPr>
          <a:xfrm>
            <a:off x="4553791" y="1972610"/>
            <a:ext cx="1628139" cy="476884"/>
          </a:xfrm>
          <a:custGeom>
            <a:avLst/>
            <a:gdLst/>
            <a:ahLst/>
            <a:cxnLst/>
            <a:rect l="0" t="0" r="0" b="0"/>
            <a:pathLst>
              <a:path w="120000" h="120000" extrusionOk="0">
                <a:moveTo>
                  <a:pt x="0" y="0"/>
                </a:moveTo>
                <a:lnTo>
                  <a:pt x="102418" y="0"/>
                </a:lnTo>
                <a:lnTo>
                  <a:pt x="119974" y="59938"/>
                </a:lnTo>
                <a:lnTo>
                  <a:pt x="102418" y="119877"/>
                </a:lnTo>
                <a:lnTo>
                  <a:pt x="0" y="119877"/>
                </a:lnTo>
                <a:lnTo>
                  <a:pt x="17556" y="59938"/>
                </a:lnTo>
                <a:lnTo>
                  <a:pt x="0" y="0"/>
                </a:lnTo>
                <a:close/>
              </a:path>
            </a:pathLst>
          </a:custGeom>
          <a:noFill/>
          <a:ln w="9525" cap="flat" cmpd="sng">
            <a:solidFill>
              <a:srgbClr val="000000"/>
            </a:solidFill>
            <a:prstDash val="solid"/>
            <a:round/>
            <a:headEnd type="none" w="med" len="med"/>
            <a:tailEnd type="none" w="med" len="med"/>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581" name="Shape 581"/>
          <p:cNvSpPr txBox="1"/>
          <p:nvPr/>
        </p:nvSpPr>
        <p:spPr>
          <a:xfrm>
            <a:off x="5071602" y="2101525"/>
            <a:ext cx="760800" cy="208200"/>
          </a:xfrm>
          <a:prstGeom prst="rect">
            <a:avLst/>
          </a:prstGeom>
          <a:noFill/>
          <a:ln>
            <a:noFill/>
          </a:ln>
        </p:spPr>
        <p:txBody>
          <a:bodyPr spcFirstLastPara="1" wrap="square" lIns="0" tIns="12700" rIns="0" bIns="0" anchor="t" anchorCtr="0">
            <a:noAutofit/>
          </a:bodyPr>
          <a:lstStyle/>
          <a:p>
            <a:pPr marL="12700"/>
            <a:r>
              <a:rPr lang="en" sz="1200" b="1">
                <a:solidFill>
                  <a:srgbClr val="FFFFFF"/>
                </a:solidFill>
                <a:latin typeface="Arial"/>
                <a:ea typeface="Arial"/>
                <a:cs typeface="Arial"/>
                <a:sym typeface="Arial"/>
              </a:rPr>
              <a:t>Compile</a:t>
            </a:r>
            <a:endParaRPr sz="1200">
              <a:solidFill>
                <a:schemeClr val="dk1"/>
              </a:solidFill>
              <a:latin typeface="Arial"/>
              <a:ea typeface="Arial"/>
              <a:cs typeface="Arial"/>
              <a:sym typeface="Arial"/>
            </a:endParaRPr>
          </a:p>
        </p:txBody>
      </p:sp>
      <p:sp>
        <p:nvSpPr>
          <p:cNvPr id="582" name="Shape 582"/>
          <p:cNvSpPr/>
          <p:nvPr/>
        </p:nvSpPr>
        <p:spPr>
          <a:xfrm>
            <a:off x="5979413" y="1972610"/>
            <a:ext cx="1628139" cy="476884"/>
          </a:xfrm>
          <a:custGeom>
            <a:avLst/>
            <a:gdLst/>
            <a:ahLst/>
            <a:cxnLst/>
            <a:rect l="0" t="0" r="0" b="0"/>
            <a:pathLst>
              <a:path w="120000" h="120000" extrusionOk="0">
                <a:moveTo>
                  <a:pt x="102418" y="119877"/>
                </a:moveTo>
                <a:lnTo>
                  <a:pt x="0" y="119877"/>
                </a:lnTo>
                <a:lnTo>
                  <a:pt x="17556" y="59938"/>
                </a:lnTo>
                <a:lnTo>
                  <a:pt x="0" y="0"/>
                </a:lnTo>
                <a:lnTo>
                  <a:pt x="102418" y="0"/>
                </a:lnTo>
                <a:lnTo>
                  <a:pt x="119974" y="59938"/>
                </a:lnTo>
                <a:lnTo>
                  <a:pt x="102418" y="119877"/>
                </a:lnTo>
                <a:close/>
              </a:path>
            </a:pathLst>
          </a:custGeom>
          <a:solidFill>
            <a:srgbClr val="212D74"/>
          </a:solidFill>
          <a:ln>
            <a:noFill/>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583" name="Shape 583"/>
          <p:cNvSpPr/>
          <p:nvPr/>
        </p:nvSpPr>
        <p:spPr>
          <a:xfrm>
            <a:off x="5979413" y="1972610"/>
            <a:ext cx="1628139" cy="476884"/>
          </a:xfrm>
          <a:custGeom>
            <a:avLst/>
            <a:gdLst/>
            <a:ahLst/>
            <a:cxnLst/>
            <a:rect l="0" t="0" r="0" b="0"/>
            <a:pathLst>
              <a:path w="120000" h="120000" extrusionOk="0">
                <a:moveTo>
                  <a:pt x="0" y="0"/>
                </a:moveTo>
                <a:lnTo>
                  <a:pt x="102418" y="0"/>
                </a:lnTo>
                <a:lnTo>
                  <a:pt x="119974" y="59938"/>
                </a:lnTo>
                <a:lnTo>
                  <a:pt x="102418" y="119877"/>
                </a:lnTo>
                <a:lnTo>
                  <a:pt x="0" y="119877"/>
                </a:lnTo>
                <a:lnTo>
                  <a:pt x="17556" y="59938"/>
                </a:lnTo>
                <a:lnTo>
                  <a:pt x="0" y="0"/>
                </a:lnTo>
                <a:close/>
              </a:path>
            </a:pathLst>
          </a:custGeom>
          <a:noFill/>
          <a:ln w="9525" cap="flat" cmpd="sng">
            <a:solidFill>
              <a:srgbClr val="000000"/>
            </a:solidFill>
            <a:prstDash val="solid"/>
            <a:round/>
            <a:headEnd type="none" w="med" len="med"/>
            <a:tailEnd type="none" w="med" len="med"/>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584" name="Shape 584"/>
          <p:cNvSpPr txBox="1"/>
          <p:nvPr/>
        </p:nvSpPr>
        <p:spPr>
          <a:xfrm>
            <a:off x="6304296" y="2101523"/>
            <a:ext cx="976630" cy="208279"/>
          </a:xfrm>
          <a:prstGeom prst="rect">
            <a:avLst/>
          </a:prstGeom>
          <a:noFill/>
          <a:ln>
            <a:noFill/>
          </a:ln>
        </p:spPr>
        <p:txBody>
          <a:bodyPr spcFirstLastPara="1" wrap="square" lIns="0" tIns="12700" rIns="0" bIns="0" anchor="t" anchorCtr="0">
            <a:noAutofit/>
          </a:bodyPr>
          <a:lstStyle/>
          <a:p>
            <a:pPr marL="12700"/>
            <a:r>
              <a:rPr lang="en" sz="1200" b="1">
                <a:solidFill>
                  <a:srgbClr val="FFFFFF"/>
                </a:solidFill>
                <a:latin typeface="Arial"/>
                <a:ea typeface="Arial"/>
                <a:cs typeface="Arial"/>
                <a:sym typeface="Arial"/>
              </a:rPr>
              <a:t>Sign &amp; Deploy</a:t>
            </a:r>
            <a:endParaRPr sz="1200">
              <a:solidFill>
                <a:schemeClr val="dk1"/>
              </a:solidFill>
              <a:latin typeface="Arial"/>
              <a:ea typeface="Arial"/>
              <a:cs typeface="Arial"/>
              <a:sym typeface="Arial"/>
            </a:endParaRPr>
          </a:p>
        </p:txBody>
      </p:sp>
      <p:sp>
        <p:nvSpPr>
          <p:cNvPr id="585" name="Shape 585"/>
          <p:cNvSpPr/>
          <p:nvPr/>
        </p:nvSpPr>
        <p:spPr>
          <a:xfrm>
            <a:off x="7405036" y="1972610"/>
            <a:ext cx="1628139" cy="476884"/>
          </a:xfrm>
          <a:custGeom>
            <a:avLst/>
            <a:gdLst/>
            <a:ahLst/>
            <a:cxnLst/>
            <a:rect l="0" t="0" r="0" b="0"/>
            <a:pathLst>
              <a:path w="120000" h="120000" extrusionOk="0">
                <a:moveTo>
                  <a:pt x="102418" y="119877"/>
                </a:moveTo>
                <a:lnTo>
                  <a:pt x="0" y="119877"/>
                </a:lnTo>
                <a:lnTo>
                  <a:pt x="17556" y="59938"/>
                </a:lnTo>
                <a:lnTo>
                  <a:pt x="0" y="0"/>
                </a:lnTo>
                <a:lnTo>
                  <a:pt x="102418" y="0"/>
                </a:lnTo>
                <a:lnTo>
                  <a:pt x="119974" y="59938"/>
                </a:lnTo>
                <a:lnTo>
                  <a:pt x="102418" y="119877"/>
                </a:lnTo>
                <a:close/>
              </a:path>
            </a:pathLst>
          </a:custGeom>
          <a:solidFill>
            <a:srgbClr val="212D74"/>
          </a:solidFill>
          <a:ln>
            <a:noFill/>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586" name="Shape 586"/>
          <p:cNvSpPr/>
          <p:nvPr/>
        </p:nvSpPr>
        <p:spPr>
          <a:xfrm>
            <a:off x="7405035" y="1972610"/>
            <a:ext cx="1628139" cy="476884"/>
          </a:xfrm>
          <a:custGeom>
            <a:avLst/>
            <a:gdLst/>
            <a:ahLst/>
            <a:cxnLst/>
            <a:rect l="0" t="0" r="0" b="0"/>
            <a:pathLst>
              <a:path w="120000" h="120000" extrusionOk="0">
                <a:moveTo>
                  <a:pt x="0" y="0"/>
                </a:moveTo>
                <a:lnTo>
                  <a:pt x="102418" y="0"/>
                </a:lnTo>
                <a:lnTo>
                  <a:pt x="119974" y="59938"/>
                </a:lnTo>
                <a:lnTo>
                  <a:pt x="102418" y="119877"/>
                </a:lnTo>
                <a:lnTo>
                  <a:pt x="0" y="119877"/>
                </a:lnTo>
                <a:lnTo>
                  <a:pt x="17556" y="59938"/>
                </a:lnTo>
                <a:lnTo>
                  <a:pt x="0" y="0"/>
                </a:lnTo>
                <a:close/>
              </a:path>
            </a:pathLst>
          </a:custGeom>
          <a:noFill/>
          <a:ln w="9525" cap="flat" cmpd="sng">
            <a:solidFill>
              <a:srgbClr val="000000"/>
            </a:solidFill>
            <a:prstDash val="solid"/>
            <a:round/>
            <a:headEnd type="none" w="med" len="med"/>
            <a:tailEnd type="none" w="med" len="med"/>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587" name="Shape 587"/>
          <p:cNvSpPr txBox="1"/>
          <p:nvPr/>
        </p:nvSpPr>
        <p:spPr>
          <a:xfrm>
            <a:off x="7871297" y="2011025"/>
            <a:ext cx="976500" cy="378600"/>
          </a:xfrm>
          <a:prstGeom prst="rect">
            <a:avLst/>
          </a:prstGeom>
          <a:noFill/>
          <a:ln>
            <a:noFill/>
          </a:ln>
        </p:spPr>
        <p:txBody>
          <a:bodyPr spcFirstLastPara="1" wrap="square" lIns="0" tIns="20300" rIns="0" bIns="0" anchor="t" anchorCtr="0">
            <a:noAutofit/>
          </a:bodyPr>
          <a:lstStyle/>
          <a:p>
            <a:pPr marL="194310" marR="5080" indent="-182245">
              <a:lnSpc>
                <a:spcPct val="118333"/>
              </a:lnSpc>
            </a:pPr>
            <a:r>
              <a:rPr lang="en" sz="1200" b="1">
                <a:solidFill>
                  <a:srgbClr val="FFFFFF"/>
                </a:solidFill>
                <a:latin typeface="Arial"/>
                <a:ea typeface="Arial"/>
                <a:cs typeface="Arial"/>
                <a:sym typeface="Arial"/>
              </a:rPr>
              <a:t>Interact &amp;  Test</a:t>
            </a:r>
            <a:endParaRPr sz="1200">
              <a:solidFill>
                <a:schemeClr val="dk1"/>
              </a:solidFill>
              <a:latin typeface="Arial"/>
              <a:ea typeface="Arial"/>
              <a:cs typeface="Arial"/>
              <a:sym typeface="Arial"/>
            </a:endParaRPr>
          </a:p>
        </p:txBody>
      </p:sp>
      <p:sp>
        <p:nvSpPr>
          <p:cNvPr id="588" name="Shape 588"/>
          <p:cNvSpPr/>
          <p:nvPr/>
        </p:nvSpPr>
        <p:spPr>
          <a:xfrm>
            <a:off x="3178725" y="1820275"/>
            <a:ext cx="1475100" cy="699900"/>
          </a:xfrm>
          <a:custGeom>
            <a:avLst/>
            <a:gdLst/>
            <a:ahLst/>
            <a:cxnLst/>
            <a:rect l="0" t="0" r="0" b="0"/>
            <a:pathLst>
              <a:path w="120000" h="120000" extrusionOk="0">
                <a:moveTo>
                  <a:pt x="0" y="59995"/>
                </a:moveTo>
                <a:lnTo>
                  <a:pt x="118" y="56200"/>
                </a:lnTo>
                <a:lnTo>
                  <a:pt x="467" y="52469"/>
                </a:lnTo>
                <a:lnTo>
                  <a:pt x="1832" y="45222"/>
                </a:lnTo>
                <a:lnTo>
                  <a:pt x="2833" y="41721"/>
                </a:lnTo>
                <a:lnTo>
                  <a:pt x="4037" y="38311"/>
                </a:lnTo>
                <a:lnTo>
                  <a:pt x="5438" y="34998"/>
                </a:lnTo>
                <a:lnTo>
                  <a:pt x="7028" y="31791"/>
                </a:lnTo>
                <a:lnTo>
                  <a:pt x="8800" y="28695"/>
                </a:lnTo>
                <a:lnTo>
                  <a:pt x="10747" y="25718"/>
                </a:lnTo>
                <a:lnTo>
                  <a:pt x="12863" y="22867"/>
                </a:lnTo>
                <a:lnTo>
                  <a:pt x="15139" y="20149"/>
                </a:lnTo>
                <a:lnTo>
                  <a:pt x="17570" y="17572"/>
                </a:lnTo>
                <a:lnTo>
                  <a:pt x="20147" y="15141"/>
                </a:lnTo>
                <a:lnTo>
                  <a:pt x="22865" y="12864"/>
                </a:lnTo>
                <a:lnTo>
                  <a:pt x="25715" y="10749"/>
                </a:lnTo>
                <a:lnTo>
                  <a:pt x="28692" y="8801"/>
                </a:lnTo>
                <a:lnTo>
                  <a:pt x="31787" y="7029"/>
                </a:lnTo>
                <a:lnTo>
                  <a:pt x="34995" y="5439"/>
                </a:lnTo>
                <a:lnTo>
                  <a:pt x="38307" y="4038"/>
                </a:lnTo>
                <a:lnTo>
                  <a:pt x="41717" y="2833"/>
                </a:lnTo>
                <a:lnTo>
                  <a:pt x="45218" y="1832"/>
                </a:lnTo>
                <a:lnTo>
                  <a:pt x="48802" y="1041"/>
                </a:lnTo>
                <a:lnTo>
                  <a:pt x="52464" y="467"/>
                </a:lnTo>
                <a:lnTo>
                  <a:pt x="56195" y="117"/>
                </a:lnTo>
                <a:lnTo>
                  <a:pt x="59989" y="0"/>
                </a:lnTo>
                <a:lnTo>
                  <a:pt x="63782" y="117"/>
                </a:lnTo>
                <a:lnTo>
                  <a:pt x="67514" y="467"/>
                </a:lnTo>
                <a:lnTo>
                  <a:pt x="71175" y="1041"/>
                </a:lnTo>
                <a:lnTo>
                  <a:pt x="74760" y="1832"/>
                </a:lnTo>
                <a:lnTo>
                  <a:pt x="78260" y="2833"/>
                </a:lnTo>
                <a:lnTo>
                  <a:pt x="81670" y="4038"/>
                </a:lnTo>
                <a:lnTo>
                  <a:pt x="84983" y="5439"/>
                </a:lnTo>
                <a:lnTo>
                  <a:pt x="88190" y="7029"/>
                </a:lnTo>
                <a:lnTo>
                  <a:pt x="91285" y="8801"/>
                </a:lnTo>
                <a:lnTo>
                  <a:pt x="94262" y="10749"/>
                </a:lnTo>
                <a:lnTo>
                  <a:pt x="97112" y="12864"/>
                </a:lnTo>
                <a:lnTo>
                  <a:pt x="99830" y="15141"/>
                </a:lnTo>
                <a:lnTo>
                  <a:pt x="102407" y="17572"/>
                </a:lnTo>
                <a:lnTo>
                  <a:pt x="104838" y="20149"/>
                </a:lnTo>
                <a:lnTo>
                  <a:pt x="107114" y="22867"/>
                </a:lnTo>
                <a:lnTo>
                  <a:pt x="109230" y="25718"/>
                </a:lnTo>
                <a:lnTo>
                  <a:pt x="111177" y="28695"/>
                </a:lnTo>
                <a:lnTo>
                  <a:pt x="112949" y="31791"/>
                </a:lnTo>
                <a:lnTo>
                  <a:pt x="114539" y="34998"/>
                </a:lnTo>
                <a:lnTo>
                  <a:pt x="115940" y="38311"/>
                </a:lnTo>
                <a:lnTo>
                  <a:pt x="117144" y="41721"/>
                </a:lnTo>
                <a:lnTo>
                  <a:pt x="118146" y="45222"/>
                </a:lnTo>
                <a:lnTo>
                  <a:pt x="119510" y="52469"/>
                </a:lnTo>
                <a:lnTo>
                  <a:pt x="119978" y="59995"/>
                </a:lnTo>
                <a:lnTo>
                  <a:pt x="119860" y="63789"/>
                </a:lnTo>
                <a:lnTo>
                  <a:pt x="118937" y="71182"/>
                </a:lnTo>
                <a:lnTo>
                  <a:pt x="117144" y="78268"/>
                </a:lnTo>
                <a:lnTo>
                  <a:pt x="115940" y="81678"/>
                </a:lnTo>
                <a:lnTo>
                  <a:pt x="114539" y="84991"/>
                </a:lnTo>
                <a:lnTo>
                  <a:pt x="112949" y="88199"/>
                </a:lnTo>
                <a:lnTo>
                  <a:pt x="111177" y="91294"/>
                </a:lnTo>
                <a:lnTo>
                  <a:pt x="109230" y="94271"/>
                </a:lnTo>
                <a:lnTo>
                  <a:pt x="107114" y="97122"/>
                </a:lnTo>
                <a:lnTo>
                  <a:pt x="104838" y="99840"/>
                </a:lnTo>
                <a:lnTo>
                  <a:pt x="102407" y="102418"/>
                </a:lnTo>
                <a:lnTo>
                  <a:pt x="99830" y="104848"/>
                </a:lnTo>
                <a:lnTo>
                  <a:pt x="97112" y="107125"/>
                </a:lnTo>
                <a:lnTo>
                  <a:pt x="94262" y="109241"/>
                </a:lnTo>
                <a:lnTo>
                  <a:pt x="91285" y="111188"/>
                </a:lnTo>
                <a:lnTo>
                  <a:pt x="88190" y="112960"/>
                </a:lnTo>
                <a:lnTo>
                  <a:pt x="84983" y="114550"/>
                </a:lnTo>
                <a:lnTo>
                  <a:pt x="81670" y="115951"/>
                </a:lnTo>
                <a:lnTo>
                  <a:pt x="78260" y="117156"/>
                </a:lnTo>
                <a:lnTo>
                  <a:pt x="74760" y="118157"/>
                </a:lnTo>
                <a:lnTo>
                  <a:pt x="71175" y="118949"/>
                </a:lnTo>
                <a:lnTo>
                  <a:pt x="67514" y="119522"/>
                </a:lnTo>
                <a:lnTo>
                  <a:pt x="63782" y="119872"/>
                </a:lnTo>
                <a:lnTo>
                  <a:pt x="59989" y="119990"/>
                </a:lnTo>
                <a:lnTo>
                  <a:pt x="56195" y="119872"/>
                </a:lnTo>
                <a:lnTo>
                  <a:pt x="52464" y="119522"/>
                </a:lnTo>
                <a:lnTo>
                  <a:pt x="48802" y="118949"/>
                </a:lnTo>
                <a:lnTo>
                  <a:pt x="45218" y="118157"/>
                </a:lnTo>
                <a:lnTo>
                  <a:pt x="41717" y="117156"/>
                </a:lnTo>
                <a:lnTo>
                  <a:pt x="38307" y="115951"/>
                </a:lnTo>
                <a:lnTo>
                  <a:pt x="34995" y="114550"/>
                </a:lnTo>
                <a:lnTo>
                  <a:pt x="31787" y="112960"/>
                </a:lnTo>
                <a:lnTo>
                  <a:pt x="28692" y="111188"/>
                </a:lnTo>
                <a:lnTo>
                  <a:pt x="25715" y="109241"/>
                </a:lnTo>
                <a:lnTo>
                  <a:pt x="22865" y="107125"/>
                </a:lnTo>
                <a:lnTo>
                  <a:pt x="20147" y="104848"/>
                </a:lnTo>
                <a:lnTo>
                  <a:pt x="17570" y="102418"/>
                </a:lnTo>
                <a:lnTo>
                  <a:pt x="15139" y="99840"/>
                </a:lnTo>
                <a:lnTo>
                  <a:pt x="12863" y="97122"/>
                </a:lnTo>
                <a:lnTo>
                  <a:pt x="10747" y="94271"/>
                </a:lnTo>
                <a:lnTo>
                  <a:pt x="8800" y="91294"/>
                </a:lnTo>
                <a:lnTo>
                  <a:pt x="7028" y="88199"/>
                </a:lnTo>
                <a:lnTo>
                  <a:pt x="5438" y="84991"/>
                </a:lnTo>
                <a:lnTo>
                  <a:pt x="4037" y="81678"/>
                </a:lnTo>
                <a:lnTo>
                  <a:pt x="2833" y="78268"/>
                </a:lnTo>
                <a:lnTo>
                  <a:pt x="1832" y="74767"/>
                </a:lnTo>
                <a:lnTo>
                  <a:pt x="467" y="67520"/>
                </a:lnTo>
                <a:lnTo>
                  <a:pt x="118" y="63789"/>
                </a:lnTo>
                <a:lnTo>
                  <a:pt x="0" y="59995"/>
                </a:lnTo>
                <a:close/>
              </a:path>
            </a:pathLst>
          </a:custGeom>
          <a:noFill/>
          <a:ln w="38075" cap="flat" cmpd="sng">
            <a:solidFill>
              <a:srgbClr val="FF0000"/>
            </a:solidFill>
            <a:prstDash val="solid"/>
            <a:round/>
            <a:headEnd type="none" w="med" len="med"/>
            <a:tailEnd type="none" w="med" len="med"/>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589" name="Shape 589"/>
          <p:cNvSpPr txBox="1"/>
          <p:nvPr/>
        </p:nvSpPr>
        <p:spPr>
          <a:xfrm>
            <a:off x="348198" y="2649782"/>
            <a:ext cx="8684975" cy="2227500"/>
          </a:xfrm>
          <a:prstGeom prst="rect">
            <a:avLst/>
          </a:prstGeom>
          <a:noFill/>
          <a:ln>
            <a:noFill/>
          </a:ln>
        </p:spPr>
        <p:txBody>
          <a:bodyPr spcFirstLastPara="1" wrap="square" lIns="0" tIns="78725" rIns="0" bIns="0" anchor="t" anchorCtr="0">
            <a:noAutofit/>
          </a:bodyPr>
          <a:lstStyle/>
          <a:p>
            <a:pPr marL="469900" indent="-457200">
              <a:buClr>
                <a:srgbClr val="0000FF"/>
              </a:buClr>
              <a:buSzPts val="2400"/>
              <a:buFont typeface="Arial" panose="020B0604020202020204" pitchFamily="34" charset="0"/>
              <a:buChar char="•"/>
            </a:pPr>
            <a:r>
              <a:rPr lang="en" sz="2800" b="1" dirty="0">
                <a:solidFill>
                  <a:schemeClr val="dk1"/>
                </a:solidFill>
                <a:latin typeface="+mj-lt"/>
              </a:rPr>
              <a:t>Ethereum Application Components:</a:t>
            </a:r>
            <a:endParaRPr sz="2800" b="1" dirty="0">
              <a:solidFill>
                <a:schemeClr val="dk1"/>
              </a:solidFill>
              <a:latin typeface="+mj-lt"/>
            </a:endParaRPr>
          </a:p>
          <a:p>
            <a:pPr marL="932180" lvl="1" indent="-457200">
              <a:buClr>
                <a:srgbClr val="0000FF"/>
              </a:buClr>
              <a:buSzPct val="80000"/>
              <a:buFont typeface="Wingdings" panose="05000000000000000000" pitchFamily="2" charset="2"/>
              <a:buChar char="§"/>
            </a:pPr>
            <a:r>
              <a:rPr lang="en" sz="2400" b="1" dirty="0">
                <a:solidFill>
                  <a:schemeClr val="dk1"/>
                </a:solidFill>
                <a:latin typeface="+mj-lt"/>
                <a:sym typeface="Arial"/>
              </a:rPr>
              <a:t>Base application</a:t>
            </a:r>
            <a:r>
              <a:rPr lang="en" sz="2400" dirty="0">
                <a:solidFill>
                  <a:schemeClr val="dk1"/>
                </a:solidFill>
                <a:latin typeface="+mj-lt"/>
                <a:ea typeface="Trebuchet MS"/>
                <a:cs typeface="Trebuchet MS"/>
                <a:sym typeface="Trebuchet MS"/>
              </a:rPr>
              <a:t>: can be developed in </a:t>
            </a:r>
            <a:r>
              <a:rPr lang="en" sz="2400" b="1" dirty="0">
                <a:solidFill>
                  <a:schemeClr val="dk1"/>
                </a:solidFill>
                <a:latin typeface="+mj-lt"/>
                <a:sym typeface="Arial"/>
              </a:rPr>
              <a:t>any </a:t>
            </a:r>
            <a:r>
              <a:rPr lang="en" sz="2400" dirty="0">
                <a:solidFill>
                  <a:schemeClr val="dk1"/>
                </a:solidFill>
                <a:latin typeface="+mj-lt"/>
                <a:ea typeface="Trebuchet MS"/>
                <a:cs typeface="Trebuchet MS"/>
                <a:sym typeface="Trebuchet MS"/>
              </a:rPr>
              <a:t>language</a:t>
            </a:r>
            <a:endParaRPr sz="2400" dirty="0">
              <a:solidFill>
                <a:schemeClr val="dk1"/>
              </a:solidFill>
              <a:latin typeface="+mj-lt"/>
              <a:ea typeface="Trebuchet MS"/>
              <a:cs typeface="Trebuchet MS"/>
              <a:sym typeface="Trebuchet MS"/>
            </a:endParaRPr>
          </a:p>
          <a:p>
            <a:pPr marL="957580" marR="189230" lvl="1" indent="-457200">
              <a:lnSpc>
                <a:spcPct val="115599"/>
              </a:lnSpc>
              <a:buClr>
                <a:srgbClr val="0000FF"/>
              </a:buClr>
              <a:buSzPct val="80000"/>
              <a:buFont typeface="Wingdings" panose="05000000000000000000" pitchFamily="2" charset="2"/>
              <a:buChar char="§"/>
            </a:pPr>
            <a:r>
              <a:rPr lang="en" sz="2400" b="1" dirty="0">
                <a:solidFill>
                  <a:schemeClr val="dk1"/>
                </a:solidFill>
                <a:latin typeface="+mj-lt"/>
                <a:sym typeface="Arial"/>
              </a:rPr>
              <a:t>Smart contract</a:t>
            </a:r>
            <a:r>
              <a:rPr lang="en" sz="2400" dirty="0">
                <a:solidFill>
                  <a:schemeClr val="dk1"/>
                </a:solidFill>
                <a:latin typeface="+mj-lt"/>
                <a:ea typeface="Trebuchet MS"/>
                <a:cs typeface="Trebuchet MS"/>
                <a:sym typeface="Trebuchet MS"/>
              </a:rPr>
              <a:t>: developed in Solidity or one of the other </a:t>
            </a:r>
            <a:r>
              <a:rPr lang="en" sz="2400" dirty="0">
                <a:solidFill>
                  <a:schemeClr val="dk1"/>
                </a:solidFill>
                <a:latin typeface="+mj-lt"/>
                <a:ea typeface="Trebuchet MS"/>
                <a:cs typeface="Trebuchet MS"/>
                <a:sym typeface="Trebuchet MS"/>
              </a:rPr>
              <a:t>contract </a:t>
            </a:r>
            <a:r>
              <a:rPr lang="en" sz="2400" dirty="0">
                <a:solidFill>
                  <a:schemeClr val="dk1"/>
                </a:solidFill>
                <a:latin typeface="+mj-lt"/>
                <a:ea typeface="Trebuchet MS"/>
                <a:cs typeface="Trebuchet MS"/>
                <a:sym typeface="Trebuchet MS"/>
              </a:rPr>
              <a:t>compatible languages</a:t>
            </a:r>
            <a:endParaRPr sz="2400" dirty="0">
              <a:solidFill>
                <a:schemeClr val="dk1"/>
              </a:solidFill>
              <a:latin typeface="+mj-lt"/>
              <a:ea typeface="Trebuchet MS"/>
              <a:cs typeface="Trebuchet MS"/>
              <a:sym typeface="Trebuchet MS"/>
            </a:endParaRPr>
          </a:p>
          <a:p>
            <a:pPr marL="957580" marR="189230" lvl="1" indent="-457200">
              <a:lnSpc>
                <a:spcPct val="115599"/>
              </a:lnSpc>
              <a:buClr>
                <a:srgbClr val="0000FF"/>
              </a:buClr>
              <a:buSzPct val="80000"/>
              <a:buFont typeface="Wingdings" panose="05000000000000000000" pitchFamily="2" charset="2"/>
              <a:buChar char="§"/>
            </a:pPr>
            <a:r>
              <a:rPr lang="en" sz="2400" b="1" dirty="0">
                <a:solidFill>
                  <a:schemeClr val="dk1"/>
                </a:solidFill>
                <a:latin typeface="+mj-lt"/>
                <a:sym typeface="Arial"/>
              </a:rPr>
              <a:t>Connector library</a:t>
            </a:r>
            <a:r>
              <a:rPr lang="en" sz="2400" dirty="0">
                <a:solidFill>
                  <a:schemeClr val="dk1"/>
                </a:solidFill>
                <a:latin typeface="+mj-lt"/>
                <a:ea typeface="Trebuchet MS"/>
                <a:cs typeface="Trebuchet MS"/>
                <a:sym typeface="Trebuchet MS"/>
              </a:rPr>
              <a:t>: facilitates communication between base application and smart contracts (Metamask)</a:t>
            </a:r>
            <a:endParaRPr sz="2400" dirty="0">
              <a:solidFill>
                <a:schemeClr val="dk1"/>
              </a:solidFill>
              <a:latin typeface="+mj-lt"/>
              <a:ea typeface="Trebuchet MS"/>
              <a:cs typeface="Trebuchet MS"/>
              <a:sym typeface="Trebuchet MS"/>
            </a:endParaRPr>
          </a:p>
        </p:txBody>
      </p:sp>
      <p:sp>
        <p:nvSpPr>
          <p:cNvPr id="2" name="Footer Placeholder 1"/>
          <p:cNvSpPr>
            <a:spLocks noGrp="1"/>
          </p:cNvSpPr>
          <p:nvPr>
            <p:ph type="ftr" idx="11"/>
          </p:nvPr>
        </p:nvSpPr>
        <p:spPr/>
        <p:txBody>
          <a:bodyPr/>
          <a:lstStyle/>
          <a:p>
            <a:r>
              <a:rPr lang="en-US" smtClean="0"/>
              <a:t>Campbell R. Harvey 2018</a:t>
            </a:r>
            <a:endParaRPr lang="en-US" dirty="0"/>
          </a:p>
        </p:txBody>
      </p:sp>
      <p:sp>
        <p:nvSpPr>
          <p:cNvPr id="26" name="Shape 478"/>
          <p:cNvSpPr txBox="1">
            <a:spLocks/>
          </p:cNvSpPr>
          <p:nvPr/>
        </p:nvSpPr>
        <p:spPr>
          <a:xfrm>
            <a:off x="138462" y="929396"/>
            <a:ext cx="8792178" cy="608100"/>
          </a:xfrm>
          <a:prstGeom prst="rect">
            <a:avLst/>
          </a:prstGeom>
          <a:noFill/>
          <a:ln>
            <a:noFill/>
          </a:ln>
        </p:spPr>
        <p:txBody>
          <a:bodyPr spcFirstLastPara="1" wrap="square" lIns="0" tIns="12700" rIns="0" bIns="0" anchor="t" anchorCtr="0">
            <a:noAutofit/>
          </a:bodyPr>
          <a:lstStyle>
            <a:defPPr marR="0" lvl="0" algn="l" rtl="0">
              <a:lnSpc>
                <a:spcPct val="100000"/>
              </a:lnSpc>
              <a:spcBef>
                <a:spcPts val="0"/>
              </a:spcBef>
              <a:spcAft>
                <a:spcPts val="0"/>
              </a:spcAft>
            </a:defPPr>
            <a:lvl1pPr marL="0" marR="0" lvl="0" indent="0" algn="r" rtl="0">
              <a:lnSpc>
                <a:spcPct val="90000"/>
              </a:lnSpc>
              <a:spcBef>
                <a:spcPts val="0"/>
              </a:spcBef>
              <a:spcAft>
                <a:spcPts val="0"/>
              </a:spcAft>
              <a:buClr>
                <a:srgbClr val="262626"/>
              </a:buClr>
              <a:buSzPts val="3750"/>
              <a:buFont typeface="Century Schoolbook"/>
              <a:buNone/>
              <a:defRPr sz="3750" b="0" i="0" u="none" strike="noStrike" cap="none">
                <a:solidFill>
                  <a:srgbClr val="262626"/>
                </a:solidFill>
                <a:latin typeface="Calibri" panose="020F0502020204030204" pitchFamily="34" charset="0"/>
                <a:ea typeface="Calibri" panose="020F0502020204030204" pitchFamily="34" charset="0"/>
                <a:cs typeface="Calibri" panose="020F0502020204030204" pitchFamily="34" charset="0"/>
                <a:sym typeface="Century Schoolbook"/>
              </a:defRPr>
            </a:lvl1pPr>
            <a:lvl2pPr lvl="1" indent="0">
              <a:spcBef>
                <a:spcPts val="0"/>
              </a:spcBef>
              <a:spcAft>
                <a:spcPts val="0"/>
              </a:spcAft>
              <a:buClr>
                <a:schemeClr val="dk1"/>
              </a:buClr>
              <a:buSzPts val="1400"/>
              <a:buNone/>
              <a:defRPr sz="1800">
                <a:solidFill>
                  <a:schemeClr val="dk1"/>
                </a:solidFill>
              </a:defRPr>
            </a:lvl2pPr>
            <a:lvl3pPr lvl="2" indent="0">
              <a:spcBef>
                <a:spcPts val="0"/>
              </a:spcBef>
              <a:spcAft>
                <a:spcPts val="0"/>
              </a:spcAft>
              <a:buClr>
                <a:schemeClr val="dk1"/>
              </a:buClr>
              <a:buSzPts val="1400"/>
              <a:buNone/>
              <a:defRPr sz="1800">
                <a:solidFill>
                  <a:schemeClr val="dk1"/>
                </a:solidFill>
              </a:defRPr>
            </a:lvl3pPr>
            <a:lvl4pPr lvl="3" indent="0">
              <a:spcBef>
                <a:spcPts val="0"/>
              </a:spcBef>
              <a:spcAft>
                <a:spcPts val="0"/>
              </a:spcAft>
              <a:buClr>
                <a:schemeClr val="dk1"/>
              </a:buClr>
              <a:buSzPts val="1400"/>
              <a:buNone/>
              <a:defRPr sz="1800">
                <a:solidFill>
                  <a:schemeClr val="dk1"/>
                </a:solidFill>
              </a:defRPr>
            </a:lvl4pPr>
            <a:lvl5pPr lvl="4" indent="0">
              <a:spcBef>
                <a:spcPts val="0"/>
              </a:spcBef>
              <a:spcAft>
                <a:spcPts val="0"/>
              </a:spcAft>
              <a:buClr>
                <a:schemeClr val="dk1"/>
              </a:buClr>
              <a:buSzPts val="1400"/>
              <a:buNone/>
              <a:defRPr sz="1800">
                <a:solidFill>
                  <a:schemeClr val="dk1"/>
                </a:solidFill>
              </a:defRPr>
            </a:lvl5pPr>
            <a:lvl6pPr lvl="5" indent="0">
              <a:spcBef>
                <a:spcPts val="0"/>
              </a:spcBef>
              <a:spcAft>
                <a:spcPts val="0"/>
              </a:spcAft>
              <a:buClr>
                <a:schemeClr val="dk1"/>
              </a:buClr>
              <a:buSzPts val="1400"/>
              <a:buNone/>
              <a:defRPr sz="1800">
                <a:solidFill>
                  <a:schemeClr val="dk1"/>
                </a:solidFill>
              </a:defRPr>
            </a:lvl6pPr>
            <a:lvl7pPr lvl="6" indent="0">
              <a:spcBef>
                <a:spcPts val="0"/>
              </a:spcBef>
              <a:spcAft>
                <a:spcPts val="0"/>
              </a:spcAft>
              <a:buClr>
                <a:schemeClr val="dk1"/>
              </a:buClr>
              <a:buSzPts val="1400"/>
              <a:buNone/>
              <a:defRPr sz="1800">
                <a:solidFill>
                  <a:schemeClr val="dk1"/>
                </a:solidFill>
              </a:defRPr>
            </a:lvl7pPr>
            <a:lvl8pPr lvl="7" indent="0">
              <a:spcBef>
                <a:spcPts val="0"/>
              </a:spcBef>
              <a:spcAft>
                <a:spcPts val="0"/>
              </a:spcAft>
              <a:buClr>
                <a:schemeClr val="dk1"/>
              </a:buClr>
              <a:buSzPts val="1400"/>
              <a:buNone/>
              <a:defRPr sz="1800">
                <a:solidFill>
                  <a:schemeClr val="dk1"/>
                </a:solidFill>
              </a:defRPr>
            </a:lvl8pPr>
            <a:lvl9pPr lvl="8" indent="0">
              <a:spcBef>
                <a:spcPts val="0"/>
              </a:spcBef>
              <a:spcAft>
                <a:spcPts val="0"/>
              </a:spcAft>
              <a:buClr>
                <a:schemeClr val="dk1"/>
              </a:buClr>
              <a:buSzPts val="1400"/>
              <a:buNone/>
              <a:defRPr sz="1800">
                <a:solidFill>
                  <a:schemeClr val="dk1"/>
                </a:solidFill>
              </a:defRPr>
            </a:lvl9pPr>
          </a:lstStyle>
          <a:p>
            <a:pPr marL="12700" algn="l">
              <a:lnSpc>
                <a:spcPct val="100000"/>
              </a:lnSpc>
              <a:buSzPts val="3000"/>
            </a:pPr>
            <a:r>
              <a:rPr lang="en-US" sz="3600" dirty="0">
                <a:solidFill>
                  <a:srgbClr val="0000FF"/>
                </a:solidFill>
                <a:latin typeface="Calibri Light" panose="020F0302020204030204" pitchFamily="34" charset="0"/>
                <a:ea typeface="Century Schoolbook"/>
                <a:cs typeface="Calibri Light" panose="020F0302020204030204" pitchFamily="34" charset="0"/>
              </a:rPr>
              <a:t>C. Development Workflow: Develop</a:t>
            </a:r>
            <a:endParaRPr lang="en-US" sz="3600" dirty="0">
              <a:solidFill>
                <a:srgbClr val="0000FF"/>
              </a:solidFill>
              <a:latin typeface="Calibri Light" panose="020F0302020204030204" pitchFamily="34" charset="0"/>
              <a:ea typeface="Century Schoolbook"/>
              <a:cs typeface="Calibri Light" panose="020F0302020204030204" pitchFamily="34" charset="0"/>
            </a:endParaRPr>
          </a:p>
        </p:txBody>
      </p:sp>
    </p:spTree>
    <p:extLst>
      <p:ext uri="{BB962C8B-B14F-4D97-AF65-F5344CB8AC3E}">
        <p14:creationId xmlns:p14="http://schemas.microsoft.com/office/powerpoint/2010/main" val="270658006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593"/>
        <p:cNvGrpSpPr/>
        <p:nvPr/>
      </p:nvGrpSpPr>
      <p:grpSpPr>
        <a:xfrm>
          <a:off x="0" y="0"/>
          <a:ext cx="0" cy="0"/>
          <a:chOff x="0" y="0"/>
          <a:chExt cx="0" cy="0"/>
        </a:xfrm>
      </p:grpSpPr>
      <p:sp>
        <p:nvSpPr>
          <p:cNvPr id="594" name="Shape 594"/>
          <p:cNvSpPr/>
          <p:nvPr/>
        </p:nvSpPr>
        <p:spPr>
          <a:xfrm>
            <a:off x="2327336" y="3289011"/>
            <a:ext cx="1330325" cy="12065"/>
          </a:xfrm>
          <a:custGeom>
            <a:avLst/>
            <a:gdLst/>
            <a:ahLst/>
            <a:cxnLst/>
            <a:rect l="0" t="0" r="0" b="0"/>
            <a:pathLst>
              <a:path w="120000" h="120000" extrusionOk="0">
                <a:moveTo>
                  <a:pt x="0" y="0"/>
                </a:moveTo>
                <a:lnTo>
                  <a:pt x="119962" y="119651"/>
                </a:lnTo>
              </a:path>
            </a:pathLst>
          </a:custGeom>
          <a:noFill/>
          <a:ln w="38075" cap="flat" cmpd="sng">
            <a:solidFill>
              <a:srgbClr val="424242"/>
            </a:solidFill>
            <a:prstDash val="solid"/>
            <a:round/>
            <a:headEnd type="none" w="med" len="med"/>
            <a:tailEnd type="none" w="med" len="med"/>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595" name="Shape 595"/>
          <p:cNvSpPr/>
          <p:nvPr/>
        </p:nvSpPr>
        <p:spPr>
          <a:xfrm>
            <a:off x="3637617" y="3219063"/>
            <a:ext cx="211574" cy="163957"/>
          </a:xfrm>
          <a:prstGeom prst="rect">
            <a:avLst/>
          </a:prstGeom>
          <a:blipFill rotWithShape="1">
            <a:blip r:embed="rId3">
              <a:alphaModFix/>
            </a:blip>
            <a:stretch>
              <a:fillRect/>
            </a:stretch>
          </a:blipFill>
          <a:ln>
            <a:noFill/>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597" name="Shape 597"/>
          <p:cNvSpPr txBox="1">
            <a:spLocks noGrp="1"/>
          </p:cNvSpPr>
          <p:nvPr>
            <p:ph type="sldNum" idx="12"/>
          </p:nvPr>
        </p:nvSpPr>
        <p:spPr>
          <a:prstGeom prst="rect">
            <a:avLst/>
          </a:prstGeom>
          <a:noFill/>
          <a:ln>
            <a:noFill/>
          </a:ln>
        </p:spPr>
        <p:txBody>
          <a:bodyPr spcFirstLastPara="1" vert="horz" wrap="square" lIns="0" tIns="3175" rIns="0" bIns="0" rtlCol="0" anchor="ctr" anchorCtr="0">
            <a:noAutofit/>
          </a:bodyPr>
          <a:lstStyle/>
          <a:p>
            <a:pPr marL="25400" algn="r"/>
            <a:fld id="{00000000-1234-1234-1234-123412341234}" type="slidenum">
              <a:rPr lang="en" sz="900" i="1">
                <a:solidFill>
                  <a:schemeClr val="lt2"/>
                </a:solidFill>
                <a:latin typeface="Century Schoolbook"/>
                <a:ea typeface="Century Schoolbook"/>
                <a:cs typeface="Century Schoolbook"/>
                <a:sym typeface="Century Schoolbook"/>
              </a:rPr>
              <a:pPr marL="25400" algn="r"/>
              <a:t>45</a:t>
            </a:fld>
            <a:endParaRPr sz="900" i="1">
              <a:solidFill>
                <a:schemeClr val="lt2"/>
              </a:solidFill>
              <a:latin typeface="Century Schoolbook"/>
              <a:ea typeface="Century Schoolbook"/>
              <a:cs typeface="Century Schoolbook"/>
              <a:sym typeface="Century Schoolbook"/>
            </a:endParaRPr>
          </a:p>
        </p:txBody>
      </p:sp>
      <p:sp>
        <p:nvSpPr>
          <p:cNvPr id="598" name="Shape 598"/>
          <p:cNvSpPr/>
          <p:nvPr/>
        </p:nvSpPr>
        <p:spPr>
          <a:xfrm>
            <a:off x="276925" y="1972610"/>
            <a:ext cx="1628139" cy="476884"/>
          </a:xfrm>
          <a:custGeom>
            <a:avLst/>
            <a:gdLst/>
            <a:ahLst/>
            <a:cxnLst/>
            <a:rect l="0" t="0" r="0" b="0"/>
            <a:pathLst>
              <a:path w="120000" h="120000" extrusionOk="0">
                <a:moveTo>
                  <a:pt x="102418" y="119877"/>
                </a:moveTo>
                <a:lnTo>
                  <a:pt x="0" y="119877"/>
                </a:lnTo>
                <a:lnTo>
                  <a:pt x="0" y="0"/>
                </a:lnTo>
                <a:lnTo>
                  <a:pt x="102418" y="0"/>
                </a:lnTo>
                <a:lnTo>
                  <a:pt x="119974" y="59938"/>
                </a:lnTo>
                <a:lnTo>
                  <a:pt x="102418" y="119877"/>
                </a:lnTo>
                <a:close/>
              </a:path>
            </a:pathLst>
          </a:custGeom>
          <a:solidFill>
            <a:srgbClr val="7790CD"/>
          </a:solidFill>
          <a:ln>
            <a:noFill/>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599" name="Shape 599"/>
          <p:cNvSpPr/>
          <p:nvPr/>
        </p:nvSpPr>
        <p:spPr>
          <a:xfrm>
            <a:off x="276925" y="1972610"/>
            <a:ext cx="1628139" cy="476884"/>
          </a:xfrm>
          <a:custGeom>
            <a:avLst/>
            <a:gdLst/>
            <a:ahLst/>
            <a:cxnLst/>
            <a:rect l="0" t="0" r="0" b="0"/>
            <a:pathLst>
              <a:path w="120000" h="120000" extrusionOk="0">
                <a:moveTo>
                  <a:pt x="0" y="0"/>
                </a:moveTo>
                <a:lnTo>
                  <a:pt x="102418" y="0"/>
                </a:lnTo>
                <a:lnTo>
                  <a:pt x="119974" y="59938"/>
                </a:lnTo>
                <a:lnTo>
                  <a:pt x="102418" y="119877"/>
                </a:lnTo>
                <a:lnTo>
                  <a:pt x="0" y="119877"/>
                </a:lnTo>
                <a:lnTo>
                  <a:pt x="0" y="0"/>
                </a:lnTo>
                <a:close/>
              </a:path>
            </a:pathLst>
          </a:custGeom>
          <a:noFill/>
          <a:ln w="9525" cap="flat" cmpd="sng">
            <a:solidFill>
              <a:srgbClr val="000000"/>
            </a:solidFill>
            <a:prstDash val="solid"/>
            <a:round/>
            <a:headEnd type="none" w="med" len="med"/>
            <a:tailEnd type="none" w="med" len="med"/>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600" name="Shape 600"/>
          <p:cNvSpPr txBox="1"/>
          <p:nvPr/>
        </p:nvSpPr>
        <p:spPr>
          <a:xfrm>
            <a:off x="488076" y="2101523"/>
            <a:ext cx="1085215" cy="208279"/>
          </a:xfrm>
          <a:prstGeom prst="rect">
            <a:avLst/>
          </a:prstGeom>
          <a:noFill/>
          <a:ln>
            <a:noFill/>
          </a:ln>
        </p:spPr>
        <p:txBody>
          <a:bodyPr spcFirstLastPara="1" wrap="square" lIns="0" tIns="12700" rIns="0" bIns="0" anchor="t" anchorCtr="0">
            <a:noAutofit/>
          </a:bodyPr>
          <a:lstStyle/>
          <a:p>
            <a:pPr marL="12700"/>
            <a:r>
              <a:rPr lang="en" sz="1200" b="1">
                <a:solidFill>
                  <a:srgbClr val="FFFFFF"/>
                </a:solidFill>
                <a:latin typeface="Arial"/>
                <a:ea typeface="Arial"/>
                <a:cs typeface="Arial"/>
                <a:sym typeface="Arial"/>
              </a:rPr>
              <a:t>Create Account</a:t>
            </a:r>
            <a:endParaRPr sz="1200">
              <a:solidFill>
                <a:schemeClr val="dk1"/>
              </a:solidFill>
              <a:latin typeface="Arial"/>
              <a:ea typeface="Arial"/>
              <a:cs typeface="Arial"/>
              <a:sym typeface="Arial"/>
            </a:endParaRPr>
          </a:p>
        </p:txBody>
      </p:sp>
      <p:sp>
        <p:nvSpPr>
          <p:cNvPr id="601" name="Shape 601"/>
          <p:cNvSpPr/>
          <p:nvPr/>
        </p:nvSpPr>
        <p:spPr>
          <a:xfrm>
            <a:off x="1702550" y="1972610"/>
            <a:ext cx="1628139" cy="476884"/>
          </a:xfrm>
          <a:custGeom>
            <a:avLst/>
            <a:gdLst/>
            <a:ahLst/>
            <a:cxnLst/>
            <a:rect l="0" t="0" r="0" b="0"/>
            <a:pathLst>
              <a:path w="120000" h="120000" extrusionOk="0">
                <a:moveTo>
                  <a:pt x="102418" y="119877"/>
                </a:moveTo>
                <a:lnTo>
                  <a:pt x="0" y="119877"/>
                </a:lnTo>
                <a:lnTo>
                  <a:pt x="17556" y="59938"/>
                </a:lnTo>
                <a:lnTo>
                  <a:pt x="0" y="0"/>
                </a:lnTo>
                <a:lnTo>
                  <a:pt x="102418" y="0"/>
                </a:lnTo>
                <a:lnTo>
                  <a:pt x="119974" y="59938"/>
                </a:lnTo>
                <a:lnTo>
                  <a:pt x="102418" y="119877"/>
                </a:lnTo>
                <a:close/>
              </a:path>
            </a:pathLst>
          </a:custGeom>
          <a:solidFill>
            <a:srgbClr val="7790CD"/>
          </a:solidFill>
          <a:ln>
            <a:noFill/>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602" name="Shape 602"/>
          <p:cNvSpPr/>
          <p:nvPr/>
        </p:nvSpPr>
        <p:spPr>
          <a:xfrm>
            <a:off x="1702549" y="1972610"/>
            <a:ext cx="1628139" cy="476884"/>
          </a:xfrm>
          <a:custGeom>
            <a:avLst/>
            <a:gdLst/>
            <a:ahLst/>
            <a:cxnLst/>
            <a:rect l="0" t="0" r="0" b="0"/>
            <a:pathLst>
              <a:path w="120000" h="120000" extrusionOk="0">
                <a:moveTo>
                  <a:pt x="0" y="0"/>
                </a:moveTo>
                <a:lnTo>
                  <a:pt x="102418" y="0"/>
                </a:lnTo>
                <a:lnTo>
                  <a:pt x="119974" y="59938"/>
                </a:lnTo>
                <a:lnTo>
                  <a:pt x="102418" y="119877"/>
                </a:lnTo>
                <a:lnTo>
                  <a:pt x="0" y="119877"/>
                </a:lnTo>
                <a:lnTo>
                  <a:pt x="17556" y="59938"/>
                </a:lnTo>
                <a:lnTo>
                  <a:pt x="0" y="0"/>
                </a:lnTo>
                <a:close/>
              </a:path>
            </a:pathLst>
          </a:custGeom>
          <a:noFill/>
          <a:ln w="9525" cap="flat" cmpd="sng">
            <a:solidFill>
              <a:srgbClr val="000000"/>
            </a:solidFill>
            <a:prstDash val="solid"/>
            <a:round/>
            <a:headEnd type="none" w="med" len="med"/>
            <a:tailEnd type="none" w="med" len="med"/>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603" name="Shape 603"/>
          <p:cNvSpPr txBox="1"/>
          <p:nvPr/>
        </p:nvSpPr>
        <p:spPr>
          <a:xfrm>
            <a:off x="2029873" y="2101523"/>
            <a:ext cx="971550" cy="208279"/>
          </a:xfrm>
          <a:prstGeom prst="rect">
            <a:avLst/>
          </a:prstGeom>
          <a:noFill/>
          <a:ln>
            <a:noFill/>
          </a:ln>
        </p:spPr>
        <p:txBody>
          <a:bodyPr spcFirstLastPara="1" wrap="square" lIns="0" tIns="12700" rIns="0" bIns="0" anchor="t" anchorCtr="0">
            <a:noAutofit/>
          </a:bodyPr>
          <a:lstStyle/>
          <a:p>
            <a:pPr marL="12700"/>
            <a:r>
              <a:rPr lang="en" sz="1200" b="1">
                <a:solidFill>
                  <a:srgbClr val="FFFFFF"/>
                </a:solidFill>
                <a:latin typeface="Arial"/>
                <a:ea typeface="Arial"/>
                <a:cs typeface="Arial"/>
                <a:sym typeface="Arial"/>
              </a:rPr>
              <a:t>Fund Account</a:t>
            </a:r>
            <a:endParaRPr sz="1200">
              <a:solidFill>
                <a:schemeClr val="dk1"/>
              </a:solidFill>
              <a:latin typeface="Arial"/>
              <a:ea typeface="Arial"/>
              <a:cs typeface="Arial"/>
              <a:sym typeface="Arial"/>
            </a:endParaRPr>
          </a:p>
        </p:txBody>
      </p:sp>
      <p:sp>
        <p:nvSpPr>
          <p:cNvPr id="604" name="Shape 604"/>
          <p:cNvSpPr/>
          <p:nvPr/>
        </p:nvSpPr>
        <p:spPr>
          <a:xfrm>
            <a:off x="3128169" y="1972610"/>
            <a:ext cx="1628139" cy="476884"/>
          </a:xfrm>
          <a:custGeom>
            <a:avLst/>
            <a:gdLst/>
            <a:ahLst/>
            <a:cxnLst/>
            <a:rect l="0" t="0" r="0" b="0"/>
            <a:pathLst>
              <a:path w="120000" h="120000" extrusionOk="0">
                <a:moveTo>
                  <a:pt x="102418" y="119877"/>
                </a:moveTo>
                <a:lnTo>
                  <a:pt x="0" y="119877"/>
                </a:lnTo>
                <a:lnTo>
                  <a:pt x="17556" y="59938"/>
                </a:lnTo>
                <a:lnTo>
                  <a:pt x="0" y="0"/>
                </a:lnTo>
                <a:lnTo>
                  <a:pt x="102418" y="0"/>
                </a:lnTo>
                <a:lnTo>
                  <a:pt x="119974" y="59938"/>
                </a:lnTo>
                <a:lnTo>
                  <a:pt x="102418" y="119877"/>
                </a:lnTo>
                <a:close/>
              </a:path>
            </a:pathLst>
          </a:custGeom>
          <a:solidFill>
            <a:srgbClr val="212D74"/>
          </a:solidFill>
          <a:ln>
            <a:noFill/>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605" name="Shape 605"/>
          <p:cNvSpPr/>
          <p:nvPr/>
        </p:nvSpPr>
        <p:spPr>
          <a:xfrm>
            <a:off x="3128169" y="1972610"/>
            <a:ext cx="1628139" cy="476884"/>
          </a:xfrm>
          <a:custGeom>
            <a:avLst/>
            <a:gdLst/>
            <a:ahLst/>
            <a:cxnLst/>
            <a:rect l="0" t="0" r="0" b="0"/>
            <a:pathLst>
              <a:path w="120000" h="120000" extrusionOk="0">
                <a:moveTo>
                  <a:pt x="0" y="0"/>
                </a:moveTo>
                <a:lnTo>
                  <a:pt x="102418" y="0"/>
                </a:lnTo>
                <a:lnTo>
                  <a:pt x="119974" y="59938"/>
                </a:lnTo>
                <a:lnTo>
                  <a:pt x="102418" y="119877"/>
                </a:lnTo>
                <a:lnTo>
                  <a:pt x="0" y="119877"/>
                </a:lnTo>
                <a:lnTo>
                  <a:pt x="17556" y="59938"/>
                </a:lnTo>
                <a:lnTo>
                  <a:pt x="0" y="0"/>
                </a:lnTo>
                <a:close/>
              </a:path>
            </a:pathLst>
          </a:custGeom>
          <a:noFill/>
          <a:ln w="9525" cap="flat" cmpd="sng">
            <a:solidFill>
              <a:srgbClr val="000000"/>
            </a:solidFill>
            <a:prstDash val="solid"/>
            <a:round/>
            <a:headEnd type="none" w="med" len="med"/>
            <a:tailEnd type="none" w="med" len="med"/>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606" name="Shape 606"/>
          <p:cNvSpPr txBox="1"/>
          <p:nvPr/>
        </p:nvSpPr>
        <p:spPr>
          <a:xfrm>
            <a:off x="3652778" y="2101526"/>
            <a:ext cx="784500" cy="238800"/>
          </a:xfrm>
          <a:prstGeom prst="rect">
            <a:avLst/>
          </a:prstGeom>
          <a:noFill/>
          <a:ln>
            <a:noFill/>
          </a:ln>
        </p:spPr>
        <p:txBody>
          <a:bodyPr spcFirstLastPara="1" wrap="square" lIns="0" tIns="12700" rIns="0" bIns="0" anchor="t" anchorCtr="0">
            <a:noAutofit/>
          </a:bodyPr>
          <a:lstStyle/>
          <a:p>
            <a:pPr marL="12700"/>
            <a:r>
              <a:rPr lang="en" sz="1200" b="1">
                <a:solidFill>
                  <a:srgbClr val="FFFFFF"/>
                </a:solidFill>
                <a:latin typeface="Arial"/>
                <a:ea typeface="Arial"/>
                <a:cs typeface="Arial"/>
                <a:sym typeface="Arial"/>
              </a:rPr>
              <a:t>Develop</a:t>
            </a:r>
            <a:endParaRPr sz="1200">
              <a:solidFill>
                <a:schemeClr val="dk1"/>
              </a:solidFill>
              <a:latin typeface="Arial"/>
              <a:ea typeface="Arial"/>
              <a:cs typeface="Arial"/>
              <a:sym typeface="Arial"/>
            </a:endParaRPr>
          </a:p>
        </p:txBody>
      </p:sp>
      <p:sp>
        <p:nvSpPr>
          <p:cNvPr id="607" name="Shape 607"/>
          <p:cNvSpPr/>
          <p:nvPr/>
        </p:nvSpPr>
        <p:spPr>
          <a:xfrm>
            <a:off x="4553792" y="1972610"/>
            <a:ext cx="1628139" cy="476884"/>
          </a:xfrm>
          <a:custGeom>
            <a:avLst/>
            <a:gdLst/>
            <a:ahLst/>
            <a:cxnLst/>
            <a:rect l="0" t="0" r="0" b="0"/>
            <a:pathLst>
              <a:path w="120000" h="120000" extrusionOk="0">
                <a:moveTo>
                  <a:pt x="102418" y="119877"/>
                </a:moveTo>
                <a:lnTo>
                  <a:pt x="0" y="119877"/>
                </a:lnTo>
                <a:lnTo>
                  <a:pt x="17556" y="59938"/>
                </a:lnTo>
                <a:lnTo>
                  <a:pt x="0" y="0"/>
                </a:lnTo>
                <a:lnTo>
                  <a:pt x="102418" y="0"/>
                </a:lnTo>
                <a:lnTo>
                  <a:pt x="119974" y="59938"/>
                </a:lnTo>
                <a:lnTo>
                  <a:pt x="102418" y="119877"/>
                </a:lnTo>
                <a:close/>
              </a:path>
            </a:pathLst>
          </a:custGeom>
          <a:solidFill>
            <a:srgbClr val="212D74"/>
          </a:solidFill>
          <a:ln>
            <a:noFill/>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608" name="Shape 608"/>
          <p:cNvSpPr/>
          <p:nvPr/>
        </p:nvSpPr>
        <p:spPr>
          <a:xfrm>
            <a:off x="4553791" y="1972610"/>
            <a:ext cx="1628139" cy="476884"/>
          </a:xfrm>
          <a:custGeom>
            <a:avLst/>
            <a:gdLst/>
            <a:ahLst/>
            <a:cxnLst/>
            <a:rect l="0" t="0" r="0" b="0"/>
            <a:pathLst>
              <a:path w="120000" h="120000" extrusionOk="0">
                <a:moveTo>
                  <a:pt x="0" y="0"/>
                </a:moveTo>
                <a:lnTo>
                  <a:pt x="102418" y="0"/>
                </a:lnTo>
                <a:lnTo>
                  <a:pt x="119974" y="59938"/>
                </a:lnTo>
                <a:lnTo>
                  <a:pt x="102418" y="119877"/>
                </a:lnTo>
                <a:lnTo>
                  <a:pt x="0" y="119877"/>
                </a:lnTo>
                <a:lnTo>
                  <a:pt x="17556" y="59938"/>
                </a:lnTo>
                <a:lnTo>
                  <a:pt x="0" y="0"/>
                </a:lnTo>
                <a:close/>
              </a:path>
            </a:pathLst>
          </a:custGeom>
          <a:noFill/>
          <a:ln w="9525" cap="flat" cmpd="sng">
            <a:solidFill>
              <a:srgbClr val="000000"/>
            </a:solidFill>
            <a:prstDash val="solid"/>
            <a:round/>
            <a:headEnd type="none" w="med" len="med"/>
            <a:tailEnd type="none" w="med" len="med"/>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609" name="Shape 609"/>
          <p:cNvSpPr txBox="1"/>
          <p:nvPr/>
        </p:nvSpPr>
        <p:spPr>
          <a:xfrm>
            <a:off x="5071601" y="2101525"/>
            <a:ext cx="694200" cy="208200"/>
          </a:xfrm>
          <a:prstGeom prst="rect">
            <a:avLst/>
          </a:prstGeom>
          <a:noFill/>
          <a:ln>
            <a:noFill/>
          </a:ln>
        </p:spPr>
        <p:txBody>
          <a:bodyPr spcFirstLastPara="1" wrap="square" lIns="0" tIns="12700" rIns="0" bIns="0" anchor="t" anchorCtr="0">
            <a:noAutofit/>
          </a:bodyPr>
          <a:lstStyle/>
          <a:p>
            <a:pPr marL="12700"/>
            <a:r>
              <a:rPr lang="en" sz="1200" b="1">
                <a:solidFill>
                  <a:srgbClr val="FFFFFF"/>
                </a:solidFill>
                <a:latin typeface="Arial"/>
                <a:ea typeface="Arial"/>
                <a:cs typeface="Arial"/>
                <a:sym typeface="Arial"/>
              </a:rPr>
              <a:t>Compile</a:t>
            </a:r>
            <a:endParaRPr sz="1200">
              <a:solidFill>
                <a:schemeClr val="dk1"/>
              </a:solidFill>
              <a:latin typeface="Arial"/>
              <a:ea typeface="Arial"/>
              <a:cs typeface="Arial"/>
              <a:sym typeface="Arial"/>
            </a:endParaRPr>
          </a:p>
        </p:txBody>
      </p:sp>
      <p:sp>
        <p:nvSpPr>
          <p:cNvPr id="610" name="Shape 610"/>
          <p:cNvSpPr/>
          <p:nvPr/>
        </p:nvSpPr>
        <p:spPr>
          <a:xfrm>
            <a:off x="5979413" y="1972610"/>
            <a:ext cx="1628139" cy="476884"/>
          </a:xfrm>
          <a:custGeom>
            <a:avLst/>
            <a:gdLst/>
            <a:ahLst/>
            <a:cxnLst/>
            <a:rect l="0" t="0" r="0" b="0"/>
            <a:pathLst>
              <a:path w="120000" h="120000" extrusionOk="0">
                <a:moveTo>
                  <a:pt x="102418" y="119877"/>
                </a:moveTo>
                <a:lnTo>
                  <a:pt x="0" y="119877"/>
                </a:lnTo>
                <a:lnTo>
                  <a:pt x="17556" y="59938"/>
                </a:lnTo>
                <a:lnTo>
                  <a:pt x="0" y="0"/>
                </a:lnTo>
                <a:lnTo>
                  <a:pt x="102418" y="0"/>
                </a:lnTo>
                <a:lnTo>
                  <a:pt x="119974" y="59938"/>
                </a:lnTo>
                <a:lnTo>
                  <a:pt x="102418" y="119877"/>
                </a:lnTo>
                <a:close/>
              </a:path>
            </a:pathLst>
          </a:custGeom>
          <a:solidFill>
            <a:srgbClr val="212D74"/>
          </a:solidFill>
          <a:ln>
            <a:noFill/>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611" name="Shape 611"/>
          <p:cNvSpPr/>
          <p:nvPr/>
        </p:nvSpPr>
        <p:spPr>
          <a:xfrm>
            <a:off x="5979413" y="1972610"/>
            <a:ext cx="1628139" cy="476884"/>
          </a:xfrm>
          <a:custGeom>
            <a:avLst/>
            <a:gdLst/>
            <a:ahLst/>
            <a:cxnLst/>
            <a:rect l="0" t="0" r="0" b="0"/>
            <a:pathLst>
              <a:path w="120000" h="120000" extrusionOk="0">
                <a:moveTo>
                  <a:pt x="0" y="0"/>
                </a:moveTo>
                <a:lnTo>
                  <a:pt x="102418" y="0"/>
                </a:lnTo>
                <a:lnTo>
                  <a:pt x="119974" y="59938"/>
                </a:lnTo>
                <a:lnTo>
                  <a:pt x="102418" y="119877"/>
                </a:lnTo>
                <a:lnTo>
                  <a:pt x="0" y="119877"/>
                </a:lnTo>
                <a:lnTo>
                  <a:pt x="17556" y="59938"/>
                </a:lnTo>
                <a:lnTo>
                  <a:pt x="0" y="0"/>
                </a:lnTo>
                <a:close/>
              </a:path>
            </a:pathLst>
          </a:custGeom>
          <a:noFill/>
          <a:ln w="9525" cap="flat" cmpd="sng">
            <a:solidFill>
              <a:srgbClr val="000000"/>
            </a:solidFill>
            <a:prstDash val="solid"/>
            <a:round/>
            <a:headEnd type="none" w="med" len="med"/>
            <a:tailEnd type="none" w="med" len="med"/>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612" name="Shape 612"/>
          <p:cNvSpPr txBox="1"/>
          <p:nvPr/>
        </p:nvSpPr>
        <p:spPr>
          <a:xfrm>
            <a:off x="6304296" y="2101523"/>
            <a:ext cx="976630" cy="208279"/>
          </a:xfrm>
          <a:prstGeom prst="rect">
            <a:avLst/>
          </a:prstGeom>
          <a:noFill/>
          <a:ln>
            <a:noFill/>
          </a:ln>
        </p:spPr>
        <p:txBody>
          <a:bodyPr spcFirstLastPara="1" wrap="square" lIns="0" tIns="12700" rIns="0" bIns="0" anchor="t" anchorCtr="0">
            <a:noAutofit/>
          </a:bodyPr>
          <a:lstStyle/>
          <a:p>
            <a:pPr marL="12700"/>
            <a:r>
              <a:rPr lang="en" sz="1200" b="1">
                <a:solidFill>
                  <a:srgbClr val="FFFFFF"/>
                </a:solidFill>
                <a:latin typeface="Arial"/>
                <a:ea typeface="Arial"/>
                <a:cs typeface="Arial"/>
                <a:sym typeface="Arial"/>
              </a:rPr>
              <a:t>Sign &amp; Deploy</a:t>
            </a:r>
            <a:endParaRPr sz="1200">
              <a:solidFill>
                <a:schemeClr val="dk1"/>
              </a:solidFill>
              <a:latin typeface="Arial"/>
              <a:ea typeface="Arial"/>
              <a:cs typeface="Arial"/>
              <a:sym typeface="Arial"/>
            </a:endParaRPr>
          </a:p>
        </p:txBody>
      </p:sp>
      <p:sp>
        <p:nvSpPr>
          <p:cNvPr id="613" name="Shape 613"/>
          <p:cNvSpPr/>
          <p:nvPr/>
        </p:nvSpPr>
        <p:spPr>
          <a:xfrm>
            <a:off x="7405036" y="1972610"/>
            <a:ext cx="1628139" cy="476884"/>
          </a:xfrm>
          <a:custGeom>
            <a:avLst/>
            <a:gdLst/>
            <a:ahLst/>
            <a:cxnLst/>
            <a:rect l="0" t="0" r="0" b="0"/>
            <a:pathLst>
              <a:path w="120000" h="120000" extrusionOk="0">
                <a:moveTo>
                  <a:pt x="102418" y="119877"/>
                </a:moveTo>
                <a:lnTo>
                  <a:pt x="0" y="119877"/>
                </a:lnTo>
                <a:lnTo>
                  <a:pt x="17556" y="59938"/>
                </a:lnTo>
                <a:lnTo>
                  <a:pt x="0" y="0"/>
                </a:lnTo>
                <a:lnTo>
                  <a:pt x="102418" y="0"/>
                </a:lnTo>
                <a:lnTo>
                  <a:pt x="119974" y="59938"/>
                </a:lnTo>
                <a:lnTo>
                  <a:pt x="102418" y="119877"/>
                </a:lnTo>
                <a:close/>
              </a:path>
            </a:pathLst>
          </a:custGeom>
          <a:solidFill>
            <a:srgbClr val="212D74"/>
          </a:solidFill>
          <a:ln>
            <a:noFill/>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614" name="Shape 614"/>
          <p:cNvSpPr/>
          <p:nvPr/>
        </p:nvSpPr>
        <p:spPr>
          <a:xfrm>
            <a:off x="7405035" y="1972610"/>
            <a:ext cx="1628139" cy="476884"/>
          </a:xfrm>
          <a:custGeom>
            <a:avLst/>
            <a:gdLst/>
            <a:ahLst/>
            <a:cxnLst/>
            <a:rect l="0" t="0" r="0" b="0"/>
            <a:pathLst>
              <a:path w="120000" h="120000" extrusionOk="0">
                <a:moveTo>
                  <a:pt x="0" y="0"/>
                </a:moveTo>
                <a:lnTo>
                  <a:pt x="102418" y="0"/>
                </a:lnTo>
                <a:lnTo>
                  <a:pt x="119974" y="59938"/>
                </a:lnTo>
                <a:lnTo>
                  <a:pt x="102418" y="119877"/>
                </a:lnTo>
                <a:lnTo>
                  <a:pt x="0" y="119877"/>
                </a:lnTo>
                <a:lnTo>
                  <a:pt x="17556" y="59938"/>
                </a:lnTo>
                <a:lnTo>
                  <a:pt x="0" y="0"/>
                </a:lnTo>
                <a:close/>
              </a:path>
            </a:pathLst>
          </a:custGeom>
          <a:noFill/>
          <a:ln w="9525" cap="flat" cmpd="sng">
            <a:solidFill>
              <a:srgbClr val="000000"/>
            </a:solidFill>
            <a:prstDash val="solid"/>
            <a:round/>
            <a:headEnd type="none" w="med" len="med"/>
            <a:tailEnd type="none" w="med" len="med"/>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615" name="Shape 615"/>
          <p:cNvSpPr txBox="1"/>
          <p:nvPr/>
        </p:nvSpPr>
        <p:spPr>
          <a:xfrm>
            <a:off x="7871298" y="2011025"/>
            <a:ext cx="918900" cy="378600"/>
          </a:xfrm>
          <a:prstGeom prst="rect">
            <a:avLst/>
          </a:prstGeom>
          <a:noFill/>
          <a:ln>
            <a:noFill/>
          </a:ln>
        </p:spPr>
        <p:txBody>
          <a:bodyPr spcFirstLastPara="1" wrap="square" lIns="0" tIns="20300" rIns="0" bIns="0" anchor="t" anchorCtr="0">
            <a:noAutofit/>
          </a:bodyPr>
          <a:lstStyle/>
          <a:p>
            <a:pPr marL="194310" marR="5080" indent="-182245">
              <a:lnSpc>
                <a:spcPct val="118333"/>
              </a:lnSpc>
            </a:pPr>
            <a:r>
              <a:rPr lang="en" sz="1200" b="1">
                <a:solidFill>
                  <a:srgbClr val="FFFFFF"/>
                </a:solidFill>
                <a:latin typeface="Arial"/>
                <a:ea typeface="Arial"/>
                <a:cs typeface="Arial"/>
                <a:sym typeface="Arial"/>
              </a:rPr>
              <a:t>Interact &amp;  Test</a:t>
            </a:r>
            <a:endParaRPr sz="1200">
              <a:solidFill>
                <a:schemeClr val="dk1"/>
              </a:solidFill>
              <a:latin typeface="Arial"/>
              <a:ea typeface="Arial"/>
              <a:cs typeface="Arial"/>
              <a:sym typeface="Arial"/>
            </a:endParaRPr>
          </a:p>
        </p:txBody>
      </p:sp>
      <p:sp>
        <p:nvSpPr>
          <p:cNvPr id="616" name="Shape 616"/>
          <p:cNvSpPr/>
          <p:nvPr/>
        </p:nvSpPr>
        <p:spPr>
          <a:xfrm>
            <a:off x="5877988" y="1608574"/>
            <a:ext cx="1785620" cy="1204595"/>
          </a:xfrm>
          <a:custGeom>
            <a:avLst/>
            <a:gdLst/>
            <a:ahLst/>
            <a:cxnLst/>
            <a:rect l="0" t="0" r="0" b="0"/>
            <a:pathLst>
              <a:path w="120000" h="120000" extrusionOk="0">
                <a:moveTo>
                  <a:pt x="0" y="59995"/>
                </a:moveTo>
                <a:lnTo>
                  <a:pt x="118" y="56200"/>
                </a:lnTo>
                <a:lnTo>
                  <a:pt x="467" y="52469"/>
                </a:lnTo>
                <a:lnTo>
                  <a:pt x="1832" y="45222"/>
                </a:lnTo>
                <a:lnTo>
                  <a:pt x="2833" y="41721"/>
                </a:lnTo>
                <a:lnTo>
                  <a:pt x="4037" y="38311"/>
                </a:lnTo>
                <a:lnTo>
                  <a:pt x="5438" y="34998"/>
                </a:lnTo>
                <a:lnTo>
                  <a:pt x="7028" y="31791"/>
                </a:lnTo>
                <a:lnTo>
                  <a:pt x="8800" y="28695"/>
                </a:lnTo>
                <a:lnTo>
                  <a:pt x="10747" y="25718"/>
                </a:lnTo>
                <a:lnTo>
                  <a:pt x="12863" y="22867"/>
                </a:lnTo>
                <a:lnTo>
                  <a:pt x="15139" y="20149"/>
                </a:lnTo>
                <a:lnTo>
                  <a:pt x="17570" y="17572"/>
                </a:lnTo>
                <a:lnTo>
                  <a:pt x="20147" y="15141"/>
                </a:lnTo>
                <a:lnTo>
                  <a:pt x="22865" y="12864"/>
                </a:lnTo>
                <a:lnTo>
                  <a:pt x="25715" y="10749"/>
                </a:lnTo>
                <a:lnTo>
                  <a:pt x="28692" y="8801"/>
                </a:lnTo>
                <a:lnTo>
                  <a:pt x="31787" y="7029"/>
                </a:lnTo>
                <a:lnTo>
                  <a:pt x="34995" y="5439"/>
                </a:lnTo>
                <a:lnTo>
                  <a:pt x="38307" y="4038"/>
                </a:lnTo>
                <a:lnTo>
                  <a:pt x="41717" y="2833"/>
                </a:lnTo>
                <a:lnTo>
                  <a:pt x="45218" y="1832"/>
                </a:lnTo>
                <a:lnTo>
                  <a:pt x="48802" y="1041"/>
                </a:lnTo>
                <a:lnTo>
                  <a:pt x="52464" y="467"/>
                </a:lnTo>
                <a:lnTo>
                  <a:pt x="56195" y="117"/>
                </a:lnTo>
                <a:lnTo>
                  <a:pt x="59989" y="0"/>
                </a:lnTo>
                <a:lnTo>
                  <a:pt x="63782" y="117"/>
                </a:lnTo>
                <a:lnTo>
                  <a:pt x="67514" y="467"/>
                </a:lnTo>
                <a:lnTo>
                  <a:pt x="71175" y="1041"/>
                </a:lnTo>
                <a:lnTo>
                  <a:pt x="74760" y="1832"/>
                </a:lnTo>
                <a:lnTo>
                  <a:pt x="78260" y="2833"/>
                </a:lnTo>
                <a:lnTo>
                  <a:pt x="81670" y="4038"/>
                </a:lnTo>
                <a:lnTo>
                  <a:pt x="84983" y="5439"/>
                </a:lnTo>
                <a:lnTo>
                  <a:pt x="88190" y="7029"/>
                </a:lnTo>
                <a:lnTo>
                  <a:pt x="91285" y="8801"/>
                </a:lnTo>
                <a:lnTo>
                  <a:pt x="94262" y="10749"/>
                </a:lnTo>
                <a:lnTo>
                  <a:pt x="97112" y="12864"/>
                </a:lnTo>
                <a:lnTo>
                  <a:pt x="99830" y="15141"/>
                </a:lnTo>
                <a:lnTo>
                  <a:pt x="102407" y="17572"/>
                </a:lnTo>
                <a:lnTo>
                  <a:pt x="104838" y="20149"/>
                </a:lnTo>
                <a:lnTo>
                  <a:pt x="107114" y="22867"/>
                </a:lnTo>
                <a:lnTo>
                  <a:pt x="109230" y="25718"/>
                </a:lnTo>
                <a:lnTo>
                  <a:pt x="111177" y="28695"/>
                </a:lnTo>
                <a:lnTo>
                  <a:pt x="112949" y="31791"/>
                </a:lnTo>
                <a:lnTo>
                  <a:pt x="114539" y="34998"/>
                </a:lnTo>
                <a:lnTo>
                  <a:pt x="115940" y="38311"/>
                </a:lnTo>
                <a:lnTo>
                  <a:pt x="117144" y="41721"/>
                </a:lnTo>
                <a:lnTo>
                  <a:pt x="118146" y="45222"/>
                </a:lnTo>
                <a:lnTo>
                  <a:pt x="119510" y="52469"/>
                </a:lnTo>
                <a:lnTo>
                  <a:pt x="119978" y="59995"/>
                </a:lnTo>
                <a:lnTo>
                  <a:pt x="119860" y="63789"/>
                </a:lnTo>
                <a:lnTo>
                  <a:pt x="118937" y="71182"/>
                </a:lnTo>
                <a:lnTo>
                  <a:pt x="117144" y="78268"/>
                </a:lnTo>
                <a:lnTo>
                  <a:pt x="115940" y="81678"/>
                </a:lnTo>
                <a:lnTo>
                  <a:pt x="114539" y="84991"/>
                </a:lnTo>
                <a:lnTo>
                  <a:pt x="112949" y="88199"/>
                </a:lnTo>
                <a:lnTo>
                  <a:pt x="111177" y="91294"/>
                </a:lnTo>
                <a:lnTo>
                  <a:pt x="109230" y="94271"/>
                </a:lnTo>
                <a:lnTo>
                  <a:pt x="107114" y="97122"/>
                </a:lnTo>
                <a:lnTo>
                  <a:pt x="104838" y="99840"/>
                </a:lnTo>
                <a:lnTo>
                  <a:pt x="102407" y="102418"/>
                </a:lnTo>
                <a:lnTo>
                  <a:pt x="99830" y="104848"/>
                </a:lnTo>
                <a:lnTo>
                  <a:pt x="97112" y="107125"/>
                </a:lnTo>
                <a:lnTo>
                  <a:pt x="94262" y="109241"/>
                </a:lnTo>
                <a:lnTo>
                  <a:pt x="91285" y="111188"/>
                </a:lnTo>
                <a:lnTo>
                  <a:pt x="88190" y="112960"/>
                </a:lnTo>
                <a:lnTo>
                  <a:pt x="84983" y="114550"/>
                </a:lnTo>
                <a:lnTo>
                  <a:pt x="81670" y="115951"/>
                </a:lnTo>
                <a:lnTo>
                  <a:pt x="78260" y="117156"/>
                </a:lnTo>
                <a:lnTo>
                  <a:pt x="74760" y="118157"/>
                </a:lnTo>
                <a:lnTo>
                  <a:pt x="71175" y="118949"/>
                </a:lnTo>
                <a:lnTo>
                  <a:pt x="67514" y="119522"/>
                </a:lnTo>
                <a:lnTo>
                  <a:pt x="63782" y="119872"/>
                </a:lnTo>
                <a:lnTo>
                  <a:pt x="59989" y="119990"/>
                </a:lnTo>
                <a:lnTo>
                  <a:pt x="56195" y="119872"/>
                </a:lnTo>
                <a:lnTo>
                  <a:pt x="52464" y="119522"/>
                </a:lnTo>
                <a:lnTo>
                  <a:pt x="48802" y="118949"/>
                </a:lnTo>
                <a:lnTo>
                  <a:pt x="45218" y="118157"/>
                </a:lnTo>
                <a:lnTo>
                  <a:pt x="41717" y="117156"/>
                </a:lnTo>
                <a:lnTo>
                  <a:pt x="38307" y="115951"/>
                </a:lnTo>
                <a:lnTo>
                  <a:pt x="34995" y="114550"/>
                </a:lnTo>
                <a:lnTo>
                  <a:pt x="31787" y="112960"/>
                </a:lnTo>
                <a:lnTo>
                  <a:pt x="28692" y="111188"/>
                </a:lnTo>
                <a:lnTo>
                  <a:pt x="25715" y="109241"/>
                </a:lnTo>
                <a:lnTo>
                  <a:pt x="22865" y="107125"/>
                </a:lnTo>
                <a:lnTo>
                  <a:pt x="20147" y="104848"/>
                </a:lnTo>
                <a:lnTo>
                  <a:pt x="17570" y="102418"/>
                </a:lnTo>
                <a:lnTo>
                  <a:pt x="15139" y="99840"/>
                </a:lnTo>
                <a:lnTo>
                  <a:pt x="12863" y="97122"/>
                </a:lnTo>
                <a:lnTo>
                  <a:pt x="10747" y="94271"/>
                </a:lnTo>
                <a:lnTo>
                  <a:pt x="8800" y="91294"/>
                </a:lnTo>
                <a:lnTo>
                  <a:pt x="7028" y="88199"/>
                </a:lnTo>
                <a:lnTo>
                  <a:pt x="5438" y="84991"/>
                </a:lnTo>
                <a:lnTo>
                  <a:pt x="4037" y="81678"/>
                </a:lnTo>
                <a:lnTo>
                  <a:pt x="2833" y="78268"/>
                </a:lnTo>
                <a:lnTo>
                  <a:pt x="1832" y="74767"/>
                </a:lnTo>
                <a:lnTo>
                  <a:pt x="467" y="67520"/>
                </a:lnTo>
                <a:lnTo>
                  <a:pt x="118" y="63789"/>
                </a:lnTo>
                <a:lnTo>
                  <a:pt x="0" y="59995"/>
                </a:lnTo>
                <a:close/>
              </a:path>
            </a:pathLst>
          </a:custGeom>
          <a:noFill/>
          <a:ln w="38075" cap="flat" cmpd="sng">
            <a:solidFill>
              <a:srgbClr val="FF0000"/>
            </a:solidFill>
            <a:prstDash val="solid"/>
            <a:round/>
            <a:headEnd type="none" w="med" len="med"/>
            <a:tailEnd type="none" w="med" len="med"/>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617" name="Shape 617"/>
          <p:cNvSpPr txBox="1"/>
          <p:nvPr/>
        </p:nvSpPr>
        <p:spPr>
          <a:xfrm>
            <a:off x="3949740" y="3092381"/>
            <a:ext cx="1068705" cy="330200"/>
          </a:xfrm>
          <a:prstGeom prst="rect">
            <a:avLst/>
          </a:prstGeom>
          <a:noFill/>
          <a:ln>
            <a:noFill/>
          </a:ln>
        </p:spPr>
        <p:txBody>
          <a:bodyPr spcFirstLastPara="1" wrap="square" lIns="0" tIns="12700" rIns="0" bIns="0" anchor="t" anchorCtr="0">
            <a:noAutofit/>
          </a:bodyPr>
          <a:lstStyle/>
          <a:p>
            <a:pPr marL="12700"/>
            <a:r>
              <a:rPr lang="en" sz="2000" dirty="0">
                <a:solidFill>
                  <a:schemeClr val="dk1"/>
                </a:solidFill>
                <a:latin typeface="+mj-lt"/>
                <a:ea typeface="Trebuchet MS"/>
                <a:cs typeface="Trebuchet MS"/>
                <a:sym typeface="Trebuchet MS"/>
              </a:rPr>
              <a:t>Signed tx</a:t>
            </a:r>
            <a:endParaRPr sz="2000" dirty="0">
              <a:solidFill>
                <a:schemeClr val="dk1"/>
              </a:solidFill>
              <a:latin typeface="+mj-lt"/>
              <a:ea typeface="Trebuchet MS"/>
              <a:cs typeface="Trebuchet MS"/>
              <a:sym typeface="Trebuchet MS"/>
            </a:endParaRPr>
          </a:p>
        </p:txBody>
      </p:sp>
      <p:sp>
        <p:nvSpPr>
          <p:cNvPr id="618" name="Shape 618"/>
          <p:cNvSpPr txBox="1"/>
          <p:nvPr/>
        </p:nvSpPr>
        <p:spPr>
          <a:xfrm>
            <a:off x="2880542" y="2998512"/>
            <a:ext cx="365125" cy="238760"/>
          </a:xfrm>
          <a:prstGeom prst="rect">
            <a:avLst/>
          </a:prstGeom>
          <a:noFill/>
          <a:ln>
            <a:noFill/>
          </a:ln>
        </p:spPr>
        <p:txBody>
          <a:bodyPr spcFirstLastPara="1" wrap="square" lIns="0" tIns="12700" rIns="0" bIns="0" anchor="t" anchorCtr="0">
            <a:noAutofit/>
          </a:bodyPr>
          <a:lstStyle/>
          <a:p>
            <a:pPr marL="12700"/>
            <a:r>
              <a:rPr lang="en" sz="1400" i="1" dirty="0">
                <a:solidFill>
                  <a:schemeClr val="dk1"/>
                </a:solidFill>
                <a:latin typeface="+mj-lt"/>
                <a:ea typeface="Trebuchet MS"/>
                <a:cs typeface="Trebuchet MS"/>
                <a:sym typeface="Trebuchet MS"/>
              </a:rPr>
              <a:t>Sign</a:t>
            </a:r>
            <a:endParaRPr sz="1400" dirty="0">
              <a:solidFill>
                <a:schemeClr val="dk1"/>
              </a:solidFill>
              <a:latin typeface="+mj-lt"/>
              <a:ea typeface="Trebuchet MS"/>
              <a:cs typeface="Trebuchet MS"/>
              <a:sym typeface="Trebuchet MS"/>
            </a:endParaRPr>
          </a:p>
        </p:txBody>
      </p:sp>
      <p:sp>
        <p:nvSpPr>
          <p:cNvPr id="619" name="Shape 619"/>
          <p:cNvSpPr/>
          <p:nvPr/>
        </p:nvSpPr>
        <p:spPr>
          <a:xfrm>
            <a:off x="5122164" y="3289010"/>
            <a:ext cx="1339596" cy="52360"/>
          </a:xfrm>
          <a:custGeom>
            <a:avLst/>
            <a:gdLst/>
            <a:ahLst/>
            <a:cxnLst/>
            <a:rect l="0" t="0" r="0" b="0"/>
            <a:pathLst>
              <a:path w="120000" h="120000" extrusionOk="0">
                <a:moveTo>
                  <a:pt x="0" y="0"/>
                </a:moveTo>
                <a:lnTo>
                  <a:pt x="119993" y="119610"/>
                </a:lnTo>
              </a:path>
            </a:pathLst>
          </a:custGeom>
          <a:noFill/>
          <a:ln w="38075" cap="flat" cmpd="sng">
            <a:solidFill>
              <a:srgbClr val="424242"/>
            </a:solidFill>
            <a:prstDash val="solid"/>
            <a:round/>
            <a:headEnd type="none" w="med" len="med"/>
            <a:tailEnd type="none" w="med" len="med"/>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620" name="Shape 620"/>
          <p:cNvSpPr/>
          <p:nvPr/>
        </p:nvSpPr>
        <p:spPr>
          <a:xfrm>
            <a:off x="6404536" y="3238695"/>
            <a:ext cx="212474" cy="163924"/>
          </a:xfrm>
          <a:prstGeom prst="rect">
            <a:avLst/>
          </a:prstGeom>
          <a:blipFill rotWithShape="1">
            <a:blip r:embed="rId4">
              <a:alphaModFix/>
            </a:blip>
            <a:stretch>
              <a:fillRect/>
            </a:stretch>
          </a:blipFill>
          <a:ln>
            <a:noFill/>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621" name="Shape 621"/>
          <p:cNvSpPr txBox="1"/>
          <p:nvPr/>
        </p:nvSpPr>
        <p:spPr>
          <a:xfrm>
            <a:off x="753097" y="3078227"/>
            <a:ext cx="1371600" cy="330200"/>
          </a:xfrm>
          <a:prstGeom prst="rect">
            <a:avLst/>
          </a:prstGeom>
          <a:noFill/>
          <a:ln>
            <a:noFill/>
          </a:ln>
        </p:spPr>
        <p:txBody>
          <a:bodyPr spcFirstLastPara="1" wrap="square" lIns="0" tIns="12700" rIns="0" bIns="0" anchor="t" anchorCtr="0">
            <a:noAutofit/>
          </a:bodyPr>
          <a:lstStyle/>
          <a:p>
            <a:pPr marL="12700"/>
            <a:r>
              <a:rPr lang="en" sz="2000" dirty="0">
                <a:solidFill>
                  <a:schemeClr val="dk1"/>
                </a:solidFill>
                <a:latin typeface="+mj-lt"/>
                <a:ea typeface="Trebuchet MS"/>
                <a:cs typeface="Trebuchet MS"/>
                <a:sym typeface="Trebuchet MS"/>
              </a:rPr>
              <a:t>Transaction</a:t>
            </a:r>
            <a:endParaRPr sz="2000" dirty="0">
              <a:solidFill>
                <a:schemeClr val="dk1"/>
              </a:solidFill>
              <a:latin typeface="+mj-lt"/>
              <a:ea typeface="Trebuchet MS"/>
              <a:cs typeface="Trebuchet MS"/>
              <a:sym typeface="Trebuchet MS"/>
            </a:endParaRPr>
          </a:p>
        </p:txBody>
      </p:sp>
      <p:sp>
        <p:nvSpPr>
          <p:cNvPr id="622" name="Shape 622"/>
          <p:cNvSpPr txBox="1"/>
          <p:nvPr/>
        </p:nvSpPr>
        <p:spPr>
          <a:xfrm>
            <a:off x="5434315" y="3005118"/>
            <a:ext cx="646445" cy="239594"/>
          </a:xfrm>
          <a:prstGeom prst="rect">
            <a:avLst/>
          </a:prstGeom>
          <a:noFill/>
          <a:ln>
            <a:noFill/>
          </a:ln>
        </p:spPr>
        <p:txBody>
          <a:bodyPr spcFirstLastPara="1" wrap="square" lIns="0" tIns="12700" rIns="0" bIns="0" anchor="t" anchorCtr="0">
            <a:noAutofit/>
          </a:bodyPr>
          <a:lstStyle/>
          <a:p>
            <a:pPr marL="12700"/>
            <a:r>
              <a:rPr lang="en" sz="1400" i="1" dirty="0">
                <a:solidFill>
                  <a:schemeClr val="dk1"/>
                </a:solidFill>
                <a:latin typeface="+mj-lt"/>
                <a:ea typeface="Trebuchet MS"/>
                <a:cs typeface="Trebuchet MS"/>
                <a:sym typeface="Trebuchet MS"/>
              </a:rPr>
              <a:t>Deploy</a:t>
            </a:r>
            <a:endParaRPr sz="1400" dirty="0">
              <a:solidFill>
                <a:schemeClr val="dk1"/>
              </a:solidFill>
              <a:latin typeface="+mj-lt"/>
              <a:ea typeface="Trebuchet MS"/>
              <a:cs typeface="Trebuchet MS"/>
              <a:sym typeface="Trebuchet MS"/>
            </a:endParaRPr>
          </a:p>
        </p:txBody>
      </p:sp>
      <p:sp>
        <p:nvSpPr>
          <p:cNvPr id="623" name="Shape 623"/>
          <p:cNvSpPr txBox="1"/>
          <p:nvPr/>
        </p:nvSpPr>
        <p:spPr>
          <a:xfrm>
            <a:off x="6802891" y="2947840"/>
            <a:ext cx="1223645" cy="730250"/>
          </a:xfrm>
          <a:prstGeom prst="rect">
            <a:avLst/>
          </a:prstGeom>
          <a:noFill/>
          <a:ln>
            <a:noFill/>
          </a:ln>
        </p:spPr>
        <p:txBody>
          <a:bodyPr spcFirstLastPara="1" wrap="square" lIns="0" tIns="12700" rIns="0" bIns="0" anchor="t" anchorCtr="0">
            <a:noAutofit/>
          </a:bodyPr>
          <a:lstStyle/>
          <a:p>
            <a:pPr marL="12700" marR="5080">
              <a:lnSpc>
                <a:spcPct val="115599"/>
              </a:lnSpc>
            </a:pPr>
            <a:r>
              <a:rPr lang="en" sz="2000" dirty="0">
                <a:solidFill>
                  <a:schemeClr val="dk1"/>
                </a:solidFill>
                <a:latin typeface="+mj-lt"/>
                <a:ea typeface="Trebuchet MS"/>
                <a:cs typeface="Trebuchet MS"/>
                <a:sym typeface="Trebuchet MS"/>
              </a:rPr>
              <a:t>Live Smart  Contract</a:t>
            </a:r>
            <a:endParaRPr sz="2000" dirty="0">
              <a:solidFill>
                <a:schemeClr val="dk1"/>
              </a:solidFill>
              <a:latin typeface="+mj-lt"/>
              <a:ea typeface="Trebuchet MS"/>
              <a:cs typeface="Trebuchet MS"/>
              <a:sym typeface="Trebuchet MS"/>
            </a:endParaRPr>
          </a:p>
        </p:txBody>
      </p:sp>
      <p:sp>
        <p:nvSpPr>
          <p:cNvPr id="624" name="Shape 624"/>
          <p:cNvSpPr/>
          <p:nvPr/>
        </p:nvSpPr>
        <p:spPr>
          <a:xfrm>
            <a:off x="1496371" y="3644194"/>
            <a:ext cx="0" cy="427990"/>
          </a:xfrm>
          <a:custGeom>
            <a:avLst/>
            <a:gdLst/>
            <a:ahLst/>
            <a:cxnLst/>
            <a:rect l="0" t="0" r="0" b="0"/>
            <a:pathLst>
              <a:path w="120000" h="120000" extrusionOk="0">
                <a:moveTo>
                  <a:pt x="0" y="119862"/>
                </a:moveTo>
                <a:lnTo>
                  <a:pt x="0" y="0"/>
                </a:lnTo>
              </a:path>
            </a:pathLst>
          </a:custGeom>
          <a:noFill/>
          <a:ln w="38075" cap="flat" cmpd="sng">
            <a:solidFill>
              <a:srgbClr val="424242"/>
            </a:solidFill>
            <a:prstDash val="solid"/>
            <a:round/>
            <a:headEnd type="none" w="med" len="med"/>
            <a:tailEnd type="none" w="med" len="med"/>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625" name="Shape 625"/>
          <p:cNvSpPr/>
          <p:nvPr/>
        </p:nvSpPr>
        <p:spPr>
          <a:xfrm>
            <a:off x="1414393" y="3452245"/>
            <a:ext cx="163959" cy="210999"/>
          </a:xfrm>
          <a:prstGeom prst="rect">
            <a:avLst/>
          </a:prstGeom>
          <a:blipFill rotWithShape="1">
            <a:blip r:embed="rId5">
              <a:alphaModFix/>
            </a:blip>
            <a:stretch>
              <a:fillRect/>
            </a:stretch>
          </a:blipFill>
          <a:ln>
            <a:noFill/>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626" name="Shape 626"/>
          <p:cNvSpPr txBox="1"/>
          <p:nvPr/>
        </p:nvSpPr>
        <p:spPr>
          <a:xfrm>
            <a:off x="829298" y="4134557"/>
            <a:ext cx="1207135" cy="330200"/>
          </a:xfrm>
          <a:prstGeom prst="rect">
            <a:avLst/>
          </a:prstGeom>
          <a:noFill/>
          <a:ln>
            <a:noFill/>
          </a:ln>
        </p:spPr>
        <p:txBody>
          <a:bodyPr spcFirstLastPara="1" wrap="square" lIns="0" tIns="12700" rIns="0" bIns="0" anchor="t" anchorCtr="0">
            <a:noAutofit/>
          </a:bodyPr>
          <a:lstStyle/>
          <a:p>
            <a:pPr marL="12700"/>
            <a:r>
              <a:rPr lang="en" sz="2000" dirty="0">
                <a:solidFill>
                  <a:schemeClr val="dk1"/>
                </a:solidFill>
                <a:ea typeface="Trebuchet MS"/>
                <a:cs typeface="Trebuchet MS"/>
                <a:sym typeface="Trebuchet MS"/>
              </a:rPr>
              <a:t>Bytecodes</a:t>
            </a:r>
            <a:endParaRPr sz="2000" dirty="0">
              <a:solidFill>
                <a:schemeClr val="dk1"/>
              </a:solidFill>
              <a:ea typeface="Trebuchet MS"/>
              <a:cs typeface="Trebuchet MS"/>
              <a:sym typeface="Trebuchet MS"/>
            </a:endParaRPr>
          </a:p>
        </p:txBody>
      </p:sp>
      <p:sp>
        <p:nvSpPr>
          <p:cNvPr id="627" name="Shape 627"/>
          <p:cNvSpPr/>
          <p:nvPr/>
        </p:nvSpPr>
        <p:spPr>
          <a:xfrm>
            <a:off x="5887913" y="3644194"/>
            <a:ext cx="0" cy="427990"/>
          </a:xfrm>
          <a:custGeom>
            <a:avLst/>
            <a:gdLst/>
            <a:ahLst/>
            <a:cxnLst/>
            <a:rect l="0" t="0" r="0" b="0"/>
            <a:pathLst>
              <a:path w="120000" h="120000" extrusionOk="0">
                <a:moveTo>
                  <a:pt x="0" y="119862"/>
                </a:moveTo>
                <a:lnTo>
                  <a:pt x="0" y="0"/>
                </a:lnTo>
              </a:path>
            </a:pathLst>
          </a:custGeom>
          <a:noFill/>
          <a:ln w="38075" cap="flat" cmpd="sng">
            <a:solidFill>
              <a:srgbClr val="424242"/>
            </a:solidFill>
            <a:prstDash val="solid"/>
            <a:round/>
            <a:headEnd type="none" w="med" len="med"/>
            <a:tailEnd type="none" w="med" len="med"/>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628" name="Shape 628"/>
          <p:cNvSpPr/>
          <p:nvPr/>
        </p:nvSpPr>
        <p:spPr>
          <a:xfrm>
            <a:off x="5805939" y="3452245"/>
            <a:ext cx="163949" cy="210999"/>
          </a:xfrm>
          <a:prstGeom prst="rect">
            <a:avLst/>
          </a:prstGeom>
          <a:blipFill rotWithShape="1">
            <a:blip r:embed="rId6">
              <a:alphaModFix/>
            </a:blip>
            <a:stretch>
              <a:fillRect/>
            </a:stretch>
          </a:blipFill>
          <a:ln>
            <a:noFill/>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629" name="Shape 629"/>
          <p:cNvSpPr txBox="1"/>
          <p:nvPr/>
        </p:nvSpPr>
        <p:spPr>
          <a:xfrm>
            <a:off x="5220838" y="4134557"/>
            <a:ext cx="1396172" cy="330200"/>
          </a:xfrm>
          <a:prstGeom prst="rect">
            <a:avLst/>
          </a:prstGeom>
          <a:noFill/>
          <a:ln>
            <a:noFill/>
          </a:ln>
        </p:spPr>
        <p:txBody>
          <a:bodyPr spcFirstLastPara="1" wrap="square" lIns="0" tIns="12700" rIns="0" bIns="0" anchor="t" anchorCtr="0">
            <a:noAutofit/>
          </a:bodyPr>
          <a:lstStyle/>
          <a:p>
            <a:pPr marL="12700"/>
            <a:r>
              <a:rPr lang="en" sz="2000" dirty="0">
                <a:solidFill>
                  <a:schemeClr val="dk1"/>
                </a:solidFill>
                <a:ea typeface="Trebuchet MS"/>
                <a:cs typeface="Trebuchet MS"/>
                <a:sym typeface="Trebuchet MS"/>
              </a:rPr>
              <a:t>Connector*</a:t>
            </a:r>
            <a:endParaRPr sz="2000" dirty="0">
              <a:solidFill>
                <a:schemeClr val="dk1"/>
              </a:solidFill>
              <a:ea typeface="Trebuchet MS"/>
              <a:cs typeface="Trebuchet MS"/>
              <a:sym typeface="Trebuchet MS"/>
            </a:endParaRPr>
          </a:p>
        </p:txBody>
      </p:sp>
      <p:sp>
        <p:nvSpPr>
          <p:cNvPr id="2" name="Footer Placeholder 1"/>
          <p:cNvSpPr>
            <a:spLocks noGrp="1"/>
          </p:cNvSpPr>
          <p:nvPr>
            <p:ph type="ftr" idx="11"/>
          </p:nvPr>
        </p:nvSpPr>
        <p:spPr/>
        <p:txBody>
          <a:bodyPr/>
          <a:lstStyle/>
          <a:p>
            <a:r>
              <a:rPr lang="en-US" smtClean="0"/>
              <a:t>Campbell R. Harvey 2018</a:t>
            </a:r>
            <a:endParaRPr lang="en-US" dirty="0"/>
          </a:p>
        </p:txBody>
      </p:sp>
      <p:sp>
        <p:nvSpPr>
          <p:cNvPr id="40" name="Shape 478"/>
          <p:cNvSpPr txBox="1">
            <a:spLocks/>
          </p:cNvSpPr>
          <p:nvPr/>
        </p:nvSpPr>
        <p:spPr>
          <a:xfrm>
            <a:off x="138462" y="929396"/>
            <a:ext cx="8792178" cy="608100"/>
          </a:xfrm>
          <a:prstGeom prst="rect">
            <a:avLst/>
          </a:prstGeom>
          <a:noFill/>
          <a:ln>
            <a:noFill/>
          </a:ln>
        </p:spPr>
        <p:txBody>
          <a:bodyPr spcFirstLastPara="1" wrap="square" lIns="0" tIns="12700" rIns="0" bIns="0" anchor="t" anchorCtr="0">
            <a:noAutofit/>
          </a:bodyPr>
          <a:lstStyle>
            <a:defPPr marR="0" lvl="0" algn="l" rtl="0">
              <a:lnSpc>
                <a:spcPct val="100000"/>
              </a:lnSpc>
              <a:spcBef>
                <a:spcPts val="0"/>
              </a:spcBef>
              <a:spcAft>
                <a:spcPts val="0"/>
              </a:spcAft>
            </a:defPPr>
            <a:lvl1pPr marL="0" marR="0" lvl="0" indent="0" algn="r" rtl="0">
              <a:lnSpc>
                <a:spcPct val="90000"/>
              </a:lnSpc>
              <a:spcBef>
                <a:spcPts val="0"/>
              </a:spcBef>
              <a:spcAft>
                <a:spcPts val="0"/>
              </a:spcAft>
              <a:buClr>
                <a:srgbClr val="262626"/>
              </a:buClr>
              <a:buSzPts val="3750"/>
              <a:buFont typeface="Century Schoolbook"/>
              <a:buNone/>
              <a:defRPr sz="3750" b="0" i="0" u="none" strike="noStrike" cap="none">
                <a:solidFill>
                  <a:srgbClr val="262626"/>
                </a:solidFill>
                <a:latin typeface="Calibri" panose="020F0502020204030204" pitchFamily="34" charset="0"/>
                <a:ea typeface="Calibri" panose="020F0502020204030204" pitchFamily="34" charset="0"/>
                <a:cs typeface="Calibri" panose="020F0502020204030204" pitchFamily="34" charset="0"/>
                <a:sym typeface="Century Schoolbook"/>
              </a:defRPr>
            </a:lvl1pPr>
            <a:lvl2pPr lvl="1" indent="0">
              <a:spcBef>
                <a:spcPts val="0"/>
              </a:spcBef>
              <a:spcAft>
                <a:spcPts val="0"/>
              </a:spcAft>
              <a:buClr>
                <a:schemeClr val="dk1"/>
              </a:buClr>
              <a:buSzPts val="1400"/>
              <a:buNone/>
              <a:defRPr sz="1800">
                <a:solidFill>
                  <a:schemeClr val="dk1"/>
                </a:solidFill>
              </a:defRPr>
            </a:lvl2pPr>
            <a:lvl3pPr lvl="2" indent="0">
              <a:spcBef>
                <a:spcPts val="0"/>
              </a:spcBef>
              <a:spcAft>
                <a:spcPts val="0"/>
              </a:spcAft>
              <a:buClr>
                <a:schemeClr val="dk1"/>
              </a:buClr>
              <a:buSzPts val="1400"/>
              <a:buNone/>
              <a:defRPr sz="1800">
                <a:solidFill>
                  <a:schemeClr val="dk1"/>
                </a:solidFill>
              </a:defRPr>
            </a:lvl3pPr>
            <a:lvl4pPr lvl="3" indent="0">
              <a:spcBef>
                <a:spcPts val="0"/>
              </a:spcBef>
              <a:spcAft>
                <a:spcPts val="0"/>
              </a:spcAft>
              <a:buClr>
                <a:schemeClr val="dk1"/>
              </a:buClr>
              <a:buSzPts val="1400"/>
              <a:buNone/>
              <a:defRPr sz="1800">
                <a:solidFill>
                  <a:schemeClr val="dk1"/>
                </a:solidFill>
              </a:defRPr>
            </a:lvl4pPr>
            <a:lvl5pPr lvl="4" indent="0">
              <a:spcBef>
                <a:spcPts val="0"/>
              </a:spcBef>
              <a:spcAft>
                <a:spcPts val="0"/>
              </a:spcAft>
              <a:buClr>
                <a:schemeClr val="dk1"/>
              </a:buClr>
              <a:buSzPts val="1400"/>
              <a:buNone/>
              <a:defRPr sz="1800">
                <a:solidFill>
                  <a:schemeClr val="dk1"/>
                </a:solidFill>
              </a:defRPr>
            </a:lvl5pPr>
            <a:lvl6pPr lvl="5" indent="0">
              <a:spcBef>
                <a:spcPts val="0"/>
              </a:spcBef>
              <a:spcAft>
                <a:spcPts val="0"/>
              </a:spcAft>
              <a:buClr>
                <a:schemeClr val="dk1"/>
              </a:buClr>
              <a:buSzPts val="1400"/>
              <a:buNone/>
              <a:defRPr sz="1800">
                <a:solidFill>
                  <a:schemeClr val="dk1"/>
                </a:solidFill>
              </a:defRPr>
            </a:lvl6pPr>
            <a:lvl7pPr lvl="6" indent="0">
              <a:spcBef>
                <a:spcPts val="0"/>
              </a:spcBef>
              <a:spcAft>
                <a:spcPts val="0"/>
              </a:spcAft>
              <a:buClr>
                <a:schemeClr val="dk1"/>
              </a:buClr>
              <a:buSzPts val="1400"/>
              <a:buNone/>
              <a:defRPr sz="1800">
                <a:solidFill>
                  <a:schemeClr val="dk1"/>
                </a:solidFill>
              </a:defRPr>
            </a:lvl7pPr>
            <a:lvl8pPr lvl="7" indent="0">
              <a:spcBef>
                <a:spcPts val="0"/>
              </a:spcBef>
              <a:spcAft>
                <a:spcPts val="0"/>
              </a:spcAft>
              <a:buClr>
                <a:schemeClr val="dk1"/>
              </a:buClr>
              <a:buSzPts val="1400"/>
              <a:buNone/>
              <a:defRPr sz="1800">
                <a:solidFill>
                  <a:schemeClr val="dk1"/>
                </a:solidFill>
              </a:defRPr>
            </a:lvl8pPr>
            <a:lvl9pPr lvl="8" indent="0">
              <a:spcBef>
                <a:spcPts val="0"/>
              </a:spcBef>
              <a:spcAft>
                <a:spcPts val="0"/>
              </a:spcAft>
              <a:buClr>
                <a:schemeClr val="dk1"/>
              </a:buClr>
              <a:buSzPts val="1400"/>
              <a:buNone/>
              <a:defRPr sz="1800">
                <a:solidFill>
                  <a:schemeClr val="dk1"/>
                </a:solidFill>
              </a:defRPr>
            </a:lvl9pPr>
          </a:lstStyle>
          <a:p>
            <a:pPr marL="12700" algn="l">
              <a:lnSpc>
                <a:spcPct val="100000"/>
              </a:lnSpc>
              <a:buSzPts val="3000"/>
            </a:pPr>
            <a:r>
              <a:rPr lang="en-US" sz="3600" dirty="0">
                <a:solidFill>
                  <a:srgbClr val="0000FF"/>
                </a:solidFill>
                <a:latin typeface="Calibri Light" panose="020F0302020204030204" pitchFamily="34" charset="0"/>
                <a:ea typeface="Century Schoolbook"/>
                <a:cs typeface="Calibri Light" panose="020F0302020204030204" pitchFamily="34" charset="0"/>
              </a:rPr>
              <a:t>C. Development Workflow: Sign and Deploy</a:t>
            </a:r>
            <a:endParaRPr lang="en-US" sz="3600" dirty="0">
              <a:solidFill>
                <a:srgbClr val="0000FF"/>
              </a:solidFill>
              <a:latin typeface="Calibri Light" panose="020F0302020204030204" pitchFamily="34" charset="0"/>
              <a:ea typeface="Century Schoolbook"/>
              <a:cs typeface="Calibri Light" panose="020F0302020204030204" pitchFamily="34" charset="0"/>
            </a:endParaRPr>
          </a:p>
        </p:txBody>
      </p:sp>
      <p:sp>
        <p:nvSpPr>
          <p:cNvPr id="5" name="TextBox 4"/>
          <p:cNvSpPr txBox="1"/>
          <p:nvPr/>
        </p:nvSpPr>
        <p:spPr>
          <a:xfrm>
            <a:off x="-60960" y="5315312"/>
            <a:ext cx="12002004" cy="687881"/>
          </a:xfrm>
          <a:prstGeom prst="rect">
            <a:avLst/>
          </a:prstGeom>
          <a:noFill/>
        </p:spPr>
        <p:txBody>
          <a:bodyPr wrap="none" rtlCol="0">
            <a:spAutoFit/>
          </a:bodyPr>
          <a:lstStyle/>
          <a:p>
            <a:pPr marL="43180" marR="156845">
              <a:lnSpc>
                <a:spcPct val="114599"/>
              </a:lnSpc>
              <a:buClr>
                <a:schemeClr val="dk1"/>
              </a:buClr>
              <a:buSzPts val="2000"/>
            </a:pPr>
            <a:r>
              <a:rPr lang="en-US" dirty="0"/>
              <a:t>*</a:t>
            </a:r>
            <a:r>
              <a:rPr lang="en-US" dirty="0">
                <a:solidFill>
                  <a:schemeClr val="dk1"/>
                </a:solidFill>
                <a:latin typeface="Trebuchet MS"/>
                <a:ea typeface="Trebuchet MS"/>
                <a:cs typeface="Trebuchet MS"/>
                <a:sym typeface="Trebuchet MS"/>
              </a:rPr>
              <a:t>Library that facilitates communication and connection with </a:t>
            </a:r>
            <a:r>
              <a:rPr lang="en-US" dirty="0" err="1">
                <a:solidFill>
                  <a:schemeClr val="dk1"/>
                </a:solidFill>
                <a:latin typeface="Trebuchet MS"/>
                <a:ea typeface="Trebuchet MS"/>
                <a:cs typeface="Trebuchet MS"/>
                <a:sym typeface="Trebuchet MS"/>
              </a:rPr>
              <a:t>Blockchain</a:t>
            </a:r>
            <a:r>
              <a:rPr lang="en-US" dirty="0">
                <a:solidFill>
                  <a:schemeClr val="dk1"/>
                </a:solidFill>
                <a:latin typeface="Trebuchet MS"/>
                <a:ea typeface="Trebuchet MS"/>
                <a:cs typeface="Trebuchet MS"/>
                <a:sym typeface="Trebuchet MS"/>
              </a:rPr>
              <a:t>; Connects </a:t>
            </a:r>
            <a:r>
              <a:rPr lang="en-US" dirty="0">
                <a:solidFill>
                  <a:schemeClr val="dk1"/>
                </a:solidFill>
                <a:latin typeface="Trebuchet MS"/>
                <a:ea typeface="Trebuchet MS"/>
                <a:cs typeface="Trebuchet MS"/>
                <a:sym typeface="Trebuchet MS"/>
              </a:rPr>
              <a:t>your code to a running </a:t>
            </a:r>
            <a:r>
              <a:rPr lang="en-US" dirty="0">
                <a:solidFill>
                  <a:schemeClr val="dk1"/>
                </a:solidFill>
                <a:latin typeface="Trebuchet MS"/>
                <a:ea typeface="Trebuchet MS"/>
                <a:cs typeface="Trebuchet MS"/>
                <a:sym typeface="Trebuchet MS"/>
              </a:rPr>
              <a:t>node.</a:t>
            </a:r>
            <a:endParaRPr lang="en-US" dirty="0">
              <a:solidFill>
                <a:schemeClr val="dk1"/>
              </a:solidFill>
              <a:latin typeface="Trebuchet MS"/>
              <a:ea typeface="Trebuchet MS"/>
              <a:cs typeface="Trebuchet MS"/>
              <a:sym typeface="Trebuchet MS"/>
            </a:endParaRPr>
          </a:p>
          <a:p>
            <a:endParaRPr lang="en-US" dirty="0"/>
          </a:p>
        </p:txBody>
      </p:sp>
    </p:spTree>
    <p:extLst>
      <p:ext uri="{BB962C8B-B14F-4D97-AF65-F5344CB8AC3E}">
        <p14:creationId xmlns:p14="http://schemas.microsoft.com/office/powerpoint/2010/main" val="203589687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640"/>
        <p:cNvGrpSpPr/>
        <p:nvPr/>
      </p:nvGrpSpPr>
      <p:grpSpPr>
        <a:xfrm>
          <a:off x="0" y="0"/>
          <a:ext cx="0" cy="0"/>
          <a:chOff x="0" y="0"/>
          <a:chExt cx="0" cy="0"/>
        </a:xfrm>
      </p:grpSpPr>
      <p:sp>
        <p:nvSpPr>
          <p:cNvPr id="642" name="Shape 642"/>
          <p:cNvSpPr txBox="1">
            <a:spLocks noGrp="1"/>
          </p:cNvSpPr>
          <p:nvPr>
            <p:ph type="sldNum" idx="12"/>
          </p:nvPr>
        </p:nvSpPr>
        <p:spPr>
          <a:prstGeom prst="rect">
            <a:avLst/>
          </a:prstGeom>
          <a:noFill/>
          <a:ln>
            <a:noFill/>
          </a:ln>
        </p:spPr>
        <p:txBody>
          <a:bodyPr spcFirstLastPara="1" vert="horz" wrap="square" lIns="0" tIns="3175" rIns="0" bIns="0" rtlCol="0" anchor="ctr" anchorCtr="0">
            <a:noAutofit/>
          </a:bodyPr>
          <a:lstStyle/>
          <a:p>
            <a:pPr marL="25400" algn="r"/>
            <a:fld id="{00000000-1234-1234-1234-123412341234}" type="slidenum">
              <a:rPr lang="en" sz="900" i="1">
                <a:solidFill>
                  <a:schemeClr val="lt2"/>
                </a:solidFill>
                <a:latin typeface="Century Schoolbook"/>
                <a:ea typeface="Century Schoolbook"/>
                <a:cs typeface="Century Schoolbook"/>
                <a:sym typeface="Century Schoolbook"/>
              </a:rPr>
              <a:pPr marL="25400" algn="r"/>
              <a:t>46</a:t>
            </a:fld>
            <a:endParaRPr sz="900" i="1">
              <a:solidFill>
                <a:schemeClr val="lt2"/>
              </a:solidFill>
              <a:latin typeface="Century Schoolbook"/>
              <a:ea typeface="Century Schoolbook"/>
              <a:cs typeface="Century Schoolbook"/>
              <a:sym typeface="Century Schoolbook"/>
            </a:endParaRPr>
          </a:p>
        </p:txBody>
      </p:sp>
      <p:sp>
        <p:nvSpPr>
          <p:cNvPr id="643" name="Shape 643"/>
          <p:cNvSpPr/>
          <p:nvPr/>
        </p:nvSpPr>
        <p:spPr>
          <a:xfrm>
            <a:off x="276925" y="1972610"/>
            <a:ext cx="1628139" cy="476884"/>
          </a:xfrm>
          <a:custGeom>
            <a:avLst/>
            <a:gdLst/>
            <a:ahLst/>
            <a:cxnLst/>
            <a:rect l="0" t="0" r="0" b="0"/>
            <a:pathLst>
              <a:path w="120000" h="120000" extrusionOk="0">
                <a:moveTo>
                  <a:pt x="102418" y="119877"/>
                </a:moveTo>
                <a:lnTo>
                  <a:pt x="0" y="119877"/>
                </a:lnTo>
                <a:lnTo>
                  <a:pt x="0" y="0"/>
                </a:lnTo>
                <a:lnTo>
                  <a:pt x="102418" y="0"/>
                </a:lnTo>
                <a:lnTo>
                  <a:pt x="119974" y="59938"/>
                </a:lnTo>
                <a:lnTo>
                  <a:pt x="102418" y="119877"/>
                </a:lnTo>
                <a:close/>
              </a:path>
            </a:pathLst>
          </a:custGeom>
          <a:solidFill>
            <a:srgbClr val="7790CD"/>
          </a:solidFill>
          <a:ln>
            <a:noFill/>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644" name="Shape 644"/>
          <p:cNvSpPr/>
          <p:nvPr/>
        </p:nvSpPr>
        <p:spPr>
          <a:xfrm>
            <a:off x="276925" y="1972610"/>
            <a:ext cx="1628139" cy="476884"/>
          </a:xfrm>
          <a:custGeom>
            <a:avLst/>
            <a:gdLst/>
            <a:ahLst/>
            <a:cxnLst/>
            <a:rect l="0" t="0" r="0" b="0"/>
            <a:pathLst>
              <a:path w="120000" h="120000" extrusionOk="0">
                <a:moveTo>
                  <a:pt x="0" y="0"/>
                </a:moveTo>
                <a:lnTo>
                  <a:pt x="102418" y="0"/>
                </a:lnTo>
                <a:lnTo>
                  <a:pt x="119974" y="59938"/>
                </a:lnTo>
                <a:lnTo>
                  <a:pt x="102418" y="119877"/>
                </a:lnTo>
                <a:lnTo>
                  <a:pt x="0" y="119877"/>
                </a:lnTo>
                <a:lnTo>
                  <a:pt x="0" y="0"/>
                </a:lnTo>
                <a:close/>
              </a:path>
            </a:pathLst>
          </a:custGeom>
          <a:noFill/>
          <a:ln w="9525" cap="flat" cmpd="sng">
            <a:solidFill>
              <a:srgbClr val="000000"/>
            </a:solidFill>
            <a:prstDash val="solid"/>
            <a:round/>
            <a:headEnd type="none" w="med" len="med"/>
            <a:tailEnd type="none" w="med" len="med"/>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645" name="Shape 645"/>
          <p:cNvSpPr txBox="1"/>
          <p:nvPr/>
        </p:nvSpPr>
        <p:spPr>
          <a:xfrm>
            <a:off x="488076" y="2101523"/>
            <a:ext cx="1085215" cy="208279"/>
          </a:xfrm>
          <a:prstGeom prst="rect">
            <a:avLst/>
          </a:prstGeom>
          <a:noFill/>
          <a:ln>
            <a:noFill/>
          </a:ln>
        </p:spPr>
        <p:txBody>
          <a:bodyPr spcFirstLastPara="1" wrap="square" lIns="0" tIns="12700" rIns="0" bIns="0" anchor="t" anchorCtr="0">
            <a:noAutofit/>
          </a:bodyPr>
          <a:lstStyle/>
          <a:p>
            <a:pPr marL="12700"/>
            <a:r>
              <a:rPr lang="en" sz="1200" b="1">
                <a:solidFill>
                  <a:srgbClr val="FFFFFF"/>
                </a:solidFill>
                <a:latin typeface="Arial"/>
                <a:ea typeface="Arial"/>
                <a:cs typeface="Arial"/>
                <a:sym typeface="Arial"/>
              </a:rPr>
              <a:t>Create Account</a:t>
            </a:r>
            <a:endParaRPr sz="1200">
              <a:solidFill>
                <a:schemeClr val="dk1"/>
              </a:solidFill>
              <a:latin typeface="Arial"/>
              <a:ea typeface="Arial"/>
              <a:cs typeface="Arial"/>
              <a:sym typeface="Arial"/>
            </a:endParaRPr>
          </a:p>
        </p:txBody>
      </p:sp>
      <p:sp>
        <p:nvSpPr>
          <p:cNvPr id="646" name="Shape 646"/>
          <p:cNvSpPr/>
          <p:nvPr/>
        </p:nvSpPr>
        <p:spPr>
          <a:xfrm>
            <a:off x="1702550" y="1972610"/>
            <a:ext cx="1628139" cy="476884"/>
          </a:xfrm>
          <a:custGeom>
            <a:avLst/>
            <a:gdLst/>
            <a:ahLst/>
            <a:cxnLst/>
            <a:rect l="0" t="0" r="0" b="0"/>
            <a:pathLst>
              <a:path w="120000" h="120000" extrusionOk="0">
                <a:moveTo>
                  <a:pt x="102418" y="119877"/>
                </a:moveTo>
                <a:lnTo>
                  <a:pt x="0" y="119877"/>
                </a:lnTo>
                <a:lnTo>
                  <a:pt x="17556" y="59938"/>
                </a:lnTo>
                <a:lnTo>
                  <a:pt x="0" y="0"/>
                </a:lnTo>
                <a:lnTo>
                  <a:pt x="102418" y="0"/>
                </a:lnTo>
                <a:lnTo>
                  <a:pt x="119974" y="59938"/>
                </a:lnTo>
                <a:lnTo>
                  <a:pt x="102418" y="119877"/>
                </a:lnTo>
                <a:close/>
              </a:path>
            </a:pathLst>
          </a:custGeom>
          <a:solidFill>
            <a:srgbClr val="7790CD"/>
          </a:solidFill>
          <a:ln>
            <a:noFill/>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647" name="Shape 647"/>
          <p:cNvSpPr/>
          <p:nvPr/>
        </p:nvSpPr>
        <p:spPr>
          <a:xfrm>
            <a:off x="1702549" y="1972610"/>
            <a:ext cx="1628139" cy="476884"/>
          </a:xfrm>
          <a:custGeom>
            <a:avLst/>
            <a:gdLst/>
            <a:ahLst/>
            <a:cxnLst/>
            <a:rect l="0" t="0" r="0" b="0"/>
            <a:pathLst>
              <a:path w="120000" h="120000" extrusionOk="0">
                <a:moveTo>
                  <a:pt x="0" y="0"/>
                </a:moveTo>
                <a:lnTo>
                  <a:pt x="102418" y="0"/>
                </a:lnTo>
                <a:lnTo>
                  <a:pt x="119974" y="59938"/>
                </a:lnTo>
                <a:lnTo>
                  <a:pt x="102418" y="119877"/>
                </a:lnTo>
                <a:lnTo>
                  <a:pt x="0" y="119877"/>
                </a:lnTo>
                <a:lnTo>
                  <a:pt x="17556" y="59938"/>
                </a:lnTo>
                <a:lnTo>
                  <a:pt x="0" y="0"/>
                </a:lnTo>
                <a:close/>
              </a:path>
            </a:pathLst>
          </a:custGeom>
          <a:noFill/>
          <a:ln w="9525" cap="flat" cmpd="sng">
            <a:solidFill>
              <a:srgbClr val="000000"/>
            </a:solidFill>
            <a:prstDash val="solid"/>
            <a:round/>
            <a:headEnd type="none" w="med" len="med"/>
            <a:tailEnd type="none" w="med" len="med"/>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648" name="Shape 648"/>
          <p:cNvSpPr txBox="1"/>
          <p:nvPr/>
        </p:nvSpPr>
        <p:spPr>
          <a:xfrm>
            <a:off x="2029873" y="2101523"/>
            <a:ext cx="971550" cy="208279"/>
          </a:xfrm>
          <a:prstGeom prst="rect">
            <a:avLst/>
          </a:prstGeom>
          <a:noFill/>
          <a:ln>
            <a:noFill/>
          </a:ln>
        </p:spPr>
        <p:txBody>
          <a:bodyPr spcFirstLastPara="1" wrap="square" lIns="0" tIns="12700" rIns="0" bIns="0" anchor="t" anchorCtr="0">
            <a:noAutofit/>
          </a:bodyPr>
          <a:lstStyle/>
          <a:p>
            <a:pPr marL="12700"/>
            <a:r>
              <a:rPr lang="en" sz="1200" b="1">
                <a:solidFill>
                  <a:srgbClr val="FFFFFF"/>
                </a:solidFill>
                <a:latin typeface="Arial"/>
                <a:ea typeface="Arial"/>
                <a:cs typeface="Arial"/>
                <a:sym typeface="Arial"/>
              </a:rPr>
              <a:t>Fund Account</a:t>
            </a:r>
            <a:endParaRPr sz="1200">
              <a:solidFill>
                <a:schemeClr val="dk1"/>
              </a:solidFill>
              <a:latin typeface="Arial"/>
              <a:ea typeface="Arial"/>
              <a:cs typeface="Arial"/>
              <a:sym typeface="Arial"/>
            </a:endParaRPr>
          </a:p>
        </p:txBody>
      </p:sp>
      <p:sp>
        <p:nvSpPr>
          <p:cNvPr id="649" name="Shape 649"/>
          <p:cNvSpPr/>
          <p:nvPr/>
        </p:nvSpPr>
        <p:spPr>
          <a:xfrm>
            <a:off x="3128169" y="1972610"/>
            <a:ext cx="1628139" cy="476884"/>
          </a:xfrm>
          <a:custGeom>
            <a:avLst/>
            <a:gdLst/>
            <a:ahLst/>
            <a:cxnLst/>
            <a:rect l="0" t="0" r="0" b="0"/>
            <a:pathLst>
              <a:path w="120000" h="120000" extrusionOk="0">
                <a:moveTo>
                  <a:pt x="102418" y="119877"/>
                </a:moveTo>
                <a:lnTo>
                  <a:pt x="0" y="119877"/>
                </a:lnTo>
                <a:lnTo>
                  <a:pt x="17556" y="59938"/>
                </a:lnTo>
                <a:lnTo>
                  <a:pt x="0" y="0"/>
                </a:lnTo>
                <a:lnTo>
                  <a:pt x="102418" y="0"/>
                </a:lnTo>
                <a:lnTo>
                  <a:pt x="119974" y="59938"/>
                </a:lnTo>
                <a:lnTo>
                  <a:pt x="102418" y="119877"/>
                </a:lnTo>
                <a:close/>
              </a:path>
            </a:pathLst>
          </a:custGeom>
          <a:solidFill>
            <a:srgbClr val="212D74"/>
          </a:solidFill>
          <a:ln>
            <a:noFill/>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650" name="Shape 650"/>
          <p:cNvSpPr/>
          <p:nvPr/>
        </p:nvSpPr>
        <p:spPr>
          <a:xfrm>
            <a:off x="3128169" y="1972610"/>
            <a:ext cx="1628139" cy="476884"/>
          </a:xfrm>
          <a:custGeom>
            <a:avLst/>
            <a:gdLst/>
            <a:ahLst/>
            <a:cxnLst/>
            <a:rect l="0" t="0" r="0" b="0"/>
            <a:pathLst>
              <a:path w="120000" h="120000" extrusionOk="0">
                <a:moveTo>
                  <a:pt x="0" y="0"/>
                </a:moveTo>
                <a:lnTo>
                  <a:pt x="102418" y="0"/>
                </a:lnTo>
                <a:lnTo>
                  <a:pt x="119974" y="59938"/>
                </a:lnTo>
                <a:lnTo>
                  <a:pt x="102418" y="119877"/>
                </a:lnTo>
                <a:lnTo>
                  <a:pt x="0" y="119877"/>
                </a:lnTo>
                <a:lnTo>
                  <a:pt x="17556" y="59938"/>
                </a:lnTo>
                <a:lnTo>
                  <a:pt x="0" y="0"/>
                </a:lnTo>
                <a:close/>
              </a:path>
            </a:pathLst>
          </a:custGeom>
          <a:noFill/>
          <a:ln w="9525" cap="flat" cmpd="sng">
            <a:solidFill>
              <a:srgbClr val="000000"/>
            </a:solidFill>
            <a:prstDash val="solid"/>
            <a:round/>
            <a:headEnd type="none" w="med" len="med"/>
            <a:tailEnd type="none" w="med" len="med"/>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651" name="Shape 651"/>
          <p:cNvSpPr txBox="1"/>
          <p:nvPr/>
        </p:nvSpPr>
        <p:spPr>
          <a:xfrm>
            <a:off x="3652777" y="2101525"/>
            <a:ext cx="694200" cy="208200"/>
          </a:xfrm>
          <a:prstGeom prst="rect">
            <a:avLst/>
          </a:prstGeom>
          <a:noFill/>
          <a:ln>
            <a:noFill/>
          </a:ln>
        </p:spPr>
        <p:txBody>
          <a:bodyPr spcFirstLastPara="1" wrap="square" lIns="0" tIns="12700" rIns="0" bIns="0" anchor="t" anchorCtr="0">
            <a:noAutofit/>
          </a:bodyPr>
          <a:lstStyle/>
          <a:p>
            <a:pPr marL="12700"/>
            <a:r>
              <a:rPr lang="en" sz="1200" b="1">
                <a:solidFill>
                  <a:srgbClr val="FFFFFF"/>
                </a:solidFill>
                <a:latin typeface="Arial"/>
                <a:ea typeface="Arial"/>
                <a:cs typeface="Arial"/>
                <a:sym typeface="Arial"/>
              </a:rPr>
              <a:t>Develop</a:t>
            </a:r>
            <a:endParaRPr sz="1200">
              <a:solidFill>
                <a:schemeClr val="dk1"/>
              </a:solidFill>
              <a:latin typeface="Arial"/>
              <a:ea typeface="Arial"/>
              <a:cs typeface="Arial"/>
              <a:sym typeface="Arial"/>
            </a:endParaRPr>
          </a:p>
        </p:txBody>
      </p:sp>
      <p:sp>
        <p:nvSpPr>
          <p:cNvPr id="652" name="Shape 652"/>
          <p:cNvSpPr/>
          <p:nvPr/>
        </p:nvSpPr>
        <p:spPr>
          <a:xfrm>
            <a:off x="4553792" y="1972610"/>
            <a:ext cx="1628139" cy="476884"/>
          </a:xfrm>
          <a:custGeom>
            <a:avLst/>
            <a:gdLst/>
            <a:ahLst/>
            <a:cxnLst/>
            <a:rect l="0" t="0" r="0" b="0"/>
            <a:pathLst>
              <a:path w="120000" h="120000" extrusionOk="0">
                <a:moveTo>
                  <a:pt x="102418" y="119877"/>
                </a:moveTo>
                <a:lnTo>
                  <a:pt x="0" y="119877"/>
                </a:lnTo>
                <a:lnTo>
                  <a:pt x="17556" y="59938"/>
                </a:lnTo>
                <a:lnTo>
                  <a:pt x="0" y="0"/>
                </a:lnTo>
                <a:lnTo>
                  <a:pt x="102418" y="0"/>
                </a:lnTo>
                <a:lnTo>
                  <a:pt x="119974" y="59938"/>
                </a:lnTo>
                <a:lnTo>
                  <a:pt x="102418" y="119877"/>
                </a:lnTo>
                <a:close/>
              </a:path>
            </a:pathLst>
          </a:custGeom>
          <a:solidFill>
            <a:srgbClr val="212D74"/>
          </a:solidFill>
          <a:ln>
            <a:noFill/>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653" name="Shape 653"/>
          <p:cNvSpPr/>
          <p:nvPr/>
        </p:nvSpPr>
        <p:spPr>
          <a:xfrm>
            <a:off x="4553791" y="1972610"/>
            <a:ext cx="1628139" cy="476884"/>
          </a:xfrm>
          <a:custGeom>
            <a:avLst/>
            <a:gdLst/>
            <a:ahLst/>
            <a:cxnLst/>
            <a:rect l="0" t="0" r="0" b="0"/>
            <a:pathLst>
              <a:path w="120000" h="120000" extrusionOk="0">
                <a:moveTo>
                  <a:pt x="0" y="0"/>
                </a:moveTo>
                <a:lnTo>
                  <a:pt x="102418" y="0"/>
                </a:lnTo>
                <a:lnTo>
                  <a:pt x="119974" y="59938"/>
                </a:lnTo>
                <a:lnTo>
                  <a:pt x="102418" y="119877"/>
                </a:lnTo>
                <a:lnTo>
                  <a:pt x="0" y="119877"/>
                </a:lnTo>
                <a:lnTo>
                  <a:pt x="17556" y="59938"/>
                </a:lnTo>
                <a:lnTo>
                  <a:pt x="0" y="0"/>
                </a:lnTo>
                <a:close/>
              </a:path>
            </a:pathLst>
          </a:custGeom>
          <a:noFill/>
          <a:ln w="9525" cap="flat" cmpd="sng">
            <a:solidFill>
              <a:srgbClr val="000000"/>
            </a:solidFill>
            <a:prstDash val="solid"/>
            <a:round/>
            <a:headEnd type="none" w="med" len="med"/>
            <a:tailEnd type="none" w="med" len="med"/>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654" name="Shape 654"/>
          <p:cNvSpPr txBox="1"/>
          <p:nvPr/>
        </p:nvSpPr>
        <p:spPr>
          <a:xfrm>
            <a:off x="5071602" y="2101525"/>
            <a:ext cx="694200" cy="208200"/>
          </a:xfrm>
          <a:prstGeom prst="rect">
            <a:avLst/>
          </a:prstGeom>
          <a:noFill/>
          <a:ln>
            <a:noFill/>
          </a:ln>
        </p:spPr>
        <p:txBody>
          <a:bodyPr spcFirstLastPara="1" wrap="square" lIns="0" tIns="12700" rIns="0" bIns="0" anchor="t" anchorCtr="0">
            <a:noAutofit/>
          </a:bodyPr>
          <a:lstStyle/>
          <a:p>
            <a:pPr marL="12700"/>
            <a:r>
              <a:rPr lang="en" sz="1200" b="1">
                <a:solidFill>
                  <a:srgbClr val="FFFFFF"/>
                </a:solidFill>
                <a:latin typeface="Arial"/>
                <a:ea typeface="Arial"/>
                <a:cs typeface="Arial"/>
                <a:sym typeface="Arial"/>
              </a:rPr>
              <a:t>Compile</a:t>
            </a:r>
            <a:endParaRPr sz="1200">
              <a:solidFill>
                <a:schemeClr val="dk1"/>
              </a:solidFill>
              <a:latin typeface="Arial"/>
              <a:ea typeface="Arial"/>
              <a:cs typeface="Arial"/>
              <a:sym typeface="Arial"/>
            </a:endParaRPr>
          </a:p>
        </p:txBody>
      </p:sp>
      <p:sp>
        <p:nvSpPr>
          <p:cNvPr id="655" name="Shape 655"/>
          <p:cNvSpPr/>
          <p:nvPr/>
        </p:nvSpPr>
        <p:spPr>
          <a:xfrm>
            <a:off x="5979413" y="1972610"/>
            <a:ext cx="1628139" cy="476884"/>
          </a:xfrm>
          <a:custGeom>
            <a:avLst/>
            <a:gdLst/>
            <a:ahLst/>
            <a:cxnLst/>
            <a:rect l="0" t="0" r="0" b="0"/>
            <a:pathLst>
              <a:path w="120000" h="120000" extrusionOk="0">
                <a:moveTo>
                  <a:pt x="102418" y="119877"/>
                </a:moveTo>
                <a:lnTo>
                  <a:pt x="0" y="119877"/>
                </a:lnTo>
                <a:lnTo>
                  <a:pt x="17556" y="59938"/>
                </a:lnTo>
                <a:lnTo>
                  <a:pt x="0" y="0"/>
                </a:lnTo>
                <a:lnTo>
                  <a:pt x="102418" y="0"/>
                </a:lnTo>
                <a:lnTo>
                  <a:pt x="119974" y="59938"/>
                </a:lnTo>
                <a:lnTo>
                  <a:pt x="102418" y="119877"/>
                </a:lnTo>
                <a:close/>
              </a:path>
            </a:pathLst>
          </a:custGeom>
          <a:solidFill>
            <a:srgbClr val="212D74"/>
          </a:solidFill>
          <a:ln>
            <a:noFill/>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656" name="Shape 656"/>
          <p:cNvSpPr/>
          <p:nvPr/>
        </p:nvSpPr>
        <p:spPr>
          <a:xfrm>
            <a:off x="5979413" y="1972610"/>
            <a:ext cx="1628139" cy="476884"/>
          </a:xfrm>
          <a:custGeom>
            <a:avLst/>
            <a:gdLst/>
            <a:ahLst/>
            <a:cxnLst/>
            <a:rect l="0" t="0" r="0" b="0"/>
            <a:pathLst>
              <a:path w="120000" h="120000" extrusionOk="0">
                <a:moveTo>
                  <a:pt x="0" y="0"/>
                </a:moveTo>
                <a:lnTo>
                  <a:pt x="102418" y="0"/>
                </a:lnTo>
                <a:lnTo>
                  <a:pt x="119974" y="59938"/>
                </a:lnTo>
                <a:lnTo>
                  <a:pt x="102418" y="119877"/>
                </a:lnTo>
                <a:lnTo>
                  <a:pt x="0" y="119877"/>
                </a:lnTo>
                <a:lnTo>
                  <a:pt x="17556" y="59938"/>
                </a:lnTo>
                <a:lnTo>
                  <a:pt x="0" y="0"/>
                </a:lnTo>
                <a:close/>
              </a:path>
            </a:pathLst>
          </a:custGeom>
          <a:noFill/>
          <a:ln w="9525" cap="flat" cmpd="sng">
            <a:solidFill>
              <a:srgbClr val="000000"/>
            </a:solidFill>
            <a:prstDash val="solid"/>
            <a:round/>
            <a:headEnd type="none" w="med" len="med"/>
            <a:tailEnd type="none" w="med" len="med"/>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657" name="Shape 657"/>
          <p:cNvSpPr txBox="1"/>
          <p:nvPr/>
        </p:nvSpPr>
        <p:spPr>
          <a:xfrm>
            <a:off x="6304296" y="2101523"/>
            <a:ext cx="976630" cy="208279"/>
          </a:xfrm>
          <a:prstGeom prst="rect">
            <a:avLst/>
          </a:prstGeom>
          <a:noFill/>
          <a:ln>
            <a:noFill/>
          </a:ln>
        </p:spPr>
        <p:txBody>
          <a:bodyPr spcFirstLastPara="1" wrap="square" lIns="0" tIns="12700" rIns="0" bIns="0" anchor="t" anchorCtr="0">
            <a:noAutofit/>
          </a:bodyPr>
          <a:lstStyle/>
          <a:p>
            <a:pPr marL="12700"/>
            <a:r>
              <a:rPr lang="en" sz="1200" b="1">
                <a:solidFill>
                  <a:srgbClr val="FFFFFF"/>
                </a:solidFill>
                <a:latin typeface="Arial"/>
                <a:ea typeface="Arial"/>
                <a:cs typeface="Arial"/>
                <a:sym typeface="Arial"/>
              </a:rPr>
              <a:t>Sign &amp; Deploy</a:t>
            </a:r>
            <a:endParaRPr sz="1200">
              <a:solidFill>
                <a:schemeClr val="dk1"/>
              </a:solidFill>
              <a:latin typeface="Arial"/>
              <a:ea typeface="Arial"/>
              <a:cs typeface="Arial"/>
              <a:sym typeface="Arial"/>
            </a:endParaRPr>
          </a:p>
        </p:txBody>
      </p:sp>
      <p:sp>
        <p:nvSpPr>
          <p:cNvPr id="658" name="Shape 658"/>
          <p:cNvSpPr/>
          <p:nvPr/>
        </p:nvSpPr>
        <p:spPr>
          <a:xfrm>
            <a:off x="7405036" y="1972610"/>
            <a:ext cx="1628139" cy="476884"/>
          </a:xfrm>
          <a:custGeom>
            <a:avLst/>
            <a:gdLst/>
            <a:ahLst/>
            <a:cxnLst/>
            <a:rect l="0" t="0" r="0" b="0"/>
            <a:pathLst>
              <a:path w="120000" h="120000" extrusionOk="0">
                <a:moveTo>
                  <a:pt x="102418" y="119877"/>
                </a:moveTo>
                <a:lnTo>
                  <a:pt x="0" y="119877"/>
                </a:lnTo>
                <a:lnTo>
                  <a:pt x="17556" y="59938"/>
                </a:lnTo>
                <a:lnTo>
                  <a:pt x="0" y="0"/>
                </a:lnTo>
                <a:lnTo>
                  <a:pt x="102418" y="0"/>
                </a:lnTo>
                <a:lnTo>
                  <a:pt x="119974" y="59938"/>
                </a:lnTo>
                <a:lnTo>
                  <a:pt x="102418" y="119877"/>
                </a:lnTo>
                <a:close/>
              </a:path>
            </a:pathLst>
          </a:custGeom>
          <a:solidFill>
            <a:srgbClr val="212D74"/>
          </a:solidFill>
          <a:ln>
            <a:noFill/>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659" name="Shape 659"/>
          <p:cNvSpPr/>
          <p:nvPr/>
        </p:nvSpPr>
        <p:spPr>
          <a:xfrm>
            <a:off x="7405035" y="1972610"/>
            <a:ext cx="1628139" cy="476884"/>
          </a:xfrm>
          <a:custGeom>
            <a:avLst/>
            <a:gdLst/>
            <a:ahLst/>
            <a:cxnLst/>
            <a:rect l="0" t="0" r="0" b="0"/>
            <a:pathLst>
              <a:path w="120000" h="120000" extrusionOk="0">
                <a:moveTo>
                  <a:pt x="0" y="0"/>
                </a:moveTo>
                <a:lnTo>
                  <a:pt x="102418" y="0"/>
                </a:lnTo>
                <a:lnTo>
                  <a:pt x="119974" y="59938"/>
                </a:lnTo>
                <a:lnTo>
                  <a:pt x="102418" y="119877"/>
                </a:lnTo>
                <a:lnTo>
                  <a:pt x="0" y="119877"/>
                </a:lnTo>
                <a:lnTo>
                  <a:pt x="17556" y="59938"/>
                </a:lnTo>
                <a:lnTo>
                  <a:pt x="0" y="0"/>
                </a:lnTo>
                <a:close/>
              </a:path>
            </a:pathLst>
          </a:custGeom>
          <a:noFill/>
          <a:ln w="9525" cap="flat" cmpd="sng">
            <a:solidFill>
              <a:srgbClr val="000000"/>
            </a:solidFill>
            <a:prstDash val="solid"/>
            <a:round/>
            <a:headEnd type="none" w="med" len="med"/>
            <a:tailEnd type="none" w="med" len="med"/>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660" name="Shape 660"/>
          <p:cNvSpPr txBox="1"/>
          <p:nvPr/>
        </p:nvSpPr>
        <p:spPr>
          <a:xfrm>
            <a:off x="7871308" y="2011036"/>
            <a:ext cx="694055" cy="389255"/>
          </a:xfrm>
          <a:prstGeom prst="rect">
            <a:avLst/>
          </a:prstGeom>
          <a:noFill/>
          <a:ln>
            <a:noFill/>
          </a:ln>
        </p:spPr>
        <p:txBody>
          <a:bodyPr spcFirstLastPara="1" wrap="square" lIns="0" tIns="20300" rIns="0" bIns="0" anchor="t" anchorCtr="0">
            <a:noAutofit/>
          </a:bodyPr>
          <a:lstStyle/>
          <a:p>
            <a:pPr marL="194310" marR="5080" indent="-182245">
              <a:lnSpc>
                <a:spcPct val="118333"/>
              </a:lnSpc>
            </a:pPr>
            <a:r>
              <a:rPr lang="en" sz="1200" b="1">
                <a:solidFill>
                  <a:srgbClr val="FFFFFF"/>
                </a:solidFill>
                <a:latin typeface="Arial"/>
                <a:ea typeface="Arial"/>
                <a:cs typeface="Arial"/>
                <a:sym typeface="Arial"/>
              </a:rPr>
              <a:t>Interact &amp;  Test</a:t>
            </a:r>
            <a:endParaRPr sz="1200">
              <a:solidFill>
                <a:schemeClr val="dk1"/>
              </a:solidFill>
              <a:latin typeface="Arial"/>
              <a:ea typeface="Arial"/>
              <a:cs typeface="Arial"/>
              <a:sym typeface="Arial"/>
            </a:endParaRPr>
          </a:p>
        </p:txBody>
      </p:sp>
      <p:sp>
        <p:nvSpPr>
          <p:cNvPr id="661" name="Shape 661"/>
          <p:cNvSpPr/>
          <p:nvPr/>
        </p:nvSpPr>
        <p:spPr>
          <a:xfrm>
            <a:off x="295375" y="2517047"/>
            <a:ext cx="2834005" cy="428625"/>
          </a:xfrm>
          <a:custGeom>
            <a:avLst/>
            <a:gdLst/>
            <a:ahLst/>
            <a:cxnLst/>
            <a:rect l="0" t="0" r="0" b="0"/>
            <a:pathLst>
              <a:path w="120000" h="120000" extrusionOk="0">
                <a:moveTo>
                  <a:pt x="119991" y="0"/>
                </a:moveTo>
                <a:lnTo>
                  <a:pt x="119914" y="18954"/>
                </a:lnTo>
                <a:lnTo>
                  <a:pt x="119699" y="35416"/>
                </a:lnTo>
                <a:lnTo>
                  <a:pt x="119372" y="48397"/>
                </a:lnTo>
                <a:lnTo>
                  <a:pt x="118957" y="56911"/>
                </a:lnTo>
                <a:lnTo>
                  <a:pt x="118479" y="59968"/>
                </a:lnTo>
                <a:lnTo>
                  <a:pt x="61507" y="59968"/>
                </a:lnTo>
                <a:lnTo>
                  <a:pt x="61029" y="63025"/>
                </a:lnTo>
                <a:lnTo>
                  <a:pt x="60614" y="71538"/>
                </a:lnTo>
                <a:lnTo>
                  <a:pt x="60287" y="84520"/>
                </a:lnTo>
                <a:lnTo>
                  <a:pt x="60072" y="100981"/>
                </a:lnTo>
                <a:lnTo>
                  <a:pt x="59995" y="119936"/>
                </a:lnTo>
                <a:lnTo>
                  <a:pt x="59918" y="100981"/>
                </a:lnTo>
                <a:lnTo>
                  <a:pt x="59703" y="84520"/>
                </a:lnTo>
                <a:lnTo>
                  <a:pt x="59376" y="71538"/>
                </a:lnTo>
                <a:lnTo>
                  <a:pt x="58483" y="59968"/>
                </a:lnTo>
                <a:lnTo>
                  <a:pt x="1511" y="59968"/>
                </a:lnTo>
                <a:lnTo>
                  <a:pt x="1033" y="56911"/>
                </a:lnTo>
                <a:lnTo>
                  <a:pt x="618" y="48397"/>
                </a:lnTo>
                <a:lnTo>
                  <a:pt x="291" y="35416"/>
                </a:lnTo>
                <a:lnTo>
                  <a:pt x="77" y="18954"/>
                </a:lnTo>
                <a:lnTo>
                  <a:pt x="0" y="0"/>
                </a:lnTo>
              </a:path>
            </a:pathLst>
          </a:custGeom>
          <a:noFill/>
          <a:ln w="38075" cap="flat" cmpd="sng">
            <a:solidFill>
              <a:srgbClr val="3FDFC4"/>
            </a:solidFill>
            <a:prstDash val="solid"/>
            <a:round/>
            <a:headEnd type="none" w="med" len="med"/>
            <a:tailEnd type="none" w="med" len="med"/>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662" name="Shape 662"/>
          <p:cNvSpPr txBox="1"/>
          <p:nvPr/>
        </p:nvSpPr>
        <p:spPr>
          <a:xfrm>
            <a:off x="349949" y="3079380"/>
            <a:ext cx="7612951" cy="2017523"/>
          </a:xfrm>
          <a:prstGeom prst="rect">
            <a:avLst/>
          </a:prstGeom>
          <a:noFill/>
          <a:ln>
            <a:noFill/>
          </a:ln>
        </p:spPr>
        <p:txBody>
          <a:bodyPr spcFirstLastPara="1" wrap="square" lIns="0" tIns="12700" rIns="0" bIns="0" anchor="t" anchorCtr="0">
            <a:noAutofit/>
          </a:bodyPr>
          <a:lstStyle/>
          <a:p>
            <a:pPr marL="12700">
              <a:lnSpc>
                <a:spcPct val="118857"/>
              </a:lnSpc>
            </a:pPr>
            <a:r>
              <a:rPr lang="en" sz="2800" dirty="0">
                <a:solidFill>
                  <a:schemeClr val="dk1"/>
                </a:solidFill>
                <a:sym typeface="Arial"/>
              </a:rPr>
              <a:t>TestRPC/TestChain</a:t>
            </a:r>
            <a:endParaRPr sz="2800" dirty="0">
              <a:solidFill>
                <a:schemeClr val="dk1"/>
              </a:solidFill>
              <a:sym typeface="Arial"/>
            </a:endParaRPr>
          </a:p>
          <a:p>
            <a:pPr marL="638810" indent="-457200">
              <a:lnSpc>
                <a:spcPct val="117857"/>
              </a:lnSpc>
              <a:buClr>
                <a:srgbClr val="0000FF"/>
              </a:buClr>
              <a:buSzPct val="100000"/>
              <a:buFont typeface="Arial" panose="020B0604020202020204" pitchFamily="34" charset="0"/>
              <a:buChar char="•"/>
            </a:pPr>
            <a:r>
              <a:rPr lang="en" sz="2800" dirty="0">
                <a:solidFill>
                  <a:schemeClr val="dk1"/>
                </a:solidFill>
                <a:sym typeface="Arial"/>
              </a:rPr>
              <a:t>Local development </a:t>
            </a:r>
            <a:r>
              <a:rPr lang="en" sz="2800" dirty="0">
                <a:solidFill>
                  <a:schemeClr val="dk1"/>
                </a:solidFill>
              </a:rPr>
              <a:t>or Test Blockchain</a:t>
            </a:r>
            <a:endParaRPr sz="2800" dirty="0">
              <a:solidFill>
                <a:schemeClr val="dk1"/>
              </a:solidFill>
              <a:sym typeface="Arial"/>
            </a:endParaRPr>
          </a:p>
          <a:p>
            <a:pPr marL="638810" indent="-457200">
              <a:lnSpc>
                <a:spcPct val="117857"/>
              </a:lnSpc>
              <a:buClr>
                <a:srgbClr val="0000FF"/>
              </a:buClr>
              <a:buSzPct val="100000"/>
              <a:buFont typeface="Arial" panose="020B0604020202020204" pitchFamily="34" charset="0"/>
              <a:buChar char="•"/>
            </a:pPr>
            <a:r>
              <a:rPr lang="en" sz="2800" u="sng" dirty="0">
                <a:solidFill>
                  <a:schemeClr val="hlink"/>
                </a:solidFill>
                <a:sym typeface="Arial"/>
                <a:hlinkClick r:id="rId3"/>
              </a:rPr>
              <a:t>https://github.com/ethereumjs/testrpc</a:t>
            </a:r>
            <a:endParaRPr sz="2800" dirty="0">
              <a:solidFill>
                <a:schemeClr val="dk1"/>
              </a:solidFill>
              <a:sym typeface="Arial"/>
            </a:endParaRPr>
          </a:p>
          <a:p>
            <a:pPr>
              <a:lnSpc>
                <a:spcPct val="118857"/>
              </a:lnSpc>
            </a:pPr>
            <a:endParaRPr sz="2800" dirty="0">
              <a:solidFill>
                <a:schemeClr val="dk1"/>
              </a:solidFill>
              <a:sym typeface="Arial"/>
            </a:endParaRPr>
          </a:p>
        </p:txBody>
      </p:sp>
      <p:sp>
        <p:nvSpPr>
          <p:cNvPr id="2" name="Footer Placeholder 1"/>
          <p:cNvSpPr>
            <a:spLocks noGrp="1"/>
          </p:cNvSpPr>
          <p:nvPr>
            <p:ph type="ftr" idx="11"/>
          </p:nvPr>
        </p:nvSpPr>
        <p:spPr/>
        <p:txBody>
          <a:bodyPr/>
          <a:lstStyle/>
          <a:p>
            <a:r>
              <a:rPr lang="en-US" smtClean="0"/>
              <a:t>Campbell R. Harvey 2018</a:t>
            </a:r>
            <a:endParaRPr lang="en-US" dirty="0"/>
          </a:p>
        </p:txBody>
      </p:sp>
      <p:sp>
        <p:nvSpPr>
          <p:cNvPr id="26" name="Shape 478"/>
          <p:cNvSpPr txBox="1">
            <a:spLocks/>
          </p:cNvSpPr>
          <p:nvPr/>
        </p:nvSpPr>
        <p:spPr>
          <a:xfrm>
            <a:off x="138462" y="929396"/>
            <a:ext cx="8792178" cy="608100"/>
          </a:xfrm>
          <a:prstGeom prst="rect">
            <a:avLst/>
          </a:prstGeom>
          <a:noFill/>
          <a:ln>
            <a:noFill/>
          </a:ln>
        </p:spPr>
        <p:txBody>
          <a:bodyPr spcFirstLastPara="1" wrap="square" lIns="0" tIns="12700" rIns="0" bIns="0" anchor="t" anchorCtr="0">
            <a:noAutofit/>
          </a:bodyPr>
          <a:lstStyle>
            <a:defPPr marR="0" lvl="0" algn="l" rtl="0">
              <a:lnSpc>
                <a:spcPct val="100000"/>
              </a:lnSpc>
              <a:spcBef>
                <a:spcPts val="0"/>
              </a:spcBef>
              <a:spcAft>
                <a:spcPts val="0"/>
              </a:spcAft>
            </a:defPPr>
            <a:lvl1pPr marL="0" marR="0" lvl="0" indent="0" algn="r" rtl="0">
              <a:lnSpc>
                <a:spcPct val="90000"/>
              </a:lnSpc>
              <a:spcBef>
                <a:spcPts val="0"/>
              </a:spcBef>
              <a:spcAft>
                <a:spcPts val="0"/>
              </a:spcAft>
              <a:buClr>
                <a:srgbClr val="262626"/>
              </a:buClr>
              <a:buSzPts val="3750"/>
              <a:buFont typeface="Century Schoolbook"/>
              <a:buNone/>
              <a:defRPr sz="3750" b="0" i="0" u="none" strike="noStrike" cap="none">
                <a:solidFill>
                  <a:srgbClr val="262626"/>
                </a:solidFill>
                <a:latin typeface="Calibri" panose="020F0502020204030204" pitchFamily="34" charset="0"/>
                <a:ea typeface="Calibri" panose="020F0502020204030204" pitchFamily="34" charset="0"/>
                <a:cs typeface="Calibri" panose="020F0502020204030204" pitchFamily="34" charset="0"/>
                <a:sym typeface="Century Schoolbook"/>
              </a:defRPr>
            </a:lvl1pPr>
            <a:lvl2pPr lvl="1" indent="0">
              <a:spcBef>
                <a:spcPts val="0"/>
              </a:spcBef>
              <a:spcAft>
                <a:spcPts val="0"/>
              </a:spcAft>
              <a:buClr>
                <a:schemeClr val="dk1"/>
              </a:buClr>
              <a:buSzPts val="1400"/>
              <a:buNone/>
              <a:defRPr sz="1800">
                <a:solidFill>
                  <a:schemeClr val="dk1"/>
                </a:solidFill>
              </a:defRPr>
            </a:lvl2pPr>
            <a:lvl3pPr lvl="2" indent="0">
              <a:spcBef>
                <a:spcPts val="0"/>
              </a:spcBef>
              <a:spcAft>
                <a:spcPts val="0"/>
              </a:spcAft>
              <a:buClr>
                <a:schemeClr val="dk1"/>
              </a:buClr>
              <a:buSzPts val="1400"/>
              <a:buNone/>
              <a:defRPr sz="1800">
                <a:solidFill>
                  <a:schemeClr val="dk1"/>
                </a:solidFill>
              </a:defRPr>
            </a:lvl3pPr>
            <a:lvl4pPr lvl="3" indent="0">
              <a:spcBef>
                <a:spcPts val="0"/>
              </a:spcBef>
              <a:spcAft>
                <a:spcPts val="0"/>
              </a:spcAft>
              <a:buClr>
                <a:schemeClr val="dk1"/>
              </a:buClr>
              <a:buSzPts val="1400"/>
              <a:buNone/>
              <a:defRPr sz="1800">
                <a:solidFill>
                  <a:schemeClr val="dk1"/>
                </a:solidFill>
              </a:defRPr>
            </a:lvl4pPr>
            <a:lvl5pPr lvl="4" indent="0">
              <a:spcBef>
                <a:spcPts val="0"/>
              </a:spcBef>
              <a:spcAft>
                <a:spcPts val="0"/>
              </a:spcAft>
              <a:buClr>
                <a:schemeClr val="dk1"/>
              </a:buClr>
              <a:buSzPts val="1400"/>
              <a:buNone/>
              <a:defRPr sz="1800">
                <a:solidFill>
                  <a:schemeClr val="dk1"/>
                </a:solidFill>
              </a:defRPr>
            </a:lvl5pPr>
            <a:lvl6pPr lvl="5" indent="0">
              <a:spcBef>
                <a:spcPts val="0"/>
              </a:spcBef>
              <a:spcAft>
                <a:spcPts val="0"/>
              </a:spcAft>
              <a:buClr>
                <a:schemeClr val="dk1"/>
              </a:buClr>
              <a:buSzPts val="1400"/>
              <a:buNone/>
              <a:defRPr sz="1800">
                <a:solidFill>
                  <a:schemeClr val="dk1"/>
                </a:solidFill>
              </a:defRPr>
            </a:lvl6pPr>
            <a:lvl7pPr lvl="6" indent="0">
              <a:spcBef>
                <a:spcPts val="0"/>
              </a:spcBef>
              <a:spcAft>
                <a:spcPts val="0"/>
              </a:spcAft>
              <a:buClr>
                <a:schemeClr val="dk1"/>
              </a:buClr>
              <a:buSzPts val="1400"/>
              <a:buNone/>
              <a:defRPr sz="1800">
                <a:solidFill>
                  <a:schemeClr val="dk1"/>
                </a:solidFill>
              </a:defRPr>
            </a:lvl7pPr>
            <a:lvl8pPr lvl="7" indent="0">
              <a:spcBef>
                <a:spcPts val="0"/>
              </a:spcBef>
              <a:spcAft>
                <a:spcPts val="0"/>
              </a:spcAft>
              <a:buClr>
                <a:schemeClr val="dk1"/>
              </a:buClr>
              <a:buSzPts val="1400"/>
              <a:buNone/>
              <a:defRPr sz="1800">
                <a:solidFill>
                  <a:schemeClr val="dk1"/>
                </a:solidFill>
              </a:defRPr>
            </a:lvl8pPr>
            <a:lvl9pPr lvl="8" indent="0">
              <a:spcBef>
                <a:spcPts val="0"/>
              </a:spcBef>
              <a:spcAft>
                <a:spcPts val="0"/>
              </a:spcAft>
              <a:buClr>
                <a:schemeClr val="dk1"/>
              </a:buClr>
              <a:buSzPts val="1400"/>
              <a:buNone/>
              <a:defRPr sz="1800">
                <a:solidFill>
                  <a:schemeClr val="dk1"/>
                </a:solidFill>
              </a:defRPr>
            </a:lvl9pPr>
          </a:lstStyle>
          <a:p>
            <a:pPr marL="12700" algn="l">
              <a:lnSpc>
                <a:spcPct val="100000"/>
              </a:lnSpc>
              <a:buSzPts val="3000"/>
            </a:pPr>
            <a:r>
              <a:rPr lang="en-US" sz="3600" dirty="0">
                <a:solidFill>
                  <a:srgbClr val="0000FF"/>
                </a:solidFill>
                <a:latin typeface="Calibri Light" panose="020F0302020204030204" pitchFamily="34" charset="0"/>
                <a:ea typeface="Century Schoolbook"/>
                <a:cs typeface="Calibri Light" panose="020F0302020204030204" pitchFamily="34" charset="0"/>
              </a:rPr>
              <a:t>C. Development Workflow: </a:t>
            </a:r>
            <a:r>
              <a:rPr lang="en-US" sz="3600" dirty="0" err="1">
                <a:solidFill>
                  <a:srgbClr val="0000FF"/>
                </a:solidFill>
                <a:latin typeface="Calibri Light" panose="020F0302020204030204" pitchFamily="34" charset="0"/>
                <a:ea typeface="Century Schoolbook"/>
                <a:cs typeface="Calibri Light" panose="020F0302020204030204" pitchFamily="34" charset="0"/>
              </a:rPr>
              <a:t>TestRPC</a:t>
            </a:r>
            <a:endParaRPr lang="en-US" sz="3600" dirty="0">
              <a:solidFill>
                <a:srgbClr val="0000FF"/>
              </a:solidFill>
              <a:latin typeface="Calibri Light" panose="020F0302020204030204" pitchFamily="34" charset="0"/>
              <a:ea typeface="Century Schoolbook"/>
              <a:cs typeface="Calibri Light" panose="020F0302020204030204" pitchFamily="34" charset="0"/>
            </a:endParaRPr>
          </a:p>
        </p:txBody>
      </p:sp>
    </p:spTree>
    <p:extLst>
      <p:ext uri="{BB962C8B-B14F-4D97-AF65-F5344CB8AC3E}">
        <p14:creationId xmlns:p14="http://schemas.microsoft.com/office/powerpoint/2010/main" val="130247601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666"/>
        <p:cNvGrpSpPr/>
        <p:nvPr/>
      </p:nvGrpSpPr>
      <p:grpSpPr>
        <a:xfrm>
          <a:off x="0" y="0"/>
          <a:ext cx="0" cy="0"/>
          <a:chOff x="0" y="0"/>
          <a:chExt cx="0" cy="0"/>
        </a:xfrm>
      </p:grpSpPr>
      <p:sp>
        <p:nvSpPr>
          <p:cNvPr id="668" name="Shape 668"/>
          <p:cNvSpPr txBox="1">
            <a:spLocks noGrp="1"/>
          </p:cNvSpPr>
          <p:nvPr>
            <p:ph type="sldNum" idx="12"/>
          </p:nvPr>
        </p:nvSpPr>
        <p:spPr>
          <a:prstGeom prst="rect">
            <a:avLst/>
          </a:prstGeom>
          <a:noFill/>
          <a:ln>
            <a:noFill/>
          </a:ln>
        </p:spPr>
        <p:txBody>
          <a:bodyPr spcFirstLastPara="1" vert="horz" wrap="square" lIns="0" tIns="3175" rIns="0" bIns="0" rtlCol="0" anchor="ctr" anchorCtr="0">
            <a:noAutofit/>
          </a:bodyPr>
          <a:lstStyle/>
          <a:p>
            <a:pPr marL="25400" algn="r"/>
            <a:fld id="{00000000-1234-1234-1234-123412341234}" type="slidenum">
              <a:rPr lang="en" sz="900" i="1">
                <a:solidFill>
                  <a:schemeClr val="lt2"/>
                </a:solidFill>
                <a:latin typeface="Century Schoolbook"/>
                <a:ea typeface="Century Schoolbook"/>
                <a:cs typeface="Century Schoolbook"/>
                <a:sym typeface="Century Schoolbook"/>
              </a:rPr>
              <a:pPr marL="25400" algn="r"/>
              <a:t>47</a:t>
            </a:fld>
            <a:endParaRPr sz="900" i="1">
              <a:solidFill>
                <a:schemeClr val="lt2"/>
              </a:solidFill>
              <a:latin typeface="Century Schoolbook"/>
              <a:ea typeface="Century Schoolbook"/>
              <a:cs typeface="Century Schoolbook"/>
              <a:sym typeface="Century Schoolbook"/>
            </a:endParaRPr>
          </a:p>
        </p:txBody>
      </p:sp>
      <p:sp>
        <p:nvSpPr>
          <p:cNvPr id="669" name="Shape 669"/>
          <p:cNvSpPr txBox="1"/>
          <p:nvPr/>
        </p:nvSpPr>
        <p:spPr>
          <a:xfrm>
            <a:off x="521273" y="1680210"/>
            <a:ext cx="8504784" cy="3912870"/>
          </a:xfrm>
          <a:prstGeom prst="rect">
            <a:avLst/>
          </a:prstGeom>
          <a:noFill/>
          <a:ln>
            <a:noFill/>
          </a:ln>
        </p:spPr>
        <p:txBody>
          <a:bodyPr spcFirstLastPara="1" wrap="square" lIns="0" tIns="12700" rIns="0" bIns="0" anchor="t" anchorCtr="0">
            <a:noAutofit/>
          </a:bodyPr>
          <a:lstStyle/>
          <a:p>
            <a:pPr marL="355600" indent="-342900">
              <a:buClr>
                <a:srgbClr val="0000FF"/>
              </a:buClr>
              <a:buSzPct val="100000"/>
              <a:buFont typeface="Arial" panose="020B0604020202020204" pitchFamily="34" charset="0"/>
              <a:buChar char="•"/>
            </a:pPr>
            <a:r>
              <a:rPr lang="en" sz="2400" dirty="0">
                <a:solidFill>
                  <a:schemeClr val="dk1"/>
                </a:solidFill>
                <a:ea typeface="Trebuchet MS"/>
                <a:cs typeface="Trebuchet MS"/>
                <a:sym typeface="Trebuchet MS"/>
              </a:rPr>
              <a:t>EthereumJS TestRPC:</a:t>
            </a:r>
            <a:r>
              <a:rPr lang="en" sz="2400" dirty="0">
                <a:solidFill>
                  <a:srgbClr val="0000FF"/>
                </a:solidFill>
                <a:ea typeface="Trebuchet MS"/>
                <a:cs typeface="Trebuchet MS"/>
                <a:sym typeface="Trebuchet MS"/>
              </a:rPr>
              <a:t> </a:t>
            </a:r>
            <a:r>
              <a:rPr lang="en" sz="2400" dirty="0">
                <a:ea typeface="Trebuchet MS"/>
                <a:cs typeface="Trebuchet MS"/>
                <a:sym typeface="Trebuchet MS"/>
                <a:hlinkClick r:id="rId3"/>
              </a:rPr>
              <a:t>https://</a:t>
            </a:r>
            <a:r>
              <a:rPr lang="en" sz="2400" dirty="0">
                <a:ea typeface="Trebuchet MS"/>
                <a:cs typeface="Trebuchet MS"/>
                <a:sym typeface="Trebuchet MS"/>
                <a:hlinkClick r:id="rId3"/>
              </a:rPr>
              <a:t>github.com/ethereumjs/testrpc</a:t>
            </a:r>
            <a:r>
              <a:rPr lang="en" sz="2400" dirty="0">
                <a:ea typeface="Trebuchet MS"/>
                <a:cs typeface="Trebuchet MS"/>
                <a:sym typeface="Trebuchet MS"/>
              </a:rPr>
              <a:t>  </a:t>
            </a:r>
            <a:r>
              <a:rPr lang="en" sz="2400" dirty="0">
                <a:ea typeface="Trebuchet MS"/>
                <a:cs typeface="Trebuchet MS"/>
                <a:sym typeface="Trebuchet MS"/>
              </a:rPr>
              <a:t>is suited for development </a:t>
            </a:r>
            <a:r>
              <a:rPr lang="en" sz="2400" dirty="0">
                <a:solidFill>
                  <a:schemeClr val="dk1"/>
                </a:solidFill>
                <a:ea typeface="Trebuchet MS"/>
                <a:cs typeface="Trebuchet MS"/>
                <a:sym typeface="Trebuchet MS"/>
              </a:rPr>
              <a:t>and testing</a:t>
            </a:r>
            <a:endParaRPr sz="2400" dirty="0">
              <a:solidFill>
                <a:schemeClr val="dk1"/>
              </a:solidFill>
              <a:ea typeface="Trebuchet MS"/>
              <a:cs typeface="Trebuchet MS"/>
              <a:sym typeface="Trebuchet MS"/>
            </a:endParaRPr>
          </a:p>
          <a:p>
            <a:pPr marL="355600" indent="-342900">
              <a:buClr>
                <a:srgbClr val="0000FF"/>
              </a:buClr>
              <a:buSzPct val="100000"/>
              <a:buFont typeface="Arial" panose="020B0604020202020204" pitchFamily="34" charset="0"/>
              <a:buChar char="•"/>
            </a:pPr>
            <a:r>
              <a:rPr lang="en" sz="2400" dirty="0">
                <a:solidFill>
                  <a:schemeClr val="dk1"/>
                </a:solidFill>
                <a:ea typeface="Trebuchet MS"/>
                <a:cs typeface="Trebuchet MS"/>
                <a:sym typeface="Trebuchet MS"/>
              </a:rPr>
              <a:t>It's </a:t>
            </a:r>
            <a:r>
              <a:rPr lang="en" sz="2400" dirty="0">
                <a:solidFill>
                  <a:schemeClr val="dk1"/>
                </a:solidFill>
                <a:ea typeface="Trebuchet MS"/>
                <a:cs typeface="Trebuchet MS"/>
                <a:sym typeface="Trebuchet MS"/>
              </a:rPr>
              <a:t>a complete blockchain-in-memory that runs only on your development machine</a:t>
            </a:r>
            <a:endParaRPr sz="2400" dirty="0">
              <a:solidFill>
                <a:schemeClr val="dk1"/>
              </a:solidFill>
              <a:ea typeface="Trebuchet MS"/>
              <a:cs typeface="Trebuchet MS"/>
              <a:sym typeface="Trebuchet MS"/>
            </a:endParaRPr>
          </a:p>
          <a:p>
            <a:pPr marL="355600" marR="5080" indent="-342900">
              <a:buClr>
                <a:srgbClr val="0000FF"/>
              </a:buClr>
              <a:buSzPct val="100000"/>
              <a:buFont typeface="Arial" panose="020B0604020202020204" pitchFamily="34" charset="0"/>
              <a:buChar char="•"/>
            </a:pPr>
            <a:r>
              <a:rPr lang="en" sz="2400" dirty="0">
                <a:solidFill>
                  <a:schemeClr val="dk1"/>
                </a:solidFill>
                <a:ea typeface="Trebuchet MS"/>
                <a:cs typeface="Trebuchet MS"/>
                <a:sym typeface="Trebuchet MS"/>
              </a:rPr>
              <a:t>It processes transactions instantly instead of waiting for the default block time – so you can test that your code  works quickly – and it tells you immediately when your smart contracts run into errors</a:t>
            </a:r>
            <a:endParaRPr sz="2400" dirty="0">
              <a:solidFill>
                <a:schemeClr val="dk1"/>
              </a:solidFill>
              <a:ea typeface="Trebuchet MS"/>
              <a:cs typeface="Trebuchet MS"/>
              <a:sym typeface="Trebuchet MS"/>
            </a:endParaRPr>
          </a:p>
          <a:p>
            <a:pPr marL="355600" indent="-342900">
              <a:buClr>
                <a:srgbClr val="0000FF"/>
              </a:buClr>
              <a:buSzPct val="100000"/>
              <a:buFont typeface="Arial" panose="020B0604020202020204" pitchFamily="34" charset="0"/>
              <a:buChar char="•"/>
            </a:pPr>
            <a:r>
              <a:rPr lang="en" sz="2400" dirty="0">
                <a:solidFill>
                  <a:schemeClr val="dk1"/>
                </a:solidFill>
                <a:ea typeface="Trebuchet MS"/>
                <a:cs typeface="Trebuchet MS"/>
                <a:sym typeface="Trebuchet MS"/>
              </a:rPr>
              <a:t>It </a:t>
            </a:r>
            <a:r>
              <a:rPr lang="en" sz="2400" dirty="0">
                <a:solidFill>
                  <a:schemeClr val="dk1"/>
                </a:solidFill>
                <a:ea typeface="Trebuchet MS"/>
                <a:cs typeface="Trebuchet MS"/>
                <a:sym typeface="Trebuchet MS"/>
              </a:rPr>
              <a:t>also makes a great client for automated testing</a:t>
            </a:r>
            <a:endParaRPr sz="2400" dirty="0">
              <a:solidFill>
                <a:schemeClr val="dk1"/>
              </a:solidFill>
              <a:ea typeface="Trebuchet MS"/>
              <a:cs typeface="Trebuchet MS"/>
              <a:sym typeface="Trebuchet MS"/>
            </a:endParaRPr>
          </a:p>
          <a:p>
            <a:pPr marL="355600" indent="-342900">
              <a:buClr>
                <a:srgbClr val="0000FF"/>
              </a:buClr>
              <a:buSzPct val="100000"/>
              <a:buFont typeface="Arial" panose="020B0604020202020204" pitchFamily="34" charset="0"/>
              <a:buChar char="•"/>
            </a:pPr>
            <a:r>
              <a:rPr lang="en" sz="2400" dirty="0">
                <a:solidFill>
                  <a:schemeClr val="dk1"/>
                </a:solidFill>
                <a:ea typeface="Trebuchet MS"/>
                <a:cs typeface="Trebuchet MS"/>
                <a:sym typeface="Trebuchet MS"/>
              </a:rPr>
              <a:t>Truffle </a:t>
            </a:r>
            <a:r>
              <a:rPr lang="en" sz="2400" dirty="0">
                <a:solidFill>
                  <a:schemeClr val="dk1"/>
                </a:solidFill>
                <a:ea typeface="Trebuchet MS"/>
                <a:cs typeface="Trebuchet MS"/>
                <a:sym typeface="Trebuchet MS"/>
              </a:rPr>
              <a:t>knows how to use its special features to speed up test runtime by almost 90%.</a:t>
            </a:r>
            <a:endParaRPr sz="2400" dirty="0">
              <a:solidFill>
                <a:schemeClr val="dk1"/>
              </a:solidFill>
              <a:ea typeface="Trebuchet MS"/>
              <a:cs typeface="Trebuchet MS"/>
              <a:sym typeface="Trebuchet MS"/>
            </a:endParaRPr>
          </a:p>
        </p:txBody>
      </p:sp>
      <p:sp>
        <p:nvSpPr>
          <p:cNvPr id="2" name="Footer Placeholder 1"/>
          <p:cNvSpPr>
            <a:spLocks noGrp="1"/>
          </p:cNvSpPr>
          <p:nvPr>
            <p:ph type="ftr" idx="11"/>
          </p:nvPr>
        </p:nvSpPr>
        <p:spPr/>
        <p:txBody>
          <a:bodyPr/>
          <a:lstStyle/>
          <a:p>
            <a:r>
              <a:rPr lang="en-US" smtClean="0"/>
              <a:t>Campbell R. Harvey 2018</a:t>
            </a:r>
            <a:endParaRPr lang="en-US" dirty="0"/>
          </a:p>
        </p:txBody>
      </p:sp>
      <p:sp>
        <p:nvSpPr>
          <p:cNvPr id="8" name="Shape 478"/>
          <p:cNvSpPr txBox="1">
            <a:spLocks/>
          </p:cNvSpPr>
          <p:nvPr/>
        </p:nvSpPr>
        <p:spPr>
          <a:xfrm>
            <a:off x="138462" y="929396"/>
            <a:ext cx="8792178" cy="608100"/>
          </a:xfrm>
          <a:prstGeom prst="rect">
            <a:avLst/>
          </a:prstGeom>
          <a:noFill/>
          <a:ln>
            <a:noFill/>
          </a:ln>
        </p:spPr>
        <p:txBody>
          <a:bodyPr spcFirstLastPara="1" wrap="square" lIns="0" tIns="12700" rIns="0" bIns="0" anchor="t" anchorCtr="0">
            <a:noAutofit/>
          </a:bodyPr>
          <a:lstStyle>
            <a:defPPr marR="0" lvl="0" algn="l" rtl="0">
              <a:lnSpc>
                <a:spcPct val="100000"/>
              </a:lnSpc>
              <a:spcBef>
                <a:spcPts val="0"/>
              </a:spcBef>
              <a:spcAft>
                <a:spcPts val="0"/>
              </a:spcAft>
            </a:defPPr>
            <a:lvl1pPr marL="0" marR="0" lvl="0" indent="0" algn="r" rtl="0">
              <a:lnSpc>
                <a:spcPct val="90000"/>
              </a:lnSpc>
              <a:spcBef>
                <a:spcPts val="0"/>
              </a:spcBef>
              <a:spcAft>
                <a:spcPts val="0"/>
              </a:spcAft>
              <a:buClr>
                <a:srgbClr val="262626"/>
              </a:buClr>
              <a:buSzPts val="3750"/>
              <a:buFont typeface="Century Schoolbook"/>
              <a:buNone/>
              <a:defRPr sz="3750" b="0" i="0" u="none" strike="noStrike" cap="none">
                <a:solidFill>
                  <a:srgbClr val="262626"/>
                </a:solidFill>
                <a:latin typeface="Calibri" panose="020F0502020204030204" pitchFamily="34" charset="0"/>
                <a:ea typeface="Calibri" panose="020F0502020204030204" pitchFamily="34" charset="0"/>
                <a:cs typeface="Calibri" panose="020F0502020204030204" pitchFamily="34" charset="0"/>
                <a:sym typeface="Century Schoolbook"/>
              </a:defRPr>
            </a:lvl1pPr>
            <a:lvl2pPr lvl="1" indent="0">
              <a:spcBef>
                <a:spcPts val="0"/>
              </a:spcBef>
              <a:spcAft>
                <a:spcPts val="0"/>
              </a:spcAft>
              <a:buClr>
                <a:schemeClr val="dk1"/>
              </a:buClr>
              <a:buSzPts val="1400"/>
              <a:buNone/>
              <a:defRPr sz="1800">
                <a:solidFill>
                  <a:schemeClr val="dk1"/>
                </a:solidFill>
              </a:defRPr>
            </a:lvl2pPr>
            <a:lvl3pPr lvl="2" indent="0">
              <a:spcBef>
                <a:spcPts val="0"/>
              </a:spcBef>
              <a:spcAft>
                <a:spcPts val="0"/>
              </a:spcAft>
              <a:buClr>
                <a:schemeClr val="dk1"/>
              </a:buClr>
              <a:buSzPts val="1400"/>
              <a:buNone/>
              <a:defRPr sz="1800">
                <a:solidFill>
                  <a:schemeClr val="dk1"/>
                </a:solidFill>
              </a:defRPr>
            </a:lvl3pPr>
            <a:lvl4pPr lvl="3" indent="0">
              <a:spcBef>
                <a:spcPts val="0"/>
              </a:spcBef>
              <a:spcAft>
                <a:spcPts val="0"/>
              </a:spcAft>
              <a:buClr>
                <a:schemeClr val="dk1"/>
              </a:buClr>
              <a:buSzPts val="1400"/>
              <a:buNone/>
              <a:defRPr sz="1800">
                <a:solidFill>
                  <a:schemeClr val="dk1"/>
                </a:solidFill>
              </a:defRPr>
            </a:lvl4pPr>
            <a:lvl5pPr lvl="4" indent="0">
              <a:spcBef>
                <a:spcPts val="0"/>
              </a:spcBef>
              <a:spcAft>
                <a:spcPts val="0"/>
              </a:spcAft>
              <a:buClr>
                <a:schemeClr val="dk1"/>
              </a:buClr>
              <a:buSzPts val="1400"/>
              <a:buNone/>
              <a:defRPr sz="1800">
                <a:solidFill>
                  <a:schemeClr val="dk1"/>
                </a:solidFill>
              </a:defRPr>
            </a:lvl5pPr>
            <a:lvl6pPr lvl="5" indent="0">
              <a:spcBef>
                <a:spcPts val="0"/>
              </a:spcBef>
              <a:spcAft>
                <a:spcPts val="0"/>
              </a:spcAft>
              <a:buClr>
                <a:schemeClr val="dk1"/>
              </a:buClr>
              <a:buSzPts val="1400"/>
              <a:buNone/>
              <a:defRPr sz="1800">
                <a:solidFill>
                  <a:schemeClr val="dk1"/>
                </a:solidFill>
              </a:defRPr>
            </a:lvl6pPr>
            <a:lvl7pPr lvl="6" indent="0">
              <a:spcBef>
                <a:spcPts val="0"/>
              </a:spcBef>
              <a:spcAft>
                <a:spcPts val="0"/>
              </a:spcAft>
              <a:buClr>
                <a:schemeClr val="dk1"/>
              </a:buClr>
              <a:buSzPts val="1400"/>
              <a:buNone/>
              <a:defRPr sz="1800">
                <a:solidFill>
                  <a:schemeClr val="dk1"/>
                </a:solidFill>
              </a:defRPr>
            </a:lvl7pPr>
            <a:lvl8pPr lvl="7" indent="0">
              <a:spcBef>
                <a:spcPts val="0"/>
              </a:spcBef>
              <a:spcAft>
                <a:spcPts val="0"/>
              </a:spcAft>
              <a:buClr>
                <a:schemeClr val="dk1"/>
              </a:buClr>
              <a:buSzPts val="1400"/>
              <a:buNone/>
              <a:defRPr sz="1800">
                <a:solidFill>
                  <a:schemeClr val="dk1"/>
                </a:solidFill>
              </a:defRPr>
            </a:lvl8pPr>
            <a:lvl9pPr lvl="8" indent="0">
              <a:spcBef>
                <a:spcPts val="0"/>
              </a:spcBef>
              <a:spcAft>
                <a:spcPts val="0"/>
              </a:spcAft>
              <a:buClr>
                <a:schemeClr val="dk1"/>
              </a:buClr>
              <a:buSzPts val="1400"/>
              <a:buNone/>
              <a:defRPr sz="1800">
                <a:solidFill>
                  <a:schemeClr val="dk1"/>
                </a:solidFill>
              </a:defRPr>
            </a:lvl9pPr>
          </a:lstStyle>
          <a:p>
            <a:pPr marL="12700" algn="l">
              <a:lnSpc>
                <a:spcPct val="100000"/>
              </a:lnSpc>
              <a:buSzPts val="3000"/>
            </a:pPr>
            <a:r>
              <a:rPr lang="en-US" sz="3600" dirty="0">
                <a:solidFill>
                  <a:srgbClr val="0000FF"/>
                </a:solidFill>
                <a:latin typeface="Calibri Light" panose="020F0302020204030204" pitchFamily="34" charset="0"/>
                <a:ea typeface="Century Schoolbook"/>
                <a:cs typeface="Calibri Light" panose="020F0302020204030204" pitchFamily="34" charset="0"/>
              </a:rPr>
              <a:t>C. Development Workflow: </a:t>
            </a:r>
            <a:r>
              <a:rPr lang="en-US" sz="3600" dirty="0" err="1">
                <a:solidFill>
                  <a:srgbClr val="0000FF"/>
                </a:solidFill>
                <a:latin typeface="Calibri Light" panose="020F0302020204030204" pitchFamily="34" charset="0"/>
                <a:ea typeface="Century Schoolbook"/>
                <a:cs typeface="Calibri Light" panose="020F0302020204030204" pitchFamily="34" charset="0"/>
              </a:rPr>
              <a:t>TestRPC</a:t>
            </a:r>
            <a:endParaRPr lang="en-US" sz="3600" dirty="0">
              <a:solidFill>
                <a:srgbClr val="0000FF"/>
              </a:solidFill>
              <a:latin typeface="Calibri Light" panose="020F0302020204030204" pitchFamily="34" charset="0"/>
              <a:ea typeface="Century Schoolbook"/>
              <a:cs typeface="Calibri Light" panose="020F0302020204030204" pitchFamily="34" charset="0"/>
            </a:endParaRPr>
          </a:p>
        </p:txBody>
      </p:sp>
    </p:spTree>
    <p:extLst>
      <p:ext uri="{BB962C8B-B14F-4D97-AF65-F5344CB8AC3E}">
        <p14:creationId xmlns:p14="http://schemas.microsoft.com/office/powerpoint/2010/main" val="429166570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E2D2B3B-882E-40F3-A32F-6DD516915044}" type="slidenum">
              <a:rPr lang="en-US" smtClean="0"/>
              <a:pPr/>
              <a:t>48</a:t>
            </a:fld>
            <a:endParaRPr lang="en-US"/>
          </a:p>
        </p:txBody>
      </p:sp>
      <p:pic>
        <p:nvPicPr>
          <p:cNvPr id="11" name="Content Placeholder 10"/>
          <p:cNvPicPr>
            <a:picLocks noGrp="1" noChangeAspect="1"/>
          </p:cNvPicPr>
          <p:nvPr>
            <p:ph idx="1"/>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58630" y="221596"/>
            <a:ext cx="2078837" cy="1728933"/>
          </a:xfrm>
        </p:spPr>
      </p:pic>
      <p:sp>
        <p:nvSpPr>
          <p:cNvPr id="6" name="Text Placeholder 6"/>
          <p:cNvSpPr txBox="1">
            <a:spLocks/>
          </p:cNvSpPr>
          <p:nvPr/>
        </p:nvSpPr>
        <p:spPr>
          <a:xfrm>
            <a:off x="3743380" y="6255558"/>
            <a:ext cx="5337048" cy="381000"/>
          </a:xfrm>
          <a:prstGeom prst="rect">
            <a:avLst/>
          </a:prstGeom>
        </p:spPr>
        <p:txBody>
          <a:bodyPr/>
          <a:lst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a:lstStyle>
          <a:p>
            <a:pPr marL="114300" indent="0">
              <a:buNone/>
            </a:pPr>
            <a:r>
              <a:rPr lang="en-US" altLang="zh-CN" dirty="0"/>
              <a:t>http://ksuweb.kennesaw.edu/~mhan9/</a:t>
            </a:r>
            <a:endParaRPr lang="zh-CN" altLang="en-US" dirty="0"/>
          </a:p>
        </p:txBody>
      </p:sp>
      <p:sp>
        <p:nvSpPr>
          <p:cNvPr id="7" name="AutoShape 14" descr="data:image/jpeg;base64,/9j/4AAQSkZJRgABAQAAAQABAAD/2wCEAAkGBxQSEhUUEhQUFhUVFh8WFxUYFBUXGBgXFRoYHRgUFxUYHCggGBolHBgcITEhJSksLi4xGB8zODMsNygtLiwBCgoKDg0OGhAQGiwmICQvLCwtLCwsLCwsLCwsLCwsLCwsLCwsLCwsLCwsLCwsLCwsLCwsLCwsLCwsLCwsLCwsLP/AABEIAMIBAwMBEQACEQEDEQH/xAAcAAABBAMBAAAAAAAAAAAAAAAABAUGBwECAwj/xABTEAACAQMCAgUGCAoFCQgDAAABAgMABBEFEiExBgcTQWEiUXGBkaEIFDI1UnSxsiM0QmJyc4KSs9EXQ8HD8BVTVHWDk6K0wiQlM2Oj0+HxFpTS/8QAGgEBAQADAQEAAAAAAAAAAAAAAAEDBAUCBv/EADMRAAICAgAFAgMIAQQDAAAAAAABAgMEEQUSITFBE1EiYXEUIzKBkbHB0fAzQlKhBhUk/9oADAMBAAIRAxEAPwC6KECgCgCgCgCgCgCgCgCgCgCgCgCgCgCgCgCgCgCgCgCgCgCgCgCgCgOch4igEmpMcoBuxnjtzn0UKcrGUFyBJJlRxjcDPpqAccVQGKAKA3oQKAKAKAKAKAKAKAKAKAKAKAKAKAKAKAKAKAKAKAKAKAKAKAKAKAKA0ZOINAJbtZAwZOI70JxnxBoURafZydu80gC5G0KDnzc8eAqAeKoMUAUBvQgUAUAUAUAUAUAUAUAUAUAUAUAUAUAUAUAUAUAUAUAUAUAUAUAUAUBigMUKYNAZoDFAFAb0IN3SDWYrO3kuJjhIxnA5sTwVF8ScAemhSjNR65795CYlhiTPBCm84/OcnifQBQFh9WPWONSLQTosdwq7htzslUcyoPFSO8ZPA+mgG7rK6ybjTrwQQxQupiWTL7s5YuCOB5eTQEV/pvvf8xbf+p/OgJj1XdYdxqdzJDNHEipD2gKbs53ouOJ5YY0BFL7rpvElkQQW5COygntM4ViPpeFAcf6b73/MW3/qfzoC1OrjpHJqFkLiVUVjI6YTOMIRjmc0Bw6zelE2m2yTwRpJmURuH3YAZWIIwfOuPWKEEfVb05k1QT9skaPEVwE3YKuG4nJ860Av6y+lbabarNGqO7yiNVfOMEMSeHgvvoBB1edOJL21ubq7WKGKBsbl3YwqbnY5PcCvLxoUr/Xuum7eQ/FEjiiB8nem92HczZIC58wHDz0BJerjrWa7mW2vFRZH4RypkKzfQZTnaT3HODy4cKAfetLppLpaQNDHG5lZlO/dw2gEY2nxoBd1a9KJNStDPKiIwlaPCZxhQvHiefGgIX0v617m0v5rZIYWSNwoZt+4hlU8cHH5VAW8p4ChDNAFAFAFAFAFAaSLkc8UA1m5PbqkZJXHljOQOf8A8VCieWe6CyyN2cYQEhGXO4KM/KB4UAs0LUfjEKyY25yCOfFTjgaIDhVAUAZoDehCo/hDX5WC1gB4SSNIR5+yUAZ9cnuoUinV11ZDUrd55JmiG8xxhVByVHlM2e7JAwPMaAj/AEUd7LVoA3yobvsHxy4uYn9WCagJD19D/vQfVo/vSVQKuj/U491bQ3AvFQTRrJs7Att3DON3aDPsoCedXHVu2l3DzNcLNvi7PaIimPLVt2S5z8n30BRJsu3vzCDt7a7MW7GdvaTbd2O/Gc4qAsv+gh/9OT/9dv8A3KoLJ6BdGTp1oLYyCUh2feF2fLI4bcn7aEEfWxYdtpV0O9EEo/2TBj7gaFKt6gb3ZqEkeeEtueH50bIR7i1APPwiL38ThH58p9W1V+1qAbL7Nr0WhUcGvJ8t4oXZgPWsa+2gGXqz6A/5UMzSStFFFhcqAWZ2ycDPAAAZP6QoCPdJNLk068kh3Ze3cMkgGM4w8bgdxxj15qAs/r8uO0trCQflln/ejU/21QP3UH82N9Yf7EoCqes/55uv1yfcjoD04nIeihDagCgCgCgCgCgEt7GzDC8u8ZxmgE0VwYww7BlAUtkYbdju4cSTUKRRtQFy5F5M0EYPCEKy7v0mxj2+6gJlpqRrGoh29njydvLBzxz38aAVVQFANV5pcjuWW4dAeSgDA4emsUq23tM2q8mEYpOOx3rKahS3wikO6xbuxMufH8Ecfb7KFJH1DXavppQfKincMP08MD7D7qAZ9Q6pLiTUHuxcQBGujcbCsm7aZN+3OMZxwoCMdfZ/70H1aP70tAXH1dfNdl9XT7KAka8xQh5U0f53h/1in/MCoU9VVSBQHG9thLG8bcpEKH0MCP7aA8xdWdwbfVrXdwPamFx+mGQg/tEeyhR46873tdUaMcexiSMD85xvIH760BKeuixEGk2EI/qpET92BwffQC34PP4nc/WB/DSgK/67fnWf9XH9ygJJ1x/N2lfoD+ClASnqD+bG+sP9iUBVPWf883X65PuR0B6cTkPRQhtQBQBQBQBQBQBQGKFNXQHgQCPMRn7aAxGgAwAAByAGAPVQG1AFARq/06+aRmSZVUnyVDEYHd+TzrVlXc3tM6tV+HGCUoNsk9bRySAddmiG404yKMtbN237ABEnsU7v2aAqXqs6Xf5Ou/wh/AT4SX83BOyX9kk58CahT0wjAgEEEEZBHIg8iDVIeeuvn5zH1aP70lCkv6H9aWn29jbQSvKJIoVRwIWI3KOOCOdAWL0a16G+hWe3LGMsVBZSpypweBoQ8v212sOpLK+dkV6JGwMnak+5sDvOAeFQpeZ64tL+nN/uHqgnyNkAjkRn20IZoDy708hNnrFwVHyLgTqP0tsox6zQoqDjUdfDLxWa9BB88cRBJ/cjoCxfhC/idv8AWf7uSgNfg9fidz9Y/u0oCv8Art+dZ/1cf3KAknXH83aV+gP4KUBKeoP5sb6w/wBiUBVPWf8APN1+uT7kdAenE5D0UIbUAUAUAUAUAUA0z3s2HZY12pxwxYEgDPD1VCiZelUAtxO5KgsU24y24cwAOfDjQHex6QwyOI/LSRhlUkQoWH5uedNgdVNUGc0AUAUGjahDDqCCCAQRgg8iDzBoDzL1m9DTptydgJtpiWhb6Pe0JPnXPDzjHjUKWJ1F9LDNE1jKcvAu6EnmYuRT9g49RHmqgiHXz85j6tH96SgIxZdCtQmjWSK0meN1DKwAwynkRxqAvvqg0ua205IriNo5BK5KMMHDNkGqDzpfQNJdSIilne4ZFUc2ZpCFUeJJAqAdX6vtTIP/AGGf2L/OqD1JbjCKDzCge4UIdKAoHr/sNl/FL3TQAftRMQfcy0KJeomx7TU9+OEMDvnzMxVF9zN7KAmnwhfxO2+s/wB3JQGPg9fidz9Y/u0oCv8Art+dZ/1cf3KAknXH83aV+gP4KUBKeoP5sb6w/wBiUBVPWf8APN1+uT7kdAenE5D0UIbUAUAUAUAUBrI4UEnkBk0BGLq6kuy0ayJDHyOSN7DzAVCjb0o6NkRW62wD9i5cxlgGkyQSwzz5Y9dANXSvUpZr+wBheEh1IDkbjukXJwDwHDv8aMFnLVAUBh+AJxnHd3nwFCpbeiIya5fZOLQgdwIcn2itB5F2/wAJ2Y4OHrraTGt84g1a10ktbMqLmeOIuCVDnGQOePbQDf0i06DV9PdY3V1kUtDKOIEiEhWB/SGD4ZoDz10BvmtdTtXOQROInHhIezcH0bvdQpJevr50H1aP70lAXH1dfNdl9XT7KEJGvMUB5U0f53h/1in/ADAqFPVRqkCgCgKn+ENaA2trL3rOY/VJGzH3xihRL8He0Gy8l7yyR+oBm+1vdQC74Qv4nbfWf7uSgMfB6/E7n6x/dpQFf9dvzrP+rj+5QEk64/m7Sv0B/BSgJT1B/NjfWH+xKAqnrP8Anm6/XJ9yOgPTich6KENqAKAKAKA5W9wjglGVgCVJUggEcxw76ikn2Pc65QepLR0IqngQ3eiwS/LiQ+OMH2ihRFqXRiKVIlUvG0BzE6nLLxz3/KGfPUAls+ieLkXVxO88iLhMoqKvPjhe/ifbTQJLVIYoU4X1x2cbPtLbVLbRzOPNXmT5U2ZKoc81HetiCx6QQyor7wu78lmUEYOOPHwrDDKg1s2rMC2EnHW/oPFbBoFI/CJX8LZH/wAuUexo/wCdCk56mZQ2kW2D8kyKfAiVz9hB9dAUPKQ+qnZxDX5248xuOGKAlHX586D6tH96WgLj6uvmuy+rp9lCEjXmKA8qaP8AO8P+sU/5gVCnqvFUhigCgKv+EH+IQfWh/CmoUTfB4/Frv9ev8OgO/wAINCbK3PcLkZ9ccmKA4fB4mBtrpM+UJ1YjvwyAA+1T7KAr/rnmDarc4Odqoh9IjGR76AlfXNERp2l57lAPp7FP5UBIuoCYHT5FHNLlsj9JUI/x4UBVXWM4k1i628c3CqPSAike0YqA9QKOA9FUhmgCgCgChUQDq4lMc95bt+S+4DxVmUn2ba52E9TnA+g4xBTpqtXt/RPGQH/4OK6J8/o5NA2PJdh6Ru838vfQGAJBnircOHMcfGgMpIxOGTHjkEc/5UAoxQGMUBgig7DdJoVsxJMEeTz8kVidMH4RsrMuS1zMc6ymqVv156C1xYrNGMtauXYd/ZMMSEejCt6AaFKM07XrmBGjguJY0f5So5UNnhnA78cMioCR9UWgNdajE23MVsRNIe4Fc9mvpLgew1QOXXz86D6tH96SgIVBr10ihEubhVUYVVmkCgDuABwBUBZnUPq0819Ms080ii3yFeR3APaR8QGPPBqgq/UpCtzKykhlnchgcEESEggjkQeNQCj/APJLz/S7n/fy/wD9UBfnUteSS6Yryu8jdtINzsWbAIwMk5qgndCFX/CD/EIPrQ/hTUKJvg8fi13+vX+HQEv6z9Ba906aKMZkXEsY7y0ZztHiVyPWKEPNmlaxcWrFreaSFiNrFCVJA/JYeB8/KoU30qza7uArlm3EyTPxZgg4ySMT34z6yK8zlyxcmZKq3ZNQj3ZeHWJbrqukGS1Vi1u/aKmPKxGCrpgc/IbIA54FearVbHcTLl4s8az05lGaVrdxbbjbTyxbxhtjldwHLP8AOshrD31b6G99qMI4sqOJ5mPHyUYN5RPMs2B45NAeoqpAoCKWOvyHVJrVsGML5IxxUqqtnPfnJ91acb5faHW+x2LcKCwI3rvvqSutw44UBXdk5i1uUKP/ABQeB5eUqtn2qa5kPhyn8z6S37zhcX5iTTUbrsInmIJEal2Ud4UZOK6R8+mn0YmteksT2gvDuEWNzY8ooM4O4L5u+qeWtMWWOsQTYEUqMSobaGG7BGeK8xQguwKAxigCgCgDPhQBQgEUBDNQ6rdMmkMhgKknJEbsikn80HHsoCSaJosFpGIraJY054XvPnYniT4mgEOt9D7K7k7W5t0kfaF3EtnaM4HA+JoBB/Rrpf8Aocftb+dAOWhdE7OycyWsCROy7Sy54rkHHE+cD2UA3y9XOmMxZrSMsxJJy3Ek5J50Br/Rrpf+hx+1v50A/aNpENpH2VvGI4wS20ZxluZ40AuoBv1vQ7e8QR3MSyorbwrZwGAIzwPmJ9tAJejenWdt2sVksaYYGVEOcNjA3AnhwrxGcW9JmWdNkIqUl0fYeq9mNdSotG6P2eqXVx8ahAfO9WiJiJG4ghtvyu7jz51o42Q7JyjI7XE8CGPVXOHnuTC46J2tnY3KWsKpuibc3Eu2BkZY8Ty5VsZC3XL6HPwZayIP5o06rFAs2I75mJ9SoPsFa/D1qrfzOhx5/wD1JfL+WGrdWOm3EhkeDazHLdm7RgnzlRwreOIPugdH7eyj7O2iWNSctjmx87MeLGgHOgCgIDANuut+ch/hj+Vc1dMtn0UnvhK+T/kn1dI+dOfaqSU3DcBkrkZAPeRU2m9HrkklvXQgWux9lq9o/wBMAZ8SWX/qFc65cuTFn0GG+fhtsPYn7KCCCMg8CDyIPca6R88M8ug24t3tuz2wEZKJkd+T8niTwoem9oq7pBLYThP8lxyxXySBY40jZCcHiz54AY459tQ8ly24YIu/BbaN2OW7HHHrogdAaoAtQGQ1AZzQBQgUAUAUAUAUAUAUBrICQQOeDj01JdmeotKS2RHq21F5IZIpWLPDJjJOThu4+sNWnhWOScZeGdfjFEYTjOC0pImFbpxgoCtLAmz1lkJIWZiPSJvKU/v8K5Ufu8pp+T6m1LJ4YpLvH+CxL+XZFI30UZvYpNdOb1Fs+bpjz2RXu0io+ru72X0ef6wMh9JXI96iuLhT1d9T7HjFXNiP5aZa+tLm3mH/AJT/AHTXZs/Az5DGerov5ojHVS2bN/CY/cQ1p8Pf3b+p1f8AyBayV9P5ZM63zhoKFG/WtZitY98zYHIAcWY+ZR31ittjWtyNjFxbMifLBDNoPTiG6mEISRGbO0ttIO0EkcDwOAawU5kbJcujey+D249fqNpoatXPZ65btyDxjJ9Kyr/YKw2PWVFm3jR5+FzXs/6NelfTzBMVocnkZeY9EY7z41MjN/21/qeuH8G2vUv7e39megHR+eOY3U+V3oVCsSXbcVO5s8uXvq4dNil6kzzxfNpnBUVeH+R06yE2y2Uv0ZcH96Nh9016zVqUH8zzwZ81d1fuv7J3XQOAasOIoEYEag5AGT34GfbQG1CGr++hTWJgeOQfEHI9FAb0AUBtQhwvrtYY3kc4VFLN38AM8B568ykoptmSquVk1CPd9DTS9QS4iWWI5Vhw84xwII7iDUrmpx2j1fTOmbrn3QwdYOozW8MUkLFcTDf4jB8k+BNa+ZZKEVKPudDhNFV9soTXddPqSOzuRLGki/JdQw9DDNbMZcy5jm2Qdc3F+DtXoxhQBQBQED6Fjs9SvovOxYepyR7nrnYvw3TifQcS+PCpmTyuifPhQEA60bQoYLpOaNtJ8Qd6H2g+2ubnx04zXg+i4FYpKyh+USDpHfhtOllU8JIMj/aAD/qrZunuhy+RzsSlrNjB+JfsVy1sbe3sboc+0bcf0Xyv/CGFczl5IQmfTep6119D9uhbWoMGgkI5GJiPQVOK7E+sH9D4+pct0U/f+SH9WFysdjM7nCrKWJ8wEcZNaWDJRqk37na45XKzKhGPdr+WRTWNaub1pJAXWGMZ2htqovcCRzY1p2XWWtyXRI6+NiY+LGMJJOT/AHJ71cyyNZqZGZvLYKWJJ2g4xk92Qa6WE5OrbPneMxhHJagtdFsh/SS4F5furyBIIMqWP5Kp8sgd7M3AerzVoXy9W5pvojt4MHi4ilCO5S/nsZ6GWBlu5JbddscQITcTw3gqMnvYrkn00xoc1jlDshxK5V48a7nuT7iXprOXeJjnKqynz8DnHvNeMqW2jPwytRjJeH1HOx6NC3tkuiwdyQRjBVAeRB7znHHxrLHHUK1Zs1LOIO+90a0u3zZY1lciSNJB+UAfbzHtrqwlzRTPl7q/TscfYjPWfDmzDjnHKp9uV+0itXOX3e/ZnU4JLWQ4+6aJNptyJYo5F4h0Vh6wDW1XLmimjl31uFkovw2KCK9mMKENXcDzevgPWaFIJ1wSzpZo0W/se2X412ZIfsO8Ajio7ifRTwBit+jn4MXvR+6bztbvIXVsc0YOTtbnwPqIqAlPQjpwt6WgmQwXcf8A4kDZBOObJniR4cx76Al4NUhvQCDX7ftLWdPpROB6dpx76x3LcGvkbGJPkvhL2a/cgfVXq2He3Y8HG9PBl+UB6Rg/smudw+3TcGfRcfxuaKuS+T/gl3Ti17SxnHeF3j0oQ39lbuVHmqkji8Ls9PKg/wDOvQ49XtzvsYvzNyfunh7iK84cuapHvjFfJly+fUkdbRzAoANGVLY2W+v27wNOJB2SEhiQQQR3YPHPm8+RWJXwcebfRG1LDujaqmurKp1DXJHvJZrXehl8kADLkYUcgOBO3PCuLO5ytcq/J9fThwhixrv01Hr8iWdCtKv0nElwz9mVO5XlLE5+T5OTg5rexarlPmm+hxuJ5GFOrkqS38kT2uifPDP0vsO3s5kAywQuv6SeUPsx66wZEOeto3eHXejkwl8+pBF1PfojJnjHKsf7JcOvu4equcrObFa9j6D7OocUUvDTf/Q83Wm9rokYA8pIllHqO5vapNbEq+bFSXsaUMj0+KSb7NtDh0W1DttMyTkxxNG37CnH/Dg1kos56PyNbOo9LO17tP8AVkM02Yro04H5Vyqn0FY8/ZWjB6xpa9zu3QUuJQ34jv8Acb9JguLtUtYRiMNucgeTk/1kjd+ByHhWGqM7Uq49jYyZ0Y0nfN/F4/pFnaleJptmpVdyx7UVc4LEnic+fma7E5LHrWvB8pTVLOyWm9N7ZW+iaIb+5lCuEXcZCSMttdiRgeeuTVT69j66PqMrLWFRHa2+36FpWFlDYwEL5KICzMeZwOLMe812IQjTDp4Pkrbrcy74urfYpm9naXtJTnBkLY8xfJx9lcGbc25fM+5pjGtRh50PIurixUwyDfBMmV57TuAIeM/kkd4/+62Oaylcr6pmgq6MySsg9Ti/82TLoJrMbQFGkQFWOFZgG2nieB8c1u4dseTTZxeL4k1dzKL6nDV+kMdzc/ERteKVdjSKclZOJBXuIBAqWXqyfpeGesbBnRR9rfSUXvXyJToen/F4I4d27YuN2MZ9XdW5VDkgonJyr/XtlZrWxdWQ1zVj5qFIt1l2ksunyxQRPLJIVVQrAFSWH4QnI4D+2gIbYdIb7RytvqyGe1cbVuVzJtyOKOSPLAzjB48OGagFtx0OZWF/oNwib/KMO7MEvgByX9Ejh3Yqg66doV9eajb3l5bxWnxUHJjcO85IIAOOSjJ554EjvqAsjaKuyG9ABGajKnooyLfbXDyIPxabB9G9gB6CBj11wPirscl4Z983DIx4wf8Avj0/QuhJEuYMqcpNHw9Dr9vGu5tThteUfD8sqLtPun+xEeqmQiGeJuccucelQD70NaeA9KUfZnX48t2Qs90OvTHpStkoVQGlcZVTyA+m3hnhjvrNk5KqWl3NXhvDpZUm30iu5H+iPTK5nukil2Mr55LtK4BIIOeXD31q42XZOzlkdLiPCsemh2Q3tCrX9XltNRy7t8XniwFJO1SBjIHcQ2CfBqyXWyqu6v4WYcPFhk4fwr44sh9pYTy2SiJWZTcHeq/SKRhCfDnx7q0YwnOrUfc7Nl1NWU3PpqPT9R7j0cWGo2Sg53KNx87sHVseYcRWdUqm6CNKWU8zCuk/D6fTpos+uufJhQARQq7lH6upt3urb8kygj0IWKn91xXz9rcHKB95jJXxqv8AKWv8/MtvozGDZW6niDAgI8CgzXaoX3SXyPjcyT+0zkvdkE0Kc2b39o/Adm7J47VOD60IP7Nc+qXpOdbPoMqH2mFGRHvtJ/59TTRrBpNHnCjP4UuP9mEzj1A15qg5Y0te+z3lXxhxKDb8a/XZJerqRGtQVxuXyGAGOK958SMGtvB04bRyuNKUb9Pt3QxdM703t3HZwnKq2GI5bj8pvQi59ea18mfrWKqPY6HDaViY0smfd9v8+ZnWI/8AJd9HPGp7CRQhA/NADL6eAYeuli+z2qS7Expf+wxZVSfxLqv4OfTLpULsLbWu5g5G44ILHPkoAe7PE15ycr1dQrPfDuGvFbvv6a7f2PWsdHxDpTwgAsiiRiO91IZz7MitizHUcdx/M0MfOdnEFY30b1+Qt6ORxXmnQrMocBdhz3Mnk5B7jgc6yUKN1KUjBmysxcyTreuu/wAmRfVur8Kx7G4Tb9GTmv7Q5+ytWfDnv4WdOj/yBa1bHr8h86FdE0gbtmdZZBwUgHamRxxnmcEcfGs+Nhqt8z6s0eI8WeSvTgtR/cfNH6Qw3DSIhIaNyhDDB4EjcPDga2a7o2NpeDQycOyhRcu0ltDqT5qymoAFChQHC9s45kaOVFdGGGVgCCPQaAiHRfoIdPu3kt7lxaOCTanyhvPLyj3Dz8+7NQE1qkCgN6AKAru3sVfVb23ceTNEfaQjAjxBJPqrmKCeROD8o+lnc44FN0e8X/Yo6A3728slhPwZGJj8e9gPAjyh6TXrEm4SdMvyMfFqY3Vxy6+z7m/RVex1S8h7nG8fvbh/EPsq465L5x9zznP1cCqz26f5+hFdY1GN9QmlnBdEYhY/pdn5KoT3LnJPr89adtkXc3LwdfGonHChCp6b7v22SHq6s3mnlvZRjOUTAwMnGdo8ygBR6TWzhQcpu1nN4zbGqqONB711Y59NoYry1l7JlaS1Ys2Oa7R5an0jPrWs2VGNsHrujV4XOzFvjzrpM16rfxNv1rfYtTA/0vzLx7f2n8hJ1mDs5LOf6EhB9RVv7DXnO+GUJfMy8F+Ou6v3RPM10EcB9GFCBQFU9adnsulkH9bHx9MfA+4rXG4hDU1L3PsOAXc1Dh/xf7ljdHRi0t/1KfcFdWn8C+h8vl/68/q/3IR1qadteO4XhuHZOR5wCVPrBYeoVzuIV6amvofQcAvTUqX9USDq+h2WEe7Hllm4+Ysf7BW1hx1SjmcYnzZkteCF63ps9jM/xR37KXgNhyRn+rYDvHcfNWlbTZTJuvsztYuXjZdUfX1zR9yT9AOjRt1M0w/CuMBe9FPHifpHgT6q2sPHcFzS7s5nF+IK9+lX+Ff9kl1bTY7mMxSjKn2gjkwPca2rK42R0zlY+RZRNTh3I/ovQ1bWTtI3DtjyWkAyvPO0AYyRjj6awU4kKnzG9mcWtyY8j6L5D3LYM6lZJWIYYYKMZBxy9h/eNbLW1pnNhJxkmvAz9EejRt0dJSH/AAhKAHgF8nBYeclQcVr4tLrTTZ0OJ5ccmcZxWunUcr67tbcgSbFY8cEFmPieGay2XQh+JmrTiXXLcF0FOmapFOMwuG28wBgjPgaV2ws/CyX41tH40NUWlxWD3d40mInXtGG0kpgsznhz4nhXiujknKS8mxk5zvphXJfh8iHROsrT7iTslkaNyfJWVCm7PLBPDJ8cVsGgTLNAFAFCBQGKA1L/AOMUKdaECgIRqa9nrVu3dLHt9YVx/KtCz4cqL9zvU/ecMnH/AIvZ16wdGZlW7gyJoOJxzKA5z4lefoJq5lLf3ke6PHCcuKbx7Pwy/cj1j0gWXUrW4Hkl1EUy/nHcuR4HKkeitWN6ldGX5M6duDKrDsq8J7X0M6PoUMup3ENxk7WZ1XOA3lA4Pf8AJYGrXTGWRJTJkZltWBXOrzpN+xYWqXsdpbtJgBY18lRwBP5KAeJ4V0rJxqhs+boqnk3KPl+Sv+jED/EtQuX/AK2NwPEgOWb2tj21zaIv0p2PyfQ50ofaaKI/7dGnVpqRhn7J+CXC5XPLemQCPTgj1Cpg2csuV9mZOOY6sq9SPePf6MkvWhb7rLd/m5FP72V/6q28+O6vocrgc9ZWvdMfuj132trDJ9KNc+kDB94NbFMuatM5+XX6d84+zY4VlNYKAjXTfo217GnZsqvGxwWzgq2NwyB4A+qtTKx3akl3R1OF56xJtyXRj9Y2/ZxpHz2IqZ8+0AZ91bMI8sUjn2z55yl7nPU9PjuIzHMu5Dxxy4jkQRyNScIzWpHqi+dM+eD0zVYIoYwuFWNAAMnCgAYHE1YxUVpHic3OTlLuxpuelNjFzmjz+aCx9wqnkcdG1OO5jEsTEoxIGRg5U4PD1UAv20AKKASaq0wT/s6oXzjyyQAMHj48a8WOaXwGfHVTl963r5ES6HyvDeTQSnynGSe4uOOR6QxrRxnKNrhM7XEoQtxYW19l+x11+M2t6t2wDxvhduRuB2hTtB58s1b067vUfVHnDksjFeOnprr8hPpFyi37yOGgWUYRHUruLY4nuHEZ9JrxVNK9yfTZlyq5Sw1CL5nHu14J2yBlIIBBGCCMjxBFdQ+a7FL9ZHSCxvIJYZYmTUYJOyRVTJZwwGAw+VGw7jx4ioUdOiGt3em3MWnaj5SSgC3nznnyQk81zw48VJHcabBagNUGaAKA0Jz/AI91AZFAdKECgIV0/HZz2E/0Jtp9DFD9gatHL6ThL5nc4T8dV1Xut/psmpFb2jiJ6Kp6d9FfipNxCcRM3ye+NjxG383I4eauNl43pvnj2PruFcRWRH0bO+u/uhw6XW0iG31KA+VsTtCBwzt4OR9Eg7T6qy5EZR5bomtw+yufPhW+70NGoavcatLHAqhFznaCSB55WPmAPv8AGsE7Z5UlFI3asWjhtcrZPb/zoTrpHaLb6ZLEnBUi2D1kAk+JJz666N0VXQ4r2OBhWSvzozl3b2RMaFLLp1nNbqTNEzEAcyGkJBHoYA+s1pqmTphKHdf2dd5ldeZbXa/hkv4LC1KwFxA0UnDtEw2O5uByPQw91dKcOeHK/J85Tc6blOHhifoxpJtbdYWfeVLHcBgYYk4ArzRV6cOVvZ7zslZNzsS1sdazGoFAFAFAM/SF5OycqBsUZJzxI9FCnPRWS6swsg3KQY2GTx2nzjwxUBG+sGytrOyYxwRq8hEattyRkEsQTxztB9tASXonYCCzt0Ax5AZv0pPKY+00A80AUAUBB+lw+L3sFwORxu/ZOG/4T7q52V8F0Zn0HDn62JZS/A4dN9MklWOWEFjESdo4kg4OQO/iPfWXLrckpR8GvwvIrrlKuzpzdNjbr00l+Ikjt5VdT5TMpVVyBkbj3Z4+qsN0ncopRezbxIww3OUrE0/CZN7dSFCk5IAyfPw4n2iulFaSPnptOTa8jfqOkI2+WKOBbnadkzxBsNjgSRxNNHkiOj9Dr6a4gm1a5jlFqd0McagZfh+EkbauTwHDHcKAsEiqDHpoQ1Jz/j3UKZoAoDpQgUBFusm232TEc43V/VnBPsatTNjupv2OtwWxRylF+U0O/Ru6MtpBI3ymjXcfOQME+0Vmpk5Vpv2NPNrVd84rw2dtW01LmJopQdreY4IIOQQfPkV6srVkeV9jHj3yosVkO6OtvaKkaxAZRVCAHjlQMYPnqqKUeXweZ2ylNz872c7DS4YM9jEibue1QM+mpCuMPwrR6tyLbfxy2JelOnNcWssSfKZcrxwCVIIUnxxj114vhz1uKM2DfGm+M5dkadEbGSC0ijlGHUHIyDjLEgZHmBqY0JQrUX3LxC2F2RKcOzHis5pBQBQBQBQGKA43UIdGQ8mUr7RihSE9WF6T8Ygb5SOHx6fJb3qPbUAl65YneK3VFZvLY4VSx+SMcAPE0YJ/APwa/oD7BQHUGgM0AUBxubRJMdoivg5G4A4PrrzKEZd0ZIWzh+F6Oor0Y2/c2zVBqe72UIZoUzQBQDV0h16CziMtw4ROXnZj9FFHFjTQEfRXpZb36ubYuRGQGDRspXOcceR5cgc1AP2aoCgOlCBQHK7tllRo3G5HG1h5wa8yipLTPddkq5Kce6MWdqsSLHGMIgCqPMB4nnVjFRWkLLJWSc5PqztVPAUAUAUAUAUAUAUAUAUBrQpigEVnpUMTtJHGiu+dzAeUcnJyfTxqaAtoAzVBqh91QG1AFAZqgwTQgBhQAxql0zINCGahRNdXiJtDuqb22LuYDcx/JXPM8KAr3rctZY5LO+RO1itHJkiIyMEqQ5Hm4EZ7uBo+wG59futUnMWjyJbRRxCaQlQjvK5IKt5J5YxkcO/PKnbsB06G9M7hbn4hqabLg8I5MACTAJwccOIBww4HlzowWJvFAdaECgCgCgCgCgCgCgCgCgCgCgCgMGhTWgCgMUAGoDXeP8caoMbuPI8R9lAbZPhUAYPnqgTaldCGJ5DkhBnGefmHtrxZPki5MzUVO2xQXki66vePAblBCIwT5GCThTgnnWmr7nDnSWjsPExIW+hJvm9zXW9ZeW1hmjZo8uUkCkjj6fVw9NS26U61OPTwesXDhTfOqaT6bR3tLa0imUvdu8inIyxwD5icH7asY1xknKb2Y7Z5NtbUakk/kS5D/j010Dh60DVAQLrV0iW7FrBBEWYylu14BYwFIIZuY55/Z89PAGrQemE1jJ8R1dTt+Sk58oFTw8s/lp+dzHfQG+r9X0kMwvNHkCN8rstw2ENxwh5FD9E8PMRQCrTdFvr68t7nUYo4FtclEQgtI57zhmwucHn9tRvYLEqg6UIFAFAFAFAFAFAFAFAFAFAFAYY0BqWoU5SSY4mgOPxgmgIlrPTSQXfxKzg7ecDLFn2IvDJHDngEZ5c6bBjox01klu2sryBYZxnG05UkAHbxJ4lTkHJzjuqAQdberTDsba2Z1dleZ9jFTsjUnGR3YDH9kVWB46stTM+nxFiS8bNGxJyTg+SST+aVqIhLqoChTW4hV1KuAysMEHkRUaUlpnqE3BqUe5Guld6kEPxeFQGlBG1RgBW4E4HeeXtrUyJquHJHydbh9UrrfXtfSPk6W+gIlj2UzbePauw/JIxw9QGPbUhjpU8svqSedKWX6la34XzOFzpds9k5gw3ZgkSYwxZeJycDmPtqSqrdXw+PJkryciGWvU8+PHUXdC7ovbLu/IYp6hgj3HHqrJhzcq+prcVqUMh689R+NbRzAoBr6RaBBexGKdcj8lh8pD9JT3H3GgI90F6P3ljLJFJKr2gGYs8Wyc/JH5GO8cQcjHfUBNKoCgOlAFAFAFAFAFAFAFAFAFAFAasaAb2viswibju5H1ZFQotzVAmuRkj0UBmKOgGs6FaW80t8w2yYLPIXbAXaAfJzjkKmgQXonE+pas+oBSkERwueBJCbEXxOPKPm4CnkHO+6SQQ6xdS3QkISP4vEiqGJBADHiQBnyv36dAI+qnWnhmktVid0mcMD3xAZG9hg8OKZ82KAuVTwqkM0BtUKQ7VdHunvGmiC4G3YzEYGFA5eBzWhbVY7eaJ3sbLx4Yqqnv56HKx027LhridWTiGjA4MCCMHgKzRrub+N9DUtyMVR1VBp+5zPQ+LJ2ySqjHJQMMejlx9defscfDej0uLWaW4pv3Hqzs0hjCRjCrx9feSe8mtmFahHSOdddK2fNPuKa9mIKAKAxQBQBQHSgCgCgCgCgCgCgCgCgCgCgCgGE8b4Z7lOP3RUKPC8qoOUvOgN46AiPWyxGmvgkZdAfEbuR8KAV9XKAabb4AGVJOBzO9uJ8aiBIEtI9zPsTcTxbaNx4DmcZNR9wVvpHDpFPjhlWz/u0P20BZacvb9pr0Q2FAbLUL4A16IAqFMigChDVeQ9FCm1CGKAKAKoE78zQH//2Q=="/>
          <p:cNvSpPr>
            <a:spLocks noChangeAspect="1" noChangeArrowheads="1"/>
          </p:cNvSpPr>
          <p:nvPr/>
        </p:nvSpPr>
        <p:spPr bwMode="auto">
          <a:xfrm>
            <a:off x="495300" y="130419"/>
            <a:ext cx="281354" cy="28135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84406" tIns="42203" rIns="84406" bIns="42203" numCol="1" anchor="t" anchorCtr="0" compatLnSpc="1">
            <a:prstTxWarp prst="textNoShape">
              <a:avLst/>
            </a:prstTxWarp>
          </a:bodyPr>
          <a:lstStyle/>
          <a:p>
            <a:endParaRPr lang="zh-CN" altLang="en-US" sz="1662"/>
          </a:p>
        </p:txBody>
      </p:sp>
      <p:pic>
        <p:nvPicPr>
          <p:cNvPr id="9" name="Picture 8"/>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237467" y="2041706"/>
            <a:ext cx="6394406" cy="2797553"/>
          </a:xfrm>
          <a:prstGeom prst="rect">
            <a:avLst/>
          </a:prstGeom>
        </p:spPr>
      </p:pic>
      <p:pic>
        <p:nvPicPr>
          <p:cNvPr id="10" name="Picture 9"/>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22652" y="2572890"/>
            <a:ext cx="2413817" cy="2171872"/>
          </a:xfrm>
          <a:prstGeom prst="rect">
            <a:avLst/>
          </a:prstGeom>
        </p:spPr>
      </p:pic>
    </p:spTree>
    <p:extLst>
      <p:ext uri="{BB962C8B-B14F-4D97-AF65-F5344CB8AC3E}">
        <p14:creationId xmlns:p14="http://schemas.microsoft.com/office/powerpoint/2010/main" val="1348725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Shape 173"/>
          <p:cNvSpPr txBox="1">
            <a:spLocks noGrp="1"/>
          </p:cNvSpPr>
          <p:nvPr>
            <p:ph type="title"/>
          </p:nvPr>
        </p:nvSpPr>
        <p:spPr>
          <a:xfrm>
            <a:off x="387987" y="968380"/>
            <a:ext cx="6708900" cy="410100"/>
          </a:xfrm>
          <a:prstGeom prst="rect">
            <a:avLst/>
          </a:prstGeom>
          <a:noFill/>
          <a:ln>
            <a:noFill/>
          </a:ln>
        </p:spPr>
        <p:txBody>
          <a:bodyPr spcFirstLastPara="1" vert="horz" wrap="square" lIns="0" tIns="12700" rIns="0" bIns="0" rtlCol="0" anchor="t" anchorCtr="0">
            <a:noAutofit/>
          </a:bodyPr>
          <a:lstStyle/>
          <a:p>
            <a:pPr marL="12700">
              <a:spcBef>
                <a:spcPts val="0"/>
              </a:spcBef>
              <a:buClr>
                <a:srgbClr val="262626"/>
              </a:buClr>
              <a:buSzPts val="3000"/>
            </a:pPr>
            <a:r>
              <a:rPr lang="en" sz="3600" dirty="0">
                <a:solidFill>
                  <a:srgbClr val="0000FF"/>
                </a:solidFill>
                <a:latin typeface="Calibri Light" panose="020F0302020204030204" pitchFamily="34" charset="0"/>
                <a:ea typeface="Century Schoolbook"/>
                <a:cs typeface="Calibri Light" panose="020F0302020204030204" pitchFamily="34" charset="0"/>
                <a:sym typeface="Century Schoolbook"/>
              </a:rPr>
              <a:t>History of Ethereum - Timeline</a:t>
            </a:r>
            <a:endParaRPr sz="3600" dirty="0">
              <a:solidFill>
                <a:srgbClr val="0000FF"/>
              </a:solidFill>
              <a:latin typeface="Calibri Light" panose="020F0302020204030204" pitchFamily="34" charset="0"/>
              <a:ea typeface="Century Schoolbook"/>
              <a:cs typeface="Calibri Light" panose="020F0302020204030204" pitchFamily="34" charset="0"/>
              <a:sym typeface="Century Schoolbook"/>
            </a:endParaRPr>
          </a:p>
        </p:txBody>
      </p:sp>
      <p:sp>
        <p:nvSpPr>
          <p:cNvPr id="174" name="Shape 174"/>
          <p:cNvSpPr txBox="1">
            <a:spLocks noGrp="1"/>
          </p:cNvSpPr>
          <p:nvPr>
            <p:ph type="sldNum" idx="12"/>
          </p:nvPr>
        </p:nvSpPr>
        <p:spPr>
          <a:prstGeom prst="rect">
            <a:avLst/>
          </a:prstGeom>
          <a:noFill/>
          <a:ln>
            <a:noFill/>
          </a:ln>
        </p:spPr>
        <p:txBody>
          <a:bodyPr spcFirstLastPara="1" vert="horz" wrap="square" lIns="0" tIns="3175" rIns="0" bIns="0" rtlCol="0" anchor="ctr" anchorCtr="0">
            <a:noAutofit/>
          </a:bodyPr>
          <a:lstStyle/>
          <a:p>
            <a:pPr marL="25400" algn="r"/>
            <a:fld id="{00000000-1234-1234-1234-123412341234}" type="slidenum">
              <a:rPr lang="en" sz="900" i="1">
                <a:solidFill>
                  <a:schemeClr val="lt2"/>
                </a:solidFill>
                <a:latin typeface="Century Schoolbook"/>
                <a:ea typeface="Century Schoolbook"/>
                <a:cs typeface="Century Schoolbook"/>
                <a:sym typeface="Century Schoolbook"/>
              </a:rPr>
              <a:pPr marL="25400" algn="r"/>
              <a:t>4</a:t>
            </a:fld>
            <a:endParaRPr sz="900" i="1">
              <a:solidFill>
                <a:schemeClr val="lt2"/>
              </a:solidFill>
              <a:latin typeface="Century Schoolbook"/>
              <a:ea typeface="Century Schoolbook"/>
              <a:cs typeface="Century Schoolbook"/>
              <a:sym typeface="Century Schoolbook"/>
            </a:endParaRPr>
          </a:p>
        </p:txBody>
      </p:sp>
      <p:sp>
        <p:nvSpPr>
          <p:cNvPr id="175" name="Shape 175"/>
          <p:cNvSpPr/>
          <p:nvPr/>
        </p:nvSpPr>
        <p:spPr>
          <a:xfrm>
            <a:off x="1294048" y="5468616"/>
            <a:ext cx="410099" cy="410099"/>
          </a:xfrm>
          <a:prstGeom prst="rect">
            <a:avLst/>
          </a:prstGeom>
          <a:blipFill rotWithShape="1">
            <a:blip r:embed="rId3">
              <a:alphaModFix/>
            </a:blip>
            <a:stretch>
              <a:fillRect/>
            </a:stretch>
          </a:blipFill>
          <a:ln>
            <a:noFill/>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176" name="Shape 176"/>
          <p:cNvSpPr/>
          <p:nvPr/>
        </p:nvSpPr>
        <p:spPr>
          <a:xfrm>
            <a:off x="1704144" y="1613658"/>
            <a:ext cx="6840600" cy="3794700"/>
          </a:xfrm>
          <a:prstGeom prst="rect">
            <a:avLst/>
          </a:prstGeom>
          <a:blipFill rotWithShape="1">
            <a:blip r:embed="rId4">
              <a:alphaModFix/>
            </a:blip>
            <a:stretch>
              <a:fillRect/>
            </a:stretch>
          </a:blipFill>
          <a:ln>
            <a:noFill/>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Tree>
    <p:extLst>
      <p:ext uri="{BB962C8B-B14F-4D97-AF65-F5344CB8AC3E}">
        <p14:creationId xmlns:p14="http://schemas.microsoft.com/office/powerpoint/2010/main" val="8556697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Shape 181"/>
          <p:cNvSpPr txBox="1"/>
          <p:nvPr/>
        </p:nvSpPr>
        <p:spPr>
          <a:xfrm>
            <a:off x="363273" y="1751717"/>
            <a:ext cx="5829300" cy="2540100"/>
          </a:xfrm>
          <a:prstGeom prst="rect">
            <a:avLst/>
          </a:prstGeom>
          <a:noFill/>
          <a:ln>
            <a:noFill/>
          </a:ln>
        </p:spPr>
        <p:txBody>
          <a:bodyPr spcFirstLastPara="1" wrap="square" lIns="0" tIns="66025" rIns="0" bIns="0" anchor="t" anchorCtr="0">
            <a:noAutofit/>
          </a:bodyPr>
          <a:lstStyle/>
          <a:p>
            <a:pPr marL="424815" indent="-412115">
              <a:buClr>
                <a:srgbClr val="0000FF"/>
              </a:buClr>
              <a:buSzPts val="2400"/>
              <a:buFont typeface="Arial" panose="020B0604020202020204" pitchFamily="34" charset="0"/>
              <a:buChar char="•"/>
            </a:pPr>
            <a:r>
              <a:rPr lang="en" sz="2800" dirty="0">
                <a:solidFill>
                  <a:schemeClr val="dk1"/>
                </a:solidFill>
                <a:latin typeface="Calibri" panose="020F0502020204030204" pitchFamily="34" charset="0"/>
                <a:ea typeface="Trebuchet MS"/>
                <a:cs typeface="Calibri" panose="020F0502020204030204" pitchFamily="34" charset="0"/>
                <a:sym typeface="Trebuchet MS"/>
              </a:rPr>
              <a:t>Cryptography (similar to Bitcoin)</a:t>
            </a:r>
            <a:endParaRPr sz="2800" dirty="0">
              <a:solidFill>
                <a:schemeClr val="dk1"/>
              </a:solidFill>
              <a:latin typeface="Calibri" panose="020F0502020204030204" pitchFamily="34" charset="0"/>
              <a:ea typeface="Trebuchet MS"/>
              <a:cs typeface="Calibri" panose="020F0502020204030204" pitchFamily="34" charset="0"/>
              <a:sym typeface="Trebuchet MS"/>
            </a:endParaRPr>
          </a:p>
          <a:p>
            <a:pPr marL="424815" indent="-412115">
              <a:spcBef>
                <a:spcPts val="420"/>
              </a:spcBef>
              <a:buClr>
                <a:srgbClr val="0000FF"/>
              </a:buClr>
              <a:buSzPts val="2400"/>
              <a:buFont typeface="Arial" panose="020B0604020202020204" pitchFamily="34" charset="0"/>
              <a:buChar char="•"/>
            </a:pPr>
            <a:r>
              <a:rPr lang="en" sz="2800" dirty="0">
                <a:solidFill>
                  <a:schemeClr val="dk1"/>
                </a:solidFill>
                <a:latin typeface="Calibri" panose="020F0502020204030204" pitchFamily="34" charset="0"/>
                <a:ea typeface="Trebuchet MS"/>
                <a:cs typeface="Calibri" panose="020F0502020204030204" pitchFamily="34" charset="0"/>
                <a:sym typeface="Trebuchet MS"/>
              </a:rPr>
              <a:t>Blockchain</a:t>
            </a:r>
            <a:endParaRPr sz="2800" dirty="0">
              <a:solidFill>
                <a:schemeClr val="dk1"/>
              </a:solidFill>
              <a:latin typeface="Calibri" panose="020F0502020204030204" pitchFamily="34" charset="0"/>
              <a:ea typeface="Trebuchet MS"/>
              <a:cs typeface="Calibri" panose="020F0502020204030204" pitchFamily="34" charset="0"/>
              <a:sym typeface="Trebuchet MS"/>
            </a:endParaRPr>
          </a:p>
          <a:p>
            <a:pPr marL="927100" lvl="1" indent="-457200">
              <a:spcBef>
                <a:spcPts val="420"/>
              </a:spcBef>
              <a:buClr>
                <a:srgbClr val="0000FF"/>
              </a:buClr>
              <a:buSzPts val="2400"/>
              <a:buFont typeface="Courier New" panose="02070309020205020404" pitchFamily="49" charset="0"/>
              <a:buChar char="o"/>
            </a:pPr>
            <a:r>
              <a:rPr lang="en" sz="2400" dirty="0">
                <a:solidFill>
                  <a:schemeClr val="dk1"/>
                </a:solidFill>
                <a:latin typeface="Calibri" panose="020F0502020204030204" pitchFamily="34" charset="0"/>
                <a:ea typeface="Trebuchet MS"/>
                <a:cs typeface="Calibri" panose="020F0502020204030204" pitchFamily="34" charset="0"/>
                <a:sym typeface="Trebuchet MS"/>
              </a:rPr>
              <a:t>Accounts (Two types) and Wallets</a:t>
            </a:r>
            <a:endParaRPr sz="2400" dirty="0">
              <a:solidFill>
                <a:schemeClr val="dk1"/>
              </a:solidFill>
              <a:latin typeface="Calibri" panose="020F0502020204030204" pitchFamily="34" charset="0"/>
              <a:ea typeface="Trebuchet MS"/>
              <a:cs typeface="Calibri" panose="020F0502020204030204" pitchFamily="34" charset="0"/>
              <a:sym typeface="Trebuchet MS"/>
            </a:endParaRPr>
          </a:p>
          <a:p>
            <a:pPr marL="927100" lvl="1" indent="-457200">
              <a:spcBef>
                <a:spcPts val="420"/>
              </a:spcBef>
              <a:buClr>
                <a:srgbClr val="0000FF"/>
              </a:buClr>
              <a:buSzPts val="2400"/>
              <a:buFont typeface="Courier New" panose="02070309020205020404" pitchFamily="49" charset="0"/>
              <a:buChar char="o"/>
            </a:pPr>
            <a:r>
              <a:rPr lang="en" sz="2400" dirty="0">
                <a:solidFill>
                  <a:schemeClr val="dk1"/>
                </a:solidFill>
                <a:latin typeface="Calibri" panose="020F0502020204030204" pitchFamily="34" charset="0"/>
                <a:ea typeface="Trebuchet MS"/>
                <a:cs typeface="Calibri" panose="020F0502020204030204" pitchFamily="34" charset="0"/>
                <a:sym typeface="Trebuchet MS"/>
              </a:rPr>
              <a:t>Transactions</a:t>
            </a:r>
            <a:endParaRPr sz="2800" dirty="0">
              <a:solidFill>
                <a:schemeClr val="dk1"/>
              </a:solidFill>
              <a:latin typeface="Calibri" panose="020F0502020204030204" pitchFamily="34" charset="0"/>
              <a:ea typeface="Trebuchet MS"/>
              <a:cs typeface="Calibri" panose="020F0502020204030204" pitchFamily="34" charset="0"/>
              <a:sym typeface="Trebuchet MS"/>
            </a:endParaRPr>
          </a:p>
          <a:p>
            <a:pPr marL="424815" indent="-412115">
              <a:spcBef>
                <a:spcPts val="420"/>
              </a:spcBef>
              <a:buClr>
                <a:srgbClr val="0000FF"/>
              </a:buClr>
              <a:buSzPts val="2400"/>
              <a:buFont typeface="Arial" panose="020B0604020202020204" pitchFamily="34" charset="0"/>
              <a:buChar char="•"/>
            </a:pPr>
            <a:r>
              <a:rPr lang="en" sz="2800" dirty="0">
                <a:solidFill>
                  <a:schemeClr val="dk1"/>
                </a:solidFill>
                <a:latin typeface="Calibri" panose="020F0502020204030204" pitchFamily="34" charset="0"/>
                <a:ea typeface="Trebuchet MS"/>
                <a:cs typeface="Calibri" panose="020F0502020204030204" pitchFamily="34" charset="0"/>
                <a:sym typeface="Trebuchet MS"/>
              </a:rPr>
              <a:t>Smart Contracts</a:t>
            </a:r>
            <a:endParaRPr sz="2800" dirty="0">
              <a:solidFill>
                <a:schemeClr val="dk1"/>
              </a:solidFill>
              <a:latin typeface="Calibri" panose="020F0502020204030204" pitchFamily="34" charset="0"/>
              <a:ea typeface="Trebuchet MS"/>
              <a:cs typeface="Calibri" panose="020F0502020204030204" pitchFamily="34" charset="0"/>
              <a:sym typeface="Trebuchet MS"/>
            </a:endParaRPr>
          </a:p>
          <a:p>
            <a:pPr marL="927100" lvl="1" indent="-457200">
              <a:spcBef>
                <a:spcPts val="420"/>
              </a:spcBef>
              <a:buClr>
                <a:srgbClr val="0000FF"/>
              </a:buClr>
              <a:buSzPts val="2400"/>
              <a:buFont typeface="Courier New" panose="02070309020205020404" pitchFamily="49" charset="0"/>
              <a:buChar char="o"/>
            </a:pPr>
            <a:r>
              <a:rPr lang="en" sz="2400" dirty="0">
                <a:solidFill>
                  <a:schemeClr val="dk1"/>
                </a:solidFill>
                <a:latin typeface="Calibri" panose="020F0502020204030204" pitchFamily="34" charset="0"/>
                <a:ea typeface="Trebuchet MS"/>
                <a:cs typeface="Calibri" panose="020F0502020204030204" pitchFamily="34" charset="0"/>
                <a:sym typeface="Trebuchet MS"/>
              </a:rPr>
              <a:t>Solidity </a:t>
            </a:r>
            <a:endParaRPr sz="2400" dirty="0">
              <a:solidFill>
                <a:schemeClr val="dk1"/>
              </a:solidFill>
              <a:latin typeface="Calibri" panose="020F0502020204030204" pitchFamily="34" charset="0"/>
              <a:ea typeface="Trebuchet MS"/>
              <a:cs typeface="Calibri" panose="020F0502020204030204" pitchFamily="34" charset="0"/>
              <a:sym typeface="Trebuchet MS"/>
            </a:endParaRPr>
          </a:p>
          <a:p>
            <a:pPr marL="1447800" lvl="2" indent="-457200">
              <a:spcBef>
                <a:spcPts val="420"/>
              </a:spcBef>
              <a:buClr>
                <a:srgbClr val="0000FF"/>
              </a:buClr>
              <a:buSzPts val="2400"/>
              <a:buFont typeface="Wingdings" panose="05000000000000000000" pitchFamily="2" charset="2"/>
              <a:buChar char="§"/>
            </a:pPr>
            <a:r>
              <a:rPr lang="en" sz="2000" dirty="0">
                <a:solidFill>
                  <a:schemeClr val="dk1"/>
                </a:solidFill>
                <a:latin typeface="Calibri" panose="020F0502020204030204" pitchFamily="34" charset="0"/>
                <a:ea typeface="Trebuchet MS"/>
                <a:cs typeface="Calibri" panose="020F0502020204030204" pitchFamily="34" charset="0"/>
                <a:sym typeface="Trebuchet MS"/>
              </a:rPr>
              <a:t>Language Used for Smart Contract Development </a:t>
            </a:r>
            <a:endParaRPr sz="2000" dirty="0">
              <a:solidFill>
                <a:schemeClr val="dk1"/>
              </a:solidFill>
              <a:latin typeface="Calibri" panose="020F0502020204030204" pitchFamily="34" charset="0"/>
              <a:ea typeface="Trebuchet MS"/>
              <a:cs typeface="Calibri" panose="020F0502020204030204" pitchFamily="34" charset="0"/>
              <a:sym typeface="Trebuchet MS"/>
            </a:endParaRPr>
          </a:p>
        </p:txBody>
      </p:sp>
      <p:sp>
        <p:nvSpPr>
          <p:cNvPr id="182" name="Shape 182"/>
          <p:cNvSpPr txBox="1">
            <a:spLocks noGrp="1"/>
          </p:cNvSpPr>
          <p:nvPr>
            <p:ph type="title"/>
          </p:nvPr>
        </p:nvSpPr>
        <p:spPr>
          <a:xfrm>
            <a:off x="67618" y="913844"/>
            <a:ext cx="4034100" cy="499800"/>
          </a:xfrm>
          <a:prstGeom prst="rect">
            <a:avLst/>
          </a:prstGeom>
          <a:noFill/>
          <a:ln>
            <a:noFill/>
          </a:ln>
        </p:spPr>
        <p:txBody>
          <a:bodyPr spcFirstLastPara="1" vert="horz" wrap="square" lIns="0" tIns="12700" rIns="0" bIns="0" rtlCol="0" anchor="t" anchorCtr="0">
            <a:noAutofit/>
          </a:bodyPr>
          <a:lstStyle/>
          <a:p>
            <a:pPr marL="12700" algn="r">
              <a:spcBef>
                <a:spcPts val="0"/>
              </a:spcBef>
              <a:buClr>
                <a:srgbClr val="262626"/>
              </a:buClr>
              <a:buSzPts val="3000"/>
            </a:pPr>
            <a:r>
              <a:rPr lang="en" sz="3600" dirty="0">
                <a:solidFill>
                  <a:srgbClr val="0000FF"/>
                </a:solidFill>
                <a:latin typeface="Calibri Light" panose="020F0302020204030204" pitchFamily="34" charset="0"/>
                <a:ea typeface="Century Schoolbook"/>
                <a:cs typeface="Calibri Light" panose="020F0302020204030204" pitchFamily="34" charset="0"/>
                <a:sym typeface="Century Schoolbook"/>
              </a:rPr>
              <a:t>Important Concepts</a:t>
            </a:r>
            <a:endParaRPr sz="3600" dirty="0">
              <a:solidFill>
                <a:srgbClr val="0000FF"/>
              </a:solidFill>
              <a:latin typeface="Calibri Light" panose="020F0302020204030204" pitchFamily="34" charset="0"/>
              <a:ea typeface="Century Schoolbook"/>
              <a:cs typeface="Calibri Light" panose="020F0302020204030204" pitchFamily="34" charset="0"/>
              <a:sym typeface="Century Schoolbook"/>
            </a:endParaRPr>
          </a:p>
        </p:txBody>
      </p:sp>
      <p:sp>
        <p:nvSpPr>
          <p:cNvPr id="183" name="Shape 183"/>
          <p:cNvSpPr txBox="1">
            <a:spLocks noGrp="1"/>
          </p:cNvSpPr>
          <p:nvPr>
            <p:ph type="sldNum" idx="12"/>
          </p:nvPr>
        </p:nvSpPr>
        <p:spPr>
          <a:prstGeom prst="rect">
            <a:avLst/>
          </a:prstGeom>
          <a:noFill/>
          <a:ln>
            <a:noFill/>
          </a:ln>
        </p:spPr>
        <p:txBody>
          <a:bodyPr spcFirstLastPara="1" vert="horz" wrap="square" lIns="0" tIns="3175" rIns="0" bIns="0" rtlCol="0" anchor="ctr" anchorCtr="0">
            <a:noAutofit/>
          </a:bodyPr>
          <a:lstStyle/>
          <a:p>
            <a:pPr marL="25400" algn="r"/>
            <a:fld id="{00000000-1234-1234-1234-123412341234}" type="slidenum">
              <a:rPr lang="en" sz="900" i="1">
                <a:solidFill>
                  <a:schemeClr val="lt2"/>
                </a:solidFill>
                <a:latin typeface="Century Schoolbook"/>
                <a:ea typeface="Century Schoolbook"/>
                <a:cs typeface="Century Schoolbook"/>
                <a:sym typeface="Century Schoolbook"/>
              </a:rPr>
              <a:pPr marL="25400" algn="r"/>
              <a:t>5</a:t>
            </a:fld>
            <a:endParaRPr sz="900" i="1">
              <a:solidFill>
                <a:schemeClr val="lt2"/>
              </a:solidFill>
              <a:latin typeface="Century Schoolbook"/>
              <a:ea typeface="Century Schoolbook"/>
              <a:cs typeface="Century Schoolbook"/>
              <a:sym typeface="Century Schoolbook"/>
            </a:endParaRPr>
          </a:p>
        </p:txBody>
      </p:sp>
      <p:sp>
        <p:nvSpPr>
          <p:cNvPr id="184" name="Shape 184"/>
          <p:cNvSpPr/>
          <p:nvPr/>
        </p:nvSpPr>
        <p:spPr>
          <a:xfrm>
            <a:off x="6976360" y="2036847"/>
            <a:ext cx="1715446" cy="2784294"/>
          </a:xfrm>
          <a:prstGeom prst="rect">
            <a:avLst/>
          </a:prstGeom>
          <a:blipFill rotWithShape="1">
            <a:blip r:embed="rId3">
              <a:alphaModFix/>
            </a:blip>
            <a:stretch>
              <a:fillRect/>
            </a:stretch>
          </a:blipFill>
          <a:ln>
            <a:noFill/>
          </a:ln>
        </p:spPr>
        <p:txBody>
          <a:bodyPr spcFirstLastPara="1" wrap="square" lIns="0" tIns="0" rIns="0" bIns="0" anchor="t" anchorCtr="0">
            <a:noAutofit/>
          </a:bodyPr>
          <a:lstStyle/>
          <a:p>
            <a:endParaRPr>
              <a:solidFill>
                <a:schemeClr val="dk1"/>
              </a:solidFill>
              <a:latin typeface="Corbel"/>
              <a:ea typeface="Corbel"/>
              <a:cs typeface="Corbel"/>
              <a:sym typeface="Corbel"/>
            </a:endParaRPr>
          </a:p>
        </p:txBody>
      </p:sp>
      <p:sp>
        <p:nvSpPr>
          <p:cNvPr id="2" name="Footer Placeholder 1"/>
          <p:cNvSpPr>
            <a:spLocks noGrp="1"/>
          </p:cNvSpPr>
          <p:nvPr>
            <p:ph type="ftr" idx="11"/>
          </p:nvPr>
        </p:nvSpPr>
        <p:spPr/>
        <p:txBody>
          <a:bodyPr/>
          <a:lstStyle/>
          <a:p>
            <a:r>
              <a:rPr lang="en-US" smtClean="0"/>
              <a:t>Campbell R. Harvey 2018</a:t>
            </a:r>
            <a:endParaRPr lang="en-US" dirty="0"/>
          </a:p>
        </p:txBody>
      </p:sp>
    </p:spTree>
    <p:extLst>
      <p:ext uri="{BB962C8B-B14F-4D97-AF65-F5344CB8AC3E}">
        <p14:creationId xmlns:p14="http://schemas.microsoft.com/office/powerpoint/2010/main" val="568421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Shape 197"/>
          <p:cNvSpPr txBox="1"/>
          <p:nvPr/>
        </p:nvSpPr>
        <p:spPr>
          <a:xfrm>
            <a:off x="429223" y="2094617"/>
            <a:ext cx="7188718" cy="1701800"/>
          </a:xfrm>
          <a:prstGeom prst="rect">
            <a:avLst/>
          </a:prstGeom>
          <a:noFill/>
          <a:ln>
            <a:noFill/>
          </a:ln>
        </p:spPr>
        <p:txBody>
          <a:bodyPr spcFirstLastPara="1" wrap="square" lIns="0" tIns="66025" rIns="0" bIns="0" anchor="t" anchorCtr="0">
            <a:noAutofit/>
          </a:bodyPr>
          <a:lstStyle/>
          <a:p>
            <a:pPr marL="469900" indent="-457200">
              <a:buClr>
                <a:srgbClr val="0000FF"/>
              </a:buClr>
              <a:buSzPct val="100000"/>
              <a:buFont typeface="Arial" panose="020B0604020202020204" pitchFamily="34" charset="0"/>
              <a:buChar char="•"/>
            </a:pPr>
            <a:r>
              <a:rPr lang="en" sz="2800" dirty="0">
                <a:solidFill>
                  <a:schemeClr val="dk1"/>
                </a:solidFill>
                <a:ea typeface="Trebuchet MS"/>
                <a:cs typeface="Trebuchet MS"/>
                <a:sym typeface="Trebuchet MS"/>
              </a:rPr>
              <a:t>Hash functions</a:t>
            </a:r>
            <a:endParaRPr sz="2800" dirty="0">
              <a:solidFill>
                <a:schemeClr val="dk1"/>
              </a:solidFill>
              <a:ea typeface="Trebuchet MS"/>
              <a:cs typeface="Trebuchet MS"/>
              <a:sym typeface="Trebuchet MS"/>
            </a:endParaRPr>
          </a:p>
          <a:p>
            <a:pPr marL="469900" indent="-457200">
              <a:spcBef>
                <a:spcPts val="420"/>
              </a:spcBef>
              <a:buClr>
                <a:srgbClr val="0000FF"/>
              </a:buClr>
              <a:buSzPct val="100000"/>
              <a:buFont typeface="Arial" panose="020B0604020202020204" pitchFamily="34" charset="0"/>
              <a:buChar char="•"/>
            </a:pPr>
            <a:r>
              <a:rPr lang="en" sz="2800" dirty="0">
                <a:solidFill>
                  <a:schemeClr val="dk1"/>
                </a:solidFill>
                <a:ea typeface="Trebuchet MS"/>
                <a:cs typeface="Trebuchet MS"/>
                <a:sym typeface="Trebuchet MS"/>
              </a:rPr>
              <a:t>Symmetric Cryptography</a:t>
            </a:r>
            <a:endParaRPr sz="2800" dirty="0">
              <a:solidFill>
                <a:schemeClr val="dk1"/>
              </a:solidFill>
              <a:ea typeface="Trebuchet MS"/>
              <a:cs typeface="Trebuchet MS"/>
              <a:sym typeface="Trebuchet MS"/>
            </a:endParaRPr>
          </a:p>
          <a:p>
            <a:pPr marL="469900" indent="-457200">
              <a:spcBef>
                <a:spcPts val="420"/>
              </a:spcBef>
              <a:buClr>
                <a:srgbClr val="0000FF"/>
              </a:buClr>
              <a:buSzPct val="100000"/>
              <a:buFont typeface="Arial" panose="020B0604020202020204" pitchFamily="34" charset="0"/>
              <a:buChar char="•"/>
            </a:pPr>
            <a:r>
              <a:rPr lang="en" sz="2800" dirty="0">
                <a:solidFill>
                  <a:schemeClr val="dk1"/>
                </a:solidFill>
                <a:ea typeface="Trebuchet MS"/>
                <a:cs typeface="Trebuchet MS"/>
                <a:sym typeface="Trebuchet MS"/>
              </a:rPr>
              <a:t>Asymmetric Cryptography</a:t>
            </a:r>
            <a:endParaRPr sz="2800" dirty="0">
              <a:solidFill>
                <a:schemeClr val="dk1"/>
              </a:solidFill>
              <a:ea typeface="Trebuchet MS"/>
              <a:cs typeface="Trebuchet MS"/>
              <a:sym typeface="Trebuchet MS"/>
            </a:endParaRPr>
          </a:p>
          <a:p>
            <a:pPr marL="469900" indent="-457200">
              <a:spcBef>
                <a:spcPts val="420"/>
              </a:spcBef>
              <a:buClr>
                <a:srgbClr val="0000FF"/>
              </a:buClr>
              <a:buSzPct val="100000"/>
              <a:buFont typeface="Arial" panose="020B0604020202020204" pitchFamily="34" charset="0"/>
              <a:buChar char="•"/>
            </a:pPr>
            <a:r>
              <a:rPr lang="en" sz="2800" dirty="0">
                <a:solidFill>
                  <a:schemeClr val="dk1"/>
                </a:solidFill>
                <a:ea typeface="Trebuchet MS"/>
                <a:cs typeface="Trebuchet MS"/>
                <a:sym typeface="Trebuchet MS"/>
              </a:rPr>
              <a:t>Signatures</a:t>
            </a:r>
            <a:endParaRPr sz="2800" dirty="0">
              <a:solidFill>
                <a:schemeClr val="dk1"/>
              </a:solidFill>
              <a:ea typeface="Trebuchet MS"/>
              <a:cs typeface="Trebuchet MS"/>
              <a:sym typeface="Trebuchet MS"/>
            </a:endParaRPr>
          </a:p>
        </p:txBody>
      </p:sp>
      <p:sp>
        <p:nvSpPr>
          <p:cNvPr id="198" name="Shape 198"/>
          <p:cNvSpPr txBox="1">
            <a:spLocks noGrp="1"/>
          </p:cNvSpPr>
          <p:nvPr>
            <p:ph type="title"/>
          </p:nvPr>
        </p:nvSpPr>
        <p:spPr>
          <a:xfrm>
            <a:off x="-183300" y="949900"/>
            <a:ext cx="2905800" cy="448500"/>
          </a:xfrm>
          <a:prstGeom prst="rect">
            <a:avLst/>
          </a:prstGeom>
          <a:noFill/>
          <a:ln>
            <a:noFill/>
          </a:ln>
        </p:spPr>
        <p:txBody>
          <a:bodyPr spcFirstLastPara="1" vert="horz" wrap="square" lIns="0" tIns="12700" rIns="0" bIns="0" rtlCol="0" anchor="t" anchorCtr="0">
            <a:noAutofit/>
          </a:bodyPr>
          <a:lstStyle/>
          <a:p>
            <a:pPr marL="12700" algn="r">
              <a:spcBef>
                <a:spcPts val="0"/>
              </a:spcBef>
              <a:buClr>
                <a:srgbClr val="262626"/>
              </a:buClr>
              <a:buSzPts val="3000"/>
            </a:pPr>
            <a:r>
              <a:rPr lang="en" sz="3600" dirty="0">
                <a:solidFill>
                  <a:srgbClr val="0000FF"/>
                </a:solidFill>
                <a:latin typeface="Calibri Light" panose="020F0302020204030204" pitchFamily="34" charset="0"/>
                <a:ea typeface="Century Schoolbook"/>
                <a:cs typeface="Calibri Light" panose="020F0302020204030204" pitchFamily="34" charset="0"/>
                <a:sym typeface="Century Schoolbook"/>
              </a:rPr>
              <a:t>Cryptography</a:t>
            </a:r>
            <a:endParaRPr sz="3600" dirty="0">
              <a:solidFill>
                <a:srgbClr val="0000FF"/>
              </a:solidFill>
              <a:latin typeface="Calibri Light" panose="020F0302020204030204" pitchFamily="34" charset="0"/>
              <a:ea typeface="Century Schoolbook"/>
              <a:cs typeface="Calibri Light" panose="020F0302020204030204" pitchFamily="34" charset="0"/>
              <a:sym typeface="Century Schoolbook"/>
            </a:endParaRPr>
          </a:p>
        </p:txBody>
      </p:sp>
      <p:sp>
        <p:nvSpPr>
          <p:cNvPr id="199" name="Shape 199"/>
          <p:cNvSpPr txBox="1">
            <a:spLocks noGrp="1"/>
          </p:cNvSpPr>
          <p:nvPr>
            <p:ph type="sldNum" idx="12"/>
          </p:nvPr>
        </p:nvSpPr>
        <p:spPr>
          <a:prstGeom prst="rect">
            <a:avLst/>
          </a:prstGeom>
          <a:noFill/>
          <a:ln>
            <a:noFill/>
          </a:ln>
        </p:spPr>
        <p:txBody>
          <a:bodyPr spcFirstLastPara="1" vert="horz" wrap="square" lIns="0" tIns="3175" rIns="0" bIns="0" rtlCol="0" anchor="ctr" anchorCtr="0">
            <a:noAutofit/>
          </a:bodyPr>
          <a:lstStyle/>
          <a:p>
            <a:pPr marL="25400" algn="r"/>
            <a:fld id="{00000000-1234-1234-1234-123412341234}" type="slidenum">
              <a:rPr lang="en" sz="900" i="1">
                <a:solidFill>
                  <a:schemeClr val="lt2"/>
                </a:solidFill>
                <a:latin typeface="Century Schoolbook"/>
                <a:ea typeface="Century Schoolbook"/>
                <a:cs typeface="Century Schoolbook"/>
                <a:sym typeface="Century Schoolbook"/>
              </a:rPr>
              <a:pPr marL="25400" algn="r"/>
              <a:t>6</a:t>
            </a:fld>
            <a:endParaRPr sz="900" i="1">
              <a:solidFill>
                <a:schemeClr val="lt2"/>
              </a:solidFill>
              <a:latin typeface="Century Schoolbook"/>
              <a:ea typeface="Century Schoolbook"/>
              <a:cs typeface="Century Schoolbook"/>
              <a:sym typeface="Century Schoolbook"/>
            </a:endParaRPr>
          </a:p>
        </p:txBody>
      </p:sp>
      <p:sp>
        <p:nvSpPr>
          <p:cNvPr id="2" name="Footer Placeholder 1"/>
          <p:cNvSpPr>
            <a:spLocks noGrp="1"/>
          </p:cNvSpPr>
          <p:nvPr>
            <p:ph type="ftr" idx="11"/>
          </p:nvPr>
        </p:nvSpPr>
        <p:spPr/>
        <p:txBody>
          <a:bodyPr/>
          <a:lstStyle/>
          <a:p>
            <a:r>
              <a:rPr lang="en-US" smtClean="0"/>
              <a:t>Campbell R. Harvey 2018</a:t>
            </a:r>
            <a:endParaRPr lang="en-US" dirty="0"/>
          </a:p>
        </p:txBody>
      </p:sp>
    </p:spTree>
    <p:extLst>
      <p:ext uri="{BB962C8B-B14F-4D97-AF65-F5344CB8AC3E}">
        <p14:creationId xmlns:p14="http://schemas.microsoft.com/office/powerpoint/2010/main" val="20301599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Shape 211"/>
          <p:cNvSpPr txBox="1">
            <a:spLocks noGrp="1"/>
          </p:cNvSpPr>
          <p:nvPr>
            <p:ph type="title"/>
          </p:nvPr>
        </p:nvSpPr>
        <p:spPr>
          <a:xfrm>
            <a:off x="155044" y="975627"/>
            <a:ext cx="3254100" cy="471900"/>
          </a:xfrm>
          <a:prstGeom prst="rect">
            <a:avLst/>
          </a:prstGeom>
          <a:noFill/>
          <a:ln>
            <a:noFill/>
          </a:ln>
        </p:spPr>
        <p:txBody>
          <a:bodyPr spcFirstLastPara="1" vert="horz" wrap="square" lIns="0" tIns="12700" rIns="0" bIns="0" rtlCol="0" anchor="t" anchorCtr="0">
            <a:noAutofit/>
          </a:bodyPr>
          <a:lstStyle/>
          <a:p>
            <a:pPr marL="12700" algn="r">
              <a:spcBef>
                <a:spcPts val="0"/>
              </a:spcBef>
              <a:buClr>
                <a:srgbClr val="262626"/>
              </a:buClr>
              <a:buSzPts val="3000"/>
            </a:pPr>
            <a:r>
              <a:rPr lang="en" sz="3600" dirty="0">
                <a:ea typeface="Century Schoolbook"/>
                <a:sym typeface="Century Schoolbook"/>
              </a:rPr>
              <a:t>Hash Functions</a:t>
            </a:r>
            <a:endParaRPr sz="3600" dirty="0">
              <a:ea typeface="Century Schoolbook"/>
              <a:sym typeface="Century Schoolbook"/>
            </a:endParaRPr>
          </a:p>
        </p:txBody>
      </p:sp>
      <p:sp>
        <p:nvSpPr>
          <p:cNvPr id="212" name="Shape 212"/>
          <p:cNvSpPr txBox="1">
            <a:spLocks noGrp="1"/>
          </p:cNvSpPr>
          <p:nvPr>
            <p:ph type="sldNum" idx="12"/>
          </p:nvPr>
        </p:nvSpPr>
        <p:spPr>
          <a:prstGeom prst="rect">
            <a:avLst/>
          </a:prstGeom>
          <a:noFill/>
          <a:ln>
            <a:noFill/>
          </a:ln>
        </p:spPr>
        <p:txBody>
          <a:bodyPr spcFirstLastPara="1" vert="horz" wrap="square" lIns="0" tIns="3175" rIns="0" bIns="0" rtlCol="0" anchor="ctr" anchorCtr="0">
            <a:noAutofit/>
          </a:bodyPr>
          <a:lstStyle/>
          <a:p>
            <a:pPr marL="25400" algn="r"/>
            <a:fld id="{00000000-1234-1234-1234-123412341234}" type="slidenum">
              <a:rPr lang="en" sz="900" i="1">
                <a:solidFill>
                  <a:schemeClr val="lt2"/>
                </a:solidFill>
                <a:latin typeface="Century Schoolbook"/>
                <a:ea typeface="Century Schoolbook"/>
                <a:cs typeface="Century Schoolbook"/>
                <a:sym typeface="Century Schoolbook"/>
              </a:rPr>
              <a:pPr marL="25400" algn="r"/>
              <a:t>7</a:t>
            </a:fld>
            <a:endParaRPr sz="900" i="1">
              <a:solidFill>
                <a:schemeClr val="lt2"/>
              </a:solidFill>
              <a:latin typeface="Century Schoolbook"/>
              <a:ea typeface="Century Schoolbook"/>
              <a:cs typeface="Century Schoolbook"/>
              <a:sym typeface="Century Schoolbook"/>
            </a:endParaRPr>
          </a:p>
        </p:txBody>
      </p:sp>
      <p:sp>
        <p:nvSpPr>
          <p:cNvPr id="213" name="Shape 213"/>
          <p:cNvSpPr txBox="1"/>
          <p:nvPr/>
        </p:nvSpPr>
        <p:spPr>
          <a:xfrm>
            <a:off x="363275" y="1858349"/>
            <a:ext cx="8558303" cy="3141300"/>
          </a:xfrm>
          <a:prstGeom prst="rect">
            <a:avLst/>
          </a:prstGeom>
          <a:noFill/>
          <a:ln>
            <a:noFill/>
          </a:ln>
        </p:spPr>
        <p:txBody>
          <a:bodyPr spcFirstLastPara="1" wrap="square" lIns="0" tIns="66025" rIns="0" bIns="0" anchor="t" anchorCtr="0">
            <a:noAutofit/>
          </a:bodyPr>
          <a:lstStyle/>
          <a:p>
            <a:pPr marL="469900" indent="-457200">
              <a:buClr>
                <a:srgbClr val="0000FF"/>
              </a:buClr>
              <a:buSzPts val="2400"/>
              <a:buFont typeface="Arial" panose="020B0604020202020204" pitchFamily="34" charset="0"/>
              <a:buChar char="•"/>
            </a:pPr>
            <a:r>
              <a:rPr lang="en" sz="2800" dirty="0">
                <a:solidFill>
                  <a:schemeClr val="dk1"/>
                </a:solidFill>
                <a:ea typeface="Trebuchet MS"/>
                <a:cs typeface="Trebuchet MS"/>
                <a:sym typeface="Trebuchet MS"/>
              </a:rPr>
              <a:t>BTC uses SHA-256 </a:t>
            </a:r>
            <a:endParaRPr sz="2800" dirty="0">
              <a:solidFill>
                <a:schemeClr val="dk1"/>
              </a:solidFill>
              <a:ea typeface="Trebuchet MS"/>
              <a:cs typeface="Trebuchet MS"/>
              <a:sym typeface="Trebuchet MS"/>
            </a:endParaRPr>
          </a:p>
          <a:p>
            <a:pPr marL="469900" indent="-457200">
              <a:spcBef>
                <a:spcPts val="420"/>
              </a:spcBef>
              <a:buClr>
                <a:srgbClr val="0000FF"/>
              </a:buClr>
              <a:buSzPts val="2400"/>
              <a:buFont typeface="Arial" panose="020B0604020202020204" pitchFamily="34" charset="0"/>
              <a:buChar char="•"/>
            </a:pPr>
            <a:r>
              <a:rPr lang="en" sz="2800" dirty="0">
                <a:solidFill>
                  <a:schemeClr val="dk1"/>
                </a:solidFill>
                <a:ea typeface="Trebuchet MS"/>
                <a:cs typeface="Trebuchet MS"/>
                <a:sym typeface="Trebuchet MS"/>
              </a:rPr>
              <a:t>Ethereum uses Keccak-256</a:t>
            </a:r>
            <a:endParaRPr sz="2800" dirty="0">
              <a:solidFill>
                <a:schemeClr val="dk1"/>
              </a:solidFill>
              <a:ea typeface="Trebuchet MS"/>
              <a:cs typeface="Trebuchet MS"/>
              <a:sym typeface="Trebuchet MS"/>
            </a:endParaRPr>
          </a:p>
          <a:p>
            <a:pPr marL="990600" lvl="1" indent="-457200">
              <a:spcBef>
                <a:spcPts val="420"/>
              </a:spcBef>
              <a:buClr>
                <a:srgbClr val="0000FF"/>
              </a:buClr>
              <a:buSzPts val="2400"/>
              <a:buFont typeface="Courier New" panose="02070309020205020404" pitchFamily="49" charset="0"/>
              <a:buChar char="o"/>
            </a:pPr>
            <a:r>
              <a:rPr lang="en" sz="2400" dirty="0">
                <a:solidFill>
                  <a:schemeClr val="dk1"/>
                </a:solidFill>
                <a:ea typeface="Trebuchet MS"/>
                <a:cs typeface="Trebuchet MS"/>
                <a:sym typeface="Trebuchet MS"/>
              </a:rPr>
              <a:t>Similar to SHA-3 (variant)</a:t>
            </a:r>
            <a:endParaRPr sz="2400" dirty="0">
              <a:solidFill>
                <a:schemeClr val="dk1"/>
              </a:solidFill>
              <a:ea typeface="Trebuchet MS"/>
              <a:cs typeface="Trebuchet MS"/>
              <a:sym typeface="Trebuchet MS"/>
            </a:endParaRPr>
          </a:p>
          <a:p>
            <a:pPr marL="990600" lvl="1" indent="-457200">
              <a:spcBef>
                <a:spcPts val="420"/>
              </a:spcBef>
              <a:buClr>
                <a:srgbClr val="0000FF"/>
              </a:buClr>
              <a:buSzPts val="2400"/>
              <a:buFont typeface="Courier New" panose="02070309020205020404" pitchFamily="49" charset="0"/>
              <a:buChar char="o"/>
            </a:pPr>
            <a:r>
              <a:rPr lang="en" sz="2400" dirty="0">
                <a:solidFill>
                  <a:schemeClr val="dk1"/>
                </a:solidFill>
                <a:ea typeface="Trebuchet MS"/>
                <a:cs typeface="Trebuchet MS"/>
                <a:sym typeface="Trebuchet MS"/>
              </a:rPr>
              <a:t>Won contest for security in 2007</a:t>
            </a:r>
            <a:endParaRPr sz="2400" dirty="0">
              <a:solidFill>
                <a:schemeClr val="dk1"/>
              </a:solidFill>
              <a:ea typeface="Trebuchet MS"/>
              <a:cs typeface="Trebuchet MS"/>
              <a:sym typeface="Trebuchet MS"/>
            </a:endParaRPr>
          </a:p>
          <a:p>
            <a:pPr marL="990600" lvl="1" indent="-457200">
              <a:spcBef>
                <a:spcPts val="420"/>
              </a:spcBef>
              <a:buClr>
                <a:srgbClr val="0000FF"/>
              </a:buClr>
              <a:buSzPts val="2400"/>
              <a:buFont typeface="Courier New" panose="02070309020205020404" pitchFamily="49" charset="0"/>
              <a:buChar char="o"/>
            </a:pPr>
            <a:r>
              <a:rPr lang="en" sz="2400" dirty="0">
                <a:solidFill>
                  <a:schemeClr val="dk1"/>
                </a:solidFill>
                <a:ea typeface="Trebuchet MS"/>
                <a:cs typeface="Trebuchet MS"/>
                <a:sym typeface="Trebuchet MS"/>
              </a:rPr>
              <a:t>Used for all hashing in Ethereum</a:t>
            </a:r>
            <a:endParaRPr sz="2400" dirty="0">
              <a:solidFill>
                <a:schemeClr val="dk1"/>
              </a:solidFill>
              <a:ea typeface="Trebuchet MS"/>
              <a:cs typeface="Trebuchet MS"/>
              <a:sym typeface="Trebuchet MS"/>
            </a:endParaRPr>
          </a:p>
          <a:p>
            <a:pPr marL="990600" lvl="1" indent="-457200">
              <a:spcBef>
                <a:spcPts val="420"/>
              </a:spcBef>
              <a:buClr>
                <a:srgbClr val="0000FF"/>
              </a:buClr>
              <a:buSzPts val="2400"/>
              <a:buFont typeface="Courier New" panose="02070309020205020404" pitchFamily="49" charset="0"/>
              <a:buChar char="o"/>
            </a:pPr>
            <a:r>
              <a:rPr lang="en" sz="2400" dirty="0">
                <a:solidFill>
                  <a:schemeClr val="dk1"/>
                </a:solidFill>
                <a:ea typeface="Trebuchet MS"/>
                <a:cs typeface="Trebuchet MS"/>
                <a:sym typeface="Trebuchet MS"/>
              </a:rPr>
              <a:t>Derived differently than standard block-cipher based hashes or previous SHA functions</a:t>
            </a:r>
            <a:endParaRPr sz="2400" dirty="0">
              <a:solidFill>
                <a:schemeClr val="dk1"/>
              </a:solidFill>
              <a:ea typeface="Trebuchet MS"/>
              <a:cs typeface="Trebuchet MS"/>
              <a:sym typeface="Trebuchet MS"/>
            </a:endParaRPr>
          </a:p>
          <a:p>
            <a:pPr marL="457200" indent="-457200">
              <a:spcBef>
                <a:spcPts val="420"/>
              </a:spcBef>
              <a:buClr>
                <a:srgbClr val="0000FF"/>
              </a:buClr>
              <a:buFont typeface="Arial" panose="020B0604020202020204" pitchFamily="34" charset="0"/>
              <a:buChar char="•"/>
            </a:pPr>
            <a:endParaRPr sz="2800" dirty="0">
              <a:solidFill>
                <a:schemeClr val="dk1"/>
              </a:solidFill>
              <a:ea typeface="Trebuchet MS"/>
              <a:cs typeface="Trebuchet MS"/>
              <a:sym typeface="Trebuchet MS"/>
            </a:endParaRPr>
          </a:p>
        </p:txBody>
      </p:sp>
    </p:spTree>
    <p:extLst>
      <p:ext uri="{BB962C8B-B14F-4D97-AF65-F5344CB8AC3E}">
        <p14:creationId xmlns:p14="http://schemas.microsoft.com/office/powerpoint/2010/main" val="415657395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Shape 218"/>
          <p:cNvSpPr txBox="1">
            <a:spLocks noGrp="1"/>
          </p:cNvSpPr>
          <p:nvPr>
            <p:ph type="title"/>
          </p:nvPr>
        </p:nvSpPr>
        <p:spPr>
          <a:xfrm>
            <a:off x="184100" y="992150"/>
            <a:ext cx="6054000" cy="920100"/>
          </a:xfrm>
          <a:prstGeom prst="rect">
            <a:avLst/>
          </a:prstGeom>
          <a:noFill/>
          <a:ln>
            <a:noFill/>
          </a:ln>
        </p:spPr>
        <p:txBody>
          <a:bodyPr spcFirstLastPara="1" vert="horz" wrap="square" lIns="0" tIns="12700" rIns="0" bIns="0" rtlCol="0" anchor="t" anchorCtr="0">
            <a:noAutofit/>
          </a:bodyPr>
          <a:lstStyle/>
          <a:p>
            <a:pPr marL="12700" algn="r">
              <a:spcBef>
                <a:spcPts val="0"/>
              </a:spcBef>
              <a:buClr>
                <a:srgbClr val="262626"/>
              </a:buClr>
              <a:buSzPts val="3000"/>
            </a:pPr>
            <a:r>
              <a:rPr lang="en" sz="3600" dirty="0">
                <a:ea typeface="Century Schoolbook"/>
                <a:sym typeface="Century Schoolbook"/>
              </a:rPr>
              <a:t>Digital Signatures (Digital </a:t>
            </a:r>
            <a:r>
              <a:rPr lang="en" sz="3600" dirty="0">
                <a:ea typeface="Century Schoolbook"/>
                <a:sym typeface="Century Schoolbook"/>
              </a:rPr>
              <a:t>Proof</a:t>
            </a:r>
            <a:r>
              <a:rPr lang="en" sz="3600" dirty="0">
                <a:ea typeface="Century Schoolbook"/>
                <a:sym typeface="Century Schoolbook"/>
              </a:rPr>
              <a:t>)</a:t>
            </a:r>
            <a:endParaRPr sz="3600" dirty="0">
              <a:ea typeface="Century Schoolbook"/>
              <a:sym typeface="Century Schoolbook"/>
            </a:endParaRPr>
          </a:p>
        </p:txBody>
      </p:sp>
      <p:sp>
        <p:nvSpPr>
          <p:cNvPr id="219" name="Shape 219"/>
          <p:cNvSpPr txBox="1">
            <a:spLocks noGrp="1"/>
          </p:cNvSpPr>
          <p:nvPr>
            <p:ph type="sldNum" idx="12"/>
          </p:nvPr>
        </p:nvSpPr>
        <p:spPr>
          <a:prstGeom prst="rect">
            <a:avLst/>
          </a:prstGeom>
          <a:noFill/>
          <a:ln>
            <a:noFill/>
          </a:ln>
        </p:spPr>
        <p:txBody>
          <a:bodyPr spcFirstLastPara="1" vert="horz" wrap="square" lIns="0" tIns="3175" rIns="0" bIns="0" rtlCol="0" anchor="ctr" anchorCtr="0">
            <a:noAutofit/>
          </a:bodyPr>
          <a:lstStyle/>
          <a:p>
            <a:pPr marL="25400" algn="r"/>
            <a:fld id="{00000000-1234-1234-1234-123412341234}" type="slidenum">
              <a:rPr lang="en" sz="900" i="1">
                <a:solidFill>
                  <a:schemeClr val="lt2"/>
                </a:solidFill>
                <a:latin typeface="Century Schoolbook"/>
                <a:ea typeface="Century Schoolbook"/>
                <a:cs typeface="Century Schoolbook"/>
                <a:sym typeface="Century Schoolbook"/>
              </a:rPr>
              <a:pPr marL="25400" algn="r"/>
              <a:t>8</a:t>
            </a:fld>
            <a:endParaRPr sz="900" i="1">
              <a:solidFill>
                <a:schemeClr val="lt2"/>
              </a:solidFill>
              <a:latin typeface="Century Schoolbook"/>
              <a:ea typeface="Century Schoolbook"/>
              <a:cs typeface="Century Schoolbook"/>
              <a:sym typeface="Century Schoolbook"/>
            </a:endParaRPr>
          </a:p>
        </p:txBody>
      </p:sp>
      <p:sp>
        <p:nvSpPr>
          <p:cNvPr id="220" name="Shape 220"/>
          <p:cNvSpPr txBox="1"/>
          <p:nvPr/>
        </p:nvSpPr>
        <p:spPr>
          <a:xfrm>
            <a:off x="184100" y="1918649"/>
            <a:ext cx="9009327" cy="3144300"/>
          </a:xfrm>
          <a:prstGeom prst="rect">
            <a:avLst/>
          </a:prstGeom>
          <a:noFill/>
          <a:ln>
            <a:noFill/>
          </a:ln>
        </p:spPr>
        <p:txBody>
          <a:bodyPr spcFirstLastPara="1" wrap="square" lIns="0" tIns="66025" rIns="0" bIns="0" anchor="t" anchorCtr="0">
            <a:noAutofit/>
          </a:bodyPr>
          <a:lstStyle/>
          <a:p>
            <a:pPr marL="469900" indent="-457200">
              <a:buClr>
                <a:srgbClr val="0000FF"/>
              </a:buClr>
              <a:buSzPts val="2400"/>
              <a:buFont typeface="Arial" panose="020B0604020202020204" pitchFamily="34" charset="0"/>
              <a:buChar char="•"/>
            </a:pPr>
            <a:r>
              <a:rPr lang="en" sz="2800" dirty="0">
                <a:solidFill>
                  <a:schemeClr val="dk1"/>
                </a:solidFill>
                <a:ea typeface="Trebuchet MS"/>
                <a:cs typeface="Calibri Light" panose="020F0302020204030204" pitchFamily="34" charset="0"/>
                <a:sym typeface="Trebuchet MS"/>
              </a:rPr>
              <a:t>Same use-case/cryptographic method (ECDSA) as BTC</a:t>
            </a:r>
            <a:endParaRPr sz="2800" dirty="0">
              <a:solidFill>
                <a:schemeClr val="dk1"/>
              </a:solidFill>
              <a:ea typeface="Trebuchet MS"/>
              <a:cs typeface="Calibri Light" panose="020F0302020204030204" pitchFamily="34" charset="0"/>
              <a:sym typeface="Trebuchet MS"/>
            </a:endParaRPr>
          </a:p>
          <a:p>
            <a:pPr marL="469900" indent="-457200">
              <a:spcBef>
                <a:spcPts val="420"/>
              </a:spcBef>
              <a:buClr>
                <a:srgbClr val="0000FF"/>
              </a:buClr>
              <a:buSzPts val="2400"/>
              <a:buFont typeface="Arial" panose="020B0604020202020204" pitchFamily="34" charset="0"/>
              <a:buChar char="•"/>
            </a:pPr>
            <a:r>
              <a:rPr lang="en" sz="2800" dirty="0">
                <a:solidFill>
                  <a:schemeClr val="dk1"/>
                </a:solidFill>
                <a:ea typeface="Trebuchet MS"/>
                <a:cs typeface="Calibri Light" panose="020F0302020204030204" pitchFamily="34" charset="0"/>
                <a:sym typeface="Trebuchet MS"/>
              </a:rPr>
              <a:t>Signer uses private key to generate a signed message </a:t>
            </a:r>
            <a:endParaRPr sz="2800" dirty="0">
              <a:solidFill>
                <a:schemeClr val="dk1"/>
              </a:solidFill>
              <a:ea typeface="Trebuchet MS"/>
              <a:cs typeface="Calibri Light" panose="020F0302020204030204" pitchFamily="34" charset="0"/>
              <a:sym typeface="Trebuchet MS"/>
            </a:endParaRPr>
          </a:p>
          <a:p>
            <a:pPr marL="469900" indent="-457200">
              <a:spcBef>
                <a:spcPts val="420"/>
              </a:spcBef>
              <a:buClr>
                <a:srgbClr val="0000FF"/>
              </a:buClr>
              <a:buSzPts val="2400"/>
              <a:buFont typeface="Arial" panose="020B0604020202020204" pitchFamily="34" charset="0"/>
              <a:buChar char="•"/>
            </a:pPr>
            <a:r>
              <a:rPr lang="en" sz="2800" dirty="0">
                <a:solidFill>
                  <a:schemeClr val="dk1"/>
                </a:solidFill>
                <a:ea typeface="Trebuchet MS"/>
                <a:cs typeface="Calibri Light" panose="020F0302020204030204" pitchFamily="34" charset="0"/>
                <a:sym typeface="Trebuchet MS"/>
              </a:rPr>
              <a:t>Signed message can be verified using the signer’s public key</a:t>
            </a:r>
            <a:endParaRPr sz="2800" dirty="0">
              <a:solidFill>
                <a:schemeClr val="dk1"/>
              </a:solidFill>
              <a:ea typeface="Trebuchet MS"/>
              <a:cs typeface="Calibri Light" panose="020F0302020204030204" pitchFamily="34" charset="0"/>
              <a:sym typeface="Trebuchet MS"/>
            </a:endParaRPr>
          </a:p>
          <a:p>
            <a:pPr marL="469900" indent="-457200">
              <a:spcBef>
                <a:spcPts val="420"/>
              </a:spcBef>
              <a:buClr>
                <a:srgbClr val="0000FF"/>
              </a:buClr>
              <a:buSzPts val="2400"/>
              <a:buFont typeface="Arial" panose="020B0604020202020204" pitchFamily="34" charset="0"/>
              <a:buChar char="•"/>
            </a:pPr>
            <a:r>
              <a:rPr lang="en" sz="2800" dirty="0">
                <a:solidFill>
                  <a:schemeClr val="dk1"/>
                </a:solidFill>
                <a:ea typeface="Trebuchet MS"/>
                <a:cs typeface="Calibri Light" panose="020F0302020204030204" pitchFamily="34" charset="0"/>
                <a:sym typeface="Trebuchet MS"/>
              </a:rPr>
              <a:t>Hashes are signed in Ethereum, not the data itself</a:t>
            </a:r>
            <a:endParaRPr sz="2800" dirty="0">
              <a:solidFill>
                <a:schemeClr val="dk1"/>
              </a:solidFill>
              <a:ea typeface="Trebuchet MS"/>
              <a:cs typeface="Calibri Light" panose="020F0302020204030204" pitchFamily="34" charset="0"/>
              <a:sym typeface="Trebuchet MS"/>
            </a:endParaRPr>
          </a:p>
        </p:txBody>
      </p:sp>
    </p:spTree>
    <p:extLst>
      <p:ext uri="{BB962C8B-B14F-4D97-AF65-F5344CB8AC3E}">
        <p14:creationId xmlns:p14="http://schemas.microsoft.com/office/powerpoint/2010/main" val="111014033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Adjacency">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3AA05703-62A4-4C83-8344-4EC1786664A1}"/>
</file>

<file path=customXml/itemProps2.xml><?xml version="1.0" encoding="utf-8"?>
<ds:datastoreItem xmlns:ds="http://schemas.openxmlformats.org/officeDocument/2006/customXml" ds:itemID="{F0997A63-18DB-4A79-8701-F2B717ED48A6}"/>
</file>

<file path=customXml/itemProps3.xml><?xml version="1.0" encoding="utf-8"?>
<ds:datastoreItem xmlns:ds="http://schemas.openxmlformats.org/officeDocument/2006/customXml" ds:itemID="{74DC3AEC-3638-4731-8985-059CDB03E0BF}"/>
</file>

<file path=docProps/app.xml><?xml version="1.0" encoding="utf-8"?>
<Properties xmlns="http://schemas.openxmlformats.org/officeDocument/2006/extended-properties" xmlns:vt="http://schemas.openxmlformats.org/officeDocument/2006/docPropsVTypes">
  <Template>Adjacency.thmx</Template>
  <TotalTime>9294</TotalTime>
  <Words>2403</Words>
  <Application>Microsoft Office PowerPoint</Application>
  <PresentationFormat>On-screen Show (4:3)</PresentationFormat>
  <Paragraphs>452</Paragraphs>
  <Slides>49</Slides>
  <Notes>48</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49</vt:i4>
      </vt:variant>
    </vt:vector>
  </HeadingPairs>
  <TitlesOfParts>
    <vt:vector size="63" baseType="lpstr">
      <vt:lpstr>宋体</vt:lpstr>
      <vt:lpstr>Arial</vt:lpstr>
      <vt:lpstr>Calibri</vt:lpstr>
      <vt:lpstr>Calibri Light</vt:lpstr>
      <vt:lpstr>Cambria</vt:lpstr>
      <vt:lpstr>Century Schoolbook</vt:lpstr>
      <vt:lpstr>Corbel</vt:lpstr>
      <vt:lpstr>Courier New</vt:lpstr>
      <vt:lpstr>Roboto</vt:lpstr>
      <vt:lpstr>Segoe UI Semibold</vt:lpstr>
      <vt:lpstr>Times New Roman</vt:lpstr>
      <vt:lpstr>Trebuchet MS</vt:lpstr>
      <vt:lpstr>Wingdings</vt:lpstr>
      <vt:lpstr>Adjacency</vt:lpstr>
      <vt:lpstr>Introduction to FinTech</vt:lpstr>
      <vt:lpstr>PowerPoint Presentation</vt:lpstr>
      <vt:lpstr>Overview</vt:lpstr>
      <vt:lpstr>History of Ethereum</vt:lpstr>
      <vt:lpstr>History of Ethereum - Timeline</vt:lpstr>
      <vt:lpstr>Important Concepts</vt:lpstr>
      <vt:lpstr>Cryptography</vt:lpstr>
      <vt:lpstr>Hash Functions</vt:lpstr>
      <vt:lpstr>Digital Signatures (Digital Proof)</vt:lpstr>
      <vt:lpstr>Blockchain</vt:lpstr>
      <vt:lpstr>Ethereum Blockchain</vt:lpstr>
      <vt:lpstr>Ethereum Blockchain</vt:lpstr>
      <vt:lpstr>Ethereum Blockchain</vt:lpstr>
      <vt:lpstr>Ethereum Blockchain</vt:lpstr>
      <vt:lpstr>Ethereum Blockchain</vt:lpstr>
      <vt:lpstr>Ethereum Blockchain</vt:lpstr>
      <vt:lpstr>Ethereum Blockchain</vt:lpstr>
      <vt:lpstr>Ethereum Nodes</vt:lpstr>
      <vt:lpstr>Accounts and Wallets</vt:lpstr>
      <vt:lpstr>Accounts and Wallets</vt:lpstr>
      <vt:lpstr>Accounts and Wallets</vt:lpstr>
      <vt:lpstr>Example Account</vt:lpstr>
      <vt:lpstr>Transactions</vt:lpstr>
      <vt:lpstr>Ether Denominations</vt:lpstr>
      <vt:lpstr>Smart Contracts</vt:lpstr>
      <vt:lpstr>Code Execution</vt:lpstr>
      <vt:lpstr>Gas</vt:lpstr>
      <vt:lpstr>Gas Cost</vt:lpstr>
      <vt:lpstr>PoW vs. PoS</vt:lpstr>
      <vt:lpstr>PoW vs. PoS</vt:lpstr>
      <vt:lpstr>Other approaches to conensus</vt:lpstr>
      <vt:lpstr>Appendix materials</vt:lpstr>
      <vt:lpstr>A. Ethereum Blockchain Header</vt:lpstr>
      <vt:lpstr>A. Ethereum Blockchain State</vt:lpstr>
      <vt:lpstr>A. Ethereum Blockchain State</vt:lpstr>
      <vt:lpstr>A. Ethereum Blockchain</vt:lpstr>
      <vt:lpstr>B. Smart Contract Programming</vt:lpstr>
      <vt:lpstr>B. Smart Contract Programming</vt:lpstr>
      <vt:lpstr>B. Smart Contract Programming</vt:lpstr>
      <vt:lpstr>B. Smart Contract Programming: Solidity</vt:lpstr>
      <vt:lpstr>B. Smart Contract Programming: Solidity</vt:lpstr>
      <vt:lpstr>C. Development Workflow</vt:lpstr>
      <vt:lpstr>C. Development Workflow: Create Account</vt:lpstr>
      <vt:lpstr>C. Development Workflow: Fund Account</vt:lpstr>
      <vt:lpstr>PowerPoint Presentation</vt:lpstr>
      <vt:lpstr>PowerPoint Presentation</vt:lpstr>
      <vt:lpstr>PowerPoint Presentation</vt:lpstr>
      <vt:lpstr>PowerPoint Presentation</vt:lpstr>
      <vt:lpstr>PowerPoint Presentation</vt:lpstr>
    </vt:vector>
  </TitlesOfParts>
  <Company>backpack.com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Blockchain Technology: Bitcoin and Beyond</dc:title>
  <dc:creator>David Duccini</dc:creator>
  <cp:lastModifiedBy>Meng Han</cp:lastModifiedBy>
  <cp:revision>159</cp:revision>
  <cp:lastPrinted>2017-11-16T01:13:48Z</cp:lastPrinted>
  <dcterms:created xsi:type="dcterms:W3CDTF">2015-01-10T13:21:37Z</dcterms:created>
  <dcterms:modified xsi:type="dcterms:W3CDTF">2019-01-24T23:18:24Z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