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950" r:id="rId1"/>
  </p:sldMasterIdLst>
  <p:notesMasterIdLst>
    <p:notesMasterId r:id="rId30"/>
  </p:notesMasterIdLst>
  <p:handoutMasterIdLst>
    <p:handoutMasterId r:id="rId31"/>
  </p:handoutMasterIdLst>
  <p:sldIdLst>
    <p:sldId id="256" r:id="rId2"/>
    <p:sldId id="338" r:id="rId3"/>
    <p:sldId id="340" r:id="rId4"/>
    <p:sldId id="341" r:id="rId5"/>
    <p:sldId id="342" r:id="rId6"/>
    <p:sldId id="343" r:id="rId7"/>
    <p:sldId id="344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315" r:id="rId25"/>
    <p:sldId id="316" r:id="rId26"/>
    <p:sldId id="317" r:id="rId27"/>
    <p:sldId id="337" r:id="rId28"/>
    <p:sldId id="297" r:id="rId2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9828"/>
    <a:srgbClr val="EBB03B"/>
    <a:srgbClr val="FFA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59" autoAdjust="0"/>
    <p:restoredTop sz="82603" autoAdjust="0"/>
  </p:normalViewPr>
  <p:slideViewPr>
    <p:cSldViewPr snapToGrid="0" snapToObjects="1">
      <p:cViewPr varScale="1">
        <p:scale>
          <a:sx n="99" d="100"/>
          <a:sy n="99" d="100"/>
        </p:scale>
        <p:origin x="2299" y="91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9FCD9-3642-B345-A241-0B8D14F94AAC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95E8CD-E585-B047-92C6-CCCE9E144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6848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6519B-C686-4C49-9EBB-F4671EEFC7C3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FFB45-2144-074A-94D8-F1A47953D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26925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74F5D04-0838-447B-97E2-2354F05CB9E3}" type="slidenum">
              <a:rPr lang="en-US" altLang="en-US" sz="1200">
                <a:latin typeface="Times New Roman" panose="02020603050405020304" pitchFamily="18" charset="0"/>
              </a:rPr>
              <a:pPr eaLnBrk="1" hangingPunct="1"/>
              <a:t>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9332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5FFB45-2144-074A-94D8-F1A47953D10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019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BAE69-8F57-4875-90DE-D9E4EEA2AAE9}" type="datetime1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5A0A9-A749-4EA0-BA38-2A29810DA1E7}" type="datetime1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F53C-C1CE-41D5-83A3-A3480FEE2937}" type="datetime1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334733" y="356961"/>
            <a:ext cx="8629650" cy="720725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3600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376559" y="130627"/>
            <a:ext cx="593614" cy="365125"/>
          </a:xfrm>
          <a:prstGeom prst="rect">
            <a:avLst/>
          </a:prstGeom>
        </p:spPr>
        <p:txBody>
          <a:bodyPr anchor="b"/>
          <a:lstStyle>
            <a:lvl1pPr algn="ctr">
              <a:defRPr>
                <a:latin typeface="Roboto Slab"/>
              </a:defRPr>
            </a:lvl1pPr>
          </a:lstStyle>
          <a:p>
            <a:fld id="{9C5CFC45-C303-416F-8E68-20C1E85C90D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34963" y="1428750"/>
            <a:ext cx="8629650" cy="4359729"/>
          </a:xfrm>
        </p:spPr>
        <p:txBody>
          <a:bodyPr/>
          <a:lstStyle>
            <a:lvl1pPr marL="347663" indent="-347663">
              <a:buClr>
                <a:srgbClr val="0092EF"/>
              </a:buClr>
              <a:buFont typeface="Courier New" panose="02070309020205020404" pitchFamily="49" charset="0"/>
              <a:buChar char="o"/>
              <a:defRPr sz="2600" baseline="0"/>
            </a:lvl1pPr>
            <a:lvl2pPr marL="685800" indent="-339725">
              <a:buClr>
                <a:srgbClr val="0092EF"/>
              </a:buClr>
              <a:buFont typeface="Courier New" panose="02070309020205020404" pitchFamily="49" charset="0"/>
              <a:buChar char="o"/>
              <a:defRPr/>
            </a:lvl2pPr>
            <a:lvl3pPr marL="1033463" indent="-347663">
              <a:buClr>
                <a:srgbClr val="0092EF"/>
              </a:buClr>
              <a:buFont typeface="Courier New" panose="02070309020205020404" pitchFamily="49" charset="0"/>
              <a:buChar char="o"/>
              <a:defRPr/>
            </a:lvl3pPr>
            <a:lvl4pPr marL="914400" indent="347663">
              <a:buClr>
                <a:srgbClr val="0092EF"/>
              </a:buClr>
              <a:buFont typeface="Courier New" panose="02070309020205020404" pitchFamily="49" charset="0"/>
              <a:buChar char="o"/>
              <a:defRPr/>
            </a:lvl4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3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8812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Shape 29" descr="connections-05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5945" y="0"/>
            <a:ext cx="913210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1215300" y="2501400"/>
            <a:ext cx="6713399" cy="10931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buClr>
                <a:srgbClr val="263238"/>
              </a:buClr>
              <a:buSzPct val="100000"/>
              <a:defRPr sz="3600" i="1"/>
            </a:lvl1pPr>
            <a:lvl2pPr lvl="1" algn="ctr" rtl="0">
              <a:spcBef>
                <a:spcPts val="0"/>
              </a:spcBef>
              <a:buClr>
                <a:srgbClr val="263238"/>
              </a:buClr>
              <a:buSzPct val="100000"/>
              <a:defRPr sz="3600" i="1"/>
            </a:lvl2pPr>
            <a:lvl3pPr lvl="2" algn="ctr" rtl="0">
              <a:spcBef>
                <a:spcPts val="0"/>
              </a:spcBef>
              <a:buClr>
                <a:srgbClr val="263238"/>
              </a:buClr>
              <a:buSzPct val="100000"/>
              <a:defRPr sz="3600" i="1"/>
            </a:lvl3pPr>
            <a:lvl4pPr lvl="3" algn="ctr" rtl="0">
              <a:spcBef>
                <a:spcPts val="0"/>
              </a:spcBef>
              <a:buClr>
                <a:srgbClr val="263238"/>
              </a:buClr>
              <a:buSzPct val="100000"/>
              <a:defRPr sz="3600" i="1"/>
            </a:lvl4pPr>
            <a:lvl5pPr lvl="4" algn="ctr" rtl="0">
              <a:spcBef>
                <a:spcPts val="0"/>
              </a:spcBef>
              <a:buClr>
                <a:srgbClr val="263238"/>
              </a:buClr>
              <a:buSzPct val="100000"/>
              <a:defRPr sz="3600" i="1"/>
            </a:lvl5pPr>
            <a:lvl6pPr lvl="5" algn="ctr" rtl="0">
              <a:spcBef>
                <a:spcPts val="0"/>
              </a:spcBef>
              <a:buClr>
                <a:srgbClr val="263238"/>
              </a:buClr>
              <a:buSzPct val="100000"/>
              <a:defRPr sz="3600" i="1"/>
            </a:lvl6pPr>
            <a:lvl7pPr lvl="6" algn="ctr" rtl="0">
              <a:spcBef>
                <a:spcPts val="0"/>
              </a:spcBef>
              <a:buClr>
                <a:srgbClr val="263238"/>
              </a:buClr>
              <a:buSzPct val="100000"/>
              <a:defRPr sz="3600" i="1"/>
            </a:lvl7pPr>
            <a:lvl8pPr lvl="7" algn="ctr" rtl="0">
              <a:spcBef>
                <a:spcPts val="0"/>
              </a:spcBef>
              <a:buClr>
                <a:srgbClr val="263238"/>
              </a:buClr>
              <a:buSzPct val="100000"/>
              <a:defRPr sz="3600" i="1"/>
            </a:lvl8pPr>
            <a:lvl9pPr lvl="8" algn="ctr">
              <a:spcBef>
                <a:spcPts val="0"/>
              </a:spcBef>
              <a:buClr>
                <a:srgbClr val="263238"/>
              </a:buClr>
              <a:buSzPct val="100000"/>
              <a:defRPr sz="3600" i="1"/>
            </a:lvl9pPr>
          </a:lstStyle>
          <a:p>
            <a:endParaRPr/>
          </a:p>
        </p:txBody>
      </p:sp>
      <p:grpSp>
        <p:nvGrpSpPr>
          <p:cNvPr id="31" name="Shape 31"/>
          <p:cNvGrpSpPr/>
          <p:nvPr/>
        </p:nvGrpSpPr>
        <p:grpSpPr>
          <a:xfrm>
            <a:off x="3593400" y="1074284"/>
            <a:ext cx="1957200" cy="1093199"/>
            <a:chOff x="3593400" y="1760084"/>
            <a:chExt cx="1957200" cy="1093199"/>
          </a:xfrm>
        </p:grpSpPr>
        <p:sp>
          <p:nvSpPr>
            <p:cNvPr id="32" name="Shape 32"/>
            <p:cNvSpPr txBox="1"/>
            <p:nvPr/>
          </p:nvSpPr>
          <p:spPr>
            <a:xfrm>
              <a:off x="3593400" y="1872096"/>
              <a:ext cx="1957200" cy="8714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/>
            <a:p>
              <a:pPr lvl="0" algn="ctr">
                <a:spcBef>
                  <a:spcPts val="0"/>
                </a:spcBef>
                <a:buNone/>
              </a:pPr>
              <a:r>
                <a:rPr lang="en" sz="6000" b="1">
                  <a:solidFill>
                    <a:srgbClr val="0091EA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“</a:t>
              </a:r>
            </a:p>
          </p:txBody>
        </p:sp>
        <p:sp>
          <p:nvSpPr>
            <p:cNvPr id="33" name="Shape 33"/>
            <p:cNvSpPr/>
            <p:nvPr/>
          </p:nvSpPr>
          <p:spPr>
            <a:xfrm>
              <a:off x="4025400" y="1760084"/>
              <a:ext cx="1093199" cy="1093199"/>
            </a:xfrm>
            <a:prstGeom prst="ellipse">
              <a:avLst/>
            </a:prstGeom>
            <a:noFill/>
            <a:ln w="9525" cap="flat" cmpd="sng">
              <a:solidFill>
                <a:srgbClr val="CFD8DC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4" name="Shape 34"/>
            <p:cNvSpPr/>
            <p:nvPr/>
          </p:nvSpPr>
          <p:spPr>
            <a:xfrm>
              <a:off x="4190700" y="1925384"/>
              <a:ext cx="762600" cy="762600"/>
            </a:xfrm>
            <a:prstGeom prst="ellipse">
              <a:avLst/>
            </a:prstGeom>
            <a:noFill/>
            <a:ln w="19050" cap="flat" cmpd="sng">
              <a:solidFill>
                <a:srgbClr val="CFD8D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cxnSp>
        <p:nvCxnSpPr>
          <p:cNvPr id="35" name="Shape 35"/>
          <p:cNvCxnSpPr>
            <a:endCxn id="33" idx="1"/>
          </p:cNvCxnSpPr>
          <p:nvPr/>
        </p:nvCxnSpPr>
        <p:spPr>
          <a:xfrm>
            <a:off x="3742095" y="871980"/>
            <a:ext cx="443400" cy="362400"/>
          </a:xfrm>
          <a:prstGeom prst="straightConnector1">
            <a:avLst/>
          </a:prstGeom>
          <a:noFill/>
          <a:ln w="9525" cap="flat" cmpd="sng">
            <a:solidFill>
              <a:srgbClr val="CFD8DC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36" name="Shape 36"/>
          <p:cNvCxnSpPr/>
          <p:nvPr/>
        </p:nvCxnSpPr>
        <p:spPr>
          <a:xfrm rot="10800000">
            <a:off x="4114799" y="269684"/>
            <a:ext cx="457200" cy="804600"/>
          </a:xfrm>
          <a:prstGeom prst="straightConnector1">
            <a:avLst/>
          </a:prstGeom>
          <a:noFill/>
          <a:ln w="9525" cap="flat" cmpd="sng">
            <a:solidFill>
              <a:srgbClr val="CFD8DC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37" name="Shape 37"/>
          <p:cNvCxnSpPr/>
          <p:nvPr/>
        </p:nvCxnSpPr>
        <p:spPr>
          <a:xfrm rot="10800000" flipH="1">
            <a:off x="4749075" y="753124"/>
            <a:ext cx="95100" cy="348900"/>
          </a:xfrm>
          <a:prstGeom prst="straightConnector1">
            <a:avLst/>
          </a:prstGeom>
          <a:noFill/>
          <a:ln w="9525" cap="flat" cmpd="sng">
            <a:solidFill>
              <a:srgbClr val="CFD8DC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3" name="Slide Number Placeholder 1"/>
          <p:cNvSpPr txBox="1">
            <a:spLocks/>
          </p:cNvSpPr>
          <p:nvPr userDrawn="1"/>
        </p:nvSpPr>
        <p:spPr>
          <a:xfrm>
            <a:off x="8376559" y="130627"/>
            <a:ext cx="593614" cy="365125"/>
          </a:xfrm>
          <a:prstGeom prst="rect">
            <a:avLst/>
          </a:prstGeom>
        </p:spPr>
        <p:txBody>
          <a:bodyPr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Roboto Slab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9C5CFC45-C303-416F-8E68-20C1E85C90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95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C0456-775B-4ECE-905A-1EE2CDA1284E}" type="datetime1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42FED-6FAE-4B5C-B336-B8AB90CAD558}" type="datetime1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1285A-0BF5-410E-8F26-CD33AED195A4}" type="datetime1">
              <a:rPr lang="en-US" smtClean="0"/>
              <a:t>11/1/2019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D390E-77FE-4C2E-B3FF-CB20FA6EAE73}" type="datetime1">
              <a:rPr lang="en-US" smtClean="0"/>
              <a:t>11/1/2019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E1135-E6A1-4DC9-91B2-7253CC6D474A}" type="datetime1">
              <a:rPr lang="en-US" smtClean="0"/>
              <a:t>11/1/2019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8E5C3-E0AE-4452-A679-041AD45EF6B4}" type="datetime1">
              <a:rPr lang="en-US" smtClean="0"/>
              <a:t>11/1/2019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CDDDD-CDAD-4175-B0F9-56284389DDAE}" type="datetime1">
              <a:rPr lang="en-US" smtClean="0"/>
              <a:t>11/1/2019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E0E07-9A20-457E-BDA8-6B0488126C03}" type="datetime1">
              <a:rPr lang="en-US" smtClean="0"/>
              <a:t>11/1/2019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rgbClr val="FF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rgbClr val="FE9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88B6C1A1-844A-4FD7-BBE3-B58BC25FF966}" type="datetime1">
              <a:rPr lang="en-US" smtClean="0"/>
              <a:t>11/1/2019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  <p:sldLayoutId id="2147483962" r:id="rId12"/>
    <p:sldLayoutId id="2147483964" r:id="rId1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s.stanford.edu/14au-cs244b/labs/projects/copeland_zhong.pdf" TargetMode="External"/><Relationship Id="rId2" Type="http://schemas.openxmlformats.org/officeDocument/2006/relationships/hyperlink" Target="https://en.wikipedia.org/wiki/Byzantine_fault_tolerance#The_Byzantine_Generals.27_Problem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research.google.com/pubs/archive/35162.pdf" TargetMode="External"/><Relationship Id="rId4" Type="http://schemas.openxmlformats.org/officeDocument/2006/relationships/hyperlink" Target="http://www.michaelnielsen.org/ddi/how-the-bitcoin-protocol-actually-works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835025"/>
            <a:ext cx="8619699" cy="2593975"/>
          </a:xfrm>
        </p:spPr>
        <p:txBody>
          <a:bodyPr/>
          <a:lstStyle/>
          <a:p>
            <a:pPr algn="ctr"/>
            <a:r>
              <a:rPr lang="en-US" sz="6000" dirty="0"/>
              <a:t>Introduction to </a:t>
            </a:r>
            <a:r>
              <a:rPr lang="en-US" sz="6000" dirty="0" err="1"/>
              <a:t>FinTech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8969" y="4363700"/>
            <a:ext cx="6461760" cy="1066800"/>
          </a:xfrm>
        </p:spPr>
        <p:txBody>
          <a:bodyPr>
            <a:noAutofit/>
          </a:bodyPr>
          <a:lstStyle/>
          <a:p>
            <a:pPr algn="ctr"/>
            <a:r>
              <a:rPr lang="en-US" altLang="zh-CN" sz="3600" dirty="0"/>
              <a:t>Dr. </a:t>
            </a:r>
            <a:r>
              <a:rPr lang="en-US" altLang="zh-CN" sz="3600" dirty="0" err="1"/>
              <a:t>Meng</a:t>
            </a:r>
            <a:r>
              <a:rPr lang="en-US" altLang="zh-CN" sz="3600" dirty="0"/>
              <a:t> Han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126" y="145989"/>
            <a:ext cx="2040247" cy="16968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3" y="145989"/>
            <a:ext cx="2855982" cy="1255779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/>
        </p:nvSpPr>
        <p:spPr>
          <a:xfrm>
            <a:off x="-458585" y="684668"/>
            <a:ext cx="10058400" cy="35661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" name="Subtitle 2"/>
          <p:cNvSpPr>
            <a:spLocks noGrp="1"/>
          </p:cNvSpPr>
          <p:nvPr/>
        </p:nvSpPr>
        <p:spPr>
          <a:xfrm>
            <a:off x="134683" y="6101930"/>
            <a:ext cx="10058400" cy="114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600" dirty="0"/>
              <a:t>Thanks for </a:t>
            </a:r>
            <a:r>
              <a:rPr lang="en" sz="1600" dirty="0"/>
              <a:t>Georgios Bitzes, CERN in iCSC 2017</a:t>
            </a:r>
          </a:p>
          <a:p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6012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Probably not…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2248" y="1460938"/>
            <a:ext cx="262759" cy="52236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8633656" y="1460938"/>
            <a:ext cx="262759" cy="5223641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 rot="10800000">
            <a:off x="735722" y="1936094"/>
            <a:ext cx="7640835" cy="252249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735721" y="1516397"/>
            <a:ext cx="7640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I confirm receiving the confirmation.</a:t>
            </a:r>
          </a:p>
        </p:txBody>
      </p:sp>
      <p:sp>
        <p:nvSpPr>
          <p:cNvPr id="22" name="Line Callout 1 (Accent Bar) 21"/>
          <p:cNvSpPr/>
          <p:nvPr/>
        </p:nvSpPr>
        <p:spPr>
          <a:xfrm flipH="1">
            <a:off x="1890618" y="2342888"/>
            <a:ext cx="5862482" cy="739887"/>
          </a:xfrm>
          <a:prstGeom prst="accentCallout1">
            <a:avLst>
              <a:gd name="adj1" fmla="val 18750"/>
              <a:gd name="adj2" fmla="val -8333"/>
              <a:gd name="adj3" fmla="val 58831"/>
              <a:gd name="adj4" fmla="val -15079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Did they get my last message? If not, they won’t attack…</a:t>
            </a:r>
          </a:p>
        </p:txBody>
      </p:sp>
      <p:sp>
        <p:nvSpPr>
          <p:cNvPr id="25" name="Right Arrow 24"/>
          <p:cNvSpPr/>
          <p:nvPr/>
        </p:nvSpPr>
        <p:spPr>
          <a:xfrm>
            <a:off x="735724" y="3790407"/>
            <a:ext cx="7640835" cy="2522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735723" y="3390297"/>
            <a:ext cx="7640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I confirm receiving the confirmation.</a:t>
            </a:r>
          </a:p>
        </p:txBody>
      </p:sp>
      <p:sp>
        <p:nvSpPr>
          <p:cNvPr id="28" name="Line Callout 1 (Accent Bar) 27"/>
          <p:cNvSpPr/>
          <p:nvPr/>
        </p:nvSpPr>
        <p:spPr>
          <a:xfrm>
            <a:off x="1395563" y="4216789"/>
            <a:ext cx="5862482" cy="684276"/>
          </a:xfrm>
          <a:prstGeom prst="accentCallout1">
            <a:avLst>
              <a:gd name="adj1" fmla="val 18750"/>
              <a:gd name="adj2" fmla="val -8333"/>
              <a:gd name="adj3" fmla="val 58831"/>
              <a:gd name="adj4" fmla="val -150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Did they get my last message? If not, they won’t attack…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27793" y="4979502"/>
            <a:ext cx="7980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1018770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34963" y="1428750"/>
            <a:ext cx="8629650" cy="4359729"/>
          </a:xfrm>
        </p:spPr>
        <p:txBody>
          <a:bodyPr/>
          <a:lstStyle/>
          <a:p>
            <a:r>
              <a:rPr lang="en-US" dirty="0"/>
              <a:t>No protocol exists that guarantees both generals are 100% certain of the decision of the other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Proofs exist</a:t>
            </a:r>
          </a:p>
          <a:p>
            <a:endParaRPr lang="en-US" dirty="0"/>
          </a:p>
          <a:p>
            <a:r>
              <a:rPr lang="en-US" dirty="0"/>
              <a:t>After </a:t>
            </a:r>
            <a:r>
              <a:rPr lang="en-US" b="1" dirty="0">
                <a:solidFill>
                  <a:srgbClr val="0070C0"/>
                </a:solidFill>
              </a:rPr>
              <a:t>500 confirmations</a:t>
            </a:r>
            <a:r>
              <a:rPr lang="en-US" dirty="0"/>
              <a:t>, both would be pretty sure the other will attack</a:t>
            </a:r>
          </a:p>
          <a:p>
            <a:endParaRPr lang="en-US" dirty="0"/>
          </a:p>
          <a:p>
            <a:r>
              <a:rPr lang="en-US" dirty="0"/>
              <a:t>But “pretty sure” is not </a:t>
            </a:r>
            <a:r>
              <a:rPr lang="en-US" b="1" dirty="0">
                <a:solidFill>
                  <a:srgbClr val="0070C0"/>
                </a:solidFill>
              </a:rPr>
              <a:t>guaranteed 100% certainty</a:t>
            </a:r>
          </a:p>
          <a:p>
            <a:endParaRPr lang="en-US" b="1" dirty="0">
              <a:solidFill>
                <a:srgbClr val="0070C0"/>
              </a:solidFill>
            </a:endParaRPr>
          </a:p>
          <a:p>
            <a:endParaRPr lang="en-US" b="1" dirty="0">
              <a:solidFill>
                <a:srgbClr val="0070C0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two generals paradox (2)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328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34963" y="1428750"/>
            <a:ext cx="7744735" cy="435972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Simplified impossibility proof:</a:t>
            </a:r>
          </a:p>
          <a:p>
            <a:pPr marL="0" indent="0">
              <a:buNone/>
            </a:pPr>
            <a:endParaRPr lang="en-US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Let’s assume a protocol that exchanges </a:t>
            </a:r>
            <a:r>
              <a:rPr lang="en-US" b="1" dirty="0">
                <a:solidFill>
                  <a:srgbClr val="0070C0"/>
                </a:solidFill>
              </a:rPr>
              <a:t>N messages</a:t>
            </a:r>
            <a:r>
              <a:rPr lang="en-US" dirty="0"/>
              <a:t> exists, which guarantees certainty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The Nth message could be lost… meaning, the first </a:t>
            </a:r>
            <a:r>
              <a:rPr lang="en-US" b="1" dirty="0">
                <a:solidFill>
                  <a:srgbClr val="0070C0"/>
                </a:solidFill>
              </a:rPr>
              <a:t>N-1</a:t>
            </a:r>
            <a:r>
              <a:rPr lang="en-US" dirty="0"/>
              <a:t> </a:t>
            </a:r>
            <a:r>
              <a:rPr lang="en-US" b="1" dirty="0">
                <a:solidFill>
                  <a:srgbClr val="0070C0"/>
                </a:solidFill>
              </a:rPr>
              <a:t>messages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i="1" u="sng" dirty="0"/>
              <a:t>must be sufficient</a:t>
            </a:r>
            <a:r>
              <a:rPr lang="en-US" dirty="0"/>
              <a:t> to guarantee certainty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b="1" dirty="0"/>
              <a:t>Therefore, </a:t>
            </a:r>
            <a:r>
              <a:rPr lang="en-US" dirty="0"/>
              <a:t>there exists such a protocol which exchanges </a:t>
            </a:r>
            <a:r>
              <a:rPr lang="en-US" b="1" dirty="0">
                <a:solidFill>
                  <a:srgbClr val="0070C0"/>
                </a:solidFill>
              </a:rPr>
              <a:t>N-1</a:t>
            </a:r>
            <a:r>
              <a:rPr lang="en-US" dirty="0"/>
              <a:t> </a:t>
            </a:r>
            <a:r>
              <a:rPr lang="en-US" b="1" dirty="0">
                <a:solidFill>
                  <a:srgbClr val="0070C0"/>
                </a:solidFill>
              </a:rPr>
              <a:t>messages</a:t>
            </a:r>
          </a:p>
          <a:p>
            <a:pPr lvl="1"/>
            <a:endParaRPr lang="en-US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Absurd conclusion: there exists such a protocol that exchanges </a:t>
            </a:r>
            <a:r>
              <a:rPr lang="en-US" b="1" dirty="0">
                <a:solidFill>
                  <a:srgbClr val="0070C0"/>
                </a:solidFill>
              </a:rPr>
              <a:t>0 messages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two generals paradox (3)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6969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34963" y="1428750"/>
            <a:ext cx="8041596" cy="4359729"/>
          </a:xfrm>
        </p:spPr>
        <p:txBody>
          <a:bodyPr/>
          <a:lstStyle/>
          <a:p>
            <a:r>
              <a:rPr lang="en-US" dirty="0"/>
              <a:t>Through an unreliable network, two nodes cannot 100% agree even on a single bit</a:t>
            </a:r>
          </a:p>
          <a:p>
            <a:endParaRPr lang="en-US" dirty="0"/>
          </a:p>
          <a:p>
            <a:r>
              <a:rPr lang="en-US" b="1" dirty="0">
                <a:solidFill>
                  <a:srgbClr val="0070C0"/>
                </a:solidFill>
              </a:rPr>
              <a:t>Perfect </a:t>
            </a:r>
            <a:r>
              <a:rPr lang="en-US" dirty="0"/>
              <a:t>state consistency is </a:t>
            </a:r>
            <a:r>
              <a:rPr lang="en-US" i="1" u="sng" dirty="0">
                <a:solidFill>
                  <a:schemeClr val="tx1"/>
                </a:solidFill>
              </a:rPr>
              <a:t>not achievable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/>
              <a:t>over unreliable networks – but in practice, that’s not required</a:t>
            </a:r>
          </a:p>
          <a:p>
            <a:endParaRPr lang="en-US" dirty="0"/>
          </a:p>
          <a:p>
            <a:r>
              <a:rPr lang="en-US" dirty="0"/>
              <a:t>Protocols exist that mitigate message delivery uncertainty, typically using retries, ACKs, and timeouts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TCP …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odd conclusion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076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34963" y="1428750"/>
            <a:ext cx="7519883" cy="4359729"/>
          </a:xfrm>
        </p:spPr>
        <p:txBody>
          <a:bodyPr/>
          <a:lstStyle/>
          <a:p>
            <a:r>
              <a:rPr lang="en-US" dirty="0"/>
              <a:t>Generalization of Two Generals</a:t>
            </a:r>
          </a:p>
          <a:p>
            <a:endParaRPr lang="en-US" dirty="0"/>
          </a:p>
          <a:p>
            <a:r>
              <a:rPr lang="en-US" dirty="0"/>
              <a:t>N generals, decision to attack or retreat based on </a:t>
            </a:r>
            <a:r>
              <a:rPr lang="en-US" i="1" u="sng" dirty="0"/>
              <a:t>majority vote</a:t>
            </a:r>
          </a:p>
          <a:p>
            <a:endParaRPr lang="en-US" dirty="0"/>
          </a:p>
          <a:p>
            <a:r>
              <a:rPr lang="en-US" dirty="0"/>
              <a:t>Some generals might be secretly traitors, and try to </a:t>
            </a:r>
            <a:r>
              <a:rPr lang="en-US" i="1" u="sng" dirty="0"/>
              <a:t>manipulate</a:t>
            </a:r>
            <a:r>
              <a:rPr lang="en-US" dirty="0"/>
              <a:t> the vote…</a:t>
            </a:r>
          </a:p>
          <a:p>
            <a:endParaRPr lang="en-US" dirty="0"/>
          </a:p>
          <a:p>
            <a:r>
              <a:rPr lang="en-US" b="1" dirty="0"/>
              <a:t>Goal:</a:t>
            </a:r>
            <a:r>
              <a:rPr lang="en-US" dirty="0"/>
              <a:t> achieve consensus between honest nodes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problem of Byzantine Generals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7628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34963" y="1428750"/>
            <a:ext cx="8629650" cy="4359729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#1 wants to </a:t>
            </a:r>
            <a:r>
              <a:rPr lang="en-US" b="1" dirty="0"/>
              <a:t>attack</a:t>
            </a:r>
          </a:p>
          <a:p>
            <a:r>
              <a:rPr lang="en-US" dirty="0"/>
              <a:t>#3 wants to </a:t>
            </a:r>
            <a:r>
              <a:rPr lang="en-US" b="1" dirty="0"/>
              <a:t>retreat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#1 receives </a:t>
            </a:r>
            <a:r>
              <a:rPr lang="en-US" b="1" dirty="0"/>
              <a:t>retreat </a:t>
            </a:r>
            <a:r>
              <a:rPr lang="en-US" dirty="0"/>
              <a:t>votes from #2 and #3</a:t>
            </a:r>
          </a:p>
          <a:p>
            <a:r>
              <a:rPr lang="en-US" dirty="0"/>
              <a:t>#3 receives </a:t>
            </a:r>
            <a:r>
              <a:rPr lang="en-US" b="1" dirty="0"/>
              <a:t>attack </a:t>
            </a:r>
            <a:r>
              <a:rPr lang="en-US" dirty="0"/>
              <a:t>votes from #1 and #2</a:t>
            </a:r>
          </a:p>
          <a:p>
            <a:endParaRPr lang="en-US" dirty="0"/>
          </a:p>
          <a:p>
            <a:r>
              <a:rPr lang="en-US" dirty="0"/>
              <a:t>Result: #3 attacks </a:t>
            </a:r>
            <a:r>
              <a:rPr lang="en-US" i="1" u="sng" dirty="0"/>
              <a:t>alone</a:t>
            </a:r>
            <a:r>
              <a:rPr lang="en-US" dirty="0"/>
              <a:t>, #1 retreats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problem of Byzantine Generals (2)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334963" y="2700749"/>
            <a:ext cx="995997" cy="10289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1</a:t>
            </a:r>
          </a:p>
        </p:txBody>
      </p:sp>
      <p:sp>
        <p:nvSpPr>
          <p:cNvPr id="6" name="Oval 5"/>
          <p:cNvSpPr/>
          <p:nvPr/>
        </p:nvSpPr>
        <p:spPr>
          <a:xfrm>
            <a:off x="3719146" y="2705773"/>
            <a:ext cx="995998" cy="102897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2</a:t>
            </a:r>
          </a:p>
        </p:txBody>
      </p:sp>
      <p:sp>
        <p:nvSpPr>
          <p:cNvPr id="4" name="Right Arrow 3"/>
          <p:cNvSpPr/>
          <p:nvPr/>
        </p:nvSpPr>
        <p:spPr>
          <a:xfrm rot="10800000">
            <a:off x="1407009" y="3070791"/>
            <a:ext cx="2174266" cy="29893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362603" y="2594472"/>
            <a:ext cx="2324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I vote that we </a:t>
            </a:r>
            <a:r>
              <a:rPr lang="en-US" sz="1800" b="1" dirty="0"/>
              <a:t>retreat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15144" y="2598185"/>
            <a:ext cx="2324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I vote that we </a:t>
            </a:r>
            <a:r>
              <a:rPr lang="en-US" sz="1800" b="1" dirty="0"/>
              <a:t>attack</a:t>
            </a:r>
          </a:p>
        </p:txBody>
      </p:sp>
      <p:sp>
        <p:nvSpPr>
          <p:cNvPr id="14" name="Oval 13"/>
          <p:cNvSpPr/>
          <p:nvPr/>
        </p:nvSpPr>
        <p:spPr>
          <a:xfrm>
            <a:off x="7116090" y="2705773"/>
            <a:ext cx="995997" cy="10289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3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4853014" y="3070792"/>
            <a:ext cx="2174266" cy="29893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6443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Raft overview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In the previous lecture, we saw the main points of raft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Replicated log of all write operations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Leader node elected by majority ensures correctness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Log entries committed once replicated on a majority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367151" y="2593372"/>
          <a:ext cx="4564813" cy="2377440"/>
        </p:xfrm>
        <a:graphic>
          <a:graphicData uri="http://schemas.openxmlformats.org/drawingml/2006/table">
            <a:tbl>
              <a:tblPr firstRow="1" bandRow="1"/>
              <a:tblGrid>
                <a:gridCol w="8852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52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942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3881">
                <a:tc>
                  <a:txBody>
                    <a:bodyPr/>
                    <a:lstStyle/>
                    <a:p>
                      <a:r>
                        <a:rPr lang="en-US" sz="2000" dirty="0"/>
                        <a:t>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Term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Contents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881">
                <a:tc>
                  <a:txBody>
                    <a:bodyPr/>
                    <a:lstStyle/>
                    <a:p>
                      <a:r>
                        <a:rPr lang="en-US" sz="20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SET food</a:t>
                      </a:r>
                      <a:r>
                        <a:rPr lang="en-US" sz="2000" baseline="0" dirty="0"/>
                        <a:t>  pizza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3881">
                <a:tc>
                  <a:txBody>
                    <a:bodyPr/>
                    <a:lstStyle/>
                    <a:p>
                      <a:r>
                        <a:rPr lang="en-US" sz="2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SET language</a:t>
                      </a:r>
                      <a:r>
                        <a:rPr lang="en-US" sz="2000" baseline="0" dirty="0"/>
                        <a:t> </a:t>
                      </a:r>
                      <a:r>
                        <a:rPr lang="en-US" sz="2000" baseline="0" dirty="0" err="1"/>
                        <a:t>c++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3881">
                <a:tc>
                  <a:txBody>
                    <a:bodyPr/>
                    <a:lstStyle/>
                    <a:p>
                      <a:r>
                        <a:rPr lang="en-US" sz="2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SET food</a:t>
                      </a:r>
                      <a:r>
                        <a:rPr lang="en-US" sz="2000" baseline="0" dirty="0"/>
                        <a:t> pickles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3881">
                <a:tc>
                  <a:txBody>
                    <a:bodyPr/>
                    <a:lstStyle/>
                    <a:p>
                      <a:r>
                        <a:rPr lang="en-US" sz="2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SET</a:t>
                      </a:r>
                      <a:r>
                        <a:rPr lang="en-US" sz="2000" baseline="0" dirty="0"/>
                        <a:t> </a:t>
                      </a:r>
                      <a:r>
                        <a:rPr lang="en-US" sz="2000" baseline="0" dirty="0" err="1"/>
                        <a:t>answer_to_life</a:t>
                      </a:r>
                      <a:r>
                        <a:rPr lang="en-US" sz="2000" baseline="0" dirty="0"/>
                        <a:t> 42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3881">
                <a:tc>
                  <a:txBody>
                    <a:bodyPr/>
                    <a:lstStyle/>
                    <a:p>
                      <a:r>
                        <a:rPr lang="en-US" sz="20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….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5674632" y="477107"/>
            <a:ext cx="2514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Byzantine fault tolerance</a:t>
            </a:r>
          </a:p>
        </p:txBody>
      </p:sp>
    </p:spTree>
    <p:extLst>
      <p:ext uri="{BB962C8B-B14F-4D97-AF65-F5344CB8AC3E}">
        <p14:creationId xmlns:p14="http://schemas.microsoft.com/office/powerpoint/2010/main" val="7902012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 to failure models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Reminder – our failure model so far has been:</a:t>
            </a:r>
          </a:p>
          <a:p>
            <a:pPr marL="0" indent="0">
              <a:buNone/>
            </a:pPr>
            <a:endParaRPr lang="en-US" dirty="0"/>
          </a:p>
          <a:p>
            <a:pPr marL="742950" lvl="1" indent="-514350">
              <a:buFont typeface="+mj-lt"/>
              <a:buAutoNum type="arabicPeriod"/>
            </a:pPr>
            <a:r>
              <a:rPr lang="en-US" b="1" dirty="0"/>
              <a:t>Fail-recover faults</a:t>
            </a:r>
          </a:p>
          <a:p>
            <a:pPr lvl="2"/>
            <a:r>
              <a:rPr lang="en-US" dirty="0"/>
              <a:t>A node goes down, stops responding to messages.</a:t>
            </a:r>
          </a:p>
          <a:p>
            <a:pPr lvl="2"/>
            <a:r>
              <a:rPr lang="en-US" dirty="0"/>
              <a:t>The other nodes can detect this through timeouts – “if 127.0.0.10 doesn’t respond in 100ms, it’s down”</a:t>
            </a:r>
          </a:p>
          <a:p>
            <a:pPr lvl="2"/>
            <a:r>
              <a:rPr lang="en-US" dirty="0"/>
              <a:t>… but failed nodes can recover</a:t>
            </a:r>
          </a:p>
          <a:p>
            <a:pPr marL="742950" lvl="1" indent="-514350">
              <a:buFont typeface="+mj-lt"/>
              <a:buAutoNum type="arabicPeriod"/>
            </a:pPr>
            <a:r>
              <a:rPr lang="en-US" b="1" dirty="0"/>
              <a:t>Delayed / lost messages:</a:t>
            </a:r>
            <a:r>
              <a:rPr lang="en-US" dirty="0"/>
              <a:t> Messages between nodes can be arbitrarily delayed or lost, but </a:t>
            </a:r>
            <a:r>
              <a:rPr lang="en-US" b="1" dirty="0"/>
              <a:t>not</a:t>
            </a:r>
            <a:r>
              <a:rPr lang="en-US" dirty="0"/>
              <a:t> corrupted</a:t>
            </a:r>
          </a:p>
        </p:txBody>
      </p:sp>
    </p:spTree>
    <p:extLst>
      <p:ext uri="{BB962C8B-B14F-4D97-AF65-F5344CB8AC3E}">
        <p14:creationId xmlns:p14="http://schemas.microsoft.com/office/powerpoint/2010/main" val="13222823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Even more failures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Clearly, our imagination so far was lacking. What if…</a:t>
            </a:r>
          </a:p>
          <a:p>
            <a:endParaRPr lang="en-US" dirty="0"/>
          </a:p>
          <a:p>
            <a:r>
              <a:rPr lang="en-US" dirty="0"/>
              <a:t>the network starts corrupting messages?</a:t>
            </a:r>
          </a:p>
          <a:p>
            <a:r>
              <a:rPr lang="en-US" dirty="0"/>
              <a:t>an attacker intercepts and modifies inter-node communication?</a:t>
            </a:r>
          </a:p>
          <a:p>
            <a:r>
              <a:rPr lang="en-US" dirty="0"/>
              <a:t>some of the nodes are …evil?</a:t>
            </a:r>
          </a:p>
        </p:txBody>
      </p:sp>
      <p:sp>
        <p:nvSpPr>
          <p:cNvPr id="5" name="Oval 4"/>
          <p:cNvSpPr/>
          <p:nvPr/>
        </p:nvSpPr>
        <p:spPr>
          <a:xfrm>
            <a:off x="5796510" y="4813747"/>
            <a:ext cx="995997" cy="10289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Node 1</a:t>
            </a:r>
          </a:p>
        </p:txBody>
      </p:sp>
      <p:sp>
        <p:nvSpPr>
          <p:cNvPr id="8" name="Oval 7"/>
          <p:cNvSpPr/>
          <p:nvPr/>
        </p:nvSpPr>
        <p:spPr>
          <a:xfrm>
            <a:off x="7380561" y="4813747"/>
            <a:ext cx="995998" cy="102897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Node 2</a:t>
            </a:r>
          </a:p>
        </p:txBody>
      </p:sp>
      <p:sp>
        <p:nvSpPr>
          <p:cNvPr id="9" name="Oval 8"/>
          <p:cNvSpPr/>
          <p:nvPr/>
        </p:nvSpPr>
        <p:spPr>
          <a:xfrm>
            <a:off x="6588536" y="3784773"/>
            <a:ext cx="995997" cy="10289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Node 3</a:t>
            </a:r>
          </a:p>
        </p:txBody>
      </p:sp>
      <p:pic>
        <p:nvPicPr>
          <p:cNvPr id="1026" name="Picture 2" descr="https://cdn.pixabay.com/photo/2015/09/29/00/29/devil-963136_960_72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2879725"/>
            <a:ext cx="1946304" cy="127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31232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Byzantine fault tolerance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34963" y="1428750"/>
            <a:ext cx="4510307" cy="4359729"/>
          </a:xfrm>
        </p:spPr>
        <p:txBody>
          <a:bodyPr>
            <a:noAutofit/>
          </a:bodyPr>
          <a:lstStyle/>
          <a:p>
            <a:r>
              <a:rPr lang="en-US" sz="3200" b="1" dirty="0"/>
              <a:t>Byzantine fault:</a:t>
            </a:r>
            <a:r>
              <a:rPr lang="en-US" sz="3200" dirty="0"/>
              <a:t> Any kind of conceivable fault, like…</a:t>
            </a:r>
          </a:p>
          <a:p>
            <a:pPr lvl="1"/>
            <a:r>
              <a:rPr lang="en-US" sz="2800" dirty="0"/>
              <a:t>corrupted messages</a:t>
            </a:r>
          </a:p>
          <a:p>
            <a:pPr lvl="1"/>
            <a:r>
              <a:rPr lang="en-US" sz="2800" dirty="0"/>
              <a:t>nodes behaving differently depending on </a:t>
            </a:r>
            <a:r>
              <a:rPr lang="en-US" sz="2800" b="1" dirty="0"/>
              <a:t>who</a:t>
            </a:r>
            <a:r>
              <a:rPr lang="en-US" sz="2800" dirty="0"/>
              <a:t> they’re talking to</a:t>
            </a:r>
          </a:p>
          <a:p>
            <a:pPr lvl="1"/>
            <a:r>
              <a:rPr lang="en-US" sz="2800" dirty="0"/>
              <a:t>nodes </a:t>
            </a:r>
            <a:r>
              <a:rPr lang="en-US" sz="2800" b="1" dirty="0">
                <a:solidFill>
                  <a:srgbClr val="C00000"/>
                </a:solidFill>
              </a:rPr>
              <a:t>conspiring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/>
              <a:t>with each other to cause disruption</a:t>
            </a:r>
          </a:p>
        </p:txBody>
      </p:sp>
      <p:pic>
        <p:nvPicPr>
          <p:cNvPr id="1026" name="Picture 2" descr="https://qph.ec.quoracdn.net/main-qimg-c6fc94bfeea50b6e1fcb62502272f57a-c?convert_to_webp=tru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253" y="1567795"/>
            <a:ext cx="3755525" cy="2119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3236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034"/>
            <a:ext cx="7620000" cy="4800600"/>
          </a:xfrm>
        </p:spPr>
        <p:txBody>
          <a:bodyPr>
            <a:normAutofit/>
          </a:bodyPr>
          <a:lstStyle/>
          <a:p>
            <a:r>
              <a:rPr lang="en-US" altLang="en-US" sz="4000" dirty="0"/>
              <a:t>Definition of a Distributed System</a:t>
            </a:r>
          </a:p>
          <a:p>
            <a:r>
              <a:rPr lang="en-US" altLang="en-US" sz="4000" dirty="0"/>
              <a:t>Goals of a Distributed System</a:t>
            </a:r>
          </a:p>
          <a:p>
            <a:r>
              <a:rPr lang="en-US" altLang="en-US" sz="4000" dirty="0"/>
              <a:t>Types of Distributed Systems</a:t>
            </a:r>
          </a:p>
          <a:p>
            <a:r>
              <a:rPr lang="en-US" sz="4000" dirty="0"/>
              <a:t>Two Generals, Byzantine Generals</a:t>
            </a:r>
          </a:p>
          <a:p>
            <a:r>
              <a:rPr lang="en-US" sz="4000" dirty="0"/>
              <a:t>Byzantine fault tolerance</a:t>
            </a:r>
          </a:p>
          <a:p>
            <a:r>
              <a:rPr lang="en-US" sz="4000" dirty="0"/>
              <a:t>Bitcoin and </a:t>
            </a:r>
            <a:r>
              <a:rPr lang="en-US" sz="4000" dirty="0" err="1"/>
              <a:t>blockchain</a:t>
            </a:r>
            <a:r>
              <a:rPr lang="en-US" sz="4000" dirty="0"/>
              <a:t> consensus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4920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215300" y="2501400"/>
            <a:ext cx="6713399" cy="3257955"/>
          </a:xfrm>
        </p:spPr>
        <p:txBody>
          <a:bodyPr/>
          <a:lstStyle/>
          <a:p>
            <a:pPr>
              <a:buNone/>
            </a:pPr>
            <a:r>
              <a:rPr lang="en-US" sz="2400" dirty="0"/>
              <a:t>How can you make a reliable computer service? […] It may be difficult if you can’t trust anything and the entire concept of happiness is a lie designed by unseen overlords of endless deceptive power.</a:t>
            </a:r>
          </a:p>
          <a:p>
            <a:pPr>
              <a:buNone/>
            </a:pPr>
            <a:endParaRPr lang="en-US" sz="2400" dirty="0"/>
          </a:p>
          <a:p>
            <a:pPr>
              <a:buNone/>
            </a:pPr>
            <a:r>
              <a:rPr lang="en-US" sz="2000" i="0" dirty="0"/>
              <a:t>The Saddest Moment, James Mickens</a:t>
            </a:r>
          </a:p>
        </p:txBody>
      </p:sp>
    </p:spTree>
    <p:extLst>
      <p:ext uri="{BB962C8B-B14F-4D97-AF65-F5344CB8AC3E}">
        <p14:creationId xmlns:p14="http://schemas.microsoft.com/office/powerpoint/2010/main" val="3206770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break raft…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34963" y="1428750"/>
            <a:ext cx="7879647" cy="4359729"/>
          </a:xfrm>
        </p:spPr>
        <p:txBody>
          <a:bodyPr/>
          <a:lstStyle/>
          <a:p>
            <a:r>
              <a:rPr lang="en-US" dirty="0"/>
              <a:t>Raft is not byzantine fault tolerant – countless opportunities for an evil node to cause mayhem</a:t>
            </a:r>
          </a:p>
          <a:p>
            <a:r>
              <a:rPr lang="en-US" dirty="0"/>
              <a:t>A byzantine leader can change clients’ requests</a:t>
            </a:r>
          </a:p>
          <a:p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6153510" y="3004815"/>
            <a:ext cx="995997" cy="10289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Node 1</a:t>
            </a:r>
          </a:p>
        </p:txBody>
      </p:sp>
      <p:sp>
        <p:nvSpPr>
          <p:cNvPr id="6" name="Oval 5"/>
          <p:cNvSpPr/>
          <p:nvPr/>
        </p:nvSpPr>
        <p:spPr>
          <a:xfrm>
            <a:off x="3936884" y="4217155"/>
            <a:ext cx="995998" cy="102897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Node 2</a:t>
            </a:r>
          </a:p>
        </p:txBody>
      </p:sp>
      <p:sp>
        <p:nvSpPr>
          <p:cNvPr id="7" name="Oval 6"/>
          <p:cNvSpPr/>
          <p:nvPr/>
        </p:nvSpPr>
        <p:spPr>
          <a:xfrm>
            <a:off x="6153510" y="5227125"/>
            <a:ext cx="995997" cy="10289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Node 3</a:t>
            </a:r>
          </a:p>
        </p:txBody>
      </p:sp>
      <p:sp>
        <p:nvSpPr>
          <p:cNvPr id="8" name="Oval 7"/>
          <p:cNvSpPr/>
          <p:nvPr/>
        </p:nvSpPr>
        <p:spPr>
          <a:xfrm>
            <a:off x="1044650" y="4217155"/>
            <a:ext cx="995997" cy="1028974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Client</a:t>
            </a:r>
          </a:p>
        </p:txBody>
      </p:sp>
      <p:sp>
        <p:nvSpPr>
          <p:cNvPr id="9" name="Right Arrow 8"/>
          <p:cNvSpPr/>
          <p:nvPr/>
        </p:nvSpPr>
        <p:spPr>
          <a:xfrm>
            <a:off x="2142688" y="4518282"/>
            <a:ext cx="1692155" cy="213360"/>
          </a:xfrm>
          <a:prstGeom prst="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965203" y="3902900"/>
            <a:ext cx="2047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Transfer 10€ to Bob </a:t>
            </a:r>
          </a:p>
        </p:txBody>
      </p:sp>
      <p:sp>
        <p:nvSpPr>
          <p:cNvPr id="11" name="Right Arrow 10"/>
          <p:cNvSpPr/>
          <p:nvPr/>
        </p:nvSpPr>
        <p:spPr>
          <a:xfrm rot="10800000">
            <a:off x="2142686" y="4793615"/>
            <a:ext cx="1692155" cy="2133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965201" y="5042459"/>
            <a:ext cx="2047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lol ok</a:t>
            </a:r>
          </a:p>
        </p:txBody>
      </p:sp>
      <p:sp>
        <p:nvSpPr>
          <p:cNvPr id="13" name="Right Arrow 12"/>
          <p:cNvSpPr/>
          <p:nvPr/>
        </p:nvSpPr>
        <p:spPr>
          <a:xfrm rot="19765903">
            <a:off x="4900363" y="3959383"/>
            <a:ext cx="1248741" cy="21336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 rot="1818277">
            <a:off x="4899331" y="5200772"/>
            <a:ext cx="1248741" cy="21336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111486" y="4301796"/>
            <a:ext cx="2177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Client says: transfer 20€ to Nick</a:t>
            </a:r>
          </a:p>
        </p:txBody>
      </p:sp>
    </p:spTree>
    <p:extLst>
      <p:ext uri="{BB962C8B-B14F-4D97-AF65-F5344CB8AC3E}">
        <p14:creationId xmlns:p14="http://schemas.microsoft.com/office/powerpoint/2010/main" val="39483627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break raft… (2)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byzantine node can trivially claim it’s the leader, and all other nodes will believe that</a:t>
            </a:r>
          </a:p>
          <a:p>
            <a:r>
              <a:rPr lang="en-US" dirty="0"/>
              <a:t>Doesn’t have to </a:t>
            </a:r>
            <a:r>
              <a:rPr lang="en-US" b="1" dirty="0">
                <a:solidFill>
                  <a:srgbClr val="0070C0"/>
                </a:solidFill>
              </a:rPr>
              <a:t>prove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it won an election!</a:t>
            </a:r>
          </a:p>
        </p:txBody>
      </p:sp>
      <p:sp>
        <p:nvSpPr>
          <p:cNvPr id="5" name="Oval 4"/>
          <p:cNvSpPr/>
          <p:nvPr/>
        </p:nvSpPr>
        <p:spPr>
          <a:xfrm>
            <a:off x="3843513" y="3700177"/>
            <a:ext cx="995998" cy="102897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FFFFFF"/>
                </a:solidFill>
              </a:rPr>
              <a:t>Node 2</a:t>
            </a:r>
          </a:p>
        </p:txBody>
      </p:sp>
      <p:sp>
        <p:nvSpPr>
          <p:cNvPr id="6" name="Oval 5"/>
          <p:cNvSpPr/>
          <p:nvPr/>
        </p:nvSpPr>
        <p:spPr>
          <a:xfrm>
            <a:off x="7284001" y="3700177"/>
            <a:ext cx="995997" cy="10289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Node 1</a:t>
            </a:r>
          </a:p>
        </p:txBody>
      </p:sp>
      <p:sp>
        <p:nvSpPr>
          <p:cNvPr id="13" name="Right Arrow 12"/>
          <p:cNvSpPr/>
          <p:nvPr/>
        </p:nvSpPr>
        <p:spPr>
          <a:xfrm>
            <a:off x="4950623" y="4020894"/>
            <a:ext cx="2181696" cy="21336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807420" y="3095747"/>
            <a:ext cx="23248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I’m leader for term 5. Here’s </a:t>
            </a:r>
            <a:r>
              <a:rPr lang="en-US" sz="1800" b="1" dirty="0">
                <a:solidFill>
                  <a:srgbClr val="C00000"/>
                </a:solidFill>
              </a:rPr>
              <a:t>evil</a:t>
            </a:r>
            <a:r>
              <a:rPr lang="en-US" sz="1800" dirty="0">
                <a:solidFill>
                  <a:srgbClr val="C00000"/>
                </a:solidFill>
              </a:rPr>
              <a:t> </a:t>
            </a:r>
            <a:r>
              <a:rPr lang="en-US" sz="1800" dirty="0"/>
              <a:t>log entries 49-57…</a:t>
            </a:r>
          </a:p>
        </p:txBody>
      </p:sp>
      <p:sp>
        <p:nvSpPr>
          <p:cNvPr id="16" name="Right Arrow 15"/>
          <p:cNvSpPr/>
          <p:nvPr/>
        </p:nvSpPr>
        <p:spPr>
          <a:xfrm rot="10800000">
            <a:off x="4950623" y="4297704"/>
            <a:ext cx="2181696" cy="2133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4807420" y="4561707"/>
            <a:ext cx="2324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ok</a:t>
            </a:r>
          </a:p>
        </p:txBody>
      </p:sp>
      <p:pic>
        <p:nvPicPr>
          <p:cNvPr id="5122" name="Picture 2" descr="https://i2.imgflip.com/1hm5mz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603" y="3289711"/>
            <a:ext cx="2231523" cy="223152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10434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break raft… (3)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34963" y="1428750"/>
            <a:ext cx="8132629" cy="435972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Or continuously trigger elections, never allowing any leader to emerge – cluster becomes </a:t>
            </a:r>
            <a:r>
              <a:rPr lang="en-US" i="1" u="sng" dirty="0"/>
              <a:t>useless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52248" y="2489200"/>
            <a:ext cx="262759" cy="42868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8633656" y="2489200"/>
            <a:ext cx="262759" cy="428681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030A0"/>
              </a:solidFill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744042" y="2816643"/>
            <a:ext cx="7640835" cy="20701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 rot="10800000">
            <a:off x="735721" y="3473009"/>
            <a:ext cx="7640835" cy="207010"/>
          </a:xfrm>
          <a:prstGeom prst="right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35721" y="3048714"/>
            <a:ext cx="7640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Vote granted.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26757" y="2429583"/>
            <a:ext cx="7640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Election timeout – vote for me in term 19.</a:t>
            </a:r>
          </a:p>
        </p:txBody>
      </p:sp>
      <p:sp>
        <p:nvSpPr>
          <p:cNvPr id="28" name="Right Arrow 27"/>
          <p:cNvSpPr/>
          <p:nvPr/>
        </p:nvSpPr>
        <p:spPr>
          <a:xfrm>
            <a:off x="744041" y="4217665"/>
            <a:ext cx="7640835" cy="20701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Arrow 28"/>
          <p:cNvSpPr/>
          <p:nvPr/>
        </p:nvSpPr>
        <p:spPr>
          <a:xfrm rot="10800000">
            <a:off x="735720" y="4874031"/>
            <a:ext cx="7640835" cy="207010"/>
          </a:xfrm>
          <a:prstGeom prst="right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735720" y="4449736"/>
            <a:ext cx="7640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Vote granted.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26756" y="3830605"/>
            <a:ext cx="7640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Election timeout – vote for me in term 20.</a:t>
            </a:r>
          </a:p>
        </p:txBody>
      </p:sp>
      <p:sp>
        <p:nvSpPr>
          <p:cNvPr id="32" name="Right Arrow 31"/>
          <p:cNvSpPr/>
          <p:nvPr/>
        </p:nvSpPr>
        <p:spPr>
          <a:xfrm>
            <a:off x="744042" y="5574640"/>
            <a:ext cx="7640835" cy="20701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ight Arrow 32"/>
          <p:cNvSpPr/>
          <p:nvPr/>
        </p:nvSpPr>
        <p:spPr>
          <a:xfrm rot="10800000">
            <a:off x="735721" y="6231006"/>
            <a:ext cx="7640835" cy="207010"/>
          </a:xfrm>
          <a:prstGeom prst="right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735721" y="5806711"/>
            <a:ext cx="7640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Vote granted.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26757" y="5187580"/>
            <a:ext cx="7640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Election timeout – vote for me in term 21.</a:t>
            </a:r>
          </a:p>
        </p:txBody>
      </p:sp>
    </p:spTree>
    <p:extLst>
      <p:ext uri="{BB962C8B-B14F-4D97-AF65-F5344CB8AC3E}">
        <p14:creationId xmlns:p14="http://schemas.microsoft.com/office/powerpoint/2010/main" val="36611201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Various causes of byzantine faults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Benign causes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chemeClr val="accent1"/>
                </a:solidFill>
              </a:rPr>
              <a:t>Corruption </a:t>
            </a:r>
            <a:r>
              <a:rPr lang="en-US" dirty="0">
                <a:solidFill>
                  <a:schemeClr val="tx1"/>
                </a:solidFill>
              </a:rPr>
              <a:t>of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network packets, disk data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A random </a:t>
            </a:r>
            <a:r>
              <a:rPr lang="en-US" b="1" dirty="0">
                <a:solidFill>
                  <a:srgbClr val="0070C0"/>
                </a:solidFill>
              </a:rPr>
              <a:t>memory </a:t>
            </a:r>
            <a:r>
              <a:rPr lang="en-US" b="1" dirty="0" err="1">
                <a:solidFill>
                  <a:srgbClr val="0070C0"/>
                </a:solidFill>
              </a:rPr>
              <a:t>bitflip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dirty="0"/>
              <a:t>causes a node to act unpredictably</a:t>
            </a:r>
          </a:p>
          <a:p>
            <a:pPr marL="685800" lvl="2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	bool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isLeader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;   // gets hit by cosmic ray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A rare bug in the code causes a node to violate protocol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dirty="0"/>
          </a:p>
          <a:p>
            <a:r>
              <a:rPr lang="en-US" dirty="0"/>
              <a:t>Malicious causes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An attacker changes </a:t>
            </a:r>
            <a:r>
              <a:rPr lang="en-US" i="1" u="sng" dirty="0">
                <a:solidFill>
                  <a:schemeClr val="tx1"/>
                </a:solidFill>
              </a:rPr>
              <a:t>inter-node traffic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An attacker </a:t>
            </a:r>
            <a:r>
              <a:rPr lang="en-US" i="1" u="sng" dirty="0">
                <a:solidFill>
                  <a:schemeClr val="tx1"/>
                </a:solidFill>
              </a:rPr>
              <a:t>takes over</a:t>
            </a:r>
            <a:r>
              <a:rPr lang="en-US" dirty="0">
                <a:solidFill>
                  <a:schemeClr val="tx1"/>
                </a:solidFill>
              </a:rPr>
              <a:t> a node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6318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Possible counter-measures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Cryptographic signing, checksums</a:t>
            </a:r>
            <a:r>
              <a:rPr lang="en-US" dirty="0">
                <a:solidFill>
                  <a:schemeClr val="tx1"/>
                </a:solidFill>
              </a:rPr>
              <a:t>: can help ensure </a:t>
            </a:r>
            <a:r>
              <a:rPr lang="en-US" b="1" dirty="0">
                <a:solidFill>
                  <a:srgbClr val="0070C0"/>
                </a:solidFill>
              </a:rPr>
              <a:t>authenticity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and </a:t>
            </a:r>
            <a:r>
              <a:rPr lang="en-US" b="1" dirty="0">
                <a:solidFill>
                  <a:srgbClr val="0070C0"/>
                </a:solidFill>
              </a:rPr>
              <a:t>integrity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of messages, data </a:t>
            </a:r>
            <a:endParaRPr lang="en-US" dirty="0"/>
          </a:p>
          <a:p>
            <a:endParaRPr lang="en-US" dirty="0"/>
          </a:p>
          <a:p>
            <a:r>
              <a:rPr lang="en-US" b="1" dirty="0"/>
              <a:t>ECC memory:</a:t>
            </a:r>
            <a:r>
              <a:rPr lang="en-US" dirty="0"/>
              <a:t> can fix or at least detect memory errors</a:t>
            </a:r>
          </a:p>
          <a:p>
            <a:endParaRPr lang="en-US" dirty="0"/>
          </a:p>
          <a:p>
            <a:r>
              <a:rPr lang="en-US" dirty="0"/>
              <a:t>Very difficult to protect against </a:t>
            </a:r>
            <a:r>
              <a:rPr lang="en-US" i="1" u="sng" dirty="0"/>
              <a:t>all</a:t>
            </a:r>
            <a:r>
              <a:rPr lang="en-US" dirty="0"/>
              <a:t> kinds of faults… some </a:t>
            </a:r>
            <a:r>
              <a:rPr lang="en-US" b="1" dirty="0"/>
              <a:t>protocols </a:t>
            </a:r>
            <a:r>
              <a:rPr lang="en-US" dirty="0"/>
              <a:t>exist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all have their limitations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4545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Reality check	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34963" y="1428750"/>
            <a:ext cx="7849667" cy="4359729"/>
          </a:xfrm>
        </p:spPr>
        <p:txBody>
          <a:bodyPr/>
          <a:lstStyle/>
          <a:p>
            <a:r>
              <a:rPr lang="en-US" dirty="0"/>
              <a:t>Is such level of paranoia justified?</a:t>
            </a:r>
          </a:p>
          <a:p>
            <a:endParaRPr lang="en-US" dirty="0"/>
          </a:p>
          <a:p>
            <a:r>
              <a:rPr lang="en-US" dirty="0"/>
              <a:t>When running 50.000 servers, what if one “goes byzantine”? </a:t>
            </a:r>
          </a:p>
          <a:p>
            <a:endParaRPr lang="en-US" dirty="0"/>
          </a:p>
          <a:p>
            <a:r>
              <a:rPr lang="en-US" dirty="0"/>
              <a:t>Could it disrupt some of the rest? Maybe…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Good idea to at least protect against </a:t>
            </a:r>
            <a:r>
              <a:rPr lang="en-US" i="1" u="sng" dirty="0"/>
              <a:t>some</a:t>
            </a:r>
            <a:r>
              <a:rPr lang="en-US" dirty="0"/>
              <a:t> byzantine faults</a:t>
            </a:r>
          </a:p>
        </p:txBody>
      </p:sp>
    </p:spTree>
    <p:extLst>
      <p:ext uri="{BB962C8B-B14F-4D97-AF65-F5344CB8AC3E}">
        <p14:creationId xmlns:p14="http://schemas.microsoft.com/office/powerpoint/2010/main" val="30142473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Bedtime reading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The problem of byzantine generals </a:t>
            </a:r>
            <a:r>
              <a:rPr lang="en-US" sz="1400" dirty="0">
                <a:hlinkClick r:id="rId2"/>
              </a:rPr>
              <a:t>https://en.wikipedia.org/wiki/Byzantine_fault_tolerance#The_Byzantine_Generals.27_Problem</a:t>
            </a:r>
            <a:r>
              <a:rPr lang="en-US" sz="1400" dirty="0"/>
              <a:t>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err="1"/>
              <a:t>Tangaroa</a:t>
            </a:r>
            <a:r>
              <a:rPr lang="en-US" dirty="0"/>
              <a:t>: a Byzantine Fault Tolerant Raft </a:t>
            </a:r>
            <a:r>
              <a:rPr lang="en-US" sz="1600" dirty="0">
                <a:hlinkClick r:id="rId3"/>
              </a:rPr>
              <a:t>http://www.scs.stanford.edu/14au-cs244b/labs/projects/copeland_zhong.pdf</a:t>
            </a:r>
            <a:r>
              <a:rPr lang="en-US" sz="1600" dirty="0"/>
              <a:t> </a:t>
            </a:r>
            <a:endParaRPr lang="en-US" dirty="0"/>
          </a:p>
          <a:p>
            <a:endParaRPr lang="en-US" dirty="0"/>
          </a:p>
          <a:p>
            <a:r>
              <a:rPr lang="en-US" dirty="0"/>
              <a:t>How the bitcoin protocol actually works </a:t>
            </a:r>
            <a:r>
              <a:rPr lang="en-US" sz="1800" dirty="0">
                <a:hlinkClick r:id="rId4"/>
              </a:rPr>
              <a:t>http://www.michaelnielsen.org/ddi/how-the-bitcoin-protocol-actually-works/</a:t>
            </a:r>
            <a:r>
              <a:rPr lang="en-US" sz="1800" dirty="0"/>
              <a:t>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DRAM errors in the wild: A Large-Scale Field Study </a:t>
            </a:r>
            <a:r>
              <a:rPr lang="en-US" sz="1800" dirty="0">
                <a:hlinkClick r:id="rId5"/>
              </a:rPr>
              <a:t>https://research.google.com/pubs/archive/35162.pdf</a:t>
            </a:r>
            <a:r>
              <a:rPr lang="en-US" sz="1800" dirty="0"/>
              <a:t> </a:t>
            </a:r>
          </a:p>
          <a:p>
            <a:endParaRPr lang="en-US" sz="1800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9886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30" y="221596"/>
            <a:ext cx="2078837" cy="1728933"/>
          </a:xfrm>
        </p:spPr>
      </p:pic>
      <p:sp>
        <p:nvSpPr>
          <p:cNvPr id="6" name="Text Placeholder 6"/>
          <p:cNvSpPr txBox="1">
            <a:spLocks/>
          </p:cNvSpPr>
          <p:nvPr/>
        </p:nvSpPr>
        <p:spPr>
          <a:xfrm>
            <a:off x="3743380" y="6255558"/>
            <a:ext cx="5337048" cy="381000"/>
          </a:xfrm>
          <a:prstGeom prst="rect">
            <a:avLst/>
          </a:prstGeom>
        </p:spPr>
        <p:txBody>
          <a:bodyPr/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n-US" altLang="zh-CN" dirty="0"/>
              <a:t>http://ksuweb.kennesaw.edu/~mhan9/</a:t>
            </a:r>
            <a:endParaRPr lang="zh-CN" altLang="en-US" dirty="0"/>
          </a:p>
        </p:txBody>
      </p:sp>
      <p:sp>
        <p:nvSpPr>
          <p:cNvPr id="7" name="AutoShape 14" descr="data:image/jpeg;base64,/9j/4AAQSkZJRgABAQAAAQABAAD/2wCEAAkGBxQSEhUUEhQUFhUVFh8WFxUYFBUXGBgXFRoYHRgUFxUYHCggGBolHBgcITEhJSksLi4xGB8zODMsNygtLiwBCgoKDg0OGhAQGiwmICQvLCwtLCwsLCwsLCwsLCwsLCwsLCwsLCwsLCwsLCwsLCwsLCwsLCwsLCwsLCwsLCwsLP/AABEIAMIBAwMBEQACEQEDEQH/xAAcAAABBAMBAAAAAAAAAAAAAAAABAUGBwECAwj/xABTEAACAQMCAgUGCAoFCQgDAAABAgMABBEFEiExBgcTQWEiUXGBkaEIFDI1UnSxsiM0QmJyc4KSs9EXQ8HD8BVTVHWDk6K0wiQlM2Oj0+HxFpTS/8QAGgEBAQADAQEAAAAAAAAAAAAAAAEDBAUCBv/EADMRAAICAgAFAgMIAQQDAAAAAAABAgMEEQUSITFBE1EiYXEUIzKBkbHB0fAzQlKhBhUk/9oADAMBAAIRAxEAPwC6KECgCgCgCgCgCgCgCgCgCgCgCgCgCgCgCgCgCgCgCgCgCgCgCgCgCgOch4igEmpMcoBuxnjtzn0UKcrGUFyBJJlRxjcDPpqAccVQGKAKA3oQKAKAKAKAKAKAKAKAKAKAKAKAKAKAKAKAKAKAKAKAKAKAKAKAKAKA0ZOINAJbtZAwZOI70JxnxBoURafZydu80gC5G0KDnzc8eAqAeKoMUAUBvQgUAUAUAUAUAUAUAUAUAUAUAUAUAUAUAUAUAUAUAUAUAUAUAUAUAUBigMUKYNAZoDFAFAb0IN3SDWYrO3kuJjhIxnA5sTwVF8ScAemhSjNR65795CYlhiTPBCm84/OcnifQBQFh9WPWONSLQTosdwq7htzslUcyoPFSO8ZPA+mgG7rK6ybjTrwQQxQupiWTL7s5YuCOB5eTQEV/pvvf8xbf+p/OgJj1XdYdxqdzJDNHEipD2gKbs53ouOJ5YY0BFL7rpvElkQQW5COygntM4ViPpeFAcf6b73/MW3/qfzoC1OrjpHJqFkLiVUVjI6YTOMIRjmc0Bw6zelE2m2yTwRpJmURuH3YAZWIIwfOuPWKEEfVb05k1QT9skaPEVwE3YKuG4nJ860Av6y+lbabarNGqO7yiNVfOMEMSeHgvvoBB1edOJL21ubq7WKGKBsbl3YwqbnY5PcCvLxoUr/Xuum7eQ/FEjiiB8nem92HczZIC58wHDz0BJerjrWa7mW2vFRZH4RypkKzfQZTnaT3HODy4cKAfetLppLpaQNDHG5lZlO/dw2gEY2nxoBd1a9KJNStDPKiIwlaPCZxhQvHiefGgIX0v617m0v5rZIYWSNwoZt+4hlU8cHH5VAW8p4ChDNAFAFAFAFAFAaSLkc8UA1m5PbqkZJXHljOQOf8A8VCieWe6CyyN2cYQEhGXO4KM/KB4UAs0LUfjEKyY25yCOfFTjgaIDhVAUAZoDehCo/hDX5WC1gB4SSNIR5+yUAZ9cnuoUinV11ZDUrd55JmiG8xxhVByVHlM2e7JAwPMaAj/AEUd7LVoA3yobvsHxy4uYn9WCagJD19D/vQfVo/vSVQKuj/U491bQ3AvFQTRrJs7Att3DON3aDPsoCedXHVu2l3DzNcLNvi7PaIimPLVt2S5z8n30BRJsu3vzCDt7a7MW7GdvaTbd2O/Gc4qAsv+gh/9OT/9dv8A3KoLJ6BdGTp1oLYyCUh2feF2fLI4bcn7aEEfWxYdtpV0O9EEo/2TBj7gaFKt6gb3ZqEkeeEtueH50bIR7i1APPwiL38ThH58p9W1V+1qAbL7Nr0WhUcGvJ8t4oXZgPWsa+2gGXqz6A/5UMzSStFFFhcqAWZ2ycDPAAAZP6QoCPdJNLk068kh3Ze3cMkgGM4w8bgdxxj15qAs/r8uO0trCQflln/ejU/21QP3UH82N9Yf7EoCqes/55uv1yfcjoD04nIeihDagCgCgCgCgCgEt7GzDC8u8ZxmgE0VwYww7BlAUtkYbdju4cSTUKRRtQFy5F5M0EYPCEKy7v0mxj2+6gJlpqRrGoh29njydvLBzxz38aAVVQFANV5pcjuWW4dAeSgDA4emsUq23tM2q8mEYpOOx3rKahS3wikO6xbuxMufH8Ecfb7KFJH1DXavppQfKincMP08MD7D7qAZ9Q6pLiTUHuxcQBGujcbCsm7aZN+3OMZxwoCMdfZ/70H1aP70tAXH1dfNdl9XT7KAka8xQh5U0f53h/1in/MCoU9VVSBQHG9thLG8bcpEKH0MCP7aA8xdWdwbfVrXdwPamFx+mGQg/tEeyhR46873tdUaMcexiSMD85xvIH760BKeuixEGk2EI/qpET92BwffQC34PP4nc/WB/DSgK/67fnWf9XH9ygJJ1x/N2lfoD+ClASnqD+bG+sP9iUBVPWf883X65PuR0B6cTkPRQhtQBQBQBQBQBQBQGKFNXQHgQCPMRn7aAxGgAwAAByAGAPVQG1AFARq/06+aRmSZVUnyVDEYHd+TzrVlXc3tM6tV+HGCUoNsk9bRySAddmiG404yKMtbN237ABEnsU7v2aAqXqs6Xf5Ou/wh/AT4SX83BOyX9kk58CahT0wjAgEEEEZBHIg8iDVIeeuvn5zH1aP70lCkv6H9aWn29jbQSvKJIoVRwIWI3KOOCOdAWL0a16G+hWe3LGMsVBZSpypweBoQ8v212sOpLK+dkV6JGwMnak+5sDvOAeFQpeZ64tL+nN/uHqgnyNkAjkRn20IZoDy708hNnrFwVHyLgTqP0tsox6zQoqDjUdfDLxWa9BB88cRBJ/cjoCxfhC/idv8AWf7uSgNfg9fidz9Y/u0oCv8Art+dZ/1cf3KAknXH83aV+gP4KUBKeoP5sb6w/wBiUBVPWf8APN1+uT7kdAenE5D0UIbUAUAUAUAUAUA0z3s2HZY12pxwxYEgDPD1VCiZelUAtxO5KgsU24y24cwAOfDjQHex6QwyOI/LSRhlUkQoWH5uedNgdVNUGc0AUAUGjahDDqCCCAQRgg8iDzBoDzL1m9DTptydgJtpiWhb6Pe0JPnXPDzjHjUKWJ1F9LDNE1jKcvAu6EnmYuRT9g49RHmqgiHXz85j6tH96SgIxZdCtQmjWSK0meN1DKwAwynkRxqAvvqg0ua205IriNo5BK5KMMHDNkGqDzpfQNJdSIilne4ZFUc2ZpCFUeJJAqAdX6vtTIP/AGGf2L/OqD1JbjCKDzCge4UIdKAoHr/sNl/FL3TQAftRMQfcy0KJeomx7TU9+OEMDvnzMxVF9zN7KAmnwhfxO2+s/wB3JQGPg9fidz9Y/u0oCv8Art+dZ/1cf3KAknXH83aV+gP4KUBKeoP5sb6w/wBiUBVPWf8APN1+uT7kdAenE5D0UIbUAUAUAUAUBrI4UEnkBk0BGLq6kuy0ayJDHyOSN7DzAVCjb0o6NkRW62wD9i5cxlgGkyQSwzz5Y9dANXSvUpZr+wBheEh1IDkbjukXJwDwHDv8aMFnLVAUBh+AJxnHd3nwFCpbeiIya5fZOLQgdwIcn2itB5F2/wAJ2Y4OHrraTGt84g1a10ktbMqLmeOIuCVDnGQOePbQDf0i06DV9PdY3V1kUtDKOIEiEhWB/SGD4ZoDz10BvmtdTtXOQROInHhIezcH0bvdQpJevr50H1aP70lAXH1dfNdl9XT7KEJGvMUB5U0f53h/1in/ADAqFPVRqkCgCgKn+ENaA2trL3rOY/VJGzH3xihRL8He0Gy8l7yyR+oBm+1vdQC74Qv4nbfWf7uSgMfB6/E7n6x/dpQFf9dvzrP+rj+5QEk64/m7Sv0B/BSgJT1B/NjfWH+xKAqnrP8Anm6/XJ9yOgPTich6KENqAKAKAKA5W9wjglGVgCVJUggEcxw76ikn2Pc65QepLR0IqngQ3eiwS/LiQ+OMH2ihRFqXRiKVIlUvG0BzE6nLLxz3/KGfPUAls+ieLkXVxO88iLhMoqKvPjhe/ifbTQJLVIYoU4X1x2cbPtLbVLbRzOPNXmT5U2ZKoc81HetiCx6QQyor7wu78lmUEYOOPHwrDDKg1s2rMC2EnHW/oPFbBoFI/CJX8LZH/wAuUexo/wCdCk56mZQ2kW2D8kyKfAiVz9hB9dAUPKQ+qnZxDX5248xuOGKAlHX586D6tH96WgLj6uvmuy+rp9lCEjXmKA8qaP8AO8P+sU/5gVCnqvFUhigCgKv+EH+IQfWh/CmoUTfB4/Frv9ev8OgO/wAINCbK3PcLkZ9ccmKA4fB4mBtrpM+UJ1YjvwyAA+1T7KAr/rnmDarc4Odqoh9IjGR76AlfXNERp2l57lAPp7FP5UBIuoCYHT5FHNLlsj9JUI/x4UBVXWM4k1i628c3CqPSAike0YqA9QKOA9FUhmgCgCgChUQDq4lMc95bt+S+4DxVmUn2ba52E9TnA+g4xBTpqtXt/RPGQH/4OK6J8/o5NA2PJdh6Ru838vfQGAJBnircOHMcfGgMpIxOGTHjkEc/5UAoxQGMUBgig7DdJoVsxJMEeTz8kVidMH4RsrMuS1zMc6ymqVv156C1xYrNGMtauXYd/ZMMSEejCt6AaFKM07XrmBGjguJY0f5So5UNnhnA78cMioCR9UWgNdajE23MVsRNIe4Fc9mvpLgew1QOXXz86D6tH96SgIVBr10ihEubhVUYVVmkCgDuABwBUBZnUPq0819Ms080ii3yFeR3APaR8QGPPBqgq/UpCtzKykhlnchgcEESEggjkQeNQCj/APJLz/S7n/fy/wD9UBfnUteSS6Yryu8jdtINzsWbAIwMk5qgndCFX/CD/EIPrQ/hTUKJvg8fi13+vX+HQEv6z9Ba906aKMZkXEsY7y0ZztHiVyPWKEPNmlaxcWrFreaSFiNrFCVJA/JYeB8/KoU30qza7uArlm3EyTPxZgg4ySMT34z6yK8zlyxcmZKq3ZNQj3ZeHWJbrqukGS1Vi1u/aKmPKxGCrpgc/IbIA54FearVbHcTLl4s8az05lGaVrdxbbjbTyxbxhtjldwHLP8AOshrD31b6G99qMI4sqOJ5mPHyUYN5RPMs2B45NAeoqpAoCKWOvyHVJrVsGML5IxxUqqtnPfnJ91acb5faHW+x2LcKCwI3rvvqSutw44UBXdk5i1uUKP/ABQeB5eUqtn2qa5kPhyn8z6S37zhcX5iTTUbrsInmIJEal2Ud4UZOK6R8+mn0YmteksT2gvDuEWNzY8ooM4O4L5u+qeWtMWWOsQTYEUqMSobaGG7BGeK8xQguwKAxigCgCgDPhQBQgEUBDNQ6rdMmkMhgKknJEbsikn80HHsoCSaJosFpGIraJY054XvPnYniT4mgEOt9D7K7k7W5t0kfaF3EtnaM4HA+JoBB/Rrpf8Aocftb+dAOWhdE7OycyWsCROy7Sy54rkHHE+cD2UA3y9XOmMxZrSMsxJJy3Ek5J50Br/Rrpf+hx+1v50A/aNpENpH2VvGI4wS20ZxluZ40AuoBv1vQ7e8QR3MSyorbwrZwGAIzwPmJ9tAJejenWdt2sVksaYYGVEOcNjA3AnhwrxGcW9JmWdNkIqUl0fYeq9mNdSotG6P2eqXVx8ahAfO9WiJiJG4ghtvyu7jz51o42Q7JyjI7XE8CGPVXOHnuTC46J2tnY3KWsKpuibc3Eu2BkZY8Ty5VsZC3XL6HPwZayIP5o06rFAs2I75mJ9SoPsFa/D1qrfzOhx5/wD1JfL+WGrdWOm3EhkeDazHLdm7RgnzlRwreOIPugdH7eyj7O2iWNSctjmx87MeLGgHOgCgIDANuut+ch/hj+Vc1dMtn0UnvhK+T/kn1dI+dOfaqSU3DcBkrkZAPeRU2m9HrkklvXQgWux9lq9o/wBMAZ8SWX/qFc65cuTFn0GG+fhtsPYn7KCCCMg8CDyIPca6R88M8ug24t3tuz2wEZKJkd+T8niTwoem9oq7pBLYThP8lxyxXySBY40jZCcHiz54AY459tQ8ly24YIu/BbaN2OW7HHHrogdAaoAtQGQ1AZzQBQgUAUAUAUAUAUAUBrICQQOeDj01JdmeotKS2RHq21F5IZIpWLPDJjJOThu4+sNWnhWOScZeGdfjFEYTjOC0pImFbpxgoCtLAmz1lkJIWZiPSJvKU/v8K5Ufu8pp+T6m1LJ4YpLvH+CxL+XZFI30UZvYpNdOb1Fs+bpjz2RXu0io+ru72X0ef6wMh9JXI96iuLhT1d9T7HjFXNiP5aZa+tLm3mH/AJT/AHTXZs/Az5DGerov5ojHVS2bN/CY/cQ1p8Pf3b+p1f8AyBayV9P5ZM63zhoKFG/WtZitY98zYHIAcWY+ZR31ittjWtyNjFxbMifLBDNoPTiG6mEISRGbO0ttIO0EkcDwOAawU5kbJcujey+D249fqNpoatXPZ65btyDxjJ9Kyr/YKw2PWVFm3jR5+FzXs/6NelfTzBMVocnkZeY9EY7z41MjN/21/qeuH8G2vUv7e39megHR+eOY3U+V3oVCsSXbcVO5s8uXvq4dNil6kzzxfNpnBUVeH+R06yE2y2Uv0ZcH96Nh9016zVqUH8zzwZ81d1fuv7J3XQOAasOIoEYEag5AGT34GfbQG1CGr++hTWJgeOQfEHI9FAb0AUBtQhwvrtYY3kc4VFLN38AM8B568ykoptmSquVk1CPd9DTS9QS4iWWI5Vhw84xwII7iDUrmpx2j1fTOmbrn3QwdYOozW8MUkLFcTDf4jB8k+BNa+ZZKEVKPudDhNFV9soTXddPqSOzuRLGki/JdQw9DDNbMZcy5jm2Qdc3F+DtXoxhQBQBQED6Fjs9SvovOxYepyR7nrnYvw3TifQcS+PCpmTyuifPhQEA60bQoYLpOaNtJ8Qd6H2g+2ubnx04zXg+i4FYpKyh+USDpHfhtOllU8JIMj/aAD/qrZunuhy+RzsSlrNjB+JfsVy1sbe3sboc+0bcf0Xyv/CGFczl5IQmfTep6119D9uhbWoMGgkI5GJiPQVOK7E+sH9D4+pct0U/f+SH9WFysdjM7nCrKWJ8wEcZNaWDJRqk37na45XKzKhGPdr+WRTWNaub1pJAXWGMZ2htqovcCRzY1p2XWWtyXRI6+NiY+LGMJJOT/AHJ71cyyNZqZGZvLYKWJJ2g4xk92Qa6WE5OrbPneMxhHJagtdFsh/SS4F5furyBIIMqWP5Kp8sgd7M3AerzVoXy9W5pvojt4MHi4ilCO5S/nsZ6GWBlu5JbddscQITcTw3gqMnvYrkn00xoc1jlDshxK5V48a7nuT7iXprOXeJjnKqynz8DnHvNeMqW2jPwytRjJeH1HOx6NC3tkuiwdyQRjBVAeRB7znHHxrLHHUK1Zs1LOIO+90a0u3zZY1lciSNJB+UAfbzHtrqwlzRTPl7q/TscfYjPWfDmzDjnHKp9uV+0itXOX3e/ZnU4JLWQ4+6aJNptyJYo5F4h0Vh6wDW1XLmimjl31uFkovw2KCK9mMKENXcDzevgPWaFIJ1wSzpZo0W/se2X412ZIfsO8Ajio7ifRTwBit+jn4MXvR+6bztbvIXVsc0YOTtbnwPqIqAlPQjpwt6WgmQwXcf8A4kDZBOObJniR4cx76Al4NUhvQCDX7ftLWdPpROB6dpx76x3LcGvkbGJPkvhL2a/cgfVXq2He3Y8HG9PBl+UB6Rg/smudw+3TcGfRcfxuaKuS+T/gl3Ti17SxnHeF3j0oQ39lbuVHmqkji8Ls9PKg/wDOvQ49XtzvsYvzNyfunh7iK84cuapHvjFfJly+fUkdbRzAoANGVLY2W+v27wNOJB2SEhiQQQR3YPHPm8+RWJXwcebfRG1LDujaqmurKp1DXJHvJZrXehl8kADLkYUcgOBO3PCuLO5ytcq/J9fThwhixrv01Hr8iWdCtKv0nElwz9mVO5XlLE5+T5OTg5rexarlPmm+hxuJ5GFOrkqS38kT2uifPDP0vsO3s5kAywQuv6SeUPsx66wZEOeto3eHXejkwl8+pBF1PfojJnjHKsf7JcOvu4equcrObFa9j6D7OocUUvDTf/Q83Wm9rokYA8pIllHqO5vapNbEq+bFSXsaUMj0+KSb7NtDh0W1DttMyTkxxNG37CnH/Dg1kos56PyNbOo9LO17tP8AVkM02Yro04H5Vyqn0FY8/ZWjB6xpa9zu3QUuJQ34jv8Acb9JguLtUtYRiMNucgeTk/1kjd+ByHhWGqM7Uq49jYyZ0Y0nfN/F4/pFnaleJptmpVdyx7UVc4LEnic+fma7E5LHrWvB8pTVLOyWm9N7ZW+iaIb+5lCuEXcZCSMttdiRgeeuTVT69j66PqMrLWFRHa2+36FpWFlDYwEL5KICzMeZwOLMe812IQjTDp4Pkrbrcy74urfYpm9naXtJTnBkLY8xfJx9lcGbc25fM+5pjGtRh50PIurixUwyDfBMmV57TuAIeM/kkd4/+62Oaylcr6pmgq6MySsg9Ti/82TLoJrMbQFGkQFWOFZgG2nieB8c1u4dseTTZxeL4k1dzKL6nDV+kMdzc/ERteKVdjSKclZOJBXuIBAqWXqyfpeGesbBnRR9rfSUXvXyJToen/F4I4d27YuN2MZ9XdW5VDkgonJyr/XtlZrWxdWQ1zVj5qFIt1l2ksunyxQRPLJIVVQrAFSWH4QnI4D+2gIbYdIb7RytvqyGe1cbVuVzJtyOKOSPLAzjB48OGagFtx0OZWF/oNwib/KMO7MEvgByX9Ejh3Yqg66doV9eajb3l5bxWnxUHJjcO85IIAOOSjJ554EjvqAsjaKuyG9ABGajKnooyLfbXDyIPxabB9G9gB6CBj11wPirscl4Z983DIx4wf8Avj0/QuhJEuYMqcpNHw9Dr9vGu5tThteUfD8sqLtPun+xEeqmQiGeJuccucelQD70NaeA9KUfZnX48t2Qs90OvTHpStkoVQGlcZVTyA+m3hnhjvrNk5KqWl3NXhvDpZUm30iu5H+iPTK5nukil2Mr55LtK4BIIOeXD31q42XZOzlkdLiPCsemh2Q3tCrX9XltNRy7t8XniwFJO1SBjIHcQ2CfBqyXWyqu6v4WYcPFhk4fwr44sh9pYTy2SiJWZTcHeq/SKRhCfDnx7q0YwnOrUfc7Nl1NWU3PpqPT9R7j0cWGo2Sg53KNx87sHVseYcRWdUqm6CNKWU8zCuk/D6fTpos+uufJhQARQq7lH6upt3urb8kygj0IWKn91xXz9rcHKB95jJXxqv8AKWv8/MtvozGDZW6niDAgI8CgzXaoX3SXyPjcyT+0zkvdkE0Kc2b39o/Adm7J47VOD60IP7Nc+qXpOdbPoMqH2mFGRHvtJ/59TTRrBpNHnCjP4UuP9mEzj1A15qg5Y0te+z3lXxhxKDb8a/XZJerqRGtQVxuXyGAGOK958SMGtvB04bRyuNKUb9Pt3QxdM703t3HZwnKq2GI5bj8pvQi59ea18mfrWKqPY6HDaViY0smfd9v8+ZnWI/8AJd9HPGp7CRQhA/NADL6eAYeuli+z2qS7Expf+wxZVSfxLqv4OfTLpULsLbWu5g5G44ILHPkoAe7PE15ycr1dQrPfDuGvFbvv6a7f2PWsdHxDpTwgAsiiRiO91IZz7MitizHUcdx/M0MfOdnEFY30b1+Qt6ORxXmnQrMocBdhz3Mnk5B7jgc6yUKN1KUjBmysxcyTreuu/wAmRfVur8Kx7G4Tb9GTmv7Q5+ytWfDnv4WdOj/yBa1bHr8h86FdE0gbtmdZZBwUgHamRxxnmcEcfGs+Nhqt8z6s0eI8WeSvTgtR/cfNH6Qw3DSIhIaNyhDDB4EjcPDga2a7o2NpeDQycOyhRcu0ltDqT5qymoAFChQHC9s45kaOVFdGGGVgCCPQaAiHRfoIdPu3kt7lxaOCTanyhvPLyj3Dz8+7NQE1qkCgN6AKAru3sVfVb23ceTNEfaQjAjxBJPqrmKCeROD8o+lnc44FN0e8X/Yo6A3728slhPwZGJj8e9gPAjyh6TXrEm4SdMvyMfFqY3Vxy6+z7m/RVex1S8h7nG8fvbh/EPsq465L5x9zznP1cCqz26f5+hFdY1GN9QmlnBdEYhY/pdn5KoT3LnJPr89adtkXc3LwdfGonHChCp6b7v22SHq6s3mnlvZRjOUTAwMnGdo8ygBR6TWzhQcpu1nN4zbGqqONB711Y59NoYry1l7JlaS1Ys2Oa7R5an0jPrWs2VGNsHrujV4XOzFvjzrpM16rfxNv1rfYtTA/0vzLx7f2n8hJ1mDs5LOf6EhB9RVv7DXnO+GUJfMy8F+Ou6v3RPM10EcB9GFCBQFU9adnsulkH9bHx9MfA+4rXG4hDU1L3PsOAXc1Dh/xf7ljdHRi0t/1KfcFdWn8C+h8vl/68/q/3IR1qadteO4XhuHZOR5wCVPrBYeoVzuIV6amvofQcAvTUqX9USDq+h2WEe7Hllm4+Ysf7BW1hx1SjmcYnzZkteCF63ps9jM/xR37KXgNhyRn+rYDvHcfNWlbTZTJuvsztYuXjZdUfX1zR9yT9AOjRt1M0w/CuMBe9FPHifpHgT6q2sPHcFzS7s5nF+IK9+lX+Ff9kl1bTY7mMxSjKn2gjkwPca2rK42R0zlY+RZRNTh3I/ovQ1bWTtI3DtjyWkAyvPO0AYyRjj6awU4kKnzG9mcWtyY8j6L5D3LYM6lZJWIYYYKMZBxy9h/eNbLW1pnNhJxkmvAz9EejRt0dJSH/AAhKAHgF8nBYeclQcVr4tLrTTZ0OJ5ccmcZxWunUcr67tbcgSbFY8cEFmPieGay2XQh+JmrTiXXLcF0FOmapFOMwuG28wBgjPgaV2ws/CyX41tH40NUWlxWD3d40mInXtGG0kpgsznhz4nhXiujknKS8mxk5zvphXJfh8iHROsrT7iTslkaNyfJWVCm7PLBPDJ8cVsGgTLNAFAFCBQGKA1L/AOMUKdaECgIRqa9nrVu3dLHt9YVx/KtCz4cqL9zvU/ecMnH/AIvZ16wdGZlW7gyJoOJxzKA5z4lefoJq5lLf3ke6PHCcuKbx7Pwy/cj1j0gWXUrW4Hkl1EUy/nHcuR4HKkeitWN6ldGX5M6duDKrDsq8J7X0M6PoUMup3ENxk7WZ1XOA3lA4Pf8AJYGrXTGWRJTJkZltWBXOrzpN+xYWqXsdpbtJgBY18lRwBP5KAeJ4V0rJxqhs+boqnk3KPl+Sv+jED/EtQuX/AK2NwPEgOWb2tj21zaIv0p2PyfQ50ofaaKI/7dGnVpqRhn7J+CXC5XPLemQCPTgj1Cpg2csuV9mZOOY6sq9SPePf6MkvWhb7rLd/m5FP72V/6q28+O6vocrgc9ZWvdMfuj132trDJ9KNc+kDB94NbFMuatM5+XX6d84+zY4VlNYKAjXTfo217GnZsqvGxwWzgq2NwyB4A+qtTKx3akl3R1OF56xJtyXRj9Y2/ZxpHz2IqZ8+0AZ91bMI8sUjn2z55yl7nPU9PjuIzHMu5Dxxy4jkQRyNScIzWpHqi+dM+eD0zVYIoYwuFWNAAMnCgAYHE1YxUVpHic3OTlLuxpuelNjFzmjz+aCx9wqnkcdG1OO5jEsTEoxIGRg5U4PD1UAv20AKKASaq0wT/s6oXzjyyQAMHj48a8WOaXwGfHVTl963r5ES6HyvDeTQSnynGSe4uOOR6QxrRxnKNrhM7XEoQtxYW19l+x11+M2t6t2wDxvhduRuB2hTtB58s1b067vUfVHnDksjFeOnprr8hPpFyi37yOGgWUYRHUruLY4nuHEZ9JrxVNK9yfTZlyq5Sw1CL5nHu14J2yBlIIBBGCCMjxBFdQ+a7FL9ZHSCxvIJYZYmTUYJOyRVTJZwwGAw+VGw7jx4ioUdOiGt3em3MWnaj5SSgC3nznnyQk81zw48VJHcabBagNUGaAKA0Jz/AI91AZFAdKECgIV0/HZz2E/0Jtp9DFD9gatHL6ThL5nc4T8dV1Xut/psmpFb2jiJ6Kp6d9FfipNxCcRM3ye+NjxG383I4eauNl43pvnj2PruFcRWRH0bO+u/uhw6XW0iG31KA+VsTtCBwzt4OR9Eg7T6qy5EZR5bomtw+yufPhW+70NGoavcatLHAqhFznaCSB55WPmAPv8AGsE7Z5UlFI3asWjhtcrZPb/zoTrpHaLb6ZLEnBUi2D1kAk+JJz666N0VXQ4r2OBhWSvzozl3b2RMaFLLp1nNbqTNEzEAcyGkJBHoYA+s1pqmTphKHdf2dd5ldeZbXa/hkv4LC1KwFxA0UnDtEw2O5uByPQw91dKcOeHK/J85Tc6blOHhifoxpJtbdYWfeVLHcBgYYk4ArzRV6cOVvZ7zslZNzsS1sdazGoFAFAFAM/SF5OycqBsUZJzxI9FCnPRWS6swsg3KQY2GTx2nzjwxUBG+sGytrOyYxwRq8hEattyRkEsQTxztB9tASXonYCCzt0Ax5AZv0pPKY+00A80AUAUBB+lw+L3sFwORxu/ZOG/4T7q52V8F0Zn0HDn62JZS/A4dN9MklWOWEFjESdo4kg4OQO/iPfWXLrckpR8GvwvIrrlKuzpzdNjbr00l+Ikjt5VdT5TMpVVyBkbj3Z4+qsN0ncopRezbxIww3OUrE0/CZN7dSFCk5IAyfPw4n2iulFaSPnptOTa8jfqOkI2+WKOBbnadkzxBsNjgSRxNNHkiOj9Dr6a4gm1a5jlFqd0McagZfh+EkbauTwHDHcKAsEiqDHpoQ1Jz/j3UKZoAoDpQgUBFusm232TEc43V/VnBPsatTNjupv2OtwWxRylF+U0O/Ru6MtpBI3ymjXcfOQME+0Vmpk5Vpv2NPNrVd84rw2dtW01LmJopQdreY4IIOQQfPkV6srVkeV9jHj3yosVkO6OtvaKkaxAZRVCAHjlQMYPnqqKUeXweZ2ylNz872c7DS4YM9jEibue1QM+mpCuMPwrR6tyLbfxy2JelOnNcWssSfKZcrxwCVIIUnxxj114vhz1uKM2DfGm+M5dkadEbGSC0ijlGHUHIyDjLEgZHmBqY0JQrUX3LxC2F2RKcOzHis5pBQBQBQBQGKA43UIdGQ8mUr7RihSE9WF6T8Ygb5SOHx6fJb3qPbUAl65YneK3VFZvLY4VSx+SMcAPE0YJ/APwa/oD7BQHUGgM0AUBxubRJMdoivg5G4A4PrrzKEZd0ZIWzh+F6Oor0Y2/c2zVBqe72UIZoUzQBQDV0h16CziMtw4ROXnZj9FFHFjTQEfRXpZb36ubYuRGQGDRspXOcceR5cgc1AP2aoCgOlCBQHK7tllRo3G5HG1h5wa8yipLTPddkq5Kce6MWdqsSLHGMIgCqPMB4nnVjFRWkLLJWSc5PqztVPAUAUAUAUAUAUAUAUAUBrQpigEVnpUMTtJHGiu+dzAeUcnJyfTxqaAtoAzVBqh91QG1AFAZqgwTQgBhQAxql0zINCGahRNdXiJtDuqb22LuYDcx/JXPM8KAr3rctZY5LO+RO1itHJkiIyMEqQ5Hm4EZ7uBo+wG59futUnMWjyJbRRxCaQlQjvK5IKt5J5YxkcO/PKnbsB06G9M7hbn4hqabLg8I5MACTAJwccOIBww4HlzowWJvFAdaECgCgCgCgCgCgCgCgCgCgCgCgMGhTWgCgMUAGoDXeP8caoMbuPI8R9lAbZPhUAYPnqgTaldCGJ5DkhBnGefmHtrxZPki5MzUVO2xQXki66vePAblBCIwT5GCThTgnnWmr7nDnSWjsPExIW+hJvm9zXW9ZeW1hmjZo8uUkCkjj6fVw9NS26U61OPTwesXDhTfOqaT6bR3tLa0imUvdu8inIyxwD5icH7asY1xknKb2Y7Z5NtbUakk/kS5D/j010Dh60DVAQLrV0iW7FrBBEWYylu14BYwFIIZuY55/Z89PAGrQemE1jJ8R1dTt+Sk58oFTw8s/lp+dzHfQG+r9X0kMwvNHkCN8rstw2ENxwh5FD9E8PMRQCrTdFvr68t7nUYo4FtclEQgtI57zhmwucHn9tRvYLEqg6UIFAFAFAFAFAFAFAFAFAFAFAYY0BqWoU5SSY4mgOPxgmgIlrPTSQXfxKzg7ecDLFn2IvDJHDngEZ5c6bBjox01klu2sryBYZxnG05UkAHbxJ4lTkHJzjuqAQdberTDsba2Z1dleZ9jFTsjUnGR3YDH9kVWB46stTM+nxFiS8bNGxJyTg+SST+aVqIhLqoChTW4hV1KuAysMEHkRUaUlpnqE3BqUe5Guld6kEPxeFQGlBG1RgBW4E4HeeXtrUyJquHJHydbh9UrrfXtfSPk6W+gIlj2UzbePauw/JIxw9QGPbUhjpU8svqSedKWX6la34XzOFzpds9k5gw3ZgkSYwxZeJycDmPtqSqrdXw+PJkryciGWvU8+PHUXdC7ovbLu/IYp6hgj3HHqrJhzcq+prcVqUMh689R+NbRzAoBr6RaBBexGKdcj8lh8pD9JT3H3GgI90F6P3ljLJFJKr2gGYs8Wyc/JH5GO8cQcjHfUBNKoCgOlAFAFAFAFAFAFAFAFAFAFAasaAb2viswibju5H1ZFQotzVAmuRkj0UBmKOgGs6FaW80t8w2yYLPIXbAXaAfJzjkKmgQXonE+pas+oBSkERwueBJCbEXxOPKPm4CnkHO+6SQQ6xdS3QkISP4vEiqGJBADHiQBnyv36dAI+qnWnhmktVid0mcMD3xAZG9hg8OKZ82KAuVTwqkM0BtUKQ7VdHunvGmiC4G3YzEYGFA5eBzWhbVY7eaJ3sbLx4Yqqnv56HKx027LhridWTiGjA4MCCMHgKzRrub+N9DUtyMVR1VBp+5zPQ+LJ2ySqjHJQMMejlx9defscfDej0uLWaW4pv3Hqzs0hjCRjCrx9feSe8mtmFahHSOdddK2fNPuKa9mIKAKAxQBQBQHSgCgCgCgCgCgCgCgCgCgCgCgGE8b4Z7lOP3RUKPC8qoOUvOgN46AiPWyxGmvgkZdAfEbuR8KAV9XKAabb4AGVJOBzO9uJ8aiBIEtI9zPsTcTxbaNx4DmcZNR9wVvpHDpFPjhlWz/u0P20BZacvb9pr0Q2FAbLUL4A16IAqFMigChDVeQ9FCm1CGKAKAKoE78zQH//2Q=="/>
          <p:cNvSpPr>
            <a:spLocks noChangeAspect="1" noChangeArrowheads="1"/>
          </p:cNvSpPr>
          <p:nvPr/>
        </p:nvSpPr>
        <p:spPr bwMode="auto">
          <a:xfrm>
            <a:off x="495300" y="130419"/>
            <a:ext cx="281354" cy="28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endParaRPr lang="zh-CN" altLang="en-US" sz="1662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467" y="2041706"/>
            <a:ext cx="6394406" cy="27975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52" y="2572890"/>
            <a:ext cx="2413817" cy="217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2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762000"/>
          </a:xfrm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What Is A Distributed System?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371600"/>
            <a:ext cx="8077200" cy="5105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A collection of independent computers that appears to its users as a single coherent system.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Features: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800" dirty="0"/>
              <a:t>No shared memory – message-based communication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800" dirty="0"/>
              <a:t>Each runs its own local OS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800" dirty="0"/>
              <a:t>Heterogeneity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Ideal: to present a single-system image: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800" dirty="0"/>
              <a:t>The distributed system “looks like” a single computer rather than a collection of separate computers.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/>
          </a:p>
          <a:p>
            <a:pPr lvl="1" eaLnBrk="1" hangingPunct="1">
              <a:lnSpc>
                <a:spcPct val="90000"/>
              </a:lnSpc>
            </a:pP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80308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762000"/>
          </a:xfrm>
        </p:spPr>
        <p:txBody>
          <a:bodyPr/>
          <a:lstStyle/>
          <a:p>
            <a:pPr eaLnBrk="1" hangingPunct="1"/>
            <a:r>
              <a:rPr lang="en-US" altLang="en-US" sz="4000">
                <a:latin typeface="Arial" panose="020B0604020202020204" pitchFamily="34" charset="0"/>
              </a:rPr>
              <a:t>Distributed System Characteristics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458200" cy="51054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400" dirty="0"/>
              <a:t>To present a single-system image:</a:t>
            </a:r>
          </a:p>
          <a:p>
            <a:pPr lvl="1" eaLnBrk="1" hangingPunct="1"/>
            <a:r>
              <a:rPr lang="en-US" altLang="en-US" sz="2400" dirty="0"/>
              <a:t>Hide internal organization, communication details </a:t>
            </a:r>
          </a:p>
          <a:p>
            <a:pPr lvl="1" eaLnBrk="1" hangingPunct="1"/>
            <a:r>
              <a:rPr lang="en-US" altLang="en-US" sz="2400" dirty="0"/>
              <a:t>Provide uniform interface</a:t>
            </a:r>
          </a:p>
          <a:p>
            <a:pPr eaLnBrk="1" hangingPunct="1"/>
            <a:r>
              <a:rPr lang="en-US" altLang="en-US" sz="2400" dirty="0"/>
              <a:t>Easily expandable</a:t>
            </a:r>
          </a:p>
          <a:p>
            <a:pPr lvl="1" eaLnBrk="1" hangingPunct="1"/>
            <a:r>
              <a:rPr lang="en-US" altLang="en-US" sz="2400" dirty="0"/>
              <a:t>Adding new computers is hidden	from users</a:t>
            </a:r>
          </a:p>
          <a:p>
            <a:pPr eaLnBrk="1" hangingPunct="1"/>
            <a:r>
              <a:rPr lang="en-US" altLang="en-US" sz="2400" dirty="0"/>
              <a:t>Continuous availability</a:t>
            </a:r>
          </a:p>
          <a:p>
            <a:pPr lvl="1" eaLnBrk="1" hangingPunct="1"/>
            <a:r>
              <a:rPr lang="en-US" altLang="en-US" sz="2400" dirty="0"/>
              <a:t>Failures in one component can be covered by other components</a:t>
            </a:r>
          </a:p>
          <a:p>
            <a:pPr eaLnBrk="1" hangingPunct="1"/>
            <a:r>
              <a:rPr lang="en-US" altLang="en-US" sz="2400" dirty="0"/>
              <a:t>Supported by </a:t>
            </a:r>
            <a:r>
              <a:rPr lang="en-US" altLang="en-US" sz="2400" dirty="0">
                <a:solidFill>
                  <a:schemeClr val="accent1"/>
                </a:solidFill>
              </a:rPr>
              <a:t>middleware</a:t>
            </a:r>
          </a:p>
          <a:p>
            <a:pPr eaLnBrk="1" hangingPunct="1"/>
            <a:endParaRPr lang="en-US" altLang="en-US" sz="2400" dirty="0"/>
          </a:p>
          <a:p>
            <a:pPr lvl="1" eaLnBrk="1" hangingPunct="1"/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830324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/>
              <a:t>Definition of a Distributed System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52400" y="5410200"/>
            <a:ext cx="810718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</a:pPr>
            <a:r>
              <a:rPr lang="en-US" altLang="en-US" sz="2400" b="1" dirty="0"/>
              <a:t>Figure 1-1</a:t>
            </a:r>
            <a:r>
              <a:rPr lang="en-US" altLang="en-US" sz="2400" dirty="0"/>
              <a:t>. A distributed system organized as middleware. The middleware layer runs on all machines, and offers a uniform interface to the system</a:t>
            </a:r>
          </a:p>
        </p:txBody>
      </p:sp>
      <p:pic>
        <p:nvPicPr>
          <p:cNvPr id="6148" name="Picture 4" descr="01-0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49425"/>
            <a:ext cx="7893050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8101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Distributed System Goals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sz="4400" dirty="0"/>
              <a:t>Resource Accessibility</a:t>
            </a:r>
          </a:p>
          <a:p>
            <a:pPr eaLnBrk="1" hangingPunct="1"/>
            <a:r>
              <a:rPr lang="en-US" altLang="en-US" sz="4400" dirty="0"/>
              <a:t>Distribution Transparency</a:t>
            </a:r>
          </a:p>
          <a:p>
            <a:pPr eaLnBrk="1" hangingPunct="1"/>
            <a:r>
              <a:rPr lang="en-US" altLang="en-US" sz="4400" dirty="0"/>
              <a:t>Openness</a:t>
            </a:r>
          </a:p>
          <a:p>
            <a:pPr eaLnBrk="1" hangingPunct="1"/>
            <a:r>
              <a:rPr lang="en-US" altLang="en-US" sz="4400" dirty="0"/>
              <a:t>Scalability</a:t>
            </a:r>
          </a:p>
        </p:txBody>
      </p:sp>
    </p:spTree>
    <p:extLst>
      <p:ext uri="{BB962C8B-B14F-4D97-AF65-F5344CB8AC3E}">
        <p14:creationId xmlns:p14="http://schemas.microsoft.com/office/powerpoint/2010/main" val="2440475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914400"/>
          </a:xfrm>
        </p:spPr>
        <p:txBody>
          <a:bodyPr/>
          <a:lstStyle/>
          <a:p>
            <a:pPr eaLnBrk="1" hangingPunct="1"/>
            <a:r>
              <a:rPr lang="en-US" altLang="en-US" sz="4000">
                <a:latin typeface="Arial" panose="020B0604020202020204" pitchFamily="34" charset="0"/>
              </a:rPr>
              <a:t>Types of Distributed Systems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24000"/>
            <a:ext cx="7772400" cy="4800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Distributed Computing Systems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Clusters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Grids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Clouds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Distributed Information Systems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Transaction Processing Systems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Enterprise Application Integration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Distributed Embedded Systems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Home systems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Health care systems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Sensor networks</a:t>
            </a:r>
          </a:p>
        </p:txBody>
      </p:sp>
    </p:spTree>
    <p:extLst>
      <p:ext uri="{BB962C8B-B14F-4D97-AF65-F5344CB8AC3E}">
        <p14:creationId xmlns:p14="http://schemas.microsoft.com/office/powerpoint/2010/main" val="3912011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Bildergebnis für age of empires castle picture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22" y="4446846"/>
            <a:ext cx="2918487" cy="19845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34963" y="1428750"/>
            <a:ext cx="8041596" cy="4359729"/>
          </a:xfrm>
        </p:spPr>
        <p:txBody>
          <a:bodyPr/>
          <a:lstStyle/>
          <a:p>
            <a:r>
              <a:rPr lang="en-US" dirty="0"/>
              <a:t>Two armies have surrounded a city</a:t>
            </a:r>
          </a:p>
          <a:p>
            <a:r>
              <a:rPr lang="en-US" dirty="0"/>
              <a:t>Their generals must decide </a:t>
            </a:r>
            <a:r>
              <a:rPr lang="en-US" b="1" dirty="0">
                <a:solidFill>
                  <a:schemeClr val="accent1"/>
                </a:solidFill>
              </a:rPr>
              <a:t>together </a:t>
            </a:r>
            <a:r>
              <a:rPr lang="en-US" dirty="0"/>
              <a:t>whether to attack or retreat</a:t>
            </a:r>
          </a:p>
          <a:p>
            <a:r>
              <a:rPr lang="en-US" dirty="0"/>
              <a:t>Communication through messengers, must pass through the city and might be </a:t>
            </a:r>
            <a:r>
              <a:rPr lang="en-US" b="1" dirty="0">
                <a:solidFill>
                  <a:srgbClr val="C00000"/>
                </a:solidFill>
              </a:rPr>
              <a:t>intercepted</a:t>
            </a:r>
            <a:endParaRPr lang="en-US" dirty="0"/>
          </a:p>
          <a:p>
            <a:r>
              <a:rPr lang="en-US" dirty="0"/>
              <a:t>Both must take the </a:t>
            </a:r>
            <a:r>
              <a:rPr lang="en-US" b="1" dirty="0">
                <a:solidFill>
                  <a:schemeClr val="accent1"/>
                </a:solidFill>
              </a:rPr>
              <a:t>same </a:t>
            </a:r>
            <a:r>
              <a:rPr lang="en-US" dirty="0"/>
              <a:t>decision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two generals paradox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1028" name="Picture 4" descr="Frankish Trebuchet in AoE II HD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907" y="4589594"/>
            <a:ext cx="2033744" cy="169907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ildergebnis für age of empires monk pictures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30" t="16081" r="44320" b="46227"/>
          <a:stretch/>
        </p:blipFill>
        <p:spPr bwMode="auto">
          <a:xfrm>
            <a:off x="660223" y="4692373"/>
            <a:ext cx="1249680" cy="149352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38877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Easy enough… or not?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CFC45-C303-416F-8E68-20C1E85C90D0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2248" y="1460938"/>
            <a:ext cx="262759" cy="52236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8633656" y="1460938"/>
            <a:ext cx="262759" cy="5223641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030A0"/>
              </a:solidFill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735724" y="1629103"/>
            <a:ext cx="7640835" cy="2522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35723" y="1228993"/>
            <a:ext cx="7640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We attack tomorrow at dawn.</a:t>
            </a:r>
          </a:p>
        </p:txBody>
      </p:sp>
      <p:sp>
        <p:nvSpPr>
          <p:cNvPr id="23" name="Line Callout 1 (Accent Bar) 22"/>
          <p:cNvSpPr/>
          <p:nvPr/>
        </p:nvSpPr>
        <p:spPr>
          <a:xfrm>
            <a:off x="1395563" y="2055485"/>
            <a:ext cx="5862482" cy="588580"/>
          </a:xfrm>
          <a:prstGeom prst="accentCallout1">
            <a:avLst>
              <a:gd name="adj1" fmla="val 18750"/>
              <a:gd name="adj2" fmla="val -8333"/>
              <a:gd name="adj3" fmla="val 58831"/>
              <a:gd name="adj4" fmla="val -150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Did they get my message? I can’t attack just yet.</a:t>
            </a:r>
          </a:p>
        </p:txBody>
      </p:sp>
      <p:sp>
        <p:nvSpPr>
          <p:cNvPr id="24" name="Right Arrow 23"/>
          <p:cNvSpPr/>
          <p:nvPr/>
        </p:nvSpPr>
        <p:spPr>
          <a:xfrm rot="10800000">
            <a:off x="735722" y="3316011"/>
            <a:ext cx="7640835" cy="252249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735721" y="2896314"/>
            <a:ext cx="7640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Agreed, we attack tomorrow at dawn.</a:t>
            </a:r>
          </a:p>
        </p:txBody>
      </p:sp>
      <p:sp>
        <p:nvSpPr>
          <p:cNvPr id="31" name="Line Callout 1 (Accent Bar) 30"/>
          <p:cNvSpPr/>
          <p:nvPr/>
        </p:nvSpPr>
        <p:spPr>
          <a:xfrm flipH="1">
            <a:off x="1890618" y="3722805"/>
            <a:ext cx="5862482" cy="739887"/>
          </a:xfrm>
          <a:prstGeom prst="accentCallout1">
            <a:avLst>
              <a:gd name="adj1" fmla="val 18750"/>
              <a:gd name="adj2" fmla="val -8333"/>
              <a:gd name="adj3" fmla="val 58831"/>
              <a:gd name="adj4" fmla="val -15079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Did they get the confirmation? If not, they won’t attack…</a:t>
            </a:r>
          </a:p>
        </p:txBody>
      </p:sp>
      <p:sp>
        <p:nvSpPr>
          <p:cNvPr id="32" name="Right Arrow 31"/>
          <p:cNvSpPr/>
          <p:nvPr/>
        </p:nvSpPr>
        <p:spPr>
          <a:xfrm>
            <a:off x="735722" y="5115052"/>
            <a:ext cx="7640835" cy="2522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735721" y="4714942"/>
            <a:ext cx="7640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Confirmation has been received.</a:t>
            </a:r>
          </a:p>
        </p:txBody>
      </p:sp>
      <p:sp>
        <p:nvSpPr>
          <p:cNvPr id="34" name="Line Callout 1 (Accent Bar) 33"/>
          <p:cNvSpPr/>
          <p:nvPr/>
        </p:nvSpPr>
        <p:spPr>
          <a:xfrm>
            <a:off x="1395563" y="5673153"/>
            <a:ext cx="5862482" cy="711022"/>
          </a:xfrm>
          <a:prstGeom prst="accentCallout1">
            <a:avLst>
              <a:gd name="adj1" fmla="val 18750"/>
              <a:gd name="adj2" fmla="val -8333"/>
              <a:gd name="adj3" fmla="val 58831"/>
              <a:gd name="adj4" fmla="val -150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Did they get my confirmation? If not, they won’t attack… </a:t>
            </a:r>
          </a:p>
        </p:txBody>
      </p:sp>
    </p:spTree>
    <p:extLst>
      <p:ext uri="{BB962C8B-B14F-4D97-AF65-F5344CB8AC3E}">
        <p14:creationId xmlns:p14="http://schemas.microsoft.com/office/powerpoint/2010/main" val="28091592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16C6C43A-14A5-4392-BBE8-8EFEB973F529}"/>
</file>

<file path=customXml/itemProps2.xml><?xml version="1.0" encoding="utf-8"?>
<ds:datastoreItem xmlns:ds="http://schemas.openxmlformats.org/officeDocument/2006/customXml" ds:itemID="{0417390E-C46C-4405-916C-799BDE9EA3F4}"/>
</file>

<file path=customXml/itemProps3.xml><?xml version="1.0" encoding="utf-8"?>
<ds:datastoreItem xmlns:ds="http://schemas.openxmlformats.org/officeDocument/2006/customXml" ds:itemID="{669D4AB7-4610-4A8E-A93E-B6BC64962C4E}"/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9383</TotalTime>
  <Words>1285</Words>
  <Application>Microsoft Office PowerPoint</Application>
  <PresentationFormat>On-screen Show (4:3)</PresentationFormat>
  <Paragraphs>251</Paragraphs>
  <Slides>28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8" baseType="lpstr">
      <vt:lpstr>Roboto Slab</vt:lpstr>
      <vt:lpstr>Arial</vt:lpstr>
      <vt:lpstr>Calibri</vt:lpstr>
      <vt:lpstr>Cambria</vt:lpstr>
      <vt:lpstr>Consolas</vt:lpstr>
      <vt:lpstr>Courier New</vt:lpstr>
      <vt:lpstr>Source Sans Pro</vt:lpstr>
      <vt:lpstr>Times New Roman</vt:lpstr>
      <vt:lpstr>Wingdings</vt:lpstr>
      <vt:lpstr>Adjacency</vt:lpstr>
      <vt:lpstr>Introduction to FinTech</vt:lpstr>
      <vt:lpstr>Outline</vt:lpstr>
      <vt:lpstr>What Is A Distributed System?</vt:lpstr>
      <vt:lpstr>Distributed System Characteristics</vt:lpstr>
      <vt:lpstr>Definition of a Distributed System</vt:lpstr>
      <vt:lpstr>Distributed System Goals</vt:lpstr>
      <vt:lpstr>Types of Distributed Systems</vt:lpstr>
      <vt:lpstr>The two generals paradox</vt:lpstr>
      <vt:lpstr>Easy enough… or not?</vt:lpstr>
      <vt:lpstr>Probably not…</vt:lpstr>
      <vt:lpstr>The two generals paradox (2)</vt:lpstr>
      <vt:lpstr>The two generals paradox (3)</vt:lpstr>
      <vt:lpstr>The odd conclusion</vt:lpstr>
      <vt:lpstr>The problem of Byzantine Generals</vt:lpstr>
      <vt:lpstr>The problem of Byzantine Generals (2)</vt:lpstr>
      <vt:lpstr>Raft overview</vt:lpstr>
      <vt:lpstr>Back to failure models</vt:lpstr>
      <vt:lpstr>Even more failures</vt:lpstr>
      <vt:lpstr>Byzantine fault tolerance</vt:lpstr>
      <vt:lpstr>PowerPoint Presentation</vt:lpstr>
      <vt:lpstr>Let’s break raft…</vt:lpstr>
      <vt:lpstr>Let’s break raft… (2)</vt:lpstr>
      <vt:lpstr>Let’s break raft… (3)</vt:lpstr>
      <vt:lpstr>Various causes of byzantine faults</vt:lpstr>
      <vt:lpstr>Possible counter-measures</vt:lpstr>
      <vt:lpstr>Reality check </vt:lpstr>
      <vt:lpstr>Bedtime reading</vt:lpstr>
      <vt:lpstr>PowerPoint Presentation</vt:lpstr>
    </vt:vector>
  </TitlesOfParts>
  <Company>backpack.com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Blockchain Technology: Bitcoin and Beyond</dc:title>
  <dc:creator>David Duccini</dc:creator>
  <cp:lastModifiedBy>Han, Meng</cp:lastModifiedBy>
  <cp:revision>172</cp:revision>
  <cp:lastPrinted>2017-11-16T01:13:48Z</cp:lastPrinted>
  <dcterms:created xsi:type="dcterms:W3CDTF">2015-01-10T13:21:37Z</dcterms:created>
  <dcterms:modified xsi:type="dcterms:W3CDTF">2019-11-01T15:16:40Z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