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50" r:id="rId1"/>
  </p:sldMasterIdLst>
  <p:notesMasterIdLst>
    <p:notesMasterId r:id="rId29"/>
  </p:notesMasterIdLst>
  <p:handoutMasterIdLst>
    <p:handoutMasterId r:id="rId30"/>
  </p:handoutMasterIdLst>
  <p:sldIdLst>
    <p:sldId id="256" r:id="rId2"/>
    <p:sldId id="285" r:id="rId3"/>
    <p:sldId id="323" r:id="rId4"/>
    <p:sldId id="298" r:id="rId5"/>
    <p:sldId id="299" r:id="rId6"/>
    <p:sldId id="300" r:id="rId7"/>
    <p:sldId id="303" r:id="rId8"/>
    <p:sldId id="296" r:id="rId9"/>
    <p:sldId id="281" r:id="rId10"/>
    <p:sldId id="283" r:id="rId11"/>
    <p:sldId id="287" r:id="rId12"/>
    <p:sldId id="289" r:id="rId13"/>
    <p:sldId id="288" r:id="rId14"/>
    <p:sldId id="276" r:id="rId15"/>
    <p:sldId id="292" r:id="rId16"/>
    <p:sldId id="294" r:id="rId17"/>
    <p:sldId id="302" r:id="rId18"/>
    <p:sldId id="301" r:id="rId19"/>
    <p:sldId id="304" r:id="rId20"/>
    <p:sldId id="295" r:id="rId21"/>
    <p:sldId id="293" r:id="rId22"/>
    <p:sldId id="291" r:id="rId23"/>
    <p:sldId id="305" r:id="rId24"/>
    <p:sldId id="306" r:id="rId25"/>
    <p:sldId id="272" r:id="rId26"/>
    <p:sldId id="307" r:id="rId27"/>
    <p:sldId id="297" r:id="rId2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9828"/>
    <a:srgbClr val="EBB03B"/>
    <a:srgbClr val="FFAA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8" autoAdjust="0"/>
    <p:restoredTop sz="82582" autoAdjust="0"/>
  </p:normalViewPr>
  <p:slideViewPr>
    <p:cSldViewPr snapToGrid="0" snapToObjects="1">
      <p:cViewPr varScale="1">
        <p:scale>
          <a:sx n="43" d="100"/>
          <a:sy n="43" d="100"/>
        </p:scale>
        <p:origin x="1570" y="38"/>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1BA9FCD9-3642-B345-A241-0B8D14F94AAC}" type="datetimeFigureOut">
              <a:rPr lang="en-US" smtClean="0"/>
              <a:t>10/28/2019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1795E8CD-E585-B047-92C6-CCCE9E144C04}" type="slidenum">
              <a:rPr lang="en-US" smtClean="0"/>
              <a:t>‹#›</a:t>
            </a:fld>
            <a:endParaRPr lang="en-US"/>
          </a:p>
        </p:txBody>
      </p:sp>
    </p:spTree>
    <p:extLst>
      <p:ext uri="{BB962C8B-B14F-4D97-AF65-F5344CB8AC3E}">
        <p14:creationId xmlns:p14="http://schemas.microsoft.com/office/powerpoint/2010/main" val="32956848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2356519B-C686-4C49-9EBB-F4671EEFC7C3}" type="datetimeFigureOut">
              <a:rPr lang="en-US" smtClean="0"/>
              <a:t>10/28/2019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465FFB45-2144-074A-94D8-F1A47953D10E}" type="slidenum">
              <a:rPr lang="en-US" smtClean="0"/>
              <a:t>‹#›</a:t>
            </a:fld>
            <a:endParaRPr lang="en-US"/>
          </a:p>
        </p:txBody>
      </p:sp>
    </p:spTree>
    <p:extLst>
      <p:ext uri="{BB962C8B-B14F-4D97-AF65-F5344CB8AC3E}">
        <p14:creationId xmlns:p14="http://schemas.microsoft.com/office/powerpoint/2010/main" val="411826925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3</a:t>
            </a:fld>
            <a:endParaRPr lang="en-US"/>
          </a:p>
        </p:txBody>
      </p:sp>
    </p:spTree>
    <p:extLst>
      <p:ext uri="{BB962C8B-B14F-4D97-AF65-F5344CB8AC3E}">
        <p14:creationId xmlns:p14="http://schemas.microsoft.com/office/powerpoint/2010/main" val="2925502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charts from Blockchain.info</a:t>
            </a:r>
          </a:p>
        </p:txBody>
      </p:sp>
      <p:sp>
        <p:nvSpPr>
          <p:cNvPr id="4" name="Slide Number Placeholder 3"/>
          <p:cNvSpPr>
            <a:spLocks noGrp="1"/>
          </p:cNvSpPr>
          <p:nvPr>
            <p:ph type="sldNum" sz="quarter" idx="10"/>
          </p:nvPr>
        </p:nvSpPr>
        <p:spPr/>
        <p:txBody>
          <a:bodyPr/>
          <a:lstStyle/>
          <a:p>
            <a:fld id="{3EBA5BD7-F043-4D1B-AA17-CD412FC534DE}" type="slidenum">
              <a:rPr lang="en-US" smtClean="0"/>
              <a:t>14</a:t>
            </a:fld>
            <a:endParaRPr lang="en-US"/>
          </a:p>
        </p:txBody>
      </p:sp>
    </p:spTree>
    <p:extLst>
      <p:ext uri="{BB962C8B-B14F-4D97-AF65-F5344CB8AC3E}">
        <p14:creationId xmlns:p14="http://schemas.microsoft.com/office/powerpoint/2010/main" val="702040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19</a:t>
            </a:fld>
            <a:endParaRPr lang="en-US"/>
          </a:p>
        </p:txBody>
      </p:sp>
    </p:spTree>
    <p:extLst>
      <p:ext uri="{BB962C8B-B14F-4D97-AF65-F5344CB8AC3E}">
        <p14:creationId xmlns:p14="http://schemas.microsoft.com/office/powerpoint/2010/main" val="2903880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5FFB45-2144-074A-94D8-F1A47953D10E}" type="slidenum">
              <a:rPr lang="en-US" smtClean="0"/>
              <a:t>26</a:t>
            </a:fld>
            <a:endParaRPr lang="en-US"/>
          </a:p>
        </p:txBody>
      </p:sp>
    </p:spTree>
    <p:extLst>
      <p:ext uri="{BB962C8B-B14F-4D97-AF65-F5344CB8AC3E}">
        <p14:creationId xmlns:p14="http://schemas.microsoft.com/office/powerpoint/2010/main" val="1906019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4</a:t>
            </a:fld>
            <a:endParaRPr lang="en-US"/>
          </a:p>
        </p:txBody>
      </p:sp>
    </p:spTree>
    <p:extLst>
      <p:ext uri="{BB962C8B-B14F-4D97-AF65-F5344CB8AC3E}">
        <p14:creationId xmlns:p14="http://schemas.microsoft.com/office/powerpoint/2010/main" val="3501731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5</a:t>
            </a:fld>
            <a:endParaRPr lang="en-US"/>
          </a:p>
        </p:txBody>
      </p:sp>
    </p:spTree>
    <p:extLst>
      <p:ext uri="{BB962C8B-B14F-4D97-AF65-F5344CB8AC3E}">
        <p14:creationId xmlns:p14="http://schemas.microsoft.com/office/powerpoint/2010/main" val="3389847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6</a:t>
            </a:fld>
            <a:endParaRPr lang="en-US"/>
          </a:p>
        </p:txBody>
      </p:sp>
    </p:spTree>
    <p:extLst>
      <p:ext uri="{BB962C8B-B14F-4D97-AF65-F5344CB8AC3E}">
        <p14:creationId xmlns:p14="http://schemas.microsoft.com/office/powerpoint/2010/main" val="777551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0" i="0" kern="1200" dirty="0">
                <a:solidFill>
                  <a:schemeClr val="tx1"/>
                </a:solidFill>
                <a:effectLst/>
                <a:latin typeface="+mn-lt"/>
                <a:ea typeface="+mn-ea"/>
                <a:cs typeface="+mn-cs"/>
              </a:rPr>
              <a:t>Post</a:t>
            </a:r>
            <a:r>
              <a:rPr lang="en-US" sz="1600" b="0" i="0" kern="1200" baseline="0" dirty="0">
                <a:solidFill>
                  <a:schemeClr val="tx1"/>
                </a:solidFill>
                <a:effectLst/>
                <a:latin typeface="+mn-lt"/>
                <a:ea typeface="+mn-ea"/>
                <a:cs typeface="+mn-cs"/>
              </a:rPr>
              <a:t> on Bitcoin forums from Satoshi </a:t>
            </a:r>
            <a:r>
              <a:rPr lang="en-US" sz="1600" b="0" i="0" kern="1200" baseline="0" dirty="0" err="1">
                <a:solidFill>
                  <a:schemeClr val="tx1"/>
                </a:solidFill>
                <a:effectLst/>
                <a:latin typeface="+mn-lt"/>
                <a:ea typeface="+mn-ea"/>
                <a:cs typeface="+mn-cs"/>
              </a:rPr>
              <a:t>Nakamoto’s</a:t>
            </a:r>
            <a:r>
              <a:rPr lang="en-US" sz="1600" b="0" i="0" kern="1200" baseline="0" dirty="0">
                <a:solidFill>
                  <a:schemeClr val="tx1"/>
                </a:solidFill>
                <a:effectLst/>
                <a:latin typeface="+mn-lt"/>
                <a:ea typeface="+mn-ea"/>
                <a:cs typeface="+mn-cs"/>
              </a:rPr>
              <a:t> account explaining Byzantine General’s Problem as solved by Bitcoin implementation:</a:t>
            </a:r>
          </a:p>
          <a:p>
            <a:pPr marL="0" marR="0" indent="0" algn="l" defTabSz="1218987" rtl="0" eaLnBrk="1" fontAlgn="auto" latinLnBrk="0" hangingPunct="1">
              <a:lnSpc>
                <a:spcPct val="100000"/>
              </a:lnSpc>
              <a:spcBef>
                <a:spcPts val="0"/>
              </a:spcBef>
              <a:spcAft>
                <a:spcPts val="0"/>
              </a:spcAft>
              <a:buClrTx/>
              <a:buSzTx/>
              <a:buFontTx/>
              <a:buNone/>
              <a:tabLst/>
              <a:defRPr/>
            </a:pPr>
            <a:r>
              <a:rPr lang="en-US" sz="1600" b="0" i="0" kern="1200" dirty="0">
                <a:solidFill>
                  <a:schemeClr val="tx1"/>
                </a:solidFill>
                <a:effectLst/>
                <a:latin typeface="+mn-lt"/>
                <a:ea typeface="+mn-ea"/>
                <a:cs typeface="+mn-cs"/>
              </a:rPr>
              <a:t>“A number of Byzantine Generals each have a computer and want to attack the King's </a:t>
            </a:r>
            <a:r>
              <a:rPr lang="en-US" sz="1600" b="0" i="0" kern="1200" dirty="0" err="1">
                <a:solidFill>
                  <a:schemeClr val="tx1"/>
                </a:solidFill>
                <a:effectLst/>
                <a:latin typeface="+mn-lt"/>
                <a:ea typeface="+mn-ea"/>
                <a:cs typeface="+mn-cs"/>
              </a:rPr>
              <a:t>wi-fi</a:t>
            </a:r>
            <a:r>
              <a:rPr lang="en-US" sz="1600" b="0" i="0" kern="1200" dirty="0">
                <a:solidFill>
                  <a:schemeClr val="tx1"/>
                </a:solidFill>
                <a:effectLst/>
                <a:latin typeface="+mn-lt"/>
                <a:ea typeface="+mn-ea"/>
                <a:cs typeface="+mn-cs"/>
              </a:rPr>
              <a:t> by brute forcing the password, which they've learned is a certain number of characters in length. Once they stimulate the network to generate a packet, they must crack the password within a limited time to break in and erase the logs, lest they be discovered. They only have enough CPU power to crack it fast enough if a majority of them attack at the same time.</a:t>
            </a:r>
            <a:br>
              <a:rPr lang="en-US" dirty="0"/>
            </a:br>
            <a:br>
              <a:rPr lang="en-US" dirty="0"/>
            </a:br>
            <a:r>
              <a:rPr lang="en-US" sz="1600" b="0" i="0" kern="1200" dirty="0">
                <a:solidFill>
                  <a:schemeClr val="tx1"/>
                </a:solidFill>
                <a:effectLst/>
                <a:latin typeface="+mn-lt"/>
                <a:ea typeface="+mn-ea"/>
                <a:cs typeface="+mn-cs"/>
              </a:rPr>
              <a:t>They don't particularly care when the attack will be, just that they agree. It has been decided that anyone who feels like it will announce an attack time, which we'll call the "plan", and whatever plan is heard first will be the official plan. The problem is that the network is not instantaneous, and if two generals announce different plans at close to the same time, some may hear one first and others hear the other first.</a:t>
            </a:r>
            <a:br>
              <a:rPr lang="en-US" dirty="0"/>
            </a:br>
            <a:br>
              <a:rPr lang="en-US" dirty="0"/>
            </a:br>
            <a:r>
              <a:rPr lang="en-US" sz="1600" b="0" i="0" kern="1200" dirty="0">
                <a:solidFill>
                  <a:schemeClr val="tx1"/>
                </a:solidFill>
                <a:effectLst/>
                <a:latin typeface="+mn-lt"/>
                <a:ea typeface="+mn-ea"/>
                <a:cs typeface="+mn-cs"/>
              </a:rPr>
              <a:t>They use a proof-of-work chain to solve the problem. Once each general receives whatever plan he hears first, he sets his computer to solve a difficult hash-based proof-of-work problem that includes the plan in its hash. The proof-of-work is difficult enough that with all of them working at once, it's expected to take 10 minutes before one of them finds a solution and broadcasts it to the network. Once received, everyone adjusts the hash in their proof-of-work computation to include the first solution, so that when they find the next proof-of-work, it chains after the first one. If anyone was working on a different plan, they switch to this one, because its proof-of-work chain is now longer.</a:t>
            </a:r>
            <a:br>
              <a:rPr lang="en-US" dirty="0"/>
            </a:br>
            <a:br>
              <a:rPr lang="en-US" dirty="0"/>
            </a:br>
            <a:r>
              <a:rPr lang="en-US" sz="1600" b="0" i="0" kern="1200" dirty="0">
                <a:solidFill>
                  <a:schemeClr val="tx1"/>
                </a:solidFill>
                <a:effectLst/>
                <a:latin typeface="+mn-lt"/>
                <a:ea typeface="+mn-ea"/>
                <a:cs typeface="+mn-cs"/>
              </a:rPr>
              <a:t>After about two hours, the plan should be hashed by a chain of 12 proofs-of-work. Every general, just by verifying the difficulty of the proof-of-work chain, can estimate how much parallel CPU power per hour was expended on it and see that it must have required the majority of the computers to produce in the allotted time. At the least, most of them had to have seen the plan, since the proof-of-work is proof that they worked on it. If the CPU power exhibited by the proof-of-work is sufficient to crack the password, they can safely attack at the agreed time.”</a:t>
            </a:r>
          </a:p>
          <a:p>
            <a:pPr marL="0" marR="0" indent="0" algn="l" defTabSz="1218987" rtl="0" eaLnBrk="1" fontAlgn="auto" latinLnBrk="0" hangingPunct="1">
              <a:lnSpc>
                <a:spcPct val="100000"/>
              </a:lnSpc>
              <a:spcBef>
                <a:spcPts val="0"/>
              </a:spcBef>
              <a:spcAft>
                <a:spcPts val="0"/>
              </a:spcAft>
              <a:buClrTx/>
              <a:buSzTx/>
              <a:buFontTx/>
              <a:buNone/>
              <a:tabLst/>
              <a:defRPr/>
            </a:pPr>
            <a:r>
              <a:rPr lang="en-US" sz="1600" b="0" i="0" kern="1200" baseline="0" dirty="0">
                <a:solidFill>
                  <a:schemeClr val="tx1"/>
                </a:solidFill>
                <a:effectLst/>
                <a:latin typeface="+mn-lt"/>
                <a:ea typeface="+mn-ea"/>
                <a:cs typeface="+mn-cs"/>
              </a:rPr>
              <a:t>[</a:t>
            </a:r>
            <a:r>
              <a:rPr lang="en-US" dirty="0"/>
              <a:t>EARLY HISTORY OF BITCOIN – “The Rise &amp; Rise of Bitcoin” 8:05-10:16]</a:t>
            </a:r>
          </a:p>
        </p:txBody>
      </p:sp>
      <p:sp>
        <p:nvSpPr>
          <p:cNvPr id="4" name="Slide Number Placeholder 3"/>
          <p:cNvSpPr>
            <a:spLocks noGrp="1"/>
          </p:cNvSpPr>
          <p:nvPr>
            <p:ph type="sldNum" sz="quarter" idx="10"/>
          </p:nvPr>
        </p:nvSpPr>
        <p:spPr/>
        <p:txBody>
          <a:bodyPr/>
          <a:lstStyle/>
          <a:p>
            <a:fld id="{3EBA5BD7-F043-4D1B-AA17-CD412FC534DE}" type="slidenum">
              <a:rPr lang="en-US" smtClean="0"/>
              <a:t>7</a:t>
            </a:fld>
            <a:endParaRPr lang="en-US"/>
          </a:p>
        </p:txBody>
      </p:sp>
    </p:spTree>
    <p:extLst>
      <p:ext uri="{BB962C8B-B14F-4D97-AF65-F5344CB8AC3E}">
        <p14:creationId xmlns:p14="http://schemas.microsoft.com/office/powerpoint/2010/main" val="922591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0" i="0" kern="1200" baseline="0" dirty="0">
                <a:solidFill>
                  <a:schemeClr val="tx1"/>
                </a:solidFill>
                <a:effectLst/>
                <a:latin typeface="+mn-lt"/>
                <a:ea typeface="+mn-ea"/>
                <a:cs typeface="+mn-cs"/>
              </a:rPr>
              <a:t>[Brief overview </a:t>
            </a:r>
            <a:r>
              <a:rPr lang="en-US" sz="1600" b="0" i="0" kern="1200" baseline="0">
                <a:solidFill>
                  <a:schemeClr val="tx1"/>
                </a:solidFill>
                <a:effectLst/>
                <a:latin typeface="+mn-lt"/>
                <a:ea typeface="+mn-ea"/>
                <a:cs typeface="+mn-cs"/>
              </a:rPr>
              <a:t>of Bitcoin </a:t>
            </a:r>
            <a:r>
              <a:rPr lang="en-US" sz="1600" b="0" i="0" kern="1200" baseline="0" dirty="0">
                <a:solidFill>
                  <a:schemeClr val="tx1"/>
                </a:solidFill>
                <a:effectLst/>
                <a:latin typeface="+mn-lt"/>
                <a:ea typeface="+mn-ea"/>
                <a:cs typeface="+mn-cs"/>
              </a:rPr>
              <a:t>network</a:t>
            </a:r>
            <a:r>
              <a:rPr lang="en-US" dirty="0"/>
              <a:t> – “The Rise &amp; Rise of Bitcoin” </a:t>
            </a:r>
            <a:r>
              <a:rPr lang="en-US" sz="1600" kern="1200" dirty="0">
                <a:solidFill>
                  <a:schemeClr val="tx1"/>
                </a:solidFill>
                <a:effectLst/>
                <a:latin typeface="+mn-lt"/>
                <a:ea typeface="+mn-ea"/>
                <a:cs typeface="+mn-cs"/>
              </a:rPr>
              <a:t>5:35-7:16</a:t>
            </a:r>
            <a:r>
              <a:rPr lang="en-US" dirty="0"/>
              <a:t>]</a:t>
            </a:r>
          </a:p>
          <a:p>
            <a:pPr marL="0" marR="0" indent="0" algn="l" defTabSz="1218987"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8</a:t>
            </a:fld>
            <a:endParaRPr lang="en-US"/>
          </a:p>
        </p:txBody>
      </p:sp>
    </p:spTree>
    <p:extLst>
      <p:ext uri="{BB962C8B-B14F-4D97-AF65-F5344CB8AC3E}">
        <p14:creationId xmlns:p14="http://schemas.microsoft.com/office/powerpoint/2010/main" val="954110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1"/>
                </a:solidFill>
                <a:effectLst/>
                <a:latin typeface="+mn-lt"/>
                <a:ea typeface="+mn-ea"/>
                <a:cs typeface="+mn-cs"/>
              </a:rPr>
              <a:t>Bitcoin transactions occur when an individual,</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Alice, decides to send bitcoins located at her Bitcoin address to another individual, Bob.  Alice’s </a:t>
            </a:r>
            <a:r>
              <a:rPr lang="en-US" sz="1600" i="0" kern="1200" dirty="0">
                <a:solidFill>
                  <a:schemeClr val="tx1"/>
                </a:solidFill>
                <a:effectLst/>
                <a:latin typeface="+mn-lt"/>
                <a:ea typeface="+mn-ea"/>
                <a:cs typeface="+mn-cs"/>
              </a:rPr>
              <a:t>wallet</a:t>
            </a:r>
            <a:r>
              <a:rPr lang="en-US" sz="1600" kern="1200" dirty="0">
                <a:solidFill>
                  <a:schemeClr val="tx1"/>
                </a:solidFill>
                <a:effectLst/>
                <a:latin typeface="+mn-lt"/>
                <a:ea typeface="+mn-ea"/>
                <a:cs typeface="+mn-cs"/>
              </a:rPr>
              <a:t> file contains the private keys for any/all Bitcoin addresses that she controls, which allow her to “spend” BTC by signing the transaction request with the private key(s) associated with her Bitcoin address.  Her Bitcoin client broadcasts the transaction to other nodes in the network, which can verify that this request is actually sent from the account owner (due to the relationship between private and public keys).  To verify the transaction and prevent double-spending, the bitcoin miners calculate complex hashing functions as proof-of-work to secure the </a:t>
            </a:r>
            <a:r>
              <a:rPr lang="en-US" sz="1600" kern="1200" dirty="0" err="1">
                <a:solidFill>
                  <a:schemeClr val="tx1"/>
                </a:solidFill>
                <a:effectLst/>
                <a:latin typeface="+mn-lt"/>
                <a:ea typeface="+mn-ea"/>
                <a:cs typeface="+mn-cs"/>
              </a:rPr>
              <a:t>blockchain</a:t>
            </a:r>
            <a:r>
              <a:rPr lang="en-US" sz="1600" kern="1200" dirty="0">
                <a:solidFill>
                  <a:schemeClr val="tx1"/>
                </a:solidFill>
                <a:effectLst/>
                <a:latin typeface="+mn-lt"/>
                <a:ea typeface="+mn-ea"/>
                <a:cs typeface="+mn-cs"/>
              </a:rPr>
              <a:t>, and are rewarded for securing the network.  As long as one entity does not control more than 51% of the hashing power of the network, the </a:t>
            </a:r>
            <a:r>
              <a:rPr lang="en-US" sz="1600" kern="1200" dirty="0" err="1">
                <a:solidFill>
                  <a:schemeClr val="tx1"/>
                </a:solidFill>
                <a:effectLst/>
                <a:latin typeface="+mn-lt"/>
                <a:ea typeface="+mn-ea"/>
                <a:cs typeface="+mn-cs"/>
              </a:rPr>
              <a:t>blockchain</a:t>
            </a:r>
            <a:r>
              <a:rPr lang="en-US" sz="1600" kern="1200" dirty="0">
                <a:solidFill>
                  <a:schemeClr val="tx1"/>
                </a:solidFill>
                <a:effectLst/>
                <a:latin typeface="+mn-lt"/>
                <a:ea typeface="+mn-ea"/>
                <a:cs typeface="+mn-cs"/>
              </a:rPr>
              <a:t> is secure from being forked, and all nodes accept and propagate the longest </a:t>
            </a:r>
            <a:r>
              <a:rPr lang="en-US" sz="1600" kern="1200" dirty="0" err="1">
                <a:solidFill>
                  <a:schemeClr val="tx1"/>
                </a:solidFill>
                <a:effectLst/>
                <a:latin typeface="+mn-lt"/>
                <a:ea typeface="+mn-ea"/>
                <a:cs typeface="+mn-cs"/>
              </a:rPr>
              <a:t>blockchain</a:t>
            </a:r>
            <a:r>
              <a:rPr lang="en-US" sz="16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10</a:t>
            </a:fld>
            <a:endParaRPr lang="en-US"/>
          </a:p>
        </p:txBody>
      </p:sp>
    </p:spTree>
    <p:extLst>
      <p:ext uri="{BB962C8B-B14F-4D97-AF65-F5344CB8AC3E}">
        <p14:creationId xmlns:p14="http://schemas.microsoft.com/office/powerpoint/2010/main" val="2917783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Illustrates</a:t>
            </a:r>
            <a:r>
              <a:rPr lang="en-US" baseline="0" dirty="0"/>
              <a:t> how owners of bitcoin addresses (public keys) can spend their bitcoins by signing transaction requests with their private keys</a:t>
            </a:r>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11</a:t>
            </a:fld>
            <a:endParaRPr lang="en-US"/>
          </a:p>
        </p:txBody>
      </p:sp>
    </p:spTree>
    <p:extLst>
      <p:ext uri="{BB962C8B-B14F-4D97-AF65-F5344CB8AC3E}">
        <p14:creationId xmlns:p14="http://schemas.microsoft.com/office/powerpoint/2010/main" val="1544481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YouTube - “How Bitcoin Works in 5 Minutes (Technical)”</a:t>
            </a:r>
          </a:p>
        </p:txBody>
      </p:sp>
      <p:sp>
        <p:nvSpPr>
          <p:cNvPr id="4" name="Slide Number Placeholder 3"/>
          <p:cNvSpPr>
            <a:spLocks noGrp="1"/>
          </p:cNvSpPr>
          <p:nvPr>
            <p:ph type="sldNum" sz="quarter" idx="10"/>
          </p:nvPr>
        </p:nvSpPr>
        <p:spPr/>
        <p:txBody>
          <a:bodyPr/>
          <a:lstStyle/>
          <a:p>
            <a:fld id="{3EBA5BD7-F043-4D1B-AA17-CD412FC534DE}" type="slidenum">
              <a:rPr lang="en-US" smtClean="0"/>
              <a:t>13</a:t>
            </a:fld>
            <a:endParaRPr lang="en-US"/>
          </a:p>
        </p:txBody>
      </p:sp>
    </p:spTree>
    <p:extLst>
      <p:ext uri="{BB962C8B-B14F-4D97-AF65-F5344CB8AC3E}">
        <p14:creationId xmlns:p14="http://schemas.microsoft.com/office/powerpoint/2010/main" val="2680940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9BAE69-8F57-4875-90DE-D9E4EEA2AAE9}" type="datetime1">
              <a:rPr lang="en-US" smtClean="0"/>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05A0A9-A749-4EA0-BA38-2A29810DA1E7}" type="datetime1">
              <a:rPr lang="en-US" smtClean="0"/>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FEF53C-C1CE-41D5-83A3-A3480FEE2937}" type="datetime1">
              <a:rPr lang="en-US" smtClean="0"/>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AC0456-775B-4ECE-905A-1EE2CDA1284E}" type="datetime1">
              <a:rPr lang="en-US" smtClean="0"/>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6642FED-6FAE-4B5C-B336-B8AB90CAD558}" type="datetime1">
              <a:rPr lang="en-US" smtClean="0"/>
              <a:t>10/28/2019</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91285A-0BF5-410E-8F26-CD33AED195A4}" type="datetime1">
              <a:rPr lang="en-US" smtClean="0"/>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73D390E-77FE-4C2E-B3FF-CB20FA6EAE73}" type="datetime1">
              <a:rPr lang="en-US" smtClean="0"/>
              <a:t>10/28/2019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EE1135-E6A1-4DC9-91B2-7253CC6D474A}" type="datetime1">
              <a:rPr lang="en-US" smtClean="0"/>
              <a:t>10/28/2019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98E5C3-E0AE-4452-A679-041AD45EF6B4}" type="datetime1">
              <a:rPr lang="en-US" smtClean="0"/>
              <a:t>10/28/2019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6CDDDD-CDAD-4175-B0F9-56284389DDAE}" type="datetime1">
              <a:rPr lang="en-US" smtClean="0"/>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4C3E0E07-9A20-457E-BDA8-6B0488126C03}" type="datetime1">
              <a:rPr lang="en-US" smtClean="0"/>
              <a:t>10/28/2019</a:t>
            </a:fld>
            <a:endParaRPr lang="en-US" dirty="0"/>
          </a:p>
        </p:txBody>
      </p:sp>
      <p:sp>
        <p:nvSpPr>
          <p:cNvPr id="9" name="Slide Number Placeholder 8"/>
          <p:cNvSpPr>
            <a:spLocks noGrp="1"/>
          </p:cNvSpPr>
          <p:nvPr>
            <p:ph type="sldNum" sz="quarter" idx="11"/>
          </p:nvPr>
        </p:nvSpPr>
        <p:spPr/>
        <p:txBody>
          <a:bodyPr/>
          <a:lstStyle/>
          <a:p>
            <a:fld id="{6E2D2B3B-882E-40F3-A32F-6DD516915044}"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rgbClr val="FF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rgbClr val="FE9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8B6C1A1-844A-4FD7-BBE3-B58BC25FF966}" type="datetime1">
              <a:rPr lang="en-US" smtClean="0"/>
              <a:t>10/28/2019</a:t>
            </a:fld>
            <a:endParaRPr lang="en-US" dirty="0"/>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coinmarketcap.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bitcoin.stackexchange.com/" TargetMode="External"/><Relationship Id="rId2" Type="http://schemas.openxmlformats.org/officeDocument/2006/relationships/hyperlink" Target="https://en.bitcoin.it/wiki/FAQ" TargetMode="External"/><Relationship Id="rId1" Type="http://schemas.openxmlformats.org/officeDocument/2006/relationships/slideLayout" Target="../slideLayouts/slideLayout2.xml"/><Relationship Id="rId6" Type="http://schemas.openxmlformats.org/officeDocument/2006/relationships/hyperlink" Target="http://dealbook.nytimes.com/2014/01/21/why-bitcoin-matters/?_r=0" TargetMode="External"/><Relationship Id="rId5" Type="http://schemas.openxmlformats.org/officeDocument/2006/relationships/hyperlink" Target="http://evoorhees.blogspot.com/2012/04/bitcoin-libertarian-introduction.html" TargetMode="External"/><Relationship Id="rId4" Type="http://schemas.openxmlformats.org/officeDocument/2006/relationships/hyperlink" Target="http://www.michaelnielsen.org/ddi/how-the-bitcoin-protocol-actually-works/"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l9jOJk30eQs" TargetMode="External"/><Relationship Id="rId2" Type="http://schemas.openxmlformats.org/officeDocument/2006/relationships/hyperlink" Target="http://bitcoindoc.com/" TargetMode="External"/><Relationship Id="rId1" Type="http://schemas.openxmlformats.org/officeDocument/2006/relationships/slideLayout" Target="../slideLayouts/slideLayout2.xml"/><Relationship Id="rId4" Type="http://schemas.openxmlformats.org/officeDocument/2006/relationships/hyperlink" Target="https://www.youtube.com/watch?v=Lx9zgZCMqXE"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835025"/>
            <a:ext cx="8619699" cy="2593975"/>
          </a:xfrm>
        </p:spPr>
        <p:txBody>
          <a:bodyPr/>
          <a:lstStyle/>
          <a:p>
            <a:pPr algn="ctr"/>
            <a:r>
              <a:rPr lang="en-US" sz="6000" dirty="0"/>
              <a:t>Introduction to </a:t>
            </a:r>
            <a:r>
              <a:rPr lang="en-US" sz="6000" dirty="0" err="1"/>
              <a:t>FinTech</a:t>
            </a:r>
            <a:endParaRPr lang="en-US" sz="6000" dirty="0"/>
          </a:p>
        </p:txBody>
      </p:sp>
      <p:sp>
        <p:nvSpPr>
          <p:cNvPr id="3" name="Subtitle 2"/>
          <p:cNvSpPr>
            <a:spLocks noGrp="1"/>
          </p:cNvSpPr>
          <p:nvPr>
            <p:ph type="subTitle" idx="1"/>
          </p:nvPr>
        </p:nvSpPr>
        <p:spPr>
          <a:xfrm>
            <a:off x="1078969" y="4363700"/>
            <a:ext cx="6461760" cy="1066800"/>
          </a:xfrm>
        </p:spPr>
        <p:txBody>
          <a:bodyPr>
            <a:noAutofit/>
          </a:bodyPr>
          <a:lstStyle/>
          <a:p>
            <a:pPr algn="ctr"/>
            <a:r>
              <a:rPr lang="en-US" altLang="zh-CN" sz="3600" dirty="0"/>
              <a:t>Dr. </a:t>
            </a:r>
            <a:r>
              <a:rPr lang="en-US" altLang="zh-CN" sz="3600" dirty="0" err="1"/>
              <a:t>Meng</a:t>
            </a:r>
            <a:r>
              <a:rPr lang="en-US" altLang="zh-CN" sz="3600" dirty="0"/>
              <a:t> Han</a:t>
            </a:r>
            <a:endParaRPr lang="en-US" sz="3200" dirty="0"/>
          </a:p>
        </p:txBody>
      </p:sp>
      <p:pic>
        <p:nvPicPr>
          <p:cNvPr id="5" name="Picture 4"/>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52126" y="145989"/>
            <a:ext cx="2040247" cy="1696839"/>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683" y="145989"/>
            <a:ext cx="2855982" cy="1255779"/>
          </a:xfrm>
          <a:prstGeom prst="rect">
            <a:avLst/>
          </a:prstGeom>
        </p:spPr>
      </p:pic>
    </p:spTree>
    <p:extLst>
      <p:ext uri="{BB962C8B-B14F-4D97-AF65-F5344CB8AC3E}">
        <p14:creationId xmlns:p14="http://schemas.microsoft.com/office/powerpoint/2010/main" val="296012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What is Bitcoin? (continued)</a:t>
            </a:r>
          </a:p>
        </p:txBody>
      </p:sp>
      <p:sp>
        <p:nvSpPr>
          <p:cNvPr id="14" name="Content Placeholder 13"/>
          <p:cNvSpPr>
            <a:spLocks noGrp="1"/>
          </p:cNvSpPr>
          <p:nvPr>
            <p:ph idx="1"/>
          </p:nvPr>
        </p:nvSpPr>
        <p:spPr/>
        <p:txBody>
          <a:bodyPr>
            <a:normAutofit/>
          </a:bodyPr>
          <a:lstStyle/>
          <a:p>
            <a:r>
              <a:rPr lang="en-US" dirty="0"/>
              <a:t>Utilizes public key cryptography, timestamps, p2p, </a:t>
            </a:r>
            <a:r>
              <a:rPr lang="en-US" dirty="0" err="1"/>
              <a:t>Merkle</a:t>
            </a:r>
            <a:r>
              <a:rPr lang="en-US" dirty="0"/>
              <a:t> trees, &amp; proof-of-work to process &amp; verify transactions</a:t>
            </a:r>
          </a:p>
          <a:p>
            <a:r>
              <a:rPr lang="en-US" dirty="0"/>
              <a:t>The public key is the bitcoin address, and knowledge of the private key allows one to spend bitcoins located at that bitcoin address</a:t>
            </a:r>
          </a:p>
          <a:p>
            <a:r>
              <a:rPr lang="en-US" dirty="0"/>
              <a:t>Cryptography includes ECDSA (Elliptic Curve Digital Signature Algorithm) &amp; SHA-256</a:t>
            </a:r>
          </a:p>
          <a:p>
            <a:endParaRPr lang="en-US" dirty="0"/>
          </a:p>
        </p:txBody>
      </p:sp>
      <p:sp>
        <p:nvSpPr>
          <p:cNvPr id="2" name="Slide Number Placeholder 1"/>
          <p:cNvSpPr>
            <a:spLocks noGrp="1"/>
          </p:cNvSpPr>
          <p:nvPr>
            <p:ph type="sldNum" sz="quarter" idx="12"/>
          </p:nvPr>
        </p:nvSpPr>
        <p:spPr/>
        <p:txBody>
          <a:bodyPr/>
          <a:lstStyle/>
          <a:p>
            <a:fld id="{C014DD1E-5D91-48A3-AD6D-45FBA980D106}" type="slidenum">
              <a:rPr lang="en-US" smtClean="0"/>
              <a:t>9</a:t>
            </a:fld>
            <a:endParaRPr lang="en-US"/>
          </a:p>
        </p:txBody>
      </p:sp>
    </p:spTree>
    <p:extLst>
      <p:ext uri="{BB962C8B-B14F-4D97-AF65-F5344CB8AC3E}">
        <p14:creationId xmlns:p14="http://schemas.microsoft.com/office/powerpoint/2010/main" val="1768129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The Bitcoin Network</a:t>
            </a:r>
          </a:p>
        </p:txBody>
      </p:sp>
      <p:sp>
        <p:nvSpPr>
          <p:cNvPr id="14" name="Content Placeholder 13"/>
          <p:cNvSpPr>
            <a:spLocks noGrp="1"/>
          </p:cNvSpPr>
          <p:nvPr>
            <p:ph idx="1"/>
          </p:nvPr>
        </p:nvSpPr>
        <p:spPr/>
        <p:txBody>
          <a:bodyPr>
            <a:normAutofit fontScale="92500" lnSpcReduction="10000"/>
          </a:bodyPr>
          <a:lstStyle/>
          <a:p>
            <a:r>
              <a:rPr lang="en-US" dirty="0"/>
              <a:t>Contains nodes possessing copies of a public ledger called the block chain</a:t>
            </a:r>
          </a:p>
          <a:p>
            <a:r>
              <a:rPr lang="en-US" dirty="0"/>
              <a:t>Block chain contains chronological record of bitcoin transactions between bitcoin addresses to prevent double spending</a:t>
            </a:r>
          </a:p>
          <a:p>
            <a:r>
              <a:rPr lang="en-US" dirty="0"/>
              <a:t>Transactions are broadcast throughout nodes in the network, recorded in the distributed block chain, and confirmed by mining nodes every ten minutes (avg. 6 blocks/hour)</a:t>
            </a:r>
          </a:p>
          <a:p>
            <a:r>
              <a:rPr lang="en-US" dirty="0"/>
              <a:t>Mining nodes that solve blocks are rewarded with certain number of bitcoins (currently 25 BTC/block, decreases over time)</a:t>
            </a:r>
          </a:p>
          <a:p>
            <a:r>
              <a:rPr lang="en-US" dirty="0"/>
              <a:t>Bitcoin network is the largest distributed supercomputer in existence &amp; growing (@4,040,406 </a:t>
            </a:r>
            <a:r>
              <a:rPr lang="en-US" dirty="0" err="1"/>
              <a:t>petaFLOPS</a:t>
            </a:r>
            <a:r>
              <a:rPr lang="en-US" dirty="0"/>
              <a:t> in the first week of 2015, exponentially beating world’s fastest supercomputer, Tianhe-2 @ 33.86 </a:t>
            </a:r>
            <a:r>
              <a:rPr lang="en-US" dirty="0" err="1"/>
              <a:t>petaFLOPS</a:t>
            </a:r>
            <a:r>
              <a:rPr lang="en-US" dirty="0"/>
              <a:t>)</a:t>
            </a:r>
          </a:p>
          <a:p>
            <a:r>
              <a:rPr lang="en-US" dirty="0"/>
              <a:t>Hash rate on 2014-12-30 was 290,919 </a:t>
            </a:r>
            <a:r>
              <a:rPr lang="en-US" dirty="0" err="1"/>
              <a:t>terahashes</a:t>
            </a:r>
            <a:r>
              <a:rPr lang="en-US" dirty="0"/>
              <a:t>/second (that’s 290,919 trillion calculations per second)</a:t>
            </a:r>
          </a:p>
        </p:txBody>
      </p:sp>
      <p:sp>
        <p:nvSpPr>
          <p:cNvPr id="2" name="Slide Number Placeholder 1"/>
          <p:cNvSpPr>
            <a:spLocks noGrp="1"/>
          </p:cNvSpPr>
          <p:nvPr>
            <p:ph type="sldNum" sz="quarter" idx="12"/>
          </p:nvPr>
        </p:nvSpPr>
        <p:spPr/>
        <p:txBody>
          <a:bodyPr/>
          <a:lstStyle/>
          <a:p>
            <a:fld id="{C014DD1E-5D91-48A3-AD6D-45FBA980D106}" type="slidenum">
              <a:rPr lang="en-US" smtClean="0"/>
              <a:t>10</a:t>
            </a:fld>
            <a:endParaRPr lang="en-US"/>
          </a:p>
        </p:txBody>
      </p:sp>
    </p:spTree>
    <p:extLst>
      <p:ext uri="{BB962C8B-B14F-4D97-AF65-F5344CB8AC3E}">
        <p14:creationId xmlns:p14="http://schemas.microsoft.com/office/powerpoint/2010/main" val="204723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14DD1E-5D91-48A3-AD6D-45FBA980D106}" type="slidenum">
              <a:rPr lang="en-US" smtClean="0"/>
              <a:t>11</a:t>
            </a:fld>
            <a:endParaRPr lang="en-US"/>
          </a:p>
        </p:txBody>
      </p:sp>
      <p:pic>
        <p:nvPicPr>
          <p:cNvPr id="4" name="Picture 2" descr="D:\Joshua's Documents\Academics &amp; Education\Cedarville University\2012-2013 - Senior Yr\1st Semester\CS-4320-01 Network Security\Presentations\2012-09-25 Bitcoin Wallet Security\S_N_Transactions.png"/>
          <p:cNvPicPr>
            <a:picLocks noChangeAspect="1" noChangeArrowheads="1"/>
          </p:cNvPicPr>
          <p:nvPr/>
        </p:nvPicPr>
        <p:blipFill>
          <a:blip r:embed="rId3" cstate="print"/>
          <a:srcRect/>
          <a:stretch>
            <a:fillRect/>
          </a:stretch>
        </p:blipFill>
        <p:spPr bwMode="auto">
          <a:xfrm>
            <a:off x="685800" y="1396945"/>
            <a:ext cx="7763668" cy="4629269"/>
          </a:xfrm>
          <a:prstGeom prst="rect">
            <a:avLst/>
          </a:prstGeom>
          <a:noFill/>
        </p:spPr>
      </p:pic>
      <p:sp>
        <p:nvSpPr>
          <p:cNvPr id="5" name="Title 12"/>
          <p:cNvSpPr>
            <a:spLocks noGrp="1"/>
          </p:cNvSpPr>
          <p:nvPr>
            <p:ph type="title"/>
          </p:nvPr>
        </p:nvSpPr>
        <p:spPr>
          <a:xfrm>
            <a:off x="914401" y="274637"/>
            <a:ext cx="7772400" cy="792163"/>
          </a:xfrm>
        </p:spPr>
        <p:txBody>
          <a:bodyPr/>
          <a:lstStyle/>
          <a:p>
            <a:pPr algn="ctr"/>
            <a:r>
              <a:rPr lang="en-US" dirty="0" err="1"/>
              <a:t>Blockchain</a:t>
            </a:r>
            <a:r>
              <a:rPr lang="en-US" dirty="0"/>
              <a:t> Transactions</a:t>
            </a:r>
          </a:p>
        </p:txBody>
      </p:sp>
    </p:spTree>
    <p:extLst>
      <p:ext uri="{BB962C8B-B14F-4D97-AF65-F5344CB8AC3E}">
        <p14:creationId xmlns:p14="http://schemas.microsoft.com/office/powerpoint/2010/main" val="17055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Bitcoin Currency</a:t>
            </a:r>
          </a:p>
        </p:txBody>
      </p:sp>
      <p:sp>
        <p:nvSpPr>
          <p:cNvPr id="14" name="Content Placeholder 13"/>
          <p:cNvSpPr>
            <a:spLocks noGrp="1"/>
          </p:cNvSpPr>
          <p:nvPr>
            <p:ph idx="1"/>
          </p:nvPr>
        </p:nvSpPr>
        <p:spPr/>
        <p:txBody>
          <a:bodyPr>
            <a:normAutofit fontScale="92500"/>
          </a:bodyPr>
          <a:lstStyle/>
          <a:p>
            <a:r>
              <a:rPr lang="en-US" dirty="0"/>
              <a:t>Finite supply of 21,000,000 BTC (logarithmic supply curve approaches 21 million around 2140 A.D.)</a:t>
            </a:r>
          </a:p>
          <a:p>
            <a:r>
              <a:rPr lang="en-US" dirty="0"/>
              <a:t>Units are divisible to 8 decimal places (smallest unit = 0.00000001 BTC), thus 2,099,999,997,690,000 (over 2 quadrillion) maximum possible atomic units</a:t>
            </a:r>
          </a:p>
          <a:p>
            <a:r>
              <a:rPr lang="en-US" dirty="0"/>
              <a:t>Transferable quickly &amp; globally without any middleman</a:t>
            </a:r>
          </a:p>
          <a:p>
            <a:r>
              <a:rPr lang="en-US" dirty="0"/>
              <a:t>Counterfeit-proof (all currency units can be traced from inception)</a:t>
            </a:r>
          </a:p>
          <a:p>
            <a:r>
              <a:rPr lang="en-US" dirty="0"/>
              <a:t>Fungible (for now, but some are trying to push “colored coins”)</a:t>
            </a:r>
          </a:p>
          <a:p>
            <a:r>
              <a:rPr lang="en-US" dirty="0"/>
              <a:t>Decay-proof (if wallets are backed up properly)</a:t>
            </a:r>
          </a:p>
          <a:p>
            <a:pPr lvl="1"/>
            <a:r>
              <a:rPr lang="en-US" dirty="0"/>
              <a:t>Forgotten wallet passwords or lost/destroyed private keys’ BTC is gone forever, decreasing the money supply, which makes all other bitcoins more valuable (naturally deflationary)</a:t>
            </a:r>
          </a:p>
          <a:p>
            <a:r>
              <a:rPr lang="en-US" dirty="0"/>
              <a:t>Deflationary properties can encourage responsible saving rather than reckless spending</a:t>
            </a:r>
          </a:p>
        </p:txBody>
      </p:sp>
      <p:sp>
        <p:nvSpPr>
          <p:cNvPr id="2" name="Slide Number Placeholder 1"/>
          <p:cNvSpPr>
            <a:spLocks noGrp="1"/>
          </p:cNvSpPr>
          <p:nvPr>
            <p:ph type="sldNum" sz="quarter" idx="12"/>
          </p:nvPr>
        </p:nvSpPr>
        <p:spPr/>
        <p:txBody>
          <a:bodyPr/>
          <a:lstStyle/>
          <a:p>
            <a:fld id="{C014DD1E-5D91-48A3-AD6D-45FBA980D106}" type="slidenum">
              <a:rPr lang="en-US" smtClean="0"/>
              <a:t>12</a:t>
            </a:fld>
            <a:endParaRPr lang="en-US"/>
          </a:p>
        </p:txBody>
      </p:sp>
    </p:spTree>
    <p:extLst>
      <p:ext uri="{BB962C8B-B14F-4D97-AF65-F5344CB8AC3E}">
        <p14:creationId xmlns:p14="http://schemas.microsoft.com/office/powerpoint/2010/main" val="297898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D:\Joshua's Documents\Academics &amp; Education\Cedarville University\2012-2013 - Senior Yr\1st Semester\CS-4320-01 Network Security\Presentations\2012-09-25 Bitcoin Wallet Security\HowABitcoinTransactionWorks-06BitcoinCOLOR-1338412534667.jpg"/>
          <p:cNvPicPr>
            <a:picLocks noChangeAspect="1" noChangeArrowheads="1"/>
          </p:cNvPicPr>
          <p:nvPr/>
        </p:nvPicPr>
        <p:blipFill>
          <a:blip r:embed="rId3" cstate="print"/>
          <a:srcRect/>
          <a:stretch>
            <a:fillRect/>
          </a:stretch>
        </p:blipFill>
        <p:spPr bwMode="auto">
          <a:xfrm>
            <a:off x="76200" y="152400"/>
            <a:ext cx="9030490" cy="6553200"/>
          </a:xfrm>
          <a:prstGeom prst="rect">
            <a:avLst/>
          </a:prstGeom>
          <a:noFill/>
        </p:spPr>
      </p:pic>
    </p:spTree>
    <p:extLst>
      <p:ext uri="{BB962C8B-B14F-4D97-AF65-F5344CB8AC3E}">
        <p14:creationId xmlns:p14="http://schemas.microsoft.com/office/powerpoint/2010/main" val="139844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Bitcoin Economy</a:t>
            </a:r>
          </a:p>
        </p:txBody>
      </p:sp>
      <p:sp>
        <p:nvSpPr>
          <p:cNvPr id="14" name="Content Placeholder 13"/>
          <p:cNvSpPr>
            <a:spLocks noGrp="1"/>
          </p:cNvSpPr>
          <p:nvPr>
            <p:ph idx="1"/>
          </p:nvPr>
        </p:nvSpPr>
        <p:spPr/>
        <p:txBody>
          <a:bodyPr>
            <a:normAutofit fontScale="92500" lnSpcReduction="10000"/>
          </a:bodyPr>
          <a:lstStyle/>
          <a:p>
            <a:r>
              <a:rPr lang="en-US" dirty="0"/>
              <a:t>Accepted as payment by growing number of businesses including:</a:t>
            </a:r>
          </a:p>
          <a:p>
            <a:pPr lvl="1"/>
            <a:r>
              <a:rPr lang="en-US" dirty="0"/>
              <a:t>Dell</a:t>
            </a:r>
          </a:p>
          <a:p>
            <a:pPr lvl="1"/>
            <a:r>
              <a:rPr lang="en-US" dirty="0"/>
              <a:t>Newegg</a:t>
            </a:r>
          </a:p>
          <a:p>
            <a:pPr lvl="1"/>
            <a:r>
              <a:rPr lang="en-US" dirty="0"/>
              <a:t>TigerDirect</a:t>
            </a:r>
          </a:p>
          <a:p>
            <a:pPr lvl="1"/>
            <a:r>
              <a:rPr lang="en-US" dirty="0"/>
              <a:t>Expedia</a:t>
            </a:r>
          </a:p>
          <a:p>
            <a:pPr lvl="1"/>
            <a:r>
              <a:rPr lang="en-US" dirty="0"/>
              <a:t>DISH Network</a:t>
            </a:r>
          </a:p>
          <a:p>
            <a:pPr lvl="1"/>
            <a:r>
              <a:rPr lang="en-US" dirty="0"/>
              <a:t>Overstock</a:t>
            </a:r>
          </a:p>
          <a:p>
            <a:pPr lvl="1"/>
            <a:r>
              <a:rPr lang="en-US" dirty="0"/>
              <a:t>Virgin Galactic</a:t>
            </a:r>
          </a:p>
          <a:p>
            <a:pPr lvl="1"/>
            <a:r>
              <a:rPr lang="en-US" dirty="0" err="1"/>
              <a:t>Wordpress</a:t>
            </a:r>
            <a:endParaRPr lang="en-US" dirty="0"/>
          </a:p>
          <a:p>
            <a:pPr lvl="1"/>
            <a:r>
              <a:rPr lang="en-US" dirty="0" err="1"/>
              <a:t>Reddit</a:t>
            </a:r>
            <a:endParaRPr lang="en-US" dirty="0"/>
          </a:p>
          <a:p>
            <a:pPr lvl="1"/>
            <a:r>
              <a:rPr lang="en-US" dirty="0"/>
              <a:t>Zynga</a:t>
            </a:r>
          </a:p>
          <a:p>
            <a:r>
              <a:rPr lang="en-US" dirty="0"/>
              <a:t>On Monday, January 5, 2015, bitcoins were worth $266 each, with a total of 13,688,900 BTC in the economy</a:t>
            </a:r>
          </a:p>
          <a:p>
            <a:pPr lvl="1"/>
            <a:r>
              <a:rPr lang="en-US" dirty="0"/>
              <a:t>Total market capitalization = $3,650,720,118.80 ($3.65 billion)</a:t>
            </a:r>
          </a:p>
          <a:p>
            <a:endParaRPr lang="en-US" dirty="0"/>
          </a:p>
        </p:txBody>
      </p:sp>
      <p:sp>
        <p:nvSpPr>
          <p:cNvPr id="2" name="Slide Number Placeholder 1"/>
          <p:cNvSpPr>
            <a:spLocks noGrp="1"/>
          </p:cNvSpPr>
          <p:nvPr>
            <p:ph type="sldNum" sz="quarter" idx="12"/>
          </p:nvPr>
        </p:nvSpPr>
        <p:spPr/>
        <p:txBody>
          <a:bodyPr/>
          <a:lstStyle/>
          <a:p>
            <a:fld id="{C014DD1E-5D91-48A3-AD6D-45FBA980D106}" type="slidenum">
              <a:rPr lang="en-US" smtClean="0"/>
              <a:t>14</a:t>
            </a:fld>
            <a:endParaRPr lang="en-US"/>
          </a:p>
        </p:txBody>
      </p:sp>
    </p:spTree>
    <p:extLst>
      <p:ext uri="{BB962C8B-B14F-4D97-AF65-F5344CB8AC3E}">
        <p14:creationId xmlns:p14="http://schemas.microsoft.com/office/powerpoint/2010/main" val="370246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How do I secure my Bitcoin wallet?</a:t>
            </a:r>
          </a:p>
        </p:txBody>
      </p:sp>
      <p:sp>
        <p:nvSpPr>
          <p:cNvPr id="14" name="Content Placeholder 13"/>
          <p:cNvSpPr>
            <a:spLocks noGrp="1"/>
          </p:cNvSpPr>
          <p:nvPr>
            <p:ph idx="1"/>
          </p:nvPr>
        </p:nvSpPr>
        <p:spPr/>
        <p:txBody>
          <a:bodyPr>
            <a:normAutofit/>
          </a:bodyPr>
          <a:lstStyle/>
          <a:p>
            <a:r>
              <a:rPr lang="en-US" dirty="0"/>
              <a:t>Too many horror stories of web wallet hacks (</a:t>
            </a:r>
            <a:r>
              <a:rPr lang="en-US" i="1" dirty="0"/>
              <a:t>e.g.</a:t>
            </a:r>
            <a:r>
              <a:rPr lang="en-US" dirty="0"/>
              <a:t>, $5 million stolen in BitStamp.net exchange hack last week, </a:t>
            </a:r>
            <a:r>
              <a:rPr lang="en-US" dirty="0" err="1"/>
              <a:t>MtGox</a:t>
            </a:r>
            <a:r>
              <a:rPr lang="en-US" dirty="0"/>
              <a:t>, </a:t>
            </a:r>
            <a:r>
              <a:rPr lang="en-US" dirty="0" err="1"/>
              <a:t>MyBitcoin</a:t>
            </a:r>
            <a:r>
              <a:rPr lang="en-US" dirty="0"/>
              <a:t>)</a:t>
            </a:r>
          </a:p>
          <a:p>
            <a:r>
              <a:rPr lang="en-US" dirty="0"/>
              <a:t>If you don’t exclusively control your private keys, you don’t truly own/control your bitcoins</a:t>
            </a:r>
          </a:p>
          <a:p>
            <a:endParaRPr lang="en-US" dirty="0"/>
          </a:p>
          <a:p>
            <a:endParaRPr lang="en-US" dirty="0"/>
          </a:p>
        </p:txBody>
      </p:sp>
      <p:sp>
        <p:nvSpPr>
          <p:cNvPr id="2" name="Slide Number Placeholder 1"/>
          <p:cNvSpPr>
            <a:spLocks noGrp="1"/>
          </p:cNvSpPr>
          <p:nvPr>
            <p:ph type="sldNum" sz="quarter" idx="12"/>
          </p:nvPr>
        </p:nvSpPr>
        <p:spPr/>
        <p:txBody>
          <a:bodyPr/>
          <a:lstStyle/>
          <a:p>
            <a:fld id="{C014DD1E-5D91-48A3-AD6D-45FBA980D106}" type="slidenum">
              <a:rPr lang="en-US" smtClean="0"/>
              <a:t>15</a:t>
            </a:fld>
            <a:endParaRPr lang="en-US"/>
          </a:p>
        </p:txBody>
      </p:sp>
    </p:spTree>
    <p:extLst>
      <p:ext uri="{BB962C8B-B14F-4D97-AF65-F5344CB8AC3E}">
        <p14:creationId xmlns:p14="http://schemas.microsoft.com/office/powerpoint/2010/main" val="396209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How do I secure my Bitcoin wallet? (continued)</a:t>
            </a:r>
          </a:p>
        </p:txBody>
      </p:sp>
      <p:sp>
        <p:nvSpPr>
          <p:cNvPr id="14" name="Content Placeholder 13"/>
          <p:cNvSpPr>
            <a:spLocks noGrp="1"/>
          </p:cNvSpPr>
          <p:nvPr>
            <p:ph idx="1"/>
          </p:nvPr>
        </p:nvSpPr>
        <p:spPr/>
        <p:txBody>
          <a:bodyPr>
            <a:normAutofit fontScale="92500" lnSpcReduction="10000"/>
          </a:bodyPr>
          <a:lstStyle/>
          <a:p>
            <a:r>
              <a:rPr lang="en-US" dirty="0"/>
              <a:t>If storing backups online, encrypt them!</a:t>
            </a:r>
          </a:p>
          <a:p>
            <a:r>
              <a:rPr lang="en-US" dirty="0"/>
              <a:t>Use strong password &amp; don’t forget it</a:t>
            </a:r>
          </a:p>
          <a:p>
            <a:r>
              <a:rPr lang="en-US" dirty="0"/>
              <a:t>Store backups in many locations</a:t>
            </a:r>
          </a:p>
          <a:p>
            <a:r>
              <a:rPr lang="en-US" dirty="0"/>
              <a:t>Long term savings offline wallet (aka “cold storage”)</a:t>
            </a:r>
          </a:p>
          <a:p>
            <a:pPr lvl="1"/>
            <a:r>
              <a:rPr lang="en-US" dirty="0"/>
              <a:t>Generate paper wallets offline (private can be printed as QR codes or text, &amp; locked in a safe) – see BitAddress.org &amp; download from GitHub (</a:t>
            </a:r>
            <a:r>
              <a:rPr lang="en-US" dirty="0">
                <a:solidFill>
                  <a:srgbClr val="FFFF00"/>
                </a:solidFill>
              </a:rPr>
              <a:t>DEMO</a:t>
            </a:r>
            <a:r>
              <a:rPr lang="en-US" dirty="0"/>
              <a:t>)</a:t>
            </a:r>
          </a:p>
          <a:p>
            <a:pPr lvl="1"/>
            <a:r>
              <a:rPr lang="en-US" dirty="0"/>
              <a:t>Boot into network-disabled live Linux DVD, run Bitcoin client, generate BTC address (write it down), encrypt wallet.dat &amp; backup to USB drive, shut down Linux, and send BTC to that address</a:t>
            </a:r>
          </a:p>
          <a:p>
            <a:pPr lvl="1"/>
            <a:r>
              <a:rPr lang="en-US" dirty="0"/>
              <a:t>Use the “Armory” Bitcoin client: multiple encrypted wallets, import private keys, sign transactions offline, use BTC address to sign message (proof of ownership)</a:t>
            </a:r>
          </a:p>
          <a:p>
            <a:r>
              <a:rPr lang="en-US" dirty="0"/>
              <a:t>Backup wallet often as new </a:t>
            </a:r>
            <a:r>
              <a:rPr lang="en-US" dirty="0" err="1"/>
              <a:t>keypairs</a:t>
            </a:r>
            <a:r>
              <a:rPr lang="en-US" dirty="0"/>
              <a:t> are generated/added (unless using new HD wallet)</a:t>
            </a:r>
          </a:p>
        </p:txBody>
      </p:sp>
      <p:sp>
        <p:nvSpPr>
          <p:cNvPr id="2" name="Slide Number Placeholder 1"/>
          <p:cNvSpPr>
            <a:spLocks noGrp="1"/>
          </p:cNvSpPr>
          <p:nvPr>
            <p:ph type="sldNum" sz="quarter" idx="12"/>
          </p:nvPr>
        </p:nvSpPr>
        <p:spPr/>
        <p:txBody>
          <a:bodyPr/>
          <a:lstStyle/>
          <a:p>
            <a:fld id="{C014DD1E-5D91-48A3-AD6D-45FBA980D106}" type="slidenum">
              <a:rPr lang="en-US" smtClean="0"/>
              <a:t>16</a:t>
            </a:fld>
            <a:endParaRPr lang="en-US"/>
          </a:p>
        </p:txBody>
      </p:sp>
    </p:spTree>
    <p:extLst>
      <p:ext uri="{BB962C8B-B14F-4D97-AF65-F5344CB8AC3E}">
        <p14:creationId xmlns:p14="http://schemas.microsoft.com/office/powerpoint/2010/main" val="1717295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New Hierarchical Deterministic (HD) Wallets</a:t>
            </a:r>
          </a:p>
        </p:txBody>
      </p:sp>
      <p:sp>
        <p:nvSpPr>
          <p:cNvPr id="14" name="Content Placeholder 13"/>
          <p:cNvSpPr>
            <a:spLocks noGrp="1"/>
          </p:cNvSpPr>
          <p:nvPr>
            <p:ph idx="1"/>
          </p:nvPr>
        </p:nvSpPr>
        <p:spPr/>
        <p:txBody>
          <a:bodyPr>
            <a:normAutofit/>
          </a:bodyPr>
          <a:lstStyle/>
          <a:p>
            <a:r>
              <a:rPr lang="en-US" dirty="0"/>
              <a:t>Can be shared partially or entirely with different systems, each with or without the ability to spend coins</a:t>
            </a:r>
          </a:p>
          <a:p>
            <a:r>
              <a:rPr lang="en-US" dirty="0"/>
              <a:t>Use elliptic curve mathematics to calculate public keys without revealing private keys (</a:t>
            </a:r>
            <a:r>
              <a:rPr lang="en-US" i="1" dirty="0"/>
              <a:t>e.g.</a:t>
            </a:r>
            <a:r>
              <a:rPr lang="en-US" dirty="0"/>
              <a:t>, webserver generates fresh public key addresses for each customer order without exposing/accessing corresponding private keys)</a:t>
            </a:r>
          </a:p>
        </p:txBody>
      </p:sp>
      <p:sp>
        <p:nvSpPr>
          <p:cNvPr id="2" name="Slide Number Placeholder 1"/>
          <p:cNvSpPr>
            <a:spLocks noGrp="1"/>
          </p:cNvSpPr>
          <p:nvPr>
            <p:ph type="sldNum" sz="quarter" idx="12"/>
          </p:nvPr>
        </p:nvSpPr>
        <p:spPr/>
        <p:txBody>
          <a:bodyPr/>
          <a:lstStyle/>
          <a:p>
            <a:fld id="{C014DD1E-5D91-48A3-AD6D-45FBA980D106}" type="slidenum">
              <a:rPr lang="en-US" smtClean="0"/>
              <a:t>17</a:t>
            </a:fld>
            <a:endParaRPr lang="en-US"/>
          </a:p>
        </p:txBody>
      </p:sp>
    </p:spTree>
    <p:extLst>
      <p:ext uri="{BB962C8B-B14F-4D97-AF65-F5344CB8AC3E}">
        <p14:creationId xmlns:p14="http://schemas.microsoft.com/office/powerpoint/2010/main" val="1934945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14DD1E-5D91-48A3-AD6D-45FBA980D106}" type="slidenum">
              <a:rPr lang="en-US" smtClean="0"/>
              <a:t>18</a:t>
            </a:fld>
            <a:endParaRPr lang="en-US"/>
          </a:p>
        </p:txBody>
      </p:sp>
      <p:pic>
        <p:nvPicPr>
          <p:cNvPr id="4" name="Picture 2" descr="deriv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87467"/>
            <a:ext cx="7620000" cy="46958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2"/>
          <p:cNvSpPr>
            <a:spLocks noGrp="1"/>
          </p:cNvSpPr>
          <p:nvPr>
            <p:ph type="title"/>
          </p:nvPr>
        </p:nvSpPr>
        <p:spPr>
          <a:xfrm>
            <a:off x="762000" y="461171"/>
            <a:ext cx="7924801" cy="681830"/>
          </a:xfrm>
        </p:spPr>
        <p:txBody>
          <a:bodyPr>
            <a:normAutofit fontScale="90000"/>
          </a:bodyPr>
          <a:lstStyle/>
          <a:p>
            <a:r>
              <a:rPr lang="en-US" dirty="0"/>
              <a:t>HD Wallets (deriving tree of </a:t>
            </a:r>
            <a:r>
              <a:rPr lang="en-US" dirty="0" err="1"/>
              <a:t>keypairs</a:t>
            </a:r>
            <a:r>
              <a:rPr lang="en-US" dirty="0"/>
              <a:t> from single master seed)</a:t>
            </a:r>
          </a:p>
        </p:txBody>
      </p:sp>
    </p:spTree>
    <p:extLst>
      <p:ext uri="{BB962C8B-B14F-4D97-AF65-F5344CB8AC3E}">
        <p14:creationId xmlns:p14="http://schemas.microsoft.com/office/powerpoint/2010/main" val="3349187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Babel of </a:t>
            </a:r>
            <a:r>
              <a:rPr lang="en-US" dirty="0" err="1"/>
              <a:t>Altcoins</a:t>
            </a:r>
            <a:endParaRPr lang="en-US" dirty="0"/>
          </a:p>
        </p:txBody>
      </p:sp>
      <p:sp>
        <p:nvSpPr>
          <p:cNvPr id="3" name="Content Placeholder 2"/>
          <p:cNvSpPr>
            <a:spLocks noGrp="1"/>
          </p:cNvSpPr>
          <p:nvPr>
            <p:ph idx="1"/>
          </p:nvPr>
        </p:nvSpPr>
        <p:spPr/>
        <p:txBody>
          <a:bodyPr/>
          <a:lstStyle/>
          <a:p>
            <a:r>
              <a:rPr lang="en-US" dirty="0"/>
              <a:t>Now well over 500 “alternate” coins to Bitcoin</a:t>
            </a:r>
          </a:p>
          <a:p>
            <a:r>
              <a:rPr lang="en-US" dirty="0"/>
              <a:t>99.999% of them are simply brands / clones</a:t>
            </a:r>
          </a:p>
          <a:p>
            <a:r>
              <a:rPr lang="en-US" dirty="0"/>
              <a:t>Most tinker with:</a:t>
            </a:r>
          </a:p>
          <a:p>
            <a:pPr lvl="1"/>
            <a:r>
              <a:rPr lang="en-US" dirty="0"/>
              <a:t>the total coin supply</a:t>
            </a:r>
          </a:p>
          <a:p>
            <a:pPr lvl="1"/>
            <a:r>
              <a:rPr lang="en-US" dirty="0"/>
              <a:t>the hashing functions (SHA256, SCRYPT, X11 et al)</a:t>
            </a:r>
          </a:p>
          <a:p>
            <a:pPr lvl="1"/>
            <a:r>
              <a:rPr lang="en-US" dirty="0"/>
              <a:t>block emit time targets</a:t>
            </a:r>
          </a:p>
          <a:p>
            <a:pPr lvl="1"/>
            <a:r>
              <a:rPr lang="en-US" dirty="0"/>
              <a:t>Proof of Something (Proof of Work, Proof of Stake)</a:t>
            </a:r>
          </a:p>
          <a:p>
            <a:r>
              <a:rPr lang="en-US" dirty="0"/>
              <a:t>Notable Alts: Ripple, </a:t>
            </a:r>
            <a:r>
              <a:rPr lang="en-US" dirty="0" err="1"/>
              <a:t>Litecoin</a:t>
            </a:r>
            <a:r>
              <a:rPr lang="en-US" dirty="0"/>
              <a:t>, </a:t>
            </a:r>
            <a:r>
              <a:rPr lang="en-US" dirty="0" err="1"/>
              <a:t>Dogecoin</a:t>
            </a:r>
            <a:endParaRPr lang="en-US" dirty="0"/>
          </a:p>
          <a:p>
            <a:r>
              <a:rPr lang="en-US" b="1" dirty="0"/>
              <a:t>Total Market Cap: $ 4,540,315,390 </a:t>
            </a:r>
            <a:r>
              <a:rPr lang="en-US" dirty="0"/>
              <a:t>(Bitcoin is 3.6B of that)</a:t>
            </a:r>
          </a:p>
          <a:p>
            <a:r>
              <a:rPr lang="en-US" dirty="0"/>
              <a:t>http://</a:t>
            </a:r>
            <a:r>
              <a:rPr lang="en-US" dirty="0" err="1"/>
              <a:t>coinmarketcap.com</a:t>
            </a:r>
            <a:endParaRPr lang="en-US"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a:t>
            </a:fld>
            <a:endParaRPr lang="en-US"/>
          </a:p>
        </p:txBody>
      </p:sp>
    </p:spTree>
    <p:extLst>
      <p:ext uri="{BB962C8B-B14F-4D97-AF65-F5344CB8AC3E}">
        <p14:creationId xmlns:p14="http://schemas.microsoft.com/office/powerpoint/2010/main" val="1914514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Brain Wallets</a:t>
            </a:r>
          </a:p>
        </p:txBody>
      </p:sp>
      <p:sp>
        <p:nvSpPr>
          <p:cNvPr id="14" name="Content Placeholder 13"/>
          <p:cNvSpPr>
            <a:spLocks noGrp="1"/>
          </p:cNvSpPr>
          <p:nvPr>
            <p:ph idx="1"/>
          </p:nvPr>
        </p:nvSpPr>
        <p:spPr/>
        <p:txBody>
          <a:bodyPr>
            <a:normAutofit fontScale="77500" lnSpcReduction="20000"/>
          </a:bodyPr>
          <a:lstStyle/>
          <a:p>
            <a:r>
              <a:rPr lang="en-US" dirty="0"/>
              <a:t>If generated with high degree of entropy, offers high degree of security</a:t>
            </a:r>
          </a:p>
          <a:p>
            <a:pPr lvl="1"/>
            <a:r>
              <a:rPr lang="en-US" dirty="0"/>
              <a:t>Nothing physical to be stolen</a:t>
            </a:r>
          </a:p>
          <a:p>
            <a:pPr lvl="1"/>
            <a:r>
              <a:rPr lang="en-US" dirty="0"/>
              <a:t>Requires minimal trust</a:t>
            </a:r>
          </a:p>
          <a:p>
            <a:pPr lvl="1"/>
            <a:r>
              <a:rPr lang="en-US" dirty="0"/>
              <a:t>Downside – if you forget it, it’s gone</a:t>
            </a:r>
          </a:p>
          <a:p>
            <a:r>
              <a:rPr lang="en-US" dirty="0"/>
              <a:t>Bitcoin addresses (public keys) are 160-bit numbers expressed in base 58 (33-34 characters starting with a “1”)</a:t>
            </a:r>
          </a:p>
          <a:p>
            <a:pPr lvl="1"/>
            <a:r>
              <a:rPr lang="en-US" i="1" dirty="0"/>
              <a:t>E.g.</a:t>
            </a:r>
            <a:r>
              <a:rPr lang="en-US" dirty="0"/>
              <a:t>, </a:t>
            </a:r>
            <a:r>
              <a:rPr lang="en-US" dirty="0">
                <a:latin typeface="Courier New" pitchFamily="49" charset="0"/>
                <a:cs typeface="Courier New" pitchFamily="49" charset="0"/>
              </a:rPr>
              <a:t>1JwSSubhmg6iPtRjtyqhUYYH7bZg3Lfy1T</a:t>
            </a:r>
          </a:p>
          <a:p>
            <a:r>
              <a:rPr lang="en-US" dirty="0"/>
              <a:t>Private keys are 256-bit numbers expressed in base 58 (51 characters, starting with a “5”)</a:t>
            </a:r>
          </a:p>
          <a:p>
            <a:pPr lvl="1"/>
            <a:r>
              <a:rPr lang="en-US" i="1" dirty="0"/>
              <a:t>E.g.</a:t>
            </a:r>
            <a:r>
              <a:rPr lang="en-US" dirty="0"/>
              <a:t>, </a:t>
            </a:r>
            <a:r>
              <a:rPr lang="en-US" dirty="0">
                <a:latin typeface="Courier New" pitchFamily="49" charset="0"/>
                <a:cs typeface="Courier New" pitchFamily="49" charset="0"/>
              </a:rPr>
              <a:t>5KJvsngHeMpm884wtkJNzQGaCErckhHJBGFsvd3VyK5qMZXj3hS</a:t>
            </a:r>
          </a:p>
          <a:p>
            <a:r>
              <a:rPr lang="en-US" dirty="0"/>
              <a:t>Hard way: memorize BTC address (160-bit number) &amp; private key (256-bit number)</a:t>
            </a:r>
          </a:p>
          <a:p>
            <a:r>
              <a:rPr lang="en-US" dirty="0"/>
              <a:t>Easy way: generate a 12-word base 1600 mnemonic code for a wallet generation seed using Electrum client &amp; memorize it</a:t>
            </a:r>
          </a:p>
          <a:p>
            <a:pPr lvl="1"/>
            <a:r>
              <a:rPr lang="en-US" dirty="0"/>
              <a:t>Used to generate 5 </a:t>
            </a:r>
            <a:r>
              <a:rPr lang="en-US" dirty="0" err="1"/>
              <a:t>keypairs</a:t>
            </a:r>
            <a:r>
              <a:rPr lang="en-US" dirty="0"/>
              <a:t> (public addresses &amp; corresponding private keys)</a:t>
            </a:r>
          </a:p>
          <a:p>
            <a:pPr lvl="1"/>
            <a:r>
              <a:rPr lang="en-US" i="1" dirty="0"/>
              <a:t>E.g.</a:t>
            </a:r>
            <a:r>
              <a:rPr lang="en-US" dirty="0"/>
              <a:t>, </a:t>
            </a:r>
            <a:r>
              <a:rPr lang="en-US" dirty="0">
                <a:latin typeface="Courier New" pitchFamily="49" charset="0"/>
                <a:cs typeface="Courier New" pitchFamily="49" charset="0"/>
              </a:rPr>
              <a:t>pain apologize tired bar change think off outside clear fear hit stir</a:t>
            </a:r>
            <a:r>
              <a:rPr lang="en-US" dirty="0"/>
              <a:t> resolves to </a:t>
            </a:r>
            <a:r>
              <a:rPr lang="en-US" dirty="0">
                <a:latin typeface="Courier New" pitchFamily="49" charset="0"/>
                <a:cs typeface="Courier New" pitchFamily="49" charset="0"/>
              </a:rPr>
              <a:t>521566b6ebfe0ab8ff7b8110b92c57d4</a:t>
            </a:r>
          </a:p>
        </p:txBody>
      </p:sp>
      <p:sp>
        <p:nvSpPr>
          <p:cNvPr id="2" name="Slide Number Placeholder 1"/>
          <p:cNvSpPr>
            <a:spLocks noGrp="1"/>
          </p:cNvSpPr>
          <p:nvPr>
            <p:ph type="sldNum" sz="quarter" idx="12"/>
          </p:nvPr>
        </p:nvSpPr>
        <p:spPr/>
        <p:txBody>
          <a:bodyPr/>
          <a:lstStyle/>
          <a:p>
            <a:fld id="{C014DD1E-5D91-48A3-AD6D-45FBA980D106}" type="slidenum">
              <a:rPr lang="en-US" smtClean="0"/>
              <a:t>19</a:t>
            </a:fld>
            <a:endParaRPr lang="en-US"/>
          </a:p>
        </p:txBody>
      </p:sp>
    </p:spTree>
    <p:extLst>
      <p:ext uri="{BB962C8B-B14F-4D97-AF65-F5344CB8AC3E}">
        <p14:creationId xmlns:p14="http://schemas.microsoft.com/office/powerpoint/2010/main" val="378637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How do I buy/sell bitcoins?</a:t>
            </a:r>
          </a:p>
        </p:txBody>
      </p:sp>
      <p:sp>
        <p:nvSpPr>
          <p:cNvPr id="14" name="Content Placeholder 13"/>
          <p:cNvSpPr>
            <a:spLocks noGrp="1"/>
          </p:cNvSpPr>
          <p:nvPr>
            <p:ph idx="1"/>
          </p:nvPr>
        </p:nvSpPr>
        <p:spPr/>
        <p:txBody>
          <a:bodyPr/>
          <a:lstStyle/>
          <a:p>
            <a:r>
              <a:rPr lang="en-US" dirty="0"/>
              <a:t>Services (Coinbase.com, Circle.com, GoCelery.com, etc.)</a:t>
            </a:r>
          </a:p>
          <a:p>
            <a:r>
              <a:rPr lang="en-US" dirty="0"/>
              <a:t>Exchanges (BitFinex.com, BTC-E.com, BitStamp.net, etc.)</a:t>
            </a:r>
          </a:p>
          <a:p>
            <a:r>
              <a:rPr lang="en-US" dirty="0"/>
              <a:t>Individually (LocalBitcoins.com)</a:t>
            </a:r>
          </a:p>
          <a:p>
            <a:pPr lvl="1"/>
            <a:endParaRPr lang="en-US" dirty="0"/>
          </a:p>
        </p:txBody>
      </p:sp>
      <p:sp>
        <p:nvSpPr>
          <p:cNvPr id="2" name="Slide Number Placeholder 1"/>
          <p:cNvSpPr>
            <a:spLocks noGrp="1"/>
          </p:cNvSpPr>
          <p:nvPr>
            <p:ph type="sldNum" sz="quarter" idx="12"/>
          </p:nvPr>
        </p:nvSpPr>
        <p:spPr/>
        <p:txBody>
          <a:bodyPr/>
          <a:lstStyle/>
          <a:p>
            <a:fld id="{C014DD1E-5D91-48A3-AD6D-45FBA980D106}" type="slidenum">
              <a:rPr lang="en-US" smtClean="0"/>
              <a:t>20</a:t>
            </a:fld>
            <a:endParaRPr lang="en-US"/>
          </a:p>
        </p:txBody>
      </p:sp>
    </p:spTree>
    <p:extLst>
      <p:ext uri="{BB962C8B-B14F-4D97-AF65-F5344CB8AC3E}">
        <p14:creationId xmlns:p14="http://schemas.microsoft.com/office/powerpoint/2010/main" val="132416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Bitcoin Wallets</a:t>
            </a:r>
          </a:p>
        </p:txBody>
      </p:sp>
      <p:sp>
        <p:nvSpPr>
          <p:cNvPr id="14" name="Content Placeholder 13"/>
          <p:cNvSpPr>
            <a:spLocks noGrp="1"/>
          </p:cNvSpPr>
          <p:nvPr>
            <p:ph idx="1"/>
          </p:nvPr>
        </p:nvSpPr>
        <p:spPr/>
        <p:txBody>
          <a:bodyPr>
            <a:normAutofit fontScale="85000" lnSpcReduction="20000"/>
          </a:bodyPr>
          <a:lstStyle/>
          <a:p>
            <a:r>
              <a:rPr lang="en-US" dirty="0"/>
              <a:t>Windows, Mac, &amp; Linux</a:t>
            </a:r>
          </a:p>
          <a:p>
            <a:pPr lvl="1"/>
            <a:r>
              <a:rPr lang="en-US" dirty="0"/>
              <a:t>Bitcoin Core (full node, stores full </a:t>
            </a:r>
            <a:r>
              <a:rPr lang="en-US" dirty="0" err="1"/>
              <a:t>blockchain</a:t>
            </a:r>
            <a:r>
              <a:rPr lang="en-US" dirty="0"/>
              <a:t>)</a:t>
            </a:r>
          </a:p>
          <a:p>
            <a:pPr lvl="1"/>
            <a:r>
              <a:rPr lang="en-US" dirty="0"/>
              <a:t>Electrum</a:t>
            </a:r>
          </a:p>
          <a:p>
            <a:pPr lvl="1"/>
            <a:r>
              <a:rPr lang="en-US" dirty="0"/>
              <a:t>Armory (advanced security)</a:t>
            </a:r>
          </a:p>
          <a:p>
            <a:pPr lvl="1"/>
            <a:r>
              <a:rPr lang="en-US" dirty="0" err="1"/>
              <a:t>mSIGNA</a:t>
            </a:r>
            <a:endParaRPr lang="en-US" dirty="0"/>
          </a:p>
          <a:p>
            <a:pPr lvl="1"/>
            <a:r>
              <a:rPr lang="en-US" dirty="0" err="1"/>
              <a:t>MultiBit</a:t>
            </a:r>
            <a:endParaRPr lang="en-US" dirty="0"/>
          </a:p>
          <a:p>
            <a:pPr lvl="1"/>
            <a:r>
              <a:rPr lang="en-US" dirty="0"/>
              <a:t>Green Address</a:t>
            </a:r>
          </a:p>
          <a:p>
            <a:r>
              <a:rPr lang="en-US" dirty="0"/>
              <a:t>Android</a:t>
            </a:r>
          </a:p>
          <a:p>
            <a:pPr lvl="1"/>
            <a:r>
              <a:rPr lang="en-US" dirty="0" err="1"/>
              <a:t>KnC</a:t>
            </a:r>
            <a:r>
              <a:rPr lang="en-US" dirty="0"/>
              <a:t> Wallet</a:t>
            </a:r>
          </a:p>
          <a:p>
            <a:pPr lvl="1"/>
            <a:r>
              <a:rPr lang="en-US" dirty="0"/>
              <a:t>Bitcoin Wallet</a:t>
            </a:r>
          </a:p>
          <a:p>
            <a:pPr lvl="1"/>
            <a:r>
              <a:rPr lang="en-US" dirty="0"/>
              <a:t>Hive</a:t>
            </a:r>
          </a:p>
          <a:p>
            <a:pPr lvl="1"/>
            <a:r>
              <a:rPr lang="en-US" dirty="0"/>
              <a:t>Mycelium</a:t>
            </a:r>
          </a:p>
          <a:p>
            <a:pPr lvl="1"/>
            <a:r>
              <a:rPr lang="en-US" dirty="0"/>
              <a:t>Green Address</a:t>
            </a:r>
          </a:p>
          <a:p>
            <a:r>
              <a:rPr lang="en-US" dirty="0"/>
              <a:t>iOS</a:t>
            </a:r>
          </a:p>
          <a:p>
            <a:pPr lvl="1"/>
            <a:r>
              <a:rPr lang="en-US" dirty="0" err="1"/>
              <a:t>Breadwallet</a:t>
            </a:r>
            <a:endParaRPr lang="en-US" dirty="0"/>
          </a:p>
          <a:p>
            <a:pPr lvl="1"/>
            <a:r>
              <a:rPr lang="en-US" dirty="0"/>
              <a:t>Hive</a:t>
            </a:r>
          </a:p>
          <a:p>
            <a:pPr lvl="1"/>
            <a:r>
              <a:rPr lang="en-US" dirty="0"/>
              <a:t>Green Address</a:t>
            </a:r>
          </a:p>
        </p:txBody>
      </p:sp>
      <p:sp>
        <p:nvSpPr>
          <p:cNvPr id="2" name="Slide Number Placeholder 1"/>
          <p:cNvSpPr>
            <a:spLocks noGrp="1"/>
          </p:cNvSpPr>
          <p:nvPr>
            <p:ph type="sldNum" sz="quarter" idx="12"/>
          </p:nvPr>
        </p:nvSpPr>
        <p:spPr/>
        <p:txBody>
          <a:bodyPr/>
          <a:lstStyle/>
          <a:p>
            <a:fld id="{C014DD1E-5D91-48A3-AD6D-45FBA980D106}" type="slidenum">
              <a:rPr lang="en-US" smtClean="0"/>
              <a:t>21</a:t>
            </a:fld>
            <a:endParaRPr lang="en-US"/>
          </a:p>
        </p:txBody>
      </p:sp>
    </p:spTree>
    <p:extLst>
      <p:ext uri="{BB962C8B-B14F-4D97-AF65-F5344CB8AC3E}">
        <p14:creationId xmlns:p14="http://schemas.microsoft.com/office/powerpoint/2010/main" val="3334089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Bitcoin Wallets (continued)</a:t>
            </a:r>
          </a:p>
        </p:txBody>
      </p:sp>
      <p:sp>
        <p:nvSpPr>
          <p:cNvPr id="14" name="Content Placeholder 13"/>
          <p:cNvSpPr>
            <a:spLocks noGrp="1"/>
          </p:cNvSpPr>
          <p:nvPr>
            <p:ph idx="1"/>
          </p:nvPr>
        </p:nvSpPr>
        <p:spPr/>
        <p:txBody>
          <a:bodyPr>
            <a:normAutofit/>
          </a:bodyPr>
          <a:lstStyle/>
          <a:p>
            <a:r>
              <a:rPr lang="en-US" dirty="0"/>
              <a:t>Hardware</a:t>
            </a:r>
          </a:p>
          <a:p>
            <a:pPr lvl="1"/>
            <a:r>
              <a:rPr lang="en-US" dirty="0"/>
              <a:t>TREZOR</a:t>
            </a:r>
          </a:p>
          <a:p>
            <a:pPr lvl="1"/>
            <a:r>
              <a:rPr lang="en-US" dirty="0"/>
              <a:t>HW.1</a:t>
            </a:r>
          </a:p>
          <a:p>
            <a:r>
              <a:rPr lang="en-US" dirty="0"/>
              <a:t>Web</a:t>
            </a:r>
          </a:p>
          <a:p>
            <a:pPr lvl="1"/>
            <a:r>
              <a:rPr lang="en-US" dirty="0" err="1"/>
              <a:t>Xapo</a:t>
            </a:r>
            <a:endParaRPr lang="en-US" dirty="0"/>
          </a:p>
          <a:p>
            <a:pPr lvl="1"/>
            <a:r>
              <a:rPr lang="en-US" dirty="0" err="1"/>
              <a:t>Coinbase</a:t>
            </a:r>
            <a:endParaRPr lang="en-US" dirty="0"/>
          </a:p>
          <a:p>
            <a:pPr lvl="1"/>
            <a:r>
              <a:rPr lang="en-US" dirty="0" err="1"/>
              <a:t>Coinkite</a:t>
            </a:r>
            <a:endParaRPr lang="en-US" dirty="0"/>
          </a:p>
          <a:p>
            <a:pPr lvl="1"/>
            <a:r>
              <a:rPr lang="en-US" dirty="0"/>
              <a:t>Hive</a:t>
            </a:r>
          </a:p>
          <a:p>
            <a:pPr lvl="1"/>
            <a:r>
              <a:rPr lang="en-US" dirty="0" err="1"/>
              <a:t>BitGo</a:t>
            </a:r>
            <a:endParaRPr lang="en-US" dirty="0"/>
          </a:p>
          <a:p>
            <a:pPr lvl="1"/>
            <a:r>
              <a:rPr lang="en-US" dirty="0"/>
              <a:t>Green Address</a:t>
            </a:r>
          </a:p>
        </p:txBody>
      </p:sp>
      <p:sp>
        <p:nvSpPr>
          <p:cNvPr id="2" name="Slide Number Placeholder 1"/>
          <p:cNvSpPr>
            <a:spLocks noGrp="1"/>
          </p:cNvSpPr>
          <p:nvPr>
            <p:ph type="sldNum" sz="quarter" idx="12"/>
          </p:nvPr>
        </p:nvSpPr>
        <p:spPr/>
        <p:txBody>
          <a:bodyPr/>
          <a:lstStyle/>
          <a:p>
            <a:fld id="{C014DD1E-5D91-48A3-AD6D-45FBA980D106}" type="slidenum">
              <a:rPr lang="en-US" smtClean="0"/>
              <a:t>22</a:t>
            </a:fld>
            <a:endParaRPr lang="en-US"/>
          </a:p>
        </p:txBody>
      </p:sp>
    </p:spTree>
    <p:extLst>
      <p:ext uri="{BB962C8B-B14F-4D97-AF65-F5344CB8AC3E}">
        <p14:creationId xmlns:p14="http://schemas.microsoft.com/office/powerpoint/2010/main" val="343139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Some other cryptocurrencies (altcoins)</a:t>
            </a:r>
          </a:p>
        </p:txBody>
      </p:sp>
      <p:sp>
        <p:nvSpPr>
          <p:cNvPr id="14" name="Content Placeholder 13"/>
          <p:cNvSpPr>
            <a:spLocks noGrp="1"/>
          </p:cNvSpPr>
          <p:nvPr>
            <p:ph idx="1"/>
          </p:nvPr>
        </p:nvSpPr>
        <p:spPr/>
        <p:txBody>
          <a:bodyPr>
            <a:normAutofit lnSpcReduction="10000"/>
          </a:bodyPr>
          <a:lstStyle/>
          <a:p>
            <a:r>
              <a:rPr lang="en-US" dirty="0"/>
              <a:t>See </a:t>
            </a:r>
            <a:r>
              <a:rPr lang="en-US" dirty="0">
                <a:hlinkClick r:id="rId2"/>
              </a:rPr>
              <a:t>http://coinmarketcap.com/</a:t>
            </a:r>
            <a:r>
              <a:rPr lang="en-US" dirty="0"/>
              <a:t> for larger list</a:t>
            </a:r>
          </a:p>
          <a:p>
            <a:pPr lvl="1"/>
            <a:r>
              <a:rPr lang="en-US" dirty="0" err="1"/>
              <a:t>Litecoin</a:t>
            </a:r>
            <a:r>
              <a:rPr lang="en-US" dirty="0"/>
              <a:t> (</a:t>
            </a:r>
            <a:r>
              <a:rPr lang="en-US" dirty="0" err="1"/>
              <a:t>scrypt</a:t>
            </a:r>
            <a:r>
              <a:rPr lang="en-US" dirty="0"/>
              <a:t> instead of SHA-256, 2.5 min. block times)</a:t>
            </a:r>
          </a:p>
          <a:p>
            <a:pPr lvl="1"/>
            <a:r>
              <a:rPr lang="en-US" dirty="0" err="1"/>
              <a:t>Namecoin</a:t>
            </a:r>
            <a:r>
              <a:rPr lang="en-US" dirty="0"/>
              <a:t> (decentralized DNS)</a:t>
            </a:r>
          </a:p>
          <a:p>
            <a:pPr lvl="1"/>
            <a:r>
              <a:rPr lang="en-US" dirty="0" err="1"/>
              <a:t>BitShares</a:t>
            </a:r>
            <a:endParaRPr lang="en-US" dirty="0"/>
          </a:p>
          <a:p>
            <a:pPr lvl="1"/>
            <a:r>
              <a:rPr lang="en-US" dirty="0"/>
              <a:t>Stellar</a:t>
            </a:r>
          </a:p>
          <a:p>
            <a:pPr lvl="1"/>
            <a:r>
              <a:rPr lang="en-US" dirty="0" err="1"/>
              <a:t>Nxt</a:t>
            </a:r>
            <a:endParaRPr lang="en-US" dirty="0"/>
          </a:p>
          <a:p>
            <a:pPr lvl="1"/>
            <a:r>
              <a:rPr lang="en-US" dirty="0" err="1"/>
              <a:t>Dogecoin</a:t>
            </a:r>
            <a:endParaRPr lang="en-US" dirty="0"/>
          </a:p>
          <a:p>
            <a:pPr lvl="1"/>
            <a:r>
              <a:rPr lang="en-US" dirty="0" err="1"/>
              <a:t>Peercoin</a:t>
            </a:r>
            <a:endParaRPr lang="en-US" dirty="0"/>
          </a:p>
          <a:p>
            <a:pPr lvl="1"/>
            <a:r>
              <a:rPr lang="en-US" dirty="0" err="1"/>
              <a:t>Darkcoin</a:t>
            </a:r>
            <a:endParaRPr lang="en-US" dirty="0"/>
          </a:p>
          <a:p>
            <a:pPr lvl="1"/>
            <a:r>
              <a:rPr lang="en-US" dirty="0" err="1"/>
              <a:t>BitcoinDark</a:t>
            </a:r>
            <a:endParaRPr lang="en-US" dirty="0"/>
          </a:p>
          <a:p>
            <a:pPr lvl="1"/>
            <a:r>
              <a:rPr lang="en-US" dirty="0" err="1"/>
              <a:t>Monero</a:t>
            </a:r>
            <a:endParaRPr lang="en-US" dirty="0"/>
          </a:p>
          <a:p>
            <a:pPr lvl="1"/>
            <a:r>
              <a:rPr lang="en-US" dirty="0" err="1"/>
              <a:t>Feathercoin</a:t>
            </a:r>
            <a:endParaRPr lang="en-US" dirty="0"/>
          </a:p>
          <a:p>
            <a:pPr lvl="1"/>
            <a:r>
              <a:rPr lang="en-US" dirty="0" err="1"/>
              <a:t>Primecoin</a:t>
            </a:r>
            <a:endParaRPr lang="en-US" dirty="0"/>
          </a:p>
          <a:p>
            <a:pPr lvl="1"/>
            <a:r>
              <a:rPr lang="en-US" dirty="0"/>
              <a:t>Quark</a:t>
            </a:r>
          </a:p>
          <a:p>
            <a:endParaRPr lang="en-US" dirty="0"/>
          </a:p>
        </p:txBody>
      </p:sp>
      <p:sp>
        <p:nvSpPr>
          <p:cNvPr id="2" name="Slide Number Placeholder 1"/>
          <p:cNvSpPr>
            <a:spLocks noGrp="1"/>
          </p:cNvSpPr>
          <p:nvPr>
            <p:ph type="sldNum" sz="quarter" idx="12"/>
          </p:nvPr>
        </p:nvSpPr>
        <p:spPr/>
        <p:txBody>
          <a:bodyPr/>
          <a:lstStyle/>
          <a:p>
            <a:fld id="{C014DD1E-5D91-48A3-AD6D-45FBA980D106}" type="slidenum">
              <a:rPr lang="en-US" smtClean="0"/>
              <a:t>23</a:t>
            </a:fld>
            <a:endParaRPr lang="en-US"/>
          </a:p>
        </p:txBody>
      </p:sp>
    </p:spTree>
    <p:extLst>
      <p:ext uri="{BB962C8B-B14F-4D97-AF65-F5344CB8AC3E}">
        <p14:creationId xmlns:p14="http://schemas.microsoft.com/office/powerpoint/2010/main" val="104543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Useful Links</a:t>
            </a:r>
          </a:p>
        </p:txBody>
      </p:sp>
      <p:sp>
        <p:nvSpPr>
          <p:cNvPr id="14" name="Content Placeholder 13"/>
          <p:cNvSpPr>
            <a:spLocks noGrp="1"/>
          </p:cNvSpPr>
          <p:nvPr>
            <p:ph idx="1"/>
          </p:nvPr>
        </p:nvSpPr>
        <p:spPr/>
        <p:txBody>
          <a:bodyPr>
            <a:normAutofit fontScale="77500" lnSpcReduction="20000"/>
          </a:bodyPr>
          <a:lstStyle/>
          <a:p>
            <a:r>
              <a:rPr lang="en-US" dirty="0">
                <a:hlinkClick r:id="rId2"/>
              </a:rPr>
              <a:t>https://</a:t>
            </a:r>
            <a:r>
              <a:rPr lang="en-US" dirty="0">
                <a:hlinkClick r:id="" action="ppaction://noaction"/>
              </a:rPr>
              <a:t>bitcoin.org/</a:t>
            </a:r>
          </a:p>
          <a:p>
            <a:r>
              <a:rPr lang="en-US" dirty="0">
                <a:hlinkClick r:id="" action="ppaction://noaction"/>
              </a:rPr>
              <a:t>http://coindesk.com</a:t>
            </a:r>
          </a:p>
          <a:p>
            <a:r>
              <a:rPr lang="en-US" dirty="0">
                <a:hlinkClick r:id="" action="ppaction://noaction"/>
              </a:rPr>
              <a:t>https</a:t>
            </a:r>
            <a:r>
              <a:rPr lang="en-US" dirty="0">
                <a:hlinkClick r:id="rId2"/>
              </a:rPr>
              <a:t>://blockchain.info/</a:t>
            </a:r>
          </a:p>
          <a:p>
            <a:r>
              <a:rPr lang="en-US" dirty="0">
                <a:hlinkClick r:id="rId2"/>
              </a:rPr>
              <a:t>https://zeroblock.com/</a:t>
            </a:r>
          </a:p>
          <a:p>
            <a:r>
              <a:rPr lang="en-US" dirty="0">
                <a:hlinkClick r:id="rId2"/>
              </a:rPr>
              <a:t>http://bitcoincharts.com/</a:t>
            </a:r>
          </a:p>
          <a:p>
            <a:r>
              <a:rPr lang="en-US" dirty="0">
                <a:hlinkClick r:id="rId2"/>
              </a:rPr>
              <a:t>http://www.bitcoinx.com/</a:t>
            </a:r>
          </a:p>
          <a:p>
            <a:r>
              <a:rPr lang="en-US" dirty="0">
                <a:hlinkClick r:id="rId2"/>
              </a:rPr>
              <a:t>https://bitcoinwisdom.com/</a:t>
            </a:r>
          </a:p>
          <a:p>
            <a:r>
              <a:rPr lang="en-US" dirty="0">
                <a:hlinkClick r:id="rId2"/>
              </a:rPr>
              <a:t>https://bitcoin.org/en/developer-guide</a:t>
            </a:r>
            <a:endParaRPr lang="en-US" dirty="0">
              <a:hlinkClick r:id="" action="ppaction://noaction"/>
            </a:endParaRPr>
          </a:p>
          <a:p>
            <a:r>
              <a:rPr lang="en-US" dirty="0">
                <a:hlinkClick r:id="" action="ppaction://noaction"/>
              </a:rPr>
              <a:t>https</a:t>
            </a:r>
            <a:r>
              <a:rPr lang="en-US" dirty="0">
                <a:hlinkClick r:id="rId2"/>
              </a:rPr>
              <a:t>://bitcoin.org/en/developer-documentation</a:t>
            </a:r>
          </a:p>
          <a:p>
            <a:r>
              <a:rPr lang="en-US" dirty="0">
                <a:hlinkClick r:id="rId2"/>
              </a:rPr>
              <a:t>https://bitcoin.org/en/faq</a:t>
            </a:r>
            <a:endParaRPr lang="en-US" dirty="0">
              <a:hlinkClick r:id="" action="ppaction://noaction"/>
            </a:endParaRPr>
          </a:p>
          <a:p>
            <a:r>
              <a:rPr lang="en-US" dirty="0">
                <a:hlinkClick r:id="" action="ppaction://noaction"/>
              </a:rPr>
              <a:t>https</a:t>
            </a:r>
            <a:r>
              <a:rPr lang="en-US" dirty="0">
                <a:hlinkClick r:id="rId2"/>
              </a:rPr>
              <a:t>://en.bitcoin.it/wiki/FAQ</a:t>
            </a:r>
            <a:endParaRPr lang="en-US" dirty="0"/>
          </a:p>
          <a:p>
            <a:r>
              <a:rPr lang="en-US" dirty="0">
                <a:hlinkClick r:id="rId3"/>
              </a:rPr>
              <a:t>http://bitcoin.stackexchange.com/</a:t>
            </a:r>
            <a:endParaRPr lang="en-US" dirty="0"/>
          </a:p>
          <a:p>
            <a:r>
              <a:rPr lang="en-US" dirty="0">
                <a:hlinkClick r:id="rId4"/>
              </a:rPr>
              <a:t>http://www.michaelnielsen.org/ddi/how-the-bitcoin-protocol-actually-works/</a:t>
            </a:r>
            <a:endParaRPr lang="en-US" dirty="0"/>
          </a:p>
          <a:p>
            <a:r>
              <a:rPr lang="en-US" dirty="0">
                <a:hlinkClick r:id="rId5"/>
              </a:rPr>
              <a:t>http://evoorhees.blogspot.com/2012/04/bitcoin-libertarian-introduction.html</a:t>
            </a:r>
            <a:endParaRPr lang="en-US" dirty="0"/>
          </a:p>
          <a:p>
            <a:r>
              <a:rPr lang="en-US" dirty="0">
                <a:hlinkClick r:id="rId6"/>
              </a:rPr>
              <a:t>http://dealbook.nytimes.com//2014/01/21/why-bitcoin-matters/?_r=0</a:t>
            </a:r>
            <a:endParaRPr lang="en-US" dirty="0"/>
          </a:p>
        </p:txBody>
      </p:sp>
      <p:sp>
        <p:nvSpPr>
          <p:cNvPr id="2" name="Slide Number Placeholder 1"/>
          <p:cNvSpPr>
            <a:spLocks noGrp="1"/>
          </p:cNvSpPr>
          <p:nvPr>
            <p:ph type="sldNum" sz="quarter" idx="12"/>
          </p:nvPr>
        </p:nvSpPr>
        <p:spPr/>
        <p:txBody>
          <a:bodyPr/>
          <a:lstStyle/>
          <a:p>
            <a:fld id="{C014DD1E-5D91-48A3-AD6D-45FBA980D106}" type="slidenum">
              <a:rPr lang="en-US" smtClean="0"/>
              <a:t>24</a:t>
            </a:fld>
            <a:endParaRPr lang="en-US"/>
          </a:p>
        </p:txBody>
      </p:sp>
    </p:spTree>
    <p:extLst>
      <p:ext uri="{BB962C8B-B14F-4D97-AF65-F5344CB8AC3E}">
        <p14:creationId xmlns:p14="http://schemas.microsoft.com/office/powerpoint/2010/main" val="196657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Informative Videos</a:t>
            </a:r>
          </a:p>
        </p:txBody>
      </p:sp>
      <p:sp>
        <p:nvSpPr>
          <p:cNvPr id="14" name="Content Placeholder 13"/>
          <p:cNvSpPr>
            <a:spLocks noGrp="1"/>
          </p:cNvSpPr>
          <p:nvPr>
            <p:ph idx="1"/>
          </p:nvPr>
        </p:nvSpPr>
        <p:spPr/>
        <p:txBody>
          <a:bodyPr>
            <a:normAutofit/>
          </a:bodyPr>
          <a:lstStyle/>
          <a:p>
            <a:r>
              <a:rPr lang="en-US" dirty="0"/>
              <a:t>“The Rise &amp; Rise of Bitcoin” documentary: </a:t>
            </a:r>
            <a:r>
              <a:rPr lang="en-US" dirty="0">
                <a:hlinkClick r:id="rId2"/>
              </a:rPr>
              <a:t>http://bitcoindoc.com/</a:t>
            </a:r>
            <a:endParaRPr lang="en-US" dirty="0"/>
          </a:p>
          <a:p>
            <a:r>
              <a:rPr lang="en-US" dirty="0"/>
              <a:t>“How Bitcoin Works in 5 Minutes (Technical): </a:t>
            </a:r>
            <a:r>
              <a:rPr lang="en-US" dirty="0">
                <a:hlinkClick r:id="rId3"/>
              </a:rPr>
              <a:t>https://www.youtube.com/watch?v=l9jOJk30eQs</a:t>
            </a:r>
            <a:endParaRPr lang="en-US" dirty="0"/>
          </a:p>
          <a:p>
            <a:r>
              <a:rPr lang="en-US" dirty="0"/>
              <a:t>“How Bitcoin Works Under the Hood: </a:t>
            </a:r>
            <a:r>
              <a:rPr lang="en-US" dirty="0">
                <a:hlinkClick r:id="rId4"/>
              </a:rPr>
              <a:t>https://www.youtube.com/watch?v=Lx9zgZCMqXE</a:t>
            </a:r>
            <a:endParaRPr lang="en-US" dirty="0"/>
          </a:p>
        </p:txBody>
      </p:sp>
      <p:sp>
        <p:nvSpPr>
          <p:cNvPr id="2" name="Slide Number Placeholder 1"/>
          <p:cNvSpPr>
            <a:spLocks noGrp="1"/>
          </p:cNvSpPr>
          <p:nvPr>
            <p:ph type="sldNum" sz="quarter" idx="12"/>
          </p:nvPr>
        </p:nvSpPr>
        <p:spPr/>
        <p:txBody>
          <a:bodyPr/>
          <a:lstStyle/>
          <a:p>
            <a:fld id="{C014DD1E-5D91-48A3-AD6D-45FBA980D106}" type="slidenum">
              <a:rPr lang="en-US" smtClean="0"/>
              <a:t>25</a:t>
            </a:fld>
            <a:endParaRPr lang="en-US"/>
          </a:p>
        </p:txBody>
      </p:sp>
    </p:spTree>
    <p:extLst>
      <p:ext uri="{BB962C8B-B14F-4D97-AF65-F5344CB8AC3E}">
        <p14:creationId xmlns:p14="http://schemas.microsoft.com/office/powerpoint/2010/main" val="465035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26</a:t>
            </a:fld>
            <a:endParaRPr lang="en-US"/>
          </a:p>
        </p:txBody>
      </p:sp>
      <p:pic>
        <p:nvPicPr>
          <p:cNvPr id="11" name="Content Placeholder 10"/>
          <p:cNvPicPr>
            <a:picLocks noGrp="1" noChangeAspect="1"/>
          </p:cNvPicPr>
          <p:nvPr>
            <p:ph idx="1"/>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8630" y="221596"/>
            <a:ext cx="2078837" cy="1728933"/>
          </a:xfrm>
        </p:spPr>
      </p:pic>
      <p:sp>
        <p:nvSpPr>
          <p:cNvPr id="6" name="Text Placeholder 6"/>
          <p:cNvSpPr txBox="1">
            <a:spLocks/>
          </p:cNvSpPr>
          <p:nvPr/>
        </p:nvSpPr>
        <p:spPr>
          <a:xfrm>
            <a:off x="3743380" y="6255558"/>
            <a:ext cx="5337048" cy="381000"/>
          </a:xfrm>
          <a:prstGeom prst="rect">
            <a:avLst/>
          </a:prstGeom>
        </p:spPr>
        <p:txBody>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en-US" altLang="zh-CN" dirty="0"/>
              <a:t>http://ksuweb.kennesaw.edu/~mhan9/</a:t>
            </a:r>
            <a:endParaRPr lang="zh-CN" altLang="en-US" dirty="0"/>
          </a:p>
        </p:txBody>
      </p:sp>
      <p:sp>
        <p:nvSpPr>
          <p:cNvPr id="7" name="AutoShape 14" descr="data:image/jpeg;base64,/9j/4AAQSkZJRgABAQAAAQABAAD/2wCEAAkGBxQSEhUUEhQUFhUVFh8WFxUYFBUXGBgXFRoYHRgUFxUYHCggGBolHBgcITEhJSksLi4xGB8zODMsNygtLiwBCgoKDg0OGhAQGiwmICQvLCwtLCwsLCwsLCwsLCwsLCwsLCwsLCwsLCwsLCwsLCwsLCwsLCwsLCwsLCwsLCwsLP/AABEIAMIBAwMBEQACEQEDEQH/xAAcAAABBAMBAAAAAAAAAAAAAAAABAUGBwECAwj/xABTEAACAQMCAgUGCAoFCQgDAAABAgMABBEFEiExBgcTQWEiUXGBkaEIFDI1UnSxsiM0QmJyc4KSs9EXQ8HD8BVTVHWDk6K0wiQlM2Oj0+HxFpTS/8QAGgEBAQADAQEAAAAAAAAAAAAAAAEDBAUCBv/EADMRAAICAgAFAgMIAQQDAAAAAAABAgMEEQUSITFBE1EiYXEUIzKBkbHB0fAzQlKhBhUk/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OcnifQBQFh9WPWONSLQTosdwq7htzslUcyoPFSO8ZPA+mgG7rK6ybjTrwQQxQupiWTL7s5YuCOB5eTQEV/pvvf8xbf+p/OgJj1XdYdxqdzJDNHEipD2gKbs53ouOJ5YY0BFL7rpvElkQQW5COygntM4ViPpeFAcf6b73/MW3/qfzoC1OrjpHJqFkLiVUVjI6YTOMIRjmc0Bw6zelE2m2yTwRpJmURuH3YAZWIIwfOuPWKEEfVb05k1QT9skaPEVwE3YKuG4nJ860Av6y+lbabarNGqO7yiNVfOMEMSeHgvvoBB1edOJL21ubq7WKGKBsbl3YwqbnY5PcCvLxoUr/Xuum7eQ/FEjiiB8nem92HczZIC58wHDz0BJerjrWa7mW2vFRZH4RypkKzfQZTnaT3HODy4cKAfetLppLpaQNDHG5lZlO/dw2gEY2nxoBd1a9KJNStDPKiIwlaPCZxhQvHiefGgIX0v617m0v5rZIYWSNwoZt+4hlU8cHH5VAW8p4ChDNAFAFAFAFAFAaSLkc8UA1m5PbqkZJXHljOQOf8A8VCieWe6CyyN2cYQEhGXO4KM/KB4UAs0LUfjEKyY25yCOfFTjgaIDhVAUAZoDehCo/hDX5WC1gB4SSNIR5+yUAZ9cnuoUinV11ZDUrd55JmiG8xxhVByVHlM2e7JAwPMaAj/AEUd7LVoA3yobvsHxy4uYn9WCagJD19D/vQfVo/vSVQKuj/U491bQ3AvFQTRrJs7Att3DON3aDPsoCedXHVu2l3DzNcLNvi7PaIimPLVt2S5z8n30BRJsu3vzCDt7a7MW7GdvaTbd2O/Gc4qAsv+gh/9OT/9dv8A3KoLJ6BdGTp1oLYyCUh2feF2fLI4bcn7aEEfWxYdtpV0O9EEo/2TBj7gaFKt6gb3ZqEkeeEtueH50bIR7i1APPwiL38ThH58p9W1V+1qAbL7Nr0WhUcGvJ8t4oXZgPWsa+2gGXqz6A/5UMzSStFFFhcqAWZ2ycDPAAAZP6QoCPdJNLk068kh3Ze3cMkgGM4w8bgdxxj15qAs/r8uO0trCQflln/ejU/21QP3UH82N9Yf7EoCqes/55uv1yfcjoD04nIeihDagCgCgCgCgCgEt7GzDC8u8ZxmgE0VwYww7BlAUtkYbdju4cSTUKRRtQFy5F5M0EYPCEKy7v0mxj2+6gJlpqRrGoh29njydvLBzxz38aAVVQFANV5pcjuWW4dAeSgDA4emsUq23tM2q8mEYpOOx3rKahS3wikO6xbuxMufH8Ecfb7KFJH1DXavppQfKincMP08MD7D7qAZ9Q6pLiTUHuxcQBGujcbCsm7aZN+3OMZxwoCMdfZ/70H1aP70tAXH1dfNdl9XT7KAka8xQh5U0f53h/1in/MCoU9VVSBQHG9thLG8bcpEKH0MCP7aA8xdWdwbfVrXdwPamFx+mGQg/tEeyhR46873tdUaMcexiSMD85xvIH760BKeuixEGk2EI/qpET92BwffQC34PP4nc/WB/DSgK/67fnWf9XH9ygJJ1x/N2lfoD+ClASnqD+bG+sP9iUBVPWf883X65PuR0B6cTkPRQhtQBQBQBQBQBQBQGKFNXQHgQCPMRn7aAxGgAwAAByAGAPVQG1AFARq/06+aRmSZVUnyVDEYHd+TzrVlXc3tM6tV+HGCUoNsk9bRySAddmiG404yKMtbN237ABEnsU7v2aAqXqs6Xf5Ou/wh/AT4SX83BOyX9kk58CahT0wjAgEEEEZBHIg8iDVIeeuvn5zH1aP70lCkv6H9aWn29jbQSvKJIoVRwIWI3KOOCOdAWL0a16G+hWe3LGMsVBZSpypweBoQ8v212sOpLK+dkV6JGwMnak+5sDvOAeFQpeZ64tL+nN/uHqgnyNkAjkRn20IZoDy708hNnrFwVHyLgTqP0tsox6zQoqDjUdfDLxWa9BB88cRBJ/cjoCxfhC/idv8AWf7uSgNfg9fidz9Y/u0oCv8Art+dZ/1cf3KAknXH83aV+gP4KUBKeoP5sb6w/wBiUBVPWf8APN1+uT7kdAenE5D0UIbUAUAUAUAUAUA0z3s2HZY12pxwxYEgDPD1VCiZelUAtxO5KgsU24y24cwAOfDjQHex6QwyOI/LSRhlUkQoWH5uedNgdVNUGc0AUAUGjahDDqCCCAQRgg8iDzBoDzL1m9DTptydgJtpiWhb6Pe0JPnXPDzjHjUKWJ1F9LDNE1jKcvAu6EnmYuRT9g49RHmqgiHXz85j6tH96SgIxZdCtQmjWSK0meN1DKwAwynkRxqAvvqg0ua205IriNo5BK5KMMHDNkGqDzpfQNJdSIilne4ZFUc2ZpCFUeJJAqAdX6vtTIP/AGGf2L/OqD1JbjCKDzCge4UIdKAoHr/sNl/FL3TQAftRMQfcy0KJeomx7TU9+OEMDvnzMxVF9zN7KAmnwhfxO2+s/wB3JQGPg9fidz9Y/u0oCv8Art+dZ/1cf3KAknXH83aV+gP4KUBKeoP5sb6w/wBiUBVPWf8APN1+uT7kdAenE5D0UIbUAUAUAUAUBrI4UEnkBk0BGLq6kuy0ayJDHyOSN7DzAVCjb0o6NkRW62wD9i5cxlgGkyQSwzz5Y9dANXSvUpZr+wBheEh1IDkbjukXJwDwHDv8aMFnLVAUBh+AJxnHd3nwFCpbeiIya5fZOLQgdwIcn2itB5F2/wAJ2Y4OHrraTGt84g1a10ktbMqLmeOIuCVDnGQOePbQDf0i06DV9PdY3V1kUtDKOIEiEhWB/SGD4ZoDz10BvmtdTtXOQROInHhIezcH0bvdQpJevr50H1aP70lAXH1dfNdl9XT7KEJGvMUB5U0f53h/1in/ADAqFPVRqkCgCgKn+ENaA2trL3rOY/VJGzH3xihRL8He0Gy8l7yyR+oBm+1vdQC74Qv4nbfWf7uSgMfB6/E7n6x/dpQFf9dvzrP+rj+5QEk64/m7Sv0B/BSgJT1B/NjfWH+xKAqnrP8Anm6/XJ9yOgPTich6KENqAKAKAKA5W9wjglGVgCVJUggEcxw76ikn2Pc65QepLR0IqngQ3eiwS/LiQ+OMH2ihRFqXRiKVIlUvG0BzE6nLLxz3/KGfPUAls+ieLkXVxO88iLhMoqKvPjhe/ifbTQJLVIYoU4X1x2cbPtLbVLbRzOPNXmT5U2ZKoc81HetiCx6QQyor7wu78lmUEYOOPHwrDDKg1s2rMC2EnHW/oPFbBoFI/CJX8LZH/wAuUexo/wCdCk56mZQ2kW2D8kyKfAiVz9hB9dAUPKQ+qnZxDX5248xuOGKAlHX586D6tH96WgLj6uvmuy+rp9lCEjXmKA8qaP8AO8P+sU/5gVCnqvFUhigCgKv+EH+IQfWh/CmoUTfB4/Frv9ev8OgO/wAINCbK3PcLkZ9ccmKA4fB4mBtrpM+UJ1YjvwyAA+1T7KAr/rnmDarc4Odqoh9IjGR76AlfXNERp2l57lAPp7FP5UBIuoCYHT5FHNLlsj9JUI/x4UBVXWM4k1i628c3CqPSAike0YqA9QKOA9FUhmgCgCgChUQDq4lMc95bt+S+4DxVmUn2ba52E9TnA+g4xBTpqtXt/RPGQH/4OK6J8/o5NA2PJdh6Ru838vfQGAJBnircOHMcfGgMpIxOGTHjkEc/5UAoxQGMUBgig7DdJoVsxJMEeTz8kVidMH4RsrMuS1zMc6ymqVv156C1xYrNGMtauXYd/ZMMSEejCt6AaFKM07XrmBGjguJY0f5So5UNnhnA78cMioCR9UWgNdajE23MVsRNIe4Fc9mvpLgew1QOXXz86D6tH96SgIVBr10ihEubhVUYVVmkCgDuABwBUBZnUPq0819Ms080ii3yFeR3APaR8QGPPBqgq/UpCtzKykhlnchgcEESEggjkQeNQCj/APJLz/S7n/fy/wD9UBfnUteSS6Yryu8jdtINzsWbAIwMk5qgndCFX/CD/EIPrQ/hTUKJvg8fi13+vX+HQEv6z9Ba906aKMZkXEsY7y0ZztHiVyPWKEPNmlaxcWrFreaSFiNrFCVJA/JYeB8/KoU30qza7uArlm3EyTPxZgg4ySMT34z6yK8zlyxcmZKq3ZNQj3ZeHWJbrqukGS1Vi1u/aKmPKxGCrpgc/IbIA54FearVbHcTLl4s8az05lGaVrdxbbjbTyxbxhtjldwHLP8AOshrD31b6G99qMI4sqOJ5mPHyUYN5RPMs2B45NAeoqpAoCKWOvyHVJrVsGML5IxxUqqtnPfnJ91acb5faHW+x2LcKCwI3rvvqSutw44UBXdk5i1uUKP/ABQeB5eUqtn2qa5kPhyn8z6S37zhcX5iTTUbrsInmIJEal2Ud4UZOK6R8+mn0YmteksT2gvDuEWNzY8ooM4O4L5u+qeWtMWWOsQTYEUqMSobaGG7BGeK8xQguwKAxigCgCgDPhQBQgEUBDNQ6rdMmkMhgKknJEbsikn80HHsoCSaJosFpGIraJY054XvPnYniT4mgEOt9D7K7k7W5t0kfaF3EtnaM4HA+JoBB/Rrpf8Aocftb+dAOWhdE7OycyWsCROy7Sy54rkHHE+cD2UA3y9XOmMxZrSMsxJJy3Ek5J50Br/Rrpf+hx+1v50A/aNpENpH2VvGI4wS20ZxluZ40AuoBv1vQ7e8QR3MSyorbwrZwGAIzwPmJ9tAJejenWdt2sVksaYYGVEOcNjA3AnhwrxGcW9JmWdNkIqUl0fYeq9mNdSotG6P2eqXVx8ahAfO9WiJiJG4ghtvyu7jz51o42Q7JyjI7XE8CGPVXOHnuTC46J2tnY3KWsKpuibc3Eu2BkZY8Ty5VsZC3XL6HPwZayIP5o06rFAs2I75mJ9SoPsFa/D1qrfzOhx5/wD1JfL+WGrdWOm3EhkeDazHLdm7RgnzlRwreOIPugdH7eyj7O2iWNSctjmx87MeLGgHOgCgIDANuut+ch/hj+Vc1dMtn0UnvhK+T/kn1dI+dOfaqSU3DcBkrkZAPeRU2m9HrkklvXQgWux9lq9o/wBMAZ8SWX/qFc65cuTFn0GG+fhtsPYn7KCCCMg8CDyIPca6R88M8ug24t3tuz2wEZKJkd+T8niTwoem9oq7pBLYThP8lxyxXySBY40jZCcHiz54AY459tQ8ly24YIu/BbaN2OW7HHHrogdAaoAtQGQ1AZzQBQgUAUAUAUAUAUAUBrICQQOeDj01JdmeotKS2RHq21F5IZIpWLPDJjJOThu4+sNWnhWOScZeGdfjFEYTjOC0pImFbpxgoCtLAmz1lkJIWZiPSJvKU/v8K5Ufu8pp+T6m1LJ4YpLvH+CxL+XZFI30UZvYpNdOb1Fs+bpjz2RXu0io+ru72X0ef6wMh9JXI96iuLhT1d9T7HjFXNiP5aZa+tLm3mH/AJT/AHTXZs/Az5DGerov5ojHVS2bN/CY/cQ1p8Pf3b+p1f8AyBayV9P5ZM63zhoKFG/WtZitY98zYHIAcWY+ZR31ittjWtyNjFxbMifLBDNoPTiG6mEISRGbO0ttIO0EkcDwOAawU5kbJcujey+D249fqNpoatXPZ65btyDxjJ9Kyr/YKw2PWVFm3jR5+FzXs/6NelfTzBMVocnkZeY9EY7z41MjN/21/qeuH8G2vUv7e39megHR+eOY3U+V3oVCsSXbcVO5s8uXvq4dNil6kzzxfNpnBUVeH+R06yE2y2Uv0ZcH96Nh9016zVqUH8zzwZ81d1fuv7J3XQOAasOIoEYEag5AGT34GfbQG1CGr++hTWJgeOQfEHI9FAb0AUBtQhwvrtYY3kc4VFLN38AM8B568ykoptmSquVk1CPd9DTS9QS4iWWI5Vhw84xwII7iDUrmpx2j1fTOmbrn3QwdYOozW8MUkLFcTDf4jB8k+BNa+ZZKEVKPudDhNFV9soTXddPqSOzuRLGki/JdQw9DDNbMZcy5jm2Qdc3F+DtXoxhQBQBQED6Fjs9SvovOxYepyR7nrnYvw3TifQcS+PCpmTyuifPhQEA60bQoYLpOaNtJ8Qd6H2g+2ubnx04zXg+i4FYpKyh+USDpHfhtOllU8JIMj/aAD/qrZunuhy+RzsSlrNjB+JfsVy1sbe3sboc+0bcf0Xyv/CGFczl5IQmfTep6119D9uhbWoMGgkI5GJiPQVOK7E+sH9D4+pct0U/f+SH9WFysdjM7nCrKWJ8wEcZNaWDJRqk37na45XKzKhGPdr+WRTWNaub1pJAXWGMZ2htqovcCRzY1p2XWWtyXRI6+NiY+LGMJJOT/AHJ71cyyNZqZGZvLYKWJJ2g4xk92Qa6WE5OrbPneMxhHJagtdFsh/SS4F5furyBIIMqWP5Kp8sgd7M3AerzVoXy9W5pvojt4MHi4ilCO5S/nsZ6GWBlu5JbddscQITcTw3gqMnvYrkn00xoc1jlDshxK5V48a7nuT7iXprOXeJjnKqynz8DnHvNeMqW2jPwytRjJeH1HOx6NC3tkuiwdyQRjBVAeRB7znHHxrLHHUK1Zs1LOIO+90a0u3zZY1lciSNJB+UAfbzHtrqwlzRTPl7q/TscfYjPWfDmzDjnHKp9uV+0itXOX3e/ZnU4JLWQ4+6aJNptyJYo5F4h0Vh6wDW1XLmimjl31uFkovw2KCK9mMKENXcDzevgPWaFIJ1wSzpZo0W/se2X412ZIfsO8Ajio7ifRTwBit+jn4MXvR+6bztbvIXVsc0YOTtbnwPqIqAlPQjpwt6WgmQwXcf8A4kDZBOObJniR4cx76Al4NUhvQCDX7ftLWdPpROB6dpx76x3LcGvkbGJPkvhL2a/cgfVXq2He3Y8HG9PBl+UB6Rg/smudw+3TcGfRcfxuaKuS+T/gl3Ti17SxnHeF3j0oQ39lbuVHmqkji8Ls9PKg/wDOvQ49XtzvsYvzNyfunh7iK84cuapHvjFfJly+fUkdbRzAoANGVLY2W+v27wNOJB2SEhiQQQR3YPHPm8+RWJXwcebfRG1LDujaqmurKp1DXJHvJZrXehl8kADLkYUcgOBO3PCuLO5ytcq/J9fThwhixrv01Hr8iWdCtKv0nElwz9mVO5XlLE5+T5OTg5rexarlPmm+hxuJ5GFOrkqS38kT2uifPDP0vsO3s5kAywQuv6SeUPsx66wZEOeto3eHXejkwl8+pBF1PfojJnjHKsf7JcOvu4equcrObFa9j6D7OocUUvDTf/Q83Wm9rokYA8pIllHqO5vapNbEq+bFSXsaUMj0+KSb7NtDh0W1DttMyTkxxNG37CnH/Dg1kos56PyNbOo9LO17tP8AVkM02Yro04H5Vyqn0FY8/ZWjB6xpa9zu3QUuJQ34jv8Acb9JguLtUtYRiMNucgeTk/1kjd+ByHhWGqM7Uq49jYyZ0Y0nfN/F4/pFnaleJptmpVdyx7UVc4LEnic+fma7E5LHrWvB8pTVLOyWm9N7ZW+iaIb+5lCuEXcZCSMttdiRgeeuTVT69j66PqMrLWFRHa2+36FpWFlDYwEL5KICzMeZwOLMe812IQjTDp4Pkrbrcy74urfYpm9naXtJTnBkLY8xfJx9lcGbc25fM+5pjGtRh50PIurixUwyDfBMmV57TuAIeM/kkd4/+62Oaylcr6pmgq6MySsg9Ti/82TLoJrMbQFGkQFWOFZgG2nieB8c1u4dseTTZxeL4k1dzKL6nDV+kMdzc/ERteKVdjSKclZOJBXuIBAqWXqyfpeGesbBnRR9rfSUXvXyJToen/F4I4d27YuN2MZ9XdW5VDkgonJyr/XtlZrWxdWQ1zVj5qFIt1l2ksunyxQRPLJIVVQrAFSWH4QnI4D+2gIbYdIb7RytvqyGe1cbVuVzJtyOKOSPLAzjB48OGagFtx0OZWF/oNwib/KMO7MEvgByX9Ejh3Yqg66doV9eajb3l5bxWnxUHJjcO85IIAOOSjJ554EjvqAsjaKuyG9ABGajKnooyLfbXDyIPxabB9G9gB6CBj11wPirscl4Z983DIx4wf8Avj0/QuhJEuYMqcpNHw9Dr9vGu5tThteUfD8sqLtPun+xEeqmQiGeJuccucelQD70NaeA9KUfZnX48t2Qs90OvTHpStkoVQGlcZVTyA+m3hnhjvrNk5KqWl3NXhvDpZUm30iu5H+iPTK5nukil2Mr55LtK4BIIOeXD31q42XZOzlkdLiPCsemh2Q3tCrX9XltNRy7t8XniwFJO1SBjIHcQ2CfBqyXWyqu6v4WYcPFhk4fwr44sh9pYTy2SiJWZTcHeq/SKRhCfDnx7q0YwnOrUfc7Nl1NWU3PpqPT9R7j0cWGo2Sg53KNx87sHVseYcRWdUqm6CNKWU8zCuk/D6fTpos+uufJhQARQq7lH6upt3urb8kygj0IWKn91xXz9rcHKB95jJXxqv8AKWv8/MtvozGDZW6niDAgI8CgzXaoX3SXyPjcyT+0zkvdkE0Kc2b39o/Adm7J47VOD60IP7Nc+qXpOdbPoMqH2mFGRHvtJ/59TTRrBpNHnCjP4UuP9mEzj1A15qg5Y0te+z3lXxhxKDb8a/XZJerqRGtQVxuXyGAGOK958SMGtvB04bRyuNKUb9Pt3QxdM703t3HZwnKq2GI5bj8pvQi59ea18mfrWKqPY6HDaViY0smfd9v8+ZnWI/8AJd9HPGp7CRQhA/NADL6eAYeuli+z2qS7Expf+wxZVSfxLqv4OfTLpULsLbWu5g5G44ILHPkoAe7PE15ycr1dQrPfDuGvFbvv6a7f2PWsdHxDpTwgAsiiRiO91IZz7MitizHUcdx/M0MfOdnEFY30b1+Qt6ORxXmnQrMocBdhz3Mnk5B7jgc6yUKN1KUjBmysxcyTreuu/wAmRfVur8Kx7G4Tb9GTmv7Q5+ytWfDnv4WdOj/yBa1bHr8h86FdE0gbtmdZZBwUgHamRxxnmcEcfGs+Nhqt8z6s0eI8WeSvTgtR/cfNH6Qw3DSIhIaNyhDDB4EjcPDga2a7o2NpeDQycOyhRcu0ltDqT5qymoAFChQHC9s45kaOVFdGGGVgCCPQaAiHRfoIdPu3kt7lxaOCTanyhvPLyj3Dz8+7NQE1qkCgN6AKAru3sVfVb23ceTNEfaQjAjxBJPqrmKCeROD8o+lnc44FN0e8X/Yo6A3728slhPwZGJj8e9gPAjyh6TXrEm4SdMvyMfFqY3Vxy6+z7m/RVex1S8h7nG8fvbh/EPsq465L5x9zznP1cCqz26f5+hFdY1GN9QmlnBdEYhY/pdn5KoT3LnJPr89adtkXc3LwdfGonHChCp6b7v22SHq6s3mnlvZRjOUTAwMnGdo8ygBR6TWzhQcpu1nN4zbGqqONB711Y59NoYry1l7JlaS1Ys2Oa7R5an0jPrWs2VGNsHrujV4XOzFvjzrpM16rfxNv1rfYtTA/0vzLx7f2n8hJ1mDs5LOf6EhB9RVv7DXnO+GUJfMy8F+Ou6v3RPM10EcB9GFCBQFU9adnsulkH9bHx9MfA+4rXG4hDU1L3PsOAXc1Dh/xf7ljdHRi0t/1KfcFdWn8C+h8vl/68/q/3IR1qadteO4XhuHZOR5wCVPrBYeoVzuIV6amvofQcAvTUqX9USDq+h2WEe7Hllm4+Ysf7BW1hx1SjmcYnzZkteCF63ps9jM/xR37KXgNhyRn+rYDvHcfNWlbTZTJuvsztYuXjZdUfX1zR9yT9AOjRt1M0w/CuMBe9FPHifpHgT6q2sPHcFzS7s5nF+IK9+lX+Ff9kl1bTY7mMxSjKn2gjkwPca2rK42R0zlY+RZRNTh3I/ovQ1bWTtI3DtjyWkAyvPO0AYyRjj6awU4kKnzG9mcWtyY8j6L5D3LYM6lZJWIYYYKMZBxy9h/eNbLW1pnNhJxkmvAz9EejRt0dJSH/AAhKAHgF8nBYeclQcVr4tLrTTZ0OJ5ccmcZxWunUcr67tbcgSbFY8cEFmPieGay2XQh+JmrTiXXLcF0FOmapFOMwuG28wBgjPgaV2ws/CyX41tH40NUWlxWD3d40mInXtGG0kpgsznhz4nhXiujknKS8mxk5zvphXJfh8iHROsrT7iTslkaNyfJWVCm7PLBPDJ8cVsGgTLNAFAFCBQGKA1L/AOMUKdaECgIRqa9nrVu3dLHt9YVx/KtCz4cqL9zvU/ecMnH/AIvZ16wdGZlW7gyJoOJxzKA5z4lefoJq5lLf3ke6PHCcuKbx7Pwy/cj1j0gWXUrW4Hkl1EUy/nHcuR4HKkeitWN6ldGX5M6duDKrDsq8J7X0M6PoUMup3ENxk7WZ1XOA3lA4Pf8AJYGrXTGWRJTJkZltWBXOrzpN+xYWqXsdpbtJgBY18lRwBP5KAeJ4V0rJxqhs+boqnk3KPl+Sv+jED/EtQuX/AK2NwPEgOWb2tj21zaIv0p2PyfQ50ofaaKI/7dGnVpqRhn7J+CXC5XPLemQCPTgj1Cpg2csuV9mZOOY6sq9SPePf6MkvWhb7rLd/m5FP72V/6q28+O6vocrgc9ZWvdMfuj132trDJ9KNc+kDB94NbFMuatM5+XX6d84+zY4VlNYKAjXTfo217GnZsqvGxwWzgq2NwyB4A+qtTKx3akl3R1OF56xJtyXRj9Y2/ZxpHz2IqZ8+0AZ91bMI8sUjn2z55yl7nPU9PjuIzHMu5Dxxy4jkQRyNScIzWpHqi+dM+eD0zVYIoYwuFWNAAMnCgAYHE1YxUVpHic3OTlLuxpuelNjFzmjz+aCx9wqnkcdG1OO5jEsTEoxIGRg5U4PD1UAv20AKKASaq0wT/s6oXzjyyQAMHj48a8WOaXwGfHVTl963r5ES6HyvDeTQSnynGSe4uOOR6QxrRxnKNrhM7XEoQtxYW19l+x11+M2t6t2wDxvhduRuB2hTtB58s1b067vUfVHnDksjFeOnprr8hPpFyi37yOGgWUYRHUruLY4nuHEZ9JrxVNK9yfTZlyq5Sw1CL5nHu14J2yBlIIBBGCCMjxBFdQ+a7FL9ZHSCxvIJYZYmTUYJOyRVTJZwwGAw+VGw7jx4ioUdOiGt3em3MWnaj5SSgC3nznnyQk81zw48VJHcabBagNUGaAKA0Jz/AI91AZFAdKECgIV0/HZz2E/0Jtp9DFD9gatHL6ThL5nc4T8dV1Xut/psmpFb2jiJ6Kp6d9FfipNxCcRM3ye+NjxG383I4eauNl43pvnj2PruFcRWRH0bO+u/uhw6XW0iG31KA+VsTtCBwzt4OR9Eg7T6qy5EZR5bomtw+yufPhW+70NGoavcatLHAqhFznaCSB55WPmAPv8AGsE7Z5UlFI3asWjhtcrZPb/zoTrpHaLb6ZLEnBUi2D1kAk+JJz666N0VXQ4r2OBhWSvzozl3b2RMaFLLp1nNbqTNEzEAcyGkJBHoYA+s1pqmTphKHdf2dd5ldeZbXa/hkv4LC1KwFxA0UnDtEw2O5uByPQw91dKcOeHK/J85Tc6blOHhifoxpJtbdYWfeVLHcBgYYk4ArzRV6cOVvZ7zslZNzsS1sdazGoFAFAFAM/SF5OycqBsUZJzxI9FCnPRWS6swsg3KQY2GTx2nzjwxUBG+sGytrOyYxwRq8hEattyRkEsQTxztB9tASXonYCCzt0Ax5AZv0pPKY+00A80AUAUBB+lw+L3sFwORxu/ZOG/4T7q52V8F0Zn0HDn62JZS/A4dN9MklWOWEFjESdo4kg4OQO/iPfWXLrckpR8GvwvIrrlKuzpzdNjbr00l+Ikjt5VdT5TMpVVyBkbj3Z4+qsN0ncopRezbxIww3OUrE0/CZN7dSFCk5IAyfPw4n2iulFaSPnptOTa8jfqOkI2+WKOBbnadkzxBsNjgSRxNNHkiOj9Dr6a4gm1a5jlFqd0McagZfh+EkbauTwHDHcKAsEiqDHpoQ1Jz/j3UKZoAoDpQgUBFusm232TEc43V/VnBPsatTNjupv2OtwWxRylF+U0O/Ru6MtpBI3ymjXcfOQME+0Vmpk5Vpv2NPNrVd84rw2dtW01LmJopQdreY4IIOQQfPkV6srVkeV9jHj3yosVkO6OtvaKkaxAZRVCAHjlQMYPnqqKUeXweZ2ylNz872c7DS4YM9jEibue1QM+mpCuMPwrR6tyLbfxy2JelOnNcWssSfKZcrxwCVIIUnxxj114vhz1uKM2DfGm+M5dkadEbGSC0ijlGHUHIyDjLEgZHmBqY0JQrUX3LxC2F2RKcOzHis5pBQBQBQBQGKA43UIdGQ8mUr7RihSE9WF6T8Ygb5SOHx6fJb3qPbUAl65YneK3VFZvLY4VSx+SMcAPE0YJ/APwa/oD7BQHUGgM0AUBxubRJMdoivg5G4A4PrrzKEZd0ZIWzh+F6Oor0Y2/c2zVBqe72UIZoUzQBQDV0h16CziMtw4ROXnZj9FFHFjTQEfRXpZb36ubYuRGQGDRspXOcceR5cgc1AP2aoCgOlCBQHK7tllRo3G5HG1h5wa8yipLTPddkq5Kce6MWdqsSLHGMIgCqPMB4nnVjFRWkLLJWSc5PqztVPAUAUAUAUAUAUAUAUAUBrQpigEVnpUMTtJHGiu+dzAeUcnJyfTxqaAtoAzVBqh91QG1AFAZqgwTQgBhQAxql0zINCGahRNdXiJtDuqb22LuYDcx/JXPM8KAr3rctZY5LO+RO1itHJkiIyMEqQ5Hm4EZ7uBo+wG59futUnMWjyJbRRxCaQlQjvK5IKt5J5YxkcO/PKnbsB06G9M7hbn4hqabLg8I5MACTAJwccOIBww4HlzowWJvFAdaECgCgCgCgCgCgCgCgCgCgCgCgMGhTWgCgMUAGoDXeP8caoMbuPI8R9lAbZPhUAYPnqgTaldCGJ5DkhBnGefmHtrxZPki5MzUVO2xQXki66vePAblBCIwT5GCThTgnnWmr7nDnSWjsPExIW+hJvm9zXW9ZeW1hmjZo8uUkCkjj6fVw9NS26U61OPTwesXDhTfOqaT6bR3tLa0imUvdu8inIyxwD5icH7asY1xknKb2Y7Z5NtbUakk/kS5D/j010Dh60DVAQLrV0iW7FrBBEWYylu14BYwFIIZuY55/Z89PAGrQemE1jJ8R1dTt+Sk58oFTw8s/lp+dzHfQG+r9X0kMwvNHkCN8rstw2ENxwh5FD9E8PMRQCrTdFvr68t7nUYo4FtclEQgtI57zhmwucHn9tRvYLEqg6UIFAFAFAFAFAFAFAFAFAFAFAYY0BqWoU5SSY4mgOPxgmgIlrPTSQXfxKzg7ecDLFn2IvDJHDngEZ5c6bBjox01klu2sryBYZxnG05UkAHbxJ4lTkHJzjuqAQdberTDsba2Z1dleZ9jFTsjUnGR3YDH9kVWB46stTM+nxFiS8bNGxJyTg+SST+aVqIhLqoChTW4hV1KuAysMEHkRUaUlpnqE3BqUe5Guld6kEPxeFQGlBG1RgBW4E4HeeXtrUyJquHJHydbh9UrrfXtfSPk6W+gIlj2UzbePauw/JIxw9QGPbUhjpU8svqSedKWX6la34XzOFzpds9k5gw3ZgkSYwxZeJycDmPtqSqrdXw+PJkryciGWvU8+PHUXdC7ovbLu/IYp6hgj3HHqrJhzcq+prcVqUMh689R+NbRzAoBr6RaBBexGKdcj8lh8pD9JT3H3GgI90F6P3ljLJFJKr2gGYs8Wyc/JH5GO8cQcjHfUBNKoCgOlAFAFAFAFAFAFAFAFAFAFAasaAb2viswibju5H1ZFQotzVAmuRkj0UBmKOgGs6FaW80t8w2yYLPIXbAXaAfJzjkKmgQXonE+pas+oBSkERwueBJCbEXxOPKPm4CnkHO+6SQQ6xdS3QkISP4vEiqGJBADHiQBnyv36dAI+qnWnhmktVid0mcMD3xAZG9hg8OKZ82KAuVTwqkM0BtUKQ7VdHunvGmiC4G3YzEYGFA5eBzWhbVY7eaJ3sbLx4Yqqnv56HKx027LhridWTiGjA4MCCMHgKzRrub+N9DUtyMVR1VBp+5zPQ+LJ2ySqjHJQMMejlx9defscfDej0uLWaW4pv3Hqzs0hjCRjCrx9feSe8mtmFahHSOdddK2fNPuKa9mIKAKAxQBQBQHSgCgCgCgCgCgCgCgCgCgCgCgGE8b4Z7lOP3RUKPC8qoOUvOgN46AiPWyxGmvgkZdAfEbuR8KAV9XKAabb4AGVJOBzO9uJ8aiBIEtI9zPsTcTxbaNx4DmcZNR9wVvpHDpFPjhlWz/u0P20BZacvb9pr0Q2FAbLUL4A16IAqFMigChDVeQ9FCm1CGKAKAKoE78zQH//2Q=="/>
          <p:cNvSpPr>
            <a:spLocks noChangeAspect="1" noChangeArrowheads="1"/>
          </p:cNvSpPr>
          <p:nvPr/>
        </p:nvSpPr>
        <p:spPr bwMode="auto">
          <a:xfrm>
            <a:off x="495300" y="130419"/>
            <a:ext cx="281354" cy="2813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4406" tIns="42203" rIns="84406" bIns="42203" numCol="1" anchor="t" anchorCtr="0" compatLnSpc="1">
            <a:prstTxWarp prst="textNoShape">
              <a:avLst/>
            </a:prstTxWarp>
          </a:bodyPr>
          <a:lstStyle/>
          <a:p>
            <a:endParaRPr lang="zh-CN" altLang="en-US" sz="1662"/>
          </a:p>
        </p:txBody>
      </p:sp>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237467" y="2041706"/>
            <a:ext cx="6394406" cy="2797553"/>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22652" y="2572890"/>
            <a:ext cx="2413817" cy="2171872"/>
          </a:xfrm>
          <a:prstGeom prst="rect">
            <a:avLst/>
          </a:prstGeom>
        </p:spPr>
      </p:pic>
    </p:spTree>
    <p:extLst>
      <p:ext uri="{BB962C8B-B14F-4D97-AF65-F5344CB8AC3E}">
        <p14:creationId xmlns:p14="http://schemas.microsoft.com/office/powerpoint/2010/main" val="134872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Bad Uses for Good Technology</a:t>
            </a:r>
            <a:br>
              <a:rPr lang="en-US" dirty="0"/>
            </a:br>
            <a:r>
              <a:rPr lang="en-US" sz="3200" i="1" dirty="0"/>
              <a:t>“Guns Don’t Kill People. People Kill People”</a:t>
            </a:r>
          </a:p>
        </p:txBody>
      </p:sp>
      <p:sp>
        <p:nvSpPr>
          <p:cNvPr id="3" name="Content Placeholder 2"/>
          <p:cNvSpPr>
            <a:spLocks noGrp="1"/>
          </p:cNvSpPr>
          <p:nvPr>
            <p:ph idx="1"/>
          </p:nvPr>
        </p:nvSpPr>
        <p:spPr/>
        <p:txBody>
          <a:bodyPr/>
          <a:lstStyle/>
          <a:p>
            <a:r>
              <a:rPr lang="en-US" dirty="0"/>
              <a:t>Bitcoin has had its fair share of “bad press”</a:t>
            </a:r>
          </a:p>
          <a:p>
            <a:r>
              <a:rPr lang="en-US" dirty="0"/>
              <a:t>Silk Road</a:t>
            </a:r>
          </a:p>
          <a:p>
            <a:pPr lvl="1"/>
            <a:r>
              <a:rPr lang="en-US" dirty="0"/>
              <a:t>An online anonymous marketplace for “censorship-free” commerce</a:t>
            </a:r>
          </a:p>
          <a:p>
            <a:pPr lvl="1"/>
            <a:r>
              <a:rPr lang="en-US" dirty="0"/>
              <a:t>Ross Ulbricht’s trial starts this week</a:t>
            </a:r>
          </a:p>
          <a:p>
            <a:r>
              <a:rPr lang="en-US" dirty="0" err="1"/>
              <a:t>Bitinstant</a:t>
            </a:r>
            <a:endParaRPr lang="en-US" dirty="0"/>
          </a:p>
          <a:p>
            <a:pPr lvl="1"/>
            <a:r>
              <a:rPr lang="en-US" dirty="0"/>
              <a:t>Charlie </a:t>
            </a:r>
            <a:r>
              <a:rPr lang="en-US" dirty="0" err="1"/>
              <a:t>Shrem</a:t>
            </a:r>
            <a:r>
              <a:rPr lang="en-US" dirty="0"/>
              <a:t> plead guilty to aiding money laundering</a:t>
            </a:r>
          </a:p>
          <a:p>
            <a:r>
              <a:rPr lang="en-US" dirty="0"/>
              <a:t>MT-GOX</a:t>
            </a:r>
          </a:p>
          <a:p>
            <a:pPr lvl="1"/>
            <a:r>
              <a:rPr lang="en-US" dirty="0"/>
              <a:t>aka “Magic The Gathering Online </a:t>
            </a:r>
            <a:r>
              <a:rPr lang="en-US" dirty="0" err="1"/>
              <a:t>eXchange</a:t>
            </a:r>
            <a:r>
              <a:rPr lang="en-US" dirty="0"/>
              <a:t>”</a:t>
            </a:r>
          </a:p>
          <a:p>
            <a:pPr lvl="1"/>
            <a:r>
              <a:rPr lang="en-US" dirty="0"/>
              <a:t>700,000 coins “missing”</a:t>
            </a:r>
          </a:p>
          <a:p>
            <a:r>
              <a:rPr lang="en-US" dirty="0"/>
              <a:t>Neo &amp; Bee</a:t>
            </a:r>
          </a:p>
          <a:p>
            <a:r>
              <a:rPr lang="en-US" dirty="0" err="1"/>
              <a:t>Bitstamp</a:t>
            </a:r>
            <a:endParaRPr lang="en-US"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2</a:t>
            </a:fld>
            <a:endParaRPr lang="en-US"/>
          </a:p>
        </p:txBody>
      </p:sp>
    </p:spTree>
    <p:extLst>
      <p:ext uri="{BB962C8B-B14F-4D97-AF65-F5344CB8AC3E}">
        <p14:creationId xmlns:p14="http://schemas.microsoft.com/office/powerpoint/2010/main" val="2470172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14DD1E-5D91-48A3-AD6D-45FBA980D106}" type="slidenum">
              <a:rPr lang="en-US" smtClean="0"/>
              <a:t>3</a:t>
            </a:fld>
            <a:endParaRPr lang="en-US"/>
          </a:p>
        </p:txBody>
      </p:sp>
      <p:sp>
        <p:nvSpPr>
          <p:cNvPr id="7" name="Title 12"/>
          <p:cNvSpPr>
            <a:spLocks noGrp="1"/>
          </p:cNvSpPr>
          <p:nvPr>
            <p:ph type="title"/>
          </p:nvPr>
        </p:nvSpPr>
        <p:spPr>
          <a:xfrm>
            <a:off x="914401" y="274637"/>
            <a:ext cx="7772400" cy="1223963"/>
          </a:xfrm>
        </p:spPr>
        <p:txBody>
          <a:bodyPr/>
          <a:lstStyle/>
          <a:p>
            <a:r>
              <a:rPr lang="en-US" dirty="0"/>
              <a:t>The Need for Bitcoin</a:t>
            </a:r>
          </a:p>
        </p:txBody>
      </p:sp>
      <p:sp>
        <p:nvSpPr>
          <p:cNvPr id="8" name="Content Placeholder 13"/>
          <p:cNvSpPr>
            <a:spLocks noGrp="1"/>
          </p:cNvSpPr>
          <p:nvPr>
            <p:ph idx="1"/>
          </p:nvPr>
        </p:nvSpPr>
        <p:spPr>
          <a:xfrm>
            <a:off x="914401" y="1701797"/>
            <a:ext cx="7772400" cy="4462272"/>
          </a:xfrm>
        </p:spPr>
        <p:txBody>
          <a:bodyPr>
            <a:normAutofit lnSpcReduction="10000"/>
          </a:bodyPr>
          <a:lstStyle/>
          <a:p>
            <a:pPr>
              <a:buNone/>
            </a:pPr>
            <a:r>
              <a:rPr lang="en-US" dirty="0"/>
              <a:t>Satoshi </a:t>
            </a:r>
            <a:r>
              <a:rPr lang="en-US" dirty="0" err="1"/>
              <a:t>Nakamoto</a:t>
            </a:r>
            <a:r>
              <a:rPr lang="en-US" dirty="0"/>
              <a:t>.  “Bitcoin: A Peer-to-Peer Electronic Cash System.” </a:t>
            </a:r>
            <a:r>
              <a:rPr lang="en-US" u="sng" dirty="0"/>
              <a:t>http://bitcoin.org/bitcoin.pdf</a:t>
            </a:r>
            <a:endParaRPr lang="en-US" dirty="0"/>
          </a:p>
          <a:p>
            <a:r>
              <a:rPr lang="en-US" dirty="0"/>
              <a:t>Internet commerce relies on trusted financial institutions for payment processing (</a:t>
            </a:r>
            <a:r>
              <a:rPr lang="en-US" i="1" dirty="0"/>
              <a:t>i.e.</a:t>
            </a:r>
            <a:r>
              <a:rPr lang="en-US" dirty="0"/>
              <a:t>, trust is required)</a:t>
            </a:r>
          </a:p>
          <a:p>
            <a:pPr lvl="1"/>
            <a:r>
              <a:rPr lang="en-US" dirty="0"/>
              <a:t>Non-reversible transactions are not really possible (financial institutions must mediate disputes)</a:t>
            </a:r>
          </a:p>
          <a:p>
            <a:pPr lvl="1"/>
            <a:r>
              <a:rPr lang="en-US" dirty="0"/>
              <a:t>Cost of mediation increases transaction costs, resulting in minimum transaction sizes</a:t>
            </a:r>
          </a:p>
          <a:p>
            <a:pPr lvl="1"/>
            <a:r>
              <a:rPr lang="en-US" dirty="0"/>
              <a:t>Since transactions can be reversed, need for trust spreads</a:t>
            </a:r>
          </a:p>
          <a:p>
            <a:pPr lvl="1"/>
            <a:r>
              <a:rPr lang="en-US" dirty="0"/>
              <a:t>Thus, merchants must be wary of customers &amp; obtain more personal information than otherwise needed</a:t>
            </a:r>
          </a:p>
          <a:p>
            <a:pPr lvl="1"/>
            <a:r>
              <a:rPr lang="en-US" dirty="0"/>
              <a:t>Cash is used in person, but we lack a digital equivalent without trusting a 3</a:t>
            </a:r>
            <a:r>
              <a:rPr lang="en-US" baseline="30000" dirty="0"/>
              <a:t>rd</a:t>
            </a:r>
            <a:r>
              <a:rPr lang="en-US" dirty="0"/>
              <a:t> party (</a:t>
            </a:r>
            <a:r>
              <a:rPr lang="en-US" i="1" dirty="0"/>
              <a:t>i.e.</a:t>
            </a:r>
            <a:r>
              <a:rPr lang="en-US" dirty="0"/>
              <a:t>, a centralized business entity or trusted currency issuer)</a:t>
            </a:r>
          </a:p>
        </p:txBody>
      </p:sp>
    </p:spTree>
    <p:extLst>
      <p:ext uri="{BB962C8B-B14F-4D97-AF65-F5344CB8AC3E}">
        <p14:creationId xmlns:p14="http://schemas.microsoft.com/office/powerpoint/2010/main" val="51200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14DD1E-5D91-48A3-AD6D-45FBA980D106}" type="slidenum">
              <a:rPr lang="en-US" smtClean="0"/>
              <a:t>4</a:t>
            </a:fld>
            <a:endParaRPr lang="en-US"/>
          </a:p>
        </p:txBody>
      </p:sp>
      <p:sp>
        <p:nvSpPr>
          <p:cNvPr id="7" name="Title 12"/>
          <p:cNvSpPr>
            <a:spLocks noGrp="1"/>
          </p:cNvSpPr>
          <p:nvPr>
            <p:ph type="title"/>
          </p:nvPr>
        </p:nvSpPr>
        <p:spPr>
          <a:xfrm>
            <a:off x="914401" y="274637"/>
            <a:ext cx="7772400" cy="1223963"/>
          </a:xfrm>
        </p:spPr>
        <p:txBody>
          <a:bodyPr/>
          <a:lstStyle/>
          <a:p>
            <a:r>
              <a:rPr lang="en-US" dirty="0"/>
              <a:t>The Need for Bitcoin (continued)</a:t>
            </a:r>
          </a:p>
        </p:txBody>
      </p:sp>
      <p:sp>
        <p:nvSpPr>
          <p:cNvPr id="8" name="Content Placeholder 13"/>
          <p:cNvSpPr>
            <a:spLocks noGrp="1"/>
          </p:cNvSpPr>
          <p:nvPr>
            <p:ph idx="1"/>
          </p:nvPr>
        </p:nvSpPr>
        <p:spPr>
          <a:xfrm>
            <a:off x="914401" y="1701797"/>
            <a:ext cx="7772400" cy="4462272"/>
          </a:xfrm>
        </p:spPr>
        <p:txBody>
          <a:bodyPr>
            <a:normAutofit/>
          </a:bodyPr>
          <a:lstStyle/>
          <a:p>
            <a:r>
              <a:rPr lang="en-US" dirty="0"/>
              <a:t>Bitcoin solves these problems</a:t>
            </a:r>
          </a:p>
          <a:p>
            <a:r>
              <a:rPr lang="en-US" dirty="0"/>
              <a:t>Electronic payment system based on cryptographic proof instead of 3</a:t>
            </a:r>
            <a:r>
              <a:rPr lang="en-US" baseline="30000" dirty="0"/>
              <a:t>rd</a:t>
            </a:r>
            <a:r>
              <a:rPr lang="en-US" dirty="0"/>
              <a:t> party trust</a:t>
            </a:r>
          </a:p>
          <a:p>
            <a:r>
              <a:rPr lang="en-US" dirty="0"/>
              <a:t>Purely peer-to-peer distributed timestamp server – secure as long as honest nodes collectively control more hashing power than cooperating attacker nodes</a:t>
            </a:r>
          </a:p>
          <a:p>
            <a:r>
              <a:rPr lang="en-US" dirty="0"/>
              <a:t>Transactions are computationally impractical to reverse</a:t>
            </a:r>
          </a:p>
          <a:p>
            <a:pPr lvl="1"/>
            <a:r>
              <a:rPr lang="en-US" dirty="0"/>
              <a:t>Protects sellers from fraud (</a:t>
            </a:r>
            <a:r>
              <a:rPr lang="en-US" i="1" dirty="0"/>
              <a:t>i.e.</a:t>
            </a:r>
            <a:r>
              <a:rPr lang="en-US" dirty="0"/>
              <a:t>, chargebacks)</a:t>
            </a:r>
          </a:p>
          <a:p>
            <a:pPr lvl="1"/>
            <a:r>
              <a:rPr lang="en-US" dirty="0"/>
              <a:t>Escrow can be implemented to protect buyers</a:t>
            </a:r>
          </a:p>
          <a:p>
            <a:r>
              <a:rPr lang="en-US" dirty="0"/>
              <a:t>Currency issued by the p2p network to its voluntary participants in return for securing it, not issued by a government entity</a:t>
            </a:r>
          </a:p>
        </p:txBody>
      </p:sp>
    </p:spTree>
    <p:extLst>
      <p:ext uri="{BB962C8B-B14F-4D97-AF65-F5344CB8AC3E}">
        <p14:creationId xmlns:p14="http://schemas.microsoft.com/office/powerpoint/2010/main" val="3733201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14DD1E-5D91-48A3-AD6D-45FBA980D106}" type="slidenum">
              <a:rPr lang="en-US" smtClean="0"/>
              <a:t>5</a:t>
            </a:fld>
            <a:endParaRPr lang="en-US"/>
          </a:p>
        </p:txBody>
      </p:sp>
      <p:sp>
        <p:nvSpPr>
          <p:cNvPr id="7" name="Title 12"/>
          <p:cNvSpPr>
            <a:spLocks noGrp="1"/>
          </p:cNvSpPr>
          <p:nvPr>
            <p:ph type="title"/>
          </p:nvPr>
        </p:nvSpPr>
        <p:spPr>
          <a:xfrm>
            <a:off x="914401" y="274637"/>
            <a:ext cx="7772400" cy="1223963"/>
          </a:xfrm>
        </p:spPr>
        <p:txBody>
          <a:bodyPr/>
          <a:lstStyle/>
          <a:p>
            <a:r>
              <a:rPr lang="en-US" dirty="0"/>
              <a:t>The Need for Bitcoin (continued)</a:t>
            </a:r>
          </a:p>
        </p:txBody>
      </p:sp>
      <p:sp>
        <p:nvSpPr>
          <p:cNvPr id="8" name="Content Placeholder 13"/>
          <p:cNvSpPr>
            <a:spLocks noGrp="1"/>
          </p:cNvSpPr>
          <p:nvPr>
            <p:ph idx="1"/>
          </p:nvPr>
        </p:nvSpPr>
        <p:spPr>
          <a:xfrm>
            <a:off x="914401" y="1701797"/>
            <a:ext cx="7772400" cy="4462272"/>
          </a:xfrm>
        </p:spPr>
        <p:txBody>
          <a:bodyPr>
            <a:normAutofit/>
          </a:bodyPr>
          <a:lstStyle/>
          <a:p>
            <a:pPr>
              <a:buNone/>
            </a:pPr>
            <a:r>
              <a:rPr lang="en-US" dirty="0" err="1"/>
              <a:t>Nikolei</a:t>
            </a:r>
            <a:r>
              <a:rPr lang="en-US" dirty="0"/>
              <a:t> M. </a:t>
            </a:r>
            <a:r>
              <a:rPr lang="en-US" dirty="0" err="1"/>
              <a:t>Kaplanov</a:t>
            </a:r>
            <a:r>
              <a:rPr lang="en-US" dirty="0"/>
              <a:t>, Temple Law Review.  “Nerdy Money: Bitcoin, the Private Digital Currency, and the Case Against Its Regulation” (March 31, 2012). </a:t>
            </a:r>
            <a:r>
              <a:rPr lang="en-US" i="1" dirty="0"/>
              <a:t>Temple University Beasley School of Law Legal Studies Research Paper Series</a:t>
            </a:r>
            <a:r>
              <a:rPr lang="en-US" dirty="0"/>
              <a:t>. Available at SSRN: </a:t>
            </a:r>
            <a:r>
              <a:rPr lang="en-US" u="sng" dirty="0"/>
              <a:t>http://ssrn.com/abstract=2115203</a:t>
            </a:r>
          </a:p>
          <a:p>
            <a:r>
              <a:rPr lang="en-US" dirty="0"/>
              <a:t>Historically, currencies are under centralized government control</a:t>
            </a:r>
          </a:p>
          <a:p>
            <a:pPr lvl="1"/>
            <a:r>
              <a:rPr lang="en-US" i="1" dirty="0"/>
              <a:t>E.g.</a:t>
            </a:r>
            <a:r>
              <a:rPr lang="en-US" dirty="0"/>
              <a:t>, Queen Elizabeth I &amp; her government devalued Irish coin from nine ounces fine to three ounce fine of silver to finance the Nine Years War in Ireland</a:t>
            </a:r>
          </a:p>
          <a:p>
            <a:pPr lvl="1"/>
            <a:r>
              <a:rPr lang="en-US" dirty="0"/>
              <a:t>Private currencies nearly gone from U.S.; task delegated to Federal Reserve System</a:t>
            </a:r>
          </a:p>
        </p:txBody>
      </p:sp>
    </p:spTree>
    <p:extLst>
      <p:ext uri="{BB962C8B-B14F-4D97-AF65-F5344CB8AC3E}">
        <p14:creationId xmlns:p14="http://schemas.microsoft.com/office/powerpoint/2010/main" val="237569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14DD1E-5D91-48A3-AD6D-45FBA980D106}" type="slidenum">
              <a:rPr lang="en-US" smtClean="0"/>
              <a:t>6</a:t>
            </a:fld>
            <a:endParaRPr lang="en-US"/>
          </a:p>
        </p:txBody>
      </p:sp>
      <p:sp>
        <p:nvSpPr>
          <p:cNvPr id="7" name="Title 12"/>
          <p:cNvSpPr>
            <a:spLocks noGrp="1"/>
          </p:cNvSpPr>
          <p:nvPr>
            <p:ph type="title"/>
          </p:nvPr>
        </p:nvSpPr>
        <p:spPr>
          <a:xfrm>
            <a:off x="914401" y="274637"/>
            <a:ext cx="7772400" cy="1223963"/>
          </a:xfrm>
        </p:spPr>
        <p:txBody>
          <a:bodyPr/>
          <a:lstStyle/>
          <a:p>
            <a:r>
              <a:rPr lang="en-US" dirty="0"/>
              <a:t>The Need for Bitcoin (continued)</a:t>
            </a:r>
          </a:p>
        </p:txBody>
      </p:sp>
      <p:sp>
        <p:nvSpPr>
          <p:cNvPr id="8" name="Content Placeholder 13"/>
          <p:cNvSpPr>
            <a:spLocks noGrp="1"/>
          </p:cNvSpPr>
          <p:nvPr>
            <p:ph idx="1"/>
          </p:nvPr>
        </p:nvSpPr>
        <p:spPr>
          <a:xfrm>
            <a:off x="914401" y="1701797"/>
            <a:ext cx="7772400" cy="4462272"/>
          </a:xfrm>
        </p:spPr>
        <p:txBody>
          <a:bodyPr>
            <a:normAutofit fontScale="77500" lnSpcReduction="20000"/>
          </a:bodyPr>
          <a:lstStyle/>
          <a:p>
            <a:r>
              <a:rPr lang="en-US" dirty="0"/>
              <a:t>Bitcoin prevents monetary tyranny</a:t>
            </a:r>
          </a:p>
          <a:p>
            <a:pPr lvl="1"/>
            <a:r>
              <a:rPr lang="en-US" dirty="0"/>
              <a:t>Deliberate inflation by central bank policies</a:t>
            </a:r>
          </a:p>
          <a:p>
            <a:pPr lvl="2"/>
            <a:r>
              <a:rPr lang="en-US" dirty="0"/>
              <a:t>Federal Reserve’s devaluation of U.S. dollar by over 97% since 1913:</a:t>
            </a:r>
          </a:p>
          <a:p>
            <a:pPr lvl="2">
              <a:buNone/>
            </a:pPr>
            <a:endParaRPr lang="en-US" dirty="0"/>
          </a:p>
          <a:p>
            <a:pPr lvl="2">
              <a:buNone/>
            </a:pPr>
            <a:endParaRPr lang="en-US" dirty="0"/>
          </a:p>
          <a:p>
            <a:pPr lvl="2"/>
            <a:endParaRPr lang="en-US" dirty="0"/>
          </a:p>
          <a:p>
            <a:pPr lvl="2">
              <a:buNone/>
            </a:pPr>
            <a:endParaRPr lang="en-US" dirty="0"/>
          </a:p>
          <a:p>
            <a:pPr lvl="2"/>
            <a:endParaRPr lang="en-US" dirty="0"/>
          </a:p>
          <a:p>
            <a:pPr lvl="2"/>
            <a:endParaRPr lang="en-US" dirty="0"/>
          </a:p>
          <a:p>
            <a:pPr lvl="2">
              <a:buNone/>
            </a:pPr>
            <a:endParaRPr lang="en-US" dirty="0"/>
          </a:p>
          <a:p>
            <a:pPr lvl="2"/>
            <a:endParaRPr lang="en-US" dirty="0"/>
          </a:p>
          <a:p>
            <a:pPr lvl="1"/>
            <a:endParaRPr lang="en-US" dirty="0"/>
          </a:p>
          <a:p>
            <a:pPr lvl="1"/>
            <a:endParaRPr lang="en-US" dirty="0"/>
          </a:p>
          <a:p>
            <a:pPr lvl="1"/>
            <a:endParaRPr lang="en-US" dirty="0"/>
          </a:p>
          <a:p>
            <a:pPr lvl="1"/>
            <a:endParaRPr lang="en-US" dirty="0"/>
          </a:p>
          <a:p>
            <a:pPr lvl="1"/>
            <a:endParaRPr lang="en-US" dirty="0"/>
          </a:p>
          <a:p>
            <a:pPr lvl="1"/>
            <a:r>
              <a:rPr lang="en-US" dirty="0"/>
              <a:t>Blatant sovereign confiscation (e.g., Cyprus bail-ins, money effectively stolen from savings accounts)</a:t>
            </a:r>
          </a:p>
          <a:p>
            <a:pPr lvl="1"/>
            <a:r>
              <a:rPr lang="en-US" dirty="0"/>
              <a:t>PayPal blocks payments in 60 countries, but Bitcoin lacks this censorship</a:t>
            </a:r>
          </a:p>
        </p:txBody>
      </p:sp>
      <p:pic>
        <p:nvPicPr>
          <p:cNvPr id="5" name="Picture 2" descr="D:\Joshua's Documents\Download\$1 Federal Reserve Note in 1913 Dollars.gif"/>
          <p:cNvPicPr>
            <a:picLocks noChangeAspect="1" noChangeArrowheads="1"/>
          </p:cNvPicPr>
          <p:nvPr/>
        </p:nvPicPr>
        <p:blipFill>
          <a:blip r:embed="rId3" cstate="print"/>
          <a:srcRect/>
          <a:stretch>
            <a:fillRect/>
          </a:stretch>
        </p:blipFill>
        <p:spPr bwMode="auto">
          <a:xfrm>
            <a:off x="2514600" y="2438400"/>
            <a:ext cx="4094660" cy="2819400"/>
          </a:xfrm>
          <a:prstGeom prst="rect">
            <a:avLst/>
          </a:prstGeom>
          <a:noFill/>
        </p:spPr>
      </p:pic>
    </p:spTree>
    <p:extLst>
      <p:ext uri="{BB962C8B-B14F-4D97-AF65-F5344CB8AC3E}">
        <p14:creationId xmlns:p14="http://schemas.microsoft.com/office/powerpoint/2010/main" val="387296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How did Bitcoin begin?</a:t>
            </a:r>
          </a:p>
        </p:txBody>
      </p:sp>
      <p:sp>
        <p:nvSpPr>
          <p:cNvPr id="14" name="Content Placeholder 13"/>
          <p:cNvSpPr>
            <a:spLocks noGrp="1"/>
          </p:cNvSpPr>
          <p:nvPr>
            <p:ph idx="1"/>
          </p:nvPr>
        </p:nvSpPr>
        <p:spPr/>
        <p:txBody>
          <a:bodyPr>
            <a:normAutofit/>
          </a:bodyPr>
          <a:lstStyle/>
          <a:p>
            <a:r>
              <a:rPr lang="en-US" dirty="0"/>
              <a:t>Satoshi </a:t>
            </a:r>
            <a:r>
              <a:rPr lang="en-US" dirty="0" err="1"/>
              <a:t>Nakamoto</a:t>
            </a:r>
            <a:r>
              <a:rPr lang="en-US" dirty="0"/>
              <a:t> posted the Bitcoin whitepaper on 2008-10-31 to cryptography mailing list</a:t>
            </a:r>
          </a:p>
          <a:p>
            <a:r>
              <a:rPr lang="en-US" dirty="0"/>
              <a:t>Satoshi mined the genesis block on 2009-01-03</a:t>
            </a:r>
          </a:p>
          <a:p>
            <a:r>
              <a:rPr lang="en-US" dirty="0"/>
              <a:t>Solves “Byzantine General’s Problem” (computer science)</a:t>
            </a:r>
          </a:p>
        </p:txBody>
      </p:sp>
      <p:sp>
        <p:nvSpPr>
          <p:cNvPr id="2" name="Slide Number Placeholder 1"/>
          <p:cNvSpPr>
            <a:spLocks noGrp="1"/>
          </p:cNvSpPr>
          <p:nvPr>
            <p:ph type="sldNum" sz="quarter" idx="12"/>
          </p:nvPr>
        </p:nvSpPr>
        <p:spPr/>
        <p:txBody>
          <a:bodyPr/>
          <a:lstStyle/>
          <a:p>
            <a:fld id="{C014DD1E-5D91-48A3-AD6D-45FBA980D106}" type="slidenum">
              <a:rPr lang="en-US" smtClean="0"/>
              <a:t>7</a:t>
            </a:fld>
            <a:endParaRPr lang="en-US"/>
          </a:p>
        </p:txBody>
      </p:sp>
    </p:spTree>
    <p:extLst>
      <p:ext uri="{BB962C8B-B14F-4D97-AF65-F5344CB8AC3E}">
        <p14:creationId xmlns:p14="http://schemas.microsoft.com/office/powerpoint/2010/main" val="95441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What is Bitcoin?	</a:t>
            </a:r>
          </a:p>
        </p:txBody>
      </p:sp>
      <p:sp>
        <p:nvSpPr>
          <p:cNvPr id="14" name="Content Placeholder 13"/>
          <p:cNvSpPr>
            <a:spLocks noGrp="1"/>
          </p:cNvSpPr>
          <p:nvPr>
            <p:ph idx="1"/>
          </p:nvPr>
        </p:nvSpPr>
        <p:spPr/>
        <p:txBody>
          <a:bodyPr>
            <a:normAutofit/>
          </a:bodyPr>
          <a:lstStyle/>
          <a:p>
            <a:r>
              <a:rPr lang="en-US" dirty="0"/>
              <a:t>Open-source, decentralized, p2p, pseudonymous cryptographic currency protocol</a:t>
            </a:r>
          </a:p>
          <a:p>
            <a:r>
              <a:rPr lang="en-US" dirty="0"/>
              <a:t>“Bitcoin” = payment network</a:t>
            </a:r>
          </a:p>
          <a:p>
            <a:r>
              <a:rPr lang="en-US" dirty="0"/>
              <a:t>“bitcoins” = unit of cryptocurrency (abbreviated as BTC or XBT)</a:t>
            </a:r>
          </a:p>
          <a:p>
            <a:r>
              <a:rPr lang="en-US" dirty="0"/>
              <a:t>Doesn’t require any personal information, minimal trust required</a:t>
            </a:r>
          </a:p>
          <a:p>
            <a:r>
              <a:rPr lang="en-US" dirty="0"/>
              <a:t>Not regulated by any central institution, but by mathematical algorithms</a:t>
            </a:r>
          </a:p>
          <a:p>
            <a:r>
              <a:rPr lang="en-US" dirty="0"/>
              <a:t>Supply is limited &amp; bitcoins cannot be forged or double spent</a:t>
            </a:r>
          </a:p>
          <a:p>
            <a:r>
              <a:rPr lang="en-US" dirty="0"/>
              <a:t>Transactions are irreversible</a:t>
            </a:r>
          </a:p>
          <a:p>
            <a:r>
              <a:rPr lang="en-US" dirty="0"/>
              <a:t>Fees are very low, if any at all</a:t>
            </a:r>
          </a:p>
        </p:txBody>
      </p:sp>
      <p:sp>
        <p:nvSpPr>
          <p:cNvPr id="2" name="Slide Number Placeholder 1"/>
          <p:cNvSpPr>
            <a:spLocks noGrp="1"/>
          </p:cNvSpPr>
          <p:nvPr>
            <p:ph type="sldNum" sz="quarter" idx="12"/>
          </p:nvPr>
        </p:nvSpPr>
        <p:spPr/>
        <p:txBody>
          <a:bodyPr/>
          <a:lstStyle/>
          <a:p>
            <a:fld id="{C014DD1E-5D91-48A3-AD6D-45FBA980D106}" type="slidenum">
              <a:rPr lang="en-US" smtClean="0"/>
              <a:t>8</a:t>
            </a:fld>
            <a:endParaRPr lang="en-US"/>
          </a:p>
        </p:txBody>
      </p:sp>
    </p:spTree>
    <p:extLst>
      <p:ext uri="{BB962C8B-B14F-4D97-AF65-F5344CB8AC3E}">
        <p14:creationId xmlns:p14="http://schemas.microsoft.com/office/powerpoint/2010/main" val="230740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B583EF5-8400-426F-877D-BAE4B07DE413}"/>
</file>

<file path=customXml/itemProps2.xml><?xml version="1.0" encoding="utf-8"?>
<ds:datastoreItem xmlns:ds="http://schemas.openxmlformats.org/officeDocument/2006/customXml" ds:itemID="{04775981-17D8-47DE-B095-1601A2F37FC1}"/>
</file>

<file path=customXml/itemProps3.xml><?xml version="1.0" encoding="utf-8"?>
<ds:datastoreItem xmlns:ds="http://schemas.openxmlformats.org/officeDocument/2006/customXml" ds:itemID="{B0D9FAB7-A8CB-4B8F-A2B7-C38DCAD40D9F}"/>
</file>

<file path=docProps/app.xml><?xml version="1.0" encoding="utf-8"?>
<Properties xmlns="http://schemas.openxmlformats.org/officeDocument/2006/extended-properties" xmlns:vt="http://schemas.openxmlformats.org/officeDocument/2006/docPropsVTypes">
  <Template>Adjacency.thmx</Template>
  <TotalTime>9301</TotalTime>
  <Words>2124</Words>
  <Application>Microsoft Office PowerPoint</Application>
  <PresentationFormat>On-screen Show (4:3)</PresentationFormat>
  <Paragraphs>256</Paragraphs>
  <Slides>27</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Cambria</vt:lpstr>
      <vt:lpstr>Courier New</vt:lpstr>
      <vt:lpstr>Adjacency</vt:lpstr>
      <vt:lpstr>Introduction to FinTech</vt:lpstr>
      <vt:lpstr>A Babel of Altcoins</vt:lpstr>
      <vt:lpstr>Bad Uses for Good Technology “Guns Don’t Kill People. People Kill People”</vt:lpstr>
      <vt:lpstr>The Need for Bitcoin</vt:lpstr>
      <vt:lpstr>The Need for Bitcoin (continued)</vt:lpstr>
      <vt:lpstr>The Need for Bitcoin (continued)</vt:lpstr>
      <vt:lpstr>The Need for Bitcoin (continued)</vt:lpstr>
      <vt:lpstr>How did Bitcoin begin?</vt:lpstr>
      <vt:lpstr>What is Bitcoin? </vt:lpstr>
      <vt:lpstr>What is Bitcoin? (continued)</vt:lpstr>
      <vt:lpstr>The Bitcoin Network</vt:lpstr>
      <vt:lpstr>Blockchain Transactions</vt:lpstr>
      <vt:lpstr>Bitcoin Currency</vt:lpstr>
      <vt:lpstr>PowerPoint Presentation</vt:lpstr>
      <vt:lpstr>Bitcoin Economy</vt:lpstr>
      <vt:lpstr>How do I secure my Bitcoin wallet?</vt:lpstr>
      <vt:lpstr>How do I secure my Bitcoin wallet? (continued)</vt:lpstr>
      <vt:lpstr>New Hierarchical Deterministic (HD) Wallets</vt:lpstr>
      <vt:lpstr>HD Wallets (deriving tree of keypairs from single master seed)</vt:lpstr>
      <vt:lpstr>Brain Wallets</vt:lpstr>
      <vt:lpstr>How do I buy/sell bitcoins?</vt:lpstr>
      <vt:lpstr>Bitcoin Wallets</vt:lpstr>
      <vt:lpstr>Bitcoin Wallets (continued)</vt:lpstr>
      <vt:lpstr>Some other cryptocurrencies (altcoins)</vt:lpstr>
      <vt:lpstr>Useful Links</vt:lpstr>
      <vt:lpstr>Informative Videos</vt:lpstr>
      <vt:lpstr>PowerPoint Presentation</vt:lpstr>
    </vt:vector>
  </TitlesOfParts>
  <Company>backpack.com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Blockchain Technology: Bitcoin and Beyond</dc:title>
  <dc:creator>David Duccini</dc:creator>
  <cp:lastModifiedBy>Han, Meng</cp:lastModifiedBy>
  <cp:revision>162</cp:revision>
  <cp:lastPrinted>2017-11-16T01:13:48Z</cp:lastPrinted>
  <dcterms:created xsi:type="dcterms:W3CDTF">2015-01-10T13:21:37Z</dcterms:created>
  <dcterms:modified xsi:type="dcterms:W3CDTF">2019-10-28T05:09:36Z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