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950" r:id="rId1"/>
  </p:sldMasterIdLst>
  <p:notesMasterIdLst>
    <p:notesMasterId r:id="rId22"/>
  </p:notesMasterIdLst>
  <p:handoutMasterIdLst>
    <p:handoutMasterId r:id="rId23"/>
  </p:handoutMasterIdLst>
  <p:sldIdLst>
    <p:sldId id="256" r:id="rId2"/>
    <p:sldId id="319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297" r:id="rId2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9828"/>
    <a:srgbClr val="EBB03B"/>
    <a:srgbClr val="FFA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59" autoAdjust="0"/>
    <p:restoredTop sz="82603" autoAdjust="0"/>
  </p:normalViewPr>
  <p:slideViewPr>
    <p:cSldViewPr snapToGrid="0" snapToObjects="1">
      <p:cViewPr varScale="1">
        <p:scale>
          <a:sx n="99" d="100"/>
          <a:sy n="99" d="100"/>
        </p:scale>
        <p:origin x="2299" y="91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9FCD9-3642-B345-A241-0B8D14F94AAC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5E8CD-E585-B047-92C6-CCCE9E144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6848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6519B-C686-4C49-9EBB-F4671EEFC7C3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FFB45-2144-074A-94D8-F1A47953D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26925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5FFB45-2144-074A-94D8-F1A47953D10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019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BAE69-8F57-4875-90DE-D9E4EEA2AAE9}" type="datetime1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5A0A9-A749-4EA0-BA38-2A29810DA1E7}" type="datetime1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F53C-C1CE-41D5-83A3-A3480FEE2937}" type="datetime1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334733" y="356961"/>
            <a:ext cx="8629650" cy="720725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3600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376559" y="130627"/>
            <a:ext cx="593614" cy="365125"/>
          </a:xfrm>
          <a:prstGeom prst="rect">
            <a:avLst/>
          </a:prstGeom>
        </p:spPr>
        <p:txBody>
          <a:bodyPr anchor="b"/>
          <a:lstStyle>
            <a:lvl1pPr algn="ctr">
              <a:defRPr>
                <a:latin typeface="Roboto Slab"/>
              </a:defRPr>
            </a:lvl1pPr>
          </a:lstStyle>
          <a:p>
            <a:fld id="{9C5CFC45-C303-416F-8E68-20C1E85C90D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34963" y="1428750"/>
            <a:ext cx="8629650" cy="4359729"/>
          </a:xfrm>
        </p:spPr>
        <p:txBody>
          <a:bodyPr/>
          <a:lstStyle>
            <a:lvl1pPr marL="347663" indent="-347663">
              <a:buClr>
                <a:srgbClr val="0092EF"/>
              </a:buClr>
              <a:buFont typeface="Courier New" panose="02070309020205020404" pitchFamily="49" charset="0"/>
              <a:buChar char="o"/>
              <a:defRPr sz="2600" baseline="0"/>
            </a:lvl1pPr>
            <a:lvl2pPr marL="685800" indent="-339725">
              <a:buClr>
                <a:srgbClr val="0092EF"/>
              </a:buClr>
              <a:buFont typeface="Courier New" panose="02070309020205020404" pitchFamily="49" charset="0"/>
              <a:buChar char="o"/>
              <a:defRPr/>
            </a:lvl2pPr>
            <a:lvl3pPr marL="1033463" indent="-347663">
              <a:buClr>
                <a:srgbClr val="0092EF"/>
              </a:buClr>
              <a:buFont typeface="Courier New" panose="02070309020205020404" pitchFamily="49" charset="0"/>
              <a:buChar char="o"/>
              <a:defRPr/>
            </a:lvl3pPr>
            <a:lvl4pPr marL="914400" indent="347663">
              <a:buClr>
                <a:srgbClr val="0092EF"/>
              </a:buClr>
              <a:buFont typeface="Courier New" panose="02070309020205020404" pitchFamily="49" charset="0"/>
              <a:buChar char="o"/>
              <a:defRPr/>
            </a:lvl4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3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881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C0456-775B-4ECE-905A-1EE2CDA1284E}" type="datetime1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42FED-6FAE-4B5C-B336-B8AB90CAD558}" type="datetime1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1285A-0BF5-410E-8F26-CD33AED195A4}" type="datetime1">
              <a:rPr lang="en-US" smtClean="0"/>
              <a:t>11/1/2019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390E-77FE-4C2E-B3FF-CB20FA6EAE73}" type="datetime1">
              <a:rPr lang="en-US" smtClean="0"/>
              <a:t>11/1/2019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E1135-E6A1-4DC9-91B2-7253CC6D474A}" type="datetime1">
              <a:rPr lang="en-US" smtClean="0"/>
              <a:t>11/1/2019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8E5C3-E0AE-4452-A679-041AD45EF6B4}" type="datetime1">
              <a:rPr lang="en-US" smtClean="0"/>
              <a:t>11/1/2019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DDDD-CDAD-4175-B0F9-56284389DDAE}" type="datetime1">
              <a:rPr lang="en-US" smtClean="0"/>
              <a:t>11/1/2019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E0E07-9A20-457E-BDA8-6B0488126C03}" type="datetime1">
              <a:rPr lang="en-US" smtClean="0"/>
              <a:t>11/1/2019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rgbClr val="FF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rgbClr val="FE9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8B6C1A1-844A-4FD7-BBE3-B58BC25FF966}" type="datetime1">
              <a:rPr lang="en-US" smtClean="0"/>
              <a:t>11/1/2019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  <p:sldLayoutId id="2147483962" r:id="rId1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s.stanford.edu/14au-cs244b/labs/projects/copeland_zhong.pdf" TargetMode="External"/><Relationship Id="rId2" Type="http://schemas.openxmlformats.org/officeDocument/2006/relationships/hyperlink" Target="https://en.wikipedia.org/wiki/Byzantine_fault_tolerance#The_Byzantine_Generals.27_Problem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research.google.com/pubs/archive/35162.pdf" TargetMode="External"/><Relationship Id="rId4" Type="http://schemas.openxmlformats.org/officeDocument/2006/relationships/hyperlink" Target="http://www.michaelnielsen.org/ddi/how-the-bitcoin-protocol-actually-works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835025"/>
            <a:ext cx="8619699" cy="2593975"/>
          </a:xfrm>
        </p:spPr>
        <p:txBody>
          <a:bodyPr/>
          <a:lstStyle/>
          <a:p>
            <a:pPr algn="ctr"/>
            <a:r>
              <a:rPr lang="en-US" sz="6000" dirty="0"/>
              <a:t>Introduction to </a:t>
            </a:r>
            <a:r>
              <a:rPr lang="en-US" sz="6000" dirty="0" err="1"/>
              <a:t>FinTech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8969" y="4363700"/>
            <a:ext cx="6461760" cy="1066800"/>
          </a:xfrm>
        </p:spPr>
        <p:txBody>
          <a:bodyPr>
            <a:noAutofit/>
          </a:bodyPr>
          <a:lstStyle/>
          <a:p>
            <a:pPr algn="ctr"/>
            <a:r>
              <a:rPr lang="en-US" altLang="zh-CN" sz="3600" dirty="0"/>
              <a:t>Dr. </a:t>
            </a:r>
            <a:r>
              <a:rPr lang="en-US" altLang="zh-CN" sz="3600" dirty="0" err="1"/>
              <a:t>Meng</a:t>
            </a:r>
            <a:r>
              <a:rPr lang="en-US" altLang="zh-CN" sz="3600" dirty="0"/>
              <a:t> Han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126" y="145989"/>
            <a:ext cx="2040247" cy="16968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3" y="145989"/>
            <a:ext cx="2855982" cy="125577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/>
        </p:nvSpPr>
        <p:spPr>
          <a:xfrm>
            <a:off x="-458585" y="684668"/>
            <a:ext cx="10058400" cy="356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Subtitle 2"/>
          <p:cNvSpPr>
            <a:spLocks noGrp="1"/>
          </p:cNvSpPr>
          <p:nvPr/>
        </p:nvSpPr>
        <p:spPr>
          <a:xfrm>
            <a:off x="134683" y="6101930"/>
            <a:ext cx="10058400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600" dirty="0"/>
              <a:t>Thanks for </a:t>
            </a:r>
            <a:r>
              <a:rPr lang="en" sz="1600" dirty="0"/>
              <a:t>Georgios Bitzes, CERN in iCSC 2017</a:t>
            </a:r>
          </a:p>
          <a:p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6012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Reaching </a:t>
            </a:r>
            <a:r>
              <a:rPr lang="en-US" dirty="0" err="1"/>
              <a:t>blockchain</a:t>
            </a:r>
            <a:r>
              <a:rPr lang="en-US" dirty="0"/>
              <a:t> consensus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8041596" cy="435972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Bitcoin nodes will receive the transactions with a </a:t>
            </a:r>
            <a:r>
              <a:rPr lang="en-US" b="1" dirty="0"/>
              <a:t>different order</a:t>
            </a:r>
          </a:p>
          <a:p>
            <a:endParaRPr lang="en-US" dirty="0"/>
          </a:p>
          <a:p>
            <a:r>
              <a:rPr lang="en-US" b="1" dirty="0">
                <a:solidFill>
                  <a:schemeClr val="accent6"/>
                </a:solidFill>
              </a:rPr>
              <a:t>Critical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/>
              <a:t>that nodes </a:t>
            </a:r>
            <a:r>
              <a:rPr lang="en-US" i="1" u="sng" dirty="0"/>
              <a:t>agree</a:t>
            </a:r>
            <a:r>
              <a:rPr lang="en-US" dirty="0"/>
              <a:t> on the order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Double-spending</a:t>
            </a:r>
            <a:r>
              <a:rPr lang="en-US" dirty="0"/>
              <a:t>: Two transactions that spend the same input source – only the </a:t>
            </a:r>
            <a:r>
              <a:rPr lang="en-US" i="1" u="sng" dirty="0"/>
              <a:t>first</a:t>
            </a:r>
            <a:r>
              <a:rPr lang="en-US" dirty="0"/>
              <a:t> can be valid</a:t>
            </a:r>
          </a:p>
          <a:p>
            <a:endParaRPr lang="en-US" dirty="0"/>
          </a:p>
          <a:p>
            <a:r>
              <a:rPr lang="en-US" dirty="0"/>
              <a:t>Everyone must reach consensus on </a:t>
            </a:r>
            <a:r>
              <a:rPr lang="en-US" i="1" u="sng" dirty="0"/>
              <a:t>which</a:t>
            </a:r>
            <a:r>
              <a:rPr lang="en-US" dirty="0"/>
              <a:t> is first, and which is invalid</a:t>
            </a:r>
          </a:p>
        </p:txBody>
      </p:sp>
    </p:spTree>
    <p:extLst>
      <p:ext uri="{BB962C8B-B14F-4D97-AF65-F5344CB8AC3E}">
        <p14:creationId xmlns:p14="http://schemas.microsoft.com/office/powerpoint/2010/main" val="1701303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Blockchain</a:t>
            </a:r>
            <a:r>
              <a:rPr lang="en-US" dirty="0"/>
              <a:t> forks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8629650" cy="4807158"/>
          </a:xfrm>
        </p:spPr>
        <p:txBody>
          <a:bodyPr>
            <a:normAutofit/>
          </a:bodyPr>
          <a:lstStyle/>
          <a:p>
            <a:r>
              <a:rPr lang="en-US" dirty="0"/>
              <a:t>By definition, the “true” </a:t>
            </a:r>
            <a:r>
              <a:rPr lang="en-US" dirty="0" err="1"/>
              <a:t>blockchain</a:t>
            </a:r>
            <a:r>
              <a:rPr lang="en-US" dirty="0"/>
              <a:t> is the longest one</a:t>
            </a:r>
          </a:p>
          <a:p>
            <a:r>
              <a:rPr lang="en-US" dirty="0"/>
              <a:t>An honest node notified of a </a:t>
            </a:r>
            <a:r>
              <a:rPr lang="en-US" b="1" dirty="0"/>
              <a:t>longer </a:t>
            </a:r>
            <a:r>
              <a:rPr lang="en-US" b="1" dirty="0" err="1"/>
              <a:t>blockchain</a:t>
            </a:r>
            <a:r>
              <a:rPr lang="en-US" b="1" dirty="0"/>
              <a:t> </a:t>
            </a:r>
            <a:r>
              <a:rPr lang="en-US" dirty="0"/>
              <a:t>must </a:t>
            </a:r>
            <a:r>
              <a:rPr lang="en-US" b="1" dirty="0"/>
              <a:t>immediately</a:t>
            </a:r>
            <a:r>
              <a:rPr lang="en-US" dirty="0"/>
              <a:t> switch to it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Transactions on “orphaned” blocks have essentially been </a:t>
            </a:r>
            <a:r>
              <a:rPr lang="en-US" i="1" u="sng" dirty="0">
                <a:solidFill>
                  <a:schemeClr val="tx1"/>
                </a:solidFill>
              </a:rPr>
              <a:t>rolled back</a:t>
            </a:r>
          </a:p>
        </p:txBody>
      </p:sp>
      <p:sp>
        <p:nvSpPr>
          <p:cNvPr id="6" name="Rectangle 5"/>
          <p:cNvSpPr/>
          <p:nvPr/>
        </p:nvSpPr>
        <p:spPr>
          <a:xfrm>
            <a:off x="2690311" y="2974743"/>
            <a:ext cx="1442581" cy="77435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Block #238</a:t>
            </a:r>
          </a:p>
        </p:txBody>
      </p:sp>
      <p:sp>
        <p:nvSpPr>
          <p:cNvPr id="7" name="Rectangle 6"/>
          <p:cNvSpPr/>
          <p:nvPr/>
        </p:nvSpPr>
        <p:spPr>
          <a:xfrm>
            <a:off x="2690311" y="4181146"/>
            <a:ext cx="1455106" cy="774357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Block #238</a:t>
            </a:r>
          </a:p>
        </p:txBody>
      </p:sp>
      <p:sp>
        <p:nvSpPr>
          <p:cNvPr id="9" name="Right Arrow 8"/>
          <p:cNvSpPr/>
          <p:nvPr/>
        </p:nvSpPr>
        <p:spPr>
          <a:xfrm rot="19621145">
            <a:off x="1915412" y="3551283"/>
            <a:ext cx="697180" cy="2135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2611349">
            <a:off x="1903689" y="4255927"/>
            <a:ext cx="697180" cy="2135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4286539" y="3255161"/>
            <a:ext cx="383267" cy="2135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98680" y="3550177"/>
            <a:ext cx="1455106" cy="774357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Block #237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824161" y="2974741"/>
            <a:ext cx="1442581" cy="77435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Block #239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6421097" y="3255161"/>
            <a:ext cx="383267" cy="2135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958719" y="2974741"/>
            <a:ext cx="1442581" cy="77435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Block #240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4286539" y="4461566"/>
            <a:ext cx="383267" cy="213518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824161" y="4181146"/>
            <a:ext cx="1442581" cy="774357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Block #239</a:t>
            </a:r>
          </a:p>
        </p:txBody>
      </p:sp>
    </p:spTree>
    <p:extLst>
      <p:ext uri="{BB962C8B-B14F-4D97-AF65-F5344CB8AC3E}">
        <p14:creationId xmlns:p14="http://schemas.microsoft.com/office/powerpoint/2010/main" val="2888802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Blockchain</a:t>
            </a:r>
            <a:r>
              <a:rPr lang="en-US" dirty="0"/>
              <a:t> forks (2)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7834676" cy="435972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“Longest </a:t>
            </a:r>
            <a:r>
              <a:rPr lang="en-US" dirty="0" err="1"/>
              <a:t>blockchain</a:t>
            </a:r>
            <a:r>
              <a:rPr lang="en-US" dirty="0"/>
              <a:t> wins”: all bitcoin nodes converge rapidly to a common </a:t>
            </a:r>
            <a:r>
              <a:rPr lang="en-US" dirty="0" err="1"/>
              <a:t>blockchain</a:t>
            </a:r>
            <a:endParaRPr lang="en-US" dirty="0"/>
          </a:p>
          <a:p>
            <a:endParaRPr lang="en-US" dirty="0"/>
          </a:p>
          <a:p>
            <a:r>
              <a:rPr lang="en-US" dirty="0"/>
              <a:t>The more blocks there are ahead in the chain, the </a:t>
            </a:r>
            <a:r>
              <a:rPr lang="en-US" i="1" u="sng" dirty="0"/>
              <a:t>less likely</a:t>
            </a:r>
            <a:r>
              <a:rPr lang="en-US" dirty="0"/>
              <a:t> our transaction gets rolled back</a:t>
            </a:r>
          </a:p>
          <a:p>
            <a:endParaRPr lang="en-US" dirty="0"/>
          </a:p>
          <a:p>
            <a:r>
              <a:rPr lang="en-US" dirty="0"/>
              <a:t>Extra blocks serve as additional </a:t>
            </a:r>
            <a:r>
              <a:rPr lang="en-US" i="1" u="sng" dirty="0"/>
              <a:t>confirmations</a:t>
            </a:r>
            <a:r>
              <a:rPr lang="en-US" dirty="0"/>
              <a:t> that bitcoin nodes acknowledge our transaction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they confirm it as </a:t>
            </a:r>
            <a:r>
              <a:rPr lang="en-US" b="1" dirty="0"/>
              <a:t>valid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they confirm it to be part of the currently </a:t>
            </a:r>
            <a:r>
              <a:rPr lang="en-US" b="1" dirty="0"/>
              <a:t>longest </a:t>
            </a:r>
            <a:r>
              <a:rPr lang="en-US" b="1" dirty="0" err="1"/>
              <a:t>blockchain</a:t>
            </a:r>
            <a:r>
              <a:rPr lang="en-US" b="1" dirty="0"/>
              <a:t> they know</a:t>
            </a:r>
          </a:p>
        </p:txBody>
      </p:sp>
    </p:spTree>
    <p:extLst>
      <p:ext uri="{BB962C8B-B14F-4D97-AF65-F5344CB8AC3E}">
        <p14:creationId xmlns:p14="http://schemas.microsoft.com/office/powerpoint/2010/main" val="3102135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 this enough? Almost…</a:t>
            </a:r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8164460" cy="435972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seller can cryptographically confirm there are 15 further valid blocks after the one with the transaction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reasonably certain that any forks will contain it… </a:t>
            </a:r>
            <a:r>
              <a:rPr lang="en-US" b="1" dirty="0"/>
              <a:t>or not?</a:t>
            </a:r>
          </a:p>
        </p:txBody>
      </p:sp>
      <p:sp>
        <p:nvSpPr>
          <p:cNvPr id="5" name="Oval 4"/>
          <p:cNvSpPr/>
          <p:nvPr/>
        </p:nvSpPr>
        <p:spPr>
          <a:xfrm>
            <a:off x="7109313" y="1881230"/>
            <a:ext cx="1855070" cy="19134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Seller</a:t>
            </a:r>
          </a:p>
        </p:txBody>
      </p:sp>
      <p:sp>
        <p:nvSpPr>
          <p:cNvPr id="6" name="Oval 5"/>
          <p:cNvSpPr/>
          <p:nvPr/>
        </p:nvSpPr>
        <p:spPr>
          <a:xfrm>
            <a:off x="286817" y="1881231"/>
            <a:ext cx="1855072" cy="1913435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Buyer</a:t>
            </a:r>
          </a:p>
        </p:txBody>
      </p:sp>
      <p:sp>
        <p:nvSpPr>
          <p:cNvPr id="7" name="Right Arrow 6"/>
          <p:cNvSpPr/>
          <p:nvPr/>
        </p:nvSpPr>
        <p:spPr>
          <a:xfrm>
            <a:off x="2354342" y="2733608"/>
            <a:ext cx="4406694" cy="213518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354341" y="1695529"/>
            <a:ext cx="43653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I want bread, here’s a </a:t>
            </a:r>
            <a:r>
              <a:rPr lang="en-US" sz="2000" b="1" dirty="0"/>
              <a:t>transaction</a:t>
            </a:r>
            <a:r>
              <a:rPr lang="en-US" sz="2000" dirty="0"/>
              <a:t> to your address with 0.1 BTC. </a:t>
            </a:r>
          </a:p>
          <a:p>
            <a:pPr algn="ctr"/>
            <a:r>
              <a:rPr lang="en-US" sz="2000" dirty="0"/>
              <a:t>I have </a:t>
            </a:r>
            <a:r>
              <a:rPr lang="en-US" sz="2000" b="1" dirty="0"/>
              <a:t>broadcasted</a:t>
            </a:r>
            <a:r>
              <a:rPr lang="en-US" sz="2000" dirty="0"/>
              <a:t> it already</a:t>
            </a:r>
          </a:p>
        </p:txBody>
      </p:sp>
      <p:sp>
        <p:nvSpPr>
          <p:cNvPr id="9" name="Right Arrow 8"/>
          <p:cNvSpPr/>
          <p:nvPr/>
        </p:nvSpPr>
        <p:spPr>
          <a:xfrm rot="10800000">
            <a:off x="2354341" y="3070616"/>
            <a:ext cx="4365089" cy="2114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375030" y="3394555"/>
            <a:ext cx="43653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OK, indeed the transaction reached my </a:t>
            </a:r>
            <a:r>
              <a:rPr lang="en-US" sz="2000" b="1" dirty="0" err="1"/>
              <a:t>blockchain</a:t>
            </a:r>
            <a:r>
              <a:rPr lang="en-US" sz="2000" dirty="0"/>
              <a:t> with </a:t>
            </a:r>
            <a:r>
              <a:rPr lang="en-US" sz="2000" b="1" dirty="0"/>
              <a:t>15 added confirmations</a:t>
            </a:r>
            <a:r>
              <a:rPr lang="en-US" sz="2000" dirty="0"/>
              <a:t>. </a:t>
            </a:r>
          </a:p>
          <a:p>
            <a:pPr algn="ctr"/>
            <a:r>
              <a:rPr lang="en-US" sz="2000" dirty="0"/>
              <a:t>Here’s your bread</a:t>
            </a:r>
          </a:p>
        </p:txBody>
      </p:sp>
    </p:spTree>
    <p:extLst>
      <p:ext uri="{BB962C8B-B14F-4D97-AF65-F5344CB8AC3E}">
        <p14:creationId xmlns:p14="http://schemas.microsoft.com/office/powerpoint/2010/main" val="2977625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byzantine attack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8041596" cy="43597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/>
              <a:t>Something is missing… the following attack will succeed:</a:t>
            </a:r>
          </a:p>
          <a:p>
            <a:pPr marL="852487" lvl="1" indent="-514350">
              <a:buFont typeface="+mj-lt"/>
              <a:buAutoNum type="arabicPeriod"/>
            </a:pPr>
            <a:endParaRPr lang="en-US" sz="2400" dirty="0"/>
          </a:p>
          <a:p>
            <a:pPr marL="852487" lvl="1" indent="-514350">
              <a:buFont typeface="+mj-lt"/>
              <a:buAutoNum type="arabicPeriod"/>
            </a:pPr>
            <a:r>
              <a:rPr lang="en-US" sz="2400" dirty="0"/>
              <a:t>Publish a transaction, which is added to block </a:t>
            </a:r>
            <a:r>
              <a:rPr lang="en-US" sz="2400" i="1" u="sng" dirty="0"/>
              <a:t>#190</a:t>
            </a:r>
          </a:p>
          <a:p>
            <a:pPr marL="852487" lvl="1" indent="-514350">
              <a:buFont typeface="+mj-lt"/>
              <a:buAutoNum type="arabicPeriod"/>
            </a:pPr>
            <a:r>
              <a:rPr lang="en-US" sz="2400" dirty="0"/>
              <a:t>Wait for </a:t>
            </a:r>
            <a:r>
              <a:rPr lang="en-US" sz="2400" i="1" u="sng" dirty="0"/>
              <a:t>20</a:t>
            </a:r>
            <a:r>
              <a:rPr lang="en-US" sz="2400" dirty="0"/>
              <a:t> confirmations</a:t>
            </a:r>
          </a:p>
          <a:p>
            <a:pPr marL="852487" lvl="1" indent="-514350">
              <a:buFont typeface="+mj-lt"/>
              <a:buAutoNum type="arabicPeriod"/>
            </a:pPr>
            <a:r>
              <a:rPr lang="en-US" sz="2400" dirty="0"/>
              <a:t>Seller is reasonably sure the network reached consensus on this transaction</a:t>
            </a:r>
            <a:endParaRPr lang="en-US" sz="2400" b="1" dirty="0"/>
          </a:p>
          <a:p>
            <a:pPr marL="852487" lvl="1" indent="-514350">
              <a:buFont typeface="+mj-lt"/>
              <a:buAutoNum type="arabicPeriod"/>
            </a:pPr>
            <a:r>
              <a:rPr lang="en-US" sz="2400" dirty="0"/>
              <a:t>Seller gives you bread</a:t>
            </a:r>
          </a:p>
          <a:p>
            <a:pPr marL="852487" lvl="1" indent="-514350">
              <a:buFont typeface="+mj-lt"/>
              <a:buAutoNum type="arabicPeriod"/>
            </a:pPr>
            <a:r>
              <a:rPr lang="en-US" sz="2400" dirty="0"/>
              <a:t>Publish a </a:t>
            </a:r>
            <a:r>
              <a:rPr lang="en-US" sz="2400" b="1" dirty="0">
                <a:solidFill>
                  <a:schemeClr val="tx1"/>
                </a:solidFill>
              </a:rPr>
              <a:t>new </a:t>
            </a:r>
            <a:r>
              <a:rPr lang="en-US" sz="2400" b="1" dirty="0" err="1">
                <a:solidFill>
                  <a:schemeClr val="tx1"/>
                </a:solidFill>
              </a:rPr>
              <a:t>blockchain</a:t>
            </a:r>
            <a:r>
              <a:rPr lang="en-US" sz="2400" dirty="0"/>
              <a:t>, forking from node </a:t>
            </a:r>
            <a:r>
              <a:rPr lang="en-US" sz="2400" i="1" u="sng" dirty="0"/>
              <a:t>#189</a:t>
            </a:r>
            <a:r>
              <a:rPr lang="en-US" sz="2400" dirty="0"/>
              <a:t> with </a:t>
            </a:r>
            <a:r>
              <a:rPr lang="en-US" sz="2400" i="1" u="sng" dirty="0">
                <a:solidFill>
                  <a:schemeClr val="tx1"/>
                </a:solidFill>
              </a:rPr>
              <a:t>30</a:t>
            </a:r>
            <a:r>
              <a:rPr lang="en-US" sz="2400" dirty="0">
                <a:solidFill>
                  <a:schemeClr val="tx1"/>
                </a:solidFill>
              </a:rPr>
              <a:t> empty blocks </a:t>
            </a:r>
            <a:r>
              <a:rPr lang="en-US" sz="2400" dirty="0"/>
              <a:t>after it</a:t>
            </a:r>
          </a:p>
          <a:p>
            <a:pPr marL="852487" lvl="1" indent="-514350">
              <a:buFont typeface="+mj-lt"/>
              <a:buAutoNum type="arabicPeriod"/>
            </a:pPr>
            <a:r>
              <a:rPr lang="en-US" sz="2400" dirty="0"/>
              <a:t>Network switches to your </a:t>
            </a:r>
            <a:r>
              <a:rPr lang="en-US" sz="2400" dirty="0" err="1"/>
              <a:t>blockchain</a:t>
            </a:r>
            <a:r>
              <a:rPr lang="en-US" sz="2400" dirty="0"/>
              <a:t>, since it’s </a:t>
            </a:r>
            <a:r>
              <a:rPr lang="en-US" sz="2400" b="1" dirty="0"/>
              <a:t>longer</a:t>
            </a:r>
          </a:p>
          <a:p>
            <a:pPr marL="852487" lvl="1" indent="-514350">
              <a:buFont typeface="+mj-lt"/>
              <a:buAutoNum type="arabicPeriod"/>
            </a:pPr>
            <a:r>
              <a:rPr lang="en-US" sz="2400" dirty="0"/>
              <a:t>You get to keep </a:t>
            </a:r>
            <a:r>
              <a:rPr lang="en-US" sz="2400" b="1" dirty="0"/>
              <a:t>both</a:t>
            </a:r>
            <a:r>
              <a:rPr lang="en-US" sz="2400" dirty="0"/>
              <a:t> the bread and the coins</a:t>
            </a:r>
          </a:p>
        </p:txBody>
      </p:sp>
    </p:spTree>
    <p:extLst>
      <p:ext uri="{BB962C8B-B14F-4D97-AF65-F5344CB8AC3E}">
        <p14:creationId xmlns:p14="http://schemas.microsoft.com/office/powerpoint/2010/main" val="1771035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Proof of work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7924617" cy="4359729"/>
          </a:xfrm>
        </p:spPr>
        <p:txBody>
          <a:bodyPr/>
          <a:lstStyle/>
          <a:p>
            <a:r>
              <a:rPr lang="en-US" dirty="0"/>
              <a:t>Solution: make it </a:t>
            </a:r>
            <a:r>
              <a:rPr lang="en-US" i="1" u="sng" dirty="0"/>
              <a:t>expensive</a:t>
            </a:r>
            <a:r>
              <a:rPr lang="en-US" dirty="0"/>
              <a:t> to add a new block</a:t>
            </a:r>
          </a:p>
          <a:p>
            <a:endParaRPr lang="en-US" dirty="0"/>
          </a:p>
          <a:p>
            <a:r>
              <a:rPr lang="en-US" dirty="0"/>
              <a:t>The SHA256 of a block must start with a certain number of zeroes, otherwise honest nodes </a:t>
            </a:r>
            <a:r>
              <a:rPr lang="en-US" i="1" u="sng" dirty="0"/>
              <a:t>reject it</a:t>
            </a:r>
          </a:p>
          <a:p>
            <a:endParaRPr lang="en-US" dirty="0"/>
          </a:p>
          <a:p>
            <a:r>
              <a:rPr lang="en-US" dirty="0"/>
              <a:t>The only way to produce such a block is </a:t>
            </a:r>
            <a:r>
              <a:rPr lang="en-US" b="1" dirty="0"/>
              <a:t>brute force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The block format contains a counter for this purpose, which influences its resulting SHA256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Keep incrementing until you get lucky  </a:t>
            </a:r>
          </a:p>
        </p:txBody>
      </p:sp>
    </p:spTree>
    <p:extLst>
      <p:ext uri="{BB962C8B-B14F-4D97-AF65-F5344CB8AC3E}">
        <p14:creationId xmlns:p14="http://schemas.microsoft.com/office/powerpoint/2010/main" val="6774745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51% attacks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7594834" cy="435972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Bitcoin nodes are constantly trying to add new blocks – </a:t>
            </a:r>
            <a:r>
              <a:rPr lang="en-US" b="1" dirty="0">
                <a:solidFill>
                  <a:srgbClr val="0070C0"/>
                </a:solidFill>
              </a:rPr>
              <a:t>rewards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for those that succeed </a:t>
            </a:r>
          </a:p>
          <a:p>
            <a:endParaRPr lang="en-US" dirty="0"/>
          </a:p>
          <a:p>
            <a:r>
              <a:rPr lang="en-US" dirty="0"/>
              <a:t>An attacker must </a:t>
            </a:r>
            <a:r>
              <a:rPr lang="en-US" b="1" dirty="0"/>
              <a:t>outrun</a:t>
            </a:r>
            <a:r>
              <a:rPr lang="en-US" dirty="0"/>
              <a:t> them and produce blocks more quickly than the </a:t>
            </a:r>
            <a:r>
              <a:rPr lang="en-US" b="1" dirty="0"/>
              <a:t>rest of the network combined</a:t>
            </a:r>
          </a:p>
          <a:p>
            <a:endParaRPr lang="en-US" dirty="0"/>
          </a:p>
          <a:p>
            <a:r>
              <a:rPr lang="en-US" dirty="0"/>
              <a:t>Only possible for attackers who hold more than </a:t>
            </a:r>
            <a:r>
              <a:rPr lang="en-US" i="1" u="sng" dirty="0"/>
              <a:t>50%</a:t>
            </a:r>
            <a:r>
              <a:rPr lang="en-US" dirty="0"/>
              <a:t> of the total </a:t>
            </a:r>
            <a:r>
              <a:rPr lang="en-US" b="1" dirty="0"/>
              <a:t>SHA256 computational power </a:t>
            </a:r>
            <a:r>
              <a:rPr lang="en-US" dirty="0"/>
              <a:t>of the entire network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outrageously expensive to pull off</a:t>
            </a:r>
          </a:p>
        </p:txBody>
      </p:sp>
    </p:spTree>
    <p:extLst>
      <p:ext uri="{BB962C8B-B14F-4D97-AF65-F5344CB8AC3E}">
        <p14:creationId xmlns:p14="http://schemas.microsoft.com/office/powerpoint/2010/main" val="26537950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SHA256 computation arms race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Best </a:t>
            </a:r>
            <a:r>
              <a:rPr lang="en-US" b="1" dirty="0"/>
              <a:t>CPUs</a:t>
            </a:r>
            <a:r>
              <a:rPr lang="en-US" dirty="0"/>
              <a:t>: </a:t>
            </a:r>
            <a:r>
              <a:rPr lang="en-US" i="1" u="sng" dirty="0"/>
              <a:t>10 – 100</a:t>
            </a:r>
            <a:r>
              <a:rPr lang="en-US" dirty="0"/>
              <a:t> million hashes per sec</a:t>
            </a:r>
          </a:p>
          <a:p>
            <a:r>
              <a:rPr lang="en-US" dirty="0"/>
              <a:t>Best </a:t>
            </a:r>
            <a:r>
              <a:rPr lang="en-US" b="1" dirty="0"/>
              <a:t>GPUs</a:t>
            </a:r>
            <a:r>
              <a:rPr lang="en-US" dirty="0"/>
              <a:t>: </a:t>
            </a:r>
            <a:r>
              <a:rPr lang="en-US" i="1" u="sng" dirty="0"/>
              <a:t>100 – 1000</a:t>
            </a:r>
            <a:r>
              <a:rPr lang="en-US" dirty="0"/>
              <a:t> million hashes per sec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Specialized bitcoin mining hardware: </a:t>
            </a:r>
            <a:r>
              <a:rPr lang="en-US" b="1" dirty="0"/>
              <a:t>FPGA</a:t>
            </a:r>
            <a:r>
              <a:rPr lang="en-US" dirty="0"/>
              <a:t>, </a:t>
            </a:r>
            <a:r>
              <a:rPr lang="en-US" b="1" dirty="0"/>
              <a:t>ASIC</a:t>
            </a:r>
            <a:endParaRPr lang="en-US" dirty="0"/>
          </a:p>
          <a:p>
            <a:r>
              <a:rPr lang="en-US" dirty="0"/>
              <a:t>An </a:t>
            </a:r>
            <a:r>
              <a:rPr lang="en-US" b="1" dirty="0"/>
              <a:t>ASIC</a:t>
            </a:r>
            <a:r>
              <a:rPr lang="en-US" dirty="0"/>
              <a:t> released in 2012:                                           </a:t>
            </a:r>
            <a:r>
              <a:rPr lang="en-US" i="1" u="sng" dirty="0"/>
              <a:t>60,000</a:t>
            </a:r>
            <a:r>
              <a:rPr lang="en-US" dirty="0"/>
              <a:t> M hashes / s</a:t>
            </a:r>
          </a:p>
          <a:p>
            <a:endParaRPr lang="en-US" dirty="0"/>
          </a:p>
          <a:p>
            <a:r>
              <a:rPr lang="en-US" dirty="0"/>
              <a:t>An </a:t>
            </a:r>
            <a:r>
              <a:rPr lang="en-US" b="1" dirty="0"/>
              <a:t>ASIC</a:t>
            </a:r>
            <a:r>
              <a:rPr lang="en-US" dirty="0"/>
              <a:t> today (2017):                                                       </a:t>
            </a:r>
            <a:r>
              <a:rPr lang="en-US" i="1" u="sng" dirty="0"/>
              <a:t>14,000,000</a:t>
            </a:r>
            <a:r>
              <a:rPr lang="en-US" dirty="0"/>
              <a:t> M hashes / 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 descr="https://images-na.ssl-images-amazon.com/images/I/61Jgm4SFQPL._SL1133_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558" y="4101939"/>
            <a:ext cx="3334410" cy="229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2322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7924617" cy="4359729"/>
          </a:xfrm>
        </p:spPr>
        <p:txBody>
          <a:bodyPr>
            <a:noAutofit/>
          </a:bodyPr>
          <a:lstStyle/>
          <a:p>
            <a:r>
              <a:rPr lang="en-US" sz="2800" dirty="0"/>
              <a:t>The two generals paradox shows it’s </a:t>
            </a:r>
            <a:r>
              <a:rPr lang="en-US" sz="2800" i="1" u="sng" dirty="0"/>
              <a:t>impossible</a:t>
            </a:r>
            <a:r>
              <a:rPr lang="en-US" sz="2800" dirty="0"/>
              <a:t> to achieve </a:t>
            </a:r>
            <a:r>
              <a:rPr lang="en-US" sz="2800" i="1" u="sng" dirty="0"/>
              <a:t>perfect agreement</a:t>
            </a:r>
            <a:r>
              <a:rPr lang="en-US" sz="2800" dirty="0"/>
              <a:t> over unreliable networks</a:t>
            </a:r>
          </a:p>
          <a:p>
            <a:r>
              <a:rPr lang="en-US" sz="2800" i="1" u="sng" dirty="0"/>
              <a:t>Byzantine faults</a:t>
            </a:r>
            <a:r>
              <a:rPr lang="en-US" sz="2800" dirty="0"/>
              <a:t> can occur when a node deviates from the expected protocol, intentionally or not</a:t>
            </a:r>
          </a:p>
          <a:p>
            <a:r>
              <a:rPr lang="en-US" sz="2800" i="1" u="sng" dirty="0"/>
              <a:t>Extremely difficult</a:t>
            </a:r>
            <a:r>
              <a:rPr lang="en-US" sz="2800" dirty="0"/>
              <a:t> to defend against </a:t>
            </a:r>
            <a:r>
              <a:rPr lang="en-US" sz="2800" i="1" u="sng" dirty="0"/>
              <a:t>all</a:t>
            </a:r>
            <a:r>
              <a:rPr lang="en-US" sz="2800" dirty="0"/>
              <a:t> byzantine faults; a rogue node might still bring a cluster down</a:t>
            </a:r>
          </a:p>
          <a:p>
            <a:r>
              <a:rPr lang="en-US" sz="2800" i="1" u="sng" dirty="0"/>
              <a:t>Bitcoin</a:t>
            </a:r>
            <a:r>
              <a:rPr lang="en-US" sz="2800" dirty="0"/>
              <a:t> is an example of a serious attempt at byzantine fault tolerance; </a:t>
            </a:r>
            <a:r>
              <a:rPr lang="en-US" sz="2800" i="1" u="sng" dirty="0"/>
              <a:t>limitations exist</a:t>
            </a:r>
            <a:r>
              <a:rPr lang="en-US" sz="2800" dirty="0"/>
              <a:t> (51% attacks)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035932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Bedtime reading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The problem of byzantine generals </a:t>
            </a:r>
            <a:r>
              <a:rPr lang="en-US" sz="1400" dirty="0">
                <a:hlinkClick r:id="rId2"/>
              </a:rPr>
              <a:t>https://en.wikipedia.org/wiki/Byzantine_fault_tolerance#The_Byzantine_Generals.27_Problem</a:t>
            </a:r>
            <a:r>
              <a:rPr lang="en-US" sz="1400" dirty="0"/>
              <a:t>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err="1"/>
              <a:t>Tangaroa</a:t>
            </a:r>
            <a:r>
              <a:rPr lang="en-US" dirty="0"/>
              <a:t>: a Byzantine Fault Tolerant Raft </a:t>
            </a:r>
            <a:r>
              <a:rPr lang="en-US" sz="1600" dirty="0">
                <a:hlinkClick r:id="rId3"/>
              </a:rPr>
              <a:t>http://www.scs.stanford.edu/14au-cs244b/labs/projects/copeland_zhong.pdf</a:t>
            </a:r>
            <a:r>
              <a:rPr lang="en-US" sz="1600" dirty="0"/>
              <a:t> </a:t>
            </a:r>
            <a:endParaRPr lang="en-US" dirty="0"/>
          </a:p>
          <a:p>
            <a:endParaRPr lang="en-US" dirty="0"/>
          </a:p>
          <a:p>
            <a:r>
              <a:rPr lang="en-US" dirty="0"/>
              <a:t>How the bitcoin protocol actually works </a:t>
            </a:r>
            <a:r>
              <a:rPr lang="en-US" sz="1800" dirty="0">
                <a:hlinkClick r:id="rId4"/>
              </a:rPr>
              <a:t>http://www.michaelnielsen.org/ddi/how-the-bitcoin-protocol-actually-works/</a:t>
            </a:r>
            <a:r>
              <a:rPr lang="en-US" sz="1800" dirty="0"/>
              <a:t>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DRAM errors in the wild: A Large-Scale Field Study </a:t>
            </a:r>
            <a:r>
              <a:rPr lang="en-US" sz="1800" dirty="0">
                <a:hlinkClick r:id="rId5"/>
              </a:rPr>
              <a:t>https://research.google.com/pubs/archive/35162.pdf</a:t>
            </a:r>
            <a:r>
              <a:rPr lang="en-US" sz="1800" dirty="0"/>
              <a:t> </a:t>
            </a:r>
          </a:p>
          <a:p>
            <a:endParaRPr lang="en-US" sz="18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988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bitcoin?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 currency not influenced by </a:t>
            </a:r>
            <a:r>
              <a:rPr lang="en-US" b="1" dirty="0">
                <a:solidFill>
                  <a:srgbClr val="0070C0"/>
                </a:solidFill>
              </a:rPr>
              <a:t>any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dirty="0"/>
              <a:t>central authority</a:t>
            </a:r>
          </a:p>
          <a:p>
            <a:r>
              <a:rPr lang="en-US" dirty="0"/>
              <a:t>A currency based on cryptography, not human trust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 distributed network of nodes processing transactions, </a:t>
            </a:r>
            <a:r>
              <a:rPr lang="en-US" i="1" u="sng" dirty="0"/>
              <a:t>highly resilient</a:t>
            </a:r>
            <a:r>
              <a:rPr lang="en-US" dirty="0"/>
              <a:t> to byzantine attacks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rgbClr val="0070C0"/>
                </a:solidFill>
              </a:rPr>
              <a:t>Everybody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can run their own bitcoin node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… meaning </a:t>
            </a:r>
            <a:r>
              <a:rPr lang="en-US" b="1" dirty="0">
                <a:solidFill>
                  <a:srgbClr val="0070C0"/>
                </a:solidFill>
              </a:rPr>
              <a:t>nobody </a:t>
            </a:r>
            <a:r>
              <a:rPr lang="en-US" dirty="0"/>
              <a:t>can be fully trusted</a:t>
            </a:r>
          </a:p>
        </p:txBody>
      </p:sp>
      <p:pic>
        <p:nvPicPr>
          <p:cNvPr id="5" name="Picture 4" descr="http://www.canbike.org/public/images/030114/Bitcoin_Logo_Horizontal_Dark-4800px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382" y="2545110"/>
            <a:ext cx="6714351" cy="1398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866679" y="501238"/>
            <a:ext cx="3308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Bitcoin and </a:t>
            </a:r>
            <a:r>
              <a:rPr lang="en-US" dirty="0" err="1"/>
              <a:t>blockchain</a:t>
            </a:r>
            <a:r>
              <a:rPr lang="en-US" dirty="0"/>
              <a:t> consensus</a:t>
            </a:r>
          </a:p>
        </p:txBody>
      </p:sp>
    </p:spTree>
    <p:extLst>
      <p:ext uri="{BB962C8B-B14F-4D97-AF65-F5344CB8AC3E}">
        <p14:creationId xmlns:p14="http://schemas.microsoft.com/office/powerpoint/2010/main" val="23109863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30" y="221596"/>
            <a:ext cx="2078837" cy="1728933"/>
          </a:xfrm>
        </p:spPr>
      </p:pic>
      <p:sp>
        <p:nvSpPr>
          <p:cNvPr id="6" name="Text Placeholder 6"/>
          <p:cNvSpPr txBox="1">
            <a:spLocks/>
          </p:cNvSpPr>
          <p:nvPr/>
        </p:nvSpPr>
        <p:spPr>
          <a:xfrm>
            <a:off x="3743380" y="6255558"/>
            <a:ext cx="5337048" cy="381000"/>
          </a:xfrm>
          <a:prstGeom prst="rect">
            <a:avLst/>
          </a:prstGeom>
        </p:spPr>
        <p:txBody>
          <a:bodyPr/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altLang="zh-CN" dirty="0"/>
              <a:t>http://ksuweb.kennesaw.edu/~mhan9/</a:t>
            </a:r>
            <a:endParaRPr lang="zh-CN" altLang="en-US" dirty="0"/>
          </a:p>
        </p:txBody>
      </p:sp>
      <p:sp>
        <p:nvSpPr>
          <p:cNvPr id="7" name="AutoShape 14" descr="data:image/jpeg;base64,/9j/4AAQSkZJRgABAQAAAQABAAD/2wCEAAkGBxQSEhUUEhQUFhUVFh8WFxUYFBUXGBgXFRoYHRgUFxUYHCggGBolHBgcITEhJSksLi4xGB8zODMsNygtLiwBCgoKDg0OGhAQGiwmICQvLCwtLCwsLCwsLCwsLCwsLCwsLCwsLCwsLCwsLCwsLCwsLCwsLCwsLCwsLCwsLCwsLP/AABEIAMIBAwMBEQACEQEDEQH/xAAcAAABBAMBAAAAAAAAAAAAAAAABAUGBwECAwj/xABTEAACAQMCAgUGCAoFCQgDAAABAgMABBEFEiExBgcTQWEiUXGBkaEIFDI1UnSxsiM0QmJyc4KSs9EXQ8HD8BVTVHWDk6K0wiQlM2Oj0+HxFpTS/8QAGgEBAQADAQEAAAAAAAAAAAAAAAEDBAUCBv/EADMRAAICAgAFAgMIAQQDAAAAAAABAgMEEQUSITFBE1EiYXEUIzKBkbHB0fAzQlKhBhUk/9oADAMBAAIRAxEAPwC6KECgCgCgCgCgCgCgCgCgCgCgCgCgCgCgCgCgCgCgCgCgCgCgCgCgCgOch4igEmpMcoBuxnjtzn0UKcrGUFyBJJlRxjcDPpqAccVQGKAKA3oQKAKAKAKAKAKAKAKAKAKAKAKAKAKAKAKAKAKAKAKAKAKAKAKAKAKA0ZOINAJbtZAwZOI70JxnxBoURafZydu80gC5G0KDnzc8eAqAeKoMUAUBvQgUAUAUAUAUAUAUAUAUAUAUAUAUAUAUAUAUAUAUAUAUAUAUAUAUAUBigMUKYNAZoDFAFAb0IN3SDWYrO3kuJjhIxnA5sTwVF8ScAemhSjNR65795CYlhiTPBCm84/OcnifQBQFh9WPWONSLQTosdwq7htzslUcyoPFSO8ZPA+mgG7rK6ybjTrwQQxQupiWTL7s5YuCOB5eTQEV/pvvf8xbf+p/OgJj1XdYdxqdzJDNHEipD2gKbs53ouOJ5YY0BFL7rpvElkQQW5COygntM4ViPpeFAcf6b73/MW3/qfzoC1OrjpHJqFkLiVUVjI6YTOMIRjmc0Bw6zelE2m2yTwRpJmURuH3YAZWIIwfOuPWKEEfVb05k1QT9skaPEVwE3YKuG4nJ860Av6y+lbabarNGqO7yiNVfOMEMSeHgvvoBB1edOJL21ubq7WKGKBsbl3YwqbnY5PcCvLxoUr/Xuum7eQ/FEjiiB8nem92HczZIC58wHDz0BJerjrWa7mW2vFRZH4RypkKzfQZTnaT3HODy4cKAfetLppLpaQNDHG5lZlO/dw2gEY2nxoBd1a9KJNStDPKiIwlaPCZxhQvHiefGgIX0v617m0v5rZIYWSNwoZt+4hlU8cHH5VAW8p4ChDNAFAFAFAFAFAaSLkc8UA1m5PbqkZJXHljOQOf8A8VCieWe6CyyN2cYQEhGXO4KM/KB4UAs0LUfjEKyY25yCOfFTjgaIDhVAUAZoDehCo/hDX5WC1gB4SSNIR5+yUAZ9cnuoUinV11ZDUrd55JmiG8xxhVByVHlM2e7JAwPMaAj/AEUd7LVoA3yobvsHxy4uYn9WCagJD19D/vQfVo/vSVQKuj/U491bQ3AvFQTRrJs7Att3DON3aDPsoCedXHVu2l3DzNcLNvi7PaIimPLVt2S5z8n30BRJsu3vzCDt7a7MW7GdvaTbd2O/Gc4qAsv+gh/9OT/9dv8A3KoLJ6BdGTp1oLYyCUh2feF2fLI4bcn7aEEfWxYdtpV0O9EEo/2TBj7gaFKt6gb3ZqEkeeEtueH50bIR7i1APPwiL38ThH58p9W1V+1qAbL7Nr0WhUcGvJ8t4oXZgPWsa+2gGXqz6A/5UMzSStFFFhcqAWZ2ycDPAAAZP6QoCPdJNLk068kh3Ze3cMkgGM4w8bgdxxj15qAs/r8uO0trCQflln/ejU/21QP3UH82N9Yf7EoCqes/55uv1yfcjoD04nIeihDagCgCgCgCgCgEt7GzDC8u8ZxmgE0VwYww7BlAUtkYbdju4cSTUKRRtQFy5F5M0EYPCEKy7v0mxj2+6gJlpqRrGoh29njydvLBzxz38aAVVQFANV5pcjuWW4dAeSgDA4emsUq23tM2q8mEYpOOx3rKahS3wikO6xbuxMufH8Ecfb7KFJH1DXavppQfKincMP08MD7D7qAZ9Q6pLiTUHuxcQBGujcbCsm7aZN+3OMZxwoCMdfZ/70H1aP70tAXH1dfNdl9XT7KAka8xQh5U0f53h/1in/MCoU9VVSBQHG9thLG8bcpEKH0MCP7aA8xdWdwbfVrXdwPamFx+mGQg/tEeyhR46873tdUaMcexiSMD85xvIH760BKeuixEGk2EI/qpET92BwffQC34PP4nc/WB/DSgK/67fnWf9XH9ygJJ1x/N2lfoD+ClASnqD+bG+sP9iUBVPWf883X65PuR0B6cTkPRQhtQBQBQBQBQBQBQGKFNXQHgQCPMRn7aAxGgAwAAByAGAPVQG1AFARq/06+aRmSZVUnyVDEYHd+TzrVlXc3tM6tV+HGCUoNsk9bRySAddmiG404yKMtbN237ABEnsU7v2aAqXqs6Xf5Ou/wh/AT4SX83BOyX9kk58CahT0wjAgEEEEZBHIg8iDVIeeuvn5zH1aP70lCkv6H9aWn29jbQSvKJIoVRwIWI3KOOCOdAWL0a16G+hWe3LGMsVBZSpypweBoQ8v212sOpLK+dkV6JGwMnak+5sDvOAeFQpeZ64tL+nN/uHqgnyNkAjkRn20IZoDy708hNnrFwVHyLgTqP0tsox6zQoqDjUdfDLxWa9BB88cRBJ/cjoCxfhC/idv8AWf7uSgNfg9fidz9Y/u0oCv8Art+dZ/1cf3KAknXH83aV+gP4KUBKeoP5sb6w/wBiUBVPWf8APN1+uT7kdAenE5D0UIbUAUAUAUAUAUA0z3s2HZY12pxwxYEgDPD1VCiZelUAtxO5KgsU24y24cwAOfDjQHex6QwyOI/LSRhlUkQoWH5uedNgdVNUGc0AUAUGjahDDqCCCAQRgg8iDzBoDzL1m9DTptydgJtpiWhb6Pe0JPnXPDzjHjUKWJ1F9LDNE1jKcvAu6EnmYuRT9g49RHmqgiHXz85j6tH96SgIxZdCtQmjWSK0meN1DKwAwynkRxqAvvqg0ua205IriNo5BK5KMMHDNkGqDzpfQNJdSIilne4ZFUc2ZpCFUeJJAqAdX6vtTIP/AGGf2L/OqD1JbjCKDzCge4UIdKAoHr/sNl/FL3TQAftRMQfcy0KJeomx7TU9+OEMDvnzMxVF9zN7KAmnwhfxO2+s/wB3JQGPg9fidz9Y/u0oCv8Art+dZ/1cf3KAknXH83aV+gP4KUBKeoP5sb6w/wBiUBVPWf8APN1+uT7kdAenE5D0UIbUAUAUAUAUBrI4UEnkBk0BGLq6kuy0ayJDHyOSN7DzAVCjb0o6NkRW62wD9i5cxlgGkyQSwzz5Y9dANXSvUpZr+wBheEh1IDkbjukXJwDwHDv8aMFnLVAUBh+AJxnHd3nwFCpbeiIya5fZOLQgdwIcn2itB5F2/wAJ2Y4OHrraTGt84g1a10ktbMqLmeOIuCVDnGQOePbQDf0i06DV9PdY3V1kUtDKOIEiEhWB/SGD4ZoDz10BvmtdTtXOQROInHhIezcH0bvdQpJevr50H1aP70lAXH1dfNdl9XT7KEJGvMUB5U0f53h/1in/ADAqFPVRqkCgCgKn+ENaA2trL3rOY/VJGzH3xihRL8He0Gy8l7yyR+oBm+1vdQC74Qv4nbfWf7uSgMfB6/E7n6x/dpQFf9dvzrP+rj+5QEk64/m7Sv0B/BSgJT1B/NjfWH+xKAqnrP8Anm6/XJ9yOgPTich6KENqAKAKAKA5W9wjglGVgCVJUggEcxw76ikn2Pc65QepLR0IqngQ3eiwS/LiQ+OMH2ihRFqXRiKVIlUvG0BzE6nLLxz3/KGfPUAls+ieLkXVxO88iLhMoqKvPjhe/ifbTQJLVIYoU4X1x2cbPtLbVLbRzOPNXmT5U2ZKoc81HetiCx6QQyor7wu78lmUEYOOPHwrDDKg1s2rMC2EnHW/oPFbBoFI/CJX8LZH/wAuUexo/wCdCk56mZQ2kW2D8kyKfAiVz9hB9dAUPKQ+qnZxDX5248xuOGKAlHX586D6tH96WgLj6uvmuy+rp9lCEjXmKA8qaP8AO8P+sU/5gVCnqvFUhigCgKv+EH+IQfWh/CmoUTfB4/Frv9ev8OgO/wAINCbK3PcLkZ9ccmKA4fB4mBtrpM+UJ1YjvwyAA+1T7KAr/rnmDarc4Odqoh9IjGR76AlfXNERp2l57lAPp7FP5UBIuoCYHT5FHNLlsj9JUI/x4UBVXWM4k1i628c3CqPSAike0YqA9QKOA9FUhmgCgCgChUQDq4lMc95bt+S+4DxVmUn2ba52E9TnA+g4xBTpqtXt/RPGQH/4OK6J8/o5NA2PJdh6Ru838vfQGAJBnircOHMcfGgMpIxOGTHjkEc/5UAoxQGMUBgig7DdJoVsxJMEeTz8kVidMH4RsrMuS1zMc6ymqVv156C1xYrNGMtauXYd/ZMMSEejCt6AaFKM07XrmBGjguJY0f5So5UNnhnA78cMioCR9UWgNdajE23MVsRNIe4Fc9mvpLgew1QOXXz86D6tH96SgIVBr10ihEubhVUYVVmkCgDuABwBUBZnUPq0819Ms080ii3yFeR3APaR8QGPPBqgq/UpCtzKykhlnchgcEESEggjkQeNQCj/APJLz/S7n/fy/wD9UBfnUteSS6Yryu8jdtINzsWbAIwMk5qgndCFX/CD/EIPrQ/hTUKJvg8fi13+vX+HQEv6z9Ba906aKMZkXEsY7y0ZztHiVyPWKEPNmlaxcWrFreaSFiNrFCVJA/JYeB8/KoU30qza7uArlm3EyTPxZgg4ySMT34z6yK8zlyxcmZKq3ZNQj3ZeHWJbrqukGS1Vi1u/aKmPKxGCrpgc/IbIA54FearVbHcTLl4s8az05lGaVrdxbbjbTyxbxhtjldwHLP8AOshrD31b6G99qMI4sqOJ5mPHyUYN5RPMs2B45NAeoqpAoCKWOvyHVJrVsGML5IxxUqqtnPfnJ91acb5faHW+x2LcKCwI3rvvqSutw44UBXdk5i1uUKP/ABQeB5eUqtn2qa5kPhyn8z6S37zhcX5iTTUbrsInmIJEal2Ud4UZOK6R8+mn0YmteksT2gvDuEWNzY8ooM4O4L5u+qeWtMWWOsQTYEUqMSobaGG7BGeK8xQguwKAxigCgCgDPhQBQgEUBDNQ6rdMmkMhgKknJEbsikn80HHsoCSaJosFpGIraJY054XvPnYniT4mgEOt9D7K7k7W5t0kfaF3EtnaM4HA+JoBB/Rrpf8Aocftb+dAOWhdE7OycyWsCROy7Sy54rkHHE+cD2UA3y9XOmMxZrSMsxJJy3Ek5J50Br/Rrpf+hx+1v50A/aNpENpH2VvGI4wS20ZxluZ40AuoBv1vQ7e8QR3MSyorbwrZwGAIzwPmJ9tAJejenWdt2sVksaYYGVEOcNjA3AnhwrxGcW9JmWdNkIqUl0fYeq9mNdSotG6P2eqXVx8ahAfO9WiJiJG4ghtvyu7jz51o42Q7JyjI7XE8CGPVXOHnuTC46J2tnY3KWsKpuibc3Eu2BkZY8Ty5VsZC3XL6HPwZayIP5o06rFAs2I75mJ9SoPsFa/D1qrfzOhx5/wD1JfL+WGrdWOm3EhkeDazHLdm7RgnzlRwreOIPugdH7eyj7O2iWNSctjmx87MeLGgHOgCgIDANuut+ch/hj+Vc1dMtn0UnvhK+T/kn1dI+dOfaqSU3DcBkrkZAPeRU2m9HrkklvXQgWux9lq9o/wBMAZ8SWX/qFc65cuTFn0GG+fhtsPYn7KCCCMg8CDyIPca6R88M8ug24t3tuz2wEZKJkd+T8niTwoem9oq7pBLYThP8lxyxXySBY40jZCcHiz54AY459tQ8ly24YIu/BbaN2OW7HHHrogdAaoAtQGQ1AZzQBQgUAUAUAUAUAUAUBrICQQOeDj01JdmeotKS2RHq21F5IZIpWLPDJjJOThu4+sNWnhWOScZeGdfjFEYTjOC0pImFbpxgoCtLAmz1lkJIWZiPSJvKU/v8K5Ufu8pp+T6m1LJ4YpLvH+CxL+XZFI30UZvYpNdOb1Fs+bpjz2RXu0io+ru72X0ef6wMh9JXI96iuLhT1d9T7HjFXNiP5aZa+tLm3mH/AJT/AHTXZs/Az5DGerov5ojHVS2bN/CY/cQ1p8Pf3b+p1f8AyBayV9P5ZM63zhoKFG/WtZitY98zYHIAcWY+ZR31ittjWtyNjFxbMifLBDNoPTiG6mEISRGbO0ttIO0EkcDwOAawU5kbJcujey+D249fqNpoatXPZ65btyDxjJ9Kyr/YKw2PWVFm3jR5+FzXs/6NelfTzBMVocnkZeY9EY7z41MjN/21/qeuH8G2vUv7e39megHR+eOY3U+V3oVCsSXbcVO5s8uXvq4dNil6kzzxfNpnBUVeH+R06yE2y2Uv0ZcH96Nh9016zVqUH8zzwZ81d1fuv7J3XQOAasOIoEYEag5AGT34GfbQG1CGr++hTWJgeOQfEHI9FAb0AUBtQhwvrtYY3kc4VFLN38AM8B568ykoptmSquVk1CPd9DTS9QS4iWWI5Vhw84xwII7iDUrmpx2j1fTOmbrn3QwdYOozW8MUkLFcTDf4jB8k+BNa+ZZKEVKPudDhNFV9soTXddPqSOzuRLGki/JdQw9DDNbMZcy5jm2Qdc3F+DtXoxhQBQBQED6Fjs9SvovOxYepyR7nrnYvw3TifQcS+PCpmTyuifPhQEA60bQoYLpOaNtJ8Qd6H2g+2ubnx04zXg+i4FYpKyh+USDpHfhtOllU8JIMj/aAD/qrZunuhy+RzsSlrNjB+JfsVy1sbe3sboc+0bcf0Xyv/CGFczl5IQmfTep6119D9uhbWoMGgkI5GJiPQVOK7E+sH9D4+pct0U/f+SH9WFysdjM7nCrKWJ8wEcZNaWDJRqk37na45XKzKhGPdr+WRTWNaub1pJAXWGMZ2htqovcCRzY1p2XWWtyXRI6+NiY+LGMJJOT/AHJ71cyyNZqZGZvLYKWJJ2g4xk92Qa6WE5OrbPneMxhHJagtdFsh/SS4F5furyBIIMqWP5Kp8sgd7M3AerzVoXy9W5pvojt4MHi4ilCO5S/nsZ6GWBlu5JbddscQITcTw3gqMnvYrkn00xoc1jlDshxK5V48a7nuT7iXprOXeJjnKqynz8DnHvNeMqW2jPwytRjJeH1HOx6NC3tkuiwdyQRjBVAeRB7znHHxrLHHUK1Zs1LOIO+90a0u3zZY1lciSNJB+UAfbzHtrqwlzRTPl7q/TscfYjPWfDmzDjnHKp9uV+0itXOX3e/ZnU4JLWQ4+6aJNptyJYo5F4h0Vh6wDW1XLmimjl31uFkovw2KCK9mMKENXcDzevgPWaFIJ1wSzpZo0W/se2X412ZIfsO8Ajio7ifRTwBit+jn4MXvR+6bztbvIXVsc0YOTtbnwPqIqAlPQjpwt6WgmQwXcf8A4kDZBOObJniR4cx76Al4NUhvQCDX7ftLWdPpROB6dpx76x3LcGvkbGJPkvhL2a/cgfVXq2He3Y8HG9PBl+UB6Rg/smudw+3TcGfRcfxuaKuS+T/gl3Ti17SxnHeF3j0oQ39lbuVHmqkji8Ls9PKg/wDOvQ49XtzvsYvzNyfunh7iK84cuapHvjFfJly+fUkdbRzAoANGVLY2W+v27wNOJB2SEhiQQQR3YPHPm8+RWJXwcebfRG1LDujaqmurKp1DXJHvJZrXehl8kADLkYUcgOBO3PCuLO5ytcq/J9fThwhixrv01Hr8iWdCtKv0nElwz9mVO5XlLE5+T5OTg5rexarlPmm+hxuJ5GFOrkqS38kT2uifPDP0vsO3s5kAywQuv6SeUPsx66wZEOeto3eHXejkwl8+pBF1PfojJnjHKsf7JcOvu4equcrObFa9j6D7OocUUvDTf/Q83Wm9rokYA8pIllHqO5vapNbEq+bFSXsaUMj0+KSb7NtDh0W1DttMyTkxxNG37CnH/Dg1kos56PyNbOo9LO17tP8AVkM02Yro04H5Vyqn0FY8/ZWjB6xpa9zu3QUuJQ34jv8Acb9JguLtUtYRiMNucgeTk/1kjd+ByHhWGqM7Uq49jYyZ0Y0nfN/F4/pFnaleJptmpVdyx7UVc4LEnic+fma7E5LHrWvB8pTVLOyWm9N7ZW+iaIb+5lCuEXcZCSMttdiRgeeuTVT69j66PqMrLWFRHa2+36FpWFlDYwEL5KICzMeZwOLMe812IQjTDp4Pkrbrcy74urfYpm9naXtJTnBkLY8xfJx9lcGbc25fM+5pjGtRh50PIurixUwyDfBMmV57TuAIeM/kkd4/+62Oaylcr6pmgq6MySsg9Ti/82TLoJrMbQFGkQFWOFZgG2nieB8c1u4dseTTZxeL4k1dzKL6nDV+kMdzc/ERteKVdjSKclZOJBXuIBAqWXqyfpeGesbBnRR9rfSUXvXyJToen/F4I4d27YuN2MZ9XdW5VDkgonJyr/XtlZrWxdWQ1zVj5qFIt1l2ksunyxQRPLJIVVQrAFSWH4QnI4D+2gIbYdIb7RytvqyGe1cbVuVzJtyOKOSPLAzjB48OGagFtx0OZWF/oNwib/KMO7MEvgByX9Ejh3Yqg66doV9eajb3l5bxWnxUHJjcO85IIAOOSjJ554EjvqAsjaKuyG9ABGajKnooyLfbXDyIPxabB9G9gB6CBj11wPirscl4Z983DIx4wf8Avj0/QuhJEuYMqcpNHw9Dr9vGu5tThteUfD8sqLtPun+xEeqmQiGeJuccucelQD70NaeA9KUfZnX48t2Qs90OvTHpStkoVQGlcZVTyA+m3hnhjvrNk5KqWl3NXhvDpZUm30iu5H+iPTK5nukil2Mr55LtK4BIIOeXD31q42XZOzlkdLiPCsemh2Q3tCrX9XltNRy7t8XniwFJO1SBjIHcQ2CfBqyXWyqu6v4WYcPFhk4fwr44sh9pYTy2SiJWZTcHeq/SKRhCfDnx7q0YwnOrUfc7Nl1NWU3PpqPT9R7j0cWGo2Sg53KNx87sHVseYcRWdUqm6CNKWU8zCuk/D6fTpos+uufJhQARQq7lH6upt3urb8kygj0IWKn91xXz9rcHKB95jJXxqv8AKWv8/MtvozGDZW6niDAgI8CgzXaoX3SXyPjcyT+0zkvdkE0Kc2b39o/Adm7J47VOD60IP7Nc+qXpOdbPoMqH2mFGRHvtJ/59TTRrBpNHnCjP4UuP9mEzj1A15qg5Y0te+z3lXxhxKDb8a/XZJerqRGtQVxuXyGAGOK958SMGtvB04bRyuNKUb9Pt3QxdM703t3HZwnKq2GI5bj8pvQi59ea18mfrWKqPY6HDaViY0smfd9v8+ZnWI/8AJd9HPGp7CRQhA/NADL6eAYeuli+z2qS7Expf+wxZVSfxLqv4OfTLpULsLbWu5g5G44ILHPkoAe7PE15ycr1dQrPfDuGvFbvv6a7f2PWsdHxDpTwgAsiiRiO91IZz7MitizHUcdx/M0MfOdnEFY30b1+Qt6ORxXmnQrMocBdhz3Mnk5B7jgc6yUKN1KUjBmysxcyTreuu/wAmRfVur8Kx7G4Tb9GTmv7Q5+ytWfDnv4WdOj/yBa1bHr8h86FdE0gbtmdZZBwUgHamRxxnmcEcfGs+Nhqt8z6s0eI8WeSvTgtR/cfNH6Qw3DSIhIaNyhDDB4EjcPDga2a7o2NpeDQycOyhRcu0ltDqT5qymoAFChQHC9s45kaOVFdGGGVgCCPQaAiHRfoIdPu3kt7lxaOCTanyhvPLyj3Dz8+7NQE1qkCgN6AKAru3sVfVb23ceTNEfaQjAjxBJPqrmKCeROD8o+lnc44FN0e8X/Yo6A3728slhPwZGJj8e9gPAjyh6TXrEm4SdMvyMfFqY3Vxy6+z7m/RVex1S8h7nG8fvbh/EPsq465L5x9zznP1cCqz26f5+hFdY1GN9QmlnBdEYhY/pdn5KoT3LnJPr89adtkXc3LwdfGonHChCp6b7v22SHq6s3mnlvZRjOUTAwMnGdo8ygBR6TWzhQcpu1nN4zbGqqONB711Y59NoYry1l7JlaS1Ys2Oa7R5an0jPrWs2VGNsHrujV4XOzFvjzrpM16rfxNv1rfYtTA/0vzLx7f2n8hJ1mDs5LOf6EhB9RVv7DXnO+GUJfMy8F+Ou6v3RPM10EcB9GFCBQFU9adnsulkH9bHx9MfA+4rXG4hDU1L3PsOAXc1Dh/xf7ljdHRi0t/1KfcFdWn8C+h8vl/68/q/3IR1qadteO4XhuHZOR5wCVPrBYeoVzuIV6amvofQcAvTUqX9USDq+h2WEe7Hllm4+Ysf7BW1hx1SjmcYnzZkteCF63ps9jM/xR37KXgNhyRn+rYDvHcfNWlbTZTJuvsztYuXjZdUfX1zR9yT9AOjRt1M0w/CuMBe9FPHifpHgT6q2sPHcFzS7s5nF+IK9+lX+Ff9kl1bTY7mMxSjKn2gjkwPca2rK42R0zlY+RZRNTh3I/ovQ1bWTtI3DtjyWkAyvPO0AYyRjj6awU4kKnzG9mcWtyY8j6L5D3LYM6lZJWIYYYKMZBxy9h/eNbLW1pnNhJxkmvAz9EejRt0dJSH/AAhKAHgF8nBYeclQcVr4tLrTTZ0OJ5ccmcZxWunUcr67tbcgSbFY8cEFmPieGay2XQh+JmrTiXXLcF0FOmapFOMwuG28wBgjPgaV2ws/CyX41tH40NUWlxWD3d40mInXtGG0kpgsznhz4nhXiujknKS8mxk5zvphXJfh8iHROsrT7iTslkaNyfJWVCm7PLBPDJ8cVsGgTLNAFAFCBQGKA1L/AOMUKdaECgIRqa9nrVu3dLHt9YVx/KtCz4cqL9zvU/ecMnH/AIvZ16wdGZlW7gyJoOJxzKA5z4lefoJq5lLf3ke6PHCcuKbx7Pwy/cj1j0gWXUrW4Hkl1EUy/nHcuR4HKkeitWN6ldGX5M6duDKrDsq8J7X0M6PoUMup3ENxk7WZ1XOA3lA4Pf8AJYGrXTGWRJTJkZltWBXOrzpN+xYWqXsdpbtJgBY18lRwBP5KAeJ4V0rJxqhs+boqnk3KPl+Sv+jED/EtQuX/AK2NwPEgOWb2tj21zaIv0p2PyfQ50ofaaKI/7dGnVpqRhn7J+CXC5XPLemQCPTgj1Cpg2csuV9mZOOY6sq9SPePf6MkvWhb7rLd/m5FP72V/6q28+O6vocrgc9ZWvdMfuj132trDJ9KNc+kDB94NbFMuatM5+XX6d84+zY4VlNYKAjXTfo217GnZsqvGxwWzgq2NwyB4A+qtTKx3akl3R1OF56xJtyXRj9Y2/ZxpHz2IqZ8+0AZ91bMI8sUjn2z55yl7nPU9PjuIzHMu5Dxxy4jkQRyNScIzWpHqi+dM+eD0zVYIoYwuFWNAAMnCgAYHE1YxUVpHic3OTlLuxpuelNjFzmjz+aCx9wqnkcdG1OO5jEsTEoxIGRg5U4PD1UAv20AKKASaq0wT/s6oXzjyyQAMHj48a8WOaXwGfHVTl963r5ES6HyvDeTQSnynGSe4uOOR6QxrRxnKNrhM7XEoQtxYW19l+x11+M2t6t2wDxvhduRuB2hTtB58s1b067vUfVHnDksjFeOnprr8hPpFyi37yOGgWUYRHUruLY4nuHEZ9JrxVNK9yfTZlyq5Sw1CL5nHu14J2yBlIIBBGCCMjxBFdQ+a7FL9ZHSCxvIJYZYmTUYJOyRVTJZwwGAw+VGw7jx4ioUdOiGt3em3MWnaj5SSgC3nznnyQk81zw48VJHcabBagNUGaAKA0Jz/AI91AZFAdKECgIV0/HZz2E/0Jtp9DFD9gatHL6ThL5nc4T8dV1Xut/psmpFb2jiJ6Kp6d9FfipNxCcRM3ye+NjxG383I4eauNl43pvnj2PruFcRWRH0bO+u/uhw6XW0iG31KA+VsTtCBwzt4OR9Eg7T6qy5EZR5bomtw+yufPhW+70NGoavcatLHAqhFznaCSB55WPmAPv8AGsE7Z5UlFI3asWjhtcrZPb/zoTrpHaLb6ZLEnBUi2D1kAk+JJz666N0VXQ4r2OBhWSvzozl3b2RMaFLLp1nNbqTNEzEAcyGkJBHoYA+s1pqmTphKHdf2dd5ldeZbXa/hkv4LC1KwFxA0UnDtEw2O5uByPQw91dKcOeHK/J85Tc6blOHhifoxpJtbdYWfeVLHcBgYYk4ArzRV6cOVvZ7zslZNzsS1sdazGoFAFAFAM/SF5OycqBsUZJzxI9FCnPRWS6swsg3KQY2GTx2nzjwxUBG+sGytrOyYxwRq8hEattyRkEsQTxztB9tASXonYCCzt0Ax5AZv0pPKY+00A80AUAUBB+lw+L3sFwORxu/ZOG/4T7q52V8F0Zn0HDn62JZS/A4dN9MklWOWEFjESdo4kg4OQO/iPfWXLrckpR8GvwvIrrlKuzpzdNjbr00l+Ikjt5VdT5TMpVVyBkbj3Z4+qsN0ncopRezbxIww3OUrE0/CZN7dSFCk5IAyfPw4n2iulFaSPnptOTa8jfqOkI2+WKOBbnadkzxBsNjgSRxNNHkiOj9Dr6a4gm1a5jlFqd0McagZfh+EkbauTwHDHcKAsEiqDHpoQ1Jz/j3UKZoAoDpQgUBFusm232TEc43V/VnBPsatTNjupv2OtwWxRylF+U0O/Ru6MtpBI3ymjXcfOQME+0Vmpk5Vpv2NPNrVd84rw2dtW01LmJopQdreY4IIOQQfPkV6srVkeV9jHj3yosVkO6OtvaKkaxAZRVCAHjlQMYPnqqKUeXweZ2ylNz872c7DS4YM9jEibue1QM+mpCuMPwrR6tyLbfxy2JelOnNcWssSfKZcrxwCVIIUnxxj114vhz1uKM2DfGm+M5dkadEbGSC0ijlGHUHIyDjLEgZHmBqY0JQrUX3LxC2F2RKcOzHis5pBQBQBQBQGKA43UIdGQ8mUr7RihSE9WF6T8Ygb5SOHx6fJb3qPbUAl65YneK3VFZvLY4VSx+SMcAPE0YJ/APwa/oD7BQHUGgM0AUBxubRJMdoivg5G4A4PrrzKEZd0ZIWzh+F6Oor0Y2/c2zVBqe72UIZoUzQBQDV0h16CziMtw4ROXnZj9FFHFjTQEfRXpZb36ubYuRGQGDRspXOcceR5cgc1AP2aoCgOlCBQHK7tllRo3G5HG1h5wa8yipLTPddkq5Kce6MWdqsSLHGMIgCqPMB4nnVjFRWkLLJWSc5PqztVPAUAUAUAUAUAUAUAUAUBrQpigEVnpUMTtJHGiu+dzAeUcnJyfTxqaAtoAzVBqh91QG1AFAZqgwTQgBhQAxql0zINCGahRNdXiJtDuqb22LuYDcx/JXPM8KAr3rctZY5LO+RO1itHJkiIyMEqQ5Hm4EZ7uBo+wG59futUnMWjyJbRRxCaQlQjvK5IKt5J5YxkcO/PKnbsB06G9M7hbn4hqabLg8I5MACTAJwccOIBww4HlzowWJvFAdaECgCgCgCgCgCgCgCgCgCgCgCgMGhTWgCgMUAGoDXeP8caoMbuPI8R9lAbZPhUAYPnqgTaldCGJ5DkhBnGefmHtrxZPki5MzUVO2xQXki66vePAblBCIwT5GCThTgnnWmr7nDnSWjsPExIW+hJvm9zXW9ZeW1hmjZo8uUkCkjj6fVw9NS26U61OPTwesXDhTfOqaT6bR3tLa0imUvdu8inIyxwD5icH7asY1xknKb2Y7Z5NtbUakk/kS5D/j010Dh60DVAQLrV0iW7FrBBEWYylu14BYwFIIZuY55/Z89PAGrQemE1jJ8R1dTt+Sk58oFTw8s/lp+dzHfQG+r9X0kMwvNHkCN8rstw2ENxwh5FD9E8PMRQCrTdFvr68t7nUYo4FtclEQgtI57zhmwucHn9tRvYLEqg6UIFAFAFAFAFAFAFAFAFAFAFAYY0BqWoU5SSY4mgOPxgmgIlrPTSQXfxKzg7ecDLFn2IvDJHDngEZ5c6bBjox01klu2sryBYZxnG05UkAHbxJ4lTkHJzjuqAQdberTDsba2Z1dleZ9jFTsjUnGR3YDH9kVWB46stTM+nxFiS8bNGxJyTg+SST+aVqIhLqoChTW4hV1KuAysMEHkRUaUlpnqE3BqUe5Guld6kEPxeFQGlBG1RgBW4E4HeeXtrUyJquHJHydbh9UrrfXtfSPk6W+gIlj2UzbePauw/JIxw9QGPbUhjpU8svqSedKWX6la34XzOFzpds9k5gw3ZgkSYwxZeJycDmPtqSqrdXw+PJkryciGWvU8+PHUXdC7ovbLu/IYp6hgj3HHqrJhzcq+prcVqUMh689R+NbRzAoBr6RaBBexGKdcj8lh8pD9JT3H3GgI90F6P3ljLJFJKr2gGYs8Wyc/JH5GO8cQcjHfUBNKoCgOlAFAFAFAFAFAFAFAFAFAFAasaAb2viswibju5H1ZFQotzVAmuRkj0UBmKOgGs6FaW80t8w2yYLPIXbAXaAfJzjkKmgQXonE+pas+oBSkERwueBJCbEXxOPKPm4CnkHO+6SQQ6xdS3QkISP4vEiqGJBADHiQBnyv36dAI+qnWnhmktVid0mcMD3xAZG9hg8OKZ82KAuVTwqkM0BtUKQ7VdHunvGmiC4G3YzEYGFA5eBzWhbVY7eaJ3sbLx4Yqqnv56HKx027LhridWTiGjA4MCCMHgKzRrub+N9DUtyMVR1VBp+5zPQ+LJ2ySqjHJQMMejlx9defscfDej0uLWaW4pv3Hqzs0hjCRjCrx9feSe8mtmFahHSOdddK2fNPuKa9mIKAKAxQBQBQHSgCgCgCgCgCgCgCgCgCgCgCgGE8b4Z7lOP3RUKPC8qoOUvOgN46AiPWyxGmvgkZdAfEbuR8KAV9XKAabb4AGVJOBzO9uJ8aiBIEtI9zPsTcTxbaNx4DmcZNR9wVvpHDpFPjhlWz/u0P20BZacvb9pr0Q2FAbLUL4A16IAqFMigChDVeQ9FCm1CGKAKAKoE78zQH//2Q=="/>
          <p:cNvSpPr>
            <a:spLocks noChangeAspect="1" noChangeArrowheads="1"/>
          </p:cNvSpPr>
          <p:nvPr/>
        </p:nvSpPr>
        <p:spPr bwMode="auto">
          <a:xfrm>
            <a:off x="495300" y="130419"/>
            <a:ext cx="281354" cy="28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zh-CN" altLang="en-US" sz="1662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467" y="2041706"/>
            <a:ext cx="6394406" cy="27975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52" y="2572890"/>
            <a:ext cx="2413817" cy="217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2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Bitcoin addresses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Anybody can generate one from a simple public-private key pair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Public:</a:t>
            </a:r>
            <a:r>
              <a:rPr lang="en-US" dirty="0"/>
              <a:t> </a:t>
            </a:r>
            <a:r>
              <a:rPr lang="en-US" sz="1800" dirty="0"/>
              <a:t>1DwAdnHZ3w2Ecww6SPZZaGNMXVuWbdGZNY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Secret: </a:t>
            </a:r>
            <a:r>
              <a:rPr lang="en-US" sz="1600" dirty="0"/>
              <a:t>L3H8Yz7YPshSHw5yjTH72cYy12UnUerFnzd8wjEDyhsYXSbhWU5q</a:t>
            </a:r>
            <a:endParaRPr lang="en-US" dirty="0"/>
          </a:p>
          <a:p>
            <a:endParaRPr lang="en-US" dirty="0"/>
          </a:p>
          <a:p>
            <a:r>
              <a:rPr lang="en-US" dirty="0"/>
              <a:t>Anyone with the public address can </a:t>
            </a:r>
            <a:r>
              <a:rPr lang="en-US" b="1" dirty="0">
                <a:solidFill>
                  <a:srgbClr val="0070C0"/>
                </a:solidFill>
              </a:rPr>
              <a:t>send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bitcoins to that address</a:t>
            </a:r>
          </a:p>
          <a:p>
            <a:r>
              <a:rPr lang="en-US" dirty="0"/>
              <a:t>To </a:t>
            </a:r>
            <a:r>
              <a:rPr lang="en-US" b="1" dirty="0">
                <a:solidFill>
                  <a:srgbClr val="C00000"/>
                </a:solidFill>
              </a:rPr>
              <a:t>spend</a:t>
            </a:r>
            <a:r>
              <a:rPr lang="en-US" dirty="0"/>
              <a:t> them, need to have the secret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20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bitcoin transaction </a:t>
            </a:r>
            <a:r>
              <a:rPr lang="en-US" sz="2000" dirty="0"/>
              <a:t>(super simplified)</a:t>
            </a:r>
            <a:endParaRPr lang="en-US" sz="1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Inputs: The outputs of </a:t>
            </a:r>
            <a:r>
              <a:rPr lang="en-US" i="1" u="sng" dirty="0"/>
              <a:t>previous</a:t>
            </a:r>
            <a:r>
              <a:rPr lang="en-US" dirty="0"/>
              <a:t> transactions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Output #2 of transaction </a:t>
            </a:r>
            <a:r>
              <a:rPr lang="en-US" i="1" u="sng" dirty="0"/>
              <a:t>3b96bb7e197e...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Output #1 of transaction </a:t>
            </a:r>
            <a:r>
              <a:rPr lang="en-US" i="1" u="sng" dirty="0"/>
              <a:t>e1afd89295b68…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Output #6 of transaction </a:t>
            </a:r>
            <a:r>
              <a:rPr lang="en-US" i="1" u="sng" dirty="0"/>
              <a:t>e79fc1dad370e…</a:t>
            </a:r>
          </a:p>
          <a:p>
            <a:endParaRPr lang="en-US" dirty="0"/>
          </a:p>
          <a:p>
            <a:r>
              <a:rPr lang="en-US" dirty="0"/>
              <a:t>Outputs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0.1 BTC to address </a:t>
            </a:r>
            <a:r>
              <a:rPr lang="en-US" sz="1800" b="1" dirty="0"/>
              <a:t>1HmxmBAX413yGY2LDoEN8FHBok61aT4w2d</a:t>
            </a:r>
            <a:endParaRPr lang="en-US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0.2 BTC to address </a:t>
            </a:r>
            <a:r>
              <a:rPr lang="en-US" sz="1800" b="1" dirty="0"/>
              <a:t>1Hozk3UFZDsGGd7PENAVgy3ouFHzvsCFJ7</a:t>
            </a:r>
            <a:endParaRPr lang="en-US" b="1" dirty="0"/>
          </a:p>
          <a:p>
            <a:endParaRPr lang="en-US" dirty="0"/>
          </a:p>
          <a:p>
            <a:r>
              <a:rPr lang="en-US" dirty="0"/>
              <a:t>Signatures proving </a:t>
            </a:r>
            <a:r>
              <a:rPr lang="en-US" b="1" dirty="0"/>
              <a:t>ownership</a:t>
            </a:r>
            <a:r>
              <a:rPr lang="en-US" dirty="0"/>
              <a:t> of input addresses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713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 this enough? No!</a:t>
            </a:r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Seller must be able to verify the transaction is </a:t>
            </a:r>
            <a:r>
              <a:rPr lang="en-US" b="1" dirty="0">
                <a:solidFill>
                  <a:srgbClr val="0070C0"/>
                </a:solidFill>
              </a:rPr>
              <a:t>valid</a:t>
            </a:r>
            <a:r>
              <a:rPr lang="en-US" dirty="0"/>
              <a:t> </a:t>
            </a:r>
          </a:p>
          <a:p>
            <a:r>
              <a:rPr lang="en-US" dirty="0"/>
              <a:t>The </a:t>
            </a:r>
            <a:r>
              <a:rPr lang="en-US" b="1" dirty="0"/>
              <a:t>input sources </a:t>
            </a:r>
            <a:r>
              <a:rPr lang="en-US" dirty="0"/>
              <a:t>might </a:t>
            </a:r>
            <a:r>
              <a:rPr lang="en-US" b="1" dirty="0">
                <a:solidFill>
                  <a:schemeClr val="accent6"/>
                </a:solidFill>
              </a:rPr>
              <a:t>not exist</a:t>
            </a:r>
            <a:r>
              <a:rPr lang="en-US" dirty="0"/>
              <a:t>, or buyer might not have the </a:t>
            </a:r>
            <a:r>
              <a:rPr lang="en-US" b="1" dirty="0">
                <a:solidFill>
                  <a:schemeClr val="accent6"/>
                </a:solidFill>
              </a:rPr>
              <a:t>right to spend them </a:t>
            </a:r>
            <a:r>
              <a:rPr lang="en-US" dirty="0"/>
              <a:t>(invalid signature)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7109313" y="1881230"/>
            <a:ext cx="1855070" cy="19134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Seller</a:t>
            </a:r>
          </a:p>
        </p:txBody>
      </p:sp>
      <p:sp>
        <p:nvSpPr>
          <p:cNvPr id="6" name="Oval 5"/>
          <p:cNvSpPr/>
          <p:nvPr/>
        </p:nvSpPr>
        <p:spPr>
          <a:xfrm>
            <a:off x="286817" y="1881231"/>
            <a:ext cx="1855072" cy="1913435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Buyer</a:t>
            </a:r>
          </a:p>
        </p:txBody>
      </p:sp>
      <p:sp>
        <p:nvSpPr>
          <p:cNvPr id="7" name="Right Arrow 6"/>
          <p:cNvSpPr/>
          <p:nvPr/>
        </p:nvSpPr>
        <p:spPr>
          <a:xfrm>
            <a:off x="2354342" y="2733608"/>
            <a:ext cx="4406694" cy="213518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354341" y="1963977"/>
            <a:ext cx="4365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I want bread, here’s a </a:t>
            </a:r>
            <a:r>
              <a:rPr lang="en-US" sz="2000" b="1" dirty="0"/>
              <a:t>transaction</a:t>
            </a:r>
            <a:r>
              <a:rPr lang="en-US" sz="2000" dirty="0"/>
              <a:t> to your address with 0.1 BTC</a:t>
            </a:r>
          </a:p>
        </p:txBody>
      </p:sp>
      <p:sp>
        <p:nvSpPr>
          <p:cNvPr id="9" name="Right Arrow 8"/>
          <p:cNvSpPr/>
          <p:nvPr/>
        </p:nvSpPr>
        <p:spPr>
          <a:xfrm rot="10800000">
            <a:off x="2354341" y="3070616"/>
            <a:ext cx="4365089" cy="2114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375030" y="3394555"/>
            <a:ext cx="4365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OK, here’s your bread</a:t>
            </a:r>
          </a:p>
        </p:txBody>
      </p:sp>
    </p:spTree>
    <p:extLst>
      <p:ext uri="{BB962C8B-B14F-4D97-AF65-F5344CB8AC3E}">
        <p14:creationId xmlns:p14="http://schemas.microsoft.com/office/powerpoint/2010/main" val="2146044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nip Diagonal Corner Rectangle 14"/>
          <p:cNvSpPr/>
          <p:nvPr/>
        </p:nvSpPr>
        <p:spPr>
          <a:xfrm>
            <a:off x="163814" y="6068031"/>
            <a:ext cx="8352389" cy="725971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  SHA256: 000000000019d6689c085ae165831e934ff763ae46a2a6c172b3f1b60a8ce26f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bitcoin </a:t>
            </a:r>
            <a:r>
              <a:rPr lang="en-US" dirty="0" err="1"/>
              <a:t>blockchain</a:t>
            </a:r>
            <a:r>
              <a:rPr lang="en-US" dirty="0"/>
              <a:t> </a:t>
            </a:r>
            <a:r>
              <a:rPr lang="en-US" sz="2000" dirty="0"/>
              <a:t>(super simplified)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replicated log of </a:t>
            </a:r>
            <a:r>
              <a:rPr lang="en-US" i="1" u="sng" dirty="0"/>
              <a:t>all</a:t>
            </a:r>
            <a:r>
              <a:rPr lang="en-US" dirty="0"/>
              <a:t> bitcoin transactions since the beginning of time</a:t>
            </a:r>
          </a:p>
          <a:p>
            <a:r>
              <a:rPr lang="en-US" dirty="0"/>
              <a:t>Each block contains a list of signed transactions, but also the </a:t>
            </a:r>
            <a:r>
              <a:rPr lang="en-US" i="1" u="sng" dirty="0"/>
              <a:t>SHA256</a:t>
            </a:r>
            <a:r>
              <a:rPr lang="en-US" dirty="0"/>
              <a:t> hash of its </a:t>
            </a:r>
            <a:r>
              <a:rPr lang="en-US" i="1" u="sng" dirty="0"/>
              <a:t>previous</a:t>
            </a:r>
            <a:r>
              <a:rPr lang="en-US" dirty="0"/>
              <a:t> block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3074" name="Picture 2" descr="Go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19" y="3608614"/>
            <a:ext cx="1615560" cy="77496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ight Arrow 10"/>
          <p:cNvSpPr/>
          <p:nvPr/>
        </p:nvSpPr>
        <p:spPr>
          <a:xfrm>
            <a:off x="6875585" y="3849223"/>
            <a:ext cx="543670" cy="213518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2750744" y="4332989"/>
            <a:ext cx="1589264" cy="1242801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List of transactions …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177221" y="4332990"/>
            <a:ext cx="1566932" cy="1242801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List of transactions …</a:t>
            </a:r>
          </a:p>
        </p:txBody>
      </p:sp>
      <p:sp>
        <p:nvSpPr>
          <p:cNvPr id="19" name="Chevron 18"/>
          <p:cNvSpPr/>
          <p:nvPr/>
        </p:nvSpPr>
        <p:spPr>
          <a:xfrm rot="5400000">
            <a:off x="3416116" y="5662310"/>
            <a:ext cx="258519" cy="329513"/>
          </a:xfrm>
          <a:prstGeom prst="chevr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177221" y="3654123"/>
            <a:ext cx="1566932" cy="601693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Block #1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516378" y="3654124"/>
            <a:ext cx="1566932" cy="601693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…</a:t>
            </a:r>
          </a:p>
        </p:txBody>
      </p:sp>
      <p:sp>
        <p:nvSpPr>
          <p:cNvPr id="20" name="Right Arrow 19"/>
          <p:cNvSpPr/>
          <p:nvPr/>
        </p:nvSpPr>
        <p:spPr>
          <a:xfrm>
            <a:off x="4536428" y="3848210"/>
            <a:ext cx="543670" cy="213518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773076" y="3654122"/>
            <a:ext cx="1566932" cy="601693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Block #0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2143832" y="3848209"/>
            <a:ext cx="543670" cy="213518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046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 this enough? Still no</a:t>
            </a:r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7744735" cy="435972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The new transaction must end up on the </a:t>
            </a:r>
            <a:r>
              <a:rPr lang="en-US" b="1" dirty="0" err="1"/>
              <a:t>blockchain</a:t>
            </a:r>
            <a:r>
              <a:rPr lang="en-US" dirty="0"/>
              <a:t> of all bitcoin nodes</a:t>
            </a:r>
          </a:p>
          <a:p>
            <a:r>
              <a:rPr lang="en-US" b="1" dirty="0"/>
              <a:t>Everybody </a:t>
            </a:r>
            <a:r>
              <a:rPr lang="en-US" dirty="0"/>
              <a:t>on the network must be aware of the transaction otherwise seller </a:t>
            </a:r>
            <a:r>
              <a:rPr lang="en-US" b="1" dirty="0"/>
              <a:t>can’t use</a:t>
            </a:r>
            <a:r>
              <a:rPr lang="en-US" dirty="0"/>
              <a:t> the coins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7109313" y="1881230"/>
            <a:ext cx="1855070" cy="19134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Seller</a:t>
            </a:r>
          </a:p>
        </p:txBody>
      </p:sp>
      <p:sp>
        <p:nvSpPr>
          <p:cNvPr id="6" name="Oval 5"/>
          <p:cNvSpPr/>
          <p:nvPr/>
        </p:nvSpPr>
        <p:spPr>
          <a:xfrm>
            <a:off x="286817" y="1881231"/>
            <a:ext cx="1855072" cy="1913435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Buyer</a:t>
            </a:r>
          </a:p>
        </p:txBody>
      </p:sp>
      <p:sp>
        <p:nvSpPr>
          <p:cNvPr id="7" name="Right Arrow 6"/>
          <p:cNvSpPr/>
          <p:nvPr/>
        </p:nvSpPr>
        <p:spPr>
          <a:xfrm>
            <a:off x="2354342" y="2733608"/>
            <a:ext cx="4406694" cy="213518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354341" y="1717945"/>
            <a:ext cx="43653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I want bread, here’s a </a:t>
            </a:r>
            <a:r>
              <a:rPr lang="en-US" sz="2000" b="1" dirty="0"/>
              <a:t>transaction</a:t>
            </a:r>
            <a:r>
              <a:rPr lang="en-US" sz="2000" dirty="0"/>
              <a:t> to your address with 0.1 BTC, which I added to my </a:t>
            </a:r>
            <a:r>
              <a:rPr lang="en-US" sz="2000" dirty="0" err="1"/>
              <a:t>blockchain</a:t>
            </a:r>
            <a:endParaRPr lang="en-US" sz="2000" dirty="0"/>
          </a:p>
        </p:txBody>
      </p:sp>
      <p:sp>
        <p:nvSpPr>
          <p:cNvPr id="9" name="Right Arrow 8"/>
          <p:cNvSpPr/>
          <p:nvPr/>
        </p:nvSpPr>
        <p:spPr>
          <a:xfrm rot="10800000">
            <a:off x="2354341" y="3070616"/>
            <a:ext cx="4365089" cy="2114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375030" y="3394555"/>
            <a:ext cx="43653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OK, using my </a:t>
            </a:r>
            <a:r>
              <a:rPr lang="en-US" sz="2000" dirty="0" err="1"/>
              <a:t>blockchain</a:t>
            </a:r>
            <a:r>
              <a:rPr lang="en-US" sz="2000" dirty="0"/>
              <a:t> I verified your </a:t>
            </a:r>
            <a:r>
              <a:rPr lang="en-US" sz="2000" b="1" dirty="0"/>
              <a:t>input sources </a:t>
            </a:r>
            <a:r>
              <a:rPr lang="en-US" sz="2000" dirty="0"/>
              <a:t>are valid, here’s your bread</a:t>
            </a:r>
          </a:p>
        </p:txBody>
      </p:sp>
    </p:spTree>
    <p:extLst>
      <p:ext uri="{BB962C8B-B14F-4D97-AF65-F5344CB8AC3E}">
        <p14:creationId xmlns:p14="http://schemas.microsoft.com/office/powerpoint/2010/main" val="2072561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Transaction broadcasting</a:t>
            </a:r>
            <a:endParaRPr lang="en-US" sz="1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/>
              <a:t>“I declare I want to send 0.1 BTC from </a:t>
            </a:r>
            <a:r>
              <a:rPr lang="en-US" sz="1400" dirty="0"/>
              <a:t>12vEsiYhQ3iUJK2Mpt5eLq2cgxewQLw4tr </a:t>
            </a:r>
            <a:r>
              <a:rPr lang="en-US" sz="2000" dirty="0"/>
              <a:t>to </a:t>
            </a:r>
            <a:r>
              <a:rPr lang="en-US" sz="1400" dirty="0"/>
              <a:t>16yZiBEmG3AKSUkHm3oHo3PUMPUWUe72tv</a:t>
            </a:r>
            <a:r>
              <a:rPr lang="en-US" sz="2000" dirty="0"/>
              <a:t>, and here’s a signature to prove I own  these bitcoins. Please add my transaction to your </a:t>
            </a:r>
            <a:r>
              <a:rPr lang="en-US" sz="2000" dirty="0" err="1"/>
              <a:t>blockchains</a:t>
            </a:r>
            <a:r>
              <a:rPr lang="en-US" sz="2000" dirty="0"/>
              <a:t>”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410244" y="3424126"/>
            <a:ext cx="1855072" cy="1913435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Buyer</a:t>
            </a:r>
          </a:p>
        </p:txBody>
      </p:sp>
      <p:sp>
        <p:nvSpPr>
          <p:cNvPr id="7" name="Oval 6"/>
          <p:cNvSpPr/>
          <p:nvPr/>
        </p:nvSpPr>
        <p:spPr>
          <a:xfrm>
            <a:off x="6223744" y="2762688"/>
            <a:ext cx="1363303" cy="1393312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Bitcoin node</a:t>
            </a:r>
          </a:p>
        </p:txBody>
      </p:sp>
      <p:sp>
        <p:nvSpPr>
          <p:cNvPr id="8" name="Oval 7"/>
          <p:cNvSpPr/>
          <p:nvPr/>
        </p:nvSpPr>
        <p:spPr>
          <a:xfrm>
            <a:off x="951549" y="4640905"/>
            <a:ext cx="1363303" cy="1393312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Bitcoin node</a:t>
            </a:r>
          </a:p>
        </p:txBody>
      </p:sp>
      <p:sp>
        <p:nvSpPr>
          <p:cNvPr id="9" name="Oval 8"/>
          <p:cNvSpPr/>
          <p:nvPr/>
        </p:nvSpPr>
        <p:spPr>
          <a:xfrm>
            <a:off x="951550" y="2762688"/>
            <a:ext cx="1363303" cy="1393312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Bitcoin node</a:t>
            </a:r>
          </a:p>
        </p:txBody>
      </p:sp>
      <p:sp>
        <p:nvSpPr>
          <p:cNvPr id="10" name="Oval 9"/>
          <p:cNvSpPr/>
          <p:nvPr/>
        </p:nvSpPr>
        <p:spPr>
          <a:xfrm>
            <a:off x="6223743" y="4640905"/>
            <a:ext cx="1363303" cy="1393312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Bitcoin node</a:t>
            </a:r>
          </a:p>
        </p:txBody>
      </p:sp>
      <p:sp>
        <p:nvSpPr>
          <p:cNvPr id="11" name="Right Arrow 10"/>
          <p:cNvSpPr/>
          <p:nvPr/>
        </p:nvSpPr>
        <p:spPr>
          <a:xfrm rot="12202762">
            <a:off x="2449838" y="3723378"/>
            <a:ext cx="898061" cy="265332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9579714">
            <a:off x="2468020" y="4868942"/>
            <a:ext cx="898061" cy="265332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 rot="20110967">
            <a:off x="5326099" y="3817132"/>
            <a:ext cx="898061" cy="265332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rot="1342071">
            <a:off x="5295497" y="4791755"/>
            <a:ext cx="898061" cy="265332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874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 this enough? Maybe…</a:t>
            </a:r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It’s not enough that </a:t>
            </a:r>
            <a:r>
              <a:rPr lang="en-US" b="1" dirty="0"/>
              <a:t>one node </a:t>
            </a:r>
            <a:r>
              <a:rPr lang="en-US" dirty="0"/>
              <a:t>confirms the transaction</a:t>
            </a:r>
          </a:p>
          <a:p>
            <a:r>
              <a:rPr lang="en-US" dirty="0"/>
              <a:t>The seller must be sure the </a:t>
            </a:r>
            <a:r>
              <a:rPr lang="en-US" b="1" dirty="0"/>
              <a:t>entire network </a:t>
            </a:r>
            <a:r>
              <a:rPr lang="en-US" dirty="0"/>
              <a:t>confirms it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if not, they won’t be able to spend the coins in the future</a:t>
            </a:r>
          </a:p>
        </p:txBody>
      </p:sp>
      <p:sp>
        <p:nvSpPr>
          <p:cNvPr id="5" name="Oval 4"/>
          <p:cNvSpPr/>
          <p:nvPr/>
        </p:nvSpPr>
        <p:spPr>
          <a:xfrm>
            <a:off x="7109313" y="1881230"/>
            <a:ext cx="1855070" cy="19134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Seller</a:t>
            </a:r>
          </a:p>
        </p:txBody>
      </p:sp>
      <p:sp>
        <p:nvSpPr>
          <p:cNvPr id="6" name="Oval 5"/>
          <p:cNvSpPr/>
          <p:nvPr/>
        </p:nvSpPr>
        <p:spPr>
          <a:xfrm>
            <a:off x="286817" y="1881231"/>
            <a:ext cx="1855072" cy="1913435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Buyer</a:t>
            </a:r>
          </a:p>
        </p:txBody>
      </p:sp>
      <p:sp>
        <p:nvSpPr>
          <p:cNvPr id="7" name="Right Arrow 6"/>
          <p:cNvSpPr/>
          <p:nvPr/>
        </p:nvSpPr>
        <p:spPr>
          <a:xfrm>
            <a:off x="2354342" y="2733608"/>
            <a:ext cx="4406694" cy="213518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354341" y="1695529"/>
            <a:ext cx="43653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I want bread, here’s a </a:t>
            </a:r>
            <a:r>
              <a:rPr lang="en-US" sz="2000" b="1" dirty="0"/>
              <a:t>transaction</a:t>
            </a:r>
            <a:r>
              <a:rPr lang="en-US" sz="2000" dirty="0"/>
              <a:t> to your address with 0.1 BTC. </a:t>
            </a:r>
          </a:p>
          <a:p>
            <a:pPr algn="ctr"/>
            <a:r>
              <a:rPr lang="en-US" sz="2000" dirty="0"/>
              <a:t>I have </a:t>
            </a:r>
            <a:r>
              <a:rPr lang="en-US" sz="2000" b="1" dirty="0"/>
              <a:t>broadcasted</a:t>
            </a:r>
            <a:r>
              <a:rPr lang="en-US" sz="2000" dirty="0"/>
              <a:t> it already</a:t>
            </a:r>
          </a:p>
        </p:txBody>
      </p:sp>
      <p:sp>
        <p:nvSpPr>
          <p:cNvPr id="9" name="Right Arrow 8"/>
          <p:cNvSpPr/>
          <p:nvPr/>
        </p:nvSpPr>
        <p:spPr>
          <a:xfrm rot="10800000">
            <a:off x="2354341" y="3070616"/>
            <a:ext cx="4365089" cy="2114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375030" y="3394555"/>
            <a:ext cx="43653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OK, indeed the transaction reached my </a:t>
            </a:r>
            <a:r>
              <a:rPr lang="en-US" sz="2000" b="1" dirty="0" err="1"/>
              <a:t>blockchain</a:t>
            </a:r>
            <a:r>
              <a:rPr lang="en-US" sz="2000" dirty="0"/>
              <a:t>, my closest node confirms it. Here’s your bread</a:t>
            </a:r>
          </a:p>
        </p:txBody>
      </p:sp>
    </p:spTree>
    <p:extLst>
      <p:ext uri="{BB962C8B-B14F-4D97-AF65-F5344CB8AC3E}">
        <p14:creationId xmlns:p14="http://schemas.microsoft.com/office/powerpoint/2010/main" val="18371800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DADE6138-B41B-4D2A-9C9A-398B76EA0A15}"/>
</file>

<file path=customXml/itemProps2.xml><?xml version="1.0" encoding="utf-8"?>
<ds:datastoreItem xmlns:ds="http://schemas.openxmlformats.org/officeDocument/2006/customXml" ds:itemID="{6154A9F6-B7BF-4511-A9DF-F2640D2C10B1}"/>
</file>

<file path=customXml/itemProps3.xml><?xml version="1.0" encoding="utf-8"?>
<ds:datastoreItem xmlns:ds="http://schemas.openxmlformats.org/officeDocument/2006/customXml" ds:itemID="{91BE4F6F-2162-4D6A-91D2-E0B4B692A335}"/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9383</TotalTime>
  <Words>1170</Words>
  <Application>Microsoft Office PowerPoint</Application>
  <PresentationFormat>On-screen Show (4:3)</PresentationFormat>
  <Paragraphs>220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Roboto Slab</vt:lpstr>
      <vt:lpstr>Arial</vt:lpstr>
      <vt:lpstr>Calibri</vt:lpstr>
      <vt:lpstr>Cambria</vt:lpstr>
      <vt:lpstr>Consolas</vt:lpstr>
      <vt:lpstr>Courier New</vt:lpstr>
      <vt:lpstr>Wingdings</vt:lpstr>
      <vt:lpstr>Adjacency</vt:lpstr>
      <vt:lpstr>Introduction to FinTech</vt:lpstr>
      <vt:lpstr>What is bitcoin?</vt:lpstr>
      <vt:lpstr>Bitcoin addresses</vt:lpstr>
      <vt:lpstr>A bitcoin transaction (super simplified)</vt:lpstr>
      <vt:lpstr>Is this enough? No!</vt:lpstr>
      <vt:lpstr>The bitcoin blockchain (super simplified)</vt:lpstr>
      <vt:lpstr>Is this enough? Still no</vt:lpstr>
      <vt:lpstr>Transaction broadcasting</vt:lpstr>
      <vt:lpstr>Is this enough? Maybe…</vt:lpstr>
      <vt:lpstr>Reaching blockchain consensus</vt:lpstr>
      <vt:lpstr>Blockchain forks</vt:lpstr>
      <vt:lpstr>Blockchain forks (2)</vt:lpstr>
      <vt:lpstr>Is this enough? Almost…</vt:lpstr>
      <vt:lpstr>A byzantine attack</vt:lpstr>
      <vt:lpstr>Proof of work</vt:lpstr>
      <vt:lpstr>51% attacks</vt:lpstr>
      <vt:lpstr>The SHA256 computation arms race</vt:lpstr>
      <vt:lpstr>Summary</vt:lpstr>
      <vt:lpstr>Bedtime reading</vt:lpstr>
      <vt:lpstr>PowerPoint Presentation</vt:lpstr>
    </vt:vector>
  </TitlesOfParts>
  <Company>backpack.com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Blockchain Technology: Bitcoin and Beyond</dc:title>
  <dc:creator>David Duccini</dc:creator>
  <cp:lastModifiedBy>Han, Meng</cp:lastModifiedBy>
  <cp:revision>171</cp:revision>
  <cp:lastPrinted>2017-11-16T01:13:48Z</cp:lastPrinted>
  <dcterms:created xsi:type="dcterms:W3CDTF">2015-01-10T13:21:37Z</dcterms:created>
  <dcterms:modified xsi:type="dcterms:W3CDTF">2019-11-01T15:16:19Z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