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notesSlides/notesSlide4.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950" r:id="rId1"/>
  </p:sldMasterIdLst>
  <p:notesMasterIdLst>
    <p:notesMasterId r:id="rId21"/>
  </p:notesMasterIdLst>
  <p:handoutMasterIdLst>
    <p:handoutMasterId r:id="rId22"/>
  </p:handoutMasterIdLst>
  <p:sldIdLst>
    <p:sldId id="256" r:id="rId2"/>
    <p:sldId id="340" r:id="rId3"/>
    <p:sldId id="341" r:id="rId4"/>
    <p:sldId id="342" r:id="rId5"/>
    <p:sldId id="343" r:id="rId6"/>
    <p:sldId id="344" r:id="rId7"/>
    <p:sldId id="345" r:id="rId8"/>
    <p:sldId id="346" r:id="rId9"/>
    <p:sldId id="298" r:id="rId10"/>
    <p:sldId id="299" r:id="rId11"/>
    <p:sldId id="300" r:id="rId12"/>
    <p:sldId id="301" r:id="rId13"/>
    <p:sldId id="302" r:id="rId14"/>
    <p:sldId id="306" r:id="rId15"/>
    <p:sldId id="307" r:id="rId16"/>
    <p:sldId id="308" r:id="rId17"/>
    <p:sldId id="311" r:id="rId18"/>
    <p:sldId id="312" r:id="rId19"/>
    <p:sldId id="297" r:id="rId2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9828"/>
    <a:srgbClr val="EBB03B"/>
    <a:srgbClr val="FFAA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59" autoAdjust="0"/>
    <p:restoredTop sz="82603" autoAdjust="0"/>
  </p:normalViewPr>
  <p:slideViewPr>
    <p:cSldViewPr snapToGrid="0" snapToObjects="1">
      <p:cViewPr varScale="1">
        <p:scale>
          <a:sx n="99" d="100"/>
          <a:sy n="99" d="100"/>
        </p:scale>
        <p:origin x="2299" y="91"/>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1BA9FCD9-3642-B345-A241-0B8D14F94AAC}" type="datetimeFigureOut">
              <a:rPr lang="en-US" smtClean="0"/>
              <a:t>11/1/2019</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1795E8CD-E585-B047-92C6-CCCE9E144C04}" type="slidenum">
              <a:rPr lang="en-US" smtClean="0"/>
              <a:t>‹#›</a:t>
            </a:fld>
            <a:endParaRPr lang="en-US"/>
          </a:p>
        </p:txBody>
      </p:sp>
    </p:spTree>
    <p:extLst>
      <p:ext uri="{BB962C8B-B14F-4D97-AF65-F5344CB8AC3E}">
        <p14:creationId xmlns:p14="http://schemas.microsoft.com/office/powerpoint/2010/main" val="32956848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2356519B-C686-4C49-9EBB-F4671EEFC7C3}" type="datetimeFigureOut">
              <a:rPr lang="en-US" smtClean="0"/>
              <a:t>11/1/2019</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465FFB45-2144-074A-94D8-F1A47953D10E}" type="slidenum">
              <a:rPr lang="en-US" smtClean="0"/>
              <a:t>‹#›</a:t>
            </a:fld>
            <a:endParaRPr lang="en-US"/>
          </a:p>
        </p:txBody>
      </p:sp>
    </p:spTree>
    <p:extLst>
      <p:ext uri="{BB962C8B-B14F-4D97-AF65-F5344CB8AC3E}">
        <p14:creationId xmlns:p14="http://schemas.microsoft.com/office/powerpoint/2010/main" val="411826925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21789E-6ACF-4716-A8EA-39E595680C58}" type="slidenum">
              <a:rPr lang="en-US" smtClean="0"/>
              <a:t>13</a:t>
            </a:fld>
            <a:endParaRPr lang="en-US"/>
          </a:p>
        </p:txBody>
      </p:sp>
    </p:spTree>
    <p:extLst>
      <p:ext uri="{BB962C8B-B14F-4D97-AF65-F5344CB8AC3E}">
        <p14:creationId xmlns:p14="http://schemas.microsoft.com/office/powerpoint/2010/main" val="1629331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F21789E-6ACF-4716-A8EA-39E595680C58}" type="slidenum">
              <a:rPr lang="en-US" smtClean="0"/>
              <a:t>14</a:t>
            </a:fld>
            <a:endParaRPr lang="en-US"/>
          </a:p>
        </p:txBody>
      </p:sp>
    </p:spTree>
    <p:extLst>
      <p:ext uri="{BB962C8B-B14F-4D97-AF65-F5344CB8AC3E}">
        <p14:creationId xmlns:p14="http://schemas.microsoft.com/office/powerpoint/2010/main" val="1208215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F21789E-6ACF-4716-A8EA-39E595680C58}" type="slidenum">
              <a:rPr lang="en-US" smtClean="0"/>
              <a:t>15</a:t>
            </a:fld>
            <a:endParaRPr lang="en-US"/>
          </a:p>
        </p:txBody>
      </p:sp>
    </p:spTree>
    <p:extLst>
      <p:ext uri="{BB962C8B-B14F-4D97-AF65-F5344CB8AC3E}">
        <p14:creationId xmlns:p14="http://schemas.microsoft.com/office/powerpoint/2010/main" val="3828090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F21789E-6ACF-4716-A8EA-39E595680C58}" type="slidenum">
              <a:rPr lang="en-US" smtClean="0"/>
              <a:t>16</a:t>
            </a:fld>
            <a:endParaRPr lang="en-US"/>
          </a:p>
        </p:txBody>
      </p:sp>
    </p:spTree>
    <p:extLst>
      <p:ext uri="{BB962C8B-B14F-4D97-AF65-F5344CB8AC3E}">
        <p14:creationId xmlns:p14="http://schemas.microsoft.com/office/powerpoint/2010/main" val="3487767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5FFB45-2144-074A-94D8-F1A47953D10E}" type="slidenum">
              <a:rPr lang="en-US" smtClean="0"/>
              <a:t>18</a:t>
            </a:fld>
            <a:endParaRPr lang="en-US"/>
          </a:p>
        </p:txBody>
      </p:sp>
    </p:spTree>
    <p:extLst>
      <p:ext uri="{BB962C8B-B14F-4D97-AF65-F5344CB8AC3E}">
        <p14:creationId xmlns:p14="http://schemas.microsoft.com/office/powerpoint/2010/main" val="1906019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E9BAE69-8F57-4875-90DE-D9E4EEA2AAE9}" type="datetime1">
              <a:rPr lang="en-US" smtClean="0"/>
              <a:t>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05A0A9-A749-4EA0-BA38-2A29810DA1E7}" type="datetime1">
              <a:rPr lang="en-US" smtClean="0"/>
              <a:t>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0FEF53C-C1CE-41D5-83A3-A3480FEE2937}" type="datetime1">
              <a:rPr lang="en-US" smtClean="0"/>
              <a:t>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cSld name="1_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804864" y="446088"/>
            <a:ext cx="2660650" cy="1751423"/>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95965" y="446089"/>
            <a:ext cx="2569549" cy="1508073"/>
          </a:xfrm>
        </p:spPr>
        <p:txBody>
          <a:bodyPr anchor="b"/>
          <a:lstStyle>
            <a:lvl1pPr algn="l">
              <a:defRPr sz="2400" b="1"/>
            </a:lvl1pPr>
          </a:lstStyle>
          <a:p>
            <a:r>
              <a:rPr lang="en-US" dirty="0"/>
              <a:t>Click to edit Master title style</a:t>
            </a:r>
          </a:p>
        </p:txBody>
      </p:sp>
      <p:sp>
        <p:nvSpPr>
          <p:cNvPr id="3" name="Content Placeholder 2"/>
          <p:cNvSpPr>
            <a:spLocks noGrp="1"/>
          </p:cNvSpPr>
          <p:nvPr>
            <p:ph idx="1"/>
          </p:nvPr>
        </p:nvSpPr>
        <p:spPr>
          <a:xfrm>
            <a:off x="3641725" y="446089"/>
            <a:ext cx="4689475" cy="5414963"/>
          </a:xfrm>
        </p:spPr>
        <p:txBody>
          <a:bodyPr>
            <a:normAutofit/>
          </a:bodyPr>
          <a:lstStyle>
            <a:lvl1pPr marL="257175" indent="-257175">
              <a:buClr>
                <a:schemeClr val="tx1"/>
              </a:buClr>
              <a:buSzPct val="120000"/>
              <a:buFont typeface="Arial" panose="020B0604020202020204" pitchFamily="34" charset="0"/>
              <a:buChar char="•"/>
              <a:defRPr/>
            </a:lvl1pPr>
            <a:lvl2pPr marL="557213" indent="-214313">
              <a:buClr>
                <a:schemeClr val="tx1"/>
              </a:buClr>
              <a:buSzPct val="120000"/>
              <a:buFont typeface="Arial" panose="020B0604020202020204" pitchFamily="34" charset="0"/>
              <a:buChar char="•"/>
              <a:defRPr/>
            </a:lvl2pPr>
            <a:lvl3pPr marL="857250" indent="-171450">
              <a:buClr>
                <a:schemeClr val="tx1"/>
              </a:buClr>
              <a:buSzPct val="120000"/>
              <a:buFont typeface="Arial" panose="020B0604020202020204" pitchFamily="34" charset="0"/>
              <a:buChar char="•"/>
              <a:defRPr/>
            </a:lvl3pPr>
            <a:lvl4pPr marL="1200150" indent="-171450">
              <a:buClr>
                <a:schemeClr val="tx1"/>
              </a:buClr>
              <a:buSzPct val="120000"/>
              <a:buFont typeface="Arial" panose="020B0604020202020204" pitchFamily="34" charset="0"/>
              <a:buChar char="•"/>
              <a:defRPr/>
            </a:lvl4pPr>
            <a:lvl5pPr marL="1543050" indent="-171450">
              <a:buClr>
                <a:schemeClr val="tx1"/>
              </a:buClr>
              <a:buSzPct val="120000"/>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04864" y="2260739"/>
            <a:ext cx="2660650" cy="3600311"/>
          </a:xfrm>
        </p:spPr>
        <p:txBody>
          <a:bodyPr/>
          <a:lstStyle>
            <a:lvl1pPr marL="257175" indent="-257175">
              <a:buClr>
                <a:schemeClr val="tx1"/>
              </a:buClr>
              <a:buSzPct val="120000"/>
              <a:buFont typeface="+mj-lt"/>
              <a:buAutoNum type="arabicPeriod"/>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5" name="Date Placeholder 4"/>
          <p:cNvSpPr>
            <a:spLocks noGrp="1"/>
          </p:cNvSpPr>
          <p:nvPr>
            <p:ph type="dt" sz="half" idx="10"/>
          </p:nvPr>
        </p:nvSpPr>
        <p:spPr/>
        <p:txBody>
          <a:bodyPr/>
          <a:lstStyle/>
          <a:p>
            <a:fld id="{D0DF5E60-9974-AC48-9591-99C2BB44B7CF}" type="datetimeFigureOut">
              <a:rPr lang="en-US" dirty="0"/>
              <a:pPr/>
              <a:t>11/1/2019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80013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AC0456-775B-4ECE-905A-1EE2CDA1284E}" type="datetime1">
              <a:rPr lang="en-US" smtClean="0"/>
              <a:t>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6642FED-6FAE-4B5C-B336-B8AB90CAD558}" type="datetime1">
              <a:rPr lang="en-US" smtClean="0"/>
              <a:t>11/1/2019</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D91285A-0BF5-410E-8F26-CD33AED195A4}" type="datetime1">
              <a:rPr lang="en-US" smtClean="0"/>
              <a:t>11/1/2019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73D390E-77FE-4C2E-B3FF-CB20FA6EAE73}" type="datetime1">
              <a:rPr lang="en-US" smtClean="0"/>
              <a:t>11/1/2019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3EE1135-E6A1-4DC9-91B2-7253CC6D474A}" type="datetime1">
              <a:rPr lang="en-US" smtClean="0"/>
              <a:t>11/1/2019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98E5C3-E0AE-4452-A679-041AD45EF6B4}" type="datetime1">
              <a:rPr lang="en-US" smtClean="0"/>
              <a:t>11/1/2019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96CDDDD-CDAD-4175-B0F9-56284389DDAE}" type="datetime1">
              <a:rPr lang="en-US" smtClean="0"/>
              <a:t>11/1/2019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4C3E0E07-9A20-457E-BDA8-6B0488126C03}" type="datetime1">
              <a:rPr lang="en-US" smtClean="0"/>
              <a:t>11/1/2019</a:t>
            </a:fld>
            <a:endParaRPr lang="en-US" dirty="0"/>
          </a:p>
        </p:txBody>
      </p:sp>
      <p:sp>
        <p:nvSpPr>
          <p:cNvPr id="9" name="Slide Number Placeholder 8"/>
          <p:cNvSpPr>
            <a:spLocks noGrp="1"/>
          </p:cNvSpPr>
          <p:nvPr>
            <p:ph type="sldNum" sz="quarter" idx="11"/>
          </p:nvPr>
        </p:nvSpPr>
        <p:spPr/>
        <p:txBody>
          <a:bodyPr/>
          <a:lstStyle/>
          <a:p>
            <a:fld id="{6E2D2B3B-882E-40F3-A32F-6DD516915044}" type="slidenum">
              <a:rPr lang="en-US" smtClean="0"/>
              <a:pPr/>
              <a:t>‹#›</a:t>
            </a:fld>
            <a:endParaRPr lang="en-US" dirty="0"/>
          </a:p>
        </p:txBody>
      </p:sp>
      <p:sp>
        <p:nvSpPr>
          <p:cNvPr id="10" name="Footer Placeholder 9"/>
          <p:cNvSpPr>
            <a:spLocks noGrp="1"/>
          </p:cNvSpPr>
          <p:nvPr>
            <p:ph type="ftr" sz="quarter" idx="12"/>
          </p:nvPr>
        </p:nvSpPr>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458200" y="0"/>
            <a:ext cx="685800" cy="6858000"/>
          </a:xfrm>
          <a:prstGeom prst="rect">
            <a:avLst/>
          </a:prstGeom>
          <a:solidFill>
            <a:srgbClr val="FF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rgbClr val="FE9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6E2D2B3B-882E-40F3-A32F-6DD516915044}" type="slidenum">
              <a:rPr lang="en-US" smtClean="0"/>
              <a:pPr/>
              <a:t>‹#›</a:t>
            </a:fld>
            <a:endParaRPr lang="en-US" dirty="0"/>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88B6C1A1-844A-4FD7-BBE3-B58BC25FF966}" type="datetime1">
              <a:rPr lang="en-US" smtClean="0"/>
              <a:t>11/1/2019</a:t>
            </a:fld>
            <a:endParaRPr lang="en-US" dirty="0"/>
          </a:p>
        </p:txBody>
      </p:sp>
    </p:spTree>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 id="2147483962" r:id="rId12"/>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hyperlink" Target="http://www.irs.gov/pub/irs-drop/n-14-21.pdf"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eos.io/"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steem.center/index.php?title=Dan_Larimer" TargetMode="External"/><Relationship Id="rId2" Type="http://schemas.openxmlformats.org/officeDocument/2006/relationships/hyperlink" Target="https://www.steem.center/index.php?title=Dan_Larimer#cite_note-no1-1" TargetMode="External"/><Relationship Id="rId1" Type="http://schemas.openxmlformats.org/officeDocument/2006/relationships/slideLayout" Target="../slideLayouts/slideLayout2.xml"/><Relationship Id="rId4" Type="http://schemas.openxmlformats.org/officeDocument/2006/relationships/image" Target="../media/image5.tiff"/></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835025"/>
            <a:ext cx="8619699" cy="2593975"/>
          </a:xfrm>
        </p:spPr>
        <p:txBody>
          <a:bodyPr/>
          <a:lstStyle/>
          <a:p>
            <a:pPr algn="ctr"/>
            <a:r>
              <a:rPr lang="en-US" sz="6000" dirty="0"/>
              <a:t>Introduction to </a:t>
            </a:r>
            <a:r>
              <a:rPr lang="en-US" sz="6000" dirty="0" err="1"/>
              <a:t>FinTech</a:t>
            </a:r>
            <a:endParaRPr lang="en-US" sz="6000" dirty="0"/>
          </a:p>
        </p:txBody>
      </p:sp>
      <p:sp>
        <p:nvSpPr>
          <p:cNvPr id="3" name="Subtitle 2"/>
          <p:cNvSpPr>
            <a:spLocks noGrp="1"/>
          </p:cNvSpPr>
          <p:nvPr>
            <p:ph type="subTitle" idx="1"/>
          </p:nvPr>
        </p:nvSpPr>
        <p:spPr>
          <a:xfrm>
            <a:off x="1078969" y="4363700"/>
            <a:ext cx="6461760" cy="1066800"/>
          </a:xfrm>
        </p:spPr>
        <p:txBody>
          <a:bodyPr>
            <a:noAutofit/>
          </a:bodyPr>
          <a:lstStyle/>
          <a:p>
            <a:pPr algn="ctr"/>
            <a:r>
              <a:rPr lang="en-US" altLang="zh-CN" sz="3600" dirty="0"/>
              <a:t>Dr. </a:t>
            </a:r>
            <a:r>
              <a:rPr lang="en-US" altLang="zh-CN" sz="3600" dirty="0" err="1"/>
              <a:t>Meng</a:t>
            </a:r>
            <a:r>
              <a:rPr lang="en-US" altLang="zh-CN" sz="3600" dirty="0"/>
              <a:t> Han</a:t>
            </a:r>
            <a:endParaRPr lang="en-US" sz="3200" dirty="0"/>
          </a:p>
        </p:txBody>
      </p:sp>
      <p:pic>
        <p:nvPicPr>
          <p:cNvPr id="5" name="Picture 4"/>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52126" y="145989"/>
            <a:ext cx="2040247" cy="1696839"/>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4683" y="145989"/>
            <a:ext cx="2855982" cy="1255779"/>
          </a:xfrm>
          <a:prstGeom prst="rect">
            <a:avLst/>
          </a:prstGeom>
        </p:spPr>
      </p:pic>
      <p:sp>
        <p:nvSpPr>
          <p:cNvPr id="7" name="Title 1"/>
          <p:cNvSpPr>
            <a:spLocks noGrp="1"/>
          </p:cNvSpPr>
          <p:nvPr/>
        </p:nvSpPr>
        <p:spPr>
          <a:xfrm>
            <a:off x="-458585" y="684668"/>
            <a:ext cx="10058400" cy="3566160"/>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8000" kern="1200" spc="-50" baseline="0">
                <a:solidFill>
                  <a:schemeClr val="tx1">
                    <a:lumMod val="85000"/>
                    <a:lumOff val="15000"/>
                  </a:schemeClr>
                </a:solidFill>
                <a:latin typeface="+mj-lt"/>
                <a:ea typeface="+mj-ea"/>
                <a:cs typeface="+mj-cs"/>
              </a:defRPr>
            </a:lvl1pPr>
          </a:lstStyle>
          <a:p>
            <a:endParaRPr lang="en-US" dirty="0"/>
          </a:p>
        </p:txBody>
      </p:sp>
      <p:sp>
        <p:nvSpPr>
          <p:cNvPr id="8" name="Subtitle 2"/>
          <p:cNvSpPr>
            <a:spLocks noGrp="1"/>
          </p:cNvSpPr>
          <p:nvPr/>
        </p:nvSpPr>
        <p:spPr>
          <a:xfrm>
            <a:off x="398296" y="5232501"/>
            <a:ext cx="10058400" cy="11430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None/>
              <a:defRPr sz="2400" kern="1200" cap="all" spc="200" baseline="0">
                <a:solidFill>
                  <a:schemeClr val="tx2"/>
                </a:solidFill>
                <a:latin typeface="+mj-lt"/>
                <a:ea typeface="+mn-ea"/>
                <a:cs typeface="+mn-cs"/>
              </a:defRPr>
            </a:lvl1pPr>
            <a:lvl2pPr marL="457200" indent="0" algn="ctr" defTabSz="914400" rtl="0" eaLnBrk="1" latinLnBrk="0" hangingPunct="1">
              <a:lnSpc>
                <a:spcPct val="90000"/>
              </a:lnSpc>
              <a:spcBef>
                <a:spcPts val="200"/>
              </a:spcBef>
              <a:spcAft>
                <a:spcPts val="400"/>
              </a:spcAft>
              <a:buClr>
                <a:schemeClr val="accent1"/>
              </a:buClr>
              <a:buFont typeface="Calibri" pitchFamily="34" charset="0"/>
              <a:buNone/>
              <a:defRPr sz="2400" kern="1200">
                <a:solidFill>
                  <a:schemeClr val="tx1">
                    <a:lumMod val="75000"/>
                    <a:lumOff val="25000"/>
                  </a:schemeClr>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Font typeface="Calibri" pitchFamily="34" charset="0"/>
              <a:buNone/>
              <a:defRPr sz="2400" kern="1200">
                <a:solidFill>
                  <a:schemeClr val="tx1">
                    <a:lumMod val="75000"/>
                    <a:lumOff val="25000"/>
                  </a:schemeClr>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9pPr>
          </a:lstStyle>
          <a:p>
            <a:r>
              <a:rPr lang="en-US" sz="1600" dirty="0"/>
              <a:t>BLOCKCHAIN</a:t>
            </a:r>
          </a:p>
          <a:p>
            <a:r>
              <a:rPr lang="en-US" sz="1600" dirty="0"/>
              <a:t>Evolution from bitcoin to smart contracts</a:t>
            </a:r>
          </a:p>
          <a:p>
            <a:r>
              <a:rPr lang="en-US" sz="1600" dirty="0">
                <a:solidFill>
                  <a:schemeClr val="bg1">
                    <a:lumMod val="50000"/>
                  </a:schemeClr>
                </a:solidFill>
              </a:rPr>
              <a:t>Thanks for Eugene </a:t>
            </a:r>
            <a:r>
              <a:rPr lang="en-US" sz="1600" dirty="0" err="1">
                <a:solidFill>
                  <a:schemeClr val="bg1">
                    <a:lumMod val="50000"/>
                  </a:schemeClr>
                </a:solidFill>
              </a:rPr>
              <a:t>Luzgin</a:t>
            </a:r>
            <a:endParaRPr lang="en-US" sz="1600" dirty="0">
              <a:solidFill>
                <a:schemeClr val="bg1">
                  <a:lumMod val="50000"/>
                </a:schemeClr>
              </a:solidFill>
            </a:endParaRPr>
          </a:p>
          <a:p>
            <a:endParaRPr lang="en-US" sz="1600" dirty="0"/>
          </a:p>
        </p:txBody>
      </p:sp>
    </p:spTree>
    <p:extLst>
      <p:ext uri="{BB962C8B-B14F-4D97-AF65-F5344CB8AC3E}">
        <p14:creationId xmlns:p14="http://schemas.microsoft.com/office/powerpoint/2010/main" val="2960123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Registries</a:t>
            </a:r>
          </a:p>
        </p:txBody>
      </p:sp>
      <p:sp>
        <p:nvSpPr>
          <p:cNvPr id="5" name="Content Placeholder 2"/>
          <p:cNvSpPr>
            <a:spLocks noGrp="1"/>
          </p:cNvSpPr>
          <p:nvPr>
            <p:ph idx="1"/>
          </p:nvPr>
        </p:nvSpPr>
        <p:spPr/>
        <p:txBody>
          <a:bodyPr>
            <a:normAutofit/>
          </a:bodyPr>
          <a:lstStyle/>
          <a:p>
            <a:endParaRPr lang="en-US" sz="3200" dirty="0"/>
          </a:p>
        </p:txBody>
      </p:sp>
      <p:pic>
        <p:nvPicPr>
          <p:cNvPr id="4" name="Content Placeholder 5" descr="Screen Shot 2015-01-12 at 20.39.58.png"/>
          <p:cNvPicPr>
            <a:picLocks noChangeAspect="1"/>
          </p:cNvPicPr>
          <p:nvPr/>
        </p:nvPicPr>
        <p:blipFill>
          <a:blip r:embed="rId2" cstate="screen">
            <a:extLst>
              <a:ext uri="{28A0092B-C50C-407E-A947-70E740481C1C}">
                <a14:useLocalDpi xmlns:a14="http://schemas.microsoft.com/office/drawing/2010/main"/>
              </a:ext>
            </a:extLst>
          </a:blip>
          <a:srcRect t="16809" b="16809"/>
          <a:stretch>
            <a:fillRect/>
          </a:stretch>
        </p:blipFill>
        <p:spPr>
          <a:xfrm>
            <a:off x="338637" y="1809856"/>
            <a:ext cx="7376984" cy="3485625"/>
          </a:xfrm>
          <a:prstGeom prst="rect">
            <a:avLst/>
          </a:prstGeom>
        </p:spPr>
      </p:pic>
    </p:spTree>
    <p:extLst>
      <p:ext uri="{BB962C8B-B14F-4D97-AF65-F5344CB8AC3E}">
        <p14:creationId xmlns:p14="http://schemas.microsoft.com/office/powerpoint/2010/main" val="1765930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Namecoin</a:t>
            </a:r>
            <a:endParaRPr lang="en-US" dirty="0"/>
          </a:p>
        </p:txBody>
      </p:sp>
      <p:sp>
        <p:nvSpPr>
          <p:cNvPr id="5" name="Content Placeholder 2"/>
          <p:cNvSpPr>
            <a:spLocks noGrp="1"/>
          </p:cNvSpPr>
          <p:nvPr>
            <p:ph idx="1"/>
          </p:nvPr>
        </p:nvSpPr>
        <p:spPr>
          <a:xfrm>
            <a:off x="338636" y="1649083"/>
            <a:ext cx="8466729" cy="2261782"/>
          </a:xfrm>
        </p:spPr>
        <p:txBody>
          <a:bodyPr>
            <a:normAutofit fontScale="85000" lnSpcReduction="20000"/>
          </a:bodyPr>
          <a:lstStyle/>
          <a:p>
            <a:pPr marL="114297" indent="0">
              <a:buNone/>
            </a:pPr>
            <a:r>
              <a:rPr lang="en-US" sz="3300" dirty="0"/>
              <a:t>The first fork of Bitcoin with a purpose</a:t>
            </a:r>
          </a:p>
          <a:p>
            <a:r>
              <a:rPr lang="en-US" sz="3300" dirty="0"/>
              <a:t>Securely record and transfer arbitrary names (keys).</a:t>
            </a:r>
          </a:p>
          <a:p>
            <a:r>
              <a:rPr lang="en-US" sz="3300" dirty="0"/>
              <a:t>Attach a value (data) to the names</a:t>
            </a:r>
          </a:p>
          <a:p>
            <a:r>
              <a:rPr lang="en-US" sz="3300" dirty="0"/>
              <a:t>(up to 520 bytes, more in the future).</a:t>
            </a:r>
          </a:p>
          <a:p>
            <a:r>
              <a:rPr lang="en-US" sz="3300" dirty="0"/>
              <a:t>Transact </a:t>
            </a:r>
            <a:r>
              <a:rPr lang="en-US" sz="3300" dirty="0" err="1"/>
              <a:t>namecoins</a:t>
            </a:r>
            <a:r>
              <a:rPr lang="en-US" sz="3300" dirty="0"/>
              <a:t>, the digital currency (NMC).</a:t>
            </a:r>
          </a:p>
          <a:p>
            <a:endParaRPr lang="en-US" sz="3200" dirty="0"/>
          </a:p>
        </p:txBody>
      </p:sp>
      <p:pic>
        <p:nvPicPr>
          <p:cNvPr id="4" name="Picture 3" descr="Screen Shot 2015-01-11 at 17.06.39.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5006" y="3910865"/>
            <a:ext cx="4968833" cy="1974962"/>
          </a:xfrm>
          <a:prstGeom prst="rect">
            <a:avLst/>
          </a:prstGeom>
        </p:spPr>
      </p:pic>
    </p:spTree>
    <p:extLst>
      <p:ext uri="{BB962C8B-B14F-4D97-AF65-F5344CB8AC3E}">
        <p14:creationId xmlns:p14="http://schemas.microsoft.com/office/powerpoint/2010/main" val="22156564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Alternates to Bitcoin aka Altcoins</a:t>
            </a:r>
          </a:p>
        </p:txBody>
      </p:sp>
      <p:sp>
        <p:nvSpPr>
          <p:cNvPr id="5" name="Content Placeholder 2"/>
          <p:cNvSpPr>
            <a:spLocks noGrp="1"/>
          </p:cNvSpPr>
          <p:nvPr>
            <p:ph idx="1"/>
          </p:nvPr>
        </p:nvSpPr>
        <p:spPr/>
        <p:txBody>
          <a:bodyPr>
            <a:normAutofit fontScale="70000" lnSpcReduction="20000"/>
          </a:bodyPr>
          <a:lstStyle/>
          <a:p>
            <a:r>
              <a:rPr lang="en-US" sz="3300" dirty="0"/>
              <a:t>“Good artists copy.  Great artists steal.”</a:t>
            </a:r>
          </a:p>
          <a:p>
            <a:r>
              <a:rPr lang="en-US" sz="3300" dirty="0"/>
              <a:t>The first alternate </a:t>
            </a:r>
            <a:r>
              <a:rPr lang="en-US" sz="3300" dirty="0" err="1"/>
              <a:t>blockchain</a:t>
            </a:r>
            <a:r>
              <a:rPr lang="en-US" sz="3300" dirty="0"/>
              <a:t> as mentioned was </a:t>
            </a:r>
            <a:r>
              <a:rPr lang="en-US" sz="3300" b="1" dirty="0" err="1"/>
              <a:t>Namecoin</a:t>
            </a:r>
            <a:endParaRPr lang="en-US" sz="3300" dirty="0"/>
          </a:p>
          <a:p>
            <a:r>
              <a:rPr lang="en-US" sz="3300" dirty="0"/>
              <a:t>Early attempts to “re-level the playing field” were made by changing the hashing function from SHA256 to SCRYPT or sets of hash functions (X11)</a:t>
            </a:r>
          </a:p>
          <a:p>
            <a:r>
              <a:rPr lang="en-US" sz="3300" dirty="0"/>
              <a:t>SCRYPT is a “memory intensive” function that was thought to be resistant to customized hardware (false)</a:t>
            </a:r>
          </a:p>
          <a:p>
            <a:r>
              <a:rPr lang="en-US" sz="3300" dirty="0"/>
              <a:t>Changes to the block emit time target were also changed from Bitcoins 10 minutes to 2.5 minutes to increase the velocity </a:t>
            </a:r>
          </a:p>
          <a:p>
            <a:r>
              <a:rPr lang="en-US" sz="3300" dirty="0"/>
              <a:t>Newer ALTS incorporate ever escalating hash functions, chained together in novel ways to resist giving purpose built hardware an advantage over CPU based mining</a:t>
            </a:r>
          </a:p>
        </p:txBody>
      </p:sp>
    </p:spTree>
    <p:extLst>
      <p:ext uri="{BB962C8B-B14F-4D97-AF65-F5344CB8AC3E}">
        <p14:creationId xmlns:p14="http://schemas.microsoft.com/office/powerpoint/2010/main" val="4213623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Babel of Altcoins (???)</a:t>
            </a:r>
          </a:p>
        </p:txBody>
      </p:sp>
      <p:sp>
        <p:nvSpPr>
          <p:cNvPr id="5" name="Content Placeholder 2"/>
          <p:cNvSpPr>
            <a:spLocks noGrp="1"/>
          </p:cNvSpPr>
          <p:nvPr>
            <p:ph idx="1"/>
          </p:nvPr>
        </p:nvSpPr>
        <p:spPr/>
        <p:txBody>
          <a:bodyPr>
            <a:normAutofit/>
          </a:bodyPr>
          <a:lstStyle/>
          <a:p>
            <a:r>
              <a:rPr lang="en-US" sz="2000" dirty="0"/>
              <a:t>Now well over 640 “alternate” coins to Bitcoin (and 67 “assets), comprising ~2,300 markets!</a:t>
            </a:r>
          </a:p>
          <a:p>
            <a:r>
              <a:rPr lang="en-US" sz="2000" dirty="0"/>
              <a:t>99.999% of them are simply brands / clones</a:t>
            </a:r>
          </a:p>
          <a:p>
            <a:r>
              <a:rPr lang="en-US" sz="2000" dirty="0"/>
              <a:t>Most tinker with:</a:t>
            </a:r>
          </a:p>
          <a:p>
            <a:pPr lvl="1"/>
            <a:r>
              <a:rPr lang="en-US" sz="1800" dirty="0"/>
              <a:t>the total coin supply</a:t>
            </a:r>
          </a:p>
          <a:p>
            <a:pPr lvl="1"/>
            <a:r>
              <a:rPr lang="en-US" sz="1800" dirty="0"/>
              <a:t>the hashing functions (SHA256, SCRYPT, X11 et al)</a:t>
            </a:r>
          </a:p>
          <a:p>
            <a:pPr lvl="1"/>
            <a:r>
              <a:rPr lang="en-US" sz="1800" dirty="0"/>
              <a:t>block emit time targets</a:t>
            </a:r>
          </a:p>
          <a:p>
            <a:pPr lvl="1"/>
            <a:r>
              <a:rPr lang="en-US" sz="1800" dirty="0"/>
              <a:t>Proof of Something (Proof of Work, Proof of Stake)</a:t>
            </a:r>
          </a:p>
          <a:p>
            <a:r>
              <a:rPr lang="en-US" sz="2000" dirty="0"/>
              <a:t>Notable Alts: Ripple, </a:t>
            </a:r>
            <a:r>
              <a:rPr lang="en-US" sz="2000" dirty="0" err="1"/>
              <a:t>Litecoin</a:t>
            </a:r>
            <a:r>
              <a:rPr lang="en-US" sz="2000" dirty="0"/>
              <a:t>, </a:t>
            </a:r>
            <a:r>
              <a:rPr lang="en-US" sz="2000" dirty="0" err="1"/>
              <a:t>Dogecoin</a:t>
            </a:r>
            <a:endParaRPr lang="en-US" sz="2000" dirty="0"/>
          </a:p>
          <a:p>
            <a:r>
              <a:rPr lang="en-US" sz="2000" b="1" dirty="0"/>
              <a:t>Total Market Cap: $ 12B </a:t>
            </a:r>
            <a:r>
              <a:rPr lang="en-US" sz="2000" dirty="0"/>
              <a:t>(Bitcoin is 9.8B of that)</a:t>
            </a:r>
          </a:p>
          <a:p>
            <a:r>
              <a:rPr lang="en-US" sz="2000" dirty="0"/>
              <a:t>http://coinmarketcap.com</a:t>
            </a:r>
          </a:p>
        </p:txBody>
      </p:sp>
      <p:sp>
        <p:nvSpPr>
          <p:cNvPr id="3" name="Explosion 1 2"/>
          <p:cNvSpPr/>
          <p:nvPr/>
        </p:nvSpPr>
        <p:spPr>
          <a:xfrm>
            <a:off x="5908430" y="4732774"/>
            <a:ext cx="2168770" cy="1999621"/>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Challenges!</a:t>
            </a:r>
            <a:endParaRPr lang="en-US" dirty="0"/>
          </a:p>
        </p:txBody>
      </p:sp>
    </p:spTree>
    <p:extLst>
      <p:ext uri="{BB962C8B-B14F-4D97-AF65-F5344CB8AC3E}">
        <p14:creationId xmlns:p14="http://schemas.microsoft.com/office/powerpoint/2010/main" val="322274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100" dirty="0"/>
              <a:t>Equity Crowdfunding</a:t>
            </a:r>
          </a:p>
        </p:txBody>
      </p:sp>
      <p:sp>
        <p:nvSpPr>
          <p:cNvPr id="4" name="Text Placeholder 3"/>
          <p:cNvSpPr>
            <a:spLocks noGrp="1"/>
          </p:cNvSpPr>
          <p:nvPr>
            <p:ph type="body" sz="half" idx="2"/>
          </p:nvPr>
        </p:nvSpPr>
        <p:spPr/>
        <p:txBody>
          <a:bodyPr/>
          <a:lstStyle/>
          <a:p>
            <a:endParaRPr lang="en-US" dirty="0"/>
          </a:p>
        </p:txBody>
      </p:sp>
      <p:sp>
        <p:nvSpPr>
          <p:cNvPr id="6" name="Footer Placeholder 5"/>
          <p:cNvSpPr>
            <a:spLocks noGrp="1"/>
          </p:cNvSpPr>
          <p:nvPr>
            <p:ph type="ftr" sz="quarter" idx="11"/>
          </p:nvPr>
        </p:nvSpPr>
        <p:spPr>
          <a:xfrm>
            <a:off x="805260" y="6016193"/>
            <a:ext cx="7526337" cy="273844"/>
          </a:xfrm>
        </p:spPr>
        <p:txBody>
          <a:bodyPr/>
          <a:lstStyle/>
          <a:p>
            <a:pPr algn="ctr"/>
            <a:r>
              <a:rPr lang="en-US" sz="1050" dirty="0"/>
              <a:t>Info per </a:t>
            </a:r>
            <a:r>
              <a:rPr lang="en-US" sz="1050" dirty="0" err="1"/>
              <a:t>www.sppx.io</a:t>
            </a:r>
            <a:r>
              <a:rPr lang="en-US" sz="1050" dirty="0"/>
              <a:t> (A MNvest Portal) - not legal advice, read more at:  http://</a:t>
            </a:r>
            <a:r>
              <a:rPr lang="en-US" sz="1050" dirty="0" err="1"/>
              <a:t>MNvest.org</a:t>
            </a:r>
            <a:r>
              <a:rPr lang="en-US" sz="1050" dirty="0"/>
              <a:t>/the-law/</a:t>
            </a:r>
          </a:p>
        </p:txBody>
      </p:sp>
      <p:sp>
        <p:nvSpPr>
          <p:cNvPr id="3" name="Content Placeholder 2"/>
          <p:cNvSpPr>
            <a:spLocks noGrp="1"/>
          </p:cNvSpPr>
          <p:nvPr>
            <p:ph idx="1"/>
          </p:nvPr>
        </p:nvSpPr>
        <p:spPr/>
        <p:txBody>
          <a:bodyPr>
            <a:normAutofit/>
          </a:bodyPr>
          <a:lstStyle/>
          <a:p>
            <a:pPr marL="0" indent="0">
              <a:buNone/>
            </a:pPr>
            <a:r>
              <a:rPr lang="en-US" sz="2000" dirty="0"/>
              <a:t>The LAW that makes Equity  Crowdfunding *Legal* in MN is called </a:t>
            </a:r>
            <a:r>
              <a:rPr lang="en-US" sz="2000" dirty="0" err="1"/>
              <a:t>MNVest</a:t>
            </a:r>
            <a:endParaRPr lang="en-US" sz="2000" dirty="0"/>
          </a:p>
          <a:p>
            <a:pPr lvl="1"/>
            <a:r>
              <a:rPr lang="en-US" dirty="0"/>
              <a:t>State exemption from Federal Securities Law. Now EVERYONE may invest and offers may be promoted publically.</a:t>
            </a:r>
          </a:p>
          <a:p>
            <a:pPr lvl="1"/>
            <a:r>
              <a:rPr lang="en-US" dirty="0"/>
              <a:t>The law requires that transactions occur on a State Approved website (marketplace) called a </a:t>
            </a:r>
            <a:r>
              <a:rPr lang="en-US" b="1" dirty="0"/>
              <a:t>Portal</a:t>
            </a:r>
          </a:p>
          <a:p>
            <a:pPr lvl="1"/>
            <a:r>
              <a:rPr lang="en-US" dirty="0"/>
              <a:t>SPPX is an approved regulated Portal in MN and more soon!</a:t>
            </a:r>
          </a:p>
        </p:txBody>
      </p:sp>
      <p:sp>
        <p:nvSpPr>
          <p:cNvPr id="8" name="Slide Number Placeholder 7"/>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14" name="Picture 2" descr="Image result for justice"/>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805260" y="2552804"/>
            <a:ext cx="2660253" cy="2700312"/>
          </a:xfrm>
          <a:prstGeom prst="rect">
            <a:avLst/>
          </a:prstGeom>
          <a:noFill/>
          <a:effectLst>
            <a:outerShdw blurRad="50800" dir="14400000">
              <a:srgbClr val="000000">
                <a:alpha val="40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989276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Blockchain Shareholder Registry</a:t>
            </a:r>
            <a:endParaRPr lang="en-US" sz="1200" dirty="0"/>
          </a:p>
        </p:txBody>
      </p:sp>
      <p:sp>
        <p:nvSpPr>
          <p:cNvPr id="3" name="Content Placeholder 2"/>
          <p:cNvSpPr>
            <a:spLocks noGrp="1"/>
          </p:cNvSpPr>
          <p:nvPr>
            <p:ph idx="1"/>
          </p:nvPr>
        </p:nvSpPr>
        <p:spPr/>
        <p:txBody>
          <a:bodyPr>
            <a:normAutofit/>
          </a:bodyPr>
          <a:lstStyle/>
          <a:p>
            <a:pPr marL="0" indent="0">
              <a:buNone/>
            </a:pPr>
            <a:r>
              <a:rPr lang="en-US" sz="2800" dirty="0"/>
              <a:t>Delaware law - According to state official Andrea </a:t>
            </a:r>
            <a:r>
              <a:rPr lang="en-US" sz="2800" dirty="0" err="1"/>
              <a:t>Tinianow</a:t>
            </a:r>
            <a:r>
              <a:rPr lang="en-US" sz="2800" dirty="0"/>
              <a:t>:</a:t>
            </a:r>
          </a:p>
          <a:p>
            <a:pPr marL="300038" lvl="1" indent="0">
              <a:buNone/>
            </a:pPr>
            <a:r>
              <a:rPr lang="en-US" sz="2400" dirty="0"/>
              <a:t>“All of this, together, will serve to replace our current system of corporate record-keeping—in which documents are stored in disparate places online and off—with a unified and secure ledger.”</a:t>
            </a:r>
          </a:p>
        </p:txBody>
      </p:sp>
      <p:sp>
        <p:nvSpPr>
          <p:cNvPr id="4" name="Text Placeholder 3"/>
          <p:cNvSpPr>
            <a:spLocks noGrp="1"/>
          </p:cNvSpPr>
          <p:nvPr>
            <p:ph type="body" sz="half" idx="2"/>
          </p:nvPr>
        </p:nvSpPr>
        <p:spPr/>
        <p:txBody>
          <a:bodyPr/>
          <a:lstStyle/>
          <a:p>
            <a:endParaRPr lang="en-US" dirty="0"/>
          </a:p>
        </p:txBody>
      </p:sp>
      <p:sp>
        <p:nvSpPr>
          <p:cNvPr id="6" name="Footer Placeholder 5"/>
          <p:cNvSpPr>
            <a:spLocks noGrp="1"/>
          </p:cNvSpPr>
          <p:nvPr>
            <p:ph type="ftr" sz="quarter" idx="11"/>
          </p:nvPr>
        </p:nvSpPr>
        <p:spPr>
          <a:xfrm>
            <a:off x="804863" y="5388272"/>
            <a:ext cx="7526337" cy="273844"/>
          </a:xfrm>
        </p:spPr>
        <p:txBody>
          <a:bodyPr/>
          <a:lstStyle/>
          <a:p>
            <a:pPr algn="ctr"/>
            <a:r>
              <a:rPr lang="en-US" sz="1050" dirty="0"/>
              <a:t>Info per </a:t>
            </a:r>
            <a:r>
              <a:rPr lang="en-US" sz="1050" dirty="0" err="1"/>
              <a:t>www.sppx.io</a:t>
            </a:r>
            <a:r>
              <a:rPr lang="en-US" sz="1050" dirty="0"/>
              <a:t> (A MNvest Portal) - not legal advice, read more at:  http://</a:t>
            </a:r>
            <a:r>
              <a:rPr lang="en-US" sz="1050" dirty="0" err="1"/>
              <a:t>MNvest.org</a:t>
            </a:r>
            <a:r>
              <a:rPr lang="en-US" sz="1050" dirty="0"/>
              <a:t>/the-law/</a:t>
            </a:r>
          </a:p>
        </p:txBody>
      </p:sp>
      <p:sp>
        <p:nvSpPr>
          <p:cNvPr id="5" name="Slide Number Placeholder 4"/>
          <p:cNvSpPr>
            <a:spLocks noGrp="1"/>
          </p:cNvSpPr>
          <p:nvPr>
            <p:ph type="sldNum" sz="quarter" idx="12"/>
          </p:nvPr>
        </p:nvSpPr>
        <p:spPr/>
        <p:txBody>
          <a:bodyPr/>
          <a:lstStyle/>
          <a:p>
            <a:fld id="{D57F1E4F-1CFF-5643-939E-217C01CDF565}" type="slidenum">
              <a:rPr lang="en-US" smtClean="0"/>
              <a:pPr/>
              <a:t>14</a:t>
            </a:fld>
            <a:endParaRPr lang="en-US" dirty="0"/>
          </a:p>
        </p:txBody>
      </p:sp>
      <p:pic>
        <p:nvPicPr>
          <p:cNvPr id="6148" name="Picture 4" descr="Image result for blockchain"/>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24986" r="20142"/>
          <a:stretch/>
        </p:blipFill>
        <p:spPr bwMode="auto">
          <a:xfrm>
            <a:off x="812800" y="2552803"/>
            <a:ext cx="2667000" cy="2700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01916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Transfer via an Exchange?</a:t>
            </a:r>
            <a:endParaRPr lang="en-US" sz="1200" dirty="0"/>
          </a:p>
        </p:txBody>
      </p:sp>
      <p:sp>
        <p:nvSpPr>
          <p:cNvPr id="3" name="Content Placeholder 2"/>
          <p:cNvSpPr>
            <a:spLocks noGrp="1"/>
          </p:cNvSpPr>
          <p:nvPr>
            <p:ph idx="1"/>
          </p:nvPr>
        </p:nvSpPr>
        <p:spPr/>
        <p:txBody>
          <a:bodyPr>
            <a:normAutofit/>
          </a:bodyPr>
          <a:lstStyle/>
          <a:p>
            <a:pPr marL="0" indent="0">
              <a:buNone/>
            </a:pPr>
            <a:r>
              <a:rPr lang="en-US" sz="2800" dirty="0"/>
              <a:t>To ensure compliance, our initial exchange will be located on our the Portal, nested within each offering, in a “bulletin board” format while we secure more explicit permissions.</a:t>
            </a:r>
          </a:p>
          <a:p>
            <a:pPr marL="0" indent="0">
              <a:buNone/>
            </a:pPr>
            <a:endParaRPr lang="en-US" sz="2800" dirty="0"/>
          </a:p>
          <a:p>
            <a:pPr marL="300038" lvl="1" indent="0">
              <a:buNone/>
            </a:pPr>
            <a:r>
              <a:rPr lang="en-US" sz="2400" i="1" dirty="0"/>
              <a:t>Note: this has implications for a possible LEGAL format for ICO-type raises.</a:t>
            </a:r>
          </a:p>
        </p:txBody>
      </p:sp>
      <p:sp>
        <p:nvSpPr>
          <p:cNvPr id="4" name="Text Placeholder 3"/>
          <p:cNvSpPr>
            <a:spLocks noGrp="1"/>
          </p:cNvSpPr>
          <p:nvPr>
            <p:ph type="body" sz="half" idx="2"/>
          </p:nvPr>
        </p:nvSpPr>
        <p:spPr/>
        <p:txBody>
          <a:bodyPr/>
          <a:lstStyle/>
          <a:p>
            <a:endParaRPr lang="en-US" dirty="0"/>
          </a:p>
        </p:txBody>
      </p:sp>
      <p:sp>
        <p:nvSpPr>
          <p:cNvPr id="6" name="Footer Placeholder 5"/>
          <p:cNvSpPr>
            <a:spLocks noGrp="1"/>
          </p:cNvSpPr>
          <p:nvPr>
            <p:ph type="ftr" sz="quarter" idx="11"/>
          </p:nvPr>
        </p:nvSpPr>
        <p:spPr>
          <a:xfrm>
            <a:off x="804863" y="5388272"/>
            <a:ext cx="7526337" cy="273844"/>
          </a:xfrm>
        </p:spPr>
        <p:txBody>
          <a:bodyPr/>
          <a:lstStyle/>
          <a:p>
            <a:pPr algn="ctr"/>
            <a:r>
              <a:rPr lang="en-US" sz="1050" dirty="0"/>
              <a:t>Info per </a:t>
            </a:r>
            <a:r>
              <a:rPr lang="en-US" sz="1050" dirty="0" err="1"/>
              <a:t>www.sppx.io</a:t>
            </a:r>
            <a:r>
              <a:rPr lang="en-US" sz="1050" dirty="0"/>
              <a:t> (A MNvest Portal) - not legal advice, read more at:  http://</a:t>
            </a:r>
            <a:r>
              <a:rPr lang="en-US" sz="1050" dirty="0" err="1"/>
              <a:t>MNvest.org</a:t>
            </a:r>
            <a:r>
              <a:rPr lang="en-US" sz="1050" dirty="0"/>
              <a:t>/the-law/</a:t>
            </a:r>
          </a:p>
        </p:txBody>
      </p:sp>
      <p:sp>
        <p:nvSpPr>
          <p:cNvPr id="5" name="Slide Number Placeholder 4"/>
          <p:cNvSpPr>
            <a:spLocks noGrp="1"/>
          </p:cNvSpPr>
          <p:nvPr>
            <p:ph type="sldNum" sz="quarter" idx="12"/>
          </p:nvPr>
        </p:nvSpPr>
        <p:spPr/>
        <p:txBody>
          <a:bodyPr/>
          <a:lstStyle/>
          <a:p>
            <a:fld id="{D57F1E4F-1CFF-5643-939E-217C01CDF565}" type="slidenum">
              <a:rPr lang="en-US" smtClean="0"/>
              <a:pPr/>
              <a:t>15</a:t>
            </a:fld>
            <a:endParaRPr lang="en-US" dirty="0"/>
          </a:p>
        </p:txBody>
      </p:sp>
      <p:grpSp>
        <p:nvGrpSpPr>
          <p:cNvPr id="8" name="Group 7"/>
          <p:cNvGrpSpPr/>
          <p:nvPr/>
        </p:nvGrpSpPr>
        <p:grpSpPr>
          <a:xfrm>
            <a:off x="804863" y="2552803"/>
            <a:ext cx="2660651" cy="2700233"/>
            <a:chOff x="1073151" y="2260738"/>
            <a:chExt cx="3547534" cy="3600310"/>
          </a:xfrm>
        </p:grpSpPr>
        <p:sp>
          <p:nvSpPr>
            <p:cNvPr id="9" name="Rectangle 8"/>
            <p:cNvSpPr/>
            <p:nvPr/>
          </p:nvSpPr>
          <p:spPr>
            <a:xfrm>
              <a:off x="1073151" y="2260738"/>
              <a:ext cx="3547534" cy="360031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0" name="Picture 9"/>
            <p:cNvPicPr>
              <a:picLocks noChangeAspect="1"/>
            </p:cNvPicPr>
            <p:nvPr/>
          </p:nvPicPr>
          <p:blipFill rotWithShape="1">
            <a:blip r:embed="rId3" cstate="email">
              <a:extLst>
                <a:ext uri="{28A0092B-C50C-407E-A947-70E740481C1C}">
                  <a14:useLocalDpi xmlns:a14="http://schemas.microsoft.com/office/drawing/2010/main" val="0"/>
                </a:ext>
              </a:extLst>
            </a:blip>
            <a:srcRect b="4251"/>
            <a:stretch/>
          </p:blipFill>
          <p:spPr>
            <a:xfrm>
              <a:off x="1473313" y="2532498"/>
              <a:ext cx="2886000" cy="3289666"/>
            </a:xfrm>
            <a:prstGeom prst="rect">
              <a:avLst/>
            </a:prstGeom>
          </p:spPr>
        </p:pic>
      </p:grpSp>
    </p:spTree>
    <p:extLst>
      <p:ext uri="{BB962C8B-B14F-4D97-AF65-F5344CB8AC3E}">
        <p14:creationId xmlns:p14="http://schemas.microsoft.com/office/powerpoint/2010/main" val="38704340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Regulated Security</a:t>
            </a:r>
          </a:p>
        </p:txBody>
      </p:sp>
      <p:sp>
        <p:nvSpPr>
          <p:cNvPr id="3" name="Content Placeholder 2"/>
          <p:cNvSpPr>
            <a:spLocks noGrp="1"/>
          </p:cNvSpPr>
          <p:nvPr>
            <p:ph idx="1"/>
          </p:nvPr>
        </p:nvSpPr>
        <p:spPr/>
        <p:txBody>
          <a:bodyPr>
            <a:noAutofit/>
          </a:bodyPr>
          <a:lstStyle/>
          <a:p>
            <a:r>
              <a:rPr lang="en-US" sz="2400" dirty="0"/>
              <a:t>ICO sounds like IPO for a reason… These are typically illegal </a:t>
            </a:r>
            <a:r>
              <a:rPr lang="en-US" sz="2400" u="sng" dirty="0"/>
              <a:t>Unregistered Securities!!!</a:t>
            </a:r>
            <a:r>
              <a:rPr lang="en-US" sz="2400" dirty="0"/>
              <a:t> </a:t>
            </a:r>
          </a:p>
          <a:p>
            <a:pPr lvl="1"/>
            <a:r>
              <a:rPr lang="en-US" sz="1600" dirty="0"/>
              <a:t>PLEASE consider using an exemption for your fundraising needs. Friends don’t let friends go to Federal Prison.</a:t>
            </a:r>
          </a:p>
          <a:p>
            <a:r>
              <a:rPr lang="en-US" sz="2400" dirty="0"/>
              <a:t>LOOK OUT for anyone who says they “find” money for a fee… They may be acting as an un-unlicensed Broker Dealer. </a:t>
            </a:r>
          </a:p>
          <a:p>
            <a:pPr lvl="1"/>
            <a:r>
              <a:rPr lang="en-US" sz="1600" dirty="0"/>
              <a:t>This grey-market dealing can make a business toxic in later rounds of funding!</a:t>
            </a:r>
            <a:endParaRPr lang="en-US" sz="1600" i="1" u="sng" dirty="0"/>
          </a:p>
        </p:txBody>
      </p:sp>
      <p:sp>
        <p:nvSpPr>
          <p:cNvPr id="4" name="Text Placeholder 3"/>
          <p:cNvSpPr>
            <a:spLocks noGrp="1"/>
          </p:cNvSpPr>
          <p:nvPr>
            <p:ph type="body" sz="half" idx="2"/>
          </p:nvPr>
        </p:nvSpPr>
        <p:spPr/>
        <p:txBody>
          <a:bodyPr/>
          <a:lstStyle/>
          <a:p>
            <a:endParaRPr lang="en-US" dirty="0"/>
          </a:p>
        </p:txBody>
      </p:sp>
      <p:sp>
        <p:nvSpPr>
          <p:cNvPr id="6" name="Footer Placeholder 5"/>
          <p:cNvSpPr>
            <a:spLocks noGrp="1"/>
          </p:cNvSpPr>
          <p:nvPr>
            <p:ph type="ftr" sz="quarter" idx="11"/>
          </p:nvPr>
        </p:nvSpPr>
        <p:spPr>
          <a:xfrm>
            <a:off x="804863" y="5388272"/>
            <a:ext cx="7526337" cy="273844"/>
          </a:xfrm>
        </p:spPr>
        <p:txBody>
          <a:bodyPr/>
          <a:lstStyle/>
          <a:p>
            <a:pPr algn="ctr"/>
            <a:r>
              <a:rPr lang="en-US" sz="1050" dirty="0"/>
              <a:t>Info per </a:t>
            </a:r>
            <a:r>
              <a:rPr lang="en-US" sz="1050" dirty="0" err="1"/>
              <a:t>www.sppx.io</a:t>
            </a:r>
            <a:r>
              <a:rPr lang="en-US" sz="1050" dirty="0"/>
              <a:t> (A MNvest Portal) - not legal advice, read more at:  http://</a:t>
            </a:r>
            <a:r>
              <a:rPr lang="en-US" sz="1050" dirty="0" err="1"/>
              <a:t>MNvest.org</a:t>
            </a:r>
            <a:r>
              <a:rPr lang="en-US" sz="1050" dirty="0"/>
              <a:t>/the-law/</a:t>
            </a:r>
          </a:p>
        </p:txBody>
      </p:sp>
      <p:sp>
        <p:nvSpPr>
          <p:cNvPr id="5" name="Slide Number Placeholder 4"/>
          <p:cNvSpPr>
            <a:spLocks noGrp="1"/>
          </p:cNvSpPr>
          <p:nvPr>
            <p:ph type="sldNum" sz="quarter" idx="12"/>
          </p:nvPr>
        </p:nvSpPr>
        <p:spPr/>
        <p:txBody>
          <a:bodyPr/>
          <a:lstStyle/>
          <a:p>
            <a:fld id="{D57F1E4F-1CFF-5643-939E-217C01CDF565}" type="slidenum">
              <a:rPr lang="en-US" smtClean="0"/>
              <a:pPr/>
              <a:t>16</a:t>
            </a:fld>
            <a:endParaRPr lang="en-US" dirty="0"/>
          </a:p>
        </p:txBody>
      </p:sp>
      <p:grpSp>
        <p:nvGrpSpPr>
          <p:cNvPr id="7" name="Group 6"/>
          <p:cNvGrpSpPr/>
          <p:nvPr/>
        </p:nvGrpSpPr>
        <p:grpSpPr>
          <a:xfrm>
            <a:off x="804862" y="2552804"/>
            <a:ext cx="2660651" cy="2700233"/>
            <a:chOff x="1073150" y="2260738"/>
            <a:chExt cx="3547534" cy="3600311"/>
          </a:xfrm>
        </p:grpSpPr>
        <p:sp>
          <p:nvSpPr>
            <p:cNvPr id="10" name="Rectangle 9"/>
            <p:cNvSpPr/>
            <p:nvPr/>
          </p:nvSpPr>
          <p:spPr>
            <a:xfrm>
              <a:off x="1073150" y="2260738"/>
              <a:ext cx="3547534" cy="360031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2" descr="Seal of the United States Securities and Exchange Commission.s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4829" y="2558804"/>
              <a:ext cx="3004175" cy="3004177"/>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val="1220132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Taxes… yes, Taxes</a:t>
            </a:r>
          </a:p>
        </p:txBody>
      </p:sp>
      <p:sp>
        <p:nvSpPr>
          <p:cNvPr id="5" name="Content Placeholder 2"/>
          <p:cNvSpPr>
            <a:spLocks noGrp="1"/>
          </p:cNvSpPr>
          <p:nvPr>
            <p:ph idx="1"/>
          </p:nvPr>
        </p:nvSpPr>
        <p:spPr/>
        <p:txBody>
          <a:bodyPr>
            <a:normAutofit fontScale="70000" lnSpcReduction="20000"/>
          </a:bodyPr>
          <a:lstStyle/>
          <a:p>
            <a:r>
              <a:rPr lang="en-US" sz="3200" dirty="0"/>
              <a:t>Per Coin Base: Do </a:t>
            </a:r>
            <a:r>
              <a:rPr lang="en-US" sz="3375" dirty="0"/>
              <a:t>taxes apply to virtual currency gains?</a:t>
            </a:r>
            <a:endParaRPr lang="en-US" sz="2100" dirty="0"/>
          </a:p>
          <a:p>
            <a:pPr marL="342900" lvl="1" indent="0">
              <a:buNone/>
            </a:pPr>
            <a:r>
              <a:rPr lang="en-US" sz="3150" dirty="0"/>
              <a:t>“Yes. Although </a:t>
            </a:r>
            <a:r>
              <a:rPr lang="en-US" sz="3150" dirty="0" err="1"/>
              <a:t>Coinbase</a:t>
            </a:r>
            <a:r>
              <a:rPr lang="en-US" sz="3150" dirty="0"/>
              <a:t> cannot provide legal or tax advice, the U.S. Internal Revenue Service has released guidelines for how to report and pay taxes relating to digital currency activity. You can read them on the official IRS.gov website here: </a:t>
            </a:r>
            <a:r>
              <a:rPr lang="en-US" sz="3150" dirty="0">
                <a:hlinkClick r:id="rId2"/>
              </a:rPr>
              <a:t>http://www.irs.gov/pub/irs-drop/n-14-21.pdf</a:t>
            </a:r>
            <a:r>
              <a:rPr lang="en-US" sz="3150" dirty="0"/>
              <a:t>.</a:t>
            </a:r>
            <a:br>
              <a:rPr lang="en-US" sz="3150" dirty="0"/>
            </a:br>
            <a:br>
              <a:rPr lang="en-US" sz="3150" dirty="0"/>
            </a:br>
            <a:r>
              <a:rPr lang="en-US" sz="3150" dirty="0"/>
              <a:t>We remind all our customers, both US and international, that you have a responsibility to self-report and pay taxes on all taxable gains…”</a:t>
            </a:r>
          </a:p>
          <a:p>
            <a:pPr marL="42863" indent="0">
              <a:buNone/>
            </a:pPr>
            <a:endParaRPr lang="en-US" sz="3300" dirty="0"/>
          </a:p>
          <a:p>
            <a:pPr marL="42863" indent="0">
              <a:buNone/>
            </a:pPr>
            <a:r>
              <a:rPr lang="en-US" sz="3300" dirty="0"/>
              <a:t>***SPPX will be having more meetups on this topic! Stay tuned!</a:t>
            </a:r>
          </a:p>
          <a:p>
            <a:pPr lvl="1"/>
            <a:endParaRPr lang="en-US" sz="3150" dirty="0"/>
          </a:p>
          <a:p>
            <a:pPr marL="342900" lvl="1" indent="0">
              <a:buNone/>
            </a:pPr>
            <a:r>
              <a:rPr lang="en-US" sz="3150" dirty="0"/>
              <a:t> </a:t>
            </a:r>
            <a:endParaRPr lang="en-US" sz="3050" dirty="0"/>
          </a:p>
        </p:txBody>
      </p:sp>
    </p:spTree>
    <p:extLst>
      <p:ext uri="{BB962C8B-B14F-4D97-AF65-F5344CB8AC3E}">
        <p14:creationId xmlns:p14="http://schemas.microsoft.com/office/powerpoint/2010/main" val="16428746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E2D2B3B-882E-40F3-A32F-6DD516915044}" type="slidenum">
              <a:rPr lang="en-US" smtClean="0"/>
              <a:pPr/>
              <a:t>18</a:t>
            </a:fld>
            <a:endParaRPr lang="en-US"/>
          </a:p>
        </p:txBody>
      </p:sp>
      <p:pic>
        <p:nvPicPr>
          <p:cNvPr id="11" name="Content Placeholder 10"/>
          <p:cNvPicPr>
            <a:picLocks noGrp="1" noChangeAspect="1"/>
          </p:cNvPicPr>
          <p:nvPr>
            <p:ph idx="1"/>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8630" y="221596"/>
            <a:ext cx="2078837" cy="1728933"/>
          </a:xfrm>
        </p:spPr>
      </p:pic>
      <p:sp>
        <p:nvSpPr>
          <p:cNvPr id="6" name="Text Placeholder 6"/>
          <p:cNvSpPr txBox="1">
            <a:spLocks/>
          </p:cNvSpPr>
          <p:nvPr/>
        </p:nvSpPr>
        <p:spPr>
          <a:xfrm>
            <a:off x="3743380" y="6255558"/>
            <a:ext cx="5337048" cy="381000"/>
          </a:xfrm>
          <a:prstGeom prst="rect">
            <a:avLst/>
          </a:prstGeom>
        </p:spPr>
        <p:txBody>
          <a:bodyPr/>
          <a:lst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None/>
            </a:pPr>
            <a:r>
              <a:rPr lang="en-US" altLang="zh-CN" dirty="0"/>
              <a:t>http://ksuweb.kennesaw.edu/~mhan9/</a:t>
            </a:r>
            <a:endParaRPr lang="zh-CN" altLang="en-US" dirty="0"/>
          </a:p>
        </p:txBody>
      </p:sp>
      <p:sp>
        <p:nvSpPr>
          <p:cNvPr id="7" name="AutoShape 14" descr="data:image/jpeg;base64,/9j/4AAQSkZJRgABAQAAAQABAAD/2wCEAAkGBxQSEhUUEhQUFhUVFh8WFxUYFBUXGBgXFRoYHRgUFxUYHCggGBolHBgcITEhJSksLi4xGB8zODMsNygtLiwBCgoKDg0OGhAQGiwmICQvLCwtLCwsLCwsLCwsLCwsLCwsLCwsLCwsLCwsLCwsLCwsLCwsLCwsLCwsLCwsLCwsLP/AABEIAMIBAwMBEQACEQEDEQH/xAAcAAABBAMBAAAAAAAAAAAAAAAABAUGBwECAwj/xABTEAACAQMCAgUGCAoFCQgDAAABAgMABBEFEiExBgcTQWEiUXGBkaEIFDI1UnSxsiM0QmJyc4KSs9EXQ8HD8BVTVHWDk6K0wiQlM2Oj0+HxFpTS/8QAGgEBAQADAQEAAAAAAAAAAAAAAAEDBAUCBv/EADMRAAICAgAFAgMIAQQDAAAAAAABAgMEEQUSITFBE1EiYXEUIzKBkbHB0fAzQlKhBhUk/9oADAMBAAIRAxEAPwC6KECgCgCgCgCgCgCgCgCgCgCgCgCgCgCgCgCgCgCgCgCgCgCgCgCgCgOch4igEmpMcoBuxnjtzn0UKcrGUFyBJJlRxjcDPpqAccVQGKAKA3oQKAKAKAKAKAKAKAKAKAKAKAKAKAKAKAKAKAKAKAKAKAKAKAKAKAKA0ZOINAJbtZAwZOI70JxnxBoURafZydu80gC5G0KDnzc8eAqAeKoMUAUBvQgUAUAUAUAUAUAUAUAUAUAUAUAUAUAUAUAUAUAUAUAUAUAUAUAUAUBigMUKYNAZoDFAFAb0IN3SDWYrO3kuJjhIxnA5sTwVF8ScAemhSjNR65795CYlhiTPBCm84/OcnifQBQFh9WPWONSLQTosdwq7htzslUcyoPFSO8ZPA+mgG7rK6ybjTrwQQxQupiWTL7s5YuCOB5eTQEV/pvvf8xbf+p/OgJj1XdYdxqdzJDNHEipD2gKbs53ouOJ5YY0BFL7rpvElkQQW5COygntM4ViPpeFAcf6b73/MW3/qfzoC1OrjpHJqFkLiVUVjI6YTOMIRjmc0Bw6zelE2m2yTwRpJmURuH3YAZWIIwfOuPWKEEfVb05k1QT9skaPEVwE3YKuG4nJ860Av6y+lbabarNGqO7yiNVfOMEMSeHgvvoBB1edOJL21ubq7WKGKBsbl3YwqbnY5PcCvLxoUr/Xuum7eQ/FEjiiB8nem92HczZIC58wHDz0BJerjrWa7mW2vFRZH4RypkKzfQZTnaT3HODy4cKAfetLppLpaQNDHG5lZlO/dw2gEY2nxoBd1a9KJNStDPKiIwlaPCZxhQvHiefGgIX0v617m0v5rZIYWSNwoZt+4hlU8cHH5VAW8p4ChDNAFAFAFAFAFAaSLkc8UA1m5PbqkZJXHljOQOf8A8VCieWe6CyyN2cYQEhGXO4KM/KB4UAs0LUfjEKyY25yCOfFTjgaIDhVAUAZoDehCo/hDX5WC1gB4SSNIR5+yUAZ9cnuoUinV11ZDUrd55JmiG8xxhVByVHlM2e7JAwPMaAj/AEUd7LVoA3yobvsHxy4uYn9WCagJD19D/vQfVo/vSVQKuj/U491bQ3AvFQTRrJs7Att3DON3aDPsoCedXHVu2l3DzNcLNvi7PaIimPLVt2S5z8n30BRJsu3vzCDt7a7MW7GdvaTbd2O/Gc4qAsv+gh/9OT/9dv8A3KoLJ6BdGTp1oLYyCUh2feF2fLI4bcn7aEEfWxYdtpV0O9EEo/2TBj7gaFKt6gb3ZqEkeeEtueH50bIR7i1APPwiL38ThH58p9W1V+1qAbL7Nr0WhUcGvJ8t4oXZgPWsa+2gGXqz6A/5UMzSStFFFhcqAWZ2ycDPAAAZP6QoCPdJNLk068kh3Ze3cMkgGM4w8bgdxxj15qAs/r8uO0trCQflln/ejU/21QP3UH82N9Yf7EoCqes/55uv1yfcjoD04nIeihDagCgCgCgCgCgEt7GzDC8u8ZxmgE0VwYww7BlAUtkYbdju4cSTUKRRtQFy5F5M0EYPCEKy7v0mxj2+6gJlpqRrGoh29njydvLBzxz38aAVVQFANV5pcjuWW4dAeSgDA4emsUq23tM2q8mEYpOOx3rKahS3wikO6xbuxMufH8Ecfb7KFJH1DXavppQfKincMP08MD7D7qAZ9Q6pLiTUHuxcQBGujcbCsm7aZN+3OMZxwoCMdfZ/70H1aP70tAXH1dfNdl9XT7KAka8xQh5U0f53h/1in/MCoU9VVSBQHG9thLG8bcpEKH0MCP7aA8xdWdwbfVrXdwPamFx+mGQg/tEeyhR46873tdUaMcexiSMD85xvIH760BKeuixEGk2EI/qpET92BwffQC34PP4nc/WB/DSgK/67fnWf9XH9ygJJ1x/N2lfoD+ClASnqD+bG+sP9iUBVPWf883X65PuR0B6cTkPRQhtQBQBQBQBQBQBQGKFNXQHgQCPMRn7aAxGgAwAAByAGAPVQG1AFARq/06+aRmSZVUnyVDEYHd+TzrVlXc3tM6tV+HGCUoNsk9bRySAddmiG404yKMtbN237ABEnsU7v2aAqXqs6Xf5Ou/wh/AT4SX83BOyX9kk58CahT0wjAgEEEEZBHIg8iDVIeeuvn5zH1aP70lCkv6H9aWn29jbQSvKJIoVRwIWI3KOOCOdAWL0a16G+hWe3LGMsVBZSpypweBoQ8v212sOpLK+dkV6JGwMnak+5sDvOAeFQpeZ64tL+nN/uHqgnyNkAjkRn20IZoDy708hNnrFwVHyLgTqP0tsox6zQoqDjUdfDLxWa9BB88cRBJ/cjoCxfhC/idv8AWf7uSgNfg9fidz9Y/u0oCv8Art+dZ/1cf3KAknXH83aV+gP4KUBKeoP5sb6w/wBiUBVPWf8APN1+uT7kdAenE5D0UIbUAUAUAUAUAUA0z3s2HZY12pxwxYEgDPD1VCiZelUAtxO5KgsU24y24cwAOfDjQHex6QwyOI/LSRhlUkQoWH5uedNgdVNUGc0AUAUGjahDDqCCCAQRgg8iDzBoDzL1m9DTptydgJtpiWhb6Pe0JPnXPDzjHjUKWJ1F9LDNE1jKcvAu6EnmYuRT9g49RHmqgiHXz85j6tH96SgIxZdCtQmjWSK0meN1DKwAwynkRxqAvvqg0ua205IriNo5BK5KMMHDNkGqDzpfQNJdSIilne4ZFUc2ZpCFUeJJAqAdX6vtTIP/AGGf2L/OqD1JbjCKDzCge4UIdKAoHr/sNl/FL3TQAftRMQfcy0KJeomx7TU9+OEMDvnzMxVF9zN7KAmnwhfxO2+s/wB3JQGPg9fidz9Y/u0oCv8Art+dZ/1cf3KAknXH83aV+gP4KUBKeoP5sb6w/wBiUBVPWf8APN1+uT7kdAenE5D0UIbUAUAUAUAUBrI4UEnkBk0BGLq6kuy0ayJDHyOSN7DzAVCjb0o6NkRW62wD9i5cxlgGkyQSwzz5Y9dANXSvUpZr+wBheEh1IDkbjukXJwDwHDv8aMFnLVAUBh+AJxnHd3nwFCpbeiIya5fZOLQgdwIcn2itB5F2/wAJ2Y4OHrraTGt84g1a10ktbMqLmeOIuCVDnGQOePbQDf0i06DV9PdY3V1kUtDKOIEiEhWB/SGD4ZoDz10BvmtdTtXOQROInHhIezcH0bvdQpJevr50H1aP70lAXH1dfNdl9XT7KEJGvMUB5U0f53h/1in/ADAqFPVRqkCgCgKn+ENaA2trL3rOY/VJGzH3xihRL8He0Gy8l7yyR+oBm+1vdQC74Qv4nbfWf7uSgMfB6/E7n6x/dpQFf9dvzrP+rj+5QEk64/m7Sv0B/BSgJT1B/NjfWH+xKAqnrP8Anm6/XJ9yOgPTich6KENqAKAKAKA5W9wjglGVgCVJUggEcxw76ikn2Pc65QepLR0IqngQ3eiwS/LiQ+OMH2ihRFqXRiKVIlUvG0BzE6nLLxz3/KGfPUAls+ieLkXVxO88iLhMoqKvPjhe/ifbTQJLVIYoU4X1x2cbPtLbVLbRzOPNXmT5U2ZKoc81HetiCx6QQyor7wu78lmUEYOOPHwrDDKg1s2rMC2EnHW/oPFbBoFI/CJX8LZH/wAuUexo/wCdCk56mZQ2kW2D8kyKfAiVz9hB9dAUPKQ+qnZxDX5248xuOGKAlHX586D6tH96WgLj6uvmuy+rp9lCEjXmKA8qaP8AO8P+sU/5gVCnqvFUhigCgKv+EH+IQfWh/CmoUTfB4/Frv9ev8OgO/wAINCbK3PcLkZ9ccmKA4fB4mBtrpM+UJ1YjvwyAA+1T7KAr/rnmDarc4Odqoh9IjGR76AlfXNERp2l57lAPp7FP5UBIuoCYHT5FHNLlsj9JUI/x4UBVXWM4k1i628c3CqPSAike0YqA9QKOA9FUhmgCgCgChUQDq4lMc95bt+S+4DxVmUn2ba52E9TnA+g4xBTpqtXt/RPGQH/4OK6J8/o5NA2PJdh6Ru838vfQGAJBnircOHMcfGgMpIxOGTHjkEc/5UAoxQGMUBgig7DdJoVsxJMEeTz8kVidMH4RsrMuS1zMc6ymqVv156C1xYrNGMtauXYd/ZMMSEejCt6AaFKM07XrmBGjguJY0f5So5UNnhnA78cMioCR9UWgNdajE23MVsRNIe4Fc9mvpLgew1QOXXz86D6tH96SgIVBr10ihEubhVUYVVmkCgDuABwBUBZnUPq0819Ms080ii3yFeR3APaR8QGPPBqgq/UpCtzKykhlnchgcEESEggjkQeNQCj/APJLz/S7n/fy/wD9UBfnUteSS6Yryu8jdtINzsWbAIwMk5qgndCFX/CD/EIPrQ/hTUKJvg8fi13+vX+HQEv6z9Ba906aKMZkXEsY7y0ZztHiVyPWKEPNmlaxcWrFreaSFiNrFCVJA/JYeB8/KoU30qza7uArlm3EyTPxZgg4ySMT34z6yK8zlyxcmZKq3ZNQj3ZeHWJbrqukGS1Vi1u/aKmPKxGCrpgc/IbIA54FearVbHcTLl4s8az05lGaVrdxbbjbTyxbxhtjldwHLP8AOshrD31b6G99qMI4sqOJ5mPHyUYN5RPMs2B45NAeoqpAoCKWOvyHVJrVsGML5IxxUqqtnPfnJ91acb5faHW+x2LcKCwI3rvvqSutw44UBXdk5i1uUKP/ABQeB5eUqtn2qa5kPhyn8z6S37zhcX5iTTUbrsInmIJEal2Ud4UZOK6R8+mn0YmteksT2gvDuEWNzY8ooM4O4L5u+qeWtMWWOsQTYEUqMSobaGG7BGeK8xQguwKAxigCgCgDPhQBQgEUBDNQ6rdMmkMhgKknJEbsikn80HHsoCSaJosFpGIraJY054XvPnYniT4mgEOt9D7K7k7W5t0kfaF3EtnaM4HA+JoBB/Rrpf8Aocftb+dAOWhdE7OycyWsCROy7Sy54rkHHE+cD2UA3y9XOmMxZrSMsxJJy3Ek5J50Br/Rrpf+hx+1v50A/aNpENpH2VvGI4wS20ZxluZ40AuoBv1vQ7e8QR3MSyorbwrZwGAIzwPmJ9tAJejenWdt2sVksaYYGVEOcNjA3AnhwrxGcW9JmWdNkIqUl0fYeq9mNdSotG6P2eqXVx8ahAfO9WiJiJG4ghtvyu7jz51o42Q7JyjI7XE8CGPVXOHnuTC46J2tnY3KWsKpuibc3Eu2BkZY8Ty5VsZC3XL6HPwZayIP5o06rFAs2I75mJ9SoPsFa/D1qrfzOhx5/wD1JfL+WGrdWOm3EhkeDazHLdm7RgnzlRwreOIPugdH7eyj7O2iWNSctjmx87MeLGgHOgCgIDANuut+ch/hj+Vc1dMtn0UnvhK+T/kn1dI+dOfaqSU3DcBkrkZAPeRU2m9HrkklvXQgWux9lq9o/wBMAZ8SWX/qFc65cuTFn0GG+fhtsPYn7KCCCMg8CDyIPca6R88M8ug24t3tuz2wEZKJkd+T8niTwoem9oq7pBLYThP8lxyxXySBY40jZCcHiz54AY459tQ8ly24YIu/BbaN2OW7HHHrogdAaoAtQGQ1AZzQBQgUAUAUAUAUAUAUBrICQQOeDj01JdmeotKS2RHq21F5IZIpWLPDJjJOThu4+sNWnhWOScZeGdfjFEYTjOC0pImFbpxgoCtLAmz1lkJIWZiPSJvKU/v8K5Ufu8pp+T6m1LJ4YpLvH+CxL+XZFI30UZvYpNdOb1Fs+bpjz2RXu0io+ru72X0ef6wMh9JXI96iuLhT1d9T7HjFXNiP5aZa+tLm3mH/AJT/AHTXZs/Az5DGerov5ojHVS2bN/CY/cQ1p8Pf3b+p1f8AyBayV9P5ZM63zhoKFG/WtZitY98zYHIAcWY+ZR31ittjWtyNjFxbMifLBDNoPTiG6mEISRGbO0ttIO0EkcDwOAawU5kbJcujey+D249fqNpoatXPZ65btyDxjJ9Kyr/YKw2PWVFm3jR5+FzXs/6NelfTzBMVocnkZeY9EY7z41MjN/21/qeuH8G2vUv7e39megHR+eOY3U+V3oVCsSXbcVO5s8uXvq4dNil6kzzxfNpnBUVeH+R06yE2y2Uv0ZcH96Nh9016zVqUH8zzwZ81d1fuv7J3XQOAasOIoEYEag5AGT34GfbQG1CGr++hTWJgeOQfEHI9FAb0AUBtQhwvrtYY3kc4VFLN38AM8B568ykoptmSquVk1CPd9DTS9QS4iWWI5Vhw84xwII7iDUrmpx2j1fTOmbrn3QwdYOozW8MUkLFcTDf4jB8k+BNa+ZZKEVKPudDhNFV9soTXddPqSOzuRLGki/JdQw9DDNbMZcy5jm2Qdc3F+DtXoxhQBQBQED6Fjs9SvovOxYepyR7nrnYvw3TifQcS+PCpmTyuifPhQEA60bQoYLpOaNtJ8Qd6H2g+2ubnx04zXg+i4FYpKyh+USDpHfhtOllU8JIMj/aAD/qrZunuhy+RzsSlrNjB+JfsVy1sbe3sboc+0bcf0Xyv/CGFczl5IQmfTep6119D9uhbWoMGgkI5GJiPQVOK7E+sH9D4+pct0U/f+SH9WFysdjM7nCrKWJ8wEcZNaWDJRqk37na45XKzKhGPdr+WRTWNaub1pJAXWGMZ2htqovcCRzY1p2XWWtyXRI6+NiY+LGMJJOT/AHJ71cyyNZqZGZvLYKWJJ2g4xk92Qa6WE5OrbPneMxhHJagtdFsh/SS4F5furyBIIMqWP5Kp8sgd7M3AerzVoXy9W5pvojt4MHi4ilCO5S/nsZ6GWBlu5JbddscQITcTw3gqMnvYrkn00xoc1jlDshxK5V48a7nuT7iXprOXeJjnKqynz8DnHvNeMqW2jPwytRjJeH1HOx6NC3tkuiwdyQRjBVAeRB7znHHxrLHHUK1Zs1LOIO+90a0u3zZY1lciSNJB+UAfbzHtrqwlzRTPl7q/TscfYjPWfDmzDjnHKp9uV+0itXOX3e/ZnU4JLWQ4+6aJNptyJYo5F4h0Vh6wDW1XLmimjl31uFkovw2KCK9mMKENXcDzevgPWaFIJ1wSzpZo0W/se2X412ZIfsO8Ajio7ifRTwBit+jn4MXvR+6bztbvIXVsc0YOTtbnwPqIqAlPQjpwt6WgmQwXcf8A4kDZBOObJniR4cx76Al4NUhvQCDX7ftLWdPpROB6dpx76x3LcGvkbGJPkvhL2a/cgfVXq2He3Y8HG9PBl+UB6Rg/smudw+3TcGfRcfxuaKuS+T/gl3Ti17SxnHeF3j0oQ39lbuVHmqkji8Ls9PKg/wDOvQ49XtzvsYvzNyfunh7iK84cuapHvjFfJly+fUkdbRzAoANGVLY2W+v27wNOJB2SEhiQQQR3YPHPm8+RWJXwcebfRG1LDujaqmurKp1DXJHvJZrXehl8kADLkYUcgOBO3PCuLO5ytcq/J9fThwhixrv01Hr8iWdCtKv0nElwz9mVO5XlLE5+T5OTg5rexarlPmm+hxuJ5GFOrkqS38kT2uifPDP0vsO3s5kAywQuv6SeUPsx66wZEOeto3eHXejkwl8+pBF1PfojJnjHKsf7JcOvu4equcrObFa9j6D7OocUUvDTf/Q83Wm9rokYA8pIllHqO5vapNbEq+bFSXsaUMj0+KSb7NtDh0W1DttMyTkxxNG37CnH/Dg1kos56PyNbOo9LO17tP8AVkM02Yro04H5Vyqn0FY8/ZWjB6xpa9zu3QUuJQ34jv8Acb9JguLtUtYRiMNucgeTk/1kjd+ByHhWGqM7Uq49jYyZ0Y0nfN/F4/pFnaleJptmpVdyx7UVc4LEnic+fma7E5LHrWvB8pTVLOyWm9N7ZW+iaIb+5lCuEXcZCSMttdiRgeeuTVT69j66PqMrLWFRHa2+36FpWFlDYwEL5KICzMeZwOLMe812IQjTDp4Pkrbrcy74urfYpm9naXtJTnBkLY8xfJx9lcGbc25fM+5pjGtRh50PIurixUwyDfBMmV57TuAIeM/kkd4/+62Oaylcr6pmgq6MySsg9Ti/82TLoJrMbQFGkQFWOFZgG2nieB8c1u4dseTTZxeL4k1dzKL6nDV+kMdzc/ERteKVdjSKclZOJBXuIBAqWXqyfpeGesbBnRR9rfSUXvXyJToen/F4I4d27YuN2MZ9XdW5VDkgonJyr/XtlZrWxdWQ1zVj5qFIt1l2ksunyxQRPLJIVVQrAFSWH4QnI4D+2gIbYdIb7RytvqyGe1cbVuVzJtyOKOSPLAzjB48OGagFtx0OZWF/oNwib/KMO7MEvgByX9Ejh3Yqg66doV9eajb3l5bxWnxUHJjcO85IIAOOSjJ554EjvqAsjaKuyG9ABGajKnooyLfbXDyIPxabB9G9gB6CBj11wPirscl4Z983DIx4wf8Avj0/QuhJEuYMqcpNHw9Dr9vGu5tThteUfD8sqLtPun+xEeqmQiGeJuccucelQD70NaeA9KUfZnX48t2Qs90OvTHpStkoVQGlcZVTyA+m3hnhjvrNk5KqWl3NXhvDpZUm30iu5H+iPTK5nukil2Mr55LtK4BIIOeXD31q42XZOzlkdLiPCsemh2Q3tCrX9XltNRy7t8XniwFJO1SBjIHcQ2CfBqyXWyqu6v4WYcPFhk4fwr44sh9pYTy2SiJWZTcHeq/SKRhCfDnx7q0YwnOrUfc7Nl1NWU3PpqPT9R7j0cWGo2Sg53KNx87sHVseYcRWdUqm6CNKWU8zCuk/D6fTpos+uufJhQARQq7lH6upt3urb8kygj0IWKn91xXz9rcHKB95jJXxqv8AKWv8/MtvozGDZW6niDAgI8CgzXaoX3SXyPjcyT+0zkvdkE0Kc2b39o/Adm7J47VOD60IP7Nc+qXpOdbPoMqH2mFGRHvtJ/59TTRrBpNHnCjP4UuP9mEzj1A15qg5Y0te+z3lXxhxKDb8a/XZJerqRGtQVxuXyGAGOK958SMGtvB04bRyuNKUb9Pt3QxdM703t3HZwnKq2GI5bj8pvQi59ea18mfrWKqPY6HDaViY0smfd9v8+ZnWI/8AJd9HPGp7CRQhA/NADL6eAYeuli+z2qS7Expf+wxZVSfxLqv4OfTLpULsLbWu5g5G44ILHPkoAe7PE15ycr1dQrPfDuGvFbvv6a7f2PWsdHxDpTwgAsiiRiO91IZz7MitizHUcdx/M0MfOdnEFY30b1+Qt6ORxXmnQrMocBdhz3Mnk5B7jgc6yUKN1KUjBmysxcyTreuu/wAmRfVur8Kx7G4Tb9GTmv7Q5+ytWfDnv4WdOj/yBa1bHr8h86FdE0gbtmdZZBwUgHamRxxnmcEcfGs+Nhqt8z6s0eI8WeSvTgtR/cfNH6Qw3DSIhIaNyhDDB4EjcPDga2a7o2NpeDQycOyhRcu0ltDqT5qymoAFChQHC9s45kaOVFdGGGVgCCPQaAiHRfoIdPu3kt7lxaOCTanyhvPLyj3Dz8+7NQE1qkCgN6AKAru3sVfVb23ceTNEfaQjAjxBJPqrmKCeROD8o+lnc44FN0e8X/Yo6A3728slhPwZGJj8e9gPAjyh6TXrEm4SdMvyMfFqY3Vxy6+z7m/RVex1S8h7nG8fvbh/EPsq465L5x9zznP1cCqz26f5+hFdY1GN9QmlnBdEYhY/pdn5KoT3LnJPr89adtkXc3LwdfGonHChCp6b7v22SHq6s3mnlvZRjOUTAwMnGdo8ygBR6TWzhQcpu1nN4zbGqqONB711Y59NoYry1l7JlaS1Ys2Oa7R5an0jPrWs2VGNsHrujV4XOzFvjzrpM16rfxNv1rfYtTA/0vzLx7f2n8hJ1mDs5LOf6EhB9RVv7DXnO+GUJfMy8F+Ou6v3RPM10EcB9GFCBQFU9adnsulkH9bHx9MfA+4rXG4hDU1L3PsOAXc1Dh/xf7ljdHRi0t/1KfcFdWn8C+h8vl/68/q/3IR1qadteO4XhuHZOR5wCVPrBYeoVzuIV6amvofQcAvTUqX9USDq+h2WEe7Hllm4+Ysf7BW1hx1SjmcYnzZkteCF63ps9jM/xR37KXgNhyRn+rYDvHcfNWlbTZTJuvsztYuXjZdUfX1zR9yT9AOjRt1M0w/CuMBe9FPHifpHgT6q2sPHcFzS7s5nF+IK9+lX+Ff9kl1bTY7mMxSjKn2gjkwPca2rK42R0zlY+RZRNTh3I/ovQ1bWTtI3DtjyWkAyvPO0AYyRjj6awU4kKnzG9mcWtyY8j6L5D3LYM6lZJWIYYYKMZBxy9h/eNbLW1pnNhJxkmvAz9EejRt0dJSH/AAhKAHgF8nBYeclQcVr4tLrTTZ0OJ5ccmcZxWunUcr67tbcgSbFY8cEFmPieGay2XQh+JmrTiXXLcF0FOmapFOMwuG28wBgjPgaV2ws/CyX41tH40NUWlxWD3d40mInXtGG0kpgsznhz4nhXiujknKS8mxk5zvphXJfh8iHROsrT7iTslkaNyfJWVCm7PLBPDJ8cVsGgTLNAFAFCBQGKA1L/AOMUKdaECgIRqa9nrVu3dLHt9YVx/KtCz4cqL9zvU/ecMnH/AIvZ16wdGZlW7gyJoOJxzKA5z4lefoJq5lLf3ke6PHCcuKbx7Pwy/cj1j0gWXUrW4Hkl1EUy/nHcuR4HKkeitWN6ldGX5M6duDKrDsq8J7X0M6PoUMup3ENxk7WZ1XOA3lA4Pf8AJYGrXTGWRJTJkZltWBXOrzpN+xYWqXsdpbtJgBY18lRwBP5KAeJ4V0rJxqhs+boqnk3KPl+Sv+jED/EtQuX/AK2NwPEgOWb2tj21zaIv0p2PyfQ50ofaaKI/7dGnVpqRhn7J+CXC5XPLemQCPTgj1Cpg2csuV9mZOOY6sq9SPePf6MkvWhb7rLd/m5FP72V/6q28+O6vocrgc9ZWvdMfuj132trDJ9KNc+kDB94NbFMuatM5+XX6d84+zY4VlNYKAjXTfo217GnZsqvGxwWzgq2NwyB4A+qtTKx3akl3R1OF56xJtyXRj9Y2/ZxpHz2IqZ8+0AZ91bMI8sUjn2z55yl7nPU9PjuIzHMu5Dxxy4jkQRyNScIzWpHqi+dM+eD0zVYIoYwuFWNAAMnCgAYHE1YxUVpHic3OTlLuxpuelNjFzmjz+aCx9wqnkcdG1OO5jEsTEoxIGRg5U4PD1UAv20AKKASaq0wT/s6oXzjyyQAMHj48a8WOaXwGfHVTl963r5ES6HyvDeTQSnynGSe4uOOR6QxrRxnKNrhM7XEoQtxYW19l+x11+M2t6t2wDxvhduRuB2hTtB58s1b067vUfVHnDksjFeOnprr8hPpFyi37yOGgWUYRHUruLY4nuHEZ9JrxVNK9yfTZlyq5Sw1CL5nHu14J2yBlIIBBGCCMjxBFdQ+a7FL9ZHSCxvIJYZYmTUYJOyRVTJZwwGAw+VGw7jx4ioUdOiGt3em3MWnaj5SSgC3nznnyQk81zw48VJHcabBagNUGaAKA0Jz/AI91AZFAdKECgIV0/HZz2E/0Jtp9DFD9gatHL6ThL5nc4T8dV1Xut/psmpFb2jiJ6Kp6d9FfipNxCcRM3ye+NjxG383I4eauNl43pvnj2PruFcRWRH0bO+u/uhw6XW0iG31KA+VsTtCBwzt4OR9Eg7T6qy5EZR5bomtw+yufPhW+70NGoavcatLHAqhFznaCSB55WPmAPv8AGsE7Z5UlFI3asWjhtcrZPb/zoTrpHaLb6ZLEnBUi2D1kAk+JJz666N0VXQ4r2OBhWSvzozl3b2RMaFLLp1nNbqTNEzEAcyGkJBHoYA+s1pqmTphKHdf2dd5ldeZbXa/hkv4LC1KwFxA0UnDtEw2O5uByPQw91dKcOeHK/J85Tc6blOHhifoxpJtbdYWfeVLHcBgYYk4ArzRV6cOVvZ7zslZNzsS1sdazGoFAFAFAM/SF5OycqBsUZJzxI9FCnPRWS6swsg3KQY2GTx2nzjwxUBG+sGytrOyYxwRq8hEattyRkEsQTxztB9tASXonYCCzt0Ax5AZv0pPKY+00A80AUAUBB+lw+L3sFwORxu/ZOG/4T7q52V8F0Zn0HDn62JZS/A4dN9MklWOWEFjESdo4kg4OQO/iPfWXLrckpR8GvwvIrrlKuzpzdNjbr00l+Ikjt5VdT5TMpVVyBkbj3Z4+qsN0ncopRezbxIww3OUrE0/CZN7dSFCk5IAyfPw4n2iulFaSPnptOTa8jfqOkI2+WKOBbnadkzxBsNjgSRxNNHkiOj9Dr6a4gm1a5jlFqd0McagZfh+EkbauTwHDHcKAsEiqDHpoQ1Jz/j3UKZoAoDpQgUBFusm232TEc43V/VnBPsatTNjupv2OtwWxRylF+U0O/Ru6MtpBI3ymjXcfOQME+0Vmpk5Vpv2NPNrVd84rw2dtW01LmJopQdreY4IIOQQfPkV6srVkeV9jHj3yosVkO6OtvaKkaxAZRVCAHjlQMYPnqqKUeXweZ2ylNz872c7DS4YM9jEibue1QM+mpCuMPwrR6tyLbfxy2JelOnNcWssSfKZcrxwCVIIUnxxj114vhz1uKM2DfGm+M5dkadEbGSC0ijlGHUHIyDjLEgZHmBqY0JQrUX3LxC2F2RKcOzHis5pBQBQBQBQGKA43UIdGQ8mUr7RihSE9WF6T8Ygb5SOHx6fJb3qPbUAl65YneK3VFZvLY4VSx+SMcAPE0YJ/APwa/oD7BQHUGgM0AUBxubRJMdoivg5G4A4PrrzKEZd0ZIWzh+F6Oor0Y2/c2zVBqe72UIZoUzQBQDV0h16CziMtw4ROXnZj9FFHFjTQEfRXpZb36ubYuRGQGDRspXOcceR5cgc1AP2aoCgOlCBQHK7tllRo3G5HG1h5wa8yipLTPddkq5Kce6MWdqsSLHGMIgCqPMB4nnVjFRWkLLJWSc5PqztVPAUAUAUAUAUAUAUAUAUBrQpigEVnpUMTtJHGiu+dzAeUcnJyfTxqaAtoAzVBqh91QG1AFAZqgwTQgBhQAxql0zINCGahRNdXiJtDuqb22LuYDcx/JXPM8KAr3rctZY5LO+RO1itHJkiIyMEqQ5Hm4EZ7uBo+wG59futUnMWjyJbRRxCaQlQjvK5IKt5J5YxkcO/PKnbsB06G9M7hbn4hqabLg8I5MACTAJwccOIBww4HlzowWJvFAdaECgCgCgCgCgCgCgCgCgCgCgCgMGhTWgCgMUAGoDXeP8caoMbuPI8R9lAbZPhUAYPnqgTaldCGJ5DkhBnGefmHtrxZPki5MzUVO2xQXki66vePAblBCIwT5GCThTgnnWmr7nDnSWjsPExIW+hJvm9zXW9ZeW1hmjZo8uUkCkjj6fVw9NS26U61OPTwesXDhTfOqaT6bR3tLa0imUvdu8inIyxwD5icH7asY1xknKb2Y7Z5NtbUakk/kS5D/j010Dh60DVAQLrV0iW7FrBBEWYylu14BYwFIIZuY55/Z89PAGrQemE1jJ8R1dTt+Sk58oFTw8s/lp+dzHfQG+r9X0kMwvNHkCN8rstw2ENxwh5FD9E8PMRQCrTdFvr68t7nUYo4FtclEQgtI57zhmwucHn9tRvYLEqg6UIFAFAFAFAFAFAFAFAFAFAFAYY0BqWoU5SSY4mgOPxgmgIlrPTSQXfxKzg7ecDLFn2IvDJHDngEZ5c6bBjox01klu2sryBYZxnG05UkAHbxJ4lTkHJzjuqAQdberTDsba2Z1dleZ9jFTsjUnGR3YDH9kVWB46stTM+nxFiS8bNGxJyTg+SST+aVqIhLqoChTW4hV1KuAysMEHkRUaUlpnqE3BqUe5Guld6kEPxeFQGlBG1RgBW4E4HeeXtrUyJquHJHydbh9UrrfXtfSPk6W+gIlj2UzbePauw/JIxw9QGPbUhjpU8svqSedKWX6la34XzOFzpds9k5gw3ZgkSYwxZeJycDmPtqSqrdXw+PJkryciGWvU8+PHUXdC7ovbLu/IYp6hgj3HHqrJhzcq+prcVqUMh689R+NbRzAoBr6RaBBexGKdcj8lh8pD9JT3H3GgI90F6P3ljLJFJKr2gGYs8Wyc/JH5GO8cQcjHfUBNKoCgOlAFAFAFAFAFAFAFAFAFAFAasaAb2viswibju5H1ZFQotzVAmuRkj0UBmKOgGs6FaW80t8w2yYLPIXbAXaAfJzjkKmgQXonE+pas+oBSkERwueBJCbEXxOPKPm4CnkHO+6SQQ6xdS3QkISP4vEiqGJBADHiQBnyv36dAI+qnWnhmktVid0mcMD3xAZG9hg8OKZ82KAuVTwqkM0BtUKQ7VdHunvGmiC4G3YzEYGFA5eBzWhbVY7eaJ3sbLx4Yqqnv56HKx027LhridWTiGjA4MCCMHgKzRrub+N9DUtyMVR1VBp+5zPQ+LJ2ySqjHJQMMejlx9defscfDej0uLWaW4pv3Hqzs0hjCRjCrx9feSe8mtmFahHSOdddK2fNPuKa9mIKAKAxQBQBQHSgCgCgCgCgCgCgCgCgCgCgCgGE8b4Z7lOP3RUKPC8qoOUvOgN46AiPWyxGmvgkZdAfEbuR8KAV9XKAabb4AGVJOBzO9uJ8aiBIEtI9zPsTcTxbaNx4DmcZNR9wVvpHDpFPjhlWz/u0P20BZacvb9pr0Q2FAbLUL4A16IAqFMigChDVeQ9FCm1CGKAKAKoE78zQH//2Q=="/>
          <p:cNvSpPr>
            <a:spLocks noChangeAspect="1" noChangeArrowheads="1"/>
          </p:cNvSpPr>
          <p:nvPr/>
        </p:nvSpPr>
        <p:spPr bwMode="auto">
          <a:xfrm>
            <a:off x="495300" y="130419"/>
            <a:ext cx="281354" cy="28135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4406" tIns="42203" rIns="84406" bIns="42203" numCol="1" anchor="t" anchorCtr="0" compatLnSpc="1">
            <a:prstTxWarp prst="textNoShape">
              <a:avLst/>
            </a:prstTxWarp>
          </a:bodyPr>
          <a:lstStyle/>
          <a:p>
            <a:endParaRPr lang="zh-CN" altLang="en-US" sz="1662"/>
          </a:p>
        </p:txBody>
      </p:sp>
      <p:pic>
        <p:nvPicPr>
          <p:cNvPr id="9" name="Picture 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237467" y="2041706"/>
            <a:ext cx="6394406" cy="2797553"/>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22652" y="2572890"/>
            <a:ext cx="2413817" cy="2171872"/>
          </a:xfrm>
          <a:prstGeom prst="rect">
            <a:avLst/>
          </a:prstGeom>
        </p:spPr>
      </p:pic>
    </p:spTree>
    <p:extLst>
      <p:ext uri="{BB962C8B-B14F-4D97-AF65-F5344CB8AC3E}">
        <p14:creationId xmlns:p14="http://schemas.microsoft.com/office/powerpoint/2010/main" val="1348725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EOS </a:t>
            </a:r>
            <a:r>
              <a:rPr lang="en-US" dirty="0" err="1"/>
              <a:t>Blockchain</a:t>
            </a:r>
            <a:r>
              <a:rPr lang="en-US" dirty="0"/>
              <a:t> (</a:t>
            </a:r>
            <a:r>
              <a:rPr lang="en-US" dirty="0" err="1"/>
              <a:t>PoS</a:t>
            </a:r>
            <a:r>
              <a:rPr lang="en-US" dirty="0"/>
              <a:t>) </a:t>
            </a:r>
          </a:p>
        </p:txBody>
      </p:sp>
      <p:sp>
        <p:nvSpPr>
          <p:cNvPr id="5" name="TextBox 4"/>
          <p:cNvSpPr txBox="1"/>
          <p:nvPr/>
        </p:nvSpPr>
        <p:spPr>
          <a:xfrm>
            <a:off x="6504384" y="2368154"/>
            <a:ext cx="1796902" cy="1546577"/>
          </a:xfrm>
          <a:prstGeom prst="rect">
            <a:avLst/>
          </a:prstGeom>
          <a:noFill/>
        </p:spPr>
        <p:txBody>
          <a:bodyPr wrap="none" rtlCol="0">
            <a:spAutoFit/>
          </a:bodyPr>
          <a:lstStyle/>
          <a:p>
            <a:r>
              <a:rPr lang="en-US" sz="1350" dirty="0">
                <a:hlinkClick r:id="rId2"/>
              </a:rPr>
              <a:t>https://eos.io/</a:t>
            </a:r>
            <a:endParaRPr lang="en-US" sz="1350" dirty="0"/>
          </a:p>
          <a:p>
            <a:endParaRPr lang="en-US" sz="1350" dirty="0"/>
          </a:p>
          <a:p>
            <a:r>
              <a:rPr lang="en-US" sz="1350" dirty="0"/>
              <a:t>Proof of Stake Protocol</a:t>
            </a:r>
          </a:p>
          <a:p>
            <a:endParaRPr lang="en-US" sz="1350" dirty="0"/>
          </a:p>
          <a:p>
            <a:r>
              <a:rPr lang="en-US" sz="1350" dirty="0"/>
              <a:t>Creator Dan Larimer </a:t>
            </a:r>
          </a:p>
          <a:p>
            <a:br>
              <a:rPr lang="en-US" sz="1350" dirty="0"/>
            </a:br>
            <a:r>
              <a:rPr lang="en-US" sz="1350" dirty="0"/>
              <a:t>Coming Live 2018 </a:t>
            </a:r>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22961" y="2160270"/>
            <a:ext cx="5040941" cy="3840480"/>
          </a:xfrm>
          <a:prstGeom prst="rect">
            <a:avLst/>
          </a:prstGeom>
        </p:spPr>
      </p:pic>
    </p:spTree>
    <p:extLst>
      <p:ext uri="{BB962C8B-B14F-4D97-AF65-F5344CB8AC3E}">
        <p14:creationId xmlns:p14="http://schemas.microsoft.com/office/powerpoint/2010/main" val="35898643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Daniel Larimer</a:t>
            </a:r>
          </a:p>
        </p:txBody>
      </p:sp>
      <p:sp>
        <p:nvSpPr>
          <p:cNvPr id="3" name="Content Placeholder 2"/>
          <p:cNvSpPr>
            <a:spLocks noGrp="1"/>
          </p:cNvSpPr>
          <p:nvPr>
            <p:ph idx="1"/>
          </p:nvPr>
        </p:nvSpPr>
        <p:spPr>
          <a:xfrm>
            <a:off x="822961" y="2241551"/>
            <a:ext cx="4736918" cy="3017520"/>
          </a:xfrm>
        </p:spPr>
        <p:txBody>
          <a:bodyPr>
            <a:normAutofit fontScale="70000" lnSpcReduction="20000"/>
          </a:bodyPr>
          <a:lstStyle/>
          <a:p>
            <a:r>
              <a:rPr lang="en-US" dirty="0"/>
              <a:t>Founder of </a:t>
            </a:r>
            <a:r>
              <a:rPr lang="en-US" dirty="0" err="1"/>
              <a:t>BitShares</a:t>
            </a:r>
            <a:endParaRPr lang="en-US" dirty="0"/>
          </a:p>
          <a:p>
            <a:r>
              <a:rPr lang="en-US" dirty="0"/>
              <a:t>Creator of </a:t>
            </a:r>
            <a:r>
              <a:rPr lang="en-US" dirty="0" err="1"/>
              <a:t>Steemit</a:t>
            </a:r>
            <a:endParaRPr lang="en-US" dirty="0"/>
          </a:p>
          <a:p>
            <a:r>
              <a:rPr lang="en-US" dirty="0"/>
              <a:t>“Daniel Larimer was born in Colorado and spent his formative years in Florida and Virginia. He received a Bachelor of Engineering (BE) in Computer Science from Virginia Polytechnic Institute and State University in 2003.</a:t>
            </a:r>
            <a:r>
              <a:rPr lang="en-US" baseline="30000" dirty="0">
                <a:hlinkClick r:id="rId2"/>
              </a:rPr>
              <a:t>[1]</a:t>
            </a:r>
            <a:r>
              <a:rPr lang="en-US" dirty="0"/>
              <a:t> He is a visionary software engineer and serial entrepreneur who is focused in the areas of </a:t>
            </a:r>
            <a:r>
              <a:rPr lang="en-US" dirty="0" err="1"/>
              <a:t>blockchain</a:t>
            </a:r>
            <a:r>
              <a:rPr lang="en-US" dirty="0"/>
              <a:t> technology, cryptocurrency, decentralized exchanges, economic systems and freedom.”</a:t>
            </a:r>
            <a:br>
              <a:rPr lang="en-US" dirty="0"/>
            </a:br>
            <a:r>
              <a:rPr lang="en-US" dirty="0">
                <a:hlinkClick r:id="rId3"/>
              </a:rPr>
              <a:t>https://www.steem.center/index.php?title=Dan_Larimer</a:t>
            </a:r>
            <a:r>
              <a:rPr lang="en-US" dirty="0"/>
              <a:t> </a:t>
            </a:r>
          </a:p>
        </p:txBody>
      </p:sp>
      <p:pic>
        <p:nvPicPr>
          <p:cNvPr id="4" name="Picture 3"/>
          <p:cNvPicPr>
            <a:picLocks noChangeAspect="1"/>
          </p:cNvPicPr>
          <p:nvPr/>
        </p:nvPicPr>
        <p:blipFill>
          <a:blip r:embed="rId4"/>
          <a:stretch>
            <a:fillRect/>
          </a:stretch>
        </p:blipFill>
        <p:spPr>
          <a:xfrm>
            <a:off x="6223635" y="2241551"/>
            <a:ext cx="2143125" cy="2143125"/>
          </a:xfrm>
          <a:prstGeom prst="rect">
            <a:avLst/>
          </a:prstGeom>
        </p:spPr>
      </p:pic>
    </p:spTree>
    <p:extLst>
      <p:ext uri="{BB962C8B-B14F-4D97-AF65-F5344CB8AC3E}">
        <p14:creationId xmlns:p14="http://schemas.microsoft.com/office/powerpoint/2010/main" val="31646837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85800" y="857251"/>
            <a:ext cx="7732059" cy="5144723"/>
          </a:xfrm>
          <a:prstGeom prst="rect">
            <a:avLst/>
          </a:prstGeom>
        </p:spPr>
      </p:pic>
    </p:spTree>
    <p:extLst>
      <p:ext uri="{BB962C8B-B14F-4D97-AF65-F5344CB8AC3E}">
        <p14:creationId xmlns:p14="http://schemas.microsoft.com/office/powerpoint/2010/main" val="25092375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387" y="1102179"/>
            <a:ext cx="8591339" cy="1068808"/>
          </a:xfrm>
        </p:spPr>
        <p:txBody>
          <a:bodyPr/>
          <a:lstStyle/>
          <a:p>
            <a:r>
              <a:rPr lang="en-US" sz="3600" dirty="0" err="1"/>
              <a:t>Steemit</a:t>
            </a:r>
            <a:r>
              <a:rPr lang="en-US" sz="3600" dirty="0"/>
              <a:t> - </a:t>
            </a:r>
            <a:r>
              <a:rPr lang="en-US" sz="3600" dirty="0" err="1"/>
              <a:t>blockchain</a:t>
            </a:r>
            <a:r>
              <a:rPr lang="en-US" sz="3600" dirty="0"/>
              <a:t> based social network</a:t>
            </a:r>
          </a:p>
        </p:txBody>
      </p:sp>
      <p:pic>
        <p:nvPicPr>
          <p:cNvPr id="4" name="Picture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90919" y="2309503"/>
            <a:ext cx="8267638" cy="3293426"/>
          </a:xfrm>
          <a:prstGeom prst="rect">
            <a:avLst/>
          </a:prstGeom>
        </p:spPr>
      </p:pic>
    </p:spTree>
    <p:extLst>
      <p:ext uri="{BB962C8B-B14F-4D97-AF65-F5344CB8AC3E}">
        <p14:creationId xmlns:p14="http://schemas.microsoft.com/office/powerpoint/2010/main" val="2240510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About EOS </a:t>
            </a:r>
            <a:r>
              <a:rPr lang="en-US" dirty="0" err="1"/>
              <a:t>Blockchain</a:t>
            </a:r>
            <a:endParaRPr lang="en-US" dirty="0"/>
          </a:p>
        </p:txBody>
      </p:sp>
      <p:sp>
        <p:nvSpPr>
          <p:cNvPr id="3" name="Content Placeholder 2"/>
          <p:cNvSpPr>
            <a:spLocks noGrp="1"/>
          </p:cNvSpPr>
          <p:nvPr>
            <p:ph idx="1"/>
          </p:nvPr>
        </p:nvSpPr>
        <p:spPr>
          <a:xfrm>
            <a:off x="822960" y="2368154"/>
            <a:ext cx="7543800" cy="2890917"/>
          </a:xfrm>
        </p:spPr>
        <p:txBody>
          <a:bodyPr>
            <a:noAutofit/>
          </a:bodyPr>
          <a:lstStyle/>
          <a:p>
            <a:r>
              <a:rPr lang="en-US" sz="2000" dirty="0"/>
              <a:t>Promises to potentially support millions of transactions per second.</a:t>
            </a:r>
          </a:p>
          <a:p>
            <a:r>
              <a:rPr lang="en-US" sz="2000" dirty="0"/>
              <a:t>Supports thousands of commercial scale distributed applications.</a:t>
            </a:r>
          </a:p>
          <a:p>
            <a:r>
              <a:rPr lang="en-US" sz="2000" dirty="0"/>
              <a:t>Parallel execution.</a:t>
            </a:r>
          </a:p>
          <a:p>
            <a:r>
              <a:rPr lang="en-US" sz="2000" dirty="0"/>
              <a:t>Asynchronous communication.</a:t>
            </a:r>
          </a:p>
          <a:p>
            <a:r>
              <a:rPr lang="en-US" sz="2000" dirty="0"/>
              <a:t>Freeze and fix broken applications without need for Hard Fork.</a:t>
            </a:r>
          </a:p>
          <a:p>
            <a:r>
              <a:rPr lang="en-US" sz="2000" dirty="0"/>
              <a:t>Generalized Role-Based permissions.</a:t>
            </a:r>
          </a:p>
          <a:p>
            <a:r>
              <a:rPr lang="en-US" sz="2000" dirty="0"/>
              <a:t>Web Toolkit for Interface Development.</a:t>
            </a:r>
          </a:p>
          <a:p>
            <a:r>
              <a:rPr lang="en-US" sz="2000" b="1" dirty="0"/>
              <a:t>First </a:t>
            </a:r>
            <a:r>
              <a:rPr lang="en-US" sz="2000" b="1" dirty="0" err="1"/>
              <a:t>Blockchain</a:t>
            </a:r>
            <a:r>
              <a:rPr lang="en-US" sz="2000" b="1" dirty="0"/>
              <a:t> with Governance and Constitution</a:t>
            </a:r>
          </a:p>
        </p:txBody>
      </p:sp>
    </p:spTree>
    <p:extLst>
      <p:ext uri="{BB962C8B-B14F-4D97-AF65-F5344CB8AC3E}">
        <p14:creationId xmlns:p14="http://schemas.microsoft.com/office/powerpoint/2010/main" val="2625385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588" y="857251"/>
            <a:ext cx="8926116" cy="600074"/>
          </a:xfrm>
        </p:spPr>
        <p:txBody>
          <a:bodyPr>
            <a:normAutofit fontScale="90000"/>
          </a:bodyPr>
          <a:lstStyle/>
          <a:p>
            <a:r>
              <a:rPr lang="en-US" dirty="0" err="1"/>
              <a:t>EOSjs</a:t>
            </a:r>
            <a:r>
              <a:rPr lang="en-US" dirty="0"/>
              <a:t> - General purpose library for the EOS </a:t>
            </a:r>
            <a:r>
              <a:rPr lang="en-US" dirty="0" err="1"/>
              <a:t>Blockchain</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71752" y="1971087"/>
            <a:ext cx="7543800" cy="4001947"/>
          </a:xfrm>
          <a:prstGeom prst="rect">
            <a:avLst/>
          </a:prstGeom>
        </p:spPr>
      </p:pic>
    </p:spTree>
    <p:extLst>
      <p:ext uri="{BB962C8B-B14F-4D97-AF65-F5344CB8AC3E}">
        <p14:creationId xmlns:p14="http://schemas.microsoft.com/office/powerpoint/2010/main" val="6649127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Industries for Disruption by </a:t>
            </a:r>
            <a:r>
              <a:rPr lang="en-US" sz="3600" dirty="0" err="1"/>
              <a:t>Blockchain</a:t>
            </a:r>
            <a:endParaRPr lang="en-US" sz="3600" dirty="0"/>
          </a:p>
        </p:txBody>
      </p:sp>
      <p:sp>
        <p:nvSpPr>
          <p:cNvPr id="3" name="Content Placeholder 2"/>
          <p:cNvSpPr>
            <a:spLocks noGrp="1"/>
          </p:cNvSpPr>
          <p:nvPr>
            <p:ph idx="1"/>
          </p:nvPr>
        </p:nvSpPr>
        <p:spPr>
          <a:xfrm>
            <a:off x="822960" y="2241551"/>
            <a:ext cx="7543800" cy="3236685"/>
          </a:xfrm>
        </p:spPr>
        <p:txBody>
          <a:bodyPr>
            <a:normAutofit fontScale="92500" lnSpcReduction="10000"/>
          </a:bodyPr>
          <a:lstStyle/>
          <a:p>
            <a:r>
              <a:rPr lang="en-US" dirty="0"/>
              <a:t>Banking and Payments</a:t>
            </a:r>
          </a:p>
          <a:p>
            <a:r>
              <a:rPr lang="en-US" dirty="0"/>
              <a:t>Cyber Security</a:t>
            </a:r>
          </a:p>
          <a:p>
            <a:r>
              <a:rPr lang="en-US" dirty="0"/>
              <a:t>Cloud Storage</a:t>
            </a:r>
          </a:p>
          <a:p>
            <a:r>
              <a:rPr lang="en-US" dirty="0"/>
              <a:t>Government and elections</a:t>
            </a:r>
          </a:p>
          <a:p>
            <a:r>
              <a:rPr lang="en-US" dirty="0"/>
              <a:t>Healthcare</a:t>
            </a:r>
          </a:p>
          <a:p>
            <a:r>
              <a:rPr lang="en-US" dirty="0"/>
              <a:t>Retail Business</a:t>
            </a:r>
          </a:p>
          <a:p>
            <a:r>
              <a:rPr lang="en-US" dirty="0"/>
              <a:t>Real Estate</a:t>
            </a:r>
          </a:p>
          <a:p>
            <a:r>
              <a:rPr lang="en-US" dirty="0"/>
              <a:t>Crowdfunding</a:t>
            </a:r>
          </a:p>
          <a:p>
            <a:r>
              <a:rPr lang="en-US" dirty="0"/>
              <a:t>Your Industry</a:t>
            </a:r>
          </a:p>
        </p:txBody>
      </p:sp>
    </p:spTree>
    <p:extLst>
      <p:ext uri="{BB962C8B-B14F-4D97-AF65-F5344CB8AC3E}">
        <p14:creationId xmlns:p14="http://schemas.microsoft.com/office/powerpoint/2010/main" val="6503137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Applications of </a:t>
            </a:r>
            <a:r>
              <a:rPr lang="en-US" dirty="0" err="1"/>
              <a:t>Blockchain</a:t>
            </a:r>
            <a:endParaRPr lang="en-US" dirty="0"/>
          </a:p>
        </p:txBody>
      </p:sp>
      <p:sp>
        <p:nvSpPr>
          <p:cNvPr id="5" name="Content Placeholder 2"/>
          <p:cNvSpPr>
            <a:spLocks noGrp="1"/>
          </p:cNvSpPr>
          <p:nvPr>
            <p:ph idx="1"/>
          </p:nvPr>
        </p:nvSpPr>
        <p:spPr/>
        <p:txBody>
          <a:bodyPr>
            <a:normAutofit/>
          </a:bodyPr>
          <a:lstStyle/>
          <a:p>
            <a:r>
              <a:rPr lang="en-US" sz="3200" dirty="0"/>
              <a:t>Registries</a:t>
            </a:r>
          </a:p>
          <a:p>
            <a:r>
              <a:rPr lang="en-US" sz="3200" dirty="0"/>
              <a:t>Authoritative Systems of Record</a:t>
            </a:r>
          </a:p>
          <a:p>
            <a:r>
              <a:rPr lang="en-US" sz="3200" dirty="0"/>
              <a:t>Directory Services</a:t>
            </a:r>
          </a:p>
          <a:p>
            <a:r>
              <a:rPr lang="en-US" sz="3200" dirty="0"/>
              <a:t>Timestamping Services (“Proof of Existence”)</a:t>
            </a:r>
          </a:p>
          <a:p>
            <a:r>
              <a:rPr lang="en-US" sz="3200" dirty="0"/>
              <a:t>Counter-party Exchanges</a:t>
            </a:r>
          </a:p>
        </p:txBody>
      </p:sp>
    </p:spTree>
    <p:extLst>
      <p:ext uri="{BB962C8B-B14F-4D97-AF65-F5344CB8AC3E}">
        <p14:creationId xmlns:p14="http://schemas.microsoft.com/office/powerpoint/2010/main" val="267186342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F66489DC-6662-47C2-B6D5-70C3E29BA28C}"/>
</file>

<file path=customXml/itemProps2.xml><?xml version="1.0" encoding="utf-8"?>
<ds:datastoreItem xmlns:ds="http://schemas.openxmlformats.org/officeDocument/2006/customXml" ds:itemID="{130B46C4-A4BE-43FB-9662-DF9F6EAFC20E}"/>
</file>

<file path=customXml/itemProps3.xml><?xml version="1.0" encoding="utf-8"?>
<ds:datastoreItem xmlns:ds="http://schemas.openxmlformats.org/officeDocument/2006/customXml" ds:itemID="{39EC4522-4386-41B4-B349-DEA7194076FB}"/>
</file>

<file path=docProps/app.xml><?xml version="1.0" encoding="utf-8"?>
<Properties xmlns="http://schemas.openxmlformats.org/officeDocument/2006/extended-properties" xmlns:vt="http://schemas.openxmlformats.org/officeDocument/2006/docPropsVTypes">
  <Template>Adjacency.thmx</Template>
  <TotalTime>9356</TotalTime>
  <Words>862</Words>
  <Application>Microsoft Office PowerPoint</Application>
  <PresentationFormat>On-screen Show (4:3)</PresentationFormat>
  <Paragraphs>108</Paragraphs>
  <Slides>19</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Cambria</vt:lpstr>
      <vt:lpstr>Adjacency</vt:lpstr>
      <vt:lpstr>Introduction to FinTech</vt:lpstr>
      <vt:lpstr>EOS Blockchain (PoS) </vt:lpstr>
      <vt:lpstr>Daniel Larimer</vt:lpstr>
      <vt:lpstr>PowerPoint Presentation</vt:lpstr>
      <vt:lpstr>Steemit - blockchain based social network</vt:lpstr>
      <vt:lpstr>About EOS Blockchain</vt:lpstr>
      <vt:lpstr>EOSjs - General purpose library for the EOS Blockchain</vt:lpstr>
      <vt:lpstr>Industries for Disruption by Blockchain</vt:lpstr>
      <vt:lpstr>Applications of Blockchain</vt:lpstr>
      <vt:lpstr>Registries</vt:lpstr>
      <vt:lpstr>Namecoin</vt:lpstr>
      <vt:lpstr>Alternates to Bitcoin aka Altcoins</vt:lpstr>
      <vt:lpstr>A Babel of Altcoins (???)</vt:lpstr>
      <vt:lpstr>Equity Crowdfunding</vt:lpstr>
      <vt:lpstr>Blockchain Shareholder Registry</vt:lpstr>
      <vt:lpstr>Transfer via an Exchange?</vt:lpstr>
      <vt:lpstr>Regulated Security</vt:lpstr>
      <vt:lpstr>Taxes… yes, Taxes</vt:lpstr>
      <vt:lpstr>PowerPoint Presentation</vt:lpstr>
    </vt:vector>
  </TitlesOfParts>
  <Company>backpack.com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Blockchain Technology: Bitcoin and Beyond</dc:title>
  <dc:creator>David Duccini</dc:creator>
  <cp:lastModifiedBy>Han, Meng</cp:lastModifiedBy>
  <cp:revision>167</cp:revision>
  <cp:lastPrinted>2017-11-16T01:13:48Z</cp:lastPrinted>
  <dcterms:created xsi:type="dcterms:W3CDTF">2015-01-10T13:21:37Z</dcterms:created>
  <dcterms:modified xsi:type="dcterms:W3CDTF">2019-11-01T15:17:45Z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