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950" r:id="rId1"/>
  </p:sldMasterIdLst>
  <p:notesMasterIdLst>
    <p:notesMasterId r:id="rId29"/>
  </p:notesMasterIdLst>
  <p:handoutMasterIdLst>
    <p:handoutMasterId r:id="rId30"/>
  </p:handoutMasterIdLst>
  <p:sldIdLst>
    <p:sldId id="256" r:id="rId2"/>
    <p:sldId id="282" r:id="rId3"/>
    <p:sldId id="258" r:id="rId4"/>
    <p:sldId id="308" r:id="rId5"/>
    <p:sldId id="277" r:id="rId6"/>
    <p:sldId id="279" r:id="rId7"/>
    <p:sldId id="309" r:id="rId8"/>
    <p:sldId id="280" r:id="rId9"/>
    <p:sldId id="265" r:id="rId10"/>
    <p:sldId id="268" r:id="rId11"/>
    <p:sldId id="266" r:id="rId12"/>
    <p:sldId id="310" r:id="rId13"/>
    <p:sldId id="267" r:id="rId14"/>
    <p:sldId id="311" r:id="rId15"/>
    <p:sldId id="269" r:id="rId16"/>
    <p:sldId id="290" r:id="rId17"/>
    <p:sldId id="261" r:id="rId18"/>
    <p:sldId id="312" r:id="rId19"/>
    <p:sldId id="270" r:id="rId20"/>
    <p:sldId id="273" r:id="rId21"/>
    <p:sldId id="271" r:id="rId22"/>
    <p:sldId id="274" r:id="rId23"/>
    <p:sldId id="313" r:id="rId24"/>
    <p:sldId id="275" r:id="rId25"/>
    <p:sldId id="314" r:id="rId26"/>
    <p:sldId id="286" r:id="rId27"/>
    <p:sldId id="297" r:id="rId2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828"/>
    <a:srgbClr val="EBB03B"/>
    <a:srgbClr val="FF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8" autoAdjust="0"/>
    <p:restoredTop sz="82582" autoAdjust="0"/>
  </p:normalViewPr>
  <p:slideViewPr>
    <p:cSldViewPr snapToGrid="0" snapToObjects="1">
      <p:cViewPr varScale="1">
        <p:scale>
          <a:sx n="43" d="100"/>
          <a:sy n="43" d="100"/>
        </p:scale>
        <p:origin x="1570" y="3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9FCD9-3642-B345-A241-0B8D14F94AAC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5E8CD-E585-B047-92C6-CCCE9E144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848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6519B-C686-4C49-9EBB-F4671EEFC7C3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FFB45-2144-074A-94D8-F1A47953D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692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FFB45-2144-074A-94D8-F1A47953D10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19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BAE69-8F57-4875-90DE-D9E4EEA2AAE9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5A0A9-A749-4EA0-BA38-2A29810DA1E7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F53C-C1CE-41D5-83A3-A3480FEE2937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C0456-775B-4ECE-905A-1EE2CDA1284E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2FED-6FAE-4B5C-B336-B8AB90CAD558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285A-0BF5-410E-8F26-CD33AED195A4}" type="datetime1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390E-77FE-4C2E-B3FF-CB20FA6EAE73}" type="datetime1">
              <a:rPr lang="en-US" smtClean="0"/>
              <a:t>10/28/2019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E1135-E6A1-4DC9-91B2-7253CC6D474A}" type="datetime1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8E5C3-E0AE-4452-A679-041AD45EF6B4}" type="datetime1">
              <a:rPr lang="en-US" smtClean="0"/>
              <a:t>10/28/2019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DDDD-CDAD-4175-B0F9-56284389DDAE}" type="datetime1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E0E07-9A20-457E-BDA8-6B0488126C03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rgbClr val="FF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rgbClr val="FE9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8B6C1A1-844A-4FD7-BBE3-B58BC25FF966}" type="datetime1">
              <a:rPr lang="en-US" smtClean="0"/>
              <a:t>10/28/2019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blockchain.info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hashcash.org/papers/hashcash.pdf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Gossip_protoco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35025"/>
            <a:ext cx="8619699" cy="2593975"/>
          </a:xfrm>
        </p:spPr>
        <p:txBody>
          <a:bodyPr/>
          <a:lstStyle/>
          <a:p>
            <a:pPr algn="ctr"/>
            <a:r>
              <a:rPr lang="en-US" sz="6000" dirty="0"/>
              <a:t>Introduction to </a:t>
            </a:r>
            <a:r>
              <a:rPr lang="en-US" sz="6000" dirty="0" err="1"/>
              <a:t>FinTech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8969" y="4363700"/>
            <a:ext cx="6461760" cy="1066800"/>
          </a:xfrm>
        </p:spPr>
        <p:txBody>
          <a:bodyPr>
            <a:noAutofit/>
          </a:bodyPr>
          <a:lstStyle/>
          <a:p>
            <a:pPr algn="ctr"/>
            <a:r>
              <a:rPr lang="en-US" altLang="zh-CN" sz="3600" dirty="0"/>
              <a:t>Dr. </a:t>
            </a:r>
            <a:r>
              <a:rPr lang="en-US" altLang="zh-CN" sz="3600" dirty="0" err="1"/>
              <a:t>Meng</a:t>
            </a:r>
            <a:r>
              <a:rPr lang="en-US" altLang="zh-CN" sz="3600" dirty="0"/>
              <a:t> Han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126" y="145989"/>
            <a:ext cx="2040247" cy="16968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3" y="145989"/>
            <a:ext cx="2855982" cy="125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12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Coins flow from Inputs to Outputs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1398" r="1398"/>
          <a:stretch>
            <a:fillRect/>
          </a:stretch>
        </p:blipFill>
        <p:spPr>
          <a:xfrm>
            <a:off x="1333321" y="2867322"/>
            <a:ext cx="5608695" cy="3533478"/>
          </a:xfrm>
        </p:spPr>
      </p:pic>
      <p:sp>
        <p:nvSpPr>
          <p:cNvPr id="5" name="TextBox 4"/>
          <p:cNvSpPr txBox="1"/>
          <p:nvPr/>
        </p:nvSpPr>
        <p:spPr>
          <a:xfrm>
            <a:off x="250124" y="1666993"/>
            <a:ext cx="7827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coin owner transfers coins by digitally signing (via ECDSA) a hash digest of the previous transaction and the public key of the next owner. This signature is then appended to the end of the coin.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605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Pseudo Anonymous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Using public key cryptography, specifically Elliptic Curve Cryptography due to its key strength and shorter keys</a:t>
            </a:r>
          </a:p>
          <a:p>
            <a:pPr marL="114300" indent="0">
              <a:buNone/>
            </a:pPr>
            <a:endParaRPr lang="en-US" dirty="0"/>
          </a:p>
          <a:p>
            <a:r>
              <a:rPr lang="en-US" dirty="0"/>
              <a:t>Transactions are sent to public key “addresses”</a:t>
            </a:r>
          </a:p>
          <a:p>
            <a:pPr marL="114300" indent="0">
              <a:buNone/>
            </a:pPr>
            <a:r>
              <a:rPr lang="en-US" dirty="0"/>
              <a:t>	1AjYPi8qryPCJu6xgdJuQzVnWFXLmxq9s3</a:t>
            </a:r>
          </a:p>
          <a:p>
            <a:pPr marL="114300" indent="0">
              <a:buNone/>
            </a:pPr>
            <a:r>
              <a:rPr lang="en-US" dirty="0"/>
              <a:t>	1Give4dbry2pyJihnpqV6Urq2SGEhpz3K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4" descr="Screen Shot 2015-01-13 at 10.42.59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244293"/>
            <a:ext cx="8284781" cy="148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88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Addresses are like Accounts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wallet listens for transactions addressed to any of its public keys and in theory is the only node that is able to decrypt and accept the transfer</a:t>
            </a:r>
          </a:p>
          <a:p>
            <a:pPr marL="114300" indent="0">
              <a:buNone/>
            </a:pPr>
            <a:endParaRPr lang="en-US" dirty="0"/>
          </a:p>
          <a:p>
            <a:r>
              <a:rPr lang="en-US" dirty="0"/>
              <a:t>“Coins” are “sent” by broadcasting the transaction to the network which are verified to be viable and then added to a block</a:t>
            </a:r>
          </a:p>
          <a:p>
            <a:endParaRPr lang="en-US" dirty="0"/>
          </a:p>
          <a:p>
            <a:r>
              <a:rPr lang="en-US" dirty="0"/>
              <a:t>Keys can represent a MULTI-SIG address that requires a N of M private keys in order to decrypt the message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706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Ledger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Every </a:t>
            </a:r>
            <a:r>
              <a:rPr lang="en-US" i="1" dirty="0"/>
              <a:t>viable</a:t>
            </a:r>
            <a:r>
              <a:rPr lang="en-US" dirty="0"/>
              <a:t> transaction is stored in a public ledger</a:t>
            </a:r>
          </a:p>
          <a:p>
            <a:r>
              <a:rPr lang="en-US" dirty="0"/>
              <a:t>Transactions are placed in blocks, which are linked by SHA256 hashes. </a:t>
            </a:r>
          </a:p>
          <a:p>
            <a:r>
              <a:rPr lang="en-US" dirty="0">
                <a:hlinkClick r:id="rId2"/>
              </a:rPr>
              <a:t>https://blockchain.info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786" y="4089400"/>
            <a:ext cx="5181600" cy="132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481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“What is Bitcoin” – Video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</a:t>
            </a:r>
            <a:r>
              <a:rPr lang="en-US" dirty="0" err="1"/>
              <a:t>weusecoins.com</a:t>
            </a:r>
            <a:endParaRPr lang="en-US" dirty="0"/>
          </a:p>
        </p:txBody>
      </p:sp>
      <p:pic>
        <p:nvPicPr>
          <p:cNvPr id="4" name="Picture 3" descr="Screen Shot 2015-01-12 at 20.33.59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24" y="2204852"/>
            <a:ext cx="6442808" cy="405624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969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Arriving at Consensus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Although the accepted chain can be considered a list, the block chain is best represented with a tree.</a:t>
            </a:r>
          </a:p>
          <a:p>
            <a:r>
              <a:rPr lang="en-US" dirty="0"/>
              <a:t>The longest path represents the accepted chain.</a:t>
            </a:r>
          </a:p>
          <a:p>
            <a:r>
              <a:rPr lang="en-US" dirty="0"/>
              <a:t> A participant choosing to extend an existing path in the block chain indicates a vote towards consensus on that path. The longer the path, the more computation was expended building it.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260" y="4048486"/>
            <a:ext cx="6161290" cy="235231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2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Consensus Process = Mining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Originally the digital wallet could also participate in the consensus process by attempting to secure the network directly</a:t>
            </a:r>
          </a:p>
          <a:p>
            <a:r>
              <a:rPr lang="en-US" dirty="0"/>
              <a:t>This process is known as “mining”</a:t>
            </a:r>
          </a:p>
          <a:p>
            <a:r>
              <a:rPr lang="en-US" dirty="0"/>
              <a:t>Mining involves attempting to find a numerical value, known as a “nonce” that when combined with all open transactions can be “hashed” into a value that satisfies a certain “difficulty”</a:t>
            </a:r>
          </a:p>
          <a:p>
            <a:r>
              <a:rPr lang="en-US" dirty="0"/>
              <a:t>Custom, purpose built-hardware has long since replaced the function such that its no longer productive for simple CPU based systems to compete in the mining process, and thus it was removed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7647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 err="1"/>
              <a:t>Hashcash</a:t>
            </a:r>
            <a:r>
              <a:rPr lang="en-US" sz="3200" dirty="0"/>
              <a:t> </a:t>
            </a:r>
            <a:br>
              <a:rPr lang="en-US" sz="3200" dirty="0"/>
            </a:br>
            <a:r>
              <a:rPr lang="en-US" sz="2400" i="1" dirty="0"/>
              <a:t>(Or How to Pay a Byzantine Generals Salary) </a:t>
            </a:r>
            <a:endParaRPr lang="en-US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Like many great ideas to become realized, it takes a confluence of other great ideas</a:t>
            </a:r>
          </a:p>
          <a:p>
            <a:r>
              <a:rPr lang="en-US" dirty="0"/>
              <a:t>Based on the idea of </a:t>
            </a:r>
            <a:r>
              <a:rPr lang="en-US" dirty="0" err="1"/>
              <a:t>HashCash</a:t>
            </a:r>
            <a:r>
              <a:rPr lang="en-US" dirty="0"/>
              <a:t>, a Proof of Work concept invented by Adam Back in 1997 (</a:t>
            </a:r>
            <a:r>
              <a:rPr lang="en-US" dirty="0">
                <a:hlinkClick r:id="rId2"/>
              </a:rPr>
              <a:t>http://www.hashcash.org/papers/hashcash.pdf</a:t>
            </a:r>
            <a:r>
              <a:rPr lang="en-US" dirty="0"/>
              <a:t>)</a:t>
            </a:r>
          </a:p>
          <a:p>
            <a:r>
              <a:rPr lang="en-US" dirty="0"/>
              <a:t>Originally proposed as an anti-spam throttling mechanism</a:t>
            </a:r>
          </a:p>
          <a:p>
            <a:r>
              <a:rPr lang="en-US" dirty="0"/>
              <a:t>The core idea is that before accepting a transaction, the sender must first demonstrate a “cost” via a computationally “hard” problem that can simultaneously be easily verified.</a:t>
            </a:r>
          </a:p>
          <a:p>
            <a:r>
              <a:rPr lang="en-US" dirty="0"/>
              <a:t>This generally referred to as a “Proof of Work”</a:t>
            </a:r>
          </a:p>
        </p:txBody>
      </p:sp>
      <p:pic>
        <p:nvPicPr>
          <p:cNvPr id="4" name="Picture 3" descr="Screen Shot 2015-01-11 at 13.50.46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12" y="5278593"/>
            <a:ext cx="5562600" cy="12954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28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Role of Hashing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 </a:t>
            </a:r>
            <a:r>
              <a:rPr lang="en-US" b="1" dirty="0"/>
              <a:t>hash function</a:t>
            </a:r>
            <a:r>
              <a:rPr lang="en-US" dirty="0"/>
              <a:t> is any </a:t>
            </a:r>
            <a:r>
              <a:rPr lang="en-US" b="1" dirty="0"/>
              <a:t>function</a:t>
            </a:r>
            <a:r>
              <a:rPr lang="en-US" dirty="0"/>
              <a:t> that can be used to map digital data of arbitrary size to digital data of fixed size, with slight differences in input data producing very big differences in output data. </a:t>
            </a:r>
          </a:p>
          <a:p>
            <a:r>
              <a:rPr lang="en-US" dirty="0"/>
              <a:t>MD5, SHA1, SHA256</a:t>
            </a:r>
          </a:p>
          <a:p>
            <a:r>
              <a:rPr lang="en-US" dirty="0"/>
              <a:t>For example, the MD5 hashes of ‘</a:t>
            </a:r>
            <a:r>
              <a:rPr lang="en-US" dirty="0" err="1"/>
              <a:t>abc</a:t>
            </a:r>
            <a:r>
              <a:rPr lang="en-US" dirty="0"/>
              <a:t>’ compared to ‘</a:t>
            </a:r>
            <a:r>
              <a:rPr lang="en-US" dirty="0" err="1"/>
              <a:t>abC</a:t>
            </a:r>
            <a:r>
              <a:rPr lang="en-US" dirty="0"/>
              <a:t>’</a:t>
            </a:r>
          </a:p>
          <a:p>
            <a:endParaRPr lang="en-US" dirty="0"/>
          </a:p>
          <a:p>
            <a:pPr marL="114300" indent="0" algn="ctr">
              <a:buNone/>
            </a:pPr>
            <a:r>
              <a:rPr lang="en-US" dirty="0"/>
              <a:t>	</a:t>
            </a:r>
            <a:r>
              <a:rPr lang="en-US" dirty="0" err="1"/>
              <a:t>abc</a:t>
            </a:r>
            <a:endParaRPr lang="en-US" dirty="0"/>
          </a:p>
          <a:p>
            <a:pPr marL="114300" indent="0" algn="ctr">
              <a:buNone/>
            </a:pPr>
            <a:r>
              <a:rPr lang="en-US" dirty="0"/>
              <a:t>	</a:t>
            </a:r>
            <a:r>
              <a:rPr lang="nl-NL" dirty="0"/>
              <a:t>0bee89b07a248e27c83fc3d5951213c1</a:t>
            </a:r>
          </a:p>
          <a:p>
            <a:pPr marL="114300" indent="0" algn="ctr">
              <a:buNone/>
            </a:pPr>
            <a:endParaRPr lang="nl-NL" dirty="0"/>
          </a:p>
          <a:p>
            <a:pPr marL="114300" indent="0" algn="ctr">
              <a:buNone/>
            </a:pPr>
            <a:r>
              <a:rPr lang="nl-NL" dirty="0"/>
              <a:t>	</a:t>
            </a:r>
            <a:r>
              <a:rPr lang="nl-NL" dirty="0" err="1"/>
              <a:t>abC</a:t>
            </a:r>
            <a:r>
              <a:rPr lang="nl-NL" dirty="0"/>
              <a:t> </a:t>
            </a:r>
          </a:p>
          <a:p>
            <a:pPr marL="114300" indent="0" algn="ctr">
              <a:buNone/>
            </a:pPr>
            <a:r>
              <a:rPr lang="nb-NO" dirty="0"/>
              <a:t>2217c53a2f88ebadd9b3c1a79cde2638</a:t>
            </a:r>
          </a:p>
          <a:p>
            <a:pPr marL="114300" indent="0" algn="ctr">
              <a:buNone/>
            </a:pPr>
            <a:endParaRPr lang="nb-NO" dirty="0"/>
          </a:p>
          <a:p>
            <a:pPr marL="114300" indent="0" algn="ctr">
              <a:buNone/>
            </a:pPr>
            <a:r>
              <a:rPr lang="en-US" dirty="0"/>
              <a:t>	“The Quick Brown Fox Jumped Over the Lazy Dog”</a:t>
            </a:r>
          </a:p>
          <a:p>
            <a:pPr marL="114300" indent="0" algn="ctr">
              <a:buNone/>
            </a:pPr>
            <a:r>
              <a:rPr lang="en-US" dirty="0"/>
              <a:t>		</a:t>
            </a:r>
            <a:r>
              <a:rPr lang="nl-NL" dirty="0"/>
              <a:t>2dfd75162490ed3b4c893141f9ab37cf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1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Proof of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i="1" dirty="0"/>
              <a:t>publicly auditable </a:t>
            </a:r>
            <a:r>
              <a:rPr lang="en-US" dirty="0"/>
              <a:t>cost-function can be </a:t>
            </a:r>
            <a:r>
              <a:rPr lang="en-US" i="1" dirty="0"/>
              <a:t>efficiently </a:t>
            </a:r>
            <a:r>
              <a:rPr lang="en-US" dirty="0"/>
              <a:t>verified by any third party without access to any trapdoor or secret information. </a:t>
            </a:r>
          </a:p>
          <a:p>
            <a:r>
              <a:rPr lang="en-US" dirty="0"/>
              <a:t>A </a:t>
            </a:r>
            <a:r>
              <a:rPr lang="en-US" b="1" i="1" dirty="0"/>
              <a:t>fixed cost </a:t>
            </a:r>
            <a:r>
              <a:rPr lang="en-US" dirty="0"/>
              <a:t>cost-function takes a fixed amount of resources to compute. The fastest algorithm to mint a fixed cost token is a deterministic algorithm. </a:t>
            </a:r>
          </a:p>
          <a:p>
            <a:r>
              <a:rPr lang="en-US" dirty="0"/>
              <a:t>A </a:t>
            </a:r>
            <a:r>
              <a:rPr lang="en-US" b="1" i="1" dirty="0"/>
              <a:t>probabilistic cost </a:t>
            </a:r>
            <a:r>
              <a:rPr lang="en-US" dirty="0"/>
              <a:t>cost-function is one where the cost to the client of minting a token has a predictable expected time, but a random actual time as the client can most efficiently compute the cost-function by starting at a random start value. Sometimes the client will get lucky and start close to the solution.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07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Blockchain Defined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en-US" sz="3600" dirty="0"/>
              <a:t>Simply defined a Blockchain is little more than a:</a:t>
            </a:r>
          </a:p>
          <a:p>
            <a:pPr marL="114300" indent="0">
              <a:buNone/>
            </a:pPr>
            <a:endParaRPr lang="en-US" sz="3600" dirty="0"/>
          </a:p>
          <a:p>
            <a:pPr lvl="2"/>
            <a:r>
              <a:rPr lang="en-US" sz="3400" dirty="0"/>
              <a:t>Distributed</a:t>
            </a:r>
          </a:p>
          <a:p>
            <a:pPr lvl="2"/>
            <a:r>
              <a:rPr lang="en-US" sz="3400" dirty="0"/>
              <a:t>Secure</a:t>
            </a:r>
          </a:p>
          <a:p>
            <a:pPr lvl="2"/>
            <a:r>
              <a:rPr lang="en-US" sz="3400" dirty="0" err="1"/>
              <a:t>Logfile</a:t>
            </a:r>
            <a:endParaRPr lang="en-US" sz="3400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i="1" dirty="0"/>
              <a:t>A digital currency was in a lot of ways the first demonstrable use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6464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Hash Lottery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Hashing is straightforward, but not challenging</a:t>
            </a:r>
          </a:p>
          <a:p>
            <a:r>
              <a:rPr lang="en-US" dirty="0"/>
              <a:t>Unless the goal is to say, find me a hash value that satisfies a certain level of “difficulty”</a:t>
            </a:r>
          </a:p>
          <a:p>
            <a:r>
              <a:rPr lang="en-US" dirty="0"/>
              <a:t>For example, let’s say the challenge is find a hash-value that begins with a number of zeros, for a given input</a:t>
            </a:r>
          </a:p>
          <a:p>
            <a:r>
              <a:rPr lang="en-US" dirty="0"/>
              <a:t>The Proof of Work comes from finding a number (known as a NONCE) that when added to the input changes the output of the hash value to satisfy the difficulty.</a:t>
            </a:r>
          </a:p>
          <a:p>
            <a:r>
              <a:rPr lang="en-US" dirty="0"/>
              <a:t>In the Bitcoin world this is what “mining” is and in effect is little more than a lot of hash-power spent on guessing winning lottery numbers that satisfy the difficulty of the problem in order to obtain the reward from the network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271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The Payout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node that finds the best solution to the challenge is provisionally granted a reward </a:t>
            </a:r>
          </a:p>
          <a:p>
            <a:r>
              <a:rPr lang="en-US" dirty="0"/>
              <a:t>Originally in Bitcoin it was 50 new coins</a:t>
            </a:r>
          </a:p>
          <a:p>
            <a:r>
              <a:rPr lang="en-US" dirty="0"/>
              <a:t>Competing solutions are evaluated based on which node offers the higher number of transactions included in the candidate block as well as the level of over-satisfying the difficulty.</a:t>
            </a:r>
          </a:p>
          <a:p>
            <a:r>
              <a:rPr lang="en-US" dirty="0"/>
              <a:t>For example, if two nodes offer a solution to the challenge and both have the same number of transactions, the reward will go to the node that found a NONCE that beat the challenge</a:t>
            </a:r>
          </a:p>
          <a:p>
            <a:pPr lvl="1"/>
            <a:r>
              <a:rPr lang="en-US" dirty="0"/>
              <a:t>E.G. Find a hash that begins with 4 zeros</a:t>
            </a:r>
          </a:p>
          <a:p>
            <a:pPr lvl="1"/>
            <a:r>
              <a:rPr lang="en-US" dirty="0"/>
              <a:t>The node that supplies a hash that has 5 zeros beats the node that only finds the minimum</a:t>
            </a:r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3271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Transaction Confirmation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Having a transaction provisionally accepted into a candidate block signals that the network has verified that the inputs were viable</a:t>
            </a:r>
          </a:p>
          <a:p>
            <a:r>
              <a:rPr lang="en-US" dirty="0"/>
              <a:t>Every new block accepted into the chain after the transaction was accepted is considered a confirmation</a:t>
            </a:r>
          </a:p>
          <a:p>
            <a:r>
              <a:rPr lang="en-US" dirty="0"/>
              <a:t>Coins are not considered mature until there have been 6 confirmations (basically an hour assuming a 10 minute block cadence)</a:t>
            </a:r>
          </a:p>
          <a:p>
            <a:r>
              <a:rPr lang="en-US" dirty="0"/>
              <a:t>New Coins created by the mining process are not valid until about 120 confirmations</a:t>
            </a:r>
          </a:p>
          <a:p>
            <a:r>
              <a:rPr lang="en-US" dirty="0"/>
              <a:t>This is to assure that a node with more than 51% of the total hash-power does not pull off fraudulent transactions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9827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“What is Bitcoin Mining” – Video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</a:t>
            </a:r>
            <a:r>
              <a:rPr lang="en-US" dirty="0" err="1"/>
              <a:t>www.bitcoinmining.com</a:t>
            </a:r>
            <a:endParaRPr lang="en-US" dirty="0"/>
          </a:p>
        </p:txBody>
      </p:sp>
      <p:pic>
        <p:nvPicPr>
          <p:cNvPr id="5" name="Picture 4" descr="Screen Shot 2015-01-12 at 20.36.20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5" y="2365512"/>
            <a:ext cx="7139354" cy="403528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4997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51% Matters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“When does 1 + 1 = 3 ?” *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 the case of Bitcoin “consensus” goes to the chain with the highest number of blocks</a:t>
            </a:r>
          </a:p>
          <a:p>
            <a:pPr marL="114300" indent="0">
              <a:buNone/>
            </a:pPr>
            <a:endParaRPr lang="en-US" dirty="0"/>
          </a:p>
          <a:p>
            <a:r>
              <a:rPr lang="en-US" dirty="0"/>
              <a:t>Not just in theory, but in practice several large mining pools have generated six blocks in a row</a:t>
            </a:r>
          </a:p>
          <a:p>
            <a:pPr marL="114300" indent="0">
              <a:buNone/>
            </a:pPr>
            <a:endParaRPr lang="en-US" dirty="0"/>
          </a:p>
          <a:p>
            <a:r>
              <a:rPr lang="en-US" dirty="0"/>
              <a:t>To date the network has voluntarily shifted its mining power around or faced Distributed Denial of Service attacks</a:t>
            </a:r>
          </a:p>
          <a:p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/>
              <a:t>* When everyone says it does!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1111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Purchase / Exchange Bitcoins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/>
              <a:t>In addition to mining </a:t>
            </a:r>
            <a:r>
              <a:rPr lang="en-US" dirty="0" err="1"/>
              <a:t>bitcoins</a:t>
            </a:r>
            <a:r>
              <a:rPr lang="en-US" dirty="0"/>
              <a:t>, they can be acquired from an exchange!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5" name="Picture 4" descr="bitpay-log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72" y="2358529"/>
            <a:ext cx="3822877" cy="2867158"/>
          </a:xfrm>
          <a:prstGeom prst="rect">
            <a:avLst/>
          </a:prstGeom>
        </p:spPr>
      </p:pic>
      <p:pic>
        <p:nvPicPr>
          <p:cNvPr id="6" name="Picture 5" descr="coinbase-logo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109" y="2057148"/>
            <a:ext cx="5123804" cy="2519673"/>
          </a:xfrm>
          <a:prstGeom prst="rect">
            <a:avLst/>
          </a:prstGeom>
        </p:spPr>
      </p:pic>
      <p:pic>
        <p:nvPicPr>
          <p:cNvPr id="7" name="Picture 6" descr="bittrex-logo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148" y="4176321"/>
            <a:ext cx="3282052" cy="2461539"/>
          </a:xfrm>
          <a:prstGeom prst="rect">
            <a:avLst/>
          </a:prstGeom>
        </p:spPr>
      </p:pic>
      <p:pic>
        <p:nvPicPr>
          <p:cNvPr id="8" name="Picture 7" descr="BTCe-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901" y="5225687"/>
            <a:ext cx="19050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2985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Accepts Bitcoins?</a:t>
            </a:r>
          </a:p>
        </p:txBody>
      </p:sp>
      <p:pic>
        <p:nvPicPr>
          <p:cNvPr id="5" name="Content Placeholder 4" descr="BitcoinAcceptedHer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924" b="-8924"/>
          <a:stretch>
            <a:fillRect/>
          </a:stretch>
        </p:blipFill>
        <p:spPr>
          <a:xfrm>
            <a:off x="241300" y="2131060"/>
            <a:ext cx="7835900" cy="35179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8733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30" y="221596"/>
            <a:ext cx="2078837" cy="1728933"/>
          </a:xfrm>
        </p:spPr>
      </p:pic>
      <p:sp>
        <p:nvSpPr>
          <p:cNvPr id="6" name="Text Placeholder 6"/>
          <p:cNvSpPr txBox="1">
            <a:spLocks/>
          </p:cNvSpPr>
          <p:nvPr/>
        </p:nvSpPr>
        <p:spPr>
          <a:xfrm>
            <a:off x="3743380" y="6255558"/>
            <a:ext cx="5337048" cy="3810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dirty="0"/>
              <a:t>http://ksuweb.kennesaw.edu/~mhan9/</a:t>
            </a:r>
            <a:endParaRPr lang="zh-CN" altLang="en-US" dirty="0"/>
          </a:p>
        </p:txBody>
      </p:sp>
      <p:sp>
        <p:nvSpPr>
          <p:cNvPr id="7" name="AutoShape 14" descr="data:image/jpeg;base64,/9j/4AAQSkZJRgABAQAAAQABAAD/2wCEAAkGBxQSEhUUEhQUFhUVFh8WFxUYFBUXGBgXFRoYHRgUFxUYHCggGBolHBgcITEhJSksLi4xGB8zODMsNygtLiwBCgoKDg0OGhAQGiwmICQvLCwtLCwsLCwsLCwsLCwsLCwsLCwsLCwsLCwsLCwsLCwsLCwsLCwsLCwsLCwsLCwsLP/AABEIAMIBAwMBEQACEQEDEQH/xAAcAAABBAMBAAAAAAAAAAAAAAAABAUGBwECAwj/xABTEAACAQMCAgUGCAoFCQgDAAABAgMABBEFEiExBgcTQWEiUXGBkaEIFDI1UnSxsiM0QmJyc4KSs9EXQ8HD8BVTVHWDk6K0wiQlM2Oj0+HxFpTS/8QAGgEBAQADAQEAAAAAAAAAAAAAAAEDBAUCBv/EADMRAAICAgAFAgMIAQQDAAAAAAABAgMEEQUSITFBE1EiYXEUIzKBkbHB0fAzQlKhBhUk/9oADAMBAAIRAxEAPwC6KECgCgCgCgCgCgCgCgCgCgCgCgCgCgCgCgCgCgCgCgCgCgCgCgCgCgOch4igEmpMcoBuxnjtzn0UKcrGUFyBJJlRxjcDPpqAccVQGKAKA3oQKAKAKAKAKAKAKAKAKAKAKAKAKAKAKAKAKAKAKAKAKAKAKAKAKAKA0ZOINAJbtZAwZOI70JxnxBoURafZydu80gC5G0KDnzc8eAqAeKoMUAUBvQgUAUAUAUAUAUAUAUAUAUAUAUAUAUAUAUAUAUAUAUAUAUAUAUAUAUBigMUKYNAZoDFAFAb0IN3SDWYrO3kuJjhIxnA5sTwVF8ScAemhSjNR65795CYlhiTPBCm84/OcnifQBQFh9WPWONSLQTosdwq7htzslUcyoPFSO8ZPA+mgG7rK6ybjTrwQQxQupiWTL7s5YuCOB5eTQEV/pvvf8xbf+p/OgJj1XdYdxqdzJDNHEipD2gKbs53ouOJ5YY0BFL7rpvElkQQW5COygntM4ViPpeFAcf6b73/MW3/qfzoC1OrjpHJqFkLiVUVjI6YTOMIRjmc0Bw6zelE2m2yTwRpJmURuH3YAZWIIwfOuPWKEEfVb05k1QT9skaPEVwE3YKuG4nJ860Av6y+lbabarNGqO7yiNVfOMEMSeHgvvoBB1edOJL21ubq7WKGKBsbl3YwqbnY5PcCvLxoUr/Xuum7eQ/FEjiiB8nem92HczZIC58wHDz0BJerjrWa7mW2vFRZH4RypkKzfQZTnaT3HODy4cKAfetLppLpaQNDHG5lZlO/dw2gEY2nxoBd1a9KJNStDPKiIwlaPCZxhQvHiefGgIX0v617m0v5rZIYWSNwoZt+4hlU8cHH5VAW8p4ChDNAFAFAFAFAFAaSLkc8UA1m5PbqkZJXHljOQOf8A8VCieWe6CyyN2cYQEhGXO4KM/KB4UAs0LUfjEKyY25yCOfFTjgaIDhVAUAZoDehCo/hDX5WC1gB4SSNIR5+yUAZ9cnuoUinV11ZDUrd55JmiG8xxhVByVHlM2e7JAwPMaAj/AEUd7LVoA3yobvsHxy4uYn9WCagJD19D/vQfVo/vSVQKuj/U491bQ3AvFQTRrJs7Att3DON3aDPsoCedXHVu2l3DzNcLNvi7PaIimPLVt2S5z8n30BRJsu3vzCDt7a7MW7GdvaTbd2O/Gc4qAsv+gh/9OT/9dv8A3KoLJ6BdGTp1oLYyCUh2feF2fLI4bcn7aEEfWxYdtpV0O9EEo/2TBj7gaFKt6gb3ZqEkeeEtueH50bIR7i1APPwiL38ThH58p9W1V+1qAbL7Nr0WhUcGvJ8t4oXZgPWsa+2gGXqz6A/5UMzSStFFFhcqAWZ2ycDPAAAZP6QoCPdJNLk068kh3Ze3cMkgGM4w8bgdxxj15qAs/r8uO0trCQflln/ejU/21QP3UH82N9Yf7EoCqes/55uv1yfcjoD04nIeihDagCgCgCgCgCgEt7GzDC8u8ZxmgE0VwYww7BlAUtkYbdju4cSTUKRRtQFy5F5M0EYPCEKy7v0mxj2+6gJlpqRrGoh29njydvLBzxz38aAVVQFANV5pcjuWW4dAeSgDA4emsUq23tM2q8mEYpOOx3rKahS3wikO6xbuxMufH8Ecfb7KFJH1DXavppQfKincMP08MD7D7qAZ9Q6pLiTUHuxcQBGujcbCsm7aZN+3OMZxwoCMdfZ/70H1aP70tAXH1dfNdl9XT7KAka8xQh5U0f53h/1in/MCoU9VVSBQHG9thLG8bcpEKH0MCP7aA8xdWdwbfVrXdwPamFx+mGQg/tEeyhR46873tdUaMcexiSMD85xvIH760BKeuixEGk2EI/qpET92BwffQC34PP4nc/WB/DSgK/67fnWf9XH9ygJJ1x/N2lfoD+ClASnqD+bG+sP9iUBVPWf883X65PuR0B6cTkPRQhtQBQBQBQBQBQBQGKFNXQHgQCPMRn7aAxGgAwAAByAGAPVQG1AFARq/06+aRmSZVUnyVDEYHd+TzrVlXc3tM6tV+HGCUoNsk9bRySAddmiG404yKMtbN237ABEnsU7v2aAqXqs6Xf5Ou/wh/AT4SX83BOyX9kk58CahT0wjAgEEEEZBHIg8iDVIeeuvn5zH1aP70lCkv6H9aWn29jbQSvKJIoVRwIWI3KOOCOdAWL0a16G+hWe3LGMsVBZSpypweBoQ8v212sOpLK+dkV6JGwMnak+5sDvOAeFQpeZ64tL+nN/uHqgnyNkAjkRn20IZoDy708hNnrFwVHyLgTqP0tsox6zQoqDjUdfDLxWa9BB88cRBJ/cjoCxfhC/idv8AWf7uSgNfg9fidz9Y/u0oCv8Art+dZ/1cf3KAknXH83aV+gP4KUBKeoP5sb6w/wBiUBVPWf8APN1+uT7kdAenE5D0UIbUAUAUAUAUAUA0z3s2HZY12pxwxYEgDPD1VCiZelUAtxO5KgsU24y24cwAOfDjQHex6QwyOI/LSRhlUkQoWH5uedNgdVNUGc0AUAUGjahDDqCCCAQRgg8iDzBoDzL1m9DTptydgJtpiWhb6Pe0JPnXPDzjHjUKWJ1F9LDNE1jKcvAu6EnmYuRT9g49RHmqgiHXz85j6tH96SgIxZdCtQmjWSK0meN1DKwAwynkRxqAvvqg0ua205IriNo5BK5KMMHDNkGqDzpfQNJdSIilne4ZFUc2ZpCFUeJJAqAdX6vtTIP/AGGf2L/OqD1JbjCKDzCge4UIdKAoHr/sNl/FL3TQAftRMQfcy0KJeomx7TU9+OEMDvnzMxVF9zN7KAmnwhfxO2+s/wB3JQGPg9fidz9Y/u0oCv8Art+dZ/1cf3KAknXH83aV+gP4KUBKeoP5sb6w/wBiUBVPWf8APN1+uT7kdAenE5D0UIbUAUAUAUAUBrI4UEnkBk0BGLq6kuy0ayJDHyOSN7DzAVCjb0o6NkRW62wD9i5cxlgGkyQSwzz5Y9dANXSvUpZr+wBheEh1IDkbjukXJwDwHDv8aMFnLVAUBh+AJxnHd3nwFCpbeiIya5fZOLQgdwIcn2itB5F2/wAJ2Y4OHrraTGt84g1a10ktbMqLmeOIuCVDnGQOePbQDf0i06DV9PdY3V1kUtDKOIEiEhWB/SGD4ZoDz10BvmtdTtXOQROInHhIezcH0bvdQpJevr50H1aP70lAXH1dfNdl9XT7KEJGvMUB5U0f53h/1in/ADAqFPVRqkCgCgKn+ENaA2trL3rOY/VJGzH3xihRL8He0Gy8l7yyR+oBm+1vdQC74Qv4nbfWf7uSgMfB6/E7n6x/dpQFf9dvzrP+rj+5QEk64/m7Sv0B/BSgJT1B/NjfWH+xKAqnrP8Anm6/XJ9yOgPTich6KENqAKAKAKA5W9wjglGVgCVJUggEcxw76ikn2Pc65QepLR0IqngQ3eiwS/LiQ+OMH2ihRFqXRiKVIlUvG0BzE6nLLxz3/KGfPUAls+ieLkXVxO88iLhMoqKvPjhe/ifbTQJLVIYoU4X1x2cbPtLbVLbRzOPNXmT5U2ZKoc81HetiCx6QQyor7wu78lmUEYOOPHwrDDKg1s2rMC2EnHW/oPFbBoFI/CJX8LZH/wAuUexo/wCdCk56mZQ2kW2D8kyKfAiVz9hB9dAUPKQ+qnZxDX5248xuOGKAlHX586D6tH96WgLj6uvmuy+rp9lCEjXmKA8qaP8AO8P+sU/5gVCnqvFUhigCgKv+EH+IQfWh/CmoUTfB4/Frv9ev8OgO/wAINCbK3PcLkZ9ccmKA4fB4mBtrpM+UJ1YjvwyAA+1T7KAr/rnmDarc4Odqoh9IjGR76AlfXNERp2l57lAPp7FP5UBIuoCYHT5FHNLlsj9JUI/x4UBVXWM4k1i628c3CqPSAike0YqA9QKOA9FUhmgCgCgChUQDq4lMc95bt+S+4DxVmUn2ba52E9TnA+g4xBTpqtXt/RPGQH/4OK6J8/o5NA2PJdh6Ru838vfQGAJBnircOHMcfGgMpIxOGTHjkEc/5UAoxQGMUBgig7DdJoVsxJMEeTz8kVidMH4RsrMuS1zMc6ymqVv156C1xYrNGMtauXYd/ZMMSEejCt6AaFKM07XrmBGjguJY0f5So5UNnhnA78cMioCR9UWgNdajE23MVsRNIe4Fc9mvpLgew1QOXXz86D6tH96SgIVBr10ihEubhVUYVVmkCgDuABwBUBZnUPq0819Ms080ii3yFeR3APaR8QGPPBqgq/UpCtzKykhlnchgcEESEggjkQeNQCj/APJLz/S7n/fy/wD9UBfnUteSS6Yryu8jdtINzsWbAIwMk5qgndCFX/CD/EIPrQ/hTUKJvg8fi13+vX+HQEv6z9Ba906aKMZkXEsY7y0ZztHiVyPWKEPNmlaxcWrFreaSFiNrFCVJA/JYeB8/KoU30qza7uArlm3EyTPxZgg4ySMT34z6yK8zlyxcmZKq3ZNQj3ZeHWJbrqukGS1Vi1u/aKmPKxGCrpgc/IbIA54FearVbHcTLl4s8az05lGaVrdxbbjbTyxbxhtjldwHLP8AOshrD31b6G99qMI4sqOJ5mPHyUYN5RPMs2B45NAeoqpAoCKWOvyHVJrVsGML5IxxUqqtnPfnJ91acb5faHW+x2LcKCwI3rvvqSutw44UBXdk5i1uUKP/ABQeB5eUqtn2qa5kPhyn8z6S37zhcX5iTTUbrsInmIJEal2Ud4UZOK6R8+mn0YmteksT2gvDuEWNzY8ooM4O4L5u+qeWtMWWOsQTYEUqMSobaGG7BGeK8xQguwKAxigCgCgDPhQBQgEUBDNQ6rdMmkMhgKknJEbsikn80HHsoCSaJosFpGIraJY054XvPnYniT4mgEOt9D7K7k7W5t0kfaF3EtnaM4HA+JoBB/Rrpf8Aocftb+dAOWhdE7OycyWsCROy7Sy54rkHHE+cD2UA3y9XOmMxZrSMsxJJy3Ek5J50Br/Rrpf+hx+1v50A/aNpENpH2VvGI4wS20ZxluZ40AuoBv1vQ7e8QR3MSyorbwrZwGAIzwPmJ9tAJejenWdt2sVksaYYGVEOcNjA3AnhwrxGcW9JmWdNkIqUl0fYeq9mNdSotG6P2eqXVx8ahAfO9WiJiJG4ghtvyu7jz51o42Q7JyjI7XE8CGPVXOHnuTC46J2tnY3KWsKpuibc3Eu2BkZY8Ty5VsZC3XL6HPwZayIP5o06rFAs2I75mJ9SoPsFa/D1qrfzOhx5/wD1JfL+WGrdWOm3EhkeDazHLdm7RgnzlRwreOIPugdH7eyj7O2iWNSctjmx87MeLGgHOgCgIDANuut+ch/hj+Vc1dMtn0UnvhK+T/kn1dI+dOfaqSU3DcBkrkZAPeRU2m9HrkklvXQgWux9lq9o/wBMAZ8SWX/qFc65cuTFn0GG+fhtsPYn7KCCCMg8CDyIPca6R88M8ug24t3tuz2wEZKJkd+T8niTwoem9oq7pBLYThP8lxyxXySBY40jZCcHiz54AY459tQ8ly24YIu/BbaN2OW7HHHrogdAaoAtQGQ1AZzQBQgUAUAUAUAUAUAUBrICQQOeDj01JdmeotKS2RHq21F5IZIpWLPDJjJOThu4+sNWnhWOScZeGdfjFEYTjOC0pImFbpxgoCtLAmz1lkJIWZiPSJvKU/v8K5Ufu8pp+T6m1LJ4YpLvH+CxL+XZFI30UZvYpNdOb1Fs+bpjz2RXu0io+ru72X0ef6wMh9JXI96iuLhT1d9T7HjFXNiP5aZa+tLm3mH/AJT/AHTXZs/Az5DGerov5ojHVS2bN/CY/cQ1p8Pf3b+p1f8AyBayV9P5ZM63zhoKFG/WtZitY98zYHIAcWY+ZR31ittjWtyNjFxbMifLBDNoPTiG6mEISRGbO0ttIO0EkcDwOAawU5kbJcujey+D249fqNpoatXPZ65btyDxjJ9Kyr/YKw2PWVFm3jR5+FzXs/6NelfTzBMVocnkZeY9EY7z41MjN/21/qeuH8G2vUv7e39megHR+eOY3U+V3oVCsSXbcVO5s8uXvq4dNil6kzzxfNpnBUVeH+R06yE2y2Uv0ZcH96Nh9016zVqUH8zzwZ81d1fuv7J3XQOAasOIoEYEag5AGT34GfbQG1CGr++hTWJgeOQfEHI9FAb0AUBtQhwvrtYY3kc4VFLN38AM8B568ykoptmSquVk1CPd9DTS9QS4iWWI5Vhw84xwII7iDUrmpx2j1fTOmbrn3QwdYOozW8MUkLFcTDf4jB8k+BNa+ZZKEVKPudDhNFV9soTXddPqSOzuRLGki/JdQw9DDNbMZcy5jm2Qdc3F+DtXoxhQBQBQED6Fjs9SvovOxYepyR7nrnYvw3TifQcS+PCpmTyuifPhQEA60bQoYLpOaNtJ8Qd6H2g+2ubnx04zXg+i4FYpKyh+USDpHfhtOllU8JIMj/aAD/qrZunuhy+RzsSlrNjB+JfsVy1sbe3sboc+0bcf0Xyv/CGFczl5IQmfTep6119D9uhbWoMGgkI5GJiPQVOK7E+sH9D4+pct0U/f+SH9WFysdjM7nCrKWJ8wEcZNaWDJRqk37na45XKzKhGPdr+WRTWNaub1pJAXWGMZ2htqovcCRzY1p2XWWtyXRI6+NiY+LGMJJOT/AHJ71cyyNZqZGZvLYKWJJ2g4xk92Qa6WE5OrbPneMxhHJagtdFsh/SS4F5furyBIIMqWP5Kp8sgd7M3AerzVoXy9W5pvojt4MHi4ilCO5S/nsZ6GWBlu5JbddscQITcTw3gqMnvYrkn00xoc1jlDshxK5V48a7nuT7iXprOXeJjnKqynz8DnHvNeMqW2jPwytRjJeH1HOx6NC3tkuiwdyQRjBVAeRB7znHHxrLHHUK1Zs1LOIO+90a0u3zZY1lciSNJB+UAfbzHtrqwlzRTPl7q/TscfYjPWfDmzDjnHKp9uV+0itXOX3e/ZnU4JLWQ4+6aJNptyJYo5F4h0Vh6wDW1XLmimjl31uFkovw2KCK9mMKENXcDzevgPWaFIJ1wSzpZo0W/se2X412ZIfsO8Ajio7ifRTwBit+jn4MXvR+6bztbvIXVsc0YOTtbnwPqIqAlPQjpwt6WgmQwXcf8A4kDZBOObJniR4cx76Al4NUhvQCDX7ftLWdPpROB6dpx76x3LcGvkbGJPkvhL2a/cgfVXq2He3Y8HG9PBl+UB6Rg/smudw+3TcGfRcfxuaKuS+T/gl3Ti17SxnHeF3j0oQ39lbuVHmqkji8Ls9PKg/wDOvQ49XtzvsYvzNyfunh7iK84cuapHvjFfJly+fUkdbRzAoANGVLY2W+v27wNOJB2SEhiQQQR3YPHPm8+RWJXwcebfRG1LDujaqmurKp1DXJHvJZrXehl8kADLkYUcgOBO3PCuLO5ytcq/J9fThwhixrv01Hr8iWdCtKv0nElwz9mVO5XlLE5+T5OTg5rexarlPmm+hxuJ5GFOrkqS38kT2uifPDP0vsO3s5kAywQuv6SeUPsx66wZEOeto3eHXejkwl8+pBF1PfojJnjHKsf7JcOvu4equcrObFa9j6D7OocUUvDTf/Q83Wm9rokYA8pIllHqO5vapNbEq+bFSXsaUMj0+KSb7NtDh0W1DttMyTkxxNG37CnH/Dg1kos56PyNbOo9LO17tP8AVkM02Yro04H5Vyqn0FY8/ZWjB6xpa9zu3QUuJQ34jv8Acb9JguLtUtYRiMNucgeTk/1kjd+ByHhWGqM7Uq49jYyZ0Y0nfN/F4/pFnaleJptmpVdyx7UVc4LEnic+fma7E5LHrWvB8pTVLOyWm9N7ZW+iaIb+5lCuEXcZCSMttdiRgeeuTVT69j66PqMrLWFRHa2+36FpWFlDYwEL5KICzMeZwOLMe812IQjTDp4Pkrbrcy74urfYpm9naXtJTnBkLY8xfJx9lcGbc25fM+5pjGtRh50PIurixUwyDfBMmV57TuAIeM/kkd4/+62Oaylcr6pmgq6MySsg9Ti/82TLoJrMbQFGkQFWOFZgG2nieB8c1u4dseTTZxeL4k1dzKL6nDV+kMdzc/ERteKVdjSKclZOJBXuIBAqWXqyfpeGesbBnRR9rfSUXvXyJToen/F4I4d27YuN2MZ9XdW5VDkgonJyr/XtlZrWxdWQ1zVj5qFIt1l2ksunyxQRPLJIVVQrAFSWH4QnI4D+2gIbYdIb7RytvqyGe1cbVuVzJtyOKOSPLAzjB48OGagFtx0OZWF/oNwib/KMO7MEvgByX9Ejh3Yqg66doV9eajb3l5bxWnxUHJjcO85IIAOOSjJ554EjvqAsjaKuyG9ABGajKnooyLfbXDyIPxabB9G9gB6CBj11wPirscl4Z983DIx4wf8Avj0/QuhJEuYMqcpNHw9Dr9vGu5tThteUfD8sqLtPun+xEeqmQiGeJuccucelQD70NaeA9KUfZnX48t2Qs90OvTHpStkoVQGlcZVTyA+m3hnhjvrNk5KqWl3NXhvDpZUm30iu5H+iPTK5nukil2Mr55LtK4BIIOeXD31q42XZOzlkdLiPCsemh2Q3tCrX9XltNRy7t8XniwFJO1SBjIHcQ2CfBqyXWyqu6v4WYcPFhk4fwr44sh9pYTy2SiJWZTcHeq/SKRhCfDnx7q0YwnOrUfc7Nl1NWU3PpqPT9R7j0cWGo2Sg53KNx87sHVseYcRWdUqm6CNKWU8zCuk/D6fTpos+uufJhQARQq7lH6upt3urb8kygj0IWKn91xXz9rcHKB95jJXxqv8AKWv8/MtvozGDZW6niDAgI8CgzXaoX3SXyPjcyT+0zkvdkE0Kc2b39o/Adm7J47VOD60IP7Nc+qXpOdbPoMqH2mFGRHvtJ/59TTRrBpNHnCjP4UuP9mEzj1A15qg5Y0te+z3lXxhxKDb8a/XZJerqRGtQVxuXyGAGOK958SMGtvB04bRyuNKUb9Pt3QxdM703t3HZwnKq2GI5bj8pvQi59ea18mfrWKqPY6HDaViY0smfd9v8+ZnWI/8AJd9HPGp7CRQhA/NADL6eAYeuli+z2qS7Expf+wxZVSfxLqv4OfTLpULsLbWu5g5G44ILHPkoAe7PE15ycr1dQrPfDuGvFbvv6a7f2PWsdHxDpTwgAsiiRiO91IZz7MitizHUcdx/M0MfOdnEFY30b1+Qt6ORxXmnQrMocBdhz3Mnk5B7jgc6yUKN1KUjBmysxcyTreuu/wAmRfVur8Kx7G4Tb9GTmv7Q5+ytWfDnv4WdOj/yBa1bHr8h86FdE0gbtmdZZBwUgHamRxxnmcEcfGs+Nhqt8z6s0eI8WeSvTgtR/cfNH6Qw3DSIhIaNyhDDB4EjcPDga2a7o2NpeDQycOyhRcu0ltDqT5qymoAFChQHC9s45kaOVFdGGGVgCCPQaAiHRfoIdPu3kt7lxaOCTanyhvPLyj3Dz8+7NQE1qkCgN6AKAru3sVfVb23ceTNEfaQjAjxBJPqrmKCeROD8o+lnc44FN0e8X/Yo6A3728slhPwZGJj8e9gPAjyh6TXrEm4SdMvyMfFqY3Vxy6+z7m/RVex1S8h7nG8fvbh/EPsq465L5x9zznP1cCqz26f5+hFdY1GN9QmlnBdEYhY/pdn5KoT3LnJPr89adtkXc3LwdfGonHChCp6b7v22SHq6s3mnlvZRjOUTAwMnGdo8ygBR6TWzhQcpu1nN4zbGqqONB711Y59NoYry1l7JlaS1Ys2Oa7R5an0jPrWs2VGNsHrujV4XOzFvjzrpM16rfxNv1rfYtTA/0vzLx7f2n8hJ1mDs5LOf6EhB9RVv7DXnO+GUJfMy8F+Ou6v3RPM10EcB9GFCBQFU9adnsulkH9bHx9MfA+4rXG4hDU1L3PsOAXc1Dh/xf7ljdHRi0t/1KfcFdWn8C+h8vl/68/q/3IR1qadteO4XhuHZOR5wCVPrBYeoVzuIV6amvofQcAvTUqX9USDq+h2WEe7Hllm4+Ysf7BW1hx1SjmcYnzZkteCF63ps9jM/xR37KXgNhyRn+rYDvHcfNWlbTZTJuvsztYuXjZdUfX1zR9yT9AOjRt1M0w/CuMBe9FPHifpHgT6q2sPHcFzS7s5nF+IK9+lX+Ff9kl1bTY7mMxSjKn2gjkwPca2rK42R0zlY+RZRNTh3I/ovQ1bWTtI3DtjyWkAyvPO0AYyRjj6awU4kKnzG9mcWtyY8j6L5D3LYM6lZJWIYYYKMZBxy9h/eNbLW1pnNhJxkmvAz9EejRt0dJSH/AAhKAHgF8nBYeclQcVr4tLrTTZ0OJ5ccmcZxWunUcr67tbcgSbFY8cEFmPieGay2XQh+JmrTiXXLcF0FOmapFOMwuG28wBgjPgaV2ws/CyX41tH40NUWlxWD3d40mInXtGG0kpgsznhz4nhXiujknKS8mxk5zvphXJfh8iHROsrT7iTslkaNyfJWVCm7PLBPDJ8cVsGgTLNAFAFCBQGKA1L/AOMUKdaECgIRqa9nrVu3dLHt9YVx/KtCz4cqL9zvU/ecMnH/AIvZ16wdGZlW7gyJoOJxzKA5z4lefoJq5lLf3ke6PHCcuKbx7Pwy/cj1j0gWXUrW4Hkl1EUy/nHcuR4HKkeitWN6ldGX5M6duDKrDsq8J7X0M6PoUMup3ENxk7WZ1XOA3lA4Pf8AJYGrXTGWRJTJkZltWBXOrzpN+xYWqXsdpbtJgBY18lRwBP5KAeJ4V0rJxqhs+boqnk3KPl+Sv+jED/EtQuX/AK2NwPEgOWb2tj21zaIv0p2PyfQ50ofaaKI/7dGnVpqRhn7J+CXC5XPLemQCPTgj1Cpg2csuV9mZOOY6sq9SPePf6MkvWhb7rLd/m5FP72V/6q28+O6vocrgc9ZWvdMfuj132trDJ9KNc+kDB94NbFMuatM5+XX6d84+zY4VlNYKAjXTfo217GnZsqvGxwWzgq2NwyB4A+qtTKx3akl3R1OF56xJtyXRj9Y2/ZxpHz2IqZ8+0AZ91bMI8sUjn2z55yl7nPU9PjuIzHMu5Dxxy4jkQRyNScIzWpHqi+dM+eD0zVYIoYwuFWNAAMnCgAYHE1YxUVpHic3OTlLuxpuelNjFzmjz+aCx9wqnkcdG1OO5jEsTEoxIGRg5U4PD1UAv20AKKASaq0wT/s6oXzjyyQAMHj48a8WOaXwGfHVTl963r5ES6HyvDeTQSnynGSe4uOOR6QxrRxnKNrhM7XEoQtxYW19l+x11+M2t6t2wDxvhduRuB2hTtB58s1b067vUfVHnDksjFeOnprr8hPpFyi37yOGgWUYRHUruLY4nuHEZ9JrxVNK9yfTZlyq5Sw1CL5nHu14J2yBlIIBBGCCMjxBFdQ+a7FL9ZHSCxvIJYZYmTUYJOyRVTJZwwGAw+VGw7jx4ioUdOiGt3em3MWnaj5SSgC3nznnyQk81zw48VJHcabBagNUGaAKA0Jz/AI91AZFAdKECgIV0/HZz2E/0Jtp9DFD9gatHL6ThL5nc4T8dV1Xut/psmpFb2jiJ6Kp6d9FfipNxCcRM3ye+NjxG383I4eauNl43pvnj2PruFcRWRH0bO+u/uhw6XW0iG31KA+VsTtCBwzt4OR9Eg7T6qy5EZR5bomtw+yufPhW+70NGoavcatLHAqhFznaCSB55WPmAPv8AGsE7Z5UlFI3asWjhtcrZPb/zoTrpHaLb6ZLEnBUi2D1kAk+JJz666N0VXQ4r2OBhWSvzozl3b2RMaFLLp1nNbqTNEzEAcyGkJBHoYA+s1pqmTphKHdf2dd5ldeZbXa/hkv4LC1KwFxA0UnDtEw2O5uByPQw91dKcOeHK/J85Tc6blOHhifoxpJtbdYWfeVLHcBgYYk4ArzRV6cOVvZ7zslZNzsS1sdazGoFAFAFAM/SF5OycqBsUZJzxI9FCnPRWS6swsg3KQY2GTx2nzjwxUBG+sGytrOyYxwRq8hEattyRkEsQTxztB9tASXonYCCzt0Ax5AZv0pPKY+00A80AUAUBB+lw+L3sFwORxu/ZOG/4T7q52V8F0Zn0HDn62JZS/A4dN9MklWOWEFjESdo4kg4OQO/iPfWXLrckpR8GvwvIrrlKuzpzdNjbr00l+Ikjt5VdT5TMpVVyBkbj3Z4+qsN0ncopRezbxIww3OUrE0/CZN7dSFCk5IAyfPw4n2iulFaSPnptOTa8jfqOkI2+WKOBbnadkzxBsNjgSRxNNHkiOj9Dr6a4gm1a5jlFqd0McagZfh+EkbauTwHDHcKAsEiqDHpoQ1Jz/j3UKZoAoDpQgUBFusm232TEc43V/VnBPsatTNjupv2OtwWxRylF+U0O/Ru6MtpBI3ymjXcfOQME+0Vmpk5Vpv2NPNrVd84rw2dtW01LmJopQdreY4IIOQQfPkV6srVkeV9jHj3yosVkO6OtvaKkaxAZRVCAHjlQMYPnqqKUeXweZ2ylNz872c7DS4YM9jEibue1QM+mpCuMPwrR6tyLbfxy2JelOnNcWssSfKZcrxwCVIIUnxxj114vhz1uKM2DfGm+M5dkadEbGSC0ijlGHUHIyDjLEgZHmBqY0JQrUX3LxC2F2RKcOzHis5pBQBQBQBQGKA43UIdGQ8mUr7RihSE9WF6T8Ygb5SOHx6fJb3qPbUAl65YneK3VFZvLY4VSx+SMcAPE0YJ/APwa/oD7BQHUGgM0AUBxubRJMdoivg5G4A4PrrzKEZd0ZIWzh+F6Oor0Y2/c2zVBqe72UIZoUzQBQDV0h16CziMtw4ROXnZj9FFHFjTQEfRXpZb36ubYuRGQGDRspXOcceR5cgc1AP2aoCgOlCBQHK7tllRo3G5HG1h5wa8yipLTPddkq5Kce6MWdqsSLHGMIgCqPMB4nnVjFRWkLLJWSc5PqztVPAUAUAUAUAUAUAUAUAUBrQpigEVnpUMTtJHGiu+dzAeUcnJyfTxqaAtoAzVBqh91QG1AFAZqgwTQgBhQAxql0zINCGahRNdXiJtDuqb22LuYDcx/JXPM8KAr3rctZY5LO+RO1itHJkiIyMEqQ5Hm4EZ7uBo+wG59futUnMWjyJbRRxCaQlQjvK5IKt5J5YxkcO/PKnbsB06G9M7hbn4hqabLg8I5MACTAJwccOIBww4HlzowWJvFAdaECgCgCgCgCgCgCgCgCgCgCgCgMGhTWgCgMUAGoDXeP8caoMbuPI8R9lAbZPhUAYPnqgTaldCGJ5DkhBnGefmHtrxZPki5MzUVO2xQXki66vePAblBCIwT5GCThTgnnWmr7nDnSWjsPExIW+hJvm9zXW9ZeW1hmjZo8uUkCkjj6fVw9NS26U61OPTwesXDhTfOqaT6bR3tLa0imUvdu8inIyxwD5icH7asY1xknKb2Y7Z5NtbUakk/kS5D/j010Dh60DVAQLrV0iW7FrBBEWYylu14BYwFIIZuY55/Z89PAGrQemE1jJ8R1dTt+Sk58oFTw8s/lp+dzHfQG+r9X0kMwvNHkCN8rstw2ENxwh5FD9E8PMRQCrTdFvr68t7nUYo4FtclEQgtI57zhmwucHn9tRvYLEqg6UIFAFAFAFAFAFAFAFAFAFAFAYY0BqWoU5SSY4mgOPxgmgIlrPTSQXfxKzg7ecDLFn2IvDJHDngEZ5c6bBjox01klu2sryBYZxnG05UkAHbxJ4lTkHJzjuqAQdberTDsba2Z1dleZ9jFTsjUnGR3YDH9kVWB46stTM+nxFiS8bNGxJyTg+SST+aVqIhLqoChTW4hV1KuAysMEHkRUaUlpnqE3BqUe5Guld6kEPxeFQGlBG1RgBW4E4HeeXtrUyJquHJHydbh9UrrfXtfSPk6W+gIlj2UzbePauw/JIxw9QGPbUhjpU8svqSedKWX6la34XzOFzpds9k5gw3ZgkSYwxZeJycDmPtqSqrdXw+PJkryciGWvU8+PHUXdC7ovbLu/IYp6hgj3HHqrJhzcq+prcVqUMh689R+NbRzAoBr6RaBBexGKdcj8lh8pD9JT3H3GgI90F6P3ljLJFJKr2gGYs8Wyc/JH5GO8cQcjHfUBNKoCgOlAFAFAFAFAFAFAFAFAFAFAasaAb2viswibju5H1ZFQotzVAmuRkj0UBmKOgGs6FaW80t8w2yYLPIXbAXaAfJzjkKmgQXonE+pas+oBSkERwueBJCbEXxOPKPm4CnkHO+6SQQ6xdS3QkISP4vEiqGJBADHiQBnyv36dAI+qnWnhmktVid0mcMD3xAZG9hg8OKZ82KAuVTwqkM0BtUKQ7VdHunvGmiC4G3YzEYGFA5eBzWhbVY7eaJ3sbLx4Yqqnv56HKx027LhridWTiGjA4MCCMHgKzRrub+N9DUtyMVR1VBp+5zPQ+LJ2ySqjHJQMMejlx9defscfDej0uLWaW4pv3Hqzs0hjCRjCrx9feSe8mtmFahHSOdddK2fNPuKa9mIKAKAxQBQBQHSgCgCgCgCgCgCgCgCgCgCgCgGE8b4Z7lOP3RUKPC8qoOUvOgN46AiPWyxGmvgkZdAfEbuR8KAV9XKAabb4AGVJOBzO9uJ8aiBIEtI9zPsTcTxbaNx4DmcZNR9wVvpHDpFPjhlWz/u0P20BZacvb9pr0Q2FAbLUL4A16IAqFMigChDVeQ9FCm1CGKAKAKoE78zQH//2Q=="/>
          <p:cNvSpPr>
            <a:spLocks noChangeAspect="1" noChangeArrowheads="1"/>
          </p:cNvSpPr>
          <p:nvPr/>
        </p:nvSpPr>
        <p:spPr bwMode="auto">
          <a:xfrm>
            <a:off x="495300" y="130419"/>
            <a:ext cx="281354" cy="2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zh-CN" altLang="en-US" sz="1662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467" y="2041706"/>
            <a:ext cx="6394406" cy="27975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52" y="2572890"/>
            <a:ext cx="2413817" cy="217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2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Bitcoin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 </a:t>
            </a:r>
            <a:r>
              <a:rPr lang="en-US" b="1" dirty="0"/>
              <a:t>protocol</a:t>
            </a:r>
            <a:r>
              <a:rPr lang="en-US" dirty="0"/>
              <a:t> that supports a decentralized, pseudo-anonymous, peer-to-peer digital currency*</a:t>
            </a:r>
          </a:p>
          <a:p>
            <a:pPr marL="114300" indent="0">
              <a:buNone/>
            </a:pPr>
            <a:endParaRPr lang="en-US" dirty="0"/>
          </a:p>
          <a:p>
            <a:r>
              <a:rPr lang="en-US" dirty="0"/>
              <a:t>A </a:t>
            </a:r>
            <a:r>
              <a:rPr lang="en-US" b="1" dirty="0"/>
              <a:t>public</a:t>
            </a:r>
            <a:r>
              <a:rPr lang="en-US" dirty="0"/>
              <a:t>ly disclosed linked </a:t>
            </a:r>
            <a:r>
              <a:rPr lang="en-US" b="1" dirty="0"/>
              <a:t>ledger</a:t>
            </a:r>
            <a:r>
              <a:rPr lang="en-US" dirty="0"/>
              <a:t> of transactions stored in a </a:t>
            </a:r>
            <a:r>
              <a:rPr lang="en-US" dirty="0" err="1"/>
              <a:t>blockchain</a:t>
            </a:r>
            <a:endParaRPr lang="en-US" dirty="0"/>
          </a:p>
          <a:p>
            <a:pPr marL="114300" indent="0">
              <a:buNone/>
            </a:pPr>
            <a:endParaRPr lang="en-US" dirty="0"/>
          </a:p>
          <a:p>
            <a:r>
              <a:rPr lang="en-US" dirty="0"/>
              <a:t>A </a:t>
            </a:r>
            <a:r>
              <a:rPr lang="en-US" b="1" dirty="0"/>
              <a:t>reward</a:t>
            </a:r>
            <a:r>
              <a:rPr lang="en-US" dirty="0"/>
              <a:t> driven system for achieving </a:t>
            </a:r>
            <a:r>
              <a:rPr lang="en-US" b="1" dirty="0"/>
              <a:t>consensus</a:t>
            </a:r>
            <a:r>
              <a:rPr lang="en-US" dirty="0"/>
              <a:t> (mining) based on “Proofs of Work” for helping to secure the network</a:t>
            </a:r>
          </a:p>
          <a:p>
            <a:endParaRPr lang="en-US" dirty="0"/>
          </a:p>
          <a:p>
            <a:r>
              <a:rPr lang="en-US" dirty="0"/>
              <a:t>A “scare token” economy with an eventual cap of about 21M </a:t>
            </a:r>
            <a:r>
              <a:rPr lang="en-US" dirty="0" err="1"/>
              <a:t>bitcoins</a:t>
            </a:r>
            <a:endParaRPr lang="en-US" dirty="0"/>
          </a:p>
          <a:p>
            <a:endParaRPr lang="en-US" dirty="0"/>
          </a:p>
          <a:p>
            <a:pPr marL="114300" indent="0">
              <a:buNone/>
            </a:pPr>
            <a:r>
              <a:rPr lang="en-US" sz="1600" dirty="0"/>
              <a:t>*</a:t>
            </a:r>
            <a:r>
              <a:rPr lang="en-US" sz="1600" i="1" dirty="0"/>
              <a:t> I would argue it behaves more like a security like a Stock or  Bond than a currency, a crypto-equity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98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Bitcoin Whitepaper – 2008.10.31*</a:t>
            </a:r>
          </a:p>
        </p:txBody>
      </p:sp>
      <p:pic>
        <p:nvPicPr>
          <p:cNvPr id="4" name="Content Placeholder 3" descr="Screen Shot 2015-01-12 at 20.03.36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" b="7897"/>
          <a:stretch>
            <a:fillRect/>
          </a:stretch>
        </p:blipFill>
        <p:spPr>
          <a:xfrm>
            <a:off x="457200" y="1268054"/>
            <a:ext cx="7620000" cy="4800600"/>
          </a:xfrm>
        </p:spPr>
      </p:pic>
      <p:sp>
        <p:nvSpPr>
          <p:cNvPr id="5" name="TextBox 4"/>
          <p:cNvSpPr txBox="1"/>
          <p:nvPr/>
        </p:nvSpPr>
        <p:spPr>
          <a:xfrm>
            <a:off x="644769" y="6525846"/>
            <a:ext cx="1349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 Halloween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94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of Bitcoin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Essentially it’s “deflationary” – the reward is cut in half every four years, and tokens can be irrevocably destroyed</a:t>
            </a:r>
          </a:p>
          <a:p>
            <a:r>
              <a:rPr lang="en-US" dirty="0"/>
              <a:t>Nearly infinitely divisible currency units supporting eight decimal places 0.00000001 (known as a Satoshi or </a:t>
            </a:r>
            <a:r>
              <a:rPr lang="en-US" dirty="0" err="1"/>
              <a:t>Noncent</a:t>
            </a:r>
            <a:r>
              <a:rPr lang="en-US" dirty="0"/>
              <a:t>*)</a:t>
            </a:r>
          </a:p>
          <a:p>
            <a:r>
              <a:rPr lang="en-US" dirty="0"/>
              <a:t>Nominal transaction fee’s paid to the network</a:t>
            </a:r>
          </a:p>
          <a:p>
            <a:pPr lvl="1"/>
            <a:r>
              <a:rPr lang="en-US" dirty="0"/>
              <a:t>Same cost to send $.01 as $1,000,000</a:t>
            </a:r>
          </a:p>
          <a:p>
            <a:r>
              <a:rPr lang="en-US" dirty="0"/>
              <a:t>Consensus driven – no central authority</a:t>
            </a:r>
          </a:p>
          <a:p>
            <a:r>
              <a:rPr lang="en-US" dirty="0"/>
              <a:t>Counterfeit resilient</a:t>
            </a:r>
          </a:p>
          <a:p>
            <a:pPr lvl="1"/>
            <a:r>
              <a:rPr lang="en-US" dirty="0"/>
              <a:t>Cannot add coins arbitrarily</a:t>
            </a:r>
          </a:p>
          <a:p>
            <a:pPr lvl="1"/>
            <a:r>
              <a:rPr lang="en-US" dirty="0"/>
              <a:t>Cannot be double-spent</a:t>
            </a:r>
          </a:p>
          <a:p>
            <a:r>
              <a:rPr lang="en-US" dirty="0"/>
              <a:t>Non-repudiation – aka “gone baby gone” – no recourse and no one to appeal to return sent tokens</a:t>
            </a:r>
          </a:p>
          <a:p>
            <a:endParaRPr lang="en-US" dirty="0"/>
          </a:p>
          <a:p>
            <a:pPr marL="114300" indent="0">
              <a:buNone/>
            </a:pPr>
            <a:r>
              <a:rPr lang="en-US" sz="1800" dirty="0"/>
              <a:t>http://</a:t>
            </a:r>
            <a:r>
              <a:rPr lang="en-US" sz="1800" dirty="0" err="1"/>
              <a:t>www.urbandictionary.com</a:t>
            </a:r>
            <a:r>
              <a:rPr lang="en-US" sz="1800" dirty="0"/>
              <a:t>/</a:t>
            </a:r>
            <a:r>
              <a:rPr lang="en-US" sz="1800" dirty="0" err="1"/>
              <a:t>define.php?term</a:t>
            </a:r>
            <a:r>
              <a:rPr lang="en-US" sz="1800" dirty="0"/>
              <a:t>=</a:t>
            </a:r>
            <a:r>
              <a:rPr lang="en-US" sz="1800" dirty="0" err="1"/>
              <a:t>Noncents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296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did it start?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“Satoshi </a:t>
            </a:r>
            <a:r>
              <a:rPr lang="en-US" dirty="0" err="1"/>
              <a:t>Nakamoto</a:t>
            </a:r>
            <a:r>
              <a:rPr lang="en-US" dirty="0"/>
              <a:t>” created the reference implementation that began with a Genesis Block of 50 coins</a:t>
            </a:r>
          </a:p>
          <a:p>
            <a:r>
              <a:rPr lang="en-US" b="1" dirty="0"/>
              <a:t>2008</a:t>
            </a:r>
          </a:p>
          <a:p>
            <a:pPr lvl="1"/>
            <a:r>
              <a:rPr lang="en-US" b="1" dirty="0"/>
              <a:t>August 18		</a:t>
            </a:r>
            <a:r>
              <a:rPr lang="en-US" dirty="0"/>
              <a:t>Domain name "</a:t>
            </a:r>
            <a:r>
              <a:rPr lang="en-US" dirty="0" err="1"/>
              <a:t>bitcoin.org</a:t>
            </a:r>
            <a:r>
              <a:rPr lang="en-US" dirty="0"/>
              <a:t>" registered</a:t>
            </a:r>
            <a:r>
              <a:rPr lang="en-US" baseline="30000" dirty="0"/>
              <a:t>[1]</a:t>
            </a:r>
            <a:r>
              <a:rPr lang="en-US" dirty="0"/>
              <a:t>.	</a:t>
            </a:r>
          </a:p>
          <a:p>
            <a:pPr lvl="1"/>
            <a:r>
              <a:rPr lang="en-US" b="1" dirty="0"/>
              <a:t>October 31		</a:t>
            </a:r>
            <a:r>
              <a:rPr lang="en-US" dirty="0"/>
              <a:t>Bitcoin design paper published</a:t>
            </a:r>
          </a:p>
          <a:p>
            <a:pPr lvl="1"/>
            <a:r>
              <a:rPr lang="en-US" b="1" dirty="0"/>
              <a:t>November 09	</a:t>
            </a:r>
            <a:r>
              <a:rPr lang="en-US" dirty="0"/>
              <a:t>Bitcoin project registered at </a:t>
            </a:r>
            <a:r>
              <a:rPr lang="en-US" dirty="0" err="1"/>
              <a:t>SourceForge.net</a:t>
            </a:r>
            <a:r>
              <a:rPr lang="en-US" dirty="0"/>
              <a:t>	</a:t>
            </a:r>
          </a:p>
          <a:p>
            <a:r>
              <a:rPr lang="en-US" b="1" dirty="0"/>
              <a:t>2009</a:t>
            </a:r>
          </a:p>
          <a:p>
            <a:pPr lvl="1"/>
            <a:r>
              <a:rPr lang="en-US" b="1" dirty="0"/>
              <a:t>January 3	</a:t>
            </a:r>
            <a:r>
              <a:rPr lang="en-US" dirty="0"/>
              <a:t>Genesis block established at 18:15:05 GMT</a:t>
            </a:r>
          </a:p>
          <a:p>
            <a:pPr lvl="1"/>
            <a:r>
              <a:rPr lang="en-US" b="1" dirty="0"/>
              <a:t>January 9	</a:t>
            </a:r>
            <a:r>
              <a:rPr lang="en-US" dirty="0"/>
              <a:t>Bitcoin v0.1 released and announced on the 				cryptography mailing list</a:t>
            </a:r>
          </a:p>
          <a:p>
            <a:pPr lvl="1"/>
            <a:r>
              <a:rPr lang="en-US" b="1" dirty="0"/>
              <a:t>January 12	</a:t>
            </a:r>
            <a:r>
              <a:rPr lang="en-US" dirty="0"/>
              <a:t>First Bitcoin transaction, in block 170 from Satoshi to Hal 		Finney</a:t>
            </a:r>
          </a:p>
          <a:p>
            <a:pPr lvl="1"/>
            <a:endParaRPr lang="en-US" dirty="0"/>
          </a:p>
          <a:p>
            <a:pPr marL="114300" indent="0">
              <a:buNone/>
            </a:pPr>
            <a:r>
              <a:rPr lang="en-US" sz="1600" dirty="0"/>
              <a:t>https://</a:t>
            </a:r>
            <a:r>
              <a:rPr lang="en-US" sz="1600" dirty="0" err="1"/>
              <a:t>en.bitcoin.it</a:t>
            </a:r>
            <a:r>
              <a:rPr lang="en-US" sz="1600" dirty="0"/>
              <a:t>/wiki/History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80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does it have value?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endParaRPr lang="en-US" sz="4800" i="1" dirty="0"/>
          </a:p>
          <a:p>
            <a:pPr marL="114300" indent="0" algn="ctr">
              <a:buNone/>
            </a:pPr>
            <a:r>
              <a:rPr lang="en-US" sz="4800" i="1" dirty="0"/>
              <a:t>The worth of a thing </a:t>
            </a:r>
          </a:p>
          <a:p>
            <a:pPr marL="114300" indent="0" algn="ctr">
              <a:buNone/>
            </a:pPr>
            <a:r>
              <a:rPr lang="en-US" sz="4800" i="1" dirty="0"/>
              <a:t>is the price it will bring.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17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does it matter?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en-US" sz="4400" dirty="0"/>
              <a:t>3.6 Billion Dollar Market Cap!</a:t>
            </a:r>
          </a:p>
          <a:p>
            <a:pPr marL="114300" indent="0">
              <a:buNone/>
            </a:pPr>
            <a:endParaRPr lang="en-US" sz="1400" dirty="0"/>
          </a:p>
          <a:p>
            <a:pPr marL="114300" indent="0">
              <a:buNone/>
            </a:pPr>
            <a:endParaRPr lang="en-US" sz="1400" dirty="0"/>
          </a:p>
          <a:p>
            <a:pPr marL="114300" indent="0">
              <a:buNone/>
            </a:pPr>
            <a:endParaRPr lang="en-US" sz="1400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/>
              <a:t>http://</a:t>
            </a:r>
            <a:r>
              <a:rPr lang="en-US" dirty="0" err="1"/>
              <a:t>coinmarketcap.com</a:t>
            </a:r>
            <a:endParaRPr lang="en-US" dirty="0"/>
          </a:p>
        </p:txBody>
      </p:sp>
      <p:pic>
        <p:nvPicPr>
          <p:cNvPr id="6" name="Picture 5" descr="Screen Shot 2015-01-11 at 16.40.25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65952"/>
            <a:ext cx="7951095" cy="2872109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387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Decentralized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“digital wallet” operates in a peer to peer mode </a:t>
            </a:r>
          </a:p>
          <a:p>
            <a:r>
              <a:rPr lang="en-US" dirty="0"/>
              <a:t>When it starts it bootstraps to find other wallets</a:t>
            </a:r>
          </a:p>
          <a:p>
            <a:pPr lvl="1"/>
            <a:r>
              <a:rPr lang="en-US" dirty="0"/>
              <a:t>Originally it used the Internet Relay Chat (IRC) network </a:t>
            </a:r>
          </a:p>
          <a:p>
            <a:pPr lvl="1"/>
            <a:r>
              <a:rPr lang="en-US" dirty="0"/>
              <a:t>Now based on DNS and “seed nodes”</a:t>
            </a:r>
          </a:p>
          <a:p>
            <a:r>
              <a:rPr lang="en-US" dirty="0"/>
              <a:t>The wallet will synchronize with the network by downloading ALL of the transactions starting from the GENESIS block if necessary</a:t>
            </a:r>
          </a:p>
          <a:p>
            <a:pPr lvl="1"/>
            <a:r>
              <a:rPr lang="en-US" dirty="0"/>
              <a:t>338,540 blocks at time of slide prep</a:t>
            </a:r>
          </a:p>
          <a:p>
            <a:pPr lvl="1"/>
            <a:r>
              <a:rPr lang="en-US" dirty="0"/>
              <a:t>Just over 20 GB</a:t>
            </a:r>
          </a:p>
          <a:p>
            <a:r>
              <a:rPr lang="en-US" dirty="0"/>
              <a:t>Using a “gossip protocol” the wallets share all transaction information with their peers </a:t>
            </a:r>
            <a:r>
              <a:rPr lang="en-US" dirty="0">
                <a:hlinkClick r:id="rId2"/>
              </a:rPr>
              <a:t>http://en.wikipedia.org/wiki/Gossip_protocol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717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B3C15B66-8FE0-4540-BEC3-EE4E36E2D56E}"/>
</file>

<file path=customXml/itemProps2.xml><?xml version="1.0" encoding="utf-8"?>
<ds:datastoreItem xmlns:ds="http://schemas.openxmlformats.org/officeDocument/2006/customXml" ds:itemID="{AA129ECF-B0CA-458A-8538-201DA22ED486}"/>
</file>

<file path=customXml/itemProps3.xml><?xml version="1.0" encoding="utf-8"?>
<ds:datastoreItem xmlns:ds="http://schemas.openxmlformats.org/officeDocument/2006/customXml" ds:itemID="{A760F8D1-EDBB-49EC-B25C-F05011920F93}"/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9300</TotalTime>
  <Words>1459</Words>
  <Application>Microsoft Office PowerPoint</Application>
  <PresentationFormat>On-screen Show (4:3)</PresentationFormat>
  <Paragraphs>185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Cambria</vt:lpstr>
      <vt:lpstr>Adjacency</vt:lpstr>
      <vt:lpstr>Introduction to FinTech</vt:lpstr>
      <vt:lpstr>Blockchain Defined</vt:lpstr>
      <vt:lpstr>What is Bitcoin</vt:lpstr>
      <vt:lpstr>Bitcoin Whitepaper – 2008.10.31*</vt:lpstr>
      <vt:lpstr>Features of Bitcoin</vt:lpstr>
      <vt:lpstr>When did it start?</vt:lpstr>
      <vt:lpstr>Why does it have value?</vt:lpstr>
      <vt:lpstr>Why does it matter?</vt:lpstr>
      <vt:lpstr>Decentralized</vt:lpstr>
      <vt:lpstr>Coins flow from Inputs to Outputs</vt:lpstr>
      <vt:lpstr>Pseudo Anonymous</vt:lpstr>
      <vt:lpstr>Addresses are like Accounts</vt:lpstr>
      <vt:lpstr>Public Ledger</vt:lpstr>
      <vt:lpstr>“What is Bitcoin” – Video</vt:lpstr>
      <vt:lpstr>Arriving at Consensus</vt:lpstr>
      <vt:lpstr>Consensus Process = Mining</vt:lpstr>
      <vt:lpstr>Hashcash  (Or How to Pay a Byzantine Generals Salary) </vt:lpstr>
      <vt:lpstr>The Role of Hashing</vt:lpstr>
      <vt:lpstr>Proof of Work</vt:lpstr>
      <vt:lpstr>The Hash Lottery</vt:lpstr>
      <vt:lpstr>The Payout</vt:lpstr>
      <vt:lpstr>Transaction Confirmation</vt:lpstr>
      <vt:lpstr>“What is Bitcoin Mining” – Video</vt:lpstr>
      <vt:lpstr>Why 51% Matters</vt:lpstr>
      <vt:lpstr>Purchase / Exchange Bitcoins</vt:lpstr>
      <vt:lpstr>Who Accepts Bitcoins?</vt:lpstr>
      <vt:lpstr>PowerPoint Presentation</vt:lpstr>
    </vt:vector>
  </TitlesOfParts>
  <Company>backpack.com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Blockchain Technology: Bitcoin and Beyond</dc:title>
  <dc:creator>David Duccini</dc:creator>
  <cp:lastModifiedBy>Han, Meng</cp:lastModifiedBy>
  <cp:revision>161</cp:revision>
  <cp:lastPrinted>2017-11-16T01:13:48Z</cp:lastPrinted>
  <dcterms:created xsi:type="dcterms:W3CDTF">2015-01-10T13:21:37Z</dcterms:created>
  <dcterms:modified xsi:type="dcterms:W3CDTF">2019-10-28T05:09:09Z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