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28"/>
  </p:notesMasterIdLst>
  <p:handoutMasterIdLst>
    <p:handoutMasterId r:id="rId29"/>
  </p:handoutMasterIdLst>
  <p:sldIdLst>
    <p:sldId id="256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297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9" autoAdjust="0"/>
    <p:restoredTop sz="82603" autoAdjust="0"/>
  </p:normalViewPr>
  <p:slideViewPr>
    <p:cSldViewPr snapToGrid="0" snapToObjects="1">
      <p:cViewPr varScale="1">
        <p:scale>
          <a:sx n="99" d="100"/>
          <a:sy n="99" d="100"/>
        </p:scale>
        <p:origin x="2299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Work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transactions/second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Bitcoin</c:v>
                </c:pt>
                <c:pt idx="1">
                  <c:v>Ethereum</c:v>
                </c:pt>
                <c:pt idx="2">
                  <c:v>PayPal</c:v>
                </c:pt>
                <c:pt idx="3">
                  <c:v>Visa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20</c:v>
                </c:pt>
                <c:pt idx="2">
                  <c:v>193</c:v>
                </c:pt>
                <c:pt idx="3">
                  <c:v>1667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98-4FE0-84A5-D4A194054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61799600"/>
        <c:axId val="-1761797280"/>
      </c:barChart>
      <c:catAx>
        <c:axId val="-176179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61797280"/>
        <c:crosses val="autoZero"/>
        <c:auto val="1"/>
        <c:lblAlgn val="ctr"/>
        <c:lblOffset val="100"/>
        <c:noMultiLvlLbl val="0"/>
      </c:catAx>
      <c:valAx>
        <c:axId val="-176179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61799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11/1/2019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11/1/2019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11/1/2019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thereum/wiki/wiki/Proof-of-Stake-FAQ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medium.com/@FEhrsam/funding-the-evolution-of-blockchains-87d16098848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/>
        </p:nvSpPr>
        <p:spPr>
          <a:xfrm>
            <a:off x="-458585" y="684668"/>
            <a:ext cx="1005840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>
            <a:spLocks noGrp="1"/>
          </p:cNvSpPr>
          <p:nvPr/>
        </p:nvSpPr>
        <p:spPr>
          <a:xfrm>
            <a:off x="398296" y="5232501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BLOCKCHAIN</a:t>
            </a:r>
          </a:p>
          <a:p>
            <a:r>
              <a:rPr lang="en-US" sz="1600" dirty="0"/>
              <a:t>Evolution from bitcoin to smart contracts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Thanks for Eugene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</a:rPr>
              <a:t>Luzgin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nodes logic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Nodes always consider the longest chain to be the correct one and will keep working on extending it. </a:t>
            </a:r>
          </a:p>
          <a:p>
            <a:r>
              <a:rPr lang="en-US" dirty="0"/>
              <a:t>If two nodes broadcast different versions of the next block simultaneously, some nodes may receive one or the other first.</a:t>
            </a:r>
          </a:p>
          <a:p>
            <a:r>
              <a:rPr lang="en-US" dirty="0"/>
              <a:t>In that case, they work on the first one they received, but save the other branch in case it becomes longer. </a:t>
            </a:r>
          </a:p>
          <a:p>
            <a:r>
              <a:rPr lang="en-US" dirty="0"/>
              <a:t>The tie will be broken when the next proof of-work is found and one branch becomes longer; the nodes that were working on the other branch will then switch to the longer one.</a:t>
            </a:r>
          </a:p>
        </p:txBody>
      </p:sp>
    </p:spTree>
    <p:extLst>
      <p:ext uri="{BB962C8B-B14F-4D97-AF65-F5344CB8AC3E}">
        <p14:creationId xmlns:p14="http://schemas.microsoft.com/office/powerpoint/2010/main" val="343800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Incentive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convention, the first transaction in a block is a special transaction that starts a new coin owned by the creator of the block. </a:t>
            </a:r>
          </a:p>
          <a:p>
            <a:r>
              <a:rPr lang="en-US" dirty="0"/>
              <a:t>This adds an incentive for nodes to support the network, and provides a way to initially distribute coins into circulation, since there is no central authority to issue them.</a:t>
            </a:r>
          </a:p>
          <a:p>
            <a:r>
              <a:rPr lang="en-US" dirty="0"/>
              <a:t>The steady addition of a constant of amount of new coins is analogous to gold miners expending resources to add gold to circulation. In our case, it is CPU time and electricity that is expended.</a:t>
            </a:r>
          </a:p>
        </p:txBody>
      </p:sp>
    </p:spTree>
    <p:extLst>
      <p:ext uri="{BB962C8B-B14F-4D97-AF65-F5344CB8AC3E}">
        <p14:creationId xmlns:p14="http://schemas.microsoft.com/office/powerpoint/2010/main" val="1632621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Payment Verification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41550"/>
            <a:ext cx="7543800" cy="16637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 user only needs to keep a copy of the block headers of the longest proof-of-work chain, which he can get by querying network nodes until he's convinced he has the longest chain. </a:t>
            </a:r>
          </a:p>
          <a:p>
            <a:r>
              <a:rPr lang="en-US" dirty="0"/>
              <a:t>He can't check the transaction for himself, but by linking it to a place in the chain, he can see that a network node has accepted it, and blocks added after it further confirm the network has accepted it: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50" y="3905250"/>
            <a:ext cx="5145950" cy="223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5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129358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traditional banking model achieves a level of privacy by limiting access to information to the parties involved and the trusted third party. </a:t>
            </a:r>
          </a:p>
          <a:p>
            <a:r>
              <a:rPr lang="en-US" dirty="0"/>
              <a:t>The necessity to announce all transactions publicly precludes this method, but privacy can still be maintained by breaking the flow of information in another place: by keeping public keys anonymous.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35" y="3816488"/>
            <a:ext cx="6756049" cy="201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73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Tragedy of The Commons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“The tragedy of the commons is an economic problem in which every individual tries to reap the greatest benefit from a given resource. </a:t>
            </a:r>
          </a:p>
          <a:p>
            <a:r>
              <a:rPr lang="en-US" dirty="0"/>
              <a:t>As the demand for the resource overwhelms the supply, every individual who consumes an additional unit directly harms others who can no longer enjoy the benefits. </a:t>
            </a:r>
          </a:p>
          <a:p>
            <a:r>
              <a:rPr lang="en-US" dirty="0"/>
              <a:t>Generally, the resource of interest is easily available to all individuals; the tragedy of the commons occurs when individuals neglect the well-being of society in the pursuit of personal gain.” - Investopedia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091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9560" cy="1143000"/>
          </a:xfrm>
        </p:spPr>
        <p:txBody>
          <a:bodyPr/>
          <a:lstStyle/>
          <a:p>
            <a:r>
              <a:rPr lang="en-US" sz="4000" dirty="0"/>
              <a:t>Tragedy of The Commons for Bitcoin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9809"/>
            <a:ext cx="7543800" cy="3334657"/>
          </a:xfrm>
        </p:spPr>
        <p:txBody>
          <a:bodyPr>
            <a:noAutofit/>
          </a:bodyPr>
          <a:lstStyle/>
          <a:p>
            <a:r>
              <a:rPr lang="en-US" sz="1600" dirty="0"/>
              <a:t>As complexity of mining operation increases </a:t>
            </a:r>
            <a:r>
              <a:rPr lang="mr-IN" sz="1600" dirty="0"/>
              <a:t>–</a:t>
            </a:r>
            <a:r>
              <a:rPr lang="en-US" sz="1600" dirty="0"/>
              <a:t> the mining profits will drop or become negative even for large Bitcoin mining farms. </a:t>
            </a:r>
          </a:p>
          <a:p>
            <a:br>
              <a:rPr lang="en-US" sz="1600" dirty="0"/>
            </a:br>
            <a:r>
              <a:rPr lang="en-US" sz="1600" dirty="0"/>
              <a:t>New faster mining hardware comes out before you can barely pay off your existing mining hardware.</a:t>
            </a:r>
          </a:p>
          <a:p>
            <a:endParaRPr lang="en-US" sz="1600" dirty="0"/>
          </a:p>
          <a:p>
            <a:r>
              <a:rPr lang="en-US" sz="1600" dirty="0"/>
              <a:t>Once Bitcoin price stops growing or drops combined with complexity increases will drive miners to switch to a different coin mining or stop operations.</a:t>
            </a:r>
          </a:p>
          <a:p>
            <a:endParaRPr lang="en-US" sz="1600" dirty="0"/>
          </a:p>
          <a:p>
            <a:r>
              <a:rPr lang="en-US" sz="1600" dirty="0"/>
              <a:t>Gradually as miners leave the network </a:t>
            </a:r>
            <a:r>
              <a:rPr lang="mr-IN" sz="1600" dirty="0"/>
              <a:t>–</a:t>
            </a:r>
            <a:r>
              <a:rPr lang="en-US" sz="1600" dirty="0"/>
              <a:t> the security of the network will decrease making 51% attack more likely. </a:t>
            </a:r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Alternatively ever increasing transaction costs are making Bitcoin impractical for micropayments.</a:t>
            </a:r>
            <a:br>
              <a:rPr lang="en-US" sz="1600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46612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Comparative speed of transactions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822960" y="2364241"/>
          <a:ext cx="5683976" cy="3154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7353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Stake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2716" y="2358059"/>
            <a:ext cx="2089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Proof of Stake (</a:t>
            </a:r>
            <a:r>
              <a:rPr lang="en-US" sz="1350" b="1" dirty="0" err="1"/>
              <a:t>PoS</a:t>
            </a:r>
            <a:r>
              <a:rPr lang="en-US" sz="1350" b="1" dirty="0"/>
              <a:t>) is a category of consensus algorithms for public </a:t>
            </a:r>
            <a:r>
              <a:rPr lang="en-US" sz="1350" b="1" dirty="0" err="1"/>
              <a:t>blockchains</a:t>
            </a:r>
            <a:r>
              <a:rPr lang="en-US" sz="1350" b="1" dirty="0"/>
              <a:t> that depend on a validator's economic stake in the network</a:t>
            </a:r>
            <a:r>
              <a:rPr lang="en-US" sz="135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44" y="2286215"/>
            <a:ext cx="4863217" cy="299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10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Proof of Stake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2716" y="2358058"/>
            <a:ext cx="77246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No need to consume large quantities of electricity</a:t>
            </a:r>
            <a:r>
              <a:rPr lang="en-US" sz="1350" dirty="0"/>
              <a:t> in order to secure a </a:t>
            </a:r>
            <a:r>
              <a:rPr lang="en-US" sz="1350" dirty="0" err="1"/>
              <a:t>blockchain</a:t>
            </a:r>
            <a:r>
              <a:rPr lang="en-US" sz="1350" dirty="0"/>
              <a:t>.</a:t>
            </a:r>
            <a:br>
              <a:rPr lang="en-US" sz="1350" dirty="0"/>
            </a:br>
            <a:endParaRPr lang="en-US" sz="1350" dirty="0"/>
          </a:p>
          <a:p>
            <a:r>
              <a:rPr lang="en-US" sz="1350" dirty="0"/>
              <a:t>Because of the lack of high electricity consumption, there is </a:t>
            </a:r>
            <a:r>
              <a:rPr lang="en-US" sz="1350" b="1" dirty="0"/>
              <a:t>not as much need to issue as many new coins</a:t>
            </a:r>
            <a:r>
              <a:rPr lang="en-US" sz="1350" dirty="0"/>
              <a:t> in order to motivate participants to keep participating in the network.</a:t>
            </a:r>
            <a:br>
              <a:rPr lang="en-US" sz="1350" dirty="0"/>
            </a:br>
            <a:br>
              <a:rPr lang="en-US" sz="1350" dirty="0"/>
            </a:br>
            <a:r>
              <a:rPr lang="en-US" sz="1350" dirty="0"/>
              <a:t>Proof of stake opens the door to a wider array of techniques that use game-theoretic mechanism design in order to better </a:t>
            </a:r>
            <a:r>
              <a:rPr lang="en-US" sz="1350" b="1" dirty="0"/>
              <a:t>discourage centralized cartels.</a:t>
            </a:r>
          </a:p>
          <a:p>
            <a:endParaRPr lang="en-US" sz="1350" dirty="0"/>
          </a:p>
          <a:p>
            <a:r>
              <a:rPr lang="en-US" sz="1350" dirty="0"/>
              <a:t>Ability to use economic penalties to </a:t>
            </a:r>
            <a:r>
              <a:rPr lang="en-US" sz="1350" b="1" dirty="0"/>
              <a:t>make various forms of 51% attacks vastly more expensive</a:t>
            </a:r>
            <a:r>
              <a:rPr lang="en-US" sz="1350" dirty="0"/>
              <a:t> to carry out than proof of work - to paraphrase Vlad </a:t>
            </a:r>
            <a:r>
              <a:rPr lang="en-US" sz="1350" dirty="0" err="1"/>
              <a:t>Zamfir</a:t>
            </a:r>
            <a:r>
              <a:rPr lang="en-US" sz="1350" dirty="0"/>
              <a:t>, "it's as though your ASIC farm burned down if you participated in a 51% attack".</a:t>
            </a:r>
          </a:p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68614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Ethereum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1</a:t>
            </a:r>
            <a:r>
              <a:rPr lang="en-US" baseline="30000" dirty="0"/>
              <a:t>st</a:t>
            </a:r>
            <a:r>
              <a:rPr lang="en-US" dirty="0"/>
              <a:t> Smart Platform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273" y="2268992"/>
            <a:ext cx="4314825" cy="1057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17" y="3714751"/>
            <a:ext cx="8313965" cy="146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8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46" y="274638"/>
            <a:ext cx="8445640" cy="1143000"/>
          </a:xfrm>
        </p:spPr>
        <p:txBody>
          <a:bodyPr/>
          <a:lstStyle/>
          <a:p>
            <a:r>
              <a:rPr lang="en-US" dirty="0"/>
              <a:t>Some Cryptography prerequisites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04" y="2199682"/>
            <a:ext cx="4197123" cy="16500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952" y="2602529"/>
            <a:ext cx="2848934" cy="25370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1748" y="4414236"/>
            <a:ext cx="215014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Popular hashing algorithms:</a:t>
            </a:r>
          </a:p>
          <a:p>
            <a:r>
              <a:rPr lang="en-US" sz="1350" dirty="0"/>
              <a:t>SHA-256</a:t>
            </a:r>
          </a:p>
          <a:p>
            <a:r>
              <a:rPr lang="en-US" sz="1350" dirty="0"/>
              <a:t>Script </a:t>
            </a:r>
          </a:p>
        </p:txBody>
      </p:sp>
    </p:spTree>
    <p:extLst>
      <p:ext uri="{BB962C8B-B14F-4D97-AF65-F5344CB8AC3E}">
        <p14:creationId xmlns:p14="http://schemas.microsoft.com/office/powerpoint/2010/main" val="1168207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</a:t>
            </a:r>
            <a:r>
              <a:rPr lang="en-US" dirty="0" err="1"/>
              <a:t>Ethereum</a:t>
            </a:r>
            <a:r>
              <a:rPr lang="en-US" dirty="0"/>
              <a:t> benefits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82" y="2231572"/>
            <a:ext cx="7543800" cy="322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92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The </a:t>
            </a:r>
            <a:r>
              <a:rPr lang="en-US" sz="4000" b="1" dirty="0" err="1"/>
              <a:t>Ethereum</a:t>
            </a:r>
            <a:r>
              <a:rPr lang="en-US" sz="4000" b="1" dirty="0"/>
              <a:t> Virtual Machine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</a:t>
            </a:r>
            <a:r>
              <a:rPr lang="en-US" dirty="0" err="1"/>
              <a:t>Ethereum</a:t>
            </a:r>
            <a:r>
              <a:rPr lang="en-US" dirty="0"/>
              <a:t> Virtual Machine or EVM is the runtime environment for smart contracts in </a:t>
            </a:r>
            <a:r>
              <a:rPr lang="en-US" dirty="0" err="1"/>
              <a:t>Ethereum</a:t>
            </a:r>
            <a:r>
              <a:rPr lang="en-US" dirty="0"/>
              <a:t>. It is not only sandboxed but actually completely isolated, which means that code running inside the EVM has no access to network, filesystem or other processes. </a:t>
            </a:r>
          </a:p>
          <a:p>
            <a:r>
              <a:rPr lang="en-US" dirty="0"/>
              <a:t>Smart contracts even have limited access to other smart contracts.</a:t>
            </a:r>
          </a:p>
          <a:p>
            <a:r>
              <a:rPr lang="en-US" dirty="0"/>
              <a:t>There are two kinds of accounts in </a:t>
            </a:r>
            <a:r>
              <a:rPr lang="en-US" dirty="0" err="1"/>
              <a:t>Ethereum</a:t>
            </a:r>
            <a:r>
              <a:rPr lang="en-US" dirty="0"/>
              <a:t> which share the same address space: </a:t>
            </a:r>
            <a:r>
              <a:rPr lang="en-US" b="1" dirty="0"/>
              <a:t>External accounts</a:t>
            </a:r>
            <a:r>
              <a:rPr lang="en-US" dirty="0"/>
              <a:t> that are controlled by public-private key pairs (i.e. humans) and </a:t>
            </a:r>
            <a:r>
              <a:rPr lang="en-US" b="1" dirty="0"/>
              <a:t>contract accounts</a:t>
            </a:r>
            <a:r>
              <a:rPr lang="en-US" dirty="0"/>
              <a:t> which are controlled by the code stored together with the account.</a:t>
            </a:r>
          </a:p>
          <a:p>
            <a:r>
              <a:rPr lang="en-US" dirty="0"/>
              <a:t>EVM supports transactions between accounts (contract or external).</a:t>
            </a:r>
          </a:p>
          <a:p>
            <a:r>
              <a:rPr lang="en-US" dirty="0"/>
              <a:t>Each transaction consumes Gas </a:t>
            </a:r>
            <a:r>
              <a:rPr lang="mr-IN" dirty="0"/>
              <a:t>–</a:t>
            </a:r>
            <a:r>
              <a:rPr lang="en-US" dirty="0"/>
              <a:t> a small fraction of Ether.</a:t>
            </a:r>
          </a:p>
          <a:p>
            <a:r>
              <a:rPr lang="en-US" dirty="0"/>
              <a:t>Each account has a persistent memory area which is called </a:t>
            </a:r>
            <a:r>
              <a:rPr lang="en-US" b="1" dirty="0"/>
              <a:t>storage</a:t>
            </a:r>
            <a:r>
              <a:rPr lang="en-US" dirty="0"/>
              <a:t>. Storage is a key-value store that maps 256-bit words to 256-bit words.</a:t>
            </a:r>
          </a:p>
        </p:txBody>
      </p:sp>
    </p:spTree>
    <p:extLst>
      <p:ext uri="{BB962C8B-B14F-4D97-AF65-F5344CB8AC3E}">
        <p14:creationId xmlns:p14="http://schemas.microsoft.com/office/powerpoint/2010/main" val="2646806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Smart Contracts </a:t>
            </a:r>
            <a:r>
              <a:rPr lang="mr-IN" sz="3600" dirty="0"/>
              <a:t>–</a:t>
            </a:r>
            <a:r>
              <a:rPr lang="en-US" sz="3600" dirty="0"/>
              <a:t> distributed programs implemented in Solidity language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42" y="2169005"/>
            <a:ext cx="5380266" cy="3454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5522" y="5346382"/>
            <a:ext cx="49979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https://</a:t>
            </a:r>
            <a:r>
              <a:rPr lang="en-US" sz="1350" dirty="0" err="1"/>
              <a:t>solidity.readthedocs.io</a:t>
            </a:r>
            <a:r>
              <a:rPr lang="en-US" sz="1350" dirty="0"/>
              <a:t>/</a:t>
            </a:r>
            <a:r>
              <a:rPr lang="en-US" sz="1350" dirty="0" err="1"/>
              <a:t>en</a:t>
            </a:r>
            <a:r>
              <a:rPr lang="en-US" sz="1350" dirty="0"/>
              <a:t>/develop/solidity-by-</a:t>
            </a:r>
            <a:r>
              <a:rPr lang="en-US" sz="1350" dirty="0" err="1"/>
              <a:t>example.html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097539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Ethereum</a:t>
            </a:r>
            <a:r>
              <a:rPr lang="en-US" dirty="0"/>
              <a:t> is still </a:t>
            </a:r>
            <a:r>
              <a:rPr lang="en-US" dirty="0" err="1"/>
              <a:t>PoW</a:t>
            </a:r>
            <a:r>
              <a:rPr lang="en-US" dirty="0"/>
              <a:t> </a:t>
            </a:r>
            <a:r>
              <a:rPr lang="en-US" dirty="0" err="1"/>
              <a:t>Blockchain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919" y="1600200"/>
            <a:ext cx="8139165" cy="4800600"/>
          </a:xfrm>
        </p:spPr>
        <p:txBody>
          <a:bodyPr>
            <a:normAutofit fontScale="92500"/>
          </a:bodyPr>
          <a:lstStyle/>
          <a:p>
            <a:r>
              <a:rPr lang="en-US" dirty="0"/>
              <a:t>However working on Proof of Stake algorithm. </a:t>
            </a:r>
            <a:br>
              <a:rPr lang="en-US" dirty="0"/>
            </a:br>
            <a:r>
              <a:rPr lang="en-US" dirty="0"/>
              <a:t>Read more: </a:t>
            </a:r>
            <a:r>
              <a:rPr lang="en-US" dirty="0">
                <a:hlinkClick r:id="rId2"/>
              </a:rPr>
              <a:t>https://github.com/ethereum/wiki/wiki/Proof-of-Stake-FAQ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Switching from </a:t>
            </a:r>
            <a:r>
              <a:rPr lang="en-US" dirty="0" err="1"/>
              <a:t>PoW</a:t>
            </a:r>
            <a:r>
              <a:rPr lang="en-US" dirty="0"/>
              <a:t> to </a:t>
            </a:r>
            <a:r>
              <a:rPr lang="en-US" dirty="0" err="1"/>
              <a:t>PoS</a:t>
            </a:r>
            <a:r>
              <a:rPr lang="en-US" dirty="0"/>
              <a:t> is not trivial however and may require a hard fork.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Solidity is not trivial language to learn and write.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So far mostly used for ICO distributions.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All operations (read/write) on </a:t>
            </a:r>
            <a:r>
              <a:rPr lang="en-US" dirty="0" err="1"/>
              <a:t>Ethereum</a:t>
            </a:r>
            <a:r>
              <a:rPr lang="en-US" dirty="0"/>
              <a:t> </a:t>
            </a:r>
            <a:r>
              <a:rPr lang="en-US" dirty="0" err="1"/>
              <a:t>Blockchain</a:t>
            </a:r>
            <a:r>
              <a:rPr lang="en-US" dirty="0"/>
              <a:t> cost money (Gas) limiting it’s potential applications to payment smart contracts only.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079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Tragedy of The Commons for </a:t>
            </a:r>
            <a:r>
              <a:rPr lang="en-US" dirty="0" err="1"/>
              <a:t>Ethereum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3017520"/>
          </a:xfrm>
        </p:spPr>
        <p:txBody>
          <a:bodyPr>
            <a:noAutofit/>
          </a:bodyPr>
          <a:lstStyle/>
          <a:p>
            <a:r>
              <a:rPr lang="en-US" sz="1600" b="1" dirty="0"/>
              <a:t>The lack of incentives to work on core protocols is reflected in the large number of people working on </a:t>
            </a:r>
            <a:r>
              <a:rPr lang="en-US" sz="1600" b="1" dirty="0" err="1"/>
              <a:t>Ethereum</a:t>
            </a:r>
            <a:r>
              <a:rPr lang="en-US" sz="1600" b="1" dirty="0"/>
              <a:t> tokens vs. the small number working on </a:t>
            </a:r>
            <a:r>
              <a:rPr lang="en-US" sz="1600" b="1" dirty="0" err="1"/>
              <a:t>Ethereum</a:t>
            </a:r>
            <a:r>
              <a:rPr lang="en-US" sz="1600" b="1" dirty="0"/>
              <a:t> itself.</a:t>
            </a:r>
            <a:r>
              <a:rPr lang="en-US" sz="1600" dirty="0"/>
              <a:t>   </a:t>
            </a:r>
          </a:p>
          <a:p>
            <a:r>
              <a:rPr lang="en-US" sz="1600" dirty="0"/>
              <a:t>If you contribute to the core </a:t>
            </a:r>
            <a:r>
              <a:rPr lang="en-US" sz="1600" dirty="0" err="1"/>
              <a:t>Ethereum</a:t>
            </a:r>
            <a:r>
              <a:rPr lang="en-US" sz="1600" dirty="0"/>
              <a:t> codebase at best you </a:t>
            </a:r>
          </a:p>
          <a:p>
            <a:r>
              <a:rPr lang="en-US" sz="1600" dirty="0"/>
              <a:t>1) own a bunch of ETH personally and the price of them goes up a bit or </a:t>
            </a:r>
          </a:p>
          <a:p>
            <a:r>
              <a:rPr lang="en-US" sz="1600" dirty="0"/>
              <a:t>2) need to join the </a:t>
            </a:r>
            <a:r>
              <a:rPr lang="en-US" sz="1600" dirty="0" err="1"/>
              <a:t>Ethereum</a:t>
            </a:r>
            <a:r>
              <a:rPr lang="en-US" sz="1600" dirty="0"/>
              <a:t> Foundation and get paid some amount that wouldn’t match the economics of a successful token launch. </a:t>
            </a:r>
          </a:p>
          <a:p>
            <a:r>
              <a:rPr lang="en-US" sz="1600" dirty="0"/>
              <a:t>As a result, </a:t>
            </a:r>
            <a:r>
              <a:rPr lang="en-US" sz="1600" b="1" dirty="0" err="1"/>
              <a:t>Ethereum</a:t>
            </a:r>
            <a:r>
              <a:rPr lang="en-US" sz="1600" b="1" dirty="0"/>
              <a:t> is starting to suffer from a tragedy of the commons problem: while lots of people own ETH and would benefit from </a:t>
            </a:r>
            <a:r>
              <a:rPr lang="en-US" sz="1600" b="1" dirty="0" err="1"/>
              <a:t>Ethereum</a:t>
            </a:r>
            <a:r>
              <a:rPr lang="en-US" sz="1600" b="1" dirty="0"/>
              <a:t> improving, the economic reward for any single individual improving it is low. </a:t>
            </a:r>
            <a:br>
              <a:rPr lang="en-US" sz="1600" dirty="0"/>
            </a:br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 </a:t>
            </a:r>
            <a:r>
              <a:rPr lang="en-US" sz="1600" dirty="0">
                <a:hlinkClick r:id="rId2"/>
              </a:rPr>
              <a:t>https://medium.com/@FEhrsam/funding-the-evolution-of-blockchains-87d160988481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91406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072203"/>
            <a:ext cx="6975088" cy="1088068"/>
          </a:xfrm>
        </p:spPr>
        <p:txBody>
          <a:bodyPr/>
          <a:lstStyle/>
          <a:p>
            <a:r>
              <a:rPr lang="en-US" dirty="0" err="1"/>
              <a:t>Ethereum</a:t>
            </a:r>
            <a:r>
              <a:rPr lang="en-US" dirty="0"/>
              <a:t> became platform for ICOs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2160270"/>
            <a:ext cx="6975088" cy="34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769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7971"/>
            <a:ext cx="8365253" cy="1143000"/>
          </a:xfrm>
        </p:spPr>
        <p:txBody>
          <a:bodyPr/>
          <a:lstStyle/>
          <a:p>
            <a:r>
              <a:rPr lang="en-US" sz="4400" dirty="0"/>
              <a:t>Cryptographic signature verification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160271"/>
            <a:ext cx="4630783" cy="347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0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102144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We define an electronic coin as a chain of digital signatures. Each owner transfers the coin to the next by digitally signing a hash of the previous transaction and the public key of the next owner and adding these to the end of the coin. A payee can verify the signatures to verify the chain of ownership: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415" y="3132364"/>
            <a:ext cx="32670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24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double-spend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402" y="2241551"/>
            <a:ext cx="7889213" cy="3017520"/>
          </a:xfrm>
        </p:spPr>
        <p:txBody>
          <a:bodyPr/>
          <a:lstStyle/>
          <a:p>
            <a:r>
              <a:rPr lang="en-US" dirty="0"/>
              <a:t>The problem of course is the payee can't verify that one of the owners did not double-spend the coin. </a:t>
            </a:r>
          </a:p>
          <a:p>
            <a:endParaRPr lang="en-US" dirty="0"/>
          </a:p>
          <a:p>
            <a:r>
              <a:rPr lang="en-US" dirty="0"/>
              <a:t>A common solution is to introduce a trusted central authority, or mint, that checks every transaction for double spending. </a:t>
            </a:r>
          </a:p>
        </p:txBody>
      </p:sp>
    </p:spTree>
    <p:extLst>
      <p:ext uri="{BB962C8B-B14F-4D97-AF65-F5344CB8AC3E}">
        <p14:creationId xmlns:p14="http://schemas.microsoft.com/office/powerpoint/2010/main" val="1652712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072203"/>
            <a:ext cx="7543800" cy="895391"/>
          </a:xfrm>
        </p:spPr>
        <p:txBody>
          <a:bodyPr/>
          <a:lstStyle/>
          <a:p>
            <a:r>
              <a:rPr lang="en-US" sz="4400" dirty="0"/>
              <a:t>The solution: Timestamp Server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160927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 timestamp server works by taking a hash of a block of items to be timestamped and widely publishing the hash. </a:t>
            </a:r>
          </a:p>
          <a:p>
            <a:r>
              <a:rPr lang="en-US" dirty="0"/>
              <a:t>The timestamp proves that the data must have existed at the time, obviously, in order to get into the hash. </a:t>
            </a:r>
          </a:p>
          <a:p>
            <a:r>
              <a:rPr lang="en-US" dirty="0"/>
              <a:t>Each timestamp includes the previous timestamp in its hash, forming a chain, with each additional timestamp reinforcing the ones before it.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47" y="3905252"/>
            <a:ext cx="4161816" cy="125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9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072203"/>
            <a:ext cx="7543800" cy="775648"/>
          </a:xfrm>
        </p:spPr>
        <p:txBody>
          <a:bodyPr/>
          <a:lstStyle/>
          <a:p>
            <a:r>
              <a:rPr lang="en-US" dirty="0"/>
              <a:t>Proof-of-Work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180536"/>
            <a:ext cx="7543800" cy="73273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proof-of-work involves scanning for a nonce value that when hashed with a combined hash of all transactions in a block the resulting hash begins with a number of zero bits: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589" y="2735746"/>
            <a:ext cx="5905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91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Trust by majority 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74208"/>
            <a:ext cx="7543800" cy="30175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Proof-of-work is essentially one-CPU-one-vote. </a:t>
            </a:r>
          </a:p>
          <a:p>
            <a:r>
              <a:rPr lang="en-US" dirty="0"/>
              <a:t>The majority decision is represented by the longest chain, which has the greatest proof-of-work effort invested in it. </a:t>
            </a:r>
          </a:p>
          <a:p>
            <a:r>
              <a:rPr lang="en-US" dirty="0"/>
              <a:t>If a majority of CPU power is controlled by honest nodes, the honest chain will grow the fastest and outpace any competing chains. </a:t>
            </a:r>
          </a:p>
          <a:p>
            <a:r>
              <a:rPr lang="en-US" dirty="0"/>
              <a:t>To modify a past block, an attacker would have to redo the proof-of-work of the block and all blocks after it and then catch up with and surpass the work of the honest nodes.</a:t>
            </a:r>
          </a:p>
        </p:txBody>
      </p:sp>
    </p:spTree>
    <p:extLst>
      <p:ext uri="{BB962C8B-B14F-4D97-AF65-F5344CB8AC3E}">
        <p14:creationId xmlns:p14="http://schemas.microsoft.com/office/powerpoint/2010/main" val="1387154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1) New transactions are broadcast to all nodes. </a:t>
            </a:r>
          </a:p>
          <a:p>
            <a:r>
              <a:rPr lang="en-US" dirty="0"/>
              <a:t>2) Each node collects new transactions into a block. </a:t>
            </a:r>
          </a:p>
          <a:p>
            <a:r>
              <a:rPr lang="en-US" dirty="0"/>
              <a:t>3) Each node works on finding a difficult proof-of-work for its block. </a:t>
            </a:r>
          </a:p>
          <a:p>
            <a:r>
              <a:rPr lang="en-US" dirty="0"/>
              <a:t>4) When a node finds a proof-of-work, it broadcasts the block to all nodes. </a:t>
            </a:r>
          </a:p>
          <a:p>
            <a:r>
              <a:rPr lang="en-US" dirty="0"/>
              <a:t>5) Nodes accept the block only if all transactions in it are valid and not already spent. </a:t>
            </a:r>
          </a:p>
          <a:p>
            <a:r>
              <a:rPr lang="en-US" dirty="0"/>
              <a:t>6) Nodes express their acceptance of the block by working on creating the next block in the chain, using the hash of the accepted block as the previous hash.</a:t>
            </a:r>
          </a:p>
        </p:txBody>
      </p:sp>
    </p:spTree>
    <p:extLst>
      <p:ext uri="{BB962C8B-B14F-4D97-AF65-F5344CB8AC3E}">
        <p14:creationId xmlns:p14="http://schemas.microsoft.com/office/powerpoint/2010/main" val="12019877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8C2AE471-9EB8-4DC1-A47C-661E8D97A593}"/>
</file>

<file path=customXml/itemProps2.xml><?xml version="1.0" encoding="utf-8"?>
<ds:datastoreItem xmlns:ds="http://schemas.openxmlformats.org/officeDocument/2006/customXml" ds:itemID="{5430F4FA-82B5-4B35-B2D3-D9B72C1B4361}"/>
</file>

<file path=customXml/itemProps3.xml><?xml version="1.0" encoding="utf-8"?>
<ds:datastoreItem xmlns:ds="http://schemas.openxmlformats.org/officeDocument/2006/customXml" ds:itemID="{2503CEBE-C9CF-4B0E-B13C-C830B045B503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9356</TotalTime>
  <Words>1120</Words>
  <Application>Microsoft Office PowerPoint</Application>
  <PresentationFormat>On-screen Show (4:3)</PresentationFormat>
  <Paragraphs>92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Cambria</vt:lpstr>
      <vt:lpstr>Adjacency</vt:lpstr>
      <vt:lpstr>Introduction to FinTech</vt:lpstr>
      <vt:lpstr>Some Cryptography prerequisites</vt:lpstr>
      <vt:lpstr>Cryptographic signature verification</vt:lpstr>
      <vt:lpstr>Transactions</vt:lpstr>
      <vt:lpstr>The double-spend problem</vt:lpstr>
      <vt:lpstr>The solution: Timestamp Server</vt:lpstr>
      <vt:lpstr>Proof-of-Work</vt:lpstr>
      <vt:lpstr>Trust by majority decision making</vt:lpstr>
      <vt:lpstr>Network</vt:lpstr>
      <vt:lpstr>Network nodes logic</vt:lpstr>
      <vt:lpstr>Incentive</vt:lpstr>
      <vt:lpstr>Simplified Payment Verification</vt:lpstr>
      <vt:lpstr>Privacy</vt:lpstr>
      <vt:lpstr>Tragedy of The Commons</vt:lpstr>
      <vt:lpstr>Tragedy of The Commons for Bitcoin</vt:lpstr>
      <vt:lpstr>Comparative speed of transactions</vt:lpstr>
      <vt:lpstr>Proof of Stake</vt:lpstr>
      <vt:lpstr>Benefits of Proof of Stake</vt:lpstr>
      <vt:lpstr>Ethereum – 1st Smart Platform</vt:lpstr>
      <vt:lpstr>What are Ethereum benefits</vt:lpstr>
      <vt:lpstr>The Ethereum Virtual Machine</vt:lpstr>
      <vt:lpstr>Smart Contracts – distributed programs implemented in Solidity language</vt:lpstr>
      <vt:lpstr>Ethereum is still PoW Blockchain</vt:lpstr>
      <vt:lpstr>Tragedy of The Commons for Ethereum</vt:lpstr>
      <vt:lpstr>Ethereum became platform for ICOs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166</cp:revision>
  <cp:lastPrinted>2017-11-16T01:13:48Z</cp:lastPrinted>
  <dcterms:created xsi:type="dcterms:W3CDTF">2015-01-10T13:21:37Z</dcterms:created>
  <dcterms:modified xsi:type="dcterms:W3CDTF">2019-11-01T15:17:21Z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