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271" r:id="rId2"/>
    <p:sldId id="274" r:id="rId3"/>
    <p:sldId id="302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303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74"/>
  </p:normalViewPr>
  <p:slideViewPr>
    <p:cSldViewPr>
      <p:cViewPr varScale="1">
        <p:scale>
          <a:sx n="124" d="100"/>
          <a:sy n="124" d="100"/>
        </p:scale>
        <p:origin x="181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e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D38C1B02-EACF-4A24-90D9-897F1146E0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55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5246D-099A-4AF7-A5E9-4FE412C79E51}" type="datetimeFigureOut">
              <a:rPr lang="en-US" smtClean="0"/>
              <a:pPr/>
              <a:t>5/21/20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6A97B-6867-4A1F-9EAF-45A06CB1A9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00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BFAC-0B49-4AAF-9632-2908AA860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C47A-1067-4CB2-9AEE-9CE950411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9579C-D063-44E8-818A-0A6E1AFD3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780EA0-6B98-41F7-BD5A-B6A1C347E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8784ABA-5A35-4345-808D-0EF9CF1632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40F3-66DF-445F-9A56-BA13FB4283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CFE2-EAE1-4DE7-8D09-BA3C6E55A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9EDB-8B7D-4E2A-92D1-8448868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36BD-EFA1-4142-B9C0-62F70EC0FDE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4A5991B-53EA-4E62-BAB9-73E6139F79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905000"/>
            <a:ext cx="7498080" cy="1143000"/>
          </a:xfrm>
        </p:spPr>
        <p:txBody>
          <a:bodyPr/>
          <a:lstStyle/>
          <a:p>
            <a:r>
              <a:rPr lang="en-US"/>
              <a:t>Finite Specification </a:t>
            </a:r>
            <a:r>
              <a:rPr lang="en-US" dirty="0"/>
              <a:t>of Languages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762000"/>
            <a:ext cx="8305800" cy="5943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3</a:t>
            </a:r>
            <a:r>
              <a:rPr lang="en-US" sz="2800" dirty="0">
                <a:sym typeface="Symbol" pitchFamily="18" charset="2"/>
              </a:rPr>
              <a:t>: the language that consists of all strings that begin with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 or end with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”, 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3 </a:t>
            </a:r>
            <a:r>
              <a:rPr lang="en-US" dirty="0">
                <a:sym typeface="Symbol" pitchFamily="18" charset="2"/>
              </a:rPr>
              <a:t>= L</a:t>
            </a:r>
            <a:r>
              <a:rPr lang="en-US" sz="1800" dirty="0">
                <a:sym typeface="Symbol" pitchFamily="18" charset="2"/>
              </a:rPr>
              <a:t>2  </a:t>
            </a:r>
            <a:r>
              <a:rPr lang="en-US" dirty="0">
                <a:sym typeface="Symbol" pitchFamily="18" charset="2"/>
              </a:rPr>
              <a:t>U L</a:t>
            </a:r>
            <a:r>
              <a:rPr lang="en-US" sz="1800" dirty="0">
                <a:sym typeface="Symbol" pitchFamily="18" charset="2"/>
              </a:rPr>
              <a:t>1 </a:t>
            </a:r>
            <a:r>
              <a:rPr lang="en-US" dirty="0">
                <a:sym typeface="Symbol" pitchFamily="18" charset="2"/>
              </a:rPr>
              <a:t>= 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 U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note: for priority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2800" dirty="0">
                <a:sym typeface="Symbol" pitchFamily="18" charset="2"/>
              </a:rPr>
              <a:t>* &gt; concatenation &gt; U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4</a:t>
            </a:r>
            <a:r>
              <a:rPr lang="en-US" sz="2800" dirty="0">
                <a:sym typeface="Symbol" pitchFamily="18" charset="2"/>
              </a:rPr>
              <a:t>: the language that consists of all strings contain the sub-string “</a:t>
            </a:r>
            <a:r>
              <a:rPr lang="en-US" sz="2800" dirty="0" err="1">
                <a:sym typeface="Symbol" pitchFamily="18" charset="2"/>
              </a:rPr>
              <a:t>aa</a:t>
            </a:r>
            <a:r>
              <a:rPr lang="en-US" sz="2800" dirty="0">
                <a:sym typeface="Symbol" pitchFamily="18" charset="2"/>
              </a:rPr>
              <a:t>”</a:t>
            </a:r>
          </a:p>
          <a:p>
            <a:pPr lvl="1">
              <a:lnSpc>
                <a:spcPct val="80000"/>
              </a:lnSpc>
            </a:pPr>
            <a:r>
              <a:rPr lang="en-US" dirty="0">
                <a:sym typeface="Symbol" pitchFamily="18" charset="2"/>
              </a:rPr>
              <a:t>L</a:t>
            </a:r>
            <a:r>
              <a:rPr lang="en-US" sz="1800" dirty="0">
                <a:sym typeface="Symbol" pitchFamily="18" charset="2"/>
              </a:rPr>
              <a:t>4 </a:t>
            </a:r>
            <a:r>
              <a:rPr lang="en-US" dirty="0">
                <a:sym typeface="Symbol" pitchFamily="18" charset="2"/>
              </a:rPr>
              <a:t>=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}*{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}{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}*</a:t>
            </a:r>
            <a:endParaRPr lang="en-US" sz="2400" dirty="0"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800" dirty="0"/>
              <a:t>L</a:t>
            </a:r>
            <a:r>
              <a:rPr lang="en-US" sz="2800" baseline="-25000" dirty="0"/>
              <a:t>5</a:t>
            </a:r>
            <a:r>
              <a:rPr lang="en-US" sz="2800" dirty="0"/>
              <a:t>: the language that consists of all even-length strings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L</a:t>
            </a:r>
            <a:r>
              <a:rPr lang="en-US" sz="2800" baseline="-25000" dirty="0"/>
              <a:t>6</a:t>
            </a:r>
            <a:r>
              <a:rPr lang="en-US" sz="2800" dirty="0"/>
              <a:t>: the language that consists of all odd-length strings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L</a:t>
            </a:r>
            <a:r>
              <a:rPr lang="en-US" baseline="-25000" dirty="0"/>
              <a:t>6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}* - 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}* -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or  L</a:t>
            </a:r>
            <a:r>
              <a:rPr lang="en-US" baseline="-25000" dirty="0"/>
              <a:t>6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}L</a:t>
            </a:r>
            <a:r>
              <a:rPr lang="en-US" baseline="-25000" dirty="0"/>
              <a:t>5</a:t>
            </a:r>
            <a:r>
              <a:rPr lang="en-US" dirty="0"/>
              <a:t> = {</a:t>
            </a:r>
            <a:r>
              <a:rPr lang="en-US" dirty="0" err="1"/>
              <a:t>a,b</a:t>
            </a:r>
            <a:r>
              <a:rPr lang="en-US" dirty="0"/>
              <a:t>} {</a:t>
            </a:r>
            <a:r>
              <a:rPr lang="en-US" dirty="0" err="1"/>
              <a:t>aa</a:t>
            </a:r>
            <a:r>
              <a:rPr lang="en-US" dirty="0"/>
              <a:t>, bb, </a:t>
            </a:r>
            <a:r>
              <a:rPr lang="en-US" dirty="0" err="1"/>
              <a:t>ab</a:t>
            </a:r>
            <a:r>
              <a:rPr lang="en-US" dirty="0"/>
              <a:t>, </a:t>
            </a:r>
            <a:r>
              <a:rPr lang="en-US" dirty="0" err="1"/>
              <a:t>ba</a:t>
            </a:r>
            <a:r>
              <a:rPr lang="en-US" dirty="0"/>
              <a:t>}*</a:t>
            </a:r>
          </a:p>
          <a:p>
            <a:pPr lvl="1">
              <a:lnSpc>
                <a:spcPct val="80000"/>
              </a:lnSpc>
            </a:pP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1295400" y="2438400"/>
            <a:ext cx="7498080" cy="1143000"/>
          </a:xfrm>
        </p:spPr>
        <p:txBody>
          <a:bodyPr/>
          <a:lstStyle/>
          <a:p>
            <a:r>
              <a:rPr lang="en-US" dirty="0"/>
              <a:t>Regular Sets and Expressions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8305800" cy="1143000"/>
          </a:xfrm>
        </p:spPr>
        <p:txBody>
          <a:bodyPr/>
          <a:lstStyle/>
          <a:p>
            <a:r>
              <a:rPr lang="en-US"/>
              <a:t>Regular Sets/Languages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91400" cy="41148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Let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be an alphabet. The </a:t>
            </a:r>
            <a:r>
              <a:rPr lang="en-US" sz="2800" b="1" u="sng" dirty="0">
                <a:sym typeface="Symbol" pitchFamily="18" charset="2"/>
              </a:rPr>
              <a:t>regular sets (or languages)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{}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{a}</a:t>
            </a:r>
            <a:r>
              <a:rPr lang="en-US" sz="2400" dirty="0">
                <a:sym typeface="Symbol" pitchFamily="18" charset="2"/>
              </a:rPr>
              <a:t> for every </a:t>
            </a:r>
            <a:r>
              <a:rPr lang="en-US" sz="2400" b="1" dirty="0">
                <a:sym typeface="Symbol" pitchFamily="18" charset="2"/>
              </a:rPr>
              <a:t>a </a:t>
            </a:r>
            <a:r>
              <a:rPr lang="en-US" sz="2400" dirty="0">
                <a:sym typeface="Symbol" pitchFamily="18" charset="2"/>
              </a:rPr>
              <a:t>, are regular sets over </a:t>
            </a:r>
            <a:r>
              <a:rPr lang="en-US" sz="2400" b="1" dirty="0">
                <a:sym typeface="Symbol" pitchFamily="18" charset="2"/>
              </a:rPr>
              <a:t>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Let </a:t>
            </a:r>
            <a:r>
              <a:rPr lang="en-US" sz="2400" b="1" dirty="0">
                <a:sym typeface="Symbol" pitchFamily="18" charset="2"/>
              </a:rPr>
              <a:t>X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Y</a:t>
            </a:r>
            <a:r>
              <a:rPr lang="en-US" sz="2400" dirty="0">
                <a:sym typeface="Symbol" pitchFamily="18" charset="2"/>
              </a:rPr>
              <a:t> be regular sets over </a:t>
            </a:r>
            <a:r>
              <a:rPr lang="en-US" sz="2400" b="1" dirty="0">
                <a:sym typeface="Symbol" pitchFamily="18" charset="2"/>
              </a:rPr>
              <a:t>. </a:t>
            </a:r>
            <a:r>
              <a:rPr lang="en-US" sz="2400" dirty="0">
                <a:sym typeface="Symbol" pitchFamily="18" charset="2"/>
              </a:rPr>
              <a:t>The sets </a:t>
            </a:r>
            <a:r>
              <a:rPr lang="en-US" sz="2400" b="1" dirty="0">
                <a:sym typeface="Symbol" pitchFamily="18" charset="2"/>
              </a:rPr>
              <a:t>XY</a:t>
            </a:r>
            <a:r>
              <a:rPr lang="en-US" sz="2400" dirty="0">
                <a:sym typeface="Symbol" pitchFamily="18" charset="2"/>
              </a:rPr>
              <a:t>, </a:t>
            </a:r>
            <a:r>
              <a:rPr lang="en-US" sz="2400" b="1" dirty="0">
                <a:sym typeface="Symbol" pitchFamily="18" charset="2"/>
              </a:rPr>
              <a:t>XY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X* </a:t>
            </a:r>
            <a:r>
              <a:rPr lang="en-US" sz="2400" dirty="0">
                <a:sym typeface="Symbol" pitchFamily="18" charset="2"/>
              </a:rPr>
              <a:t>are regular sets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Any regular set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regular sets comprise a family of languages that play an important role in formal languages, pattern recognition, and the theory of finite-state machines.</a:t>
            </a:r>
          </a:p>
          <a:p>
            <a:r>
              <a:rPr lang="en-US" dirty="0"/>
              <a:t>A language is called </a:t>
            </a:r>
            <a:r>
              <a:rPr lang="en-US" b="1" dirty="0"/>
              <a:t>regular</a:t>
            </a:r>
            <a:r>
              <a:rPr lang="en-US" dirty="0"/>
              <a:t> if it is defined by a regular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19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136650" y="40005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i="1">
                <a:cs typeface="Times New Roman" pitchFamily="18" charset="0"/>
              </a:rPr>
              <a:t>Example.</a:t>
            </a:r>
            <a:r>
              <a:rPr lang="en-US" b="1">
                <a:cs typeface="Times New Roman" pitchFamily="18" charset="0"/>
              </a:rPr>
              <a:t> Show that </a:t>
            </a:r>
            <a:r>
              <a:rPr lang="en-US" b="1" i="1">
                <a:cs typeface="Times New Roman" pitchFamily="18" charset="0"/>
              </a:rPr>
              <a:t>L</a:t>
            </a:r>
            <a:r>
              <a:rPr lang="en-US" b="1">
                <a:cs typeface="Times New Roman" pitchFamily="18" charset="0"/>
              </a:rPr>
              <a:t>={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 baseline="30000">
                <a:cs typeface="Times New Roman" pitchFamily="18" charset="0"/>
              </a:rPr>
              <a:t>*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 is a regular  language. </a:t>
            </a:r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1136650" y="1066800"/>
            <a:ext cx="54102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Consider all steps: </a:t>
            </a:r>
          </a:p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}, 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>
                <a:cs typeface="Times New Roman" pitchFamily="18" charset="0"/>
                <a:sym typeface="Symbol" pitchFamily="18" charset="2"/>
              </a:rPr>
              <a:t></a:t>
            </a:r>
            <a:r>
              <a:rPr lang="en-US" b="1">
                <a:cs typeface="Times New Roman" pitchFamily="18" charset="0"/>
              </a:rPr>
              <a:t> are regular by Basis.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1441450" y="5638800"/>
            <a:ext cx="52212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All finite languages are regular. </a:t>
            </a:r>
          </a:p>
          <a:p>
            <a:r>
              <a:rPr lang="en-US" b="1">
                <a:cs typeface="Times New Roman" pitchFamily="18" charset="0"/>
              </a:rPr>
              <a:t>Infinite languages may be not regular. </a:t>
            </a:r>
            <a:endParaRPr lang="en-US" b="1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136650" y="1885950"/>
            <a:ext cx="800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 is regular as concatenation </a:t>
            </a:r>
          </a:p>
          <a:p>
            <a:r>
              <a:rPr lang="en-US" b="1">
                <a:cs typeface="Times New Roman" pitchFamily="18" charset="0"/>
              </a:rPr>
              <a:t>		of regular languages.</a:t>
            </a: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1136650" y="2571750"/>
            <a:ext cx="892175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 is regular as concatenation of regular </a:t>
            </a:r>
          </a:p>
          <a:p>
            <a:r>
              <a:rPr lang="en-US" b="1">
                <a:cs typeface="Times New Roman" pitchFamily="18" charset="0"/>
              </a:rPr>
              <a:t>		languages.</a:t>
            </a:r>
            <a:endParaRPr lang="en-US" b="1"/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1198563" y="3200400"/>
            <a:ext cx="86614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>
                <a:cs typeface="Times New Roman" pitchFamily="18" charset="0"/>
                <a:sym typeface="Symbol" pitchFamily="18" charset="2"/>
              </a:rPr>
              <a:t>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}={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 is regular as the union of regular </a:t>
            </a:r>
          </a:p>
          <a:p>
            <a:r>
              <a:rPr lang="en-US" b="1">
                <a:cs typeface="Times New Roman" pitchFamily="18" charset="0"/>
              </a:rPr>
              <a:t>		languages</a:t>
            </a: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1238250" y="3886200"/>
            <a:ext cx="810101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cs typeface="Times New Roman" pitchFamily="18" charset="0"/>
              </a:rPr>
              <a:t>{</a:t>
            </a:r>
            <a:r>
              <a:rPr lang="en-US" b="1" i="1" dirty="0">
                <a:cs typeface="Times New Roman" pitchFamily="18" charset="0"/>
              </a:rPr>
              <a:t>a</a:t>
            </a:r>
            <a:r>
              <a:rPr lang="en-US" b="1" dirty="0">
                <a:cs typeface="Times New Roman" pitchFamily="18" charset="0"/>
              </a:rPr>
              <a:t>, </a:t>
            </a:r>
            <a:r>
              <a:rPr lang="en-US" b="1" i="1" dirty="0">
                <a:cs typeface="Times New Roman" pitchFamily="18" charset="0"/>
              </a:rPr>
              <a:t>b</a:t>
            </a:r>
            <a:r>
              <a:rPr lang="en-US" b="1" dirty="0">
                <a:cs typeface="Times New Roman" pitchFamily="18" charset="0"/>
              </a:rPr>
              <a:t>}</a:t>
            </a:r>
            <a:r>
              <a:rPr lang="en-US" b="1" baseline="30000" dirty="0">
                <a:cs typeface="Times New Roman" pitchFamily="18" charset="0"/>
              </a:rPr>
              <a:t>*</a:t>
            </a:r>
            <a:r>
              <a:rPr lang="en-US" b="1" dirty="0">
                <a:cs typeface="Times New Roman" pitchFamily="18" charset="0"/>
              </a:rPr>
              <a:t> is regular as Kleene closure of regular </a:t>
            </a:r>
          </a:p>
          <a:p>
            <a:r>
              <a:rPr lang="en-US" b="1" dirty="0">
                <a:cs typeface="Times New Roman" pitchFamily="18" charset="0"/>
              </a:rPr>
              <a:t>	language</a:t>
            </a: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1238250" y="4572000"/>
            <a:ext cx="805021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ab</a:t>
            </a:r>
            <a:r>
              <a:rPr lang="en-US" b="1">
                <a:cs typeface="Times New Roman" pitchFamily="18" charset="0"/>
              </a:rPr>
              <a:t>}{</a:t>
            </a:r>
            <a:r>
              <a:rPr lang="en-US" b="1" i="1">
                <a:cs typeface="Times New Roman" pitchFamily="18" charset="0"/>
              </a:rPr>
              <a:t>a</a:t>
            </a:r>
            <a:r>
              <a:rPr lang="en-US" b="1">
                <a:cs typeface="Times New Roman" pitchFamily="18" charset="0"/>
              </a:rPr>
              <a:t>, </a:t>
            </a:r>
            <a:r>
              <a:rPr lang="en-US" b="1" i="1">
                <a:cs typeface="Times New Roman" pitchFamily="18" charset="0"/>
              </a:rPr>
              <a:t>b</a:t>
            </a:r>
            <a:r>
              <a:rPr lang="en-US" b="1">
                <a:cs typeface="Times New Roman" pitchFamily="18" charset="0"/>
              </a:rPr>
              <a:t>}</a:t>
            </a:r>
            <a:r>
              <a:rPr lang="en-US" b="1" baseline="30000">
                <a:cs typeface="Times New Roman" pitchFamily="18" charset="0"/>
              </a:rPr>
              <a:t>*</a:t>
            </a:r>
            <a:r>
              <a:rPr lang="en-US" b="1">
                <a:cs typeface="Times New Roman" pitchFamily="18" charset="0"/>
              </a:rPr>
              <a:t>{</a:t>
            </a:r>
            <a:r>
              <a:rPr lang="en-US" b="1" i="1">
                <a:cs typeface="Times New Roman" pitchFamily="18" charset="0"/>
              </a:rPr>
              <a:t>ba</a:t>
            </a:r>
            <a:r>
              <a:rPr lang="en-US" b="1">
                <a:cs typeface="Times New Roman" pitchFamily="18" charset="0"/>
              </a:rPr>
              <a:t>} is regular as concatenation of </a:t>
            </a:r>
          </a:p>
          <a:p>
            <a:r>
              <a:rPr lang="en-US" b="1">
                <a:cs typeface="Times New Roman" pitchFamily="18" charset="0"/>
              </a:rPr>
              <a:t>		regular languages</a:t>
            </a:r>
            <a:endParaRPr lang="en-US" b="1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autoUpdateAnimBg="0"/>
      <p:bldP spid="125956" grpId="0" autoUpdateAnimBg="0"/>
      <p:bldP spid="125957" grpId="0" autoUpdateAnimBg="0"/>
      <p:bldP spid="125958" grpId="0" autoUpdateAnimBg="0"/>
      <p:bldP spid="125959" grpId="0" autoUpdateAnimBg="0"/>
      <p:bldP spid="125960" grpId="0" autoUpdateAnimBg="0"/>
      <p:bldP spid="12596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498080" cy="1143000"/>
          </a:xfrm>
        </p:spPr>
        <p:txBody>
          <a:bodyPr/>
          <a:lstStyle/>
          <a:p>
            <a:r>
              <a:rPr lang="en-US" dirty="0"/>
              <a:t>Examples of Regular Languages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8001000" cy="4114800"/>
          </a:xfrm>
        </p:spPr>
        <p:txBody>
          <a:bodyPr/>
          <a:lstStyle/>
          <a:p>
            <a:r>
              <a:rPr lang="en-US" b="1" dirty="0"/>
              <a:t>L = </a:t>
            </a:r>
            <a:r>
              <a:rPr lang="en-US" dirty="0"/>
              <a:t>{a, b}*{bb}{</a:t>
            </a:r>
            <a:r>
              <a:rPr lang="en-US" dirty="0" err="1"/>
              <a:t>a,b</a:t>
            </a:r>
            <a:r>
              <a:rPr lang="en-US" dirty="0"/>
              <a:t>}* is regular over {a, b}. </a:t>
            </a:r>
          </a:p>
          <a:p>
            <a:pPr>
              <a:buNone/>
            </a:pPr>
            <a:r>
              <a:rPr lang="en-US" dirty="0"/>
              <a:t>	(L is the language consisting of all strings containing the string </a:t>
            </a:r>
            <a:r>
              <a:rPr lang="en-US" b="1" dirty="0"/>
              <a:t>bb</a:t>
            </a:r>
            <a:r>
              <a:rPr lang="en-US" dirty="0"/>
              <a:t>).</a:t>
            </a:r>
          </a:p>
          <a:p>
            <a:r>
              <a:rPr lang="en-US" dirty="0"/>
              <a:t>The language consisting of all strings that begin and end with a, and contain at least one </a:t>
            </a:r>
            <a:r>
              <a:rPr lang="en-US" b="1" dirty="0"/>
              <a:t>b</a:t>
            </a:r>
            <a:r>
              <a:rPr lang="en-US" dirty="0"/>
              <a:t> is regular over {a, b}.</a:t>
            </a:r>
          </a:p>
          <a:p>
            <a:pPr lvl="1"/>
            <a:r>
              <a:rPr lang="en-US" dirty="0"/>
              <a:t>It is </a:t>
            </a:r>
            <a:r>
              <a:rPr lang="en-US" b="1" dirty="0"/>
              <a:t>M = </a:t>
            </a:r>
            <a:r>
              <a:rPr lang="en-US" dirty="0"/>
              <a:t>{a}{a, b}*{b}{a, b}*{a}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Regular Expressions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>
                <a:sym typeface="Symbol" pitchFamily="18" charset="2"/>
              </a:rPr>
              <a:t>Purpose</a:t>
            </a:r>
            <a:r>
              <a:rPr lang="en-US" sz="2800" dirty="0">
                <a:sym typeface="Symbol" pitchFamily="18" charset="2"/>
              </a:rPr>
              <a:t>: We want to use simpler NOTATIONS to represent regular languages; the basic idea is to remove `{` and `}`.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Let </a:t>
            </a:r>
            <a:r>
              <a:rPr lang="en-US" sz="2800" b="1" dirty="0">
                <a:sym typeface="Symbol" pitchFamily="18" charset="2"/>
              </a:rPr>
              <a:t> </a:t>
            </a:r>
            <a:r>
              <a:rPr lang="en-US" sz="2800" dirty="0">
                <a:sym typeface="Symbol" pitchFamily="18" charset="2"/>
              </a:rPr>
              <a:t>be an alphabet. </a:t>
            </a:r>
            <a:r>
              <a:rPr lang="en-US" sz="2800" b="1" u="sng" dirty="0">
                <a:sym typeface="Symbol" pitchFamily="18" charset="2"/>
              </a:rPr>
              <a:t>The regular expressions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,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a (</a:t>
            </a:r>
            <a:r>
              <a:rPr lang="en-US" sz="2400" dirty="0">
                <a:sym typeface="Symbol" pitchFamily="18" charset="2"/>
              </a:rPr>
              <a:t>a</a:t>
            </a:r>
            <a:r>
              <a:rPr lang="en-US" sz="2400" b="1" dirty="0">
                <a:sym typeface="Symbol" pitchFamily="18" charset="2"/>
              </a:rPr>
              <a:t>)</a:t>
            </a:r>
            <a:r>
              <a:rPr lang="en-US" sz="2400" dirty="0">
                <a:sym typeface="Symbol" pitchFamily="18" charset="2"/>
              </a:rPr>
              <a:t> are regular expression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If </a:t>
            </a:r>
            <a:r>
              <a:rPr lang="en-US" sz="2400" b="1" dirty="0">
                <a:sym typeface="Symbol" pitchFamily="18" charset="2"/>
              </a:rPr>
              <a:t>u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v</a:t>
            </a:r>
            <a:r>
              <a:rPr lang="en-US" sz="2400" dirty="0">
                <a:sym typeface="Symbol" pitchFamily="18" charset="2"/>
              </a:rPr>
              <a:t> are regular expression over , so are the expressions </a:t>
            </a:r>
            <a:r>
              <a:rPr lang="en-US" sz="2400" b="1" dirty="0" err="1">
                <a:sym typeface="Symbol" pitchFamily="18" charset="2"/>
              </a:rPr>
              <a:t>uv</a:t>
            </a:r>
            <a:r>
              <a:rPr lang="en-US" sz="2400" b="1" dirty="0">
                <a:sym typeface="Symbol" pitchFamily="18" charset="2"/>
              </a:rPr>
              <a:t>, </a:t>
            </a:r>
            <a:r>
              <a:rPr lang="en-US" sz="2400" b="1" dirty="0" err="1">
                <a:sym typeface="Symbol" pitchFamily="18" charset="2"/>
              </a:rPr>
              <a:t>uv</a:t>
            </a:r>
            <a:r>
              <a:rPr lang="en-US" sz="2400" b="1" dirty="0">
                <a:sym typeface="Symbol" pitchFamily="18" charset="2"/>
              </a:rPr>
              <a:t>, u*</a:t>
            </a:r>
            <a:r>
              <a:rPr lang="en-US" sz="2400" dirty="0">
                <a:sym typeface="Symbol" pitchFamily="18" charset="2"/>
              </a:rPr>
              <a:t> .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 Any regular expression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762000"/>
            <a:ext cx="7772400" cy="53340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A regular set is corresponding to a regular expression. They are equivalent:</a:t>
            </a:r>
          </a:p>
          <a:p>
            <a:pPr lvl="1"/>
            <a:r>
              <a:rPr lang="en-US" dirty="0"/>
              <a:t>Every regular language can be written as a regular expression, and vice versa. In fact, they are “same” since the constructions of them have the “same” 3-step instructions (basis, recursive, and closure) 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2400" cy="1143000"/>
          </a:xfrm>
        </p:spPr>
        <p:txBody>
          <a:bodyPr/>
          <a:lstStyle/>
          <a:p>
            <a:r>
              <a:rPr lang="en-US"/>
              <a:t>Examples of Regular Expression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8458200" cy="5029200"/>
          </a:xfrm>
        </p:spPr>
        <p:txBody>
          <a:bodyPr/>
          <a:lstStyle/>
          <a:p>
            <a:r>
              <a:rPr lang="en-US" sz="2800" dirty="0">
                <a:sym typeface="Symbol" pitchFamily="18" charset="2"/>
              </a:rPr>
              <a:t>The regular language {a} can be denoted as </a:t>
            </a:r>
            <a:r>
              <a:rPr lang="en-US" sz="2800" b="1" dirty="0">
                <a:sym typeface="Symbol" pitchFamily="18" charset="2"/>
              </a:rPr>
              <a:t>a; </a:t>
            </a:r>
          </a:p>
          <a:p>
            <a:pPr>
              <a:buNone/>
            </a:pPr>
            <a:r>
              <a:rPr lang="en-US" sz="2800" b="1" dirty="0">
                <a:sym typeface="Symbol" pitchFamily="18" charset="2"/>
              </a:rPr>
              <a:t>	</a:t>
            </a:r>
            <a:r>
              <a:rPr lang="en-US" sz="2800" dirty="0">
                <a:sym typeface="Symbol" pitchFamily="18" charset="2"/>
              </a:rPr>
              <a:t>{} as </a:t>
            </a:r>
            <a:r>
              <a:rPr lang="en-US" sz="2800" b="1" dirty="0">
                <a:sym typeface="Symbol" pitchFamily="18" charset="2"/>
              </a:rPr>
              <a:t>; </a:t>
            </a:r>
            <a:r>
              <a:rPr lang="en-US" sz="2800" dirty="0">
                <a:sym typeface="Symbol" pitchFamily="18" charset="2"/>
              </a:rPr>
              <a:t>and {a, b} as </a:t>
            </a:r>
            <a:r>
              <a:rPr lang="en-US" sz="2800" b="1" dirty="0" err="1">
                <a:sym typeface="Symbol" pitchFamily="18" charset="2"/>
              </a:rPr>
              <a:t>ab</a:t>
            </a:r>
            <a:r>
              <a:rPr lang="en-US" sz="2800" dirty="0">
                <a:sym typeface="Symbol" pitchFamily="18" charset="2"/>
              </a:rPr>
              <a:t>,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{a, b}* as </a:t>
            </a:r>
            <a:r>
              <a:rPr lang="en-US" sz="2800" b="1" dirty="0">
                <a:sym typeface="Symbol" pitchFamily="18" charset="2"/>
              </a:rPr>
              <a:t>(</a:t>
            </a:r>
            <a:r>
              <a:rPr lang="en-US" sz="2800" b="1" dirty="0" err="1">
                <a:sym typeface="Symbol" pitchFamily="18" charset="2"/>
              </a:rPr>
              <a:t>ab</a:t>
            </a:r>
            <a:r>
              <a:rPr lang="en-US" sz="2800" b="1" dirty="0">
                <a:sym typeface="Symbol" pitchFamily="18" charset="2"/>
              </a:rPr>
              <a:t>)*.</a:t>
            </a:r>
            <a:r>
              <a:rPr lang="en-US" sz="2800" dirty="0">
                <a:sym typeface="Symbol" pitchFamily="18" charset="2"/>
              </a:rPr>
              <a:t> </a:t>
            </a:r>
          </a:p>
          <a:p>
            <a:r>
              <a:rPr lang="en-US" sz="2800" dirty="0">
                <a:sym typeface="Symbol" pitchFamily="18" charset="2"/>
              </a:rPr>
              <a:t>The languages L, M in </a:t>
            </a:r>
            <a:r>
              <a:rPr lang="en-US" sz="2800">
                <a:sym typeface="Symbol" pitchFamily="18" charset="2"/>
              </a:rPr>
              <a:t>slide 15 </a:t>
            </a:r>
            <a:r>
              <a:rPr lang="en-US" sz="2800" dirty="0">
                <a:sym typeface="Symbol" pitchFamily="18" charset="2"/>
              </a:rPr>
              <a:t>can be denoted as</a:t>
            </a:r>
          </a:p>
          <a:p>
            <a:pPr lvl="1"/>
            <a:r>
              <a:rPr lang="en-US" sz="2400" dirty="0">
                <a:sym typeface="Symbol" pitchFamily="18" charset="2"/>
              </a:rPr>
              <a:t>For </a:t>
            </a:r>
            <a:r>
              <a:rPr lang="en-US" sz="2400" b="1" dirty="0">
                <a:sym typeface="Symbol" pitchFamily="18" charset="2"/>
              </a:rPr>
              <a:t>L, </a:t>
            </a:r>
            <a:r>
              <a:rPr lang="en-US" sz="2400" dirty="0"/>
              <a:t>{a, b}*{bb}{</a:t>
            </a:r>
            <a:r>
              <a:rPr lang="en-US" sz="2400" dirty="0" err="1"/>
              <a:t>a,b</a:t>
            </a:r>
            <a:r>
              <a:rPr lang="en-US" sz="2400" dirty="0"/>
              <a:t>}* -&gt; </a:t>
            </a:r>
            <a:r>
              <a:rPr lang="en-US" sz="2400" b="1" dirty="0">
                <a:sym typeface="Symbol" pitchFamily="18" charset="2"/>
              </a:rPr>
              <a:t>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)*bb(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</a:t>
            </a:r>
          </a:p>
          <a:p>
            <a:pPr lvl="1"/>
            <a:r>
              <a:rPr lang="en-US" sz="2400" dirty="0">
                <a:sym typeface="Symbol" pitchFamily="18" charset="2"/>
              </a:rPr>
              <a:t>For </a:t>
            </a:r>
            <a:r>
              <a:rPr lang="en-US" sz="2400" b="1" dirty="0">
                <a:sym typeface="Symbol" pitchFamily="18" charset="2"/>
              </a:rPr>
              <a:t>M, </a:t>
            </a:r>
            <a:r>
              <a:rPr lang="en-US" sz="2400" dirty="0"/>
              <a:t>{a}{a, b}*{b}{a, b}*{a}</a:t>
            </a:r>
            <a:r>
              <a:rPr lang="en-US" sz="2400" b="1" dirty="0">
                <a:sym typeface="Symbol" pitchFamily="18" charset="2"/>
              </a:rPr>
              <a:t> -&gt; a(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)*b(</a:t>
            </a:r>
            <a:r>
              <a:rPr lang="en-US" sz="2400" b="1" dirty="0" err="1">
                <a:sym typeface="Symbol" pitchFamily="18" charset="2"/>
              </a:rPr>
              <a:t>ab</a:t>
            </a:r>
            <a:r>
              <a:rPr lang="en-US" sz="2400" b="1" dirty="0">
                <a:sym typeface="Symbol" pitchFamily="18" charset="2"/>
              </a:rPr>
              <a:t>)*a</a:t>
            </a:r>
          </a:p>
          <a:p>
            <a:r>
              <a:rPr lang="en-US" sz="2800" dirty="0">
                <a:sym typeface="Symbol" pitchFamily="18" charset="2"/>
              </a:rPr>
              <a:t>Operator Priority (high to low): </a:t>
            </a:r>
          </a:p>
          <a:p>
            <a:pPr>
              <a:buFontTx/>
              <a:buNone/>
            </a:pPr>
            <a:r>
              <a:rPr lang="en-US" sz="2800" b="1" dirty="0">
                <a:sym typeface="Symbol" pitchFamily="18" charset="2"/>
              </a:rPr>
              <a:t>    Kleene Star/concatenation/union</a:t>
            </a:r>
          </a:p>
          <a:p>
            <a:r>
              <a:rPr lang="en-US" sz="2800" dirty="0">
                <a:sym typeface="Symbol" pitchFamily="18" charset="2"/>
              </a:rPr>
              <a:t>If u is a regular expression, </a:t>
            </a:r>
            <a:r>
              <a:rPr lang="en-US" sz="2800" b="1" dirty="0">
                <a:sym typeface="Symbol" pitchFamily="18" charset="2"/>
              </a:rPr>
              <a:t>u</a:t>
            </a:r>
            <a:r>
              <a:rPr lang="en-US" sz="2800" b="1" baseline="30000" dirty="0">
                <a:sym typeface="Symbol" pitchFamily="18" charset="2"/>
              </a:rPr>
              <a:t>+</a:t>
            </a:r>
            <a:r>
              <a:rPr lang="en-US" sz="2800" b="1" dirty="0">
                <a:sym typeface="Symbol" pitchFamily="18" charset="2"/>
              </a:rPr>
              <a:t> = </a:t>
            </a:r>
            <a:r>
              <a:rPr lang="en-US" sz="2800" b="1" dirty="0" err="1">
                <a:sym typeface="Symbol" pitchFamily="18" charset="2"/>
              </a:rPr>
              <a:t>uu</a:t>
            </a:r>
            <a:r>
              <a:rPr lang="en-US" sz="2800" b="1" dirty="0">
                <a:sym typeface="Symbol" pitchFamily="18" charset="2"/>
              </a:rPr>
              <a:t>*, u</a:t>
            </a:r>
            <a:r>
              <a:rPr lang="en-US" sz="2800" b="1" baseline="30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=</a:t>
            </a:r>
            <a:r>
              <a:rPr lang="en-US" sz="2800" b="1" dirty="0" err="1">
                <a:sym typeface="Symbol" pitchFamily="18" charset="2"/>
              </a:rPr>
              <a:t>uu</a:t>
            </a:r>
            <a:r>
              <a:rPr lang="en-US" sz="2800" b="1" dirty="0">
                <a:sym typeface="Symbol" pitchFamily="18" charset="2"/>
              </a:rPr>
              <a:t>,</a:t>
            </a:r>
            <a:r>
              <a:rPr lang="en-US" sz="2800" dirty="0">
                <a:sym typeface="Symbol" pitchFamily="18" charset="2"/>
              </a:rPr>
              <a:t> and </a:t>
            </a:r>
            <a:r>
              <a:rPr lang="en-US" sz="2800" b="1" dirty="0">
                <a:sym typeface="Symbol" pitchFamily="18" charset="2"/>
              </a:rPr>
              <a:t>u</a:t>
            </a:r>
            <a:r>
              <a:rPr lang="en-US" sz="2800" b="1" baseline="30000" dirty="0">
                <a:sym typeface="Symbol" pitchFamily="18" charset="2"/>
              </a:rPr>
              <a:t>n</a:t>
            </a:r>
            <a:r>
              <a:rPr lang="en-US" sz="2800" b="1" dirty="0">
                <a:sym typeface="Symbol" pitchFamily="18" charset="2"/>
              </a:rPr>
              <a:t>=uu</a:t>
            </a:r>
            <a:r>
              <a:rPr lang="en-US" sz="2800" b="1" baseline="30000" dirty="0">
                <a:sym typeface="Symbol" pitchFamily="18" charset="2"/>
              </a:rPr>
              <a:t>n-1</a:t>
            </a:r>
            <a:r>
              <a:rPr lang="en-US" sz="2800" b="1" dirty="0">
                <a:sym typeface="Symbol" pitchFamily="18" charset="2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Exercise1: for a given regular expression, describe the regular set</a:t>
            </a:r>
            <a:endParaRPr 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>
                <a:sym typeface="Symbol" pitchFamily="18" charset="2"/>
              </a:rPr>
              <a:t>={</a:t>
            </a:r>
            <a:r>
              <a:rPr lang="en-US" dirty="0" err="1">
                <a:sym typeface="Symbol" pitchFamily="18" charset="2"/>
              </a:rPr>
              <a:t>a,b,c</a:t>
            </a:r>
            <a:r>
              <a:rPr lang="en-US" dirty="0">
                <a:sym typeface="Symbol" pitchFamily="18" charset="2"/>
              </a:rPr>
              <a:t>}</a:t>
            </a:r>
          </a:p>
          <a:p>
            <a:endParaRPr lang="en-US" sz="1400" dirty="0"/>
          </a:p>
          <a:p>
            <a:r>
              <a:rPr lang="en-US" dirty="0"/>
              <a:t>(a U b U c)*</a:t>
            </a:r>
            <a:r>
              <a:rPr lang="en-US" dirty="0" err="1"/>
              <a:t>bc</a:t>
            </a:r>
            <a:r>
              <a:rPr lang="en-US" dirty="0"/>
              <a:t> (a U b U c)*</a:t>
            </a:r>
          </a:p>
          <a:p>
            <a:pPr>
              <a:buFontTx/>
              <a:buNone/>
            </a:pPr>
            <a:endParaRPr lang="en-US" sz="2800" dirty="0"/>
          </a:p>
          <a:p>
            <a:endParaRPr lang="en-US" sz="8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a*</a:t>
            </a:r>
            <a:r>
              <a:rPr lang="en-US" dirty="0" err="1">
                <a:sym typeface="Symbol" pitchFamily="18" charset="2"/>
              </a:rPr>
              <a:t>ba</a:t>
            </a:r>
            <a:r>
              <a:rPr lang="en-US" dirty="0">
                <a:sym typeface="Symbol" pitchFamily="18" charset="2"/>
              </a:rPr>
              <a:t>*</a:t>
            </a:r>
            <a:r>
              <a:rPr lang="en-US" dirty="0" err="1">
                <a:sym typeface="Symbol" pitchFamily="18" charset="2"/>
              </a:rPr>
              <a:t>ba</a:t>
            </a:r>
            <a:r>
              <a:rPr lang="en-US" dirty="0">
                <a:sym typeface="Symbol" pitchFamily="18" charset="2"/>
              </a:rPr>
              <a:t>*</a:t>
            </a:r>
            <a:endParaRPr lang="en-US" sz="2800" dirty="0">
              <a:sym typeface="Symbol" pitchFamily="18" charset="2"/>
            </a:endParaRPr>
          </a:p>
          <a:p>
            <a:endParaRPr lang="en-US" sz="2800" dirty="0">
              <a:sym typeface="Symbol" pitchFamily="18" charset="2"/>
            </a:endParaRPr>
          </a:p>
          <a:p>
            <a:endParaRPr lang="en-US" sz="8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b)*b</a:t>
            </a:r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b)*b</a:t>
            </a:r>
            <a:r>
              <a:rPr lang="en-US" dirty="0">
                <a:sym typeface="Symbol" pitchFamily="18" charset="2"/>
              </a:rPr>
              <a:t>(a </a:t>
            </a:r>
            <a:r>
              <a:rPr lang="en-US" dirty="0"/>
              <a:t>U b)*</a:t>
            </a:r>
            <a:endParaRPr lang="en-US" dirty="0">
              <a:sym typeface="Symbol" pitchFamily="18" charset="2"/>
            </a:endParaRPr>
          </a:p>
          <a:p>
            <a:pPr>
              <a:buFontTx/>
              <a:buNone/>
            </a:pPr>
            <a:endParaRPr lang="en-US" dirty="0">
              <a:sym typeface="Symbol" pitchFamily="18" charset="2"/>
            </a:endParaRP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1828800" y="2986087"/>
            <a:ext cx="754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/>
              <a:t>the set consists of all string containing </a:t>
            </a:r>
            <a:r>
              <a:rPr lang="en-US" sz="2800" dirty="0" err="1"/>
              <a:t>bc</a:t>
            </a:r>
            <a:endParaRPr lang="en-US" sz="2800" dirty="0"/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1758950" y="4191000"/>
            <a:ext cx="6013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dirty="0">
                <a:sym typeface="Symbol" pitchFamily="18" charset="2"/>
              </a:rPr>
              <a:t>the set of strings containing exactly 2 </a:t>
            </a:r>
            <a:r>
              <a:rPr lang="en-US" sz="2800" dirty="0" err="1">
                <a:sym typeface="Symbol" pitchFamily="18" charset="2"/>
              </a:rPr>
              <a:t>b’s</a:t>
            </a:r>
            <a:endParaRPr lang="en-US" sz="2800" dirty="0"/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1828800" y="5500687"/>
            <a:ext cx="5983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sym typeface="Symbol" pitchFamily="18" charset="2"/>
              </a:rPr>
              <a:t>the set of strings containing at least 2 </a:t>
            </a:r>
            <a:r>
              <a:rPr lang="en-US" sz="2800" dirty="0" err="1">
                <a:sym typeface="Symbol" pitchFamily="18" charset="2"/>
              </a:rPr>
              <a:t>b’s</a:t>
            </a:r>
            <a:endParaRPr lang="en-US" sz="2800" dirty="0">
              <a:sym typeface="Symbol" pitchFamily="18" charset="2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  <p:bldP spid="131077" grpId="0"/>
      <p:bldP spid="1310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620000" cy="1143000"/>
          </a:xfrm>
        </p:spPr>
        <p:txBody>
          <a:bodyPr/>
          <a:lstStyle/>
          <a:p>
            <a:r>
              <a:rPr lang="en-US" dirty="0"/>
              <a:t>Recursive Definition of Language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828800"/>
            <a:ext cx="7848600" cy="4495800"/>
          </a:xfrm>
        </p:spPr>
        <p:txBody>
          <a:bodyPr/>
          <a:lstStyle/>
          <a:p>
            <a:r>
              <a:rPr lang="en-US" sz="2800" dirty="0"/>
              <a:t>Finite language (language with finite number of strings) can be listed string by string.</a:t>
            </a:r>
          </a:p>
          <a:p>
            <a:r>
              <a:rPr lang="en-US" sz="2800" dirty="0"/>
              <a:t>Some infinite languages can be defined by a set of rules.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/>
              <a:t>Exercise 2: Find a regular expression that represents the described set</a:t>
            </a:r>
            <a:endParaRPr lang="en-US" sz="4000"/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>
                <a:sym typeface="Symbol" pitchFamily="18" charset="2"/>
              </a:rPr>
              <a:t> = {</a:t>
            </a:r>
            <a:r>
              <a:rPr lang="en-US" dirty="0" err="1">
                <a:sym typeface="Symbol" pitchFamily="18" charset="2"/>
              </a:rPr>
              <a:t>a,b</a:t>
            </a:r>
            <a:r>
              <a:rPr lang="en-US" dirty="0">
                <a:sym typeface="Symbol" pitchFamily="18" charset="2"/>
              </a:rPr>
              <a:t>}</a:t>
            </a:r>
          </a:p>
          <a:p>
            <a:endParaRPr lang="en-US" sz="2000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the strings that the number of b is even		</a:t>
            </a:r>
          </a:p>
          <a:p>
            <a:endParaRPr lang="en-US" dirty="0">
              <a:sym typeface="Symbol" pitchFamily="18" charset="2"/>
            </a:endParaRPr>
          </a:p>
          <a:p>
            <a:endParaRPr lang="en-US" sz="1200" dirty="0">
              <a:sym typeface="Symbol" pitchFamily="18" charset="2"/>
            </a:endParaRPr>
          </a:p>
          <a:p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how about odd number of b?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1981200" y="3124200"/>
            <a:ext cx="3097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 U a*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2057400" y="3962400"/>
            <a:ext cx="2600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a*(a*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</a:t>
            </a: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2133600" y="5638800"/>
            <a:ext cx="3571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dirty="0">
                <a:sym typeface="Symbol" pitchFamily="18" charset="2"/>
              </a:rPr>
              <a:t>a*(a*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*)*a*</a:t>
            </a:r>
            <a:r>
              <a:rPr lang="en-US" sz="3200" dirty="0" err="1">
                <a:sym typeface="Symbol" pitchFamily="18" charset="2"/>
              </a:rPr>
              <a:t>ba</a:t>
            </a:r>
            <a:r>
              <a:rPr lang="en-US" sz="3200" dirty="0">
                <a:sym typeface="Symbol" pitchFamily="18" charset="2"/>
              </a:rPr>
              <a:t>*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132102" grpId="0"/>
      <p:bldP spid="1321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772400" cy="685800"/>
          </a:xfrm>
        </p:spPr>
        <p:txBody>
          <a:bodyPr>
            <a:noAutofit/>
          </a:bodyPr>
          <a:lstStyle/>
          <a:p>
            <a:r>
              <a:rPr lang="en-US" sz="4400"/>
              <a:t>Regular Expression Identities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295400" y="1524000"/>
            <a:ext cx="3657600" cy="4663440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>
                <a:sym typeface="Symbol" pitchFamily="18" charset="2"/>
              </a:rPr>
              <a:t>u = u =</a:t>
            </a:r>
          </a:p>
          <a:p>
            <a:r>
              <a:rPr lang="en-US" dirty="0">
                <a:sym typeface="Symbol" pitchFamily="18" charset="2"/>
              </a:rPr>
              <a:t>2. u=u=u</a:t>
            </a:r>
          </a:p>
          <a:p>
            <a:r>
              <a:rPr lang="en-US" dirty="0">
                <a:sym typeface="Symbol" pitchFamily="18" charset="2"/>
              </a:rPr>
              <a:t>3. * = </a:t>
            </a:r>
          </a:p>
          <a:p>
            <a:r>
              <a:rPr lang="en-US" dirty="0">
                <a:sym typeface="Symbol" pitchFamily="18" charset="2"/>
              </a:rPr>
              <a:t>4. * = </a:t>
            </a:r>
          </a:p>
          <a:p>
            <a:r>
              <a:rPr lang="en-US" dirty="0">
                <a:sym typeface="Symbol" pitchFamily="18" charset="2"/>
              </a:rPr>
              <a:t>5. </a:t>
            </a:r>
            <a:r>
              <a:rPr lang="en-US" dirty="0" err="1">
                <a:sym typeface="Symbol" pitchFamily="18" charset="2"/>
              </a:rPr>
              <a:t>uUv</a:t>
            </a:r>
            <a:r>
              <a:rPr lang="en-US" dirty="0">
                <a:sym typeface="Symbol" pitchFamily="18" charset="2"/>
              </a:rPr>
              <a:t>=</a:t>
            </a:r>
            <a:r>
              <a:rPr lang="en-US" dirty="0" err="1">
                <a:sym typeface="Symbol" pitchFamily="18" charset="2"/>
              </a:rPr>
              <a:t>vUu</a:t>
            </a:r>
            <a:r>
              <a:rPr lang="en-US" dirty="0">
                <a:sym typeface="Symbol" pitchFamily="18" charset="2"/>
              </a:rPr>
              <a:t> </a:t>
            </a:r>
          </a:p>
          <a:p>
            <a:r>
              <a:rPr lang="en-US" dirty="0">
                <a:sym typeface="Symbol" pitchFamily="18" charset="2"/>
              </a:rPr>
              <a:t>6. </a:t>
            </a:r>
            <a:r>
              <a:rPr lang="en-US" dirty="0" err="1">
                <a:sym typeface="Symbol" pitchFamily="18" charset="2"/>
              </a:rPr>
              <a:t>uU</a:t>
            </a:r>
            <a:r>
              <a:rPr lang="en-US" dirty="0">
                <a:sym typeface="Symbol" pitchFamily="18" charset="2"/>
              </a:rPr>
              <a:t> =u</a:t>
            </a:r>
          </a:p>
          <a:p>
            <a:r>
              <a:rPr lang="en-US" dirty="0">
                <a:sym typeface="Symbol" pitchFamily="18" charset="2"/>
              </a:rPr>
              <a:t>7. </a:t>
            </a:r>
            <a:r>
              <a:rPr lang="en-US" dirty="0" err="1">
                <a:sym typeface="Symbol" pitchFamily="18" charset="2"/>
              </a:rPr>
              <a:t>uUu</a:t>
            </a:r>
            <a:r>
              <a:rPr lang="en-US" dirty="0">
                <a:sym typeface="Symbol" pitchFamily="18" charset="2"/>
              </a:rPr>
              <a:t> =u</a:t>
            </a:r>
          </a:p>
          <a:p>
            <a:r>
              <a:rPr lang="en-US" dirty="0">
                <a:sym typeface="Symbol" pitchFamily="18" charset="2"/>
              </a:rPr>
              <a:t>8. u* =(u*)*</a:t>
            </a:r>
          </a:p>
          <a:p>
            <a:endParaRPr lang="en-US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724400" y="1524000"/>
            <a:ext cx="3962400" cy="4663440"/>
          </a:xfrm>
        </p:spPr>
        <p:txBody>
          <a:bodyPr/>
          <a:lstStyle/>
          <a:p>
            <a:r>
              <a:rPr lang="en-US" dirty="0"/>
              <a:t>9. u(v U w) =</a:t>
            </a:r>
            <a:r>
              <a:rPr lang="en-US" dirty="0" err="1"/>
              <a:t>uv</a:t>
            </a:r>
            <a:r>
              <a:rPr lang="en-US" dirty="0"/>
              <a:t> U </a:t>
            </a:r>
            <a:r>
              <a:rPr lang="en-US" dirty="0" err="1"/>
              <a:t>uw</a:t>
            </a:r>
            <a:endParaRPr lang="en-US" dirty="0"/>
          </a:p>
          <a:p>
            <a:r>
              <a:rPr lang="en-US" dirty="0"/>
              <a:t>10.(</a:t>
            </a:r>
            <a:r>
              <a:rPr lang="en-US" dirty="0" err="1"/>
              <a:t>uUv</a:t>
            </a:r>
            <a:r>
              <a:rPr lang="en-US" dirty="0"/>
              <a:t>) w =</a:t>
            </a:r>
            <a:r>
              <a:rPr lang="en-US" dirty="0" err="1"/>
              <a:t>uw</a:t>
            </a:r>
            <a:r>
              <a:rPr lang="en-US" dirty="0"/>
              <a:t> U </a:t>
            </a:r>
            <a:r>
              <a:rPr lang="en-US" dirty="0" err="1"/>
              <a:t>vw</a:t>
            </a:r>
            <a:endParaRPr lang="en-US" dirty="0"/>
          </a:p>
          <a:p>
            <a:r>
              <a:rPr lang="en-US" dirty="0"/>
              <a:t>11.(</a:t>
            </a:r>
            <a:r>
              <a:rPr lang="en-US" dirty="0" err="1"/>
              <a:t>uv</a:t>
            </a:r>
            <a:r>
              <a:rPr lang="en-US" dirty="0"/>
              <a:t>)*u = u(vu)*</a:t>
            </a:r>
          </a:p>
          <a:p>
            <a:r>
              <a:rPr lang="en-US" dirty="0"/>
              <a:t>12.(</a:t>
            </a:r>
            <a:r>
              <a:rPr lang="en-US" dirty="0" err="1"/>
              <a:t>uUv</a:t>
            </a:r>
            <a:r>
              <a:rPr lang="en-US" dirty="0"/>
              <a:t>)* = (u*v)*u*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language L of strings over {a, b} in which each string begins with a and has even length, can be defined by</a:t>
            </a:r>
          </a:p>
          <a:p>
            <a:pPr lvl="1">
              <a:buFontTx/>
              <a:buNone/>
            </a:pPr>
            <a:r>
              <a:rPr lang="en-US" sz="2400" dirty="0"/>
              <a:t>1) </a:t>
            </a:r>
            <a:r>
              <a:rPr lang="en-US" u="sng" dirty="0"/>
              <a:t>Basis</a:t>
            </a:r>
            <a:r>
              <a:rPr lang="en-US" dirty="0"/>
              <a:t>: </a:t>
            </a:r>
            <a:r>
              <a:rPr lang="en-US" dirty="0" err="1"/>
              <a:t>aa</a:t>
            </a:r>
            <a:r>
              <a:rPr lang="en-US" dirty="0"/>
              <a:t>, </a:t>
            </a:r>
            <a:r>
              <a:rPr lang="en-US" dirty="0" err="1"/>
              <a:t>ab</a:t>
            </a:r>
            <a:r>
              <a:rPr lang="en-US" dirty="0" err="1">
                <a:sym typeface="Symbol" pitchFamily="18" charset="2"/>
              </a:rPr>
              <a:t></a:t>
            </a:r>
            <a:r>
              <a:rPr lang="en-US" dirty="0" err="1"/>
              <a:t>L</a:t>
            </a:r>
            <a:endParaRPr lang="en-US" dirty="0"/>
          </a:p>
          <a:p>
            <a:pPr lvl="1">
              <a:buFontTx/>
              <a:buNone/>
            </a:pPr>
            <a:r>
              <a:rPr lang="en-US" dirty="0"/>
              <a:t>2) </a:t>
            </a:r>
            <a:r>
              <a:rPr lang="en-US" u="sng" dirty="0"/>
              <a:t>Recursive step</a:t>
            </a:r>
            <a:r>
              <a:rPr lang="en-US" dirty="0"/>
              <a:t>: If u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L, then </a:t>
            </a:r>
            <a:r>
              <a:rPr lang="en-US" dirty="0" err="1"/>
              <a:t>uaa</a:t>
            </a:r>
            <a:r>
              <a:rPr lang="en-US" dirty="0"/>
              <a:t>, </a:t>
            </a:r>
            <a:r>
              <a:rPr lang="en-US" dirty="0" err="1"/>
              <a:t>uab</a:t>
            </a:r>
            <a:r>
              <a:rPr lang="en-US" dirty="0"/>
              <a:t>, </a:t>
            </a:r>
            <a:r>
              <a:rPr lang="en-US" dirty="0" err="1"/>
              <a:t>uba</a:t>
            </a:r>
            <a:r>
              <a:rPr lang="en-US" dirty="0"/>
              <a:t>, </a:t>
            </a:r>
            <a:r>
              <a:rPr lang="en-US" dirty="0" err="1"/>
              <a:t>ubb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 .</a:t>
            </a:r>
          </a:p>
          <a:p>
            <a:pPr lvl="1">
              <a:buFontTx/>
              <a:buNone/>
            </a:pPr>
            <a:r>
              <a:rPr lang="en-US" dirty="0"/>
              <a:t>3) </a:t>
            </a:r>
            <a:r>
              <a:rPr lang="en-US" u="sng" dirty="0"/>
              <a:t>Closure</a:t>
            </a:r>
            <a:r>
              <a:rPr lang="en-US" dirty="0"/>
              <a:t>: Every u </a:t>
            </a:r>
            <a:r>
              <a:rPr lang="en-US" dirty="0">
                <a:sym typeface="Symbol" pitchFamily="18" charset="2"/>
              </a:rPr>
              <a:t></a:t>
            </a:r>
            <a:r>
              <a:rPr lang="en-US" dirty="0"/>
              <a:t> L is obtained from the basis by a finite number of applications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  <a:latin typeface="Comic Sans MS" pitchFamily="66" charset="0"/>
              </a:rPr>
              <a:t>Union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7526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and Y be languages</a:t>
            </a:r>
          </a:p>
          <a:p>
            <a:endParaRPr lang="en-US" sz="2800" dirty="0"/>
          </a:p>
          <a:p>
            <a:r>
              <a:rPr lang="en-US" sz="2800" dirty="0"/>
              <a:t>Union:</a:t>
            </a:r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0957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2895600" y="2819400"/>
          <a:ext cx="40386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6" name="Equation" r:id="rId3" imgW="1828800" imgH="203040" progId="">
                  <p:embed/>
                </p:oleObj>
              </mc:Choice>
              <mc:Fallback>
                <p:oleObj name="Equation" r:id="rId3" imgW="182880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819400"/>
                        <a:ext cx="40386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8" name="Object 10"/>
          <p:cNvGraphicFramePr>
            <a:graphicFrameLocks noChangeAspect="1"/>
          </p:cNvGraphicFramePr>
          <p:nvPr/>
        </p:nvGraphicFramePr>
        <p:xfrm>
          <a:off x="1676400" y="4572000"/>
          <a:ext cx="69294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7" name="Equation" r:id="rId5" imgW="2577960" imgH="253800" progId="">
                  <p:embed/>
                </p:oleObj>
              </mc:Choice>
              <mc:Fallback>
                <p:oleObj name="Equation" r:id="rId5" imgW="2577960" imgH="2538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572000"/>
                        <a:ext cx="6929438" cy="68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0EA0-6B98-41F7-BD5A-B6A1C347E0B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</a:rPr>
              <a:t> </a:t>
            </a:r>
            <a:r>
              <a:rPr lang="en-US" sz="4000" dirty="0">
                <a:solidFill>
                  <a:schemeClr val="accent1"/>
                </a:solidFill>
                <a:latin typeface="Comic Sans MS" pitchFamily="66" charset="0"/>
              </a:rPr>
              <a:t>Concatenation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7526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and Y be languages.</a:t>
            </a:r>
          </a:p>
          <a:p>
            <a:endParaRPr lang="en-US" sz="2800" dirty="0"/>
          </a:p>
          <a:p>
            <a:r>
              <a:rPr lang="en-US" sz="2800" dirty="0"/>
              <a:t>Concatenation: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</p:txBody>
      </p:sp>
      <p:graphicFrame>
        <p:nvGraphicFramePr>
          <p:cNvPr id="11366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993900" y="3505200"/>
          <a:ext cx="44069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7" name="Equation" r:id="rId3" imgW="1790640" imgH="203040" progId="">
                  <p:embed/>
                </p:oleObj>
              </mc:Choice>
              <mc:Fallback>
                <p:oleObj name="Equation" r:id="rId3" imgW="179064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900" y="3505200"/>
                        <a:ext cx="4406900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9" name="Object 5"/>
          <p:cNvGraphicFramePr>
            <a:graphicFrameLocks noChangeAspect="1"/>
          </p:cNvGraphicFramePr>
          <p:nvPr/>
        </p:nvGraphicFramePr>
        <p:xfrm>
          <a:off x="1905000" y="4883150"/>
          <a:ext cx="54292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8" name="Equation" r:id="rId5" imgW="2019240" imgH="507960" progId="">
                  <p:embed/>
                </p:oleObj>
              </mc:Choice>
              <mc:Fallback>
                <p:oleObj name="Equation" r:id="rId5" imgW="2019240" imgH="5079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883150"/>
                        <a:ext cx="5429250" cy="136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0EA0-6B98-41F7-BD5A-B6A1C347E0B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Concatenating a language with itself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7762" y="19812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r>
              <a:rPr lang="en-US" sz="2800" dirty="0"/>
              <a:t>Example: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Special case:</a:t>
            </a:r>
          </a:p>
        </p:txBody>
      </p:sp>
      <p:graphicFrame>
        <p:nvGraphicFramePr>
          <p:cNvPr id="114697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662362" y="5053013"/>
          <a:ext cx="2817813" cy="1195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2" name="Equation" r:id="rId3" imgW="1257120" imgH="533160" progId="">
                  <p:embed/>
                </p:oleObj>
              </mc:Choice>
              <mc:Fallback>
                <p:oleObj name="Equation" r:id="rId3" imgW="1257120" imgH="53316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2362" y="5053013"/>
                        <a:ext cx="2817813" cy="1195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4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72036389"/>
              </p:ext>
            </p:extLst>
          </p:nvPr>
        </p:nvGraphicFramePr>
        <p:xfrm>
          <a:off x="3429000" y="2667000"/>
          <a:ext cx="16764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3" name="Equation" r:id="rId5" imgW="901700" imgH="381000" progId="Equation.3">
                  <p:embed/>
                </p:oleObj>
              </mc:Choice>
              <mc:Fallback>
                <p:oleObj name="Equation" r:id="rId5" imgW="901700" imgH="3810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667000"/>
                        <a:ext cx="1676400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3" name="Object 5"/>
          <p:cNvGraphicFramePr>
            <a:graphicFrameLocks noChangeAspect="1"/>
          </p:cNvGraphicFramePr>
          <p:nvPr/>
        </p:nvGraphicFramePr>
        <p:xfrm>
          <a:off x="3286125" y="3449638"/>
          <a:ext cx="5705475" cy="127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4" name="Equation" r:id="rId7" imgW="2387520" imgH="533160" progId="">
                  <p:embed/>
                </p:oleObj>
              </mc:Choice>
              <mc:Fallback>
                <p:oleObj name="Equation" r:id="rId7" imgW="2387520" imgH="5331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3449638"/>
                        <a:ext cx="5705475" cy="1274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Kleene-Star 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06500" y="19050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11674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416300" y="2667000"/>
          <a:ext cx="3048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9" name="Equation" r:id="rId3" imgW="1434960" imgH="609480" progId="">
                  <p:embed/>
                </p:oleObj>
              </mc:Choice>
              <mc:Fallback>
                <p:oleObj name="Equation" r:id="rId3" imgW="1434960" imgH="609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2667000"/>
                        <a:ext cx="30480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831014"/>
              </p:ext>
            </p:extLst>
          </p:nvPr>
        </p:nvGraphicFramePr>
        <p:xfrm>
          <a:off x="1652588" y="4465638"/>
          <a:ext cx="5676900" cy="224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0" name="Equation" r:id="rId5" imgW="2374900" imgH="939800" progId="Equation.3">
                  <p:embed/>
                </p:oleObj>
              </mc:Choice>
              <mc:Fallback>
                <p:oleObj name="Equation" r:id="rId5" imgW="2374900" imgH="93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4465638"/>
                        <a:ext cx="5676900" cy="2246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80772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Operations on Languages</a:t>
            </a:r>
            <a:br>
              <a:rPr lang="en-US" sz="4000" dirty="0"/>
            </a:br>
            <a:r>
              <a:rPr lang="en-US" sz="4000" dirty="0">
                <a:solidFill>
                  <a:schemeClr val="accent1"/>
                </a:solidFill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Kleene-Plus 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9812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Let X be a language</a:t>
            </a:r>
          </a:p>
          <a:p>
            <a:pPr>
              <a:buFontTx/>
              <a:buNone/>
            </a:pPr>
            <a:endParaRPr lang="en-US" sz="900" dirty="0"/>
          </a:p>
          <a:p>
            <a:r>
              <a:rPr lang="en-US" sz="2800" dirty="0"/>
              <a:t>Definition:</a:t>
            </a:r>
          </a:p>
          <a:p>
            <a:endParaRPr lang="en-US" sz="1600" dirty="0"/>
          </a:p>
          <a:p>
            <a:endParaRPr lang="en-US" sz="2800" dirty="0"/>
          </a:p>
          <a:p>
            <a:r>
              <a:rPr lang="en-US" sz="2800" dirty="0"/>
              <a:t>Example:</a:t>
            </a:r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11776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429000" y="2724150"/>
          <a:ext cx="2381250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3" name="Equation" r:id="rId3" imgW="1104840" imgH="609480" progId="">
                  <p:embed/>
                </p:oleObj>
              </mc:Choice>
              <mc:Fallback>
                <p:oleObj name="Equation" r:id="rId3" imgW="1104840" imgH="609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724150"/>
                        <a:ext cx="2381250" cy="1314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6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049341"/>
              </p:ext>
            </p:extLst>
          </p:nvPr>
        </p:nvGraphicFramePr>
        <p:xfrm>
          <a:off x="1527175" y="4525963"/>
          <a:ext cx="5646738" cy="179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4" name="Equation" r:id="rId5" imgW="2362200" imgH="749300" progId="Equation.3">
                  <p:embed/>
                </p:oleObj>
              </mc:Choice>
              <mc:Fallback>
                <p:oleObj name="Equation" r:id="rId5" imgW="2362200" imgH="7493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4525963"/>
                        <a:ext cx="5646738" cy="179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84ABA-5A35-4345-808D-0EF9CF16329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457200"/>
            <a:ext cx="7772400" cy="5638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Example: </a:t>
            </a:r>
            <a:r>
              <a:rPr lang="en-US" b="1" dirty="0">
                <a:sym typeface="Symbol" pitchFamily="18" charset="2"/>
              </a:rPr>
              <a:t></a:t>
            </a:r>
            <a:r>
              <a:rPr lang="en-US" dirty="0">
                <a:sym typeface="Symbol" pitchFamily="18" charset="2"/>
              </a:rPr>
              <a:t> = {a, b}</a:t>
            </a: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0</a:t>
            </a:r>
            <a:r>
              <a:rPr lang="en-US" dirty="0">
                <a:sym typeface="Symbol" pitchFamily="18" charset="2"/>
              </a:rPr>
              <a:t>: the language that consists of all strings formed by a or b, 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0  </a:t>
            </a:r>
            <a:r>
              <a:rPr lang="en-US" sz="3200" dirty="0">
                <a:sym typeface="Symbol" pitchFamily="18" charset="2"/>
              </a:rPr>
              <a:t>= 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</a:t>
            </a:r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1</a:t>
            </a:r>
            <a:r>
              <a:rPr lang="en-US" dirty="0">
                <a:sym typeface="Symbol" pitchFamily="18" charset="2"/>
              </a:rPr>
              <a:t>: the language that consists of all strings that end with “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”,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1</a:t>
            </a:r>
            <a:r>
              <a:rPr lang="en-US" sz="3200" dirty="0">
                <a:sym typeface="Symbol" pitchFamily="18" charset="2"/>
              </a:rPr>
              <a:t> = 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}*{aa}</a:t>
            </a:r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: the language that consists of all strings that begin with “</a:t>
            </a:r>
            <a:r>
              <a:rPr lang="en-US" dirty="0" err="1">
                <a:sym typeface="Symbol" pitchFamily="18" charset="2"/>
              </a:rPr>
              <a:t>aa</a:t>
            </a:r>
            <a:r>
              <a:rPr lang="en-US" dirty="0">
                <a:sym typeface="Symbol" pitchFamily="18" charset="2"/>
              </a:rPr>
              <a:t>”, </a:t>
            </a:r>
          </a:p>
          <a:p>
            <a:pPr lvl="1"/>
            <a:r>
              <a:rPr lang="en-US" sz="3200" dirty="0">
                <a:sym typeface="Symbol" pitchFamily="18" charset="2"/>
              </a:rPr>
              <a:t>L</a:t>
            </a:r>
            <a:r>
              <a:rPr lang="en-US" sz="2000" dirty="0">
                <a:sym typeface="Symbol" pitchFamily="18" charset="2"/>
              </a:rPr>
              <a:t>2</a:t>
            </a:r>
            <a:r>
              <a:rPr lang="en-US" sz="3200" dirty="0">
                <a:sym typeface="Symbol" pitchFamily="18" charset="2"/>
              </a:rPr>
              <a:t> = {aa}{</a:t>
            </a:r>
            <a:r>
              <a:rPr lang="en-US" sz="3200" dirty="0" err="1">
                <a:sym typeface="Symbol" pitchFamily="18" charset="2"/>
              </a:rPr>
              <a:t>a,b</a:t>
            </a:r>
            <a:r>
              <a:rPr lang="en-US" sz="3200" dirty="0">
                <a:sym typeface="Symbol" pitchFamily="18" charset="2"/>
              </a:rPr>
              <a:t>}*</a:t>
            </a:r>
            <a:endParaRPr lang="en-US" dirty="0">
              <a:sym typeface="Symbol" pitchFamily="18" charset="2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5AE37D96-006E-4E8E-9A8B-1F48023C0007}"/>
</file>

<file path=customXml/itemProps2.xml><?xml version="1.0" encoding="utf-8"?>
<ds:datastoreItem xmlns:ds="http://schemas.openxmlformats.org/officeDocument/2006/customXml" ds:itemID="{76C99E0D-E244-4A14-8A13-A53FDBB16E06}"/>
</file>

<file path=customXml/itemProps3.xml><?xml version="1.0" encoding="utf-8"?>
<ds:datastoreItem xmlns:ds="http://schemas.openxmlformats.org/officeDocument/2006/customXml" ds:itemID="{8A35813D-D66C-422C-8D57-D6145E7DA279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3925</TotalTime>
  <Words>1093</Words>
  <Application>Microsoft Macintosh PowerPoint</Application>
  <PresentationFormat>On-screen Show (4:3)</PresentationFormat>
  <Paragraphs>166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Calibri</vt:lpstr>
      <vt:lpstr>Comic Sans MS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Finite Specification of Languages</vt:lpstr>
      <vt:lpstr>Recursive Definition of Language</vt:lpstr>
      <vt:lpstr>Example</vt:lpstr>
      <vt:lpstr>Operations on Languages Union</vt:lpstr>
      <vt:lpstr>Operations on Languages  Concatenation</vt:lpstr>
      <vt:lpstr>Operations on Languages  Concatenating a language with itself</vt:lpstr>
      <vt:lpstr>Operations on Languages  Kleene-Star </vt:lpstr>
      <vt:lpstr>Operations on Languages  Kleene-Plus </vt:lpstr>
      <vt:lpstr>PowerPoint Presentation</vt:lpstr>
      <vt:lpstr>PowerPoint Presentation</vt:lpstr>
      <vt:lpstr>Regular Sets and Expressions</vt:lpstr>
      <vt:lpstr>Regular Sets/Languages</vt:lpstr>
      <vt:lpstr>PowerPoint Presentation</vt:lpstr>
      <vt:lpstr>PowerPoint Presentation</vt:lpstr>
      <vt:lpstr>Examples of Regular Languages</vt:lpstr>
      <vt:lpstr>Regular Expressions</vt:lpstr>
      <vt:lpstr>PowerPoint Presentation</vt:lpstr>
      <vt:lpstr>Examples of Regular Expression</vt:lpstr>
      <vt:lpstr>Exercise1: for a given regular expression, describe the regular set</vt:lpstr>
      <vt:lpstr>Exercise 2: Find a regular expression that represents the described set</vt:lpstr>
      <vt:lpstr>Regular Expression Identities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431</cp:revision>
  <dcterms:created xsi:type="dcterms:W3CDTF">2003-01-02T15:29:37Z</dcterms:created>
  <dcterms:modified xsi:type="dcterms:W3CDTF">2020-05-21T23:24:10Z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