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87" r:id="rId2"/>
    <p:sldId id="291" r:id="rId3"/>
    <p:sldId id="288" r:id="rId4"/>
    <p:sldId id="290" r:id="rId5"/>
    <p:sldId id="296" r:id="rId6"/>
    <p:sldId id="297" r:id="rId7"/>
    <p:sldId id="298" r:id="rId8"/>
    <p:sldId id="289" r:id="rId9"/>
    <p:sldId id="292" r:id="rId10"/>
  </p:sldIdLst>
  <p:sldSz cx="9144000" cy="6858000" type="screen4x3"/>
  <p:notesSz cx="6858000" cy="9199563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8" autoAdjust="0"/>
    <p:restoredTop sz="92839"/>
  </p:normalViewPr>
  <p:slideViewPr>
    <p:cSldViewPr>
      <p:cViewPr varScale="1">
        <p:scale>
          <a:sx n="124" d="100"/>
          <a:sy n="124" d="100"/>
        </p:scale>
        <p:origin x="164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fld id="{F338B6E2-BB3C-4169-BDDD-835E98ACC3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32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EB24-FCC4-45B6-BFF7-F7839498068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D1E0-D6F7-46F4-A175-7D3297DC06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0356B-F88B-46EB-8C4C-3F88FFD9FD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C49F-67DB-44D5-8E4C-A3FCA124DF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618EB-2C39-4430-9F96-9AD5A1A46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C235C-1EB8-4E15-92FB-61BEDAAA97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49F9D-23D9-4075-ABCA-C1C46B648E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6EE3-9282-4DEB-8848-98AD089344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39121-3F5F-4533-AEF7-732D29EB7F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5C40C-7DC6-446F-A83D-7A914E9EC0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FB7F-55D9-4EB7-8F14-8EBEE6C947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03A4D1B-961D-488F-8C88-07C934C69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467600" cy="1447800"/>
          </a:xfrm>
        </p:spPr>
        <p:txBody>
          <a:bodyPr>
            <a:normAutofit/>
          </a:bodyPr>
          <a:lstStyle/>
          <a:p>
            <a:r>
              <a:rPr lang="en-US" sz="4400" dirty="0"/>
              <a:t>Closure Property of Regular Languages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7772400" cy="46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A family of languages is </a:t>
            </a:r>
            <a:r>
              <a:rPr lang="en-US" i="1" dirty="0"/>
              <a:t>closed</a:t>
            </a:r>
            <a:r>
              <a:rPr lang="en-US" dirty="0"/>
              <a:t> under an operation if the application of the operation to members of the family produces a member of the family.</a:t>
            </a:r>
          </a:p>
          <a:p>
            <a:pPr>
              <a:lnSpc>
                <a:spcPct val="90000"/>
              </a:lnSpc>
            </a:pPr>
            <a:r>
              <a:rPr lang="en-US"/>
              <a:t>Let </a:t>
            </a:r>
            <a:r>
              <a:rPr lang="en-US" b="1"/>
              <a:t>L</a:t>
            </a:r>
            <a:r>
              <a:rPr lang="en-US"/>
              <a:t> </a:t>
            </a:r>
            <a:r>
              <a:rPr lang="en-US" dirty="0"/>
              <a:t>and </a:t>
            </a:r>
            <a:r>
              <a:rPr lang="en-US" b="1" dirty="0"/>
              <a:t>M </a:t>
            </a:r>
            <a:r>
              <a:rPr lang="en-US" dirty="0"/>
              <a:t>be two regular languages, then the following languages are regular:</a:t>
            </a:r>
          </a:p>
          <a:p>
            <a:pPr lvl="1">
              <a:lnSpc>
                <a:spcPct val="90000"/>
              </a:lnSpc>
            </a:pPr>
            <a:r>
              <a:rPr lang="en-US" b="1" dirty="0"/>
              <a:t>L</a:t>
            </a:r>
            <a:r>
              <a:rPr lang="en-US" b="1" dirty="0">
                <a:sym typeface="Symbol" pitchFamily="18" charset="2"/>
              </a:rPr>
              <a:t></a:t>
            </a:r>
            <a:r>
              <a:rPr lang="en-US" b="1" dirty="0"/>
              <a:t>M, LM</a:t>
            </a:r>
            <a:r>
              <a:rPr lang="en-US" dirty="0"/>
              <a:t>, and </a:t>
            </a:r>
            <a:r>
              <a:rPr lang="en-US" b="1" dirty="0"/>
              <a:t>L*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Complement language </a:t>
            </a:r>
            <a:r>
              <a:rPr lang="en-US" b="1" dirty="0">
                <a:sym typeface="Symbol" pitchFamily="18" charset="2"/>
              </a:rPr>
              <a:t>*-L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LM</a:t>
            </a:r>
            <a:r>
              <a:rPr lang="en-US" dirty="0">
                <a:sym typeface="Symbol" pitchFamily="18" charset="2"/>
              </a:rPr>
              <a:t> (Using </a:t>
            </a:r>
            <a:r>
              <a:rPr lang="en-US" dirty="0" err="1">
                <a:sym typeface="Symbol" pitchFamily="18" charset="2"/>
              </a:rPr>
              <a:t>DeMorgan</a:t>
            </a:r>
            <a:r>
              <a:rPr lang="en-US" dirty="0">
                <a:sym typeface="Symbol" pitchFamily="18" charset="2"/>
              </a:rPr>
              <a:t> Law)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Pumping lemma for regular languages</a:t>
            </a:r>
          </a:p>
        </p:txBody>
      </p:sp>
      <p:sp>
        <p:nvSpPr>
          <p:cNvPr id="309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All regular languages have a special property.</a:t>
            </a:r>
          </a:p>
          <a:p>
            <a:r>
              <a:rPr lang="en-US"/>
              <a:t>If we can show that a language does not have this property, we are guaranteed that it is not regular.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371600"/>
          </a:xfrm>
        </p:spPr>
        <p:txBody>
          <a:bodyPr>
            <a:normAutofit/>
          </a:bodyPr>
          <a:lstStyle/>
          <a:p>
            <a:r>
              <a:rPr lang="en-US" sz="3600" dirty="0"/>
              <a:t>Pumping lemma for regular languages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752600"/>
            <a:ext cx="76200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sz="2800" b="1" dirty="0"/>
              <a:t>Lemma 1</a:t>
            </a:r>
            <a:r>
              <a:rPr lang="en-US" sz="2800" dirty="0"/>
              <a:t>: Let </a:t>
            </a:r>
            <a:r>
              <a:rPr lang="en-US" sz="2800" b="1" dirty="0"/>
              <a:t>M </a:t>
            </a:r>
            <a:r>
              <a:rPr lang="en-US" sz="2800" dirty="0"/>
              <a:t>be an DFA with</a:t>
            </a:r>
            <a:r>
              <a:rPr lang="en-US" sz="2800" b="1" dirty="0"/>
              <a:t> p</a:t>
            </a:r>
            <a:r>
              <a:rPr lang="en-US" sz="2800" dirty="0"/>
              <a:t> states. Any string s of length at least </a:t>
            </a:r>
            <a:r>
              <a:rPr lang="en-US" sz="2800" b="1" dirty="0"/>
              <a:t>p</a:t>
            </a:r>
            <a:r>
              <a:rPr lang="en-US" sz="2800" dirty="0"/>
              <a:t> in the state diagram contains a cycle (pigeonhole principle).</a:t>
            </a:r>
          </a:p>
          <a:p>
            <a:r>
              <a:rPr lang="en-US" sz="2800" dirty="0"/>
              <a:t>Pigeonhole principle: if k pigeons are placed into fewer than k holes, some hole has to have more than one pigeon in it.</a:t>
            </a:r>
          </a:p>
          <a:p>
            <a:r>
              <a:rPr lang="en-US" sz="2800" b="1" dirty="0"/>
              <a:t>Lemma 2: s=xyz</a:t>
            </a:r>
            <a:r>
              <a:rPr lang="en-US" sz="2800" dirty="0"/>
              <a:t>, with </a:t>
            </a:r>
            <a:r>
              <a:rPr lang="en-US" sz="2800" b="1" dirty="0"/>
              <a:t>length(</a:t>
            </a:r>
            <a:r>
              <a:rPr lang="en-US" sz="2800" b="1" dirty="0" err="1"/>
              <a:t>xy</a:t>
            </a:r>
            <a:r>
              <a:rPr lang="en-US" sz="2800" b="1" dirty="0"/>
              <a:t>) </a:t>
            </a:r>
            <a:r>
              <a:rPr lang="en-US" sz="2800" b="1" dirty="0">
                <a:sym typeface="Symbol" pitchFamily="18" charset="2"/>
              </a:rPr>
              <a:t> </a:t>
            </a:r>
            <a:r>
              <a:rPr lang="en-US" sz="2800" b="1" dirty="0"/>
              <a:t>p</a:t>
            </a:r>
            <a:r>
              <a:rPr lang="en-US" sz="2800" dirty="0"/>
              <a:t>, and </a:t>
            </a:r>
            <a:r>
              <a:rPr lang="en-US" sz="2800" b="1" dirty="0"/>
              <a:t>y </a:t>
            </a:r>
            <a:r>
              <a:rPr lang="en-US" sz="2800" dirty="0"/>
              <a:t>is a cycle.</a:t>
            </a:r>
          </a:p>
          <a:p>
            <a:r>
              <a:rPr lang="en-US" sz="2800" b="1" dirty="0"/>
              <a:t>Pumping</a:t>
            </a:r>
            <a:r>
              <a:rPr lang="en-US" sz="2800" dirty="0"/>
              <a:t>: Let </a:t>
            </a:r>
            <a:r>
              <a:rPr lang="en-US" sz="2800" b="1" dirty="0"/>
              <a:t>M</a:t>
            </a:r>
            <a:r>
              <a:rPr lang="en-US" sz="2800" dirty="0"/>
              <a:t> be an DFA with </a:t>
            </a:r>
            <a:r>
              <a:rPr lang="en-US" sz="2800" b="1" dirty="0"/>
              <a:t>p</a:t>
            </a:r>
            <a:r>
              <a:rPr lang="en-US" sz="2800" dirty="0"/>
              <a:t> states, and </a:t>
            </a:r>
            <a:r>
              <a:rPr lang="en-US" sz="2800" b="1" dirty="0"/>
              <a:t>L=L(M).</a:t>
            </a:r>
            <a:r>
              <a:rPr lang="en-US" sz="2800" dirty="0"/>
              <a:t> Let </a:t>
            </a:r>
            <a:r>
              <a:rPr lang="en-US" sz="2800" b="1" dirty="0" err="1"/>
              <a:t>s</a:t>
            </a:r>
            <a:r>
              <a:rPr lang="en-US" sz="2800" b="1" dirty="0" err="1">
                <a:sym typeface="Symbol" pitchFamily="18" charset="2"/>
              </a:rPr>
              <a:t></a:t>
            </a:r>
            <a:r>
              <a:rPr lang="en-US" sz="2800" b="1" dirty="0" err="1"/>
              <a:t>L</a:t>
            </a:r>
            <a:r>
              <a:rPr lang="en-US" sz="2800" dirty="0"/>
              <a:t> with </a:t>
            </a:r>
            <a:r>
              <a:rPr lang="en-US" sz="2800" b="1" dirty="0"/>
              <a:t>length(s) </a:t>
            </a:r>
            <a:r>
              <a:rPr lang="en-US" sz="2800" b="1" dirty="0">
                <a:sym typeface="Symbol" pitchFamily="18" charset="2"/>
              </a:rPr>
              <a:t> </a:t>
            </a:r>
            <a:r>
              <a:rPr lang="en-US" sz="2800" b="1" dirty="0"/>
              <a:t>p</a:t>
            </a:r>
            <a:r>
              <a:rPr lang="en-US" sz="2800" dirty="0"/>
              <a:t>. Then </a:t>
            </a:r>
            <a:r>
              <a:rPr lang="en-US" sz="2800" b="1" dirty="0"/>
              <a:t>s=xyz</a:t>
            </a:r>
            <a:r>
              <a:rPr lang="en-US" sz="2800" dirty="0"/>
              <a:t> with </a:t>
            </a:r>
            <a:r>
              <a:rPr lang="en-US" sz="2800" b="1" dirty="0"/>
              <a:t>length(</a:t>
            </a:r>
            <a:r>
              <a:rPr lang="en-US" sz="2800" b="1" dirty="0" err="1"/>
              <a:t>xy</a:t>
            </a:r>
            <a:r>
              <a:rPr lang="en-US" sz="2800" b="1" dirty="0"/>
              <a:t>) </a:t>
            </a:r>
            <a:r>
              <a:rPr lang="en-US" sz="2800" b="1" dirty="0">
                <a:sym typeface="Symbol" pitchFamily="18" charset="2"/>
              </a:rPr>
              <a:t> p</a:t>
            </a:r>
            <a:r>
              <a:rPr lang="en-US" sz="2800" dirty="0"/>
              <a:t>, </a:t>
            </a:r>
            <a:r>
              <a:rPr lang="en-US" sz="2800" b="1" dirty="0"/>
              <a:t>length(y)&gt;0</a:t>
            </a:r>
            <a:r>
              <a:rPr lang="en-US" sz="2800" dirty="0"/>
              <a:t>, and </a:t>
            </a:r>
            <a:r>
              <a:rPr lang="en-US" sz="2800" b="1" dirty="0" err="1"/>
              <a:t>xy</a:t>
            </a:r>
            <a:r>
              <a:rPr lang="en-US" sz="2800" b="1" baseline="30000" dirty="0" err="1"/>
              <a:t>i</a:t>
            </a:r>
            <a:r>
              <a:rPr lang="en-US" sz="2800" b="1" dirty="0" err="1"/>
              <a:t>z</a:t>
            </a:r>
            <a:r>
              <a:rPr lang="en-US" sz="2800" b="1" dirty="0"/>
              <a:t> </a:t>
            </a:r>
            <a:r>
              <a:rPr lang="en-US" sz="2800" b="1" dirty="0">
                <a:sym typeface="Symbol" pitchFamily="18" charset="2"/>
              </a:rPr>
              <a:t></a:t>
            </a:r>
            <a:r>
              <a:rPr lang="en-US" sz="2800" b="1" dirty="0"/>
              <a:t>L</a:t>
            </a:r>
            <a:r>
              <a:rPr lang="en-US" sz="2800" dirty="0"/>
              <a:t> for all </a:t>
            </a:r>
            <a:r>
              <a:rPr lang="en-US" sz="2800" b="1" dirty="0" err="1"/>
              <a:t>i</a:t>
            </a:r>
            <a:r>
              <a:rPr lang="en-US" sz="2800" b="1" dirty="0"/>
              <a:t> </a:t>
            </a:r>
            <a:r>
              <a:rPr lang="en-US" sz="2800" b="1" dirty="0">
                <a:sym typeface="Symbol" pitchFamily="18" charset="2"/>
              </a:rPr>
              <a:t> 0.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6858000" cy="1312863"/>
          </a:xfrm>
        </p:spPr>
        <p:txBody>
          <a:bodyPr/>
          <a:lstStyle/>
          <a:p>
            <a:r>
              <a:rPr lang="en-US" dirty="0"/>
              <a:t>Pumping Lemma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524000"/>
            <a:ext cx="7086600" cy="47244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/>
              <a:t>      If A is a regular language, then there is a number </a:t>
            </a:r>
            <a:r>
              <a:rPr lang="en-US" i="1" dirty="0"/>
              <a:t>p</a:t>
            </a:r>
            <a:r>
              <a:rPr lang="en-US" dirty="0"/>
              <a:t> (the pumping length) where, if s is any string in A of length at least </a:t>
            </a:r>
            <a:r>
              <a:rPr lang="en-US" i="1" dirty="0"/>
              <a:t>p</a:t>
            </a:r>
            <a:r>
              <a:rPr lang="en-US" dirty="0"/>
              <a:t>, then </a:t>
            </a:r>
            <a:r>
              <a:rPr lang="en-US" i="1" dirty="0"/>
              <a:t>s</a:t>
            </a:r>
            <a:r>
              <a:rPr lang="en-US" dirty="0"/>
              <a:t> may be divided into three pieces, s = xyz, satisfying the following conditions: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for each 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 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 </a:t>
            </a:r>
          </a:p>
        </p:txBody>
      </p:sp>
      <p:graphicFrame>
        <p:nvGraphicFramePr>
          <p:cNvPr id="3082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479410"/>
              </p:ext>
            </p:extLst>
          </p:nvPr>
        </p:nvGraphicFramePr>
        <p:xfrm>
          <a:off x="3429000" y="4495800"/>
          <a:ext cx="2153771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18" name="Equation" r:id="rId3" imgW="888840" imgH="228600" progId="">
                  <p:embed/>
                </p:oleObj>
              </mc:Choice>
              <mc:Fallback>
                <p:oleObj name="Equation" r:id="rId3" imgW="888840" imgH="2286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495800"/>
                        <a:ext cx="2153771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29" name="Object 5"/>
          <p:cNvGraphicFramePr>
            <a:graphicFrameLocks noChangeAspect="1"/>
          </p:cNvGraphicFramePr>
          <p:nvPr/>
        </p:nvGraphicFramePr>
        <p:xfrm>
          <a:off x="1905000" y="5126038"/>
          <a:ext cx="166743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19" name="Equation" r:id="rId5" imgW="723600" imgH="203040" progId="">
                  <p:embed/>
                </p:oleObj>
              </mc:Choice>
              <mc:Fallback>
                <p:oleObj name="Equation" r:id="rId5" imgW="723600" imgH="2030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126038"/>
                        <a:ext cx="1667435" cy="512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30" name="Object 6"/>
          <p:cNvGraphicFramePr>
            <a:graphicFrameLocks noChangeAspect="1"/>
          </p:cNvGraphicFramePr>
          <p:nvPr/>
        </p:nvGraphicFramePr>
        <p:xfrm>
          <a:off x="1905000" y="5634038"/>
          <a:ext cx="1320053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20" name="Equation" r:id="rId7" imgW="545760" imgH="203040" progId="">
                  <p:embed/>
                </p:oleObj>
              </mc:Choice>
              <mc:Fallback>
                <p:oleObj name="Equation" r:id="rId7" imgW="54576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634038"/>
                        <a:ext cx="1320053" cy="538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76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How to prove that a language is not regular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066800"/>
            <a:ext cx="7772400" cy="56388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pumping lemma is a powerful tool for proving that a language </a:t>
            </a:r>
            <a:r>
              <a:rPr lang="en-US" i="1" dirty="0"/>
              <a:t>B</a:t>
            </a:r>
            <a:r>
              <a:rPr lang="en-US" dirty="0"/>
              <a:t> is not regular.</a:t>
            </a:r>
          </a:p>
          <a:p>
            <a:r>
              <a:rPr lang="en-US" dirty="0"/>
              <a:t>To show that </a:t>
            </a:r>
            <a:r>
              <a:rPr lang="en-US" i="1" dirty="0"/>
              <a:t>B</a:t>
            </a:r>
            <a:r>
              <a:rPr lang="en-US" dirty="0"/>
              <a:t> is not regular, it suffices to find one string that does not satisfy the pumping lemma.</a:t>
            </a:r>
          </a:p>
          <a:p>
            <a:r>
              <a:rPr lang="en-US" dirty="0"/>
              <a:t>Steps: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/>
              <a:t>Assume that </a:t>
            </a:r>
            <a:r>
              <a:rPr lang="en-US" i="1" dirty="0"/>
              <a:t>B</a:t>
            </a:r>
            <a:r>
              <a:rPr lang="en-US" dirty="0"/>
              <a:t> is regular.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/>
              <a:t>Find a string </a:t>
            </a:r>
            <a:r>
              <a:rPr lang="en-US" i="1" dirty="0"/>
              <a:t>s</a:t>
            </a:r>
            <a:r>
              <a:rPr lang="en-US" dirty="0"/>
              <a:t> in </a:t>
            </a:r>
            <a:r>
              <a:rPr lang="en-US" i="1" dirty="0"/>
              <a:t>B</a:t>
            </a:r>
            <a:r>
              <a:rPr lang="en-US" dirty="0"/>
              <a:t> that has length </a:t>
            </a:r>
            <a:r>
              <a:rPr lang="en-US" i="1" dirty="0"/>
              <a:t>p</a:t>
            </a:r>
            <a:r>
              <a:rPr lang="en-US" dirty="0"/>
              <a:t> or greater but that cannot be pumped.</a:t>
            </a:r>
          </a:p>
          <a:p>
            <a:pPr marL="1117854" lvl="2" indent="-514350">
              <a:buFont typeface="Arial" charset="0"/>
              <a:buChar char="•"/>
            </a:pPr>
            <a:r>
              <a:rPr lang="en-US" dirty="0"/>
              <a:t>Demonstrate that </a:t>
            </a:r>
            <a:r>
              <a:rPr lang="en-US" i="1" dirty="0"/>
              <a:t>s</a:t>
            </a:r>
            <a:r>
              <a:rPr lang="en-US" dirty="0"/>
              <a:t> cannot be pumped by considering all ways of dividing </a:t>
            </a:r>
            <a:r>
              <a:rPr lang="en-US" i="1" dirty="0"/>
              <a:t>s</a:t>
            </a:r>
            <a:r>
              <a:rPr lang="en-US" dirty="0"/>
              <a:t> into </a:t>
            </a:r>
            <a:r>
              <a:rPr lang="en-US" i="1" dirty="0"/>
              <a:t>x</a:t>
            </a:r>
            <a:r>
              <a:rPr lang="en-US" dirty="0"/>
              <a:t>, </a:t>
            </a:r>
            <a:r>
              <a:rPr lang="en-US" i="1" dirty="0"/>
              <a:t>y</a:t>
            </a:r>
            <a:r>
              <a:rPr lang="en-US" dirty="0"/>
              <a:t>, </a:t>
            </a:r>
            <a:r>
              <a:rPr lang="en-US" i="1" dirty="0"/>
              <a:t>z </a:t>
            </a:r>
            <a:r>
              <a:rPr lang="en-US" dirty="0"/>
              <a:t>(taking condition 3 into account if convenient) and for each such division, finding a value </a:t>
            </a:r>
            <a:r>
              <a:rPr lang="en-US" i="1" dirty="0" err="1"/>
              <a:t>i</a:t>
            </a:r>
            <a:r>
              <a:rPr lang="en-US" dirty="0"/>
              <a:t> where </a:t>
            </a:r>
            <a:r>
              <a:rPr lang="en-US" dirty="0" err="1"/>
              <a:t>xy</a:t>
            </a:r>
            <a:r>
              <a:rPr lang="en-US" baseline="30000" dirty="0" err="1"/>
              <a:t>i</a:t>
            </a:r>
            <a:r>
              <a:rPr lang="en-US" dirty="0" err="1"/>
              <a:t>z</a:t>
            </a:r>
            <a:r>
              <a:rPr lang="en-US" b="1" dirty="0" err="1">
                <a:sym typeface="Symbol"/>
              </a:rPr>
              <a:t></a:t>
            </a:r>
            <a:r>
              <a:rPr lang="en-US" i="1" dirty="0" err="1"/>
              <a:t>B</a:t>
            </a:r>
            <a:r>
              <a:rPr lang="en-US" dirty="0"/>
              <a:t>.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/>
              <a:t>Conclude that the existence of </a:t>
            </a:r>
            <a:r>
              <a:rPr lang="en-US" i="1" dirty="0"/>
              <a:t>s</a:t>
            </a:r>
            <a:r>
              <a:rPr lang="en-US" dirty="0"/>
              <a:t> contradicts the pumping lemma if </a:t>
            </a:r>
            <a:r>
              <a:rPr lang="en-US" i="1" dirty="0"/>
              <a:t>B</a:t>
            </a:r>
            <a:r>
              <a:rPr lang="en-US" dirty="0"/>
              <a:t> were regular. Hence </a:t>
            </a:r>
            <a:r>
              <a:rPr lang="en-US" i="1" dirty="0"/>
              <a:t>B</a:t>
            </a:r>
            <a:r>
              <a:rPr lang="en-US" dirty="0"/>
              <a:t> cannot be regular.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E08D2-B33B-6E41-B132-2D62957D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 video on Pumping Lemma for Regular Languages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D5A98-BFC2-E543-8355-7BDE6BB0E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6705" y="1905000"/>
            <a:ext cx="7498080" cy="4800600"/>
          </a:xfrm>
        </p:spPr>
        <p:txBody>
          <a:bodyPr/>
          <a:lstStyle/>
          <a:p>
            <a:r>
              <a:rPr lang="en-US" dirty="0"/>
              <a:t>Please view the video posted at 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</a:t>
            </a:r>
            <a:r>
              <a:rPr lang="en-US" dirty="0" err="1"/>
              <a:t>dikEDuepOtI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215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284-518A-0F4E-8320-0D1FF8C89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10174-76A2-4F41-B8EC-74FAEB91C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pumping lemma to prove that languages L1, L2, L3 and L4 in the next two slides are not regular.</a:t>
            </a:r>
          </a:p>
          <a:p>
            <a:r>
              <a:rPr lang="en-US" dirty="0"/>
              <a:t>The solutions of these 4 examples are posted in </a:t>
            </a:r>
            <a:r>
              <a:rPr lang="en-US"/>
              <a:t>the current </a:t>
            </a:r>
            <a:r>
              <a:rPr lang="en-US" dirty="0"/>
              <a:t>module (M5: Properties of Regular languages) in folio.</a:t>
            </a:r>
          </a:p>
        </p:txBody>
      </p:sp>
    </p:spTree>
    <p:extLst>
      <p:ext uri="{BB962C8B-B14F-4D97-AF65-F5344CB8AC3E}">
        <p14:creationId xmlns:p14="http://schemas.microsoft.com/office/powerpoint/2010/main" val="2017548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Nonregular languages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676400"/>
            <a:ext cx="749808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/>
              <a:t>L1 = {0</a:t>
            </a:r>
            <a:r>
              <a:rPr lang="en-US" b="1" baseline="30000" dirty="0"/>
              <a:t>n</a:t>
            </a:r>
            <a:r>
              <a:rPr lang="en-US" b="1" dirty="0"/>
              <a:t>1</a:t>
            </a:r>
            <a:r>
              <a:rPr lang="en-US" b="1" baseline="30000" dirty="0"/>
              <a:t>n  </a:t>
            </a:r>
            <a:r>
              <a:rPr lang="en-US" b="1" dirty="0"/>
              <a:t>|n </a:t>
            </a:r>
            <a:r>
              <a:rPr lang="en-US" b="1" dirty="0">
                <a:sym typeface="Symbol" pitchFamily="18" charset="2"/>
              </a:rPr>
              <a:t></a:t>
            </a:r>
            <a:r>
              <a:rPr lang="en-US" b="1" dirty="0"/>
              <a:t> 0}</a:t>
            </a:r>
          </a:p>
          <a:p>
            <a:pPr>
              <a:buFontTx/>
              <a:buNone/>
            </a:pPr>
            <a:r>
              <a:rPr lang="en-US" dirty="0"/>
              <a:t>	</a:t>
            </a:r>
            <a:r>
              <a:rPr lang="en-US" sz="2800" dirty="0"/>
              <a:t>Proof </a:t>
            </a:r>
            <a:r>
              <a:rPr lang="en-US" sz="2800"/>
              <a:t>by contradiction</a:t>
            </a:r>
            <a:r>
              <a:rPr lang="en-US" sz="2800" dirty="0"/>
              <a:t>, and use pumping lemma.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608" y="304800"/>
            <a:ext cx="7498080" cy="1143000"/>
          </a:xfrm>
        </p:spPr>
        <p:txBody>
          <a:bodyPr/>
          <a:lstStyle/>
          <a:p>
            <a:r>
              <a:rPr lang="en-US" dirty="0" err="1"/>
              <a:t>Nonregular</a:t>
            </a:r>
            <a:r>
              <a:rPr lang="en-US" dirty="0"/>
              <a:t> languages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752600"/>
            <a:ext cx="7239000" cy="4648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/>
              <a:t>L2 = {w | w has an equal number of 0s and 1s}</a:t>
            </a:r>
          </a:p>
          <a:p>
            <a:pPr>
              <a:buFontTx/>
              <a:buNone/>
            </a:pPr>
            <a:endParaRPr lang="en-US" b="1" dirty="0"/>
          </a:p>
          <a:p>
            <a:pPr>
              <a:buNone/>
            </a:pPr>
            <a:r>
              <a:rPr lang="en-US" b="1" dirty="0"/>
              <a:t>L3 =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b="1" dirty="0"/>
              <a:t>L4</a:t>
            </a:r>
            <a:r>
              <a:rPr lang="en-US" dirty="0"/>
              <a:t> = {0</a:t>
            </a:r>
            <a:r>
              <a:rPr lang="en-US" baseline="30000" dirty="0"/>
              <a:t>i</a:t>
            </a:r>
            <a:r>
              <a:rPr lang="en-US" dirty="0"/>
              <a:t>1</a:t>
            </a:r>
            <a:r>
              <a:rPr lang="en-US" baseline="30000" dirty="0"/>
              <a:t>j</a:t>
            </a:r>
            <a:r>
              <a:rPr lang="en-US" dirty="0"/>
              <a:t> | </a:t>
            </a:r>
            <a:r>
              <a:rPr lang="en-US" dirty="0" err="1"/>
              <a:t>i</a:t>
            </a:r>
            <a:r>
              <a:rPr lang="en-US" dirty="0"/>
              <a:t>&gt;</a:t>
            </a:r>
            <a:r>
              <a:rPr lang="en-US"/>
              <a:t>j}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sz="2800" dirty="0"/>
              <a:t>Proof by contradiction, and use pumping lemma.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247281"/>
              </p:ext>
            </p:extLst>
          </p:nvPr>
        </p:nvGraphicFramePr>
        <p:xfrm>
          <a:off x="2362200" y="3200400"/>
          <a:ext cx="4021666" cy="82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3" imgW="1117600" imgH="228600" progId="Equation.3">
                  <p:embed/>
                </p:oleObj>
              </mc:Choice>
              <mc:Fallback>
                <p:oleObj name="Equation" r:id="rId3" imgW="11176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3200400"/>
                        <a:ext cx="4021666" cy="82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EF368EE7-D102-4CCA-8BEB-448C709E9971}"/>
</file>

<file path=customXml/itemProps2.xml><?xml version="1.0" encoding="utf-8"?>
<ds:datastoreItem xmlns:ds="http://schemas.openxmlformats.org/officeDocument/2006/customXml" ds:itemID="{169B4234-602E-4E02-88A7-482CEED927C6}"/>
</file>

<file path=customXml/itemProps3.xml><?xml version="1.0" encoding="utf-8"?>
<ds:datastoreItem xmlns:ds="http://schemas.openxmlformats.org/officeDocument/2006/customXml" ds:itemID="{C8A417B6-3697-4462-B24F-480BACA992EC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7622</TotalTime>
  <Words>565</Words>
  <Application>Microsoft Macintosh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Closure Property of Regular Languages</vt:lpstr>
      <vt:lpstr>Pumping lemma for regular languages</vt:lpstr>
      <vt:lpstr>Pumping lemma for regular languages</vt:lpstr>
      <vt:lpstr>Pumping Lemma</vt:lpstr>
      <vt:lpstr>How to prove that a language is not regular</vt:lpstr>
      <vt:lpstr>A video on Pumping Lemma for Regular Languages</vt:lpstr>
      <vt:lpstr>Examples</vt:lpstr>
      <vt:lpstr>Nonregular languages</vt:lpstr>
      <vt:lpstr>Nonregular languages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1018</cp:revision>
  <dcterms:created xsi:type="dcterms:W3CDTF">2003-01-02T15:29:37Z</dcterms:created>
  <dcterms:modified xsi:type="dcterms:W3CDTF">2020-06-06T03:47:06Z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