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7" r:id="rId2"/>
    <p:sldId id="282" r:id="rId3"/>
    <p:sldId id="296" r:id="rId4"/>
    <p:sldId id="277" r:id="rId5"/>
    <p:sldId id="278" r:id="rId6"/>
    <p:sldId id="293" r:id="rId7"/>
    <p:sldId id="297" r:id="rId8"/>
    <p:sldId id="294" r:id="rId9"/>
    <p:sldId id="298" r:id="rId10"/>
    <p:sldId id="283" r:id="rId11"/>
    <p:sldId id="284" r:id="rId12"/>
    <p:sldId id="285" r:id="rId13"/>
    <p:sldId id="295" r:id="rId14"/>
    <p:sldId id="286" r:id="rId15"/>
    <p:sldId id="299" r:id="rId16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47" autoAdjust="0"/>
    <p:restoredTop sz="94673"/>
  </p:normalViewPr>
  <p:slideViewPr>
    <p:cSldViewPr>
      <p:cViewPr varScale="1">
        <p:scale>
          <a:sx n="121" d="100"/>
          <a:sy n="121" d="100"/>
        </p:scale>
        <p:origin x="192" y="9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F338B6E2-BB3C-4169-BDDD-835E98ACC3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85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EB24-FCC4-45B6-BFF7-F783949806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D1E0-D6F7-46F4-A175-7D3297DC06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0356B-F88B-46EB-8C4C-3F88FFD9FD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C49F-67DB-44D5-8E4C-A3FCA124DF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618EB-2C39-4430-9F96-9AD5A1A46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C235C-1EB8-4E15-92FB-61BEDAAA97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49F9D-23D9-4075-ABCA-C1C46B648E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6EE3-9282-4DEB-8848-98AD089344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39121-3F5F-4533-AEF7-732D29EB7F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5C40C-7DC6-446F-A83D-7A914E9EC0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FB7F-55D9-4EB7-8F14-8EBEE6C947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03A4D1B-961D-488F-8C88-07C934C69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Chapter 6 Properties of Regular languages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1417320" y="1447800"/>
            <a:ext cx="7498080" cy="4800600"/>
          </a:xfrm>
        </p:spPr>
        <p:txBody>
          <a:bodyPr/>
          <a:lstStyle/>
          <a:p>
            <a:pPr marL="609600" indent="-609600"/>
            <a:r>
              <a:rPr lang="en-US" dirty="0"/>
              <a:t>The family of languages accepted by finite automata consists </a:t>
            </a:r>
            <a:r>
              <a:rPr lang="en-US"/>
              <a:t>of precisely </a:t>
            </a:r>
            <a:r>
              <a:rPr lang="en-US" dirty="0"/>
              <a:t>the regular sets over </a:t>
            </a:r>
            <a:r>
              <a:rPr lang="en-US" dirty="0">
                <a:sym typeface="Symbol" pitchFamily="18" charset="2"/>
              </a:rPr>
              <a:t> </a:t>
            </a:r>
            <a:r>
              <a:rPr lang="en-US" b="1" dirty="0">
                <a:sym typeface="Symbol" pitchFamily="18" charset="2"/>
              </a:rPr>
              <a:t>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Every regular language is accepted by some nondeterministic finite automaton (NFA).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Every language accepted by a finite automaton is a regular language.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2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200" dirty="0">
                <a:sym typeface="Symbol" pitchFamily="18" charset="2"/>
              </a:rPr>
              <a:t>Every language accepted by a finite automaton is a regular language.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2209800"/>
            <a:ext cx="7772400" cy="4114800"/>
          </a:xfrm>
        </p:spPr>
        <p:txBody>
          <a:bodyPr/>
          <a:lstStyle/>
          <a:p>
            <a:pPr marL="609600" indent="-609600"/>
            <a:r>
              <a:rPr lang="en-US" sz="2800" dirty="0"/>
              <a:t>Using a new type of finite automata called expression graphs, or generalized NFA (GNFA) in which arcs are labeled by regular expressions.</a:t>
            </a:r>
          </a:p>
          <a:p>
            <a:pPr marL="609600" indent="-609600"/>
            <a:r>
              <a:rPr lang="en-US" sz="2800" dirty="0"/>
              <a:t>Steps: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/>
              <a:t>Add a new start state with a </a:t>
            </a:r>
            <a:r>
              <a:rPr lang="en-US" sz="2400" dirty="0">
                <a:sym typeface="Symbol" pitchFamily="18" charset="2"/>
              </a:rPr>
              <a:t> arrow to the old start state. 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>
                <a:sym typeface="Symbol" pitchFamily="18" charset="2"/>
              </a:rPr>
              <a:t>Add a new accept state with  arrows from the old accept states.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>
                <a:sym typeface="Symbol" pitchFamily="18" charset="2"/>
              </a:rPr>
              <a:t>Convert a GNFA into a regular expression.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8458200" cy="1143000"/>
          </a:xfrm>
        </p:spPr>
        <p:txBody>
          <a:bodyPr/>
          <a:lstStyle/>
          <a:p>
            <a:r>
              <a:rPr lang="en-US" sz="3600" dirty="0"/>
              <a:t>Convert a GNFA into a regular expression</a:t>
            </a:r>
          </a:p>
        </p:txBody>
      </p:sp>
      <p:grpSp>
        <p:nvGrpSpPr>
          <p:cNvPr id="301076" name="Group 20"/>
          <p:cNvGrpSpPr>
            <a:grpSpLocks/>
          </p:cNvGrpSpPr>
          <p:nvPr/>
        </p:nvGrpSpPr>
        <p:grpSpPr bwMode="auto">
          <a:xfrm>
            <a:off x="1219200" y="2133600"/>
            <a:ext cx="6400800" cy="2362200"/>
            <a:chOff x="624" y="1056"/>
            <a:chExt cx="4032" cy="1488"/>
          </a:xfrm>
        </p:grpSpPr>
        <p:sp>
          <p:nvSpPr>
            <p:cNvPr id="301060" name="Text Box 4"/>
            <p:cNvSpPr txBox="1">
              <a:spLocks noChangeArrowheads="1"/>
            </p:cNvSpPr>
            <p:nvPr/>
          </p:nvSpPr>
          <p:spPr bwMode="auto">
            <a:xfrm>
              <a:off x="720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3-state FA</a:t>
              </a:r>
            </a:p>
          </p:txBody>
        </p:sp>
        <p:sp>
          <p:nvSpPr>
            <p:cNvPr id="301061" name="Text Box 5"/>
            <p:cNvSpPr txBox="1">
              <a:spLocks noChangeArrowheads="1"/>
            </p:cNvSpPr>
            <p:nvPr/>
          </p:nvSpPr>
          <p:spPr bwMode="auto">
            <a:xfrm>
              <a:off x="2256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5-state GNFA</a:t>
              </a:r>
            </a:p>
          </p:txBody>
        </p:sp>
        <p:sp>
          <p:nvSpPr>
            <p:cNvPr id="301062" name="Text Box 6"/>
            <p:cNvSpPr txBox="1">
              <a:spLocks noChangeArrowheads="1"/>
            </p:cNvSpPr>
            <p:nvPr/>
          </p:nvSpPr>
          <p:spPr bwMode="auto">
            <a:xfrm>
              <a:off x="3792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4-state GNFA</a:t>
              </a:r>
            </a:p>
          </p:txBody>
        </p:sp>
        <p:sp>
          <p:nvSpPr>
            <p:cNvPr id="301063" name="Text Box 7"/>
            <p:cNvSpPr txBox="1">
              <a:spLocks noChangeArrowheads="1"/>
            </p:cNvSpPr>
            <p:nvPr/>
          </p:nvSpPr>
          <p:spPr bwMode="auto">
            <a:xfrm>
              <a:off x="3792" y="201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3-state GNFA</a:t>
              </a:r>
            </a:p>
          </p:txBody>
        </p:sp>
        <p:sp>
          <p:nvSpPr>
            <p:cNvPr id="301064" name="Text Box 8"/>
            <p:cNvSpPr txBox="1">
              <a:spLocks noChangeArrowheads="1"/>
            </p:cNvSpPr>
            <p:nvPr/>
          </p:nvSpPr>
          <p:spPr bwMode="auto">
            <a:xfrm>
              <a:off x="2256" y="2020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2-state GNFA</a:t>
              </a:r>
            </a:p>
          </p:txBody>
        </p:sp>
        <p:grpSp>
          <p:nvGrpSpPr>
            <p:cNvPr id="301068" name="Group 12"/>
            <p:cNvGrpSpPr>
              <a:grpSpLocks/>
            </p:cNvGrpSpPr>
            <p:nvPr/>
          </p:nvGrpSpPr>
          <p:grpSpPr bwMode="auto">
            <a:xfrm>
              <a:off x="624" y="1968"/>
              <a:ext cx="1008" cy="576"/>
              <a:chOff x="768" y="1920"/>
              <a:chExt cx="1008" cy="576"/>
            </a:xfrm>
          </p:grpSpPr>
          <p:sp>
            <p:nvSpPr>
              <p:cNvPr id="301066" name="Oval 10"/>
              <p:cNvSpPr>
                <a:spLocks noChangeArrowheads="1"/>
              </p:cNvSpPr>
              <p:nvPr/>
            </p:nvSpPr>
            <p:spPr bwMode="auto">
              <a:xfrm>
                <a:off x="768" y="1920"/>
                <a:ext cx="1008" cy="57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1067" name="Text Box 11"/>
              <p:cNvSpPr txBox="1">
                <a:spLocks noChangeArrowheads="1"/>
              </p:cNvSpPr>
              <p:nvPr/>
            </p:nvSpPr>
            <p:spPr bwMode="auto">
              <a:xfrm>
                <a:off x="791" y="1920"/>
                <a:ext cx="937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/>
                  <a:t>regular</a:t>
                </a:r>
              </a:p>
              <a:p>
                <a:pPr algn="ctr"/>
                <a:r>
                  <a:rPr lang="en-US"/>
                  <a:t>expression</a:t>
                </a:r>
              </a:p>
            </p:txBody>
          </p:sp>
        </p:grpSp>
        <p:sp>
          <p:nvSpPr>
            <p:cNvPr id="301069" name="AutoShape 13"/>
            <p:cNvSpPr>
              <a:spLocks noChangeArrowheads="1"/>
            </p:cNvSpPr>
            <p:nvPr/>
          </p:nvSpPr>
          <p:spPr bwMode="auto">
            <a:xfrm>
              <a:off x="1632" y="1296"/>
              <a:ext cx="576" cy="96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0" name="AutoShape 14"/>
            <p:cNvSpPr>
              <a:spLocks noChangeArrowheads="1"/>
            </p:cNvSpPr>
            <p:nvPr/>
          </p:nvSpPr>
          <p:spPr bwMode="auto">
            <a:xfrm>
              <a:off x="3168" y="1296"/>
              <a:ext cx="576" cy="96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2" name="AutoShape 16"/>
            <p:cNvSpPr>
              <a:spLocks noChangeArrowheads="1"/>
            </p:cNvSpPr>
            <p:nvPr/>
          </p:nvSpPr>
          <p:spPr bwMode="auto">
            <a:xfrm>
              <a:off x="4176" y="1612"/>
              <a:ext cx="96" cy="384"/>
            </a:xfrm>
            <a:prstGeom prst="down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1073" name="AutoShape 17"/>
            <p:cNvSpPr>
              <a:spLocks noChangeArrowheads="1"/>
            </p:cNvSpPr>
            <p:nvPr/>
          </p:nvSpPr>
          <p:spPr bwMode="auto">
            <a:xfrm>
              <a:off x="3168" y="2208"/>
              <a:ext cx="576" cy="96"/>
            </a:xfrm>
            <a:prstGeom prst="lef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5" name="AutoShape 19"/>
            <p:cNvSpPr>
              <a:spLocks noChangeArrowheads="1"/>
            </p:cNvSpPr>
            <p:nvPr/>
          </p:nvSpPr>
          <p:spPr bwMode="auto">
            <a:xfrm>
              <a:off x="1641" y="2208"/>
              <a:ext cx="576" cy="96"/>
            </a:xfrm>
            <a:prstGeom prst="lef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Constructing an equivalent GNFA with one fewer state with k&gt;2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7772400" cy="4114800"/>
          </a:xfrm>
        </p:spPr>
        <p:txBody>
          <a:bodyPr/>
          <a:lstStyle/>
          <a:p>
            <a:r>
              <a:rPr lang="en-US" sz="2600" dirty="0"/>
              <a:t>Choose a state </a:t>
            </a:r>
            <a:r>
              <a:rPr lang="en-US" sz="2600" dirty="0" err="1"/>
              <a:t>q</a:t>
            </a:r>
            <a:r>
              <a:rPr lang="en-US" sz="2600" baseline="-25000" dirty="0" err="1"/>
              <a:t>rip</a:t>
            </a:r>
            <a:r>
              <a:rPr lang="en-US" sz="2600" dirty="0"/>
              <a:t> in GNFA that is neither the start nor the accepting state, and remove it.</a:t>
            </a:r>
          </a:p>
          <a:p>
            <a:r>
              <a:rPr lang="en-US" sz="2600" dirty="0"/>
              <a:t>Repair the machine by altering the regular expressions that label each of the remaining arrow.</a:t>
            </a:r>
          </a:p>
        </p:txBody>
      </p:sp>
      <p:grpSp>
        <p:nvGrpSpPr>
          <p:cNvPr id="302135" name="Group 55"/>
          <p:cNvGrpSpPr>
            <a:grpSpLocks/>
          </p:cNvGrpSpPr>
          <p:nvPr/>
        </p:nvGrpSpPr>
        <p:grpSpPr bwMode="auto">
          <a:xfrm>
            <a:off x="1557337" y="2955925"/>
            <a:ext cx="1990725" cy="2438400"/>
            <a:chOff x="720" y="2448"/>
            <a:chExt cx="1254" cy="1536"/>
          </a:xfrm>
        </p:grpSpPr>
        <p:grpSp>
          <p:nvGrpSpPr>
            <p:cNvPr id="302112" name="Group 32"/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302091" name="Oval 11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092" name="Text Box 12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302113" name="Group 33"/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302114" name="Oval 34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15" name="Text Box 35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j</a:t>
                </a:r>
              </a:p>
            </p:txBody>
          </p:sp>
        </p:grpSp>
        <p:grpSp>
          <p:nvGrpSpPr>
            <p:cNvPr id="302119" name="Group 39"/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302117" name="Oval 37"/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18" name="Text Box 38"/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302120" name="Freeform 40"/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1" name="Freeform 41"/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2" name="Freeform 42"/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3" name="Freeform 43"/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4" name="Text Box 44"/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4</a:t>
              </a:r>
            </a:p>
          </p:txBody>
        </p:sp>
        <p:sp>
          <p:nvSpPr>
            <p:cNvPr id="302125" name="Text Box 45"/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302126" name="Text Box 46"/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302127" name="Text Box 47"/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302138" name="Group 58"/>
          <p:cNvGrpSpPr>
            <a:grpSpLocks/>
          </p:cNvGrpSpPr>
          <p:nvPr/>
        </p:nvGrpSpPr>
        <p:grpSpPr bwMode="auto">
          <a:xfrm>
            <a:off x="4681537" y="3489325"/>
            <a:ext cx="3852863" cy="728663"/>
            <a:chOff x="2688" y="2688"/>
            <a:chExt cx="2427" cy="459"/>
          </a:xfrm>
        </p:grpSpPr>
        <p:grpSp>
          <p:nvGrpSpPr>
            <p:cNvPr id="302129" name="Group 49"/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302130" name="Oval 50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31" name="Text Box 51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302132" name="Group 52"/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302133" name="Oval 53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34" name="Text Box 54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j</a:t>
                </a:r>
              </a:p>
            </p:txBody>
          </p:sp>
        </p:grpSp>
        <p:sp>
          <p:nvSpPr>
            <p:cNvPr id="302136" name="Line 56"/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37" name="Text Box 57"/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02140" name="Text Box 60"/>
          <p:cNvSpPr txBox="1">
            <a:spLocks noChangeArrowheads="1"/>
          </p:cNvSpPr>
          <p:nvPr/>
        </p:nvSpPr>
        <p:spPr bwMode="auto">
          <a:xfrm>
            <a:off x="2166937" y="5470525"/>
            <a:ext cx="83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before</a:t>
            </a:r>
          </a:p>
        </p:txBody>
      </p:sp>
      <p:sp>
        <p:nvSpPr>
          <p:cNvPr id="302141" name="Text Box 61"/>
          <p:cNvSpPr txBox="1">
            <a:spLocks noChangeArrowheads="1"/>
          </p:cNvSpPr>
          <p:nvPr/>
        </p:nvSpPr>
        <p:spPr bwMode="auto">
          <a:xfrm>
            <a:off x="6510337" y="5470525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after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this change for every arrow going from any state </a:t>
            </a:r>
            <a:r>
              <a:rPr lang="en-US" dirty="0" err="1"/>
              <a:t>q</a:t>
            </a:r>
            <a:r>
              <a:rPr lang="en-US" baseline="-25000" dirty="0" err="1"/>
              <a:t>i</a:t>
            </a:r>
            <a:r>
              <a:rPr lang="en-US" dirty="0"/>
              <a:t> to any state </a:t>
            </a:r>
            <a:r>
              <a:rPr lang="en-US" dirty="0" err="1"/>
              <a:t>q</a:t>
            </a:r>
            <a:r>
              <a:rPr lang="en-US" baseline="-25000" dirty="0" err="1"/>
              <a:t>j</a:t>
            </a:r>
            <a:r>
              <a:rPr lang="en-US" dirty="0"/>
              <a:t>, including the case where </a:t>
            </a:r>
            <a:r>
              <a:rPr lang="en-US" dirty="0" err="1"/>
              <a:t>q</a:t>
            </a:r>
            <a:r>
              <a:rPr lang="en-US" baseline="-25000" dirty="0" err="1"/>
              <a:t>i</a:t>
            </a:r>
            <a:r>
              <a:rPr lang="en-US" dirty="0"/>
              <a:t> = </a:t>
            </a:r>
            <a:r>
              <a:rPr lang="en-US" dirty="0" err="1"/>
              <a:t>q</a:t>
            </a:r>
            <a:r>
              <a:rPr lang="en-US" baseline="-25000" dirty="0" err="1"/>
              <a:t>j</a:t>
            </a:r>
            <a:r>
              <a:rPr lang="en-US" dirty="0"/>
              <a:t> . </a:t>
            </a:r>
          </a:p>
          <a:p>
            <a:pPr lvl="1"/>
            <a:r>
              <a:rPr lang="en-US" dirty="0" err="1">
                <a:latin typeface="Arial" pitchFamily="34" charset="0"/>
                <a:cs typeface="Arial" pitchFamily="34" charset="0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</a:rPr>
              <a:t>i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 Q-{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accept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}</a:t>
            </a:r>
          </a:p>
          <a:p>
            <a:pPr lvl="1"/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Q-{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start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}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i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)≠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2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 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3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≠</a:t>
            </a:r>
            <a:endParaRPr lang="en-US" dirty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4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i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 </a:t>
            </a:r>
          </a:p>
          <a:p>
            <a:pPr lvl="1"/>
            <a:endParaRPr lang="en-US" dirty="0">
              <a:latin typeface="Arial" pitchFamily="34" charset="0"/>
              <a:cs typeface="Arial" pitchFamily="34" charset="0"/>
              <a:sym typeface="Symbol"/>
            </a:endParaRPr>
          </a:p>
          <a:p>
            <a:pPr lvl="1"/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416"/>
            <a:ext cx="2133600" cy="1028700"/>
          </a:xfrm>
        </p:spPr>
        <p:txBody>
          <a:bodyPr>
            <a:normAutofit/>
          </a:bodyPr>
          <a:lstStyle/>
          <a:p>
            <a:r>
              <a:rPr lang="en-US" sz="3200" dirty="0"/>
              <a:t>Example 1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C24E32B-644E-694F-9C81-E4A39BE1E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7798" y="848463"/>
            <a:ext cx="6831584" cy="5123688"/>
          </a:xfrm>
          <a:prstGeom prst="rect">
            <a:avLst/>
          </a:prstGeom>
        </p:spPr>
      </p:pic>
      <p:grpSp>
        <p:nvGrpSpPr>
          <p:cNvPr id="4" name="Group 55">
            <a:extLst>
              <a:ext uri="{FF2B5EF4-FFF2-40B4-BE49-F238E27FC236}">
                <a16:creationId xmlns:a16="http://schemas.microsoft.com/office/drawing/2014/main" id="{0D1C57C6-8513-C849-9317-ADA346326A2A}"/>
              </a:ext>
            </a:extLst>
          </p:cNvPr>
          <p:cNvGrpSpPr>
            <a:grpSpLocks/>
          </p:cNvGrpSpPr>
          <p:nvPr/>
        </p:nvGrpSpPr>
        <p:grpSpPr bwMode="auto">
          <a:xfrm>
            <a:off x="1064771" y="1270378"/>
            <a:ext cx="1990725" cy="2438400"/>
            <a:chOff x="720" y="2448"/>
            <a:chExt cx="1254" cy="1536"/>
          </a:xfrm>
        </p:grpSpPr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id="{3E92691E-7CBB-B349-BC3D-92DD90F193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C6D71C4C-E4CB-8949-BC09-6BD5A6EE35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12">
                <a:extLst>
                  <a:ext uri="{FF2B5EF4-FFF2-40B4-BE49-F238E27FC236}">
                    <a16:creationId xmlns:a16="http://schemas.microsoft.com/office/drawing/2014/main" id="{12C0109B-C76E-FB43-B68C-78E45DC63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6" name="Group 33">
              <a:extLst>
                <a:ext uri="{FF2B5EF4-FFF2-40B4-BE49-F238E27FC236}">
                  <a16:creationId xmlns:a16="http://schemas.microsoft.com/office/drawing/2014/main" id="{E5FF4655-97B5-A041-9967-4C1C8A3A1F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18" name="Oval 34">
                <a:extLst>
                  <a:ext uri="{FF2B5EF4-FFF2-40B4-BE49-F238E27FC236}">
                    <a16:creationId xmlns:a16="http://schemas.microsoft.com/office/drawing/2014/main" id="{EA6CBADC-896E-AC47-8CF3-6E69501F7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35">
                <a:extLst>
                  <a:ext uri="{FF2B5EF4-FFF2-40B4-BE49-F238E27FC236}">
                    <a16:creationId xmlns:a16="http://schemas.microsoft.com/office/drawing/2014/main" id="{D04DF131-C89E-DC4E-9CF2-618E7C3662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7368D6DF-BEA2-0349-92D8-35A9EC24C4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16" name="Oval 37">
                <a:extLst>
                  <a:ext uri="{FF2B5EF4-FFF2-40B4-BE49-F238E27FC236}">
                    <a16:creationId xmlns:a16="http://schemas.microsoft.com/office/drawing/2014/main" id="{453ECAB0-24A9-F447-BA6E-9DC76F5F94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Text Box 38">
                <a:extLst>
                  <a:ext uri="{FF2B5EF4-FFF2-40B4-BE49-F238E27FC236}">
                    <a16:creationId xmlns:a16="http://schemas.microsoft.com/office/drawing/2014/main" id="{669AE749-3801-744A-94AC-6775D4D02F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8F9BBBC4-1403-C04B-B2CD-41997EDEC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1D990019-C6ED-8F4D-B354-DE9098FA0242}"/>
                </a:ext>
              </a:extLst>
            </p:cNvPr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9BB3767E-9C6C-E145-B9BB-17D77F444C2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4E3E0EFA-C78F-3A40-AF94-789AC42637CB}"/>
                </a:ext>
              </a:extLst>
            </p:cNvPr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44">
              <a:extLst>
                <a:ext uri="{FF2B5EF4-FFF2-40B4-BE49-F238E27FC236}">
                  <a16:creationId xmlns:a16="http://schemas.microsoft.com/office/drawing/2014/main" id="{D0C3196A-A6B5-DF45-9256-BDE5EA4FBE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4</a:t>
              </a:r>
            </a:p>
          </p:txBody>
        </p:sp>
        <p:sp>
          <p:nvSpPr>
            <p:cNvPr id="13" name="Text Box 45">
              <a:extLst>
                <a:ext uri="{FF2B5EF4-FFF2-40B4-BE49-F238E27FC236}">
                  <a16:creationId xmlns:a16="http://schemas.microsoft.com/office/drawing/2014/main" id="{9D1C27C5-2619-6E4E-B946-74D0EE1D6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14" name="Text Box 46">
              <a:extLst>
                <a:ext uri="{FF2B5EF4-FFF2-40B4-BE49-F238E27FC236}">
                  <a16:creationId xmlns:a16="http://schemas.microsoft.com/office/drawing/2014/main" id="{C4A2708E-44F8-CD49-8C98-CDB515D472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15" name="Text Box 47">
              <a:extLst>
                <a:ext uri="{FF2B5EF4-FFF2-40B4-BE49-F238E27FC236}">
                  <a16:creationId xmlns:a16="http://schemas.microsoft.com/office/drawing/2014/main" id="{C3BCEA5D-2B2E-6F4B-8E08-A3C1EBD85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22" name="Group 58">
            <a:extLst>
              <a:ext uri="{FF2B5EF4-FFF2-40B4-BE49-F238E27FC236}">
                <a16:creationId xmlns:a16="http://schemas.microsoft.com/office/drawing/2014/main" id="{F2AFD8C1-A4D2-0C49-A7AE-474CC5BD6F9B}"/>
              </a:ext>
            </a:extLst>
          </p:cNvPr>
          <p:cNvGrpSpPr>
            <a:grpSpLocks/>
          </p:cNvGrpSpPr>
          <p:nvPr/>
        </p:nvGrpSpPr>
        <p:grpSpPr bwMode="auto">
          <a:xfrm>
            <a:off x="21744" y="4300537"/>
            <a:ext cx="3852863" cy="728663"/>
            <a:chOff x="2688" y="2688"/>
            <a:chExt cx="2427" cy="459"/>
          </a:xfrm>
        </p:grpSpPr>
        <p:grpSp>
          <p:nvGrpSpPr>
            <p:cNvPr id="23" name="Group 49">
              <a:extLst>
                <a:ext uri="{FF2B5EF4-FFF2-40B4-BE49-F238E27FC236}">
                  <a16:creationId xmlns:a16="http://schemas.microsoft.com/office/drawing/2014/main" id="{237D0958-2940-6444-94F6-32C1659F4E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29" name="Oval 50">
                <a:extLst>
                  <a:ext uri="{FF2B5EF4-FFF2-40B4-BE49-F238E27FC236}">
                    <a16:creationId xmlns:a16="http://schemas.microsoft.com/office/drawing/2014/main" id="{BA0BFCA7-D5FE-DC45-A977-3E336C287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Text Box 51">
                <a:extLst>
                  <a:ext uri="{FF2B5EF4-FFF2-40B4-BE49-F238E27FC236}">
                    <a16:creationId xmlns:a16="http://schemas.microsoft.com/office/drawing/2014/main" id="{814A8EE5-6143-954B-A741-FF28C86E92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/>
                  <a:t>q</a:t>
                </a:r>
                <a:r>
                  <a:rPr lang="en-US" baseline="-25000" dirty="0"/>
                  <a:t>i</a:t>
                </a:r>
              </a:p>
            </p:txBody>
          </p:sp>
        </p:grpSp>
        <p:grpSp>
          <p:nvGrpSpPr>
            <p:cNvPr id="24" name="Group 52">
              <a:extLst>
                <a:ext uri="{FF2B5EF4-FFF2-40B4-BE49-F238E27FC236}">
                  <a16:creationId xmlns:a16="http://schemas.microsoft.com/office/drawing/2014/main" id="{F498C968-1BDD-714E-B429-AF2363C9C4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27" name="Oval 53">
                <a:extLst>
                  <a:ext uri="{FF2B5EF4-FFF2-40B4-BE49-F238E27FC236}">
                    <a16:creationId xmlns:a16="http://schemas.microsoft.com/office/drawing/2014/main" id="{EF3140BC-21B6-CA4C-B60C-9C936432B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Text Box 54">
                <a:extLst>
                  <a:ext uri="{FF2B5EF4-FFF2-40B4-BE49-F238E27FC236}">
                    <a16:creationId xmlns:a16="http://schemas.microsoft.com/office/drawing/2014/main" id="{AC6340B3-EC14-FA4F-A150-323E885642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sp>
          <p:nvSpPr>
            <p:cNvPr id="25" name="Line 56">
              <a:extLst>
                <a:ext uri="{FF2B5EF4-FFF2-40B4-BE49-F238E27FC236}">
                  <a16:creationId xmlns:a16="http://schemas.microsoft.com/office/drawing/2014/main" id="{0D880FC4-3CE2-3343-8DEA-E93B211BD7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Box 57">
              <a:extLst>
                <a:ext uri="{FF2B5EF4-FFF2-40B4-BE49-F238E27FC236}">
                  <a16:creationId xmlns:a16="http://schemas.microsoft.com/office/drawing/2014/main" id="{A9D6BADB-F6AE-7E42-B10A-E60F4AF54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1" name="Text Box 60">
            <a:extLst>
              <a:ext uri="{FF2B5EF4-FFF2-40B4-BE49-F238E27FC236}">
                <a16:creationId xmlns:a16="http://schemas.microsoft.com/office/drawing/2014/main" id="{546CCBA8-9AA7-5640-9236-68B4271F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5244"/>
            <a:ext cx="83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before</a:t>
            </a:r>
          </a:p>
        </p:txBody>
      </p:sp>
      <p:sp>
        <p:nvSpPr>
          <p:cNvPr id="32" name="Text Box 61">
            <a:extLst>
              <a:ext uri="{FF2B5EF4-FFF2-40B4-BE49-F238E27FC236}">
                <a16:creationId xmlns:a16="http://schemas.microsoft.com/office/drawing/2014/main" id="{87AF4270-38E5-FF47-AB5D-6AAB25F9A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4" y="3926489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after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416"/>
            <a:ext cx="2133600" cy="1028700"/>
          </a:xfrm>
        </p:spPr>
        <p:txBody>
          <a:bodyPr>
            <a:normAutofit/>
          </a:bodyPr>
          <a:lstStyle/>
          <a:p>
            <a:r>
              <a:rPr lang="en-US" sz="3200" dirty="0"/>
              <a:t>Example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24E32B-644E-694F-9C81-E4A39BE1E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956052" y="880364"/>
            <a:ext cx="6831584" cy="5123688"/>
          </a:xfrm>
          <a:prstGeom prst="rect">
            <a:avLst/>
          </a:prstGeom>
        </p:spPr>
      </p:pic>
      <p:grpSp>
        <p:nvGrpSpPr>
          <p:cNvPr id="4" name="Group 55">
            <a:extLst>
              <a:ext uri="{FF2B5EF4-FFF2-40B4-BE49-F238E27FC236}">
                <a16:creationId xmlns:a16="http://schemas.microsoft.com/office/drawing/2014/main" id="{1722C940-6FD6-8943-9800-3A04911B4202}"/>
              </a:ext>
            </a:extLst>
          </p:cNvPr>
          <p:cNvGrpSpPr>
            <a:grpSpLocks/>
          </p:cNvGrpSpPr>
          <p:nvPr/>
        </p:nvGrpSpPr>
        <p:grpSpPr bwMode="auto">
          <a:xfrm>
            <a:off x="1198179" y="3651682"/>
            <a:ext cx="1878600" cy="2183404"/>
            <a:chOff x="720" y="2448"/>
            <a:chExt cx="1254" cy="1536"/>
          </a:xfrm>
        </p:grpSpPr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id="{623DC9AD-55C4-6A43-BA24-9AD0CECAC2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1BCC86B3-13B8-A64E-9689-72D82B861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12">
                <a:extLst>
                  <a:ext uri="{FF2B5EF4-FFF2-40B4-BE49-F238E27FC236}">
                    <a16:creationId xmlns:a16="http://schemas.microsoft.com/office/drawing/2014/main" id="{41C99B41-1E4E-A14C-9D69-A87E5692B4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6" name="Group 33">
              <a:extLst>
                <a:ext uri="{FF2B5EF4-FFF2-40B4-BE49-F238E27FC236}">
                  <a16:creationId xmlns:a16="http://schemas.microsoft.com/office/drawing/2014/main" id="{7F5B3276-C4A2-E242-A9FD-BFC9D8A3C6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18" name="Oval 34">
                <a:extLst>
                  <a:ext uri="{FF2B5EF4-FFF2-40B4-BE49-F238E27FC236}">
                    <a16:creationId xmlns:a16="http://schemas.microsoft.com/office/drawing/2014/main" id="{4AD45ED0-50F4-B544-8154-00F3BBCB8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35">
                <a:extLst>
                  <a:ext uri="{FF2B5EF4-FFF2-40B4-BE49-F238E27FC236}">
                    <a16:creationId xmlns:a16="http://schemas.microsoft.com/office/drawing/2014/main" id="{43BEAFD4-FDE9-FF4E-803E-46CC70C840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6552B544-72F7-3A42-B195-06C2D59A0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16" name="Oval 37">
                <a:extLst>
                  <a:ext uri="{FF2B5EF4-FFF2-40B4-BE49-F238E27FC236}">
                    <a16:creationId xmlns:a16="http://schemas.microsoft.com/office/drawing/2014/main" id="{BDC40CDD-C8E7-B246-9C5B-9F0547EBFC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Text Box 38">
                <a:extLst>
                  <a:ext uri="{FF2B5EF4-FFF2-40B4-BE49-F238E27FC236}">
                    <a16:creationId xmlns:a16="http://schemas.microsoft.com/office/drawing/2014/main" id="{45D98B90-A5E8-8040-8702-7EC70DC1C8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E486308A-1D29-E441-9ECE-3B9C1C5B1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B2A32774-4408-2E47-A81E-1018BA2665E9}"/>
                </a:ext>
              </a:extLst>
            </p:cNvPr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141D2AA2-2646-E045-9D8F-FB90A3CB1BF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FEF21AA6-DA77-874E-877D-1F5FF94D9321}"/>
                </a:ext>
              </a:extLst>
            </p:cNvPr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44">
              <a:extLst>
                <a:ext uri="{FF2B5EF4-FFF2-40B4-BE49-F238E27FC236}">
                  <a16:creationId xmlns:a16="http://schemas.microsoft.com/office/drawing/2014/main" id="{729FC6D2-A15F-114D-9889-A70C179356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4</a:t>
              </a:r>
            </a:p>
          </p:txBody>
        </p:sp>
        <p:sp>
          <p:nvSpPr>
            <p:cNvPr id="13" name="Text Box 45">
              <a:extLst>
                <a:ext uri="{FF2B5EF4-FFF2-40B4-BE49-F238E27FC236}">
                  <a16:creationId xmlns:a16="http://schemas.microsoft.com/office/drawing/2014/main" id="{7B6969A1-687D-E94D-9685-100B7A6AB2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14" name="Text Box 46">
              <a:extLst>
                <a:ext uri="{FF2B5EF4-FFF2-40B4-BE49-F238E27FC236}">
                  <a16:creationId xmlns:a16="http://schemas.microsoft.com/office/drawing/2014/main" id="{88B7741D-7151-7541-802F-F7F12AAF1F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15" name="Text Box 47">
              <a:extLst>
                <a:ext uri="{FF2B5EF4-FFF2-40B4-BE49-F238E27FC236}">
                  <a16:creationId xmlns:a16="http://schemas.microsoft.com/office/drawing/2014/main" id="{69955609-541F-6D43-A457-E1B0ED21A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22" name="Group 58">
            <a:extLst>
              <a:ext uri="{FF2B5EF4-FFF2-40B4-BE49-F238E27FC236}">
                <a16:creationId xmlns:a16="http://schemas.microsoft.com/office/drawing/2014/main" id="{A79DDA61-E9D6-944F-9DDB-76826045FB0B}"/>
              </a:ext>
            </a:extLst>
          </p:cNvPr>
          <p:cNvGrpSpPr>
            <a:grpSpLocks/>
          </p:cNvGrpSpPr>
          <p:nvPr/>
        </p:nvGrpSpPr>
        <p:grpSpPr bwMode="auto">
          <a:xfrm>
            <a:off x="161006" y="6078159"/>
            <a:ext cx="3635856" cy="652463"/>
            <a:chOff x="2688" y="2688"/>
            <a:chExt cx="2427" cy="459"/>
          </a:xfrm>
        </p:grpSpPr>
        <p:grpSp>
          <p:nvGrpSpPr>
            <p:cNvPr id="23" name="Group 49">
              <a:extLst>
                <a:ext uri="{FF2B5EF4-FFF2-40B4-BE49-F238E27FC236}">
                  <a16:creationId xmlns:a16="http://schemas.microsoft.com/office/drawing/2014/main" id="{78FD82A7-E749-5E4A-9EB8-8C3B59CDAF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29" name="Oval 50">
                <a:extLst>
                  <a:ext uri="{FF2B5EF4-FFF2-40B4-BE49-F238E27FC236}">
                    <a16:creationId xmlns:a16="http://schemas.microsoft.com/office/drawing/2014/main" id="{EDAAA4CD-8F22-4C4E-802B-ACF14F941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Text Box 51">
                <a:extLst>
                  <a:ext uri="{FF2B5EF4-FFF2-40B4-BE49-F238E27FC236}">
                    <a16:creationId xmlns:a16="http://schemas.microsoft.com/office/drawing/2014/main" id="{ECF7133C-47B8-8C4A-A3D7-B0107FDBCD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/>
                  <a:t>q</a:t>
                </a:r>
                <a:r>
                  <a:rPr lang="en-US" baseline="-25000" dirty="0"/>
                  <a:t>i</a:t>
                </a:r>
              </a:p>
            </p:txBody>
          </p:sp>
        </p:grpSp>
        <p:grpSp>
          <p:nvGrpSpPr>
            <p:cNvPr id="24" name="Group 52">
              <a:extLst>
                <a:ext uri="{FF2B5EF4-FFF2-40B4-BE49-F238E27FC236}">
                  <a16:creationId xmlns:a16="http://schemas.microsoft.com/office/drawing/2014/main" id="{0BB4B84B-727D-7C45-8BB5-0E28449D80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27" name="Oval 53">
                <a:extLst>
                  <a:ext uri="{FF2B5EF4-FFF2-40B4-BE49-F238E27FC236}">
                    <a16:creationId xmlns:a16="http://schemas.microsoft.com/office/drawing/2014/main" id="{56FD4387-0545-2F48-B8DD-93E7F7087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Text Box 54">
                <a:extLst>
                  <a:ext uri="{FF2B5EF4-FFF2-40B4-BE49-F238E27FC236}">
                    <a16:creationId xmlns:a16="http://schemas.microsoft.com/office/drawing/2014/main" id="{73C099DA-DAAD-FE45-8FFF-2748302EE6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sp>
          <p:nvSpPr>
            <p:cNvPr id="25" name="Line 56">
              <a:extLst>
                <a:ext uri="{FF2B5EF4-FFF2-40B4-BE49-F238E27FC236}">
                  <a16:creationId xmlns:a16="http://schemas.microsoft.com/office/drawing/2014/main" id="{EF61578D-859C-6847-BD50-AE7216C56F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Box 57">
              <a:extLst>
                <a:ext uri="{FF2B5EF4-FFF2-40B4-BE49-F238E27FC236}">
                  <a16:creationId xmlns:a16="http://schemas.microsoft.com/office/drawing/2014/main" id="{54EF8D73-6C88-6E44-B061-92D215F38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1" name="Text Box 60">
            <a:extLst>
              <a:ext uri="{FF2B5EF4-FFF2-40B4-BE49-F238E27FC236}">
                <a16:creationId xmlns:a16="http://schemas.microsoft.com/office/drawing/2014/main" id="{B2B62A50-1DCF-5E4F-AC5E-E8866F8BB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6" y="4012807"/>
            <a:ext cx="8667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before</a:t>
            </a:r>
          </a:p>
        </p:txBody>
      </p:sp>
      <p:sp>
        <p:nvSpPr>
          <p:cNvPr id="32" name="Text Box 61">
            <a:extLst>
              <a:ext uri="{FF2B5EF4-FFF2-40B4-BE49-F238E27FC236}">
                <a16:creationId xmlns:a16="http://schemas.microsoft.com/office/drawing/2014/main" id="{80BDB8F2-CD99-4547-9072-6795987D8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722" y="5796326"/>
            <a:ext cx="7595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195306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1: </a:t>
            </a:r>
            <a:r>
              <a:rPr lang="en-US" sz="3200" dirty="0">
                <a:sym typeface="Symbol" pitchFamily="18" charset="2"/>
              </a:rPr>
              <a:t>Every regular language is accepted by some nondeterministic finite automaton (NFA).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600200"/>
            <a:ext cx="7620000" cy="1676400"/>
          </a:xfrm>
        </p:spPr>
        <p:txBody>
          <a:bodyPr>
            <a:noAutofit/>
          </a:bodyPr>
          <a:lstStyle/>
          <a:p>
            <a:r>
              <a:rPr lang="en-US" sz="2400" dirty="0"/>
              <a:t>Review recursive definition of regular languages.  Please see the next slide.</a:t>
            </a:r>
          </a:p>
          <a:p>
            <a:r>
              <a:rPr lang="en-US" sz="2400" dirty="0"/>
              <a:t>Basis: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82296" indent="0">
              <a:buNone/>
            </a:pPr>
            <a:endParaRPr lang="en-US" sz="2400" dirty="0"/>
          </a:p>
          <a:p>
            <a:r>
              <a:rPr lang="en-US" sz="2400" dirty="0"/>
              <a:t>Recursion: regular languages are constructed from the basis using union, concatenation and </a:t>
            </a:r>
            <a:r>
              <a:rPr lang="en-US" sz="2400" dirty="0" err="1"/>
              <a:t>Kleen</a:t>
            </a:r>
            <a:r>
              <a:rPr lang="en-US" sz="2400" dirty="0"/>
              <a:t> star operation.  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732A7903-D019-554C-BD48-E74594AFF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438400"/>
            <a:ext cx="4038600" cy="30247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8001000" cy="1143000"/>
          </a:xfrm>
        </p:spPr>
        <p:txBody>
          <a:bodyPr>
            <a:noAutofit/>
          </a:bodyPr>
          <a:lstStyle/>
          <a:p>
            <a:r>
              <a:rPr lang="en-US" sz="3200" dirty="0"/>
              <a:t>Review recursive definition of regular languages </a:t>
            </a:r>
            <a:br>
              <a:rPr lang="en-US" sz="3200" dirty="0"/>
            </a:br>
            <a:r>
              <a:rPr lang="en-US" sz="3200" dirty="0"/>
              <a:t>from slides Chapter2-part2, page 12. </a:t>
            </a:r>
            <a:br>
              <a:rPr lang="en-US" sz="3200" dirty="0"/>
            </a:br>
            <a:r>
              <a:rPr lang="en-US" sz="3200" dirty="0"/>
              <a:t>Regular Sets/Languages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91400" cy="41148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Let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be an alphabet. The </a:t>
            </a:r>
            <a:r>
              <a:rPr lang="en-US" sz="2800" b="1" u="sng" dirty="0">
                <a:sym typeface="Symbol" pitchFamily="18" charset="2"/>
              </a:rPr>
              <a:t>regular sets (or languages)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{}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{a}</a:t>
            </a:r>
            <a:r>
              <a:rPr lang="en-US" sz="2400" dirty="0">
                <a:sym typeface="Symbol" pitchFamily="18" charset="2"/>
              </a:rPr>
              <a:t> for every </a:t>
            </a:r>
            <a:r>
              <a:rPr lang="en-US" sz="2400" b="1" dirty="0">
                <a:sym typeface="Symbol" pitchFamily="18" charset="2"/>
              </a:rPr>
              <a:t>a </a:t>
            </a:r>
            <a:r>
              <a:rPr lang="en-US" sz="2400" dirty="0">
                <a:sym typeface="Symbol" pitchFamily="18" charset="2"/>
              </a:rPr>
              <a:t>, are regular sets over </a:t>
            </a:r>
            <a:r>
              <a:rPr lang="en-US" sz="2400" b="1" dirty="0">
                <a:sym typeface="Symbol" pitchFamily="18" charset="2"/>
              </a:rPr>
              <a:t>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Let </a:t>
            </a:r>
            <a:r>
              <a:rPr lang="en-US" sz="2400" b="1" dirty="0">
                <a:sym typeface="Symbol" pitchFamily="18" charset="2"/>
              </a:rPr>
              <a:t>X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Y</a:t>
            </a:r>
            <a:r>
              <a:rPr lang="en-US" sz="2400" dirty="0">
                <a:sym typeface="Symbol" pitchFamily="18" charset="2"/>
              </a:rPr>
              <a:t> be regular sets over </a:t>
            </a:r>
            <a:r>
              <a:rPr lang="en-US" sz="2400" b="1" dirty="0">
                <a:sym typeface="Symbol" pitchFamily="18" charset="2"/>
              </a:rPr>
              <a:t>. </a:t>
            </a:r>
            <a:r>
              <a:rPr lang="en-US" sz="2400" dirty="0">
                <a:sym typeface="Symbol" pitchFamily="18" charset="2"/>
              </a:rPr>
              <a:t>The sets </a:t>
            </a:r>
            <a:r>
              <a:rPr lang="en-US" sz="2400" b="1" dirty="0">
                <a:sym typeface="Symbol" pitchFamily="18" charset="2"/>
              </a:rPr>
              <a:t>XY</a:t>
            </a:r>
            <a:r>
              <a:rPr lang="en-US" sz="2400" dirty="0">
                <a:sym typeface="Symbol" pitchFamily="18" charset="2"/>
              </a:rPr>
              <a:t>, </a:t>
            </a:r>
            <a:r>
              <a:rPr lang="en-US" sz="2400" b="1" dirty="0">
                <a:sym typeface="Symbol" pitchFamily="18" charset="2"/>
              </a:rPr>
              <a:t>XY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X* </a:t>
            </a:r>
            <a:r>
              <a:rPr lang="en-US" sz="2400" dirty="0">
                <a:sym typeface="Symbol" pitchFamily="18" charset="2"/>
              </a:rPr>
              <a:t>are regular sets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Any regular set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00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83982"/>
            <a:ext cx="7848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More review from slides Chapter5 in M4, pages 26-27:</a:t>
            </a:r>
            <a:br>
              <a:rPr lang="en-US" sz="3200" dirty="0"/>
            </a:br>
            <a:r>
              <a:rPr lang="en-US" sz="3200" dirty="0"/>
              <a:t>Generating New Machines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87921"/>
            <a:ext cx="8001000" cy="3429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Problems: Let </a:t>
            </a:r>
            <a:r>
              <a:rPr lang="en-US" sz="2800" b="1" dirty="0"/>
              <a:t>M</a:t>
            </a:r>
            <a:r>
              <a:rPr lang="en-US" sz="2800" b="1" baseline="-25000" dirty="0"/>
              <a:t>1</a:t>
            </a:r>
            <a:r>
              <a:rPr lang="en-US" sz="2800" dirty="0"/>
              <a:t>, and </a:t>
            </a:r>
            <a:r>
              <a:rPr lang="en-US" sz="2800" b="1" dirty="0"/>
              <a:t>M</a:t>
            </a:r>
            <a:r>
              <a:rPr lang="en-US" sz="2800" b="1" baseline="-25000" dirty="0"/>
              <a:t>2</a:t>
            </a:r>
            <a:r>
              <a:rPr lang="en-US" sz="2800" dirty="0"/>
              <a:t> be NFA</a:t>
            </a:r>
            <a:r>
              <a:rPr lang="en-US" sz="2800" dirty="0">
                <a:sym typeface="Symbol" pitchFamily="18" charset="2"/>
              </a:rPr>
              <a:t>s, construct finite automata generating the following language, respectively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  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(union)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(concatenation)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)*</a:t>
            </a:r>
            <a:r>
              <a:rPr lang="en-US" sz="2400" dirty="0">
                <a:sym typeface="Symbol" pitchFamily="18" charset="2"/>
              </a:rPr>
              <a:t> (</a:t>
            </a:r>
            <a:r>
              <a:rPr lang="en-US" sz="2400" dirty="0" err="1">
                <a:sym typeface="Symbol" pitchFamily="18" charset="2"/>
              </a:rPr>
              <a:t>Kleene</a:t>
            </a:r>
            <a:r>
              <a:rPr lang="en-US" sz="2400" dirty="0">
                <a:sym typeface="Symbol" pitchFamily="18" charset="2"/>
              </a:rPr>
              <a:t> star)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We can assume that each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has only one final state with out-degree 0, and start symbol has in-degree 0 (see the previous slide):</a:t>
            </a:r>
          </a:p>
        </p:txBody>
      </p:sp>
      <p:grpSp>
        <p:nvGrpSpPr>
          <p:cNvPr id="282650" name="Group 26"/>
          <p:cNvGrpSpPr>
            <a:grpSpLocks/>
          </p:cNvGrpSpPr>
          <p:nvPr/>
        </p:nvGrpSpPr>
        <p:grpSpPr bwMode="auto">
          <a:xfrm>
            <a:off x="1371600" y="5410200"/>
            <a:ext cx="3352800" cy="688975"/>
            <a:chOff x="384" y="3408"/>
            <a:chExt cx="2112" cy="434"/>
          </a:xfrm>
        </p:grpSpPr>
        <p:sp>
          <p:nvSpPr>
            <p:cNvPr id="282628" name="Rectangle 4"/>
            <p:cNvSpPr>
              <a:spLocks noChangeArrowheads="1"/>
            </p:cNvSpPr>
            <p:nvPr/>
          </p:nvSpPr>
          <p:spPr bwMode="auto">
            <a:xfrm>
              <a:off x="129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2629" name="Oval 5"/>
            <p:cNvSpPr>
              <a:spLocks noChangeArrowheads="1"/>
            </p:cNvSpPr>
            <p:nvPr/>
          </p:nvSpPr>
          <p:spPr bwMode="auto">
            <a:xfrm>
              <a:off x="576" y="3456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2630" name="Oval 6"/>
            <p:cNvSpPr>
              <a:spLocks noChangeArrowheads="1"/>
            </p:cNvSpPr>
            <p:nvPr/>
          </p:nvSpPr>
          <p:spPr bwMode="auto">
            <a:xfrm>
              <a:off x="211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2631" name="Line 7"/>
            <p:cNvSpPr>
              <a:spLocks noChangeShapeType="1"/>
            </p:cNvSpPr>
            <p:nvPr/>
          </p:nvSpPr>
          <p:spPr bwMode="auto">
            <a:xfrm>
              <a:off x="960" y="36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2" name="Line 8"/>
            <p:cNvSpPr>
              <a:spLocks noChangeShapeType="1"/>
            </p:cNvSpPr>
            <p:nvPr/>
          </p:nvSpPr>
          <p:spPr bwMode="auto">
            <a:xfrm>
              <a:off x="182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0" name="Group 16"/>
            <p:cNvGrpSpPr>
              <a:grpSpLocks/>
            </p:cNvGrpSpPr>
            <p:nvPr/>
          </p:nvGrpSpPr>
          <p:grpSpPr bwMode="auto">
            <a:xfrm>
              <a:off x="384" y="3552"/>
              <a:ext cx="192" cy="192"/>
              <a:chOff x="576" y="3408"/>
              <a:chExt cx="192" cy="192"/>
            </a:xfrm>
          </p:grpSpPr>
          <p:sp>
            <p:nvSpPr>
              <p:cNvPr id="282641" name="Line 1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2" name="Line 1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2649" name="Group 25"/>
          <p:cNvGrpSpPr>
            <a:grpSpLocks/>
          </p:cNvGrpSpPr>
          <p:nvPr/>
        </p:nvGrpSpPr>
        <p:grpSpPr bwMode="auto">
          <a:xfrm>
            <a:off x="5410200" y="5410200"/>
            <a:ext cx="3352800" cy="612775"/>
            <a:chOff x="3024" y="3408"/>
            <a:chExt cx="2112" cy="386"/>
          </a:xfrm>
        </p:grpSpPr>
        <p:sp>
          <p:nvSpPr>
            <p:cNvPr id="282633" name="Rectangle 9"/>
            <p:cNvSpPr>
              <a:spLocks noChangeArrowheads="1"/>
            </p:cNvSpPr>
            <p:nvPr/>
          </p:nvSpPr>
          <p:spPr bwMode="auto">
            <a:xfrm>
              <a:off x="393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2634" name="Oval 10"/>
            <p:cNvSpPr>
              <a:spLocks noChangeArrowheads="1"/>
            </p:cNvSpPr>
            <p:nvPr/>
          </p:nvSpPr>
          <p:spPr bwMode="auto">
            <a:xfrm>
              <a:off x="3216" y="340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2635" name="Oval 11"/>
            <p:cNvSpPr>
              <a:spLocks noChangeArrowheads="1"/>
            </p:cNvSpPr>
            <p:nvPr/>
          </p:nvSpPr>
          <p:spPr bwMode="auto">
            <a:xfrm>
              <a:off x="475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2636" name="Line 12"/>
            <p:cNvSpPr>
              <a:spLocks noChangeShapeType="1"/>
            </p:cNvSpPr>
            <p:nvPr/>
          </p:nvSpPr>
          <p:spPr bwMode="auto">
            <a:xfrm>
              <a:off x="3600" y="360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7" name="Line 13"/>
            <p:cNvSpPr>
              <a:spLocks noChangeShapeType="1"/>
            </p:cNvSpPr>
            <p:nvPr/>
          </p:nvSpPr>
          <p:spPr bwMode="auto">
            <a:xfrm>
              <a:off x="446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3" name="Group 19"/>
            <p:cNvGrpSpPr>
              <a:grpSpLocks/>
            </p:cNvGrpSpPr>
            <p:nvPr/>
          </p:nvGrpSpPr>
          <p:grpSpPr bwMode="auto">
            <a:xfrm>
              <a:off x="3024" y="3504"/>
              <a:ext cx="192" cy="192"/>
              <a:chOff x="576" y="3408"/>
              <a:chExt cx="192" cy="192"/>
            </a:xfrm>
          </p:grpSpPr>
          <p:sp>
            <p:nvSpPr>
              <p:cNvPr id="282644" name="Line 2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5" name="Line 2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313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sz="3600" dirty="0"/>
              <a:t>New Machines, cont’d</a:t>
            </a:r>
          </a:p>
        </p:txBody>
      </p:sp>
      <p:sp>
        <p:nvSpPr>
          <p:cNvPr id="283671" name="Rectangle 23"/>
          <p:cNvSpPr>
            <a:spLocks noChangeArrowheads="1"/>
          </p:cNvSpPr>
          <p:nvPr/>
        </p:nvSpPr>
        <p:spPr bwMode="auto">
          <a:xfrm>
            <a:off x="304800" y="10668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Union</a:t>
            </a:r>
          </a:p>
        </p:txBody>
      </p:sp>
      <p:sp>
        <p:nvSpPr>
          <p:cNvPr id="283683" name="Rectangle 35"/>
          <p:cNvSpPr>
            <a:spLocks noChangeArrowheads="1"/>
          </p:cNvSpPr>
          <p:nvPr/>
        </p:nvSpPr>
        <p:spPr bwMode="auto">
          <a:xfrm>
            <a:off x="304800" y="3276600"/>
            <a:ext cx="2133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Concatenation</a:t>
            </a:r>
          </a:p>
        </p:txBody>
      </p:sp>
      <p:sp>
        <p:nvSpPr>
          <p:cNvPr id="283690" name="Rectangle 42"/>
          <p:cNvSpPr>
            <a:spLocks noChangeArrowheads="1"/>
          </p:cNvSpPr>
          <p:nvPr/>
        </p:nvSpPr>
        <p:spPr bwMode="auto">
          <a:xfrm>
            <a:off x="304800" y="49530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Kleene star</a:t>
            </a:r>
          </a:p>
        </p:txBody>
      </p:sp>
      <p:grpSp>
        <p:nvGrpSpPr>
          <p:cNvPr id="283709" name="Group 61"/>
          <p:cNvGrpSpPr>
            <a:grpSpLocks/>
          </p:cNvGrpSpPr>
          <p:nvPr/>
        </p:nvGrpSpPr>
        <p:grpSpPr bwMode="auto">
          <a:xfrm>
            <a:off x="1143000" y="1066800"/>
            <a:ext cx="6553200" cy="1752600"/>
            <a:chOff x="720" y="672"/>
            <a:chExt cx="4128" cy="1104"/>
          </a:xfrm>
        </p:grpSpPr>
        <p:sp>
          <p:nvSpPr>
            <p:cNvPr id="283651" name="Oval 3"/>
            <p:cNvSpPr>
              <a:spLocks noChangeArrowheads="1"/>
            </p:cNvSpPr>
            <p:nvPr/>
          </p:nvSpPr>
          <p:spPr bwMode="auto">
            <a:xfrm>
              <a:off x="912" y="1104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283652" name="Rectangle 4"/>
            <p:cNvSpPr>
              <a:spLocks noChangeArrowheads="1"/>
            </p:cNvSpPr>
            <p:nvPr/>
          </p:nvSpPr>
          <p:spPr bwMode="auto">
            <a:xfrm>
              <a:off x="2640" y="67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53" name="Oval 5"/>
            <p:cNvSpPr>
              <a:spLocks noChangeArrowheads="1"/>
            </p:cNvSpPr>
            <p:nvPr/>
          </p:nvSpPr>
          <p:spPr bwMode="auto">
            <a:xfrm>
              <a:off x="2064" y="76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54" name="Oval 6"/>
            <p:cNvSpPr>
              <a:spLocks noChangeArrowheads="1"/>
            </p:cNvSpPr>
            <p:nvPr/>
          </p:nvSpPr>
          <p:spPr bwMode="auto">
            <a:xfrm>
              <a:off x="3456" y="67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55" name="Line 7"/>
            <p:cNvSpPr>
              <a:spLocks noChangeShapeType="1"/>
            </p:cNvSpPr>
            <p:nvPr/>
          </p:nvSpPr>
          <p:spPr bwMode="auto">
            <a:xfrm>
              <a:off x="2352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6" name="Line 8"/>
            <p:cNvSpPr>
              <a:spLocks noChangeShapeType="1"/>
            </p:cNvSpPr>
            <p:nvPr/>
          </p:nvSpPr>
          <p:spPr bwMode="auto">
            <a:xfrm>
              <a:off x="3168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7" name="Rectangle 9"/>
            <p:cNvSpPr>
              <a:spLocks noChangeArrowheads="1"/>
            </p:cNvSpPr>
            <p:nvPr/>
          </p:nvSpPr>
          <p:spPr bwMode="auto">
            <a:xfrm>
              <a:off x="2640" y="139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58" name="Oval 10"/>
            <p:cNvSpPr>
              <a:spLocks noChangeArrowheads="1"/>
            </p:cNvSpPr>
            <p:nvPr/>
          </p:nvSpPr>
          <p:spPr bwMode="auto">
            <a:xfrm>
              <a:off x="2064" y="148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59" name="Oval 11"/>
            <p:cNvSpPr>
              <a:spLocks noChangeArrowheads="1"/>
            </p:cNvSpPr>
            <p:nvPr/>
          </p:nvSpPr>
          <p:spPr bwMode="auto">
            <a:xfrm>
              <a:off x="3456" y="139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60" name="Line 12"/>
            <p:cNvSpPr>
              <a:spLocks noChangeShapeType="1"/>
            </p:cNvSpPr>
            <p:nvPr/>
          </p:nvSpPr>
          <p:spPr bwMode="auto">
            <a:xfrm>
              <a:off x="2352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1" name="Line 13"/>
            <p:cNvSpPr>
              <a:spLocks noChangeShapeType="1"/>
            </p:cNvSpPr>
            <p:nvPr/>
          </p:nvSpPr>
          <p:spPr bwMode="auto">
            <a:xfrm>
              <a:off x="3168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2" name="Line 14"/>
            <p:cNvSpPr>
              <a:spLocks noChangeShapeType="1"/>
            </p:cNvSpPr>
            <p:nvPr/>
          </p:nvSpPr>
          <p:spPr bwMode="auto">
            <a:xfrm flipV="1">
              <a:off x="1296" y="912"/>
              <a:ext cx="76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3" name="Line 15"/>
            <p:cNvSpPr>
              <a:spLocks noChangeShapeType="1"/>
            </p:cNvSpPr>
            <p:nvPr/>
          </p:nvSpPr>
          <p:spPr bwMode="auto">
            <a:xfrm>
              <a:off x="1296" y="1344"/>
              <a:ext cx="76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4" name="Rectangle 16"/>
            <p:cNvSpPr>
              <a:spLocks noChangeArrowheads="1"/>
            </p:cNvSpPr>
            <p:nvPr/>
          </p:nvSpPr>
          <p:spPr bwMode="auto">
            <a:xfrm>
              <a:off x="1440" y="8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5" name="Rectangle 17"/>
            <p:cNvSpPr>
              <a:spLocks noChangeArrowheads="1"/>
            </p:cNvSpPr>
            <p:nvPr/>
          </p:nvSpPr>
          <p:spPr bwMode="auto">
            <a:xfrm>
              <a:off x="1632" y="12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6" name="Oval 18"/>
            <p:cNvSpPr>
              <a:spLocks noChangeArrowheads="1"/>
            </p:cNvSpPr>
            <p:nvPr/>
          </p:nvSpPr>
          <p:spPr bwMode="auto">
            <a:xfrm>
              <a:off x="4416" y="960"/>
              <a:ext cx="432" cy="432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283667" name="Line 19"/>
            <p:cNvSpPr>
              <a:spLocks noChangeShapeType="1"/>
            </p:cNvSpPr>
            <p:nvPr/>
          </p:nvSpPr>
          <p:spPr bwMode="auto">
            <a:xfrm>
              <a:off x="3840" y="912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8" name="Line 20"/>
            <p:cNvSpPr>
              <a:spLocks noChangeShapeType="1"/>
            </p:cNvSpPr>
            <p:nvPr/>
          </p:nvSpPr>
          <p:spPr bwMode="auto">
            <a:xfrm flipV="1">
              <a:off x="3840" y="1296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9" name="Rectangle 21"/>
            <p:cNvSpPr>
              <a:spLocks noChangeArrowheads="1"/>
            </p:cNvSpPr>
            <p:nvPr/>
          </p:nvSpPr>
          <p:spPr bwMode="auto">
            <a:xfrm>
              <a:off x="4032" y="76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70" name="Rectangle 22"/>
            <p:cNvSpPr>
              <a:spLocks noChangeArrowheads="1"/>
            </p:cNvSpPr>
            <p:nvPr/>
          </p:nvSpPr>
          <p:spPr bwMode="auto">
            <a:xfrm>
              <a:off x="4080" y="148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5" name="Group 47"/>
            <p:cNvGrpSpPr>
              <a:grpSpLocks/>
            </p:cNvGrpSpPr>
            <p:nvPr/>
          </p:nvGrpSpPr>
          <p:grpSpPr bwMode="auto">
            <a:xfrm>
              <a:off x="720" y="1200"/>
              <a:ext cx="192" cy="192"/>
              <a:chOff x="576" y="3408"/>
              <a:chExt cx="192" cy="192"/>
            </a:xfrm>
          </p:grpSpPr>
          <p:sp>
            <p:nvSpPr>
              <p:cNvPr id="283696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697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3710" name="Group 62"/>
          <p:cNvGrpSpPr>
            <a:grpSpLocks/>
          </p:cNvGrpSpPr>
          <p:nvPr/>
        </p:nvGrpSpPr>
        <p:grpSpPr bwMode="auto">
          <a:xfrm>
            <a:off x="1143000" y="3886200"/>
            <a:ext cx="7010400" cy="612775"/>
            <a:chOff x="720" y="2448"/>
            <a:chExt cx="4416" cy="386"/>
          </a:xfrm>
        </p:grpSpPr>
        <p:sp>
          <p:nvSpPr>
            <p:cNvPr id="283672" name="Rectangle 24"/>
            <p:cNvSpPr>
              <a:spLocks noChangeArrowheads="1"/>
            </p:cNvSpPr>
            <p:nvPr/>
          </p:nvSpPr>
          <p:spPr bwMode="auto">
            <a:xfrm>
              <a:off x="1632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73" name="Oval 25"/>
            <p:cNvSpPr>
              <a:spLocks noChangeArrowheads="1"/>
            </p:cNvSpPr>
            <p:nvPr/>
          </p:nvSpPr>
          <p:spPr bwMode="auto">
            <a:xfrm>
              <a:off x="912" y="244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74" name="Oval 26"/>
            <p:cNvSpPr>
              <a:spLocks noChangeArrowheads="1"/>
            </p:cNvSpPr>
            <p:nvPr/>
          </p:nvSpPr>
          <p:spPr bwMode="auto">
            <a:xfrm>
              <a:off x="2448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75" name="Line 27"/>
            <p:cNvSpPr>
              <a:spLocks noChangeShapeType="1"/>
            </p:cNvSpPr>
            <p:nvPr/>
          </p:nvSpPr>
          <p:spPr bwMode="auto">
            <a:xfrm>
              <a:off x="1296" y="264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6" name="Line 28"/>
            <p:cNvSpPr>
              <a:spLocks noChangeShapeType="1"/>
            </p:cNvSpPr>
            <p:nvPr/>
          </p:nvSpPr>
          <p:spPr bwMode="auto">
            <a:xfrm>
              <a:off x="216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7" name="Rectangle 29"/>
            <p:cNvSpPr>
              <a:spLocks noChangeArrowheads="1"/>
            </p:cNvSpPr>
            <p:nvPr/>
          </p:nvSpPr>
          <p:spPr bwMode="auto">
            <a:xfrm>
              <a:off x="3936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78" name="Oval 30"/>
            <p:cNvSpPr>
              <a:spLocks noChangeArrowheads="1"/>
            </p:cNvSpPr>
            <p:nvPr/>
          </p:nvSpPr>
          <p:spPr bwMode="auto">
            <a:xfrm>
              <a:off x="3264" y="2496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79" name="Oval 31"/>
            <p:cNvSpPr>
              <a:spLocks noChangeArrowheads="1"/>
            </p:cNvSpPr>
            <p:nvPr/>
          </p:nvSpPr>
          <p:spPr bwMode="auto">
            <a:xfrm>
              <a:off x="4752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80" name="Line 32"/>
            <p:cNvSpPr>
              <a:spLocks noChangeShapeType="1"/>
            </p:cNvSpPr>
            <p:nvPr/>
          </p:nvSpPr>
          <p:spPr bwMode="auto">
            <a:xfrm>
              <a:off x="3600" y="268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1" name="Line 33"/>
            <p:cNvSpPr>
              <a:spLocks noChangeShapeType="1"/>
            </p:cNvSpPr>
            <p:nvPr/>
          </p:nvSpPr>
          <p:spPr bwMode="auto">
            <a:xfrm>
              <a:off x="4464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2" name="Line 34"/>
            <p:cNvSpPr>
              <a:spLocks noChangeShapeType="1"/>
            </p:cNvSpPr>
            <p:nvPr/>
          </p:nvSpPr>
          <p:spPr bwMode="auto">
            <a:xfrm>
              <a:off x="2832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4" name="Rectangle 36"/>
            <p:cNvSpPr>
              <a:spLocks noChangeArrowheads="1"/>
            </p:cNvSpPr>
            <p:nvPr/>
          </p:nvSpPr>
          <p:spPr bwMode="auto">
            <a:xfrm>
              <a:off x="2880" y="24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9" name="Group 51"/>
            <p:cNvGrpSpPr>
              <a:grpSpLocks/>
            </p:cNvGrpSpPr>
            <p:nvPr/>
          </p:nvGrpSpPr>
          <p:grpSpPr bwMode="auto">
            <a:xfrm>
              <a:off x="720" y="2544"/>
              <a:ext cx="192" cy="192"/>
              <a:chOff x="576" y="3408"/>
              <a:chExt cx="192" cy="192"/>
            </a:xfrm>
          </p:grpSpPr>
          <p:sp>
            <p:nvSpPr>
              <p:cNvPr id="283700" name="Line 52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701" name="Line 53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3685" name="Rectangle 37"/>
          <p:cNvSpPr>
            <a:spLocks noChangeArrowheads="1"/>
          </p:cNvSpPr>
          <p:nvPr/>
        </p:nvSpPr>
        <p:spPr bwMode="auto">
          <a:xfrm>
            <a:off x="3733800" y="5562600"/>
            <a:ext cx="838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M</a:t>
            </a:r>
            <a:r>
              <a:rPr lang="en-US" baseline="-25000"/>
              <a:t>1</a:t>
            </a:r>
          </a:p>
        </p:txBody>
      </p:sp>
      <p:sp>
        <p:nvSpPr>
          <p:cNvPr id="283686" name="Oval 38"/>
          <p:cNvSpPr>
            <a:spLocks noChangeArrowheads="1"/>
          </p:cNvSpPr>
          <p:nvPr/>
        </p:nvSpPr>
        <p:spPr bwMode="auto">
          <a:xfrm>
            <a:off x="2590800" y="5562600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</a:t>
            </a:r>
            <a:r>
              <a:rPr lang="en-US" baseline="-25000"/>
              <a:t>1</a:t>
            </a:r>
          </a:p>
        </p:txBody>
      </p:sp>
      <p:sp>
        <p:nvSpPr>
          <p:cNvPr id="283688" name="Line 40"/>
          <p:cNvSpPr>
            <a:spLocks noChangeShapeType="1"/>
          </p:cNvSpPr>
          <p:nvPr/>
        </p:nvSpPr>
        <p:spPr bwMode="auto">
          <a:xfrm>
            <a:off x="32004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89" name="Line 41"/>
          <p:cNvSpPr>
            <a:spLocks noChangeShapeType="1"/>
          </p:cNvSpPr>
          <p:nvPr/>
        </p:nvSpPr>
        <p:spPr bwMode="auto">
          <a:xfrm>
            <a:off x="4572000" y="5867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1" name="Freeform 43"/>
          <p:cNvSpPr>
            <a:spLocks/>
          </p:cNvSpPr>
          <p:nvPr/>
        </p:nvSpPr>
        <p:spPr bwMode="auto">
          <a:xfrm>
            <a:off x="2057400" y="5294313"/>
            <a:ext cx="4343400" cy="268287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720" y="16"/>
              </a:cxn>
              <a:cxn ang="0">
                <a:pos x="1488" y="256"/>
              </a:cxn>
            </a:cxnLst>
            <a:rect l="0" t="0" r="r" b="b"/>
            <a:pathLst>
              <a:path w="1488" h="352">
                <a:moveTo>
                  <a:pt x="0" y="352"/>
                </a:moveTo>
                <a:cubicBezTo>
                  <a:pt x="236" y="192"/>
                  <a:pt x="472" y="32"/>
                  <a:pt x="720" y="16"/>
                </a:cubicBezTo>
                <a:cubicBezTo>
                  <a:pt x="968" y="0"/>
                  <a:pt x="1228" y="128"/>
                  <a:pt x="1488" y="2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2" name="Freeform 44"/>
          <p:cNvSpPr>
            <a:spLocks/>
          </p:cNvSpPr>
          <p:nvPr/>
        </p:nvSpPr>
        <p:spPr bwMode="auto">
          <a:xfrm>
            <a:off x="3048000" y="6172200"/>
            <a:ext cx="22860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4" y="288"/>
              </a:cxn>
              <a:cxn ang="0">
                <a:pos x="1488" y="48"/>
              </a:cxn>
            </a:cxnLst>
            <a:rect l="0" t="0" r="r" b="b"/>
            <a:pathLst>
              <a:path w="1488" h="296">
                <a:moveTo>
                  <a:pt x="0" y="0"/>
                </a:moveTo>
                <a:cubicBezTo>
                  <a:pt x="308" y="140"/>
                  <a:pt x="616" y="280"/>
                  <a:pt x="864" y="288"/>
                </a:cubicBezTo>
                <a:cubicBezTo>
                  <a:pt x="1112" y="296"/>
                  <a:pt x="1300" y="172"/>
                  <a:pt x="1488" y="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3" name="Rectangle 45"/>
          <p:cNvSpPr>
            <a:spLocks noChangeArrowheads="1"/>
          </p:cNvSpPr>
          <p:nvPr/>
        </p:nvSpPr>
        <p:spPr bwMode="auto">
          <a:xfrm>
            <a:off x="3886200" y="4953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283694" name="Rectangle 46"/>
          <p:cNvSpPr>
            <a:spLocks noChangeArrowheads="1"/>
          </p:cNvSpPr>
          <p:nvPr/>
        </p:nvSpPr>
        <p:spPr bwMode="auto">
          <a:xfrm>
            <a:off x="3962400" y="64008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ym typeface="Symbol" pitchFamily="18" charset="2"/>
              </a:rPr>
              <a:t></a:t>
            </a:r>
            <a:endParaRPr lang="en-US" dirty="0"/>
          </a:p>
        </p:txBody>
      </p:sp>
      <p:grpSp>
        <p:nvGrpSpPr>
          <p:cNvPr id="283703" name="Group 55"/>
          <p:cNvGrpSpPr>
            <a:grpSpLocks/>
          </p:cNvGrpSpPr>
          <p:nvPr/>
        </p:nvGrpSpPr>
        <p:grpSpPr bwMode="auto">
          <a:xfrm>
            <a:off x="1266416" y="5718175"/>
            <a:ext cx="304800" cy="304800"/>
            <a:chOff x="576" y="3408"/>
            <a:chExt cx="192" cy="192"/>
          </a:xfrm>
        </p:grpSpPr>
        <p:sp>
          <p:nvSpPr>
            <p:cNvPr id="283704" name="Line 56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705" name="Line 57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" name="Oval 38"/>
          <p:cNvSpPr>
            <a:spLocks noChangeArrowheads="1"/>
          </p:cNvSpPr>
          <p:nvPr/>
        </p:nvSpPr>
        <p:spPr bwMode="auto">
          <a:xfrm>
            <a:off x="1576478" y="5564187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s</a:t>
            </a:r>
            <a:r>
              <a:rPr lang="en-US" baseline="-25000" dirty="0"/>
              <a:t>0</a:t>
            </a:r>
          </a:p>
        </p:txBody>
      </p:sp>
      <p:sp>
        <p:nvSpPr>
          <p:cNvPr id="59" name="Line 40"/>
          <p:cNvSpPr>
            <a:spLocks noChangeShapeType="1"/>
          </p:cNvSpPr>
          <p:nvPr/>
        </p:nvSpPr>
        <p:spPr bwMode="auto">
          <a:xfrm flipV="1">
            <a:off x="2189253" y="5864224"/>
            <a:ext cx="401547" cy="63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Rectangle 45"/>
          <p:cNvSpPr>
            <a:spLocks noChangeArrowheads="1"/>
          </p:cNvSpPr>
          <p:nvPr/>
        </p:nvSpPr>
        <p:spPr bwMode="auto">
          <a:xfrm>
            <a:off x="2063395" y="5562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>
            <a:off x="6172200" y="5565774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0</a:t>
            </a:r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029200" y="5561013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1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5638800" y="5867400"/>
            <a:ext cx="5302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Rectangle 45"/>
          <p:cNvSpPr>
            <a:spLocks noChangeArrowheads="1"/>
          </p:cNvSpPr>
          <p:nvPr/>
        </p:nvSpPr>
        <p:spPr bwMode="auto">
          <a:xfrm>
            <a:off x="5562423" y="5565774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2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8100"/>
            <a:ext cx="7498080" cy="1143000"/>
          </a:xfrm>
        </p:spPr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90600"/>
            <a:ext cx="7434072" cy="4533900"/>
          </a:xfrm>
        </p:spPr>
        <p:txBody>
          <a:bodyPr/>
          <a:lstStyle/>
          <a:p>
            <a:r>
              <a:rPr lang="en-US" dirty="0"/>
              <a:t>Construct an NFA that accepts (</a:t>
            </a:r>
            <a:r>
              <a:rPr lang="en-US" dirty="0" err="1"/>
              <a:t>a</a:t>
            </a:r>
            <a:r>
              <a:rPr lang="en-US" dirty="0" err="1">
                <a:sym typeface="Symbol"/>
              </a:rPr>
              <a:t></a:t>
            </a:r>
            <a:r>
              <a:rPr lang="en-US" dirty="0" err="1"/>
              <a:t>b</a:t>
            </a:r>
            <a:r>
              <a:rPr lang="en-US" dirty="0"/>
              <a:t>)*</a:t>
            </a:r>
            <a:r>
              <a:rPr lang="en-US" dirty="0" err="1"/>
              <a:t>ba</a:t>
            </a:r>
            <a:r>
              <a:rPr lang="en-US" dirty="0"/>
              <a:t> following the steps in the recursive definition of the regular expression.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AC94C7B5-26DB-8A46-A5BA-7F393ED1A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0" y="2600526"/>
            <a:ext cx="5943600" cy="42193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F71B1-151F-284A-9FD3-2C9D2D6A0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597" y="0"/>
            <a:ext cx="7498080" cy="1143000"/>
          </a:xfrm>
        </p:spPr>
        <p:txBody>
          <a:bodyPr/>
          <a:lstStyle/>
          <a:p>
            <a:r>
              <a:rPr lang="en-US" dirty="0"/>
              <a:t>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79DA4-1E23-6D4B-87F9-53F4E75AD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121" y="6324600"/>
            <a:ext cx="7498080" cy="304800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en-US" sz="2400" dirty="0"/>
              <a:t>Please note: simplification step is optional, not required.</a:t>
            </a:r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CEE287C-3134-2E43-AA1E-5AF46882B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6778752" cy="508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9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dirty="0"/>
              <a:t>Construct an NFA that accepts (</a:t>
            </a:r>
            <a:r>
              <a:rPr lang="en-US" dirty="0" err="1"/>
              <a:t>ab</a:t>
            </a:r>
            <a:r>
              <a:rPr lang="en-US" dirty="0">
                <a:sym typeface="Symbol"/>
              </a:rPr>
              <a:t>  </a:t>
            </a:r>
            <a:r>
              <a:rPr lang="en-US" dirty="0"/>
              <a:t>a)* following the steps in the recursive definition of the regular expression.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E927E-BF66-7B46-8E27-28B7E55F1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28769-F085-DE45-A191-626DA2D6F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132296"/>
            <a:ext cx="7498080" cy="1143000"/>
          </a:xfrm>
        </p:spPr>
        <p:txBody>
          <a:bodyPr/>
          <a:lstStyle/>
          <a:p>
            <a:r>
              <a:rPr lang="en-US" dirty="0"/>
              <a:t>Solution of Example 2</a:t>
            </a:r>
          </a:p>
        </p:txBody>
      </p:sp>
      <p:pic>
        <p:nvPicPr>
          <p:cNvPr id="4" name="Content Placeholder 3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E53C7D0-C836-2444-8F2F-6B44D5E452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181607"/>
            <a:ext cx="5369560" cy="55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744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A227C731-B5F3-462B-A9FA-7FDDBAA85F4F}"/>
</file>

<file path=customXml/itemProps2.xml><?xml version="1.0" encoding="utf-8"?>
<ds:datastoreItem xmlns:ds="http://schemas.openxmlformats.org/officeDocument/2006/customXml" ds:itemID="{228FB24D-A142-4A49-88CA-948B17FFC2D5}"/>
</file>

<file path=customXml/itemProps3.xml><?xml version="1.0" encoding="utf-8"?>
<ds:datastoreItem xmlns:ds="http://schemas.openxmlformats.org/officeDocument/2006/customXml" ds:itemID="{10D7F9DF-AEDB-4C42-A5BA-379A086A9DC6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7701</TotalTime>
  <Words>668</Words>
  <Application>Microsoft Macintosh PowerPoint</Application>
  <PresentationFormat>On-screen Show (4:3)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Gill Sans MT</vt:lpstr>
      <vt:lpstr>Symbol</vt:lpstr>
      <vt:lpstr>Times New Roman</vt:lpstr>
      <vt:lpstr>Verdana</vt:lpstr>
      <vt:lpstr>Wingdings 2</vt:lpstr>
      <vt:lpstr>Solstice</vt:lpstr>
      <vt:lpstr>Chapter 6 Properties of Regular languages</vt:lpstr>
      <vt:lpstr>Proof 1: Every regular language is accepted by some nondeterministic finite automaton (NFA).</vt:lpstr>
      <vt:lpstr>Review recursive definition of regular languages  from slides Chapter2-part2, page 12.  Regular Sets/Languages</vt:lpstr>
      <vt:lpstr>More review from slides Chapter5 in M4, pages 26-27: Generating New Machines </vt:lpstr>
      <vt:lpstr>New Machines, cont’d</vt:lpstr>
      <vt:lpstr>Example 1</vt:lpstr>
      <vt:lpstr>Continued</vt:lpstr>
      <vt:lpstr>Example 2</vt:lpstr>
      <vt:lpstr>Solution of Example 2</vt:lpstr>
      <vt:lpstr>Proof 2  Every language accepted by a finite automaton is a regular language.</vt:lpstr>
      <vt:lpstr>Convert a GNFA into a regular expression</vt:lpstr>
      <vt:lpstr>Constructing an equivalent GNFA with one fewer state with k&gt;2</vt:lpstr>
      <vt:lpstr>PowerPoint Presentation</vt:lpstr>
      <vt:lpstr>Example 1</vt:lpstr>
      <vt:lpstr>Example 2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1000</cp:revision>
  <cp:lastPrinted>2020-06-08T19:41:31Z</cp:lastPrinted>
  <dcterms:created xsi:type="dcterms:W3CDTF">2003-01-02T15:29:37Z</dcterms:created>
  <dcterms:modified xsi:type="dcterms:W3CDTF">2020-06-08T21:04:51Z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