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handoutMasterIdLst>
    <p:handoutMasterId r:id="rId21"/>
  </p:handoutMasterIdLst>
  <p:sldIdLst>
    <p:sldId id="257" r:id="rId2"/>
    <p:sldId id="272" r:id="rId3"/>
    <p:sldId id="294" r:id="rId4"/>
    <p:sldId id="295" r:id="rId5"/>
    <p:sldId id="296" r:id="rId6"/>
    <p:sldId id="298" r:id="rId7"/>
    <p:sldId id="297" r:id="rId8"/>
    <p:sldId id="300" r:id="rId9"/>
    <p:sldId id="301" r:id="rId10"/>
    <p:sldId id="299" r:id="rId11"/>
    <p:sldId id="261" r:id="rId12"/>
    <p:sldId id="267" r:id="rId13"/>
    <p:sldId id="262" r:id="rId14"/>
    <p:sldId id="263" r:id="rId15"/>
    <p:sldId id="264" r:id="rId16"/>
    <p:sldId id="265" r:id="rId17"/>
    <p:sldId id="266" r:id="rId18"/>
    <p:sldId id="268" r:id="rId19"/>
    <p:sldId id="273" r:id="rId20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 varScale="1">
        <p:scale>
          <a:sx n="124" d="100"/>
          <a:sy n="124" d="100"/>
        </p:scale>
        <p:origin x="1824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4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29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Relationship Id="rId4" Type="http://schemas.openxmlformats.org/officeDocument/2006/relationships/image" Target="../media/image44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Relationship Id="rId4" Type="http://schemas.openxmlformats.org/officeDocument/2006/relationships/image" Target="../media/image5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D38C1B02-EACF-4A24-90D9-897F1146E06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BFAC-0B49-4AAF-9632-2908AA8600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C47A-1067-4CB2-9AEE-9CE950411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9579C-D063-44E8-818A-0A6E1AFD3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2780EA0-6B98-41F7-BD5A-B6A1C347E0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40F3-66DF-445F-9A56-BA13FB4283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0A4B-C48B-4350-8DC9-7046035C6C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3CFE2-EAE1-4DE7-8D09-BA3C6E55A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31C9-CD68-4B5A-8B83-BBF7DDA8F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63196-E1FF-45A7-8F39-97D4B60545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9EDB-8B7D-4E2A-92D1-8448868207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36BD-EFA1-4142-B9C0-62F70EC0FDE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4A5991B-53EA-4E62-BAB9-73E6139F79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3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e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30.emf"/><Relationship Id="rId4" Type="http://schemas.openxmlformats.org/officeDocument/2006/relationships/image" Target="../media/image27.emf"/><Relationship Id="rId9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3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image" Target="../media/image37.e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e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36.emf"/><Relationship Id="rId4" Type="http://schemas.openxmlformats.org/officeDocument/2006/relationships/image" Target="../media/image29.emf"/><Relationship Id="rId9" Type="http://schemas.openxmlformats.org/officeDocument/2006/relationships/oleObject" Target="../embeddings/oleObject1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8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2.emf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44.emf"/><Relationship Id="rId4" Type="http://schemas.openxmlformats.org/officeDocument/2006/relationships/image" Target="../media/image41.emf"/><Relationship Id="rId9" Type="http://schemas.openxmlformats.org/officeDocument/2006/relationships/oleObject" Target="../embeddings/oleObject2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6.e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45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8.emf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50.emf"/><Relationship Id="rId4" Type="http://schemas.openxmlformats.org/officeDocument/2006/relationships/image" Target="../media/image47.emf"/><Relationship Id="rId9" Type="http://schemas.openxmlformats.org/officeDocument/2006/relationships/oleObject" Target="../embeddings/oleObject33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5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5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24.emf"/><Relationship Id="rId4" Type="http://schemas.openxmlformats.org/officeDocument/2006/relationships/image" Target="../media/image21.emf"/><Relationship Id="rId9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Chapter 2 Languages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idx="1"/>
          </p:nvPr>
        </p:nvSpPr>
        <p:spPr>
          <a:xfrm>
            <a:off x="1219200" y="1600200"/>
            <a:ext cx="7498080" cy="4800600"/>
          </a:xfrm>
          <a:noFill/>
          <a:ln/>
        </p:spPr>
        <p:txBody>
          <a:bodyPr/>
          <a:lstStyle/>
          <a:p>
            <a:r>
              <a:rPr lang="en-US" dirty="0"/>
              <a:t>Strings and Languages</a:t>
            </a:r>
          </a:p>
          <a:p>
            <a:pPr lvl="1"/>
            <a:r>
              <a:rPr lang="en-US" dirty="0"/>
              <a:t>languages, strings, alphabets</a:t>
            </a:r>
          </a:p>
          <a:p>
            <a:r>
              <a:rPr lang="en-US" dirty="0"/>
              <a:t>Finite Specification of Languages</a:t>
            </a:r>
          </a:p>
          <a:p>
            <a:pPr lvl="1"/>
            <a:r>
              <a:rPr lang="en-US" dirty="0"/>
              <a:t> union</a:t>
            </a:r>
            <a:r>
              <a:rPr lang="en-US"/>
              <a:t>, concatenation</a:t>
            </a:r>
            <a:r>
              <a:rPr lang="en-US" dirty="0"/>
              <a:t>, </a:t>
            </a:r>
            <a:r>
              <a:rPr lang="en-US" dirty="0" err="1"/>
              <a:t>Kleen</a:t>
            </a:r>
            <a:r>
              <a:rPr lang="en-US" dirty="0"/>
              <a:t>-star, </a:t>
            </a:r>
            <a:r>
              <a:rPr lang="en-US" dirty="0" err="1"/>
              <a:t>Kleen</a:t>
            </a:r>
            <a:r>
              <a:rPr lang="en-US" dirty="0"/>
              <a:t>-plus</a:t>
            </a:r>
          </a:p>
          <a:p>
            <a:r>
              <a:rPr lang="en-US" dirty="0"/>
              <a:t>Regular Sets and Expressions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498080" cy="4800600"/>
          </a:xfrm>
        </p:spPr>
        <p:txBody>
          <a:bodyPr/>
          <a:lstStyle/>
          <a:p>
            <a:r>
              <a:rPr lang="en-US" dirty="0"/>
              <a:t>Let             .  The </a:t>
            </a:r>
            <a:r>
              <a:rPr lang="en-US" b="1" dirty="0"/>
              <a:t>concatenation</a:t>
            </a:r>
            <a:r>
              <a:rPr lang="en-US" dirty="0"/>
              <a:t> of </a:t>
            </a:r>
            <a:r>
              <a:rPr lang="en-US" i="1" dirty="0"/>
              <a:t>u</a:t>
            </a:r>
            <a:r>
              <a:rPr lang="en-US" dirty="0"/>
              <a:t> and </a:t>
            </a:r>
            <a:r>
              <a:rPr lang="en-US" i="1" dirty="0"/>
              <a:t>v</a:t>
            </a:r>
            <a:r>
              <a:rPr lang="en-US" dirty="0"/>
              <a:t>, written </a:t>
            </a:r>
            <a:r>
              <a:rPr lang="en-US" i="1" dirty="0" err="1"/>
              <a:t>uv</a:t>
            </a:r>
            <a:r>
              <a:rPr lang="en-US" dirty="0"/>
              <a:t>, is a binary operation on   defined as follows:</a:t>
            </a:r>
          </a:p>
          <a:p>
            <a:pPr marL="916686" lvl="1" indent="-514350">
              <a:buFont typeface="+mj-lt"/>
              <a:buAutoNum type="arabicParenR"/>
            </a:pPr>
            <a:r>
              <a:rPr lang="en-US" dirty="0"/>
              <a:t>Basis: If </a:t>
            </a:r>
            <a:r>
              <a:rPr lang="en-US" i="1" dirty="0"/>
              <a:t>length(v)</a:t>
            </a:r>
            <a:r>
              <a:rPr lang="en-US" dirty="0"/>
              <a:t> =0, then </a:t>
            </a:r>
            <a:r>
              <a:rPr lang="en-US" i="1" dirty="0"/>
              <a:t>v</a:t>
            </a:r>
            <a:r>
              <a:rPr lang="en-US" dirty="0"/>
              <a:t>=   and </a:t>
            </a:r>
            <a:r>
              <a:rPr lang="en-US" i="1" dirty="0" err="1"/>
              <a:t>uv</a:t>
            </a:r>
            <a:r>
              <a:rPr lang="en-US" i="1" dirty="0"/>
              <a:t>=u</a:t>
            </a:r>
            <a:r>
              <a:rPr lang="en-US" dirty="0"/>
              <a:t>.</a:t>
            </a:r>
          </a:p>
          <a:p>
            <a:pPr marL="916686" lvl="1" indent="-514350">
              <a:buFont typeface="+mj-lt"/>
              <a:buAutoNum type="arabicParenR"/>
            </a:pPr>
            <a:r>
              <a:rPr lang="en-US" dirty="0"/>
              <a:t>Recursive step: Let </a:t>
            </a:r>
            <a:r>
              <a:rPr lang="en-US" i="1" dirty="0"/>
              <a:t>v</a:t>
            </a:r>
            <a:r>
              <a:rPr lang="en-US" dirty="0"/>
              <a:t> be a string with </a:t>
            </a:r>
            <a:r>
              <a:rPr lang="en-US" i="1" dirty="0"/>
              <a:t>length(v)=n&gt;0</a:t>
            </a:r>
            <a:r>
              <a:rPr lang="en-US" dirty="0"/>
              <a:t>. Then </a:t>
            </a:r>
            <a:r>
              <a:rPr lang="en-US" i="1" dirty="0"/>
              <a:t>v=</a:t>
            </a:r>
            <a:r>
              <a:rPr lang="en-US" i="1" dirty="0" err="1"/>
              <a:t>wa</a:t>
            </a:r>
            <a:r>
              <a:rPr lang="en-US" dirty="0"/>
              <a:t>, for some string </a:t>
            </a:r>
            <a:r>
              <a:rPr lang="en-US" i="1" dirty="0"/>
              <a:t>w</a:t>
            </a:r>
            <a:r>
              <a:rPr lang="en-US" dirty="0"/>
              <a:t> with length n-1 and          , and </a:t>
            </a:r>
            <a:r>
              <a:rPr lang="en-US" i="1" dirty="0" err="1"/>
              <a:t>uv</a:t>
            </a:r>
            <a:r>
              <a:rPr lang="en-US" i="1" dirty="0"/>
              <a:t>=(</a:t>
            </a:r>
            <a:r>
              <a:rPr lang="en-US" i="1" dirty="0" err="1"/>
              <a:t>uw</a:t>
            </a:r>
            <a:r>
              <a:rPr lang="en-US" i="1" dirty="0"/>
              <a:t>)a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34400" y="1981200"/>
            <a:ext cx="447675" cy="619125"/>
          </a:xfrm>
          <a:prstGeom prst="rect">
            <a:avLst/>
          </a:prstGeom>
          <a:noFill/>
        </p:spPr>
      </p:pic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1317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1524000"/>
            <a:ext cx="1257300" cy="447675"/>
          </a:xfrm>
          <a:prstGeom prst="rect">
            <a:avLst/>
          </a:prstGeom>
          <a:noFill/>
        </p:spPr>
      </p:pic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132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3048000"/>
            <a:ext cx="180975" cy="447675"/>
          </a:xfrm>
          <a:prstGeom prst="rect">
            <a:avLst/>
          </a:prstGeom>
          <a:noFill/>
        </p:spPr>
      </p:pic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1323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4419600"/>
            <a:ext cx="838200" cy="482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772400" cy="1143000"/>
          </a:xfrm>
        </p:spPr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String Operations</a:t>
            </a:r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1371600" y="1524000"/>
          <a:ext cx="2819400" cy="1514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9" name="Equation" r:id="rId3" imgW="850680" imgH="457200" progId="Equation.3">
                  <p:embed/>
                </p:oleObj>
              </mc:Choice>
              <mc:Fallback>
                <p:oleObj name="Equation" r:id="rId3" imgW="85068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524000"/>
                        <a:ext cx="2819400" cy="15149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6858000" y="1645920"/>
          <a:ext cx="1600200" cy="128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0" name="Equation" r:id="rId5" imgW="507960" imgH="406080" progId="Equation.3">
                  <p:embed/>
                </p:oleObj>
              </mc:Choice>
              <mc:Fallback>
                <p:oleObj name="Equation" r:id="rId5" imgW="507960" imgH="4060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645920"/>
                        <a:ext cx="1600200" cy="1280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5" name="Object 5"/>
          <p:cNvGraphicFramePr>
            <a:graphicFrameLocks noChangeAspect="1"/>
          </p:cNvGraphicFramePr>
          <p:nvPr/>
        </p:nvGraphicFramePr>
        <p:xfrm>
          <a:off x="4470400" y="3194050"/>
          <a:ext cx="203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1" name="Equation" r:id="rId7" imgW="203040" imgH="469800" progId="Equation.3">
                  <p:embed/>
                </p:oleObj>
              </mc:Choice>
              <mc:Fallback>
                <p:oleObj name="Equation" r:id="rId7" imgW="203040" imgH="469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0400" y="3194050"/>
                        <a:ext cx="2032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6" name="Object 6"/>
          <p:cNvGraphicFramePr>
            <a:graphicFrameLocks noChangeAspect="1"/>
          </p:cNvGraphicFramePr>
          <p:nvPr/>
        </p:nvGraphicFramePr>
        <p:xfrm>
          <a:off x="1143000" y="4696128"/>
          <a:ext cx="4724400" cy="7394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2" name="Equation" r:id="rId9" imgW="1460160" imgH="228600" progId="Equation.3">
                  <p:embed/>
                </p:oleObj>
              </mc:Choice>
              <mc:Fallback>
                <p:oleObj name="Equation" r:id="rId9" imgW="146016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96128"/>
                        <a:ext cx="4724400" cy="7394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3048000" y="3657600"/>
            <a:ext cx="2843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Concatenation</a:t>
            </a:r>
          </a:p>
        </p:txBody>
      </p:sp>
      <p:graphicFrame>
        <p:nvGraphicFramePr>
          <p:cNvPr id="87048" name="Object 8"/>
          <p:cNvGraphicFramePr>
            <a:graphicFrameLocks noChangeAspect="1"/>
          </p:cNvGraphicFramePr>
          <p:nvPr/>
        </p:nvGraphicFramePr>
        <p:xfrm>
          <a:off x="6324600" y="4800600"/>
          <a:ext cx="259080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3" name="Equation" r:id="rId11" imgW="812520" imgH="177480" progId="Equation.3">
                  <p:embed/>
                </p:oleObj>
              </mc:Choice>
              <mc:Fallback>
                <p:oleObj name="Equation" r:id="rId11" imgW="812520" imgH="177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4800600"/>
                        <a:ext cx="2590800" cy="566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772400" cy="1143000"/>
          </a:xfrm>
        </p:spPr>
        <p:txBody>
          <a:bodyPr/>
          <a:lstStyle/>
          <a:p>
            <a:r>
              <a:rPr lang="en-US" sz="3600" dirty="0">
                <a:solidFill>
                  <a:schemeClr val="accent1"/>
                </a:solidFill>
                <a:latin typeface="Comic Sans MS" pitchFamily="66" charset="0"/>
              </a:rPr>
              <a:t>Concatenating a string with itself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sz="1200" dirty="0"/>
          </a:p>
          <a:p>
            <a:r>
              <a:rPr lang="en-US" dirty="0"/>
              <a:t>Example:</a:t>
            </a:r>
          </a:p>
          <a:p>
            <a:endParaRPr lang="en-US" dirty="0"/>
          </a:p>
          <a:p>
            <a:pPr lvl="1">
              <a:buFontTx/>
              <a:buNone/>
            </a:pPr>
            <a:r>
              <a:rPr lang="en-US" dirty="0"/>
              <a:t>             </a:t>
            </a:r>
          </a:p>
        </p:txBody>
      </p:sp>
      <p:graphicFrame>
        <p:nvGraphicFramePr>
          <p:cNvPr id="96260" name="Object 4"/>
          <p:cNvGraphicFramePr>
            <a:graphicFrameLocks noChangeAspect="1"/>
          </p:cNvGraphicFramePr>
          <p:nvPr/>
        </p:nvGraphicFramePr>
        <p:xfrm>
          <a:off x="3276600" y="1282700"/>
          <a:ext cx="26797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2" name="Equation" r:id="rId3" imgW="2679480" imgH="1231560" progId="Equation.3">
                  <p:embed/>
                </p:oleObj>
              </mc:Choice>
              <mc:Fallback>
                <p:oleObj name="Equation" r:id="rId3" imgW="2679480" imgH="12315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282700"/>
                        <a:ext cx="2679700" cy="1231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1" name="Object 5"/>
          <p:cNvGraphicFramePr>
            <a:graphicFrameLocks noChangeAspect="1"/>
          </p:cNvGraphicFramePr>
          <p:nvPr/>
        </p:nvGraphicFramePr>
        <p:xfrm>
          <a:off x="2971800" y="2705100"/>
          <a:ext cx="4191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3" name="Equation" r:id="rId5" imgW="4190760" imgH="723600" progId="Equation.3">
                  <p:embed/>
                </p:oleObj>
              </mc:Choice>
              <mc:Fallback>
                <p:oleObj name="Equation" r:id="rId5" imgW="4190760" imgH="723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705100"/>
                        <a:ext cx="4191000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4470400" y="3194050"/>
          <a:ext cx="203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3" name="Equation" r:id="rId3" imgW="203040" imgH="469800" progId="Equation.3">
                  <p:embed/>
                </p:oleObj>
              </mc:Choice>
              <mc:Fallback>
                <p:oleObj name="Equation" r:id="rId3" imgW="203040" imgH="469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0400" y="3194050"/>
                        <a:ext cx="2032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7" name="Object 3"/>
          <p:cNvGraphicFramePr>
            <a:graphicFrameLocks noChangeAspect="1"/>
          </p:cNvGraphicFramePr>
          <p:nvPr/>
        </p:nvGraphicFramePr>
        <p:xfrm>
          <a:off x="1701800" y="4724400"/>
          <a:ext cx="3098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4" name="Equation" r:id="rId5" imgW="3098520" imgH="736560" progId="Equation.3">
                  <p:embed/>
                </p:oleObj>
              </mc:Choice>
              <mc:Fallback>
                <p:oleObj name="Equation" r:id="rId5" imgW="3098520" imgH="7365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4724400"/>
                        <a:ext cx="3098800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8" name="Object 4"/>
          <p:cNvGraphicFramePr>
            <a:graphicFrameLocks noChangeAspect="1"/>
          </p:cNvGraphicFramePr>
          <p:nvPr/>
        </p:nvGraphicFramePr>
        <p:xfrm>
          <a:off x="1587500" y="1524000"/>
          <a:ext cx="27559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5" name="Equation" r:id="rId7" imgW="2755800" imgH="583920" progId="Equation.3">
                  <p:embed/>
                </p:oleObj>
              </mc:Choice>
              <mc:Fallback>
                <p:oleObj name="Equation" r:id="rId7" imgW="2755800" imgH="5839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1524000"/>
                        <a:ext cx="275590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9" name="Object 5"/>
          <p:cNvGraphicFramePr>
            <a:graphicFrameLocks noChangeAspect="1"/>
          </p:cNvGraphicFramePr>
          <p:nvPr/>
        </p:nvGraphicFramePr>
        <p:xfrm>
          <a:off x="5791200" y="1600200"/>
          <a:ext cx="2578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6" name="Equation" r:id="rId9" imgW="2577960" imgH="431640" progId="Equation.3">
                  <p:embed/>
                </p:oleObj>
              </mc:Choice>
              <mc:Fallback>
                <p:oleObj name="Equation" r:id="rId9" imgW="2577960" imgH="431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600200"/>
                        <a:ext cx="25781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0" name="Object 6"/>
          <p:cNvGraphicFramePr>
            <a:graphicFrameLocks noChangeAspect="1"/>
          </p:cNvGraphicFramePr>
          <p:nvPr/>
        </p:nvGraphicFramePr>
        <p:xfrm>
          <a:off x="4470400" y="3194050"/>
          <a:ext cx="203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7" name="Equation" r:id="rId11" imgW="203040" imgH="469800" progId="Equation.3">
                  <p:embed/>
                </p:oleObj>
              </mc:Choice>
              <mc:Fallback>
                <p:oleObj name="Equation" r:id="rId11" imgW="203040" imgH="4698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0400" y="3194050"/>
                        <a:ext cx="2032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3886200" y="3124200"/>
            <a:ext cx="1700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Reverse</a:t>
            </a:r>
          </a:p>
        </p:txBody>
      </p:sp>
      <p:graphicFrame>
        <p:nvGraphicFramePr>
          <p:cNvPr id="88072" name="Object 8"/>
          <p:cNvGraphicFramePr>
            <a:graphicFrameLocks noChangeAspect="1"/>
          </p:cNvGraphicFramePr>
          <p:nvPr/>
        </p:nvGraphicFramePr>
        <p:xfrm>
          <a:off x="5716588" y="4953000"/>
          <a:ext cx="2565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8" name="Equation" r:id="rId12" imgW="2565360" imgH="431640" progId="Equation.3">
                  <p:embed/>
                </p:oleObj>
              </mc:Choice>
              <mc:Fallback>
                <p:oleObj name="Equation" r:id="rId12" imgW="2565360" imgH="4316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6588" y="4953000"/>
                        <a:ext cx="25654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7772400" cy="11430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String Length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1435608" y="1676400"/>
            <a:ext cx="7498080" cy="48006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Length:</a:t>
            </a:r>
          </a:p>
          <a:p>
            <a:endParaRPr lang="en-US" dirty="0"/>
          </a:p>
          <a:p>
            <a:r>
              <a:rPr lang="en-US" dirty="0"/>
              <a:t>Examples:</a:t>
            </a:r>
          </a:p>
          <a:p>
            <a:endParaRPr lang="en-US" dirty="0"/>
          </a:p>
        </p:txBody>
      </p:sp>
      <p:graphicFrame>
        <p:nvGraphicFramePr>
          <p:cNvPr id="89092" name="Object 4"/>
          <p:cNvGraphicFramePr>
            <a:graphicFrameLocks noChangeAspect="1"/>
          </p:cNvGraphicFramePr>
          <p:nvPr/>
        </p:nvGraphicFramePr>
        <p:xfrm>
          <a:off x="1435100" y="1447800"/>
          <a:ext cx="27559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5" name="Equation" r:id="rId3" imgW="2755800" imgH="583920" progId="Equation.3">
                  <p:embed/>
                </p:oleObj>
              </mc:Choice>
              <mc:Fallback>
                <p:oleObj name="Equation" r:id="rId3" imgW="2755800" imgH="5839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100" y="1447800"/>
                        <a:ext cx="275590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3" name="Object 5"/>
          <p:cNvGraphicFramePr>
            <a:graphicFrameLocks noChangeAspect="1"/>
          </p:cNvGraphicFramePr>
          <p:nvPr/>
        </p:nvGraphicFramePr>
        <p:xfrm>
          <a:off x="2973388" y="2819400"/>
          <a:ext cx="1231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6" name="Equation" r:id="rId5" imgW="1231560" imgH="609480" progId="Equation.3">
                  <p:embed/>
                </p:oleObj>
              </mc:Choice>
              <mc:Fallback>
                <p:oleObj name="Equation" r:id="rId5" imgW="1231560" imgH="609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3388" y="2819400"/>
                        <a:ext cx="12319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4" name="Object 6"/>
          <p:cNvGraphicFramePr>
            <a:graphicFrameLocks noChangeAspect="1"/>
          </p:cNvGraphicFramePr>
          <p:nvPr/>
        </p:nvGraphicFramePr>
        <p:xfrm>
          <a:off x="3048000" y="4114800"/>
          <a:ext cx="19050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7" name="Equation" r:id="rId7" imgW="1904760" imgH="2209680" progId="Equation.3">
                  <p:embed/>
                </p:oleObj>
              </mc:Choice>
              <mc:Fallback>
                <p:oleObj name="Equation" r:id="rId7" imgW="1904760" imgH="22096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114800"/>
                        <a:ext cx="19050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dirty="0"/>
              <a:t>Empty String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05000"/>
            <a:ext cx="4572000" cy="4114800"/>
          </a:xfrm>
        </p:spPr>
        <p:txBody>
          <a:bodyPr/>
          <a:lstStyle/>
          <a:p>
            <a:r>
              <a:rPr lang="en-US" sz="2800" dirty="0"/>
              <a:t>Empty string or null string: </a:t>
            </a:r>
          </a:p>
          <a:p>
            <a:endParaRPr lang="en-US" sz="2800" dirty="0"/>
          </a:p>
          <a:p>
            <a:r>
              <a:rPr lang="en-US" sz="2800" dirty="0"/>
              <a:t>Observations:</a:t>
            </a:r>
          </a:p>
          <a:p>
            <a:endParaRPr lang="en-US" sz="2800" dirty="0"/>
          </a:p>
          <a:p>
            <a:endParaRPr lang="en-US" sz="2800" dirty="0"/>
          </a:p>
        </p:txBody>
      </p:sp>
      <p:graphicFrame>
        <p:nvGraphicFramePr>
          <p:cNvPr id="91142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3811587" y="5638800"/>
          <a:ext cx="121761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7" name="Equation" r:id="rId3" imgW="1434960" imgH="609480" progId="Equation.3">
                  <p:embed/>
                </p:oleObj>
              </mc:Choice>
              <mc:Fallback>
                <p:oleObj name="Equation" r:id="rId3" imgW="1434960" imgH="609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1587" y="5638800"/>
                        <a:ext cx="1217613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0" name="Object 4"/>
          <p:cNvGraphicFramePr>
            <a:graphicFrameLocks noChangeAspect="1"/>
          </p:cNvGraphicFramePr>
          <p:nvPr/>
        </p:nvGraphicFramePr>
        <p:xfrm>
          <a:off x="5387975" y="1981200"/>
          <a:ext cx="3270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8" name="Equation" r:id="rId5" imgW="330120" imgH="419040" progId="Equation.3">
                  <p:embed/>
                </p:oleObj>
              </mc:Choice>
              <mc:Fallback>
                <p:oleObj name="Equation" r:id="rId5" imgW="330120" imgH="419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7975" y="1981200"/>
                        <a:ext cx="327025" cy="41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1" name="Object 5"/>
          <p:cNvGraphicFramePr>
            <a:graphicFrameLocks noChangeAspect="1"/>
          </p:cNvGraphicFramePr>
          <p:nvPr/>
        </p:nvGraphicFramePr>
        <p:xfrm>
          <a:off x="3729038" y="2819400"/>
          <a:ext cx="4271962" cy="267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9" name="Equation" r:id="rId7" imgW="1460160" imgH="914400" progId="">
                  <p:embed/>
                </p:oleObj>
              </mc:Choice>
              <mc:Fallback>
                <p:oleObj name="Equation" r:id="rId7" imgW="1460160" imgH="9144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9038" y="2819400"/>
                        <a:ext cx="4271962" cy="2674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6" name="Object 10"/>
          <p:cNvGraphicFramePr>
            <a:graphicFrameLocks noChangeAspect="1"/>
          </p:cNvGraphicFramePr>
          <p:nvPr/>
        </p:nvGraphicFramePr>
        <p:xfrm>
          <a:off x="5410200" y="5638800"/>
          <a:ext cx="198120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0" name="Equation" r:id="rId9" imgW="787320" imgH="279360" progId="">
                  <p:embed/>
                </p:oleObj>
              </mc:Choice>
              <mc:Fallback>
                <p:oleObj name="Equation" r:id="rId9" imgW="787320" imgH="27936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5638800"/>
                        <a:ext cx="1981200" cy="703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7772400" cy="1143000"/>
          </a:xfrm>
        </p:spPr>
        <p:txBody>
          <a:bodyPr/>
          <a:lstStyle/>
          <a:p>
            <a:r>
              <a:rPr lang="en-US" dirty="0"/>
              <a:t>Substring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143000"/>
            <a:ext cx="7772400" cy="4114800"/>
          </a:xfrm>
        </p:spPr>
        <p:txBody>
          <a:bodyPr/>
          <a:lstStyle/>
          <a:p>
            <a:r>
              <a:rPr lang="en-US" dirty="0"/>
              <a:t>Substring of string: </a:t>
            </a:r>
          </a:p>
          <a:p>
            <a:pPr lvl="1"/>
            <a:r>
              <a:rPr lang="en-US" sz="3200" dirty="0"/>
              <a:t>a subsequence of consecutive characters</a:t>
            </a:r>
          </a:p>
          <a:p>
            <a:endParaRPr lang="en-US" sz="2000" dirty="0"/>
          </a:p>
          <a:p>
            <a:pPr>
              <a:buFontTx/>
              <a:buNone/>
            </a:pPr>
            <a:r>
              <a:rPr lang="en-US" dirty="0"/>
              <a:t>              </a:t>
            </a:r>
            <a:r>
              <a:rPr lang="en-US" dirty="0">
                <a:solidFill>
                  <a:schemeClr val="accent1"/>
                </a:solidFill>
              </a:rPr>
              <a:t>String </a:t>
            </a:r>
            <a:r>
              <a:rPr lang="en-US" dirty="0"/>
              <a:t>                   </a:t>
            </a:r>
            <a:r>
              <a:rPr lang="en-US" dirty="0">
                <a:solidFill>
                  <a:schemeClr val="accent1"/>
                </a:solidFill>
              </a:rPr>
              <a:t>Substring</a:t>
            </a:r>
          </a:p>
        </p:txBody>
      </p:sp>
      <p:graphicFrame>
        <p:nvGraphicFramePr>
          <p:cNvPr id="92164" name="Object 4"/>
          <p:cNvGraphicFramePr>
            <a:graphicFrameLocks noChangeAspect="1"/>
          </p:cNvGraphicFramePr>
          <p:nvPr/>
        </p:nvGraphicFramePr>
        <p:xfrm>
          <a:off x="6478588" y="3429000"/>
          <a:ext cx="1054100" cy="271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6" name="Equation" r:id="rId3" imgW="1054080" imgH="2717640" progId="Equation.3">
                  <p:embed/>
                </p:oleObj>
              </mc:Choice>
              <mc:Fallback>
                <p:oleObj name="Equation" r:id="rId3" imgW="1054080" imgH="2717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8588" y="3429000"/>
                        <a:ext cx="1054100" cy="271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2436813" y="3454400"/>
          <a:ext cx="1308100" cy="271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7" name="Equation" r:id="rId5" imgW="1307880" imgH="2717640" progId="Equation.3">
                  <p:embed/>
                </p:oleObj>
              </mc:Choice>
              <mc:Fallback>
                <p:oleObj name="Equation" r:id="rId5" imgW="1307880" imgH="2717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6813" y="3454400"/>
                        <a:ext cx="1308100" cy="271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6" name="Line 6"/>
          <p:cNvSpPr>
            <a:spLocks noChangeShapeType="1"/>
          </p:cNvSpPr>
          <p:nvPr/>
        </p:nvSpPr>
        <p:spPr bwMode="auto">
          <a:xfrm>
            <a:off x="2438400" y="39624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167" name="Line 7"/>
          <p:cNvSpPr>
            <a:spLocks noChangeShapeType="1"/>
          </p:cNvSpPr>
          <p:nvPr/>
        </p:nvSpPr>
        <p:spPr bwMode="auto">
          <a:xfrm>
            <a:off x="2438400" y="4724400"/>
            <a:ext cx="990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168" name="Line 8"/>
          <p:cNvSpPr>
            <a:spLocks noChangeShapeType="1"/>
          </p:cNvSpPr>
          <p:nvPr/>
        </p:nvSpPr>
        <p:spPr bwMode="auto">
          <a:xfrm>
            <a:off x="2895600" y="5486400"/>
            <a:ext cx="304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169" name="Line 9"/>
          <p:cNvSpPr>
            <a:spLocks noChangeShapeType="1"/>
          </p:cNvSpPr>
          <p:nvPr/>
        </p:nvSpPr>
        <p:spPr bwMode="auto">
          <a:xfrm>
            <a:off x="2743200" y="6248400"/>
            <a:ext cx="914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r>
              <a:rPr lang="en-US" dirty="0"/>
              <a:t>Prefix and Suffix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066800"/>
            <a:ext cx="7772400" cy="4114800"/>
          </a:xfrm>
        </p:spPr>
        <p:txBody>
          <a:bodyPr/>
          <a:lstStyle/>
          <a:p>
            <a:endParaRPr lang="en-US" dirty="0"/>
          </a:p>
          <a:p>
            <a:pPr>
              <a:buFontTx/>
              <a:buNone/>
            </a:pPr>
            <a:r>
              <a:rPr lang="en-US" dirty="0"/>
              <a:t>        </a:t>
            </a:r>
            <a:r>
              <a:rPr lang="en-US" dirty="0">
                <a:solidFill>
                  <a:schemeClr val="accent1"/>
                </a:solidFill>
              </a:rPr>
              <a:t>Prefixes         Suffixes</a:t>
            </a:r>
          </a:p>
          <a:p>
            <a:endParaRPr lang="en-US" dirty="0">
              <a:solidFill>
                <a:schemeClr val="accent2"/>
              </a:solidFill>
            </a:endParaRPr>
          </a:p>
          <a:p>
            <a:endParaRPr lang="en-US" dirty="0"/>
          </a:p>
        </p:txBody>
      </p:sp>
      <p:graphicFrame>
        <p:nvGraphicFramePr>
          <p:cNvPr id="93188" name="Object 4"/>
          <p:cNvGraphicFramePr>
            <a:graphicFrameLocks noChangeAspect="1"/>
          </p:cNvGraphicFramePr>
          <p:nvPr/>
        </p:nvGraphicFramePr>
        <p:xfrm>
          <a:off x="2197100" y="1143000"/>
          <a:ext cx="1308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2" name="Equation" r:id="rId3" imgW="1307880" imgH="431640" progId="">
                  <p:embed/>
                </p:oleObj>
              </mc:Choice>
              <mc:Fallback>
                <p:oleObj name="Equation" r:id="rId3" imgW="1307880" imgH="4316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1143000"/>
                        <a:ext cx="13081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89" name="Object 5"/>
          <p:cNvGraphicFramePr>
            <a:graphicFrameLocks noChangeAspect="1"/>
          </p:cNvGraphicFramePr>
          <p:nvPr/>
        </p:nvGraphicFramePr>
        <p:xfrm>
          <a:off x="1281113" y="2311400"/>
          <a:ext cx="1308100" cy="424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3" name="Equation" r:id="rId5" imgW="1307880" imgH="4241520" progId="">
                  <p:embed/>
                </p:oleObj>
              </mc:Choice>
              <mc:Fallback>
                <p:oleObj name="Equation" r:id="rId5" imgW="1307880" imgH="42415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1113" y="2311400"/>
                        <a:ext cx="1308100" cy="424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90" name="Object 6"/>
          <p:cNvGraphicFramePr>
            <a:graphicFrameLocks noChangeAspect="1"/>
          </p:cNvGraphicFramePr>
          <p:nvPr/>
        </p:nvGraphicFramePr>
        <p:xfrm>
          <a:off x="3949700" y="2311400"/>
          <a:ext cx="1308100" cy="424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4" name="Equation" r:id="rId7" imgW="1307880" imgH="4241520" progId="Equation.3">
                  <p:embed/>
                </p:oleObj>
              </mc:Choice>
              <mc:Fallback>
                <p:oleObj name="Equation" r:id="rId7" imgW="1307880" imgH="424152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2311400"/>
                        <a:ext cx="1308100" cy="424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91" name="Object 7"/>
          <p:cNvGraphicFramePr>
            <a:graphicFrameLocks noChangeAspect="1"/>
          </p:cNvGraphicFramePr>
          <p:nvPr/>
        </p:nvGraphicFramePr>
        <p:xfrm>
          <a:off x="6935788" y="2209800"/>
          <a:ext cx="1346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5" name="Equation" r:id="rId9" imgW="1346040" imgH="304560" progId="Equation.3">
                  <p:embed/>
                </p:oleObj>
              </mc:Choice>
              <mc:Fallback>
                <p:oleObj name="Equation" r:id="rId9" imgW="1346040" imgH="30456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5788" y="2209800"/>
                        <a:ext cx="13462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92" name="Line 8"/>
          <p:cNvSpPr>
            <a:spLocks noChangeShapeType="1"/>
          </p:cNvSpPr>
          <p:nvPr/>
        </p:nvSpPr>
        <p:spPr bwMode="auto">
          <a:xfrm flipV="1">
            <a:off x="7162800" y="2514600"/>
            <a:ext cx="685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193" name="Line 9"/>
          <p:cNvSpPr>
            <a:spLocks noChangeShapeType="1"/>
          </p:cNvSpPr>
          <p:nvPr/>
        </p:nvSpPr>
        <p:spPr bwMode="auto">
          <a:xfrm flipH="1" flipV="1">
            <a:off x="8153400" y="2514600"/>
            <a:ext cx="3048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194" name="Text Box 10"/>
          <p:cNvSpPr txBox="1">
            <a:spLocks noChangeArrowheads="1"/>
          </p:cNvSpPr>
          <p:nvPr/>
        </p:nvSpPr>
        <p:spPr bwMode="auto">
          <a:xfrm>
            <a:off x="5943600" y="3200400"/>
            <a:ext cx="13795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prefix</a:t>
            </a:r>
          </a:p>
        </p:txBody>
      </p:sp>
      <p:sp>
        <p:nvSpPr>
          <p:cNvPr id="93195" name="Text Box 11"/>
          <p:cNvSpPr txBox="1">
            <a:spLocks noChangeArrowheads="1"/>
          </p:cNvSpPr>
          <p:nvPr/>
        </p:nvSpPr>
        <p:spPr bwMode="auto">
          <a:xfrm>
            <a:off x="7783513" y="3886200"/>
            <a:ext cx="13604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suffix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The * Operation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      : the set of all possible strings from</a:t>
            </a:r>
          </a:p>
          <a:p>
            <a:pPr>
              <a:buFontTx/>
              <a:buNone/>
            </a:pPr>
            <a:r>
              <a:rPr lang="en-US"/>
              <a:t>        alphabet 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97284" name="Object 4"/>
          <p:cNvGraphicFramePr>
            <a:graphicFrameLocks noChangeAspect="1"/>
          </p:cNvGraphicFramePr>
          <p:nvPr/>
        </p:nvGraphicFramePr>
        <p:xfrm>
          <a:off x="1600200" y="1524000"/>
          <a:ext cx="609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7" name="Equation" r:id="rId3" imgW="609480" imgH="419040" progId="Equation.3">
                  <p:embed/>
                </p:oleObj>
              </mc:Choice>
              <mc:Fallback>
                <p:oleObj name="Equation" r:id="rId3" imgW="609480" imgH="419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524000"/>
                        <a:ext cx="6096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285" name="Object 5"/>
          <p:cNvGraphicFramePr>
            <a:graphicFrameLocks noChangeAspect="1"/>
          </p:cNvGraphicFramePr>
          <p:nvPr/>
        </p:nvGraphicFramePr>
        <p:xfrm>
          <a:off x="3962400" y="2133600"/>
          <a:ext cx="32861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8" name="Equation" r:id="rId5" imgW="330120" imgH="393480" progId="Equation.3">
                  <p:embed/>
                </p:oleObj>
              </mc:Choice>
              <mc:Fallback>
                <p:oleObj name="Equation" r:id="rId5" imgW="33012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133600"/>
                        <a:ext cx="328612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286" name="Object 6"/>
          <p:cNvGraphicFramePr>
            <a:graphicFrameLocks noChangeAspect="1"/>
          </p:cNvGraphicFramePr>
          <p:nvPr/>
        </p:nvGraphicFramePr>
        <p:xfrm>
          <a:off x="1219200" y="3276600"/>
          <a:ext cx="77343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9" name="Equation" r:id="rId7" imgW="7734240" imgH="1320480" progId="Equation.3">
                  <p:embed/>
                </p:oleObj>
              </mc:Choice>
              <mc:Fallback>
                <p:oleObj name="Equation" r:id="rId7" imgW="7734240" imgH="1320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276600"/>
                        <a:ext cx="7734300" cy="132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7498080" cy="1143000"/>
          </a:xfrm>
        </p:spPr>
        <p:txBody>
          <a:bodyPr/>
          <a:lstStyle/>
          <a:p>
            <a:r>
              <a:rPr lang="en-US" dirty="0"/>
              <a:t>Theorems</a:t>
            </a:r>
          </a:p>
        </p:txBody>
      </p:sp>
      <p:graphicFrame>
        <p:nvGraphicFramePr>
          <p:cNvPr id="106500" name="Object 4"/>
          <p:cNvGraphicFramePr>
            <a:graphicFrameLocks noChangeAspect="1"/>
          </p:cNvGraphicFramePr>
          <p:nvPr/>
        </p:nvGraphicFramePr>
        <p:xfrm>
          <a:off x="1020763" y="2286000"/>
          <a:ext cx="8123237" cy="232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1" name="Equation" r:id="rId3" imgW="2489040" imgH="711000" progId="">
                  <p:embed/>
                </p:oleObj>
              </mc:Choice>
              <mc:Fallback>
                <p:oleObj name="Equation" r:id="rId3" imgW="2489040" imgH="7110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763" y="2286000"/>
                        <a:ext cx="8123237" cy="232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3" name="Rectangle 7"/>
          <p:cNvSpPr>
            <a:spLocks noGrp="1" noChangeArrowheads="1"/>
          </p:cNvSpPr>
          <p:nvPr>
            <p:ph type="title"/>
          </p:nvPr>
        </p:nvSpPr>
        <p:spPr>
          <a:xfrm>
            <a:off x="1371600" y="2286000"/>
            <a:ext cx="5638800" cy="1143000"/>
          </a:xfrm>
        </p:spPr>
        <p:txBody>
          <a:bodyPr>
            <a:normAutofit/>
          </a:bodyPr>
          <a:lstStyle/>
          <a:p>
            <a:r>
              <a:rPr lang="en-US" sz="4400" dirty="0"/>
              <a:t>Strings and Languages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914400"/>
            <a:ext cx="7498080" cy="53340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An </a:t>
            </a:r>
            <a:r>
              <a:rPr lang="en-US" b="1" dirty="0"/>
              <a:t>alphabet</a:t>
            </a:r>
            <a:r>
              <a:rPr lang="en-US" dirty="0"/>
              <a:t> is a non-empty finite set of symbols. It is denoted </a:t>
            </a:r>
            <a:r>
              <a:rPr lang="en-US" b="1" dirty="0">
                <a:sym typeface="Symbol" pitchFamily="18" charset="2"/>
              </a:rPr>
              <a:t>.</a:t>
            </a:r>
          </a:p>
          <a:p>
            <a:pPr lvl="1"/>
            <a:r>
              <a:rPr lang="en-US" dirty="0">
                <a:sym typeface="Symbol" pitchFamily="18" charset="2"/>
              </a:rPr>
              <a:t></a:t>
            </a:r>
            <a:r>
              <a:rPr lang="en-US" baseline="-25000" dirty="0">
                <a:sym typeface="Symbol" pitchFamily="18" charset="2"/>
              </a:rPr>
              <a:t>1</a:t>
            </a:r>
            <a:r>
              <a:rPr lang="en-US" dirty="0">
                <a:sym typeface="Symbol" pitchFamily="18" charset="2"/>
              </a:rPr>
              <a:t> = {</a:t>
            </a:r>
            <a:r>
              <a:rPr lang="en-US" dirty="0" err="1">
                <a:sym typeface="Symbol" pitchFamily="18" charset="2"/>
              </a:rPr>
              <a:t>a,b,c,d,e,f,g,h,i,j,k,l,m,n,o,p,q,r,s,t,u,v,w,x,y,z</a:t>
            </a:r>
            <a:r>
              <a:rPr lang="en-US" dirty="0">
                <a:sym typeface="Symbol" pitchFamily="18" charset="2"/>
              </a:rPr>
              <a:t>}</a:t>
            </a:r>
          </a:p>
          <a:p>
            <a:r>
              <a:rPr lang="en-US" dirty="0"/>
              <a:t>A </a:t>
            </a:r>
            <a:r>
              <a:rPr lang="en-US" b="1" dirty="0"/>
              <a:t>string</a:t>
            </a:r>
            <a:r>
              <a:rPr lang="en-US" dirty="0"/>
              <a:t> is a finite sequence of elements from an alphabet.</a:t>
            </a:r>
          </a:p>
          <a:p>
            <a:pPr lvl="1"/>
            <a:r>
              <a:rPr lang="en-US" dirty="0"/>
              <a:t>“school”, “vacation”, “family” are strings over </a:t>
            </a:r>
            <a:r>
              <a:rPr lang="en-US" dirty="0">
                <a:sym typeface="Symbol" pitchFamily="18" charset="2"/>
              </a:rPr>
              <a:t></a:t>
            </a:r>
            <a:r>
              <a:rPr lang="en-US" baseline="-25000" dirty="0">
                <a:sym typeface="Symbol" pitchFamily="18" charset="2"/>
              </a:rPr>
              <a:t>1</a:t>
            </a:r>
            <a:endParaRPr lang="en-US" dirty="0"/>
          </a:p>
          <a:p>
            <a:r>
              <a:rPr lang="en-US" dirty="0"/>
              <a:t>A </a:t>
            </a:r>
            <a:r>
              <a:rPr lang="en-US" b="1" dirty="0"/>
              <a:t>language</a:t>
            </a:r>
            <a:r>
              <a:rPr lang="en-US" dirty="0"/>
              <a:t> is a set of strings over an alphabet.</a:t>
            </a:r>
          </a:p>
          <a:p>
            <a:pPr lvl="1"/>
            <a:r>
              <a:rPr lang="en-US" dirty="0"/>
              <a:t>Languages of interest do not consist of arbitrary sets of strings but rather of strings having specified forms.</a:t>
            </a:r>
          </a:p>
          <a:p>
            <a:pPr lvl="1"/>
            <a:r>
              <a:rPr lang="en-US" dirty="0"/>
              <a:t>The acceptable forms define the </a:t>
            </a:r>
            <a:r>
              <a:rPr lang="en-US" b="1" dirty="0"/>
              <a:t>syntax</a:t>
            </a:r>
            <a:r>
              <a:rPr lang="en-US" dirty="0"/>
              <a:t> of the languages.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English language:</a:t>
            </a:r>
          </a:p>
          <a:p>
            <a:pPr lvl="1"/>
            <a:r>
              <a:rPr lang="en-US" dirty="0"/>
              <a:t>Alphabet: the set of words and punctuation symbols.</a:t>
            </a:r>
          </a:p>
          <a:p>
            <a:r>
              <a:rPr lang="en-US" dirty="0"/>
              <a:t>Computer Language:</a:t>
            </a:r>
          </a:p>
          <a:p>
            <a:pPr lvl="1"/>
            <a:r>
              <a:rPr lang="en-US" dirty="0"/>
              <a:t>Alphabet: the set of keywords, identifiers, and other special symbols.</a:t>
            </a:r>
          </a:p>
          <a:p>
            <a:r>
              <a:rPr lang="en-US" dirty="0"/>
              <a:t>Note: Language of interest are not made up of arbitrary strings.</a:t>
            </a:r>
          </a:p>
          <a:p>
            <a:pPr lvl="1"/>
            <a:r>
              <a:rPr lang="en-US" dirty="0"/>
              <a:t>Not all strings of English words are sentences.</a:t>
            </a:r>
          </a:p>
          <a:p>
            <a:pPr lvl="1"/>
            <a:r>
              <a:rPr lang="en-US" dirty="0"/>
              <a:t>Not all strings of source code are legitimate computer programs.</a:t>
            </a:r>
          </a:p>
          <a:p>
            <a:pPr lvl="1"/>
            <a:r>
              <a:rPr lang="en-US" dirty="0"/>
              <a:t>Languages consist of strings that satisfy syntax.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 ∑ be an alphabet. ∑*, the set of strings over ∑, is defined recursively as follows:</a:t>
            </a:r>
          </a:p>
          <a:p>
            <a:pPr marL="916686" lvl="1" indent="-514350">
              <a:buFont typeface="+mj-lt"/>
              <a:buAutoNum type="arabicParenR"/>
            </a:pPr>
            <a:r>
              <a:rPr lang="en-US" dirty="0"/>
              <a:t>Basis:</a:t>
            </a:r>
          </a:p>
          <a:p>
            <a:pPr marL="916686" lvl="1" indent="-514350">
              <a:buFont typeface="+mj-lt"/>
              <a:buAutoNum type="arabicParenR"/>
            </a:pPr>
            <a:r>
              <a:rPr lang="en-US" dirty="0"/>
              <a:t>Recursive step: if             and           ,         then                .</a:t>
            </a:r>
          </a:p>
          <a:p>
            <a:pPr marL="916686" lvl="1" indent="-514350">
              <a:buFont typeface="+mj-lt"/>
              <a:buAutoNum type="arabicParenR"/>
            </a:pPr>
            <a:r>
              <a:rPr lang="en-US" dirty="0"/>
              <a:t>Closure:               only if it can be obtained from    by a finite number of applications of the recursive step.</a:t>
            </a:r>
          </a:p>
        </p:txBody>
      </p:sp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8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3048000"/>
            <a:ext cx="1066800" cy="537535"/>
          </a:xfrm>
          <a:prstGeom prst="rect">
            <a:avLst/>
          </a:prstGeom>
          <a:noFill/>
        </p:spPr>
      </p:pic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86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3505200"/>
            <a:ext cx="1140655" cy="533400"/>
          </a:xfrm>
          <a:prstGeom prst="rect">
            <a:avLst/>
          </a:prstGeom>
          <a:noFill/>
        </p:spPr>
      </p:pic>
      <p:sp>
        <p:nvSpPr>
          <p:cNvPr id="12288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88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3505200"/>
            <a:ext cx="927295" cy="533400"/>
          </a:xfrm>
          <a:prstGeom prst="rect">
            <a:avLst/>
          </a:prstGeom>
          <a:noFill/>
        </p:spPr>
      </p:pic>
      <p:sp>
        <p:nvSpPr>
          <p:cNvPr id="12289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90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3962400"/>
            <a:ext cx="1378634" cy="533400"/>
          </a:xfrm>
          <a:prstGeom prst="rect">
            <a:avLst/>
          </a:prstGeom>
          <a:noFill/>
        </p:spPr>
      </p:pic>
      <p:sp>
        <p:nvSpPr>
          <p:cNvPr id="12289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92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1" y="4419601"/>
            <a:ext cx="1143000" cy="534496"/>
          </a:xfrm>
          <a:prstGeom prst="rect">
            <a:avLst/>
          </a:prstGeom>
          <a:noFill/>
        </p:spPr>
      </p:pic>
      <p:sp>
        <p:nvSpPr>
          <p:cNvPr id="122895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94" name="Picture 1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4876800"/>
            <a:ext cx="228600" cy="571500"/>
          </a:xfrm>
          <a:prstGeom prst="rect">
            <a:avLst/>
          </a:prstGeom>
          <a:noFill/>
        </p:spPr>
      </p:pic>
      <p:sp>
        <p:nvSpPr>
          <p:cNvPr id="122896" name="Rectangle 1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33800" y="2438400"/>
            <a:ext cx="52293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null string: string containing no elements</a:t>
            </a:r>
          </a:p>
        </p:txBody>
      </p:sp>
      <p:cxnSp>
        <p:nvCxnSpPr>
          <p:cNvPr id="23" name="Straight Arrow Connector 22"/>
          <p:cNvCxnSpPr>
            <a:stCxn id="21" idx="1"/>
          </p:cNvCxnSpPr>
          <p:nvPr/>
        </p:nvCxnSpPr>
        <p:spPr>
          <a:xfrm rot="10800000" flipV="1">
            <a:off x="3352800" y="2669233"/>
            <a:ext cx="381000" cy="3787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For any nonempty alphabet    ,     contains infinite many elements.</a:t>
                </a:r>
              </a:p>
              <a:p>
                <a:pPr lvl="1"/>
                <a:r>
                  <a:rPr lang="en-US" dirty="0"/>
                  <a:t>If               ,       =  {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𝑎𝑎𝑎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𝑎𝑎𝑎𝑎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…</m:t>
                    </m:r>
                  </m:oMath>
                </a14:m>
                <a:r>
                  <a:rPr lang="en-US" dirty="0"/>
                  <a:t>} </a:t>
                </a:r>
              </a:p>
              <a:p>
                <a:r>
                  <a:rPr lang="en-US" dirty="0"/>
                  <a:t>The length of a string w is the number of elements in the string: length(w).</a:t>
                </a:r>
              </a:p>
              <a:p>
                <a:r>
                  <a:rPr lang="en-US" dirty="0"/>
                  <a:t>If    contains n elements, there are </a:t>
                </a:r>
                <a:r>
                  <a:rPr lang="en-US" dirty="0" err="1"/>
                  <a:t>n</a:t>
                </a:r>
                <a:r>
                  <a:rPr lang="en-US" baseline="30000" dirty="0" err="1"/>
                  <a:t>k</a:t>
                </a:r>
                <a:r>
                  <a:rPr lang="en-US" dirty="0"/>
                  <a:t> strings of length k in    . 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319" r="-2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28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4200" y="1524000"/>
            <a:ext cx="447675" cy="619125"/>
          </a:xfrm>
          <a:prstGeom prst="rect">
            <a:avLst/>
          </a:prstGeom>
          <a:noFill/>
        </p:spPr>
      </p:pic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0"/>
            <a:ext cx="247650" cy="619125"/>
          </a:xfrm>
          <a:prstGeom prst="rect">
            <a:avLst/>
          </a:prstGeom>
          <a:noFill/>
        </p:spPr>
      </p:pic>
      <p:sp>
        <p:nvSpPr>
          <p:cNvPr id="14029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293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2514600"/>
            <a:ext cx="1295400" cy="565107"/>
          </a:xfrm>
          <a:prstGeom prst="rect">
            <a:avLst/>
          </a:prstGeom>
          <a:noFill/>
        </p:spPr>
      </p:pic>
      <p:sp>
        <p:nvSpPr>
          <p:cNvPr id="140295" name="Rectangle 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296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2514600"/>
            <a:ext cx="447675" cy="619125"/>
          </a:xfrm>
          <a:prstGeom prst="rect">
            <a:avLst/>
          </a:prstGeom>
          <a:noFill/>
        </p:spPr>
      </p:pic>
      <p:sp>
        <p:nvSpPr>
          <p:cNvPr id="140298" name="Rectangle 10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03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299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4572000"/>
            <a:ext cx="440787" cy="609600"/>
          </a:xfrm>
          <a:prstGeom prst="rect">
            <a:avLst/>
          </a:prstGeom>
          <a:noFill/>
        </p:spPr>
      </p:pic>
      <p:sp>
        <p:nvSpPr>
          <p:cNvPr id="1403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301" name="Picture 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4114800"/>
            <a:ext cx="247650" cy="619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                     .  The elements of    include      </a:t>
            </a:r>
            <a:r>
              <a:rPr lang="en-US" dirty="0" err="1"/>
              <a:t>include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926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1524000"/>
            <a:ext cx="2133600" cy="577850"/>
          </a:xfrm>
          <a:prstGeom prst="rect">
            <a:avLst/>
          </a:prstGeom>
          <a:noFill/>
        </p:spPr>
      </p:pic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926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1981200"/>
            <a:ext cx="440788" cy="609600"/>
          </a:xfrm>
          <a:prstGeom prst="rect">
            <a:avLst/>
          </a:prstGeom>
          <a:noFill/>
        </p:spPr>
      </p:pic>
      <p:sp>
        <p:nvSpPr>
          <p:cNvPr id="13927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9276" name="Rectangle 12"/>
          <p:cNvSpPr>
            <a:spLocks noChangeArrowheads="1"/>
          </p:cNvSpPr>
          <p:nvPr/>
        </p:nvSpPr>
        <p:spPr bwMode="auto">
          <a:xfrm>
            <a:off x="0" y="1352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9278" name="Rectangle 14"/>
          <p:cNvSpPr>
            <a:spLocks noChangeArrowheads="1"/>
          </p:cNvSpPr>
          <p:nvPr/>
        </p:nvSpPr>
        <p:spPr bwMode="auto">
          <a:xfrm>
            <a:off x="0" y="2247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928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9273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2895600"/>
            <a:ext cx="1638300" cy="447675"/>
          </a:xfrm>
          <a:prstGeom prst="rect">
            <a:avLst/>
          </a:prstGeom>
          <a:noFill/>
        </p:spPr>
      </p:pic>
      <p:pic>
        <p:nvPicPr>
          <p:cNvPr id="139272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3514725"/>
            <a:ext cx="2209800" cy="447675"/>
          </a:xfrm>
          <a:prstGeom prst="rect">
            <a:avLst/>
          </a:prstGeom>
          <a:noFill/>
        </p:spPr>
      </p:pic>
      <p:pic>
        <p:nvPicPr>
          <p:cNvPr id="139271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4124325"/>
            <a:ext cx="5181600" cy="447675"/>
          </a:xfrm>
          <a:prstGeom prst="rect">
            <a:avLst/>
          </a:prstGeom>
          <a:noFill/>
        </p:spPr>
      </p:pic>
      <p:pic>
        <p:nvPicPr>
          <p:cNvPr id="139270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4667250"/>
            <a:ext cx="6848475" cy="447675"/>
          </a:xfrm>
          <a:prstGeom prst="rect">
            <a:avLst/>
          </a:prstGeom>
          <a:noFill/>
        </p:spPr>
      </p:pic>
      <p:pic>
        <p:nvPicPr>
          <p:cNvPr id="139269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5114925"/>
            <a:ext cx="5334000" cy="447675"/>
          </a:xfrm>
          <a:prstGeom prst="rect">
            <a:avLst/>
          </a:prstGeom>
          <a:noFill/>
        </p:spPr>
      </p:pic>
      <p:pic>
        <p:nvPicPr>
          <p:cNvPr id="139280" name="Picture 1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5572125"/>
            <a:ext cx="5105400" cy="44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-76200"/>
            <a:ext cx="7772400" cy="1143000"/>
          </a:xfrm>
        </p:spPr>
        <p:txBody>
          <a:bodyPr/>
          <a:lstStyle/>
          <a:p>
            <a:r>
              <a:rPr lang="en-US" dirty="0"/>
              <a:t>Language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990600"/>
            <a:ext cx="8839200" cy="6019800"/>
          </a:xfrm>
        </p:spPr>
        <p:txBody>
          <a:bodyPr/>
          <a:lstStyle/>
          <a:p>
            <a:r>
              <a:rPr lang="en-US" dirty="0"/>
              <a:t>A language is a subset of </a:t>
            </a:r>
          </a:p>
          <a:p>
            <a:r>
              <a:rPr lang="en-US" dirty="0"/>
              <a:t>Example: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Languages:</a:t>
            </a:r>
          </a:p>
          <a:p>
            <a:endParaRPr lang="en-US" dirty="0"/>
          </a:p>
        </p:txBody>
      </p:sp>
      <p:graphicFrame>
        <p:nvGraphicFramePr>
          <p:cNvPr id="98308" name="Object 4"/>
          <p:cNvGraphicFramePr>
            <a:graphicFrameLocks noChangeAspect="1"/>
          </p:cNvGraphicFramePr>
          <p:nvPr/>
        </p:nvGraphicFramePr>
        <p:xfrm>
          <a:off x="5791200" y="1066800"/>
          <a:ext cx="609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1" name="Equation" r:id="rId3" imgW="609480" imgH="419040" progId="Equation.3">
                  <p:embed/>
                </p:oleObj>
              </mc:Choice>
              <mc:Fallback>
                <p:oleObj name="Equation" r:id="rId3" imgW="609480" imgH="419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066800"/>
                        <a:ext cx="6096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09" name="Object 5"/>
          <p:cNvGraphicFramePr>
            <a:graphicFrameLocks noChangeAspect="1"/>
          </p:cNvGraphicFramePr>
          <p:nvPr/>
        </p:nvGraphicFramePr>
        <p:xfrm>
          <a:off x="2209800" y="2286000"/>
          <a:ext cx="67945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2" name="Equation" r:id="rId5" imgW="6794280" imgH="1320480" progId="Equation.3">
                  <p:embed/>
                </p:oleObj>
              </mc:Choice>
              <mc:Fallback>
                <p:oleObj name="Equation" r:id="rId5" imgW="6794280" imgH="1320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286000"/>
                        <a:ext cx="6794500" cy="132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10" name="Object 6"/>
          <p:cNvGraphicFramePr>
            <a:graphicFrameLocks noChangeAspect="1"/>
          </p:cNvGraphicFramePr>
          <p:nvPr/>
        </p:nvGraphicFramePr>
        <p:xfrm>
          <a:off x="2438400" y="4495800"/>
          <a:ext cx="6172200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3" name="Equation" r:id="rId7" imgW="6172200" imgH="2082600" progId="Equation.3">
                  <p:embed/>
                </p:oleObj>
              </mc:Choice>
              <mc:Fallback>
                <p:oleObj name="Equation" r:id="rId7" imgW="6172200" imgH="2082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495800"/>
                        <a:ext cx="6172200" cy="208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772400" cy="1143000"/>
          </a:xfrm>
        </p:spPr>
        <p:txBody>
          <a:bodyPr/>
          <a:lstStyle/>
          <a:p>
            <a:r>
              <a:rPr lang="en-US" dirty="0"/>
              <a:t>Another Language Example</a:t>
            </a:r>
          </a:p>
        </p:txBody>
      </p:sp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2743200" y="1752600"/>
          <a:ext cx="350520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6" name="Equation" r:id="rId3" imgW="1066680" imgH="228600" progId="">
                  <p:embed/>
                </p:oleObj>
              </mc:Choice>
              <mc:Fallback>
                <p:oleObj name="Equation" r:id="rId3" imgW="1066680" imgH="2286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752600"/>
                        <a:ext cx="3505200" cy="676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33" name="Object 5"/>
          <p:cNvGraphicFramePr>
            <a:graphicFrameLocks noChangeAspect="1"/>
          </p:cNvGraphicFramePr>
          <p:nvPr/>
        </p:nvGraphicFramePr>
        <p:xfrm>
          <a:off x="1422400" y="3124200"/>
          <a:ext cx="2578100" cy="271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7" name="Equation" r:id="rId5" imgW="2577960" imgH="2717640" progId="Equation.3">
                  <p:embed/>
                </p:oleObj>
              </mc:Choice>
              <mc:Fallback>
                <p:oleObj name="Equation" r:id="rId5" imgW="2577960" imgH="2717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2400" y="3124200"/>
                        <a:ext cx="2578100" cy="271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34" name="Object 6"/>
          <p:cNvGraphicFramePr>
            <a:graphicFrameLocks noChangeAspect="1"/>
          </p:cNvGraphicFramePr>
          <p:nvPr/>
        </p:nvGraphicFramePr>
        <p:xfrm>
          <a:off x="4610100" y="4191000"/>
          <a:ext cx="698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8" name="Equation" r:id="rId7" imgW="698400" imgH="393480" progId="Equation.3">
                  <p:embed/>
                </p:oleObj>
              </mc:Choice>
              <mc:Fallback>
                <p:oleObj name="Equation" r:id="rId7" imgW="69840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0100" y="4191000"/>
                        <a:ext cx="6985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35" name="Object 7"/>
          <p:cNvGraphicFramePr>
            <a:graphicFrameLocks noChangeAspect="1"/>
          </p:cNvGraphicFramePr>
          <p:nvPr/>
        </p:nvGraphicFramePr>
        <p:xfrm>
          <a:off x="6578600" y="4160838"/>
          <a:ext cx="15748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9" name="Equation" r:id="rId9" imgW="1574640" imgH="469800" progId="Equation.3">
                  <p:embed/>
                </p:oleObj>
              </mc:Choice>
              <mc:Fallback>
                <p:oleObj name="Equation" r:id="rId9" imgW="1574640" imgH="469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8600" y="4160838"/>
                        <a:ext cx="157480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6" name="AutoShape 8"/>
          <p:cNvSpPr>
            <a:spLocks/>
          </p:cNvSpPr>
          <p:nvPr/>
        </p:nvSpPr>
        <p:spPr bwMode="auto">
          <a:xfrm>
            <a:off x="4076700" y="3048000"/>
            <a:ext cx="381000" cy="2743200"/>
          </a:xfrm>
          <a:prstGeom prst="rightBrace">
            <a:avLst>
              <a:gd name="adj1" fmla="val 6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C23F17FD-CD24-4FD1-83CD-C765079BD5E0}"/>
</file>

<file path=customXml/itemProps2.xml><?xml version="1.0" encoding="utf-8"?>
<ds:datastoreItem xmlns:ds="http://schemas.openxmlformats.org/officeDocument/2006/customXml" ds:itemID="{A79CE05C-74A4-4687-B771-C62F11A28AD2}"/>
</file>

<file path=customXml/itemProps3.xml><?xml version="1.0" encoding="utf-8"?>
<ds:datastoreItem xmlns:ds="http://schemas.openxmlformats.org/officeDocument/2006/customXml" ds:itemID="{61691AC6-3DA6-4D1B-9D22-16BC26CE9090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3747</TotalTime>
  <Words>520</Words>
  <Application>Microsoft Macintosh PowerPoint</Application>
  <PresentationFormat>On-screen Show (4:3)</PresentationFormat>
  <Paragraphs>87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Cambria Math</vt:lpstr>
      <vt:lpstr>Comic Sans MS</vt:lpstr>
      <vt:lpstr>Gill Sans MT</vt:lpstr>
      <vt:lpstr>Symbol</vt:lpstr>
      <vt:lpstr>Times New Roman</vt:lpstr>
      <vt:lpstr>Verdana</vt:lpstr>
      <vt:lpstr>Wingdings 2</vt:lpstr>
      <vt:lpstr>Solstice</vt:lpstr>
      <vt:lpstr>Equation</vt:lpstr>
      <vt:lpstr>Chapter 2 Languages</vt:lpstr>
      <vt:lpstr>Strings and Languages</vt:lpstr>
      <vt:lpstr>PowerPoint Presentation</vt:lpstr>
      <vt:lpstr>Examples</vt:lpstr>
      <vt:lpstr>Definition</vt:lpstr>
      <vt:lpstr>PowerPoint Presentation</vt:lpstr>
      <vt:lpstr>Example</vt:lpstr>
      <vt:lpstr>Language</vt:lpstr>
      <vt:lpstr>Another Language Example</vt:lpstr>
      <vt:lpstr>Definition</vt:lpstr>
      <vt:lpstr>String Operations</vt:lpstr>
      <vt:lpstr>Concatenating a string with itself</vt:lpstr>
      <vt:lpstr>PowerPoint Presentation</vt:lpstr>
      <vt:lpstr>String Length</vt:lpstr>
      <vt:lpstr>Empty String</vt:lpstr>
      <vt:lpstr>Substring</vt:lpstr>
      <vt:lpstr>Prefix and Suffix</vt:lpstr>
      <vt:lpstr>The * Operation</vt:lpstr>
      <vt:lpstr>Theorems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383</cp:revision>
  <dcterms:created xsi:type="dcterms:W3CDTF">2003-01-02T15:29:37Z</dcterms:created>
  <dcterms:modified xsi:type="dcterms:W3CDTF">2020-05-21T18:02:41Z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