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22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5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9" r:id="rId4"/>
    <p:sldId id="260" r:id="rId5"/>
    <p:sldId id="317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74" r:id="rId14"/>
    <p:sldId id="318" r:id="rId15"/>
    <p:sldId id="319" r:id="rId16"/>
    <p:sldId id="273" r:id="rId17"/>
    <p:sldId id="320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7"/>
    <p:restoredTop sz="94673"/>
  </p:normalViewPr>
  <p:slideViewPr>
    <p:cSldViewPr>
      <p:cViewPr varScale="1">
        <p:scale>
          <a:sx n="158" d="100"/>
          <a:sy n="158" d="100"/>
        </p:scale>
        <p:origin x="128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fld id="{231A835B-5A7C-4172-8DF8-89B2862EF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234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A6F93-E46F-4C0A-8BCC-A44758727979}" type="datetimeFigureOut">
              <a:rPr lang="en-US" smtClean="0"/>
              <a:pPr/>
              <a:t>5/17/20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690563"/>
            <a:ext cx="4597400" cy="3449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70388"/>
            <a:ext cx="5486400" cy="4138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4D826-5807-4D86-B2E4-8086325914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8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54D648-DAC6-49CB-B487-B8A2FC8FA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569A-D7A5-477C-944A-EB956DDA4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05648-C062-4448-B602-D244846EA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58907-ABF8-4C27-B6AB-46C33A0FF7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8B3C2-C9CA-45F7-A36F-F9C80C219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73F78-47FC-4986-92F5-BA43FF1D5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655ACE-9441-4514-A4C5-F4D088340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FA0F-8CAB-4ECA-9ECF-817B39DC99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A26FE2-934E-4F62-AC60-588C33D79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E4D73-AC79-4B5A-AAC2-4B9FD0CE9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51C656-E29F-4B7C-B3B0-21BCF2337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20A4C8-7C2B-40A5-B4C5-B9205E2D2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0E62C9-48F6-476C-B66B-0D56942DD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345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74F72FD6-A117-43F2-89F6-D1CAA4C5F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4" r:id="rId2"/>
    <p:sldLayoutId id="2147483690" r:id="rId3"/>
    <p:sldLayoutId id="2147483685" r:id="rId4"/>
    <p:sldLayoutId id="2147483691" r:id="rId5"/>
    <p:sldLayoutId id="2147483686" r:id="rId6"/>
    <p:sldLayoutId id="2147483692" r:id="rId7"/>
    <p:sldLayoutId id="2147483693" r:id="rId8"/>
    <p:sldLayoutId id="2147483694" r:id="rId9"/>
    <p:sldLayoutId id="2147483687" r:id="rId10"/>
    <p:sldLayoutId id="2147483688" r:id="rId11"/>
    <p:sldLayoutId id="2147483695" r:id="rId12"/>
    <p:sldLayoutId id="2147483696" r:id="rId1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8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990600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CSCI 3236</a:t>
            </a:r>
            <a:br>
              <a:rPr lang="en-US" sz="4000" dirty="0">
                <a:solidFill>
                  <a:schemeClr val="tx2">
                    <a:satMod val="130000"/>
                  </a:schemeClr>
                </a:solidFill>
              </a:rPr>
            </a:br>
            <a:br>
              <a:rPr lang="en-US" sz="1200" dirty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Theoretical Foundations</a:t>
            </a:r>
            <a:endParaRPr lang="en-US" sz="40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048000"/>
            <a:ext cx="5791200" cy="1752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Instructor:</a:t>
            </a:r>
            <a:r>
              <a:rPr lang="en-US" i="1" dirty="0"/>
              <a:t> Dr. </a:t>
            </a:r>
            <a:r>
              <a:rPr lang="en-US" i="1" dirty="0" err="1"/>
              <a:t>Lixin</a:t>
            </a:r>
            <a:r>
              <a:rPr lang="en-US" i="1" dirty="0"/>
              <a:t> Li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Georgia Southern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X = {1, 2, 3} and Y = {a, b}. List the following Cartesian product results.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1905000" y="2743200"/>
          <a:ext cx="254793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3" imgW="825480" imgH="888840" progId="">
                  <p:embed/>
                </p:oleObj>
              </mc:Choice>
              <mc:Fallback>
                <p:oleObj name="Equation" r:id="rId3" imgW="825480" imgH="8888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743200"/>
                        <a:ext cx="2547938" cy="274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Relations</a:t>
            </a:r>
          </a:p>
        </p:txBody>
      </p:sp>
      <p:sp>
        <p:nvSpPr>
          <p:cNvPr id="5128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371600"/>
            <a:ext cx="8153400" cy="4114800"/>
          </a:xfrm>
        </p:spPr>
        <p:txBody>
          <a:bodyPr/>
          <a:lstStyle/>
          <a:p>
            <a:r>
              <a:rPr lang="en-US" sz="2800" dirty="0"/>
              <a:t>A </a:t>
            </a:r>
            <a:r>
              <a:rPr lang="en-US" sz="2800" b="1" dirty="0"/>
              <a:t>binary relation</a:t>
            </a:r>
            <a:r>
              <a:rPr lang="en-US" sz="2800" dirty="0"/>
              <a:t> on X and Y is a subset of </a:t>
            </a:r>
          </a:p>
          <a:p>
            <a:pPr>
              <a:buFontTx/>
              <a:buNone/>
            </a:pPr>
            <a:r>
              <a:rPr lang="en-US" sz="2800" dirty="0"/>
              <a:t>    X    Y.</a:t>
            </a:r>
          </a:p>
          <a:p>
            <a:pPr lvl="1"/>
            <a:r>
              <a:rPr lang="en-US" sz="2400" dirty="0"/>
              <a:t>Example:  the ordering of the natural numbers can be used to generate a relation LT (less than) on the set N   </a:t>
            </a:r>
            <a:r>
              <a:rPr lang="en-US" sz="2400" dirty="0" err="1"/>
              <a:t>N</a:t>
            </a:r>
            <a:r>
              <a:rPr lang="en-US" sz="2400" dirty="0"/>
              <a:t>.  LT is a subset of N   </a:t>
            </a:r>
            <a:r>
              <a:rPr lang="en-US" sz="2400" dirty="0" err="1"/>
              <a:t>N</a:t>
            </a:r>
            <a:r>
              <a:rPr lang="en-US" sz="2400" dirty="0"/>
              <a:t> defined by</a:t>
            </a:r>
          </a:p>
          <a:p>
            <a:endParaRPr lang="en-US" sz="2800" dirty="0"/>
          </a:p>
          <a:p>
            <a:r>
              <a:rPr lang="en-US" sz="2800" dirty="0"/>
              <a:t>An </a:t>
            </a:r>
            <a:r>
              <a:rPr lang="en-US" sz="2800" b="1" dirty="0"/>
              <a:t>n-</a:t>
            </a:r>
            <a:r>
              <a:rPr lang="en-US" sz="2800" b="1" dirty="0" err="1"/>
              <a:t>ary</a:t>
            </a:r>
            <a:r>
              <a:rPr lang="en-US" sz="2800" dirty="0"/>
              <a:t> </a:t>
            </a:r>
            <a:r>
              <a:rPr lang="en-US" sz="2800" b="1" dirty="0"/>
              <a:t>relation </a:t>
            </a:r>
            <a:r>
              <a:rPr lang="en-US" sz="2800" dirty="0"/>
              <a:t>on X, X, …  X  is a subset of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1812925" y="1981200"/>
          <a:ext cx="3206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name="Equation" r:id="rId3" imgW="114120" imgH="126720" progId="">
                  <p:embed/>
                </p:oleObj>
              </mc:Choice>
              <mc:Fallback>
                <p:oleObj name="Equation" r:id="rId3" imgW="114120" imgH="12672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2925" y="1981200"/>
                        <a:ext cx="320675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7"/>
          <p:cNvGraphicFramePr>
            <a:graphicFrameLocks noChangeAspect="1"/>
          </p:cNvGraphicFramePr>
          <p:nvPr/>
        </p:nvGraphicFramePr>
        <p:xfrm>
          <a:off x="7772400" y="2819400"/>
          <a:ext cx="31115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name="Equation" r:id="rId5" imgW="114120" imgH="126720" progId="">
                  <p:embed/>
                </p:oleObj>
              </mc:Choice>
              <mc:Fallback>
                <p:oleObj name="Equation" r:id="rId5" imgW="114120" imgH="12672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2819400"/>
                        <a:ext cx="311150" cy="346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8"/>
          <p:cNvGraphicFramePr>
            <a:graphicFrameLocks noChangeAspect="1"/>
          </p:cNvGraphicFramePr>
          <p:nvPr/>
        </p:nvGraphicFramePr>
        <p:xfrm>
          <a:off x="3613150" y="3200400"/>
          <a:ext cx="273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5" name="Equation" r:id="rId7" imgW="114120" imgH="126720" progId="">
                  <p:embed/>
                </p:oleObj>
              </mc:Choice>
              <mc:Fallback>
                <p:oleObj name="Equation" r:id="rId7" imgW="114120" imgH="12672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150" y="3200400"/>
                        <a:ext cx="27305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9"/>
          <p:cNvGraphicFramePr>
            <a:graphicFrameLocks noChangeAspect="1"/>
          </p:cNvGraphicFramePr>
          <p:nvPr/>
        </p:nvGraphicFramePr>
        <p:xfrm>
          <a:off x="1981200" y="3581400"/>
          <a:ext cx="47244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6" name="Equation" r:id="rId9" imgW="1955520" imgH="203040" progId="">
                  <p:embed/>
                </p:oleObj>
              </mc:Choice>
              <mc:Fallback>
                <p:oleObj name="Equation" r:id="rId9" imgW="1955520" imgH="20304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81400"/>
                        <a:ext cx="4724400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10"/>
          <p:cNvGraphicFramePr>
            <a:graphicFrameLocks noChangeAspect="1"/>
          </p:cNvGraphicFramePr>
          <p:nvPr/>
        </p:nvGraphicFramePr>
        <p:xfrm>
          <a:off x="2017712" y="4800600"/>
          <a:ext cx="2706688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7" name="Equation" r:id="rId11" imgW="1155600" imgH="228600" progId="">
                  <p:embed/>
                </p:oleObj>
              </mc:Choice>
              <mc:Fallback>
                <p:oleObj name="Equation" r:id="rId11" imgW="1155600" imgH="2286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2" y="4800600"/>
                        <a:ext cx="2706688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1447800" y="5486400"/>
            <a:ext cx="65950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* Special case: n=1, unary; n=2, binary; n=3 ternary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100" y="762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Functions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219200"/>
            <a:ext cx="7620000" cy="5181600"/>
          </a:xfrm>
        </p:spPr>
        <p:txBody>
          <a:bodyPr/>
          <a:lstStyle/>
          <a:p>
            <a:r>
              <a:rPr lang="en-US" dirty="0">
                <a:cs typeface="Times New Roman" pitchFamily="18" charset="0"/>
              </a:rPr>
              <a:t>Functions are specific types of relations.</a:t>
            </a:r>
            <a:endParaRPr lang="en-US" dirty="0"/>
          </a:p>
          <a:p>
            <a:r>
              <a:rPr lang="en-US" dirty="0"/>
              <a:t>A function from a set X to a set Y is a mapping of elements of X to elements of Y: f: X–› Y, f(x)=y</a:t>
            </a:r>
          </a:p>
          <a:p>
            <a:r>
              <a:rPr lang="en-US" dirty="0"/>
              <a:t>Each element of X is mapped to </a:t>
            </a:r>
            <a:r>
              <a:rPr lang="en-US" b="1" dirty="0"/>
              <a:t>at most one element</a:t>
            </a:r>
            <a:r>
              <a:rPr lang="en-US" dirty="0"/>
              <a:t> of Y.</a:t>
            </a:r>
          </a:p>
          <a:p>
            <a:r>
              <a:rPr lang="en-US" dirty="0"/>
              <a:t>X: domain, Y: range</a:t>
            </a:r>
          </a:p>
          <a:p>
            <a:r>
              <a:rPr lang="en-US" dirty="0"/>
              <a:t>n-variable functions: </a:t>
            </a:r>
          </a:p>
          <a:p>
            <a:endParaRPr lang="en-US" dirty="0"/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209800" y="5562600"/>
          <a:ext cx="3328988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3" imgW="1562040" imgH="228600" progId="">
                  <p:embed/>
                </p:oleObj>
              </mc:Choice>
              <mc:Fallback>
                <p:oleObj name="Equation" r:id="rId3" imgW="1562040" imgH="2286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562600"/>
                        <a:ext cx="3328988" cy="487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600200" y="6172200"/>
            <a:ext cx="6532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* Special case: n=1, unary; n=2, binary; n=3 ternary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Total Functions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80772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If for every member of X, there is </a:t>
            </a:r>
            <a:r>
              <a:rPr lang="en-US" sz="2800" b="1" dirty="0">
                <a:cs typeface="Times New Roman" pitchFamily="18" charset="0"/>
              </a:rPr>
              <a:t>exactly one member</a:t>
            </a:r>
            <a:r>
              <a:rPr lang="en-US" sz="2800" dirty="0">
                <a:cs typeface="Times New Roman" pitchFamily="18" charset="0"/>
              </a:rPr>
              <a:t> of Y that is related to it, then we call R a </a:t>
            </a:r>
            <a:r>
              <a:rPr lang="en-US" sz="2800" i="1" dirty="0">
                <a:cs typeface="Times New Roman" pitchFamily="18" charset="0"/>
              </a:rPr>
              <a:t>total function </a:t>
            </a:r>
            <a:r>
              <a:rPr lang="en-US" sz="2800" dirty="0">
                <a:cs typeface="Times New Roman" pitchFamily="18" charset="0"/>
              </a:rPr>
              <a:t>from X to Y. It satisfies the </a:t>
            </a:r>
            <a:r>
              <a:rPr lang="en-US" sz="2800" dirty="0"/>
              <a:t>following two operations: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>
              <a:cs typeface="Times New Roman" pitchFamily="18" charset="0"/>
            </a:endParaRPr>
          </a:p>
        </p:txBody>
      </p:sp>
      <p:graphicFrame>
        <p:nvGraphicFramePr>
          <p:cNvPr id="8194" name="Object 6"/>
          <p:cNvGraphicFramePr>
            <a:graphicFrameLocks noChangeAspect="1"/>
          </p:cNvGraphicFramePr>
          <p:nvPr/>
        </p:nvGraphicFramePr>
        <p:xfrm>
          <a:off x="1447800" y="3355975"/>
          <a:ext cx="74676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3" imgW="3327120" imgH="431640" progId="">
                  <p:embed/>
                </p:oleObj>
              </mc:Choice>
              <mc:Fallback>
                <p:oleObj name="Equation" r:id="rId3" imgW="3327120" imgH="4316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355975"/>
                        <a:ext cx="746760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1 –Total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Is the </a:t>
            </a:r>
            <a:r>
              <a:rPr lang="en-US" sz="2800" i="1" dirty="0"/>
              <a:t>less-than</a:t>
            </a:r>
            <a:r>
              <a:rPr lang="en-US" sz="2800" dirty="0"/>
              <a:t> relation LT a total function?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800" dirty="0"/>
              <a:t>Is the </a:t>
            </a:r>
            <a:r>
              <a:rPr lang="en-US" sz="2800" i="1" dirty="0"/>
              <a:t>greater-than </a:t>
            </a:r>
            <a:r>
              <a:rPr lang="en-US" sz="2800" dirty="0"/>
              <a:t>relation RT a total function?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962400"/>
            <a:ext cx="5029199" cy="536778"/>
          </a:xfrm>
          <a:prstGeom prst="rect">
            <a:avLst/>
          </a:prstGeom>
          <a:noFill/>
        </p:spPr>
      </p:pic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6809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2286000"/>
            <a:ext cx="5029200" cy="541222"/>
          </a:xfrm>
          <a:prstGeom prst="rect">
            <a:avLst/>
          </a:prstGeom>
          <a:noFill/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299316" y="4850569"/>
            <a:ext cx="7563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Which condition(s) did each relation fail to satisfy?</a:t>
            </a:r>
          </a:p>
        </p:txBody>
      </p:sp>
      <p:graphicFrame>
        <p:nvGraphicFramePr>
          <p:cNvPr id="10" name="Object 6">
            <a:extLst>
              <a:ext uri="{FF2B5EF4-FFF2-40B4-BE49-F238E27FC236}">
                <a16:creationId xmlns:a16="http://schemas.microsoft.com/office/drawing/2014/main" id="{4C75FFE2-0A8E-DC42-A039-0C2B252641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914798"/>
              </p:ext>
            </p:extLst>
          </p:nvPr>
        </p:nvGraphicFramePr>
        <p:xfrm>
          <a:off x="1441225" y="5556677"/>
          <a:ext cx="74676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Equation" r:id="rId5" imgW="3327120" imgH="431640" progId="">
                  <p:embed/>
                </p:oleObj>
              </mc:Choice>
              <mc:Fallback>
                <p:oleObj name="Equation" r:id="rId5" imgW="3327120" imgH="431640" progId="">
                  <p:embed/>
                  <p:pic>
                    <p:nvPicPr>
                      <p:cNvPr id="81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225" y="5556677"/>
                        <a:ext cx="7467600" cy="969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 2 </a:t>
            </a:r>
            <a:r>
              <a:rPr lang="en-US" dirty="0"/>
              <a:t>– Total Functions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X={1, 2, 3} and Y={a, b}. List all the possible total functions from X to 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Partial Functions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9350" cy="4800600"/>
          </a:xfrm>
        </p:spPr>
        <p:txBody>
          <a:bodyPr/>
          <a:lstStyle/>
          <a:p>
            <a:r>
              <a:rPr lang="en-US" dirty="0">
                <a:cs typeface="Times New Roman" pitchFamily="18" charset="0"/>
              </a:rPr>
              <a:t>If R is a relation from domain A to range B, and R has the property that for every member of X, there is </a:t>
            </a:r>
            <a:r>
              <a:rPr lang="en-US" b="1" dirty="0">
                <a:cs typeface="Times New Roman" pitchFamily="18" charset="0"/>
              </a:rPr>
              <a:t>at most one member</a:t>
            </a:r>
            <a:r>
              <a:rPr lang="en-US" dirty="0">
                <a:cs typeface="Times New Roman" pitchFamily="18" charset="0"/>
              </a:rPr>
              <a:t> of Y that is related to it, then we call R a </a:t>
            </a:r>
            <a:r>
              <a:rPr lang="en-US" i="1" dirty="0">
                <a:cs typeface="Times New Roman" pitchFamily="18" charset="0"/>
              </a:rPr>
              <a:t>partial function </a:t>
            </a:r>
            <a:r>
              <a:rPr lang="en-US" dirty="0">
                <a:cs typeface="Times New Roman" pitchFamily="18" charset="0"/>
              </a:rPr>
              <a:t>from X to Y.</a:t>
            </a:r>
          </a:p>
          <a:p>
            <a:r>
              <a:rPr lang="en-US" dirty="0"/>
              <a:t>A partial function satisfies the following operation: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Example: integer division function </a:t>
            </a:r>
            <a:r>
              <a:rPr lang="en-US" i="1" dirty="0"/>
              <a:t>div</a:t>
            </a:r>
            <a:r>
              <a:rPr lang="en-US" dirty="0"/>
              <a:t> from N   </a:t>
            </a:r>
            <a:r>
              <a:rPr lang="en-US" dirty="0" err="1"/>
              <a:t>N</a:t>
            </a:r>
            <a:r>
              <a:rPr lang="en-US" dirty="0"/>
              <a:t> to N.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1600200" y="5029200"/>
          <a:ext cx="7391400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Equation" r:id="rId3" imgW="2590560" imgH="228600" progId="">
                  <p:embed/>
                </p:oleObj>
              </mc:Choice>
              <mc:Fallback>
                <p:oleObj name="Equation" r:id="rId3" imgW="2590560" imgH="2286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5029200"/>
                        <a:ext cx="7391400" cy="652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4"/>
          <p:cNvGraphicFramePr>
            <a:graphicFrameLocks noChangeAspect="1"/>
          </p:cNvGraphicFramePr>
          <p:nvPr/>
        </p:nvGraphicFramePr>
        <p:xfrm>
          <a:off x="1905000" y="6172200"/>
          <a:ext cx="381000" cy="422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Equation" r:id="rId5" imgW="114120" imgH="126720" progId="">
                  <p:embed/>
                </p:oleObj>
              </mc:Choice>
              <mc:Fallback>
                <p:oleObj name="Equation" r:id="rId5" imgW="114120" imgH="12672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6172200"/>
                        <a:ext cx="381000" cy="4224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457200"/>
            <a:ext cx="749935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Difference between Total Functions and Partial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057400"/>
            <a:ext cx="749935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A total function will be defined for all values in the domain.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Times New Roman" pitchFamily="18" charset="0"/>
              </a:rPr>
              <a:t>A partial function may be undefined for some values in the domain.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Function Terminology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Let’s consider properties we could apply to a partial function.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Let F be a partial function from domain A to range B with the following properties: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cs typeface="Times New Roman" pitchFamily="18" charset="0"/>
              </a:rPr>
              <a:t>	(1)   For every element a in A, there is an element b in B such that F(a) = b.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cs typeface="Times New Roman" pitchFamily="18" charset="0"/>
              </a:rPr>
              <a:t>	(2)   For every b in B, there is some a in A such that F(a) = b.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cs typeface="Times New Roman" pitchFamily="18" charset="0"/>
              </a:rPr>
              <a:t>	(3)   For no b in B are there two elements a</a:t>
            </a:r>
            <a:r>
              <a:rPr lang="en-US" sz="2800" baseline="-25000" dirty="0">
                <a:cs typeface="Times New Roman" pitchFamily="18" charset="0"/>
              </a:rPr>
              <a:t>1</a:t>
            </a:r>
            <a:r>
              <a:rPr lang="en-US" sz="2800" dirty="0">
                <a:cs typeface="Times New Roman" pitchFamily="18" charset="0"/>
              </a:rPr>
              <a:t> and a</a:t>
            </a:r>
            <a:r>
              <a:rPr lang="en-US" sz="2800" baseline="-25000" dirty="0">
                <a:cs typeface="Times New Roman" pitchFamily="18" charset="0"/>
              </a:rPr>
              <a:t>2</a:t>
            </a:r>
            <a:r>
              <a:rPr lang="en-US" sz="2800" dirty="0">
                <a:cs typeface="Times New Roman" pitchFamily="18" charset="0"/>
              </a:rPr>
              <a:t> in A such that F(a</a:t>
            </a:r>
            <a:r>
              <a:rPr lang="en-US" sz="2800" baseline="-25000" dirty="0">
                <a:cs typeface="Times New Roman" pitchFamily="18" charset="0"/>
              </a:rPr>
              <a:t>1</a:t>
            </a:r>
            <a:r>
              <a:rPr lang="en-US" sz="2800" dirty="0">
                <a:cs typeface="Times New Roman" pitchFamily="18" charset="0"/>
              </a:rPr>
              <a:t>) = b and F(a</a:t>
            </a:r>
            <a:r>
              <a:rPr lang="en-US" sz="2800" baseline="-25000" dirty="0">
                <a:cs typeface="Times New Roman" pitchFamily="18" charset="0"/>
              </a:rPr>
              <a:t>2</a:t>
            </a:r>
            <a:r>
              <a:rPr lang="en-US" sz="2800" dirty="0">
                <a:cs typeface="Times New Roman" pitchFamily="18" charset="0"/>
              </a:rPr>
              <a:t>) = b.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3200400"/>
            <a:ext cx="821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total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3962400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onto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76200" y="4800600"/>
            <a:ext cx="1739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one-to-one</a:t>
            </a:r>
          </a:p>
        </p:txBody>
      </p:sp>
      <p:cxnSp>
        <p:nvCxnSpPr>
          <p:cNvPr id="9" name="Straight Arrow Connector 8"/>
          <p:cNvCxnSpPr>
            <a:stCxn id="5" idx="3"/>
          </p:cNvCxnSpPr>
          <p:nvPr/>
        </p:nvCxnSpPr>
        <p:spPr>
          <a:xfrm flipV="1">
            <a:off x="973459" y="3429000"/>
            <a:ext cx="855341" cy="330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3"/>
          </p:cNvCxnSpPr>
          <p:nvPr/>
        </p:nvCxnSpPr>
        <p:spPr>
          <a:xfrm>
            <a:off x="975061" y="4224010"/>
            <a:ext cx="870880" cy="447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600200" y="5105400"/>
            <a:ext cx="2743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Terminology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Some functions might satisfy one or more of these properties, but not all of them.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 function that satisfies (1) is called </a:t>
            </a:r>
            <a:r>
              <a:rPr lang="en-US" sz="2800" i="1" dirty="0">
                <a:cs typeface="Times New Roman" pitchFamily="18" charset="0"/>
              </a:rPr>
              <a:t>total.</a:t>
            </a:r>
            <a:endParaRPr lang="en-US" sz="2800" dirty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 function that satisfies (2) is called </a:t>
            </a:r>
            <a:r>
              <a:rPr lang="en-US" sz="2800" i="1" dirty="0">
                <a:cs typeface="Times New Roman" pitchFamily="18" charset="0"/>
              </a:rPr>
              <a:t>onto</a:t>
            </a:r>
            <a:r>
              <a:rPr lang="en-US" sz="2800" dirty="0">
                <a:cs typeface="Times New Roman" pitchFamily="18" charset="0"/>
              </a:rPr>
              <a:t> – </a:t>
            </a:r>
          </a:p>
          <a:p>
            <a:pPr>
              <a:lnSpc>
                <a:spcPct val="90000"/>
              </a:lnSpc>
              <a:buNone/>
            </a:pPr>
            <a:r>
              <a:rPr lang="en-US" sz="2800" dirty="0">
                <a:cs typeface="Times New Roman" pitchFamily="18" charset="0"/>
              </a:rPr>
              <a:t>	F is a function from A “onto” B (rather than A “to” B).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cs typeface="Times New Roman" pitchFamily="18" charset="0"/>
              </a:rPr>
              <a:t>A function that satisfies (3) is called </a:t>
            </a:r>
            <a:r>
              <a:rPr lang="en-US" sz="2800" i="1" dirty="0">
                <a:cs typeface="Times New Roman" pitchFamily="18" charset="0"/>
              </a:rPr>
              <a:t>one-to-one</a:t>
            </a:r>
            <a:r>
              <a:rPr lang="en-US" sz="2800" dirty="0">
                <a:cs typeface="Times New Roman" pitchFamily="18" charset="0"/>
              </a:rPr>
              <a:t> since each item in the domain can only map </a:t>
            </a:r>
            <a:r>
              <a:rPr lang="en-US" sz="2800">
                <a:cs typeface="Times New Roman" pitchFamily="18" charset="0"/>
              </a:rPr>
              <a:t>to a distinct </a:t>
            </a:r>
            <a:r>
              <a:rPr lang="en-US" sz="2800" dirty="0">
                <a:cs typeface="Times New Roman" pitchFamily="18" charset="0"/>
              </a:rPr>
              <a:t>item in the range.</a:t>
            </a:r>
            <a:endParaRPr lang="en-US" sz="2800" i="1" dirty="0"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Introduction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7848600" cy="4495800"/>
          </a:xfrm>
        </p:spPr>
        <p:txBody>
          <a:bodyPr/>
          <a:lstStyle/>
          <a:p>
            <a:r>
              <a:rPr lang="en-US" b="1" dirty="0"/>
              <a:t>Syllabus</a:t>
            </a:r>
            <a:r>
              <a:rPr lang="en-US" dirty="0"/>
              <a:t> </a:t>
            </a:r>
          </a:p>
          <a:p>
            <a:r>
              <a:rPr lang="en-US" b="1"/>
              <a:t>Course Objective</a:t>
            </a:r>
            <a:endParaRPr lang="en-US" b="1" dirty="0"/>
          </a:p>
          <a:p>
            <a:pPr lvl="1"/>
            <a:r>
              <a:rPr lang="en-US" dirty="0"/>
              <a:t>Mathematical foundation of 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7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1435100" y="152400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Function</a:t>
            </a:r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60690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60690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4</a:t>
            </a:r>
          </a:p>
        </p:txBody>
      </p:sp>
      <p:cxnSp>
        <p:nvCxnSpPr>
          <p:cNvPr id="31756" name="AutoShape 12"/>
          <p:cNvCxnSpPr>
            <a:cxnSpLocks noChangeShapeType="1"/>
            <a:stCxn id="31749" idx="6"/>
            <a:endCxn id="31752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57" name="AutoShape 13"/>
          <p:cNvCxnSpPr>
            <a:cxnSpLocks noChangeShapeType="1"/>
            <a:stCxn id="31750" idx="6"/>
            <a:endCxn id="31753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58" name="AutoShape 14"/>
          <p:cNvCxnSpPr>
            <a:cxnSpLocks noChangeShapeType="1"/>
            <a:stCxn id="31751" idx="6"/>
            <a:endCxn id="31753" idx="2"/>
          </p:cNvCxnSpPr>
          <p:nvPr/>
        </p:nvCxnSpPr>
        <p:spPr bwMode="auto">
          <a:xfrm flipV="1">
            <a:off x="2743200" y="3349625"/>
            <a:ext cx="3325813" cy="9731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31761" name="Oval 17"/>
          <p:cNvSpPr>
            <a:spLocks noChangeArrowheads="1"/>
          </p:cNvSpPr>
          <p:nvPr/>
        </p:nvSpPr>
        <p:spPr bwMode="auto">
          <a:xfrm>
            <a:off x="21193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cxnSp>
        <p:nvCxnSpPr>
          <p:cNvPr id="31762" name="AutoShape 18"/>
          <p:cNvCxnSpPr>
            <a:cxnSpLocks noChangeShapeType="1"/>
            <a:stCxn id="31761" idx="6"/>
            <a:endCxn id="31755" idx="2"/>
          </p:cNvCxnSpPr>
          <p:nvPr/>
        </p:nvCxnSpPr>
        <p:spPr bwMode="auto">
          <a:xfrm>
            <a:off x="2743200" y="5297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1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1435100" y="152400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Onto Function</a:t>
            </a:r>
          </a:p>
        </p:txBody>
      </p:sp>
      <p:sp>
        <p:nvSpPr>
          <p:cNvPr id="32773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2774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21193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sp>
        <p:nvSpPr>
          <p:cNvPr id="32777" name="Oval 9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2778" name="Oval 10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cxnSp>
        <p:nvCxnSpPr>
          <p:cNvPr id="32779" name="AutoShape 11"/>
          <p:cNvCxnSpPr>
            <a:cxnSpLocks noChangeShapeType="1"/>
            <a:stCxn id="32773" idx="6"/>
            <a:endCxn id="32777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780" name="AutoShape 12"/>
          <p:cNvCxnSpPr>
            <a:cxnSpLocks noChangeShapeType="1"/>
            <a:stCxn id="32774" idx="6"/>
            <a:endCxn id="32778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781" name="AutoShape 13"/>
          <p:cNvCxnSpPr>
            <a:cxnSpLocks noChangeShapeType="1"/>
            <a:stCxn id="32775" idx="6"/>
            <a:endCxn id="32778" idx="2"/>
          </p:cNvCxnSpPr>
          <p:nvPr/>
        </p:nvCxnSpPr>
        <p:spPr bwMode="auto">
          <a:xfrm flipV="1">
            <a:off x="2743200" y="3349625"/>
            <a:ext cx="3325813" cy="97313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5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and Onto Function</a:t>
            </a:r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3798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3799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3800" name="Oval 8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3801" name="Oval 9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3802" name="Oval 10"/>
          <p:cNvSpPr>
            <a:spLocks noChangeArrowheads="1"/>
          </p:cNvSpPr>
          <p:nvPr/>
        </p:nvSpPr>
        <p:spPr bwMode="auto">
          <a:xfrm>
            <a:off x="60690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cxnSp>
        <p:nvCxnSpPr>
          <p:cNvPr id="33803" name="AutoShape 11"/>
          <p:cNvCxnSpPr>
            <a:cxnSpLocks noChangeShapeType="1"/>
            <a:stCxn id="33797" idx="6"/>
            <a:endCxn id="33800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04" name="AutoShape 12"/>
          <p:cNvCxnSpPr>
            <a:cxnSpLocks noChangeShapeType="1"/>
            <a:stCxn id="33798" idx="6"/>
            <a:endCxn id="33801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05" name="AutoShape 13"/>
          <p:cNvCxnSpPr>
            <a:cxnSpLocks noChangeShapeType="1"/>
            <a:stCxn id="33799" idx="6"/>
            <a:endCxn id="33802" idx="2"/>
          </p:cNvCxnSpPr>
          <p:nvPr/>
        </p:nvCxnSpPr>
        <p:spPr bwMode="auto">
          <a:xfrm>
            <a:off x="2743200" y="4322763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33808" name="Oval 16"/>
          <p:cNvSpPr>
            <a:spLocks noChangeArrowheads="1"/>
          </p:cNvSpPr>
          <p:nvPr/>
        </p:nvSpPr>
        <p:spPr bwMode="auto">
          <a:xfrm>
            <a:off x="21193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cxnSp>
        <p:nvCxnSpPr>
          <p:cNvPr id="33809" name="AutoShape 17"/>
          <p:cNvCxnSpPr>
            <a:cxnSpLocks noChangeShapeType="1"/>
            <a:stCxn id="33808" idx="6"/>
            <a:endCxn id="33802" idx="2"/>
          </p:cNvCxnSpPr>
          <p:nvPr/>
        </p:nvCxnSpPr>
        <p:spPr bwMode="auto">
          <a:xfrm flipV="1">
            <a:off x="2743200" y="4322763"/>
            <a:ext cx="3325813" cy="9747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" descr="Small confetti"/>
          <p:cNvSpPr>
            <a:spLocks noChangeArrowheads="1"/>
          </p:cNvSpPr>
          <p:nvPr/>
        </p:nvSpPr>
        <p:spPr bwMode="auto">
          <a:xfrm>
            <a:off x="5556250" y="146843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19" name="Oval 3" descr="Small confetti"/>
          <p:cNvSpPr>
            <a:spLocks noChangeArrowheads="1"/>
          </p:cNvSpPr>
          <p:nvPr/>
        </p:nvSpPr>
        <p:spPr bwMode="auto">
          <a:xfrm>
            <a:off x="1635125" y="146843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and One-to-one Function</a:t>
            </a:r>
          </a:p>
        </p:txBody>
      </p:sp>
      <p:sp>
        <p:nvSpPr>
          <p:cNvPr id="34821" name="Oval 5"/>
          <p:cNvSpPr>
            <a:spLocks noChangeArrowheads="1"/>
          </p:cNvSpPr>
          <p:nvPr/>
        </p:nvSpPr>
        <p:spPr bwMode="auto">
          <a:xfrm>
            <a:off x="21193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1193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21193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6069013" y="2063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4825" name="Oval 9"/>
          <p:cNvSpPr>
            <a:spLocks noChangeArrowheads="1"/>
          </p:cNvSpPr>
          <p:nvPr/>
        </p:nvSpPr>
        <p:spPr bwMode="auto">
          <a:xfrm>
            <a:off x="6069013" y="303688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4826" name="Oval 10"/>
          <p:cNvSpPr>
            <a:spLocks noChangeArrowheads="1"/>
          </p:cNvSpPr>
          <p:nvPr/>
        </p:nvSpPr>
        <p:spPr bwMode="auto">
          <a:xfrm>
            <a:off x="6069013" y="401002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sp>
        <p:nvSpPr>
          <p:cNvPr id="34827" name="Oval 11"/>
          <p:cNvSpPr>
            <a:spLocks noChangeArrowheads="1"/>
          </p:cNvSpPr>
          <p:nvPr/>
        </p:nvSpPr>
        <p:spPr bwMode="auto">
          <a:xfrm>
            <a:off x="6069013" y="498475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4</a:t>
            </a:r>
          </a:p>
        </p:txBody>
      </p:sp>
      <p:cxnSp>
        <p:nvCxnSpPr>
          <p:cNvPr id="34828" name="AutoShape 12"/>
          <p:cNvCxnSpPr>
            <a:cxnSpLocks noChangeShapeType="1"/>
            <a:stCxn id="34821" idx="6"/>
            <a:endCxn id="34824" idx="2"/>
          </p:cNvCxnSpPr>
          <p:nvPr/>
        </p:nvCxnSpPr>
        <p:spPr bwMode="auto">
          <a:xfrm>
            <a:off x="2743200" y="237648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29" name="AutoShape 13"/>
          <p:cNvCxnSpPr>
            <a:cxnSpLocks noChangeShapeType="1"/>
            <a:stCxn id="34822" idx="6"/>
            <a:endCxn id="34825" idx="2"/>
          </p:cNvCxnSpPr>
          <p:nvPr/>
        </p:nvCxnSpPr>
        <p:spPr bwMode="auto">
          <a:xfrm>
            <a:off x="2743200" y="334962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30" name="AutoShape 14"/>
          <p:cNvCxnSpPr>
            <a:cxnSpLocks noChangeShapeType="1"/>
            <a:stCxn id="34823" idx="6"/>
            <a:endCxn id="34826" idx="2"/>
          </p:cNvCxnSpPr>
          <p:nvPr/>
        </p:nvCxnSpPr>
        <p:spPr bwMode="auto">
          <a:xfrm>
            <a:off x="2743200" y="4322763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862138" y="148590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883275" y="148590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val 2" descr="Small confetti"/>
          <p:cNvSpPr>
            <a:spLocks noChangeArrowheads="1"/>
          </p:cNvSpPr>
          <p:nvPr/>
        </p:nvSpPr>
        <p:spPr bwMode="auto">
          <a:xfrm>
            <a:off x="5556250" y="1855788"/>
            <a:ext cx="1606550" cy="4697412"/>
          </a:xfrm>
          <a:prstGeom prst="ellipse">
            <a:avLst/>
          </a:prstGeom>
          <a:pattFill prst="smConfetti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3" name="Oval 3" descr="Small confetti"/>
          <p:cNvSpPr>
            <a:spLocks noChangeArrowheads="1"/>
          </p:cNvSpPr>
          <p:nvPr/>
        </p:nvSpPr>
        <p:spPr bwMode="auto">
          <a:xfrm>
            <a:off x="1635125" y="1855788"/>
            <a:ext cx="1606550" cy="4697412"/>
          </a:xfrm>
          <a:prstGeom prst="ellipse">
            <a:avLst/>
          </a:prstGeom>
          <a:pattFill prst="smConfetti">
            <a:fgClr>
              <a:schemeClr val="accent2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>
                <a:solidFill>
                  <a:schemeClr val="tx2">
                    <a:satMod val="130000"/>
                  </a:schemeClr>
                </a:solidFill>
              </a:rPr>
              <a:t>Total and Onto and One-to-One Functions</a:t>
            </a:r>
          </a:p>
        </p:txBody>
      </p:sp>
      <p:sp>
        <p:nvSpPr>
          <p:cNvPr id="35845" name="Oval 5"/>
          <p:cNvSpPr>
            <a:spLocks noChangeArrowheads="1"/>
          </p:cNvSpPr>
          <p:nvPr/>
        </p:nvSpPr>
        <p:spPr bwMode="auto">
          <a:xfrm>
            <a:off x="2119313" y="2451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a</a:t>
            </a:r>
          </a:p>
        </p:txBody>
      </p:sp>
      <p:sp>
        <p:nvSpPr>
          <p:cNvPr id="35846" name="Oval 6"/>
          <p:cNvSpPr>
            <a:spLocks noChangeArrowheads="1"/>
          </p:cNvSpPr>
          <p:nvPr/>
        </p:nvSpPr>
        <p:spPr bwMode="auto">
          <a:xfrm>
            <a:off x="2119313" y="342423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b</a:t>
            </a:r>
          </a:p>
        </p:txBody>
      </p:sp>
      <p:sp>
        <p:nvSpPr>
          <p:cNvPr id="35847" name="Oval 7"/>
          <p:cNvSpPr>
            <a:spLocks noChangeArrowheads="1"/>
          </p:cNvSpPr>
          <p:nvPr/>
        </p:nvSpPr>
        <p:spPr bwMode="auto">
          <a:xfrm>
            <a:off x="2119313" y="439737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c</a:t>
            </a:r>
          </a:p>
        </p:txBody>
      </p:sp>
      <p:sp>
        <p:nvSpPr>
          <p:cNvPr id="35848" name="Oval 8"/>
          <p:cNvSpPr>
            <a:spLocks noChangeArrowheads="1"/>
          </p:cNvSpPr>
          <p:nvPr/>
        </p:nvSpPr>
        <p:spPr bwMode="auto">
          <a:xfrm>
            <a:off x="6069013" y="2451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1</a:t>
            </a:r>
          </a:p>
        </p:txBody>
      </p:sp>
      <p:sp>
        <p:nvSpPr>
          <p:cNvPr id="35849" name="Oval 9"/>
          <p:cNvSpPr>
            <a:spLocks noChangeArrowheads="1"/>
          </p:cNvSpPr>
          <p:nvPr/>
        </p:nvSpPr>
        <p:spPr bwMode="auto">
          <a:xfrm>
            <a:off x="6069013" y="3424238"/>
            <a:ext cx="623887" cy="6238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2</a:t>
            </a:r>
          </a:p>
        </p:txBody>
      </p:sp>
      <p:sp>
        <p:nvSpPr>
          <p:cNvPr id="35850" name="Oval 10"/>
          <p:cNvSpPr>
            <a:spLocks noChangeArrowheads="1"/>
          </p:cNvSpPr>
          <p:nvPr/>
        </p:nvSpPr>
        <p:spPr bwMode="auto">
          <a:xfrm>
            <a:off x="6069013" y="4397375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3</a:t>
            </a:r>
          </a:p>
        </p:txBody>
      </p:sp>
      <p:sp>
        <p:nvSpPr>
          <p:cNvPr id="35851" name="Oval 11"/>
          <p:cNvSpPr>
            <a:spLocks noChangeArrowheads="1"/>
          </p:cNvSpPr>
          <p:nvPr/>
        </p:nvSpPr>
        <p:spPr bwMode="auto">
          <a:xfrm>
            <a:off x="6069013" y="5372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4</a:t>
            </a:r>
          </a:p>
        </p:txBody>
      </p:sp>
      <p:cxnSp>
        <p:nvCxnSpPr>
          <p:cNvPr id="35852" name="AutoShape 12"/>
          <p:cNvCxnSpPr>
            <a:cxnSpLocks noChangeShapeType="1"/>
            <a:stCxn id="35845" idx="6"/>
            <a:endCxn id="35848" idx="2"/>
          </p:cNvCxnSpPr>
          <p:nvPr/>
        </p:nvCxnSpPr>
        <p:spPr bwMode="auto">
          <a:xfrm>
            <a:off x="2743200" y="276383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3" name="AutoShape 13"/>
          <p:cNvCxnSpPr>
            <a:cxnSpLocks noChangeShapeType="1"/>
            <a:stCxn id="35846" idx="6"/>
            <a:endCxn id="35849" idx="2"/>
          </p:cNvCxnSpPr>
          <p:nvPr/>
        </p:nvCxnSpPr>
        <p:spPr bwMode="auto">
          <a:xfrm>
            <a:off x="2743200" y="3736975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4" name="AutoShape 14"/>
          <p:cNvCxnSpPr>
            <a:cxnSpLocks noChangeShapeType="1"/>
            <a:stCxn id="35847" idx="6"/>
            <a:endCxn id="35850" idx="2"/>
          </p:cNvCxnSpPr>
          <p:nvPr/>
        </p:nvCxnSpPr>
        <p:spPr bwMode="auto">
          <a:xfrm>
            <a:off x="2743200" y="4710113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1862138" y="1873250"/>
            <a:ext cx="116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Domain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883275" y="1873250"/>
            <a:ext cx="96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Range</a:t>
            </a:r>
          </a:p>
        </p:txBody>
      </p:sp>
      <p:sp>
        <p:nvSpPr>
          <p:cNvPr id="35857" name="Oval 17"/>
          <p:cNvSpPr>
            <a:spLocks noChangeArrowheads="1"/>
          </p:cNvSpPr>
          <p:nvPr/>
        </p:nvSpPr>
        <p:spPr bwMode="auto">
          <a:xfrm>
            <a:off x="2119313" y="5372100"/>
            <a:ext cx="623887" cy="6238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/>
              <a:t>d</a:t>
            </a:r>
          </a:p>
        </p:txBody>
      </p:sp>
      <p:cxnSp>
        <p:nvCxnSpPr>
          <p:cNvPr id="35858" name="AutoShape 18"/>
          <p:cNvCxnSpPr>
            <a:cxnSpLocks noChangeShapeType="1"/>
            <a:stCxn id="35857" idx="6"/>
            <a:endCxn id="35851" idx="2"/>
          </p:cNvCxnSpPr>
          <p:nvPr/>
        </p:nvCxnSpPr>
        <p:spPr bwMode="auto">
          <a:xfrm>
            <a:off x="2743200" y="5684838"/>
            <a:ext cx="3325813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>
                <a:cs typeface="Times New Roman" pitchFamily="18" charset="0"/>
              </a:rPr>
              <a:t>F = {(a,b) | a, b </a:t>
            </a:r>
            <a:r>
              <a:rPr lang="en-US" sz="2800">
                <a:cs typeface="Times New Roman" pitchFamily="18" charset="0"/>
                <a:sym typeface="Symbol" pitchFamily="18" charset="2"/>
              </a:rPr>
              <a:t></a:t>
            </a:r>
            <a:r>
              <a:rPr lang="en-US" sz="2800">
                <a:cs typeface="Times New Roman" pitchFamily="18" charset="0"/>
              </a:rPr>
              <a:t> Z, b = a</a:t>
            </a:r>
            <a:r>
              <a:rPr lang="en-US" sz="2800" baseline="30000">
                <a:cs typeface="Times New Roman" pitchFamily="18" charset="0"/>
              </a:rPr>
              <a:t>2</a:t>
            </a:r>
            <a:r>
              <a:rPr lang="en-US" sz="2800">
                <a:cs typeface="Times New Roman" pitchFamily="18" charset="0"/>
              </a:rPr>
              <a:t>}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Total?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Onto?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One-to-one?  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40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800">
                <a:cs typeface="Times New Roman" pitchFamily="18" charset="0"/>
              </a:rPr>
              <a:t>F = {(a,b) | a, b </a:t>
            </a:r>
            <a:r>
              <a:rPr lang="en-US" sz="2800">
                <a:cs typeface="Times New Roman" pitchFamily="18" charset="0"/>
                <a:sym typeface="Symbol" pitchFamily="18" charset="2"/>
              </a:rPr>
              <a:t></a:t>
            </a:r>
            <a:r>
              <a:rPr lang="en-US" sz="2800">
                <a:cs typeface="Times New Roman" pitchFamily="18" charset="0"/>
              </a:rPr>
              <a:t> Z, b = a+1}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Total?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Onto?  </a:t>
            </a:r>
          </a:p>
          <a:p>
            <a:pPr lvl="1">
              <a:lnSpc>
                <a:spcPct val="90000"/>
              </a:lnSpc>
            </a:pPr>
            <a:r>
              <a:rPr lang="en-US" sz="2400">
                <a:cs typeface="Times New Roman" pitchFamily="18" charset="0"/>
              </a:rPr>
              <a:t>One-to-one?  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836987" y="2051050"/>
            <a:ext cx="658813" cy="1225550"/>
            <a:chOff x="2417" y="1292"/>
            <a:chExt cx="415" cy="772"/>
          </a:xfrm>
        </p:grpSpPr>
        <p:sp>
          <p:nvSpPr>
            <p:cNvPr id="36873" name="Text Box 5"/>
            <p:cNvSpPr txBox="1">
              <a:spLocks noChangeArrowheads="1"/>
            </p:cNvSpPr>
            <p:nvPr/>
          </p:nvSpPr>
          <p:spPr bwMode="auto">
            <a:xfrm>
              <a:off x="2417" y="1292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  <p:sp>
          <p:nvSpPr>
            <p:cNvPr id="36874" name="Text Box 6"/>
            <p:cNvSpPr txBox="1">
              <a:spLocks noChangeArrowheads="1"/>
            </p:cNvSpPr>
            <p:nvPr/>
          </p:nvSpPr>
          <p:spPr bwMode="auto">
            <a:xfrm>
              <a:off x="2448" y="1545"/>
              <a:ext cx="3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No</a:t>
              </a:r>
            </a:p>
          </p:txBody>
        </p:sp>
        <p:sp>
          <p:nvSpPr>
            <p:cNvPr id="36875" name="Text Box 7"/>
            <p:cNvSpPr txBox="1">
              <a:spLocks noChangeArrowheads="1"/>
            </p:cNvSpPr>
            <p:nvPr/>
          </p:nvSpPr>
          <p:spPr bwMode="auto">
            <a:xfrm>
              <a:off x="2448" y="1776"/>
              <a:ext cx="3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No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879850" y="4095750"/>
            <a:ext cx="692150" cy="1314450"/>
            <a:chOff x="2379" y="2580"/>
            <a:chExt cx="436" cy="828"/>
          </a:xfrm>
        </p:grpSpPr>
        <p:sp>
          <p:nvSpPr>
            <p:cNvPr id="36870" name="Text Box 11"/>
            <p:cNvSpPr txBox="1">
              <a:spLocks noChangeArrowheads="1"/>
            </p:cNvSpPr>
            <p:nvPr/>
          </p:nvSpPr>
          <p:spPr bwMode="auto">
            <a:xfrm>
              <a:off x="2379" y="2580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  <p:sp>
          <p:nvSpPr>
            <p:cNvPr id="36871" name="Text Box 12"/>
            <p:cNvSpPr txBox="1">
              <a:spLocks noChangeArrowheads="1"/>
            </p:cNvSpPr>
            <p:nvPr/>
          </p:nvSpPr>
          <p:spPr bwMode="auto">
            <a:xfrm>
              <a:off x="2400" y="2833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  <p:sp>
          <p:nvSpPr>
            <p:cNvPr id="36872" name="Text Box 13"/>
            <p:cNvSpPr txBox="1">
              <a:spLocks noChangeArrowheads="1"/>
            </p:cNvSpPr>
            <p:nvPr/>
          </p:nvSpPr>
          <p:spPr bwMode="auto">
            <a:xfrm>
              <a:off x="2400" y="3120"/>
              <a:ext cx="4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dirty="0"/>
                <a:t>Yes</a:t>
              </a:r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497763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Theoretical Foundations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82296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/>
              <a:t>Formal language theory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How are languages defined?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It provides the foundation for constructing and implementing high-level computer programming languages.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Theory of Computation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What can be computed by a computer?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Is there any problem cannot be solved using computers?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How complex of a particular problem is?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Machine (Automata) theory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finite automata, pushdown automata, Turing machine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Set theory</a:t>
            </a:r>
            <a:r>
              <a:rPr lang="en-US" sz="2800" dirty="0"/>
              <a:t> is fundamental to the above study.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Set Theory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447800"/>
            <a:ext cx="7715250" cy="4800600"/>
          </a:xfrm>
        </p:spPr>
        <p:txBody>
          <a:bodyPr/>
          <a:lstStyle/>
          <a:p>
            <a:r>
              <a:rPr lang="en-US" dirty="0"/>
              <a:t>Set, element, membership notations (belong   , does not belong   )</a:t>
            </a:r>
          </a:p>
          <a:p>
            <a:r>
              <a:rPr lang="en-US" dirty="0"/>
              <a:t>Set definition</a:t>
            </a:r>
          </a:p>
          <a:p>
            <a:pPr lvl="1"/>
            <a:r>
              <a:rPr lang="en-US" dirty="0"/>
              <a:t>Explicit: X = {1,2,3}, Y = {</a:t>
            </a:r>
            <a:r>
              <a:rPr lang="en-US" dirty="0" err="1"/>
              <a:t>a,b,c,d</a:t>
            </a:r>
            <a:r>
              <a:rPr lang="en-US" dirty="0"/>
              <a:t>}</a:t>
            </a:r>
          </a:p>
          <a:p>
            <a:pPr lvl="1"/>
            <a:r>
              <a:rPr lang="en-US" dirty="0"/>
              <a:t>Implicit: {n | n=m</a:t>
            </a:r>
            <a:r>
              <a:rPr lang="en-US" baseline="30000" dirty="0"/>
              <a:t>2 </a:t>
            </a:r>
            <a:r>
              <a:rPr lang="en-US" dirty="0"/>
              <a:t>for some natural number </a:t>
            </a:r>
            <a:r>
              <a:rPr lang="en-US" i="1" dirty="0"/>
              <a:t>m</a:t>
            </a:r>
            <a:r>
              <a:rPr lang="en-US" dirty="0"/>
              <a:t>}</a:t>
            </a:r>
          </a:p>
          <a:p>
            <a:r>
              <a:rPr lang="en-US" dirty="0"/>
              <a:t>Set examples: </a:t>
            </a:r>
          </a:p>
          <a:p>
            <a:pPr lvl="1"/>
            <a:r>
              <a:rPr lang="en-US" dirty="0"/>
              <a:t>Natural number: N = {0, 1, 2, 3, 4, …}</a:t>
            </a:r>
          </a:p>
          <a:p>
            <a:pPr lvl="1"/>
            <a:r>
              <a:rPr lang="en-US" dirty="0"/>
              <a:t>empty set:     = { }</a:t>
            </a:r>
          </a:p>
        </p:txBody>
      </p:sp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3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33" name="Picture 1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2057400"/>
            <a:ext cx="228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35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2057400"/>
            <a:ext cx="219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6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5181600"/>
            <a:ext cx="2190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Set Theory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447800"/>
            <a:ext cx="7715250" cy="4800600"/>
          </a:xfrm>
        </p:spPr>
        <p:txBody>
          <a:bodyPr/>
          <a:lstStyle/>
          <a:p>
            <a:r>
              <a:rPr lang="en-US" dirty="0"/>
              <a:t>Subsets, proper subset, power set of a set</a:t>
            </a:r>
          </a:p>
          <a:p>
            <a:pPr lvl="1"/>
            <a:r>
              <a:rPr lang="en-US" dirty="0"/>
              <a:t>Subset: </a:t>
            </a:r>
          </a:p>
          <a:p>
            <a:pPr lvl="2"/>
            <a:r>
              <a:rPr lang="en-US" dirty="0"/>
              <a:t>Every member of Y is also a member of X.</a:t>
            </a:r>
          </a:p>
          <a:p>
            <a:pPr lvl="1"/>
            <a:r>
              <a:rPr lang="en-US" dirty="0"/>
              <a:t>Proper subset:   </a:t>
            </a:r>
          </a:p>
          <a:p>
            <a:pPr lvl="2"/>
            <a:r>
              <a:rPr lang="en-US" dirty="0"/>
              <a:t>              but </a:t>
            </a:r>
          </a:p>
          <a:p>
            <a:pPr lvl="1"/>
            <a:r>
              <a:rPr lang="en-US" dirty="0"/>
              <a:t>Power set: </a:t>
            </a:r>
            <a:r>
              <a:rPr lang="en-US" i="1" dirty="0"/>
              <a:t>P(X)</a:t>
            </a:r>
          </a:p>
          <a:p>
            <a:pPr lvl="2"/>
            <a:r>
              <a:rPr lang="en-US" dirty="0"/>
              <a:t>The set of all subsets of X.</a:t>
            </a:r>
          </a:p>
        </p:txBody>
      </p:sp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4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8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65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7660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20574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35052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76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35052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7665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30480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219200"/>
            <a:ext cx="7497763" cy="4800600"/>
          </a:xfrm>
        </p:spPr>
        <p:txBody>
          <a:bodyPr/>
          <a:lstStyle/>
          <a:p>
            <a:r>
              <a:rPr lang="en-US" dirty="0"/>
              <a:t>Let X = {1, 2, 3}.  List all the subsets of X, and the power set of X.</a:t>
            </a:r>
          </a:p>
          <a:p>
            <a:pPr lvl="1"/>
            <a:r>
              <a:rPr lang="en-US" dirty="0"/>
              <a:t>All the subset of X: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power set P(X):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67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286000" y="2838450"/>
            <a:ext cx="6096000" cy="1200150"/>
            <a:chOff x="2057400" y="2514600"/>
            <a:chExt cx="6096000" cy="1200329"/>
          </a:xfrm>
        </p:grpSpPr>
        <p:pic>
          <p:nvPicPr>
            <p:cNvPr id="28683" name="Picture 10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9800" y="2590800"/>
              <a:ext cx="28575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4" name="Rectangle 12"/>
            <p:cNvSpPr>
              <a:spLocks noChangeArrowheads="1"/>
            </p:cNvSpPr>
            <p:nvPr/>
          </p:nvSpPr>
          <p:spPr bwMode="auto">
            <a:xfrm>
              <a:off x="2057400" y="2514600"/>
              <a:ext cx="609600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 sz="3600">
                  <a:latin typeface="Calibri" pitchFamily="34" charset="0"/>
                  <a:cs typeface="Times New Roman" pitchFamily="18" charset="0"/>
                </a:rPr>
                <a:t>            {1}        {2}       {3}</a:t>
              </a:r>
              <a:endParaRPr lang="en-US" sz="800"/>
            </a:p>
            <a:p>
              <a:pPr eaLnBrk="0" hangingPunct="0"/>
              <a:r>
                <a:rPr lang="en-US" sz="3600">
                  <a:latin typeface="Calibri" pitchFamily="34" charset="0"/>
                  <a:cs typeface="Times New Roman" pitchFamily="18" charset="0"/>
                </a:rPr>
                <a:t>{1,2}    {2,3}    {3,1}    {1,2,3}</a:t>
              </a:r>
              <a:endParaRPr lang="en-US"/>
            </a:p>
          </p:txBody>
        </p:sp>
      </p:grpSp>
      <p:sp>
        <p:nvSpPr>
          <p:cNvPr id="28679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143000" y="4953000"/>
            <a:ext cx="7626350" cy="552450"/>
            <a:chOff x="2819400" y="5791200"/>
            <a:chExt cx="8007320" cy="552450"/>
          </a:xfrm>
        </p:grpSpPr>
        <p:pic>
          <p:nvPicPr>
            <p:cNvPr id="28681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8600" y="5867400"/>
              <a:ext cx="219075" cy="47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2" name="TextBox 17"/>
            <p:cNvSpPr txBox="1">
              <a:spLocks noChangeArrowheads="1"/>
            </p:cNvSpPr>
            <p:nvPr/>
          </p:nvSpPr>
          <p:spPr bwMode="auto">
            <a:xfrm>
              <a:off x="2819400" y="5791200"/>
              <a:ext cx="800732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1"/>
              <a:r>
                <a:rPr lang="en-US" sz="2800" dirty="0"/>
                <a:t>	{   , {1}, {2}, {3}, {1,2}, {2,3}, {3,1}, {1,2,3}}</a:t>
              </a:r>
            </a:p>
          </p:txBody>
        </p: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Set Operations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219200"/>
            <a:ext cx="8153400" cy="5181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Union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Intersection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Difference</a:t>
            </a:r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Complement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Let X be the </a:t>
            </a:r>
            <a:r>
              <a:rPr lang="en-US" sz="2000"/>
              <a:t>subset of </a:t>
            </a:r>
            <a:r>
              <a:rPr lang="en-US" sz="2000" dirty="0"/>
              <a:t>U. The complement of X with respect to U is 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1800" dirty="0"/>
              <a:t>                  </a:t>
            </a:r>
          </a:p>
          <a:p>
            <a:pPr lvl="2">
              <a:lnSpc>
                <a:spcPct val="80000"/>
              </a:lnSpc>
              <a:buFontTx/>
              <a:buNone/>
            </a:pPr>
            <a:endParaRPr lang="en-US" sz="1800" dirty="0"/>
          </a:p>
          <a:p>
            <a:pPr lvl="2">
              <a:lnSpc>
                <a:spcPct val="80000"/>
              </a:lnSpc>
              <a:buFontTx/>
              <a:buNone/>
            </a:pPr>
            <a:endParaRPr lang="en-US" sz="1800" dirty="0"/>
          </a:p>
          <a:p>
            <a:pPr>
              <a:lnSpc>
                <a:spcPct val="80000"/>
              </a:lnSpc>
            </a:pPr>
            <a:r>
              <a:rPr lang="en-US" sz="2400" dirty="0" err="1"/>
              <a:t>DeMorgan’s</a:t>
            </a:r>
            <a:r>
              <a:rPr lang="en-US" sz="2400" dirty="0"/>
              <a:t> laws</a:t>
            </a:r>
          </a:p>
          <a:p>
            <a:pPr>
              <a:lnSpc>
                <a:spcPct val="80000"/>
              </a:lnSpc>
            </a:pPr>
            <a:endParaRPr lang="en-US" sz="2400" dirty="0"/>
          </a:p>
        </p:txBody>
      </p:sp>
      <p:graphicFrame>
        <p:nvGraphicFramePr>
          <p:cNvPr id="1026" name="Object 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76600" y="1981200"/>
          <a:ext cx="40386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Equation" r:id="rId3" imgW="1828800" imgH="203040" progId="">
                  <p:embed/>
                </p:oleObj>
              </mc:Choice>
              <mc:Fallback>
                <p:oleObj name="Equation" r:id="rId3" imgW="182880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81200"/>
                        <a:ext cx="4038600" cy="449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11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200400" y="2667000"/>
          <a:ext cx="43434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5" imgW="1803240" imgH="203040" progId="">
                  <p:embed/>
                </p:oleObj>
              </mc:Choice>
              <mc:Fallback>
                <p:oleObj name="Equation" r:id="rId5" imgW="1803240" imgH="20304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667000"/>
                        <a:ext cx="4343400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2819400" y="1219200"/>
          <a:ext cx="37338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Equation" r:id="rId7" imgW="1726920" imgH="203040" progId="">
                  <p:embed/>
                </p:oleObj>
              </mc:Choice>
              <mc:Fallback>
                <p:oleObj name="Equation" r:id="rId7" imgW="172692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219200"/>
                        <a:ext cx="373380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13"/>
          <p:cNvGraphicFramePr>
            <a:graphicFrameLocks noChangeAspect="1"/>
          </p:cNvGraphicFramePr>
          <p:nvPr/>
        </p:nvGraphicFramePr>
        <p:xfrm>
          <a:off x="2362200" y="4191000"/>
          <a:ext cx="1746250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Equation" r:id="rId9" imgW="761760" imgH="241200" progId="">
                  <p:embed/>
                </p:oleObj>
              </mc:Choice>
              <mc:Fallback>
                <p:oleObj name="Equation" r:id="rId9" imgW="761760" imgH="2412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191000"/>
                        <a:ext cx="1746250" cy="554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14"/>
          <p:cNvGraphicFramePr>
            <a:graphicFrameLocks noChangeAspect="1"/>
          </p:cNvGraphicFramePr>
          <p:nvPr/>
        </p:nvGraphicFramePr>
        <p:xfrm>
          <a:off x="1828800" y="5410200"/>
          <a:ext cx="2667000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Equation" r:id="rId11" imgW="1079280" imgH="507960" progId="">
                  <p:embed/>
                </p:oleObj>
              </mc:Choice>
              <mc:Fallback>
                <p:oleObj name="Equation" r:id="rId11" imgW="1079280" imgH="507960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410200"/>
                        <a:ext cx="2667000" cy="1254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58907-ABF8-4C27-B6AB-46C33A0FF70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8610600" cy="4114800"/>
          </a:xfrm>
        </p:spPr>
        <p:txBody>
          <a:bodyPr/>
          <a:lstStyle/>
          <a:p>
            <a:r>
              <a:rPr lang="en-US" sz="2800" dirty="0"/>
              <a:t>Let X = {0, 1, 2, 3} and Y = {2, 3, 4, 5}.</a:t>
            </a:r>
          </a:p>
          <a:p>
            <a:pPr>
              <a:buFontTx/>
              <a:buNone/>
            </a:pPr>
            <a:r>
              <a:rPr lang="en-US" sz="2800" dirty="0"/>
              <a:t>	     and     denote the complements of X and Y with respect to N.  Explicitly define the sets described below.</a:t>
            </a:r>
          </a:p>
        </p:txBody>
      </p:sp>
      <p:graphicFrame>
        <p:nvGraphicFramePr>
          <p:cNvPr id="2051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438400" y="2209800"/>
          <a:ext cx="3492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Equation" r:id="rId3" imgW="139680" imgH="203040" progId="">
                  <p:embed/>
                </p:oleObj>
              </mc:Choice>
              <mc:Fallback>
                <p:oleObj name="Equation" r:id="rId3" imgW="13968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09800"/>
                        <a:ext cx="34925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371600" y="2209800"/>
          <a:ext cx="4000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2" name="Equation" r:id="rId5" imgW="177480" imgH="203040" progId="">
                  <p:embed/>
                </p:oleObj>
              </mc:Choice>
              <mc:Fallback>
                <p:oleObj name="Equation" r:id="rId5" imgW="17748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209800"/>
                        <a:ext cx="4000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7"/>
          <p:cNvGraphicFramePr>
            <a:graphicFrameLocks noChangeAspect="1"/>
          </p:cNvGraphicFramePr>
          <p:nvPr/>
        </p:nvGraphicFramePr>
        <p:xfrm>
          <a:off x="1295400" y="3652837"/>
          <a:ext cx="5653088" cy="236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Equation" r:id="rId7" imgW="2425680" imgH="1015920" progId="">
                  <p:embed/>
                </p:oleObj>
              </mc:Choice>
              <mc:Fallback>
                <p:oleObj name="Equation" r:id="rId7" imgW="2425680" imgH="101592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3652837"/>
                        <a:ext cx="5653088" cy="2366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48B3C2-C9CA-45F7-A36F-F9C80C219F2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Cartesian Product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600200" y="2438400"/>
          <a:ext cx="58674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Equation" r:id="rId3" imgW="2057400" imgH="203040" progId="">
                  <p:embed/>
                </p:oleObj>
              </mc:Choice>
              <mc:Fallback>
                <p:oleObj name="Equation" r:id="rId3" imgW="20574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438400"/>
                        <a:ext cx="5867400" cy="581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EDC26806-47D4-430E-89E0-E3B905B3EDBF}"/>
</file>

<file path=customXml/itemProps2.xml><?xml version="1.0" encoding="utf-8"?>
<ds:datastoreItem xmlns:ds="http://schemas.openxmlformats.org/officeDocument/2006/customXml" ds:itemID="{44FB59E8-45D1-4A57-A47D-FD4A88CFDF8D}"/>
</file>

<file path=customXml/itemProps3.xml><?xml version="1.0" encoding="utf-8"?>
<ds:datastoreItem xmlns:ds="http://schemas.openxmlformats.org/officeDocument/2006/customXml" ds:itemID="{935D502C-61F5-4FD9-B234-7FA7843E7CB0}"/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3272</TotalTime>
  <Words>953</Words>
  <Application>Microsoft Macintosh PowerPoint</Application>
  <PresentationFormat>On-screen Show (4:3)</PresentationFormat>
  <Paragraphs>203</Paragraphs>
  <Slides>25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Calibri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CSCI 3236  Theoretical Foundations</vt:lpstr>
      <vt:lpstr>Introduction</vt:lpstr>
      <vt:lpstr>Theoretical Foundations</vt:lpstr>
      <vt:lpstr>Set Theory</vt:lpstr>
      <vt:lpstr>Set Theory</vt:lpstr>
      <vt:lpstr>Example</vt:lpstr>
      <vt:lpstr>Set Operations</vt:lpstr>
      <vt:lpstr>Example</vt:lpstr>
      <vt:lpstr>Cartesian Product</vt:lpstr>
      <vt:lpstr>Example</vt:lpstr>
      <vt:lpstr>Relations</vt:lpstr>
      <vt:lpstr>Functions</vt:lpstr>
      <vt:lpstr>Total Functions</vt:lpstr>
      <vt:lpstr>Exercise 1 –Total Functions</vt:lpstr>
      <vt:lpstr>Exercise 2 – Total Functions </vt:lpstr>
      <vt:lpstr>Partial Functions</vt:lpstr>
      <vt:lpstr>Difference between Total Functions and Partial Functions</vt:lpstr>
      <vt:lpstr>Function Terminology</vt:lpstr>
      <vt:lpstr>Terminology</vt:lpstr>
      <vt:lpstr>Total Function</vt:lpstr>
      <vt:lpstr>Onto Function</vt:lpstr>
      <vt:lpstr>Total and Onto Function</vt:lpstr>
      <vt:lpstr>Total and One-to-one Function</vt:lpstr>
      <vt:lpstr>Total and Onto and One-to-One Functions</vt:lpstr>
      <vt:lpstr>Examples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334</cp:revision>
  <dcterms:created xsi:type="dcterms:W3CDTF">2003-01-02T15:29:37Z</dcterms:created>
  <dcterms:modified xsi:type="dcterms:W3CDTF">2020-05-17T21:49:48Z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