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90" r:id="rId2"/>
    <p:sldId id="291" r:id="rId3"/>
    <p:sldId id="294" r:id="rId4"/>
    <p:sldId id="292" r:id="rId5"/>
    <p:sldId id="297" r:id="rId6"/>
    <p:sldId id="298" r:id="rId7"/>
    <p:sldId id="293" r:id="rId8"/>
    <p:sldId id="295" r:id="rId9"/>
    <p:sldId id="296" r:id="rId10"/>
  </p:sldIdLst>
  <p:sldSz cx="9144000" cy="6858000" type="screen4x3"/>
  <p:notesSz cx="7315200" cy="96012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0" autoAdjust="0"/>
    <p:restoredTop sz="94711"/>
  </p:normalViewPr>
  <p:slideViewPr>
    <p:cSldViewPr>
      <p:cViewPr varScale="1">
        <p:scale>
          <a:sx n="171" d="100"/>
          <a:sy n="171" d="100"/>
        </p:scale>
        <p:origin x="66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/>
            </a:lvl1pPr>
          </a:lstStyle>
          <a:p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/>
            </a:lvl1pPr>
          </a:lstStyle>
          <a:p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fld id="{51CF3EED-B539-4643-B4A9-7E7EA5E59C2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364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0F6F-E6D1-41D6-BF8B-4860E896D02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6C97E-16EA-4FAA-B0F4-CC53C2C16B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56981-0D77-4D70-8C58-DA47B3804C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1F7FC-8A7E-41CF-956C-5B1F805E87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85634-C136-46FE-A141-22846FD7C24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8A9A3-B683-4A4C-A014-722BD0510F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225D0-B03C-40CB-B4B9-36421DDAC5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8DC17-D7E9-468C-A872-034A79F365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16906-88C7-45A0-A49B-ADD250D0ED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A4F5D-8598-4C4A-9A4F-FC9D5AA4C7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24BD-9941-425B-BE89-9CC09FDA17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93DA07C-2564-44BC-9E31-6FD16DA3E56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tRyd7Svlew" TargetMode="External"/><Relationship Id="rId2" Type="http://schemas.openxmlformats.org/officeDocument/2006/relationships/hyperlink" Target="https://www.youtube.com/watch?v=4ejIAmp_Atw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Push Down Automata (PDA)</a:t>
            </a:r>
          </a:p>
        </p:txBody>
      </p:sp>
      <p:sp>
        <p:nvSpPr>
          <p:cNvPr id="307203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600200"/>
            <a:ext cx="7696200" cy="48768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FA limitation: No “memory” used, for instance for L= {</a:t>
            </a:r>
            <a:r>
              <a:rPr lang="en-US" sz="2800" dirty="0" err="1"/>
              <a:t>a</a:t>
            </a:r>
            <a:r>
              <a:rPr lang="en-US" sz="2800" baseline="30000" dirty="0" err="1"/>
              <a:t>i</a:t>
            </a:r>
            <a:r>
              <a:rPr lang="en-US" sz="2800" dirty="0" err="1"/>
              <a:t>b</a:t>
            </a:r>
            <a:r>
              <a:rPr lang="en-US" sz="2800" baseline="30000" dirty="0" err="1"/>
              <a:t>i</a:t>
            </a:r>
            <a:r>
              <a:rPr lang="en-US" sz="2800" baseline="30000" dirty="0"/>
              <a:t>  </a:t>
            </a:r>
            <a:r>
              <a:rPr lang="en-US" sz="2800" dirty="0"/>
              <a:t>|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>
                <a:sym typeface="Symbol" pitchFamily="18" charset="2"/>
              </a:rPr>
              <a:t></a:t>
            </a:r>
            <a:r>
              <a:rPr lang="en-US" sz="2800" dirty="0"/>
              <a:t> 0}.  We need to “remember” the number of </a:t>
            </a:r>
            <a:r>
              <a:rPr lang="en-US" sz="2800" i="1" dirty="0"/>
              <a:t>a</a:t>
            </a:r>
            <a:r>
              <a:rPr lang="en-US" sz="2800" dirty="0"/>
              <a:t> terminals processed, before processing </a:t>
            </a:r>
            <a:r>
              <a:rPr lang="en-US" sz="2800" i="1" dirty="0"/>
              <a:t>b</a:t>
            </a:r>
            <a:r>
              <a:rPr lang="en-US" sz="2800" dirty="0"/>
              <a:t> terminals.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Push down automata (PDA) use a special memory: stack, to process strings. The definition is in next slide. 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Stack</a:t>
            </a:r>
            <a:r>
              <a:rPr lang="en-US" sz="2800" dirty="0"/>
              <a:t>’s operation: </a:t>
            </a:r>
            <a:r>
              <a:rPr lang="en-US" sz="2800" b="1" dirty="0"/>
              <a:t>pop</a:t>
            </a:r>
            <a:r>
              <a:rPr lang="en-US" sz="2800" dirty="0"/>
              <a:t> an element (out of the stack, and </a:t>
            </a:r>
            <a:r>
              <a:rPr lang="en-US" sz="2800" b="1" dirty="0"/>
              <a:t>push</a:t>
            </a:r>
            <a:r>
              <a:rPr lang="en-US" sz="2800" dirty="0"/>
              <a:t> an element to the top of the stack.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PDA: Similar to NFA.</a:t>
            </a:r>
          </a:p>
          <a:p>
            <a:pPr>
              <a:lnSpc>
                <a:spcPct val="90000"/>
              </a:lnSpc>
              <a:buNone/>
            </a:pPr>
            <a:r>
              <a:rPr lang="en-US" sz="2800" dirty="0"/>
              <a:t>	For each current state, current input, and current memory, the machine goes to a new state, remove the old memory on the top (pop), and add new memory (push).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PDA: Definition</a:t>
            </a:r>
          </a:p>
        </p:txBody>
      </p:sp>
      <p:sp>
        <p:nvSpPr>
          <p:cNvPr id="308227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600200"/>
            <a:ext cx="7696200" cy="4191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A PDA is a 6-tuple </a:t>
            </a:r>
            <a:r>
              <a:rPr lang="en-US" b="1" dirty="0"/>
              <a:t>M=(Q, </a:t>
            </a:r>
            <a:r>
              <a:rPr lang="en-US" b="1" dirty="0">
                <a:sym typeface="Symbol" pitchFamily="18" charset="2"/>
              </a:rPr>
              <a:t>, , , q</a:t>
            </a:r>
            <a:r>
              <a:rPr lang="en-US" b="1" baseline="-25000" dirty="0">
                <a:sym typeface="Symbol" pitchFamily="18" charset="2"/>
              </a:rPr>
              <a:t>0</a:t>
            </a:r>
            <a:r>
              <a:rPr lang="en-US" b="1" dirty="0">
                <a:sym typeface="Symbol" pitchFamily="18" charset="2"/>
              </a:rPr>
              <a:t>, F).</a:t>
            </a:r>
          </a:p>
          <a:p>
            <a:pPr lvl="1">
              <a:lnSpc>
                <a:spcPct val="90000"/>
              </a:lnSpc>
            </a:pPr>
            <a:r>
              <a:rPr lang="en-US" b="1" dirty="0"/>
              <a:t>Q</a:t>
            </a:r>
            <a:r>
              <a:rPr lang="en-US" dirty="0"/>
              <a:t> is a finite set of </a:t>
            </a:r>
            <a:r>
              <a:rPr lang="en-US" b="1" dirty="0"/>
              <a:t>states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b="1" dirty="0">
                <a:sym typeface="Symbol" pitchFamily="18" charset="2"/>
              </a:rPr>
              <a:t></a:t>
            </a:r>
            <a:r>
              <a:rPr lang="en-US" dirty="0"/>
              <a:t>: input alphabet</a:t>
            </a:r>
          </a:p>
          <a:p>
            <a:pPr lvl="1">
              <a:lnSpc>
                <a:spcPct val="90000"/>
              </a:lnSpc>
            </a:pPr>
            <a:r>
              <a:rPr lang="en-US" b="1" dirty="0">
                <a:sym typeface="Symbol" pitchFamily="18" charset="2"/>
              </a:rPr>
              <a:t></a:t>
            </a:r>
            <a:r>
              <a:rPr lang="en-US" dirty="0"/>
              <a:t>: stack alphabet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q</a:t>
            </a:r>
            <a:r>
              <a:rPr lang="en-US" b="1" baseline="-25000" dirty="0">
                <a:sym typeface="Symbol" pitchFamily="18" charset="2"/>
              </a:rPr>
              <a:t>0</a:t>
            </a:r>
            <a:r>
              <a:rPr lang="en-US" dirty="0"/>
              <a:t> start state</a:t>
            </a:r>
          </a:p>
          <a:p>
            <a:pPr lvl="1">
              <a:lnSpc>
                <a:spcPct val="90000"/>
              </a:lnSpc>
            </a:pPr>
            <a:r>
              <a:rPr lang="en-US" b="1" dirty="0"/>
              <a:t>F</a:t>
            </a:r>
            <a:r>
              <a:rPr lang="en-US" b="1" dirty="0">
                <a:sym typeface="Symbol" pitchFamily="18" charset="2"/>
              </a:rPr>
              <a:t></a:t>
            </a:r>
            <a:r>
              <a:rPr lang="en-US" b="1" dirty="0"/>
              <a:t>Q</a:t>
            </a:r>
            <a:r>
              <a:rPr lang="en-US" dirty="0"/>
              <a:t> the set of </a:t>
            </a:r>
            <a:r>
              <a:rPr lang="en-US" b="1" dirty="0"/>
              <a:t>final states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b="1" dirty="0">
                <a:sym typeface="Symbol" pitchFamily="18" charset="2"/>
              </a:rPr>
              <a:t></a:t>
            </a:r>
            <a:r>
              <a:rPr lang="en-US" dirty="0"/>
              <a:t>: a transition function from </a:t>
            </a:r>
          </a:p>
          <a:p>
            <a:pPr lvl="1">
              <a:lnSpc>
                <a:spcPct val="90000"/>
              </a:lnSpc>
              <a:buNone/>
            </a:pPr>
            <a:r>
              <a:rPr lang="en-US" b="1" dirty="0"/>
              <a:t>	Q x (</a:t>
            </a:r>
            <a:r>
              <a:rPr lang="en-US" b="1" dirty="0">
                <a:sym typeface="Symbol" pitchFamily="18" charset="2"/>
              </a:rPr>
              <a:t>{}</a:t>
            </a:r>
            <a:r>
              <a:rPr lang="en-US" b="1" dirty="0"/>
              <a:t>) x (</a:t>
            </a:r>
            <a:r>
              <a:rPr lang="en-US" b="1" dirty="0">
                <a:sym typeface="Symbol" pitchFamily="18" charset="2"/>
              </a:rPr>
              <a:t>{}</a:t>
            </a:r>
            <a:r>
              <a:rPr lang="en-US" b="1" dirty="0"/>
              <a:t>)</a:t>
            </a:r>
            <a:r>
              <a:rPr lang="en-US" dirty="0"/>
              <a:t> to P (</a:t>
            </a:r>
            <a:r>
              <a:rPr lang="en-US" b="1" dirty="0"/>
              <a:t>Q x (</a:t>
            </a:r>
            <a:r>
              <a:rPr lang="en-US" b="1" dirty="0">
                <a:sym typeface="Symbol" pitchFamily="18" charset="2"/>
              </a:rPr>
              <a:t>{}</a:t>
            </a:r>
            <a:r>
              <a:rPr lang="en-US" b="1" dirty="0"/>
              <a:t>) ).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714488" cy="480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dirty="0">
                <a:sym typeface="Symbol" pitchFamily="18" charset="2"/>
              </a:rPr>
              <a:t>: </a:t>
            </a:r>
            <a:r>
              <a:rPr lang="en-US" sz="2800" b="1" dirty="0"/>
              <a:t>Q x (</a:t>
            </a:r>
            <a:r>
              <a:rPr lang="en-US" sz="2800" b="1" dirty="0">
                <a:sym typeface="Symbol" pitchFamily="18" charset="2"/>
              </a:rPr>
              <a:t>{}</a:t>
            </a:r>
            <a:r>
              <a:rPr lang="en-US" sz="2800" b="1" dirty="0"/>
              <a:t>) x (</a:t>
            </a:r>
            <a:r>
              <a:rPr lang="en-US" sz="2800" b="1" dirty="0">
                <a:sym typeface="Symbol" pitchFamily="18" charset="2"/>
              </a:rPr>
              <a:t>{}</a:t>
            </a:r>
            <a:r>
              <a:rPr lang="en-US" sz="2800" b="1" dirty="0"/>
              <a:t>)</a:t>
            </a:r>
            <a:r>
              <a:rPr lang="en-US" sz="2800" dirty="0"/>
              <a:t> </a:t>
            </a:r>
            <a:r>
              <a:rPr lang="en-US" sz="2800" dirty="0">
                <a:sym typeface="Wingdings" pitchFamily="2" charset="2"/>
              </a:rPr>
              <a:t> P (</a:t>
            </a:r>
            <a:r>
              <a:rPr lang="en-US" sz="2800" b="1" dirty="0"/>
              <a:t>Q x (</a:t>
            </a:r>
            <a:r>
              <a:rPr lang="en-US" sz="2800" b="1" dirty="0">
                <a:sym typeface="Symbol" pitchFamily="18" charset="2"/>
              </a:rPr>
              <a:t>{}</a:t>
            </a:r>
            <a:r>
              <a:rPr lang="en-US" sz="2800" b="1" dirty="0"/>
              <a:t>)). </a:t>
            </a:r>
          </a:p>
          <a:p>
            <a:pPr>
              <a:lnSpc>
                <a:spcPct val="90000"/>
              </a:lnSpc>
              <a:buNone/>
            </a:pPr>
            <a:endParaRPr lang="en-US" sz="2800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ym typeface="Symbol" pitchFamily="18" charset="2"/>
              </a:rPr>
              <a:t>	e.g.  (q, a, A) = {(q</a:t>
            </a:r>
            <a:r>
              <a:rPr lang="en-US" b="1" baseline="-25000" dirty="0">
                <a:sym typeface="Symbol" pitchFamily="18" charset="2"/>
              </a:rPr>
              <a:t>1</a:t>
            </a:r>
            <a:r>
              <a:rPr lang="en-US" b="1" dirty="0">
                <a:sym typeface="Symbol" pitchFamily="18" charset="2"/>
              </a:rPr>
              <a:t>, B), (q</a:t>
            </a:r>
            <a:r>
              <a:rPr lang="en-US" b="1" baseline="-25000" dirty="0">
                <a:sym typeface="Symbol" pitchFamily="18" charset="2"/>
              </a:rPr>
              <a:t>2</a:t>
            </a:r>
            <a:r>
              <a:rPr lang="en-US" b="1" dirty="0">
                <a:sym typeface="Symbol" pitchFamily="18" charset="2"/>
              </a:rPr>
              <a:t>, C)}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b="1" dirty="0">
                <a:sym typeface="Symbol" pitchFamily="18" charset="2"/>
              </a:rPr>
              <a:t>	</a:t>
            </a:r>
            <a:r>
              <a:rPr lang="en-US" dirty="0">
                <a:sym typeface="Symbol" pitchFamily="18" charset="2"/>
              </a:rPr>
              <a:t>means that given current state</a:t>
            </a:r>
            <a:r>
              <a:rPr lang="en-US" b="1" dirty="0">
                <a:sym typeface="Symbol" pitchFamily="18" charset="2"/>
              </a:rPr>
              <a:t> q, </a:t>
            </a:r>
            <a:r>
              <a:rPr lang="en-US" dirty="0">
                <a:sym typeface="Symbol" pitchFamily="18" charset="2"/>
              </a:rPr>
              <a:t>input</a:t>
            </a:r>
            <a:r>
              <a:rPr lang="en-US" b="1" dirty="0">
                <a:sym typeface="Symbol" pitchFamily="18" charset="2"/>
              </a:rPr>
              <a:t> a, </a:t>
            </a:r>
            <a:r>
              <a:rPr lang="en-US" dirty="0">
                <a:sym typeface="Symbol" pitchFamily="18" charset="2"/>
              </a:rPr>
              <a:t>and the top stack symbol</a:t>
            </a:r>
            <a:r>
              <a:rPr lang="en-US" b="1" dirty="0">
                <a:sym typeface="Symbol" pitchFamily="18" charset="2"/>
              </a:rPr>
              <a:t> A, </a:t>
            </a:r>
            <a:r>
              <a:rPr lang="en-US" dirty="0">
                <a:sym typeface="Symbol" pitchFamily="18" charset="2"/>
              </a:rPr>
              <a:t>the machine goes to state</a:t>
            </a:r>
            <a:r>
              <a:rPr lang="en-US" b="1" dirty="0">
                <a:sym typeface="Symbol" pitchFamily="18" charset="2"/>
              </a:rPr>
              <a:t> q</a:t>
            </a:r>
            <a:r>
              <a:rPr lang="en-US" b="1" baseline="-25000" dirty="0">
                <a:sym typeface="Symbol" pitchFamily="18" charset="2"/>
              </a:rPr>
              <a:t>1</a:t>
            </a:r>
            <a:r>
              <a:rPr lang="en-US" b="1" dirty="0">
                <a:sym typeface="Symbol" pitchFamily="18" charset="2"/>
              </a:rPr>
              <a:t> </a:t>
            </a:r>
            <a:r>
              <a:rPr lang="en-US" dirty="0">
                <a:sym typeface="Symbol" pitchFamily="18" charset="2"/>
              </a:rPr>
              <a:t>or</a:t>
            </a:r>
            <a:r>
              <a:rPr lang="en-US" b="1" dirty="0">
                <a:sym typeface="Symbol" pitchFamily="18" charset="2"/>
              </a:rPr>
              <a:t> q</a:t>
            </a:r>
            <a:r>
              <a:rPr lang="en-US" b="1" baseline="-25000" dirty="0">
                <a:sym typeface="Symbol" pitchFamily="18" charset="2"/>
              </a:rPr>
              <a:t>2</a:t>
            </a:r>
            <a:r>
              <a:rPr lang="en-US" b="1" dirty="0">
                <a:sym typeface="Symbol" pitchFamily="18" charset="2"/>
              </a:rPr>
              <a:t>, </a:t>
            </a:r>
            <a:r>
              <a:rPr lang="en-US" dirty="0">
                <a:sym typeface="Symbol" pitchFamily="18" charset="2"/>
              </a:rPr>
              <a:t>and pop </a:t>
            </a:r>
            <a:r>
              <a:rPr lang="en-US" b="1" dirty="0">
                <a:sym typeface="Symbol" pitchFamily="18" charset="2"/>
              </a:rPr>
              <a:t>A</a:t>
            </a:r>
            <a:r>
              <a:rPr lang="en-US" dirty="0">
                <a:sym typeface="Symbol" pitchFamily="18" charset="2"/>
              </a:rPr>
              <a:t> from the stack, and push either </a:t>
            </a:r>
            <a:r>
              <a:rPr lang="en-US" b="1" dirty="0">
                <a:sym typeface="Symbol" pitchFamily="18" charset="2"/>
              </a:rPr>
              <a:t>B</a:t>
            </a:r>
            <a:r>
              <a:rPr lang="en-US" dirty="0">
                <a:sym typeface="Symbol" pitchFamily="18" charset="2"/>
              </a:rPr>
              <a:t> or </a:t>
            </a:r>
            <a:r>
              <a:rPr lang="en-US" b="1" dirty="0">
                <a:sym typeface="Symbol" pitchFamily="18" charset="2"/>
              </a:rPr>
              <a:t>C</a:t>
            </a:r>
            <a:r>
              <a:rPr lang="en-US" dirty="0">
                <a:sym typeface="Symbol" pitchFamily="18" charset="2"/>
              </a:rPr>
              <a:t> to the stack (depends on the state to go</a:t>
            </a:r>
            <a:r>
              <a:rPr lang="en-US" b="1" dirty="0">
                <a:sym typeface="Symbol" pitchFamily="18" charset="2"/>
              </a:rPr>
              <a:t>, q</a:t>
            </a:r>
            <a:r>
              <a:rPr lang="en-US" b="1" baseline="-25000" dirty="0">
                <a:sym typeface="Symbol" pitchFamily="18" charset="2"/>
              </a:rPr>
              <a:t>1</a:t>
            </a:r>
            <a:r>
              <a:rPr lang="en-US" b="1" dirty="0">
                <a:sym typeface="Symbol" pitchFamily="18" charset="2"/>
              </a:rPr>
              <a:t> </a:t>
            </a:r>
            <a:r>
              <a:rPr lang="en-US" dirty="0">
                <a:sym typeface="Symbol" pitchFamily="18" charset="2"/>
              </a:rPr>
              <a:t>or</a:t>
            </a:r>
            <a:r>
              <a:rPr lang="en-US" b="1" dirty="0">
                <a:sym typeface="Symbol" pitchFamily="18" charset="2"/>
              </a:rPr>
              <a:t> q</a:t>
            </a:r>
            <a:r>
              <a:rPr lang="en-US" b="1" baseline="-25000" dirty="0">
                <a:sym typeface="Symbol" pitchFamily="18" charset="2"/>
              </a:rPr>
              <a:t>2</a:t>
            </a:r>
            <a:r>
              <a:rPr lang="en-US" b="1" dirty="0">
                <a:sym typeface="Symbol" pitchFamily="18" charset="2"/>
              </a:rPr>
              <a:t>).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435608" y="304800"/>
            <a:ext cx="7498080" cy="1143000"/>
          </a:xfrm>
        </p:spPr>
        <p:txBody>
          <a:bodyPr/>
          <a:lstStyle/>
          <a:p>
            <a:r>
              <a:rPr lang="en-US" dirty="0"/>
              <a:t>PDA, cont’d</a:t>
            </a:r>
          </a:p>
        </p:txBody>
      </p:sp>
      <p:sp>
        <p:nvSpPr>
          <p:cNvPr id="309251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981200"/>
            <a:ext cx="7467600" cy="3352800"/>
          </a:xfrm>
        </p:spPr>
        <p:txBody>
          <a:bodyPr>
            <a:noAutofit/>
          </a:bodyPr>
          <a:lstStyle/>
          <a:p>
            <a:r>
              <a:rPr lang="en-US" dirty="0"/>
              <a:t>The stack is initially empty.  A string </a:t>
            </a:r>
            <a:r>
              <a:rPr lang="en-US" b="1" dirty="0"/>
              <a:t>w = a</a:t>
            </a:r>
            <a:r>
              <a:rPr lang="en-US" b="1" baseline="-25000" dirty="0"/>
              <a:t>1</a:t>
            </a:r>
            <a:r>
              <a:rPr lang="en-US" b="1" dirty="0"/>
              <a:t>a</a:t>
            </a:r>
            <a:r>
              <a:rPr lang="en-US" b="1" baseline="-25000" dirty="0"/>
              <a:t>2</a:t>
            </a:r>
            <a:r>
              <a:rPr lang="en-US" b="1" dirty="0"/>
              <a:t>…a</a:t>
            </a:r>
            <a:r>
              <a:rPr lang="en-US" b="1" baseline="-25000" dirty="0"/>
              <a:t>n</a:t>
            </a:r>
            <a:r>
              <a:rPr lang="en-US" b="1" dirty="0"/>
              <a:t> </a:t>
            </a:r>
            <a:r>
              <a:rPr lang="en-US" b="1" dirty="0">
                <a:sym typeface="Symbol" pitchFamily="18" charset="2"/>
              </a:rPr>
              <a:t></a:t>
            </a:r>
            <a:r>
              <a:rPr lang="en-US" b="1" dirty="0"/>
              <a:t>*</a:t>
            </a:r>
            <a:r>
              <a:rPr lang="en-US" dirty="0"/>
              <a:t> is </a:t>
            </a:r>
            <a:r>
              <a:rPr lang="en-US" i="1" dirty="0"/>
              <a:t>accepted</a:t>
            </a:r>
            <a:r>
              <a:rPr lang="en-US" dirty="0"/>
              <a:t> by the PDA if by starting from the initial state, the machine arrives at a final state with the empty stack again through state transition function, with the input </a:t>
            </a:r>
            <a:r>
              <a:rPr lang="en-US" b="1" dirty="0"/>
              <a:t>a</a:t>
            </a:r>
            <a:r>
              <a:rPr lang="en-US" b="1" baseline="-25000" dirty="0"/>
              <a:t>1</a:t>
            </a:r>
            <a:r>
              <a:rPr lang="en-US" b="1" dirty="0"/>
              <a:t>, …, a</a:t>
            </a:r>
            <a:r>
              <a:rPr lang="en-US" b="1" baseline="-25000" dirty="0"/>
              <a:t>n</a:t>
            </a:r>
            <a:r>
              <a:rPr lang="en-US" dirty="0"/>
              <a:t> respectively for each such transition.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E08D2-B33B-6E41-B132-2D62957D7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Three videos on Pushdown Automata PDA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9D5A98-BFC2-E543-8355-7BDE6BB0EE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5608" y="1524000"/>
            <a:ext cx="7498080" cy="4800600"/>
          </a:xfrm>
        </p:spPr>
        <p:txBody>
          <a:bodyPr>
            <a:normAutofit/>
          </a:bodyPr>
          <a:lstStyle/>
          <a:p>
            <a:r>
              <a:rPr lang="en-US" sz="2800" dirty="0"/>
              <a:t>Please view the following three videos:</a:t>
            </a:r>
          </a:p>
          <a:p>
            <a:r>
              <a:rPr lang="en-US" sz="2800" dirty="0"/>
              <a:t>PDA Introduction</a:t>
            </a:r>
          </a:p>
          <a:p>
            <a:pPr lvl="1"/>
            <a:r>
              <a:rPr lang="en-US" sz="2400" dirty="0">
                <a:hlinkClick r:id="rId2"/>
              </a:rPr>
              <a:t>https://www.youtube.com/watch?v=4ejIAmp_Atw</a:t>
            </a:r>
            <a:endParaRPr lang="en-US" sz="2400" dirty="0"/>
          </a:p>
          <a:p>
            <a:r>
              <a:rPr lang="en-US" sz="2800" dirty="0"/>
              <a:t>PDA Formal Definition</a:t>
            </a:r>
          </a:p>
          <a:p>
            <a:pPr lvl="1"/>
            <a:r>
              <a:rPr lang="en-US" sz="2400" dirty="0">
                <a:hlinkClick r:id="rId3"/>
              </a:rPr>
              <a:t>https://www.youtube.com/watch?v=JtRyd7Svlew</a:t>
            </a:r>
            <a:endParaRPr lang="en-US" sz="2400" dirty="0"/>
          </a:p>
          <a:p>
            <a:r>
              <a:rPr lang="en-US" sz="2800" dirty="0"/>
              <a:t>PDA State Diagrams</a:t>
            </a:r>
          </a:p>
          <a:p>
            <a:pPr lvl="1"/>
            <a:r>
              <a:rPr lang="en-US" sz="2400" dirty="0"/>
              <a:t>https://</a:t>
            </a:r>
            <a:r>
              <a:rPr lang="en-US" sz="2400" dirty="0" err="1"/>
              <a:t>www.youtube.com</a:t>
            </a:r>
            <a:r>
              <a:rPr lang="en-US" sz="2400" dirty="0"/>
              <a:t>/</a:t>
            </a:r>
            <a:r>
              <a:rPr lang="en-US" sz="2400" dirty="0" err="1"/>
              <a:t>watch?v</a:t>
            </a:r>
            <a:r>
              <a:rPr lang="en-US" sz="2400" dirty="0"/>
              <a:t>=eY7fwj5jvC4&amp;t=522s</a:t>
            </a:r>
          </a:p>
        </p:txBody>
      </p:sp>
    </p:spTree>
    <p:extLst>
      <p:ext uri="{BB962C8B-B14F-4D97-AF65-F5344CB8AC3E}">
        <p14:creationId xmlns:p14="http://schemas.microsoft.com/office/powerpoint/2010/main" val="2466611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3C38F-B1F1-DF40-A425-59587798F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823B67E-02AF-E14D-8955-E5F2F0B667B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Instead of using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dirty="0"/>
                  <a:t> as in the videos from the previous slides, we use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in the state diagrams in the next three examples. </a:t>
                </a:r>
              </a:p>
              <a:p>
                <a:r>
                  <a:rPr lang="en-US" dirty="0"/>
                  <a:t>Instead of using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as in the videos from the previous slides, we use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$</m:t>
                    </m:r>
                  </m:oMath>
                </a14:m>
                <a:r>
                  <a:rPr lang="en-US" dirty="0"/>
                  <a:t> in the state diagrams in the next three examples. </a:t>
                </a:r>
              </a:p>
              <a:p>
                <a:r>
                  <a:rPr lang="en-US" dirty="0"/>
                  <a:t>These are purely notation preferences, nothing significant. 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823B67E-02AF-E14D-8955-E5F2F0B667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13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4372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</a:t>
            </a:r>
          </a:p>
        </p:txBody>
      </p:sp>
      <p:sp>
        <p:nvSpPr>
          <p:cNvPr id="310275" name="Rectangle 3"/>
          <p:cNvSpPr>
            <a:spLocks noGrp="1" noChangeArrowheads="1"/>
          </p:cNvSpPr>
          <p:nvPr>
            <p:ph idx="1"/>
          </p:nvPr>
        </p:nvSpPr>
        <p:spPr>
          <a:xfrm>
            <a:off x="1435608" y="1447800"/>
            <a:ext cx="7251192" cy="4800600"/>
          </a:xfrm>
        </p:spPr>
        <p:txBody>
          <a:bodyPr>
            <a:normAutofit/>
          </a:bodyPr>
          <a:lstStyle/>
          <a:p>
            <a:r>
              <a:rPr lang="en-US" dirty="0"/>
              <a:t>The following PDA generates </a:t>
            </a:r>
          </a:p>
          <a:p>
            <a:pPr>
              <a:buNone/>
            </a:pPr>
            <a:r>
              <a:rPr lang="en-US" b="1" dirty="0"/>
              <a:t>	{0</a:t>
            </a:r>
            <a:r>
              <a:rPr lang="en-US" b="1" baseline="30000" dirty="0"/>
              <a:t>n</a:t>
            </a:r>
            <a:r>
              <a:rPr lang="en-US" b="1" dirty="0"/>
              <a:t>1</a:t>
            </a:r>
            <a:r>
              <a:rPr lang="en-US" b="1" baseline="30000" dirty="0"/>
              <a:t>n  </a:t>
            </a:r>
            <a:r>
              <a:rPr lang="en-US" b="1" dirty="0"/>
              <a:t>|n </a:t>
            </a:r>
            <a:r>
              <a:rPr lang="en-US" b="1" dirty="0">
                <a:sym typeface="Symbol" pitchFamily="18" charset="2"/>
              </a:rPr>
              <a:t></a:t>
            </a:r>
            <a:r>
              <a:rPr lang="en-US" b="1" dirty="0"/>
              <a:t> 0}</a:t>
            </a:r>
          </a:p>
          <a:p>
            <a:endParaRPr lang="en-US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FEB770-CA25-3249-B2B5-2F3E33E399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3042" y="2971800"/>
            <a:ext cx="7315200" cy="318044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33454"/>
            <a:ext cx="7498080" cy="1143000"/>
          </a:xfrm>
        </p:spPr>
        <p:txBody>
          <a:bodyPr/>
          <a:lstStyle/>
          <a:p>
            <a:r>
              <a:rPr lang="en-US" dirty="0"/>
              <a:t>Exercise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972015"/>
            <a:ext cx="7498080" cy="4800600"/>
          </a:xfrm>
        </p:spPr>
        <p:txBody>
          <a:bodyPr/>
          <a:lstStyle/>
          <a:p>
            <a:r>
              <a:rPr lang="en-US" dirty="0"/>
              <a:t>Design a state diagram for a PDA that recognizes </a:t>
            </a:r>
          </a:p>
          <a:p>
            <a:pPr>
              <a:buNone/>
            </a:pPr>
            <a:r>
              <a:rPr lang="en-US" sz="800" dirty="0">
                <a:latin typeface="Courier Bold" pitchFamily="49" charset="0"/>
              </a:rPr>
              <a:t>	</a:t>
            </a:r>
          </a:p>
          <a:p>
            <a:pPr>
              <a:buNone/>
            </a:pPr>
            <a:r>
              <a:rPr lang="en-US" dirty="0">
                <a:latin typeface="Courier Bold" pitchFamily="49" charset="0"/>
                <a:cs typeface="Tahoma" pitchFamily="34" charset="0"/>
              </a:rPr>
              <a:t>	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i="1" baseline="300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i="1" baseline="30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i="1" baseline="30000" dirty="0" err="1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i="1" baseline="30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i="1" baseline="30000" dirty="0">
                <a:latin typeface="Times New Roman" pitchFamily="18" charset="0"/>
                <a:cs typeface="Times New Roman" pitchFamily="18" charset="0"/>
              </a:rPr>
              <a:t>k 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|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, j, k 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Symbol"/>
              </a:rPr>
              <a:t>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0, and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=j or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=k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}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79C1FC-327F-3D4B-843A-7FBC3F2B1F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0" y="2969248"/>
            <a:ext cx="7239251" cy="34724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-83128"/>
            <a:ext cx="749808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Exercise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8200"/>
            <a:ext cx="7498080" cy="4800600"/>
          </a:xfrm>
        </p:spPr>
        <p:txBody>
          <a:bodyPr>
            <a:normAutofit/>
          </a:bodyPr>
          <a:lstStyle/>
          <a:p>
            <a:r>
              <a:rPr lang="en-US" sz="2400" dirty="0"/>
              <a:t>Design a state diagram for a PDA that recognizes </a:t>
            </a:r>
          </a:p>
          <a:p>
            <a:pPr marL="82296" indent="0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 {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ww</a:t>
            </a:r>
            <a:r>
              <a:rPr lang="en-US" sz="2400" i="1" baseline="30000" dirty="0" err="1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| w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/>
              </a:rPr>
              <a:t>{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  <a:sym typeface="Symbol"/>
              </a:rPr>
              <a:t>0, 1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/>
              </a:rPr>
              <a:t>}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  <a:sym typeface="Symbol"/>
              </a:rPr>
              <a:t>*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}</a:t>
            </a:r>
            <a:endParaRPr lang="en-US" sz="2400" dirty="0"/>
          </a:p>
        </p:txBody>
      </p:sp>
      <p:pic>
        <p:nvPicPr>
          <p:cNvPr id="5" name="Picture 4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2953F757-6AA0-344F-89BA-BEEDBE7783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748" y="1797068"/>
            <a:ext cx="6019800" cy="5036771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3F800B1E-397A-4F90-B09C-BD874E98BD46}"/>
</file>

<file path=customXml/itemProps2.xml><?xml version="1.0" encoding="utf-8"?>
<ds:datastoreItem xmlns:ds="http://schemas.openxmlformats.org/officeDocument/2006/customXml" ds:itemID="{6B346CB8-AB6E-4381-8046-2084604992AA}"/>
</file>

<file path=customXml/itemProps3.xml><?xml version="1.0" encoding="utf-8"?>
<ds:datastoreItem xmlns:ds="http://schemas.openxmlformats.org/officeDocument/2006/customXml" ds:itemID="{B4C518FA-0E3F-433E-A679-160263790C0A}"/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7138</TotalTime>
  <Words>579</Words>
  <Application>Microsoft Macintosh PowerPoint</Application>
  <PresentationFormat>On-screen Show (4:3)</PresentationFormat>
  <Paragraphs>43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Cambria Math</vt:lpstr>
      <vt:lpstr>Courier Bold</vt:lpstr>
      <vt:lpstr>Gill Sans MT</vt:lpstr>
      <vt:lpstr>Times New Roman</vt:lpstr>
      <vt:lpstr>Verdana</vt:lpstr>
      <vt:lpstr>Wingdings 2</vt:lpstr>
      <vt:lpstr>Solstice</vt:lpstr>
      <vt:lpstr>Push Down Automata (PDA)</vt:lpstr>
      <vt:lpstr>PDA: Definition</vt:lpstr>
      <vt:lpstr>PowerPoint Presentation</vt:lpstr>
      <vt:lpstr>PDA, cont’d</vt:lpstr>
      <vt:lpstr>Three videos on Pushdown Automata PDA</vt:lpstr>
      <vt:lpstr>Examples</vt:lpstr>
      <vt:lpstr>Example 1</vt:lpstr>
      <vt:lpstr>Exercise 2</vt:lpstr>
      <vt:lpstr>Exercise 3</vt:lpstr>
    </vt:vector>
  </TitlesOfParts>
  <Company>Georgia Southern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Lixin Li</cp:lastModifiedBy>
  <cp:revision>1032</cp:revision>
  <dcterms:created xsi:type="dcterms:W3CDTF">2003-01-02T15:29:37Z</dcterms:created>
  <dcterms:modified xsi:type="dcterms:W3CDTF">2020-04-13T05:22:24Z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