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18.xml" ContentType="application/vnd.openxmlformats-officedocument.presentationml.slide+xml"/>
  <Override PartName="/ppt/slides/slide17.xml" ContentType="application/vnd.openxmlformats-officedocument.presentationml.slide+xml"/>
  <Override PartName="/ppt/slides/slide16.xml" ContentType="application/vnd.openxmlformats-officedocument.presentationml.slide+xml"/>
  <Override PartName="/ppt/slides/slide15.xml" ContentType="application/vnd.openxmlformats-officedocument.presentationml.slide+xml"/>
  <Override PartName="/ppt/slides/slide14.xml" ContentType="application/vnd.openxmlformats-officedocument.presentationml.slide+xml"/>
  <Override PartName="/ppt/slides/slide13.xml" ContentType="application/vnd.openxmlformats-officedocument.presentationml.slide+xml"/>
  <Override PartName="/ppt/slides/slide12.xml" ContentType="application/vnd.openxmlformats-officedocument.presentationml.slide+xml"/>
  <Override PartName="/ppt/slides/slide11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30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10.xml" ContentType="application/vnd.openxmlformats-officedocument.presentationml.slide+xml"/>
  <Override PartName="/ppt/slides/slide9.xml" ContentType="application/vnd.openxmlformats-officedocument.presentationml.slide+xml"/>
  <Override PartName="/ppt/slides/slide8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21.xml" ContentType="application/vnd.openxmlformats-officedocument.presentationml.slide+xml"/>
  <Override PartName="/ppt/slides/slide5.xml" ContentType="application/vnd.openxmlformats-officedocument.presentationml.slide+xml"/>
  <Override PartName="/ppt/slides/slide7.xml" ContentType="application/vnd.openxmlformats-officedocument.presentationml.slide+xml"/>
  <Override PartName="/ppt/slides/slide4.xml" ContentType="application/vnd.openxmlformats-officedocument.presentationml.slide+xml"/>
  <Override PartName="/ppt/slides/slide6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theme/theme1.xml" ContentType="application/vnd.openxmlformats-officedocument.theme+xml"/>
  <Override PartName="/ppt/theme/theme2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handoutMasterIdLst>
    <p:handoutMasterId r:id="rId32"/>
  </p:handoutMasterIdLst>
  <p:sldIdLst>
    <p:sldId id="257" r:id="rId2"/>
    <p:sldId id="283" r:id="rId3"/>
    <p:sldId id="282" r:id="rId4"/>
    <p:sldId id="258" r:id="rId5"/>
    <p:sldId id="259" r:id="rId6"/>
    <p:sldId id="260" r:id="rId7"/>
    <p:sldId id="263" r:id="rId8"/>
    <p:sldId id="265" r:id="rId9"/>
    <p:sldId id="284" r:id="rId10"/>
    <p:sldId id="285" r:id="rId11"/>
    <p:sldId id="264" r:id="rId12"/>
    <p:sldId id="266" r:id="rId13"/>
    <p:sldId id="267" r:id="rId14"/>
    <p:sldId id="268" r:id="rId15"/>
    <p:sldId id="269" r:id="rId16"/>
    <p:sldId id="262" r:id="rId17"/>
    <p:sldId id="272" r:id="rId18"/>
    <p:sldId id="271" r:id="rId19"/>
    <p:sldId id="273" r:id="rId20"/>
    <p:sldId id="274" r:id="rId21"/>
    <p:sldId id="276" r:id="rId22"/>
    <p:sldId id="275" r:id="rId23"/>
    <p:sldId id="286" r:id="rId24"/>
    <p:sldId id="287" r:id="rId25"/>
    <p:sldId id="279" r:id="rId26"/>
    <p:sldId id="277" r:id="rId27"/>
    <p:sldId id="278" r:id="rId28"/>
    <p:sldId id="280" r:id="rId29"/>
    <p:sldId id="281" r:id="rId30"/>
    <p:sldId id="288" r:id="rId31"/>
  </p:sldIdLst>
  <p:sldSz cx="9144000" cy="6858000" type="screen4x3"/>
  <p:notesSz cx="6858000" cy="9199563"/>
  <p:defaultTextStyle>
    <a:defPPr>
      <a:defRPr lang="en-US"/>
    </a:defPPr>
    <a:lvl1pPr algn="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367"/>
    <p:restoredTop sz="94674"/>
  </p:normalViewPr>
  <p:slideViewPr>
    <p:cSldViewPr>
      <p:cViewPr varScale="1">
        <p:scale>
          <a:sx n="124" d="100"/>
          <a:sy n="124" d="100"/>
        </p:scale>
        <p:origin x="1712" y="16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customXml" Target="../customXml/item3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38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customXml" Target="../customXml/item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741" tIns="45871" rIns="91741" bIns="45871" numCol="1" anchor="t" anchorCtr="0" compatLnSpc="1">
            <a:prstTxWarp prst="textNoShape">
              <a:avLst/>
            </a:prstTxWarp>
          </a:bodyPr>
          <a:lstStyle>
            <a:lvl1pPr algn="l" defTabSz="917575">
              <a:defRPr sz="1200"/>
            </a:lvl1pPr>
          </a:lstStyle>
          <a:p>
            <a:endParaRPr lang="en-US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741" tIns="45871" rIns="91741" bIns="45871" numCol="1" anchor="t" anchorCtr="0" compatLnSpc="1">
            <a:prstTxWarp prst="textNoShape">
              <a:avLst/>
            </a:prstTxWarp>
          </a:bodyPr>
          <a:lstStyle>
            <a:lvl1pPr defTabSz="917575">
              <a:defRPr sz="1200"/>
            </a:lvl1pPr>
          </a:lstStyle>
          <a:p>
            <a:endParaRPr lang="en-US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39188"/>
            <a:ext cx="29718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741" tIns="45871" rIns="91741" bIns="45871" numCol="1" anchor="b" anchorCtr="0" compatLnSpc="1">
            <a:prstTxWarp prst="textNoShape">
              <a:avLst/>
            </a:prstTxWarp>
          </a:bodyPr>
          <a:lstStyle>
            <a:lvl1pPr algn="l" defTabSz="917575">
              <a:defRPr sz="1200"/>
            </a:lvl1pPr>
          </a:lstStyle>
          <a:p>
            <a:endParaRPr lang="en-US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739188"/>
            <a:ext cx="29718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741" tIns="45871" rIns="91741" bIns="45871" numCol="1" anchor="b" anchorCtr="0" compatLnSpc="1">
            <a:prstTxWarp prst="textNoShape">
              <a:avLst/>
            </a:prstTxWarp>
          </a:bodyPr>
          <a:lstStyle>
            <a:lvl1pPr defTabSz="917575">
              <a:defRPr sz="1200"/>
            </a:lvl1pPr>
          </a:lstStyle>
          <a:p>
            <a:fld id="{3A2CA19C-78CE-4E24-BBBE-8223C0B81F2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30034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015047-C27D-49E8-8E5E-2C37FE59AC9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BB9D0-52A7-4046-8D85-9077BAE0FD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93EE7-B2C7-4B04-BC6E-6B28E83B2F2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AD62B4C6-721E-4A3A-994E-00BEC405794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23082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94A6B7-255C-4BA3-AE64-FCF73B4562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DFBE7C-B5B9-4478-AF0C-E0D8247FF8A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521C2-26EC-43AB-9E52-9545F526C36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4D3365-7C00-4F1A-B606-80B35B61B28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D9DEC6-6F60-4658-AD4E-FC2C5F80B4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3B3F6E-86FF-41BF-A7D2-1540B4616C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C3C57-C6EF-4EB4-B804-59A754B17E2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65862-CAF1-4017-B4C6-6D0EEC4ADEA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62C001E5-3516-4156-9F12-8CCD5A7D45E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w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6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Chapter 5 Finite Automata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5105400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We need to use computational models to answer questions in the theory of computer science such as “Whether a problem is algorithmically solvable”.</a:t>
            </a:r>
          </a:p>
          <a:p>
            <a:r>
              <a:rPr lang="en-US" dirty="0"/>
              <a:t>Real computers are too complicated to be used to as computational models.</a:t>
            </a:r>
          </a:p>
          <a:p>
            <a:r>
              <a:rPr lang="en-US" dirty="0"/>
              <a:t>Several abstract computational models have been developed.</a:t>
            </a:r>
          </a:p>
          <a:p>
            <a:r>
              <a:rPr lang="en-US" i="1" dirty="0"/>
              <a:t>Finite automata </a:t>
            </a:r>
            <a:r>
              <a:rPr lang="en-US" dirty="0"/>
              <a:t>(or </a:t>
            </a:r>
            <a:r>
              <a:rPr lang="en-US" i="1" dirty="0"/>
              <a:t>finite state machine</a:t>
            </a:r>
            <a:r>
              <a:rPr lang="en-US" dirty="0"/>
              <a:t>): the simplest model with extremely limited amount of memory.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/>
              <a:t>Example of finite automaton M</a:t>
            </a:r>
            <a:r>
              <a:rPr lang="en-US" sz="4400" baseline="-25000" dirty="0"/>
              <a:t>4</a:t>
            </a:r>
            <a:endParaRPr lang="en-US" dirty="0"/>
          </a:p>
        </p:txBody>
      </p:sp>
      <p:sp>
        <p:nvSpPr>
          <p:cNvPr id="38" name="Text Box 17"/>
          <p:cNvSpPr txBox="1">
            <a:spLocks noChangeArrowheads="1"/>
          </p:cNvSpPr>
          <p:nvPr/>
        </p:nvSpPr>
        <p:spPr bwMode="auto">
          <a:xfrm>
            <a:off x="1600200" y="4863405"/>
            <a:ext cx="6639959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457200" indent="-457200" algn="l"/>
            <a:r>
              <a:rPr lang="en-US" sz="2800" dirty="0"/>
              <a:t>Questions:</a:t>
            </a:r>
          </a:p>
          <a:p>
            <a:pPr marL="457200" indent="-457200" algn="l">
              <a:buFontTx/>
              <a:buAutoNum type="arabicPeriod"/>
            </a:pPr>
            <a:r>
              <a:rPr lang="en-US" sz="2800" dirty="0"/>
              <a:t>What is the formal definition of M</a:t>
            </a:r>
            <a:r>
              <a:rPr lang="en-US" sz="2800" baseline="-25000" dirty="0"/>
              <a:t>4</a:t>
            </a:r>
            <a:r>
              <a:rPr lang="en-US" sz="2800" dirty="0"/>
              <a:t>?</a:t>
            </a:r>
          </a:p>
          <a:p>
            <a:pPr marL="457200" indent="-457200" algn="l">
              <a:buFontTx/>
              <a:buAutoNum type="arabicPeriod"/>
            </a:pPr>
            <a:r>
              <a:rPr lang="en-US" sz="2800" dirty="0"/>
              <a:t>What is the language recognized by M</a:t>
            </a:r>
            <a:r>
              <a:rPr lang="en-US" sz="2800" baseline="-25000" dirty="0"/>
              <a:t>4</a:t>
            </a:r>
            <a:r>
              <a:rPr lang="en-US" sz="2800" dirty="0"/>
              <a:t>?</a:t>
            </a:r>
          </a:p>
        </p:txBody>
      </p:sp>
      <p:grpSp>
        <p:nvGrpSpPr>
          <p:cNvPr id="85" name="Group 84"/>
          <p:cNvGrpSpPr/>
          <p:nvPr/>
        </p:nvGrpSpPr>
        <p:grpSpPr>
          <a:xfrm>
            <a:off x="2895600" y="1219200"/>
            <a:ext cx="3657600" cy="3352800"/>
            <a:chOff x="2895600" y="1219200"/>
            <a:chExt cx="3657600" cy="3352800"/>
          </a:xfrm>
        </p:grpSpPr>
        <p:grpSp>
          <p:nvGrpSpPr>
            <p:cNvPr id="3" name="Group 22"/>
            <p:cNvGrpSpPr>
              <a:grpSpLocks/>
            </p:cNvGrpSpPr>
            <p:nvPr/>
          </p:nvGrpSpPr>
          <p:grpSpPr bwMode="auto">
            <a:xfrm>
              <a:off x="2895600" y="2209799"/>
              <a:ext cx="2851150" cy="2286001"/>
              <a:chOff x="1488" y="1395"/>
              <a:chExt cx="1796" cy="1440"/>
            </a:xfrm>
          </p:grpSpPr>
          <p:sp>
            <p:nvSpPr>
              <p:cNvPr id="26" name="Freeform 11"/>
              <p:cNvSpPr>
                <a:spLocks/>
              </p:cNvSpPr>
              <p:nvPr/>
            </p:nvSpPr>
            <p:spPr bwMode="auto">
              <a:xfrm rot="5400000" flipV="1">
                <a:off x="1512" y="1563"/>
                <a:ext cx="240" cy="288"/>
              </a:xfrm>
              <a:custGeom>
                <a:avLst/>
                <a:gdLst/>
                <a:ahLst/>
                <a:cxnLst>
                  <a:cxn ang="0">
                    <a:pos x="0" y="336"/>
                  </a:cxn>
                  <a:cxn ang="0">
                    <a:pos x="624" y="0"/>
                  </a:cxn>
                  <a:cxn ang="0">
                    <a:pos x="1296" y="336"/>
                  </a:cxn>
                </a:cxnLst>
                <a:rect l="0" t="0" r="r" b="b"/>
                <a:pathLst>
                  <a:path w="1296" h="336">
                    <a:moveTo>
                      <a:pt x="0" y="336"/>
                    </a:moveTo>
                    <a:cubicBezTo>
                      <a:pt x="204" y="168"/>
                      <a:pt x="408" y="0"/>
                      <a:pt x="624" y="0"/>
                    </a:cubicBezTo>
                    <a:cubicBezTo>
                      <a:pt x="840" y="0"/>
                      <a:pt x="1068" y="168"/>
                      <a:pt x="1296" y="336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" name="Text Box 13"/>
              <p:cNvSpPr txBox="1">
                <a:spLocks noChangeArrowheads="1"/>
              </p:cNvSpPr>
              <p:nvPr/>
            </p:nvSpPr>
            <p:spPr bwMode="auto">
              <a:xfrm>
                <a:off x="1488" y="1395"/>
                <a:ext cx="202" cy="2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l"/>
                <a:r>
                  <a:rPr lang="en-US" dirty="0"/>
                  <a:t>a</a:t>
                </a:r>
              </a:p>
            </p:txBody>
          </p:sp>
          <p:sp>
            <p:nvSpPr>
              <p:cNvPr id="30" name="Text Box 15"/>
              <p:cNvSpPr txBox="1">
                <a:spLocks noChangeArrowheads="1"/>
              </p:cNvSpPr>
              <p:nvPr/>
            </p:nvSpPr>
            <p:spPr bwMode="auto">
              <a:xfrm>
                <a:off x="3072" y="2064"/>
                <a:ext cx="212" cy="2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algn="l"/>
                <a:r>
                  <a:rPr lang="en-US" dirty="0"/>
                  <a:t>a</a:t>
                </a:r>
              </a:p>
            </p:txBody>
          </p:sp>
          <p:sp>
            <p:nvSpPr>
              <p:cNvPr id="31" name="Text Box 16"/>
              <p:cNvSpPr txBox="1">
                <a:spLocks noChangeArrowheads="1"/>
              </p:cNvSpPr>
              <p:nvPr/>
            </p:nvSpPr>
            <p:spPr bwMode="auto">
              <a:xfrm>
                <a:off x="2006" y="1968"/>
                <a:ext cx="202" cy="2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l"/>
                <a:r>
                  <a:rPr lang="en-US" dirty="0"/>
                  <a:t>a</a:t>
                </a:r>
              </a:p>
            </p:txBody>
          </p:sp>
          <p:sp>
            <p:nvSpPr>
              <p:cNvPr id="32" name="Oval 18"/>
              <p:cNvSpPr>
                <a:spLocks noChangeArrowheads="1"/>
              </p:cNvSpPr>
              <p:nvPr/>
            </p:nvSpPr>
            <p:spPr bwMode="auto">
              <a:xfrm>
                <a:off x="1726" y="2449"/>
                <a:ext cx="386" cy="38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en-US" sz="2800" b="1" dirty="0">
                    <a:sym typeface="Symbol" pitchFamily="18" charset="2"/>
                  </a:rPr>
                  <a:t>q</a:t>
                </a:r>
                <a:r>
                  <a:rPr lang="en-US" sz="2800" b="1" baseline="-25000" dirty="0">
                    <a:sym typeface="Symbol" pitchFamily="18" charset="2"/>
                  </a:rPr>
                  <a:t>2</a:t>
                </a:r>
              </a:p>
            </p:txBody>
          </p:sp>
          <p:sp>
            <p:nvSpPr>
              <p:cNvPr id="35" name="Text Box 21"/>
              <p:cNvSpPr txBox="1">
                <a:spLocks noChangeArrowheads="1"/>
              </p:cNvSpPr>
              <p:nvPr/>
            </p:nvSpPr>
            <p:spPr bwMode="auto">
              <a:xfrm>
                <a:off x="1632" y="1971"/>
                <a:ext cx="213" cy="2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l"/>
                <a:r>
                  <a:rPr lang="en-US" dirty="0"/>
                  <a:t>b</a:t>
                </a:r>
              </a:p>
            </p:txBody>
          </p:sp>
        </p:grpSp>
        <p:sp>
          <p:nvSpPr>
            <p:cNvPr id="39" name="Oval 8"/>
            <p:cNvSpPr>
              <a:spLocks noChangeArrowheads="1"/>
            </p:cNvSpPr>
            <p:nvPr/>
          </p:nvSpPr>
          <p:spPr bwMode="auto">
            <a:xfrm>
              <a:off x="3276600" y="2357436"/>
              <a:ext cx="612775" cy="612775"/>
            </a:xfrm>
            <a:prstGeom prst="ellipse">
              <a:avLst/>
            </a:prstGeom>
            <a:solidFill>
              <a:schemeClr val="bg1"/>
            </a:solidFill>
            <a:ln w="38100" cmpd="dbl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 sz="2800" b="1" dirty="0">
                  <a:sym typeface="Symbol" pitchFamily="18" charset="2"/>
                </a:rPr>
                <a:t>q</a:t>
              </a:r>
              <a:r>
                <a:rPr lang="en-US" sz="2800" b="1" baseline="-25000" dirty="0">
                  <a:sym typeface="Symbol" pitchFamily="18" charset="2"/>
                </a:rPr>
                <a:t>1</a:t>
              </a:r>
            </a:p>
          </p:txBody>
        </p:sp>
        <p:sp>
          <p:nvSpPr>
            <p:cNvPr id="18" name="Oval 18"/>
            <p:cNvSpPr>
              <a:spLocks noChangeArrowheads="1"/>
            </p:cNvSpPr>
            <p:nvPr/>
          </p:nvSpPr>
          <p:spPr bwMode="auto">
            <a:xfrm>
              <a:off x="4419600" y="1447800"/>
              <a:ext cx="612775" cy="612775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 sz="2800" b="1" dirty="0">
                  <a:sym typeface="Symbol" pitchFamily="18" charset="2"/>
                </a:rPr>
                <a:t>s</a:t>
              </a:r>
              <a:endParaRPr lang="en-US" sz="2800" b="1" baseline="-25000" dirty="0">
                <a:sym typeface="Symbol" pitchFamily="18" charset="2"/>
              </a:endParaRPr>
            </a:p>
          </p:txBody>
        </p:sp>
        <p:grpSp>
          <p:nvGrpSpPr>
            <p:cNvPr id="21" name="Group 20"/>
            <p:cNvGrpSpPr/>
            <p:nvPr/>
          </p:nvGrpSpPr>
          <p:grpSpPr>
            <a:xfrm>
              <a:off x="4572000" y="1219200"/>
              <a:ext cx="304800" cy="228600"/>
              <a:chOff x="1905000" y="2667000"/>
              <a:chExt cx="304800" cy="228600"/>
            </a:xfrm>
          </p:grpSpPr>
          <p:sp>
            <p:nvSpPr>
              <p:cNvPr id="19" name="Line 6"/>
              <p:cNvSpPr>
                <a:spLocks noChangeShapeType="1"/>
              </p:cNvSpPr>
              <p:nvPr/>
            </p:nvSpPr>
            <p:spPr bwMode="auto">
              <a:xfrm flipH="1">
                <a:off x="2057400" y="2667000"/>
                <a:ext cx="152400" cy="2286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" name="Line 7"/>
              <p:cNvSpPr>
                <a:spLocks noChangeShapeType="1"/>
              </p:cNvSpPr>
              <p:nvPr/>
            </p:nvSpPr>
            <p:spPr bwMode="auto">
              <a:xfrm>
                <a:off x="1905000" y="2667000"/>
                <a:ext cx="152400" cy="2286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2" name="Oval 8"/>
            <p:cNvSpPr>
              <a:spLocks noChangeArrowheads="1"/>
            </p:cNvSpPr>
            <p:nvPr/>
          </p:nvSpPr>
          <p:spPr bwMode="auto">
            <a:xfrm>
              <a:off x="5562600" y="2438400"/>
              <a:ext cx="612775" cy="612775"/>
            </a:xfrm>
            <a:prstGeom prst="ellipse">
              <a:avLst/>
            </a:prstGeom>
            <a:solidFill>
              <a:schemeClr val="bg1"/>
            </a:solidFill>
            <a:ln w="38100" cmpd="dbl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 sz="2800" b="1" dirty="0">
                  <a:sym typeface="Symbol" pitchFamily="18" charset="2"/>
                </a:rPr>
                <a:t>r</a:t>
              </a:r>
              <a:r>
                <a:rPr lang="en-US" sz="2800" b="1" baseline="-25000" dirty="0">
                  <a:sym typeface="Symbol" pitchFamily="18" charset="2"/>
                </a:rPr>
                <a:t>1</a:t>
              </a:r>
            </a:p>
          </p:txBody>
        </p:sp>
        <p:sp>
          <p:nvSpPr>
            <p:cNvPr id="23" name="Oval 18"/>
            <p:cNvSpPr>
              <a:spLocks noChangeArrowheads="1"/>
            </p:cNvSpPr>
            <p:nvPr/>
          </p:nvSpPr>
          <p:spPr bwMode="auto">
            <a:xfrm>
              <a:off x="5562600" y="3959225"/>
              <a:ext cx="612775" cy="612775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 sz="2800" b="1" dirty="0">
                  <a:sym typeface="Symbol" pitchFamily="18" charset="2"/>
                </a:rPr>
                <a:t>r</a:t>
              </a:r>
              <a:r>
                <a:rPr lang="en-US" sz="2800" b="1" baseline="-25000" dirty="0">
                  <a:sym typeface="Symbol" pitchFamily="18" charset="2"/>
                </a:rPr>
                <a:t>2</a:t>
              </a:r>
            </a:p>
          </p:txBody>
        </p:sp>
        <p:cxnSp>
          <p:nvCxnSpPr>
            <p:cNvPr id="29" name="Straight Arrow Connector 28"/>
            <p:cNvCxnSpPr>
              <a:stCxn id="18" idx="2"/>
              <a:endCxn id="39" idx="0"/>
            </p:cNvCxnSpPr>
            <p:nvPr/>
          </p:nvCxnSpPr>
          <p:spPr>
            <a:xfrm rot="10800000" flipV="1">
              <a:off x="3582988" y="1754188"/>
              <a:ext cx="836612" cy="60324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3" name="Straight Arrow Connector 32"/>
            <p:cNvCxnSpPr>
              <a:stCxn id="18" idx="6"/>
              <a:endCxn id="22" idx="0"/>
            </p:cNvCxnSpPr>
            <p:nvPr/>
          </p:nvCxnSpPr>
          <p:spPr>
            <a:xfrm>
              <a:off x="5032375" y="1754188"/>
              <a:ext cx="836613" cy="684212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2" name="Text Box 13"/>
            <p:cNvSpPr txBox="1">
              <a:spLocks noChangeArrowheads="1"/>
            </p:cNvSpPr>
            <p:nvPr/>
          </p:nvSpPr>
          <p:spPr bwMode="auto">
            <a:xfrm>
              <a:off x="3793878" y="1676400"/>
              <a:ext cx="32092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/>
              <a:r>
                <a:rPr lang="en-US" dirty="0"/>
                <a:t>a</a:t>
              </a:r>
            </a:p>
          </p:txBody>
        </p:sp>
        <p:sp>
          <p:nvSpPr>
            <p:cNvPr id="43" name="Text Box 13"/>
            <p:cNvSpPr txBox="1">
              <a:spLocks noChangeArrowheads="1"/>
            </p:cNvSpPr>
            <p:nvPr/>
          </p:nvSpPr>
          <p:spPr bwMode="auto">
            <a:xfrm>
              <a:off x="5257800" y="1676400"/>
              <a:ext cx="338554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/>
              <a:r>
                <a:rPr lang="en-US" dirty="0"/>
                <a:t>b</a:t>
              </a:r>
            </a:p>
          </p:txBody>
        </p:sp>
        <p:sp>
          <p:nvSpPr>
            <p:cNvPr id="44" name="Freeform 11"/>
            <p:cNvSpPr>
              <a:spLocks/>
            </p:cNvSpPr>
            <p:nvPr/>
          </p:nvSpPr>
          <p:spPr bwMode="auto">
            <a:xfrm rot="5400000">
              <a:off x="6134100" y="2476500"/>
              <a:ext cx="381000" cy="457200"/>
            </a:xfrm>
            <a:custGeom>
              <a:avLst/>
              <a:gdLst/>
              <a:ahLst/>
              <a:cxnLst>
                <a:cxn ang="0">
                  <a:pos x="0" y="336"/>
                </a:cxn>
                <a:cxn ang="0">
                  <a:pos x="624" y="0"/>
                </a:cxn>
                <a:cxn ang="0">
                  <a:pos x="1296" y="336"/>
                </a:cxn>
              </a:cxnLst>
              <a:rect l="0" t="0" r="r" b="b"/>
              <a:pathLst>
                <a:path w="1296" h="336">
                  <a:moveTo>
                    <a:pt x="0" y="336"/>
                  </a:moveTo>
                  <a:cubicBezTo>
                    <a:pt x="204" y="168"/>
                    <a:pt x="408" y="0"/>
                    <a:pt x="624" y="0"/>
                  </a:cubicBezTo>
                  <a:cubicBezTo>
                    <a:pt x="840" y="0"/>
                    <a:pt x="1068" y="168"/>
                    <a:pt x="1296" y="33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Text Box 13"/>
            <p:cNvSpPr txBox="1">
              <a:spLocks noChangeArrowheads="1"/>
            </p:cNvSpPr>
            <p:nvPr/>
          </p:nvSpPr>
          <p:spPr bwMode="auto">
            <a:xfrm>
              <a:off x="6214646" y="2205335"/>
              <a:ext cx="338554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/>
              <a:r>
                <a:rPr lang="en-US" dirty="0"/>
                <a:t>b</a:t>
              </a:r>
            </a:p>
          </p:txBody>
        </p:sp>
        <p:sp>
          <p:nvSpPr>
            <p:cNvPr id="76" name="Freeform 10"/>
            <p:cNvSpPr>
              <a:spLocks/>
            </p:cNvSpPr>
            <p:nvPr/>
          </p:nvSpPr>
          <p:spPr bwMode="auto">
            <a:xfrm rot="16200000" flipH="1" flipV="1">
              <a:off x="3238500" y="3390900"/>
              <a:ext cx="914400" cy="76200"/>
            </a:xfrm>
            <a:custGeom>
              <a:avLst/>
              <a:gdLst/>
              <a:ahLst/>
              <a:cxnLst>
                <a:cxn ang="0">
                  <a:pos x="0" y="336"/>
                </a:cxn>
                <a:cxn ang="0">
                  <a:pos x="624" y="0"/>
                </a:cxn>
                <a:cxn ang="0">
                  <a:pos x="1296" y="336"/>
                </a:cxn>
              </a:cxnLst>
              <a:rect l="0" t="0" r="r" b="b"/>
              <a:pathLst>
                <a:path w="1296" h="336">
                  <a:moveTo>
                    <a:pt x="0" y="336"/>
                  </a:moveTo>
                  <a:cubicBezTo>
                    <a:pt x="204" y="168"/>
                    <a:pt x="408" y="0"/>
                    <a:pt x="624" y="0"/>
                  </a:cubicBezTo>
                  <a:cubicBezTo>
                    <a:pt x="840" y="0"/>
                    <a:pt x="1068" y="168"/>
                    <a:pt x="1296" y="33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triangl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10"/>
            <p:cNvSpPr>
              <a:spLocks/>
            </p:cNvSpPr>
            <p:nvPr/>
          </p:nvSpPr>
          <p:spPr bwMode="auto">
            <a:xfrm rot="16200000">
              <a:off x="3009901" y="3390900"/>
              <a:ext cx="914400" cy="76200"/>
            </a:xfrm>
            <a:custGeom>
              <a:avLst/>
              <a:gdLst/>
              <a:ahLst/>
              <a:cxnLst>
                <a:cxn ang="0">
                  <a:pos x="0" y="336"/>
                </a:cxn>
                <a:cxn ang="0">
                  <a:pos x="624" y="0"/>
                </a:cxn>
                <a:cxn ang="0">
                  <a:pos x="1296" y="336"/>
                </a:cxn>
              </a:cxnLst>
              <a:rect l="0" t="0" r="r" b="b"/>
              <a:pathLst>
                <a:path w="1296" h="336">
                  <a:moveTo>
                    <a:pt x="0" y="336"/>
                  </a:moveTo>
                  <a:cubicBezTo>
                    <a:pt x="204" y="168"/>
                    <a:pt x="408" y="0"/>
                    <a:pt x="624" y="0"/>
                  </a:cubicBezTo>
                  <a:cubicBezTo>
                    <a:pt x="840" y="0"/>
                    <a:pt x="1068" y="168"/>
                    <a:pt x="1296" y="33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triangl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11"/>
            <p:cNvSpPr>
              <a:spLocks/>
            </p:cNvSpPr>
            <p:nvPr/>
          </p:nvSpPr>
          <p:spPr bwMode="auto">
            <a:xfrm rot="5400000" flipV="1">
              <a:off x="2933700" y="4000500"/>
              <a:ext cx="381000" cy="457200"/>
            </a:xfrm>
            <a:custGeom>
              <a:avLst/>
              <a:gdLst/>
              <a:ahLst/>
              <a:cxnLst>
                <a:cxn ang="0">
                  <a:pos x="0" y="336"/>
                </a:cxn>
                <a:cxn ang="0">
                  <a:pos x="624" y="0"/>
                </a:cxn>
                <a:cxn ang="0">
                  <a:pos x="1296" y="336"/>
                </a:cxn>
              </a:cxnLst>
              <a:rect l="0" t="0" r="r" b="b"/>
              <a:pathLst>
                <a:path w="1296" h="336">
                  <a:moveTo>
                    <a:pt x="0" y="336"/>
                  </a:moveTo>
                  <a:cubicBezTo>
                    <a:pt x="204" y="168"/>
                    <a:pt x="408" y="0"/>
                    <a:pt x="624" y="0"/>
                  </a:cubicBezTo>
                  <a:cubicBezTo>
                    <a:pt x="840" y="0"/>
                    <a:pt x="1068" y="168"/>
                    <a:pt x="1296" y="33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Text Box 13"/>
            <p:cNvSpPr txBox="1">
              <a:spLocks noChangeArrowheads="1"/>
            </p:cNvSpPr>
            <p:nvPr/>
          </p:nvSpPr>
          <p:spPr bwMode="auto">
            <a:xfrm>
              <a:off x="2895600" y="3733800"/>
              <a:ext cx="338554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/>
              <a:r>
                <a:rPr lang="en-US" dirty="0"/>
                <a:t>b</a:t>
              </a:r>
            </a:p>
          </p:txBody>
        </p:sp>
        <p:sp>
          <p:nvSpPr>
            <p:cNvPr id="80" name="Freeform 10"/>
            <p:cNvSpPr>
              <a:spLocks/>
            </p:cNvSpPr>
            <p:nvPr/>
          </p:nvSpPr>
          <p:spPr bwMode="auto">
            <a:xfrm rot="16200000" flipH="1" flipV="1">
              <a:off x="5524500" y="3467101"/>
              <a:ext cx="914400" cy="76200"/>
            </a:xfrm>
            <a:custGeom>
              <a:avLst/>
              <a:gdLst/>
              <a:ahLst/>
              <a:cxnLst>
                <a:cxn ang="0">
                  <a:pos x="0" y="336"/>
                </a:cxn>
                <a:cxn ang="0">
                  <a:pos x="624" y="0"/>
                </a:cxn>
                <a:cxn ang="0">
                  <a:pos x="1296" y="336"/>
                </a:cxn>
              </a:cxnLst>
              <a:rect l="0" t="0" r="r" b="b"/>
              <a:pathLst>
                <a:path w="1296" h="336">
                  <a:moveTo>
                    <a:pt x="0" y="336"/>
                  </a:moveTo>
                  <a:cubicBezTo>
                    <a:pt x="204" y="168"/>
                    <a:pt x="408" y="0"/>
                    <a:pt x="624" y="0"/>
                  </a:cubicBezTo>
                  <a:cubicBezTo>
                    <a:pt x="840" y="0"/>
                    <a:pt x="1068" y="168"/>
                    <a:pt x="1296" y="33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triangl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10"/>
            <p:cNvSpPr>
              <a:spLocks/>
            </p:cNvSpPr>
            <p:nvPr/>
          </p:nvSpPr>
          <p:spPr bwMode="auto">
            <a:xfrm rot="16200000">
              <a:off x="5295901" y="3467101"/>
              <a:ext cx="914400" cy="76200"/>
            </a:xfrm>
            <a:custGeom>
              <a:avLst/>
              <a:gdLst/>
              <a:ahLst/>
              <a:cxnLst>
                <a:cxn ang="0">
                  <a:pos x="0" y="336"/>
                </a:cxn>
                <a:cxn ang="0">
                  <a:pos x="624" y="0"/>
                </a:cxn>
                <a:cxn ang="0">
                  <a:pos x="1296" y="336"/>
                </a:cxn>
              </a:cxnLst>
              <a:rect l="0" t="0" r="r" b="b"/>
              <a:pathLst>
                <a:path w="1296" h="336">
                  <a:moveTo>
                    <a:pt x="0" y="336"/>
                  </a:moveTo>
                  <a:cubicBezTo>
                    <a:pt x="204" y="168"/>
                    <a:pt x="408" y="0"/>
                    <a:pt x="624" y="0"/>
                  </a:cubicBezTo>
                  <a:cubicBezTo>
                    <a:pt x="840" y="0"/>
                    <a:pt x="1068" y="168"/>
                    <a:pt x="1296" y="33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triangl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11"/>
            <p:cNvSpPr>
              <a:spLocks/>
            </p:cNvSpPr>
            <p:nvPr/>
          </p:nvSpPr>
          <p:spPr bwMode="auto">
            <a:xfrm rot="5400000" flipV="1">
              <a:off x="5219700" y="4076701"/>
              <a:ext cx="381000" cy="457200"/>
            </a:xfrm>
            <a:custGeom>
              <a:avLst/>
              <a:gdLst/>
              <a:ahLst/>
              <a:cxnLst>
                <a:cxn ang="0">
                  <a:pos x="0" y="336"/>
                </a:cxn>
                <a:cxn ang="0">
                  <a:pos x="624" y="0"/>
                </a:cxn>
                <a:cxn ang="0">
                  <a:pos x="1296" y="336"/>
                </a:cxn>
              </a:cxnLst>
              <a:rect l="0" t="0" r="r" b="b"/>
              <a:pathLst>
                <a:path w="1296" h="336">
                  <a:moveTo>
                    <a:pt x="0" y="336"/>
                  </a:moveTo>
                  <a:cubicBezTo>
                    <a:pt x="204" y="168"/>
                    <a:pt x="408" y="0"/>
                    <a:pt x="624" y="0"/>
                  </a:cubicBezTo>
                  <a:cubicBezTo>
                    <a:pt x="840" y="0"/>
                    <a:pt x="1068" y="168"/>
                    <a:pt x="1296" y="33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Text Box 13"/>
            <p:cNvSpPr txBox="1">
              <a:spLocks noChangeArrowheads="1"/>
            </p:cNvSpPr>
            <p:nvPr/>
          </p:nvSpPr>
          <p:spPr bwMode="auto">
            <a:xfrm>
              <a:off x="5181600" y="3810001"/>
              <a:ext cx="32092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/>
              <a:r>
                <a:rPr lang="en-US" dirty="0"/>
                <a:t>a</a:t>
              </a:r>
            </a:p>
          </p:txBody>
        </p:sp>
        <p:sp>
          <p:nvSpPr>
            <p:cNvPr id="84" name="Text Box 21"/>
            <p:cNvSpPr txBox="1">
              <a:spLocks noChangeArrowheads="1"/>
            </p:cNvSpPr>
            <p:nvPr/>
          </p:nvSpPr>
          <p:spPr bwMode="auto">
            <a:xfrm>
              <a:off x="5986046" y="3272135"/>
              <a:ext cx="338554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/>
              <a:r>
                <a:rPr lang="en-US" dirty="0"/>
                <a:t>b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123198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8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Designing Finite Automata</a:t>
            </a:r>
          </a:p>
        </p:txBody>
      </p:sp>
      <p:sp>
        <p:nvSpPr>
          <p:cNvPr id="25088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Does a finite automaton remember the whole input string?</a:t>
            </a:r>
          </a:p>
          <a:p>
            <a:pPr lvl="1"/>
            <a:r>
              <a:rPr lang="en-US"/>
              <a:t>A finite automaton has only a finite memory because of the finite number of states.</a:t>
            </a:r>
          </a:p>
          <a:p>
            <a:pPr lvl="1"/>
            <a:r>
              <a:rPr lang="en-US"/>
              <a:t>The input string can be very long.</a:t>
            </a:r>
          </a:p>
          <a:p>
            <a:r>
              <a:rPr lang="en-US"/>
              <a:t>A finite automaton only needs to remember certain crucial information.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20335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194" name="Rectangle 2"/>
          <p:cNvSpPr>
            <a:spLocks noGrp="1" noChangeArrowheads="1"/>
          </p:cNvSpPr>
          <p:nvPr>
            <p:ph type="title"/>
          </p:nvPr>
        </p:nvSpPr>
        <p:spPr>
          <a:xfrm>
            <a:off x="1295400" y="304800"/>
            <a:ext cx="7162800" cy="1143000"/>
          </a:xfrm>
        </p:spPr>
        <p:txBody>
          <a:bodyPr/>
          <a:lstStyle/>
          <a:p>
            <a:r>
              <a:rPr lang="en-US" sz="3600" dirty="0"/>
              <a:t>Example 1</a:t>
            </a:r>
          </a:p>
        </p:txBody>
      </p:sp>
      <p:sp>
        <p:nvSpPr>
          <p:cNvPr id="264195" name="Rectangle 3"/>
          <p:cNvSpPr>
            <a:spLocks noGrp="1" noChangeArrowheads="1"/>
          </p:cNvSpPr>
          <p:nvPr>
            <p:ph idx="1"/>
          </p:nvPr>
        </p:nvSpPr>
        <p:spPr>
          <a:xfrm>
            <a:off x="990600" y="1524000"/>
            <a:ext cx="7543800" cy="4114800"/>
          </a:xfrm>
        </p:spPr>
        <p:txBody>
          <a:bodyPr/>
          <a:lstStyle/>
          <a:p>
            <a:pPr marL="609600" indent="-609600">
              <a:buFontTx/>
              <a:buNone/>
            </a:pPr>
            <a:r>
              <a:rPr lang="en-US" sz="2400" dirty="0"/>
              <a:t>        Suppose that the alphabet is {0, 1} and the language consists of all strings with an odd number of 1s. Construct a finite automaton M</a:t>
            </a:r>
            <a:r>
              <a:rPr lang="en-US" sz="2400" baseline="-25000" dirty="0"/>
              <a:t>1</a:t>
            </a:r>
            <a:r>
              <a:rPr lang="en-US" sz="2400" dirty="0"/>
              <a:t> to recognize this language.</a:t>
            </a:r>
          </a:p>
          <a:p>
            <a:pPr marL="990600" lvl="1" indent="-533400"/>
            <a:r>
              <a:rPr lang="en-US" sz="2000" dirty="0"/>
              <a:t>Crucial information: whether the number of 1s seen so far is even or odd?</a:t>
            </a:r>
          </a:p>
          <a:p>
            <a:pPr marL="990600" lvl="1" indent="-533400"/>
            <a:r>
              <a:rPr lang="en-US" sz="2000" dirty="0"/>
              <a:t>Present this information as a finite set of possibilities.</a:t>
            </a:r>
          </a:p>
          <a:p>
            <a:pPr marL="1371600" lvl="2" indent="-457200">
              <a:buClr>
                <a:schemeClr val="accent1"/>
              </a:buClr>
              <a:buFont typeface="+mj-lt"/>
              <a:buAutoNum type="arabicPeriod"/>
            </a:pPr>
            <a:r>
              <a:rPr lang="en-US" sz="1800" dirty="0"/>
              <a:t>even so far</a:t>
            </a:r>
          </a:p>
          <a:p>
            <a:pPr marL="1371600" lvl="2" indent="-457200">
              <a:buClr>
                <a:schemeClr val="accent1"/>
              </a:buClr>
              <a:buFont typeface="+mj-lt"/>
              <a:buAutoNum type="arabicPeriod"/>
            </a:pPr>
            <a:r>
              <a:rPr lang="en-US" sz="1800" dirty="0"/>
              <a:t>odd so far</a:t>
            </a:r>
          </a:p>
          <a:p>
            <a:pPr marL="990600" lvl="1" indent="-533400"/>
            <a:r>
              <a:rPr lang="en-US" sz="2000" dirty="0"/>
              <a:t>Design a state to each of the possibilities.</a:t>
            </a:r>
          </a:p>
          <a:p>
            <a:pPr marL="990600" lvl="1" indent="-533400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775012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218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76200"/>
            <a:ext cx="7772400" cy="1143000"/>
          </a:xfrm>
        </p:spPr>
        <p:txBody>
          <a:bodyPr/>
          <a:lstStyle/>
          <a:p>
            <a:r>
              <a:rPr lang="en-US" sz="3600" dirty="0"/>
              <a:t>Example 2</a:t>
            </a:r>
          </a:p>
        </p:txBody>
      </p:sp>
      <p:sp>
        <p:nvSpPr>
          <p:cNvPr id="265219" name="Rectangle 3"/>
          <p:cNvSpPr>
            <a:spLocks noGrp="1" noChangeArrowheads="1"/>
          </p:cNvSpPr>
          <p:nvPr>
            <p:ph idx="1"/>
          </p:nvPr>
        </p:nvSpPr>
        <p:spPr>
          <a:xfrm>
            <a:off x="609600" y="1447800"/>
            <a:ext cx="8610600" cy="4114800"/>
          </a:xfrm>
        </p:spPr>
        <p:txBody>
          <a:bodyPr/>
          <a:lstStyle/>
          <a:p>
            <a:pPr marL="609600" indent="-609600">
              <a:buFontTx/>
              <a:buNone/>
            </a:pPr>
            <a:r>
              <a:rPr lang="en-US" sz="2400" dirty="0"/>
              <a:t>        Design a finite automaton M</a:t>
            </a:r>
            <a:r>
              <a:rPr lang="en-US" sz="2400" baseline="-25000" dirty="0"/>
              <a:t>2</a:t>
            </a:r>
            <a:r>
              <a:rPr lang="en-US" sz="2400" dirty="0"/>
              <a:t> to recognize the regular language over {0, 1} that contain the substring 001.</a:t>
            </a:r>
          </a:p>
          <a:p>
            <a:pPr marL="990600" lvl="1" indent="-533400"/>
            <a:r>
              <a:rPr lang="en-US" sz="2000" dirty="0"/>
              <a:t>Crucial information: whether the substring 001 has been seen?</a:t>
            </a:r>
          </a:p>
          <a:p>
            <a:pPr marL="990600" lvl="1" indent="-533400"/>
            <a:r>
              <a:rPr lang="en-US" sz="2000" dirty="0"/>
              <a:t>Present this information as a finite set of possibilities.</a:t>
            </a:r>
          </a:p>
          <a:p>
            <a:pPr marL="1371600" lvl="2" indent="-457200">
              <a:buClr>
                <a:schemeClr val="accent1"/>
              </a:buClr>
              <a:buFontTx/>
              <a:buAutoNum type="arabicPeriod"/>
            </a:pPr>
            <a:r>
              <a:rPr lang="en-US" sz="1800" dirty="0"/>
              <a:t>haven’t just seen any symbols of the substring</a:t>
            </a:r>
          </a:p>
          <a:p>
            <a:pPr marL="1371600" lvl="2" indent="-457200">
              <a:buClr>
                <a:schemeClr val="accent1"/>
              </a:buClr>
              <a:buFontTx/>
              <a:buAutoNum type="arabicPeriod"/>
            </a:pPr>
            <a:r>
              <a:rPr lang="en-US" sz="1800" dirty="0"/>
              <a:t>have just seen a 0</a:t>
            </a:r>
          </a:p>
          <a:p>
            <a:pPr marL="1371600" lvl="2" indent="-457200">
              <a:buClr>
                <a:schemeClr val="accent1"/>
              </a:buClr>
              <a:buFontTx/>
              <a:buAutoNum type="arabicPeriod"/>
            </a:pPr>
            <a:r>
              <a:rPr lang="en-US" sz="1800" dirty="0"/>
              <a:t>have just seen 00</a:t>
            </a:r>
          </a:p>
          <a:p>
            <a:pPr marL="1371600" lvl="2" indent="-457200">
              <a:buClr>
                <a:schemeClr val="accent1"/>
              </a:buClr>
              <a:buFontTx/>
              <a:buAutoNum type="arabicPeriod"/>
            </a:pPr>
            <a:r>
              <a:rPr lang="en-US" sz="1800" dirty="0"/>
              <a:t>have seen the entire pattern 001</a:t>
            </a:r>
          </a:p>
          <a:p>
            <a:pPr marL="990600" lvl="1" indent="-533400"/>
            <a:r>
              <a:rPr lang="en-US" sz="2000" dirty="0"/>
              <a:t>Design a state to each of the possibilities.</a:t>
            </a:r>
          </a:p>
          <a:p>
            <a:pPr marL="990600" lvl="1" indent="-533400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548579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2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42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228600"/>
            <a:ext cx="7772400" cy="1143000"/>
          </a:xfrm>
        </p:spPr>
        <p:txBody>
          <a:bodyPr/>
          <a:lstStyle/>
          <a:p>
            <a:r>
              <a:rPr lang="en-US" sz="3600" dirty="0"/>
              <a:t>Example 3</a:t>
            </a:r>
          </a:p>
        </p:txBody>
      </p:sp>
      <p:sp>
        <p:nvSpPr>
          <p:cNvPr id="266243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447800"/>
            <a:ext cx="8077200" cy="4114800"/>
          </a:xfrm>
        </p:spPr>
        <p:txBody>
          <a:bodyPr/>
          <a:lstStyle/>
          <a:p>
            <a:pPr marL="609600" indent="-609600">
              <a:buFontTx/>
              <a:buNone/>
            </a:pPr>
            <a:r>
              <a:rPr lang="en-US" sz="2400" dirty="0"/>
              <a:t>       Construct a finite automaton M</a:t>
            </a:r>
            <a:r>
              <a:rPr lang="en-US" sz="2400" baseline="-25000" dirty="0"/>
              <a:t>3</a:t>
            </a:r>
            <a:r>
              <a:rPr lang="en-US" sz="2400" dirty="0"/>
              <a:t> to recognize the language of strings over </a:t>
            </a:r>
            <a:r>
              <a:rPr lang="en-US" sz="2400" b="1" dirty="0"/>
              <a:t>{</a:t>
            </a:r>
            <a:r>
              <a:rPr lang="en-US" sz="2400" b="1" dirty="0" err="1"/>
              <a:t>a,b</a:t>
            </a:r>
            <a:r>
              <a:rPr lang="en-US" sz="2400" b="1" dirty="0"/>
              <a:t>} </a:t>
            </a:r>
            <a:r>
              <a:rPr lang="en-US" sz="2400" dirty="0"/>
              <a:t>that contains even # of </a:t>
            </a:r>
            <a:r>
              <a:rPr lang="en-US" sz="2400" b="1" dirty="0"/>
              <a:t>a</a:t>
            </a:r>
            <a:r>
              <a:rPr lang="en-US" sz="2400" dirty="0"/>
              <a:t> and odd # of </a:t>
            </a:r>
            <a:r>
              <a:rPr lang="en-US" sz="2400" b="1" dirty="0"/>
              <a:t>b .</a:t>
            </a:r>
            <a:endParaRPr lang="en-US" sz="2400" dirty="0"/>
          </a:p>
          <a:p>
            <a:pPr marL="990600" lvl="1" indent="-533400"/>
            <a:r>
              <a:rPr lang="en-US" sz="2000" dirty="0"/>
              <a:t>Crucial information: whether the # of </a:t>
            </a:r>
            <a:r>
              <a:rPr lang="en-US" sz="2000" dirty="0" err="1"/>
              <a:t>a’s</a:t>
            </a:r>
            <a:r>
              <a:rPr lang="en-US" sz="2000" dirty="0"/>
              <a:t> is even and the # of </a:t>
            </a:r>
            <a:r>
              <a:rPr lang="en-US" sz="2000" dirty="0" err="1"/>
              <a:t>b’s</a:t>
            </a:r>
            <a:r>
              <a:rPr lang="en-US" sz="2000" dirty="0"/>
              <a:t> is odd?</a:t>
            </a:r>
          </a:p>
          <a:p>
            <a:pPr marL="990600" lvl="1" indent="-533400"/>
            <a:r>
              <a:rPr lang="en-US" sz="2000" dirty="0"/>
              <a:t>Present this information as a finite set of possibilities.</a:t>
            </a:r>
          </a:p>
          <a:p>
            <a:pPr marL="1371600" lvl="2" indent="-457200">
              <a:buClr>
                <a:schemeClr val="accent1"/>
              </a:buClr>
              <a:buFontTx/>
              <a:buAutoNum type="arabicPeriod"/>
            </a:pPr>
            <a:r>
              <a:rPr lang="en-US" sz="1800" dirty="0"/>
              <a:t>even # of </a:t>
            </a:r>
            <a:r>
              <a:rPr lang="en-US" sz="1800" dirty="0" err="1"/>
              <a:t>a’s</a:t>
            </a:r>
            <a:r>
              <a:rPr lang="en-US" sz="1800" dirty="0"/>
              <a:t> and even # of </a:t>
            </a:r>
            <a:r>
              <a:rPr lang="en-US" sz="1800" dirty="0" err="1"/>
              <a:t>b’s</a:t>
            </a:r>
            <a:endParaRPr lang="en-US" sz="1800" dirty="0"/>
          </a:p>
          <a:p>
            <a:pPr marL="1371600" lvl="2" indent="-457200">
              <a:buClr>
                <a:schemeClr val="accent1"/>
              </a:buClr>
              <a:buFontTx/>
              <a:buAutoNum type="arabicPeriod"/>
            </a:pPr>
            <a:r>
              <a:rPr lang="en-US" sz="1800" dirty="0"/>
              <a:t>even # of </a:t>
            </a:r>
            <a:r>
              <a:rPr lang="en-US" sz="1800" dirty="0" err="1"/>
              <a:t>a’s</a:t>
            </a:r>
            <a:r>
              <a:rPr lang="en-US" sz="1800" dirty="0"/>
              <a:t> and odd # of </a:t>
            </a:r>
            <a:r>
              <a:rPr lang="en-US" sz="1800" dirty="0" err="1"/>
              <a:t>b’s</a:t>
            </a:r>
            <a:endParaRPr lang="en-US" sz="1800" dirty="0"/>
          </a:p>
          <a:p>
            <a:pPr marL="1371600" lvl="2" indent="-457200">
              <a:buClr>
                <a:schemeClr val="accent1"/>
              </a:buClr>
              <a:buFontTx/>
              <a:buAutoNum type="arabicPeriod"/>
            </a:pPr>
            <a:r>
              <a:rPr lang="en-US" sz="1800" dirty="0"/>
              <a:t>odd # of </a:t>
            </a:r>
            <a:r>
              <a:rPr lang="en-US" sz="1800" dirty="0" err="1"/>
              <a:t>a’s</a:t>
            </a:r>
            <a:r>
              <a:rPr lang="en-US" sz="1800" dirty="0"/>
              <a:t> and even # of </a:t>
            </a:r>
            <a:r>
              <a:rPr lang="en-US" sz="1800" dirty="0" err="1"/>
              <a:t>b’s</a:t>
            </a:r>
            <a:endParaRPr lang="en-US" sz="1800" dirty="0"/>
          </a:p>
          <a:p>
            <a:pPr marL="1371600" lvl="2" indent="-457200">
              <a:buClr>
                <a:schemeClr val="accent1"/>
              </a:buClr>
              <a:buFontTx/>
              <a:buAutoNum type="arabicPeriod"/>
            </a:pPr>
            <a:r>
              <a:rPr lang="en-US" sz="1800" dirty="0"/>
              <a:t>odd # of </a:t>
            </a:r>
            <a:r>
              <a:rPr lang="en-US" sz="1800" dirty="0" err="1"/>
              <a:t>a’s</a:t>
            </a:r>
            <a:r>
              <a:rPr lang="en-US" sz="1800" dirty="0"/>
              <a:t> and odd # of </a:t>
            </a:r>
            <a:r>
              <a:rPr lang="en-US" sz="1800" dirty="0" err="1"/>
              <a:t>b’s</a:t>
            </a:r>
            <a:endParaRPr lang="en-US" sz="1800" dirty="0"/>
          </a:p>
          <a:p>
            <a:pPr marL="990600" lvl="1" indent="-533400"/>
            <a:r>
              <a:rPr lang="en-US" sz="2000" dirty="0"/>
              <a:t>Design a state to each of the possibilities.</a:t>
            </a:r>
          </a:p>
          <a:p>
            <a:pPr marL="990600" lvl="1" indent="-533400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979045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266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152400"/>
            <a:ext cx="7391400" cy="1143000"/>
          </a:xfrm>
        </p:spPr>
        <p:txBody>
          <a:bodyPr/>
          <a:lstStyle/>
          <a:p>
            <a:r>
              <a:rPr lang="en-US" sz="3600" dirty="0"/>
              <a:t>Example 4</a:t>
            </a:r>
          </a:p>
        </p:txBody>
      </p:sp>
      <p:sp>
        <p:nvSpPr>
          <p:cNvPr id="267267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219200"/>
            <a:ext cx="8153400" cy="4114800"/>
          </a:xfrm>
        </p:spPr>
        <p:txBody>
          <a:bodyPr/>
          <a:lstStyle/>
          <a:p>
            <a:pPr marL="609600" indent="-609600">
              <a:buFontTx/>
              <a:buNone/>
            </a:pPr>
            <a:r>
              <a:rPr lang="en-US" sz="2400" dirty="0"/>
              <a:t>       Construct a finite automaton M</a:t>
            </a:r>
            <a:r>
              <a:rPr lang="en-US" sz="2400" baseline="-25000" dirty="0"/>
              <a:t>4</a:t>
            </a:r>
            <a:r>
              <a:rPr lang="en-US" sz="2400" dirty="0"/>
              <a:t> to recognize the language of strings over </a:t>
            </a:r>
            <a:r>
              <a:rPr lang="en-US" sz="2400" b="1" dirty="0"/>
              <a:t>{0,1,2,3} </a:t>
            </a:r>
            <a:r>
              <a:rPr lang="en-US" sz="2400" dirty="0"/>
              <a:t>that the sum of elements is divisible by </a:t>
            </a:r>
            <a:r>
              <a:rPr lang="en-US" sz="2400"/>
              <a:t>4.</a:t>
            </a:r>
            <a:endParaRPr lang="en-US" sz="2400" dirty="0"/>
          </a:p>
          <a:p>
            <a:pPr marL="990600" lvl="1" indent="-533400"/>
            <a:r>
              <a:rPr lang="en-US" sz="2000" dirty="0"/>
              <a:t>Crucial information: whether the sum of elements is divisible by 4?</a:t>
            </a:r>
          </a:p>
          <a:p>
            <a:pPr marL="990600" lvl="1" indent="-533400"/>
            <a:r>
              <a:rPr lang="en-US" sz="2000" dirty="0"/>
              <a:t>Present this information as a finite set of possibilities.</a:t>
            </a:r>
          </a:p>
          <a:p>
            <a:pPr marL="1371600" lvl="2" indent="-457200">
              <a:buClr>
                <a:schemeClr val="accent1"/>
              </a:buClr>
              <a:buFontTx/>
              <a:buAutoNum type="arabicPeriod"/>
            </a:pPr>
            <a:r>
              <a:rPr lang="en-US" sz="1800" dirty="0"/>
              <a:t>sum-of-elements </a:t>
            </a:r>
            <a:r>
              <a:rPr lang="en-US" sz="1800" i="1" dirty="0"/>
              <a:t>mod</a:t>
            </a:r>
            <a:r>
              <a:rPr lang="en-US" sz="1800" dirty="0"/>
              <a:t> 4 = 0</a:t>
            </a:r>
          </a:p>
          <a:p>
            <a:pPr marL="1371600" lvl="2" indent="-457200">
              <a:buClr>
                <a:schemeClr val="accent1"/>
              </a:buClr>
              <a:buFontTx/>
              <a:buAutoNum type="arabicPeriod"/>
            </a:pPr>
            <a:r>
              <a:rPr lang="en-US" sz="1800" dirty="0"/>
              <a:t>sum-of-elements </a:t>
            </a:r>
            <a:r>
              <a:rPr lang="en-US" sz="1800" i="1" dirty="0"/>
              <a:t>mod</a:t>
            </a:r>
            <a:r>
              <a:rPr lang="en-US" sz="1800" dirty="0"/>
              <a:t> 4 = 1</a:t>
            </a:r>
          </a:p>
          <a:p>
            <a:pPr marL="1371600" lvl="2" indent="-457200">
              <a:buClr>
                <a:schemeClr val="accent1"/>
              </a:buClr>
              <a:buFontTx/>
              <a:buAutoNum type="arabicPeriod"/>
            </a:pPr>
            <a:r>
              <a:rPr lang="en-US" sz="1800" dirty="0"/>
              <a:t>sum-of-elements </a:t>
            </a:r>
            <a:r>
              <a:rPr lang="en-US" sz="1800" i="1" dirty="0"/>
              <a:t>mod</a:t>
            </a:r>
            <a:r>
              <a:rPr lang="en-US" sz="1800" dirty="0"/>
              <a:t> 4 = 2</a:t>
            </a:r>
          </a:p>
          <a:p>
            <a:pPr marL="1371600" lvl="2" indent="-457200">
              <a:buClr>
                <a:schemeClr val="accent1"/>
              </a:buClr>
              <a:buFontTx/>
              <a:buAutoNum type="arabicPeriod"/>
            </a:pPr>
            <a:r>
              <a:rPr lang="en-US" sz="1800" dirty="0"/>
              <a:t>sum-of-elements </a:t>
            </a:r>
            <a:r>
              <a:rPr lang="en-US" sz="1800" i="1" dirty="0"/>
              <a:t>mod</a:t>
            </a:r>
            <a:r>
              <a:rPr lang="en-US" sz="1800" dirty="0"/>
              <a:t> 4 = 3</a:t>
            </a:r>
          </a:p>
          <a:p>
            <a:pPr marL="990600" lvl="1" indent="-533400"/>
            <a:r>
              <a:rPr lang="en-US" sz="2000" dirty="0"/>
              <a:t>Design a state to each of the possibilities.</a:t>
            </a:r>
          </a:p>
          <a:p>
            <a:pPr marL="990600" lvl="1" indent="-533400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73589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8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Complement Language</a:t>
            </a:r>
          </a:p>
        </p:txBody>
      </p:sp>
      <p:sp>
        <p:nvSpPr>
          <p:cNvPr id="248835" name="Rectangle 3"/>
          <p:cNvSpPr>
            <a:spLocks noGrp="1" noChangeArrowheads="1"/>
          </p:cNvSpPr>
          <p:nvPr>
            <p:ph idx="1"/>
          </p:nvPr>
        </p:nvSpPr>
        <p:spPr>
          <a:xfrm>
            <a:off x="990600" y="1828800"/>
            <a:ext cx="7772400" cy="2133600"/>
          </a:xfrm>
        </p:spPr>
        <p:txBody>
          <a:bodyPr>
            <a:normAutofit fontScale="92500"/>
          </a:bodyPr>
          <a:lstStyle/>
          <a:p>
            <a:r>
              <a:rPr lang="en-US" b="1" dirty="0"/>
              <a:t>Theorem</a:t>
            </a:r>
            <a:r>
              <a:rPr lang="en-US" dirty="0"/>
              <a:t>: Let </a:t>
            </a:r>
            <a:r>
              <a:rPr lang="en-US" b="1" dirty="0"/>
              <a:t>M=(Q, </a:t>
            </a:r>
            <a:r>
              <a:rPr lang="en-US" b="1" dirty="0">
                <a:sym typeface="Symbol" pitchFamily="18" charset="2"/>
              </a:rPr>
              <a:t>, , q</a:t>
            </a:r>
            <a:r>
              <a:rPr lang="en-US" b="1" baseline="-25000" dirty="0">
                <a:sym typeface="Symbol" pitchFamily="18" charset="2"/>
              </a:rPr>
              <a:t>0</a:t>
            </a:r>
            <a:r>
              <a:rPr lang="en-US" b="1" dirty="0">
                <a:sym typeface="Symbol" pitchFamily="18" charset="2"/>
              </a:rPr>
              <a:t>, F) </a:t>
            </a:r>
            <a:r>
              <a:rPr lang="en-US" dirty="0">
                <a:sym typeface="Symbol" pitchFamily="18" charset="2"/>
              </a:rPr>
              <a:t>be an FA. Then the FA</a:t>
            </a:r>
            <a:r>
              <a:rPr lang="en-US" b="1" dirty="0">
                <a:sym typeface="Symbol" pitchFamily="18" charset="2"/>
              </a:rPr>
              <a:t> M</a:t>
            </a:r>
            <a:r>
              <a:rPr lang="en-US" b="1" baseline="-25000" dirty="0">
                <a:sym typeface="Symbol" pitchFamily="18" charset="2"/>
              </a:rPr>
              <a:t>1</a:t>
            </a:r>
            <a:r>
              <a:rPr lang="en-US" b="1" dirty="0">
                <a:sym typeface="Symbol" pitchFamily="18" charset="2"/>
              </a:rPr>
              <a:t>=(</a:t>
            </a:r>
            <a:r>
              <a:rPr lang="en-US" b="1" dirty="0"/>
              <a:t>Q, </a:t>
            </a:r>
            <a:r>
              <a:rPr lang="en-US" b="1" dirty="0">
                <a:sym typeface="Symbol" pitchFamily="18" charset="2"/>
              </a:rPr>
              <a:t>, , q</a:t>
            </a:r>
            <a:r>
              <a:rPr lang="en-US" b="1" baseline="-25000" dirty="0">
                <a:sym typeface="Symbol" pitchFamily="18" charset="2"/>
              </a:rPr>
              <a:t>0</a:t>
            </a:r>
            <a:r>
              <a:rPr lang="en-US" b="1" dirty="0">
                <a:sym typeface="Symbol" pitchFamily="18" charset="2"/>
              </a:rPr>
              <a:t>, Q-F) </a:t>
            </a:r>
            <a:r>
              <a:rPr lang="en-US" dirty="0">
                <a:sym typeface="Symbol" pitchFamily="18" charset="2"/>
              </a:rPr>
              <a:t>accepts </a:t>
            </a:r>
            <a:r>
              <a:rPr lang="en-US" b="1" dirty="0">
                <a:sym typeface="Symbol" pitchFamily="18" charset="2"/>
              </a:rPr>
              <a:t>*-L(M), </a:t>
            </a:r>
            <a:r>
              <a:rPr lang="en-US" dirty="0">
                <a:sym typeface="Symbol" pitchFamily="18" charset="2"/>
              </a:rPr>
              <a:t>the complement language of</a:t>
            </a:r>
            <a:r>
              <a:rPr lang="en-US" b="1" dirty="0">
                <a:sym typeface="Symbol" pitchFamily="18" charset="2"/>
              </a:rPr>
              <a:t> L(M).</a:t>
            </a:r>
            <a:r>
              <a:rPr lang="en-US" dirty="0">
                <a:sym typeface="Symbol" pitchFamily="18" charset="2"/>
              </a:rPr>
              <a:t> That is </a:t>
            </a:r>
            <a:r>
              <a:rPr lang="en-US" b="1" dirty="0">
                <a:sym typeface="Symbol" pitchFamily="18" charset="2"/>
              </a:rPr>
              <a:t>L(M</a:t>
            </a:r>
            <a:r>
              <a:rPr lang="en-US" b="1" baseline="-25000" dirty="0">
                <a:sym typeface="Symbol" pitchFamily="18" charset="2"/>
              </a:rPr>
              <a:t>1</a:t>
            </a:r>
            <a:r>
              <a:rPr lang="en-US" b="1" dirty="0">
                <a:sym typeface="Symbol" pitchFamily="18" charset="2"/>
              </a:rPr>
              <a:t>) = *-L(M).</a:t>
            </a:r>
          </a:p>
        </p:txBody>
      </p:sp>
      <p:sp>
        <p:nvSpPr>
          <p:cNvPr id="248836" name="Text Box 4"/>
          <p:cNvSpPr txBox="1">
            <a:spLocks noChangeArrowheads="1"/>
          </p:cNvSpPr>
          <p:nvPr/>
        </p:nvSpPr>
        <p:spPr bwMode="auto">
          <a:xfrm>
            <a:off x="669925" y="5603875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016223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362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304800"/>
            <a:ext cx="7772400" cy="1143000"/>
          </a:xfrm>
        </p:spPr>
        <p:txBody>
          <a:bodyPr/>
          <a:lstStyle/>
          <a:p>
            <a:r>
              <a:rPr lang="en-US" sz="3600" dirty="0"/>
              <a:t>Complement Language Example</a:t>
            </a:r>
          </a:p>
        </p:txBody>
      </p:sp>
      <p:sp>
        <p:nvSpPr>
          <p:cNvPr id="271363" name="Rectangle 3"/>
          <p:cNvSpPr>
            <a:spLocks noGrp="1" noChangeArrowheads="1"/>
          </p:cNvSpPr>
          <p:nvPr>
            <p:ph idx="1"/>
          </p:nvPr>
        </p:nvSpPr>
        <p:spPr>
          <a:xfrm>
            <a:off x="914400" y="1752600"/>
            <a:ext cx="7772400" cy="3733800"/>
          </a:xfrm>
        </p:spPr>
        <p:txBody>
          <a:bodyPr/>
          <a:lstStyle/>
          <a:p>
            <a:pPr>
              <a:buFontTx/>
              <a:buNone/>
            </a:pPr>
            <a:r>
              <a:rPr lang="en-US" sz="2400" dirty="0"/>
              <a:t>   Construct a finite automaton M</a:t>
            </a:r>
            <a:r>
              <a:rPr lang="en-US" sz="2400" baseline="-25000" dirty="0"/>
              <a:t>3</a:t>
            </a:r>
            <a:r>
              <a:rPr lang="en-US" sz="2400" dirty="0"/>
              <a:t>’ to recognize the language of strings over </a:t>
            </a:r>
            <a:r>
              <a:rPr lang="en-US" sz="2400" b="1" dirty="0"/>
              <a:t>{</a:t>
            </a:r>
            <a:r>
              <a:rPr lang="en-US" sz="2400" b="1" dirty="0" err="1"/>
              <a:t>a,b</a:t>
            </a:r>
            <a:r>
              <a:rPr lang="en-US" sz="2400" b="1" dirty="0"/>
              <a:t>} </a:t>
            </a:r>
            <a:r>
              <a:rPr lang="en-US" sz="2400" dirty="0"/>
              <a:t>that do not contain even # of </a:t>
            </a:r>
            <a:r>
              <a:rPr lang="en-US" sz="2400" b="1" dirty="0"/>
              <a:t>a</a:t>
            </a:r>
            <a:r>
              <a:rPr lang="en-US" sz="2400" dirty="0"/>
              <a:t> and odd # of </a:t>
            </a:r>
            <a:r>
              <a:rPr lang="en-US" sz="2400" b="1" dirty="0"/>
              <a:t>b .  </a:t>
            </a:r>
            <a:r>
              <a:rPr lang="en-US" sz="2400" dirty="0"/>
              <a:t>In other words, L(M</a:t>
            </a:r>
            <a:r>
              <a:rPr lang="en-US" sz="2400" baseline="-25000" dirty="0"/>
              <a:t>3</a:t>
            </a:r>
            <a:r>
              <a:rPr lang="en-US" sz="2400" dirty="0"/>
              <a:t>’) = L(M</a:t>
            </a:r>
            <a:r>
              <a:rPr lang="en-US" sz="2400" baseline="-25000" dirty="0"/>
              <a:t>3</a:t>
            </a:r>
            <a:r>
              <a:rPr lang="en-US" sz="2400" dirty="0"/>
              <a:t>) .</a:t>
            </a:r>
          </a:p>
        </p:txBody>
      </p:sp>
    </p:spTree>
    <p:extLst>
      <p:ext uri="{BB962C8B-B14F-4D97-AF65-F5344CB8AC3E}">
        <p14:creationId xmlns:p14="http://schemas.microsoft.com/office/powerpoint/2010/main" val="284244803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338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304800"/>
            <a:ext cx="7772400" cy="1143000"/>
          </a:xfrm>
        </p:spPr>
        <p:txBody>
          <a:bodyPr/>
          <a:lstStyle/>
          <a:p>
            <a:r>
              <a:rPr lang="en-US" sz="4000" dirty="0"/>
              <a:t>Determinism and </a:t>
            </a:r>
            <a:r>
              <a:rPr lang="en-US" sz="4000" dirty="0" err="1"/>
              <a:t>Nondeterminism</a:t>
            </a:r>
            <a:endParaRPr lang="en-US" sz="4000" dirty="0"/>
          </a:p>
        </p:txBody>
      </p:sp>
      <p:sp>
        <p:nvSpPr>
          <p:cNvPr id="270339" name="Rectangle 3"/>
          <p:cNvSpPr>
            <a:spLocks noGrp="1" noChangeArrowheads="1"/>
          </p:cNvSpPr>
          <p:nvPr>
            <p:ph idx="1"/>
          </p:nvPr>
        </p:nvSpPr>
        <p:spPr>
          <a:xfrm>
            <a:off x="1066800" y="1524000"/>
            <a:ext cx="7772400" cy="5105400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Determinism</a:t>
            </a:r>
          </a:p>
          <a:p>
            <a:pPr lvl="1"/>
            <a:r>
              <a:rPr lang="en-US" dirty="0"/>
              <a:t>So far in our discussion, when the machine is in a given state and reads the next input symbol, we know what the next state will be.</a:t>
            </a:r>
          </a:p>
          <a:p>
            <a:pPr lvl="1"/>
            <a:r>
              <a:rPr lang="en-US" dirty="0"/>
              <a:t>DFA: deterministic finite automaton</a:t>
            </a:r>
          </a:p>
          <a:p>
            <a:r>
              <a:rPr lang="en-US" dirty="0" err="1"/>
              <a:t>Nondeterminism</a:t>
            </a:r>
            <a:endParaRPr lang="en-US" dirty="0"/>
          </a:p>
          <a:p>
            <a:pPr lvl="1"/>
            <a:r>
              <a:rPr lang="en-US" dirty="0"/>
              <a:t>Several choices may exist for the next state at any point.</a:t>
            </a:r>
          </a:p>
          <a:p>
            <a:pPr lvl="1"/>
            <a:r>
              <a:rPr lang="en-US" dirty="0"/>
              <a:t>NFA: nondeterministic finite automaton</a:t>
            </a:r>
          </a:p>
          <a:p>
            <a:r>
              <a:rPr lang="en-US" dirty="0"/>
              <a:t>The flexibility of </a:t>
            </a:r>
            <a:r>
              <a:rPr lang="en-US" dirty="0" err="1"/>
              <a:t>nondeterminism</a:t>
            </a:r>
            <a:r>
              <a:rPr lang="en-US" dirty="0"/>
              <a:t> often facilitates the design of finite automata.</a:t>
            </a:r>
          </a:p>
        </p:txBody>
      </p:sp>
    </p:spTree>
    <p:extLst>
      <p:ext uri="{BB962C8B-B14F-4D97-AF65-F5344CB8AC3E}">
        <p14:creationId xmlns:p14="http://schemas.microsoft.com/office/powerpoint/2010/main" val="3759352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3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410" name="Rectangle 2"/>
          <p:cNvSpPr>
            <a:spLocks noGrp="1" noChangeArrowheads="1"/>
          </p:cNvSpPr>
          <p:nvPr>
            <p:ph type="title"/>
          </p:nvPr>
        </p:nvSpPr>
        <p:spPr>
          <a:xfrm>
            <a:off x="1295400" y="152400"/>
            <a:ext cx="7772400" cy="1143000"/>
          </a:xfrm>
        </p:spPr>
        <p:txBody>
          <a:bodyPr/>
          <a:lstStyle/>
          <a:p>
            <a:r>
              <a:rPr lang="en-US" sz="3600" dirty="0"/>
              <a:t>Difference between DFA and NFA</a:t>
            </a:r>
          </a:p>
        </p:txBody>
      </p:sp>
      <p:graphicFrame>
        <p:nvGraphicFramePr>
          <p:cNvPr id="273488" name="Group 80"/>
          <p:cNvGraphicFramePr>
            <a:graphicFrameLocks noGrp="1"/>
          </p:cNvGraphicFramePr>
          <p:nvPr>
            <p:ph type="tbl" idx="1"/>
          </p:nvPr>
        </p:nvGraphicFramePr>
        <p:xfrm>
          <a:off x="1143000" y="3520440"/>
          <a:ext cx="7772400" cy="1737360"/>
        </p:xfrm>
        <a:graphic>
          <a:graphicData uri="http://schemas.openxmlformats.org/drawingml/2006/table">
            <a:tbl>
              <a:tblPr/>
              <a:tblGrid>
                <a:gridCol w="1143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05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24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# exiting transition arrows for each symbol in </a:t>
                      </a: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sym typeface="Symbol" pitchFamily="18" charset="2"/>
                        </a:rPr>
                        <a:t>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labels on the transition arrows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22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DFA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symbols from </a:t>
                      </a: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sym typeface="Symbol" pitchFamily="18" charset="2"/>
                        </a:rPr>
                        <a:t></a:t>
                      </a: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29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NFA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0, 1, or many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sym typeface="Symbol" pitchFamily="18" charset="2"/>
                        </a:rPr>
                        <a:t></a:t>
                      </a: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, symbols from </a:t>
                      </a: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sym typeface="Symbol" pitchFamily="18" charset="2"/>
                        </a:rPr>
                        <a:t>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273489" name="Group 81"/>
          <p:cNvGrpSpPr>
            <a:grpSpLocks/>
          </p:cNvGrpSpPr>
          <p:nvPr/>
        </p:nvGrpSpPr>
        <p:grpSpPr bwMode="auto">
          <a:xfrm>
            <a:off x="1600200" y="1459865"/>
            <a:ext cx="6889750" cy="1298575"/>
            <a:chOff x="624" y="528"/>
            <a:chExt cx="4340" cy="818"/>
          </a:xfrm>
        </p:grpSpPr>
        <p:sp>
          <p:nvSpPr>
            <p:cNvPr id="273413" name="Oval 5"/>
            <p:cNvSpPr>
              <a:spLocks noChangeArrowheads="1"/>
            </p:cNvSpPr>
            <p:nvPr/>
          </p:nvSpPr>
          <p:spPr bwMode="auto">
            <a:xfrm>
              <a:off x="816" y="960"/>
              <a:ext cx="386" cy="386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 sz="2800" b="1">
                  <a:sym typeface="Symbol" pitchFamily="18" charset="2"/>
                </a:rPr>
                <a:t>q</a:t>
              </a:r>
              <a:r>
                <a:rPr lang="en-US" sz="2800" b="1" baseline="-25000">
                  <a:sym typeface="Symbol" pitchFamily="18" charset="2"/>
                </a:rPr>
                <a:t>1</a:t>
              </a:r>
            </a:p>
          </p:txBody>
        </p:sp>
        <p:grpSp>
          <p:nvGrpSpPr>
            <p:cNvPr id="273414" name="Group 6"/>
            <p:cNvGrpSpPr>
              <a:grpSpLocks/>
            </p:cNvGrpSpPr>
            <p:nvPr/>
          </p:nvGrpSpPr>
          <p:grpSpPr bwMode="auto">
            <a:xfrm>
              <a:off x="624" y="1056"/>
              <a:ext cx="192" cy="192"/>
              <a:chOff x="576" y="3408"/>
              <a:chExt cx="192" cy="192"/>
            </a:xfrm>
          </p:grpSpPr>
          <p:sp>
            <p:nvSpPr>
              <p:cNvPr id="273415" name="Line 7"/>
              <p:cNvSpPr>
                <a:spLocks noChangeShapeType="1"/>
              </p:cNvSpPr>
              <p:nvPr/>
            </p:nvSpPr>
            <p:spPr bwMode="auto">
              <a:xfrm>
                <a:off x="576" y="3408"/>
                <a:ext cx="192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3416" name="Line 8"/>
              <p:cNvSpPr>
                <a:spLocks noChangeShapeType="1"/>
              </p:cNvSpPr>
              <p:nvPr/>
            </p:nvSpPr>
            <p:spPr bwMode="auto">
              <a:xfrm flipV="1">
                <a:off x="576" y="3504"/>
                <a:ext cx="192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73419" name="Freeform 11"/>
            <p:cNvSpPr>
              <a:spLocks/>
            </p:cNvSpPr>
            <p:nvPr/>
          </p:nvSpPr>
          <p:spPr bwMode="auto">
            <a:xfrm>
              <a:off x="867" y="784"/>
              <a:ext cx="240" cy="192"/>
            </a:xfrm>
            <a:custGeom>
              <a:avLst/>
              <a:gdLst/>
              <a:ahLst/>
              <a:cxnLst>
                <a:cxn ang="0">
                  <a:pos x="0" y="336"/>
                </a:cxn>
                <a:cxn ang="0">
                  <a:pos x="624" y="0"/>
                </a:cxn>
                <a:cxn ang="0">
                  <a:pos x="1296" y="336"/>
                </a:cxn>
              </a:cxnLst>
              <a:rect l="0" t="0" r="r" b="b"/>
              <a:pathLst>
                <a:path w="1296" h="336">
                  <a:moveTo>
                    <a:pt x="0" y="336"/>
                  </a:moveTo>
                  <a:cubicBezTo>
                    <a:pt x="204" y="168"/>
                    <a:pt x="408" y="0"/>
                    <a:pt x="624" y="0"/>
                  </a:cubicBezTo>
                  <a:cubicBezTo>
                    <a:pt x="840" y="0"/>
                    <a:pt x="1068" y="168"/>
                    <a:pt x="1296" y="33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73421" name="Text Box 13"/>
            <p:cNvSpPr txBox="1">
              <a:spLocks noChangeArrowheads="1"/>
            </p:cNvSpPr>
            <p:nvPr/>
          </p:nvSpPr>
          <p:spPr bwMode="auto">
            <a:xfrm>
              <a:off x="866" y="528"/>
              <a:ext cx="35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/>
              <a:r>
                <a:rPr lang="en-US"/>
                <a:t>0,1</a:t>
              </a:r>
            </a:p>
          </p:txBody>
        </p:sp>
        <p:sp>
          <p:nvSpPr>
            <p:cNvPr id="273422" name="Text Box 14"/>
            <p:cNvSpPr txBox="1">
              <a:spLocks noChangeArrowheads="1"/>
            </p:cNvSpPr>
            <p:nvPr/>
          </p:nvSpPr>
          <p:spPr bwMode="auto">
            <a:xfrm>
              <a:off x="4032" y="864"/>
              <a:ext cx="21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/>
              <a:r>
                <a:rPr lang="en-US"/>
                <a:t>1</a:t>
              </a:r>
            </a:p>
          </p:txBody>
        </p:sp>
        <p:sp>
          <p:nvSpPr>
            <p:cNvPr id="273423" name="Text Box 15"/>
            <p:cNvSpPr txBox="1">
              <a:spLocks noChangeArrowheads="1"/>
            </p:cNvSpPr>
            <p:nvPr/>
          </p:nvSpPr>
          <p:spPr bwMode="auto">
            <a:xfrm>
              <a:off x="1488" y="864"/>
              <a:ext cx="21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/>
              <a:r>
                <a:rPr lang="en-US"/>
                <a:t>1</a:t>
              </a:r>
            </a:p>
          </p:txBody>
        </p:sp>
        <p:sp>
          <p:nvSpPr>
            <p:cNvPr id="273424" name="Text Box 16"/>
            <p:cNvSpPr txBox="1">
              <a:spLocks noChangeArrowheads="1"/>
            </p:cNvSpPr>
            <p:nvPr/>
          </p:nvSpPr>
          <p:spPr bwMode="auto">
            <a:xfrm>
              <a:off x="2640" y="864"/>
              <a:ext cx="30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/>
              <a:r>
                <a:rPr lang="en-US"/>
                <a:t>0, </a:t>
              </a:r>
            </a:p>
          </p:txBody>
        </p:sp>
        <p:sp>
          <p:nvSpPr>
            <p:cNvPr id="273425" name="Oval 17"/>
            <p:cNvSpPr>
              <a:spLocks noChangeArrowheads="1"/>
            </p:cNvSpPr>
            <p:nvPr/>
          </p:nvSpPr>
          <p:spPr bwMode="auto">
            <a:xfrm>
              <a:off x="3312" y="960"/>
              <a:ext cx="386" cy="386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 sz="2800" b="1">
                  <a:sym typeface="Symbol" pitchFamily="18" charset="2"/>
                </a:rPr>
                <a:t>q</a:t>
              </a:r>
              <a:r>
                <a:rPr lang="en-US" sz="2800" b="1" baseline="-25000">
                  <a:sym typeface="Symbol" pitchFamily="18" charset="2"/>
                </a:rPr>
                <a:t>3</a:t>
              </a:r>
            </a:p>
          </p:txBody>
        </p:sp>
        <p:sp>
          <p:nvSpPr>
            <p:cNvPr id="273426" name="Line 18"/>
            <p:cNvSpPr>
              <a:spLocks noChangeShapeType="1"/>
            </p:cNvSpPr>
            <p:nvPr/>
          </p:nvSpPr>
          <p:spPr bwMode="auto">
            <a:xfrm>
              <a:off x="1200" y="1152"/>
              <a:ext cx="86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grpSp>
          <p:nvGrpSpPr>
            <p:cNvPr id="273431" name="Group 23"/>
            <p:cNvGrpSpPr>
              <a:grpSpLocks/>
            </p:cNvGrpSpPr>
            <p:nvPr/>
          </p:nvGrpSpPr>
          <p:grpSpPr bwMode="auto">
            <a:xfrm>
              <a:off x="4560" y="528"/>
              <a:ext cx="404" cy="818"/>
              <a:chOff x="4176" y="1008"/>
              <a:chExt cx="404" cy="818"/>
            </a:xfrm>
          </p:grpSpPr>
          <p:sp>
            <p:nvSpPr>
              <p:cNvPr id="273417" name="Oval 9"/>
              <p:cNvSpPr>
                <a:spLocks noChangeArrowheads="1"/>
              </p:cNvSpPr>
              <p:nvPr/>
            </p:nvSpPr>
            <p:spPr bwMode="auto">
              <a:xfrm>
                <a:off x="4176" y="1440"/>
                <a:ext cx="386" cy="386"/>
              </a:xfrm>
              <a:prstGeom prst="ellipse">
                <a:avLst/>
              </a:prstGeom>
              <a:solidFill>
                <a:schemeClr val="bg1"/>
              </a:solidFill>
              <a:ln w="38100" cmpd="dbl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en-US" sz="2800" b="1">
                    <a:sym typeface="Symbol" pitchFamily="18" charset="2"/>
                  </a:rPr>
                  <a:t>q</a:t>
                </a:r>
                <a:r>
                  <a:rPr lang="en-US" sz="2800" b="1" baseline="-25000">
                    <a:sym typeface="Symbol" pitchFamily="18" charset="2"/>
                  </a:rPr>
                  <a:t>4</a:t>
                </a:r>
              </a:p>
            </p:txBody>
          </p:sp>
          <p:sp>
            <p:nvSpPr>
              <p:cNvPr id="273420" name="Freeform 12"/>
              <p:cNvSpPr>
                <a:spLocks/>
              </p:cNvSpPr>
              <p:nvPr/>
            </p:nvSpPr>
            <p:spPr bwMode="auto">
              <a:xfrm>
                <a:off x="4274" y="1276"/>
                <a:ext cx="240" cy="192"/>
              </a:xfrm>
              <a:custGeom>
                <a:avLst/>
                <a:gdLst/>
                <a:ahLst/>
                <a:cxnLst>
                  <a:cxn ang="0">
                    <a:pos x="0" y="336"/>
                  </a:cxn>
                  <a:cxn ang="0">
                    <a:pos x="624" y="0"/>
                  </a:cxn>
                  <a:cxn ang="0">
                    <a:pos x="1296" y="336"/>
                  </a:cxn>
                </a:cxnLst>
                <a:rect l="0" t="0" r="r" b="b"/>
                <a:pathLst>
                  <a:path w="1296" h="336">
                    <a:moveTo>
                      <a:pt x="0" y="336"/>
                    </a:moveTo>
                    <a:cubicBezTo>
                      <a:pt x="204" y="168"/>
                      <a:pt x="408" y="0"/>
                      <a:pt x="624" y="0"/>
                    </a:cubicBezTo>
                    <a:cubicBezTo>
                      <a:pt x="840" y="0"/>
                      <a:pt x="1068" y="168"/>
                      <a:pt x="1296" y="336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3428" name="Text Box 20"/>
              <p:cNvSpPr txBox="1">
                <a:spLocks noChangeArrowheads="1"/>
              </p:cNvSpPr>
              <p:nvPr/>
            </p:nvSpPr>
            <p:spPr bwMode="auto">
              <a:xfrm>
                <a:off x="4224" y="1008"/>
                <a:ext cx="356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l"/>
                <a:r>
                  <a:rPr lang="en-US"/>
                  <a:t>0,1</a:t>
                </a:r>
              </a:p>
            </p:txBody>
          </p:sp>
        </p:grpSp>
        <p:sp>
          <p:nvSpPr>
            <p:cNvPr id="273430" name="Oval 22"/>
            <p:cNvSpPr>
              <a:spLocks noChangeArrowheads="1"/>
            </p:cNvSpPr>
            <p:nvPr/>
          </p:nvSpPr>
          <p:spPr bwMode="auto">
            <a:xfrm>
              <a:off x="2064" y="960"/>
              <a:ext cx="386" cy="386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 sz="2800" b="1">
                  <a:sym typeface="Symbol" pitchFamily="18" charset="2"/>
                </a:rPr>
                <a:t>q</a:t>
              </a:r>
              <a:r>
                <a:rPr lang="en-US" sz="2800" b="1" baseline="-25000">
                  <a:sym typeface="Symbol" pitchFamily="18" charset="2"/>
                </a:rPr>
                <a:t>2</a:t>
              </a:r>
            </a:p>
          </p:txBody>
        </p:sp>
        <p:sp>
          <p:nvSpPr>
            <p:cNvPr id="273432" name="Line 24"/>
            <p:cNvSpPr>
              <a:spLocks noChangeShapeType="1"/>
            </p:cNvSpPr>
            <p:nvPr/>
          </p:nvSpPr>
          <p:spPr bwMode="auto">
            <a:xfrm>
              <a:off x="2448" y="1152"/>
              <a:ext cx="86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73433" name="Line 25"/>
            <p:cNvSpPr>
              <a:spLocks noChangeShapeType="1"/>
            </p:cNvSpPr>
            <p:nvPr/>
          </p:nvSpPr>
          <p:spPr bwMode="auto">
            <a:xfrm>
              <a:off x="3696" y="1152"/>
              <a:ext cx="86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graphicFrame>
          <p:nvGraphicFramePr>
            <p:cNvPr id="273434" name="Object 26"/>
            <p:cNvGraphicFramePr>
              <a:graphicFrameLocks noChangeAspect="1"/>
            </p:cNvGraphicFramePr>
            <p:nvPr/>
          </p:nvGraphicFramePr>
          <p:xfrm>
            <a:off x="2832" y="864"/>
            <a:ext cx="201" cy="2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32" name="Equation" r:id="rId3" imgW="139680" imgH="177480" progId="">
                    <p:embed/>
                  </p:oleObj>
                </mc:Choice>
                <mc:Fallback>
                  <p:oleObj name="Equation" r:id="rId3" imgW="139680" imgH="177480" progId="">
                    <p:embed/>
                    <p:pic>
                      <p:nvPicPr>
                        <p:cNvPr id="273434" name="Object 2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832" y="864"/>
                          <a:ext cx="201" cy="2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73477" name="Text Box 69"/>
          <p:cNvSpPr txBox="1">
            <a:spLocks noChangeArrowheads="1"/>
          </p:cNvSpPr>
          <p:nvPr/>
        </p:nvSpPr>
        <p:spPr bwMode="auto">
          <a:xfrm>
            <a:off x="3048000" y="2758440"/>
            <a:ext cx="4070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1800" dirty="0"/>
              <a:t>(a nondeterministic finite automaton N</a:t>
            </a:r>
            <a:r>
              <a:rPr lang="en-US" sz="1800" baseline="-25000" dirty="0"/>
              <a:t>1</a:t>
            </a:r>
            <a:r>
              <a:rPr lang="en-US" sz="1800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3860121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6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 Example</a:t>
            </a:r>
          </a:p>
        </p:txBody>
      </p:sp>
      <p:sp>
        <p:nvSpPr>
          <p:cNvPr id="24269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800" dirty="0"/>
              <a:t>An example of a newspaper vending machine. </a:t>
            </a:r>
          </a:p>
          <a:p>
            <a:pPr lvl="1">
              <a:lnSpc>
                <a:spcPct val="90000"/>
              </a:lnSpc>
            </a:pPr>
            <a:r>
              <a:rPr lang="en-US" sz="2400" b="1" dirty="0"/>
              <a:t>30</a:t>
            </a:r>
            <a:r>
              <a:rPr lang="en-US" sz="2400" dirty="0"/>
              <a:t> cents/one newspaper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Only quarters, dimes and nickels are allowed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No return for overpaying</a:t>
            </a:r>
          </a:p>
          <a:p>
            <a:pPr>
              <a:lnSpc>
                <a:spcPct val="90000"/>
              </a:lnSpc>
            </a:pPr>
            <a:r>
              <a:rPr lang="en-US" sz="2800" dirty="0"/>
              <a:t>Machine keeps </a:t>
            </a:r>
            <a:r>
              <a:rPr lang="en-US" sz="2800" b="1" dirty="0"/>
              <a:t>7</a:t>
            </a:r>
            <a:r>
              <a:rPr lang="en-US" sz="2800" dirty="0"/>
              <a:t> “states”: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Initial state: needs </a:t>
            </a:r>
            <a:r>
              <a:rPr lang="en-US" sz="2400" b="1" dirty="0"/>
              <a:t>30 </a:t>
            </a:r>
            <a:r>
              <a:rPr lang="en-US" sz="2400" dirty="0"/>
              <a:t>cents (before a transaction)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Final state: needs </a:t>
            </a:r>
            <a:r>
              <a:rPr lang="en-US" sz="2400" b="1" dirty="0"/>
              <a:t>0</a:t>
            </a:r>
            <a:r>
              <a:rPr lang="en-US" sz="2400" dirty="0"/>
              <a:t> cent (after </a:t>
            </a:r>
            <a:r>
              <a:rPr lang="en-US" sz="2400" b="1" dirty="0"/>
              <a:t>&gt;=30</a:t>
            </a:r>
            <a:r>
              <a:rPr lang="en-US" sz="2400" dirty="0"/>
              <a:t> cents pay, transaction ends)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Middles states: needs </a:t>
            </a:r>
            <a:r>
              <a:rPr lang="en-US" sz="2400" b="1" dirty="0"/>
              <a:t>25</a:t>
            </a:r>
            <a:r>
              <a:rPr lang="en-US" sz="2400" dirty="0"/>
              <a:t> cents(after a nickel is inserted), </a:t>
            </a:r>
            <a:r>
              <a:rPr lang="en-US" sz="2400" b="1" dirty="0"/>
              <a:t>20, 15, 10, 5</a:t>
            </a:r>
            <a:r>
              <a:rPr lang="en-US" sz="2400" dirty="0"/>
              <a:t> cents respectively.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506" name="Rectangle 2"/>
          <p:cNvSpPr>
            <a:spLocks noGrp="1" noChangeArrowheads="1"/>
          </p:cNvSpPr>
          <p:nvPr>
            <p:ph type="title"/>
          </p:nvPr>
        </p:nvSpPr>
        <p:spPr>
          <a:xfrm>
            <a:off x="1447800" y="228600"/>
            <a:ext cx="5257800" cy="762000"/>
          </a:xfrm>
        </p:spPr>
        <p:txBody>
          <a:bodyPr/>
          <a:lstStyle/>
          <a:p>
            <a:r>
              <a:rPr lang="en-US" sz="3600" dirty="0"/>
              <a:t>Computation of an NFA</a:t>
            </a:r>
          </a:p>
        </p:txBody>
      </p:sp>
      <p:sp>
        <p:nvSpPr>
          <p:cNvPr id="277507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1066800" y="1219200"/>
            <a:ext cx="4343400" cy="5257800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90000"/>
              </a:lnSpc>
            </a:pPr>
            <a:r>
              <a:rPr lang="en-US" sz="2200" dirty="0"/>
              <a:t>If an NFA comes to a state with multiple ways to proceed, the machine splits into multiple copies of itself and follows all the possibilities in parallel.</a:t>
            </a:r>
          </a:p>
          <a:p>
            <a:pPr>
              <a:lnSpc>
                <a:spcPct val="90000"/>
              </a:lnSpc>
            </a:pPr>
            <a:r>
              <a:rPr lang="en-US" sz="2200" dirty="0"/>
              <a:t>If a state with </a:t>
            </a:r>
            <a:r>
              <a:rPr lang="en-US" sz="2000" dirty="0">
                <a:sym typeface="Symbol" pitchFamily="18" charset="2"/>
              </a:rPr>
              <a:t> on an exiting arrow is encountered, without reading any input, the machine splits into multiple copies, one following each of the exiting -</a:t>
            </a:r>
            <a:r>
              <a:rPr lang="en-US" sz="2000">
                <a:sym typeface="Symbol" pitchFamily="18" charset="2"/>
              </a:rPr>
              <a:t>labeled arrows </a:t>
            </a:r>
            <a:r>
              <a:rPr lang="en-US" sz="2000" dirty="0">
                <a:sym typeface="Symbol" pitchFamily="18" charset="2"/>
              </a:rPr>
              <a:t>and one staying at the current state.</a:t>
            </a:r>
            <a:endParaRPr lang="en-US" sz="2200" dirty="0"/>
          </a:p>
          <a:p>
            <a:pPr>
              <a:lnSpc>
                <a:spcPct val="90000"/>
              </a:lnSpc>
            </a:pPr>
            <a:r>
              <a:rPr lang="en-US" sz="2200" dirty="0"/>
              <a:t>If there are subsequent choices, the machine splits again.</a:t>
            </a:r>
          </a:p>
          <a:p>
            <a:pPr>
              <a:lnSpc>
                <a:spcPct val="90000"/>
              </a:lnSpc>
            </a:pPr>
            <a:r>
              <a:rPr lang="en-US" sz="2200" dirty="0"/>
              <a:t>If the next input symbol doesn’t appear on any of the arrows exiting the state of a copy of the machine, the copy dies.</a:t>
            </a:r>
          </a:p>
          <a:p>
            <a:pPr>
              <a:lnSpc>
                <a:spcPct val="90000"/>
              </a:lnSpc>
            </a:pPr>
            <a:r>
              <a:rPr lang="en-US" sz="2200" dirty="0"/>
              <a:t>Finally, if any of these copies of the machine is in an accept state at the end of the input, the NFA accepts the input string.</a:t>
            </a:r>
          </a:p>
        </p:txBody>
      </p:sp>
      <p:sp>
        <p:nvSpPr>
          <p:cNvPr id="277509" name="Rectangle 5"/>
          <p:cNvSpPr>
            <a:spLocks noGrp="1" noChangeArrowheads="1"/>
          </p:cNvSpPr>
          <p:nvPr>
            <p:ph sz="half" idx="2"/>
          </p:nvPr>
        </p:nvSpPr>
        <p:spPr>
          <a:xfrm>
            <a:off x="5410200" y="1219200"/>
            <a:ext cx="3810000" cy="4114800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90000"/>
              </a:lnSpc>
            </a:pPr>
            <a:r>
              <a:rPr lang="en-US" sz="2400" dirty="0"/>
              <a:t>Example: </a:t>
            </a:r>
          </a:p>
          <a:p>
            <a:pPr>
              <a:lnSpc>
                <a:spcPct val="90000"/>
              </a:lnSpc>
              <a:buNone/>
            </a:pPr>
            <a:r>
              <a:rPr lang="en-US" sz="2400" dirty="0"/>
              <a:t>	N</a:t>
            </a:r>
            <a:r>
              <a:rPr lang="en-US" sz="2400" baseline="-25000" dirty="0"/>
              <a:t>1</a:t>
            </a:r>
            <a:r>
              <a:rPr lang="en-US" sz="2400" dirty="0"/>
              <a:t> on input 010110 </a:t>
            </a:r>
          </a:p>
        </p:txBody>
      </p:sp>
    </p:spTree>
    <p:extLst>
      <p:ext uri="{BB962C8B-B14F-4D97-AF65-F5344CB8AC3E}">
        <p14:creationId xmlns:p14="http://schemas.microsoft.com/office/powerpoint/2010/main" val="2759918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578" name="Rectangle 2"/>
          <p:cNvSpPr>
            <a:spLocks noGrp="1" noChangeArrowheads="1"/>
          </p:cNvSpPr>
          <p:nvPr>
            <p:ph type="title"/>
          </p:nvPr>
        </p:nvSpPr>
        <p:spPr>
          <a:xfrm>
            <a:off x="1295400" y="76200"/>
            <a:ext cx="7315200" cy="1143000"/>
          </a:xfrm>
        </p:spPr>
        <p:txBody>
          <a:bodyPr/>
          <a:lstStyle/>
          <a:p>
            <a:r>
              <a:rPr lang="en-US" sz="4000" dirty="0"/>
              <a:t>Formal Definition of an NFA</a:t>
            </a:r>
          </a:p>
        </p:txBody>
      </p:sp>
      <p:sp>
        <p:nvSpPr>
          <p:cNvPr id="280579" name="Rectangle 3"/>
          <p:cNvSpPr>
            <a:spLocks noGrp="1" noChangeArrowheads="1"/>
          </p:cNvSpPr>
          <p:nvPr>
            <p:ph idx="1"/>
          </p:nvPr>
        </p:nvSpPr>
        <p:spPr>
          <a:xfrm>
            <a:off x="990600" y="1447800"/>
            <a:ext cx="7848600" cy="3200400"/>
          </a:xfrm>
        </p:spPr>
        <p:txBody>
          <a:bodyPr/>
          <a:lstStyle/>
          <a:p>
            <a:pPr>
              <a:buFontTx/>
              <a:buNone/>
            </a:pPr>
            <a:r>
              <a:rPr lang="en-US" sz="2800" dirty="0"/>
              <a:t>    A </a:t>
            </a:r>
            <a:r>
              <a:rPr lang="en-US" sz="2800" b="1" dirty="0"/>
              <a:t>nondeterministic finite automaton (NFA)</a:t>
            </a:r>
            <a:r>
              <a:rPr lang="en-US" sz="2800" dirty="0"/>
              <a:t> is a quintuple </a:t>
            </a:r>
            <a:r>
              <a:rPr lang="en-US" sz="2800" b="1" dirty="0"/>
              <a:t>M=(Q, </a:t>
            </a:r>
            <a:r>
              <a:rPr lang="en-US" sz="2800" b="1" dirty="0">
                <a:sym typeface="Symbol" pitchFamily="18" charset="2"/>
              </a:rPr>
              <a:t>, , q</a:t>
            </a:r>
            <a:r>
              <a:rPr lang="en-US" sz="2800" b="1" baseline="-25000" dirty="0">
                <a:sym typeface="Symbol" pitchFamily="18" charset="2"/>
              </a:rPr>
              <a:t>0</a:t>
            </a:r>
            <a:r>
              <a:rPr lang="en-US" sz="2800" b="1" dirty="0">
                <a:sym typeface="Symbol" pitchFamily="18" charset="2"/>
              </a:rPr>
              <a:t>, F),</a:t>
            </a:r>
            <a:r>
              <a:rPr lang="en-US" sz="2800" dirty="0">
                <a:sym typeface="Symbol" pitchFamily="18" charset="2"/>
              </a:rPr>
              <a:t> where </a:t>
            </a:r>
            <a:r>
              <a:rPr lang="en-US" sz="2800" b="1" dirty="0">
                <a:sym typeface="Symbol" pitchFamily="18" charset="2"/>
              </a:rPr>
              <a:t>Q</a:t>
            </a:r>
            <a:r>
              <a:rPr lang="en-US" sz="2800" dirty="0">
                <a:sym typeface="Symbol" pitchFamily="18" charset="2"/>
              </a:rPr>
              <a:t> is a finite set of states,  a finite of alphabet, </a:t>
            </a:r>
            <a:r>
              <a:rPr lang="en-US" sz="2800" b="1" dirty="0">
                <a:sym typeface="Symbol" pitchFamily="18" charset="2"/>
              </a:rPr>
              <a:t>q</a:t>
            </a:r>
            <a:r>
              <a:rPr lang="en-US" sz="2800" b="1" baseline="-25000" dirty="0">
                <a:sym typeface="Symbol" pitchFamily="18" charset="2"/>
              </a:rPr>
              <a:t>0</a:t>
            </a:r>
            <a:r>
              <a:rPr lang="en-US" sz="2800" b="1" dirty="0">
                <a:sym typeface="Symbol" pitchFamily="18" charset="2"/>
              </a:rPr>
              <a:t>Q</a:t>
            </a:r>
            <a:r>
              <a:rPr lang="en-US" sz="2800" dirty="0">
                <a:sym typeface="Symbol" pitchFamily="18" charset="2"/>
              </a:rPr>
              <a:t> the start symbol, F a subset of Q called final or accepting states, and </a:t>
            </a:r>
            <a:r>
              <a:rPr lang="en-US" sz="2800" b="1" dirty="0">
                <a:sym typeface="Symbol" pitchFamily="18" charset="2"/>
              </a:rPr>
              <a:t></a:t>
            </a:r>
            <a:r>
              <a:rPr lang="en-US" sz="2800" dirty="0">
                <a:sym typeface="Symbol" pitchFamily="18" charset="2"/>
              </a:rPr>
              <a:t> a total function from </a:t>
            </a:r>
            <a:r>
              <a:rPr lang="en-US" sz="2800" b="1" dirty="0">
                <a:sym typeface="Symbol" pitchFamily="18" charset="2"/>
              </a:rPr>
              <a:t>Q x ({})</a:t>
            </a:r>
            <a:r>
              <a:rPr lang="en-US" sz="2800" dirty="0">
                <a:sym typeface="Symbol" pitchFamily="18" charset="2"/>
              </a:rPr>
              <a:t> to </a:t>
            </a:r>
            <a:r>
              <a:rPr lang="en-US" sz="2800" b="1" dirty="0">
                <a:sym typeface="Symbol" pitchFamily="18" charset="2"/>
              </a:rPr>
              <a:t>P(Q),</a:t>
            </a:r>
            <a:r>
              <a:rPr lang="en-US" sz="2800" dirty="0">
                <a:sym typeface="Symbol" pitchFamily="18" charset="2"/>
              </a:rPr>
              <a:t> the set of all subsets of the state set </a:t>
            </a:r>
            <a:r>
              <a:rPr lang="en-US" sz="2800" b="1" dirty="0">
                <a:sym typeface="Symbol" pitchFamily="18" charset="2"/>
              </a:rPr>
              <a:t>Q</a:t>
            </a:r>
            <a:r>
              <a:rPr lang="en-US" sz="2800" dirty="0">
                <a:sym typeface="Symbol" pitchFamily="18" charset="2"/>
              </a:rPr>
              <a:t>. </a:t>
            </a:r>
          </a:p>
        </p:txBody>
      </p:sp>
      <p:sp>
        <p:nvSpPr>
          <p:cNvPr id="280580" name="Rectangle 4"/>
          <p:cNvSpPr>
            <a:spLocks noChangeArrowheads="1"/>
          </p:cNvSpPr>
          <p:nvPr/>
        </p:nvSpPr>
        <p:spPr bwMode="auto">
          <a:xfrm>
            <a:off x="1447800" y="5029200"/>
            <a:ext cx="73152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dirty="0"/>
              <a:t>Exercise: Write down </a:t>
            </a:r>
            <a:r>
              <a:rPr lang="en-US" b="1" dirty="0"/>
              <a:t>Q, </a:t>
            </a:r>
            <a:r>
              <a:rPr lang="en-US" b="1" dirty="0">
                <a:sym typeface="Symbol" pitchFamily="18" charset="2"/>
              </a:rPr>
              <a:t>, , q</a:t>
            </a:r>
            <a:r>
              <a:rPr lang="en-US" b="1" baseline="-25000" dirty="0">
                <a:sym typeface="Symbol" pitchFamily="18" charset="2"/>
              </a:rPr>
              <a:t>0</a:t>
            </a:r>
            <a:r>
              <a:rPr lang="en-US" b="1" dirty="0">
                <a:sym typeface="Symbol" pitchFamily="18" charset="2"/>
              </a:rPr>
              <a:t>, F </a:t>
            </a:r>
            <a:r>
              <a:rPr lang="en-US" dirty="0">
                <a:sym typeface="Symbol" pitchFamily="18" charset="2"/>
              </a:rPr>
              <a:t>for N</a:t>
            </a:r>
            <a:r>
              <a:rPr lang="en-US" baseline="-25000" dirty="0">
                <a:sym typeface="Symbol" pitchFamily="18" charset="2"/>
              </a:rPr>
              <a:t>1.</a:t>
            </a:r>
          </a:p>
        </p:txBody>
      </p:sp>
    </p:spTree>
    <p:extLst>
      <p:ext uri="{BB962C8B-B14F-4D97-AF65-F5344CB8AC3E}">
        <p14:creationId xmlns:p14="http://schemas.microsoft.com/office/powerpoint/2010/main" val="80411227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554" name="Rectangle 2"/>
          <p:cNvSpPr>
            <a:spLocks noGrp="1" noChangeArrowheads="1"/>
          </p:cNvSpPr>
          <p:nvPr>
            <p:ph type="title"/>
          </p:nvPr>
        </p:nvSpPr>
        <p:spPr>
          <a:xfrm>
            <a:off x="1295400" y="0"/>
            <a:ext cx="7086600" cy="1143000"/>
          </a:xfrm>
        </p:spPr>
        <p:txBody>
          <a:bodyPr/>
          <a:lstStyle/>
          <a:p>
            <a:r>
              <a:rPr lang="en-US" dirty="0"/>
              <a:t>Examples of NFA</a:t>
            </a:r>
          </a:p>
        </p:txBody>
      </p:sp>
      <p:sp>
        <p:nvSpPr>
          <p:cNvPr id="279555" name="Rectangle 3"/>
          <p:cNvSpPr>
            <a:spLocks noGrp="1" noChangeArrowheads="1"/>
          </p:cNvSpPr>
          <p:nvPr>
            <p:ph idx="1"/>
          </p:nvPr>
        </p:nvSpPr>
        <p:spPr>
          <a:xfrm>
            <a:off x="990600" y="6248400"/>
            <a:ext cx="7772400" cy="457200"/>
          </a:xfrm>
        </p:spPr>
        <p:txBody>
          <a:bodyPr/>
          <a:lstStyle/>
          <a:p>
            <a:r>
              <a:rPr lang="en-US" sz="2400"/>
              <a:t>What are the languages generated by each of them?</a:t>
            </a:r>
          </a:p>
        </p:txBody>
      </p:sp>
      <p:grpSp>
        <p:nvGrpSpPr>
          <p:cNvPr id="279610" name="Group 58"/>
          <p:cNvGrpSpPr>
            <a:grpSpLocks/>
          </p:cNvGrpSpPr>
          <p:nvPr/>
        </p:nvGrpSpPr>
        <p:grpSpPr bwMode="auto">
          <a:xfrm>
            <a:off x="1447800" y="990600"/>
            <a:ext cx="4267200" cy="990600"/>
            <a:chOff x="528" y="576"/>
            <a:chExt cx="2688" cy="624"/>
          </a:xfrm>
        </p:grpSpPr>
        <p:sp>
          <p:nvSpPr>
            <p:cNvPr id="279557" name="Oval 5"/>
            <p:cNvSpPr>
              <a:spLocks noChangeArrowheads="1"/>
            </p:cNvSpPr>
            <p:nvPr/>
          </p:nvSpPr>
          <p:spPr bwMode="auto">
            <a:xfrm>
              <a:off x="720" y="912"/>
              <a:ext cx="288" cy="288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0</a:t>
              </a:r>
            </a:p>
          </p:txBody>
        </p:sp>
        <p:sp>
          <p:nvSpPr>
            <p:cNvPr id="279558" name="Oval 6"/>
            <p:cNvSpPr>
              <a:spLocks noChangeArrowheads="1"/>
            </p:cNvSpPr>
            <p:nvPr/>
          </p:nvSpPr>
          <p:spPr bwMode="auto">
            <a:xfrm>
              <a:off x="1872" y="912"/>
              <a:ext cx="288" cy="288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1</a:t>
              </a:r>
            </a:p>
          </p:txBody>
        </p:sp>
        <p:sp>
          <p:nvSpPr>
            <p:cNvPr id="279559" name="Oval 7"/>
            <p:cNvSpPr>
              <a:spLocks noChangeArrowheads="1"/>
            </p:cNvSpPr>
            <p:nvPr/>
          </p:nvSpPr>
          <p:spPr bwMode="auto">
            <a:xfrm>
              <a:off x="2928" y="912"/>
              <a:ext cx="288" cy="288"/>
            </a:xfrm>
            <a:prstGeom prst="ellipse">
              <a:avLst/>
            </a:prstGeom>
            <a:solidFill>
              <a:schemeClr val="bg1"/>
            </a:solidFill>
            <a:ln w="38100" cmpd="dbl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2</a:t>
              </a:r>
            </a:p>
          </p:txBody>
        </p:sp>
        <p:sp>
          <p:nvSpPr>
            <p:cNvPr id="279560" name="Freeform 8"/>
            <p:cNvSpPr>
              <a:spLocks/>
            </p:cNvSpPr>
            <p:nvPr/>
          </p:nvSpPr>
          <p:spPr bwMode="auto">
            <a:xfrm>
              <a:off x="720" y="720"/>
              <a:ext cx="384" cy="240"/>
            </a:xfrm>
            <a:custGeom>
              <a:avLst/>
              <a:gdLst/>
              <a:ahLst/>
              <a:cxnLst>
                <a:cxn ang="0">
                  <a:pos x="448" y="392"/>
                </a:cxn>
                <a:cxn ang="0">
                  <a:pos x="592" y="152"/>
                </a:cxn>
                <a:cxn ang="0">
                  <a:pos x="256" y="8"/>
                </a:cxn>
                <a:cxn ang="0">
                  <a:pos x="16" y="200"/>
                </a:cxn>
                <a:cxn ang="0">
                  <a:pos x="160" y="344"/>
                </a:cxn>
              </a:cxnLst>
              <a:rect l="0" t="0" r="r" b="b"/>
              <a:pathLst>
                <a:path w="624" h="392">
                  <a:moveTo>
                    <a:pt x="448" y="392"/>
                  </a:moveTo>
                  <a:cubicBezTo>
                    <a:pt x="536" y="304"/>
                    <a:pt x="624" y="216"/>
                    <a:pt x="592" y="152"/>
                  </a:cubicBezTo>
                  <a:cubicBezTo>
                    <a:pt x="560" y="88"/>
                    <a:pt x="352" y="0"/>
                    <a:pt x="256" y="8"/>
                  </a:cubicBezTo>
                  <a:cubicBezTo>
                    <a:pt x="160" y="16"/>
                    <a:pt x="32" y="144"/>
                    <a:pt x="16" y="200"/>
                  </a:cubicBezTo>
                  <a:cubicBezTo>
                    <a:pt x="0" y="256"/>
                    <a:pt x="80" y="300"/>
                    <a:pt x="160" y="344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79561" name="Rectangle 9"/>
            <p:cNvSpPr>
              <a:spLocks noChangeArrowheads="1"/>
            </p:cNvSpPr>
            <p:nvPr/>
          </p:nvSpPr>
          <p:spPr bwMode="auto">
            <a:xfrm>
              <a:off x="720" y="576"/>
              <a:ext cx="462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 sz="2000"/>
                <a:t>a, b</a:t>
              </a:r>
            </a:p>
          </p:txBody>
        </p:sp>
        <p:sp>
          <p:nvSpPr>
            <p:cNvPr id="279562" name="Rectangle 10"/>
            <p:cNvSpPr>
              <a:spLocks noChangeArrowheads="1"/>
            </p:cNvSpPr>
            <p:nvPr/>
          </p:nvSpPr>
          <p:spPr bwMode="auto">
            <a:xfrm>
              <a:off x="1248" y="864"/>
              <a:ext cx="336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 sz="2000"/>
                <a:t>a</a:t>
              </a:r>
            </a:p>
          </p:txBody>
        </p:sp>
        <p:sp>
          <p:nvSpPr>
            <p:cNvPr id="279563" name="Rectangle 11"/>
            <p:cNvSpPr>
              <a:spLocks noChangeArrowheads="1"/>
            </p:cNvSpPr>
            <p:nvPr/>
          </p:nvSpPr>
          <p:spPr bwMode="auto">
            <a:xfrm>
              <a:off x="2400" y="864"/>
              <a:ext cx="336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 sz="2000"/>
                <a:t>a</a:t>
              </a:r>
            </a:p>
          </p:txBody>
        </p:sp>
        <p:sp>
          <p:nvSpPr>
            <p:cNvPr id="279564" name="Line 12"/>
            <p:cNvSpPr>
              <a:spLocks noChangeShapeType="1"/>
            </p:cNvSpPr>
            <p:nvPr/>
          </p:nvSpPr>
          <p:spPr bwMode="auto">
            <a:xfrm>
              <a:off x="2160" y="1056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79565" name="Line 13"/>
            <p:cNvSpPr>
              <a:spLocks noChangeShapeType="1"/>
            </p:cNvSpPr>
            <p:nvPr/>
          </p:nvSpPr>
          <p:spPr bwMode="auto">
            <a:xfrm>
              <a:off x="1008" y="1056"/>
              <a:ext cx="86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grpSp>
          <p:nvGrpSpPr>
            <p:cNvPr id="279566" name="Group 14"/>
            <p:cNvGrpSpPr>
              <a:grpSpLocks/>
            </p:cNvGrpSpPr>
            <p:nvPr/>
          </p:nvGrpSpPr>
          <p:grpSpPr bwMode="auto">
            <a:xfrm>
              <a:off x="528" y="960"/>
              <a:ext cx="192" cy="192"/>
              <a:chOff x="576" y="3408"/>
              <a:chExt cx="192" cy="192"/>
            </a:xfrm>
          </p:grpSpPr>
          <p:sp>
            <p:nvSpPr>
              <p:cNvPr id="279567" name="Line 15"/>
              <p:cNvSpPr>
                <a:spLocks noChangeShapeType="1"/>
              </p:cNvSpPr>
              <p:nvPr/>
            </p:nvSpPr>
            <p:spPr bwMode="auto">
              <a:xfrm>
                <a:off x="576" y="3408"/>
                <a:ext cx="192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9568" name="Line 16"/>
              <p:cNvSpPr>
                <a:spLocks noChangeShapeType="1"/>
              </p:cNvSpPr>
              <p:nvPr/>
            </p:nvSpPr>
            <p:spPr bwMode="auto">
              <a:xfrm flipV="1">
                <a:off x="576" y="3504"/>
                <a:ext cx="192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279611" name="Group 59"/>
          <p:cNvGrpSpPr>
            <a:grpSpLocks/>
          </p:cNvGrpSpPr>
          <p:nvPr/>
        </p:nvGrpSpPr>
        <p:grpSpPr bwMode="auto">
          <a:xfrm>
            <a:off x="1447800" y="2514600"/>
            <a:ext cx="4467225" cy="990600"/>
            <a:chOff x="528" y="1536"/>
            <a:chExt cx="2814" cy="624"/>
          </a:xfrm>
        </p:grpSpPr>
        <p:sp>
          <p:nvSpPr>
            <p:cNvPr id="279569" name="Oval 17"/>
            <p:cNvSpPr>
              <a:spLocks noChangeArrowheads="1"/>
            </p:cNvSpPr>
            <p:nvPr/>
          </p:nvSpPr>
          <p:spPr bwMode="auto">
            <a:xfrm>
              <a:off x="720" y="1872"/>
              <a:ext cx="288" cy="288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0</a:t>
              </a:r>
            </a:p>
          </p:txBody>
        </p:sp>
        <p:sp>
          <p:nvSpPr>
            <p:cNvPr id="279570" name="Oval 18"/>
            <p:cNvSpPr>
              <a:spLocks noChangeArrowheads="1"/>
            </p:cNvSpPr>
            <p:nvPr/>
          </p:nvSpPr>
          <p:spPr bwMode="auto">
            <a:xfrm>
              <a:off x="1824" y="1872"/>
              <a:ext cx="288" cy="288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1</a:t>
              </a:r>
            </a:p>
          </p:txBody>
        </p:sp>
        <p:sp>
          <p:nvSpPr>
            <p:cNvPr id="279571" name="Oval 19"/>
            <p:cNvSpPr>
              <a:spLocks noChangeArrowheads="1"/>
            </p:cNvSpPr>
            <p:nvPr/>
          </p:nvSpPr>
          <p:spPr bwMode="auto">
            <a:xfrm>
              <a:off x="2880" y="1872"/>
              <a:ext cx="288" cy="288"/>
            </a:xfrm>
            <a:prstGeom prst="ellipse">
              <a:avLst/>
            </a:prstGeom>
            <a:solidFill>
              <a:schemeClr val="bg1"/>
            </a:solidFill>
            <a:ln w="38100" cmpd="dbl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2</a:t>
              </a:r>
            </a:p>
          </p:txBody>
        </p:sp>
        <p:sp>
          <p:nvSpPr>
            <p:cNvPr id="279572" name="Freeform 20"/>
            <p:cNvSpPr>
              <a:spLocks/>
            </p:cNvSpPr>
            <p:nvPr/>
          </p:nvSpPr>
          <p:spPr bwMode="auto">
            <a:xfrm>
              <a:off x="672" y="1680"/>
              <a:ext cx="384" cy="240"/>
            </a:xfrm>
            <a:custGeom>
              <a:avLst/>
              <a:gdLst/>
              <a:ahLst/>
              <a:cxnLst>
                <a:cxn ang="0">
                  <a:pos x="448" y="392"/>
                </a:cxn>
                <a:cxn ang="0">
                  <a:pos x="592" y="152"/>
                </a:cxn>
                <a:cxn ang="0">
                  <a:pos x="256" y="8"/>
                </a:cxn>
                <a:cxn ang="0">
                  <a:pos x="16" y="200"/>
                </a:cxn>
                <a:cxn ang="0">
                  <a:pos x="160" y="344"/>
                </a:cxn>
              </a:cxnLst>
              <a:rect l="0" t="0" r="r" b="b"/>
              <a:pathLst>
                <a:path w="624" h="392">
                  <a:moveTo>
                    <a:pt x="448" y="392"/>
                  </a:moveTo>
                  <a:cubicBezTo>
                    <a:pt x="536" y="304"/>
                    <a:pt x="624" y="216"/>
                    <a:pt x="592" y="152"/>
                  </a:cubicBezTo>
                  <a:cubicBezTo>
                    <a:pt x="560" y="88"/>
                    <a:pt x="352" y="0"/>
                    <a:pt x="256" y="8"/>
                  </a:cubicBezTo>
                  <a:cubicBezTo>
                    <a:pt x="160" y="16"/>
                    <a:pt x="32" y="144"/>
                    <a:pt x="16" y="200"/>
                  </a:cubicBezTo>
                  <a:cubicBezTo>
                    <a:pt x="0" y="256"/>
                    <a:pt x="80" y="300"/>
                    <a:pt x="160" y="344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79573" name="Rectangle 21"/>
            <p:cNvSpPr>
              <a:spLocks noChangeArrowheads="1"/>
            </p:cNvSpPr>
            <p:nvPr/>
          </p:nvSpPr>
          <p:spPr bwMode="auto">
            <a:xfrm>
              <a:off x="672" y="1536"/>
              <a:ext cx="462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 sz="2000"/>
                <a:t>a, b</a:t>
              </a:r>
            </a:p>
          </p:txBody>
        </p:sp>
        <p:sp>
          <p:nvSpPr>
            <p:cNvPr id="279574" name="Rectangle 22"/>
            <p:cNvSpPr>
              <a:spLocks noChangeArrowheads="1"/>
            </p:cNvSpPr>
            <p:nvPr/>
          </p:nvSpPr>
          <p:spPr bwMode="auto">
            <a:xfrm>
              <a:off x="1200" y="1824"/>
              <a:ext cx="336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 sz="2000"/>
                <a:t>a</a:t>
              </a:r>
            </a:p>
          </p:txBody>
        </p:sp>
        <p:sp>
          <p:nvSpPr>
            <p:cNvPr id="279575" name="Rectangle 23"/>
            <p:cNvSpPr>
              <a:spLocks noChangeArrowheads="1"/>
            </p:cNvSpPr>
            <p:nvPr/>
          </p:nvSpPr>
          <p:spPr bwMode="auto">
            <a:xfrm>
              <a:off x="2352" y="1824"/>
              <a:ext cx="336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 sz="2000"/>
                <a:t>a</a:t>
              </a:r>
            </a:p>
          </p:txBody>
        </p:sp>
        <p:sp>
          <p:nvSpPr>
            <p:cNvPr id="279576" name="Line 24"/>
            <p:cNvSpPr>
              <a:spLocks noChangeShapeType="1"/>
            </p:cNvSpPr>
            <p:nvPr/>
          </p:nvSpPr>
          <p:spPr bwMode="auto">
            <a:xfrm>
              <a:off x="2112" y="2016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79577" name="Line 25"/>
            <p:cNvSpPr>
              <a:spLocks noChangeShapeType="1"/>
            </p:cNvSpPr>
            <p:nvPr/>
          </p:nvSpPr>
          <p:spPr bwMode="auto">
            <a:xfrm>
              <a:off x="1008" y="2016"/>
              <a:ext cx="81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79578" name="Freeform 26"/>
            <p:cNvSpPr>
              <a:spLocks/>
            </p:cNvSpPr>
            <p:nvPr/>
          </p:nvSpPr>
          <p:spPr bwMode="auto">
            <a:xfrm>
              <a:off x="2880" y="1680"/>
              <a:ext cx="384" cy="240"/>
            </a:xfrm>
            <a:custGeom>
              <a:avLst/>
              <a:gdLst/>
              <a:ahLst/>
              <a:cxnLst>
                <a:cxn ang="0">
                  <a:pos x="448" y="392"/>
                </a:cxn>
                <a:cxn ang="0">
                  <a:pos x="592" y="152"/>
                </a:cxn>
                <a:cxn ang="0">
                  <a:pos x="256" y="8"/>
                </a:cxn>
                <a:cxn ang="0">
                  <a:pos x="16" y="200"/>
                </a:cxn>
                <a:cxn ang="0">
                  <a:pos x="160" y="344"/>
                </a:cxn>
              </a:cxnLst>
              <a:rect l="0" t="0" r="r" b="b"/>
              <a:pathLst>
                <a:path w="624" h="392">
                  <a:moveTo>
                    <a:pt x="448" y="392"/>
                  </a:moveTo>
                  <a:cubicBezTo>
                    <a:pt x="536" y="304"/>
                    <a:pt x="624" y="216"/>
                    <a:pt x="592" y="152"/>
                  </a:cubicBezTo>
                  <a:cubicBezTo>
                    <a:pt x="560" y="88"/>
                    <a:pt x="352" y="0"/>
                    <a:pt x="256" y="8"/>
                  </a:cubicBezTo>
                  <a:cubicBezTo>
                    <a:pt x="160" y="16"/>
                    <a:pt x="32" y="144"/>
                    <a:pt x="16" y="200"/>
                  </a:cubicBezTo>
                  <a:cubicBezTo>
                    <a:pt x="0" y="256"/>
                    <a:pt x="80" y="300"/>
                    <a:pt x="160" y="344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79579" name="Rectangle 27"/>
            <p:cNvSpPr>
              <a:spLocks noChangeArrowheads="1"/>
            </p:cNvSpPr>
            <p:nvPr/>
          </p:nvSpPr>
          <p:spPr bwMode="auto">
            <a:xfrm>
              <a:off x="2880" y="1536"/>
              <a:ext cx="462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 sz="2000"/>
                <a:t>a, b</a:t>
              </a:r>
            </a:p>
          </p:txBody>
        </p:sp>
        <p:grpSp>
          <p:nvGrpSpPr>
            <p:cNvPr id="279599" name="Group 47"/>
            <p:cNvGrpSpPr>
              <a:grpSpLocks/>
            </p:cNvGrpSpPr>
            <p:nvPr/>
          </p:nvGrpSpPr>
          <p:grpSpPr bwMode="auto">
            <a:xfrm>
              <a:off x="528" y="1920"/>
              <a:ext cx="192" cy="192"/>
              <a:chOff x="576" y="3408"/>
              <a:chExt cx="192" cy="192"/>
            </a:xfrm>
          </p:grpSpPr>
          <p:sp>
            <p:nvSpPr>
              <p:cNvPr id="279600" name="Line 48"/>
              <p:cNvSpPr>
                <a:spLocks noChangeShapeType="1"/>
              </p:cNvSpPr>
              <p:nvPr/>
            </p:nvSpPr>
            <p:spPr bwMode="auto">
              <a:xfrm>
                <a:off x="576" y="3408"/>
                <a:ext cx="192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9601" name="Line 49"/>
              <p:cNvSpPr>
                <a:spLocks noChangeShapeType="1"/>
              </p:cNvSpPr>
              <p:nvPr/>
            </p:nvSpPr>
            <p:spPr bwMode="auto">
              <a:xfrm flipV="1">
                <a:off x="576" y="3504"/>
                <a:ext cx="192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279612" name="Group 60"/>
          <p:cNvGrpSpPr>
            <a:grpSpLocks/>
          </p:cNvGrpSpPr>
          <p:nvPr/>
        </p:nvGrpSpPr>
        <p:grpSpPr bwMode="auto">
          <a:xfrm>
            <a:off x="1524000" y="4038600"/>
            <a:ext cx="4543425" cy="1828800"/>
            <a:chOff x="576" y="2496"/>
            <a:chExt cx="2862" cy="1152"/>
          </a:xfrm>
        </p:grpSpPr>
        <p:sp>
          <p:nvSpPr>
            <p:cNvPr id="279580" name="Oval 28"/>
            <p:cNvSpPr>
              <a:spLocks noChangeArrowheads="1"/>
            </p:cNvSpPr>
            <p:nvPr/>
          </p:nvSpPr>
          <p:spPr bwMode="auto">
            <a:xfrm>
              <a:off x="768" y="3024"/>
              <a:ext cx="288" cy="288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0</a:t>
              </a:r>
            </a:p>
          </p:txBody>
        </p:sp>
        <p:sp>
          <p:nvSpPr>
            <p:cNvPr id="279581" name="Oval 29"/>
            <p:cNvSpPr>
              <a:spLocks noChangeArrowheads="1"/>
            </p:cNvSpPr>
            <p:nvPr/>
          </p:nvSpPr>
          <p:spPr bwMode="auto">
            <a:xfrm>
              <a:off x="1632" y="2784"/>
              <a:ext cx="288" cy="288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1</a:t>
              </a:r>
            </a:p>
          </p:txBody>
        </p:sp>
        <p:sp>
          <p:nvSpPr>
            <p:cNvPr id="279582" name="Oval 30"/>
            <p:cNvSpPr>
              <a:spLocks noChangeArrowheads="1"/>
            </p:cNvSpPr>
            <p:nvPr/>
          </p:nvSpPr>
          <p:spPr bwMode="auto">
            <a:xfrm>
              <a:off x="2688" y="2784"/>
              <a:ext cx="288" cy="288"/>
            </a:xfrm>
            <a:prstGeom prst="ellipse">
              <a:avLst/>
            </a:prstGeom>
            <a:solidFill>
              <a:schemeClr val="bg1"/>
            </a:solidFill>
            <a:ln w="38100" cmpd="dbl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2</a:t>
              </a:r>
            </a:p>
          </p:txBody>
        </p:sp>
        <p:sp>
          <p:nvSpPr>
            <p:cNvPr id="279583" name="Freeform 31"/>
            <p:cNvSpPr>
              <a:spLocks/>
            </p:cNvSpPr>
            <p:nvPr/>
          </p:nvSpPr>
          <p:spPr bwMode="auto">
            <a:xfrm>
              <a:off x="720" y="2832"/>
              <a:ext cx="384" cy="240"/>
            </a:xfrm>
            <a:custGeom>
              <a:avLst/>
              <a:gdLst/>
              <a:ahLst/>
              <a:cxnLst>
                <a:cxn ang="0">
                  <a:pos x="448" y="392"/>
                </a:cxn>
                <a:cxn ang="0">
                  <a:pos x="592" y="152"/>
                </a:cxn>
                <a:cxn ang="0">
                  <a:pos x="256" y="8"/>
                </a:cxn>
                <a:cxn ang="0">
                  <a:pos x="16" y="200"/>
                </a:cxn>
                <a:cxn ang="0">
                  <a:pos x="160" y="344"/>
                </a:cxn>
              </a:cxnLst>
              <a:rect l="0" t="0" r="r" b="b"/>
              <a:pathLst>
                <a:path w="624" h="392">
                  <a:moveTo>
                    <a:pt x="448" y="392"/>
                  </a:moveTo>
                  <a:cubicBezTo>
                    <a:pt x="536" y="304"/>
                    <a:pt x="624" y="216"/>
                    <a:pt x="592" y="152"/>
                  </a:cubicBezTo>
                  <a:cubicBezTo>
                    <a:pt x="560" y="88"/>
                    <a:pt x="352" y="0"/>
                    <a:pt x="256" y="8"/>
                  </a:cubicBezTo>
                  <a:cubicBezTo>
                    <a:pt x="160" y="16"/>
                    <a:pt x="32" y="144"/>
                    <a:pt x="16" y="200"/>
                  </a:cubicBezTo>
                  <a:cubicBezTo>
                    <a:pt x="0" y="256"/>
                    <a:pt x="80" y="300"/>
                    <a:pt x="160" y="344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79584" name="Rectangle 32"/>
            <p:cNvSpPr>
              <a:spLocks noChangeArrowheads="1"/>
            </p:cNvSpPr>
            <p:nvPr/>
          </p:nvSpPr>
          <p:spPr bwMode="auto">
            <a:xfrm>
              <a:off x="1152" y="2880"/>
              <a:ext cx="336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 sz="2000"/>
                <a:t>a</a:t>
              </a:r>
            </a:p>
          </p:txBody>
        </p:sp>
        <p:sp>
          <p:nvSpPr>
            <p:cNvPr id="279585" name="Rectangle 33"/>
            <p:cNvSpPr>
              <a:spLocks noChangeArrowheads="1"/>
            </p:cNvSpPr>
            <p:nvPr/>
          </p:nvSpPr>
          <p:spPr bwMode="auto">
            <a:xfrm>
              <a:off x="2160" y="2736"/>
              <a:ext cx="336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 sz="2000"/>
                <a:t>a</a:t>
              </a:r>
            </a:p>
          </p:txBody>
        </p:sp>
        <p:sp>
          <p:nvSpPr>
            <p:cNvPr id="279586" name="Line 34"/>
            <p:cNvSpPr>
              <a:spLocks noChangeShapeType="1"/>
            </p:cNvSpPr>
            <p:nvPr/>
          </p:nvSpPr>
          <p:spPr bwMode="auto">
            <a:xfrm>
              <a:off x="1920" y="2928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79587" name="Line 35"/>
            <p:cNvSpPr>
              <a:spLocks noChangeShapeType="1"/>
            </p:cNvSpPr>
            <p:nvPr/>
          </p:nvSpPr>
          <p:spPr bwMode="auto">
            <a:xfrm flipV="1">
              <a:off x="1056" y="2976"/>
              <a:ext cx="576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79588" name="Freeform 36"/>
            <p:cNvSpPr>
              <a:spLocks/>
            </p:cNvSpPr>
            <p:nvPr/>
          </p:nvSpPr>
          <p:spPr bwMode="auto">
            <a:xfrm>
              <a:off x="2688" y="2592"/>
              <a:ext cx="384" cy="240"/>
            </a:xfrm>
            <a:custGeom>
              <a:avLst/>
              <a:gdLst/>
              <a:ahLst/>
              <a:cxnLst>
                <a:cxn ang="0">
                  <a:pos x="448" y="392"/>
                </a:cxn>
                <a:cxn ang="0">
                  <a:pos x="592" y="152"/>
                </a:cxn>
                <a:cxn ang="0">
                  <a:pos x="256" y="8"/>
                </a:cxn>
                <a:cxn ang="0">
                  <a:pos x="16" y="200"/>
                </a:cxn>
                <a:cxn ang="0">
                  <a:pos x="160" y="344"/>
                </a:cxn>
              </a:cxnLst>
              <a:rect l="0" t="0" r="r" b="b"/>
              <a:pathLst>
                <a:path w="624" h="392">
                  <a:moveTo>
                    <a:pt x="448" y="392"/>
                  </a:moveTo>
                  <a:cubicBezTo>
                    <a:pt x="536" y="304"/>
                    <a:pt x="624" y="216"/>
                    <a:pt x="592" y="152"/>
                  </a:cubicBezTo>
                  <a:cubicBezTo>
                    <a:pt x="560" y="88"/>
                    <a:pt x="352" y="0"/>
                    <a:pt x="256" y="8"/>
                  </a:cubicBezTo>
                  <a:cubicBezTo>
                    <a:pt x="160" y="16"/>
                    <a:pt x="32" y="144"/>
                    <a:pt x="16" y="200"/>
                  </a:cubicBezTo>
                  <a:cubicBezTo>
                    <a:pt x="0" y="256"/>
                    <a:pt x="80" y="300"/>
                    <a:pt x="160" y="344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79589" name="Line 37"/>
            <p:cNvSpPr>
              <a:spLocks noChangeShapeType="1"/>
            </p:cNvSpPr>
            <p:nvPr/>
          </p:nvSpPr>
          <p:spPr bwMode="auto">
            <a:xfrm>
              <a:off x="1056" y="3168"/>
              <a:ext cx="576" cy="3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79590" name="Oval 38"/>
            <p:cNvSpPr>
              <a:spLocks noChangeArrowheads="1"/>
            </p:cNvSpPr>
            <p:nvPr/>
          </p:nvSpPr>
          <p:spPr bwMode="auto">
            <a:xfrm>
              <a:off x="1632" y="3360"/>
              <a:ext cx="288" cy="288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3</a:t>
              </a:r>
            </a:p>
          </p:txBody>
        </p:sp>
        <p:sp>
          <p:nvSpPr>
            <p:cNvPr id="279591" name="Oval 39"/>
            <p:cNvSpPr>
              <a:spLocks noChangeArrowheads="1"/>
            </p:cNvSpPr>
            <p:nvPr/>
          </p:nvSpPr>
          <p:spPr bwMode="auto">
            <a:xfrm>
              <a:off x="2688" y="3360"/>
              <a:ext cx="288" cy="288"/>
            </a:xfrm>
            <a:prstGeom prst="ellipse">
              <a:avLst/>
            </a:prstGeom>
            <a:solidFill>
              <a:schemeClr val="bg1"/>
            </a:solidFill>
            <a:ln w="38100" cmpd="dbl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4</a:t>
              </a:r>
            </a:p>
          </p:txBody>
        </p:sp>
        <p:sp>
          <p:nvSpPr>
            <p:cNvPr id="279592" name="Rectangle 40"/>
            <p:cNvSpPr>
              <a:spLocks noChangeArrowheads="1"/>
            </p:cNvSpPr>
            <p:nvPr/>
          </p:nvSpPr>
          <p:spPr bwMode="auto">
            <a:xfrm>
              <a:off x="2160" y="3312"/>
              <a:ext cx="336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 sz="2000"/>
                <a:t>b</a:t>
              </a:r>
            </a:p>
          </p:txBody>
        </p:sp>
        <p:sp>
          <p:nvSpPr>
            <p:cNvPr id="279593" name="Line 41"/>
            <p:cNvSpPr>
              <a:spLocks noChangeShapeType="1"/>
            </p:cNvSpPr>
            <p:nvPr/>
          </p:nvSpPr>
          <p:spPr bwMode="auto">
            <a:xfrm>
              <a:off x="1920" y="3504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79594" name="Freeform 42"/>
            <p:cNvSpPr>
              <a:spLocks/>
            </p:cNvSpPr>
            <p:nvPr/>
          </p:nvSpPr>
          <p:spPr bwMode="auto">
            <a:xfrm>
              <a:off x="2688" y="3168"/>
              <a:ext cx="384" cy="240"/>
            </a:xfrm>
            <a:custGeom>
              <a:avLst/>
              <a:gdLst/>
              <a:ahLst/>
              <a:cxnLst>
                <a:cxn ang="0">
                  <a:pos x="448" y="392"/>
                </a:cxn>
                <a:cxn ang="0">
                  <a:pos x="592" y="152"/>
                </a:cxn>
                <a:cxn ang="0">
                  <a:pos x="256" y="8"/>
                </a:cxn>
                <a:cxn ang="0">
                  <a:pos x="16" y="200"/>
                </a:cxn>
                <a:cxn ang="0">
                  <a:pos x="160" y="344"/>
                </a:cxn>
              </a:cxnLst>
              <a:rect l="0" t="0" r="r" b="b"/>
              <a:pathLst>
                <a:path w="624" h="392">
                  <a:moveTo>
                    <a:pt x="448" y="392"/>
                  </a:moveTo>
                  <a:cubicBezTo>
                    <a:pt x="536" y="304"/>
                    <a:pt x="624" y="216"/>
                    <a:pt x="592" y="152"/>
                  </a:cubicBezTo>
                  <a:cubicBezTo>
                    <a:pt x="560" y="88"/>
                    <a:pt x="352" y="0"/>
                    <a:pt x="256" y="8"/>
                  </a:cubicBezTo>
                  <a:cubicBezTo>
                    <a:pt x="160" y="16"/>
                    <a:pt x="32" y="144"/>
                    <a:pt x="16" y="200"/>
                  </a:cubicBezTo>
                  <a:cubicBezTo>
                    <a:pt x="0" y="256"/>
                    <a:pt x="80" y="300"/>
                    <a:pt x="160" y="344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79595" name="Rectangle 43"/>
            <p:cNvSpPr>
              <a:spLocks noChangeArrowheads="1"/>
            </p:cNvSpPr>
            <p:nvPr/>
          </p:nvSpPr>
          <p:spPr bwMode="auto">
            <a:xfrm>
              <a:off x="3024" y="2496"/>
              <a:ext cx="414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 sz="2000"/>
                <a:t>a, b</a:t>
              </a:r>
            </a:p>
          </p:txBody>
        </p:sp>
        <p:sp>
          <p:nvSpPr>
            <p:cNvPr id="279596" name="Rectangle 44"/>
            <p:cNvSpPr>
              <a:spLocks noChangeArrowheads="1"/>
            </p:cNvSpPr>
            <p:nvPr/>
          </p:nvSpPr>
          <p:spPr bwMode="auto">
            <a:xfrm>
              <a:off x="3024" y="3072"/>
              <a:ext cx="414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 sz="2000"/>
                <a:t>a, b</a:t>
              </a:r>
            </a:p>
          </p:txBody>
        </p:sp>
        <p:sp>
          <p:nvSpPr>
            <p:cNvPr id="279597" name="Rectangle 45"/>
            <p:cNvSpPr>
              <a:spLocks noChangeArrowheads="1"/>
            </p:cNvSpPr>
            <p:nvPr/>
          </p:nvSpPr>
          <p:spPr bwMode="auto">
            <a:xfrm>
              <a:off x="1152" y="3456"/>
              <a:ext cx="240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 sz="2000"/>
                <a:t>b</a:t>
              </a:r>
            </a:p>
          </p:txBody>
        </p:sp>
        <p:sp>
          <p:nvSpPr>
            <p:cNvPr id="279598" name="Rectangle 46"/>
            <p:cNvSpPr>
              <a:spLocks noChangeArrowheads="1"/>
            </p:cNvSpPr>
            <p:nvPr/>
          </p:nvSpPr>
          <p:spPr bwMode="auto">
            <a:xfrm>
              <a:off x="672" y="2640"/>
              <a:ext cx="462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 sz="2000"/>
                <a:t>a, b</a:t>
              </a:r>
            </a:p>
          </p:txBody>
        </p:sp>
        <p:grpSp>
          <p:nvGrpSpPr>
            <p:cNvPr id="279602" name="Group 50"/>
            <p:cNvGrpSpPr>
              <a:grpSpLocks/>
            </p:cNvGrpSpPr>
            <p:nvPr/>
          </p:nvGrpSpPr>
          <p:grpSpPr bwMode="auto">
            <a:xfrm>
              <a:off x="576" y="3072"/>
              <a:ext cx="192" cy="192"/>
              <a:chOff x="576" y="3408"/>
              <a:chExt cx="192" cy="192"/>
            </a:xfrm>
          </p:grpSpPr>
          <p:sp>
            <p:nvSpPr>
              <p:cNvPr id="279603" name="Line 51"/>
              <p:cNvSpPr>
                <a:spLocks noChangeShapeType="1"/>
              </p:cNvSpPr>
              <p:nvPr/>
            </p:nvSpPr>
            <p:spPr bwMode="auto">
              <a:xfrm>
                <a:off x="576" y="3408"/>
                <a:ext cx="192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9604" name="Line 52"/>
              <p:cNvSpPr>
                <a:spLocks noChangeShapeType="1"/>
              </p:cNvSpPr>
              <p:nvPr/>
            </p:nvSpPr>
            <p:spPr bwMode="auto">
              <a:xfrm flipV="1">
                <a:off x="576" y="3504"/>
                <a:ext cx="192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66D3D24C-45BA-3743-B787-9E952ED114C6}"/>
                  </a:ext>
                </a:extLst>
              </p:cNvPr>
              <p:cNvSpPr txBox="1"/>
              <p:nvPr/>
            </p:nvSpPr>
            <p:spPr>
              <a:xfrm>
                <a:off x="7358743" y="1616529"/>
                <a:ext cx="1505027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en-US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∪</m:t>
                          </m:r>
                          <m:r>
                            <a:rPr lang="en-US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𝑏</m:t>
                          </m:r>
                          <m:r>
                            <a:rPr lang="en-US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  <m:sup>
                          <m:r>
                            <a:rPr lang="en-US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∗</m:t>
                          </m:r>
                        </m:sup>
                      </m:sSup>
                      <m:r>
                        <a:rPr lang="en-US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𝑎𝑎</m:t>
                      </m:r>
                    </m:oMath>
                  </m:oMathPara>
                </a14:m>
                <a:endParaRPr lang="en-US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66D3D24C-45BA-3743-B787-9E952ED114C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58743" y="1616529"/>
                <a:ext cx="1505027" cy="369332"/>
              </a:xfrm>
              <a:prstGeom prst="rect">
                <a:avLst/>
              </a:prstGeom>
              <a:blipFill>
                <a:blip r:embed="rId2"/>
                <a:stretch>
                  <a:fillRect l="-5833" r="-833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E7FBB634-7864-8244-B39C-71D6AD85275D}"/>
                  </a:ext>
                </a:extLst>
              </p:cNvPr>
              <p:cNvSpPr/>
              <p:nvPr/>
            </p:nvSpPr>
            <p:spPr>
              <a:xfrm>
                <a:off x="6366782" y="2954689"/>
                <a:ext cx="2767232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en-US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∪</m:t>
                          </m:r>
                          <m:r>
                            <a:rPr lang="en-US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𝑏</m:t>
                          </m:r>
                          <m:r>
                            <a:rPr lang="en-US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  <m:sup>
                          <m:r>
                            <a:rPr lang="en-US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∗</m:t>
                          </m:r>
                        </m:sup>
                      </m:sSup>
                      <m:r>
                        <a:rPr lang="en-US" i="1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𝑎𝑎</m:t>
                      </m:r>
                      <m:sSup>
                        <m:sSupPr>
                          <m:ctrlPr>
                            <a:rPr lang="en-US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en-US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∪</m:t>
                          </m:r>
                          <m:r>
                            <a:rPr lang="en-US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𝑏</m:t>
                          </m:r>
                          <m:r>
                            <a:rPr lang="en-US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  <m:sup>
                          <m:r>
                            <a:rPr lang="en-US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∗</m:t>
                          </m:r>
                        </m:sup>
                      </m:sSup>
                    </m:oMath>
                  </m:oMathPara>
                </a14:m>
                <a:endParaRPr lang="en-US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E7FBB634-7864-8244-B39C-71D6AD85275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66782" y="2954689"/>
                <a:ext cx="2767232" cy="461665"/>
              </a:xfrm>
              <a:prstGeom prst="rect">
                <a:avLst/>
              </a:prstGeom>
              <a:blipFill>
                <a:blip r:embed="rId3"/>
                <a:stretch>
                  <a:fillRect b="-1621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7" name="Rectangle 56">
                <a:extLst>
                  <a:ext uri="{FF2B5EF4-FFF2-40B4-BE49-F238E27FC236}">
                    <a16:creationId xmlns:a16="http://schemas.microsoft.com/office/drawing/2014/main" id="{20733AF1-CA42-A540-81F1-C45DA124FF3E}"/>
                  </a:ext>
                </a:extLst>
              </p:cNvPr>
              <p:cNvSpPr/>
              <p:nvPr/>
            </p:nvSpPr>
            <p:spPr>
              <a:xfrm>
                <a:off x="6207312" y="4918501"/>
                <a:ext cx="2926702" cy="8309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en-US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∪</m:t>
                          </m:r>
                          <m:r>
                            <a:rPr lang="en-US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𝑏</m:t>
                          </m:r>
                          <m:r>
                            <a:rPr lang="en-US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  <m:sup>
                          <m:r>
                            <a:rPr lang="en-US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∗</m:t>
                          </m:r>
                        </m:sup>
                      </m:sSup>
                      <m:r>
                        <a:rPr lang="en-US" i="1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𝑎𝑎</m:t>
                      </m:r>
                      <m:sSup>
                        <m:sSupPr>
                          <m:ctrlPr>
                            <a:rPr lang="en-US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en-US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∪</m:t>
                          </m:r>
                          <m:r>
                            <a:rPr lang="en-US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𝑏</m:t>
                          </m:r>
                          <m:r>
                            <a:rPr lang="en-US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  <m:sup>
                          <m:r>
                            <a:rPr lang="en-US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∗</m:t>
                          </m:r>
                        </m:sup>
                      </m:sSup>
                      <m:r>
                        <a:rPr lang="en-US" i="1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∪</m:t>
                      </m:r>
                    </m:oMath>
                  </m:oMathPara>
                </a14:m>
                <a:endParaRPr lang="en-US" dirty="0">
                  <a:solidFill>
                    <a:srgbClr val="0070C0"/>
                  </a:solidFill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en-US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∪</m:t>
                          </m:r>
                          <m:r>
                            <a:rPr lang="en-US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𝑏</m:t>
                          </m:r>
                          <m:r>
                            <a:rPr lang="en-US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  <m:sup>
                          <m:r>
                            <a:rPr lang="en-US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∗</m:t>
                          </m:r>
                        </m:sup>
                      </m:sSup>
                      <m:r>
                        <a:rPr lang="en-US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𝑏𝑏</m:t>
                      </m:r>
                      <m:sSup>
                        <m:sSupPr>
                          <m:ctrlPr>
                            <a:rPr lang="en-US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en-US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∪</m:t>
                          </m:r>
                          <m:r>
                            <a:rPr lang="en-US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𝑏</m:t>
                          </m:r>
                          <m:r>
                            <a:rPr lang="en-US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  <m:sup>
                          <m:r>
                            <a:rPr lang="en-US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∗</m:t>
                          </m:r>
                        </m:sup>
                      </m:sSup>
                    </m:oMath>
                  </m:oMathPara>
                </a14:m>
                <a:endParaRPr lang="en-US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57" name="Rectangle 56">
                <a:extLst>
                  <a:ext uri="{FF2B5EF4-FFF2-40B4-BE49-F238E27FC236}">
                    <a16:creationId xmlns:a16="http://schemas.microsoft.com/office/drawing/2014/main" id="{20733AF1-CA42-A540-81F1-C45DA124FF3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07312" y="4918501"/>
                <a:ext cx="2926702" cy="830997"/>
              </a:xfrm>
              <a:prstGeom prst="rect">
                <a:avLst/>
              </a:prstGeom>
              <a:blipFill>
                <a:blip r:embed="rId4"/>
                <a:stretch>
                  <a:fillRect l="-1732" b="-895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42597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Designing NFA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200" y="1524000"/>
            <a:ext cx="7708392" cy="4800600"/>
          </a:xfrm>
        </p:spPr>
        <p:txBody>
          <a:bodyPr>
            <a:normAutofit fontScale="85000" lnSpcReduction="10000"/>
          </a:bodyPr>
          <a:lstStyle/>
          <a:p>
            <a:r>
              <a:rPr lang="en-US" dirty="0"/>
              <a:t>Construct a nondeterministic finite automaton to recognize the language of strings over </a:t>
            </a:r>
            <a:r>
              <a:rPr lang="en-US" b="1" dirty="0"/>
              <a:t>{0,1} </a:t>
            </a:r>
            <a:r>
              <a:rPr lang="en-US" dirty="0"/>
              <a:t>that containing a 1 in the third position </a:t>
            </a:r>
            <a:r>
              <a:rPr lang="en-US" b="1" dirty="0"/>
              <a:t>from the end</a:t>
            </a:r>
            <a:r>
              <a:rPr lang="en-US" dirty="0"/>
              <a:t>.</a:t>
            </a:r>
          </a:p>
          <a:p>
            <a:r>
              <a:rPr lang="en-US" dirty="0"/>
              <a:t>Crucial information: whether it is three places from the end?</a:t>
            </a:r>
          </a:p>
          <a:p>
            <a:r>
              <a:rPr lang="en-US" dirty="0"/>
              <a:t>Present this information as a finite set of possibilities.</a:t>
            </a:r>
          </a:p>
          <a:p>
            <a:pPr marL="1124712" lvl="1" indent="-457200">
              <a:buFontTx/>
              <a:buAutoNum type="arabicPeriod"/>
            </a:pPr>
            <a:r>
              <a:rPr lang="en-US" sz="2600" dirty="0"/>
              <a:t>q</a:t>
            </a:r>
            <a:r>
              <a:rPr lang="en-US" sz="2600" baseline="-25000" dirty="0"/>
              <a:t>1</a:t>
            </a:r>
            <a:r>
              <a:rPr lang="en-US" sz="2600" dirty="0"/>
              <a:t>: before three places from the end</a:t>
            </a:r>
          </a:p>
          <a:p>
            <a:pPr marL="1124712" lvl="1" indent="-457200">
              <a:buFontTx/>
              <a:buAutoNum type="arabicPeriod"/>
            </a:pPr>
            <a:r>
              <a:rPr lang="en-US" sz="2600" dirty="0"/>
              <a:t>q</a:t>
            </a:r>
            <a:r>
              <a:rPr lang="en-US" sz="2600" baseline="-25000" dirty="0"/>
              <a:t>2</a:t>
            </a:r>
            <a:r>
              <a:rPr lang="en-US" sz="2600" dirty="0"/>
              <a:t>: three places from the end</a:t>
            </a:r>
          </a:p>
          <a:p>
            <a:pPr marL="1124712" lvl="1" indent="-457200">
              <a:buFontTx/>
              <a:buAutoNum type="arabicPeriod"/>
            </a:pPr>
            <a:r>
              <a:rPr lang="en-US" sz="2600" dirty="0"/>
              <a:t>q</a:t>
            </a:r>
            <a:r>
              <a:rPr lang="en-US" sz="2600" baseline="-25000" dirty="0"/>
              <a:t>3</a:t>
            </a:r>
            <a:r>
              <a:rPr lang="en-US" sz="2600" dirty="0"/>
              <a:t>: two places from the end</a:t>
            </a:r>
          </a:p>
          <a:p>
            <a:pPr marL="1124712" lvl="1" indent="-457200">
              <a:buFontTx/>
              <a:buAutoNum type="arabicPeriod"/>
            </a:pPr>
            <a:r>
              <a:rPr lang="en-US" sz="2600" dirty="0"/>
              <a:t>q</a:t>
            </a:r>
            <a:r>
              <a:rPr lang="en-US" sz="2600" baseline="-25000" dirty="0"/>
              <a:t>4</a:t>
            </a:r>
            <a:r>
              <a:rPr lang="en-US" sz="2600" dirty="0"/>
              <a:t>: the last place</a:t>
            </a:r>
            <a:endParaRPr lang="en-US" sz="3000" dirty="0"/>
          </a:p>
          <a:p>
            <a:r>
              <a:rPr lang="en-US" dirty="0"/>
              <a:t>Design a state to each of the possibilities.</a:t>
            </a:r>
          </a:p>
        </p:txBody>
      </p:sp>
    </p:spTree>
    <p:extLst>
      <p:ext uri="{BB962C8B-B14F-4D97-AF65-F5344CB8AC3E}">
        <p14:creationId xmlns:p14="http://schemas.microsoft.com/office/powerpoint/2010/main" val="3632014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30F54A-C9C5-EB49-80A3-DC893FD787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Solution</a:t>
            </a:r>
          </a:p>
        </p:txBody>
      </p:sp>
      <p:pic>
        <p:nvPicPr>
          <p:cNvPr id="5" name="Picture 4" descr="A close up of text on a whiteboard&#10;&#10;Description automatically generated">
            <a:extLst>
              <a:ext uri="{FF2B5EF4-FFF2-40B4-BE49-F238E27FC236}">
                <a16:creationId xmlns:a16="http://schemas.microsoft.com/office/drawing/2014/main" id="{3FD57954-76F9-604E-ACDD-EF06B3AECF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1600200"/>
            <a:ext cx="7489306" cy="3716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57535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675" name="Rectangle 3"/>
          <p:cNvSpPr>
            <a:spLocks noGrp="1" noChangeArrowheads="1"/>
          </p:cNvSpPr>
          <p:nvPr>
            <p:ph idx="1"/>
          </p:nvPr>
        </p:nvSpPr>
        <p:spPr>
          <a:xfrm>
            <a:off x="1143000" y="152400"/>
            <a:ext cx="7239000" cy="1447800"/>
          </a:xfrm>
        </p:spPr>
        <p:txBody>
          <a:bodyPr/>
          <a:lstStyle/>
          <a:p>
            <a:r>
              <a:rPr lang="en-US" sz="2600" dirty="0"/>
              <a:t>If an NFA has more than one final state, modify it to an equivalent machine with only one final state and has no exiting arrows.</a:t>
            </a:r>
          </a:p>
        </p:txBody>
      </p:sp>
      <p:grpSp>
        <p:nvGrpSpPr>
          <p:cNvPr id="284721" name="Group 49"/>
          <p:cNvGrpSpPr>
            <a:grpSpLocks/>
          </p:cNvGrpSpPr>
          <p:nvPr/>
        </p:nvGrpSpPr>
        <p:grpSpPr bwMode="auto">
          <a:xfrm>
            <a:off x="609600" y="1600200"/>
            <a:ext cx="4038600" cy="2133600"/>
            <a:chOff x="384" y="1008"/>
            <a:chExt cx="2544" cy="1344"/>
          </a:xfrm>
        </p:grpSpPr>
        <p:sp>
          <p:nvSpPr>
            <p:cNvPr id="284676" name="Oval 4"/>
            <p:cNvSpPr>
              <a:spLocks noChangeArrowheads="1"/>
            </p:cNvSpPr>
            <p:nvPr/>
          </p:nvSpPr>
          <p:spPr bwMode="auto">
            <a:xfrm>
              <a:off x="1056" y="1056"/>
              <a:ext cx="288" cy="288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4677" name="Oval 5"/>
            <p:cNvSpPr>
              <a:spLocks noChangeArrowheads="1"/>
            </p:cNvSpPr>
            <p:nvPr/>
          </p:nvSpPr>
          <p:spPr bwMode="auto">
            <a:xfrm>
              <a:off x="1056" y="1536"/>
              <a:ext cx="288" cy="288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4678" name="Oval 6"/>
            <p:cNvSpPr>
              <a:spLocks noChangeArrowheads="1"/>
            </p:cNvSpPr>
            <p:nvPr/>
          </p:nvSpPr>
          <p:spPr bwMode="auto">
            <a:xfrm>
              <a:off x="1056" y="2064"/>
              <a:ext cx="288" cy="288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4679" name="Oval 7"/>
            <p:cNvSpPr>
              <a:spLocks noChangeArrowheads="1"/>
            </p:cNvSpPr>
            <p:nvPr/>
          </p:nvSpPr>
          <p:spPr bwMode="auto">
            <a:xfrm>
              <a:off x="2592" y="1488"/>
              <a:ext cx="336" cy="336"/>
            </a:xfrm>
            <a:prstGeom prst="ellipse">
              <a:avLst/>
            </a:prstGeom>
            <a:solidFill>
              <a:schemeClr val="bg1"/>
            </a:solidFill>
            <a:ln w="38100" cmpd="dbl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4680" name="Line 8"/>
            <p:cNvSpPr>
              <a:spLocks noChangeShapeType="1"/>
            </p:cNvSpPr>
            <p:nvPr/>
          </p:nvSpPr>
          <p:spPr bwMode="auto">
            <a:xfrm>
              <a:off x="384" y="1200"/>
              <a:ext cx="67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84681" name="Line 9"/>
            <p:cNvSpPr>
              <a:spLocks noChangeShapeType="1"/>
            </p:cNvSpPr>
            <p:nvPr/>
          </p:nvSpPr>
          <p:spPr bwMode="auto">
            <a:xfrm>
              <a:off x="384" y="1680"/>
              <a:ext cx="67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84682" name="Line 10"/>
            <p:cNvSpPr>
              <a:spLocks noChangeShapeType="1"/>
            </p:cNvSpPr>
            <p:nvPr/>
          </p:nvSpPr>
          <p:spPr bwMode="auto">
            <a:xfrm>
              <a:off x="384" y="2208"/>
              <a:ext cx="67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84683" name="Line 11"/>
            <p:cNvSpPr>
              <a:spLocks noChangeShapeType="1"/>
            </p:cNvSpPr>
            <p:nvPr/>
          </p:nvSpPr>
          <p:spPr bwMode="auto">
            <a:xfrm>
              <a:off x="1344" y="1200"/>
              <a:ext cx="1296" cy="3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84684" name="Line 12"/>
            <p:cNvSpPr>
              <a:spLocks noChangeShapeType="1"/>
            </p:cNvSpPr>
            <p:nvPr/>
          </p:nvSpPr>
          <p:spPr bwMode="auto">
            <a:xfrm>
              <a:off x="1344" y="1680"/>
              <a:ext cx="124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84685" name="Line 13"/>
            <p:cNvSpPr>
              <a:spLocks noChangeShapeType="1"/>
            </p:cNvSpPr>
            <p:nvPr/>
          </p:nvSpPr>
          <p:spPr bwMode="auto">
            <a:xfrm flipV="1">
              <a:off x="1344" y="1824"/>
              <a:ext cx="1296" cy="3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84686" name="Rectangle 14"/>
            <p:cNvSpPr>
              <a:spLocks noChangeArrowheads="1"/>
            </p:cNvSpPr>
            <p:nvPr/>
          </p:nvSpPr>
          <p:spPr bwMode="auto">
            <a:xfrm>
              <a:off x="1920" y="1152"/>
              <a:ext cx="384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>
                  <a:sym typeface="Symbol" pitchFamily="18" charset="2"/>
                </a:rPr>
                <a:t></a:t>
              </a:r>
              <a:endParaRPr lang="en-US"/>
            </a:p>
          </p:txBody>
        </p:sp>
        <p:sp>
          <p:nvSpPr>
            <p:cNvPr id="284687" name="Rectangle 15"/>
            <p:cNvSpPr>
              <a:spLocks noChangeArrowheads="1"/>
            </p:cNvSpPr>
            <p:nvPr/>
          </p:nvSpPr>
          <p:spPr bwMode="auto">
            <a:xfrm>
              <a:off x="1872" y="1440"/>
              <a:ext cx="384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>
                  <a:sym typeface="Symbol" pitchFamily="18" charset="2"/>
                </a:rPr>
                <a:t></a:t>
              </a:r>
              <a:endParaRPr lang="en-US"/>
            </a:p>
          </p:txBody>
        </p:sp>
        <p:sp>
          <p:nvSpPr>
            <p:cNvPr id="284688" name="Rectangle 16"/>
            <p:cNvSpPr>
              <a:spLocks noChangeArrowheads="1"/>
            </p:cNvSpPr>
            <p:nvPr/>
          </p:nvSpPr>
          <p:spPr bwMode="auto">
            <a:xfrm>
              <a:off x="2064" y="2016"/>
              <a:ext cx="384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>
                  <a:sym typeface="Symbol" pitchFamily="18" charset="2"/>
                </a:rPr>
                <a:t></a:t>
              </a:r>
              <a:endParaRPr lang="en-US"/>
            </a:p>
          </p:txBody>
        </p:sp>
        <p:sp>
          <p:nvSpPr>
            <p:cNvPr id="284690" name="Text Box 18"/>
            <p:cNvSpPr txBox="1">
              <a:spLocks noChangeArrowheads="1"/>
            </p:cNvSpPr>
            <p:nvPr/>
          </p:nvSpPr>
          <p:spPr bwMode="auto">
            <a:xfrm>
              <a:off x="1068" y="1008"/>
              <a:ext cx="27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/>
                <a:t>q</a:t>
              </a:r>
              <a:r>
                <a:rPr lang="en-US" baseline="-25000"/>
                <a:t>1</a:t>
              </a:r>
            </a:p>
          </p:txBody>
        </p:sp>
        <p:sp>
          <p:nvSpPr>
            <p:cNvPr id="284691" name="Text Box 19"/>
            <p:cNvSpPr txBox="1">
              <a:spLocks noChangeArrowheads="1"/>
            </p:cNvSpPr>
            <p:nvPr/>
          </p:nvSpPr>
          <p:spPr bwMode="auto">
            <a:xfrm>
              <a:off x="1068" y="1488"/>
              <a:ext cx="27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/>
                <a:t>q</a:t>
              </a:r>
              <a:r>
                <a:rPr lang="en-US" baseline="-25000"/>
                <a:t>2</a:t>
              </a:r>
            </a:p>
          </p:txBody>
        </p:sp>
        <p:sp>
          <p:nvSpPr>
            <p:cNvPr id="284692" name="Text Box 20"/>
            <p:cNvSpPr txBox="1">
              <a:spLocks noChangeArrowheads="1"/>
            </p:cNvSpPr>
            <p:nvPr/>
          </p:nvSpPr>
          <p:spPr bwMode="auto">
            <a:xfrm>
              <a:off x="1068" y="2016"/>
              <a:ext cx="27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/>
                <a:t>q</a:t>
              </a:r>
              <a:r>
                <a:rPr lang="en-US" baseline="-25000"/>
                <a:t>3</a:t>
              </a:r>
            </a:p>
          </p:txBody>
        </p:sp>
        <p:sp>
          <p:nvSpPr>
            <p:cNvPr id="284693" name="Text Box 21"/>
            <p:cNvSpPr txBox="1">
              <a:spLocks noChangeArrowheads="1"/>
            </p:cNvSpPr>
            <p:nvPr/>
          </p:nvSpPr>
          <p:spPr bwMode="auto">
            <a:xfrm>
              <a:off x="2640" y="1488"/>
              <a:ext cx="25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/>
                <a:t>q</a:t>
              </a:r>
              <a:r>
                <a:rPr lang="en-US" baseline="-25000"/>
                <a:t>f</a:t>
              </a:r>
            </a:p>
          </p:txBody>
        </p:sp>
      </p:grpSp>
      <p:sp>
        <p:nvSpPr>
          <p:cNvPr id="284694" name="Text Box 22"/>
          <p:cNvSpPr txBox="1">
            <a:spLocks noChangeArrowheads="1"/>
          </p:cNvSpPr>
          <p:nvPr/>
        </p:nvSpPr>
        <p:spPr bwMode="auto">
          <a:xfrm>
            <a:off x="4876800" y="2057400"/>
            <a:ext cx="3929063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/>
              <a:t>where q</a:t>
            </a:r>
            <a:r>
              <a:rPr lang="en-US" baseline="-25000"/>
              <a:t>1</a:t>
            </a:r>
            <a:r>
              <a:rPr lang="en-US"/>
              <a:t>, q</a:t>
            </a:r>
            <a:r>
              <a:rPr lang="en-US" baseline="-25000"/>
              <a:t>2</a:t>
            </a:r>
            <a:r>
              <a:rPr lang="en-US"/>
              <a:t>, q</a:t>
            </a:r>
            <a:r>
              <a:rPr lang="en-US" baseline="-25000"/>
              <a:t>3</a:t>
            </a:r>
            <a:r>
              <a:rPr lang="en-US"/>
              <a:t> are original </a:t>
            </a:r>
          </a:p>
          <a:p>
            <a:pPr algn="l"/>
            <a:r>
              <a:rPr lang="en-US"/>
              <a:t>finial states, q</a:t>
            </a:r>
            <a:r>
              <a:rPr lang="en-US" baseline="-25000"/>
              <a:t>f</a:t>
            </a:r>
            <a:r>
              <a:rPr lang="en-US"/>
              <a:t> is the modified </a:t>
            </a:r>
          </a:p>
          <a:p>
            <a:pPr algn="l"/>
            <a:r>
              <a:rPr lang="en-US"/>
              <a:t>machine’s only final state</a:t>
            </a:r>
          </a:p>
        </p:txBody>
      </p:sp>
      <p:grpSp>
        <p:nvGrpSpPr>
          <p:cNvPr id="284722" name="Group 50"/>
          <p:cNvGrpSpPr>
            <a:grpSpLocks/>
          </p:cNvGrpSpPr>
          <p:nvPr/>
        </p:nvGrpSpPr>
        <p:grpSpPr bwMode="auto">
          <a:xfrm>
            <a:off x="1066800" y="5562600"/>
            <a:ext cx="2895600" cy="685800"/>
            <a:chOff x="672" y="3504"/>
            <a:chExt cx="1824" cy="432"/>
          </a:xfrm>
        </p:grpSpPr>
        <p:sp>
          <p:nvSpPr>
            <p:cNvPr id="284699" name="Oval 27"/>
            <p:cNvSpPr>
              <a:spLocks noChangeArrowheads="1"/>
            </p:cNvSpPr>
            <p:nvPr/>
          </p:nvSpPr>
          <p:spPr bwMode="auto">
            <a:xfrm>
              <a:off x="864" y="3600"/>
              <a:ext cx="288" cy="288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4701" name="Oval 29"/>
            <p:cNvSpPr>
              <a:spLocks noChangeArrowheads="1"/>
            </p:cNvSpPr>
            <p:nvPr/>
          </p:nvSpPr>
          <p:spPr bwMode="auto">
            <a:xfrm>
              <a:off x="2160" y="3600"/>
              <a:ext cx="336" cy="336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4706" name="Line 34"/>
            <p:cNvSpPr>
              <a:spLocks noChangeShapeType="1"/>
            </p:cNvSpPr>
            <p:nvPr/>
          </p:nvSpPr>
          <p:spPr bwMode="auto">
            <a:xfrm>
              <a:off x="1152" y="3744"/>
              <a:ext cx="100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84709" name="Rectangle 37"/>
            <p:cNvSpPr>
              <a:spLocks noChangeArrowheads="1"/>
            </p:cNvSpPr>
            <p:nvPr/>
          </p:nvSpPr>
          <p:spPr bwMode="auto">
            <a:xfrm>
              <a:off x="1440" y="3504"/>
              <a:ext cx="384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>
                  <a:sym typeface="Symbol" pitchFamily="18" charset="2"/>
                </a:rPr>
                <a:t></a:t>
              </a:r>
              <a:endParaRPr lang="en-US"/>
            </a:p>
          </p:txBody>
        </p:sp>
        <p:sp>
          <p:nvSpPr>
            <p:cNvPr id="284712" name="Text Box 40"/>
            <p:cNvSpPr txBox="1">
              <a:spLocks noChangeArrowheads="1"/>
            </p:cNvSpPr>
            <p:nvPr/>
          </p:nvSpPr>
          <p:spPr bwMode="auto">
            <a:xfrm>
              <a:off x="876" y="3552"/>
              <a:ext cx="27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dirty="0"/>
                <a:t>q’</a:t>
              </a:r>
              <a:endParaRPr lang="en-US" baseline="-25000" dirty="0"/>
            </a:p>
          </p:txBody>
        </p:sp>
        <p:sp>
          <p:nvSpPr>
            <p:cNvPr id="284714" name="Text Box 42"/>
            <p:cNvSpPr txBox="1">
              <a:spLocks noChangeArrowheads="1"/>
            </p:cNvSpPr>
            <p:nvPr/>
          </p:nvSpPr>
          <p:spPr bwMode="auto">
            <a:xfrm>
              <a:off x="2187" y="3600"/>
              <a:ext cx="27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/>
                <a:t>q</a:t>
              </a:r>
              <a:r>
                <a:rPr lang="en-US" baseline="-25000"/>
                <a:t>0</a:t>
              </a:r>
            </a:p>
          </p:txBody>
        </p:sp>
        <p:grpSp>
          <p:nvGrpSpPr>
            <p:cNvPr id="284715" name="Group 43"/>
            <p:cNvGrpSpPr>
              <a:grpSpLocks/>
            </p:cNvGrpSpPr>
            <p:nvPr/>
          </p:nvGrpSpPr>
          <p:grpSpPr bwMode="auto">
            <a:xfrm>
              <a:off x="672" y="3648"/>
              <a:ext cx="192" cy="192"/>
              <a:chOff x="576" y="3408"/>
              <a:chExt cx="192" cy="192"/>
            </a:xfrm>
          </p:grpSpPr>
          <p:sp>
            <p:nvSpPr>
              <p:cNvPr id="284716" name="Line 44"/>
              <p:cNvSpPr>
                <a:spLocks noChangeShapeType="1"/>
              </p:cNvSpPr>
              <p:nvPr/>
            </p:nvSpPr>
            <p:spPr bwMode="auto">
              <a:xfrm>
                <a:off x="576" y="3408"/>
                <a:ext cx="192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4717" name="Line 45"/>
              <p:cNvSpPr>
                <a:spLocks noChangeShapeType="1"/>
              </p:cNvSpPr>
              <p:nvPr/>
            </p:nvSpPr>
            <p:spPr bwMode="auto">
              <a:xfrm flipV="1">
                <a:off x="576" y="3504"/>
                <a:ext cx="192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284719" name="Rectangle 47"/>
          <p:cNvSpPr>
            <a:spLocks noChangeArrowheads="1"/>
          </p:cNvSpPr>
          <p:nvPr/>
        </p:nvSpPr>
        <p:spPr bwMode="auto">
          <a:xfrm>
            <a:off x="1219200" y="4114800"/>
            <a:ext cx="71628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l">
              <a:spcBef>
                <a:spcPct val="20000"/>
              </a:spcBef>
              <a:buClr>
                <a:schemeClr val="accent1"/>
              </a:buClr>
              <a:buFontTx/>
              <a:buChar char="•"/>
            </a:pPr>
            <a:r>
              <a:rPr lang="en-US" sz="2600" dirty="0"/>
              <a:t>If an NFA has a start state with incoming arrows, modify it to an equivalent machine with the start state having no incoming arrows.</a:t>
            </a:r>
          </a:p>
        </p:txBody>
      </p:sp>
      <p:sp>
        <p:nvSpPr>
          <p:cNvPr id="284720" name="Text Box 48"/>
          <p:cNvSpPr txBox="1">
            <a:spLocks noChangeArrowheads="1"/>
          </p:cNvSpPr>
          <p:nvPr/>
        </p:nvSpPr>
        <p:spPr bwMode="auto">
          <a:xfrm>
            <a:off x="4849813" y="5486400"/>
            <a:ext cx="3608387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/>
              <a:t>where q</a:t>
            </a:r>
            <a:r>
              <a:rPr lang="en-US" baseline="-25000"/>
              <a:t>0</a:t>
            </a:r>
            <a:r>
              <a:rPr lang="en-US"/>
              <a:t> is the original start</a:t>
            </a:r>
          </a:p>
          <a:p>
            <a:pPr algn="l"/>
            <a:r>
              <a:rPr lang="en-US"/>
              <a:t>states, q’ is the modified </a:t>
            </a:r>
          </a:p>
          <a:p>
            <a:pPr algn="l"/>
            <a:r>
              <a:rPr lang="en-US"/>
              <a:t>machine’s start state</a:t>
            </a:r>
          </a:p>
        </p:txBody>
      </p:sp>
    </p:spTree>
    <p:extLst>
      <p:ext uri="{BB962C8B-B14F-4D97-AF65-F5344CB8AC3E}">
        <p14:creationId xmlns:p14="http://schemas.microsoft.com/office/powerpoint/2010/main" val="4185610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4719" grpId="0"/>
      <p:bldP spid="28472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626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228600"/>
            <a:ext cx="7315200" cy="1143000"/>
          </a:xfrm>
        </p:spPr>
        <p:txBody>
          <a:bodyPr/>
          <a:lstStyle/>
          <a:p>
            <a:r>
              <a:rPr lang="en-US" dirty="0"/>
              <a:t>Generating New Machines</a:t>
            </a:r>
          </a:p>
        </p:txBody>
      </p:sp>
      <p:sp>
        <p:nvSpPr>
          <p:cNvPr id="282627" name="Rectangle 3"/>
          <p:cNvSpPr>
            <a:spLocks noGrp="1" noChangeArrowheads="1"/>
          </p:cNvSpPr>
          <p:nvPr>
            <p:ph idx="1"/>
          </p:nvPr>
        </p:nvSpPr>
        <p:spPr>
          <a:xfrm>
            <a:off x="1143000" y="1524000"/>
            <a:ext cx="8001000" cy="3429000"/>
          </a:xfrm>
        </p:spPr>
        <p:txBody>
          <a:bodyPr>
            <a:normAutofit lnSpcReduction="10000"/>
          </a:bodyPr>
          <a:lstStyle/>
          <a:p>
            <a:pPr>
              <a:lnSpc>
                <a:spcPct val="90000"/>
              </a:lnSpc>
            </a:pPr>
            <a:r>
              <a:rPr lang="en-US" sz="2800" dirty="0"/>
              <a:t>Problems: Let </a:t>
            </a:r>
            <a:r>
              <a:rPr lang="en-US" sz="2800" b="1" dirty="0"/>
              <a:t>M</a:t>
            </a:r>
            <a:r>
              <a:rPr lang="en-US" sz="2800" b="1" baseline="-25000" dirty="0"/>
              <a:t>1</a:t>
            </a:r>
            <a:r>
              <a:rPr lang="en-US" sz="2800" dirty="0"/>
              <a:t>, and </a:t>
            </a:r>
            <a:r>
              <a:rPr lang="en-US" sz="2800" b="1" dirty="0"/>
              <a:t>M</a:t>
            </a:r>
            <a:r>
              <a:rPr lang="en-US" sz="2800" b="1" baseline="-25000" dirty="0"/>
              <a:t>2</a:t>
            </a:r>
            <a:r>
              <a:rPr lang="en-US" sz="2800" dirty="0"/>
              <a:t> be NFA</a:t>
            </a:r>
            <a:r>
              <a:rPr lang="en-US" sz="2800" dirty="0">
                <a:sym typeface="Symbol" pitchFamily="18" charset="2"/>
              </a:rPr>
              <a:t>s, construct finite automata generating the following language, respectively</a:t>
            </a:r>
          </a:p>
          <a:p>
            <a:pPr lvl="1">
              <a:lnSpc>
                <a:spcPct val="90000"/>
              </a:lnSpc>
            </a:pPr>
            <a:r>
              <a:rPr lang="en-US" sz="2400" b="1" dirty="0">
                <a:sym typeface="Symbol" pitchFamily="18" charset="2"/>
              </a:rPr>
              <a:t>L(M</a:t>
            </a:r>
            <a:r>
              <a:rPr lang="en-US" sz="2400" b="1" baseline="-25000" dirty="0">
                <a:sym typeface="Symbol" pitchFamily="18" charset="2"/>
              </a:rPr>
              <a:t>1</a:t>
            </a:r>
            <a:r>
              <a:rPr lang="en-US" sz="2400" b="1" dirty="0">
                <a:sym typeface="Symbol" pitchFamily="18" charset="2"/>
              </a:rPr>
              <a:t>)  L(M</a:t>
            </a:r>
            <a:r>
              <a:rPr lang="en-US" sz="2400" b="1" baseline="-25000" dirty="0">
                <a:sym typeface="Symbol" pitchFamily="18" charset="2"/>
              </a:rPr>
              <a:t>2</a:t>
            </a:r>
            <a:r>
              <a:rPr lang="en-US" sz="2400" b="1" dirty="0">
                <a:sym typeface="Symbol" pitchFamily="18" charset="2"/>
              </a:rPr>
              <a:t>)</a:t>
            </a:r>
            <a:r>
              <a:rPr lang="en-US" sz="2400" dirty="0">
                <a:sym typeface="Symbol" pitchFamily="18" charset="2"/>
              </a:rPr>
              <a:t> (union)</a:t>
            </a:r>
          </a:p>
          <a:p>
            <a:pPr lvl="1">
              <a:lnSpc>
                <a:spcPct val="90000"/>
              </a:lnSpc>
            </a:pPr>
            <a:r>
              <a:rPr lang="en-US" sz="2400" b="1" dirty="0">
                <a:sym typeface="Symbol" pitchFamily="18" charset="2"/>
              </a:rPr>
              <a:t>L(M</a:t>
            </a:r>
            <a:r>
              <a:rPr lang="en-US" sz="2400" b="1" baseline="-25000" dirty="0">
                <a:sym typeface="Symbol" pitchFamily="18" charset="2"/>
              </a:rPr>
              <a:t>1</a:t>
            </a:r>
            <a:r>
              <a:rPr lang="en-US" sz="2400" b="1" dirty="0">
                <a:sym typeface="Symbol" pitchFamily="18" charset="2"/>
              </a:rPr>
              <a:t>)L(M</a:t>
            </a:r>
            <a:r>
              <a:rPr lang="en-US" sz="2400" b="1" baseline="-25000" dirty="0">
                <a:sym typeface="Symbol" pitchFamily="18" charset="2"/>
              </a:rPr>
              <a:t>2</a:t>
            </a:r>
            <a:r>
              <a:rPr lang="en-US" sz="2400" b="1" dirty="0">
                <a:sym typeface="Symbol" pitchFamily="18" charset="2"/>
              </a:rPr>
              <a:t>)</a:t>
            </a:r>
            <a:r>
              <a:rPr lang="en-US" sz="2400" dirty="0">
                <a:sym typeface="Symbol" pitchFamily="18" charset="2"/>
              </a:rPr>
              <a:t> (concatenation)</a:t>
            </a:r>
          </a:p>
          <a:p>
            <a:pPr lvl="1">
              <a:lnSpc>
                <a:spcPct val="90000"/>
              </a:lnSpc>
            </a:pPr>
            <a:r>
              <a:rPr lang="en-US" sz="2400" b="1" dirty="0">
                <a:sym typeface="Symbol" pitchFamily="18" charset="2"/>
              </a:rPr>
              <a:t>L(M</a:t>
            </a:r>
            <a:r>
              <a:rPr lang="en-US" sz="2400" b="1" baseline="-25000" dirty="0">
                <a:sym typeface="Symbol" pitchFamily="18" charset="2"/>
              </a:rPr>
              <a:t>1</a:t>
            </a:r>
            <a:r>
              <a:rPr lang="en-US" sz="2400" b="1" dirty="0">
                <a:sym typeface="Symbol" pitchFamily="18" charset="2"/>
              </a:rPr>
              <a:t>)*</a:t>
            </a:r>
            <a:r>
              <a:rPr lang="en-US" sz="2400" dirty="0">
                <a:sym typeface="Symbol" pitchFamily="18" charset="2"/>
              </a:rPr>
              <a:t> (</a:t>
            </a:r>
            <a:r>
              <a:rPr lang="en-US" sz="2400" dirty="0" err="1">
                <a:sym typeface="Symbol" pitchFamily="18" charset="2"/>
              </a:rPr>
              <a:t>Kleene</a:t>
            </a:r>
            <a:r>
              <a:rPr lang="en-US" sz="2400" dirty="0">
                <a:sym typeface="Symbol" pitchFamily="18" charset="2"/>
              </a:rPr>
              <a:t> star)</a:t>
            </a:r>
          </a:p>
          <a:p>
            <a:pPr>
              <a:lnSpc>
                <a:spcPct val="90000"/>
              </a:lnSpc>
            </a:pPr>
            <a:r>
              <a:rPr lang="en-US" sz="2800" dirty="0">
                <a:sym typeface="Symbol" pitchFamily="18" charset="2"/>
              </a:rPr>
              <a:t>We can assume that each </a:t>
            </a:r>
            <a:r>
              <a:rPr lang="en-US" sz="2800" b="1" dirty="0">
                <a:sym typeface="Symbol" pitchFamily="18" charset="2"/>
              </a:rPr>
              <a:t>M</a:t>
            </a:r>
            <a:r>
              <a:rPr lang="en-US" sz="2800" b="1" baseline="-25000" dirty="0">
                <a:sym typeface="Symbol" pitchFamily="18" charset="2"/>
              </a:rPr>
              <a:t>i</a:t>
            </a:r>
            <a:r>
              <a:rPr lang="en-US" sz="2800" b="1" dirty="0">
                <a:sym typeface="Symbol" pitchFamily="18" charset="2"/>
              </a:rPr>
              <a:t> </a:t>
            </a:r>
            <a:r>
              <a:rPr lang="en-US" sz="2800" dirty="0">
                <a:sym typeface="Symbol" pitchFamily="18" charset="2"/>
              </a:rPr>
              <a:t>has only one final state with out-degree 0, and start symbol has in-degree 0 (see the previous slide):</a:t>
            </a:r>
          </a:p>
        </p:txBody>
      </p:sp>
      <p:grpSp>
        <p:nvGrpSpPr>
          <p:cNvPr id="282650" name="Group 26"/>
          <p:cNvGrpSpPr>
            <a:grpSpLocks/>
          </p:cNvGrpSpPr>
          <p:nvPr/>
        </p:nvGrpSpPr>
        <p:grpSpPr bwMode="auto">
          <a:xfrm>
            <a:off x="1371600" y="5410200"/>
            <a:ext cx="3352800" cy="688975"/>
            <a:chOff x="384" y="3408"/>
            <a:chExt cx="2112" cy="434"/>
          </a:xfrm>
        </p:grpSpPr>
        <p:sp>
          <p:nvSpPr>
            <p:cNvPr id="282628" name="Rectangle 4"/>
            <p:cNvSpPr>
              <a:spLocks noChangeArrowheads="1"/>
            </p:cNvSpPr>
            <p:nvPr/>
          </p:nvSpPr>
          <p:spPr bwMode="auto">
            <a:xfrm>
              <a:off x="1296" y="3408"/>
              <a:ext cx="528" cy="38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M</a:t>
              </a:r>
              <a:r>
                <a:rPr lang="en-US" baseline="-25000"/>
                <a:t>1</a:t>
              </a:r>
            </a:p>
          </p:txBody>
        </p:sp>
        <p:sp>
          <p:nvSpPr>
            <p:cNvPr id="282629" name="Oval 5"/>
            <p:cNvSpPr>
              <a:spLocks noChangeArrowheads="1"/>
            </p:cNvSpPr>
            <p:nvPr/>
          </p:nvSpPr>
          <p:spPr bwMode="auto">
            <a:xfrm>
              <a:off x="576" y="3456"/>
              <a:ext cx="386" cy="386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s</a:t>
              </a:r>
              <a:r>
                <a:rPr lang="en-US" baseline="-25000"/>
                <a:t>1</a:t>
              </a:r>
            </a:p>
          </p:txBody>
        </p:sp>
        <p:sp>
          <p:nvSpPr>
            <p:cNvPr id="282630" name="Oval 6"/>
            <p:cNvSpPr>
              <a:spLocks noChangeArrowheads="1"/>
            </p:cNvSpPr>
            <p:nvPr/>
          </p:nvSpPr>
          <p:spPr bwMode="auto">
            <a:xfrm>
              <a:off x="2112" y="3408"/>
              <a:ext cx="384" cy="384"/>
            </a:xfrm>
            <a:prstGeom prst="ellipse">
              <a:avLst/>
            </a:prstGeom>
            <a:solidFill>
              <a:schemeClr val="bg1"/>
            </a:solidFill>
            <a:ln w="38100" cmpd="dbl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f</a:t>
              </a:r>
              <a:r>
                <a:rPr lang="en-US" baseline="-25000"/>
                <a:t>1</a:t>
              </a:r>
            </a:p>
          </p:txBody>
        </p:sp>
        <p:sp>
          <p:nvSpPr>
            <p:cNvPr id="282631" name="Line 7"/>
            <p:cNvSpPr>
              <a:spLocks noChangeShapeType="1"/>
            </p:cNvSpPr>
            <p:nvPr/>
          </p:nvSpPr>
          <p:spPr bwMode="auto">
            <a:xfrm>
              <a:off x="960" y="3648"/>
              <a:ext cx="3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82632" name="Line 8"/>
            <p:cNvSpPr>
              <a:spLocks noChangeShapeType="1"/>
            </p:cNvSpPr>
            <p:nvPr/>
          </p:nvSpPr>
          <p:spPr bwMode="auto">
            <a:xfrm>
              <a:off x="1824" y="3648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grpSp>
          <p:nvGrpSpPr>
            <p:cNvPr id="282640" name="Group 16"/>
            <p:cNvGrpSpPr>
              <a:grpSpLocks/>
            </p:cNvGrpSpPr>
            <p:nvPr/>
          </p:nvGrpSpPr>
          <p:grpSpPr bwMode="auto">
            <a:xfrm>
              <a:off x="384" y="3552"/>
              <a:ext cx="192" cy="192"/>
              <a:chOff x="576" y="3408"/>
              <a:chExt cx="192" cy="192"/>
            </a:xfrm>
          </p:grpSpPr>
          <p:sp>
            <p:nvSpPr>
              <p:cNvPr id="282641" name="Line 17"/>
              <p:cNvSpPr>
                <a:spLocks noChangeShapeType="1"/>
              </p:cNvSpPr>
              <p:nvPr/>
            </p:nvSpPr>
            <p:spPr bwMode="auto">
              <a:xfrm>
                <a:off x="576" y="3408"/>
                <a:ext cx="192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2642" name="Line 18"/>
              <p:cNvSpPr>
                <a:spLocks noChangeShapeType="1"/>
              </p:cNvSpPr>
              <p:nvPr/>
            </p:nvSpPr>
            <p:spPr bwMode="auto">
              <a:xfrm flipV="1">
                <a:off x="576" y="3504"/>
                <a:ext cx="192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282649" name="Group 25"/>
          <p:cNvGrpSpPr>
            <a:grpSpLocks/>
          </p:cNvGrpSpPr>
          <p:nvPr/>
        </p:nvGrpSpPr>
        <p:grpSpPr bwMode="auto">
          <a:xfrm>
            <a:off x="5410200" y="5410200"/>
            <a:ext cx="3352800" cy="612775"/>
            <a:chOff x="3024" y="3408"/>
            <a:chExt cx="2112" cy="386"/>
          </a:xfrm>
        </p:grpSpPr>
        <p:sp>
          <p:nvSpPr>
            <p:cNvPr id="282633" name="Rectangle 9"/>
            <p:cNvSpPr>
              <a:spLocks noChangeArrowheads="1"/>
            </p:cNvSpPr>
            <p:nvPr/>
          </p:nvSpPr>
          <p:spPr bwMode="auto">
            <a:xfrm>
              <a:off x="3936" y="3408"/>
              <a:ext cx="528" cy="38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M</a:t>
              </a:r>
              <a:r>
                <a:rPr lang="en-US" baseline="-25000"/>
                <a:t>2</a:t>
              </a:r>
            </a:p>
          </p:txBody>
        </p:sp>
        <p:sp>
          <p:nvSpPr>
            <p:cNvPr id="282634" name="Oval 10"/>
            <p:cNvSpPr>
              <a:spLocks noChangeArrowheads="1"/>
            </p:cNvSpPr>
            <p:nvPr/>
          </p:nvSpPr>
          <p:spPr bwMode="auto">
            <a:xfrm>
              <a:off x="3216" y="3408"/>
              <a:ext cx="386" cy="386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s</a:t>
              </a:r>
              <a:r>
                <a:rPr lang="en-US" baseline="-25000"/>
                <a:t>2</a:t>
              </a:r>
            </a:p>
          </p:txBody>
        </p:sp>
        <p:sp>
          <p:nvSpPr>
            <p:cNvPr id="282635" name="Oval 11"/>
            <p:cNvSpPr>
              <a:spLocks noChangeArrowheads="1"/>
            </p:cNvSpPr>
            <p:nvPr/>
          </p:nvSpPr>
          <p:spPr bwMode="auto">
            <a:xfrm>
              <a:off x="4752" y="3408"/>
              <a:ext cx="384" cy="384"/>
            </a:xfrm>
            <a:prstGeom prst="ellipse">
              <a:avLst/>
            </a:prstGeom>
            <a:solidFill>
              <a:schemeClr val="bg1"/>
            </a:solidFill>
            <a:ln w="38100" cmpd="dbl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f</a:t>
              </a:r>
              <a:r>
                <a:rPr lang="en-US" baseline="-25000"/>
                <a:t>2</a:t>
              </a:r>
            </a:p>
          </p:txBody>
        </p:sp>
        <p:sp>
          <p:nvSpPr>
            <p:cNvPr id="282636" name="Line 12"/>
            <p:cNvSpPr>
              <a:spLocks noChangeShapeType="1"/>
            </p:cNvSpPr>
            <p:nvPr/>
          </p:nvSpPr>
          <p:spPr bwMode="auto">
            <a:xfrm>
              <a:off x="3600" y="3600"/>
              <a:ext cx="3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82637" name="Line 13"/>
            <p:cNvSpPr>
              <a:spLocks noChangeShapeType="1"/>
            </p:cNvSpPr>
            <p:nvPr/>
          </p:nvSpPr>
          <p:spPr bwMode="auto">
            <a:xfrm>
              <a:off x="4464" y="3648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grpSp>
          <p:nvGrpSpPr>
            <p:cNvPr id="282643" name="Group 19"/>
            <p:cNvGrpSpPr>
              <a:grpSpLocks/>
            </p:cNvGrpSpPr>
            <p:nvPr/>
          </p:nvGrpSpPr>
          <p:grpSpPr bwMode="auto">
            <a:xfrm>
              <a:off x="3024" y="3504"/>
              <a:ext cx="192" cy="192"/>
              <a:chOff x="576" y="3408"/>
              <a:chExt cx="192" cy="192"/>
            </a:xfrm>
          </p:grpSpPr>
          <p:sp>
            <p:nvSpPr>
              <p:cNvPr id="282644" name="Line 20"/>
              <p:cNvSpPr>
                <a:spLocks noChangeShapeType="1"/>
              </p:cNvSpPr>
              <p:nvPr/>
            </p:nvSpPr>
            <p:spPr bwMode="auto">
              <a:xfrm>
                <a:off x="576" y="3408"/>
                <a:ext cx="192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2645" name="Line 21"/>
              <p:cNvSpPr>
                <a:spLocks noChangeShapeType="1"/>
              </p:cNvSpPr>
              <p:nvPr/>
            </p:nvSpPr>
            <p:spPr bwMode="auto">
              <a:xfrm flipV="1">
                <a:off x="576" y="3504"/>
                <a:ext cx="192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7294443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65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-76200"/>
            <a:ext cx="7772400" cy="1143000"/>
          </a:xfrm>
        </p:spPr>
        <p:txBody>
          <a:bodyPr/>
          <a:lstStyle/>
          <a:p>
            <a:r>
              <a:rPr lang="en-US" sz="3600"/>
              <a:t>New Machines, cont’d</a:t>
            </a:r>
          </a:p>
        </p:txBody>
      </p:sp>
      <p:sp>
        <p:nvSpPr>
          <p:cNvPr id="283671" name="Rectangle 23"/>
          <p:cNvSpPr>
            <a:spLocks noChangeArrowheads="1"/>
          </p:cNvSpPr>
          <p:nvPr/>
        </p:nvSpPr>
        <p:spPr bwMode="auto">
          <a:xfrm>
            <a:off x="304800" y="1066800"/>
            <a:ext cx="1066800" cy="533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/>
              <a:t>Union</a:t>
            </a:r>
          </a:p>
        </p:txBody>
      </p:sp>
      <p:sp>
        <p:nvSpPr>
          <p:cNvPr id="283683" name="Rectangle 35"/>
          <p:cNvSpPr>
            <a:spLocks noChangeArrowheads="1"/>
          </p:cNvSpPr>
          <p:nvPr/>
        </p:nvSpPr>
        <p:spPr bwMode="auto">
          <a:xfrm>
            <a:off x="304800" y="3276600"/>
            <a:ext cx="2133600" cy="457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/>
              <a:t>Concatenation</a:t>
            </a:r>
          </a:p>
        </p:txBody>
      </p:sp>
      <p:sp>
        <p:nvSpPr>
          <p:cNvPr id="283690" name="Rectangle 42"/>
          <p:cNvSpPr>
            <a:spLocks noChangeArrowheads="1"/>
          </p:cNvSpPr>
          <p:nvPr/>
        </p:nvSpPr>
        <p:spPr bwMode="auto">
          <a:xfrm>
            <a:off x="304800" y="4953000"/>
            <a:ext cx="1981200" cy="457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/>
              <a:t>Kleene star</a:t>
            </a:r>
          </a:p>
        </p:txBody>
      </p:sp>
      <p:grpSp>
        <p:nvGrpSpPr>
          <p:cNvPr id="283709" name="Group 61"/>
          <p:cNvGrpSpPr>
            <a:grpSpLocks/>
          </p:cNvGrpSpPr>
          <p:nvPr/>
        </p:nvGrpSpPr>
        <p:grpSpPr bwMode="auto">
          <a:xfrm>
            <a:off x="1143000" y="1066800"/>
            <a:ext cx="6553200" cy="1752600"/>
            <a:chOff x="720" y="672"/>
            <a:chExt cx="4128" cy="1104"/>
          </a:xfrm>
        </p:grpSpPr>
        <p:sp>
          <p:nvSpPr>
            <p:cNvPr id="283651" name="Oval 3"/>
            <p:cNvSpPr>
              <a:spLocks noChangeArrowheads="1"/>
            </p:cNvSpPr>
            <p:nvPr/>
          </p:nvSpPr>
          <p:spPr bwMode="auto">
            <a:xfrm>
              <a:off x="912" y="1104"/>
              <a:ext cx="386" cy="386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s</a:t>
              </a:r>
            </a:p>
          </p:txBody>
        </p:sp>
        <p:sp>
          <p:nvSpPr>
            <p:cNvPr id="283652" name="Rectangle 4"/>
            <p:cNvSpPr>
              <a:spLocks noChangeArrowheads="1"/>
            </p:cNvSpPr>
            <p:nvPr/>
          </p:nvSpPr>
          <p:spPr bwMode="auto">
            <a:xfrm>
              <a:off x="2640" y="672"/>
              <a:ext cx="528" cy="38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M</a:t>
              </a:r>
              <a:r>
                <a:rPr lang="en-US" baseline="-25000"/>
                <a:t>1</a:t>
              </a:r>
            </a:p>
          </p:txBody>
        </p:sp>
        <p:sp>
          <p:nvSpPr>
            <p:cNvPr id="283653" name="Oval 5"/>
            <p:cNvSpPr>
              <a:spLocks noChangeArrowheads="1"/>
            </p:cNvSpPr>
            <p:nvPr/>
          </p:nvSpPr>
          <p:spPr bwMode="auto">
            <a:xfrm>
              <a:off x="2064" y="768"/>
              <a:ext cx="288" cy="24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s</a:t>
              </a:r>
              <a:r>
                <a:rPr lang="en-US" baseline="-25000"/>
                <a:t>1</a:t>
              </a:r>
            </a:p>
          </p:txBody>
        </p:sp>
        <p:sp>
          <p:nvSpPr>
            <p:cNvPr id="283654" name="Oval 6"/>
            <p:cNvSpPr>
              <a:spLocks noChangeArrowheads="1"/>
            </p:cNvSpPr>
            <p:nvPr/>
          </p:nvSpPr>
          <p:spPr bwMode="auto">
            <a:xfrm>
              <a:off x="3456" y="672"/>
              <a:ext cx="384" cy="384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f</a:t>
              </a:r>
              <a:r>
                <a:rPr lang="en-US" baseline="-25000"/>
                <a:t>1</a:t>
              </a:r>
            </a:p>
          </p:txBody>
        </p:sp>
        <p:sp>
          <p:nvSpPr>
            <p:cNvPr id="283655" name="Line 7"/>
            <p:cNvSpPr>
              <a:spLocks noChangeShapeType="1"/>
            </p:cNvSpPr>
            <p:nvPr/>
          </p:nvSpPr>
          <p:spPr bwMode="auto">
            <a:xfrm>
              <a:off x="2352" y="912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83656" name="Line 8"/>
            <p:cNvSpPr>
              <a:spLocks noChangeShapeType="1"/>
            </p:cNvSpPr>
            <p:nvPr/>
          </p:nvSpPr>
          <p:spPr bwMode="auto">
            <a:xfrm>
              <a:off x="3168" y="912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83657" name="Rectangle 9"/>
            <p:cNvSpPr>
              <a:spLocks noChangeArrowheads="1"/>
            </p:cNvSpPr>
            <p:nvPr/>
          </p:nvSpPr>
          <p:spPr bwMode="auto">
            <a:xfrm>
              <a:off x="2640" y="1392"/>
              <a:ext cx="528" cy="38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M</a:t>
              </a:r>
              <a:r>
                <a:rPr lang="en-US" baseline="-25000"/>
                <a:t>2</a:t>
              </a:r>
            </a:p>
          </p:txBody>
        </p:sp>
        <p:sp>
          <p:nvSpPr>
            <p:cNvPr id="283658" name="Oval 10"/>
            <p:cNvSpPr>
              <a:spLocks noChangeArrowheads="1"/>
            </p:cNvSpPr>
            <p:nvPr/>
          </p:nvSpPr>
          <p:spPr bwMode="auto">
            <a:xfrm>
              <a:off x="2064" y="1488"/>
              <a:ext cx="288" cy="24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s</a:t>
              </a:r>
              <a:r>
                <a:rPr lang="en-US" baseline="-25000"/>
                <a:t>2</a:t>
              </a:r>
            </a:p>
          </p:txBody>
        </p:sp>
        <p:sp>
          <p:nvSpPr>
            <p:cNvPr id="283659" name="Oval 11"/>
            <p:cNvSpPr>
              <a:spLocks noChangeArrowheads="1"/>
            </p:cNvSpPr>
            <p:nvPr/>
          </p:nvSpPr>
          <p:spPr bwMode="auto">
            <a:xfrm>
              <a:off x="3456" y="1392"/>
              <a:ext cx="384" cy="384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f</a:t>
              </a:r>
              <a:r>
                <a:rPr lang="en-US" baseline="-25000"/>
                <a:t>2</a:t>
              </a:r>
            </a:p>
          </p:txBody>
        </p:sp>
        <p:sp>
          <p:nvSpPr>
            <p:cNvPr id="283660" name="Line 12"/>
            <p:cNvSpPr>
              <a:spLocks noChangeShapeType="1"/>
            </p:cNvSpPr>
            <p:nvPr/>
          </p:nvSpPr>
          <p:spPr bwMode="auto">
            <a:xfrm>
              <a:off x="2352" y="1632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83661" name="Line 13"/>
            <p:cNvSpPr>
              <a:spLocks noChangeShapeType="1"/>
            </p:cNvSpPr>
            <p:nvPr/>
          </p:nvSpPr>
          <p:spPr bwMode="auto">
            <a:xfrm>
              <a:off x="3168" y="1632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83662" name="Line 14"/>
            <p:cNvSpPr>
              <a:spLocks noChangeShapeType="1"/>
            </p:cNvSpPr>
            <p:nvPr/>
          </p:nvSpPr>
          <p:spPr bwMode="auto">
            <a:xfrm flipV="1">
              <a:off x="1296" y="912"/>
              <a:ext cx="768" cy="3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83663" name="Line 15"/>
            <p:cNvSpPr>
              <a:spLocks noChangeShapeType="1"/>
            </p:cNvSpPr>
            <p:nvPr/>
          </p:nvSpPr>
          <p:spPr bwMode="auto">
            <a:xfrm>
              <a:off x="1296" y="1344"/>
              <a:ext cx="768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83664" name="Rectangle 16"/>
            <p:cNvSpPr>
              <a:spLocks noChangeArrowheads="1"/>
            </p:cNvSpPr>
            <p:nvPr/>
          </p:nvSpPr>
          <p:spPr bwMode="auto">
            <a:xfrm>
              <a:off x="1440" y="816"/>
              <a:ext cx="384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>
                  <a:sym typeface="Symbol" pitchFamily="18" charset="2"/>
                </a:rPr>
                <a:t></a:t>
              </a:r>
              <a:endParaRPr lang="en-US"/>
            </a:p>
          </p:txBody>
        </p:sp>
        <p:sp>
          <p:nvSpPr>
            <p:cNvPr id="283665" name="Rectangle 17"/>
            <p:cNvSpPr>
              <a:spLocks noChangeArrowheads="1"/>
            </p:cNvSpPr>
            <p:nvPr/>
          </p:nvSpPr>
          <p:spPr bwMode="auto">
            <a:xfrm>
              <a:off x="1632" y="1248"/>
              <a:ext cx="384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>
                  <a:sym typeface="Symbol" pitchFamily="18" charset="2"/>
                </a:rPr>
                <a:t></a:t>
              </a:r>
              <a:endParaRPr lang="en-US"/>
            </a:p>
          </p:txBody>
        </p:sp>
        <p:sp>
          <p:nvSpPr>
            <p:cNvPr id="283666" name="Oval 18"/>
            <p:cNvSpPr>
              <a:spLocks noChangeArrowheads="1"/>
            </p:cNvSpPr>
            <p:nvPr/>
          </p:nvSpPr>
          <p:spPr bwMode="auto">
            <a:xfrm>
              <a:off x="4416" y="960"/>
              <a:ext cx="432" cy="432"/>
            </a:xfrm>
            <a:prstGeom prst="ellipse">
              <a:avLst/>
            </a:prstGeom>
            <a:solidFill>
              <a:schemeClr val="bg1"/>
            </a:solidFill>
            <a:ln w="38100" cmpd="dbl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f</a:t>
              </a:r>
            </a:p>
          </p:txBody>
        </p:sp>
        <p:sp>
          <p:nvSpPr>
            <p:cNvPr id="283667" name="Line 19"/>
            <p:cNvSpPr>
              <a:spLocks noChangeShapeType="1"/>
            </p:cNvSpPr>
            <p:nvPr/>
          </p:nvSpPr>
          <p:spPr bwMode="auto">
            <a:xfrm>
              <a:off x="3840" y="912"/>
              <a:ext cx="576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83668" name="Line 20"/>
            <p:cNvSpPr>
              <a:spLocks noChangeShapeType="1"/>
            </p:cNvSpPr>
            <p:nvPr/>
          </p:nvSpPr>
          <p:spPr bwMode="auto">
            <a:xfrm flipV="1">
              <a:off x="3840" y="1296"/>
              <a:ext cx="624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83669" name="Rectangle 21"/>
            <p:cNvSpPr>
              <a:spLocks noChangeArrowheads="1"/>
            </p:cNvSpPr>
            <p:nvPr/>
          </p:nvSpPr>
          <p:spPr bwMode="auto">
            <a:xfrm>
              <a:off x="4032" y="768"/>
              <a:ext cx="384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>
                  <a:sym typeface="Symbol" pitchFamily="18" charset="2"/>
                </a:rPr>
                <a:t></a:t>
              </a:r>
              <a:endParaRPr lang="en-US"/>
            </a:p>
          </p:txBody>
        </p:sp>
        <p:sp>
          <p:nvSpPr>
            <p:cNvPr id="283670" name="Rectangle 22"/>
            <p:cNvSpPr>
              <a:spLocks noChangeArrowheads="1"/>
            </p:cNvSpPr>
            <p:nvPr/>
          </p:nvSpPr>
          <p:spPr bwMode="auto">
            <a:xfrm>
              <a:off x="4080" y="1488"/>
              <a:ext cx="384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>
                  <a:sym typeface="Symbol" pitchFamily="18" charset="2"/>
                </a:rPr>
                <a:t></a:t>
              </a:r>
              <a:endParaRPr lang="en-US"/>
            </a:p>
          </p:txBody>
        </p:sp>
        <p:grpSp>
          <p:nvGrpSpPr>
            <p:cNvPr id="283695" name="Group 47"/>
            <p:cNvGrpSpPr>
              <a:grpSpLocks/>
            </p:cNvGrpSpPr>
            <p:nvPr/>
          </p:nvGrpSpPr>
          <p:grpSpPr bwMode="auto">
            <a:xfrm>
              <a:off x="720" y="1200"/>
              <a:ext cx="192" cy="192"/>
              <a:chOff x="576" y="3408"/>
              <a:chExt cx="192" cy="192"/>
            </a:xfrm>
          </p:grpSpPr>
          <p:sp>
            <p:nvSpPr>
              <p:cNvPr id="283696" name="Line 48"/>
              <p:cNvSpPr>
                <a:spLocks noChangeShapeType="1"/>
              </p:cNvSpPr>
              <p:nvPr/>
            </p:nvSpPr>
            <p:spPr bwMode="auto">
              <a:xfrm>
                <a:off x="576" y="3408"/>
                <a:ext cx="192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3697" name="Line 49"/>
              <p:cNvSpPr>
                <a:spLocks noChangeShapeType="1"/>
              </p:cNvSpPr>
              <p:nvPr/>
            </p:nvSpPr>
            <p:spPr bwMode="auto">
              <a:xfrm flipV="1">
                <a:off x="576" y="3504"/>
                <a:ext cx="192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283710" name="Group 62"/>
          <p:cNvGrpSpPr>
            <a:grpSpLocks/>
          </p:cNvGrpSpPr>
          <p:nvPr/>
        </p:nvGrpSpPr>
        <p:grpSpPr bwMode="auto">
          <a:xfrm>
            <a:off x="1143000" y="3886200"/>
            <a:ext cx="7010400" cy="612775"/>
            <a:chOff x="720" y="2448"/>
            <a:chExt cx="4416" cy="386"/>
          </a:xfrm>
        </p:grpSpPr>
        <p:sp>
          <p:nvSpPr>
            <p:cNvPr id="283672" name="Rectangle 24"/>
            <p:cNvSpPr>
              <a:spLocks noChangeArrowheads="1"/>
            </p:cNvSpPr>
            <p:nvPr/>
          </p:nvSpPr>
          <p:spPr bwMode="auto">
            <a:xfrm>
              <a:off x="1632" y="2448"/>
              <a:ext cx="528" cy="38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M</a:t>
              </a:r>
              <a:r>
                <a:rPr lang="en-US" baseline="-25000"/>
                <a:t>1</a:t>
              </a:r>
            </a:p>
          </p:txBody>
        </p:sp>
        <p:sp>
          <p:nvSpPr>
            <p:cNvPr id="283673" name="Oval 25"/>
            <p:cNvSpPr>
              <a:spLocks noChangeArrowheads="1"/>
            </p:cNvSpPr>
            <p:nvPr/>
          </p:nvSpPr>
          <p:spPr bwMode="auto">
            <a:xfrm>
              <a:off x="912" y="2448"/>
              <a:ext cx="386" cy="386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s</a:t>
              </a:r>
              <a:r>
                <a:rPr lang="en-US" baseline="-25000"/>
                <a:t>1</a:t>
              </a:r>
            </a:p>
          </p:txBody>
        </p:sp>
        <p:sp>
          <p:nvSpPr>
            <p:cNvPr id="283674" name="Oval 26"/>
            <p:cNvSpPr>
              <a:spLocks noChangeArrowheads="1"/>
            </p:cNvSpPr>
            <p:nvPr/>
          </p:nvSpPr>
          <p:spPr bwMode="auto">
            <a:xfrm>
              <a:off x="2448" y="2448"/>
              <a:ext cx="384" cy="384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f</a:t>
              </a:r>
              <a:r>
                <a:rPr lang="en-US" baseline="-25000"/>
                <a:t>1</a:t>
              </a:r>
            </a:p>
          </p:txBody>
        </p:sp>
        <p:sp>
          <p:nvSpPr>
            <p:cNvPr id="283675" name="Line 27"/>
            <p:cNvSpPr>
              <a:spLocks noChangeShapeType="1"/>
            </p:cNvSpPr>
            <p:nvPr/>
          </p:nvSpPr>
          <p:spPr bwMode="auto">
            <a:xfrm>
              <a:off x="1296" y="2640"/>
              <a:ext cx="3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83676" name="Line 28"/>
            <p:cNvSpPr>
              <a:spLocks noChangeShapeType="1"/>
            </p:cNvSpPr>
            <p:nvPr/>
          </p:nvSpPr>
          <p:spPr bwMode="auto">
            <a:xfrm>
              <a:off x="2160" y="2688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83677" name="Rectangle 29"/>
            <p:cNvSpPr>
              <a:spLocks noChangeArrowheads="1"/>
            </p:cNvSpPr>
            <p:nvPr/>
          </p:nvSpPr>
          <p:spPr bwMode="auto">
            <a:xfrm>
              <a:off x="3936" y="2448"/>
              <a:ext cx="528" cy="38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M</a:t>
              </a:r>
              <a:r>
                <a:rPr lang="en-US" baseline="-25000"/>
                <a:t>2</a:t>
              </a:r>
            </a:p>
          </p:txBody>
        </p:sp>
        <p:sp>
          <p:nvSpPr>
            <p:cNvPr id="283678" name="Oval 30"/>
            <p:cNvSpPr>
              <a:spLocks noChangeArrowheads="1"/>
            </p:cNvSpPr>
            <p:nvPr/>
          </p:nvSpPr>
          <p:spPr bwMode="auto">
            <a:xfrm>
              <a:off x="3264" y="2496"/>
              <a:ext cx="336" cy="336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s</a:t>
              </a:r>
              <a:r>
                <a:rPr lang="en-US" baseline="-25000"/>
                <a:t>2</a:t>
              </a:r>
            </a:p>
          </p:txBody>
        </p:sp>
        <p:sp>
          <p:nvSpPr>
            <p:cNvPr id="283679" name="Oval 31"/>
            <p:cNvSpPr>
              <a:spLocks noChangeArrowheads="1"/>
            </p:cNvSpPr>
            <p:nvPr/>
          </p:nvSpPr>
          <p:spPr bwMode="auto">
            <a:xfrm>
              <a:off x="4752" y="2448"/>
              <a:ext cx="384" cy="384"/>
            </a:xfrm>
            <a:prstGeom prst="ellipse">
              <a:avLst/>
            </a:prstGeom>
            <a:solidFill>
              <a:schemeClr val="bg1"/>
            </a:solidFill>
            <a:ln w="38100" cmpd="dbl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f</a:t>
              </a:r>
              <a:r>
                <a:rPr lang="en-US" baseline="-25000"/>
                <a:t>2</a:t>
              </a:r>
            </a:p>
          </p:txBody>
        </p:sp>
        <p:sp>
          <p:nvSpPr>
            <p:cNvPr id="283680" name="Line 32"/>
            <p:cNvSpPr>
              <a:spLocks noChangeShapeType="1"/>
            </p:cNvSpPr>
            <p:nvPr/>
          </p:nvSpPr>
          <p:spPr bwMode="auto">
            <a:xfrm>
              <a:off x="3600" y="2688"/>
              <a:ext cx="3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83681" name="Line 33"/>
            <p:cNvSpPr>
              <a:spLocks noChangeShapeType="1"/>
            </p:cNvSpPr>
            <p:nvPr/>
          </p:nvSpPr>
          <p:spPr bwMode="auto">
            <a:xfrm>
              <a:off x="4464" y="2688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83682" name="Line 34"/>
            <p:cNvSpPr>
              <a:spLocks noChangeShapeType="1"/>
            </p:cNvSpPr>
            <p:nvPr/>
          </p:nvSpPr>
          <p:spPr bwMode="auto">
            <a:xfrm>
              <a:off x="2832" y="2688"/>
              <a:ext cx="43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83684" name="Rectangle 36"/>
            <p:cNvSpPr>
              <a:spLocks noChangeArrowheads="1"/>
            </p:cNvSpPr>
            <p:nvPr/>
          </p:nvSpPr>
          <p:spPr bwMode="auto">
            <a:xfrm>
              <a:off x="2880" y="2448"/>
              <a:ext cx="384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>
                  <a:sym typeface="Symbol" pitchFamily="18" charset="2"/>
                </a:rPr>
                <a:t></a:t>
              </a:r>
              <a:endParaRPr lang="en-US"/>
            </a:p>
          </p:txBody>
        </p:sp>
        <p:grpSp>
          <p:nvGrpSpPr>
            <p:cNvPr id="283699" name="Group 51"/>
            <p:cNvGrpSpPr>
              <a:grpSpLocks/>
            </p:cNvGrpSpPr>
            <p:nvPr/>
          </p:nvGrpSpPr>
          <p:grpSpPr bwMode="auto">
            <a:xfrm>
              <a:off x="720" y="2544"/>
              <a:ext cx="192" cy="192"/>
              <a:chOff x="576" y="3408"/>
              <a:chExt cx="192" cy="192"/>
            </a:xfrm>
          </p:grpSpPr>
          <p:sp>
            <p:nvSpPr>
              <p:cNvPr id="283700" name="Line 52"/>
              <p:cNvSpPr>
                <a:spLocks noChangeShapeType="1"/>
              </p:cNvSpPr>
              <p:nvPr/>
            </p:nvSpPr>
            <p:spPr bwMode="auto">
              <a:xfrm>
                <a:off x="576" y="3408"/>
                <a:ext cx="192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3701" name="Line 53"/>
              <p:cNvSpPr>
                <a:spLocks noChangeShapeType="1"/>
              </p:cNvSpPr>
              <p:nvPr/>
            </p:nvSpPr>
            <p:spPr bwMode="auto">
              <a:xfrm flipV="1">
                <a:off x="576" y="3504"/>
                <a:ext cx="192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283685" name="Rectangle 37"/>
          <p:cNvSpPr>
            <a:spLocks noChangeArrowheads="1"/>
          </p:cNvSpPr>
          <p:nvPr/>
        </p:nvSpPr>
        <p:spPr bwMode="auto">
          <a:xfrm>
            <a:off x="3733800" y="5562600"/>
            <a:ext cx="838200" cy="609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/>
              <a:t>M</a:t>
            </a:r>
            <a:r>
              <a:rPr lang="en-US" baseline="-25000"/>
              <a:t>1</a:t>
            </a:r>
          </a:p>
        </p:txBody>
      </p:sp>
      <p:sp>
        <p:nvSpPr>
          <p:cNvPr id="283686" name="Oval 38"/>
          <p:cNvSpPr>
            <a:spLocks noChangeArrowheads="1"/>
          </p:cNvSpPr>
          <p:nvPr/>
        </p:nvSpPr>
        <p:spPr bwMode="auto">
          <a:xfrm>
            <a:off x="2590800" y="5562600"/>
            <a:ext cx="612775" cy="61277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/>
              <a:t>s</a:t>
            </a:r>
            <a:r>
              <a:rPr lang="en-US" baseline="-25000"/>
              <a:t>1</a:t>
            </a:r>
          </a:p>
        </p:txBody>
      </p:sp>
      <p:sp>
        <p:nvSpPr>
          <p:cNvPr id="283688" name="Line 40"/>
          <p:cNvSpPr>
            <a:spLocks noChangeShapeType="1"/>
          </p:cNvSpPr>
          <p:nvPr/>
        </p:nvSpPr>
        <p:spPr bwMode="auto">
          <a:xfrm>
            <a:off x="3200400" y="586740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83689" name="Line 41"/>
          <p:cNvSpPr>
            <a:spLocks noChangeShapeType="1"/>
          </p:cNvSpPr>
          <p:nvPr/>
        </p:nvSpPr>
        <p:spPr bwMode="auto">
          <a:xfrm>
            <a:off x="4572000" y="58674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83691" name="Freeform 43"/>
          <p:cNvSpPr>
            <a:spLocks/>
          </p:cNvSpPr>
          <p:nvPr/>
        </p:nvSpPr>
        <p:spPr bwMode="auto">
          <a:xfrm>
            <a:off x="2057400" y="5294313"/>
            <a:ext cx="4343400" cy="268287"/>
          </a:xfrm>
          <a:custGeom>
            <a:avLst/>
            <a:gdLst/>
            <a:ahLst/>
            <a:cxnLst>
              <a:cxn ang="0">
                <a:pos x="0" y="352"/>
              </a:cxn>
              <a:cxn ang="0">
                <a:pos x="720" y="16"/>
              </a:cxn>
              <a:cxn ang="0">
                <a:pos x="1488" y="256"/>
              </a:cxn>
            </a:cxnLst>
            <a:rect l="0" t="0" r="r" b="b"/>
            <a:pathLst>
              <a:path w="1488" h="352">
                <a:moveTo>
                  <a:pt x="0" y="352"/>
                </a:moveTo>
                <a:cubicBezTo>
                  <a:pt x="236" y="192"/>
                  <a:pt x="472" y="32"/>
                  <a:pt x="720" y="16"/>
                </a:cubicBezTo>
                <a:cubicBezTo>
                  <a:pt x="968" y="0"/>
                  <a:pt x="1228" y="128"/>
                  <a:pt x="1488" y="256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83692" name="Freeform 44"/>
          <p:cNvSpPr>
            <a:spLocks/>
          </p:cNvSpPr>
          <p:nvPr/>
        </p:nvSpPr>
        <p:spPr bwMode="auto">
          <a:xfrm>
            <a:off x="3048000" y="6172200"/>
            <a:ext cx="2286000" cy="2286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64" y="288"/>
              </a:cxn>
              <a:cxn ang="0">
                <a:pos x="1488" y="48"/>
              </a:cxn>
            </a:cxnLst>
            <a:rect l="0" t="0" r="r" b="b"/>
            <a:pathLst>
              <a:path w="1488" h="296">
                <a:moveTo>
                  <a:pt x="0" y="0"/>
                </a:moveTo>
                <a:cubicBezTo>
                  <a:pt x="308" y="140"/>
                  <a:pt x="616" y="280"/>
                  <a:pt x="864" y="288"/>
                </a:cubicBezTo>
                <a:cubicBezTo>
                  <a:pt x="1112" y="296"/>
                  <a:pt x="1300" y="172"/>
                  <a:pt x="1488" y="48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 type="triangle" w="med" len="med"/>
            <a:tailEnd type="non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83693" name="Rectangle 45"/>
          <p:cNvSpPr>
            <a:spLocks noChangeArrowheads="1"/>
          </p:cNvSpPr>
          <p:nvPr/>
        </p:nvSpPr>
        <p:spPr bwMode="auto">
          <a:xfrm>
            <a:off x="3886200" y="4953000"/>
            <a:ext cx="609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>
                <a:sym typeface="Symbol" pitchFamily="18" charset="2"/>
              </a:rPr>
              <a:t></a:t>
            </a:r>
            <a:endParaRPr lang="en-US"/>
          </a:p>
        </p:txBody>
      </p:sp>
      <p:sp>
        <p:nvSpPr>
          <p:cNvPr id="283694" name="Rectangle 46"/>
          <p:cNvSpPr>
            <a:spLocks noChangeArrowheads="1"/>
          </p:cNvSpPr>
          <p:nvPr/>
        </p:nvSpPr>
        <p:spPr bwMode="auto">
          <a:xfrm>
            <a:off x="3962400" y="6400800"/>
            <a:ext cx="6096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dirty="0">
                <a:sym typeface="Symbol" pitchFamily="18" charset="2"/>
              </a:rPr>
              <a:t></a:t>
            </a:r>
            <a:endParaRPr lang="en-US" dirty="0"/>
          </a:p>
        </p:txBody>
      </p:sp>
      <p:grpSp>
        <p:nvGrpSpPr>
          <p:cNvPr id="283703" name="Group 55"/>
          <p:cNvGrpSpPr>
            <a:grpSpLocks/>
          </p:cNvGrpSpPr>
          <p:nvPr/>
        </p:nvGrpSpPr>
        <p:grpSpPr bwMode="auto">
          <a:xfrm>
            <a:off x="1266416" y="5718175"/>
            <a:ext cx="304800" cy="304800"/>
            <a:chOff x="576" y="3408"/>
            <a:chExt cx="192" cy="192"/>
          </a:xfrm>
        </p:grpSpPr>
        <p:sp>
          <p:nvSpPr>
            <p:cNvPr id="283704" name="Line 56"/>
            <p:cNvSpPr>
              <a:spLocks noChangeShapeType="1"/>
            </p:cNvSpPr>
            <p:nvPr/>
          </p:nvSpPr>
          <p:spPr bwMode="auto">
            <a:xfrm>
              <a:off x="576" y="3408"/>
              <a:ext cx="192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83705" name="Line 57"/>
            <p:cNvSpPr>
              <a:spLocks noChangeShapeType="1"/>
            </p:cNvSpPr>
            <p:nvPr/>
          </p:nvSpPr>
          <p:spPr bwMode="auto">
            <a:xfrm flipV="1">
              <a:off x="576" y="3504"/>
              <a:ext cx="192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8" name="Oval 38"/>
          <p:cNvSpPr>
            <a:spLocks noChangeArrowheads="1"/>
          </p:cNvSpPr>
          <p:nvPr/>
        </p:nvSpPr>
        <p:spPr bwMode="auto">
          <a:xfrm>
            <a:off x="1576478" y="5564187"/>
            <a:ext cx="612775" cy="61277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dirty="0"/>
              <a:t>s</a:t>
            </a:r>
            <a:r>
              <a:rPr lang="en-US" baseline="-25000" dirty="0"/>
              <a:t>0</a:t>
            </a:r>
          </a:p>
        </p:txBody>
      </p:sp>
      <p:sp>
        <p:nvSpPr>
          <p:cNvPr id="59" name="Line 40"/>
          <p:cNvSpPr>
            <a:spLocks noChangeShapeType="1"/>
          </p:cNvSpPr>
          <p:nvPr/>
        </p:nvSpPr>
        <p:spPr bwMode="auto">
          <a:xfrm flipV="1">
            <a:off x="2189253" y="5864224"/>
            <a:ext cx="401547" cy="6351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60" name="Rectangle 45"/>
          <p:cNvSpPr>
            <a:spLocks noChangeArrowheads="1"/>
          </p:cNvSpPr>
          <p:nvPr/>
        </p:nvSpPr>
        <p:spPr bwMode="auto">
          <a:xfrm>
            <a:off x="2063395" y="5562600"/>
            <a:ext cx="609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>
                <a:sym typeface="Symbol" pitchFamily="18" charset="2"/>
              </a:rPr>
              <a:t></a:t>
            </a:r>
            <a:endParaRPr lang="en-US"/>
          </a:p>
        </p:txBody>
      </p:sp>
      <p:sp>
        <p:nvSpPr>
          <p:cNvPr id="61" name="Oval 39"/>
          <p:cNvSpPr>
            <a:spLocks noChangeArrowheads="1"/>
          </p:cNvSpPr>
          <p:nvPr/>
        </p:nvSpPr>
        <p:spPr bwMode="auto">
          <a:xfrm>
            <a:off x="6172200" y="5565774"/>
            <a:ext cx="609600" cy="609600"/>
          </a:xfrm>
          <a:prstGeom prst="ellipse">
            <a:avLst/>
          </a:prstGeom>
          <a:solidFill>
            <a:schemeClr val="bg1"/>
          </a:solidFill>
          <a:ln w="38100" cmpd="dbl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dirty="0"/>
              <a:t>f</a:t>
            </a:r>
            <a:r>
              <a:rPr lang="en-US" baseline="-25000" dirty="0"/>
              <a:t>0</a:t>
            </a:r>
          </a:p>
        </p:txBody>
      </p:sp>
      <p:sp>
        <p:nvSpPr>
          <p:cNvPr id="62" name="Oval 38"/>
          <p:cNvSpPr>
            <a:spLocks noChangeArrowheads="1"/>
          </p:cNvSpPr>
          <p:nvPr/>
        </p:nvSpPr>
        <p:spPr bwMode="auto">
          <a:xfrm>
            <a:off x="5029200" y="5561013"/>
            <a:ext cx="612775" cy="61277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dirty="0"/>
              <a:t>f</a:t>
            </a:r>
            <a:r>
              <a:rPr lang="en-US" baseline="-25000" dirty="0"/>
              <a:t>1</a:t>
            </a:r>
          </a:p>
        </p:txBody>
      </p:sp>
      <p:sp>
        <p:nvSpPr>
          <p:cNvPr id="63" name="Line 41"/>
          <p:cNvSpPr>
            <a:spLocks noChangeShapeType="1"/>
          </p:cNvSpPr>
          <p:nvPr/>
        </p:nvSpPr>
        <p:spPr bwMode="auto">
          <a:xfrm>
            <a:off x="5638800" y="5867400"/>
            <a:ext cx="530226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64" name="Rectangle 45"/>
          <p:cNvSpPr>
            <a:spLocks noChangeArrowheads="1"/>
          </p:cNvSpPr>
          <p:nvPr/>
        </p:nvSpPr>
        <p:spPr bwMode="auto">
          <a:xfrm>
            <a:off x="5562423" y="5565774"/>
            <a:ext cx="609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>
                <a:sym typeface="Symbol" pitchFamily="18" charset="2"/>
              </a:rPr>
              <a:t>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295867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Equivalence of NFAs and DFAs</a:t>
            </a:r>
          </a:p>
        </p:txBody>
      </p:sp>
      <p:sp>
        <p:nvSpPr>
          <p:cNvPr id="28569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Are NFAs more powerful than DFAs, and do NFAs recognize more languages?</a:t>
            </a:r>
          </a:p>
          <a:p>
            <a:pPr lvl="1"/>
            <a:r>
              <a:rPr lang="en-US" dirty="0"/>
              <a:t>No!</a:t>
            </a:r>
          </a:p>
          <a:p>
            <a:r>
              <a:rPr lang="en-US" dirty="0"/>
              <a:t>DFAs and NFAs recognize the </a:t>
            </a:r>
            <a:r>
              <a:rPr lang="en-US" b="1" dirty="0">
                <a:solidFill>
                  <a:srgbClr val="FF0000"/>
                </a:solidFill>
              </a:rPr>
              <a:t>same</a:t>
            </a:r>
            <a:r>
              <a:rPr lang="en-US" dirty="0"/>
              <a:t> class of languages.</a:t>
            </a:r>
          </a:p>
          <a:p>
            <a:r>
              <a:rPr lang="en-US" dirty="0"/>
              <a:t>Every NFA has an </a:t>
            </a:r>
            <a:r>
              <a:rPr lang="en-US" b="1" dirty="0">
                <a:solidFill>
                  <a:srgbClr val="FF0000"/>
                </a:solidFill>
              </a:rPr>
              <a:t>equivalent</a:t>
            </a:r>
            <a:r>
              <a:rPr lang="en-US" dirty="0"/>
              <a:t> DFA.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0440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22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43317"/>
            <a:ext cx="7010400" cy="1143000"/>
          </a:xfrm>
        </p:spPr>
        <p:txBody>
          <a:bodyPr>
            <a:normAutofit fontScale="90000"/>
          </a:bodyPr>
          <a:lstStyle/>
          <a:p>
            <a:r>
              <a:rPr lang="en-US" sz="3600" dirty="0"/>
              <a:t>Procedure of converting an NFA to </a:t>
            </a:r>
            <a:br>
              <a:rPr lang="en-US" sz="3600" dirty="0"/>
            </a:br>
            <a:r>
              <a:rPr lang="en-US" sz="3600" dirty="0"/>
              <a:t>an equivalent DFA</a:t>
            </a:r>
          </a:p>
        </p:txBody>
      </p:sp>
      <p:grpSp>
        <p:nvGrpSpPr>
          <p:cNvPr id="286750" name="Group 30"/>
          <p:cNvGrpSpPr>
            <a:grpSpLocks/>
          </p:cNvGrpSpPr>
          <p:nvPr/>
        </p:nvGrpSpPr>
        <p:grpSpPr bwMode="auto">
          <a:xfrm>
            <a:off x="2971800" y="1162156"/>
            <a:ext cx="2286000" cy="1463675"/>
            <a:chOff x="1632" y="912"/>
            <a:chExt cx="1440" cy="922"/>
          </a:xfrm>
        </p:grpSpPr>
        <p:sp>
          <p:nvSpPr>
            <p:cNvPr id="286724" name="Oval 4"/>
            <p:cNvSpPr>
              <a:spLocks noChangeArrowheads="1"/>
            </p:cNvSpPr>
            <p:nvPr/>
          </p:nvSpPr>
          <p:spPr bwMode="auto">
            <a:xfrm>
              <a:off x="2352" y="912"/>
              <a:ext cx="288" cy="288"/>
            </a:xfrm>
            <a:prstGeom prst="ellipse">
              <a:avLst/>
            </a:prstGeom>
            <a:noFill/>
            <a:ln w="38100" cmpd="dbl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725" name="Oval 5"/>
            <p:cNvSpPr>
              <a:spLocks noChangeArrowheads="1"/>
            </p:cNvSpPr>
            <p:nvPr/>
          </p:nvSpPr>
          <p:spPr bwMode="auto">
            <a:xfrm>
              <a:off x="1920" y="1488"/>
              <a:ext cx="288" cy="288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726" name="Oval 6"/>
            <p:cNvSpPr>
              <a:spLocks noChangeArrowheads="1"/>
            </p:cNvSpPr>
            <p:nvPr/>
          </p:nvSpPr>
          <p:spPr bwMode="auto">
            <a:xfrm>
              <a:off x="2784" y="1488"/>
              <a:ext cx="288" cy="288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727" name="Text Box 7"/>
            <p:cNvSpPr txBox="1">
              <a:spLocks noChangeArrowheads="1"/>
            </p:cNvSpPr>
            <p:nvPr/>
          </p:nvSpPr>
          <p:spPr bwMode="auto">
            <a:xfrm>
              <a:off x="2400" y="912"/>
              <a:ext cx="21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/>
                <a:t>1</a:t>
              </a:r>
            </a:p>
          </p:txBody>
        </p:sp>
        <p:sp>
          <p:nvSpPr>
            <p:cNvPr id="286728" name="Text Box 8"/>
            <p:cNvSpPr txBox="1">
              <a:spLocks noChangeArrowheads="1"/>
            </p:cNvSpPr>
            <p:nvPr/>
          </p:nvSpPr>
          <p:spPr bwMode="auto">
            <a:xfrm>
              <a:off x="1968" y="1488"/>
              <a:ext cx="21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/>
                <a:t>2</a:t>
              </a:r>
            </a:p>
          </p:txBody>
        </p:sp>
        <p:sp>
          <p:nvSpPr>
            <p:cNvPr id="286729" name="Text Box 9"/>
            <p:cNvSpPr txBox="1">
              <a:spLocks noChangeArrowheads="1"/>
            </p:cNvSpPr>
            <p:nvPr/>
          </p:nvSpPr>
          <p:spPr bwMode="auto">
            <a:xfrm>
              <a:off x="2812" y="1488"/>
              <a:ext cx="21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/>
                <a:t>3</a:t>
              </a:r>
            </a:p>
          </p:txBody>
        </p:sp>
        <p:sp>
          <p:nvSpPr>
            <p:cNvPr id="286732" name="Line 12"/>
            <p:cNvSpPr>
              <a:spLocks noChangeShapeType="1"/>
            </p:cNvSpPr>
            <p:nvPr/>
          </p:nvSpPr>
          <p:spPr bwMode="auto">
            <a:xfrm>
              <a:off x="2208" y="1008"/>
              <a:ext cx="144" cy="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86733" name="Line 13"/>
            <p:cNvSpPr>
              <a:spLocks noChangeShapeType="1"/>
            </p:cNvSpPr>
            <p:nvPr/>
          </p:nvSpPr>
          <p:spPr bwMode="auto">
            <a:xfrm flipV="1">
              <a:off x="2208" y="1056"/>
              <a:ext cx="144" cy="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86734" name="Line 14"/>
            <p:cNvSpPr>
              <a:spLocks noChangeShapeType="1"/>
            </p:cNvSpPr>
            <p:nvPr/>
          </p:nvSpPr>
          <p:spPr bwMode="auto">
            <a:xfrm flipH="1">
              <a:off x="2112" y="1200"/>
              <a:ext cx="336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86735" name="Line 15"/>
            <p:cNvSpPr>
              <a:spLocks noChangeShapeType="1"/>
            </p:cNvSpPr>
            <p:nvPr/>
          </p:nvSpPr>
          <p:spPr bwMode="auto">
            <a:xfrm>
              <a:off x="2208" y="1632"/>
              <a:ext cx="57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86738" name="Line 18"/>
            <p:cNvSpPr>
              <a:spLocks noChangeShapeType="1"/>
            </p:cNvSpPr>
            <p:nvPr/>
          </p:nvSpPr>
          <p:spPr bwMode="auto">
            <a:xfrm>
              <a:off x="2592" y="1200"/>
              <a:ext cx="288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86739" name="Line 19"/>
            <p:cNvSpPr>
              <a:spLocks noChangeShapeType="1"/>
            </p:cNvSpPr>
            <p:nvPr/>
          </p:nvSpPr>
          <p:spPr bwMode="auto">
            <a:xfrm flipH="1" flipV="1">
              <a:off x="2592" y="1152"/>
              <a:ext cx="336" cy="3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86741" name="Freeform 21"/>
            <p:cNvSpPr>
              <a:spLocks/>
            </p:cNvSpPr>
            <p:nvPr/>
          </p:nvSpPr>
          <p:spPr bwMode="auto">
            <a:xfrm flipH="1">
              <a:off x="1776" y="1536"/>
              <a:ext cx="192" cy="192"/>
            </a:xfrm>
            <a:custGeom>
              <a:avLst/>
              <a:gdLst/>
              <a:ahLst/>
              <a:cxnLst>
                <a:cxn ang="0">
                  <a:pos x="48" y="240"/>
                </a:cxn>
                <a:cxn ang="0">
                  <a:pos x="240" y="96"/>
                </a:cxn>
                <a:cxn ang="0">
                  <a:pos x="0" y="0"/>
                </a:cxn>
              </a:cxnLst>
              <a:rect l="0" t="0" r="r" b="b"/>
              <a:pathLst>
                <a:path w="248" h="240">
                  <a:moveTo>
                    <a:pt x="48" y="240"/>
                  </a:moveTo>
                  <a:cubicBezTo>
                    <a:pt x="148" y="188"/>
                    <a:pt x="248" y="136"/>
                    <a:pt x="240" y="96"/>
                  </a:cubicBezTo>
                  <a:cubicBezTo>
                    <a:pt x="232" y="56"/>
                    <a:pt x="40" y="16"/>
                    <a:pt x="0" y="0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86742" name="Text Box 22"/>
            <p:cNvSpPr txBox="1">
              <a:spLocks noChangeArrowheads="1"/>
            </p:cNvSpPr>
            <p:nvPr/>
          </p:nvSpPr>
          <p:spPr bwMode="auto">
            <a:xfrm>
              <a:off x="1632" y="1478"/>
              <a:ext cx="187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000"/>
                <a:t>a</a:t>
              </a:r>
            </a:p>
          </p:txBody>
        </p:sp>
        <p:sp>
          <p:nvSpPr>
            <p:cNvPr id="286743" name="Text Box 23"/>
            <p:cNvSpPr txBox="1">
              <a:spLocks noChangeArrowheads="1"/>
            </p:cNvSpPr>
            <p:nvPr/>
          </p:nvSpPr>
          <p:spPr bwMode="auto">
            <a:xfrm>
              <a:off x="2108" y="1152"/>
              <a:ext cx="19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000"/>
                <a:t>b</a:t>
              </a:r>
            </a:p>
          </p:txBody>
        </p:sp>
        <p:sp>
          <p:nvSpPr>
            <p:cNvPr id="286744" name="Text Box 24"/>
            <p:cNvSpPr txBox="1">
              <a:spLocks noChangeArrowheads="1"/>
            </p:cNvSpPr>
            <p:nvPr/>
          </p:nvSpPr>
          <p:spPr bwMode="auto">
            <a:xfrm>
              <a:off x="2304" y="1584"/>
              <a:ext cx="347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000"/>
                <a:t>a, b</a:t>
              </a:r>
            </a:p>
          </p:txBody>
        </p:sp>
        <p:sp>
          <p:nvSpPr>
            <p:cNvPr id="286745" name="Text Box 25"/>
            <p:cNvSpPr txBox="1">
              <a:spLocks noChangeArrowheads="1"/>
            </p:cNvSpPr>
            <p:nvPr/>
          </p:nvSpPr>
          <p:spPr bwMode="auto">
            <a:xfrm>
              <a:off x="2688" y="1104"/>
              <a:ext cx="187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000"/>
                <a:t>a</a:t>
              </a:r>
            </a:p>
          </p:txBody>
        </p:sp>
        <p:sp>
          <p:nvSpPr>
            <p:cNvPr id="286746" name="Text Box 26"/>
            <p:cNvSpPr txBox="1">
              <a:spLocks noChangeArrowheads="1"/>
            </p:cNvSpPr>
            <p:nvPr/>
          </p:nvSpPr>
          <p:spPr bwMode="auto">
            <a:xfrm>
              <a:off x="2561" y="1231"/>
              <a:ext cx="204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000">
                  <a:sym typeface="Symbol" pitchFamily="18" charset="2"/>
                </a:rPr>
                <a:t>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Content Placeholder 2">
                <a:extLst>
                  <a:ext uri="{FF2B5EF4-FFF2-40B4-BE49-F238E27FC236}">
                    <a16:creationId xmlns:a16="http://schemas.microsoft.com/office/drawing/2014/main" id="{47DAE63B-0B37-FA4A-B407-8FB730DB8575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233138" y="2697839"/>
                <a:ext cx="7126986" cy="3189967"/>
              </a:xfrm>
            </p:spPr>
            <p:txBody>
              <a:bodyPr>
                <a:normAutofit fontScale="85000" lnSpcReduction="20000"/>
              </a:bodyPr>
              <a:lstStyle/>
              <a:p>
                <a:pPr marL="82296" indent="0">
                  <a:buNone/>
                </a:pPr>
                <a:r>
                  <a:rPr lang="en-US" sz="2000" dirty="0"/>
                  <a:t>1. Determine DFA’s states using the powerset of the set of states of the NFA.</a:t>
                </a:r>
              </a:p>
              <a:p>
                <a:pPr marL="82296" indent="0">
                  <a:buNone/>
                </a:pPr>
                <a:r>
                  <a:rPr lang="en-US" sz="2000" dirty="0"/>
                  <a:t>Because NFA has three states {1, 2, 3}, the equivalent DFA has eight states, with each state labeled as a subset of {1, 2, 3}: </a:t>
                </a:r>
              </a:p>
              <a:p>
                <a:pPr marL="82296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∅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 </m:t>
                      </m:r>
                      <m:d>
                        <m:dPr>
                          <m:begChr m:val="{"/>
                          <m:endChr m:val="}"/>
                          <m:ctrlP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e>
                      </m:d>
                      <m:r>
                        <a:rPr 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 </m:t>
                      </m:r>
                      <m:d>
                        <m:dPr>
                          <m:begChr m:val="{"/>
                          <m:endChr m:val="}"/>
                          <m:ctrlP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e>
                      </m:d>
                      <m:r>
                        <a:rPr 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 </m:t>
                      </m:r>
                      <m:d>
                        <m:dPr>
                          <m:begChr m:val="{"/>
                          <m:endChr m:val="}"/>
                          <m:ctrlP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3</m:t>
                          </m:r>
                        </m:e>
                      </m:d>
                      <m:r>
                        <a:rPr 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 </m:t>
                      </m:r>
                      <m:d>
                        <m:dPr>
                          <m:begChr m:val="{"/>
                          <m:endChr m:val="}"/>
                          <m:ctrlP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1,2</m:t>
                          </m:r>
                        </m:e>
                      </m:d>
                      <m:r>
                        <a:rPr 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</m:t>
                      </m:r>
                      <m:d>
                        <m:dPr>
                          <m:begChr m:val="{"/>
                          <m:endChr m:val="}"/>
                          <m:ctrlP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1,3</m:t>
                          </m:r>
                        </m:e>
                      </m:d>
                      <m:r>
                        <a:rPr 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 </m:t>
                      </m:r>
                      <m:d>
                        <m:dPr>
                          <m:begChr m:val="{"/>
                          <m:endChr m:val="}"/>
                          <m:ctrlP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2,3</m:t>
                          </m:r>
                        </m:e>
                      </m:d>
                      <m:r>
                        <a:rPr 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 {1,2,3}</m:t>
                      </m:r>
                    </m:oMath>
                  </m:oMathPara>
                </a14:m>
                <a:endParaRPr lang="en-US" sz="2000" dirty="0"/>
              </a:p>
              <a:p>
                <a:pPr marL="82296" indent="0">
                  <a:buNone/>
                </a:pPr>
                <a:r>
                  <a:rPr lang="en-US" sz="2000" dirty="0"/>
                  <a:t>2. Determine DFA’s start and accept states</a:t>
                </a:r>
              </a:p>
              <a:p>
                <a:pPr marL="82296" indent="0">
                  <a:buNone/>
                </a:pPr>
                <a:r>
                  <a:rPr lang="en-US" sz="2000" u="sng" dirty="0"/>
                  <a:t>Start state</a:t>
                </a:r>
                <a:r>
                  <a:rPr lang="en-US" sz="2000" dirty="0"/>
                  <a:t>: the set of states reachable from 1 (the start state of NFA ) by travelling along </a:t>
                </a:r>
                <a14:m>
                  <m:oMath xmlns:m="http://schemas.openxmlformats.org/officeDocument/2006/math">
                    <m:r>
                      <a:rPr lang="en-US" sz="20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𝜆</m:t>
                    </m:r>
                  </m:oMath>
                </a14:m>
                <a:r>
                  <a:rPr lang="en-US" sz="2000" dirty="0"/>
                  <a:t> arrows, plus 1 itself , which is {1,3}</a:t>
                </a:r>
              </a:p>
              <a:p>
                <a:pPr marL="82296" indent="0">
                  <a:buNone/>
                </a:pPr>
                <a:r>
                  <a:rPr lang="en-US" sz="2000" u="sng" dirty="0"/>
                  <a:t>Accept states</a:t>
                </a:r>
                <a:r>
                  <a:rPr lang="en-US" sz="2000" dirty="0"/>
                  <a:t>: containing NFA’s accept state 1, which are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n-US" sz="2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e>
                    </m:d>
                    <m:r>
                      <a:rPr lang="en-US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 </m:t>
                    </m:r>
                    <m:d>
                      <m:dPr>
                        <m:begChr m:val="{"/>
                        <m:endChr m:val="}"/>
                        <m:ctrlPr>
                          <a:rPr lang="en-US" sz="2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1,2</m:t>
                        </m:r>
                      </m:e>
                    </m:d>
                    <m:r>
                      <a:rPr lang="en-US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  <m:d>
                      <m:dPr>
                        <m:begChr m:val="{"/>
                        <m:endChr m:val="}"/>
                        <m:ctrlPr>
                          <a:rPr lang="en-US" sz="2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1,3</m:t>
                        </m:r>
                      </m:e>
                    </m:d>
                    <m:r>
                      <a:rPr lang="en-US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,{1,2,3}</m:t>
                    </m:r>
                  </m:oMath>
                </a14:m>
                <a:endParaRPr lang="en-US" sz="2000" dirty="0"/>
              </a:p>
              <a:p>
                <a:pPr marL="82296" indent="0">
                  <a:buNone/>
                </a:pPr>
                <a:r>
                  <a:rPr lang="en-US" sz="2000" dirty="0"/>
                  <a:t>3. Determine DFA’s transition function</a:t>
                </a:r>
              </a:p>
              <a:p>
                <a:pPr marL="82296" indent="0">
                  <a:buNone/>
                </a:pPr>
                <a:r>
                  <a:rPr lang="en-US" sz="2000" dirty="0"/>
                  <a:t>Find all the possible set of next states from each current state for each </a:t>
                </a:r>
                <a:r>
                  <a:rPr lang="en-US" sz="2000"/>
                  <a:t>input terminal </a:t>
                </a:r>
                <a:r>
                  <a:rPr lang="en-US" sz="2000" dirty="0"/>
                  <a:t>symbol.</a:t>
                </a:r>
              </a:p>
            </p:txBody>
          </p:sp>
        </mc:Choice>
        <mc:Fallback xmlns="">
          <p:sp>
            <p:nvSpPr>
              <p:cNvPr id="22" name="Content Placeholder 2">
                <a:extLst>
                  <a:ext uri="{FF2B5EF4-FFF2-40B4-BE49-F238E27FC236}">
                    <a16:creationId xmlns:a16="http://schemas.microsoft.com/office/drawing/2014/main" id="{47DAE63B-0B37-FA4A-B407-8FB730DB8575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233138" y="2697839"/>
                <a:ext cx="7126986" cy="3189967"/>
              </a:xfrm>
              <a:blipFill>
                <a:blip r:embed="rId2"/>
                <a:stretch>
                  <a:fillRect t="-197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140066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Newspaper Machine States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5257800"/>
          </a:xfrm>
        </p:spPr>
        <p:txBody>
          <a:bodyPr>
            <a:normAutofit fontScale="77500" lnSpcReduction="20000"/>
          </a:bodyPr>
          <a:lstStyle/>
          <a:p>
            <a:r>
              <a:rPr lang="en-US" i="1" dirty="0"/>
              <a:t>States</a:t>
            </a:r>
            <a:r>
              <a:rPr lang="en-US" dirty="0"/>
              <a:t> indicate the progress made toward opening the newspaper machine cover.</a:t>
            </a:r>
          </a:p>
          <a:p>
            <a:pPr lvl="1"/>
            <a:r>
              <a:rPr lang="en-US" dirty="0"/>
              <a:t>Needs 30 cents: the state of the machine before any coins are inserted.</a:t>
            </a:r>
          </a:p>
          <a:p>
            <a:pPr lvl="1"/>
            <a:r>
              <a:rPr lang="en-US" dirty="0"/>
              <a:t>Needs 25 cents: the state after a nickel has been input.</a:t>
            </a:r>
          </a:p>
          <a:p>
            <a:pPr lvl="1"/>
            <a:r>
              <a:rPr lang="en-US" dirty="0"/>
              <a:t>Needs 20 cents: the state after two nickels or a dime have been input.</a:t>
            </a:r>
          </a:p>
          <a:p>
            <a:pPr lvl="1"/>
            <a:r>
              <a:rPr lang="en-US" dirty="0"/>
              <a:t>Needs 15 cents: the state after three nickels or a dime and a nickel have been input.</a:t>
            </a:r>
          </a:p>
          <a:p>
            <a:pPr lvl="1"/>
            <a:r>
              <a:rPr lang="en-US" dirty="0"/>
              <a:t>Needs 10 cents: the state after four nickels, two dimes or a dime and two nickels have been input.</a:t>
            </a:r>
          </a:p>
          <a:p>
            <a:pPr lvl="1"/>
            <a:r>
              <a:rPr lang="en-US" dirty="0"/>
              <a:t>Needs 5 cents: the state after five nickels, two dimes and a nickel, a dime and three nickels, or a quarter have been input.</a:t>
            </a:r>
          </a:p>
          <a:p>
            <a:pPr lvl="1"/>
            <a:r>
              <a:rPr lang="en-US" dirty="0"/>
              <a:t>Needs 0 cents: the state that represents have at least 30 cents input.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EF3622-F457-5848-9E4C-C0452F0E8D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Solution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23AFED6-E175-874D-B598-FEAB282B1E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See video “chapter5 More NFA Lecture”</a:t>
            </a:r>
          </a:p>
        </p:txBody>
      </p:sp>
    </p:spTree>
    <p:extLst>
      <p:ext uri="{BB962C8B-B14F-4D97-AF65-F5344CB8AC3E}">
        <p14:creationId xmlns:p14="http://schemas.microsoft.com/office/powerpoint/2010/main" val="16634957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74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Example, cont’d</a:t>
            </a:r>
          </a:p>
        </p:txBody>
      </p:sp>
      <p:sp>
        <p:nvSpPr>
          <p:cNvPr id="244741" name="Rectangle 5"/>
          <p:cNvSpPr>
            <a:spLocks noGrp="1" noChangeArrowheads="1"/>
          </p:cNvSpPr>
          <p:nvPr>
            <p:ph idx="1"/>
          </p:nvPr>
        </p:nvSpPr>
        <p:spPr>
          <a:xfrm>
            <a:off x="1143000" y="1600200"/>
            <a:ext cx="7620000" cy="2133600"/>
          </a:xfrm>
        </p:spPr>
        <p:txBody>
          <a:bodyPr>
            <a:normAutofit fontScale="92500"/>
          </a:bodyPr>
          <a:lstStyle/>
          <a:p>
            <a:pPr>
              <a:lnSpc>
                <a:spcPct val="90000"/>
              </a:lnSpc>
            </a:pPr>
            <a:r>
              <a:rPr lang="en-US" sz="2800" dirty="0"/>
              <a:t>The machine </a:t>
            </a:r>
            <a:r>
              <a:rPr lang="en-US" sz="2800"/>
              <a:t>states change </a:t>
            </a:r>
            <a:r>
              <a:rPr lang="en-US" sz="2800" dirty="0"/>
              <a:t>according to inputs.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Three different inputs: </a:t>
            </a:r>
            <a:r>
              <a:rPr lang="en-US" sz="2400" b="1" dirty="0"/>
              <a:t>d</a:t>
            </a:r>
            <a:r>
              <a:rPr lang="en-US" sz="2400" dirty="0"/>
              <a:t> (dime), </a:t>
            </a:r>
            <a:r>
              <a:rPr lang="en-US" sz="2400" b="1" dirty="0"/>
              <a:t>q</a:t>
            </a:r>
            <a:r>
              <a:rPr lang="en-US" sz="2400" dirty="0"/>
              <a:t> (quarters) and </a:t>
            </a:r>
            <a:r>
              <a:rPr lang="en-US" sz="2400" b="1" dirty="0"/>
              <a:t>n</a:t>
            </a:r>
            <a:r>
              <a:rPr lang="en-US" sz="2400" dirty="0"/>
              <a:t> (nickel).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For instance, state “needs 30” changes to “needs 20” after a dime is inserted.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We can list all such changes using the following diagram.</a:t>
            </a:r>
          </a:p>
        </p:txBody>
      </p:sp>
      <p:grpSp>
        <p:nvGrpSpPr>
          <p:cNvPr id="49" name="Group 48"/>
          <p:cNvGrpSpPr/>
          <p:nvPr/>
        </p:nvGrpSpPr>
        <p:grpSpPr>
          <a:xfrm>
            <a:off x="1127125" y="3886200"/>
            <a:ext cx="7940675" cy="2438400"/>
            <a:chOff x="914400" y="4267200"/>
            <a:chExt cx="7940675" cy="2438400"/>
          </a:xfrm>
        </p:grpSpPr>
        <p:sp>
          <p:nvSpPr>
            <p:cNvPr id="244738" name="Rectangle 2"/>
            <p:cNvSpPr>
              <a:spLocks noChangeArrowheads="1"/>
            </p:cNvSpPr>
            <p:nvPr/>
          </p:nvSpPr>
          <p:spPr bwMode="auto">
            <a:xfrm>
              <a:off x="3048000" y="5181600"/>
              <a:ext cx="228600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n</a:t>
              </a:r>
            </a:p>
          </p:txBody>
        </p:sp>
        <p:sp>
          <p:nvSpPr>
            <p:cNvPr id="244739" name="Rectangle 3"/>
            <p:cNvSpPr>
              <a:spLocks noChangeArrowheads="1"/>
            </p:cNvSpPr>
            <p:nvPr/>
          </p:nvSpPr>
          <p:spPr bwMode="auto">
            <a:xfrm>
              <a:off x="7086600" y="5181600"/>
              <a:ext cx="228600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n</a:t>
              </a:r>
            </a:p>
          </p:txBody>
        </p:sp>
        <p:sp>
          <p:nvSpPr>
            <p:cNvPr id="244742" name="Oval 6"/>
            <p:cNvSpPr>
              <a:spLocks noChangeArrowheads="1"/>
            </p:cNvSpPr>
            <p:nvPr/>
          </p:nvSpPr>
          <p:spPr bwMode="auto">
            <a:xfrm>
              <a:off x="2286000" y="5181600"/>
              <a:ext cx="685800" cy="68580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25</a:t>
              </a:r>
            </a:p>
          </p:txBody>
        </p:sp>
        <p:sp>
          <p:nvSpPr>
            <p:cNvPr id="244743" name="Oval 7"/>
            <p:cNvSpPr>
              <a:spLocks noChangeArrowheads="1"/>
            </p:cNvSpPr>
            <p:nvPr/>
          </p:nvSpPr>
          <p:spPr bwMode="auto">
            <a:xfrm>
              <a:off x="3276600" y="5181600"/>
              <a:ext cx="685800" cy="68580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20</a:t>
              </a:r>
            </a:p>
          </p:txBody>
        </p:sp>
        <p:sp>
          <p:nvSpPr>
            <p:cNvPr id="244744" name="Oval 8"/>
            <p:cNvSpPr>
              <a:spLocks noChangeArrowheads="1"/>
            </p:cNvSpPr>
            <p:nvPr/>
          </p:nvSpPr>
          <p:spPr bwMode="auto">
            <a:xfrm>
              <a:off x="4343400" y="5181600"/>
              <a:ext cx="685800" cy="68580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15</a:t>
              </a:r>
            </a:p>
          </p:txBody>
        </p:sp>
        <p:sp>
          <p:nvSpPr>
            <p:cNvPr id="244745" name="Oval 9"/>
            <p:cNvSpPr>
              <a:spLocks noChangeArrowheads="1"/>
            </p:cNvSpPr>
            <p:nvPr/>
          </p:nvSpPr>
          <p:spPr bwMode="auto">
            <a:xfrm>
              <a:off x="5410200" y="5181600"/>
              <a:ext cx="685800" cy="68580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 dirty="0"/>
                <a:t>10</a:t>
              </a:r>
            </a:p>
          </p:txBody>
        </p:sp>
        <p:sp>
          <p:nvSpPr>
            <p:cNvPr id="244746" name="Oval 10"/>
            <p:cNvSpPr>
              <a:spLocks noChangeArrowheads="1"/>
            </p:cNvSpPr>
            <p:nvPr/>
          </p:nvSpPr>
          <p:spPr bwMode="auto">
            <a:xfrm>
              <a:off x="6324600" y="5181600"/>
              <a:ext cx="685800" cy="68580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5</a:t>
              </a:r>
            </a:p>
          </p:txBody>
        </p:sp>
        <p:sp>
          <p:nvSpPr>
            <p:cNvPr id="244747" name="Oval 11"/>
            <p:cNvSpPr>
              <a:spLocks noChangeArrowheads="1"/>
            </p:cNvSpPr>
            <p:nvPr/>
          </p:nvSpPr>
          <p:spPr bwMode="auto">
            <a:xfrm>
              <a:off x="7315200" y="5181600"/>
              <a:ext cx="685800" cy="685800"/>
            </a:xfrm>
            <a:prstGeom prst="ellipse">
              <a:avLst/>
            </a:prstGeom>
            <a:solidFill>
              <a:schemeClr val="bg1"/>
            </a:solidFill>
            <a:ln w="38100" cmpd="dbl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0</a:t>
              </a:r>
            </a:p>
          </p:txBody>
        </p:sp>
        <p:sp>
          <p:nvSpPr>
            <p:cNvPr id="244748" name="Freeform 12"/>
            <p:cNvSpPr>
              <a:spLocks/>
            </p:cNvSpPr>
            <p:nvPr/>
          </p:nvSpPr>
          <p:spPr bwMode="auto">
            <a:xfrm>
              <a:off x="2667000" y="4648200"/>
              <a:ext cx="1981200" cy="533400"/>
            </a:xfrm>
            <a:custGeom>
              <a:avLst/>
              <a:gdLst/>
              <a:ahLst/>
              <a:cxnLst>
                <a:cxn ang="0">
                  <a:pos x="0" y="336"/>
                </a:cxn>
                <a:cxn ang="0">
                  <a:pos x="576" y="0"/>
                </a:cxn>
                <a:cxn ang="0">
                  <a:pos x="1248" y="336"/>
                </a:cxn>
              </a:cxnLst>
              <a:rect l="0" t="0" r="r" b="b"/>
              <a:pathLst>
                <a:path w="1248" h="336">
                  <a:moveTo>
                    <a:pt x="0" y="336"/>
                  </a:moveTo>
                  <a:cubicBezTo>
                    <a:pt x="184" y="168"/>
                    <a:pt x="368" y="0"/>
                    <a:pt x="576" y="0"/>
                  </a:cubicBezTo>
                  <a:cubicBezTo>
                    <a:pt x="784" y="0"/>
                    <a:pt x="1016" y="168"/>
                    <a:pt x="1248" y="33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44749" name="Freeform 13"/>
            <p:cNvSpPr>
              <a:spLocks/>
            </p:cNvSpPr>
            <p:nvPr/>
          </p:nvSpPr>
          <p:spPr bwMode="auto">
            <a:xfrm>
              <a:off x="3733800" y="4648200"/>
              <a:ext cx="1981200" cy="533400"/>
            </a:xfrm>
            <a:custGeom>
              <a:avLst/>
              <a:gdLst/>
              <a:ahLst/>
              <a:cxnLst>
                <a:cxn ang="0">
                  <a:pos x="0" y="336"/>
                </a:cxn>
                <a:cxn ang="0">
                  <a:pos x="576" y="0"/>
                </a:cxn>
                <a:cxn ang="0">
                  <a:pos x="1248" y="336"/>
                </a:cxn>
              </a:cxnLst>
              <a:rect l="0" t="0" r="r" b="b"/>
              <a:pathLst>
                <a:path w="1248" h="336">
                  <a:moveTo>
                    <a:pt x="0" y="336"/>
                  </a:moveTo>
                  <a:cubicBezTo>
                    <a:pt x="184" y="168"/>
                    <a:pt x="368" y="0"/>
                    <a:pt x="576" y="0"/>
                  </a:cubicBezTo>
                  <a:cubicBezTo>
                    <a:pt x="784" y="0"/>
                    <a:pt x="1016" y="168"/>
                    <a:pt x="1248" y="33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44750" name="Freeform 14"/>
            <p:cNvSpPr>
              <a:spLocks/>
            </p:cNvSpPr>
            <p:nvPr/>
          </p:nvSpPr>
          <p:spPr bwMode="auto">
            <a:xfrm>
              <a:off x="4724400" y="4648200"/>
              <a:ext cx="1905000" cy="533400"/>
            </a:xfrm>
            <a:custGeom>
              <a:avLst/>
              <a:gdLst/>
              <a:ahLst/>
              <a:cxnLst>
                <a:cxn ang="0">
                  <a:pos x="0" y="336"/>
                </a:cxn>
                <a:cxn ang="0">
                  <a:pos x="624" y="0"/>
                </a:cxn>
                <a:cxn ang="0">
                  <a:pos x="1200" y="336"/>
                </a:cxn>
              </a:cxnLst>
              <a:rect l="0" t="0" r="r" b="b"/>
              <a:pathLst>
                <a:path w="1200" h="336">
                  <a:moveTo>
                    <a:pt x="0" y="336"/>
                  </a:moveTo>
                  <a:cubicBezTo>
                    <a:pt x="212" y="168"/>
                    <a:pt x="424" y="0"/>
                    <a:pt x="624" y="0"/>
                  </a:cubicBezTo>
                  <a:cubicBezTo>
                    <a:pt x="824" y="0"/>
                    <a:pt x="1012" y="168"/>
                    <a:pt x="1200" y="33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44751" name="Freeform 15"/>
            <p:cNvSpPr>
              <a:spLocks/>
            </p:cNvSpPr>
            <p:nvPr/>
          </p:nvSpPr>
          <p:spPr bwMode="auto">
            <a:xfrm>
              <a:off x="5867400" y="4724400"/>
              <a:ext cx="1752600" cy="457200"/>
            </a:xfrm>
            <a:custGeom>
              <a:avLst/>
              <a:gdLst/>
              <a:ahLst/>
              <a:cxnLst>
                <a:cxn ang="0">
                  <a:pos x="0" y="288"/>
                </a:cxn>
                <a:cxn ang="0">
                  <a:pos x="528" y="0"/>
                </a:cxn>
                <a:cxn ang="0">
                  <a:pos x="1152" y="288"/>
                </a:cxn>
              </a:cxnLst>
              <a:rect l="0" t="0" r="r" b="b"/>
              <a:pathLst>
                <a:path w="1152" h="288">
                  <a:moveTo>
                    <a:pt x="0" y="288"/>
                  </a:moveTo>
                  <a:cubicBezTo>
                    <a:pt x="168" y="144"/>
                    <a:pt x="336" y="0"/>
                    <a:pt x="528" y="0"/>
                  </a:cubicBezTo>
                  <a:cubicBezTo>
                    <a:pt x="720" y="0"/>
                    <a:pt x="936" y="144"/>
                    <a:pt x="1152" y="288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44752" name="Line 16"/>
            <p:cNvSpPr>
              <a:spLocks noChangeShapeType="1"/>
            </p:cNvSpPr>
            <p:nvPr/>
          </p:nvSpPr>
          <p:spPr bwMode="auto">
            <a:xfrm>
              <a:off x="1905000" y="5562600"/>
              <a:ext cx="3810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44753" name="Line 17"/>
            <p:cNvSpPr>
              <a:spLocks noChangeShapeType="1"/>
            </p:cNvSpPr>
            <p:nvPr/>
          </p:nvSpPr>
          <p:spPr bwMode="auto">
            <a:xfrm>
              <a:off x="2971800" y="5562600"/>
              <a:ext cx="3048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44754" name="Line 18"/>
            <p:cNvSpPr>
              <a:spLocks noChangeShapeType="1"/>
            </p:cNvSpPr>
            <p:nvPr/>
          </p:nvSpPr>
          <p:spPr bwMode="auto">
            <a:xfrm>
              <a:off x="3962400" y="5562600"/>
              <a:ext cx="3810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44755" name="Line 19"/>
            <p:cNvSpPr>
              <a:spLocks noChangeShapeType="1"/>
            </p:cNvSpPr>
            <p:nvPr/>
          </p:nvSpPr>
          <p:spPr bwMode="auto">
            <a:xfrm>
              <a:off x="5029200" y="5562600"/>
              <a:ext cx="3810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44756" name="Line 20"/>
            <p:cNvSpPr>
              <a:spLocks noChangeShapeType="1"/>
            </p:cNvSpPr>
            <p:nvPr/>
          </p:nvSpPr>
          <p:spPr bwMode="auto">
            <a:xfrm>
              <a:off x="6096000" y="5562600"/>
              <a:ext cx="2286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44757" name="Line 21"/>
            <p:cNvSpPr>
              <a:spLocks noChangeShapeType="1"/>
            </p:cNvSpPr>
            <p:nvPr/>
          </p:nvSpPr>
          <p:spPr bwMode="auto">
            <a:xfrm>
              <a:off x="7010400" y="5562600"/>
              <a:ext cx="3048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44758" name="Freeform 22"/>
            <p:cNvSpPr>
              <a:spLocks/>
            </p:cNvSpPr>
            <p:nvPr/>
          </p:nvSpPr>
          <p:spPr bwMode="auto">
            <a:xfrm>
              <a:off x="1676400" y="5791200"/>
              <a:ext cx="4724400" cy="6096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824" y="336"/>
                </a:cxn>
                <a:cxn ang="0">
                  <a:pos x="3072" y="0"/>
                </a:cxn>
              </a:cxnLst>
              <a:rect l="0" t="0" r="r" b="b"/>
              <a:pathLst>
                <a:path w="3072" h="336">
                  <a:moveTo>
                    <a:pt x="0" y="0"/>
                  </a:moveTo>
                  <a:cubicBezTo>
                    <a:pt x="656" y="168"/>
                    <a:pt x="1312" y="336"/>
                    <a:pt x="1824" y="336"/>
                  </a:cubicBezTo>
                  <a:cubicBezTo>
                    <a:pt x="2336" y="336"/>
                    <a:pt x="2704" y="168"/>
                    <a:pt x="3072" y="0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44759" name="Freeform 23"/>
            <p:cNvSpPr>
              <a:spLocks/>
            </p:cNvSpPr>
            <p:nvPr/>
          </p:nvSpPr>
          <p:spPr bwMode="auto">
            <a:xfrm>
              <a:off x="2667000" y="5791200"/>
              <a:ext cx="4724400" cy="762000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1440" y="288"/>
                </a:cxn>
                <a:cxn ang="0">
                  <a:pos x="2976" y="0"/>
                </a:cxn>
              </a:cxnLst>
              <a:rect l="0" t="0" r="r" b="b"/>
              <a:pathLst>
                <a:path w="2976" h="296">
                  <a:moveTo>
                    <a:pt x="0" y="48"/>
                  </a:moveTo>
                  <a:cubicBezTo>
                    <a:pt x="472" y="172"/>
                    <a:pt x="944" y="296"/>
                    <a:pt x="1440" y="288"/>
                  </a:cubicBezTo>
                  <a:cubicBezTo>
                    <a:pt x="1936" y="280"/>
                    <a:pt x="2456" y="140"/>
                    <a:pt x="2976" y="0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44760" name="Freeform 24"/>
            <p:cNvSpPr>
              <a:spLocks/>
            </p:cNvSpPr>
            <p:nvPr/>
          </p:nvSpPr>
          <p:spPr bwMode="auto">
            <a:xfrm>
              <a:off x="3657600" y="5867400"/>
              <a:ext cx="3886200" cy="4572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488" y="288"/>
                </a:cxn>
                <a:cxn ang="0">
                  <a:pos x="2448" y="0"/>
                </a:cxn>
              </a:cxnLst>
              <a:rect l="0" t="0" r="r" b="b"/>
              <a:pathLst>
                <a:path w="2448" h="288">
                  <a:moveTo>
                    <a:pt x="0" y="0"/>
                  </a:moveTo>
                  <a:cubicBezTo>
                    <a:pt x="540" y="144"/>
                    <a:pt x="1080" y="288"/>
                    <a:pt x="1488" y="288"/>
                  </a:cubicBezTo>
                  <a:cubicBezTo>
                    <a:pt x="1896" y="288"/>
                    <a:pt x="2172" y="144"/>
                    <a:pt x="2448" y="0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44761" name="Freeform 25"/>
            <p:cNvSpPr>
              <a:spLocks/>
            </p:cNvSpPr>
            <p:nvPr/>
          </p:nvSpPr>
          <p:spPr bwMode="auto">
            <a:xfrm>
              <a:off x="4800600" y="5867400"/>
              <a:ext cx="2895600" cy="6096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56" y="384"/>
                </a:cxn>
                <a:cxn ang="0">
                  <a:pos x="1824" y="0"/>
                </a:cxn>
              </a:cxnLst>
              <a:rect l="0" t="0" r="r" b="b"/>
              <a:pathLst>
                <a:path w="1824" h="384">
                  <a:moveTo>
                    <a:pt x="0" y="0"/>
                  </a:moveTo>
                  <a:cubicBezTo>
                    <a:pt x="376" y="192"/>
                    <a:pt x="752" y="384"/>
                    <a:pt x="1056" y="384"/>
                  </a:cubicBezTo>
                  <a:cubicBezTo>
                    <a:pt x="1360" y="384"/>
                    <a:pt x="1592" y="192"/>
                    <a:pt x="1824" y="0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44762" name="Freeform 26"/>
            <p:cNvSpPr>
              <a:spLocks/>
            </p:cNvSpPr>
            <p:nvPr/>
          </p:nvSpPr>
          <p:spPr bwMode="auto">
            <a:xfrm>
              <a:off x="5791200" y="5867400"/>
              <a:ext cx="1981200" cy="6858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68" y="432"/>
                </a:cxn>
                <a:cxn ang="0">
                  <a:pos x="1248" y="0"/>
                </a:cxn>
              </a:cxnLst>
              <a:rect l="0" t="0" r="r" b="b"/>
              <a:pathLst>
                <a:path w="1248" h="432">
                  <a:moveTo>
                    <a:pt x="0" y="0"/>
                  </a:moveTo>
                  <a:cubicBezTo>
                    <a:pt x="280" y="216"/>
                    <a:pt x="560" y="432"/>
                    <a:pt x="768" y="432"/>
                  </a:cubicBezTo>
                  <a:cubicBezTo>
                    <a:pt x="976" y="432"/>
                    <a:pt x="1112" y="216"/>
                    <a:pt x="1248" y="0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44763" name="Freeform 27"/>
            <p:cNvSpPr>
              <a:spLocks/>
            </p:cNvSpPr>
            <p:nvPr/>
          </p:nvSpPr>
          <p:spPr bwMode="auto">
            <a:xfrm>
              <a:off x="6858000" y="5715000"/>
              <a:ext cx="533400" cy="76200"/>
            </a:xfrm>
            <a:custGeom>
              <a:avLst/>
              <a:gdLst/>
              <a:ahLst/>
              <a:cxnLst>
                <a:cxn ang="0">
                  <a:pos x="0" y="96"/>
                </a:cxn>
                <a:cxn ang="0">
                  <a:pos x="336" y="0"/>
                </a:cxn>
              </a:cxnLst>
              <a:rect l="0" t="0" r="r" b="b"/>
              <a:pathLst>
                <a:path w="336" h="96">
                  <a:moveTo>
                    <a:pt x="0" y="96"/>
                  </a:moveTo>
                  <a:cubicBezTo>
                    <a:pt x="0" y="96"/>
                    <a:pt x="168" y="48"/>
                    <a:pt x="336" y="0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44764" name="Rectangle 28"/>
            <p:cNvSpPr>
              <a:spLocks noChangeArrowheads="1"/>
            </p:cNvSpPr>
            <p:nvPr/>
          </p:nvSpPr>
          <p:spPr bwMode="auto">
            <a:xfrm>
              <a:off x="2362200" y="4267200"/>
              <a:ext cx="381000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d</a:t>
              </a:r>
            </a:p>
          </p:txBody>
        </p:sp>
        <p:sp>
          <p:nvSpPr>
            <p:cNvPr id="244765" name="Rectangle 29"/>
            <p:cNvSpPr>
              <a:spLocks noChangeArrowheads="1"/>
            </p:cNvSpPr>
            <p:nvPr/>
          </p:nvSpPr>
          <p:spPr bwMode="auto">
            <a:xfrm>
              <a:off x="3429000" y="4267200"/>
              <a:ext cx="381000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d</a:t>
              </a:r>
            </a:p>
          </p:txBody>
        </p:sp>
        <p:sp>
          <p:nvSpPr>
            <p:cNvPr id="244766" name="Rectangle 30"/>
            <p:cNvSpPr>
              <a:spLocks noChangeArrowheads="1"/>
            </p:cNvSpPr>
            <p:nvPr/>
          </p:nvSpPr>
          <p:spPr bwMode="auto">
            <a:xfrm>
              <a:off x="4495800" y="4267200"/>
              <a:ext cx="381000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d</a:t>
              </a:r>
            </a:p>
          </p:txBody>
        </p:sp>
        <p:sp>
          <p:nvSpPr>
            <p:cNvPr id="244767" name="Rectangle 31"/>
            <p:cNvSpPr>
              <a:spLocks noChangeArrowheads="1"/>
            </p:cNvSpPr>
            <p:nvPr/>
          </p:nvSpPr>
          <p:spPr bwMode="auto">
            <a:xfrm>
              <a:off x="5562600" y="4267200"/>
              <a:ext cx="381000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d</a:t>
              </a:r>
            </a:p>
          </p:txBody>
        </p:sp>
        <p:sp>
          <p:nvSpPr>
            <p:cNvPr id="244768" name="Rectangle 32"/>
            <p:cNvSpPr>
              <a:spLocks noChangeArrowheads="1"/>
            </p:cNvSpPr>
            <p:nvPr/>
          </p:nvSpPr>
          <p:spPr bwMode="auto">
            <a:xfrm>
              <a:off x="6477000" y="4267200"/>
              <a:ext cx="381000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d</a:t>
              </a:r>
            </a:p>
          </p:txBody>
        </p:sp>
        <p:sp>
          <p:nvSpPr>
            <p:cNvPr id="244769" name="Rectangle 33"/>
            <p:cNvSpPr>
              <a:spLocks noChangeArrowheads="1"/>
            </p:cNvSpPr>
            <p:nvPr/>
          </p:nvSpPr>
          <p:spPr bwMode="auto">
            <a:xfrm>
              <a:off x="1981200" y="5181600"/>
              <a:ext cx="228600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n</a:t>
              </a:r>
            </a:p>
          </p:txBody>
        </p:sp>
        <p:sp>
          <p:nvSpPr>
            <p:cNvPr id="244770" name="Rectangle 34"/>
            <p:cNvSpPr>
              <a:spLocks noChangeArrowheads="1"/>
            </p:cNvSpPr>
            <p:nvPr/>
          </p:nvSpPr>
          <p:spPr bwMode="auto">
            <a:xfrm>
              <a:off x="4038600" y="5181600"/>
              <a:ext cx="228600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n</a:t>
              </a:r>
            </a:p>
          </p:txBody>
        </p:sp>
        <p:sp>
          <p:nvSpPr>
            <p:cNvPr id="244771" name="Rectangle 35"/>
            <p:cNvSpPr>
              <a:spLocks noChangeArrowheads="1"/>
            </p:cNvSpPr>
            <p:nvPr/>
          </p:nvSpPr>
          <p:spPr bwMode="auto">
            <a:xfrm>
              <a:off x="5105400" y="5181600"/>
              <a:ext cx="228600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n</a:t>
              </a:r>
            </a:p>
          </p:txBody>
        </p:sp>
        <p:sp>
          <p:nvSpPr>
            <p:cNvPr id="244772" name="Rectangle 36"/>
            <p:cNvSpPr>
              <a:spLocks noChangeArrowheads="1"/>
            </p:cNvSpPr>
            <p:nvPr/>
          </p:nvSpPr>
          <p:spPr bwMode="auto">
            <a:xfrm>
              <a:off x="6096000" y="5181600"/>
              <a:ext cx="228600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n</a:t>
              </a:r>
            </a:p>
          </p:txBody>
        </p:sp>
        <p:sp>
          <p:nvSpPr>
            <p:cNvPr id="244773" name="Rectangle 37"/>
            <p:cNvSpPr>
              <a:spLocks noChangeArrowheads="1"/>
            </p:cNvSpPr>
            <p:nvPr/>
          </p:nvSpPr>
          <p:spPr bwMode="auto">
            <a:xfrm>
              <a:off x="5715000" y="6477000"/>
              <a:ext cx="4572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q</a:t>
              </a:r>
            </a:p>
          </p:txBody>
        </p:sp>
        <p:sp>
          <p:nvSpPr>
            <p:cNvPr id="244774" name="Oval 38"/>
            <p:cNvSpPr>
              <a:spLocks noChangeArrowheads="1"/>
            </p:cNvSpPr>
            <p:nvPr/>
          </p:nvSpPr>
          <p:spPr bwMode="auto">
            <a:xfrm>
              <a:off x="1219200" y="5257800"/>
              <a:ext cx="685800" cy="68580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30</a:t>
              </a:r>
            </a:p>
          </p:txBody>
        </p:sp>
        <p:grpSp>
          <p:nvGrpSpPr>
            <p:cNvPr id="244775" name="Group 39"/>
            <p:cNvGrpSpPr>
              <a:grpSpLocks/>
            </p:cNvGrpSpPr>
            <p:nvPr/>
          </p:nvGrpSpPr>
          <p:grpSpPr bwMode="auto">
            <a:xfrm>
              <a:off x="914400" y="5410200"/>
              <a:ext cx="304800" cy="304800"/>
              <a:chOff x="576" y="3408"/>
              <a:chExt cx="192" cy="192"/>
            </a:xfrm>
          </p:grpSpPr>
          <p:sp>
            <p:nvSpPr>
              <p:cNvPr id="244776" name="Line 40"/>
              <p:cNvSpPr>
                <a:spLocks noChangeShapeType="1"/>
              </p:cNvSpPr>
              <p:nvPr/>
            </p:nvSpPr>
            <p:spPr bwMode="auto">
              <a:xfrm>
                <a:off x="576" y="3408"/>
                <a:ext cx="192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4777" name="Line 41"/>
              <p:cNvSpPr>
                <a:spLocks noChangeShapeType="1"/>
              </p:cNvSpPr>
              <p:nvPr/>
            </p:nvSpPr>
            <p:spPr bwMode="auto">
              <a:xfrm flipV="1">
                <a:off x="576" y="3504"/>
                <a:ext cx="192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44778" name="Freeform 42"/>
            <p:cNvSpPr>
              <a:spLocks/>
            </p:cNvSpPr>
            <p:nvPr/>
          </p:nvSpPr>
          <p:spPr bwMode="auto">
            <a:xfrm>
              <a:off x="1600200" y="4648200"/>
              <a:ext cx="1828800" cy="609600"/>
            </a:xfrm>
            <a:custGeom>
              <a:avLst/>
              <a:gdLst/>
              <a:ahLst/>
              <a:cxnLst>
                <a:cxn ang="0">
                  <a:pos x="0" y="336"/>
                </a:cxn>
                <a:cxn ang="0">
                  <a:pos x="624" y="0"/>
                </a:cxn>
                <a:cxn ang="0">
                  <a:pos x="1296" y="336"/>
                </a:cxn>
              </a:cxnLst>
              <a:rect l="0" t="0" r="r" b="b"/>
              <a:pathLst>
                <a:path w="1296" h="336">
                  <a:moveTo>
                    <a:pt x="0" y="336"/>
                  </a:moveTo>
                  <a:cubicBezTo>
                    <a:pt x="204" y="168"/>
                    <a:pt x="408" y="0"/>
                    <a:pt x="624" y="0"/>
                  </a:cubicBezTo>
                  <a:cubicBezTo>
                    <a:pt x="840" y="0"/>
                    <a:pt x="1068" y="168"/>
                    <a:pt x="1296" y="33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44779" name="Freeform 43"/>
            <p:cNvSpPr>
              <a:spLocks/>
            </p:cNvSpPr>
            <p:nvPr/>
          </p:nvSpPr>
          <p:spPr bwMode="auto">
            <a:xfrm>
              <a:off x="6858000" y="5105400"/>
              <a:ext cx="533400" cy="152400"/>
            </a:xfrm>
            <a:custGeom>
              <a:avLst/>
              <a:gdLst/>
              <a:ahLst/>
              <a:cxnLst>
                <a:cxn ang="0">
                  <a:pos x="0" y="96"/>
                </a:cxn>
                <a:cxn ang="0">
                  <a:pos x="144" y="0"/>
                </a:cxn>
                <a:cxn ang="0">
                  <a:pos x="336" y="96"/>
                </a:cxn>
              </a:cxnLst>
              <a:rect l="0" t="0" r="r" b="b"/>
              <a:pathLst>
                <a:path w="336" h="96">
                  <a:moveTo>
                    <a:pt x="0" y="96"/>
                  </a:moveTo>
                  <a:cubicBezTo>
                    <a:pt x="44" y="48"/>
                    <a:pt x="88" y="0"/>
                    <a:pt x="144" y="0"/>
                  </a:cubicBezTo>
                  <a:cubicBezTo>
                    <a:pt x="200" y="0"/>
                    <a:pt x="304" y="80"/>
                    <a:pt x="336" y="9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44780" name="Text Box 44"/>
            <p:cNvSpPr txBox="1">
              <a:spLocks noChangeArrowheads="1"/>
            </p:cNvSpPr>
            <p:nvPr/>
          </p:nvSpPr>
          <p:spPr bwMode="auto">
            <a:xfrm>
              <a:off x="6781800" y="4800600"/>
              <a:ext cx="336550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/>
              <a:r>
                <a:rPr lang="en-US"/>
                <a:t>d</a:t>
              </a:r>
            </a:p>
          </p:txBody>
        </p:sp>
        <p:sp>
          <p:nvSpPr>
            <p:cNvPr id="244781" name="Freeform 45"/>
            <p:cNvSpPr>
              <a:spLocks/>
            </p:cNvSpPr>
            <p:nvPr/>
          </p:nvSpPr>
          <p:spPr bwMode="auto">
            <a:xfrm>
              <a:off x="7924800" y="5257800"/>
              <a:ext cx="393700" cy="381000"/>
            </a:xfrm>
            <a:custGeom>
              <a:avLst/>
              <a:gdLst/>
              <a:ahLst/>
              <a:cxnLst>
                <a:cxn ang="0">
                  <a:pos x="48" y="240"/>
                </a:cxn>
                <a:cxn ang="0">
                  <a:pos x="240" y="96"/>
                </a:cxn>
                <a:cxn ang="0">
                  <a:pos x="0" y="0"/>
                </a:cxn>
              </a:cxnLst>
              <a:rect l="0" t="0" r="r" b="b"/>
              <a:pathLst>
                <a:path w="248" h="240">
                  <a:moveTo>
                    <a:pt x="48" y="240"/>
                  </a:moveTo>
                  <a:cubicBezTo>
                    <a:pt x="148" y="188"/>
                    <a:pt x="248" y="136"/>
                    <a:pt x="240" y="96"/>
                  </a:cubicBezTo>
                  <a:cubicBezTo>
                    <a:pt x="232" y="56"/>
                    <a:pt x="40" y="16"/>
                    <a:pt x="0" y="0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44782" name="Text Box 46"/>
            <p:cNvSpPr txBox="1">
              <a:spLocks noChangeArrowheads="1"/>
            </p:cNvSpPr>
            <p:nvPr/>
          </p:nvSpPr>
          <p:spPr bwMode="auto">
            <a:xfrm>
              <a:off x="8061325" y="4953000"/>
              <a:ext cx="793750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/>
              <a:r>
                <a:rPr lang="en-US"/>
                <a:t>n,d,q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67" name="Rectangle 7"/>
          <p:cNvSpPr>
            <a:spLocks noGrp="1" noChangeArrowheads="1"/>
          </p:cNvSpPr>
          <p:nvPr>
            <p:ph type="title"/>
          </p:nvPr>
        </p:nvSpPr>
        <p:spPr>
          <a:xfrm>
            <a:off x="1219200" y="76200"/>
            <a:ext cx="7239000" cy="1143000"/>
          </a:xfrm>
        </p:spPr>
        <p:txBody>
          <a:bodyPr/>
          <a:lstStyle/>
          <a:p>
            <a:r>
              <a:rPr lang="en-US" dirty="0"/>
              <a:t>Finite Automata</a:t>
            </a:r>
          </a:p>
        </p:txBody>
      </p:sp>
      <p:sp>
        <p:nvSpPr>
          <p:cNvPr id="245775" name="Rectangle 15"/>
          <p:cNvSpPr>
            <a:spLocks noGrp="1" noChangeArrowheads="1"/>
          </p:cNvSpPr>
          <p:nvPr>
            <p:ph idx="1"/>
          </p:nvPr>
        </p:nvSpPr>
        <p:spPr>
          <a:xfrm>
            <a:off x="1143000" y="1219200"/>
            <a:ext cx="7772400" cy="4876800"/>
          </a:xfrm>
          <a:noFill/>
          <a:ln/>
        </p:spPr>
        <p:txBody>
          <a:bodyPr>
            <a:normAutofit fontScale="85000" lnSpcReduction="20000"/>
          </a:bodyPr>
          <a:lstStyle/>
          <a:p>
            <a:pPr>
              <a:lnSpc>
                <a:spcPct val="110000"/>
              </a:lnSpc>
            </a:pPr>
            <a:r>
              <a:rPr lang="en-US" sz="2800" dirty="0"/>
              <a:t>A </a:t>
            </a:r>
            <a:r>
              <a:rPr lang="en-US" sz="2800" b="1" u="sng" dirty="0"/>
              <a:t>finite automaton (FA)</a:t>
            </a:r>
            <a:r>
              <a:rPr lang="en-US" sz="2800" u="sng" dirty="0"/>
              <a:t> </a:t>
            </a:r>
            <a:r>
              <a:rPr lang="en-US" sz="2800" dirty="0"/>
              <a:t>is a quintuple </a:t>
            </a:r>
            <a:r>
              <a:rPr lang="en-US" sz="2800" b="1" dirty="0"/>
              <a:t>M=(Q, </a:t>
            </a:r>
            <a:r>
              <a:rPr lang="en-US" sz="2800" b="1" dirty="0">
                <a:sym typeface="Symbol" pitchFamily="18" charset="2"/>
              </a:rPr>
              <a:t>, , q</a:t>
            </a:r>
            <a:r>
              <a:rPr lang="en-US" sz="2800" b="1" baseline="-25000" dirty="0">
                <a:sym typeface="Symbol" pitchFamily="18" charset="2"/>
              </a:rPr>
              <a:t>0</a:t>
            </a:r>
            <a:r>
              <a:rPr lang="en-US" sz="2800" b="1" dirty="0">
                <a:sym typeface="Symbol" pitchFamily="18" charset="2"/>
              </a:rPr>
              <a:t>, F).</a:t>
            </a:r>
            <a:r>
              <a:rPr lang="en-US" sz="2800" dirty="0">
                <a:sym typeface="Symbol" pitchFamily="18" charset="2"/>
              </a:rPr>
              <a:t> Here </a:t>
            </a:r>
            <a:r>
              <a:rPr lang="en-US" sz="2800" b="1" dirty="0">
                <a:sym typeface="Symbol" pitchFamily="18" charset="2"/>
              </a:rPr>
              <a:t>Q</a:t>
            </a:r>
            <a:r>
              <a:rPr lang="en-US" sz="2800" dirty="0">
                <a:sym typeface="Symbol" pitchFamily="18" charset="2"/>
              </a:rPr>
              <a:t> is a finite set of </a:t>
            </a:r>
            <a:r>
              <a:rPr lang="en-US" sz="2800" b="1" dirty="0">
                <a:sym typeface="Symbol" pitchFamily="18" charset="2"/>
              </a:rPr>
              <a:t>states</a:t>
            </a:r>
            <a:r>
              <a:rPr lang="en-US" sz="2800" dirty="0">
                <a:sym typeface="Symbol" pitchFamily="18" charset="2"/>
              </a:rPr>
              <a:t>, </a:t>
            </a:r>
            <a:r>
              <a:rPr lang="en-US" sz="2800" b="1" dirty="0">
                <a:sym typeface="Symbol" pitchFamily="18" charset="2"/>
              </a:rPr>
              <a:t></a:t>
            </a:r>
            <a:r>
              <a:rPr lang="en-US" sz="2800" dirty="0">
                <a:sym typeface="Symbol" pitchFamily="18" charset="2"/>
              </a:rPr>
              <a:t> is a finite set of </a:t>
            </a:r>
            <a:r>
              <a:rPr lang="en-US" sz="2800" b="1" dirty="0">
                <a:sym typeface="Symbol" pitchFamily="18" charset="2"/>
              </a:rPr>
              <a:t>alphabet</a:t>
            </a:r>
            <a:r>
              <a:rPr lang="en-US" sz="2800" dirty="0">
                <a:sym typeface="Symbol" pitchFamily="18" charset="2"/>
              </a:rPr>
              <a:t>, </a:t>
            </a:r>
            <a:r>
              <a:rPr lang="en-US" sz="2800" b="1" dirty="0">
                <a:sym typeface="Symbol" pitchFamily="18" charset="2"/>
              </a:rPr>
              <a:t>q</a:t>
            </a:r>
            <a:r>
              <a:rPr lang="en-US" sz="2800" b="1" baseline="-25000" dirty="0">
                <a:sym typeface="Symbol" pitchFamily="18" charset="2"/>
              </a:rPr>
              <a:t>0</a:t>
            </a:r>
            <a:r>
              <a:rPr lang="en-US" sz="2800" b="1" dirty="0">
                <a:sym typeface="Symbol" pitchFamily="18" charset="2"/>
              </a:rPr>
              <a:t>Q</a:t>
            </a:r>
            <a:r>
              <a:rPr lang="en-US" sz="2800" dirty="0">
                <a:sym typeface="Symbol" pitchFamily="18" charset="2"/>
              </a:rPr>
              <a:t> is </a:t>
            </a:r>
            <a:r>
              <a:rPr lang="en-US" sz="2800" b="1" dirty="0">
                <a:sym typeface="Symbol" pitchFamily="18" charset="2"/>
              </a:rPr>
              <a:t>start state</a:t>
            </a:r>
            <a:r>
              <a:rPr lang="en-US" sz="2800" dirty="0">
                <a:sym typeface="Symbol" pitchFamily="18" charset="2"/>
              </a:rPr>
              <a:t>, </a:t>
            </a:r>
            <a:r>
              <a:rPr lang="en-US" sz="2800" b="1" dirty="0">
                <a:sym typeface="Symbol" pitchFamily="18" charset="2"/>
              </a:rPr>
              <a:t>FQ</a:t>
            </a:r>
            <a:r>
              <a:rPr lang="en-US" sz="2800" dirty="0">
                <a:sym typeface="Symbol" pitchFamily="18" charset="2"/>
              </a:rPr>
              <a:t> is </a:t>
            </a:r>
            <a:r>
              <a:rPr lang="en-US" sz="2800" b="1" dirty="0">
                <a:sym typeface="Symbol" pitchFamily="18" charset="2"/>
              </a:rPr>
              <a:t>final/accepting states</a:t>
            </a:r>
            <a:r>
              <a:rPr lang="en-US" sz="2800" dirty="0">
                <a:sym typeface="Symbol" pitchFamily="18" charset="2"/>
              </a:rPr>
              <a:t>, and  is a total function from </a:t>
            </a:r>
            <a:r>
              <a:rPr lang="en-US" sz="2800" b="1" dirty="0">
                <a:sym typeface="Symbol" pitchFamily="18" charset="2"/>
              </a:rPr>
              <a:t>Q x  </a:t>
            </a:r>
            <a:r>
              <a:rPr lang="en-US" sz="2800" b="1" dirty="0">
                <a:sym typeface="Wingdings" pitchFamily="2" charset="2"/>
              </a:rPr>
              <a:t> Q</a:t>
            </a:r>
            <a:r>
              <a:rPr lang="en-US" sz="2800" dirty="0">
                <a:sym typeface="Wingdings" pitchFamily="2" charset="2"/>
              </a:rPr>
              <a:t> known as the </a:t>
            </a:r>
            <a:r>
              <a:rPr lang="en-US" sz="2800" b="1" u="sng" dirty="0">
                <a:sym typeface="Wingdings" pitchFamily="2" charset="2"/>
              </a:rPr>
              <a:t>transition function</a:t>
            </a:r>
            <a:r>
              <a:rPr lang="en-US" sz="2800" dirty="0">
                <a:sym typeface="Wingdings" pitchFamily="2" charset="2"/>
              </a:rPr>
              <a:t>. </a:t>
            </a:r>
          </a:p>
          <a:p>
            <a:pPr marL="82296" indent="0">
              <a:lnSpc>
                <a:spcPct val="110000"/>
              </a:lnSpc>
              <a:buNone/>
            </a:pPr>
            <a:endParaRPr lang="en-US" sz="1000" dirty="0">
              <a:sym typeface="Wingdings" pitchFamily="2" charset="2"/>
            </a:endParaRPr>
          </a:p>
          <a:p>
            <a:pPr>
              <a:lnSpc>
                <a:spcPct val="110000"/>
              </a:lnSpc>
            </a:pPr>
            <a:r>
              <a:rPr lang="en-US" sz="2800" dirty="0">
                <a:sym typeface="Wingdings" pitchFamily="2" charset="2"/>
              </a:rPr>
              <a:t>The </a:t>
            </a:r>
            <a:r>
              <a:rPr lang="en-US" sz="2800" b="1" dirty="0">
                <a:sym typeface="Wingdings" pitchFamily="2" charset="2"/>
              </a:rPr>
              <a:t>state diagram</a:t>
            </a:r>
            <a:r>
              <a:rPr lang="en-US" sz="2800" dirty="0">
                <a:sym typeface="Wingdings" pitchFamily="2" charset="2"/>
              </a:rPr>
              <a:t> of </a:t>
            </a:r>
            <a:r>
              <a:rPr lang="en-US" sz="2800" b="1" dirty="0">
                <a:sym typeface="Wingdings" pitchFamily="2" charset="2"/>
              </a:rPr>
              <a:t>M</a:t>
            </a:r>
            <a:r>
              <a:rPr lang="en-US" sz="2800" dirty="0">
                <a:sym typeface="Wingdings" pitchFamily="2" charset="2"/>
              </a:rPr>
              <a:t> is a labeled graph: vertex set is </a:t>
            </a:r>
            <a:r>
              <a:rPr lang="en-US" sz="2800" b="1" dirty="0">
                <a:sym typeface="Wingdings" pitchFamily="2" charset="2"/>
              </a:rPr>
              <a:t>Q</a:t>
            </a:r>
            <a:r>
              <a:rPr lang="en-US" sz="2800" dirty="0">
                <a:sym typeface="Wingdings" pitchFamily="2" charset="2"/>
              </a:rPr>
              <a:t>, </a:t>
            </a:r>
            <a:r>
              <a:rPr lang="en-US" sz="2800" b="1" dirty="0">
                <a:sym typeface="Symbol" pitchFamily="18" charset="2"/>
              </a:rPr>
              <a:t>(q</a:t>
            </a:r>
            <a:r>
              <a:rPr lang="en-US" sz="2800" b="1" baseline="-25000" dirty="0">
                <a:sym typeface="Symbol" pitchFamily="18" charset="2"/>
              </a:rPr>
              <a:t>i</a:t>
            </a:r>
            <a:r>
              <a:rPr lang="en-US" sz="2800" b="1" dirty="0">
                <a:sym typeface="Symbol" pitchFamily="18" charset="2"/>
              </a:rPr>
              <a:t>, a) = </a:t>
            </a:r>
            <a:r>
              <a:rPr lang="en-US" sz="2800" b="1" dirty="0" err="1">
                <a:sym typeface="Symbol" pitchFamily="18" charset="2"/>
              </a:rPr>
              <a:t>q</a:t>
            </a:r>
            <a:r>
              <a:rPr lang="en-US" sz="2800" b="1" baseline="-25000" dirty="0" err="1">
                <a:sym typeface="Symbol" pitchFamily="18" charset="2"/>
              </a:rPr>
              <a:t>j</a:t>
            </a:r>
            <a:r>
              <a:rPr lang="en-US" sz="2800" dirty="0">
                <a:sym typeface="Symbol" pitchFamily="18" charset="2"/>
              </a:rPr>
              <a:t>, if and only there is a labeled edge from </a:t>
            </a:r>
            <a:r>
              <a:rPr lang="en-US" sz="2800" b="1" dirty="0">
                <a:sym typeface="Symbol" pitchFamily="18" charset="2"/>
              </a:rPr>
              <a:t>q</a:t>
            </a:r>
            <a:r>
              <a:rPr lang="en-US" sz="2800" b="1" baseline="-25000" dirty="0">
                <a:sym typeface="Symbol" pitchFamily="18" charset="2"/>
              </a:rPr>
              <a:t>i</a:t>
            </a:r>
            <a:r>
              <a:rPr lang="en-US" sz="2800" dirty="0">
                <a:sym typeface="Symbol" pitchFamily="18" charset="2"/>
              </a:rPr>
              <a:t> to</a:t>
            </a:r>
            <a:r>
              <a:rPr lang="en-US" sz="2800" b="1" dirty="0">
                <a:sym typeface="Symbol" pitchFamily="18" charset="2"/>
              </a:rPr>
              <a:t> </a:t>
            </a:r>
            <a:r>
              <a:rPr lang="en-US" sz="2800" b="1" dirty="0" err="1">
                <a:sym typeface="Symbol" pitchFamily="18" charset="2"/>
              </a:rPr>
              <a:t>q</a:t>
            </a:r>
            <a:r>
              <a:rPr lang="en-US" sz="2800" b="1" baseline="-25000" dirty="0" err="1">
                <a:sym typeface="Symbol" pitchFamily="18" charset="2"/>
              </a:rPr>
              <a:t>j</a:t>
            </a:r>
            <a:r>
              <a:rPr lang="en-US" sz="2800" b="1" dirty="0">
                <a:sym typeface="Symbol" pitchFamily="18" charset="2"/>
              </a:rPr>
              <a:t> </a:t>
            </a:r>
            <a:r>
              <a:rPr lang="en-US" sz="2800" dirty="0">
                <a:sym typeface="Symbol" pitchFamily="18" charset="2"/>
              </a:rPr>
              <a:t>with label </a:t>
            </a:r>
            <a:r>
              <a:rPr lang="en-US" sz="2800" b="1" dirty="0">
                <a:sym typeface="Symbol" pitchFamily="18" charset="2"/>
              </a:rPr>
              <a:t>a</a:t>
            </a:r>
            <a:r>
              <a:rPr lang="en-US" sz="2800" dirty="0">
                <a:sym typeface="Symbol" pitchFamily="18" charset="2"/>
              </a:rPr>
              <a:t>.</a:t>
            </a:r>
          </a:p>
          <a:p>
            <a:pPr marL="82296" indent="0">
              <a:lnSpc>
                <a:spcPct val="110000"/>
              </a:lnSpc>
              <a:buNone/>
            </a:pPr>
            <a:endParaRPr lang="en-US" sz="2800" dirty="0">
              <a:sym typeface="Symbol" pitchFamily="18" charset="2"/>
            </a:endParaRPr>
          </a:p>
          <a:p>
            <a:pPr>
              <a:lnSpc>
                <a:spcPct val="110000"/>
              </a:lnSpc>
            </a:pPr>
            <a:endParaRPr lang="en-US" sz="2800" dirty="0">
              <a:sym typeface="Symbol" pitchFamily="18" charset="2"/>
            </a:endParaRPr>
          </a:p>
          <a:p>
            <a:pPr>
              <a:lnSpc>
                <a:spcPct val="110000"/>
              </a:lnSpc>
            </a:pPr>
            <a:endParaRPr lang="en-US" sz="1000" dirty="0">
              <a:sym typeface="Symbol" pitchFamily="18" charset="2"/>
            </a:endParaRPr>
          </a:p>
          <a:p>
            <a:pPr>
              <a:lnSpc>
                <a:spcPct val="110000"/>
              </a:lnSpc>
            </a:pPr>
            <a:r>
              <a:rPr lang="en-US" sz="2800" dirty="0">
                <a:sym typeface="Symbol" pitchFamily="18" charset="2"/>
              </a:rPr>
              <a:t>Denote             as the start state </a:t>
            </a:r>
            <a:r>
              <a:rPr lang="en-US" sz="2800" b="1" dirty="0">
                <a:sym typeface="Symbol" pitchFamily="18" charset="2"/>
              </a:rPr>
              <a:t>q</a:t>
            </a:r>
            <a:r>
              <a:rPr lang="en-US" sz="2800" b="1" baseline="-25000" dirty="0">
                <a:sym typeface="Symbol" pitchFamily="18" charset="2"/>
              </a:rPr>
              <a:t>0</a:t>
            </a:r>
            <a:r>
              <a:rPr lang="en-US" sz="2800" dirty="0">
                <a:sym typeface="Symbol" pitchFamily="18" charset="2"/>
              </a:rPr>
              <a:t>, and          as final states.</a:t>
            </a:r>
          </a:p>
        </p:txBody>
      </p:sp>
      <p:grpSp>
        <p:nvGrpSpPr>
          <p:cNvPr id="17" name="Group 16"/>
          <p:cNvGrpSpPr/>
          <p:nvPr/>
        </p:nvGrpSpPr>
        <p:grpSpPr>
          <a:xfrm>
            <a:off x="3581400" y="4267200"/>
            <a:ext cx="2514600" cy="609600"/>
            <a:chOff x="2819400" y="4114800"/>
            <a:chExt cx="2514600" cy="609600"/>
          </a:xfrm>
        </p:grpSpPr>
        <p:sp>
          <p:nvSpPr>
            <p:cNvPr id="245763" name="Oval 3"/>
            <p:cNvSpPr>
              <a:spLocks noChangeArrowheads="1"/>
            </p:cNvSpPr>
            <p:nvPr/>
          </p:nvSpPr>
          <p:spPr bwMode="auto">
            <a:xfrm>
              <a:off x="2819400" y="4191000"/>
              <a:ext cx="533400" cy="53340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 b="1">
                  <a:sym typeface="Symbol" pitchFamily="18" charset="2"/>
                </a:rPr>
                <a:t>q</a:t>
              </a:r>
              <a:r>
                <a:rPr lang="en-US" b="1" baseline="-25000">
                  <a:sym typeface="Symbol" pitchFamily="18" charset="2"/>
                </a:rPr>
                <a:t>i</a:t>
              </a:r>
            </a:p>
          </p:txBody>
        </p:sp>
        <p:sp>
          <p:nvSpPr>
            <p:cNvPr id="245764" name="Oval 4"/>
            <p:cNvSpPr>
              <a:spLocks noChangeArrowheads="1"/>
            </p:cNvSpPr>
            <p:nvPr/>
          </p:nvSpPr>
          <p:spPr bwMode="auto">
            <a:xfrm>
              <a:off x="4800600" y="4191000"/>
              <a:ext cx="533400" cy="53340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 b="1" dirty="0" err="1">
                  <a:sym typeface="Symbol" pitchFamily="18" charset="2"/>
                </a:rPr>
                <a:t>q</a:t>
              </a:r>
              <a:r>
                <a:rPr lang="en-US" b="1" baseline="-25000" dirty="0" err="1">
                  <a:sym typeface="Symbol" pitchFamily="18" charset="2"/>
                </a:rPr>
                <a:t>j</a:t>
              </a:r>
              <a:endParaRPr lang="en-US" b="1" baseline="-25000" dirty="0">
                <a:sym typeface="Symbol" pitchFamily="18" charset="2"/>
              </a:endParaRPr>
            </a:p>
          </p:txBody>
        </p:sp>
        <p:sp>
          <p:nvSpPr>
            <p:cNvPr id="245765" name="Line 5"/>
            <p:cNvSpPr>
              <a:spLocks noChangeShapeType="1"/>
            </p:cNvSpPr>
            <p:nvPr/>
          </p:nvSpPr>
          <p:spPr bwMode="auto">
            <a:xfrm>
              <a:off x="3429000" y="4419600"/>
              <a:ext cx="1363663" cy="15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45766" name="Rectangle 6"/>
            <p:cNvSpPr>
              <a:spLocks noChangeArrowheads="1"/>
            </p:cNvSpPr>
            <p:nvPr/>
          </p:nvSpPr>
          <p:spPr bwMode="auto">
            <a:xfrm>
              <a:off x="3962400" y="4114800"/>
              <a:ext cx="592138" cy="238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 b="1"/>
                <a:t>a</a:t>
              </a:r>
            </a:p>
          </p:txBody>
        </p:sp>
      </p:grpSp>
      <p:sp>
        <p:nvSpPr>
          <p:cNvPr id="245768" name="Oval 8"/>
          <p:cNvSpPr>
            <a:spLocks noChangeArrowheads="1"/>
          </p:cNvSpPr>
          <p:nvPr/>
        </p:nvSpPr>
        <p:spPr bwMode="auto">
          <a:xfrm>
            <a:off x="6781800" y="5181600"/>
            <a:ext cx="533400" cy="533400"/>
          </a:xfrm>
          <a:prstGeom prst="ellipse">
            <a:avLst/>
          </a:prstGeom>
          <a:solidFill>
            <a:schemeClr val="bg1"/>
          </a:solidFill>
          <a:ln w="38100" cmpd="dbl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5769" name="Rectangle 9"/>
          <p:cNvSpPr>
            <a:spLocks noChangeArrowheads="1"/>
          </p:cNvSpPr>
          <p:nvPr/>
        </p:nvSpPr>
        <p:spPr bwMode="auto">
          <a:xfrm>
            <a:off x="1286669" y="6096000"/>
            <a:ext cx="7467600" cy="762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dirty="0"/>
              <a:t>Exercise: write down </a:t>
            </a:r>
            <a:r>
              <a:rPr lang="en-US" b="1" dirty="0"/>
              <a:t>Q, </a:t>
            </a:r>
            <a:r>
              <a:rPr lang="en-US" b="1" dirty="0">
                <a:sym typeface="Symbol" pitchFamily="18" charset="2"/>
              </a:rPr>
              <a:t>, , q</a:t>
            </a:r>
            <a:r>
              <a:rPr lang="en-US" b="1" baseline="-25000" dirty="0">
                <a:sym typeface="Symbol" pitchFamily="18" charset="2"/>
              </a:rPr>
              <a:t>0</a:t>
            </a:r>
            <a:r>
              <a:rPr lang="en-US" b="1" dirty="0">
                <a:sym typeface="Symbol" pitchFamily="18" charset="2"/>
              </a:rPr>
              <a:t>, F </a:t>
            </a:r>
            <a:r>
              <a:rPr lang="en-US" dirty="0">
                <a:sym typeface="Symbol" pitchFamily="18" charset="2"/>
              </a:rPr>
              <a:t>for the vending machine.</a:t>
            </a:r>
            <a:endParaRPr lang="en-US" b="1" dirty="0">
              <a:sym typeface="Symbol" pitchFamily="18" charset="2"/>
            </a:endParaRPr>
          </a:p>
        </p:txBody>
      </p:sp>
      <p:grpSp>
        <p:nvGrpSpPr>
          <p:cNvPr id="245770" name="Group 10"/>
          <p:cNvGrpSpPr>
            <a:grpSpLocks/>
          </p:cNvGrpSpPr>
          <p:nvPr/>
        </p:nvGrpSpPr>
        <p:grpSpPr bwMode="auto">
          <a:xfrm>
            <a:off x="2667000" y="5105400"/>
            <a:ext cx="838200" cy="530225"/>
            <a:chOff x="912" y="3024"/>
            <a:chExt cx="528" cy="334"/>
          </a:xfrm>
        </p:grpSpPr>
        <p:sp>
          <p:nvSpPr>
            <p:cNvPr id="245771" name="Oval 11"/>
            <p:cNvSpPr>
              <a:spLocks noChangeArrowheads="1"/>
            </p:cNvSpPr>
            <p:nvPr/>
          </p:nvSpPr>
          <p:spPr bwMode="auto">
            <a:xfrm>
              <a:off x="1104" y="3024"/>
              <a:ext cx="336" cy="334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245772" name="Group 12"/>
            <p:cNvGrpSpPr>
              <a:grpSpLocks/>
            </p:cNvGrpSpPr>
            <p:nvPr/>
          </p:nvGrpSpPr>
          <p:grpSpPr bwMode="auto">
            <a:xfrm>
              <a:off x="912" y="3120"/>
              <a:ext cx="192" cy="192"/>
              <a:chOff x="576" y="3408"/>
              <a:chExt cx="192" cy="192"/>
            </a:xfrm>
          </p:grpSpPr>
          <p:sp>
            <p:nvSpPr>
              <p:cNvPr id="245773" name="Line 13"/>
              <p:cNvSpPr>
                <a:spLocks noChangeShapeType="1"/>
              </p:cNvSpPr>
              <p:nvPr/>
            </p:nvSpPr>
            <p:spPr bwMode="auto">
              <a:xfrm>
                <a:off x="576" y="3408"/>
                <a:ext cx="192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5774" name="Line 14"/>
              <p:cNvSpPr>
                <a:spLocks noChangeShapeType="1"/>
              </p:cNvSpPr>
              <p:nvPr/>
            </p:nvSpPr>
            <p:spPr bwMode="auto">
              <a:xfrm flipV="1">
                <a:off x="576" y="3504"/>
                <a:ext cx="192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FD1BD1AA-8881-4342-BCAD-A9C6CDC38FBF}"/>
                  </a:ext>
                </a:extLst>
              </p:cNvPr>
              <p:cNvSpPr txBox="1"/>
              <p:nvPr/>
            </p:nvSpPr>
            <p:spPr>
              <a:xfrm>
                <a:off x="6334015" y="4326292"/>
                <a:ext cx="2343369" cy="4966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𝜹</m:t>
                      </m:r>
                      <m:d>
                        <m:dPr>
                          <m:ctrlPr>
                            <a:rPr lang="en-US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b="1" i="1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1" i="1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𝒒</m:t>
                              </m:r>
                            </m:e>
                            <m:sub>
                              <m:r>
                                <a:rPr lang="en-US" b="1" i="1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𝒊</m:t>
                              </m:r>
                            </m:sub>
                          </m:sSub>
                          <m:r>
                            <a:rPr lang="en-US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𝒂</m:t>
                          </m:r>
                        </m:e>
                      </m:d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𝒒</m:t>
                          </m:r>
                        </m:e>
                        <m:sub>
                          <m:r>
                            <a:rPr lang="en-US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𝒋</m:t>
                          </m:r>
                        </m:sub>
                      </m:sSub>
                    </m:oMath>
                  </m:oMathPara>
                </a14:m>
                <a:endParaRPr lang="en-US" b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FD1BD1AA-8881-4342-BCAD-A9C6CDC38FB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34015" y="4326292"/>
                <a:ext cx="2343369" cy="496674"/>
              </a:xfrm>
              <a:prstGeom prst="rect">
                <a:avLst/>
              </a:prstGeom>
              <a:blipFill>
                <a:blip r:embed="rId2"/>
                <a:stretch>
                  <a:fillRect b="-1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69" grpId="0" animBg="1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786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228600"/>
            <a:ext cx="7498080" cy="1143000"/>
          </a:xfrm>
        </p:spPr>
        <p:txBody>
          <a:bodyPr/>
          <a:lstStyle/>
          <a:p>
            <a:r>
              <a:rPr lang="en-US" dirty="0"/>
              <a:t>FA, cont’d</a:t>
            </a:r>
          </a:p>
        </p:txBody>
      </p:sp>
      <p:sp>
        <p:nvSpPr>
          <p:cNvPr id="246787" name="Rectangle 3"/>
          <p:cNvSpPr>
            <a:spLocks noGrp="1" noChangeArrowheads="1"/>
          </p:cNvSpPr>
          <p:nvPr>
            <p:ph idx="1"/>
          </p:nvPr>
        </p:nvSpPr>
        <p:spPr>
          <a:xfrm>
            <a:off x="1066800" y="1600200"/>
            <a:ext cx="7924800" cy="3429000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10000"/>
              </a:lnSpc>
            </a:pPr>
            <a:r>
              <a:rPr lang="en-US" sz="2800" dirty="0">
                <a:sym typeface="Wingdings" pitchFamily="2" charset="2"/>
              </a:rPr>
              <a:t>A string </a:t>
            </a:r>
            <a:r>
              <a:rPr lang="en-US" sz="2800" b="1" dirty="0">
                <a:sym typeface="Wingdings" pitchFamily="2" charset="2"/>
              </a:rPr>
              <a:t>w=a</a:t>
            </a:r>
            <a:r>
              <a:rPr lang="en-US" sz="2800" b="1" baseline="-25000" dirty="0">
                <a:sym typeface="Wingdings" pitchFamily="2" charset="2"/>
              </a:rPr>
              <a:t>1</a:t>
            </a:r>
            <a:r>
              <a:rPr lang="en-US" sz="2800" b="1" dirty="0">
                <a:sym typeface="Wingdings" pitchFamily="2" charset="2"/>
              </a:rPr>
              <a:t>a</a:t>
            </a:r>
            <a:r>
              <a:rPr lang="en-US" sz="2800" b="1" baseline="-25000" dirty="0">
                <a:sym typeface="Wingdings" pitchFamily="2" charset="2"/>
              </a:rPr>
              <a:t>2</a:t>
            </a:r>
            <a:r>
              <a:rPr lang="en-US" sz="2800" b="1" dirty="0">
                <a:sym typeface="Wingdings" pitchFamily="2" charset="2"/>
              </a:rPr>
              <a:t>…a</a:t>
            </a:r>
            <a:r>
              <a:rPr lang="en-US" sz="2800" b="1" baseline="-25000" dirty="0">
                <a:sym typeface="Wingdings" pitchFamily="2" charset="2"/>
              </a:rPr>
              <a:t>n</a:t>
            </a:r>
            <a:r>
              <a:rPr lang="en-US" sz="2800" b="1" dirty="0">
                <a:sym typeface="Symbol" pitchFamily="18" charset="2"/>
              </a:rPr>
              <a:t>*</a:t>
            </a:r>
            <a:r>
              <a:rPr lang="en-US" sz="2800" dirty="0">
                <a:sym typeface="Symbol" pitchFamily="18" charset="2"/>
              </a:rPr>
              <a:t> is called accepted by </a:t>
            </a:r>
            <a:r>
              <a:rPr lang="en-US" sz="2800" b="1" dirty="0">
                <a:sym typeface="Symbol" pitchFamily="18" charset="2"/>
              </a:rPr>
              <a:t>M</a:t>
            </a:r>
            <a:r>
              <a:rPr lang="en-US" sz="2800" dirty="0">
                <a:sym typeface="Symbol" pitchFamily="18" charset="2"/>
              </a:rPr>
              <a:t> if </a:t>
            </a:r>
            <a:r>
              <a:rPr lang="en-US" sz="2800" b="1" dirty="0">
                <a:sym typeface="Symbol" pitchFamily="18" charset="2"/>
              </a:rPr>
              <a:t>(q</a:t>
            </a:r>
            <a:r>
              <a:rPr lang="en-US" sz="2800" b="1" baseline="-25000" dirty="0">
                <a:sym typeface="Symbol" pitchFamily="18" charset="2"/>
              </a:rPr>
              <a:t>0</a:t>
            </a:r>
            <a:r>
              <a:rPr lang="en-US" sz="2800" b="1" dirty="0">
                <a:sym typeface="Symbol" pitchFamily="18" charset="2"/>
              </a:rPr>
              <a:t>, a</a:t>
            </a:r>
            <a:r>
              <a:rPr lang="en-US" sz="2800" b="1" baseline="-25000" dirty="0">
                <a:sym typeface="Symbol" pitchFamily="18" charset="2"/>
              </a:rPr>
              <a:t>1</a:t>
            </a:r>
            <a:r>
              <a:rPr lang="en-US" sz="2800" b="1" dirty="0">
                <a:sym typeface="Symbol" pitchFamily="18" charset="2"/>
              </a:rPr>
              <a:t>)=q</a:t>
            </a:r>
            <a:r>
              <a:rPr lang="en-US" sz="2800" b="1" baseline="-25000" dirty="0">
                <a:sym typeface="Symbol" pitchFamily="18" charset="2"/>
              </a:rPr>
              <a:t>1</a:t>
            </a:r>
            <a:r>
              <a:rPr lang="en-US" sz="2800" b="1" dirty="0">
                <a:sym typeface="Symbol" pitchFamily="18" charset="2"/>
              </a:rPr>
              <a:t>, (q</a:t>
            </a:r>
            <a:r>
              <a:rPr lang="en-US" sz="2800" b="1" baseline="-25000" dirty="0">
                <a:sym typeface="Symbol" pitchFamily="18" charset="2"/>
              </a:rPr>
              <a:t>1</a:t>
            </a:r>
            <a:r>
              <a:rPr lang="en-US" sz="2800" b="1" dirty="0">
                <a:sym typeface="Symbol" pitchFamily="18" charset="2"/>
              </a:rPr>
              <a:t>, a</a:t>
            </a:r>
            <a:r>
              <a:rPr lang="en-US" sz="2800" b="1" baseline="-25000" dirty="0">
                <a:sym typeface="Symbol" pitchFamily="18" charset="2"/>
              </a:rPr>
              <a:t>2</a:t>
            </a:r>
            <a:r>
              <a:rPr lang="en-US" sz="2800" b="1" dirty="0">
                <a:sym typeface="Symbol" pitchFamily="18" charset="2"/>
              </a:rPr>
              <a:t>)=q</a:t>
            </a:r>
            <a:r>
              <a:rPr lang="en-US" sz="2800" b="1" baseline="-25000" dirty="0">
                <a:sym typeface="Symbol" pitchFamily="18" charset="2"/>
              </a:rPr>
              <a:t>2</a:t>
            </a:r>
            <a:r>
              <a:rPr lang="en-US" sz="2800" b="1" dirty="0">
                <a:sym typeface="Symbol" pitchFamily="18" charset="2"/>
              </a:rPr>
              <a:t>, …, (q</a:t>
            </a:r>
            <a:r>
              <a:rPr lang="en-US" sz="2800" b="1" baseline="-25000" dirty="0">
                <a:sym typeface="Symbol" pitchFamily="18" charset="2"/>
              </a:rPr>
              <a:t>n-1</a:t>
            </a:r>
            <a:r>
              <a:rPr lang="en-US" sz="2800" b="1" dirty="0">
                <a:sym typeface="Symbol" pitchFamily="18" charset="2"/>
              </a:rPr>
              <a:t>, </a:t>
            </a:r>
            <a:r>
              <a:rPr lang="en-US" sz="2800" b="1" dirty="0" err="1">
                <a:sym typeface="Symbol" pitchFamily="18" charset="2"/>
              </a:rPr>
              <a:t>q</a:t>
            </a:r>
            <a:r>
              <a:rPr lang="en-US" sz="2800" b="1" baseline="-25000" dirty="0" err="1">
                <a:sym typeface="Symbol" pitchFamily="18" charset="2"/>
              </a:rPr>
              <a:t>n</a:t>
            </a:r>
            <a:r>
              <a:rPr lang="en-US" sz="2800" b="1" dirty="0">
                <a:sym typeface="Symbol" pitchFamily="18" charset="2"/>
              </a:rPr>
              <a:t>)=</a:t>
            </a:r>
            <a:r>
              <a:rPr lang="en-US" sz="2800" b="1" dirty="0" err="1">
                <a:sym typeface="Symbol" pitchFamily="18" charset="2"/>
              </a:rPr>
              <a:t>q</a:t>
            </a:r>
            <a:r>
              <a:rPr lang="en-US" sz="2800" b="1" baseline="-25000" dirty="0" err="1">
                <a:sym typeface="Symbol" pitchFamily="18" charset="2"/>
              </a:rPr>
              <a:t>n</a:t>
            </a:r>
            <a:r>
              <a:rPr lang="en-US" sz="2800" b="1" dirty="0" err="1">
                <a:sym typeface="Symbol" pitchFamily="18" charset="2"/>
              </a:rPr>
              <a:t>F</a:t>
            </a:r>
            <a:r>
              <a:rPr lang="en-US" sz="2800" dirty="0">
                <a:sym typeface="Symbol" pitchFamily="18" charset="2"/>
              </a:rPr>
              <a:t>. That is: There is a path </a:t>
            </a:r>
            <a:r>
              <a:rPr lang="en-US" sz="2800" b="1" dirty="0">
                <a:sym typeface="Symbol" pitchFamily="18" charset="2"/>
              </a:rPr>
              <a:t>q</a:t>
            </a:r>
            <a:r>
              <a:rPr lang="en-US" sz="2800" b="1" baseline="-25000" dirty="0">
                <a:sym typeface="Symbol" pitchFamily="18" charset="2"/>
              </a:rPr>
              <a:t>0</a:t>
            </a:r>
            <a:r>
              <a:rPr lang="en-US" sz="2800" b="1" dirty="0">
                <a:sym typeface="Symbol" pitchFamily="18" charset="2"/>
              </a:rPr>
              <a:t>q</a:t>
            </a:r>
            <a:r>
              <a:rPr lang="en-US" sz="2800" b="1" baseline="-25000" dirty="0">
                <a:sym typeface="Symbol" pitchFamily="18" charset="2"/>
              </a:rPr>
              <a:t>1</a:t>
            </a:r>
            <a:r>
              <a:rPr lang="en-US" sz="2800" b="1" dirty="0">
                <a:sym typeface="Symbol" pitchFamily="18" charset="2"/>
              </a:rPr>
              <a:t>…</a:t>
            </a:r>
            <a:r>
              <a:rPr lang="en-US" sz="2800" b="1" dirty="0" err="1">
                <a:sym typeface="Symbol" pitchFamily="18" charset="2"/>
              </a:rPr>
              <a:t>q</a:t>
            </a:r>
            <a:r>
              <a:rPr lang="en-US" sz="2800" b="1" baseline="-25000" dirty="0" err="1">
                <a:sym typeface="Symbol" pitchFamily="18" charset="2"/>
              </a:rPr>
              <a:t>n</a:t>
            </a:r>
            <a:r>
              <a:rPr lang="en-US" sz="2800" dirty="0">
                <a:sym typeface="Symbol" pitchFamily="18" charset="2"/>
              </a:rPr>
              <a:t> with label </a:t>
            </a:r>
            <a:r>
              <a:rPr lang="en-US" sz="2800" b="1" dirty="0">
                <a:sym typeface="Symbol" pitchFamily="18" charset="2"/>
              </a:rPr>
              <a:t>a</a:t>
            </a:r>
            <a:r>
              <a:rPr lang="en-US" sz="2800" b="1" baseline="-25000" dirty="0">
                <a:sym typeface="Symbol" pitchFamily="18" charset="2"/>
              </a:rPr>
              <a:t>1</a:t>
            </a:r>
            <a:r>
              <a:rPr lang="en-US" sz="2800" b="1" dirty="0">
                <a:sym typeface="Symbol" pitchFamily="18" charset="2"/>
              </a:rPr>
              <a:t>, a</a:t>
            </a:r>
            <a:r>
              <a:rPr lang="en-US" sz="2800" b="1" baseline="-25000" dirty="0">
                <a:sym typeface="Symbol" pitchFamily="18" charset="2"/>
              </a:rPr>
              <a:t>2</a:t>
            </a:r>
            <a:r>
              <a:rPr lang="en-US" sz="2800" b="1" dirty="0">
                <a:sym typeface="Symbol" pitchFamily="18" charset="2"/>
              </a:rPr>
              <a:t>, …, a</a:t>
            </a:r>
            <a:r>
              <a:rPr lang="en-US" sz="2800" b="1" baseline="-25000" dirty="0">
                <a:sym typeface="Symbol" pitchFamily="18" charset="2"/>
              </a:rPr>
              <a:t>n</a:t>
            </a:r>
            <a:r>
              <a:rPr lang="en-US" sz="2800" dirty="0">
                <a:sym typeface="Symbol" pitchFamily="18" charset="2"/>
              </a:rPr>
              <a:t> in state diagram graph, so that </a:t>
            </a:r>
            <a:r>
              <a:rPr lang="en-US" sz="2800" b="1" dirty="0">
                <a:sym typeface="Symbol" pitchFamily="18" charset="2"/>
              </a:rPr>
              <a:t>q</a:t>
            </a:r>
            <a:r>
              <a:rPr lang="en-US" sz="2800" b="1" baseline="-25000" dirty="0">
                <a:sym typeface="Symbol" pitchFamily="18" charset="2"/>
              </a:rPr>
              <a:t>0</a:t>
            </a:r>
            <a:r>
              <a:rPr lang="en-US" sz="2800" dirty="0">
                <a:sym typeface="Symbol" pitchFamily="18" charset="2"/>
              </a:rPr>
              <a:t> is the start state and </a:t>
            </a:r>
            <a:r>
              <a:rPr lang="en-US" sz="2800" b="1" dirty="0" err="1">
                <a:sym typeface="Symbol" pitchFamily="18" charset="2"/>
              </a:rPr>
              <a:t>q</a:t>
            </a:r>
            <a:r>
              <a:rPr lang="en-US" sz="2800" b="1" baseline="-25000" dirty="0" err="1">
                <a:sym typeface="Symbol" pitchFamily="18" charset="2"/>
              </a:rPr>
              <a:t>n</a:t>
            </a:r>
            <a:r>
              <a:rPr lang="en-US" sz="2800" dirty="0">
                <a:sym typeface="Symbol" pitchFamily="18" charset="2"/>
              </a:rPr>
              <a:t> is a final state.</a:t>
            </a:r>
          </a:p>
          <a:p>
            <a:pPr>
              <a:lnSpc>
                <a:spcPct val="110000"/>
              </a:lnSpc>
            </a:pPr>
            <a:r>
              <a:rPr lang="en-US" sz="2800" dirty="0"/>
              <a:t>The language </a:t>
            </a:r>
            <a:r>
              <a:rPr lang="en-US" sz="2800" b="1" dirty="0"/>
              <a:t>L(M)</a:t>
            </a:r>
            <a:r>
              <a:rPr lang="en-US" sz="2800" dirty="0"/>
              <a:t> recognized by </a:t>
            </a:r>
            <a:r>
              <a:rPr lang="en-US" sz="2800" b="1" dirty="0"/>
              <a:t>M</a:t>
            </a:r>
            <a:r>
              <a:rPr lang="en-US" sz="2800" dirty="0"/>
              <a:t> is the set of all strings accepted by </a:t>
            </a:r>
            <a:r>
              <a:rPr lang="en-US" sz="2800" b="1" dirty="0"/>
              <a:t>M</a:t>
            </a:r>
            <a:r>
              <a:rPr lang="en-US" sz="2800" dirty="0"/>
              <a:t>. Basically, </a:t>
            </a:r>
            <a:r>
              <a:rPr lang="en-US" sz="2800" b="1" dirty="0"/>
              <a:t>L(M)</a:t>
            </a:r>
            <a:r>
              <a:rPr lang="en-US" sz="2800" dirty="0"/>
              <a:t> grabs the ordered labels of all paths starting with </a:t>
            </a:r>
            <a:r>
              <a:rPr lang="en-US" sz="2800" b="1" dirty="0"/>
              <a:t>q</a:t>
            </a:r>
            <a:r>
              <a:rPr lang="en-US" sz="2800" b="1" baseline="-25000" dirty="0"/>
              <a:t>0</a:t>
            </a:r>
            <a:r>
              <a:rPr lang="en-US" sz="2800" dirty="0"/>
              <a:t>, and ending with a final state, in the state diagram graph of </a:t>
            </a:r>
            <a:r>
              <a:rPr lang="en-US" sz="2800" b="1" dirty="0"/>
              <a:t>M</a:t>
            </a:r>
            <a:r>
              <a:rPr lang="en-US" sz="2800" dirty="0"/>
              <a:t>.</a:t>
            </a:r>
          </a:p>
        </p:txBody>
      </p:sp>
      <p:sp>
        <p:nvSpPr>
          <p:cNvPr id="246788" name="Oval 4"/>
          <p:cNvSpPr>
            <a:spLocks noChangeArrowheads="1"/>
          </p:cNvSpPr>
          <p:nvPr/>
        </p:nvSpPr>
        <p:spPr bwMode="auto">
          <a:xfrm>
            <a:off x="1981200" y="5559425"/>
            <a:ext cx="612775" cy="61277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2800" b="1">
                <a:sym typeface="Symbol" pitchFamily="18" charset="2"/>
              </a:rPr>
              <a:t>q</a:t>
            </a:r>
            <a:r>
              <a:rPr lang="en-US" sz="2800" b="1" baseline="-25000">
                <a:sym typeface="Symbol" pitchFamily="18" charset="2"/>
              </a:rPr>
              <a:t>0</a:t>
            </a:r>
          </a:p>
        </p:txBody>
      </p:sp>
      <p:sp>
        <p:nvSpPr>
          <p:cNvPr id="246789" name="Oval 5"/>
          <p:cNvSpPr>
            <a:spLocks noChangeArrowheads="1"/>
          </p:cNvSpPr>
          <p:nvPr/>
        </p:nvSpPr>
        <p:spPr bwMode="auto">
          <a:xfrm>
            <a:off x="3276600" y="5559425"/>
            <a:ext cx="609600" cy="6096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2800" b="1">
                <a:sym typeface="Symbol" pitchFamily="18" charset="2"/>
              </a:rPr>
              <a:t>q</a:t>
            </a:r>
            <a:r>
              <a:rPr lang="en-US" sz="2800" b="1" baseline="-25000">
                <a:sym typeface="Symbol" pitchFamily="18" charset="2"/>
              </a:rPr>
              <a:t>1</a:t>
            </a:r>
          </a:p>
        </p:txBody>
      </p:sp>
      <p:sp>
        <p:nvSpPr>
          <p:cNvPr id="246790" name="Oval 6"/>
          <p:cNvSpPr>
            <a:spLocks noChangeArrowheads="1"/>
          </p:cNvSpPr>
          <p:nvPr/>
        </p:nvSpPr>
        <p:spPr bwMode="auto">
          <a:xfrm>
            <a:off x="4572000" y="5559425"/>
            <a:ext cx="609600" cy="6096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2800" b="1">
                <a:sym typeface="Symbol" pitchFamily="18" charset="2"/>
              </a:rPr>
              <a:t>q</a:t>
            </a:r>
            <a:r>
              <a:rPr lang="en-US" sz="2800" b="1" baseline="-25000">
                <a:sym typeface="Symbol" pitchFamily="18" charset="2"/>
              </a:rPr>
              <a:t>2</a:t>
            </a:r>
          </a:p>
        </p:txBody>
      </p:sp>
      <p:sp>
        <p:nvSpPr>
          <p:cNvPr id="246791" name="Oval 7"/>
          <p:cNvSpPr>
            <a:spLocks noChangeArrowheads="1"/>
          </p:cNvSpPr>
          <p:nvPr/>
        </p:nvSpPr>
        <p:spPr bwMode="auto">
          <a:xfrm>
            <a:off x="6781800" y="5559425"/>
            <a:ext cx="609600" cy="6096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2800" b="1">
                <a:sym typeface="Symbol" pitchFamily="18" charset="2"/>
              </a:rPr>
              <a:t>q</a:t>
            </a:r>
            <a:r>
              <a:rPr lang="en-US" sz="2800" b="1" baseline="-25000">
                <a:sym typeface="Symbol" pitchFamily="18" charset="2"/>
              </a:rPr>
              <a:t>n-1</a:t>
            </a:r>
          </a:p>
        </p:txBody>
      </p:sp>
      <p:sp>
        <p:nvSpPr>
          <p:cNvPr id="246792" name="Oval 8"/>
          <p:cNvSpPr>
            <a:spLocks noChangeArrowheads="1"/>
          </p:cNvSpPr>
          <p:nvPr/>
        </p:nvSpPr>
        <p:spPr bwMode="auto">
          <a:xfrm>
            <a:off x="7848600" y="5559425"/>
            <a:ext cx="609600" cy="609600"/>
          </a:xfrm>
          <a:prstGeom prst="ellipse">
            <a:avLst/>
          </a:prstGeom>
          <a:solidFill>
            <a:schemeClr val="bg1"/>
          </a:solidFill>
          <a:ln w="38100" cmpd="dbl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2800" b="1">
                <a:sym typeface="Symbol" pitchFamily="18" charset="2"/>
              </a:rPr>
              <a:t>q</a:t>
            </a:r>
            <a:r>
              <a:rPr lang="en-US" sz="2800" b="1" baseline="-25000">
                <a:sym typeface="Symbol" pitchFamily="18" charset="2"/>
              </a:rPr>
              <a:t>n</a:t>
            </a:r>
          </a:p>
        </p:txBody>
      </p:sp>
      <p:sp>
        <p:nvSpPr>
          <p:cNvPr id="246793" name="Line 9"/>
          <p:cNvSpPr>
            <a:spLocks noChangeShapeType="1"/>
          </p:cNvSpPr>
          <p:nvPr/>
        </p:nvSpPr>
        <p:spPr bwMode="auto">
          <a:xfrm>
            <a:off x="2590800" y="5864225"/>
            <a:ext cx="685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6794" name="Line 10"/>
          <p:cNvSpPr>
            <a:spLocks noChangeShapeType="1"/>
          </p:cNvSpPr>
          <p:nvPr/>
        </p:nvSpPr>
        <p:spPr bwMode="auto">
          <a:xfrm>
            <a:off x="3886200" y="5864225"/>
            <a:ext cx="685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6795" name="Line 11"/>
          <p:cNvSpPr>
            <a:spLocks noChangeShapeType="1"/>
          </p:cNvSpPr>
          <p:nvPr/>
        </p:nvSpPr>
        <p:spPr bwMode="auto">
          <a:xfrm>
            <a:off x="5181600" y="5864225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6796" name="Line 12"/>
          <p:cNvSpPr>
            <a:spLocks noChangeShapeType="1"/>
          </p:cNvSpPr>
          <p:nvPr/>
        </p:nvSpPr>
        <p:spPr bwMode="auto">
          <a:xfrm>
            <a:off x="6400800" y="5864225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6797" name="Line 13"/>
          <p:cNvSpPr>
            <a:spLocks noChangeShapeType="1"/>
          </p:cNvSpPr>
          <p:nvPr/>
        </p:nvSpPr>
        <p:spPr bwMode="auto">
          <a:xfrm>
            <a:off x="7391400" y="5864225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6798" name="Rectangle 14"/>
          <p:cNvSpPr>
            <a:spLocks noChangeArrowheads="1"/>
          </p:cNvSpPr>
          <p:nvPr/>
        </p:nvSpPr>
        <p:spPr bwMode="auto">
          <a:xfrm>
            <a:off x="2743200" y="5330825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2800" b="1">
                <a:sym typeface="Symbol" pitchFamily="18" charset="2"/>
              </a:rPr>
              <a:t>a</a:t>
            </a:r>
            <a:r>
              <a:rPr lang="en-US" sz="2800" b="1" baseline="-25000">
                <a:sym typeface="Symbol" pitchFamily="18" charset="2"/>
              </a:rPr>
              <a:t>1</a:t>
            </a:r>
          </a:p>
        </p:txBody>
      </p:sp>
      <p:sp>
        <p:nvSpPr>
          <p:cNvPr id="246799" name="Rectangle 15"/>
          <p:cNvSpPr>
            <a:spLocks noChangeArrowheads="1"/>
          </p:cNvSpPr>
          <p:nvPr/>
        </p:nvSpPr>
        <p:spPr bwMode="auto">
          <a:xfrm>
            <a:off x="4038600" y="5330825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2800" b="1">
                <a:sym typeface="Symbol" pitchFamily="18" charset="2"/>
              </a:rPr>
              <a:t>a</a:t>
            </a:r>
            <a:r>
              <a:rPr lang="en-US" sz="2800" b="1" baseline="-25000">
                <a:sym typeface="Symbol" pitchFamily="18" charset="2"/>
              </a:rPr>
              <a:t>2</a:t>
            </a:r>
          </a:p>
        </p:txBody>
      </p:sp>
      <p:sp>
        <p:nvSpPr>
          <p:cNvPr id="246800" name="Rectangle 16"/>
          <p:cNvSpPr>
            <a:spLocks noChangeArrowheads="1"/>
          </p:cNvSpPr>
          <p:nvPr/>
        </p:nvSpPr>
        <p:spPr bwMode="auto">
          <a:xfrm>
            <a:off x="7391400" y="5407025"/>
            <a:ext cx="4572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2800" b="1">
                <a:sym typeface="Symbol" pitchFamily="18" charset="2"/>
              </a:rPr>
              <a:t>a</a:t>
            </a:r>
            <a:r>
              <a:rPr lang="en-US" sz="2800" b="1" baseline="-25000">
                <a:sym typeface="Symbol" pitchFamily="18" charset="2"/>
              </a:rPr>
              <a:t>n</a:t>
            </a:r>
          </a:p>
        </p:txBody>
      </p:sp>
      <p:sp>
        <p:nvSpPr>
          <p:cNvPr id="246801" name="Rectangle 17"/>
          <p:cNvSpPr>
            <a:spLocks noChangeArrowheads="1"/>
          </p:cNvSpPr>
          <p:nvPr/>
        </p:nvSpPr>
        <p:spPr bwMode="auto">
          <a:xfrm>
            <a:off x="5486400" y="5635625"/>
            <a:ext cx="914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/>
              <a:t>….</a:t>
            </a:r>
          </a:p>
        </p:txBody>
      </p:sp>
      <p:grpSp>
        <p:nvGrpSpPr>
          <p:cNvPr id="246802" name="Group 18"/>
          <p:cNvGrpSpPr>
            <a:grpSpLocks/>
          </p:cNvGrpSpPr>
          <p:nvPr/>
        </p:nvGrpSpPr>
        <p:grpSpPr bwMode="auto">
          <a:xfrm>
            <a:off x="1676400" y="5711825"/>
            <a:ext cx="304800" cy="304800"/>
            <a:chOff x="576" y="3408"/>
            <a:chExt cx="192" cy="192"/>
          </a:xfrm>
        </p:grpSpPr>
        <p:sp>
          <p:nvSpPr>
            <p:cNvPr id="246803" name="Line 19"/>
            <p:cNvSpPr>
              <a:spLocks noChangeShapeType="1"/>
            </p:cNvSpPr>
            <p:nvPr/>
          </p:nvSpPr>
          <p:spPr bwMode="auto">
            <a:xfrm>
              <a:off x="576" y="3408"/>
              <a:ext cx="192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46804" name="Line 20"/>
            <p:cNvSpPr>
              <a:spLocks noChangeShapeType="1"/>
            </p:cNvSpPr>
            <p:nvPr/>
          </p:nvSpPr>
          <p:spPr bwMode="auto">
            <a:xfrm flipV="1">
              <a:off x="576" y="3504"/>
              <a:ext cx="192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858" name="Rectangle 2"/>
          <p:cNvSpPr>
            <a:spLocks noGrp="1" noChangeArrowheads="1"/>
          </p:cNvSpPr>
          <p:nvPr>
            <p:ph type="title"/>
          </p:nvPr>
        </p:nvSpPr>
        <p:spPr>
          <a:xfrm>
            <a:off x="1295400" y="304800"/>
            <a:ext cx="7162800" cy="1143000"/>
          </a:xfrm>
        </p:spPr>
        <p:txBody>
          <a:bodyPr>
            <a:normAutofit/>
          </a:bodyPr>
          <a:lstStyle/>
          <a:p>
            <a:r>
              <a:rPr lang="en-US" sz="4000" dirty="0"/>
              <a:t>Example </a:t>
            </a:r>
            <a:r>
              <a:rPr lang="en-US" sz="4000"/>
              <a:t>of finite </a:t>
            </a:r>
            <a:r>
              <a:rPr lang="en-US" sz="4000" dirty="0"/>
              <a:t>automaton M</a:t>
            </a:r>
            <a:r>
              <a:rPr lang="en-US" sz="4000" baseline="-25000" dirty="0"/>
              <a:t>1</a:t>
            </a:r>
          </a:p>
        </p:txBody>
      </p:sp>
      <p:grpSp>
        <p:nvGrpSpPr>
          <p:cNvPr id="249875" name="Group 19"/>
          <p:cNvGrpSpPr>
            <a:grpSpLocks/>
          </p:cNvGrpSpPr>
          <p:nvPr/>
        </p:nvGrpSpPr>
        <p:grpSpPr bwMode="auto">
          <a:xfrm>
            <a:off x="2438400" y="1676400"/>
            <a:ext cx="3355975" cy="1600200"/>
            <a:chOff x="1536" y="1056"/>
            <a:chExt cx="2114" cy="1008"/>
          </a:xfrm>
        </p:grpSpPr>
        <p:sp>
          <p:nvSpPr>
            <p:cNvPr id="249860" name="Oval 4"/>
            <p:cNvSpPr>
              <a:spLocks noChangeArrowheads="1"/>
            </p:cNvSpPr>
            <p:nvPr/>
          </p:nvSpPr>
          <p:spPr bwMode="auto">
            <a:xfrm>
              <a:off x="1728" y="1488"/>
              <a:ext cx="386" cy="386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 sz="2800" b="1">
                  <a:sym typeface="Symbol" pitchFamily="18" charset="2"/>
                </a:rPr>
                <a:t>q</a:t>
              </a:r>
              <a:r>
                <a:rPr lang="en-US" sz="2800" b="1" baseline="-25000">
                  <a:sym typeface="Symbol" pitchFamily="18" charset="2"/>
                </a:rPr>
                <a:t>1</a:t>
              </a:r>
            </a:p>
          </p:txBody>
        </p:sp>
        <p:grpSp>
          <p:nvGrpSpPr>
            <p:cNvPr id="249861" name="Group 5"/>
            <p:cNvGrpSpPr>
              <a:grpSpLocks/>
            </p:cNvGrpSpPr>
            <p:nvPr/>
          </p:nvGrpSpPr>
          <p:grpSpPr bwMode="auto">
            <a:xfrm>
              <a:off x="1536" y="1584"/>
              <a:ext cx="192" cy="192"/>
              <a:chOff x="576" y="3408"/>
              <a:chExt cx="192" cy="192"/>
            </a:xfrm>
          </p:grpSpPr>
          <p:sp>
            <p:nvSpPr>
              <p:cNvPr id="249862" name="Line 6"/>
              <p:cNvSpPr>
                <a:spLocks noChangeShapeType="1"/>
              </p:cNvSpPr>
              <p:nvPr/>
            </p:nvSpPr>
            <p:spPr bwMode="auto">
              <a:xfrm>
                <a:off x="576" y="3408"/>
                <a:ext cx="192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9863" name="Line 7"/>
              <p:cNvSpPr>
                <a:spLocks noChangeShapeType="1"/>
              </p:cNvSpPr>
              <p:nvPr/>
            </p:nvSpPr>
            <p:spPr bwMode="auto">
              <a:xfrm flipV="1">
                <a:off x="576" y="3504"/>
                <a:ext cx="192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49864" name="Oval 8"/>
            <p:cNvSpPr>
              <a:spLocks noChangeArrowheads="1"/>
            </p:cNvSpPr>
            <p:nvPr/>
          </p:nvSpPr>
          <p:spPr bwMode="auto">
            <a:xfrm>
              <a:off x="3264" y="1488"/>
              <a:ext cx="386" cy="386"/>
            </a:xfrm>
            <a:prstGeom prst="ellipse">
              <a:avLst/>
            </a:prstGeom>
            <a:solidFill>
              <a:schemeClr val="bg1"/>
            </a:solidFill>
            <a:ln w="38100" cmpd="dbl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 sz="2800" b="1">
                  <a:sym typeface="Symbol" pitchFamily="18" charset="2"/>
                </a:rPr>
                <a:t>q</a:t>
              </a:r>
              <a:r>
                <a:rPr lang="en-US" sz="2800" b="1" baseline="-25000">
                  <a:sym typeface="Symbol" pitchFamily="18" charset="2"/>
                </a:rPr>
                <a:t>2</a:t>
              </a:r>
            </a:p>
          </p:txBody>
        </p:sp>
        <p:sp>
          <p:nvSpPr>
            <p:cNvPr id="249865" name="Freeform 9"/>
            <p:cNvSpPr>
              <a:spLocks/>
            </p:cNvSpPr>
            <p:nvPr/>
          </p:nvSpPr>
          <p:spPr bwMode="auto">
            <a:xfrm>
              <a:off x="2114" y="1488"/>
              <a:ext cx="1152" cy="144"/>
            </a:xfrm>
            <a:custGeom>
              <a:avLst/>
              <a:gdLst/>
              <a:ahLst/>
              <a:cxnLst>
                <a:cxn ang="0">
                  <a:pos x="0" y="336"/>
                </a:cxn>
                <a:cxn ang="0">
                  <a:pos x="624" y="0"/>
                </a:cxn>
                <a:cxn ang="0">
                  <a:pos x="1296" y="336"/>
                </a:cxn>
              </a:cxnLst>
              <a:rect l="0" t="0" r="r" b="b"/>
              <a:pathLst>
                <a:path w="1296" h="336">
                  <a:moveTo>
                    <a:pt x="0" y="336"/>
                  </a:moveTo>
                  <a:cubicBezTo>
                    <a:pt x="204" y="168"/>
                    <a:pt x="408" y="0"/>
                    <a:pt x="624" y="0"/>
                  </a:cubicBezTo>
                  <a:cubicBezTo>
                    <a:pt x="840" y="0"/>
                    <a:pt x="1068" y="168"/>
                    <a:pt x="1296" y="33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49866" name="Freeform 10"/>
            <p:cNvSpPr>
              <a:spLocks/>
            </p:cNvSpPr>
            <p:nvPr/>
          </p:nvSpPr>
          <p:spPr bwMode="auto">
            <a:xfrm flipV="1">
              <a:off x="2114" y="1728"/>
              <a:ext cx="1152" cy="96"/>
            </a:xfrm>
            <a:custGeom>
              <a:avLst/>
              <a:gdLst/>
              <a:ahLst/>
              <a:cxnLst>
                <a:cxn ang="0">
                  <a:pos x="0" y="336"/>
                </a:cxn>
                <a:cxn ang="0">
                  <a:pos x="624" y="0"/>
                </a:cxn>
                <a:cxn ang="0">
                  <a:pos x="1296" y="336"/>
                </a:cxn>
              </a:cxnLst>
              <a:rect l="0" t="0" r="r" b="b"/>
              <a:pathLst>
                <a:path w="1296" h="336">
                  <a:moveTo>
                    <a:pt x="0" y="336"/>
                  </a:moveTo>
                  <a:cubicBezTo>
                    <a:pt x="204" y="168"/>
                    <a:pt x="408" y="0"/>
                    <a:pt x="624" y="0"/>
                  </a:cubicBezTo>
                  <a:cubicBezTo>
                    <a:pt x="840" y="0"/>
                    <a:pt x="1068" y="168"/>
                    <a:pt x="1296" y="33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triangl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49867" name="Freeform 11"/>
            <p:cNvSpPr>
              <a:spLocks/>
            </p:cNvSpPr>
            <p:nvPr/>
          </p:nvSpPr>
          <p:spPr bwMode="auto">
            <a:xfrm>
              <a:off x="1779" y="1312"/>
              <a:ext cx="240" cy="192"/>
            </a:xfrm>
            <a:custGeom>
              <a:avLst/>
              <a:gdLst/>
              <a:ahLst/>
              <a:cxnLst>
                <a:cxn ang="0">
                  <a:pos x="0" y="336"/>
                </a:cxn>
                <a:cxn ang="0">
                  <a:pos x="624" y="0"/>
                </a:cxn>
                <a:cxn ang="0">
                  <a:pos x="1296" y="336"/>
                </a:cxn>
              </a:cxnLst>
              <a:rect l="0" t="0" r="r" b="b"/>
              <a:pathLst>
                <a:path w="1296" h="336">
                  <a:moveTo>
                    <a:pt x="0" y="336"/>
                  </a:moveTo>
                  <a:cubicBezTo>
                    <a:pt x="204" y="168"/>
                    <a:pt x="408" y="0"/>
                    <a:pt x="624" y="0"/>
                  </a:cubicBezTo>
                  <a:cubicBezTo>
                    <a:pt x="840" y="0"/>
                    <a:pt x="1068" y="168"/>
                    <a:pt x="1296" y="33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49868" name="Freeform 12"/>
            <p:cNvSpPr>
              <a:spLocks/>
            </p:cNvSpPr>
            <p:nvPr/>
          </p:nvSpPr>
          <p:spPr bwMode="auto">
            <a:xfrm>
              <a:off x="3362" y="1324"/>
              <a:ext cx="240" cy="192"/>
            </a:xfrm>
            <a:custGeom>
              <a:avLst/>
              <a:gdLst/>
              <a:ahLst/>
              <a:cxnLst>
                <a:cxn ang="0">
                  <a:pos x="0" y="336"/>
                </a:cxn>
                <a:cxn ang="0">
                  <a:pos x="624" y="0"/>
                </a:cxn>
                <a:cxn ang="0">
                  <a:pos x="1296" y="336"/>
                </a:cxn>
              </a:cxnLst>
              <a:rect l="0" t="0" r="r" b="b"/>
              <a:pathLst>
                <a:path w="1296" h="336">
                  <a:moveTo>
                    <a:pt x="0" y="336"/>
                  </a:moveTo>
                  <a:cubicBezTo>
                    <a:pt x="204" y="168"/>
                    <a:pt x="408" y="0"/>
                    <a:pt x="624" y="0"/>
                  </a:cubicBezTo>
                  <a:cubicBezTo>
                    <a:pt x="840" y="0"/>
                    <a:pt x="1068" y="168"/>
                    <a:pt x="1296" y="33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49869" name="Text Box 13"/>
            <p:cNvSpPr txBox="1">
              <a:spLocks noChangeArrowheads="1"/>
            </p:cNvSpPr>
            <p:nvPr/>
          </p:nvSpPr>
          <p:spPr bwMode="auto">
            <a:xfrm>
              <a:off x="1778" y="1056"/>
              <a:ext cx="21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/>
              <a:r>
                <a:rPr lang="en-US"/>
                <a:t>0</a:t>
              </a:r>
            </a:p>
          </p:txBody>
        </p:sp>
        <p:sp>
          <p:nvSpPr>
            <p:cNvPr id="249870" name="Text Box 14"/>
            <p:cNvSpPr txBox="1">
              <a:spLocks noChangeArrowheads="1"/>
            </p:cNvSpPr>
            <p:nvPr/>
          </p:nvSpPr>
          <p:spPr bwMode="auto">
            <a:xfrm>
              <a:off x="3390" y="1082"/>
              <a:ext cx="21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/>
              <a:r>
                <a:rPr lang="en-US"/>
                <a:t>1</a:t>
              </a:r>
            </a:p>
          </p:txBody>
        </p:sp>
        <p:sp>
          <p:nvSpPr>
            <p:cNvPr id="249871" name="Text Box 15"/>
            <p:cNvSpPr txBox="1">
              <a:spLocks noChangeArrowheads="1"/>
            </p:cNvSpPr>
            <p:nvPr/>
          </p:nvSpPr>
          <p:spPr bwMode="auto">
            <a:xfrm>
              <a:off x="2584" y="1226"/>
              <a:ext cx="21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/>
              <a:r>
                <a:rPr lang="en-US"/>
                <a:t>1</a:t>
              </a:r>
            </a:p>
          </p:txBody>
        </p:sp>
        <p:sp>
          <p:nvSpPr>
            <p:cNvPr id="249872" name="Text Box 16"/>
            <p:cNvSpPr txBox="1">
              <a:spLocks noChangeArrowheads="1"/>
            </p:cNvSpPr>
            <p:nvPr/>
          </p:nvSpPr>
          <p:spPr bwMode="auto">
            <a:xfrm>
              <a:off x="2574" y="1776"/>
              <a:ext cx="21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/>
              <a:r>
                <a:rPr lang="en-US"/>
                <a:t>0</a:t>
              </a:r>
            </a:p>
          </p:txBody>
        </p:sp>
      </p:grpSp>
      <p:sp>
        <p:nvSpPr>
          <p:cNvPr id="249874" name="Text Box 18"/>
          <p:cNvSpPr txBox="1">
            <a:spLocks noChangeArrowheads="1"/>
          </p:cNvSpPr>
          <p:nvPr/>
        </p:nvSpPr>
        <p:spPr bwMode="auto">
          <a:xfrm>
            <a:off x="1920875" y="4343400"/>
            <a:ext cx="6461125" cy="137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457200" indent="-457200" algn="l"/>
            <a:r>
              <a:rPr lang="en-US" sz="2800" dirty="0"/>
              <a:t>Questions:</a:t>
            </a:r>
          </a:p>
          <a:p>
            <a:pPr marL="457200" indent="-457200" algn="l">
              <a:buFontTx/>
              <a:buAutoNum type="arabicPeriod"/>
            </a:pPr>
            <a:r>
              <a:rPr lang="en-US" sz="2800" dirty="0"/>
              <a:t>What is the formal definition of M</a:t>
            </a:r>
            <a:r>
              <a:rPr lang="en-US" sz="2800" baseline="-25000" dirty="0"/>
              <a:t>1 </a:t>
            </a:r>
            <a:r>
              <a:rPr lang="en-US" sz="2800" dirty="0"/>
              <a:t>?</a:t>
            </a:r>
          </a:p>
          <a:p>
            <a:pPr marL="457200" indent="-457200" algn="l">
              <a:buFontTx/>
              <a:buAutoNum type="arabicPeriod"/>
            </a:pPr>
            <a:r>
              <a:rPr lang="en-US" sz="2800" dirty="0"/>
              <a:t>What is the language recognized by M</a:t>
            </a:r>
            <a:r>
              <a:rPr lang="en-US" sz="2800" baseline="-25000" dirty="0"/>
              <a:t>1 </a:t>
            </a:r>
            <a:r>
              <a:rPr lang="en-US" sz="2800" dirty="0"/>
              <a:t>?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906" name="Rectangle 2"/>
          <p:cNvSpPr>
            <a:spLocks noGrp="1" noChangeArrowheads="1"/>
          </p:cNvSpPr>
          <p:nvPr>
            <p:ph type="title"/>
          </p:nvPr>
        </p:nvSpPr>
        <p:spPr>
          <a:xfrm>
            <a:off x="1295400" y="304800"/>
            <a:ext cx="7772400" cy="1143000"/>
          </a:xfrm>
        </p:spPr>
        <p:txBody>
          <a:bodyPr/>
          <a:lstStyle/>
          <a:p>
            <a:r>
              <a:rPr lang="en-US" sz="4000" dirty="0"/>
              <a:t>Example of finite automaton M</a:t>
            </a:r>
            <a:r>
              <a:rPr lang="en-US" sz="4000" baseline="-25000" dirty="0"/>
              <a:t>2</a:t>
            </a:r>
          </a:p>
        </p:txBody>
      </p:sp>
      <p:sp>
        <p:nvSpPr>
          <p:cNvPr id="251921" name="Text Box 17"/>
          <p:cNvSpPr txBox="1">
            <a:spLocks noChangeArrowheads="1"/>
          </p:cNvSpPr>
          <p:nvPr/>
        </p:nvSpPr>
        <p:spPr bwMode="auto">
          <a:xfrm>
            <a:off x="1600200" y="4267200"/>
            <a:ext cx="6461125" cy="137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457200" indent="-457200" algn="l"/>
            <a:r>
              <a:rPr lang="en-US" sz="2800"/>
              <a:t>Questions:</a:t>
            </a:r>
          </a:p>
          <a:p>
            <a:pPr marL="457200" indent="-457200" algn="l">
              <a:buFontTx/>
              <a:buAutoNum type="arabicPeriod"/>
            </a:pPr>
            <a:r>
              <a:rPr lang="en-US" sz="2800"/>
              <a:t>What is the formal definition of M</a:t>
            </a:r>
            <a:r>
              <a:rPr lang="en-US" sz="2800" baseline="-25000"/>
              <a:t>2 </a:t>
            </a:r>
            <a:r>
              <a:rPr lang="en-US" sz="2800"/>
              <a:t>?</a:t>
            </a:r>
          </a:p>
          <a:p>
            <a:pPr marL="457200" indent="-457200" algn="l">
              <a:buFontTx/>
              <a:buAutoNum type="arabicPeriod"/>
            </a:pPr>
            <a:r>
              <a:rPr lang="en-US" sz="2800"/>
              <a:t>What is the language recognized by M</a:t>
            </a:r>
            <a:r>
              <a:rPr lang="en-US" sz="2800" baseline="-25000"/>
              <a:t>2 </a:t>
            </a:r>
            <a:r>
              <a:rPr lang="en-US" sz="2800"/>
              <a:t>?</a:t>
            </a:r>
          </a:p>
        </p:txBody>
      </p:sp>
      <p:grpSp>
        <p:nvGrpSpPr>
          <p:cNvPr id="251926" name="Group 22"/>
          <p:cNvGrpSpPr>
            <a:grpSpLocks/>
          </p:cNvGrpSpPr>
          <p:nvPr/>
        </p:nvGrpSpPr>
        <p:grpSpPr bwMode="auto">
          <a:xfrm>
            <a:off x="1676400" y="1600200"/>
            <a:ext cx="5576888" cy="1600200"/>
            <a:chOff x="1536" y="1056"/>
            <a:chExt cx="3513" cy="1008"/>
          </a:xfrm>
        </p:grpSpPr>
        <p:sp>
          <p:nvSpPr>
            <p:cNvPr id="251908" name="Oval 4"/>
            <p:cNvSpPr>
              <a:spLocks noChangeArrowheads="1"/>
            </p:cNvSpPr>
            <p:nvPr/>
          </p:nvSpPr>
          <p:spPr bwMode="auto">
            <a:xfrm>
              <a:off x="1728" y="1488"/>
              <a:ext cx="386" cy="386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 sz="2800" b="1">
                  <a:sym typeface="Symbol" pitchFamily="18" charset="2"/>
                </a:rPr>
                <a:t>q</a:t>
              </a:r>
              <a:r>
                <a:rPr lang="en-US" sz="2800" b="1" baseline="-25000">
                  <a:sym typeface="Symbol" pitchFamily="18" charset="2"/>
                </a:rPr>
                <a:t>0</a:t>
              </a:r>
            </a:p>
          </p:txBody>
        </p:sp>
        <p:grpSp>
          <p:nvGrpSpPr>
            <p:cNvPr id="251909" name="Group 5"/>
            <p:cNvGrpSpPr>
              <a:grpSpLocks/>
            </p:cNvGrpSpPr>
            <p:nvPr/>
          </p:nvGrpSpPr>
          <p:grpSpPr bwMode="auto">
            <a:xfrm>
              <a:off x="1536" y="1584"/>
              <a:ext cx="192" cy="192"/>
              <a:chOff x="576" y="3408"/>
              <a:chExt cx="192" cy="192"/>
            </a:xfrm>
          </p:grpSpPr>
          <p:sp>
            <p:nvSpPr>
              <p:cNvPr id="251910" name="Line 6"/>
              <p:cNvSpPr>
                <a:spLocks noChangeShapeType="1"/>
              </p:cNvSpPr>
              <p:nvPr/>
            </p:nvSpPr>
            <p:spPr bwMode="auto">
              <a:xfrm>
                <a:off x="576" y="3408"/>
                <a:ext cx="192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1911" name="Line 7"/>
              <p:cNvSpPr>
                <a:spLocks noChangeShapeType="1"/>
              </p:cNvSpPr>
              <p:nvPr/>
            </p:nvSpPr>
            <p:spPr bwMode="auto">
              <a:xfrm flipV="1">
                <a:off x="576" y="3504"/>
                <a:ext cx="192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51912" name="Oval 8"/>
            <p:cNvSpPr>
              <a:spLocks noChangeArrowheads="1"/>
            </p:cNvSpPr>
            <p:nvPr/>
          </p:nvSpPr>
          <p:spPr bwMode="auto">
            <a:xfrm>
              <a:off x="4656" y="1488"/>
              <a:ext cx="386" cy="386"/>
            </a:xfrm>
            <a:prstGeom prst="ellipse">
              <a:avLst/>
            </a:prstGeom>
            <a:solidFill>
              <a:schemeClr val="bg1"/>
            </a:solidFill>
            <a:ln w="38100" cmpd="dbl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 sz="2800" b="1">
                  <a:sym typeface="Symbol" pitchFamily="18" charset="2"/>
                </a:rPr>
                <a:t>q</a:t>
              </a:r>
              <a:r>
                <a:rPr lang="en-US" sz="2800" b="1" baseline="-25000">
                  <a:sym typeface="Symbol" pitchFamily="18" charset="2"/>
                </a:rPr>
                <a:t>2</a:t>
              </a:r>
            </a:p>
          </p:txBody>
        </p:sp>
        <p:sp>
          <p:nvSpPr>
            <p:cNvPr id="251914" name="Freeform 10"/>
            <p:cNvSpPr>
              <a:spLocks/>
            </p:cNvSpPr>
            <p:nvPr/>
          </p:nvSpPr>
          <p:spPr bwMode="auto">
            <a:xfrm flipV="1">
              <a:off x="2114" y="1728"/>
              <a:ext cx="1152" cy="96"/>
            </a:xfrm>
            <a:custGeom>
              <a:avLst/>
              <a:gdLst/>
              <a:ahLst/>
              <a:cxnLst>
                <a:cxn ang="0">
                  <a:pos x="0" y="336"/>
                </a:cxn>
                <a:cxn ang="0">
                  <a:pos x="624" y="0"/>
                </a:cxn>
                <a:cxn ang="0">
                  <a:pos x="1296" y="336"/>
                </a:cxn>
              </a:cxnLst>
              <a:rect l="0" t="0" r="r" b="b"/>
              <a:pathLst>
                <a:path w="1296" h="336">
                  <a:moveTo>
                    <a:pt x="0" y="336"/>
                  </a:moveTo>
                  <a:cubicBezTo>
                    <a:pt x="204" y="168"/>
                    <a:pt x="408" y="0"/>
                    <a:pt x="624" y="0"/>
                  </a:cubicBezTo>
                  <a:cubicBezTo>
                    <a:pt x="840" y="0"/>
                    <a:pt x="1068" y="168"/>
                    <a:pt x="1296" y="33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triangl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51915" name="Freeform 11"/>
            <p:cNvSpPr>
              <a:spLocks/>
            </p:cNvSpPr>
            <p:nvPr/>
          </p:nvSpPr>
          <p:spPr bwMode="auto">
            <a:xfrm>
              <a:off x="1779" y="1312"/>
              <a:ext cx="240" cy="192"/>
            </a:xfrm>
            <a:custGeom>
              <a:avLst/>
              <a:gdLst/>
              <a:ahLst/>
              <a:cxnLst>
                <a:cxn ang="0">
                  <a:pos x="0" y="336"/>
                </a:cxn>
                <a:cxn ang="0">
                  <a:pos x="624" y="0"/>
                </a:cxn>
                <a:cxn ang="0">
                  <a:pos x="1296" y="336"/>
                </a:cxn>
              </a:cxnLst>
              <a:rect l="0" t="0" r="r" b="b"/>
              <a:pathLst>
                <a:path w="1296" h="336">
                  <a:moveTo>
                    <a:pt x="0" y="336"/>
                  </a:moveTo>
                  <a:cubicBezTo>
                    <a:pt x="204" y="168"/>
                    <a:pt x="408" y="0"/>
                    <a:pt x="624" y="0"/>
                  </a:cubicBezTo>
                  <a:cubicBezTo>
                    <a:pt x="840" y="0"/>
                    <a:pt x="1068" y="168"/>
                    <a:pt x="1296" y="33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51916" name="Freeform 12"/>
            <p:cNvSpPr>
              <a:spLocks/>
            </p:cNvSpPr>
            <p:nvPr/>
          </p:nvSpPr>
          <p:spPr bwMode="auto">
            <a:xfrm>
              <a:off x="4754" y="1324"/>
              <a:ext cx="240" cy="192"/>
            </a:xfrm>
            <a:custGeom>
              <a:avLst/>
              <a:gdLst/>
              <a:ahLst/>
              <a:cxnLst>
                <a:cxn ang="0">
                  <a:pos x="0" y="336"/>
                </a:cxn>
                <a:cxn ang="0">
                  <a:pos x="624" y="0"/>
                </a:cxn>
                <a:cxn ang="0">
                  <a:pos x="1296" y="336"/>
                </a:cxn>
              </a:cxnLst>
              <a:rect l="0" t="0" r="r" b="b"/>
              <a:pathLst>
                <a:path w="1296" h="336">
                  <a:moveTo>
                    <a:pt x="0" y="336"/>
                  </a:moveTo>
                  <a:cubicBezTo>
                    <a:pt x="204" y="168"/>
                    <a:pt x="408" y="0"/>
                    <a:pt x="624" y="0"/>
                  </a:cubicBezTo>
                  <a:cubicBezTo>
                    <a:pt x="840" y="0"/>
                    <a:pt x="1068" y="168"/>
                    <a:pt x="1296" y="33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51917" name="Text Box 13"/>
            <p:cNvSpPr txBox="1">
              <a:spLocks noChangeArrowheads="1"/>
            </p:cNvSpPr>
            <p:nvPr/>
          </p:nvSpPr>
          <p:spPr bwMode="auto">
            <a:xfrm>
              <a:off x="1778" y="1056"/>
              <a:ext cx="20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/>
              <a:r>
                <a:rPr lang="en-US"/>
                <a:t>a</a:t>
              </a:r>
            </a:p>
          </p:txBody>
        </p:sp>
        <p:sp>
          <p:nvSpPr>
            <p:cNvPr id="251918" name="Text Box 14"/>
            <p:cNvSpPr txBox="1">
              <a:spLocks noChangeArrowheads="1"/>
            </p:cNvSpPr>
            <p:nvPr/>
          </p:nvSpPr>
          <p:spPr bwMode="auto">
            <a:xfrm>
              <a:off x="4080" y="1344"/>
              <a:ext cx="21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/>
              <a:r>
                <a:rPr lang="en-US"/>
                <a:t>b</a:t>
              </a:r>
            </a:p>
          </p:txBody>
        </p:sp>
        <p:sp>
          <p:nvSpPr>
            <p:cNvPr id="251919" name="Text Box 15"/>
            <p:cNvSpPr txBox="1">
              <a:spLocks noChangeArrowheads="1"/>
            </p:cNvSpPr>
            <p:nvPr/>
          </p:nvSpPr>
          <p:spPr bwMode="auto">
            <a:xfrm>
              <a:off x="2592" y="1344"/>
              <a:ext cx="21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/>
              <a:r>
                <a:rPr lang="en-US"/>
                <a:t>b</a:t>
              </a:r>
            </a:p>
          </p:txBody>
        </p:sp>
        <p:sp>
          <p:nvSpPr>
            <p:cNvPr id="251920" name="Text Box 16"/>
            <p:cNvSpPr txBox="1">
              <a:spLocks noChangeArrowheads="1"/>
            </p:cNvSpPr>
            <p:nvPr/>
          </p:nvSpPr>
          <p:spPr bwMode="auto">
            <a:xfrm>
              <a:off x="2574" y="1776"/>
              <a:ext cx="20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/>
              <a:r>
                <a:rPr lang="en-US"/>
                <a:t>a</a:t>
              </a:r>
            </a:p>
          </p:txBody>
        </p:sp>
        <p:sp>
          <p:nvSpPr>
            <p:cNvPr id="251922" name="Oval 18"/>
            <p:cNvSpPr>
              <a:spLocks noChangeArrowheads="1"/>
            </p:cNvSpPr>
            <p:nvPr/>
          </p:nvSpPr>
          <p:spPr bwMode="auto">
            <a:xfrm>
              <a:off x="3264" y="1488"/>
              <a:ext cx="386" cy="386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 sz="2800" b="1">
                  <a:sym typeface="Symbol" pitchFamily="18" charset="2"/>
                </a:rPr>
                <a:t>q</a:t>
              </a:r>
              <a:r>
                <a:rPr lang="en-US" sz="2800" b="1" baseline="-25000">
                  <a:sym typeface="Symbol" pitchFamily="18" charset="2"/>
                </a:rPr>
                <a:t>1</a:t>
              </a:r>
            </a:p>
          </p:txBody>
        </p:sp>
        <p:sp>
          <p:nvSpPr>
            <p:cNvPr id="251923" name="Line 19"/>
            <p:cNvSpPr>
              <a:spLocks noChangeShapeType="1"/>
            </p:cNvSpPr>
            <p:nvPr/>
          </p:nvSpPr>
          <p:spPr bwMode="auto">
            <a:xfrm>
              <a:off x="2112" y="1632"/>
              <a:ext cx="115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51924" name="Line 20"/>
            <p:cNvSpPr>
              <a:spLocks noChangeShapeType="1"/>
            </p:cNvSpPr>
            <p:nvPr/>
          </p:nvSpPr>
          <p:spPr bwMode="auto">
            <a:xfrm>
              <a:off x="3648" y="1632"/>
              <a:ext cx="100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51925" name="Text Box 21"/>
            <p:cNvSpPr txBox="1">
              <a:spLocks noChangeArrowheads="1"/>
            </p:cNvSpPr>
            <p:nvPr/>
          </p:nvSpPr>
          <p:spPr bwMode="auto">
            <a:xfrm>
              <a:off x="4704" y="1056"/>
              <a:ext cx="34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/>
              <a:r>
                <a:rPr lang="en-US"/>
                <a:t>a,b</a:t>
              </a: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/>
              <a:t>Example of finite automaton M</a:t>
            </a:r>
            <a:r>
              <a:rPr lang="en-US" sz="4400" baseline="-25000" dirty="0"/>
              <a:t>3</a:t>
            </a:r>
            <a:endParaRPr lang="en-US" dirty="0"/>
          </a:p>
        </p:txBody>
      </p:sp>
      <p:grpSp>
        <p:nvGrpSpPr>
          <p:cNvPr id="21" name="Group 22"/>
          <p:cNvGrpSpPr>
            <a:grpSpLocks/>
          </p:cNvGrpSpPr>
          <p:nvPr/>
        </p:nvGrpSpPr>
        <p:grpSpPr bwMode="auto">
          <a:xfrm>
            <a:off x="2971800" y="1671637"/>
            <a:ext cx="3355975" cy="1604963"/>
            <a:chOff x="1536" y="1056"/>
            <a:chExt cx="2114" cy="1011"/>
          </a:xfrm>
        </p:grpSpPr>
        <p:grpSp>
          <p:nvGrpSpPr>
            <p:cNvPr id="23" name="Group 5"/>
            <p:cNvGrpSpPr>
              <a:grpSpLocks/>
            </p:cNvGrpSpPr>
            <p:nvPr/>
          </p:nvGrpSpPr>
          <p:grpSpPr bwMode="auto">
            <a:xfrm>
              <a:off x="1536" y="1584"/>
              <a:ext cx="192" cy="192"/>
              <a:chOff x="576" y="3408"/>
              <a:chExt cx="192" cy="192"/>
            </a:xfrm>
          </p:grpSpPr>
          <p:sp>
            <p:nvSpPr>
              <p:cNvPr id="36" name="Line 6"/>
              <p:cNvSpPr>
                <a:spLocks noChangeShapeType="1"/>
              </p:cNvSpPr>
              <p:nvPr/>
            </p:nvSpPr>
            <p:spPr bwMode="auto">
              <a:xfrm>
                <a:off x="576" y="3408"/>
                <a:ext cx="192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" name="Line 7"/>
              <p:cNvSpPr>
                <a:spLocks noChangeShapeType="1"/>
              </p:cNvSpPr>
              <p:nvPr/>
            </p:nvSpPr>
            <p:spPr bwMode="auto">
              <a:xfrm flipV="1">
                <a:off x="576" y="3504"/>
                <a:ext cx="192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5" name="Freeform 10"/>
            <p:cNvSpPr>
              <a:spLocks/>
            </p:cNvSpPr>
            <p:nvPr/>
          </p:nvSpPr>
          <p:spPr bwMode="auto">
            <a:xfrm flipV="1">
              <a:off x="2114" y="1728"/>
              <a:ext cx="1152" cy="96"/>
            </a:xfrm>
            <a:custGeom>
              <a:avLst/>
              <a:gdLst/>
              <a:ahLst/>
              <a:cxnLst>
                <a:cxn ang="0">
                  <a:pos x="0" y="336"/>
                </a:cxn>
                <a:cxn ang="0">
                  <a:pos x="624" y="0"/>
                </a:cxn>
                <a:cxn ang="0">
                  <a:pos x="1296" y="336"/>
                </a:cxn>
              </a:cxnLst>
              <a:rect l="0" t="0" r="r" b="b"/>
              <a:pathLst>
                <a:path w="1296" h="336">
                  <a:moveTo>
                    <a:pt x="0" y="336"/>
                  </a:moveTo>
                  <a:cubicBezTo>
                    <a:pt x="204" y="168"/>
                    <a:pt x="408" y="0"/>
                    <a:pt x="624" y="0"/>
                  </a:cubicBezTo>
                  <a:cubicBezTo>
                    <a:pt x="840" y="0"/>
                    <a:pt x="1068" y="168"/>
                    <a:pt x="1296" y="33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triangl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11"/>
            <p:cNvSpPr>
              <a:spLocks/>
            </p:cNvSpPr>
            <p:nvPr/>
          </p:nvSpPr>
          <p:spPr bwMode="auto">
            <a:xfrm>
              <a:off x="1779" y="1312"/>
              <a:ext cx="240" cy="192"/>
            </a:xfrm>
            <a:custGeom>
              <a:avLst/>
              <a:gdLst/>
              <a:ahLst/>
              <a:cxnLst>
                <a:cxn ang="0">
                  <a:pos x="0" y="336"/>
                </a:cxn>
                <a:cxn ang="0">
                  <a:pos x="624" y="0"/>
                </a:cxn>
                <a:cxn ang="0">
                  <a:pos x="1296" y="336"/>
                </a:cxn>
              </a:cxnLst>
              <a:rect l="0" t="0" r="r" b="b"/>
              <a:pathLst>
                <a:path w="1296" h="336">
                  <a:moveTo>
                    <a:pt x="0" y="336"/>
                  </a:moveTo>
                  <a:cubicBezTo>
                    <a:pt x="204" y="168"/>
                    <a:pt x="408" y="0"/>
                    <a:pt x="624" y="0"/>
                  </a:cubicBezTo>
                  <a:cubicBezTo>
                    <a:pt x="840" y="0"/>
                    <a:pt x="1068" y="168"/>
                    <a:pt x="1296" y="33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12"/>
            <p:cNvSpPr>
              <a:spLocks/>
            </p:cNvSpPr>
            <p:nvPr/>
          </p:nvSpPr>
          <p:spPr bwMode="auto">
            <a:xfrm>
              <a:off x="3312" y="1296"/>
              <a:ext cx="240" cy="192"/>
            </a:xfrm>
            <a:custGeom>
              <a:avLst/>
              <a:gdLst/>
              <a:ahLst/>
              <a:cxnLst>
                <a:cxn ang="0">
                  <a:pos x="0" y="336"/>
                </a:cxn>
                <a:cxn ang="0">
                  <a:pos x="624" y="0"/>
                </a:cxn>
                <a:cxn ang="0">
                  <a:pos x="1296" y="336"/>
                </a:cxn>
              </a:cxnLst>
              <a:rect l="0" t="0" r="r" b="b"/>
              <a:pathLst>
                <a:path w="1296" h="336">
                  <a:moveTo>
                    <a:pt x="0" y="336"/>
                  </a:moveTo>
                  <a:cubicBezTo>
                    <a:pt x="204" y="168"/>
                    <a:pt x="408" y="0"/>
                    <a:pt x="624" y="0"/>
                  </a:cubicBezTo>
                  <a:cubicBezTo>
                    <a:pt x="840" y="0"/>
                    <a:pt x="1068" y="168"/>
                    <a:pt x="1296" y="33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Text Box 13"/>
            <p:cNvSpPr txBox="1">
              <a:spLocks noChangeArrowheads="1"/>
            </p:cNvSpPr>
            <p:nvPr/>
          </p:nvSpPr>
          <p:spPr bwMode="auto">
            <a:xfrm>
              <a:off x="1778" y="1056"/>
              <a:ext cx="213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/>
              <a:r>
                <a:rPr lang="en-US" dirty="0"/>
                <a:t>0</a:t>
              </a:r>
            </a:p>
          </p:txBody>
        </p:sp>
        <p:sp>
          <p:nvSpPr>
            <p:cNvPr id="30" name="Text Box 15"/>
            <p:cNvSpPr txBox="1">
              <a:spLocks noChangeArrowheads="1"/>
            </p:cNvSpPr>
            <p:nvPr/>
          </p:nvSpPr>
          <p:spPr bwMode="auto">
            <a:xfrm>
              <a:off x="2592" y="1296"/>
              <a:ext cx="21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/>
              <a:r>
                <a:rPr lang="en-US" dirty="0"/>
                <a:t>1</a:t>
              </a:r>
            </a:p>
          </p:txBody>
        </p:sp>
        <p:sp>
          <p:nvSpPr>
            <p:cNvPr id="31" name="Text Box 16"/>
            <p:cNvSpPr txBox="1">
              <a:spLocks noChangeArrowheads="1"/>
            </p:cNvSpPr>
            <p:nvPr/>
          </p:nvSpPr>
          <p:spPr bwMode="auto">
            <a:xfrm>
              <a:off x="2574" y="1776"/>
              <a:ext cx="213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/>
              <a:r>
                <a:rPr lang="en-US" dirty="0"/>
                <a:t>0</a:t>
              </a:r>
            </a:p>
          </p:txBody>
        </p:sp>
        <p:sp>
          <p:nvSpPr>
            <p:cNvPr id="32" name="Oval 18"/>
            <p:cNvSpPr>
              <a:spLocks noChangeArrowheads="1"/>
            </p:cNvSpPr>
            <p:nvPr/>
          </p:nvSpPr>
          <p:spPr bwMode="auto">
            <a:xfrm>
              <a:off x="3264" y="1488"/>
              <a:ext cx="386" cy="386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 sz="2800" b="1">
                  <a:sym typeface="Symbol" pitchFamily="18" charset="2"/>
                </a:rPr>
                <a:t>q</a:t>
              </a:r>
              <a:r>
                <a:rPr lang="en-US" sz="2800" b="1" baseline="-25000">
                  <a:sym typeface="Symbol" pitchFamily="18" charset="2"/>
                </a:rPr>
                <a:t>2</a:t>
              </a:r>
              <a:endParaRPr lang="en-US" sz="2800" b="1" baseline="-25000" dirty="0">
                <a:sym typeface="Symbol" pitchFamily="18" charset="2"/>
              </a:endParaRPr>
            </a:p>
          </p:txBody>
        </p:sp>
        <p:sp>
          <p:nvSpPr>
            <p:cNvPr id="35" name="Text Box 21"/>
            <p:cNvSpPr txBox="1">
              <a:spLocks noChangeArrowheads="1"/>
            </p:cNvSpPr>
            <p:nvPr/>
          </p:nvSpPr>
          <p:spPr bwMode="auto">
            <a:xfrm>
              <a:off x="3312" y="1056"/>
              <a:ext cx="213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/>
              <a:r>
                <a:rPr lang="en-US" dirty="0"/>
                <a:t>1</a:t>
              </a:r>
            </a:p>
          </p:txBody>
        </p:sp>
      </p:grpSp>
      <p:sp>
        <p:nvSpPr>
          <p:cNvPr id="38" name="Text Box 17"/>
          <p:cNvSpPr txBox="1">
            <a:spLocks noChangeArrowheads="1"/>
          </p:cNvSpPr>
          <p:nvPr/>
        </p:nvSpPr>
        <p:spPr bwMode="auto">
          <a:xfrm>
            <a:off x="1600200" y="4267200"/>
            <a:ext cx="6639959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457200" indent="-457200" algn="l"/>
            <a:r>
              <a:rPr lang="en-US" sz="2800" dirty="0"/>
              <a:t>Questions:</a:t>
            </a:r>
          </a:p>
          <a:p>
            <a:pPr marL="457200" indent="-457200" algn="l">
              <a:buFontTx/>
              <a:buAutoNum type="arabicPeriod"/>
            </a:pPr>
            <a:r>
              <a:rPr lang="en-US" sz="2800" dirty="0"/>
              <a:t>What is the formal definition of M</a:t>
            </a:r>
            <a:r>
              <a:rPr lang="en-US" sz="2800" baseline="-25000" dirty="0"/>
              <a:t>3 </a:t>
            </a:r>
            <a:r>
              <a:rPr lang="en-US" sz="2800" dirty="0"/>
              <a:t>?</a:t>
            </a:r>
          </a:p>
          <a:p>
            <a:pPr marL="457200" indent="-457200" algn="l">
              <a:buFontTx/>
              <a:buAutoNum type="arabicPeriod"/>
            </a:pPr>
            <a:r>
              <a:rPr lang="en-US" sz="2800" dirty="0"/>
              <a:t>What is the language recognized by M</a:t>
            </a:r>
            <a:r>
              <a:rPr lang="en-US" sz="2800" baseline="-25000" dirty="0"/>
              <a:t>3</a:t>
            </a:r>
            <a:r>
              <a:rPr lang="en-US" sz="2800" dirty="0"/>
              <a:t>?</a:t>
            </a:r>
          </a:p>
        </p:txBody>
      </p:sp>
      <p:sp>
        <p:nvSpPr>
          <p:cNvPr id="39" name="Oval 8"/>
          <p:cNvSpPr>
            <a:spLocks noChangeArrowheads="1"/>
          </p:cNvSpPr>
          <p:nvPr/>
        </p:nvSpPr>
        <p:spPr bwMode="auto">
          <a:xfrm>
            <a:off x="3276600" y="2357436"/>
            <a:ext cx="612775" cy="612775"/>
          </a:xfrm>
          <a:prstGeom prst="ellipse">
            <a:avLst/>
          </a:prstGeom>
          <a:solidFill>
            <a:schemeClr val="bg1"/>
          </a:solidFill>
          <a:ln w="38100" cmpd="dbl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2800" b="1" dirty="0">
                <a:sym typeface="Symbol" pitchFamily="18" charset="2"/>
              </a:rPr>
              <a:t>q</a:t>
            </a:r>
            <a:r>
              <a:rPr lang="en-US" sz="2800" b="1" baseline="-25000" dirty="0">
                <a:sym typeface="Symbol" pitchFamily="18" charset="2"/>
              </a:rPr>
              <a:t>1</a:t>
            </a:r>
          </a:p>
        </p:txBody>
      </p:sp>
      <p:sp>
        <p:nvSpPr>
          <p:cNvPr id="40" name="Freeform 10"/>
          <p:cNvSpPr>
            <a:spLocks/>
          </p:cNvSpPr>
          <p:nvPr/>
        </p:nvSpPr>
        <p:spPr bwMode="auto">
          <a:xfrm flipH="1">
            <a:off x="3886200" y="2433636"/>
            <a:ext cx="1828800" cy="228600"/>
          </a:xfrm>
          <a:custGeom>
            <a:avLst/>
            <a:gdLst/>
            <a:ahLst/>
            <a:cxnLst>
              <a:cxn ang="0">
                <a:pos x="0" y="336"/>
              </a:cxn>
              <a:cxn ang="0">
                <a:pos x="624" y="0"/>
              </a:cxn>
              <a:cxn ang="0">
                <a:pos x="1296" y="336"/>
              </a:cxn>
            </a:cxnLst>
            <a:rect l="0" t="0" r="r" b="b"/>
            <a:pathLst>
              <a:path w="1296" h="336">
                <a:moveTo>
                  <a:pt x="0" y="336"/>
                </a:moveTo>
                <a:cubicBezTo>
                  <a:pt x="204" y="168"/>
                  <a:pt x="408" y="0"/>
                  <a:pt x="624" y="0"/>
                </a:cubicBezTo>
                <a:cubicBezTo>
                  <a:pt x="840" y="0"/>
                  <a:pt x="1068" y="168"/>
                  <a:pt x="1296" y="336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 type="triangle" w="med" len="med"/>
            <a:tailEnd type="none" w="med" len="med"/>
          </a:ln>
          <a:effectLst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683486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222C76DF9BD8349B0CA3C9A1AA4C548" ma:contentTypeVersion="112" ma:contentTypeDescription="Create a new document." ma:contentTypeScope="" ma:versionID="3ba740bbfea08ad42b5fb892d4577724">
  <xsd:schema xmlns:xsd="http://www.w3.org/2001/XMLSchema" xmlns:xs="http://www.w3.org/2001/XMLSchema" xmlns:p="http://schemas.microsoft.com/office/2006/metadata/properties" xmlns:ns3="http://schemas.microsoft.com/sharepoint/v4" xmlns:ns4="9fff0862-dda6-4fd7-9437-296e7a0fcd45" xmlns:ns5="7dcc4a76-b6f0-4a5c-8242-557922f7abb0" targetNamespace="http://schemas.microsoft.com/office/2006/metadata/properties" ma:root="true" ma:fieldsID="f7fd287cc537a47f0d39eda5b7439aef" ns3:_="" ns4:_="" ns5:_="">
    <xsd:import namespace="http://schemas.microsoft.com/sharepoint/v4"/>
    <xsd:import namespace="9fff0862-dda6-4fd7-9437-296e7a0fcd45"/>
    <xsd:import namespace="7dcc4a76-b6f0-4a5c-8242-557922f7abb0"/>
    <xsd:element name="properties">
      <xsd:complexType>
        <xsd:sequence>
          <xsd:element name="documentManagement">
            <xsd:complexType>
              <xsd:all>
                <xsd:element ref="ns3:IconOverlay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5:SharedWithUsers" minOccurs="0"/>
                <xsd:element ref="ns5:SharedWithDetails" minOccurs="0"/>
                <xsd:element ref="ns4:MediaServiceOCR" minOccurs="0"/>
                <xsd:element ref="ns4:MediaServiceEventHashCode" minOccurs="0"/>
                <xsd:element ref="ns4:MediaServiceGenerationTime" minOccurs="0"/>
                <xsd:element ref="ns4:MediaServiceLocation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9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ff0862-dda6-4fd7-9437-296e7a0fcd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cc4a76-b6f0-4a5c-8242-557922f7abb0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8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conOverlay xmlns="http://schemas.microsoft.com/sharepoint/v4" xsi:nil="true"/>
  </documentManagement>
</p:properties>
</file>

<file path=customXml/itemProps1.xml><?xml version="1.0" encoding="utf-8"?>
<ds:datastoreItem xmlns:ds="http://schemas.openxmlformats.org/officeDocument/2006/customXml" ds:itemID="{FF037540-9D5A-410C-9C0F-C6866540AA73}"/>
</file>

<file path=customXml/itemProps2.xml><?xml version="1.0" encoding="utf-8"?>
<ds:datastoreItem xmlns:ds="http://schemas.openxmlformats.org/officeDocument/2006/customXml" ds:itemID="{39A228B9-B5BA-4639-8367-7A0E1FBBD04C}"/>
</file>

<file path=customXml/itemProps3.xml><?xml version="1.0" encoding="utf-8"?>
<ds:datastoreItem xmlns:ds="http://schemas.openxmlformats.org/officeDocument/2006/customXml" ds:itemID="{DC3B6970-3DC8-4692-8B29-612FD6970E7D}"/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6284</TotalTime>
  <Words>2260</Words>
  <Application>Microsoft Macintosh PowerPoint</Application>
  <PresentationFormat>On-screen Show (4:3)</PresentationFormat>
  <Paragraphs>333</Paragraphs>
  <Slides>30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9" baseType="lpstr">
      <vt:lpstr>Cambria Math</vt:lpstr>
      <vt:lpstr>Gill Sans MT</vt:lpstr>
      <vt:lpstr>Symbol</vt:lpstr>
      <vt:lpstr>Times New Roman</vt:lpstr>
      <vt:lpstr>Verdana</vt:lpstr>
      <vt:lpstr>Wingdings</vt:lpstr>
      <vt:lpstr>Wingdings 2</vt:lpstr>
      <vt:lpstr>Solstice</vt:lpstr>
      <vt:lpstr>Equation</vt:lpstr>
      <vt:lpstr>Chapter 5 Finite Automata</vt:lpstr>
      <vt:lpstr>An Example</vt:lpstr>
      <vt:lpstr>Newspaper Machine States</vt:lpstr>
      <vt:lpstr>Example, cont’d</vt:lpstr>
      <vt:lpstr>Finite Automata</vt:lpstr>
      <vt:lpstr>FA, cont’d</vt:lpstr>
      <vt:lpstr>Example of finite automaton M1</vt:lpstr>
      <vt:lpstr>Example of finite automaton M2</vt:lpstr>
      <vt:lpstr>Example of finite automaton M3</vt:lpstr>
      <vt:lpstr>Example of finite automaton M4</vt:lpstr>
      <vt:lpstr>Designing Finite Automata</vt:lpstr>
      <vt:lpstr>Example 1</vt:lpstr>
      <vt:lpstr>Example 2</vt:lpstr>
      <vt:lpstr>Example 3</vt:lpstr>
      <vt:lpstr>Example 4</vt:lpstr>
      <vt:lpstr>Complement Language</vt:lpstr>
      <vt:lpstr>Complement Language Example</vt:lpstr>
      <vt:lpstr>Determinism and Nondeterminism</vt:lpstr>
      <vt:lpstr>Difference between DFA and NFA</vt:lpstr>
      <vt:lpstr>Computation of an NFA</vt:lpstr>
      <vt:lpstr>Formal Definition of an NFA</vt:lpstr>
      <vt:lpstr>Examples of NFA</vt:lpstr>
      <vt:lpstr>Designing NFA</vt:lpstr>
      <vt:lpstr>Solution</vt:lpstr>
      <vt:lpstr>PowerPoint Presentation</vt:lpstr>
      <vt:lpstr>Generating New Machines</vt:lpstr>
      <vt:lpstr>New Machines, cont’d</vt:lpstr>
      <vt:lpstr>Equivalence of NFAs and DFAs</vt:lpstr>
      <vt:lpstr>Procedure of converting an NFA to  an equivalent DFA</vt:lpstr>
      <vt:lpstr>Solution</vt:lpstr>
    </vt:vector>
  </TitlesOfParts>
  <Company>Georgia Southern University</Company>
  <LinksUpToDate>false</LinksUpToDate>
  <SharedDoc>false</SharedDoc>
  <HyperlinksChanged>false</HyperlinksChanged>
  <AppVersion>16.0011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Theoretical Foundations</dc:title>
  <dc:creator>Lixin Li</dc:creator>
  <cp:lastModifiedBy>Microsoft Office User</cp:lastModifiedBy>
  <cp:revision>932</cp:revision>
  <dcterms:created xsi:type="dcterms:W3CDTF">2003-01-02T15:29:37Z</dcterms:created>
  <dcterms:modified xsi:type="dcterms:W3CDTF">2020-06-03T01:52:56Z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0x0101007222C76DF9BD8349B0CA3C9A1AA4C548</vt:lpwstr>
  </property>
</Properties>
</file>