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6.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29.xml" ContentType="application/vnd.openxmlformats-officedocument.presentationml.slide+xml"/>
  <Override PartName="/ppt/slides/slide28.xml" ContentType="application/vnd.openxmlformats-officedocument.presentationml.slide+xml"/>
  <Override PartName="/ppt/slides/slide27.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notesSlides/notesSlide5.xml" ContentType="application/vnd.openxmlformats-officedocument.presentationml.notesSlide+xml"/>
  <Override PartName="/ppt/notesSlides/notesSlide2.xml" ContentType="application/vnd.openxmlformats-officedocument.presentationml.notesSlide+xml"/>
  <Override PartName="/ppt/notesSlides/notesSlide6.xml" ContentType="application/vnd.openxmlformats-officedocument.presentationml.notesSlide+xml"/>
  <Override PartName="/ppt/notesSlides/notesSlide11.xml" ContentType="application/vnd.openxmlformats-officedocument.presentationml.notesSlide+xml"/>
  <Override PartName="/ppt/notesSlides/notesSlide10.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theme/theme3.xml" ContentType="application/vnd.openxmlformats-officedocument.theme+xml"/>
  <Override PartName="/ppt/handoutMasters/handoutMaster1.xml" ContentType="application/vnd.openxmlformats-officedocument.presentationml.handoutMaster+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1"/>
  </p:sldMasterIdLst>
  <p:notesMasterIdLst>
    <p:notesMasterId r:id="rId31"/>
  </p:notesMasterIdLst>
  <p:handoutMasterIdLst>
    <p:handoutMasterId r:id="rId32"/>
  </p:handoutMasterIdLst>
  <p:sldIdLst>
    <p:sldId id="691" r:id="rId2"/>
    <p:sldId id="664" r:id="rId3"/>
    <p:sldId id="675" r:id="rId4"/>
    <p:sldId id="694" r:id="rId5"/>
    <p:sldId id="322" r:id="rId6"/>
    <p:sldId id="494" r:id="rId7"/>
    <p:sldId id="341" r:id="rId8"/>
    <p:sldId id="495" r:id="rId9"/>
    <p:sldId id="329" r:id="rId10"/>
    <p:sldId id="457" r:id="rId11"/>
    <p:sldId id="330" r:id="rId12"/>
    <p:sldId id="325" r:id="rId13"/>
    <p:sldId id="450" r:id="rId14"/>
    <p:sldId id="451" r:id="rId15"/>
    <p:sldId id="452" r:id="rId16"/>
    <p:sldId id="453" r:id="rId17"/>
    <p:sldId id="638" r:id="rId18"/>
    <p:sldId id="342" r:id="rId19"/>
    <p:sldId id="345" r:id="rId20"/>
    <p:sldId id="346" r:id="rId21"/>
    <p:sldId id="344" r:id="rId22"/>
    <p:sldId id="331" r:id="rId23"/>
    <p:sldId id="332" r:id="rId24"/>
    <p:sldId id="343" r:id="rId25"/>
    <p:sldId id="335" r:id="rId26"/>
    <p:sldId id="336" r:id="rId27"/>
    <p:sldId id="351" r:id="rId28"/>
    <p:sldId id="352" r:id="rId29"/>
    <p:sldId id="636" r:id="rId30"/>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1275" autoAdjust="0"/>
  </p:normalViewPr>
  <p:slideViewPr>
    <p:cSldViewPr>
      <p:cViewPr varScale="1">
        <p:scale>
          <a:sx n="47" d="100"/>
          <a:sy n="47" d="100"/>
        </p:scale>
        <p:origin x="1834" y="2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ustomXml" Target="../customXml/item3.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38"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034"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l" defTabSz="966788" eaLnBrk="1" hangingPunct="1">
              <a:defRPr sz="1300" smtClean="0">
                <a:latin typeface="Arial" charset="0"/>
              </a:defRPr>
            </a:lvl1pPr>
          </a:lstStyle>
          <a:p>
            <a:pPr>
              <a:defRPr/>
            </a:pPr>
            <a:endParaRPr lang="en-US"/>
          </a:p>
        </p:txBody>
      </p:sp>
      <p:sp>
        <p:nvSpPr>
          <p:cNvPr id="44035" name="Rectangle 3"/>
          <p:cNvSpPr>
            <a:spLocks noGrp="1" noChangeArrowheads="1"/>
          </p:cNvSpPr>
          <p:nvPr>
            <p:ph type="dt" sz="quarter" idx="1"/>
          </p:nvPr>
        </p:nvSpPr>
        <p:spPr bwMode="auto">
          <a:xfrm>
            <a:off x="4143375"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eaLnBrk="1" hangingPunct="1">
              <a:defRPr sz="1300" smtClean="0">
                <a:latin typeface="Arial" charset="0"/>
              </a:defRPr>
            </a:lvl1pPr>
          </a:lstStyle>
          <a:p>
            <a:pPr>
              <a:defRPr/>
            </a:pPr>
            <a:endParaRPr lang="en-US"/>
          </a:p>
        </p:txBody>
      </p:sp>
      <p:sp>
        <p:nvSpPr>
          <p:cNvPr id="44036" name="Rectangle 4"/>
          <p:cNvSpPr>
            <a:spLocks noGrp="1" noChangeArrowheads="1"/>
          </p:cNvSpPr>
          <p:nvPr>
            <p:ph type="ftr" sz="quarter" idx="2"/>
          </p:nvPr>
        </p:nvSpPr>
        <p:spPr bwMode="auto">
          <a:xfrm>
            <a:off x="0"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l" defTabSz="966788" eaLnBrk="1" hangingPunct="1">
              <a:defRPr sz="1300" smtClean="0">
                <a:latin typeface="Arial" charset="0"/>
              </a:defRPr>
            </a:lvl1pPr>
          </a:lstStyle>
          <a:p>
            <a:pPr>
              <a:defRPr/>
            </a:pPr>
            <a:endParaRPr lang="en-US"/>
          </a:p>
        </p:txBody>
      </p:sp>
      <p:sp>
        <p:nvSpPr>
          <p:cNvPr id="44037" name="Rectangle 5"/>
          <p:cNvSpPr>
            <a:spLocks noGrp="1" noChangeArrowheads="1"/>
          </p:cNvSpPr>
          <p:nvPr>
            <p:ph type="sldNum" sz="quarter" idx="3"/>
          </p:nvPr>
        </p:nvSpPr>
        <p:spPr bwMode="auto">
          <a:xfrm>
            <a:off x="4143375"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eaLnBrk="1" hangingPunct="1">
              <a:defRPr sz="1300" smtClean="0">
                <a:latin typeface="Arial" charset="0"/>
              </a:defRPr>
            </a:lvl1pPr>
          </a:lstStyle>
          <a:p>
            <a:pPr>
              <a:defRPr/>
            </a:pPr>
            <a:fld id="{04D9C4B0-B3AB-420D-A759-C336340EB5FD}" type="slidenum">
              <a:rPr lang="en-US"/>
              <a:pPr>
                <a:defRPr/>
              </a:pPr>
              <a:t>‹#›</a:t>
            </a:fld>
            <a:endParaRPr lang="en-US"/>
          </a:p>
        </p:txBody>
      </p:sp>
    </p:spTree>
    <p:extLst>
      <p:ext uri="{BB962C8B-B14F-4D97-AF65-F5344CB8AC3E}">
        <p14:creationId xmlns:p14="http://schemas.microsoft.com/office/powerpoint/2010/main" val="41140093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3490"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200" smtClean="0">
                <a:latin typeface="Arial" charset="0"/>
              </a:defRPr>
            </a:lvl1pPr>
          </a:lstStyle>
          <a:p>
            <a:pPr>
              <a:defRPr/>
            </a:pPr>
            <a:endParaRPr lang="en-US"/>
          </a:p>
        </p:txBody>
      </p:sp>
      <p:sp>
        <p:nvSpPr>
          <p:cNvPr id="63491"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smtClean="0">
                <a:latin typeface="Arial" charset="0"/>
              </a:defRPr>
            </a:lvl1pPr>
          </a:lstStyle>
          <a:p>
            <a:pPr>
              <a:defRPr/>
            </a:pPr>
            <a:endParaRPr lang="en-US"/>
          </a:p>
        </p:txBody>
      </p:sp>
      <p:sp>
        <p:nvSpPr>
          <p:cNvPr id="57348"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63493"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3494"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smtClean="0">
                <a:latin typeface="Arial" charset="0"/>
              </a:defRPr>
            </a:lvl1pPr>
          </a:lstStyle>
          <a:p>
            <a:pPr>
              <a:defRPr/>
            </a:pPr>
            <a:endParaRPr lang="en-US"/>
          </a:p>
        </p:txBody>
      </p:sp>
      <p:sp>
        <p:nvSpPr>
          <p:cNvPr id="63495"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atin typeface="Arial" charset="0"/>
              </a:defRPr>
            </a:lvl1pPr>
          </a:lstStyle>
          <a:p>
            <a:pPr>
              <a:defRPr/>
            </a:pPr>
            <a:fld id="{AA263040-508D-4903-903D-B5301CE76C17}" type="slidenum">
              <a:rPr lang="en-US"/>
              <a:pPr>
                <a:defRPr/>
              </a:pPr>
              <a:t>‹#›</a:t>
            </a:fld>
            <a:endParaRPr lang="en-US"/>
          </a:p>
        </p:txBody>
      </p:sp>
    </p:spTree>
    <p:extLst>
      <p:ext uri="{BB962C8B-B14F-4D97-AF65-F5344CB8AC3E}">
        <p14:creationId xmlns:p14="http://schemas.microsoft.com/office/powerpoint/2010/main" val="283213525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en.wikipedia.org/wiki/Information_assurance" TargetMode="External"/><Relationship Id="rId2" Type="http://schemas.openxmlformats.org/officeDocument/2006/relationships/slide" Target="../slides/slide17.xml"/><Relationship Id="rId1" Type="http://schemas.openxmlformats.org/officeDocument/2006/relationships/notesMaster" Target="../notesMasters/notesMaster1.xml"/><Relationship Id="rId5" Type="http://schemas.openxmlformats.org/officeDocument/2006/relationships/hyperlink" Target="http://en.wikipedia.org/wiki/Rubik's_Cube" TargetMode="External"/><Relationship Id="rId4" Type="http://schemas.openxmlformats.org/officeDocument/2006/relationships/hyperlink" Target="http://en.wikipedia.org/wiki/Dimension"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1</a:t>
            </a:fld>
            <a:endParaRPr lang="en-US"/>
          </a:p>
        </p:txBody>
      </p:sp>
    </p:spTree>
    <p:extLst>
      <p:ext uri="{BB962C8B-B14F-4D97-AF65-F5344CB8AC3E}">
        <p14:creationId xmlns:p14="http://schemas.microsoft.com/office/powerpoint/2010/main" val="29170689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5C94ADF4-6423-43FB-8C3C-77195B0934D0}" type="slidenum">
              <a:rPr lang="en-US"/>
              <a:pPr/>
              <a:t>25</a:t>
            </a:fld>
            <a:endParaRPr lang="en-US"/>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xfrm>
            <a:off x="974725" y="4560888"/>
            <a:ext cx="5365750" cy="4319587"/>
          </a:xfrm>
          <a:noFill/>
          <a:ln/>
        </p:spPr>
        <p:txBody>
          <a:bodyPr/>
          <a:lstStyle/>
          <a:p>
            <a:pPr eaLnBrk="1" hangingPunct="1"/>
            <a:r>
              <a:rPr lang="en-US" smtClean="0"/>
              <a:t>Security does not end when the system is completed. Its operation affects security. A “secure” system can be breached by improper operation (for example, when accounts with no passwords are created). The question is how to assess the effect of operational issues on security.</a:t>
            </a:r>
          </a:p>
          <a:p>
            <a:pPr eaLnBrk="1" hangingPunct="1"/>
            <a:r>
              <a:rPr lang="en-US" smtClean="0"/>
              <a:t>Cost-Benefit Analysis: this weighs the cost of protecting data and resources with the costs associated with losing the data. Among the considerations are the overlap of mechanisms’ effects (one mechanism may protect multiple services, so its cost is amortized), the non-technical aspects of the mechanism (will it be impossible to enforce), and the ease of use (if a mechanism is too cumbersome, it may cost more to retrofit a decent user interface than the benefits would warrant).</a:t>
            </a:r>
          </a:p>
          <a:p>
            <a:pPr eaLnBrk="1" hangingPunct="1"/>
            <a:r>
              <a:rPr lang="en-US" smtClean="0"/>
              <a:t>Risk Analysis: what happens if the data and resources are compromised? This tells you what you need to protect and to what level. Cost-benefit analyses help determine the risk here, but there may be other metrics involved (such as customs).</a:t>
            </a:r>
          </a:p>
          <a:p>
            <a:pPr eaLnBrk="1" hangingPunct="1"/>
            <a:r>
              <a:rPr lang="en-US" smtClean="0"/>
              <a:t>Laws and Customs: these constrain what you can do. Encryption used to be the biggie here, as the text indicates. How much that has changed is anybody’s guess. Customs involve non-legislated things, like the use of urine specimens to determine identity. That is legal, at least in the US in some cases; but it would never be widely accepted as an alternative to a password.</a:t>
            </a:r>
          </a:p>
        </p:txBody>
      </p:sp>
    </p:spTree>
    <p:extLst>
      <p:ext uri="{BB962C8B-B14F-4D97-AF65-F5344CB8AC3E}">
        <p14:creationId xmlns:p14="http://schemas.microsoft.com/office/powerpoint/2010/main" val="38691504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6807E8D2-F816-407E-B5CF-13A85331EFAF}" type="slidenum">
              <a:rPr lang="en-US"/>
              <a:pPr/>
              <a:t>26</a:t>
            </a:fld>
            <a:endParaRPr lang="en-US"/>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xfrm>
            <a:off x="974725" y="4560888"/>
            <a:ext cx="5365750" cy="4319587"/>
          </a:xfrm>
          <a:noFill/>
          <a:ln/>
        </p:spPr>
        <p:txBody>
          <a:bodyPr/>
          <a:lstStyle/>
          <a:p>
            <a:pPr eaLnBrk="1" hangingPunct="1"/>
            <a:r>
              <a:rPr lang="en-US" smtClean="0"/>
              <a:t>Organizations: the key here is that those responsible for security have the power to enforce security. Otherwise there is confusion, and the architects need not worry if the system is secure because they won’t be blamed if someone gets in. This arises when system administrators, for example, are responsible for security, but only security officers can make the rules. Preventing this problem (power without responsibility, or vice versa) is tricky and requires capable management. What’s worse is that security is not a direct financial incentive for most companies because it doesn’t bring in revenue. It merely prevents the loss of revenue obtained from other sources.</a:t>
            </a:r>
          </a:p>
          <a:p>
            <a:pPr eaLnBrk="1" hangingPunct="1"/>
            <a:r>
              <a:rPr lang="en-US" smtClean="0"/>
              <a:t>People problems are by far the main source of security problems. Outsiders are attackers from without the organization; insiders are people who have authorized access to the system and, possibly, are authorized to access data and resources, but use the data or resources in unauthorized ways. It is speculated that insiders account for 80-90% of all security problems, but the studies generally do not disclose their methodology in detail, so it is hard to know how accurate they are. (Worse, there are many slightly different definitions of the term “insider,” causing the studies to measure slightly different things!) Social engineering, or lying, is quite effective, especially if the people gulled are inexperienced in security (possibly because they are new, or because they are tired).</a:t>
            </a:r>
          </a:p>
        </p:txBody>
      </p:sp>
    </p:spTree>
    <p:extLst>
      <p:ext uri="{BB962C8B-B14F-4D97-AF65-F5344CB8AC3E}">
        <p14:creationId xmlns:p14="http://schemas.microsoft.com/office/powerpoint/2010/main" val="40600459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DAA92856-85A9-4610-9903-72EA9A95B532}" type="slidenum">
              <a:rPr lang="en-US"/>
              <a:pPr/>
              <a:t>27</a:t>
            </a:fld>
            <a:endParaRPr lang="en-US"/>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xfrm>
            <a:off x="974725" y="4560888"/>
            <a:ext cx="5365750" cy="4319587"/>
          </a:xfrm>
          <a:noFill/>
          <a:ln/>
        </p:spPr>
        <p:txBody>
          <a:bodyPr/>
          <a:lstStyle/>
          <a:p>
            <a:pPr eaLnBrk="1" hangingPunct="1"/>
            <a:r>
              <a:rPr lang="en-US" b="1" smtClean="0">
                <a:cs typeface="Times New Roman" pitchFamily="18" charset="0"/>
              </a:rPr>
              <a:t>Introduction</a:t>
            </a:r>
            <a:endParaRPr lang="en-US" b="1" smtClean="0">
              <a:cs typeface="Arial" charset="0"/>
            </a:endParaRPr>
          </a:p>
          <a:p>
            <a:pPr eaLnBrk="1" hangingPunct="1"/>
            <a:r>
              <a:rPr lang="en-US" smtClean="0">
                <a:cs typeface="Times New Roman" pitchFamily="18" charset="0"/>
              </a:rPr>
              <a:t>The Security Systems Development Life Cycle (or SecSDLC) is a process framework or methodology that can be used in a flexible fashion to assist organizations in deploying information security initiatives. </a:t>
            </a:r>
          </a:p>
          <a:p>
            <a:pPr eaLnBrk="1" hangingPunct="1"/>
            <a:r>
              <a:rPr lang="en-US" b="1" smtClean="0">
                <a:cs typeface="Times New Roman" pitchFamily="18" charset="0"/>
              </a:rPr>
              <a:t>Risk identification</a:t>
            </a:r>
            <a:r>
              <a:rPr lang="en-US" smtClean="0">
                <a:cs typeface="Times New Roman" pitchFamily="18" charset="0"/>
              </a:rPr>
              <a:t> is the formal process of examining and documenting the current information technology security situation.</a:t>
            </a:r>
          </a:p>
          <a:p>
            <a:pPr eaLnBrk="1" hangingPunct="1"/>
            <a:r>
              <a:rPr lang="en-US" smtClean="0">
                <a:cs typeface="Times New Roman" pitchFamily="18" charset="0"/>
              </a:rPr>
              <a:t>Risk identification is conducted within the larger process of identifying and justifying risk controls, known as </a:t>
            </a:r>
            <a:r>
              <a:rPr lang="en-US" b="1" smtClean="0">
                <a:cs typeface="Times New Roman" pitchFamily="18" charset="0"/>
              </a:rPr>
              <a:t>risk management</a:t>
            </a:r>
            <a:r>
              <a:rPr lang="en-US" smtClean="0">
                <a:cs typeface="Times New Roman" pitchFamily="18" charset="0"/>
              </a:rPr>
              <a:t>.  </a:t>
            </a:r>
          </a:p>
          <a:p>
            <a:pPr eaLnBrk="1" hangingPunct="1"/>
            <a:endParaRPr lang="en-US" smtClean="0"/>
          </a:p>
        </p:txBody>
      </p:sp>
    </p:spTree>
    <p:extLst>
      <p:ext uri="{BB962C8B-B14F-4D97-AF65-F5344CB8AC3E}">
        <p14:creationId xmlns:p14="http://schemas.microsoft.com/office/powerpoint/2010/main" val="16496110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Arial" charset="0"/>
                <a:ea typeface="+mn-ea"/>
                <a:cs typeface="+mn-cs"/>
              </a:rPr>
              <a:t>In this course, the course objectives ‑‑ and these are part of the catalog, part of what I'm told I'm supposed to do.  First of all, build a sensitivity to computer security.  The threats, the vulnerabilities in those things that we do to try to mitigate them.  There's a hoard of rumbling in the popular press these days about cyber warfare and that turns out to be real.  The fact that we are not a national government does not mean that we are immune from that stuff.  If somebody lets loose a Spyware virus type program, guess what.  We're just as vulnerable as the ones who were the targets of that attack.  We're supposed to be building that working knowledge of principles and practices.  Being able to design, execute, that is use, or evaluate security policies, procedures and practices.  Identify the key areas of security and how they work.  There's some more detail in the syllabus.  </a:t>
            </a:r>
          </a:p>
          <a:p>
            <a:endParaRPr lang="en-US" dirty="0"/>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3</a:t>
            </a:fld>
            <a:endParaRPr lang="en-US"/>
          </a:p>
        </p:txBody>
      </p:sp>
    </p:spTree>
    <p:extLst>
      <p:ext uri="{BB962C8B-B14F-4D97-AF65-F5344CB8AC3E}">
        <p14:creationId xmlns:p14="http://schemas.microsoft.com/office/powerpoint/2010/main" val="2393673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A263040-508D-4903-903D-B5301CE76C17}" type="slidenum">
              <a:rPr lang="en-US" smtClean="0"/>
              <a:pPr>
                <a:defRPr/>
              </a:pPr>
              <a:t>4</a:t>
            </a:fld>
            <a:endParaRPr lang="en-US"/>
          </a:p>
        </p:txBody>
      </p:sp>
    </p:spTree>
    <p:extLst>
      <p:ext uri="{BB962C8B-B14F-4D97-AF65-F5344CB8AC3E}">
        <p14:creationId xmlns:p14="http://schemas.microsoft.com/office/powerpoint/2010/main" val="37613717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5"/>
          </p:nvPr>
        </p:nvSpPr>
        <p:spPr>
          <a:noFill/>
        </p:spPr>
        <p:txBody>
          <a:bodyPr/>
          <a:lstStyle/>
          <a:p>
            <a:fld id="{7969CC4A-4748-426F-87C3-482C8DCC9148}" type="slidenum">
              <a:rPr lang="en-US" smtClean="0"/>
              <a:pPr/>
              <a:t>8</a:t>
            </a:fld>
            <a:endParaRPr lang="en-US" smtClean="0"/>
          </a:p>
        </p:txBody>
      </p:sp>
      <p:sp>
        <p:nvSpPr>
          <p:cNvPr id="139267" name="Rectangle 2"/>
          <p:cNvSpPr>
            <a:spLocks noGrp="1" noRot="1" noChangeAspect="1" noChangeArrowheads="1" noTextEdit="1"/>
          </p:cNvSpPr>
          <p:nvPr>
            <p:ph type="sldImg"/>
          </p:nvPr>
        </p:nvSpPr>
        <p:spPr>
          <a:ln/>
        </p:spPr>
      </p:sp>
      <p:sp>
        <p:nvSpPr>
          <p:cNvPr id="139268" name="Rectangle 3"/>
          <p:cNvSpPr>
            <a:spLocks noGrp="1" noChangeArrowheads="1"/>
          </p:cNvSpPr>
          <p:nvPr>
            <p:ph type="body" idx="1"/>
          </p:nvPr>
        </p:nvSpPr>
        <p:spPr>
          <a:noFill/>
          <a:ln/>
        </p:spPr>
        <p:txBody>
          <a:bodyPr/>
          <a:lstStyle/>
          <a:p>
            <a:pPr eaLnBrk="1" hangingPunct="1"/>
            <a:r>
              <a:rPr lang="en-US" smtClean="0"/>
              <a:t>A written security policy document is fundamental to define acceptable behavior, expected practices, and responsibilities. Without written policies, users and administrators are left to decide important security-related issues for themselves. The policy document also provides valuable support for IT staff and lower-level managers in convincing higher-level managers of the need for a particular expenditure or commitment of resources.</a:t>
            </a:r>
          </a:p>
          <a:p>
            <a:pPr eaLnBrk="1" hangingPunct="1"/>
            <a:r>
              <a:rPr lang="en-US" smtClean="0"/>
              <a:t>A security policy plays four important roles:</a:t>
            </a:r>
          </a:p>
          <a:p>
            <a:pPr eaLnBrk="1" hangingPunct="1"/>
            <a:r>
              <a:rPr lang="en-US" b="1" smtClean="0"/>
              <a:t>1. </a:t>
            </a:r>
            <a:r>
              <a:rPr lang="en-US" smtClean="0"/>
              <a:t>makes clear what is being protected and why. </a:t>
            </a:r>
          </a:p>
          <a:p>
            <a:pPr eaLnBrk="1" hangingPunct="1"/>
            <a:r>
              <a:rPr lang="en-US" b="1" smtClean="0"/>
              <a:t>2. </a:t>
            </a:r>
            <a:r>
              <a:rPr lang="en-US" smtClean="0"/>
              <a:t>articulates the security procedures, controls, and standards used in the organization. </a:t>
            </a:r>
          </a:p>
          <a:p>
            <a:pPr eaLnBrk="1" hangingPunct="1"/>
            <a:r>
              <a:rPr lang="en-US" b="1" smtClean="0"/>
              <a:t>3. </a:t>
            </a:r>
            <a:r>
              <a:rPr lang="en-US" smtClean="0"/>
              <a:t>clearly states the responsibility for that protection.</a:t>
            </a:r>
          </a:p>
          <a:p>
            <a:pPr eaLnBrk="1" hangingPunct="1"/>
            <a:r>
              <a:rPr lang="en-US" b="1" smtClean="0"/>
              <a:t>4. </a:t>
            </a:r>
            <a:r>
              <a:rPr lang="en-US" smtClean="0"/>
              <a:t>provides basis on which to interpret and resolve any later conflicts that may arise.</a:t>
            </a:r>
          </a:p>
          <a:p>
            <a:pPr eaLnBrk="1" hangingPunct="1"/>
            <a:r>
              <a:rPr lang="en-US" smtClean="0"/>
              <a:t>To fulfill these roles, the security policy must reflect security decisions made by executive management. Hence, decision makers must:</a:t>
            </a:r>
          </a:p>
          <a:p>
            <a:pPr eaLnBrk="1" hangingPunct="1"/>
            <a:r>
              <a:rPr lang="en-US" b="1" smtClean="0"/>
              <a:t>1. </a:t>
            </a:r>
            <a:r>
              <a:rPr lang="en-US" smtClean="0"/>
              <a:t>Identify sensitive information and critical systems.</a:t>
            </a:r>
          </a:p>
          <a:p>
            <a:pPr eaLnBrk="1" hangingPunct="1"/>
            <a:r>
              <a:rPr lang="en-US" b="1" smtClean="0"/>
              <a:t>2. </a:t>
            </a:r>
            <a:r>
              <a:rPr lang="en-US" smtClean="0"/>
              <a:t>Incorporate local / national laws; contractual obligations, relevant ethical standards.</a:t>
            </a:r>
          </a:p>
          <a:p>
            <a:pPr eaLnBrk="1" hangingPunct="1"/>
            <a:r>
              <a:rPr lang="en-US" b="1" smtClean="0"/>
              <a:t>3. </a:t>
            </a:r>
            <a:r>
              <a:rPr lang="en-US" smtClean="0"/>
              <a:t>Define institutional security goals and objectives.</a:t>
            </a:r>
          </a:p>
          <a:p>
            <a:pPr eaLnBrk="1" hangingPunct="1"/>
            <a:r>
              <a:rPr lang="en-US" b="1" smtClean="0"/>
              <a:t>4. </a:t>
            </a:r>
            <a:r>
              <a:rPr lang="en-US" smtClean="0"/>
              <a:t>Set a course for accomplishing these goals and objectives</a:t>
            </a:r>
          </a:p>
          <a:p>
            <a:pPr eaLnBrk="1" hangingPunct="1"/>
            <a:r>
              <a:rPr lang="en-US" b="1" smtClean="0"/>
              <a:t>5. </a:t>
            </a:r>
            <a:r>
              <a:rPr lang="en-US" smtClean="0"/>
              <a:t>Ensure have necessary mechanisms for accomplishing the goals and objectives.</a:t>
            </a:r>
          </a:p>
        </p:txBody>
      </p:sp>
    </p:spTree>
    <p:extLst>
      <p:ext uri="{BB962C8B-B14F-4D97-AF65-F5344CB8AC3E}">
        <p14:creationId xmlns:p14="http://schemas.microsoft.com/office/powerpoint/2010/main" val="5541586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068D4150-01EC-4E97-A8B6-5A41B70BAE2F}" type="slidenum">
              <a:rPr lang="en-US"/>
              <a:pPr/>
              <a:t>9</a:t>
            </a:fld>
            <a:endParaRPr lang="en-US"/>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xfrm>
            <a:off x="974725" y="4560888"/>
            <a:ext cx="5365750" cy="4319587"/>
          </a:xfrm>
          <a:noFill/>
          <a:ln/>
        </p:spPr>
        <p:txBody>
          <a:bodyPr/>
          <a:lstStyle/>
          <a:p>
            <a:pPr eaLnBrk="1" hangingPunct="1"/>
            <a:r>
              <a:rPr lang="en-US" dirty="0" smtClean="0"/>
              <a:t>Policy: may be expressed in</a:t>
            </a:r>
          </a:p>
          <a:p>
            <a:pPr eaLnBrk="1" hangingPunct="1">
              <a:buFontTx/>
              <a:buChar char="•"/>
            </a:pPr>
            <a:r>
              <a:rPr lang="en-US" dirty="0" smtClean="0"/>
              <a:t>natural language, which is usually imprecise but easy to understand;</a:t>
            </a:r>
          </a:p>
          <a:p>
            <a:pPr eaLnBrk="1" hangingPunct="1">
              <a:buFontTx/>
              <a:buChar char="•"/>
            </a:pPr>
            <a:r>
              <a:rPr lang="en-US" dirty="0" smtClean="0"/>
              <a:t>mathematics, which is usually precise but hard to understand;</a:t>
            </a:r>
          </a:p>
          <a:p>
            <a:pPr eaLnBrk="1" hangingPunct="1">
              <a:buFontTx/>
              <a:buChar char="•"/>
            </a:pPr>
            <a:r>
              <a:rPr lang="en-US" dirty="0" smtClean="0"/>
              <a:t>policy languages, which look like some form of programming language and try to balance precision with ease of understanding</a:t>
            </a:r>
          </a:p>
          <a:p>
            <a:pPr eaLnBrk="1" hangingPunct="1"/>
            <a:r>
              <a:rPr lang="en-US" dirty="0" smtClean="0"/>
              <a:t>Mechanisms: may be</a:t>
            </a:r>
          </a:p>
          <a:p>
            <a:pPr eaLnBrk="1" hangingPunct="1">
              <a:buFontTx/>
              <a:buChar char="•"/>
            </a:pPr>
            <a:r>
              <a:rPr lang="en-US" dirty="0" smtClean="0"/>
              <a:t>technical, in which controls in the computer enforce the policy; for example, the requirement that a user supply a password to authenticate herself before using the computer</a:t>
            </a:r>
          </a:p>
          <a:p>
            <a:pPr eaLnBrk="1" hangingPunct="1">
              <a:buFontTx/>
              <a:buChar char="•"/>
            </a:pPr>
            <a:r>
              <a:rPr lang="en-US" dirty="0" smtClean="0"/>
              <a:t>procedural, in which  controls outside the system enforce the policy; for example, firing someone for ringing in a disk containing a game program obtained from an untrusted source</a:t>
            </a:r>
          </a:p>
          <a:p>
            <a:pPr eaLnBrk="1" hangingPunct="1"/>
            <a:r>
              <a:rPr lang="en-US" dirty="0" smtClean="0"/>
              <a:t>The composition problem requires checking for inconsistencies among policies. If, for example, one policy allows students and faculty access to all data, and the other allows only faculty access to all the data, then they must be resolved (e.g., partition the data so that students and faculty can access some data, and only faculty access the other data).</a:t>
            </a:r>
          </a:p>
        </p:txBody>
      </p:sp>
    </p:spTree>
    <p:extLst>
      <p:ext uri="{BB962C8B-B14F-4D97-AF65-F5344CB8AC3E}">
        <p14:creationId xmlns:p14="http://schemas.microsoft.com/office/powerpoint/2010/main" val="21122212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4BB85E82-1603-4EC9-8881-DD113D7AFCC5}" type="slidenum">
              <a:rPr lang="en-US"/>
              <a:pPr/>
              <a:t>12</a:t>
            </a:fld>
            <a:endParaRPr lang="en-US"/>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xfrm>
            <a:off x="974725" y="4560888"/>
            <a:ext cx="5365750" cy="4319587"/>
          </a:xfrm>
          <a:noFill/>
          <a:ln/>
        </p:spPr>
        <p:txBody>
          <a:bodyPr/>
          <a:lstStyle/>
          <a:p>
            <a:pPr eaLnBrk="1" hangingPunct="1"/>
            <a:r>
              <a:rPr lang="en-US" dirty="0" smtClean="0"/>
              <a:t>Confidentiality: a good example is cryptography, which traditionally is used to protect secret messages. But cryptography is traditionally used to protect data, not resources. Resources are protected by limiting information, for example by using firewalls or address translation mechanisms.</a:t>
            </a:r>
          </a:p>
          <a:p>
            <a:pPr eaLnBrk="1" hangingPunct="1"/>
            <a:endParaRPr lang="en-US" dirty="0" smtClean="0"/>
          </a:p>
          <a:p>
            <a:pPr eaLnBrk="1" hangingPunct="1"/>
            <a:r>
              <a:rPr lang="en-US" dirty="0" smtClean="0"/>
              <a:t>Integrity: a good example here is that of an interrupted database transaction, leaving the database in an inconsistent state (this foreshadows the Clark-Wilson model). Trustworthiness of both data and origin affects integrity, as noted in the book’s example. That integrity is tied to trustworthiness makes it much harder to quantify than confidentiality. Cryptography provides mechanisms for detecting violations of integrity, but not preventing them (e.g., a digital signature can be used to determine if data has changed). </a:t>
            </a:r>
          </a:p>
          <a:p>
            <a:pPr eaLnBrk="1" hangingPunct="1"/>
            <a:endParaRPr lang="en-US" dirty="0" smtClean="0"/>
          </a:p>
          <a:p>
            <a:pPr eaLnBrk="1" hangingPunct="1"/>
            <a:r>
              <a:rPr lang="en-US" dirty="0" smtClean="0"/>
              <a:t>Availability: this is usually defined in terms of “quality of service,” in which authorized users are expected to receive a specific level of service (stated in terms of a metric). Denial of service attacks are attempts to block availability.</a:t>
            </a:r>
          </a:p>
        </p:txBody>
      </p:sp>
    </p:spTree>
    <p:extLst>
      <p:ext uri="{BB962C8B-B14F-4D97-AF65-F5344CB8AC3E}">
        <p14:creationId xmlns:p14="http://schemas.microsoft.com/office/powerpoint/2010/main" val="30645099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D2EE113E-0582-46CF-B1AB-C105B1B2D3D6}" type="slidenum">
              <a:rPr lang="en-US"/>
              <a:pPr/>
              <a:t>17</a:t>
            </a:fld>
            <a:endParaRPr lang="en-US"/>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xfrm>
            <a:off x="974725" y="4560888"/>
            <a:ext cx="5365750" cy="4319587"/>
          </a:xfrm>
          <a:noFill/>
          <a:ln/>
        </p:spPr>
        <p:txBody>
          <a:bodyPr/>
          <a:lstStyle/>
          <a:p>
            <a:pPr eaLnBrk="1" hangingPunct="1"/>
            <a:r>
              <a:rPr lang="en-US" altLang="en-US" dirty="0" smtClean="0"/>
              <a:t>This graphic informs the fundamental approach of the chapter and can be used to illustrate the intersection of information states (x-axis), key objectives of C.I.A. (y-axis) and the three primary means to implement (policy, education and technology).</a:t>
            </a:r>
          </a:p>
          <a:p>
            <a:pPr eaLnBrk="1" hangingPunct="1"/>
            <a:endParaRPr lang="en-US" altLang="en-US" dirty="0" smtClean="0"/>
          </a:p>
          <a:p>
            <a:r>
              <a:rPr lang="en-US" dirty="0" smtClean="0"/>
              <a:t>In 1991, John </a:t>
            </a:r>
            <a:r>
              <a:rPr lang="en-US" dirty="0" err="1" smtClean="0"/>
              <a:t>McCumber</a:t>
            </a:r>
            <a:r>
              <a:rPr lang="en-US" dirty="0" smtClean="0"/>
              <a:t> created a model framework for establishing and evaluating information security (</a:t>
            </a:r>
            <a:r>
              <a:rPr lang="en-US" dirty="0" smtClean="0">
                <a:hlinkClick r:id="rId3" tooltip="Information assurance"/>
              </a:rPr>
              <a:t>information assurance</a:t>
            </a:r>
            <a:r>
              <a:rPr lang="en-US" dirty="0" smtClean="0"/>
              <a:t>) programs, now known as </a:t>
            </a:r>
            <a:r>
              <a:rPr lang="en-US" b="1" dirty="0" smtClean="0"/>
              <a:t>The </a:t>
            </a:r>
            <a:r>
              <a:rPr lang="en-US" b="1" dirty="0" err="1" smtClean="0"/>
              <a:t>McCumber</a:t>
            </a:r>
            <a:r>
              <a:rPr lang="en-US" b="1" dirty="0" smtClean="0"/>
              <a:t> Cube</a:t>
            </a:r>
            <a:r>
              <a:rPr lang="en-US" dirty="0" smtClean="0"/>
              <a:t>. This security model is depicted as a </a:t>
            </a:r>
            <a:r>
              <a:rPr lang="en-US" dirty="0" smtClean="0">
                <a:hlinkClick r:id="rId4" tooltip="Dimension"/>
              </a:rPr>
              <a:t>three dimensional</a:t>
            </a:r>
            <a:r>
              <a:rPr lang="en-US" dirty="0" smtClean="0"/>
              <a:t> </a:t>
            </a:r>
            <a:r>
              <a:rPr lang="en-US" dirty="0" smtClean="0">
                <a:hlinkClick r:id="rId5" tooltip="Rubik's Cube"/>
              </a:rPr>
              <a:t>Rubik's Cube</a:t>
            </a:r>
            <a:r>
              <a:rPr lang="en-US" dirty="0" smtClean="0"/>
              <a:t>-like grid.</a:t>
            </a:r>
          </a:p>
          <a:p>
            <a:r>
              <a:rPr lang="en-US" dirty="0" smtClean="0"/>
              <a:t>The concept of this model is that, in developing </a:t>
            </a:r>
            <a:r>
              <a:rPr lang="en-US" dirty="0" smtClean="0">
                <a:hlinkClick r:id="rId3" tooltip="Information assurance"/>
              </a:rPr>
              <a:t>information assurance</a:t>
            </a:r>
            <a:r>
              <a:rPr lang="en-US" dirty="0" smtClean="0"/>
              <a:t> systems, organizations must consider the interconnectedness of all the different factors that impact them. To devise a robust </a:t>
            </a:r>
            <a:r>
              <a:rPr lang="en-US" dirty="0" smtClean="0">
                <a:hlinkClick r:id="rId3" tooltip="Information assurance"/>
              </a:rPr>
              <a:t>information assurance</a:t>
            </a:r>
            <a:r>
              <a:rPr lang="en-US" dirty="0" smtClean="0"/>
              <a:t> program, one must consider not only the security goals of the program (see below), but also how these goals relate specifically to the various states in which information can reside in a system and the full range of available security safeguards that must be considered in the design. The </a:t>
            </a:r>
            <a:r>
              <a:rPr lang="en-US" dirty="0" err="1" smtClean="0"/>
              <a:t>McCumber</a:t>
            </a:r>
            <a:r>
              <a:rPr lang="en-US" dirty="0" smtClean="0"/>
              <a:t> model helps one to remember to consider all important design aspects without becoming too focused on any one in particular (i.e., relying exclusively on technical controls at the expense of requisite policies and end-user training).</a:t>
            </a:r>
          </a:p>
          <a:p>
            <a:pPr eaLnBrk="1" hangingPunct="1"/>
            <a:endParaRPr lang="en-US" altLang="en-US" dirty="0" smtClean="0"/>
          </a:p>
        </p:txBody>
      </p:sp>
    </p:spTree>
    <p:extLst>
      <p:ext uri="{BB962C8B-B14F-4D97-AF65-F5344CB8AC3E}">
        <p14:creationId xmlns:p14="http://schemas.microsoft.com/office/powerpoint/2010/main" val="33808225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4EF2CFF0-11D0-4FAD-AE63-7217E77F072F}" type="slidenum">
              <a:rPr lang="en-US"/>
              <a:pPr/>
              <a:t>22</a:t>
            </a:fld>
            <a:endParaRPr lang="en-US"/>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xfrm>
            <a:off x="974725" y="4560888"/>
            <a:ext cx="5365750" cy="4319587"/>
          </a:xfrm>
          <a:noFill/>
          <a:ln/>
        </p:spPr>
        <p:txBody>
          <a:bodyPr/>
          <a:lstStyle/>
          <a:p>
            <a:pPr eaLnBrk="1" hangingPunct="1"/>
            <a:r>
              <a:rPr lang="en-US" smtClean="0"/>
              <a:t>Prevention is ideal, because then there are no successful attacks.</a:t>
            </a:r>
          </a:p>
          <a:p>
            <a:pPr eaLnBrk="1" hangingPunct="1"/>
            <a:r>
              <a:rPr lang="en-US" smtClean="0"/>
              <a:t>Detection occurs after someone violates the policy. The mechanism determines that a violation of the policy has occurred (or is underway), and reports it. The system (or system security officer) must then respond appropriately.</a:t>
            </a:r>
          </a:p>
          <a:p>
            <a:pPr eaLnBrk="1" hangingPunct="1"/>
            <a:r>
              <a:rPr lang="en-US" smtClean="0"/>
              <a:t>Recovery means that the system continues to function correctly, possibly after a period during which it fails to function correctly. If the system functions correctly always, but possibly with degraded services, it is said to be intrusion tolerant. This is very difficult to do correctly; usually, recovery means that the attack is stopped, the system fixed (which may involve shutting down the system for some time, or making it unavailable to all users except the system security officers), and then the system resumes correct operations.</a:t>
            </a:r>
          </a:p>
        </p:txBody>
      </p:sp>
    </p:spTree>
    <p:extLst>
      <p:ext uri="{BB962C8B-B14F-4D97-AF65-F5344CB8AC3E}">
        <p14:creationId xmlns:p14="http://schemas.microsoft.com/office/powerpoint/2010/main" val="32931083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014FA960-F1E1-4CE2-BC40-65389FD8CB5D}" type="slidenum">
              <a:rPr lang="en-US"/>
              <a:pPr/>
              <a:t>23</a:t>
            </a:fld>
            <a:endParaRPr lang="en-US"/>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xfrm>
            <a:off x="974725" y="4560888"/>
            <a:ext cx="5365750" cy="4319587"/>
          </a:xfrm>
          <a:noFill/>
          <a:ln/>
        </p:spPr>
        <p:txBody>
          <a:bodyPr/>
          <a:lstStyle/>
          <a:p>
            <a:pPr eaLnBrk="1" hangingPunct="1"/>
            <a:r>
              <a:rPr lang="en-US" smtClean="0"/>
              <a:t>All security policies and mechanisms rest on assumptions; we’ll examine some in later chapters, Malicious Logic. Here is a taste of the assumptions.</a:t>
            </a:r>
          </a:p>
          <a:p>
            <a:pPr eaLnBrk="1" hangingPunct="1"/>
            <a:r>
              <a:rPr lang="en-US" smtClean="0"/>
              <a:t>Policies: as these define security, they have to define security correctly for the particular site. For example, a web site has to be available, but if the security policy does not mention availability, the definition of security is inappropriate for the site. Also, a policy may not specify whether a particular state is “secure” or “non-secure.” This ambiguity causes problems.</a:t>
            </a:r>
          </a:p>
          <a:p>
            <a:pPr eaLnBrk="1" hangingPunct="1"/>
            <a:r>
              <a:rPr lang="en-US" smtClean="0"/>
              <a:t>Mechanisms: as these enforce policy, they must be appropriate. For example, cryptography does not assure availability, so using cryptography in the above situation won’t work. Further, security mechanisms rely on supporting infrastructure, such as compilers, libraries, the hardware, and networks to work correctly. Ken Thompson’s modified C preprocessor (see the example on p. 615) illustrates this point very well.</a:t>
            </a:r>
          </a:p>
        </p:txBody>
      </p:sp>
    </p:spTree>
    <p:extLst>
      <p:ext uri="{BB962C8B-B14F-4D97-AF65-F5344CB8AC3E}">
        <p14:creationId xmlns:p14="http://schemas.microsoft.com/office/powerpoint/2010/main" val="40798966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301AFE-92A2-4E89-A1E1-9DB726289621}" type="slidenum">
              <a:rPr lang="en-US" smtClean="0"/>
              <a:pPr/>
              <a:t>‹#›</a:t>
            </a:fld>
            <a:endParaRPr lang="en-US"/>
          </a:p>
        </p:txBody>
      </p:sp>
    </p:spTree>
    <p:extLst>
      <p:ext uri="{BB962C8B-B14F-4D97-AF65-F5344CB8AC3E}">
        <p14:creationId xmlns:p14="http://schemas.microsoft.com/office/powerpoint/2010/main" val="31490229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666895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141231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66578B-4DEA-4433-8074-C0E1D584D2A6}" type="slidenum">
              <a:rPr lang="en-US" smtClean="0"/>
              <a:pPr/>
              <a:t>‹#›</a:t>
            </a:fld>
            <a:endParaRPr lang="en-US"/>
          </a:p>
        </p:txBody>
      </p:sp>
    </p:spTree>
    <p:extLst>
      <p:ext uri="{BB962C8B-B14F-4D97-AF65-F5344CB8AC3E}">
        <p14:creationId xmlns:p14="http://schemas.microsoft.com/office/powerpoint/2010/main" val="23071989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41515565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C6A609-6AFF-4F78-8008-C57599DACC53}" type="slidenum">
              <a:rPr lang="en-US" smtClean="0"/>
              <a:pPr/>
              <a:t>‹#›</a:t>
            </a:fld>
            <a:endParaRPr lang="en-US"/>
          </a:p>
        </p:txBody>
      </p:sp>
    </p:spTree>
    <p:extLst>
      <p:ext uri="{BB962C8B-B14F-4D97-AF65-F5344CB8AC3E}">
        <p14:creationId xmlns:p14="http://schemas.microsoft.com/office/powerpoint/2010/main" val="3284788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24435259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BE5C4FA-312C-4517-B8F5-BFA7C13735BB}" type="slidenum">
              <a:rPr lang="en-US" smtClean="0"/>
              <a:pPr/>
              <a:t>‹#›</a:t>
            </a:fld>
            <a:endParaRPr lang="en-US"/>
          </a:p>
        </p:txBody>
      </p:sp>
    </p:spTree>
    <p:extLst>
      <p:ext uri="{BB962C8B-B14F-4D97-AF65-F5344CB8AC3E}">
        <p14:creationId xmlns:p14="http://schemas.microsoft.com/office/powerpoint/2010/main" val="34522277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322971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20693959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F0DEB8-AA92-4E0C-8814-D2FFF630DA38}" type="slidenum">
              <a:rPr lang="en-US" smtClean="0"/>
              <a:pPr/>
              <a:t>‹#›</a:t>
            </a:fld>
            <a:endParaRPr lang="en-US"/>
          </a:p>
        </p:txBody>
      </p:sp>
    </p:spTree>
    <p:extLst>
      <p:ext uri="{BB962C8B-B14F-4D97-AF65-F5344CB8AC3E}">
        <p14:creationId xmlns:p14="http://schemas.microsoft.com/office/powerpoint/2010/main" val="42746289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5F0DEB8-AA92-4E0C-8814-D2FFF630DA38}" type="slidenum">
              <a:rPr lang="en-US" smtClean="0"/>
              <a:pPr/>
              <a:t>‹#›</a:t>
            </a:fld>
            <a:endParaRPr lang="en-US"/>
          </a:p>
        </p:txBody>
      </p:sp>
    </p:spTree>
    <p:extLst>
      <p:ext uri="{BB962C8B-B14F-4D97-AF65-F5344CB8AC3E}">
        <p14:creationId xmlns:p14="http://schemas.microsoft.com/office/powerpoint/2010/main" val="2931261053"/>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1600200"/>
            <a:ext cx="7772400" cy="1470025"/>
          </a:xfrm>
        </p:spPr>
        <p:txBody>
          <a:bodyPr>
            <a:normAutofit fontScale="90000"/>
          </a:bodyPr>
          <a:lstStyle/>
          <a:p>
            <a:pPr defTabSz="731838"/>
            <a:r>
              <a:rPr lang="en-US" sz="3600" dirty="0" smtClean="0">
                <a:latin typeface="Arial" charset="0"/>
              </a:rPr>
              <a:t>IT 6533</a:t>
            </a:r>
            <a:br>
              <a:rPr lang="en-US" sz="3600" dirty="0" smtClean="0">
                <a:latin typeface="Arial" charset="0"/>
              </a:rPr>
            </a:br>
            <a:r>
              <a:rPr lang="en-US" sz="3600" dirty="0" smtClean="0">
                <a:latin typeface="Arial" charset="0"/>
              </a:rPr>
              <a:t>Health Information Security </a:t>
            </a:r>
            <a:br>
              <a:rPr lang="en-US" sz="3600" dirty="0" smtClean="0">
                <a:latin typeface="Arial" charset="0"/>
              </a:rPr>
            </a:br>
            <a:r>
              <a:rPr lang="en-US" sz="3600" dirty="0" smtClean="0">
                <a:latin typeface="Arial" charset="0"/>
              </a:rPr>
              <a:t>and Privacy</a:t>
            </a:r>
            <a:endParaRPr lang="en-US" sz="3600" dirty="0">
              <a:latin typeface="Arial" charset="0"/>
            </a:endParaRPr>
          </a:p>
        </p:txBody>
      </p:sp>
    </p:spTree>
    <p:extLst>
      <p:ext uri="{BB962C8B-B14F-4D97-AF65-F5344CB8AC3E}">
        <p14:creationId xmlns:p14="http://schemas.microsoft.com/office/powerpoint/2010/main" val="29427309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smtClean="0"/>
              <a:t>Policy Considerations</a:t>
            </a:r>
          </a:p>
        </p:txBody>
      </p:sp>
      <p:sp>
        <p:nvSpPr>
          <p:cNvPr id="25603" name="Rectangle 3"/>
          <p:cNvSpPr>
            <a:spLocks noGrp="1" noChangeArrowheads="1"/>
          </p:cNvSpPr>
          <p:nvPr>
            <p:ph idx="1"/>
          </p:nvPr>
        </p:nvSpPr>
        <p:spPr/>
        <p:txBody>
          <a:bodyPr/>
          <a:lstStyle/>
          <a:p>
            <a:r>
              <a:rPr lang="en-US" smtClean="0"/>
              <a:t>Value of assets protected</a:t>
            </a:r>
          </a:p>
          <a:p>
            <a:r>
              <a:rPr lang="en-US" smtClean="0"/>
              <a:t>Vulnerabilities</a:t>
            </a:r>
          </a:p>
          <a:p>
            <a:r>
              <a:rPr lang="en-US" smtClean="0"/>
              <a:t>Threats</a:t>
            </a:r>
          </a:p>
          <a:p>
            <a:r>
              <a:rPr lang="en-US" smtClean="0"/>
              <a:t>Trade-offs</a:t>
            </a:r>
          </a:p>
          <a:p>
            <a:pPr lvl="1"/>
            <a:r>
              <a:rPr lang="en-US" smtClean="0"/>
              <a:t>Security vs. ease of use</a:t>
            </a:r>
          </a:p>
          <a:p>
            <a:pPr lvl="1"/>
            <a:r>
              <a:rPr lang="en-US" smtClean="0"/>
              <a:t>Cost of security vs. cost of failure and recovery</a:t>
            </a:r>
          </a:p>
        </p:txBody>
      </p:sp>
      <p:sp>
        <p:nvSpPr>
          <p:cNvPr id="2" name="Slide Number Placeholder 1"/>
          <p:cNvSpPr>
            <a:spLocks noGrp="1"/>
          </p:cNvSpPr>
          <p:nvPr>
            <p:ph type="sldNum" sz="quarter" idx="12"/>
          </p:nvPr>
        </p:nvSpPr>
        <p:spPr/>
        <p:txBody>
          <a:bodyPr/>
          <a:lstStyle/>
          <a:p>
            <a:fld id="{F866578B-4DEA-4433-8074-C0E1D584D2A6}"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smtClean="0"/>
              <a:t>A Structure for Security</a:t>
            </a:r>
          </a:p>
        </p:txBody>
      </p:sp>
      <p:sp>
        <p:nvSpPr>
          <p:cNvPr id="2" name="Slide Number Placeholder 1"/>
          <p:cNvSpPr>
            <a:spLocks noGrp="1"/>
          </p:cNvSpPr>
          <p:nvPr>
            <p:ph type="sldNum" sz="quarter" idx="12"/>
          </p:nvPr>
        </p:nvSpPr>
        <p:spPr/>
        <p:txBody>
          <a:bodyPr/>
          <a:lstStyle/>
          <a:p>
            <a:fld id="{8BE5C4FA-312C-4517-B8F5-BFA7C13735BB}" type="slidenum">
              <a:rPr lang="en-US" smtClean="0"/>
              <a:pPr/>
              <a:t>11</a:t>
            </a:fld>
            <a:endParaRPr lang="en-US"/>
          </a:p>
        </p:txBody>
      </p:sp>
      <p:sp>
        <p:nvSpPr>
          <p:cNvPr id="26627" name="Text Box 3"/>
          <p:cNvSpPr txBox="1">
            <a:spLocks noChangeArrowheads="1"/>
          </p:cNvSpPr>
          <p:nvPr/>
        </p:nvSpPr>
        <p:spPr bwMode="auto">
          <a:xfrm>
            <a:off x="2287588" y="2438400"/>
            <a:ext cx="4418012" cy="565150"/>
          </a:xfrm>
          <a:prstGeom prst="rect">
            <a:avLst/>
          </a:prstGeom>
          <a:noFill/>
          <a:ln w="9525" algn="ctr">
            <a:noFill/>
            <a:miter lim="800000"/>
            <a:headEnd/>
            <a:tailEnd/>
          </a:ln>
        </p:spPr>
        <p:txBody>
          <a:bodyPr lIns="91425" tIns="45713" rIns="91425" bIns="45713">
            <a:spAutoFit/>
          </a:bodyPr>
          <a:lstStyle/>
          <a:p>
            <a:pPr defTabSz="1195388">
              <a:spcBef>
                <a:spcPct val="50000"/>
              </a:spcBef>
            </a:pPr>
            <a:r>
              <a:rPr lang="en-US"/>
              <a:t>Policy</a:t>
            </a:r>
          </a:p>
        </p:txBody>
      </p:sp>
      <p:sp>
        <p:nvSpPr>
          <p:cNvPr id="26628" name="Text Box 4"/>
          <p:cNvSpPr txBox="1">
            <a:spLocks noChangeArrowheads="1"/>
          </p:cNvSpPr>
          <p:nvPr/>
        </p:nvSpPr>
        <p:spPr bwMode="auto">
          <a:xfrm>
            <a:off x="5030788" y="3503613"/>
            <a:ext cx="3657600" cy="1038225"/>
          </a:xfrm>
          <a:prstGeom prst="rect">
            <a:avLst/>
          </a:prstGeom>
          <a:noFill/>
          <a:ln w="9525" algn="ctr">
            <a:noFill/>
            <a:miter lim="800000"/>
            <a:headEnd/>
            <a:tailEnd/>
          </a:ln>
        </p:spPr>
        <p:txBody>
          <a:bodyPr lIns="91425" tIns="45713" rIns="91425" bIns="45713">
            <a:spAutoFit/>
          </a:bodyPr>
          <a:lstStyle/>
          <a:p>
            <a:pPr defTabSz="1195388">
              <a:spcBef>
                <a:spcPct val="50000"/>
              </a:spcBef>
            </a:pPr>
            <a:r>
              <a:rPr lang="en-US"/>
              <a:t>Technical</a:t>
            </a:r>
            <a:br>
              <a:rPr lang="en-US"/>
            </a:br>
            <a:r>
              <a:rPr lang="en-US"/>
              <a:t>Controls</a:t>
            </a:r>
          </a:p>
        </p:txBody>
      </p:sp>
      <p:sp>
        <p:nvSpPr>
          <p:cNvPr id="26629" name="Text Box 5"/>
          <p:cNvSpPr txBox="1">
            <a:spLocks noChangeArrowheads="1"/>
          </p:cNvSpPr>
          <p:nvPr/>
        </p:nvSpPr>
        <p:spPr bwMode="auto">
          <a:xfrm>
            <a:off x="2514600" y="3503613"/>
            <a:ext cx="3657600" cy="1038225"/>
          </a:xfrm>
          <a:prstGeom prst="rect">
            <a:avLst/>
          </a:prstGeom>
          <a:noFill/>
          <a:ln w="9525" algn="ctr">
            <a:noFill/>
            <a:miter lim="800000"/>
            <a:headEnd/>
            <a:tailEnd/>
          </a:ln>
        </p:spPr>
        <p:txBody>
          <a:bodyPr lIns="91425" tIns="45713" rIns="91425" bIns="45713">
            <a:spAutoFit/>
          </a:bodyPr>
          <a:lstStyle/>
          <a:p>
            <a:pPr defTabSz="1195388">
              <a:spcBef>
                <a:spcPct val="50000"/>
              </a:spcBef>
            </a:pPr>
            <a:r>
              <a:rPr lang="en-US"/>
              <a:t>Standards and</a:t>
            </a:r>
            <a:br>
              <a:rPr lang="en-US"/>
            </a:br>
            <a:r>
              <a:rPr lang="en-US"/>
              <a:t>Procedures</a:t>
            </a:r>
          </a:p>
        </p:txBody>
      </p:sp>
      <p:sp>
        <p:nvSpPr>
          <p:cNvPr id="26630" name="Text Box 6"/>
          <p:cNvSpPr txBox="1">
            <a:spLocks noChangeArrowheads="1"/>
          </p:cNvSpPr>
          <p:nvPr/>
        </p:nvSpPr>
        <p:spPr bwMode="auto">
          <a:xfrm>
            <a:off x="2514600" y="3503613"/>
            <a:ext cx="3657600" cy="1038225"/>
          </a:xfrm>
          <a:prstGeom prst="rect">
            <a:avLst/>
          </a:prstGeom>
          <a:noFill/>
          <a:ln w="9525" algn="ctr">
            <a:noFill/>
            <a:miter lim="800000"/>
            <a:headEnd/>
            <a:tailEnd/>
          </a:ln>
        </p:spPr>
        <p:txBody>
          <a:bodyPr lIns="91425" tIns="45713" rIns="91425" bIns="45713">
            <a:spAutoFit/>
          </a:bodyPr>
          <a:lstStyle/>
          <a:p>
            <a:pPr defTabSz="1195388">
              <a:spcBef>
                <a:spcPct val="50000"/>
              </a:spcBef>
            </a:pPr>
            <a:r>
              <a:rPr lang="en-US"/>
              <a:t>Standards and</a:t>
            </a:r>
            <a:br>
              <a:rPr lang="en-US"/>
            </a:br>
            <a:r>
              <a:rPr lang="en-US"/>
              <a:t>Procedures</a:t>
            </a:r>
          </a:p>
        </p:txBody>
      </p:sp>
      <p:sp>
        <p:nvSpPr>
          <p:cNvPr id="26631" name="Text Box 7"/>
          <p:cNvSpPr txBox="1">
            <a:spLocks noChangeArrowheads="1"/>
          </p:cNvSpPr>
          <p:nvPr/>
        </p:nvSpPr>
        <p:spPr bwMode="auto">
          <a:xfrm>
            <a:off x="0" y="3503613"/>
            <a:ext cx="3657600" cy="566737"/>
          </a:xfrm>
          <a:prstGeom prst="rect">
            <a:avLst/>
          </a:prstGeom>
          <a:noFill/>
          <a:ln w="9525" algn="ctr">
            <a:noFill/>
            <a:miter lim="800000"/>
            <a:headEnd/>
            <a:tailEnd/>
          </a:ln>
        </p:spPr>
        <p:txBody>
          <a:bodyPr lIns="91425" tIns="45713" rIns="91425" bIns="45713">
            <a:spAutoFit/>
          </a:bodyPr>
          <a:lstStyle/>
          <a:p>
            <a:pPr defTabSz="1195388">
              <a:spcBef>
                <a:spcPct val="50000"/>
              </a:spcBef>
            </a:pPr>
            <a:r>
              <a:rPr lang="en-US"/>
              <a:t>People</a:t>
            </a:r>
          </a:p>
        </p:txBody>
      </p:sp>
      <p:sp>
        <p:nvSpPr>
          <p:cNvPr id="26632" name="Line 8"/>
          <p:cNvSpPr>
            <a:spLocks noChangeShapeType="1"/>
          </p:cNvSpPr>
          <p:nvPr/>
        </p:nvSpPr>
        <p:spPr bwMode="auto">
          <a:xfrm flipH="1">
            <a:off x="1905000" y="3048000"/>
            <a:ext cx="2590800" cy="531813"/>
          </a:xfrm>
          <a:prstGeom prst="line">
            <a:avLst/>
          </a:prstGeom>
          <a:noFill/>
          <a:ln w="9525">
            <a:solidFill>
              <a:schemeClr val="tx1"/>
            </a:solidFill>
            <a:round/>
            <a:headEnd/>
            <a:tailEnd type="triangle" w="med" len="med"/>
          </a:ln>
        </p:spPr>
        <p:txBody>
          <a:bodyPr wrap="none" anchor="ctr"/>
          <a:lstStyle/>
          <a:p>
            <a:endParaRPr lang="en-US"/>
          </a:p>
        </p:txBody>
      </p:sp>
      <p:sp>
        <p:nvSpPr>
          <p:cNvPr id="26633" name="Line 9"/>
          <p:cNvSpPr>
            <a:spLocks noChangeShapeType="1"/>
          </p:cNvSpPr>
          <p:nvPr/>
        </p:nvSpPr>
        <p:spPr bwMode="auto">
          <a:xfrm>
            <a:off x="4495800" y="3048000"/>
            <a:ext cx="2363788" cy="531813"/>
          </a:xfrm>
          <a:prstGeom prst="line">
            <a:avLst/>
          </a:prstGeom>
          <a:noFill/>
          <a:ln w="9525">
            <a:solidFill>
              <a:schemeClr val="tx1"/>
            </a:solidFill>
            <a:round/>
            <a:headEnd/>
            <a:tailEnd type="triangle" w="med" len="med"/>
          </a:ln>
        </p:spPr>
        <p:txBody>
          <a:bodyPr wrap="none" anchor="ctr"/>
          <a:lstStyle/>
          <a:p>
            <a:endParaRPr lang="en-US"/>
          </a:p>
        </p:txBody>
      </p:sp>
      <p:sp>
        <p:nvSpPr>
          <p:cNvPr id="26634" name="Line 10"/>
          <p:cNvSpPr>
            <a:spLocks noChangeShapeType="1"/>
          </p:cNvSpPr>
          <p:nvPr/>
        </p:nvSpPr>
        <p:spPr bwMode="auto">
          <a:xfrm>
            <a:off x="4495800" y="3048000"/>
            <a:ext cx="0" cy="531813"/>
          </a:xfrm>
          <a:prstGeom prst="line">
            <a:avLst/>
          </a:prstGeom>
          <a:noFill/>
          <a:ln w="9525">
            <a:solidFill>
              <a:schemeClr val="tx1"/>
            </a:solidFill>
            <a:round/>
            <a:headEnd/>
            <a:tailEnd type="triangle" w="med" len="med"/>
          </a:ln>
        </p:spPr>
        <p:txBody>
          <a:bodyPr wrap="none" anchor="ctr"/>
          <a:lstStyle/>
          <a:p>
            <a:endParaRPr lang="en-US"/>
          </a:p>
        </p:txBody>
      </p:sp>
      <p:sp>
        <p:nvSpPr>
          <p:cNvPr id="26635" name="Text Box 11"/>
          <p:cNvSpPr txBox="1">
            <a:spLocks noChangeArrowheads="1"/>
          </p:cNvSpPr>
          <p:nvPr/>
        </p:nvSpPr>
        <p:spPr bwMode="auto">
          <a:xfrm>
            <a:off x="990600" y="1524000"/>
            <a:ext cx="7010400" cy="574675"/>
          </a:xfrm>
          <a:prstGeom prst="rect">
            <a:avLst/>
          </a:prstGeom>
          <a:noFill/>
          <a:ln w="9525" algn="ctr">
            <a:solidFill>
              <a:schemeClr val="tx1"/>
            </a:solidFill>
            <a:miter lim="800000"/>
            <a:headEnd/>
            <a:tailEnd/>
          </a:ln>
        </p:spPr>
        <p:txBody>
          <a:bodyPr lIns="91425" tIns="45713" rIns="91425" bIns="45713">
            <a:spAutoFit/>
          </a:bodyPr>
          <a:lstStyle/>
          <a:p>
            <a:pPr defTabSz="1195388">
              <a:spcBef>
                <a:spcPct val="50000"/>
              </a:spcBef>
            </a:pPr>
            <a:r>
              <a:rPr lang="en-US"/>
              <a:t>Management</a:t>
            </a:r>
          </a:p>
        </p:txBody>
      </p:sp>
      <p:sp>
        <p:nvSpPr>
          <p:cNvPr id="26636" name="Line 12"/>
          <p:cNvSpPr>
            <a:spLocks noChangeShapeType="1"/>
          </p:cNvSpPr>
          <p:nvPr/>
        </p:nvSpPr>
        <p:spPr bwMode="auto">
          <a:xfrm>
            <a:off x="4495800" y="2097088"/>
            <a:ext cx="0" cy="379412"/>
          </a:xfrm>
          <a:prstGeom prst="line">
            <a:avLst/>
          </a:prstGeom>
          <a:noFill/>
          <a:ln w="9525">
            <a:solidFill>
              <a:schemeClr val="tx1"/>
            </a:solidFill>
            <a:round/>
            <a:headEnd/>
            <a:tailEnd type="triangle" w="med" len="med"/>
          </a:ln>
        </p:spPr>
        <p:txBody>
          <a:bodyPr wrap="none" anchor="ctr"/>
          <a:lstStyle/>
          <a:p>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dirty="0" smtClean="0"/>
              <a:t>Properties of Information Security</a:t>
            </a:r>
          </a:p>
        </p:txBody>
      </p:sp>
      <p:sp>
        <p:nvSpPr>
          <p:cNvPr id="28675" name="Rectangle 3"/>
          <p:cNvSpPr>
            <a:spLocks noGrp="1" noChangeArrowheads="1"/>
          </p:cNvSpPr>
          <p:nvPr>
            <p:ph idx="1"/>
          </p:nvPr>
        </p:nvSpPr>
        <p:spPr/>
        <p:txBody>
          <a:bodyPr>
            <a:normAutofit/>
          </a:bodyPr>
          <a:lstStyle/>
          <a:p>
            <a:r>
              <a:rPr lang="en-US" b="1" dirty="0" smtClean="0"/>
              <a:t>Confidentiality</a:t>
            </a:r>
          </a:p>
          <a:p>
            <a:pPr lvl="1"/>
            <a:r>
              <a:rPr lang="en-US" dirty="0" smtClean="0"/>
              <a:t>Keeping data and resources hidden from unauthorized personnel</a:t>
            </a:r>
          </a:p>
          <a:p>
            <a:r>
              <a:rPr lang="en-US" b="1" dirty="0" smtClean="0"/>
              <a:t>Integrity</a:t>
            </a:r>
          </a:p>
          <a:p>
            <a:pPr lvl="1"/>
            <a:r>
              <a:rPr lang="en-US" dirty="0" smtClean="0"/>
              <a:t>Data integrity (integrity)</a:t>
            </a:r>
          </a:p>
          <a:p>
            <a:pPr lvl="1"/>
            <a:r>
              <a:rPr lang="en-US" dirty="0" smtClean="0"/>
              <a:t>Origin integrity (authentication)</a:t>
            </a:r>
          </a:p>
          <a:p>
            <a:r>
              <a:rPr lang="en-US" b="1" dirty="0" smtClean="0"/>
              <a:t>Availability</a:t>
            </a:r>
          </a:p>
          <a:p>
            <a:pPr lvl="1"/>
            <a:r>
              <a:rPr lang="en-US" dirty="0" smtClean="0"/>
              <a:t>Enabling access to data and resources when and where they are needed.</a:t>
            </a:r>
          </a:p>
        </p:txBody>
      </p:sp>
      <p:sp>
        <p:nvSpPr>
          <p:cNvPr id="2" name="Slide Number Placeholder 1"/>
          <p:cNvSpPr>
            <a:spLocks noGrp="1"/>
          </p:cNvSpPr>
          <p:nvPr>
            <p:ph type="sldNum" sz="quarter" idx="12"/>
          </p:nvPr>
        </p:nvSpPr>
        <p:spPr/>
        <p:txBody>
          <a:bodyPr/>
          <a:lstStyle/>
          <a:p>
            <a:fld id="{F866578B-4DEA-4433-8074-C0E1D584D2A6}"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smtClean="0"/>
              <a:t>Confidentiality</a:t>
            </a:r>
          </a:p>
        </p:txBody>
      </p:sp>
      <p:sp>
        <p:nvSpPr>
          <p:cNvPr id="29699" name="Rectangle 3"/>
          <p:cNvSpPr>
            <a:spLocks noGrp="1" noChangeArrowheads="1"/>
          </p:cNvSpPr>
          <p:nvPr>
            <p:ph idx="1"/>
          </p:nvPr>
        </p:nvSpPr>
        <p:spPr/>
        <p:txBody>
          <a:bodyPr/>
          <a:lstStyle/>
          <a:p>
            <a:r>
              <a:rPr lang="en-US" b="1" dirty="0" smtClean="0"/>
              <a:t>Data confidentiality:</a:t>
            </a:r>
            <a:r>
              <a:rPr lang="en-US" dirty="0" smtClean="0"/>
              <a:t>  Information considered confidential (by policy) is not disclosed to unauthorized persons.</a:t>
            </a:r>
          </a:p>
          <a:p>
            <a:r>
              <a:rPr lang="en-US" b="1" dirty="0" smtClean="0"/>
              <a:t>Privacy:</a:t>
            </a:r>
            <a:r>
              <a:rPr lang="en-US" dirty="0" smtClean="0"/>
              <a:t> Assurance that </a:t>
            </a:r>
            <a:r>
              <a:rPr lang="en-US" dirty="0" smtClean="0">
                <a:solidFill>
                  <a:srgbClr val="FF0000"/>
                </a:solidFill>
              </a:rPr>
              <a:t>individuals control what data are collected about them and how those data are used and disclosed</a:t>
            </a:r>
            <a:r>
              <a:rPr lang="en-US" dirty="0" smtClean="0"/>
              <a:t>.  Not part of the C-I-A, but essential in healthcare.</a:t>
            </a:r>
          </a:p>
        </p:txBody>
      </p:sp>
      <p:sp>
        <p:nvSpPr>
          <p:cNvPr id="2" name="Slide Number Placeholder 1"/>
          <p:cNvSpPr>
            <a:spLocks noGrp="1"/>
          </p:cNvSpPr>
          <p:nvPr>
            <p:ph type="sldNum" sz="quarter" idx="12"/>
          </p:nvPr>
        </p:nvSpPr>
        <p:spPr/>
        <p:txBody>
          <a:bodyPr/>
          <a:lstStyle/>
          <a:p>
            <a:fld id="{F866578B-4DEA-4433-8074-C0E1D584D2A6}"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smtClean="0"/>
              <a:t>Integrity</a:t>
            </a:r>
          </a:p>
        </p:txBody>
      </p:sp>
      <p:sp>
        <p:nvSpPr>
          <p:cNvPr id="30723" name="Rectangle 3"/>
          <p:cNvSpPr>
            <a:spLocks noGrp="1" noChangeArrowheads="1"/>
          </p:cNvSpPr>
          <p:nvPr>
            <p:ph idx="1"/>
          </p:nvPr>
        </p:nvSpPr>
        <p:spPr/>
        <p:txBody>
          <a:bodyPr/>
          <a:lstStyle/>
          <a:p>
            <a:r>
              <a:rPr lang="en-US" b="1" dirty="0" smtClean="0"/>
              <a:t>Data integrity:</a:t>
            </a:r>
            <a:r>
              <a:rPr lang="en-US" dirty="0" smtClean="0"/>
              <a:t> Data agree with the source from which they are derived, and data and programs are changed only in authorized (by policy) manners.</a:t>
            </a:r>
          </a:p>
          <a:p>
            <a:r>
              <a:rPr lang="en-US" b="1" dirty="0" smtClean="0"/>
              <a:t>System integrity:</a:t>
            </a:r>
            <a:r>
              <a:rPr lang="en-US" dirty="0" smtClean="0"/>
              <a:t> A system performs its intended function (and nothing else) unimpaired and free from unauthorized manipulation.</a:t>
            </a:r>
          </a:p>
          <a:p>
            <a:r>
              <a:rPr lang="en-US" b="1" dirty="0" smtClean="0"/>
              <a:t>Origin integrity:</a:t>
            </a:r>
            <a:r>
              <a:rPr lang="en-US" dirty="0" smtClean="0"/>
              <a:t> We can be sure that data came from the ostensible source.</a:t>
            </a:r>
          </a:p>
        </p:txBody>
      </p:sp>
      <p:sp>
        <p:nvSpPr>
          <p:cNvPr id="2" name="Slide Number Placeholder 1"/>
          <p:cNvSpPr>
            <a:spLocks noGrp="1"/>
          </p:cNvSpPr>
          <p:nvPr>
            <p:ph type="sldNum" sz="quarter" idx="12"/>
          </p:nvPr>
        </p:nvSpPr>
        <p:spPr/>
        <p:txBody>
          <a:bodyPr/>
          <a:lstStyle/>
          <a:p>
            <a:fld id="{F866578B-4DEA-4433-8074-C0E1D584D2A6}"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smtClean="0"/>
              <a:t>Availability</a:t>
            </a:r>
          </a:p>
        </p:txBody>
      </p:sp>
      <p:sp>
        <p:nvSpPr>
          <p:cNvPr id="31747" name="Rectangle 3"/>
          <p:cNvSpPr>
            <a:spLocks noGrp="1" noChangeArrowheads="1"/>
          </p:cNvSpPr>
          <p:nvPr>
            <p:ph idx="1"/>
          </p:nvPr>
        </p:nvSpPr>
        <p:spPr/>
        <p:txBody>
          <a:bodyPr/>
          <a:lstStyle/>
          <a:p>
            <a:pPr>
              <a:buFontTx/>
              <a:buNone/>
            </a:pPr>
            <a:r>
              <a:rPr lang="en-US" smtClean="0"/>
              <a:t>A system is:</a:t>
            </a:r>
          </a:p>
          <a:p>
            <a:pPr lvl="1"/>
            <a:r>
              <a:rPr lang="en-US" smtClean="0"/>
              <a:t>Available to authorized users</a:t>
            </a:r>
          </a:p>
          <a:p>
            <a:pPr lvl="1"/>
            <a:r>
              <a:rPr lang="en-US" smtClean="0"/>
              <a:t>When they need it</a:t>
            </a:r>
          </a:p>
          <a:p>
            <a:pPr lvl="1"/>
            <a:r>
              <a:rPr lang="en-US" smtClean="0"/>
              <a:t>With a suitably good response time.</a:t>
            </a:r>
          </a:p>
        </p:txBody>
      </p:sp>
      <p:sp>
        <p:nvSpPr>
          <p:cNvPr id="2" name="Slide Number Placeholder 1"/>
          <p:cNvSpPr>
            <a:spLocks noGrp="1"/>
          </p:cNvSpPr>
          <p:nvPr>
            <p:ph type="sldNum" sz="quarter" idx="12"/>
          </p:nvPr>
        </p:nvSpPr>
        <p:spPr/>
        <p:txBody>
          <a:bodyPr/>
          <a:lstStyle/>
          <a:p>
            <a:fld id="{F866578B-4DEA-4433-8074-C0E1D584D2A6}"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smtClean="0"/>
              <a:t>Authenticity and Accountability</a:t>
            </a:r>
          </a:p>
        </p:txBody>
      </p:sp>
      <p:sp>
        <p:nvSpPr>
          <p:cNvPr id="32771" name="Rectangle 3"/>
          <p:cNvSpPr>
            <a:spLocks noGrp="1" noChangeArrowheads="1"/>
          </p:cNvSpPr>
          <p:nvPr>
            <p:ph idx="1"/>
          </p:nvPr>
        </p:nvSpPr>
        <p:spPr/>
        <p:txBody>
          <a:bodyPr/>
          <a:lstStyle/>
          <a:p>
            <a:r>
              <a:rPr lang="en-US" b="1" smtClean="0"/>
              <a:t>Authenticity:</a:t>
            </a:r>
            <a:r>
              <a:rPr lang="en-US" smtClean="0"/>
              <a:t> The ability to verify the source of data, messages, etc.  (This is really </a:t>
            </a:r>
            <a:r>
              <a:rPr lang="en-US" i="1" smtClean="0"/>
              <a:t>origin integrity</a:t>
            </a:r>
            <a:r>
              <a:rPr lang="en-US" smtClean="0"/>
              <a:t>.)</a:t>
            </a:r>
          </a:p>
          <a:p>
            <a:r>
              <a:rPr lang="en-US" b="1" smtClean="0"/>
              <a:t>Accountability:</a:t>
            </a:r>
            <a:r>
              <a:rPr lang="en-US" smtClean="0"/>
              <a:t> We can tie actions to a particular entity.  (This is </a:t>
            </a:r>
            <a:r>
              <a:rPr lang="en-US" i="1" smtClean="0"/>
              <a:t>origin integrity</a:t>
            </a:r>
            <a:r>
              <a:rPr lang="en-US" smtClean="0"/>
              <a:t> again.)</a:t>
            </a:r>
          </a:p>
        </p:txBody>
      </p:sp>
      <p:sp>
        <p:nvSpPr>
          <p:cNvPr id="2" name="Slide Number Placeholder 1"/>
          <p:cNvSpPr>
            <a:spLocks noGrp="1"/>
          </p:cNvSpPr>
          <p:nvPr>
            <p:ph type="sldNum" sz="quarter" idx="12"/>
          </p:nvPr>
        </p:nvSpPr>
        <p:spPr/>
        <p:txBody>
          <a:bodyPr/>
          <a:lstStyle/>
          <a:p>
            <a:fld id="{F866578B-4DEA-4433-8074-C0E1D584D2A6}" type="slidenum">
              <a:rPr lang="en-US" smtClean="0"/>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2438400" y="1676400"/>
            <a:ext cx="4449536" cy="3460750"/>
          </a:xfrm>
          <a:prstGeom prst="rect">
            <a:avLst/>
          </a:prstGeom>
          <a:noFill/>
          <a:ln w="9525">
            <a:noFill/>
            <a:miter lim="800000"/>
            <a:headEnd/>
            <a:tailEnd/>
          </a:ln>
        </p:spPr>
      </p:pic>
      <p:sp>
        <p:nvSpPr>
          <p:cNvPr id="34819" name="Text Box 3"/>
          <p:cNvSpPr txBox="1">
            <a:spLocks noChangeArrowheads="1"/>
          </p:cNvSpPr>
          <p:nvPr/>
        </p:nvSpPr>
        <p:spPr bwMode="auto">
          <a:xfrm>
            <a:off x="1066800" y="5464175"/>
            <a:ext cx="7086600" cy="587375"/>
          </a:xfrm>
          <a:prstGeom prst="rect">
            <a:avLst/>
          </a:prstGeom>
          <a:noFill/>
          <a:ln w="9525" algn="ctr">
            <a:noFill/>
            <a:miter lim="800000"/>
            <a:headEnd/>
            <a:tailEnd/>
          </a:ln>
        </p:spPr>
        <p:txBody>
          <a:bodyPr lIns="91425" tIns="45713" rIns="91425" bIns="45713">
            <a:spAutoFit/>
          </a:bodyPr>
          <a:lstStyle/>
          <a:p>
            <a:pPr defTabSz="1195388">
              <a:spcBef>
                <a:spcPct val="50000"/>
              </a:spcBef>
            </a:pPr>
            <a:r>
              <a:rPr lang="en-US" sz="1700" i="1" dirty="0">
                <a:latin typeface="Arial" charset="0"/>
              </a:rPr>
              <a:t>National Security Telecommunications and Information Systems Security Committee</a:t>
            </a:r>
          </a:p>
        </p:txBody>
      </p:sp>
      <p:sp>
        <p:nvSpPr>
          <p:cNvPr id="34821" name="Text Box 5"/>
          <p:cNvSpPr txBox="1">
            <a:spLocks noChangeArrowheads="1"/>
          </p:cNvSpPr>
          <p:nvPr/>
        </p:nvSpPr>
        <p:spPr bwMode="auto">
          <a:xfrm>
            <a:off x="381000" y="3211513"/>
            <a:ext cx="1458913" cy="446087"/>
          </a:xfrm>
          <a:prstGeom prst="rect">
            <a:avLst/>
          </a:prstGeom>
          <a:noFill/>
          <a:ln w="9525">
            <a:noFill/>
            <a:miter lim="800000"/>
            <a:headEnd/>
            <a:tailEnd/>
          </a:ln>
        </p:spPr>
        <p:txBody>
          <a:bodyPr lIns="111904" tIns="55952" rIns="111904" bIns="55952">
            <a:spAutoFit/>
          </a:bodyPr>
          <a:lstStyle/>
          <a:p>
            <a:pPr algn="r" defTabSz="1119188">
              <a:spcBef>
                <a:spcPct val="50000"/>
              </a:spcBef>
            </a:pPr>
            <a:r>
              <a:rPr lang="en-US" sz="2200">
                <a:latin typeface="Arial Unicode MS" pitchFamily="34" charset="-128"/>
              </a:rPr>
              <a:t>Facets</a:t>
            </a:r>
          </a:p>
        </p:txBody>
      </p:sp>
      <p:sp>
        <p:nvSpPr>
          <p:cNvPr id="34822" name="AutoShape 6"/>
          <p:cNvSpPr>
            <a:spLocks/>
          </p:cNvSpPr>
          <p:nvPr/>
        </p:nvSpPr>
        <p:spPr bwMode="auto">
          <a:xfrm>
            <a:off x="1966913" y="2751138"/>
            <a:ext cx="290512" cy="1339850"/>
          </a:xfrm>
          <a:prstGeom prst="leftBrace">
            <a:avLst>
              <a:gd name="adj1" fmla="val 38434"/>
              <a:gd name="adj2" fmla="val 50000"/>
            </a:avLst>
          </a:prstGeom>
          <a:noFill/>
          <a:ln w="28575">
            <a:solidFill>
              <a:schemeClr val="tx1"/>
            </a:solidFill>
            <a:round/>
            <a:headEnd/>
            <a:tailEnd/>
          </a:ln>
        </p:spPr>
        <p:txBody>
          <a:bodyPr wrap="none" anchor="ctr"/>
          <a:lstStyle/>
          <a:p>
            <a:endParaRPr lang="en-US"/>
          </a:p>
        </p:txBody>
      </p:sp>
      <p:sp>
        <p:nvSpPr>
          <p:cNvPr id="34823" name="AutoShape 7"/>
          <p:cNvSpPr>
            <a:spLocks/>
          </p:cNvSpPr>
          <p:nvPr/>
        </p:nvSpPr>
        <p:spPr bwMode="auto">
          <a:xfrm>
            <a:off x="2438400" y="2028825"/>
            <a:ext cx="288925" cy="714375"/>
          </a:xfrm>
          <a:prstGeom prst="leftBrace">
            <a:avLst>
              <a:gd name="adj1" fmla="val 20604"/>
              <a:gd name="adj2" fmla="val 50000"/>
            </a:avLst>
          </a:prstGeom>
          <a:noFill/>
          <a:ln w="28575">
            <a:solidFill>
              <a:schemeClr val="tx1"/>
            </a:solidFill>
            <a:round/>
            <a:headEnd/>
            <a:tailEnd/>
          </a:ln>
        </p:spPr>
        <p:txBody>
          <a:bodyPr wrap="none" anchor="ctr"/>
          <a:lstStyle/>
          <a:p>
            <a:endParaRPr lang="en-US"/>
          </a:p>
        </p:txBody>
      </p:sp>
      <p:sp>
        <p:nvSpPr>
          <p:cNvPr id="34824" name="Text Box 8"/>
          <p:cNvSpPr txBox="1">
            <a:spLocks noChangeArrowheads="1"/>
          </p:cNvSpPr>
          <p:nvPr/>
        </p:nvSpPr>
        <p:spPr bwMode="auto">
          <a:xfrm>
            <a:off x="0" y="2144713"/>
            <a:ext cx="2411412" cy="446087"/>
          </a:xfrm>
          <a:prstGeom prst="rect">
            <a:avLst/>
          </a:prstGeom>
          <a:noFill/>
          <a:ln w="9525">
            <a:noFill/>
            <a:miter lim="800000"/>
            <a:headEnd/>
            <a:tailEnd/>
          </a:ln>
        </p:spPr>
        <p:txBody>
          <a:bodyPr lIns="111904" tIns="55952" rIns="111904" bIns="55952">
            <a:spAutoFit/>
          </a:bodyPr>
          <a:lstStyle/>
          <a:p>
            <a:pPr algn="r" defTabSz="1119188">
              <a:spcBef>
                <a:spcPct val="50000"/>
              </a:spcBef>
            </a:pPr>
            <a:r>
              <a:rPr lang="en-US" sz="2200" dirty="0">
                <a:latin typeface="Arial Unicode MS" pitchFamily="34" charset="-128"/>
              </a:rPr>
              <a:t>Safeguards</a:t>
            </a:r>
          </a:p>
        </p:txBody>
      </p:sp>
      <p:sp>
        <p:nvSpPr>
          <p:cNvPr id="34825" name="Text Box 9"/>
          <p:cNvSpPr txBox="1">
            <a:spLocks noChangeArrowheads="1"/>
          </p:cNvSpPr>
          <p:nvPr/>
        </p:nvSpPr>
        <p:spPr bwMode="auto">
          <a:xfrm>
            <a:off x="6629401" y="4267200"/>
            <a:ext cx="2286000" cy="790105"/>
          </a:xfrm>
          <a:prstGeom prst="rect">
            <a:avLst/>
          </a:prstGeom>
          <a:noFill/>
          <a:ln w="9525">
            <a:noFill/>
            <a:miter lim="800000"/>
            <a:headEnd/>
            <a:tailEnd/>
          </a:ln>
        </p:spPr>
        <p:txBody>
          <a:bodyPr wrap="square" lIns="111904" tIns="55952" rIns="111904" bIns="55952">
            <a:spAutoFit/>
          </a:bodyPr>
          <a:lstStyle/>
          <a:p>
            <a:pPr algn="l" defTabSz="1119188">
              <a:spcBef>
                <a:spcPct val="50000"/>
              </a:spcBef>
            </a:pPr>
            <a:r>
              <a:rPr lang="en-US" sz="2200" dirty="0">
                <a:latin typeface="Arial Unicode MS" pitchFamily="34" charset="-128"/>
              </a:rPr>
              <a:t>States of </a:t>
            </a:r>
            <a:br>
              <a:rPr lang="en-US" sz="2200" dirty="0">
                <a:latin typeface="Arial Unicode MS" pitchFamily="34" charset="-128"/>
              </a:rPr>
            </a:br>
            <a:r>
              <a:rPr lang="en-US" sz="2200" dirty="0">
                <a:latin typeface="Arial Unicode MS" pitchFamily="34" charset="-128"/>
              </a:rPr>
              <a:t>Information</a:t>
            </a:r>
          </a:p>
        </p:txBody>
      </p:sp>
      <p:sp>
        <p:nvSpPr>
          <p:cNvPr id="34826" name="AutoShape 10"/>
          <p:cNvSpPr>
            <a:spLocks/>
          </p:cNvSpPr>
          <p:nvPr/>
        </p:nvSpPr>
        <p:spPr bwMode="auto">
          <a:xfrm>
            <a:off x="6400800" y="4343400"/>
            <a:ext cx="192087" cy="714375"/>
          </a:xfrm>
          <a:prstGeom prst="rightBrace">
            <a:avLst>
              <a:gd name="adj1" fmla="val 30992"/>
              <a:gd name="adj2" fmla="val 50000"/>
            </a:avLst>
          </a:prstGeom>
          <a:noFill/>
          <a:ln w="28575">
            <a:solidFill>
              <a:schemeClr val="tx1"/>
            </a:solidFill>
            <a:round/>
            <a:headEnd/>
            <a:tailEnd/>
          </a:ln>
        </p:spPr>
        <p:txBody>
          <a:bodyPr wrap="none" anchor="ctr"/>
          <a:lstStyle/>
          <a:p>
            <a:endParaRPr lang="en-US"/>
          </a:p>
        </p:txBody>
      </p:sp>
      <p:sp>
        <p:nvSpPr>
          <p:cNvPr id="2" name="Title 1"/>
          <p:cNvSpPr>
            <a:spLocks noGrp="1"/>
          </p:cNvSpPr>
          <p:nvPr>
            <p:ph type="title"/>
          </p:nvPr>
        </p:nvSpPr>
        <p:spPr/>
        <p:txBody>
          <a:bodyPr>
            <a:normAutofit/>
          </a:bodyPr>
          <a:lstStyle/>
          <a:p>
            <a:r>
              <a:rPr lang="en-US" dirty="0" err="1"/>
              <a:t>McCumber</a:t>
            </a:r>
            <a:r>
              <a:rPr lang="en-US" dirty="0"/>
              <a:t> Security </a:t>
            </a:r>
            <a:r>
              <a:rPr lang="en-US" dirty="0" smtClean="0"/>
              <a:t>Model</a:t>
            </a:r>
            <a:endParaRPr lang="en-US" dirty="0"/>
          </a:p>
        </p:txBody>
      </p:sp>
      <p:sp>
        <p:nvSpPr>
          <p:cNvPr id="11" name="Slide Number Placeholder 10"/>
          <p:cNvSpPr>
            <a:spLocks noGrp="1"/>
          </p:cNvSpPr>
          <p:nvPr>
            <p:ph type="sldNum" sz="quarter" idx="12"/>
          </p:nvPr>
        </p:nvSpPr>
        <p:spPr/>
        <p:txBody>
          <a:bodyPr/>
          <a:lstStyle/>
          <a:p>
            <a:fld id="{F866578B-4DEA-4433-8074-C0E1D584D2A6}" type="slidenum">
              <a:rPr lang="en-US" smtClean="0"/>
              <a:pPr/>
              <a:t>17</a:t>
            </a:fld>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smtClean="0"/>
              <a:t>The Attacker’s Triad: DAD</a:t>
            </a:r>
          </a:p>
        </p:txBody>
      </p:sp>
      <p:sp>
        <p:nvSpPr>
          <p:cNvPr id="36867" name="Rectangle 3"/>
          <p:cNvSpPr>
            <a:spLocks noGrp="1" noChangeArrowheads="1"/>
          </p:cNvSpPr>
          <p:nvPr>
            <p:ph idx="1"/>
          </p:nvPr>
        </p:nvSpPr>
        <p:spPr>
          <a:xfrm>
            <a:off x="533400" y="1625023"/>
            <a:ext cx="7848600" cy="5226050"/>
          </a:xfrm>
        </p:spPr>
        <p:txBody>
          <a:bodyPr>
            <a:normAutofit/>
          </a:bodyPr>
          <a:lstStyle/>
          <a:p>
            <a:pPr>
              <a:spcBef>
                <a:spcPts val="0"/>
              </a:spcBef>
            </a:pPr>
            <a:r>
              <a:rPr lang="en-US" dirty="0" smtClean="0"/>
              <a:t>Disclosure: compromises confidentiality</a:t>
            </a:r>
          </a:p>
          <a:p>
            <a:pPr lvl="1">
              <a:spcBef>
                <a:spcPts val="0"/>
              </a:spcBef>
            </a:pPr>
            <a:r>
              <a:rPr lang="en-US" dirty="0" smtClean="0"/>
              <a:t>Outside attackers</a:t>
            </a:r>
          </a:p>
          <a:p>
            <a:pPr lvl="1">
              <a:spcBef>
                <a:spcPts val="0"/>
              </a:spcBef>
            </a:pPr>
            <a:r>
              <a:rPr lang="en-US" dirty="0" smtClean="0"/>
              <a:t>Insiders</a:t>
            </a:r>
          </a:p>
          <a:p>
            <a:pPr lvl="1">
              <a:spcBef>
                <a:spcPts val="0"/>
              </a:spcBef>
            </a:pPr>
            <a:r>
              <a:rPr lang="en-US" dirty="0" smtClean="0"/>
              <a:t>Programming or other errors</a:t>
            </a:r>
          </a:p>
          <a:p>
            <a:pPr>
              <a:spcBef>
                <a:spcPts val="0"/>
              </a:spcBef>
            </a:pPr>
            <a:r>
              <a:rPr lang="en-US" dirty="0" smtClean="0"/>
              <a:t>Alteration: compromises integrity</a:t>
            </a:r>
          </a:p>
          <a:p>
            <a:pPr lvl="1">
              <a:spcBef>
                <a:spcPts val="0"/>
              </a:spcBef>
            </a:pPr>
            <a:r>
              <a:rPr lang="en-US" dirty="0" smtClean="0"/>
              <a:t>Accidental or malicious alteration</a:t>
            </a:r>
          </a:p>
          <a:p>
            <a:pPr lvl="1">
              <a:spcBef>
                <a:spcPts val="0"/>
              </a:spcBef>
            </a:pPr>
            <a:r>
              <a:rPr lang="en-US" dirty="0" smtClean="0"/>
              <a:t>Programming or equipment failure</a:t>
            </a:r>
          </a:p>
          <a:p>
            <a:pPr>
              <a:spcBef>
                <a:spcPts val="0"/>
              </a:spcBef>
            </a:pPr>
            <a:r>
              <a:rPr lang="en-US" dirty="0" smtClean="0"/>
              <a:t>Denial: compromises availability</a:t>
            </a:r>
          </a:p>
          <a:p>
            <a:pPr lvl="1">
              <a:spcBef>
                <a:spcPts val="0"/>
              </a:spcBef>
            </a:pPr>
            <a:r>
              <a:rPr lang="en-US" dirty="0" smtClean="0"/>
              <a:t>Deliberate attacks</a:t>
            </a:r>
          </a:p>
          <a:p>
            <a:pPr lvl="1">
              <a:spcBef>
                <a:spcPts val="0"/>
              </a:spcBef>
            </a:pPr>
            <a:r>
              <a:rPr lang="en-US" dirty="0" smtClean="0"/>
              <a:t>Failures of systems or environment </a:t>
            </a:r>
          </a:p>
        </p:txBody>
      </p:sp>
      <p:sp>
        <p:nvSpPr>
          <p:cNvPr id="2" name="Slide Number Placeholder 1"/>
          <p:cNvSpPr>
            <a:spLocks noGrp="1"/>
          </p:cNvSpPr>
          <p:nvPr>
            <p:ph type="sldNum" sz="quarter" idx="12"/>
          </p:nvPr>
        </p:nvSpPr>
        <p:spPr/>
        <p:txBody>
          <a:bodyPr/>
          <a:lstStyle/>
          <a:p>
            <a:fld id="{F866578B-4DEA-4433-8074-C0E1D584D2A6}" type="slidenum">
              <a:rPr lang="en-US" smtClean="0"/>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smtClean="0"/>
              <a:t>Who Are These Attackers Anyway?</a:t>
            </a:r>
          </a:p>
        </p:txBody>
      </p:sp>
      <p:sp>
        <p:nvSpPr>
          <p:cNvPr id="38915" name="Rectangle 3"/>
          <p:cNvSpPr>
            <a:spLocks noGrp="1" noChangeArrowheads="1"/>
          </p:cNvSpPr>
          <p:nvPr>
            <p:ph idx="1"/>
          </p:nvPr>
        </p:nvSpPr>
        <p:spPr/>
        <p:txBody>
          <a:bodyPr/>
          <a:lstStyle/>
          <a:p>
            <a:r>
              <a:rPr lang="en-US" dirty="0"/>
              <a:t>Intelligence agencies</a:t>
            </a:r>
          </a:p>
          <a:p>
            <a:r>
              <a:rPr lang="en-US" dirty="0" smtClean="0"/>
              <a:t>Criminals</a:t>
            </a:r>
          </a:p>
          <a:p>
            <a:r>
              <a:rPr lang="en-US" dirty="0" smtClean="0"/>
              <a:t>Corporate spies</a:t>
            </a:r>
          </a:p>
          <a:p>
            <a:r>
              <a:rPr lang="en-US" dirty="0" smtClean="0"/>
              <a:t>Vandals</a:t>
            </a:r>
          </a:p>
          <a:p>
            <a:r>
              <a:rPr lang="en-US" dirty="0" smtClean="0"/>
              <a:t>Poorly-socialized adolescents</a:t>
            </a:r>
          </a:p>
          <a:p>
            <a:r>
              <a:rPr lang="en-US" dirty="0" smtClean="0"/>
              <a:t>Misguided insiders</a:t>
            </a:r>
          </a:p>
          <a:p>
            <a:r>
              <a:rPr lang="en-US" dirty="0" smtClean="0"/>
              <a:t>Others…</a:t>
            </a:r>
          </a:p>
        </p:txBody>
      </p:sp>
      <p:sp>
        <p:nvSpPr>
          <p:cNvPr id="2" name="Slide Number Placeholder 1"/>
          <p:cNvSpPr>
            <a:spLocks noGrp="1"/>
          </p:cNvSpPr>
          <p:nvPr>
            <p:ph type="sldNum" sz="quarter" idx="12"/>
          </p:nvPr>
        </p:nvSpPr>
        <p:spPr/>
        <p:txBody>
          <a:bodyPr/>
          <a:lstStyle/>
          <a:p>
            <a:fld id="{F866578B-4DEA-4433-8074-C0E1D584D2A6}" type="slidenum">
              <a:rPr lang="en-US" smtClean="0"/>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this Course</a:t>
            </a:r>
            <a:endParaRPr lang="en-US" dirty="0"/>
          </a:p>
        </p:txBody>
      </p:sp>
      <p:sp>
        <p:nvSpPr>
          <p:cNvPr id="3" name="Content Placeholder 2"/>
          <p:cNvSpPr>
            <a:spLocks noGrp="1"/>
          </p:cNvSpPr>
          <p:nvPr>
            <p:ph idx="1"/>
          </p:nvPr>
        </p:nvSpPr>
        <p:spPr/>
        <p:txBody>
          <a:bodyPr/>
          <a:lstStyle/>
          <a:p>
            <a:r>
              <a:rPr lang="en-US" dirty="0" smtClean="0"/>
              <a:t>Introduction instructor</a:t>
            </a:r>
          </a:p>
          <a:p>
            <a:endParaRPr lang="en-US" dirty="0"/>
          </a:p>
          <a:p>
            <a:r>
              <a:rPr lang="en-US" dirty="0" smtClean="0"/>
              <a:t>Yourself – class</a:t>
            </a:r>
          </a:p>
          <a:p>
            <a:endParaRPr lang="en-US" dirty="0"/>
          </a:p>
          <a:p>
            <a:r>
              <a:rPr lang="en-US" dirty="0" smtClean="0"/>
              <a:t>Syllabus</a:t>
            </a:r>
            <a:endParaRPr lang="en-US" dirty="0"/>
          </a:p>
        </p:txBody>
      </p:sp>
      <p:sp>
        <p:nvSpPr>
          <p:cNvPr id="4" name="Slide Number Placeholder 3"/>
          <p:cNvSpPr>
            <a:spLocks noGrp="1"/>
          </p:cNvSpPr>
          <p:nvPr>
            <p:ph type="sldNum" sz="quarter" idx="12"/>
          </p:nvPr>
        </p:nvSpPr>
        <p:spPr/>
        <p:txBody>
          <a:bodyPr/>
          <a:lstStyle/>
          <a:p>
            <a:fld id="{F866578B-4DEA-4433-8074-C0E1D584D2A6}"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smtClean="0"/>
              <a:t>Where Are They?</a:t>
            </a:r>
          </a:p>
        </p:txBody>
      </p:sp>
      <p:sp>
        <p:nvSpPr>
          <p:cNvPr id="39939" name="Rectangle 3"/>
          <p:cNvSpPr>
            <a:spLocks noGrp="1" noChangeArrowheads="1"/>
          </p:cNvSpPr>
          <p:nvPr>
            <p:ph idx="1"/>
          </p:nvPr>
        </p:nvSpPr>
        <p:spPr/>
        <p:txBody>
          <a:bodyPr>
            <a:normAutofit/>
          </a:bodyPr>
          <a:lstStyle/>
          <a:p>
            <a:r>
              <a:rPr lang="en-US" dirty="0" smtClean="0"/>
              <a:t>Outsiders</a:t>
            </a:r>
          </a:p>
          <a:p>
            <a:pPr lvl="1"/>
            <a:r>
              <a:rPr lang="en-US" dirty="0" smtClean="0"/>
              <a:t>Network-based attacks</a:t>
            </a:r>
          </a:p>
          <a:p>
            <a:pPr lvl="1"/>
            <a:r>
              <a:rPr lang="en-US" dirty="0" smtClean="0"/>
              <a:t>Physical attacks</a:t>
            </a:r>
          </a:p>
          <a:p>
            <a:r>
              <a:rPr lang="en-US" dirty="0" smtClean="0"/>
              <a:t>Malicious insiders</a:t>
            </a:r>
          </a:p>
          <a:p>
            <a:pPr lvl="1"/>
            <a:r>
              <a:rPr lang="en-US" dirty="0" smtClean="0"/>
              <a:t>May have authorized access to systems they attack</a:t>
            </a:r>
          </a:p>
          <a:p>
            <a:pPr lvl="1"/>
            <a:r>
              <a:rPr lang="en-US" dirty="0" smtClean="0"/>
              <a:t>May be in positions of trust</a:t>
            </a:r>
          </a:p>
          <a:p>
            <a:r>
              <a:rPr lang="en-US" dirty="0" smtClean="0"/>
              <a:t>Other insiders</a:t>
            </a:r>
          </a:p>
          <a:p>
            <a:pPr lvl="1"/>
            <a:r>
              <a:rPr lang="en-US" dirty="0" smtClean="0"/>
              <a:t>Non-malicious mistakes made by those with authorized access.</a:t>
            </a:r>
          </a:p>
        </p:txBody>
      </p:sp>
      <p:sp>
        <p:nvSpPr>
          <p:cNvPr id="2" name="Slide Number Placeholder 1"/>
          <p:cNvSpPr>
            <a:spLocks noGrp="1"/>
          </p:cNvSpPr>
          <p:nvPr>
            <p:ph type="sldNum" sz="quarter" idx="12"/>
          </p:nvPr>
        </p:nvSpPr>
        <p:spPr/>
        <p:txBody>
          <a:bodyPr/>
          <a:lstStyle/>
          <a:p>
            <a:fld id="{F866578B-4DEA-4433-8074-C0E1D584D2A6}" type="slidenum">
              <a:rPr lang="en-US" smtClean="0"/>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smtClean="0"/>
              <a:t>Vulnerabilities, Threats, Risks</a:t>
            </a:r>
          </a:p>
        </p:txBody>
      </p:sp>
      <p:sp>
        <p:nvSpPr>
          <p:cNvPr id="40963" name="Rectangle 3"/>
          <p:cNvSpPr>
            <a:spLocks noGrp="1" noChangeArrowheads="1"/>
          </p:cNvSpPr>
          <p:nvPr>
            <p:ph idx="1"/>
          </p:nvPr>
        </p:nvSpPr>
        <p:spPr>
          <a:xfrm>
            <a:off x="533400" y="1600200"/>
            <a:ext cx="8001000" cy="4846638"/>
          </a:xfrm>
        </p:spPr>
        <p:txBody>
          <a:bodyPr/>
          <a:lstStyle/>
          <a:p>
            <a:r>
              <a:rPr lang="en-US" b="1" dirty="0" smtClean="0"/>
              <a:t>Vulnerability:</a:t>
            </a:r>
            <a:r>
              <a:rPr lang="en-US" dirty="0" smtClean="0"/>
              <a:t> a weakness that could allow a system to enter a state not permitted by policy.</a:t>
            </a:r>
          </a:p>
          <a:p>
            <a:r>
              <a:rPr lang="en-US" b="1" dirty="0" smtClean="0"/>
              <a:t>Exploit:</a:t>
            </a:r>
            <a:r>
              <a:rPr lang="en-US" dirty="0" smtClean="0"/>
              <a:t> a mechanism for taking advantage of a vulnerability.</a:t>
            </a:r>
          </a:p>
          <a:p>
            <a:r>
              <a:rPr lang="en-US" b="1" dirty="0" smtClean="0"/>
              <a:t>Threat:</a:t>
            </a:r>
            <a:r>
              <a:rPr lang="en-US" dirty="0" smtClean="0"/>
              <a:t> a circumstance that could allow a vulnerability to be taken advantage of.</a:t>
            </a:r>
          </a:p>
          <a:p>
            <a:r>
              <a:rPr lang="en-US" b="1" dirty="0" smtClean="0"/>
              <a:t>Risk:</a:t>
            </a:r>
            <a:r>
              <a:rPr lang="en-US" dirty="0" smtClean="0"/>
              <a:t> the circumstance that both a threat and a corresponding vulnerability exist.</a:t>
            </a:r>
          </a:p>
        </p:txBody>
      </p:sp>
      <p:sp>
        <p:nvSpPr>
          <p:cNvPr id="2" name="Slide Number Placeholder 1"/>
          <p:cNvSpPr>
            <a:spLocks noGrp="1"/>
          </p:cNvSpPr>
          <p:nvPr>
            <p:ph type="sldNum" sz="quarter" idx="12"/>
          </p:nvPr>
        </p:nvSpPr>
        <p:spPr/>
        <p:txBody>
          <a:bodyPr/>
          <a:lstStyle/>
          <a:p>
            <a:fld id="{F866578B-4DEA-4433-8074-C0E1D584D2A6}" type="slidenum">
              <a:rPr lang="en-US" smtClean="0"/>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smtClean="0"/>
              <a:t>Goals of Information Security</a:t>
            </a:r>
          </a:p>
        </p:txBody>
      </p:sp>
      <p:sp>
        <p:nvSpPr>
          <p:cNvPr id="41987" name="Rectangle 3"/>
          <p:cNvSpPr>
            <a:spLocks noGrp="1" noChangeArrowheads="1"/>
          </p:cNvSpPr>
          <p:nvPr>
            <p:ph idx="1"/>
          </p:nvPr>
        </p:nvSpPr>
        <p:spPr/>
        <p:txBody>
          <a:bodyPr/>
          <a:lstStyle/>
          <a:p>
            <a:pPr>
              <a:lnSpc>
                <a:spcPct val="90000"/>
              </a:lnSpc>
            </a:pPr>
            <a:r>
              <a:rPr lang="en-US" sz="3300" b="1" smtClean="0"/>
              <a:t>Prevention</a:t>
            </a:r>
          </a:p>
          <a:p>
            <a:pPr lvl="1">
              <a:lnSpc>
                <a:spcPct val="90000"/>
              </a:lnSpc>
            </a:pPr>
            <a:r>
              <a:rPr lang="en-US" smtClean="0"/>
              <a:t>Prevent attackers from violating security policy</a:t>
            </a:r>
          </a:p>
          <a:p>
            <a:pPr>
              <a:lnSpc>
                <a:spcPct val="90000"/>
              </a:lnSpc>
            </a:pPr>
            <a:r>
              <a:rPr lang="en-US" sz="3300" b="1" smtClean="0"/>
              <a:t>Detection</a:t>
            </a:r>
          </a:p>
          <a:p>
            <a:pPr lvl="1">
              <a:lnSpc>
                <a:spcPct val="90000"/>
              </a:lnSpc>
            </a:pPr>
            <a:r>
              <a:rPr lang="en-US" smtClean="0"/>
              <a:t>Detect attackers’ violation of security policy</a:t>
            </a:r>
          </a:p>
          <a:p>
            <a:pPr>
              <a:lnSpc>
                <a:spcPct val="90000"/>
              </a:lnSpc>
            </a:pPr>
            <a:r>
              <a:rPr lang="en-US" sz="3300" b="1" smtClean="0"/>
              <a:t>Response and Recovery</a:t>
            </a:r>
          </a:p>
          <a:p>
            <a:pPr lvl="1">
              <a:lnSpc>
                <a:spcPct val="90000"/>
              </a:lnSpc>
            </a:pPr>
            <a:r>
              <a:rPr lang="en-US" smtClean="0"/>
              <a:t>Stop attack, assess and repair damage</a:t>
            </a:r>
          </a:p>
          <a:p>
            <a:pPr lvl="1">
              <a:lnSpc>
                <a:spcPct val="90000"/>
              </a:lnSpc>
            </a:pPr>
            <a:r>
              <a:rPr lang="en-US" smtClean="0"/>
              <a:t>Continue to function correctly even if attack succeeds</a:t>
            </a:r>
          </a:p>
          <a:p>
            <a:pPr lvl="1">
              <a:lnSpc>
                <a:spcPct val="90000"/>
              </a:lnSpc>
            </a:pPr>
            <a:r>
              <a:rPr lang="en-US" smtClean="0"/>
              <a:t>Return system to a state consistent with policy</a:t>
            </a:r>
          </a:p>
        </p:txBody>
      </p:sp>
      <p:sp>
        <p:nvSpPr>
          <p:cNvPr id="2" name="Slide Number Placeholder 1"/>
          <p:cNvSpPr>
            <a:spLocks noGrp="1"/>
          </p:cNvSpPr>
          <p:nvPr>
            <p:ph type="sldNum" sz="quarter" idx="12"/>
          </p:nvPr>
        </p:nvSpPr>
        <p:spPr/>
        <p:txBody>
          <a:bodyPr/>
          <a:lstStyle/>
          <a:p>
            <a:fld id="{F866578B-4DEA-4433-8074-C0E1D584D2A6}" type="slidenum">
              <a:rPr lang="en-US" smtClean="0"/>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smtClean="0"/>
              <a:t>Trust and Assumptions</a:t>
            </a:r>
          </a:p>
        </p:txBody>
      </p:sp>
      <p:sp>
        <p:nvSpPr>
          <p:cNvPr id="43011" name="Rectangle 3"/>
          <p:cNvSpPr>
            <a:spLocks noGrp="1" noChangeArrowheads="1"/>
          </p:cNvSpPr>
          <p:nvPr>
            <p:ph idx="1"/>
          </p:nvPr>
        </p:nvSpPr>
        <p:spPr/>
        <p:txBody>
          <a:bodyPr/>
          <a:lstStyle/>
          <a:p>
            <a:r>
              <a:rPr lang="en-US" sz="3300" smtClean="0"/>
              <a:t>Underlie </a:t>
            </a:r>
            <a:r>
              <a:rPr lang="en-US" sz="3300" i="1" smtClean="0"/>
              <a:t>all</a:t>
            </a:r>
            <a:r>
              <a:rPr lang="en-US" sz="3300" smtClean="0"/>
              <a:t> aspects of security</a:t>
            </a:r>
          </a:p>
          <a:p>
            <a:r>
              <a:rPr lang="en-US" sz="3300" smtClean="0"/>
              <a:t>Policies are assumed to:</a:t>
            </a:r>
          </a:p>
          <a:p>
            <a:pPr lvl="1"/>
            <a:r>
              <a:rPr lang="en-US" smtClean="0"/>
              <a:t>Unambiguously partition system states</a:t>
            </a:r>
          </a:p>
          <a:p>
            <a:pPr lvl="1"/>
            <a:r>
              <a:rPr lang="en-US" smtClean="0"/>
              <a:t>Correctly capture security requirements</a:t>
            </a:r>
          </a:p>
          <a:p>
            <a:r>
              <a:rPr lang="en-US" sz="3300" smtClean="0"/>
              <a:t>Mechanisms are assumed to:</a:t>
            </a:r>
          </a:p>
          <a:p>
            <a:pPr lvl="1"/>
            <a:r>
              <a:rPr lang="en-US" smtClean="0"/>
              <a:t>Enforce policy</a:t>
            </a:r>
          </a:p>
          <a:p>
            <a:pPr lvl="1"/>
            <a:r>
              <a:rPr lang="en-US" smtClean="0"/>
              <a:t>Work correctly</a:t>
            </a:r>
          </a:p>
        </p:txBody>
      </p:sp>
      <p:sp>
        <p:nvSpPr>
          <p:cNvPr id="2" name="Slide Number Placeholder 1"/>
          <p:cNvSpPr>
            <a:spLocks noGrp="1"/>
          </p:cNvSpPr>
          <p:nvPr>
            <p:ph type="sldNum" sz="quarter" idx="12"/>
          </p:nvPr>
        </p:nvSpPr>
        <p:spPr/>
        <p:txBody>
          <a:bodyPr/>
          <a:lstStyle/>
          <a:p>
            <a:fld id="{F866578B-4DEA-4433-8074-C0E1D584D2A6}" type="slidenum">
              <a:rPr lang="en-US" smtClean="0"/>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smtClean="0"/>
              <a:t>Computers and Networks</a:t>
            </a:r>
          </a:p>
        </p:txBody>
      </p:sp>
      <p:sp>
        <p:nvSpPr>
          <p:cNvPr id="45059" name="Rectangle 3"/>
          <p:cNvSpPr>
            <a:spLocks noGrp="1" noChangeArrowheads="1"/>
          </p:cNvSpPr>
          <p:nvPr>
            <p:ph idx="1"/>
          </p:nvPr>
        </p:nvSpPr>
        <p:spPr/>
        <p:txBody>
          <a:bodyPr/>
          <a:lstStyle/>
          <a:p>
            <a:r>
              <a:rPr lang="en-US" dirty="0" smtClean="0"/>
              <a:t>Previously, computer systems could be secured by </a:t>
            </a:r>
            <a:r>
              <a:rPr lang="en-US" dirty="0" smtClean="0">
                <a:solidFill>
                  <a:srgbClr val="FF0000"/>
                </a:solidFill>
              </a:rPr>
              <a:t>locking</a:t>
            </a:r>
            <a:r>
              <a:rPr lang="en-US" dirty="0" smtClean="0"/>
              <a:t> them up.</a:t>
            </a:r>
          </a:p>
          <a:p>
            <a:r>
              <a:rPr lang="en-US" dirty="0" smtClean="0"/>
              <a:t>Most computers are now </a:t>
            </a:r>
            <a:r>
              <a:rPr lang="en-US" dirty="0" smtClean="0">
                <a:solidFill>
                  <a:srgbClr val="FF0000"/>
                </a:solidFill>
              </a:rPr>
              <a:t>connected to networks, and to the Internet.</a:t>
            </a:r>
          </a:p>
          <a:p>
            <a:r>
              <a:rPr lang="en-US" dirty="0" smtClean="0"/>
              <a:t>So, threats can be physically remote.</a:t>
            </a:r>
          </a:p>
          <a:p>
            <a:r>
              <a:rPr lang="en-US" dirty="0" smtClean="0"/>
              <a:t>Health information frequently moves across organizational boundaries.</a:t>
            </a:r>
          </a:p>
        </p:txBody>
      </p:sp>
      <p:sp>
        <p:nvSpPr>
          <p:cNvPr id="2" name="Slide Number Placeholder 1"/>
          <p:cNvSpPr>
            <a:spLocks noGrp="1"/>
          </p:cNvSpPr>
          <p:nvPr>
            <p:ph type="sldNum" sz="quarter" idx="12"/>
          </p:nvPr>
        </p:nvSpPr>
        <p:spPr/>
        <p:txBody>
          <a:bodyPr/>
          <a:lstStyle/>
          <a:p>
            <a:fld id="{F866578B-4DEA-4433-8074-C0E1D584D2A6}" type="slidenum">
              <a:rPr lang="en-US" smtClean="0"/>
              <a:pPr/>
              <a:t>24</a:t>
            </a:fld>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smtClean="0"/>
              <a:t>Operational Issues</a:t>
            </a:r>
          </a:p>
        </p:txBody>
      </p:sp>
      <p:sp>
        <p:nvSpPr>
          <p:cNvPr id="46083" name="Rectangle 3"/>
          <p:cNvSpPr>
            <a:spLocks noGrp="1" noChangeArrowheads="1"/>
          </p:cNvSpPr>
          <p:nvPr>
            <p:ph idx="1"/>
          </p:nvPr>
        </p:nvSpPr>
        <p:spPr/>
        <p:txBody>
          <a:bodyPr/>
          <a:lstStyle/>
          <a:p>
            <a:pPr>
              <a:lnSpc>
                <a:spcPct val="90000"/>
              </a:lnSpc>
            </a:pPr>
            <a:r>
              <a:rPr lang="en-US" sz="3300" dirty="0" smtClean="0"/>
              <a:t>Cost-Benefit Analysis</a:t>
            </a:r>
          </a:p>
          <a:p>
            <a:pPr lvl="1">
              <a:lnSpc>
                <a:spcPct val="90000"/>
              </a:lnSpc>
            </a:pPr>
            <a:r>
              <a:rPr lang="en-US" dirty="0" smtClean="0"/>
              <a:t>Is it cheaper to prevent or recover?</a:t>
            </a:r>
          </a:p>
          <a:p>
            <a:pPr>
              <a:lnSpc>
                <a:spcPct val="90000"/>
              </a:lnSpc>
            </a:pPr>
            <a:r>
              <a:rPr lang="en-US" sz="3300" dirty="0" smtClean="0"/>
              <a:t>Risk Analysis</a:t>
            </a:r>
          </a:p>
          <a:p>
            <a:pPr lvl="1">
              <a:lnSpc>
                <a:spcPct val="90000"/>
              </a:lnSpc>
            </a:pPr>
            <a:r>
              <a:rPr lang="en-US" dirty="0" smtClean="0"/>
              <a:t>Should we protect something?</a:t>
            </a:r>
          </a:p>
          <a:p>
            <a:pPr lvl="1">
              <a:lnSpc>
                <a:spcPct val="90000"/>
              </a:lnSpc>
            </a:pPr>
            <a:r>
              <a:rPr lang="en-US" dirty="0" smtClean="0"/>
              <a:t>How much should we protect this thing?</a:t>
            </a:r>
          </a:p>
          <a:p>
            <a:pPr>
              <a:lnSpc>
                <a:spcPct val="90000"/>
              </a:lnSpc>
            </a:pPr>
            <a:r>
              <a:rPr lang="en-US" sz="3300" dirty="0" smtClean="0"/>
              <a:t>Laws and Customs</a:t>
            </a:r>
          </a:p>
          <a:p>
            <a:pPr lvl="1">
              <a:lnSpc>
                <a:spcPct val="90000"/>
              </a:lnSpc>
            </a:pPr>
            <a:r>
              <a:rPr lang="en-US" sz="2800" dirty="0" smtClean="0"/>
              <a:t>What measures may be required by law?</a:t>
            </a:r>
          </a:p>
          <a:p>
            <a:pPr lvl="1">
              <a:lnSpc>
                <a:spcPct val="90000"/>
              </a:lnSpc>
            </a:pPr>
            <a:r>
              <a:rPr lang="en-US" dirty="0" smtClean="0"/>
              <a:t>Are desired security measures illegal?</a:t>
            </a:r>
          </a:p>
          <a:p>
            <a:pPr lvl="1">
              <a:lnSpc>
                <a:spcPct val="90000"/>
              </a:lnSpc>
            </a:pPr>
            <a:r>
              <a:rPr lang="en-US" dirty="0" smtClean="0"/>
              <a:t>Will people do them?</a:t>
            </a:r>
          </a:p>
        </p:txBody>
      </p:sp>
      <p:sp>
        <p:nvSpPr>
          <p:cNvPr id="2" name="Slide Number Placeholder 1"/>
          <p:cNvSpPr>
            <a:spLocks noGrp="1"/>
          </p:cNvSpPr>
          <p:nvPr>
            <p:ph type="sldNum" sz="quarter" idx="12"/>
          </p:nvPr>
        </p:nvSpPr>
        <p:spPr/>
        <p:txBody>
          <a:bodyPr/>
          <a:lstStyle/>
          <a:p>
            <a:fld id="{F866578B-4DEA-4433-8074-C0E1D584D2A6}" type="slidenum">
              <a:rPr lang="en-US" smtClean="0"/>
              <a:pPr/>
              <a:t>25</a:t>
            </a:fld>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smtClean="0"/>
              <a:t>Human Issues</a:t>
            </a:r>
          </a:p>
        </p:txBody>
      </p:sp>
      <p:sp>
        <p:nvSpPr>
          <p:cNvPr id="47107" name="Rectangle 3"/>
          <p:cNvSpPr>
            <a:spLocks noGrp="1" noChangeArrowheads="1"/>
          </p:cNvSpPr>
          <p:nvPr>
            <p:ph idx="1"/>
          </p:nvPr>
        </p:nvSpPr>
        <p:spPr/>
        <p:txBody>
          <a:bodyPr/>
          <a:lstStyle/>
          <a:p>
            <a:r>
              <a:rPr lang="en-US" sz="3300" dirty="0" smtClean="0"/>
              <a:t>Organizational Problems</a:t>
            </a:r>
          </a:p>
          <a:p>
            <a:pPr lvl="1"/>
            <a:r>
              <a:rPr lang="en-US" dirty="0" smtClean="0"/>
              <a:t>Power and responsibility</a:t>
            </a:r>
          </a:p>
          <a:p>
            <a:pPr lvl="1"/>
            <a:r>
              <a:rPr lang="en-US" dirty="0" smtClean="0"/>
              <a:t>Financial benefits</a:t>
            </a:r>
          </a:p>
          <a:p>
            <a:r>
              <a:rPr lang="en-US" sz="3300" dirty="0" smtClean="0"/>
              <a:t>People problems</a:t>
            </a:r>
          </a:p>
          <a:p>
            <a:pPr lvl="1"/>
            <a:r>
              <a:rPr lang="en-US" dirty="0" smtClean="0"/>
              <a:t>Outsiders and insiders</a:t>
            </a:r>
          </a:p>
          <a:p>
            <a:pPr lvl="1"/>
            <a:r>
              <a:rPr lang="en-US" dirty="0" smtClean="0"/>
              <a:t>Social engineering</a:t>
            </a:r>
          </a:p>
        </p:txBody>
      </p:sp>
      <p:sp>
        <p:nvSpPr>
          <p:cNvPr id="2" name="Slide Number Placeholder 1"/>
          <p:cNvSpPr>
            <a:spLocks noGrp="1"/>
          </p:cNvSpPr>
          <p:nvPr>
            <p:ph type="sldNum" sz="quarter" idx="12"/>
          </p:nvPr>
        </p:nvSpPr>
        <p:spPr/>
        <p:txBody>
          <a:bodyPr/>
          <a:lstStyle/>
          <a:p>
            <a:fld id="{F866578B-4DEA-4433-8074-C0E1D584D2A6}" type="slidenum">
              <a:rPr lang="en-US" smtClean="0"/>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smtClean="0"/>
              <a:t>Risk Management</a:t>
            </a:r>
          </a:p>
        </p:txBody>
      </p:sp>
      <p:sp>
        <p:nvSpPr>
          <p:cNvPr id="48131" name="Rectangle 3"/>
          <p:cNvSpPr>
            <a:spLocks noGrp="1" noChangeArrowheads="1"/>
          </p:cNvSpPr>
          <p:nvPr>
            <p:ph idx="1"/>
          </p:nvPr>
        </p:nvSpPr>
        <p:spPr/>
        <p:txBody>
          <a:bodyPr/>
          <a:lstStyle/>
          <a:p>
            <a:pPr>
              <a:spcBef>
                <a:spcPct val="100000"/>
              </a:spcBef>
            </a:pPr>
            <a:r>
              <a:rPr lang="en-US" smtClean="0"/>
              <a:t>Risk management: process of </a:t>
            </a:r>
            <a:r>
              <a:rPr lang="en-US" b="1" smtClean="0"/>
              <a:t>identifying</a:t>
            </a:r>
            <a:r>
              <a:rPr lang="en-US" smtClean="0"/>
              <a:t> and </a:t>
            </a:r>
            <a:r>
              <a:rPr lang="en-US" b="1" smtClean="0"/>
              <a:t>controlling</a:t>
            </a:r>
            <a:r>
              <a:rPr lang="en-US" smtClean="0"/>
              <a:t> risks facing an organization</a:t>
            </a:r>
          </a:p>
          <a:p>
            <a:pPr>
              <a:spcBef>
                <a:spcPct val="100000"/>
              </a:spcBef>
            </a:pPr>
            <a:r>
              <a:rPr lang="en-US" smtClean="0"/>
              <a:t>Risk identification: process of examining an organization’s current information technology security situation</a:t>
            </a:r>
          </a:p>
          <a:p>
            <a:pPr>
              <a:spcBef>
                <a:spcPct val="100000"/>
              </a:spcBef>
            </a:pPr>
            <a:r>
              <a:rPr lang="en-US" smtClean="0"/>
              <a:t>Risk control: applying controls to reduce risks to an organizations data and information systems</a:t>
            </a:r>
          </a:p>
        </p:txBody>
      </p:sp>
      <p:sp>
        <p:nvSpPr>
          <p:cNvPr id="2" name="Slide Number Placeholder 1"/>
          <p:cNvSpPr>
            <a:spLocks noGrp="1"/>
          </p:cNvSpPr>
          <p:nvPr>
            <p:ph type="sldNum" sz="quarter" idx="12"/>
          </p:nvPr>
        </p:nvSpPr>
        <p:spPr/>
        <p:txBody>
          <a:bodyPr/>
          <a:lstStyle/>
          <a:p>
            <a:fld id="{F866578B-4DEA-4433-8074-C0E1D584D2A6}" type="slidenum">
              <a:rPr lang="en-US" smtClean="0"/>
              <a:pPr/>
              <a:t>27</a:t>
            </a:fld>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smtClean="0"/>
              <a:t>Information Risk</a:t>
            </a:r>
          </a:p>
        </p:txBody>
      </p:sp>
      <p:sp>
        <p:nvSpPr>
          <p:cNvPr id="49155" name="Rectangle 3"/>
          <p:cNvSpPr>
            <a:spLocks noGrp="1" noChangeArrowheads="1"/>
          </p:cNvSpPr>
          <p:nvPr>
            <p:ph idx="1"/>
          </p:nvPr>
        </p:nvSpPr>
        <p:spPr/>
        <p:txBody>
          <a:bodyPr/>
          <a:lstStyle/>
          <a:p>
            <a:r>
              <a:rPr lang="en-US" dirty="0" smtClean="0"/>
              <a:t>Use of information technology creates risk to</a:t>
            </a:r>
          </a:p>
          <a:p>
            <a:pPr lvl="1"/>
            <a:r>
              <a:rPr lang="en-US" dirty="0" smtClean="0"/>
              <a:t>Confidentiality</a:t>
            </a:r>
          </a:p>
          <a:p>
            <a:pPr lvl="1"/>
            <a:r>
              <a:rPr lang="en-US" dirty="0" smtClean="0"/>
              <a:t>Integrity</a:t>
            </a:r>
          </a:p>
          <a:p>
            <a:pPr lvl="1"/>
            <a:r>
              <a:rPr lang="en-US" dirty="0" smtClean="0"/>
              <a:t>Availability</a:t>
            </a:r>
          </a:p>
          <a:p>
            <a:pPr>
              <a:buFontTx/>
              <a:buNone/>
            </a:pPr>
            <a:r>
              <a:rPr lang="en-US" dirty="0" smtClean="0"/>
              <a:t>   Of information assets</a:t>
            </a:r>
          </a:p>
          <a:p>
            <a:r>
              <a:rPr lang="en-US" dirty="0" smtClean="0"/>
              <a:t>Risk may be direct (to the asset itself)</a:t>
            </a:r>
          </a:p>
          <a:p>
            <a:r>
              <a:rPr lang="en-US" dirty="0" smtClean="0"/>
              <a:t>Or indirect (business interruption, damage to reputation, legal liability, etc.)</a:t>
            </a:r>
          </a:p>
          <a:p>
            <a:pPr lvl="1"/>
            <a:endParaRPr lang="en-US" dirty="0" smtClean="0"/>
          </a:p>
        </p:txBody>
      </p:sp>
      <p:sp>
        <p:nvSpPr>
          <p:cNvPr id="2" name="Slide Number Placeholder 1"/>
          <p:cNvSpPr>
            <a:spLocks noGrp="1"/>
          </p:cNvSpPr>
          <p:nvPr>
            <p:ph type="sldNum" sz="quarter" idx="12"/>
          </p:nvPr>
        </p:nvSpPr>
        <p:spPr/>
        <p:txBody>
          <a:bodyPr/>
          <a:lstStyle/>
          <a:p>
            <a:fld id="{F866578B-4DEA-4433-8074-C0E1D584D2A6}" type="slidenum">
              <a:rPr lang="en-US" smtClean="0"/>
              <a:pPr/>
              <a:t>28</a:t>
            </a:fld>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4466" name="Rectangle 2"/>
          <p:cNvSpPr>
            <a:spLocks noGrp="1" noChangeArrowheads="1"/>
          </p:cNvSpPr>
          <p:nvPr>
            <p:ph type="title"/>
          </p:nvPr>
        </p:nvSpPr>
        <p:spPr/>
        <p:txBody>
          <a:bodyPr/>
          <a:lstStyle/>
          <a:p>
            <a:r>
              <a:rPr lang="en-US"/>
              <a:t>Questions</a:t>
            </a:r>
          </a:p>
        </p:txBody>
      </p:sp>
      <p:sp>
        <p:nvSpPr>
          <p:cNvPr id="2" name="Slide Number Placeholder 1"/>
          <p:cNvSpPr>
            <a:spLocks noGrp="1"/>
          </p:cNvSpPr>
          <p:nvPr>
            <p:ph type="sldNum" sz="quarter" idx="12"/>
          </p:nvPr>
        </p:nvSpPr>
        <p:spPr/>
        <p:txBody>
          <a:bodyPr/>
          <a:lstStyle/>
          <a:p>
            <a:fld id="{8BE5C4FA-312C-4517-B8F5-BFA7C13735BB}" type="slidenum">
              <a:rPr lang="en-US" smtClean="0"/>
              <a:pPr/>
              <a:t>29</a:t>
            </a:fld>
            <a:endParaRPr lang="en-US"/>
          </a:p>
        </p:txBody>
      </p:sp>
      <p:pic>
        <p:nvPicPr>
          <p:cNvPr id="574467" name="Picture 3" descr="MCj00787110000[1]"/>
          <p:cNvPicPr>
            <a:picLocks noChangeAspect="1" noChangeArrowheads="1"/>
          </p:cNvPicPr>
          <p:nvPr/>
        </p:nvPicPr>
        <p:blipFill>
          <a:blip r:embed="rId2" cstate="print"/>
          <a:srcRect/>
          <a:stretch>
            <a:fillRect/>
          </a:stretch>
        </p:blipFill>
        <p:spPr bwMode="auto">
          <a:xfrm>
            <a:off x="3657600" y="1676360"/>
            <a:ext cx="1621805" cy="3933210"/>
          </a:xfrm>
          <a:prstGeom prst="rect">
            <a:avLst/>
          </a:prstGeom>
          <a:noFill/>
        </p:spPr>
      </p:pic>
      <p:sp>
        <p:nvSpPr>
          <p:cNvPr id="574468" name="SMARTPenAnnotation0"/>
          <p:cNvSpPr>
            <a:spLocks/>
          </p:cNvSpPr>
          <p:nvPr/>
        </p:nvSpPr>
        <p:spPr bwMode="auto">
          <a:xfrm>
            <a:off x="9501722" y="0"/>
            <a:ext cx="4019" cy="1861"/>
          </a:xfrm>
          <a:custGeom>
            <a:avLst/>
            <a:gdLst/>
            <a:ahLst/>
            <a:cxnLst>
              <a:cxn ang="0">
                <a:pos x="0" y="0"/>
              </a:cxn>
              <a:cxn ang="0">
                <a:pos x="1" y="0"/>
              </a:cxn>
              <a:cxn ang="0">
                <a:pos x="0" y="0"/>
              </a:cxn>
            </a:cxnLst>
            <a:rect l="0" t="0" r="r" b="b"/>
            <a:pathLst>
              <a:path w="2" h="1">
                <a:moveTo>
                  <a:pt x="0" y="0"/>
                </a:moveTo>
                <a:lnTo>
                  <a:pt x="1" y="0"/>
                </a:lnTo>
                <a:lnTo>
                  <a:pt x="0" y="0"/>
                </a:lnTo>
                <a:close/>
              </a:path>
            </a:pathLst>
          </a:custGeom>
          <a:solidFill>
            <a:schemeClr val="accent1"/>
          </a:solidFill>
          <a:ln w="38100" cap="flat">
            <a:solidFill>
              <a:srgbClr val="FF0000"/>
            </a:solidFill>
            <a:prstDash val="solid"/>
            <a:round/>
            <a:headEnd/>
            <a:tailEnd/>
          </a:ln>
          <a:effectLst/>
        </p:spPr>
        <p:txBody>
          <a:bodyPr wrap="none" lIns="111904" tIns="55952" rIns="111904" bIns="55952" anchor="ctr"/>
          <a:lstStyle/>
          <a:p>
            <a:endParaRPr lang="en-US"/>
          </a:p>
        </p:txBody>
      </p:sp>
      <p:sp>
        <p:nvSpPr>
          <p:cNvPr id="574469" name="SMARTPenAnnotation1"/>
          <p:cNvSpPr>
            <a:spLocks/>
          </p:cNvSpPr>
          <p:nvPr/>
        </p:nvSpPr>
        <p:spPr bwMode="auto">
          <a:xfrm>
            <a:off x="9501722" y="0"/>
            <a:ext cx="4019" cy="1861"/>
          </a:xfrm>
          <a:custGeom>
            <a:avLst/>
            <a:gdLst/>
            <a:ahLst/>
            <a:cxnLst>
              <a:cxn ang="0">
                <a:pos x="0" y="0"/>
              </a:cxn>
              <a:cxn ang="0">
                <a:pos x="1" y="0"/>
              </a:cxn>
              <a:cxn ang="0">
                <a:pos x="0" y="0"/>
              </a:cxn>
            </a:cxnLst>
            <a:rect l="0" t="0" r="r" b="b"/>
            <a:pathLst>
              <a:path w="2" h="1">
                <a:moveTo>
                  <a:pt x="0" y="0"/>
                </a:moveTo>
                <a:lnTo>
                  <a:pt x="1" y="0"/>
                </a:lnTo>
                <a:lnTo>
                  <a:pt x="0" y="0"/>
                </a:lnTo>
                <a:close/>
              </a:path>
            </a:pathLst>
          </a:custGeom>
          <a:solidFill>
            <a:schemeClr val="accent1"/>
          </a:solidFill>
          <a:ln w="38100" cap="flat">
            <a:solidFill>
              <a:srgbClr val="FF0000"/>
            </a:solidFill>
            <a:prstDash val="solid"/>
            <a:round/>
            <a:headEnd/>
            <a:tailEnd/>
          </a:ln>
          <a:effectLst/>
        </p:spPr>
        <p:txBody>
          <a:bodyPr wrap="none" lIns="111904" tIns="55952" rIns="111904" bIns="55952" anchor="ctr"/>
          <a:lstStyle/>
          <a:p>
            <a:endParaRPr lang="en-US"/>
          </a:p>
        </p:txBody>
      </p:sp>
      <p:sp>
        <p:nvSpPr>
          <p:cNvPr id="574470" name="SMARTPenAnnotation2"/>
          <p:cNvSpPr>
            <a:spLocks/>
          </p:cNvSpPr>
          <p:nvPr/>
        </p:nvSpPr>
        <p:spPr bwMode="auto">
          <a:xfrm>
            <a:off x="9501722" y="0"/>
            <a:ext cx="4019" cy="1861"/>
          </a:xfrm>
          <a:custGeom>
            <a:avLst/>
            <a:gdLst/>
            <a:ahLst/>
            <a:cxnLst>
              <a:cxn ang="0">
                <a:pos x="0" y="0"/>
              </a:cxn>
              <a:cxn ang="0">
                <a:pos x="1" y="0"/>
              </a:cxn>
              <a:cxn ang="0">
                <a:pos x="0" y="0"/>
              </a:cxn>
            </a:cxnLst>
            <a:rect l="0" t="0" r="r" b="b"/>
            <a:pathLst>
              <a:path w="2" h="1">
                <a:moveTo>
                  <a:pt x="0" y="0"/>
                </a:moveTo>
                <a:lnTo>
                  <a:pt x="1" y="0"/>
                </a:lnTo>
                <a:lnTo>
                  <a:pt x="0" y="0"/>
                </a:lnTo>
                <a:close/>
              </a:path>
            </a:pathLst>
          </a:custGeom>
          <a:solidFill>
            <a:schemeClr val="accent1"/>
          </a:solidFill>
          <a:ln w="38100" cap="flat">
            <a:solidFill>
              <a:srgbClr val="FF0000"/>
            </a:solidFill>
            <a:prstDash val="solid"/>
            <a:round/>
            <a:headEnd/>
            <a:tailEnd/>
          </a:ln>
          <a:effectLst/>
        </p:spPr>
        <p:txBody>
          <a:bodyPr wrap="none" lIns="111904" tIns="55952" rIns="111904" bIns="55952" anchor="ctr"/>
          <a:lstStyle/>
          <a:p>
            <a:endParaRPr lang="en-US"/>
          </a:p>
        </p:txBody>
      </p:sp>
      <p:sp>
        <p:nvSpPr>
          <p:cNvPr id="574471" name="SMARTPenAnnotation3"/>
          <p:cNvSpPr>
            <a:spLocks/>
          </p:cNvSpPr>
          <p:nvPr/>
        </p:nvSpPr>
        <p:spPr bwMode="auto">
          <a:xfrm>
            <a:off x="9501722" y="0"/>
            <a:ext cx="4019" cy="1861"/>
          </a:xfrm>
          <a:custGeom>
            <a:avLst/>
            <a:gdLst/>
            <a:ahLst/>
            <a:cxnLst>
              <a:cxn ang="0">
                <a:pos x="0" y="0"/>
              </a:cxn>
              <a:cxn ang="0">
                <a:pos x="1" y="0"/>
              </a:cxn>
              <a:cxn ang="0">
                <a:pos x="0" y="0"/>
              </a:cxn>
            </a:cxnLst>
            <a:rect l="0" t="0" r="r" b="b"/>
            <a:pathLst>
              <a:path w="2" h="1">
                <a:moveTo>
                  <a:pt x="0" y="0"/>
                </a:moveTo>
                <a:lnTo>
                  <a:pt x="1" y="0"/>
                </a:lnTo>
                <a:lnTo>
                  <a:pt x="0" y="0"/>
                </a:lnTo>
                <a:close/>
              </a:path>
            </a:pathLst>
          </a:custGeom>
          <a:solidFill>
            <a:schemeClr val="accent1"/>
          </a:solidFill>
          <a:ln w="38100" cap="flat">
            <a:solidFill>
              <a:srgbClr val="FF0000"/>
            </a:solidFill>
            <a:prstDash val="solid"/>
            <a:round/>
            <a:headEnd/>
            <a:tailEnd/>
          </a:ln>
          <a:effectLst/>
        </p:spPr>
        <p:txBody>
          <a:bodyPr wrap="none" lIns="111904" tIns="55952" rIns="111904" bIns="55952" anchor="ctr"/>
          <a:lstStyle/>
          <a:p>
            <a:endParaRPr lang="en-US"/>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smtClean="0"/>
              <a:t>Objectives</a:t>
            </a:r>
          </a:p>
        </p:txBody>
      </p:sp>
      <p:sp>
        <p:nvSpPr>
          <p:cNvPr id="12291" name="Rectangle 3"/>
          <p:cNvSpPr>
            <a:spLocks noGrp="1" noChangeArrowheads="1"/>
          </p:cNvSpPr>
          <p:nvPr>
            <p:ph idx="1"/>
          </p:nvPr>
        </p:nvSpPr>
        <p:spPr>
          <a:xfrm>
            <a:off x="609600" y="1479405"/>
            <a:ext cx="7977188" cy="4768995"/>
          </a:xfrm>
        </p:spPr>
        <p:txBody>
          <a:bodyPr>
            <a:normAutofit/>
          </a:bodyPr>
          <a:lstStyle/>
          <a:p>
            <a:pPr>
              <a:spcBef>
                <a:spcPct val="10000"/>
              </a:spcBef>
            </a:pPr>
            <a:r>
              <a:rPr lang="en-US" sz="3000" dirty="0" smtClean="0"/>
              <a:t>Describe the concepts of information privacy and security in healthcare.</a:t>
            </a:r>
          </a:p>
          <a:p>
            <a:pPr>
              <a:spcBef>
                <a:spcPct val="10000"/>
              </a:spcBef>
            </a:pPr>
            <a:r>
              <a:rPr lang="en-US" sz="3000" dirty="0" smtClean="0">
                <a:solidFill>
                  <a:srgbClr val="FF0000"/>
                </a:solidFill>
              </a:rPr>
              <a:t>Describe and use HIPAA privacy and security regulations </a:t>
            </a:r>
            <a:r>
              <a:rPr lang="en-US" sz="3000" dirty="0" smtClean="0"/>
              <a:t>and Meaningful Use (MU) security requirements.</a:t>
            </a:r>
          </a:p>
          <a:p>
            <a:pPr>
              <a:spcBef>
                <a:spcPct val="10000"/>
              </a:spcBef>
            </a:pPr>
            <a:r>
              <a:rPr lang="en-US" sz="3000" dirty="0" smtClean="0"/>
              <a:t>Discuss the </a:t>
            </a:r>
            <a:r>
              <a:rPr lang="en-US" sz="3000" dirty="0" smtClean="0">
                <a:solidFill>
                  <a:srgbClr val="FF0000"/>
                </a:solidFill>
              </a:rPr>
              <a:t>components</a:t>
            </a:r>
            <a:r>
              <a:rPr lang="en-US" sz="3000" dirty="0" smtClean="0"/>
              <a:t> involved in an </a:t>
            </a:r>
            <a:r>
              <a:rPr lang="en-US" sz="3000" dirty="0" smtClean="0">
                <a:solidFill>
                  <a:srgbClr val="FF0000"/>
                </a:solidFill>
              </a:rPr>
              <a:t>information security management program </a:t>
            </a:r>
            <a:r>
              <a:rPr lang="en-US" sz="3000" dirty="0" smtClean="0"/>
              <a:t>in the modern healthcare environment.</a:t>
            </a:r>
          </a:p>
          <a:p>
            <a:pPr>
              <a:spcBef>
                <a:spcPct val="10000"/>
              </a:spcBef>
            </a:pPr>
            <a:r>
              <a:rPr lang="en-US" sz="3000" dirty="0" smtClean="0"/>
              <a:t>Demonstrate familiarity with resources for information privacy and security in healthcare.</a:t>
            </a:r>
          </a:p>
          <a:p>
            <a:pPr>
              <a:spcBef>
                <a:spcPct val="10000"/>
              </a:spcBef>
            </a:pPr>
            <a:endParaRPr lang="en-US" sz="3000" dirty="0" smtClean="0"/>
          </a:p>
          <a:p>
            <a:pPr>
              <a:spcBef>
                <a:spcPct val="10000"/>
              </a:spcBef>
            </a:pPr>
            <a:endParaRPr lang="en-US" sz="3000" dirty="0" smtClean="0"/>
          </a:p>
        </p:txBody>
      </p:sp>
      <p:sp>
        <p:nvSpPr>
          <p:cNvPr id="4" name="Slide Number Placeholder 3"/>
          <p:cNvSpPr>
            <a:spLocks noGrp="1"/>
          </p:cNvSpPr>
          <p:nvPr>
            <p:ph type="sldNum" sz="quarter" idx="12"/>
          </p:nvPr>
        </p:nvSpPr>
        <p:spPr/>
        <p:txBody>
          <a:bodyPr/>
          <a:lstStyle/>
          <a:p>
            <a:fld id="{F866578B-4DEA-4433-8074-C0E1D584D2A6}" type="slidenum">
              <a:rPr lang="en-US" smtClean="0"/>
              <a:pPr/>
              <a:t>3</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dirty="0" smtClean="0"/>
              <a:t>Goal of Module 1</a:t>
            </a:r>
          </a:p>
        </p:txBody>
      </p:sp>
      <p:sp>
        <p:nvSpPr>
          <p:cNvPr id="21507" name="Rectangle 3"/>
          <p:cNvSpPr>
            <a:spLocks noGrp="1" noChangeArrowheads="1"/>
          </p:cNvSpPr>
          <p:nvPr>
            <p:ph idx="1"/>
          </p:nvPr>
        </p:nvSpPr>
        <p:spPr/>
        <p:txBody>
          <a:bodyPr/>
          <a:lstStyle/>
          <a:p>
            <a:r>
              <a:rPr lang="en-US" dirty="0"/>
              <a:t>Define various terms for health information security.</a:t>
            </a:r>
          </a:p>
          <a:p>
            <a:r>
              <a:rPr lang="en-US" dirty="0"/>
              <a:t>Familiar with risk, threats, vulnerabilities</a:t>
            </a:r>
          </a:p>
          <a:p>
            <a:r>
              <a:rPr lang="en-US" dirty="0"/>
              <a:t>List and describe the sources of laws within US health care system</a:t>
            </a:r>
          </a:p>
        </p:txBody>
      </p:sp>
      <p:sp>
        <p:nvSpPr>
          <p:cNvPr id="4" name="Slide Number Placeholder 3"/>
          <p:cNvSpPr>
            <a:spLocks noGrp="1"/>
          </p:cNvSpPr>
          <p:nvPr>
            <p:ph type="sldNum" sz="quarter" idx="12"/>
          </p:nvPr>
        </p:nvSpPr>
        <p:spPr/>
        <p:txBody>
          <a:bodyPr/>
          <a:lstStyle/>
          <a:p>
            <a:fld id="{F866578B-4DEA-4433-8074-C0E1D584D2A6}" type="slidenum">
              <a:rPr lang="en-US" smtClean="0"/>
              <a:pPr/>
              <a:t>4</a:t>
            </a:fld>
            <a:endParaRPr lang="en-US" dirty="0"/>
          </a:p>
        </p:txBody>
      </p:sp>
    </p:spTree>
    <p:extLst>
      <p:ext uri="{BB962C8B-B14F-4D97-AF65-F5344CB8AC3E}">
        <p14:creationId xmlns:p14="http://schemas.microsoft.com/office/powerpoint/2010/main" val="15841889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smtClean="0"/>
              <a:t>What Does “Secure” Mean?</a:t>
            </a:r>
          </a:p>
        </p:txBody>
      </p:sp>
      <p:sp>
        <p:nvSpPr>
          <p:cNvPr id="22531" name="Rectangle 3"/>
          <p:cNvSpPr>
            <a:spLocks noGrp="1" noChangeArrowheads="1"/>
          </p:cNvSpPr>
          <p:nvPr>
            <p:ph idx="1"/>
          </p:nvPr>
        </p:nvSpPr>
        <p:spPr/>
        <p:txBody>
          <a:bodyPr/>
          <a:lstStyle/>
          <a:p>
            <a:r>
              <a:rPr lang="en-US" dirty="0" smtClean="0"/>
              <a:t>A system that does what it is intended to do and </a:t>
            </a:r>
            <a:r>
              <a:rPr lang="en-US" b="1" i="1" dirty="0" smtClean="0"/>
              <a:t>nothing else. </a:t>
            </a:r>
            <a:r>
              <a:rPr lang="en-US" sz="2400" i="1" dirty="0" smtClean="0">
                <a:cs typeface="Times New Roman" pitchFamily="18" charset="0"/>
              </a:rPr>
              <a:t>–</a:t>
            </a:r>
            <a:r>
              <a:rPr lang="en-US" sz="2400" i="1" dirty="0" smtClean="0"/>
              <a:t> Charles </a:t>
            </a:r>
            <a:r>
              <a:rPr lang="en-US" sz="2400" i="1" dirty="0" err="1" smtClean="0"/>
              <a:t>Pfleeger</a:t>
            </a:r>
            <a:endParaRPr lang="en-US" dirty="0" smtClean="0"/>
          </a:p>
          <a:p>
            <a:r>
              <a:rPr lang="en-US" dirty="0" smtClean="0"/>
              <a:t>“A computer is secure if you can depend on it and its software to behave as you expect.”</a:t>
            </a:r>
            <a:br>
              <a:rPr lang="en-US" dirty="0" smtClean="0"/>
            </a:br>
            <a:r>
              <a:rPr lang="en-US" dirty="0" smtClean="0"/>
              <a:t>			</a:t>
            </a:r>
            <a:r>
              <a:rPr lang="en-US" sz="2400" i="1" dirty="0" smtClean="0">
                <a:cs typeface="Times New Roman" pitchFamily="18" charset="0"/>
              </a:rPr>
              <a:t>–</a:t>
            </a:r>
            <a:r>
              <a:rPr lang="en-US" sz="2400" i="1" dirty="0" smtClean="0"/>
              <a:t> </a:t>
            </a:r>
            <a:r>
              <a:rPr lang="en-US" sz="2400" i="1" dirty="0" err="1" smtClean="0"/>
              <a:t>Garfinkle</a:t>
            </a:r>
            <a:r>
              <a:rPr lang="en-US" sz="2400" i="1" dirty="0" smtClean="0"/>
              <a:t> and </a:t>
            </a:r>
            <a:r>
              <a:rPr lang="en-US" sz="2400" i="1" dirty="0" err="1" smtClean="0"/>
              <a:t>Spafford</a:t>
            </a:r>
            <a:endParaRPr lang="en-US" sz="2400" i="1" dirty="0" smtClean="0"/>
          </a:p>
          <a:p>
            <a:r>
              <a:rPr lang="en-US" dirty="0" smtClean="0"/>
              <a:t>“The protection afforded to an automated information system in order to attain the objectives of preserving confidentiality, integrity, and availability.” </a:t>
            </a:r>
            <a:r>
              <a:rPr lang="en-US" sz="2400" i="1" dirty="0" smtClean="0">
                <a:cs typeface="Times New Roman" pitchFamily="18" charset="0"/>
              </a:rPr>
              <a:t>–</a:t>
            </a:r>
            <a:r>
              <a:rPr lang="en-US" dirty="0" smtClean="0"/>
              <a:t> </a:t>
            </a:r>
            <a:r>
              <a:rPr lang="en-US" sz="2400" i="1" dirty="0" smtClean="0"/>
              <a:t>NIST</a:t>
            </a:r>
            <a:r>
              <a:rPr lang="en-US" dirty="0" smtClean="0"/>
              <a:t> </a:t>
            </a:r>
          </a:p>
        </p:txBody>
      </p:sp>
      <p:sp>
        <p:nvSpPr>
          <p:cNvPr id="2" name="Slide Number Placeholder 1"/>
          <p:cNvSpPr>
            <a:spLocks noGrp="1"/>
          </p:cNvSpPr>
          <p:nvPr>
            <p:ph type="sldNum" sz="quarter" idx="12"/>
          </p:nvPr>
        </p:nvSpPr>
        <p:spPr/>
        <p:txBody>
          <a:bodyPr/>
          <a:lstStyle/>
          <a:p>
            <a:fld id="{F866578B-4DEA-4433-8074-C0E1D584D2A6}"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Thinking About Security</a:t>
            </a:r>
            <a:endParaRPr lang="en-US" dirty="0"/>
          </a:p>
        </p:txBody>
      </p:sp>
      <p:sp>
        <p:nvSpPr>
          <p:cNvPr id="3" name="Slide Number Placeholder 2"/>
          <p:cNvSpPr>
            <a:spLocks noGrp="1"/>
          </p:cNvSpPr>
          <p:nvPr>
            <p:ph type="sldNum" sz="quarter" idx="12"/>
          </p:nvPr>
        </p:nvSpPr>
        <p:spPr/>
        <p:txBody>
          <a:bodyPr/>
          <a:lstStyle/>
          <a:p>
            <a:fld id="{F866578B-4DEA-4433-8074-C0E1D584D2A6}" type="slidenum">
              <a:rPr lang="en-US" smtClean="0"/>
              <a:pPr/>
              <a:t>6</a:t>
            </a:fld>
            <a:endParaRPr lang="en-US"/>
          </a:p>
        </p:txBody>
      </p:sp>
      <p:sp>
        <p:nvSpPr>
          <p:cNvPr id="4" name="TextBox 3"/>
          <p:cNvSpPr txBox="1"/>
          <p:nvPr/>
        </p:nvSpPr>
        <p:spPr>
          <a:xfrm>
            <a:off x="838200" y="1524000"/>
            <a:ext cx="7696200" cy="2954655"/>
          </a:xfrm>
          <a:prstGeom prst="rect">
            <a:avLst/>
          </a:prstGeom>
          <a:noFill/>
        </p:spPr>
        <p:txBody>
          <a:bodyPr wrap="square" rtlCol="0">
            <a:spAutoFit/>
          </a:bodyPr>
          <a:lstStyle/>
          <a:p>
            <a:pPr algn="l"/>
            <a:r>
              <a:rPr lang="en-US" b="0" dirty="0" smtClean="0"/>
              <a:t>[Do not fall into] the classic security misapprehension error: the idea that either you’re “secure” or you’re not. </a:t>
            </a:r>
          </a:p>
          <a:p>
            <a:pPr algn="l"/>
            <a:r>
              <a:rPr lang="en-US" b="0" dirty="0" smtClean="0"/>
              <a:t> </a:t>
            </a:r>
          </a:p>
          <a:p>
            <a:pPr algn="l"/>
            <a:r>
              <a:rPr lang="en-US" b="0" dirty="0" smtClean="0"/>
              <a:t>The real question, as we all know, should be, “against what sort of attacks am I vulnerable?”</a:t>
            </a:r>
            <a:endParaRPr lang="en-US" b="0" dirty="0"/>
          </a:p>
        </p:txBody>
      </p:sp>
      <p:sp>
        <p:nvSpPr>
          <p:cNvPr id="5" name="TextBox 4"/>
          <p:cNvSpPr txBox="1"/>
          <p:nvPr/>
        </p:nvSpPr>
        <p:spPr>
          <a:xfrm>
            <a:off x="3581400" y="4419600"/>
            <a:ext cx="4495800" cy="461665"/>
          </a:xfrm>
          <a:prstGeom prst="rect">
            <a:avLst/>
          </a:prstGeom>
          <a:noFill/>
        </p:spPr>
        <p:txBody>
          <a:bodyPr wrap="square" rtlCol="0">
            <a:spAutoFit/>
          </a:bodyPr>
          <a:lstStyle/>
          <a:p>
            <a:pPr algn="r"/>
            <a:r>
              <a:rPr lang="en-US" sz="2400" b="0" i="1" dirty="0" smtClean="0"/>
              <a:t>–Curt Sampson</a:t>
            </a:r>
            <a:endParaRPr lang="en-US" sz="2400" b="0" i="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smtClean="0"/>
              <a:t>Specifying Security</a:t>
            </a:r>
          </a:p>
        </p:txBody>
      </p:sp>
      <p:sp>
        <p:nvSpPr>
          <p:cNvPr id="23555" name="Rectangle 3"/>
          <p:cNvSpPr>
            <a:spLocks noGrp="1" noChangeArrowheads="1"/>
          </p:cNvSpPr>
          <p:nvPr>
            <p:ph idx="1"/>
          </p:nvPr>
        </p:nvSpPr>
        <p:spPr/>
        <p:txBody>
          <a:bodyPr/>
          <a:lstStyle/>
          <a:p>
            <a:r>
              <a:rPr lang="en-US" dirty="0" smtClean="0">
                <a:solidFill>
                  <a:srgbClr val="FF0000"/>
                </a:solidFill>
              </a:rPr>
              <a:t>Security</a:t>
            </a:r>
            <a:r>
              <a:rPr lang="en-US" dirty="0" smtClean="0"/>
              <a:t> is specified by </a:t>
            </a:r>
            <a:r>
              <a:rPr lang="en-US" b="1" i="1" dirty="0" smtClean="0"/>
              <a:t>policy.</a:t>
            </a:r>
          </a:p>
          <a:p>
            <a:r>
              <a:rPr lang="en-US" dirty="0" smtClean="0">
                <a:solidFill>
                  <a:srgbClr val="FF0000"/>
                </a:solidFill>
              </a:rPr>
              <a:t>Policies</a:t>
            </a:r>
            <a:r>
              <a:rPr lang="en-US" dirty="0" smtClean="0"/>
              <a:t> are organizational laws; they state what must happen, what may happen, and what must not happen.</a:t>
            </a:r>
          </a:p>
          <a:p>
            <a:r>
              <a:rPr lang="en-US" dirty="0" smtClean="0"/>
              <a:t>A system the </a:t>
            </a:r>
            <a:r>
              <a:rPr lang="en-US" dirty="0" smtClean="0">
                <a:solidFill>
                  <a:srgbClr val="FF0000"/>
                </a:solidFill>
              </a:rPr>
              <a:t>behavior</a:t>
            </a:r>
            <a:r>
              <a:rPr lang="en-US" dirty="0" smtClean="0"/>
              <a:t> of which does </a:t>
            </a:r>
            <a:r>
              <a:rPr lang="en-US" dirty="0" smtClean="0">
                <a:solidFill>
                  <a:srgbClr val="FF0000"/>
                </a:solidFill>
              </a:rPr>
              <a:t>not violate organizational policies</a:t>
            </a:r>
            <a:r>
              <a:rPr lang="en-US" dirty="0" smtClean="0"/>
              <a:t> is, by definition, </a:t>
            </a:r>
            <a:r>
              <a:rPr lang="en-US" dirty="0" smtClean="0">
                <a:solidFill>
                  <a:srgbClr val="FF0000"/>
                </a:solidFill>
              </a:rPr>
              <a:t>secure</a:t>
            </a:r>
            <a:r>
              <a:rPr lang="en-US" dirty="0" smtClean="0"/>
              <a:t>. </a:t>
            </a:r>
          </a:p>
          <a:p>
            <a:r>
              <a:rPr lang="en-US" dirty="0" smtClean="0"/>
              <a:t>So, effective security is impossible in the absence of policy.</a:t>
            </a:r>
          </a:p>
        </p:txBody>
      </p:sp>
      <p:sp>
        <p:nvSpPr>
          <p:cNvPr id="2" name="Slide Number Placeholder 1"/>
          <p:cNvSpPr>
            <a:spLocks noGrp="1"/>
          </p:cNvSpPr>
          <p:nvPr>
            <p:ph type="sldNum" sz="quarter" idx="12"/>
          </p:nvPr>
        </p:nvSpPr>
        <p:spPr/>
        <p:txBody>
          <a:bodyPr/>
          <a:lstStyle/>
          <a:p>
            <a:fld id="{F866578B-4DEA-4433-8074-C0E1D584D2A6}"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304800" y="152400"/>
            <a:ext cx="8534400" cy="1139825"/>
          </a:xfrm>
        </p:spPr>
        <p:txBody>
          <a:bodyPr/>
          <a:lstStyle/>
          <a:p>
            <a:r>
              <a:rPr lang="en-US" smtClean="0"/>
              <a:t>Organizational Security Policy</a:t>
            </a:r>
          </a:p>
        </p:txBody>
      </p:sp>
      <p:sp>
        <p:nvSpPr>
          <p:cNvPr id="78851" name="Rectangle 3"/>
          <p:cNvSpPr>
            <a:spLocks noGrp="1" noChangeArrowheads="1"/>
          </p:cNvSpPr>
          <p:nvPr>
            <p:ph idx="1"/>
          </p:nvPr>
        </p:nvSpPr>
        <p:spPr>
          <a:xfrm>
            <a:off x="457200" y="1447800"/>
            <a:ext cx="8153400" cy="5410200"/>
          </a:xfrm>
        </p:spPr>
        <p:txBody>
          <a:bodyPr>
            <a:normAutofit/>
          </a:bodyPr>
          <a:lstStyle/>
          <a:p>
            <a:pPr>
              <a:spcBef>
                <a:spcPct val="0"/>
              </a:spcBef>
            </a:pPr>
            <a:r>
              <a:rPr lang="en-US" sz="2800" dirty="0" smtClean="0"/>
              <a:t>Every organization needs a written security policy document…</a:t>
            </a:r>
          </a:p>
          <a:p>
            <a:pPr>
              <a:spcBef>
                <a:spcPct val="0"/>
              </a:spcBef>
            </a:pPr>
            <a:r>
              <a:rPr lang="en-US" sz="2800" dirty="0" smtClean="0"/>
              <a:t>…to define acceptable behavior, expected practices, and responsibilities</a:t>
            </a:r>
          </a:p>
          <a:p>
            <a:pPr lvl="1">
              <a:spcBef>
                <a:spcPct val="0"/>
              </a:spcBef>
            </a:pPr>
            <a:r>
              <a:rPr lang="en-US" sz="2400" dirty="0" smtClean="0"/>
              <a:t>makes clear what is protected and why</a:t>
            </a:r>
          </a:p>
          <a:p>
            <a:pPr lvl="1">
              <a:spcBef>
                <a:spcPct val="0"/>
              </a:spcBef>
            </a:pPr>
            <a:r>
              <a:rPr lang="en-US" sz="2400" dirty="0" smtClean="0"/>
              <a:t>articulates security procedures / controls</a:t>
            </a:r>
          </a:p>
          <a:p>
            <a:pPr lvl="1">
              <a:spcBef>
                <a:spcPct val="0"/>
              </a:spcBef>
            </a:pPr>
            <a:r>
              <a:rPr lang="en-US" sz="2400" dirty="0" smtClean="0"/>
              <a:t>states responsibility for protection</a:t>
            </a:r>
          </a:p>
          <a:p>
            <a:pPr lvl="1">
              <a:spcBef>
                <a:spcPct val="0"/>
              </a:spcBef>
            </a:pPr>
            <a:r>
              <a:rPr lang="en-US" sz="2400" dirty="0" smtClean="0"/>
              <a:t>provides basis to resolve conflicts </a:t>
            </a:r>
          </a:p>
          <a:p>
            <a:pPr>
              <a:spcBef>
                <a:spcPct val="0"/>
              </a:spcBef>
            </a:pPr>
            <a:r>
              <a:rPr lang="en-US" sz="2800" dirty="0" smtClean="0"/>
              <a:t>Must reflect executive security decisions</a:t>
            </a:r>
          </a:p>
          <a:p>
            <a:pPr lvl="1">
              <a:spcBef>
                <a:spcPct val="0"/>
              </a:spcBef>
            </a:pPr>
            <a:r>
              <a:rPr lang="en-US" sz="2400" dirty="0" smtClean="0"/>
              <a:t>protect information</a:t>
            </a:r>
          </a:p>
          <a:p>
            <a:pPr lvl="1">
              <a:spcBef>
                <a:spcPct val="0"/>
              </a:spcBef>
            </a:pPr>
            <a:r>
              <a:rPr lang="en-US" sz="2400" dirty="0" smtClean="0"/>
              <a:t>comply with law</a:t>
            </a:r>
          </a:p>
          <a:p>
            <a:pPr lvl="1">
              <a:spcBef>
                <a:spcPct val="0"/>
              </a:spcBef>
            </a:pPr>
            <a:r>
              <a:rPr lang="en-US" sz="2400" dirty="0" smtClean="0"/>
              <a:t>meet organizational goals</a:t>
            </a:r>
          </a:p>
        </p:txBody>
      </p:sp>
      <p:sp>
        <p:nvSpPr>
          <p:cNvPr id="2" name="Slide Number Placeholder 1"/>
          <p:cNvSpPr>
            <a:spLocks noGrp="1"/>
          </p:cNvSpPr>
          <p:nvPr>
            <p:ph type="sldNum" sz="quarter" idx="12"/>
          </p:nvPr>
        </p:nvSpPr>
        <p:spPr/>
        <p:txBody>
          <a:bodyPr/>
          <a:lstStyle/>
          <a:p>
            <a:fld id="{F866578B-4DEA-4433-8074-C0E1D584D2A6}"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smtClean="0"/>
              <a:t>Policies and Mechanisms</a:t>
            </a:r>
          </a:p>
        </p:txBody>
      </p:sp>
      <p:sp>
        <p:nvSpPr>
          <p:cNvPr id="24579" name="Rectangle 3"/>
          <p:cNvSpPr>
            <a:spLocks noGrp="1" noChangeArrowheads="1"/>
          </p:cNvSpPr>
          <p:nvPr>
            <p:ph idx="1"/>
          </p:nvPr>
        </p:nvSpPr>
        <p:spPr/>
        <p:txBody>
          <a:bodyPr/>
          <a:lstStyle/>
          <a:p>
            <a:r>
              <a:rPr lang="en-US" sz="3300" dirty="0" smtClean="0"/>
              <a:t>Policy says what is, and is not, allowed</a:t>
            </a:r>
          </a:p>
          <a:p>
            <a:pPr lvl="1"/>
            <a:r>
              <a:rPr lang="en-US" dirty="0" smtClean="0"/>
              <a:t>What </a:t>
            </a:r>
            <a:r>
              <a:rPr lang="en-US" i="1" dirty="0" smtClean="0"/>
              <a:t>must</a:t>
            </a:r>
            <a:r>
              <a:rPr lang="en-US" dirty="0" smtClean="0"/>
              <a:t> happen, what </a:t>
            </a:r>
            <a:r>
              <a:rPr lang="en-US" i="1" dirty="0" smtClean="0"/>
              <a:t>may</a:t>
            </a:r>
            <a:r>
              <a:rPr lang="en-US" dirty="0" smtClean="0"/>
              <a:t> happen, what </a:t>
            </a:r>
            <a:r>
              <a:rPr lang="en-US" i="1" dirty="0" smtClean="0"/>
              <a:t>must not</a:t>
            </a:r>
            <a:r>
              <a:rPr lang="en-US" dirty="0" smtClean="0"/>
              <a:t> happen.</a:t>
            </a:r>
          </a:p>
          <a:p>
            <a:pPr lvl="1"/>
            <a:r>
              <a:rPr lang="en-US" dirty="0" smtClean="0"/>
              <a:t>This defines “security” for the site/system/</a:t>
            </a:r>
            <a:r>
              <a:rPr lang="en-US" i="1" dirty="0" smtClean="0"/>
              <a:t>etc</a:t>
            </a:r>
            <a:r>
              <a:rPr lang="en-US" dirty="0" smtClean="0"/>
              <a:t>.</a:t>
            </a:r>
          </a:p>
          <a:p>
            <a:r>
              <a:rPr lang="en-US" sz="3300" dirty="0" smtClean="0"/>
              <a:t>Mechanisms enforce policies</a:t>
            </a:r>
          </a:p>
          <a:p>
            <a:r>
              <a:rPr lang="en-US" sz="3300" dirty="0" smtClean="0"/>
              <a:t>Application of mechanism in the absence of supporting policy could be </a:t>
            </a:r>
            <a:r>
              <a:rPr lang="en-US" sz="3300" b="1" i="1" dirty="0" smtClean="0"/>
              <a:t>detrimental</a:t>
            </a:r>
            <a:r>
              <a:rPr lang="en-US" sz="3300" dirty="0" smtClean="0"/>
              <a:t> to security!</a:t>
            </a:r>
          </a:p>
        </p:txBody>
      </p:sp>
      <p:sp>
        <p:nvSpPr>
          <p:cNvPr id="2" name="Slide Number Placeholder 1"/>
          <p:cNvSpPr>
            <a:spLocks noGrp="1"/>
          </p:cNvSpPr>
          <p:nvPr>
            <p:ph type="sldNum" sz="quarter" idx="12"/>
          </p:nvPr>
        </p:nvSpPr>
        <p:spPr/>
        <p:txBody>
          <a:bodyPr/>
          <a:lstStyle/>
          <a:p>
            <a:fld id="{F866578B-4DEA-4433-8074-C0E1D584D2A6}" type="slidenum">
              <a:rPr lang="en-US" smtClean="0"/>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222C76DF9BD8349B0CA3C9A1AA4C548" ma:contentTypeVersion="112" ma:contentTypeDescription="Create a new document." ma:contentTypeScope="" ma:versionID="3ba740bbfea08ad42b5fb892d4577724">
  <xsd:schema xmlns:xsd="http://www.w3.org/2001/XMLSchema" xmlns:xs="http://www.w3.org/2001/XMLSchema" xmlns:p="http://schemas.microsoft.com/office/2006/metadata/properties" xmlns:ns3="http://schemas.microsoft.com/sharepoint/v4" xmlns:ns4="9fff0862-dda6-4fd7-9437-296e7a0fcd45" xmlns:ns5="7dcc4a76-b6f0-4a5c-8242-557922f7abb0" targetNamespace="http://schemas.microsoft.com/office/2006/metadata/properties" ma:root="true" ma:fieldsID="f7fd287cc537a47f0d39eda5b7439aef" ns3:_="" ns4:_="" ns5:_="">
    <xsd:import namespace="http://schemas.microsoft.com/sharepoint/v4"/>
    <xsd:import namespace="9fff0862-dda6-4fd7-9437-296e7a0fcd45"/>
    <xsd:import namespace="7dcc4a76-b6f0-4a5c-8242-557922f7abb0"/>
    <xsd:element name="properties">
      <xsd:complexType>
        <xsd:sequence>
          <xsd:element name="documentManagement">
            <xsd:complexType>
              <xsd:all>
                <xsd:element ref="ns3:IconOverlay" minOccurs="0"/>
                <xsd:element ref="ns4:MediaServiceMetadata" minOccurs="0"/>
                <xsd:element ref="ns4:MediaServiceFastMetadata" minOccurs="0"/>
                <xsd:element ref="ns4:MediaServiceAutoTags" minOccurs="0"/>
                <xsd:element ref="ns4:MediaServiceDateTaken" minOccurs="0"/>
                <xsd:element ref="ns5:SharedWithUsers" minOccurs="0"/>
                <xsd:element ref="ns5:SharedWithDetails" minOccurs="0"/>
                <xsd:element ref="ns4:MediaServiceOCR" minOccurs="0"/>
                <xsd:element ref="ns4:MediaServiceEventHashCode" minOccurs="0"/>
                <xsd:element ref="ns4:MediaServiceGenerationTime" minOccurs="0"/>
                <xsd:element ref="ns4:MediaServiceLocation"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9" nillable="true" ma:displayName="IconOverlay" ma:hidden="true" ma:internalName="IconOverlay">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fff0862-dda6-4fd7-9437-296e7a0fcd45"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6" nillable="true" ma:displayName="MediaServiceOCR" ma:internalName="MediaServiceOCR" ma:readOnly="true">
      <xsd:simpleType>
        <xsd:restriction base="dms:Note">
          <xsd:maxLength value="255"/>
        </xsd:restriction>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cc4a76-b6f0-4a5c-8242-557922f7abb0" elementFormDefault="qualified">
    <xsd:import namespace="http://schemas.microsoft.com/office/2006/documentManagement/types"/>
    <xsd:import namespace="http://schemas.microsoft.com/office/infopath/2007/PartnerControls"/>
    <xsd:element name="SharedWithUsers" ma:index="14"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8"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conOverlay xmlns="http://schemas.microsoft.com/sharepoint/v4" xsi:nil="true"/>
  </documentManagement>
</p:properties>
</file>

<file path=customXml/itemProps1.xml><?xml version="1.0" encoding="utf-8"?>
<ds:datastoreItem xmlns:ds="http://schemas.openxmlformats.org/officeDocument/2006/customXml" ds:itemID="{049D9268-9880-4B2E-9E11-2F7D06F1F23A}"/>
</file>

<file path=customXml/itemProps2.xml><?xml version="1.0" encoding="utf-8"?>
<ds:datastoreItem xmlns:ds="http://schemas.openxmlformats.org/officeDocument/2006/customXml" ds:itemID="{C5C0B971-8A8D-4363-B50A-75F6112635A9}"/>
</file>

<file path=customXml/itemProps3.xml><?xml version="1.0" encoding="utf-8"?>
<ds:datastoreItem xmlns:ds="http://schemas.openxmlformats.org/officeDocument/2006/customXml" ds:itemID="{063B35E6-8DA6-4D56-962F-3F7599242A01}"/>
</file>

<file path=docProps/app.xml><?xml version="1.0" encoding="utf-8"?>
<Properties xmlns="http://schemas.openxmlformats.org/officeDocument/2006/extended-properties" xmlns:vt="http://schemas.openxmlformats.org/officeDocument/2006/docPropsVTypes">
  <Template/>
  <TotalTime>2334</TotalTime>
  <Words>2804</Words>
  <Application>Microsoft Office PowerPoint</Application>
  <PresentationFormat>On-screen Show (4:3)</PresentationFormat>
  <Paragraphs>260</Paragraphs>
  <Slides>29</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29</vt:i4>
      </vt:variant>
    </vt:vector>
  </HeadingPairs>
  <TitlesOfParts>
    <vt:vector size="35" baseType="lpstr">
      <vt:lpstr>Arial</vt:lpstr>
      <vt:lpstr>Arial Unicode MS</vt:lpstr>
      <vt:lpstr>Calibri</vt:lpstr>
      <vt:lpstr>Calibri Light</vt:lpstr>
      <vt:lpstr>Times New Roman</vt:lpstr>
      <vt:lpstr>Office Theme</vt:lpstr>
      <vt:lpstr>IT 6533 Health Information Security  and Privacy</vt:lpstr>
      <vt:lpstr>About this Course</vt:lpstr>
      <vt:lpstr>Objectives</vt:lpstr>
      <vt:lpstr>Goal of Module 1</vt:lpstr>
      <vt:lpstr>What Does “Secure” Mean?</vt:lpstr>
      <vt:lpstr>Thinking About Security</vt:lpstr>
      <vt:lpstr>Specifying Security</vt:lpstr>
      <vt:lpstr>Organizational Security Policy</vt:lpstr>
      <vt:lpstr>Policies and Mechanisms</vt:lpstr>
      <vt:lpstr>Policy Considerations</vt:lpstr>
      <vt:lpstr>A Structure for Security</vt:lpstr>
      <vt:lpstr>Properties of Information Security</vt:lpstr>
      <vt:lpstr>Confidentiality</vt:lpstr>
      <vt:lpstr>Integrity</vt:lpstr>
      <vt:lpstr>Availability</vt:lpstr>
      <vt:lpstr>Authenticity and Accountability</vt:lpstr>
      <vt:lpstr>McCumber Security Model</vt:lpstr>
      <vt:lpstr>The Attacker’s Triad: DAD</vt:lpstr>
      <vt:lpstr>Who Are These Attackers Anyway?</vt:lpstr>
      <vt:lpstr>Where Are They?</vt:lpstr>
      <vt:lpstr>Vulnerabilities, Threats, Risks</vt:lpstr>
      <vt:lpstr>Goals of Information Security</vt:lpstr>
      <vt:lpstr>Trust and Assumptions</vt:lpstr>
      <vt:lpstr>Computers and Networks</vt:lpstr>
      <vt:lpstr>Operational Issues</vt:lpstr>
      <vt:lpstr>Human Issues</vt:lpstr>
      <vt:lpstr>Risk Management</vt:lpstr>
      <vt:lpstr>Information Risk</vt:lpstr>
      <vt:lpstr>Questions</vt:lpstr>
    </vt:vector>
  </TitlesOfParts>
  <Company>spsu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 3204</dc:title>
  <dc:creator>cse</dc:creator>
  <cp:lastModifiedBy>Hossain Shahriar</cp:lastModifiedBy>
  <cp:revision>118</cp:revision>
  <cp:lastPrinted>2016-01-14T23:56:10Z</cp:lastPrinted>
  <dcterms:created xsi:type="dcterms:W3CDTF">2005-08-29T17:59:24Z</dcterms:created>
  <dcterms:modified xsi:type="dcterms:W3CDTF">2020-04-05T16:19:17Z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0x0101007222C76DF9BD8349B0CA3C9A1AA4C548</vt:lpwstr>
  </property>
</Properties>
</file>