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20"/>
  </p:notesMasterIdLst>
  <p:handoutMasterIdLst>
    <p:handoutMasterId r:id="rId21"/>
  </p:handoutMasterIdLst>
  <p:sldIdLst>
    <p:sldId id="256" r:id="rId2"/>
    <p:sldId id="652" r:id="rId3"/>
    <p:sldId id="653" r:id="rId4"/>
    <p:sldId id="654" r:id="rId5"/>
    <p:sldId id="655" r:id="rId6"/>
    <p:sldId id="656" r:id="rId7"/>
    <p:sldId id="657" r:id="rId8"/>
    <p:sldId id="658" r:id="rId9"/>
    <p:sldId id="659" r:id="rId10"/>
    <p:sldId id="660" r:id="rId11"/>
    <p:sldId id="661" r:id="rId12"/>
    <p:sldId id="663" r:id="rId13"/>
    <p:sldId id="664" r:id="rId14"/>
    <p:sldId id="665" r:id="rId15"/>
    <p:sldId id="666" r:id="rId16"/>
    <p:sldId id="671" r:id="rId17"/>
    <p:sldId id="667" r:id="rId18"/>
    <p:sldId id="670" r:id="rId1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40" autoAdjust="0"/>
  </p:normalViewPr>
  <p:slideViewPr>
    <p:cSldViewPr>
      <p:cViewPr varScale="1">
        <p:scale>
          <a:sx n="54" d="100"/>
          <a:sy n="54" d="100"/>
        </p:scale>
        <p:origin x="1634" y="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smtClean="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smtClean="0">
                <a:latin typeface="Arial" charset="0"/>
              </a:defRPr>
            </a:lvl1pPr>
          </a:lstStyle>
          <a:p>
            <a:pPr>
              <a:defRPr/>
            </a:pPr>
            <a:fld id="{04D9C4B0-B3AB-420D-A759-C336340EB5FD}" type="slidenum">
              <a:rPr lang="en-US"/>
              <a:pPr>
                <a:defRPr/>
              </a:pPr>
              <a:t>‹#›</a:t>
            </a:fld>
            <a:endParaRPr lang="en-US"/>
          </a:p>
        </p:txBody>
      </p:sp>
    </p:spTree>
    <p:extLst>
      <p:ext uri="{BB962C8B-B14F-4D97-AF65-F5344CB8AC3E}">
        <p14:creationId xmlns:p14="http://schemas.microsoft.com/office/powerpoint/2010/main" val="1554697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6349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34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AA263040-508D-4903-903D-B5301CE76C17}" type="slidenum">
              <a:rPr lang="en-US"/>
              <a:pPr>
                <a:defRPr/>
              </a:pPr>
              <a:t>‹#›</a:t>
            </a:fld>
            <a:endParaRPr lang="en-US"/>
          </a:p>
        </p:txBody>
      </p:sp>
    </p:spTree>
    <p:extLst>
      <p:ext uri="{BB962C8B-B14F-4D97-AF65-F5344CB8AC3E}">
        <p14:creationId xmlns:p14="http://schemas.microsoft.com/office/powerpoint/2010/main" val="4468373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Federal_Information_Security_Management_Act_of_2002"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en.wikipedia.org/wiki/OMB_Circular_A-130"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a:t>
            </a:fld>
            <a:endParaRPr lang="en-US"/>
          </a:p>
        </p:txBody>
      </p:sp>
    </p:spTree>
    <p:extLst>
      <p:ext uri="{BB962C8B-B14F-4D97-AF65-F5344CB8AC3E}">
        <p14:creationId xmlns:p14="http://schemas.microsoft.com/office/powerpoint/2010/main" val="1816079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normAutofit/>
          </a:bodyPr>
          <a:lstStyle/>
          <a:p>
            <a:r>
              <a:rPr lang="en-US" dirty="0" smtClean="0"/>
              <a:t>Compliance, risk, and technology functions are not covered during the initial implementation phase.</a:t>
            </a:r>
          </a:p>
          <a:p>
            <a:endParaRPr lang="en-US" dirty="0" smtClean="0"/>
          </a:p>
          <a:p>
            <a:r>
              <a:rPr lang="en-US" dirty="0" smtClean="0"/>
              <a:t>Information security compliance should always begin with the risk assessment process.</a:t>
            </a:r>
            <a:endParaRPr lang="en-US" dirty="0"/>
          </a:p>
        </p:txBody>
      </p:sp>
      <p:sp>
        <p:nvSpPr>
          <p:cNvPr id="4" name="Slide Number Placeholder 3"/>
          <p:cNvSpPr>
            <a:spLocks noGrp="1"/>
          </p:cNvSpPr>
          <p:nvPr>
            <p:ph type="sldNum" sz="quarter" idx="10"/>
          </p:nvPr>
        </p:nvSpPr>
        <p:spPr/>
        <p:txBody>
          <a:bodyPr/>
          <a:lstStyle/>
          <a:p>
            <a:pPr>
              <a:defRPr/>
            </a:pPr>
            <a:fld id="{7ADF74A6-4EEF-49C5-B720-42FD477585EC}" type="slidenum">
              <a:rPr lang="en-US" smtClean="0"/>
              <a:pPr>
                <a:defRPr/>
              </a:pPr>
              <a:t>5</a:t>
            </a:fld>
            <a:endParaRPr lang="en-US"/>
          </a:p>
        </p:txBody>
      </p:sp>
    </p:spTree>
    <p:extLst>
      <p:ext uri="{BB962C8B-B14F-4D97-AF65-F5344CB8AC3E}">
        <p14:creationId xmlns:p14="http://schemas.microsoft.com/office/powerpoint/2010/main" val="3982567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normAutofit fontScale="85000" lnSpcReduction="10000"/>
          </a:bodyPr>
          <a:lstStyle/>
          <a:p>
            <a:r>
              <a:rPr lang="en-US" dirty="0" smtClean="0"/>
              <a:t>http://en.wikipedia.org/wiki/Federal_Information_Security_Management_Act_of_2002#Certification_and_accreditation</a:t>
            </a:r>
          </a:p>
          <a:p>
            <a:endParaRPr lang="en-US" dirty="0" smtClean="0"/>
          </a:p>
          <a:p>
            <a:r>
              <a:rPr lang="en-US" b="1" dirty="0" smtClean="0"/>
              <a:t>Certification and accreditation</a:t>
            </a:r>
          </a:p>
          <a:p>
            <a:r>
              <a:rPr lang="en-US" dirty="0" smtClean="0"/>
              <a:t>Once the system documentation and risk assessment has been completed, the system's controls must be reviewed and certified to be functioning appropriately. Based on the results of the review, the information system is accredited. The certification and accreditation process is defined in NIST SP 800-37 "Guide for the Security Certification and Accreditation of Federal Information Systems".</a:t>
            </a:r>
            <a:r>
              <a:rPr lang="en-US" baseline="30000" dirty="0" smtClean="0">
                <a:hlinkClick r:id="rId3"/>
              </a:rPr>
              <a:t>[12]</a:t>
            </a:r>
            <a:r>
              <a:rPr lang="en-US" dirty="0" smtClean="0"/>
              <a:t> Security accreditation is the official management decision given by a senior agency official to authorize operation of an information system and to explicitly accept the risk to agency operations, agency assets, or individuals based on the implementation of an agreed-upon set of security controls. Required by </a:t>
            </a:r>
            <a:r>
              <a:rPr lang="en-US" dirty="0" smtClean="0">
                <a:hlinkClick r:id="rId4" tooltip="OMB Circular A-130"/>
              </a:rPr>
              <a:t>OMB Circular A-130</a:t>
            </a:r>
            <a:r>
              <a:rPr lang="en-US" dirty="0" smtClean="0"/>
              <a:t>, Appendix III, security accreditation provides a form of quality control and challenges managers and technical staffs at all levels to implement the most effective security controls possible in an information system, given mission requirements, technical constraints, operational constraints, and cost/schedule constraints. By accrediting an information system, an agency official accepts responsibility for the security of the system and is fully accountable for any adverse impacts to the agency if a breach of security occurs. Thus, responsibility and accountability are core principles that characterize security accreditation. It is essential that agency officials have the most complete, accurate, and trustworthy information possible on the security status of their information systems in order to make timely, credible, risk-based decisions on whether to authorize operation of those systems.</a:t>
            </a:r>
            <a:r>
              <a:rPr lang="en-US" baseline="30000" dirty="0" smtClean="0">
                <a:hlinkClick r:id="rId3"/>
              </a:rPr>
              <a:t>[12]</a:t>
            </a:r>
            <a:endParaRPr lang="en-US" dirty="0" smtClean="0"/>
          </a:p>
          <a:p>
            <a:r>
              <a:rPr lang="en-US" dirty="0" smtClean="0"/>
              <a:t>The information and supporting evidence needed for security accreditation is developed during a detailed security review of an information system, typically referred to as security certification. Security certification is a comprehensive assessment of the management, operational, and technical security controls in an information system, made in support of security accreditation, to determine the extent to which the controls are implemented correctly, operating as intended, and producing the desired outcome with respect to meeting the security requirements for the system. The results of a security certification are used to reassess the risks and update the system security plan, thus providing the factual basis for an authorizing official to render a security accreditation decision.</a:t>
            </a:r>
            <a:r>
              <a:rPr lang="en-US" baseline="30000" dirty="0" smtClean="0">
                <a:hlinkClick r:id="rId3"/>
              </a:rPr>
              <a:t>[12]</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13</a:t>
            </a:fld>
            <a:endParaRPr lang="en-US"/>
          </a:p>
        </p:txBody>
      </p:sp>
    </p:spTree>
    <p:extLst>
      <p:ext uri="{BB962C8B-B14F-4D97-AF65-F5344CB8AC3E}">
        <p14:creationId xmlns:p14="http://schemas.microsoft.com/office/powerpoint/2010/main" val="4290445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AFE-92A2-4E89-A1E1-9DB726289621}" type="slidenum">
              <a:rPr lang="en-US" smtClean="0"/>
              <a:pPr/>
              <a:t>‹#›</a:t>
            </a:fld>
            <a:endParaRPr lang="en-US"/>
          </a:p>
        </p:txBody>
      </p:sp>
    </p:spTree>
    <p:extLst>
      <p:ext uri="{BB962C8B-B14F-4D97-AF65-F5344CB8AC3E}">
        <p14:creationId xmlns:p14="http://schemas.microsoft.com/office/powerpoint/2010/main" val="234565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067285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5391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6578B-4DEA-4433-8074-C0E1D584D2A6}" type="slidenum">
              <a:rPr lang="en-US" smtClean="0"/>
              <a:pPr/>
              <a:t>‹#›</a:t>
            </a:fld>
            <a:endParaRPr lang="en-US"/>
          </a:p>
        </p:txBody>
      </p:sp>
    </p:spTree>
    <p:extLst>
      <p:ext uri="{BB962C8B-B14F-4D97-AF65-F5344CB8AC3E}">
        <p14:creationId xmlns:p14="http://schemas.microsoft.com/office/powerpoint/2010/main" val="2058900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921669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6A609-6AFF-4F78-8008-C57599DACC53}" type="slidenum">
              <a:rPr lang="en-US" smtClean="0"/>
              <a:pPr/>
              <a:t>‹#›</a:t>
            </a:fld>
            <a:endParaRPr lang="en-US"/>
          </a:p>
        </p:txBody>
      </p:sp>
    </p:spTree>
    <p:extLst>
      <p:ext uri="{BB962C8B-B14F-4D97-AF65-F5344CB8AC3E}">
        <p14:creationId xmlns:p14="http://schemas.microsoft.com/office/powerpoint/2010/main" val="3729705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863443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5C4FA-312C-4517-B8F5-BFA7C13735BB}" type="slidenum">
              <a:rPr lang="en-US" smtClean="0"/>
              <a:pPr/>
              <a:t>‹#›</a:t>
            </a:fld>
            <a:endParaRPr lang="en-US"/>
          </a:p>
        </p:txBody>
      </p:sp>
    </p:spTree>
    <p:extLst>
      <p:ext uri="{BB962C8B-B14F-4D97-AF65-F5344CB8AC3E}">
        <p14:creationId xmlns:p14="http://schemas.microsoft.com/office/powerpoint/2010/main" val="287768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742196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930947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060364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F0DEB8-AA92-4E0C-8814-D2FFF630DA38}" type="slidenum">
              <a:rPr lang="en-US" smtClean="0"/>
              <a:pPr/>
              <a:t>‹#›</a:t>
            </a:fld>
            <a:endParaRPr lang="en-US"/>
          </a:p>
        </p:txBody>
      </p:sp>
    </p:spTree>
    <p:extLst>
      <p:ext uri="{BB962C8B-B14F-4D97-AF65-F5344CB8AC3E}">
        <p14:creationId xmlns:p14="http://schemas.microsoft.com/office/powerpoint/2010/main" val="335773680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gao.gov/assets/130/125646.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ms.gov/Outreach-and-Education/Medicare-Learning-Network-MLN/MLNProducts/downloads/Fraud_and_Abuse.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cms.gov/Outreach-and-Education/Medicare-Learning-Network-MLN/MLNProducts/Downloads/Fraud-Waste_Abuse-Training_12_13_11.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1470025"/>
          </a:xfrm>
        </p:spPr>
        <p:txBody>
          <a:bodyPr>
            <a:normAutofit fontScale="90000"/>
          </a:bodyPr>
          <a:lstStyle/>
          <a:p>
            <a:pPr defTabSz="731838"/>
            <a:r>
              <a:rPr lang="en-US" sz="3600" dirty="0" smtClean="0">
                <a:latin typeface="Arial" charset="0"/>
              </a:rPr>
              <a:t/>
            </a:r>
            <a:br>
              <a:rPr lang="en-US" sz="3600" dirty="0" smtClean="0">
                <a:latin typeface="Arial" charset="0"/>
              </a:rPr>
            </a:br>
            <a:r>
              <a:rPr lang="en-US" sz="3600" dirty="0" smtClean="0">
                <a:latin typeface="Arial" charset="0"/>
              </a:rPr>
              <a:t>Health Information Security </a:t>
            </a:r>
            <a:br>
              <a:rPr lang="en-US" sz="3600" dirty="0" smtClean="0">
                <a:latin typeface="Arial" charset="0"/>
              </a:rPr>
            </a:br>
            <a:r>
              <a:rPr lang="en-US" sz="3600" dirty="0" smtClean="0">
                <a:latin typeface="Arial" charset="0"/>
              </a:rPr>
              <a:t>and Privacy</a:t>
            </a:r>
            <a:endParaRPr lang="en-US" sz="3600" dirty="0">
              <a:latin typeface="Arial" charset="0"/>
            </a:endParaRPr>
          </a:p>
        </p:txBody>
      </p:sp>
      <p:sp>
        <p:nvSpPr>
          <p:cNvPr id="2051" name="Rectangle 3"/>
          <p:cNvSpPr>
            <a:spLocks noGrp="1" noChangeArrowheads="1"/>
          </p:cNvSpPr>
          <p:nvPr>
            <p:ph type="subTitle" idx="1"/>
          </p:nvPr>
        </p:nvSpPr>
        <p:spPr>
          <a:xfrm>
            <a:off x="1371600" y="3352800"/>
            <a:ext cx="6400800" cy="2438400"/>
          </a:xfrm>
        </p:spPr>
        <p:txBody>
          <a:bodyPr/>
          <a:lstStyle/>
          <a:p>
            <a:r>
              <a:rPr lang="en-US" dirty="0" smtClean="0"/>
              <a:t>Developing Compliance Strategies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Medicare and Medicaid Fraud, Waste and Abuse</a:t>
            </a:r>
            <a:endParaRPr lang="en-US" dirty="0"/>
          </a:p>
        </p:txBody>
      </p:sp>
      <p:sp>
        <p:nvSpPr>
          <p:cNvPr id="3" name="Content Placeholder 2"/>
          <p:cNvSpPr>
            <a:spLocks noGrp="1"/>
          </p:cNvSpPr>
          <p:nvPr>
            <p:ph idx="1"/>
          </p:nvPr>
        </p:nvSpPr>
        <p:spPr>
          <a:xfrm>
            <a:off x="685800" y="1524000"/>
            <a:ext cx="7773405" cy="4848602"/>
          </a:xfrm>
        </p:spPr>
        <p:txBody>
          <a:bodyPr/>
          <a:lstStyle/>
          <a:p>
            <a:r>
              <a:rPr lang="en-US" dirty="0" smtClean="0"/>
              <a:t>“Effective Implementation of Recent Laws and Agency Actions Could Help Reduce Improper Payments” by United States Government Accountability Office (GAO), March 9, 2011</a:t>
            </a:r>
          </a:p>
          <a:p>
            <a:r>
              <a:rPr lang="en-US" dirty="0" smtClean="0">
                <a:hlinkClick r:id="rId2"/>
              </a:rPr>
              <a:t>http://www.gao.gov/assets/130/125646.pdf</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GAO Did This Study</a:t>
            </a:r>
            <a:endParaRPr lang="en-US" dirty="0"/>
          </a:p>
        </p:txBody>
      </p:sp>
      <p:sp>
        <p:nvSpPr>
          <p:cNvPr id="3" name="Content Placeholder 2"/>
          <p:cNvSpPr>
            <a:spLocks noGrp="1"/>
          </p:cNvSpPr>
          <p:nvPr>
            <p:ph idx="1"/>
          </p:nvPr>
        </p:nvSpPr>
        <p:spPr/>
        <p:txBody>
          <a:bodyPr/>
          <a:lstStyle/>
          <a:p>
            <a:r>
              <a:rPr lang="en-US" dirty="0" smtClean="0"/>
              <a:t>“In fiscal year of 2010, The Center for Medicare and Medicaid Services (CMS) – the agency that administers Medicare and Medicaid – estimated that these programs made a total of over $70 billion in improper payments.” (GAO)</a:t>
            </a:r>
            <a:endParaRPr lang="en-US"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11</a:t>
            </a:fld>
            <a:endParaRPr lang="en-US"/>
          </a:p>
        </p:txBody>
      </p:sp>
      <p:sp>
        <p:nvSpPr>
          <p:cNvPr id="5" name="Rectangle 4"/>
          <p:cNvSpPr/>
          <p:nvPr/>
        </p:nvSpPr>
        <p:spPr>
          <a:xfrm>
            <a:off x="609600" y="4876800"/>
            <a:ext cx="8458200" cy="707886"/>
          </a:xfrm>
          <a:prstGeom prst="rect">
            <a:avLst/>
          </a:prstGeom>
        </p:spPr>
        <p:txBody>
          <a:bodyPr wrap="square">
            <a:spAutoFit/>
          </a:bodyPr>
          <a:lstStyle/>
          <a:p>
            <a:r>
              <a:rPr lang="en-US" sz="2000" dirty="0">
                <a:hlinkClick r:id="rId2"/>
              </a:rPr>
              <a:t>http://www.cms.gov/Outreach-and-Education/Medicare-Learning-Network-MLN/MLNProducts/downloads/Fraud_and_Abuse.Pdf</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2362200"/>
            <a:ext cx="8229600" cy="1143000"/>
          </a:xfrm>
        </p:spPr>
        <p:txBody>
          <a:bodyPr>
            <a:normAutofit/>
          </a:bodyPr>
          <a:lstStyle/>
          <a:p>
            <a:r>
              <a:rPr lang="en-US" dirty="0" smtClean="0"/>
              <a:t>Regulatory Requirements and the Compliance Matrix</a:t>
            </a:r>
            <a:endParaRPr lang="en-US"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FISMA</a:t>
            </a:r>
            <a:endParaRPr lang="en-US" dirty="0"/>
          </a:p>
        </p:txBody>
      </p:sp>
      <p:sp>
        <p:nvSpPr>
          <p:cNvPr id="3" name="Content Placeholder 2"/>
          <p:cNvSpPr>
            <a:spLocks noGrp="1"/>
          </p:cNvSpPr>
          <p:nvPr>
            <p:ph idx="1"/>
          </p:nvPr>
        </p:nvSpPr>
        <p:spPr>
          <a:xfrm>
            <a:off x="381000" y="1600200"/>
            <a:ext cx="8229600" cy="4525963"/>
          </a:xfrm>
        </p:spPr>
        <p:txBody>
          <a:bodyPr/>
          <a:lstStyle/>
          <a:p>
            <a:pPr>
              <a:spcBef>
                <a:spcPts val="300"/>
              </a:spcBef>
            </a:pPr>
            <a:r>
              <a:rPr lang="en-US" sz="2800" dirty="0" smtClean="0"/>
              <a:t>Federal Information Security Management Act, 2002</a:t>
            </a:r>
          </a:p>
          <a:p>
            <a:pPr>
              <a:spcBef>
                <a:spcPts val="300"/>
              </a:spcBef>
            </a:pPr>
            <a:r>
              <a:rPr lang="en-US" sz="2800" dirty="0" smtClean="0"/>
              <a:t>Defines processes and control objectives</a:t>
            </a:r>
          </a:p>
          <a:p>
            <a:pPr>
              <a:spcBef>
                <a:spcPts val="300"/>
              </a:spcBef>
            </a:pPr>
            <a:r>
              <a:rPr lang="en-US" sz="2800" dirty="0" smtClean="0"/>
              <a:t>Compliance process</a:t>
            </a:r>
          </a:p>
          <a:p>
            <a:pPr marL="961190" lvl="1" indent="-514350">
              <a:spcBef>
                <a:spcPts val="300"/>
              </a:spcBef>
              <a:buFont typeface="+mj-lt"/>
              <a:buAutoNum type="arabicPeriod"/>
            </a:pPr>
            <a:r>
              <a:rPr lang="en-US" sz="2400" dirty="0" smtClean="0"/>
              <a:t>Determine system types</a:t>
            </a:r>
          </a:p>
          <a:p>
            <a:pPr marL="961190" lvl="1" indent="-514350">
              <a:spcBef>
                <a:spcPts val="300"/>
              </a:spcBef>
              <a:buFont typeface="+mj-lt"/>
              <a:buAutoNum type="arabicPeriod"/>
            </a:pPr>
            <a:r>
              <a:rPr lang="en-US" sz="2400" dirty="0" smtClean="0"/>
              <a:t>Determine system boundaries</a:t>
            </a:r>
          </a:p>
          <a:p>
            <a:pPr marL="961190" lvl="1" indent="-514350">
              <a:spcBef>
                <a:spcPts val="300"/>
              </a:spcBef>
              <a:buFont typeface="+mj-lt"/>
              <a:buAutoNum type="arabicPeriod"/>
            </a:pPr>
            <a:r>
              <a:rPr lang="en-US" sz="2400" dirty="0" smtClean="0"/>
              <a:t>Document the system</a:t>
            </a:r>
          </a:p>
          <a:p>
            <a:pPr marL="961190" lvl="1" indent="-514350">
              <a:spcBef>
                <a:spcPts val="300"/>
              </a:spcBef>
              <a:buFont typeface="+mj-lt"/>
              <a:buAutoNum type="arabicPeriod"/>
            </a:pPr>
            <a:r>
              <a:rPr lang="en-US" sz="2400" dirty="0" smtClean="0"/>
              <a:t>Perform risk assessment</a:t>
            </a:r>
          </a:p>
          <a:p>
            <a:pPr marL="961190" lvl="1" indent="-514350">
              <a:spcBef>
                <a:spcPts val="300"/>
              </a:spcBef>
              <a:buFont typeface="+mj-lt"/>
              <a:buAutoNum type="arabicPeriod"/>
            </a:pPr>
            <a:r>
              <a:rPr lang="en-US" sz="2400" dirty="0" smtClean="0"/>
              <a:t>Select and implement controls</a:t>
            </a:r>
          </a:p>
          <a:p>
            <a:pPr marL="961190" lvl="1" indent="-514350">
              <a:spcBef>
                <a:spcPts val="300"/>
              </a:spcBef>
              <a:buFont typeface="+mj-lt"/>
              <a:buAutoNum type="arabicPeriod"/>
            </a:pPr>
            <a:r>
              <a:rPr lang="en-US" sz="2400" dirty="0" smtClean="0"/>
              <a:t>Certify and accredit</a:t>
            </a:r>
          </a:p>
          <a:p>
            <a:pPr marL="961190" lvl="1" indent="-514350">
              <a:spcBef>
                <a:spcPts val="300"/>
              </a:spcBef>
              <a:buFont typeface="+mj-lt"/>
              <a:buAutoNum type="arabicPeriod"/>
            </a:pPr>
            <a:r>
              <a:rPr lang="en-US" sz="2400" dirty="0" smtClean="0"/>
              <a:t>Monitor</a:t>
            </a:r>
            <a:endParaRPr lang="en-US" sz="2400"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13</a:t>
            </a:fld>
            <a:endParaRPr lang="en-US"/>
          </a:p>
        </p:txBody>
      </p:sp>
    </p:spTree>
    <p:extLst>
      <p:ext uri="{BB962C8B-B14F-4D97-AF65-F5344CB8AC3E}">
        <p14:creationId xmlns:p14="http://schemas.microsoft.com/office/powerpoint/2010/main" val="2753044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Joint Commission</a:t>
            </a:r>
            <a:endParaRPr lang="en-US" dirty="0"/>
          </a:p>
        </p:txBody>
      </p:sp>
      <p:sp>
        <p:nvSpPr>
          <p:cNvPr id="3" name="Content Placeholder 2"/>
          <p:cNvSpPr>
            <a:spLocks noGrp="1"/>
          </p:cNvSpPr>
          <p:nvPr>
            <p:ph idx="1"/>
          </p:nvPr>
        </p:nvSpPr>
        <p:spPr/>
        <p:txBody>
          <a:bodyPr/>
          <a:lstStyle/>
          <a:p>
            <a:r>
              <a:rPr lang="en-US" dirty="0" smtClean="0"/>
              <a:t>Accredits hospitals and certain other healthcare organizations.</a:t>
            </a:r>
          </a:p>
          <a:p>
            <a:r>
              <a:rPr lang="en-US" dirty="0" smtClean="0"/>
              <a:t>Required to receive payment for Medicare and Medicaid (“deemed status”)</a:t>
            </a:r>
          </a:p>
          <a:p>
            <a:r>
              <a:rPr lang="en-US" dirty="0" smtClean="0"/>
              <a:t>Required for licensure in in a majority of states</a:t>
            </a:r>
          </a:p>
          <a:p>
            <a:r>
              <a:rPr lang="en-US" dirty="0" smtClean="0"/>
              <a:t>Main focus is on patient care</a:t>
            </a:r>
          </a:p>
          <a:p>
            <a:r>
              <a:rPr lang="en-US" dirty="0" smtClean="0"/>
              <a:t>More and more focused on IT assets and security.</a:t>
            </a:r>
            <a:endParaRPr lang="en-US"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14</a:t>
            </a:fld>
            <a:endParaRPr lang="en-US"/>
          </a:p>
        </p:txBody>
      </p:sp>
    </p:spTree>
    <p:extLst>
      <p:ext uri="{BB962C8B-B14F-4D97-AF65-F5344CB8AC3E}">
        <p14:creationId xmlns:p14="http://schemas.microsoft.com/office/powerpoint/2010/main" val="1329089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PCI and FACTA</a:t>
            </a:r>
            <a:endParaRPr lang="en-US" dirty="0"/>
          </a:p>
        </p:txBody>
      </p:sp>
      <p:sp>
        <p:nvSpPr>
          <p:cNvPr id="3" name="Content Placeholder 2"/>
          <p:cNvSpPr>
            <a:spLocks noGrp="1"/>
          </p:cNvSpPr>
          <p:nvPr>
            <p:ph idx="1"/>
          </p:nvPr>
        </p:nvSpPr>
        <p:spPr>
          <a:xfrm>
            <a:off x="685800" y="1524000"/>
            <a:ext cx="8001502" cy="4848602"/>
          </a:xfrm>
        </p:spPr>
        <p:txBody>
          <a:bodyPr/>
          <a:lstStyle/>
          <a:p>
            <a:r>
              <a:rPr lang="en-US" sz="2800" dirty="0" smtClean="0"/>
              <a:t>Payment Card Industry rules; 12 requirements</a:t>
            </a:r>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15</a:t>
            </a:fld>
            <a:endParaRPr lang="en-US"/>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2590800"/>
            <a:ext cx="6115904" cy="2972215"/>
          </a:xfrm>
          <a:prstGeom prst="rect">
            <a:avLst/>
          </a:prstGeom>
        </p:spPr>
      </p:pic>
      <p:sp>
        <p:nvSpPr>
          <p:cNvPr id="6" name="Rectangle 5"/>
          <p:cNvSpPr/>
          <p:nvPr/>
        </p:nvSpPr>
        <p:spPr>
          <a:xfrm>
            <a:off x="800351" y="5739987"/>
            <a:ext cx="7772400" cy="400110"/>
          </a:xfrm>
          <a:prstGeom prst="rect">
            <a:avLst/>
          </a:prstGeom>
        </p:spPr>
        <p:txBody>
          <a:bodyPr wrap="square">
            <a:spAutoFit/>
          </a:bodyPr>
          <a:lstStyle/>
          <a:p>
            <a:r>
              <a:rPr lang="en-US" sz="2000" dirty="0"/>
              <a:t>https://www.pcisecuritystandards.org/pdfs/pcissc_overview.pdf</a:t>
            </a:r>
          </a:p>
        </p:txBody>
      </p:sp>
    </p:spTree>
    <p:extLst>
      <p:ext uri="{BB962C8B-B14F-4D97-AF65-F5344CB8AC3E}">
        <p14:creationId xmlns:p14="http://schemas.microsoft.com/office/powerpoint/2010/main" val="29526530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PCI and FACTA</a:t>
            </a:r>
            <a:endParaRPr lang="en-US" dirty="0"/>
          </a:p>
        </p:txBody>
      </p:sp>
      <p:sp>
        <p:nvSpPr>
          <p:cNvPr id="3" name="Content Placeholder 2"/>
          <p:cNvSpPr>
            <a:spLocks noGrp="1"/>
          </p:cNvSpPr>
          <p:nvPr>
            <p:ph idx="1"/>
          </p:nvPr>
        </p:nvSpPr>
        <p:spPr>
          <a:xfrm>
            <a:off x="685800" y="1524000"/>
            <a:ext cx="8001502" cy="4848602"/>
          </a:xfrm>
        </p:spPr>
        <p:txBody>
          <a:bodyPr/>
          <a:lstStyle/>
          <a:p>
            <a:r>
              <a:rPr lang="en-US" sz="2800" dirty="0" smtClean="0"/>
              <a:t>FACTA: Fair and Accurate Credit Report Act</a:t>
            </a:r>
          </a:p>
          <a:p>
            <a:pPr lvl="1"/>
            <a:r>
              <a:rPr lang="en-US" sz="2400" dirty="0" smtClean="0"/>
              <a:t>Applies to financial institutions and “creditors”</a:t>
            </a:r>
          </a:p>
          <a:p>
            <a:pPr lvl="1"/>
            <a:r>
              <a:rPr lang="en-US" sz="2400" dirty="0" smtClean="0"/>
              <a:t>Requires identity theft protection.</a:t>
            </a:r>
          </a:p>
          <a:p>
            <a:pPr lvl="1"/>
            <a:r>
              <a:rPr lang="en-US" sz="2400" dirty="0" smtClean="0"/>
              <a:t>The “Red flag” rules are intended to detect warning signs of identity theft. </a:t>
            </a:r>
          </a:p>
          <a:p>
            <a:r>
              <a:rPr lang="en-US" sz="2800" dirty="0" smtClean="0"/>
              <a:t>State disclosure notification laws (38 or more states)</a:t>
            </a:r>
            <a:endParaRPr lang="en-US" sz="2800"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16</a:t>
            </a:fld>
            <a:endParaRPr lang="en-US"/>
          </a:p>
        </p:txBody>
      </p:sp>
    </p:spTree>
    <p:extLst>
      <p:ext uri="{BB962C8B-B14F-4D97-AF65-F5344CB8AC3E}">
        <p14:creationId xmlns:p14="http://schemas.microsoft.com/office/powerpoint/2010/main" val="41454115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Summary: Steps to an Effective Strategy</a:t>
            </a:r>
            <a:endParaRPr lang="en-US"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00346640"/>
              </p:ext>
            </p:extLst>
          </p:nvPr>
        </p:nvGraphicFramePr>
        <p:xfrm>
          <a:off x="457200" y="1676400"/>
          <a:ext cx="8458200" cy="4700723"/>
        </p:xfrm>
        <a:graphic>
          <a:graphicData uri="http://schemas.openxmlformats.org/drawingml/2006/table">
            <a:tbl>
              <a:tblPr firstRow="1" bandRow="1">
                <a:tableStyleId>{21E4AEA4-8DFA-4A89-87EB-49C32662AFE0}</a:tableStyleId>
              </a:tblPr>
              <a:tblGrid>
                <a:gridCol w="990600">
                  <a:extLst>
                    <a:ext uri="{9D8B030D-6E8A-4147-A177-3AD203B41FA5}">
                      <a16:colId xmlns:a16="http://schemas.microsoft.com/office/drawing/2014/main" val="20000"/>
                    </a:ext>
                  </a:extLst>
                </a:gridCol>
                <a:gridCol w="7467600">
                  <a:extLst>
                    <a:ext uri="{9D8B030D-6E8A-4147-A177-3AD203B41FA5}">
                      <a16:colId xmlns:a16="http://schemas.microsoft.com/office/drawing/2014/main" val="20001"/>
                    </a:ext>
                  </a:extLst>
                </a:gridCol>
              </a:tblGrid>
              <a:tr h="597729">
                <a:tc>
                  <a:txBody>
                    <a:bodyPr/>
                    <a:lstStyle/>
                    <a:p>
                      <a:pPr algn="ctr"/>
                      <a:r>
                        <a:rPr lang="en-US" b="1" dirty="0" smtClean="0">
                          <a:solidFill>
                            <a:schemeClr val="bg1"/>
                          </a:solidFill>
                        </a:rPr>
                        <a:t>Steps</a:t>
                      </a:r>
                      <a:endParaRPr lang="en-US" b="1" dirty="0">
                        <a:solidFill>
                          <a:schemeClr val="bg1"/>
                        </a:solidFill>
                      </a:endParaRPr>
                    </a:p>
                  </a:txBody>
                  <a:tcPr/>
                </a:tc>
                <a:tc>
                  <a:txBody>
                    <a:bodyPr/>
                    <a:lstStyle/>
                    <a:p>
                      <a:pPr algn="ctr">
                        <a:buFont typeface="Arial"/>
                        <a:buNone/>
                      </a:pPr>
                      <a:r>
                        <a:rPr lang="en-US" b="1" dirty="0" smtClean="0"/>
                        <a:t>Tasks</a:t>
                      </a:r>
                      <a:endParaRPr lang="en-US" b="1" dirty="0"/>
                    </a:p>
                  </a:txBody>
                  <a:tcPr/>
                </a:tc>
                <a:extLst>
                  <a:ext uri="{0D108BD9-81ED-4DB2-BD59-A6C34878D82A}">
                    <a16:rowId xmlns:a16="http://schemas.microsoft.com/office/drawing/2014/main" val="10000"/>
                  </a:ext>
                </a:extLst>
              </a:tr>
              <a:tr h="645277">
                <a:tc>
                  <a:txBody>
                    <a:bodyPr/>
                    <a:lstStyle/>
                    <a:p>
                      <a:pPr algn="ctr"/>
                      <a:r>
                        <a:rPr lang="en-US" sz="1600" b="0" dirty="0" smtClean="0">
                          <a:solidFill>
                            <a:schemeClr val="bg1"/>
                          </a:solidFill>
                        </a:rPr>
                        <a:t>1</a:t>
                      </a:r>
                      <a:endParaRPr lang="en-US" sz="1600" b="0" dirty="0">
                        <a:solidFill>
                          <a:schemeClr val="bg1"/>
                        </a:solidFill>
                      </a:endParaRPr>
                    </a:p>
                  </a:txBody>
                  <a:tcPr/>
                </a:tc>
                <a:tc>
                  <a:txBody>
                    <a:bodyPr/>
                    <a:lstStyle/>
                    <a:p>
                      <a:pPr>
                        <a:buFont typeface="Arial"/>
                        <a:buChar char="•"/>
                      </a:pPr>
                      <a:r>
                        <a:rPr lang="en-US" sz="1600" b="0" dirty="0" smtClean="0"/>
                        <a:t> Leverage</a:t>
                      </a:r>
                      <a:r>
                        <a:rPr lang="en-US" sz="1600" b="0" baseline="0" dirty="0" smtClean="0"/>
                        <a:t> existing compliance methods</a:t>
                      </a:r>
                    </a:p>
                    <a:p>
                      <a:pPr>
                        <a:buFont typeface="Arial"/>
                        <a:buChar char="•"/>
                      </a:pPr>
                      <a:r>
                        <a:rPr lang="en-US" sz="1600" b="0" baseline="0" dirty="0" smtClean="0"/>
                        <a:t> The Seven Elements</a:t>
                      </a:r>
                      <a:endParaRPr lang="en-US" sz="1600" b="0" dirty="0"/>
                    </a:p>
                  </a:txBody>
                  <a:tcPr/>
                </a:tc>
                <a:extLst>
                  <a:ext uri="{0D108BD9-81ED-4DB2-BD59-A6C34878D82A}">
                    <a16:rowId xmlns:a16="http://schemas.microsoft.com/office/drawing/2014/main" val="10001"/>
                  </a:ext>
                </a:extLst>
              </a:tr>
              <a:tr h="597729">
                <a:tc>
                  <a:txBody>
                    <a:bodyPr/>
                    <a:lstStyle/>
                    <a:p>
                      <a:pPr algn="ctr"/>
                      <a:r>
                        <a:rPr lang="en-US" sz="1600" b="0" dirty="0" smtClean="0">
                          <a:solidFill>
                            <a:schemeClr val="bg1"/>
                          </a:solidFill>
                        </a:rPr>
                        <a:t>2</a:t>
                      </a:r>
                      <a:endParaRPr lang="en-US" sz="1600" b="0" dirty="0">
                        <a:solidFill>
                          <a:schemeClr val="bg1"/>
                        </a:solidFill>
                      </a:endParaRPr>
                    </a:p>
                  </a:txBody>
                  <a:tcPr/>
                </a:tc>
                <a:tc>
                  <a:txBody>
                    <a:bodyPr/>
                    <a:lstStyle/>
                    <a:p>
                      <a:pPr>
                        <a:buFont typeface="Arial"/>
                        <a:buChar char="•"/>
                      </a:pPr>
                      <a:r>
                        <a:rPr lang="en-US" sz="1600" b="0" dirty="0" smtClean="0"/>
                        <a:t> Decide</a:t>
                      </a:r>
                      <a:r>
                        <a:rPr lang="en-US" sz="1600" b="0" baseline="0" dirty="0" smtClean="0"/>
                        <a:t> who needs to participate</a:t>
                      </a:r>
                    </a:p>
                    <a:p>
                      <a:pPr>
                        <a:buFont typeface="Arial"/>
                        <a:buChar char="•"/>
                      </a:pPr>
                      <a:r>
                        <a:rPr lang="en-US" sz="1600" b="0" baseline="0" dirty="0" smtClean="0"/>
                        <a:t> Create the committee/sub-committee</a:t>
                      </a:r>
                      <a:endParaRPr lang="en-US" sz="1600" b="0" dirty="0"/>
                    </a:p>
                  </a:txBody>
                  <a:tcPr/>
                </a:tc>
                <a:extLst>
                  <a:ext uri="{0D108BD9-81ED-4DB2-BD59-A6C34878D82A}">
                    <a16:rowId xmlns:a16="http://schemas.microsoft.com/office/drawing/2014/main" val="10002"/>
                  </a:ext>
                </a:extLst>
              </a:tr>
              <a:tr h="923763">
                <a:tc>
                  <a:txBody>
                    <a:bodyPr/>
                    <a:lstStyle/>
                    <a:p>
                      <a:pPr algn="ctr"/>
                      <a:r>
                        <a:rPr lang="en-US" sz="1600" b="0" dirty="0" smtClean="0">
                          <a:solidFill>
                            <a:schemeClr val="bg1"/>
                          </a:solidFill>
                        </a:rPr>
                        <a:t>3</a:t>
                      </a:r>
                      <a:endParaRPr lang="en-US" sz="1600" b="0" dirty="0">
                        <a:solidFill>
                          <a:schemeClr val="bg1"/>
                        </a:solidFill>
                      </a:endParaRPr>
                    </a:p>
                  </a:txBody>
                  <a:tcPr/>
                </a:tc>
                <a:tc>
                  <a:txBody>
                    <a:bodyPr/>
                    <a:lstStyle/>
                    <a:p>
                      <a:pPr>
                        <a:buFont typeface="Arial"/>
                        <a:buChar char="•"/>
                      </a:pPr>
                      <a:r>
                        <a:rPr lang="en-US" sz="1600" b="0" dirty="0" smtClean="0"/>
                        <a:t> Create a common definition</a:t>
                      </a:r>
                    </a:p>
                    <a:p>
                      <a:pPr>
                        <a:buFont typeface="Arial"/>
                        <a:buChar char="•"/>
                      </a:pPr>
                      <a:r>
                        <a:rPr lang="en-US" sz="1600" b="0" baseline="0" dirty="0" smtClean="0"/>
                        <a:t> Establish goals</a:t>
                      </a:r>
                    </a:p>
                    <a:p>
                      <a:pPr>
                        <a:buFont typeface="Arial"/>
                        <a:buChar char="•"/>
                      </a:pPr>
                      <a:r>
                        <a:rPr lang="en-US" sz="1600" b="0" baseline="0" dirty="0" smtClean="0"/>
                        <a:t> Management endorsement and authority to enforce</a:t>
                      </a:r>
                      <a:endParaRPr lang="en-US" sz="1600" b="0" dirty="0"/>
                    </a:p>
                  </a:txBody>
                  <a:tcPr/>
                </a:tc>
                <a:extLst>
                  <a:ext uri="{0D108BD9-81ED-4DB2-BD59-A6C34878D82A}">
                    <a16:rowId xmlns:a16="http://schemas.microsoft.com/office/drawing/2014/main" val="10003"/>
                  </a:ext>
                </a:extLst>
              </a:tr>
              <a:tr h="869425">
                <a:tc>
                  <a:txBody>
                    <a:bodyPr/>
                    <a:lstStyle/>
                    <a:p>
                      <a:pPr algn="ctr"/>
                      <a:r>
                        <a:rPr lang="en-US" sz="1600" b="0" dirty="0" smtClean="0">
                          <a:solidFill>
                            <a:schemeClr val="bg1"/>
                          </a:solidFill>
                        </a:rPr>
                        <a:t>4</a:t>
                      </a:r>
                      <a:endParaRPr lang="en-US" sz="1600" b="0" dirty="0">
                        <a:solidFill>
                          <a:schemeClr val="bg1"/>
                        </a:solidFill>
                      </a:endParaRPr>
                    </a:p>
                  </a:txBody>
                  <a:tcPr/>
                </a:tc>
                <a:tc>
                  <a:txBody>
                    <a:bodyPr/>
                    <a:lstStyle/>
                    <a:p>
                      <a:pPr>
                        <a:buFont typeface="Arial"/>
                        <a:buChar char="•"/>
                      </a:pPr>
                      <a:r>
                        <a:rPr lang="en-US" sz="1600" b="0" dirty="0" smtClean="0"/>
                        <a:t> Define regulatory</a:t>
                      </a:r>
                      <a:r>
                        <a:rPr lang="en-US" sz="1600" b="0" baseline="0" dirty="0" smtClean="0"/>
                        <a:t> requirements to be addressed</a:t>
                      </a:r>
                    </a:p>
                    <a:p>
                      <a:pPr>
                        <a:buFont typeface="Arial"/>
                        <a:buChar char="•"/>
                      </a:pPr>
                      <a:r>
                        <a:rPr lang="en-US" sz="1600" b="0" baseline="0" dirty="0" smtClean="0"/>
                        <a:t> Create the compliance matrix</a:t>
                      </a:r>
                    </a:p>
                    <a:p>
                      <a:pPr>
                        <a:buFont typeface="Arial"/>
                        <a:buChar char="•"/>
                      </a:pPr>
                      <a:r>
                        <a:rPr lang="en-US" sz="1600" b="0" baseline="0" dirty="0" smtClean="0"/>
                        <a:t> Use the risk assessment</a:t>
                      </a:r>
                      <a:endParaRPr lang="en-US" sz="1600" b="0" dirty="0"/>
                    </a:p>
                  </a:txBody>
                  <a:tcPr/>
                </a:tc>
                <a:extLst>
                  <a:ext uri="{0D108BD9-81ED-4DB2-BD59-A6C34878D82A}">
                    <a16:rowId xmlns:a16="http://schemas.microsoft.com/office/drawing/2014/main" val="10004"/>
                  </a:ext>
                </a:extLst>
              </a:tr>
              <a:tr h="1046026">
                <a:tc>
                  <a:txBody>
                    <a:bodyPr/>
                    <a:lstStyle/>
                    <a:p>
                      <a:pPr algn="ctr"/>
                      <a:r>
                        <a:rPr lang="en-US" sz="1600" b="0" dirty="0" smtClean="0">
                          <a:solidFill>
                            <a:schemeClr val="bg1"/>
                          </a:solidFill>
                        </a:rPr>
                        <a:t>5</a:t>
                      </a:r>
                      <a:endParaRPr lang="en-US" sz="1600" b="0" dirty="0">
                        <a:solidFill>
                          <a:schemeClr val="bg1"/>
                        </a:solidFill>
                      </a:endParaRPr>
                    </a:p>
                  </a:txBody>
                  <a:tcPr/>
                </a:tc>
                <a:tc>
                  <a:txBody>
                    <a:bodyPr/>
                    <a:lstStyle/>
                    <a:p>
                      <a:pPr>
                        <a:buFont typeface="Arial"/>
                        <a:buChar char="•"/>
                      </a:pPr>
                      <a:r>
                        <a:rPr lang="en-US" sz="1600" b="0" dirty="0" smtClean="0"/>
                        <a:t> Ensure you document what you do</a:t>
                      </a:r>
                    </a:p>
                    <a:p>
                      <a:pPr>
                        <a:buFont typeface="Arial"/>
                        <a:buChar char="•"/>
                      </a:pPr>
                      <a:r>
                        <a:rPr lang="en-US" sz="1600" b="0" dirty="0" smtClean="0"/>
                        <a:t> Ensure you do what you document</a:t>
                      </a:r>
                    </a:p>
                    <a:p>
                      <a:pPr>
                        <a:buFont typeface="Arial"/>
                        <a:buChar char="•"/>
                      </a:pPr>
                      <a:r>
                        <a:rPr lang="en-US" sz="1600" b="0" dirty="0" smtClean="0"/>
                        <a:t> Ensure</a:t>
                      </a:r>
                      <a:r>
                        <a:rPr lang="en-US" sz="1600" b="0" baseline="0" dirty="0" smtClean="0"/>
                        <a:t> you validate you do what you document on a regular basis</a:t>
                      </a:r>
                    </a:p>
                    <a:p>
                      <a:pPr>
                        <a:buFont typeface="Arial"/>
                        <a:buChar char="•"/>
                      </a:pPr>
                      <a:r>
                        <a:rPr lang="en-US" sz="1600" b="0" baseline="0" dirty="0" smtClean="0"/>
                        <a:t> Respond with corrective action as necessary</a:t>
                      </a:r>
                      <a:endParaRPr lang="en-US" sz="1600" b="0" dirty="0"/>
                    </a:p>
                  </a:txBody>
                  <a:tcPr/>
                </a:tc>
                <a:extLst>
                  <a:ext uri="{0D108BD9-81ED-4DB2-BD59-A6C34878D82A}">
                    <a16:rowId xmlns:a16="http://schemas.microsoft.com/office/drawing/2014/main" val="10005"/>
                  </a:ext>
                </a:extLst>
              </a:tr>
            </a:tbl>
          </a:graphicData>
        </a:graphic>
      </p:graphicFrame>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17</a:t>
            </a:fld>
            <a:endParaRPr lang="en-US"/>
          </a:p>
        </p:txBody>
      </p:sp>
    </p:spTree>
    <p:extLst>
      <p:ext uri="{BB962C8B-B14F-4D97-AF65-F5344CB8AC3E}">
        <p14:creationId xmlns:p14="http://schemas.microsoft.com/office/powerpoint/2010/main" val="1192213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Reading/Investigation</a:t>
            </a:r>
            <a:endParaRPr lang="en-US" dirty="0"/>
          </a:p>
        </p:txBody>
      </p:sp>
      <p:sp>
        <p:nvSpPr>
          <p:cNvPr id="3" name="Content Placeholder 2"/>
          <p:cNvSpPr>
            <a:spLocks noGrp="1"/>
          </p:cNvSpPr>
          <p:nvPr>
            <p:ph idx="1"/>
          </p:nvPr>
        </p:nvSpPr>
        <p:spPr/>
        <p:txBody>
          <a:bodyPr/>
          <a:lstStyle/>
          <a:p>
            <a:r>
              <a:rPr lang="en-US" sz="2400" dirty="0" smtClean="0"/>
              <a:t>Research and find a case study and/or safeguarding strategies in one of the following violations:</a:t>
            </a:r>
          </a:p>
          <a:p>
            <a:pPr lvl="1"/>
            <a:r>
              <a:rPr lang="en-US" sz="2000" dirty="0" smtClean="0"/>
              <a:t>False Claim Act</a:t>
            </a:r>
          </a:p>
          <a:p>
            <a:pPr lvl="1"/>
            <a:r>
              <a:rPr lang="en-US" sz="2000" dirty="0" smtClean="0"/>
              <a:t>Anti-Kickback Statute and Physician Self Referral Prohibition</a:t>
            </a:r>
          </a:p>
          <a:p>
            <a:pPr lvl="1"/>
            <a:r>
              <a:rPr lang="en-US" sz="2000" dirty="0" smtClean="0"/>
              <a:t>Stark Law</a:t>
            </a:r>
          </a:p>
          <a:p>
            <a:pPr lvl="1"/>
            <a:r>
              <a:rPr lang="en-US" sz="2000" dirty="0" smtClean="0"/>
              <a:t>Civil Monetary Penalties Statute</a:t>
            </a:r>
          </a:p>
          <a:p>
            <a:pPr lvl="1"/>
            <a:r>
              <a:rPr lang="en-US" sz="2000" dirty="0" smtClean="0"/>
              <a:t>Mail Fraud, Wire Fraud, Money Laundering and Obstruction of Federal Audit Statutes</a:t>
            </a:r>
          </a:p>
          <a:p>
            <a:pPr lvl="1"/>
            <a:r>
              <a:rPr lang="en-US" sz="2000" dirty="0" smtClean="0"/>
              <a:t>Sarbanes-Oxley Act</a:t>
            </a:r>
          </a:p>
          <a:p>
            <a:pPr lvl="1"/>
            <a:r>
              <a:rPr lang="en-US" sz="2000" dirty="0" smtClean="0"/>
              <a:t>Red Flag Rules</a:t>
            </a:r>
          </a:p>
          <a:p>
            <a:pPr lvl="1"/>
            <a:r>
              <a:rPr lang="en-US" sz="2000" dirty="0" smtClean="0"/>
              <a:t>Occupational Safety and Health Administration (OSHA) Violations</a:t>
            </a:r>
            <a:endParaRPr lang="en-US" sz="2000"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18</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We Compliant?</a:t>
            </a:r>
            <a:endParaRPr lang="en-US" dirty="0"/>
          </a:p>
        </p:txBody>
      </p:sp>
      <p:sp>
        <p:nvSpPr>
          <p:cNvPr id="3" name="Content Placeholder 2"/>
          <p:cNvSpPr>
            <a:spLocks noGrp="1"/>
          </p:cNvSpPr>
          <p:nvPr>
            <p:ph idx="1"/>
          </p:nvPr>
        </p:nvSpPr>
        <p:spPr>
          <a:xfrm>
            <a:off x="457200" y="1447800"/>
            <a:ext cx="8229600" cy="4525963"/>
          </a:xfrm>
        </p:spPr>
        <p:txBody>
          <a:bodyPr/>
          <a:lstStyle/>
          <a:p>
            <a:r>
              <a:rPr lang="en-US" dirty="0" smtClean="0"/>
              <a:t>Health care is (possibly) second only to finance in the </a:t>
            </a:r>
            <a:r>
              <a:rPr lang="en-US" dirty="0" smtClean="0">
                <a:solidFill>
                  <a:srgbClr val="FF0000"/>
                </a:solidFill>
              </a:rPr>
              <a:t>intensity of regulation</a:t>
            </a:r>
            <a:r>
              <a:rPr lang="en-US" dirty="0" smtClean="0"/>
              <a:t>.</a:t>
            </a:r>
          </a:p>
          <a:p>
            <a:r>
              <a:rPr lang="en-US" dirty="0" smtClean="0"/>
              <a:t>Medium and large health care organizations have a “compliance” function for many years; only the organization chart position has varied.</a:t>
            </a:r>
          </a:p>
          <a:p>
            <a:pPr lvl="1"/>
            <a:r>
              <a:rPr lang="en-US" dirty="0" smtClean="0"/>
              <a:t>Risk management</a:t>
            </a:r>
          </a:p>
          <a:p>
            <a:pPr lvl="1"/>
            <a:r>
              <a:rPr lang="en-US" dirty="0" smtClean="0"/>
              <a:t>Regulatory affairs (or government affairs)</a:t>
            </a:r>
          </a:p>
          <a:p>
            <a:pPr lvl="1"/>
            <a:r>
              <a:rPr lang="en-US" dirty="0" smtClean="0"/>
              <a:t>Internal audit</a:t>
            </a:r>
          </a:p>
          <a:p>
            <a:pPr lvl="1"/>
            <a:r>
              <a:rPr lang="en-US" dirty="0" smtClean="0"/>
              <a:t>Legal </a:t>
            </a:r>
            <a:endParaRPr lang="en-US"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2</a:t>
            </a:fld>
            <a:endParaRPr lang="en-US"/>
          </a:p>
        </p:txBody>
      </p:sp>
    </p:spTree>
    <p:extLst>
      <p:ext uri="{BB962C8B-B14F-4D97-AF65-F5344CB8AC3E}">
        <p14:creationId xmlns:p14="http://schemas.microsoft.com/office/powerpoint/2010/main" val="2531893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HIPAA Security Rule</a:t>
            </a:r>
            <a:endParaRPr lang="en-US" dirty="0"/>
          </a:p>
        </p:txBody>
      </p:sp>
      <p:sp>
        <p:nvSpPr>
          <p:cNvPr id="3" name="Content Placeholder 2"/>
          <p:cNvSpPr>
            <a:spLocks noGrp="1"/>
          </p:cNvSpPr>
          <p:nvPr>
            <p:ph idx="1"/>
          </p:nvPr>
        </p:nvSpPr>
        <p:spPr/>
        <p:txBody>
          <a:bodyPr>
            <a:normAutofit/>
          </a:bodyPr>
          <a:lstStyle/>
          <a:p>
            <a:r>
              <a:rPr lang="en-US" dirty="0" smtClean="0"/>
              <a:t>So, health care took the privacy rule in stride, at least mostly.</a:t>
            </a:r>
          </a:p>
          <a:p>
            <a:r>
              <a:rPr lang="en-US" dirty="0" smtClean="0"/>
              <a:t>The security rule was different, in that it is highly technical…</a:t>
            </a:r>
          </a:p>
          <a:p>
            <a:r>
              <a:rPr lang="en-US" dirty="0" smtClean="0"/>
              <a:t>So, compliance got punted to IT…</a:t>
            </a:r>
          </a:p>
          <a:p>
            <a:r>
              <a:rPr lang="en-US" dirty="0" smtClean="0"/>
              <a:t>Who wrote policies and implemented technical controls…</a:t>
            </a:r>
          </a:p>
          <a:p>
            <a:r>
              <a:rPr lang="en-US" dirty="0" smtClean="0"/>
              <a:t>That did not always mesh with the policies already in place.</a:t>
            </a:r>
          </a:p>
          <a:p>
            <a:endParaRPr lang="en-US"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3</a:t>
            </a:fld>
            <a:endParaRPr lang="en-US"/>
          </a:p>
        </p:txBody>
      </p:sp>
    </p:spTree>
    <p:extLst>
      <p:ext uri="{BB962C8B-B14F-4D97-AF65-F5344CB8AC3E}">
        <p14:creationId xmlns:p14="http://schemas.microsoft.com/office/powerpoint/2010/main" val="2775038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Rule Compliance</a:t>
            </a:r>
            <a:endParaRPr lang="en-US" dirty="0"/>
          </a:p>
        </p:txBody>
      </p:sp>
      <p:sp>
        <p:nvSpPr>
          <p:cNvPr id="3" name="Content Placeholder 2"/>
          <p:cNvSpPr>
            <a:spLocks noGrp="1"/>
          </p:cNvSpPr>
          <p:nvPr>
            <p:ph idx="1"/>
          </p:nvPr>
        </p:nvSpPr>
        <p:spPr/>
        <p:txBody>
          <a:bodyPr/>
          <a:lstStyle/>
          <a:p>
            <a:r>
              <a:rPr lang="en-US" dirty="0" smtClean="0"/>
              <a:t>It’s not about isolating PHI.</a:t>
            </a:r>
          </a:p>
          <a:p>
            <a:r>
              <a:rPr lang="en-US" dirty="0" smtClean="0"/>
              <a:t>Every IT asset must be compliant. </a:t>
            </a:r>
          </a:p>
          <a:p>
            <a:endParaRPr lang="en-US"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4</a:t>
            </a:fld>
            <a:endParaRPr lang="en-US"/>
          </a:p>
        </p:txBody>
      </p:sp>
    </p:spTree>
    <p:extLst>
      <p:ext uri="{BB962C8B-B14F-4D97-AF65-F5344CB8AC3E}">
        <p14:creationId xmlns:p14="http://schemas.microsoft.com/office/powerpoint/2010/main" val="4194472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Challenges Most Healthcare Organizations Face</a:t>
            </a:r>
            <a:endParaRPr lang="en-US" sz="3200" dirty="0"/>
          </a:p>
        </p:txBody>
      </p:sp>
      <p:sp>
        <p:nvSpPr>
          <p:cNvPr id="3" name="Content Placeholder 2"/>
          <p:cNvSpPr>
            <a:spLocks noGrp="1"/>
          </p:cNvSpPr>
          <p:nvPr>
            <p:ph idx="1"/>
          </p:nvPr>
        </p:nvSpPr>
        <p:spPr>
          <a:xfrm>
            <a:off x="685800" y="1447800"/>
            <a:ext cx="7773405" cy="4848602"/>
          </a:xfrm>
        </p:spPr>
        <p:txBody>
          <a:bodyPr/>
          <a:lstStyle/>
          <a:p>
            <a:r>
              <a:rPr lang="en-US" sz="2400" dirty="0" smtClean="0"/>
              <a:t>Policies and procedures in place are not supported by how the technology has been implemented and how it is managed</a:t>
            </a:r>
          </a:p>
          <a:p>
            <a:r>
              <a:rPr lang="en-US" sz="2400" dirty="0" smtClean="0"/>
              <a:t>The IT group did not speak “risk languages”, and the compliance/risk groups did not speak “techie”</a:t>
            </a:r>
          </a:p>
          <a:p>
            <a:r>
              <a:rPr lang="en-US" sz="2400" dirty="0" smtClean="0"/>
              <a:t>Organizations </a:t>
            </a:r>
            <a:r>
              <a:rPr lang="en-US" sz="2400" dirty="0" smtClean="0">
                <a:solidFill>
                  <a:srgbClr val="FF0000"/>
                </a:solidFill>
              </a:rPr>
              <a:t>did not document what they do </a:t>
            </a:r>
            <a:r>
              <a:rPr lang="en-US" sz="2400" dirty="0" smtClean="0"/>
              <a:t>but </a:t>
            </a:r>
            <a:r>
              <a:rPr lang="en-US" sz="2400" dirty="0" smtClean="0">
                <a:solidFill>
                  <a:srgbClr val="FF0000"/>
                </a:solidFill>
              </a:rPr>
              <a:t>what they should do</a:t>
            </a:r>
            <a:r>
              <a:rPr lang="en-US" sz="2400" dirty="0" smtClean="0"/>
              <a:t> – this has </a:t>
            </a:r>
            <a:r>
              <a:rPr lang="en-US" sz="2400" i="1" dirty="0" smtClean="0"/>
              <a:t>created</a:t>
            </a:r>
            <a:r>
              <a:rPr lang="en-US" sz="2400" dirty="0" smtClean="0"/>
              <a:t> an environment of non-compliance!</a:t>
            </a:r>
          </a:p>
          <a:p>
            <a:r>
              <a:rPr lang="en-US" sz="2400" dirty="0" smtClean="0"/>
              <a:t>To realize the ultimate benefit of an effective information security compliance program, </a:t>
            </a:r>
            <a:r>
              <a:rPr lang="en-US" sz="2400" i="1" dirty="0" smtClean="0"/>
              <a:t>information technology; compliance; risk management; legal; and internal audit</a:t>
            </a:r>
            <a:r>
              <a:rPr lang="en-US" sz="2400" dirty="0" smtClean="0"/>
              <a:t> must converge.</a:t>
            </a:r>
          </a:p>
          <a:p>
            <a:endParaRPr lang="en-US" sz="2400" dirty="0" smtClean="0"/>
          </a:p>
          <a:p>
            <a:endParaRPr lang="en-US" sz="2400"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3405" cy="641890"/>
          </a:xfrm>
        </p:spPr>
        <p:txBody>
          <a:bodyPr>
            <a:normAutofit fontScale="90000"/>
          </a:bodyPr>
          <a:lstStyle/>
          <a:p>
            <a:r>
              <a:rPr lang="en-US" sz="3200" dirty="0" smtClean="0"/>
              <a:t/>
            </a:r>
            <a:br>
              <a:rPr lang="en-US" sz="3200" dirty="0" smtClean="0"/>
            </a:br>
            <a:r>
              <a:rPr lang="en-US" sz="3200" dirty="0" smtClean="0"/>
              <a:t>The OIG (The Office of the Inspector </a:t>
            </a:r>
            <a:r>
              <a:rPr lang="en-US" sz="3200" dirty="0" err="1" smtClean="0"/>
              <a:t>General)’s</a:t>
            </a:r>
            <a:r>
              <a:rPr lang="en-US" sz="3200" dirty="0" smtClean="0"/>
              <a:t> Seven Elements</a:t>
            </a:r>
            <a:endParaRPr lang="en-US" sz="3200" dirty="0"/>
          </a:p>
        </p:txBody>
      </p:sp>
      <p:sp>
        <p:nvSpPr>
          <p:cNvPr id="3" name="Content Placeholder 2"/>
          <p:cNvSpPr>
            <a:spLocks noGrp="1"/>
          </p:cNvSpPr>
          <p:nvPr>
            <p:ph idx="1"/>
          </p:nvPr>
        </p:nvSpPr>
        <p:spPr>
          <a:xfrm>
            <a:off x="457200" y="1676400"/>
            <a:ext cx="8230102" cy="4651095"/>
          </a:xfrm>
        </p:spPr>
        <p:txBody>
          <a:bodyPr/>
          <a:lstStyle/>
          <a:p>
            <a:pPr marL="514350" indent="-514350">
              <a:buFont typeface="+mj-lt"/>
              <a:buAutoNum type="arabicPeriod"/>
            </a:pPr>
            <a:r>
              <a:rPr lang="en-US" sz="2800" dirty="0" smtClean="0"/>
              <a:t>Written policies and procedures</a:t>
            </a:r>
          </a:p>
          <a:p>
            <a:pPr marL="514350" indent="-514350">
              <a:buFont typeface="+mj-lt"/>
              <a:buAutoNum type="arabicPeriod"/>
            </a:pPr>
            <a:r>
              <a:rPr lang="en-US" sz="2800" dirty="0" smtClean="0"/>
              <a:t>Designated compliance office and committee</a:t>
            </a:r>
          </a:p>
          <a:p>
            <a:pPr marL="514350" indent="-514350">
              <a:buFont typeface="+mj-lt"/>
              <a:buAutoNum type="arabicPeriod"/>
            </a:pPr>
            <a:r>
              <a:rPr lang="en-US" sz="2800" dirty="0" smtClean="0"/>
              <a:t>Effective training</a:t>
            </a:r>
          </a:p>
          <a:p>
            <a:pPr marL="514350" indent="-514350">
              <a:buFont typeface="+mj-lt"/>
              <a:buAutoNum type="arabicPeriod"/>
            </a:pPr>
            <a:r>
              <a:rPr lang="en-US" sz="2800" dirty="0" smtClean="0"/>
              <a:t>Effective lines of communication</a:t>
            </a:r>
          </a:p>
          <a:p>
            <a:pPr marL="514350" indent="-514350">
              <a:buFont typeface="+mj-lt"/>
              <a:buAutoNum type="arabicPeriod"/>
            </a:pPr>
            <a:r>
              <a:rPr lang="en-US" sz="2800" dirty="0" smtClean="0"/>
              <a:t>Internal monitoring and auditing</a:t>
            </a:r>
          </a:p>
          <a:p>
            <a:pPr marL="514350" indent="-514350">
              <a:buFont typeface="+mj-lt"/>
              <a:buAutoNum type="arabicPeriod"/>
            </a:pPr>
            <a:r>
              <a:rPr lang="en-US" sz="2800" dirty="0" smtClean="0"/>
              <a:t>Effective enforcement through disciplinary guidelines</a:t>
            </a:r>
          </a:p>
          <a:p>
            <a:pPr marL="514350" indent="-514350">
              <a:buFont typeface="+mj-lt"/>
              <a:buAutoNum type="arabicPeriod"/>
            </a:pPr>
            <a:r>
              <a:rPr lang="en-US" sz="2800" dirty="0" smtClean="0"/>
              <a:t>Prompt response to problems, with corrective action.</a:t>
            </a:r>
            <a:endParaRPr lang="en-US" sz="2800"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6</a:t>
            </a:fld>
            <a:endParaRPr lang="en-US"/>
          </a:p>
        </p:txBody>
      </p:sp>
    </p:spTree>
    <p:extLst>
      <p:ext uri="{BB962C8B-B14F-4D97-AF65-F5344CB8AC3E}">
        <p14:creationId xmlns:p14="http://schemas.microsoft.com/office/powerpoint/2010/main" val="41412012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 of Seven Key Elements</a:t>
            </a:r>
            <a:endParaRPr lang="en-US" dirty="0"/>
          </a:p>
        </p:txBody>
      </p:sp>
      <p:sp>
        <p:nvSpPr>
          <p:cNvPr id="3" name="Content Placeholder 2"/>
          <p:cNvSpPr>
            <a:spLocks noGrp="1"/>
          </p:cNvSpPr>
          <p:nvPr>
            <p:ph idx="1"/>
          </p:nvPr>
        </p:nvSpPr>
        <p:spPr/>
        <p:txBody>
          <a:bodyPr/>
          <a:lstStyle/>
          <a:p>
            <a:r>
              <a:rPr lang="en-US" sz="2800" dirty="0" smtClean="0"/>
              <a:t>Check out this set of slides – Medicare Compliance and Fraud, Waste and Abuse (FWA) Training: </a:t>
            </a:r>
          </a:p>
          <a:p>
            <a:r>
              <a:rPr lang="en-US" sz="2800" dirty="0" smtClean="0">
                <a:hlinkClick r:id="rId2"/>
              </a:rPr>
              <a:t>https</a:t>
            </a:r>
            <a:r>
              <a:rPr lang="en-US" sz="2800" dirty="0">
                <a:hlinkClick r:id="rId2"/>
              </a:rPr>
              <a:t>://</a:t>
            </a:r>
            <a:r>
              <a:rPr lang="en-US" sz="2800" dirty="0" smtClean="0">
                <a:hlinkClick r:id="rId2"/>
              </a:rPr>
              <a:t>www.cms.gov/Outreach-and-Education/Medicare-Learning-Network-MLN/MLNProducts/Downloads/Fraud-Waste_Abuse-Training_12_13_11.pdf</a:t>
            </a:r>
            <a:endParaRPr lang="en-US" sz="2800" dirty="0" smtClean="0"/>
          </a:p>
          <a:p>
            <a:endParaRPr lang="en-US" sz="2800" dirty="0" smtClean="0"/>
          </a:p>
          <a:p>
            <a:r>
              <a:rPr lang="en-US" sz="2800" dirty="0" smtClean="0"/>
              <a:t>These slides are used by CMS for training.</a:t>
            </a:r>
            <a:endParaRPr lang="en-US" sz="2800"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Goals of an Information Security Compliance Program (ISCP)</a:t>
            </a:r>
            <a:endParaRPr lang="en-US" dirty="0"/>
          </a:p>
        </p:txBody>
      </p:sp>
      <p:sp>
        <p:nvSpPr>
          <p:cNvPr id="3" name="Content Placeholder 2"/>
          <p:cNvSpPr>
            <a:spLocks noGrp="1"/>
          </p:cNvSpPr>
          <p:nvPr>
            <p:ph idx="1"/>
          </p:nvPr>
        </p:nvSpPr>
        <p:spPr>
          <a:xfrm>
            <a:off x="685800" y="1447800"/>
            <a:ext cx="7773405" cy="4848602"/>
          </a:xfrm>
        </p:spPr>
        <p:txBody>
          <a:bodyPr/>
          <a:lstStyle/>
          <a:p>
            <a:pPr>
              <a:buNone/>
            </a:pPr>
            <a:r>
              <a:rPr lang="en-US" dirty="0" smtClean="0"/>
              <a:t>A sample set of goals:</a:t>
            </a:r>
          </a:p>
          <a:p>
            <a:r>
              <a:rPr lang="en-US" dirty="0" smtClean="0"/>
              <a:t>Ensure the confidentiality, availability, and integrity of information assets</a:t>
            </a:r>
          </a:p>
          <a:p>
            <a:r>
              <a:rPr lang="en-US" dirty="0" smtClean="0"/>
              <a:t>Ensure compliance with federal and state regulations and organizational information security policies and procedures</a:t>
            </a:r>
          </a:p>
          <a:p>
            <a:r>
              <a:rPr lang="en-US" dirty="0" smtClean="0"/>
              <a:t>Provide and monitor corrective action recommendations for continued compliance improvement</a:t>
            </a:r>
            <a:endParaRPr lang="en-US" dirty="0"/>
          </a:p>
        </p:txBody>
      </p:sp>
      <p:sp>
        <p:nvSpPr>
          <p:cNvPr id="4" name="Slide Number Placeholder 3"/>
          <p:cNvSpPr>
            <a:spLocks noGrp="1"/>
          </p:cNvSpPr>
          <p:nvPr>
            <p:ph type="sldNum" sz="quarter" idx="12"/>
          </p:nvPr>
        </p:nvSpPr>
        <p:spPr/>
        <p:txBody>
          <a:bodyPr/>
          <a:lstStyle/>
          <a:p>
            <a:pPr>
              <a:defRPr/>
            </a:pPr>
            <a:fld id="{59DE0EA8-495D-412D-98E7-B8FB0E50EFC0}"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Establishing Scope of ISCP</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37391916"/>
              </p:ext>
            </p:extLst>
          </p:nvPr>
        </p:nvGraphicFramePr>
        <p:xfrm>
          <a:off x="1066800" y="1524000"/>
          <a:ext cx="7162800" cy="4439468"/>
        </p:xfrm>
        <a:graphic>
          <a:graphicData uri="http://schemas.openxmlformats.org/drawingml/2006/table">
            <a:tbl>
              <a:tblPr firstRow="1" bandRow="1">
                <a:tableStyleId>{21E4AEA4-8DFA-4A89-87EB-49C32662AFE0}</a:tableStyleId>
              </a:tblPr>
              <a:tblGrid>
                <a:gridCol w="1539667">
                  <a:extLst>
                    <a:ext uri="{9D8B030D-6E8A-4147-A177-3AD203B41FA5}">
                      <a16:colId xmlns:a16="http://schemas.microsoft.com/office/drawing/2014/main" val="20000"/>
                    </a:ext>
                  </a:extLst>
                </a:gridCol>
                <a:gridCol w="5623133">
                  <a:extLst>
                    <a:ext uri="{9D8B030D-6E8A-4147-A177-3AD203B41FA5}">
                      <a16:colId xmlns:a16="http://schemas.microsoft.com/office/drawing/2014/main" val="20001"/>
                    </a:ext>
                  </a:extLst>
                </a:gridCol>
              </a:tblGrid>
              <a:tr h="1056188">
                <a:tc>
                  <a:txBody>
                    <a:bodyPr/>
                    <a:lstStyle/>
                    <a:p>
                      <a:pPr algn="ctr"/>
                      <a:r>
                        <a:rPr lang="en-US" b="1" dirty="0" smtClean="0">
                          <a:solidFill>
                            <a:schemeClr val="bg1"/>
                          </a:solidFill>
                        </a:rPr>
                        <a:t>Elements</a:t>
                      </a:r>
                      <a:r>
                        <a:rPr lang="en-US" b="1" baseline="0" dirty="0" smtClean="0">
                          <a:solidFill>
                            <a:schemeClr val="bg1"/>
                          </a:solidFill>
                        </a:rPr>
                        <a:t> of a compliance program</a:t>
                      </a:r>
                      <a:endParaRPr lang="en-US" b="1" dirty="0">
                        <a:solidFill>
                          <a:schemeClr val="bg1"/>
                        </a:solidFill>
                      </a:endParaRPr>
                    </a:p>
                  </a:txBody>
                  <a:tcPr>
                    <a:solidFill>
                      <a:schemeClr val="accent1">
                        <a:lumMod val="50000"/>
                      </a:schemeClr>
                    </a:solidFill>
                  </a:tcPr>
                </a:tc>
                <a:tc>
                  <a:txBody>
                    <a:bodyPr/>
                    <a:lstStyle/>
                    <a:p>
                      <a:pPr algn="ctr">
                        <a:buFont typeface="Arial"/>
                        <a:buNone/>
                      </a:pPr>
                      <a:endParaRPr lang="en-US" b="1" dirty="0" smtClean="0"/>
                    </a:p>
                    <a:p>
                      <a:pPr algn="ctr">
                        <a:buFont typeface="Arial"/>
                        <a:buNone/>
                      </a:pPr>
                      <a:r>
                        <a:rPr lang="en-US" b="1" dirty="0" smtClean="0"/>
                        <a:t>Decisions</a:t>
                      </a:r>
                      <a:r>
                        <a:rPr lang="en-US" b="1" baseline="0" dirty="0" smtClean="0"/>
                        <a:t> that will help define scope</a:t>
                      </a:r>
                      <a:endParaRPr lang="en-US" b="1" dirty="0"/>
                    </a:p>
                  </a:txBody>
                  <a:tcPr>
                    <a:solidFill>
                      <a:schemeClr val="accent1">
                        <a:lumMod val="50000"/>
                      </a:schemeClr>
                    </a:solidFill>
                  </a:tcPr>
                </a:tc>
                <a:extLst>
                  <a:ext uri="{0D108BD9-81ED-4DB2-BD59-A6C34878D82A}">
                    <a16:rowId xmlns:a16="http://schemas.microsoft.com/office/drawing/2014/main" val="10000"/>
                  </a:ext>
                </a:extLst>
              </a:tr>
              <a:tr h="756045">
                <a:tc>
                  <a:txBody>
                    <a:bodyPr/>
                    <a:lstStyle/>
                    <a:p>
                      <a:pPr algn="ctr"/>
                      <a:r>
                        <a:rPr lang="en-US" sz="1600" b="1" dirty="0" smtClean="0">
                          <a:solidFill>
                            <a:schemeClr val="tx1"/>
                          </a:solidFill>
                        </a:rPr>
                        <a:t>Compliance</a:t>
                      </a:r>
                      <a:endParaRPr lang="en-US" sz="1600" b="1" dirty="0">
                        <a:solidFill>
                          <a:schemeClr val="tx1"/>
                        </a:solidFill>
                      </a:endParaRPr>
                    </a:p>
                  </a:txBody>
                  <a:tcPr>
                    <a:solidFill>
                      <a:schemeClr val="accent1">
                        <a:lumMod val="20000"/>
                        <a:lumOff val="80000"/>
                      </a:schemeClr>
                    </a:solidFill>
                  </a:tcPr>
                </a:tc>
                <a:tc>
                  <a:txBody>
                    <a:bodyPr/>
                    <a:lstStyle/>
                    <a:p>
                      <a:pPr>
                        <a:buFont typeface="Arial"/>
                        <a:buChar char="•"/>
                      </a:pPr>
                      <a:r>
                        <a:rPr lang="en-US" sz="1600" b="0" dirty="0" smtClean="0"/>
                        <a:t> To</a:t>
                      </a:r>
                      <a:r>
                        <a:rPr lang="en-US" sz="1600" b="0" baseline="0" dirty="0" smtClean="0"/>
                        <a:t> which regulatory guidelines is the organization subject?</a:t>
                      </a:r>
                    </a:p>
                    <a:p>
                      <a:pPr>
                        <a:buFont typeface="Arial"/>
                        <a:buChar char="•"/>
                      </a:pPr>
                      <a:r>
                        <a:rPr lang="en-US" sz="1600" b="0" baseline="0" dirty="0" smtClean="0"/>
                        <a:t> Determine which regulation has the most stringent or detailed requirement?</a:t>
                      </a:r>
                      <a:endParaRPr lang="en-US" sz="1600" b="0" dirty="0"/>
                    </a:p>
                  </a:txBody>
                  <a:tcPr>
                    <a:solidFill>
                      <a:schemeClr val="accent1">
                        <a:lumMod val="20000"/>
                        <a:lumOff val="80000"/>
                      </a:schemeClr>
                    </a:solidFill>
                  </a:tcPr>
                </a:tc>
                <a:extLst>
                  <a:ext uri="{0D108BD9-81ED-4DB2-BD59-A6C34878D82A}">
                    <a16:rowId xmlns:a16="http://schemas.microsoft.com/office/drawing/2014/main" val="10001"/>
                  </a:ext>
                </a:extLst>
              </a:tr>
              <a:tr h="578826">
                <a:tc>
                  <a:txBody>
                    <a:bodyPr/>
                    <a:lstStyle/>
                    <a:p>
                      <a:pPr algn="ctr"/>
                      <a:r>
                        <a:rPr lang="en-US" sz="1600" b="1" dirty="0" smtClean="0">
                          <a:solidFill>
                            <a:schemeClr val="tx1"/>
                          </a:solidFill>
                        </a:rPr>
                        <a:t>Risk management</a:t>
                      </a:r>
                      <a:endParaRPr lang="en-US" sz="1600" b="1" dirty="0">
                        <a:solidFill>
                          <a:schemeClr val="tx1"/>
                        </a:solidFill>
                      </a:endParaRPr>
                    </a:p>
                  </a:txBody>
                  <a:tcPr/>
                </a:tc>
                <a:tc>
                  <a:txBody>
                    <a:bodyPr/>
                    <a:lstStyle/>
                    <a:p>
                      <a:pPr>
                        <a:buFont typeface="Arial"/>
                        <a:buChar char="•"/>
                      </a:pPr>
                      <a:r>
                        <a:rPr lang="en-US" sz="1600" b="0" dirty="0" smtClean="0"/>
                        <a:t> Does</a:t>
                      </a:r>
                      <a:r>
                        <a:rPr lang="en-US" sz="1600" b="0" baseline="0" dirty="0" smtClean="0"/>
                        <a:t> the organization have a risk assessment methodology?</a:t>
                      </a:r>
                    </a:p>
                    <a:p>
                      <a:pPr>
                        <a:buFont typeface="Arial"/>
                        <a:buChar char="•"/>
                      </a:pPr>
                      <a:r>
                        <a:rPr lang="en-US" sz="1600" b="0" baseline="0" dirty="0" smtClean="0"/>
                        <a:t> When was the last comprehensive risk assessment performed?</a:t>
                      </a:r>
                      <a:endParaRPr lang="en-US" sz="1600" b="0" dirty="0"/>
                    </a:p>
                  </a:txBody>
                  <a:tcPr/>
                </a:tc>
                <a:extLst>
                  <a:ext uri="{0D108BD9-81ED-4DB2-BD59-A6C34878D82A}">
                    <a16:rowId xmlns:a16="http://schemas.microsoft.com/office/drawing/2014/main" val="10002"/>
                  </a:ext>
                </a:extLst>
              </a:tr>
              <a:tr h="756045">
                <a:tc>
                  <a:txBody>
                    <a:bodyPr/>
                    <a:lstStyle/>
                    <a:p>
                      <a:pPr algn="ctr"/>
                      <a:r>
                        <a:rPr lang="en-US" sz="1600" b="1" dirty="0" smtClean="0">
                          <a:solidFill>
                            <a:schemeClr val="tx1"/>
                          </a:solidFill>
                        </a:rPr>
                        <a:t>Internal audit</a:t>
                      </a:r>
                      <a:endParaRPr lang="en-US" sz="1600" b="1" dirty="0">
                        <a:solidFill>
                          <a:schemeClr val="tx1"/>
                        </a:solidFill>
                      </a:endParaRPr>
                    </a:p>
                  </a:txBody>
                  <a:tcPr>
                    <a:solidFill>
                      <a:schemeClr val="accent1">
                        <a:lumMod val="20000"/>
                        <a:lumOff val="80000"/>
                      </a:schemeClr>
                    </a:solidFill>
                  </a:tcPr>
                </a:tc>
                <a:tc>
                  <a:txBody>
                    <a:bodyPr/>
                    <a:lstStyle/>
                    <a:p>
                      <a:pPr>
                        <a:buFont typeface="Arial"/>
                        <a:buChar char="•"/>
                      </a:pPr>
                      <a:r>
                        <a:rPr lang="en-US" sz="1600" b="0" dirty="0" smtClean="0"/>
                        <a:t> Are regular information</a:t>
                      </a:r>
                      <a:r>
                        <a:rPr lang="en-US" sz="1600" b="0" baseline="0" dirty="0" smtClean="0"/>
                        <a:t> security audits performed in the organization today?</a:t>
                      </a:r>
                    </a:p>
                    <a:p>
                      <a:pPr>
                        <a:buFont typeface="Arial"/>
                        <a:buChar char="•"/>
                      </a:pPr>
                      <a:r>
                        <a:rPr lang="en-US" sz="1600" b="0" baseline="0" dirty="0" smtClean="0"/>
                        <a:t> Is there an established audit methodology in use?</a:t>
                      </a:r>
                      <a:endParaRPr lang="en-US" sz="1600" b="0" dirty="0"/>
                    </a:p>
                  </a:txBody>
                  <a:tcPr>
                    <a:solidFill>
                      <a:schemeClr val="accent1">
                        <a:lumMod val="20000"/>
                        <a:lumOff val="80000"/>
                      </a:schemeClr>
                    </a:solidFill>
                  </a:tcPr>
                </a:tc>
                <a:extLst>
                  <a:ext uri="{0D108BD9-81ED-4DB2-BD59-A6C34878D82A}">
                    <a16:rowId xmlns:a16="http://schemas.microsoft.com/office/drawing/2014/main" val="10003"/>
                  </a:ext>
                </a:extLst>
              </a:tr>
              <a:tr h="578826">
                <a:tc>
                  <a:txBody>
                    <a:bodyPr/>
                    <a:lstStyle/>
                    <a:p>
                      <a:pPr algn="ctr"/>
                      <a:r>
                        <a:rPr lang="en-US" sz="1600" b="1" dirty="0" smtClean="0">
                          <a:solidFill>
                            <a:schemeClr val="tx1"/>
                          </a:solidFill>
                        </a:rPr>
                        <a:t>Legal</a:t>
                      </a:r>
                      <a:endParaRPr lang="en-US" sz="1600" b="1" dirty="0">
                        <a:solidFill>
                          <a:schemeClr val="tx1"/>
                        </a:solidFill>
                      </a:endParaRPr>
                    </a:p>
                  </a:txBody>
                  <a:tcPr/>
                </a:tc>
                <a:tc>
                  <a:txBody>
                    <a:bodyPr/>
                    <a:lstStyle/>
                    <a:p>
                      <a:pPr>
                        <a:buFont typeface="Arial"/>
                        <a:buChar char="•"/>
                      </a:pPr>
                      <a:r>
                        <a:rPr lang="en-US" sz="1600" b="0" dirty="0" smtClean="0"/>
                        <a:t> What are the legal concerns related</a:t>
                      </a:r>
                      <a:r>
                        <a:rPr lang="en-US" sz="1600" b="0" baseline="0" dirty="0" smtClean="0"/>
                        <a:t> to information security?</a:t>
                      </a:r>
                    </a:p>
                    <a:p>
                      <a:pPr>
                        <a:buFont typeface="Arial"/>
                        <a:buChar char="•"/>
                      </a:pPr>
                      <a:r>
                        <a:rPr lang="en-US" sz="1600" b="0" baseline="0" dirty="0" smtClean="0"/>
                        <a:t> Is there a formal legal hold policy and procedure?</a:t>
                      </a:r>
                      <a:endParaRPr lang="en-US" sz="1600" b="0" dirty="0"/>
                    </a:p>
                  </a:txBody>
                  <a:tcPr/>
                </a:tc>
                <a:extLst>
                  <a:ext uri="{0D108BD9-81ED-4DB2-BD59-A6C34878D82A}">
                    <a16:rowId xmlns:a16="http://schemas.microsoft.com/office/drawing/2014/main" val="10004"/>
                  </a:ext>
                </a:extLst>
              </a:tr>
              <a:tr h="578826">
                <a:tc>
                  <a:txBody>
                    <a:bodyPr/>
                    <a:lstStyle/>
                    <a:p>
                      <a:pPr algn="ctr"/>
                      <a:r>
                        <a:rPr lang="en-US" sz="1600" b="1" dirty="0" smtClean="0">
                          <a:solidFill>
                            <a:schemeClr val="tx1"/>
                          </a:solidFill>
                        </a:rPr>
                        <a:t>Information Technology</a:t>
                      </a:r>
                      <a:endParaRPr lang="en-US" sz="1600" b="1" dirty="0">
                        <a:solidFill>
                          <a:schemeClr val="tx1"/>
                        </a:solidFill>
                      </a:endParaRPr>
                    </a:p>
                  </a:txBody>
                  <a:tcPr>
                    <a:solidFill>
                      <a:schemeClr val="accent1">
                        <a:lumMod val="20000"/>
                        <a:lumOff val="80000"/>
                      </a:schemeClr>
                    </a:solidFill>
                  </a:tcPr>
                </a:tc>
                <a:tc>
                  <a:txBody>
                    <a:bodyPr/>
                    <a:lstStyle/>
                    <a:p>
                      <a:pPr>
                        <a:buFont typeface="Arial"/>
                        <a:buChar char="•"/>
                      </a:pPr>
                      <a:r>
                        <a:rPr lang="en-US" sz="1600" b="0" dirty="0" smtClean="0"/>
                        <a:t> Has IT selected a security standard such as ISO or NIST?</a:t>
                      </a:r>
                    </a:p>
                    <a:p>
                      <a:pPr>
                        <a:buFont typeface="Arial"/>
                        <a:buChar char="•"/>
                      </a:pPr>
                      <a:r>
                        <a:rPr lang="en-US" sz="1600" b="0" dirty="0" smtClean="0"/>
                        <a:t> Does IT have a complete</a:t>
                      </a:r>
                      <a:r>
                        <a:rPr lang="en-US" sz="1600" b="0" baseline="0" dirty="0" smtClean="0"/>
                        <a:t> inventory of information assets?</a:t>
                      </a:r>
                      <a:endParaRPr lang="en-US" sz="1600" b="0" dirty="0"/>
                    </a:p>
                  </a:txBody>
                  <a:tcPr>
                    <a:solidFill>
                      <a:schemeClr val="accent1">
                        <a:lumMod val="20000"/>
                        <a:lumOff val="80000"/>
                      </a:schemeClr>
                    </a:solidFill>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3682</TotalTime>
  <Words>1325</Words>
  <Application>Microsoft Office PowerPoint</Application>
  <PresentationFormat>On-screen Show (4:3)</PresentationFormat>
  <Paragraphs>152</Paragraphs>
  <Slides>18</Slides>
  <Notes>3</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 Health Information Security  and Privacy</vt:lpstr>
      <vt:lpstr>Are We Compliant?</vt:lpstr>
      <vt:lpstr>The HIPAA Security Rule</vt:lpstr>
      <vt:lpstr>Security Rule Compliance</vt:lpstr>
      <vt:lpstr>Challenges Most Healthcare Organizations Face</vt:lpstr>
      <vt:lpstr> The OIG (The Office of the Inspector General)’s Seven Elements</vt:lpstr>
      <vt:lpstr>Details of Seven Key Elements</vt:lpstr>
      <vt:lpstr>Goals of an Information Security Compliance Program (ISCP)</vt:lpstr>
      <vt:lpstr>Establishing Scope of ISCP</vt:lpstr>
      <vt:lpstr>Medicare and Medicaid Fraud, Waste and Abuse</vt:lpstr>
      <vt:lpstr>Why GAO Did This Study</vt:lpstr>
      <vt:lpstr>Regulatory Requirements and the Compliance Matrix</vt:lpstr>
      <vt:lpstr>FISMA</vt:lpstr>
      <vt:lpstr>The Joint Commission</vt:lpstr>
      <vt:lpstr>PCI and FACTA</vt:lpstr>
      <vt:lpstr>PCI and FACTA</vt:lpstr>
      <vt:lpstr>Summary: Steps to an Effective Strategy</vt:lpstr>
      <vt:lpstr>Further Reading/Investigation</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3204</dc:title>
  <dc:creator>cse</dc:creator>
  <cp:lastModifiedBy>Hossain Shahriar</cp:lastModifiedBy>
  <cp:revision>286</cp:revision>
  <dcterms:created xsi:type="dcterms:W3CDTF">2005-08-29T17:59:24Z</dcterms:created>
  <dcterms:modified xsi:type="dcterms:W3CDTF">2020-04-05T17:00:48Z</dcterms:modified>
</cp:coreProperties>
</file>