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2" r:id="rId1"/>
  </p:sldMasterIdLst>
  <p:notesMasterIdLst>
    <p:notesMasterId r:id="rId37"/>
  </p:notesMasterIdLst>
  <p:handoutMasterIdLst>
    <p:handoutMasterId r:id="rId38"/>
  </p:handoutMasterIdLst>
  <p:sldIdLst>
    <p:sldId id="256" r:id="rId2"/>
    <p:sldId id="652" r:id="rId3"/>
    <p:sldId id="653" r:id="rId4"/>
    <p:sldId id="654" r:id="rId5"/>
    <p:sldId id="663" r:id="rId6"/>
    <p:sldId id="656" r:id="rId7"/>
    <p:sldId id="662" r:id="rId8"/>
    <p:sldId id="657" r:id="rId9"/>
    <p:sldId id="658" r:id="rId10"/>
    <p:sldId id="659" r:id="rId11"/>
    <p:sldId id="664" r:id="rId12"/>
    <p:sldId id="665" r:id="rId13"/>
    <p:sldId id="666" r:id="rId14"/>
    <p:sldId id="667" r:id="rId15"/>
    <p:sldId id="668" r:id="rId16"/>
    <p:sldId id="669" r:id="rId17"/>
    <p:sldId id="671" r:id="rId18"/>
    <p:sldId id="670" r:id="rId19"/>
    <p:sldId id="660" r:id="rId20"/>
    <p:sldId id="672" r:id="rId21"/>
    <p:sldId id="673" r:id="rId22"/>
    <p:sldId id="674" r:id="rId23"/>
    <p:sldId id="675" r:id="rId24"/>
    <p:sldId id="677" r:id="rId25"/>
    <p:sldId id="678" r:id="rId26"/>
    <p:sldId id="679" r:id="rId27"/>
    <p:sldId id="680" r:id="rId28"/>
    <p:sldId id="681" r:id="rId29"/>
    <p:sldId id="682" r:id="rId30"/>
    <p:sldId id="683" r:id="rId31"/>
    <p:sldId id="684" r:id="rId32"/>
    <p:sldId id="685" r:id="rId33"/>
    <p:sldId id="661" r:id="rId34"/>
    <p:sldId id="686" r:id="rId35"/>
    <p:sldId id="687" r:id="rId36"/>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1840" autoAdjust="0"/>
  </p:normalViewPr>
  <p:slideViewPr>
    <p:cSldViewPr>
      <p:cViewPr varScale="1">
        <p:scale>
          <a:sx n="54" d="100"/>
          <a:sy n="54" d="100"/>
        </p:scale>
        <p:origin x="1634" y="2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4034"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l" defTabSz="966788" eaLnBrk="1" hangingPunct="1">
              <a:defRPr sz="1300" smtClean="0">
                <a:latin typeface="Arial" charset="0"/>
              </a:defRPr>
            </a:lvl1pPr>
          </a:lstStyle>
          <a:p>
            <a:pPr>
              <a:defRPr/>
            </a:pPr>
            <a:endParaRPr lang="en-US"/>
          </a:p>
        </p:txBody>
      </p:sp>
      <p:sp>
        <p:nvSpPr>
          <p:cNvPr id="44035" name="Rectangle 3"/>
          <p:cNvSpPr>
            <a:spLocks noGrp="1" noChangeArrowheads="1"/>
          </p:cNvSpPr>
          <p:nvPr>
            <p:ph type="dt" sz="quarter" idx="1"/>
          </p:nvPr>
        </p:nvSpPr>
        <p:spPr bwMode="auto">
          <a:xfrm>
            <a:off x="4143375"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defTabSz="966788" eaLnBrk="1" hangingPunct="1">
              <a:defRPr sz="1300" smtClean="0">
                <a:latin typeface="Arial" charset="0"/>
              </a:defRPr>
            </a:lvl1pPr>
          </a:lstStyle>
          <a:p>
            <a:pPr>
              <a:defRPr/>
            </a:pPr>
            <a:endParaRPr lang="en-US"/>
          </a:p>
        </p:txBody>
      </p:sp>
      <p:sp>
        <p:nvSpPr>
          <p:cNvPr id="44036" name="Rectangle 4"/>
          <p:cNvSpPr>
            <a:spLocks noGrp="1" noChangeArrowheads="1"/>
          </p:cNvSpPr>
          <p:nvPr>
            <p:ph type="ftr" sz="quarter" idx="2"/>
          </p:nvPr>
        </p:nvSpPr>
        <p:spPr bwMode="auto">
          <a:xfrm>
            <a:off x="0" y="9120188"/>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l" defTabSz="966788" eaLnBrk="1" hangingPunct="1">
              <a:defRPr sz="1300" smtClean="0">
                <a:latin typeface="Arial" charset="0"/>
              </a:defRPr>
            </a:lvl1pPr>
          </a:lstStyle>
          <a:p>
            <a:pPr>
              <a:defRPr/>
            </a:pPr>
            <a:endParaRPr lang="en-US"/>
          </a:p>
        </p:txBody>
      </p:sp>
      <p:sp>
        <p:nvSpPr>
          <p:cNvPr id="44037" name="Rectangle 5"/>
          <p:cNvSpPr>
            <a:spLocks noGrp="1" noChangeArrowheads="1"/>
          </p:cNvSpPr>
          <p:nvPr>
            <p:ph type="sldNum" sz="quarter" idx="3"/>
          </p:nvPr>
        </p:nvSpPr>
        <p:spPr bwMode="auto">
          <a:xfrm>
            <a:off x="4143375" y="9120188"/>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defTabSz="966788" eaLnBrk="1" hangingPunct="1">
              <a:defRPr sz="1300" smtClean="0">
                <a:latin typeface="Arial" charset="0"/>
              </a:defRPr>
            </a:lvl1pPr>
          </a:lstStyle>
          <a:p>
            <a:pPr>
              <a:defRPr/>
            </a:pPr>
            <a:fld id="{04D9C4B0-B3AB-420D-A759-C336340EB5FD}" type="slidenum">
              <a:rPr lang="en-US"/>
              <a:pPr>
                <a:defRPr/>
              </a:pPr>
              <a:t>‹#›</a:t>
            </a:fld>
            <a:endParaRPr lang="en-US"/>
          </a:p>
        </p:txBody>
      </p:sp>
    </p:spTree>
    <p:extLst>
      <p:ext uri="{BB962C8B-B14F-4D97-AF65-F5344CB8AC3E}">
        <p14:creationId xmlns:p14="http://schemas.microsoft.com/office/powerpoint/2010/main" val="155469780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3490"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defRPr sz="1200" smtClean="0">
                <a:latin typeface="Arial" charset="0"/>
              </a:defRPr>
            </a:lvl1pPr>
          </a:lstStyle>
          <a:p>
            <a:pPr>
              <a:defRPr/>
            </a:pPr>
            <a:endParaRPr lang="en-US"/>
          </a:p>
        </p:txBody>
      </p:sp>
      <p:sp>
        <p:nvSpPr>
          <p:cNvPr id="63491" name="Rectangle 3"/>
          <p:cNvSpPr>
            <a:spLocks noGrp="1" noChangeArrowheads="1"/>
          </p:cNvSpPr>
          <p:nvPr>
            <p:ph type="dt" idx="1"/>
          </p:nvPr>
        </p:nvSpPr>
        <p:spPr bwMode="auto">
          <a:xfrm>
            <a:off x="4143375" y="0"/>
            <a:ext cx="3170238" cy="4794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smtClean="0">
                <a:latin typeface="Arial" charset="0"/>
              </a:defRPr>
            </a:lvl1pPr>
          </a:lstStyle>
          <a:p>
            <a:pPr>
              <a:defRPr/>
            </a:pPr>
            <a:endParaRPr lang="en-US"/>
          </a:p>
        </p:txBody>
      </p:sp>
      <p:sp>
        <p:nvSpPr>
          <p:cNvPr id="57348"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p:spPr>
      </p:sp>
      <p:sp>
        <p:nvSpPr>
          <p:cNvPr id="63493" name="Rectangle 5"/>
          <p:cNvSpPr>
            <a:spLocks noGrp="1" noChangeArrowheads="1"/>
          </p:cNvSpPr>
          <p:nvPr>
            <p:ph type="body" sz="quarter" idx="3"/>
          </p:nvPr>
        </p:nvSpPr>
        <p:spPr bwMode="auto">
          <a:xfrm>
            <a:off x="731838" y="4560888"/>
            <a:ext cx="5851525" cy="43195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3494" name="Rectangle 6"/>
          <p:cNvSpPr>
            <a:spLocks noGrp="1" noChangeArrowheads="1"/>
          </p:cNvSpPr>
          <p:nvPr>
            <p:ph type="ftr" sz="quarter" idx="4"/>
          </p:nvPr>
        </p:nvSpPr>
        <p:spPr bwMode="auto">
          <a:xfrm>
            <a:off x="0" y="9120188"/>
            <a:ext cx="3170238" cy="4794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1" hangingPunct="1">
              <a:defRPr sz="1200" smtClean="0">
                <a:latin typeface="Arial" charset="0"/>
              </a:defRPr>
            </a:lvl1pPr>
          </a:lstStyle>
          <a:p>
            <a:pPr>
              <a:defRPr/>
            </a:pPr>
            <a:endParaRPr lang="en-US"/>
          </a:p>
        </p:txBody>
      </p:sp>
      <p:sp>
        <p:nvSpPr>
          <p:cNvPr id="63495" name="Rectangle 7"/>
          <p:cNvSpPr>
            <a:spLocks noGrp="1" noChangeArrowheads="1"/>
          </p:cNvSpPr>
          <p:nvPr>
            <p:ph type="sldNum" sz="quarter" idx="5"/>
          </p:nvPr>
        </p:nvSpPr>
        <p:spPr bwMode="auto">
          <a:xfrm>
            <a:off x="4143375" y="9120188"/>
            <a:ext cx="3170238" cy="4794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latin typeface="Arial" charset="0"/>
              </a:defRPr>
            </a:lvl1pPr>
          </a:lstStyle>
          <a:p>
            <a:pPr>
              <a:defRPr/>
            </a:pPr>
            <a:fld id="{AA263040-508D-4903-903D-B5301CE76C17}" type="slidenum">
              <a:rPr lang="en-US"/>
              <a:pPr>
                <a:defRPr/>
              </a:pPr>
              <a:t>‹#›</a:t>
            </a:fld>
            <a:endParaRPr lang="en-US"/>
          </a:p>
        </p:txBody>
      </p:sp>
    </p:spTree>
    <p:extLst>
      <p:ext uri="{BB962C8B-B14F-4D97-AF65-F5344CB8AC3E}">
        <p14:creationId xmlns:p14="http://schemas.microsoft.com/office/powerpoint/2010/main" val="44683730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A263040-508D-4903-903D-B5301CE76C17}" type="slidenum">
              <a:rPr lang="en-US" smtClean="0"/>
              <a:pPr>
                <a:defRPr/>
              </a:pPr>
              <a:t>1</a:t>
            </a:fld>
            <a:endParaRPr lang="en-US"/>
          </a:p>
        </p:txBody>
      </p:sp>
    </p:spTree>
    <p:extLst>
      <p:ext uri="{BB962C8B-B14F-4D97-AF65-F5344CB8AC3E}">
        <p14:creationId xmlns:p14="http://schemas.microsoft.com/office/powerpoint/2010/main" val="18160792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AA263040-508D-4903-903D-B5301CE76C17}" type="slidenum">
              <a:rPr lang="en-US" smtClean="0"/>
              <a:pPr>
                <a:defRPr/>
              </a:pPr>
              <a:t>10</a:t>
            </a:fld>
            <a:endParaRPr lang="en-US"/>
          </a:p>
        </p:txBody>
      </p:sp>
    </p:spTree>
    <p:extLst>
      <p:ext uri="{BB962C8B-B14F-4D97-AF65-F5344CB8AC3E}">
        <p14:creationId xmlns:p14="http://schemas.microsoft.com/office/powerpoint/2010/main" val="3530304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AA263040-508D-4903-903D-B5301CE76C17}" type="slidenum">
              <a:rPr lang="en-US" smtClean="0"/>
              <a:pPr>
                <a:defRPr/>
              </a:pPr>
              <a:t>11</a:t>
            </a:fld>
            <a:endParaRPr lang="en-US"/>
          </a:p>
        </p:txBody>
      </p:sp>
    </p:spTree>
    <p:extLst>
      <p:ext uri="{BB962C8B-B14F-4D97-AF65-F5344CB8AC3E}">
        <p14:creationId xmlns:p14="http://schemas.microsoft.com/office/powerpoint/2010/main" val="37719479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AA263040-508D-4903-903D-B5301CE76C17}" type="slidenum">
              <a:rPr lang="en-US" smtClean="0"/>
              <a:pPr>
                <a:defRPr/>
              </a:pPr>
              <a:t>12</a:t>
            </a:fld>
            <a:endParaRPr lang="en-US"/>
          </a:p>
        </p:txBody>
      </p:sp>
    </p:spTree>
    <p:extLst>
      <p:ext uri="{BB962C8B-B14F-4D97-AF65-F5344CB8AC3E}">
        <p14:creationId xmlns:p14="http://schemas.microsoft.com/office/powerpoint/2010/main" val="3100507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AA263040-508D-4903-903D-B5301CE76C17}" type="slidenum">
              <a:rPr lang="en-US" smtClean="0"/>
              <a:pPr>
                <a:defRPr/>
              </a:pPr>
              <a:t>13</a:t>
            </a:fld>
            <a:endParaRPr lang="en-US"/>
          </a:p>
        </p:txBody>
      </p:sp>
    </p:spTree>
    <p:extLst>
      <p:ext uri="{BB962C8B-B14F-4D97-AF65-F5344CB8AC3E}">
        <p14:creationId xmlns:p14="http://schemas.microsoft.com/office/powerpoint/2010/main" val="292103713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AA263040-508D-4903-903D-B5301CE76C17}" type="slidenum">
              <a:rPr lang="en-US" smtClean="0"/>
              <a:pPr>
                <a:defRPr/>
              </a:pPr>
              <a:t>14</a:t>
            </a:fld>
            <a:endParaRPr lang="en-US"/>
          </a:p>
        </p:txBody>
      </p:sp>
    </p:spTree>
    <p:extLst>
      <p:ext uri="{BB962C8B-B14F-4D97-AF65-F5344CB8AC3E}">
        <p14:creationId xmlns:p14="http://schemas.microsoft.com/office/powerpoint/2010/main" val="12758064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AA263040-508D-4903-903D-B5301CE76C17}" type="slidenum">
              <a:rPr lang="en-US" smtClean="0"/>
              <a:pPr>
                <a:defRPr/>
              </a:pPr>
              <a:t>15</a:t>
            </a:fld>
            <a:endParaRPr lang="en-US"/>
          </a:p>
        </p:txBody>
      </p:sp>
    </p:spTree>
    <p:extLst>
      <p:ext uri="{BB962C8B-B14F-4D97-AF65-F5344CB8AC3E}">
        <p14:creationId xmlns:p14="http://schemas.microsoft.com/office/powerpoint/2010/main" val="267151140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AA263040-508D-4903-903D-B5301CE76C17}" type="slidenum">
              <a:rPr lang="en-US" smtClean="0"/>
              <a:pPr>
                <a:defRPr/>
              </a:pPr>
              <a:t>16</a:t>
            </a:fld>
            <a:endParaRPr lang="en-US"/>
          </a:p>
        </p:txBody>
      </p:sp>
    </p:spTree>
    <p:extLst>
      <p:ext uri="{BB962C8B-B14F-4D97-AF65-F5344CB8AC3E}">
        <p14:creationId xmlns:p14="http://schemas.microsoft.com/office/powerpoint/2010/main" val="69836015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AA263040-508D-4903-903D-B5301CE76C17}" type="slidenum">
              <a:rPr lang="en-US" smtClean="0"/>
              <a:pPr>
                <a:defRPr/>
              </a:pPr>
              <a:t>17</a:t>
            </a:fld>
            <a:endParaRPr lang="en-US"/>
          </a:p>
        </p:txBody>
      </p:sp>
    </p:spTree>
    <p:extLst>
      <p:ext uri="{BB962C8B-B14F-4D97-AF65-F5344CB8AC3E}">
        <p14:creationId xmlns:p14="http://schemas.microsoft.com/office/powerpoint/2010/main" val="296672381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AA263040-508D-4903-903D-B5301CE76C17}" type="slidenum">
              <a:rPr lang="en-US" smtClean="0"/>
              <a:pPr>
                <a:defRPr/>
              </a:pPr>
              <a:t>18</a:t>
            </a:fld>
            <a:endParaRPr lang="en-US"/>
          </a:p>
        </p:txBody>
      </p:sp>
    </p:spTree>
    <p:extLst>
      <p:ext uri="{BB962C8B-B14F-4D97-AF65-F5344CB8AC3E}">
        <p14:creationId xmlns:p14="http://schemas.microsoft.com/office/powerpoint/2010/main" val="406998288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AA263040-508D-4903-903D-B5301CE76C17}" type="slidenum">
              <a:rPr lang="en-US" smtClean="0"/>
              <a:pPr>
                <a:defRPr/>
              </a:pPr>
              <a:t>19</a:t>
            </a:fld>
            <a:endParaRPr lang="en-US"/>
          </a:p>
        </p:txBody>
      </p:sp>
    </p:spTree>
    <p:extLst>
      <p:ext uri="{BB962C8B-B14F-4D97-AF65-F5344CB8AC3E}">
        <p14:creationId xmlns:p14="http://schemas.microsoft.com/office/powerpoint/2010/main" val="13467564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AA263040-508D-4903-903D-B5301CE76C17}" type="slidenum">
              <a:rPr lang="en-US" smtClean="0"/>
              <a:pPr>
                <a:defRPr/>
              </a:pPr>
              <a:t>2</a:t>
            </a:fld>
            <a:endParaRPr lang="en-US"/>
          </a:p>
        </p:txBody>
      </p:sp>
    </p:spTree>
    <p:extLst>
      <p:ext uri="{BB962C8B-B14F-4D97-AF65-F5344CB8AC3E}">
        <p14:creationId xmlns:p14="http://schemas.microsoft.com/office/powerpoint/2010/main" val="77898126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AA263040-508D-4903-903D-B5301CE76C17}" type="slidenum">
              <a:rPr lang="en-US" smtClean="0"/>
              <a:pPr>
                <a:defRPr/>
              </a:pPr>
              <a:t>20</a:t>
            </a:fld>
            <a:endParaRPr lang="en-US"/>
          </a:p>
        </p:txBody>
      </p:sp>
    </p:spTree>
    <p:extLst>
      <p:ext uri="{BB962C8B-B14F-4D97-AF65-F5344CB8AC3E}">
        <p14:creationId xmlns:p14="http://schemas.microsoft.com/office/powerpoint/2010/main" val="416929435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AA263040-508D-4903-903D-B5301CE76C17}" type="slidenum">
              <a:rPr lang="en-US" smtClean="0"/>
              <a:pPr>
                <a:defRPr/>
              </a:pPr>
              <a:t>21</a:t>
            </a:fld>
            <a:endParaRPr lang="en-US"/>
          </a:p>
        </p:txBody>
      </p:sp>
    </p:spTree>
    <p:extLst>
      <p:ext uri="{BB962C8B-B14F-4D97-AF65-F5344CB8AC3E}">
        <p14:creationId xmlns:p14="http://schemas.microsoft.com/office/powerpoint/2010/main" val="262821195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AA263040-508D-4903-903D-B5301CE76C17}" type="slidenum">
              <a:rPr lang="en-US" smtClean="0"/>
              <a:pPr>
                <a:defRPr/>
              </a:pPr>
              <a:t>22</a:t>
            </a:fld>
            <a:endParaRPr lang="en-US"/>
          </a:p>
        </p:txBody>
      </p:sp>
    </p:spTree>
    <p:extLst>
      <p:ext uri="{BB962C8B-B14F-4D97-AF65-F5344CB8AC3E}">
        <p14:creationId xmlns:p14="http://schemas.microsoft.com/office/powerpoint/2010/main" val="70825010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AA263040-508D-4903-903D-B5301CE76C17}" type="slidenum">
              <a:rPr lang="en-US" smtClean="0"/>
              <a:pPr>
                <a:defRPr/>
              </a:pPr>
              <a:t>23</a:t>
            </a:fld>
            <a:endParaRPr lang="en-US"/>
          </a:p>
        </p:txBody>
      </p:sp>
    </p:spTree>
    <p:extLst>
      <p:ext uri="{BB962C8B-B14F-4D97-AF65-F5344CB8AC3E}">
        <p14:creationId xmlns:p14="http://schemas.microsoft.com/office/powerpoint/2010/main" val="314969980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AA263040-508D-4903-903D-B5301CE76C17}" type="slidenum">
              <a:rPr lang="en-US" smtClean="0"/>
              <a:pPr>
                <a:defRPr/>
              </a:pPr>
              <a:t>24</a:t>
            </a:fld>
            <a:endParaRPr lang="en-US"/>
          </a:p>
        </p:txBody>
      </p:sp>
    </p:spTree>
    <p:extLst>
      <p:ext uri="{BB962C8B-B14F-4D97-AF65-F5344CB8AC3E}">
        <p14:creationId xmlns:p14="http://schemas.microsoft.com/office/powerpoint/2010/main" val="395019689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AA263040-508D-4903-903D-B5301CE76C17}" type="slidenum">
              <a:rPr lang="en-US" smtClean="0"/>
              <a:pPr>
                <a:defRPr/>
              </a:pPr>
              <a:t>25</a:t>
            </a:fld>
            <a:endParaRPr lang="en-US"/>
          </a:p>
        </p:txBody>
      </p:sp>
    </p:spTree>
    <p:extLst>
      <p:ext uri="{BB962C8B-B14F-4D97-AF65-F5344CB8AC3E}">
        <p14:creationId xmlns:p14="http://schemas.microsoft.com/office/powerpoint/2010/main" val="351509429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AA263040-508D-4903-903D-B5301CE76C17}" type="slidenum">
              <a:rPr lang="en-US" smtClean="0"/>
              <a:pPr>
                <a:defRPr/>
              </a:pPr>
              <a:t>26</a:t>
            </a:fld>
            <a:endParaRPr lang="en-US"/>
          </a:p>
        </p:txBody>
      </p:sp>
    </p:spTree>
    <p:extLst>
      <p:ext uri="{BB962C8B-B14F-4D97-AF65-F5344CB8AC3E}">
        <p14:creationId xmlns:p14="http://schemas.microsoft.com/office/powerpoint/2010/main" val="54801264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80D892F-DEF0-4906-B4F5-0920B5EB21A6}" type="slidenum">
              <a:rPr lang="en-US"/>
              <a:pPr/>
              <a:t>27</a:t>
            </a:fld>
            <a:endParaRPr lang="en-US"/>
          </a:p>
        </p:txBody>
      </p:sp>
      <p:sp>
        <p:nvSpPr>
          <p:cNvPr id="99330" name="Rectangle 2"/>
          <p:cNvSpPr>
            <a:spLocks noGrp="1" noRot="1" noChangeAspect="1" noChangeArrowheads="1" noTextEdit="1"/>
          </p:cNvSpPr>
          <p:nvPr>
            <p:ph type="sldImg"/>
          </p:nvPr>
        </p:nvSpPr>
        <p:spPr>
          <a:ln/>
        </p:spPr>
      </p:sp>
      <p:sp>
        <p:nvSpPr>
          <p:cNvPr id="99331" name="Rectangle 3"/>
          <p:cNvSpPr>
            <a:spLocks noGrp="1" noChangeArrowheads="1"/>
          </p:cNvSpPr>
          <p:nvPr>
            <p:ph type="body" idx="1"/>
          </p:nvPr>
        </p:nvSpPr>
        <p:spPr>
          <a:xfrm>
            <a:off x="974725" y="4560888"/>
            <a:ext cx="5365750" cy="4319587"/>
          </a:xfrm>
        </p:spPr>
        <p:txBody>
          <a:bodyPr/>
          <a:lstStyle/>
          <a:p>
            <a:r>
              <a:rPr lang="en-US" sz="1000" b="1"/>
              <a:t>Law Enforcement Involvement</a:t>
            </a:r>
          </a:p>
          <a:p>
            <a:pPr>
              <a:lnSpc>
                <a:spcPct val="80000"/>
              </a:lnSpc>
            </a:pPr>
            <a:r>
              <a:rPr lang="en-US"/>
              <a:t>There may come a time, when it has been determined that the incident at hand exceeds the violation of policy and constitutes a violation of law. </a:t>
            </a:r>
          </a:p>
          <a:p>
            <a:pPr>
              <a:lnSpc>
                <a:spcPct val="80000"/>
              </a:lnSpc>
            </a:pPr>
            <a:r>
              <a:rPr lang="en-US"/>
              <a:t>The organization may determine that involving law enforcement is necessary. </a:t>
            </a:r>
          </a:p>
          <a:p>
            <a:pPr>
              <a:lnSpc>
                <a:spcPct val="80000"/>
              </a:lnSpc>
            </a:pPr>
            <a:r>
              <a:rPr lang="en-US"/>
              <a:t>There are several questions, which must then be answered.</a:t>
            </a:r>
            <a:r>
              <a:rPr lang="en-US" sz="1000"/>
              <a:t> </a:t>
            </a:r>
          </a:p>
          <a:p>
            <a:pPr>
              <a:lnSpc>
                <a:spcPct val="80000"/>
              </a:lnSpc>
            </a:pPr>
            <a:r>
              <a:rPr lang="en-US" sz="1000"/>
              <a:t>When should the organization get law enforcement involved? </a:t>
            </a:r>
          </a:p>
          <a:p>
            <a:pPr>
              <a:lnSpc>
                <a:spcPct val="80000"/>
              </a:lnSpc>
            </a:pPr>
            <a:r>
              <a:rPr lang="en-US" sz="1000"/>
              <a:t>What level of law enforcement agency should be involved: local, state or federal?  </a:t>
            </a:r>
          </a:p>
          <a:p>
            <a:pPr>
              <a:lnSpc>
                <a:spcPct val="80000"/>
              </a:lnSpc>
            </a:pPr>
            <a:r>
              <a:rPr lang="en-US" sz="1000"/>
              <a:t>What will happen when the law enforcement agency is involved? </a:t>
            </a:r>
          </a:p>
          <a:p>
            <a:pPr>
              <a:lnSpc>
                <a:spcPct val="80000"/>
              </a:lnSpc>
            </a:pPr>
            <a:r>
              <a:rPr lang="en-US"/>
              <a:t>Some of these questions are best answered by the organization’s legal department.</a:t>
            </a:r>
          </a:p>
          <a:p>
            <a:endParaRPr lang="en-US"/>
          </a:p>
        </p:txBody>
      </p:sp>
    </p:spTree>
    <p:extLst>
      <p:ext uri="{BB962C8B-B14F-4D97-AF65-F5344CB8AC3E}">
        <p14:creationId xmlns:p14="http://schemas.microsoft.com/office/powerpoint/2010/main" val="283992388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7C9B267-7D84-404B-BB41-8D5C85203F55}" type="slidenum">
              <a:rPr lang="en-US"/>
              <a:pPr/>
              <a:t>28</a:t>
            </a:fld>
            <a:endParaRPr lang="en-US"/>
          </a:p>
        </p:txBody>
      </p:sp>
      <p:sp>
        <p:nvSpPr>
          <p:cNvPr id="101378" name="Rectangle 2"/>
          <p:cNvSpPr>
            <a:spLocks noGrp="1" noRot="1" noChangeAspect="1" noChangeArrowheads="1" noTextEdit="1"/>
          </p:cNvSpPr>
          <p:nvPr>
            <p:ph type="sldImg"/>
          </p:nvPr>
        </p:nvSpPr>
        <p:spPr>
          <a:ln/>
        </p:spPr>
      </p:sp>
      <p:sp>
        <p:nvSpPr>
          <p:cNvPr id="101379" name="Rectangle 3"/>
          <p:cNvSpPr>
            <a:spLocks noGrp="1" noChangeArrowheads="1"/>
          </p:cNvSpPr>
          <p:nvPr>
            <p:ph type="body" idx="1"/>
          </p:nvPr>
        </p:nvSpPr>
        <p:spPr>
          <a:xfrm>
            <a:off x="974725" y="4560888"/>
            <a:ext cx="5365750" cy="4319587"/>
          </a:xfrm>
        </p:spPr>
        <p:txBody>
          <a:bodyPr/>
          <a:lstStyle/>
          <a:p>
            <a:r>
              <a:rPr lang="en-US" sz="1000" b="1"/>
              <a:t>Law Enforcement Involvement</a:t>
            </a:r>
          </a:p>
          <a:p>
            <a:pPr>
              <a:lnSpc>
                <a:spcPct val="80000"/>
              </a:lnSpc>
            </a:pPr>
            <a:r>
              <a:rPr lang="en-US"/>
              <a:t>There may come a time, when it has been determined that the incident at hand exceeds the violation of policy and constitutes a violation of law. </a:t>
            </a:r>
          </a:p>
          <a:p>
            <a:pPr>
              <a:lnSpc>
                <a:spcPct val="80000"/>
              </a:lnSpc>
            </a:pPr>
            <a:r>
              <a:rPr lang="en-US"/>
              <a:t>The organization may determine that involving law enforcement is necessary. </a:t>
            </a:r>
          </a:p>
          <a:p>
            <a:pPr>
              <a:lnSpc>
                <a:spcPct val="80000"/>
              </a:lnSpc>
            </a:pPr>
            <a:r>
              <a:rPr lang="en-US"/>
              <a:t>There are several questions, which must then be answered.</a:t>
            </a:r>
            <a:r>
              <a:rPr lang="en-US" sz="1000"/>
              <a:t> </a:t>
            </a:r>
          </a:p>
          <a:p>
            <a:pPr>
              <a:lnSpc>
                <a:spcPct val="80000"/>
              </a:lnSpc>
            </a:pPr>
            <a:r>
              <a:rPr lang="en-US" sz="1000"/>
              <a:t>When should the organization get law enforcement involved? </a:t>
            </a:r>
          </a:p>
          <a:p>
            <a:pPr>
              <a:lnSpc>
                <a:spcPct val="80000"/>
              </a:lnSpc>
            </a:pPr>
            <a:r>
              <a:rPr lang="en-US" sz="1000"/>
              <a:t>What level of law enforcement agency should be involved: local, state or federal?  </a:t>
            </a:r>
          </a:p>
          <a:p>
            <a:pPr>
              <a:lnSpc>
                <a:spcPct val="80000"/>
              </a:lnSpc>
            </a:pPr>
            <a:r>
              <a:rPr lang="en-US" sz="1000"/>
              <a:t>What will happen when the law enforcement agency is involved? </a:t>
            </a:r>
          </a:p>
          <a:p>
            <a:pPr>
              <a:lnSpc>
                <a:spcPct val="80000"/>
              </a:lnSpc>
            </a:pPr>
            <a:r>
              <a:rPr lang="en-US"/>
              <a:t>Some of these questions are best answered by the organization’s legal department.</a:t>
            </a:r>
          </a:p>
          <a:p>
            <a:endParaRPr lang="en-US"/>
          </a:p>
        </p:txBody>
      </p:sp>
    </p:spTree>
    <p:extLst>
      <p:ext uri="{BB962C8B-B14F-4D97-AF65-F5344CB8AC3E}">
        <p14:creationId xmlns:p14="http://schemas.microsoft.com/office/powerpoint/2010/main" val="85919439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04D6A0A-5A14-496E-B665-4450BB611346}" type="slidenum">
              <a:rPr lang="en-US"/>
              <a:pPr/>
              <a:t>29</a:t>
            </a:fld>
            <a:endParaRPr lang="en-US"/>
          </a:p>
        </p:txBody>
      </p:sp>
      <p:sp>
        <p:nvSpPr>
          <p:cNvPr id="103426" name="Rectangle 2"/>
          <p:cNvSpPr>
            <a:spLocks noGrp="1" noRot="1" noChangeAspect="1" noChangeArrowheads="1" noTextEdit="1"/>
          </p:cNvSpPr>
          <p:nvPr>
            <p:ph type="sldImg"/>
          </p:nvPr>
        </p:nvSpPr>
        <p:spPr>
          <a:ln/>
        </p:spPr>
      </p:sp>
      <p:sp>
        <p:nvSpPr>
          <p:cNvPr id="103427" name="Rectangle 3"/>
          <p:cNvSpPr>
            <a:spLocks noGrp="1" noChangeArrowheads="1"/>
          </p:cNvSpPr>
          <p:nvPr>
            <p:ph type="body" idx="1"/>
          </p:nvPr>
        </p:nvSpPr>
        <p:spPr>
          <a:xfrm>
            <a:off x="974725" y="4560888"/>
            <a:ext cx="5365750" cy="4319587"/>
          </a:xfrm>
        </p:spPr>
        <p:txBody>
          <a:bodyPr/>
          <a:lstStyle/>
          <a:p>
            <a:r>
              <a:rPr lang="en-US" b="1"/>
              <a:t>Benefits of Law Enforcement Involvement</a:t>
            </a:r>
          </a:p>
          <a:p>
            <a:r>
              <a:rPr lang="en-US"/>
              <a:t>Involving law enforcement agencies has both advantages and disadvantages.  </a:t>
            </a:r>
            <a:br>
              <a:rPr lang="en-US"/>
            </a:br>
            <a:r>
              <a:rPr lang="en-US"/>
              <a:t>The agencies may be much better equipped at processing evidence than a particular organization.  </a:t>
            </a:r>
          </a:p>
          <a:p>
            <a:r>
              <a:rPr lang="en-US"/>
              <a:t>Unless the security forces in the organization have been trained in processing evidence and computer forensics, they may do more harm than good in extracting the necessary information to legally convict a suspected criminal.  </a:t>
            </a:r>
          </a:p>
          <a:p>
            <a:r>
              <a:rPr lang="en-US"/>
              <a:t>Law enforcement agencies are also prepared to handle the warrants and subpoenas necessary to documenting a case. </a:t>
            </a:r>
          </a:p>
          <a:p>
            <a:r>
              <a:rPr lang="en-US"/>
              <a:t>They are also adept at obtaining statements from witnesses, affidavits, and other required documents. </a:t>
            </a:r>
          </a:p>
          <a:p>
            <a:r>
              <a:rPr lang="en-US"/>
              <a:t>Law enforcement personnel can be a security administrator’s greatest ally in the war on computer crime. </a:t>
            </a:r>
          </a:p>
          <a:p>
            <a:r>
              <a:rPr lang="en-US"/>
              <a:t>It is therefore important to get to know your local and state counterparts, before you have to make a call announcing a suspected crime.  </a:t>
            </a:r>
          </a:p>
        </p:txBody>
      </p:sp>
    </p:spTree>
    <p:extLst>
      <p:ext uri="{BB962C8B-B14F-4D97-AF65-F5344CB8AC3E}">
        <p14:creationId xmlns:p14="http://schemas.microsoft.com/office/powerpoint/2010/main" val="29422628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AA263040-508D-4903-903D-B5301CE76C17}" type="slidenum">
              <a:rPr lang="en-US" smtClean="0"/>
              <a:pPr>
                <a:defRPr/>
              </a:pPr>
              <a:t>3</a:t>
            </a:fld>
            <a:endParaRPr lang="en-US"/>
          </a:p>
        </p:txBody>
      </p:sp>
    </p:spTree>
    <p:extLst>
      <p:ext uri="{BB962C8B-B14F-4D97-AF65-F5344CB8AC3E}">
        <p14:creationId xmlns:p14="http://schemas.microsoft.com/office/powerpoint/2010/main" val="63428742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2722908-1EF9-4719-B075-19239D8D512C}" type="slidenum">
              <a:rPr lang="en-US"/>
              <a:pPr/>
              <a:t>30</a:t>
            </a:fld>
            <a:endParaRPr lang="en-US"/>
          </a:p>
        </p:txBody>
      </p:sp>
      <p:sp>
        <p:nvSpPr>
          <p:cNvPr id="105474" name="Rectangle 2"/>
          <p:cNvSpPr>
            <a:spLocks noGrp="1" noRot="1" noChangeAspect="1" noChangeArrowheads="1" noTextEdit="1"/>
          </p:cNvSpPr>
          <p:nvPr>
            <p:ph type="sldImg"/>
          </p:nvPr>
        </p:nvSpPr>
        <p:spPr>
          <a:ln/>
        </p:spPr>
      </p:sp>
      <p:sp>
        <p:nvSpPr>
          <p:cNvPr id="105475" name="Rectangle 3"/>
          <p:cNvSpPr>
            <a:spLocks noGrp="1" noChangeArrowheads="1"/>
          </p:cNvSpPr>
          <p:nvPr>
            <p:ph type="body" idx="1"/>
          </p:nvPr>
        </p:nvSpPr>
        <p:spPr>
          <a:xfrm>
            <a:off x="974725" y="4560888"/>
            <a:ext cx="5365750" cy="4319587"/>
          </a:xfrm>
        </p:spPr>
        <p:txBody>
          <a:bodyPr/>
          <a:lstStyle/>
          <a:p>
            <a:r>
              <a:rPr lang="en-US" b="1"/>
              <a:t>Drawbacks to Law Enforcement Involvement</a:t>
            </a:r>
          </a:p>
          <a:p>
            <a:r>
              <a:rPr lang="en-US"/>
              <a:t>Involving law enforcement agencies has both advantages and disadvantages.  </a:t>
            </a:r>
            <a:br>
              <a:rPr lang="en-US"/>
            </a:br>
            <a:r>
              <a:rPr lang="en-US" sz="1000"/>
              <a:t>On the downside, once a law enforcement agency takes over a case, the organization loses complete control over the chain of events, the collection of information and evidence, and the prosecution of suspects.  </a:t>
            </a:r>
          </a:p>
          <a:p>
            <a:pPr>
              <a:lnSpc>
                <a:spcPct val="80000"/>
              </a:lnSpc>
            </a:pPr>
            <a:r>
              <a:rPr lang="en-US" sz="1000"/>
              <a:t>An individual the organization may wish only to censure and dismiss may face criminal charges whereby the intricate details of their crimes become matters of public record.  </a:t>
            </a:r>
          </a:p>
          <a:p>
            <a:pPr>
              <a:lnSpc>
                <a:spcPct val="80000"/>
              </a:lnSpc>
            </a:pPr>
            <a:r>
              <a:rPr lang="en-US" sz="1000"/>
              <a:t>The organization may not hear about the case for weeks or even months.  </a:t>
            </a:r>
          </a:p>
          <a:p>
            <a:pPr>
              <a:lnSpc>
                <a:spcPct val="80000"/>
              </a:lnSpc>
            </a:pPr>
            <a:r>
              <a:rPr lang="en-US" sz="1000"/>
              <a:t>Equipment vital to the organization’s business may be tagged evidence, to be removed, stored, and preserved until it can be examined for possible support for the criminal case.  </a:t>
            </a:r>
          </a:p>
          <a:p>
            <a:pPr>
              <a:lnSpc>
                <a:spcPct val="80000"/>
              </a:lnSpc>
            </a:pPr>
            <a:r>
              <a:rPr lang="en-US" sz="1000"/>
              <a:t>However, if the organization detects a criminal act, it is a legal obligation to involve the appropriate law enforcement officials.</a:t>
            </a:r>
          </a:p>
          <a:p>
            <a:endParaRPr lang="en-US"/>
          </a:p>
          <a:p>
            <a:endParaRPr lang="en-US"/>
          </a:p>
          <a:p>
            <a:endParaRPr lang="en-US"/>
          </a:p>
        </p:txBody>
      </p:sp>
    </p:spTree>
    <p:extLst>
      <p:ext uri="{BB962C8B-B14F-4D97-AF65-F5344CB8AC3E}">
        <p14:creationId xmlns:p14="http://schemas.microsoft.com/office/powerpoint/2010/main" val="270269094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AA263040-508D-4903-903D-B5301CE76C17}" type="slidenum">
              <a:rPr lang="en-US" smtClean="0"/>
              <a:pPr>
                <a:defRPr/>
              </a:pPr>
              <a:t>31</a:t>
            </a:fld>
            <a:endParaRPr lang="en-US"/>
          </a:p>
        </p:txBody>
      </p:sp>
    </p:spTree>
    <p:extLst>
      <p:ext uri="{BB962C8B-B14F-4D97-AF65-F5344CB8AC3E}">
        <p14:creationId xmlns:p14="http://schemas.microsoft.com/office/powerpoint/2010/main" val="199618961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AA263040-508D-4903-903D-B5301CE76C17}" type="slidenum">
              <a:rPr lang="en-US" smtClean="0"/>
              <a:pPr>
                <a:defRPr/>
              </a:pPr>
              <a:t>32</a:t>
            </a:fld>
            <a:endParaRPr lang="en-US"/>
          </a:p>
        </p:txBody>
      </p:sp>
    </p:spTree>
    <p:extLst>
      <p:ext uri="{BB962C8B-B14F-4D97-AF65-F5344CB8AC3E}">
        <p14:creationId xmlns:p14="http://schemas.microsoft.com/office/powerpoint/2010/main" val="269986789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AA263040-508D-4903-903D-B5301CE76C17}" type="slidenum">
              <a:rPr lang="en-US" smtClean="0"/>
              <a:pPr>
                <a:defRPr/>
              </a:pPr>
              <a:t>33</a:t>
            </a:fld>
            <a:endParaRPr lang="en-US"/>
          </a:p>
        </p:txBody>
      </p:sp>
    </p:spTree>
    <p:extLst>
      <p:ext uri="{BB962C8B-B14F-4D97-AF65-F5344CB8AC3E}">
        <p14:creationId xmlns:p14="http://schemas.microsoft.com/office/powerpoint/2010/main" val="156271679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AA263040-508D-4903-903D-B5301CE76C17}" type="slidenum">
              <a:rPr lang="en-US" smtClean="0"/>
              <a:pPr>
                <a:defRPr/>
              </a:pPr>
              <a:t>34</a:t>
            </a:fld>
            <a:endParaRPr lang="en-US"/>
          </a:p>
        </p:txBody>
      </p:sp>
    </p:spTree>
    <p:extLst>
      <p:ext uri="{BB962C8B-B14F-4D97-AF65-F5344CB8AC3E}">
        <p14:creationId xmlns:p14="http://schemas.microsoft.com/office/powerpoint/2010/main" val="231847496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AA263040-508D-4903-903D-B5301CE76C17}" type="slidenum">
              <a:rPr lang="en-US" smtClean="0"/>
              <a:pPr>
                <a:defRPr/>
              </a:pPr>
              <a:t>35</a:t>
            </a:fld>
            <a:endParaRPr lang="en-US"/>
          </a:p>
        </p:txBody>
      </p:sp>
    </p:spTree>
    <p:extLst>
      <p:ext uri="{BB962C8B-B14F-4D97-AF65-F5344CB8AC3E}">
        <p14:creationId xmlns:p14="http://schemas.microsoft.com/office/powerpoint/2010/main" val="30783092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AA263040-508D-4903-903D-B5301CE76C17}" type="slidenum">
              <a:rPr lang="en-US" smtClean="0"/>
              <a:pPr>
                <a:defRPr/>
              </a:pPr>
              <a:t>4</a:t>
            </a:fld>
            <a:endParaRPr lang="en-US"/>
          </a:p>
        </p:txBody>
      </p:sp>
    </p:spTree>
    <p:extLst>
      <p:ext uri="{BB962C8B-B14F-4D97-AF65-F5344CB8AC3E}">
        <p14:creationId xmlns:p14="http://schemas.microsoft.com/office/powerpoint/2010/main" val="28180683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AA263040-508D-4903-903D-B5301CE76C17}" type="slidenum">
              <a:rPr lang="en-US" smtClean="0"/>
              <a:pPr>
                <a:defRPr/>
              </a:pPr>
              <a:t>5</a:t>
            </a:fld>
            <a:endParaRPr lang="en-US"/>
          </a:p>
        </p:txBody>
      </p:sp>
    </p:spTree>
    <p:extLst>
      <p:ext uri="{BB962C8B-B14F-4D97-AF65-F5344CB8AC3E}">
        <p14:creationId xmlns:p14="http://schemas.microsoft.com/office/powerpoint/2010/main" val="3594358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AA263040-508D-4903-903D-B5301CE76C17}" type="slidenum">
              <a:rPr lang="en-US" smtClean="0"/>
              <a:pPr>
                <a:defRPr/>
              </a:pPr>
              <a:t>6</a:t>
            </a:fld>
            <a:endParaRPr lang="en-US"/>
          </a:p>
        </p:txBody>
      </p:sp>
    </p:spTree>
    <p:extLst>
      <p:ext uri="{BB962C8B-B14F-4D97-AF65-F5344CB8AC3E}">
        <p14:creationId xmlns:p14="http://schemas.microsoft.com/office/powerpoint/2010/main" val="7518630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AA263040-508D-4903-903D-B5301CE76C17}" type="slidenum">
              <a:rPr lang="en-US" smtClean="0"/>
              <a:pPr>
                <a:defRPr/>
              </a:pPr>
              <a:t>7</a:t>
            </a:fld>
            <a:endParaRPr lang="en-US"/>
          </a:p>
        </p:txBody>
      </p:sp>
    </p:spTree>
    <p:extLst>
      <p:ext uri="{BB962C8B-B14F-4D97-AF65-F5344CB8AC3E}">
        <p14:creationId xmlns:p14="http://schemas.microsoft.com/office/powerpoint/2010/main" val="1798163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AA263040-508D-4903-903D-B5301CE76C17}" type="slidenum">
              <a:rPr lang="en-US" smtClean="0"/>
              <a:pPr>
                <a:defRPr/>
              </a:pPr>
              <a:t>8</a:t>
            </a:fld>
            <a:endParaRPr lang="en-US"/>
          </a:p>
        </p:txBody>
      </p:sp>
    </p:spTree>
    <p:extLst>
      <p:ext uri="{BB962C8B-B14F-4D97-AF65-F5344CB8AC3E}">
        <p14:creationId xmlns:p14="http://schemas.microsoft.com/office/powerpoint/2010/main" val="17272708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AA263040-508D-4903-903D-B5301CE76C17}" type="slidenum">
              <a:rPr lang="en-US" smtClean="0"/>
              <a:pPr>
                <a:defRPr/>
              </a:pPr>
              <a:t>9</a:t>
            </a:fld>
            <a:endParaRPr lang="en-US"/>
          </a:p>
        </p:txBody>
      </p:sp>
    </p:spTree>
    <p:extLst>
      <p:ext uri="{BB962C8B-B14F-4D97-AF65-F5344CB8AC3E}">
        <p14:creationId xmlns:p14="http://schemas.microsoft.com/office/powerpoint/2010/main" val="36635190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301AFE-92A2-4E89-A1E1-9DB726289621}" type="slidenum">
              <a:rPr lang="en-US" smtClean="0"/>
              <a:pPr/>
              <a:t>‹#›</a:t>
            </a:fld>
            <a:endParaRPr lang="en-US"/>
          </a:p>
        </p:txBody>
      </p:sp>
    </p:spTree>
    <p:extLst>
      <p:ext uri="{BB962C8B-B14F-4D97-AF65-F5344CB8AC3E}">
        <p14:creationId xmlns:p14="http://schemas.microsoft.com/office/powerpoint/2010/main" val="17690964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F0DEB8-AA92-4E0C-8814-D2FFF630DA38}" type="slidenum">
              <a:rPr lang="en-US" smtClean="0"/>
              <a:pPr/>
              <a:t>‹#›</a:t>
            </a:fld>
            <a:endParaRPr lang="en-US"/>
          </a:p>
        </p:txBody>
      </p:sp>
    </p:spTree>
    <p:extLst>
      <p:ext uri="{BB962C8B-B14F-4D97-AF65-F5344CB8AC3E}">
        <p14:creationId xmlns:p14="http://schemas.microsoft.com/office/powerpoint/2010/main" val="32534572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F0DEB8-AA92-4E0C-8814-D2FFF630DA38}" type="slidenum">
              <a:rPr lang="en-US" smtClean="0"/>
              <a:pPr/>
              <a:t>‹#›</a:t>
            </a:fld>
            <a:endParaRPr lang="en-US"/>
          </a:p>
        </p:txBody>
      </p:sp>
    </p:spTree>
    <p:extLst>
      <p:ext uri="{BB962C8B-B14F-4D97-AF65-F5344CB8AC3E}">
        <p14:creationId xmlns:p14="http://schemas.microsoft.com/office/powerpoint/2010/main" val="3284183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66578B-4DEA-4433-8074-C0E1D584D2A6}" type="slidenum">
              <a:rPr lang="en-US" smtClean="0"/>
              <a:pPr/>
              <a:t>‹#›</a:t>
            </a:fld>
            <a:endParaRPr lang="en-US"/>
          </a:p>
        </p:txBody>
      </p:sp>
    </p:spTree>
    <p:extLst>
      <p:ext uri="{BB962C8B-B14F-4D97-AF65-F5344CB8AC3E}">
        <p14:creationId xmlns:p14="http://schemas.microsoft.com/office/powerpoint/2010/main" val="25689635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US"/>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F0DEB8-AA92-4E0C-8814-D2FFF630DA38}" type="slidenum">
              <a:rPr lang="en-US" smtClean="0"/>
              <a:pPr/>
              <a:t>‹#›</a:t>
            </a:fld>
            <a:endParaRPr lang="en-US"/>
          </a:p>
        </p:txBody>
      </p:sp>
    </p:spTree>
    <p:extLst>
      <p:ext uri="{BB962C8B-B14F-4D97-AF65-F5344CB8AC3E}">
        <p14:creationId xmlns:p14="http://schemas.microsoft.com/office/powerpoint/2010/main" val="32040774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C6A609-6AFF-4F78-8008-C57599DACC53}" type="slidenum">
              <a:rPr lang="en-US" smtClean="0"/>
              <a:pPr/>
              <a:t>‹#›</a:t>
            </a:fld>
            <a:endParaRPr lang="en-US"/>
          </a:p>
        </p:txBody>
      </p:sp>
    </p:spTree>
    <p:extLst>
      <p:ext uri="{BB962C8B-B14F-4D97-AF65-F5344CB8AC3E}">
        <p14:creationId xmlns:p14="http://schemas.microsoft.com/office/powerpoint/2010/main" val="38095438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F0DEB8-AA92-4E0C-8814-D2FFF630DA38}" type="slidenum">
              <a:rPr lang="en-US" smtClean="0"/>
              <a:pPr/>
              <a:t>‹#›</a:t>
            </a:fld>
            <a:endParaRPr lang="en-US"/>
          </a:p>
        </p:txBody>
      </p:sp>
    </p:spTree>
    <p:extLst>
      <p:ext uri="{BB962C8B-B14F-4D97-AF65-F5344CB8AC3E}">
        <p14:creationId xmlns:p14="http://schemas.microsoft.com/office/powerpoint/2010/main" val="12376899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BE5C4FA-312C-4517-B8F5-BFA7C13735BB}" type="slidenum">
              <a:rPr lang="en-US" smtClean="0"/>
              <a:pPr/>
              <a:t>‹#›</a:t>
            </a:fld>
            <a:endParaRPr lang="en-US"/>
          </a:p>
        </p:txBody>
      </p:sp>
    </p:spTree>
    <p:extLst>
      <p:ext uri="{BB962C8B-B14F-4D97-AF65-F5344CB8AC3E}">
        <p14:creationId xmlns:p14="http://schemas.microsoft.com/office/powerpoint/2010/main" val="20183073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F0DEB8-AA92-4E0C-8814-D2FFF630DA38}" type="slidenum">
              <a:rPr lang="en-US" smtClean="0"/>
              <a:pPr/>
              <a:t>‹#›</a:t>
            </a:fld>
            <a:endParaRPr lang="en-US"/>
          </a:p>
        </p:txBody>
      </p:sp>
    </p:spTree>
    <p:extLst>
      <p:ext uri="{BB962C8B-B14F-4D97-AF65-F5344CB8AC3E}">
        <p14:creationId xmlns:p14="http://schemas.microsoft.com/office/powerpoint/2010/main" val="34496918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F0DEB8-AA92-4E0C-8814-D2FFF630DA38}" type="slidenum">
              <a:rPr lang="en-US" smtClean="0"/>
              <a:pPr/>
              <a:t>‹#›</a:t>
            </a:fld>
            <a:endParaRPr lang="en-US"/>
          </a:p>
        </p:txBody>
      </p:sp>
    </p:spTree>
    <p:extLst>
      <p:ext uri="{BB962C8B-B14F-4D97-AF65-F5344CB8AC3E}">
        <p14:creationId xmlns:p14="http://schemas.microsoft.com/office/powerpoint/2010/main" val="10496403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F0DEB8-AA92-4E0C-8814-D2FFF630DA38}" type="slidenum">
              <a:rPr lang="en-US" smtClean="0"/>
              <a:pPr/>
              <a:t>‹#›</a:t>
            </a:fld>
            <a:endParaRPr lang="en-US"/>
          </a:p>
        </p:txBody>
      </p:sp>
    </p:spTree>
    <p:extLst>
      <p:ext uri="{BB962C8B-B14F-4D97-AF65-F5344CB8AC3E}">
        <p14:creationId xmlns:p14="http://schemas.microsoft.com/office/powerpoint/2010/main" val="34881300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45F0DEB8-AA92-4E0C-8814-D2FFF630DA38}" type="slidenum">
              <a:rPr lang="en-US" smtClean="0"/>
              <a:pPr/>
              <a:t>‹#›</a:t>
            </a:fld>
            <a:endParaRPr lang="en-US"/>
          </a:p>
        </p:txBody>
      </p:sp>
    </p:spTree>
    <p:extLst>
      <p:ext uri="{BB962C8B-B14F-4D97-AF65-F5344CB8AC3E}">
        <p14:creationId xmlns:p14="http://schemas.microsoft.com/office/powerpoint/2010/main" val="3382748965"/>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1600200"/>
            <a:ext cx="7772400" cy="1470025"/>
          </a:xfrm>
        </p:spPr>
        <p:txBody>
          <a:bodyPr>
            <a:normAutofit fontScale="90000"/>
          </a:bodyPr>
          <a:lstStyle/>
          <a:p>
            <a:pPr defTabSz="731838"/>
            <a:r>
              <a:rPr lang="en-US" sz="3600" dirty="0" smtClean="0">
                <a:latin typeface="Arial" charset="0"/>
              </a:rPr>
              <a:t/>
            </a:r>
            <a:br>
              <a:rPr lang="en-US" sz="3600" dirty="0" smtClean="0">
                <a:latin typeface="Arial" charset="0"/>
              </a:rPr>
            </a:br>
            <a:r>
              <a:rPr lang="en-US" sz="3600" dirty="0" smtClean="0">
                <a:latin typeface="Arial" charset="0"/>
              </a:rPr>
              <a:t>Health Information Security </a:t>
            </a:r>
            <a:br>
              <a:rPr lang="en-US" sz="3600" dirty="0" smtClean="0">
                <a:latin typeface="Arial" charset="0"/>
              </a:rPr>
            </a:br>
            <a:r>
              <a:rPr lang="en-US" sz="3600" dirty="0" smtClean="0">
                <a:latin typeface="Arial" charset="0"/>
              </a:rPr>
              <a:t>and Privacy</a:t>
            </a:r>
            <a:endParaRPr lang="en-US" sz="3600" dirty="0">
              <a:latin typeface="Arial" charset="0"/>
            </a:endParaRPr>
          </a:p>
        </p:txBody>
      </p:sp>
      <p:sp>
        <p:nvSpPr>
          <p:cNvPr id="2051" name="Rectangle 3"/>
          <p:cNvSpPr>
            <a:spLocks noGrp="1" noChangeArrowheads="1"/>
          </p:cNvSpPr>
          <p:nvPr>
            <p:ph type="subTitle" idx="1"/>
          </p:nvPr>
        </p:nvSpPr>
        <p:spPr>
          <a:xfrm>
            <a:off x="1371600" y="3352800"/>
            <a:ext cx="6400800" cy="2438400"/>
          </a:xfrm>
        </p:spPr>
        <p:txBody>
          <a:bodyPr/>
          <a:lstStyle/>
          <a:p>
            <a:r>
              <a:rPr lang="en-US" dirty="0" smtClean="0"/>
              <a:t>Incident Response</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Emergency Response Team</a:t>
            </a:r>
            <a:endParaRPr lang="en-US" dirty="0"/>
          </a:p>
        </p:txBody>
      </p:sp>
      <p:sp>
        <p:nvSpPr>
          <p:cNvPr id="4" name="Content Placeholder 3"/>
          <p:cNvSpPr>
            <a:spLocks noGrp="1"/>
          </p:cNvSpPr>
          <p:nvPr>
            <p:ph idx="1"/>
          </p:nvPr>
        </p:nvSpPr>
        <p:spPr/>
        <p:txBody>
          <a:bodyPr/>
          <a:lstStyle/>
          <a:p>
            <a:pPr>
              <a:buNone/>
            </a:pPr>
            <a:r>
              <a:rPr lang="en-US" dirty="0" smtClean="0"/>
              <a:t>Prior to an incident, form a team:</a:t>
            </a:r>
          </a:p>
          <a:p>
            <a:r>
              <a:rPr lang="en-US" dirty="0" smtClean="0"/>
              <a:t>Information Technology</a:t>
            </a:r>
          </a:p>
          <a:p>
            <a:r>
              <a:rPr lang="en-US" dirty="0" smtClean="0"/>
              <a:t>Help desk (often the first to know)</a:t>
            </a:r>
          </a:p>
          <a:p>
            <a:r>
              <a:rPr lang="en-US" smtClean="0"/>
              <a:t>Network and server </a:t>
            </a:r>
            <a:r>
              <a:rPr lang="en-US" dirty="0" smtClean="0"/>
              <a:t>administration</a:t>
            </a:r>
          </a:p>
          <a:p>
            <a:r>
              <a:rPr lang="en-US" dirty="0" smtClean="0"/>
              <a:t>Compliance / legal</a:t>
            </a:r>
          </a:p>
          <a:p>
            <a:r>
              <a:rPr lang="en-US" dirty="0" smtClean="0"/>
              <a:t>Affected business units</a:t>
            </a:r>
          </a:p>
          <a:p>
            <a:r>
              <a:rPr lang="en-US" dirty="0" smtClean="0"/>
              <a:t>Internal audit</a:t>
            </a:r>
          </a:p>
          <a:p>
            <a:r>
              <a:rPr lang="en-US" dirty="0" smtClean="0"/>
              <a:t>Physical security</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Information Technology</a:t>
            </a:r>
            <a:endParaRPr lang="en-US" dirty="0"/>
          </a:p>
        </p:txBody>
      </p:sp>
      <p:sp>
        <p:nvSpPr>
          <p:cNvPr id="3" name="Content Placeholder 2"/>
          <p:cNvSpPr>
            <a:spLocks noGrp="1"/>
          </p:cNvSpPr>
          <p:nvPr>
            <p:ph idx="1"/>
          </p:nvPr>
        </p:nvSpPr>
        <p:spPr/>
        <p:txBody>
          <a:bodyPr/>
          <a:lstStyle/>
          <a:p>
            <a:r>
              <a:rPr lang="en-US" dirty="0" smtClean="0"/>
              <a:t>Designates recovery coordinator</a:t>
            </a:r>
          </a:p>
          <a:p>
            <a:r>
              <a:rPr lang="en-US" dirty="0" smtClean="0"/>
              <a:t>Determines nature and scope of incident</a:t>
            </a:r>
          </a:p>
          <a:p>
            <a:r>
              <a:rPr lang="en-US" dirty="0" smtClean="0"/>
              <a:t>Identifies members of incident response team who are needed.</a:t>
            </a:r>
          </a:p>
          <a:p>
            <a:r>
              <a:rPr lang="en-US" dirty="0" smtClean="0"/>
              <a:t>Monitors progress of investigation</a:t>
            </a:r>
          </a:p>
          <a:p>
            <a:r>
              <a:rPr lang="en-US" dirty="0" smtClean="0"/>
              <a:t>Informs management and business units</a:t>
            </a:r>
          </a:p>
          <a:p>
            <a:r>
              <a:rPr lang="en-US" dirty="0" smtClean="0"/>
              <a:t>Preserves chain of custody of evidence.</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Help Desk</a:t>
            </a:r>
            <a:endParaRPr lang="en-US" dirty="0"/>
          </a:p>
        </p:txBody>
      </p:sp>
      <p:sp>
        <p:nvSpPr>
          <p:cNvPr id="3" name="Content Placeholder 2"/>
          <p:cNvSpPr>
            <a:spLocks noGrp="1"/>
          </p:cNvSpPr>
          <p:nvPr>
            <p:ph idx="1"/>
          </p:nvPr>
        </p:nvSpPr>
        <p:spPr/>
        <p:txBody>
          <a:bodyPr/>
          <a:lstStyle/>
          <a:p>
            <a:r>
              <a:rPr lang="en-US" dirty="0" smtClean="0"/>
              <a:t>Serves as central point of contact</a:t>
            </a:r>
          </a:p>
          <a:p>
            <a:r>
              <a:rPr lang="en-US" dirty="0" smtClean="0"/>
              <a:t>Maintains logs of reports</a:t>
            </a:r>
          </a:p>
          <a:p>
            <a:r>
              <a:rPr lang="en-US" dirty="0" smtClean="0"/>
              <a:t>Notifies recovery coordinator of incidents</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IT Involvement</a:t>
            </a:r>
            <a:endParaRPr lang="en-US" dirty="0"/>
          </a:p>
        </p:txBody>
      </p:sp>
      <p:sp>
        <p:nvSpPr>
          <p:cNvPr id="3" name="Content Placeholder 2"/>
          <p:cNvSpPr>
            <a:spLocks noGrp="1"/>
          </p:cNvSpPr>
          <p:nvPr>
            <p:ph idx="1"/>
          </p:nvPr>
        </p:nvSpPr>
        <p:spPr/>
        <p:txBody>
          <a:bodyPr>
            <a:normAutofit/>
          </a:bodyPr>
          <a:lstStyle/>
          <a:p>
            <a:pPr>
              <a:spcBef>
                <a:spcPts val="600"/>
              </a:spcBef>
            </a:pPr>
            <a:r>
              <a:rPr lang="en-US" dirty="0" smtClean="0"/>
              <a:t>Network Administration</a:t>
            </a:r>
          </a:p>
          <a:p>
            <a:pPr lvl="1">
              <a:spcBef>
                <a:spcPts val="600"/>
              </a:spcBef>
            </a:pPr>
            <a:r>
              <a:rPr lang="en-US" dirty="0" smtClean="0"/>
              <a:t>Analyzes traffic</a:t>
            </a:r>
          </a:p>
          <a:p>
            <a:pPr lvl="1">
              <a:spcBef>
                <a:spcPts val="600"/>
              </a:spcBef>
            </a:pPr>
            <a:r>
              <a:rPr lang="en-US" dirty="0" smtClean="0"/>
              <a:t>Runs tracing tools</a:t>
            </a:r>
          </a:p>
          <a:p>
            <a:pPr lvl="1">
              <a:spcBef>
                <a:spcPts val="600"/>
              </a:spcBef>
            </a:pPr>
            <a:r>
              <a:rPr lang="en-US" dirty="0" smtClean="0"/>
              <a:t>Point of contact for Internet Service Provider</a:t>
            </a:r>
          </a:p>
          <a:p>
            <a:pPr lvl="1">
              <a:spcBef>
                <a:spcPts val="600"/>
              </a:spcBef>
            </a:pPr>
            <a:r>
              <a:rPr lang="en-US" dirty="0" smtClean="0"/>
              <a:t>Updates firewall and intrusion detection rules</a:t>
            </a:r>
          </a:p>
          <a:p>
            <a:pPr>
              <a:spcBef>
                <a:spcPts val="600"/>
              </a:spcBef>
            </a:pPr>
            <a:r>
              <a:rPr lang="en-US" dirty="0" smtClean="0"/>
              <a:t>Server Administration</a:t>
            </a:r>
          </a:p>
          <a:p>
            <a:pPr lvl="1">
              <a:spcBef>
                <a:spcPts val="600"/>
              </a:spcBef>
            </a:pPr>
            <a:r>
              <a:rPr lang="en-US" dirty="0" smtClean="0"/>
              <a:t>Ensures that patches are up to date</a:t>
            </a:r>
          </a:p>
          <a:p>
            <a:pPr lvl="1">
              <a:spcBef>
                <a:spcPts val="600"/>
              </a:spcBef>
            </a:pPr>
            <a:r>
              <a:rPr lang="en-US" dirty="0" smtClean="0"/>
              <a:t>Provides for backups and restores data as necessary</a:t>
            </a:r>
          </a:p>
          <a:p>
            <a:pPr lvl="1">
              <a:spcBef>
                <a:spcPts val="600"/>
              </a:spcBef>
            </a:pPr>
            <a:r>
              <a:rPr lang="en-US" dirty="0" smtClean="0"/>
              <a:t>Reviews server logs</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Compliance / Legal</a:t>
            </a:r>
            <a:endParaRPr lang="en-US" dirty="0"/>
          </a:p>
        </p:txBody>
      </p:sp>
      <p:sp>
        <p:nvSpPr>
          <p:cNvPr id="3" name="Content Placeholder 2"/>
          <p:cNvSpPr>
            <a:spLocks noGrp="1"/>
          </p:cNvSpPr>
          <p:nvPr>
            <p:ph idx="1"/>
          </p:nvPr>
        </p:nvSpPr>
        <p:spPr/>
        <p:txBody>
          <a:bodyPr/>
          <a:lstStyle/>
          <a:p>
            <a:r>
              <a:rPr lang="en-US" dirty="0" smtClean="0"/>
              <a:t>Coordinates with recovery coordinator</a:t>
            </a:r>
          </a:p>
          <a:p>
            <a:r>
              <a:rPr lang="en-US" dirty="0" smtClean="0"/>
              <a:t>Provides guidance on legal issues</a:t>
            </a:r>
          </a:p>
          <a:p>
            <a:r>
              <a:rPr lang="en-US" dirty="0" smtClean="0"/>
              <a:t>Assists with writing statements to affected parties.</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Business Units</a:t>
            </a:r>
            <a:endParaRPr lang="en-US" dirty="0"/>
          </a:p>
        </p:txBody>
      </p:sp>
      <p:sp>
        <p:nvSpPr>
          <p:cNvPr id="3" name="Content Placeholder 2"/>
          <p:cNvSpPr>
            <a:spLocks noGrp="1"/>
          </p:cNvSpPr>
          <p:nvPr>
            <p:ph idx="1"/>
          </p:nvPr>
        </p:nvSpPr>
        <p:spPr/>
        <p:txBody>
          <a:bodyPr/>
          <a:lstStyle/>
          <a:p>
            <a:r>
              <a:rPr lang="en-US" dirty="0" smtClean="0"/>
              <a:t>Notifies help desk of suspected incidents</a:t>
            </a:r>
          </a:p>
          <a:p>
            <a:r>
              <a:rPr lang="en-US" dirty="0" smtClean="0"/>
              <a:t>Collects information requested by recovery coordinator</a:t>
            </a:r>
          </a:p>
          <a:p>
            <a:r>
              <a:rPr lang="en-US" dirty="0" smtClean="0"/>
              <a:t>Implements fall-back procedures as indicated.</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Internal Audit</a:t>
            </a:r>
            <a:endParaRPr lang="en-US" dirty="0"/>
          </a:p>
        </p:txBody>
      </p:sp>
      <p:sp>
        <p:nvSpPr>
          <p:cNvPr id="3" name="Content Placeholder 2"/>
          <p:cNvSpPr>
            <a:spLocks noGrp="1"/>
          </p:cNvSpPr>
          <p:nvPr>
            <p:ph idx="1"/>
          </p:nvPr>
        </p:nvSpPr>
        <p:spPr/>
        <p:txBody>
          <a:bodyPr/>
          <a:lstStyle/>
          <a:p>
            <a:r>
              <a:rPr lang="en-US" dirty="0" smtClean="0"/>
              <a:t>Reviews controls</a:t>
            </a:r>
          </a:p>
          <a:p>
            <a:r>
              <a:rPr lang="en-US" dirty="0" smtClean="0"/>
              <a:t>Audits results of recovery</a:t>
            </a:r>
          </a:p>
          <a:p>
            <a:r>
              <a:rPr lang="en-US" dirty="0" smtClean="0"/>
              <a:t>Reports on changed needed to controls</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Physical Security</a:t>
            </a:r>
            <a:endParaRPr lang="en-US" dirty="0"/>
          </a:p>
        </p:txBody>
      </p:sp>
      <p:sp>
        <p:nvSpPr>
          <p:cNvPr id="3" name="Content Placeholder 2"/>
          <p:cNvSpPr>
            <a:spLocks noGrp="1"/>
          </p:cNvSpPr>
          <p:nvPr>
            <p:ph idx="1"/>
          </p:nvPr>
        </p:nvSpPr>
        <p:spPr/>
        <p:txBody>
          <a:bodyPr/>
          <a:lstStyle/>
          <a:p>
            <a:r>
              <a:rPr lang="en-US" dirty="0" smtClean="0"/>
              <a:t>Reports incidents regarding physical security to the help desk.</a:t>
            </a:r>
          </a:p>
          <a:p>
            <a:r>
              <a:rPr lang="en-US" dirty="0" smtClean="0"/>
              <a:t>Assures compliance with physical controls.</a:t>
            </a:r>
          </a:p>
          <a:p>
            <a:r>
              <a:rPr lang="en-US" dirty="0" smtClean="0"/>
              <a:t>Provides physical security, if needed, during recovery.</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4.bp.blogspot.com/-sBdUOpXIT7k/TeHDXnAFCgI/AAAAAAAAAEE/gMAk2RyvjcA/s1600/sunny-day.jpg"/>
          <p:cNvPicPr>
            <a:picLocks noChangeAspect="1" noChangeArrowheads="1"/>
          </p:cNvPicPr>
          <p:nvPr/>
        </p:nvPicPr>
        <p:blipFill>
          <a:blip r:embed="rId3" cstate="print"/>
          <a:srcRect/>
          <a:stretch>
            <a:fillRect/>
          </a:stretch>
        </p:blipFill>
        <p:spPr bwMode="auto">
          <a:xfrm>
            <a:off x="6234545" y="1688970"/>
            <a:ext cx="2548248" cy="2114103"/>
          </a:xfrm>
          <a:prstGeom prst="rect">
            <a:avLst/>
          </a:prstGeom>
          <a:noFill/>
        </p:spPr>
      </p:pic>
      <p:sp>
        <p:nvSpPr>
          <p:cNvPr id="2" name="Title 1"/>
          <p:cNvSpPr>
            <a:spLocks noGrp="1"/>
          </p:cNvSpPr>
          <p:nvPr>
            <p:ph type="title"/>
          </p:nvPr>
        </p:nvSpPr>
        <p:spPr/>
        <p:txBody>
          <a:bodyPr/>
          <a:lstStyle/>
          <a:p>
            <a:r>
              <a:rPr lang="en-US" dirty="0" smtClean="0"/>
              <a:t>When to Plan</a:t>
            </a:r>
            <a:endParaRPr lang="en-US" dirty="0"/>
          </a:p>
        </p:txBody>
      </p:sp>
      <p:sp>
        <p:nvSpPr>
          <p:cNvPr id="3" name="Content Placeholder 2"/>
          <p:cNvSpPr>
            <a:spLocks noGrp="1"/>
          </p:cNvSpPr>
          <p:nvPr>
            <p:ph idx="1"/>
          </p:nvPr>
        </p:nvSpPr>
        <p:spPr/>
        <p:txBody>
          <a:bodyPr/>
          <a:lstStyle/>
          <a:p>
            <a:r>
              <a:rPr lang="en-US" i="1" dirty="0" smtClean="0"/>
              <a:t>Before</a:t>
            </a:r>
            <a:r>
              <a:rPr lang="en-US" dirty="0" smtClean="0"/>
              <a:t> an incident</a:t>
            </a:r>
          </a:p>
          <a:p>
            <a:r>
              <a:rPr lang="en-US" dirty="0" smtClean="0"/>
              <a:t>When people aren’t stressed.</a:t>
            </a:r>
          </a:p>
          <a:p>
            <a:r>
              <a:rPr lang="en-US" dirty="0" smtClean="0"/>
              <a:t>Also after debriefing from an</a:t>
            </a:r>
            <a:br>
              <a:rPr lang="en-US" dirty="0" smtClean="0"/>
            </a:br>
            <a:r>
              <a:rPr lang="en-US" dirty="0" smtClean="0"/>
              <a:t>incident</a:t>
            </a:r>
          </a:p>
        </p:txBody>
      </p:sp>
      <p:sp>
        <p:nvSpPr>
          <p:cNvPr id="5" name="Right Arrow 4"/>
          <p:cNvSpPr/>
          <p:nvPr/>
        </p:nvSpPr>
        <p:spPr bwMode="auto">
          <a:xfrm>
            <a:off x="1219200" y="3581400"/>
            <a:ext cx="1524000" cy="1143000"/>
          </a:xfrm>
          <a:prstGeom prst="rightArrow">
            <a:avLst/>
          </a:prstGeom>
          <a:solidFill>
            <a:srgbClr val="FFCC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sp>
        <p:nvSpPr>
          <p:cNvPr id="6" name="TextBox 5"/>
          <p:cNvSpPr txBox="1"/>
          <p:nvPr/>
        </p:nvSpPr>
        <p:spPr>
          <a:xfrm>
            <a:off x="1207264" y="3961481"/>
            <a:ext cx="1371600" cy="369332"/>
          </a:xfrm>
          <a:prstGeom prst="rect">
            <a:avLst/>
          </a:prstGeom>
          <a:noFill/>
        </p:spPr>
        <p:txBody>
          <a:bodyPr wrap="square" rtlCol="0">
            <a:spAutoFit/>
          </a:bodyPr>
          <a:lstStyle/>
          <a:p>
            <a:r>
              <a:rPr lang="en-US" sz="1800" dirty="0" smtClean="0">
                <a:latin typeface="+mj-lt"/>
              </a:rPr>
              <a:t>Preparation</a:t>
            </a:r>
            <a:endParaRPr lang="en-US" sz="1800" dirty="0">
              <a:latin typeface="+mj-lt"/>
            </a:endParaRPr>
          </a:p>
        </p:txBody>
      </p:sp>
      <p:sp>
        <p:nvSpPr>
          <p:cNvPr id="7" name="Right Arrow 6"/>
          <p:cNvSpPr/>
          <p:nvPr/>
        </p:nvSpPr>
        <p:spPr bwMode="auto">
          <a:xfrm>
            <a:off x="3124200" y="3581400"/>
            <a:ext cx="1524000" cy="1143000"/>
          </a:xfrm>
          <a:prstGeom prst="rightArrow">
            <a:avLst/>
          </a:prstGeom>
          <a:solidFill>
            <a:srgbClr val="FF66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sp>
        <p:nvSpPr>
          <p:cNvPr id="8" name="TextBox 7"/>
          <p:cNvSpPr txBox="1"/>
          <p:nvPr/>
        </p:nvSpPr>
        <p:spPr>
          <a:xfrm>
            <a:off x="3112264" y="3810000"/>
            <a:ext cx="1371600" cy="646331"/>
          </a:xfrm>
          <a:prstGeom prst="rect">
            <a:avLst/>
          </a:prstGeom>
          <a:noFill/>
        </p:spPr>
        <p:txBody>
          <a:bodyPr wrap="square" rtlCol="0">
            <a:spAutoFit/>
          </a:bodyPr>
          <a:lstStyle/>
          <a:p>
            <a:r>
              <a:rPr lang="en-US" sz="1800" dirty="0" smtClean="0">
                <a:latin typeface="+mj-lt"/>
              </a:rPr>
              <a:t>Detection</a:t>
            </a:r>
            <a:br>
              <a:rPr lang="en-US" sz="1800" dirty="0" smtClean="0">
                <a:latin typeface="+mj-lt"/>
              </a:rPr>
            </a:br>
            <a:r>
              <a:rPr lang="en-US" sz="1800" dirty="0" smtClean="0">
                <a:latin typeface="+mj-lt"/>
              </a:rPr>
              <a:t>Analysis</a:t>
            </a:r>
            <a:endParaRPr lang="en-US" sz="1800" dirty="0">
              <a:latin typeface="+mj-lt"/>
            </a:endParaRPr>
          </a:p>
        </p:txBody>
      </p:sp>
      <p:sp>
        <p:nvSpPr>
          <p:cNvPr id="9" name="Right Arrow 8"/>
          <p:cNvSpPr/>
          <p:nvPr/>
        </p:nvSpPr>
        <p:spPr bwMode="auto">
          <a:xfrm>
            <a:off x="4888736" y="3581400"/>
            <a:ext cx="1524000" cy="1143000"/>
          </a:xfrm>
          <a:prstGeom prst="rightArrow">
            <a:avLst/>
          </a:prstGeom>
          <a:solidFill>
            <a:srgbClr val="FF66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sp>
        <p:nvSpPr>
          <p:cNvPr id="10" name="TextBox 9"/>
          <p:cNvSpPr txBox="1"/>
          <p:nvPr/>
        </p:nvSpPr>
        <p:spPr>
          <a:xfrm>
            <a:off x="4876800" y="3810000"/>
            <a:ext cx="1371600" cy="646331"/>
          </a:xfrm>
          <a:prstGeom prst="rect">
            <a:avLst/>
          </a:prstGeom>
          <a:noFill/>
        </p:spPr>
        <p:txBody>
          <a:bodyPr wrap="square" rtlCol="0">
            <a:spAutoFit/>
          </a:bodyPr>
          <a:lstStyle/>
          <a:p>
            <a:r>
              <a:rPr lang="en-US" sz="1800" dirty="0" smtClean="0">
                <a:latin typeface="+mj-lt"/>
              </a:rPr>
              <a:t>Respond</a:t>
            </a:r>
            <a:br>
              <a:rPr lang="en-US" sz="1800" dirty="0" smtClean="0">
                <a:latin typeface="+mj-lt"/>
              </a:rPr>
            </a:br>
            <a:r>
              <a:rPr lang="en-US" sz="1800" dirty="0" smtClean="0">
                <a:latin typeface="+mj-lt"/>
              </a:rPr>
              <a:t>Recover</a:t>
            </a:r>
            <a:endParaRPr lang="en-US" sz="1800" dirty="0">
              <a:latin typeface="+mj-lt"/>
            </a:endParaRPr>
          </a:p>
        </p:txBody>
      </p:sp>
      <p:sp>
        <p:nvSpPr>
          <p:cNvPr id="11" name="Right Arrow 10"/>
          <p:cNvSpPr/>
          <p:nvPr/>
        </p:nvSpPr>
        <p:spPr bwMode="auto">
          <a:xfrm>
            <a:off x="6629400" y="3581400"/>
            <a:ext cx="1524000" cy="1143000"/>
          </a:xfrm>
          <a:prstGeom prst="rightArrow">
            <a:avLst/>
          </a:prstGeom>
          <a:solidFill>
            <a:srgbClr val="FFCC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sp>
        <p:nvSpPr>
          <p:cNvPr id="12" name="TextBox 11"/>
          <p:cNvSpPr txBox="1"/>
          <p:nvPr/>
        </p:nvSpPr>
        <p:spPr>
          <a:xfrm>
            <a:off x="6617464" y="3961481"/>
            <a:ext cx="1371600" cy="369332"/>
          </a:xfrm>
          <a:prstGeom prst="rect">
            <a:avLst/>
          </a:prstGeom>
          <a:noFill/>
        </p:spPr>
        <p:txBody>
          <a:bodyPr wrap="square" rtlCol="0">
            <a:spAutoFit/>
          </a:bodyPr>
          <a:lstStyle/>
          <a:p>
            <a:r>
              <a:rPr lang="en-US" sz="1800" dirty="0" smtClean="0">
                <a:latin typeface="+mj-lt"/>
              </a:rPr>
              <a:t>Debrief</a:t>
            </a:r>
            <a:endParaRPr lang="en-US" sz="1800" dirty="0">
              <a:latin typeface="+mj-lt"/>
            </a:endParaRPr>
          </a:p>
        </p:txBody>
      </p:sp>
      <p:sp>
        <p:nvSpPr>
          <p:cNvPr id="13" name="Curved Up Arrow 12"/>
          <p:cNvSpPr/>
          <p:nvPr/>
        </p:nvSpPr>
        <p:spPr bwMode="auto">
          <a:xfrm rot="10800000" flipV="1">
            <a:off x="304800" y="4191000"/>
            <a:ext cx="8382000" cy="1676400"/>
          </a:xfrm>
          <a:prstGeom prst="curvedUpArrow">
            <a:avLst/>
          </a:prstGeom>
          <a:solidFill>
            <a:srgbClr val="C0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in the Plan</a:t>
            </a:r>
            <a:endParaRPr lang="en-US" dirty="0"/>
          </a:p>
        </p:txBody>
      </p:sp>
      <p:sp>
        <p:nvSpPr>
          <p:cNvPr id="3" name="Content Placeholder 2"/>
          <p:cNvSpPr>
            <a:spLocks noGrp="1"/>
          </p:cNvSpPr>
          <p:nvPr>
            <p:ph idx="1"/>
          </p:nvPr>
        </p:nvSpPr>
        <p:spPr/>
        <p:txBody>
          <a:bodyPr/>
          <a:lstStyle/>
          <a:p>
            <a:r>
              <a:rPr lang="en-US" dirty="0" smtClean="0"/>
              <a:t>Detection</a:t>
            </a:r>
          </a:p>
          <a:p>
            <a:r>
              <a:rPr lang="en-US" dirty="0" smtClean="0"/>
              <a:t>Response and analysis</a:t>
            </a:r>
          </a:p>
          <a:p>
            <a:r>
              <a:rPr lang="en-US" dirty="0" smtClean="0"/>
              <a:t>Recovery</a:t>
            </a:r>
          </a:p>
          <a:p>
            <a:r>
              <a:rPr lang="en-US" dirty="0" smtClean="0"/>
              <a:t>Escalation</a:t>
            </a:r>
          </a:p>
          <a:p>
            <a:r>
              <a:rPr lang="en-US" dirty="0" smtClean="0"/>
              <a:t>Referral to law enforcement</a:t>
            </a:r>
          </a:p>
          <a:p>
            <a:r>
              <a:rPr lang="en-US" dirty="0" smtClean="0"/>
              <a:t>Internal reporting</a:t>
            </a:r>
          </a:p>
          <a:p>
            <a:r>
              <a:rPr lang="en-US" dirty="0" smtClean="0"/>
              <a:t>Breach notifications, if applicable.</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an “Incident?”</a:t>
            </a:r>
            <a:endParaRPr lang="en-US" dirty="0"/>
          </a:p>
        </p:txBody>
      </p:sp>
      <p:sp>
        <p:nvSpPr>
          <p:cNvPr id="3" name="Content Placeholder 2"/>
          <p:cNvSpPr>
            <a:spLocks noGrp="1"/>
          </p:cNvSpPr>
          <p:nvPr>
            <p:ph idx="1"/>
          </p:nvPr>
        </p:nvSpPr>
        <p:spPr/>
        <p:txBody>
          <a:bodyPr/>
          <a:lstStyle/>
          <a:p>
            <a:r>
              <a:rPr lang="en-US" dirty="0" smtClean="0"/>
              <a:t>The properties of security:</a:t>
            </a:r>
          </a:p>
          <a:p>
            <a:pPr lvl="1"/>
            <a:r>
              <a:rPr lang="en-US" dirty="0" smtClean="0"/>
              <a:t>Confidentiality</a:t>
            </a:r>
          </a:p>
          <a:p>
            <a:pPr lvl="1"/>
            <a:r>
              <a:rPr lang="en-US" dirty="0" smtClean="0"/>
              <a:t>Integrity</a:t>
            </a:r>
          </a:p>
          <a:p>
            <a:pPr lvl="1"/>
            <a:r>
              <a:rPr lang="en-US" dirty="0" smtClean="0"/>
              <a:t>Availability</a:t>
            </a:r>
          </a:p>
          <a:p>
            <a:r>
              <a:rPr lang="en-US" dirty="0" smtClean="0"/>
              <a:t>So, an “incident” impairs or threatens one of C-I-A</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r>
              <a:rPr lang="en-US"/>
              <a:t>Standards for Evidence</a:t>
            </a:r>
          </a:p>
        </p:txBody>
      </p:sp>
      <p:sp>
        <p:nvSpPr>
          <p:cNvPr id="39939" name="Rectangle 3"/>
          <p:cNvSpPr>
            <a:spLocks noGrp="1" noChangeArrowheads="1"/>
          </p:cNvSpPr>
          <p:nvPr>
            <p:ph idx="1"/>
          </p:nvPr>
        </p:nvSpPr>
        <p:spPr/>
        <p:txBody>
          <a:bodyPr/>
          <a:lstStyle/>
          <a:p>
            <a:r>
              <a:rPr lang="en-US"/>
              <a:t>Sufficient – convincing without question</a:t>
            </a:r>
          </a:p>
          <a:p>
            <a:r>
              <a:rPr lang="en-US"/>
              <a:t>Competent – applicable according to law</a:t>
            </a:r>
          </a:p>
          <a:p>
            <a:r>
              <a:rPr lang="en-US"/>
              <a:t>Relevant – material to the matter at hand</a:t>
            </a:r>
          </a:p>
        </p:txBody>
      </p:sp>
      <p:sp>
        <p:nvSpPr>
          <p:cNvPr id="4" name="Slide Number Placeholder 3"/>
          <p:cNvSpPr>
            <a:spLocks noGrp="1"/>
          </p:cNvSpPr>
          <p:nvPr>
            <p:ph type="sldNum" sz="quarter" idx="12"/>
          </p:nvPr>
        </p:nvSpPr>
        <p:spPr/>
        <p:txBody>
          <a:bodyPr/>
          <a:lstStyle/>
          <a:p>
            <a:pPr>
              <a:defRPr/>
            </a:pPr>
            <a:fld id="{D7F82635-AC67-4BDF-A71C-0EC87317B3C3}" type="slidenum">
              <a:rPr lang="en-US" smtClean="0"/>
              <a:pPr>
                <a:defRPr/>
              </a:pPr>
              <a:t>20</a:t>
            </a:fld>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r>
              <a:rPr lang="en-US"/>
              <a:t>Types of Evidence</a:t>
            </a:r>
          </a:p>
        </p:txBody>
      </p:sp>
      <p:sp>
        <p:nvSpPr>
          <p:cNvPr id="40963" name="Rectangle 3"/>
          <p:cNvSpPr>
            <a:spLocks noGrp="1" noChangeArrowheads="1"/>
          </p:cNvSpPr>
          <p:nvPr>
            <p:ph idx="1"/>
          </p:nvPr>
        </p:nvSpPr>
        <p:spPr/>
        <p:txBody>
          <a:bodyPr/>
          <a:lstStyle/>
          <a:p>
            <a:r>
              <a:rPr lang="en-US"/>
              <a:t>Direct: Oral testimony of personal knowledge</a:t>
            </a:r>
          </a:p>
          <a:p>
            <a:r>
              <a:rPr lang="en-US"/>
              <a:t>Real: physical evidence</a:t>
            </a:r>
          </a:p>
          <a:p>
            <a:r>
              <a:rPr lang="en-US"/>
              <a:t>Documentary: business records and the like</a:t>
            </a:r>
          </a:p>
          <a:p>
            <a:r>
              <a:rPr lang="en-US"/>
              <a:t>Demonstrative: models, demonstrations, experiments</a:t>
            </a:r>
          </a:p>
        </p:txBody>
      </p:sp>
      <p:sp>
        <p:nvSpPr>
          <p:cNvPr id="4" name="Slide Number Placeholder 3"/>
          <p:cNvSpPr>
            <a:spLocks noGrp="1"/>
          </p:cNvSpPr>
          <p:nvPr>
            <p:ph type="sldNum" sz="quarter" idx="12"/>
          </p:nvPr>
        </p:nvSpPr>
        <p:spPr/>
        <p:txBody>
          <a:bodyPr/>
          <a:lstStyle/>
          <a:p>
            <a:pPr>
              <a:defRPr/>
            </a:pPr>
            <a:fld id="{D7F82635-AC67-4BDF-A71C-0EC87317B3C3}" type="slidenum">
              <a:rPr lang="en-US" smtClean="0"/>
              <a:pPr>
                <a:defRPr/>
              </a:pPr>
              <a:t>21</a:t>
            </a:fld>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r>
              <a:rPr lang="en-US"/>
              <a:t>Rules of Evidence</a:t>
            </a:r>
          </a:p>
        </p:txBody>
      </p:sp>
      <p:sp>
        <p:nvSpPr>
          <p:cNvPr id="41987" name="Rectangle 3"/>
          <p:cNvSpPr>
            <a:spLocks noGrp="1" noChangeArrowheads="1"/>
          </p:cNvSpPr>
          <p:nvPr>
            <p:ph idx="1"/>
          </p:nvPr>
        </p:nvSpPr>
        <p:spPr/>
        <p:txBody>
          <a:bodyPr/>
          <a:lstStyle/>
          <a:p>
            <a:r>
              <a:rPr lang="en-US" dirty="0"/>
              <a:t>Best evidence: original evidence is preferable to copies</a:t>
            </a:r>
          </a:p>
          <a:p>
            <a:r>
              <a:rPr lang="en-US" dirty="0"/>
              <a:t>Exclusionary rule: evidence gathered illegally is not admissible.</a:t>
            </a:r>
          </a:p>
          <a:p>
            <a:r>
              <a:rPr lang="en-US" dirty="0"/>
              <a:t>Hearsay rule: second-hand evidence is often not admissible.  (See best evidence)</a:t>
            </a:r>
          </a:p>
          <a:p>
            <a:pPr lvl="1"/>
            <a:r>
              <a:rPr lang="en-US" dirty="0"/>
              <a:t>There are exceptions to the hearsay rule</a:t>
            </a:r>
          </a:p>
          <a:p>
            <a:pPr lvl="1"/>
            <a:r>
              <a:rPr lang="en-US" dirty="0"/>
              <a:t>Business records gathered </a:t>
            </a:r>
            <a:r>
              <a:rPr lang="en-US" b="1" i="1" dirty="0"/>
              <a:t>in the ordinary course of business</a:t>
            </a:r>
            <a:r>
              <a:rPr lang="en-US" dirty="0"/>
              <a:t> may be </a:t>
            </a:r>
            <a:r>
              <a:rPr lang="en-US" dirty="0" smtClean="0"/>
              <a:t>admissible</a:t>
            </a:r>
            <a:endParaRPr lang="en-US" sz="2000" dirty="0"/>
          </a:p>
        </p:txBody>
      </p:sp>
      <p:sp>
        <p:nvSpPr>
          <p:cNvPr id="4" name="Slide Number Placeholder 3"/>
          <p:cNvSpPr>
            <a:spLocks noGrp="1"/>
          </p:cNvSpPr>
          <p:nvPr>
            <p:ph type="sldNum" sz="quarter" idx="12"/>
          </p:nvPr>
        </p:nvSpPr>
        <p:spPr/>
        <p:txBody>
          <a:bodyPr/>
          <a:lstStyle/>
          <a:p>
            <a:pPr>
              <a:defRPr/>
            </a:pPr>
            <a:fld id="{D7F82635-AC67-4BDF-A71C-0EC87317B3C3}" type="slidenum">
              <a:rPr lang="en-US" smtClean="0"/>
              <a:pPr>
                <a:defRPr/>
              </a:pPr>
              <a:t>22</a:t>
            </a:fld>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r>
              <a:rPr lang="en-US"/>
              <a:t>“The Normal Course of Business”</a:t>
            </a:r>
          </a:p>
        </p:txBody>
      </p:sp>
      <p:sp>
        <p:nvSpPr>
          <p:cNvPr id="43011" name="Rectangle 3"/>
          <p:cNvSpPr>
            <a:spLocks noGrp="1" noChangeArrowheads="1"/>
          </p:cNvSpPr>
          <p:nvPr>
            <p:ph idx="1"/>
          </p:nvPr>
        </p:nvSpPr>
        <p:spPr>
          <a:xfrm>
            <a:off x="685800" y="1560512"/>
            <a:ext cx="7772400" cy="1873250"/>
          </a:xfrm>
        </p:spPr>
        <p:txBody>
          <a:bodyPr/>
          <a:lstStyle/>
          <a:p>
            <a:r>
              <a:rPr lang="en-US" dirty="0"/>
              <a:t>Log files</a:t>
            </a:r>
          </a:p>
          <a:p>
            <a:r>
              <a:rPr lang="en-US" dirty="0"/>
              <a:t>Backups of email and other databases</a:t>
            </a:r>
          </a:p>
          <a:p>
            <a:r>
              <a:rPr lang="en-US" dirty="0"/>
              <a:t>Monitoring records</a:t>
            </a:r>
          </a:p>
        </p:txBody>
      </p:sp>
      <p:sp>
        <p:nvSpPr>
          <p:cNvPr id="5" name="Slide Number Placeholder 4"/>
          <p:cNvSpPr>
            <a:spLocks noGrp="1"/>
          </p:cNvSpPr>
          <p:nvPr>
            <p:ph type="sldNum" sz="quarter" idx="12"/>
          </p:nvPr>
        </p:nvSpPr>
        <p:spPr/>
        <p:txBody>
          <a:bodyPr/>
          <a:lstStyle/>
          <a:p>
            <a:pPr>
              <a:defRPr/>
            </a:pPr>
            <a:fld id="{D7F82635-AC67-4BDF-A71C-0EC87317B3C3}" type="slidenum">
              <a:rPr lang="en-US" smtClean="0"/>
              <a:pPr>
                <a:defRPr/>
              </a:pPr>
              <a:t>23</a:t>
            </a:fld>
            <a:endParaRPr lang="en-US"/>
          </a:p>
        </p:txBody>
      </p:sp>
      <p:sp>
        <p:nvSpPr>
          <p:cNvPr id="43012" name="Text Box 4"/>
          <p:cNvSpPr txBox="1">
            <a:spLocks noChangeArrowheads="1"/>
          </p:cNvSpPr>
          <p:nvPr/>
        </p:nvSpPr>
        <p:spPr bwMode="auto">
          <a:xfrm>
            <a:off x="762000" y="3357562"/>
            <a:ext cx="7848600" cy="1747838"/>
          </a:xfrm>
          <a:prstGeom prst="rect">
            <a:avLst/>
          </a:prstGeom>
          <a:noFill/>
          <a:ln w="9525" algn="ctr">
            <a:noFill/>
            <a:miter lim="800000"/>
            <a:headEnd/>
            <a:tailEnd/>
          </a:ln>
          <a:effectLst/>
        </p:spPr>
        <p:txBody>
          <a:bodyPr>
            <a:spAutoFit/>
          </a:bodyPr>
          <a:lstStyle/>
          <a:p>
            <a:pPr algn="l" defTabSz="1195388">
              <a:spcBef>
                <a:spcPct val="50000"/>
              </a:spcBef>
            </a:pPr>
            <a:r>
              <a:rPr lang="en-US" dirty="0"/>
              <a:t>The point is to collect continuously anything you are likely to need as evidence.</a:t>
            </a:r>
          </a:p>
          <a:p>
            <a:pPr algn="l" defTabSz="1195388">
              <a:spcBef>
                <a:spcPct val="50000"/>
              </a:spcBef>
            </a:pPr>
            <a:r>
              <a:rPr lang="en-US" dirty="0"/>
              <a:t>And </a:t>
            </a:r>
            <a:r>
              <a:rPr lang="en-US" b="1" i="1" dirty="0"/>
              <a:t>document</a:t>
            </a:r>
            <a:r>
              <a:rPr lang="en-US" dirty="0"/>
              <a:t> that you do so!</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r>
              <a:rPr lang="en-US"/>
              <a:t>The Chain of Evidence</a:t>
            </a:r>
          </a:p>
        </p:txBody>
      </p:sp>
      <p:sp>
        <p:nvSpPr>
          <p:cNvPr id="4" name="Slide Number Placeholder 3"/>
          <p:cNvSpPr>
            <a:spLocks noGrp="1"/>
          </p:cNvSpPr>
          <p:nvPr>
            <p:ph type="sldNum" sz="quarter" idx="12"/>
          </p:nvPr>
        </p:nvSpPr>
        <p:spPr/>
        <p:txBody>
          <a:bodyPr/>
          <a:lstStyle/>
          <a:p>
            <a:pPr>
              <a:defRPr/>
            </a:pPr>
            <a:fld id="{D7F82635-AC67-4BDF-A71C-0EC87317B3C3}" type="slidenum">
              <a:rPr lang="en-US" smtClean="0"/>
              <a:pPr>
                <a:defRPr/>
              </a:pPr>
              <a:t>24</a:t>
            </a:fld>
            <a:endParaRPr lang="en-US"/>
          </a:p>
        </p:txBody>
      </p:sp>
      <p:sp>
        <p:nvSpPr>
          <p:cNvPr id="45060" name="Text Box 4"/>
          <p:cNvSpPr txBox="1">
            <a:spLocks noChangeArrowheads="1"/>
          </p:cNvSpPr>
          <p:nvPr/>
        </p:nvSpPr>
        <p:spPr bwMode="auto">
          <a:xfrm>
            <a:off x="824345" y="1600200"/>
            <a:ext cx="7467600" cy="4624343"/>
          </a:xfrm>
          <a:prstGeom prst="rect">
            <a:avLst/>
          </a:prstGeom>
          <a:noFill/>
          <a:ln w="9525" algn="ctr">
            <a:noFill/>
            <a:miter lim="800000"/>
            <a:headEnd/>
            <a:tailEnd/>
          </a:ln>
          <a:effectLst/>
        </p:spPr>
        <p:txBody>
          <a:bodyPr>
            <a:spAutoFit/>
          </a:bodyPr>
          <a:lstStyle/>
          <a:p>
            <a:pPr algn="l" defTabSz="1195388">
              <a:spcBef>
                <a:spcPct val="50000"/>
              </a:spcBef>
            </a:pPr>
            <a:r>
              <a:rPr lang="en-US" b="0" dirty="0"/>
              <a:t>When evidence is collected other than in the ordinary course of business, it is important to provide proof that </a:t>
            </a:r>
            <a:r>
              <a:rPr lang="en-US" b="0" dirty="0">
                <a:solidFill>
                  <a:srgbClr val="FF0000"/>
                </a:solidFill>
              </a:rPr>
              <a:t>what is presented is what was found</a:t>
            </a:r>
            <a:r>
              <a:rPr lang="en-US" b="0" dirty="0"/>
              <a:t>.  This is the “</a:t>
            </a:r>
            <a:r>
              <a:rPr lang="en-US" b="0" dirty="0">
                <a:solidFill>
                  <a:srgbClr val="FF0000"/>
                </a:solidFill>
              </a:rPr>
              <a:t>chain of custody</a:t>
            </a:r>
            <a:r>
              <a:rPr lang="en-US" b="0" dirty="0"/>
              <a:t>” and involves dated, signed, contemporaneous notes.</a:t>
            </a:r>
          </a:p>
          <a:p>
            <a:pPr algn="l" defTabSz="1195388">
              <a:spcBef>
                <a:spcPct val="50000"/>
              </a:spcBef>
            </a:pPr>
            <a:r>
              <a:rPr lang="en-US" b="0" dirty="0" smtClean="0">
                <a:solidFill>
                  <a:srgbClr val="FF0000"/>
                </a:solidFill>
              </a:rPr>
              <a:t>Message digests </a:t>
            </a:r>
            <a:r>
              <a:rPr lang="en-US" b="0" i="1" dirty="0" smtClean="0"/>
              <a:t>may</a:t>
            </a:r>
            <a:r>
              <a:rPr lang="en-US" b="0" dirty="0" smtClean="0"/>
              <a:t> be accepted </a:t>
            </a:r>
            <a:r>
              <a:rPr lang="en-US" b="0" dirty="0"/>
              <a:t>as </a:t>
            </a:r>
            <a:r>
              <a:rPr lang="en-US" b="0" dirty="0" smtClean="0"/>
              <a:t>evidence that a </a:t>
            </a:r>
            <a:r>
              <a:rPr lang="en-US" b="0" dirty="0" smtClean="0">
                <a:solidFill>
                  <a:srgbClr val="FF0000"/>
                </a:solidFill>
              </a:rPr>
              <a:t>file has not been changed </a:t>
            </a:r>
            <a:r>
              <a:rPr lang="en-US" b="0" dirty="0" smtClean="0"/>
              <a:t>since the digest was computed.</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r>
              <a:rPr lang="en-US"/>
              <a:t>Get Help If…</a:t>
            </a:r>
          </a:p>
        </p:txBody>
      </p:sp>
      <p:sp>
        <p:nvSpPr>
          <p:cNvPr id="47107" name="Rectangle 3"/>
          <p:cNvSpPr>
            <a:spLocks noGrp="1" noChangeArrowheads="1"/>
          </p:cNvSpPr>
          <p:nvPr>
            <p:ph idx="1"/>
          </p:nvPr>
        </p:nvSpPr>
        <p:spPr>
          <a:xfrm>
            <a:off x="685800" y="1676400"/>
            <a:ext cx="8001000" cy="4846638"/>
          </a:xfrm>
        </p:spPr>
        <p:txBody>
          <a:bodyPr/>
          <a:lstStyle/>
          <a:p>
            <a:r>
              <a:rPr lang="en-US" dirty="0"/>
              <a:t>You are not </a:t>
            </a:r>
            <a:r>
              <a:rPr lang="en-US" b="1" i="1" dirty="0"/>
              <a:t>absolutely certain</a:t>
            </a:r>
            <a:r>
              <a:rPr lang="en-US" dirty="0"/>
              <a:t> you know what you’re doing.</a:t>
            </a:r>
          </a:p>
          <a:p>
            <a:r>
              <a:rPr lang="en-US" dirty="0"/>
              <a:t>You are dealing with evidence of a crime.  (It is </a:t>
            </a:r>
            <a:r>
              <a:rPr lang="en-US" i="1" dirty="0" smtClean="0"/>
              <a:t>also</a:t>
            </a:r>
            <a:r>
              <a:rPr lang="en-US" dirty="0" smtClean="0"/>
              <a:t> a </a:t>
            </a:r>
            <a:r>
              <a:rPr lang="en-US" dirty="0"/>
              <a:t>crime to tamper with or conceal evidence!)</a:t>
            </a:r>
          </a:p>
          <a:p>
            <a:r>
              <a:rPr lang="en-US" dirty="0"/>
              <a:t>You are dealing with something that may become a civil legal matter.</a:t>
            </a:r>
          </a:p>
        </p:txBody>
      </p:sp>
      <p:sp>
        <p:nvSpPr>
          <p:cNvPr id="4" name="Slide Number Placeholder 3"/>
          <p:cNvSpPr>
            <a:spLocks noGrp="1"/>
          </p:cNvSpPr>
          <p:nvPr>
            <p:ph type="sldNum" sz="quarter" idx="12"/>
          </p:nvPr>
        </p:nvSpPr>
        <p:spPr/>
        <p:txBody>
          <a:bodyPr/>
          <a:lstStyle/>
          <a:p>
            <a:pPr>
              <a:defRPr/>
            </a:pPr>
            <a:fld id="{D7F82635-AC67-4BDF-A71C-0EC87317B3C3}" type="slidenum">
              <a:rPr lang="en-US" smtClean="0"/>
              <a:pPr>
                <a:defRPr/>
              </a:pPr>
              <a:t>25</a:t>
            </a:fld>
            <a:endParaRPr 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r>
              <a:rPr lang="en-US"/>
              <a:t>Sources of Help</a:t>
            </a:r>
          </a:p>
        </p:txBody>
      </p:sp>
      <p:sp>
        <p:nvSpPr>
          <p:cNvPr id="48131" name="Rectangle 3"/>
          <p:cNvSpPr>
            <a:spLocks noGrp="1" noChangeArrowheads="1"/>
          </p:cNvSpPr>
          <p:nvPr>
            <p:ph idx="1"/>
          </p:nvPr>
        </p:nvSpPr>
        <p:spPr/>
        <p:txBody>
          <a:bodyPr/>
          <a:lstStyle/>
          <a:p>
            <a:r>
              <a:rPr lang="en-US" dirty="0"/>
              <a:t>Your corporate </a:t>
            </a:r>
            <a:r>
              <a:rPr lang="en-US" dirty="0" smtClean="0">
                <a:solidFill>
                  <a:srgbClr val="FF0000"/>
                </a:solidFill>
              </a:rPr>
              <a:t>counsel</a:t>
            </a:r>
            <a:r>
              <a:rPr lang="en-US" dirty="0" smtClean="0"/>
              <a:t>, compliance officer, etc.</a:t>
            </a:r>
            <a:endParaRPr lang="en-US" dirty="0"/>
          </a:p>
          <a:p>
            <a:r>
              <a:rPr lang="en-US" dirty="0"/>
              <a:t>Law enforcement</a:t>
            </a:r>
          </a:p>
          <a:p>
            <a:pPr lvl="1"/>
            <a:r>
              <a:rPr lang="en-US" dirty="0"/>
              <a:t>Take a detective to lunch</a:t>
            </a:r>
          </a:p>
          <a:p>
            <a:pPr lvl="1"/>
            <a:r>
              <a:rPr lang="en-US" dirty="0"/>
              <a:t>The time to get to know your local law enforcement people is </a:t>
            </a:r>
            <a:r>
              <a:rPr lang="en-US" b="1" i="1" dirty="0"/>
              <a:t>before</a:t>
            </a:r>
            <a:r>
              <a:rPr lang="en-US" dirty="0"/>
              <a:t> you need them</a:t>
            </a:r>
          </a:p>
          <a:p>
            <a:pPr lvl="1"/>
            <a:r>
              <a:rPr lang="en-US" dirty="0"/>
              <a:t>Consider carefully before involving law enforcement</a:t>
            </a:r>
          </a:p>
          <a:p>
            <a:r>
              <a:rPr lang="en-US" dirty="0"/>
              <a:t>Forensics consultants (referrals from law firm or law enforcement official)</a:t>
            </a:r>
          </a:p>
        </p:txBody>
      </p:sp>
      <p:sp>
        <p:nvSpPr>
          <p:cNvPr id="4" name="Slide Number Placeholder 3"/>
          <p:cNvSpPr>
            <a:spLocks noGrp="1"/>
          </p:cNvSpPr>
          <p:nvPr>
            <p:ph type="sldNum" sz="quarter" idx="12"/>
          </p:nvPr>
        </p:nvSpPr>
        <p:spPr/>
        <p:txBody>
          <a:bodyPr/>
          <a:lstStyle/>
          <a:p>
            <a:pPr>
              <a:defRPr/>
            </a:pPr>
            <a:fld id="{D7F82635-AC67-4BDF-A71C-0EC87317B3C3}" type="slidenum">
              <a:rPr lang="en-US" smtClean="0"/>
              <a:pPr>
                <a:defRPr/>
              </a:pPr>
              <a:t>26</a:t>
            </a:fld>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p:txBody>
          <a:bodyPr/>
          <a:lstStyle/>
          <a:p>
            <a:r>
              <a:rPr lang="en-US"/>
              <a:t>Law Enforcement Involvement</a:t>
            </a:r>
          </a:p>
        </p:txBody>
      </p:sp>
      <p:sp>
        <p:nvSpPr>
          <p:cNvPr id="98307" name="Rectangle 3"/>
          <p:cNvSpPr>
            <a:spLocks noGrp="1" noChangeArrowheads="1"/>
          </p:cNvSpPr>
          <p:nvPr>
            <p:ph idx="1"/>
          </p:nvPr>
        </p:nvSpPr>
        <p:spPr>
          <a:xfrm>
            <a:off x="609600" y="1524000"/>
            <a:ext cx="7848600" cy="4997450"/>
          </a:xfrm>
        </p:spPr>
        <p:txBody>
          <a:bodyPr>
            <a:normAutofit/>
          </a:bodyPr>
          <a:lstStyle/>
          <a:p>
            <a:pPr>
              <a:spcBef>
                <a:spcPct val="30000"/>
              </a:spcBef>
            </a:pPr>
            <a:r>
              <a:rPr lang="en-US" sz="2800" dirty="0"/>
              <a:t>When an incident constitutes a violation of law, the organization may determine involving law enforcement is necessary</a:t>
            </a:r>
          </a:p>
          <a:p>
            <a:pPr>
              <a:spcBef>
                <a:spcPct val="30000"/>
              </a:spcBef>
            </a:pPr>
            <a:r>
              <a:rPr lang="en-US" sz="2800" dirty="0"/>
              <a:t>Questions: (Decide these </a:t>
            </a:r>
            <a:r>
              <a:rPr lang="en-US" sz="2800" b="1" i="1" dirty="0"/>
              <a:t>in advance!</a:t>
            </a:r>
            <a:r>
              <a:rPr lang="en-US" sz="2800" dirty="0"/>
              <a:t>)</a:t>
            </a:r>
          </a:p>
          <a:p>
            <a:pPr lvl="1">
              <a:spcBef>
                <a:spcPct val="30000"/>
              </a:spcBef>
            </a:pPr>
            <a:r>
              <a:rPr lang="en-US" sz="2400" dirty="0"/>
              <a:t>When should organization get law enforcement involved? </a:t>
            </a:r>
          </a:p>
          <a:p>
            <a:pPr lvl="1">
              <a:spcBef>
                <a:spcPct val="30000"/>
              </a:spcBef>
            </a:pPr>
            <a:r>
              <a:rPr lang="en-US" sz="2400" dirty="0"/>
              <a:t>What level of law enforcement agency should be involved (local, state, federal)?  </a:t>
            </a:r>
          </a:p>
          <a:p>
            <a:pPr lvl="1">
              <a:spcBef>
                <a:spcPct val="30000"/>
              </a:spcBef>
            </a:pPr>
            <a:r>
              <a:rPr lang="en-US" sz="2400" dirty="0"/>
              <a:t>What happens when law enforcement agency is involved?</a:t>
            </a:r>
            <a:r>
              <a:rPr lang="en-US" sz="2000" dirty="0"/>
              <a:t> </a:t>
            </a:r>
          </a:p>
        </p:txBody>
      </p:sp>
      <p:sp>
        <p:nvSpPr>
          <p:cNvPr id="4" name="Slide Number Placeholder 3"/>
          <p:cNvSpPr>
            <a:spLocks noGrp="1"/>
          </p:cNvSpPr>
          <p:nvPr>
            <p:ph type="sldNum" sz="quarter" idx="12"/>
          </p:nvPr>
        </p:nvSpPr>
        <p:spPr/>
        <p:txBody>
          <a:bodyPr/>
          <a:lstStyle/>
          <a:p>
            <a:pPr>
              <a:defRPr/>
            </a:pPr>
            <a:fld id="{D7F82635-AC67-4BDF-A71C-0EC87317B3C3}" type="slidenum">
              <a:rPr lang="en-US" smtClean="0"/>
              <a:pPr>
                <a:defRPr/>
              </a:pPr>
              <a:t>27</a:t>
            </a:fld>
            <a:endParaRPr 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p:txBody>
          <a:bodyPr/>
          <a:lstStyle/>
          <a:p>
            <a:r>
              <a:rPr lang="en-US"/>
              <a:t>Law Enforcement Involvement</a:t>
            </a:r>
          </a:p>
        </p:txBody>
      </p:sp>
      <p:sp>
        <p:nvSpPr>
          <p:cNvPr id="100355" name="Rectangle 3"/>
          <p:cNvSpPr>
            <a:spLocks noGrp="1" noChangeArrowheads="1"/>
          </p:cNvSpPr>
          <p:nvPr>
            <p:ph idx="1"/>
          </p:nvPr>
        </p:nvSpPr>
        <p:spPr/>
        <p:txBody>
          <a:bodyPr/>
          <a:lstStyle/>
          <a:p>
            <a:pPr>
              <a:spcBef>
                <a:spcPct val="30000"/>
              </a:spcBef>
            </a:pPr>
            <a:r>
              <a:rPr lang="en-US" dirty="0"/>
              <a:t>Some questions are best answered by organization’s </a:t>
            </a:r>
            <a:r>
              <a:rPr lang="en-US" dirty="0">
                <a:solidFill>
                  <a:srgbClr val="FF0000"/>
                </a:solidFill>
              </a:rPr>
              <a:t>legal department </a:t>
            </a:r>
            <a:r>
              <a:rPr lang="en-US" dirty="0"/>
              <a:t>or law firm.</a:t>
            </a:r>
          </a:p>
          <a:p>
            <a:pPr>
              <a:spcBef>
                <a:spcPct val="80000"/>
              </a:spcBef>
            </a:pPr>
            <a:r>
              <a:rPr lang="en-US" dirty="0"/>
              <a:t>If organization detects a criminal act, it may be legally obligated to involve appropriate law enforcement officials</a:t>
            </a:r>
          </a:p>
          <a:p>
            <a:pPr>
              <a:spcBef>
                <a:spcPct val="30000"/>
              </a:spcBef>
            </a:pPr>
            <a:r>
              <a:rPr lang="en-US" dirty="0"/>
              <a:t>It is helpful to have made contacts in advance, especially with local law enforcement. </a:t>
            </a:r>
          </a:p>
        </p:txBody>
      </p:sp>
      <p:sp>
        <p:nvSpPr>
          <p:cNvPr id="4" name="Slide Number Placeholder 3"/>
          <p:cNvSpPr>
            <a:spLocks noGrp="1"/>
          </p:cNvSpPr>
          <p:nvPr>
            <p:ph type="sldNum" sz="quarter" idx="12"/>
          </p:nvPr>
        </p:nvSpPr>
        <p:spPr/>
        <p:txBody>
          <a:bodyPr/>
          <a:lstStyle/>
          <a:p>
            <a:pPr>
              <a:defRPr/>
            </a:pPr>
            <a:fld id="{D7F82635-AC67-4BDF-A71C-0EC87317B3C3}" type="slidenum">
              <a:rPr lang="en-US" smtClean="0"/>
              <a:pPr>
                <a:defRPr/>
              </a:pPr>
              <a:t>28</a:t>
            </a:fld>
            <a:endParaRPr 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ChangeArrowheads="1"/>
          </p:cNvSpPr>
          <p:nvPr>
            <p:ph type="title"/>
          </p:nvPr>
        </p:nvSpPr>
        <p:spPr>
          <a:xfrm>
            <a:off x="381000" y="608013"/>
            <a:ext cx="8305800" cy="642937"/>
          </a:xfrm>
        </p:spPr>
        <p:txBody>
          <a:bodyPr/>
          <a:lstStyle/>
          <a:p>
            <a:r>
              <a:rPr lang="en-US" sz="2900"/>
              <a:t>Advantages of Law Enforcement Involvement</a:t>
            </a:r>
          </a:p>
        </p:txBody>
      </p:sp>
      <p:sp>
        <p:nvSpPr>
          <p:cNvPr id="102403" name="Rectangle 3"/>
          <p:cNvSpPr>
            <a:spLocks noGrp="1" noChangeArrowheads="1"/>
          </p:cNvSpPr>
          <p:nvPr>
            <p:ph idx="1"/>
          </p:nvPr>
        </p:nvSpPr>
        <p:spPr>
          <a:xfrm>
            <a:off x="685800" y="1600200"/>
            <a:ext cx="7772400" cy="4772025"/>
          </a:xfrm>
        </p:spPr>
        <p:txBody>
          <a:bodyPr/>
          <a:lstStyle/>
          <a:p>
            <a:pPr>
              <a:spcBef>
                <a:spcPct val="33000"/>
              </a:spcBef>
              <a:buFontTx/>
              <a:buNone/>
            </a:pPr>
            <a:r>
              <a:rPr lang="en-US" dirty="0"/>
              <a:t>Involving law enforcement  has advantages:</a:t>
            </a:r>
          </a:p>
          <a:p>
            <a:pPr>
              <a:spcBef>
                <a:spcPct val="33000"/>
              </a:spcBef>
            </a:pPr>
            <a:r>
              <a:rPr lang="en-US" sz="2800" dirty="0"/>
              <a:t>Agencies may be better equipped to process evidence </a:t>
            </a:r>
          </a:p>
          <a:p>
            <a:pPr>
              <a:spcBef>
                <a:spcPct val="33000"/>
              </a:spcBef>
            </a:pPr>
            <a:r>
              <a:rPr lang="en-US" sz="2800" dirty="0"/>
              <a:t>Law enforcement agencies are prepared to handle </a:t>
            </a:r>
            <a:r>
              <a:rPr lang="en-US" sz="2800" dirty="0">
                <a:solidFill>
                  <a:srgbClr val="FF0000"/>
                </a:solidFill>
              </a:rPr>
              <a:t>warrants</a:t>
            </a:r>
            <a:r>
              <a:rPr lang="en-US" sz="2800" dirty="0"/>
              <a:t> and </a:t>
            </a:r>
            <a:r>
              <a:rPr lang="en-US" sz="2800" dirty="0">
                <a:solidFill>
                  <a:srgbClr val="FF0000"/>
                </a:solidFill>
              </a:rPr>
              <a:t>subpoenas</a:t>
            </a:r>
            <a:r>
              <a:rPr lang="en-US" sz="2800" dirty="0"/>
              <a:t> needed </a:t>
            </a:r>
          </a:p>
          <a:p>
            <a:pPr>
              <a:spcBef>
                <a:spcPct val="33000"/>
              </a:spcBef>
            </a:pPr>
            <a:r>
              <a:rPr lang="en-US" sz="2800" dirty="0"/>
              <a:t>Law enforcement officers are skilled at obtaining </a:t>
            </a:r>
            <a:r>
              <a:rPr lang="en-US" sz="2800" dirty="0">
                <a:solidFill>
                  <a:srgbClr val="FF0000"/>
                </a:solidFill>
              </a:rPr>
              <a:t>witness statements </a:t>
            </a:r>
            <a:r>
              <a:rPr lang="en-US" sz="2800" dirty="0"/>
              <a:t>and other information collection</a:t>
            </a:r>
          </a:p>
        </p:txBody>
      </p:sp>
      <p:sp>
        <p:nvSpPr>
          <p:cNvPr id="4" name="Slide Number Placeholder 3"/>
          <p:cNvSpPr>
            <a:spLocks noGrp="1"/>
          </p:cNvSpPr>
          <p:nvPr>
            <p:ph type="sldNum" sz="quarter" idx="12"/>
          </p:nvPr>
        </p:nvSpPr>
        <p:spPr/>
        <p:txBody>
          <a:bodyPr/>
          <a:lstStyle/>
          <a:p>
            <a:pPr>
              <a:defRPr/>
            </a:pPr>
            <a:fld id="{D7F82635-AC67-4BDF-A71C-0EC87317B3C3}" type="slidenum">
              <a:rPr lang="en-US" smtClean="0"/>
              <a:pPr>
                <a:defRPr/>
              </a:pPr>
              <a:t>29</a:t>
            </a:fld>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 of incidents</a:t>
            </a:r>
            <a:endParaRPr lang="en-US" dirty="0"/>
          </a:p>
        </p:txBody>
      </p:sp>
      <p:sp>
        <p:nvSpPr>
          <p:cNvPr id="3" name="Content Placeholder 2"/>
          <p:cNvSpPr>
            <a:spLocks noGrp="1"/>
          </p:cNvSpPr>
          <p:nvPr>
            <p:ph idx="1"/>
          </p:nvPr>
        </p:nvSpPr>
        <p:spPr/>
        <p:txBody>
          <a:bodyPr>
            <a:normAutofit/>
          </a:bodyPr>
          <a:lstStyle/>
          <a:p>
            <a:pPr lvl="1"/>
            <a:r>
              <a:rPr lang="en-US" dirty="0" smtClean="0"/>
              <a:t>Failed logins</a:t>
            </a:r>
          </a:p>
          <a:p>
            <a:pPr lvl="1"/>
            <a:r>
              <a:rPr lang="en-US" dirty="0" smtClean="0"/>
              <a:t>Infected or crashed server</a:t>
            </a:r>
          </a:p>
          <a:p>
            <a:pPr lvl="1"/>
            <a:r>
              <a:rPr lang="en-US" dirty="0" smtClean="0"/>
              <a:t>Stolen laptop</a:t>
            </a:r>
          </a:p>
          <a:p>
            <a:pPr lvl="1"/>
            <a:r>
              <a:rPr lang="en-US" dirty="0" smtClean="0"/>
              <a:t>Slow Internet access, unusual network traffic </a:t>
            </a:r>
          </a:p>
          <a:p>
            <a:pPr lvl="1"/>
            <a:r>
              <a:rPr lang="en-US" dirty="0" smtClean="0"/>
              <a:t>Unusual file names</a:t>
            </a:r>
          </a:p>
          <a:p>
            <a:pPr lvl="1"/>
            <a:r>
              <a:rPr lang="en-US" dirty="0" smtClean="0"/>
              <a:t>Threatening email</a:t>
            </a:r>
          </a:p>
          <a:p>
            <a:pPr lvl="1"/>
            <a:r>
              <a:rPr lang="en-US" dirty="0" smtClean="0"/>
              <a:t>Unexplained configuration change</a:t>
            </a:r>
          </a:p>
          <a:p>
            <a:pPr lvl="1"/>
            <a:r>
              <a:rPr lang="en-US" dirty="0" smtClean="0"/>
              <a:t>Bounced emails</a:t>
            </a:r>
          </a:p>
          <a:p>
            <a:pPr lvl="1"/>
            <a:r>
              <a:rPr lang="en-US" dirty="0" smtClean="0"/>
              <a:t>Confidentiality breach</a:t>
            </a:r>
          </a:p>
          <a:p>
            <a:pPr lvl="1"/>
            <a:endParaRPr lang="en-US" dirty="0" smtClean="0"/>
          </a:p>
          <a:p>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title"/>
          </p:nvPr>
        </p:nvSpPr>
        <p:spPr/>
        <p:txBody>
          <a:bodyPr/>
          <a:lstStyle/>
          <a:p>
            <a:r>
              <a:rPr lang="en-US"/>
              <a:t>Disadvantages of Involvement</a:t>
            </a:r>
          </a:p>
        </p:txBody>
      </p:sp>
      <p:sp>
        <p:nvSpPr>
          <p:cNvPr id="104451" name="Rectangle 3"/>
          <p:cNvSpPr>
            <a:spLocks noGrp="1" noChangeArrowheads="1"/>
          </p:cNvSpPr>
          <p:nvPr>
            <p:ph idx="1"/>
          </p:nvPr>
        </p:nvSpPr>
        <p:spPr>
          <a:xfrm>
            <a:off x="685800" y="1474788"/>
            <a:ext cx="7772400" cy="4622800"/>
          </a:xfrm>
        </p:spPr>
        <p:txBody>
          <a:bodyPr/>
          <a:lstStyle/>
          <a:p>
            <a:pPr>
              <a:spcBef>
                <a:spcPct val="80000"/>
              </a:spcBef>
              <a:buFontTx/>
              <a:buNone/>
            </a:pPr>
            <a:r>
              <a:rPr lang="en-US" dirty="0"/>
              <a:t>Involving law enforcement has disadvantages:</a:t>
            </a:r>
          </a:p>
          <a:p>
            <a:pPr>
              <a:spcBef>
                <a:spcPct val="33000"/>
              </a:spcBef>
            </a:pPr>
            <a:r>
              <a:rPr lang="en-US" sz="2800" dirty="0"/>
              <a:t>Once a law enforcement agency takes over case, organization </a:t>
            </a:r>
            <a:r>
              <a:rPr lang="en-US" sz="2800" dirty="0">
                <a:solidFill>
                  <a:srgbClr val="FF0000"/>
                </a:solidFill>
              </a:rPr>
              <a:t>loses some control </a:t>
            </a:r>
            <a:r>
              <a:rPr lang="en-US" sz="2800" dirty="0"/>
              <a:t>over chain of events  </a:t>
            </a:r>
          </a:p>
          <a:p>
            <a:pPr>
              <a:spcBef>
                <a:spcPct val="33000"/>
              </a:spcBef>
            </a:pPr>
            <a:r>
              <a:rPr lang="en-US" sz="2800" dirty="0"/>
              <a:t>Organization </a:t>
            </a:r>
            <a:r>
              <a:rPr lang="en-US" sz="2800" dirty="0">
                <a:solidFill>
                  <a:srgbClr val="FF0000"/>
                </a:solidFill>
              </a:rPr>
              <a:t>may not hear </a:t>
            </a:r>
            <a:r>
              <a:rPr lang="en-US" sz="2800" dirty="0"/>
              <a:t>about case for weeks or months  </a:t>
            </a:r>
          </a:p>
          <a:p>
            <a:pPr>
              <a:spcBef>
                <a:spcPct val="33000"/>
              </a:spcBef>
            </a:pPr>
            <a:r>
              <a:rPr lang="en-US" sz="2800" dirty="0">
                <a:solidFill>
                  <a:srgbClr val="FF0000"/>
                </a:solidFill>
              </a:rPr>
              <a:t>Equipment</a:t>
            </a:r>
            <a:r>
              <a:rPr lang="en-US" sz="2800" dirty="0"/>
              <a:t> vital to the organization’s business may be </a:t>
            </a:r>
            <a:r>
              <a:rPr lang="en-US" sz="2800" dirty="0">
                <a:solidFill>
                  <a:srgbClr val="FF0000"/>
                </a:solidFill>
              </a:rPr>
              <a:t>seized</a:t>
            </a:r>
            <a:r>
              <a:rPr lang="en-US" sz="2800" dirty="0"/>
              <a:t> as evidence</a:t>
            </a:r>
            <a:endParaRPr lang="en-US" dirty="0"/>
          </a:p>
        </p:txBody>
      </p:sp>
      <p:sp>
        <p:nvSpPr>
          <p:cNvPr id="4" name="Slide Number Placeholder 3"/>
          <p:cNvSpPr>
            <a:spLocks noGrp="1"/>
          </p:cNvSpPr>
          <p:nvPr>
            <p:ph type="sldNum" sz="quarter" idx="12"/>
          </p:nvPr>
        </p:nvSpPr>
        <p:spPr/>
        <p:txBody>
          <a:bodyPr/>
          <a:lstStyle/>
          <a:p>
            <a:pPr>
              <a:defRPr/>
            </a:pPr>
            <a:fld id="{D7F82635-AC67-4BDF-A71C-0EC87317B3C3}" type="slidenum">
              <a:rPr lang="en-US" smtClean="0"/>
              <a:pPr>
                <a:defRPr/>
              </a:pPr>
              <a:t>30</a:t>
            </a:fld>
            <a:endParaRPr 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Incident Impact</a:t>
            </a:r>
            <a:endParaRPr lang="en-US" dirty="0"/>
          </a:p>
        </p:txBody>
      </p:sp>
      <p:sp>
        <p:nvSpPr>
          <p:cNvPr id="3" name="Content Placeholder 2"/>
          <p:cNvSpPr>
            <a:spLocks noGrp="1"/>
          </p:cNvSpPr>
          <p:nvPr>
            <p:ph idx="1"/>
          </p:nvPr>
        </p:nvSpPr>
        <p:spPr/>
        <p:txBody>
          <a:bodyPr/>
          <a:lstStyle/>
          <a:p>
            <a:r>
              <a:rPr lang="en-US" b="1" dirty="0" smtClean="0"/>
              <a:t>High:</a:t>
            </a:r>
            <a:r>
              <a:rPr lang="en-US" dirty="0" smtClean="0"/>
              <a:t> Prevents many users from accomplishing their tasks related to the organization’s mission; may affect patient care.  Includes breach of PHI</a:t>
            </a:r>
          </a:p>
          <a:p>
            <a:r>
              <a:rPr lang="en-US" b="1" dirty="0" smtClean="0"/>
              <a:t>Medium:</a:t>
            </a:r>
            <a:r>
              <a:rPr lang="en-US" dirty="0" smtClean="0"/>
              <a:t> Disrupts multiple users, but with little impact on the organization's mission.</a:t>
            </a:r>
          </a:p>
          <a:p>
            <a:r>
              <a:rPr lang="en-US" b="1" dirty="0" smtClean="0"/>
              <a:t>Low:</a:t>
            </a:r>
            <a:r>
              <a:rPr lang="en-US" dirty="0" smtClean="0"/>
              <a:t> A single service is degraded; one or a few users affected; little or no impact on operations.</a:t>
            </a:r>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Incident Urgency</a:t>
            </a:r>
            <a:endParaRPr lang="en-US" dirty="0"/>
          </a:p>
        </p:txBody>
      </p:sp>
      <p:sp>
        <p:nvSpPr>
          <p:cNvPr id="3" name="Content Placeholder 2"/>
          <p:cNvSpPr>
            <a:spLocks noGrp="1"/>
          </p:cNvSpPr>
          <p:nvPr>
            <p:ph idx="1"/>
          </p:nvPr>
        </p:nvSpPr>
        <p:spPr/>
        <p:txBody>
          <a:bodyPr/>
          <a:lstStyle/>
          <a:p>
            <a:r>
              <a:rPr lang="en-US" b="1" dirty="0" smtClean="0"/>
              <a:t>High:</a:t>
            </a:r>
            <a:r>
              <a:rPr lang="en-US" dirty="0" smtClean="0"/>
              <a:t> </a:t>
            </a:r>
            <a:r>
              <a:rPr lang="en-US" dirty="0" smtClean="0">
                <a:solidFill>
                  <a:srgbClr val="FF0000"/>
                </a:solidFill>
              </a:rPr>
              <a:t>Directly affects </a:t>
            </a:r>
            <a:r>
              <a:rPr lang="en-US" dirty="0" smtClean="0"/>
              <a:t>patient care, patient safety, or employee safety; impairs business operations.</a:t>
            </a:r>
          </a:p>
          <a:p>
            <a:r>
              <a:rPr lang="en-US" b="1" dirty="0" smtClean="0"/>
              <a:t>Medium:</a:t>
            </a:r>
            <a:r>
              <a:rPr lang="en-US" dirty="0" smtClean="0"/>
              <a:t> </a:t>
            </a:r>
            <a:r>
              <a:rPr lang="en-US" dirty="0" smtClean="0">
                <a:solidFill>
                  <a:srgbClr val="FF0000"/>
                </a:solidFill>
              </a:rPr>
              <a:t>Degrades</a:t>
            </a:r>
            <a:r>
              <a:rPr lang="en-US" dirty="0" smtClean="0"/>
              <a:t> patient care services or business operations.</a:t>
            </a:r>
          </a:p>
          <a:p>
            <a:r>
              <a:rPr lang="en-US" b="1" dirty="0" smtClean="0"/>
              <a:t>Low:</a:t>
            </a:r>
            <a:r>
              <a:rPr lang="en-US" dirty="0" smtClean="0"/>
              <a:t> </a:t>
            </a:r>
            <a:r>
              <a:rPr lang="en-US" dirty="0" smtClean="0">
                <a:solidFill>
                  <a:srgbClr val="FF0000"/>
                </a:solidFill>
              </a:rPr>
              <a:t>Minimal</a:t>
            </a:r>
            <a:r>
              <a:rPr lang="en-US" dirty="0" smtClean="0"/>
              <a:t> impact on patient care, safety, or operations.</a:t>
            </a:r>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Impact and Urgency</a:t>
            </a:r>
            <a:endParaRPr lang="en-US" dirty="0"/>
          </a:p>
        </p:txBody>
      </p:sp>
      <p:sp>
        <p:nvSpPr>
          <p:cNvPr id="4" name="TextBox 3"/>
          <p:cNvSpPr txBox="1"/>
          <p:nvPr/>
        </p:nvSpPr>
        <p:spPr>
          <a:xfrm>
            <a:off x="2431473" y="5240455"/>
            <a:ext cx="4876800" cy="1077218"/>
          </a:xfrm>
          <a:prstGeom prst="rect">
            <a:avLst/>
          </a:prstGeom>
          <a:noFill/>
        </p:spPr>
        <p:txBody>
          <a:bodyPr wrap="square" rtlCol="0">
            <a:spAutoFit/>
          </a:bodyPr>
          <a:lstStyle/>
          <a:p>
            <a:r>
              <a:rPr lang="en-US" sz="3200" b="1" dirty="0" smtClean="0">
                <a:latin typeface="+mj-lt"/>
              </a:rPr>
              <a:t>Urgency</a:t>
            </a:r>
            <a:r>
              <a:rPr lang="en-US" sz="3200" dirty="0" smtClean="0">
                <a:latin typeface="+mj-lt"/>
              </a:rPr>
              <a:t/>
            </a:r>
            <a:br>
              <a:rPr lang="en-US" sz="3200" dirty="0" smtClean="0">
                <a:latin typeface="+mj-lt"/>
              </a:rPr>
            </a:br>
            <a:r>
              <a:rPr lang="en-US" sz="3200" dirty="0" smtClean="0">
                <a:latin typeface="+mj-lt"/>
              </a:rPr>
              <a:t>Low        Medium      High</a:t>
            </a:r>
            <a:endParaRPr lang="en-US" sz="3200" dirty="0">
              <a:latin typeface="+mj-lt"/>
            </a:endParaRPr>
          </a:p>
        </p:txBody>
      </p:sp>
      <p:sp>
        <p:nvSpPr>
          <p:cNvPr id="5" name="TextBox 4"/>
          <p:cNvSpPr txBox="1"/>
          <p:nvPr/>
        </p:nvSpPr>
        <p:spPr>
          <a:xfrm rot="16200000">
            <a:off x="-642491" y="2819400"/>
            <a:ext cx="4343400" cy="1077218"/>
          </a:xfrm>
          <a:prstGeom prst="rect">
            <a:avLst/>
          </a:prstGeom>
          <a:noFill/>
        </p:spPr>
        <p:txBody>
          <a:bodyPr wrap="square" rtlCol="0">
            <a:spAutoFit/>
          </a:bodyPr>
          <a:lstStyle/>
          <a:p>
            <a:r>
              <a:rPr lang="en-US" sz="3200" b="1" dirty="0" smtClean="0">
                <a:latin typeface="+mj-lt"/>
              </a:rPr>
              <a:t>Impact</a:t>
            </a:r>
            <a:r>
              <a:rPr lang="en-US" sz="3200" dirty="0" smtClean="0">
                <a:latin typeface="+mj-lt"/>
              </a:rPr>
              <a:t/>
            </a:r>
            <a:br>
              <a:rPr lang="en-US" sz="3200" dirty="0" smtClean="0">
                <a:latin typeface="+mj-lt"/>
              </a:rPr>
            </a:br>
            <a:r>
              <a:rPr lang="en-US" sz="3200" dirty="0" smtClean="0">
                <a:latin typeface="+mj-lt"/>
              </a:rPr>
              <a:t>Low    Medium   High</a:t>
            </a:r>
            <a:endParaRPr lang="en-US" sz="3200" dirty="0">
              <a:latin typeface="+mj-lt"/>
            </a:endParaRPr>
          </a:p>
        </p:txBody>
      </p:sp>
      <p:cxnSp>
        <p:nvCxnSpPr>
          <p:cNvPr id="7" name="Straight Connector 6"/>
          <p:cNvCxnSpPr/>
          <p:nvPr/>
        </p:nvCxnSpPr>
        <p:spPr bwMode="auto">
          <a:xfrm>
            <a:off x="2362200" y="1371600"/>
            <a:ext cx="0" cy="38862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9" name="Straight Connector 8"/>
          <p:cNvCxnSpPr/>
          <p:nvPr/>
        </p:nvCxnSpPr>
        <p:spPr bwMode="auto">
          <a:xfrm>
            <a:off x="2362200" y="5257800"/>
            <a:ext cx="48006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8" name="Rectangle 7"/>
          <p:cNvSpPr/>
          <p:nvPr/>
        </p:nvSpPr>
        <p:spPr bwMode="auto">
          <a:xfrm>
            <a:off x="5105400" y="1676400"/>
            <a:ext cx="1981200" cy="1752600"/>
          </a:xfrm>
          <a:prstGeom prst="rect">
            <a:avLst/>
          </a:prstGeom>
          <a:solidFill>
            <a:srgbClr val="C00000">
              <a:alpha val="50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sp>
        <p:nvSpPr>
          <p:cNvPr id="10" name="TextBox 9"/>
          <p:cNvSpPr txBox="1"/>
          <p:nvPr/>
        </p:nvSpPr>
        <p:spPr>
          <a:xfrm>
            <a:off x="5181600" y="1828800"/>
            <a:ext cx="1828800" cy="1523494"/>
          </a:xfrm>
          <a:prstGeom prst="rect">
            <a:avLst/>
          </a:prstGeom>
          <a:noFill/>
        </p:spPr>
        <p:txBody>
          <a:bodyPr wrap="square" rtlCol="0">
            <a:spAutoFit/>
          </a:bodyPr>
          <a:lstStyle/>
          <a:p>
            <a:r>
              <a:rPr lang="en-US" dirty="0" smtClean="0"/>
              <a:t>High</a:t>
            </a:r>
            <a:br>
              <a:rPr lang="en-US" dirty="0" smtClean="0"/>
            </a:br>
            <a:r>
              <a:rPr lang="en-US" dirty="0" smtClean="0"/>
              <a:t>Priority</a:t>
            </a:r>
            <a:br>
              <a:rPr lang="en-US" dirty="0" smtClean="0"/>
            </a:br>
            <a:r>
              <a:rPr lang="en-US" dirty="0" smtClean="0"/>
              <a:t>Quadrant</a:t>
            </a:r>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Breach Reporting</a:t>
            </a:r>
            <a:endParaRPr lang="en-US" dirty="0"/>
          </a:p>
        </p:txBody>
      </p:sp>
      <p:sp>
        <p:nvSpPr>
          <p:cNvPr id="4" name="Content Placeholder 3"/>
          <p:cNvSpPr>
            <a:spLocks noGrp="1"/>
          </p:cNvSpPr>
          <p:nvPr>
            <p:ph idx="1"/>
          </p:nvPr>
        </p:nvSpPr>
        <p:spPr/>
        <p:txBody>
          <a:bodyPr/>
          <a:lstStyle/>
          <a:p>
            <a:r>
              <a:rPr lang="en-US" dirty="0" smtClean="0"/>
              <a:t>As soon as possible, but </a:t>
            </a:r>
            <a:r>
              <a:rPr lang="en-US" dirty="0" smtClean="0">
                <a:solidFill>
                  <a:srgbClr val="FF0000"/>
                </a:solidFill>
              </a:rPr>
              <a:t>no later than 60 calendar days</a:t>
            </a:r>
            <a:r>
              <a:rPr lang="en-US" dirty="0" smtClean="0"/>
              <a:t>.</a:t>
            </a:r>
          </a:p>
          <a:p>
            <a:r>
              <a:rPr lang="en-US" dirty="0" smtClean="0"/>
              <a:t>A brief description of the event, including dates.</a:t>
            </a:r>
          </a:p>
          <a:p>
            <a:r>
              <a:rPr lang="en-US" dirty="0" smtClean="0"/>
              <a:t>Description of data involved in the breach.</a:t>
            </a:r>
          </a:p>
          <a:p>
            <a:r>
              <a:rPr lang="en-US" dirty="0" smtClean="0"/>
              <a:t>Steps individuals should take.</a:t>
            </a:r>
          </a:p>
          <a:p>
            <a:r>
              <a:rPr lang="en-US" dirty="0" smtClean="0"/>
              <a:t>Steps the covered entity is taking.</a:t>
            </a:r>
          </a:p>
          <a:p>
            <a:r>
              <a:rPr lang="en-US" dirty="0" smtClean="0"/>
              <a:t>Contact information.</a:t>
            </a:r>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Breach Reporting</a:t>
            </a:r>
            <a:endParaRPr lang="en-US" dirty="0"/>
          </a:p>
        </p:txBody>
      </p:sp>
      <p:sp>
        <p:nvSpPr>
          <p:cNvPr id="3" name="Content Placeholder 2"/>
          <p:cNvSpPr>
            <a:spLocks noGrp="1"/>
          </p:cNvSpPr>
          <p:nvPr>
            <p:ph idx="1"/>
          </p:nvPr>
        </p:nvSpPr>
        <p:spPr/>
        <p:txBody>
          <a:bodyPr/>
          <a:lstStyle/>
          <a:p>
            <a:r>
              <a:rPr lang="en-US" dirty="0" smtClean="0"/>
              <a:t>Individual notice, including provisions for those with out of date contact information.</a:t>
            </a:r>
          </a:p>
          <a:p>
            <a:r>
              <a:rPr lang="en-US" dirty="0" smtClean="0">
                <a:solidFill>
                  <a:srgbClr val="FF0000"/>
                </a:solidFill>
              </a:rPr>
              <a:t>Media notice if the breach affected more than 500 people</a:t>
            </a:r>
          </a:p>
          <a:p>
            <a:r>
              <a:rPr lang="en-US" dirty="0" smtClean="0"/>
              <a:t>Annual reporting to HHS.</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Incident or Breach</a:t>
            </a:r>
            <a:endParaRPr lang="en-US" dirty="0"/>
          </a:p>
        </p:txBody>
      </p:sp>
      <p:sp>
        <p:nvSpPr>
          <p:cNvPr id="3" name="Content Placeholder 2"/>
          <p:cNvSpPr>
            <a:spLocks noGrp="1"/>
          </p:cNvSpPr>
          <p:nvPr>
            <p:ph idx="1"/>
          </p:nvPr>
        </p:nvSpPr>
        <p:spPr/>
        <p:txBody>
          <a:bodyPr/>
          <a:lstStyle/>
          <a:p>
            <a:r>
              <a:rPr lang="en-US" dirty="0" smtClean="0"/>
              <a:t>Well, a breach is an incident, but not all incidents are breaches.</a:t>
            </a:r>
          </a:p>
          <a:p>
            <a:r>
              <a:rPr lang="en-US" dirty="0" smtClean="0"/>
              <a:t>A “breach” is the  “</a:t>
            </a:r>
            <a:r>
              <a:rPr lang="en-US" dirty="0" smtClean="0">
                <a:solidFill>
                  <a:srgbClr val="FF0000"/>
                </a:solidFill>
              </a:rPr>
              <a:t>unauthorized</a:t>
            </a:r>
            <a:r>
              <a:rPr lang="en-US" dirty="0" smtClean="0"/>
              <a:t> acquisition, access, use, or disclosure of PHI” with certain exceptions.</a:t>
            </a:r>
          </a:p>
          <a:p>
            <a:r>
              <a:rPr lang="en-US" dirty="0" smtClean="0"/>
              <a:t>There are reporting requirements for breaches…</a:t>
            </a:r>
          </a:p>
          <a:p>
            <a:r>
              <a:rPr lang="en-US" dirty="0" smtClean="0"/>
              <a:t>And penalties for not reporting!</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Penalties and Consequences</a:t>
            </a:r>
            <a:endParaRPr lang="en-US" dirty="0"/>
          </a:p>
        </p:txBody>
      </p:sp>
      <p:sp>
        <p:nvSpPr>
          <p:cNvPr id="3" name="Content Placeholder 2"/>
          <p:cNvSpPr>
            <a:spLocks noGrp="1"/>
          </p:cNvSpPr>
          <p:nvPr>
            <p:ph idx="1"/>
          </p:nvPr>
        </p:nvSpPr>
        <p:spPr/>
        <p:txBody>
          <a:bodyPr/>
          <a:lstStyle/>
          <a:p>
            <a:r>
              <a:rPr lang="en-US" dirty="0" smtClean="0"/>
              <a:t>Notify each individual</a:t>
            </a:r>
          </a:p>
          <a:p>
            <a:r>
              <a:rPr lang="en-US" dirty="0" smtClean="0"/>
              <a:t>Notify the FTC</a:t>
            </a:r>
          </a:p>
          <a:p>
            <a:r>
              <a:rPr lang="en-US" dirty="0" smtClean="0"/>
              <a:t>Notify HHS annually</a:t>
            </a:r>
          </a:p>
          <a:p>
            <a:r>
              <a:rPr lang="en-US" dirty="0" smtClean="0"/>
              <a:t>If over 500 individuals, notify “prominent media outlets” ( ! )</a:t>
            </a:r>
          </a:p>
          <a:p>
            <a:r>
              <a:rPr lang="en-US" dirty="0" smtClean="0"/>
              <a:t>Penalty of $50,000 per violation for “willful neglect.”</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Goals of Information Security</a:t>
            </a:r>
            <a:endParaRPr lang="en-US" dirty="0"/>
          </a:p>
        </p:txBody>
      </p:sp>
      <p:sp>
        <p:nvSpPr>
          <p:cNvPr id="3" name="Content Placeholder 2"/>
          <p:cNvSpPr>
            <a:spLocks noGrp="1"/>
          </p:cNvSpPr>
          <p:nvPr>
            <p:ph idx="1"/>
          </p:nvPr>
        </p:nvSpPr>
        <p:spPr/>
        <p:txBody>
          <a:bodyPr/>
          <a:lstStyle/>
          <a:p>
            <a:r>
              <a:rPr lang="en-US" dirty="0" smtClean="0"/>
              <a:t>Prevention</a:t>
            </a:r>
          </a:p>
          <a:p>
            <a:r>
              <a:rPr lang="en-US" dirty="0" smtClean="0"/>
              <a:t>Detection</a:t>
            </a:r>
          </a:p>
          <a:p>
            <a:r>
              <a:rPr lang="en-US" dirty="0" smtClean="0"/>
              <a:t>Response and recovery</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Prevention</a:t>
            </a:r>
            <a:endParaRPr lang="en-US" dirty="0"/>
          </a:p>
        </p:txBody>
      </p:sp>
      <p:sp>
        <p:nvSpPr>
          <p:cNvPr id="3" name="Content Placeholder 2"/>
          <p:cNvSpPr>
            <a:spLocks noGrp="1"/>
          </p:cNvSpPr>
          <p:nvPr>
            <p:ph idx="1"/>
          </p:nvPr>
        </p:nvSpPr>
        <p:spPr/>
        <p:txBody>
          <a:bodyPr/>
          <a:lstStyle/>
          <a:p>
            <a:r>
              <a:rPr lang="en-US" dirty="0" smtClean="0"/>
              <a:t>General good security practices.</a:t>
            </a:r>
          </a:p>
          <a:p>
            <a:r>
              <a:rPr lang="en-US" dirty="0" smtClean="0"/>
              <a:t>Firewalls and intrusion prevention/detection devices.</a:t>
            </a:r>
          </a:p>
          <a:p>
            <a:r>
              <a:rPr lang="en-US" dirty="0" smtClean="0"/>
              <a:t>Encryption.</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Detection</a:t>
            </a:r>
            <a:endParaRPr lang="en-US" dirty="0"/>
          </a:p>
        </p:txBody>
      </p:sp>
      <p:sp>
        <p:nvSpPr>
          <p:cNvPr id="3" name="Content Placeholder 2"/>
          <p:cNvSpPr>
            <a:spLocks noGrp="1"/>
          </p:cNvSpPr>
          <p:nvPr>
            <p:ph idx="1"/>
          </p:nvPr>
        </p:nvSpPr>
        <p:spPr/>
        <p:txBody>
          <a:bodyPr/>
          <a:lstStyle/>
          <a:p>
            <a:r>
              <a:rPr lang="en-US" dirty="0" smtClean="0"/>
              <a:t>Help desk calls</a:t>
            </a:r>
          </a:p>
          <a:p>
            <a:r>
              <a:rPr lang="en-US" dirty="0" smtClean="0"/>
              <a:t>Intrusion detection systems</a:t>
            </a:r>
          </a:p>
          <a:p>
            <a:r>
              <a:rPr lang="en-US" dirty="0" smtClean="0"/>
              <a:t>Auditing and log review</a:t>
            </a:r>
          </a:p>
          <a:p>
            <a:r>
              <a:rPr lang="en-US" dirty="0" smtClean="0"/>
              <a:t>Reporting</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Planning Process</a:t>
            </a:r>
            <a:endParaRPr lang="en-US" dirty="0"/>
          </a:p>
        </p:txBody>
      </p:sp>
      <p:sp>
        <p:nvSpPr>
          <p:cNvPr id="4" name="Right Arrow 3"/>
          <p:cNvSpPr/>
          <p:nvPr/>
        </p:nvSpPr>
        <p:spPr bwMode="auto">
          <a:xfrm>
            <a:off x="1219200" y="2362200"/>
            <a:ext cx="1524000" cy="1143000"/>
          </a:xfrm>
          <a:prstGeom prst="rightArrow">
            <a:avLst/>
          </a:prstGeom>
          <a:solidFill>
            <a:srgbClr val="FFCC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sp>
        <p:nvSpPr>
          <p:cNvPr id="5" name="TextBox 4"/>
          <p:cNvSpPr txBox="1"/>
          <p:nvPr/>
        </p:nvSpPr>
        <p:spPr>
          <a:xfrm>
            <a:off x="1207264" y="2742281"/>
            <a:ext cx="1371600" cy="369332"/>
          </a:xfrm>
          <a:prstGeom prst="rect">
            <a:avLst/>
          </a:prstGeom>
          <a:noFill/>
        </p:spPr>
        <p:txBody>
          <a:bodyPr wrap="square" rtlCol="0">
            <a:spAutoFit/>
          </a:bodyPr>
          <a:lstStyle/>
          <a:p>
            <a:r>
              <a:rPr lang="en-US" sz="1800" dirty="0" smtClean="0">
                <a:latin typeface="+mj-lt"/>
              </a:rPr>
              <a:t>Preparation</a:t>
            </a:r>
            <a:endParaRPr lang="en-US" sz="1800" dirty="0">
              <a:latin typeface="+mj-lt"/>
            </a:endParaRPr>
          </a:p>
        </p:txBody>
      </p:sp>
      <p:sp>
        <p:nvSpPr>
          <p:cNvPr id="6" name="Right Arrow 5"/>
          <p:cNvSpPr/>
          <p:nvPr/>
        </p:nvSpPr>
        <p:spPr bwMode="auto">
          <a:xfrm>
            <a:off x="3124200" y="2362200"/>
            <a:ext cx="1524000" cy="1143000"/>
          </a:xfrm>
          <a:prstGeom prst="rightArrow">
            <a:avLst/>
          </a:prstGeom>
          <a:solidFill>
            <a:srgbClr val="FF66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sp>
        <p:nvSpPr>
          <p:cNvPr id="7" name="TextBox 6"/>
          <p:cNvSpPr txBox="1"/>
          <p:nvPr/>
        </p:nvSpPr>
        <p:spPr>
          <a:xfrm>
            <a:off x="3112264" y="2590800"/>
            <a:ext cx="1371600" cy="646331"/>
          </a:xfrm>
          <a:prstGeom prst="rect">
            <a:avLst/>
          </a:prstGeom>
          <a:noFill/>
        </p:spPr>
        <p:txBody>
          <a:bodyPr wrap="square" rtlCol="0">
            <a:spAutoFit/>
          </a:bodyPr>
          <a:lstStyle/>
          <a:p>
            <a:r>
              <a:rPr lang="en-US" sz="1800" dirty="0" smtClean="0">
                <a:latin typeface="+mj-lt"/>
              </a:rPr>
              <a:t>Detection</a:t>
            </a:r>
            <a:br>
              <a:rPr lang="en-US" sz="1800" dirty="0" smtClean="0">
                <a:latin typeface="+mj-lt"/>
              </a:rPr>
            </a:br>
            <a:r>
              <a:rPr lang="en-US" sz="1800" dirty="0" smtClean="0">
                <a:latin typeface="+mj-lt"/>
              </a:rPr>
              <a:t>Analysis</a:t>
            </a:r>
            <a:endParaRPr lang="en-US" sz="1800" dirty="0">
              <a:latin typeface="+mj-lt"/>
            </a:endParaRPr>
          </a:p>
        </p:txBody>
      </p:sp>
      <p:sp>
        <p:nvSpPr>
          <p:cNvPr id="9" name="Right Arrow 8"/>
          <p:cNvSpPr/>
          <p:nvPr/>
        </p:nvSpPr>
        <p:spPr bwMode="auto">
          <a:xfrm>
            <a:off x="4888736" y="2362200"/>
            <a:ext cx="1524000" cy="1143000"/>
          </a:xfrm>
          <a:prstGeom prst="rightArrow">
            <a:avLst/>
          </a:prstGeom>
          <a:solidFill>
            <a:srgbClr val="FF66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sp>
        <p:nvSpPr>
          <p:cNvPr id="10" name="TextBox 9"/>
          <p:cNvSpPr txBox="1"/>
          <p:nvPr/>
        </p:nvSpPr>
        <p:spPr>
          <a:xfrm>
            <a:off x="4876800" y="2590800"/>
            <a:ext cx="1371600" cy="646331"/>
          </a:xfrm>
          <a:prstGeom prst="rect">
            <a:avLst/>
          </a:prstGeom>
          <a:noFill/>
        </p:spPr>
        <p:txBody>
          <a:bodyPr wrap="square" rtlCol="0">
            <a:spAutoFit/>
          </a:bodyPr>
          <a:lstStyle/>
          <a:p>
            <a:r>
              <a:rPr lang="en-US" sz="1800" dirty="0" smtClean="0">
                <a:latin typeface="+mj-lt"/>
              </a:rPr>
              <a:t>Respond</a:t>
            </a:r>
            <a:br>
              <a:rPr lang="en-US" sz="1800" dirty="0" smtClean="0">
                <a:latin typeface="+mj-lt"/>
              </a:rPr>
            </a:br>
            <a:r>
              <a:rPr lang="en-US" sz="1800" dirty="0" smtClean="0">
                <a:latin typeface="+mj-lt"/>
              </a:rPr>
              <a:t>Recover</a:t>
            </a:r>
            <a:endParaRPr lang="en-US" sz="1800" dirty="0">
              <a:latin typeface="+mj-lt"/>
            </a:endParaRPr>
          </a:p>
        </p:txBody>
      </p:sp>
      <p:sp>
        <p:nvSpPr>
          <p:cNvPr id="11" name="Right Arrow 10"/>
          <p:cNvSpPr/>
          <p:nvPr/>
        </p:nvSpPr>
        <p:spPr bwMode="auto">
          <a:xfrm>
            <a:off x="6629400" y="2362200"/>
            <a:ext cx="1524000" cy="1143000"/>
          </a:xfrm>
          <a:prstGeom prst="rightArrow">
            <a:avLst/>
          </a:prstGeom>
          <a:solidFill>
            <a:srgbClr val="FFCC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sp>
        <p:nvSpPr>
          <p:cNvPr id="12" name="TextBox 11"/>
          <p:cNvSpPr txBox="1"/>
          <p:nvPr/>
        </p:nvSpPr>
        <p:spPr>
          <a:xfrm>
            <a:off x="6617464" y="2742281"/>
            <a:ext cx="1371600" cy="369332"/>
          </a:xfrm>
          <a:prstGeom prst="rect">
            <a:avLst/>
          </a:prstGeom>
          <a:noFill/>
        </p:spPr>
        <p:txBody>
          <a:bodyPr wrap="square" rtlCol="0">
            <a:spAutoFit/>
          </a:bodyPr>
          <a:lstStyle/>
          <a:p>
            <a:r>
              <a:rPr lang="en-US" sz="1800" dirty="0" smtClean="0">
                <a:latin typeface="+mj-lt"/>
              </a:rPr>
              <a:t>Debrief</a:t>
            </a:r>
            <a:endParaRPr lang="en-US" sz="1800" dirty="0">
              <a:latin typeface="+mj-lt"/>
            </a:endParaRPr>
          </a:p>
        </p:txBody>
      </p:sp>
      <p:sp>
        <p:nvSpPr>
          <p:cNvPr id="17" name="Curved Up Arrow 16"/>
          <p:cNvSpPr/>
          <p:nvPr/>
        </p:nvSpPr>
        <p:spPr bwMode="auto">
          <a:xfrm rot="10800000" flipV="1">
            <a:off x="304800" y="2971800"/>
            <a:ext cx="8382000" cy="1676400"/>
          </a:xfrm>
          <a:prstGeom prst="curvedUpArrow">
            <a:avLst/>
          </a:prstGeom>
          <a:solidFill>
            <a:srgbClr val="C0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3585</TotalTime>
  <Words>1440</Words>
  <Application>Microsoft Office PowerPoint</Application>
  <PresentationFormat>On-screen Show (4:3)</PresentationFormat>
  <Paragraphs>263</Paragraphs>
  <Slides>35</Slides>
  <Notes>35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35</vt:i4>
      </vt:variant>
    </vt:vector>
  </HeadingPairs>
  <TitlesOfParts>
    <vt:vector size="40" baseType="lpstr">
      <vt:lpstr>Arial</vt:lpstr>
      <vt:lpstr>Calibri</vt:lpstr>
      <vt:lpstr>Calibri Light</vt:lpstr>
      <vt:lpstr>Times New Roman</vt:lpstr>
      <vt:lpstr>Office Theme</vt:lpstr>
      <vt:lpstr> Health Information Security  and Privacy</vt:lpstr>
      <vt:lpstr>What is an “Incident?”</vt:lpstr>
      <vt:lpstr>Examples of incidents</vt:lpstr>
      <vt:lpstr>Incident or Breach</vt:lpstr>
      <vt:lpstr>Penalties and Consequences</vt:lpstr>
      <vt:lpstr>Goals of Information Security</vt:lpstr>
      <vt:lpstr>Prevention</vt:lpstr>
      <vt:lpstr>Detection</vt:lpstr>
      <vt:lpstr>The Planning Process</vt:lpstr>
      <vt:lpstr>Emergency Response Team</vt:lpstr>
      <vt:lpstr>Information Technology</vt:lpstr>
      <vt:lpstr>Help Desk</vt:lpstr>
      <vt:lpstr>Other IT Involvement</vt:lpstr>
      <vt:lpstr>Compliance / Legal</vt:lpstr>
      <vt:lpstr>Business Units</vt:lpstr>
      <vt:lpstr>Internal Audit</vt:lpstr>
      <vt:lpstr>Physical Security</vt:lpstr>
      <vt:lpstr>When to Plan</vt:lpstr>
      <vt:lpstr>What is in the Plan</vt:lpstr>
      <vt:lpstr>Standards for Evidence</vt:lpstr>
      <vt:lpstr>Types of Evidence</vt:lpstr>
      <vt:lpstr>Rules of Evidence</vt:lpstr>
      <vt:lpstr>“The Normal Course of Business”</vt:lpstr>
      <vt:lpstr>The Chain of Evidence</vt:lpstr>
      <vt:lpstr>Get Help If…</vt:lpstr>
      <vt:lpstr>Sources of Help</vt:lpstr>
      <vt:lpstr>Law Enforcement Involvement</vt:lpstr>
      <vt:lpstr>Law Enforcement Involvement</vt:lpstr>
      <vt:lpstr>Advantages of Law Enforcement Involvement</vt:lpstr>
      <vt:lpstr>Disadvantages of Involvement</vt:lpstr>
      <vt:lpstr>Incident Impact</vt:lpstr>
      <vt:lpstr>Incident Urgency</vt:lpstr>
      <vt:lpstr>Impact and Urgency</vt:lpstr>
      <vt:lpstr>Breach Reporting</vt:lpstr>
      <vt:lpstr>Breach Reporting</vt:lpstr>
    </vt:vector>
  </TitlesOfParts>
  <Company>spsu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IT 3204</dc:title>
  <cp:lastModifiedBy>Hossain Shahriar</cp:lastModifiedBy>
  <cp:revision>274</cp:revision>
  <dcterms:created xsi:type="dcterms:W3CDTF">2005-08-29T17:59:24Z</dcterms:created>
  <dcterms:modified xsi:type="dcterms:W3CDTF">2020-04-05T17:00:28Z</dcterms:modified>
</cp:coreProperties>
</file>