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3" r:id="rId1"/>
  </p:sldMasterIdLst>
  <p:notesMasterIdLst>
    <p:notesMasterId r:id="rId36"/>
  </p:notesMasterIdLst>
  <p:handoutMasterIdLst>
    <p:handoutMasterId r:id="rId37"/>
  </p:handoutMasterIdLst>
  <p:sldIdLst>
    <p:sldId id="405" r:id="rId2"/>
    <p:sldId id="406" r:id="rId3"/>
    <p:sldId id="436" r:id="rId4"/>
    <p:sldId id="437" r:id="rId5"/>
    <p:sldId id="438" r:id="rId6"/>
    <p:sldId id="440" r:id="rId7"/>
    <p:sldId id="407" r:id="rId8"/>
    <p:sldId id="409" r:id="rId9"/>
    <p:sldId id="410" r:id="rId10"/>
    <p:sldId id="411" r:id="rId11"/>
    <p:sldId id="412" r:id="rId12"/>
    <p:sldId id="413" r:id="rId13"/>
    <p:sldId id="414" r:id="rId14"/>
    <p:sldId id="415" r:id="rId15"/>
    <p:sldId id="416" r:id="rId16"/>
    <p:sldId id="417" r:id="rId17"/>
    <p:sldId id="418" r:id="rId18"/>
    <p:sldId id="419" r:id="rId19"/>
    <p:sldId id="420" r:id="rId20"/>
    <p:sldId id="421" r:id="rId21"/>
    <p:sldId id="422" r:id="rId22"/>
    <p:sldId id="423" r:id="rId23"/>
    <p:sldId id="424" r:id="rId24"/>
    <p:sldId id="425" r:id="rId25"/>
    <p:sldId id="426" r:id="rId26"/>
    <p:sldId id="427" r:id="rId27"/>
    <p:sldId id="428" r:id="rId28"/>
    <p:sldId id="429" r:id="rId29"/>
    <p:sldId id="430" r:id="rId30"/>
    <p:sldId id="431" r:id="rId31"/>
    <p:sldId id="432" r:id="rId32"/>
    <p:sldId id="441" r:id="rId33"/>
    <p:sldId id="433" r:id="rId34"/>
    <p:sldId id="434" r:id="rId35"/>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699" autoAdjust="0"/>
  </p:normalViewPr>
  <p:slideViewPr>
    <p:cSldViewPr>
      <p:cViewPr varScale="1">
        <p:scale>
          <a:sx n="53" d="100"/>
          <a:sy n="53" d="100"/>
        </p:scale>
        <p:origin x="1664" y="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42"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l" defTabSz="966788" eaLnBrk="1" hangingPunct="1">
              <a:defRPr sz="1300">
                <a:latin typeface="Arial" charset="0"/>
              </a:defRPr>
            </a:lvl1pPr>
          </a:lstStyle>
          <a:p>
            <a:endParaRPr lang="en-US"/>
          </a:p>
        </p:txBody>
      </p:sp>
      <p:sp>
        <p:nvSpPr>
          <p:cNvPr id="163843"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eaLnBrk="1" hangingPunct="1">
              <a:defRPr sz="1300">
                <a:latin typeface="Arial" charset="0"/>
              </a:defRPr>
            </a:lvl1pPr>
          </a:lstStyle>
          <a:p>
            <a:endParaRPr lang="en-US"/>
          </a:p>
        </p:txBody>
      </p:sp>
      <p:sp>
        <p:nvSpPr>
          <p:cNvPr id="163844"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l" defTabSz="966788" eaLnBrk="1" hangingPunct="1">
              <a:defRPr sz="1300">
                <a:latin typeface="Arial" charset="0"/>
              </a:defRPr>
            </a:lvl1pPr>
          </a:lstStyle>
          <a:p>
            <a:endParaRPr lang="en-US"/>
          </a:p>
        </p:txBody>
      </p:sp>
      <p:sp>
        <p:nvSpPr>
          <p:cNvPr id="163845"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eaLnBrk="1" hangingPunct="1">
              <a:defRPr sz="1300">
                <a:latin typeface="Arial" charset="0"/>
              </a:defRPr>
            </a:lvl1pPr>
          </a:lstStyle>
          <a:p>
            <a:fld id="{F5C69F65-91B4-4B1C-86DA-F3AAF93F50FA}" type="slidenum">
              <a:rPr lang="en-US"/>
              <a:pPr/>
              <a:t>‹#›</a:t>
            </a:fld>
            <a:endParaRPr lang="en-US"/>
          </a:p>
        </p:txBody>
      </p:sp>
    </p:spTree>
    <p:extLst>
      <p:ext uri="{BB962C8B-B14F-4D97-AF65-F5344CB8AC3E}">
        <p14:creationId xmlns:p14="http://schemas.microsoft.com/office/powerpoint/2010/main" val="42106985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l" defTabSz="966788" eaLnBrk="1" hangingPunct="1">
              <a:defRPr sz="1300">
                <a:latin typeface="Arial" charset="0"/>
              </a:defRPr>
            </a:lvl1pPr>
          </a:lstStyle>
          <a:p>
            <a:endParaRPr lang="en-US"/>
          </a:p>
        </p:txBody>
      </p:sp>
      <p:sp>
        <p:nvSpPr>
          <p:cNvPr id="8195"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eaLnBrk="1" hangingPunct="1">
              <a:defRPr sz="1300">
                <a:latin typeface="Arial" charset="0"/>
              </a:defRPr>
            </a:lvl1pPr>
          </a:lstStyle>
          <a:p>
            <a:endParaRPr lang="en-US"/>
          </a:p>
        </p:txBody>
      </p:sp>
      <p:sp>
        <p:nvSpPr>
          <p:cNvPr id="819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8"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l" defTabSz="966788" eaLnBrk="1" hangingPunct="1">
              <a:defRPr sz="1300">
                <a:latin typeface="Arial" charset="0"/>
              </a:defRPr>
            </a:lvl1pPr>
          </a:lstStyle>
          <a:p>
            <a:endParaRPr lang="en-US"/>
          </a:p>
        </p:txBody>
      </p:sp>
      <p:sp>
        <p:nvSpPr>
          <p:cNvPr id="8199"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eaLnBrk="1" hangingPunct="1">
              <a:defRPr sz="1300">
                <a:latin typeface="Arial" charset="0"/>
              </a:defRPr>
            </a:lvl1pPr>
          </a:lstStyle>
          <a:p>
            <a:fld id="{4ACB89F1-E805-43B5-A347-B38B571BC85F}" type="slidenum">
              <a:rPr lang="en-US"/>
              <a:pPr/>
              <a:t>‹#›</a:t>
            </a:fld>
            <a:endParaRPr lang="en-US"/>
          </a:p>
        </p:txBody>
      </p:sp>
    </p:spTree>
    <p:extLst>
      <p:ext uri="{BB962C8B-B14F-4D97-AF65-F5344CB8AC3E}">
        <p14:creationId xmlns:p14="http://schemas.microsoft.com/office/powerpoint/2010/main" val="145704243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DB8477-3949-4000-918C-AD68A47BAA82}" type="slidenum">
              <a:rPr lang="en-US">
                <a:solidFill>
                  <a:srgbClr val="000000"/>
                </a:solidFill>
              </a:rPr>
              <a:pPr/>
              <a:t>7</a:t>
            </a:fld>
            <a:endParaRPr lang="en-US">
              <a:solidFill>
                <a:srgbClr val="000000"/>
              </a:solidFill>
            </a:endParaRPr>
          </a:p>
        </p:txBody>
      </p:sp>
      <p:sp>
        <p:nvSpPr>
          <p:cNvPr id="1512450" name="Rectangle 2"/>
          <p:cNvSpPr>
            <a:spLocks noGrp="1" noRot="1" noChangeAspect="1" noChangeArrowheads="1" noTextEdit="1"/>
          </p:cNvSpPr>
          <p:nvPr>
            <p:ph type="sldImg"/>
          </p:nvPr>
        </p:nvSpPr>
        <p:spPr>
          <a:ln/>
        </p:spPr>
      </p:sp>
      <p:sp>
        <p:nvSpPr>
          <p:cNvPr id="1512451" name="Rectangle 3"/>
          <p:cNvSpPr>
            <a:spLocks noGrp="1" noChangeArrowheads="1"/>
          </p:cNvSpPr>
          <p:nvPr>
            <p:ph type="body" idx="1"/>
          </p:nvPr>
        </p:nvSpPr>
        <p:spPr/>
        <p:txBody>
          <a:bodyPr/>
          <a:lstStyle/>
          <a:p>
            <a:r>
              <a:rPr lang="en-US"/>
              <a:t>ITU-T Recommendation X.816 develops a model, shown in Figure 15.1, that shows the elements of the security auditing function and their relationship to security alarms.</a:t>
            </a:r>
          </a:p>
          <a:p>
            <a:r>
              <a:rPr lang="en-US">
                <a:cs typeface="Times New Roman" pitchFamily="18" charset="0"/>
              </a:rPr>
              <a:t>• </a:t>
            </a:r>
            <a:r>
              <a:rPr lang="en-US" b="1"/>
              <a:t>Event discriminator:</a:t>
            </a:r>
            <a:r>
              <a:rPr lang="en-US"/>
              <a:t> logic embedded into the system software that monitors system activity and detects security-related events that it has been configured to detect.</a:t>
            </a:r>
          </a:p>
          <a:p>
            <a:r>
              <a:rPr lang="en-US">
                <a:cs typeface="Times New Roman" pitchFamily="18" charset="0"/>
              </a:rPr>
              <a:t>• </a:t>
            </a:r>
            <a:r>
              <a:rPr lang="en-US" b="1"/>
              <a:t>Audit recorder:</a:t>
            </a:r>
            <a:r>
              <a:rPr lang="en-US"/>
              <a:t> event discriminator sends event messages to the audit recorder. </a:t>
            </a:r>
          </a:p>
          <a:p>
            <a:r>
              <a:rPr lang="en-US">
                <a:cs typeface="Times New Roman" pitchFamily="18" charset="0"/>
              </a:rPr>
              <a:t>• </a:t>
            </a:r>
            <a:r>
              <a:rPr lang="en-US" b="1"/>
              <a:t>Alarm processor:</a:t>
            </a:r>
            <a:r>
              <a:rPr lang="en-US"/>
              <a:t> some events are alarm events sent to an alarm processor. </a:t>
            </a:r>
          </a:p>
          <a:p>
            <a:r>
              <a:rPr lang="en-US">
                <a:cs typeface="Times New Roman" pitchFamily="18" charset="0"/>
              </a:rPr>
              <a:t>• </a:t>
            </a:r>
            <a:r>
              <a:rPr lang="en-US" b="1"/>
              <a:t>Security audit trail:</a:t>
            </a:r>
            <a:r>
              <a:rPr lang="en-US"/>
              <a:t> list of formatted event records </a:t>
            </a:r>
          </a:p>
          <a:p>
            <a:r>
              <a:rPr lang="en-US">
                <a:cs typeface="Times New Roman" pitchFamily="18" charset="0"/>
              </a:rPr>
              <a:t>• </a:t>
            </a:r>
            <a:r>
              <a:rPr lang="en-US" b="1"/>
              <a:t>Audit analyzer:</a:t>
            </a:r>
            <a:r>
              <a:rPr lang="en-US"/>
              <a:t> based on a pattern of activity, may define a new auditable event that is sent to the audit recorder and may generate an alarm.</a:t>
            </a:r>
          </a:p>
          <a:p>
            <a:r>
              <a:rPr lang="en-US">
                <a:cs typeface="Times New Roman" pitchFamily="18" charset="0"/>
              </a:rPr>
              <a:t>• </a:t>
            </a:r>
            <a:r>
              <a:rPr lang="en-US" b="1"/>
              <a:t>Audit archiver:</a:t>
            </a:r>
            <a:r>
              <a:rPr lang="en-US"/>
              <a:t> extracts records from audit trail to create a permanent archive.</a:t>
            </a:r>
          </a:p>
          <a:p>
            <a:r>
              <a:rPr lang="en-US">
                <a:cs typeface="Times New Roman" pitchFamily="18" charset="0"/>
              </a:rPr>
              <a:t>• </a:t>
            </a:r>
            <a:r>
              <a:rPr lang="en-US" b="1"/>
              <a:t>Archives:</a:t>
            </a:r>
            <a:r>
              <a:rPr lang="en-US"/>
              <a:t>  a permanent store of security-related events on this system.</a:t>
            </a:r>
          </a:p>
          <a:p>
            <a:r>
              <a:rPr lang="en-US">
                <a:cs typeface="Times New Roman" pitchFamily="18" charset="0"/>
              </a:rPr>
              <a:t>• </a:t>
            </a:r>
            <a:r>
              <a:rPr lang="en-US" b="1"/>
              <a:t>Audit provider:</a:t>
            </a:r>
            <a:r>
              <a:rPr lang="en-US"/>
              <a:t> an application and/or user interface to the audit trail.</a:t>
            </a:r>
          </a:p>
          <a:p>
            <a:r>
              <a:rPr lang="en-US">
                <a:cs typeface="Times New Roman" pitchFamily="18" charset="0"/>
              </a:rPr>
              <a:t>• </a:t>
            </a:r>
            <a:r>
              <a:rPr lang="en-US" b="1"/>
              <a:t>Audit trail examiner:</a:t>
            </a:r>
            <a:r>
              <a:rPr lang="en-US"/>
              <a:t> an application or user who examines the audit trail and the audit archives for historical trends, for computer forensic purposes / other analysis.</a:t>
            </a:r>
          </a:p>
          <a:p>
            <a:r>
              <a:rPr lang="en-US">
                <a:cs typeface="Times New Roman" pitchFamily="18" charset="0"/>
              </a:rPr>
              <a:t>• </a:t>
            </a:r>
            <a:r>
              <a:rPr lang="en-US" b="1"/>
              <a:t>Security reports:</a:t>
            </a:r>
            <a:r>
              <a:rPr lang="en-US"/>
              <a:t> the audit trail examiner prepares human-readable security reports.</a:t>
            </a:r>
          </a:p>
          <a:p>
            <a:r>
              <a:rPr lang="en-US"/>
              <a:t>This model illustrates the relationship between audit functions and alarm functions. The audit function builds up a record of events that are defined by the security administrator to be security-related. Some of these events may in fact be security violations or suspected security violations. Such events feed into an intrusion detection or firewall function by means of alarms.</a:t>
            </a:r>
          </a:p>
        </p:txBody>
      </p:sp>
    </p:spTree>
    <p:extLst>
      <p:ext uri="{BB962C8B-B14F-4D97-AF65-F5344CB8AC3E}">
        <p14:creationId xmlns:p14="http://schemas.microsoft.com/office/powerpoint/2010/main" val="34568936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EECE69-8555-44DB-9781-385787C0E47A}" type="slidenum">
              <a:rPr lang="en-AU"/>
              <a:pPr/>
              <a:t>17</a:t>
            </a:fld>
            <a:endParaRPr lang="en-AU"/>
          </a:p>
        </p:txBody>
      </p:sp>
      <p:sp>
        <p:nvSpPr>
          <p:cNvPr id="237570" name="Rectangle 2"/>
          <p:cNvSpPr>
            <a:spLocks noGrp="1" noRot="1" noChangeAspect="1" noChangeArrowheads="1" noTextEdit="1"/>
          </p:cNvSpPr>
          <p:nvPr>
            <p:ph type="sldImg"/>
          </p:nvPr>
        </p:nvSpPr>
        <p:spPr>
          <a:ln/>
        </p:spPr>
      </p:sp>
      <p:sp>
        <p:nvSpPr>
          <p:cNvPr id="237571" name="Rectangle 3"/>
          <p:cNvSpPr>
            <a:spLocks noGrp="1" noChangeArrowheads="1"/>
          </p:cNvSpPr>
          <p:nvPr>
            <p:ph type="body" idx="1"/>
          </p:nvPr>
        </p:nvSpPr>
        <p:spPr/>
        <p:txBody>
          <a:bodyPr/>
          <a:lstStyle/>
          <a:p>
            <a:r>
              <a:rPr lang="en-US"/>
              <a:t>The foundation of a security auditing facility is the initial capture of the audit data. This requires that the software include hooks, or capture points, that trigger the collection and storage of data as preselected events occur. Such an audit collection or logging function is dependent on the nature of the software and will vary depending on the underlying operating system and the applications involved. In this section, we look at approaches to implementing the logging function for system-level and user-level audit trails on the one hand and application-level audit trails on the other.</a:t>
            </a:r>
            <a:r>
              <a:rPr lang="en-US" b="1"/>
              <a:t> </a:t>
            </a:r>
            <a:r>
              <a:rPr lang="en-US"/>
              <a:t>Much of the logging at the system level can be implemented using existing facilities that are part of the operating system. We now consider the facility in the Windows operating system and then the syslog facility found in UNIX operating systems.</a:t>
            </a:r>
          </a:p>
          <a:p>
            <a:endParaRPr lang="en-US"/>
          </a:p>
        </p:txBody>
      </p:sp>
    </p:spTree>
    <p:extLst>
      <p:ext uri="{BB962C8B-B14F-4D97-AF65-F5344CB8AC3E}">
        <p14:creationId xmlns:p14="http://schemas.microsoft.com/office/powerpoint/2010/main" val="7338098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8B19B6-16E4-4EE2-9FA5-B42EBF570884}" type="slidenum">
              <a:rPr lang="en-US">
                <a:solidFill>
                  <a:srgbClr val="000000"/>
                </a:solidFill>
              </a:rPr>
              <a:pPr/>
              <a:t>18</a:t>
            </a:fld>
            <a:endParaRPr lang="en-US">
              <a:solidFill>
                <a:srgbClr val="000000"/>
              </a:solidFill>
            </a:endParaRPr>
          </a:p>
        </p:txBody>
      </p:sp>
      <p:sp>
        <p:nvSpPr>
          <p:cNvPr id="1539074" name="Rectangle 2"/>
          <p:cNvSpPr>
            <a:spLocks noGrp="1" noRot="1" noChangeAspect="1" noChangeArrowheads="1" noTextEdit="1"/>
          </p:cNvSpPr>
          <p:nvPr>
            <p:ph type="sldImg"/>
          </p:nvPr>
        </p:nvSpPr>
        <p:spPr>
          <a:ln/>
        </p:spPr>
      </p:sp>
      <p:sp>
        <p:nvSpPr>
          <p:cNvPr id="1539075" name="Rectangle 3"/>
          <p:cNvSpPr>
            <a:spLocks noGrp="1" noChangeArrowheads="1"/>
          </p:cNvSpPr>
          <p:nvPr>
            <p:ph type="body" idx="1"/>
          </p:nvPr>
        </p:nvSpPr>
        <p:spPr/>
        <p:txBody>
          <a:bodyPr/>
          <a:lstStyle/>
          <a:p>
            <a:r>
              <a:rPr lang="en-US" dirty="0"/>
              <a:t>An event in Windows Event Log is an entity that describes some interesting occurrence in a computer system. Events contain a numeric identification code, a set of attributes (task, </a:t>
            </a:r>
            <a:r>
              <a:rPr lang="en-US" dirty="0" err="1"/>
              <a:t>opcode</a:t>
            </a:r>
            <a:r>
              <a:rPr lang="en-US" dirty="0"/>
              <a:t>, level, version, and keywords), and optional user-supplied data. The event information and attributes delivered by publishers is represented to event consumers as XML data or binary data. Windows is equipped with three types of event logs:</a:t>
            </a:r>
          </a:p>
          <a:p>
            <a:r>
              <a:rPr lang="en-US" dirty="0">
                <a:cs typeface="Times New Roman" pitchFamily="18" charset="0"/>
              </a:rPr>
              <a:t>• </a:t>
            </a:r>
            <a:r>
              <a:rPr lang="en-US" b="1" dirty="0"/>
              <a:t>System event log:</a:t>
            </a:r>
            <a:r>
              <a:rPr lang="en-US" dirty="0"/>
              <a:t> Used by applications running under system service accounts (installed system services), drivers, or a component or application that has events that relate to the health of the computer system.</a:t>
            </a:r>
          </a:p>
          <a:p>
            <a:r>
              <a:rPr lang="en-US" dirty="0">
                <a:cs typeface="Times New Roman" pitchFamily="18" charset="0"/>
              </a:rPr>
              <a:t>• </a:t>
            </a:r>
            <a:r>
              <a:rPr lang="en-US" b="1" dirty="0"/>
              <a:t>Application event log:</a:t>
            </a:r>
            <a:r>
              <a:rPr lang="en-US" dirty="0"/>
              <a:t> Events for all user-level applications. This log is not secured and it is open to any applications. Applications that log extensive information should define an application-specific log.</a:t>
            </a:r>
          </a:p>
          <a:p>
            <a:r>
              <a:rPr lang="en-US" dirty="0">
                <a:cs typeface="Times New Roman" pitchFamily="18" charset="0"/>
              </a:rPr>
              <a:t>• </a:t>
            </a:r>
            <a:r>
              <a:rPr lang="en-US" b="1" dirty="0"/>
              <a:t>Security event log:</a:t>
            </a:r>
            <a:r>
              <a:rPr lang="en-US" dirty="0"/>
              <a:t> The Windows Audit Log. This event log is for exclusive use of the Windows Local Security Authority. User events may appear as audits if supported by the underlying application.</a:t>
            </a:r>
          </a:p>
          <a:p>
            <a:r>
              <a:rPr lang="en-US" dirty="0"/>
              <a:t>For all of the event logs, or audit trails, event information can be stored in an XML format. Table 15.4 in the text lists the items of information stored for each event.</a:t>
            </a:r>
          </a:p>
        </p:txBody>
      </p:sp>
    </p:spTree>
    <p:extLst>
      <p:ext uri="{BB962C8B-B14F-4D97-AF65-F5344CB8AC3E}">
        <p14:creationId xmlns:p14="http://schemas.microsoft.com/office/powerpoint/2010/main" val="27238181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901342-10E9-4DE7-ACD0-E2C4F5A87855}" type="slidenum">
              <a:rPr lang="en-AU"/>
              <a:pPr/>
              <a:t>19</a:t>
            </a:fld>
            <a:endParaRPr lang="en-AU"/>
          </a:p>
        </p:txBody>
      </p:sp>
      <p:sp>
        <p:nvSpPr>
          <p:cNvPr id="242690" name="Rectangle 2"/>
          <p:cNvSpPr>
            <a:spLocks noGrp="1" noRot="1" noChangeAspect="1" noChangeArrowheads="1" noTextEdit="1"/>
          </p:cNvSpPr>
          <p:nvPr>
            <p:ph type="sldImg"/>
          </p:nvPr>
        </p:nvSpPr>
        <p:spPr>
          <a:ln/>
        </p:spPr>
      </p:sp>
      <p:sp>
        <p:nvSpPr>
          <p:cNvPr id="242691" name="Rectangle 3"/>
          <p:cNvSpPr>
            <a:spLocks noGrp="1" noChangeArrowheads="1"/>
          </p:cNvSpPr>
          <p:nvPr>
            <p:ph type="body" idx="1"/>
          </p:nvPr>
        </p:nvSpPr>
        <p:spPr/>
        <p:txBody>
          <a:bodyPr/>
          <a:lstStyle/>
          <a:p>
            <a:r>
              <a:rPr lang="en-US"/>
              <a:t>Figure 15.5 from the text, shown here, is an example of data exported from a Windows system event log.</a:t>
            </a:r>
          </a:p>
          <a:p>
            <a:endParaRPr lang="en-US"/>
          </a:p>
        </p:txBody>
      </p:sp>
    </p:spTree>
    <p:extLst>
      <p:ext uri="{BB962C8B-B14F-4D97-AF65-F5344CB8AC3E}">
        <p14:creationId xmlns:p14="http://schemas.microsoft.com/office/powerpoint/2010/main" val="6795110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B91F74-2B84-4D59-81F2-70DE112DA3F6}" type="slidenum">
              <a:rPr lang="en-AU"/>
              <a:pPr/>
              <a:t>20</a:t>
            </a:fld>
            <a:endParaRPr lang="en-AU"/>
          </a:p>
        </p:txBody>
      </p:sp>
      <p:sp>
        <p:nvSpPr>
          <p:cNvPr id="240642" name="Rectangle 2"/>
          <p:cNvSpPr>
            <a:spLocks noGrp="1" noRot="1" noChangeAspect="1" noChangeArrowheads="1" noTextEdit="1"/>
          </p:cNvSpPr>
          <p:nvPr>
            <p:ph type="sldImg"/>
          </p:nvPr>
        </p:nvSpPr>
        <p:spPr>
          <a:ln/>
        </p:spPr>
      </p:sp>
      <p:sp>
        <p:nvSpPr>
          <p:cNvPr id="240643" name="Rectangle 3"/>
          <p:cNvSpPr>
            <a:spLocks noGrp="1" noChangeArrowheads="1"/>
          </p:cNvSpPr>
          <p:nvPr>
            <p:ph type="body" idx="1"/>
          </p:nvPr>
        </p:nvSpPr>
        <p:spPr/>
        <p:txBody>
          <a:bodyPr/>
          <a:lstStyle/>
          <a:p>
            <a:r>
              <a:rPr lang="en-US"/>
              <a:t>Windows allows the system user to enable auditing in nine different categories:</a:t>
            </a:r>
          </a:p>
          <a:p>
            <a:r>
              <a:rPr lang="en-US">
                <a:cs typeface="Times New Roman" pitchFamily="18" charset="0"/>
              </a:rPr>
              <a:t>• </a:t>
            </a:r>
            <a:r>
              <a:rPr lang="en-US" b="1"/>
              <a:t>Account logon events:</a:t>
            </a:r>
            <a:r>
              <a:rPr lang="en-US"/>
              <a:t> records user authentication activity from the perspective of the system that validated the attempt. </a:t>
            </a:r>
          </a:p>
          <a:p>
            <a:r>
              <a:rPr lang="en-US">
                <a:cs typeface="Times New Roman" pitchFamily="18" charset="0"/>
              </a:rPr>
              <a:t>• </a:t>
            </a:r>
            <a:r>
              <a:rPr lang="en-US" b="1"/>
              <a:t>Account management:</a:t>
            </a:r>
            <a:r>
              <a:rPr lang="en-US"/>
              <a:t> records administrative activity related to the creation, management, and deletion of individual accounts and user groups. </a:t>
            </a:r>
          </a:p>
          <a:p>
            <a:r>
              <a:rPr lang="en-US">
                <a:cs typeface="Times New Roman" pitchFamily="18" charset="0"/>
              </a:rPr>
              <a:t>• </a:t>
            </a:r>
            <a:r>
              <a:rPr lang="en-US" b="1"/>
              <a:t>Directory service access:</a:t>
            </a:r>
            <a:r>
              <a:rPr lang="en-US"/>
              <a:t> records user-level access to any Active Directory object that has a System Access Control List defined. </a:t>
            </a:r>
          </a:p>
          <a:p>
            <a:r>
              <a:rPr lang="en-US">
                <a:cs typeface="Times New Roman" pitchFamily="18" charset="0"/>
              </a:rPr>
              <a:t>• </a:t>
            </a:r>
            <a:r>
              <a:rPr lang="en-US" b="1"/>
              <a:t>Logon events:</a:t>
            </a:r>
            <a:r>
              <a:rPr lang="en-US"/>
              <a:t> records user authentication activity, either to a local machine or over a network, from the system that originated the activity. </a:t>
            </a:r>
          </a:p>
          <a:p>
            <a:r>
              <a:rPr lang="en-US">
                <a:cs typeface="Times New Roman" pitchFamily="18" charset="0"/>
              </a:rPr>
              <a:t>• </a:t>
            </a:r>
            <a:r>
              <a:rPr lang="en-US" b="1"/>
              <a:t>Object access:</a:t>
            </a:r>
            <a:r>
              <a:rPr lang="en-US"/>
              <a:t> records user-level access to file system and registry objects that have System Access Control Lists defined. Provides a relatively easy way to track read access, as well as changes, to sensitive files, integrated with the operating system. </a:t>
            </a:r>
          </a:p>
          <a:p>
            <a:r>
              <a:rPr lang="en-US">
                <a:cs typeface="Times New Roman" pitchFamily="18" charset="0"/>
              </a:rPr>
              <a:t>• </a:t>
            </a:r>
            <a:r>
              <a:rPr lang="en-US" b="1"/>
              <a:t>Policy changes:</a:t>
            </a:r>
            <a:r>
              <a:rPr lang="en-US"/>
              <a:t> records administrative changes to the access policies, audit configuration, and other system-level settings. </a:t>
            </a:r>
          </a:p>
          <a:p>
            <a:r>
              <a:rPr lang="en-US">
                <a:cs typeface="Times New Roman" pitchFamily="18" charset="0"/>
              </a:rPr>
              <a:t>• </a:t>
            </a:r>
            <a:r>
              <a:rPr lang="en-US" b="1"/>
              <a:t>Privilege use:</a:t>
            </a:r>
            <a:r>
              <a:rPr lang="en-US"/>
              <a:t> records all instances of users exercising access to particular system functions (creating objects, debugging executable code, or backing up the system). </a:t>
            </a:r>
          </a:p>
          <a:p>
            <a:r>
              <a:rPr lang="en-US">
                <a:cs typeface="Times New Roman" pitchFamily="18" charset="0"/>
              </a:rPr>
              <a:t>• </a:t>
            </a:r>
            <a:r>
              <a:rPr lang="en-US" b="1"/>
              <a:t>Process tracking:</a:t>
            </a:r>
            <a:r>
              <a:rPr lang="en-US"/>
              <a:t> records detailed audit information when processes start and finish, programs are activated, or objects are accessed indirectly. </a:t>
            </a:r>
          </a:p>
          <a:p>
            <a:r>
              <a:rPr lang="en-US">
                <a:cs typeface="Times New Roman" pitchFamily="18" charset="0"/>
              </a:rPr>
              <a:t>• </a:t>
            </a:r>
            <a:r>
              <a:rPr lang="en-US" b="1"/>
              <a:t>System events:</a:t>
            </a:r>
            <a:r>
              <a:rPr lang="en-US"/>
              <a:t> records information on events that affect the availability and integrity of the system, including boot messages and the system shutdown message. </a:t>
            </a:r>
          </a:p>
        </p:txBody>
      </p:sp>
    </p:spTree>
    <p:extLst>
      <p:ext uri="{BB962C8B-B14F-4D97-AF65-F5344CB8AC3E}">
        <p14:creationId xmlns:p14="http://schemas.microsoft.com/office/powerpoint/2010/main" val="36335231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CABB2A-0FD0-4373-80B2-88ACBBDFBC98}" type="slidenum">
              <a:rPr lang="en-AU"/>
              <a:pPr/>
              <a:t>21</a:t>
            </a:fld>
            <a:endParaRPr lang="en-AU"/>
          </a:p>
        </p:txBody>
      </p:sp>
      <p:sp>
        <p:nvSpPr>
          <p:cNvPr id="244738" name="Rectangle 2"/>
          <p:cNvSpPr>
            <a:spLocks noGrp="1" noRot="1" noChangeAspect="1" noChangeArrowheads="1" noTextEdit="1"/>
          </p:cNvSpPr>
          <p:nvPr>
            <p:ph type="sldImg"/>
          </p:nvPr>
        </p:nvSpPr>
        <p:spPr>
          <a:ln/>
        </p:spPr>
      </p:sp>
      <p:sp>
        <p:nvSpPr>
          <p:cNvPr id="244739" name="Rectangle 3"/>
          <p:cNvSpPr>
            <a:spLocks noGrp="1" noChangeArrowheads="1"/>
          </p:cNvSpPr>
          <p:nvPr>
            <p:ph type="body" idx="1"/>
          </p:nvPr>
        </p:nvSpPr>
        <p:spPr/>
        <p:txBody>
          <a:bodyPr/>
          <a:lstStyle/>
          <a:p>
            <a:r>
              <a:rPr lang="en-US"/>
              <a:t>Syslog is UNIX's general-purpose logging mechanism found on all UNIX variants and Linux. Different UNIX implementations will have different variants of the syslog facility and there are no uniform system log formats across systems.  Here, we provide a brief overview of some syslog-related functions and look at the syslog protocol. The syslog facility consists of the following elements:</a:t>
            </a:r>
          </a:p>
          <a:p>
            <a:r>
              <a:rPr lang="en-US">
                <a:cs typeface="Times New Roman" pitchFamily="18" charset="0"/>
              </a:rPr>
              <a:t>• </a:t>
            </a:r>
            <a:r>
              <a:rPr lang="en-US" b="1"/>
              <a:t>syslog():</a:t>
            </a:r>
            <a:r>
              <a:rPr lang="en-US"/>
              <a:t> an application program interface (API) referenced by several standard system utilities and available to application programs</a:t>
            </a:r>
          </a:p>
          <a:p>
            <a:r>
              <a:rPr lang="en-US">
                <a:cs typeface="Times New Roman" pitchFamily="18" charset="0"/>
              </a:rPr>
              <a:t>• </a:t>
            </a:r>
            <a:r>
              <a:rPr lang="en-US" b="1"/>
              <a:t>logger:</a:t>
            </a:r>
            <a:r>
              <a:rPr lang="en-US"/>
              <a:t> a UNIX command used to add single-line entries to the system log</a:t>
            </a:r>
          </a:p>
          <a:p>
            <a:r>
              <a:rPr lang="en-US">
                <a:cs typeface="Times New Roman" pitchFamily="18" charset="0"/>
              </a:rPr>
              <a:t>• </a:t>
            </a:r>
            <a:r>
              <a:rPr lang="en-US" b="1"/>
              <a:t>/etc/syslog.conf:</a:t>
            </a:r>
            <a:r>
              <a:rPr lang="en-US"/>
              <a:t> the configuration file used to control the logging and routing of system log events</a:t>
            </a:r>
          </a:p>
          <a:p>
            <a:r>
              <a:rPr lang="en-US">
                <a:cs typeface="Times New Roman" pitchFamily="18" charset="0"/>
              </a:rPr>
              <a:t>• </a:t>
            </a:r>
            <a:r>
              <a:rPr lang="en-US" b="1"/>
              <a:t>syslogd:</a:t>
            </a:r>
            <a:r>
              <a:rPr lang="en-US"/>
              <a:t> the system daemon used to receive and route system log events from syslog() calls and logger commands.</a:t>
            </a:r>
          </a:p>
        </p:txBody>
      </p:sp>
    </p:spTree>
    <p:extLst>
      <p:ext uri="{BB962C8B-B14F-4D97-AF65-F5344CB8AC3E}">
        <p14:creationId xmlns:p14="http://schemas.microsoft.com/office/powerpoint/2010/main" val="11576184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B6A872-3743-4A6C-8102-D0A61375518D}" type="slidenum">
              <a:rPr lang="en-AU"/>
              <a:pPr/>
              <a:t>22</a:t>
            </a:fld>
            <a:endParaRPr lang="en-AU"/>
          </a:p>
        </p:txBody>
      </p:sp>
      <p:sp>
        <p:nvSpPr>
          <p:cNvPr id="246786" name="Rectangle 2"/>
          <p:cNvSpPr>
            <a:spLocks noGrp="1" noRot="1" noChangeAspect="1" noChangeArrowheads="1" noTextEdit="1"/>
          </p:cNvSpPr>
          <p:nvPr>
            <p:ph type="sldImg"/>
          </p:nvPr>
        </p:nvSpPr>
        <p:spPr>
          <a:ln/>
        </p:spPr>
      </p:sp>
      <p:sp>
        <p:nvSpPr>
          <p:cNvPr id="246787" name="Rectangle 3"/>
          <p:cNvSpPr>
            <a:spLocks noGrp="1" noChangeArrowheads="1"/>
          </p:cNvSpPr>
          <p:nvPr>
            <p:ph type="body" idx="1"/>
          </p:nvPr>
        </p:nvSpPr>
        <p:spPr/>
        <p:txBody>
          <a:bodyPr/>
          <a:lstStyle/>
          <a:p>
            <a:r>
              <a:rPr lang="en-US"/>
              <a:t>The basic service offered by UNIX syslog is a means of capturing relevant events, a storage facility, and a protocol for transmitting syslog messages from other machines to a central machine the acts as a syslog server. In addition to these basic functions, other services are available, often as third-part packages or built-in modulesproviding:</a:t>
            </a:r>
          </a:p>
          <a:p>
            <a:r>
              <a:rPr lang="en-US">
                <a:cs typeface="Times New Roman" pitchFamily="18" charset="0"/>
              </a:rPr>
              <a:t>• </a:t>
            </a:r>
            <a:r>
              <a:rPr lang="en-US" b="1"/>
              <a:t>Robust filtering:</a:t>
            </a:r>
            <a:r>
              <a:rPr lang="en-US"/>
              <a:t> such as handling messages differently based on host or program that generated a message, or a regular expression matching content in message body. </a:t>
            </a:r>
          </a:p>
          <a:p>
            <a:r>
              <a:rPr lang="en-US">
                <a:cs typeface="Times New Roman" pitchFamily="18" charset="0"/>
              </a:rPr>
              <a:t>• </a:t>
            </a:r>
            <a:r>
              <a:rPr lang="en-US" b="1"/>
              <a:t>Log analysis:</a:t>
            </a:r>
            <a:r>
              <a:rPr lang="en-US"/>
              <a:t> limited log analysis capabilities, such as correlating multiple log items</a:t>
            </a:r>
          </a:p>
          <a:p>
            <a:r>
              <a:rPr lang="en-US">
                <a:cs typeface="Times New Roman" pitchFamily="18" charset="0"/>
              </a:rPr>
              <a:t>• </a:t>
            </a:r>
            <a:r>
              <a:rPr lang="en-US" b="1"/>
              <a:t>Event response:</a:t>
            </a:r>
            <a:r>
              <a:rPr lang="en-US"/>
              <a:t> initiate actions when certain events are detected. </a:t>
            </a:r>
          </a:p>
          <a:p>
            <a:r>
              <a:rPr lang="en-US">
                <a:cs typeface="Times New Roman" pitchFamily="18" charset="0"/>
              </a:rPr>
              <a:t>• </a:t>
            </a:r>
            <a:r>
              <a:rPr lang="en-US" b="1"/>
              <a:t>Alternative message formats:</a:t>
            </a:r>
            <a:r>
              <a:rPr lang="en-US"/>
              <a:t> accept data in non-syslog formats, e.g. SNMP traps.</a:t>
            </a:r>
          </a:p>
          <a:p>
            <a:r>
              <a:rPr lang="en-US">
                <a:cs typeface="Times New Roman" pitchFamily="18" charset="0"/>
              </a:rPr>
              <a:t>• </a:t>
            </a:r>
            <a:r>
              <a:rPr lang="en-US" b="1"/>
              <a:t>Log file encryption:</a:t>
            </a:r>
            <a:r>
              <a:rPr lang="en-US"/>
              <a:t> of rotated log files automatically, protecting confidentiality. </a:t>
            </a:r>
          </a:p>
          <a:p>
            <a:r>
              <a:rPr lang="en-US">
                <a:cs typeface="Times New Roman" pitchFamily="18" charset="0"/>
              </a:rPr>
              <a:t>• </a:t>
            </a:r>
            <a:r>
              <a:rPr lang="en-US" b="1"/>
              <a:t>Database storage for logs:</a:t>
            </a:r>
            <a:r>
              <a:rPr lang="en-US"/>
              <a:t> to store log entries in both traditional syslog files and a database, which is very helpful for subsequent log analysis.</a:t>
            </a:r>
          </a:p>
          <a:p>
            <a:r>
              <a:rPr lang="en-US">
                <a:cs typeface="Times New Roman" pitchFamily="18" charset="0"/>
              </a:rPr>
              <a:t>• </a:t>
            </a:r>
            <a:r>
              <a:rPr lang="en-US" b="1"/>
              <a:t>Rate limiting:</a:t>
            </a:r>
            <a:r>
              <a:rPr lang="en-US"/>
              <a:t> on number of syslog messages or TCP connections from a particular source during a certain period of time. </a:t>
            </a:r>
          </a:p>
          <a:p>
            <a:endParaRPr lang="en-US"/>
          </a:p>
        </p:txBody>
      </p:sp>
    </p:spTree>
    <p:extLst>
      <p:ext uri="{BB962C8B-B14F-4D97-AF65-F5344CB8AC3E}">
        <p14:creationId xmlns:p14="http://schemas.microsoft.com/office/powerpoint/2010/main" val="3417871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60814E-3F4E-4D3C-B217-968EC0394DEB}" type="slidenum">
              <a:rPr lang="en-AU"/>
              <a:pPr/>
              <a:t>23</a:t>
            </a:fld>
            <a:endParaRPr lang="en-AU"/>
          </a:p>
        </p:txBody>
      </p:sp>
      <p:sp>
        <p:nvSpPr>
          <p:cNvPr id="248834" name="Rectangle 2"/>
          <p:cNvSpPr>
            <a:spLocks noGrp="1" noRot="1" noChangeAspect="1" noChangeArrowheads="1" noTextEdit="1"/>
          </p:cNvSpPr>
          <p:nvPr>
            <p:ph type="sldImg"/>
          </p:nvPr>
        </p:nvSpPr>
        <p:spPr>
          <a:ln/>
        </p:spPr>
      </p:sp>
      <p:sp>
        <p:nvSpPr>
          <p:cNvPr id="248835" name="Rectangle 3"/>
          <p:cNvSpPr>
            <a:spLocks noGrp="1" noChangeArrowheads="1"/>
          </p:cNvSpPr>
          <p:nvPr>
            <p:ph type="body" idx="1"/>
          </p:nvPr>
        </p:nvSpPr>
        <p:spPr/>
        <p:txBody>
          <a:bodyPr/>
          <a:lstStyle/>
          <a:p>
            <a:r>
              <a:rPr lang="en-US"/>
              <a:t>The syslog protocol provides a transport to allow a machine to send event notification messages across IP networks to event message collectors - also known as syslog servers. Within a system, we can view the process of capturing and recording events in terms of various applications and system facilities sending messages to syslogd for storage in the system log. Because each process, application, and UNIX OS implementation may have different formatting conventions for logged events, the syslog protocol provides only a very general message format for transmission between systems. </a:t>
            </a:r>
          </a:p>
          <a:p>
            <a:r>
              <a:rPr lang="en-US"/>
              <a:t>A common version of the syslog protocol was originally developed on the University of California Berkeley Software Distribution (BSD) UNIX/TCP/IP system implementations. This version is documented in RFC 3164, </a:t>
            </a:r>
            <a:r>
              <a:rPr lang="en-US" i="1"/>
              <a:t>The BSD syslog Protocol</a:t>
            </a:r>
            <a:r>
              <a:rPr lang="en-US"/>
              <a:t>. Messages in this format consist of three parts:</a:t>
            </a:r>
          </a:p>
          <a:p>
            <a:r>
              <a:rPr lang="en-US">
                <a:cs typeface="Times New Roman" pitchFamily="18" charset="0"/>
              </a:rPr>
              <a:t>• </a:t>
            </a:r>
            <a:r>
              <a:rPr lang="en-US" b="1"/>
              <a:t>PRI:</a:t>
            </a:r>
            <a:r>
              <a:rPr lang="en-US"/>
              <a:t> Consists of a code that represents the Facilities and Severity values of the message, described subsequently.</a:t>
            </a:r>
          </a:p>
          <a:p>
            <a:r>
              <a:rPr lang="en-US">
                <a:cs typeface="Times New Roman" pitchFamily="18" charset="0"/>
              </a:rPr>
              <a:t>• </a:t>
            </a:r>
            <a:r>
              <a:rPr lang="en-US" b="1"/>
              <a:t>Header:</a:t>
            </a:r>
            <a:r>
              <a:rPr lang="en-US"/>
              <a:t> contains a timestamp and indication of hostname or IP address of device.</a:t>
            </a:r>
          </a:p>
          <a:p>
            <a:r>
              <a:rPr lang="en-US">
                <a:cs typeface="Times New Roman" pitchFamily="18" charset="0"/>
              </a:rPr>
              <a:t>• </a:t>
            </a:r>
            <a:r>
              <a:rPr lang="en-US" b="1"/>
              <a:t>Msg:</a:t>
            </a:r>
            <a:r>
              <a:rPr lang="en-US"/>
              <a:t> consists of two fields: the TAG field is the name of the program or process that generated the message;  the CONTENT contains the details of the message. The Msg part has traditionally been a freeform message of printable characters that gives some detailed information of the event.</a:t>
            </a:r>
          </a:p>
        </p:txBody>
      </p:sp>
    </p:spTree>
    <p:extLst>
      <p:ext uri="{BB962C8B-B14F-4D97-AF65-F5344CB8AC3E}">
        <p14:creationId xmlns:p14="http://schemas.microsoft.com/office/powerpoint/2010/main" val="33169875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C3899B-5718-4C32-A844-344FCF324C14}" type="slidenum">
              <a:rPr lang="en-AU"/>
              <a:pPr/>
              <a:t>24</a:t>
            </a:fld>
            <a:endParaRPr lang="en-AU"/>
          </a:p>
        </p:txBody>
      </p:sp>
      <p:sp>
        <p:nvSpPr>
          <p:cNvPr id="250882" name="Rectangle 2"/>
          <p:cNvSpPr>
            <a:spLocks noGrp="1" noRot="1" noChangeAspect="1" noChangeArrowheads="1" noTextEdit="1"/>
          </p:cNvSpPr>
          <p:nvPr>
            <p:ph type="sldImg"/>
          </p:nvPr>
        </p:nvSpPr>
        <p:spPr>
          <a:ln/>
        </p:spPr>
      </p:sp>
      <p:sp>
        <p:nvSpPr>
          <p:cNvPr id="250883" name="Rectangle 3"/>
          <p:cNvSpPr>
            <a:spLocks noGrp="1" noChangeArrowheads="1"/>
          </p:cNvSpPr>
          <p:nvPr>
            <p:ph type="body" idx="1"/>
          </p:nvPr>
        </p:nvSpPr>
        <p:spPr/>
        <p:txBody>
          <a:bodyPr/>
          <a:lstStyle/>
          <a:p>
            <a:r>
              <a:rPr lang="en-US"/>
              <a:t>Figure 15.6 from the text shows several examples of syslog messages</a:t>
            </a:r>
          </a:p>
        </p:txBody>
      </p:sp>
    </p:spTree>
    <p:extLst>
      <p:ext uri="{BB962C8B-B14F-4D97-AF65-F5344CB8AC3E}">
        <p14:creationId xmlns:p14="http://schemas.microsoft.com/office/powerpoint/2010/main" val="11627816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68213D-D664-4D97-A38C-E8ABEC6DE21E}" type="slidenum">
              <a:rPr lang="en-AU"/>
              <a:pPr/>
              <a:t>25</a:t>
            </a:fld>
            <a:endParaRPr lang="en-AU"/>
          </a:p>
        </p:txBody>
      </p:sp>
      <p:sp>
        <p:nvSpPr>
          <p:cNvPr id="252930" name="Rectangle 2"/>
          <p:cNvSpPr>
            <a:spLocks noGrp="1" noRot="1" noChangeAspect="1" noChangeArrowheads="1" noTextEdit="1"/>
          </p:cNvSpPr>
          <p:nvPr>
            <p:ph type="sldImg"/>
          </p:nvPr>
        </p:nvSpPr>
        <p:spPr>
          <a:ln/>
        </p:spPr>
      </p:sp>
      <p:sp>
        <p:nvSpPr>
          <p:cNvPr id="252931" name="Rectangle 3"/>
          <p:cNvSpPr>
            <a:spLocks noGrp="1" noChangeArrowheads="1"/>
          </p:cNvSpPr>
          <p:nvPr>
            <p:ph type="body" idx="1"/>
          </p:nvPr>
        </p:nvSpPr>
        <p:spPr/>
        <p:txBody>
          <a:bodyPr/>
          <a:lstStyle/>
          <a:p>
            <a:r>
              <a:rPr lang="en-US"/>
              <a:t>All messages sent to syslogd have a facility and a severity, as shown in Table 15.5 in the text (and summarized here). The facility identifies the application or system component that generates the message. The severity, or message level, indicates the relative severity of the message and can be used for some rudimentary filtering.</a:t>
            </a:r>
          </a:p>
          <a:p>
            <a:endParaRPr lang="en-US"/>
          </a:p>
        </p:txBody>
      </p:sp>
    </p:spTree>
    <p:extLst>
      <p:ext uri="{BB962C8B-B14F-4D97-AF65-F5344CB8AC3E}">
        <p14:creationId xmlns:p14="http://schemas.microsoft.com/office/powerpoint/2010/main" val="24170098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D5788A-04EC-4861-B1BE-E258753D536F}" type="slidenum">
              <a:rPr lang="en-US">
                <a:solidFill>
                  <a:srgbClr val="000000"/>
                </a:solidFill>
              </a:rPr>
              <a:pPr/>
              <a:t>26</a:t>
            </a:fld>
            <a:endParaRPr lang="en-US">
              <a:solidFill>
                <a:srgbClr val="000000"/>
              </a:solidFill>
            </a:endParaRPr>
          </a:p>
        </p:txBody>
      </p:sp>
      <p:sp>
        <p:nvSpPr>
          <p:cNvPr id="1534978" name="Rectangle 2"/>
          <p:cNvSpPr>
            <a:spLocks noGrp="1" noRot="1" noChangeAspect="1" noChangeArrowheads="1" noTextEdit="1"/>
          </p:cNvSpPr>
          <p:nvPr>
            <p:ph type="sldImg"/>
          </p:nvPr>
        </p:nvSpPr>
        <p:spPr>
          <a:ln/>
        </p:spPr>
      </p:sp>
      <p:sp>
        <p:nvSpPr>
          <p:cNvPr id="1534979" name="Rectangle 3"/>
          <p:cNvSpPr>
            <a:spLocks noGrp="1" noChangeArrowheads="1"/>
          </p:cNvSpPr>
          <p:nvPr>
            <p:ph type="body" idx="1"/>
          </p:nvPr>
        </p:nvSpPr>
        <p:spPr/>
        <p:txBody>
          <a:bodyPr/>
          <a:lstStyle/>
          <a:p>
            <a:r>
              <a:rPr lang="en-US"/>
              <a:t>RFC 2196 (</a:t>
            </a:r>
            <a:r>
              <a:rPr lang="en-US" i="1"/>
              <a:t>Site Security Handbook</a:t>
            </a:r>
            <a:r>
              <a:rPr lang="en-US"/>
              <a:t>) lists three alternatives for storing audit records:</a:t>
            </a:r>
          </a:p>
          <a:p>
            <a:r>
              <a:rPr lang="en-US">
                <a:cs typeface="Times New Roman" pitchFamily="18" charset="0"/>
              </a:rPr>
              <a:t>• </a:t>
            </a:r>
            <a:r>
              <a:rPr lang="en-US"/>
              <a:t>Read/write file on a host: relatively easy to configure and least resource intensive. Records can be accessed instantly, which is useful for countering an ongoing attack. However, this approach is highly vulnerable if an attacker gains privileged access to a system, then the audit trail may be  modified  or deleted.</a:t>
            </a:r>
          </a:p>
          <a:p>
            <a:r>
              <a:rPr lang="en-US">
                <a:cs typeface="Times New Roman" pitchFamily="18" charset="0"/>
              </a:rPr>
              <a:t>• </a:t>
            </a:r>
            <a:r>
              <a:rPr lang="en-US"/>
              <a:t>Write-once/read-many device (e.g., CD-ROM or DVD-ROM): far more secure but less convenient. Need a steady supply of recordable media. Access may be delayed.</a:t>
            </a:r>
          </a:p>
          <a:p>
            <a:r>
              <a:rPr lang="en-US">
                <a:cs typeface="Times New Roman" pitchFamily="18" charset="0"/>
              </a:rPr>
              <a:t>• </a:t>
            </a:r>
            <a:r>
              <a:rPr lang="en-US"/>
              <a:t>Write-only device (e.g., a line printer): do provide a paper trail, useful when a permanent, immediately available log is required, but are impractical for capturing detailed audit data on large systems or networked systems. </a:t>
            </a:r>
          </a:p>
          <a:p>
            <a:r>
              <a:rPr lang="en-US"/>
              <a:t>Protection of the audit trail involves both integrity and confidentiality. Integrity is particularly important because an intruder may attempt to remove evidence of the intrusion by altering the audit trail. For file system logging, perhaps the best way to ensure integrity is the digital signature. Write-once devices, such as CD-ROM or paper, automatically provide integrity. Strong access control is another measure to provide integrity. Confidentiality is important if the audit trail contains user information that is sensitive and should not be disclosed to all users, such as information about changes in a salary or pay grade status. Strong access control helps in this regard. An effective measure is symmetric encryption (e.g., using AES or triple DES). The secret key must be protected and only available to the audit trail software and subsequent audit analysis software.</a:t>
            </a:r>
          </a:p>
        </p:txBody>
      </p:sp>
    </p:spTree>
    <p:extLst>
      <p:ext uri="{BB962C8B-B14F-4D97-AF65-F5344CB8AC3E}">
        <p14:creationId xmlns:p14="http://schemas.microsoft.com/office/powerpoint/2010/main" val="22548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DDE621-3ECF-4D36-B326-4875B4B9B5F3}" type="slidenum">
              <a:rPr lang="en-US">
                <a:solidFill>
                  <a:srgbClr val="000000"/>
                </a:solidFill>
              </a:rPr>
              <a:pPr/>
              <a:t>8</a:t>
            </a:fld>
            <a:endParaRPr lang="en-US">
              <a:solidFill>
                <a:srgbClr val="000000"/>
              </a:solidFill>
            </a:endParaRPr>
          </a:p>
        </p:txBody>
      </p:sp>
      <p:sp>
        <p:nvSpPr>
          <p:cNvPr id="1518594" name="Rectangle 2"/>
          <p:cNvSpPr>
            <a:spLocks noGrp="1" noRot="1" noChangeAspect="1" noChangeArrowheads="1" noTextEdit="1"/>
          </p:cNvSpPr>
          <p:nvPr>
            <p:ph type="sldImg"/>
          </p:nvPr>
        </p:nvSpPr>
        <p:spPr>
          <a:ln/>
        </p:spPr>
      </p:sp>
      <p:sp>
        <p:nvSpPr>
          <p:cNvPr id="1518595" name="Rectangle 3"/>
          <p:cNvSpPr>
            <a:spLocks noGrp="1" noChangeArrowheads="1"/>
          </p:cNvSpPr>
          <p:nvPr>
            <p:ph type="body" idx="1"/>
          </p:nvPr>
        </p:nvSpPr>
        <p:spPr/>
        <p:txBody>
          <a:bodyPr/>
          <a:lstStyle/>
          <a:p>
            <a:r>
              <a:rPr lang="en-US"/>
              <a:t>Reviewing the functionality suggested by Figures 15.1 and 15.3, we can develop a set of requirements for security auditing. The first requirement is </a:t>
            </a:r>
            <a:r>
              <a:rPr lang="en-US" b="1"/>
              <a:t>event definition</a:t>
            </a:r>
            <a:r>
              <a:rPr lang="en-US"/>
              <a:t>. The security administrator must define the set of events the are subject to audit. We go into more detail in the next section, but include here a list suggested in the Common Criteria:</a:t>
            </a:r>
          </a:p>
          <a:p>
            <a:r>
              <a:rPr lang="en-US">
                <a:cs typeface="Times New Roman" pitchFamily="18" charset="0"/>
              </a:rPr>
              <a:t>• </a:t>
            </a:r>
            <a:r>
              <a:rPr lang="en-US"/>
              <a:t>Introduction of objects within the security-related portion of the software into a subject’s address space</a:t>
            </a:r>
          </a:p>
          <a:p>
            <a:r>
              <a:rPr lang="en-US">
                <a:cs typeface="Times New Roman" pitchFamily="18" charset="0"/>
              </a:rPr>
              <a:t>• </a:t>
            </a:r>
            <a:r>
              <a:rPr lang="en-US"/>
              <a:t>Deletion of objects</a:t>
            </a:r>
          </a:p>
          <a:p>
            <a:r>
              <a:rPr lang="en-US">
                <a:cs typeface="Times New Roman" pitchFamily="18" charset="0"/>
              </a:rPr>
              <a:t>• </a:t>
            </a:r>
            <a:r>
              <a:rPr lang="en-US"/>
              <a:t>Distribution or revocation of access rights or capabilities</a:t>
            </a:r>
          </a:p>
          <a:p>
            <a:r>
              <a:rPr lang="en-US">
                <a:cs typeface="Times New Roman" pitchFamily="18" charset="0"/>
              </a:rPr>
              <a:t>• </a:t>
            </a:r>
            <a:r>
              <a:rPr lang="en-US"/>
              <a:t>Changes to subject or object security attributes</a:t>
            </a:r>
          </a:p>
          <a:p>
            <a:r>
              <a:rPr lang="en-US">
                <a:cs typeface="Times New Roman" pitchFamily="18" charset="0"/>
              </a:rPr>
              <a:t>• </a:t>
            </a:r>
            <a:r>
              <a:rPr lang="en-US"/>
              <a:t>Policy checks performed by the security software as a result of a request by a subject</a:t>
            </a:r>
          </a:p>
          <a:p>
            <a:r>
              <a:rPr lang="en-US">
                <a:cs typeface="Times New Roman" pitchFamily="18" charset="0"/>
              </a:rPr>
              <a:t>• </a:t>
            </a:r>
            <a:r>
              <a:rPr lang="en-US"/>
              <a:t>The use of access rights to bypass a policy check</a:t>
            </a:r>
          </a:p>
          <a:p>
            <a:r>
              <a:rPr lang="en-US">
                <a:cs typeface="Times New Roman" pitchFamily="18" charset="0"/>
              </a:rPr>
              <a:t>• </a:t>
            </a:r>
            <a:r>
              <a:rPr lang="en-US"/>
              <a:t>Use of identification and authentication functions;</a:t>
            </a:r>
          </a:p>
          <a:p>
            <a:r>
              <a:rPr lang="en-US">
                <a:cs typeface="Times New Roman" pitchFamily="18" charset="0"/>
              </a:rPr>
              <a:t>• </a:t>
            </a:r>
            <a:r>
              <a:rPr lang="en-US"/>
              <a:t>Security-related actions taken by an operator, and/or authorized user (e.g. suppression of a protection mechanism)</a:t>
            </a:r>
          </a:p>
          <a:p>
            <a:r>
              <a:rPr lang="en-US">
                <a:cs typeface="Times New Roman" pitchFamily="18" charset="0"/>
              </a:rPr>
              <a:t>• </a:t>
            </a:r>
            <a:r>
              <a:rPr lang="en-US"/>
              <a:t>Import/export of data from/to removable media (e.g. printed output, tapes, disks)</a:t>
            </a:r>
          </a:p>
        </p:txBody>
      </p:sp>
    </p:spTree>
    <p:extLst>
      <p:ext uri="{BB962C8B-B14F-4D97-AF65-F5344CB8AC3E}">
        <p14:creationId xmlns:p14="http://schemas.microsoft.com/office/powerpoint/2010/main" val="22272434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795C8E-9B35-4CD6-B95F-6E148103232B}" type="slidenum">
              <a:rPr lang="en-US">
                <a:solidFill>
                  <a:srgbClr val="000000"/>
                </a:solidFill>
              </a:rPr>
              <a:pPr/>
              <a:t>27</a:t>
            </a:fld>
            <a:endParaRPr lang="en-US">
              <a:solidFill>
                <a:srgbClr val="000000"/>
              </a:solidFill>
            </a:endParaRPr>
          </a:p>
        </p:txBody>
      </p:sp>
      <p:sp>
        <p:nvSpPr>
          <p:cNvPr id="1555458" name="Rectangle 2"/>
          <p:cNvSpPr>
            <a:spLocks noGrp="1" noRot="1" noChangeAspect="1" noChangeArrowheads="1" noTextEdit="1"/>
          </p:cNvSpPr>
          <p:nvPr>
            <p:ph type="sldImg"/>
          </p:nvPr>
        </p:nvSpPr>
        <p:spPr>
          <a:ln/>
        </p:spPr>
      </p:sp>
      <p:sp>
        <p:nvSpPr>
          <p:cNvPr id="1555459" name="Rectangle 3"/>
          <p:cNvSpPr>
            <a:spLocks noGrp="1" noChangeArrowheads="1"/>
          </p:cNvSpPr>
          <p:nvPr>
            <p:ph type="body" idx="1"/>
          </p:nvPr>
        </p:nvSpPr>
        <p:spPr/>
        <p:txBody>
          <a:bodyPr/>
          <a:lstStyle/>
          <a:p>
            <a:r>
              <a:rPr lang="en-US"/>
              <a:t>Applications, especially applications with a certain level of privilege, present security problems that may not be captured by system-level or user-level auditing data. Application-level vulnerabilities constitute a large percentage of reported vulnerabilities on security mailing lists. One type of vulnerability that can be exploited is the all-too-frequent lack of dynamic checks on input data, which make possible buffer overflow (see Chapter 11) and format string attacks. Other vulnerabilities exploit errors in application logic. For example, a privileged application may be designed to read and print a specific file. An error in the application might allow an attacker to exploit an unexpected interaction with the shell environment to force the application to read and print a different file that would result in a security compromise. </a:t>
            </a:r>
          </a:p>
          <a:p>
            <a:r>
              <a:rPr lang="en-US"/>
              <a:t>Auditing at the system level does not provide the level of detail to catch application logic error behavior. Further, intrusion detection systems look for attack signatures or anomalous behavior that would fail to appear with attacks based on application logic errors. For both detection and auditing purposes, it may be necessary to capture in detail the behavior of an application, beyond its access to system services and file systems. The information needed to detect application-level attacks may be missing or too difficult to extract from the low-level information included in system call traces and in the audit records produced by the operating system.</a:t>
            </a:r>
          </a:p>
          <a:p>
            <a:r>
              <a:rPr lang="en-US"/>
              <a:t>Whilst an application can obviously be coded to explicitly create suitable audit records, there is an issue with applications which do not do this. We examine two approaches to collecting audit data from such applications: interposable libraries and dynamic binary rewriting.</a:t>
            </a:r>
          </a:p>
        </p:txBody>
      </p:sp>
    </p:spTree>
    <p:extLst>
      <p:ext uri="{BB962C8B-B14F-4D97-AF65-F5344CB8AC3E}">
        <p14:creationId xmlns:p14="http://schemas.microsoft.com/office/powerpoint/2010/main" val="13584288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52D833-AA33-45CB-9B27-716139CD2CF8}" type="slidenum">
              <a:rPr lang="en-US">
                <a:solidFill>
                  <a:srgbClr val="000000"/>
                </a:solidFill>
              </a:rPr>
              <a:pPr/>
              <a:t>28</a:t>
            </a:fld>
            <a:endParaRPr lang="en-US">
              <a:solidFill>
                <a:srgbClr val="000000"/>
              </a:solidFill>
            </a:endParaRPr>
          </a:p>
        </p:txBody>
      </p:sp>
      <p:sp>
        <p:nvSpPr>
          <p:cNvPr id="1561602" name="Rectangle 2"/>
          <p:cNvSpPr>
            <a:spLocks noGrp="1" noRot="1" noChangeAspect="1" noChangeArrowheads="1" noTextEdit="1"/>
          </p:cNvSpPr>
          <p:nvPr>
            <p:ph type="sldImg"/>
          </p:nvPr>
        </p:nvSpPr>
        <p:spPr>
          <a:ln/>
        </p:spPr>
      </p:sp>
      <p:sp>
        <p:nvSpPr>
          <p:cNvPr id="1561603" name="Rectangle 3"/>
          <p:cNvSpPr>
            <a:spLocks noGrp="1" noChangeArrowheads="1"/>
          </p:cNvSpPr>
          <p:nvPr>
            <p:ph type="body" idx="1"/>
          </p:nvPr>
        </p:nvSpPr>
        <p:spPr/>
        <p:txBody>
          <a:bodyPr/>
          <a:lstStyle/>
          <a:p>
            <a:r>
              <a:rPr lang="en-US"/>
              <a:t>Programs and procedures for audit trail analysis vary widely, depending on the system configuration, the areas of most concern, the software available, the security policy of the organization, and the behavior patterns of legitimate users and intruders. To perform useful audit analysis, the analyst or security administrator needs an understanding of the information available and how it can be used. NIST SP 800-92 offers some useful advice in this regard.</a:t>
            </a:r>
          </a:p>
          <a:p>
            <a:r>
              <a:rPr lang="en-US"/>
              <a:t>The security administrator needs to understand the context surrounding individual log entries. Relevant information may reside in other entries in the same log, in other logs, and non-log sources such as configuration management entries. The administrator should understand the potential for unreliable entries, such as from a security package that is known to generate frequent false positives when looking for malicious activity.</a:t>
            </a:r>
          </a:p>
          <a:p>
            <a:r>
              <a:rPr lang="en-US"/>
              <a:t>Most audit file formats contain a mixture of plain language plus cryptic messages or codes that are meaningful to the software vendor but not necessarily to the administrator. The administrator must make the effort to decipher as much as possible the information contained in the log entries. In some cases, log analysis software performs a data reduction task that reduces the burden on the administrator. Still, the administrator should have a reasonable understanding of the raw data that feeds into analysis and review software in order to be able to assess the utility of these packages.</a:t>
            </a:r>
          </a:p>
          <a:p>
            <a:r>
              <a:rPr lang="en-US"/>
              <a:t>The most effective way to gain a solid understanding of log data is to review and analyze portions of it regularly (e.g., every day). The goal is to eventually gain an understanding of the baseline of typical log entries, likely encompassing the vast majority of log entries on the system.</a:t>
            </a:r>
          </a:p>
        </p:txBody>
      </p:sp>
    </p:spTree>
    <p:extLst>
      <p:ext uri="{BB962C8B-B14F-4D97-AF65-F5344CB8AC3E}">
        <p14:creationId xmlns:p14="http://schemas.microsoft.com/office/powerpoint/2010/main" val="7487183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8F1836-8531-45CC-AAB6-D00827E9FA42}" type="slidenum">
              <a:rPr lang="en-US">
                <a:solidFill>
                  <a:srgbClr val="000000"/>
                </a:solidFill>
              </a:rPr>
              <a:pPr/>
              <a:t>29</a:t>
            </a:fld>
            <a:endParaRPr lang="en-US">
              <a:solidFill>
                <a:srgbClr val="000000"/>
              </a:solidFill>
            </a:endParaRPr>
          </a:p>
        </p:txBody>
      </p:sp>
      <p:sp>
        <p:nvSpPr>
          <p:cNvPr id="1563650" name="Rectangle 2"/>
          <p:cNvSpPr>
            <a:spLocks noGrp="1" noRot="1" noChangeAspect="1" noChangeArrowheads="1" noTextEdit="1"/>
          </p:cNvSpPr>
          <p:nvPr>
            <p:ph type="sldImg"/>
          </p:nvPr>
        </p:nvSpPr>
        <p:spPr>
          <a:ln/>
        </p:spPr>
      </p:sp>
      <p:sp>
        <p:nvSpPr>
          <p:cNvPr id="1563651" name="Rectangle 3"/>
          <p:cNvSpPr>
            <a:spLocks noGrp="1" noChangeArrowheads="1"/>
          </p:cNvSpPr>
          <p:nvPr>
            <p:ph type="body" idx="1"/>
          </p:nvPr>
        </p:nvSpPr>
        <p:spPr/>
        <p:txBody>
          <a:bodyPr/>
          <a:lstStyle/>
          <a:p>
            <a:r>
              <a:rPr lang="en-US"/>
              <a:t>Audit trails can be used in multiple ways. The type of analysis depends, at least in part, on when the analysis is to be done. The possibilities include:</a:t>
            </a:r>
          </a:p>
          <a:p>
            <a:r>
              <a:rPr lang="en-US">
                <a:cs typeface="Times New Roman" pitchFamily="18" charset="0"/>
              </a:rPr>
              <a:t>• </a:t>
            </a:r>
            <a:r>
              <a:rPr lang="en-US" b="1"/>
              <a:t>Audit trail review after an event:</a:t>
            </a:r>
            <a:r>
              <a:rPr lang="en-US"/>
              <a:t> This type of review is triggered by an observed event, such as a known system or application software problem, a known violation of existing security policy by a user, or some unexplained system or user problem. The review can gather information to elaborate on what is know about the event, to diagnose the cause or the problem, and to suggest remedial action and future countermeasures. This type of review focuses on the audit trail entries that are relevant to the specific event.</a:t>
            </a:r>
          </a:p>
          <a:p>
            <a:r>
              <a:rPr lang="en-US">
                <a:cs typeface="Times New Roman" pitchFamily="18" charset="0"/>
              </a:rPr>
              <a:t>• </a:t>
            </a:r>
            <a:r>
              <a:rPr lang="en-US" b="1"/>
              <a:t>Periodic review of audit trail data:</a:t>
            </a:r>
            <a:r>
              <a:rPr lang="en-US"/>
              <a:t>  This type of review looks at all of the audit trail data or at defined subsets of the data, and has many possible objectives. Examples of objectives include looking for events or patterns that suggest a security problem, developing a profile of normal behavior and searching for anomalous behavior, and developing profiles by individual user to maintain a permanent record by user.</a:t>
            </a:r>
          </a:p>
          <a:p>
            <a:r>
              <a:rPr lang="en-US">
                <a:cs typeface="Times New Roman" pitchFamily="18" charset="0"/>
              </a:rPr>
              <a:t>• </a:t>
            </a:r>
            <a:r>
              <a:rPr lang="en-US" b="1"/>
              <a:t>Real-time audit analysis:</a:t>
            </a:r>
            <a:r>
              <a:rPr lang="en-US"/>
              <a:t> Audit analysis tools can also be used in a real-time, or near real-time fashion. Real-time analysis is part of the intrusion detection function.</a:t>
            </a:r>
          </a:p>
        </p:txBody>
      </p:sp>
    </p:spTree>
    <p:extLst>
      <p:ext uri="{BB962C8B-B14F-4D97-AF65-F5344CB8AC3E}">
        <p14:creationId xmlns:p14="http://schemas.microsoft.com/office/powerpoint/2010/main" val="31604492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3B7317-67F4-4B79-A7BE-E34B62066683}" type="slidenum">
              <a:rPr lang="en-US">
                <a:solidFill>
                  <a:srgbClr val="000000"/>
                </a:solidFill>
              </a:rPr>
              <a:pPr/>
              <a:t>30</a:t>
            </a:fld>
            <a:endParaRPr lang="en-US">
              <a:solidFill>
                <a:srgbClr val="000000"/>
              </a:solidFill>
            </a:endParaRPr>
          </a:p>
        </p:txBody>
      </p:sp>
      <p:sp>
        <p:nvSpPr>
          <p:cNvPr id="1565698" name="Rectangle 2"/>
          <p:cNvSpPr>
            <a:spLocks noGrp="1" noRot="1" noChangeAspect="1" noChangeArrowheads="1" noTextEdit="1"/>
          </p:cNvSpPr>
          <p:nvPr>
            <p:ph type="sldImg"/>
          </p:nvPr>
        </p:nvSpPr>
        <p:spPr>
          <a:ln/>
        </p:spPr>
      </p:sp>
      <p:sp>
        <p:nvSpPr>
          <p:cNvPr id="1565699" name="Rectangle 3"/>
          <p:cNvSpPr>
            <a:spLocks noGrp="1" noChangeArrowheads="1"/>
          </p:cNvSpPr>
          <p:nvPr>
            <p:ph type="body" idx="1"/>
          </p:nvPr>
        </p:nvSpPr>
        <p:spPr/>
        <p:txBody>
          <a:bodyPr/>
          <a:lstStyle/>
          <a:p>
            <a:r>
              <a:rPr lang="en-US"/>
              <a:t>Distinct from an analysis of audit trail data using data reduction and analysis tools is the concept of audit review. An audit review capability enables an administrator to read information from selected audit records. The Common Criteria specification [CCPS04] calls for a capability that allows pre-storage or post-storage audit selection and includes the ability to selectively review the following:</a:t>
            </a:r>
          </a:p>
          <a:p>
            <a:r>
              <a:rPr lang="en-US">
                <a:cs typeface="Times New Roman" pitchFamily="18" charset="0"/>
              </a:rPr>
              <a:t>• </a:t>
            </a:r>
            <a:r>
              <a:rPr lang="en-US"/>
              <a:t>the actions of one or more users (e.g. identification, authentication, system entry, and access control actions)</a:t>
            </a:r>
          </a:p>
          <a:p>
            <a:r>
              <a:rPr lang="en-US">
                <a:cs typeface="Times New Roman" pitchFamily="18" charset="0"/>
              </a:rPr>
              <a:t>• </a:t>
            </a:r>
            <a:r>
              <a:rPr lang="en-US"/>
              <a:t> the actions performed on a specific object or system resource</a:t>
            </a:r>
          </a:p>
          <a:p>
            <a:r>
              <a:rPr lang="en-US">
                <a:cs typeface="Times New Roman" pitchFamily="18" charset="0"/>
              </a:rPr>
              <a:t>• </a:t>
            </a:r>
            <a:r>
              <a:rPr lang="en-US"/>
              <a:t>all or a specified set of audited exceptions</a:t>
            </a:r>
          </a:p>
          <a:p>
            <a:r>
              <a:rPr lang="en-US">
                <a:cs typeface="Times New Roman" pitchFamily="18" charset="0"/>
              </a:rPr>
              <a:t>• </a:t>
            </a:r>
            <a:r>
              <a:rPr lang="en-US"/>
              <a:t>actions associated with a specific system or security attribute</a:t>
            </a:r>
          </a:p>
          <a:p>
            <a:r>
              <a:rPr lang="en-US"/>
              <a:t>Audit review can be focused on records that match certain attributes, such as user or user group, time window, type of record, and do forth. One automated tool that can be useful in audit review is a prioritization of audit records based on input from the administrator. Records can be prioritized based on a combination of factors, as noted in the text. There may be a number of possible purposes for this type of audit review. Audit review can enable an administrator to get a feel for the current operation of the system and the profile of the users and applications on the system, the level of attack activity, and other usage and security-related events. Audit review can be used to gain an understanding after the fact of an attack incident and the system's response to it, leading to changes in software and procedures.</a:t>
            </a:r>
          </a:p>
        </p:txBody>
      </p:sp>
    </p:spTree>
    <p:extLst>
      <p:ext uri="{BB962C8B-B14F-4D97-AF65-F5344CB8AC3E}">
        <p14:creationId xmlns:p14="http://schemas.microsoft.com/office/powerpoint/2010/main" val="16039973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F9A9CB-FC8F-4685-AF4F-201AB798F72F}" type="slidenum">
              <a:rPr lang="en-US">
                <a:solidFill>
                  <a:srgbClr val="000000"/>
                </a:solidFill>
              </a:rPr>
              <a:pPr/>
              <a:t>31</a:t>
            </a:fld>
            <a:endParaRPr lang="en-US">
              <a:solidFill>
                <a:srgbClr val="000000"/>
              </a:solidFill>
            </a:endParaRPr>
          </a:p>
        </p:txBody>
      </p:sp>
      <p:sp>
        <p:nvSpPr>
          <p:cNvPr id="1567746" name="Rectangle 2"/>
          <p:cNvSpPr>
            <a:spLocks noGrp="1" noRot="1" noChangeAspect="1" noChangeArrowheads="1" noTextEdit="1"/>
          </p:cNvSpPr>
          <p:nvPr>
            <p:ph type="sldImg"/>
          </p:nvPr>
        </p:nvSpPr>
        <p:spPr>
          <a:ln/>
        </p:spPr>
      </p:sp>
      <p:sp>
        <p:nvSpPr>
          <p:cNvPr id="1567747" name="Rectangle 3"/>
          <p:cNvSpPr>
            <a:spLocks noGrp="1" noChangeArrowheads="1"/>
          </p:cNvSpPr>
          <p:nvPr>
            <p:ph type="body" idx="1"/>
          </p:nvPr>
        </p:nvSpPr>
        <p:spPr/>
        <p:txBody>
          <a:bodyPr/>
          <a:lstStyle/>
          <a:p>
            <a:r>
              <a:rPr lang="en-US"/>
              <a:t>Some of the major approaches are:</a:t>
            </a:r>
          </a:p>
          <a:p>
            <a:pPr>
              <a:buFontTx/>
              <a:buChar char="•"/>
            </a:pPr>
            <a:r>
              <a:rPr lang="en-US" b="1"/>
              <a:t> Basic Alerting is </a:t>
            </a:r>
            <a:r>
              <a:rPr lang="en-US"/>
              <a:t>he simplest form of an analysis that gives an indication that a particular interesting event has occurred. If the indication is given in real time, it can serve as part of an intrusion detection system. Alternatively, an after-the-fact indication of suspicious activity can lead to further analysis.</a:t>
            </a:r>
          </a:p>
          <a:p>
            <a:pPr>
              <a:buFontTx/>
              <a:buChar char="•"/>
            </a:pPr>
            <a:r>
              <a:rPr lang="en-US" b="1"/>
              <a:t> Baselining</a:t>
            </a:r>
            <a:r>
              <a:rPr lang="en-US"/>
              <a:t> is the process of defining normal versus unusual events and patterns. The process involves measuring a set of known data to compute a range of normal values. These baseline values can them be compared to new data to detect unusual shifts. One approached, discussed frequently in this book, is </a:t>
            </a:r>
            <a:r>
              <a:rPr lang="en-US" b="1"/>
              <a:t>anomaly detection</a:t>
            </a:r>
            <a:r>
              <a:rPr lang="en-US"/>
              <a:t>. Another form of baseline analysis is </a:t>
            </a:r>
            <a:r>
              <a:rPr lang="en-US" b="1"/>
              <a:t>thresholding</a:t>
            </a:r>
            <a:r>
              <a:rPr lang="en-US"/>
              <a:t>, which is the identification of data that exceeds a particular baseline value, and is used to identify events, such as refused connections, that happen more than a certain number of times. </a:t>
            </a:r>
          </a:p>
          <a:p>
            <a:pPr>
              <a:buFontTx/>
              <a:buChar char="•"/>
            </a:pPr>
            <a:r>
              <a:rPr lang="en-US" b="1"/>
              <a:t> Windowing</a:t>
            </a:r>
            <a:r>
              <a:rPr lang="en-US"/>
              <a:t> is detection of events within a given set of parameters, such as within a given time period or outside a given time period—for example, baselining the time of day each user logs in and flagging logins that fall outside that range.</a:t>
            </a:r>
          </a:p>
          <a:p>
            <a:pPr>
              <a:buFontTx/>
              <a:buChar char="•"/>
            </a:pPr>
            <a:r>
              <a:rPr lang="en-US" b="1"/>
              <a:t> Correlation</a:t>
            </a:r>
            <a:r>
              <a:rPr lang="en-US"/>
              <a:t> seeks for relationships among events. A simple instance of correlation is, given the presence of one particular log message, to alert on the presence of a second particular message. </a:t>
            </a:r>
          </a:p>
        </p:txBody>
      </p:sp>
    </p:spTree>
    <p:extLst>
      <p:ext uri="{BB962C8B-B14F-4D97-AF65-F5344CB8AC3E}">
        <p14:creationId xmlns:p14="http://schemas.microsoft.com/office/powerpoint/2010/main" val="32975334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32C6D0-1813-426E-B4AA-AC7610CFA1F6}" type="slidenum">
              <a:rPr lang="en-US">
                <a:solidFill>
                  <a:srgbClr val="000000"/>
                </a:solidFill>
              </a:rPr>
              <a:pPr/>
              <a:t>33</a:t>
            </a:fld>
            <a:endParaRPr lang="en-US">
              <a:solidFill>
                <a:srgbClr val="000000"/>
              </a:solidFill>
            </a:endParaRPr>
          </a:p>
        </p:txBody>
      </p:sp>
      <p:sp>
        <p:nvSpPr>
          <p:cNvPr id="1569794" name="Rectangle 2"/>
          <p:cNvSpPr>
            <a:spLocks noGrp="1" noRot="1" noChangeAspect="1" noChangeArrowheads="1" noTextEdit="1"/>
          </p:cNvSpPr>
          <p:nvPr>
            <p:ph type="sldImg"/>
          </p:nvPr>
        </p:nvSpPr>
        <p:spPr>
          <a:ln/>
        </p:spPr>
      </p:sp>
      <p:sp>
        <p:nvSpPr>
          <p:cNvPr id="1569795" name="Rectangle 3"/>
          <p:cNvSpPr>
            <a:spLocks noGrp="1" noChangeArrowheads="1"/>
          </p:cNvSpPr>
          <p:nvPr>
            <p:ph type="body" idx="1"/>
          </p:nvPr>
        </p:nvSpPr>
        <p:spPr/>
        <p:txBody>
          <a:bodyPr/>
          <a:lstStyle/>
          <a:p>
            <a:r>
              <a:rPr lang="en-US"/>
              <a:t>A security officer needs to be able to characterize normal activity and thresholds so that the system will generate alerts when anomalies or malicious patterns are detected. Because of the volume of data, a human-generated or even human-assisted baseline generation was impractical. And with the broad mix of audit data sources and formats, there seemed to be no obvious way to develop automated baseline generation.</a:t>
            </a:r>
          </a:p>
          <a:p>
            <a:r>
              <a:rPr lang="en-US"/>
              <a:t>Need a Security Information Management (SIM) system or a Security Information and Event Management (SIEM) system, which is a centralized logging software package. SIEM systems provide a centralized, uniform audit trail storage facility and a suite of audit data analysis programs. There are two general configuration approaches:</a:t>
            </a:r>
          </a:p>
          <a:p>
            <a:r>
              <a:rPr lang="en-US">
                <a:cs typeface="Times New Roman" pitchFamily="18" charset="0"/>
              </a:rPr>
              <a:t>• </a:t>
            </a:r>
            <a:r>
              <a:rPr lang="en-US" b="1"/>
              <a:t>Agentless:</a:t>
            </a:r>
            <a:r>
              <a:rPr lang="en-US"/>
              <a:t> SIEM server receives data from the individual log generating hosts without needing to have any special software installed on those hosts. The SIEM server then performs event filtering and aggregation and log normalization and analysis on the collected logs.</a:t>
            </a:r>
          </a:p>
          <a:p>
            <a:r>
              <a:rPr lang="en-US">
                <a:cs typeface="Times New Roman" pitchFamily="18" charset="0"/>
              </a:rPr>
              <a:t>• </a:t>
            </a:r>
            <a:r>
              <a:rPr lang="en-US" b="1"/>
              <a:t>Agent-based:</a:t>
            </a:r>
            <a:r>
              <a:rPr lang="en-US"/>
              <a:t> an agent program is installed on the log generating host to perform event filtering and aggregation and log normalization for a particular type of log, then transmit the normalized log data to an SIEM server.</a:t>
            </a:r>
          </a:p>
          <a:p>
            <a:r>
              <a:rPr lang="en-US"/>
              <a:t>SIEM software is able to recognize a variety of log formats, including those from a variety of OSs, security software, application servers, and even physical security control devices. The SIEM software normalizes these various log entries so that the same format is used for the same data item in all entries. The SIEM server analyzes the combined data, correlates events among the log entries, identifies and prioritizes significant events, and can initiate responses to events. </a:t>
            </a:r>
          </a:p>
        </p:txBody>
      </p:sp>
    </p:spTree>
    <p:extLst>
      <p:ext uri="{BB962C8B-B14F-4D97-AF65-F5344CB8AC3E}">
        <p14:creationId xmlns:p14="http://schemas.microsoft.com/office/powerpoint/2010/main" val="20115736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CF3B827A-E646-462E-8CFE-641DCAF788C9}" type="slidenum">
              <a:rPr lang="en-US" smtClean="0">
                <a:solidFill>
                  <a:srgbClr val="000000"/>
                </a:solidFill>
              </a:rPr>
              <a:pPr/>
              <a:t>34</a:t>
            </a:fld>
            <a:endParaRPr lang="en-US" smtClean="0">
              <a:solidFill>
                <a:srgbClr val="000000"/>
              </a:solidFill>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r>
              <a:rPr lang="en-US" smtClean="0">
                <a:latin typeface="Times" pitchFamily="18" charset="0"/>
              </a:rPr>
              <a:t>Security compliance checking is an audit process to review the organization’s security processes. The goal is to verify compliance with the security plan. It may be conducted using either internal or external personnel. It is generally based on the use of checklists which check the suitable policies and plans have been created, that a suitable selection of controls were chosen, and that they are maintained and used correctly. This audit process may well be performed as part of a wider, general audit of the organization’s management.</a:t>
            </a:r>
          </a:p>
        </p:txBody>
      </p:sp>
    </p:spTree>
    <p:extLst>
      <p:ext uri="{BB962C8B-B14F-4D97-AF65-F5344CB8AC3E}">
        <p14:creationId xmlns:p14="http://schemas.microsoft.com/office/powerpoint/2010/main" val="2209625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937BBF-A094-452E-8D7E-34BF606DBFD9}" type="slidenum">
              <a:rPr lang="en-US">
                <a:solidFill>
                  <a:srgbClr val="000000"/>
                </a:solidFill>
              </a:rPr>
              <a:pPr/>
              <a:t>9</a:t>
            </a:fld>
            <a:endParaRPr lang="en-US">
              <a:solidFill>
                <a:srgbClr val="000000"/>
              </a:solidFill>
            </a:endParaRPr>
          </a:p>
        </p:txBody>
      </p:sp>
      <p:sp>
        <p:nvSpPr>
          <p:cNvPr id="1520642" name="Rectangle 2"/>
          <p:cNvSpPr>
            <a:spLocks noGrp="1" noRot="1" noChangeAspect="1" noChangeArrowheads="1" noTextEdit="1"/>
          </p:cNvSpPr>
          <p:nvPr>
            <p:ph type="sldImg"/>
          </p:nvPr>
        </p:nvSpPr>
        <p:spPr>
          <a:ln/>
        </p:spPr>
      </p:sp>
      <p:sp>
        <p:nvSpPr>
          <p:cNvPr id="1520643" name="Rectangle 3"/>
          <p:cNvSpPr>
            <a:spLocks noGrp="1" noChangeArrowheads="1"/>
          </p:cNvSpPr>
          <p:nvPr>
            <p:ph type="body" idx="1"/>
          </p:nvPr>
        </p:nvSpPr>
        <p:spPr/>
        <p:txBody>
          <a:bodyPr/>
          <a:lstStyle/>
          <a:p>
            <a:r>
              <a:rPr lang="en-US"/>
              <a:t>A second requirement is that the appropriate hooks must be available in the application and system software to enable </a:t>
            </a:r>
            <a:r>
              <a:rPr lang="en-US" b="1"/>
              <a:t>event detection</a:t>
            </a:r>
            <a:r>
              <a:rPr lang="en-US"/>
              <a:t>. Monitoring software needs to be added to the system and to appropriate places to capture relevant activity. </a:t>
            </a:r>
          </a:p>
          <a:p>
            <a:r>
              <a:rPr lang="en-US"/>
              <a:t>Next is needed an </a:t>
            </a:r>
            <a:r>
              <a:rPr lang="en-US" b="1"/>
              <a:t>event recording</a:t>
            </a:r>
            <a:r>
              <a:rPr lang="en-US"/>
              <a:t> function which includes the need to provide for a secure storage resistant to tampering or deletion. </a:t>
            </a:r>
          </a:p>
          <a:p>
            <a:r>
              <a:rPr lang="en-US" b="1"/>
              <a:t>Event and audit trail analysis software, tools, and interfaces</a:t>
            </a:r>
            <a:r>
              <a:rPr lang="en-US"/>
              <a:t> are needed to exploit the data collected.</a:t>
            </a:r>
          </a:p>
          <a:p>
            <a:r>
              <a:rPr lang="en-US"/>
              <a:t>There is an addition requirement for the </a:t>
            </a:r>
            <a:r>
              <a:rPr lang="en-US" b="1"/>
              <a:t>security of the auditing function</a:t>
            </a:r>
            <a:r>
              <a:rPr lang="en-US"/>
              <a:t>. Not only the audit trail, but all of the auditing software and intermediate storage must be protected from bypass or tampering. </a:t>
            </a:r>
          </a:p>
          <a:p>
            <a:r>
              <a:rPr lang="en-US"/>
              <a:t>Finally, the auditing system should have a </a:t>
            </a:r>
            <a:r>
              <a:rPr lang="en-US" b="1"/>
              <a:t>minimal effect on functionality</a:t>
            </a:r>
            <a:r>
              <a:rPr lang="en-US"/>
              <a:t>.</a:t>
            </a:r>
          </a:p>
        </p:txBody>
      </p:sp>
    </p:spTree>
    <p:extLst>
      <p:ext uri="{BB962C8B-B14F-4D97-AF65-F5344CB8AC3E}">
        <p14:creationId xmlns:p14="http://schemas.microsoft.com/office/powerpoint/2010/main" val="18329348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2A722B-57B9-4542-8189-60560702B000}" type="slidenum">
              <a:rPr lang="en-US">
                <a:solidFill>
                  <a:srgbClr val="000000"/>
                </a:solidFill>
              </a:rPr>
              <a:pPr/>
              <a:t>10</a:t>
            </a:fld>
            <a:endParaRPr lang="en-US">
              <a:solidFill>
                <a:srgbClr val="000000"/>
              </a:solidFill>
            </a:endParaRPr>
          </a:p>
        </p:txBody>
      </p:sp>
      <p:sp>
        <p:nvSpPr>
          <p:cNvPr id="1522690" name="Rectangle 2"/>
          <p:cNvSpPr>
            <a:spLocks noGrp="1" noRot="1" noChangeAspect="1" noChangeArrowheads="1" noTextEdit="1"/>
          </p:cNvSpPr>
          <p:nvPr>
            <p:ph type="sldImg"/>
          </p:nvPr>
        </p:nvSpPr>
        <p:spPr>
          <a:ln/>
        </p:spPr>
      </p:sp>
      <p:sp>
        <p:nvSpPr>
          <p:cNvPr id="1522691" name="Rectangle 3"/>
          <p:cNvSpPr>
            <a:spLocks noGrp="1" noChangeArrowheads="1"/>
          </p:cNvSpPr>
          <p:nvPr>
            <p:ph type="body" idx="1"/>
          </p:nvPr>
        </p:nvSpPr>
        <p:spPr/>
        <p:txBody>
          <a:bodyPr/>
          <a:lstStyle/>
          <a:p>
            <a:r>
              <a:rPr lang="en-US"/>
              <a:t>The ISO standard, </a:t>
            </a:r>
            <a:r>
              <a:rPr lang="en-US" i="1"/>
              <a:t>Code of Practice for Information Security Management</a:t>
            </a:r>
            <a:r>
              <a:rPr lang="en-US"/>
              <a:t> (ISO 17799), provides a useful set of guidelines for the implementation of an auditing capability:</a:t>
            </a:r>
          </a:p>
          <a:p>
            <a:r>
              <a:rPr lang="en-US" b="1"/>
              <a:t>1. </a:t>
            </a:r>
            <a:r>
              <a:rPr lang="en-US"/>
              <a:t>Audit requirements should be agreed with appropriate management;</a:t>
            </a:r>
          </a:p>
          <a:p>
            <a:r>
              <a:rPr lang="en-US" b="1"/>
              <a:t>2. </a:t>
            </a:r>
            <a:r>
              <a:rPr lang="en-US"/>
              <a:t>The scope of the checks should be agreed and controlled;</a:t>
            </a:r>
          </a:p>
          <a:p>
            <a:r>
              <a:rPr lang="en-US" b="1"/>
              <a:t>3. </a:t>
            </a:r>
            <a:r>
              <a:rPr lang="en-US"/>
              <a:t>The checks should be limited to read-only access to software and data;</a:t>
            </a:r>
          </a:p>
          <a:p>
            <a:r>
              <a:rPr lang="en-US" b="1"/>
              <a:t>4. </a:t>
            </a:r>
            <a:r>
              <a:rPr lang="en-US"/>
              <a:t>Access other than read-only should only be allowed for isolated copies of system files, which should be erased when the audit is completed, or given appropriate protection if there is an obligation to keep such files under audit documentation requirements;</a:t>
            </a:r>
          </a:p>
          <a:p>
            <a:r>
              <a:rPr lang="en-US" b="1"/>
              <a:t>5. </a:t>
            </a:r>
            <a:r>
              <a:rPr lang="en-US"/>
              <a:t>Resources for performing the checks should be explicitly identified and made available;</a:t>
            </a:r>
          </a:p>
          <a:p>
            <a:r>
              <a:rPr lang="en-US" b="1"/>
              <a:t>6. </a:t>
            </a:r>
            <a:r>
              <a:rPr lang="en-US"/>
              <a:t>Requirements for special or additional processing should be identified and agreed;</a:t>
            </a:r>
          </a:p>
          <a:p>
            <a:r>
              <a:rPr lang="en-US" b="1"/>
              <a:t>7. </a:t>
            </a:r>
            <a:r>
              <a:rPr lang="en-US"/>
              <a:t>All access should be monitored and logged to produce a reference trail; the use of timestamped reference trails should be considered for critical data or systems;</a:t>
            </a:r>
          </a:p>
          <a:p>
            <a:r>
              <a:rPr lang="en-US" b="1"/>
              <a:t>8. </a:t>
            </a:r>
            <a:r>
              <a:rPr lang="en-US"/>
              <a:t>All procedures, requirements, and responsibilities should be documented;</a:t>
            </a:r>
          </a:p>
          <a:p>
            <a:r>
              <a:rPr lang="en-US" b="1"/>
              <a:t>9. </a:t>
            </a:r>
            <a:r>
              <a:rPr lang="en-US"/>
              <a:t>The person(s) carrying out the audit should be independent of the activities audited.</a:t>
            </a:r>
          </a:p>
        </p:txBody>
      </p:sp>
    </p:spTree>
    <p:extLst>
      <p:ext uri="{BB962C8B-B14F-4D97-AF65-F5344CB8AC3E}">
        <p14:creationId xmlns:p14="http://schemas.microsoft.com/office/powerpoint/2010/main" val="3198586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9AD626-5036-4120-B18E-DE4DCC5C30F9}" type="slidenum">
              <a:rPr lang="en-US">
                <a:solidFill>
                  <a:srgbClr val="000000"/>
                </a:solidFill>
              </a:rPr>
              <a:pPr/>
              <a:t>11</a:t>
            </a:fld>
            <a:endParaRPr lang="en-US">
              <a:solidFill>
                <a:srgbClr val="000000"/>
              </a:solidFill>
            </a:endParaRPr>
          </a:p>
        </p:txBody>
      </p:sp>
      <p:sp>
        <p:nvSpPr>
          <p:cNvPr id="1524738" name="Rectangle 2"/>
          <p:cNvSpPr>
            <a:spLocks noGrp="1" noRot="1" noChangeAspect="1" noChangeArrowheads="1" noTextEdit="1"/>
          </p:cNvSpPr>
          <p:nvPr>
            <p:ph type="sldImg"/>
          </p:nvPr>
        </p:nvSpPr>
        <p:spPr>
          <a:ln/>
        </p:spPr>
      </p:sp>
      <p:sp>
        <p:nvSpPr>
          <p:cNvPr id="1524739" name="Rectangle 3"/>
          <p:cNvSpPr>
            <a:spLocks noGrp="1" noChangeArrowheads="1"/>
          </p:cNvSpPr>
          <p:nvPr>
            <p:ph type="body" idx="1"/>
          </p:nvPr>
        </p:nvSpPr>
        <p:spPr/>
        <p:txBody>
          <a:bodyPr/>
          <a:lstStyle/>
          <a:p>
            <a:r>
              <a:rPr lang="en-US"/>
              <a:t>The choice of data to collect is determined by a number of requirements. One issue is the amount of data to collect, which is determined by the range of areas of interest and by the granularity of data collection. There is a tradeoff here between quantity and efficiency. The more data is collected, the greater the performance penalty on the system. Larger amounts of data may also unnecessarily burden the various algorithms used to examine and analyze the data. Further, the presence of large amounts of data creates a temptation to generate security reports excessive in number or length. With these cautions in mind, the first order of business in security audit trail design is the selection data items to capture. Note that that both normal and abnormal conditions may need to be audited. Auditable events may include:</a:t>
            </a:r>
          </a:p>
          <a:p>
            <a:r>
              <a:rPr lang="en-US">
                <a:cs typeface="Times New Roman" pitchFamily="18" charset="0"/>
              </a:rPr>
              <a:t>• </a:t>
            </a:r>
            <a:r>
              <a:rPr lang="en-US"/>
              <a:t>Events related to the use of the auditing software </a:t>
            </a:r>
          </a:p>
          <a:p>
            <a:r>
              <a:rPr lang="en-US">
                <a:cs typeface="Times New Roman" pitchFamily="18" charset="0"/>
              </a:rPr>
              <a:t>• </a:t>
            </a:r>
            <a:r>
              <a:rPr lang="en-US"/>
              <a:t>Events related to the security mechanisms on the system;</a:t>
            </a:r>
          </a:p>
          <a:p>
            <a:r>
              <a:rPr lang="en-US">
                <a:cs typeface="Times New Roman" pitchFamily="18" charset="0"/>
              </a:rPr>
              <a:t>• </a:t>
            </a:r>
            <a:r>
              <a:rPr lang="en-US"/>
              <a:t>Any events that are collected for use by the various security detection and prevention mechanisms. These include items relevant to intrusion detection and items related to firewall operation</a:t>
            </a:r>
          </a:p>
          <a:p>
            <a:r>
              <a:rPr lang="en-US">
                <a:cs typeface="Times New Roman" pitchFamily="18" charset="0"/>
              </a:rPr>
              <a:t>• </a:t>
            </a:r>
            <a:r>
              <a:rPr lang="en-US"/>
              <a:t>Events related to system management and operation.</a:t>
            </a:r>
          </a:p>
          <a:p>
            <a:r>
              <a:rPr lang="en-US">
                <a:cs typeface="Times New Roman" pitchFamily="18" charset="0"/>
              </a:rPr>
              <a:t>• </a:t>
            </a:r>
            <a:r>
              <a:rPr lang="en-US"/>
              <a:t>Operating system access (e.g., via system calls).</a:t>
            </a:r>
          </a:p>
          <a:p>
            <a:r>
              <a:rPr lang="en-US">
                <a:cs typeface="Times New Roman" pitchFamily="18" charset="0"/>
              </a:rPr>
              <a:t>• </a:t>
            </a:r>
            <a:r>
              <a:rPr lang="en-US"/>
              <a:t>Application access for selected applications.</a:t>
            </a:r>
          </a:p>
          <a:p>
            <a:r>
              <a:rPr lang="en-US">
                <a:cs typeface="Times New Roman" pitchFamily="18" charset="0"/>
              </a:rPr>
              <a:t>• </a:t>
            </a:r>
            <a:r>
              <a:rPr lang="en-US"/>
              <a:t>Remote access.</a:t>
            </a:r>
          </a:p>
          <a:p>
            <a:r>
              <a:rPr lang="en-US"/>
              <a:t>Suggested lists of auditable items are specified  in X.816, as shown in Table 15.2 in the text; and in ISO17799, as shown in Table 15.3 in the text.</a:t>
            </a:r>
          </a:p>
        </p:txBody>
      </p:sp>
    </p:spTree>
    <p:extLst>
      <p:ext uri="{BB962C8B-B14F-4D97-AF65-F5344CB8AC3E}">
        <p14:creationId xmlns:p14="http://schemas.microsoft.com/office/powerpoint/2010/main" val="24364740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81D528-EC3D-4F4D-AB1A-1DA6491644A4}" type="slidenum">
              <a:rPr lang="en-US">
                <a:solidFill>
                  <a:srgbClr val="000000"/>
                </a:solidFill>
              </a:rPr>
              <a:pPr/>
              <a:t>13</a:t>
            </a:fld>
            <a:endParaRPr lang="en-US">
              <a:solidFill>
                <a:srgbClr val="000000"/>
              </a:solidFill>
            </a:endParaRPr>
          </a:p>
        </p:txBody>
      </p:sp>
      <p:sp>
        <p:nvSpPr>
          <p:cNvPr id="1526786" name="Rectangle 2"/>
          <p:cNvSpPr>
            <a:spLocks noGrp="1" noRot="1" noChangeAspect="1" noChangeArrowheads="1" noTextEdit="1"/>
          </p:cNvSpPr>
          <p:nvPr>
            <p:ph type="sldImg"/>
          </p:nvPr>
        </p:nvSpPr>
        <p:spPr>
          <a:ln/>
        </p:spPr>
      </p:sp>
      <p:sp>
        <p:nvSpPr>
          <p:cNvPr id="1526787" name="Rectangle 3"/>
          <p:cNvSpPr>
            <a:spLocks noGrp="1" noChangeArrowheads="1"/>
          </p:cNvSpPr>
          <p:nvPr>
            <p:ph type="body" idx="1"/>
          </p:nvPr>
        </p:nvSpPr>
        <p:spPr/>
        <p:txBody>
          <a:bodyPr/>
          <a:lstStyle/>
          <a:p>
            <a:r>
              <a:rPr lang="en-US"/>
              <a:t>As the security administrator designs an audit data collection policy, it is useful to organize the audit trail into categories for purposes of choosing data items to collect. </a:t>
            </a:r>
          </a:p>
          <a:p>
            <a:r>
              <a:rPr lang="en-US"/>
              <a:t>System-level audit trails are generally used to monitor and optimize system performance, but can serve a security audit function as well. The system enforces certain aspects of security policy, such as access to the system itself. A system-level audit trail should capture data such as login attempts, both successful and unsuccessful, devices used, and OS functions performed. Other system-level functions may be of interest for auditing, such as system operation and network performance indicators.</a:t>
            </a:r>
          </a:p>
          <a:p>
            <a:r>
              <a:rPr lang="en-US"/>
              <a:t>Figure 15.4a, from [NITS95], is an example of a system-level audit trail on a UNIX system. The shutdown command terminates all processes and takes the system down to single-user mode. The su command creates a UNIX shell.</a:t>
            </a:r>
          </a:p>
        </p:txBody>
      </p:sp>
    </p:spTree>
    <p:extLst>
      <p:ext uri="{BB962C8B-B14F-4D97-AF65-F5344CB8AC3E}">
        <p14:creationId xmlns:p14="http://schemas.microsoft.com/office/powerpoint/2010/main" val="12780945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28E307-70B1-4489-992D-630B4644EC40}" type="slidenum">
              <a:rPr lang="en-US">
                <a:solidFill>
                  <a:srgbClr val="000000"/>
                </a:solidFill>
              </a:rPr>
              <a:pPr/>
              <a:t>14</a:t>
            </a:fld>
            <a:endParaRPr lang="en-US">
              <a:solidFill>
                <a:srgbClr val="000000"/>
              </a:solidFill>
            </a:endParaRPr>
          </a:p>
        </p:txBody>
      </p:sp>
      <p:sp>
        <p:nvSpPr>
          <p:cNvPr id="1528834" name="Rectangle 2"/>
          <p:cNvSpPr>
            <a:spLocks noGrp="1" noRot="1" noChangeAspect="1" noChangeArrowheads="1" noTextEdit="1"/>
          </p:cNvSpPr>
          <p:nvPr>
            <p:ph type="sldImg"/>
          </p:nvPr>
        </p:nvSpPr>
        <p:spPr>
          <a:ln/>
        </p:spPr>
      </p:sp>
      <p:sp>
        <p:nvSpPr>
          <p:cNvPr id="1528835" name="Rectangle 3"/>
          <p:cNvSpPr>
            <a:spLocks noGrp="1" noChangeArrowheads="1"/>
          </p:cNvSpPr>
          <p:nvPr>
            <p:ph type="body" idx="1"/>
          </p:nvPr>
        </p:nvSpPr>
        <p:spPr/>
        <p:txBody>
          <a:bodyPr/>
          <a:lstStyle/>
          <a:p>
            <a:r>
              <a:rPr lang="en-US"/>
              <a:t>Application-level audit trails may be used to detect security violations within an application or to detect flaws in the application's interaction with the system. For critical applications, or those that deal with sensitive data, an application-level audit trail can provide the desired level of detail to assess security threats and impacts. For example, for an email application, an audit trail can record sender and receiver, message size, and types of attachments. An audit trail for a database interaction using SQL queries can record the user, type of transaction, and even individual tables, rows, columns, or data items accessed. Figure 15.4b is an example of an application-level audit trail for a mail delivery system.</a:t>
            </a:r>
          </a:p>
        </p:txBody>
      </p:sp>
    </p:spTree>
    <p:extLst>
      <p:ext uri="{BB962C8B-B14F-4D97-AF65-F5344CB8AC3E}">
        <p14:creationId xmlns:p14="http://schemas.microsoft.com/office/powerpoint/2010/main" val="3281086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333B30-C32D-47F9-8858-9D7412CED4EA}" type="slidenum">
              <a:rPr lang="en-US">
                <a:solidFill>
                  <a:srgbClr val="000000"/>
                </a:solidFill>
              </a:rPr>
              <a:pPr/>
              <a:t>15</a:t>
            </a:fld>
            <a:endParaRPr lang="en-US">
              <a:solidFill>
                <a:srgbClr val="000000"/>
              </a:solidFill>
            </a:endParaRPr>
          </a:p>
        </p:txBody>
      </p:sp>
      <p:sp>
        <p:nvSpPr>
          <p:cNvPr id="1530882" name="Rectangle 2"/>
          <p:cNvSpPr>
            <a:spLocks noGrp="1" noRot="1" noChangeAspect="1" noChangeArrowheads="1" noTextEdit="1"/>
          </p:cNvSpPr>
          <p:nvPr>
            <p:ph type="sldImg"/>
          </p:nvPr>
        </p:nvSpPr>
        <p:spPr>
          <a:ln/>
        </p:spPr>
      </p:sp>
      <p:sp>
        <p:nvSpPr>
          <p:cNvPr id="1530883" name="Rectangle 3"/>
          <p:cNvSpPr>
            <a:spLocks noGrp="1" noChangeArrowheads="1"/>
          </p:cNvSpPr>
          <p:nvPr>
            <p:ph type="body" idx="1"/>
          </p:nvPr>
        </p:nvSpPr>
        <p:spPr/>
        <p:txBody>
          <a:bodyPr/>
          <a:lstStyle/>
          <a:p>
            <a:r>
              <a:rPr lang="en-US"/>
              <a:t>A user-level audit trail traces the activity of individual users over time. It can be used to hold a user accountable for his or her actions. Such audit trails are also useful as input to an analysis program that attempts to define normal versus anomalous behavior. A user-level audit trail can record user interactions with the system, such as commands issued, identification and authentication attempts, and files and resources accessed. The audit trail can also capture the user's use of applications. Figure 17.4c in the text is an example of a user-level audit trail on a UNIX system.</a:t>
            </a:r>
          </a:p>
          <a:p>
            <a:endParaRPr lang="en-US"/>
          </a:p>
        </p:txBody>
      </p:sp>
    </p:spTree>
    <p:extLst>
      <p:ext uri="{BB962C8B-B14F-4D97-AF65-F5344CB8AC3E}">
        <p14:creationId xmlns:p14="http://schemas.microsoft.com/office/powerpoint/2010/main" val="39246612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603419-2460-429C-99D7-5A779F377DB5}" type="slidenum">
              <a:rPr lang="en-US">
                <a:solidFill>
                  <a:srgbClr val="000000"/>
                </a:solidFill>
              </a:rPr>
              <a:pPr/>
              <a:t>16</a:t>
            </a:fld>
            <a:endParaRPr lang="en-US">
              <a:solidFill>
                <a:srgbClr val="000000"/>
              </a:solidFill>
            </a:endParaRPr>
          </a:p>
        </p:txBody>
      </p:sp>
      <p:sp>
        <p:nvSpPr>
          <p:cNvPr id="1532930" name="Rectangle 2"/>
          <p:cNvSpPr>
            <a:spLocks noGrp="1" noRot="1" noChangeAspect="1" noChangeArrowheads="1" noTextEdit="1"/>
          </p:cNvSpPr>
          <p:nvPr>
            <p:ph type="sldImg"/>
          </p:nvPr>
        </p:nvSpPr>
        <p:spPr>
          <a:ln/>
        </p:spPr>
      </p:sp>
      <p:sp>
        <p:nvSpPr>
          <p:cNvPr id="1532931" name="Rectangle 3"/>
          <p:cNvSpPr>
            <a:spLocks noGrp="1" noChangeArrowheads="1"/>
          </p:cNvSpPr>
          <p:nvPr>
            <p:ph type="body" idx="1"/>
          </p:nvPr>
        </p:nvSpPr>
        <p:spPr/>
        <p:txBody>
          <a:bodyPr/>
          <a:lstStyle/>
          <a:p>
            <a:r>
              <a:rPr lang="en-US"/>
              <a:t>Audit trails can be generated by equipment that controls physical access and then transmitted to a central host for subsequent storage and analysis. Examples are card-key systems and alarm systems. [NIST95] lists the following as examples of the type of data of interest:</a:t>
            </a:r>
          </a:p>
          <a:p>
            <a:r>
              <a:rPr lang="en-US">
                <a:cs typeface="Times New Roman" pitchFamily="18" charset="0"/>
              </a:rPr>
              <a:t>• </a:t>
            </a:r>
            <a:r>
              <a:rPr lang="en-US"/>
              <a:t>The date and time the access was attempted or made should be logged, as should the gate or door through which the access was attempted or made, and the individual (or user ID) making the attempt to access the gate or door.</a:t>
            </a:r>
          </a:p>
          <a:p>
            <a:r>
              <a:rPr lang="en-US">
                <a:cs typeface="Times New Roman" pitchFamily="18" charset="0"/>
              </a:rPr>
              <a:t>• </a:t>
            </a:r>
            <a:r>
              <a:rPr lang="en-US"/>
              <a:t>Invalid attempts should be monitored and logged by noncomputer audit trails just as they are for computer-system audit trails. Management should be made aware if someone attempts to gain access during unauthorized hours.</a:t>
            </a:r>
          </a:p>
          <a:p>
            <a:r>
              <a:rPr lang="en-US">
                <a:cs typeface="Times New Roman" pitchFamily="18" charset="0"/>
              </a:rPr>
              <a:t>• </a:t>
            </a:r>
            <a:r>
              <a:rPr lang="en-US"/>
              <a:t>Logged information should also include attempts to add, modify, or delete physical access privileges (e.g., granting a new employee access to the building or granting transferred employees access to their new office [and, of course, deleting their old access, as applicable]).</a:t>
            </a:r>
          </a:p>
          <a:p>
            <a:r>
              <a:rPr lang="en-US">
                <a:cs typeface="Times New Roman" pitchFamily="18" charset="0"/>
              </a:rPr>
              <a:t>• </a:t>
            </a:r>
            <a:r>
              <a:rPr lang="en-US"/>
              <a:t>As with system and application audit trails, auditing of noncomputer functions can be implemented to send messages to security personnel indicating valid or invalid attempts to gain access to controlled spaces. In order not to desensitize a guard or monitor, all access should not result in messages being sent to a screen. Only exceptions, such as failed access attempts, should be highlighted to those monitoring access.</a:t>
            </a:r>
          </a:p>
        </p:txBody>
      </p:sp>
    </p:spTree>
    <p:extLst>
      <p:ext uri="{BB962C8B-B14F-4D97-AF65-F5344CB8AC3E}">
        <p14:creationId xmlns:p14="http://schemas.microsoft.com/office/powerpoint/2010/main" val="12984902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51E08E-1F0F-4A75-A72B-37558F5B7A29}" type="slidenum">
              <a:rPr lang="en-US" smtClean="0"/>
              <a:pPr/>
              <a:t>‹#›</a:t>
            </a:fld>
            <a:endParaRPr lang="en-US"/>
          </a:p>
        </p:txBody>
      </p:sp>
    </p:spTree>
    <p:extLst>
      <p:ext uri="{BB962C8B-B14F-4D97-AF65-F5344CB8AC3E}">
        <p14:creationId xmlns:p14="http://schemas.microsoft.com/office/powerpoint/2010/main" val="30171190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solidFill>
                <a:srgbClr val="000000"/>
              </a:solidFill>
            </a:endParaRP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036367CE-987D-42CD-AB70-371F46122314}"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85685741"/>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solidFill>
                <a:srgbClr val="000000"/>
              </a:solidFill>
            </a:endParaRP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036367CE-987D-42CD-AB70-371F46122314}"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769603876"/>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solidFill>
                <a:srgbClr val="000000"/>
              </a:solidFill>
            </a:endParaRP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5892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a:defRPr/>
            </a:pPr>
            <a:endParaRPr lang="en-US">
              <a:solidFill>
                <a:srgbClr val="000000"/>
              </a:solidFill>
            </a:endParaRP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036367CE-987D-42CD-AB70-371F46122314}"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53666316"/>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solidFill>
                <a:srgbClr val="000000"/>
              </a:solidFill>
            </a:endParaRP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036367CE-987D-42CD-AB70-371F46122314}"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10582601"/>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solidFill>
                <a:srgbClr val="000000"/>
              </a:solidFill>
            </a:endParaRPr>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a:defRPr/>
            </a:pPr>
            <a:fld id="{036367CE-987D-42CD-AB70-371F46122314}"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00831561"/>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solidFill>
                <a:srgbClr val="000000"/>
              </a:solidFill>
            </a:endParaRPr>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a:defRPr/>
            </a:pPr>
            <a:fld id="{AD426D98-FF3E-419A-BC9A-44DAAEA8CD0C}"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4083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solidFill>
                <a:srgbClr val="000000"/>
              </a:solidFill>
            </a:endParaRPr>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036367CE-987D-42CD-AB70-371F46122314}"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1113397"/>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pPr>
              <a:defRPr/>
            </a:pPr>
            <a:endParaRPr lang="en-US">
              <a:solidFill>
                <a:srgbClr val="000000"/>
              </a:solidFill>
            </a:endParaRP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036367CE-987D-42CD-AB70-371F46122314}"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7543046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pPr>
              <a:defRPr/>
            </a:pPr>
            <a:endParaRPr lang="en-US">
              <a:solidFill>
                <a:srgbClr val="000000"/>
              </a:solidFill>
            </a:endParaRP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036367CE-987D-42CD-AB70-371F46122314}"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96631321"/>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a:solidFill>
                <a:srgbClr val="000000"/>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036367CE-987D-42CD-AB70-371F46122314}"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56222539"/>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normAutofit/>
          </a:bodyPr>
          <a:lstStyle/>
          <a:p>
            <a:r>
              <a:rPr lang="en-US" sz="3200" dirty="0">
                <a:latin typeface="Arial" charset="0"/>
              </a:rPr>
              <a:t>IT </a:t>
            </a:r>
            <a:r>
              <a:rPr lang="en-US" sz="3200" dirty="0" smtClean="0">
                <a:latin typeface="Arial" charset="0"/>
              </a:rPr>
              <a:t>6533</a:t>
            </a:r>
            <a:r>
              <a:rPr lang="en-US" sz="3200" dirty="0">
                <a:latin typeface="Arial" charset="0"/>
              </a:rPr>
              <a:t/>
            </a:r>
            <a:br>
              <a:rPr lang="en-US" sz="3200" dirty="0">
                <a:latin typeface="Arial" charset="0"/>
              </a:rPr>
            </a:br>
            <a:r>
              <a:rPr lang="en-US" sz="3200" dirty="0">
                <a:latin typeface="Arial" charset="0"/>
              </a:rPr>
              <a:t>Health Information Security </a:t>
            </a:r>
            <a:br>
              <a:rPr lang="en-US" sz="3200" dirty="0">
                <a:latin typeface="Arial" charset="0"/>
              </a:rPr>
            </a:br>
            <a:r>
              <a:rPr lang="en-US" sz="3200" dirty="0">
                <a:latin typeface="Arial" charset="0"/>
              </a:rPr>
              <a:t>and Privacy</a:t>
            </a:r>
            <a:endParaRPr lang="en-US" dirty="0"/>
          </a:p>
        </p:txBody>
      </p:sp>
      <p:sp>
        <p:nvSpPr>
          <p:cNvPr id="2051" name="Rectangle 3"/>
          <p:cNvSpPr>
            <a:spLocks noGrp="1" noChangeArrowheads="1"/>
          </p:cNvSpPr>
          <p:nvPr>
            <p:ph type="subTitle" idx="1"/>
          </p:nvPr>
        </p:nvSpPr>
        <p:spPr>
          <a:xfrm>
            <a:off x="1371600" y="4114800"/>
            <a:ext cx="6400800" cy="1752600"/>
          </a:xfrm>
        </p:spPr>
        <p:txBody>
          <a:bodyPr/>
          <a:lstStyle/>
          <a:p>
            <a:endParaRPr lang="en-US" dirty="0" smtClean="0"/>
          </a:p>
          <a:p>
            <a:r>
              <a:rPr lang="en-US" dirty="0" smtClean="0"/>
              <a:t>Auditing and Logging</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1666" name="Rectangle 2"/>
          <p:cNvSpPr>
            <a:spLocks noGrp="1" noChangeArrowheads="1"/>
          </p:cNvSpPr>
          <p:nvPr>
            <p:ph type="title"/>
          </p:nvPr>
        </p:nvSpPr>
        <p:spPr>
          <a:xfrm>
            <a:off x="381000" y="0"/>
            <a:ext cx="8229600" cy="1139825"/>
          </a:xfrm>
        </p:spPr>
        <p:txBody>
          <a:bodyPr/>
          <a:lstStyle/>
          <a:p>
            <a:r>
              <a:rPr lang="en-US"/>
              <a:t>Implementation Requirements</a:t>
            </a:r>
          </a:p>
        </p:txBody>
      </p:sp>
      <p:sp>
        <p:nvSpPr>
          <p:cNvPr id="1521667" name="Rectangle 3"/>
          <p:cNvSpPr>
            <a:spLocks noGrp="1" noChangeArrowheads="1"/>
          </p:cNvSpPr>
          <p:nvPr>
            <p:ph idx="1"/>
          </p:nvPr>
        </p:nvSpPr>
        <p:spPr>
          <a:xfrm>
            <a:off x="457200" y="1577591"/>
            <a:ext cx="8382000" cy="5257800"/>
          </a:xfrm>
        </p:spPr>
        <p:txBody>
          <a:bodyPr/>
          <a:lstStyle/>
          <a:p>
            <a:pPr marL="282575" indent="-282575" defTabSz="914400">
              <a:lnSpc>
                <a:spcPct val="90000"/>
              </a:lnSpc>
              <a:buFont typeface="Times" pitchFamily="18" charset="0"/>
              <a:buAutoNum type="arabicPeriod"/>
            </a:pPr>
            <a:r>
              <a:rPr lang="en-US" sz="2700" dirty="0" smtClean="0"/>
              <a:t> </a:t>
            </a:r>
            <a:r>
              <a:rPr lang="en-US" sz="2400" dirty="0" smtClean="0"/>
              <a:t>Management agrees </a:t>
            </a:r>
            <a:r>
              <a:rPr lang="en-US" sz="2400" dirty="0"/>
              <a:t>on </a:t>
            </a:r>
            <a:r>
              <a:rPr lang="en-US" sz="2400" dirty="0" smtClean="0"/>
              <a:t>requirements</a:t>
            </a:r>
            <a:endParaRPr lang="en-US" sz="2400" dirty="0"/>
          </a:p>
          <a:p>
            <a:pPr marL="282575" indent="-282575" defTabSz="914400">
              <a:lnSpc>
                <a:spcPct val="90000"/>
              </a:lnSpc>
              <a:buFont typeface="Times" pitchFamily="18" charset="0"/>
              <a:buAutoNum type="arabicPeriod"/>
            </a:pPr>
            <a:r>
              <a:rPr lang="en-US" sz="2400" dirty="0"/>
              <a:t> </a:t>
            </a:r>
            <a:r>
              <a:rPr lang="en-US" sz="2400" dirty="0" smtClean="0"/>
              <a:t>Scope </a:t>
            </a:r>
            <a:r>
              <a:rPr lang="en-US" sz="2400" dirty="0"/>
              <a:t>of checks agreed and controlled</a:t>
            </a:r>
          </a:p>
          <a:p>
            <a:pPr marL="282575" indent="-282575" defTabSz="914400">
              <a:lnSpc>
                <a:spcPct val="90000"/>
              </a:lnSpc>
              <a:buFont typeface="Times" pitchFamily="18" charset="0"/>
              <a:buAutoNum type="arabicPeriod"/>
            </a:pPr>
            <a:r>
              <a:rPr lang="en-US" sz="2400" dirty="0"/>
              <a:t> </a:t>
            </a:r>
            <a:r>
              <a:rPr lang="en-US" sz="2400" dirty="0" smtClean="0"/>
              <a:t>Checks </a:t>
            </a:r>
            <a:r>
              <a:rPr lang="en-US" sz="2400" dirty="0"/>
              <a:t>limited to read-only access to s/w and data</a:t>
            </a:r>
          </a:p>
          <a:p>
            <a:pPr marL="282575" indent="-282575" defTabSz="914400">
              <a:lnSpc>
                <a:spcPct val="90000"/>
              </a:lnSpc>
              <a:buFont typeface="Times" pitchFamily="18" charset="0"/>
              <a:buAutoNum type="arabicPeriod"/>
            </a:pPr>
            <a:r>
              <a:rPr lang="en-US" sz="2400" dirty="0"/>
              <a:t> </a:t>
            </a:r>
            <a:r>
              <a:rPr lang="en-US" sz="2400" dirty="0" smtClean="0"/>
              <a:t>Other </a:t>
            </a:r>
            <a:r>
              <a:rPr lang="en-US" sz="2400" dirty="0"/>
              <a:t>access only for isolated copies of system files, then erased or given appropriate protection </a:t>
            </a:r>
          </a:p>
          <a:p>
            <a:pPr marL="282575" indent="-282575" defTabSz="914400">
              <a:lnSpc>
                <a:spcPct val="90000"/>
              </a:lnSpc>
              <a:buFont typeface="Times" pitchFamily="18" charset="0"/>
              <a:buAutoNum type="arabicPeriod"/>
            </a:pPr>
            <a:r>
              <a:rPr lang="en-US" sz="2400" dirty="0"/>
              <a:t> </a:t>
            </a:r>
            <a:r>
              <a:rPr lang="en-US" sz="2400" dirty="0" smtClean="0"/>
              <a:t>Resources </a:t>
            </a:r>
            <a:r>
              <a:rPr lang="en-US" sz="2400" dirty="0"/>
              <a:t>for performing the checks should be explicitly identified and made available</a:t>
            </a:r>
          </a:p>
          <a:p>
            <a:pPr marL="282575" indent="-282575" defTabSz="914400">
              <a:lnSpc>
                <a:spcPct val="90000"/>
              </a:lnSpc>
              <a:buFont typeface="Times" pitchFamily="18" charset="0"/>
              <a:buAutoNum type="arabicPeriod"/>
            </a:pPr>
            <a:r>
              <a:rPr lang="en-US" sz="2400" dirty="0"/>
              <a:t> </a:t>
            </a:r>
            <a:r>
              <a:rPr lang="en-US" sz="2400" dirty="0" smtClean="0"/>
              <a:t>Identify </a:t>
            </a:r>
            <a:r>
              <a:rPr lang="en-US" sz="2400" dirty="0"/>
              <a:t>/ </a:t>
            </a:r>
            <a:r>
              <a:rPr lang="en-US" sz="2400" dirty="0" smtClean="0"/>
              <a:t>agree </a:t>
            </a:r>
            <a:r>
              <a:rPr lang="en-US" sz="2400" dirty="0"/>
              <a:t>on special requirements </a:t>
            </a:r>
          </a:p>
          <a:p>
            <a:pPr marL="282575" indent="-282575" defTabSz="914400">
              <a:lnSpc>
                <a:spcPct val="90000"/>
              </a:lnSpc>
              <a:buFont typeface="Times" pitchFamily="18" charset="0"/>
              <a:buAutoNum type="arabicPeriod"/>
            </a:pPr>
            <a:r>
              <a:rPr lang="en-US" sz="2400" dirty="0"/>
              <a:t> </a:t>
            </a:r>
            <a:r>
              <a:rPr lang="en-US" sz="2400" dirty="0" smtClean="0"/>
              <a:t>All </a:t>
            </a:r>
            <a:r>
              <a:rPr lang="en-US" sz="2400" dirty="0"/>
              <a:t>access should be monitored and logged </a:t>
            </a:r>
          </a:p>
          <a:p>
            <a:pPr marL="282575" indent="-282575" defTabSz="914400">
              <a:lnSpc>
                <a:spcPct val="90000"/>
              </a:lnSpc>
              <a:buFont typeface="Times" pitchFamily="18" charset="0"/>
              <a:buAutoNum type="arabicPeriod"/>
            </a:pPr>
            <a:r>
              <a:rPr lang="en-US" sz="2400" dirty="0"/>
              <a:t> </a:t>
            </a:r>
            <a:r>
              <a:rPr lang="en-US" sz="2400" dirty="0" smtClean="0"/>
              <a:t>Document </a:t>
            </a:r>
            <a:r>
              <a:rPr lang="en-US" sz="2400" dirty="0"/>
              <a:t>procedures</a:t>
            </a:r>
            <a:r>
              <a:rPr lang="en-US" sz="2400" dirty="0" smtClean="0"/>
              <a:t>, requirements, responsibilities</a:t>
            </a:r>
            <a:endParaRPr lang="en-US" sz="2400" dirty="0"/>
          </a:p>
          <a:p>
            <a:pPr marL="282575" indent="-282575" defTabSz="914400">
              <a:lnSpc>
                <a:spcPct val="90000"/>
              </a:lnSpc>
              <a:buFont typeface="Times" pitchFamily="18" charset="0"/>
              <a:buAutoNum type="arabicPeriod"/>
            </a:pPr>
            <a:r>
              <a:rPr lang="en-US" sz="2400" dirty="0" smtClean="0"/>
              <a:t> Person(s</a:t>
            </a:r>
            <a:r>
              <a:rPr lang="en-US" sz="2400" dirty="0"/>
              <a:t>) doing audit </a:t>
            </a:r>
            <a:r>
              <a:rPr lang="en-US" sz="2400" dirty="0" smtClean="0"/>
              <a:t>should be independent of activities being audited.</a:t>
            </a:r>
            <a:endParaRPr lang="en-US" sz="2400" dirty="0"/>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10</a:t>
            </a:fld>
            <a:endParaRPr lang="en-US">
              <a:solidFill>
                <a:srgbClr val="00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3714" name="Rectangle 2"/>
          <p:cNvSpPr>
            <a:spLocks noGrp="1" noChangeArrowheads="1"/>
          </p:cNvSpPr>
          <p:nvPr>
            <p:ph type="title"/>
          </p:nvPr>
        </p:nvSpPr>
        <p:spPr/>
        <p:txBody>
          <a:bodyPr/>
          <a:lstStyle/>
          <a:p>
            <a:r>
              <a:rPr lang="en-US"/>
              <a:t>What to Collect</a:t>
            </a:r>
          </a:p>
        </p:txBody>
      </p:sp>
      <p:sp>
        <p:nvSpPr>
          <p:cNvPr id="1523715" name="Rectangle 3"/>
          <p:cNvSpPr>
            <a:spLocks noGrp="1" noChangeArrowheads="1"/>
          </p:cNvSpPr>
          <p:nvPr>
            <p:ph idx="1"/>
          </p:nvPr>
        </p:nvSpPr>
        <p:spPr>
          <a:xfrm>
            <a:off x="457200" y="1752600"/>
            <a:ext cx="8229600" cy="4800600"/>
          </a:xfrm>
        </p:spPr>
        <p:txBody>
          <a:bodyPr>
            <a:normAutofit/>
          </a:bodyPr>
          <a:lstStyle/>
          <a:p>
            <a:r>
              <a:rPr lang="en-US" sz="3200" dirty="0" smtClean="0"/>
              <a:t>Issue: amount </a:t>
            </a:r>
            <a:r>
              <a:rPr lang="en-US" sz="3200" dirty="0"/>
              <a:t>of data generated</a:t>
            </a:r>
          </a:p>
          <a:p>
            <a:pPr lvl="1"/>
            <a:r>
              <a:rPr lang="en-US" sz="2800" dirty="0"/>
              <a:t>tradeoff quantity </a:t>
            </a:r>
            <a:r>
              <a:rPr lang="en-US" sz="2800" dirty="0" smtClean="0"/>
              <a:t>vs. </a:t>
            </a:r>
            <a:r>
              <a:rPr lang="en-US" sz="2800" dirty="0"/>
              <a:t>efficiency</a:t>
            </a:r>
          </a:p>
          <a:p>
            <a:r>
              <a:rPr lang="en-US" sz="3200" dirty="0"/>
              <a:t>D</a:t>
            </a:r>
            <a:r>
              <a:rPr lang="en-US" sz="3200" dirty="0" smtClean="0"/>
              <a:t>ata </a:t>
            </a:r>
            <a:r>
              <a:rPr lang="en-US" sz="3200" dirty="0"/>
              <a:t>items captured may include:</a:t>
            </a:r>
          </a:p>
          <a:p>
            <a:pPr lvl="1"/>
            <a:r>
              <a:rPr lang="en-US" sz="2800" dirty="0"/>
              <a:t>auditing software use</a:t>
            </a:r>
          </a:p>
          <a:p>
            <a:pPr lvl="1"/>
            <a:r>
              <a:rPr lang="en-US" sz="2800" dirty="0"/>
              <a:t>use of system security mechanisms</a:t>
            </a:r>
          </a:p>
          <a:p>
            <a:pPr lvl="1"/>
            <a:r>
              <a:rPr lang="en-US" sz="2800" dirty="0"/>
              <a:t>events from IDS and firewall systems</a:t>
            </a:r>
          </a:p>
          <a:p>
            <a:pPr lvl="1"/>
            <a:r>
              <a:rPr lang="en-US" sz="2800" dirty="0"/>
              <a:t>system management / operation events</a:t>
            </a:r>
          </a:p>
          <a:p>
            <a:pPr lvl="1"/>
            <a:r>
              <a:rPr lang="en-US" sz="2800" dirty="0"/>
              <a:t>operating system access (system calls)</a:t>
            </a:r>
          </a:p>
          <a:p>
            <a:pPr lvl="1"/>
            <a:r>
              <a:rPr lang="en-US" sz="2800" dirty="0"/>
              <a:t>access to selected applications</a:t>
            </a:r>
          </a:p>
          <a:p>
            <a:pPr lvl="1"/>
            <a:r>
              <a:rPr lang="en-US" sz="2800" dirty="0"/>
              <a:t>remote access</a:t>
            </a:r>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11</a:t>
            </a:fld>
            <a:endParaRPr lang="en-US">
              <a:solidFill>
                <a:srgbClr val="00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of Audit Data</a:t>
            </a:r>
            <a:endParaRPr lang="en-US" dirty="0"/>
          </a:p>
        </p:txBody>
      </p:sp>
      <p:sp>
        <p:nvSpPr>
          <p:cNvPr id="3" name="Content Placeholder 2"/>
          <p:cNvSpPr>
            <a:spLocks noGrp="1"/>
          </p:cNvSpPr>
          <p:nvPr>
            <p:ph idx="1"/>
          </p:nvPr>
        </p:nvSpPr>
        <p:spPr/>
        <p:txBody>
          <a:bodyPr/>
          <a:lstStyle/>
          <a:p>
            <a:r>
              <a:rPr lang="en-US" dirty="0" smtClean="0"/>
              <a:t>Operating system</a:t>
            </a:r>
          </a:p>
          <a:p>
            <a:r>
              <a:rPr lang="en-US" dirty="0" smtClean="0"/>
              <a:t>Application software</a:t>
            </a:r>
          </a:p>
          <a:p>
            <a:r>
              <a:rPr lang="en-US" dirty="0" smtClean="0"/>
              <a:t>User interaction</a:t>
            </a:r>
          </a:p>
          <a:p>
            <a:r>
              <a:rPr lang="en-US" dirty="0" smtClean="0"/>
              <a:t>Physical controls</a:t>
            </a:r>
            <a:endParaRPr lang="en-US" dirty="0"/>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12</a:t>
            </a:fld>
            <a:endParaRPr lang="en-US">
              <a:solidFill>
                <a:srgbClr val="000000"/>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62" name="Rectangle 2"/>
          <p:cNvSpPr>
            <a:spLocks noGrp="1" noChangeArrowheads="1"/>
          </p:cNvSpPr>
          <p:nvPr>
            <p:ph type="title"/>
          </p:nvPr>
        </p:nvSpPr>
        <p:spPr/>
        <p:txBody>
          <a:bodyPr/>
          <a:lstStyle/>
          <a:p>
            <a:r>
              <a:rPr lang="en-US" dirty="0" smtClean="0"/>
              <a:t>Operating System </a:t>
            </a:r>
            <a:r>
              <a:rPr lang="en-US" dirty="0"/>
              <a:t>Audit </a:t>
            </a:r>
            <a:r>
              <a:rPr lang="en-US" dirty="0" smtClean="0"/>
              <a:t>Data</a:t>
            </a:r>
            <a:endParaRPr lang="en-US" dirty="0"/>
          </a:p>
        </p:txBody>
      </p:sp>
      <p:sp>
        <p:nvSpPr>
          <p:cNvPr id="1525763" name="Rectangle 3"/>
          <p:cNvSpPr>
            <a:spLocks noGrp="1" noChangeArrowheads="1"/>
          </p:cNvSpPr>
          <p:nvPr>
            <p:ph idx="1"/>
          </p:nvPr>
        </p:nvSpPr>
        <p:spPr/>
        <p:txBody>
          <a:bodyPr/>
          <a:lstStyle/>
          <a:p>
            <a:r>
              <a:rPr lang="en-US" sz="3200" dirty="0" smtClean="0"/>
              <a:t>Are </a:t>
            </a:r>
            <a:r>
              <a:rPr lang="en-US" sz="3200" dirty="0"/>
              <a:t>generally used to monitor and optimize system </a:t>
            </a:r>
            <a:r>
              <a:rPr lang="en-US" sz="3200" dirty="0" smtClean="0"/>
              <a:t>performance, but… </a:t>
            </a:r>
            <a:endParaRPr lang="en-US" sz="3200" dirty="0"/>
          </a:p>
          <a:p>
            <a:r>
              <a:rPr lang="en-US" sz="3200" dirty="0" smtClean="0"/>
              <a:t>Can </a:t>
            </a:r>
            <a:r>
              <a:rPr lang="en-US" sz="3200" dirty="0"/>
              <a:t>also serve a security audit function</a:t>
            </a:r>
          </a:p>
          <a:p>
            <a:r>
              <a:rPr lang="en-US" sz="3200" dirty="0" smtClean="0"/>
              <a:t>Captures </a:t>
            </a:r>
            <a:r>
              <a:rPr lang="en-US" sz="3200" dirty="0"/>
              <a:t>logins, device use, O/S functions, </a:t>
            </a:r>
            <a:r>
              <a:rPr lang="en-US" sz="3200" i="1" dirty="0"/>
              <a:t>e.g.</a:t>
            </a:r>
          </a:p>
          <a:p>
            <a:pPr lvl="2">
              <a:buFontTx/>
              <a:buNone/>
            </a:pPr>
            <a:r>
              <a:rPr lang="en-US" sz="1800" b="1" dirty="0">
                <a:latin typeface="Courier New" pitchFamily="49" charset="0"/>
              </a:rPr>
              <a:t>Jan 27 17:18:38 host1 login: ROOT LOGIN console </a:t>
            </a:r>
          </a:p>
          <a:p>
            <a:pPr lvl="2">
              <a:buFontTx/>
              <a:buNone/>
            </a:pPr>
            <a:r>
              <a:rPr lang="en-US" sz="1800" b="1" dirty="0">
                <a:latin typeface="Courier New" pitchFamily="49" charset="0"/>
              </a:rPr>
              <a:t>Jan 27 17:19:37 host1 reboot: rebooted by root </a:t>
            </a:r>
          </a:p>
          <a:p>
            <a:pPr lvl="2">
              <a:buFontTx/>
              <a:buNone/>
            </a:pPr>
            <a:r>
              <a:rPr lang="en-US" sz="1800" b="1" dirty="0">
                <a:latin typeface="Courier New" pitchFamily="49" charset="0"/>
              </a:rPr>
              <a:t>Jan 28 09:46:53 host1 </a:t>
            </a:r>
            <a:r>
              <a:rPr lang="en-US" sz="1800" b="1" dirty="0" err="1">
                <a:latin typeface="Courier New" pitchFamily="49" charset="0"/>
              </a:rPr>
              <a:t>su</a:t>
            </a:r>
            <a:r>
              <a:rPr lang="en-US" sz="1800" b="1" dirty="0">
                <a:latin typeface="Courier New" pitchFamily="49" charset="0"/>
              </a:rPr>
              <a:t>: '</a:t>
            </a:r>
            <a:r>
              <a:rPr lang="en-US" sz="1800" b="1" dirty="0" err="1">
                <a:latin typeface="Courier New" pitchFamily="49" charset="0"/>
              </a:rPr>
              <a:t>su</a:t>
            </a:r>
            <a:r>
              <a:rPr lang="en-US" sz="1800" b="1" dirty="0">
                <a:latin typeface="Courier New" pitchFamily="49" charset="0"/>
              </a:rPr>
              <a:t> root' succeeded for user1 on /dev/ttyp0 </a:t>
            </a:r>
          </a:p>
          <a:p>
            <a:pPr lvl="2">
              <a:buFontTx/>
              <a:buNone/>
            </a:pPr>
            <a:r>
              <a:rPr lang="en-US" sz="1800" b="1" dirty="0">
                <a:latin typeface="Courier New" pitchFamily="49" charset="0"/>
              </a:rPr>
              <a:t>Jan 28 09:47:35 host1 shutdown: reboot by user1</a:t>
            </a:r>
            <a:r>
              <a:rPr lang="en-US" sz="1800" dirty="0">
                <a:latin typeface="Courier" charset="0"/>
              </a:rPr>
              <a:t> </a:t>
            </a:r>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13</a:t>
            </a:fld>
            <a:endParaRPr lang="en-US">
              <a:solidFill>
                <a:srgbClr val="00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7810" name="Rectangle 2"/>
          <p:cNvSpPr>
            <a:spLocks noGrp="1" noChangeArrowheads="1"/>
          </p:cNvSpPr>
          <p:nvPr>
            <p:ph type="title"/>
          </p:nvPr>
        </p:nvSpPr>
        <p:spPr/>
        <p:txBody>
          <a:bodyPr/>
          <a:lstStyle/>
          <a:p>
            <a:r>
              <a:rPr lang="en-US" dirty="0" smtClean="0"/>
              <a:t>Application Software </a:t>
            </a:r>
            <a:r>
              <a:rPr lang="en-US" dirty="0"/>
              <a:t>Audit </a:t>
            </a:r>
            <a:r>
              <a:rPr lang="en-US" dirty="0" smtClean="0"/>
              <a:t>Data</a:t>
            </a:r>
            <a:endParaRPr lang="en-US" dirty="0"/>
          </a:p>
        </p:txBody>
      </p:sp>
      <p:sp>
        <p:nvSpPr>
          <p:cNvPr id="1527811" name="Rectangle 3"/>
          <p:cNvSpPr>
            <a:spLocks noGrp="1" noChangeArrowheads="1"/>
          </p:cNvSpPr>
          <p:nvPr>
            <p:ph idx="1"/>
          </p:nvPr>
        </p:nvSpPr>
        <p:spPr>
          <a:xfrm>
            <a:off x="533400" y="1676400"/>
            <a:ext cx="8305800" cy="4846638"/>
          </a:xfrm>
        </p:spPr>
        <p:txBody>
          <a:bodyPr/>
          <a:lstStyle/>
          <a:p>
            <a:pPr>
              <a:lnSpc>
                <a:spcPct val="90000"/>
              </a:lnSpc>
            </a:pPr>
            <a:r>
              <a:rPr lang="en-US" sz="3000" dirty="0" smtClean="0"/>
              <a:t>To </a:t>
            </a:r>
            <a:r>
              <a:rPr lang="en-US" sz="3000" dirty="0"/>
              <a:t>detect security violations within an application</a:t>
            </a:r>
          </a:p>
          <a:p>
            <a:pPr>
              <a:lnSpc>
                <a:spcPct val="90000"/>
              </a:lnSpc>
            </a:pPr>
            <a:r>
              <a:rPr lang="en-US" sz="3000" dirty="0" smtClean="0"/>
              <a:t>To </a:t>
            </a:r>
            <a:r>
              <a:rPr lang="en-US" sz="3000" dirty="0"/>
              <a:t>detect flaws in </a:t>
            </a:r>
            <a:r>
              <a:rPr lang="en-US" sz="3000" dirty="0" smtClean="0"/>
              <a:t>application’s </a:t>
            </a:r>
            <a:r>
              <a:rPr lang="en-US" sz="3000" dirty="0"/>
              <a:t>system interaction</a:t>
            </a:r>
          </a:p>
          <a:p>
            <a:pPr>
              <a:lnSpc>
                <a:spcPct val="90000"/>
              </a:lnSpc>
            </a:pPr>
            <a:r>
              <a:rPr lang="en-US" sz="3000" dirty="0" smtClean="0"/>
              <a:t>For </a:t>
            </a:r>
            <a:r>
              <a:rPr lang="en-US" sz="3000" dirty="0"/>
              <a:t>critical / sensitive applications, </a:t>
            </a:r>
            <a:r>
              <a:rPr lang="en-US" sz="3000" i="1" dirty="0" smtClean="0"/>
              <a:t>e.g.</a:t>
            </a:r>
            <a:r>
              <a:rPr lang="en-US" sz="3000" dirty="0" smtClean="0"/>
              <a:t> </a:t>
            </a:r>
            <a:r>
              <a:rPr lang="en-US" sz="3000" dirty="0"/>
              <a:t>email, DB</a:t>
            </a:r>
          </a:p>
          <a:p>
            <a:pPr>
              <a:lnSpc>
                <a:spcPct val="90000"/>
              </a:lnSpc>
            </a:pPr>
            <a:r>
              <a:rPr lang="en-US" sz="3000" dirty="0" smtClean="0"/>
              <a:t>Record </a:t>
            </a:r>
            <a:r>
              <a:rPr lang="en-US" sz="3000" dirty="0"/>
              <a:t>appropriate security related details, </a:t>
            </a:r>
            <a:r>
              <a:rPr lang="en-US" sz="3000" i="1" dirty="0"/>
              <a:t>e.g.</a:t>
            </a:r>
          </a:p>
          <a:p>
            <a:pPr lvl="2">
              <a:lnSpc>
                <a:spcPct val="90000"/>
              </a:lnSpc>
              <a:buFontTx/>
              <a:buNone/>
            </a:pPr>
            <a:r>
              <a:rPr lang="en-US" sz="1800" b="1" dirty="0">
                <a:latin typeface="Courier New" pitchFamily="49" charset="0"/>
              </a:rPr>
              <a:t>Apr 911:20:22 host1 AA06370: from=&lt;user2@host2&gt;, size=3355, class=0 </a:t>
            </a:r>
          </a:p>
          <a:p>
            <a:pPr lvl="2">
              <a:lnSpc>
                <a:spcPct val="90000"/>
              </a:lnSpc>
              <a:buFontTx/>
              <a:buNone/>
            </a:pPr>
            <a:r>
              <a:rPr lang="en-US" sz="1800" b="1" dirty="0">
                <a:latin typeface="Courier New" pitchFamily="49" charset="0"/>
              </a:rPr>
              <a:t>Apr 911:20:23 host1 AA06370: to=&lt;user1@host1&gt;, delay=00:00:02,stat=Sent </a:t>
            </a:r>
          </a:p>
          <a:p>
            <a:pPr lvl="2">
              <a:lnSpc>
                <a:spcPct val="90000"/>
              </a:lnSpc>
              <a:buFontTx/>
              <a:buNone/>
            </a:pPr>
            <a:r>
              <a:rPr lang="en-US" sz="1800" b="1" dirty="0">
                <a:latin typeface="Courier New" pitchFamily="49" charset="0"/>
              </a:rPr>
              <a:t>Apr 911:59:51 host1 AA06436: from=&lt;user4@host3&gt;, size=1424, class=0 </a:t>
            </a:r>
          </a:p>
          <a:p>
            <a:pPr lvl="2">
              <a:lnSpc>
                <a:spcPct val="90000"/>
              </a:lnSpc>
              <a:buFontTx/>
              <a:buNone/>
            </a:pPr>
            <a:r>
              <a:rPr lang="en-US" sz="1800" b="1" dirty="0">
                <a:latin typeface="Courier New" pitchFamily="49" charset="0"/>
              </a:rPr>
              <a:t>Apr 911:59:52 host1 AA06436: to=&lt;user1@host1&gt;, delay=00:00:02, stat=Sent </a:t>
            </a:r>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14</a:t>
            </a:fld>
            <a:endParaRPr lang="en-US">
              <a:solidFill>
                <a:srgbClr val="00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9858" name="Rectangle 2"/>
          <p:cNvSpPr>
            <a:spLocks noGrp="1" noChangeArrowheads="1"/>
          </p:cNvSpPr>
          <p:nvPr>
            <p:ph type="title"/>
          </p:nvPr>
        </p:nvSpPr>
        <p:spPr/>
        <p:txBody>
          <a:bodyPr/>
          <a:lstStyle/>
          <a:p>
            <a:r>
              <a:rPr lang="en-US" dirty="0" smtClean="0"/>
              <a:t>User Interaction </a:t>
            </a:r>
            <a:r>
              <a:rPr lang="en-US" dirty="0"/>
              <a:t>Audit </a:t>
            </a:r>
            <a:r>
              <a:rPr lang="en-US" dirty="0" smtClean="0"/>
              <a:t>Data</a:t>
            </a:r>
            <a:endParaRPr lang="en-US" dirty="0"/>
          </a:p>
        </p:txBody>
      </p:sp>
      <p:sp>
        <p:nvSpPr>
          <p:cNvPr id="1529859" name="Rectangle 3"/>
          <p:cNvSpPr>
            <a:spLocks noGrp="1" noChangeArrowheads="1"/>
          </p:cNvSpPr>
          <p:nvPr>
            <p:ph idx="1"/>
          </p:nvPr>
        </p:nvSpPr>
        <p:spPr>
          <a:xfrm>
            <a:off x="457200" y="1600200"/>
            <a:ext cx="8229600" cy="4800600"/>
          </a:xfrm>
        </p:spPr>
        <p:txBody>
          <a:bodyPr/>
          <a:lstStyle/>
          <a:p>
            <a:pPr>
              <a:lnSpc>
                <a:spcPct val="90000"/>
              </a:lnSpc>
            </a:pPr>
            <a:r>
              <a:rPr lang="en-US" dirty="0" smtClean="0"/>
              <a:t>Trace </a:t>
            </a:r>
            <a:r>
              <a:rPr lang="en-US" dirty="0"/>
              <a:t>activity of individual users over time</a:t>
            </a:r>
          </a:p>
          <a:p>
            <a:pPr lvl="1">
              <a:lnSpc>
                <a:spcPct val="90000"/>
              </a:lnSpc>
            </a:pPr>
            <a:r>
              <a:rPr lang="en-US" dirty="0"/>
              <a:t>T</a:t>
            </a:r>
            <a:r>
              <a:rPr lang="en-US" dirty="0" smtClean="0"/>
              <a:t>o </a:t>
            </a:r>
            <a:r>
              <a:rPr lang="en-US" dirty="0"/>
              <a:t>hold user accountable for actions taken</a:t>
            </a:r>
          </a:p>
          <a:p>
            <a:pPr lvl="1">
              <a:lnSpc>
                <a:spcPct val="90000"/>
              </a:lnSpc>
            </a:pPr>
            <a:r>
              <a:rPr lang="en-US" dirty="0"/>
              <a:t>A</a:t>
            </a:r>
            <a:r>
              <a:rPr lang="en-US" dirty="0" smtClean="0"/>
              <a:t>s </a:t>
            </a:r>
            <a:r>
              <a:rPr lang="en-US" dirty="0"/>
              <a:t>input to an analysis program that attempts to define normal versus anomalous behavior</a:t>
            </a:r>
          </a:p>
          <a:p>
            <a:pPr>
              <a:lnSpc>
                <a:spcPct val="90000"/>
              </a:lnSpc>
            </a:pPr>
            <a:r>
              <a:rPr lang="en-US" dirty="0"/>
              <a:t>M</a:t>
            </a:r>
            <a:r>
              <a:rPr lang="en-US" dirty="0" smtClean="0"/>
              <a:t>ay </a:t>
            </a:r>
            <a:r>
              <a:rPr lang="en-US" dirty="0"/>
              <a:t>capture</a:t>
            </a:r>
          </a:p>
          <a:p>
            <a:pPr lvl="1">
              <a:lnSpc>
                <a:spcPct val="90000"/>
              </a:lnSpc>
            </a:pPr>
            <a:r>
              <a:rPr lang="en-US" dirty="0"/>
              <a:t>U</a:t>
            </a:r>
            <a:r>
              <a:rPr lang="en-US" dirty="0" smtClean="0"/>
              <a:t>ser </a:t>
            </a:r>
            <a:r>
              <a:rPr lang="en-US" dirty="0"/>
              <a:t>interactions with </a:t>
            </a:r>
            <a:r>
              <a:rPr lang="en-US" dirty="0" smtClean="0"/>
              <a:t>system, </a:t>
            </a:r>
            <a:r>
              <a:rPr lang="en-US" i="1" dirty="0" smtClean="0"/>
              <a:t>e.g</a:t>
            </a:r>
            <a:r>
              <a:rPr lang="en-US" i="1" dirty="0"/>
              <a:t>.</a:t>
            </a:r>
            <a:r>
              <a:rPr lang="en-US" dirty="0"/>
              <a:t> commands issued</a:t>
            </a:r>
          </a:p>
          <a:p>
            <a:pPr lvl="1">
              <a:lnSpc>
                <a:spcPct val="90000"/>
              </a:lnSpc>
            </a:pPr>
            <a:r>
              <a:rPr lang="en-US" dirty="0"/>
              <a:t>I</a:t>
            </a:r>
            <a:r>
              <a:rPr lang="en-US" dirty="0" smtClean="0"/>
              <a:t>dentification </a:t>
            </a:r>
            <a:r>
              <a:rPr lang="en-US" dirty="0"/>
              <a:t>and authentication attempts</a:t>
            </a:r>
          </a:p>
          <a:p>
            <a:pPr lvl="1">
              <a:lnSpc>
                <a:spcPct val="90000"/>
              </a:lnSpc>
            </a:pPr>
            <a:r>
              <a:rPr lang="en-US" dirty="0"/>
              <a:t>F</a:t>
            </a:r>
            <a:r>
              <a:rPr lang="en-US" dirty="0" smtClean="0"/>
              <a:t>iles </a:t>
            </a:r>
            <a:r>
              <a:rPr lang="en-US" dirty="0"/>
              <a:t>and resources accessed. </a:t>
            </a:r>
          </a:p>
          <a:p>
            <a:pPr lvl="1">
              <a:lnSpc>
                <a:spcPct val="90000"/>
              </a:lnSpc>
            </a:pPr>
            <a:r>
              <a:rPr lang="en-US" dirty="0" smtClean="0"/>
              <a:t>Use </a:t>
            </a:r>
            <a:r>
              <a:rPr lang="en-US" dirty="0"/>
              <a:t>of applications</a:t>
            </a:r>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15</a:t>
            </a:fld>
            <a:endParaRPr lang="en-US">
              <a:solidFill>
                <a:srgbClr val="00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1906" name="Rectangle 2"/>
          <p:cNvSpPr>
            <a:spLocks noGrp="1" noChangeArrowheads="1"/>
          </p:cNvSpPr>
          <p:nvPr>
            <p:ph type="title"/>
          </p:nvPr>
        </p:nvSpPr>
        <p:spPr/>
        <p:txBody>
          <a:bodyPr/>
          <a:lstStyle/>
          <a:p>
            <a:r>
              <a:rPr lang="en-US" dirty="0" smtClean="0"/>
              <a:t>Physical Control </a:t>
            </a:r>
            <a:r>
              <a:rPr lang="en-US" dirty="0"/>
              <a:t>Audit </a:t>
            </a:r>
            <a:r>
              <a:rPr lang="en-US" dirty="0" smtClean="0"/>
              <a:t>Data</a:t>
            </a:r>
            <a:endParaRPr lang="en-US" dirty="0"/>
          </a:p>
        </p:txBody>
      </p:sp>
      <p:sp>
        <p:nvSpPr>
          <p:cNvPr id="1531907" name="Rectangle 3"/>
          <p:cNvSpPr>
            <a:spLocks noGrp="1" noChangeArrowheads="1"/>
          </p:cNvSpPr>
          <p:nvPr>
            <p:ph idx="1"/>
          </p:nvPr>
        </p:nvSpPr>
        <p:spPr/>
        <p:txBody>
          <a:bodyPr/>
          <a:lstStyle/>
          <a:p>
            <a:r>
              <a:rPr lang="en-US" dirty="0"/>
              <a:t>G</a:t>
            </a:r>
            <a:r>
              <a:rPr lang="en-US" dirty="0" smtClean="0"/>
              <a:t>enerated </a:t>
            </a:r>
            <a:r>
              <a:rPr lang="en-US" dirty="0"/>
              <a:t>by physical access </a:t>
            </a:r>
            <a:r>
              <a:rPr lang="en-US" dirty="0" smtClean="0"/>
              <a:t>controls, </a:t>
            </a:r>
            <a:r>
              <a:rPr lang="en-US" i="1" dirty="0" smtClean="0"/>
              <a:t>e.g</a:t>
            </a:r>
            <a:r>
              <a:rPr lang="en-US" i="1" dirty="0"/>
              <a:t>.</a:t>
            </a:r>
            <a:r>
              <a:rPr lang="en-US" dirty="0"/>
              <a:t> card-key systems, alarm systems</a:t>
            </a:r>
          </a:p>
          <a:p>
            <a:r>
              <a:rPr lang="en-US" dirty="0" smtClean="0"/>
              <a:t>Sent </a:t>
            </a:r>
            <a:r>
              <a:rPr lang="en-US" dirty="0"/>
              <a:t>to central host for analysis / storage</a:t>
            </a:r>
          </a:p>
          <a:p>
            <a:r>
              <a:rPr lang="en-US" dirty="0"/>
              <a:t>C</a:t>
            </a:r>
            <a:r>
              <a:rPr lang="en-US" dirty="0" smtClean="0"/>
              <a:t>an </a:t>
            </a:r>
            <a:r>
              <a:rPr lang="en-US" dirty="0"/>
              <a:t>log</a:t>
            </a:r>
          </a:p>
          <a:p>
            <a:pPr lvl="1"/>
            <a:r>
              <a:rPr lang="en-US" dirty="0" smtClean="0"/>
              <a:t>Date/time/location/user </a:t>
            </a:r>
            <a:r>
              <a:rPr lang="en-US" dirty="0"/>
              <a:t>of access attempt</a:t>
            </a:r>
          </a:p>
          <a:p>
            <a:pPr lvl="1"/>
            <a:r>
              <a:rPr lang="en-US" dirty="0" smtClean="0"/>
              <a:t>Both </a:t>
            </a:r>
            <a:r>
              <a:rPr lang="en-US" dirty="0"/>
              <a:t>valid and invalid access attempts</a:t>
            </a:r>
          </a:p>
          <a:p>
            <a:pPr lvl="1"/>
            <a:r>
              <a:rPr lang="en-US" dirty="0" smtClean="0"/>
              <a:t>Attempts </a:t>
            </a:r>
            <a:r>
              <a:rPr lang="en-US" dirty="0"/>
              <a:t>to change access privileges</a:t>
            </a:r>
          </a:p>
          <a:p>
            <a:pPr lvl="1"/>
            <a:r>
              <a:rPr lang="en-US" dirty="0" smtClean="0"/>
              <a:t>May </a:t>
            </a:r>
            <a:r>
              <a:rPr lang="en-US" dirty="0"/>
              <a:t>send violation messages to personnel</a:t>
            </a:r>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16</a:t>
            </a:fld>
            <a:endParaRPr lang="en-US">
              <a:solidFill>
                <a:srgbClr val="00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ChangeArrowheads="1"/>
          </p:cNvSpPr>
          <p:nvPr>
            <p:ph type="title"/>
          </p:nvPr>
        </p:nvSpPr>
        <p:spPr/>
        <p:txBody>
          <a:bodyPr/>
          <a:lstStyle/>
          <a:p>
            <a:r>
              <a:rPr lang="en-US"/>
              <a:t>Implementing Logging</a:t>
            </a:r>
          </a:p>
        </p:txBody>
      </p:sp>
      <p:sp>
        <p:nvSpPr>
          <p:cNvPr id="235523" name="Rectangle 3"/>
          <p:cNvSpPr>
            <a:spLocks noGrp="1" noChangeArrowheads="1"/>
          </p:cNvSpPr>
          <p:nvPr>
            <p:ph idx="1"/>
          </p:nvPr>
        </p:nvSpPr>
        <p:spPr/>
        <p:txBody>
          <a:bodyPr/>
          <a:lstStyle/>
          <a:p>
            <a:r>
              <a:rPr lang="en-US" dirty="0" smtClean="0"/>
              <a:t>The foundation </a:t>
            </a:r>
            <a:r>
              <a:rPr lang="en-US" dirty="0"/>
              <a:t>of security auditing facility is the initial capture of the audit data</a:t>
            </a:r>
          </a:p>
          <a:p>
            <a:r>
              <a:rPr lang="en-US" dirty="0" smtClean="0"/>
              <a:t>Software </a:t>
            </a:r>
            <a:r>
              <a:rPr lang="en-US" dirty="0"/>
              <a:t>must include hooks (capture points) that trigger data collection and storage as preselected events occur</a:t>
            </a:r>
          </a:p>
          <a:p>
            <a:r>
              <a:rPr lang="en-US" dirty="0" smtClean="0"/>
              <a:t>Logging is operating </a:t>
            </a:r>
            <a:r>
              <a:rPr lang="en-US" dirty="0"/>
              <a:t>system / application dependent</a:t>
            </a:r>
          </a:p>
          <a:p>
            <a:pPr lvl="1"/>
            <a:r>
              <a:rPr lang="en-US" dirty="0"/>
              <a:t>system-level logging can use existing means</a:t>
            </a:r>
          </a:p>
          <a:p>
            <a:pPr lvl="1"/>
            <a:r>
              <a:rPr lang="en-US" dirty="0"/>
              <a:t>review Windows Event Log &amp; UNIX Syslog</a:t>
            </a:r>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17</a:t>
            </a:fld>
            <a:endParaRPr lang="en-US">
              <a:solidFill>
                <a:srgbClr val="00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8050" name="Rectangle 2"/>
          <p:cNvSpPr>
            <a:spLocks noGrp="1" noChangeArrowheads="1"/>
          </p:cNvSpPr>
          <p:nvPr>
            <p:ph type="title"/>
          </p:nvPr>
        </p:nvSpPr>
        <p:spPr/>
        <p:txBody>
          <a:bodyPr/>
          <a:lstStyle/>
          <a:p>
            <a:r>
              <a:rPr lang="en-US"/>
              <a:t>Windows Event Log</a:t>
            </a:r>
          </a:p>
        </p:txBody>
      </p:sp>
      <p:sp>
        <p:nvSpPr>
          <p:cNvPr id="1538051" name="Rectangle 3"/>
          <p:cNvSpPr>
            <a:spLocks noGrp="1" noChangeArrowheads="1"/>
          </p:cNvSpPr>
          <p:nvPr>
            <p:ph idx="1"/>
          </p:nvPr>
        </p:nvSpPr>
        <p:spPr>
          <a:xfrm>
            <a:off x="457200" y="1676400"/>
            <a:ext cx="8229600" cy="4876800"/>
          </a:xfrm>
        </p:spPr>
        <p:txBody>
          <a:bodyPr>
            <a:normAutofit/>
          </a:bodyPr>
          <a:lstStyle/>
          <a:p>
            <a:r>
              <a:rPr lang="en-US" dirty="0" smtClean="0"/>
              <a:t>Each event is </a:t>
            </a:r>
            <a:r>
              <a:rPr lang="en-US" dirty="0"/>
              <a:t>an entity that describes some interesting occurrence and</a:t>
            </a:r>
          </a:p>
          <a:p>
            <a:pPr lvl="1"/>
            <a:r>
              <a:rPr lang="en-US" dirty="0"/>
              <a:t>each event record </a:t>
            </a:r>
            <a:r>
              <a:rPr lang="en-US" dirty="0" smtClean="0"/>
              <a:t>contains: numeric </a:t>
            </a:r>
            <a:r>
              <a:rPr lang="en-US" dirty="0"/>
              <a:t>id, set of attributes, optional user data</a:t>
            </a:r>
          </a:p>
          <a:p>
            <a:pPr lvl="1"/>
            <a:r>
              <a:rPr lang="en-US" dirty="0"/>
              <a:t>presented as XML or binary data</a:t>
            </a:r>
          </a:p>
          <a:p>
            <a:r>
              <a:rPr lang="en-US" dirty="0" smtClean="0"/>
              <a:t>Three </a:t>
            </a:r>
            <a:r>
              <a:rPr lang="en-US" dirty="0"/>
              <a:t>types of event logs:</a:t>
            </a:r>
          </a:p>
          <a:p>
            <a:pPr lvl="1"/>
            <a:r>
              <a:rPr lang="en-US" dirty="0"/>
              <a:t>system - system related apps &amp; drivers</a:t>
            </a:r>
          </a:p>
          <a:p>
            <a:pPr lvl="1"/>
            <a:r>
              <a:rPr lang="en-US" dirty="0"/>
              <a:t>application - user-level apps</a:t>
            </a:r>
          </a:p>
          <a:p>
            <a:pPr lvl="1"/>
            <a:r>
              <a:rPr lang="en-US" dirty="0"/>
              <a:t>security - Windows </a:t>
            </a:r>
            <a:r>
              <a:rPr lang="en-US" dirty="0" smtClean="0"/>
              <a:t>Local Security Authority (LSA)</a:t>
            </a:r>
            <a:endParaRPr lang="en-US" dirty="0"/>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18</a:t>
            </a:fld>
            <a:endParaRPr lang="en-US">
              <a:solidFill>
                <a:srgbClr val="00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1026"/>
          <p:cNvSpPr>
            <a:spLocks noGrp="1" noChangeArrowheads="1"/>
          </p:cNvSpPr>
          <p:nvPr>
            <p:ph type="title"/>
          </p:nvPr>
        </p:nvSpPr>
        <p:spPr/>
        <p:txBody>
          <a:bodyPr/>
          <a:lstStyle/>
          <a:p>
            <a:r>
              <a:rPr lang="en-US"/>
              <a:t>Windows Event Log Example</a:t>
            </a:r>
          </a:p>
        </p:txBody>
      </p:sp>
      <p:sp>
        <p:nvSpPr>
          <p:cNvPr id="241667" name="Rectangle 1027"/>
          <p:cNvSpPr>
            <a:spLocks noGrp="1" noChangeArrowheads="1"/>
          </p:cNvSpPr>
          <p:nvPr>
            <p:ph idx="1"/>
          </p:nvPr>
        </p:nvSpPr>
        <p:spPr>
          <a:xfrm>
            <a:off x="457200" y="1524000"/>
            <a:ext cx="8229600" cy="5105400"/>
          </a:xfrm>
        </p:spPr>
        <p:txBody>
          <a:bodyPr>
            <a:normAutofit lnSpcReduction="10000"/>
          </a:bodyPr>
          <a:lstStyle/>
          <a:p>
            <a:pPr>
              <a:lnSpc>
                <a:spcPct val="90000"/>
              </a:lnSpc>
            </a:pPr>
            <a:r>
              <a:rPr lang="en-US" sz="1800" dirty="0">
                <a:latin typeface="Courier" charset="0"/>
              </a:rPr>
              <a:t>Event Type: 		Success Audit </a:t>
            </a:r>
          </a:p>
          <a:p>
            <a:pPr>
              <a:lnSpc>
                <a:spcPct val="90000"/>
              </a:lnSpc>
            </a:pPr>
            <a:r>
              <a:rPr lang="en-US" sz="1800" dirty="0">
                <a:latin typeface="Courier" charset="0"/>
              </a:rPr>
              <a:t>Event Source: 		Security Event</a:t>
            </a:r>
          </a:p>
          <a:p>
            <a:pPr>
              <a:lnSpc>
                <a:spcPct val="90000"/>
              </a:lnSpc>
            </a:pPr>
            <a:r>
              <a:rPr lang="en-US" sz="1800" dirty="0">
                <a:latin typeface="Courier" charset="0"/>
              </a:rPr>
              <a:t>Category: 		(1)</a:t>
            </a:r>
          </a:p>
          <a:p>
            <a:pPr>
              <a:lnSpc>
                <a:spcPct val="90000"/>
              </a:lnSpc>
            </a:pPr>
            <a:r>
              <a:rPr lang="en-US" sz="1800" dirty="0">
                <a:latin typeface="Courier" charset="0"/>
              </a:rPr>
              <a:t>Event ID: 		517 </a:t>
            </a:r>
          </a:p>
          <a:p>
            <a:pPr>
              <a:lnSpc>
                <a:spcPct val="90000"/>
              </a:lnSpc>
            </a:pPr>
            <a:r>
              <a:rPr lang="en-US" sz="1800" dirty="0">
                <a:latin typeface="Courier" charset="0"/>
              </a:rPr>
              <a:t>Date: 			3/6/2006 </a:t>
            </a:r>
          </a:p>
          <a:p>
            <a:pPr>
              <a:lnSpc>
                <a:spcPct val="90000"/>
              </a:lnSpc>
            </a:pPr>
            <a:r>
              <a:rPr lang="en-US" sz="1800" dirty="0">
                <a:latin typeface="Courier" charset="0"/>
              </a:rPr>
              <a:t>Time: 			2:56:40 PM </a:t>
            </a:r>
          </a:p>
          <a:p>
            <a:pPr>
              <a:lnSpc>
                <a:spcPct val="90000"/>
              </a:lnSpc>
            </a:pPr>
            <a:r>
              <a:rPr lang="en-US" sz="1800" dirty="0">
                <a:latin typeface="Courier" charset="0"/>
              </a:rPr>
              <a:t>User: 			NT AUTHORITY\SYSTEM</a:t>
            </a:r>
          </a:p>
          <a:p>
            <a:pPr>
              <a:lnSpc>
                <a:spcPct val="90000"/>
              </a:lnSpc>
            </a:pPr>
            <a:r>
              <a:rPr lang="en-US" sz="1800" dirty="0">
                <a:latin typeface="Courier" charset="0"/>
              </a:rPr>
              <a:t>Computer: 		KENT</a:t>
            </a:r>
          </a:p>
          <a:p>
            <a:pPr>
              <a:lnSpc>
                <a:spcPct val="90000"/>
              </a:lnSpc>
            </a:pPr>
            <a:r>
              <a:rPr lang="en-US" sz="1800" dirty="0">
                <a:latin typeface="Courier" charset="0"/>
              </a:rPr>
              <a:t>Description: 		The audit log was cleared</a:t>
            </a:r>
          </a:p>
          <a:p>
            <a:pPr>
              <a:lnSpc>
                <a:spcPct val="90000"/>
              </a:lnSpc>
            </a:pPr>
            <a:r>
              <a:rPr lang="en-US" sz="1800" dirty="0">
                <a:latin typeface="Courier" charset="0"/>
              </a:rPr>
              <a:t>Primary User Name:	SYSTEM</a:t>
            </a:r>
          </a:p>
          <a:p>
            <a:pPr>
              <a:lnSpc>
                <a:spcPct val="90000"/>
              </a:lnSpc>
            </a:pPr>
            <a:r>
              <a:rPr lang="en-US" sz="1800" dirty="0">
                <a:latin typeface="Courier" charset="0"/>
              </a:rPr>
              <a:t>Primary Domain: 	NT AUTHORITY</a:t>
            </a:r>
          </a:p>
          <a:p>
            <a:pPr>
              <a:lnSpc>
                <a:spcPct val="90000"/>
              </a:lnSpc>
            </a:pPr>
            <a:r>
              <a:rPr lang="en-US" sz="1800" dirty="0">
                <a:latin typeface="Courier" charset="0"/>
              </a:rPr>
              <a:t>Primary Logon ID:	(0x0,0x3F7)</a:t>
            </a:r>
          </a:p>
          <a:p>
            <a:pPr>
              <a:lnSpc>
                <a:spcPct val="90000"/>
              </a:lnSpc>
            </a:pPr>
            <a:r>
              <a:rPr lang="en-US" sz="1800" dirty="0">
                <a:latin typeface="Courier" charset="0"/>
              </a:rPr>
              <a:t>Client User Name:	</a:t>
            </a:r>
            <a:r>
              <a:rPr lang="en-US" sz="1800" dirty="0" err="1">
                <a:latin typeface="Courier" charset="0"/>
              </a:rPr>
              <a:t>userk</a:t>
            </a:r>
            <a:endParaRPr lang="en-US" sz="1800" dirty="0">
              <a:latin typeface="Courier" charset="0"/>
            </a:endParaRPr>
          </a:p>
          <a:p>
            <a:pPr>
              <a:lnSpc>
                <a:spcPct val="90000"/>
              </a:lnSpc>
            </a:pPr>
            <a:r>
              <a:rPr lang="en-US" sz="1800" dirty="0">
                <a:latin typeface="Courier" charset="0"/>
              </a:rPr>
              <a:t>Client Domain:		KENT</a:t>
            </a:r>
          </a:p>
          <a:p>
            <a:pPr>
              <a:lnSpc>
                <a:spcPct val="90000"/>
              </a:lnSpc>
            </a:pPr>
            <a:r>
              <a:rPr lang="en-US" sz="1800" dirty="0">
                <a:latin typeface="Courier" charset="0"/>
              </a:rPr>
              <a:t>Client Logon ID:	(0x0,0x28BFD) </a:t>
            </a:r>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19</a:t>
            </a:fld>
            <a:endParaRPr lang="en-US">
              <a:solidFill>
                <a:srgbClr val="0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Auditing</a:t>
            </a:r>
            <a:endParaRPr lang="en-US" dirty="0"/>
          </a:p>
        </p:txBody>
      </p:sp>
      <p:sp>
        <p:nvSpPr>
          <p:cNvPr id="3" name="Content Placeholder 2"/>
          <p:cNvSpPr>
            <a:spLocks noGrp="1"/>
          </p:cNvSpPr>
          <p:nvPr>
            <p:ph idx="1"/>
          </p:nvPr>
        </p:nvSpPr>
        <p:spPr/>
        <p:txBody>
          <a:bodyPr/>
          <a:lstStyle/>
          <a:p>
            <a:pPr>
              <a:buNone/>
            </a:pPr>
            <a:r>
              <a:rPr lang="en-US" dirty="0" smtClean="0"/>
              <a:t>The ability to determine:</a:t>
            </a:r>
          </a:p>
          <a:p>
            <a:r>
              <a:rPr lang="en-US" dirty="0" smtClean="0"/>
              <a:t>What happened</a:t>
            </a:r>
          </a:p>
          <a:p>
            <a:r>
              <a:rPr lang="en-US" dirty="0" smtClean="0"/>
              <a:t>When it happened</a:t>
            </a:r>
          </a:p>
          <a:p>
            <a:r>
              <a:rPr lang="en-US" dirty="0" smtClean="0"/>
              <a:t>Who did it.</a:t>
            </a:r>
          </a:p>
          <a:p>
            <a:pPr marL="0" indent="0">
              <a:buNone/>
            </a:pPr>
            <a:r>
              <a:rPr lang="en-US" dirty="0" smtClean="0"/>
              <a:t>Logging preserves this information.</a:t>
            </a:r>
            <a:endParaRPr lang="en-US" dirty="0"/>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2</a:t>
            </a:fld>
            <a:endParaRPr lang="en-US">
              <a:solidFill>
                <a:srgbClr val="000000"/>
              </a:solidFill>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ChangeArrowheads="1"/>
          </p:cNvSpPr>
          <p:nvPr>
            <p:ph type="title"/>
          </p:nvPr>
        </p:nvSpPr>
        <p:spPr/>
        <p:txBody>
          <a:bodyPr/>
          <a:lstStyle/>
          <a:p>
            <a:r>
              <a:rPr lang="en-US"/>
              <a:t>Windows Event Categories</a:t>
            </a:r>
          </a:p>
        </p:txBody>
      </p:sp>
      <p:sp>
        <p:nvSpPr>
          <p:cNvPr id="239619" name="Rectangle 3"/>
          <p:cNvSpPr>
            <a:spLocks noGrp="1" noChangeArrowheads="1"/>
          </p:cNvSpPr>
          <p:nvPr>
            <p:ph idx="1"/>
          </p:nvPr>
        </p:nvSpPr>
        <p:spPr>
          <a:xfrm>
            <a:off x="457200" y="1676400"/>
            <a:ext cx="8229600" cy="4724400"/>
          </a:xfrm>
        </p:spPr>
        <p:txBody>
          <a:bodyPr/>
          <a:lstStyle/>
          <a:p>
            <a:r>
              <a:rPr lang="en-US" sz="2800" dirty="0"/>
              <a:t>account logon events</a:t>
            </a:r>
          </a:p>
          <a:p>
            <a:r>
              <a:rPr lang="en-US" sz="2800" dirty="0"/>
              <a:t>account management</a:t>
            </a:r>
          </a:p>
          <a:p>
            <a:r>
              <a:rPr lang="en-US" sz="2800" dirty="0"/>
              <a:t>directory service access</a:t>
            </a:r>
          </a:p>
          <a:p>
            <a:r>
              <a:rPr lang="en-US" sz="2800" dirty="0" smtClean="0"/>
              <a:t>object </a:t>
            </a:r>
            <a:r>
              <a:rPr lang="en-US" sz="2800" dirty="0"/>
              <a:t>access</a:t>
            </a:r>
          </a:p>
          <a:p>
            <a:r>
              <a:rPr lang="en-US" sz="2800" dirty="0"/>
              <a:t>policy changes</a:t>
            </a:r>
          </a:p>
          <a:p>
            <a:r>
              <a:rPr lang="en-US" sz="2800" dirty="0"/>
              <a:t>privilege use</a:t>
            </a:r>
          </a:p>
          <a:p>
            <a:r>
              <a:rPr lang="en-US" sz="2800" dirty="0"/>
              <a:t>process tracking</a:t>
            </a:r>
          </a:p>
          <a:p>
            <a:r>
              <a:rPr lang="en-US" sz="2800" dirty="0"/>
              <a:t>system events</a:t>
            </a:r>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20</a:t>
            </a:fld>
            <a:endParaRPr lang="en-US">
              <a:solidFill>
                <a:srgbClr val="00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ChangeArrowheads="1"/>
          </p:cNvSpPr>
          <p:nvPr>
            <p:ph type="title"/>
          </p:nvPr>
        </p:nvSpPr>
        <p:spPr/>
        <p:txBody>
          <a:bodyPr/>
          <a:lstStyle/>
          <a:p>
            <a:r>
              <a:rPr lang="en-US"/>
              <a:t>UNIX Syslog</a:t>
            </a:r>
          </a:p>
        </p:txBody>
      </p:sp>
      <p:sp>
        <p:nvSpPr>
          <p:cNvPr id="243715" name="Rectangle 3"/>
          <p:cNvSpPr>
            <a:spLocks noGrp="1" noChangeArrowheads="1"/>
          </p:cNvSpPr>
          <p:nvPr>
            <p:ph idx="1"/>
          </p:nvPr>
        </p:nvSpPr>
        <p:spPr>
          <a:xfrm>
            <a:off x="457200" y="1676400"/>
            <a:ext cx="8458200" cy="4454525"/>
          </a:xfrm>
        </p:spPr>
        <p:txBody>
          <a:bodyPr/>
          <a:lstStyle/>
          <a:p>
            <a:r>
              <a:rPr lang="en-US" dirty="0" smtClean="0"/>
              <a:t>UNIX’s </a:t>
            </a:r>
            <a:r>
              <a:rPr lang="en-US" dirty="0"/>
              <a:t>general-purpose logging mechanism</a:t>
            </a:r>
          </a:p>
          <a:p>
            <a:pPr lvl="1"/>
            <a:r>
              <a:rPr lang="en-US" dirty="0"/>
              <a:t>found on all UNIX / Linux variants</a:t>
            </a:r>
          </a:p>
          <a:p>
            <a:pPr lvl="1"/>
            <a:r>
              <a:rPr lang="en-US" dirty="0"/>
              <a:t>but with variants in facility and log format</a:t>
            </a:r>
          </a:p>
          <a:p>
            <a:r>
              <a:rPr lang="en-US" dirty="0" smtClean="0"/>
              <a:t>Elements</a:t>
            </a:r>
            <a:r>
              <a:rPr lang="en-US" dirty="0"/>
              <a:t>:</a:t>
            </a:r>
          </a:p>
          <a:p>
            <a:pPr lvl="1"/>
            <a:r>
              <a:rPr lang="en-US" dirty="0"/>
              <a:t>syslog() API</a:t>
            </a:r>
          </a:p>
          <a:p>
            <a:pPr lvl="1"/>
            <a:r>
              <a:rPr lang="en-US" dirty="0"/>
              <a:t>logger command utility</a:t>
            </a:r>
          </a:p>
          <a:p>
            <a:pPr lvl="1"/>
            <a:r>
              <a:rPr lang="en-US" dirty="0"/>
              <a:t>/</a:t>
            </a:r>
            <a:r>
              <a:rPr lang="en-US" dirty="0" err="1"/>
              <a:t>etc</a:t>
            </a:r>
            <a:r>
              <a:rPr lang="en-US" dirty="0"/>
              <a:t>/</a:t>
            </a:r>
            <a:r>
              <a:rPr lang="en-US" dirty="0" err="1"/>
              <a:t>syslog.conf</a:t>
            </a:r>
            <a:r>
              <a:rPr lang="en-US" dirty="0"/>
              <a:t> configuration file</a:t>
            </a:r>
          </a:p>
          <a:p>
            <a:pPr lvl="1"/>
            <a:r>
              <a:rPr lang="en-US" dirty="0" err="1"/>
              <a:t>syslogd</a:t>
            </a:r>
            <a:r>
              <a:rPr lang="en-US" dirty="0"/>
              <a:t> daemon to receive/route log events</a:t>
            </a:r>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21</a:t>
            </a:fld>
            <a:endParaRPr lang="en-US">
              <a:solidFill>
                <a:srgbClr val="00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noChangeArrowheads="1"/>
          </p:cNvSpPr>
          <p:nvPr>
            <p:ph type="title"/>
          </p:nvPr>
        </p:nvSpPr>
        <p:spPr/>
        <p:txBody>
          <a:bodyPr/>
          <a:lstStyle/>
          <a:p>
            <a:r>
              <a:rPr lang="en-US"/>
              <a:t>Syslog Service</a:t>
            </a:r>
          </a:p>
        </p:txBody>
      </p:sp>
      <p:sp>
        <p:nvSpPr>
          <p:cNvPr id="245763" name="Rectangle 3"/>
          <p:cNvSpPr>
            <a:spLocks noGrp="1" noChangeArrowheads="1"/>
          </p:cNvSpPr>
          <p:nvPr>
            <p:ph idx="1"/>
          </p:nvPr>
        </p:nvSpPr>
        <p:spPr>
          <a:xfrm>
            <a:off x="609600" y="1371600"/>
            <a:ext cx="8229600" cy="4800600"/>
          </a:xfrm>
        </p:spPr>
        <p:txBody>
          <a:bodyPr/>
          <a:lstStyle/>
          <a:p>
            <a:r>
              <a:rPr lang="en-US" dirty="0" smtClean="0"/>
              <a:t>Basic </a:t>
            </a:r>
            <a:r>
              <a:rPr lang="en-US" dirty="0"/>
              <a:t>service provides:</a:t>
            </a:r>
          </a:p>
          <a:p>
            <a:pPr lvl="1"/>
            <a:r>
              <a:rPr lang="en-US" dirty="0"/>
              <a:t>a means of capturing relevant events</a:t>
            </a:r>
          </a:p>
          <a:p>
            <a:pPr lvl="1"/>
            <a:r>
              <a:rPr lang="en-US" dirty="0"/>
              <a:t>a storage facility</a:t>
            </a:r>
          </a:p>
          <a:p>
            <a:pPr lvl="1"/>
            <a:r>
              <a:rPr lang="en-US" dirty="0"/>
              <a:t>a protocol for transmitting syslog messages from other hosts to a central syslog server</a:t>
            </a:r>
          </a:p>
          <a:p>
            <a:r>
              <a:rPr lang="en-US" dirty="0"/>
              <a:t> </a:t>
            </a:r>
            <a:r>
              <a:rPr lang="en-US" dirty="0" smtClean="0"/>
              <a:t>Extra features </a:t>
            </a:r>
            <a:r>
              <a:rPr lang="en-US" dirty="0"/>
              <a:t>may include:</a:t>
            </a:r>
          </a:p>
          <a:p>
            <a:pPr lvl="1"/>
            <a:r>
              <a:rPr lang="en-US" dirty="0"/>
              <a:t>robust filtering, log analysis, event response, </a:t>
            </a:r>
            <a:r>
              <a:rPr lang="en-US" dirty="0">
                <a:cs typeface="Times New Roman" pitchFamily="18" charset="0"/>
              </a:rPr>
              <a:t> </a:t>
            </a:r>
            <a:r>
              <a:rPr lang="en-US" dirty="0"/>
              <a:t>alternative message formats,</a:t>
            </a:r>
            <a:r>
              <a:rPr lang="en-US" dirty="0">
                <a:cs typeface="Times New Roman" pitchFamily="18" charset="0"/>
              </a:rPr>
              <a:t> </a:t>
            </a:r>
            <a:r>
              <a:rPr lang="en-US" dirty="0"/>
              <a:t>log file encryption,</a:t>
            </a:r>
            <a:r>
              <a:rPr lang="en-US" dirty="0">
                <a:cs typeface="Times New Roman" pitchFamily="18" charset="0"/>
              </a:rPr>
              <a:t> </a:t>
            </a:r>
            <a:r>
              <a:rPr lang="en-US" dirty="0"/>
              <a:t>database storage,</a:t>
            </a:r>
            <a:r>
              <a:rPr lang="en-US" dirty="0">
                <a:cs typeface="Times New Roman" pitchFamily="18" charset="0"/>
              </a:rPr>
              <a:t> </a:t>
            </a:r>
            <a:r>
              <a:rPr lang="en-US" dirty="0"/>
              <a:t>rate limiting</a:t>
            </a:r>
            <a:endParaRPr lang="en-US" b="1" dirty="0"/>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22</a:t>
            </a:fld>
            <a:endParaRPr lang="en-US">
              <a:solidFill>
                <a:srgbClr val="00000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noChangeArrowheads="1"/>
          </p:cNvSpPr>
          <p:nvPr>
            <p:ph type="title"/>
          </p:nvPr>
        </p:nvSpPr>
        <p:spPr/>
        <p:txBody>
          <a:bodyPr/>
          <a:lstStyle/>
          <a:p>
            <a:r>
              <a:rPr lang="en-US"/>
              <a:t>Syslog Protocol</a:t>
            </a:r>
          </a:p>
        </p:txBody>
      </p:sp>
      <p:sp>
        <p:nvSpPr>
          <p:cNvPr id="247811" name="Rectangle 3"/>
          <p:cNvSpPr>
            <a:spLocks noGrp="1" noChangeArrowheads="1"/>
          </p:cNvSpPr>
          <p:nvPr>
            <p:ph idx="1"/>
          </p:nvPr>
        </p:nvSpPr>
        <p:spPr>
          <a:xfrm>
            <a:off x="457200" y="1600200"/>
            <a:ext cx="8229600" cy="4724400"/>
          </a:xfrm>
        </p:spPr>
        <p:txBody>
          <a:bodyPr/>
          <a:lstStyle/>
          <a:p>
            <a:r>
              <a:rPr lang="en-US" dirty="0" smtClean="0"/>
              <a:t>A </a:t>
            </a:r>
            <a:r>
              <a:rPr lang="en-US" dirty="0"/>
              <a:t>transport allowing hosts to send IP event notification messages to syslog servers</a:t>
            </a:r>
          </a:p>
          <a:p>
            <a:pPr lvl="1"/>
            <a:r>
              <a:rPr lang="en-US" dirty="0"/>
              <a:t>provides a very general message format</a:t>
            </a:r>
          </a:p>
          <a:p>
            <a:pPr lvl="1"/>
            <a:r>
              <a:rPr lang="en-US" dirty="0"/>
              <a:t>allowing processes / apps to use suitable conventions for their logged events</a:t>
            </a:r>
          </a:p>
          <a:p>
            <a:r>
              <a:rPr lang="en-US" dirty="0" smtClean="0"/>
              <a:t>Common </a:t>
            </a:r>
            <a:r>
              <a:rPr lang="en-US" dirty="0"/>
              <a:t>BSD (RFC3164) version has:</a:t>
            </a:r>
          </a:p>
          <a:p>
            <a:pPr lvl="1"/>
            <a:r>
              <a:rPr lang="en-US" dirty="0" smtClean="0"/>
              <a:t>PRI: facility and </a:t>
            </a:r>
            <a:r>
              <a:rPr lang="en-US" dirty="0"/>
              <a:t>severity code</a:t>
            </a:r>
          </a:p>
          <a:p>
            <a:pPr lvl="1"/>
            <a:r>
              <a:rPr lang="en-US" dirty="0"/>
              <a:t>header - timestamp &amp; hostname/IP address</a:t>
            </a:r>
          </a:p>
          <a:p>
            <a:pPr lvl="1"/>
            <a:r>
              <a:rPr lang="en-US" dirty="0"/>
              <a:t>message - program name and content</a:t>
            </a:r>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23</a:t>
            </a:fld>
            <a:endParaRPr lang="en-US">
              <a:solidFill>
                <a:srgbClr val="0000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Grp="1" noChangeArrowheads="1"/>
          </p:cNvSpPr>
          <p:nvPr>
            <p:ph type="title"/>
          </p:nvPr>
        </p:nvSpPr>
        <p:spPr/>
        <p:txBody>
          <a:bodyPr/>
          <a:lstStyle/>
          <a:p>
            <a:r>
              <a:rPr lang="en-US"/>
              <a:t>Syslog Examples</a:t>
            </a:r>
          </a:p>
        </p:txBody>
      </p:sp>
      <p:sp>
        <p:nvSpPr>
          <p:cNvPr id="249859" name="Rectangle 3"/>
          <p:cNvSpPr>
            <a:spLocks noGrp="1" noChangeArrowheads="1"/>
          </p:cNvSpPr>
          <p:nvPr>
            <p:ph idx="1"/>
          </p:nvPr>
        </p:nvSpPr>
        <p:spPr>
          <a:xfrm>
            <a:off x="457200" y="1676400"/>
            <a:ext cx="8229600" cy="4648200"/>
          </a:xfrm>
        </p:spPr>
        <p:txBody>
          <a:bodyPr>
            <a:normAutofit lnSpcReduction="10000"/>
          </a:bodyPr>
          <a:lstStyle/>
          <a:p>
            <a:pPr>
              <a:lnSpc>
                <a:spcPct val="90000"/>
              </a:lnSpc>
              <a:buFont typeface="Wingdings" pitchFamily="2" charset="2"/>
              <a:buNone/>
            </a:pPr>
            <a:r>
              <a:rPr lang="en-US" sz="2000">
                <a:latin typeface="Courier" charset="0"/>
              </a:rPr>
              <a:t>Mar 1 06:25:43 server1 sshd[23170]: Accepted publickey for server2 from 172.30.128.115 port 21011 ssh2</a:t>
            </a:r>
          </a:p>
          <a:p>
            <a:pPr>
              <a:lnSpc>
                <a:spcPct val="90000"/>
              </a:lnSpc>
              <a:buFont typeface="Wingdings" pitchFamily="2" charset="2"/>
              <a:buNone/>
            </a:pPr>
            <a:r>
              <a:rPr lang="en-US" sz="2000">
                <a:latin typeface="Courier" charset="0"/>
              </a:rPr>
              <a:t>Mar 1 07:16:42 server1 sshd[9326]: Accepted password for murugiah from 10.20.30.108 port 1070 ssh2</a:t>
            </a:r>
          </a:p>
          <a:p>
            <a:pPr>
              <a:lnSpc>
                <a:spcPct val="90000"/>
              </a:lnSpc>
              <a:buFont typeface="Wingdings" pitchFamily="2" charset="2"/>
              <a:buNone/>
            </a:pPr>
            <a:r>
              <a:rPr lang="en-US" sz="2000">
                <a:latin typeface="Courier" charset="0"/>
              </a:rPr>
              <a:t>Mar 1 07:16:53 server1 sshd[22938]: reverse mapping checking getaddrinfo for ip10.165.nist.gov failed - POSSIBLE BREAKIN ATTEMPT!</a:t>
            </a:r>
          </a:p>
          <a:p>
            <a:pPr>
              <a:lnSpc>
                <a:spcPct val="90000"/>
              </a:lnSpc>
              <a:buFont typeface="Wingdings" pitchFamily="2" charset="2"/>
              <a:buNone/>
            </a:pPr>
            <a:r>
              <a:rPr lang="en-US" sz="2000">
                <a:latin typeface="Courier" charset="0"/>
              </a:rPr>
              <a:t>Mar 1 07:26:28 server1 sshd[22572]: Accepted publickey for server2 from 172.30.128.115 port 30606 ssh2</a:t>
            </a:r>
          </a:p>
          <a:p>
            <a:pPr>
              <a:lnSpc>
                <a:spcPct val="90000"/>
              </a:lnSpc>
              <a:buFont typeface="Wingdings" pitchFamily="2" charset="2"/>
              <a:buNone/>
            </a:pPr>
            <a:r>
              <a:rPr lang="en-US" sz="2000">
                <a:latin typeface="Courier" charset="0"/>
              </a:rPr>
              <a:t>Mar 1 07:28:33 server1 su: BAD SU kkent to root on /dev/ttyp2</a:t>
            </a:r>
          </a:p>
          <a:p>
            <a:pPr>
              <a:lnSpc>
                <a:spcPct val="90000"/>
              </a:lnSpc>
              <a:buFont typeface="Wingdings" pitchFamily="2" charset="2"/>
              <a:buNone/>
            </a:pPr>
            <a:r>
              <a:rPr lang="en-US" sz="2000">
                <a:latin typeface="Courier" charset="0"/>
              </a:rPr>
              <a:t>Mar 1 07:28:41 server1 su: kkent to root on /dev/ttyp2</a:t>
            </a:r>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24</a:t>
            </a:fld>
            <a:endParaRPr lang="en-US">
              <a:solidFill>
                <a:srgbClr val="00000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Grp="1" noChangeArrowheads="1"/>
          </p:cNvSpPr>
          <p:nvPr>
            <p:ph type="title"/>
          </p:nvPr>
        </p:nvSpPr>
        <p:spPr/>
        <p:txBody>
          <a:bodyPr/>
          <a:lstStyle/>
          <a:p>
            <a:r>
              <a:rPr lang="en-US"/>
              <a:t>Syslog Facility and Severity</a:t>
            </a:r>
          </a:p>
        </p:txBody>
      </p:sp>
      <p:sp>
        <p:nvSpPr>
          <p:cNvPr id="251907" name="Rectangle 3"/>
          <p:cNvSpPr>
            <a:spLocks noGrp="1" noChangeArrowheads="1"/>
          </p:cNvSpPr>
          <p:nvPr>
            <p:ph idx="1"/>
          </p:nvPr>
        </p:nvSpPr>
        <p:spPr/>
        <p:txBody>
          <a:bodyPr/>
          <a:lstStyle/>
          <a:p>
            <a:r>
              <a:rPr lang="en-US"/>
              <a:t>facility identifies application / system component that generates the message:</a:t>
            </a:r>
          </a:p>
          <a:p>
            <a:pPr lvl="1"/>
            <a:r>
              <a:rPr lang="en-US"/>
              <a:t>user kern mail daemon auth lpr news uucp cron local0-7 mark </a:t>
            </a:r>
          </a:p>
          <a:p>
            <a:r>
              <a:rPr lang="en-US"/>
              <a:t>severity (message level) indicates the relative severity of the message </a:t>
            </a:r>
          </a:p>
          <a:p>
            <a:pPr lvl="1"/>
            <a:r>
              <a:rPr lang="en-US"/>
              <a:t>can be used for some rudimentary filtering</a:t>
            </a:r>
          </a:p>
          <a:p>
            <a:pPr lvl="1"/>
            <a:r>
              <a:rPr lang="en-US"/>
              <a:t>emerg alert crit err warning notice info debug </a:t>
            </a:r>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25</a:t>
            </a:fld>
            <a:endParaRPr lang="en-US">
              <a:solidFill>
                <a:srgbClr val="00000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3954" name="Rectangle 2"/>
          <p:cNvSpPr>
            <a:spLocks noGrp="1" noChangeArrowheads="1"/>
          </p:cNvSpPr>
          <p:nvPr>
            <p:ph type="title"/>
          </p:nvPr>
        </p:nvSpPr>
        <p:spPr>
          <a:xfrm>
            <a:off x="228600" y="277813"/>
            <a:ext cx="8686800" cy="1139825"/>
          </a:xfrm>
        </p:spPr>
        <p:txBody>
          <a:bodyPr/>
          <a:lstStyle/>
          <a:p>
            <a:r>
              <a:rPr lang="en-US"/>
              <a:t>Audit Trail Storage Alternatives</a:t>
            </a:r>
          </a:p>
        </p:txBody>
      </p:sp>
      <p:sp>
        <p:nvSpPr>
          <p:cNvPr id="1533955" name="Rectangle 3"/>
          <p:cNvSpPr>
            <a:spLocks noGrp="1" noChangeArrowheads="1"/>
          </p:cNvSpPr>
          <p:nvPr>
            <p:ph idx="1"/>
          </p:nvPr>
        </p:nvSpPr>
        <p:spPr>
          <a:xfrm>
            <a:off x="381000" y="1600200"/>
            <a:ext cx="8229600" cy="4800600"/>
          </a:xfrm>
        </p:spPr>
        <p:txBody>
          <a:bodyPr/>
          <a:lstStyle/>
          <a:p>
            <a:r>
              <a:rPr lang="en-US" sz="2700" dirty="0" smtClean="0"/>
              <a:t>Read/write </a:t>
            </a:r>
            <a:r>
              <a:rPr lang="en-US" sz="2700" dirty="0"/>
              <a:t>file on host</a:t>
            </a:r>
          </a:p>
          <a:p>
            <a:pPr lvl="1"/>
            <a:r>
              <a:rPr lang="en-US" sz="2300" dirty="0" smtClean="0"/>
              <a:t>Easy</a:t>
            </a:r>
            <a:r>
              <a:rPr lang="en-US" sz="2300" dirty="0"/>
              <a:t>, least resource use, fast access</a:t>
            </a:r>
          </a:p>
          <a:p>
            <a:pPr lvl="1"/>
            <a:r>
              <a:rPr lang="en-US" sz="2300" dirty="0"/>
              <a:t>V</a:t>
            </a:r>
            <a:r>
              <a:rPr lang="en-US" sz="2300" dirty="0" smtClean="0"/>
              <a:t>ulnerable </a:t>
            </a:r>
            <a:r>
              <a:rPr lang="en-US" sz="2300" dirty="0"/>
              <a:t>to attack by intruder</a:t>
            </a:r>
          </a:p>
          <a:p>
            <a:r>
              <a:rPr lang="en-US" sz="2700" dirty="0"/>
              <a:t>W</a:t>
            </a:r>
            <a:r>
              <a:rPr lang="en-US" sz="2700" dirty="0" smtClean="0"/>
              <a:t>rite-once </a:t>
            </a:r>
            <a:r>
              <a:rPr lang="en-US" sz="2700" dirty="0"/>
              <a:t>device (</a:t>
            </a:r>
            <a:r>
              <a:rPr lang="en-US" sz="2700" i="1" dirty="0"/>
              <a:t>e.g.</a:t>
            </a:r>
            <a:r>
              <a:rPr lang="en-US" sz="2700" dirty="0"/>
              <a:t> CD/DVD-ROM)</a:t>
            </a:r>
          </a:p>
          <a:p>
            <a:pPr lvl="1"/>
            <a:r>
              <a:rPr lang="en-US" sz="2300" dirty="0"/>
              <a:t>M</a:t>
            </a:r>
            <a:r>
              <a:rPr lang="en-US" sz="2300" dirty="0" smtClean="0"/>
              <a:t>ore </a:t>
            </a:r>
            <a:r>
              <a:rPr lang="en-US" sz="2300" dirty="0"/>
              <a:t>secure but less convenient</a:t>
            </a:r>
          </a:p>
          <a:p>
            <a:pPr lvl="1"/>
            <a:r>
              <a:rPr lang="en-US" sz="2300" dirty="0"/>
              <a:t>N</a:t>
            </a:r>
            <a:r>
              <a:rPr lang="en-US" sz="2300" dirty="0" smtClean="0"/>
              <a:t>eed </a:t>
            </a:r>
            <a:r>
              <a:rPr lang="en-US" sz="2300" dirty="0"/>
              <a:t>media supply and have delayed access</a:t>
            </a:r>
          </a:p>
          <a:p>
            <a:r>
              <a:rPr lang="en-US" sz="2700" dirty="0"/>
              <a:t>W</a:t>
            </a:r>
            <a:r>
              <a:rPr lang="en-US" sz="2700" dirty="0" smtClean="0"/>
              <a:t>rite-only </a:t>
            </a:r>
            <a:r>
              <a:rPr lang="en-US" sz="2700" dirty="0"/>
              <a:t>device (</a:t>
            </a:r>
            <a:r>
              <a:rPr lang="en-US" sz="2700" i="1" dirty="0"/>
              <a:t>e.g.</a:t>
            </a:r>
            <a:r>
              <a:rPr lang="en-US" sz="2700" dirty="0"/>
              <a:t> printer)</a:t>
            </a:r>
          </a:p>
          <a:p>
            <a:pPr lvl="1"/>
            <a:r>
              <a:rPr lang="en-US" sz="2300" dirty="0" smtClean="0"/>
              <a:t>Provides paper-trail </a:t>
            </a:r>
            <a:r>
              <a:rPr lang="en-US" sz="2300" dirty="0"/>
              <a:t>but impractical for analysis</a:t>
            </a:r>
          </a:p>
          <a:p>
            <a:r>
              <a:rPr lang="en-US" sz="2700" dirty="0" smtClean="0"/>
              <a:t>Must </a:t>
            </a:r>
            <a:r>
              <a:rPr lang="en-US" sz="2700" dirty="0"/>
              <a:t>protect both integrity and </a:t>
            </a:r>
            <a:r>
              <a:rPr lang="en-US" sz="2700" dirty="0" smtClean="0"/>
              <a:t>confidentiality using </a:t>
            </a:r>
            <a:r>
              <a:rPr lang="en-US" sz="2700" dirty="0"/>
              <a:t>encryption, digital signatures, access controls</a:t>
            </a:r>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26</a:t>
            </a:fld>
            <a:endParaRPr lang="en-US">
              <a:solidFill>
                <a:srgbClr val="0000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4434" name="Rectangle 2"/>
          <p:cNvSpPr>
            <a:spLocks noGrp="1" noChangeArrowheads="1"/>
          </p:cNvSpPr>
          <p:nvPr>
            <p:ph type="title"/>
          </p:nvPr>
        </p:nvSpPr>
        <p:spPr/>
        <p:txBody>
          <a:bodyPr/>
          <a:lstStyle/>
          <a:p>
            <a:r>
              <a:rPr lang="en-US"/>
              <a:t>Logging at Application Level</a:t>
            </a:r>
          </a:p>
        </p:txBody>
      </p:sp>
      <p:sp>
        <p:nvSpPr>
          <p:cNvPr id="1554435" name="Rectangle 3"/>
          <p:cNvSpPr>
            <a:spLocks noGrp="1" noChangeArrowheads="1"/>
          </p:cNvSpPr>
          <p:nvPr>
            <p:ph idx="1"/>
          </p:nvPr>
        </p:nvSpPr>
        <p:spPr>
          <a:xfrm>
            <a:off x="457200" y="1752600"/>
            <a:ext cx="8458200" cy="4724400"/>
          </a:xfrm>
        </p:spPr>
        <p:txBody>
          <a:bodyPr/>
          <a:lstStyle/>
          <a:p>
            <a:pPr>
              <a:lnSpc>
                <a:spcPct val="90000"/>
              </a:lnSpc>
            </a:pPr>
            <a:r>
              <a:rPr lang="en-US" sz="2700" dirty="0" smtClean="0"/>
              <a:t>Privileged </a:t>
            </a:r>
            <a:r>
              <a:rPr lang="en-US" sz="2700" dirty="0"/>
              <a:t>applications have security issues</a:t>
            </a:r>
          </a:p>
          <a:p>
            <a:pPr lvl="1">
              <a:lnSpc>
                <a:spcPct val="90000"/>
              </a:lnSpc>
            </a:pPr>
            <a:r>
              <a:rPr lang="en-US" sz="2300" dirty="0"/>
              <a:t>which </a:t>
            </a:r>
            <a:r>
              <a:rPr lang="en-US" sz="2300" dirty="0" smtClean="0"/>
              <a:t>system or user </a:t>
            </a:r>
            <a:r>
              <a:rPr lang="en-US" sz="2300" dirty="0"/>
              <a:t>audit data may not see</a:t>
            </a:r>
          </a:p>
          <a:p>
            <a:pPr lvl="1">
              <a:lnSpc>
                <a:spcPct val="90000"/>
              </a:lnSpc>
            </a:pPr>
            <a:r>
              <a:rPr lang="en-US" sz="2300" dirty="0" smtClean="0"/>
              <a:t>And account for a </a:t>
            </a:r>
            <a:r>
              <a:rPr lang="en-US" sz="2300" dirty="0"/>
              <a:t>large percentage of reported vulnerabilities</a:t>
            </a:r>
          </a:p>
          <a:p>
            <a:pPr lvl="1">
              <a:lnSpc>
                <a:spcPct val="90000"/>
              </a:lnSpc>
            </a:pPr>
            <a:r>
              <a:rPr lang="en-US" sz="2300" i="1" dirty="0"/>
              <a:t>e.g.</a:t>
            </a:r>
            <a:r>
              <a:rPr lang="en-US" sz="2300" dirty="0"/>
              <a:t> failure to adequately check input data, application logic errors</a:t>
            </a:r>
          </a:p>
          <a:p>
            <a:pPr>
              <a:lnSpc>
                <a:spcPct val="90000"/>
              </a:lnSpc>
            </a:pPr>
            <a:r>
              <a:rPr lang="en-US" sz="2700" dirty="0" smtClean="0"/>
              <a:t>Hence there is a </a:t>
            </a:r>
            <a:r>
              <a:rPr lang="en-US" sz="2700" dirty="0"/>
              <a:t>need to capture detailed behavior</a:t>
            </a:r>
          </a:p>
          <a:p>
            <a:pPr>
              <a:lnSpc>
                <a:spcPct val="90000"/>
              </a:lnSpc>
            </a:pPr>
            <a:r>
              <a:rPr lang="en-US" sz="2700" dirty="0" smtClean="0"/>
              <a:t>Applications </a:t>
            </a:r>
            <a:r>
              <a:rPr lang="en-US" sz="2700" dirty="0"/>
              <a:t>can be written to create audit data</a:t>
            </a:r>
          </a:p>
          <a:p>
            <a:pPr>
              <a:lnSpc>
                <a:spcPct val="90000"/>
              </a:lnSpc>
            </a:pPr>
            <a:r>
              <a:rPr lang="en-US" sz="2700" dirty="0" smtClean="0"/>
              <a:t>Applications can sometimes be retrofitted to generate log data.</a:t>
            </a:r>
            <a:endParaRPr lang="en-US" sz="2700" dirty="0"/>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27</a:t>
            </a:fld>
            <a:endParaRPr lang="en-US">
              <a:solidFill>
                <a:srgbClr val="00000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0578" name="Rectangle 2"/>
          <p:cNvSpPr>
            <a:spLocks noGrp="1" noChangeArrowheads="1"/>
          </p:cNvSpPr>
          <p:nvPr>
            <p:ph type="title"/>
          </p:nvPr>
        </p:nvSpPr>
        <p:spPr/>
        <p:txBody>
          <a:bodyPr/>
          <a:lstStyle/>
          <a:p>
            <a:r>
              <a:rPr lang="en-US"/>
              <a:t>Audit Trail Analysis</a:t>
            </a:r>
          </a:p>
        </p:txBody>
      </p:sp>
      <p:sp>
        <p:nvSpPr>
          <p:cNvPr id="1560579" name="Rectangle 3"/>
          <p:cNvSpPr>
            <a:spLocks noGrp="1" noChangeArrowheads="1"/>
          </p:cNvSpPr>
          <p:nvPr>
            <p:ph idx="1"/>
          </p:nvPr>
        </p:nvSpPr>
        <p:spPr>
          <a:xfrm>
            <a:off x="457200" y="1600200"/>
            <a:ext cx="8229600" cy="4724400"/>
          </a:xfrm>
        </p:spPr>
        <p:txBody>
          <a:bodyPr/>
          <a:lstStyle/>
          <a:p>
            <a:pPr>
              <a:lnSpc>
                <a:spcPct val="90000"/>
              </a:lnSpc>
            </a:pPr>
            <a:r>
              <a:rPr lang="en-US" dirty="0" smtClean="0"/>
              <a:t>Analysis </a:t>
            </a:r>
            <a:r>
              <a:rPr lang="en-US" dirty="0"/>
              <a:t>programs/procedures vary widely</a:t>
            </a:r>
          </a:p>
          <a:p>
            <a:pPr lvl="1">
              <a:lnSpc>
                <a:spcPct val="90000"/>
              </a:lnSpc>
            </a:pPr>
            <a:r>
              <a:rPr lang="en-US" i="1" dirty="0"/>
              <a:t>cf</a:t>
            </a:r>
            <a:r>
              <a:rPr lang="en-US" dirty="0"/>
              <a:t>. NIST SP 800-92</a:t>
            </a:r>
          </a:p>
          <a:p>
            <a:pPr>
              <a:lnSpc>
                <a:spcPct val="90000"/>
              </a:lnSpc>
            </a:pPr>
            <a:r>
              <a:rPr lang="en-US" dirty="0" smtClean="0"/>
              <a:t>Must </a:t>
            </a:r>
            <a:r>
              <a:rPr lang="en-US" dirty="0"/>
              <a:t>understand context of log entries</a:t>
            </a:r>
          </a:p>
          <a:p>
            <a:pPr lvl="1">
              <a:lnSpc>
                <a:spcPct val="90000"/>
              </a:lnSpc>
            </a:pPr>
            <a:r>
              <a:rPr lang="en-US" dirty="0"/>
              <a:t>relevant info in same / other logs, </a:t>
            </a:r>
            <a:r>
              <a:rPr lang="en-US" dirty="0" err="1"/>
              <a:t>config</a:t>
            </a:r>
            <a:endParaRPr lang="en-US" dirty="0"/>
          </a:p>
          <a:p>
            <a:pPr lvl="1">
              <a:lnSpc>
                <a:spcPct val="90000"/>
              </a:lnSpc>
            </a:pPr>
            <a:r>
              <a:rPr lang="en-US" dirty="0"/>
              <a:t>possibility </a:t>
            </a:r>
            <a:r>
              <a:rPr lang="en-US" dirty="0" smtClean="0"/>
              <a:t>of </a:t>
            </a:r>
            <a:r>
              <a:rPr lang="en-US" dirty="0"/>
              <a:t>unreliable entries</a:t>
            </a:r>
          </a:p>
          <a:p>
            <a:pPr>
              <a:lnSpc>
                <a:spcPct val="90000"/>
              </a:lnSpc>
            </a:pPr>
            <a:r>
              <a:rPr lang="en-US" dirty="0" smtClean="0"/>
              <a:t>Audit </a:t>
            </a:r>
            <a:r>
              <a:rPr lang="en-US" dirty="0"/>
              <a:t>file formats </a:t>
            </a:r>
            <a:r>
              <a:rPr lang="en-US" dirty="0" smtClean="0"/>
              <a:t>are a mix </a:t>
            </a:r>
            <a:r>
              <a:rPr lang="en-US" dirty="0"/>
              <a:t>of plain text / codes</a:t>
            </a:r>
          </a:p>
          <a:p>
            <a:pPr lvl="1">
              <a:lnSpc>
                <a:spcPct val="90000"/>
              </a:lnSpc>
            </a:pPr>
            <a:r>
              <a:rPr lang="en-US" dirty="0"/>
              <a:t>hence must decipher manually / automatically</a:t>
            </a:r>
          </a:p>
          <a:p>
            <a:pPr>
              <a:lnSpc>
                <a:spcPct val="90000"/>
              </a:lnSpc>
            </a:pPr>
            <a:r>
              <a:rPr lang="en-US" dirty="0" smtClean="0"/>
              <a:t>Ideally, one would </a:t>
            </a:r>
            <a:r>
              <a:rPr lang="en-US" dirty="0"/>
              <a:t>regularly review entries to gain understanding of </a:t>
            </a:r>
            <a:r>
              <a:rPr lang="en-US" dirty="0" smtClean="0"/>
              <a:t>baseline operations</a:t>
            </a:r>
            <a:endParaRPr lang="en-US" dirty="0"/>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28</a:t>
            </a:fld>
            <a:endParaRPr lang="en-US">
              <a:solidFill>
                <a:srgbClr val="000000"/>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2626" name="Rectangle 2"/>
          <p:cNvSpPr>
            <a:spLocks noGrp="1" noChangeArrowheads="1"/>
          </p:cNvSpPr>
          <p:nvPr>
            <p:ph type="title"/>
          </p:nvPr>
        </p:nvSpPr>
        <p:spPr/>
        <p:txBody>
          <a:bodyPr/>
          <a:lstStyle/>
          <a:p>
            <a:r>
              <a:rPr lang="en-US"/>
              <a:t>Types of Audit Trail Analysis</a:t>
            </a:r>
          </a:p>
        </p:txBody>
      </p:sp>
      <p:sp>
        <p:nvSpPr>
          <p:cNvPr id="1562627" name="Rectangle 3"/>
          <p:cNvSpPr>
            <a:spLocks noGrp="1" noChangeArrowheads="1"/>
          </p:cNvSpPr>
          <p:nvPr>
            <p:ph idx="1"/>
          </p:nvPr>
        </p:nvSpPr>
        <p:spPr>
          <a:xfrm>
            <a:off x="457200" y="1447800"/>
            <a:ext cx="8229600" cy="4800600"/>
          </a:xfrm>
        </p:spPr>
        <p:txBody>
          <a:bodyPr/>
          <a:lstStyle/>
          <a:p>
            <a:r>
              <a:rPr lang="en-US" dirty="0" smtClean="0"/>
              <a:t>Audit </a:t>
            </a:r>
            <a:r>
              <a:rPr lang="en-US" dirty="0"/>
              <a:t>trails can be used in multiple ways</a:t>
            </a:r>
          </a:p>
          <a:p>
            <a:r>
              <a:rPr lang="en-US" dirty="0" smtClean="0"/>
              <a:t>This </a:t>
            </a:r>
            <a:r>
              <a:rPr lang="en-US" dirty="0"/>
              <a:t>depends in part on when done</a:t>
            </a:r>
          </a:p>
          <a:p>
            <a:r>
              <a:rPr lang="en-US" dirty="0" smtClean="0"/>
              <a:t>Possibilities </a:t>
            </a:r>
            <a:r>
              <a:rPr lang="en-US" dirty="0"/>
              <a:t>include:</a:t>
            </a:r>
          </a:p>
          <a:p>
            <a:pPr lvl="1"/>
            <a:r>
              <a:rPr lang="en-US" dirty="0"/>
              <a:t>audit trail review after an </a:t>
            </a:r>
            <a:r>
              <a:rPr lang="en-US" dirty="0" smtClean="0"/>
              <a:t>event: triggered </a:t>
            </a:r>
            <a:r>
              <a:rPr lang="en-US" dirty="0"/>
              <a:t>by event to diagnose cause </a:t>
            </a:r>
            <a:r>
              <a:rPr lang="en-US" dirty="0" smtClean="0"/>
              <a:t>and </a:t>
            </a:r>
            <a:r>
              <a:rPr lang="en-US" dirty="0"/>
              <a:t>remediate</a:t>
            </a:r>
          </a:p>
          <a:p>
            <a:pPr lvl="1"/>
            <a:r>
              <a:rPr lang="en-US" dirty="0"/>
              <a:t>periodic review of audit trail </a:t>
            </a:r>
            <a:r>
              <a:rPr lang="en-US" dirty="0" smtClean="0"/>
              <a:t>data: review </a:t>
            </a:r>
            <a:r>
              <a:rPr lang="en-US" dirty="0"/>
              <a:t>bulk data to identify problems </a:t>
            </a:r>
            <a:r>
              <a:rPr lang="en-US" dirty="0" smtClean="0"/>
              <a:t>and characterize behavior</a:t>
            </a:r>
            <a:endParaRPr lang="en-US" dirty="0"/>
          </a:p>
          <a:p>
            <a:pPr lvl="1"/>
            <a:r>
              <a:rPr lang="en-US" dirty="0"/>
              <a:t>real-time audit </a:t>
            </a:r>
            <a:r>
              <a:rPr lang="en-US" dirty="0" smtClean="0"/>
              <a:t>analysis as </a:t>
            </a:r>
            <a:r>
              <a:rPr lang="en-US" dirty="0"/>
              <a:t>part of an intrusion detection function</a:t>
            </a:r>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29</a:t>
            </a:fld>
            <a:endParaRPr lang="en-US">
              <a:solidFill>
                <a:srgbClr val="00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of Log Data in Health Care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12961376"/>
              </p:ext>
            </p:extLst>
          </p:nvPr>
        </p:nvGraphicFramePr>
        <p:xfrm>
          <a:off x="2133600" y="1676400"/>
          <a:ext cx="4648200" cy="3474720"/>
        </p:xfrm>
        <a:graphic>
          <a:graphicData uri="http://schemas.openxmlformats.org/drawingml/2006/table">
            <a:tbl>
              <a:tblPr firstRow="1" bandRow="1">
                <a:tableStyleId>{5C22544A-7EE6-4342-B048-85BDC9FD1C3A}</a:tableStyleId>
              </a:tblPr>
              <a:tblGrid>
                <a:gridCol w="3465022">
                  <a:extLst>
                    <a:ext uri="{9D8B030D-6E8A-4147-A177-3AD203B41FA5}">
                      <a16:colId xmlns:a16="http://schemas.microsoft.com/office/drawing/2014/main" val="20000"/>
                    </a:ext>
                  </a:extLst>
                </a:gridCol>
                <a:gridCol w="1183178">
                  <a:extLst>
                    <a:ext uri="{9D8B030D-6E8A-4147-A177-3AD203B41FA5}">
                      <a16:colId xmlns:a16="http://schemas.microsoft.com/office/drawing/2014/main" val="20001"/>
                    </a:ext>
                  </a:extLst>
                </a:gridCol>
              </a:tblGrid>
              <a:tr h="370840">
                <a:tc>
                  <a:txBody>
                    <a:bodyPr/>
                    <a:lstStyle/>
                    <a:p>
                      <a:r>
                        <a:rPr lang="en-US" sz="3200" b="0" dirty="0" smtClean="0">
                          <a:solidFill>
                            <a:schemeClr val="tx1"/>
                          </a:solidFill>
                        </a:rPr>
                        <a:t>Firewall logs</a:t>
                      </a:r>
                      <a:endParaRPr lang="en-US" sz="3200" b="0" dirty="0">
                        <a:solidFill>
                          <a:schemeClr val="tx1"/>
                        </a:solidFill>
                      </a:endParaRPr>
                    </a:p>
                  </a:txBody>
                  <a:tcPr>
                    <a:noFill/>
                  </a:tcPr>
                </a:tc>
                <a:tc>
                  <a:txBody>
                    <a:bodyPr/>
                    <a:lstStyle/>
                    <a:p>
                      <a:r>
                        <a:rPr lang="en-US" sz="3200" b="0" dirty="0" smtClean="0">
                          <a:solidFill>
                            <a:schemeClr val="tx1"/>
                          </a:solidFill>
                        </a:rPr>
                        <a:t>83%</a:t>
                      </a:r>
                      <a:endParaRPr lang="en-US" sz="3200" b="0" dirty="0">
                        <a:solidFill>
                          <a:schemeClr val="tx1"/>
                        </a:solidFill>
                      </a:endParaRPr>
                    </a:p>
                  </a:txBody>
                  <a:tcPr>
                    <a:noFill/>
                  </a:tcPr>
                </a:tc>
                <a:extLst>
                  <a:ext uri="{0D108BD9-81ED-4DB2-BD59-A6C34878D82A}">
                    <a16:rowId xmlns:a16="http://schemas.microsoft.com/office/drawing/2014/main" val="10000"/>
                  </a:ext>
                </a:extLst>
              </a:tr>
              <a:tr h="370840">
                <a:tc>
                  <a:txBody>
                    <a:bodyPr/>
                    <a:lstStyle/>
                    <a:p>
                      <a:r>
                        <a:rPr lang="en-US" sz="3200" dirty="0" smtClean="0"/>
                        <a:t>Application logs</a:t>
                      </a:r>
                      <a:endParaRPr lang="en-US" sz="3200" dirty="0"/>
                    </a:p>
                  </a:txBody>
                  <a:tcPr>
                    <a:noFill/>
                  </a:tcPr>
                </a:tc>
                <a:tc>
                  <a:txBody>
                    <a:bodyPr/>
                    <a:lstStyle/>
                    <a:p>
                      <a:r>
                        <a:rPr lang="en-US" sz="3200" dirty="0" smtClean="0"/>
                        <a:t>72</a:t>
                      </a:r>
                    </a:p>
                  </a:txBody>
                  <a:tcPr>
                    <a:noFill/>
                  </a:tcPr>
                </a:tc>
                <a:extLst>
                  <a:ext uri="{0D108BD9-81ED-4DB2-BD59-A6C34878D82A}">
                    <a16:rowId xmlns:a16="http://schemas.microsoft.com/office/drawing/2014/main" val="10001"/>
                  </a:ext>
                </a:extLst>
              </a:tr>
              <a:tr h="370840">
                <a:tc>
                  <a:txBody>
                    <a:bodyPr/>
                    <a:lstStyle/>
                    <a:p>
                      <a:r>
                        <a:rPr lang="en-US" sz="3200" dirty="0" smtClean="0"/>
                        <a:t>Server logs</a:t>
                      </a:r>
                      <a:endParaRPr lang="en-US" sz="3200" dirty="0"/>
                    </a:p>
                  </a:txBody>
                  <a:tcPr>
                    <a:noFill/>
                  </a:tcPr>
                </a:tc>
                <a:tc>
                  <a:txBody>
                    <a:bodyPr/>
                    <a:lstStyle/>
                    <a:p>
                      <a:r>
                        <a:rPr lang="en-US" sz="3200" dirty="0" smtClean="0"/>
                        <a:t>70</a:t>
                      </a:r>
                      <a:endParaRPr lang="en-US" sz="3200" dirty="0"/>
                    </a:p>
                  </a:txBody>
                  <a:tcPr>
                    <a:noFill/>
                  </a:tcPr>
                </a:tc>
                <a:extLst>
                  <a:ext uri="{0D108BD9-81ED-4DB2-BD59-A6C34878D82A}">
                    <a16:rowId xmlns:a16="http://schemas.microsoft.com/office/drawing/2014/main" val="10002"/>
                  </a:ext>
                </a:extLst>
              </a:tr>
              <a:tr h="370840">
                <a:tc>
                  <a:txBody>
                    <a:bodyPr/>
                    <a:lstStyle/>
                    <a:p>
                      <a:r>
                        <a:rPr lang="en-US" sz="3200" dirty="0" smtClean="0"/>
                        <a:t>Intrusion detection</a:t>
                      </a:r>
                      <a:endParaRPr lang="en-US" sz="3200" dirty="0"/>
                    </a:p>
                  </a:txBody>
                  <a:tcPr>
                    <a:noFill/>
                  </a:tcPr>
                </a:tc>
                <a:tc>
                  <a:txBody>
                    <a:bodyPr/>
                    <a:lstStyle/>
                    <a:p>
                      <a:r>
                        <a:rPr lang="en-US" sz="3200" dirty="0" smtClean="0"/>
                        <a:t>60</a:t>
                      </a:r>
                      <a:endParaRPr lang="en-US" sz="3200" dirty="0"/>
                    </a:p>
                  </a:txBody>
                  <a:tcPr>
                    <a:noFill/>
                  </a:tcPr>
                </a:tc>
                <a:extLst>
                  <a:ext uri="{0D108BD9-81ED-4DB2-BD59-A6C34878D82A}">
                    <a16:rowId xmlns:a16="http://schemas.microsoft.com/office/drawing/2014/main" val="10003"/>
                  </a:ext>
                </a:extLst>
              </a:tr>
              <a:tr h="370840">
                <a:tc>
                  <a:txBody>
                    <a:bodyPr/>
                    <a:lstStyle/>
                    <a:p>
                      <a:r>
                        <a:rPr lang="en-US" sz="3200" dirty="0" smtClean="0"/>
                        <a:t>Network devices</a:t>
                      </a:r>
                      <a:endParaRPr lang="en-US" sz="3200" dirty="0"/>
                    </a:p>
                  </a:txBody>
                  <a:tcPr>
                    <a:noFill/>
                  </a:tcPr>
                </a:tc>
                <a:tc>
                  <a:txBody>
                    <a:bodyPr/>
                    <a:lstStyle/>
                    <a:p>
                      <a:r>
                        <a:rPr lang="en-US" sz="3200" dirty="0" smtClean="0"/>
                        <a:t>64</a:t>
                      </a:r>
                      <a:endParaRPr lang="en-US" sz="3200" dirty="0"/>
                    </a:p>
                  </a:txBody>
                  <a:tcPr>
                    <a:noFill/>
                  </a:tcPr>
                </a:tc>
                <a:extLst>
                  <a:ext uri="{0D108BD9-81ED-4DB2-BD59-A6C34878D82A}">
                    <a16:rowId xmlns:a16="http://schemas.microsoft.com/office/drawing/2014/main" val="10004"/>
                  </a:ext>
                </a:extLst>
              </a:tr>
              <a:tr h="370840">
                <a:tc>
                  <a:txBody>
                    <a:bodyPr/>
                    <a:lstStyle/>
                    <a:p>
                      <a:r>
                        <a:rPr lang="en-US" sz="3200" dirty="0" smtClean="0"/>
                        <a:t>Storage devices</a:t>
                      </a:r>
                      <a:endParaRPr lang="en-US" sz="3200" dirty="0"/>
                    </a:p>
                  </a:txBody>
                  <a:tcPr>
                    <a:noFill/>
                  </a:tcPr>
                </a:tc>
                <a:tc>
                  <a:txBody>
                    <a:bodyPr/>
                    <a:lstStyle/>
                    <a:p>
                      <a:r>
                        <a:rPr lang="en-US" sz="3200" dirty="0" smtClean="0"/>
                        <a:t>45</a:t>
                      </a:r>
                      <a:endParaRPr lang="en-US" sz="3200" dirty="0"/>
                    </a:p>
                  </a:txBody>
                  <a:tcPr>
                    <a:noFill/>
                  </a:tcPr>
                </a:tc>
                <a:extLst>
                  <a:ext uri="{0D108BD9-81ED-4DB2-BD59-A6C34878D82A}">
                    <a16:rowId xmlns:a16="http://schemas.microsoft.com/office/drawing/2014/main" val="10005"/>
                  </a:ext>
                </a:extLst>
              </a:tr>
            </a:tbl>
          </a:graphicData>
        </a:graphic>
      </p:graphicFrame>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3</a:t>
            </a:fld>
            <a:endParaRPr lang="en-US">
              <a:solidFill>
                <a:srgbClr val="000000"/>
              </a:solidFill>
            </a:endParaRPr>
          </a:p>
        </p:txBody>
      </p:sp>
      <p:sp>
        <p:nvSpPr>
          <p:cNvPr id="6" name="TextBox 5"/>
          <p:cNvSpPr txBox="1"/>
          <p:nvPr/>
        </p:nvSpPr>
        <p:spPr>
          <a:xfrm>
            <a:off x="2590800" y="5576815"/>
            <a:ext cx="6172200" cy="461665"/>
          </a:xfrm>
          <a:prstGeom prst="rect">
            <a:avLst/>
          </a:prstGeom>
          <a:noFill/>
        </p:spPr>
        <p:txBody>
          <a:bodyPr wrap="square" rtlCol="0">
            <a:spAutoFit/>
          </a:bodyPr>
          <a:lstStyle/>
          <a:p>
            <a:r>
              <a:rPr lang="en-US" sz="2400" dirty="0" smtClean="0"/>
              <a:t>HIMSS Annual Survey: 2010 data</a:t>
            </a:r>
            <a:endParaRPr lang="en-US" sz="2400" dirty="0"/>
          </a:p>
        </p:txBody>
      </p:sp>
    </p:spTree>
    <p:extLst>
      <p:ext uri="{BB962C8B-B14F-4D97-AF65-F5344CB8AC3E}">
        <p14:creationId xmlns:p14="http://schemas.microsoft.com/office/powerpoint/2010/main" val="30337190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4674" name="Rectangle 2"/>
          <p:cNvSpPr>
            <a:spLocks noGrp="1" noChangeArrowheads="1"/>
          </p:cNvSpPr>
          <p:nvPr>
            <p:ph type="title"/>
          </p:nvPr>
        </p:nvSpPr>
        <p:spPr/>
        <p:txBody>
          <a:bodyPr/>
          <a:lstStyle/>
          <a:p>
            <a:r>
              <a:rPr lang="en-US"/>
              <a:t>Audit Review</a:t>
            </a:r>
          </a:p>
        </p:txBody>
      </p:sp>
      <p:sp>
        <p:nvSpPr>
          <p:cNvPr id="1564675" name="Rectangle 3"/>
          <p:cNvSpPr>
            <a:spLocks noGrp="1" noChangeArrowheads="1"/>
          </p:cNvSpPr>
          <p:nvPr>
            <p:ph idx="1"/>
          </p:nvPr>
        </p:nvSpPr>
        <p:spPr>
          <a:xfrm>
            <a:off x="457200" y="1447800"/>
            <a:ext cx="8458200" cy="4800600"/>
          </a:xfrm>
        </p:spPr>
        <p:txBody>
          <a:bodyPr/>
          <a:lstStyle/>
          <a:p>
            <a:pPr>
              <a:lnSpc>
                <a:spcPct val="90000"/>
              </a:lnSpc>
            </a:pPr>
            <a:r>
              <a:rPr lang="en-US" dirty="0" smtClean="0"/>
              <a:t>Audit </a:t>
            </a:r>
            <a:r>
              <a:rPr lang="en-US" dirty="0"/>
              <a:t>review capability provides </a:t>
            </a:r>
            <a:r>
              <a:rPr lang="en-US" dirty="0" smtClean="0"/>
              <a:t>system administrators </a:t>
            </a:r>
            <a:r>
              <a:rPr lang="en-US" dirty="0"/>
              <a:t>with information from selected audit </a:t>
            </a:r>
            <a:r>
              <a:rPr lang="en-US" dirty="0" smtClean="0"/>
              <a:t>records:</a:t>
            </a:r>
            <a:endParaRPr lang="en-US" dirty="0"/>
          </a:p>
          <a:p>
            <a:pPr lvl="1">
              <a:lnSpc>
                <a:spcPct val="90000"/>
              </a:lnSpc>
            </a:pPr>
            <a:r>
              <a:rPr lang="en-US" dirty="0"/>
              <a:t>actions of one or more users</a:t>
            </a:r>
          </a:p>
          <a:p>
            <a:pPr lvl="1">
              <a:lnSpc>
                <a:spcPct val="90000"/>
              </a:lnSpc>
            </a:pPr>
            <a:r>
              <a:rPr lang="en-US" dirty="0"/>
              <a:t>actions on a specific object or resource</a:t>
            </a:r>
          </a:p>
          <a:p>
            <a:pPr lvl="1">
              <a:lnSpc>
                <a:spcPct val="90000"/>
              </a:lnSpc>
            </a:pPr>
            <a:r>
              <a:rPr lang="en-US" dirty="0"/>
              <a:t>all or a specified set of audited exceptions</a:t>
            </a:r>
          </a:p>
          <a:p>
            <a:pPr lvl="1">
              <a:lnSpc>
                <a:spcPct val="90000"/>
              </a:lnSpc>
            </a:pPr>
            <a:r>
              <a:rPr lang="en-US" dirty="0"/>
              <a:t>actions on a specific system / security attribute</a:t>
            </a:r>
          </a:p>
          <a:p>
            <a:pPr>
              <a:lnSpc>
                <a:spcPct val="90000"/>
              </a:lnSpc>
            </a:pPr>
            <a:r>
              <a:rPr lang="en-US" dirty="0" smtClean="0"/>
              <a:t>May </a:t>
            </a:r>
            <a:r>
              <a:rPr lang="en-US" dirty="0"/>
              <a:t>be filtered by time / source / freq </a:t>
            </a:r>
            <a:r>
              <a:rPr lang="en-US" dirty="0" smtClean="0"/>
              <a:t>etc.</a:t>
            </a:r>
            <a:endParaRPr lang="en-US" dirty="0"/>
          </a:p>
          <a:p>
            <a:pPr>
              <a:lnSpc>
                <a:spcPct val="90000"/>
              </a:lnSpc>
            </a:pPr>
            <a:r>
              <a:rPr lang="en-US" dirty="0" smtClean="0"/>
              <a:t>Used </a:t>
            </a:r>
            <a:r>
              <a:rPr lang="en-US" dirty="0"/>
              <a:t>to provide system activity baseline</a:t>
            </a:r>
          </a:p>
          <a:p>
            <a:pPr>
              <a:lnSpc>
                <a:spcPct val="90000"/>
              </a:lnSpc>
            </a:pPr>
            <a:r>
              <a:rPr lang="en-US" dirty="0" smtClean="0"/>
              <a:t>And </a:t>
            </a:r>
            <a:r>
              <a:rPr lang="en-US" dirty="0"/>
              <a:t>to gauge level of security related activity</a:t>
            </a:r>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30</a:t>
            </a:fld>
            <a:endParaRPr lang="en-US">
              <a:solidFill>
                <a:srgbClr val="00000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22" name="Rectangle 2"/>
          <p:cNvSpPr>
            <a:spLocks noGrp="1" noChangeArrowheads="1"/>
          </p:cNvSpPr>
          <p:nvPr>
            <p:ph type="title"/>
          </p:nvPr>
        </p:nvSpPr>
        <p:spPr/>
        <p:txBody>
          <a:bodyPr/>
          <a:lstStyle/>
          <a:p>
            <a:r>
              <a:rPr lang="en-US"/>
              <a:t>Approaches to Data Analysis</a:t>
            </a:r>
          </a:p>
        </p:txBody>
      </p:sp>
      <p:sp>
        <p:nvSpPr>
          <p:cNvPr id="1566723" name="Rectangle 3"/>
          <p:cNvSpPr>
            <a:spLocks noGrp="1" noChangeArrowheads="1"/>
          </p:cNvSpPr>
          <p:nvPr>
            <p:ph idx="1"/>
          </p:nvPr>
        </p:nvSpPr>
        <p:spPr>
          <a:xfrm>
            <a:off x="457200" y="1676400"/>
            <a:ext cx="8229600" cy="4800600"/>
          </a:xfrm>
        </p:spPr>
        <p:txBody>
          <a:bodyPr/>
          <a:lstStyle/>
          <a:p>
            <a:pPr>
              <a:lnSpc>
                <a:spcPct val="90000"/>
              </a:lnSpc>
            </a:pPr>
            <a:r>
              <a:rPr lang="en-US" dirty="0" smtClean="0"/>
              <a:t>Basic alerting: indication that an </a:t>
            </a:r>
            <a:r>
              <a:rPr lang="en-US" dirty="0"/>
              <a:t>interesting type of event has </a:t>
            </a:r>
            <a:r>
              <a:rPr lang="en-US" dirty="0" smtClean="0"/>
              <a:t>occurred</a:t>
            </a:r>
            <a:endParaRPr lang="en-US" dirty="0"/>
          </a:p>
          <a:p>
            <a:pPr>
              <a:lnSpc>
                <a:spcPct val="90000"/>
              </a:lnSpc>
            </a:pPr>
            <a:r>
              <a:rPr lang="en-US" dirty="0" err="1" smtClean="0"/>
              <a:t>Baselining</a:t>
            </a:r>
            <a:endParaRPr lang="en-US" dirty="0"/>
          </a:p>
          <a:p>
            <a:pPr lvl="1">
              <a:lnSpc>
                <a:spcPct val="90000"/>
              </a:lnSpc>
            </a:pPr>
            <a:r>
              <a:rPr lang="en-US" dirty="0"/>
              <a:t>define normal </a:t>
            </a:r>
            <a:r>
              <a:rPr lang="en-US" i="1" dirty="0"/>
              <a:t>vs.</a:t>
            </a:r>
            <a:r>
              <a:rPr lang="en-US" dirty="0"/>
              <a:t> unusual events / patterns</a:t>
            </a:r>
          </a:p>
          <a:p>
            <a:pPr lvl="1">
              <a:lnSpc>
                <a:spcPct val="90000"/>
              </a:lnSpc>
            </a:pPr>
            <a:r>
              <a:rPr lang="en-US" dirty="0"/>
              <a:t>compare with new data to detect changes</a:t>
            </a:r>
          </a:p>
          <a:p>
            <a:pPr>
              <a:lnSpc>
                <a:spcPct val="90000"/>
              </a:lnSpc>
            </a:pPr>
            <a:r>
              <a:rPr lang="en-US" dirty="0" smtClean="0"/>
              <a:t>Windowing: identification of </a:t>
            </a:r>
            <a:r>
              <a:rPr lang="en-US" dirty="0"/>
              <a:t>events within a given set of parameters</a:t>
            </a:r>
          </a:p>
          <a:p>
            <a:pPr>
              <a:lnSpc>
                <a:spcPct val="90000"/>
              </a:lnSpc>
            </a:pPr>
            <a:r>
              <a:rPr lang="en-US" dirty="0" smtClean="0"/>
              <a:t>Correlation: seeking </a:t>
            </a:r>
            <a:r>
              <a:rPr lang="en-US" dirty="0"/>
              <a:t>relationships among events</a:t>
            </a:r>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31</a:t>
            </a:fld>
            <a:endParaRPr lang="en-US">
              <a:solidFill>
                <a:srgbClr val="00000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“Artificial Stupidity”</a:t>
            </a:r>
            <a:endParaRPr lang="en-US" dirty="0"/>
          </a:p>
        </p:txBody>
      </p:sp>
      <p:sp>
        <p:nvSpPr>
          <p:cNvPr id="3" name="Content Placeholder 2"/>
          <p:cNvSpPr>
            <a:spLocks noGrp="1"/>
          </p:cNvSpPr>
          <p:nvPr>
            <p:ph idx="1"/>
          </p:nvPr>
        </p:nvSpPr>
        <p:spPr/>
        <p:txBody>
          <a:bodyPr/>
          <a:lstStyle/>
          <a:p>
            <a:r>
              <a:rPr lang="en-US" dirty="0" smtClean="0"/>
              <a:t>Identify those items in log files that are </a:t>
            </a:r>
            <a:r>
              <a:rPr lang="en-US" i="1" dirty="0" smtClean="0"/>
              <a:t>not</a:t>
            </a:r>
            <a:r>
              <a:rPr lang="en-US" dirty="0" smtClean="0"/>
              <a:t> interesting; filter them out.</a:t>
            </a:r>
          </a:p>
          <a:p>
            <a:r>
              <a:rPr lang="en-US" dirty="0" smtClean="0"/>
              <a:t>Everything else is either:</a:t>
            </a:r>
          </a:p>
          <a:p>
            <a:pPr lvl="1"/>
            <a:r>
              <a:rPr lang="en-US" dirty="0" smtClean="0"/>
              <a:t>Interesting; examine further.</a:t>
            </a:r>
          </a:p>
          <a:p>
            <a:pPr lvl="1"/>
            <a:r>
              <a:rPr lang="en-US" dirty="0" smtClean="0"/>
              <a:t>Not interesting: add to filter list.</a:t>
            </a:r>
          </a:p>
          <a:p>
            <a:pPr lvl="1"/>
            <a:endParaRPr lang="en-US" dirty="0"/>
          </a:p>
          <a:p>
            <a:pPr marL="0" indent="0">
              <a:buNone/>
            </a:pPr>
            <a:r>
              <a:rPr lang="en-US" sz="2000" dirty="0" smtClean="0"/>
              <a:t>Suggested by Marcus </a:t>
            </a:r>
            <a:r>
              <a:rPr lang="en-US" sz="2000" dirty="0" err="1" smtClean="0"/>
              <a:t>Ranum</a:t>
            </a:r>
            <a:endParaRPr lang="en-US" sz="2000" dirty="0"/>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32</a:t>
            </a:fld>
            <a:endParaRPr lang="en-US">
              <a:solidFill>
                <a:srgbClr val="000000"/>
              </a:solidFill>
            </a:endParaRPr>
          </a:p>
        </p:txBody>
      </p:sp>
    </p:spTree>
    <p:extLst>
      <p:ext uri="{BB962C8B-B14F-4D97-AF65-F5344CB8AC3E}">
        <p14:creationId xmlns:p14="http://schemas.microsoft.com/office/powerpoint/2010/main" val="20896250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8770" name="Rectangle 2"/>
          <p:cNvSpPr>
            <a:spLocks noGrp="1" noChangeArrowheads="1"/>
          </p:cNvSpPr>
          <p:nvPr>
            <p:ph type="title"/>
          </p:nvPr>
        </p:nvSpPr>
        <p:spPr/>
        <p:txBody>
          <a:bodyPr/>
          <a:lstStyle/>
          <a:p>
            <a:r>
              <a:rPr lang="en-US"/>
              <a:t>Integrated Approaches</a:t>
            </a:r>
          </a:p>
        </p:txBody>
      </p:sp>
      <p:sp>
        <p:nvSpPr>
          <p:cNvPr id="1568771" name="Rectangle 3"/>
          <p:cNvSpPr>
            <a:spLocks noGrp="1" noChangeArrowheads="1"/>
          </p:cNvSpPr>
          <p:nvPr>
            <p:ph idx="1"/>
          </p:nvPr>
        </p:nvSpPr>
        <p:spPr>
          <a:xfrm>
            <a:off x="457200" y="1447800"/>
            <a:ext cx="8229600" cy="4724400"/>
          </a:xfrm>
        </p:spPr>
        <p:txBody>
          <a:bodyPr/>
          <a:lstStyle/>
          <a:p>
            <a:pPr>
              <a:lnSpc>
                <a:spcPct val="90000"/>
              </a:lnSpc>
            </a:pPr>
            <a:r>
              <a:rPr lang="en-US" sz="2700" dirty="0" smtClean="0"/>
              <a:t>Volume </a:t>
            </a:r>
            <a:r>
              <a:rPr lang="en-US" sz="2700" dirty="0"/>
              <a:t>of audit data </a:t>
            </a:r>
            <a:r>
              <a:rPr lang="en-US" sz="2700" dirty="0" smtClean="0"/>
              <a:t>means </a:t>
            </a:r>
            <a:r>
              <a:rPr lang="en-US" sz="2700" dirty="0"/>
              <a:t>manual analysis and </a:t>
            </a:r>
            <a:r>
              <a:rPr lang="en-US" sz="2700" dirty="0" err="1"/>
              <a:t>baselining</a:t>
            </a:r>
            <a:r>
              <a:rPr lang="en-US" sz="2700" dirty="0"/>
              <a:t> is impractical</a:t>
            </a:r>
          </a:p>
          <a:p>
            <a:pPr>
              <a:lnSpc>
                <a:spcPct val="90000"/>
              </a:lnSpc>
            </a:pPr>
            <a:r>
              <a:rPr lang="en-US" sz="2700" dirty="0" smtClean="0"/>
              <a:t>Instead, use </a:t>
            </a:r>
            <a:r>
              <a:rPr lang="en-US" sz="2700" dirty="0"/>
              <a:t>a Security Information and Event Management (SIEM) system</a:t>
            </a:r>
          </a:p>
          <a:p>
            <a:pPr lvl="1">
              <a:lnSpc>
                <a:spcPct val="90000"/>
              </a:lnSpc>
            </a:pPr>
            <a:r>
              <a:rPr lang="en-US" sz="2300" dirty="0"/>
              <a:t>a centralized logging and analysis package</a:t>
            </a:r>
          </a:p>
          <a:p>
            <a:pPr lvl="1">
              <a:lnSpc>
                <a:spcPct val="90000"/>
              </a:lnSpc>
            </a:pPr>
            <a:r>
              <a:rPr lang="en-US" sz="2300" dirty="0" err="1"/>
              <a:t>agentless</a:t>
            </a:r>
            <a:r>
              <a:rPr lang="en-US" sz="2300" dirty="0"/>
              <a:t> or agent-based</a:t>
            </a:r>
          </a:p>
          <a:p>
            <a:pPr lvl="1">
              <a:lnSpc>
                <a:spcPct val="90000"/>
              </a:lnSpc>
            </a:pPr>
            <a:r>
              <a:rPr lang="en-US" sz="2300" dirty="0"/>
              <a:t>normalizes a variety of log formats</a:t>
            </a:r>
          </a:p>
          <a:p>
            <a:pPr lvl="1">
              <a:lnSpc>
                <a:spcPct val="90000"/>
              </a:lnSpc>
            </a:pPr>
            <a:r>
              <a:rPr lang="en-US" sz="2300" dirty="0"/>
              <a:t>analyzes combined data</a:t>
            </a:r>
          </a:p>
          <a:p>
            <a:pPr lvl="1">
              <a:lnSpc>
                <a:spcPct val="90000"/>
              </a:lnSpc>
            </a:pPr>
            <a:r>
              <a:rPr lang="en-US" sz="2300" dirty="0"/>
              <a:t>correlates events among the log entries</a:t>
            </a:r>
          </a:p>
          <a:p>
            <a:pPr lvl="1">
              <a:lnSpc>
                <a:spcPct val="90000"/>
              </a:lnSpc>
            </a:pPr>
            <a:r>
              <a:rPr lang="en-US" sz="2300" dirty="0"/>
              <a:t>identifies and prioritizes significant events</a:t>
            </a:r>
          </a:p>
          <a:p>
            <a:pPr lvl="1">
              <a:lnSpc>
                <a:spcPct val="90000"/>
              </a:lnSpc>
            </a:pPr>
            <a:r>
              <a:rPr lang="en-US" sz="2300" dirty="0"/>
              <a:t>can initiate responses</a:t>
            </a:r>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33</a:t>
            </a:fld>
            <a:endParaRPr lang="en-US">
              <a:solidFill>
                <a:srgbClr val="000000"/>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mtClean="0"/>
              <a:t>Security Compliance</a:t>
            </a:r>
            <a:endParaRPr lang="en-US" smtClean="0">
              <a:latin typeface="Times" pitchFamily="18" charset="0"/>
            </a:endParaRPr>
          </a:p>
        </p:txBody>
      </p:sp>
      <p:sp>
        <p:nvSpPr>
          <p:cNvPr id="17411" name="Rectangle 3"/>
          <p:cNvSpPr>
            <a:spLocks noGrp="1" noChangeArrowheads="1"/>
          </p:cNvSpPr>
          <p:nvPr>
            <p:ph idx="1"/>
          </p:nvPr>
        </p:nvSpPr>
        <p:spPr/>
        <p:txBody>
          <a:bodyPr>
            <a:normAutofit/>
          </a:bodyPr>
          <a:lstStyle/>
          <a:p>
            <a:r>
              <a:rPr lang="en-US" smtClean="0"/>
              <a:t>Conduct audits to review security processes</a:t>
            </a:r>
          </a:p>
          <a:p>
            <a:r>
              <a:rPr lang="en-US" smtClean="0"/>
              <a:t>Verify compliance with security plan</a:t>
            </a:r>
          </a:p>
          <a:p>
            <a:r>
              <a:rPr lang="en-US" smtClean="0"/>
              <a:t>Use internal or external personnel</a:t>
            </a:r>
          </a:p>
          <a:p>
            <a:r>
              <a:rPr lang="en-US" smtClean="0"/>
              <a:t>Usually based on checklists; verify that: </a:t>
            </a:r>
          </a:p>
          <a:p>
            <a:pPr lvl="1"/>
            <a:r>
              <a:rPr lang="en-US" smtClean="0"/>
              <a:t>suitable policies and plans were created</a:t>
            </a:r>
          </a:p>
          <a:p>
            <a:pPr lvl="1"/>
            <a:r>
              <a:rPr lang="en-US" smtClean="0"/>
              <a:t>suitable controls were chosen</a:t>
            </a:r>
          </a:p>
          <a:p>
            <a:pPr lvl="1"/>
            <a:r>
              <a:rPr lang="en-US" smtClean="0"/>
              <a:t>that they are maintained and used correctly</a:t>
            </a:r>
          </a:p>
          <a:p>
            <a:r>
              <a:rPr lang="en-US" smtClean="0"/>
              <a:t>Often as part of wider general audit, </a:t>
            </a:r>
            <a:r>
              <a:rPr lang="en-US" i="1" smtClean="0"/>
              <a:t>e.g</a:t>
            </a:r>
            <a:r>
              <a:rPr lang="en-US" smtClean="0"/>
              <a:t>. an annual financial audit.</a:t>
            </a:r>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34</a:t>
            </a:fld>
            <a:endParaRPr lang="en-US">
              <a:solidFill>
                <a:srgbClr val="00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Growth of Log Data Volume</a:t>
            </a:r>
            <a:endParaRPr lang="en-US" dirty="0"/>
          </a:p>
        </p:txBody>
      </p:sp>
      <p:sp>
        <p:nvSpPr>
          <p:cNvPr id="3" name="Content Placeholder 2"/>
          <p:cNvSpPr>
            <a:spLocks noGrp="1"/>
          </p:cNvSpPr>
          <p:nvPr>
            <p:ph idx="1"/>
          </p:nvPr>
        </p:nvSpPr>
        <p:spPr/>
        <p:txBody>
          <a:bodyPr/>
          <a:lstStyle/>
          <a:p>
            <a:r>
              <a:rPr lang="en-US" dirty="0" smtClean="0"/>
              <a:t>15-20% growth in annual volume (SANS Institute.)</a:t>
            </a:r>
          </a:p>
          <a:p>
            <a:pPr lvl="1"/>
            <a:r>
              <a:rPr lang="en-US" dirty="0" smtClean="0"/>
              <a:t>More log sources</a:t>
            </a:r>
          </a:p>
          <a:p>
            <a:pPr lvl="1"/>
            <a:r>
              <a:rPr lang="en-US" dirty="0" smtClean="0"/>
              <a:t>Increased regulation</a:t>
            </a:r>
          </a:p>
          <a:p>
            <a:pPr lvl="1"/>
            <a:r>
              <a:rPr lang="en-US" dirty="0" smtClean="0"/>
              <a:t>Application log data</a:t>
            </a:r>
            <a:endParaRPr lang="en-US" dirty="0"/>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4</a:t>
            </a:fld>
            <a:endParaRPr lang="en-US">
              <a:solidFill>
                <a:srgbClr val="000000"/>
              </a:solidFill>
            </a:endParaRPr>
          </a:p>
        </p:txBody>
      </p:sp>
    </p:spTree>
    <p:extLst>
      <p:ext uri="{BB962C8B-B14F-4D97-AF65-F5344CB8AC3E}">
        <p14:creationId xmlns:p14="http://schemas.microsoft.com/office/powerpoint/2010/main" val="3566913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Collection and Use of Audit Data</a:t>
            </a:r>
            <a:endParaRPr lang="en-US" dirty="0"/>
          </a:p>
        </p:txBody>
      </p:sp>
      <p:sp>
        <p:nvSpPr>
          <p:cNvPr id="3" name="Content Placeholder 2"/>
          <p:cNvSpPr>
            <a:spLocks noGrp="1"/>
          </p:cNvSpPr>
          <p:nvPr>
            <p:ph idx="1"/>
          </p:nvPr>
        </p:nvSpPr>
        <p:spPr/>
        <p:txBody>
          <a:bodyPr/>
          <a:lstStyle/>
          <a:p>
            <a:r>
              <a:rPr lang="en-US" dirty="0" smtClean="0"/>
              <a:t>Detecting unauthorized access or abuse of authorized access.</a:t>
            </a:r>
          </a:p>
          <a:p>
            <a:r>
              <a:rPr lang="en-US" dirty="0" smtClean="0"/>
              <a:t>Regulatory requirements</a:t>
            </a:r>
          </a:p>
          <a:p>
            <a:r>
              <a:rPr lang="en-US" dirty="0" smtClean="0"/>
              <a:t>Financial audit requirements</a:t>
            </a:r>
          </a:p>
          <a:p>
            <a:r>
              <a:rPr lang="en-US" dirty="0" smtClean="0"/>
              <a:t>Problem determination (troubleshooting)</a:t>
            </a:r>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5</a:t>
            </a:fld>
            <a:endParaRPr lang="en-US">
              <a:solidFill>
                <a:srgbClr val="000000"/>
              </a:solidFill>
            </a:endParaRPr>
          </a:p>
        </p:txBody>
      </p:sp>
    </p:spTree>
    <p:extLst>
      <p:ext uri="{BB962C8B-B14F-4D97-AF65-F5344CB8AC3E}">
        <p14:creationId xmlns:p14="http://schemas.microsoft.com/office/powerpoint/2010/main" val="1600970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a:t>
            </a:r>
            <a:endParaRPr lang="en-US" dirty="0"/>
          </a:p>
        </p:txBody>
      </p:sp>
      <p:sp>
        <p:nvSpPr>
          <p:cNvPr id="3" name="Content Placeholder 2"/>
          <p:cNvSpPr>
            <a:spLocks noGrp="1"/>
          </p:cNvSpPr>
          <p:nvPr>
            <p:ph idx="1"/>
          </p:nvPr>
        </p:nvSpPr>
        <p:spPr/>
        <p:txBody>
          <a:bodyPr/>
          <a:lstStyle/>
          <a:p>
            <a:r>
              <a:rPr lang="en-US" dirty="0" smtClean="0"/>
              <a:t>Use of logging is mostly reactive</a:t>
            </a:r>
          </a:p>
          <a:p>
            <a:r>
              <a:rPr lang="en-US" dirty="0" smtClean="0"/>
              <a:t>Log files from multiple sources are in different, incompatible formats</a:t>
            </a:r>
          </a:p>
          <a:p>
            <a:r>
              <a:rPr lang="en-US" dirty="0" smtClean="0"/>
              <a:t>Log processing software not yet mature</a:t>
            </a:r>
            <a:endParaRPr lang="en-US" dirty="0"/>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6</a:t>
            </a:fld>
            <a:endParaRPr lang="en-US">
              <a:solidFill>
                <a:srgbClr val="000000"/>
              </a:solidFill>
            </a:endParaRPr>
          </a:p>
        </p:txBody>
      </p:sp>
    </p:spTree>
    <p:extLst>
      <p:ext uri="{BB962C8B-B14F-4D97-AF65-F5344CB8AC3E}">
        <p14:creationId xmlns:p14="http://schemas.microsoft.com/office/powerpoint/2010/main" val="6057162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1426" name="Rectangle 2"/>
          <p:cNvSpPr>
            <a:spLocks noGrp="1" noChangeArrowheads="1"/>
          </p:cNvSpPr>
          <p:nvPr>
            <p:ph type="title"/>
          </p:nvPr>
        </p:nvSpPr>
        <p:spPr>
          <a:xfrm>
            <a:off x="457200" y="0"/>
            <a:ext cx="8229600" cy="1139825"/>
          </a:xfrm>
        </p:spPr>
        <p:txBody>
          <a:bodyPr/>
          <a:lstStyle/>
          <a:p>
            <a:r>
              <a:rPr lang="en-US">
                <a:latin typeface="Helvetica" pitchFamily="34" charset="0"/>
              </a:rPr>
              <a:t>Security Audit Architecture</a:t>
            </a:r>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7</a:t>
            </a:fld>
            <a:endParaRPr lang="en-US">
              <a:solidFill>
                <a:srgbClr val="000000"/>
              </a:solidFill>
            </a:endParaRPr>
          </a:p>
        </p:txBody>
      </p:sp>
      <p:pic>
        <p:nvPicPr>
          <p:cNvPr id="1511427" name="Picture 3"/>
          <p:cNvPicPr>
            <a:picLocks noChangeAspect="1" noChangeArrowheads="1"/>
          </p:cNvPicPr>
          <p:nvPr/>
        </p:nvPicPr>
        <p:blipFill>
          <a:blip r:embed="rId3" cstate="print"/>
          <a:srcRect l="6949" t="16109" r="6949" b="30426"/>
          <a:stretch>
            <a:fillRect/>
          </a:stretch>
        </p:blipFill>
        <p:spPr bwMode="auto">
          <a:xfrm>
            <a:off x="1828800" y="1676400"/>
            <a:ext cx="5708650" cy="4587501"/>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7570" name="Rectangle 2"/>
          <p:cNvSpPr>
            <a:spLocks noGrp="1" noChangeArrowheads="1"/>
          </p:cNvSpPr>
          <p:nvPr>
            <p:ph type="title"/>
          </p:nvPr>
        </p:nvSpPr>
        <p:spPr/>
        <p:txBody>
          <a:bodyPr/>
          <a:lstStyle/>
          <a:p>
            <a:r>
              <a:rPr lang="en-US"/>
              <a:t>Event Definition</a:t>
            </a:r>
          </a:p>
        </p:txBody>
      </p:sp>
      <p:sp>
        <p:nvSpPr>
          <p:cNvPr id="1517571" name="Rectangle 3"/>
          <p:cNvSpPr>
            <a:spLocks noGrp="1" noChangeArrowheads="1"/>
          </p:cNvSpPr>
          <p:nvPr>
            <p:ph idx="1"/>
          </p:nvPr>
        </p:nvSpPr>
        <p:spPr>
          <a:xfrm>
            <a:off x="457200" y="1447800"/>
            <a:ext cx="8229600" cy="4876800"/>
          </a:xfrm>
        </p:spPr>
        <p:txBody>
          <a:bodyPr/>
          <a:lstStyle/>
          <a:p>
            <a:pPr>
              <a:lnSpc>
                <a:spcPct val="90000"/>
              </a:lnSpc>
            </a:pPr>
            <a:r>
              <a:rPr lang="en-US" sz="2700" dirty="0"/>
              <a:t>We must </a:t>
            </a:r>
            <a:r>
              <a:rPr lang="en-US" sz="2700" dirty="0" smtClean="0"/>
              <a:t>define (by policy) </a:t>
            </a:r>
            <a:r>
              <a:rPr lang="en-US" sz="2700" dirty="0"/>
              <a:t>what are auditable events</a:t>
            </a:r>
          </a:p>
          <a:p>
            <a:pPr>
              <a:lnSpc>
                <a:spcPct val="90000"/>
              </a:lnSpc>
            </a:pPr>
            <a:r>
              <a:rPr lang="en-US" sz="2700" dirty="0" smtClean="0"/>
              <a:t>The Common </a:t>
            </a:r>
            <a:r>
              <a:rPr lang="en-US" sz="2700" dirty="0"/>
              <a:t>Criteria </a:t>
            </a:r>
            <a:r>
              <a:rPr lang="en-US" sz="2700" dirty="0" smtClean="0"/>
              <a:t>suggest:</a:t>
            </a:r>
            <a:endParaRPr lang="en-US" sz="2700" dirty="0"/>
          </a:p>
          <a:p>
            <a:pPr lvl="1">
              <a:lnSpc>
                <a:spcPct val="90000"/>
              </a:lnSpc>
            </a:pPr>
            <a:r>
              <a:rPr lang="en-US" sz="2300" dirty="0">
                <a:latin typeface="Times" pitchFamily="18" charset="0"/>
              </a:rPr>
              <a:t>introduction of objects </a:t>
            </a:r>
          </a:p>
          <a:p>
            <a:pPr lvl="1">
              <a:lnSpc>
                <a:spcPct val="90000"/>
              </a:lnSpc>
            </a:pPr>
            <a:r>
              <a:rPr lang="en-US" sz="2300" dirty="0">
                <a:latin typeface="Times" pitchFamily="18" charset="0"/>
              </a:rPr>
              <a:t>deletion of objects</a:t>
            </a:r>
          </a:p>
          <a:p>
            <a:pPr lvl="1">
              <a:lnSpc>
                <a:spcPct val="90000"/>
              </a:lnSpc>
            </a:pPr>
            <a:r>
              <a:rPr lang="en-US" sz="2300" dirty="0">
                <a:latin typeface="Times" pitchFamily="18" charset="0"/>
              </a:rPr>
              <a:t>distribution or revocation of access rights or capabilities</a:t>
            </a:r>
          </a:p>
          <a:p>
            <a:pPr lvl="1">
              <a:lnSpc>
                <a:spcPct val="90000"/>
              </a:lnSpc>
            </a:pPr>
            <a:r>
              <a:rPr lang="en-US" sz="2300" dirty="0">
                <a:latin typeface="Times" pitchFamily="18" charset="0"/>
              </a:rPr>
              <a:t>changes to subject or object security attributes</a:t>
            </a:r>
          </a:p>
          <a:p>
            <a:pPr lvl="1">
              <a:lnSpc>
                <a:spcPct val="90000"/>
              </a:lnSpc>
            </a:pPr>
            <a:r>
              <a:rPr lang="en-US" sz="2300" dirty="0">
                <a:latin typeface="Times" pitchFamily="18" charset="0"/>
              </a:rPr>
              <a:t>policy checks performed by the security software </a:t>
            </a:r>
          </a:p>
          <a:p>
            <a:pPr lvl="1">
              <a:lnSpc>
                <a:spcPct val="90000"/>
              </a:lnSpc>
            </a:pPr>
            <a:r>
              <a:rPr lang="en-US" sz="2300" dirty="0">
                <a:latin typeface="Times" pitchFamily="18" charset="0"/>
              </a:rPr>
              <a:t>use of access rights to bypass a policy check</a:t>
            </a:r>
          </a:p>
          <a:p>
            <a:pPr lvl="1">
              <a:lnSpc>
                <a:spcPct val="90000"/>
              </a:lnSpc>
            </a:pPr>
            <a:r>
              <a:rPr lang="en-US" sz="2300" dirty="0">
                <a:latin typeface="Times" pitchFamily="18" charset="0"/>
                <a:cs typeface="Times New Roman" pitchFamily="18" charset="0"/>
              </a:rPr>
              <a:t>u</a:t>
            </a:r>
            <a:r>
              <a:rPr lang="en-US" sz="2300" dirty="0">
                <a:latin typeface="Times" pitchFamily="18" charset="0"/>
              </a:rPr>
              <a:t>se of identification and authentication functions;</a:t>
            </a:r>
          </a:p>
          <a:p>
            <a:pPr lvl="1">
              <a:lnSpc>
                <a:spcPct val="90000"/>
              </a:lnSpc>
            </a:pPr>
            <a:r>
              <a:rPr lang="en-US" sz="2300" dirty="0">
                <a:latin typeface="Times" pitchFamily="18" charset="0"/>
                <a:cs typeface="Times New Roman" pitchFamily="18" charset="0"/>
              </a:rPr>
              <a:t>s</a:t>
            </a:r>
            <a:r>
              <a:rPr lang="en-US" sz="2300" dirty="0">
                <a:latin typeface="Times" pitchFamily="18" charset="0"/>
              </a:rPr>
              <a:t>ecurity-related actions taken by an operator/user </a:t>
            </a:r>
          </a:p>
          <a:p>
            <a:pPr lvl="1">
              <a:lnSpc>
                <a:spcPct val="90000"/>
              </a:lnSpc>
            </a:pPr>
            <a:r>
              <a:rPr lang="en-US" sz="2300" dirty="0">
                <a:latin typeface="Times" pitchFamily="18" charset="0"/>
              </a:rPr>
              <a:t>import/export of data from/to removable media</a:t>
            </a:r>
          </a:p>
        </p:txBody>
      </p:sp>
      <p:sp>
        <p:nvSpPr>
          <p:cNvPr id="4" name="Slide Number Placeholder 3"/>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8</a:t>
            </a:fld>
            <a:endParaRPr lang="en-US">
              <a:solidFill>
                <a:srgbClr val="00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9618" name="Rectangle 2"/>
          <p:cNvSpPr>
            <a:spLocks noGrp="1" noChangeArrowheads="1"/>
          </p:cNvSpPr>
          <p:nvPr>
            <p:ph type="title"/>
          </p:nvPr>
        </p:nvSpPr>
        <p:spPr/>
        <p:txBody>
          <a:bodyPr/>
          <a:lstStyle/>
          <a:p>
            <a:r>
              <a:rPr lang="en-US"/>
              <a:t>Other Audit Requirements</a:t>
            </a:r>
          </a:p>
        </p:txBody>
      </p:sp>
      <p:sp>
        <p:nvSpPr>
          <p:cNvPr id="1519619" name="Rectangle 3"/>
          <p:cNvSpPr>
            <a:spLocks noGrp="1" noChangeArrowheads="1"/>
          </p:cNvSpPr>
          <p:nvPr>
            <p:ph idx="1"/>
          </p:nvPr>
        </p:nvSpPr>
        <p:spPr/>
        <p:txBody>
          <a:bodyPr/>
          <a:lstStyle/>
          <a:p>
            <a:r>
              <a:rPr lang="en-US" dirty="0" smtClean="0"/>
              <a:t>Event </a:t>
            </a:r>
            <a:r>
              <a:rPr lang="en-US" dirty="0"/>
              <a:t>detection hooks in software and monitoring software to capture activity</a:t>
            </a:r>
          </a:p>
          <a:p>
            <a:r>
              <a:rPr lang="en-US" dirty="0" smtClean="0"/>
              <a:t>Event </a:t>
            </a:r>
            <a:r>
              <a:rPr lang="en-US" dirty="0"/>
              <a:t>recording function with secure storage</a:t>
            </a:r>
          </a:p>
          <a:p>
            <a:r>
              <a:rPr lang="en-US" dirty="0" smtClean="0"/>
              <a:t>Event </a:t>
            </a:r>
            <a:r>
              <a:rPr lang="en-US" dirty="0"/>
              <a:t>and audit trail analysis software, tools, and interfaces</a:t>
            </a:r>
          </a:p>
          <a:p>
            <a:r>
              <a:rPr lang="en-US" dirty="0" smtClean="0"/>
              <a:t>Security </a:t>
            </a:r>
            <a:r>
              <a:rPr lang="en-US" dirty="0"/>
              <a:t>of the auditing </a:t>
            </a:r>
            <a:r>
              <a:rPr lang="en-US" dirty="0" smtClean="0"/>
              <a:t>function itself</a:t>
            </a:r>
            <a:endParaRPr lang="en-US" dirty="0"/>
          </a:p>
          <a:p>
            <a:r>
              <a:rPr lang="en-US" dirty="0" smtClean="0"/>
              <a:t>Minimal </a:t>
            </a:r>
            <a:r>
              <a:rPr lang="en-US" dirty="0"/>
              <a:t>effect on functionality</a:t>
            </a:r>
          </a:p>
        </p:txBody>
      </p:sp>
      <p:sp>
        <p:nvSpPr>
          <p:cNvPr id="5" name="Slide Number Placeholder 4"/>
          <p:cNvSpPr>
            <a:spLocks noGrp="1"/>
          </p:cNvSpPr>
          <p:nvPr>
            <p:ph type="sldNum" sz="quarter" idx="12"/>
          </p:nvPr>
        </p:nvSpPr>
        <p:spPr/>
        <p:txBody>
          <a:bodyPr/>
          <a:lstStyle/>
          <a:p>
            <a:pPr>
              <a:defRPr/>
            </a:pPr>
            <a:fld id="{02BFA0EB-9E34-4ABF-BED4-335CFDB6DED2}" type="slidenum">
              <a:rPr lang="en-US" smtClean="0">
                <a:solidFill>
                  <a:srgbClr val="000000"/>
                </a:solidFill>
              </a:rPr>
              <a:pPr>
                <a:defRPr/>
              </a:pPr>
              <a:t>9</a:t>
            </a:fld>
            <a:endParaRPr lang="en-US">
              <a:solidFill>
                <a:srgbClr val="000000"/>
              </a:solidFill>
            </a:endParaRPr>
          </a:p>
        </p:txBody>
      </p:sp>
      <p:sp>
        <p:nvSpPr>
          <p:cNvPr id="1519620" name="SMARTPenAnnotation28"/>
          <p:cNvSpPr>
            <a:spLocks/>
          </p:cNvSpPr>
          <p:nvPr/>
        </p:nvSpPr>
        <p:spPr bwMode="auto">
          <a:xfrm>
            <a:off x="169863" y="2589213"/>
            <a:ext cx="11112" cy="1587"/>
          </a:xfrm>
          <a:custGeom>
            <a:avLst/>
            <a:gdLst/>
            <a:ahLst/>
            <a:cxnLst>
              <a:cxn ang="0">
                <a:pos x="6" y="0"/>
              </a:cxn>
              <a:cxn ang="0">
                <a:pos x="0" y="0"/>
              </a:cxn>
            </a:cxnLst>
            <a:rect l="0" t="0" r="r" b="b"/>
            <a:pathLst>
              <a:path w="7" h="1">
                <a:moveTo>
                  <a:pt x="6" y="0"/>
                </a:moveTo>
                <a:lnTo>
                  <a:pt x="0" y="0"/>
                </a:lnTo>
              </a:path>
            </a:pathLst>
          </a:custGeom>
          <a:noFill/>
          <a:ln w="38100" cap="flat" cmpd="sng">
            <a:solidFill>
              <a:srgbClr val="FF0000"/>
            </a:solidFill>
            <a:prstDash val="solid"/>
            <a:round/>
            <a:headEnd type="none" w="med" len="med"/>
            <a:tailEnd type="none" w="med" len="med"/>
          </a:ln>
          <a:effectLst/>
        </p:spPr>
        <p:txBody>
          <a:bodyPr wrap="none" anchor="ctr"/>
          <a:lstStyle/>
          <a:p>
            <a:endParaRPr lang="en-US" b="1">
              <a:solidFill>
                <a:srgbClr val="00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1520</TotalTime>
  <Words>6708</Words>
  <Application>Microsoft Office PowerPoint</Application>
  <PresentationFormat>On-screen Show (4:3)</PresentationFormat>
  <Paragraphs>453</Paragraphs>
  <Slides>34</Slides>
  <Notes>26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34</vt:i4>
      </vt:variant>
    </vt:vector>
  </HeadingPairs>
  <TitlesOfParts>
    <vt:vector size="44" baseType="lpstr">
      <vt:lpstr>Arial</vt:lpstr>
      <vt:lpstr>Calibri</vt:lpstr>
      <vt:lpstr>Calibri Light</vt:lpstr>
      <vt:lpstr>Courier</vt:lpstr>
      <vt:lpstr>Courier New</vt:lpstr>
      <vt:lpstr>Helvetica</vt:lpstr>
      <vt:lpstr>Times</vt:lpstr>
      <vt:lpstr>Times New Roman</vt:lpstr>
      <vt:lpstr>Wingdings</vt:lpstr>
      <vt:lpstr>Office Theme</vt:lpstr>
      <vt:lpstr>IT 6533 Health Information Security  and Privacy</vt:lpstr>
      <vt:lpstr>Security Auditing</vt:lpstr>
      <vt:lpstr>Sources of Log Data in Health Care</vt:lpstr>
      <vt:lpstr>Growth of Log Data Volume</vt:lpstr>
      <vt:lpstr>Collection and Use of Audit Data</vt:lpstr>
      <vt:lpstr>Problems</vt:lpstr>
      <vt:lpstr>Security Audit Architecture</vt:lpstr>
      <vt:lpstr>Event Definition</vt:lpstr>
      <vt:lpstr>Other Audit Requirements</vt:lpstr>
      <vt:lpstr>Implementation Requirements</vt:lpstr>
      <vt:lpstr>What to Collect</vt:lpstr>
      <vt:lpstr>Sources of Audit Data</vt:lpstr>
      <vt:lpstr>Operating System Audit Data</vt:lpstr>
      <vt:lpstr>Application Software Audit Data</vt:lpstr>
      <vt:lpstr>User Interaction Audit Data</vt:lpstr>
      <vt:lpstr>Physical Control Audit Data</vt:lpstr>
      <vt:lpstr>Implementing Logging</vt:lpstr>
      <vt:lpstr>Windows Event Log</vt:lpstr>
      <vt:lpstr>Windows Event Log Example</vt:lpstr>
      <vt:lpstr>Windows Event Categories</vt:lpstr>
      <vt:lpstr>UNIX Syslog</vt:lpstr>
      <vt:lpstr>Syslog Service</vt:lpstr>
      <vt:lpstr>Syslog Protocol</vt:lpstr>
      <vt:lpstr>Syslog Examples</vt:lpstr>
      <vt:lpstr>Syslog Facility and Severity</vt:lpstr>
      <vt:lpstr>Audit Trail Storage Alternatives</vt:lpstr>
      <vt:lpstr>Logging at Application Level</vt:lpstr>
      <vt:lpstr>Audit Trail Analysis</vt:lpstr>
      <vt:lpstr>Types of Audit Trail Analysis</vt:lpstr>
      <vt:lpstr>Audit Review</vt:lpstr>
      <vt:lpstr>Approaches to Data Analysis</vt:lpstr>
      <vt:lpstr>“Artificial Stupidity”</vt:lpstr>
      <vt:lpstr>Integrated Approaches</vt:lpstr>
      <vt:lpstr>Security Compliance</vt:lpstr>
    </vt:vector>
  </TitlesOfParts>
  <Company>spsu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4823 Information Security Administration</dc:title>
  <dc:creator>cse</dc:creator>
  <cp:lastModifiedBy>Hossain Shahriar</cp:lastModifiedBy>
  <cp:revision>105</cp:revision>
  <dcterms:created xsi:type="dcterms:W3CDTF">2005-09-29T14:30:33Z</dcterms:created>
  <dcterms:modified xsi:type="dcterms:W3CDTF">2020-04-05T17:03:35Z</dcterms:modified>
</cp:coreProperties>
</file>