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43"/>
  </p:notesMasterIdLst>
  <p:handoutMasterIdLst>
    <p:handoutMasterId r:id="rId44"/>
  </p:handoutMasterIdLst>
  <p:sldIdLst>
    <p:sldId id="256" r:id="rId2"/>
    <p:sldId id="652" r:id="rId3"/>
    <p:sldId id="653" r:id="rId4"/>
    <p:sldId id="654" r:id="rId5"/>
    <p:sldId id="655" r:id="rId6"/>
    <p:sldId id="656" r:id="rId7"/>
    <p:sldId id="657" r:id="rId8"/>
    <p:sldId id="658" r:id="rId9"/>
    <p:sldId id="659" r:id="rId10"/>
    <p:sldId id="660" r:id="rId11"/>
    <p:sldId id="661" r:id="rId12"/>
    <p:sldId id="662" r:id="rId13"/>
    <p:sldId id="663" r:id="rId14"/>
    <p:sldId id="664" r:id="rId15"/>
    <p:sldId id="665" r:id="rId16"/>
    <p:sldId id="666" r:id="rId17"/>
    <p:sldId id="667" r:id="rId18"/>
    <p:sldId id="668" r:id="rId19"/>
    <p:sldId id="669" r:id="rId20"/>
    <p:sldId id="671" r:id="rId21"/>
    <p:sldId id="672" r:id="rId22"/>
    <p:sldId id="673" r:id="rId23"/>
    <p:sldId id="674" r:id="rId24"/>
    <p:sldId id="675" r:id="rId25"/>
    <p:sldId id="676" r:id="rId26"/>
    <p:sldId id="677" r:id="rId27"/>
    <p:sldId id="680" r:id="rId28"/>
    <p:sldId id="682" r:id="rId29"/>
    <p:sldId id="684" r:id="rId30"/>
    <p:sldId id="685" r:id="rId31"/>
    <p:sldId id="688" r:id="rId32"/>
    <p:sldId id="691" r:id="rId33"/>
    <p:sldId id="692" r:id="rId34"/>
    <p:sldId id="693" r:id="rId35"/>
    <p:sldId id="694" r:id="rId36"/>
    <p:sldId id="695" r:id="rId37"/>
    <p:sldId id="696" r:id="rId38"/>
    <p:sldId id="697" r:id="rId39"/>
    <p:sldId id="698" r:id="rId40"/>
    <p:sldId id="699" r:id="rId41"/>
    <p:sldId id="703" r:id="rId4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736" autoAdjust="0"/>
  </p:normalViewPr>
  <p:slideViewPr>
    <p:cSldViewPr>
      <p:cViewPr varScale="1">
        <p:scale>
          <a:sx n="47" d="100"/>
          <a:sy n="47" d="100"/>
        </p:scale>
        <p:origin x="1834" y="1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smtClean="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smtClean="0">
                <a:latin typeface="Arial" charset="0"/>
              </a:defRPr>
            </a:lvl1pPr>
          </a:lstStyle>
          <a:p>
            <a:pPr>
              <a:defRPr/>
            </a:pPr>
            <a:fld id="{04D9C4B0-B3AB-420D-A759-C336340EB5FD}" type="slidenum">
              <a:rPr lang="en-US"/>
              <a:pPr>
                <a:defRPr/>
              </a:pPr>
              <a:t>‹#›</a:t>
            </a:fld>
            <a:endParaRPr lang="en-US"/>
          </a:p>
        </p:txBody>
      </p:sp>
    </p:spTree>
    <p:extLst>
      <p:ext uri="{BB962C8B-B14F-4D97-AF65-F5344CB8AC3E}">
        <p14:creationId xmlns:p14="http://schemas.microsoft.com/office/powerpoint/2010/main" val="1554697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6349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34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AA263040-508D-4903-903D-B5301CE76C17}" type="slidenum">
              <a:rPr lang="en-US"/>
              <a:pPr>
                <a:defRPr/>
              </a:pPr>
              <a:t>‹#›</a:t>
            </a:fld>
            <a:endParaRPr lang="en-US"/>
          </a:p>
        </p:txBody>
      </p:sp>
    </p:spTree>
    <p:extLst>
      <p:ext uri="{BB962C8B-B14F-4D97-AF65-F5344CB8AC3E}">
        <p14:creationId xmlns:p14="http://schemas.microsoft.com/office/powerpoint/2010/main" val="4468373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a:t>
            </a:fld>
            <a:endParaRPr lang="en-US"/>
          </a:p>
        </p:txBody>
      </p:sp>
    </p:spTree>
    <p:extLst>
      <p:ext uri="{BB962C8B-B14F-4D97-AF65-F5344CB8AC3E}">
        <p14:creationId xmlns:p14="http://schemas.microsoft.com/office/powerpoint/2010/main" val="1816079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CBBE4249-F23C-4F0B-A578-BA0A14393CFF}" type="slidenum">
              <a:rPr lang="en-US" smtClean="0"/>
              <a:pPr/>
              <a:t>11</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r>
              <a:rPr lang="en-US" dirty="0" smtClean="0">
                <a:latin typeface="Times" pitchFamily="18" charset="0"/>
              </a:rPr>
              <a:t>The general approach to human-caused physical threats is physical access control. Physical access control should cover not just IT hardware, but also locations of wiring, electrical power, HVAC equipment and distribution system, telephone and communications lines, backup media, and documents. We can suggest a spectrum of approaches that can be used to restrict access to equipment. These methods include:</a:t>
            </a:r>
          </a:p>
          <a:p>
            <a:pPr eaLnBrk="1" hangingPunct="1"/>
            <a:r>
              <a:rPr lang="en-US" b="1" dirty="0" smtClean="0">
                <a:latin typeface="Times" pitchFamily="18" charset="0"/>
              </a:rPr>
              <a:t>1. </a:t>
            </a:r>
            <a:r>
              <a:rPr lang="en-US" dirty="0" smtClean="0">
                <a:latin typeface="Times" pitchFamily="18" charset="0"/>
              </a:rPr>
              <a:t>Physical contact with a resource is restricted by restricting access to the building in which it is housed. This approach is intended to deny access to outsiders, but does not address the issue of unauthorized insiders or employees. Techniques include controlled areas patrolled or guarded by personnel, barriers that isolate each area, entry points in the barrier (doors), and locks or screening measures at each entry point.</a:t>
            </a:r>
          </a:p>
          <a:p>
            <a:pPr eaLnBrk="1" hangingPunct="1"/>
            <a:r>
              <a:rPr lang="en-US" b="1" dirty="0" smtClean="0">
                <a:latin typeface="Times" pitchFamily="18" charset="0"/>
              </a:rPr>
              <a:t>2. </a:t>
            </a:r>
            <a:r>
              <a:rPr lang="en-US" dirty="0" smtClean="0">
                <a:latin typeface="Times" pitchFamily="18" charset="0"/>
              </a:rPr>
              <a:t>Physical contact with a resource is restricted by putting it in a locked cabinet, safe, or room. Same techniques as for 1.</a:t>
            </a:r>
          </a:p>
          <a:p>
            <a:pPr eaLnBrk="1" hangingPunct="1"/>
            <a:r>
              <a:rPr lang="en-US" b="1" dirty="0" smtClean="0">
                <a:latin typeface="Times" pitchFamily="18" charset="0"/>
              </a:rPr>
              <a:t>3. </a:t>
            </a:r>
            <a:r>
              <a:rPr lang="en-US" dirty="0" smtClean="0">
                <a:latin typeface="Times" pitchFamily="18" charset="0"/>
              </a:rPr>
              <a:t>A machine may be accessed, but be secured (e.g. bolted) to a fixed object. This will deter theft, but not vandalism, unauthorized access, or misuse.</a:t>
            </a:r>
          </a:p>
          <a:p>
            <a:pPr eaLnBrk="1" hangingPunct="1"/>
            <a:r>
              <a:rPr lang="en-US" b="1" dirty="0" smtClean="0">
                <a:latin typeface="Times" pitchFamily="18" charset="0"/>
              </a:rPr>
              <a:t>4. </a:t>
            </a:r>
            <a:r>
              <a:rPr lang="en-US" dirty="0" smtClean="0">
                <a:latin typeface="Times" pitchFamily="18" charset="0"/>
              </a:rPr>
              <a:t>A security device controls the power switch.</a:t>
            </a:r>
          </a:p>
          <a:p>
            <a:pPr eaLnBrk="1" hangingPunct="1"/>
            <a:r>
              <a:rPr lang="en-US" b="1" dirty="0" smtClean="0">
                <a:latin typeface="Times" pitchFamily="18" charset="0"/>
              </a:rPr>
              <a:t>5. </a:t>
            </a:r>
            <a:r>
              <a:rPr lang="en-US" dirty="0" smtClean="0">
                <a:latin typeface="Times" pitchFamily="18" charset="0"/>
              </a:rPr>
              <a:t>A movable resource may have a tracking device so that a sensor can alert security personnel or trigger a barrier to prevent removal.</a:t>
            </a:r>
          </a:p>
          <a:p>
            <a:pPr eaLnBrk="1" hangingPunct="1"/>
            <a:r>
              <a:rPr lang="en-US" b="1" dirty="0" smtClean="0">
                <a:latin typeface="Times" pitchFamily="18" charset="0"/>
              </a:rPr>
              <a:t>6. </a:t>
            </a:r>
            <a:r>
              <a:rPr lang="en-US" dirty="0" smtClean="0">
                <a:latin typeface="Times" pitchFamily="18" charset="0"/>
              </a:rPr>
              <a:t>A portable object is equipped with a tracking device so that its current position can be monitored continually.</a:t>
            </a:r>
          </a:p>
          <a:p>
            <a:pPr eaLnBrk="1" hangingPunct="1"/>
            <a:r>
              <a:rPr lang="en-US" dirty="0" smtClean="0">
                <a:latin typeface="Times" pitchFamily="18" charset="0"/>
              </a:rPr>
              <a:t>Effective physical access control may also includes a variety of sensors and alarms to detect intruders and unauthorized access or movement of equipment.</a:t>
            </a:r>
          </a:p>
        </p:txBody>
      </p:sp>
    </p:spTree>
    <p:extLst>
      <p:ext uri="{BB962C8B-B14F-4D97-AF65-F5344CB8AC3E}">
        <p14:creationId xmlns:p14="http://schemas.microsoft.com/office/powerpoint/2010/main" val="2878257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3CFFCCD9-D770-4A6E-B02B-A791A8B75C5F}" type="slidenum">
              <a:rPr lang="en-US" smtClean="0"/>
              <a:pPr/>
              <a:t>12</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Community Roles</a:t>
            </a:r>
          </a:p>
          <a:p>
            <a:pPr eaLnBrk="1" hangingPunct="1"/>
            <a:r>
              <a:rPr lang="en-US" smtClean="0"/>
              <a:t>General management: responsible for the security of the facility in which the organization is housed and the policies and standards for secure operation. </a:t>
            </a:r>
          </a:p>
          <a:p>
            <a:pPr eaLnBrk="1" hangingPunct="1"/>
            <a:r>
              <a:rPr lang="en-US" smtClean="0"/>
              <a:t>IT management and professionals: responsible for environmental and access security in technology equipment locations and for the policies and standards of secure equipment operation. </a:t>
            </a:r>
          </a:p>
          <a:p>
            <a:pPr eaLnBrk="1" hangingPunct="1"/>
            <a:r>
              <a:rPr lang="en-US" smtClean="0"/>
              <a:t>Information security management and professionals: perform risk assessments and implementation reviews for the physical security controls implemented by the other two groups.</a:t>
            </a:r>
          </a:p>
          <a:p>
            <a:pPr eaLnBrk="1" hangingPunct="1"/>
            <a:endParaRPr lang="en-US" smtClean="0"/>
          </a:p>
        </p:txBody>
      </p:sp>
    </p:spTree>
    <p:extLst>
      <p:ext uri="{BB962C8B-B14F-4D97-AF65-F5344CB8AC3E}">
        <p14:creationId xmlns:p14="http://schemas.microsoft.com/office/powerpoint/2010/main" val="2310210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F9713931-7A12-47E4-A4FF-BDF54D6102CB}" type="slidenum">
              <a:rPr lang="en-US" smtClean="0"/>
              <a:pPr/>
              <a:t>13</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Facilities Management</a:t>
            </a:r>
          </a:p>
          <a:p>
            <a:pPr eaLnBrk="1" hangingPunct="1"/>
            <a:r>
              <a:rPr lang="en-US" smtClean="0"/>
              <a:t>Before examining access controls, understand the concept of a secure facility and its design. </a:t>
            </a:r>
          </a:p>
          <a:p>
            <a:pPr eaLnBrk="1" hangingPunct="1"/>
            <a:r>
              <a:rPr lang="en-US" smtClean="0"/>
              <a:t>From the point of view of facilities management, a secure facility is a physical location that has been engineered with controls designed to minimize the risk of attacks from physical threats. </a:t>
            </a:r>
          </a:p>
          <a:p>
            <a:pPr eaLnBrk="1" hangingPunct="1"/>
            <a:r>
              <a:rPr lang="en-US" smtClean="0"/>
              <a:t>A secure facility can use the natural terrain; traffic flow, urban development, and can complement these features with protection mechanisms, such as fences, gates, walls, guards, and alarms. </a:t>
            </a:r>
          </a:p>
          <a:p>
            <a:pPr eaLnBrk="1" hangingPunct="1"/>
            <a:endParaRPr lang="en-US" smtClean="0"/>
          </a:p>
          <a:p>
            <a:pPr eaLnBrk="1" hangingPunct="1"/>
            <a:endParaRPr lang="en-US" smtClean="0"/>
          </a:p>
        </p:txBody>
      </p:sp>
    </p:spTree>
    <p:extLst>
      <p:ext uri="{BB962C8B-B14F-4D97-AF65-F5344CB8AC3E}">
        <p14:creationId xmlns:p14="http://schemas.microsoft.com/office/powerpoint/2010/main" val="3425579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BD749926-05C7-44C4-A138-70201EE61EA0}" type="slidenum">
              <a:rPr lang="en-US" smtClean="0"/>
              <a:pPr/>
              <a:t>14</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Computer Rooms and Wiring Closets</a:t>
            </a:r>
          </a:p>
          <a:p>
            <a:pPr eaLnBrk="1" hangingPunct="1"/>
            <a:r>
              <a:rPr lang="en-US" smtClean="0"/>
              <a:t>Computer rooms and wiring and communications closets are facilities that require special attention to ensure the confidentiality, integrity, and availability of information. </a:t>
            </a:r>
          </a:p>
          <a:p>
            <a:pPr eaLnBrk="1" hangingPunct="1"/>
            <a:r>
              <a:rPr lang="en-US" smtClean="0"/>
              <a:t>Logical access controls are easily defeated, if an attacker gains physical access to the computing equipment. </a:t>
            </a:r>
          </a:p>
          <a:p>
            <a:pPr eaLnBrk="1" hangingPunct="1"/>
            <a:r>
              <a:rPr lang="en-US" smtClean="0"/>
              <a:t>Custodial staff are often the least scrutinized of employees and non-employees who have access to offices. Yet custodians are given the greatest degree of unsupervised access. </a:t>
            </a:r>
          </a:p>
          <a:p>
            <a:pPr eaLnBrk="1" hangingPunct="1"/>
            <a:endParaRPr lang="en-US" smtClean="0"/>
          </a:p>
        </p:txBody>
      </p:sp>
    </p:spTree>
    <p:extLst>
      <p:ext uri="{BB962C8B-B14F-4D97-AF65-F5344CB8AC3E}">
        <p14:creationId xmlns:p14="http://schemas.microsoft.com/office/powerpoint/2010/main" val="3553886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2BC222AA-DD3A-4D36-9934-A27DF3765CA3}" type="slidenum">
              <a:rPr lang="en-US" smtClean="0"/>
              <a:pPr/>
              <a:t>15</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Controls for Protecting the Secure Facility</a:t>
            </a:r>
          </a:p>
          <a:p>
            <a:pPr eaLnBrk="1" hangingPunct="1"/>
            <a:r>
              <a:rPr lang="en-US" smtClean="0"/>
              <a:t>There are a number of physical security controls and issues that the organization’s communities of interest should consider together when implementing physical security:</a:t>
            </a:r>
          </a:p>
          <a:p>
            <a:pPr eaLnBrk="1" hangingPunct="1"/>
            <a:r>
              <a:rPr lang="en-US" smtClean="0"/>
              <a:t>Walls, Fencing, and Gates. </a:t>
            </a:r>
          </a:p>
          <a:p>
            <a:pPr eaLnBrk="1" hangingPunct="1"/>
            <a:r>
              <a:rPr lang="en-US" smtClean="0"/>
              <a:t>Guards to apply human reasoning. </a:t>
            </a:r>
          </a:p>
          <a:p>
            <a:pPr eaLnBrk="1" hangingPunct="1"/>
            <a:r>
              <a:rPr lang="en-US" smtClean="0"/>
              <a:t>Dogs to provide their keen sense of smell and hearing and  to be placed in harm’s way in lieu of humans. </a:t>
            </a:r>
          </a:p>
          <a:p>
            <a:pPr eaLnBrk="1" hangingPunct="1"/>
            <a:r>
              <a:rPr lang="en-US" smtClean="0"/>
              <a:t>ID Cards and Badges</a:t>
            </a:r>
          </a:p>
          <a:p>
            <a:pPr eaLnBrk="1" hangingPunct="1"/>
            <a:r>
              <a:rPr lang="en-US" smtClean="0"/>
              <a:t>Locks and Keys</a:t>
            </a:r>
          </a:p>
          <a:p>
            <a:pPr eaLnBrk="1" hangingPunct="1"/>
            <a:r>
              <a:rPr lang="en-US" smtClean="0"/>
              <a:t>Mantraps</a:t>
            </a:r>
          </a:p>
          <a:p>
            <a:pPr eaLnBrk="1" hangingPunct="1"/>
            <a:r>
              <a:rPr lang="en-US" smtClean="0"/>
              <a:t>Electronic Monitoring</a:t>
            </a:r>
          </a:p>
          <a:p>
            <a:pPr eaLnBrk="1" hangingPunct="1"/>
            <a:r>
              <a:rPr lang="en-US" smtClean="0"/>
              <a:t>Alarms and Alarm Systems</a:t>
            </a:r>
          </a:p>
          <a:p>
            <a:pPr eaLnBrk="1" hangingPunct="1"/>
            <a:r>
              <a:rPr lang="en-US" smtClean="0"/>
              <a:t>Computer Rooms</a:t>
            </a:r>
          </a:p>
          <a:p>
            <a:pPr eaLnBrk="1" hangingPunct="1"/>
            <a:r>
              <a:rPr lang="en-US" smtClean="0"/>
              <a:t>Walls and Doors</a:t>
            </a:r>
          </a:p>
          <a:p>
            <a:pPr eaLnBrk="1" hangingPunct="1"/>
            <a:endParaRPr lang="en-US" smtClean="0"/>
          </a:p>
        </p:txBody>
      </p:sp>
    </p:spTree>
    <p:extLst>
      <p:ext uri="{BB962C8B-B14F-4D97-AF65-F5344CB8AC3E}">
        <p14:creationId xmlns:p14="http://schemas.microsoft.com/office/powerpoint/2010/main" val="2300398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AB31CB46-834D-4157-80B8-C167034A3CB1}" type="slidenum">
              <a:rPr lang="en-US" smtClean="0"/>
              <a:pPr/>
              <a:t>16</a:t>
            </a:fld>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ID Cards and Badges</a:t>
            </a:r>
          </a:p>
          <a:p>
            <a:pPr eaLnBrk="1" hangingPunct="1"/>
            <a:r>
              <a:rPr lang="en-US" smtClean="0"/>
              <a:t>One area of access control that ties physical security with information access control is the use of identification cards (ID) and name badges. An ID card is typically worn concealed, whereas a name badge is visible. </a:t>
            </a:r>
          </a:p>
          <a:p>
            <a:pPr eaLnBrk="1" hangingPunct="1"/>
            <a:r>
              <a:rPr lang="en-US" smtClean="0"/>
              <a:t>These devices are forms of biometrics (facial recognition) to identify and authenticate an authorized individual with access to the facility. </a:t>
            </a:r>
          </a:p>
          <a:p>
            <a:pPr eaLnBrk="1" hangingPunct="1"/>
            <a:r>
              <a:rPr lang="en-US" smtClean="0"/>
              <a:t>With the addition of a magnetic strip or radio chip, the ID card can provide access control. </a:t>
            </a:r>
          </a:p>
          <a:p>
            <a:pPr eaLnBrk="1" hangingPunct="1"/>
            <a:r>
              <a:rPr lang="en-US" smtClean="0"/>
              <a:t>A name badge or ID should not be the only control for access to restricted areas, as they can be easily duplicated, stolen, and modified.</a:t>
            </a:r>
          </a:p>
          <a:p>
            <a:pPr eaLnBrk="1" hangingPunct="1"/>
            <a:r>
              <a:rPr lang="en-US" smtClean="0"/>
              <a:t>Tailgating occurs when an authorized individual presents a key and a door is opened, but other individuals, who may or may not be authorized, also enter the unlocked door. </a:t>
            </a:r>
          </a:p>
          <a:p>
            <a:pPr eaLnBrk="1" hangingPunct="1"/>
            <a:endParaRPr lang="en-US" smtClean="0"/>
          </a:p>
        </p:txBody>
      </p:sp>
    </p:spTree>
    <p:extLst>
      <p:ext uri="{BB962C8B-B14F-4D97-AF65-F5344CB8AC3E}">
        <p14:creationId xmlns:p14="http://schemas.microsoft.com/office/powerpoint/2010/main" val="2668346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8EDE3934-F9F2-4AE8-A3D1-83824AAD671F}" type="slidenum">
              <a:rPr lang="en-US" smtClean="0"/>
              <a:pPr/>
              <a:t>17</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Locks and Keys</a:t>
            </a:r>
          </a:p>
          <a:p>
            <a:pPr eaLnBrk="1" hangingPunct="1"/>
            <a:r>
              <a:rPr lang="en-US" smtClean="0"/>
              <a:t>There are two types of locks: mechanical and electro-mechanical. </a:t>
            </a:r>
          </a:p>
          <a:p>
            <a:pPr eaLnBrk="1" hangingPunct="1"/>
            <a:r>
              <a:rPr lang="en-US" smtClean="0"/>
              <a:t>The mechanical lock relies on a key of carefully shaped pieces of metal that turn tumblers to release secured loops of steel, aluminum, or brass (in brass padlocks). </a:t>
            </a:r>
          </a:p>
          <a:p>
            <a:pPr eaLnBrk="1" hangingPunct="1"/>
            <a:r>
              <a:rPr lang="en-US" smtClean="0"/>
              <a:t>The electro-mechanical lock can accept a variety of inputs including keys that are magnetic strips on ID Cards, radio signals from name badges, PINs typed into a keypad.</a:t>
            </a:r>
          </a:p>
          <a:p>
            <a:pPr eaLnBrk="1" hangingPunct="1"/>
            <a:r>
              <a:rPr lang="en-US" smtClean="0"/>
              <a:t>Locks are divided into four categories: manual, programmable, electronic, and biometric.  </a:t>
            </a:r>
          </a:p>
          <a:p>
            <a:pPr eaLnBrk="1" hangingPunct="1"/>
            <a:r>
              <a:rPr lang="en-US" smtClean="0"/>
              <a:t>As part of general management’s responsibility for the physical environment, the management of keys and locks is a fundamental concern. </a:t>
            </a:r>
          </a:p>
          <a:p>
            <a:pPr eaLnBrk="1" hangingPunct="1"/>
            <a:r>
              <a:rPr lang="en-US" smtClean="0"/>
              <a:t>Sometimes locks fail and facilities need alternative procedures for access. </a:t>
            </a:r>
          </a:p>
          <a:p>
            <a:pPr eaLnBrk="1" hangingPunct="1"/>
            <a:r>
              <a:rPr lang="en-US" smtClean="0"/>
              <a:t>Locks fail in one of two ways: when the lock of a door fails and the door becomes unlocked, that is a fail-safe lock; when the lock of a door fails and the door remains locked, this is a fail-secure lock. </a:t>
            </a:r>
          </a:p>
          <a:p>
            <a:pPr eaLnBrk="1" hangingPunct="1"/>
            <a:endParaRPr lang="en-US" smtClean="0"/>
          </a:p>
        </p:txBody>
      </p:sp>
    </p:spTree>
    <p:extLst>
      <p:ext uri="{BB962C8B-B14F-4D97-AF65-F5344CB8AC3E}">
        <p14:creationId xmlns:p14="http://schemas.microsoft.com/office/powerpoint/2010/main" val="24161544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B1E0574C-7090-4405-BD5F-8E1026BA5F36}" type="slidenum">
              <a:rPr lang="en-US" smtClean="0"/>
              <a:pPr/>
              <a:t>18</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Electronic Monitoring</a:t>
            </a:r>
          </a:p>
          <a:p>
            <a:pPr eaLnBrk="1" hangingPunct="1"/>
            <a:r>
              <a:rPr lang="en-US" smtClean="0"/>
              <a:t>Used to record events within a specific area or areas where other types of physical controls are not practical. </a:t>
            </a:r>
          </a:p>
          <a:p>
            <a:pPr eaLnBrk="1" hangingPunct="1"/>
            <a:r>
              <a:rPr lang="en-US" smtClean="0"/>
              <a:t>Monitoring frequently uses cameras viewing individuals, while on the other end of these cameras are video cassette recorders and related machinery that captures the video feed.  </a:t>
            </a:r>
          </a:p>
          <a:p>
            <a:pPr eaLnBrk="1" hangingPunct="1"/>
            <a:r>
              <a:rPr lang="en-US" smtClean="0"/>
              <a:t>These systems have drawbacks as for the most part they are reactive and do not prevent access or prohibited activity.  </a:t>
            </a:r>
          </a:p>
          <a:p>
            <a:pPr eaLnBrk="1" hangingPunct="1"/>
            <a:r>
              <a:rPr lang="en-US" smtClean="0"/>
              <a:t>Recorded monitoring requires an individual to review the information collected.</a:t>
            </a:r>
          </a:p>
          <a:p>
            <a:pPr eaLnBrk="1" hangingPunct="1"/>
            <a:endParaRPr lang="en-US" smtClean="0"/>
          </a:p>
        </p:txBody>
      </p:sp>
    </p:spTree>
    <p:extLst>
      <p:ext uri="{BB962C8B-B14F-4D97-AF65-F5344CB8AC3E}">
        <p14:creationId xmlns:p14="http://schemas.microsoft.com/office/powerpoint/2010/main" val="2116579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3609E0C2-99DD-4A6E-BFE2-519AEBE97CE8}" type="slidenum">
              <a:rPr lang="en-US" smtClean="0"/>
              <a:pPr/>
              <a:t>19</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Alarms and Alarm Systems</a:t>
            </a:r>
          </a:p>
          <a:p>
            <a:pPr eaLnBrk="1" hangingPunct="1"/>
            <a:r>
              <a:rPr lang="en-US" smtClean="0"/>
              <a:t>Alarm systems notify appropriate individuals when a predetermined event or activity occurs.  </a:t>
            </a:r>
          </a:p>
          <a:p>
            <a:pPr eaLnBrk="1" hangingPunct="1"/>
            <a:r>
              <a:rPr lang="en-US" smtClean="0"/>
              <a:t>This could be a fire, a break-in or intrusion, an environmental disturbance, such as flooding, or an interruption in services, such as a loss of power. </a:t>
            </a:r>
          </a:p>
          <a:p>
            <a:pPr eaLnBrk="1" hangingPunct="1"/>
            <a:r>
              <a:rPr lang="en-US" smtClean="0"/>
              <a:t>Burglar alarm systems detect intrusions into unauthorized areas and notify either a local or remote security agency to react. </a:t>
            </a:r>
          </a:p>
          <a:p>
            <a:pPr eaLnBrk="1" hangingPunct="1"/>
            <a:r>
              <a:rPr lang="en-US" smtClean="0"/>
              <a:t>These systems rely on a number of sensors that detect the intrusion: motion detectors, thermal detectors, glass breakage detectors, weight sensors, and contact sensors.  </a:t>
            </a:r>
          </a:p>
          <a:p>
            <a:pPr eaLnBrk="1" hangingPunct="1"/>
            <a:endParaRPr lang="en-US" smtClean="0"/>
          </a:p>
        </p:txBody>
      </p:sp>
    </p:spTree>
    <p:extLst>
      <p:ext uri="{BB962C8B-B14F-4D97-AF65-F5344CB8AC3E}">
        <p14:creationId xmlns:p14="http://schemas.microsoft.com/office/powerpoint/2010/main" val="17218433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93048282-30B7-4D61-8856-9191BFB24309}" type="slidenum">
              <a:rPr lang="en-US" smtClean="0"/>
              <a:pPr/>
              <a:t>20</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Interior Walls and Doors</a:t>
            </a:r>
          </a:p>
          <a:p>
            <a:pPr eaLnBrk="1" hangingPunct="1"/>
            <a:r>
              <a:rPr lang="en-US" smtClean="0"/>
              <a:t>The security of information assets can sometimes be compromised because of the construction of the walls and doors of the facility. </a:t>
            </a:r>
          </a:p>
          <a:p>
            <a:pPr eaLnBrk="1" hangingPunct="1"/>
            <a:r>
              <a:rPr lang="en-US" smtClean="0"/>
              <a:t>The walls in a facility are typically: standard interior or firewall. </a:t>
            </a:r>
          </a:p>
          <a:p>
            <a:pPr eaLnBrk="1" hangingPunct="1"/>
            <a:r>
              <a:rPr lang="en-US" smtClean="0"/>
              <a:t>All high-security areas, such as computer rooms and wiring closets, must have firewall grade walls surrounding them.  </a:t>
            </a:r>
          </a:p>
          <a:p>
            <a:pPr eaLnBrk="1" hangingPunct="1"/>
            <a:r>
              <a:rPr lang="en-US" smtClean="0"/>
              <a:t>This provides not only physical security from potential intruders but from fires as well.</a:t>
            </a:r>
          </a:p>
          <a:p>
            <a:pPr eaLnBrk="1" hangingPunct="1"/>
            <a:r>
              <a:rPr lang="en-US" smtClean="0"/>
              <a:t>The doors that allow access into these types of secured rooms should also be evaluated.  </a:t>
            </a:r>
          </a:p>
          <a:p>
            <a:pPr eaLnBrk="1" hangingPunct="1"/>
            <a:r>
              <a:rPr lang="en-US" smtClean="0"/>
              <a:t>Computer rooms and wiring closets can have push or crash bars can be installed. </a:t>
            </a:r>
          </a:p>
          <a:p>
            <a:pPr eaLnBrk="1" hangingPunct="1"/>
            <a:r>
              <a:rPr lang="en-US" smtClean="0"/>
              <a:t>Such devices meet building codes, but provide much higher levels of security than the standard door pull handle.</a:t>
            </a:r>
          </a:p>
          <a:p>
            <a:pPr eaLnBrk="1" hangingPunct="1"/>
            <a:endParaRPr lang="en-US" smtClean="0"/>
          </a:p>
        </p:txBody>
      </p:sp>
    </p:spTree>
    <p:extLst>
      <p:ext uri="{BB962C8B-B14F-4D97-AF65-F5344CB8AC3E}">
        <p14:creationId xmlns:p14="http://schemas.microsoft.com/office/powerpoint/2010/main" val="2715573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27F262FD-5969-40D4-9FAC-1E3AEA915EB8}" type="slidenum">
              <a:rPr lang="en-US" smtClean="0"/>
              <a:pPr/>
              <a:t>2</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Introduction</a:t>
            </a:r>
          </a:p>
          <a:p>
            <a:pPr eaLnBrk="1" hangingPunct="1"/>
            <a:r>
              <a:rPr lang="en-US" smtClean="0"/>
              <a:t>Physical security addresses design, implementation, and maintenance of countermeasures that protect the physical resources of an organization. </a:t>
            </a:r>
          </a:p>
          <a:p>
            <a:pPr eaLnBrk="1" hangingPunct="1"/>
            <a:r>
              <a:rPr lang="en-US" smtClean="0"/>
              <a:t>Most of the technology-based controls discussed to this point can be circumvented, if an attacker gains physical access to the devices being controlled. </a:t>
            </a:r>
          </a:p>
          <a:p>
            <a:pPr eaLnBrk="1" hangingPunct="1"/>
            <a:r>
              <a:rPr lang="en-US" smtClean="0"/>
              <a:t>Some computer systems are constructed in such a way that it easy to steal the hard drive and the information it contains. </a:t>
            </a:r>
          </a:p>
          <a:p>
            <a:pPr eaLnBrk="1" hangingPunct="1"/>
            <a:r>
              <a:rPr lang="en-US" smtClean="0"/>
              <a:t>As a result, physical security should receive as much attention as logical security in the security development life cycle. </a:t>
            </a:r>
          </a:p>
          <a:p>
            <a:pPr eaLnBrk="1" hangingPunct="1"/>
            <a:endParaRPr lang="en-US" smtClean="0"/>
          </a:p>
        </p:txBody>
      </p:sp>
    </p:spTree>
    <p:extLst>
      <p:ext uri="{BB962C8B-B14F-4D97-AF65-F5344CB8AC3E}">
        <p14:creationId xmlns:p14="http://schemas.microsoft.com/office/powerpoint/2010/main" val="38192044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80E55D2A-005E-45D8-A265-A5C1FDDB47C0}" type="slidenum">
              <a:rPr lang="en-US" smtClean="0"/>
              <a:pPr/>
              <a:t>21</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xfrm>
            <a:off x="974725" y="4560888"/>
            <a:ext cx="5365750" cy="4319587"/>
          </a:xfrm>
          <a:noFill/>
          <a:ln/>
        </p:spPr>
        <p:txBody>
          <a:bodyPr/>
          <a:lstStyle/>
          <a:p>
            <a:pPr eaLnBrk="1" hangingPunct="1"/>
            <a:endParaRPr lang="en-US" dirty="0" smtClean="0"/>
          </a:p>
        </p:txBody>
      </p:sp>
    </p:spTree>
    <p:extLst>
      <p:ext uri="{BB962C8B-B14F-4D97-AF65-F5344CB8AC3E}">
        <p14:creationId xmlns:p14="http://schemas.microsoft.com/office/powerpoint/2010/main" val="21243494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704A7715-B7D1-4403-A59A-6228F0888E77}" type="slidenum">
              <a:rPr lang="en-US" smtClean="0"/>
              <a:pPr/>
              <a:t>22</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Fire Detection and Response</a:t>
            </a:r>
          </a:p>
          <a:p>
            <a:pPr eaLnBrk="1" hangingPunct="1"/>
            <a:r>
              <a:rPr lang="en-US" smtClean="0"/>
              <a:t>Fire suppression systems are devices installed and maintained to detect and respond to a fire, potential fire, or combustion situation. </a:t>
            </a:r>
          </a:p>
          <a:p>
            <a:pPr eaLnBrk="1" hangingPunct="1"/>
            <a:r>
              <a:rPr lang="en-US" smtClean="0"/>
              <a:t>These devices typically work to deny an environment of one of the three requirements for a fire to burn: temperature, fuel, and oxygen. </a:t>
            </a:r>
          </a:p>
          <a:p>
            <a:pPr eaLnBrk="1" hangingPunct="1"/>
            <a:r>
              <a:rPr lang="en-US" smtClean="0"/>
              <a:t>Water and water mist systems reduce the temperature of the flame to extinguish it and to saturate some categories of fuels to prevent ignition. </a:t>
            </a:r>
          </a:p>
          <a:p>
            <a:pPr eaLnBrk="1" hangingPunct="1"/>
            <a:r>
              <a:rPr lang="en-US" smtClean="0"/>
              <a:t>Carbon dioxide systems rob fire of its oxygen. </a:t>
            </a:r>
          </a:p>
          <a:p>
            <a:pPr eaLnBrk="1" hangingPunct="1"/>
            <a:r>
              <a:rPr lang="en-US" smtClean="0"/>
              <a:t>Soda acid systems deny fire its fuel, preventing spreading. </a:t>
            </a:r>
          </a:p>
          <a:p>
            <a:pPr eaLnBrk="1" hangingPunct="1"/>
            <a:r>
              <a:rPr lang="en-US" smtClean="0"/>
              <a:t>Gas-based systems disrupt the fire’s chemical reaction but leave enough oxygen for people to survive for a short time. </a:t>
            </a:r>
          </a:p>
          <a:p>
            <a:pPr eaLnBrk="1" hangingPunct="1"/>
            <a:endParaRPr lang="en-US" smtClean="0"/>
          </a:p>
        </p:txBody>
      </p:sp>
    </p:spTree>
    <p:extLst>
      <p:ext uri="{BB962C8B-B14F-4D97-AF65-F5344CB8AC3E}">
        <p14:creationId xmlns:p14="http://schemas.microsoft.com/office/powerpoint/2010/main" val="17548456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BED4872E-4733-4D9A-9B47-8292710B8A2D}" type="slidenum">
              <a:rPr lang="en-US" smtClean="0"/>
              <a:pPr/>
              <a:t>23</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xfrm>
            <a:off x="974725" y="4560888"/>
            <a:ext cx="5365750" cy="4319587"/>
          </a:xfrm>
          <a:noFill/>
          <a:ln/>
        </p:spPr>
        <p:txBody>
          <a:bodyPr/>
          <a:lstStyle/>
          <a:p>
            <a:pPr eaLnBrk="1" hangingPunct="1"/>
            <a:r>
              <a:rPr lang="en-US" dirty="0" smtClean="0"/>
              <a:t>Fire Detection </a:t>
            </a:r>
          </a:p>
          <a:p>
            <a:pPr eaLnBrk="1" hangingPunct="1"/>
            <a:r>
              <a:rPr lang="en-US" dirty="0" smtClean="0"/>
              <a:t>Before a fire can be suppressed, it must be detected.</a:t>
            </a:r>
          </a:p>
          <a:p>
            <a:pPr eaLnBrk="1" hangingPunct="1"/>
            <a:r>
              <a:rPr lang="en-US" dirty="0" smtClean="0"/>
              <a:t>Fire detection systems fall into two general categories: manual and automatic.  </a:t>
            </a:r>
          </a:p>
          <a:p>
            <a:pPr eaLnBrk="1" hangingPunct="1"/>
            <a:r>
              <a:rPr lang="en-US" dirty="0" smtClean="0"/>
              <a:t>Manual fire detection systems include human responses, such as calling the fire department, as well as manually activated alarms, such as sprinklers and gaseous systems. </a:t>
            </a:r>
          </a:p>
          <a:p>
            <a:pPr eaLnBrk="1" hangingPunct="1"/>
            <a:r>
              <a:rPr lang="en-US" dirty="0" smtClean="0"/>
              <a:t>During the chaos of a fire evacuation, an attacker can easily slip into offices and obtain sensitive information. As part of a complete fire safety program, it is advisable to designate individuals as floor monitors.</a:t>
            </a:r>
          </a:p>
          <a:p>
            <a:pPr eaLnBrk="1" hangingPunct="1"/>
            <a:r>
              <a:rPr lang="en-US" dirty="0" smtClean="0"/>
              <a:t>There are three basic types of fire detection systems: thermal detection, smoke detection, and flame detection.  </a:t>
            </a:r>
          </a:p>
          <a:p>
            <a:pPr eaLnBrk="1" hangingPunct="1"/>
            <a:r>
              <a:rPr lang="en-US" dirty="0" smtClean="0"/>
              <a:t>The thermal detection systems contain a sophisticated heat sensor that operates in one of two ways, fixed temperature, and rate-of-rise.</a:t>
            </a:r>
          </a:p>
          <a:p>
            <a:pPr eaLnBrk="1" hangingPunct="1"/>
            <a:r>
              <a:rPr lang="en-US" dirty="0" smtClean="0"/>
              <a:t>Smoke-detection systems are perhaps the most common means of detecting a potentially dangerous fire, and are required by building codes: </a:t>
            </a:r>
          </a:p>
          <a:p>
            <a:pPr eaLnBrk="1" hangingPunct="1"/>
            <a:r>
              <a:rPr lang="en-US" dirty="0" smtClean="0"/>
              <a:t>Smoke detectors operate in one of three ways:  </a:t>
            </a:r>
          </a:p>
          <a:p>
            <a:pPr eaLnBrk="1" hangingPunct="1"/>
            <a:r>
              <a:rPr lang="en-US" dirty="0" smtClean="0"/>
              <a:t>1) photoelectric sensors project and detect an infrared beam, if interrupted activates alarm or suppression systems. </a:t>
            </a:r>
          </a:p>
          <a:p>
            <a:pPr eaLnBrk="1" hangingPunct="1"/>
            <a:r>
              <a:rPr lang="en-US" dirty="0" smtClean="0"/>
              <a:t>2) ionization sensors contains a small amount of a harmless radioactive material within a detection chamber. When certain by-products of combustion enter, a change in the level of electrical conductivity activates the detector. </a:t>
            </a:r>
          </a:p>
          <a:p>
            <a:pPr eaLnBrk="1" hangingPunct="1"/>
            <a:r>
              <a:rPr lang="en-US" dirty="0" smtClean="0"/>
              <a:t>3) air-aspirating detectors take in air, filtering it, and moving it through a chamber containing a laser beam. If the laser beam is diverted or refracted by smoke particles, the system is activated. </a:t>
            </a:r>
          </a:p>
          <a:p>
            <a:pPr eaLnBrk="1" hangingPunct="1"/>
            <a:r>
              <a:rPr lang="en-US" dirty="0" smtClean="0"/>
              <a:t>The flame detector is a sensor that detects the infrared or ultraviolet light produced by an open flame.  </a:t>
            </a:r>
          </a:p>
          <a:p>
            <a:pPr eaLnBrk="1" hangingPunct="1"/>
            <a:r>
              <a:rPr lang="en-US" dirty="0" smtClean="0"/>
              <a:t>These systems require direct line-of-sight with the flame and compare the flame “signature” to a database to determine whether or not to activate the alarm and suppression systems. </a:t>
            </a:r>
          </a:p>
          <a:p>
            <a:pPr eaLnBrk="1" hangingPunct="1"/>
            <a:r>
              <a:rPr lang="en-US" dirty="0" smtClean="0"/>
              <a:t>While highly sensitive, flame detection systems are expensive and must be installed where they can scan all areas of the protected area.  </a:t>
            </a:r>
          </a:p>
          <a:p>
            <a:pPr eaLnBrk="1" hangingPunct="1"/>
            <a:endParaRPr lang="en-US" dirty="0" smtClean="0"/>
          </a:p>
        </p:txBody>
      </p:sp>
    </p:spTree>
    <p:extLst>
      <p:ext uri="{BB962C8B-B14F-4D97-AF65-F5344CB8AC3E}">
        <p14:creationId xmlns:p14="http://schemas.microsoft.com/office/powerpoint/2010/main" val="9210196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8454E92C-9955-45DC-BE93-2EC22B8FC914}" type="slidenum">
              <a:rPr lang="en-US" smtClean="0"/>
              <a:pPr/>
              <a:t>24</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Fire Suppression</a:t>
            </a:r>
            <a:r>
              <a:rPr lang="en-US" smtClean="0"/>
              <a:t> </a:t>
            </a:r>
          </a:p>
          <a:p>
            <a:pPr eaLnBrk="1" hangingPunct="1"/>
            <a:r>
              <a:rPr lang="en-US" smtClean="0"/>
              <a:t>Fire suppression systems can consist of portable, manual, or automatic apparatus.  Portable extinguishers are rated by the type of fire: </a:t>
            </a:r>
          </a:p>
          <a:p>
            <a:pPr eaLnBrk="1" hangingPunct="1"/>
            <a:r>
              <a:rPr lang="en-US" smtClean="0"/>
              <a:t>Class A: fires of ordinary combustible fuels. Use water and multi-purpose, dry chemical fire extinguishers.</a:t>
            </a:r>
          </a:p>
          <a:p>
            <a:pPr eaLnBrk="1" hangingPunct="1"/>
            <a:r>
              <a:rPr lang="en-US" smtClean="0"/>
              <a:t>Class B: fires fueled by combustible liquids or gases, such as solvents, gasoline, paint, lacquer, and oil. Use carbon dioxide, multi-purpose dry chemical and halon fire extinguishers.</a:t>
            </a:r>
          </a:p>
          <a:p>
            <a:pPr eaLnBrk="1" hangingPunct="1"/>
            <a:r>
              <a:rPr lang="en-US" smtClean="0"/>
              <a:t>Class C: fires with energized electrical equipment or appliances. Use carbon dioxide, multi-purpose, dry chemical and halon fire extinguishers. </a:t>
            </a:r>
          </a:p>
          <a:p>
            <a:pPr eaLnBrk="1" hangingPunct="1"/>
            <a:r>
              <a:rPr lang="en-US" smtClean="0"/>
              <a:t>Class D: fires fueled by combustible metals, such as magnesium, lithium, and sodium. Use special extinguishing agents and techniques.  </a:t>
            </a:r>
          </a:p>
          <a:p>
            <a:pPr eaLnBrk="1" hangingPunct="1"/>
            <a:r>
              <a:rPr lang="en-US" smtClean="0"/>
              <a:t>Manual and automatic fire response can include installed systems designed to apply suppressive agents. These are usually either sprinkler or gaseous systems.  </a:t>
            </a:r>
          </a:p>
          <a:p>
            <a:pPr eaLnBrk="1" hangingPunct="1"/>
            <a:r>
              <a:rPr lang="en-US" smtClean="0"/>
              <a:t>All sprinkler systems are designed to apply liquid, usually water, to all areas in which a fire has been detected.  </a:t>
            </a:r>
          </a:p>
          <a:p>
            <a:pPr eaLnBrk="1" hangingPunct="1"/>
            <a:r>
              <a:rPr lang="en-US" smtClean="0"/>
              <a:t>In sprinkler systems, the organization can implement wet pipe, dry pipe, or pre-action systems.  </a:t>
            </a:r>
          </a:p>
          <a:p>
            <a:pPr eaLnBrk="1" hangingPunct="1"/>
            <a:r>
              <a:rPr lang="en-US" smtClean="0"/>
              <a:t>Water mist sprinklers are the newest form of sprinkler systems and rely on micro-fine mists instead of traditional shower-type systems.  </a:t>
            </a:r>
          </a:p>
          <a:p>
            <a:pPr eaLnBrk="1" hangingPunct="1"/>
            <a:endParaRPr lang="en-US" smtClean="0"/>
          </a:p>
        </p:txBody>
      </p:sp>
    </p:spTree>
    <p:extLst>
      <p:ext uri="{BB962C8B-B14F-4D97-AF65-F5344CB8AC3E}">
        <p14:creationId xmlns:p14="http://schemas.microsoft.com/office/powerpoint/2010/main" val="396822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4103479B-8AD7-47D3-887B-8597AD5ED891}" type="slidenum">
              <a:rPr lang="en-US" smtClean="0"/>
              <a:pPr/>
              <a:t>25</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974725" y="4560888"/>
            <a:ext cx="5365750" cy="4319587"/>
          </a:xfrm>
          <a:noFill/>
          <a:ln/>
        </p:spPr>
        <p:txBody>
          <a:bodyPr/>
          <a:lstStyle/>
          <a:p>
            <a:pPr eaLnBrk="1" hangingPunct="1"/>
            <a:r>
              <a:rPr lang="en-US" smtClean="0"/>
              <a:t>Gaseous Emission Systems</a:t>
            </a:r>
          </a:p>
          <a:p>
            <a:pPr eaLnBrk="1" hangingPunct="1"/>
            <a:r>
              <a:rPr lang="en-US" smtClean="0"/>
              <a:t>Chemical gas systems can be used in the suppression of fires.  </a:t>
            </a:r>
          </a:p>
          <a:p>
            <a:pPr eaLnBrk="1" hangingPunct="1"/>
            <a:r>
              <a:rPr lang="en-US" smtClean="0"/>
              <a:t>Until recently there were only two major types of gaseous systems: carbon dioxide and halon.  </a:t>
            </a:r>
          </a:p>
          <a:p>
            <a:pPr eaLnBrk="1" hangingPunct="1"/>
            <a:r>
              <a:rPr lang="en-US" smtClean="0"/>
              <a:t>Carbon dioxide robs a fire of its oxygen supply.  </a:t>
            </a:r>
          </a:p>
          <a:p>
            <a:pPr eaLnBrk="1" hangingPunct="1"/>
            <a:r>
              <a:rPr lang="en-US" smtClean="0"/>
              <a:t>Halon is a clean agent, which means that it does not leave any residue when dry, nor does it interfere with the operation of electrical or electronic equipment. Unfortunately the EPA has classified halon as an ozone-depleting substance, and therefore new installations are prohibited. </a:t>
            </a:r>
          </a:p>
          <a:p>
            <a:pPr eaLnBrk="1" hangingPunct="1"/>
            <a:r>
              <a:rPr lang="en-US" smtClean="0"/>
              <a:t>Alternative clean agents include the following:</a:t>
            </a:r>
          </a:p>
          <a:p>
            <a:pPr eaLnBrk="1" hangingPunct="1"/>
            <a:r>
              <a:rPr lang="en-US" smtClean="0"/>
              <a:t>FM-200</a:t>
            </a:r>
          </a:p>
          <a:p>
            <a:pPr eaLnBrk="1" hangingPunct="1"/>
            <a:r>
              <a:rPr lang="en-US" smtClean="0"/>
              <a:t>Inergen</a:t>
            </a:r>
          </a:p>
          <a:p>
            <a:pPr eaLnBrk="1" hangingPunct="1"/>
            <a:r>
              <a:rPr lang="en-US" smtClean="0"/>
              <a:t>Carbon dioxide</a:t>
            </a:r>
          </a:p>
          <a:p>
            <a:pPr eaLnBrk="1" hangingPunct="1"/>
            <a:r>
              <a:rPr lang="en-US" smtClean="0"/>
              <a:t>FE-13 (trifluromethane) </a:t>
            </a:r>
          </a:p>
          <a:p>
            <a:pPr eaLnBrk="1" hangingPunct="1"/>
            <a:endParaRPr lang="en-US" smtClean="0"/>
          </a:p>
        </p:txBody>
      </p:sp>
    </p:spTree>
    <p:extLst>
      <p:ext uri="{BB962C8B-B14F-4D97-AF65-F5344CB8AC3E}">
        <p14:creationId xmlns:p14="http://schemas.microsoft.com/office/powerpoint/2010/main" val="2038139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C91FA730-D585-4AB7-B030-2735ED8B6A97}" type="slidenum">
              <a:rPr lang="en-US" smtClean="0"/>
              <a:pPr/>
              <a:t>26</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Failure Of Supporting Utilities And Structural Collapse</a:t>
            </a:r>
          </a:p>
          <a:p>
            <a:pPr eaLnBrk="1" hangingPunct="1"/>
            <a:r>
              <a:rPr lang="en-US" smtClean="0"/>
              <a:t>Supporting utilities, such as heating, ventilation and air conditioning, power, water, and other utilities, have a significant impact on the continued safe operation of a facility. </a:t>
            </a:r>
          </a:p>
          <a:p>
            <a:pPr eaLnBrk="1" hangingPunct="1"/>
            <a:r>
              <a:rPr lang="en-US" smtClean="0"/>
              <a:t>Extreme temperatures and humidity levels, electrical fluctuations and the interruption of water, sewage, and garbage services can create conditions that inject vulnerabilities in systems designed to protect information. </a:t>
            </a:r>
          </a:p>
          <a:p>
            <a:pPr eaLnBrk="1" hangingPunct="1"/>
            <a:endParaRPr lang="en-US" smtClean="0"/>
          </a:p>
        </p:txBody>
      </p:sp>
    </p:spTree>
    <p:extLst>
      <p:ext uri="{BB962C8B-B14F-4D97-AF65-F5344CB8AC3E}">
        <p14:creationId xmlns:p14="http://schemas.microsoft.com/office/powerpoint/2010/main" val="16144850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53F1F5B0-B437-46BC-8413-D955A1B63ADA}" type="slidenum">
              <a:rPr lang="en-US" smtClean="0"/>
              <a:pPr/>
              <a:t>28</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Water Problems</a:t>
            </a:r>
          </a:p>
          <a:p>
            <a:pPr eaLnBrk="1" hangingPunct="1"/>
            <a:r>
              <a:rPr lang="en-US" smtClean="0"/>
              <a:t>Lack of water poses problem to systems, including the functionality of fire suppression systems, and the ability of water chillers to provide air-conditioning. </a:t>
            </a:r>
          </a:p>
          <a:p>
            <a:pPr eaLnBrk="1" hangingPunct="1"/>
            <a:r>
              <a:rPr lang="en-US" smtClean="0"/>
              <a:t>On the other hand, a surplus of water, or water pressure, poses a real threat. </a:t>
            </a:r>
          </a:p>
          <a:p>
            <a:pPr eaLnBrk="1" hangingPunct="1"/>
            <a:r>
              <a:rPr lang="en-US" smtClean="0"/>
              <a:t>It is therefore important to integrate water detection systems into the alarm systems that regulate overall facilities operations. </a:t>
            </a:r>
          </a:p>
          <a:p>
            <a:pPr eaLnBrk="1" hangingPunct="1"/>
            <a:endParaRPr lang="en-US" smtClean="0"/>
          </a:p>
        </p:txBody>
      </p:sp>
    </p:spTree>
    <p:extLst>
      <p:ext uri="{BB962C8B-B14F-4D97-AF65-F5344CB8AC3E}">
        <p14:creationId xmlns:p14="http://schemas.microsoft.com/office/powerpoint/2010/main" val="33126967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E736BB0B-51AB-42C2-B592-7CF1C0CD9889}" type="slidenum">
              <a:rPr lang="en-US" smtClean="0"/>
              <a:pPr/>
              <a:t>29</a:t>
            </a:fld>
            <a:endParaRPr lang="en-US"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Power Management and Conditioning</a:t>
            </a:r>
          </a:p>
          <a:p>
            <a:pPr eaLnBrk="1" hangingPunct="1"/>
            <a:r>
              <a:rPr lang="en-US" smtClean="0"/>
              <a:t>Not only is electrical quantity (voltage level and amperage rating) of concern, but so is the quality of the power (cleanliness and proper installation). </a:t>
            </a:r>
          </a:p>
          <a:p>
            <a:pPr eaLnBrk="1" hangingPunct="1"/>
            <a:r>
              <a:rPr lang="en-US" smtClean="0"/>
              <a:t>Interference with the normal pattern of the electrical current is referred to as noise in the current. </a:t>
            </a:r>
          </a:p>
          <a:p>
            <a:pPr eaLnBrk="1" hangingPunct="1"/>
            <a:r>
              <a:rPr lang="en-US" smtClean="0"/>
              <a:t>Any noise that interferes with the normal 60 Hertz cycle can result in inaccurate time clocks or, even worse, unreliable internal clocks inside the CPU. </a:t>
            </a:r>
          </a:p>
          <a:p>
            <a:pPr eaLnBrk="1" hangingPunct="1"/>
            <a:r>
              <a:rPr lang="en-US" smtClean="0"/>
              <a:t>Grounding </a:t>
            </a:r>
          </a:p>
          <a:p>
            <a:pPr lvl="1" eaLnBrk="1" hangingPunct="1"/>
            <a:r>
              <a:rPr lang="en-US" smtClean="0"/>
              <a:t>Grounding ensures that the returning flow of current is properly discharged to the ground.  </a:t>
            </a:r>
          </a:p>
          <a:p>
            <a:pPr lvl="1" eaLnBrk="1" hangingPunct="1"/>
            <a:r>
              <a:rPr lang="en-US" smtClean="0"/>
              <a:t>If this is not properly installed, anyone touching a computer or other electrical device could be used as a ground source, causing damage to equipment and injury or death to the person.  </a:t>
            </a:r>
          </a:p>
          <a:p>
            <a:pPr lvl="1" eaLnBrk="1" hangingPunct="1"/>
            <a:r>
              <a:rPr lang="en-US" smtClean="0"/>
              <a:t>Power should also be provided in sufficient amperage to support needed operations.  </a:t>
            </a:r>
          </a:p>
          <a:p>
            <a:pPr lvl="1" eaLnBrk="1" hangingPunct="1"/>
            <a:r>
              <a:rPr lang="en-US" smtClean="0"/>
              <a:t>Overloading a circuit not only causes problems with the circuit tripping but can also overload the power load on an electrical cable, creating the risk of fire.</a:t>
            </a:r>
          </a:p>
          <a:p>
            <a:pPr eaLnBrk="1" hangingPunct="1"/>
            <a:endParaRPr lang="en-US" smtClean="0"/>
          </a:p>
        </p:txBody>
      </p:sp>
    </p:spTree>
    <p:extLst>
      <p:ext uri="{BB962C8B-B14F-4D97-AF65-F5344CB8AC3E}">
        <p14:creationId xmlns:p14="http://schemas.microsoft.com/office/powerpoint/2010/main" val="21179314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0F752FE2-0309-40F1-BE2E-B84721358E97}" type="slidenum">
              <a:rPr lang="en-US" smtClean="0"/>
              <a:pPr/>
              <a:t>30</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xfrm>
            <a:off x="974725" y="4560888"/>
            <a:ext cx="5365750" cy="4319587"/>
          </a:xfrm>
          <a:noFill/>
          <a:ln/>
        </p:spPr>
        <p:txBody>
          <a:bodyPr/>
          <a:lstStyle/>
          <a:p>
            <a:pPr eaLnBrk="1" hangingPunct="1"/>
            <a:r>
              <a:rPr lang="en-US" b="1" dirty="0" smtClean="0"/>
              <a:t>Power Management and Conditioning</a:t>
            </a:r>
          </a:p>
          <a:p>
            <a:pPr eaLnBrk="1" hangingPunct="1"/>
            <a:r>
              <a:rPr lang="en-US" dirty="0" smtClean="0"/>
              <a:t>Not only is electrical quantity (voltage level and amperage rating) of concern, but so is the quality of the power (cleanliness and proper installation). </a:t>
            </a:r>
          </a:p>
          <a:p>
            <a:pPr eaLnBrk="1" hangingPunct="1"/>
            <a:r>
              <a:rPr lang="en-US" dirty="0" smtClean="0"/>
              <a:t>Interference with the normal pattern of the electrical current is referred to as noise in the current. </a:t>
            </a:r>
          </a:p>
          <a:p>
            <a:pPr eaLnBrk="1" hangingPunct="1"/>
            <a:r>
              <a:rPr lang="en-US" dirty="0" smtClean="0"/>
              <a:t>Any noise that interferes with the normal 60 Hertz cycle can result in inaccurate time clocks or, even worse, unreliable internal clocks inside the CPU. </a:t>
            </a:r>
          </a:p>
          <a:p>
            <a:pPr eaLnBrk="1" hangingPunct="1"/>
            <a:r>
              <a:rPr lang="en-US" dirty="0" smtClean="0"/>
              <a:t>Grounding </a:t>
            </a:r>
          </a:p>
          <a:p>
            <a:pPr lvl="1" eaLnBrk="1" hangingPunct="1"/>
            <a:r>
              <a:rPr lang="en-US" dirty="0" smtClean="0"/>
              <a:t>Grounding ensures that the returning flow of current is properly discharged to the ground.  </a:t>
            </a:r>
          </a:p>
          <a:p>
            <a:pPr lvl="1" eaLnBrk="1" hangingPunct="1"/>
            <a:r>
              <a:rPr lang="en-US" dirty="0" smtClean="0"/>
              <a:t>If this is not properly installed, anyone touching a computer or other electrical device could be used as a ground source, causing damage to equipment and injury or death to the person.  </a:t>
            </a:r>
          </a:p>
          <a:p>
            <a:pPr lvl="1" eaLnBrk="1" hangingPunct="1"/>
            <a:r>
              <a:rPr lang="en-US" dirty="0" smtClean="0"/>
              <a:t>Power should also be provided in sufficient amperage to support needed operations.  </a:t>
            </a:r>
          </a:p>
          <a:p>
            <a:pPr lvl="1" eaLnBrk="1" hangingPunct="1"/>
            <a:r>
              <a:rPr lang="en-US" dirty="0" smtClean="0"/>
              <a:t>Overloading a circuit not only causes problems with the circuit tripping but can also overload the power load on an electrical cable, creating the risk of fire.</a:t>
            </a:r>
          </a:p>
          <a:p>
            <a:pPr eaLnBrk="1" hangingPunct="1"/>
            <a:endParaRPr lang="en-US" dirty="0" smtClean="0"/>
          </a:p>
        </p:txBody>
      </p:sp>
    </p:spTree>
    <p:extLst>
      <p:ext uri="{BB962C8B-B14F-4D97-AF65-F5344CB8AC3E}">
        <p14:creationId xmlns:p14="http://schemas.microsoft.com/office/powerpoint/2010/main" val="13496724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Circuit breaker trips if</a:t>
            </a:r>
            <a:r>
              <a:rPr lang="en-US" baseline="0" dirty="0" smtClean="0"/>
              <a:t> there’s a “short” between power and case</a:t>
            </a:r>
            <a:endParaRPr lang="en-US" dirty="0"/>
          </a:p>
        </p:txBody>
      </p:sp>
      <p:sp>
        <p:nvSpPr>
          <p:cNvPr id="4" name="Slide Number Placeholder 3"/>
          <p:cNvSpPr>
            <a:spLocks noGrp="1"/>
          </p:cNvSpPr>
          <p:nvPr>
            <p:ph type="sldNum" sz="quarter" idx="10"/>
          </p:nvPr>
        </p:nvSpPr>
        <p:spPr/>
        <p:txBody>
          <a:bodyPr/>
          <a:lstStyle/>
          <a:p>
            <a:pPr>
              <a:defRPr/>
            </a:pPr>
            <a:fld id="{ED3D1BFF-AD57-4FAB-8EE2-BE468B9702E6}" type="slidenum">
              <a:rPr lang="en-US" smtClean="0"/>
              <a:pPr>
                <a:defRPr/>
              </a:pPr>
              <a:t>31</a:t>
            </a:fld>
            <a:endParaRPr lang="en-US"/>
          </a:p>
        </p:txBody>
      </p:sp>
    </p:spTree>
    <p:extLst>
      <p:ext uri="{BB962C8B-B14F-4D97-AF65-F5344CB8AC3E}">
        <p14:creationId xmlns:p14="http://schemas.microsoft.com/office/powerpoint/2010/main" val="2992226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4A59C8C2-8EB8-4D71-B0FD-F74AA8C4E4EA}" type="slidenum">
              <a:rPr lang="en-US" smtClean="0"/>
              <a:pPr/>
              <a:t>3</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74725" y="4560888"/>
            <a:ext cx="5365750" cy="4319587"/>
          </a:xfrm>
          <a:noFill/>
          <a:ln/>
        </p:spPr>
        <p:txBody>
          <a:bodyPr/>
          <a:lstStyle/>
          <a:p>
            <a:pPr eaLnBrk="1" hangingPunct="1"/>
            <a:r>
              <a:rPr lang="en-US" b="1" dirty="0" smtClean="0"/>
              <a:t>Seven Major Sources of Physical Loss</a:t>
            </a:r>
          </a:p>
          <a:p>
            <a:pPr eaLnBrk="1" hangingPunct="1"/>
            <a:r>
              <a:rPr lang="en-US" dirty="0" smtClean="0"/>
              <a:t>From </a:t>
            </a:r>
            <a:r>
              <a:rPr lang="en-US" dirty="0" err="1" smtClean="0"/>
              <a:t>Donn</a:t>
            </a:r>
            <a:r>
              <a:rPr lang="en-US" dirty="0" smtClean="0"/>
              <a:t> B. Parker </a:t>
            </a:r>
          </a:p>
          <a:p>
            <a:pPr eaLnBrk="1" hangingPunct="1">
              <a:buFontTx/>
              <a:buChar char="•"/>
            </a:pPr>
            <a:r>
              <a:rPr lang="en-US" dirty="0" smtClean="0"/>
              <a:t>Extreme temperature: heat, cold</a:t>
            </a:r>
          </a:p>
          <a:p>
            <a:pPr eaLnBrk="1" hangingPunct="1">
              <a:buFontTx/>
              <a:buChar char="•"/>
            </a:pPr>
            <a:r>
              <a:rPr lang="en-US" dirty="0" smtClean="0"/>
              <a:t>Gases: war gases, commercial vapors, humid or dry air, suspended particles</a:t>
            </a:r>
          </a:p>
          <a:p>
            <a:pPr eaLnBrk="1" hangingPunct="1">
              <a:buFontTx/>
              <a:buChar char="•"/>
            </a:pPr>
            <a:r>
              <a:rPr lang="en-US" dirty="0" smtClean="0"/>
              <a:t>Liquids: water, chemicals</a:t>
            </a:r>
          </a:p>
          <a:p>
            <a:pPr eaLnBrk="1" hangingPunct="1">
              <a:buFontTx/>
              <a:buChar char="•"/>
            </a:pPr>
            <a:r>
              <a:rPr lang="en-US" dirty="0" smtClean="0"/>
              <a:t>Living organisms: viruses, bacteria, people, animals, insects</a:t>
            </a:r>
          </a:p>
          <a:p>
            <a:pPr eaLnBrk="1" hangingPunct="1">
              <a:buFontTx/>
              <a:buChar char="•"/>
            </a:pPr>
            <a:r>
              <a:rPr lang="en-US" dirty="0" smtClean="0"/>
              <a:t>Projectiles: tangible objects in motion, powered objects</a:t>
            </a:r>
          </a:p>
          <a:p>
            <a:pPr eaLnBrk="1" hangingPunct="1">
              <a:buFontTx/>
              <a:buChar char="•"/>
            </a:pPr>
            <a:r>
              <a:rPr lang="en-US" dirty="0" smtClean="0"/>
              <a:t>Movement: collapse, shearing, shaking, vibration, liquefaction, flows waves, separation, slide</a:t>
            </a:r>
          </a:p>
          <a:p>
            <a:pPr eaLnBrk="1" hangingPunct="1">
              <a:buFontTx/>
              <a:buChar char="•"/>
            </a:pPr>
            <a:r>
              <a:rPr lang="en-US" dirty="0" smtClean="0"/>
              <a:t>Energy anomalies: electrical surge or failure, magnetism, static electricity, aging circuitry; radiation: sound, light, radio, microwave, electromagnetic, atomic.</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20847195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8671736B-4C53-4CE4-ACF5-1AEA4DA9DF04}" type="slidenum">
              <a:rPr lang="en-US" smtClean="0"/>
              <a:pPr/>
              <a:t>35</a:t>
            </a:fld>
            <a:endParaRPr lang="en-US"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974725" y="4560888"/>
            <a:ext cx="5365750" cy="4319587"/>
          </a:xfrm>
          <a:noFill/>
          <a:ln/>
        </p:spPr>
        <p:txBody>
          <a:bodyPr/>
          <a:lstStyle/>
          <a:p>
            <a:pPr eaLnBrk="1" hangingPunct="1"/>
            <a:r>
              <a:rPr lang="en-US" dirty="0" smtClean="0"/>
              <a:t>Uninterruptible Power Supplies (UPSs)</a:t>
            </a:r>
          </a:p>
          <a:p>
            <a:pPr eaLnBrk="1" hangingPunct="1">
              <a:lnSpc>
                <a:spcPct val="90000"/>
              </a:lnSpc>
            </a:pPr>
            <a:r>
              <a:rPr lang="en-US" dirty="0" smtClean="0"/>
              <a:t>In case of power outage, a UPS is a backup power source for major computer systems. </a:t>
            </a:r>
          </a:p>
          <a:p>
            <a:pPr eaLnBrk="1" hangingPunct="1">
              <a:lnSpc>
                <a:spcPct val="90000"/>
              </a:lnSpc>
            </a:pPr>
            <a:r>
              <a:rPr lang="en-US" dirty="0" smtClean="0"/>
              <a:t>There are four basic configurations of UPS: </a:t>
            </a:r>
          </a:p>
          <a:p>
            <a:pPr lvl="1" eaLnBrk="1" hangingPunct="1">
              <a:lnSpc>
                <a:spcPct val="90000"/>
              </a:lnSpc>
            </a:pPr>
            <a:r>
              <a:rPr lang="en-US" dirty="0" smtClean="0"/>
              <a:t>the standby</a:t>
            </a:r>
          </a:p>
          <a:p>
            <a:pPr lvl="1" eaLnBrk="1" hangingPunct="1">
              <a:lnSpc>
                <a:spcPct val="90000"/>
              </a:lnSpc>
            </a:pPr>
            <a:r>
              <a:rPr lang="en-US" dirty="0" smtClean="0"/>
              <a:t>line-interactive</a:t>
            </a:r>
          </a:p>
          <a:p>
            <a:pPr lvl="1" eaLnBrk="1" hangingPunct="1">
              <a:lnSpc>
                <a:spcPct val="90000"/>
              </a:lnSpc>
            </a:pPr>
            <a:r>
              <a:rPr lang="en-US" dirty="0" smtClean="0"/>
              <a:t>the true online</a:t>
            </a:r>
          </a:p>
          <a:p>
            <a:pPr lvl="1" eaLnBrk="1" hangingPunct="1">
              <a:lnSpc>
                <a:spcPct val="90000"/>
              </a:lnSpc>
            </a:pPr>
            <a:r>
              <a:rPr lang="en-US" dirty="0" smtClean="0"/>
              <a:t>rotating</a:t>
            </a:r>
          </a:p>
          <a:p>
            <a:pPr eaLnBrk="1" hangingPunct="1">
              <a:lnSpc>
                <a:spcPct val="90000"/>
              </a:lnSpc>
            </a:pPr>
            <a:r>
              <a:rPr lang="en-US" sz="900" dirty="0" smtClean="0"/>
              <a:t>A standby or offline UPS is an off-line battery backup that detects the interruption of power to the power equipment</a:t>
            </a:r>
          </a:p>
          <a:p>
            <a:pPr eaLnBrk="1" hangingPunct="1">
              <a:lnSpc>
                <a:spcPct val="90000"/>
              </a:lnSpc>
            </a:pPr>
            <a:r>
              <a:rPr lang="en-US" sz="900" dirty="0" smtClean="0"/>
              <a:t>A </a:t>
            </a:r>
            <a:r>
              <a:rPr lang="en-US" sz="900" dirty="0" err="1" smtClean="0"/>
              <a:t>ferroresonant</a:t>
            </a:r>
            <a:r>
              <a:rPr lang="en-US" sz="900" dirty="0" smtClean="0"/>
              <a:t> standby UPS is still an offline UPS - the </a:t>
            </a:r>
            <a:r>
              <a:rPr lang="en-US" sz="900" dirty="0" err="1" smtClean="0"/>
              <a:t>ferroresonant</a:t>
            </a:r>
            <a:r>
              <a:rPr lang="en-US" sz="900" dirty="0" smtClean="0"/>
              <a:t> transformer reduces power problems. </a:t>
            </a:r>
          </a:p>
          <a:p>
            <a:pPr eaLnBrk="1" hangingPunct="1">
              <a:lnSpc>
                <a:spcPct val="90000"/>
              </a:lnSpc>
            </a:pPr>
            <a:r>
              <a:rPr lang="en-US" sz="900" dirty="0" smtClean="0"/>
              <a:t>The line-interactive UPS is always connected to the output, so has a much faster response time and incorporates power conditioning and line filtering</a:t>
            </a:r>
          </a:p>
          <a:p>
            <a:pPr eaLnBrk="1" hangingPunct="1">
              <a:lnSpc>
                <a:spcPct val="90000"/>
              </a:lnSpc>
            </a:pPr>
            <a:r>
              <a:rPr lang="en-US" sz="900" dirty="0" smtClean="0"/>
              <a:t>The true online UPS works in the opposite fashion to a standby UPS since the primary power source is the battery, with the power feed from the utility constantly recharging the batteries - this model allows constant feed to the system, while completely eliminating power quality problems</a:t>
            </a:r>
          </a:p>
        </p:txBody>
      </p:sp>
    </p:spTree>
    <p:extLst>
      <p:ext uri="{BB962C8B-B14F-4D97-AF65-F5344CB8AC3E}">
        <p14:creationId xmlns:p14="http://schemas.microsoft.com/office/powerpoint/2010/main" val="23850134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40B3019E-004F-43C3-9AB4-E960539115B7}" type="slidenum">
              <a:rPr lang="en-US" smtClean="0"/>
              <a:pPr/>
              <a:t>39</a:t>
            </a:fld>
            <a:endParaRPr lang="en-U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Emergency Shutoff</a:t>
            </a:r>
          </a:p>
          <a:p>
            <a:pPr eaLnBrk="1" hangingPunct="1"/>
            <a:r>
              <a:rPr lang="en-US" smtClean="0"/>
              <a:t>One important aspect of power management in any environment is the need to be able to stop power immediately should the current represent a risk to human or machine safety. </a:t>
            </a:r>
          </a:p>
          <a:p>
            <a:pPr eaLnBrk="1" hangingPunct="1"/>
            <a:r>
              <a:rPr lang="en-US" smtClean="0"/>
              <a:t>Most computer rooms and wiring closets are equipped with an emergency power shutoff, which is usually a large red button, prominently placed to facilitate access, with an accident-proof cover to prevent unintentional use. </a:t>
            </a:r>
          </a:p>
          <a:p>
            <a:pPr eaLnBrk="1" hangingPunct="1"/>
            <a:endParaRPr lang="en-US" smtClean="0"/>
          </a:p>
        </p:txBody>
      </p:sp>
    </p:spTree>
    <p:extLst>
      <p:ext uri="{BB962C8B-B14F-4D97-AF65-F5344CB8AC3E}">
        <p14:creationId xmlns:p14="http://schemas.microsoft.com/office/powerpoint/2010/main" val="14738656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1E7FAD69-D86F-4D79-95E5-A4D101C6F0D8}" type="slidenum">
              <a:rPr lang="en-US" smtClean="0"/>
              <a:pPr/>
              <a:t>40</a:t>
            </a:fld>
            <a:endParaRPr lang="en-US"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Testing Facility Systems</a:t>
            </a:r>
          </a:p>
          <a:p>
            <a:pPr eaLnBrk="1" hangingPunct="1"/>
            <a:r>
              <a:rPr lang="en-US" smtClean="0"/>
              <a:t>Just as with any phase of the security process, the physical security of the facility must be constantly documented, evaluated, and tested.  </a:t>
            </a:r>
          </a:p>
          <a:p>
            <a:pPr eaLnBrk="1" hangingPunct="1"/>
            <a:r>
              <a:rPr lang="en-US" smtClean="0"/>
              <a:t>Documentation of the facilities configuration, operation, and function is integrated into disaster recovery plans and standing operating procedures.  </a:t>
            </a:r>
          </a:p>
          <a:p>
            <a:pPr eaLnBrk="1" hangingPunct="1"/>
            <a:r>
              <a:rPr lang="en-US" smtClean="0"/>
              <a:t>Testing provides information necessary to improve the physical security in the facility and identifies areas weak points.  </a:t>
            </a:r>
          </a:p>
          <a:p>
            <a:pPr eaLnBrk="1" hangingPunct="1"/>
            <a:endParaRPr lang="en-US" smtClean="0"/>
          </a:p>
        </p:txBody>
      </p:sp>
    </p:spTree>
    <p:extLst>
      <p:ext uri="{BB962C8B-B14F-4D97-AF65-F5344CB8AC3E}">
        <p14:creationId xmlns:p14="http://schemas.microsoft.com/office/powerpoint/2010/main" val="25480497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BD2F6589-AE7B-4E1C-99E0-93EBE111C00C}" type="slidenum">
              <a:rPr lang="en-US" smtClean="0"/>
              <a:pPr/>
              <a:t>41</a:t>
            </a:fld>
            <a:endParaRPr lang="en-US"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t>Inventory Management</a:t>
            </a:r>
          </a:p>
          <a:p>
            <a:pPr eaLnBrk="1" hangingPunct="1"/>
            <a:r>
              <a:rPr lang="en-US" smtClean="0"/>
              <a:t>As with other organizational resources, computing equipment should be inventoried and inspected on a regular basis. Similarly classified information should also be inventoried and managed. </a:t>
            </a:r>
          </a:p>
          <a:p>
            <a:pPr eaLnBrk="1" hangingPunct="1"/>
            <a:r>
              <a:rPr lang="en-US" smtClean="0"/>
              <a:t>Whenever a classified document us reproduced, a stamp should be placed on the original before it is copied. </a:t>
            </a:r>
          </a:p>
          <a:p>
            <a:pPr eaLnBrk="1" hangingPunct="1"/>
            <a:r>
              <a:rPr lang="en-US" smtClean="0"/>
              <a:t>This stamp states the document’s classification level and document number for tracking. </a:t>
            </a:r>
          </a:p>
          <a:p>
            <a:pPr eaLnBrk="1" hangingPunct="1"/>
            <a:r>
              <a:rPr lang="en-US" smtClean="0"/>
              <a:t>Each classified copy is issued to its receiver, who signs for the document.</a:t>
            </a:r>
          </a:p>
          <a:p>
            <a:pPr eaLnBrk="1" hangingPunct="1"/>
            <a:endParaRPr lang="en-US" smtClean="0"/>
          </a:p>
        </p:txBody>
      </p:sp>
    </p:spTree>
    <p:extLst>
      <p:ext uri="{BB962C8B-B14F-4D97-AF65-F5344CB8AC3E}">
        <p14:creationId xmlns:p14="http://schemas.microsoft.com/office/powerpoint/2010/main" val="1790692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73909DC2-F78F-4AEE-B4CA-7814EACB5CB6}" type="slidenum">
              <a:rPr lang="en-US" smtClean="0"/>
              <a:pPr/>
              <a:t>4</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US" dirty="0" smtClean="0">
                <a:latin typeface="Times" pitchFamily="18" charset="0"/>
              </a:rPr>
              <a:t>In this section, we first look at the types of physical situations and occurrences that can constitute a threat to information systems. There are a number of ways in which such threats can be categorized. What is important is to be able to understand the spectrum of threats to information systems, so that responsible administrators can be assured that prevention measures are comprehensive. We organized the threats into the following categories:</a:t>
            </a:r>
          </a:p>
          <a:p>
            <a:pPr eaLnBrk="1" hangingPunct="1"/>
            <a:r>
              <a:rPr lang="en-US" dirty="0" smtClean="0">
                <a:latin typeface="Times" pitchFamily="18" charset="0"/>
                <a:cs typeface="Times New Roman" pitchFamily="18" charset="0"/>
              </a:rPr>
              <a:t>• </a:t>
            </a:r>
            <a:r>
              <a:rPr lang="en-US" dirty="0" smtClean="0">
                <a:latin typeface="Times" pitchFamily="18" charset="0"/>
              </a:rPr>
              <a:t>Environmental threats</a:t>
            </a:r>
          </a:p>
          <a:p>
            <a:pPr eaLnBrk="1" hangingPunct="1"/>
            <a:r>
              <a:rPr lang="en-US" dirty="0" smtClean="0">
                <a:latin typeface="Times" pitchFamily="18" charset="0"/>
                <a:cs typeface="Times New Roman" pitchFamily="18" charset="0"/>
              </a:rPr>
              <a:t>• </a:t>
            </a:r>
            <a:r>
              <a:rPr lang="en-US" dirty="0" smtClean="0">
                <a:latin typeface="Times" pitchFamily="18" charset="0"/>
              </a:rPr>
              <a:t>Technical threats</a:t>
            </a:r>
          </a:p>
          <a:p>
            <a:pPr eaLnBrk="1" hangingPunct="1"/>
            <a:r>
              <a:rPr lang="en-US" dirty="0" smtClean="0">
                <a:latin typeface="Times" pitchFamily="18" charset="0"/>
                <a:cs typeface="Times New Roman" pitchFamily="18" charset="0"/>
              </a:rPr>
              <a:t>• </a:t>
            </a:r>
            <a:r>
              <a:rPr lang="en-US" dirty="0" smtClean="0">
                <a:latin typeface="Times" pitchFamily="18" charset="0"/>
              </a:rPr>
              <a:t>Human-caused threats</a:t>
            </a:r>
          </a:p>
          <a:p>
            <a:pPr eaLnBrk="1" hangingPunct="1"/>
            <a:r>
              <a:rPr lang="en-US" dirty="0" smtClean="0">
                <a:latin typeface="Times" pitchFamily="18" charset="0"/>
              </a:rPr>
              <a:t>We begin with a discussion of natural disasters, which are a prime, but not the only, source of environmental threats. Then we look specifically at environmental threats, followed by technical and human-caused threats.</a:t>
            </a:r>
          </a:p>
        </p:txBody>
      </p:sp>
    </p:spTree>
    <p:extLst>
      <p:ext uri="{BB962C8B-B14F-4D97-AF65-F5344CB8AC3E}">
        <p14:creationId xmlns:p14="http://schemas.microsoft.com/office/powerpoint/2010/main" val="2096020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1C08A46C-8510-41E6-82F5-5977290B92BD}" type="slidenum">
              <a:rPr lang="en-US" smtClean="0"/>
              <a:pPr/>
              <a:t>6</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dirty="0" smtClean="0"/>
              <a:t>This category encompasses conditions in the environment that can damage or interrupt the service of information systems and the data they house. Off-site, there may be severe region-wide damage to the public infrastructure and, in the case of severe hurricanes, it may take days, weeks, or even years to recover from the event. </a:t>
            </a:r>
          </a:p>
          <a:p>
            <a:pPr eaLnBrk="1" hangingPunct="1"/>
            <a:r>
              <a:rPr lang="en-US" b="1" dirty="0" smtClean="0"/>
              <a:t>Inappropriate Temperature and Humidity</a:t>
            </a:r>
            <a:r>
              <a:rPr lang="en-US" dirty="0" smtClean="0"/>
              <a:t> - computers and related equipment are designed to operate within a certain temperature range, typically 10 - 32 deg Celsius (50 - 90 deg F). Outside this range, they might continue to operate but produce undesirable results. High humidity also threatens electrical and electronic equipment.</a:t>
            </a:r>
          </a:p>
          <a:p>
            <a:pPr eaLnBrk="1" hangingPunct="1"/>
            <a:r>
              <a:rPr lang="en-US" b="1" dirty="0" smtClean="0"/>
              <a:t>Fire and Smoke </a:t>
            </a:r>
            <a:r>
              <a:rPr lang="en-US" dirty="0" smtClean="0"/>
              <a:t>is a threat to human life and property both from direct flame and also from heat, release of toxic fumes, water damage from fire suppression, and smoke damage. Electrical fires can acrid smoke that may damage equipment and may be poisonous or carcinogenic. The most common fire threat is from fires that originate within a facility, but a more uncontrollable threat is faced from wildfires/bushfires.</a:t>
            </a:r>
          </a:p>
          <a:p>
            <a:pPr eaLnBrk="1" hangingPunct="1"/>
            <a:r>
              <a:rPr lang="en-US" b="1" dirty="0" smtClean="0"/>
              <a:t>Water Damage </a:t>
            </a:r>
            <a:r>
              <a:rPr lang="en-US" dirty="0" smtClean="0"/>
              <a:t>liquids in proximity to computer equipment pose an obvious threat. The primary danger is an electrical short. A pipe may burst from a fault, or freezing. Sprinkler systems are a major threat if incorrectly set off. Less common, but more catastrophic, is floodwater that leaves a muddy residue that is difficult to clean up.</a:t>
            </a:r>
          </a:p>
          <a:p>
            <a:pPr eaLnBrk="1" hangingPunct="1"/>
            <a:r>
              <a:rPr lang="en-US" b="1" dirty="0" smtClean="0"/>
              <a:t>Chemical, radiological, and biological hazards</a:t>
            </a:r>
            <a:r>
              <a:rPr lang="en-US" dirty="0" smtClean="0"/>
              <a:t> pose a growing threat, both from intentional attack and from accidental discharge. None should be present, but either accidental or intentional intrusion is </a:t>
            </a:r>
            <a:r>
              <a:rPr lang="en-US" dirty="0" err="1" smtClean="0"/>
              <a:t>possible.Their</a:t>
            </a:r>
            <a:r>
              <a:rPr lang="en-US" dirty="0" smtClean="0"/>
              <a:t> primary risk is to personnel.</a:t>
            </a:r>
          </a:p>
          <a:p>
            <a:pPr eaLnBrk="1" hangingPunct="1"/>
            <a:r>
              <a:rPr lang="en-US" b="1" dirty="0" smtClean="0"/>
              <a:t>Dust</a:t>
            </a:r>
            <a:r>
              <a:rPr lang="en-US" dirty="0" smtClean="0"/>
              <a:t> is a prevalent concern that is often overlooked. </a:t>
            </a:r>
          </a:p>
          <a:p>
            <a:pPr eaLnBrk="1" hangingPunct="1"/>
            <a:r>
              <a:rPr lang="en-US" b="1" dirty="0" smtClean="0"/>
              <a:t>Infestation</a:t>
            </a:r>
            <a:r>
              <a:rPr lang="en-US" dirty="0" smtClean="0"/>
              <a:t> covers a broad range including </a:t>
            </a:r>
            <a:r>
              <a:rPr lang="en-US" dirty="0" err="1" smtClean="0"/>
              <a:t>mold,insects,and</a:t>
            </a:r>
            <a:r>
              <a:rPr lang="en-US" dirty="0" smtClean="0"/>
              <a:t> rodents.</a:t>
            </a:r>
          </a:p>
        </p:txBody>
      </p:sp>
    </p:spTree>
    <p:extLst>
      <p:ext uri="{BB962C8B-B14F-4D97-AF65-F5344CB8AC3E}">
        <p14:creationId xmlns:p14="http://schemas.microsoft.com/office/powerpoint/2010/main" val="838727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39C1D307-689C-4705-97B6-CB976BCCBE41}" type="slidenum">
              <a:rPr lang="en-US" smtClean="0"/>
              <a:pPr/>
              <a:t>7</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r>
              <a:rPr lang="en-US" smtClean="0"/>
              <a:t>Technical threats encompass electrical power and electromagnetic emissio threats. </a:t>
            </a:r>
          </a:p>
          <a:p>
            <a:pPr eaLnBrk="1" hangingPunct="1"/>
            <a:r>
              <a:rPr lang="en-US" b="1" smtClean="0"/>
              <a:t>Electrical power</a:t>
            </a:r>
            <a:r>
              <a:rPr lang="en-US" smtClean="0"/>
              <a:t> is essential to the operation of an information system. All of the electrical and electronic devices in the system require power, and most require uninterrupted utility power. Power utility problems can be broadly grouped into three categories:</a:t>
            </a:r>
          </a:p>
          <a:p>
            <a:pPr eaLnBrk="1" hangingPunct="1">
              <a:buFontTx/>
              <a:buChar char="•"/>
            </a:pPr>
            <a:r>
              <a:rPr lang="en-US" smtClean="0"/>
              <a:t> under-voltage - when equipment receives less voltage than required for normal operation, from temporary dips in voltage supply, brown-outs to power outages. Generally, no damage is done, but service is interrupted. </a:t>
            </a:r>
          </a:p>
          <a:p>
            <a:pPr eaLnBrk="1" hangingPunct="1">
              <a:buFontTx/>
              <a:buChar char="•"/>
            </a:pPr>
            <a:r>
              <a:rPr lang="en-US" smtClean="0"/>
              <a:t> over-voltage - is more serious, from a utility company supply anomaly, internal wiring fault, or by lightening. A sufficient surge can destroy silicon-based components, including processors and memories.</a:t>
            </a:r>
          </a:p>
          <a:p>
            <a:pPr eaLnBrk="1" hangingPunct="1">
              <a:buFontTx/>
              <a:buChar char="•"/>
            </a:pPr>
            <a:r>
              <a:rPr lang="en-US" smtClean="0"/>
              <a:t> noise - on power-lines, which can endure through the filtering circuitry of the power supply and interfere with signals inside electronic devices, causing logical errors.</a:t>
            </a:r>
          </a:p>
          <a:p>
            <a:pPr eaLnBrk="1" hangingPunct="1"/>
            <a:endParaRPr lang="en-US" smtClean="0"/>
          </a:p>
          <a:p>
            <a:pPr eaLnBrk="1" hangingPunct="1"/>
            <a:r>
              <a:rPr lang="en-US" b="1" smtClean="0"/>
              <a:t>Electromagnetic Interference (EMI)</a:t>
            </a:r>
            <a:r>
              <a:rPr lang="en-US" smtClean="0"/>
              <a:t>, from </a:t>
            </a:r>
            <a:r>
              <a:rPr lang="en-US" b="1" smtClean="0"/>
              <a:t> </a:t>
            </a:r>
            <a:r>
              <a:rPr lang="en-US" smtClean="0"/>
              <a:t>noise along a power supply line, motors, fans, heavy equipment, and even other computers generate electrical noise that can cause intermittent problems with the computer you are using. This noise can be transmitted through space as well as nearby power lines. Also from high-intensity emissions from nearby commercial radio stations and microwave relay antennas. Even low-intensity devices, such as cellular telephones, can interfere with sensitive electronic equipment.</a:t>
            </a:r>
          </a:p>
        </p:txBody>
      </p:sp>
    </p:spTree>
    <p:extLst>
      <p:ext uri="{BB962C8B-B14F-4D97-AF65-F5344CB8AC3E}">
        <p14:creationId xmlns:p14="http://schemas.microsoft.com/office/powerpoint/2010/main" val="2469408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A439B1F-60D0-448F-A423-0E60370016E2}" type="slidenum">
              <a:rPr lang="en-US" smtClean="0"/>
              <a:pPr/>
              <a:t>8</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r>
              <a:rPr lang="en-US" dirty="0" smtClean="0"/>
              <a:t>Human-caused threats are more difficult to deal with than the environmental and technical threats so far discussed. Human-caused threats are less predictable than other types of physical threats. Worse, human-caused threats are specifically designed to overcome prevention measures and/or seek the most vulnerable point of attack. We can group such threats into the following categories:</a:t>
            </a:r>
          </a:p>
          <a:p>
            <a:pPr eaLnBrk="1" hangingPunct="1"/>
            <a:r>
              <a:rPr lang="en-US" dirty="0" smtClean="0">
                <a:cs typeface="Times New Roman" pitchFamily="18" charset="0"/>
              </a:rPr>
              <a:t>• </a:t>
            </a:r>
            <a:r>
              <a:rPr lang="en-US" b="1" dirty="0" smtClean="0"/>
              <a:t>Unauthorized physical access:</a:t>
            </a:r>
            <a:r>
              <a:rPr lang="en-US" dirty="0" smtClean="0"/>
              <a:t> Those who are not employees should not be in the building or building complex at all unless accompanied by an authorized individual. Not counting PCs and workstations, information system assets, such as servers, mainframe computers, network equipment, and storage networks, are generally housed in restricted areas. Access to such areas is usually restricted to only a certain number of employees. Unauthorized physical access can lead to other threats, such as theft, vandalism, or misuse.</a:t>
            </a:r>
          </a:p>
          <a:p>
            <a:pPr eaLnBrk="1" hangingPunct="1"/>
            <a:r>
              <a:rPr lang="en-US" dirty="0" smtClean="0">
                <a:cs typeface="Times New Roman" pitchFamily="18" charset="0"/>
              </a:rPr>
              <a:t>• </a:t>
            </a:r>
            <a:r>
              <a:rPr lang="en-US" b="1" dirty="0" smtClean="0"/>
              <a:t>Theft:</a:t>
            </a:r>
            <a:r>
              <a:rPr lang="en-US" dirty="0" smtClean="0"/>
              <a:t> This threat includes theft of equipment and theft of data by copying. Eavesdropping and wiretapping also fall into this category. Theft can be at the hands of an outsider who has gained unauthorized access or by an insider.</a:t>
            </a:r>
          </a:p>
          <a:p>
            <a:pPr eaLnBrk="1" hangingPunct="1"/>
            <a:r>
              <a:rPr lang="en-US" dirty="0" smtClean="0">
                <a:cs typeface="Times New Roman" pitchFamily="18" charset="0"/>
              </a:rPr>
              <a:t>• </a:t>
            </a:r>
            <a:r>
              <a:rPr lang="en-US" b="1" dirty="0" smtClean="0"/>
              <a:t>Vandalism:</a:t>
            </a:r>
            <a:r>
              <a:rPr lang="en-US" dirty="0" smtClean="0"/>
              <a:t> This includes destruction of equipment and destruction of data.</a:t>
            </a:r>
          </a:p>
          <a:p>
            <a:pPr eaLnBrk="1" hangingPunct="1"/>
            <a:r>
              <a:rPr lang="en-US" dirty="0" smtClean="0">
                <a:cs typeface="Times New Roman" pitchFamily="18" charset="0"/>
              </a:rPr>
              <a:t>• </a:t>
            </a:r>
            <a:r>
              <a:rPr lang="en-US" b="1" dirty="0" smtClean="0"/>
              <a:t>Misuse:</a:t>
            </a:r>
            <a:r>
              <a:rPr lang="en-US" dirty="0" smtClean="0"/>
              <a:t> This category includes improper use of resources by those who are authorized to use them, as well as use of resources by individuals not authorized to use the resources at all.</a:t>
            </a:r>
          </a:p>
        </p:txBody>
      </p:sp>
    </p:spTree>
    <p:extLst>
      <p:ext uri="{BB962C8B-B14F-4D97-AF65-F5344CB8AC3E}">
        <p14:creationId xmlns:p14="http://schemas.microsoft.com/office/powerpoint/2010/main" val="2427851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5F4EE9FB-7BEC-472B-AB0A-B6AB1D305A7A}" type="slidenum">
              <a:rPr lang="en-US" smtClean="0"/>
              <a:pPr/>
              <a:t>9</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r>
              <a:rPr lang="en-US" dirty="0" smtClean="0"/>
              <a:t>In this section, we look at a range of technique for preventing, or in some cases simply deterring, physical attacks. </a:t>
            </a:r>
          </a:p>
          <a:p>
            <a:pPr eaLnBrk="1" hangingPunct="1"/>
            <a:r>
              <a:rPr lang="en-US" dirty="0" smtClean="0"/>
              <a:t>Dealing with Inappropriate Temperature and Humidity</a:t>
            </a:r>
            <a:r>
              <a:rPr lang="en-US" b="1" dirty="0" smtClean="0"/>
              <a:t> </a:t>
            </a:r>
            <a:r>
              <a:rPr lang="en-US" dirty="0" smtClean="0"/>
              <a:t>is primarily a matter of having environmental-control equipment of appropriate capacity and appropriate sensors to warn of thresholds being exceeded. Beyond that, the principal requirement is the maintenance of a power supply.</a:t>
            </a:r>
          </a:p>
          <a:p>
            <a:pPr eaLnBrk="1" hangingPunct="1"/>
            <a:r>
              <a:rPr lang="en-US" dirty="0" smtClean="0"/>
              <a:t>Dealing with fire involves a combination of alarms, preventive measures (such as the list given in the text), and fire mitigation. To deal with the smoke threat, needs smoke detectors in every room with computer equipment, under raised floors, and over suspended ceilings. Smoking should not be permitted in computer rooms.</a:t>
            </a:r>
          </a:p>
          <a:p>
            <a:pPr eaLnBrk="1" hangingPunct="1"/>
            <a:r>
              <a:rPr lang="en-US" dirty="0" smtClean="0"/>
              <a:t>Prevention and mitigation measures for water threats must encompass their range. For plumbing leaks measures can be taken to sensibly locate equipment, and shutoff valves should be clearly visible. To deal with both plumbing leaks and other sources of water, sensors are vital, located on the floor of computer rooms, as well as under raised floors, and enabled to automatically cut off power in the event of a flood. </a:t>
            </a:r>
          </a:p>
          <a:p>
            <a:pPr eaLnBrk="1" hangingPunct="1"/>
            <a:r>
              <a:rPr lang="en-US" dirty="0" smtClean="0"/>
              <a:t>For chemical, biological, and radiological threats, specific technical approaches are available including infrastructure design, sensor design and placement, mitigation procedures, personnel training, and so forth. Standards and techniques in these areas continue to evolve. For dust hazards, the obvious prevention method is to limit dust, through the use and proper maintenance of filters and regular IS room maintenance. For infestations, regular pest control procedures may be needed, starting with maintaining a clean environment.</a:t>
            </a:r>
          </a:p>
          <a:p>
            <a:pPr eaLnBrk="1" hangingPunct="1"/>
            <a:endParaRPr lang="en-US" dirty="0" smtClean="0"/>
          </a:p>
        </p:txBody>
      </p:sp>
    </p:spTree>
    <p:extLst>
      <p:ext uri="{BB962C8B-B14F-4D97-AF65-F5344CB8AC3E}">
        <p14:creationId xmlns:p14="http://schemas.microsoft.com/office/powerpoint/2010/main" val="488941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26D1181-BA48-43E2-A7D7-10D1BCB8A7E2}" type="slidenum">
              <a:rPr lang="en-US" smtClean="0"/>
              <a:pPr/>
              <a:t>10</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dirty="0" smtClean="0"/>
              <a:t>To deal with brief power interruptions, an uninterruptible power supply (UPS) should be employed for each piece of critical equipment. The UPS is a battery backup unit that can maintain power to processors, monitors, and other equipment for a period of minutes. UPS units can also function as surge protectors, power noise filters, and automatic shutdown devices when the battery runs low.</a:t>
            </a:r>
          </a:p>
          <a:p>
            <a:pPr eaLnBrk="1" hangingPunct="1"/>
            <a:r>
              <a:rPr lang="en-US" dirty="0" smtClean="0"/>
              <a:t>For longer blackouts or brownouts, critical equipment should be connected to an emergency power source, delivered by a generator. For reliable service, a range of issues need to be addressed by management, including product selection, generator placement, personnel training, testing and maintenance schedules, and so forth.</a:t>
            </a:r>
          </a:p>
          <a:p>
            <a:pPr eaLnBrk="1" hangingPunct="1"/>
            <a:r>
              <a:rPr lang="en-US" dirty="0" smtClean="0"/>
              <a:t>To deal with electromagnetic interference, a combination of filters and shielding can be used. The specific technical details will depend on the infrastructure design and the anticipated sources and nature of the interference.</a:t>
            </a:r>
          </a:p>
          <a:p>
            <a:pPr eaLnBrk="1" hangingPunct="1"/>
            <a:endParaRPr lang="en-US" dirty="0" smtClean="0"/>
          </a:p>
        </p:txBody>
      </p:sp>
    </p:spTree>
    <p:extLst>
      <p:ext uri="{BB962C8B-B14F-4D97-AF65-F5344CB8AC3E}">
        <p14:creationId xmlns:p14="http://schemas.microsoft.com/office/powerpoint/2010/main" val="643421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AFE-92A2-4E89-A1E1-9DB726289621}" type="slidenum">
              <a:rPr lang="en-US" smtClean="0"/>
              <a:pPr/>
              <a:t>‹#›</a:t>
            </a:fld>
            <a:endParaRPr lang="en-US"/>
          </a:p>
        </p:txBody>
      </p:sp>
    </p:spTree>
    <p:extLst>
      <p:ext uri="{BB962C8B-B14F-4D97-AF65-F5344CB8AC3E}">
        <p14:creationId xmlns:p14="http://schemas.microsoft.com/office/powerpoint/2010/main" val="2428855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485163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800815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6578B-4DEA-4433-8074-C0E1D584D2A6}" type="slidenum">
              <a:rPr lang="en-US" smtClean="0"/>
              <a:pPr/>
              <a:t>‹#›</a:t>
            </a:fld>
            <a:endParaRPr lang="en-US"/>
          </a:p>
        </p:txBody>
      </p:sp>
    </p:spTree>
    <p:extLst>
      <p:ext uri="{BB962C8B-B14F-4D97-AF65-F5344CB8AC3E}">
        <p14:creationId xmlns:p14="http://schemas.microsoft.com/office/powerpoint/2010/main" val="1624211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658872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6A609-6AFF-4F78-8008-C57599DACC53}" type="slidenum">
              <a:rPr lang="en-US" smtClean="0"/>
              <a:pPr/>
              <a:t>‹#›</a:t>
            </a:fld>
            <a:endParaRPr lang="en-US"/>
          </a:p>
        </p:txBody>
      </p:sp>
    </p:spTree>
    <p:extLst>
      <p:ext uri="{BB962C8B-B14F-4D97-AF65-F5344CB8AC3E}">
        <p14:creationId xmlns:p14="http://schemas.microsoft.com/office/powerpoint/2010/main" val="3139194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4162850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E5C4FA-312C-4517-B8F5-BFA7C13735BB}" type="slidenum">
              <a:rPr lang="en-US" smtClean="0"/>
              <a:pPr/>
              <a:t>‹#›</a:t>
            </a:fld>
            <a:endParaRPr lang="en-US"/>
          </a:p>
        </p:txBody>
      </p:sp>
    </p:spTree>
    <p:extLst>
      <p:ext uri="{BB962C8B-B14F-4D97-AF65-F5344CB8AC3E}">
        <p14:creationId xmlns:p14="http://schemas.microsoft.com/office/powerpoint/2010/main" val="3199569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741816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890200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605871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F0DEB8-AA92-4E0C-8814-D2FFF630DA38}" type="slidenum">
              <a:rPr lang="en-US" smtClean="0"/>
              <a:pPr/>
              <a:t>‹#›</a:t>
            </a:fld>
            <a:endParaRPr lang="en-US"/>
          </a:p>
        </p:txBody>
      </p:sp>
    </p:spTree>
    <p:extLst>
      <p:ext uri="{BB962C8B-B14F-4D97-AF65-F5344CB8AC3E}">
        <p14:creationId xmlns:p14="http://schemas.microsoft.com/office/powerpoint/2010/main" val="102116984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600200"/>
            <a:ext cx="7772400" cy="1470025"/>
          </a:xfrm>
        </p:spPr>
        <p:txBody>
          <a:bodyPr>
            <a:normAutofit fontScale="90000"/>
          </a:bodyPr>
          <a:lstStyle/>
          <a:p>
            <a:pPr defTabSz="731838"/>
            <a:r>
              <a:rPr lang="en-US" sz="3600" dirty="0" smtClean="0">
                <a:latin typeface="Arial" charset="0"/>
              </a:rPr>
              <a:t>IT 6533</a:t>
            </a:r>
            <a:br>
              <a:rPr lang="en-US" sz="3600" dirty="0" smtClean="0">
                <a:latin typeface="Arial" charset="0"/>
              </a:rPr>
            </a:br>
            <a:r>
              <a:rPr lang="en-US" sz="3600" dirty="0" smtClean="0">
                <a:latin typeface="Arial" charset="0"/>
              </a:rPr>
              <a:t>Health Information Security </a:t>
            </a:r>
            <a:br>
              <a:rPr lang="en-US" sz="3600" dirty="0" smtClean="0">
                <a:latin typeface="Arial" charset="0"/>
              </a:rPr>
            </a:br>
            <a:r>
              <a:rPr lang="en-US" sz="3600" dirty="0" smtClean="0">
                <a:latin typeface="Arial" charset="0"/>
              </a:rPr>
              <a:t>and Privacy</a:t>
            </a:r>
            <a:endParaRPr lang="en-US" sz="3600" dirty="0">
              <a:latin typeface="Arial" charset="0"/>
            </a:endParaRPr>
          </a:p>
        </p:txBody>
      </p:sp>
      <p:sp>
        <p:nvSpPr>
          <p:cNvPr id="2051" name="Rectangle 3"/>
          <p:cNvSpPr>
            <a:spLocks noGrp="1" noChangeArrowheads="1"/>
          </p:cNvSpPr>
          <p:nvPr>
            <p:ph type="subTitle" idx="1"/>
          </p:nvPr>
        </p:nvSpPr>
        <p:spPr>
          <a:xfrm>
            <a:off x="1371600" y="3352800"/>
            <a:ext cx="6400800" cy="2438400"/>
          </a:xfrm>
        </p:spPr>
        <p:txBody>
          <a:bodyPr/>
          <a:lstStyle/>
          <a:p>
            <a:r>
              <a:rPr lang="en-US" dirty="0" smtClean="0"/>
              <a:t>Physical Security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81000" y="277813"/>
            <a:ext cx="8305800" cy="1398587"/>
          </a:xfrm>
        </p:spPr>
        <p:txBody>
          <a:bodyPr/>
          <a:lstStyle/>
          <a:p>
            <a:r>
              <a:rPr lang="en-US" dirty="0" smtClean="0"/>
              <a:t>Mitigation Measures</a:t>
            </a:r>
            <a:br>
              <a:rPr lang="en-US" dirty="0" smtClean="0"/>
            </a:br>
            <a:r>
              <a:rPr lang="en-US" dirty="0" smtClean="0"/>
              <a:t>Technical Threats</a:t>
            </a:r>
          </a:p>
        </p:txBody>
      </p:sp>
      <p:sp>
        <p:nvSpPr>
          <p:cNvPr id="14339" name="Rectangle 3"/>
          <p:cNvSpPr>
            <a:spLocks noGrp="1" noChangeArrowheads="1"/>
          </p:cNvSpPr>
          <p:nvPr>
            <p:ph idx="1"/>
          </p:nvPr>
        </p:nvSpPr>
        <p:spPr>
          <a:xfrm>
            <a:off x="457200" y="1981200"/>
            <a:ext cx="8229600" cy="4454525"/>
          </a:xfrm>
        </p:spPr>
        <p:txBody>
          <a:bodyPr/>
          <a:lstStyle/>
          <a:p>
            <a:r>
              <a:rPr lang="en-US" dirty="0" smtClean="0"/>
              <a:t>Electric power for critical equipment use</a:t>
            </a:r>
          </a:p>
          <a:p>
            <a:pPr lvl="1"/>
            <a:r>
              <a:rPr lang="en-US" dirty="0" smtClean="0"/>
              <a:t>Uninterruptible power supply (UPS) </a:t>
            </a:r>
          </a:p>
          <a:p>
            <a:pPr lvl="1"/>
            <a:r>
              <a:rPr lang="en-US" dirty="0" smtClean="0"/>
              <a:t>Emergency power generator </a:t>
            </a:r>
          </a:p>
          <a:p>
            <a:r>
              <a:rPr lang="en-US" dirty="0" smtClean="0"/>
              <a:t>Electromagnetic interference (EMI)</a:t>
            </a:r>
          </a:p>
          <a:p>
            <a:pPr lvl="1"/>
            <a:r>
              <a:rPr lang="en-US" dirty="0" smtClean="0"/>
              <a:t>Filters and shielding</a:t>
            </a:r>
          </a:p>
          <a:p>
            <a:pPr lvl="1"/>
            <a:r>
              <a:rPr lang="en-US" dirty="0" smtClean="0"/>
              <a:t>Dedicated circuits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81000" y="277813"/>
            <a:ext cx="8305800" cy="1398587"/>
          </a:xfrm>
        </p:spPr>
        <p:txBody>
          <a:bodyPr/>
          <a:lstStyle/>
          <a:p>
            <a:r>
              <a:rPr lang="en-US" smtClean="0"/>
              <a:t>Mitigation Measures</a:t>
            </a:r>
            <a:br>
              <a:rPr lang="en-US" smtClean="0"/>
            </a:br>
            <a:r>
              <a:rPr lang="en-US" smtClean="0"/>
              <a:t>Human-Caused Threats</a:t>
            </a:r>
          </a:p>
        </p:txBody>
      </p:sp>
      <p:sp>
        <p:nvSpPr>
          <p:cNvPr id="15363" name="Rectangle 3"/>
          <p:cNvSpPr>
            <a:spLocks noGrp="1" noChangeArrowheads="1"/>
          </p:cNvSpPr>
          <p:nvPr>
            <p:ph idx="1"/>
          </p:nvPr>
        </p:nvSpPr>
        <p:spPr>
          <a:xfrm>
            <a:off x="457200" y="1981200"/>
            <a:ext cx="8382000" cy="4454525"/>
          </a:xfrm>
        </p:spPr>
        <p:txBody>
          <a:bodyPr/>
          <a:lstStyle/>
          <a:p>
            <a:r>
              <a:rPr lang="en-US" dirty="0" smtClean="0"/>
              <a:t>Physical access control</a:t>
            </a:r>
          </a:p>
          <a:p>
            <a:pPr lvl="1"/>
            <a:r>
              <a:rPr lang="en-US" dirty="0" smtClean="0"/>
              <a:t>IT equipment, wiring, power, communications, media</a:t>
            </a:r>
          </a:p>
          <a:p>
            <a:r>
              <a:rPr lang="en-US" dirty="0" smtClean="0"/>
              <a:t>Several areas to consider</a:t>
            </a:r>
          </a:p>
          <a:p>
            <a:pPr lvl="1"/>
            <a:r>
              <a:rPr lang="en-US" dirty="0" smtClean="0"/>
              <a:t>restrict building access, locked area, secured, power switch secured, tracking devices for portable equipment</a:t>
            </a:r>
          </a:p>
          <a:p>
            <a:r>
              <a:rPr lang="en-US" dirty="0" smtClean="0"/>
              <a:t>Intruder sensors / alarms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Management Roles</a:t>
            </a:r>
          </a:p>
        </p:txBody>
      </p:sp>
      <p:sp>
        <p:nvSpPr>
          <p:cNvPr id="16387" name="Rectangle 3"/>
          <p:cNvSpPr>
            <a:spLocks noGrp="1" noChangeArrowheads="1"/>
          </p:cNvSpPr>
          <p:nvPr>
            <p:ph idx="1"/>
          </p:nvPr>
        </p:nvSpPr>
        <p:spPr>
          <a:xfrm>
            <a:off x="685800" y="1447800"/>
            <a:ext cx="7772400" cy="4625975"/>
          </a:xfrm>
        </p:spPr>
        <p:txBody>
          <a:bodyPr/>
          <a:lstStyle/>
          <a:p>
            <a:pPr>
              <a:spcBef>
                <a:spcPct val="25000"/>
              </a:spcBef>
            </a:pPr>
            <a:r>
              <a:rPr lang="en-US" dirty="0" smtClean="0"/>
              <a:t>General management: responsible for facility security </a:t>
            </a:r>
          </a:p>
          <a:p>
            <a:pPr>
              <a:spcBef>
                <a:spcPct val="25000"/>
              </a:spcBef>
            </a:pPr>
            <a:r>
              <a:rPr lang="en-US" dirty="0" smtClean="0"/>
              <a:t>IT management and professionals: responsible for environmental and access security </a:t>
            </a:r>
          </a:p>
          <a:p>
            <a:pPr>
              <a:spcBef>
                <a:spcPct val="25000"/>
              </a:spcBef>
            </a:pPr>
            <a:r>
              <a:rPr lang="en-US" dirty="0" smtClean="0"/>
              <a:t>Information security management and professionals: perform risk assessments and implementation reviews; implement technical controls.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Physical Access Controls</a:t>
            </a:r>
          </a:p>
        </p:txBody>
      </p:sp>
      <p:sp>
        <p:nvSpPr>
          <p:cNvPr id="17411" name="Rectangle 3"/>
          <p:cNvSpPr>
            <a:spLocks noGrp="1" noChangeArrowheads="1"/>
          </p:cNvSpPr>
          <p:nvPr>
            <p:ph idx="1"/>
          </p:nvPr>
        </p:nvSpPr>
        <p:spPr>
          <a:xfrm>
            <a:off x="685800" y="1398588"/>
            <a:ext cx="7772400" cy="4699000"/>
          </a:xfrm>
        </p:spPr>
        <p:txBody>
          <a:bodyPr/>
          <a:lstStyle/>
          <a:p>
            <a:pPr>
              <a:spcBef>
                <a:spcPct val="100000"/>
              </a:spcBef>
            </a:pPr>
            <a:r>
              <a:rPr lang="en-US" sz="2700" b="1" i="1" smtClean="0"/>
              <a:t>Secure facility:</a:t>
            </a:r>
            <a:r>
              <a:rPr lang="en-US" sz="2700" smtClean="0"/>
              <a:t> a physical location engineered with controls designed to minimize risk from physical threats</a:t>
            </a:r>
          </a:p>
          <a:p>
            <a:pPr>
              <a:spcBef>
                <a:spcPct val="25000"/>
              </a:spcBef>
            </a:pPr>
            <a:r>
              <a:rPr lang="en-US" sz="2700" smtClean="0"/>
              <a:t>A secure facility can take advantage of natural terrain, traffic flow, and degree of urban development; can complement these with protection mechanisms (fences, gates, walls, guards, alarms)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smtClean="0"/>
              <a:t>Computer Rooms, Wiring Closets</a:t>
            </a:r>
          </a:p>
        </p:txBody>
      </p:sp>
      <p:sp>
        <p:nvSpPr>
          <p:cNvPr id="18435" name="Rectangle 3"/>
          <p:cNvSpPr>
            <a:spLocks noGrp="1" noChangeArrowheads="1"/>
          </p:cNvSpPr>
          <p:nvPr>
            <p:ph idx="1"/>
          </p:nvPr>
        </p:nvSpPr>
        <p:spPr>
          <a:xfrm>
            <a:off x="685800" y="1398588"/>
            <a:ext cx="7772400" cy="4699000"/>
          </a:xfrm>
        </p:spPr>
        <p:txBody>
          <a:bodyPr/>
          <a:lstStyle/>
          <a:p>
            <a:pPr>
              <a:spcBef>
                <a:spcPct val="50000"/>
              </a:spcBef>
            </a:pPr>
            <a:r>
              <a:rPr lang="en-US" sz="2700" smtClean="0"/>
              <a:t>Require special attention to ensure confidentiality, integrity, and availability of information</a:t>
            </a:r>
          </a:p>
          <a:p>
            <a:pPr>
              <a:spcBef>
                <a:spcPct val="50000"/>
              </a:spcBef>
            </a:pPr>
            <a:r>
              <a:rPr lang="en-US" sz="2700" smtClean="0"/>
              <a:t>Logical controls are easily defeated if attacker gains physical access to computing equipment</a:t>
            </a:r>
          </a:p>
          <a:p>
            <a:pPr>
              <a:spcBef>
                <a:spcPct val="50000"/>
              </a:spcBef>
            </a:pPr>
            <a:r>
              <a:rPr lang="en-US" sz="2700" smtClean="0"/>
              <a:t>Custodial staff often the least scrutinized persons who have access to offices; are given greatest degree of unsupervised access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Protecting the Secure Facility</a:t>
            </a:r>
          </a:p>
        </p:txBody>
      </p:sp>
      <p:sp>
        <p:nvSpPr>
          <p:cNvPr id="19459" name="Rectangle 3"/>
          <p:cNvSpPr>
            <a:spLocks noGrp="1" noChangeArrowheads="1"/>
          </p:cNvSpPr>
          <p:nvPr>
            <p:ph sz="half" idx="1"/>
          </p:nvPr>
        </p:nvSpPr>
        <p:spPr>
          <a:xfrm>
            <a:off x="533400" y="1471613"/>
            <a:ext cx="3962400" cy="4625975"/>
          </a:xfrm>
        </p:spPr>
        <p:txBody>
          <a:bodyPr/>
          <a:lstStyle/>
          <a:p>
            <a:pPr>
              <a:spcBef>
                <a:spcPct val="50000"/>
              </a:spcBef>
            </a:pPr>
            <a:r>
              <a:rPr lang="en-US" sz="2700" b="1" dirty="0" smtClean="0"/>
              <a:t>Physical Barriers</a:t>
            </a:r>
          </a:p>
          <a:p>
            <a:pPr lvl="1">
              <a:spcBef>
                <a:spcPct val="50000"/>
              </a:spcBef>
            </a:pPr>
            <a:r>
              <a:rPr lang="en-US" dirty="0" smtClean="0"/>
              <a:t>Exterior walls, fencing, and gates</a:t>
            </a:r>
          </a:p>
          <a:p>
            <a:pPr lvl="1">
              <a:spcBef>
                <a:spcPct val="50000"/>
              </a:spcBef>
            </a:pPr>
            <a:r>
              <a:rPr lang="en-US" dirty="0" smtClean="0"/>
              <a:t>Locks and keys</a:t>
            </a:r>
          </a:p>
          <a:p>
            <a:pPr lvl="1">
              <a:spcBef>
                <a:spcPct val="50000"/>
              </a:spcBef>
            </a:pPr>
            <a:r>
              <a:rPr lang="en-US" dirty="0" smtClean="0"/>
              <a:t>Interior walls</a:t>
            </a:r>
          </a:p>
          <a:p>
            <a:pPr>
              <a:spcBef>
                <a:spcPct val="50000"/>
              </a:spcBef>
            </a:pPr>
            <a:r>
              <a:rPr lang="en-US" sz="2700" b="1" dirty="0" smtClean="0"/>
              <a:t>Identification </a:t>
            </a:r>
          </a:p>
          <a:p>
            <a:pPr lvl="1">
              <a:spcBef>
                <a:spcPct val="50000"/>
              </a:spcBef>
            </a:pPr>
            <a:r>
              <a:rPr lang="en-US" dirty="0" smtClean="0"/>
              <a:t>ID Cards and badges</a:t>
            </a:r>
          </a:p>
          <a:p>
            <a:pPr>
              <a:spcBef>
                <a:spcPct val="50000"/>
              </a:spcBef>
            </a:pPr>
            <a:endParaRPr lang="en-US" sz="2700" dirty="0" smtClean="0"/>
          </a:p>
        </p:txBody>
      </p:sp>
      <p:sp>
        <p:nvSpPr>
          <p:cNvPr id="19460" name="Rectangle 4"/>
          <p:cNvSpPr>
            <a:spLocks noGrp="1" noChangeArrowheads="1"/>
          </p:cNvSpPr>
          <p:nvPr>
            <p:ph sz="half" idx="2"/>
          </p:nvPr>
        </p:nvSpPr>
        <p:spPr>
          <a:xfrm>
            <a:off x="4495800" y="1477963"/>
            <a:ext cx="3810000" cy="4846637"/>
          </a:xfrm>
        </p:spPr>
        <p:txBody>
          <a:bodyPr/>
          <a:lstStyle/>
          <a:p>
            <a:r>
              <a:rPr lang="en-US" sz="2700" b="1" dirty="0" smtClean="0"/>
              <a:t>Monitoring</a:t>
            </a:r>
          </a:p>
          <a:p>
            <a:pPr lvl="1"/>
            <a:r>
              <a:rPr lang="en-US" dirty="0" smtClean="0"/>
              <a:t>Electronic monitoring</a:t>
            </a:r>
          </a:p>
          <a:p>
            <a:pPr lvl="1"/>
            <a:r>
              <a:rPr lang="en-US" dirty="0" smtClean="0"/>
              <a:t>Alarm systems</a:t>
            </a:r>
          </a:p>
          <a:p>
            <a:pPr>
              <a:spcBef>
                <a:spcPct val="50000"/>
              </a:spcBef>
            </a:pPr>
            <a:r>
              <a:rPr lang="en-US" sz="2700" b="1" dirty="0" smtClean="0"/>
              <a:t>Human Barriers</a:t>
            </a:r>
          </a:p>
          <a:p>
            <a:pPr lvl="1">
              <a:spcBef>
                <a:spcPts val="1200"/>
              </a:spcBef>
            </a:pPr>
            <a:r>
              <a:rPr lang="en-US" dirty="0" smtClean="0"/>
              <a:t>Guards</a:t>
            </a:r>
          </a:p>
          <a:p>
            <a:pPr lvl="1">
              <a:spcBef>
                <a:spcPts val="1200"/>
              </a:spcBef>
            </a:pPr>
            <a:r>
              <a:rPr lang="en-US" dirty="0" smtClean="0"/>
              <a:t>Other staff</a:t>
            </a:r>
          </a:p>
        </p:txBody>
      </p:sp>
      <p:sp>
        <p:nvSpPr>
          <p:cNvPr id="5" name="Slide Number Placeholder 4"/>
          <p:cNvSpPr>
            <a:spLocks noGrp="1"/>
          </p:cNvSpPr>
          <p:nvPr>
            <p:ph type="sldNum" sz="quarter" idx="12"/>
          </p:nvPr>
        </p:nvSpPr>
        <p:spPr/>
        <p:txBody>
          <a:bodyPr/>
          <a:lstStyle/>
          <a:p>
            <a:pPr>
              <a:defRPr/>
            </a:pPr>
            <a:fld id="{17C27A7D-92F6-4C8B-8E7A-22B1978BE545}"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ID Cards and Badges</a:t>
            </a:r>
          </a:p>
        </p:txBody>
      </p:sp>
      <p:sp>
        <p:nvSpPr>
          <p:cNvPr id="20483" name="Rectangle 3"/>
          <p:cNvSpPr>
            <a:spLocks noGrp="1" noChangeArrowheads="1"/>
          </p:cNvSpPr>
          <p:nvPr>
            <p:ph idx="1"/>
          </p:nvPr>
        </p:nvSpPr>
        <p:spPr/>
        <p:txBody>
          <a:bodyPr/>
          <a:lstStyle/>
          <a:p>
            <a:pPr>
              <a:spcBef>
                <a:spcPct val="50000"/>
              </a:spcBef>
            </a:pPr>
            <a:r>
              <a:rPr lang="en-US" sz="2700" dirty="0" smtClean="0"/>
              <a:t>Common in health care; can be color-coded by area.</a:t>
            </a:r>
          </a:p>
          <a:p>
            <a:pPr>
              <a:spcBef>
                <a:spcPct val="50000"/>
              </a:spcBef>
            </a:pPr>
            <a:r>
              <a:rPr lang="en-US" sz="2700" dirty="0" smtClean="0"/>
              <a:t>Ties physical security with information access control</a:t>
            </a:r>
          </a:p>
          <a:p>
            <a:pPr lvl="1">
              <a:spcBef>
                <a:spcPct val="50000"/>
              </a:spcBef>
            </a:pPr>
            <a:r>
              <a:rPr lang="en-US" sz="2400" dirty="0" smtClean="0"/>
              <a:t>ID card is typically concealed</a:t>
            </a:r>
          </a:p>
          <a:p>
            <a:pPr lvl="1">
              <a:spcBef>
                <a:spcPct val="50000"/>
              </a:spcBef>
            </a:pPr>
            <a:r>
              <a:rPr lang="en-US" sz="2400" dirty="0" smtClean="0"/>
              <a:t>Name badge is visible</a:t>
            </a:r>
          </a:p>
          <a:p>
            <a:pPr>
              <a:spcBef>
                <a:spcPct val="50000"/>
              </a:spcBef>
            </a:pPr>
            <a:r>
              <a:rPr lang="en-US" sz="2700" dirty="0" smtClean="0"/>
              <a:t>Serve as simple form of biometrics (facial recognition) </a:t>
            </a:r>
          </a:p>
          <a:p>
            <a:pPr>
              <a:spcBef>
                <a:spcPct val="50000"/>
              </a:spcBef>
            </a:pPr>
            <a:r>
              <a:rPr lang="en-US" sz="2700" dirty="0" smtClean="0"/>
              <a:t>Should not be only means of control as cards can be easily duplicated, stolen, and modified</a:t>
            </a:r>
          </a:p>
          <a:p>
            <a:pPr>
              <a:spcBef>
                <a:spcPct val="50000"/>
              </a:spcBef>
            </a:pPr>
            <a:endParaRPr lang="en-US" sz="2700" dirty="0" smtClean="0"/>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Locks and Keys</a:t>
            </a:r>
          </a:p>
        </p:txBody>
      </p:sp>
      <p:sp>
        <p:nvSpPr>
          <p:cNvPr id="21507" name="Rectangle 3"/>
          <p:cNvSpPr>
            <a:spLocks noGrp="1" noChangeArrowheads="1"/>
          </p:cNvSpPr>
          <p:nvPr>
            <p:ph idx="1"/>
          </p:nvPr>
        </p:nvSpPr>
        <p:spPr>
          <a:xfrm>
            <a:off x="685800" y="1471613"/>
            <a:ext cx="7772400" cy="5157787"/>
          </a:xfrm>
        </p:spPr>
        <p:txBody>
          <a:bodyPr/>
          <a:lstStyle/>
          <a:p>
            <a:pPr>
              <a:spcBef>
                <a:spcPts val="600"/>
              </a:spcBef>
            </a:pPr>
            <a:r>
              <a:rPr lang="en-US" sz="2700" dirty="0" smtClean="0"/>
              <a:t>Two types of locks: mechanical and electromechanical</a:t>
            </a:r>
          </a:p>
          <a:p>
            <a:pPr>
              <a:spcBef>
                <a:spcPts val="600"/>
              </a:spcBef>
            </a:pPr>
            <a:r>
              <a:rPr lang="en-US" sz="2700" dirty="0" smtClean="0"/>
              <a:t>Locks can also be divided into four categories: manual, programmable, electronic, biometric</a:t>
            </a:r>
          </a:p>
          <a:p>
            <a:pPr>
              <a:spcBef>
                <a:spcPts val="600"/>
              </a:spcBef>
            </a:pPr>
            <a:r>
              <a:rPr lang="en-US" sz="2700" dirty="0" smtClean="0"/>
              <a:t>Locks can fail; alternative procedures for controlling access must be put in place</a:t>
            </a:r>
          </a:p>
          <a:p>
            <a:pPr>
              <a:spcBef>
                <a:spcPts val="600"/>
              </a:spcBef>
            </a:pPr>
            <a:r>
              <a:rPr lang="en-US" sz="2700" dirty="0" smtClean="0"/>
              <a:t>Locks fail in one of two ways</a:t>
            </a:r>
          </a:p>
          <a:p>
            <a:pPr lvl="1">
              <a:spcBef>
                <a:spcPts val="600"/>
              </a:spcBef>
            </a:pPr>
            <a:r>
              <a:rPr lang="en-US" sz="2400" dirty="0" smtClean="0"/>
              <a:t>Fail-safe (open) lock</a:t>
            </a:r>
          </a:p>
          <a:p>
            <a:pPr lvl="1">
              <a:spcBef>
                <a:spcPts val="600"/>
              </a:spcBef>
            </a:pPr>
            <a:r>
              <a:rPr lang="en-US" sz="2400" dirty="0" smtClean="0"/>
              <a:t>Fail-secure lock</a:t>
            </a:r>
          </a:p>
          <a:p>
            <a:pPr>
              <a:spcBef>
                <a:spcPts val="600"/>
              </a:spcBef>
            </a:pPr>
            <a:r>
              <a:rPr lang="en-US" sz="2800" dirty="0" smtClean="0"/>
              <a:t>Fail-secure locks may violate fire codes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Electronic Monitoring</a:t>
            </a:r>
          </a:p>
        </p:txBody>
      </p:sp>
      <p:sp>
        <p:nvSpPr>
          <p:cNvPr id="22531" name="Rectangle 3"/>
          <p:cNvSpPr>
            <a:spLocks noGrp="1" noChangeArrowheads="1"/>
          </p:cNvSpPr>
          <p:nvPr>
            <p:ph idx="1"/>
          </p:nvPr>
        </p:nvSpPr>
        <p:spPr/>
        <p:txBody>
          <a:bodyPr>
            <a:normAutofit fontScale="92500" lnSpcReduction="10000"/>
          </a:bodyPr>
          <a:lstStyle/>
          <a:p>
            <a:pPr>
              <a:lnSpc>
                <a:spcPct val="90000"/>
              </a:lnSpc>
              <a:spcBef>
                <a:spcPct val="50000"/>
              </a:spcBef>
            </a:pPr>
            <a:r>
              <a:rPr lang="en-US" sz="2800" smtClean="0"/>
              <a:t>Records events where other types of physical controls are impractical or incomplete</a:t>
            </a:r>
          </a:p>
          <a:p>
            <a:pPr>
              <a:lnSpc>
                <a:spcPct val="90000"/>
              </a:lnSpc>
              <a:spcBef>
                <a:spcPct val="50000"/>
              </a:spcBef>
            </a:pPr>
            <a:r>
              <a:rPr lang="en-US" sz="2800" smtClean="0"/>
              <a:t>May use cameras with video recorders; includes closed-circuit television (CCT) systems </a:t>
            </a:r>
          </a:p>
          <a:p>
            <a:pPr>
              <a:lnSpc>
                <a:spcPct val="90000"/>
              </a:lnSpc>
              <a:spcBef>
                <a:spcPct val="50000"/>
              </a:spcBef>
            </a:pPr>
            <a:r>
              <a:rPr lang="en-US" sz="2800" smtClean="0"/>
              <a:t>Drawbacks </a:t>
            </a:r>
          </a:p>
          <a:p>
            <a:pPr lvl="1">
              <a:lnSpc>
                <a:spcPct val="90000"/>
              </a:lnSpc>
              <a:spcBef>
                <a:spcPct val="50000"/>
              </a:spcBef>
            </a:pPr>
            <a:r>
              <a:rPr lang="en-US" sz="2500" smtClean="0"/>
              <a:t>Reactive; do not prevent access or prohibited activity  </a:t>
            </a:r>
          </a:p>
          <a:p>
            <a:pPr lvl="1">
              <a:lnSpc>
                <a:spcPct val="90000"/>
              </a:lnSpc>
              <a:spcBef>
                <a:spcPct val="50000"/>
              </a:spcBef>
            </a:pPr>
            <a:r>
              <a:rPr lang="en-US" sz="2500" smtClean="0"/>
              <a:t>Recordings often not monitored in real time; must be reviewed to have any value</a:t>
            </a:r>
          </a:p>
          <a:p>
            <a:pPr>
              <a:lnSpc>
                <a:spcPct val="90000"/>
              </a:lnSpc>
              <a:spcBef>
                <a:spcPct val="50000"/>
              </a:spcBef>
            </a:pPr>
            <a:r>
              <a:rPr lang="en-US" sz="2800" smtClean="0"/>
              <a:t>Some monitors can call attention to changes in real time</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Alarms and Alarm Systems</a:t>
            </a:r>
          </a:p>
        </p:txBody>
      </p:sp>
      <p:sp>
        <p:nvSpPr>
          <p:cNvPr id="23555" name="Rectangle 3"/>
          <p:cNvSpPr>
            <a:spLocks noGrp="1" noChangeArrowheads="1"/>
          </p:cNvSpPr>
          <p:nvPr>
            <p:ph idx="1"/>
          </p:nvPr>
        </p:nvSpPr>
        <p:spPr>
          <a:xfrm>
            <a:off x="685800" y="1471613"/>
            <a:ext cx="7772400" cy="4625975"/>
          </a:xfrm>
        </p:spPr>
        <p:txBody>
          <a:bodyPr/>
          <a:lstStyle/>
          <a:p>
            <a:pPr>
              <a:spcBef>
                <a:spcPct val="50000"/>
              </a:spcBef>
            </a:pPr>
            <a:r>
              <a:rPr lang="en-US" sz="2700" dirty="0" smtClean="0"/>
              <a:t>Alarm systems notify monitoring station when an event occurs</a:t>
            </a:r>
          </a:p>
          <a:p>
            <a:pPr>
              <a:spcBef>
                <a:spcPct val="50000"/>
              </a:spcBef>
            </a:pPr>
            <a:r>
              <a:rPr lang="en-US" sz="2700" dirty="0" smtClean="0"/>
              <a:t>Detect fire, intrusion, environmental disturbance, or an interruption in services </a:t>
            </a:r>
          </a:p>
          <a:p>
            <a:pPr>
              <a:spcBef>
                <a:spcPct val="50000"/>
              </a:spcBef>
            </a:pPr>
            <a:r>
              <a:rPr lang="en-US" sz="2700" dirty="0" smtClean="0"/>
              <a:t>Rely on sensors that detect event; </a:t>
            </a:r>
            <a:r>
              <a:rPr lang="en-US" sz="2700" i="1" dirty="0" smtClean="0"/>
              <a:t>e.g</a:t>
            </a:r>
            <a:r>
              <a:rPr lang="en-US" sz="2700" dirty="0" smtClean="0"/>
              <a:t>., motion detectors, smoke detectors, thermal detectors, glass breakage detectors, weight sensors, contact sensors, vibration sensors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mtClean="0"/>
              <a:t>Physical Security</a:t>
            </a:r>
          </a:p>
        </p:txBody>
      </p:sp>
      <p:sp>
        <p:nvSpPr>
          <p:cNvPr id="4099" name="Rectangle 3"/>
          <p:cNvSpPr>
            <a:spLocks noGrp="1" noChangeArrowheads="1"/>
          </p:cNvSpPr>
          <p:nvPr>
            <p:ph idx="1"/>
          </p:nvPr>
        </p:nvSpPr>
        <p:spPr/>
        <p:txBody>
          <a:bodyPr/>
          <a:lstStyle/>
          <a:p>
            <a:pPr>
              <a:spcBef>
                <a:spcPts val="1200"/>
              </a:spcBef>
            </a:pPr>
            <a:r>
              <a:rPr lang="en-US" sz="2800" dirty="0" smtClean="0"/>
              <a:t>Physical security addresses design, implementation, and maintenance of countermeasures that protect physical resources of an organization. </a:t>
            </a:r>
          </a:p>
          <a:p>
            <a:pPr>
              <a:spcBef>
                <a:spcPts val="1200"/>
              </a:spcBef>
            </a:pPr>
            <a:r>
              <a:rPr lang="en-US" sz="2800" dirty="0" smtClean="0"/>
              <a:t>Most controls can be circumvented if an attacker gains physical access. </a:t>
            </a:r>
          </a:p>
          <a:p>
            <a:pPr>
              <a:spcBef>
                <a:spcPts val="1200"/>
              </a:spcBef>
            </a:pPr>
            <a:r>
              <a:rPr lang="en-US" sz="2800" dirty="0" smtClean="0"/>
              <a:t>Physical security is as important as logical security.</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Interior Walls and Doors</a:t>
            </a:r>
          </a:p>
        </p:txBody>
      </p:sp>
      <p:sp>
        <p:nvSpPr>
          <p:cNvPr id="25603" name="Rectangle 3"/>
          <p:cNvSpPr>
            <a:spLocks noGrp="1" noChangeArrowheads="1"/>
          </p:cNvSpPr>
          <p:nvPr>
            <p:ph idx="1"/>
          </p:nvPr>
        </p:nvSpPr>
        <p:spPr>
          <a:xfrm>
            <a:off x="685800" y="1524000"/>
            <a:ext cx="8153400" cy="4846638"/>
          </a:xfrm>
        </p:spPr>
        <p:txBody>
          <a:bodyPr>
            <a:normAutofit/>
          </a:bodyPr>
          <a:lstStyle/>
          <a:p>
            <a:r>
              <a:rPr lang="en-US" sz="2700" dirty="0" smtClean="0"/>
              <a:t>Information asset security sometimes compromised by construction of facility walls and doors</a:t>
            </a:r>
          </a:p>
          <a:p>
            <a:r>
              <a:rPr lang="en-US" sz="2700" dirty="0" smtClean="0"/>
              <a:t>Facility walls typically either standard interior wall or fire-rated wall</a:t>
            </a:r>
          </a:p>
          <a:p>
            <a:r>
              <a:rPr lang="en-US" sz="2700" dirty="0" smtClean="0"/>
              <a:t>High-security areas must have firewall-grade or masonry walls to provide physical security from potential intruders and improve resistance to fires</a:t>
            </a:r>
          </a:p>
          <a:p>
            <a:r>
              <a:rPr lang="en-US" sz="2700" dirty="0" smtClean="0"/>
              <a:t>Doors allowing access to high security rooms should be evaluated</a:t>
            </a:r>
          </a:p>
          <a:p>
            <a:r>
              <a:rPr lang="en-US" sz="2700" dirty="0" smtClean="0"/>
              <a:t>Recommended that push or crash bars be installed on computer rooms and closets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Fire Security and Safety </a:t>
            </a:r>
          </a:p>
        </p:txBody>
      </p:sp>
      <p:sp>
        <p:nvSpPr>
          <p:cNvPr id="26627" name="Rectangle 3"/>
          <p:cNvSpPr>
            <a:spLocks noGrp="1" noChangeArrowheads="1"/>
          </p:cNvSpPr>
          <p:nvPr>
            <p:ph idx="1"/>
          </p:nvPr>
        </p:nvSpPr>
        <p:spPr/>
        <p:txBody>
          <a:bodyPr/>
          <a:lstStyle/>
          <a:p>
            <a:pPr>
              <a:spcBef>
                <a:spcPct val="100000"/>
              </a:spcBef>
            </a:pPr>
            <a:r>
              <a:rPr lang="en-US" sz="2700" dirty="0" smtClean="0"/>
              <a:t>A very serious threat to safety of patients and people who work in an organization is possibility of fire.</a:t>
            </a:r>
          </a:p>
          <a:p>
            <a:pPr>
              <a:spcBef>
                <a:spcPct val="100000"/>
              </a:spcBef>
            </a:pPr>
            <a:r>
              <a:rPr lang="en-US" sz="2700" dirty="0" smtClean="0"/>
              <a:t>Fires account for more property damage, personal injury, and death than many other threats.</a:t>
            </a:r>
          </a:p>
          <a:p>
            <a:pPr>
              <a:spcBef>
                <a:spcPct val="100000"/>
              </a:spcBef>
            </a:pPr>
            <a:r>
              <a:rPr lang="en-US" sz="2700" dirty="0" smtClean="0"/>
              <a:t>Imperative that physical security plans examine and implement strong measures to detect and respond to fires.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Fire Detection and Response</a:t>
            </a:r>
          </a:p>
        </p:txBody>
      </p:sp>
      <p:sp>
        <p:nvSpPr>
          <p:cNvPr id="27651" name="Rectangle 3"/>
          <p:cNvSpPr>
            <a:spLocks noGrp="1" noChangeArrowheads="1"/>
          </p:cNvSpPr>
          <p:nvPr>
            <p:ph idx="1"/>
          </p:nvPr>
        </p:nvSpPr>
        <p:spPr/>
        <p:txBody>
          <a:bodyPr/>
          <a:lstStyle/>
          <a:p>
            <a:pPr>
              <a:spcBef>
                <a:spcPct val="50000"/>
              </a:spcBef>
            </a:pPr>
            <a:r>
              <a:rPr lang="en-US" sz="2700" smtClean="0"/>
              <a:t>Fire suppression systems: devices installed and maintained to detect and respond to a fire</a:t>
            </a:r>
          </a:p>
          <a:p>
            <a:pPr>
              <a:spcBef>
                <a:spcPct val="50000"/>
              </a:spcBef>
            </a:pPr>
            <a:r>
              <a:rPr lang="en-US" sz="2700" smtClean="0"/>
              <a:t>Deny an environment of heat, fuel, or oxygen</a:t>
            </a:r>
          </a:p>
          <a:p>
            <a:pPr lvl="1">
              <a:spcBef>
                <a:spcPct val="50000"/>
              </a:spcBef>
            </a:pPr>
            <a:r>
              <a:rPr lang="en-US" sz="2400" smtClean="0"/>
              <a:t>Water and water mist systems</a:t>
            </a:r>
          </a:p>
          <a:p>
            <a:pPr lvl="1">
              <a:spcBef>
                <a:spcPct val="50000"/>
              </a:spcBef>
            </a:pPr>
            <a:r>
              <a:rPr lang="en-US" sz="2400" smtClean="0"/>
              <a:t>Carbon dioxide systems</a:t>
            </a:r>
          </a:p>
          <a:p>
            <a:pPr lvl="1">
              <a:spcBef>
                <a:spcPct val="50000"/>
              </a:spcBef>
            </a:pPr>
            <a:r>
              <a:rPr lang="en-US" sz="2400" smtClean="0"/>
              <a:t>Soda acid systems</a:t>
            </a:r>
          </a:p>
          <a:p>
            <a:pPr lvl="1">
              <a:spcBef>
                <a:spcPct val="50000"/>
              </a:spcBef>
            </a:pPr>
            <a:r>
              <a:rPr lang="en-US" sz="2400" smtClean="0"/>
              <a:t>Gas-based systems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Fire Detection </a:t>
            </a:r>
          </a:p>
        </p:txBody>
      </p:sp>
      <p:sp>
        <p:nvSpPr>
          <p:cNvPr id="28675" name="Rectangle 3"/>
          <p:cNvSpPr>
            <a:spLocks noGrp="1" noChangeArrowheads="1"/>
          </p:cNvSpPr>
          <p:nvPr>
            <p:ph idx="1"/>
          </p:nvPr>
        </p:nvSpPr>
        <p:spPr>
          <a:xfrm>
            <a:off x="685800" y="1471613"/>
            <a:ext cx="7772400" cy="4625975"/>
          </a:xfrm>
        </p:spPr>
        <p:txBody>
          <a:bodyPr/>
          <a:lstStyle/>
          <a:p>
            <a:pPr>
              <a:spcBef>
                <a:spcPct val="100000"/>
              </a:spcBef>
            </a:pPr>
            <a:r>
              <a:rPr lang="en-US" sz="2700" dirty="0" smtClean="0"/>
              <a:t>Fire detection systems fall into two general categories: manual and automatic </a:t>
            </a:r>
          </a:p>
          <a:p>
            <a:pPr>
              <a:spcBef>
                <a:spcPct val="100000"/>
              </a:spcBef>
            </a:pPr>
            <a:r>
              <a:rPr lang="en-US" sz="2700" dirty="0" smtClean="0"/>
              <a:t>Part of a complete fire safety program includes individuals who monitor chaos of fire evacuation to prevent an attacker accessing offices </a:t>
            </a:r>
          </a:p>
          <a:p>
            <a:pPr>
              <a:spcBef>
                <a:spcPct val="100000"/>
              </a:spcBef>
            </a:pPr>
            <a:r>
              <a:rPr lang="en-US" sz="2700" dirty="0" smtClean="0"/>
              <a:t>There are three basic types of fire detection systems: thermal detection, smoke detection, flame detection</a:t>
            </a:r>
          </a:p>
        </p:txBody>
      </p:sp>
      <p:sp>
        <p:nvSpPr>
          <p:cNvPr id="5" name="Slide Number Placeholder 4"/>
          <p:cNvSpPr>
            <a:spLocks noGrp="1"/>
          </p:cNvSpPr>
          <p:nvPr>
            <p:ph type="sldNum" sz="quarter" idx="12"/>
          </p:nvPr>
        </p:nvSpPr>
        <p:spPr/>
        <p:txBody>
          <a:bodyPr/>
          <a:lstStyle/>
          <a:p>
            <a:pPr>
              <a:defRPr/>
            </a:pPr>
            <a:fld id="{0D7380AF-61D7-4699-B802-EB0DBBA9EFAE}" type="slidenum">
              <a:rPr lang="en-US" smtClean="0"/>
              <a:pPr>
                <a:defRPr/>
              </a:pPr>
              <a:t>23</a:t>
            </a:fld>
            <a:endParaRPr lang="en-US"/>
          </a:p>
        </p:txBody>
      </p:sp>
      <p:sp>
        <p:nvSpPr>
          <p:cNvPr id="28676" name="SMARTPenAnnotation13"/>
          <p:cNvSpPr>
            <a:spLocks noChangeArrowheads="1"/>
          </p:cNvSpPr>
          <p:nvPr/>
        </p:nvSpPr>
        <p:spPr bwMode="auto">
          <a:xfrm>
            <a:off x="7450138" y="0"/>
            <a:ext cx="0" cy="0"/>
          </a:xfrm>
          <a:custGeom>
            <a:avLst/>
            <a:gdLst>
              <a:gd name="T0" fmla="*/ 0 w 542"/>
              <a:gd name="T1" fmla="*/ 0 h 7"/>
              <a:gd name="T2" fmla="*/ 542 w 542"/>
              <a:gd name="T3" fmla="*/ 7 h 7"/>
            </a:gdLst>
            <a:ahLst/>
            <a:cxnLst>
              <a:cxn ang="0">
                <a:pos x="513" y="6"/>
              </a:cxn>
              <a:cxn ang="0">
                <a:pos x="506" y="5"/>
              </a:cxn>
              <a:cxn ang="0">
                <a:pos x="498" y="5"/>
              </a:cxn>
              <a:cxn ang="0">
                <a:pos x="489" y="5"/>
              </a:cxn>
              <a:cxn ang="0">
                <a:pos x="482" y="4"/>
              </a:cxn>
              <a:cxn ang="0">
                <a:pos x="475" y="4"/>
              </a:cxn>
              <a:cxn ang="0">
                <a:pos x="468" y="3"/>
              </a:cxn>
              <a:cxn ang="0">
                <a:pos x="452" y="3"/>
              </a:cxn>
              <a:cxn ang="0">
                <a:pos x="444" y="2"/>
              </a:cxn>
              <a:cxn ang="0">
                <a:pos x="435" y="2"/>
              </a:cxn>
              <a:cxn ang="0">
                <a:pos x="430" y="2"/>
              </a:cxn>
              <a:cxn ang="0">
                <a:pos x="424" y="1"/>
              </a:cxn>
              <a:cxn ang="0">
                <a:pos x="418" y="0"/>
              </a:cxn>
              <a:cxn ang="0">
                <a:pos x="414" y="0"/>
              </a:cxn>
              <a:cxn ang="0">
                <a:pos x="342" y="0"/>
              </a:cxn>
              <a:cxn ang="0">
                <a:pos x="333" y="0"/>
              </a:cxn>
              <a:cxn ang="0">
                <a:pos x="327" y="1"/>
              </a:cxn>
              <a:cxn ang="0">
                <a:pos x="320" y="1"/>
              </a:cxn>
              <a:cxn ang="0">
                <a:pos x="313" y="2"/>
              </a:cxn>
              <a:cxn ang="0">
                <a:pos x="307" y="2"/>
              </a:cxn>
              <a:cxn ang="0">
                <a:pos x="303" y="3"/>
              </a:cxn>
              <a:cxn ang="0">
                <a:pos x="297" y="3"/>
              </a:cxn>
              <a:cxn ang="0">
                <a:pos x="291" y="4"/>
              </a:cxn>
              <a:cxn ang="0">
                <a:pos x="286" y="4"/>
              </a:cxn>
              <a:cxn ang="0">
                <a:pos x="264" y="4"/>
              </a:cxn>
              <a:cxn ang="0">
                <a:pos x="249" y="5"/>
              </a:cxn>
              <a:cxn ang="0">
                <a:pos x="241" y="5"/>
              </a:cxn>
              <a:cxn ang="0">
                <a:pos x="231" y="6"/>
              </a:cxn>
              <a:cxn ang="0">
                <a:pos x="210" y="5"/>
              </a:cxn>
              <a:cxn ang="0">
                <a:pos x="200" y="5"/>
              </a:cxn>
              <a:cxn ang="0">
                <a:pos x="187" y="5"/>
              </a:cxn>
              <a:cxn ang="0">
                <a:pos x="176" y="4"/>
              </a:cxn>
              <a:cxn ang="0">
                <a:pos x="165" y="3"/>
              </a:cxn>
              <a:cxn ang="0">
                <a:pos x="145" y="3"/>
              </a:cxn>
              <a:cxn ang="0">
                <a:pos x="139" y="3"/>
              </a:cxn>
              <a:cxn ang="0">
                <a:pos x="131" y="2"/>
              </a:cxn>
              <a:cxn ang="0">
                <a:pos x="126" y="2"/>
              </a:cxn>
              <a:cxn ang="0">
                <a:pos x="120" y="1"/>
              </a:cxn>
              <a:cxn ang="0">
                <a:pos x="113" y="1"/>
              </a:cxn>
              <a:cxn ang="0">
                <a:pos x="106" y="0"/>
              </a:cxn>
              <a:cxn ang="0">
                <a:pos x="96" y="0"/>
              </a:cxn>
              <a:cxn ang="0">
                <a:pos x="89" y="1"/>
              </a:cxn>
              <a:cxn ang="0">
                <a:pos x="82" y="1"/>
              </a:cxn>
              <a:cxn ang="0">
                <a:pos x="76" y="1"/>
              </a:cxn>
              <a:cxn ang="0">
                <a:pos x="72" y="2"/>
              </a:cxn>
              <a:cxn ang="0">
                <a:pos x="69" y="3"/>
              </a:cxn>
              <a:cxn ang="0">
                <a:pos x="62" y="3"/>
              </a:cxn>
              <a:cxn ang="0">
                <a:pos x="59" y="3"/>
              </a:cxn>
              <a:cxn ang="0">
                <a:pos x="55" y="4"/>
              </a:cxn>
              <a:cxn ang="0">
                <a:pos x="52" y="4"/>
              </a:cxn>
              <a:cxn ang="0">
                <a:pos x="49" y="5"/>
              </a:cxn>
              <a:cxn ang="0">
                <a:pos x="45" y="5"/>
              </a:cxn>
              <a:cxn ang="0">
                <a:pos x="43" y="6"/>
              </a:cxn>
              <a:cxn ang="0">
                <a:pos x="20" y="6"/>
              </a:cxn>
              <a:cxn ang="0">
                <a:pos x="17" y="5"/>
              </a:cxn>
              <a:cxn ang="0">
                <a:pos x="13" y="4"/>
              </a:cxn>
              <a:cxn ang="0">
                <a:pos x="8" y="3"/>
              </a:cxn>
              <a:cxn ang="0">
                <a:pos x="4" y="2"/>
              </a:cxn>
              <a:cxn ang="0">
                <a:pos x="2" y="2"/>
              </a:cxn>
              <a:cxn ang="0">
                <a:pos x="1" y="1"/>
              </a:cxn>
              <a:cxn ang="0">
                <a:pos x="0" y="0"/>
              </a:cxn>
            </a:cxnLst>
            <a:rect l="T0" t="T1" r="T2" b="T3"/>
            <a:pathLst>
              <a:path w="542" h="7">
                <a:moveTo>
                  <a:pt x="541" y="6"/>
                </a:moveTo>
                <a:lnTo>
                  <a:pt x="513" y="6"/>
                </a:lnTo>
                <a:lnTo>
                  <a:pt x="510" y="6"/>
                </a:lnTo>
                <a:lnTo>
                  <a:pt x="506" y="5"/>
                </a:lnTo>
                <a:lnTo>
                  <a:pt x="502" y="5"/>
                </a:lnTo>
                <a:lnTo>
                  <a:pt x="498" y="5"/>
                </a:lnTo>
                <a:lnTo>
                  <a:pt x="495" y="5"/>
                </a:lnTo>
                <a:lnTo>
                  <a:pt x="489" y="5"/>
                </a:lnTo>
                <a:lnTo>
                  <a:pt x="486" y="4"/>
                </a:lnTo>
                <a:lnTo>
                  <a:pt x="482" y="4"/>
                </a:lnTo>
                <a:lnTo>
                  <a:pt x="479" y="4"/>
                </a:lnTo>
                <a:lnTo>
                  <a:pt x="475" y="4"/>
                </a:lnTo>
                <a:lnTo>
                  <a:pt x="472" y="3"/>
                </a:lnTo>
                <a:lnTo>
                  <a:pt x="468" y="3"/>
                </a:lnTo>
                <a:lnTo>
                  <a:pt x="465" y="3"/>
                </a:lnTo>
                <a:lnTo>
                  <a:pt x="452" y="3"/>
                </a:lnTo>
                <a:lnTo>
                  <a:pt x="448" y="3"/>
                </a:lnTo>
                <a:lnTo>
                  <a:pt x="444" y="2"/>
                </a:lnTo>
                <a:lnTo>
                  <a:pt x="439" y="2"/>
                </a:lnTo>
                <a:lnTo>
                  <a:pt x="435" y="2"/>
                </a:lnTo>
                <a:lnTo>
                  <a:pt x="432" y="2"/>
                </a:lnTo>
                <a:lnTo>
                  <a:pt x="430" y="2"/>
                </a:lnTo>
                <a:lnTo>
                  <a:pt x="427" y="1"/>
                </a:lnTo>
                <a:lnTo>
                  <a:pt x="424" y="1"/>
                </a:lnTo>
                <a:lnTo>
                  <a:pt x="421" y="1"/>
                </a:lnTo>
                <a:lnTo>
                  <a:pt x="418" y="0"/>
                </a:lnTo>
                <a:lnTo>
                  <a:pt x="416" y="0"/>
                </a:lnTo>
                <a:lnTo>
                  <a:pt x="414" y="0"/>
                </a:lnTo>
                <a:lnTo>
                  <a:pt x="400" y="0"/>
                </a:lnTo>
                <a:lnTo>
                  <a:pt x="342" y="0"/>
                </a:lnTo>
                <a:lnTo>
                  <a:pt x="337" y="0"/>
                </a:lnTo>
                <a:lnTo>
                  <a:pt x="333" y="0"/>
                </a:lnTo>
                <a:lnTo>
                  <a:pt x="330" y="1"/>
                </a:lnTo>
                <a:lnTo>
                  <a:pt x="327" y="1"/>
                </a:lnTo>
                <a:lnTo>
                  <a:pt x="324" y="1"/>
                </a:lnTo>
                <a:lnTo>
                  <a:pt x="320" y="1"/>
                </a:lnTo>
                <a:lnTo>
                  <a:pt x="317" y="1"/>
                </a:lnTo>
                <a:lnTo>
                  <a:pt x="313" y="2"/>
                </a:lnTo>
                <a:lnTo>
                  <a:pt x="310" y="2"/>
                </a:lnTo>
                <a:lnTo>
                  <a:pt x="307" y="2"/>
                </a:lnTo>
                <a:lnTo>
                  <a:pt x="305" y="3"/>
                </a:lnTo>
                <a:lnTo>
                  <a:pt x="303" y="3"/>
                </a:lnTo>
                <a:lnTo>
                  <a:pt x="300" y="3"/>
                </a:lnTo>
                <a:lnTo>
                  <a:pt x="297" y="3"/>
                </a:lnTo>
                <a:lnTo>
                  <a:pt x="294" y="4"/>
                </a:lnTo>
                <a:lnTo>
                  <a:pt x="291" y="4"/>
                </a:lnTo>
                <a:lnTo>
                  <a:pt x="289" y="4"/>
                </a:lnTo>
                <a:lnTo>
                  <a:pt x="286" y="4"/>
                </a:lnTo>
                <a:lnTo>
                  <a:pt x="279" y="4"/>
                </a:lnTo>
                <a:lnTo>
                  <a:pt x="264" y="4"/>
                </a:lnTo>
                <a:lnTo>
                  <a:pt x="253" y="5"/>
                </a:lnTo>
                <a:lnTo>
                  <a:pt x="249" y="5"/>
                </a:lnTo>
                <a:lnTo>
                  <a:pt x="244" y="5"/>
                </a:lnTo>
                <a:lnTo>
                  <a:pt x="241" y="5"/>
                </a:lnTo>
                <a:lnTo>
                  <a:pt x="237" y="6"/>
                </a:lnTo>
                <a:lnTo>
                  <a:pt x="231" y="6"/>
                </a:lnTo>
                <a:lnTo>
                  <a:pt x="215" y="6"/>
                </a:lnTo>
                <a:lnTo>
                  <a:pt x="210" y="5"/>
                </a:lnTo>
                <a:lnTo>
                  <a:pt x="205" y="5"/>
                </a:lnTo>
                <a:lnTo>
                  <a:pt x="200" y="5"/>
                </a:lnTo>
                <a:lnTo>
                  <a:pt x="193" y="5"/>
                </a:lnTo>
                <a:lnTo>
                  <a:pt x="187" y="5"/>
                </a:lnTo>
                <a:lnTo>
                  <a:pt x="182" y="4"/>
                </a:lnTo>
                <a:lnTo>
                  <a:pt x="176" y="4"/>
                </a:lnTo>
                <a:lnTo>
                  <a:pt x="171" y="4"/>
                </a:lnTo>
                <a:lnTo>
                  <a:pt x="165" y="3"/>
                </a:lnTo>
                <a:lnTo>
                  <a:pt x="160" y="3"/>
                </a:lnTo>
                <a:lnTo>
                  <a:pt x="145" y="3"/>
                </a:lnTo>
                <a:lnTo>
                  <a:pt x="143" y="3"/>
                </a:lnTo>
                <a:lnTo>
                  <a:pt x="139" y="3"/>
                </a:lnTo>
                <a:lnTo>
                  <a:pt x="135" y="2"/>
                </a:lnTo>
                <a:lnTo>
                  <a:pt x="131" y="2"/>
                </a:lnTo>
                <a:lnTo>
                  <a:pt x="128" y="2"/>
                </a:lnTo>
                <a:lnTo>
                  <a:pt x="126" y="2"/>
                </a:lnTo>
                <a:lnTo>
                  <a:pt x="124" y="2"/>
                </a:lnTo>
                <a:lnTo>
                  <a:pt x="120" y="1"/>
                </a:lnTo>
                <a:lnTo>
                  <a:pt x="117" y="1"/>
                </a:lnTo>
                <a:lnTo>
                  <a:pt x="113" y="1"/>
                </a:lnTo>
                <a:lnTo>
                  <a:pt x="110" y="0"/>
                </a:lnTo>
                <a:lnTo>
                  <a:pt x="106" y="0"/>
                </a:lnTo>
                <a:lnTo>
                  <a:pt x="100" y="0"/>
                </a:lnTo>
                <a:lnTo>
                  <a:pt x="96" y="0"/>
                </a:lnTo>
                <a:lnTo>
                  <a:pt x="92" y="1"/>
                </a:lnTo>
                <a:lnTo>
                  <a:pt x="89" y="1"/>
                </a:lnTo>
                <a:lnTo>
                  <a:pt x="86" y="1"/>
                </a:lnTo>
                <a:lnTo>
                  <a:pt x="82" y="1"/>
                </a:lnTo>
                <a:lnTo>
                  <a:pt x="79" y="1"/>
                </a:lnTo>
                <a:lnTo>
                  <a:pt x="76" y="1"/>
                </a:lnTo>
                <a:lnTo>
                  <a:pt x="75" y="2"/>
                </a:lnTo>
                <a:lnTo>
                  <a:pt x="72" y="2"/>
                </a:lnTo>
                <a:lnTo>
                  <a:pt x="70" y="2"/>
                </a:lnTo>
                <a:lnTo>
                  <a:pt x="69" y="3"/>
                </a:lnTo>
                <a:lnTo>
                  <a:pt x="65" y="3"/>
                </a:lnTo>
                <a:lnTo>
                  <a:pt x="62" y="3"/>
                </a:lnTo>
                <a:lnTo>
                  <a:pt x="61" y="3"/>
                </a:lnTo>
                <a:lnTo>
                  <a:pt x="59" y="3"/>
                </a:lnTo>
                <a:lnTo>
                  <a:pt x="57" y="4"/>
                </a:lnTo>
                <a:lnTo>
                  <a:pt x="55" y="4"/>
                </a:lnTo>
                <a:lnTo>
                  <a:pt x="54" y="4"/>
                </a:lnTo>
                <a:lnTo>
                  <a:pt x="52" y="4"/>
                </a:lnTo>
                <a:lnTo>
                  <a:pt x="51" y="4"/>
                </a:lnTo>
                <a:lnTo>
                  <a:pt x="49" y="5"/>
                </a:lnTo>
                <a:lnTo>
                  <a:pt x="47" y="5"/>
                </a:lnTo>
                <a:lnTo>
                  <a:pt x="45" y="5"/>
                </a:lnTo>
                <a:lnTo>
                  <a:pt x="44" y="6"/>
                </a:lnTo>
                <a:lnTo>
                  <a:pt x="43" y="6"/>
                </a:lnTo>
                <a:lnTo>
                  <a:pt x="34" y="6"/>
                </a:lnTo>
                <a:lnTo>
                  <a:pt x="20" y="6"/>
                </a:lnTo>
                <a:lnTo>
                  <a:pt x="19" y="5"/>
                </a:lnTo>
                <a:lnTo>
                  <a:pt x="17" y="5"/>
                </a:lnTo>
                <a:lnTo>
                  <a:pt x="15" y="5"/>
                </a:lnTo>
                <a:lnTo>
                  <a:pt x="13" y="4"/>
                </a:lnTo>
                <a:lnTo>
                  <a:pt x="10" y="4"/>
                </a:lnTo>
                <a:lnTo>
                  <a:pt x="8" y="3"/>
                </a:lnTo>
                <a:lnTo>
                  <a:pt x="6" y="3"/>
                </a:lnTo>
                <a:lnTo>
                  <a:pt x="4" y="2"/>
                </a:lnTo>
                <a:lnTo>
                  <a:pt x="3" y="2"/>
                </a:lnTo>
                <a:lnTo>
                  <a:pt x="2" y="2"/>
                </a:lnTo>
                <a:lnTo>
                  <a:pt x="1" y="2"/>
                </a:lnTo>
                <a:lnTo>
                  <a:pt x="1" y="1"/>
                </a:lnTo>
                <a:lnTo>
                  <a:pt x="0" y="1"/>
                </a:lnTo>
                <a:lnTo>
                  <a:pt x="0" y="0"/>
                </a:lnTo>
              </a:path>
            </a:pathLst>
          </a:custGeom>
          <a:solidFill>
            <a:schemeClr val="accent1"/>
          </a:solidFill>
          <a:ln w="38100" algn="ctr">
            <a:solidFill>
              <a:srgbClr val="FF0000"/>
            </a:solid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Fire Suppression </a:t>
            </a:r>
          </a:p>
        </p:txBody>
      </p:sp>
      <p:sp>
        <p:nvSpPr>
          <p:cNvPr id="29699" name="Rectangle 3"/>
          <p:cNvSpPr>
            <a:spLocks noGrp="1" noChangeArrowheads="1"/>
          </p:cNvSpPr>
          <p:nvPr>
            <p:ph idx="1"/>
          </p:nvPr>
        </p:nvSpPr>
        <p:spPr>
          <a:xfrm>
            <a:off x="685800" y="1471613"/>
            <a:ext cx="7772400" cy="4625975"/>
          </a:xfrm>
        </p:spPr>
        <p:txBody>
          <a:bodyPr/>
          <a:lstStyle/>
          <a:p>
            <a:pPr>
              <a:spcBef>
                <a:spcPct val="50000"/>
              </a:spcBef>
            </a:pPr>
            <a:r>
              <a:rPr lang="en-US" sz="2700" smtClean="0"/>
              <a:t>Systems consist of portable, manual, or automatic apparatus</a:t>
            </a:r>
          </a:p>
          <a:p>
            <a:pPr>
              <a:spcBef>
                <a:spcPct val="50000"/>
              </a:spcBef>
            </a:pPr>
            <a:r>
              <a:rPr lang="en-US" sz="2700" smtClean="0"/>
              <a:t>Portable extinguishers are rated by the type of fire: Class A, Class B, Class C, Class D</a:t>
            </a:r>
          </a:p>
          <a:p>
            <a:pPr>
              <a:spcBef>
                <a:spcPct val="50000"/>
              </a:spcBef>
            </a:pPr>
            <a:r>
              <a:rPr lang="en-US" sz="2700" smtClean="0"/>
              <a:t>Installed systems apply suppressive agents; usually either sprinkler or gas systems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Gas Emission Systems</a:t>
            </a:r>
          </a:p>
        </p:txBody>
      </p:sp>
      <p:sp>
        <p:nvSpPr>
          <p:cNvPr id="30723" name="Rectangle 3"/>
          <p:cNvSpPr>
            <a:spLocks noGrp="1" noChangeArrowheads="1"/>
          </p:cNvSpPr>
          <p:nvPr>
            <p:ph idx="1"/>
          </p:nvPr>
        </p:nvSpPr>
        <p:spPr>
          <a:xfrm>
            <a:off x="838200" y="1600200"/>
            <a:ext cx="7626350" cy="4625975"/>
          </a:xfrm>
        </p:spPr>
        <p:txBody>
          <a:bodyPr>
            <a:normAutofit/>
          </a:bodyPr>
          <a:lstStyle/>
          <a:p>
            <a:pPr>
              <a:spcBef>
                <a:spcPct val="50000"/>
              </a:spcBef>
            </a:pPr>
            <a:r>
              <a:rPr lang="en-US" sz="2800" dirty="0" smtClean="0"/>
              <a:t>Until recently, two types of systems: carbon dioxide and </a:t>
            </a:r>
            <a:r>
              <a:rPr lang="en-US" sz="2800" dirty="0" err="1" smtClean="0"/>
              <a:t>Halon</a:t>
            </a:r>
            <a:endParaRPr lang="en-US" sz="2800" dirty="0" smtClean="0"/>
          </a:p>
          <a:p>
            <a:pPr>
              <a:spcBef>
                <a:spcPct val="50000"/>
              </a:spcBef>
            </a:pPr>
            <a:r>
              <a:rPr lang="en-US" sz="2800" dirty="0" smtClean="0"/>
              <a:t>Carbon dioxide robs a fire of oxygen supply (but is dangerous as h … well, it’s dangerous because it can silently kill people!)</a:t>
            </a:r>
          </a:p>
          <a:p>
            <a:pPr>
              <a:spcBef>
                <a:spcPct val="50000"/>
              </a:spcBef>
            </a:pPr>
            <a:r>
              <a:rPr lang="en-US" sz="2800" dirty="0" err="1" smtClean="0"/>
              <a:t>Halon</a:t>
            </a:r>
            <a:r>
              <a:rPr lang="en-US" sz="2800" dirty="0" smtClean="0"/>
              <a:t> is clean but has been classified as ozone-depleting substance; new installations are prohibited</a:t>
            </a:r>
          </a:p>
          <a:p>
            <a:pPr>
              <a:spcBef>
                <a:spcPct val="50000"/>
              </a:spcBef>
            </a:pPr>
            <a:r>
              <a:rPr lang="en-US" sz="2800" dirty="0" smtClean="0"/>
              <a:t>Alternative “clean” agents include FM-200, </a:t>
            </a:r>
            <a:r>
              <a:rPr lang="en-US" sz="2800" dirty="0" err="1" smtClean="0"/>
              <a:t>Inergen</a:t>
            </a:r>
            <a:r>
              <a:rPr lang="en-US" sz="2800" dirty="0" smtClean="0"/>
              <a:t>, FE-13 (</a:t>
            </a:r>
            <a:r>
              <a:rPr lang="en-US" sz="2800" dirty="0" err="1" smtClean="0"/>
              <a:t>trifluromethane</a:t>
            </a:r>
            <a:r>
              <a:rPr lang="en-US" sz="2800" dirty="0" smtClean="0"/>
              <a:t>) </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457200"/>
            <a:ext cx="8153400" cy="838200"/>
          </a:xfrm>
        </p:spPr>
        <p:txBody>
          <a:bodyPr/>
          <a:lstStyle/>
          <a:p>
            <a:r>
              <a:rPr lang="en-US" smtClean="0"/>
              <a:t>Failure Of Supporting Utilities</a:t>
            </a:r>
          </a:p>
        </p:txBody>
      </p:sp>
      <p:sp>
        <p:nvSpPr>
          <p:cNvPr id="31747" name="Rectangle 3"/>
          <p:cNvSpPr>
            <a:spLocks noGrp="1" noChangeArrowheads="1"/>
          </p:cNvSpPr>
          <p:nvPr>
            <p:ph idx="1"/>
          </p:nvPr>
        </p:nvSpPr>
        <p:spPr>
          <a:xfrm>
            <a:off x="762000" y="1524000"/>
            <a:ext cx="7772400" cy="4259263"/>
          </a:xfrm>
        </p:spPr>
        <p:txBody>
          <a:bodyPr/>
          <a:lstStyle/>
          <a:p>
            <a:pPr>
              <a:spcBef>
                <a:spcPct val="50000"/>
              </a:spcBef>
            </a:pPr>
            <a:r>
              <a:rPr lang="en-US" sz="3200" dirty="0" smtClean="0"/>
              <a:t>Supporting utilities (heating, ventilation and air conditioning; power; water; and others) have significant impact on continued safe operation of a facility</a:t>
            </a:r>
          </a:p>
          <a:p>
            <a:pPr>
              <a:spcBef>
                <a:spcPct val="50000"/>
              </a:spcBef>
            </a:pPr>
            <a:r>
              <a:rPr lang="en-US" sz="3200" dirty="0" smtClean="0"/>
              <a:t>Each utility must be properly managed to prevent potential damage to information and information systems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Specifying HVAC</a:t>
            </a:r>
          </a:p>
        </p:txBody>
      </p:sp>
      <p:sp>
        <p:nvSpPr>
          <p:cNvPr id="34819" name="Rectangle 3"/>
          <p:cNvSpPr>
            <a:spLocks noGrp="1" noChangeArrowheads="1"/>
          </p:cNvSpPr>
          <p:nvPr>
            <p:ph idx="1"/>
          </p:nvPr>
        </p:nvSpPr>
        <p:spPr/>
        <p:txBody>
          <a:bodyPr/>
          <a:lstStyle/>
          <a:p>
            <a:pPr>
              <a:spcBef>
                <a:spcPts val="0"/>
              </a:spcBef>
            </a:pPr>
            <a:r>
              <a:rPr lang="en-US" dirty="0" smtClean="0"/>
              <a:t>Multiple smaller units</a:t>
            </a:r>
          </a:p>
          <a:p>
            <a:pPr>
              <a:spcBef>
                <a:spcPts val="0"/>
              </a:spcBef>
            </a:pPr>
            <a:r>
              <a:rPr lang="en-US" dirty="0" smtClean="0"/>
              <a:t>N+1 redundancy, at least</a:t>
            </a:r>
          </a:p>
          <a:p>
            <a:pPr>
              <a:spcBef>
                <a:spcPts val="0"/>
              </a:spcBef>
            </a:pPr>
            <a:r>
              <a:rPr lang="en-US" dirty="0" smtClean="0"/>
              <a:t>Size for extreme ambient temperatures (both low and high)</a:t>
            </a:r>
          </a:p>
          <a:p>
            <a:pPr>
              <a:spcBef>
                <a:spcPts val="0"/>
              </a:spcBef>
            </a:pPr>
            <a:r>
              <a:rPr lang="en-US" dirty="0" smtClean="0"/>
              <a:t>Consider the increasing density of equipment</a:t>
            </a:r>
          </a:p>
          <a:p>
            <a:pPr>
              <a:spcBef>
                <a:spcPts val="0"/>
              </a:spcBef>
            </a:pPr>
            <a:r>
              <a:rPr lang="en-US" dirty="0" smtClean="0"/>
              <a:t>In cold climates, consider “economizing” systems</a:t>
            </a:r>
          </a:p>
          <a:p>
            <a:pPr>
              <a:spcBef>
                <a:spcPts val="0"/>
              </a:spcBef>
            </a:pPr>
            <a:r>
              <a:rPr lang="en-US" dirty="0" smtClean="0"/>
              <a:t>Don’t forget emergency power for the HVAC</a:t>
            </a:r>
          </a:p>
        </p:txBody>
      </p:sp>
      <p:sp>
        <p:nvSpPr>
          <p:cNvPr id="5" name="Slide Number Placeholder 4"/>
          <p:cNvSpPr>
            <a:spLocks noGrp="1"/>
          </p:cNvSpPr>
          <p:nvPr>
            <p:ph type="sldNum" sz="quarter" idx="12"/>
          </p:nvPr>
        </p:nvSpPr>
        <p:spPr/>
        <p:txBody>
          <a:bodyPr/>
          <a:lstStyle/>
          <a:p>
            <a:pPr>
              <a:defRPr/>
            </a:pPr>
            <a:fld id="{0D7380AF-61D7-4699-B802-EB0DBBA9EFAE}" type="slidenum">
              <a:rPr lang="en-US" smtClean="0"/>
              <a:pPr>
                <a:defRPr/>
              </a:pPr>
              <a:t>27</a:t>
            </a:fld>
            <a:endParaRPr lang="en-US"/>
          </a:p>
        </p:txBody>
      </p:sp>
      <p:sp>
        <p:nvSpPr>
          <p:cNvPr id="34820" name="SMARTPenAnnotation12"/>
          <p:cNvSpPr>
            <a:spLocks noChangeArrowheads="1"/>
          </p:cNvSpPr>
          <p:nvPr/>
        </p:nvSpPr>
        <p:spPr bwMode="auto">
          <a:xfrm>
            <a:off x="7450138" y="1588"/>
            <a:ext cx="0" cy="0"/>
          </a:xfrm>
          <a:custGeom>
            <a:avLst/>
            <a:gdLst>
              <a:gd name="T0" fmla="*/ 0 w 823"/>
              <a:gd name="T1" fmla="*/ 0 h 32"/>
              <a:gd name="T2" fmla="*/ 823 w 823"/>
              <a:gd name="T3" fmla="*/ 32 h 32"/>
            </a:gdLst>
            <a:ahLst/>
            <a:cxnLst>
              <a:cxn ang="0">
                <a:pos x="0" y="24"/>
              </a:cxn>
              <a:cxn ang="0">
                <a:pos x="1" y="25"/>
              </a:cxn>
              <a:cxn ang="0">
                <a:pos x="2" y="25"/>
              </a:cxn>
              <a:cxn ang="0">
                <a:pos x="8" y="26"/>
              </a:cxn>
              <a:cxn ang="0">
                <a:pos x="15" y="27"/>
              </a:cxn>
              <a:cxn ang="0">
                <a:pos x="20" y="27"/>
              </a:cxn>
              <a:cxn ang="0">
                <a:pos x="27" y="28"/>
              </a:cxn>
              <a:cxn ang="0">
                <a:pos x="35" y="29"/>
              </a:cxn>
              <a:cxn ang="0">
                <a:pos x="60" y="30"/>
              </a:cxn>
              <a:cxn ang="0">
                <a:pos x="99" y="30"/>
              </a:cxn>
              <a:cxn ang="0">
                <a:pos x="112" y="31"/>
              </a:cxn>
              <a:cxn ang="0">
                <a:pos x="137" y="31"/>
              </a:cxn>
              <a:cxn ang="0">
                <a:pos x="154" y="31"/>
              </a:cxn>
              <a:cxn ang="0">
                <a:pos x="177" y="30"/>
              </a:cxn>
              <a:cxn ang="0">
                <a:pos x="195" y="29"/>
              </a:cxn>
              <a:cxn ang="0">
                <a:pos x="218" y="29"/>
              </a:cxn>
              <a:cxn ang="0">
                <a:pos x="241" y="28"/>
              </a:cxn>
              <a:cxn ang="0">
                <a:pos x="270" y="27"/>
              </a:cxn>
              <a:cxn ang="0">
                <a:pos x="295" y="26"/>
              </a:cxn>
              <a:cxn ang="0">
                <a:pos x="308" y="25"/>
              </a:cxn>
              <a:cxn ang="0">
                <a:pos x="315" y="25"/>
              </a:cxn>
              <a:cxn ang="0">
                <a:pos x="323" y="24"/>
              </a:cxn>
              <a:cxn ang="0">
                <a:pos x="338" y="23"/>
              </a:cxn>
              <a:cxn ang="0">
                <a:pos x="360" y="22"/>
              </a:cxn>
              <a:cxn ang="0">
                <a:pos x="381" y="22"/>
              </a:cxn>
              <a:cxn ang="0">
                <a:pos x="407" y="22"/>
              </a:cxn>
              <a:cxn ang="0">
                <a:pos x="436" y="21"/>
              </a:cxn>
              <a:cxn ang="0">
                <a:pos x="460" y="21"/>
              </a:cxn>
              <a:cxn ang="0">
                <a:pos x="485" y="21"/>
              </a:cxn>
              <a:cxn ang="0">
                <a:pos x="505" y="21"/>
              </a:cxn>
              <a:cxn ang="0">
                <a:pos x="527" y="22"/>
              </a:cxn>
              <a:cxn ang="0">
                <a:pos x="550" y="22"/>
              </a:cxn>
              <a:cxn ang="0">
                <a:pos x="570" y="21"/>
              </a:cxn>
              <a:cxn ang="0">
                <a:pos x="584" y="20"/>
              </a:cxn>
              <a:cxn ang="0">
                <a:pos x="593" y="20"/>
              </a:cxn>
              <a:cxn ang="0">
                <a:pos x="604" y="18"/>
              </a:cxn>
              <a:cxn ang="0">
                <a:pos x="616" y="17"/>
              </a:cxn>
              <a:cxn ang="0">
                <a:pos x="630" y="16"/>
              </a:cxn>
              <a:cxn ang="0">
                <a:pos x="646" y="15"/>
              </a:cxn>
              <a:cxn ang="0">
                <a:pos x="657" y="14"/>
              </a:cxn>
              <a:cxn ang="0">
                <a:pos x="665" y="14"/>
              </a:cxn>
              <a:cxn ang="0">
                <a:pos x="671" y="13"/>
              </a:cxn>
              <a:cxn ang="0">
                <a:pos x="688" y="12"/>
              </a:cxn>
              <a:cxn ang="0">
                <a:pos x="698" y="11"/>
              </a:cxn>
              <a:cxn ang="0">
                <a:pos x="707" y="10"/>
              </a:cxn>
              <a:cxn ang="0">
                <a:pos x="712" y="9"/>
              </a:cxn>
              <a:cxn ang="0">
                <a:pos x="716" y="8"/>
              </a:cxn>
              <a:cxn ang="0">
                <a:pos x="725" y="7"/>
              </a:cxn>
              <a:cxn ang="0">
                <a:pos x="732" y="5"/>
              </a:cxn>
              <a:cxn ang="0">
                <a:pos x="736" y="5"/>
              </a:cxn>
              <a:cxn ang="0">
                <a:pos x="742" y="4"/>
              </a:cxn>
              <a:cxn ang="0">
                <a:pos x="748" y="4"/>
              </a:cxn>
              <a:cxn ang="0">
                <a:pos x="761" y="3"/>
              </a:cxn>
              <a:cxn ang="0">
                <a:pos x="773" y="2"/>
              </a:cxn>
              <a:cxn ang="0">
                <a:pos x="795" y="1"/>
              </a:cxn>
              <a:cxn ang="0">
                <a:pos x="805" y="0"/>
              </a:cxn>
              <a:cxn ang="0">
                <a:pos x="822" y="0"/>
              </a:cxn>
            </a:cxnLst>
            <a:rect l="T0" t="T1" r="T2" b="T3"/>
            <a:pathLst>
              <a:path w="823" h="32">
                <a:moveTo>
                  <a:pt x="0" y="24"/>
                </a:moveTo>
                <a:lnTo>
                  <a:pt x="1" y="25"/>
                </a:lnTo>
                <a:lnTo>
                  <a:pt x="2" y="25"/>
                </a:lnTo>
                <a:lnTo>
                  <a:pt x="8" y="26"/>
                </a:lnTo>
                <a:lnTo>
                  <a:pt x="15" y="27"/>
                </a:lnTo>
                <a:lnTo>
                  <a:pt x="20" y="27"/>
                </a:lnTo>
                <a:lnTo>
                  <a:pt x="27" y="28"/>
                </a:lnTo>
                <a:lnTo>
                  <a:pt x="35" y="29"/>
                </a:lnTo>
                <a:lnTo>
                  <a:pt x="60" y="30"/>
                </a:lnTo>
                <a:lnTo>
                  <a:pt x="99" y="30"/>
                </a:lnTo>
                <a:lnTo>
                  <a:pt x="112" y="31"/>
                </a:lnTo>
                <a:lnTo>
                  <a:pt x="137" y="31"/>
                </a:lnTo>
                <a:lnTo>
                  <a:pt x="154" y="31"/>
                </a:lnTo>
                <a:lnTo>
                  <a:pt x="177" y="30"/>
                </a:lnTo>
                <a:lnTo>
                  <a:pt x="195" y="29"/>
                </a:lnTo>
                <a:lnTo>
                  <a:pt x="218" y="29"/>
                </a:lnTo>
                <a:lnTo>
                  <a:pt x="241" y="28"/>
                </a:lnTo>
                <a:lnTo>
                  <a:pt x="270" y="27"/>
                </a:lnTo>
                <a:lnTo>
                  <a:pt x="295" y="26"/>
                </a:lnTo>
                <a:lnTo>
                  <a:pt x="308" y="25"/>
                </a:lnTo>
                <a:lnTo>
                  <a:pt x="315" y="25"/>
                </a:lnTo>
                <a:lnTo>
                  <a:pt x="323" y="24"/>
                </a:lnTo>
                <a:lnTo>
                  <a:pt x="338" y="23"/>
                </a:lnTo>
                <a:lnTo>
                  <a:pt x="360" y="22"/>
                </a:lnTo>
                <a:lnTo>
                  <a:pt x="381" y="22"/>
                </a:lnTo>
                <a:lnTo>
                  <a:pt x="407" y="22"/>
                </a:lnTo>
                <a:lnTo>
                  <a:pt x="436" y="21"/>
                </a:lnTo>
                <a:lnTo>
                  <a:pt x="460" y="21"/>
                </a:lnTo>
                <a:lnTo>
                  <a:pt x="485" y="21"/>
                </a:lnTo>
                <a:lnTo>
                  <a:pt x="505" y="21"/>
                </a:lnTo>
                <a:lnTo>
                  <a:pt x="527" y="22"/>
                </a:lnTo>
                <a:lnTo>
                  <a:pt x="550" y="22"/>
                </a:lnTo>
                <a:lnTo>
                  <a:pt x="570" y="21"/>
                </a:lnTo>
                <a:lnTo>
                  <a:pt x="584" y="20"/>
                </a:lnTo>
                <a:lnTo>
                  <a:pt x="593" y="20"/>
                </a:lnTo>
                <a:lnTo>
                  <a:pt x="604" y="18"/>
                </a:lnTo>
                <a:lnTo>
                  <a:pt x="616" y="17"/>
                </a:lnTo>
                <a:lnTo>
                  <a:pt x="630" y="16"/>
                </a:lnTo>
                <a:lnTo>
                  <a:pt x="646" y="15"/>
                </a:lnTo>
                <a:lnTo>
                  <a:pt x="657" y="14"/>
                </a:lnTo>
                <a:lnTo>
                  <a:pt x="665" y="14"/>
                </a:lnTo>
                <a:lnTo>
                  <a:pt x="671" y="13"/>
                </a:lnTo>
                <a:lnTo>
                  <a:pt x="688" y="12"/>
                </a:lnTo>
                <a:lnTo>
                  <a:pt x="698" y="11"/>
                </a:lnTo>
                <a:lnTo>
                  <a:pt x="707" y="10"/>
                </a:lnTo>
                <a:lnTo>
                  <a:pt x="712" y="9"/>
                </a:lnTo>
                <a:lnTo>
                  <a:pt x="716" y="8"/>
                </a:lnTo>
                <a:lnTo>
                  <a:pt x="725" y="7"/>
                </a:lnTo>
                <a:lnTo>
                  <a:pt x="732" y="5"/>
                </a:lnTo>
                <a:lnTo>
                  <a:pt x="736" y="5"/>
                </a:lnTo>
                <a:lnTo>
                  <a:pt x="742" y="4"/>
                </a:lnTo>
                <a:lnTo>
                  <a:pt x="748" y="4"/>
                </a:lnTo>
                <a:lnTo>
                  <a:pt x="761" y="3"/>
                </a:lnTo>
                <a:lnTo>
                  <a:pt x="773" y="2"/>
                </a:lnTo>
                <a:lnTo>
                  <a:pt x="795" y="1"/>
                </a:lnTo>
                <a:lnTo>
                  <a:pt x="805" y="0"/>
                </a:lnTo>
                <a:lnTo>
                  <a:pt x="822" y="0"/>
                </a:lnTo>
              </a:path>
            </a:pathLst>
          </a:custGeom>
          <a:solidFill>
            <a:schemeClr val="accent1"/>
          </a:solidFill>
          <a:ln w="38100" algn="ctr">
            <a:solidFill>
              <a:srgbClr val="FF0000"/>
            </a:solid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Water Problems</a:t>
            </a:r>
          </a:p>
        </p:txBody>
      </p:sp>
      <p:sp>
        <p:nvSpPr>
          <p:cNvPr id="36867" name="Rectangle 3"/>
          <p:cNvSpPr>
            <a:spLocks noGrp="1" noChangeArrowheads="1"/>
          </p:cNvSpPr>
          <p:nvPr>
            <p:ph idx="1"/>
          </p:nvPr>
        </p:nvSpPr>
        <p:spPr>
          <a:xfrm>
            <a:off x="609600" y="1447800"/>
            <a:ext cx="8153400" cy="4552950"/>
          </a:xfrm>
        </p:spPr>
        <p:txBody>
          <a:bodyPr>
            <a:normAutofit/>
          </a:bodyPr>
          <a:lstStyle/>
          <a:p>
            <a:r>
              <a:rPr lang="en-US" sz="2800" dirty="0" smtClean="0"/>
              <a:t>Lack of water poses problem to systems, including functionality of fire suppression systems and ability of water chillers to provide air conditioning</a:t>
            </a:r>
          </a:p>
          <a:p>
            <a:r>
              <a:rPr lang="en-US" sz="2800" dirty="0" smtClean="0"/>
              <a:t>Surplus of water, or water pressure, poses a real threat (flooding; leaks); location of computer rooms</a:t>
            </a:r>
          </a:p>
          <a:p>
            <a:pPr lvl="1"/>
            <a:r>
              <a:rPr lang="en-US" sz="2400" dirty="0" smtClean="0"/>
              <a:t>No pipes (except sprinklers) within computer rooms</a:t>
            </a:r>
          </a:p>
          <a:p>
            <a:pPr lvl="1"/>
            <a:r>
              <a:rPr lang="en-US" sz="2400" dirty="0" smtClean="0"/>
              <a:t>Under-floor water detection</a:t>
            </a:r>
          </a:p>
          <a:p>
            <a:r>
              <a:rPr lang="en-US" sz="2800" dirty="0" smtClean="0"/>
              <a:t>Very important to integrate water detection systems into alarm systems that regulate overall facilities operations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Power Management</a:t>
            </a:r>
          </a:p>
        </p:txBody>
      </p:sp>
      <p:sp>
        <p:nvSpPr>
          <p:cNvPr id="38915" name="Rectangle 3"/>
          <p:cNvSpPr>
            <a:spLocks noGrp="1" noChangeArrowheads="1"/>
          </p:cNvSpPr>
          <p:nvPr>
            <p:ph idx="1"/>
          </p:nvPr>
        </p:nvSpPr>
        <p:spPr>
          <a:xfrm>
            <a:off x="685800" y="1600200"/>
            <a:ext cx="7772400" cy="4699000"/>
          </a:xfrm>
        </p:spPr>
        <p:txBody>
          <a:bodyPr/>
          <a:lstStyle/>
          <a:p>
            <a:r>
              <a:rPr lang="en-US" sz="2800" dirty="0" smtClean="0"/>
              <a:t>Electrical quantity (voltage level; amperage rating) is a concern, as is quality of power (cleanliness; proper installation)</a:t>
            </a:r>
          </a:p>
          <a:p>
            <a:r>
              <a:rPr lang="en-US" sz="2800" dirty="0" smtClean="0"/>
              <a:t>Noise that interferes with the normal 60 Hertz cycle can result in inaccurate time clocks or unreliable internal clocks inside CPU</a:t>
            </a:r>
          </a:p>
          <a:p>
            <a:r>
              <a:rPr lang="en-US" sz="2800" dirty="0" smtClean="0"/>
              <a:t>Overloading a circuit causes problems with circuit tripping and can overload electric conductors, increasing risk of fire </a:t>
            </a:r>
            <a:r>
              <a:rPr lang="en-US" sz="2800" b="1" dirty="0" smtClean="0"/>
              <a:t>if</a:t>
            </a:r>
            <a:r>
              <a:rPr lang="en-US" sz="2800" dirty="0" smtClean="0"/>
              <a:t> breakers are not properly sized.</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3100" smtClean="0"/>
              <a:t>Major Sources of Physical Loss</a:t>
            </a:r>
          </a:p>
        </p:txBody>
      </p:sp>
      <p:sp>
        <p:nvSpPr>
          <p:cNvPr id="6147" name="Rectangle 3"/>
          <p:cNvSpPr>
            <a:spLocks noGrp="1" noChangeArrowheads="1"/>
          </p:cNvSpPr>
          <p:nvPr>
            <p:ph idx="1"/>
          </p:nvPr>
        </p:nvSpPr>
        <p:spPr>
          <a:xfrm>
            <a:off x="685800" y="1398588"/>
            <a:ext cx="7772400" cy="4699000"/>
          </a:xfrm>
        </p:spPr>
        <p:txBody>
          <a:bodyPr/>
          <a:lstStyle/>
          <a:p>
            <a:pPr>
              <a:spcBef>
                <a:spcPct val="25000"/>
              </a:spcBef>
            </a:pPr>
            <a:r>
              <a:rPr lang="en-US" sz="2900" dirty="0" smtClean="0"/>
              <a:t>People (!)</a:t>
            </a:r>
          </a:p>
          <a:p>
            <a:pPr>
              <a:spcBef>
                <a:spcPct val="25000"/>
              </a:spcBef>
            </a:pPr>
            <a:r>
              <a:rPr lang="en-US" sz="2900" dirty="0" smtClean="0"/>
              <a:t>Extreme temperature (heat, cold)</a:t>
            </a:r>
          </a:p>
          <a:p>
            <a:pPr>
              <a:spcBef>
                <a:spcPct val="25000"/>
              </a:spcBef>
            </a:pPr>
            <a:r>
              <a:rPr lang="en-US" sz="2900" dirty="0" smtClean="0"/>
              <a:t>Gases</a:t>
            </a:r>
          </a:p>
          <a:p>
            <a:pPr>
              <a:spcBef>
                <a:spcPct val="25000"/>
              </a:spcBef>
            </a:pPr>
            <a:r>
              <a:rPr lang="en-US" sz="2900" dirty="0" smtClean="0"/>
              <a:t>Liquids</a:t>
            </a:r>
          </a:p>
          <a:p>
            <a:pPr>
              <a:spcBef>
                <a:spcPct val="25000"/>
              </a:spcBef>
            </a:pPr>
            <a:r>
              <a:rPr lang="en-US" sz="2900" dirty="0" smtClean="0"/>
              <a:t>Living organisms</a:t>
            </a:r>
          </a:p>
          <a:p>
            <a:pPr>
              <a:spcBef>
                <a:spcPct val="25000"/>
              </a:spcBef>
            </a:pPr>
            <a:r>
              <a:rPr lang="en-US" sz="2900" dirty="0" smtClean="0"/>
              <a:t>Projectiles</a:t>
            </a:r>
          </a:p>
          <a:p>
            <a:pPr>
              <a:spcBef>
                <a:spcPct val="25000"/>
              </a:spcBef>
            </a:pPr>
            <a:r>
              <a:rPr lang="en-US" sz="2900" dirty="0" smtClean="0"/>
              <a:t>Movement</a:t>
            </a:r>
          </a:p>
          <a:p>
            <a:pPr>
              <a:spcBef>
                <a:spcPct val="25000"/>
              </a:spcBef>
            </a:pPr>
            <a:r>
              <a:rPr lang="en-US" sz="2900" dirty="0" smtClean="0"/>
              <a:t>Energy anomalies (surge of power)</a:t>
            </a:r>
          </a:p>
        </p:txBody>
      </p:sp>
      <p:sp>
        <p:nvSpPr>
          <p:cNvPr id="5" name="Slide Number Placeholder 4"/>
          <p:cNvSpPr>
            <a:spLocks noGrp="1"/>
          </p:cNvSpPr>
          <p:nvPr>
            <p:ph type="sldNum" sz="quarter" idx="12"/>
          </p:nvPr>
        </p:nvSpPr>
        <p:spPr/>
        <p:txBody>
          <a:bodyPr/>
          <a:lstStyle/>
          <a:p>
            <a:pPr>
              <a:defRPr/>
            </a:pPr>
            <a:fld id="{0D7380AF-61D7-4699-B802-EB0DBBA9EFAE}" type="slidenum">
              <a:rPr lang="en-US" smtClean="0"/>
              <a:pPr>
                <a:defRPr/>
              </a:pPr>
              <a:t>3</a:t>
            </a:fld>
            <a:endParaRPr lang="en-US"/>
          </a:p>
        </p:txBody>
      </p:sp>
      <p:sp>
        <p:nvSpPr>
          <p:cNvPr id="6148" name="Text Box 7"/>
          <p:cNvSpPr txBox="1">
            <a:spLocks noChangeArrowheads="1"/>
          </p:cNvSpPr>
          <p:nvPr/>
        </p:nvSpPr>
        <p:spPr bwMode="auto">
          <a:xfrm>
            <a:off x="5181600" y="5867400"/>
            <a:ext cx="3276600" cy="366713"/>
          </a:xfrm>
          <a:prstGeom prst="rect">
            <a:avLst/>
          </a:prstGeom>
          <a:noFill/>
          <a:ln w="9525" algn="ctr">
            <a:noFill/>
            <a:miter lim="800000"/>
            <a:headEnd/>
            <a:tailEnd/>
          </a:ln>
        </p:spPr>
        <p:txBody>
          <a:bodyPr>
            <a:spAutoFit/>
          </a:bodyPr>
          <a:lstStyle/>
          <a:p>
            <a:pPr algn="r" defTabSz="1195388">
              <a:spcBef>
                <a:spcPct val="50000"/>
              </a:spcBef>
            </a:pPr>
            <a:r>
              <a:rPr lang="en-US" sz="1800" b="0" i="1"/>
              <a:t>From Donn B. Parker</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Grounding</a:t>
            </a:r>
          </a:p>
        </p:txBody>
      </p:sp>
      <p:sp>
        <p:nvSpPr>
          <p:cNvPr id="39939" name="Rectangle 3"/>
          <p:cNvSpPr>
            <a:spLocks noGrp="1" noChangeArrowheads="1"/>
          </p:cNvSpPr>
          <p:nvPr>
            <p:ph idx="1"/>
          </p:nvPr>
        </p:nvSpPr>
        <p:spPr>
          <a:xfrm>
            <a:off x="685800" y="1524000"/>
            <a:ext cx="7772400" cy="4699000"/>
          </a:xfrm>
        </p:spPr>
        <p:txBody>
          <a:bodyPr>
            <a:normAutofit/>
          </a:bodyPr>
          <a:lstStyle/>
          <a:p>
            <a:r>
              <a:rPr lang="en-US" sz="2800" dirty="0" smtClean="0"/>
              <a:t>“Neutral” conductor: carries the return current of a circuit. Bonded to the center tap of a transformer.</a:t>
            </a:r>
          </a:p>
          <a:p>
            <a:pPr lvl="1"/>
            <a:r>
              <a:rPr lang="en-US" sz="2600" dirty="0"/>
              <a:t>If this is not properly installed, anyone touching a computer or other electrical device could be used as a ground source, causing damage to equipment and injury or death to the person. </a:t>
            </a:r>
          </a:p>
          <a:p>
            <a:r>
              <a:rPr lang="en-US" sz="2800" dirty="0" smtClean="0"/>
              <a:t>Safety ground: often also bonded to the center tap of the transformer; should be connected to earth ground.</a:t>
            </a:r>
          </a:p>
          <a:p>
            <a:r>
              <a:rPr lang="en-US" sz="2800" dirty="0" smtClean="0"/>
              <a:t>Signal ground or reference ground: a reference for low-voltage signals.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Safety Ground</a:t>
            </a:r>
            <a:endParaRPr lang="en-US" dirty="0"/>
          </a:p>
        </p:txBody>
      </p:sp>
      <p:sp>
        <p:nvSpPr>
          <p:cNvPr id="7" name="Slide Number Placeholder 6"/>
          <p:cNvSpPr>
            <a:spLocks noGrp="1"/>
          </p:cNvSpPr>
          <p:nvPr>
            <p:ph type="sldNum" sz="quarter" idx="12"/>
          </p:nvPr>
        </p:nvSpPr>
        <p:spPr/>
        <p:txBody>
          <a:bodyPr/>
          <a:lstStyle/>
          <a:p>
            <a:pPr>
              <a:defRPr/>
            </a:pPr>
            <a:fld id="{0D7380AF-61D7-4699-B802-EB0DBBA9EFAE}" type="slidenum">
              <a:rPr lang="en-US" smtClean="0"/>
              <a:pPr>
                <a:defRPr/>
              </a:pPr>
              <a:t>31</a:t>
            </a:fld>
            <a:endParaRPr lang="en-US"/>
          </a:p>
        </p:txBody>
      </p:sp>
      <p:pic>
        <p:nvPicPr>
          <p:cNvPr id="86018" name="Picture 2"/>
          <p:cNvPicPr>
            <a:picLocks noChangeAspect="1" noChangeArrowheads="1"/>
          </p:cNvPicPr>
          <p:nvPr/>
        </p:nvPicPr>
        <p:blipFill>
          <a:blip r:embed="rId3" cstate="print"/>
          <a:srcRect/>
          <a:stretch>
            <a:fillRect/>
          </a:stretch>
        </p:blipFill>
        <p:spPr bwMode="auto">
          <a:xfrm>
            <a:off x="1073727" y="1556046"/>
            <a:ext cx="7062787" cy="4586287"/>
          </a:xfrm>
          <a:prstGeom prst="rect">
            <a:avLst/>
          </a:prstGeom>
          <a:noFill/>
          <a:ln w="9525">
            <a:noFill/>
            <a:miter lim="800000"/>
            <a:headEnd/>
            <a:tailEnd/>
          </a:ln>
          <a:effectLst/>
        </p:spPr>
      </p:pic>
      <p:pic>
        <p:nvPicPr>
          <p:cNvPr id="86022" name="Picture 6"/>
          <p:cNvPicPr>
            <a:picLocks noChangeAspect="1" noChangeArrowheads="1"/>
          </p:cNvPicPr>
          <p:nvPr/>
        </p:nvPicPr>
        <p:blipFill>
          <a:blip r:embed="rId4" cstate="print"/>
          <a:srcRect/>
          <a:stretch>
            <a:fillRect/>
          </a:stretch>
        </p:blipFill>
        <p:spPr bwMode="auto">
          <a:xfrm rot="16414761">
            <a:off x="6745271" y="3429709"/>
            <a:ext cx="375908" cy="436533"/>
          </a:xfrm>
          <a:prstGeom prst="rect">
            <a:avLst/>
          </a:prstGeom>
          <a:noFill/>
          <a:ln w="9525">
            <a:noFill/>
            <a:miter lim="800000"/>
            <a:headEnd/>
            <a:tailEnd/>
          </a:ln>
          <a:effectLst/>
        </p:spPr>
      </p:pic>
      <p:sp>
        <p:nvSpPr>
          <p:cNvPr id="10" name="Oval 9"/>
          <p:cNvSpPr/>
          <p:nvPr/>
        </p:nvSpPr>
        <p:spPr bwMode="auto">
          <a:xfrm>
            <a:off x="6324600" y="3276600"/>
            <a:ext cx="1066800" cy="762000"/>
          </a:xfrm>
          <a:prstGeom prst="ellipse">
            <a:avLst/>
          </a:prstGeom>
          <a:noFill/>
          <a:ln w="190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1195388" rtl="0" eaLnBrk="0" fontAlgn="base" latinLnBrk="0" hangingPunct="0">
              <a:lnSpc>
                <a:spcPct val="100000"/>
              </a:lnSpc>
              <a:spcBef>
                <a:spcPct val="0"/>
              </a:spcBef>
              <a:spcAft>
                <a:spcPct val="0"/>
              </a:spcAft>
              <a:buClrTx/>
              <a:buSzTx/>
              <a:buFontTx/>
              <a:buNone/>
              <a:tabLst/>
            </a:pPr>
            <a:endParaRPr kumimoji="0" lang="en-US" sz="3100" b="1" i="0" u="none" strike="noStrike" cap="none" normalizeH="0" baseline="0" smtClean="0">
              <a:ln>
                <a:noFill/>
              </a:ln>
              <a:solidFill>
                <a:schemeClr val="tx1"/>
              </a:solidFill>
              <a:effectLst/>
              <a:latin typeface="Times New Roman" pitchFamily="18" charset="0"/>
            </a:endParaRPr>
          </a:p>
        </p:txBody>
      </p:sp>
      <p:sp>
        <p:nvSpPr>
          <p:cNvPr id="6" name="Text Box 4"/>
          <p:cNvSpPr txBox="1">
            <a:spLocks noChangeArrowheads="1"/>
          </p:cNvSpPr>
          <p:nvPr/>
        </p:nvSpPr>
        <p:spPr bwMode="auto">
          <a:xfrm>
            <a:off x="4495800" y="5715000"/>
            <a:ext cx="3962400" cy="336550"/>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1600" b="0" i="1" dirty="0"/>
              <a:t>American Power Conversion</a:t>
            </a:r>
          </a:p>
        </p:txBody>
      </p: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Dedicated Circuits</a:t>
            </a:r>
          </a:p>
        </p:txBody>
      </p:sp>
      <p:sp>
        <p:nvSpPr>
          <p:cNvPr id="41987" name="Rectangle 3"/>
          <p:cNvSpPr>
            <a:spLocks noGrp="1" noChangeArrowheads="1"/>
          </p:cNvSpPr>
          <p:nvPr>
            <p:ph idx="1"/>
          </p:nvPr>
        </p:nvSpPr>
        <p:spPr/>
        <p:txBody>
          <a:bodyPr/>
          <a:lstStyle/>
          <a:p>
            <a:r>
              <a:rPr lang="en-US" smtClean="0"/>
              <a:t>Purpose: to isolate computer equipment from other loads</a:t>
            </a:r>
          </a:p>
          <a:p>
            <a:r>
              <a:rPr lang="en-US" smtClean="0"/>
              <a:t>Other loads can trip circuit breakers!</a:t>
            </a:r>
          </a:p>
          <a:p>
            <a:r>
              <a:rPr lang="en-US" smtClean="0"/>
              <a:t>Some loads (large motors, fluorescent lights) generate electrical noise</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Determining Power Requirements</a:t>
            </a:r>
          </a:p>
        </p:txBody>
      </p:sp>
      <p:sp>
        <p:nvSpPr>
          <p:cNvPr id="43011" name="Rectangle 3"/>
          <p:cNvSpPr>
            <a:spLocks noGrp="1" noChangeArrowheads="1"/>
          </p:cNvSpPr>
          <p:nvPr>
            <p:ph idx="1"/>
          </p:nvPr>
        </p:nvSpPr>
        <p:spPr/>
        <p:txBody>
          <a:bodyPr>
            <a:normAutofit/>
          </a:bodyPr>
          <a:lstStyle/>
          <a:p>
            <a:pPr>
              <a:lnSpc>
                <a:spcPct val="90000"/>
              </a:lnSpc>
            </a:pPr>
            <a:r>
              <a:rPr lang="en-US" dirty="0" smtClean="0"/>
              <a:t>Watts: power consumed; heat dissipated</a:t>
            </a:r>
          </a:p>
          <a:p>
            <a:pPr>
              <a:lnSpc>
                <a:spcPct val="90000"/>
              </a:lnSpc>
            </a:pPr>
            <a:r>
              <a:rPr lang="en-US" dirty="0" smtClean="0"/>
              <a:t>Volt-amps: apparent power; voltage times  current.</a:t>
            </a:r>
          </a:p>
          <a:p>
            <a:pPr>
              <a:lnSpc>
                <a:spcPct val="90000"/>
              </a:lnSpc>
            </a:pPr>
            <a:r>
              <a:rPr lang="en-US" dirty="0" smtClean="0"/>
              <a:t>W = PF * VA</a:t>
            </a:r>
          </a:p>
          <a:p>
            <a:pPr lvl="1">
              <a:lnSpc>
                <a:spcPct val="90000"/>
              </a:lnSpc>
            </a:pPr>
            <a:r>
              <a:rPr lang="en-US" dirty="0" smtClean="0"/>
              <a:t>For power-factor-corrected power supplies, W=VA (PF = 1)</a:t>
            </a:r>
          </a:p>
          <a:p>
            <a:pPr lvl="1">
              <a:lnSpc>
                <a:spcPct val="90000"/>
              </a:lnSpc>
            </a:pPr>
            <a:r>
              <a:rPr lang="en-US" dirty="0" smtClean="0"/>
              <a:t>For “small” equipment, PF is about 0.60, and W will be less than VA.</a:t>
            </a:r>
          </a:p>
          <a:p>
            <a:pPr>
              <a:lnSpc>
                <a:spcPct val="90000"/>
              </a:lnSpc>
            </a:pPr>
            <a:r>
              <a:rPr lang="en-US" dirty="0" smtClean="0"/>
              <a:t>UPSs have both a maximum Watt rating and a maximum VA rating</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Determining Power Requirements</a:t>
            </a:r>
          </a:p>
        </p:txBody>
      </p:sp>
      <p:sp>
        <p:nvSpPr>
          <p:cNvPr id="44035" name="Rectangle 3"/>
          <p:cNvSpPr>
            <a:spLocks noGrp="1" noChangeArrowheads="1"/>
          </p:cNvSpPr>
          <p:nvPr>
            <p:ph idx="1"/>
          </p:nvPr>
        </p:nvSpPr>
        <p:spPr/>
        <p:txBody>
          <a:bodyPr/>
          <a:lstStyle/>
          <a:p>
            <a:r>
              <a:rPr lang="en-US" smtClean="0"/>
              <a:t>HVAC</a:t>
            </a:r>
          </a:p>
          <a:p>
            <a:r>
              <a:rPr lang="en-US" smtClean="0"/>
              <a:t>Lighting</a:t>
            </a:r>
          </a:p>
          <a:p>
            <a:r>
              <a:rPr lang="en-US" smtClean="0"/>
              <a:t>“Convenience” power</a:t>
            </a:r>
          </a:p>
        </p:txBody>
      </p:sp>
      <p:sp>
        <p:nvSpPr>
          <p:cNvPr id="5" name="Slide Number Placeholder 4"/>
          <p:cNvSpPr>
            <a:spLocks noGrp="1"/>
          </p:cNvSpPr>
          <p:nvPr>
            <p:ph type="sldNum" sz="quarter" idx="12"/>
          </p:nvPr>
        </p:nvSpPr>
        <p:spPr/>
        <p:txBody>
          <a:bodyPr/>
          <a:lstStyle/>
          <a:p>
            <a:pPr>
              <a:defRPr/>
            </a:pPr>
            <a:fld id="{0D7380AF-61D7-4699-B802-EB0DBBA9EFAE}" type="slidenum">
              <a:rPr lang="en-US" smtClean="0"/>
              <a:pPr>
                <a:defRPr/>
              </a:pPr>
              <a:t>34</a:t>
            </a:fld>
            <a:endParaRPr lang="en-US"/>
          </a:p>
        </p:txBody>
      </p:sp>
      <p:sp>
        <p:nvSpPr>
          <p:cNvPr id="44036" name="Text Box 4"/>
          <p:cNvSpPr txBox="1">
            <a:spLocks noChangeArrowheads="1"/>
          </p:cNvSpPr>
          <p:nvPr/>
        </p:nvSpPr>
        <p:spPr bwMode="auto">
          <a:xfrm>
            <a:off x="762000" y="3200400"/>
            <a:ext cx="7543800" cy="565150"/>
          </a:xfrm>
          <a:prstGeom prst="rect">
            <a:avLst/>
          </a:prstGeom>
          <a:noFill/>
          <a:ln w="9525" algn="ctr">
            <a:noFill/>
            <a:miter lim="800000"/>
            <a:headEnd type="none" w="sm" len="sm"/>
            <a:tailEnd type="none" w="sm" len="sm"/>
          </a:ln>
        </p:spPr>
        <p:txBody>
          <a:bodyPr>
            <a:spAutoFit/>
          </a:bodyPr>
          <a:lstStyle/>
          <a:p>
            <a:pPr algn="l" defTabSz="1195388">
              <a:spcBef>
                <a:spcPct val="50000"/>
              </a:spcBef>
            </a:pPr>
            <a:r>
              <a:rPr lang="en-US" b="0"/>
              <a:t>These may be interrupted briefly.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Uninterruptible Power Supply (UPS)</a:t>
            </a:r>
          </a:p>
        </p:txBody>
      </p:sp>
      <p:sp>
        <p:nvSpPr>
          <p:cNvPr id="45059" name="Rectangle 3"/>
          <p:cNvSpPr>
            <a:spLocks noGrp="1" noChangeArrowheads="1"/>
          </p:cNvSpPr>
          <p:nvPr>
            <p:ph idx="1"/>
          </p:nvPr>
        </p:nvSpPr>
        <p:spPr/>
        <p:txBody>
          <a:bodyPr/>
          <a:lstStyle/>
          <a:p>
            <a:pPr>
              <a:spcBef>
                <a:spcPct val="100000"/>
              </a:spcBef>
            </a:pPr>
            <a:r>
              <a:rPr lang="en-US" sz="3200" dirty="0" smtClean="0"/>
              <a:t>In case of power outage, UPS is backup power source for major computer systems</a:t>
            </a:r>
          </a:p>
          <a:p>
            <a:pPr>
              <a:spcBef>
                <a:spcPts val="600"/>
              </a:spcBef>
            </a:pPr>
            <a:r>
              <a:rPr lang="en-US" sz="3200" dirty="0" smtClean="0"/>
              <a:t>Four basic UPS configurations:</a:t>
            </a:r>
          </a:p>
          <a:p>
            <a:pPr lvl="1"/>
            <a:r>
              <a:rPr lang="en-US" sz="2800" dirty="0" smtClean="0"/>
              <a:t>Standby (</a:t>
            </a:r>
            <a:r>
              <a:rPr lang="en-US" sz="2800" smtClean="0"/>
              <a:t>battery backup)</a:t>
            </a:r>
            <a:endParaRPr lang="en-US" sz="2800" dirty="0" smtClean="0"/>
          </a:p>
          <a:p>
            <a:pPr lvl="1"/>
            <a:r>
              <a:rPr lang="en-US" sz="2800" dirty="0" smtClean="0"/>
              <a:t>Line-interactive</a:t>
            </a:r>
          </a:p>
          <a:p>
            <a:pPr lvl="1"/>
            <a:r>
              <a:rPr lang="en-US" sz="2800" dirty="0" smtClean="0"/>
              <a:t>True online (double conversion online)</a:t>
            </a:r>
          </a:p>
          <a:p>
            <a:pPr lvl="1"/>
            <a:r>
              <a:rPr lang="en-US" sz="2800" dirty="0" smtClean="0"/>
              <a:t>Rotating (motor-generators)</a:t>
            </a:r>
          </a:p>
          <a:p>
            <a:pPr lvl="1">
              <a:buNone/>
            </a:pPr>
            <a:endParaRPr lang="en-US" sz="2800" dirty="0" smtClean="0"/>
          </a:p>
        </p:txBody>
      </p:sp>
      <p:sp>
        <p:nvSpPr>
          <p:cNvPr id="5" name="Slide Number Placeholder 4"/>
          <p:cNvSpPr>
            <a:spLocks noGrp="1"/>
          </p:cNvSpPr>
          <p:nvPr>
            <p:ph type="sldNum" sz="quarter" idx="12"/>
          </p:nvPr>
        </p:nvSpPr>
        <p:spPr/>
        <p:txBody>
          <a:bodyPr/>
          <a:lstStyle/>
          <a:p>
            <a:pPr>
              <a:defRPr/>
            </a:pPr>
            <a:fld id="{0D7380AF-61D7-4699-B802-EB0DBBA9EFAE}" type="slidenum">
              <a:rPr lang="en-US" smtClean="0"/>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UPS Sizes</a:t>
            </a:r>
          </a:p>
        </p:txBody>
      </p:sp>
      <p:sp>
        <p:nvSpPr>
          <p:cNvPr id="46083" name="Rectangle 3"/>
          <p:cNvSpPr>
            <a:spLocks noGrp="1" noChangeArrowheads="1"/>
          </p:cNvSpPr>
          <p:nvPr>
            <p:ph idx="1"/>
          </p:nvPr>
        </p:nvSpPr>
        <p:spPr/>
        <p:txBody>
          <a:bodyPr/>
          <a:lstStyle/>
          <a:p>
            <a:r>
              <a:rPr lang="en-US" dirty="0" smtClean="0"/>
              <a:t>To 1,000 VA:	  Desktop equipment</a:t>
            </a:r>
          </a:p>
          <a:p>
            <a:r>
              <a:rPr lang="en-US" dirty="0" smtClean="0"/>
              <a:t>1 to 2.5 </a:t>
            </a:r>
            <a:r>
              <a:rPr lang="en-US" dirty="0" err="1" smtClean="0"/>
              <a:t>kVA</a:t>
            </a:r>
            <a:r>
              <a:rPr lang="en-US" dirty="0" smtClean="0"/>
              <a:t>:	  Servers, wiring closets, etc</a:t>
            </a:r>
          </a:p>
          <a:p>
            <a:r>
              <a:rPr lang="en-US" dirty="0" smtClean="0"/>
              <a:t>2.5 to 10 </a:t>
            </a:r>
            <a:r>
              <a:rPr lang="en-US" dirty="0" err="1" smtClean="0"/>
              <a:t>kVA</a:t>
            </a:r>
            <a:r>
              <a:rPr lang="en-US" dirty="0" smtClean="0"/>
              <a:t>:  Small computer rooms</a:t>
            </a:r>
          </a:p>
          <a:p>
            <a:r>
              <a:rPr lang="en-US" dirty="0" smtClean="0"/>
              <a:t>10 to 100 </a:t>
            </a:r>
            <a:r>
              <a:rPr lang="en-US" dirty="0" err="1" smtClean="0"/>
              <a:t>kVA</a:t>
            </a:r>
            <a:r>
              <a:rPr lang="en-US" dirty="0" smtClean="0"/>
              <a:t>:  Data centers</a:t>
            </a:r>
          </a:p>
          <a:p>
            <a:r>
              <a:rPr lang="en-US" dirty="0" smtClean="0"/>
              <a:t>100 + </a:t>
            </a:r>
            <a:r>
              <a:rPr lang="en-US" dirty="0" err="1" smtClean="0"/>
              <a:t>kVA</a:t>
            </a:r>
            <a:r>
              <a:rPr lang="en-US" dirty="0" smtClean="0"/>
              <a:t>:	    Large installations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t>Designing UPS Systems</a:t>
            </a:r>
          </a:p>
        </p:txBody>
      </p:sp>
      <p:sp>
        <p:nvSpPr>
          <p:cNvPr id="44" name="Slide Number Placeholder 43"/>
          <p:cNvSpPr>
            <a:spLocks noGrp="1"/>
          </p:cNvSpPr>
          <p:nvPr>
            <p:ph type="sldNum" sz="quarter" idx="12"/>
          </p:nvPr>
        </p:nvSpPr>
        <p:spPr/>
        <p:txBody>
          <a:bodyPr/>
          <a:lstStyle/>
          <a:p>
            <a:pPr>
              <a:defRPr/>
            </a:pPr>
            <a:fld id="{58E24A7E-EAA9-4760-9B34-F2E42B6849C7}" type="slidenum">
              <a:rPr lang="en-US" smtClean="0"/>
              <a:pPr>
                <a:defRPr/>
              </a:pPr>
              <a:t>37</a:t>
            </a:fld>
            <a:endParaRPr lang="en-US"/>
          </a:p>
        </p:txBody>
      </p:sp>
      <p:grpSp>
        <p:nvGrpSpPr>
          <p:cNvPr id="2" name="Group 3"/>
          <p:cNvGrpSpPr>
            <a:grpSpLocks/>
          </p:cNvGrpSpPr>
          <p:nvPr/>
        </p:nvGrpSpPr>
        <p:grpSpPr bwMode="auto">
          <a:xfrm>
            <a:off x="2971800" y="1600200"/>
            <a:ext cx="1447800" cy="1143000"/>
            <a:chOff x="1632" y="1440"/>
            <a:chExt cx="912" cy="720"/>
          </a:xfrm>
        </p:grpSpPr>
        <p:sp>
          <p:nvSpPr>
            <p:cNvPr id="47146" name="Rectangle 4"/>
            <p:cNvSpPr>
              <a:spLocks noChangeArrowheads="1"/>
            </p:cNvSpPr>
            <p:nvPr/>
          </p:nvSpPr>
          <p:spPr bwMode="auto">
            <a:xfrm>
              <a:off x="1632" y="1440"/>
              <a:ext cx="912" cy="72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sp>
          <p:nvSpPr>
            <p:cNvPr id="47147" name="Text Box 5"/>
            <p:cNvSpPr txBox="1">
              <a:spLocks noChangeArrowheads="1"/>
            </p:cNvSpPr>
            <p:nvPr/>
          </p:nvSpPr>
          <p:spPr bwMode="auto">
            <a:xfrm>
              <a:off x="1680" y="1536"/>
              <a:ext cx="864" cy="518"/>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400" b="0">
                  <a:latin typeface="Arial" pitchFamily="34" charset="0"/>
                </a:rPr>
                <a:t>Transfer</a:t>
              </a:r>
              <a:br>
                <a:rPr lang="en-US" sz="2400" b="0">
                  <a:latin typeface="Arial" pitchFamily="34" charset="0"/>
                </a:rPr>
              </a:br>
              <a:r>
                <a:rPr lang="en-US" sz="2400" b="0">
                  <a:latin typeface="Arial" pitchFamily="34" charset="0"/>
                </a:rPr>
                <a:t>Switch</a:t>
              </a:r>
            </a:p>
          </p:txBody>
        </p:sp>
      </p:grpSp>
      <p:grpSp>
        <p:nvGrpSpPr>
          <p:cNvPr id="3" name="Group 6"/>
          <p:cNvGrpSpPr>
            <a:grpSpLocks/>
          </p:cNvGrpSpPr>
          <p:nvPr/>
        </p:nvGrpSpPr>
        <p:grpSpPr bwMode="auto">
          <a:xfrm>
            <a:off x="533400" y="1600200"/>
            <a:ext cx="1447800" cy="1143000"/>
            <a:chOff x="1632" y="1440"/>
            <a:chExt cx="912" cy="720"/>
          </a:xfrm>
        </p:grpSpPr>
        <p:sp>
          <p:nvSpPr>
            <p:cNvPr id="47144" name="Rectangle 7"/>
            <p:cNvSpPr>
              <a:spLocks noChangeArrowheads="1"/>
            </p:cNvSpPr>
            <p:nvPr/>
          </p:nvSpPr>
          <p:spPr bwMode="auto">
            <a:xfrm>
              <a:off x="1632" y="1440"/>
              <a:ext cx="912" cy="72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sp>
          <p:nvSpPr>
            <p:cNvPr id="47145" name="Text Box 8"/>
            <p:cNvSpPr txBox="1">
              <a:spLocks noChangeArrowheads="1"/>
            </p:cNvSpPr>
            <p:nvPr/>
          </p:nvSpPr>
          <p:spPr bwMode="auto">
            <a:xfrm>
              <a:off x="1680" y="1536"/>
              <a:ext cx="864" cy="518"/>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400" b="0">
                  <a:latin typeface="Arial" pitchFamily="34" charset="0"/>
                </a:rPr>
                <a:t>Utility</a:t>
              </a:r>
              <a:br>
                <a:rPr lang="en-US" sz="2400" b="0">
                  <a:latin typeface="Arial" pitchFamily="34" charset="0"/>
                </a:rPr>
              </a:br>
              <a:r>
                <a:rPr lang="en-US" sz="2400" b="0">
                  <a:latin typeface="Arial" pitchFamily="34" charset="0"/>
                </a:rPr>
                <a:t>Power</a:t>
              </a:r>
            </a:p>
          </p:txBody>
        </p:sp>
      </p:grpSp>
      <p:sp>
        <p:nvSpPr>
          <p:cNvPr id="47109" name="Rectangle 9"/>
          <p:cNvSpPr>
            <a:spLocks noChangeArrowheads="1"/>
          </p:cNvSpPr>
          <p:nvPr/>
        </p:nvSpPr>
        <p:spPr bwMode="auto">
          <a:xfrm>
            <a:off x="609600" y="3352800"/>
            <a:ext cx="1447800" cy="114300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sp>
        <p:nvSpPr>
          <p:cNvPr id="47110" name="Text Box 10"/>
          <p:cNvSpPr txBox="1">
            <a:spLocks noChangeArrowheads="1"/>
          </p:cNvSpPr>
          <p:nvPr/>
        </p:nvSpPr>
        <p:spPr bwMode="auto">
          <a:xfrm>
            <a:off x="685800" y="3657600"/>
            <a:ext cx="1371600" cy="457200"/>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400" b="0">
                <a:latin typeface="Arial Narrow" pitchFamily="34" charset="0"/>
              </a:rPr>
              <a:t>Generator</a:t>
            </a:r>
          </a:p>
        </p:txBody>
      </p:sp>
      <p:grpSp>
        <p:nvGrpSpPr>
          <p:cNvPr id="4" name="Group 11"/>
          <p:cNvGrpSpPr>
            <a:grpSpLocks/>
          </p:cNvGrpSpPr>
          <p:nvPr/>
        </p:nvGrpSpPr>
        <p:grpSpPr bwMode="auto">
          <a:xfrm>
            <a:off x="2971800" y="3352800"/>
            <a:ext cx="1447800" cy="1143000"/>
            <a:chOff x="1632" y="1440"/>
            <a:chExt cx="912" cy="720"/>
          </a:xfrm>
        </p:grpSpPr>
        <p:sp>
          <p:nvSpPr>
            <p:cNvPr id="47142" name="Rectangle 12"/>
            <p:cNvSpPr>
              <a:spLocks noChangeArrowheads="1"/>
            </p:cNvSpPr>
            <p:nvPr/>
          </p:nvSpPr>
          <p:spPr bwMode="auto">
            <a:xfrm>
              <a:off x="1632" y="1440"/>
              <a:ext cx="912" cy="72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sp>
          <p:nvSpPr>
            <p:cNvPr id="47143" name="Text Box 13"/>
            <p:cNvSpPr txBox="1">
              <a:spLocks noChangeArrowheads="1"/>
            </p:cNvSpPr>
            <p:nvPr/>
          </p:nvSpPr>
          <p:spPr bwMode="auto">
            <a:xfrm>
              <a:off x="1680" y="1536"/>
              <a:ext cx="864" cy="518"/>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400" b="0">
                  <a:latin typeface="Arial" pitchFamily="34" charset="0"/>
                </a:rPr>
                <a:t>Transfer</a:t>
              </a:r>
              <a:br>
                <a:rPr lang="en-US" sz="2400" b="0">
                  <a:latin typeface="Arial" pitchFamily="34" charset="0"/>
                </a:rPr>
              </a:br>
              <a:r>
                <a:rPr lang="en-US" sz="2400" b="0">
                  <a:latin typeface="Arial" pitchFamily="34" charset="0"/>
                </a:rPr>
                <a:t>Switch</a:t>
              </a:r>
            </a:p>
          </p:txBody>
        </p:sp>
      </p:grpSp>
      <p:grpSp>
        <p:nvGrpSpPr>
          <p:cNvPr id="5" name="Group 14"/>
          <p:cNvGrpSpPr>
            <a:grpSpLocks/>
          </p:cNvGrpSpPr>
          <p:nvPr/>
        </p:nvGrpSpPr>
        <p:grpSpPr bwMode="auto">
          <a:xfrm>
            <a:off x="1981200" y="1981200"/>
            <a:ext cx="990600" cy="1752600"/>
            <a:chOff x="1248" y="1248"/>
            <a:chExt cx="624" cy="1104"/>
          </a:xfrm>
        </p:grpSpPr>
        <p:sp>
          <p:nvSpPr>
            <p:cNvPr id="47140" name="Line 15"/>
            <p:cNvSpPr>
              <a:spLocks noChangeShapeType="1"/>
            </p:cNvSpPr>
            <p:nvPr/>
          </p:nvSpPr>
          <p:spPr bwMode="auto">
            <a:xfrm>
              <a:off x="1248" y="1248"/>
              <a:ext cx="624" cy="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47141" name="Line 16"/>
            <p:cNvSpPr>
              <a:spLocks noChangeShapeType="1"/>
            </p:cNvSpPr>
            <p:nvPr/>
          </p:nvSpPr>
          <p:spPr bwMode="auto">
            <a:xfrm>
              <a:off x="1728" y="1248"/>
              <a:ext cx="0" cy="1104"/>
            </a:xfrm>
            <a:prstGeom prst="line">
              <a:avLst/>
            </a:prstGeom>
            <a:noFill/>
            <a:ln w="25400">
              <a:solidFill>
                <a:schemeClr val="tx1"/>
              </a:solidFill>
              <a:round/>
              <a:headEnd type="none" w="sm" len="sm"/>
              <a:tailEnd type="none" w="sm" len="sm"/>
            </a:ln>
          </p:spPr>
          <p:txBody>
            <a:bodyPr wrap="none" anchor="ctr"/>
            <a:lstStyle/>
            <a:p>
              <a:endParaRPr lang="en-US"/>
            </a:p>
          </p:txBody>
        </p:sp>
      </p:grpSp>
      <p:sp>
        <p:nvSpPr>
          <p:cNvPr id="47113" name="Line 17"/>
          <p:cNvSpPr>
            <a:spLocks noChangeShapeType="1"/>
          </p:cNvSpPr>
          <p:nvPr/>
        </p:nvSpPr>
        <p:spPr bwMode="auto">
          <a:xfrm flipH="1">
            <a:off x="2743200" y="3733800"/>
            <a:ext cx="228600" cy="0"/>
          </a:xfrm>
          <a:prstGeom prst="line">
            <a:avLst/>
          </a:prstGeom>
          <a:noFill/>
          <a:ln w="9525">
            <a:solidFill>
              <a:schemeClr val="tx1"/>
            </a:solidFill>
            <a:round/>
            <a:headEnd type="none" w="sm" len="sm"/>
            <a:tailEnd type="none" w="sm" len="sm"/>
          </a:ln>
        </p:spPr>
        <p:txBody>
          <a:bodyPr wrap="none" anchor="ctr"/>
          <a:lstStyle/>
          <a:p>
            <a:endParaRPr lang="en-US"/>
          </a:p>
        </p:txBody>
      </p:sp>
      <p:grpSp>
        <p:nvGrpSpPr>
          <p:cNvPr id="6" name="Group 18"/>
          <p:cNvGrpSpPr>
            <a:grpSpLocks/>
          </p:cNvGrpSpPr>
          <p:nvPr/>
        </p:nvGrpSpPr>
        <p:grpSpPr bwMode="auto">
          <a:xfrm>
            <a:off x="2057400" y="2438400"/>
            <a:ext cx="914400" cy="1752600"/>
            <a:chOff x="1296" y="1536"/>
            <a:chExt cx="576" cy="1104"/>
          </a:xfrm>
        </p:grpSpPr>
        <p:sp>
          <p:nvSpPr>
            <p:cNvPr id="47136" name="Line 19"/>
            <p:cNvSpPr>
              <a:spLocks noChangeShapeType="1"/>
            </p:cNvSpPr>
            <p:nvPr/>
          </p:nvSpPr>
          <p:spPr bwMode="auto">
            <a:xfrm flipH="1">
              <a:off x="1536" y="1536"/>
              <a:ext cx="336" cy="0"/>
            </a:xfrm>
            <a:prstGeom prst="line">
              <a:avLst/>
            </a:prstGeom>
            <a:noFill/>
            <a:ln w="25400">
              <a:solidFill>
                <a:schemeClr val="accent2"/>
              </a:solidFill>
              <a:round/>
              <a:headEnd type="none" w="sm" len="sm"/>
              <a:tailEnd type="none" w="sm" len="sm"/>
            </a:ln>
          </p:spPr>
          <p:txBody>
            <a:bodyPr wrap="none" anchor="ctr"/>
            <a:lstStyle/>
            <a:p>
              <a:endParaRPr lang="en-US"/>
            </a:p>
          </p:txBody>
        </p:sp>
        <p:grpSp>
          <p:nvGrpSpPr>
            <p:cNvPr id="7" name="Group 20"/>
            <p:cNvGrpSpPr>
              <a:grpSpLocks/>
            </p:cNvGrpSpPr>
            <p:nvPr/>
          </p:nvGrpSpPr>
          <p:grpSpPr bwMode="auto">
            <a:xfrm>
              <a:off x="1296" y="1536"/>
              <a:ext cx="576" cy="1104"/>
              <a:chOff x="1296" y="1536"/>
              <a:chExt cx="576" cy="1104"/>
            </a:xfrm>
          </p:grpSpPr>
          <p:sp>
            <p:nvSpPr>
              <p:cNvPr id="47138" name="Line 21"/>
              <p:cNvSpPr>
                <a:spLocks noChangeShapeType="1"/>
              </p:cNvSpPr>
              <p:nvPr/>
            </p:nvSpPr>
            <p:spPr bwMode="auto">
              <a:xfrm>
                <a:off x="1296" y="2640"/>
                <a:ext cx="576" cy="0"/>
              </a:xfrm>
              <a:prstGeom prst="line">
                <a:avLst/>
              </a:prstGeom>
              <a:noFill/>
              <a:ln w="25400">
                <a:solidFill>
                  <a:schemeClr val="accent2"/>
                </a:solidFill>
                <a:round/>
                <a:headEnd type="none" w="sm" len="sm"/>
                <a:tailEnd type="none" w="sm" len="sm"/>
              </a:ln>
            </p:spPr>
            <p:txBody>
              <a:bodyPr wrap="none" anchor="ctr"/>
              <a:lstStyle/>
              <a:p>
                <a:endParaRPr lang="en-US"/>
              </a:p>
            </p:txBody>
          </p:sp>
          <p:sp>
            <p:nvSpPr>
              <p:cNvPr id="47139" name="Line 22"/>
              <p:cNvSpPr>
                <a:spLocks noChangeShapeType="1"/>
              </p:cNvSpPr>
              <p:nvPr/>
            </p:nvSpPr>
            <p:spPr bwMode="auto">
              <a:xfrm>
                <a:off x="1536" y="1536"/>
                <a:ext cx="0" cy="1104"/>
              </a:xfrm>
              <a:prstGeom prst="line">
                <a:avLst/>
              </a:prstGeom>
              <a:noFill/>
              <a:ln w="25400">
                <a:solidFill>
                  <a:schemeClr val="accent2"/>
                </a:solidFill>
                <a:round/>
                <a:headEnd type="none" w="sm" len="sm"/>
                <a:tailEnd type="none" w="sm" len="sm"/>
              </a:ln>
            </p:spPr>
            <p:txBody>
              <a:bodyPr wrap="none" anchor="ctr"/>
              <a:lstStyle/>
              <a:p>
                <a:endParaRPr lang="en-US"/>
              </a:p>
            </p:txBody>
          </p:sp>
        </p:grpSp>
      </p:grpSp>
      <p:sp>
        <p:nvSpPr>
          <p:cNvPr id="47115" name="Rectangle 23"/>
          <p:cNvSpPr>
            <a:spLocks noChangeArrowheads="1"/>
          </p:cNvSpPr>
          <p:nvPr/>
        </p:nvSpPr>
        <p:spPr bwMode="auto">
          <a:xfrm>
            <a:off x="5181600" y="3352800"/>
            <a:ext cx="1447800" cy="114300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grpSp>
        <p:nvGrpSpPr>
          <p:cNvPr id="8" name="Group 24"/>
          <p:cNvGrpSpPr>
            <a:grpSpLocks/>
          </p:cNvGrpSpPr>
          <p:nvPr/>
        </p:nvGrpSpPr>
        <p:grpSpPr bwMode="auto">
          <a:xfrm>
            <a:off x="7239000" y="1555750"/>
            <a:ext cx="1447800" cy="1187450"/>
            <a:chOff x="3264" y="980"/>
            <a:chExt cx="912" cy="748"/>
          </a:xfrm>
        </p:grpSpPr>
        <p:sp>
          <p:nvSpPr>
            <p:cNvPr id="47134" name="Rectangle 25"/>
            <p:cNvSpPr>
              <a:spLocks noChangeArrowheads="1"/>
            </p:cNvSpPr>
            <p:nvPr/>
          </p:nvSpPr>
          <p:spPr bwMode="auto">
            <a:xfrm>
              <a:off x="3264" y="1008"/>
              <a:ext cx="912" cy="72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sp>
          <p:nvSpPr>
            <p:cNvPr id="47135" name="Text Box 26"/>
            <p:cNvSpPr txBox="1">
              <a:spLocks noChangeArrowheads="1"/>
            </p:cNvSpPr>
            <p:nvPr/>
          </p:nvSpPr>
          <p:spPr bwMode="auto">
            <a:xfrm>
              <a:off x="3264" y="980"/>
              <a:ext cx="864" cy="748"/>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400" b="0">
                  <a:latin typeface="Arial Narrow" pitchFamily="34" charset="0"/>
                </a:rPr>
                <a:t>Non-Critical Load</a:t>
              </a:r>
            </a:p>
          </p:txBody>
        </p:sp>
      </p:grpSp>
      <p:sp>
        <p:nvSpPr>
          <p:cNvPr id="47117" name="Rectangle 27"/>
          <p:cNvSpPr>
            <a:spLocks noChangeArrowheads="1"/>
          </p:cNvSpPr>
          <p:nvPr/>
        </p:nvSpPr>
        <p:spPr bwMode="auto">
          <a:xfrm>
            <a:off x="5181600" y="4953000"/>
            <a:ext cx="1447800" cy="114300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sp>
        <p:nvSpPr>
          <p:cNvPr id="47118" name="Rectangle 28"/>
          <p:cNvSpPr>
            <a:spLocks noChangeArrowheads="1"/>
          </p:cNvSpPr>
          <p:nvPr/>
        </p:nvSpPr>
        <p:spPr bwMode="auto">
          <a:xfrm>
            <a:off x="7239000" y="3962400"/>
            <a:ext cx="1447800" cy="114300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sp>
        <p:nvSpPr>
          <p:cNvPr id="47119" name="Text Box 29"/>
          <p:cNvSpPr txBox="1">
            <a:spLocks noChangeArrowheads="1"/>
          </p:cNvSpPr>
          <p:nvPr/>
        </p:nvSpPr>
        <p:spPr bwMode="auto">
          <a:xfrm>
            <a:off x="7239000" y="4114800"/>
            <a:ext cx="1371600" cy="822325"/>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400" b="0">
                <a:latin typeface="Arial Narrow" pitchFamily="34" charset="0"/>
              </a:rPr>
              <a:t>Critical</a:t>
            </a:r>
            <a:br>
              <a:rPr lang="en-US" sz="2400" b="0">
                <a:latin typeface="Arial Narrow" pitchFamily="34" charset="0"/>
              </a:rPr>
            </a:br>
            <a:r>
              <a:rPr lang="en-US" sz="2400" b="0">
                <a:latin typeface="Arial Narrow" pitchFamily="34" charset="0"/>
              </a:rPr>
              <a:t>Load</a:t>
            </a:r>
          </a:p>
        </p:txBody>
      </p:sp>
      <p:sp>
        <p:nvSpPr>
          <p:cNvPr id="47120" name="Line 30"/>
          <p:cNvSpPr>
            <a:spLocks noChangeShapeType="1"/>
          </p:cNvSpPr>
          <p:nvPr/>
        </p:nvSpPr>
        <p:spPr bwMode="auto">
          <a:xfrm>
            <a:off x="4419600" y="2133600"/>
            <a:ext cx="2819400" cy="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7121" name="Line 31"/>
          <p:cNvSpPr>
            <a:spLocks noChangeShapeType="1"/>
          </p:cNvSpPr>
          <p:nvPr/>
        </p:nvSpPr>
        <p:spPr bwMode="auto">
          <a:xfrm>
            <a:off x="4419600" y="3962400"/>
            <a:ext cx="762000" cy="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7122" name="Line 32"/>
          <p:cNvSpPr>
            <a:spLocks noChangeShapeType="1"/>
          </p:cNvSpPr>
          <p:nvPr/>
        </p:nvSpPr>
        <p:spPr bwMode="auto">
          <a:xfrm>
            <a:off x="4800600" y="3962400"/>
            <a:ext cx="0" cy="160020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7123" name="Line 33"/>
          <p:cNvSpPr>
            <a:spLocks noChangeShapeType="1"/>
          </p:cNvSpPr>
          <p:nvPr/>
        </p:nvSpPr>
        <p:spPr bwMode="auto">
          <a:xfrm flipH="1">
            <a:off x="4800600" y="5562600"/>
            <a:ext cx="381000" cy="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7124" name="Line 34"/>
          <p:cNvSpPr>
            <a:spLocks noChangeShapeType="1"/>
          </p:cNvSpPr>
          <p:nvPr/>
        </p:nvSpPr>
        <p:spPr bwMode="auto">
          <a:xfrm>
            <a:off x="6629400" y="3886200"/>
            <a:ext cx="228600" cy="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7125" name="Line 35"/>
          <p:cNvSpPr>
            <a:spLocks noChangeShapeType="1"/>
          </p:cNvSpPr>
          <p:nvPr/>
        </p:nvSpPr>
        <p:spPr bwMode="auto">
          <a:xfrm>
            <a:off x="6629400" y="5562600"/>
            <a:ext cx="228600" cy="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7126" name="Line 36"/>
          <p:cNvSpPr>
            <a:spLocks noChangeShapeType="1"/>
          </p:cNvSpPr>
          <p:nvPr/>
        </p:nvSpPr>
        <p:spPr bwMode="auto">
          <a:xfrm>
            <a:off x="6858000" y="3886200"/>
            <a:ext cx="0" cy="167640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7127" name="Line 37"/>
          <p:cNvSpPr>
            <a:spLocks noChangeShapeType="1"/>
          </p:cNvSpPr>
          <p:nvPr/>
        </p:nvSpPr>
        <p:spPr bwMode="auto">
          <a:xfrm flipH="1">
            <a:off x="6858000" y="4572000"/>
            <a:ext cx="381000" cy="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7128" name="Text Box 38"/>
          <p:cNvSpPr txBox="1">
            <a:spLocks noChangeArrowheads="1"/>
          </p:cNvSpPr>
          <p:nvPr/>
        </p:nvSpPr>
        <p:spPr bwMode="auto">
          <a:xfrm>
            <a:off x="5181600" y="3733800"/>
            <a:ext cx="1371600" cy="457200"/>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400" b="0">
                <a:latin typeface="Arial Narrow" pitchFamily="34" charset="0"/>
              </a:rPr>
              <a:t>UPS</a:t>
            </a:r>
          </a:p>
        </p:txBody>
      </p:sp>
      <p:sp>
        <p:nvSpPr>
          <p:cNvPr id="47129" name="Text Box 39"/>
          <p:cNvSpPr txBox="1">
            <a:spLocks noChangeArrowheads="1"/>
          </p:cNvSpPr>
          <p:nvPr/>
        </p:nvSpPr>
        <p:spPr bwMode="auto">
          <a:xfrm>
            <a:off x="5181600" y="5181600"/>
            <a:ext cx="1524000" cy="762000"/>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200" b="0">
                <a:latin typeface="Arial Narrow" pitchFamily="34" charset="0"/>
              </a:rPr>
              <a:t>Maintenance</a:t>
            </a:r>
            <a:br>
              <a:rPr lang="en-US" sz="2200" b="0">
                <a:latin typeface="Arial Narrow" pitchFamily="34" charset="0"/>
              </a:rPr>
            </a:br>
            <a:r>
              <a:rPr lang="en-US" sz="2200" b="0">
                <a:latin typeface="Arial Narrow" pitchFamily="34" charset="0"/>
              </a:rPr>
              <a:t>Bypass</a:t>
            </a:r>
          </a:p>
        </p:txBody>
      </p:sp>
      <p:sp>
        <p:nvSpPr>
          <p:cNvPr id="47130" name="SMARTPenAnnotation0"/>
          <p:cNvSpPr>
            <a:spLocks noChangeArrowheads="1"/>
          </p:cNvSpPr>
          <p:nvPr/>
        </p:nvSpPr>
        <p:spPr bwMode="auto">
          <a:xfrm>
            <a:off x="7450138" y="0"/>
            <a:ext cx="0" cy="0"/>
          </a:xfrm>
          <a:custGeom>
            <a:avLst/>
            <a:gdLst>
              <a:gd name="T0" fmla="*/ 0 w 235"/>
              <a:gd name="T1" fmla="*/ 0 h 102"/>
              <a:gd name="T2" fmla="*/ 235 w 235"/>
              <a:gd name="T3" fmla="*/ 102 h 102"/>
            </a:gdLst>
            <a:ahLst/>
            <a:cxnLst>
              <a:cxn ang="0">
                <a:pos x="10" y="101"/>
              </a:cxn>
              <a:cxn ang="0">
                <a:pos x="11" y="91"/>
              </a:cxn>
              <a:cxn ang="0">
                <a:pos x="13" y="85"/>
              </a:cxn>
              <a:cxn ang="0">
                <a:pos x="14" y="81"/>
              </a:cxn>
              <a:cxn ang="0">
                <a:pos x="14" y="78"/>
              </a:cxn>
              <a:cxn ang="0">
                <a:pos x="14" y="74"/>
              </a:cxn>
              <a:cxn ang="0">
                <a:pos x="15" y="70"/>
              </a:cxn>
              <a:cxn ang="0">
                <a:pos x="15" y="65"/>
              </a:cxn>
              <a:cxn ang="0">
                <a:pos x="16" y="60"/>
              </a:cxn>
              <a:cxn ang="0">
                <a:pos x="17" y="57"/>
              </a:cxn>
              <a:cxn ang="0">
                <a:pos x="17" y="52"/>
              </a:cxn>
              <a:cxn ang="0">
                <a:pos x="18" y="47"/>
              </a:cxn>
              <a:cxn ang="0">
                <a:pos x="18" y="44"/>
              </a:cxn>
              <a:cxn ang="0">
                <a:pos x="18" y="40"/>
              </a:cxn>
              <a:cxn ang="0">
                <a:pos x="19" y="37"/>
              </a:cxn>
              <a:cxn ang="0">
                <a:pos x="20" y="31"/>
              </a:cxn>
              <a:cxn ang="0">
                <a:pos x="20" y="26"/>
              </a:cxn>
              <a:cxn ang="0">
                <a:pos x="21" y="24"/>
              </a:cxn>
              <a:cxn ang="0">
                <a:pos x="21" y="20"/>
              </a:cxn>
              <a:cxn ang="0">
                <a:pos x="21" y="10"/>
              </a:cxn>
              <a:cxn ang="0">
                <a:pos x="24" y="8"/>
              </a:cxn>
              <a:cxn ang="0">
                <a:pos x="36" y="6"/>
              </a:cxn>
              <a:cxn ang="0">
                <a:pos x="48" y="7"/>
              </a:cxn>
              <a:cxn ang="0">
                <a:pos x="61" y="7"/>
              </a:cxn>
              <a:cxn ang="0">
                <a:pos x="74" y="6"/>
              </a:cxn>
              <a:cxn ang="0">
                <a:pos x="90" y="6"/>
              </a:cxn>
              <a:cxn ang="0">
                <a:pos x="108" y="5"/>
              </a:cxn>
              <a:cxn ang="0">
                <a:pos x="121" y="3"/>
              </a:cxn>
              <a:cxn ang="0">
                <a:pos x="135" y="3"/>
              </a:cxn>
              <a:cxn ang="0">
                <a:pos x="138" y="3"/>
              </a:cxn>
              <a:cxn ang="0">
                <a:pos x="148" y="1"/>
              </a:cxn>
              <a:cxn ang="0">
                <a:pos x="157" y="0"/>
              </a:cxn>
              <a:cxn ang="0">
                <a:pos x="165" y="1"/>
              </a:cxn>
              <a:cxn ang="0">
                <a:pos x="177" y="1"/>
              </a:cxn>
              <a:cxn ang="0">
                <a:pos x="190" y="3"/>
              </a:cxn>
              <a:cxn ang="0">
                <a:pos x="199" y="4"/>
              </a:cxn>
              <a:cxn ang="0">
                <a:pos x="204" y="4"/>
              </a:cxn>
              <a:cxn ang="0">
                <a:pos x="205" y="5"/>
              </a:cxn>
              <a:cxn ang="0">
                <a:pos x="207" y="6"/>
              </a:cxn>
              <a:cxn ang="0">
                <a:pos x="209" y="10"/>
              </a:cxn>
              <a:cxn ang="0">
                <a:pos x="210" y="15"/>
              </a:cxn>
              <a:cxn ang="0">
                <a:pos x="210" y="18"/>
              </a:cxn>
              <a:cxn ang="0">
                <a:pos x="210" y="22"/>
              </a:cxn>
              <a:cxn ang="0">
                <a:pos x="210" y="26"/>
              </a:cxn>
              <a:cxn ang="0">
                <a:pos x="211" y="31"/>
              </a:cxn>
              <a:cxn ang="0">
                <a:pos x="211" y="35"/>
              </a:cxn>
              <a:cxn ang="0">
                <a:pos x="210" y="40"/>
              </a:cxn>
              <a:cxn ang="0">
                <a:pos x="210" y="45"/>
              </a:cxn>
              <a:cxn ang="0">
                <a:pos x="210" y="63"/>
              </a:cxn>
              <a:cxn ang="0">
                <a:pos x="209" y="67"/>
              </a:cxn>
              <a:cxn ang="0">
                <a:pos x="209" y="72"/>
              </a:cxn>
              <a:cxn ang="0">
                <a:pos x="209" y="78"/>
              </a:cxn>
              <a:cxn ang="0">
                <a:pos x="208" y="79"/>
              </a:cxn>
              <a:cxn ang="0">
                <a:pos x="208" y="80"/>
              </a:cxn>
              <a:cxn ang="0">
                <a:pos x="214" y="81"/>
              </a:cxn>
              <a:cxn ang="0">
                <a:pos x="228" y="83"/>
              </a:cxn>
              <a:cxn ang="0">
                <a:pos x="231" y="83"/>
              </a:cxn>
              <a:cxn ang="0">
                <a:pos x="233" y="84"/>
              </a:cxn>
            </a:cxnLst>
            <a:rect l="T0" t="T1" r="T2" b="T3"/>
            <a:pathLst>
              <a:path w="235" h="102">
                <a:moveTo>
                  <a:pt x="0" y="101"/>
                </a:moveTo>
                <a:lnTo>
                  <a:pt x="10" y="101"/>
                </a:lnTo>
                <a:lnTo>
                  <a:pt x="11" y="98"/>
                </a:lnTo>
                <a:lnTo>
                  <a:pt x="11" y="91"/>
                </a:lnTo>
                <a:lnTo>
                  <a:pt x="12" y="88"/>
                </a:lnTo>
                <a:lnTo>
                  <a:pt x="13" y="85"/>
                </a:lnTo>
                <a:lnTo>
                  <a:pt x="13" y="84"/>
                </a:lnTo>
                <a:lnTo>
                  <a:pt x="14" y="81"/>
                </a:lnTo>
                <a:lnTo>
                  <a:pt x="14" y="80"/>
                </a:lnTo>
                <a:lnTo>
                  <a:pt x="14" y="78"/>
                </a:lnTo>
                <a:lnTo>
                  <a:pt x="14" y="76"/>
                </a:lnTo>
                <a:lnTo>
                  <a:pt x="14" y="74"/>
                </a:lnTo>
                <a:lnTo>
                  <a:pt x="15" y="72"/>
                </a:lnTo>
                <a:lnTo>
                  <a:pt x="15" y="70"/>
                </a:lnTo>
                <a:lnTo>
                  <a:pt x="15" y="67"/>
                </a:lnTo>
                <a:lnTo>
                  <a:pt x="15" y="65"/>
                </a:lnTo>
                <a:lnTo>
                  <a:pt x="16" y="62"/>
                </a:lnTo>
                <a:lnTo>
                  <a:pt x="16" y="60"/>
                </a:lnTo>
                <a:lnTo>
                  <a:pt x="17" y="59"/>
                </a:lnTo>
                <a:lnTo>
                  <a:pt x="17" y="57"/>
                </a:lnTo>
                <a:lnTo>
                  <a:pt x="17" y="55"/>
                </a:lnTo>
                <a:lnTo>
                  <a:pt x="17" y="52"/>
                </a:lnTo>
                <a:lnTo>
                  <a:pt x="17" y="49"/>
                </a:lnTo>
                <a:lnTo>
                  <a:pt x="18" y="47"/>
                </a:lnTo>
                <a:lnTo>
                  <a:pt x="18" y="46"/>
                </a:lnTo>
                <a:lnTo>
                  <a:pt x="18" y="44"/>
                </a:lnTo>
                <a:lnTo>
                  <a:pt x="18" y="42"/>
                </a:lnTo>
                <a:lnTo>
                  <a:pt x="18" y="40"/>
                </a:lnTo>
                <a:lnTo>
                  <a:pt x="19" y="39"/>
                </a:lnTo>
                <a:lnTo>
                  <a:pt x="19" y="37"/>
                </a:lnTo>
                <a:lnTo>
                  <a:pt x="20" y="34"/>
                </a:lnTo>
                <a:lnTo>
                  <a:pt x="20" y="31"/>
                </a:lnTo>
                <a:lnTo>
                  <a:pt x="20" y="28"/>
                </a:lnTo>
                <a:lnTo>
                  <a:pt x="20" y="26"/>
                </a:lnTo>
                <a:lnTo>
                  <a:pt x="21" y="25"/>
                </a:lnTo>
                <a:lnTo>
                  <a:pt x="21" y="24"/>
                </a:lnTo>
                <a:lnTo>
                  <a:pt x="21" y="23"/>
                </a:lnTo>
                <a:lnTo>
                  <a:pt x="21" y="20"/>
                </a:lnTo>
                <a:lnTo>
                  <a:pt x="21" y="11"/>
                </a:lnTo>
                <a:lnTo>
                  <a:pt x="21" y="10"/>
                </a:lnTo>
                <a:lnTo>
                  <a:pt x="23" y="9"/>
                </a:lnTo>
                <a:lnTo>
                  <a:pt x="24" y="8"/>
                </a:lnTo>
                <a:lnTo>
                  <a:pt x="29" y="7"/>
                </a:lnTo>
                <a:lnTo>
                  <a:pt x="36" y="6"/>
                </a:lnTo>
                <a:lnTo>
                  <a:pt x="42" y="6"/>
                </a:lnTo>
                <a:lnTo>
                  <a:pt x="48" y="7"/>
                </a:lnTo>
                <a:lnTo>
                  <a:pt x="54" y="7"/>
                </a:lnTo>
                <a:lnTo>
                  <a:pt x="61" y="7"/>
                </a:lnTo>
                <a:lnTo>
                  <a:pt x="67" y="7"/>
                </a:lnTo>
                <a:lnTo>
                  <a:pt x="74" y="6"/>
                </a:lnTo>
                <a:lnTo>
                  <a:pt x="80" y="6"/>
                </a:lnTo>
                <a:lnTo>
                  <a:pt x="90" y="6"/>
                </a:lnTo>
                <a:lnTo>
                  <a:pt x="104" y="6"/>
                </a:lnTo>
                <a:lnTo>
                  <a:pt x="108" y="5"/>
                </a:lnTo>
                <a:lnTo>
                  <a:pt x="115" y="4"/>
                </a:lnTo>
                <a:lnTo>
                  <a:pt x="121" y="3"/>
                </a:lnTo>
                <a:lnTo>
                  <a:pt x="128" y="3"/>
                </a:lnTo>
                <a:lnTo>
                  <a:pt x="135" y="3"/>
                </a:lnTo>
                <a:lnTo>
                  <a:pt x="137" y="3"/>
                </a:lnTo>
                <a:lnTo>
                  <a:pt x="138" y="3"/>
                </a:lnTo>
                <a:lnTo>
                  <a:pt x="141" y="2"/>
                </a:lnTo>
                <a:lnTo>
                  <a:pt x="148" y="1"/>
                </a:lnTo>
                <a:lnTo>
                  <a:pt x="153" y="0"/>
                </a:lnTo>
                <a:lnTo>
                  <a:pt x="157" y="0"/>
                </a:lnTo>
                <a:lnTo>
                  <a:pt x="161" y="0"/>
                </a:lnTo>
                <a:lnTo>
                  <a:pt x="165" y="1"/>
                </a:lnTo>
                <a:lnTo>
                  <a:pt x="171" y="1"/>
                </a:lnTo>
                <a:lnTo>
                  <a:pt x="177" y="1"/>
                </a:lnTo>
                <a:lnTo>
                  <a:pt x="183" y="1"/>
                </a:lnTo>
                <a:lnTo>
                  <a:pt x="190" y="3"/>
                </a:lnTo>
                <a:lnTo>
                  <a:pt x="197" y="3"/>
                </a:lnTo>
                <a:lnTo>
                  <a:pt x="199" y="4"/>
                </a:lnTo>
                <a:lnTo>
                  <a:pt x="200" y="4"/>
                </a:lnTo>
                <a:lnTo>
                  <a:pt x="204" y="4"/>
                </a:lnTo>
                <a:lnTo>
                  <a:pt x="205" y="4"/>
                </a:lnTo>
                <a:lnTo>
                  <a:pt x="205" y="5"/>
                </a:lnTo>
                <a:lnTo>
                  <a:pt x="206" y="5"/>
                </a:lnTo>
                <a:lnTo>
                  <a:pt x="207" y="6"/>
                </a:lnTo>
                <a:lnTo>
                  <a:pt x="208" y="8"/>
                </a:lnTo>
                <a:lnTo>
                  <a:pt x="209" y="10"/>
                </a:lnTo>
                <a:lnTo>
                  <a:pt x="210" y="13"/>
                </a:lnTo>
                <a:lnTo>
                  <a:pt x="210" y="15"/>
                </a:lnTo>
                <a:lnTo>
                  <a:pt x="210" y="17"/>
                </a:lnTo>
                <a:lnTo>
                  <a:pt x="210" y="18"/>
                </a:lnTo>
                <a:lnTo>
                  <a:pt x="210" y="20"/>
                </a:lnTo>
                <a:lnTo>
                  <a:pt x="210" y="22"/>
                </a:lnTo>
                <a:lnTo>
                  <a:pt x="210" y="24"/>
                </a:lnTo>
                <a:lnTo>
                  <a:pt x="210" y="26"/>
                </a:lnTo>
                <a:lnTo>
                  <a:pt x="210" y="28"/>
                </a:lnTo>
                <a:lnTo>
                  <a:pt x="211" y="31"/>
                </a:lnTo>
                <a:lnTo>
                  <a:pt x="211" y="32"/>
                </a:lnTo>
                <a:lnTo>
                  <a:pt x="211" y="35"/>
                </a:lnTo>
                <a:lnTo>
                  <a:pt x="210" y="37"/>
                </a:lnTo>
                <a:lnTo>
                  <a:pt x="210" y="40"/>
                </a:lnTo>
                <a:lnTo>
                  <a:pt x="210" y="42"/>
                </a:lnTo>
                <a:lnTo>
                  <a:pt x="210" y="45"/>
                </a:lnTo>
                <a:lnTo>
                  <a:pt x="210" y="51"/>
                </a:lnTo>
                <a:lnTo>
                  <a:pt x="210" y="63"/>
                </a:lnTo>
                <a:lnTo>
                  <a:pt x="210" y="64"/>
                </a:lnTo>
                <a:lnTo>
                  <a:pt x="209" y="67"/>
                </a:lnTo>
                <a:lnTo>
                  <a:pt x="209" y="70"/>
                </a:lnTo>
                <a:lnTo>
                  <a:pt x="209" y="72"/>
                </a:lnTo>
                <a:lnTo>
                  <a:pt x="209" y="75"/>
                </a:lnTo>
                <a:lnTo>
                  <a:pt x="209" y="78"/>
                </a:lnTo>
                <a:lnTo>
                  <a:pt x="209" y="79"/>
                </a:lnTo>
                <a:lnTo>
                  <a:pt x="208" y="79"/>
                </a:lnTo>
                <a:lnTo>
                  <a:pt x="207" y="80"/>
                </a:lnTo>
                <a:lnTo>
                  <a:pt x="208" y="80"/>
                </a:lnTo>
                <a:lnTo>
                  <a:pt x="209" y="81"/>
                </a:lnTo>
                <a:lnTo>
                  <a:pt x="214" y="81"/>
                </a:lnTo>
                <a:lnTo>
                  <a:pt x="220" y="81"/>
                </a:lnTo>
                <a:lnTo>
                  <a:pt x="228" y="83"/>
                </a:lnTo>
                <a:lnTo>
                  <a:pt x="230" y="83"/>
                </a:lnTo>
                <a:lnTo>
                  <a:pt x="231" y="83"/>
                </a:lnTo>
                <a:lnTo>
                  <a:pt x="232" y="84"/>
                </a:lnTo>
                <a:lnTo>
                  <a:pt x="233" y="84"/>
                </a:lnTo>
                <a:lnTo>
                  <a:pt x="234" y="84"/>
                </a:lnTo>
              </a:path>
            </a:pathLst>
          </a:custGeom>
          <a:solidFill>
            <a:schemeClr val="accent1"/>
          </a:solidFill>
          <a:ln w="38100" algn="ctr">
            <a:solidFill>
              <a:srgbClr val="FF0000"/>
            </a:solidFill>
            <a:round/>
            <a:headEnd/>
            <a:tailEnd/>
          </a:ln>
        </p:spPr>
        <p:txBody>
          <a:bodyPr wrap="none" anchor="ctr"/>
          <a:lstStyle/>
          <a:p>
            <a:endParaRPr lang="en-US"/>
          </a:p>
        </p:txBody>
      </p:sp>
      <p:sp>
        <p:nvSpPr>
          <p:cNvPr id="47131" name="SMARTPenAnnotation1"/>
          <p:cNvSpPr>
            <a:spLocks noChangeArrowheads="1"/>
          </p:cNvSpPr>
          <p:nvPr/>
        </p:nvSpPr>
        <p:spPr bwMode="auto">
          <a:xfrm>
            <a:off x="7450138" y="0"/>
            <a:ext cx="0" cy="1588"/>
          </a:xfrm>
          <a:custGeom>
            <a:avLst/>
            <a:gdLst>
              <a:gd name="T0" fmla="*/ 0 w 73"/>
              <a:gd name="T1" fmla="*/ 0 h 277"/>
              <a:gd name="T2" fmla="*/ 0 w 73"/>
              <a:gd name="T3" fmla="*/ 277 h 277"/>
            </a:gdLst>
            <a:ahLst/>
            <a:cxnLst>
              <a:cxn ang="0">
                <a:pos x="1" y="0"/>
              </a:cxn>
              <a:cxn ang="0">
                <a:pos x="1" y="2"/>
              </a:cxn>
              <a:cxn ang="0">
                <a:pos x="0" y="2"/>
              </a:cxn>
              <a:cxn ang="0">
                <a:pos x="0" y="3"/>
              </a:cxn>
              <a:cxn ang="0">
                <a:pos x="0" y="5"/>
              </a:cxn>
              <a:cxn ang="0">
                <a:pos x="0" y="6"/>
              </a:cxn>
              <a:cxn ang="0">
                <a:pos x="0" y="13"/>
              </a:cxn>
              <a:cxn ang="0">
                <a:pos x="0" y="18"/>
              </a:cxn>
              <a:cxn ang="0">
                <a:pos x="0" y="26"/>
              </a:cxn>
              <a:cxn ang="0">
                <a:pos x="0" y="33"/>
              </a:cxn>
              <a:cxn ang="0">
                <a:pos x="1" y="41"/>
              </a:cxn>
              <a:cxn ang="0">
                <a:pos x="1" y="49"/>
              </a:cxn>
              <a:cxn ang="0">
                <a:pos x="0" y="55"/>
              </a:cxn>
              <a:cxn ang="0">
                <a:pos x="0" y="63"/>
              </a:cxn>
              <a:cxn ang="0">
                <a:pos x="0" y="69"/>
              </a:cxn>
              <a:cxn ang="0">
                <a:pos x="0" y="76"/>
              </a:cxn>
              <a:cxn ang="0">
                <a:pos x="0" y="82"/>
              </a:cxn>
              <a:cxn ang="0">
                <a:pos x="0" y="89"/>
              </a:cxn>
              <a:cxn ang="0">
                <a:pos x="1" y="96"/>
              </a:cxn>
              <a:cxn ang="0">
                <a:pos x="1" y="102"/>
              </a:cxn>
              <a:cxn ang="0">
                <a:pos x="2" y="113"/>
              </a:cxn>
              <a:cxn ang="0">
                <a:pos x="2" y="118"/>
              </a:cxn>
              <a:cxn ang="0">
                <a:pos x="2" y="123"/>
              </a:cxn>
              <a:cxn ang="0">
                <a:pos x="3" y="145"/>
              </a:cxn>
              <a:cxn ang="0">
                <a:pos x="3" y="272"/>
              </a:cxn>
              <a:cxn ang="0">
                <a:pos x="4" y="272"/>
              </a:cxn>
              <a:cxn ang="0">
                <a:pos x="6" y="273"/>
              </a:cxn>
              <a:cxn ang="0">
                <a:pos x="8" y="273"/>
              </a:cxn>
              <a:cxn ang="0">
                <a:pos x="12" y="273"/>
              </a:cxn>
              <a:cxn ang="0">
                <a:pos x="26" y="274"/>
              </a:cxn>
              <a:cxn ang="0">
                <a:pos x="29" y="274"/>
              </a:cxn>
              <a:cxn ang="0">
                <a:pos x="31" y="274"/>
              </a:cxn>
              <a:cxn ang="0">
                <a:pos x="33" y="274"/>
              </a:cxn>
              <a:cxn ang="0">
                <a:pos x="35" y="274"/>
              </a:cxn>
              <a:cxn ang="0">
                <a:pos x="38" y="274"/>
              </a:cxn>
              <a:cxn ang="0">
                <a:pos x="45" y="274"/>
              </a:cxn>
              <a:cxn ang="0">
                <a:pos x="70" y="274"/>
              </a:cxn>
              <a:cxn ang="0">
                <a:pos x="71" y="275"/>
              </a:cxn>
              <a:cxn ang="0">
                <a:pos x="72" y="276"/>
              </a:cxn>
            </a:cxnLst>
            <a:rect l="T0" t="T1" r="T2" b="T3"/>
            <a:pathLst>
              <a:path w="73" h="277">
                <a:moveTo>
                  <a:pt x="1" y="0"/>
                </a:moveTo>
                <a:lnTo>
                  <a:pt x="1" y="2"/>
                </a:lnTo>
                <a:lnTo>
                  <a:pt x="0" y="2"/>
                </a:lnTo>
                <a:lnTo>
                  <a:pt x="0" y="3"/>
                </a:lnTo>
                <a:lnTo>
                  <a:pt x="0" y="5"/>
                </a:lnTo>
                <a:lnTo>
                  <a:pt x="0" y="6"/>
                </a:lnTo>
                <a:lnTo>
                  <a:pt x="0" y="13"/>
                </a:lnTo>
                <a:lnTo>
                  <a:pt x="0" y="18"/>
                </a:lnTo>
                <a:lnTo>
                  <a:pt x="0" y="26"/>
                </a:lnTo>
                <a:lnTo>
                  <a:pt x="0" y="33"/>
                </a:lnTo>
                <a:lnTo>
                  <a:pt x="1" y="41"/>
                </a:lnTo>
                <a:lnTo>
                  <a:pt x="1" y="49"/>
                </a:lnTo>
                <a:lnTo>
                  <a:pt x="0" y="55"/>
                </a:lnTo>
                <a:lnTo>
                  <a:pt x="0" y="63"/>
                </a:lnTo>
                <a:lnTo>
                  <a:pt x="0" y="69"/>
                </a:lnTo>
                <a:lnTo>
                  <a:pt x="0" y="76"/>
                </a:lnTo>
                <a:lnTo>
                  <a:pt x="0" y="82"/>
                </a:lnTo>
                <a:lnTo>
                  <a:pt x="0" y="89"/>
                </a:lnTo>
                <a:lnTo>
                  <a:pt x="1" y="96"/>
                </a:lnTo>
                <a:lnTo>
                  <a:pt x="1" y="102"/>
                </a:lnTo>
                <a:lnTo>
                  <a:pt x="2" y="113"/>
                </a:lnTo>
                <a:lnTo>
                  <a:pt x="2" y="118"/>
                </a:lnTo>
                <a:lnTo>
                  <a:pt x="2" y="123"/>
                </a:lnTo>
                <a:lnTo>
                  <a:pt x="3" y="145"/>
                </a:lnTo>
                <a:lnTo>
                  <a:pt x="3" y="272"/>
                </a:lnTo>
                <a:lnTo>
                  <a:pt x="4" y="272"/>
                </a:lnTo>
                <a:lnTo>
                  <a:pt x="6" y="273"/>
                </a:lnTo>
                <a:lnTo>
                  <a:pt x="8" y="273"/>
                </a:lnTo>
                <a:lnTo>
                  <a:pt x="12" y="273"/>
                </a:lnTo>
                <a:lnTo>
                  <a:pt x="26" y="274"/>
                </a:lnTo>
                <a:lnTo>
                  <a:pt x="29" y="274"/>
                </a:lnTo>
                <a:lnTo>
                  <a:pt x="31" y="274"/>
                </a:lnTo>
                <a:lnTo>
                  <a:pt x="33" y="274"/>
                </a:lnTo>
                <a:lnTo>
                  <a:pt x="35" y="274"/>
                </a:lnTo>
                <a:lnTo>
                  <a:pt x="38" y="274"/>
                </a:lnTo>
                <a:lnTo>
                  <a:pt x="45" y="274"/>
                </a:lnTo>
                <a:lnTo>
                  <a:pt x="70" y="274"/>
                </a:lnTo>
                <a:lnTo>
                  <a:pt x="71" y="275"/>
                </a:lnTo>
                <a:lnTo>
                  <a:pt x="72" y="276"/>
                </a:lnTo>
              </a:path>
            </a:pathLst>
          </a:custGeom>
          <a:solidFill>
            <a:schemeClr val="accent1"/>
          </a:solidFill>
          <a:ln w="38100" algn="ctr">
            <a:solidFill>
              <a:srgbClr val="FF0000"/>
            </a:solidFill>
            <a:round/>
            <a:headEnd/>
            <a:tailEnd/>
          </a:ln>
        </p:spPr>
        <p:txBody>
          <a:bodyPr wrap="none" anchor="ctr"/>
          <a:lstStyle/>
          <a:p>
            <a:endParaRPr lang="en-US"/>
          </a:p>
        </p:txBody>
      </p:sp>
      <p:sp>
        <p:nvSpPr>
          <p:cNvPr id="47132" name="SMARTPenAnnotation2"/>
          <p:cNvSpPr>
            <a:spLocks noChangeArrowheads="1"/>
          </p:cNvSpPr>
          <p:nvPr/>
        </p:nvSpPr>
        <p:spPr bwMode="auto">
          <a:xfrm>
            <a:off x="7450138" y="0"/>
            <a:ext cx="0" cy="1588"/>
          </a:xfrm>
          <a:custGeom>
            <a:avLst/>
            <a:gdLst>
              <a:gd name="T0" fmla="*/ 0 w 96"/>
              <a:gd name="T1" fmla="*/ 0 h 179"/>
              <a:gd name="T2" fmla="*/ 0 w 96"/>
              <a:gd name="T3" fmla="*/ 179 h 179"/>
            </a:gdLst>
            <a:ahLst/>
            <a:cxnLst>
              <a:cxn ang="0">
                <a:pos x="2" y="168"/>
              </a:cxn>
              <a:cxn ang="0">
                <a:pos x="6" y="169"/>
              </a:cxn>
              <a:cxn ang="0">
                <a:pos x="9" y="170"/>
              </a:cxn>
              <a:cxn ang="0">
                <a:pos x="11" y="171"/>
              </a:cxn>
              <a:cxn ang="0">
                <a:pos x="14" y="172"/>
              </a:cxn>
              <a:cxn ang="0">
                <a:pos x="18" y="174"/>
              </a:cxn>
              <a:cxn ang="0">
                <a:pos x="21" y="175"/>
              </a:cxn>
              <a:cxn ang="0">
                <a:pos x="23" y="176"/>
              </a:cxn>
              <a:cxn ang="0">
                <a:pos x="28" y="177"/>
              </a:cxn>
              <a:cxn ang="0">
                <a:pos x="33" y="178"/>
              </a:cxn>
              <a:cxn ang="0">
                <a:pos x="35" y="178"/>
              </a:cxn>
              <a:cxn ang="0">
                <a:pos x="36" y="175"/>
              </a:cxn>
              <a:cxn ang="0">
                <a:pos x="40" y="166"/>
              </a:cxn>
              <a:cxn ang="0">
                <a:pos x="41" y="158"/>
              </a:cxn>
              <a:cxn ang="0">
                <a:pos x="42" y="151"/>
              </a:cxn>
              <a:cxn ang="0">
                <a:pos x="43" y="141"/>
              </a:cxn>
              <a:cxn ang="0">
                <a:pos x="44" y="133"/>
              </a:cxn>
              <a:cxn ang="0">
                <a:pos x="44" y="124"/>
              </a:cxn>
              <a:cxn ang="0">
                <a:pos x="43" y="111"/>
              </a:cxn>
              <a:cxn ang="0">
                <a:pos x="42" y="100"/>
              </a:cxn>
              <a:cxn ang="0">
                <a:pos x="42" y="93"/>
              </a:cxn>
              <a:cxn ang="0">
                <a:pos x="42" y="83"/>
              </a:cxn>
              <a:cxn ang="0">
                <a:pos x="41" y="75"/>
              </a:cxn>
              <a:cxn ang="0">
                <a:pos x="40" y="66"/>
              </a:cxn>
              <a:cxn ang="0">
                <a:pos x="40" y="60"/>
              </a:cxn>
              <a:cxn ang="0">
                <a:pos x="39" y="52"/>
              </a:cxn>
              <a:cxn ang="0">
                <a:pos x="39" y="32"/>
              </a:cxn>
              <a:cxn ang="0">
                <a:pos x="40" y="19"/>
              </a:cxn>
              <a:cxn ang="0">
                <a:pos x="40" y="10"/>
              </a:cxn>
              <a:cxn ang="0">
                <a:pos x="40" y="1"/>
              </a:cxn>
              <a:cxn ang="0">
                <a:pos x="43" y="0"/>
              </a:cxn>
              <a:cxn ang="0">
                <a:pos x="49" y="1"/>
              </a:cxn>
              <a:cxn ang="0">
                <a:pos x="53" y="2"/>
              </a:cxn>
              <a:cxn ang="0">
                <a:pos x="57" y="4"/>
              </a:cxn>
              <a:cxn ang="0">
                <a:pos x="62" y="4"/>
              </a:cxn>
              <a:cxn ang="0">
                <a:pos x="69" y="5"/>
              </a:cxn>
              <a:cxn ang="0">
                <a:pos x="73" y="6"/>
              </a:cxn>
              <a:cxn ang="0">
                <a:pos x="77" y="6"/>
              </a:cxn>
              <a:cxn ang="0">
                <a:pos x="83" y="6"/>
              </a:cxn>
              <a:cxn ang="0">
                <a:pos x="87" y="6"/>
              </a:cxn>
              <a:cxn ang="0">
                <a:pos x="95" y="4"/>
              </a:cxn>
            </a:cxnLst>
            <a:rect l="T0" t="T1" r="T2" b="T3"/>
            <a:pathLst>
              <a:path w="96" h="179">
                <a:moveTo>
                  <a:pt x="0" y="167"/>
                </a:moveTo>
                <a:lnTo>
                  <a:pt x="2" y="168"/>
                </a:lnTo>
                <a:lnTo>
                  <a:pt x="4" y="169"/>
                </a:lnTo>
                <a:lnTo>
                  <a:pt x="6" y="169"/>
                </a:lnTo>
                <a:lnTo>
                  <a:pt x="7" y="169"/>
                </a:lnTo>
                <a:lnTo>
                  <a:pt x="9" y="170"/>
                </a:lnTo>
                <a:lnTo>
                  <a:pt x="10" y="170"/>
                </a:lnTo>
                <a:lnTo>
                  <a:pt x="11" y="171"/>
                </a:lnTo>
                <a:lnTo>
                  <a:pt x="12" y="171"/>
                </a:lnTo>
                <a:lnTo>
                  <a:pt x="14" y="172"/>
                </a:lnTo>
                <a:lnTo>
                  <a:pt x="16" y="173"/>
                </a:lnTo>
                <a:lnTo>
                  <a:pt x="18" y="174"/>
                </a:lnTo>
                <a:lnTo>
                  <a:pt x="21" y="174"/>
                </a:lnTo>
                <a:lnTo>
                  <a:pt x="21" y="175"/>
                </a:lnTo>
                <a:lnTo>
                  <a:pt x="23" y="175"/>
                </a:lnTo>
                <a:lnTo>
                  <a:pt x="23" y="176"/>
                </a:lnTo>
                <a:lnTo>
                  <a:pt x="25" y="176"/>
                </a:lnTo>
                <a:lnTo>
                  <a:pt x="28" y="177"/>
                </a:lnTo>
                <a:lnTo>
                  <a:pt x="30" y="178"/>
                </a:lnTo>
                <a:lnTo>
                  <a:pt x="33" y="178"/>
                </a:lnTo>
                <a:lnTo>
                  <a:pt x="34" y="178"/>
                </a:lnTo>
                <a:lnTo>
                  <a:pt x="35" y="178"/>
                </a:lnTo>
                <a:lnTo>
                  <a:pt x="35" y="177"/>
                </a:lnTo>
                <a:lnTo>
                  <a:pt x="36" y="175"/>
                </a:lnTo>
                <a:lnTo>
                  <a:pt x="38" y="170"/>
                </a:lnTo>
                <a:lnTo>
                  <a:pt x="40" y="166"/>
                </a:lnTo>
                <a:lnTo>
                  <a:pt x="41" y="162"/>
                </a:lnTo>
                <a:lnTo>
                  <a:pt x="41" y="158"/>
                </a:lnTo>
                <a:lnTo>
                  <a:pt x="42" y="154"/>
                </a:lnTo>
                <a:lnTo>
                  <a:pt x="42" y="151"/>
                </a:lnTo>
                <a:lnTo>
                  <a:pt x="43" y="144"/>
                </a:lnTo>
                <a:lnTo>
                  <a:pt x="43" y="141"/>
                </a:lnTo>
                <a:lnTo>
                  <a:pt x="43" y="137"/>
                </a:lnTo>
                <a:lnTo>
                  <a:pt x="44" y="133"/>
                </a:lnTo>
                <a:lnTo>
                  <a:pt x="44" y="129"/>
                </a:lnTo>
                <a:lnTo>
                  <a:pt x="44" y="124"/>
                </a:lnTo>
                <a:lnTo>
                  <a:pt x="43" y="118"/>
                </a:lnTo>
                <a:lnTo>
                  <a:pt x="43" y="111"/>
                </a:lnTo>
                <a:lnTo>
                  <a:pt x="43" y="105"/>
                </a:lnTo>
                <a:lnTo>
                  <a:pt x="42" y="100"/>
                </a:lnTo>
                <a:lnTo>
                  <a:pt x="42" y="97"/>
                </a:lnTo>
                <a:lnTo>
                  <a:pt x="42" y="93"/>
                </a:lnTo>
                <a:lnTo>
                  <a:pt x="42" y="88"/>
                </a:lnTo>
                <a:lnTo>
                  <a:pt x="42" y="83"/>
                </a:lnTo>
                <a:lnTo>
                  <a:pt x="41" y="79"/>
                </a:lnTo>
                <a:lnTo>
                  <a:pt x="41" y="75"/>
                </a:lnTo>
                <a:lnTo>
                  <a:pt x="41" y="69"/>
                </a:lnTo>
                <a:lnTo>
                  <a:pt x="40" y="66"/>
                </a:lnTo>
                <a:lnTo>
                  <a:pt x="40" y="63"/>
                </a:lnTo>
                <a:lnTo>
                  <a:pt x="40" y="60"/>
                </a:lnTo>
                <a:lnTo>
                  <a:pt x="39" y="57"/>
                </a:lnTo>
                <a:lnTo>
                  <a:pt x="39" y="52"/>
                </a:lnTo>
                <a:lnTo>
                  <a:pt x="39" y="38"/>
                </a:lnTo>
                <a:lnTo>
                  <a:pt x="39" y="32"/>
                </a:lnTo>
                <a:lnTo>
                  <a:pt x="40" y="25"/>
                </a:lnTo>
                <a:lnTo>
                  <a:pt x="40" y="19"/>
                </a:lnTo>
                <a:lnTo>
                  <a:pt x="40" y="14"/>
                </a:lnTo>
                <a:lnTo>
                  <a:pt x="40" y="10"/>
                </a:lnTo>
                <a:lnTo>
                  <a:pt x="39" y="3"/>
                </a:lnTo>
                <a:lnTo>
                  <a:pt x="40" y="1"/>
                </a:lnTo>
                <a:lnTo>
                  <a:pt x="41" y="0"/>
                </a:lnTo>
                <a:lnTo>
                  <a:pt x="43" y="0"/>
                </a:lnTo>
                <a:lnTo>
                  <a:pt x="46" y="1"/>
                </a:lnTo>
                <a:lnTo>
                  <a:pt x="49" y="1"/>
                </a:lnTo>
                <a:lnTo>
                  <a:pt x="51" y="2"/>
                </a:lnTo>
                <a:lnTo>
                  <a:pt x="53" y="2"/>
                </a:lnTo>
                <a:lnTo>
                  <a:pt x="55" y="3"/>
                </a:lnTo>
                <a:lnTo>
                  <a:pt x="57" y="4"/>
                </a:lnTo>
                <a:lnTo>
                  <a:pt x="59" y="4"/>
                </a:lnTo>
                <a:lnTo>
                  <a:pt x="62" y="4"/>
                </a:lnTo>
                <a:lnTo>
                  <a:pt x="67" y="5"/>
                </a:lnTo>
                <a:lnTo>
                  <a:pt x="69" y="5"/>
                </a:lnTo>
                <a:lnTo>
                  <a:pt x="72" y="6"/>
                </a:lnTo>
                <a:lnTo>
                  <a:pt x="73" y="6"/>
                </a:lnTo>
                <a:lnTo>
                  <a:pt x="75" y="6"/>
                </a:lnTo>
                <a:lnTo>
                  <a:pt x="77" y="6"/>
                </a:lnTo>
                <a:lnTo>
                  <a:pt x="80" y="6"/>
                </a:lnTo>
                <a:lnTo>
                  <a:pt x="83" y="6"/>
                </a:lnTo>
                <a:lnTo>
                  <a:pt x="85" y="6"/>
                </a:lnTo>
                <a:lnTo>
                  <a:pt x="87" y="6"/>
                </a:lnTo>
                <a:lnTo>
                  <a:pt x="88" y="5"/>
                </a:lnTo>
                <a:lnTo>
                  <a:pt x="95" y="4"/>
                </a:lnTo>
              </a:path>
            </a:pathLst>
          </a:custGeom>
          <a:solidFill>
            <a:schemeClr val="accent1"/>
          </a:solidFill>
          <a:ln w="38100" algn="ctr">
            <a:solidFill>
              <a:srgbClr val="FF0000"/>
            </a:solidFill>
            <a:round/>
            <a:headEnd/>
            <a:tailEnd/>
          </a:ln>
        </p:spPr>
        <p:txBody>
          <a:bodyPr wrap="none" anchor="ctr"/>
          <a:lstStyle/>
          <a:p>
            <a:endParaRPr lang="en-US"/>
          </a:p>
        </p:txBody>
      </p:sp>
      <p:sp>
        <p:nvSpPr>
          <p:cNvPr id="43" name="SMARTPenAnnotation0"/>
          <p:cNvSpPr/>
          <p:nvPr/>
        </p:nvSpPr>
        <p:spPr bwMode="auto">
          <a:xfrm>
            <a:off x="2866429" y="2419945"/>
            <a:ext cx="2647" cy="1"/>
          </a:xfrm>
          <a:custGeom>
            <a:avLst/>
            <a:gdLst/>
            <a:ahLst/>
            <a:cxnLst/>
            <a:rect l="0" t="0" r="0" b="0"/>
            <a:pathLst>
              <a:path w="2647" h="1">
                <a:moveTo>
                  <a:pt x="0" y="0"/>
                </a:moveTo>
                <a:lnTo>
                  <a:pt x="2646" y="0"/>
                </a:lnTo>
                <a:close/>
              </a:path>
            </a:pathLst>
          </a:custGeom>
          <a:solidFill>
            <a:schemeClr val="accent1"/>
          </a:solid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1195388" rtl="0" eaLnBrk="0" fontAlgn="base" latinLnBrk="0" hangingPunct="0">
              <a:lnSpc>
                <a:spcPct val="100000"/>
              </a:lnSpc>
              <a:spcBef>
                <a:spcPct val="0"/>
              </a:spcBef>
              <a:spcAft>
                <a:spcPct val="0"/>
              </a:spcAft>
              <a:buClrTx/>
              <a:buSzTx/>
              <a:buFontTx/>
              <a:buNone/>
              <a:tabLst/>
            </a:pPr>
            <a:endParaRPr kumimoji="0" lang="en-US" sz="3100" b="1"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mtClean="0"/>
              <a:t>Dual-Corded Systems</a:t>
            </a:r>
          </a:p>
        </p:txBody>
      </p:sp>
      <p:sp>
        <p:nvSpPr>
          <p:cNvPr id="14" name="Slide Number Placeholder 13"/>
          <p:cNvSpPr>
            <a:spLocks noGrp="1"/>
          </p:cNvSpPr>
          <p:nvPr>
            <p:ph type="sldNum" sz="quarter" idx="12"/>
          </p:nvPr>
        </p:nvSpPr>
        <p:spPr>
          <a:xfrm>
            <a:off x="7086433" y="6275647"/>
            <a:ext cx="1905167" cy="457696"/>
          </a:xfrm>
        </p:spPr>
        <p:txBody>
          <a:bodyPr/>
          <a:lstStyle/>
          <a:p>
            <a:pPr>
              <a:defRPr/>
            </a:pPr>
            <a:fld id="{58E24A7E-EAA9-4760-9B34-F2E42B6849C7}" type="slidenum">
              <a:rPr lang="en-US" smtClean="0"/>
              <a:pPr>
                <a:defRPr/>
              </a:pPr>
              <a:t>38</a:t>
            </a:fld>
            <a:endParaRPr lang="en-US"/>
          </a:p>
        </p:txBody>
      </p:sp>
      <p:grpSp>
        <p:nvGrpSpPr>
          <p:cNvPr id="2" name="Group 3"/>
          <p:cNvGrpSpPr>
            <a:grpSpLocks/>
          </p:cNvGrpSpPr>
          <p:nvPr/>
        </p:nvGrpSpPr>
        <p:grpSpPr bwMode="auto">
          <a:xfrm>
            <a:off x="3886200" y="2209800"/>
            <a:ext cx="1447800" cy="1143000"/>
            <a:chOff x="2448" y="1392"/>
            <a:chExt cx="912" cy="720"/>
          </a:xfrm>
        </p:grpSpPr>
        <p:sp>
          <p:nvSpPr>
            <p:cNvPr id="48140" name="Rectangle 4"/>
            <p:cNvSpPr>
              <a:spLocks noChangeArrowheads="1"/>
            </p:cNvSpPr>
            <p:nvPr/>
          </p:nvSpPr>
          <p:spPr bwMode="auto">
            <a:xfrm>
              <a:off x="2448" y="1392"/>
              <a:ext cx="912" cy="72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sp>
          <p:nvSpPr>
            <p:cNvPr id="48141" name="Text Box 5"/>
            <p:cNvSpPr txBox="1">
              <a:spLocks noChangeArrowheads="1"/>
            </p:cNvSpPr>
            <p:nvPr/>
          </p:nvSpPr>
          <p:spPr bwMode="auto">
            <a:xfrm>
              <a:off x="2496" y="1488"/>
              <a:ext cx="816" cy="518"/>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400" b="0">
                  <a:latin typeface="Arial Narrow" pitchFamily="34" charset="0"/>
                </a:rPr>
                <a:t>Power</a:t>
              </a:r>
              <a:br>
                <a:rPr lang="en-US" sz="2400" b="0">
                  <a:latin typeface="Arial Narrow" pitchFamily="34" charset="0"/>
                </a:rPr>
              </a:br>
              <a:r>
                <a:rPr lang="en-US" sz="2400" b="0">
                  <a:latin typeface="Arial Narrow" pitchFamily="34" charset="0"/>
                </a:rPr>
                <a:t>Supply</a:t>
              </a:r>
            </a:p>
          </p:txBody>
        </p:sp>
      </p:grpSp>
      <p:grpSp>
        <p:nvGrpSpPr>
          <p:cNvPr id="3" name="Group 6"/>
          <p:cNvGrpSpPr>
            <a:grpSpLocks/>
          </p:cNvGrpSpPr>
          <p:nvPr/>
        </p:nvGrpSpPr>
        <p:grpSpPr bwMode="auto">
          <a:xfrm>
            <a:off x="3886200" y="3657600"/>
            <a:ext cx="1447800" cy="1143000"/>
            <a:chOff x="2448" y="1392"/>
            <a:chExt cx="912" cy="720"/>
          </a:xfrm>
        </p:grpSpPr>
        <p:sp>
          <p:nvSpPr>
            <p:cNvPr id="48138" name="Rectangle 7"/>
            <p:cNvSpPr>
              <a:spLocks noChangeArrowheads="1"/>
            </p:cNvSpPr>
            <p:nvPr/>
          </p:nvSpPr>
          <p:spPr bwMode="auto">
            <a:xfrm>
              <a:off x="2448" y="1392"/>
              <a:ext cx="912" cy="720"/>
            </a:xfrm>
            <a:prstGeom prst="rect">
              <a:avLst/>
            </a:prstGeom>
            <a:solidFill>
              <a:srgbClr val="FFFF99"/>
            </a:solidFill>
            <a:ln w="9525" algn="ctr">
              <a:solidFill>
                <a:schemeClr val="tx1"/>
              </a:solidFill>
              <a:miter lim="800000"/>
              <a:headEnd type="none" w="sm" len="sm"/>
              <a:tailEnd type="none" w="sm" len="sm"/>
            </a:ln>
          </p:spPr>
          <p:txBody>
            <a:bodyPr wrap="none" anchor="ctr"/>
            <a:lstStyle/>
            <a:p>
              <a:endParaRPr lang="en-US"/>
            </a:p>
          </p:txBody>
        </p:sp>
        <p:sp>
          <p:nvSpPr>
            <p:cNvPr id="48139" name="Text Box 8"/>
            <p:cNvSpPr txBox="1">
              <a:spLocks noChangeArrowheads="1"/>
            </p:cNvSpPr>
            <p:nvPr/>
          </p:nvSpPr>
          <p:spPr bwMode="auto">
            <a:xfrm>
              <a:off x="2496" y="1488"/>
              <a:ext cx="816" cy="518"/>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sz="2400" b="0">
                  <a:latin typeface="Arial Narrow" pitchFamily="34" charset="0"/>
                </a:rPr>
                <a:t>Power</a:t>
              </a:r>
              <a:br>
                <a:rPr lang="en-US" sz="2400" b="0">
                  <a:latin typeface="Arial Narrow" pitchFamily="34" charset="0"/>
                </a:rPr>
              </a:br>
              <a:r>
                <a:rPr lang="en-US" sz="2400" b="0">
                  <a:latin typeface="Arial Narrow" pitchFamily="34" charset="0"/>
                </a:rPr>
                <a:t>Supply</a:t>
              </a:r>
            </a:p>
          </p:txBody>
        </p:sp>
      </p:grpSp>
      <p:sp>
        <p:nvSpPr>
          <p:cNvPr id="48133" name="Rectangle 9"/>
          <p:cNvSpPr>
            <a:spLocks noChangeArrowheads="1"/>
          </p:cNvSpPr>
          <p:nvPr/>
        </p:nvSpPr>
        <p:spPr bwMode="auto">
          <a:xfrm>
            <a:off x="3657600" y="1981200"/>
            <a:ext cx="5029200" cy="3048000"/>
          </a:xfrm>
          <a:prstGeom prst="rect">
            <a:avLst/>
          </a:prstGeom>
          <a:noFill/>
          <a:ln w="9525" algn="ctr">
            <a:solidFill>
              <a:schemeClr val="tx1"/>
            </a:solidFill>
            <a:miter lim="800000"/>
            <a:headEnd type="none" w="sm" len="sm"/>
            <a:tailEnd type="none" w="sm" len="sm"/>
          </a:ln>
        </p:spPr>
        <p:txBody>
          <a:bodyPr wrap="none" anchor="ctr"/>
          <a:lstStyle/>
          <a:p>
            <a:endParaRPr lang="en-US"/>
          </a:p>
        </p:txBody>
      </p:sp>
      <p:sp>
        <p:nvSpPr>
          <p:cNvPr id="48134" name="Line 10"/>
          <p:cNvSpPr>
            <a:spLocks noChangeShapeType="1"/>
          </p:cNvSpPr>
          <p:nvPr/>
        </p:nvSpPr>
        <p:spPr bwMode="auto">
          <a:xfrm flipH="1">
            <a:off x="2514600" y="2743200"/>
            <a:ext cx="1371600" cy="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8135" name="Line 11"/>
          <p:cNvSpPr>
            <a:spLocks noChangeShapeType="1"/>
          </p:cNvSpPr>
          <p:nvPr/>
        </p:nvSpPr>
        <p:spPr bwMode="auto">
          <a:xfrm flipH="1">
            <a:off x="2514600" y="4267200"/>
            <a:ext cx="1371600" cy="0"/>
          </a:xfrm>
          <a:prstGeom prst="line">
            <a:avLst/>
          </a:prstGeom>
          <a:noFill/>
          <a:ln w="9525">
            <a:solidFill>
              <a:schemeClr val="tx1"/>
            </a:solidFill>
            <a:round/>
            <a:headEnd type="none" w="sm" len="sm"/>
            <a:tailEnd type="none" w="sm" len="sm"/>
          </a:ln>
        </p:spPr>
        <p:txBody>
          <a:bodyPr wrap="none" anchor="ctr"/>
          <a:lstStyle/>
          <a:p>
            <a:endParaRPr lang="en-US"/>
          </a:p>
        </p:txBody>
      </p:sp>
      <p:sp>
        <p:nvSpPr>
          <p:cNvPr id="48136" name="Text Box 12"/>
          <p:cNvSpPr txBox="1">
            <a:spLocks noChangeArrowheads="1"/>
          </p:cNvSpPr>
          <p:nvPr/>
        </p:nvSpPr>
        <p:spPr bwMode="auto">
          <a:xfrm>
            <a:off x="685800" y="5029200"/>
            <a:ext cx="8229600" cy="1373188"/>
          </a:xfrm>
          <a:prstGeom prst="rect">
            <a:avLst/>
          </a:prstGeom>
          <a:noFill/>
          <a:ln w="9525" algn="ctr">
            <a:noFill/>
            <a:miter lim="800000"/>
            <a:headEnd type="none" w="sm" len="sm"/>
            <a:tailEnd type="none" w="sm" len="sm"/>
          </a:ln>
        </p:spPr>
        <p:txBody>
          <a:bodyPr>
            <a:spAutoFit/>
          </a:bodyPr>
          <a:lstStyle/>
          <a:p>
            <a:pPr algn="l" defTabSz="1195388">
              <a:spcBef>
                <a:spcPct val="50000"/>
              </a:spcBef>
            </a:pPr>
            <a:r>
              <a:rPr lang="en-US" sz="2800" b="0" dirty="0"/>
              <a:t>For most effective use, the power to each power supply should be independent, </a:t>
            </a:r>
            <a:r>
              <a:rPr lang="en-US" sz="2800" b="0" i="1" dirty="0"/>
              <a:t>i.e.</a:t>
            </a:r>
            <a:r>
              <a:rPr lang="en-US" sz="2800" b="0" dirty="0"/>
              <a:t> two UPSs on different circuits.</a:t>
            </a:r>
          </a:p>
        </p:txBody>
      </p:sp>
      <p:sp>
        <p:nvSpPr>
          <p:cNvPr id="48137" name="Text Box 13"/>
          <p:cNvSpPr txBox="1">
            <a:spLocks noChangeArrowheads="1"/>
          </p:cNvSpPr>
          <p:nvPr/>
        </p:nvSpPr>
        <p:spPr bwMode="auto">
          <a:xfrm>
            <a:off x="1295400" y="2971800"/>
            <a:ext cx="1447800" cy="1038225"/>
          </a:xfrm>
          <a:prstGeom prst="rect">
            <a:avLst/>
          </a:prstGeom>
          <a:noFill/>
          <a:ln w="9525" algn="ctr">
            <a:noFill/>
            <a:miter lim="800000"/>
            <a:headEnd type="none" w="sm" len="sm"/>
            <a:tailEnd type="none" w="sm" len="sm"/>
          </a:ln>
        </p:spPr>
        <p:txBody>
          <a:bodyPr>
            <a:spAutoFit/>
          </a:bodyPr>
          <a:lstStyle/>
          <a:p>
            <a:pPr defTabSz="1195388">
              <a:spcBef>
                <a:spcPct val="50000"/>
              </a:spcBef>
            </a:pPr>
            <a:r>
              <a:rPr lang="en-US" b="0"/>
              <a:t>One</a:t>
            </a:r>
            <a:br>
              <a:rPr lang="en-US" b="0"/>
            </a:br>
            <a:r>
              <a:rPr lang="en-US" b="0"/>
              <a:t>Socket?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Emergency Shutoff</a:t>
            </a:r>
          </a:p>
        </p:txBody>
      </p:sp>
      <p:sp>
        <p:nvSpPr>
          <p:cNvPr id="49155" name="Rectangle 3"/>
          <p:cNvSpPr>
            <a:spLocks noGrp="1" noChangeArrowheads="1"/>
          </p:cNvSpPr>
          <p:nvPr>
            <p:ph idx="1"/>
          </p:nvPr>
        </p:nvSpPr>
        <p:spPr>
          <a:xfrm>
            <a:off x="685800" y="1471613"/>
            <a:ext cx="7772400" cy="4625975"/>
          </a:xfrm>
        </p:spPr>
        <p:txBody>
          <a:bodyPr/>
          <a:lstStyle/>
          <a:p>
            <a:pPr>
              <a:spcBef>
                <a:spcPts val="600"/>
              </a:spcBef>
            </a:pPr>
            <a:r>
              <a:rPr lang="en-US" sz="3200" dirty="0" smtClean="0"/>
              <a:t>An important aspect of power management is the need to be able to stop power immediately should current represent a risk to human or machine safety</a:t>
            </a:r>
          </a:p>
          <a:p>
            <a:pPr>
              <a:spcBef>
                <a:spcPts val="600"/>
              </a:spcBef>
            </a:pPr>
            <a:r>
              <a:rPr lang="en-US" sz="3200" dirty="0" smtClean="0"/>
              <a:t>Most computer rooms and wiring closets equipped with an emergency power shutoff</a:t>
            </a:r>
          </a:p>
          <a:p>
            <a:pPr>
              <a:spcBef>
                <a:spcPts val="600"/>
              </a:spcBef>
            </a:pPr>
            <a:r>
              <a:rPr lang="en-US" sz="3200" dirty="0" smtClean="0"/>
              <a:t>Accident-resistant cover is essential</a:t>
            </a:r>
          </a:p>
        </p:txBody>
      </p:sp>
      <p:sp>
        <p:nvSpPr>
          <p:cNvPr id="5" name="Slide Number Placeholder 4"/>
          <p:cNvSpPr>
            <a:spLocks noGrp="1"/>
          </p:cNvSpPr>
          <p:nvPr>
            <p:ph type="sldNum" sz="quarter" idx="12"/>
          </p:nvPr>
        </p:nvSpPr>
        <p:spPr/>
        <p:txBody>
          <a:bodyPr/>
          <a:lstStyle/>
          <a:p>
            <a:pPr>
              <a:defRPr/>
            </a:pPr>
            <a:fld id="{0D7380AF-61D7-4699-B802-EB0DBBA9EFAE}" type="slidenum">
              <a:rPr lang="en-US" smtClean="0"/>
              <a:pPr>
                <a:defRPr/>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Physical Security Threats</a:t>
            </a:r>
          </a:p>
        </p:txBody>
      </p:sp>
      <p:sp>
        <p:nvSpPr>
          <p:cNvPr id="7171" name="Rectangle 3"/>
          <p:cNvSpPr>
            <a:spLocks noGrp="1" noChangeArrowheads="1"/>
          </p:cNvSpPr>
          <p:nvPr>
            <p:ph idx="1"/>
          </p:nvPr>
        </p:nvSpPr>
        <p:spPr/>
        <p:txBody>
          <a:bodyPr/>
          <a:lstStyle/>
          <a:p>
            <a:pPr>
              <a:buFontTx/>
              <a:buNone/>
            </a:pPr>
            <a:r>
              <a:rPr lang="en-US" dirty="0" smtClean="0"/>
              <a:t>We can group these threats:</a:t>
            </a:r>
          </a:p>
          <a:p>
            <a:r>
              <a:rPr lang="en-US" dirty="0" smtClean="0"/>
              <a:t>Environmental threats (including natural disasters)</a:t>
            </a:r>
          </a:p>
          <a:p>
            <a:r>
              <a:rPr lang="en-US" dirty="0" smtClean="0"/>
              <a:t>Technical threats</a:t>
            </a:r>
          </a:p>
          <a:p>
            <a:r>
              <a:rPr lang="en-US" dirty="0" smtClean="0"/>
              <a:t>Human-caused threats, both malicious and accidental.</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Maintenance of Facility Systems</a:t>
            </a:r>
          </a:p>
        </p:txBody>
      </p:sp>
      <p:sp>
        <p:nvSpPr>
          <p:cNvPr id="50179" name="Rectangle 3"/>
          <p:cNvSpPr>
            <a:spLocks noGrp="1" noChangeArrowheads="1"/>
          </p:cNvSpPr>
          <p:nvPr>
            <p:ph idx="1"/>
          </p:nvPr>
        </p:nvSpPr>
        <p:spPr>
          <a:xfrm>
            <a:off x="685800" y="1471613"/>
            <a:ext cx="7772400" cy="4625975"/>
          </a:xfrm>
        </p:spPr>
        <p:txBody>
          <a:bodyPr/>
          <a:lstStyle/>
          <a:p>
            <a:pPr>
              <a:spcBef>
                <a:spcPts val="1200"/>
              </a:spcBef>
            </a:pPr>
            <a:r>
              <a:rPr lang="en-US" sz="3200" dirty="0" smtClean="0"/>
              <a:t>Physical security must be documented and constantly evaluated and tested</a:t>
            </a:r>
          </a:p>
          <a:p>
            <a:pPr>
              <a:spcBef>
                <a:spcPts val="1200"/>
              </a:spcBef>
            </a:pPr>
            <a:r>
              <a:rPr lang="en-US" sz="3200" dirty="0" smtClean="0"/>
              <a:t>Documentation of facility’s configuration, operation, and function should be integrated into disaster recovery plans and operating procedures</a:t>
            </a:r>
          </a:p>
          <a:p>
            <a:pPr>
              <a:spcBef>
                <a:spcPts val="1200"/>
              </a:spcBef>
            </a:pPr>
            <a:r>
              <a:rPr lang="en-US" sz="3200" dirty="0" smtClean="0"/>
              <a:t>Testing helps improve the facility’s physical security and identify weak points </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Inventory Management</a:t>
            </a:r>
          </a:p>
        </p:txBody>
      </p:sp>
      <p:sp>
        <p:nvSpPr>
          <p:cNvPr id="55299" name="Rectangle 3"/>
          <p:cNvSpPr>
            <a:spLocks noGrp="1" noChangeArrowheads="1"/>
          </p:cNvSpPr>
          <p:nvPr>
            <p:ph idx="1"/>
          </p:nvPr>
        </p:nvSpPr>
        <p:spPr/>
        <p:txBody>
          <a:bodyPr/>
          <a:lstStyle/>
          <a:p>
            <a:pPr>
              <a:spcBef>
                <a:spcPct val="100000"/>
              </a:spcBef>
            </a:pPr>
            <a:r>
              <a:rPr lang="en-US" sz="2700" smtClean="0"/>
              <a:t>Computing equipment should be inventoried and inspected on a regular basis</a:t>
            </a:r>
          </a:p>
          <a:p>
            <a:pPr>
              <a:spcBef>
                <a:spcPct val="100000"/>
              </a:spcBef>
            </a:pPr>
            <a:r>
              <a:rPr lang="en-US" sz="2700" smtClean="0"/>
              <a:t>Classified information should also be inventoried and managed</a:t>
            </a:r>
          </a:p>
          <a:p>
            <a:pPr>
              <a:spcBef>
                <a:spcPct val="100000"/>
              </a:spcBef>
            </a:pPr>
            <a:r>
              <a:rPr lang="en-US" sz="2700" smtClean="0"/>
              <a:t>Physical security of computing equipment, data storage media and classified documents varies for each organization</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Forces of Nature</a:t>
            </a:r>
          </a:p>
        </p:txBody>
      </p:sp>
      <p:sp>
        <p:nvSpPr>
          <p:cNvPr id="8195" name="Rectangle 3"/>
          <p:cNvSpPr>
            <a:spLocks noGrp="1" noChangeArrowheads="1"/>
          </p:cNvSpPr>
          <p:nvPr>
            <p:ph sz="half" idx="1"/>
          </p:nvPr>
        </p:nvSpPr>
        <p:spPr/>
        <p:txBody>
          <a:bodyPr>
            <a:normAutofit/>
          </a:bodyPr>
          <a:lstStyle/>
          <a:p>
            <a:r>
              <a:rPr lang="en-US" sz="2700" dirty="0" smtClean="0"/>
              <a:t>Wind (tornado, hurricane)</a:t>
            </a:r>
          </a:p>
          <a:p>
            <a:pPr lvl="1"/>
            <a:r>
              <a:rPr lang="en-US" sz="2700" dirty="0" smtClean="0"/>
              <a:t>Location</a:t>
            </a:r>
          </a:p>
          <a:p>
            <a:pPr lvl="1"/>
            <a:r>
              <a:rPr lang="en-US" sz="2700" dirty="0" smtClean="0"/>
              <a:t>Construction</a:t>
            </a:r>
          </a:p>
          <a:p>
            <a:r>
              <a:rPr lang="en-US" sz="2700" dirty="0" smtClean="0"/>
              <a:t>Flood</a:t>
            </a:r>
          </a:p>
          <a:p>
            <a:pPr lvl="1"/>
            <a:r>
              <a:rPr lang="en-US" sz="2700" dirty="0" smtClean="0"/>
              <a:t>Location</a:t>
            </a:r>
          </a:p>
          <a:p>
            <a:r>
              <a:rPr lang="en-US" sz="2700" dirty="0" smtClean="0"/>
              <a:t>Electrical storms</a:t>
            </a:r>
          </a:p>
          <a:p>
            <a:pPr lvl="1"/>
            <a:r>
              <a:rPr lang="en-US" sz="2700" dirty="0" smtClean="0"/>
              <a:t>Power redundancy</a:t>
            </a:r>
          </a:p>
          <a:p>
            <a:pPr lvl="1"/>
            <a:r>
              <a:rPr lang="en-US" sz="2700" dirty="0" smtClean="0"/>
              <a:t>Construction</a:t>
            </a:r>
          </a:p>
          <a:p>
            <a:pPr lvl="1"/>
            <a:r>
              <a:rPr lang="en-US" sz="2700" dirty="0" smtClean="0"/>
              <a:t>Location</a:t>
            </a:r>
          </a:p>
        </p:txBody>
      </p:sp>
      <p:sp>
        <p:nvSpPr>
          <p:cNvPr id="8196" name="Rectangle 5"/>
          <p:cNvSpPr>
            <a:spLocks noGrp="1" noChangeArrowheads="1"/>
          </p:cNvSpPr>
          <p:nvPr>
            <p:ph sz="half" idx="2"/>
          </p:nvPr>
        </p:nvSpPr>
        <p:spPr>
          <a:xfrm>
            <a:off x="4648200" y="1371600"/>
            <a:ext cx="3810000" cy="4846638"/>
          </a:xfrm>
        </p:spPr>
        <p:txBody>
          <a:bodyPr>
            <a:normAutofit/>
          </a:bodyPr>
          <a:lstStyle/>
          <a:p>
            <a:r>
              <a:rPr lang="en-US" sz="2700" dirty="0" smtClean="0"/>
              <a:t>Ice storm, blizzard</a:t>
            </a:r>
          </a:p>
          <a:p>
            <a:pPr lvl="1"/>
            <a:r>
              <a:rPr lang="en-US" sz="2700" dirty="0" smtClean="0"/>
              <a:t>Location</a:t>
            </a:r>
          </a:p>
          <a:p>
            <a:pPr lvl="1"/>
            <a:r>
              <a:rPr lang="en-US" sz="2700" dirty="0" smtClean="0"/>
              <a:t>Construction</a:t>
            </a:r>
          </a:p>
          <a:p>
            <a:r>
              <a:rPr lang="en-US" sz="2700" dirty="0" smtClean="0"/>
              <a:t>Earthquake</a:t>
            </a:r>
          </a:p>
          <a:p>
            <a:pPr lvl="1"/>
            <a:r>
              <a:rPr lang="en-US" sz="2700" dirty="0" smtClean="0"/>
              <a:t>Location</a:t>
            </a:r>
          </a:p>
          <a:p>
            <a:pPr lvl="1"/>
            <a:r>
              <a:rPr lang="en-US" sz="2700" dirty="0" smtClean="0"/>
              <a:t>Construction</a:t>
            </a:r>
          </a:p>
          <a:p>
            <a:r>
              <a:rPr lang="en-US" sz="2700" dirty="0" smtClean="0"/>
              <a:t>Extremes of heat and cold</a:t>
            </a:r>
          </a:p>
          <a:p>
            <a:pPr lvl="1"/>
            <a:r>
              <a:rPr lang="en-US" sz="2700" dirty="0" smtClean="0"/>
              <a:t>Location</a:t>
            </a:r>
          </a:p>
          <a:p>
            <a:pPr lvl="1"/>
            <a:r>
              <a:rPr lang="en-US" sz="2700" dirty="0" smtClean="0"/>
              <a:t>HVAC</a:t>
            </a:r>
          </a:p>
        </p:txBody>
      </p:sp>
      <p:sp>
        <p:nvSpPr>
          <p:cNvPr id="11" name="Slide Number Placeholder 10"/>
          <p:cNvSpPr>
            <a:spLocks noGrp="1"/>
          </p:cNvSpPr>
          <p:nvPr>
            <p:ph type="sldNum" sz="quarter" idx="12"/>
          </p:nvPr>
        </p:nvSpPr>
        <p:spPr/>
        <p:txBody>
          <a:bodyPr/>
          <a:lstStyle/>
          <a:p>
            <a:pPr>
              <a:defRPr/>
            </a:pPr>
            <a:fld id="{17C27A7D-92F6-4C8B-8E7A-22B1978BE545}"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Environmental Threats</a:t>
            </a:r>
          </a:p>
        </p:txBody>
      </p:sp>
      <p:sp>
        <p:nvSpPr>
          <p:cNvPr id="9219" name="Rectangle 3"/>
          <p:cNvSpPr>
            <a:spLocks noGrp="1" noChangeArrowheads="1"/>
          </p:cNvSpPr>
          <p:nvPr>
            <p:ph idx="1"/>
          </p:nvPr>
        </p:nvSpPr>
        <p:spPr/>
        <p:txBody>
          <a:bodyPr/>
          <a:lstStyle/>
          <a:p>
            <a:r>
              <a:rPr lang="en-US" dirty="0" smtClean="0"/>
              <a:t>Inappropriate temperature and humidity</a:t>
            </a:r>
          </a:p>
          <a:p>
            <a:r>
              <a:rPr lang="en-US" dirty="0" smtClean="0"/>
              <a:t>Fire and smoke</a:t>
            </a:r>
          </a:p>
          <a:p>
            <a:r>
              <a:rPr lang="en-US" dirty="0" smtClean="0"/>
              <a:t>Water</a:t>
            </a:r>
          </a:p>
          <a:p>
            <a:r>
              <a:rPr lang="en-US" dirty="0" smtClean="0"/>
              <a:t>Chemical, radiological, biological hazards</a:t>
            </a:r>
          </a:p>
          <a:p>
            <a:r>
              <a:rPr lang="en-US" dirty="0" smtClean="0"/>
              <a:t>Dust (especially paper dust)</a:t>
            </a:r>
          </a:p>
          <a:p>
            <a:r>
              <a:rPr lang="en-US" dirty="0" smtClean="0"/>
              <a:t>Infestation (mold, insects, vermin)</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Technical Threats</a:t>
            </a:r>
          </a:p>
        </p:txBody>
      </p:sp>
      <p:sp>
        <p:nvSpPr>
          <p:cNvPr id="10243" name="Rectangle 3"/>
          <p:cNvSpPr>
            <a:spLocks noGrp="1" noChangeArrowheads="1"/>
          </p:cNvSpPr>
          <p:nvPr>
            <p:ph idx="1"/>
          </p:nvPr>
        </p:nvSpPr>
        <p:spPr>
          <a:xfrm>
            <a:off x="381000" y="1371600"/>
            <a:ext cx="8534400" cy="4876800"/>
          </a:xfrm>
        </p:spPr>
        <p:txBody>
          <a:bodyPr>
            <a:normAutofit/>
          </a:bodyPr>
          <a:lstStyle/>
          <a:p>
            <a:r>
              <a:rPr lang="en-US" sz="3200" dirty="0" smtClean="0"/>
              <a:t>Electric power is essential to run equipment</a:t>
            </a:r>
          </a:p>
          <a:p>
            <a:pPr lvl="1"/>
            <a:r>
              <a:rPr lang="en-US" sz="2800" dirty="0" smtClean="0"/>
              <a:t>power utility problems: </a:t>
            </a:r>
          </a:p>
          <a:p>
            <a:pPr lvl="2"/>
            <a:r>
              <a:rPr lang="en-US" dirty="0" smtClean="0"/>
              <a:t>under-voltage - dips/brownouts/outages, interrupt service</a:t>
            </a:r>
          </a:p>
          <a:p>
            <a:pPr lvl="2"/>
            <a:r>
              <a:rPr lang="en-US" dirty="0" smtClean="0"/>
              <a:t>over-voltage - surges/faults/lightening, can destroy chips</a:t>
            </a:r>
          </a:p>
          <a:p>
            <a:pPr lvl="2"/>
            <a:r>
              <a:rPr lang="en-US" dirty="0" smtClean="0"/>
              <a:t>noise - on power lines, may interfere with device operation</a:t>
            </a:r>
          </a:p>
          <a:p>
            <a:r>
              <a:rPr lang="en-US" sz="3200" dirty="0" smtClean="0"/>
              <a:t>Electromagnetic interference (EMI)</a:t>
            </a:r>
          </a:p>
          <a:p>
            <a:pPr lvl="1"/>
            <a:r>
              <a:rPr lang="en-US" sz="2800" dirty="0" smtClean="0"/>
              <a:t>from line noise, motors, fans, heavy equipment, other computers, nearby radio stations and microwave relays</a:t>
            </a:r>
          </a:p>
          <a:p>
            <a:pPr lvl="1"/>
            <a:r>
              <a:rPr lang="en-US" sz="2800" dirty="0" smtClean="0"/>
              <a:t>can cause intermittent problems with computers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Human-Caused Threats</a:t>
            </a:r>
          </a:p>
        </p:txBody>
      </p:sp>
      <p:sp>
        <p:nvSpPr>
          <p:cNvPr id="11267" name="Rectangle 3"/>
          <p:cNvSpPr>
            <a:spLocks noGrp="1" noChangeArrowheads="1"/>
          </p:cNvSpPr>
          <p:nvPr>
            <p:ph idx="1"/>
          </p:nvPr>
        </p:nvSpPr>
        <p:spPr/>
        <p:txBody>
          <a:bodyPr/>
          <a:lstStyle/>
          <a:p>
            <a:r>
              <a:rPr lang="en-US" dirty="0" smtClean="0"/>
              <a:t>Less predictable, may be targeted, harder to deal with</a:t>
            </a:r>
          </a:p>
          <a:p>
            <a:r>
              <a:rPr lang="en-US" dirty="0" smtClean="0"/>
              <a:t>Include:</a:t>
            </a:r>
          </a:p>
          <a:p>
            <a:pPr lvl="1"/>
            <a:r>
              <a:rPr lang="en-US" dirty="0" smtClean="0"/>
              <a:t>unauthorized physical access leading to other threats</a:t>
            </a:r>
          </a:p>
          <a:p>
            <a:pPr lvl="1"/>
            <a:r>
              <a:rPr lang="en-US" dirty="0" smtClean="0"/>
              <a:t>theft of equipment / data</a:t>
            </a:r>
          </a:p>
          <a:p>
            <a:pPr lvl="1"/>
            <a:r>
              <a:rPr lang="en-US" dirty="0" smtClean="0"/>
              <a:t>vandalism of equipment / data</a:t>
            </a:r>
          </a:p>
          <a:p>
            <a:pPr lvl="1"/>
            <a:r>
              <a:rPr lang="en-US" dirty="0" smtClean="0"/>
              <a:t>misuse of resources</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81000" y="277813"/>
            <a:ext cx="8305800" cy="1398587"/>
          </a:xfrm>
        </p:spPr>
        <p:txBody>
          <a:bodyPr/>
          <a:lstStyle/>
          <a:p>
            <a:r>
              <a:rPr lang="en-US" dirty="0" smtClean="0"/>
              <a:t>Mitigation Measures for</a:t>
            </a:r>
            <a:br>
              <a:rPr lang="en-US" dirty="0" smtClean="0"/>
            </a:br>
            <a:r>
              <a:rPr lang="en-US" dirty="0" smtClean="0"/>
              <a:t>Environmental Threats</a:t>
            </a:r>
          </a:p>
        </p:txBody>
      </p:sp>
      <p:sp>
        <p:nvSpPr>
          <p:cNvPr id="13315" name="Rectangle 3"/>
          <p:cNvSpPr>
            <a:spLocks noGrp="1" noChangeArrowheads="1"/>
          </p:cNvSpPr>
          <p:nvPr>
            <p:ph idx="1"/>
          </p:nvPr>
        </p:nvSpPr>
        <p:spPr>
          <a:xfrm>
            <a:off x="457200" y="1981200"/>
            <a:ext cx="8229600" cy="4454525"/>
          </a:xfrm>
        </p:spPr>
        <p:txBody>
          <a:bodyPr/>
          <a:lstStyle/>
          <a:p>
            <a:pPr>
              <a:lnSpc>
                <a:spcPct val="90000"/>
              </a:lnSpc>
            </a:pPr>
            <a:r>
              <a:rPr lang="en-US" sz="2700" dirty="0" smtClean="0"/>
              <a:t>Inappropriate temperature and humidity</a:t>
            </a:r>
          </a:p>
          <a:p>
            <a:pPr lvl="1">
              <a:lnSpc>
                <a:spcPct val="90000"/>
              </a:lnSpc>
            </a:pPr>
            <a:r>
              <a:rPr lang="en-US" sz="2300" dirty="0" smtClean="0"/>
              <a:t>environmental control equipment, power</a:t>
            </a:r>
          </a:p>
          <a:p>
            <a:pPr>
              <a:lnSpc>
                <a:spcPct val="90000"/>
              </a:lnSpc>
            </a:pPr>
            <a:r>
              <a:rPr lang="en-US" sz="2700" dirty="0" smtClean="0"/>
              <a:t>Fire and smoke</a:t>
            </a:r>
          </a:p>
          <a:p>
            <a:pPr lvl="1">
              <a:lnSpc>
                <a:spcPct val="90000"/>
              </a:lnSpc>
            </a:pPr>
            <a:r>
              <a:rPr lang="en-US" sz="2300" dirty="0" smtClean="0"/>
              <a:t>alarms, preventive measures, fire mitigation</a:t>
            </a:r>
          </a:p>
          <a:p>
            <a:pPr lvl="1">
              <a:lnSpc>
                <a:spcPct val="90000"/>
              </a:lnSpc>
            </a:pPr>
            <a:r>
              <a:rPr lang="en-US" sz="2300" dirty="0" smtClean="0"/>
              <a:t>smoke detectors, no-smoking policy, housekeeping</a:t>
            </a:r>
          </a:p>
          <a:p>
            <a:pPr>
              <a:lnSpc>
                <a:spcPct val="90000"/>
              </a:lnSpc>
            </a:pPr>
            <a:r>
              <a:rPr lang="en-US" sz="2700" dirty="0" smtClean="0"/>
              <a:t>Water</a:t>
            </a:r>
          </a:p>
          <a:p>
            <a:pPr lvl="1">
              <a:lnSpc>
                <a:spcPct val="90000"/>
              </a:lnSpc>
            </a:pPr>
            <a:r>
              <a:rPr lang="en-US" sz="2300" dirty="0" smtClean="0"/>
              <a:t>manage lines, equipment location, cutoff sensors</a:t>
            </a:r>
          </a:p>
          <a:p>
            <a:pPr>
              <a:lnSpc>
                <a:spcPct val="90000"/>
              </a:lnSpc>
            </a:pPr>
            <a:r>
              <a:rPr lang="en-US" sz="2700" dirty="0" smtClean="0"/>
              <a:t>Other threats</a:t>
            </a:r>
          </a:p>
          <a:p>
            <a:pPr lvl="1">
              <a:lnSpc>
                <a:spcPct val="90000"/>
              </a:lnSpc>
            </a:pPr>
            <a:r>
              <a:rPr lang="en-US" sz="2300" dirty="0" smtClean="0"/>
              <a:t>appropriate technical counter-measures, limit dust entry, pest control</a:t>
            </a:r>
          </a:p>
        </p:txBody>
      </p:sp>
      <p:sp>
        <p:nvSpPr>
          <p:cNvPr id="4" name="Slide Number Placeholder 3"/>
          <p:cNvSpPr>
            <a:spLocks noGrp="1"/>
          </p:cNvSpPr>
          <p:nvPr>
            <p:ph type="sldNum" sz="quarter" idx="12"/>
          </p:nvPr>
        </p:nvSpPr>
        <p:spPr/>
        <p:txBody>
          <a:bodyPr/>
          <a:lstStyle/>
          <a:p>
            <a:pPr>
              <a:defRPr/>
            </a:pPr>
            <a:fld id="{0D7380AF-61D7-4699-B802-EB0DBBA9EFAE}"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3701</TotalTime>
  <Words>6325</Words>
  <Application>Microsoft Office PowerPoint</Application>
  <PresentationFormat>On-screen Show (4:3)</PresentationFormat>
  <Paragraphs>522</Paragraphs>
  <Slides>41</Slides>
  <Notes>33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Arial Narrow</vt:lpstr>
      <vt:lpstr>Calibri</vt:lpstr>
      <vt:lpstr>Calibri Light</vt:lpstr>
      <vt:lpstr>Times</vt:lpstr>
      <vt:lpstr>Times New Roman</vt:lpstr>
      <vt:lpstr>Office Theme</vt:lpstr>
      <vt:lpstr>IT 6533 Health Information Security  and Privacy</vt:lpstr>
      <vt:lpstr>Physical Security</vt:lpstr>
      <vt:lpstr>Major Sources of Physical Loss</vt:lpstr>
      <vt:lpstr>Physical Security Threats</vt:lpstr>
      <vt:lpstr>Forces of Nature</vt:lpstr>
      <vt:lpstr>Environmental Threats</vt:lpstr>
      <vt:lpstr>Technical Threats</vt:lpstr>
      <vt:lpstr>Human-Caused Threats</vt:lpstr>
      <vt:lpstr>Mitigation Measures for Environmental Threats</vt:lpstr>
      <vt:lpstr>Mitigation Measures Technical Threats</vt:lpstr>
      <vt:lpstr>Mitigation Measures Human-Caused Threats</vt:lpstr>
      <vt:lpstr>Management Roles</vt:lpstr>
      <vt:lpstr>Physical Access Controls</vt:lpstr>
      <vt:lpstr>Computer Rooms, Wiring Closets</vt:lpstr>
      <vt:lpstr>Protecting the Secure Facility</vt:lpstr>
      <vt:lpstr>ID Cards and Badges</vt:lpstr>
      <vt:lpstr>Locks and Keys</vt:lpstr>
      <vt:lpstr>Electronic Monitoring</vt:lpstr>
      <vt:lpstr>Alarms and Alarm Systems</vt:lpstr>
      <vt:lpstr>Interior Walls and Doors</vt:lpstr>
      <vt:lpstr>Fire Security and Safety </vt:lpstr>
      <vt:lpstr>Fire Detection and Response</vt:lpstr>
      <vt:lpstr>Fire Detection </vt:lpstr>
      <vt:lpstr>Fire Suppression </vt:lpstr>
      <vt:lpstr>Gas Emission Systems</vt:lpstr>
      <vt:lpstr>Failure Of Supporting Utilities</vt:lpstr>
      <vt:lpstr>Specifying HVAC</vt:lpstr>
      <vt:lpstr>Water Problems</vt:lpstr>
      <vt:lpstr>Power Management</vt:lpstr>
      <vt:lpstr>Grounding</vt:lpstr>
      <vt:lpstr>Purpose of Safety Ground</vt:lpstr>
      <vt:lpstr>Dedicated Circuits</vt:lpstr>
      <vt:lpstr>Determining Power Requirements</vt:lpstr>
      <vt:lpstr>Determining Power Requirements</vt:lpstr>
      <vt:lpstr>Uninterruptible Power Supply (UPS)</vt:lpstr>
      <vt:lpstr>UPS Sizes</vt:lpstr>
      <vt:lpstr>Designing UPS Systems</vt:lpstr>
      <vt:lpstr>Dual-Corded Systems</vt:lpstr>
      <vt:lpstr>Emergency Shutoff</vt:lpstr>
      <vt:lpstr>Maintenance of Facility Systems</vt:lpstr>
      <vt:lpstr>Inventory Management</vt:lpstr>
    </vt:vector>
  </TitlesOfParts>
  <Company>spsu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3204</dc:title>
  <dc:creator>cse</dc:creator>
  <cp:lastModifiedBy>Hossain Shahriar</cp:lastModifiedBy>
  <cp:revision>288</cp:revision>
  <dcterms:created xsi:type="dcterms:W3CDTF">2005-08-29T17:59:24Z</dcterms:created>
  <dcterms:modified xsi:type="dcterms:W3CDTF">2020-04-05T17:03:25Z</dcterms:modified>
</cp:coreProperties>
</file>