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1.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26.xml" ContentType="application/vnd.openxmlformats-officedocument.presentationml.notesSlide+xml"/>
  <Override PartName="/ppt/notesSlides/notesSlide22.xml" ContentType="application/vnd.openxmlformats-officedocument.presentationml.notesSlide+xml"/>
  <Override PartName="/ppt/notesSlides/notesSlide30.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16.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notesSlides/notesSlide17.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50"/>
  </p:notesMasterIdLst>
  <p:handoutMasterIdLst>
    <p:handoutMasterId r:id="rId51"/>
  </p:handoutMasterIdLst>
  <p:sldIdLst>
    <p:sldId id="256" r:id="rId2"/>
    <p:sldId id="639" r:id="rId3"/>
    <p:sldId id="640" r:id="rId4"/>
    <p:sldId id="641" r:id="rId5"/>
    <p:sldId id="642" r:id="rId6"/>
    <p:sldId id="669" r:id="rId7"/>
    <p:sldId id="670" r:id="rId8"/>
    <p:sldId id="694" r:id="rId9"/>
    <p:sldId id="692" r:id="rId10"/>
    <p:sldId id="693" r:id="rId11"/>
    <p:sldId id="667" r:id="rId12"/>
    <p:sldId id="668" r:id="rId13"/>
    <p:sldId id="647" r:id="rId14"/>
    <p:sldId id="671" r:id="rId15"/>
    <p:sldId id="672" r:id="rId16"/>
    <p:sldId id="675" r:id="rId17"/>
    <p:sldId id="676" r:id="rId18"/>
    <p:sldId id="673" r:id="rId19"/>
    <p:sldId id="674" r:id="rId20"/>
    <p:sldId id="650" r:id="rId21"/>
    <p:sldId id="651" r:id="rId22"/>
    <p:sldId id="652" r:id="rId23"/>
    <p:sldId id="653" r:id="rId24"/>
    <p:sldId id="654" r:id="rId25"/>
    <p:sldId id="655" r:id="rId26"/>
    <p:sldId id="656" r:id="rId27"/>
    <p:sldId id="657" r:id="rId28"/>
    <p:sldId id="658" r:id="rId29"/>
    <p:sldId id="659" r:id="rId30"/>
    <p:sldId id="660" r:id="rId31"/>
    <p:sldId id="661" r:id="rId32"/>
    <p:sldId id="662" r:id="rId33"/>
    <p:sldId id="663" r:id="rId34"/>
    <p:sldId id="678" r:id="rId35"/>
    <p:sldId id="679" r:id="rId36"/>
    <p:sldId id="680" r:id="rId37"/>
    <p:sldId id="681" r:id="rId38"/>
    <p:sldId id="682" r:id="rId39"/>
    <p:sldId id="683" r:id="rId40"/>
    <p:sldId id="684" r:id="rId41"/>
    <p:sldId id="685" r:id="rId42"/>
    <p:sldId id="686" r:id="rId43"/>
    <p:sldId id="687" r:id="rId44"/>
    <p:sldId id="688" r:id="rId45"/>
    <p:sldId id="689" r:id="rId46"/>
    <p:sldId id="690" r:id="rId47"/>
    <p:sldId id="691" r:id="rId48"/>
    <p:sldId id="636" r:id="rId4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512" autoAdjust="0"/>
  </p:normalViewPr>
  <p:slideViewPr>
    <p:cSldViewPr>
      <p:cViewPr varScale="1">
        <p:scale>
          <a:sx n="50" d="100"/>
          <a:sy n="50" d="100"/>
        </p:scale>
        <p:origin x="1744" y="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22564633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3606471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Kirchhoff's_circuit_law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Challenge students to solve this one by inspection.</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4</a:t>
            </a:fld>
            <a:endParaRPr lang="en-US"/>
          </a:p>
        </p:txBody>
      </p:sp>
    </p:spTree>
    <p:extLst>
      <p:ext uri="{BB962C8B-B14F-4D97-AF65-F5344CB8AC3E}">
        <p14:creationId xmlns:p14="http://schemas.microsoft.com/office/powerpoint/2010/main" val="1484634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a:lnSpc>
                <a:spcPct val="115000"/>
              </a:lnSpc>
              <a:spcBef>
                <a:spcPts val="0"/>
              </a:spcBef>
              <a:spcAft>
                <a:spcPts val="1000"/>
              </a:spcAft>
            </a:pPr>
            <a:r>
              <a:rPr lang="en-US" sz="1200" dirty="0" smtClean="0">
                <a:latin typeface="Times New Roman" pitchFamily="18" charset="0"/>
                <a:ea typeface="Times New Roman"/>
                <a:cs typeface="Times New Roman" pitchFamily="18" charset="0"/>
              </a:rPr>
              <a:t>In 1973, in the dark ages of computer cryptography, we had the data encryption standard, no one uses it anymore. Triple DES- three keys – multiple encrypt, decrypt, encrypt operations, but with the same DES algorithm, get a key strength equivalent to 112 bits. The National Bureau of Standards and Technology actually held a contest among cryptographers to ask them to propose the thing that would be the newest data encryption standard, something to be called the advanced encryption standard or AES. In 2001 they selected the algorithm called the </a:t>
            </a:r>
            <a:r>
              <a:rPr lang="en-US" sz="1200" dirty="0" err="1" smtClean="0">
                <a:latin typeface="Times New Roman" pitchFamily="18" charset="0"/>
                <a:ea typeface="Times New Roman"/>
                <a:cs typeface="Times New Roman" pitchFamily="18" charset="0"/>
              </a:rPr>
              <a:t>Rijndael</a:t>
            </a:r>
            <a:r>
              <a:rPr lang="en-US" sz="1200" dirty="0" smtClean="0">
                <a:latin typeface="Times New Roman" pitchFamily="18" charset="0"/>
                <a:ea typeface="Times New Roman"/>
                <a:cs typeface="Times New Roman" pitchFamily="18" charset="0"/>
              </a:rPr>
              <a:t> algorithm, couple of Scandinavian guys and </a:t>
            </a:r>
            <a:r>
              <a:rPr lang="en-US" sz="1200" dirty="0" err="1" smtClean="0">
                <a:latin typeface="Times New Roman" pitchFamily="18" charset="0"/>
                <a:ea typeface="Times New Roman"/>
                <a:cs typeface="Times New Roman" pitchFamily="18" charset="0"/>
              </a:rPr>
              <a:t>Rijndael</a:t>
            </a:r>
            <a:r>
              <a:rPr lang="en-US" sz="1200" dirty="0" smtClean="0">
                <a:latin typeface="Times New Roman" pitchFamily="18" charset="0"/>
                <a:ea typeface="Times New Roman"/>
                <a:cs typeface="Times New Roman" pitchFamily="18" charset="0"/>
              </a:rPr>
              <a:t> is combinations of syllables from their names. There are other symmetric crypto systems. </a:t>
            </a:r>
          </a:p>
          <a:p>
            <a:pPr marL="0" marR="0">
              <a:lnSpc>
                <a:spcPct val="115000"/>
              </a:lnSpc>
              <a:spcBef>
                <a:spcPts val="0"/>
              </a:spcBef>
              <a:spcAft>
                <a:spcPts val="1000"/>
              </a:spcAft>
            </a:pPr>
            <a:r>
              <a:rPr lang="en-US" sz="1200" dirty="0" smtClean="0">
                <a:latin typeface="Times New Roman" pitchFamily="18" charset="0"/>
                <a:ea typeface="Times New Roman"/>
                <a:cs typeface="Times New Roman" pitchFamily="18" charset="0"/>
              </a:rPr>
              <a:t>Swordfish is another one. I don’t know if it was part of the competition or not. Swordfish is Bruce </a:t>
            </a:r>
            <a:r>
              <a:rPr lang="en-US" sz="1200" dirty="0" err="1" smtClean="0">
                <a:latin typeface="Times New Roman" pitchFamily="18" charset="0"/>
                <a:ea typeface="Times New Roman"/>
                <a:cs typeface="Times New Roman" pitchFamily="18" charset="0"/>
              </a:rPr>
              <a:t>Schneier’s</a:t>
            </a:r>
            <a:r>
              <a:rPr lang="en-US" sz="1200" dirty="0" smtClean="0">
                <a:latin typeface="Times New Roman" pitchFamily="18" charset="0"/>
                <a:ea typeface="Times New Roman"/>
                <a:cs typeface="Times New Roman" pitchFamily="18" charset="0"/>
              </a:rPr>
              <a:t> – he has a bunch of fish algorithms including Blowfish. There are a bunch of others. The fact is AES has withstood analysis  and attacks and we’re going to talk about law crypto systems in the next class.  If the National Security Agency can crack 256- bit AES they are not telling and there have been a couple of cases in which we will discuss where the FBI really wanted to crack AES encryption because they were going to use the result of that to put people in jail. They did not succeed in doing it. I can believe NSA can do it and simply refused, because they want to be able to crack the Russians’ and the Iranians’ and the Afghani’s and everybody else’s and they don’t want anybody to know they are doing that. Can NSA crack AES? Don’t know, and they’re not telling. But they are not helping their FBI friends if they can.</a:t>
            </a:r>
          </a:p>
          <a:p>
            <a:pPr marL="0" marR="0">
              <a:lnSpc>
                <a:spcPct val="115000"/>
              </a:lnSpc>
              <a:spcBef>
                <a:spcPts val="0"/>
              </a:spcBef>
              <a:spcAft>
                <a:spcPts val="1000"/>
              </a:spcAft>
            </a:pPr>
            <a:r>
              <a:rPr lang="en-US" sz="1200" dirty="0" smtClean="0">
                <a:latin typeface="Times New Roman" pitchFamily="18" charset="0"/>
                <a:ea typeface="Times New Roman"/>
                <a:cs typeface="Times New Roman" pitchFamily="18" charset="0"/>
              </a:rPr>
              <a:t>Advanced Encryption Standard - There were some short cut attacks on the data encryption standard, some analytical attacks that made it somewhat less than ‘try everything’. And AES is particularly designed to withstand those attacks. </a:t>
            </a:r>
          </a:p>
          <a:p>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16</a:t>
            </a:fld>
            <a:endParaRPr lang="en-US"/>
          </a:p>
        </p:txBody>
      </p:sp>
    </p:spTree>
    <p:extLst>
      <p:ext uri="{BB962C8B-B14F-4D97-AF65-F5344CB8AC3E}">
        <p14:creationId xmlns:p14="http://schemas.microsoft.com/office/powerpoint/2010/main" val="1198619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smtClean="0">
                <a:latin typeface="Times New Roman" pitchFamily="18" charset="0"/>
                <a:ea typeface="Times New Roman"/>
                <a:cs typeface="Times New Roman" pitchFamily="18" charset="0"/>
              </a:rPr>
              <a:t>Advanced Encryption Standard - There were some short cut attacks on the data encryption standard, some analytical attacks that made it somewhat less than ‘try everything’. And AES is particularly designed to withstand those attacks. </a:t>
            </a: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17</a:t>
            </a:fld>
            <a:endParaRPr lang="en-US"/>
          </a:p>
        </p:txBody>
      </p:sp>
    </p:spTree>
    <p:extLst>
      <p:ext uri="{BB962C8B-B14F-4D97-AF65-F5344CB8AC3E}">
        <p14:creationId xmlns:p14="http://schemas.microsoft.com/office/powerpoint/2010/main" val="390476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smtClean="0">
                <a:latin typeface="Times New Roman"/>
                <a:ea typeface="Times New Roman"/>
                <a:cs typeface="Times New Roman"/>
              </a:rPr>
              <a:t>There's a problem with secret key crypto. Remember that </a:t>
            </a:r>
            <a:r>
              <a:rPr lang="en-US" sz="1200" dirty="0" err="1" smtClean="0">
                <a:latin typeface="Times New Roman"/>
                <a:ea typeface="Times New Roman"/>
                <a:cs typeface="Times New Roman"/>
              </a:rPr>
              <a:t>Vernam</a:t>
            </a:r>
            <a:r>
              <a:rPr lang="en-US" sz="1200" dirty="0" smtClean="0">
                <a:latin typeface="Times New Roman"/>
                <a:ea typeface="Times New Roman"/>
                <a:cs typeface="Times New Roman"/>
              </a:rPr>
              <a:t> cipher and the punched paper tape? And you need a copy of the tape to encrypt and another copy to decrypt? The problem is, how do you get the other copy where it needs to be? If I can simply transmit a message that is the key, well I don’t need to encrypt stuff. I’ve got a secure channel.</a:t>
            </a:r>
            <a:endParaRPr lang="en-US" sz="1100" dirty="0" smtClean="0">
              <a:latin typeface="Calibri"/>
              <a:ea typeface="Times New Roman"/>
              <a:cs typeface="Times New Roman"/>
            </a:endParaRPr>
          </a:p>
          <a:p>
            <a:pPr marL="0" marR="0">
              <a:lnSpc>
                <a:spcPct val="115000"/>
              </a:lnSpc>
              <a:spcBef>
                <a:spcPts val="0"/>
              </a:spcBef>
              <a:spcAft>
                <a:spcPts val="1000"/>
              </a:spcAft>
            </a:pPr>
            <a:r>
              <a:rPr lang="en-US" sz="1200" dirty="0" smtClean="0">
                <a:latin typeface="Times New Roman"/>
                <a:ea typeface="Times New Roman"/>
                <a:cs typeface="Times New Roman"/>
              </a:rPr>
              <a:t>And so during World War II we put the punch paper tape in a steel box, chain it to James Bond’s wrist and put him on an airplane. This is a lot of trouble. This is a lot of trouble. That lot of trouble is called the “Key exchange Problem.” If I have a mechanism for transmitting the key out of band, like, stick it in a steel box and chaining it to James Bond’s wrist, often I could’ve just sent the message that way. Right? Message can’t be decrypted until the key gets there. Might just as well put the secret message in the steel box and chain it to James Bond’s wrist since the key can only be used once.</a:t>
            </a:r>
            <a:endParaRPr lang="en-US" sz="1100" dirty="0" smtClean="0">
              <a:latin typeface="Calibri"/>
              <a:ea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18</a:t>
            </a:fld>
            <a:endParaRPr lang="en-US"/>
          </a:p>
        </p:txBody>
      </p:sp>
    </p:spTree>
    <p:extLst>
      <p:ext uri="{BB962C8B-B14F-4D97-AF65-F5344CB8AC3E}">
        <p14:creationId xmlns:p14="http://schemas.microsoft.com/office/powerpoint/2010/main" val="1875770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smtClean="0">
                <a:latin typeface="Times New Roman"/>
                <a:ea typeface="Times New Roman"/>
                <a:cs typeface="Times New Roman"/>
              </a:rPr>
              <a:t>Even if we overcome the key exchange problem, there are weaknesses; one of them might be bribery or coercion of someone who has the key. How’d you like to have your mortgage paid off? All you've got to do is turn your back for about three minutes. Would that work? Not always. Would it work sometimes? Could be.</a:t>
            </a:r>
            <a:endParaRPr lang="en-US" sz="1100" dirty="0">
              <a:latin typeface="Calibri"/>
              <a:ea typeface="Times New Roman"/>
              <a:cs typeface="Times New Roman"/>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19</a:t>
            </a:fld>
            <a:endParaRPr lang="en-US"/>
          </a:p>
        </p:txBody>
      </p:sp>
    </p:spTree>
    <p:extLst>
      <p:ext uri="{BB962C8B-B14F-4D97-AF65-F5344CB8AC3E}">
        <p14:creationId xmlns:p14="http://schemas.microsoft.com/office/powerpoint/2010/main" val="1938561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lock must be locked with a key; just snapping the hasp will not do.</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20</a:t>
            </a:fld>
            <a:endParaRPr lang="en-US"/>
          </a:p>
        </p:txBody>
      </p:sp>
    </p:spTree>
    <p:extLst>
      <p:ext uri="{BB962C8B-B14F-4D97-AF65-F5344CB8AC3E}">
        <p14:creationId xmlns:p14="http://schemas.microsoft.com/office/powerpoint/2010/main" val="2747855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Other friends, with key B, cannot open the lock.  So, it doesn’t matter how many people have B keys.  </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21</a:t>
            </a:fld>
            <a:endParaRPr lang="en-US"/>
          </a:p>
        </p:txBody>
      </p:sp>
    </p:spTree>
    <p:extLst>
      <p:ext uri="{BB962C8B-B14F-4D97-AF65-F5344CB8AC3E}">
        <p14:creationId xmlns:p14="http://schemas.microsoft.com/office/powerpoint/2010/main" val="3425877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376F472-6828-47B0-BB2A-5F6046E83EB6}" type="slidenum">
              <a:rPr lang="en-US" smtClean="0"/>
              <a:pPr/>
              <a:t>25</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dirty="0" smtClean="0"/>
              <a:t>For the RSA algorithm and some others.</a:t>
            </a:r>
          </a:p>
          <a:p>
            <a:endParaRPr lang="en-US" dirty="0" smtClean="0"/>
          </a:p>
          <a:p>
            <a:r>
              <a:rPr lang="en-US" dirty="0" smtClean="0"/>
              <a:t>It is analogous if you believe that handwritten signatures are distinctive.  Anyone can read a handwritten signature, but only one person could have written it.</a:t>
            </a:r>
          </a:p>
        </p:txBody>
      </p:sp>
    </p:spTree>
    <p:extLst>
      <p:ext uri="{BB962C8B-B14F-4D97-AF65-F5344CB8AC3E}">
        <p14:creationId xmlns:p14="http://schemas.microsoft.com/office/powerpoint/2010/main" val="543090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solution is: don’t use public key encryption to encrypt messages directly.  Generate a one-time random key.  Encrypt the message with a one-time random key and a symmetric key encryption algorithm.  That random key, which</a:t>
            </a:r>
            <a:r>
              <a:rPr lang="en-US" baseline="0" dirty="0" smtClean="0"/>
              <a:t> we will call a </a:t>
            </a:r>
            <a:r>
              <a:rPr lang="en-US" i="1" baseline="0" dirty="0" smtClean="0"/>
              <a:t>session key</a:t>
            </a:r>
            <a:r>
              <a:rPr lang="en-US" baseline="0" dirty="0" smtClean="0"/>
              <a:t>,</a:t>
            </a:r>
            <a:r>
              <a:rPr lang="en-US" dirty="0" smtClean="0"/>
              <a:t> is short.  It’s 256 bits maybe. Encrypt the session key with the recipient’s public key.  Don’t encrypt the whole message;</a:t>
            </a:r>
            <a:r>
              <a:rPr lang="en-US" baseline="0" dirty="0" smtClean="0"/>
              <a:t> j</a:t>
            </a:r>
            <a:r>
              <a:rPr lang="en-US" dirty="0" smtClean="0"/>
              <a:t>ust encrypt the</a:t>
            </a:r>
            <a:r>
              <a:rPr lang="en-US" baseline="0" dirty="0" smtClean="0"/>
              <a:t> session</a:t>
            </a:r>
            <a:r>
              <a:rPr lang="en-US" dirty="0" smtClean="0"/>
              <a:t> key.  Send the encrypted message and the encrypted key. And now we have done public key crypto but with much less computation than if we encrypted a whole long message. </a:t>
            </a:r>
          </a:p>
          <a:p>
            <a:r>
              <a:rPr lang="en-US" dirty="0" smtClean="0"/>
              <a:t>This solves the key exchange problem.</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34</a:t>
            </a:fld>
            <a:endParaRPr lang="en-US"/>
          </a:p>
        </p:txBody>
      </p:sp>
    </p:spTree>
    <p:extLst>
      <p:ext uri="{BB962C8B-B14F-4D97-AF65-F5344CB8AC3E}">
        <p14:creationId xmlns:p14="http://schemas.microsoft.com/office/powerpoint/2010/main" val="1994393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R="0" algn="l" rtl="0"/>
            <a:r>
              <a:rPr lang="en-US" sz="1200" baseline="0" dirty="0" smtClean="0">
                <a:latin typeface="Times New Roman"/>
              </a:rPr>
              <a:t>Alice wants to send a message to Bill.  If we have public key encryption, we don’t need Cathy – the trusted third party intermediary – anymore.  Alice generates that random session key.  We’re going to call it </a:t>
            </a:r>
            <a:r>
              <a:rPr lang="en-US" sz="1200" i="1" baseline="0" dirty="0" err="1" smtClean="0">
                <a:latin typeface="Times New Roman"/>
              </a:rPr>
              <a:t>k</a:t>
            </a:r>
            <a:r>
              <a:rPr lang="en-US" sz="1200" i="1" baseline="-25000" dirty="0" err="1" smtClean="0">
                <a:latin typeface="Times New Roman"/>
              </a:rPr>
              <a:t>s</a:t>
            </a:r>
            <a:r>
              <a:rPr lang="en-US" sz="1200" baseline="0" dirty="0" smtClean="0">
                <a:latin typeface="Times New Roman"/>
              </a:rPr>
              <a:t> .  Alice uses that session key to encipher the message and we’re using something like AES, a symmetric algorithm, for </a:t>
            </a:r>
            <a:r>
              <a:rPr lang="en-US" sz="1200" baseline="0" dirty="0" err="1" smtClean="0">
                <a:latin typeface="Times New Roman"/>
              </a:rPr>
              <a:t>encipherment</a:t>
            </a:r>
            <a:r>
              <a:rPr lang="en-US" sz="1200" baseline="0" dirty="0" smtClean="0">
                <a:latin typeface="Times New Roman"/>
              </a:rPr>
              <a:t>.  </a:t>
            </a:r>
          </a:p>
          <a:p>
            <a:pPr marR="0" algn="l" rtl="0"/>
            <a:r>
              <a:rPr lang="en-US" sz="1200" baseline="0" dirty="0" smtClean="0">
                <a:latin typeface="Times New Roman"/>
              </a:rPr>
              <a:t>We’re going to only use that key one time.  Then the message is enciphered with the session key </a:t>
            </a:r>
            <a:r>
              <a:rPr lang="en-US" sz="1200" i="1" baseline="0" dirty="0" err="1" smtClean="0">
                <a:latin typeface="Times New Roman"/>
              </a:rPr>
              <a:t>k</a:t>
            </a:r>
            <a:r>
              <a:rPr lang="en-US" sz="1200" i="1" baseline="-25000" dirty="0" err="1" smtClean="0">
                <a:latin typeface="Times New Roman"/>
              </a:rPr>
              <a:t>s</a:t>
            </a:r>
            <a:r>
              <a:rPr lang="en-US" sz="1200" baseline="-25000" dirty="0" smtClean="0">
                <a:latin typeface="Times New Roman"/>
              </a:rPr>
              <a:t> </a:t>
            </a:r>
            <a:r>
              <a:rPr lang="en-US" sz="1200" baseline="0" dirty="0" smtClean="0">
                <a:latin typeface="Times New Roman"/>
              </a:rPr>
              <a:t>.  The session key gets enciphered with Bill’s public key </a:t>
            </a:r>
            <a:r>
              <a:rPr lang="en-US" sz="1200" i="1" baseline="0" dirty="0" err="1" smtClean="0">
                <a:latin typeface="Times New Roman"/>
              </a:rPr>
              <a:t>k</a:t>
            </a:r>
            <a:r>
              <a:rPr lang="en-US" sz="1200" baseline="-25000" dirty="0" err="1" smtClean="0">
                <a:latin typeface="Times New Roman"/>
              </a:rPr>
              <a:t>B</a:t>
            </a:r>
            <a:r>
              <a:rPr lang="en-US" sz="1200" baseline="0" dirty="0" smtClean="0">
                <a:latin typeface="Times New Roman"/>
              </a:rPr>
              <a:t> and Alice sends the message enciphered with the session key and the session key enciphered with Bill’s public key.  Bill deciphers the session key using his private key and in the second step deciphers the message.  We can do this with a reasonable amount of computation.  And we get some other benefits.  </a:t>
            </a:r>
          </a:p>
          <a:p>
            <a:pPr algn="l"/>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35</a:t>
            </a:fld>
            <a:endParaRPr lang="en-US"/>
          </a:p>
        </p:txBody>
      </p:sp>
    </p:spTree>
    <p:extLst>
      <p:ext uri="{BB962C8B-B14F-4D97-AF65-F5344CB8AC3E}">
        <p14:creationId xmlns:p14="http://schemas.microsoft.com/office/powerpoint/2010/main" val="2113541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plaintext message, shown in green, is encrypted with a randomly generated session key using symmetric cryptography.  Symmetric cryptography is relatively fast.</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a:t>
            </a:r>
            <a:r>
              <a:rPr lang="en-US" baseline="0" dirty="0" smtClean="0"/>
              <a:t> session key is encrypted with the recipient’s public key.  That operation is short because the session key is short, perhaps 256 bits.  The session key can only be decrypted using the recipients private key, and the message can only be decrypted with the session key.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36</a:t>
            </a:fld>
            <a:endParaRPr lang="en-US"/>
          </a:p>
        </p:txBody>
      </p:sp>
    </p:spTree>
    <p:extLst>
      <p:ext uri="{BB962C8B-B14F-4D97-AF65-F5344CB8AC3E}">
        <p14:creationId xmlns:p14="http://schemas.microsoft.com/office/powerpoint/2010/main" val="1164521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5827755C-8909-4DB4-BFB3-1FAC936DACFF}" type="slidenum">
              <a:rPr lang="en-US"/>
              <a:pPr/>
              <a:t>5</a:t>
            </a:fld>
            <a:endParaRPr lang="en-US"/>
          </a:p>
        </p:txBody>
      </p:sp>
      <p:sp>
        <p:nvSpPr>
          <p:cNvPr id="103427" name="Rectangle 2"/>
          <p:cNvSpPr>
            <a:spLocks noGrp="1" noRot="1" noChangeAspect="1" noChangeArrowheads="1" noTextEdit="1"/>
          </p:cNvSpPr>
          <p:nvPr>
            <p:ph type="sldImg"/>
          </p:nvPr>
        </p:nvSpPr>
        <p:spPr>
          <a:xfrm>
            <a:off x="1257300" y="720725"/>
            <a:ext cx="4800600" cy="3600450"/>
          </a:xfrm>
          <a:ln/>
        </p:spPr>
      </p:sp>
      <p:sp>
        <p:nvSpPr>
          <p:cNvPr id="103428" name="Rectangle 3"/>
          <p:cNvSpPr>
            <a:spLocks noGrp="1" noChangeArrowheads="1"/>
          </p:cNvSpPr>
          <p:nvPr>
            <p:ph type="body" idx="1"/>
          </p:nvPr>
        </p:nvSpPr>
        <p:spPr>
          <a:noFill/>
          <a:ln/>
        </p:spPr>
        <p:txBody>
          <a:bodyPr/>
          <a:lstStyle/>
          <a:p>
            <a:r>
              <a:rPr lang="en-US" smtClean="0"/>
              <a:t>Not to be confused with </a:t>
            </a:r>
            <a:r>
              <a:rPr lang="en-US" smtClean="0">
                <a:hlinkClick r:id="rId3" tooltip="Kirchhoff's circuit laws"/>
              </a:rPr>
              <a:t>Kirchhoff's circuit laws</a:t>
            </a:r>
            <a:r>
              <a:rPr lang="en-US" smtClean="0"/>
              <a:t>. </a:t>
            </a:r>
          </a:p>
        </p:txBody>
      </p:sp>
    </p:spTree>
    <p:extLst>
      <p:ext uri="{BB962C8B-B14F-4D97-AF65-F5344CB8AC3E}">
        <p14:creationId xmlns:p14="http://schemas.microsoft.com/office/powerpoint/2010/main" val="4127289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session key is decrypted with the recipient’s private key.  The decrypted session key is then used to decrypt the message.  Even though a two-step</a:t>
            </a:r>
            <a:r>
              <a:rPr lang="en-US" baseline="0" dirty="0" smtClean="0"/>
              <a:t> process is involved, this takes less time that using public cryptography alone because of the efficiency of symmetric key algorithms.</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37</a:t>
            </a:fld>
            <a:endParaRPr lang="en-US"/>
          </a:p>
        </p:txBody>
      </p:sp>
    </p:spTree>
    <p:extLst>
      <p:ext uri="{BB962C8B-B14F-4D97-AF65-F5344CB8AC3E}">
        <p14:creationId xmlns:p14="http://schemas.microsoft.com/office/powerpoint/2010/main" val="3355259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We reduce the amount of traffic enciphered with a single key.  If I encipher a whole bunch of stuff with one key, I have given an adversary a corpus of material to pound on, right?  If I use a different session key every time, I’ve made life a lot harder for the adversary.  </a:t>
            </a:r>
          </a:p>
          <a:p>
            <a:r>
              <a:rPr lang="en-US" dirty="0" smtClean="0"/>
              <a:t>I also prevent a certain kind of attack.  If Evil Eve, our adversary, knows that the message from Alice to Bill is going to be either “buy” or “sell,” Eve just gets Bill’s public key – which anyone can do because it’s public – encrypts both “buy” and “sell” to see what the encrypted message looks like and to see which one comes across the wire, right?  If I know what the possible choices are for a message, I don’t need to crack the encryption.  Just encrypt every possible choice and see which one is selected. </a:t>
            </a:r>
          </a:p>
          <a:p>
            <a:r>
              <a:rPr lang="en-US" dirty="0" smtClean="0"/>
              <a:t>Nobody actually uses the </a:t>
            </a:r>
            <a:r>
              <a:rPr lang="en-US" i="1" dirty="0" err="1" smtClean="0"/>
              <a:t>m</a:t>
            </a:r>
            <a:r>
              <a:rPr lang="en-US" dirty="0" err="1" smtClean="0"/>
              <a:t>^</a:t>
            </a:r>
            <a:r>
              <a:rPr lang="en-US" i="1" dirty="0" err="1" smtClean="0"/>
              <a:t>e</a:t>
            </a:r>
            <a:r>
              <a:rPr lang="en-US" dirty="0" smtClean="0"/>
              <a:t> mod </a:t>
            </a:r>
            <a:r>
              <a:rPr lang="en-US" i="1" dirty="0" smtClean="0"/>
              <a:t>n</a:t>
            </a:r>
            <a:r>
              <a:rPr lang="en-US" dirty="0" smtClean="0"/>
              <a:t> thing directly to encrypt anything. The RSA cryptosystem uses a padded structure of the same length as </a:t>
            </a:r>
            <a:r>
              <a:rPr lang="en-US" i="1" dirty="0" smtClean="0"/>
              <a:t>n</a:t>
            </a:r>
            <a:r>
              <a:rPr lang="en-US" dirty="0" smtClean="0"/>
              <a:t> of the form 00 01 | TYPE | PAD | MESSAGE</a:t>
            </a:r>
            <a:br>
              <a:rPr lang="en-US" dirty="0" smtClean="0"/>
            </a:br>
            <a:r>
              <a:rPr lang="en-US" dirty="0" smtClean="0"/>
              <a:t/>
            </a:r>
            <a:br>
              <a:rPr lang="en-US" dirty="0" smtClean="0"/>
            </a:br>
            <a:r>
              <a:rPr lang="en-US" dirty="0" smtClean="0"/>
              <a:t>So for encryption:</a:t>
            </a:r>
            <a:br>
              <a:rPr lang="en-US" dirty="0" smtClean="0"/>
            </a:br>
            <a:r>
              <a:rPr lang="en-US" dirty="0" smtClean="0"/>
              <a:t>The 00 byte forces the padded message to strictly less than N (otherwise it would decrypt to m mod N and not m). </a:t>
            </a:r>
            <a:br>
              <a:rPr lang="en-US" dirty="0" smtClean="0"/>
            </a:br>
            <a:r>
              <a:rPr lang="en-US" dirty="0" smtClean="0"/>
              <a:t>The 01 byte ensures that </a:t>
            </a:r>
            <a:r>
              <a:rPr lang="en-US" dirty="0" err="1" smtClean="0"/>
              <a:t>m^e</a:t>
            </a:r>
            <a:r>
              <a:rPr lang="en-US" dirty="0" smtClean="0"/>
              <a:t> &gt;&gt; N (otherwise decryption would be trivial by taking the eth root of the cipher text).</a:t>
            </a:r>
            <a:br>
              <a:rPr lang="en-US" dirty="0" smtClean="0"/>
            </a:br>
            <a:r>
              <a:rPr lang="en-US" dirty="0" smtClean="0"/>
              <a:t>The type field ensures that signatures and public key encryptions are distinguishable so a client can detect if its being asked to "sign" a </a:t>
            </a:r>
            <a:r>
              <a:rPr lang="en-US" dirty="0" err="1" smtClean="0"/>
              <a:t>ciphertext</a:t>
            </a:r>
            <a:r>
              <a:rPr lang="en-US" dirty="0" smtClean="0"/>
              <a:t> (i.e. decrypt it - not that you should use the same key for both type of operation).</a:t>
            </a:r>
            <a:br>
              <a:rPr lang="en-US" dirty="0" smtClean="0"/>
            </a:br>
            <a:r>
              <a:rPr lang="en-US" dirty="0" smtClean="0"/>
              <a:t>PAD is a zero terminated padding field (of not less than 8 random bytes) that is filled with random non-zero bytes so a minimum of 2^64 bytes of entropy to randomize the message.</a:t>
            </a:r>
            <a:br>
              <a:rPr lang="en-US" dirty="0" smtClean="0"/>
            </a:br>
            <a:r>
              <a:rPr lang="en-US" dirty="0" smtClean="0"/>
              <a:t/>
            </a:r>
            <a:br>
              <a:rPr lang="en-US" dirty="0" smtClean="0"/>
            </a:br>
            <a:r>
              <a:rPr lang="en-US" dirty="0" smtClean="0"/>
              <a:t>In short even if you get the math NEVER ROLL YOUR OWN! </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38</a:t>
            </a:fld>
            <a:endParaRPr lang="en-US"/>
          </a:p>
        </p:txBody>
      </p:sp>
    </p:spTree>
    <p:extLst>
      <p:ext uri="{BB962C8B-B14F-4D97-AF65-F5344CB8AC3E}">
        <p14:creationId xmlns:p14="http://schemas.microsoft.com/office/powerpoint/2010/main" val="494607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combine the idea of hybrid cryptography</a:t>
            </a:r>
            <a:r>
              <a:rPr lang="en-US" baseline="0" dirty="0" smtClean="0"/>
              <a:t> using a session key and the idea of a message digest and digital signature to get the benefits of both.  In the diagram, green represents plain text, red </a:t>
            </a:r>
            <a:r>
              <a:rPr lang="en-US" baseline="0" dirty="0" err="1" smtClean="0"/>
              <a:t>ciphertext</a:t>
            </a:r>
            <a:r>
              <a:rPr lang="en-US" baseline="0" dirty="0" smtClean="0"/>
              <a:t>, and orange cryptographic keys.  The digital signature is shown in light green.  It’s the message digest, enciphered with Alice’s private key.  It remains green because anyone can decipher it using Alice’s public key.</a:t>
            </a:r>
          </a:p>
          <a:p>
            <a:r>
              <a:rPr lang="en-US" sz="1200" kern="1200" dirty="0" smtClean="0">
                <a:solidFill>
                  <a:schemeClr val="tx1"/>
                </a:solidFill>
                <a:latin typeface="Times New Roman" pitchFamily="18" charset="0"/>
                <a:ea typeface="+mn-ea"/>
                <a:cs typeface="+mn-cs"/>
              </a:rPr>
              <a:t>Yes, I am going to ask you about this on the test. The question will say, “Be sure you correctly identify sender and recipient, public and private.” You’ve got four keys—sender’s private key, sender’s public key, recipient’s private key, and recipient’s public key. If you don’t know which one to use when, one of two things happens. Your message doesn’t get encrypted at all. Anybody can read it. Or a message gets encrypted so that nobody can read it. There’s only one right way to do this. Let’s look again. The message digest gets encrypted with the sender’s private key. The session key gets encrypted with the recipient’s public key. This is really easy to figure out because this is the sending end of the message. All you’ve got to do is ask yourself, “What keys can the sender know?” I package everything together and send it off to the recipient of the message. The recipient first decrypts the session key using recipient’s private key, decrypts the message using the encrypted message and the session key, and then validates the digital signature the same way that I’ve showed you earlier, using the sender’s public key.</a:t>
            </a:r>
            <a:endParaRPr lang="en-US" baseline="0" dirty="0" smtClean="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39</a:t>
            </a:fld>
            <a:endParaRPr lang="en-US"/>
          </a:p>
        </p:txBody>
      </p:sp>
    </p:spTree>
    <p:extLst>
      <p:ext uri="{BB962C8B-B14F-4D97-AF65-F5344CB8AC3E}">
        <p14:creationId xmlns:p14="http://schemas.microsoft.com/office/powerpoint/2010/main" val="3763640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process is reversed</a:t>
            </a:r>
            <a:r>
              <a:rPr lang="en-US" baseline="0" dirty="0" smtClean="0"/>
              <a:t> to decrypt the message.  Note that we use the sender’s (Alice’s) public key to decrypt the message digest that is the digital signature.  We use the recipient’s (Bill’s) private key to decrypt the session key.  The session key is then used to decrypt the message.</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40</a:t>
            </a:fld>
            <a:endParaRPr lang="en-US"/>
          </a:p>
        </p:txBody>
      </p:sp>
    </p:spTree>
    <p:extLst>
      <p:ext uri="{BB962C8B-B14F-4D97-AF65-F5344CB8AC3E}">
        <p14:creationId xmlns:p14="http://schemas.microsoft.com/office/powerpoint/2010/main" val="2632939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package a message so that more than one person can decrypt it.</a:t>
            </a:r>
            <a:r>
              <a:rPr lang="en-US" baseline="0" dirty="0" smtClean="0"/>
              <a:t>  To do that, we make more than one copy of the session key and encrypt each copy with the public key of one of the recipients.  Of course, these copies must also identify the recipient.  Doing this does not appreciably increase the number of bytes transmitted because the session key is short.  </a:t>
            </a:r>
          </a:p>
          <a:p>
            <a:r>
              <a:rPr lang="en-US" baseline="0" dirty="0" smtClean="0"/>
              <a:t>The message itself is included only once; each recipient gets a copy of the same session key, encrypted with the recipient’s public key.  We can do this because the session key was randomly generated and will not be re-used.</a:t>
            </a:r>
          </a:p>
          <a:p>
            <a:r>
              <a:rPr lang="en-US" baseline="0" dirty="0" smtClean="0"/>
              <a:t>Similarly, the digital signature is included only once.  Every recipient has access to the sender’s public key, which I needed to validate the digital signature.</a:t>
            </a:r>
          </a:p>
          <a:p>
            <a:r>
              <a:rPr lang="en-US" baseline="0" dirty="0" smtClean="0"/>
              <a:t>Generally, a copy of the session key is encrypted with the sender’s public key and attached to the message as well.  If this were not done, the sender would not be able to open his own copy of the sent message.</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41</a:t>
            </a:fld>
            <a:endParaRPr lang="en-US"/>
          </a:p>
        </p:txBody>
      </p:sp>
    </p:spTree>
    <p:extLst>
      <p:ext uri="{BB962C8B-B14F-4D97-AF65-F5344CB8AC3E}">
        <p14:creationId xmlns:p14="http://schemas.microsoft.com/office/powerpoint/2010/main" val="1283086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gn="l">
              <a:lnSpc>
                <a:spcPct val="115000"/>
              </a:lnSpc>
              <a:spcBef>
                <a:spcPts val="0"/>
              </a:spcBef>
              <a:spcAft>
                <a:spcPts val="1000"/>
              </a:spcAft>
            </a:pPr>
            <a:r>
              <a:rPr lang="en-US" sz="1200" dirty="0" smtClean="0">
                <a:latin typeface="Times New Roman"/>
                <a:ea typeface="Times New Roman"/>
                <a:cs typeface="Times New Roman"/>
              </a:rPr>
              <a:t>You may not have realized it, but you’ve been doing something very similar to this if you bought anything from Amazon or anyplace else that uses a secure Web connection. SSL and its successor, TLS, work exactly this way. The browser generates a secret value. We’re going to turn that secret value into a key by running it through an algorithm, but we start with a secret value called</a:t>
            </a:r>
            <a:r>
              <a:rPr lang="en-US" sz="1200" baseline="0" dirty="0" smtClean="0">
                <a:latin typeface="Times New Roman"/>
                <a:ea typeface="Times New Roman"/>
                <a:cs typeface="Times New Roman"/>
              </a:rPr>
              <a:t> the master secret, generated by the browser</a:t>
            </a:r>
            <a:r>
              <a:rPr lang="en-US" sz="1200" dirty="0" smtClean="0">
                <a:latin typeface="Times New Roman"/>
                <a:ea typeface="Times New Roman"/>
                <a:cs typeface="Times New Roman"/>
              </a:rPr>
              <a:t>. The server provides the server’s public key. The browser can now encrypt that secret value with the server’s public key and securely send it to the server. Browser and server perform the same computation to derive a session key from that shared secret and then use the session key for communication using symmetric cryptography. We have a little bit of public key encryption there. Everything else is done with fast, efficient symmetric-key cryptography.</a:t>
            </a:r>
          </a:p>
          <a:p>
            <a:pPr marL="0" marR="0" algn="l">
              <a:lnSpc>
                <a:spcPct val="115000"/>
              </a:lnSpc>
              <a:spcBef>
                <a:spcPts val="0"/>
              </a:spcBef>
              <a:spcAft>
                <a:spcPts val="1000"/>
              </a:spcAft>
            </a:pPr>
            <a:r>
              <a:rPr lang="en-US" sz="1200" dirty="0" smtClean="0">
                <a:latin typeface="Times New Roman"/>
                <a:ea typeface="Times New Roman"/>
                <a:cs typeface="Times New Roman"/>
              </a:rPr>
              <a:t>If an adversary tries to impersonate</a:t>
            </a:r>
            <a:r>
              <a:rPr lang="en-US" sz="1200" baseline="0" dirty="0" smtClean="0">
                <a:latin typeface="Times New Roman"/>
                <a:ea typeface="Times New Roman"/>
                <a:cs typeface="Times New Roman"/>
              </a:rPr>
              <a:t> Amazon by presenting their public key, the adversary will not have the private key needed to decrypt the master secret.  </a:t>
            </a:r>
          </a:p>
          <a:p>
            <a:pPr marL="0" marR="0" algn="l">
              <a:lnSpc>
                <a:spcPct val="115000"/>
              </a:lnSpc>
              <a:spcBef>
                <a:spcPts val="0"/>
              </a:spcBef>
              <a:spcAft>
                <a:spcPts val="1000"/>
              </a:spcAft>
            </a:pPr>
            <a:r>
              <a:rPr lang="en-US" sz="1200" baseline="0" dirty="0" smtClean="0">
                <a:latin typeface="Times New Roman"/>
                <a:ea typeface="Times New Roman"/>
                <a:cs typeface="Times New Roman"/>
              </a:rPr>
              <a:t>Amazon’s public key is presented as part of a digital certificate, which makes it very difficult for an adversary to present a forged certificate with public key.</a:t>
            </a:r>
            <a:endParaRPr lang="en-US" sz="1100" dirty="0" smtClean="0">
              <a:latin typeface="Calibri"/>
              <a:ea typeface="Times New Roman"/>
              <a:cs typeface="Times New Roman"/>
            </a:endParaRPr>
          </a:p>
          <a:p>
            <a:pPr algn="l"/>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42</a:t>
            </a:fld>
            <a:endParaRPr lang="en-US"/>
          </a:p>
        </p:txBody>
      </p:sp>
    </p:spTree>
    <p:extLst>
      <p:ext uri="{BB962C8B-B14F-4D97-AF65-F5344CB8AC3E}">
        <p14:creationId xmlns:p14="http://schemas.microsoft.com/office/powerpoint/2010/main" val="12637738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imes New Roman"/>
                <a:ea typeface="Times New Roman"/>
              </a:rPr>
              <a:t>A problem with this is there is no way to authenticate that I’ve really got George’s public key. I’ve got something that MIT says is George’s public key, but there’s no way to prove it. The goal of this stuff that we’re going to call the </a:t>
            </a:r>
            <a:r>
              <a:rPr lang="en-US" sz="1200" i="1" dirty="0" smtClean="0">
                <a:latin typeface="Times New Roman"/>
                <a:ea typeface="Times New Roman"/>
              </a:rPr>
              <a:t>public key infrastructure</a:t>
            </a:r>
            <a:r>
              <a:rPr lang="en-US" sz="1200" dirty="0" smtClean="0">
                <a:latin typeface="Times New Roman"/>
                <a:ea typeface="Times New Roman"/>
              </a:rPr>
              <a:t> or the </a:t>
            </a:r>
            <a:r>
              <a:rPr lang="en-US" sz="1200" i="1" dirty="0" smtClean="0">
                <a:latin typeface="Times New Roman"/>
                <a:ea typeface="Times New Roman"/>
              </a:rPr>
              <a:t>web of trust</a:t>
            </a:r>
            <a:r>
              <a:rPr lang="en-US" sz="1200" dirty="0" smtClean="0">
                <a:latin typeface="Times New Roman"/>
                <a:ea typeface="Times New Roman"/>
              </a:rPr>
              <a:t> is to bind an identity to a public key. I’m going to somehow tie George and that stream of bits that are George’s public key together in a way that is difficult to separate. The identity can be something like an email address or a DNS name.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imes New Roman"/>
                <a:ea typeface="Times New Roman"/>
              </a:rPr>
              <a:t>The public key infrastructure is a hierarchical system; the web of trust is peer-to-peer.  Both use digital certificates to bind an identity to a public key.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43</a:t>
            </a:fld>
            <a:endParaRPr lang="en-US"/>
          </a:p>
        </p:txBody>
      </p:sp>
    </p:spTree>
    <p:extLst>
      <p:ext uri="{BB962C8B-B14F-4D97-AF65-F5344CB8AC3E}">
        <p14:creationId xmlns:p14="http://schemas.microsoft.com/office/powerpoint/2010/main" val="14282807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digital certificate is a message containing the identity of a principal, the corresponding</a:t>
            </a:r>
            <a:r>
              <a:rPr lang="en-US" baseline="0" dirty="0" smtClean="0"/>
              <a:t> public key, and other information including the type of digest (hash) used and the identity of the signer(s).  The certificate is not encrypted; anyone can read it.  It is digitally signed by computing a message digest over the certificate and encrypting the message digest with the private keys of the signer(s).</a:t>
            </a:r>
          </a:p>
          <a:p>
            <a:r>
              <a:rPr lang="en-US" baseline="0" dirty="0" smtClean="0"/>
              <a:t>Because the signer’s identity is included in the digital certificate, anyone can decrypt the digest and compare it with a digest computed over the plaintext part of the digital certificate.</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44</a:t>
            </a:fld>
            <a:endParaRPr lang="en-US"/>
          </a:p>
        </p:txBody>
      </p:sp>
    </p:spTree>
    <p:extLst>
      <p:ext uri="{BB962C8B-B14F-4D97-AF65-F5344CB8AC3E}">
        <p14:creationId xmlns:p14="http://schemas.microsoft.com/office/powerpoint/2010/main" val="36067161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schematic</a:t>
            </a:r>
            <a:r>
              <a:rPr lang="en-US" baseline="0" dirty="0" smtClean="0"/>
              <a:t> diagram of a digital certificate.  It contains the principal’s identity, the corresponding public key, the hash used and other information, and the identity of the signer.  The digital signature is a hash over the information in the certificate, encrypted with the signer’s private.  Anyone can decrypt the hash using the signer’s public key, </a:t>
            </a:r>
            <a:r>
              <a:rPr lang="en-US" baseline="0" dirty="0" err="1" smtClean="0"/>
              <a:t>recompute</a:t>
            </a:r>
            <a:r>
              <a:rPr lang="en-US" baseline="0" dirty="0" smtClean="0"/>
              <a:t> the hash, and compare the two. If they are equal, the digital certificate is assumed to be valid.</a:t>
            </a:r>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45</a:t>
            </a:fld>
            <a:endParaRPr lang="en-US"/>
          </a:p>
        </p:txBody>
      </p:sp>
    </p:spTree>
    <p:extLst>
      <p:ext uri="{BB962C8B-B14F-4D97-AF65-F5344CB8AC3E}">
        <p14:creationId xmlns:p14="http://schemas.microsoft.com/office/powerpoint/2010/main" val="925260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Eve can substitute her public key for George’s, the digital signature will no longer validate. To complete the deception, Eve must </a:t>
            </a:r>
            <a:r>
              <a:rPr lang="en-US" baseline="0" dirty="0" err="1" smtClean="0"/>
              <a:t>recompute</a:t>
            </a:r>
            <a:r>
              <a:rPr lang="en-US" baseline="0" dirty="0" smtClean="0"/>
              <a:t> the digest over the changed certificate, and encrypt it with the private key of the signer.  So, she must have access to the private keys of the signer(s) of the certificate.  We hope this is hard.</a:t>
            </a:r>
          </a:p>
          <a:p>
            <a:r>
              <a:rPr lang="en-US" baseline="0" dirty="0" smtClean="0"/>
              <a:t>In the web of trust model, such a certificate can have more than one signature.  For each signature, the signer’s identity and the encrypted hash code are repeated.</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If Evil Eve tries a collision attack and succeeds, then your confidentiality is toast. That’s why we want to use a hash function that we believe to be highly collision-resistant. That’s why we would not use MD5 in digital signatures that we’re taking seriously anymore. That is how the Flame malware worked, was by generating collisions over digital signatures. There was a lot of crypto that made Flame actually work like it worked. We’re going to use SHA-256 and not MD5 anymore.</a:t>
            </a: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46</a:t>
            </a:fld>
            <a:endParaRPr lang="en-US"/>
          </a:p>
        </p:txBody>
      </p:sp>
    </p:spTree>
    <p:extLst>
      <p:ext uri="{BB962C8B-B14F-4D97-AF65-F5344CB8AC3E}">
        <p14:creationId xmlns:p14="http://schemas.microsoft.com/office/powerpoint/2010/main" val="60832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Cryptosystems can be either absolutely secure or computationally secure.</a:t>
            </a:r>
          </a:p>
          <a:p>
            <a:r>
              <a:rPr lang="en-US" dirty="0" smtClean="0">
                <a:latin typeface="Times New Roman" pitchFamily="18" charset="0"/>
                <a:cs typeface="Times New Roman" pitchFamily="18" charset="0"/>
              </a:rPr>
              <a:t>A cryptosystem is </a:t>
            </a:r>
            <a:r>
              <a:rPr lang="en-US" i="1" dirty="0" smtClean="0">
                <a:latin typeface="Times New Roman" pitchFamily="18" charset="0"/>
                <a:cs typeface="Times New Roman" pitchFamily="18" charset="0"/>
              </a:rPr>
              <a:t>absolutely secure </a:t>
            </a:r>
            <a:r>
              <a:rPr lang="en-US" dirty="0" smtClean="0">
                <a:latin typeface="Times New Roman" pitchFamily="18" charset="0"/>
                <a:cs typeface="Times New Roman" pitchFamily="18" charset="0"/>
              </a:rPr>
              <a:t>if there is no way to recover the plaintext without the key.  (And, of course, the algorithm.)  The one time pad is an absolutely secure cryptosystem.</a:t>
            </a:r>
          </a:p>
          <a:p>
            <a:r>
              <a:rPr lang="en-US" dirty="0" smtClean="0">
                <a:latin typeface="Times New Roman" pitchFamily="18" charset="0"/>
                <a:cs typeface="Times New Roman" pitchFamily="18" charset="0"/>
              </a:rPr>
              <a:t>Most cryptosystems </a:t>
            </a:r>
            <a:r>
              <a:rPr lang="en-US" i="1" dirty="0" smtClean="0">
                <a:latin typeface="Times New Roman" pitchFamily="18" charset="0"/>
                <a:cs typeface="Times New Roman" pitchFamily="18" charset="0"/>
              </a:rPr>
              <a:t>are computationally secure</a:t>
            </a:r>
            <a:r>
              <a:rPr lang="en-US" dirty="0" smtClean="0">
                <a:latin typeface="Times New Roman" pitchFamily="18" charset="0"/>
                <a:cs typeface="Times New Roman" pitchFamily="18" charset="0"/>
              </a:rPr>
              <a:t>.  That means there exists a way to crack the system, but it would take so long that the information would</a:t>
            </a:r>
            <a:r>
              <a:rPr lang="en-US" baseline="0" dirty="0" smtClean="0">
                <a:latin typeface="Times New Roman" pitchFamily="18" charset="0"/>
                <a:cs typeface="Times New Roman" pitchFamily="18" charset="0"/>
              </a:rPr>
              <a:t> be valueless when recovered.  At first that may seem to be a serious limitation, but consider how long a message like, “We attack at dawn!” must remain secure.  For many computationally secure systems, the time to break the cipher could be hundreds of thousands of years.</a:t>
            </a:r>
          </a:p>
          <a:p>
            <a:pPr marL="0" marR="0">
              <a:lnSpc>
                <a:spcPct val="115000"/>
              </a:lnSpc>
              <a:spcBef>
                <a:spcPts val="0"/>
              </a:spcBef>
              <a:spcAft>
                <a:spcPts val="1000"/>
              </a:spcAft>
            </a:pPr>
            <a:r>
              <a:rPr lang="en-US" baseline="0" dirty="0" smtClean="0">
                <a:latin typeface="Times New Roman" pitchFamily="18" charset="0"/>
                <a:cs typeface="Times New Roman" pitchFamily="18" charset="0"/>
              </a:rPr>
              <a:t>Even for more practical examples, a cryptosystem that will withstand attack for a few decades is likely to be sufficient. </a:t>
            </a:r>
            <a:r>
              <a:rPr lang="en-US" sz="1200" dirty="0" smtClean="0">
                <a:latin typeface="Times New Roman"/>
                <a:ea typeface="Times New Roman"/>
                <a:cs typeface="Times New Roman"/>
              </a:rPr>
              <a:t>Let me suggest a different and perhaps more real world question. How long, if I want to encrypt credit card numbers for me, my own credit card numbers. I’m 60-harrumph years old. How long does that system need to withstand attack by the Ukrainian Mafia? </a:t>
            </a:r>
            <a:endParaRPr lang="en-US" sz="1100" dirty="0" smtClean="0">
              <a:latin typeface="Calibri"/>
              <a:ea typeface="Times New Roman"/>
              <a:cs typeface="Times New Roman"/>
            </a:endParaRPr>
          </a:p>
          <a:p>
            <a:r>
              <a:rPr lang="en-US" sz="1200" dirty="0" smtClean="0">
                <a:latin typeface="Times New Roman"/>
                <a:ea typeface="Times New Roman"/>
              </a:rPr>
              <a:t>Yeah, until I die! It’s a pretty good bet that another 60 years is good enough, right? It’s a pretty good bet that I am not around here charging stuff to my American Express card 60 years from now. So the cryptosystem doesn’t have to stand up for 600,000 times the age of the universe, withstanding an attack for 60 or 100 years is plenty good enough.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6</a:t>
            </a:fld>
            <a:endParaRPr lang="en-US"/>
          </a:p>
        </p:txBody>
      </p:sp>
    </p:spTree>
    <p:extLst>
      <p:ext uri="{BB962C8B-B14F-4D97-AF65-F5344CB8AC3E}">
        <p14:creationId xmlns:p14="http://schemas.microsoft.com/office/powerpoint/2010/main" val="528499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I validate that digital certificate in the same way I would validate any other digital signature, by first decrypting the hash code, second, computing a new one, and then comparing them for equality.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The final thing to do is to</a:t>
            </a:r>
            <a:r>
              <a:rPr lang="en-US" sz="1200" kern="1200" baseline="0" dirty="0" smtClean="0">
                <a:solidFill>
                  <a:schemeClr val="tx1"/>
                </a:solidFill>
                <a:latin typeface="Times New Roman" pitchFamily="18" charset="0"/>
                <a:ea typeface="+mn-ea"/>
                <a:cs typeface="+mn-cs"/>
              </a:rPr>
              <a:t> check whether the certificate has been revoked.  That could have been done if the corresponding private key were compromised or inaccessible.  In the public key infrastructure model, the certificate authority maintains the revocation list.  In the web of trust model, it’s on the key server.</a:t>
            </a:r>
            <a:endParaRPr lang="en-US" sz="1200" kern="1200" dirty="0" smtClean="0">
              <a:solidFill>
                <a:schemeClr val="tx1"/>
              </a:solidFill>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BA701B85-440D-4F42-9FBB-F9666FFAED69}" type="slidenum">
              <a:rPr lang="en-US" smtClean="0"/>
              <a:pPr>
                <a:defRPr/>
              </a:pPr>
              <a:t>47</a:t>
            </a:fld>
            <a:endParaRPr lang="en-US"/>
          </a:p>
        </p:txBody>
      </p:sp>
    </p:spTree>
    <p:extLst>
      <p:ext uri="{BB962C8B-B14F-4D97-AF65-F5344CB8AC3E}">
        <p14:creationId xmlns:p14="http://schemas.microsoft.com/office/powerpoint/2010/main" val="2901590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smtClean="0">
                <a:latin typeface="Times New Roman"/>
                <a:ea typeface="Times New Roman"/>
                <a:cs typeface="Times New Roman"/>
              </a:rPr>
              <a:t>Cryptosystems can be cracked in two ways. One way is to try all possible keys. This is the brute-force mechanism. If I have a 256 bit key, as we do with AES encryption which we haven’t talked about yet. There are 2 to the 256 power possible keys. 2 to the 256 power is an extremely big number. The last time I tried to figure out how long it might take to break a message encrypted with a key like that I got an answer that was something like 600,000 times the age of the universe. In other words, a very long time. </a:t>
            </a:r>
            <a:endParaRPr lang="en-US" sz="1100" dirty="0" smtClean="0">
              <a:latin typeface="Calibri"/>
              <a:ea typeface="Times New Roman"/>
              <a:cs typeface="Times New Roman"/>
            </a:endParaRPr>
          </a:p>
          <a:p>
            <a:pPr marL="0" marR="0">
              <a:lnSpc>
                <a:spcPct val="115000"/>
              </a:lnSpc>
              <a:spcBef>
                <a:spcPts val="0"/>
              </a:spcBef>
              <a:spcAft>
                <a:spcPts val="1000"/>
              </a:spcAft>
            </a:pPr>
            <a:r>
              <a:rPr lang="en-US" sz="1200" dirty="0" smtClean="0">
                <a:latin typeface="Times New Roman"/>
                <a:ea typeface="Times New Roman"/>
                <a:cs typeface="Times New Roman"/>
              </a:rPr>
              <a:t>There are a couple of ways to crack a cryptosystem. One of them is the brute-force system, try every possible key and see if the message that comes out makes sense. Now that can actually be automated, at least a little bit, because we can write computer programs that recognize English text, or, in fact, text in Russian or Hebrew, or whatever language we hope  that the message, we suspect that the message is in. So it’s not as bad as having somebody lay eyeballs on 2</a:t>
            </a:r>
            <a:r>
              <a:rPr lang="en-US" sz="1200" baseline="30000" dirty="0" smtClean="0">
                <a:latin typeface="Times New Roman"/>
                <a:ea typeface="Times New Roman"/>
                <a:cs typeface="Times New Roman"/>
              </a:rPr>
              <a:t>256</a:t>
            </a:r>
            <a:r>
              <a:rPr lang="en-US" sz="1200" dirty="0" smtClean="0">
                <a:latin typeface="Times New Roman"/>
                <a:ea typeface="Times New Roman"/>
                <a:cs typeface="Times New Roman"/>
              </a:rPr>
              <a:t> messages; that it’s not an easy thing to do. </a:t>
            </a:r>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7</a:t>
            </a:fld>
            <a:endParaRPr lang="en-US"/>
          </a:p>
        </p:txBody>
      </p:sp>
    </p:spTree>
    <p:extLst>
      <p:ext uri="{BB962C8B-B14F-4D97-AF65-F5344CB8AC3E}">
        <p14:creationId xmlns:p14="http://schemas.microsoft.com/office/powerpoint/2010/main" val="554805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Times New Roman" pitchFamily="18" charset="0"/>
                <a:ea typeface="+mn-ea"/>
                <a:cs typeface="Times New Roman" pitchFamily="18" charset="0"/>
              </a:rPr>
              <a:t>If I use a key that is as long as the message, something like: “I am enrolled in a… and the message is shorter than that or exactly that long. If I use a key that is as long as the message and it’s random, which, the key sentence I gave you is not. A key that is as long as the message and random is provably unbreakable . We’re not going to try to prove it in here but I can</a:t>
            </a:r>
            <a:r>
              <a:rPr lang="en-US" sz="1200" kern="1200" baseline="0" dirty="0" smtClean="0">
                <a:solidFill>
                  <a:schemeClr val="tx1"/>
                </a:solidFill>
                <a:latin typeface="Times New Roman" pitchFamily="18" charset="0"/>
                <a:ea typeface="+mn-ea"/>
                <a:cs typeface="Times New Roman" pitchFamily="18" charset="0"/>
              </a:rPr>
              <a:t> demonstrate that it is </a:t>
            </a:r>
            <a:r>
              <a:rPr lang="en-US" sz="1200" kern="1200" dirty="0" smtClean="0">
                <a:solidFill>
                  <a:schemeClr val="tx1"/>
                </a:solidFill>
                <a:latin typeface="Times New Roman" pitchFamily="18" charset="0"/>
                <a:ea typeface="+mn-ea"/>
                <a:cs typeface="Times New Roman" pitchFamily="18" charset="0"/>
              </a:rPr>
              <a:t>unbreakable, and the reason is, since the letters in the key are random, there is no correspondence without the key between cipher text and plain text. All the statistical frequencies are gone. All those correspondences are concealed. </a:t>
            </a:r>
          </a:p>
          <a:p>
            <a:r>
              <a:rPr lang="en-US" sz="1200" kern="1200" dirty="0" smtClean="0">
                <a:solidFill>
                  <a:schemeClr val="tx1"/>
                </a:solidFill>
                <a:latin typeface="Times New Roman" pitchFamily="18" charset="0"/>
                <a:ea typeface="+mn-ea"/>
                <a:cs typeface="Times New Roman" pitchFamily="18" charset="0"/>
              </a:rPr>
              <a:t>If I encrypt “HELLO” using a one-time</a:t>
            </a:r>
            <a:r>
              <a:rPr lang="en-US" sz="1200" kern="1200" baseline="0" dirty="0" smtClean="0">
                <a:solidFill>
                  <a:schemeClr val="tx1"/>
                </a:solidFill>
                <a:latin typeface="Times New Roman" pitchFamily="18" charset="0"/>
                <a:ea typeface="+mn-ea"/>
                <a:cs typeface="Times New Roman" pitchFamily="18" charset="0"/>
              </a:rPr>
              <a:t> pad and get “EQNVZ,” a brute force attack might reveal that EQNVZ </a:t>
            </a:r>
            <a:r>
              <a:rPr lang="en-US" sz="1200" i="1" kern="1200" baseline="0" dirty="0" smtClean="0">
                <a:solidFill>
                  <a:schemeClr val="tx1"/>
                </a:solidFill>
                <a:latin typeface="Times New Roman" pitchFamily="18" charset="0"/>
                <a:ea typeface="+mn-ea"/>
                <a:cs typeface="Times New Roman" pitchFamily="18" charset="0"/>
              </a:rPr>
              <a:t>could</a:t>
            </a:r>
            <a:r>
              <a:rPr lang="en-US" sz="1200" kern="1200" baseline="0" dirty="0" smtClean="0">
                <a:solidFill>
                  <a:schemeClr val="tx1"/>
                </a:solidFill>
                <a:latin typeface="Times New Roman" pitchFamily="18" charset="0"/>
                <a:ea typeface="+mn-ea"/>
                <a:cs typeface="Times New Roman" pitchFamily="18" charset="0"/>
              </a:rPr>
              <a:t> decrypt to HELLO.  But, it is equally likely to decrypt to LATER or AMUSE, or ANGLE or BRASH or BROKE or CAUSE or CAVED or any other five-letter word.  They are all equally probable.</a:t>
            </a:r>
            <a:endParaRPr lang="en-US" sz="1200" kern="1200" dirty="0" smtClean="0">
              <a:solidFill>
                <a:schemeClr val="tx1"/>
              </a:solidFill>
              <a:latin typeface="Times New Roman" pitchFamily="18" charset="0"/>
              <a:ea typeface="+mn-ea"/>
              <a:cs typeface="Times New Roman" pitchFamily="18" charset="0"/>
            </a:endParaRPr>
          </a:p>
          <a:p>
            <a:r>
              <a:rPr lang="en-US" sz="1200" kern="1200" dirty="0" smtClean="0">
                <a:solidFill>
                  <a:schemeClr val="tx1"/>
                </a:solidFill>
                <a:latin typeface="Times New Roman" pitchFamily="18" charset="0"/>
                <a:ea typeface="+mn-ea"/>
                <a:cs typeface="Times New Roman" pitchFamily="18" charset="0"/>
              </a:rPr>
              <a:t>The key does have to be random. I can’t use a pseudo random number generator because, then I could attack the one-time pad by trying to generate the same pseudo random sequence. Von Neumann said anyone who considers </a:t>
            </a:r>
            <a:r>
              <a:rPr lang="en-US" sz="1200" u="none" strike="noStrike" kern="1200" dirty="0" smtClean="0">
                <a:solidFill>
                  <a:schemeClr val="tx1"/>
                </a:solidFill>
                <a:latin typeface="Times New Roman" pitchFamily="18" charset="0"/>
                <a:ea typeface="+mn-ea"/>
                <a:cs typeface="Times New Roman" pitchFamily="18" charset="0"/>
              </a:rPr>
              <a:t>arithmetical methods producing random numbers is in a state of sin. Cryptographers and crypt analysts would agree with him.</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11</a:t>
            </a:fld>
            <a:endParaRPr lang="en-US"/>
          </a:p>
        </p:txBody>
      </p:sp>
    </p:spTree>
    <p:extLst>
      <p:ext uri="{BB962C8B-B14F-4D97-AF65-F5344CB8AC3E}">
        <p14:creationId xmlns:p14="http://schemas.microsoft.com/office/powerpoint/2010/main" val="3488872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none" strike="noStrike" kern="1200" dirty="0" smtClean="0">
                <a:solidFill>
                  <a:schemeClr val="tx1"/>
                </a:solidFill>
                <a:latin typeface="Times New Roman" pitchFamily="18" charset="0"/>
                <a:ea typeface="+mn-ea"/>
                <a:cs typeface="Times New Roman" pitchFamily="18" charset="0"/>
              </a:rPr>
              <a:t>So where do I get random numbers? </a:t>
            </a:r>
            <a:endParaRPr lang="en-US" sz="1200" kern="1200" dirty="0" smtClean="0">
              <a:solidFill>
                <a:schemeClr val="tx1"/>
              </a:solidFill>
              <a:latin typeface="Times New Roman" pitchFamily="18" charset="0"/>
              <a:ea typeface="+mn-ea"/>
              <a:cs typeface="Times New Roman" pitchFamily="18" charset="0"/>
            </a:endParaRPr>
          </a:p>
          <a:p>
            <a:r>
              <a:rPr lang="en-US" sz="1200" kern="1200" dirty="0" smtClean="0">
                <a:solidFill>
                  <a:schemeClr val="tx1"/>
                </a:solidFill>
                <a:latin typeface="Times New Roman" pitchFamily="18" charset="0"/>
                <a:ea typeface="+mn-ea"/>
                <a:cs typeface="Times New Roman" pitchFamily="18" charset="0"/>
              </a:rPr>
              <a:t>Actually, a pretty good way of generating random numbers, although not a perfect way, is to track mouse movements. Somebody says move the mouse randomly around on your desk for a minute. Well even if you’re moving it back and forth. I don’t move it randomly I just do this. The number of mouse interrupts is not the same unless you have a robot arm, a really good robot arm moving the mouse. You can get a pretty good random number that way. If you want a really good random number, get a Geiger counter.  Radioactive materials decay at a predictable rate, but at random intervals. So I can tell you the half-life of Iodine 131, but I can’t tell you when the next alpha particle is going to be emitted. That’s random. Cosmic rays, which zoom through us continuously, are random. The intervals between them are random. And so, if I measure some physical process that is known to be random, I can get truly random numbers. But, the thing that is now the National Institute of Standards and Technology, formerly, the National Bureau of Standards, built a cosmic ray clock. It ticked randomly, and kept perfect time. We know the incidence of cosmic rays. We just don’t know when the next one’s </a:t>
            </a:r>
            <a:r>
              <a:rPr lang="en-US" sz="1200" kern="1200" dirty="0" err="1" smtClean="0">
                <a:solidFill>
                  <a:schemeClr val="tx1"/>
                </a:solidFill>
                <a:latin typeface="Times New Roman" pitchFamily="18" charset="0"/>
                <a:ea typeface="+mn-ea"/>
                <a:cs typeface="Times New Roman" pitchFamily="18" charset="0"/>
              </a:rPr>
              <a:t>gonna</a:t>
            </a:r>
            <a:r>
              <a:rPr lang="en-US" sz="1200" kern="1200" dirty="0" smtClean="0">
                <a:solidFill>
                  <a:schemeClr val="tx1"/>
                </a:solidFill>
                <a:latin typeface="Times New Roman" pitchFamily="18" charset="0"/>
                <a:ea typeface="+mn-ea"/>
                <a:cs typeface="Times New Roman" pitchFamily="18" charset="0"/>
              </a:rPr>
              <a:t> show up. So, if I am keeping time in minutes and my cosmic rays occur at several per second, I can keep time to the exact minute and still pick randomly. The thing that I most remember when reading about that experiment, was a scientist who said “Heaven help us if the taxpayers ever find out how much this costs.”</a:t>
            </a:r>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12</a:t>
            </a:fld>
            <a:endParaRPr lang="en-US"/>
          </a:p>
        </p:txBody>
      </p:sp>
    </p:spTree>
    <p:extLst>
      <p:ext uri="{BB962C8B-B14F-4D97-AF65-F5344CB8AC3E}">
        <p14:creationId xmlns:p14="http://schemas.microsoft.com/office/powerpoint/2010/main" val="1307464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EDC62537-8B68-4944-9E47-1B0003831FCA}" type="slidenum">
              <a:rPr lang="en-US"/>
              <a:pPr/>
              <a:t>13</a:t>
            </a:fld>
            <a:endParaRPr lang="en-US"/>
          </a:p>
        </p:txBody>
      </p:sp>
      <p:sp>
        <p:nvSpPr>
          <p:cNvPr id="105475" name="Rectangle 2"/>
          <p:cNvSpPr>
            <a:spLocks noGrp="1" noRot="1" noChangeAspect="1" noChangeArrowheads="1" noTextEdit="1"/>
          </p:cNvSpPr>
          <p:nvPr>
            <p:ph type="sldImg"/>
          </p:nvPr>
        </p:nvSpPr>
        <p:spPr>
          <a:xfrm>
            <a:off x="1257300" y="720725"/>
            <a:ext cx="4800600" cy="3600450"/>
          </a:xfrm>
          <a:ln/>
        </p:spPr>
      </p:sp>
      <p:sp>
        <p:nvSpPr>
          <p:cNvPr id="105476" name="Rectangle 3"/>
          <p:cNvSpPr>
            <a:spLocks noGrp="1" noChangeArrowheads="1"/>
          </p:cNvSpPr>
          <p:nvPr>
            <p:ph type="body" idx="1"/>
          </p:nvPr>
        </p:nvSpPr>
        <p:spPr>
          <a:noFill/>
          <a:ln/>
        </p:spPr>
        <p:txBody>
          <a:bodyPr/>
          <a:lstStyle/>
          <a:p>
            <a:r>
              <a:rPr lang="en-US" dirty="0" smtClean="0"/>
              <a:t>August </a:t>
            </a:r>
            <a:r>
              <a:rPr lang="en-US" dirty="0" err="1" smtClean="0"/>
              <a:t>Kerckhoffs</a:t>
            </a:r>
            <a:r>
              <a:rPr lang="en-US" dirty="0" smtClean="0"/>
              <a:t> – 19</a:t>
            </a:r>
            <a:r>
              <a:rPr lang="en-US" baseline="30000" dirty="0" smtClean="0"/>
              <a:t>th</a:t>
            </a:r>
            <a:r>
              <a:rPr lang="en-US" dirty="0" smtClean="0"/>
              <a:t> Century Dutch linguistics and </a:t>
            </a:r>
            <a:r>
              <a:rPr lang="en-US" dirty="0" err="1" smtClean="0"/>
              <a:t>cyrptographer</a:t>
            </a:r>
            <a:r>
              <a:rPr lang="en-US" dirty="0" smtClean="0"/>
              <a:t>.</a:t>
            </a:r>
          </a:p>
          <a:p>
            <a:r>
              <a:rPr lang="en-US" dirty="0" smtClean="0"/>
              <a:t>Also” Shannon’s maxim: The enemy knows the system.</a:t>
            </a:r>
          </a:p>
        </p:txBody>
      </p:sp>
    </p:spTree>
    <p:extLst>
      <p:ext uri="{BB962C8B-B14F-4D97-AF65-F5344CB8AC3E}">
        <p14:creationId xmlns:p14="http://schemas.microsoft.com/office/powerpoint/2010/main" val="1427424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a:lnSpc>
                <a:spcPct val="115000"/>
              </a:lnSpc>
              <a:spcBef>
                <a:spcPts val="0"/>
              </a:spcBef>
              <a:spcAft>
                <a:spcPts val="1000"/>
              </a:spcAft>
            </a:pPr>
            <a:r>
              <a:rPr lang="en-US" sz="1200" dirty="0" smtClean="0">
                <a:latin typeface="Times New Roman"/>
                <a:ea typeface="Times New Roman"/>
                <a:cs typeface="Times New Roman"/>
              </a:rPr>
              <a:t>Claude Shannon, worked for the phone company, did information theory but also worked in encryption during World War II. And first of all, said, “Encryption’s a lot of work. The amount of secrecy I need determines how much work we should do. If the message is “We attack at dawn.” I don’t need to work on it very hard to keep it confidential for the amount of time that’s necessary. The second one says “Note the key space and the algorithm should be free of artificial constraints.” Here’s what that means in terms of the key space. In some circumstances you’re trying to type a password and the system into which you’re typing gripes at you and says “Nope, can’t use those punctuation marks.” Okay, use a space. Nope, can’t use the up arrow character. Those are artificial constraints. I should be able to use anything in my password that I can type on the keyboard. And Shannon says, “Yes, you should be able to use anything.” The constraint then becomes one of the keys you can press. Same thing for the algorithm. We shouldn’t throw things out because of their nature. “Implementation should be simple,” says Shannon, because if it’s simple, we can check that it’s right. Good news. Errors in enciphering could not propagate. What this means is, Shannon is using either punch paper tape or pencil, right? Or a machine with gears and wheels. What this means is, if I mistype one letter on my machine or </a:t>
            </a:r>
            <a:r>
              <a:rPr lang="en-US" sz="1200" dirty="0" err="1" smtClean="0">
                <a:latin typeface="Times New Roman"/>
                <a:ea typeface="Times New Roman"/>
                <a:cs typeface="Times New Roman"/>
              </a:rPr>
              <a:t>misencrypt</a:t>
            </a:r>
            <a:r>
              <a:rPr lang="en-US" sz="1200" dirty="0" smtClean="0">
                <a:latin typeface="Times New Roman"/>
                <a:ea typeface="Times New Roman"/>
                <a:cs typeface="Times New Roman"/>
              </a:rPr>
              <a:t> one letter using my tableau, I should not mess up the entire rest of the message. There should be one garble in the message, not the whole rest of the thing is messed up.</a:t>
            </a:r>
            <a:endParaRPr lang="en-US" sz="1100" dirty="0" smtClean="0">
              <a:latin typeface="Calibri"/>
              <a:ea typeface="Times New Roman"/>
              <a:cs typeface="Times New Roman"/>
            </a:endParaRPr>
          </a:p>
          <a:p>
            <a:pPr marL="0" marR="0">
              <a:lnSpc>
                <a:spcPct val="115000"/>
              </a:lnSpc>
              <a:spcBef>
                <a:spcPts val="0"/>
              </a:spcBef>
              <a:spcAft>
                <a:spcPts val="1000"/>
              </a:spcAft>
            </a:pPr>
            <a:r>
              <a:rPr lang="en-US" sz="1200" dirty="0" smtClean="0">
                <a:latin typeface="Times New Roman"/>
                <a:ea typeface="Times New Roman"/>
                <a:cs typeface="Times New Roman"/>
              </a:rPr>
              <a:t>World War II messages got sent by telegraphers with telegraph keys, right? And so Shannon says “Enciphering encryption should not increase the message size.” That’s not quite as important in the 21</a:t>
            </a:r>
            <a:r>
              <a:rPr lang="en-US" sz="1200" baseline="30000" dirty="0" smtClean="0">
                <a:latin typeface="Times New Roman"/>
                <a:ea typeface="Times New Roman"/>
                <a:cs typeface="Times New Roman"/>
              </a:rPr>
              <a:t>st</a:t>
            </a:r>
            <a:r>
              <a:rPr lang="en-US" sz="1200" dirty="0" smtClean="0">
                <a:latin typeface="Times New Roman"/>
                <a:ea typeface="Times New Roman"/>
                <a:cs typeface="Times New Roman"/>
              </a:rPr>
              <a:t> Century as it was then. But it’s still kind of a good thing to have. </a:t>
            </a:r>
            <a:endParaRPr lang="en-US" sz="1100" dirty="0">
              <a:latin typeface="Calibri"/>
              <a:ea typeface="Times New Roman"/>
              <a:cs typeface="Times New Roman"/>
            </a:endParaRPr>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14</a:t>
            </a:fld>
            <a:endParaRPr lang="en-US"/>
          </a:p>
        </p:txBody>
      </p:sp>
    </p:spTree>
    <p:extLst>
      <p:ext uri="{BB962C8B-B14F-4D97-AF65-F5344CB8AC3E}">
        <p14:creationId xmlns:p14="http://schemas.microsoft.com/office/powerpoint/2010/main" val="1877061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1000"/>
              </a:spcAft>
            </a:pPr>
            <a:r>
              <a:rPr lang="en-US" sz="1200" dirty="0" smtClean="0">
                <a:latin typeface="Times New Roman"/>
                <a:ea typeface="Times New Roman"/>
                <a:cs typeface="Times New Roman"/>
              </a:rPr>
              <a:t>So trustworthy Symmetric encryption systems, secret key encryption systems, need to be based on sound mathematics. This is not the sort of thing that you make up in your spare time. Okay? Not without a Ph.D. in mathematics with some concentration in cryptography.</a:t>
            </a:r>
            <a:endParaRPr lang="en-US" sz="1100" dirty="0" smtClean="0">
              <a:latin typeface="Calibri"/>
              <a:ea typeface="Times New Roman"/>
              <a:cs typeface="Times New Roman"/>
            </a:endParaRPr>
          </a:p>
          <a:p>
            <a:pPr marL="0" marR="0">
              <a:lnSpc>
                <a:spcPct val="115000"/>
              </a:lnSpc>
              <a:spcBef>
                <a:spcPts val="0"/>
              </a:spcBef>
              <a:spcAft>
                <a:spcPts val="1000"/>
              </a:spcAft>
            </a:pPr>
            <a:r>
              <a:rPr lang="en-US" sz="1200" dirty="0" smtClean="0">
                <a:latin typeface="Times New Roman"/>
                <a:ea typeface="Times New Roman"/>
                <a:cs typeface="Times New Roman"/>
              </a:rPr>
              <a:t>I will give you a counter example. Has everyone heard of the WEP algorithm for securing </a:t>
            </a:r>
            <a:r>
              <a:rPr lang="en-US" sz="1200" dirty="0" err="1" smtClean="0">
                <a:latin typeface="Times New Roman"/>
                <a:ea typeface="Times New Roman"/>
                <a:cs typeface="Times New Roman"/>
              </a:rPr>
              <a:t>WiFi</a:t>
            </a:r>
            <a:r>
              <a:rPr lang="en-US" sz="1200" dirty="0" smtClean="0">
                <a:latin typeface="Times New Roman"/>
                <a:ea typeface="Times New Roman"/>
                <a:cs typeface="Times New Roman"/>
              </a:rPr>
              <a:t>? Is anyone still using it?  Shouldn’t because it is trivial to crack. It was invented by electrical engineers who know a whole lot of stuff about radio waves. They didn’t know enough about cryptography. And they invented a crypto system that’s trivial to crack and people still laugh at them. So there’s plenty of real crypto systems out there for you to use you don’t need to invent one. Should be analyzed by experts and should withstand the test of time. And the crypto systems that we have used and standards have really done that. I’m going to tell you in a minute that the data encryption standard is now obsolete. But it’s obsolete because of its short key length, not because of a problem in the algorithm, although there are some problems in the algorithm.</a:t>
            </a:r>
            <a:endParaRPr lang="en-US" sz="1100" dirty="0" smtClean="0">
              <a:latin typeface="Calibri"/>
              <a:ea typeface="Times New Roman"/>
              <a:cs typeface="Times New Roman"/>
            </a:endParaRPr>
          </a:p>
          <a:p>
            <a:pPr marL="0" marR="0">
              <a:lnSpc>
                <a:spcPct val="115000"/>
              </a:lnSpc>
              <a:spcBef>
                <a:spcPts val="0"/>
              </a:spcBef>
              <a:spcAft>
                <a:spcPts val="1000"/>
              </a:spcAft>
            </a:pPr>
            <a:r>
              <a:rPr lang="en-US" sz="1200" dirty="0" smtClean="0">
                <a:latin typeface="Times New Roman"/>
                <a:ea typeface="Times New Roman"/>
                <a:cs typeface="Times New Roman"/>
              </a:rPr>
              <a:t>And so, as with almost everything in information technology, it’s not as easy as it looks. For us, we’re going to be users of cryptography rather than developers. Pick a good one and stick with it.</a:t>
            </a:r>
            <a:endParaRPr lang="en-US" sz="1100" dirty="0" smtClean="0">
              <a:latin typeface="Calibri"/>
              <a:ea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15</a:t>
            </a:fld>
            <a:endParaRPr lang="en-US"/>
          </a:p>
        </p:txBody>
      </p:sp>
    </p:spTree>
    <p:extLst>
      <p:ext uri="{BB962C8B-B14F-4D97-AF65-F5344CB8AC3E}">
        <p14:creationId xmlns:p14="http://schemas.microsoft.com/office/powerpoint/2010/main" val="300099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1365017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891359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326754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423290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219689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1040365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621643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2262610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386479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381538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11903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21928883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IT 6533</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447800" y="3352800"/>
            <a:ext cx="6400800" cy="2133600"/>
          </a:xfrm>
        </p:spPr>
        <p:txBody>
          <a:bodyPr/>
          <a:lstStyle/>
          <a:p>
            <a:r>
              <a:rPr lang="en-US" dirty="0" smtClean="0"/>
              <a:t>Application of Cryptography</a:t>
            </a:r>
            <a:br>
              <a:rPr lang="en-US" dirty="0" smtClean="0"/>
            </a:b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Symmetric Key Cryptography</a:t>
            </a:r>
          </a:p>
        </p:txBody>
      </p:sp>
      <p:sp>
        <p:nvSpPr>
          <p:cNvPr id="4" name="Slide Number Placeholder 3"/>
          <p:cNvSpPr>
            <a:spLocks noGrp="1"/>
          </p:cNvSpPr>
          <p:nvPr>
            <p:ph type="sldNum" sz="quarter" idx="12"/>
          </p:nvPr>
        </p:nvSpPr>
        <p:spPr/>
        <p:txBody>
          <a:bodyPr/>
          <a:lstStyle/>
          <a:p>
            <a:fld id="{8BE5C4FA-312C-4517-B8F5-BFA7C13735BB}" type="slidenum">
              <a:rPr lang="en-US" smtClean="0"/>
              <a:pPr/>
              <a:t>10</a:t>
            </a:fld>
            <a:endParaRPr lang="en-US"/>
          </a:p>
        </p:txBody>
      </p:sp>
      <p:sp>
        <p:nvSpPr>
          <p:cNvPr id="32771" name="Text Box 3"/>
          <p:cNvSpPr txBox="1">
            <a:spLocks noChangeArrowheads="1"/>
          </p:cNvSpPr>
          <p:nvPr/>
        </p:nvSpPr>
        <p:spPr bwMode="auto">
          <a:xfrm>
            <a:off x="1157570" y="1523794"/>
            <a:ext cx="6848956" cy="3929374"/>
          </a:xfrm>
          <a:prstGeom prst="rect">
            <a:avLst/>
          </a:prstGeom>
          <a:noFill/>
          <a:ln w="9525">
            <a:noFill/>
            <a:miter lim="800000"/>
            <a:headEnd/>
            <a:tailEnd/>
          </a:ln>
        </p:spPr>
        <p:txBody>
          <a:bodyPr lIns="111853" tIns="55926" rIns="111853" bIns="55926">
            <a:spAutoFit/>
          </a:bodyPr>
          <a:lstStyle/>
          <a:p>
            <a:pPr algn="l">
              <a:spcBef>
                <a:spcPct val="50000"/>
              </a:spcBef>
            </a:pPr>
            <a:r>
              <a:rPr lang="en-US" dirty="0"/>
              <a:t>Encrypt by applying the key to the plaintext using an algorithm.</a:t>
            </a:r>
          </a:p>
          <a:p>
            <a:pPr algn="l">
              <a:spcBef>
                <a:spcPct val="50000"/>
              </a:spcBef>
            </a:pPr>
            <a:r>
              <a:rPr lang="en-US" dirty="0"/>
              <a:t>Decrypt by reversing the process using the </a:t>
            </a:r>
            <a:r>
              <a:rPr lang="en-US" i="1" dirty="0"/>
              <a:t>same</a:t>
            </a:r>
            <a:r>
              <a:rPr lang="en-US" dirty="0"/>
              <a:t> key and the inverse algorithm.</a:t>
            </a:r>
          </a:p>
          <a:p>
            <a:pPr algn="l">
              <a:spcBef>
                <a:spcPct val="50000"/>
              </a:spcBef>
            </a:pPr>
            <a:r>
              <a:rPr lang="en-US" b="1" dirty="0"/>
              <a:t>Mnemonic:</a:t>
            </a:r>
            <a:r>
              <a:rPr lang="en-US" dirty="0"/>
              <a:t> </a:t>
            </a:r>
            <a:r>
              <a:rPr lang="en-US" i="1" dirty="0">
                <a:solidFill>
                  <a:srgbClr val="FF0000"/>
                </a:solidFill>
              </a:rPr>
              <a:t>symmetric</a:t>
            </a:r>
            <a:r>
              <a:rPr lang="en-US" i="1" dirty="0"/>
              <a:t>, </a:t>
            </a:r>
            <a:r>
              <a:rPr lang="en-US" i="1" dirty="0">
                <a:solidFill>
                  <a:srgbClr val="FF0000"/>
                </a:solidFill>
              </a:rPr>
              <a:t>shared key</a:t>
            </a:r>
            <a:r>
              <a:rPr lang="en-US" dirty="0">
                <a:solidFill>
                  <a:srgbClr val="FF0000"/>
                </a:solidFill>
              </a:rPr>
              <a:t> </a:t>
            </a:r>
            <a:r>
              <a:rPr lang="en-US" dirty="0"/>
              <a:t>and </a:t>
            </a:r>
            <a:r>
              <a:rPr lang="en-US" i="1" dirty="0"/>
              <a:t>secret key</a:t>
            </a:r>
            <a:r>
              <a:rPr lang="en-US" dirty="0"/>
              <a:t> are all the same thing and they all start with </a:t>
            </a:r>
            <a:r>
              <a:rPr lang="en-US" i="1" dirty="0"/>
              <a:t>S</a:t>
            </a:r>
            <a:r>
              <a:rPr lang="en-US" dirty="0"/>
              <a:t>.</a:t>
            </a:r>
          </a:p>
        </p:txBody>
      </p:sp>
    </p:spTree>
    <p:extLst>
      <p:ext uri="{BB962C8B-B14F-4D97-AF65-F5344CB8AC3E}">
        <p14:creationId xmlns:p14="http://schemas.microsoft.com/office/powerpoint/2010/main" val="435128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One-Time Pad</a:t>
            </a:r>
          </a:p>
        </p:txBody>
      </p:sp>
      <p:sp>
        <p:nvSpPr>
          <p:cNvPr id="12291" name="Rectangle 3"/>
          <p:cNvSpPr>
            <a:spLocks noGrp="1" noChangeArrowheads="1"/>
          </p:cNvSpPr>
          <p:nvPr>
            <p:ph idx="1"/>
          </p:nvPr>
        </p:nvSpPr>
        <p:spPr>
          <a:xfrm>
            <a:off x="533400" y="1524000"/>
            <a:ext cx="7841734" cy="5036519"/>
          </a:xfrm>
        </p:spPr>
        <p:txBody>
          <a:bodyPr/>
          <a:lstStyle/>
          <a:p>
            <a:pPr>
              <a:spcBef>
                <a:spcPts val="0"/>
              </a:spcBef>
            </a:pPr>
            <a:r>
              <a:rPr lang="en-US" sz="2800" dirty="0" smtClean="0"/>
              <a:t>A cipher with a </a:t>
            </a:r>
            <a:r>
              <a:rPr lang="en-US" sz="2800" dirty="0" smtClean="0">
                <a:solidFill>
                  <a:srgbClr val="FF0000"/>
                </a:solidFill>
              </a:rPr>
              <a:t>random key at least as long </a:t>
            </a:r>
            <a:r>
              <a:rPr lang="en-US" sz="2800" dirty="0" smtClean="0"/>
              <a:t>as the message.</a:t>
            </a:r>
          </a:p>
          <a:p>
            <a:pPr>
              <a:spcBef>
                <a:spcPts val="0"/>
              </a:spcBef>
            </a:pPr>
            <a:r>
              <a:rPr lang="en-US" sz="2800" dirty="0" smtClean="0"/>
              <a:t>Provably unbreakable.</a:t>
            </a:r>
          </a:p>
          <a:p>
            <a:pPr>
              <a:spcBef>
                <a:spcPts val="0"/>
              </a:spcBef>
            </a:pPr>
            <a:r>
              <a:rPr lang="en-US" sz="2800" dirty="0" smtClean="0"/>
              <a:t>Why? Any part of the </a:t>
            </a:r>
            <a:r>
              <a:rPr lang="en-US" sz="2800" dirty="0" err="1" smtClean="0"/>
              <a:t>ciphertext</a:t>
            </a:r>
            <a:r>
              <a:rPr lang="en-US" sz="2800" dirty="0" smtClean="0"/>
              <a:t> is equally likely to correspond to any plaintext.</a:t>
            </a:r>
          </a:p>
          <a:p>
            <a:pPr>
              <a:spcBef>
                <a:spcPts val="0"/>
              </a:spcBef>
            </a:pPr>
            <a:r>
              <a:rPr lang="en-US" sz="2800" dirty="0" smtClean="0"/>
              <a:t>Example: HELLO produces </a:t>
            </a:r>
            <a:r>
              <a:rPr lang="en-US" sz="2800" dirty="0" err="1" smtClean="0"/>
              <a:t>ciphertext</a:t>
            </a:r>
            <a:r>
              <a:rPr lang="en-US" sz="2800" dirty="0" smtClean="0"/>
              <a:t> EQNVZ</a:t>
            </a:r>
          </a:p>
          <a:p>
            <a:pPr>
              <a:spcBef>
                <a:spcPts val="0"/>
              </a:spcBef>
            </a:pPr>
            <a:r>
              <a:rPr lang="en-US" sz="2800" dirty="0" smtClean="0"/>
              <a:t>A brute force attack with infinite computing power determines that EQNVZ = HELLO</a:t>
            </a:r>
          </a:p>
          <a:p>
            <a:pPr>
              <a:spcBef>
                <a:spcPts val="0"/>
              </a:spcBef>
            </a:pPr>
            <a:r>
              <a:rPr lang="en-US" sz="2800" dirty="0" smtClean="0"/>
              <a:t>But it </a:t>
            </a:r>
            <a:r>
              <a:rPr lang="en-US" sz="2800" i="1" dirty="0" smtClean="0"/>
              <a:t>also</a:t>
            </a:r>
            <a:r>
              <a:rPr lang="en-US" sz="2800" dirty="0" smtClean="0"/>
              <a:t> determines that EQNVZ = LATER </a:t>
            </a:r>
          </a:p>
          <a:p>
            <a:pPr>
              <a:spcBef>
                <a:spcPts val="0"/>
              </a:spcBef>
            </a:pPr>
            <a:r>
              <a:rPr lang="en-US" sz="2800" dirty="0" smtClean="0"/>
              <a:t>Both possibilities, and every other five letter word, are equally probable!</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More About One-Time Pads</a:t>
            </a:r>
          </a:p>
        </p:txBody>
      </p:sp>
      <p:sp>
        <p:nvSpPr>
          <p:cNvPr id="12291" name="Rectangle 3"/>
          <p:cNvSpPr>
            <a:spLocks noGrp="1" noChangeArrowheads="1"/>
          </p:cNvSpPr>
          <p:nvPr>
            <p:ph idx="1"/>
          </p:nvPr>
        </p:nvSpPr>
        <p:spPr>
          <a:xfrm>
            <a:off x="685800" y="1600200"/>
            <a:ext cx="7841734" cy="5036519"/>
          </a:xfrm>
        </p:spPr>
        <p:txBody>
          <a:bodyPr/>
          <a:lstStyle/>
          <a:p>
            <a:r>
              <a:rPr lang="en-US" sz="3000" dirty="0" smtClean="0"/>
              <a:t>Warning: </a:t>
            </a:r>
            <a:r>
              <a:rPr lang="en-US" sz="3000" dirty="0" smtClean="0">
                <a:solidFill>
                  <a:srgbClr val="FF0000"/>
                </a:solidFill>
              </a:rPr>
              <a:t>keys</a:t>
            </a:r>
            <a:r>
              <a:rPr lang="en-US" sz="3000" dirty="0" smtClean="0"/>
              <a:t> </a:t>
            </a:r>
            <a:r>
              <a:rPr lang="en-US" sz="3000" i="1" dirty="0" smtClean="0">
                <a:solidFill>
                  <a:srgbClr val="FF0000"/>
                </a:solidFill>
              </a:rPr>
              <a:t>must</a:t>
            </a:r>
            <a:r>
              <a:rPr lang="en-US" sz="3000" dirty="0" smtClean="0">
                <a:solidFill>
                  <a:srgbClr val="FF0000"/>
                </a:solidFill>
              </a:rPr>
              <a:t> be random</a:t>
            </a:r>
            <a:r>
              <a:rPr lang="en-US" sz="3000" dirty="0" smtClean="0"/>
              <a:t>, or you can attack the cipher by trying to regenerate the key</a:t>
            </a:r>
          </a:p>
          <a:p>
            <a:r>
              <a:rPr lang="en-US" sz="3000" dirty="0" smtClean="0"/>
              <a:t>Approximations, such as using pseudorandom number generators to generate keys, are </a:t>
            </a:r>
            <a:r>
              <a:rPr lang="en-US" sz="3000" i="1" dirty="0" smtClean="0"/>
              <a:t>not</a:t>
            </a:r>
            <a:r>
              <a:rPr lang="en-US" sz="3000" dirty="0" smtClean="0"/>
              <a:t> random, but may be adequate in some cases.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Key Strength and Security</a:t>
            </a:r>
          </a:p>
        </p:txBody>
      </p:sp>
      <p:sp>
        <p:nvSpPr>
          <p:cNvPr id="4" name="Slide Number Placeholder 3"/>
          <p:cNvSpPr>
            <a:spLocks noGrp="1"/>
          </p:cNvSpPr>
          <p:nvPr>
            <p:ph type="sldNum" sz="quarter" idx="12"/>
          </p:nvPr>
        </p:nvSpPr>
        <p:spPr>
          <a:xfrm>
            <a:off x="228600" y="6248400"/>
            <a:ext cx="1905000" cy="452438"/>
          </a:xfrm>
        </p:spPr>
        <p:txBody>
          <a:bodyPr/>
          <a:lstStyle/>
          <a:p>
            <a:fld id="{8BE5C4FA-312C-4517-B8F5-BFA7C13735BB}" type="slidenum">
              <a:rPr lang="en-US" smtClean="0"/>
              <a:pPr/>
              <a:t>13</a:t>
            </a:fld>
            <a:endParaRPr lang="en-US" dirty="0"/>
          </a:p>
        </p:txBody>
      </p:sp>
      <p:sp>
        <p:nvSpPr>
          <p:cNvPr id="34819" name="Text Box 3"/>
          <p:cNvSpPr txBox="1">
            <a:spLocks noChangeArrowheads="1"/>
          </p:cNvSpPr>
          <p:nvPr/>
        </p:nvSpPr>
        <p:spPr bwMode="auto">
          <a:xfrm>
            <a:off x="713434" y="1447800"/>
            <a:ext cx="7620670" cy="4775759"/>
          </a:xfrm>
          <a:prstGeom prst="rect">
            <a:avLst/>
          </a:prstGeom>
          <a:noFill/>
          <a:ln w="9525">
            <a:noFill/>
            <a:miter lim="800000"/>
            <a:headEnd/>
            <a:tailEnd/>
          </a:ln>
        </p:spPr>
        <p:txBody>
          <a:bodyPr lIns="111853" tIns="55926" rIns="111853" bIns="55926">
            <a:spAutoFit/>
          </a:bodyPr>
          <a:lstStyle/>
          <a:p>
            <a:pPr algn="l">
              <a:spcBef>
                <a:spcPts val="600"/>
              </a:spcBef>
            </a:pPr>
            <a:r>
              <a:rPr lang="en-US" sz="2800" dirty="0"/>
              <a:t>Encryption is a mathematical operation</a:t>
            </a:r>
          </a:p>
          <a:p>
            <a:pPr algn="l">
              <a:spcBef>
                <a:spcPts val="600"/>
              </a:spcBef>
            </a:pPr>
            <a:r>
              <a:rPr lang="en-US" sz="2800" i="1" dirty="0"/>
              <a:t>The strength is in the key</a:t>
            </a:r>
            <a:r>
              <a:rPr lang="en-US" sz="2800" dirty="0"/>
              <a:t>, not the algorithm!  (Assume that the bad guys know the algorithm</a:t>
            </a:r>
            <a:r>
              <a:rPr lang="en-US" sz="2800" dirty="0" smtClean="0"/>
              <a:t>.)  </a:t>
            </a:r>
            <a:r>
              <a:rPr lang="en-US" sz="2800" dirty="0"/>
              <a:t>That is </a:t>
            </a:r>
            <a:r>
              <a:rPr lang="en-US" sz="2800" i="1" dirty="0" err="1"/>
              <a:t>Kerckhoffs</a:t>
            </a:r>
            <a:r>
              <a:rPr lang="en-US" sz="2800" i="1" dirty="0"/>
              <a:t>’ Principle</a:t>
            </a:r>
            <a:r>
              <a:rPr lang="en-US" sz="2800" dirty="0"/>
              <a:t>.)</a:t>
            </a:r>
          </a:p>
          <a:p>
            <a:pPr algn="l">
              <a:spcBef>
                <a:spcPts val="600"/>
              </a:spcBef>
            </a:pPr>
            <a:r>
              <a:rPr lang="en-US" sz="2800" dirty="0"/>
              <a:t>However, the algorithm must be free from “shortcut attacks.”</a:t>
            </a:r>
          </a:p>
          <a:p>
            <a:pPr algn="l">
              <a:spcBef>
                <a:spcPts val="600"/>
              </a:spcBef>
            </a:pPr>
            <a:r>
              <a:rPr lang="en-US" sz="2800" dirty="0"/>
              <a:t>Keys should be </a:t>
            </a:r>
            <a:r>
              <a:rPr lang="en-US" sz="2800" i="1" dirty="0"/>
              <a:t>long</a:t>
            </a:r>
            <a:r>
              <a:rPr lang="en-US" sz="2800" dirty="0"/>
              <a:t> and </a:t>
            </a:r>
            <a:r>
              <a:rPr lang="en-US" sz="2800" i="1" dirty="0"/>
              <a:t>random.</a:t>
            </a:r>
          </a:p>
          <a:p>
            <a:pPr algn="l">
              <a:spcBef>
                <a:spcPts val="600"/>
              </a:spcBef>
            </a:pPr>
            <a:r>
              <a:rPr lang="en-US" sz="2800" dirty="0"/>
              <a:t>Keys are applied over blocks of data.  Brute force attack: try all possible key combinations.  40-bit key: 2</a:t>
            </a:r>
            <a:r>
              <a:rPr lang="en-US" sz="2800" baseline="30000" dirty="0"/>
              <a:t>40</a:t>
            </a:r>
            <a:r>
              <a:rPr lang="en-US" sz="2800" dirty="0"/>
              <a:t> combinations</a:t>
            </a:r>
            <a:r>
              <a:rPr lang="en-US" dirty="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Shannon’s Characteristics</a:t>
            </a:r>
          </a:p>
        </p:txBody>
      </p:sp>
      <p:sp>
        <p:nvSpPr>
          <p:cNvPr id="15363" name="Rectangle 3"/>
          <p:cNvSpPr>
            <a:spLocks noGrp="1" noChangeArrowheads="1"/>
          </p:cNvSpPr>
          <p:nvPr>
            <p:ph idx="1"/>
          </p:nvPr>
        </p:nvSpPr>
        <p:spPr/>
        <p:txBody>
          <a:bodyPr/>
          <a:lstStyle/>
          <a:p>
            <a:r>
              <a:rPr lang="en-US" dirty="0" smtClean="0"/>
              <a:t>The amount of secrecy needed determines the amount of work that’s appropriate.</a:t>
            </a:r>
          </a:p>
          <a:p>
            <a:r>
              <a:rPr lang="en-US" dirty="0" smtClean="0"/>
              <a:t>The key space (</a:t>
            </a:r>
            <a:r>
              <a:rPr lang="en-US" dirty="0" smtClean="0">
                <a:solidFill>
                  <a:srgbClr val="FF0000"/>
                </a:solidFill>
              </a:rPr>
              <a:t>e.g., password character restriction</a:t>
            </a:r>
            <a:r>
              <a:rPr lang="en-US" dirty="0" smtClean="0"/>
              <a:t>) and algorithm should be free of artificial constraints.</a:t>
            </a:r>
          </a:p>
          <a:p>
            <a:r>
              <a:rPr lang="en-US" dirty="0" smtClean="0"/>
              <a:t>Implementation should be as simple as possible.</a:t>
            </a:r>
          </a:p>
          <a:p>
            <a:r>
              <a:rPr lang="en-US" dirty="0" smtClean="0"/>
              <a:t>Errors in enciphering should not propagate</a:t>
            </a:r>
          </a:p>
          <a:p>
            <a:r>
              <a:rPr lang="en-US" dirty="0" smtClean="0"/>
              <a:t>Enciphering should not increase message size.</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“Trustworthy” Encryption Systems</a:t>
            </a:r>
          </a:p>
        </p:txBody>
      </p:sp>
      <p:sp>
        <p:nvSpPr>
          <p:cNvPr id="16387" name="Rectangle 3"/>
          <p:cNvSpPr>
            <a:spLocks noGrp="1" noChangeArrowheads="1"/>
          </p:cNvSpPr>
          <p:nvPr>
            <p:ph idx="1"/>
          </p:nvPr>
        </p:nvSpPr>
        <p:spPr/>
        <p:txBody>
          <a:bodyPr/>
          <a:lstStyle/>
          <a:p>
            <a:r>
              <a:rPr lang="en-US" dirty="0" smtClean="0"/>
              <a:t>Based on sound mathematics</a:t>
            </a:r>
          </a:p>
          <a:p>
            <a:pPr lvl="1"/>
            <a:r>
              <a:rPr lang="en-US" dirty="0" smtClean="0"/>
              <a:t>Is the algorithm trivial to crack? (WEP)</a:t>
            </a:r>
          </a:p>
          <a:p>
            <a:pPr lvl="1"/>
            <a:r>
              <a:rPr lang="en-US" dirty="0" smtClean="0"/>
              <a:t>Is the key length is short (DES)?</a:t>
            </a:r>
          </a:p>
          <a:p>
            <a:r>
              <a:rPr lang="en-US" dirty="0" smtClean="0"/>
              <a:t>Analyzed by experts</a:t>
            </a:r>
          </a:p>
          <a:p>
            <a:r>
              <a:rPr lang="en-US" dirty="0" smtClean="0"/>
              <a:t>Withstand the test of time</a:t>
            </a:r>
            <a:br>
              <a:rPr lang="en-US" dirty="0" smtClean="0"/>
            </a:br>
            <a:endParaRPr lang="en-US" dirty="0" smtClean="0"/>
          </a:p>
          <a:p>
            <a:pPr>
              <a:buFontTx/>
              <a:buNone/>
            </a:pPr>
            <a:r>
              <a:rPr lang="en-US" dirty="0" smtClean="0"/>
              <a:t>“It’s not as easy as it looks!”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Symmetric (Secret Key) Encryption</a:t>
            </a:r>
          </a:p>
        </p:txBody>
      </p:sp>
      <p:sp>
        <p:nvSpPr>
          <p:cNvPr id="21507" name="Rectangle 3"/>
          <p:cNvSpPr>
            <a:spLocks noGrp="1" noChangeArrowheads="1"/>
          </p:cNvSpPr>
          <p:nvPr>
            <p:ph idx="1"/>
          </p:nvPr>
        </p:nvSpPr>
        <p:spPr>
          <a:xfrm>
            <a:off x="228600" y="1676400"/>
            <a:ext cx="8762163" cy="4846742"/>
          </a:xfrm>
        </p:spPr>
        <p:txBody>
          <a:bodyPr/>
          <a:lstStyle/>
          <a:p>
            <a:r>
              <a:rPr lang="en-US" dirty="0" smtClean="0"/>
              <a:t>DES			56 bits (1973)   </a:t>
            </a:r>
            <a:r>
              <a:rPr lang="en-US" dirty="0" smtClean="0">
                <a:solidFill>
                  <a:srgbClr val="FF0000"/>
                </a:solidFill>
                <a:latin typeface="Comic Sans MS" pitchFamily="66" charset="0"/>
              </a:rPr>
              <a:t>Obsolete!</a:t>
            </a:r>
          </a:p>
          <a:p>
            <a:r>
              <a:rPr lang="en-US" dirty="0" smtClean="0"/>
              <a:t>3DES			3 keys, multiple encryption</a:t>
            </a:r>
            <a:br>
              <a:rPr lang="en-US" dirty="0" smtClean="0"/>
            </a:br>
            <a:r>
              <a:rPr lang="en-US" dirty="0" smtClean="0"/>
              <a:t>				(strength equivalent to 112 bits)</a:t>
            </a:r>
          </a:p>
          <a:p>
            <a:r>
              <a:rPr lang="en-US" dirty="0" smtClean="0"/>
              <a:t>AES (</a:t>
            </a:r>
            <a:r>
              <a:rPr lang="en-US" dirty="0" err="1" smtClean="0"/>
              <a:t>Rijndael</a:t>
            </a:r>
            <a:r>
              <a:rPr lang="en-US" dirty="0" smtClean="0"/>
              <a:t>)	128 (and more) bit keys</a:t>
            </a:r>
            <a:br>
              <a:rPr lang="en-US" dirty="0" smtClean="0"/>
            </a:br>
            <a:r>
              <a:rPr lang="en-US" dirty="0" smtClean="0"/>
              <a:t>				 (2001)</a:t>
            </a:r>
          </a:p>
          <a:p>
            <a:r>
              <a:rPr lang="en-US" dirty="0" smtClean="0"/>
              <a:t>Others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The Advanced Encryption Standard</a:t>
            </a:r>
          </a:p>
        </p:txBody>
      </p:sp>
      <p:sp>
        <p:nvSpPr>
          <p:cNvPr id="20483" name="Rectangle 3"/>
          <p:cNvSpPr>
            <a:spLocks noGrp="1" noChangeArrowheads="1"/>
          </p:cNvSpPr>
          <p:nvPr>
            <p:ph idx="1"/>
          </p:nvPr>
        </p:nvSpPr>
        <p:spPr>
          <a:xfrm>
            <a:off x="616969" y="1553563"/>
            <a:ext cx="7773405" cy="4848602"/>
          </a:xfrm>
        </p:spPr>
        <p:txBody>
          <a:bodyPr/>
          <a:lstStyle/>
          <a:p>
            <a:r>
              <a:rPr lang="en-US" sz="3600" dirty="0" smtClean="0"/>
              <a:t>DES is too weak for use now</a:t>
            </a:r>
          </a:p>
          <a:p>
            <a:r>
              <a:rPr lang="en-US" sz="3600" dirty="0" smtClean="0"/>
              <a:t>NIST selected </a:t>
            </a:r>
            <a:r>
              <a:rPr lang="en-US" sz="3600" dirty="0" err="1" smtClean="0"/>
              <a:t>Rijndael</a:t>
            </a:r>
            <a:r>
              <a:rPr lang="en-US" sz="3600" dirty="0" smtClean="0"/>
              <a:t> as Advanced Encryption Standard, </a:t>
            </a:r>
            <a:r>
              <a:rPr lang="en-US" sz="3600" dirty="0" smtClean="0">
                <a:solidFill>
                  <a:srgbClr val="FF0000"/>
                </a:solidFill>
              </a:rPr>
              <a:t>successor to DES </a:t>
            </a:r>
            <a:r>
              <a:rPr lang="en-US" sz="3600" dirty="0" smtClean="0"/>
              <a:t>effective in May, 2002</a:t>
            </a:r>
          </a:p>
          <a:p>
            <a:r>
              <a:rPr lang="en-US" sz="3600" dirty="0" smtClean="0"/>
              <a:t>Designed to withstand attacks that were successful on DES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smtClean="0"/>
              <a:t>The Problem with Secret Keys</a:t>
            </a:r>
          </a:p>
        </p:txBody>
      </p:sp>
      <p:sp>
        <p:nvSpPr>
          <p:cNvPr id="18435" name="Rectangle 3"/>
          <p:cNvSpPr>
            <a:spLocks noGrp="1" noChangeArrowheads="1"/>
          </p:cNvSpPr>
          <p:nvPr>
            <p:ph idx="1"/>
          </p:nvPr>
        </p:nvSpPr>
        <p:spPr/>
        <p:txBody>
          <a:bodyPr/>
          <a:lstStyle/>
          <a:p>
            <a:r>
              <a:rPr lang="en-US" dirty="0" smtClean="0"/>
              <a:t>You use secret-key cryptography to protect unsecure transmission or storage</a:t>
            </a:r>
          </a:p>
          <a:p>
            <a:r>
              <a:rPr lang="en-US" dirty="0" smtClean="0"/>
              <a:t>Problem: how does the </a:t>
            </a:r>
            <a:r>
              <a:rPr lang="en-US" dirty="0" smtClean="0">
                <a:solidFill>
                  <a:srgbClr val="FF0000"/>
                </a:solidFill>
              </a:rPr>
              <a:t>recipient get </a:t>
            </a:r>
            <a:r>
              <a:rPr lang="en-US" dirty="0" smtClean="0"/>
              <a:t>the </a:t>
            </a:r>
            <a:r>
              <a:rPr lang="en-US" dirty="0" smtClean="0">
                <a:solidFill>
                  <a:srgbClr val="FF0000"/>
                </a:solidFill>
              </a:rPr>
              <a:t>secret</a:t>
            </a:r>
            <a:r>
              <a:rPr lang="en-US" dirty="0" smtClean="0"/>
              <a:t> </a:t>
            </a:r>
            <a:r>
              <a:rPr lang="en-US" dirty="0" smtClean="0">
                <a:solidFill>
                  <a:srgbClr val="FF0000"/>
                </a:solidFill>
              </a:rPr>
              <a:t>key</a:t>
            </a:r>
            <a:r>
              <a:rPr lang="en-US" dirty="0" smtClean="0"/>
              <a:t>!?!</a:t>
            </a:r>
            <a:br>
              <a:rPr lang="en-US" dirty="0" smtClean="0"/>
            </a:br>
            <a:r>
              <a:rPr lang="en-US" dirty="0" smtClean="0"/>
              <a:t/>
            </a:r>
            <a:br>
              <a:rPr lang="en-US" dirty="0" smtClean="0"/>
            </a:br>
            <a:r>
              <a:rPr lang="en-US" dirty="0" smtClean="0"/>
              <a:t/>
            </a:r>
            <a:br>
              <a:rPr lang="en-US" dirty="0" smtClean="0"/>
            </a:br>
            <a:r>
              <a:rPr lang="en-US" dirty="0" smtClean="0"/>
              <a:t>(Out of band transmission is one secure way, but often one could simply transmit the message, and not just the key, if a secure channel exists. )</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18</a:t>
            </a:fld>
            <a:endParaRPr lang="en-US"/>
          </a:p>
        </p:txBody>
      </p:sp>
      <p:sp>
        <p:nvSpPr>
          <p:cNvPr id="5" name="TextBox 4"/>
          <p:cNvSpPr txBox="1"/>
          <p:nvPr/>
        </p:nvSpPr>
        <p:spPr>
          <a:xfrm>
            <a:off x="1143000" y="3429000"/>
            <a:ext cx="7239000" cy="707886"/>
          </a:xfrm>
          <a:prstGeom prst="rect">
            <a:avLst/>
          </a:prstGeom>
          <a:noFill/>
        </p:spPr>
        <p:txBody>
          <a:bodyPr wrap="square" rtlCol="0">
            <a:spAutoFit/>
          </a:bodyPr>
          <a:lstStyle/>
          <a:p>
            <a:r>
              <a:rPr lang="en-US" sz="4000" dirty="0" smtClean="0">
                <a:solidFill>
                  <a:srgbClr val="C00000"/>
                </a:solidFill>
                <a:latin typeface="Comic Sans MS" pitchFamily="66" charset="0"/>
              </a:rPr>
              <a:t>Key Exchange Problem</a:t>
            </a:r>
            <a:endParaRPr lang="en-US" sz="4000"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Weaknesses</a:t>
            </a:r>
          </a:p>
        </p:txBody>
      </p:sp>
      <p:sp>
        <p:nvSpPr>
          <p:cNvPr id="19459" name="Rectangle 3"/>
          <p:cNvSpPr>
            <a:spLocks noGrp="1" noChangeArrowheads="1"/>
          </p:cNvSpPr>
          <p:nvPr>
            <p:ph idx="1"/>
          </p:nvPr>
        </p:nvSpPr>
        <p:spPr/>
        <p:txBody>
          <a:bodyPr/>
          <a:lstStyle/>
          <a:p>
            <a:r>
              <a:rPr lang="en-US" smtClean="0"/>
              <a:t>Bribery, coercion, etc.</a:t>
            </a:r>
          </a:p>
          <a:p>
            <a:r>
              <a:rPr lang="en-US" smtClean="0"/>
              <a:t>Release of plaintext</a:t>
            </a:r>
          </a:p>
          <a:p>
            <a:r>
              <a:rPr lang="en-US" smtClean="0"/>
              <a:t>Error and carelessness</a:t>
            </a:r>
          </a:p>
          <a:p>
            <a:r>
              <a:rPr lang="en-US" smtClean="0"/>
              <a:t>Painstaking analysis</a:t>
            </a:r>
          </a:p>
        </p:txBody>
      </p:sp>
      <p:sp>
        <p:nvSpPr>
          <p:cNvPr id="4" name="Slide Number Placeholder 3"/>
          <p:cNvSpPr>
            <a:spLocks noGrp="1"/>
          </p:cNvSpPr>
          <p:nvPr>
            <p:ph type="sldNum" sz="quarter" idx="12"/>
          </p:nvPr>
        </p:nvSpPr>
        <p:spPr/>
        <p:txBody>
          <a:bodyPr/>
          <a:lstStyle/>
          <a:p>
            <a:fld id="{F866578B-4DEA-4433-8074-C0E1D584D2A6}"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Cryptography</a:t>
            </a:r>
          </a:p>
        </p:txBody>
      </p:sp>
      <p:sp>
        <p:nvSpPr>
          <p:cNvPr id="24579" name="Rectangle 3"/>
          <p:cNvSpPr>
            <a:spLocks noGrp="1" noChangeArrowheads="1"/>
          </p:cNvSpPr>
          <p:nvPr>
            <p:ph idx="1"/>
          </p:nvPr>
        </p:nvSpPr>
        <p:spPr/>
        <p:txBody>
          <a:bodyPr/>
          <a:lstStyle/>
          <a:p>
            <a:r>
              <a:rPr lang="en-US" b="1" dirty="0" smtClean="0"/>
              <a:t>Cryptography</a:t>
            </a:r>
            <a:r>
              <a:rPr lang="en-US" dirty="0" smtClean="0"/>
              <a:t>: making secret ciphers</a:t>
            </a:r>
          </a:p>
          <a:p>
            <a:pPr lvl="1"/>
            <a:r>
              <a:rPr lang="en-US" dirty="0" smtClean="0"/>
              <a:t>crypt (</a:t>
            </a:r>
            <a:r>
              <a:rPr lang="en-US" i="1" dirty="0" err="1" smtClean="0"/>
              <a:t>kryptós</a:t>
            </a:r>
            <a:r>
              <a:rPr lang="en-US" dirty="0" smtClean="0"/>
              <a:t>): hidden, secret</a:t>
            </a:r>
          </a:p>
          <a:p>
            <a:pPr lvl="1"/>
            <a:r>
              <a:rPr lang="en-US" dirty="0" smtClean="0"/>
              <a:t>graph (</a:t>
            </a:r>
            <a:r>
              <a:rPr lang="en-US" i="1" dirty="0" err="1" smtClean="0"/>
              <a:t>gráphein</a:t>
            </a:r>
            <a:r>
              <a:rPr lang="en-US" dirty="0" smtClean="0"/>
              <a:t>): writing</a:t>
            </a:r>
          </a:p>
          <a:p>
            <a:r>
              <a:rPr lang="en-US" b="1" dirty="0" smtClean="0"/>
              <a:t>Cryptanalysis</a:t>
            </a:r>
            <a:r>
              <a:rPr lang="en-US" dirty="0" smtClean="0"/>
              <a:t>: analysis of cipher text (and other information) to attempt to derive plain text.</a:t>
            </a:r>
          </a:p>
          <a:p>
            <a:r>
              <a:rPr lang="en-US" b="1" dirty="0"/>
              <a:t>Cryptology</a:t>
            </a:r>
            <a:r>
              <a:rPr lang="en-US" dirty="0"/>
              <a:t>: the art and science of making and breaking secret ciphers</a:t>
            </a:r>
            <a:r>
              <a:rPr lang="en-US" dirty="0" smtClean="0"/>
              <a:t>.  The union of cryptography and cryptanalysis.</a:t>
            </a:r>
          </a:p>
          <a:p>
            <a:endParaRPr lang="en-US" dirty="0" smtClean="0"/>
          </a:p>
        </p:txBody>
      </p:sp>
      <p:sp>
        <p:nvSpPr>
          <p:cNvPr id="4" name="Slide Number Placeholder 3"/>
          <p:cNvSpPr>
            <a:spLocks noGrp="1"/>
          </p:cNvSpPr>
          <p:nvPr>
            <p:ph type="sldNum" sz="quarter" idx="12"/>
          </p:nvPr>
        </p:nvSpPr>
        <p:spPr/>
        <p:txBody>
          <a:bodyPr/>
          <a:lstStyle/>
          <a:p>
            <a:fld id="{F866578B-4DEA-4433-8074-C0E1D584D2A6}"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Very Strange Lock</a:t>
            </a:r>
            <a:endParaRPr lang="en-US" dirty="0"/>
          </a:p>
        </p:txBody>
      </p:sp>
      <p:sp>
        <p:nvSpPr>
          <p:cNvPr id="6" name="Content Placeholder 5"/>
          <p:cNvSpPr>
            <a:spLocks noGrp="1"/>
          </p:cNvSpPr>
          <p:nvPr>
            <p:ph idx="1"/>
          </p:nvPr>
        </p:nvSpPr>
        <p:spPr>
          <a:xfrm>
            <a:off x="710579" y="3733800"/>
            <a:ext cx="7773405" cy="2580588"/>
          </a:xfrm>
        </p:spPr>
        <p:txBody>
          <a:bodyPr/>
          <a:lstStyle/>
          <a:p>
            <a:r>
              <a:rPr lang="en-US" dirty="0" smtClean="0"/>
              <a:t>If locked with B, can only be unlocked with V. (B won’t unlock it.) </a:t>
            </a:r>
          </a:p>
          <a:p>
            <a:r>
              <a:rPr lang="en-US" dirty="0" smtClean="0"/>
              <a:t>If locked with V, only unlocked with B.</a:t>
            </a:r>
          </a:p>
          <a:p>
            <a:r>
              <a:rPr lang="en-US" dirty="0" smtClean="0"/>
              <a:t>So, B and V are inverses of one another with respect to this lock.</a:t>
            </a:r>
            <a:endParaRPr lang="en-US" dirty="0"/>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20</a:t>
            </a:fld>
            <a:endParaRPr lang="en-US" dirty="0"/>
          </a:p>
        </p:txBody>
      </p:sp>
      <p:pic>
        <p:nvPicPr>
          <p:cNvPr id="7" name="Content Placeholder 4" descr="public_key.png"/>
          <p:cNvPicPr>
            <a:picLocks noChangeAspect="1"/>
          </p:cNvPicPr>
          <p:nvPr/>
        </p:nvPicPr>
        <p:blipFill>
          <a:blip r:embed="rId3" cstate="print"/>
          <a:stretch>
            <a:fillRect/>
          </a:stretch>
        </p:blipFill>
        <p:spPr bwMode="auto">
          <a:xfrm>
            <a:off x="1871003" y="1638408"/>
            <a:ext cx="5452559" cy="2019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a:t>
            </a:r>
            <a:endParaRPr lang="en-US" dirty="0"/>
          </a:p>
        </p:txBody>
      </p:sp>
      <p:sp>
        <p:nvSpPr>
          <p:cNvPr id="3" name="Content Placeholder 2"/>
          <p:cNvSpPr>
            <a:spLocks noGrp="1"/>
          </p:cNvSpPr>
          <p:nvPr>
            <p:ph idx="1"/>
          </p:nvPr>
        </p:nvSpPr>
        <p:spPr>
          <a:xfrm>
            <a:off x="381000" y="1600200"/>
            <a:ext cx="8199455" cy="2714547"/>
          </a:xfrm>
        </p:spPr>
        <p:txBody>
          <a:bodyPr>
            <a:normAutofit/>
          </a:bodyPr>
          <a:lstStyle/>
          <a:p>
            <a:r>
              <a:rPr lang="en-US" sz="2800" dirty="0" smtClean="0"/>
              <a:t>Give each of your friends a lock and a B key</a:t>
            </a:r>
          </a:p>
          <a:p>
            <a:r>
              <a:rPr lang="en-US" sz="2800" dirty="0" smtClean="0"/>
              <a:t>You keep the </a:t>
            </a:r>
            <a:r>
              <a:rPr lang="en-US" sz="2800" i="1" dirty="0" smtClean="0"/>
              <a:t>only</a:t>
            </a:r>
            <a:r>
              <a:rPr lang="en-US" sz="2800" dirty="0" smtClean="0"/>
              <a:t> V key.</a:t>
            </a:r>
          </a:p>
          <a:p>
            <a:r>
              <a:rPr lang="en-US" sz="2800" dirty="0" smtClean="0"/>
              <a:t>Your friends can send you a locked box (locked with the B key) that only you can open because you have the only V key.</a:t>
            </a:r>
            <a:endParaRPr lang="en-US" sz="2800" dirty="0"/>
          </a:p>
        </p:txBody>
      </p:sp>
      <p:sp>
        <p:nvSpPr>
          <p:cNvPr id="6" name="Slide Number Placeholder 5"/>
          <p:cNvSpPr>
            <a:spLocks noGrp="1"/>
          </p:cNvSpPr>
          <p:nvPr>
            <p:ph type="sldNum" sz="quarter" idx="12"/>
          </p:nvPr>
        </p:nvSpPr>
        <p:spPr/>
        <p:txBody>
          <a:bodyPr/>
          <a:lstStyle/>
          <a:p>
            <a:pPr algn="l">
              <a:defRPr/>
            </a:pPr>
            <a:fld id="{10C49E6D-AD3C-4795-A74E-318078446730}" type="slidenum">
              <a:rPr lang="en-US" smtClean="0"/>
              <a:pPr algn="l">
                <a:defRPr/>
              </a:pPr>
              <a:t>21</a:t>
            </a:fld>
            <a:endParaRPr lang="en-US" dirty="0"/>
          </a:p>
        </p:txBody>
      </p:sp>
      <p:pic>
        <p:nvPicPr>
          <p:cNvPr id="5" name="Picture 4" descr="locked_box.png"/>
          <p:cNvPicPr>
            <a:picLocks noChangeAspect="1"/>
          </p:cNvPicPr>
          <p:nvPr/>
        </p:nvPicPr>
        <p:blipFill>
          <a:blip r:embed="rId3" cstate="print"/>
          <a:stretch>
            <a:fillRect/>
          </a:stretch>
        </p:blipFill>
        <p:spPr>
          <a:xfrm>
            <a:off x="3048000" y="3432464"/>
            <a:ext cx="4569833" cy="289316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Public Key Cryptography</a:t>
            </a:r>
          </a:p>
        </p:txBody>
      </p:sp>
      <p:sp>
        <p:nvSpPr>
          <p:cNvPr id="22531" name="Rectangle 3"/>
          <p:cNvSpPr>
            <a:spLocks noGrp="1" noChangeArrowheads="1"/>
          </p:cNvSpPr>
          <p:nvPr>
            <p:ph idx="1"/>
          </p:nvPr>
        </p:nvSpPr>
        <p:spPr>
          <a:xfrm>
            <a:off x="685800" y="1555423"/>
            <a:ext cx="8002507" cy="4692977"/>
          </a:xfrm>
        </p:spPr>
        <p:txBody>
          <a:bodyPr>
            <a:normAutofit/>
          </a:bodyPr>
          <a:lstStyle/>
          <a:p>
            <a:r>
              <a:rPr lang="en-US" sz="2800" dirty="0" smtClean="0"/>
              <a:t>Also known as “asymmetric key cryptography.”</a:t>
            </a:r>
          </a:p>
          <a:p>
            <a:r>
              <a:rPr lang="en-US" sz="2800" dirty="0" smtClean="0"/>
              <a:t>Encrypt with one key (publicly available)</a:t>
            </a:r>
          </a:p>
          <a:p>
            <a:r>
              <a:rPr lang="en-US" sz="2800" dirty="0" smtClean="0"/>
              <a:t>Decrypt with a different key, known only to the recipient.</a:t>
            </a:r>
          </a:p>
          <a:p>
            <a:r>
              <a:rPr lang="en-US" sz="2800" dirty="0" smtClean="0"/>
              <a:t>How?  Trapdoor functions!</a:t>
            </a:r>
            <a:br>
              <a:rPr lang="en-US" sz="2800" dirty="0" smtClean="0"/>
            </a:br>
            <a:r>
              <a:rPr lang="en-US" sz="2800" dirty="0" smtClean="0"/>
              <a:t>Functions that are easy to compute, but for which the inverse is intractable.</a:t>
            </a:r>
          </a:p>
          <a:p>
            <a:r>
              <a:rPr lang="en-US" sz="2800" dirty="0" smtClean="0"/>
              <a:t>293 </a:t>
            </a:r>
            <a:r>
              <a:rPr lang="en-US" sz="2800" dirty="0" smtClean="0">
                <a:cs typeface="Times New Roman" pitchFamily="18" charset="0"/>
              </a:rPr>
              <a:t>× 307 is easy.  Find the prime factors of 89,851!</a:t>
            </a:r>
          </a:p>
          <a:p>
            <a:r>
              <a:rPr lang="en-US" sz="2800" dirty="0" smtClean="0">
                <a:cs typeface="Times New Roman" pitchFamily="18" charset="0"/>
              </a:rPr>
              <a:t>Now try finding prime factors of a 100-digit number.</a:t>
            </a:r>
          </a:p>
        </p:txBody>
      </p:sp>
      <p:sp>
        <p:nvSpPr>
          <p:cNvPr id="4" name="Slide Number Placeholder 3"/>
          <p:cNvSpPr>
            <a:spLocks noGrp="1"/>
          </p:cNvSpPr>
          <p:nvPr>
            <p:ph type="sldNum" sz="quarter" idx="12"/>
          </p:nvPr>
        </p:nvSpPr>
        <p:spPr/>
        <p:txBody>
          <a:bodyPr/>
          <a:lstStyle/>
          <a:p>
            <a:pPr algn="l">
              <a:defRPr/>
            </a:pPr>
            <a:fld id="{10C49E6D-AD3C-4795-A74E-318078446730}" type="slidenum">
              <a:rPr lang="en-US" smtClean="0"/>
              <a:pPr algn="l">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75249" y="608402"/>
            <a:ext cx="7783454" cy="909810"/>
          </a:xfrm>
        </p:spPr>
        <p:txBody>
          <a:bodyPr/>
          <a:lstStyle/>
          <a:p>
            <a:r>
              <a:rPr lang="en-US" smtClean="0"/>
              <a:t>Public Key Cryptography</a:t>
            </a:r>
          </a:p>
        </p:txBody>
      </p:sp>
      <p:sp>
        <p:nvSpPr>
          <p:cNvPr id="23555" name="Rectangle 3"/>
          <p:cNvSpPr>
            <a:spLocks noGrp="1" noChangeArrowheads="1"/>
          </p:cNvSpPr>
          <p:nvPr>
            <p:ph idx="1"/>
          </p:nvPr>
        </p:nvSpPr>
        <p:spPr>
          <a:xfrm>
            <a:off x="809897" y="1107029"/>
            <a:ext cx="7783453" cy="5029077"/>
          </a:xfrm>
        </p:spPr>
        <p:txBody>
          <a:bodyPr/>
          <a:lstStyle/>
          <a:p>
            <a:pPr>
              <a:buFontTx/>
              <a:buNone/>
            </a:pPr>
            <a:endParaRPr lang="en-US" dirty="0" smtClean="0"/>
          </a:p>
          <a:p>
            <a:r>
              <a:rPr lang="en-US" dirty="0" smtClean="0"/>
              <a:t>With public key cryptography, one creates a pair of keys, </a:t>
            </a:r>
            <a:r>
              <a:rPr lang="en-US" i="1" dirty="0" err="1" smtClean="0"/>
              <a:t>k</a:t>
            </a:r>
            <a:r>
              <a:rPr lang="en-US" i="1" baseline="-10000" dirty="0" err="1" smtClean="0"/>
              <a:t>v</a:t>
            </a:r>
            <a:r>
              <a:rPr lang="en-US" dirty="0" smtClean="0"/>
              <a:t> (pri</a:t>
            </a:r>
            <a:r>
              <a:rPr lang="en-US" u="sng" dirty="0" smtClean="0"/>
              <a:t>v</a:t>
            </a:r>
            <a:r>
              <a:rPr lang="en-US" dirty="0" smtClean="0"/>
              <a:t>ate) and </a:t>
            </a:r>
            <a:r>
              <a:rPr lang="en-US" i="1" dirty="0" smtClean="0"/>
              <a:t>k</a:t>
            </a:r>
            <a:r>
              <a:rPr lang="en-US" i="1" baseline="-10000" dirty="0" smtClean="0"/>
              <a:t>b</a:t>
            </a:r>
            <a:r>
              <a:rPr lang="en-US" dirty="0" smtClean="0"/>
              <a:t> (pu</a:t>
            </a:r>
            <a:r>
              <a:rPr lang="en-US" u="sng" dirty="0" smtClean="0"/>
              <a:t>b</a:t>
            </a:r>
            <a:r>
              <a:rPr lang="en-US" dirty="0" smtClean="0"/>
              <a:t>lic).</a:t>
            </a:r>
          </a:p>
          <a:p>
            <a:r>
              <a:rPr lang="en-US" dirty="0" smtClean="0"/>
              <a:t>A </a:t>
            </a:r>
            <a:r>
              <a:rPr lang="en-US" dirty="0" err="1" smtClean="0"/>
              <a:t>ciphertext</a:t>
            </a:r>
            <a:r>
              <a:rPr lang="en-US" dirty="0" smtClean="0"/>
              <a:t> message, </a:t>
            </a:r>
            <a:r>
              <a:rPr lang="en-US" i="1" dirty="0" smtClean="0"/>
              <a:t>C</a:t>
            </a:r>
            <a:r>
              <a:rPr lang="en-US" dirty="0" smtClean="0"/>
              <a:t> is formed from a plaintext message </a:t>
            </a:r>
            <a:r>
              <a:rPr lang="en-US" i="1" dirty="0" smtClean="0"/>
              <a:t>M</a:t>
            </a:r>
            <a:r>
              <a:rPr lang="en-US" dirty="0" smtClean="0"/>
              <a:t>: </a:t>
            </a:r>
            <a:r>
              <a:rPr lang="en-US" i="1" dirty="0" smtClean="0"/>
              <a:t>C</a:t>
            </a:r>
            <a:r>
              <a:rPr lang="en-US" dirty="0" smtClean="0"/>
              <a:t> = </a:t>
            </a:r>
            <a:r>
              <a:rPr lang="en-US" i="1" dirty="0" smtClean="0"/>
              <a:t>f(</a:t>
            </a:r>
            <a:r>
              <a:rPr lang="en-US" i="1" dirty="0" err="1" smtClean="0"/>
              <a:t>k</a:t>
            </a:r>
            <a:r>
              <a:rPr lang="en-US" i="1" baseline="-10000" dirty="0" err="1" smtClean="0"/>
              <a:t>b</a:t>
            </a:r>
            <a:r>
              <a:rPr lang="en-US" i="1" dirty="0" err="1" smtClean="0"/>
              <a:t>,M</a:t>
            </a:r>
            <a:r>
              <a:rPr lang="en-US" i="1" dirty="0" smtClean="0"/>
              <a:t>)</a:t>
            </a:r>
          </a:p>
          <a:p>
            <a:r>
              <a:rPr lang="en-US" dirty="0" smtClean="0"/>
              <a:t>Deriving </a:t>
            </a:r>
            <a:r>
              <a:rPr lang="en-US" i="1" dirty="0" smtClean="0"/>
              <a:t>M</a:t>
            </a:r>
            <a:r>
              <a:rPr lang="en-US" dirty="0" smtClean="0"/>
              <a:t> from </a:t>
            </a:r>
            <a:r>
              <a:rPr lang="en-US" i="1" dirty="0" smtClean="0"/>
              <a:t>C</a:t>
            </a:r>
            <a:r>
              <a:rPr lang="en-US" dirty="0" smtClean="0"/>
              <a:t> and </a:t>
            </a:r>
            <a:r>
              <a:rPr lang="en-US" i="1" dirty="0" smtClean="0"/>
              <a:t>k</a:t>
            </a:r>
            <a:r>
              <a:rPr lang="en-US" i="1" baseline="-10000" dirty="0" smtClean="0"/>
              <a:t>b</a:t>
            </a:r>
            <a:r>
              <a:rPr lang="en-US" dirty="0" smtClean="0"/>
              <a:t> is intractable.</a:t>
            </a:r>
          </a:p>
          <a:p>
            <a:r>
              <a:rPr lang="en-US" dirty="0" smtClean="0"/>
              <a:t>Deriving </a:t>
            </a:r>
            <a:r>
              <a:rPr lang="en-US" i="1" dirty="0" err="1" smtClean="0"/>
              <a:t>k</a:t>
            </a:r>
            <a:r>
              <a:rPr lang="en-US" i="1" baseline="-10000" dirty="0" err="1" smtClean="0"/>
              <a:t>v</a:t>
            </a:r>
            <a:r>
              <a:rPr lang="en-US" dirty="0" smtClean="0"/>
              <a:t> from </a:t>
            </a:r>
            <a:r>
              <a:rPr lang="en-US" i="1" dirty="0" smtClean="0"/>
              <a:t>k</a:t>
            </a:r>
            <a:r>
              <a:rPr lang="en-US" i="1" baseline="-10000" dirty="0" smtClean="0"/>
              <a:t>b</a:t>
            </a:r>
            <a:r>
              <a:rPr lang="en-US" dirty="0" smtClean="0"/>
              <a:t> is intractable.</a:t>
            </a:r>
          </a:p>
          <a:p>
            <a:r>
              <a:rPr lang="en-US" dirty="0" smtClean="0"/>
              <a:t>However, </a:t>
            </a:r>
            <a:r>
              <a:rPr lang="en-US" i="1" dirty="0" smtClean="0"/>
              <a:t>M=f(</a:t>
            </a:r>
            <a:r>
              <a:rPr lang="en-US" i="1" dirty="0" err="1" smtClean="0"/>
              <a:t>k</a:t>
            </a:r>
            <a:r>
              <a:rPr lang="en-US" i="1" baseline="-10000" dirty="0" err="1" smtClean="0"/>
              <a:t>v</a:t>
            </a:r>
            <a:r>
              <a:rPr lang="en-US" i="1" dirty="0" err="1" smtClean="0"/>
              <a:t>,C</a:t>
            </a:r>
            <a:r>
              <a:rPr lang="en-US" i="1" dirty="0" smtClean="0"/>
              <a:t>)</a:t>
            </a:r>
            <a:r>
              <a:rPr lang="en-US" dirty="0" smtClean="0"/>
              <a:t> is straightforward to compute, but computationally intensive.</a:t>
            </a:r>
          </a:p>
        </p:txBody>
      </p:sp>
      <p:sp>
        <p:nvSpPr>
          <p:cNvPr id="4" name="Slide Number Placeholder 3"/>
          <p:cNvSpPr>
            <a:spLocks noGrp="1"/>
          </p:cNvSpPr>
          <p:nvPr>
            <p:ph type="sldNum" sz="quarter" idx="12"/>
          </p:nvPr>
        </p:nvSpPr>
        <p:spPr/>
        <p:txBody>
          <a:bodyPr/>
          <a:lstStyle/>
          <a:p>
            <a:pPr algn="l">
              <a:defRPr/>
            </a:pPr>
            <a:fld id="{10C49E6D-AD3C-4795-A74E-318078446730}" type="slidenum">
              <a:rPr lang="en-US" smtClean="0"/>
              <a:pPr algn="l">
                <a:defRPr/>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Locking with the Private (V) Key</a:t>
            </a:r>
            <a:endParaRPr lang="en-US" dirty="0"/>
          </a:p>
        </p:txBody>
      </p:sp>
      <p:sp>
        <p:nvSpPr>
          <p:cNvPr id="3" name="Content Placeholder 2"/>
          <p:cNvSpPr>
            <a:spLocks noGrp="1"/>
          </p:cNvSpPr>
          <p:nvPr>
            <p:ph idx="1"/>
          </p:nvPr>
        </p:nvSpPr>
        <p:spPr>
          <a:xfrm>
            <a:off x="685800" y="1524000"/>
            <a:ext cx="8131125" cy="2714547"/>
          </a:xfrm>
        </p:spPr>
        <p:txBody>
          <a:bodyPr>
            <a:normAutofit/>
          </a:bodyPr>
          <a:lstStyle/>
          <a:p>
            <a:pPr>
              <a:spcBef>
                <a:spcPts val="600"/>
              </a:spcBef>
            </a:pPr>
            <a:r>
              <a:rPr lang="en-US" sz="2800" dirty="0" smtClean="0"/>
              <a:t>If I lock a chest with the private (V) key…</a:t>
            </a:r>
          </a:p>
          <a:p>
            <a:pPr>
              <a:spcBef>
                <a:spcPts val="600"/>
              </a:spcBef>
            </a:pPr>
            <a:r>
              <a:rPr lang="en-US" sz="2800" dirty="0" smtClean="0"/>
              <a:t>Anyone with a public (B) key can open it…</a:t>
            </a:r>
          </a:p>
          <a:p>
            <a:pPr>
              <a:spcBef>
                <a:spcPts val="600"/>
              </a:spcBef>
            </a:pPr>
            <a:r>
              <a:rPr lang="en-US" sz="2800" dirty="0" smtClean="0"/>
              <a:t>But I am the only one who could have sent the contents because only I have the private (V) key.  The contents are digitally signed!</a:t>
            </a:r>
            <a:endParaRPr lang="en-US" sz="2800" dirty="0"/>
          </a:p>
        </p:txBody>
      </p:sp>
      <p:sp>
        <p:nvSpPr>
          <p:cNvPr id="6" name="Slide Number Placeholder 5"/>
          <p:cNvSpPr>
            <a:spLocks noGrp="1"/>
          </p:cNvSpPr>
          <p:nvPr>
            <p:ph type="sldNum" sz="quarter" idx="12"/>
          </p:nvPr>
        </p:nvSpPr>
        <p:spPr/>
        <p:txBody>
          <a:bodyPr/>
          <a:lstStyle/>
          <a:p>
            <a:pPr algn="l">
              <a:defRPr/>
            </a:pPr>
            <a:fld id="{10C49E6D-AD3C-4795-A74E-318078446730}" type="slidenum">
              <a:rPr lang="en-US" smtClean="0"/>
              <a:pPr algn="l">
                <a:defRPr/>
              </a:pPr>
              <a:t>24</a:t>
            </a:fld>
            <a:endParaRPr lang="en-US" dirty="0"/>
          </a:p>
        </p:txBody>
      </p:sp>
      <p:pic>
        <p:nvPicPr>
          <p:cNvPr id="5" name="Picture 4" descr="locked_box.png"/>
          <p:cNvPicPr>
            <a:picLocks noChangeAspect="1"/>
          </p:cNvPicPr>
          <p:nvPr/>
        </p:nvPicPr>
        <p:blipFill>
          <a:blip r:embed="rId2" cstate="print"/>
          <a:stretch>
            <a:fillRect/>
          </a:stretch>
        </p:blipFill>
        <p:spPr>
          <a:xfrm>
            <a:off x="2577425" y="3784550"/>
            <a:ext cx="4012084" cy="254005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Public Key Digital Signature</a:t>
            </a:r>
          </a:p>
        </p:txBody>
      </p:sp>
      <p:sp>
        <p:nvSpPr>
          <p:cNvPr id="9" name="Slide Number Placeholder 8"/>
          <p:cNvSpPr>
            <a:spLocks noGrp="1"/>
          </p:cNvSpPr>
          <p:nvPr>
            <p:ph type="sldNum" sz="quarter" idx="12"/>
          </p:nvPr>
        </p:nvSpPr>
        <p:spPr/>
        <p:txBody>
          <a:bodyPr/>
          <a:lstStyle/>
          <a:p>
            <a:pPr algn="l">
              <a:defRPr/>
            </a:pPr>
            <a:fld id="{C771BB4F-BC9F-455A-83EE-FCE59FAE8245}" type="slidenum">
              <a:rPr lang="en-US" smtClean="0"/>
              <a:pPr algn="l">
                <a:defRPr/>
              </a:pPr>
              <a:t>25</a:t>
            </a:fld>
            <a:endParaRPr lang="en-US" dirty="0"/>
          </a:p>
        </p:txBody>
      </p:sp>
      <p:sp>
        <p:nvSpPr>
          <p:cNvPr id="28675" name="Text Box 3"/>
          <p:cNvSpPr txBox="1">
            <a:spLocks noChangeArrowheads="1"/>
          </p:cNvSpPr>
          <p:nvPr/>
        </p:nvSpPr>
        <p:spPr bwMode="auto">
          <a:xfrm>
            <a:off x="533400" y="1372577"/>
            <a:ext cx="8201968" cy="4875823"/>
          </a:xfrm>
          <a:prstGeom prst="rect">
            <a:avLst/>
          </a:prstGeom>
          <a:noFill/>
          <a:ln w="9525">
            <a:noFill/>
            <a:miter lim="800000"/>
            <a:headEnd/>
            <a:tailEnd/>
          </a:ln>
        </p:spPr>
        <p:txBody>
          <a:bodyPr wrap="square" lIns="111887" tIns="55944" rIns="111887" bIns="55944">
            <a:spAutoFit/>
          </a:bodyPr>
          <a:lstStyle/>
          <a:p>
            <a:pPr algn="l">
              <a:spcBef>
                <a:spcPct val="50000"/>
              </a:spcBef>
            </a:pPr>
            <a:r>
              <a:rPr lang="en-US" dirty="0"/>
              <a:t>Public key cryptography works both ways; the keys are inverses of one another!</a:t>
            </a:r>
          </a:p>
          <a:p>
            <a:pPr algn="l">
              <a:spcBef>
                <a:spcPts val="600"/>
              </a:spcBef>
            </a:pPr>
            <a:r>
              <a:rPr lang="en-US" dirty="0"/>
              <a:t>Bob encrypts a message with his </a:t>
            </a:r>
            <a:r>
              <a:rPr lang="en-US" b="1" dirty="0"/>
              <a:t>private</a:t>
            </a:r>
            <a:r>
              <a:rPr lang="en-US" dirty="0"/>
              <a:t> key</a:t>
            </a:r>
          </a:p>
          <a:p>
            <a:pPr algn="l">
              <a:spcBef>
                <a:spcPts val="600"/>
              </a:spcBef>
            </a:pPr>
            <a:r>
              <a:rPr lang="en-US" i="1" dirty="0"/>
              <a:t>Anyone</a:t>
            </a:r>
            <a:r>
              <a:rPr lang="en-US" dirty="0"/>
              <a:t> can decrypt it using Bob’s </a:t>
            </a:r>
            <a:r>
              <a:rPr lang="en-US" b="1" dirty="0"/>
              <a:t>public</a:t>
            </a:r>
            <a:r>
              <a:rPr lang="en-US" dirty="0"/>
              <a:t> key.</a:t>
            </a:r>
          </a:p>
          <a:p>
            <a:pPr algn="l">
              <a:spcBef>
                <a:spcPts val="600"/>
              </a:spcBef>
            </a:pPr>
            <a:r>
              <a:rPr lang="en-US" dirty="0"/>
              <a:t>Only Bob could have encrypted it, so, it is “signed” by Bob.</a:t>
            </a:r>
          </a:p>
          <a:p>
            <a:pPr algn="l">
              <a:spcBef>
                <a:spcPct val="50000"/>
              </a:spcBef>
            </a:pPr>
            <a:r>
              <a:rPr lang="en-US" i="1" dirty="0" err="1"/>
              <a:t>Uhhh</a:t>
            </a:r>
            <a:r>
              <a:rPr lang="en-US" i="1" dirty="0"/>
              <a:t>,</a:t>
            </a:r>
            <a:r>
              <a:rPr lang="en-US" dirty="0"/>
              <a:t> but </a:t>
            </a:r>
            <a:r>
              <a:rPr lang="en-US" b="1" i="1" dirty="0"/>
              <a:t>anyone</a:t>
            </a:r>
            <a:r>
              <a:rPr lang="en-US" dirty="0"/>
              <a:t> can decrypt it; there is </a:t>
            </a:r>
            <a:r>
              <a:rPr lang="en-US" i="1" dirty="0"/>
              <a:t>no confidentiality.  </a:t>
            </a:r>
            <a:r>
              <a:rPr lang="en-US" dirty="0"/>
              <a:t>(This is exactly analogous to a handwritten signature.)</a:t>
            </a:r>
          </a:p>
        </p:txBody>
      </p:sp>
      <p:sp>
        <p:nvSpPr>
          <p:cNvPr id="28676" name="SMARTPenAnnotation6"/>
          <p:cNvSpPr>
            <a:spLocks/>
          </p:cNvSpPr>
          <p:nvPr/>
        </p:nvSpPr>
        <p:spPr bwMode="auto">
          <a:xfrm>
            <a:off x="3429000" y="4125534"/>
            <a:ext cx="263267" cy="379553"/>
          </a:xfrm>
          <a:custGeom>
            <a:avLst/>
            <a:gdLst>
              <a:gd name="T0" fmla="*/ 0 w 208799"/>
              <a:gd name="T1" fmla="*/ 0 h 324438"/>
              <a:gd name="T2" fmla="*/ 208799 w 208799"/>
              <a:gd name="T3" fmla="*/ 324438 h 324438"/>
            </a:gdLst>
            <a:ahLst/>
            <a:cxnLst>
              <a:cxn ang="0">
                <a:pos x="31744" y="59467"/>
              </a:cxn>
              <a:cxn ang="0">
                <a:pos x="33780" y="86097"/>
              </a:cxn>
              <a:cxn ang="0">
                <a:pos x="31856" y="221433"/>
              </a:cxn>
              <a:cxn ang="0">
                <a:pos x="28502" y="245124"/>
              </a:cxn>
              <a:cxn ang="0">
                <a:pos x="25502" y="269200"/>
              </a:cxn>
              <a:cxn ang="0">
                <a:pos x="21853" y="288625"/>
              </a:cxn>
              <a:cxn ang="0">
                <a:pos x="20620" y="308672"/>
              </a:cxn>
              <a:cxn ang="0">
                <a:pos x="14513" y="323187"/>
              </a:cxn>
              <a:cxn ang="0">
                <a:pos x="9081" y="323860"/>
              </a:cxn>
              <a:cxn ang="0">
                <a:pos x="7076" y="311896"/>
              </a:cxn>
              <a:cxn ang="0">
                <a:pos x="4806" y="283499"/>
              </a:cxn>
              <a:cxn ang="0">
                <a:pos x="1423" y="261758"/>
              </a:cxn>
              <a:cxn ang="0">
                <a:pos x="36" y="182681"/>
              </a:cxn>
              <a:cxn ang="0">
                <a:pos x="2006" y="81744"/>
              </a:cxn>
              <a:cxn ang="0">
                <a:pos x="5360" y="63016"/>
              </a:cxn>
              <a:cxn ang="0">
                <a:pos x="10088" y="43203"/>
              </a:cxn>
              <a:cxn ang="0">
                <a:pos x="25817" y="22261"/>
              </a:cxn>
              <a:cxn ang="0">
                <a:pos x="39464" y="11574"/>
              </a:cxn>
              <a:cxn ang="0">
                <a:pos x="51998" y="2970"/>
              </a:cxn>
              <a:cxn ang="0">
                <a:pos x="63902" y="795"/>
              </a:cxn>
              <a:cxn ang="0">
                <a:pos x="83414" y="60"/>
              </a:cxn>
              <a:cxn ang="0">
                <a:pos x="100217" y="1939"/>
              </a:cxn>
              <a:cxn ang="0">
                <a:pos x="114727" y="5255"/>
              </a:cxn>
              <a:cxn ang="0">
                <a:pos x="128558" y="8245"/>
              </a:cxn>
              <a:cxn ang="0">
                <a:pos x="142188" y="13896"/>
              </a:cxn>
              <a:cxn ang="0">
                <a:pos x="164042" y="24774"/>
              </a:cxn>
              <a:cxn ang="0">
                <a:pos x="173485" y="33755"/>
              </a:cxn>
              <a:cxn ang="0">
                <a:pos x="179168" y="42775"/>
              </a:cxn>
              <a:cxn ang="0">
                <a:pos x="182535" y="56318"/>
              </a:cxn>
              <a:cxn ang="0">
                <a:pos x="172762" y="70804"/>
              </a:cxn>
              <a:cxn ang="0">
                <a:pos x="157040" y="79268"/>
              </a:cxn>
              <a:cxn ang="0">
                <a:pos x="146990" y="84374"/>
              </a:cxn>
              <a:cxn ang="0">
                <a:pos x="136446" y="86871"/>
              </a:cxn>
              <a:cxn ang="0">
                <a:pos x="124806" y="88468"/>
              </a:cxn>
              <a:cxn ang="0">
                <a:pos x="112961" y="93727"/>
              </a:cxn>
              <a:cxn ang="0">
                <a:pos x="108765" y="100442"/>
              </a:cxn>
              <a:cxn ang="0">
                <a:pos x="111992" y="110804"/>
              </a:cxn>
              <a:cxn ang="0">
                <a:pos x="132351" y="126306"/>
              </a:cxn>
              <a:cxn ang="0">
                <a:pos x="148201" y="143619"/>
              </a:cxn>
              <a:cxn ang="0">
                <a:pos x="160717" y="154509"/>
              </a:cxn>
              <a:cxn ang="0">
                <a:pos x="199587" y="194709"/>
              </a:cxn>
              <a:cxn ang="0">
                <a:pos x="208798" y="211995"/>
              </a:cxn>
              <a:cxn ang="0">
                <a:pos x="199831" y="226571"/>
              </a:cxn>
              <a:cxn ang="0">
                <a:pos x="190229" y="229088"/>
              </a:cxn>
              <a:cxn ang="0">
                <a:pos x="177852" y="233429"/>
              </a:cxn>
              <a:cxn ang="0">
                <a:pos x="164654" y="235886"/>
              </a:cxn>
              <a:cxn ang="0">
                <a:pos x="151211" y="240209"/>
              </a:cxn>
              <a:cxn ang="0">
                <a:pos x="137696" y="242660"/>
              </a:cxn>
              <a:cxn ang="0">
                <a:pos x="124160" y="246982"/>
              </a:cxn>
              <a:cxn ang="0">
                <a:pos x="107022" y="249433"/>
              </a:cxn>
              <a:cxn ang="0">
                <a:pos x="91242" y="253755"/>
              </a:cxn>
              <a:cxn ang="0">
                <a:pos x="77034" y="256206"/>
              </a:cxn>
              <a:cxn ang="0">
                <a:pos x="63293" y="256932"/>
              </a:cxn>
              <a:cxn ang="0">
                <a:pos x="46094" y="260743"/>
              </a:cxn>
              <a:cxn ang="0">
                <a:pos x="27090" y="264011"/>
              </a:cxn>
            </a:cxnLst>
            <a:rect l="T0" t="T1" r="T2" b="T3"/>
            <a:pathLst>
              <a:path w="208799" h="324438">
                <a:moveTo>
                  <a:pt x="27090" y="54060"/>
                </a:moveTo>
                <a:lnTo>
                  <a:pt x="30685" y="57655"/>
                </a:lnTo>
                <a:lnTo>
                  <a:pt x="31744" y="59467"/>
                </a:lnTo>
                <a:lnTo>
                  <a:pt x="32921" y="63486"/>
                </a:lnTo>
                <a:lnTo>
                  <a:pt x="33583" y="73575"/>
                </a:lnTo>
                <a:lnTo>
                  <a:pt x="33780" y="86097"/>
                </a:lnTo>
                <a:lnTo>
                  <a:pt x="33862" y="205459"/>
                </a:lnTo>
                <a:lnTo>
                  <a:pt x="33110" y="213689"/>
                </a:lnTo>
                <a:lnTo>
                  <a:pt x="31856" y="221433"/>
                </a:lnTo>
                <a:lnTo>
                  <a:pt x="30267" y="228853"/>
                </a:lnTo>
                <a:lnTo>
                  <a:pt x="29208" y="236809"/>
                </a:lnTo>
                <a:lnTo>
                  <a:pt x="28502" y="245124"/>
                </a:lnTo>
                <a:lnTo>
                  <a:pt x="28031" y="253677"/>
                </a:lnTo>
                <a:lnTo>
                  <a:pt x="26965" y="261637"/>
                </a:lnTo>
                <a:lnTo>
                  <a:pt x="25502" y="269200"/>
                </a:lnTo>
                <a:lnTo>
                  <a:pt x="23773" y="276501"/>
                </a:lnTo>
                <a:lnTo>
                  <a:pt x="22621" y="282873"/>
                </a:lnTo>
                <a:lnTo>
                  <a:pt x="21853" y="288625"/>
                </a:lnTo>
                <a:lnTo>
                  <a:pt x="21341" y="293965"/>
                </a:lnTo>
                <a:lnTo>
                  <a:pt x="20772" y="303913"/>
                </a:lnTo>
                <a:lnTo>
                  <a:pt x="20620" y="308672"/>
                </a:lnTo>
                <a:lnTo>
                  <a:pt x="19767" y="312598"/>
                </a:lnTo>
                <a:lnTo>
                  <a:pt x="14997" y="322298"/>
                </a:lnTo>
                <a:lnTo>
                  <a:pt x="14513" y="323187"/>
                </a:lnTo>
                <a:lnTo>
                  <a:pt x="13438" y="323779"/>
                </a:lnTo>
                <a:lnTo>
                  <a:pt x="10236" y="324437"/>
                </a:lnTo>
                <a:lnTo>
                  <a:pt x="9081" y="323860"/>
                </a:lnTo>
                <a:lnTo>
                  <a:pt x="8312" y="322723"/>
                </a:lnTo>
                <a:lnTo>
                  <a:pt x="7798" y="321213"/>
                </a:lnTo>
                <a:lnTo>
                  <a:pt x="7076" y="311896"/>
                </a:lnTo>
                <a:lnTo>
                  <a:pt x="6862" y="296008"/>
                </a:lnTo>
                <a:lnTo>
                  <a:pt x="6079" y="289857"/>
                </a:lnTo>
                <a:lnTo>
                  <a:pt x="4806" y="283499"/>
                </a:lnTo>
                <a:lnTo>
                  <a:pt x="3203" y="277003"/>
                </a:lnTo>
                <a:lnTo>
                  <a:pt x="2135" y="269662"/>
                </a:lnTo>
                <a:lnTo>
                  <a:pt x="1423" y="261758"/>
                </a:lnTo>
                <a:lnTo>
                  <a:pt x="949" y="253479"/>
                </a:lnTo>
                <a:lnTo>
                  <a:pt x="421" y="236253"/>
                </a:lnTo>
                <a:lnTo>
                  <a:pt x="36" y="182681"/>
                </a:lnTo>
                <a:lnTo>
                  <a:pt x="0" y="96033"/>
                </a:lnTo>
                <a:lnTo>
                  <a:pt x="752" y="88814"/>
                </a:lnTo>
                <a:lnTo>
                  <a:pt x="2006" y="81744"/>
                </a:lnTo>
                <a:lnTo>
                  <a:pt x="3595" y="74774"/>
                </a:lnTo>
                <a:lnTo>
                  <a:pt x="4654" y="68622"/>
                </a:lnTo>
                <a:lnTo>
                  <a:pt x="5360" y="63016"/>
                </a:lnTo>
                <a:lnTo>
                  <a:pt x="5831" y="57773"/>
                </a:lnTo>
                <a:lnTo>
                  <a:pt x="8360" y="47934"/>
                </a:lnTo>
                <a:lnTo>
                  <a:pt x="10088" y="43203"/>
                </a:lnTo>
                <a:lnTo>
                  <a:pt x="16022" y="33934"/>
                </a:lnTo>
                <a:lnTo>
                  <a:pt x="19711" y="29355"/>
                </a:lnTo>
                <a:lnTo>
                  <a:pt x="25817" y="22261"/>
                </a:lnTo>
                <a:lnTo>
                  <a:pt x="31792" y="16599"/>
                </a:lnTo>
                <a:lnTo>
                  <a:pt x="35492" y="14036"/>
                </a:lnTo>
                <a:lnTo>
                  <a:pt x="39464" y="11574"/>
                </a:lnTo>
                <a:lnTo>
                  <a:pt x="45884" y="6833"/>
                </a:lnTo>
                <a:lnTo>
                  <a:pt x="48649" y="4515"/>
                </a:lnTo>
                <a:lnTo>
                  <a:pt x="51998" y="2970"/>
                </a:lnTo>
                <a:lnTo>
                  <a:pt x="55735" y="1939"/>
                </a:lnTo>
                <a:lnTo>
                  <a:pt x="59732" y="1253"/>
                </a:lnTo>
                <a:lnTo>
                  <a:pt x="63902" y="795"/>
                </a:lnTo>
                <a:lnTo>
                  <a:pt x="68186" y="490"/>
                </a:lnTo>
                <a:lnTo>
                  <a:pt x="72548" y="286"/>
                </a:lnTo>
                <a:lnTo>
                  <a:pt x="83414" y="60"/>
                </a:lnTo>
                <a:lnTo>
                  <a:pt x="89472" y="0"/>
                </a:lnTo>
                <a:lnTo>
                  <a:pt x="95016" y="712"/>
                </a:lnTo>
                <a:lnTo>
                  <a:pt x="100217" y="1939"/>
                </a:lnTo>
                <a:lnTo>
                  <a:pt x="105189" y="3510"/>
                </a:lnTo>
                <a:lnTo>
                  <a:pt x="110009" y="4557"/>
                </a:lnTo>
                <a:lnTo>
                  <a:pt x="114727" y="5255"/>
                </a:lnTo>
                <a:lnTo>
                  <a:pt x="119378" y="5721"/>
                </a:lnTo>
                <a:lnTo>
                  <a:pt x="123983" y="6784"/>
                </a:lnTo>
                <a:lnTo>
                  <a:pt x="128558" y="8245"/>
                </a:lnTo>
                <a:lnTo>
                  <a:pt x="133113" y="9971"/>
                </a:lnTo>
                <a:lnTo>
                  <a:pt x="137655" y="11875"/>
                </a:lnTo>
                <a:lnTo>
                  <a:pt x="142188" y="13896"/>
                </a:lnTo>
                <a:lnTo>
                  <a:pt x="151238" y="18149"/>
                </a:lnTo>
                <a:lnTo>
                  <a:pt x="160277" y="22548"/>
                </a:lnTo>
                <a:lnTo>
                  <a:pt x="164042" y="24774"/>
                </a:lnTo>
                <a:lnTo>
                  <a:pt x="170232" y="29255"/>
                </a:lnTo>
                <a:lnTo>
                  <a:pt x="172183" y="31503"/>
                </a:lnTo>
                <a:lnTo>
                  <a:pt x="173485" y="33755"/>
                </a:lnTo>
                <a:lnTo>
                  <a:pt x="174352" y="36008"/>
                </a:lnTo>
                <a:lnTo>
                  <a:pt x="177323" y="40518"/>
                </a:lnTo>
                <a:lnTo>
                  <a:pt x="179168" y="42775"/>
                </a:lnTo>
                <a:lnTo>
                  <a:pt x="180399" y="45032"/>
                </a:lnTo>
                <a:lnTo>
                  <a:pt x="181766" y="49545"/>
                </a:lnTo>
                <a:lnTo>
                  <a:pt x="182535" y="56318"/>
                </a:lnTo>
                <a:lnTo>
                  <a:pt x="181891" y="58575"/>
                </a:lnTo>
                <a:lnTo>
                  <a:pt x="177000" y="66268"/>
                </a:lnTo>
                <a:lnTo>
                  <a:pt x="172762" y="70804"/>
                </a:lnTo>
                <a:lnTo>
                  <a:pt x="166833" y="74796"/>
                </a:lnTo>
                <a:lnTo>
                  <a:pt x="163145" y="76914"/>
                </a:lnTo>
                <a:lnTo>
                  <a:pt x="157040" y="79268"/>
                </a:lnTo>
                <a:lnTo>
                  <a:pt x="154360" y="79896"/>
                </a:lnTo>
                <a:lnTo>
                  <a:pt x="149373" y="82599"/>
                </a:lnTo>
                <a:lnTo>
                  <a:pt x="146990" y="84374"/>
                </a:lnTo>
                <a:lnTo>
                  <a:pt x="143896" y="85557"/>
                </a:lnTo>
                <a:lnTo>
                  <a:pt x="140329" y="86345"/>
                </a:lnTo>
                <a:lnTo>
                  <a:pt x="136446" y="86871"/>
                </a:lnTo>
                <a:lnTo>
                  <a:pt x="130124" y="87456"/>
                </a:lnTo>
                <a:lnTo>
                  <a:pt x="127384" y="87611"/>
                </a:lnTo>
                <a:lnTo>
                  <a:pt x="124806" y="88468"/>
                </a:lnTo>
                <a:lnTo>
                  <a:pt x="119934" y="91426"/>
                </a:lnTo>
                <a:lnTo>
                  <a:pt x="115260" y="93243"/>
                </a:lnTo>
                <a:lnTo>
                  <a:pt x="112961" y="93727"/>
                </a:lnTo>
                <a:lnTo>
                  <a:pt x="111427" y="94802"/>
                </a:lnTo>
                <a:lnTo>
                  <a:pt x="110405" y="96272"/>
                </a:lnTo>
                <a:lnTo>
                  <a:pt x="108765" y="100442"/>
                </a:lnTo>
                <a:lnTo>
                  <a:pt x="108481" y="104759"/>
                </a:lnTo>
                <a:lnTo>
                  <a:pt x="109193" y="106673"/>
                </a:lnTo>
                <a:lnTo>
                  <a:pt x="111992" y="110804"/>
                </a:lnTo>
                <a:lnTo>
                  <a:pt x="115296" y="113712"/>
                </a:lnTo>
                <a:lnTo>
                  <a:pt x="119757" y="117156"/>
                </a:lnTo>
                <a:lnTo>
                  <a:pt x="132351" y="126306"/>
                </a:lnTo>
                <a:lnTo>
                  <a:pt x="138128" y="135082"/>
                </a:lnTo>
                <a:lnTo>
                  <a:pt x="144417" y="140990"/>
                </a:lnTo>
                <a:lnTo>
                  <a:pt x="148201" y="143619"/>
                </a:lnTo>
                <a:lnTo>
                  <a:pt x="152229" y="146876"/>
                </a:lnTo>
                <a:lnTo>
                  <a:pt x="156419" y="150553"/>
                </a:lnTo>
                <a:lnTo>
                  <a:pt x="160717" y="154509"/>
                </a:lnTo>
                <a:lnTo>
                  <a:pt x="169507" y="162918"/>
                </a:lnTo>
                <a:lnTo>
                  <a:pt x="195100" y="188225"/>
                </a:lnTo>
                <a:lnTo>
                  <a:pt x="199587" y="194709"/>
                </a:lnTo>
                <a:lnTo>
                  <a:pt x="202335" y="200099"/>
                </a:lnTo>
                <a:lnTo>
                  <a:pt x="207359" y="207365"/>
                </a:lnTo>
                <a:lnTo>
                  <a:pt x="208798" y="211995"/>
                </a:lnTo>
                <a:lnTo>
                  <a:pt x="208430" y="214283"/>
                </a:lnTo>
                <a:lnTo>
                  <a:pt x="204018" y="222029"/>
                </a:lnTo>
                <a:lnTo>
                  <a:pt x="199831" y="226571"/>
                </a:lnTo>
                <a:lnTo>
                  <a:pt x="197184" y="227764"/>
                </a:lnTo>
                <a:lnTo>
                  <a:pt x="193914" y="228558"/>
                </a:lnTo>
                <a:lnTo>
                  <a:pt x="190229" y="229088"/>
                </a:lnTo>
                <a:lnTo>
                  <a:pt x="186268" y="230194"/>
                </a:lnTo>
                <a:lnTo>
                  <a:pt x="182121" y="231684"/>
                </a:lnTo>
                <a:lnTo>
                  <a:pt x="177852" y="233429"/>
                </a:lnTo>
                <a:lnTo>
                  <a:pt x="173501" y="234593"/>
                </a:lnTo>
                <a:lnTo>
                  <a:pt x="169096" y="235369"/>
                </a:lnTo>
                <a:lnTo>
                  <a:pt x="164654" y="235886"/>
                </a:lnTo>
                <a:lnTo>
                  <a:pt x="160187" y="236983"/>
                </a:lnTo>
                <a:lnTo>
                  <a:pt x="155704" y="238467"/>
                </a:lnTo>
                <a:lnTo>
                  <a:pt x="151211" y="240209"/>
                </a:lnTo>
                <a:lnTo>
                  <a:pt x="146710" y="241371"/>
                </a:lnTo>
                <a:lnTo>
                  <a:pt x="142205" y="242144"/>
                </a:lnTo>
                <a:lnTo>
                  <a:pt x="137696" y="242660"/>
                </a:lnTo>
                <a:lnTo>
                  <a:pt x="133185" y="243757"/>
                </a:lnTo>
                <a:lnTo>
                  <a:pt x="128673" y="245241"/>
                </a:lnTo>
                <a:lnTo>
                  <a:pt x="124160" y="246982"/>
                </a:lnTo>
                <a:lnTo>
                  <a:pt x="118894" y="248143"/>
                </a:lnTo>
                <a:lnTo>
                  <a:pt x="113125" y="248917"/>
                </a:lnTo>
                <a:lnTo>
                  <a:pt x="107022" y="249433"/>
                </a:lnTo>
                <a:lnTo>
                  <a:pt x="101448" y="250530"/>
                </a:lnTo>
                <a:lnTo>
                  <a:pt x="96227" y="252013"/>
                </a:lnTo>
                <a:lnTo>
                  <a:pt x="91242" y="253755"/>
                </a:lnTo>
                <a:lnTo>
                  <a:pt x="86413" y="254916"/>
                </a:lnTo>
                <a:lnTo>
                  <a:pt x="81689" y="255690"/>
                </a:lnTo>
                <a:lnTo>
                  <a:pt x="77034" y="256206"/>
                </a:lnTo>
                <a:lnTo>
                  <a:pt x="72426" y="256550"/>
                </a:lnTo>
                <a:lnTo>
                  <a:pt x="67849" y="256780"/>
                </a:lnTo>
                <a:lnTo>
                  <a:pt x="63293" y="256932"/>
                </a:lnTo>
                <a:lnTo>
                  <a:pt x="57998" y="257787"/>
                </a:lnTo>
                <a:lnTo>
                  <a:pt x="52210" y="259109"/>
                </a:lnTo>
                <a:lnTo>
                  <a:pt x="46094" y="260743"/>
                </a:lnTo>
                <a:lnTo>
                  <a:pt x="41265" y="261832"/>
                </a:lnTo>
                <a:lnTo>
                  <a:pt x="37292" y="262558"/>
                </a:lnTo>
                <a:lnTo>
                  <a:pt x="27090" y="264011"/>
                </a:lnTo>
              </a:path>
            </a:pathLst>
          </a:custGeom>
          <a:noFill/>
          <a:ln w="38100" cap="flat" cmpd="sng" algn="ctr">
            <a:solidFill>
              <a:srgbClr val="FF0000"/>
            </a:solidFill>
            <a:prstDash val="solid"/>
            <a:round/>
            <a:headEnd type="none" w="med" len="med"/>
            <a:tailEnd type="none" w="med" len="med"/>
          </a:ln>
        </p:spPr>
        <p:txBody>
          <a:bodyPr lIns="111904" tIns="55952" rIns="111904" bIns="55952"/>
          <a:lstStyle/>
          <a:p>
            <a:pPr algn="l"/>
            <a:endParaRPr lang="en-US"/>
          </a:p>
        </p:txBody>
      </p:sp>
      <p:sp>
        <p:nvSpPr>
          <p:cNvPr id="28677" name="SMARTPenAnnotation7"/>
          <p:cNvSpPr>
            <a:spLocks/>
          </p:cNvSpPr>
          <p:nvPr/>
        </p:nvSpPr>
        <p:spPr bwMode="auto">
          <a:xfrm>
            <a:off x="3806817" y="4140419"/>
            <a:ext cx="307480" cy="301410"/>
          </a:xfrm>
          <a:custGeom>
            <a:avLst/>
            <a:gdLst>
              <a:gd name="T0" fmla="*/ 0 w 242633"/>
              <a:gd name="T1" fmla="*/ 0 h 257148"/>
              <a:gd name="T2" fmla="*/ 242633 w 242633"/>
              <a:gd name="T3" fmla="*/ 257148 h 257148"/>
            </a:gdLst>
            <a:ahLst/>
            <a:cxnLst>
              <a:cxn ang="0">
                <a:pos x="72057" y="203687"/>
              </a:cxn>
              <a:cxn ang="0">
                <a:pos x="48396" y="203812"/>
              </a:cxn>
              <a:cxn ang="0">
                <a:pos x="33694" y="208891"/>
              </a:cxn>
              <a:cxn ang="0">
                <a:pos x="17276" y="219176"/>
              </a:cxn>
              <a:cxn ang="0">
                <a:pos x="5867" y="234683"/>
              </a:cxn>
              <a:cxn ang="0">
                <a:pos x="398" y="247459"/>
              </a:cxn>
              <a:cxn ang="0">
                <a:pos x="8458" y="253667"/>
              </a:cxn>
              <a:cxn ang="0">
                <a:pos x="21557" y="256927"/>
              </a:cxn>
              <a:cxn ang="0">
                <a:pos x="35207" y="256426"/>
              </a:cxn>
              <a:cxn ang="0">
                <a:pos x="58890" y="241318"/>
              </a:cxn>
              <a:cxn ang="0">
                <a:pos x="71813" y="222051"/>
              </a:cxn>
              <a:cxn ang="0">
                <a:pos x="82721" y="207656"/>
              </a:cxn>
              <a:cxn ang="0">
                <a:pos x="86608" y="194037"/>
              </a:cxn>
              <a:cxn ang="0">
                <a:pos x="92813" y="177004"/>
              </a:cxn>
              <a:cxn ang="0">
                <a:pos x="100597" y="163725"/>
              </a:cxn>
              <a:cxn ang="0">
                <a:pos x="112020" y="144221"/>
              </a:cxn>
              <a:cxn ang="0">
                <a:pos x="122893" y="128087"/>
              </a:cxn>
              <a:cxn ang="0">
                <a:pos x="132990" y="114875"/>
              </a:cxn>
              <a:cxn ang="0">
                <a:pos x="142755" y="101429"/>
              </a:cxn>
              <a:cxn ang="0">
                <a:pos x="159538" y="83402"/>
              </a:cxn>
              <a:cxn ang="0">
                <a:pos x="169266" y="69862"/>
              </a:cxn>
              <a:cxn ang="0">
                <a:pos x="183950" y="52557"/>
              </a:cxn>
              <a:cxn ang="0">
                <a:pos x="205332" y="28560"/>
              </a:cxn>
              <a:cxn ang="0">
                <a:pos x="218108" y="11262"/>
              </a:cxn>
              <a:cxn ang="0">
                <a:pos x="222401" y="0"/>
              </a:cxn>
              <a:cxn ang="0">
                <a:pos x="210880" y="16847"/>
              </a:cxn>
              <a:cxn ang="0">
                <a:pos x="197578" y="43629"/>
              </a:cxn>
              <a:cxn ang="0">
                <a:pos x="186311" y="74790"/>
              </a:cxn>
              <a:cxn ang="0">
                <a:pos x="172769" y="120883"/>
              </a:cxn>
              <a:cxn ang="0">
                <a:pos x="163488" y="157538"/>
              </a:cxn>
              <a:cxn ang="0">
                <a:pos x="161877" y="184954"/>
              </a:cxn>
              <a:cxn ang="0">
                <a:pos x="165194" y="203715"/>
              </a:cxn>
              <a:cxn ang="0">
                <a:pos x="175218" y="224281"/>
              </a:cxn>
              <a:cxn ang="0">
                <a:pos x="187092" y="239912"/>
              </a:cxn>
              <a:cxn ang="0">
                <a:pos x="203436" y="246792"/>
              </a:cxn>
              <a:cxn ang="0">
                <a:pos x="217873" y="248989"/>
              </a:cxn>
              <a:cxn ang="0">
                <a:pos x="233520" y="238852"/>
              </a:cxn>
              <a:cxn ang="0">
                <a:pos x="241388" y="227849"/>
              </a:cxn>
              <a:cxn ang="0">
                <a:pos x="241920" y="212840"/>
              </a:cxn>
              <a:cxn ang="0">
                <a:pos x="238074" y="209970"/>
              </a:cxn>
              <a:cxn ang="0">
                <a:pos x="234386" y="202641"/>
              </a:cxn>
              <a:cxn ang="0">
                <a:pos x="223679" y="196659"/>
              </a:cxn>
            </a:cxnLst>
            <a:rect l="T0" t="T1" r="T2" b="T3"/>
            <a:pathLst>
              <a:path w="242633" h="257148">
                <a:moveTo>
                  <a:pt x="66665" y="209832"/>
                </a:moveTo>
                <a:lnTo>
                  <a:pt x="72496" y="204001"/>
                </a:lnTo>
                <a:lnTo>
                  <a:pt x="72057" y="203687"/>
                </a:lnTo>
                <a:lnTo>
                  <a:pt x="66919" y="203084"/>
                </a:lnTo>
                <a:lnTo>
                  <a:pt x="50550" y="203060"/>
                </a:lnTo>
                <a:lnTo>
                  <a:pt x="48396" y="203812"/>
                </a:lnTo>
                <a:lnTo>
                  <a:pt x="43997" y="206655"/>
                </a:lnTo>
                <a:lnTo>
                  <a:pt x="37526" y="208420"/>
                </a:lnTo>
                <a:lnTo>
                  <a:pt x="33694" y="208891"/>
                </a:lnTo>
                <a:lnTo>
                  <a:pt x="30387" y="209957"/>
                </a:lnTo>
                <a:lnTo>
                  <a:pt x="24705" y="213148"/>
                </a:lnTo>
                <a:lnTo>
                  <a:pt x="17276" y="219176"/>
                </a:lnTo>
                <a:lnTo>
                  <a:pt x="10308" y="225728"/>
                </a:lnTo>
                <a:lnTo>
                  <a:pt x="8776" y="227954"/>
                </a:lnTo>
                <a:lnTo>
                  <a:pt x="5867" y="234683"/>
                </a:lnTo>
                <a:lnTo>
                  <a:pt x="1326" y="241443"/>
                </a:lnTo>
                <a:lnTo>
                  <a:pt x="0" y="245955"/>
                </a:lnTo>
                <a:lnTo>
                  <a:pt x="398" y="247459"/>
                </a:lnTo>
                <a:lnTo>
                  <a:pt x="1417" y="248462"/>
                </a:lnTo>
                <a:lnTo>
                  <a:pt x="2848" y="249131"/>
                </a:lnTo>
                <a:lnTo>
                  <a:pt x="8458" y="253667"/>
                </a:lnTo>
                <a:lnTo>
                  <a:pt x="10552" y="254858"/>
                </a:lnTo>
                <a:lnTo>
                  <a:pt x="14886" y="256182"/>
                </a:lnTo>
                <a:lnTo>
                  <a:pt x="21557" y="256927"/>
                </a:lnTo>
                <a:lnTo>
                  <a:pt x="28055" y="257101"/>
                </a:lnTo>
                <a:lnTo>
                  <a:pt x="31895" y="257147"/>
                </a:lnTo>
                <a:lnTo>
                  <a:pt x="35207" y="256426"/>
                </a:lnTo>
                <a:lnTo>
                  <a:pt x="40894" y="253617"/>
                </a:lnTo>
                <a:lnTo>
                  <a:pt x="51429" y="245683"/>
                </a:lnTo>
                <a:lnTo>
                  <a:pt x="58890" y="241318"/>
                </a:lnTo>
                <a:lnTo>
                  <a:pt x="65216" y="234862"/>
                </a:lnTo>
                <a:lnTo>
                  <a:pt x="69783" y="227729"/>
                </a:lnTo>
                <a:lnTo>
                  <a:pt x="71813" y="222051"/>
                </a:lnTo>
                <a:lnTo>
                  <a:pt x="74722" y="217019"/>
                </a:lnTo>
                <a:lnTo>
                  <a:pt x="80590" y="209955"/>
                </a:lnTo>
                <a:lnTo>
                  <a:pt x="82721" y="207656"/>
                </a:lnTo>
                <a:lnTo>
                  <a:pt x="84142" y="205371"/>
                </a:lnTo>
                <a:lnTo>
                  <a:pt x="85720" y="200826"/>
                </a:lnTo>
                <a:lnTo>
                  <a:pt x="86608" y="194037"/>
                </a:lnTo>
                <a:lnTo>
                  <a:pt x="86950" y="186316"/>
                </a:lnTo>
                <a:lnTo>
                  <a:pt x="86973" y="183801"/>
                </a:lnTo>
                <a:lnTo>
                  <a:pt x="92813" y="177004"/>
                </a:lnTo>
                <a:lnTo>
                  <a:pt x="97072" y="172680"/>
                </a:lnTo>
                <a:lnTo>
                  <a:pt x="98223" y="170766"/>
                </a:lnTo>
                <a:lnTo>
                  <a:pt x="100597" y="163725"/>
                </a:lnTo>
                <a:lnTo>
                  <a:pt x="103820" y="156480"/>
                </a:lnTo>
                <a:lnTo>
                  <a:pt x="107760" y="150250"/>
                </a:lnTo>
                <a:lnTo>
                  <a:pt x="112020" y="144221"/>
                </a:lnTo>
                <a:lnTo>
                  <a:pt x="116421" y="136524"/>
                </a:lnTo>
                <a:lnTo>
                  <a:pt x="119401" y="132365"/>
                </a:lnTo>
                <a:lnTo>
                  <a:pt x="122893" y="128087"/>
                </a:lnTo>
                <a:lnTo>
                  <a:pt x="126725" y="123730"/>
                </a:lnTo>
                <a:lnTo>
                  <a:pt x="130033" y="119320"/>
                </a:lnTo>
                <a:lnTo>
                  <a:pt x="132990" y="114875"/>
                </a:lnTo>
                <a:lnTo>
                  <a:pt x="135715" y="110407"/>
                </a:lnTo>
                <a:lnTo>
                  <a:pt x="139036" y="105923"/>
                </a:lnTo>
                <a:lnTo>
                  <a:pt x="142755" y="101429"/>
                </a:lnTo>
                <a:lnTo>
                  <a:pt x="146740" y="96927"/>
                </a:lnTo>
                <a:lnTo>
                  <a:pt x="155180" y="87913"/>
                </a:lnTo>
                <a:lnTo>
                  <a:pt x="159538" y="83402"/>
                </a:lnTo>
                <a:lnTo>
                  <a:pt x="163195" y="78890"/>
                </a:lnTo>
                <a:lnTo>
                  <a:pt x="166387" y="74376"/>
                </a:lnTo>
                <a:lnTo>
                  <a:pt x="169266" y="69862"/>
                </a:lnTo>
                <a:lnTo>
                  <a:pt x="172691" y="65348"/>
                </a:lnTo>
                <a:lnTo>
                  <a:pt x="176480" y="60833"/>
                </a:lnTo>
                <a:lnTo>
                  <a:pt x="183950" y="52557"/>
                </a:lnTo>
                <a:lnTo>
                  <a:pt x="189778" y="46370"/>
                </a:lnTo>
                <a:lnTo>
                  <a:pt x="200885" y="35061"/>
                </a:lnTo>
                <a:lnTo>
                  <a:pt x="205332" y="28560"/>
                </a:lnTo>
                <a:lnTo>
                  <a:pt x="208061" y="23163"/>
                </a:lnTo>
                <a:lnTo>
                  <a:pt x="213828" y="15893"/>
                </a:lnTo>
                <a:lnTo>
                  <a:pt x="218108" y="11262"/>
                </a:lnTo>
                <a:lnTo>
                  <a:pt x="219550" y="8974"/>
                </a:lnTo>
                <a:lnTo>
                  <a:pt x="222054" y="1227"/>
                </a:lnTo>
                <a:lnTo>
                  <a:pt x="222401" y="0"/>
                </a:lnTo>
                <a:lnTo>
                  <a:pt x="218829" y="3512"/>
                </a:lnTo>
                <a:lnTo>
                  <a:pt x="215063" y="9271"/>
                </a:lnTo>
                <a:lnTo>
                  <a:pt x="210880" y="16847"/>
                </a:lnTo>
                <a:lnTo>
                  <a:pt x="204295" y="29574"/>
                </a:lnTo>
                <a:lnTo>
                  <a:pt x="199824" y="38412"/>
                </a:lnTo>
                <a:lnTo>
                  <a:pt x="197578" y="43629"/>
                </a:lnTo>
                <a:lnTo>
                  <a:pt x="195328" y="49364"/>
                </a:lnTo>
                <a:lnTo>
                  <a:pt x="190822" y="61757"/>
                </a:lnTo>
                <a:lnTo>
                  <a:pt x="186311" y="74790"/>
                </a:lnTo>
                <a:lnTo>
                  <a:pt x="184055" y="82178"/>
                </a:lnTo>
                <a:lnTo>
                  <a:pt x="177283" y="106206"/>
                </a:lnTo>
                <a:lnTo>
                  <a:pt x="172769" y="120883"/>
                </a:lnTo>
                <a:lnTo>
                  <a:pt x="165996" y="141838"/>
                </a:lnTo>
                <a:lnTo>
                  <a:pt x="164491" y="149452"/>
                </a:lnTo>
                <a:lnTo>
                  <a:pt x="163488" y="157538"/>
                </a:lnTo>
                <a:lnTo>
                  <a:pt x="162819" y="165940"/>
                </a:lnTo>
                <a:lnTo>
                  <a:pt x="162373" y="173045"/>
                </a:lnTo>
                <a:lnTo>
                  <a:pt x="161877" y="184954"/>
                </a:lnTo>
                <a:lnTo>
                  <a:pt x="162498" y="190989"/>
                </a:lnTo>
                <a:lnTo>
                  <a:pt x="163664" y="197270"/>
                </a:lnTo>
                <a:lnTo>
                  <a:pt x="165194" y="203715"/>
                </a:lnTo>
                <a:lnTo>
                  <a:pt x="166966" y="208764"/>
                </a:lnTo>
                <a:lnTo>
                  <a:pt x="170942" y="216381"/>
                </a:lnTo>
                <a:lnTo>
                  <a:pt x="175218" y="224281"/>
                </a:lnTo>
                <a:lnTo>
                  <a:pt x="179627" y="232057"/>
                </a:lnTo>
                <a:lnTo>
                  <a:pt x="184094" y="238021"/>
                </a:lnTo>
                <a:lnTo>
                  <a:pt x="187092" y="239912"/>
                </a:lnTo>
                <a:lnTo>
                  <a:pt x="194435" y="242014"/>
                </a:lnTo>
                <a:lnTo>
                  <a:pt x="200709" y="244954"/>
                </a:lnTo>
                <a:lnTo>
                  <a:pt x="203436" y="246792"/>
                </a:lnTo>
                <a:lnTo>
                  <a:pt x="210479" y="248834"/>
                </a:lnTo>
                <a:lnTo>
                  <a:pt x="214464" y="249378"/>
                </a:lnTo>
                <a:lnTo>
                  <a:pt x="217873" y="248989"/>
                </a:lnTo>
                <a:lnTo>
                  <a:pt x="220899" y="247977"/>
                </a:lnTo>
                <a:lnTo>
                  <a:pt x="226267" y="244845"/>
                </a:lnTo>
                <a:lnTo>
                  <a:pt x="233520" y="238852"/>
                </a:lnTo>
                <a:lnTo>
                  <a:pt x="238147" y="234519"/>
                </a:lnTo>
                <a:lnTo>
                  <a:pt x="239682" y="232310"/>
                </a:lnTo>
                <a:lnTo>
                  <a:pt x="241388" y="227849"/>
                </a:lnTo>
                <a:lnTo>
                  <a:pt x="242348" y="221107"/>
                </a:lnTo>
                <a:lnTo>
                  <a:pt x="242632" y="214343"/>
                </a:lnTo>
                <a:lnTo>
                  <a:pt x="241920" y="212840"/>
                </a:lnTo>
                <a:lnTo>
                  <a:pt x="240692" y="211837"/>
                </a:lnTo>
                <a:lnTo>
                  <a:pt x="239121" y="211169"/>
                </a:lnTo>
                <a:lnTo>
                  <a:pt x="238074" y="209970"/>
                </a:lnTo>
                <a:lnTo>
                  <a:pt x="237376" y="208419"/>
                </a:lnTo>
                <a:lnTo>
                  <a:pt x="236910" y="206633"/>
                </a:lnTo>
                <a:lnTo>
                  <a:pt x="234386" y="202641"/>
                </a:lnTo>
                <a:lnTo>
                  <a:pt x="232660" y="200523"/>
                </a:lnTo>
                <a:lnTo>
                  <a:pt x="230757" y="199111"/>
                </a:lnTo>
                <a:lnTo>
                  <a:pt x="223679" y="196659"/>
                </a:lnTo>
                <a:lnTo>
                  <a:pt x="216712" y="196319"/>
                </a:lnTo>
                <a:lnTo>
                  <a:pt x="208889" y="196287"/>
                </a:lnTo>
              </a:path>
            </a:pathLst>
          </a:custGeom>
          <a:noFill/>
          <a:ln w="38100" cap="flat" cmpd="sng" algn="ctr">
            <a:solidFill>
              <a:srgbClr val="FF0000"/>
            </a:solidFill>
            <a:prstDash val="solid"/>
            <a:round/>
            <a:headEnd type="none" w="med" len="med"/>
            <a:tailEnd type="none" w="med" len="med"/>
          </a:ln>
        </p:spPr>
        <p:txBody>
          <a:bodyPr lIns="111904" tIns="55952" rIns="111904" bIns="55952"/>
          <a:lstStyle/>
          <a:p>
            <a:pPr algn="l"/>
            <a:endParaRPr lang="en-US"/>
          </a:p>
        </p:txBody>
      </p:sp>
      <p:sp>
        <p:nvSpPr>
          <p:cNvPr id="28678" name="SMARTPenAnnotation8"/>
          <p:cNvSpPr>
            <a:spLocks/>
          </p:cNvSpPr>
          <p:nvPr/>
        </p:nvSpPr>
        <p:spPr bwMode="auto">
          <a:xfrm>
            <a:off x="4421776" y="4220421"/>
            <a:ext cx="18088" cy="277223"/>
          </a:xfrm>
          <a:custGeom>
            <a:avLst/>
            <a:gdLst>
              <a:gd name="T0" fmla="*/ 0 w 13546"/>
              <a:gd name="T1" fmla="*/ 0 h 237042"/>
              <a:gd name="T2" fmla="*/ 13546 w 13546"/>
              <a:gd name="T3" fmla="*/ 237042 h 237042"/>
            </a:gdLst>
            <a:ahLst/>
            <a:cxnLst>
              <a:cxn ang="0">
                <a:pos x="13545" y="0"/>
              </a:cxn>
              <a:cxn ang="0">
                <a:pos x="13545" y="31340"/>
              </a:cxn>
              <a:cxn ang="0">
                <a:pos x="12793" y="34439"/>
              </a:cxn>
              <a:cxn ang="0">
                <a:pos x="11538" y="38762"/>
              </a:cxn>
              <a:cxn ang="0">
                <a:pos x="9950" y="43902"/>
              </a:cxn>
              <a:cxn ang="0">
                <a:pos x="8890" y="50338"/>
              </a:cxn>
              <a:cxn ang="0">
                <a:pos x="8184" y="57639"/>
              </a:cxn>
              <a:cxn ang="0">
                <a:pos x="7714" y="65517"/>
              </a:cxn>
              <a:cxn ang="0">
                <a:pos x="7191" y="82296"/>
              </a:cxn>
              <a:cxn ang="0">
                <a:pos x="7051" y="90985"/>
              </a:cxn>
              <a:cxn ang="0">
                <a:pos x="6206" y="99787"/>
              </a:cxn>
              <a:cxn ang="0">
                <a:pos x="4890" y="108666"/>
              </a:cxn>
              <a:cxn ang="0">
                <a:pos x="3260" y="117594"/>
              </a:cxn>
              <a:cxn ang="0">
                <a:pos x="2173" y="126557"/>
              </a:cxn>
              <a:cxn ang="0">
                <a:pos x="1448" y="135543"/>
              </a:cxn>
              <a:cxn ang="0">
                <a:pos x="966" y="144543"/>
              </a:cxn>
              <a:cxn ang="0">
                <a:pos x="429" y="160563"/>
              </a:cxn>
              <a:cxn ang="0">
                <a:pos x="191" y="178970"/>
              </a:cxn>
              <a:cxn ang="0">
                <a:pos x="0" y="237041"/>
              </a:cxn>
            </a:cxnLst>
            <a:rect l="T0" t="T1" r="T2" b="T3"/>
            <a:pathLst>
              <a:path w="13546" h="237042">
                <a:moveTo>
                  <a:pt x="13545" y="0"/>
                </a:moveTo>
                <a:lnTo>
                  <a:pt x="13545" y="31340"/>
                </a:lnTo>
                <a:lnTo>
                  <a:pt x="12793" y="34439"/>
                </a:lnTo>
                <a:lnTo>
                  <a:pt x="11538" y="38762"/>
                </a:lnTo>
                <a:lnTo>
                  <a:pt x="9950" y="43902"/>
                </a:lnTo>
                <a:lnTo>
                  <a:pt x="8890" y="50338"/>
                </a:lnTo>
                <a:lnTo>
                  <a:pt x="8184" y="57639"/>
                </a:lnTo>
                <a:lnTo>
                  <a:pt x="7714" y="65517"/>
                </a:lnTo>
                <a:lnTo>
                  <a:pt x="7191" y="82296"/>
                </a:lnTo>
                <a:lnTo>
                  <a:pt x="7051" y="90985"/>
                </a:lnTo>
                <a:lnTo>
                  <a:pt x="6206" y="99787"/>
                </a:lnTo>
                <a:lnTo>
                  <a:pt x="4890" y="108666"/>
                </a:lnTo>
                <a:lnTo>
                  <a:pt x="3260" y="117594"/>
                </a:lnTo>
                <a:lnTo>
                  <a:pt x="2173" y="126557"/>
                </a:lnTo>
                <a:lnTo>
                  <a:pt x="1448" y="135543"/>
                </a:lnTo>
                <a:lnTo>
                  <a:pt x="966" y="144543"/>
                </a:lnTo>
                <a:lnTo>
                  <a:pt x="429" y="160563"/>
                </a:lnTo>
                <a:lnTo>
                  <a:pt x="191" y="178970"/>
                </a:lnTo>
                <a:lnTo>
                  <a:pt x="0" y="237041"/>
                </a:lnTo>
              </a:path>
            </a:pathLst>
          </a:custGeom>
          <a:noFill/>
          <a:ln w="38100" cap="flat" cmpd="sng" algn="ctr">
            <a:solidFill>
              <a:srgbClr val="FF0000"/>
            </a:solidFill>
            <a:prstDash val="solid"/>
            <a:round/>
            <a:headEnd type="none" w="med" len="med"/>
            <a:tailEnd type="none" w="med" len="med"/>
          </a:ln>
        </p:spPr>
        <p:txBody>
          <a:bodyPr lIns="111904" tIns="55952" rIns="111904" bIns="55952"/>
          <a:lstStyle/>
          <a:p>
            <a:pPr algn="l"/>
            <a:endParaRPr lang="en-US"/>
          </a:p>
        </p:txBody>
      </p:sp>
      <p:sp>
        <p:nvSpPr>
          <p:cNvPr id="28679" name="SMARTPenAnnotation9"/>
          <p:cNvSpPr>
            <a:spLocks/>
          </p:cNvSpPr>
          <p:nvPr/>
        </p:nvSpPr>
        <p:spPr bwMode="auto">
          <a:xfrm>
            <a:off x="4379575" y="4149721"/>
            <a:ext cx="283363" cy="316294"/>
          </a:xfrm>
          <a:custGeom>
            <a:avLst/>
            <a:gdLst>
              <a:gd name="T0" fmla="*/ 0 w 223156"/>
              <a:gd name="T1" fmla="*/ 0 h 270788"/>
              <a:gd name="T2" fmla="*/ 223156 w 223156"/>
              <a:gd name="T3" fmla="*/ 270788 h 270788"/>
            </a:gdLst>
            <a:ahLst/>
            <a:cxnLst>
              <a:cxn ang="0">
                <a:pos x="20317" y="64153"/>
              </a:cxn>
              <a:cxn ang="0">
                <a:pos x="24972" y="56157"/>
              </a:cxn>
              <a:cxn ang="0">
                <a:pos x="30407" y="45090"/>
              </a:cxn>
              <a:cxn ang="0">
                <a:pos x="43241" y="36087"/>
              </a:cxn>
              <a:cxn ang="0">
                <a:pos x="53804" y="27062"/>
              </a:cxn>
              <a:cxn ang="0">
                <a:pos x="59280" y="23300"/>
              </a:cxn>
              <a:cxn ang="0">
                <a:pos x="66732" y="21628"/>
              </a:cxn>
              <a:cxn ang="0">
                <a:pos x="75060" y="18879"/>
              </a:cxn>
              <a:cxn ang="0">
                <a:pos x="83778" y="15148"/>
              </a:cxn>
              <a:cxn ang="0">
                <a:pos x="97900" y="9570"/>
              </a:cxn>
              <a:cxn ang="0">
                <a:pos x="109732" y="8001"/>
              </a:cxn>
              <a:cxn ang="0">
                <a:pos x="120509" y="5297"/>
              </a:cxn>
              <a:cxn ang="0">
                <a:pos x="130316" y="2339"/>
              </a:cxn>
              <a:cxn ang="0">
                <a:pos x="139691" y="1025"/>
              </a:cxn>
              <a:cxn ang="0">
                <a:pos x="149835" y="285"/>
              </a:cxn>
              <a:cxn ang="0">
                <a:pos x="174101" y="0"/>
              </a:cxn>
              <a:cxn ang="0">
                <a:pos x="186537" y="4633"/>
              </a:cxn>
              <a:cxn ang="0">
                <a:pos x="193146" y="6872"/>
              </a:cxn>
              <a:cxn ang="0">
                <a:pos x="194957" y="10063"/>
              </a:cxn>
              <a:cxn ang="0">
                <a:pos x="196278" y="22642"/>
              </a:cxn>
              <a:cxn ang="0">
                <a:pos x="194342" y="25098"/>
              </a:cxn>
              <a:cxn ang="0">
                <a:pos x="186968" y="30271"/>
              </a:cxn>
              <a:cxn ang="0">
                <a:pos x="174027" y="40734"/>
              </a:cxn>
              <a:cxn ang="0">
                <a:pos x="163938" y="45412"/>
              </a:cxn>
              <a:cxn ang="0">
                <a:pos x="156183" y="48804"/>
              </a:cxn>
              <a:cxn ang="0">
                <a:pos x="146821" y="56693"/>
              </a:cxn>
              <a:cxn ang="0">
                <a:pos x="139991" y="59672"/>
              </a:cxn>
              <a:cxn ang="0">
                <a:pos x="137470" y="62376"/>
              </a:cxn>
              <a:cxn ang="0">
                <a:pos x="136049" y="70135"/>
              </a:cxn>
              <a:cxn ang="0">
                <a:pos x="135530" y="85188"/>
              </a:cxn>
              <a:cxn ang="0">
                <a:pos x="137474" y="96684"/>
              </a:cxn>
              <a:cxn ang="0">
                <a:pos x="144830" y="108896"/>
              </a:cxn>
              <a:cxn ang="0">
                <a:pos x="151660" y="117614"/>
              </a:cxn>
              <a:cxn ang="0">
                <a:pos x="157204" y="126506"/>
              </a:cxn>
              <a:cxn ang="0">
                <a:pos x="164183" y="135474"/>
              </a:cxn>
              <a:cxn ang="0">
                <a:pos x="171549" y="144477"/>
              </a:cxn>
              <a:cxn ang="0">
                <a:pos x="177331" y="153495"/>
              </a:cxn>
              <a:cxn ang="0">
                <a:pos x="184416" y="160513"/>
              </a:cxn>
              <a:cxn ang="0">
                <a:pos x="194859" y="170702"/>
              </a:cxn>
              <a:cxn ang="0">
                <a:pos x="204727" y="183252"/>
              </a:cxn>
              <a:cxn ang="0">
                <a:pos x="214353" y="197381"/>
              </a:cxn>
              <a:cxn ang="0">
                <a:pos x="220909" y="212073"/>
              </a:cxn>
              <a:cxn ang="0">
                <a:pos x="223155" y="225415"/>
              </a:cxn>
              <a:cxn ang="0">
                <a:pos x="219799" y="232407"/>
              </a:cxn>
              <a:cxn ang="0">
                <a:pos x="211924" y="240758"/>
              </a:cxn>
              <a:cxn ang="0">
                <a:pos x="201115" y="245195"/>
              </a:cxn>
              <a:cxn ang="0">
                <a:pos x="184710" y="253095"/>
              </a:cxn>
              <a:cxn ang="0">
                <a:pos x="173900" y="255449"/>
              </a:cxn>
              <a:cxn ang="0">
                <a:pos x="162322" y="257247"/>
              </a:cxn>
              <a:cxn ang="0">
                <a:pos x="152160" y="260555"/>
              </a:cxn>
              <a:cxn ang="0">
                <a:pos x="140620" y="262527"/>
              </a:cxn>
              <a:cxn ang="0">
                <a:pos x="128719" y="264156"/>
              </a:cxn>
              <a:cxn ang="0">
                <a:pos x="118412" y="267388"/>
              </a:cxn>
              <a:cxn ang="0">
                <a:pos x="106808" y="269327"/>
              </a:cxn>
              <a:cxn ang="0">
                <a:pos x="94126" y="270188"/>
              </a:cxn>
              <a:cxn ang="0">
                <a:pos x="64458" y="270787"/>
              </a:cxn>
              <a:cxn ang="0">
                <a:pos x="54735" y="268830"/>
              </a:cxn>
              <a:cxn ang="0">
                <a:pos x="45396" y="266205"/>
              </a:cxn>
              <a:cxn ang="0">
                <a:pos x="36230" y="265038"/>
              </a:cxn>
              <a:cxn ang="0">
                <a:pos x="25132" y="260506"/>
              </a:cxn>
              <a:cxn ang="0">
                <a:pos x="14180" y="254227"/>
              </a:cxn>
              <a:cxn ang="0">
                <a:pos x="0" y="243787"/>
              </a:cxn>
            </a:cxnLst>
            <a:rect l="T0" t="T1" r="T2" b="T3"/>
            <a:pathLst>
              <a:path w="223156" h="270788">
                <a:moveTo>
                  <a:pt x="20317" y="88017"/>
                </a:moveTo>
                <a:lnTo>
                  <a:pt x="20317" y="64153"/>
                </a:lnTo>
                <a:lnTo>
                  <a:pt x="21070" y="62325"/>
                </a:lnTo>
                <a:lnTo>
                  <a:pt x="24972" y="56157"/>
                </a:lnTo>
                <a:lnTo>
                  <a:pt x="27215" y="49563"/>
                </a:lnTo>
                <a:lnTo>
                  <a:pt x="30407" y="45090"/>
                </a:lnTo>
                <a:lnTo>
                  <a:pt x="36340" y="40594"/>
                </a:lnTo>
                <a:lnTo>
                  <a:pt x="43241" y="36087"/>
                </a:lnTo>
                <a:lnTo>
                  <a:pt x="48817" y="31576"/>
                </a:lnTo>
                <a:lnTo>
                  <a:pt x="53804" y="27062"/>
                </a:lnTo>
                <a:lnTo>
                  <a:pt x="56186" y="24805"/>
                </a:lnTo>
                <a:lnTo>
                  <a:pt x="59280" y="23300"/>
                </a:lnTo>
                <a:lnTo>
                  <a:pt x="62848" y="22297"/>
                </a:lnTo>
                <a:lnTo>
                  <a:pt x="66732" y="21628"/>
                </a:lnTo>
                <a:lnTo>
                  <a:pt x="70826" y="20430"/>
                </a:lnTo>
                <a:lnTo>
                  <a:pt x="75060" y="18879"/>
                </a:lnTo>
                <a:lnTo>
                  <a:pt x="79388" y="17092"/>
                </a:lnTo>
                <a:lnTo>
                  <a:pt x="83778" y="15148"/>
                </a:lnTo>
                <a:lnTo>
                  <a:pt x="92670" y="10982"/>
                </a:lnTo>
                <a:lnTo>
                  <a:pt x="97900" y="9570"/>
                </a:lnTo>
                <a:lnTo>
                  <a:pt x="103645" y="8628"/>
                </a:lnTo>
                <a:lnTo>
                  <a:pt x="109732" y="8001"/>
                </a:lnTo>
                <a:lnTo>
                  <a:pt x="115295" y="6830"/>
                </a:lnTo>
                <a:lnTo>
                  <a:pt x="120509" y="5297"/>
                </a:lnTo>
                <a:lnTo>
                  <a:pt x="125490" y="3522"/>
                </a:lnTo>
                <a:lnTo>
                  <a:pt x="130316" y="2339"/>
                </a:lnTo>
                <a:lnTo>
                  <a:pt x="135038" y="1550"/>
                </a:lnTo>
                <a:lnTo>
                  <a:pt x="139691" y="1025"/>
                </a:lnTo>
                <a:lnTo>
                  <a:pt x="143546" y="674"/>
                </a:lnTo>
                <a:lnTo>
                  <a:pt x="149835" y="285"/>
                </a:lnTo>
                <a:lnTo>
                  <a:pt x="157145" y="112"/>
                </a:lnTo>
                <a:lnTo>
                  <a:pt x="174101" y="0"/>
                </a:lnTo>
                <a:lnTo>
                  <a:pt x="177773" y="744"/>
                </a:lnTo>
                <a:lnTo>
                  <a:pt x="186537" y="4633"/>
                </a:lnTo>
                <a:lnTo>
                  <a:pt x="191517" y="5807"/>
                </a:lnTo>
                <a:lnTo>
                  <a:pt x="193146" y="6872"/>
                </a:lnTo>
                <a:lnTo>
                  <a:pt x="194233" y="8335"/>
                </a:lnTo>
                <a:lnTo>
                  <a:pt x="194957" y="10063"/>
                </a:lnTo>
                <a:lnTo>
                  <a:pt x="195976" y="16090"/>
                </a:lnTo>
                <a:lnTo>
                  <a:pt x="196278" y="22642"/>
                </a:lnTo>
                <a:lnTo>
                  <a:pt x="195568" y="24115"/>
                </a:lnTo>
                <a:lnTo>
                  <a:pt x="194342" y="25098"/>
                </a:lnTo>
                <a:lnTo>
                  <a:pt x="192772" y="25753"/>
                </a:lnTo>
                <a:lnTo>
                  <a:pt x="186968" y="30271"/>
                </a:lnTo>
                <a:lnTo>
                  <a:pt x="180482" y="36375"/>
                </a:lnTo>
                <a:lnTo>
                  <a:pt x="174027" y="40734"/>
                </a:lnTo>
                <a:lnTo>
                  <a:pt x="170199" y="42950"/>
                </a:lnTo>
                <a:lnTo>
                  <a:pt x="163938" y="45412"/>
                </a:lnTo>
                <a:lnTo>
                  <a:pt x="161216" y="46068"/>
                </a:lnTo>
                <a:lnTo>
                  <a:pt x="156183" y="48804"/>
                </a:lnTo>
                <a:lnTo>
                  <a:pt x="151438" y="52529"/>
                </a:lnTo>
                <a:lnTo>
                  <a:pt x="146821" y="56693"/>
                </a:lnTo>
                <a:lnTo>
                  <a:pt x="144536" y="58104"/>
                </a:lnTo>
                <a:lnTo>
                  <a:pt x="139991" y="59672"/>
                </a:lnTo>
                <a:lnTo>
                  <a:pt x="138478" y="60842"/>
                </a:lnTo>
                <a:lnTo>
                  <a:pt x="137470" y="62376"/>
                </a:lnTo>
                <a:lnTo>
                  <a:pt x="136797" y="64150"/>
                </a:lnTo>
                <a:lnTo>
                  <a:pt x="136049" y="70135"/>
                </a:lnTo>
                <a:lnTo>
                  <a:pt x="135717" y="77059"/>
                </a:lnTo>
                <a:lnTo>
                  <a:pt x="135530" y="85188"/>
                </a:lnTo>
                <a:lnTo>
                  <a:pt x="135487" y="90020"/>
                </a:lnTo>
                <a:lnTo>
                  <a:pt x="137474" y="96684"/>
                </a:lnTo>
                <a:lnTo>
                  <a:pt x="139057" y="100567"/>
                </a:lnTo>
                <a:lnTo>
                  <a:pt x="144830" y="108896"/>
                </a:lnTo>
                <a:lnTo>
                  <a:pt x="148477" y="113224"/>
                </a:lnTo>
                <a:lnTo>
                  <a:pt x="151660" y="117614"/>
                </a:lnTo>
                <a:lnTo>
                  <a:pt x="154535" y="122046"/>
                </a:lnTo>
                <a:lnTo>
                  <a:pt x="157204" y="126506"/>
                </a:lnTo>
                <a:lnTo>
                  <a:pt x="160489" y="130984"/>
                </a:lnTo>
                <a:lnTo>
                  <a:pt x="164183" y="135474"/>
                </a:lnTo>
                <a:lnTo>
                  <a:pt x="168151" y="139973"/>
                </a:lnTo>
                <a:lnTo>
                  <a:pt x="171549" y="144477"/>
                </a:lnTo>
                <a:lnTo>
                  <a:pt x="174567" y="148985"/>
                </a:lnTo>
                <a:lnTo>
                  <a:pt x="177331" y="153495"/>
                </a:lnTo>
                <a:lnTo>
                  <a:pt x="180679" y="157254"/>
                </a:lnTo>
                <a:lnTo>
                  <a:pt x="184416" y="160513"/>
                </a:lnTo>
                <a:lnTo>
                  <a:pt x="188412" y="163438"/>
                </a:lnTo>
                <a:lnTo>
                  <a:pt x="194859" y="170702"/>
                </a:lnTo>
                <a:lnTo>
                  <a:pt x="200986" y="178946"/>
                </a:lnTo>
                <a:lnTo>
                  <a:pt x="204727" y="183252"/>
                </a:lnTo>
                <a:lnTo>
                  <a:pt x="211391" y="191297"/>
                </a:lnTo>
                <a:lnTo>
                  <a:pt x="214353" y="197381"/>
                </a:lnTo>
                <a:lnTo>
                  <a:pt x="217677" y="204600"/>
                </a:lnTo>
                <a:lnTo>
                  <a:pt x="220909" y="212073"/>
                </a:lnTo>
                <a:lnTo>
                  <a:pt x="222729" y="220510"/>
                </a:lnTo>
                <a:lnTo>
                  <a:pt x="223155" y="225415"/>
                </a:lnTo>
                <a:lnTo>
                  <a:pt x="222516" y="227776"/>
                </a:lnTo>
                <a:lnTo>
                  <a:pt x="219799" y="232407"/>
                </a:lnTo>
                <a:lnTo>
                  <a:pt x="214039" y="239244"/>
                </a:lnTo>
                <a:lnTo>
                  <a:pt x="211924" y="240758"/>
                </a:lnTo>
                <a:lnTo>
                  <a:pt x="207567" y="242441"/>
                </a:lnTo>
                <a:lnTo>
                  <a:pt x="201115" y="245195"/>
                </a:lnTo>
                <a:lnTo>
                  <a:pt x="193231" y="248927"/>
                </a:lnTo>
                <a:lnTo>
                  <a:pt x="184710" y="253095"/>
                </a:lnTo>
                <a:lnTo>
                  <a:pt x="179578" y="254507"/>
                </a:lnTo>
                <a:lnTo>
                  <a:pt x="173900" y="255449"/>
                </a:lnTo>
                <a:lnTo>
                  <a:pt x="167856" y="256076"/>
                </a:lnTo>
                <a:lnTo>
                  <a:pt x="162322" y="257247"/>
                </a:lnTo>
                <a:lnTo>
                  <a:pt x="157128" y="258781"/>
                </a:lnTo>
                <a:lnTo>
                  <a:pt x="152160" y="260555"/>
                </a:lnTo>
                <a:lnTo>
                  <a:pt x="146591" y="261738"/>
                </a:lnTo>
                <a:lnTo>
                  <a:pt x="140620" y="262527"/>
                </a:lnTo>
                <a:lnTo>
                  <a:pt x="134383" y="263053"/>
                </a:lnTo>
                <a:lnTo>
                  <a:pt x="128719" y="264156"/>
                </a:lnTo>
                <a:lnTo>
                  <a:pt x="123438" y="265644"/>
                </a:lnTo>
                <a:lnTo>
                  <a:pt x="118412" y="267388"/>
                </a:lnTo>
                <a:lnTo>
                  <a:pt x="112805" y="268551"/>
                </a:lnTo>
                <a:lnTo>
                  <a:pt x="106808" y="269327"/>
                </a:lnTo>
                <a:lnTo>
                  <a:pt x="100554" y="269843"/>
                </a:lnTo>
                <a:lnTo>
                  <a:pt x="94126" y="270188"/>
                </a:lnTo>
                <a:lnTo>
                  <a:pt x="80964" y="270571"/>
                </a:lnTo>
                <a:lnTo>
                  <a:pt x="64458" y="270787"/>
                </a:lnTo>
                <a:lnTo>
                  <a:pt x="59527" y="270064"/>
                </a:lnTo>
                <a:lnTo>
                  <a:pt x="54735" y="268830"/>
                </a:lnTo>
                <a:lnTo>
                  <a:pt x="50035" y="267255"/>
                </a:lnTo>
                <a:lnTo>
                  <a:pt x="45396" y="266205"/>
                </a:lnTo>
                <a:lnTo>
                  <a:pt x="40799" y="265504"/>
                </a:lnTo>
                <a:lnTo>
                  <a:pt x="36230" y="265038"/>
                </a:lnTo>
                <a:lnTo>
                  <a:pt x="30926" y="263222"/>
                </a:lnTo>
                <a:lnTo>
                  <a:pt x="25132" y="260506"/>
                </a:lnTo>
                <a:lnTo>
                  <a:pt x="19012" y="257190"/>
                </a:lnTo>
                <a:lnTo>
                  <a:pt x="14180" y="254227"/>
                </a:lnTo>
                <a:lnTo>
                  <a:pt x="10206" y="251500"/>
                </a:lnTo>
                <a:lnTo>
                  <a:pt x="0" y="243787"/>
                </a:lnTo>
              </a:path>
            </a:pathLst>
          </a:custGeom>
          <a:noFill/>
          <a:ln w="38100" cap="flat" cmpd="sng" algn="ctr">
            <a:solidFill>
              <a:srgbClr val="FF0000"/>
            </a:solidFill>
            <a:prstDash val="solid"/>
            <a:round/>
            <a:headEnd type="none" w="med" len="med"/>
            <a:tailEnd type="none" w="med" len="med"/>
          </a:ln>
        </p:spPr>
        <p:txBody>
          <a:bodyPr lIns="111904" tIns="55952" rIns="111904" bIns="55952"/>
          <a:lstStyle/>
          <a:p>
            <a:pPr algn="l"/>
            <a:endParaRPr lang="en-US"/>
          </a:p>
        </p:txBody>
      </p:sp>
      <p:sp>
        <p:nvSpPr>
          <p:cNvPr id="28680" name="SMARTPenAnnotation10"/>
          <p:cNvSpPr>
            <a:spLocks/>
          </p:cNvSpPr>
          <p:nvPr/>
        </p:nvSpPr>
        <p:spPr bwMode="auto">
          <a:xfrm>
            <a:off x="4749354" y="4259494"/>
            <a:ext cx="976700" cy="223266"/>
          </a:xfrm>
          <a:custGeom>
            <a:avLst/>
            <a:gdLst>
              <a:gd name="T0" fmla="*/ 0 w 772078"/>
              <a:gd name="T1" fmla="*/ 0 h 189630"/>
              <a:gd name="T2" fmla="*/ 772078 w 772078"/>
              <a:gd name="T3" fmla="*/ 189630 h 189630"/>
            </a:gdLst>
            <a:ahLst/>
            <a:cxnLst>
              <a:cxn ang="0">
                <a:pos x="8361" y="175908"/>
              </a:cxn>
              <a:cxn ang="0">
                <a:pos x="13615" y="159366"/>
              </a:cxn>
              <a:cxn ang="0">
                <a:pos x="19631" y="138518"/>
              </a:cxn>
              <a:cxn ang="0">
                <a:pos x="24912" y="118825"/>
              </a:cxn>
              <a:cxn ang="0">
                <a:pos x="30399" y="93367"/>
              </a:cxn>
              <a:cxn ang="0">
                <a:pos x="35414" y="68126"/>
              </a:cxn>
              <a:cxn ang="0">
                <a:pos x="40330" y="45567"/>
              </a:cxn>
              <a:cxn ang="0">
                <a:pos x="42642" y="21904"/>
              </a:cxn>
              <a:cxn ang="0">
                <a:pos x="72446" y="27839"/>
              </a:cxn>
              <a:cxn ang="0">
                <a:pos x="98581" y="45356"/>
              </a:cxn>
              <a:cxn ang="0">
                <a:pos x="105980" y="63365"/>
              </a:cxn>
              <a:cxn ang="0">
                <a:pos x="108362" y="158678"/>
              </a:cxn>
              <a:cxn ang="0">
                <a:pos x="137873" y="161766"/>
              </a:cxn>
              <a:cxn ang="0">
                <a:pos x="174865" y="136334"/>
              </a:cxn>
              <a:cxn ang="0">
                <a:pos x="243779" y="78100"/>
              </a:cxn>
              <a:cxn ang="0">
                <a:pos x="253240" y="137425"/>
              </a:cxn>
              <a:cxn ang="0">
                <a:pos x="262525" y="148086"/>
              </a:cxn>
              <a:cxn ang="0">
                <a:pos x="282209" y="141320"/>
              </a:cxn>
              <a:cxn ang="0">
                <a:pos x="290826" y="119831"/>
              </a:cxn>
              <a:cxn ang="0">
                <a:pos x="297019" y="102521"/>
              </a:cxn>
              <a:cxn ang="0">
                <a:pos x="289596" y="81392"/>
              </a:cxn>
              <a:cxn ang="0">
                <a:pos x="282895" y="69740"/>
              </a:cxn>
              <a:cxn ang="0">
                <a:pos x="257469" y="60952"/>
              </a:cxn>
              <a:cxn ang="0">
                <a:pos x="349727" y="54194"/>
              </a:cxn>
              <a:cxn ang="0">
                <a:pos x="365511" y="66923"/>
              </a:cxn>
              <a:cxn ang="0">
                <a:pos x="371081" y="135400"/>
              </a:cxn>
              <a:cxn ang="0">
                <a:pos x="388389" y="142103"/>
              </a:cxn>
              <a:cxn ang="0">
                <a:pos x="405021" y="126298"/>
              </a:cxn>
              <a:cxn ang="0">
                <a:pos x="415666" y="116458"/>
              </a:cxn>
              <a:cxn ang="0">
                <a:pos x="431069" y="109319"/>
              </a:cxn>
              <a:cxn ang="0">
                <a:pos x="436729" y="114217"/>
              </a:cxn>
              <a:cxn ang="0">
                <a:pos x="441766" y="120371"/>
              </a:cxn>
              <a:cxn ang="0">
                <a:pos x="447056" y="126356"/>
              </a:cxn>
              <a:cxn ang="0">
                <a:pos x="452732" y="131966"/>
              </a:cxn>
              <a:cxn ang="0">
                <a:pos x="468762" y="133401"/>
              </a:cxn>
              <a:cxn ang="0">
                <a:pos x="483417" y="115736"/>
              </a:cxn>
              <a:cxn ang="0">
                <a:pos x="488133" y="96485"/>
              </a:cxn>
              <a:cxn ang="0">
                <a:pos x="493426" y="76378"/>
              </a:cxn>
              <a:cxn ang="0">
                <a:pos x="499633" y="54128"/>
              </a:cxn>
              <a:cxn ang="0">
                <a:pos x="500218" y="32348"/>
              </a:cxn>
              <a:cxn ang="0">
                <a:pos x="494671" y="11402"/>
              </a:cxn>
              <a:cxn ang="0">
                <a:pos x="480862" y="5828"/>
              </a:cxn>
              <a:cxn ang="0">
                <a:pos x="496775" y="12593"/>
              </a:cxn>
              <a:cxn ang="0">
                <a:pos x="563139" y="19372"/>
              </a:cxn>
              <a:cxn ang="0">
                <a:pos x="591464" y="42917"/>
              </a:cxn>
              <a:cxn ang="0">
                <a:pos x="595872" y="63208"/>
              </a:cxn>
              <a:cxn ang="0">
                <a:pos x="602134" y="69081"/>
              </a:cxn>
              <a:cxn ang="0">
                <a:pos x="612843" y="50968"/>
              </a:cxn>
              <a:cxn ang="0">
                <a:pos x="625643" y="31577"/>
              </a:cxn>
              <a:cxn ang="0">
                <a:pos x="638909" y="31076"/>
              </a:cxn>
              <a:cxn ang="0">
                <a:pos x="661458" y="45363"/>
              </a:cxn>
              <a:cxn ang="0">
                <a:pos x="682621" y="57609"/>
              </a:cxn>
              <a:cxn ang="0">
                <a:pos x="706693" y="72735"/>
              </a:cxn>
              <a:cxn ang="0">
                <a:pos x="735272" y="81769"/>
              </a:cxn>
              <a:cxn ang="0">
                <a:pos x="765406" y="96441"/>
              </a:cxn>
            </a:cxnLst>
            <a:rect l="T0" t="T1" r="T2" b="T3"/>
            <a:pathLst>
              <a:path w="772078" h="189630">
                <a:moveTo>
                  <a:pt x="0" y="189629"/>
                </a:moveTo>
                <a:lnTo>
                  <a:pt x="3596" y="186034"/>
                </a:lnTo>
                <a:lnTo>
                  <a:pt x="4655" y="184222"/>
                </a:lnTo>
                <a:lnTo>
                  <a:pt x="5832" y="180203"/>
                </a:lnTo>
                <a:lnTo>
                  <a:pt x="8361" y="175908"/>
                </a:lnTo>
                <a:lnTo>
                  <a:pt x="10090" y="173709"/>
                </a:lnTo>
                <a:lnTo>
                  <a:pt x="11242" y="170738"/>
                </a:lnTo>
                <a:lnTo>
                  <a:pt x="12010" y="167252"/>
                </a:lnTo>
                <a:lnTo>
                  <a:pt x="12522" y="163424"/>
                </a:lnTo>
                <a:lnTo>
                  <a:pt x="13615" y="159366"/>
                </a:lnTo>
                <a:lnTo>
                  <a:pt x="15098" y="155156"/>
                </a:lnTo>
                <a:lnTo>
                  <a:pt x="16838" y="150845"/>
                </a:lnTo>
                <a:lnTo>
                  <a:pt x="17998" y="147217"/>
                </a:lnTo>
                <a:lnTo>
                  <a:pt x="18771" y="144047"/>
                </a:lnTo>
                <a:lnTo>
                  <a:pt x="19631" y="138518"/>
                </a:lnTo>
                <a:lnTo>
                  <a:pt x="20013" y="133552"/>
                </a:lnTo>
                <a:lnTo>
                  <a:pt x="20867" y="130422"/>
                </a:lnTo>
                <a:lnTo>
                  <a:pt x="22189" y="126829"/>
                </a:lnTo>
                <a:lnTo>
                  <a:pt x="23823" y="122930"/>
                </a:lnTo>
                <a:lnTo>
                  <a:pt x="24912" y="118825"/>
                </a:lnTo>
                <a:lnTo>
                  <a:pt x="25639" y="114584"/>
                </a:lnTo>
                <a:lnTo>
                  <a:pt x="26123" y="110251"/>
                </a:lnTo>
                <a:lnTo>
                  <a:pt x="27198" y="105105"/>
                </a:lnTo>
                <a:lnTo>
                  <a:pt x="28668" y="99416"/>
                </a:lnTo>
                <a:lnTo>
                  <a:pt x="30399" y="93367"/>
                </a:lnTo>
                <a:lnTo>
                  <a:pt x="31554" y="87829"/>
                </a:lnTo>
                <a:lnTo>
                  <a:pt x="32324" y="82632"/>
                </a:lnTo>
                <a:lnTo>
                  <a:pt x="32837" y="77662"/>
                </a:lnTo>
                <a:lnTo>
                  <a:pt x="33932" y="72844"/>
                </a:lnTo>
                <a:lnTo>
                  <a:pt x="35414" y="68126"/>
                </a:lnTo>
                <a:lnTo>
                  <a:pt x="37155" y="63477"/>
                </a:lnTo>
                <a:lnTo>
                  <a:pt x="38315" y="59625"/>
                </a:lnTo>
                <a:lnTo>
                  <a:pt x="39089" y="56304"/>
                </a:lnTo>
                <a:lnTo>
                  <a:pt x="39948" y="50607"/>
                </a:lnTo>
                <a:lnTo>
                  <a:pt x="40330" y="45567"/>
                </a:lnTo>
                <a:lnTo>
                  <a:pt x="40500" y="40819"/>
                </a:lnTo>
                <a:lnTo>
                  <a:pt x="40628" y="28435"/>
                </a:lnTo>
                <a:lnTo>
                  <a:pt x="40634" y="23891"/>
                </a:lnTo>
                <a:lnTo>
                  <a:pt x="41387" y="22699"/>
                </a:lnTo>
                <a:lnTo>
                  <a:pt x="42642" y="21904"/>
                </a:lnTo>
                <a:lnTo>
                  <a:pt x="47130" y="20407"/>
                </a:lnTo>
                <a:lnTo>
                  <a:pt x="47384" y="26153"/>
                </a:lnTo>
                <a:lnTo>
                  <a:pt x="47406" y="27005"/>
                </a:lnTo>
                <a:lnTo>
                  <a:pt x="70291" y="27087"/>
                </a:lnTo>
                <a:lnTo>
                  <a:pt x="72446" y="27839"/>
                </a:lnTo>
                <a:lnTo>
                  <a:pt x="79075" y="31741"/>
                </a:lnTo>
                <a:lnTo>
                  <a:pt x="85804" y="33984"/>
                </a:lnTo>
                <a:lnTo>
                  <a:pt x="92565" y="39081"/>
                </a:lnTo>
                <a:lnTo>
                  <a:pt x="97077" y="43204"/>
                </a:lnTo>
                <a:lnTo>
                  <a:pt x="98581" y="45356"/>
                </a:lnTo>
                <a:lnTo>
                  <a:pt x="100253" y="49755"/>
                </a:lnTo>
                <a:lnTo>
                  <a:pt x="101450" y="52734"/>
                </a:lnTo>
                <a:lnTo>
                  <a:pt x="103002" y="56225"/>
                </a:lnTo>
                <a:lnTo>
                  <a:pt x="104789" y="60058"/>
                </a:lnTo>
                <a:lnTo>
                  <a:pt x="105980" y="63365"/>
                </a:lnTo>
                <a:lnTo>
                  <a:pt x="107304" y="69047"/>
                </a:lnTo>
                <a:lnTo>
                  <a:pt x="107891" y="74080"/>
                </a:lnTo>
                <a:lnTo>
                  <a:pt x="108153" y="79578"/>
                </a:lnTo>
                <a:lnTo>
                  <a:pt x="108300" y="91135"/>
                </a:lnTo>
                <a:lnTo>
                  <a:pt x="108362" y="158678"/>
                </a:lnTo>
                <a:lnTo>
                  <a:pt x="109115" y="159965"/>
                </a:lnTo>
                <a:lnTo>
                  <a:pt x="110369" y="160823"/>
                </a:lnTo>
                <a:lnTo>
                  <a:pt x="113769" y="161776"/>
                </a:lnTo>
                <a:lnTo>
                  <a:pt x="134568" y="162509"/>
                </a:lnTo>
                <a:lnTo>
                  <a:pt x="137873" y="161766"/>
                </a:lnTo>
                <a:lnTo>
                  <a:pt x="146872" y="157126"/>
                </a:lnTo>
                <a:lnTo>
                  <a:pt x="154575" y="153109"/>
                </a:lnTo>
                <a:lnTo>
                  <a:pt x="161008" y="148816"/>
                </a:lnTo>
                <a:lnTo>
                  <a:pt x="167128" y="143647"/>
                </a:lnTo>
                <a:lnTo>
                  <a:pt x="174865" y="136334"/>
                </a:lnTo>
                <a:lnTo>
                  <a:pt x="191182" y="120310"/>
                </a:lnTo>
                <a:lnTo>
                  <a:pt x="232518" y="79018"/>
                </a:lnTo>
                <a:lnTo>
                  <a:pt x="234779" y="77510"/>
                </a:lnTo>
                <a:lnTo>
                  <a:pt x="243697" y="74530"/>
                </a:lnTo>
                <a:lnTo>
                  <a:pt x="243779" y="78100"/>
                </a:lnTo>
                <a:lnTo>
                  <a:pt x="243814" y="120962"/>
                </a:lnTo>
                <a:lnTo>
                  <a:pt x="244567" y="124286"/>
                </a:lnTo>
                <a:lnTo>
                  <a:pt x="247409" y="129986"/>
                </a:lnTo>
                <a:lnTo>
                  <a:pt x="251181" y="135027"/>
                </a:lnTo>
                <a:lnTo>
                  <a:pt x="253240" y="137425"/>
                </a:lnTo>
                <a:lnTo>
                  <a:pt x="254614" y="139776"/>
                </a:lnTo>
                <a:lnTo>
                  <a:pt x="256139" y="144396"/>
                </a:lnTo>
                <a:lnTo>
                  <a:pt x="257298" y="145928"/>
                </a:lnTo>
                <a:lnTo>
                  <a:pt x="258824" y="146950"/>
                </a:lnTo>
                <a:lnTo>
                  <a:pt x="262525" y="148086"/>
                </a:lnTo>
                <a:lnTo>
                  <a:pt x="266679" y="148590"/>
                </a:lnTo>
                <a:lnTo>
                  <a:pt x="268840" y="147972"/>
                </a:lnTo>
                <a:lnTo>
                  <a:pt x="275477" y="144259"/>
                </a:lnTo>
                <a:lnTo>
                  <a:pt x="279960" y="143127"/>
                </a:lnTo>
                <a:lnTo>
                  <a:pt x="282209" y="141320"/>
                </a:lnTo>
                <a:lnTo>
                  <a:pt x="284461" y="138610"/>
                </a:lnTo>
                <a:lnTo>
                  <a:pt x="286715" y="135299"/>
                </a:lnTo>
                <a:lnTo>
                  <a:pt x="289219" y="129612"/>
                </a:lnTo>
                <a:lnTo>
                  <a:pt x="290332" y="124577"/>
                </a:lnTo>
                <a:lnTo>
                  <a:pt x="290826" y="119831"/>
                </a:lnTo>
                <a:lnTo>
                  <a:pt x="291711" y="117511"/>
                </a:lnTo>
                <a:lnTo>
                  <a:pt x="294700" y="112928"/>
                </a:lnTo>
                <a:lnTo>
                  <a:pt x="295799" y="109899"/>
                </a:lnTo>
                <a:lnTo>
                  <a:pt x="296531" y="106376"/>
                </a:lnTo>
                <a:lnTo>
                  <a:pt x="297019" y="102521"/>
                </a:lnTo>
                <a:lnTo>
                  <a:pt x="296592" y="99199"/>
                </a:lnTo>
                <a:lnTo>
                  <a:pt x="295554" y="96232"/>
                </a:lnTo>
                <a:lnTo>
                  <a:pt x="293148" y="90929"/>
                </a:lnTo>
                <a:lnTo>
                  <a:pt x="292078" y="86063"/>
                </a:lnTo>
                <a:lnTo>
                  <a:pt x="289596" y="81392"/>
                </a:lnTo>
                <a:lnTo>
                  <a:pt x="287880" y="79093"/>
                </a:lnTo>
                <a:lnTo>
                  <a:pt x="285974" y="74532"/>
                </a:lnTo>
                <a:lnTo>
                  <a:pt x="285466" y="72262"/>
                </a:lnTo>
                <a:lnTo>
                  <a:pt x="284375" y="70749"/>
                </a:lnTo>
                <a:lnTo>
                  <a:pt x="282895" y="69740"/>
                </a:lnTo>
                <a:lnTo>
                  <a:pt x="281155" y="69067"/>
                </a:lnTo>
                <a:lnTo>
                  <a:pt x="273710" y="63334"/>
                </a:lnTo>
                <a:lnTo>
                  <a:pt x="272151" y="62009"/>
                </a:lnTo>
                <a:lnTo>
                  <a:pt x="269452" y="61421"/>
                </a:lnTo>
                <a:lnTo>
                  <a:pt x="257469" y="60952"/>
                </a:lnTo>
                <a:lnTo>
                  <a:pt x="303848" y="60950"/>
                </a:lnTo>
                <a:lnTo>
                  <a:pt x="307165" y="60197"/>
                </a:lnTo>
                <a:lnTo>
                  <a:pt x="317894" y="55589"/>
                </a:lnTo>
                <a:lnTo>
                  <a:pt x="326968" y="54596"/>
                </a:lnTo>
                <a:lnTo>
                  <a:pt x="349727" y="54194"/>
                </a:lnTo>
                <a:lnTo>
                  <a:pt x="357585" y="54179"/>
                </a:lnTo>
                <a:lnTo>
                  <a:pt x="360349" y="56185"/>
                </a:lnTo>
                <a:lnTo>
                  <a:pt x="364660" y="60008"/>
                </a:lnTo>
                <a:lnTo>
                  <a:pt x="365013" y="61075"/>
                </a:lnTo>
                <a:lnTo>
                  <a:pt x="365511" y="66923"/>
                </a:lnTo>
                <a:lnTo>
                  <a:pt x="365659" y="77101"/>
                </a:lnTo>
                <a:lnTo>
                  <a:pt x="365720" y="123793"/>
                </a:lnTo>
                <a:lnTo>
                  <a:pt x="366473" y="126173"/>
                </a:lnTo>
                <a:lnTo>
                  <a:pt x="369316" y="130825"/>
                </a:lnTo>
                <a:lnTo>
                  <a:pt x="371081" y="135400"/>
                </a:lnTo>
                <a:lnTo>
                  <a:pt x="371552" y="137673"/>
                </a:lnTo>
                <a:lnTo>
                  <a:pt x="372618" y="139189"/>
                </a:lnTo>
                <a:lnTo>
                  <a:pt x="374082" y="140200"/>
                </a:lnTo>
                <a:lnTo>
                  <a:pt x="377715" y="141323"/>
                </a:lnTo>
                <a:lnTo>
                  <a:pt x="388389" y="142103"/>
                </a:lnTo>
                <a:lnTo>
                  <a:pt x="390616" y="141390"/>
                </a:lnTo>
                <a:lnTo>
                  <a:pt x="395096" y="138591"/>
                </a:lnTo>
                <a:lnTo>
                  <a:pt x="401850" y="132784"/>
                </a:lnTo>
                <a:lnTo>
                  <a:pt x="403352" y="130663"/>
                </a:lnTo>
                <a:lnTo>
                  <a:pt x="405021" y="126298"/>
                </a:lnTo>
                <a:lnTo>
                  <a:pt x="407770" y="121850"/>
                </a:lnTo>
                <a:lnTo>
                  <a:pt x="409556" y="119610"/>
                </a:lnTo>
                <a:lnTo>
                  <a:pt x="411500" y="118117"/>
                </a:lnTo>
                <a:lnTo>
                  <a:pt x="413548" y="117121"/>
                </a:lnTo>
                <a:lnTo>
                  <a:pt x="415666" y="116458"/>
                </a:lnTo>
                <a:lnTo>
                  <a:pt x="420026" y="113714"/>
                </a:lnTo>
                <a:lnTo>
                  <a:pt x="425361" y="109416"/>
                </a:lnTo>
                <a:lnTo>
                  <a:pt x="428098" y="108828"/>
                </a:lnTo>
                <a:lnTo>
                  <a:pt x="429881" y="108672"/>
                </a:lnTo>
                <a:lnTo>
                  <a:pt x="431069" y="109319"/>
                </a:lnTo>
                <a:lnTo>
                  <a:pt x="431862" y="110504"/>
                </a:lnTo>
                <a:lnTo>
                  <a:pt x="432390" y="112046"/>
                </a:lnTo>
                <a:lnTo>
                  <a:pt x="433495" y="113074"/>
                </a:lnTo>
                <a:lnTo>
                  <a:pt x="434984" y="113760"/>
                </a:lnTo>
                <a:lnTo>
                  <a:pt x="436729" y="114217"/>
                </a:lnTo>
                <a:lnTo>
                  <a:pt x="437893" y="115274"/>
                </a:lnTo>
                <a:lnTo>
                  <a:pt x="438668" y="116731"/>
                </a:lnTo>
                <a:lnTo>
                  <a:pt x="439185" y="118455"/>
                </a:lnTo>
                <a:lnTo>
                  <a:pt x="440283" y="119604"/>
                </a:lnTo>
                <a:lnTo>
                  <a:pt x="441766" y="120371"/>
                </a:lnTo>
                <a:lnTo>
                  <a:pt x="443508" y="120881"/>
                </a:lnTo>
                <a:lnTo>
                  <a:pt x="444670" y="121975"/>
                </a:lnTo>
                <a:lnTo>
                  <a:pt x="445443" y="123456"/>
                </a:lnTo>
                <a:lnTo>
                  <a:pt x="445960" y="125196"/>
                </a:lnTo>
                <a:lnTo>
                  <a:pt x="447056" y="126356"/>
                </a:lnTo>
                <a:lnTo>
                  <a:pt x="448540" y="127129"/>
                </a:lnTo>
                <a:lnTo>
                  <a:pt x="450281" y="127645"/>
                </a:lnTo>
                <a:lnTo>
                  <a:pt x="451443" y="128741"/>
                </a:lnTo>
                <a:lnTo>
                  <a:pt x="452217" y="130224"/>
                </a:lnTo>
                <a:lnTo>
                  <a:pt x="452732" y="131966"/>
                </a:lnTo>
                <a:lnTo>
                  <a:pt x="453829" y="133126"/>
                </a:lnTo>
                <a:lnTo>
                  <a:pt x="455313" y="133900"/>
                </a:lnTo>
                <a:lnTo>
                  <a:pt x="458968" y="134760"/>
                </a:lnTo>
                <a:lnTo>
                  <a:pt x="466063" y="135358"/>
                </a:lnTo>
                <a:lnTo>
                  <a:pt x="468762" y="133401"/>
                </a:lnTo>
                <a:lnTo>
                  <a:pt x="474135" y="128546"/>
                </a:lnTo>
                <a:lnTo>
                  <a:pt x="477366" y="125357"/>
                </a:lnTo>
                <a:lnTo>
                  <a:pt x="479282" y="122701"/>
                </a:lnTo>
                <a:lnTo>
                  <a:pt x="481311" y="119425"/>
                </a:lnTo>
                <a:lnTo>
                  <a:pt x="483417" y="115736"/>
                </a:lnTo>
                <a:lnTo>
                  <a:pt x="484820" y="112524"/>
                </a:lnTo>
                <a:lnTo>
                  <a:pt x="486380" y="106949"/>
                </a:lnTo>
                <a:lnTo>
                  <a:pt x="487073" y="101962"/>
                </a:lnTo>
                <a:lnTo>
                  <a:pt x="487258" y="99579"/>
                </a:lnTo>
                <a:lnTo>
                  <a:pt x="488133" y="96485"/>
                </a:lnTo>
                <a:lnTo>
                  <a:pt x="489470" y="92918"/>
                </a:lnTo>
                <a:lnTo>
                  <a:pt x="491113" y="89034"/>
                </a:lnTo>
                <a:lnTo>
                  <a:pt x="492209" y="84940"/>
                </a:lnTo>
                <a:lnTo>
                  <a:pt x="492939" y="80706"/>
                </a:lnTo>
                <a:lnTo>
                  <a:pt x="493426" y="76378"/>
                </a:lnTo>
                <a:lnTo>
                  <a:pt x="494504" y="71988"/>
                </a:lnTo>
                <a:lnTo>
                  <a:pt x="495974" y="67556"/>
                </a:lnTo>
                <a:lnTo>
                  <a:pt x="497707" y="63097"/>
                </a:lnTo>
                <a:lnTo>
                  <a:pt x="498862" y="58619"/>
                </a:lnTo>
                <a:lnTo>
                  <a:pt x="499633" y="54128"/>
                </a:lnTo>
                <a:lnTo>
                  <a:pt x="500146" y="49629"/>
                </a:lnTo>
                <a:lnTo>
                  <a:pt x="500488" y="45125"/>
                </a:lnTo>
                <a:lnTo>
                  <a:pt x="500716" y="40618"/>
                </a:lnTo>
                <a:lnTo>
                  <a:pt x="500869" y="36107"/>
                </a:lnTo>
                <a:lnTo>
                  <a:pt x="500218" y="32348"/>
                </a:lnTo>
                <a:lnTo>
                  <a:pt x="499031" y="29089"/>
                </a:lnTo>
                <a:lnTo>
                  <a:pt x="496458" y="23461"/>
                </a:lnTo>
                <a:lnTo>
                  <a:pt x="495315" y="18452"/>
                </a:lnTo>
                <a:lnTo>
                  <a:pt x="494807" y="13717"/>
                </a:lnTo>
                <a:lnTo>
                  <a:pt x="494671" y="11402"/>
                </a:lnTo>
                <a:lnTo>
                  <a:pt x="493828" y="9105"/>
                </a:lnTo>
                <a:lnTo>
                  <a:pt x="490885" y="4546"/>
                </a:lnTo>
                <a:lnTo>
                  <a:pt x="487914" y="396"/>
                </a:lnTo>
                <a:lnTo>
                  <a:pt x="480940" y="0"/>
                </a:lnTo>
                <a:lnTo>
                  <a:pt x="480862" y="5828"/>
                </a:lnTo>
                <a:lnTo>
                  <a:pt x="480857" y="6490"/>
                </a:lnTo>
                <a:lnTo>
                  <a:pt x="484451" y="6686"/>
                </a:lnTo>
                <a:lnTo>
                  <a:pt x="486262" y="7466"/>
                </a:lnTo>
                <a:lnTo>
                  <a:pt x="492407" y="11407"/>
                </a:lnTo>
                <a:lnTo>
                  <a:pt x="496775" y="12593"/>
                </a:lnTo>
                <a:lnTo>
                  <a:pt x="520574" y="13517"/>
                </a:lnTo>
                <a:lnTo>
                  <a:pt x="540610" y="13539"/>
                </a:lnTo>
                <a:lnTo>
                  <a:pt x="549052" y="15547"/>
                </a:lnTo>
                <a:lnTo>
                  <a:pt x="560259" y="18902"/>
                </a:lnTo>
                <a:lnTo>
                  <a:pt x="563139" y="19372"/>
                </a:lnTo>
                <a:lnTo>
                  <a:pt x="568346" y="21902"/>
                </a:lnTo>
                <a:lnTo>
                  <a:pt x="575507" y="27557"/>
                </a:lnTo>
                <a:lnTo>
                  <a:pt x="580114" y="31811"/>
                </a:lnTo>
                <a:lnTo>
                  <a:pt x="586938" y="38436"/>
                </a:lnTo>
                <a:lnTo>
                  <a:pt x="591464" y="42917"/>
                </a:lnTo>
                <a:lnTo>
                  <a:pt x="592973" y="45165"/>
                </a:lnTo>
                <a:lnTo>
                  <a:pt x="594649" y="49671"/>
                </a:lnTo>
                <a:lnTo>
                  <a:pt x="595393" y="54181"/>
                </a:lnTo>
                <a:lnTo>
                  <a:pt x="595724" y="58694"/>
                </a:lnTo>
                <a:lnTo>
                  <a:pt x="595872" y="63208"/>
                </a:lnTo>
                <a:lnTo>
                  <a:pt x="595988" y="74378"/>
                </a:lnTo>
                <a:lnTo>
                  <a:pt x="599585" y="74460"/>
                </a:lnTo>
                <a:lnTo>
                  <a:pt x="600644" y="73720"/>
                </a:lnTo>
                <a:lnTo>
                  <a:pt x="601350" y="72473"/>
                </a:lnTo>
                <a:lnTo>
                  <a:pt x="602134" y="69081"/>
                </a:lnTo>
                <a:lnTo>
                  <a:pt x="602483" y="65066"/>
                </a:lnTo>
                <a:lnTo>
                  <a:pt x="603328" y="62941"/>
                </a:lnTo>
                <a:lnTo>
                  <a:pt x="607361" y="57108"/>
                </a:lnTo>
                <a:lnTo>
                  <a:pt x="611112" y="52749"/>
                </a:lnTo>
                <a:lnTo>
                  <a:pt x="612843" y="50968"/>
                </a:lnTo>
                <a:lnTo>
                  <a:pt x="613998" y="49027"/>
                </a:lnTo>
                <a:lnTo>
                  <a:pt x="615281" y="44865"/>
                </a:lnTo>
                <a:lnTo>
                  <a:pt x="617858" y="40507"/>
                </a:lnTo>
                <a:lnTo>
                  <a:pt x="621511" y="36061"/>
                </a:lnTo>
                <a:lnTo>
                  <a:pt x="625643" y="31577"/>
                </a:lnTo>
                <a:lnTo>
                  <a:pt x="627799" y="30080"/>
                </a:lnTo>
                <a:lnTo>
                  <a:pt x="632201" y="28417"/>
                </a:lnTo>
                <a:lnTo>
                  <a:pt x="634428" y="28726"/>
                </a:lnTo>
                <a:lnTo>
                  <a:pt x="636665" y="29685"/>
                </a:lnTo>
                <a:lnTo>
                  <a:pt x="638909" y="31076"/>
                </a:lnTo>
                <a:lnTo>
                  <a:pt x="643409" y="32622"/>
                </a:lnTo>
                <a:lnTo>
                  <a:pt x="645663" y="33035"/>
                </a:lnTo>
                <a:lnTo>
                  <a:pt x="650173" y="35500"/>
                </a:lnTo>
                <a:lnTo>
                  <a:pt x="656944" y="41118"/>
                </a:lnTo>
                <a:lnTo>
                  <a:pt x="661458" y="45363"/>
                </a:lnTo>
                <a:lnTo>
                  <a:pt x="665973" y="49758"/>
                </a:lnTo>
                <a:lnTo>
                  <a:pt x="668983" y="51231"/>
                </a:lnTo>
                <a:lnTo>
                  <a:pt x="676341" y="52868"/>
                </a:lnTo>
                <a:lnTo>
                  <a:pt x="679657" y="54809"/>
                </a:lnTo>
                <a:lnTo>
                  <a:pt x="682621" y="57609"/>
                </a:lnTo>
                <a:lnTo>
                  <a:pt x="685349" y="60980"/>
                </a:lnTo>
                <a:lnTo>
                  <a:pt x="687921" y="63228"/>
                </a:lnTo>
                <a:lnTo>
                  <a:pt x="690387" y="64726"/>
                </a:lnTo>
                <a:lnTo>
                  <a:pt x="699461" y="68841"/>
                </a:lnTo>
                <a:lnTo>
                  <a:pt x="706693" y="72735"/>
                </a:lnTo>
                <a:lnTo>
                  <a:pt x="712415" y="76974"/>
                </a:lnTo>
                <a:lnTo>
                  <a:pt x="715747" y="78405"/>
                </a:lnTo>
                <a:lnTo>
                  <a:pt x="726875" y="80420"/>
                </a:lnTo>
                <a:lnTo>
                  <a:pt x="732673" y="80890"/>
                </a:lnTo>
                <a:lnTo>
                  <a:pt x="735272" y="81769"/>
                </a:lnTo>
                <a:lnTo>
                  <a:pt x="742526" y="85847"/>
                </a:lnTo>
                <a:lnTo>
                  <a:pt x="747154" y="87066"/>
                </a:lnTo>
                <a:lnTo>
                  <a:pt x="758133" y="88015"/>
                </a:lnTo>
                <a:lnTo>
                  <a:pt x="764328" y="93869"/>
                </a:lnTo>
                <a:lnTo>
                  <a:pt x="765406" y="96441"/>
                </a:lnTo>
                <a:lnTo>
                  <a:pt x="766877" y="100414"/>
                </a:lnTo>
                <a:lnTo>
                  <a:pt x="772077" y="115131"/>
                </a:lnTo>
              </a:path>
            </a:pathLst>
          </a:custGeom>
          <a:noFill/>
          <a:ln w="38100" cap="flat" cmpd="sng" algn="ctr">
            <a:solidFill>
              <a:srgbClr val="FF0000"/>
            </a:solidFill>
            <a:prstDash val="solid"/>
            <a:round/>
            <a:headEnd type="none" w="med" len="med"/>
            <a:tailEnd type="none" w="med" len="med"/>
          </a:ln>
        </p:spPr>
        <p:txBody>
          <a:bodyPr lIns="111904" tIns="55952" rIns="111904" bIns="55952"/>
          <a:lstStyle/>
          <a:p>
            <a:pPr algn="l"/>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Cryptographic Hash Functions</a:t>
            </a:r>
          </a:p>
        </p:txBody>
      </p:sp>
      <p:sp>
        <p:nvSpPr>
          <p:cNvPr id="29699" name="Rectangle 3"/>
          <p:cNvSpPr>
            <a:spLocks noGrp="1" noChangeArrowheads="1"/>
          </p:cNvSpPr>
          <p:nvPr>
            <p:ph idx="1"/>
          </p:nvPr>
        </p:nvSpPr>
        <p:spPr>
          <a:xfrm>
            <a:off x="713434" y="1417638"/>
            <a:ext cx="7745269" cy="4869173"/>
          </a:xfrm>
        </p:spPr>
        <p:txBody>
          <a:bodyPr/>
          <a:lstStyle/>
          <a:p>
            <a:r>
              <a:rPr lang="en-US" b="1" dirty="0" smtClean="0"/>
              <a:t>Idea:</a:t>
            </a:r>
            <a:r>
              <a:rPr lang="en-US" dirty="0" smtClean="0"/>
              <a:t> Detect tampering with messages.</a:t>
            </a:r>
          </a:p>
          <a:p>
            <a:r>
              <a:rPr lang="en-US" dirty="0" smtClean="0"/>
              <a:t>Needed: A function that “characterizes” a message in some way.</a:t>
            </a:r>
          </a:p>
          <a:p>
            <a:r>
              <a:rPr lang="en-US" dirty="0" smtClean="0"/>
              <a:t>Characteristics of a strong hash function:</a:t>
            </a:r>
          </a:p>
          <a:p>
            <a:pPr lvl="1"/>
            <a:r>
              <a:rPr lang="en-US" i="1" dirty="0" smtClean="0"/>
              <a:t>h(x)</a:t>
            </a:r>
            <a:r>
              <a:rPr lang="en-US" dirty="0" smtClean="0"/>
              <a:t> is easy to compute</a:t>
            </a:r>
          </a:p>
          <a:p>
            <a:pPr lvl="1"/>
            <a:r>
              <a:rPr lang="en-US" dirty="0" smtClean="0"/>
              <a:t>Deriving </a:t>
            </a:r>
            <a:r>
              <a:rPr lang="en-US" i="1" dirty="0" smtClean="0"/>
              <a:t>x</a:t>
            </a:r>
            <a:r>
              <a:rPr lang="en-US" dirty="0" smtClean="0"/>
              <a:t> from </a:t>
            </a:r>
            <a:r>
              <a:rPr lang="en-US" i="1" dirty="0" smtClean="0"/>
              <a:t>h(x)</a:t>
            </a:r>
            <a:r>
              <a:rPr lang="en-US" dirty="0" smtClean="0"/>
              <a:t> is infeasible </a:t>
            </a:r>
          </a:p>
          <a:p>
            <a:pPr lvl="1"/>
            <a:r>
              <a:rPr lang="en-US" dirty="0" smtClean="0"/>
              <a:t>Given </a:t>
            </a:r>
            <a:r>
              <a:rPr lang="en-US" i="1" dirty="0" smtClean="0"/>
              <a:t>x</a:t>
            </a:r>
            <a:r>
              <a:rPr lang="en-US" dirty="0" smtClean="0"/>
              <a:t>, finding </a:t>
            </a:r>
            <a:r>
              <a:rPr lang="en-US" i="1" dirty="0" smtClean="0"/>
              <a:t>x</a:t>
            </a:r>
            <a:r>
              <a:rPr lang="en-US" i="1" dirty="0" smtClean="0">
                <a:sym typeface="Symbol" pitchFamily="18" charset="2"/>
              </a:rPr>
              <a:t></a:t>
            </a:r>
            <a:r>
              <a:rPr lang="en-US" dirty="0" smtClean="0"/>
              <a:t> such that </a:t>
            </a:r>
            <a:r>
              <a:rPr lang="en-US" i="1" dirty="0" smtClean="0"/>
              <a:t>h(x</a:t>
            </a:r>
            <a:r>
              <a:rPr lang="en-US" i="1" dirty="0" smtClean="0">
                <a:sym typeface="Symbol" pitchFamily="18" charset="2"/>
              </a:rPr>
              <a:t> </a:t>
            </a:r>
            <a:r>
              <a:rPr lang="en-US" i="1" dirty="0" smtClean="0"/>
              <a:t>)= h(x)</a:t>
            </a:r>
            <a:r>
              <a:rPr lang="en-US" dirty="0" smtClean="0"/>
              <a:t> is infeasible (protects integrity by resisting collision attacks)</a:t>
            </a:r>
          </a:p>
          <a:p>
            <a:pPr lvl="1"/>
            <a:endParaRPr lang="en-US" dirty="0" smtClean="0"/>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26</a:t>
            </a:fld>
            <a:endParaRPr lang="en-US" dirty="0"/>
          </a:p>
        </p:txBody>
      </p:sp>
      <p:sp>
        <p:nvSpPr>
          <p:cNvPr id="8" name="SMARTPenAnnotation67"/>
          <p:cNvSpPr/>
          <p:nvPr/>
        </p:nvSpPr>
        <p:spPr bwMode="auto">
          <a:xfrm>
            <a:off x="6047741" y="4777382"/>
            <a:ext cx="9648" cy="8931"/>
          </a:xfrm>
          <a:custGeom>
            <a:avLst/>
            <a:gdLst/>
            <a:ahLst/>
            <a:cxnLst/>
            <a:rect l="0" t="0" r="0" b="0"/>
            <a:pathLst>
              <a:path w="7621" h="7620">
                <a:moveTo>
                  <a:pt x="0" y="0"/>
                </a:moveTo>
                <a:lnTo>
                  <a:pt x="7620" y="7619"/>
                </a:lnTo>
              </a:path>
            </a:pathLst>
          </a:custGeom>
          <a:solidFill>
            <a:schemeClr val="accent1"/>
          </a:solidFill>
          <a:ln w="38100" cap="flat" cmpd="sng" algn="ctr">
            <a:solidFill>
              <a:srgbClr val="FF0000"/>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algn="l" defTabSz="1119043"/>
            <a:endParaRPr lang="en-US" sz="29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Digital Signature Improved</a:t>
            </a:r>
          </a:p>
        </p:txBody>
      </p:sp>
      <p:sp>
        <p:nvSpPr>
          <p:cNvPr id="6" name="Content Placeholder 5"/>
          <p:cNvSpPr>
            <a:spLocks noGrp="1"/>
          </p:cNvSpPr>
          <p:nvPr>
            <p:ph idx="1"/>
          </p:nvPr>
        </p:nvSpPr>
        <p:spPr/>
        <p:txBody>
          <a:bodyPr>
            <a:normAutofit/>
          </a:bodyPr>
          <a:lstStyle/>
          <a:p>
            <a:pPr>
              <a:spcBef>
                <a:spcPts val="600"/>
              </a:spcBef>
            </a:pPr>
            <a:r>
              <a:rPr lang="en-US" sz="2800" dirty="0" smtClean="0"/>
              <a:t>Bob computes a “digest” of a message using a hash function; this is smaller than the message and of fixed size, but has the property that changing the message changes the computed digest.</a:t>
            </a:r>
          </a:p>
          <a:p>
            <a:pPr>
              <a:spcBef>
                <a:spcPts val="600"/>
              </a:spcBef>
            </a:pPr>
            <a:r>
              <a:rPr lang="en-US" sz="2800" dirty="0" smtClean="0"/>
              <a:t>Bob encrypts the digest with his private key</a:t>
            </a:r>
          </a:p>
          <a:p>
            <a:pPr>
              <a:spcBef>
                <a:spcPts val="600"/>
              </a:spcBef>
            </a:pPr>
            <a:r>
              <a:rPr lang="en-US" sz="2800" dirty="0" smtClean="0">
                <a:solidFill>
                  <a:srgbClr val="FF0000"/>
                </a:solidFill>
              </a:rPr>
              <a:t>Anyone can decrypt the digest </a:t>
            </a:r>
            <a:r>
              <a:rPr lang="en-US" sz="2800" dirty="0" smtClean="0"/>
              <a:t>using Bob’s public key, but </a:t>
            </a:r>
            <a:r>
              <a:rPr lang="en-US" sz="2800" dirty="0" smtClean="0">
                <a:solidFill>
                  <a:srgbClr val="FF0000"/>
                </a:solidFill>
              </a:rPr>
              <a:t>only Bob could have encrypted </a:t>
            </a:r>
            <a:r>
              <a:rPr lang="en-US" sz="2800" dirty="0" smtClean="0"/>
              <a:t>it.  The message is </a:t>
            </a:r>
            <a:r>
              <a:rPr lang="en-US" sz="2800" dirty="0" smtClean="0">
                <a:solidFill>
                  <a:srgbClr val="FF0000"/>
                </a:solidFill>
              </a:rPr>
              <a:t>digitally signed</a:t>
            </a:r>
            <a:r>
              <a:rPr lang="en-US" sz="2800" dirty="0" smtClean="0"/>
              <a:t>.</a:t>
            </a:r>
          </a:p>
          <a:p>
            <a:pPr>
              <a:spcBef>
                <a:spcPts val="600"/>
              </a:spcBef>
            </a:pPr>
            <a:r>
              <a:rPr lang="en-US" sz="2800" dirty="0" smtClean="0"/>
              <a:t>If the digest matches the message, the message has not been altered.</a:t>
            </a:r>
          </a:p>
          <a:p>
            <a:endParaRPr lang="en-US" sz="2800" dirty="0"/>
          </a:p>
        </p:txBody>
      </p:sp>
      <p:sp>
        <p:nvSpPr>
          <p:cNvPr id="4" name="Slide Number Placeholder 3"/>
          <p:cNvSpPr>
            <a:spLocks noGrp="1"/>
          </p:cNvSpPr>
          <p:nvPr>
            <p:ph type="sldNum" sz="quarter" idx="12"/>
          </p:nvPr>
        </p:nvSpPr>
        <p:spPr/>
        <p:txBody>
          <a:bodyPr/>
          <a:lstStyle/>
          <a:p>
            <a:pPr algn="l">
              <a:defRPr/>
            </a:pPr>
            <a:fld id="{C771BB4F-BC9F-455A-83EE-FCE59FAE8245}" type="slidenum">
              <a:rPr lang="en-US" smtClean="0"/>
              <a:pPr algn="l">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Digital Signature</a:t>
            </a:r>
          </a:p>
        </p:txBody>
      </p:sp>
      <p:sp>
        <p:nvSpPr>
          <p:cNvPr id="15" name="Slide Number Placeholder 14"/>
          <p:cNvSpPr>
            <a:spLocks noGrp="1"/>
          </p:cNvSpPr>
          <p:nvPr>
            <p:ph type="sldNum" sz="quarter" idx="12"/>
          </p:nvPr>
        </p:nvSpPr>
        <p:spPr/>
        <p:txBody>
          <a:bodyPr/>
          <a:lstStyle/>
          <a:p>
            <a:pPr algn="l">
              <a:defRPr/>
            </a:pPr>
            <a:fld id="{C771BB4F-BC9F-455A-83EE-FCE59FAE8245}" type="slidenum">
              <a:rPr lang="en-US" smtClean="0"/>
              <a:pPr algn="l">
                <a:defRPr/>
              </a:pPr>
              <a:t>28</a:t>
            </a:fld>
            <a:endParaRPr lang="en-US" dirty="0"/>
          </a:p>
        </p:txBody>
      </p:sp>
      <p:sp>
        <p:nvSpPr>
          <p:cNvPr id="34819" name="Rectangle 3"/>
          <p:cNvSpPr>
            <a:spLocks noChangeArrowheads="1"/>
          </p:cNvSpPr>
          <p:nvPr/>
        </p:nvSpPr>
        <p:spPr bwMode="auto">
          <a:xfrm>
            <a:off x="608931" y="1600076"/>
            <a:ext cx="7926140" cy="989814"/>
          </a:xfrm>
          <a:prstGeom prst="rect">
            <a:avLst/>
          </a:prstGeom>
          <a:solidFill>
            <a:schemeClr val="accent1"/>
          </a:solidFill>
          <a:ln w="9525" algn="ctr">
            <a:solidFill>
              <a:schemeClr val="tx1"/>
            </a:solidFill>
            <a:miter lim="800000"/>
            <a:headEnd/>
            <a:tailEnd/>
          </a:ln>
        </p:spPr>
        <p:txBody>
          <a:bodyPr wrap="none" lIns="111904" tIns="55952" rIns="111904" bIns="55952" anchor="ctr"/>
          <a:lstStyle/>
          <a:p>
            <a:endParaRPr lang="en-US"/>
          </a:p>
        </p:txBody>
      </p:sp>
      <p:sp>
        <p:nvSpPr>
          <p:cNvPr id="34820" name="Text Box 4"/>
          <p:cNvSpPr txBox="1">
            <a:spLocks noChangeArrowheads="1"/>
          </p:cNvSpPr>
          <p:nvPr/>
        </p:nvSpPr>
        <p:spPr bwMode="auto">
          <a:xfrm>
            <a:off x="2514098" y="1797295"/>
            <a:ext cx="4268540" cy="565608"/>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dirty="0"/>
              <a:t>Message</a:t>
            </a:r>
          </a:p>
        </p:txBody>
      </p:sp>
      <p:grpSp>
        <p:nvGrpSpPr>
          <p:cNvPr id="2" name="Group 5"/>
          <p:cNvGrpSpPr>
            <a:grpSpLocks/>
          </p:cNvGrpSpPr>
          <p:nvPr/>
        </p:nvGrpSpPr>
        <p:grpSpPr bwMode="auto">
          <a:xfrm>
            <a:off x="608931" y="2710827"/>
            <a:ext cx="3354139" cy="565608"/>
            <a:chOff x="384" y="1708"/>
            <a:chExt cx="2112" cy="356"/>
          </a:xfrm>
        </p:grpSpPr>
        <p:sp>
          <p:nvSpPr>
            <p:cNvPr id="34829" name="Rectangle 6"/>
            <p:cNvSpPr>
              <a:spLocks noChangeArrowheads="1"/>
            </p:cNvSpPr>
            <p:nvPr/>
          </p:nvSpPr>
          <p:spPr bwMode="auto">
            <a:xfrm>
              <a:off x="384" y="1728"/>
              <a:ext cx="2112" cy="336"/>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4830" name="Text Box 7"/>
            <p:cNvSpPr txBox="1">
              <a:spLocks noChangeArrowheads="1"/>
            </p:cNvSpPr>
            <p:nvPr/>
          </p:nvSpPr>
          <p:spPr bwMode="auto">
            <a:xfrm>
              <a:off x="432" y="1708"/>
              <a:ext cx="1920" cy="356"/>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Message Digest</a:t>
              </a:r>
            </a:p>
          </p:txBody>
        </p:sp>
      </p:grpSp>
      <p:sp>
        <p:nvSpPr>
          <p:cNvPr id="34822" name="Rectangle 8"/>
          <p:cNvSpPr>
            <a:spLocks noChangeArrowheads="1"/>
          </p:cNvSpPr>
          <p:nvPr/>
        </p:nvSpPr>
        <p:spPr bwMode="auto">
          <a:xfrm>
            <a:off x="608931" y="4281134"/>
            <a:ext cx="7926140" cy="991674"/>
          </a:xfrm>
          <a:prstGeom prst="rect">
            <a:avLst/>
          </a:prstGeom>
          <a:solidFill>
            <a:schemeClr val="accent1"/>
          </a:solidFill>
          <a:ln w="9525" algn="ctr">
            <a:solidFill>
              <a:schemeClr val="tx1"/>
            </a:solidFill>
            <a:miter lim="800000"/>
            <a:headEnd/>
            <a:tailEnd/>
          </a:ln>
        </p:spPr>
        <p:txBody>
          <a:bodyPr wrap="none" lIns="111904" tIns="55952" rIns="111904" bIns="55952" anchor="ctr"/>
          <a:lstStyle/>
          <a:p>
            <a:endParaRPr lang="en-US"/>
          </a:p>
        </p:txBody>
      </p:sp>
      <p:sp>
        <p:nvSpPr>
          <p:cNvPr id="34823" name="Rectangle 9"/>
          <p:cNvSpPr>
            <a:spLocks noChangeArrowheads="1"/>
          </p:cNvSpPr>
          <p:nvPr/>
        </p:nvSpPr>
        <p:spPr bwMode="auto">
          <a:xfrm>
            <a:off x="608931" y="5425373"/>
            <a:ext cx="3354139" cy="532118"/>
          </a:xfrm>
          <a:prstGeom prst="rect">
            <a:avLst/>
          </a:prstGeom>
          <a:solidFill>
            <a:srgbClr val="FF0000"/>
          </a:solidFill>
          <a:ln w="9525" algn="ctr">
            <a:solidFill>
              <a:schemeClr val="tx1"/>
            </a:solidFill>
            <a:miter lim="800000"/>
            <a:headEnd/>
            <a:tailEnd/>
          </a:ln>
        </p:spPr>
        <p:txBody>
          <a:bodyPr wrap="none" lIns="111904" tIns="55952" rIns="111904" bIns="55952" anchor="ctr"/>
          <a:lstStyle/>
          <a:p>
            <a:endParaRPr lang="en-US"/>
          </a:p>
        </p:txBody>
      </p:sp>
      <p:sp>
        <p:nvSpPr>
          <p:cNvPr id="34824" name="Text Box 10"/>
          <p:cNvSpPr txBox="1">
            <a:spLocks noChangeArrowheads="1"/>
          </p:cNvSpPr>
          <p:nvPr/>
        </p:nvSpPr>
        <p:spPr bwMode="auto">
          <a:xfrm>
            <a:off x="2590466" y="4433698"/>
            <a:ext cx="4268540" cy="565608"/>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dirty="0"/>
              <a:t>Message</a:t>
            </a:r>
          </a:p>
        </p:txBody>
      </p:sp>
      <p:sp>
        <p:nvSpPr>
          <p:cNvPr id="34825" name="Text Box 11"/>
          <p:cNvSpPr txBox="1">
            <a:spLocks noChangeArrowheads="1"/>
          </p:cNvSpPr>
          <p:nvPr/>
        </p:nvSpPr>
        <p:spPr bwMode="auto">
          <a:xfrm>
            <a:off x="761666" y="5434676"/>
            <a:ext cx="3048669" cy="461651"/>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400" dirty="0"/>
              <a:t>Encrypted  Digest</a:t>
            </a:r>
          </a:p>
        </p:txBody>
      </p:sp>
      <p:sp>
        <p:nvSpPr>
          <p:cNvPr id="34826" name="Rectangle 12"/>
          <p:cNvSpPr>
            <a:spLocks noChangeArrowheads="1"/>
          </p:cNvSpPr>
          <p:nvPr/>
        </p:nvSpPr>
        <p:spPr bwMode="auto">
          <a:xfrm>
            <a:off x="458206" y="4054146"/>
            <a:ext cx="8380325" cy="2208476"/>
          </a:xfrm>
          <a:prstGeom prst="rect">
            <a:avLst/>
          </a:prstGeom>
          <a:noFill/>
          <a:ln w="25400" algn="ctr">
            <a:solidFill>
              <a:schemeClr val="tx1"/>
            </a:solidFill>
            <a:miter lim="800000"/>
            <a:headEnd/>
            <a:tailEnd/>
          </a:ln>
        </p:spPr>
        <p:txBody>
          <a:bodyPr wrap="none" lIns="111904" tIns="55952" rIns="111904" bIns="55952" anchor="ctr"/>
          <a:lstStyle/>
          <a:p>
            <a:endParaRPr lang="en-US"/>
          </a:p>
        </p:txBody>
      </p:sp>
      <p:sp>
        <p:nvSpPr>
          <p:cNvPr id="34827" name="Text Box 13"/>
          <p:cNvSpPr txBox="1">
            <a:spLocks noChangeArrowheads="1"/>
          </p:cNvSpPr>
          <p:nvPr/>
        </p:nvSpPr>
        <p:spPr bwMode="auto">
          <a:xfrm>
            <a:off x="3963070" y="2818740"/>
            <a:ext cx="4799093" cy="457696"/>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400" dirty="0"/>
              <a:t>Encrypt with Sender’s </a:t>
            </a:r>
            <a:r>
              <a:rPr lang="en-US" sz="2400" b="1" dirty="0"/>
              <a:t>Private</a:t>
            </a:r>
            <a:r>
              <a:rPr lang="en-US" sz="2400" dirty="0"/>
              <a:t> Key</a:t>
            </a:r>
          </a:p>
        </p:txBody>
      </p:sp>
      <p:sp>
        <p:nvSpPr>
          <p:cNvPr id="34828" name="AutoShape 14"/>
          <p:cNvSpPr>
            <a:spLocks noChangeArrowheads="1"/>
          </p:cNvSpPr>
          <p:nvPr/>
        </p:nvSpPr>
        <p:spPr bwMode="auto">
          <a:xfrm>
            <a:off x="1981535" y="3429000"/>
            <a:ext cx="761666" cy="533979"/>
          </a:xfrm>
          <a:prstGeom prst="downArrow">
            <a:avLst>
              <a:gd name="adj1" fmla="val 50000"/>
              <a:gd name="adj2" fmla="val 25000"/>
            </a:avLst>
          </a:prstGeom>
          <a:solidFill>
            <a:schemeClr val="tx1"/>
          </a:solidFill>
          <a:ln w="9525" algn="ctr">
            <a:solidFill>
              <a:schemeClr val="tx1"/>
            </a:solidFill>
            <a:miter lim="800000"/>
            <a:headEnd/>
            <a:tailEnd/>
          </a:ln>
        </p:spPr>
        <p:txBody>
          <a:bodyPr wrap="none" lIns="111904" tIns="55952" rIns="111904" bIns="55952" anchor="ct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Digital Signature</a:t>
            </a:r>
          </a:p>
        </p:txBody>
      </p:sp>
      <p:sp>
        <p:nvSpPr>
          <p:cNvPr id="21" name="Slide Number Placeholder 20"/>
          <p:cNvSpPr>
            <a:spLocks noGrp="1"/>
          </p:cNvSpPr>
          <p:nvPr>
            <p:ph type="sldNum" sz="quarter" idx="12"/>
          </p:nvPr>
        </p:nvSpPr>
        <p:spPr/>
        <p:txBody>
          <a:bodyPr/>
          <a:lstStyle/>
          <a:p>
            <a:pPr algn="l">
              <a:defRPr/>
            </a:pPr>
            <a:fld id="{C771BB4F-BC9F-455A-83EE-FCE59FAE8245}" type="slidenum">
              <a:rPr lang="en-US" smtClean="0"/>
              <a:pPr algn="l">
                <a:defRPr/>
              </a:pPr>
              <a:t>29</a:t>
            </a:fld>
            <a:endParaRPr lang="en-US" dirty="0"/>
          </a:p>
        </p:txBody>
      </p:sp>
      <p:grpSp>
        <p:nvGrpSpPr>
          <p:cNvPr id="2" name="Group 3"/>
          <p:cNvGrpSpPr>
            <a:grpSpLocks/>
          </p:cNvGrpSpPr>
          <p:nvPr/>
        </p:nvGrpSpPr>
        <p:grpSpPr bwMode="auto">
          <a:xfrm>
            <a:off x="458206" y="1374950"/>
            <a:ext cx="8380325" cy="2210337"/>
            <a:chOff x="228" y="739"/>
            <a:chExt cx="4170" cy="1188"/>
          </a:xfrm>
        </p:grpSpPr>
        <p:sp>
          <p:nvSpPr>
            <p:cNvPr id="35855" name="Rectangle 4"/>
            <p:cNvSpPr>
              <a:spLocks noChangeArrowheads="1"/>
            </p:cNvSpPr>
            <p:nvPr/>
          </p:nvSpPr>
          <p:spPr bwMode="auto">
            <a:xfrm>
              <a:off x="304" y="862"/>
              <a:ext cx="3942" cy="532"/>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5856" name="Rectangle 5"/>
            <p:cNvSpPr>
              <a:spLocks noChangeArrowheads="1"/>
            </p:cNvSpPr>
            <p:nvPr/>
          </p:nvSpPr>
          <p:spPr bwMode="auto">
            <a:xfrm>
              <a:off x="304" y="1476"/>
              <a:ext cx="1668" cy="287"/>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35857" name="Text Box 6"/>
            <p:cNvSpPr txBox="1">
              <a:spLocks noChangeArrowheads="1"/>
            </p:cNvSpPr>
            <p:nvPr/>
          </p:nvSpPr>
          <p:spPr bwMode="auto">
            <a:xfrm>
              <a:off x="1289" y="944"/>
              <a:ext cx="2123" cy="297"/>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Message</a:t>
              </a:r>
            </a:p>
          </p:txBody>
        </p:sp>
        <p:sp>
          <p:nvSpPr>
            <p:cNvPr id="35858" name="Text Box 7"/>
            <p:cNvSpPr txBox="1">
              <a:spLocks noChangeArrowheads="1"/>
            </p:cNvSpPr>
            <p:nvPr/>
          </p:nvSpPr>
          <p:spPr bwMode="auto">
            <a:xfrm>
              <a:off x="380" y="1488"/>
              <a:ext cx="1516" cy="264"/>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sz="2700" dirty="0"/>
                <a:t>Encrypted  Digest</a:t>
              </a:r>
            </a:p>
          </p:txBody>
        </p:sp>
        <p:sp>
          <p:nvSpPr>
            <p:cNvPr id="35859" name="Rectangle 8"/>
            <p:cNvSpPr>
              <a:spLocks noChangeArrowheads="1"/>
            </p:cNvSpPr>
            <p:nvPr/>
          </p:nvSpPr>
          <p:spPr bwMode="auto">
            <a:xfrm>
              <a:off x="228" y="739"/>
              <a:ext cx="4170" cy="1188"/>
            </a:xfrm>
            <a:prstGeom prst="rect">
              <a:avLst/>
            </a:prstGeom>
            <a:noFill/>
            <a:ln w="25400" algn="ctr">
              <a:solidFill>
                <a:schemeClr val="tx1"/>
              </a:solidFill>
              <a:miter lim="800000"/>
              <a:headEnd/>
              <a:tailEnd/>
            </a:ln>
          </p:spPr>
          <p:txBody>
            <a:bodyPr wrap="none" anchor="ctr"/>
            <a:lstStyle/>
            <a:p>
              <a:endParaRPr lang="en-US"/>
            </a:p>
          </p:txBody>
        </p:sp>
      </p:grpSp>
      <p:grpSp>
        <p:nvGrpSpPr>
          <p:cNvPr id="3" name="Group 9"/>
          <p:cNvGrpSpPr>
            <a:grpSpLocks/>
          </p:cNvGrpSpPr>
          <p:nvPr/>
        </p:nvGrpSpPr>
        <p:grpSpPr bwMode="auto">
          <a:xfrm>
            <a:off x="5180930" y="4418815"/>
            <a:ext cx="3354140" cy="565608"/>
            <a:chOff x="384" y="1708"/>
            <a:chExt cx="2112" cy="356"/>
          </a:xfrm>
        </p:grpSpPr>
        <p:sp>
          <p:nvSpPr>
            <p:cNvPr id="35853" name="Rectangle 10"/>
            <p:cNvSpPr>
              <a:spLocks noChangeArrowheads="1"/>
            </p:cNvSpPr>
            <p:nvPr/>
          </p:nvSpPr>
          <p:spPr bwMode="auto">
            <a:xfrm>
              <a:off x="384" y="1728"/>
              <a:ext cx="2112" cy="336"/>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5854" name="Text Box 11"/>
            <p:cNvSpPr txBox="1">
              <a:spLocks noChangeArrowheads="1"/>
            </p:cNvSpPr>
            <p:nvPr/>
          </p:nvSpPr>
          <p:spPr bwMode="auto">
            <a:xfrm>
              <a:off x="432" y="1708"/>
              <a:ext cx="1920" cy="356"/>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Computed Digest</a:t>
              </a:r>
            </a:p>
          </p:txBody>
        </p:sp>
      </p:grpSp>
      <p:grpSp>
        <p:nvGrpSpPr>
          <p:cNvPr id="4" name="Group 12"/>
          <p:cNvGrpSpPr>
            <a:grpSpLocks/>
          </p:cNvGrpSpPr>
          <p:nvPr/>
        </p:nvGrpSpPr>
        <p:grpSpPr bwMode="auto">
          <a:xfrm>
            <a:off x="685299" y="4418815"/>
            <a:ext cx="3354139" cy="565608"/>
            <a:chOff x="384" y="1708"/>
            <a:chExt cx="2112" cy="356"/>
          </a:xfrm>
        </p:grpSpPr>
        <p:sp>
          <p:nvSpPr>
            <p:cNvPr id="35851" name="Rectangle 13"/>
            <p:cNvSpPr>
              <a:spLocks noChangeArrowheads="1"/>
            </p:cNvSpPr>
            <p:nvPr/>
          </p:nvSpPr>
          <p:spPr bwMode="auto">
            <a:xfrm>
              <a:off x="384" y="1728"/>
              <a:ext cx="2112" cy="336"/>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5852" name="Text Box 14"/>
            <p:cNvSpPr txBox="1">
              <a:spLocks noChangeArrowheads="1"/>
            </p:cNvSpPr>
            <p:nvPr/>
          </p:nvSpPr>
          <p:spPr bwMode="auto">
            <a:xfrm>
              <a:off x="432" y="1708"/>
              <a:ext cx="1920" cy="356"/>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Decrypted Digest</a:t>
              </a:r>
            </a:p>
          </p:txBody>
        </p:sp>
      </p:grpSp>
      <p:sp>
        <p:nvSpPr>
          <p:cNvPr id="35846" name="Text Box 15"/>
          <p:cNvSpPr txBox="1">
            <a:spLocks noChangeArrowheads="1"/>
          </p:cNvSpPr>
          <p:nvPr/>
        </p:nvSpPr>
        <p:spPr bwMode="auto">
          <a:xfrm>
            <a:off x="4190163" y="4377883"/>
            <a:ext cx="914399" cy="811618"/>
          </a:xfrm>
          <a:prstGeom prst="rect">
            <a:avLst/>
          </a:prstGeom>
          <a:noFill/>
          <a:ln w="9525" algn="ctr">
            <a:noFill/>
            <a:miter lim="800000"/>
            <a:headEnd/>
            <a:tailEnd/>
          </a:ln>
        </p:spPr>
        <p:txBody>
          <a:bodyPr lIns="91425" tIns="45713" rIns="91425" bIns="45713">
            <a:spAutoFit/>
          </a:bodyPr>
          <a:lstStyle/>
          <a:p>
            <a:pPr defTabSz="1194812">
              <a:lnSpc>
                <a:spcPct val="75000"/>
              </a:lnSpc>
              <a:spcBef>
                <a:spcPct val="50000"/>
              </a:spcBef>
            </a:pPr>
            <a:r>
              <a:rPr lang="en-US" dirty="0"/>
              <a:t>?</a:t>
            </a:r>
            <a:br>
              <a:rPr lang="en-US" dirty="0"/>
            </a:br>
            <a:r>
              <a:rPr lang="en-US" dirty="0"/>
              <a:t>=</a:t>
            </a:r>
          </a:p>
        </p:txBody>
      </p:sp>
      <p:sp>
        <p:nvSpPr>
          <p:cNvPr id="35847" name="AutoShape 16"/>
          <p:cNvSpPr>
            <a:spLocks noChangeArrowheads="1"/>
          </p:cNvSpPr>
          <p:nvPr/>
        </p:nvSpPr>
        <p:spPr bwMode="auto">
          <a:xfrm>
            <a:off x="6248066" y="2666174"/>
            <a:ext cx="761664" cy="1676358"/>
          </a:xfrm>
          <a:prstGeom prst="downArrow">
            <a:avLst>
              <a:gd name="adj1" fmla="val 50000"/>
              <a:gd name="adj2" fmla="val 59433"/>
            </a:avLst>
          </a:prstGeom>
          <a:solidFill>
            <a:srgbClr val="000000"/>
          </a:solidFill>
          <a:ln w="9525" algn="ctr">
            <a:solidFill>
              <a:schemeClr val="tx1"/>
            </a:solidFill>
            <a:miter lim="800000"/>
            <a:headEnd/>
            <a:tailEnd/>
          </a:ln>
        </p:spPr>
        <p:txBody>
          <a:bodyPr wrap="none" lIns="111904" tIns="55952" rIns="111904" bIns="55952" anchor="ctr"/>
          <a:lstStyle/>
          <a:p>
            <a:endParaRPr lang="en-US"/>
          </a:p>
        </p:txBody>
      </p:sp>
      <p:sp>
        <p:nvSpPr>
          <p:cNvPr id="35848" name="AutoShape 17"/>
          <p:cNvSpPr>
            <a:spLocks noChangeArrowheads="1"/>
          </p:cNvSpPr>
          <p:nvPr/>
        </p:nvSpPr>
        <p:spPr bwMode="auto">
          <a:xfrm>
            <a:off x="1676066" y="3352717"/>
            <a:ext cx="761666" cy="1066098"/>
          </a:xfrm>
          <a:prstGeom prst="downArrow">
            <a:avLst>
              <a:gd name="adj1" fmla="val 50000"/>
              <a:gd name="adj2" fmla="val 37797"/>
            </a:avLst>
          </a:prstGeom>
          <a:solidFill>
            <a:srgbClr val="000000"/>
          </a:solidFill>
          <a:ln w="9525" algn="ctr">
            <a:solidFill>
              <a:schemeClr val="tx1"/>
            </a:solidFill>
            <a:miter lim="800000"/>
            <a:headEnd/>
            <a:tailEnd/>
          </a:ln>
        </p:spPr>
        <p:txBody>
          <a:bodyPr wrap="none" lIns="111904" tIns="55952" rIns="111904" bIns="55952" anchor="ctr"/>
          <a:lstStyle/>
          <a:p>
            <a:endParaRPr lang="en-US"/>
          </a:p>
        </p:txBody>
      </p:sp>
      <p:sp>
        <p:nvSpPr>
          <p:cNvPr id="35849" name="Text Box 18"/>
          <p:cNvSpPr txBox="1">
            <a:spLocks noChangeArrowheads="1"/>
          </p:cNvSpPr>
          <p:nvPr/>
        </p:nvSpPr>
        <p:spPr bwMode="auto">
          <a:xfrm>
            <a:off x="2361363" y="3657849"/>
            <a:ext cx="3125037" cy="457696"/>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400" dirty="0"/>
              <a:t>Sender’s Public Key</a:t>
            </a:r>
          </a:p>
        </p:txBody>
      </p:sp>
      <p:sp>
        <p:nvSpPr>
          <p:cNvPr id="35850" name="Text Box 19"/>
          <p:cNvSpPr txBox="1">
            <a:spLocks noChangeArrowheads="1"/>
          </p:cNvSpPr>
          <p:nvPr/>
        </p:nvSpPr>
        <p:spPr bwMode="auto">
          <a:xfrm>
            <a:off x="532563" y="5334208"/>
            <a:ext cx="8229599" cy="1038189"/>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dirty="0"/>
              <a:t>If the digests are equal, the sender is assured and no tampering has occurred.</a:t>
            </a:r>
          </a:p>
        </p:txBody>
      </p:sp>
      <p:sp>
        <p:nvSpPr>
          <p:cNvPr id="20" name="SMARTPenAnnotation23"/>
          <p:cNvSpPr/>
          <p:nvPr/>
        </p:nvSpPr>
        <p:spPr bwMode="auto">
          <a:xfrm>
            <a:off x="993567" y="2991445"/>
            <a:ext cx="2858" cy="1"/>
          </a:xfrm>
          <a:custGeom>
            <a:avLst/>
            <a:gdLst/>
            <a:ahLst/>
            <a:cxnLst/>
            <a:rect l="0" t="0" r="0" b="0"/>
            <a:pathLst>
              <a:path w="2258" h="1">
                <a:moveTo>
                  <a:pt x="0" y="0"/>
                </a:moveTo>
                <a:lnTo>
                  <a:pt x="2257" y="0"/>
                </a:lnTo>
                <a:close/>
              </a:path>
            </a:pathLst>
          </a:custGeom>
          <a:solidFill>
            <a:schemeClr val="accent1"/>
          </a:solidFill>
          <a:ln w="38100" cap="flat" cmpd="sng" algn="ctr">
            <a:solidFill>
              <a:srgbClr val="FF0000"/>
            </a:solidFill>
            <a:prstDash val="solid"/>
            <a:round/>
            <a:headEnd type="none" w="med" len="med"/>
            <a:tailEnd type="none" w="med" len="med"/>
          </a:ln>
          <a:effectLst/>
        </p:spPr>
        <p:txBody>
          <a:bodyPr vert="horz" wrap="square" lIns="111904" tIns="55952" rIns="111904" bIns="55952" numCol="1" rtlCol="0" anchor="t" anchorCtr="0" compatLnSpc="1">
            <a:prstTxWarp prst="textNoShape">
              <a:avLst/>
            </a:prstTxWarp>
          </a:bodyPr>
          <a:lstStyle/>
          <a:p>
            <a:pPr algn="l" defTabSz="1119043"/>
            <a:endParaRPr lang="en-US" sz="29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Goals of Cryptosystems</a:t>
            </a:r>
          </a:p>
        </p:txBody>
      </p:sp>
      <p:sp>
        <p:nvSpPr>
          <p:cNvPr id="25603" name="Rectangle 3"/>
          <p:cNvSpPr>
            <a:spLocks noGrp="1" noChangeArrowheads="1"/>
          </p:cNvSpPr>
          <p:nvPr>
            <p:ph idx="1"/>
          </p:nvPr>
        </p:nvSpPr>
        <p:spPr/>
        <p:txBody>
          <a:bodyPr/>
          <a:lstStyle/>
          <a:p>
            <a:r>
              <a:rPr lang="en-US" smtClean="0"/>
              <a:t>Protection of </a:t>
            </a:r>
            <a:r>
              <a:rPr lang="en-US" b="1" smtClean="0"/>
              <a:t>confidentiality</a:t>
            </a:r>
          </a:p>
          <a:p>
            <a:r>
              <a:rPr lang="en-US" smtClean="0"/>
              <a:t>Protection of </a:t>
            </a:r>
            <a:r>
              <a:rPr lang="en-US" b="1" smtClean="0"/>
              <a:t>integrity</a:t>
            </a:r>
          </a:p>
          <a:p>
            <a:pPr lvl="1">
              <a:buSzPct val="75000"/>
            </a:pPr>
            <a:r>
              <a:rPr lang="en-US" smtClean="0"/>
              <a:t>Message integrity</a:t>
            </a:r>
          </a:p>
          <a:p>
            <a:pPr lvl="1">
              <a:buSzPct val="75000"/>
            </a:pPr>
            <a:r>
              <a:rPr lang="en-US" smtClean="0"/>
              <a:t>Non-repudiation (origin integrity)</a:t>
            </a:r>
          </a:p>
          <a:p>
            <a:pPr lvl="1">
              <a:buSzPct val="75000"/>
            </a:pPr>
            <a:r>
              <a:rPr lang="en-US" smtClean="0"/>
              <a:t>Authentication (origin integrity)</a:t>
            </a:r>
          </a:p>
          <a:p>
            <a:pPr>
              <a:buSzPct val="75000"/>
            </a:pPr>
            <a:r>
              <a:rPr lang="en-US" smtClean="0"/>
              <a:t>Do not address availability.</a:t>
            </a:r>
          </a:p>
        </p:txBody>
      </p:sp>
      <p:sp>
        <p:nvSpPr>
          <p:cNvPr id="4" name="Slide Number Placeholder 3"/>
          <p:cNvSpPr>
            <a:spLocks noGrp="1"/>
          </p:cNvSpPr>
          <p:nvPr>
            <p:ph type="sldNum" sz="quarter" idx="12"/>
          </p:nvPr>
        </p:nvSpPr>
        <p:spPr/>
        <p:txBody>
          <a:bodyPr/>
          <a:lstStyle/>
          <a:p>
            <a:fld id="{F866578B-4DEA-4433-8074-C0E1D584D2A6}"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Digital Signature with Confidentiality</a:t>
            </a:r>
          </a:p>
        </p:txBody>
      </p:sp>
      <p:sp>
        <p:nvSpPr>
          <p:cNvPr id="4" name="Slide Number Placeholder 3"/>
          <p:cNvSpPr>
            <a:spLocks noGrp="1"/>
          </p:cNvSpPr>
          <p:nvPr>
            <p:ph type="sldNum" sz="quarter" idx="12"/>
          </p:nvPr>
        </p:nvSpPr>
        <p:spPr/>
        <p:txBody>
          <a:bodyPr/>
          <a:lstStyle/>
          <a:p>
            <a:pPr algn="l">
              <a:defRPr/>
            </a:pPr>
            <a:fld id="{C771BB4F-BC9F-455A-83EE-FCE59FAE8245}" type="slidenum">
              <a:rPr lang="en-US" smtClean="0"/>
              <a:pPr algn="l">
                <a:defRPr/>
              </a:pPr>
              <a:t>30</a:t>
            </a:fld>
            <a:endParaRPr lang="en-US" dirty="0"/>
          </a:p>
        </p:txBody>
      </p:sp>
      <p:sp>
        <p:nvSpPr>
          <p:cNvPr id="36867" name="Text Box 3"/>
          <p:cNvSpPr txBox="1">
            <a:spLocks noChangeArrowheads="1"/>
          </p:cNvSpPr>
          <p:nvPr/>
        </p:nvSpPr>
        <p:spPr bwMode="auto">
          <a:xfrm>
            <a:off x="685800" y="1447800"/>
            <a:ext cx="7898004" cy="4868129"/>
          </a:xfrm>
          <a:prstGeom prst="rect">
            <a:avLst/>
          </a:prstGeom>
          <a:noFill/>
          <a:ln w="9525">
            <a:noFill/>
            <a:miter lim="800000"/>
            <a:headEnd/>
            <a:tailEnd/>
          </a:ln>
        </p:spPr>
        <p:txBody>
          <a:bodyPr lIns="111887" tIns="55944" rIns="111887" bIns="55944">
            <a:spAutoFit/>
          </a:bodyPr>
          <a:lstStyle/>
          <a:p>
            <a:pPr algn="l">
              <a:spcBef>
                <a:spcPts val="1200"/>
              </a:spcBef>
            </a:pPr>
            <a:r>
              <a:rPr lang="en-US" dirty="0"/>
              <a:t>Bob computes a digest over a message and encrypts it with his </a:t>
            </a:r>
            <a:r>
              <a:rPr lang="en-US" b="1" dirty="0"/>
              <a:t>private</a:t>
            </a:r>
            <a:r>
              <a:rPr lang="en-US" dirty="0"/>
              <a:t> key.</a:t>
            </a:r>
          </a:p>
          <a:p>
            <a:pPr algn="l">
              <a:spcBef>
                <a:spcPts val="1200"/>
              </a:spcBef>
            </a:pPr>
            <a:r>
              <a:rPr lang="en-US" dirty="0"/>
              <a:t>Bob encrypts message and digest with Betty’s </a:t>
            </a:r>
            <a:r>
              <a:rPr lang="en-US" b="1" dirty="0"/>
              <a:t>public</a:t>
            </a:r>
            <a:r>
              <a:rPr lang="en-US" dirty="0"/>
              <a:t> key.</a:t>
            </a:r>
          </a:p>
          <a:p>
            <a:pPr algn="l">
              <a:spcBef>
                <a:spcPts val="1200"/>
              </a:spcBef>
            </a:pPr>
            <a:r>
              <a:rPr lang="en-US" dirty="0"/>
              <a:t>Only Betty can decrypt the message because it needs her private key. The message is </a:t>
            </a:r>
            <a:r>
              <a:rPr lang="en-US" dirty="0" smtClean="0"/>
              <a:t>confidential.</a:t>
            </a:r>
            <a:endParaRPr lang="en-US" dirty="0"/>
          </a:p>
          <a:p>
            <a:pPr algn="l">
              <a:spcBef>
                <a:spcPts val="1200"/>
              </a:spcBef>
            </a:pPr>
            <a:r>
              <a:rPr lang="en-US" dirty="0"/>
              <a:t>She decrypts and verifies the digest using Bob’s public key.  The message is signed.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Digital Signature</a:t>
            </a:r>
          </a:p>
        </p:txBody>
      </p:sp>
      <p:sp>
        <p:nvSpPr>
          <p:cNvPr id="15" name="Slide Number Placeholder 14"/>
          <p:cNvSpPr>
            <a:spLocks noGrp="1"/>
          </p:cNvSpPr>
          <p:nvPr>
            <p:ph type="sldNum" sz="quarter" idx="12"/>
          </p:nvPr>
        </p:nvSpPr>
        <p:spPr>
          <a:xfrm>
            <a:off x="424040" y="6364953"/>
            <a:ext cx="1905167" cy="457696"/>
          </a:xfrm>
        </p:spPr>
        <p:txBody>
          <a:bodyPr/>
          <a:lstStyle/>
          <a:p>
            <a:pPr algn="l">
              <a:defRPr/>
            </a:pPr>
            <a:fld id="{C771BB4F-BC9F-455A-83EE-FCE59FAE8245}" type="slidenum">
              <a:rPr lang="en-US" smtClean="0"/>
              <a:pPr algn="l">
                <a:defRPr/>
              </a:pPr>
              <a:t>31</a:t>
            </a:fld>
            <a:endParaRPr lang="en-US" dirty="0"/>
          </a:p>
        </p:txBody>
      </p:sp>
      <p:grpSp>
        <p:nvGrpSpPr>
          <p:cNvPr id="2" name="Group 3"/>
          <p:cNvGrpSpPr>
            <a:grpSpLocks/>
          </p:cNvGrpSpPr>
          <p:nvPr/>
        </p:nvGrpSpPr>
        <p:grpSpPr bwMode="auto">
          <a:xfrm>
            <a:off x="379828" y="1524000"/>
            <a:ext cx="8380325" cy="2057566"/>
            <a:chOff x="228" y="737"/>
            <a:chExt cx="4170" cy="1188"/>
          </a:xfrm>
        </p:grpSpPr>
        <p:sp>
          <p:nvSpPr>
            <p:cNvPr id="37898" name="Rectangle 4"/>
            <p:cNvSpPr>
              <a:spLocks noChangeArrowheads="1"/>
            </p:cNvSpPr>
            <p:nvPr/>
          </p:nvSpPr>
          <p:spPr bwMode="auto">
            <a:xfrm>
              <a:off x="304" y="860"/>
              <a:ext cx="3942" cy="532"/>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7899" name="Rectangle 5"/>
            <p:cNvSpPr>
              <a:spLocks noChangeArrowheads="1"/>
            </p:cNvSpPr>
            <p:nvPr/>
          </p:nvSpPr>
          <p:spPr bwMode="auto">
            <a:xfrm>
              <a:off x="304" y="1474"/>
              <a:ext cx="1668" cy="287"/>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37900" name="Text Box 6"/>
            <p:cNvSpPr txBox="1">
              <a:spLocks noChangeArrowheads="1"/>
            </p:cNvSpPr>
            <p:nvPr/>
          </p:nvSpPr>
          <p:spPr bwMode="auto">
            <a:xfrm>
              <a:off x="1289" y="942"/>
              <a:ext cx="2123" cy="297"/>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Message</a:t>
              </a:r>
            </a:p>
          </p:txBody>
        </p:sp>
        <p:sp>
          <p:nvSpPr>
            <p:cNvPr id="37901" name="Text Box 7"/>
            <p:cNvSpPr txBox="1">
              <a:spLocks noChangeArrowheads="1"/>
            </p:cNvSpPr>
            <p:nvPr/>
          </p:nvSpPr>
          <p:spPr bwMode="auto">
            <a:xfrm>
              <a:off x="380" y="1488"/>
              <a:ext cx="1516" cy="264"/>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sz="2700" dirty="0"/>
                <a:t>Encrypted  Digest</a:t>
              </a:r>
            </a:p>
          </p:txBody>
        </p:sp>
        <p:sp>
          <p:nvSpPr>
            <p:cNvPr id="37902" name="Rectangle 8"/>
            <p:cNvSpPr>
              <a:spLocks noChangeArrowheads="1"/>
            </p:cNvSpPr>
            <p:nvPr/>
          </p:nvSpPr>
          <p:spPr bwMode="auto">
            <a:xfrm>
              <a:off x="228" y="737"/>
              <a:ext cx="4170" cy="1188"/>
            </a:xfrm>
            <a:prstGeom prst="rect">
              <a:avLst/>
            </a:prstGeom>
            <a:noFill/>
            <a:ln w="25400" algn="ctr">
              <a:solidFill>
                <a:schemeClr val="tx1"/>
              </a:solidFill>
              <a:miter lim="800000"/>
              <a:headEnd/>
              <a:tailEnd/>
            </a:ln>
          </p:spPr>
          <p:txBody>
            <a:bodyPr wrap="none" anchor="ctr"/>
            <a:lstStyle/>
            <a:p>
              <a:endParaRPr lang="en-US"/>
            </a:p>
          </p:txBody>
        </p:sp>
      </p:grpSp>
      <p:sp>
        <p:nvSpPr>
          <p:cNvPr id="37892" name="Rectangle 9"/>
          <p:cNvSpPr>
            <a:spLocks noChangeArrowheads="1"/>
          </p:cNvSpPr>
          <p:nvPr/>
        </p:nvSpPr>
        <p:spPr bwMode="auto">
          <a:xfrm>
            <a:off x="387866" y="4219735"/>
            <a:ext cx="8382334" cy="1952465"/>
          </a:xfrm>
          <a:prstGeom prst="rect">
            <a:avLst/>
          </a:prstGeom>
          <a:solidFill>
            <a:srgbClr val="FF6600"/>
          </a:solidFill>
          <a:ln w="9525" algn="ctr">
            <a:solidFill>
              <a:schemeClr val="tx1"/>
            </a:solidFill>
            <a:miter lim="800000"/>
            <a:headEnd/>
            <a:tailEnd/>
          </a:ln>
        </p:spPr>
        <p:txBody>
          <a:bodyPr wrap="none" lIns="111904" tIns="55952" rIns="111904" bIns="55952" anchor="ctr"/>
          <a:lstStyle/>
          <a:p>
            <a:endParaRPr lang="en-US"/>
          </a:p>
        </p:txBody>
      </p:sp>
      <p:sp>
        <p:nvSpPr>
          <p:cNvPr id="37893" name="AutoShape 10"/>
          <p:cNvSpPr>
            <a:spLocks noChangeArrowheads="1"/>
          </p:cNvSpPr>
          <p:nvPr/>
        </p:nvSpPr>
        <p:spPr bwMode="auto">
          <a:xfrm>
            <a:off x="4264520" y="3602031"/>
            <a:ext cx="610940" cy="610262"/>
          </a:xfrm>
          <a:prstGeom prst="downArrow">
            <a:avLst>
              <a:gd name="adj1" fmla="val 50000"/>
              <a:gd name="adj2" fmla="val 26974"/>
            </a:avLst>
          </a:prstGeom>
          <a:solidFill>
            <a:schemeClr val="tx1"/>
          </a:solidFill>
          <a:ln w="9525" algn="ctr">
            <a:solidFill>
              <a:schemeClr val="tx1"/>
            </a:solidFill>
            <a:miter lim="800000"/>
            <a:headEnd/>
            <a:tailEnd/>
          </a:ln>
        </p:spPr>
        <p:txBody>
          <a:bodyPr wrap="none" lIns="111904" tIns="55952" rIns="111904" bIns="55952" anchor="ctr"/>
          <a:lstStyle/>
          <a:p>
            <a:endParaRPr lang="en-US"/>
          </a:p>
        </p:txBody>
      </p:sp>
      <p:sp>
        <p:nvSpPr>
          <p:cNvPr id="37894" name="Text Box 11"/>
          <p:cNvSpPr txBox="1">
            <a:spLocks noChangeArrowheads="1"/>
          </p:cNvSpPr>
          <p:nvPr/>
        </p:nvSpPr>
        <p:spPr bwMode="auto">
          <a:xfrm>
            <a:off x="1075173" y="5027214"/>
            <a:ext cx="7009730" cy="565608"/>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dirty="0"/>
              <a:t>Encrypted, Digitally-Signed Message</a:t>
            </a:r>
          </a:p>
        </p:txBody>
      </p:sp>
      <p:sp>
        <p:nvSpPr>
          <p:cNvPr id="37895" name="Text Box 12"/>
          <p:cNvSpPr txBox="1">
            <a:spLocks noChangeArrowheads="1"/>
          </p:cNvSpPr>
          <p:nvPr/>
        </p:nvSpPr>
        <p:spPr bwMode="auto">
          <a:xfrm>
            <a:off x="4975944" y="3732270"/>
            <a:ext cx="3711860" cy="523206"/>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800" dirty="0"/>
              <a:t>Recipient’s Public Key</a:t>
            </a:r>
          </a:p>
        </p:txBody>
      </p:sp>
      <p:sp>
        <p:nvSpPr>
          <p:cNvPr id="37896" name="Text Box 13"/>
          <p:cNvSpPr txBox="1">
            <a:spLocks noChangeArrowheads="1"/>
          </p:cNvSpPr>
          <p:nvPr/>
        </p:nvSpPr>
        <p:spPr bwMode="auto">
          <a:xfrm>
            <a:off x="3884692" y="2803855"/>
            <a:ext cx="4799093" cy="461651"/>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400" dirty="0"/>
              <a:t>Encrypt with Sender’s Private Key</a:t>
            </a:r>
          </a:p>
        </p:txBody>
      </p:sp>
      <p:sp>
        <p:nvSpPr>
          <p:cNvPr id="37897" name="Text Box 14"/>
          <p:cNvSpPr txBox="1">
            <a:spLocks noChangeArrowheads="1"/>
          </p:cNvSpPr>
          <p:nvPr/>
        </p:nvSpPr>
        <p:spPr bwMode="auto">
          <a:xfrm>
            <a:off x="1117377" y="3732270"/>
            <a:ext cx="2940147" cy="523206"/>
          </a:xfrm>
          <a:prstGeom prst="rect">
            <a:avLst/>
          </a:prstGeom>
          <a:noFill/>
          <a:ln w="9525" algn="ctr">
            <a:noFill/>
            <a:miter lim="800000"/>
            <a:headEnd/>
            <a:tailEnd/>
          </a:ln>
        </p:spPr>
        <p:txBody>
          <a:bodyPr lIns="91425" tIns="45713" rIns="91425" bIns="45713">
            <a:spAutoFit/>
          </a:bodyPr>
          <a:lstStyle/>
          <a:p>
            <a:pPr algn="r" defTabSz="1194812">
              <a:spcBef>
                <a:spcPct val="50000"/>
              </a:spcBef>
            </a:pPr>
            <a:r>
              <a:rPr lang="en-US" sz="2800" dirty="0"/>
              <a:t>Encrypt with</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Digital Signature</a:t>
            </a:r>
          </a:p>
        </p:txBody>
      </p:sp>
      <p:sp>
        <p:nvSpPr>
          <p:cNvPr id="13" name="Slide Number Placeholder 12"/>
          <p:cNvSpPr>
            <a:spLocks noGrp="1"/>
          </p:cNvSpPr>
          <p:nvPr>
            <p:ph type="sldNum" sz="quarter" idx="12"/>
          </p:nvPr>
        </p:nvSpPr>
        <p:spPr>
          <a:xfrm>
            <a:off x="62299" y="6364953"/>
            <a:ext cx="1905167" cy="457696"/>
          </a:xfrm>
        </p:spPr>
        <p:txBody>
          <a:bodyPr/>
          <a:lstStyle/>
          <a:p>
            <a:pPr algn="l">
              <a:defRPr/>
            </a:pPr>
            <a:fld id="{C771BB4F-BC9F-455A-83EE-FCE59FAE8245}" type="slidenum">
              <a:rPr lang="en-US" smtClean="0"/>
              <a:pPr algn="l">
                <a:defRPr/>
              </a:pPr>
              <a:t>32</a:t>
            </a:fld>
            <a:endParaRPr lang="en-US" dirty="0"/>
          </a:p>
        </p:txBody>
      </p:sp>
      <p:grpSp>
        <p:nvGrpSpPr>
          <p:cNvPr id="2" name="Group 3"/>
          <p:cNvGrpSpPr>
            <a:grpSpLocks/>
          </p:cNvGrpSpPr>
          <p:nvPr/>
        </p:nvGrpSpPr>
        <p:grpSpPr bwMode="auto">
          <a:xfrm>
            <a:off x="458206" y="4232759"/>
            <a:ext cx="8380325" cy="1905207"/>
            <a:chOff x="228" y="2375"/>
            <a:chExt cx="4170" cy="1188"/>
          </a:xfrm>
        </p:grpSpPr>
        <p:sp>
          <p:nvSpPr>
            <p:cNvPr id="38920" name="Rectangle 4"/>
            <p:cNvSpPr>
              <a:spLocks noChangeArrowheads="1"/>
            </p:cNvSpPr>
            <p:nvPr/>
          </p:nvSpPr>
          <p:spPr bwMode="auto">
            <a:xfrm>
              <a:off x="304" y="2498"/>
              <a:ext cx="3942" cy="532"/>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8921" name="Rectangle 5"/>
            <p:cNvSpPr>
              <a:spLocks noChangeArrowheads="1"/>
            </p:cNvSpPr>
            <p:nvPr/>
          </p:nvSpPr>
          <p:spPr bwMode="auto">
            <a:xfrm>
              <a:off x="304" y="3112"/>
              <a:ext cx="1668" cy="287"/>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38922" name="Text Box 6"/>
            <p:cNvSpPr txBox="1">
              <a:spLocks noChangeArrowheads="1"/>
            </p:cNvSpPr>
            <p:nvPr/>
          </p:nvSpPr>
          <p:spPr bwMode="auto">
            <a:xfrm>
              <a:off x="1289" y="2580"/>
              <a:ext cx="2123" cy="297"/>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Message</a:t>
              </a:r>
            </a:p>
          </p:txBody>
        </p:sp>
        <p:sp>
          <p:nvSpPr>
            <p:cNvPr id="38923" name="Text Box 7"/>
            <p:cNvSpPr txBox="1">
              <a:spLocks noChangeArrowheads="1"/>
            </p:cNvSpPr>
            <p:nvPr/>
          </p:nvSpPr>
          <p:spPr bwMode="auto">
            <a:xfrm>
              <a:off x="380" y="3120"/>
              <a:ext cx="1516" cy="264"/>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sz="2700" dirty="0"/>
                <a:t>Encrypted  Digest</a:t>
              </a:r>
            </a:p>
          </p:txBody>
        </p:sp>
        <p:sp>
          <p:nvSpPr>
            <p:cNvPr id="38924" name="Rectangle 8"/>
            <p:cNvSpPr>
              <a:spLocks noChangeArrowheads="1"/>
            </p:cNvSpPr>
            <p:nvPr/>
          </p:nvSpPr>
          <p:spPr bwMode="auto">
            <a:xfrm>
              <a:off x="228" y="2375"/>
              <a:ext cx="4170" cy="1188"/>
            </a:xfrm>
            <a:prstGeom prst="rect">
              <a:avLst/>
            </a:prstGeom>
            <a:noFill/>
            <a:ln w="25400" algn="ctr">
              <a:solidFill>
                <a:schemeClr val="tx1"/>
              </a:solidFill>
              <a:miter lim="800000"/>
              <a:headEnd/>
              <a:tailEnd/>
            </a:ln>
          </p:spPr>
          <p:txBody>
            <a:bodyPr wrap="none" anchor="ctr"/>
            <a:lstStyle/>
            <a:p>
              <a:endParaRPr lang="en-US"/>
            </a:p>
          </p:txBody>
        </p:sp>
      </p:grpSp>
      <p:sp>
        <p:nvSpPr>
          <p:cNvPr id="38916" name="Rectangle 9"/>
          <p:cNvSpPr>
            <a:spLocks noChangeArrowheads="1"/>
          </p:cNvSpPr>
          <p:nvPr/>
        </p:nvSpPr>
        <p:spPr bwMode="auto">
          <a:xfrm>
            <a:off x="448156" y="1752600"/>
            <a:ext cx="8382334" cy="1828966"/>
          </a:xfrm>
          <a:prstGeom prst="rect">
            <a:avLst/>
          </a:prstGeom>
          <a:solidFill>
            <a:srgbClr val="FF6600"/>
          </a:solidFill>
          <a:ln w="9525" algn="ctr">
            <a:solidFill>
              <a:schemeClr val="tx1"/>
            </a:solidFill>
            <a:miter lim="800000"/>
            <a:headEnd/>
            <a:tailEnd/>
          </a:ln>
        </p:spPr>
        <p:txBody>
          <a:bodyPr wrap="none" lIns="111904" tIns="55952" rIns="111904" bIns="55952" anchor="ctr"/>
          <a:lstStyle/>
          <a:p>
            <a:endParaRPr lang="en-US"/>
          </a:p>
        </p:txBody>
      </p:sp>
      <p:sp>
        <p:nvSpPr>
          <p:cNvPr id="38917" name="AutoShape 10"/>
          <p:cNvSpPr>
            <a:spLocks noChangeArrowheads="1"/>
          </p:cNvSpPr>
          <p:nvPr/>
        </p:nvSpPr>
        <p:spPr bwMode="auto">
          <a:xfrm>
            <a:off x="4342898" y="3607612"/>
            <a:ext cx="610940" cy="610262"/>
          </a:xfrm>
          <a:prstGeom prst="downArrow">
            <a:avLst>
              <a:gd name="adj1" fmla="val 50000"/>
              <a:gd name="adj2" fmla="val 26974"/>
            </a:avLst>
          </a:prstGeom>
          <a:solidFill>
            <a:schemeClr val="tx1"/>
          </a:solidFill>
          <a:ln w="9525" algn="ctr">
            <a:solidFill>
              <a:schemeClr val="tx1"/>
            </a:solidFill>
            <a:miter lim="800000"/>
            <a:headEnd/>
            <a:tailEnd/>
          </a:ln>
        </p:spPr>
        <p:txBody>
          <a:bodyPr wrap="none" lIns="111904" tIns="55952" rIns="111904" bIns="55952" anchor="ctr"/>
          <a:lstStyle/>
          <a:p>
            <a:endParaRPr lang="en-US"/>
          </a:p>
        </p:txBody>
      </p:sp>
      <p:sp>
        <p:nvSpPr>
          <p:cNvPr id="38918" name="Text Box 11"/>
          <p:cNvSpPr txBox="1">
            <a:spLocks noChangeArrowheads="1"/>
          </p:cNvSpPr>
          <p:nvPr/>
        </p:nvSpPr>
        <p:spPr bwMode="auto">
          <a:xfrm>
            <a:off x="1288198" y="2210338"/>
            <a:ext cx="7009730" cy="569373"/>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dirty="0"/>
              <a:t>Encrypted, Digitally-Signed Message</a:t>
            </a:r>
          </a:p>
        </p:txBody>
      </p:sp>
      <p:sp>
        <p:nvSpPr>
          <p:cNvPr id="38919" name="Text Box 12"/>
          <p:cNvSpPr txBox="1">
            <a:spLocks noChangeArrowheads="1"/>
          </p:cNvSpPr>
          <p:nvPr/>
        </p:nvSpPr>
        <p:spPr bwMode="auto">
          <a:xfrm>
            <a:off x="5104563" y="3734132"/>
            <a:ext cx="3808326" cy="523206"/>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800" dirty="0"/>
              <a:t>Recipient’s Private Key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Digital Signature</a:t>
            </a:r>
          </a:p>
        </p:txBody>
      </p:sp>
      <p:sp>
        <p:nvSpPr>
          <p:cNvPr id="19" name="Slide Number Placeholder 18"/>
          <p:cNvSpPr>
            <a:spLocks noGrp="1"/>
          </p:cNvSpPr>
          <p:nvPr>
            <p:ph type="sldNum" sz="quarter" idx="12"/>
          </p:nvPr>
        </p:nvSpPr>
        <p:spPr/>
        <p:txBody>
          <a:bodyPr/>
          <a:lstStyle/>
          <a:p>
            <a:pPr algn="l">
              <a:defRPr/>
            </a:pPr>
            <a:fld id="{C771BB4F-BC9F-455A-83EE-FCE59FAE8245}" type="slidenum">
              <a:rPr lang="en-US" smtClean="0"/>
              <a:pPr algn="l">
                <a:defRPr/>
              </a:pPr>
              <a:t>33</a:t>
            </a:fld>
            <a:endParaRPr lang="en-US" dirty="0"/>
          </a:p>
        </p:txBody>
      </p:sp>
      <p:grpSp>
        <p:nvGrpSpPr>
          <p:cNvPr id="2" name="Group 3"/>
          <p:cNvGrpSpPr>
            <a:grpSpLocks/>
          </p:cNvGrpSpPr>
          <p:nvPr/>
        </p:nvGrpSpPr>
        <p:grpSpPr bwMode="auto">
          <a:xfrm>
            <a:off x="458206" y="1371229"/>
            <a:ext cx="8380325" cy="2210337"/>
            <a:chOff x="228" y="737"/>
            <a:chExt cx="4170" cy="1188"/>
          </a:xfrm>
        </p:grpSpPr>
        <p:sp>
          <p:nvSpPr>
            <p:cNvPr id="39950" name="Rectangle 4"/>
            <p:cNvSpPr>
              <a:spLocks noChangeArrowheads="1"/>
            </p:cNvSpPr>
            <p:nvPr/>
          </p:nvSpPr>
          <p:spPr bwMode="auto">
            <a:xfrm>
              <a:off x="304" y="860"/>
              <a:ext cx="3942" cy="532"/>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9951" name="Rectangle 5"/>
            <p:cNvSpPr>
              <a:spLocks noChangeArrowheads="1"/>
            </p:cNvSpPr>
            <p:nvPr/>
          </p:nvSpPr>
          <p:spPr bwMode="auto">
            <a:xfrm>
              <a:off x="304" y="1474"/>
              <a:ext cx="1668" cy="287"/>
            </a:xfrm>
            <a:prstGeom prst="rect">
              <a:avLst/>
            </a:prstGeom>
            <a:solidFill>
              <a:srgbClr val="FF0000"/>
            </a:solidFill>
            <a:ln w="9525" algn="ctr">
              <a:solidFill>
                <a:schemeClr val="tx1"/>
              </a:solidFill>
              <a:miter lim="800000"/>
              <a:headEnd/>
              <a:tailEnd/>
            </a:ln>
          </p:spPr>
          <p:txBody>
            <a:bodyPr wrap="none" anchor="ctr"/>
            <a:lstStyle/>
            <a:p>
              <a:endParaRPr lang="en-US"/>
            </a:p>
          </p:txBody>
        </p:sp>
        <p:sp>
          <p:nvSpPr>
            <p:cNvPr id="39952" name="Text Box 6"/>
            <p:cNvSpPr txBox="1">
              <a:spLocks noChangeArrowheads="1"/>
            </p:cNvSpPr>
            <p:nvPr/>
          </p:nvSpPr>
          <p:spPr bwMode="auto">
            <a:xfrm>
              <a:off x="1289" y="942"/>
              <a:ext cx="2123" cy="297"/>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Message</a:t>
              </a:r>
            </a:p>
          </p:txBody>
        </p:sp>
        <p:sp>
          <p:nvSpPr>
            <p:cNvPr id="39953" name="Text Box 7"/>
            <p:cNvSpPr txBox="1">
              <a:spLocks noChangeArrowheads="1"/>
            </p:cNvSpPr>
            <p:nvPr/>
          </p:nvSpPr>
          <p:spPr bwMode="auto">
            <a:xfrm>
              <a:off x="380" y="1488"/>
              <a:ext cx="1516" cy="264"/>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sz="2700" dirty="0"/>
                <a:t>Encrypted  Digest</a:t>
              </a:r>
            </a:p>
          </p:txBody>
        </p:sp>
        <p:sp>
          <p:nvSpPr>
            <p:cNvPr id="39954" name="Rectangle 8"/>
            <p:cNvSpPr>
              <a:spLocks noChangeArrowheads="1"/>
            </p:cNvSpPr>
            <p:nvPr/>
          </p:nvSpPr>
          <p:spPr bwMode="auto">
            <a:xfrm>
              <a:off x="228" y="737"/>
              <a:ext cx="4170" cy="1188"/>
            </a:xfrm>
            <a:prstGeom prst="rect">
              <a:avLst/>
            </a:prstGeom>
            <a:noFill/>
            <a:ln w="25400" algn="ctr">
              <a:solidFill>
                <a:schemeClr val="tx1"/>
              </a:solidFill>
              <a:miter lim="800000"/>
              <a:headEnd/>
              <a:tailEnd/>
            </a:ln>
          </p:spPr>
          <p:txBody>
            <a:bodyPr wrap="none" anchor="ctr"/>
            <a:lstStyle/>
            <a:p>
              <a:endParaRPr lang="en-US"/>
            </a:p>
          </p:txBody>
        </p:sp>
      </p:grpSp>
      <p:grpSp>
        <p:nvGrpSpPr>
          <p:cNvPr id="3" name="Group 9"/>
          <p:cNvGrpSpPr>
            <a:grpSpLocks/>
          </p:cNvGrpSpPr>
          <p:nvPr/>
        </p:nvGrpSpPr>
        <p:grpSpPr bwMode="auto">
          <a:xfrm>
            <a:off x="5180930" y="4418815"/>
            <a:ext cx="3354140" cy="565608"/>
            <a:chOff x="384" y="1708"/>
            <a:chExt cx="2112" cy="356"/>
          </a:xfrm>
        </p:grpSpPr>
        <p:sp>
          <p:nvSpPr>
            <p:cNvPr id="39948" name="Rectangle 10"/>
            <p:cNvSpPr>
              <a:spLocks noChangeArrowheads="1"/>
            </p:cNvSpPr>
            <p:nvPr/>
          </p:nvSpPr>
          <p:spPr bwMode="auto">
            <a:xfrm>
              <a:off x="384" y="1728"/>
              <a:ext cx="2112" cy="336"/>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9949" name="Text Box 11"/>
            <p:cNvSpPr txBox="1">
              <a:spLocks noChangeArrowheads="1"/>
            </p:cNvSpPr>
            <p:nvPr/>
          </p:nvSpPr>
          <p:spPr bwMode="auto">
            <a:xfrm>
              <a:off x="432" y="1708"/>
              <a:ext cx="1920" cy="356"/>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Computed Digest</a:t>
              </a:r>
            </a:p>
          </p:txBody>
        </p:sp>
      </p:grpSp>
      <p:grpSp>
        <p:nvGrpSpPr>
          <p:cNvPr id="4" name="Group 12"/>
          <p:cNvGrpSpPr>
            <a:grpSpLocks/>
          </p:cNvGrpSpPr>
          <p:nvPr/>
        </p:nvGrpSpPr>
        <p:grpSpPr bwMode="auto">
          <a:xfrm>
            <a:off x="685299" y="4418815"/>
            <a:ext cx="3354139" cy="565608"/>
            <a:chOff x="384" y="1708"/>
            <a:chExt cx="2112" cy="356"/>
          </a:xfrm>
        </p:grpSpPr>
        <p:sp>
          <p:nvSpPr>
            <p:cNvPr id="39946" name="Rectangle 13"/>
            <p:cNvSpPr>
              <a:spLocks noChangeArrowheads="1"/>
            </p:cNvSpPr>
            <p:nvPr/>
          </p:nvSpPr>
          <p:spPr bwMode="auto">
            <a:xfrm>
              <a:off x="384" y="1728"/>
              <a:ext cx="2112" cy="336"/>
            </a:xfrm>
            <a:prstGeom prst="rect">
              <a:avLst/>
            </a:prstGeom>
            <a:solidFill>
              <a:schemeClr val="accent1"/>
            </a:solidFill>
            <a:ln w="9525" algn="ctr">
              <a:solidFill>
                <a:schemeClr val="tx1"/>
              </a:solidFill>
              <a:miter lim="800000"/>
              <a:headEnd/>
              <a:tailEnd/>
            </a:ln>
          </p:spPr>
          <p:txBody>
            <a:bodyPr wrap="none" anchor="ctr"/>
            <a:lstStyle/>
            <a:p>
              <a:endParaRPr lang="en-US"/>
            </a:p>
          </p:txBody>
        </p:sp>
        <p:sp>
          <p:nvSpPr>
            <p:cNvPr id="39947" name="Text Box 14"/>
            <p:cNvSpPr txBox="1">
              <a:spLocks noChangeArrowheads="1"/>
            </p:cNvSpPr>
            <p:nvPr/>
          </p:nvSpPr>
          <p:spPr bwMode="auto">
            <a:xfrm>
              <a:off x="432" y="1708"/>
              <a:ext cx="1920" cy="356"/>
            </a:xfrm>
            <a:prstGeom prst="rect">
              <a:avLst/>
            </a:prstGeom>
            <a:noFill/>
            <a:ln w="9525" algn="ctr">
              <a:noFill/>
              <a:miter lim="800000"/>
              <a:headEnd/>
              <a:tailEnd/>
            </a:ln>
          </p:spPr>
          <p:txBody>
            <a:bodyPr lIns="74706" tIns="37353" rIns="74706" bIns="37353">
              <a:spAutoFit/>
            </a:bodyPr>
            <a:lstStyle/>
            <a:p>
              <a:pPr defTabSz="1194812">
                <a:spcBef>
                  <a:spcPct val="50000"/>
                </a:spcBef>
              </a:pPr>
              <a:r>
                <a:rPr lang="en-US" dirty="0"/>
                <a:t>Decrypted Digest</a:t>
              </a:r>
            </a:p>
          </p:txBody>
        </p:sp>
      </p:grpSp>
      <p:sp>
        <p:nvSpPr>
          <p:cNvPr id="39942" name="Text Box 15"/>
          <p:cNvSpPr txBox="1">
            <a:spLocks noChangeArrowheads="1"/>
          </p:cNvSpPr>
          <p:nvPr/>
        </p:nvSpPr>
        <p:spPr bwMode="auto">
          <a:xfrm>
            <a:off x="4190163" y="4377883"/>
            <a:ext cx="914399" cy="811618"/>
          </a:xfrm>
          <a:prstGeom prst="rect">
            <a:avLst/>
          </a:prstGeom>
          <a:noFill/>
          <a:ln w="9525" algn="ctr">
            <a:noFill/>
            <a:miter lim="800000"/>
            <a:headEnd/>
            <a:tailEnd/>
          </a:ln>
        </p:spPr>
        <p:txBody>
          <a:bodyPr lIns="91425" tIns="45713" rIns="91425" bIns="45713">
            <a:spAutoFit/>
          </a:bodyPr>
          <a:lstStyle/>
          <a:p>
            <a:pPr defTabSz="1194812">
              <a:lnSpc>
                <a:spcPct val="75000"/>
              </a:lnSpc>
              <a:spcBef>
                <a:spcPct val="50000"/>
              </a:spcBef>
            </a:pPr>
            <a:r>
              <a:rPr lang="en-US" dirty="0"/>
              <a:t>?</a:t>
            </a:r>
            <a:br>
              <a:rPr lang="en-US" dirty="0"/>
            </a:br>
            <a:r>
              <a:rPr lang="en-US" dirty="0"/>
              <a:t>=</a:t>
            </a:r>
          </a:p>
        </p:txBody>
      </p:sp>
      <p:sp>
        <p:nvSpPr>
          <p:cNvPr id="39943" name="AutoShape 16"/>
          <p:cNvSpPr>
            <a:spLocks noChangeArrowheads="1"/>
          </p:cNvSpPr>
          <p:nvPr/>
        </p:nvSpPr>
        <p:spPr bwMode="auto">
          <a:xfrm>
            <a:off x="6248066" y="2666174"/>
            <a:ext cx="761664" cy="1676358"/>
          </a:xfrm>
          <a:prstGeom prst="downArrow">
            <a:avLst>
              <a:gd name="adj1" fmla="val 50000"/>
              <a:gd name="adj2" fmla="val 59433"/>
            </a:avLst>
          </a:prstGeom>
          <a:solidFill>
            <a:srgbClr val="000000"/>
          </a:solidFill>
          <a:ln w="9525" algn="ctr">
            <a:solidFill>
              <a:schemeClr val="tx1"/>
            </a:solidFill>
            <a:miter lim="800000"/>
            <a:headEnd/>
            <a:tailEnd/>
          </a:ln>
        </p:spPr>
        <p:txBody>
          <a:bodyPr wrap="none" lIns="111904" tIns="55952" rIns="111904" bIns="55952" anchor="ctr"/>
          <a:lstStyle/>
          <a:p>
            <a:endParaRPr lang="en-US"/>
          </a:p>
        </p:txBody>
      </p:sp>
      <p:sp>
        <p:nvSpPr>
          <p:cNvPr id="39944" name="AutoShape 17"/>
          <p:cNvSpPr>
            <a:spLocks noChangeArrowheads="1"/>
          </p:cNvSpPr>
          <p:nvPr/>
        </p:nvSpPr>
        <p:spPr bwMode="auto">
          <a:xfrm>
            <a:off x="1676066" y="3352717"/>
            <a:ext cx="761666" cy="1066098"/>
          </a:xfrm>
          <a:prstGeom prst="downArrow">
            <a:avLst>
              <a:gd name="adj1" fmla="val 50000"/>
              <a:gd name="adj2" fmla="val 37797"/>
            </a:avLst>
          </a:prstGeom>
          <a:solidFill>
            <a:srgbClr val="000000"/>
          </a:solidFill>
          <a:ln w="9525" algn="ctr">
            <a:solidFill>
              <a:schemeClr val="tx1"/>
            </a:solidFill>
            <a:miter lim="800000"/>
            <a:headEnd/>
            <a:tailEnd/>
          </a:ln>
        </p:spPr>
        <p:txBody>
          <a:bodyPr wrap="none" lIns="111904" tIns="55952" rIns="111904" bIns="55952" anchor="ctr"/>
          <a:lstStyle/>
          <a:p>
            <a:endParaRPr lang="en-US"/>
          </a:p>
        </p:txBody>
      </p:sp>
      <p:sp>
        <p:nvSpPr>
          <p:cNvPr id="39945" name="Text Box 18"/>
          <p:cNvSpPr txBox="1">
            <a:spLocks noChangeArrowheads="1"/>
          </p:cNvSpPr>
          <p:nvPr/>
        </p:nvSpPr>
        <p:spPr bwMode="auto">
          <a:xfrm>
            <a:off x="2361363" y="3657849"/>
            <a:ext cx="3125037" cy="457696"/>
          </a:xfrm>
          <a:prstGeom prst="rect">
            <a:avLst/>
          </a:prstGeom>
          <a:noFill/>
          <a:ln w="9525" algn="ctr">
            <a:noFill/>
            <a:miter lim="800000"/>
            <a:headEnd/>
            <a:tailEnd/>
          </a:ln>
        </p:spPr>
        <p:txBody>
          <a:bodyPr lIns="91425" tIns="45713" rIns="91425" bIns="45713">
            <a:spAutoFit/>
          </a:bodyPr>
          <a:lstStyle/>
          <a:p>
            <a:pPr defTabSz="1194812">
              <a:spcBef>
                <a:spcPct val="50000"/>
              </a:spcBef>
            </a:pPr>
            <a:r>
              <a:rPr lang="en-US" sz="2400" dirty="0"/>
              <a:t>Sender’s Public Key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6969" y="303272"/>
            <a:ext cx="7869869" cy="803759"/>
          </a:xfrm>
        </p:spPr>
        <p:txBody>
          <a:bodyPr/>
          <a:lstStyle/>
          <a:p>
            <a:r>
              <a:rPr lang="en-US" dirty="0" smtClean="0"/>
              <a:t>Public Keys with Less Computation</a:t>
            </a:r>
          </a:p>
        </p:txBody>
      </p:sp>
      <p:sp>
        <p:nvSpPr>
          <p:cNvPr id="41988" name="Rectangle 4"/>
          <p:cNvSpPr>
            <a:spLocks noGrp="1" noChangeArrowheads="1"/>
          </p:cNvSpPr>
          <p:nvPr>
            <p:ph idx="1"/>
          </p:nvPr>
        </p:nvSpPr>
        <p:spPr>
          <a:xfrm>
            <a:off x="737548" y="1464256"/>
            <a:ext cx="7745269" cy="5125825"/>
          </a:xfrm>
        </p:spPr>
        <p:txBody>
          <a:bodyPr/>
          <a:lstStyle/>
          <a:p>
            <a:r>
              <a:rPr lang="en-US" dirty="0" smtClean="0"/>
              <a:t>Public key encryption is time-consuming… up to 10,000 times more work than secret key encryption.</a:t>
            </a:r>
          </a:p>
          <a:p>
            <a:r>
              <a:rPr lang="en-US" dirty="0" smtClean="0"/>
              <a:t>Solution: generate a random, </a:t>
            </a:r>
            <a:r>
              <a:rPr lang="en-US" dirty="0" smtClean="0">
                <a:solidFill>
                  <a:srgbClr val="FF0000"/>
                </a:solidFill>
              </a:rPr>
              <a:t>one-time secret key, the </a:t>
            </a:r>
            <a:r>
              <a:rPr lang="en-US" i="1" dirty="0" smtClean="0">
                <a:solidFill>
                  <a:srgbClr val="FF0000"/>
                </a:solidFill>
              </a:rPr>
              <a:t>session key</a:t>
            </a:r>
            <a:r>
              <a:rPr lang="en-US" i="1" dirty="0" smtClean="0"/>
              <a:t>.</a:t>
            </a:r>
          </a:p>
          <a:p>
            <a:r>
              <a:rPr lang="en-US" dirty="0" smtClean="0">
                <a:solidFill>
                  <a:srgbClr val="FF0000"/>
                </a:solidFill>
              </a:rPr>
              <a:t>Encrypt the message </a:t>
            </a:r>
            <a:r>
              <a:rPr lang="en-US" dirty="0" smtClean="0"/>
              <a:t>with the secret key.</a:t>
            </a:r>
          </a:p>
          <a:p>
            <a:r>
              <a:rPr lang="en-US" dirty="0" smtClean="0">
                <a:solidFill>
                  <a:srgbClr val="FF0000"/>
                </a:solidFill>
              </a:rPr>
              <a:t>Encrypt the secret key </a:t>
            </a:r>
            <a:r>
              <a:rPr lang="en-US" dirty="0" smtClean="0"/>
              <a:t>with the recipient’s public key.</a:t>
            </a:r>
          </a:p>
          <a:p>
            <a:r>
              <a:rPr lang="en-US" dirty="0" smtClean="0"/>
              <a:t>Send encrypted message and encrypted key.</a:t>
            </a:r>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34</a:t>
            </a:fld>
            <a:endParaRPr lang="en-US" dirty="0"/>
          </a:p>
        </p:txBody>
      </p:sp>
      <p:sp>
        <p:nvSpPr>
          <p:cNvPr id="41987" name="Text Box 3"/>
          <p:cNvSpPr txBox="1">
            <a:spLocks noChangeArrowheads="1"/>
          </p:cNvSpPr>
          <p:nvPr/>
        </p:nvSpPr>
        <p:spPr bwMode="auto">
          <a:xfrm>
            <a:off x="381837" y="1464256"/>
            <a:ext cx="8456693" cy="605405"/>
          </a:xfrm>
          <a:prstGeom prst="rect">
            <a:avLst/>
          </a:prstGeom>
          <a:noFill/>
          <a:ln w="9525">
            <a:noFill/>
            <a:miter lim="800000"/>
            <a:headEnd/>
            <a:tailEnd/>
          </a:ln>
        </p:spPr>
        <p:txBody>
          <a:bodyPr lIns="111870" tIns="55935" rIns="111870" bIns="55935">
            <a:spAutoFit/>
          </a:bodyPr>
          <a:lstStyle/>
          <a:p>
            <a:pPr>
              <a:spcBef>
                <a:spcPct val="50000"/>
              </a:spcBef>
            </a:pPr>
            <a:endParaRPr lang="en-US" sz="3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31113" y="608402"/>
            <a:ext cx="8488847" cy="641890"/>
          </a:xfrm>
        </p:spPr>
        <p:txBody>
          <a:bodyPr/>
          <a:lstStyle/>
          <a:p>
            <a:r>
              <a:rPr lang="en-US" dirty="0" smtClean="0"/>
              <a:t>Key Exchange with Public Key Crypto</a:t>
            </a:r>
          </a:p>
        </p:txBody>
      </p:sp>
      <p:sp>
        <p:nvSpPr>
          <p:cNvPr id="44035" name="Rectangle 3"/>
          <p:cNvSpPr>
            <a:spLocks noGrp="1" noChangeArrowheads="1"/>
          </p:cNvSpPr>
          <p:nvPr>
            <p:ph idx="1"/>
          </p:nvPr>
        </p:nvSpPr>
        <p:spPr/>
        <p:txBody>
          <a:bodyPr/>
          <a:lstStyle/>
          <a:p>
            <a:pPr>
              <a:lnSpc>
                <a:spcPct val="90000"/>
              </a:lnSpc>
              <a:buNone/>
            </a:pPr>
            <a:r>
              <a:rPr lang="en-US" dirty="0" smtClean="0"/>
              <a:t>Alice wants to send a message </a:t>
            </a:r>
            <a:r>
              <a:rPr lang="en-US" i="1" dirty="0" smtClean="0"/>
              <a:t>m</a:t>
            </a:r>
            <a:r>
              <a:rPr lang="en-US" dirty="0" smtClean="0"/>
              <a:t> to Bill</a:t>
            </a:r>
          </a:p>
          <a:p>
            <a:pPr>
              <a:lnSpc>
                <a:spcPct val="90000"/>
              </a:lnSpc>
            </a:pPr>
            <a:r>
              <a:rPr lang="en-US" sz="3400" dirty="0" smtClean="0"/>
              <a:t>Assume public key encryption</a:t>
            </a:r>
          </a:p>
          <a:p>
            <a:pPr>
              <a:lnSpc>
                <a:spcPct val="90000"/>
              </a:lnSpc>
            </a:pPr>
            <a:r>
              <a:rPr lang="en-US" sz="3400" dirty="0" smtClean="0"/>
              <a:t>Alice generates a random cryptographic key </a:t>
            </a:r>
            <a:r>
              <a:rPr lang="en-US" sz="3400" i="1" dirty="0" err="1" smtClean="0"/>
              <a:t>k</a:t>
            </a:r>
            <a:r>
              <a:rPr lang="en-US" sz="3400" i="1" baseline="-25000" dirty="0" err="1" smtClean="0"/>
              <a:t>s</a:t>
            </a:r>
            <a:r>
              <a:rPr lang="en-US" sz="3400" dirty="0" smtClean="0"/>
              <a:t> and uses it to encipher </a:t>
            </a:r>
            <a:r>
              <a:rPr lang="en-US" sz="3400" i="1" dirty="0" smtClean="0"/>
              <a:t>m</a:t>
            </a:r>
            <a:endParaRPr lang="en-US" sz="3400" dirty="0" smtClean="0"/>
          </a:p>
          <a:p>
            <a:pPr lvl="1">
              <a:lnSpc>
                <a:spcPct val="90000"/>
              </a:lnSpc>
            </a:pPr>
            <a:r>
              <a:rPr lang="en-US" dirty="0" smtClean="0"/>
              <a:t>To be used for </a:t>
            </a:r>
            <a:r>
              <a:rPr lang="en-US" i="1" dirty="0" smtClean="0"/>
              <a:t>this message</a:t>
            </a:r>
            <a:r>
              <a:rPr lang="en-US" dirty="0" smtClean="0"/>
              <a:t> </a:t>
            </a:r>
            <a:r>
              <a:rPr lang="en-US" i="1" dirty="0" smtClean="0"/>
              <a:t>only</a:t>
            </a:r>
          </a:p>
          <a:p>
            <a:pPr lvl="1">
              <a:lnSpc>
                <a:spcPct val="90000"/>
              </a:lnSpc>
            </a:pPr>
            <a:r>
              <a:rPr lang="en-US" dirty="0" smtClean="0"/>
              <a:t>Called a </a:t>
            </a:r>
            <a:r>
              <a:rPr lang="en-US" i="1" dirty="0" smtClean="0"/>
              <a:t>session key</a:t>
            </a:r>
            <a:endParaRPr lang="en-US" dirty="0" smtClean="0"/>
          </a:p>
          <a:p>
            <a:pPr>
              <a:lnSpc>
                <a:spcPct val="90000"/>
              </a:lnSpc>
            </a:pPr>
            <a:r>
              <a:rPr lang="en-US" sz="3400" dirty="0" smtClean="0"/>
              <a:t>She enciphers </a:t>
            </a:r>
            <a:r>
              <a:rPr lang="en-US" sz="3400" i="1" dirty="0" err="1" smtClean="0"/>
              <a:t>k</a:t>
            </a:r>
            <a:r>
              <a:rPr lang="en-US" sz="3400" i="1" baseline="-25000" dirty="0" err="1" smtClean="0"/>
              <a:t>s</a:t>
            </a:r>
            <a:r>
              <a:rPr lang="en-US" sz="3400" dirty="0" smtClean="0"/>
              <a:t> with Bill’s public key </a:t>
            </a:r>
            <a:r>
              <a:rPr lang="en-US" sz="3400" i="1" dirty="0" err="1" smtClean="0"/>
              <a:t>k</a:t>
            </a:r>
            <a:r>
              <a:rPr lang="en-US" sz="3400" i="1" baseline="-25000" dirty="0" err="1" smtClean="0"/>
              <a:t>B</a:t>
            </a:r>
            <a:endParaRPr lang="en-US" sz="3400" i="1" baseline="-25000" dirty="0" smtClean="0"/>
          </a:p>
          <a:p>
            <a:pPr>
              <a:lnSpc>
                <a:spcPct val="90000"/>
              </a:lnSpc>
            </a:pPr>
            <a:r>
              <a:rPr lang="en-US" sz="3400" dirty="0" smtClean="0"/>
              <a:t>Alice sends { </a:t>
            </a:r>
            <a:r>
              <a:rPr lang="en-US" sz="3400" i="1" dirty="0" smtClean="0"/>
              <a:t>m</a:t>
            </a:r>
            <a:r>
              <a:rPr lang="en-US" sz="3400" dirty="0" smtClean="0"/>
              <a:t> } </a:t>
            </a:r>
            <a:r>
              <a:rPr lang="en-US" sz="3400" i="1" dirty="0" err="1" smtClean="0"/>
              <a:t>k</a:t>
            </a:r>
            <a:r>
              <a:rPr lang="en-US" sz="3400" i="1" baseline="-25000" dirty="0" err="1" smtClean="0"/>
              <a:t>s</a:t>
            </a:r>
            <a:r>
              <a:rPr lang="en-US" sz="3400" i="1" dirty="0" smtClean="0"/>
              <a:t> || </a:t>
            </a:r>
            <a:r>
              <a:rPr lang="en-US" sz="3400" dirty="0" smtClean="0"/>
              <a:t>{ </a:t>
            </a:r>
            <a:r>
              <a:rPr lang="en-US" sz="3400" i="1" dirty="0" err="1" smtClean="0"/>
              <a:t>k</a:t>
            </a:r>
            <a:r>
              <a:rPr lang="en-US" sz="3400" i="1" baseline="-25000" dirty="0" err="1" smtClean="0"/>
              <a:t>s</a:t>
            </a:r>
            <a:r>
              <a:rPr lang="en-US" sz="3400" i="1" dirty="0" smtClean="0"/>
              <a:t> </a:t>
            </a:r>
            <a:r>
              <a:rPr lang="en-US" sz="3400" dirty="0" smtClean="0"/>
              <a:t>} </a:t>
            </a:r>
            <a:r>
              <a:rPr lang="en-US" sz="3400" i="1" dirty="0" err="1" smtClean="0"/>
              <a:t>k</a:t>
            </a:r>
            <a:r>
              <a:rPr lang="en-US" sz="3400" i="1" baseline="-25000" dirty="0" err="1" smtClean="0"/>
              <a:t>B</a:t>
            </a:r>
            <a:endParaRPr lang="en-US" sz="3400" dirty="0" smtClean="0"/>
          </a:p>
          <a:p>
            <a:pPr lvl="1">
              <a:lnSpc>
                <a:spcPct val="90000"/>
              </a:lnSpc>
            </a:pPr>
            <a:endParaRPr lang="en-US" sz="2900" dirty="0" smtClean="0"/>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35</a:t>
            </a:fld>
            <a:endParaRPr lang="en-US" dirty="0"/>
          </a:p>
        </p:txBody>
      </p:sp>
      <p:sp>
        <p:nvSpPr>
          <p:cNvPr id="4" name="SMARTPenAnnotation198"/>
          <p:cNvSpPr/>
          <p:nvPr/>
        </p:nvSpPr>
        <p:spPr bwMode="auto">
          <a:xfrm>
            <a:off x="4848822" y="5438181"/>
            <a:ext cx="2647" cy="1"/>
          </a:xfrm>
          <a:custGeom>
            <a:avLst/>
            <a:gdLst/>
            <a:ahLst/>
            <a:cxnLst/>
            <a:rect l="0" t="0" r="0" b="0"/>
            <a:pathLst>
              <a:path w="2647" h="1">
                <a:moveTo>
                  <a:pt x="0" y="0"/>
                </a:moveTo>
                <a:lnTo>
                  <a:pt x="2646" y="0"/>
                </a:lnTo>
                <a:close/>
              </a:path>
            </a:pathLst>
          </a:custGeom>
          <a:solidFill>
            <a:schemeClr val="accent1"/>
          </a:solidFill>
          <a:ln w="38100" cap="flat" cmpd="sng" algn="ctr">
            <a:solidFill>
              <a:srgbClr val="FF0000"/>
            </a:solidFill>
            <a:prstDash val="solid"/>
            <a:round/>
            <a:headEnd type="none" w="med" len="med"/>
            <a:tailEnd type="none" w="med" len="med"/>
          </a:ln>
          <a:effectLst/>
        </p:spPr>
        <p:txBody>
          <a:bodyPr vert="horz" wrap="none" lIns="91411" tIns="45706" rIns="91411" bIns="45706" numCol="1" rtlCol="0" anchor="ctr" anchorCtr="0" compatLnSpc="1">
            <a:prstTxWarp prst="textNoShape">
              <a:avLst/>
            </a:prstTxWarp>
          </a:bodyPr>
          <a:lstStyle/>
          <a:p>
            <a:pPr defTabSz="1195016"/>
            <a:endParaRPr lang="en-US" b="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Encryption with Session Key</a:t>
            </a:r>
          </a:p>
        </p:txBody>
      </p:sp>
      <p:sp>
        <p:nvSpPr>
          <p:cNvPr id="19" name="Slide Number Placeholder 18"/>
          <p:cNvSpPr>
            <a:spLocks noGrp="1"/>
          </p:cNvSpPr>
          <p:nvPr>
            <p:ph type="sldNum" sz="quarter" idx="12"/>
          </p:nvPr>
        </p:nvSpPr>
        <p:spPr/>
        <p:txBody>
          <a:bodyPr/>
          <a:lstStyle/>
          <a:p>
            <a:pPr algn="l">
              <a:defRPr/>
            </a:pPr>
            <a:fld id="{C771BB4F-BC9F-455A-83EE-FCE59FAE8245}" type="slidenum">
              <a:rPr lang="en-US" smtClean="0"/>
              <a:pPr algn="l">
                <a:defRPr/>
              </a:pPr>
              <a:t>36</a:t>
            </a:fld>
            <a:endParaRPr lang="en-US" dirty="0"/>
          </a:p>
        </p:txBody>
      </p:sp>
      <p:sp>
        <p:nvSpPr>
          <p:cNvPr id="43019" name="Text Box 19"/>
          <p:cNvSpPr txBox="1">
            <a:spLocks noChangeArrowheads="1"/>
          </p:cNvSpPr>
          <p:nvPr/>
        </p:nvSpPr>
        <p:spPr bwMode="auto">
          <a:xfrm>
            <a:off x="616969" y="5144430"/>
            <a:ext cx="8102991" cy="1067104"/>
          </a:xfrm>
          <a:prstGeom prst="rect">
            <a:avLst/>
          </a:prstGeom>
          <a:noFill/>
          <a:ln w="9525">
            <a:noFill/>
            <a:miter lim="800000"/>
            <a:headEnd/>
            <a:tailEnd/>
          </a:ln>
        </p:spPr>
        <p:txBody>
          <a:bodyPr lIns="111904" tIns="55952" rIns="111904" bIns="55952">
            <a:spAutoFit/>
          </a:bodyPr>
          <a:lstStyle/>
          <a:p>
            <a:pPr algn="l">
              <a:spcBef>
                <a:spcPct val="50000"/>
              </a:spcBef>
            </a:pPr>
            <a:r>
              <a:rPr lang="en-US" dirty="0"/>
              <a:t>The session key is a </a:t>
            </a:r>
            <a:r>
              <a:rPr lang="en-US" dirty="0" smtClean="0"/>
              <a:t>symmetric </a:t>
            </a:r>
            <a:r>
              <a:rPr lang="en-US" dirty="0"/>
              <a:t>key; computation for encryption is (relatively) easy.</a:t>
            </a:r>
          </a:p>
        </p:txBody>
      </p:sp>
      <p:pic>
        <p:nvPicPr>
          <p:cNvPr id="27650" name="Picture 2"/>
          <p:cNvPicPr>
            <a:picLocks noChangeAspect="1" noChangeArrowheads="1"/>
          </p:cNvPicPr>
          <p:nvPr/>
        </p:nvPicPr>
        <p:blipFill>
          <a:blip r:embed="rId3" cstate="print"/>
          <a:srcRect/>
          <a:stretch>
            <a:fillRect/>
          </a:stretch>
        </p:blipFill>
        <p:spPr bwMode="auto">
          <a:xfrm>
            <a:off x="1581610" y="1486887"/>
            <a:ext cx="5188970" cy="37709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Decrypting a Hybrid Message</a:t>
            </a:r>
          </a:p>
        </p:txBody>
      </p:sp>
      <p:sp>
        <p:nvSpPr>
          <p:cNvPr id="27" name="Slide Number Placeholder 26"/>
          <p:cNvSpPr>
            <a:spLocks noGrp="1"/>
          </p:cNvSpPr>
          <p:nvPr>
            <p:ph type="sldNum" sz="quarter" idx="12"/>
          </p:nvPr>
        </p:nvSpPr>
        <p:spPr>
          <a:xfrm>
            <a:off x="231112" y="6249600"/>
            <a:ext cx="1905167" cy="457696"/>
          </a:xfrm>
        </p:spPr>
        <p:txBody>
          <a:bodyPr/>
          <a:lstStyle/>
          <a:p>
            <a:pPr algn="l">
              <a:defRPr/>
            </a:pPr>
            <a:fld id="{C771BB4F-BC9F-455A-83EE-FCE59FAE8245}" type="slidenum">
              <a:rPr lang="en-US" smtClean="0"/>
              <a:pPr algn="l">
                <a:defRPr/>
              </a:pPr>
              <a:t>37</a:t>
            </a:fld>
            <a:endParaRPr lang="en-US" dirty="0"/>
          </a:p>
        </p:txBody>
      </p:sp>
      <p:pic>
        <p:nvPicPr>
          <p:cNvPr id="28674" name="Picture 2"/>
          <p:cNvPicPr>
            <a:picLocks noChangeAspect="1" noChangeArrowheads="1"/>
          </p:cNvPicPr>
          <p:nvPr/>
        </p:nvPicPr>
        <p:blipFill>
          <a:blip r:embed="rId3" cstate="print"/>
          <a:srcRect/>
          <a:stretch>
            <a:fillRect/>
          </a:stretch>
        </p:blipFill>
        <p:spPr bwMode="auto">
          <a:xfrm>
            <a:off x="1678074" y="1732175"/>
            <a:ext cx="6077243" cy="42310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Benefits</a:t>
            </a:r>
          </a:p>
        </p:txBody>
      </p:sp>
      <p:sp>
        <p:nvSpPr>
          <p:cNvPr id="45059" name="Rectangle 3"/>
          <p:cNvSpPr>
            <a:spLocks noGrp="1" noChangeArrowheads="1"/>
          </p:cNvSpPr>
          <p:nvPr>
            <p:ph idx="1"/>
          </p:nvPr>
        </p:nvSpPr>
        <p:spPr/>
        <p:txBody>
          <a:bodyPr/>
          <a:lstStyle/>
          <a:p>
            <a:pPr>
              <a:lnSpc>
                <a:spcPct val="90000"/>
              </a:lnSpc>
            </a:pPr>
            <a:r>
              <a:rPr lang="en-US" dirty="0" smtClean="0"/>
              <a:t>Limits amount of traffic enciphered with single key.  Standard practice, to decrease the amount of traffic an attacker can obtain</a:t>
            </a:r>
          </a:p>
          <a:p>
            <a:pPr>
              <a:lnSpc>
                <a:spcPct val="90000"/>
              </a:lnSpc>
            </a:pPr>
            <a:r>
              <a:rPr lang="en-US" dirty="0" smtClean="0"/>
              <a:t>Prevents some attacks:  Example: Alice will send Bill message that is either “BUY” or “SELL”. Eve computes possible </a:t>
            </a:r>
            <a:r>
              <a:rPr lang="en-US" dirty="0" err="1" smtClean="0"/>
              <a:t>ciphertexts</a:t>
            </a:r>
            <a:r>
              <a:rPr lang="en-US" dirty="0" smtClean="0"/>
              <a:t> { “BUY” } </a:t>
            </a:r>
            <a:r>
              <a:rPr lang="en-US" i="1" dirty="0" err="1" smtClean="0"/>
              <a:t>k</a:t>
            </a:r>
            <a:r>
              <a:rPr lang="en-US" i="1" baseline="-25000" dirty="0" err="1" smtClean="0"/>
              <a:t>B</a:t>
            </a:r>
            <a:r>
              <a:rPr lang="en-US" dirty="0" smtClean="0"/>
              <a:t> and  { “SELL” } </a:t>
            </a:r>
            <a:r>
              <a:rPr lang="en-US" i="1" dirty="0" err="1" smtClean="0"/>
              <a:t>k</a:t>
            </a:r>
            <a:r>
              <a:rPr lang="en-US" i="1" baseline="-25000" dirty="0" err="1" smtClean="0"/>
              <a:t>B</a:t>
            </a:r>
            <a:r>
              <a:rPr lang="en-US" dirty="0" smtClean="0"/>
              <a:t>. Eve intercepts enciphered message, compares, and gets plaintext at once.</a:t>
            </a:r>
          </a:p>
          <a:p>
            <a:pPr>
              <a:lnSpc>
                <a:spcPct val="90000"/>
              </a:lnSpc>
            </a:pPr>
            <a:r>
              <a:rPr lang="en-US" dirty="0" smtClean="0"/>
              <a:t>Note: “real” PK encryption adds a </a:t>
            </a:r>
            <a:r>
              <a:rPr lang="en-US" smtClean="0"/>
              <a:t>random “padding” </a:t>
            </a:r>
            <a:r>
              <a:rPr lang="en-US" dirty="0" smtClean="0"/>
              <a:t>block to prevent this attack.</a:t>
            </a:r>
          </a:p>
        </p:txBody>
      </p:sp>
      <p:sp>
        <p:nvSpPr>
          <p:cNvPr id="4" name="Slide Number Placeholder 3"/>
          <p:cNvSpPr>
            <a:spLocks noGrp="1"/>
          </p:cNvSpPr>
          <p:nvPr>
            <p:ph type="sldNum" sz="quarter" idx="12"/>
          </p:nvPr>
        </p:nvSpPr>
        <p:spPr/>
        <p:txBody>
          <a:bodyPr/>
          <a:lstStyle/>
          <a:p>
            <a:pPr algn="l">
              <a:defRPr/>
            </a:pPr>
            <a:fld id="{10C49E6D-AD3C-4795-A74E-318078446730}" type="slidenum">
              <a:rPr lang="en-US" smtClean="0"/>
              <a:pPr algn="l">
                <a:defRPr/>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Signature with Confidentiality</a:t>
            </a:r>
            <a:endParaRPr lang="en-US" dirty="0"/>
          </a:p>
        </p:txBody>
      </p:sp>
      <p:sp>
        <p:nvSpPr>
          <p:cNvPr id="3" name="Slide Number Placeholder 2"/>
          <p:cNvSpPr>
            <a:spLocks noGrp="1"/>
          </p:cNvSpPr>
          <p:nvPr>
            <p:ph type="sldNum" sz="quarter" idx="12"/>
          </p:nvPr>
        </p:nvSpPr>
        <p:spPr/>
        <p:txBody>
          <a:bodyPr/>
          <a:lstStyle/>
          <a:p>
            <a:pPr>
              <a:defRPr/>
            </a:pPr>
            <a:fld id="{C771BB4F-BC9F-455A-83EE-FCE59FAE8245}" type="slidenum">
              <a:rPr lang="en-US" smtClean="0"/>
              <a:pPr>
                <a:defRPr/>
              </a:pPr>
              <a:t>39</a:t>
            </a:fld>
            <a:endParaRPr lang="en-US"/>
          </a:p>
        </p:txBody>
      </p:sp>
      <p:pic>
        <p:nvPicPr>
          <p:cNvPr id="25602" name="Picture 2"/>
          <p:cNvPicPr>
            <a:picLocks noChangeAspect="1" noChangeArrowheads="1"/>
          </p:cNvPicPr>
          <p:nvPr/>
        </p:nvPicPr>
        <p:blipFill>
          <a:blip r:embed="rId3" cstate="print"/>
          <a:srcRect/>
          <a:stretch>
            <a:fillRect/>
          </a:stretch>
        </p:blipFill>
        <p:spPr bwMode="auto">
          <a:xfrm>
            <a:off x="616969" y="1732174"/>
            <a:ext cx="7967788" cy="41974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Plaintext and Ciphertext</a:t>
            </a:r>
          </a:p>
        </p:txBody>
      </p:sp>
      <p:sp>
        <p:nvSpPr>
          <p:cNvPr id="5" name="Slide Number Placeholder 4"/>
          <p:cNvSpPr>
            <a:spLocks noGrp="1"/>
          </p:cNvSpPr>
          <p:nvPr>
            <p:ph type="sldNum" sz="quarter" idx="12"/>
          </p:nvPr>
        </p:nvSpPr>
        <p:spPr/>
        <p:txBody>
          <a:bodyPr/>
          <a:lstStyle/>
          <a:p>
            <a:fld id="{8BE5C4FA-312C-4517-B8F5-BFA7C13735BB}" type="slidenum">
              <a:rPr lang="en-US" smtClean="0"/>
              <a:pPr/>
              <a:t>4</a:t>
            </a:fld>
            <a:endParaRPr lang="en-US"/>
          </a:p>
        </p:txBody>
      </p:sp>
      <p:sp>
        <p:nvSpPr>
          <p:cNvPr id="26627" name="Text Box 3"/>
          <p:cNvSpPr txBox="1">
            <a:spLocks noChangeArrowheads="1"/>
          </p:cNvSpPr>
          <p:nvPr/>
        </p:nvSpPr>
        <p:spPr bwMode="auto">
          <a:xfrm>
            <a:off x="578786" y="1875440"/>
            <a:ext cx="8006527" cy="2544379"/>
          </a:xfrm>
          <a:prstGeom prst="rect">
            <a:avLst/>
          </a:prstGeom>
          <a:noFill/>
          <a:ln w="9525">
            <a:noFill/>
            <a:miter lim="800000"/>
            <a:headEnd/>
            <a:tailEnd/>
          </a:ln>
        </p:spPr>
        <p:txBody>
          <a:bodyPr lIns="111853" tIns="55926" rIns="111853" bIns="55926">
            <a:spAutoFit/>
          </a:bodyPr>
          <a:lstStyle/>
          <a:p>
            <a:pPr algn="l">
              <a:spcBef>
                <a:spcPct val="50000"/>
              </a:spcBef>
              <a:spcAft>
                <a:spcPct val="50000"/>
              </a:spcAft>
            </a:pPr>
            <a:r>
              <a:rPr lang="en-US" dirty="0"/>
              <a:t>The </a:t>
            </a:r>
            <a:r>
              <a:rPr lang="en-US" dirty="0" err="1" smtClean="0"/>
              <a:t>C</a:t>
            </a:r>
            <a:r>
              <a:rPr lang="en-US" sz="3200" dirty="0" err="1" smtClean="0"/>
              <a:t>æ</a:t>
            </a:r>
            <a:r>
              <a:rPr lang="en-US" dirty="0" err="1" smtClean="0"/>
              <a:t>sar</a:t>
            </a:r>
            <a:r>
              <a:rPr lang="en-US" dirty="0" smtClean="0"/>
              <a:t> </a:t>
            </a:r>
            <a:r>
              <a:rPr lang="en-US" dirty="0"/>
              <a:t>Cipher:</a:t>
            </a:r>
          </a:p>
          <a:p>
            <a:pPr algn="l"/>
            <a:r>
              <a:rPr lang="en-US" b="1" dirty="0">
                <a:solidFill>
                  <a:schemeClr val="accent2"/>
                </a:solidFill>
                <a:latin typeface="Courier New" pitchFamily="49" charset="0"/>
              </a:rPr>
              <a:t>Now is the time!</a:t>
            </a:r>
          </a:p>
          <a:p>
            <a:pPr algn="l"/>
            <a:r>
              <a:rPr lang="en-US" b="1" dirty="0" err="1">
                <a:solidFill>
                  <a:schemeClr val="accent2"/>
                </a:solidFill>
                <a:latin typeface="Courier New" pitchFamily="49" charset="0"/>
              </a:rPr>
              <a:t>Opx</a:t>
            </a:r>
            <a:r>
              <a:rPr lang="en-US" b="1" dirty="0">
                <a:solidFill>
                  <a:schemeClr val="accent2"/>
                </a:solidFill>
                <a:latin typeface="Courier New" pitchFamily="49" charset="0"/>
              </a:rPr>
              <a:t> </a:t>
            </a:r>
            <a:r>
              <a:rPr lang="en-US" b="1" dirty="0" err="1">
                <a:solidFill>
                  <a:schemeClr val="accent2"/>
                </a:solidFill>
                <a:latin typeface="Courier New" pitchFamily="49" charset="0"/>
              </a:rPr>
              <a:t>jt</a:t>
            </a:r>
            <a:r>
              <a:rPr lang="en-US" b="1" dirty="0">
                <a:solidFill>
                  <a:schemeClr val="accent2"/>
                </a:solidFill>
                <a:latin typeface="Courier New" pitchFamily="49" charset="0"/>
              </a:rPr>
              <a:t> </a:t>
            </a:r>
            <a:r>
              <a:rPr lang="en-US" b="1" dirty="0" err="1">
                <a:solidFill>
                  <a:schemeClr val="accent2"/>
                </a:solidFill>
                <a:latin typeface="Courier New" pitchFamily="49" charset="0"/>
              </a:rPr>
              <a:t>uif</a:t>
            </a:r>
            <a:r>
              <a:rPr lang="en-US" b="1" dirty="0">
                <a:solidFill>
                  <a:schemeClr val="accent2"/>
                </a:solidFill>
                <a:latin typeface="Courier New" pitchFamily="49" charset="0"/>
              </a:rPr>
              <a:t> </a:t>
            </a:r>
            <a:r>
              <a:rPr lang="en-US" b="1" dirty="0" err="1">
                <a:solidFill>
                  <a:schemeClr val="accent2"/>
                </a:solidFill>
                <a:latin typeface="Courier New" pitchFamily="49" charset="0"/>
              </a:rPr>
              <a:t>ujnf</a:t>
            </a:r>
            <a:r>
              <a:rPr lang="en-US" b="1" dirty="0">
                <a:solidFill>
                  <a:schemeClr val="accent2"/>
                </a:solidFill>
                <a:latin typeface="Courier New" pitchFamily="49" charset="0"/>
              </a:rPr>
              <a:t>!</a:t>
            </a:r>
            <a:endParaRPr lang="en-US" dirty="0">
              <a:solidFill>
                <a:schemeClr val="accent2"/>
              </a:solidFill>
              <a:latin typeface="Courier New" pitchFamily="49" charset="0"/>
            </a:endParaRPr>
          </a:p>
          <a:p>
            <a:pPr algn="l">
              <a:spcBef>
                <a:spcPct val="50000"/>
              </a:spcBef>
            </a:pPr>
            <a:endParaRPr lang="en-US" dirty="0"/>
          </a:p>
        </p:txBody>
      </p:sp>
      <p:sp>
        <p:nvSpPr>
          <p:cNvPr id="26628" name="Text Box 4"/>
          <p:cNvSpPr txBox="1">
            <a:spLocks noChangeArrowheads="1"/>
          </p:cNvSpPr>
          <p:nvPr/>
        </p:nvSpPr>
        <p:spPr bwMode="auto">
          <a:xfrm>
            <a:off x="4647028" y="2590800"/>
            <a:ext cx="3277772" cy="1046398"/>
          </a:xfrm>
          <a:prstGeom prst="rect">
            <a:avLst/>
          </a:prstGeom>
          <a:noFill/>
          <a:ln w="9525" algn="ctr">
            <a:noFill/>
            <a:miter lim="800000"/>
            <a:headEnd/>
            <a:tailEnd/>
          </a:ln>
        </p:spPr>
        <p:txBody>
          <a:bodyPr lIns="91397" tIns="45699" rIns="91397" bIns="45699">
            <a:spAutoFit/>
          </a:bodyPr>
          <a:lstStyle/>
          <a:p>
            <a:pPr algn="l" defTabSz="1194440">
              <a:spcBef>
                <a:spcPct val="50000"/>
              </a:spcBef>
            </a:pPr>
            <a:r>
              <a:rPr lang="en-US" dirty="0"/>
              <a:t>Plaintext</a:t>
            </a:r>
            <a:br>
              <a:rPr lang="en-US" dirty="0"/>
            </a:br>
            <a:r>
              <a:rPr lang="en-US" dirty="0" err="1"/>
              <a:t>Ciphertext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Decrypting the Message</a:t>
            </a:r>
            <a:endParaRPr lang="en-US" dirty="0"/>
          </a:p>
        </p:txBody>
      </p:sp>
      <p:sp>
        <p:nvSpPr>
          <p:cNvPr id="3" name="Slide Number Placeholder 2"/>
          <p:cNvSpPr>
            <a:spLocks noGrp="1"/>
          </p:cNvSpPr>
          <p:nvPr>
            <p:ph type="sldNum" sz="quarter" idx="12"/>
          </p:nvPr>
        </p:nvSpPr>
        <p:spPr/>
        <p:txBody>
          <a:bodyPr/>
          <a:lstStyle/>
          <a:p>
            <a:pPr>
              <a:defRPr/>
            </a:pPr>
            <a:fld id="{C771BB4F-BC9F-455A-83EE-FCE59FAE8245}" type="slidenum">
              <a:rPr lang="en-US" smtClean="0"/>
              <a:pPr>
                <a:defRPr/>
              </a:pPr>
              <a:t>40</a:t>
            </a:fld>
            <a:endParaRPr lang="en-US"/>
          </a:p>
        </p:txBody>
      </p:sp>
      <p:pic>
        <p:nvPicPr>
          <p:cNvPr id="26626" name="Picture 2"/>
          <p:cNvPicPr>
            <a:picLocks noChangeAspect="1" noChangeArrowheads="1"/>
          </p:cNvPicPr>
          <p:nvPr/>
        </p:nvPicPr>
        <p:blipFill>
          <a:blip r:embed="rId3" cstate="print"/>
          <a:srcRect/>
          <a:stretch>
            <a:fillRect/>
          </a:stretch>
        </p:blipFill>
        <p:spPr bwMode="auto">
          <a:xfrm>
            <a:off x="906361" y="1527811"/>
            <a:ext cx="7080068" cy="45681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Recipients</a:t>
            </a:r>
            <a:endParaRPr lang="en-US" dirty="0"/>
          </a:p>
        </p:txBody>
      </p:sp>
      <p:sp>
        <p:nvSpPr>
          <p:cNvPr id="3" name="Content Placeholder 2"/>
          <p:cNvSpPr>
            <a:spLocks noGrp="1"/>
          </p:cNvSpPr>
          <p:nvPr>
            <p:ph idx="1"/>
          </p:nvPr>
        </p:nvSpPr>
        <p:spPr/>
        <p:txBody>
          <a:bodyPr/>
          <a:lstStyle/>
          <a:p>
            <a:r>
              <a:rPr lang="en-US" dirty="0" smtClean="0"/>
              <a:t>This scheme can be adapted to allow a single message to be sent to multiple recipients.</a:t>
            </a:r>
          </a:p>
          <a:p>
            <a:r>
              <a:rPr lang="en-US" dirty="0" smtClean="0"/>
              <a:t>The session key must be encrypted separately, one time for each recipient, and identify the recipient.</a:t>
            </a:r>
          </a:p>
          <a:p>
            <a:r>
              <a:rPr lang="en-US" dirty="0" smtClean="0"/>
              <a:t>Each recipient uses his own private key to decrypt a copy of the session key.</a:t>
            </a:r>
          </a:p>
          <a:p>
            <a:r>
              <a:rPr lang="en-US" dirty="0" smtClean="0"/>
              <a:t>Only one copy of the message and message digest are needed.</a:t>
            </a:r>
            <a:endParaRPr lang="en-US" dirty="0"/>
          </a:p>
        </p:txBody>
      </p:sp>
      <p:sp>
        <p:nvSpPr>
          <p:cNvPr id="4" name="Slide Number Placeholder 3"/>
          <p:cNvSpPr>
            <a:spLocks noGrp="1"/>
          </p:cNvSpPr>
          <p:nvPr>
            <p:ph type="sldNum" sz="quarter" idx="12"/>
          </p:nvPr>
        </p:nvSpPr>
        <p:spPr/>
        <p:txBody>
          <a:bodyPr/>
          <a:lstStyle/>
          <a:p>
            <a:pPr>
              <a:defRPr/>
            </a:pPr>
            <a:fld id="{10C49E6D-AD3C-4795-A74E-318078446730}"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How SSL/TLS Works</a:t>
            </a:r>
          </a:p>
        </p:txBody>
      </p:sp>
      <p:sp>
        <p:nvSpPr>
          <p:cNvPr id="4" name="Slide Number Placeholder 3"/>
          <p:cNvSpPr>
            <a:spLocks noGrp="1"/>
          </p:cNvSpPr>
          <p:nvPr>
            <p:ph type="sldNum" sz="quarter" idx="12"/>
          </p:nvPr>
        </p:nvSpPr>
        <p:spPr/>
        <p:txBody>
          <a:bodyPr/>
          <a:lstStyle/>
          <a:p>
            <a:pPr algn="l">
              <a:defRPr/>
            </a:pPr>
            <a:fld id="{C771BB4F-BC9F-455A-83EE-FCE59FAE8245}" type="slidenum">
              <a:rPr lang="en-US" smtClean="0"/>
              <a:pPr algn="l">
                <a:defRPr/>
              </a:pPr>
              <a:t>42</a:t>
            </a:fld>
            <a:endParaRPr lang="en-US" dirty="0"/>
          </a:p>
        </p:txBody>
      </p:sp>
      <p:sp>
        <p:nvSpPr>
          <p:cNvPr id="46083" name="Text Box 3"/>
          <p:cNvSpPr txBox="1">
            <a:spLocks noChangeArrowheads="1"/>
          </p:cNvSpPr>
          <p:nvPr/>
        </p:nvSpPr>
        <p:spPr bwMode="auto">
          <a:xfrm>
            <a:off x="520504" y="1518212"/>
            <a:ext cx="8090934" cy="4167937"/>
          </a:xfrm>
          <a:prstGeom prst="rect">
            <a:avLst/>
          </a:prstGeom>
          <a:noFill/>
          <a:ln w="9525">
            <a:noFill/>
            <a:miter lim="800000"/>
            <a:headEnd/>
            <a:tailEnd/>
          </a:ln>
        </p:spPr>
        <p:txBody>
          <a:bodyPr wrap="square" lIns="111887" tIns="55944" rIns="111887" bIns="55944">
            <a:spAutoFit/>
          </a:bodyPr>
          <a:lstStyle/>
          <a:p>
            <a:pPr algn="l">
              <a:spcBef>
                <a:spcPct val="50000"/>
              </a:spcBef>
            </a:pPr>
            <a:r>
              <a:rPr lang="en-US" dirty="0"/>
              <a:t>Generate a </a:t>
            </a:r>
            <a:r>
              <a:rPr lang="en-US" dirty="0" smtClean="0"/>
              <a:t>secret value at </a:t>
            </a:r>
            <a:r>
              <a:rPr lang="en-US" dirty="0"/>
              <a:t>the </a:t>
            </a:r>
            <a:r>
              <a:rPr lang="en-US" dirty="0" smtClean="0"/>
              <a:t>browser</a:t>
            </a:r>
            <a:endParaRPr lang="en-US" dirty="0"/>
          </a:p>
          <a:p>
            <a:pPr algn="l">
              <a:spcBef>
                <a:spcPct val="50000"/>
              </a:spcBef>
            </a:pPr>
            <a:r>
              <a:rPr lang="en-US" dirty="0"/>
              <a:t>Encrypt the </a:t>
            </a:r>
            <a:r>
              <a:rPr lang="en-US" dirty="0" smtClean="0"/>
              <a:t>secret value with </a:t>
            </a:r>
            <a:r>
              <a:rPr lang="en-US" dirty="0"/>
              <a:t>the server’s </a:t>
            </a:r>
            <a:r>
              <a:rPr lang="en-US" dirty="0" smtClean="0"/>
              <a:t>public </a:t>
            </a:r>
            <a:r>
              <a:rPr lang="en-US" dirty="0"/>
              <a:t>key </a:t>
            </a:r>
            <a:r>
              <a:rPr lang="en-US" dirty="0" smtClean="0"/>
              <a:t>to </a:t>
            </a:r>
            <a:r>
              <a:rPr lang="en-US" dirty="0"/>
              <a:t>secure </a:t>
            </a:r>
            <a:r>
              <a:rPr lang="en-US" dirty="0" smtClean="0"/>
              <a:t>it; send to server.</a:t>
            </a:r>
            <a:endParaRPr lang="en-US" dirty="0"/>
          </a:p>
          <a:p>
            <a:pPr algn="l">
              <a:spcBef>
                <a:spcPct val="50000"/>
              </a:spcBef>
            </a:pPr>
            <a:r>
              <a:rPr lang="en-US" dirty="0" smtClean="0"/>
              <a:t>Browser and server each derive a session key from the shared secret value</a:t>
            </a:r>
            <a:endParaRPr lang="en-US" dirty="0"/>
          </a:p>
          <a:p>
            <a:pPr algn="l">
              <a:spcBef>
                <a:spcPct val="50000"/>
              </a:spcBef>
            </a:pPr>
            <a:r>
              <a:rPr lang="en-US" dirty="0"/>
              <a:t>The session key is used for one communication session only.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t>Digital Certificates</a:t>
            </a:r>
          </a:p>
        </p:txBody>
      </p:sp>
      <p:sp>
        <p:nvSpPr>
          <p:cNvPr id="49155" name="Rectangle 3"/>
          <p:cNvSpPr>
            <a:spLocks noGrp="1" noChangeArrowheads="1"/>
          </p:cNvSpPr>
          <p:nvPr>
            <p:ph idx="1"/>
          </p:nvPr>
        </p:nvSpPr>
        <p:spPr/>
        <p:txBody>
          <a:bodyPr/>
          <a:lstStyle/>
          <a:p>
            <a:r>
              <a:rPr lang="en-US" sz="2700" dirty="0" smtClean="0"/>
              <a:t>Goal: </a:t>
            </a:r>
            <a:r>
              <a:rPr lang="en-US" sz="2700" b="1" dirty="0" smtClean="0"/>
              <a:t>bind identity to a public key</a:t>
            </a:r>
          </a:p>
          <a:p>
            <a:r>
              <a:rPr lang="en-US" sz="2900" dirty="0" smtClean="0"/>
              <a:t>Erroneous binding means no confidentiality</a:t>
            </a:r>
          </a:p>
          <a:p>
            <a:r>
              <a:rPr lang="en-US" sz="2900" dirty="0" smtClean="0"/>
              <a:t>Principals must be identified by an acceptable name, like an email address or DNS name.</a:t>
            </a:r>
          </a:p>
        </p:txBody>
      </p:sp>
      <p:sp>
        <p:nvSpPr>
          <p:cNvPr id="5" name="Slide Number Placeholder 4"/>
          <p:cNvSpPr>
            <a:spLocks noGrp="1"/>
          </p:cNvSpPr>
          <p:nvPr>
            <p:ph type="sldNum" sz="quarter" idx="12"/>
          </p:nvPr>
        </p:nvSpPr>
        <p:spPr/>
        <p:txBody>
          <a:bodyPr/>
          <a:lstStyle/>
          <a:p>
            <a:pPr algn="l">
              <a:defRPr/>
            </a:pPr>
            <a:fld id="{10C49E6D-AD3C-4795-A74E-318078446730}" type="slidenum">
              <a:rPr lang="en-US" smtClean="0"/>
              <a:pPr algn="l">
                <a:defRPr/>
              </a:pPr>
              <a:t>43</a:t>
            </a:fld>
            <a:endParaRPr lang="en-US" dirty="0"/>
          </a:p>
        </p:txBody>
      </p:sp>
      <p:sp>
        <p:nvSpPr>
          <p:cNvPr id="49157" name="SMARTPenAnnotation1"/>
          <p:cNvSpPr>
            <a:spLocks/>
          </p:cNvSpPr>
          <p:nvPr/>
        </p:nvSpPr>
        <p:spPr bwMode="auto">
          <a:xfrm>
            <a:off x="4965897" y="3047587"/>
            <a:ext cx="4019" cy="0"/>
          </a:xfrm>
          <a:custGeom>
            <a:avLst/>
            <a:gdLst>
              <a:gd name="T0" fmla="*/ 0 w 2007"/>
              <a:gd name="T1" fmla="*/ 0 h 1"/>
              <a:gd name="T2" fmla="*/ 2007 w 2007"/>
              <a:gd name="T3" fmla="*/ 1 h 1"/>
            </a:gdLst>
            <a:ahLst/>
            <a:cxnLst>
              <a:cxn ang="0">
                <a:pos x="0" y="0"/>
              </a:cxn>
              <a:cxn ang="0">
                <a:pos x="2006" y="0"/>
              </a:cxn>
            </a:cxnLst>
            <a:rect l="T0" t="T1" r="T2" b="T3"/>
            <a:pathLst>
              <a:path w="2007" h="1">
                <a:moveTo>
                  <a:pt x="0" y="0"/>
                </a:moveTo>
                <a:lnTo>
                  <a:pt x="2006" y="0"/>
                </a:lnTo>
                <a:close/>
              </a:path>
            </a:pathLst>
          </a:custGeom>
          <a:solidFill>
            <a:schemeClr val="accent1"/>
          </a:solidFill>
          <a:ln w="38100" cap="flat" cmpd="sng" algn="ctr">
            <a:solidFill>
              <a:srgbClr val="FF0000"/>
            </a:solidFill>
            <a:prstDash val="solid"/>
            <a:round/>
            <a:headEnd type="none" w="med" len="med"/>
            <a:tailEnd type="none" w="med" len="med"/>
          </a:ln>
        </p:spPr>
        <p:txBody>
          <a:bodyPr lIns="111904" tIns="55952" rIns="111904" bIns="55952"/>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smtClean="0"/>
              <a:t>Certificates</a:t>
            </a:r>
          </a:p>
        </p:txBody>
      </p:sp>
      <p:sp>
        <p:nvSpPr>
          <p:cNvPr id="50179" name="Rectangle 3"/>
          <p:cNvSpPr>
            <a:spLocks noGrp="1" noChangeArrowheads="1"/>
          </p:cNvSpPr>
          <p:nvPr>
            <p:ph idx="1"/>
          </p:nvPr>
        </p:nvSpPr>
        <p:spPr/>
        <p:txBody>
          <a:bodyPr/>
          <a:lstStyle/>
          <a:p>
            <a:r>
              <a:rPr lang="en-US" dirty="0" smtClean="0"/>
              <a:t>Create token (message) containing</a:t>
            </a:r>
          </a:p>
          <a:p>
            <a:pPr lvl="1"/>
            <a:r>
              <a:rPr lang="en-US" dirty="0" smtClean="0"/>
              <a:t>Identity of principal (here, George)</a:t>
            </a:r>
          </a:p>
          <a:p>
            <a:pPr lvl="1"/>
            <a:r>
              <a:rPr lang="en-US" dirty="0" smtClean="0"/>
              <a:t>Corresponding public key</a:t>
            </a:r>
          </a:p>
          <a:p>
            <a:pPr lvl="1"/>
            <a:r>
              <a:rPr lang="en-US" dirty="0" smtClean="0"/>
              <a:t>Type of hash used</a:t>
            </a:r>
          </a:p>
          <a:p>
            <a:pPr lvl="1"/>
            <a:r>
              <a:rPr lang="en-US" dirty="0" smtClean="0"/>
              <a:t>Other information (</a:t>
            </a:r>
            <a:r>
              <a:rPr lang="en-US" i="1" dirty="0" smtClean="0"/>
              <a:t>e.g.</a:t>
            </a:r>
            <a:r>
              <a:rPr lang="en-US" dirty="0" smtClean="0"/>
              <a:t> identity of signer)</a:t>
            </a:r>
          </a:p>
          <a:p>
            <a:pPr>
              <a:buFontTx/>
              <a:buNone/>
            </a:pPr>
            <a:r>
              <a:rPr lang="en-US" dirty="0" smtClean="0"/>
              <a:t>	Digitally signed by trusted authority </a:t>
            </a:r>
            <a:br>
              <a:rPr lang="en-US" dirty="0" smtClean="0"/>
            </a:br>
            <a:r>
              <a:rPr lang="en-US" sz="2900" i="1" dirty="0" smtClean="0"/>
              <a:t>C</a:t>
            </a:r>
            <a:r>
              <a:rPr lang="en-US" sz="2900" i="1" baseline="-25000" dirty="0" smtClean="0"/>
              <a:t>s</a:t>
            </a:r>
            <a:r>
              <a:rPr lang="en-US" sz="2900" dirty="0" smtClean="0"/>
              <a:t> = George || </a:t>
            </a:r>
            <a:r>
              <a:rPr lang="en-US" sz="2900" i="1" dirty="0" err="1" smtClean="0"/>
              <a:t>k</a:t>
            </a:r>
            <a:r>
              <a:rPr lang="en-US" sz="2900" i="1" baseline="-25000" dirty="0" err="1" smtClean="0"/>
              <a:t>GB</a:t>
            </a:r>
            <a:r>
              <a:rPr lang="en-US" sz="2900" i="1" baseline="-25000" dirty="0" smtClean="0"/>
              <a:t> </a:t>
            </a:r>
            <a:r>
              <a:rPr lang="en-US" sz="2900" dirty="0" smtClean="0"/>
              <a:t>|| </a:t>
            </a:r>
            <a:r>
              <a:rPr lang="en-US" sz="2900" i="1" dirty="0" smtClean="0"/>
              <a:t>T</a:t>
            </a:r>
            <a:r>
              <a:rPr lang="en-US" sz="2900" dirty="0" smtClean="0"/>
              <a:t> || Signer || {Digest} </a:t>
            </a:r>
            <a:r>
              <a:rPr lang="en-US" sz="2900" i="1" dirty="0" err="1" smtClean="0"/>
              <a:t>k</a:t>
            </a:r>
            <a:r>
              <a:rPr lang="en-US" sz="2900" i="1" baseline="-25000" dirty="0" err="1" smtClean="0"/>
              <a:t>CV</a:t>
            </a:r>
            <a:endParaRPr lang="en-US" sz="2900" dirty="0" smtClean="0"/>
          </a:p>
        </p:txBody>
      </p:sp>
      <p:sp>
        <p:nvSpPr>
          <p:cNvPr id="4" name="Slide Number Placeholder 3"/>
          <p:cNvSpPr>
            <a:spLocks noGrp="1"/>
          </p:cNvSpPr>
          <p:nvPr>
            <p:ph type="sldNum" sz="quarter" idx="12"/>
          </p:nvPr>
        </p:nvSpPr>
        <p:spPr/>
        <p:txBody>
          <a:bodyPr/>
          <a:lstStyle/>
          <a:p>
            <a:pPr>
              <a:defRPr/>
            </a:pPr>
            <a:fld id="{3EECF72D-72BB-45EF-9CA5-37702647A5B6}" type="slidenum">
              <a:rPr lang="en-US" smtClean="0">
                <a:solidFill>
                  <a:srgbClr val="000000"/>
                </a:solidFill>
              </a:rPr>
              <a:pPr>
                <a:defRPr/>
              </a:pPr>
              <a:t>44</a:t>
            </a:fld>
            <a:endParaRPr lang="en-US">
              <a:solidFill>
                <a:srgbClr val="0000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Digital Certificate</a:t>
            </a:r>
            <a:endParaRPr lang="en-US" dirty="0"/>
          </a:p>
        </p:txBody>
      </p:sp>
      <p:sp>
        <p:nvSpPr>
          <p:cNvPr id="3" name="Content Placeholder 2"/>
          <p:cNvSpPr>
            <a:spLocks noGrp="1"/>
          </p:cNvSpPr>
          <p:nvPr>
            <p:ph idx="1"/>
          </p:nvPr>
        </p:nvSpPr>
        <p:spPr>
          <a:xfrm>
            <a:off x="472972" y="1438986"/>
            <a:ext cx="7773405" cy="4848602"/>
          </a:xfrm>
        </p:spPr>
        <p:txBody>
          <a:bodyPr/>
          <a:lstStyle/>
          <a:p>
            <a:pPr>
              <a:buNone/>
            </a:pPr>
            <a:r>
              <a:rPr lang="en-US" dirty="0" smtClean="0"/>
              <a:t>Contains:</a:t>
            </a:r>
          </a:p>
          <a:p>
            <a:pPr lvl="1"/>
            <a:r>
              <a:rPr lang="en-US" dirty="0" smtClean="0"/>
              <a:t>George’s identity</a:t>
            </a:r>
          </a:p>
          <a:p>
            <a:pPr lvl="1"/>
            <a:r>
              <a:rPr lang="en-US" dirty="0" smtClean="0"/>
              <a:t>George’s public key</a:t>
            </a:r>
          </a:p>
          <a:p>
            <a:pPr lvl="1"/>
            <a:r>
              <a:rPr lang="en-US" dirty="0" smtClean="0"/>
              <a:t>Identity of signer and other info</a:t>
            </a:r>
          </a:p>
          <a:p>
            <a:pPr lvl="1"/>
            <a:r>
              <a:rPr lang="en-US" dirty="0" smtClean="0"/>
              <a:t>Digital Signature</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45</a:t>
            </a:fld>
            <a:endParaRPr lang="en-US" dirty="0"/>
          </a:p>
        </p:txBody>
      </p:sp>
      <p:sp>
        <p:nvSpPr>
          <p:cNvPr id="13" name="TextBox 12"/>
          <p:cNvSpPr txBox="1"/>
          <p:nvPr/>
        </p:nvSpPr>
        <p:spPr>
          <a:xfrm>
            <a:off x="520504" y="3810001"/>
            <a:ext cx="4953000" cy="2477587"/>
          </a:xfrm>
          <a:prstGeom prst="rect">
            <a:avLst/>
          </a:prstGeom>
          <a:noFill/>
        </p:spPr>
        <p:txBody>
          <a:bodyPr wrap="square" lIns="91425" tIns="45713" rIns="91425" bIns="45713" rtlCol="0">
            <a:spAutoFit/>
          </a:bodyPr>
          <a:lstStyle/>
          <a:p>
            <a:pPr algn="l"/>
            <a:r>
              <a:rPr lang="en-US" b="0" dirty="0" smtClean="0"/>
              <a:t>Everything is plain text except the digital signature, which is a cryptographic hash (digest) encrypted by the signer’s </a:t>
            </a:r>
            <a:r>
              <a:rPr lang="en-US" b="1" i="1" dirty="0" smtClean="0"/>
              <a:t>private</a:t>
            </a:r>
            <a:r>
              <a:rPr lang="en-US" b="0" dirty="0" smtClean="0"/>
              <a:t> key.</a:t>
            </a:r>
            <a:endParaRPr lang="en-US" b="0" dirty="0"/>
          </a:p>
        </p:txBody>
      </p:sp>
      <p:grpSp>
        <p:nvGrpSpPr>
          <p:cNvPr id="16" name="Group 16"/>
          <p:cNvGrpSpPr/>
          <p:nvPr/>
        </p:nvGrpSpPr>
        <p:grpSpPr>
          <a:xfrm>
            <a:off x="5943599" y="1673962"/>
            <a:ext cx="2898616" cy="4117238"/>
            <a:chOff x="4695030" y="1300339"/>
            <a:chExt cx="2289705" cy="3512995"/>
          </a:xfrm>
        </p:grpSpPr>
        <p:sp>
          <p:nvSpPr>
            <p:cNvPr id="5" name="Rectangle 4"/>
            <p:cNvSpPr/>
            <p:nvPr/>
          </p:nvSpPr>
          <p:spPr bwMode="auto">
            <a:xfrm>
              <a:off x="4695031" y="1300339"/>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74706" tIns="37353" rIns="74706" bIns="37353" numCol="1" rtlCol="0" anchor="t" anchorCtr="0" compatLnSpc="1">
              <a:prstTxWarp prst="textNoShape">
                <a:avLst/>
              </a:prstTxWarp>
            </a:bodyPr>
            <a:lstStyle/>
            <a:p>
              <a:pPr defTabSz="914258"/>
              <a:endParaRPr lang="en-US" sz="2400" dirty="0" smtClean="0"/>
            </a:p>
          </p:txBody>
        </p:sp>
        <p:sp>
          <p:nvSpPr>
            <p:cNvPr id="6" name="Rectangle 5"/>
            <p:cNvSpPr/>
            <p:nvPr/>
          </p:nvSpPr>
          <p:spPr bwMode="auto">
            <a:xfrm>
              <a:off x="4695031" y="2015525"/>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74706" tIns="37353" rIns="74706" bIns="37353" numCol="1" rtlCol="0" anchor="t" anchorCtr="0" compatLnSpc="1">
              <a:prstTxWarp prst="textNoShape">
                <a:avLst/>
              </a:prstTxWarp>
            </a:bodyPr>
            <a:lstStyle/>
            <a:p>
              <a:pPr defTabSz="914258"/>
              <a:endParaRPr lang="en-US" sz="2400" dirty="0" smtClean="0"/>
            </a:p>
          </p:txBody>
        </p:sp>
        <p:sp>
          <p:nvSpPr>
            <p:cNvPr id="9" name="TextBox 8"/>
            <p:cNvSpPr txBox="1"/>
            <p:nvPr/>
          </p:nvSpPr>
          <p:spPr>
            <a:xfrm>
              <a:off x="4695030" y="1365356"/>
              <a:ext cx="2269331" cy="563319"/>
            </a:xfrm>
            <a:prstGeom prst="rect">
              <a:avLst/>
            </a:prstGeom>
            <a:noFill/>
          </p:spPr>
          <p:txBody>
            <a:bodyPr wrap="square" lIns="74706" tIns="37353" rIns="74706" bIns="37353" rtlCol="0">
              <a:spAutoFit/>
            </a:bodyPr>
            <a:lstStyle/>
            <a:p>
              <a:r>
                <a:rPr lang="en-US" sz="1800" dirty="0" smtClean="0">
                  <a:latin typeface="+mj-lt"/>
                </a:rPr>
                <a:t>George’s Identity</a:t>
              </a:r>
            </a:p>
            <a:p>
              <a:r>
                <a:rPr lang="en-US" sz="2000" dirty="0" smtClean="0">
                  <a:latin typeface="+mj-lt"/>
                </a:rPr>
                <a:t>George</a:t>
              </a:r>
              <a:r>
                <a:rPr lang="en-US" sz="1800" dirty="0" smtClean="0">
                  <a:latin typeface="+mj-lt"/>
                </a:rPr>
                <a:t>@</a:t>
              </a:r>
              <a:r>
                <a:rPr lang="en-US" sz="2000" dirty="0" smtClean="0">
                  <a:latin typeface="+mj-lt"/>
                </a:rPr>
                <a:t>example.com</a:t>
              </a:r>
              <a:endParaRPr lang="en-US" sz="2000" dirty="0">
                <a:latin typeface="+mj-lt"/>
              </a:endParaRPr>
            </a:p>
          </p:txBody>
        </p:sp>
        <p:sp>
          <p:nvSpPr>
            <p:cNvPr id="10" name="TextBox 9"/>
            <p:cNvSpPr txBox="1"/>
            <p:nvPr/>
          </p:nvSpPr>
          <p:spPr>
            <a:xfrm>
              <a:off x="4755224" y="2061698"/>
              <a:ext cx="2166938" cy="589580"/>
            </a:xfrm>
            <a:prstGeom prst="rect">
              <a:avLst/>
            </a:prstGeom>
            <a:noFill/>
          </p:spPr>
          <p:txBody>
            <a:bodyPr wrap="square" lIns="74706" tIns="37353" rIns="74706" bIns="37353" rtlCol="0">
              <a:spAutoFit/>
            </a:bodyPr>
            <a:lstStyle/>
            <a:p>
              <a:r>
                <a:rPr lang="en-US" sz="1800" dirty="0" smtClean="0">
                  <a:latin typeface="+mj-lt"/>
                </a:rPr>
                <a:t>George’s Public Key</a:t>
              </a:r>
            </a:p>
            <a:p>
              <a:r>
                <a:rPr lang="en-US" sz="2200" dirty="0" smtClean="0">
                  <a:latin typeface="+mj-lt"/>
                </a:rPr>
                <a:t>mQGiBD9aAvwRB</a:t>
              </a:r>
              <a:endParaRPr lang="en-US" sz="2200" dirty="0">
                <a:latin typeface="+mj-lt"/>
              </a:endParaRPr>
            </a:p>
          </p:txBody>
        </p:sp>
        <p:grpSp>
          <p:nvGrpSpPr>
            <p:cNvPr id="17" name="Group 15"/>
            <p:cNvGrpSpPr/>
            <p:nvPr/>
          </p:nvGrpSpPr>
          <p:grpSpPr>
            <a:xfrm>
              <a:off x="4697412" y="3382962"/>
              <a:ext cx="2287323" cy="1430372"/>
              <a:chOff x="4695031" y="4238590"/>
              <a:chExt cx="2287323" cy="1430372"/>
            </a:xfrm>
          </p:grpSpPr>
          <p:sp>
            <p:nvSpPr>
              <p:cNvPr id="7" name="Rectangle 6"/>
              <p:cNvSpPr/>
              <p:nvPr/>
            </p:nvSpPr>
            <p:spPr bwMode="auto">
              <a:xfrm>
                <a:off x="4695031" y="4238590"/>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74706" tIns="37353" rIns="74706" bIns="37353" numCol="1" rtlCol="0" anchor="t" anchorCtr="0" compatLnSpc="1">
                <a:prstTxWarp prst="textNoShape">
                  <a:avLst/>
                </a:prstTxWarp>
              </a:bodyPr>
              <a:lstStyle/>
              <a:p>
                <a:pPr defTabSz="914258"/>
                <a:endParaRPr lang="en-US" sz="2400" dirty="0" smtClean="0"/>
              </a:p>
            </p:txBody>
          </p:sp>
          <p:sp>
            <p:nvSpPr>
              <p:cNvPr id="8" name="Rectangle 7"/>
              <p:cNvSpPr/>
              <p:nvPr/>
            </p:nvSpPr>
            <p:spPr bwMode="auto">
              <a:xfrm>
                <a:off x="4695031" y="4953776"/>
                <a:ext cx="2287323" cy="715186"/>
              </a:xfrm>
              <a:prstGeom prst="rect">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74706" tIns="37353" rIns="74706" bIns="37353" numCol="1" rtlCol="0" anchor="t" anchorCtr="0" compatLnSpc="1">
                <a:prstTxWarp prst="textNoShape">
                  <a:avLst/>
                </a:prstTxWarp>
              </a:bodyPr>
              <a:lstStyle/>
              <a:p>
                <a:pPr defTabSz="914258"/>
                <a:endParaRPr lang="en-US" sz="2400" dirty="0" smtClean="0"/>
              </a:p>
            </p:txBody>
          </p:sp>
          <p:sp>
            <p:nvSpPr>
              <p:cNvPr id="11" name="TextBox 10"/>
              <p:cNvSpPr txBox="1"/>
              <p:nvPr/>
            </p:nvSpPr>
            <p:spPr>
              <a:xfrm>
                <a:off x="4755224" y="4284762"/>
                <a:ext cx="2166938" cy="589580"/>
              </a:xfrm>
              <a:prstGeom prst="rect">
                <a:avLst/>
              </a:prstGeom>
              <a:noFill/>
            </p:spPr>
            <p:txBody>
              <a:bodyPr wrap="square" lIns="74706" tIns="37353" rIns="74706" bIns="37353" rtlCol="0">
                <a:spAutoFit/>
              </a:bodyPr>
              <a:lstStyle/>
              <a:p>
                <a:r>
                  <a:rPr lang="en-US" sz="1800" dirty="0" smtClean="0">
                    <a:latin typeface="+mj-lt"/>
                  </a:rPr>
                  <a:t>Signer’s Identity</a:t>
                </a:r>
              </a:p>
              <a:p>
                <a:r>
                  <a:rPr lang="en-US" sz="2200" dirty="0" err="1" smtClean="0">
                    <a:latin typeface="+mj-lt"/>
                  </a:rPr>
                  <a:t>Verisign</a:t>
                </a:r>
                <a:endParaRPr lang="en-US" sz="2200" dirty="0">
                  <a:latin typeface="+mj-lt"/>
                </a:endParaRPr>
              </a:p>
            </p:txBody>
          </p:sp>
          <p:sp>
            <p:nvSpPr>
              <p:cNvPr id="12" name="TextBox 11"/>
              <p:cNvSpPr txBox="1"/>
              <p:nvPr/>
            </p:nvSpPr>
            <p:spPr>
              <a:xfrm>
                <a:off x="4754562" y="4983162"/>
                <a:ext cx="2166938" cy="589580"/>
              </a:xfrm>
              <a:prstGeom prst="rect">
                <a:avLst/>
              </a:prstGeom>
              <a:noFill/>
            </p:spPr>
            <p:txBody>
              <a:bodyPr wrap="square" lIns="74706" tIns="37353" rIns="74706" bIns="37353" rtlCol="0">
                <a:spAutoFit/>
              </a:bodyPr>
              <a:lstStyle/>
              <a:p>
                <a:r>
                  <a:rPr lang="en-US" sz="1800" dirty="0" smtClean="0">
                    <a:latin typeface="+mj-lt"/>
                  </a:rPr>
                  <a:t>Digital Signature</a:t>
                </a:r>
              </a:p>
              <a:p>
                <a:r>
                  <a:rPr lang="en-US" sz="2200" dirty="0" smtClean="0">
                    <a:latin typeface="+mj-lt"/>
                  </a:rPr>
                  <a:t>B157 ACE3 9788</a:t>
                </a:r>
                <a:endParaRPr lang="en-US" sz="2200" dirty="0">
                  <a:latin typeface="+mj-lt"/>
                </a:endParaRPr>
              </a:p>
            </p:txBody>
          </p:sp>
        </p:grpSp>
        <p:sp>
          <p:nvSpPr>
            <p:cNvPr id="14" name="Rectangle 13"/>
            <p:cNvSpPr/>
            <p:nvPr/>
          </p:nvSpPr>
          <p:spPr bwMode="auto">
            <a:xfrm>
              <a:off x="4697412" y="2735262"/>
              <a:ext cx="2287323" cy="715186"/>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74706" tIns="37353" rIns="74706" bIns="37353" numCol="1" rtlCol="0" anchor="t" anchorCtr="0" compatLnSpc="1">
              <a:prstTxWarp prst="textNoShape">
                <a:avLst/>
              </a:prstTxWarp>
            </a:bodyPr>
            <a:lstStyle/>
            <a:p>
              <a:pPr defTabSz="914258"/>
              <a:endParaRPr lang="en-US" sz="2400" dirty="0" smtClean="0"/>
            </a:p>
          </p:txBody>
        </p:sp>
        <p:sp>
          <p:nvSpPr>
            <p:cNvPr id="15" name="TextBox 14"/>
            <p:cNvSpPr txBox="1"/>
            <p:nvPr/>
          </p:nvSpPr>
          <p:spPr>
            <a:xfrm>
              <a:off x="4721224" y="2773362"/>
              <a:ext cx="2166938" cy="589580"/>
            </a:xfrm>
            <a:prstGeom prst="rect">
              <a:avLst/>
            </a:prstGeom>
            <a:noFill/>
          </p:spPr>
          <p:txBody>
            <a:bodyPr wrap="square" lIns="74706" tIns="37353" rIns="74706" bIns="37353" rtlCol="0">
              <a:spAutoFit/>
            </a:bodyPr>
            <a:lstStyle/>
            <a:p>
              <a:r>
                <a:rPr lang="en-US" sz="1800" dirty="0" smtClean="0">
                  <a:latin typeface="+mj-lt"/>
                </a:rPr>
                <a:t>Hash, other information</a:t>
              </a:r>
            </a:p>
            <a:p>
              <a:r>
                <a:rPr lang="en-US" sz="2200" dirty="0" smtClean="0">
                  <a:latin typeface="+mj-lt"/>
                </a:rPr>
                <a:t>SHA-256</a:t>
              </a:r>
              <a:endParaRPr lang="en-US" sz="2200" dirty="0">
                <a:latin typeface="+mj-lt"/>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Public Key</a:t>
            </a:r>
            <a:endParaRPr lang="en-US" dirty="0"/>
          </a:p>
        </p:txBody>
      </p:sp>
      <p:sp>
        <p:nvSpPr>
          <p:cNvPr id="3" name="Content Placeholder 2"/>
          <p:cNvSpPr>
            <a:spLocks noGrp="1"/>
          </p:cNvSpPr>
          <p:nvPr>
            <p:ph idx="1"/>
          </p:nvPr>
        </p:nvSpPr>
        <p:spPr>
          <a:xfrm>
            <a:off x="588834" y="1540538"/>
            <a:ext cx="8131125" cy="4848602"/>
          </a:xfrm>
        </p:spPr>
        <p:txBody>
          <a:bodyPr>
            <a:normAutofit/>
          </a:bodyPr>
          <a:lstStyle/>
          <a:p>
            <a:r>
              <a:rPr lang="en-US" sz="2800" dirty="0" smtClean="0"/>
              <a:t>Evil Eve substitutes her</a:t>
            </a:r>
            <a:br>
              <a:rPr lang="en-US" sz="2800" dirty="0" smtClean="0"/>
            </a:br>
            <a:r>
              <a:rPr lang="en-US" sz="2800" dirty="0" smtClean="0"/>
              <a:t>public key for George’s, a</a:t>
            </a:r>
            <a:br>
              <a:rPr lang="en-US" sz="2800" dirty="0" smtClean="0"/>
            </a:br>
            <a:r>
              <a:rPr lang="en-US" sz="2800" dirty="0" smtClean="0"/>
              <a:t>man-in-the-middle attack.</a:t>
            </a:r>
          </a:p>
          <a:p>
            <a:r>
              <a:rPr lang="en-US" sz="2800" dirty="0" smtClean="0"/>
              <a:t>The digital signature is no</a:t>
            </a:r>
            <a:br>
              <a:rPr lang="en-US" sz="2800" dirty="0" smtClean="0"/>
            </a:br>
            <a:r>
              <a:rPr lang="en-US" sz="2800" dirty="0" smtClean="0"/>
              <a:t>longer valid (because the </a:t>
            </a:r>
            <a:br>
              <a:rPr lang="en-US" sz="2800" dirty="0" smtClean="0"/>
            </a:br>
            <a:r>
              <a:rPr lang="en-US" sz="2800" dirty="0" smtClean="0"/>
              <a:t>data have changed.)</a:t>
            </a:r>
          </a:p>
          <a:p>
            <a:r>
              <a:rPr lang="en-US" sz="2800" dirty="0" smtClean="0"/>
              <a:t>Evil Eve must gain access</a:t>
            </a:r>
            <a:br>
              <a:rPr lang="en-US" sz="2800" dirty="0" smtClean="0"/>
            </a:br>
            <a:r>
              <a:rPr lang="en-US" sz="2800" dirty="0" smtClean="0"/>
              <a:t>to the signer’s private key </a:t>
            </a:r>
            <a:br>
              <a:rPr lang="en-US" sz="2800" dirty="0" smtClean="0"/>
            </a:br>
            <a:r>
              <a:rPr lang="en-US" sz="2800" dirty="0" smtClean="0"/>
              <a:t>(signing key) to forge a </a:t>
            </a:r>
            <a:br>
              <a:rPr lang="en-US" sz="2800" dirty="0" smtClean="0"/>
            </a:br>
            <a:r>
              <a:rPr lang="en-US" sz="2800" dirty="0" smtClean="0"/>
              <a:t>new digital signature.  We hope this is hard!</a:t>
            </a:r>
            <a:endParaRPr lang="en-US" sz="2800" dirty="0"/>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46</a:t>
            </a:fld>
            <a:endParaRPr lang="en-US" dirty="0"/>
          </a:p>
        </p:txBody>
      </p:sp>
      <p:sp>
        <p:nvSpPr>
          <p:cNvPr id="14" name="Rectangle 13"/>
          <p:cNvSpPr/>
          <p:nvPr/>
        </p:nvSpPr>
        <p:spPr bwMode="auto">
          <a:xfrm>
            <a:off x="5943600" y="1524000"/>
            <a:ext cx="2895600" cy="838200"/>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91425" tIns="45713" rIns="91425" bIns="45713" numCol="1" rtlCol="0" anchor="t" anchorCtr="0" compatLnSpc="1">
            <a:prstTxWarp prst="textNoShape">
              <a:avLst/>
            </a:prstTxWarp>
          </a:bodyPr>
          <a:lstStyle/>
          <a:p>
            <a:pPr defTabSz="914258"/>
            <a:endParaRPr lang="en-US" sz="2400" dirty="0" smtClean="0"/>
          </a:p>
        </p:txBody>
      </p:sp>
      <p:sp>
        <p:nvSpPr>
          <p:cNvPr id="15" name="Rectangle 14"/>
          <p:cNvSpPr/>
          <p:nvPr/>
        </p:nvSpPr>
        <p:spPr bwMode="auto">
          <a:xfrm>
            <a:off x="5943600" y="2362199"/>
            <a:ext cx="2895600" cy="838200"/>
          </a:xfrm>
          <a:prstGeom prst="rect">
            <a:avLst/>
          </a:prstGeom>
          <a:solidFill>
            <a:srgbClr val="66FF33"/>
          </a:solidFill>
          <a:ln w="9525" cap="flat" cmpd="sng" algn="ctr">
            <a:solidFill>
              <a:schemeClr val="tx1"/>
            </a:solidFill>
            <a:prstDash val="solid"/>
            <a:round/>
            <a:headEnd type="none" w="med" len="med"/>
            <a:tailEnd type="none" w="med" len="med"/>
          </a:ln>
          <a:effectLst/>
        </p:spPr>
        <p:txBody>
          <a:bodyPr vert="horz" wrap="square" lIns="91425" tIns="45713" rIns="91425" bIns="45713" numCol="1" rtlCol="0" anchor="t" anchorCtr="0" compatLnSpc="1">
            <a:prstTxWarp prst="textNoShape">
              <a:avLst/>
            </a:prstTxWarp>
          </a:bodyPr>
          <a:lstStyle/>
          <a:p>
            <a:pPr defTabSz="914258"/>
            <a:endParaRPr lang="en-US" sz="2400" dirty="0" smtClean="0"/>
          </a:p>
        </p:txBody>
      </p:sp>
      <p:sp>
        <p:nvSpPr>
          <p:cNvPr id="16" name="TextBox 15"/>
          <p:cNvSpPr txBox="1"/>
          <p:nvPr/>
        </p:nvSpPr>
        <p:spPr>
          <a:xfrm>
            <a:off x="5943599" y="1600201"/>
            <a:ext cx="2872823" cy="677094"/>
          </a:xfrm>
          <a:prstGeom prst="rect">
            <a:avLst/>
          </a:prstGeom>
          <a:noFill/>
        </p:spPr>
        <p:txBody>
          <a:bodyPr wrap="square" lIns="91425" tIns="45713" rIns="91425" bIns="45713" rtlCol="0">
            <a:spAutoFit/>
          </a:bodyPr>
          <a:lstStyle/>
          <a:p>
            <a:r>
              <a:rPr lang="en-US" sz="1800" dirty="0" smtClean="0">
                <a:latin typeface="+mj-lt"/>
              </a:rPr>
              <a:t>George’s Identity</a:t>
            </a:r>
          </a:p>
          <a:p>
            <a:r>
              <a:rPr lang="en-US" sz="2000" dirty="0" smtClean="0">
                <a:latin typeface="+mj-lt"/>
              </a:rPr>
              <a:t>George</a:t>
            </a:r>
            <a:r>
              <a:rPr lang="en-US" sz="1800" dirty="0" smtClean="0">
                <a:latin typeface="+mj-lt"/>
              </a:rPr>
              <a:t>@</a:t>
            </a:r>
            <a:r>
              <a:rPr lang="en-US" sz="2000" dirty="0" smtClean="0">
                <a:latin typeface="+mj-lt"/>
              </a:rPr>
              <a:t>example.com</a:t>
            </a:r>
            <a:endParaRPr lang="en-US" sz="2000" dirty="0">
              <a:latin typeface="+mj-lt"/>
            </a:endParaRPr>
          </a:p>
        </p:txBody>
      </p:sp>
      <p:sp>
        <p:nvSpPr>
          <p:cNvPr id="17" name="TextBox 16"/>
          <p:cNvSpPr txBox="1"/>
          <p:nvPr/>
        </p:nvSpPr>
        <p:spPr>
          <a:xfrm>
            <a:off x="6019800" y="2416315"/>
            <a:ext cx="2743201" cy="707872"/>
          </a:xfrm>
          <a:prstGeom prst="rect">
            <a:avLst/>
          </a:prstGeom>
          <a:noFill/>
        </p:spPr>
        <p:txBody>
          <a:bodyPr wrap="square" lIns="91425" tIns="45713" rIns="91425" bIns="45713" rtlCol="0">
            <a:spAutoFit/>
          </a:bodyPr>
          <a:lstStyle/>
          <a:p>
            <a:r>
              <a:rPr lang="en-US" sz="1800" dirty="0" smtClean="0">
                <a:latin typeface="+mj-lt"/>
              </a:rPr>
              <a:t>Eve’s Public Key</a:t>
            </a:r>
          </a:p>
          <a:p>
            <a:r>
              <a:rPr lang="en-US" sz="2200" dirty="0" err="1" smtClean="0">
                <a:latin typeface="+mj-lt"/>
              </a:rPr>
              <a:t>DfIZOkhURN</a:t>
            </a:r>
            <a:endParaRPr lang="en-US" sz="2200" dirty="0">
              <a:latin typeface="+mj-lt"/>
            </a:endParaRPr>
          </a:p>
        </p:txBody>
      </p:sp>
      <p:sp>
        <p:nvSpPr>
          <p:cNvPr id="21" name="Rectangle 6"/>
          <p:cNvSpPr/>
          <p:nvPr/>
        </p:nvSpPr>
        <p:spPr bwMode="auto">
          <a:xfrm>
            <a:off x="5946615" y="3964839"/>
            <a:ext cx="2895600" cy="838200"/>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91425" tIns="45713" rIns="91425" bIns="45713" numCol="1" rtlCol="0" anchor="t" anchorCtr="0" compatLnSpc="1">
            <a:prstTxWarp prst="textNoShape">
              <a:avLst/>
            </a:prstTxWarp>
          </a:bodyPr>
          <a:lstStyle/>
          <a:p>
            <a:pPr defTabSz="914258"/>
            <a:endParaRPr lang="en-US" sz="2400" dirty="0" smtClean="0"/>
          </a:p>
        </p:txBody>
      </p:sp>
      <p:sp>
        <p:nvSpPr>
          <p:cNvPr id="22" name="Rectangle 21"/>
          <p:cNvSpPr/>
          <p:nvPr/>
        </p:nvSpPr>
        <p:spPr bwMode="auto">
          <a:xfrm>
            <a:off x="5946615" y="4803038"/>
            <a:ext cx="2895600" cy="838200"/>
          </a:xfrm>
          <a:prstGeom prst="rect">
            <a:avLst/>
          </a:prstGeom>
          <a:solidFill>
            <a:srgbClr val="FD5F81"/>
          </a:solidFill>
          <a:ln w="9525" cap="flat" cmpd="sng" algn="ctr">
            <a:solidFill>
              <a:schemeClr val="tx1"/>
            </a:solidFill>
            <a:prstDash val="solid"/>
            <a:round/>
            <a:headEnd type="none" w="med" len="med"/>
            <a:tailEnd type="none" w="med" len="med"/>
          </a:ln>
          <a:effectLst/>
        </p:spPr>
        <p:txBody>
          <a:bodyPr vert="horz" wrap="square" lIns="91425" tIns="45713" rIns="91425" bIns="45713" numCol="1" rtlCol="0" anchor="t" anchorCtr="0" compatLnSpc="1">
            <a:prstTxWarp prst="textNoShape">
              <a:avLst/>
            </a:prstTxWarp>
          </a:bodyPr>
          <a:lstStyle/>
          <a:p>
            <a:pPr defTabSz="914258"/>
            <a:endParaRPr lang="en-US" sz="2400" dirty="0" smtClean="0"/>
          </a:p>
        </p:txBody>
      </p:sp>
      <p:sp>
        <p:nvSpPr>
          <p:cNvPr id="23" name="TextBox 22"/>
          <p:cNvSpPr txBox="1"/>
          <p:nvPr/>
        </p:nvSpPr>
        <p:spPr>
          <a:xfrm>
            <a:off x="6022814" y="4018953"/>
            <a:ext cx="2743201" cy="707872"/>
          </a:xfrm>
          <a:prstGeom prst="rect">
            <a:avLst/>
          </a:prstGeom>
          <a:noFill/>
        </p:spPr>
        <p:txBody>
          <a:bodyPr wrap="square" lIns="91425" tIns="45713" rIns="91425" bIns="45713" rtlCol="0">
            <a:spAutoFit/>
          </a:bodyPr>
          <a:lstStyle/>
          <a:p>
            <a:r>
              <a:rPr lang="en-US" sz="1800" dirty="0" smtClean="0">
                <a:latin typeface="+mj-lt"/>
              </a:rPr>
              <a:t>Signer’s Identity</a:t>
            </a:r>
          </a:p>
          <a:p>
            <a:r>
              <a:rPr lang="en-US" sz="2200" dirty="0" err="1" smtClean="0">
                <a:latin typeface="+mj-lt"/>
              </a:rPr>
              <a:t>Verisign</a:t>
            </a:r>
            <a:endParaRPr lang="en-US" sz="2200" dirty="0">
              <a:latin typeface="+mj-lt"/>
            </a:endParaRPr>
          </a:p>
        </p:txBody>
      </p:sp>
      <p:sp>
        <p:nvSpPr>
          <p:cNvPr id="24" name="TextBox 23"/>
          <p:cNvSpPr txBox="1"/>
          <p:nvPr/>
        </p:nvSpPr>
        <p:spPr>
          <a:xfrm>
            <a:off x="6021976" y="4837479"/>
            <a:ext cx="2743201" cy="707872"/>
          </a:xfrm>
          <a:prstGeom prst="rect">
            <a:avLst/>
          </a:prstGeom>
          <a:noFill/>
        </p:spPr>
        <p:txBody>
          <a:bodyPr wrap="square" lIns="91425" tIns="45713" rIns="91425" bIns="45713" rtlCol="0">
            <a:spAutoFit/>
          </a:bodyPr>
          <a:lstStyle/>
          <a:p>
            <a:r>
              <a:rPr lang="en-US" sz="1800" dirty="0" smtClean="0">
                <a:latin typeface="+mj-lt"/>
              </a:rPr>
              <a:t>Digital Signature</a:t>
            </a:r>
          </a:p>
          <a:p>
            <a:r>
              <a:rPr lang="en-US" sz="2200" dirty="0" smtClean="0">
                <a:latin typeface="+mj-lt"/>
              </a:rPr>
              <a:t>B157 ACE3 9788</a:t>
            </a:r>
            <a:endParaRPr lang="en-US" sz="2200" dirty="0">
              <a:latin typeface="+mj-lt"/>
            </a:endParaRPr>
          </a:p>
        </p:txBody>
      </p:sp>
      <p:sp>
        <p:nvSpPr>
          <p:cNvPr id="19" name="Rectangle 18"/>
          <p:cNvSpPr/>
          <p:nvPr/>
        </p:nvSpPr>
        <p:spPr bwMode="auto">
          <a:xfrm>
            <a:off x="5946615" y="3205733"/>
            <a:ext cx="2895600" cy="838200"/>
          </a:xfrm>
          <a:prstGeom prst="rect">
            <a:avLst/>
          </a:prstGeom>
          <a:solidFill>
            <a:srgbClr val="CCFF99"/>
          </a:solidFill>
          <a:ln w="9525" cap="flat" cmpd="sng" algn="ctr">
            <a:solidFill>
              <a:schemeClr val="tx1"/>
            </a:solidFill>
            <a:prstDash val="solid"/>
            <a:round/>
            <a:headEnd type="none" w="med" len="med"/>
            <a:tailEnd type="none" w="med" len="med"/>
          </a:ln>
          <a:effectLst/>
        </p:spPr>
        <p:txBody>
          <a:bodyPr vert="horz" wrap="square" lIns="91425" tIns="45713" rIns="91425" bIns="45713" numCol="1" rtlCol="0" anchor="t" anchorCtr="0" compatLnSpc="1">
            <a:prstTxWarp prst="textNoShape">
              <a:avLst/>
            </a:prstTxWarp>
          </a:bodyPr>
          <a:lstStyle/>
          <a:p>
            <a:pPr defTabSz="914258"/>
            <a:endParaRPr lang="en-US" sz="2400" dirty="0" smtClean="0"/>
          </a:p>
        </p:txBody>
      </p:sp>
      <p:sp>
        <p:nvSpPr>
          <p:cNvPr id="20" name="TextBox 19"/>
          <p:cNvSpPr txBox="1"/>
          <p:nvPr/>
        </p:nvSpPr>
        <p:spPr>
          <a:xfrm>
            <a:off x="5976758" y="3250387"/>
            <a:ext cx="2743201" cy="707872"/>
          </a:xfrm>
          <a:prstGeom prst="rect">
            <a:avLst/>
          </a:prstGeom>
          <a:noFill/>
        </p:spPr>
        <p:txBody>
          <a:bodyPr wrap="square" lIns="91425" tIns="45713" rIns="91425" bIns="45713" rtlCol="0">
            <a:spAutoFit/>
          </a:bodyPr>
          <a:lstStyle/>
          <a:p>
            <a:r>
              <a:rPr lang="en-US" sz="1800" dirty="0" smtClean="0">
                <a:latin typeface="+mj-lt"/>
              </a:rPr>
              <a:t>Hash, other information</a:t>
            </a:r>
          </a:p>
          <a:p>
            <a:r>
              <a:rPr lang="en-US" sz="2200" dirty="0" smtClean="0">
                <a:latin typeface="+mj-lt"/>
              </a:rPr>
              <a:t>SHA-256</a:t>
            </a:r>
            <a:endParaRPr lang="en-US" sz="2200" dirty="0">
              <a:latin typeface="+mj-l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Validating a Digital Certificate</a:t>
            </a:r>
            <a:endParaRPr lang="en-US" dirty="0"/>
          </a:p>
        </p:txBody>
      </p:sp>
      <p:sp>
        <p:nvSpPr>
          <p:cNvPr id="5" name="Content Placeholder 4"/>
          <p:cNvSpPr>
            <a:spLocks noGrp="1"/>
          </p:cNvSpPr>
          <p:nvPr>
            <p:ph idx="1"/>
          </p:nvPr>
        </p:nvSpPr>
        <p:spPr/>
        <p:txBody>
          <a:bodyPr/>
          <a:lstStyle/>
          <a:p>
            <a:r>
              <a:rPr lang="en-US" sz="2800" dirty="0" smtClean="0"/>
              <a:t>Compute a cryptographic hash over all fields of the certificate except the digital signature.</a:t>
            </a:r>
          </a:p>
          <a:p>
            <a:r>
              <a:rPr lang="en-US" sz="2800" dirty="0" smtClean="0"/>
              <a:t>Decrypt the digital signature with the signer’s public key, cached in the browser.</a:t>
            </a:r>
          </a:p>
          <a:p>
            <a:r>
              <a:rPr lang="en-US" sz="2800" dirty="0" smtClean="0"/>
              <a:t>Compare the digital signature – it’s also a cryptographic hash – with the computed hash.</a:t>
            </a:r>
          </a:p>
          <a:p>
            <a:r>
              <a:rPr lang="en-US" sz="2800" dirty="0" smtClean="0"/>
              <a:t>If equal, the certificate is valid.</a:t>
            </a:r>
          </a:p>
          <a:p>
            <a:r>
              <a:rPr lang="en-US" sz="2800" dirty="0" smtClean="0"/>
              <a:t>Check the Certificate Revocation List (sometimes omitted!)</a:t>
            </a:r>
            <a:endParaRPr lang="en-US" sz="2800" dirty="0"/>
          </a:p>
        </p:txBody>
      </p:sp>
      <p:sp>
        <p:nvSpPr>
          <p:cNvPr id="3" name="Slide Number Placeholder 2"/>
          <p:cNvSpPr>
            <a:spLocks noGrp="1"/>
          </p:cNvSpPr>
          <p:nvPr>
            <p:ph type="sldNum" sz="quarter" idx="12"/>
          </p:nvPr>
        </p:nvSpPr>
        <p:spPr/>
        <p:txBody>
          <a:bodyPr/>
          <a:lstStyle/>
          <a:p>
            <a:fld id="{0C2A5096-A106-4D07-9C78-D5D42C85B627}"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a:t>Questions</a:t>
            </a:r>
          </a:p>
        </p:txBody>
      </p:sp>
      <p:pic>
        <p:nvPicPr>
          <p:cNvPr id="574467" name="Picture 3" descr="MCj00787110000[1]"/>
          <p:cNvPicPr>
            <a:picLocks noChangeAspect="1" noChangeArrowheads="1"/>
          </p:cNvPicPr>
          <p:nvPr/>
        </p:nvPicPr>
        <p:blipFill>
          <a:blip r:embed="rId2" cstate="print"/>
          <a:srcRect/>
          <a:stretch>
            <a:fillRect/>
          </a:stretch>
        </p:blipFill>
        <p:spPr bwMode="auto">
          <a:xfrm>
            <a:off x="3657600" y="1676360"/>
            <a:ext cx="1621805" cy="3933210"/>
          </a:xfrm>
          <a:prstGeom prst="rect">
            <a:avLst/>
          </a:prstGeo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Cryptography = Algorithm + Key</a:t>
            </a:r>
          </a:p>
        </p:txBody>
      </p:sp>
      <p:sp>
        <p:nvSpPr>
          <p:cNvPr id="4" name="Slide Number Placeholder 3"/>
          <p:cNvSpPr>
            <a:spLocks noGrp="1"/>
          </p:cNvSpPr>
          <p:nvPr>
            <p:ph type="sldNum" sz="quarter" idx="12"/>
          </p:nvPr>
        </p:nvSpPr>
        <p:spPr/>
        <p:txBody>
          <a:bodyPr/>
          <a:lstStyle/>
          <a:p>
            <a:fld id="{8BE5C4FA-312C-4517-B8F5-BFA7C13735BB}" type="slidenum">
              <a:rPr lang="en-US" smtClean="0"/>
              <a:pPr/>
              <a:t>5</a:t>
            </a:fld>
            <a:endParaRPr lang="en-US"/>
          </a:p>
        </p:txBody>
      </p:sp>
      <p:sp>
        <p:nvSpPr>
          <p:cNvPr id="27651" name="Text Box 3"/>
          <p:cNvSpPr txBox="1">
            <a:spLocks noChangeArrowheads="1"/>
          </p:cNvSpPr>
          <p:nvPr/>
        </p:nvSpPr>
        <p:spPr bwMode="auto">
          <a:xfrm>
            <a:off x="761666" y="1676362"/>
            <a:ext cx="7849772" cy="3670193"/>
          </a:xfrm>
          <a:prstGeom prst="rect">
            <a:avLst/>
          </a:prstGeom>
          <a:noFill/>
          <a:ln w="9525">
            <a:noFill/>
            <a:miter lim="800000"/>
            <a:headEnd/>
            <a:tailEnd/>
          </a:ln>
        </p:spPr>
        <p:txBody>
          <a:bodyPr lIns="91397" tIns="45699" rIns="91397" bIns="45699">
            <a:spAutoFit/>
          </a:bodyPr>
          <a:lstStyle/>
          <a:p>
            <a:pPr algn="l">
              <a:spcBef>
                <a:spcPct val="50000"/>
              </a:spcBef>
            </a:pPr>
            <a:r>
              <a:rPr lang="en-US" b="1" dirty="0"/>
              <a:t>Algorithm:</a:t>
            </a:r>
            <a:r>
              <a:rPr lang="en-US" dirty="0"/>
              <a:t>  A </a:t>
            </a:r>
            <a:r>
              <a:rPr lang="en-US" dirty="0">
                <a:solidFill>
                  <a:srgbClr val="FF0000"/>
                </a:solidFill>
              </a:rPr>
              <a:t>procedure</a:t>
            </a:r>
            <a:r>
              <a:rPr lang="en-US" dirty="0"/>
              <a:t> for </a:t>
            </a:r>
            <a:r>
              <a:rPr lang="en-US" dirty="0">
                <a:solidFill>
                  <a:srgbClr val="FF0000"/>
                </a:solidFill>
              </a:rPr>
              <a:t>transforming plain text</a:t>
            </a:r>
            <a:r>
              <a:rPr lang="en-US" dirty="0"/>
              <a:t> and a key to cipher text.  The algorithm is generally assumed to be well-known. (</a:t>
            </a:r>
            <a:r>
              <a:rPr lang="en-US" dirty="0" err="1"/>
              <a:t>Kerckhoffs</a:t>
            </a:r>
            <a:r>
              <a:rPr lang="en-US" dirty="0"/>
              <a:t>’ </a:t>
            </a:r>
            <a:r>
              <a:rPr lang="en-US" dirty="0" smtClean="0"/>
              <a:t>principle, explained soon.)</a:t>
            </a:r>
            <a:endParaRPr lang="en-US" dirty="0"/>
          </a:p>
          <a:p>
            <a:pPr algn="l">
              <a:spcBef>
                <a:spcPct val="50000"/>
              </a:spcBef>
            </a:pPr>
            <a:r>
              <a:rPr lang="en-US" b="1" dirty="0"/>
              <a:t>Key:</a:t>
            </a:r>
            <a:r>
              <a:rPr lang="en-US" dirty="0"/>
              <a:t> A secret, often random, collection of data that is combined with a plain text message to produce cipher text.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Computational vs. Absolute Security</a:t>
            </a:r>
          </a:p>
        </p:txBody>
      </p:sp>
      <p:sp>
        <p:nvSpPr>
          <p:cNvPr id="38915" name="Rectangle 3"/>
          <p:cNvSpPr>
            <a:spLocks noGrp="1" noChangeArrowheads="1"/>
          </p:cNvSpPr>
          <p:nvPr>
            <p:ph idx="1"/>
          </p:nvPr>
        </p:nvSpPr>
        <p:spPr>
          <a:xfrm>
            <a:off x="685800" y="1524000"/>
            <a:ext cx="7849772" cy="4724400"/>
          </a:xfrm>
        </p:spPr>
        <p:txBody>
          <a:bodyPr>
            <a:normAutofit/>
          </a:bodyPr>
          <a:lstStyle/>
          <a:p>
            <a:r>
              <a:rPr lang="en-US" i="1" dirty="0" smtClean="0"/>
              <a:t>Absolutely secure:</a:t>
            </a:r>
            <a:r>
              <a:rPr lang="en-US" dirty="0" smtClean="0"/>
              <a:t>  There is </a:t>
            </a:r>
            <a:r>
              <a:rPr lang="en-US" dirty="0" smtClean="0">
                <a:solidFill>
                  <a:srgbClr val="FF0000"/>
                </a:solidFill>
              </a:rPr>
              <a:t>no way to recover </a:t>
            </a:r>
            <a:r>
              <a:rPr lang="en-US" dirty="0" smtClean="0"/>
              <a:t>the </a:t>
            </a:r>
            <a:r>
              <a:rPr lang="en-US" dirty="0" smtClean="0">
                <a:solidFill>
                  <a:srgbClr val="FF0000"/>
                </a:solidFill>
              </a:rPr>
              <a:t>plaintext</a:t>
            </a:r>
            <a:r>
              <a:rPr lang="en-US" dirty="0" smtClean="0"/>
              <a:t> from the cipher text </a:t>
            </a:r>
            <a:r>
              <a:rPr lang="en-US" dirty="0" smtClean="0">
                <a:solidFill>
                  <a:srgbClr val="FF0000"/>
                </a:solidFill>
              </a:rPr>
              <a:t>without the key</a:t>
            </a:r>
            <a:r>
              <a:rPr lang="en-US" dirty="0" smtClean="0"/>
              <a:t>. (And the algorithm)</a:t>
            </a:r>
          </a:p>
          <a:p>
            <a:r>
              <a:rPr lang="en-US" i="1" dirty="0" smtClean="0"/>
              <a:t>Computationally secure:</a:t>
            </a:r>
            <a:r>
              <a:rPr lang="en-US" dirty="0" smtClean="0"/>
              <a:t>  The time to recover the plaintext from the cipher text is so great that the message has </a:t>
            </a:r>
            <a:r>
              <a:rPr lang="en-US" dirty="0" smtClean="0">
                <a:solidFill>
                  <a:srgbClr val="FF0000"/>
                </a:solidFill>
              </a:rPr>
              <a:t>little or no value </a:t>
            </a:r>
            <a:r>
              <a:rPr lang="en-US" dirty="0" smtClean="0"/>
              <a:t>by the time it can be decrypted.</a:t>
            </a:r>
            <a:br>
              <a:rPr lang="en-US" dirty="0" smtClean="0"/>
            </a:br>
            <a:r>
              <a:rPr lang="en-US" sz="2400" dirty="0" smtClean="0"/>
              <a:t/>
            </a:r>
            <a:br>
              <a:rPr lang="en-US" sz="2400" dirty="0" smtClean="0"/>
            </a:br>
            <a:r>
              <a:rPr lang="en-US" dirty="0" smtClean="0"/>
              <a:t>How long does </a:t>
            </a:r>
            <a:r>
              <a:rPr lang="en-US" i="1" dirty="0" smtClean="0"/>
              <a:t>“We attack at dawn!”</a:t>
            </a:r>
            <a:r>
              <a:rPr lang="en-US" dirty="0" smtClean="0"/>
              <a:t> need to remain secure?</a:t>
            </a:r>
          </a:p>
        </p:txBody>
      </p:sp>
      <p:sp>
        <p:nvSpPr>
          <p:cNvPr id="4" name="Slide Number Placeholder 3"/>
          <p:cNvSpPr>
            <a:spLocks noGrp="1"/>
          </p:cNvSpPr>
          <p:nvPr>
            <p:ph type="sldNum" sz="quarter" idx="12"/>
          </p:nvPr>
        </p:nvSpPr>
        <p:spPr/>
        <p:txBody>
          <a:bodyPr/>
          <a:lstStyle/>
          <a:p>
            <a:fld id="{F866578B-4DEA-4433-8074-C0E1D584D2A6}"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Computational Security</a:t>
            </a:r>
            <a:endParaRPr lang="en-US" dirty="0"/>
          </a:p>
        </p:txBody>
      </p:sp>
      <p:sp>
        <p:nvSpPr>
          <p:cNvPr id="3" name="Content Placeholder 2"/>
          <p:cNvSpPr>
            <a:spLocks noGrp="1"/>
          </p:cNvSpPr>
          <p:nvPr>
            <p:ph idx="1"/>
          </p:nvPr>
        </p:nvSpPr>
        <p:spPr>
          <a:xfrm>
            <a:off x="533400" y="1600200"/>
            <a:ext cx="8230102" cy="4848602"/>
          </a:xfrm>
        </p:spPr>
        <p:txBody>
          <a:bodyPr/>
          <a:lstStyle/>
          <a:p>
            <a:r>
              <a:rPr lang="en-US" dirty="0" smtClean="0"/>
              <a:t>Brute force: Try every possible key combination to see which one appears to decrypt the message.</a:t>
            </a:r>
          </a:p>
          <a:p>
            <a:r>
              <a:rPr lang="en-US" dirty="0" smtClean="0"/>
              <a:t>Shortcut attacks: For a particular algorithm, there exists a mechanism that is less work then brute force for extracting the plain text from the </a:t>
            </a:r>
            <a:r>
              <a:rPr lang="en-US" dirty="0" err="1" smtClean="0"/>
              <a:t>ciphertext</a:t>
            </a:r>
            <a:r>
              <a:rPr lang="en-US" dirty="0" smtClean="0"/>
              <a:t>.  Example: </a:t>
            </a:r>
            <a:r>
              <a:rPr lang="en-US" dirty="0" smtClean="0">
                <a:solidFill>
                  <a:srgbClr val="FF0000"/>
                </a:solidFill>
              </a:rPr>
              <a:t>letter frequency analysis </a:t>
            </a:r>
            <a:r>
              <a:rPr lang="en-US" dirty="0" smtClean="0"/>
              <a:t>in the </a:t>
            </a:r>
            <a:r>
              <a:rPr lang="en-US" dirty="0" err="1" smtClean="0"/>
              <a:t>C</a:t>
            </a:r>
            <a:r>
              <a:rPr lang="en-US" sz="3200" dirty="0" err="1" smtClean="0"/>
              <a:t>æ</a:t>
            </a:r>
            <a:r>
              <a:rPr lang="en-US" dirty="0" err="1" smtClean="0"/>
              <a:t>sar</a:t>
            </a:r>
            <a:r>
              <a:rPr lang="en-US" dirty="0" smtClean="0"/>
              <a:t> cipher.</a:t>
            </a:r>
          </a:p>
          <a:p>
            <a:r>
              <a:rPr lang="en-US" dirty="0" smtClean="0"/>
              <a:t>Cracking such a system could take thousands of years even though a mechanism is known.</a:t>
            </a:r>
            <a:endParaRPr lang="en-US" dirty="0"/>
          </a:p>
        </p:txBody>
      </p:sp>
      <p:sp>
        <p:nvSpPr>
          <p:cNvPr id="4" name="Slide Number Placeholder 3"/>
          <p:cNvSpPr>
            <a:spLocks noGrp="1"/>
          </p:cNvSpPr>
          <p:nvPr>
            <p:ph type="sldNum" sz="quarter" idx="12"/>
          </p:nvPr>
        </p:nvSpPr>
        <p:spPr>
          <a:xfrm>
            <a:off x="457200" y="6248400"/>
            <a:ext cx="1905167" cy="457696"/>
          </a:xfrm>
        </p:spPr>
        <p:txBody>
          <a:bodyPr/>
          <a:lstStyle/>
          <a:p>
            <a:fld id="{F866578B-4DEA-4433-8074-C0E1D584D2A6}"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Breakable Encryption</a:t>
            </a:r>
          </a:p>
        </p:txBody>
      </p:sp>
      <p:sp>
        <p:nvSpPr>
          <p:cNvPr id="33795" name="Rectangle 3"/>
          <p:cNvSpPr>
            <a:spLocks noGrp="1" noChangeArrowheads="1"/>
          </p:cNvSpPr>
          <p:nvPr>
            <p:ph idx="1"/>
          </p:nvPr>
        </p:nvSpPr>
        <p:spPr>
          <a:xfrm>
            <a:off x="609600" y="1524000"/>
            <a:ext cx="7745269" cy="5036519"/>
          </a:xfrm>
        </p:spPr>
        <p:txBody>
          <a:bodyPr/>
          <a:lstStyle/>
          <a:p>
            <a:r>
              <a:rPr lang="en-US" sz="2900" dirty="0" smtClean="0"/>
              <a:t>A cryptosystem is “breakable” if, with enough time and information, it can </a:t>
            </a:r>
            <a:r>
              <a:rPr lang="en-US" sz="2900" dirty="0" smtClean="0">
                <a:solidFill>
                  <a:srgbClr val="FF0000"/>
                </a:solidFill>
              </a:rPr>
              <a:t>theoretically</a:t>
            </a:r>
            <a:r>
              <a:rPr lang="en-US" sz="2900" dirty="0" smtClean="0"/>
              <a:t> be “cracked.”</a:t>
            </a:r>
          </a:p>
          <a:p>
            <a:r>
              <a:rPr lang="en-US" sz="2900" dirty="0" smtClean="0"/>
              <a:t>Either by determining the key or otherwise obtaining the plaintext.</a:t>
            </a:r>
          </a:p>
          <a:p>
            <a:r>
              <a:rPr lang="en-US" sz="2900" dirty="0" smtClean="0"/>
              <a:t>We must assume the algorithm is known.  (</a:t>
            </a:r>
            <a:r>
              <a:rPr lang="en-US" sz="2900" dirty="0" err="1" smtClean="0"/>
              <a:t>Kerckhoffs</a:t>
            </a:r>
            <a:r>
              <a:rPr lang="en-US" sz="2900" dirty="0" smtClean="0"/>
              <a:t>’ Principle.)</a:t>
            </a:r>
          </a:p>
          <a:p>
            <a:r>
              <a:rPr lang="en-US" sz="2900" dirty="0" smtClean="0"/>
              <a:t>A cryptosystem that is breakable may require considerable effort.  That is known as being “computationally secure.”</a:t>
            </a:r>
          </a:p>
        </p:txBody>
      </p:sp>
      <p:sp>
        <p:nvSpPr>
          <p:cNvPr id="4" name="Slide Number Placeholder 3"/>
          <p:cNvSpPr>
            <a:spLocks noGrp="1"/>
          </p:cNvSpPr>
          <p:nvPr>
            <p:ph type="sldNum" sz="quarter" idx="12"/>
          </p:nvPr>
        </p:nvSpPr>
        <p:spPr/>
        <p:txBody>
          <a:bodyPr/>
          <a:lstStyle/>
          <a:p>
            <a:fld id="{F866578B-4DEA-4433-8074-C0E1D584D2A6}" type="slidenum">
              <a:rPr lang="en-US" smtClean="0"/>
              <a:pPr/>
              <a:t>8</a:t>
            </a:fld>
            <a:endParaRPr lang="en-US"/>
          </a:p>
        </p:txBody>
      </p:sp>
    </p:spTree>
    <p:extLst>
      <p:ext uri="{BB962C8B-B14F-4D97-AF65-F5344CB8AC3E}">
        <p14:creationId xmlns:p14="http://schemas.microsoft.com/office/powerpoint/2010/main" val="1223287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Three Major Areas</a:t>
            </a:r>
          </a:p>
        </p:txBody>
      </p:sp>
      <p:sp>
        <p:nvSpPr>
          <p:cNvPr id="30723" name="Rectangle 3"/>
          <p:cNvSpPr>
            <a:spLocks noGrp="1" noChangeArrowheads="1"/>
          </p:cNvSpPr>
          <p:nvPr>
            <p:ph idx="1"/>
          </p:nvPr>
        </p:nvSpPr>
        <p:spPr/>
        <p:txBody>
          <a:bodyPr/>
          <a:lstStyle/>
          <a:p>
            <a:r>
              <a:rPr lang="en-US" b="1" dirty="0" smtClean="0"/>
              <a:t>Symmetric key</a:t>
            </a:r>
            <a:r>
              <a:rPr lang="en-US" dirty="0" smtClean="0"/>
              <a:t> (classical) </a:t>
            </a:r>
            <a:r>
              <a:rPr lang="en-US" b="1" dirty="0" smtClean="0"/>
              <a:t>cryptography</a:t>
            </a:r>
            <a:r>
              <a:rPr lang="en-US" dirty="0" smtClean="0"/>
              <a:t>:  Security depends upon a secret (the key) shared between sender and recipient</a:t>
            </a:r>
          </a:p>
          <a:p>
            <a:r>
              <a:rPr lang="en-US" b="1" dirty="0" smtClean="0"/>
              <a:t>Cryptographic hash functions</a:t>
            </a:r>
            <a:r>
              <a:rPr lang="en-US" dirty="0" smtClean="0"/>
              <a:t>: transform an input into a </a:t>
            </a:r>
            <a:r>
              <a:rPr lang="en-US" dirty="0" smtClean="0">
                <a:solidFill>
                  <a:srgbClr val="FF0000"/>
                </a:solidFill>
              </a:rPr>
              <a:t>fixed-size output </a:t>
            </a:r>
            <a:r>
              <a:rPr lang="en-US" dirty="0" smtClean="0"/>
              <a:t>with properties that depend on the function.</a:t>
            </a:r>
          </a:p>
          <a:p>
            <a:r>
              <a:rPr lang="en-US" b="1" dirty="0" smtClean="0"/>
              <a:t>Public key cryptography</a:t>
            </a:r>
            <a:r>
              <a:rPr lang="en-US" dirty="0" smtClean="0"/>
              <a:t>: Depends upon a pair of keys, one public and one private</a:t>
            </a:r>
          </a:p>
          <a:p>
            <a:pPr>
              <a:buFontTx/>
              <a:buNone/>
            </a:pPr>
            <a:endParaRPr lang="en-US" dirty="0" smtClean="0"/>
          </a:p>
        </p:txBody>
      </p:sp>
      <p:sp>
        <p:nvSpPr>
          <p:cNvPr id="4" name="Slide Number Placeholder 3"/>
          <p:cNvSpPr>
            <a:spLocks noGrp="1"/>
          </p:cNvSpPr>
          <p:nvPr>
            <p:ph type="sldNum" sz="quarter" idx="12"/>
          </p:nvPr>
        </p:nvSpPr>
        <p:spPr/>
        <p:txBody>
          <a:bodyPr/>
          <a:lstStyle/>
          <a:p>
            <a:fld id="{F866578B-4DEA-4433-8074-C0E1D584D2A6}" type="slidenum">
              <a:rPr lang="en-US" smtClean="0"/>
              <a:pPr/>
              <a:t>9</a:t>
            </a:fld>
            <a:endParaRPr lang="en-US"/>
          </a:p>
        </p:txBody>
      </p:sp>
    </p:spTree>
    <p:extLst>
      <p:ext uri="{BB962C8B-B14F-4D97-AF65-F5344CB8AC3E}">
        <p14:creationId xmlns:p14="http://schemas.microsoft.com/office/powerpoint/2010/main" val="3352858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75B091A4-2EFE-4B70-9BD1-1542B65A6BE5}"/>
</file>

<file path=customXml/itemProps2.xml><?xml version="1.0" encoding="utf-8"?>
<ds:datastoreItem xmlns:ds="http://schemas.openxmlformats.org/officeDocument/2006/customXml" ds:itemID="{E5FE1370-5C75-4FD6-AC86-8B588C3B7EAD}"/>
</file>

<file path=customXml/itemProps3.xml><?xml version="1.0" encoding="utf-8"?>
<ds:datastoreItem xmlns:ds="http://schemas.openxmlformats.org/officeDocument/2006/customXml" ds:itemID="{8835E57F-2753-42B2-A4CE-1BB0235A3BFA}"/>
</file>

<file path=docProps/app.xml><?xml version="1.0" encoding="utf-8"?>
<Properties xmlns="http://schemas.openxmlformats.org/officeDocument/2006/extended-properties" xmlns:vt="http://schemas.openxmlformats.org/officeDocument/2006/docPropsVTypes">
  <Template/>
  <TotalTime>2192</TotalTime>
  <Words>6663</Words>
  <Application>Microsoft Office PowerPoint</Application>
  <PresentationFormat>On-screen Show (4:3)</PresentationFormat>
  <Paragraphs>394</Paragraphs>
  <Slides>48</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Calibri Light</vt:lpstr>
      <vt:lpstr>Comic Sans MS</vt:lpstr>
      <vt:lpstr>Courier New</vt:lpstr>
      <vt:lpstr>Symbol</vt:lpstr>
      <vt:lpstr>Times New Roman</vt:lpstr>
      <vt:lpstr>Office Theme</vt:lpstr>
      <vt:lpstr>IT 6533 Health Information Security  and Privacy</vt:lpstr>
      <vt:lpstr>Cryptography</vt:lpstr>
      <vt:lpstr>Goals of Cryptosystems</vt:lpstr>
      <vt:lpstr>Plaintext and Ciphertext</vt:lpstr>
      <vt:lpstr>Cryptography = Algorithm + Key</vt:lpstr>
      <vt:lpstr>Computational vs. Absolute Security</vt:lpstr>
      <vt:lpstr>Computational Security</vt:lpstr>
      <vt:lpstr>Breakable Encryption</vt:lpstr>
      <vt:lpstr>Three Major Areas</vt:lpstr>
      <vt:lpstr>Symmetric Key Cryptography</vt:lpstr>
      <vt:lpstr>One-Time Pad</vt:lpstr>
      <vt:lpstr>More About One-Time Pads</vt:lpstr>
      <vt:lpstr>Key Strength and Security</vt:lpstr>
      <vt:lpstr>Shannon’s Characteristics</vt:lpstr>
      <vt:lpstr>“Trustworthy” Encryption Systems</vt:lpstr>
      <vt:lpstr>Symmetric (Secret Key) Encryption</vt:lpstr>
      <vt:lpstr>The Advanced Encryption Standard</vt:lpstr>
      <vt:lpstr>The Problem with Secret Keys</vt:lpstr>
      <vt:lpstr>Weaknesses</vt:lpstr>
      <vt:lpstr>A Very Strange Lock</vt:lpstr>
      <vt:lpstr>Idea…</vt:lpstr>
      <vt:lpstr>Public Key Cryptography</vt:lpstr>
      <vt:lpstr>Public Key Cryptography</vt:lpstr>
      <vt:lpstr>Locking with the Private (V) Key</vt:lpstr>
      <vt:lpstr>Public Key Digital Signature</vt:lpstr>
      <vt:lpstr>Cryptographic Hash Functions</vt:lpstr>
      <vt:lpstr>Digital Signature Improved</vt:lpstr>
      <vt:lpstr>Digital Signature</vt:lpstr>
      <vt:lpstr>Digital Signature</vt:lpstr>
      <vt:lpstr>Digital Signature with Confidentiality</vt:lpstr>
      <vt:lpstr>Digital Signature</vt:lpstr>
      <vt:lpstr>Digital Signature</vt:lpstr>
      <vt:lpstr>Digital Signature</vt:lpstr>
      <vt:lpstr>Public Keys with Less Computation</vt:lpstr>
      <vt:lpstr>Key Exchange with Public Key Crypto</vt:lpstr>
      <vt:lpstr>Encryption with Session Key</vt:lpstr>
      <vt:lpstr>Decrypting a Hybrid Message</vt:lpstr>
      <vt:lpstr>Benefits</vt:lpstr>
      <vt:lpstr>Signature with Confidentiality</vt:lpstr>
      <vt:lpstr>Decrypting the Message</vt:lpstr>
      <vt:lpstr>Multiple Recipients</vt:lpstr>
      <vt:lpstr>How SSL/TLS Works</vt:lpstr>
      <vt:lpstr>Digital Certificates</vt:lpstr>
      <vt:lpstr>Certificates</vt:lpstr>
      <vt:lpstr>The Digital Certificate</vt:lpstr>
      <vt:lpstr>Changing the Public Key</vt:lpstr>
      <vt:lpstr>Validating a Digital Certificate</vt:lpstr>
      <vt:lpstr>Questions</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122</cp:revision>
  <dcterms:created xsi:type="dcterms:W3CDTF">2005-08-29T17:59:24Z</dcterms:created>
  <dcterms:modified xsi:type="dcterms:W3CDTF">2020-04-05T16:23:46Z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