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25"/>
  </p:notesMasterIdLst>
  <p:handoutMasterIdLst>
    <p:handoutMasterId r:id="rId26"/>
  </p:handoutMasterIdLst>
  <p:sldIdLst>
    <p:sldId id="256" r:id="rId2"/>
    <p:sldId id="637" r:id="rId3"/>
    <p:sldId id="645" r:id="rId4"/>
    <p:sldId id="647" r:id="rId5"/>
    <p:sldId id="646" r:id="rId6"/>
    <p:sldId id="648" r:id="rId7"/>
    <p:sldId id="641" r:id="rId8"/>
    <p:sldId id="642" r:id="rId9"/>
    <p:sldId id="639" r:id="rId10"/>
    <p:sldId id="640" r:id="rId11"/>
    <p:sldId id="643" r:id="rId12"/>
    <p:sldId id="650" r:id="rId13"/>
    <p:sldId id="654" r:id="rId14"/>
    <p:sldId id="655" r:id="rId15"/>
    <p:sldId id="652" r:id="rId16"/>
    <p:sldId id="653" r:id="rId17"/>
    <p:sldId id="656" r:id="rId18"/>
    <p:sldId id="657" r:id="rId19"/>
    <p:sldId id="658" r:id="rId20"/>
    <p:sldId id="659" r:id="rId21"/>
    <p:sldId id="660" r:id="rId22"/>
    <p:sldId id="651" r:id="rId23"/>
    <p:sldId id="636" r:id="rId2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93" autoAdjust="0"/>
  </p:normalViewPr>
  <p:slideViewPr>
    <p:cSldViewPr>
      <p:cViewPr varScale="1">
        <p:scale>
          <a:sx n="57" d="100"/>
          <a:sy n="57" d="100"/>
        </p:scale>
        <p:origin x="154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04D9C4B0-B3AB-420D-A759-C336340EB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9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263040-508D-4903-903D-B5301CE7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79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BAE71-D1C8-4BE9-B9C0-8DAF6A8E93CF}" type="slidenum">
              <a:rPr lang="en-US"/>
              <a:pPr/>
              <a:t>3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Katz: 1967  (Olmstead (1928) allowed phone </a:t>
            </a:r>
            <a:r>
              <a:rPr lang="en-US" dirty="0" smtClean="0"/>
              <a:t>taps. Katz was engaged in illegal betting transactions from</a:t>
            </a:r>
            <a:r>
              <a:rPr lang="en-US" baseline="0" dirty="0" smtClean="0"/>
              <a:t> </a:t>
            </a:r>
            <a:r>
              <a:rPr lang="en-US" dirty="0" smtClean="0"/>
              <a:t>a phone booth, and so had an expectation of privacy,</a:t>
            </a:r>
            <a:r>
              <a:rPr lang="en-US" baseline="0" dirty="0" smtClean="0"/>
              <a:t> even though the booth was in a public space.  Tapping Katz’s conversation was a “search” within the meaning of the Fourth Amendment.</a:t>
            </a:r>
          </a:p>
          <a:p>
            <a:endParaRPr lang="en-US" dirty="0"/>
          </a:p>
          <a:p>
            <a:r>
              <a:rPr lang="en-US" dirty="0" err="1"/>
              <a:t>Kyllo</a:t>
            </a:r>
            <a:r>
              <a:rPr lang="en-US" dirty="0"/>
              <a:t>: </a:t>
            </a:r>
            <a:r>
              <a:rPr lang="en-US" dirty="0" smtClean="0"/>
              <a:t>2001  </a:t>
            </a:r>
            <a:r>
              <a:rPr lang="en-US" dirty="0" err="1" smtClean="0"/>
              <a:t>Kyllo</a:t>
            </a:r>
            <a:r>
              <a:rPr lang="en-US" dirty="0" smtClean="0"/>
              <a:t> was growing marijuana using grow lights.  Federal agents used a thermal imaging device to determine that </a:t>
            </a:r>
            <a:r>
              <a:rPr lang="en-US" dirty="0" err="1" smtClean="0"/>
              <a:t>Kyllo’s</a:t>
            </a:r>
            <a:r>
              <a:rPr lang="en-US" dirty="0" smtClean="0"/>
              <a:t> home was radiating more energy than usual.  Agents got a warrant</a:t>
            </a:r>
            <a:r>
              <a:rPr lang="en-US" baseline="0" dirty="0" smtClean="0"/>
              <a:t> to search the interior of the home based on this.  The Supreme Court ruled that the use of thermal imaging was a search because it could effectively see through the walls that </a:t>
            </a:r>
            <a:r>
              <a:rPr lang="en-US" baseline="0" dirty="0" err="1" smtClean="0"/>
              <a:t>Kyllo</a:t>
            </a:r>
            <a:r>
              <a:rPr lang="en-US" baseline="0" dirty="0" smtClean="0"/>
              <a:t> expected to preserve his privacy.</a:t>
            </a:r>
            <a:endParaRPr lang="en-US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84558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Louis Brandeis and Samuel Warren, Harvard Law Review, 1890</a:t>
            </a:r>
          </a:p>
          <a:p>
            <a:r>
              <a:rPr lang="en-US" dirty="0" smtClean="0"/>
              <a:t>the right to privacy was based on a principle of “inviolate personality” which was part of a general right of immunity of the person, “the right to one's personality” (Warren and Brandeis 1890, 195, 215). The privacy principle, they believed, was already part of common law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12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 principles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63040-508D-4903-903D-B5301CE76C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84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1AFE-92A2-4E89-A1E1-9DB7262896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6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1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6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7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0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A609-6AFF-4F78-8008-C57599DACC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6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6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9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0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DEB8-AA92-4E0C-8814-D2FFF630D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4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s.csail.mit.edu/mac/classes/6.805/articles/privacy/Privacy_brand_warr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pPr defTabSz="731838"/>
            <a:r>
              <a:rPr lang="en-US" sz="3600" dirty="0" smtClean="0">
                <a:latin typeface="Arial" charset="0"/>
              </a:rPr>
              <a:t>IT 6533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Health Information Security 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and Privacy</a:t>
            </a:r>
            <a:endParaRPr lang="en-US" sz="3600" dirty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352800"/>
            <a:ext cx="6400800" cy="2133600"/>
          </a:xfrm>
        </p:spPr>
        <p:txBody>
          <a:bodyPr/>
          <a:lstStyle/>
          <a:p>
            <a:r>
              <a:rPr lang="en-US" dirty="0" smtClean="0"/>
              <a:t>Concepts of Privacy  </a:t>
            </a:r>
            <a:br>
              <a:rPr lang="en-US" dirty="0" smtClean="0"/>
            </a:br>
            <a:r>
              <a:rPr lang="en-US" dirty="0" smtClean="0"/>
              <a:t>I.T. Security Governance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Secondary Uses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use other than that for which the information was gathered</a:t>
            </a:r>
          </a:p>
          <a:p>
            <a:pPr lvl="1"/>
            <a:r>
              <a:rPr lang="en-US" dirty="0"/>
              <a:t>Example: </a:t>
            </a:r>
            <a:r>
              <a:rPr lang="en-US" dirty="0" smtClean="0"/>
              <a:t>Medical research</a:t>
            </a:r>
            <a:endParaRPr lang="en-US" dirty="0"/>
          </a:p>
          <a:p>
            <a:r>
              <a:rPr lang="en-US" dirty="0"/>
              <a:t>Data mining: Connecting multiple databases through a common </a:t>
            </a:r>
            <a:r>
              <a:rPr lang="en-US" dirty="0" smtClean="0"/>
              <a:t>identifier, such </a:t>
            </a:r>
            <a:r>
              <a:rPr lang="en-US" dirty="0"/>
              <a:t>as SSN.</a:t>
            </a:r>
          </a:p>
          <a:p>
            <a:r>
              <a:rPr lang="en-US" dirty="0"/>
              <a:t>Profiling, </a:t>
            </a:r>
            <a:r>
              <a:rPr lang="en-US" i="1" dirty="0"/>
              <a:t>e.g.</a:t>
            </a:r>
            <a:r>
              <a:rPr lang="en-US" dirty="0"/>
              <a:t> to </a:t>
            </a:r>
            <a:r>
              <a:rPr lang="en-US" dirty="0" smtClean="0"/>
              <a:t>detect insurance </a:t>
            </a:r>
            <a:r>
              <a:rPr lang="en-US" dirty="0"/>
              <a:t>fraud.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HIPAA and Health Record Privacy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09898" y="1518212"/>
            <a:ext cx="7717134" cy="4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904" tIns="55952" rIns="111904" bIns="55952">
            <a:spAutoFit/>
          </a:bodyPr>
          <a:lstStyle/>
          <a:p>
            <a:pPr algn="l"/>
            <a:r>
              <a:rPr lang="en-US" dirty="0"/>
              <a:t>HIPAA: Health Insurance Portability and Accountability Act (Administrative Simplifications)</a:t>
            </a:r>
          </a:p>
          <a:p>
            <a:pPr algn="l"/>
            <a:endParaRPr lang="en-US" sz="1200" dirty="0"/>
          </a:p>
          <a:p>
            <a:pPr algn="l"/>
            <a:r>
              <a:rPr lang="en-US" dirty="0"/>
              <a:t>Privacy protections</a:t>
            </a:r>
          </a:p>
          <a:p>
            <a:pPr algn="l"/>
            <a:r>
              <a:rPr lang="en-US" dirty="0"/>
              <a:t>Security requirements</a:t>
            </a:r>
          </a:p>
          <a:p>
            <a:pPr algn="l"/>
            <a:endParaRPr lang="en-US" sz="1100" dirty="0"/>
          </a:p>
          <a:p>
            <a:pPr algn="l"/>
            <a:r>
              <a:rPr lang="en-US" dirty="0"/>
              <a:t>And also… standardization of identifying codes</a:t>
            </a:r>
          </a:p>
          <a:p>
            <a:pPr algn="l"/>
            <a:r>
              <a:rPr lang="en-US" dirty="0"/>
              <a:t>…government access without a consent requirement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the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organizations maintain health records:</a:t>
            </a:r>
          </a:p>
          <a:p>
            <a:pPr lvl="1"/>
            <a:r>
              <a:rPr lang="en-US" dirty="0" smtClean="0"/>
              <a:t>Healthcare facilities</a:t>
            </a:r>
          </a:p>
          <a:p>
            <a:pPr lvl="1"/>
            <a:r>
              <a:rPr lang="en-US" dirty="0" smtClean="0"/>
              <a:t>Employers</a:t>
            </a:r>
          </a:p>
          <a:p>
            <a:pPr lvl="1"/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Pharmacies</a:t>
            </a:r>
          </a:p>
          <a:p>
            <a:r>
              <a:rPr lang="en-US" dirty="0" smtClean="0"/>
              <a:t>Each organization must determine how the law applies to it.</a:t>
            </a:r>
          </a:p>
          <a:p>
            <a:r>
              <a:rPr lang="en-US" dirty="0" smtClean="0"/>
              <a:t>We will discuss what is protected later.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I.T. as a Strategic Asset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technology is a differentiator for healthcare organizations.</a:t>
            </a:r>
          </a:p>
          <a:p>
            <a:r>
              <a:rPr lang="en-US" dirty="0" smtClean="0"/>
              <a:t>Healthcare is complex and highly-regulated.</a:t>
            </a:r>
          </a:p>
          <a:p>
            <a:r>
              <a:rPr lang="en-US" dirty="0" smtClean="0"/>
              <a:t>Costs in the tens of millions are not uncommon.</a:t>
            </a:r>
          </a:p>
          <a:p>
            <a:r>
              <a:rPr lang="en-US" dirty="0" smtClean="0"/>
              <a:t>So, I.T. is a strategic asset.</a:t>
            </a:r>
          </a:p>
          <a:p>
            <a:r>
              <a:rPr lang="en-US" dirty="0" smtClean="0"/>
              <a:t>For that reason, it deserves the attention of top management, including the governing board.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Hospital Governance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>
            <a:off x="2971800" y="1752600"/>
            <a:ext cx="2895600" cy="838200"/>
            <a:chOff x="2971800" y="1752600"/>
            <a:chExt cx="2895600" cy="838200"/>
          </a:xfrm>
        </p:grpSpPr>
        <p:sp>
          <p:nvSpPr>
            <p:cNvPr id="6" name="Rectangle 5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00400" y="1828800"/>
              <a:ext cx="2362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Governing</a:t>
              </a:r>
              <a:br>
                <a:rPr lang="en-US" sz="1800" dirty="0" smtClean="0"/>
              </a:br>
              <a:r>
                <a:rPr lang="en-US" sz="1800" dirty="0" smtClean="0"/>
                <a:t>Board</a:t>
              </a:r>
              <a:endParaRPr lang="en-US" sz="1800" dirty="0"/>
            </a:p>
          </p:txBody>
        </p:sp>
      </p:grpSp>
      <p:grpSp>
        <p:nvGrpSpPr>
          <p:cNvPr id="3" name="Group 8"/>
          <p:cNvGrpSpPr/>
          <p:nvPr/>
        </p:nvGrpSpPr>
        <p:grpSpPr>
          <a:xfrm>
            <a:off x="2971800" y="2971800"/>
            <a:ext cx="2895600" cy="838200"/>
            <a:chOff x="2971800" y="1752600"/>
            <a:chExt cx="2895600" cy="838200"/>
          </a:xfrm>
        </p:grpSpPr>
        <p:sp>
          <p:nvSpPr>
            <p:cNvPr id="10" name="Rectangle 9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00400" y="1992868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Administration</a:t>
              </a:r>
              <a:endParaRPr lang="en-US" sz="1800" dirty="0"/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457200" y="2971800"/>
            <a:ext cx="2133600" cy="838200"/>
            <a:chOff x="2971800" y="1752600"/>
            <a:chExt cx="2895600" cy="838200"/>
          </a:xfrm>
        </p:grpSpPr>
        <p:sp>
          <p:nvSpPr>
            <p:cNvPr id="13" name="Rectangle 12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00400" y="1828800"/>
              <a:ext cx="2362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Medical</a:t>
              </a:r>
              <a:br>
                <a:rPr lang="en-US" sz="1800" dirty="0" smtClean="0"/>
              </a:br>
              <a:r>
                <a:rPr lang="en-US" sz="1800" dirty="0" smtClean="0"/>
                <a:t>Staff</a:t>
              </a:r>
              <a:endParaRPr lang="en-US" sz="1800" dirty="0"/>
            </a:p>
          </p:txBody>
        </p:sp>
      </p:grpSp>
      <p:grpSp>
        <p:nvGrpSpPr>
          <p:cNvPr id="8" name="Group 14"/>
          <p:cNvGrpSpPr/>
          <p:nvPr/>
        </p:nvGrpSpPr>
        <p:grpSpPr>
          <a:xfrm>
            <a:off x="228600" y="4343400"/>
            <a:ext cx="1981200" cy="838200"/>
            <a:chOff x="2971800" y="1752600"/>
            <a:chExt cx="2895600" cy="838200"/>
          </a:xfrm>
        </p:grpSpPr>
        <p:sp>
          <p:nvSpPr>
            <p:cNvPr id="16" name="Rectangle 15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1" y="1828800"/>
              <a:ext cx="2362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Diagnostic</a:t>
              </a:r>
              <a:br>
                <a:rPr lang="en-US" sz="1800" dirty="0" smtClean="0"/>
              </a:br>
              <a:r>
                <a:rPr lang="en-US" sz="1800" dirty="0" smtClean="0"/>
                <a:t>Services</a:t>
              </a:r>
              <a:endParaRPr lang="en-US" sz="1800" dirty="0"/>
            </a:p>
          </p:txBody>
        </p:sp>
      </p:grpSp>
      <p:grpSp>
        <p:nvGrpSpPr>
          <p:cNvPr id="9" name="Group 20"/>
          <p:cNvGrpSpPr/>
          <p:nvPr/>
        </p:nvGrpSpPr>
        <p:grpSpPr>
          <a:xfrm>
            <a:off x="2438400" y="4343400"/>
            <a:ext cx="1981200" cy="838200"/>
            <a:chOff x="2971800" y="1752600"/>
            <a:chExt cx="2895600" cy="838200"/>
          </a:xfrm>
        </p:grpSpPr>
        <p:sp>
          <p:nvSpPr>
            <p:cNvPr id="22" name="Rectangle 21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00401" y="1828800"/>
              <a:ext cx="2362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Therapeutic Services</a:t>
              </a:r>
              <a:endParaRPr lang="en-US" sz="1800" dirty="0"/>
            </a:p>
          </p:txBody>
        </p:sp>
      </p:grpSp>
      <p:grpSp>
        <p:nvGrpSpPr>
          <p:cNvPr id="12" name="Group 23"/>
          <p:cNvGrpSpPr/>
          <p:nvPr/>
        </p:nvGrpSpPr>
        <p:grpSpPr>
          <a:xfrm>
            <a:off x="4648200" y="4343400"/>
            <a:ext cx="1981200" cy="838200"/>
            <a:chOff x="2971800" y="1752600"/>
            <a:chExt cx="2895600" cy="838200"/>
          </a:xfrm>
        </p:grpSpPr>
        <p:sp>
          <p:nvSpPr>
            <p:cNvPr id="25" name="Rectangle 24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00401" y="1828800"/>
              <a:ext cx="2362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Environmental</a:t>
              </a:r>
              <a:br>
                <a:rPr lang="en-US" sz="1800" dirty="0" smtClean="0"/>
              </a:br>
              <a:r>
                <a:rPr lang="en-US" sz="1800" dirty="0" smtClean="0"/>
                <a:t> Physical Plant</a:t>
              </a:r>
              <a:endParaRPr lang="en-US" sz="1800" dirty="0"/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6858000" y="4343400"/>
            <a:ext cx="1981200" cy="838200"/>
            <a:chOff x="2971800" y="1752600"/>
            <a:chExt cx="2895600" cy="838200"/>
          </a:xfrm>
        </p:grpSpPr>
        <p:sp>
          <p:nvSpPr>
            <p:cNvPr id="28" name="Rectangle 27"/>
            <p:cNvSpPr/>
            <p:nvPr/>
          </p:nvSpPr>
          <p:spPr>
            <a:xfrm>
              <a:off x="2971800" y="1752600"/>
              <a:ext cx="2895600" cy="838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00401" y="1828800"/>
              <a:ext cx="2362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Administrative</a:t>
              </a:r>
              <a:br>
                <a:rPr lang="en-US" sz="1800" dirty="0" smtClean="0"/>
              </a:br>
              <a:r>
                <a:rPr lang="en-US" sz="1800" dirty="0" smtClean="0"/>
                <a:t>Services</a:t>
              </a:r>
              <a:endParaRPr lang="en-US" sz="1800" dirty="0"/>
            </a:p>
          </p:txBody>
        </p:sp>
      </p:grpSp>
      <p:cxnSp>
        <p:nvCxnSpPr>
          <p:cNvPr id="31" name="Straight Connector 30"/>
          <p:cNvCxnSpPr>
            <a:stCxn id="6" idx="2"/>
            <a:endCxn id="10" idx="0"/>
          </p:cNvCxnSpPr>
          <p:nvPr/>
        </p:nvCxnSpPr>
        <p:spPr>
          <a:xfrm>
            <a:off x="4419600" y="2590800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0" idx="1"/>
            <a:endCxn id="13" idx="3"/>
          </p:cNvCxnSpPr>
          <p:nvPr/>
        </p:nvCxnSpPr>
        <p:spPr>
          <a:xfrm flipH="1">
            <a:off x="2590800" y="3390900"/>
            <a:ext cx="381000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219200" y="4114800"/>
            <a:ext cx="6629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0" idx="2"/>
          </p:cNvCxnSpPr>
          <p:nvPr/>
        </p:nvCxnSpPr>
        <p:spPr>
          <a:xfrm>
            <a:off x="4419600" y="3810000"/>
            <a:ext cx="0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6" idx="0"/>
          </p:cNvCxnSpPr>
          <p:nvPr/>
        </p:nvCxnSpPr>
        <p:spPr>
          <a:xfrm>
            <a:off x="1219200" y="4114800"/>
            <a:ext cx="0" cy="228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28" idx="0"/>
          </p:cNvCxnSpPr>
          <p:nvPr/>
        </p:nvCxnSpPr>
        <p:spPr>
          <a:xfrm>
            <a:off x="7848600" y="4114800"/>
            <a:ext cx="0" cy="228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0"/>
          </p:cNvCxnSpPr>
          <p:nvPr/>
        </p:nvCxnSpPr>
        <p:spPr>
          <a:xfrm flipV="1">
            <a:off x="5638800" y="4114800"/>
            <a:ext cx="0" cy="228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2" idx="0"/>
          </p:cNvCxnSpPr>
          <p:nvPr/>
        </p:nvCxnSpPr>
        <p:spPr>
          <a:xfrm flipV="1">
            <a:off x="3429000" y="4114800"/>
            <a:ext cx="0" cy="228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Security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Confidentiality (Leakage of private information)</a:t>
            </a:r>
          </a:p>
          <a:p>
            <a:pPr lvl="1"/>
            <a:r>
              <a:rPr lang="en-US" dirty="0" smtClean="0"/>
              <a:t>Compliance failure</a:t>
            </a:r>
          </a:p>
          <a:p>
            <a:pPr lvl="1"/>
            <a:r>
              <a:rPr lang="en-US" dirty="0" smtClean="0"/>
              <a:t>Legal (tort) liability</a:t>
            </a:r>
          </a:p>
          <a:p>
            <a:pPr lvl="1"/>
            <a:r>
              <a:rPr lang="en-US" dirty="0" smtClean="0"/>
              <a:t>Loss of confidence / reputation</a:t>
            </a:r>
          </a:p>
          <a:p>
            <a:r>
              <a:rPr lang="en-US" dirty="0" smtClean="0"/>
              <a:t>Integrity (Incorrect information used)</a:t>
            </a:r>
          </a:p>
          <a:p>
            <a:pPr lvl="1"/>
            <a:r>
              <a:rPr lang="en-US" dirty="0" smtClean="0"/>
              <a:t>Death or injury</a:t>
            </a:r>
          </a:p>
          <a:p>
            <a:pPr lvl="1"/>
            <a:r>
              <a:rPr lang="en-US" dirty="0" smtClean="0"/>
              <a:t>Legal liability</a:t>
            </a:r>
          </a:p>
          <a:p>
            <a:pPr lvl="1"/>
            <a:r>
              <a:rPr lang="en-US" dirty="0" smtClean="0"/>
              <a:t>Loss of confidence / reputation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Security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Availability (Information not accessible when needed)</a:t>
            </a:r>
          </a:p>
          <a:p>
            <a:pPr lvl="1"/>
            <a:r>
              <a:rPr lang="en-US" dirty="0" smtClean="0"/>
              <a:t>Death or injury</a:t>
            </a:r>
          </a:p>
          <a:p>
            <a:pPr lvl="1"/>
            <a:r>
              <a:rPr lang="en-US" dirty="0" smtClean="0"/>
              <a:t>Legal liability</a:t>
            </a:r>
          </a:p>
          <a:p>
            <a:pPr lvl="1"/>
            <a:r>
              <a:rPr lang="en-US" dirty="0" smtClean="0"/>
              <a:t>Loss of confidence / reputation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is Defined by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Policies should be promulgated by the governing board or top executives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Implementation details can be pushed further down the organization.</a:t>
            </a:r>
          </a:p>
          <a:p>
            <a:r>
              <a:rPr lang="en-US" dirty="0" smtClean="0"/>
              <a:t>But management must take an interest in those roles.</a:t>
            </a:r>
          </a:p>
          <a:p>
            <a:r>
              <a:rPr lang="en-US" dirty="0" smtClean="0"/>
              <a:t>Ultimately, information security must permeate the culture of the organization.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Audit committee</a:t>
            </a:r>
          </a:p>
          <a:p>
            <a:r>
              <a:rPr lang="en-US" dirty="0" smtClean="0"/>
              <a:t>Regulatory compliance staff / committee</a:t>
            </a:r>
          </a:p>
          <a:p>
            <a:r>
              <a:rPr lang="en-US" dirty="0" smtClean="0"/>
              <a:t>Risk management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Primarily focused on safety and quality.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Would have to re-focus somewhat to include IT security.</a:t>
            </a:r>
          </a:p>
          <a:p>
            <a:r>
              <a:rPr lang="en-US" dirty="0" smtClean="0"/>
              <a:t>The oversight function must have clear authority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Reports to board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To top executives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Staffing the Security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information security function could be part of:</a:t>
            </a:r>
          </a:p>
          <a:p>
            <a:pPr lvl="1"/>
            <a:r>
              <a:rPr lang="en-US" dirty="0" smtClean="0"/>
              <a:t>Information technology</a:t>
            </a:r>
          </a:p>
          <a:p>
            <a:pPr lvl="1"/>
            <a:r>
              <a:rPr lang="en-US" dirty="0" smtClean="0"/>
              <a:t>Risk management</a:t>
            </a:r>
          </a:p>
          <a:p>
            <a:pPr lvl="1"/>
            <a:r>
              <a:rPr lang="en-US" dirty="0" smtClean="0"/>
              <a:t>Internal audit</a:t>
            </a:r>
          </a:p>
          <a:p>
            <a:r>
              <a:rPr lang="en-US" dirty="0" smtClean="0"/>
              <a:t>Must be placed in the structure so as to be effective.</a:t>
            </a:r>
          </a:p>
          <a:p>
            <a:r>
              <a:rPr lang="en-US" dirty="0" smtClean="0"/>
              <a:t>Management’s interest must be visible.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Privacy?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Freedom from intrusion.  (The right to be let alone.)</a:t>
            </a:r>
          </a:p>
          <a:p>
            <a:r>
              <a:rPr lang="en-US" dirty="0">
                <a:solidFill>
                  <a:srgbClr val="FF0000"/>
                </a:solidFill>
              </a:rPr>
              <a:t>Ability to control information about oneself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Freedom from surveillance </a:t>
            </a:r>
            <a:r>
              <a:rPr lang="en-US" dirty="0"/>
              <a:t>(</a:t>
            </a:r>
            <a:r>
              <a:rPr lang="en-US" i="1" dirty="0"/>
              <a:t>i.e.</a:t>
            </a:r>
            <a:r>
              <a:rPr lang="en-US" dirty="0"/>
              <a:t> from being tracked, watched, eavesdropped upon.)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Governance and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Policy specifies requirements for security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Policy or its implementation procedure must include </a:t>
            </a:r>
            <a:r>
              <a:rPr lang="en-US" dirty="0" smtClean="0">
                <a:solidFill>
                  <a:srgbClr val="FF0000"/>
                </a:solidFill>
              </a:rPr>
              <a:t>control objectives</a:t>
            </a:r>
            <a:r>
              <a:rPr lang="en-US" dirty="0" smtClean="0"/>
              <a:t>, </a:t>
            </a:r>
            <a:r>
              <a:rPr lang="en-US" i="1" dirty="0" smtClean="0"/>
              <a:t>e.g.</a:t>
            </a:r>
            <a:r>
              <a:rPr lang="en-US" dirty="0" smtClean="0"/>
              <a:t> “No person shall gain unauthorized access following termination of employment.”</a:t>
            </a:r>
          </a:p>
          <a:p>
            <a:r>
              <a:rPr lang="en-US" dirty="0" smtClean="0"/>
              <a:t>Control objectives must </a:t>
            </a:r>
            <a:r>
              <a:rPr lang="en-US" dirty="0" smtClean="0">
                <a:solidFill>
                  <a:srgbClr val="FF0000"/>
                </a:solidFill>
              </a:rPr>
              <a:t>measurable</a:t>
            </a:r>
            <a:r>
              <a:rPr lang="en-US" dirty="0" smtClean="0"/>
              <a:t>.  (Often the target is “none.”)</a:t>
            </a:r>
          </a:p>
          <a:p>
            <a:r>
              <a:rPr lang="en-US" dirty="0" smtClean="0"/>
              <a:t>Note: the objective specifies </a:t>
            </a:r>
            <a:r>
              <a:rPr lang="en-US" i="1" dirty="0" smtClean="0">
                <a:solidFill>
                  <a:srgbClr val="FF0000"/>
                </a:solidFill>
              </a:rPr>
              <a:t>what</a:t>
            </a:r>
            <a:r>
              <a:rPr lang="en-US" dirty="0" smtClean="0"/>
              <a:t>, not </a:t>
            </a:r>
            <a:r>
              <a:rPr lang="en-US" i="1" dirty="0" smtClean="0"/>
              <a:t>how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Control mechanisms enforce objectives.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Procedural controls</a:t>
            </a:r>
          </a:p>
          <a:p>
            <a:pPr lvl="1"/>
            <a:r>
              <a:rPr lang="en-US" dirty="0" smtClean="0"/>
              <a:t>What people do</a:t>
            </a:r>
          </a:p>
          <a:p>
            <a:pPr lvl="1"/>
            <a:r>
              <a:rPr lang="en-US" dirty="0" smtClean="0"/>
              <a:t>How they do it</a:t>
            </a:r>
          </a:p>
          <a:p>
            <a:r>
              <a:rPr lang="en-US" dirty="0" smtClean="0"/>
              <a:t>Technical controls</a:t>
            </a:r>
          </a:p>
          <a:p>
            <a:pPr lvl="1"/>
            <a:r>
              <a:rPr lang="en-US" dirty="0" smtClean="0"/>
              <a:t>Logical and software controls</a:t>
            </a:r>
          </a:p>
          <a:p>
            <a:pPr lvl="1"/>
            <a:r>
              <a:rPr lang="en-US" dirty="0" smtClean="0"/>
              <a:t>Physical controls</a:t>
            </a:r>
          </a:p>
          <a:p>
            <a:r>
              <a:rPr lang="en-US" dirty="0" smtClean="0"/>
              <a:t>Measurements must be reported upward</a:t>
            </a:r>
          </a:p>
          <a:p>
            <a:r>
              <a:rPr lang="en-US" dirty="0" smtClean="0"/>
              <a:t>Control failures must be investigated: “root cause analysis.”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importance of IT governance and the role it plays in security.</a:t>
            </a:r>
          </a:p>
          <a:p>
            <a:r>
              <a:rPr lang="en-US" dirty="0" smtClean="0"/>
              <a:t>Discuss regulatory requirements for privacy and security in healthcare.</a:t>
            </a:r>
          </a:p>
          <a:p>
            <a:r>
              <a:rPr lang="en-US" dirty="0" smtClean="0"/>
              <a:t>How can a breach of privacy affect an organization?</a:t>
            </a:r>
          </a:p>
          <a:p>
            <a:r>
              <a:rPr lang="en-US" dirty="0" smtClean="0"/>
              <a:t>Who in a healthcare organization is ultimately responsible for information security?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74467" name="Picture 3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360"/>
            <a:ext cx="1621805" cy="3933210"/>
          </a:xfrm>
          <a:prstGeom prst="rect">
            <a:avLst/>
          </a:prstGeom>
          <a:noFill/>
        </p:spPr>
      </p:pic>
      <p:sp>
        <p:nvSpPr>
          <p:cNvPr id="574468" name="SMARTPenAnnotation0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69" name="SMARTPenAnnotation1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0" name="SMARTPenAnnotation2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  <p:sp>
        <p:nvSpPr>
          <p:cNvPr id="574471" name="SMARTPenAnnotation3"/>
          <p:cNvSpPr>
            <a:spLocks/>
          </p:cNvSpPr>
          <p:nvPr/>
        </p:nvSpPr>
        <p:spPr bwMode="auto">
          <a:xfrm>
            <a:off x="9501722" y="0"/>
            <a:ext cx="4019" cy="18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lIns="111904" tIns="55952" rIns="111904" bIns="55952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Fourth Amendment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2743200"/>
            <a:ext cx="7966333" cy="44113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/>
              <a:t>The Fourth Amendment and the expectation of privacy…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Katz v. United States (phone taps)</a:t>
            </a:r>
          </a:p>
          <a:p>
            <a:pPr lvl="1">
              <a:spcBef>
                <a:spcPts val="0"/>
              </a:spcBef>
            </a:pPr>
            <a:r>
              <a:rPr lang="en-US" sz="2400" dirty="0" err="1"/>
              <a:t>Kyllo</a:t>
            </a:r>
            <a:r>
              <a:rPr lang="en-US" sz="2400" dirty="0"/>
              <a:t> v. United States (thermal imaging)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Non-invasive searches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Thermal imaging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Backscatter X-Ray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Drug-sniffing dogs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Telephone call </a:t>
            </a:r>
            <a:r>
              <a:rPr lang="en-US" sz="2400" dirty="0"/>
              <a:t>records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523568" y="1524000"/>
            <a:ext cx="8488847" cy="140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904" tIns="55952" rIns="111904" bIns="55952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i="1" dirty="0"/>
              <a:t>The right of the people to be secure in their persons, houses, papers, and effects, against unreasonable searches and seizures, shall not be violated…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83512" cy="1089025"/>
          </a:xfrm>
        </p:spPr>
        <p:txBody>
          <a:bodyPr>
            <a:normAutofit/>
          </a:bodyPr>
          <a:lstStyle/>
          <a:p>
            <a:r>
              <a:rPr lang="en-US"/>
              <a:t>Is There Really a</a:t>
            </a:r>
            <a:br>
              <a:rPr lang="en-US"/>
            </a:br>
            <a:r>
              <a:rPr lang="en-US"/>
              <a:t>Right to Privacy?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7427913" cy="279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870" tIns="55935" rIns="111870" bIns="55935">
            <a:spAutoFit/>
          </a:bodyPr>
          <a:lstStyle/>
          <a:p>
            <a:pPr algn="l" defTabSz="1119188">
              <a:spcBef>
                <a:spcPct val="50000"/>
              </a:spcBef>
            </a:pPr>
            <a:r>
              <a:rPr lang="en-US" sz="2900" dirty="0" smtClean="0"/>
              <a:t>Judith Jarvis Thompson (1975</a:t>
            </a:r>
            <a:r>
              <a:rPr lang="en-US" sz="2900" dirty="0"/>
              <a:t>)</a:t>
            </a:r>
          </a:p>
          <a:p>
            <a:pPr algn="l" defTabSz="1119188">
              <a:spcBef>
                <a:spcPct val="50000"/>
              </a:spcBef>
            </a:pPr>
            <a:r>
              <a:rPr lang="en-US" sz="2900" dirty="0"/>
              <a:t>“Privacy” has its foundation in other rights, like property rights.</a:t>
            </a:r>
          </a:p>
          <a:p>
            <a:pPr algn="l" defTabSz="1119188">
              <a:spcBef>
                <a:spcPct val="50000"/>
              </a:spcBef>
            </a:pPr>
            <a:r>
              <a:rPr lang="en-US" sz="2900" dirty="0"/>
              <a:t>So, there isn’t and doesn’t need to be a </a:t>
            </a:r>
            <a:r>
              <a:rPr lang="en-US" sz="2900" dirty="0" smtClean="0"/>
              <a:t>specific right </a:t>
            </a:r>
            <a:r>
              <a:rPr lang="en-US" sz="2900" dirty="0"/>
              <a:t>to privacy.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Warren and Brandeis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7235825" cy="40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870" tIns="55935" rIns="111870" bIns="55935">
            <a:spAutoFit/>
          </a:bodyPr>
          <a:lstStyle/>
          <a:p>
            <a:pPr algn="l" defTabSz="1119188">
              <a:spcBef>
                <a:spcPct val="50000"/>
              </a:spcBef>
            </a:pPr>
            <a:r>
              <a:rPr lang="en-US" sz="2900" dirty="0"/>
              <a:t>1890 article propounding a right to privacy, “the right to be let alone”</a:t>
            </a:r>
          </a:p>
          <a:p>
            <a:pPr algn="l" defTabSz="1119188">
              <a:spcBef>
                <a:spcPct val="50000"/>
              </a:spcBef>
            </a:pPr>
            <a:r>
              <a:rPr lang="en-US" sz="2900" dirty="0"/>
              <a:t>You can find it on the Web and read it.</a:t>
            </a:r>
          </a:p>
          <a:p>
            <a:pPr algn="l" defTabSz="1119188"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  <a:latin typeface="Arial Narrow" pitchFamily="34" charset="0"/>
                <a:hlinkClick r:id="rId3"/>
              </a:rPr>
              <a:t>http://</a:t>
            </a:r>
            <a:r>
              <a:rPr lang="en-US" sz="2800" dirty="0" smtClean="0">
                <a:solidFill>
                  <a:schemeClr val="accent2"/>
                </a:solidFill>
                <a:latin typeface="Arial Narrow" pitchFamily="34" charset="0"/>
                <a:hlinkClick r:id="rId3"/>
              </a:rPr>
              <a:t>groups.csail.mit.edu/mac/classes/6.805/articles/privacy/Privacy_brand_warr2.html</a:t>
            </a:r>
            <a:endParaRPr lang="en-US" sz="2800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marL="457200" indent="-457200" algn="l" defTabSz="1119188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900" dirty="0" smtClean="0"/>
              <a:t>The </a:t>
            </a:r>
            <a:r>
              <a:rPr lang="en-US" sz="2900" dirty="0"/>
              <a:t>“inviolate personality.”</a:t>
            </a:r>
          </a:p>
          <a:p>
            <a:pPr marL="457200" indent="-457200" algn="l" defTabSz="1119188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900" dirty="0" smtClean="0"/>
              <a:t>Privacy </a:t>
            </a:r>
            <a:r>
              <a:rPr lang="en-US" sz="2900" dirty="0"/>
              <a:t>needs special protection</a:t>
            </a:r>
            <a:endParaRPr lang="en-US" sz="29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Warren and Brandeis vs. Thompson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762000" y="1371600"/>
            <a:ext cx="7620000" cy="256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870" tIns="55935" rIns="111870" bIns="55935">
            <a:spAutoFit/>
          </a:bodyPr>
          <a:lstStyle/>
          <a:p>
            <a:pPr algn="l" defTabSz="1119188">
              <a:spcBef>
                <a:spcPct val="50000"/>
              </a:spcBef>
            </a:pPr>
            <a:r>
              <a:rPr lang="en-US" sz="2900" dirty="0"/>
              <a:t>Two different focuses:</a:t>
            </a:r>
          </a:p>
          <a:p>
            <a:pPr algn="l" defTabSz="1119188">
              <a:spcBef>
                <a:spcPct val="50000"/>
              </a:spcBef>
              <a:buFontTx/>
              <a:buChar char="•"/>
            </a:pPr>
            <a:r>
              <a:rPr lang="en-US" sz="2900" dirty="0"/>
              <a:t> How information is used (Warren and Brandeis)</a:t>
            </a:r>
          </a:p>
          <a:p>
            <a:pPr algn="l" defTabSz="1119188">
              <a:spcBef>
                <a:spcPct val="50000"/>
              </a:spcBef>
              <a:buFontTx/>
              <a:buChar char="•"/>
            </a:pPr>
            <a:r>
              <a:rPr lang="en-US" sz="2900" dirty="0"/>
              <a:t> How information is obtained (</a:t>
            </a:r>
            <a:r>
              <a:rPr lang="en-US" sz="2900" dirty="0" smtClean="0"/>
              <a:t>Thompson)</a:t>
            </a:r>
          </a:p>
          <a:p>
            <a:pPr algn="l" defTabSz="1119188">
              <a:spcBef>
                <a:spcPct val="50000"/>
              </a:spcBef>
              <a:buFontTx/>
              <a:buChar char="•"/>
            </a:pPr>
            <a:r>
              <a:rPr lang="en-US" sz="2900" dirty="0" smtClean="0"/>
              <a:t> The </a:t>
            </a:r>
            <a:r>
              <a:rPr lang="en-US" sz="2900" dirty="0"/>
              <a:t>idea of consent (Both)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Privacy Principles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2800" dirty="0"/>
              <a:t>Informed consent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Collection of only the data that is needed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Provide for opting out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Provide extra protection for sensitive data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Destroy data after it is no longer needed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Maintain accuracy of data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Keep data secure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Maintain policies for responding to law enforcement requests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53813" y="57912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Baase</a:t>
            </a:r>
            <a:r>
              <a:rPr lang="en-US" sz="2400" dirty="0" smtClean="0"/>
              <a:t>, Sara </a:t>
            </a:r>
            <a:r>
              <a:rPr lang="en-US" sz="2400" i="1" dirty="0" smtClean="0"/>
              <a:t>A Gift of Fire, </a:t>
            </a:r>
            <a:r>
              <a:rPr lang="en-US" sz="2400" dirty="0" smtClean="0"/>
              <a:t>Pearson, 2008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Health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5C4FA-312C-4517-B8F5-BFA7C13735B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75249" y="1518212"/>
            <a:ext cx="7910062" cy="392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1904" tIns="55952" rIns="111904" bIns="55952">
            <a:spAutoFit/>
          </a:bodyPr>
          <a:lstStyle/>
          <a:p>
            <a:pPr marL="457200" indent="-457200" algn="l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dirty="0"/>
              <a:t>Medical databases are </a:t>
            </a:r>
            <a:r>
              <a:rPr lang="en-US" dirty="0" smtClean="0"/>
              <a:t>rapidly replacing </a:t>
            </a:r>
            <a:r>
              <a:rPr lang="en-US" dirty="0"/>
              <a:t>paper </a:t>
            </a:r>
            <a:r>
              <a:rPr lang="en-US" dirty="0" smtClean="0"/>
              <a:t>records  (Are </a:t>
            </a:r>
            <a:r>
              <a:rPr lang="en-US" dirty="0"/>
              <a:t>databases easier or harder to protect</a:t>
            </a:r>
            <a:r>
              <a:rPr lang="en-US" dirty="0" smtClean="0"/>
              <a:t>?)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What are the legitimate uses of medical records</a:t>
            </a:r>
            <a:r>
              <a:rPr lang="en-US" dirty="0" smtClean="0"/>
              <a:t>?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Medical records and payment for health care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Medical records for research (anonymized?)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Medical records and sensitive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Privacy Threats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3405" cy="4998107"/>
          </a:xfrm>
        </p:spPr>
        <p:txBody>
          <a:bodyPr/>
          <a:lstStyle/>
          <a:p>
            <a:r>
              <a:rPr lang="en-US" dirty="0" smtClean="0"/>
              <a:t>Automation</a:t>
            </a:r>
          </a:p>
          <a:p>
            <a:r>
              <a:rPr lang="en-US" dirty="0" smtClean="0"/>
              <a:t>Intentional </a:t>
            </a:r>
            <a:r>
              <a:rPr lang="en-US" dirty="0"/>
              <a:t>uses</a:t>
            </a:r>
          </a:p>
          <a:p>
            <a:pPr lvl="1"/>
            <a:r>
              <a:rPr lang="en-US" dirty="0"/>
              <a:t>Law </a:t>
            </a:r>
            <a:r>
              <a:rPr lang="en-US" dirty="0" smtClean="0"/>
              <a:t>enforcement and intelligence agencies</a:t>
            </a:r>
            <a:endParaRPr lang="en-US" dirty="0"/>
          </a:p>
          <a:p>
            <a:pPr lvl="1"/>
            <a:r>
              <a:rPr lang="en-US" dirty="0"/>
              <a:t>Tax collection</a:t>
            </a:r>
          </a:p>
          <a:p>
            <a:pPr lvl="1"/>
            <a:r>
              <a:rPr lang="en-US" dirty="0"/>
              <a:t>Marketing</a:t>
            </a:r>
          </a:p>
          <a:p>
            <a:r>
              <a:rPr lang="en-US" dirty="0"/>
              <a:t>Unauthorized </a:t>
            </a:r>
            <a:r>
              <a:rPr lang="en-US" dirty="0" smtClean="0"/>
              <a:t>use (by authorized people)</a:t>
            </a:r>
            <a:endParaRPr lang="en-US" dirty="0"/>
          </a:p>
          <a:p>
            <a:r>
              <a:rPr lang="en-US" dirty="0"/>
              <a:t>Theft</a:t>
            </a:r>
          </a:p>
          <a:p>
            <a:r>
              <a:rPr lang="en-US" dirty="0"/>
              <a:t>Leakage of information</a:t>
            </a:r>
          </a:p>
          <a:p>
            <a:r>
              <a:rPr lang="en-US" dirty="0"/>
              <a:t>Our own actions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578B-4DEA-4433-8074-C0E1D584D2A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89F6C7EA-88D1-4849-8CB0-9E124BAFB767}"/>
</file>

<file path=customXml/itemProps2.xml><?xml version="1.0" encoding="utf-8"?>
<ds:datastoreItem xmlns:ds="http://schemas.openxmlformats.org/officeDocument/2006/customXml" ds:itemID="{3865B69C-8096-4F93-A0E3-2191AC650DFF}"/>
</file>

<file path=customXml/itemProps3.xml><?xml version="1.0" encoding="utf-8"?>
<ds:datastoreItem xmlns:ds="http://schemas.openxmlformats.org/officeDocument/2006/customXml" ds:itemID="{137794A0-F780-4444-BC78-3EE0F5DA9CB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2589</TotalTime>
  <Words>1099</Words>
  <Application>Microsoft Office PowerPoint</Application>
  <PresentationFormat>On-screen Show (4:3)</PresentationFormat>
  <Paragraphs>181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Narrow</vt:lpstr>
      <vt:lpstr>Calibri</vt:lpstr>
      <vt:lpstr>Calibri Light</vt:lpstr>
      <vt:lpstr>Office Theme</vt:lpstr>
      <vt:lpstr>IT 6533 Health Information Security  and Privacy</vt:lpstr>
      <vt:lpstr>What is Privacy?</vt:lpstr>
      <vt:lpstr>The Fourth Amendment</vt:lpstr>
      <vt:lpstr>Is There Really a Right to Privacy?</vt:lpstr>
      <vt:lpstr>Warren and Brandeis</vt:lpstr>
      <vt:lpstr>Warren and Brandeis vs. Thompson</vt:lpstr>
      <vt:lpstr>Privacy Principles</vt:lpstr>
      <vt:lpstr>Health Information</vt:lpstr>
      <vt:lpstr>Privacy Threats</vt:lpstr>
      <vt:lpstr>Secondary Uses</vt:lpstr>
      <vt:lpstr>HIPAA and Health Record Privacy</vt:lpstr>
      <vt:lpstr>Application of the Law</vt:lpstr>
      <vt:lpstr>I.T. as a Strategic Asset</vt:lpstr>
      <vt:lpstr>Hospital Governance</vt:lpstr>
      <vt:lpstr>Consequences of Security Failure</vt:lpstr>
      <vt:lpstr>Consequences of Security Failure</vt:lpstr>
      <vt:lpstr>Security is Defined by Policy</vt:lpstr>
      <vt:lpstr>Oversight</vt:lpstr>
      <vt:lpstr>Staffing the Security Function</vt:lpstr>
      <vt:lpstr>Governance and Controls</vt:lpstr>
      <vt:lpstr>Control Mechanisms</vt:lpstr>
      <vt:lpstr>Discussion Questions</vt:lpstr>
      <vt:lpstr>Questions</vt:lpstr>
    </vt:vector>
  </TitlesOfParts>
  <Company>spsu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3204</dc:title>
  <dc:creator>cse</dc:creator>
  <cp:lastModifiedBy>Hossain Shahriar</cp:lastModifiedBy>
  <cp:revision>140</cp:revision>
  <dcterms:created xsi:type="dcterms:W3CDTF">2005-08-29T17:59:24Z</dcterms:created>
  <dcterms:modified xsi:type="dcterms:W3CDTF">2020-04-05T16:23:35Z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