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50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16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52"/>
  </p:notesMasterIdLst>
  <p:handoutMasterIdLst>
    <p:handoutMasterId r:id="rId53"/>
  </p:handoutMasterIdLst>
  <p:sldIdLst>
    <p:sldId id="256" r:id="rId2"/>
    <p:sldId id="695" r:id="rId3"/>
    <p:sldId id="696" r:id="rId4"/>
    <p:sldId id="640" r:id="rId5"/>
    <p:sldId id="641" r:id="rId6"/>
    <p:sldId id="644" r:id="rId7"/>
    <p:sldId id="690" r:id="rId8"/>
    <p:sldId id="691" r:id="rId9"/>
    <p:sldId id="689" r:id="rId10"/>
    <p:sldId id="646" r:id="rId11"/>
    <p:sldId id="647" r:id="rId12"/>
    <p:sldId id="688" r:id="rId13"/>
    <p:sldId id="648" r:id="rId14"/>
    <p:sldId id="649" r:id="rId15"/>
    <p:sldId id="650" r:id="rId16"/>
    <p:sldId id="651" r:id="rId17"/>
    <p:sldId id="652" r:id="rId18"/>
    <p:sldId id="653" r:id="rId19"/>
    <p:sldId id="654" r:id="rId20"/>
    <p:sldId id="687" r:id="rId21"/>
    <p:sldId id="655" r:id="rId22"/>
    <p:sldId id="656" r:id="rId23"/>
    <p:sldId id="657" r:id="rId24"/>
    <p:sldId id="658" r:id="rId25"/>
    <p:sldId id="659" r:id="rId26"/>
    <p:sldId id="660" r:id="rId27"/>
    <p:sldId id="661" r:id="rId28"/>
    <p:sldId id="662" r:id="rId29"/>
    <p:sldId id="663" r:id="rId30"/>
    <p:sldId id="664" r:id="rId31"/>
    <p:sldId id="665" r:id="rId32"/>
    <p:sldId id="666" r:id="rId33"/>
    <p:sldId id="667" r:id="rId34"/>
    <p:sldId id="668" r:id="rId35"/>
    <p:sldId id="686" r:id="rId36"/>
    <p:sldId id="669" r:id="rId37"/>
    <p:sldId id="671" r:id="rId38"/>
    <p:sldId id="672" r:id="rId39"/>
    <p:sldId id="673" r:id="rId40"/>
    <p:sldId id="674" r:id="rId41"/>
    <p:sldId id="675" r:id="rId42"/>
    <p:sldId id="692" r:id="rId43"/>
    <p:sldId id="693" r:id="rId44"/>
    <p:sldId id="676" r:id="rId45"/>
    <p:sldId id="677" r:id="rId46"/>
    <p:sldId id="682" r:id="rId47"/>
    <p:sldId id="683" r:id="rId48"/>
    <p:sldId id="684" r:id="rId49"/>
    <p:sldId id="685" r:id="rId50"/>
    <p:sldId id="636" r:id="rId5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40" autoAdjust="0"/>
  </p:normalViewPr>
  <p:slideViewPr>
    <p:cSldViewPr>
      <p:cViewPr varScale="1">
        <p:scale>
          <a:sx n="54" d="100"/>
          <a:sy n="54" d="100"/>
        </p:scale>
        <p:origin x="1634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8" Type="http://schemas.openxmlformats.org/officeDocument/2006/relationships/customXml" Target="../customXml/item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ustomXml" Target="../customXml/item2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60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fld id="{04D9C4B0-B3AB-420D-A759-C336340EB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97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AA263040-508D-4903-903D-B5301CE76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8373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263040-508D-4903-903D-B5301CE76C1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792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93BB0-CD98-4C8E-973D-419366DD1225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419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93BB0-CD98-4C8E-973D-419366DD1225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9897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93BB0-CD98-4C8E-973D-419366DD1225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4492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93BB0-CD98-4C8E-973D-419366DD1225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286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93BB0-CD98-4C8E-973D-419366DD1225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837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93BB0-CD98-4C8E-973D-419366DD1225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937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93BB0-CD98-4C8E-973D-419366DD1225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670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93BB0-CD98-4C8E-973D-419366DD1225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622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93BB0-CD98-4C8E-973D-419366DD1225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412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93BB0-CD98-4C8E-973D-419366DD1225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64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93BB0-CD98-4C8E-973D-419366DD1225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989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93BB0-CD98-4C8E-973D-419366DD1225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29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93BB0-CD98-4C8E-973D-419366DD1225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125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01AFE-92A2-4E89-A1E1-9DB7262896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235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884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27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998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A609-6AFF-4F78-8008-C57599DACC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07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158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5C4FA-312C-4517-B8F5-BFA7C1373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54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81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99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66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3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hs.gov/ocr/privacy/hipaa/understanding/srsummary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hs.gov/ocr/privacy/hipaa/understanding/srsummary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hs.gov/ocr/privacy/hipaa/understanding/srsummary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hs.gov/ocr/privacy/hipaa/administrative/securityrule/rafinalguidance.html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hs.gov/ocr/privacy/hipaa/understanding/coveredentities/hitechblurb.html" TargetMode="External"/><Relationship Id="rId2" Type="http://schemas.openxmlformats.org/officeDocument/2006/relationships/hyperlink" Target="http://www.hhs.gov/ocr/privacy/hipaa/administrative/index.html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hs.gov/ocr/privacy/hipaa/understanding/srsummary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hs.gov/ocr/privacy/hipaa/faq/securityrule/index.html" TargetMode="External"/><Relationship Id="rId2" Type="http://schemas.openxmlformats.org/officeDocument/2006/relationships/hyperlink" Target="http://www.hhs.gov/ocr/privacy/hipaa/faq/privacy_rule_general_topics/index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pPr defTabSz="731838"/>
            <a:r>
              <a:rPr lang="en-US" sz="3600" dirty="0" smtClean="0">
                <a:latin typeface="Arial" charset="0"/>
              </a:rPr>
              <a:t>IT 6533</a:t>
            </a:r>
            <a:br>
              <a:rPr lang="en-US" sz="3600" dirty="0" smtClean="0">
                <a:latin typeface="Arial" charset="0"/>
              </a:rPr>
            </a:br>
            <a:r>
              <a:rPr lang="en-US" sz="3600" dirty="0" smtClean="0">
                <a:latin typeface="Arial" charset="0"/>
              </a:rPr>
              <a:t>Health Information Security </a:t>
            </a:r>
            <a:br>
              <a:rPr lang="en-US" sz="3600" dirty="0" smtClean="0">
                <a:latin typeface="Arial" charset="0"/>
              </a:rPr>
            </a:br>
            <a:r>
              <a:rPr lang="en-US" sz="3600" dirty="0" smtClean="0">
                <a:latin typeface="Arial" charset="0"/>
              </a:rPr>
              <a:t>and Privacy</a:t>
            </a:r>
            <a:endParaRPr lang="en-US" sz="3600" dirty="0">
              <a:latin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352800"/>
            <a:ext cx="6400800" cy="21336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PHI, HIPAA, and Meaningful </a:t>
            </a:r>
            <a:r>
              <a:rPr lang="en-US" dirty="0" smtClean="0"/>
              <a:t>Use</a:t>
            </a:r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Some slides prepared by Drs. Zhang and Shahriar</a:t>
            </a:r>
          </a:p>
          <a:p>
            <a:endParaRPr lang="en-US" dirty="0" smtClean="0"/>
          </a:p>
          <a:p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Protected Health Information (PHI)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b="1" dirty="0" smtClean="0"/>
              <a:t>Individually identifiable information</a:t>
            </a:r>
          </a:p>
          <a:p>
            <a:pPr>
              <a:buNone/>
            </a:pPr>
            <a:r>
              <a:rPr lang="en-US" sz="2000" dirty="0" smtClean="0"/>
              <a:t>Defined set of items, including</a:t>
            </a:r>
          </a:p>
          <a:p>
            <a:r>
              <a:rPr lang="en-US" sz="2300" dirty="0" smtClean="0"/>
              <a:t>Name, address, SSN</a:t>
            </a:r>
          </a:p>
          <a:p>
            <a:r>
              <a:rPr lang="en-US" sz="2300" dirty="0" smtClean="0"/>
              <a:t>Dates related to an individual</a:t>
            </a:r>
          </a:p>
          <a:p>
            <a:r>
              <a:rPr lang="en-US" sz="2300" dirty="0" smtClean="0"/>
              <a:t>Telephone numbers, fax number, email address, IP address</a:t>
            </a:r>
          </a:p>
          <a:p>
            <a:r>
              <a:rPr lang="en-US" sz="2300" dirty="0" smtClean="0"/>
              <a:t>Medical record number, health plan beneficiary number, account number</a:t>
            </a:r>
          </a:p>
          <a:p>
            <a:r>
              <a:rPr lang="en-US" sz="2300" dirty="0" smtClean="0"/>
              <a:t>Certificate/license number</a:t>
            </a:r>
          </a:p>
          <a:p>
            <a:r>
              <a:rPr lang="en-US" sz="2300" dirty="0" smtClean="0"/>
              <a:t>Any vehicle or other device serial number</a:t>
            </a:r>
          </a:p>
          <a:p>
            <a:r>
              <a:rPr lang="en-US" sz="2300" dirty="0" smtClean="0"/>
              <a:t>Photographic images</a:t>
            </a:r>
          </a:p>
          <a:p>
            <a:pPr marL="0" indent="0">
              <a:buNone/>
            </a:pPr>
            <a:r>
              <a:rPr lang="en-US" sz="2000" b="1" dirty="0" smtClean="0"/>
              <a:t>Health Information</a:t>
            </a:r>
          </a:p>
          <a:p>
            <a:r>
              <a:rPr lang="en-US" sz="2000" dirty="0" smtClean="0"/>
              <a:t>Treatment, diagnosis, condition</a:t>
            </a:r>
            <a:endParaRPr lang="en-US" sz="1800" dirty="0" smtClean="0"/>
          </a:p>
          <a:p>
            <a:pPr lvl="1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00200" y="6019800"/>
            <a:ext cx="7239000" cy="707886"/>
          </a:xfrm>
          <a:prstGeom prst="rect">
            <a:avLst/>
          </a:prstGeom>
          <a:solidFill>
            <a:srgbClr val="FFEEB7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Employees </a:t>
            </a:r>
            <a:r>
              <a:rPr lang="en-US" sz="2000" dirty="0"/>
              <a:t>may access </a:t>
            </a:r>
            <a:r>
              <a:rPr lang="en-US" sz="2000" dirty="0" smtClean="0"/>
              <a:t>PHI: </a:t>
            </a:r>
          </a:p>
          <a:p>
            <a:pPr algn="ctr"/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only </a:t>
            </a:r>
            <a:r>
              <a:rPr lang="en-US" sz="2000" b="1" dirty="0">
                <a:solidFill>
                  <a:srgbClr val="C00000"/>
                </a:solidFill>
                <a:latin typeface="+mj-lt"/>
              </a:rPr>
              <a:t>when necessary to perform their job-related duties. </a:t>
            </a:r>
          </a:p>
        </p:txBody>
      </p:sp>
    </p:spTree>
    <p:extLst>
      <p:ext uri="{BB962C8B-B14F-4D97-AF65-F5344CB8AC3E}">
        <p14:creationId xmlns:p14="http://schemas.microsoft.com/office/powerpoint/2010/main" val="238648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81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Protected Health Information </a:t>
            </a:r>
            <a:br>
              <a:rPr lang="en-US" sz="3600" dirty="0"/>
            </a:br>
            <a:r>
              <a:rPr lang="en-US" sz="3600" dirty="0"/>
              <a:t>18 Identifiers defined by HIPAA</a:t>
            </a:r>
          </a:p>
        </p:txBody>
      </p:sp>
      <p:sp>
        <p:nvSpPr>
          <p:cNvPr id="203782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609600" y="1600200"/>
            <a:ext cx="3790238" cy="4848602"/>
          </a:xfrm>
        </p:spPr>
        <p:txBody>
          <a:bodyPr/>
          <a:lstStyle/>
          <a:p>
            <a:pPr>
              <a:lnSpc>
                <a:spcPct val="80000"/>
              </a:lnSpc>
              <a:buSzPct val="70000"/>
              <a:buFont typeface="Wingdings" pitchFamily="2" charset="2"/>
              <a:buChar char="þ"/>
            </a:pPr>
            <a:r>
              <a:rPr lang="en-US" sz="2400" dirty="0"/>
              <a:t>Name</a:t>
            </a:r>
          </a:p>
          <a:p>
            <a:pPr>
              <a:lnSpc>
                <a:spcPct val="80000"/>
              </a:lnSpc>
              <a:buSzPct val="70000"/>
              <a:buFont typeface="Wingdings" pitchFamily="2" charset="2"/>
              <a:buChar char="þ"/>
            </a:pPr>
            <a:r>
              <a:rPr lang="en-US" sz="2400" dirty="0"/>
              <a:t>Postal address</a:t>
            </a:r>
          </a:p>
          <a:p>
            <a:pPr>
              <a:lnSpc>
                <a:spcPct val="80000"/>
              </a:lnSpc>
              <a:buSzPct val="70000"/>
              <a:buFont typeface="Wingdings" pitchFamily="2" charset="2"/>
              <a:buChar char="þ"/>
            </a:pPr>
            <a:r>
              <a:rPr lang="en-US" sz="2400" dirty="0"/>
              <a:t>All elements of dates except year</a:t>
            </a:r>
          </a:p>
          <a:p>
            <a:pPr>
              <a:lnSpc>
                <a:spcPct val="80000"/>
              </a:lnSpc>
              <a:buSzPct val="70000"/>
              <a:buFont typeface="Wingdings" pitchFamily="2" charset="2"/>
              <a:buChar char="þ"/>
            </a:pPr>
            <a:r>
              <a:rPr lang="en-US" sz="2400" dirty="0"/>
              <a:t>Telephone number</a:t>
            </a:r>
          </a:p>
          <a:p>
            <a:pPr>
              <a:lnSpc>
                <a:spcPct val="80000"/>
              </a:lnSpc>
              <a:buSzPct val="70000"/>
              <a:buFont typeface="Wingdings" pitchFamily="2" charset="2"/>
              <a:buChar char="þ"/>
            </a:pPr>
            <a:r>
              <a:rPr lang="en-US" sz="2400" dirty="0"/>
              <a:t>Fax number</a:t>
            </a:r>
          </a:p>
          <a:p>
            <a:pPr>
              <a:lnSpc>
                <a:spcPct val="80000"/>
              </a:lnSpc>
              <a:buSzPct val="70000"/>
              <a:buFont typeface="Wingdings" pitchFamily="2" charset="2"/>
              <a:buChar char="þ"/>
            </a:pPr>
            <a:r>
              <a:rPr lang="en-US" sz="2400" dirty="0"/>
              <a:t>Email address</a:t>
            </a:r>
          </a:p>
          <a:p>
            <a:pPr>
              <a:lnSpc>
                <a:spcPct val="80000"/>
              </a:lnSpc>
              <a:buSzPct val="70000"/>
              <a:buFont typeface="Wingdings" pitchFamily="2" charset="2"/>
              <a:buChar char="þ"/>
            </a:pPr>
            <a:r>
              <a:rPr lang="en-US" sz="2400" dirty="0"/>
              <a:t>URL address</a:t>
            </a:r>
          </a:p>
          <a:p>
            <a:pPr>
              <a:lnSpc>
                <a:spcPct val="80000"/>
              </a:lnSpc>
              <a:buSzPct val="70000"/>
              <a:buFont typeface="Wingdings" pitchFamily="2" charset="2"/>
              <a:buChar char="þ"/>
            </a:pPr>
            <a:r>
              <a:rPr lang="en-US" sz="2400" dirty="0"/>
              <a:t>IP address</a:t>
            </a:r>
          </a:p>
          <a:p>
            <a:pPr>
              <a:lnSpc>
                <a:spcPct val="80000"/>
              </a:lnSpc>
              <a:buSzPct val="70000"/>
              <a:buFont typeface="Wingdings" pitchFamily="2" charset="2"/>
              <a:buChar char="þ"/>
            </a:pPr>
            <a:r>
              <a:rPr lang="en-US" sz="2400" dirty="0"/>
              <a:t>Social security number</a:t>
            </a:r>
          </a:p>
          <a:p>
            <a:pPr>
              <a:lnSpc>
                <a:spcPct val="80000"/>
              </a:lnSpc>
              <a:buSzPct val="70000"/>
              <a:buFont typeface="Wingdings" pitchFamily="2" charset="2"/>
              <a:buChar char="þ"/>
            </a:pPr>
            <a:r>
              <a:rPr lang="en-US" sz="2400" dirty="0"/>
              <a:t>Account numbers</a:t>
            </a:r>
          </a:p>
          <a:p>
            <a:pPr>
              <a:lnSpc>
                <a:spcPct val="80000"/>
              </a:lnSpc>
              <a:buSzPct val="70000"/>
              <a:buFont typeface="Wingdings" pitchFamily="2" charset="2"/>
              <a:buChar char="þ"/>
            </a:pPr>
            <a:r>
              <a:rPr lang="en-US" sz="2400" dirty="0"/>
              <a:t>License numbers</a:t>
            </a:r>
          </a:p>
        </p:txBody>
      </p:sp>
      <p:sp>
        <p:nvSpPr>
          <p:cNvPr id="203783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4572000" y="1676400"/>
            <a:ext cx="3790238" cy="3702707"/>
          </a:xfrm>
        </p:spPr>
        <p:txBody>
          <a:bodyPr/>
          <a:lstStyle/>
          <a:p>
            <a:pPr>
              <a:lnSpc>
                <a:spcPct val="80000"/>
              </a:lnSpc>
              <a:buSzPct val="85000"/>
              <a:buFont typeface="Wingdings" pitchFamily="2" charset="2"/>
              <a:buChar char="þ"/>
            </a:pPr>
            <a:r>
              <a:rPr lang="en-US" sz="2000" dirty="0"/>
              <a:t>Medical record number</a:t>
            </a:r>
          </a:p>
          <a:p>
            <a:pPr>
              <a:lnSpc>
                <a:spcPct val="80000"/>
              </a:lnSpc>
              <a:buSzPct val="85000"/>
              <a:buFont typeface="Wingdings" pitchFamily="2" charset="2"/>
              <a:buChar char="þ"/>
            </a:pPr>
            <a:r>
              <a:rPr lang="en-US" sz="2000" dirty="0"/>
              <a:t>Health plan beneficiary #</a:t>
            </a:r>
          </a:p>
          <a:p>
            <a:pPr>
              <a:lnSpc>
                <a:spcPct val="80000"/>
              </a:lnSpc>
              <a:buSzPct val="85000"/>
              <a:buFont typeface="Wingdings" pitchFamily="2" charset="2"/>
              <a:buChar char="þ"/>
            </a:pPr>
            <a:r>
              <a:rPr lang="en-US" sz="2000" dirty="0"/>
              <a:t>Device identifiers and their serial numbers</a:t>
            </a:r>
          </a:p>
          <a:p>
            <a:pPr>
              <a:lnSpc>
                <a:spcPct val="80000"/>
              </a:lnSpc>
              <a:buSzPct val="85000"/>
              <a:buFont typeface="Wingdings" pitchFamily="2" charset="2"/>
              <a:buChar char="þ"/>
            </a:pPr>
            <a:r>
              <a:rPr lang="en-US" sz="2000" dirty="0"/>
              <a:t>Vehicle identifiers and serial number</a:t>
            </a:r>
          </a:p>
          <a:p>
            <a:pPr>
              <a:lnSpc>
                <a:spcPct val="80000"/>
              </a:lnSpc>
              <a:buSzPct val="85000"/>
              <a:buFont typeface="Wingdings" pitchFamily="2" charset="2"/>
              <a:buChar char="þ"/>
            </a:pPr>
            <a:r>
              <a:rPr lang="en-US" sz="2000" dirty="0"/>
              <a:t>Biometric identifiers </a:t>
            </a:r>
          </a:p>
          <a:p>
            <a:pPr lvl="1">
              <a:lnSpc>
                <a:spcPct val="80000"/>
              </a:lnSpc>
              <a:buSzPct val="85000"/>
              <a:buFont typeface="Wingdings" pitchFamily="2" charset="2"/>
              <a:buChar char="þ"/>
            </a:pPr>
            <a:r>
              <a:rPr lang="en-US" sz="2000" dirty="0"/>
              <a:t>(finger and voice prints)</a:t>
            </a:r>
          </a:p>
          <a:p>
            <a:pPr>
              <a:lnSpc>
                <a:spcPct val="80000"/>
              </a:lnSpc>
              <a:buSzPct val="85000"/>
              <a:buFont typeface="Wingdings" pitchFamily="2" charset="2"/>
              <a:buChar char="þ"/>
            </a:pPr>
            <a:r>
              <a:rPr lang="en-US" sz="2000" dirty="0"/>
              <a:t>Full face photos and other comparable images</a:t>
            </a:r>
          </a:p>
          <a:p>
            <a:pPr>
              <a:lnSpc>
                <a:spcPct val="80000"/>
              </a:lnSpc>
              <a:buSzPct val="85000"/>
              <a:buFont typeface="Wingdings" pitchFamily="2" charset="2"/>
              <a:buChar char="þ"/>
            </a:pPr>
            <a:r>
              <a:rPr lang="en-US" sz="2000" dirty="0"/>
              <a:t>Any other unique identifying number, code, or characteristic.</a:t>
            </a:r>
          </a:p>
        </p:txBody>
      </p:sp>
    </p:spTree>
    <p:extLst>
      <p:ext uri="{BB962C8B-B14F-4D97-AF65-F5344CB8AC3E}">
        <p14:creationId xmlns:p14="http://schemas.microsoft.com/office/powerpoint/2010/main" val="165925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HIPAA security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024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HIPAA Security Rule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47531" y="1905000"/>
            <a:ext cx="7315200" cy="1046440"/>
          </a:xfrm>
          <a:prstGeom prst="rect">
            <a:avLst/>
          </a:prstGeom>
          <a:solidFill>
            <a:schemeClr val="accent6"/>
          </a:solidFill>
          <a:ln>
            <a:solidFill>
              <a:srgbClr val="00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PHI: Individually identifiable + Health information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7531" y="3515236"/>
            <a:ext cx="1981200" cy="33855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Administrative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14531" y="3525272"/>
            <a:ext cx="1981200" cy="33855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Physical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81531" y="3515236"/>
            <a:ext cx="1981200" cy="33855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Technical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7531" y="3853790"/>
            <a:ext cx="1981200" cy="1600438"/>
          </a:xfrm>
          <a:prstGeom prst="rect">
            <a:avLst/>
          </a:prstGeom>
          <a:solidFill>
            <a:schemeClr val="accent5"/>
          </a:solidFill>
          <a:ln>
            <a:solidFill>
              <a:srgbClr val="003399"/>
            </a:solidFill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Management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Workforce/training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Access mgt.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Incident reporting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Contingency plans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Evaluation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Contracts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14531" y="3863826"/>
            <a:ext cx="1981200" cy="1600438"/>
          </a:xfrm>
          <a:prstGeom prst="rect">
            <a:avLst/>
          </a:prstGeom>
          <a:solidFill>
            <a:schemeClr val="accent5"/>
          </a:solidFill>
          <a:ln>
            <a:solidFill>
              <a:srgbClr val="003399"/>
            </a:solidFill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Facility access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Workstations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Devices, media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/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1400" dirty="0"/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6190862" y="3864532"/>
            <a:ext cx="1971869" cy="1600438"/>
          </a:xfrm>
          <a:prstGeom prst="rect">
            <a:avLst/>
          </a:prstGeom>
          <a:solidFill>
            <a:schemeClr val="accent5"/>
          </a:solidFill>
          <a:ln>
            <a:solidFill>
              <a:srgbClr val="003399"/>
            </a:solidFill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Access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Audit and logging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Integrity/</a:t>
            </a:r>
          </a:p>
          <a:p>
            <a:pPr algn="l"/>
            <a:r>
              <a:rPr lang="en-US" sz="1400" dirty="0"/>
              <a:t> </a:t>
            </a:r>
            <a:r>
              <a:rPr lang="en-US" sz="1400" dirty="0" smtClean="0"/>
              <a:t>     authentication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Transmission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/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847531" y="5434096"/>
            <a:ext cx="7324531" cy="569387"/>
          </a:xfrm>
          <a:prstGeom prst="rect">
            <a:avLst/>
          </a:prstGeom>
          <a:solidFill>
            <a:schemeClr val="accent6"/>
          </a:solidFill>
          <a:ln>
            <a:solidFill>
              <a:srgbClr val="00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Policies &amp; Documentation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1600200" y="2937902"/>
            <a:ext cx="457200" cy="587370"/>
          </a:xfrm>
          <a:prstGeom prst="downArrow">
            <a:avLst/>
          </a:prstGeom>
          <a:gradFill flip="none" rotWithShape="1">
            <a:gsLst>
              <a:gs pos="0">
                <a:srgbClr val="FFD44B">
                  <a:shade val="30000"/>
                  <a:satMod val="115000"/>
                </a:srgbClr>
              </a:gs>
              <a:gs pos="50000">
                <a:srgbClr val="FFD44B">
                  <a:shade val="67500"/>
                  <a:satMod val="115000"/>
                </a:srgbClr>
              </a:gs>
              <a:gs pos="100000">
                <a:srgbClr val="FFD44B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4285862" y="2927866"/>
            <a:ext cx="457200" cy="587370"/>
          </a:xfrm>
          <a:prstGeom prst="downArrow">
            <a:avLst/>
          </a:prstGeom>
          <a:gradFill flip="none" rotWithShape="1">
            <a:gsLst>
              <a:gs pos="0">
                <a:srgbClr val="FFD44B">
                  <a:shade val="30000"/>
                  <a:satMod val="115000"/>
                </a:srgbClr>
              </a:gs>
              <a:gs pos="50000">
                <a:srgbClr val="FFD44B">
                  <a:shade val="67500"/>
                  <a:satMod val="115000"/>
                </a:srgbClr>
              </a:gs>
              <a:gs pos="100000">
                <a:srgbClr val="FFD44B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6943531" y="2937902"/>
            <a:ext cx="457200" cy="587370"/>
          </a:xfrm>
          <a:prstGeom prst="downArrow">
            <a:avLst/>
          </a:prstGeom>
          <a:gradFill flip="none" rotWithShape="1">
            <a:gsLst>
              <a:gs pos="0">
                <a:srgbClr val="FFD44B">
                  <a:shade val="30000"/>
                  <a:satMod val="115000"/>
                </a:srgbClr>
              </a:gs>
              <a:gs pos="50000">
                <a:srgbClr val="FFD44B">
                  <a:shade val="67500"/>
                  <a:satMod val="115000"/>
                </a:srgbClr>
              </a:gs>
              <a:gs pos="100000">
                <a:srgbClr val="FFD44B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6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Security Rule Sections</a:t>
            </a:r>
          </a:p>
        </p:txBody>
      </p:sp>
      <p:sp>
        <p:nvSpPr>
          <p:cNvPr id="9799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1"/>
            <a:ext cx="8204200" cy="3886200"/>
          </a:xfrm>
        </p:spPr>
        <p:txBody>
          <a:bodyPr>
            <a:normAutofit fontScale="92500" lnSpcReduction="20000"/>
          </a:bodyPr>
          <a:lstStyle/>
          <a:p>
            <a:pPr marL="533400" indent="-533400">
              <a:lnSpc>
                <a:spcPct val="95000"/>
              </a:lnSpc>
              <a:buFont typeface="Symbol" pitchFamily="18" charset="2"/>
              <a:buNone/>
            </a:pPr>
            <a:r>
              <a:rPr lang="en-US" sz="2400" dirty="0"/>
              <a:t>§164.103 and §164.304 – Definitions </a:t>
            </a:r>
          </a:p>
          <a:p>
            <a:pPr marL="533400" indent="-533400">
              <a:lnSpc>
                <a:spcPct val="95000"/>
              </a:lnSpc>
              <a:buFont typeface="Symbol" pitchFamily="18" charset="2"/>
              <a:buNone/>
            </a:pPr>
            <a:r>
              <a:rPr lang="en-US" sz="2400" dirty="0"/>
              <a:t>§164.105 – Organizational requirements </a:t>
            </a:r>
          </a:p>
          <a:p>
            <a:pPr marL="533400" indent="-533400">
              <a:lnSpc>
                <a:spcPct val="95000"/>
              </a:lnSpc>
              <a:spcBef>
                <a:spcPct val="0"/>
              </a:spcBef>
              <a:buFont typeface="Symbol" pitchFamily="18" charset="2"/>
              <a:buNone/>
            </a:pPr>
            <a:r>
              <a:rPr lang="en-US" sz="1800" dirty="0"/>
              <a:t>     "Health care component and "Affiliated covered entities"</a:t>
            </a:r>
            <a:r>
              <a:rPr lang="en-US" sz="2400" dirty="0"/>
              <a:t> </a:t>
            </a:r>
          </a:p>
          <a:p>
            <a:pPr marL="533400" indent="-533400">
              <a:lnSpc>
                <a:spcPct val="95000"/>
              </a:lnSpc>
              <a:buFont typeface="Symbol" pitchFamily="18" charset="2"/>
              <a:buNone/>
            </a:pPr>
            <a:r>
              <a:rPr lang="en-US" sz="2400" dirty="0"/>
              <a:t>§164.306 – Security Standards: General Rules </a:t>
            </a:r>
          </a:p>
          <a:p>
            <a:pPr marL="533400" indent="-533400">
              <a:lnSpc>
                <a:spcPct val="95000"/>
              </a:lnSpc>
              <a:buFont typeface="Symbol" pitchFamily="18" charset="2"/>
              <a:buNone/>
            </a:pPr>
            <a:r>
              <a:rPr lang="en-US" sz="2400" dirty="0">
                <a:solidFill>
                  <a:schemeClr val="tx1"/>
                </a:solidFill>
              </a:rPr>
              <a:t>§164.308 – </a:t>
            </a:r>
            <a:r>
              <a:rPr lang="en-US" sz="2400" b="1" dirty="0">
                <a:solidFill>
                  <a:schemeClr val="tx2"/>
                </a:solidFill>
              </a:rPr>
              <a:t>Administrative </a:t>
            </a:r>
            <a:r>
              <a:rPr lang="en-US" sz="2400" b="1" dirty="0" smtClean="0">
                <a:solidFill>
                  <a:schemeClr val="tx2"/>
                </a:solidFill>
              </a:rPr>
              <a:t>safeguards</a:t>
            </a:r>
            <a:endParaRPr lang="en-US" sz="2400" b="1" dirty="0">
              <a:solidFill>
                <a:schemeClr val="tx2"/>
              </a:solidFill>
            </a:endParaRPr>
          </a:p>
          <a:p>
            <a:pPr marL="533400" indent="-533400">
              <a:lnSpc>
                <a:spcPct val="95000"/>
              </a:lnSpc>
              <a:buFont typeface="Symbol" pitchFamily="18" charset="2"/>
              <a:buNone/>
            </a:pPr>
            <a:r>
              <a:rPr lang="en-US" sz="2400" dirty="0">
                <a:solidFill>
                  <a:schemeClr val="tx1"/>
                </a:solidFill>
              </a:rPr>
              <a:t>§164.310 – </a:t>
            </a:r>
            <a:r>
              <a:rPr lang="en-US" sz="2400" b="1" dirty="0">
                <a:solidFill>
                  <a:schemeClr val="tx2"/>
                </a:solidFill>
              </a:rPr>
              <a:t>Physical safeguards</a:t>
            </a:r>
          </a:p>
          <a:p>
            <a:pPr marL="533400" indent="-533400">
              <a:lnSpc>
                <a:spcPct val="95000"/>
              </a:lnSpc>
              <a:buFont typeface="Symbol" pitchFamily="18" charset="2"/>
              <a:buNone/>
            </a:pPr>
            <a:r>
              <a:rPr lang="en-US" sz="2400" dirty="0">
                <a:solidFill>
                  <a:schemeClr val="tx1"/>
                </a:solidFill>
              </a:rPr>
              <a:t>§164.312 – </a:t>
            </a:r>
            <a:r>
              <a:rPr lang="en-US" sz="2400" b="1" dirty="0">
                <a:solidFill>
                  <a:schemeClr val="tx2"/>
                </a:solidFill>
              </a:rPr>
              <a:t>Technical safeguards</a:t>
            </a:r>
          </a:p>
          <a:p>
            <a:pPr marL="533400" indent="-533400">
              <a:lnSpc>
                <a:spcPct val="95000"/>
              </a:lnSpc>
              <a:buFont typeface="Symbol" pitchFamily="18" charset="2"/>
              <a:buNone/>
            </a:pPr>
            <a:r>
              <a:rPr lang="en-US" sz="2400" dirty="0"/>
              <a:t>§164.314 – Organizational requirements</a:t>
            </a:r>
          </a:p>
          <a:p>
            <a:pPr marL="533400" indent="-533400">
              <a:lnSpc>
                <a:spcPct val="95000"/>
              </a:lnSpc>
              <a:buFont typeface="Symbol" pitchFamily="18" charset="2"/>
              <a:buNone/>
            </a:pPr>
            <a:r>
              <a:rPr lang="en-US" sz="2400" dirty="0"/>
              <a:t>§164.316 – Policies and procedures and 				documentation requirements</a:t>
            </a:r>
          </a:p>
          <a:p>
            <a:pPr marL="533400" indent="-533400">
              <a:lnSpc>
                <a:spcPct val="95000"/>
              </a:lnSpc>
              <a:buFont typeface="Symbol" pitchFamily="18" charset="2"/>
              <a:buNone/>
            </a:pPr>
            <a:r>
              <a:rPr lang="en-US" sz="2400" dirty="0"/>
              <a:t>§164.318 – Compliance dates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5590531"/>
            <a:ext cx="68415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See HIPAA checklist document file in content module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9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2"/>
                </a:solidFill>
              </a:rPr>
              <a:t>Administrative safeguards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Security management process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Risk assessment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Risk management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Security personnel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A security official responsible for policies &amp; procedures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Information access management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authorizing access to e-PHI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Workforce training and management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Proper authorization and supervision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Training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Sanctions against violations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Evaluation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Periodic assessment </a:t>
            </a:r>
          </a:p>
          <a:p>
            <a:pPr marL="914400" lvl="2" indent="0">
              <a:spcBef>
                <a:spcPts val="0"/>
              </a:spcBef>
              <a:buNone/>
            </a:pPr>
            <a:endParaRPr lang="en-US" sz="1600" dirty="0">
              <a:hlinkClick r:id="rId2"/>
            </a:endParaRPr>
          </a:p>
          <a:p>
            <a:pPr marL="914400" lvl="2" indent="0">
              <a:spcBef>
                <a:spcPts val="0"/>
              </a:spcBef>
              <a:buNone/>
            </a:pPr>
            <a:r>
              <a:rPr lang="en-US" sz="1600" dirty="0" smtClean="0">
                <a:hlinkClick r:id="rId2"/>
              </a:rPr>
              <a:t>http://www.hhs.gov/ocr/privacy/hipaa/understanding/srsummary.html</a:t>
            </a:r>
            <a:endParaRPr lang="en-US" sz="1600" dirty="0" smtClean="0"/>
          </a:p>
          <a:p>
            <a:pPr marL="914400" lvl="2" indent="0">
              <a:spcBef>
                <a:spcPts val="0"/>
              </a:spcBef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55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Physical safeguards</a:t>
            </a:r>
          </a:p>
          <a:p>
            <a:pPr lvl="1"/>
            <a:r>
              <a:rPr lang="en-US" sz="2400" dirty="0" smtClean="0"/>
              <a:t>Facility access and control</a:t>
            </a:r>
          </a:p>
          <a:p>
            <a:pPr lvl="2"/>
            <a:r>
              <a:rPr lang="en-US" sz="1800" dirty="0" smtClean="0"/>
              <a:t>Limit physical access to its facilities</a:t>
            </a:r>
          </a:p>
          <a:p>
            <a:pPr lvl="2"/>
            <a:r>
              <a:rPr lang="en-US" sz="1800" dirty="0" smtClean="0"/>
              <a:t>Ensure authorized access</a:t>
            </a:r>
          </a:p>
          <a:p>
            <a:pPr lvl="1"/>
            <a:r>
              <a:rPr lang="en-US" sz="2400" dirty="0" smtClean="0"/>
              <a:t>Workstation and device security</a:t>
            </a:r>
          </a:p>
          <a:p>
            <a:pPr lvl="2"/>
            <a:r>
              <a:rPr lang="en-US" sz="1800" dirty="0" smtClean="0"/>
              <a:t>Proper use of and access to workstations and electronic media</a:t>
            </a:r>
          </a:p>
          <a:p>
            <a:pPr lvl="2"/>
            <a:r>
              <a:rPr lang="en-US" sz="1800" dirty="0" smtClean="0"/>
              <a:t>Transfer, removal, disposal, and re-use of electronic media</a:t>
            </a:r>
          </a:p>
          <a:p>
            <a:pPr lvl="2"/>
            <a:r>
              <a:rPr lang="en-US" sz="1800" dirty="0" smtClean="0"/>
              <a:t>Ensure proper protection of e-PHI</a:t>
            </a:r>
          </a:p>
          <a:p>
            <a:pPr lvl="2"/>
            <a:endParaRPr lang="en-US" sz="1800" dirty="0" smtClean="0"/>
          </a:p>
          <a:p>
            <a:pPr marL="914400" lvl="2" indent="0">
              <a:buNone/>
            </a:pPr>
            <a:endParaRPr lang="en-US" sz="1800" dirty="0">
              <a:hlinkClick r:id="rId2"/>
            </a:endParaRPr>
          </a:p>
          <a:p>
            <a:pPr marL="914400" lvl="2" indent="0">
              <a:buNone/>
            </a:pPr>
            <a:r>
              <a:rPr lang="en-US" sz="1800" dirty="0" smtClean="0">
                <a:hlinkClick r:id="rId2"/>
              </a:rPr>
              <a:t>http://www.hhs.gov/ocr/privacy/hipaa/understanding/srsummary.html</a:t>
            </a:r>
            <a:endParaRPr lang="en-US" sz="1800" dirty="0" smtClean="0"/>
          </a:p>
          <a:p>
            <a:pPr marL="914400" lvl="2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60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Technical safeguards</a:t>
            </a:r>
          </a:p>
          <a:p>
            <a:pPr lvl="1"/>
            <a:r>
              <a:rPr lang="en-US" sz="2000" dirty="0" smtClean="0"/>
              <a:t>Access control</a:t>
            </a:r>
          </a:p>
          <a:p>
            <a:pPr lvl="2"/>
            <a:r>
              <a:rPr lang="en-US" sz="1600" dirty="0" smtClean="0"/>
              <a:t>Unique user identification</a:t>
            </a:r>
          </a:p>
          <a:p>
            <a:pPr lvl="2"/>
            <a:r>
              <a:rPr lang="en-US" sz="1600" dirty="0" smtClean="0"/>
              <a:t>Emergency access procedure</a:t>
            </a:r>
          </a:p>
          <a:p>
            <a:pPr lvl="2"/>
            <a:r>
              <a:rPr lang="en-US" sz="1600" dirty="0" smtClean="0"/>
              <a:t>Automatic log-off</a:t>
            </a:r>
          </a:p>
          <a:p>
            <a:pPr lvl="2"/>
            <a:r>
              <a:rPr lang="en-US" sz="1600" dirty="0" smtClean="0"/>
              <a:t>Encryption and decryption</a:t>
            </a:r>
          </a:p>
          <a:p>
            <a:pPr lvl="1"/>
            <a:r>
              <a:rPr lang="en-US" sz="2000" dirty="0" smtClean="0"/>
              <a:t>Audit controls</a:t>
            </a:r>
          </a:p>
          <a:p>
            <a:pPr lvl="2"/>
            <a:r>
              <a:rPr lang="en-US" sz="1600" dirty="0" smtClean="0"/>
              <a:t>Record and examine access and other activities</a:t>
            </a:r>
          </a:p>
          <a:p>
            <a:pPr lvl="1"/>
            <a:r>
              <a:rPr lang="en-US" sz="2000" dirty="0" smtClean="0"/>
              <a:t>Integrity controls</a:t>
            </a:r>
          </a:p>
          <a:p>
            <a:pPr lvl="2"/>
            <a:r>
              <a:rPr lang="en-US" sz="1600" dirty="0" smtClean="0"/>
              <a:t>Ensure that e-PHI is not improperly altered or destroyed</a:t>
            </a:r>
          </a:p>
          <a:p>
            <a:pPr lvl="1"/>
            <a:r>
              <a:rPr lang="en-US" sz="2000" dirty="0" smtClean="0"/>
              <a:t>Transmission security</a:t>
            </a:r>
          </a:p>
          <a:p>
            <a:pPr lvl="2"/>
            <a:r>
              <a:rPr lang="en-US" sz="1600" dirty="0" smtClean="0"/>
              <a:t>Guard against unauthorized access to e-PHI that is being transmitted over an electronic network</a:t>
            </a:r>
          </a:p>
          <a:p>
            <a:pPr marL="914400" lvl="2" indent="0">
              <a:buNone/>
            </a:pPr>
            <a:endParaRPr lang="en-US" sz="2000" dirty="0">
              <a:hlinkClick r:id="rId2"/>
            </a:endParaRPr>
          </a:p>
          <a:p>
            <a:pPr marL="914400" lvl="2" indent="0">
              <a:buNone/>
            </a:pPr>
            <a:r>
              <a:rPr lang="en-US" sz="1600" dirty="0" smtClean="0">
                <a:hlinkClick r:id="rId2"/>
              </a:rPr>
              <a:t>http://www.hhs.gov/ocr/privacy/hipaa/understanding/srsummary.html</a:t>
            </a:r>
            <a:endParaRPr lang="en-US" sz="1600" dirty="0" smtClean="0"/>
          </a:p>
          <a:p>
            <a:pPr marL="914400" lvl="2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60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HIPAA “Pyramid”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194" name="Picture 2" descr="http://www.hipaaacademy.net/wp-content/uploads/privacyRuleAndSecurityRuleSafeguar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73" y="1549853"/>
            <a:ext cx="7848600" cy="4689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26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Policies, Procedures and Documentation requirements</a:t>
            </a:r>
          </a:p>
          <a:p>
            <a:pPr lvl="1"/>
            <a:r>
              <a:rPr lang="en-US" dirty="0" smtClean="0"/>
              <a:t>Policies and procedures</a:t>
            </a:r>
          </a:p>
          <a:p>
            <a:pPr lvl="1"/>
            <a:r>
              <a:rPr lang="en-US" dirty="0" smtClean="0"/>
              <a:t>Documentation</a:t>
            </a:r>
          </a:p>
          <a:p>
            <a:pPr lvl="2"/>
            <a:r>
              <a:rPr lang="en-US" dirty="0" smtClean="0"/>
              <a:t>Time limit</a:t>
            </a:r>
          </a:p>
          <a:p>
            <a:pPr lvl="2"/>
            <a:r>
              <a:rPr lang="en-US" dirty="0" smtClean="0"/>
              <a:t>Availability</a:t>
            </a:r>
          </a:p>
          <a:p>
            <a:pPr lvl="2"/>
            <a:r>
              <a:rPr lang="en-US" dirty="0" smtClean="0"/>
              <a:t>Updates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97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Prior to HIPAA, no generally accepted set of security standards or general requirements for protecting health information existed in the health care industry. </a:t>
            </a:r>
            <a:endParaRPr lang="en-US" dirty="0" smtClean="0"/>
          </a:p>
          <a:p>
            <a:r>
              <a:rPr lang="en-US" dirty="0" smtClean="0"/>
              <a:t>At </a:t>
            </a:r>
            <a:r>
              <a:rPr lang="en-US" dirty="0"/>
              <a:t>the same time, new technologies were evolving, and the health care industry began to </a:t>
            </a:r>
            <a:r>
              <a:rPr lang="en-US" dirty="0">
                <a:solidFill>
                  <a:srgbClr val="FF0000"/>
                </a:solidFill>
              </a:rPr>
              <a:t>move away from paper processes </a:t>
            </a:r>
            <a:r>
              <a:rPr lang="en-US" dirty="0"/>
              <a:t>and rely more heavily on the use of </a:t>
            </a:r>
            <a:r>
              <a:rPr lang="en-US" dirty="0">
                <a:solidFill>
                  <a:srgbClr val="FF0000"/>
                </a:solidFill>
              </a:rPr>
              <a:t>electronic information </a:t>
            </a:r>
            <a:r>
              <a:rPr lang="en-US" dirty="0"/>
              <a:t>systems to pay claims, answer eligibility questions, provide health information and conduct a host of other administrative and clinically based functions. </a:t>
            </a:r>
          </a:p>
          <a:p>
            <a:r>
              <a:rPr lang="en-US" dirty="0"/>
              <a:t>Today, providers are using clinical applications such as computerized physician order entry (CPOE) systems, electronic health records (EHR), and radiology, pharmacy, and laboratory systems. </a:t>
            </a:r>
            <a:endParaRPr lang="en-US" dirty="0" smtClean="0"/>
          </a:p>
          <a:p>
            <a:r>
              <a:rPr lang="en-US" dirty="0" smtClean="0"/>
              <a:t>Health </a:t>
            </a:r>
            <a:r>
              <a:rPr lang="en-US" dirty="0"/>
              <a:t>plans are providing access to claims and care management, as well as member self-service applications.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295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 of HIPAA breaches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6647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3405" cy="641890"/>
          </a:xfrm>
        </p:spPr>
        <p:txBody>
          <a:bodyPr/>
          <a:lstStyle/>
          <a:p>
            <a:r>
              <a:rPr lang="en-US" dirty="0" smtClean="0"/>
              <a:t>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686800" cy="838200"/>
          </a:xfrm>
        </p:spPr>
        <p:txBody>
          <a:bodyPr>
            <a:normAutofit lnSpcReduction="10000"/>
          </a:bodyPr>
          <a:lstStyle/>
          <a:p>
            <a:pPr indent="0">
              <a:buNone/>
            </a:pPr>
            <a:r>
              <a:rPr lang="en-US" sz="2000" b="1" dirty="0" smtClean="0"/>
              <a:t>Breach</a:t>
            </a:r>
            <a:r>
              <a:rPr lang="en-US" sz="2000" dirty="0" smtClean="0"/>
              <a:t>: impermissible use or disclosure… such that the user or disclosure poses a significant risk of financial, reputational, or other harm to the affected individual.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350997"/>
              </p:ext>
            </p:extLst>
          </p:nvPr>
        </p:nvGraphicFramePr>
        <p:xfrm>
          <a:off x="533400" y="2092305"/>
          <a:ext cx="8305800" cy="4201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48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46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47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469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Category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Consequences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4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Fines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Did</a:t>
                      </a:r>
                      <a:r>
                        <a:rPr lang="en-US" sz="1600" baseline="0" dirty="0" smtClean="0"/>
                        <a:t> not know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/>
                        <a:t>Reasonable cause-not willful neglect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/>
                        <a:t>Willful neglect-corrected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/>
                        <a:t>Willful neglect-not corrected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$100-$50k / violation</a:t>
                      </a:r>
                    </a:p>
                    <a:p>
                      <a:r>
                        <a:rPr lang="en-US" sz="1600" dirty="0" smtClean="0"/>
                        <a:t>Max $1.5m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74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Criminal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Knowingly</a:t>
                      </a:r>
                      <a:r>
                        <a:rPr lang="en-US" sz="1600" baseline="0" dirty="0" smtClean="0"/>
                        <a:t> obtains or discloses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/>
                        <a:t>Involves false pretenses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/>
                        <a:t>Intent to sell, transfer, or use … for commercial advantages, personal gain, or malicious harm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$50k / 1yr</a:t>
                      </a:r>
                    </a:p>
                    <a:p>
                      <a:r>
                        <a:rPr lang="en-US" sz="1600" dirty="0" smtClean="0"/>
                        <a:t>$100k</a:t>
                      </a:r>
                      <a:r>
                        <a:rPr lang="en-US" sz="1600" baseline="0" dirty="0" smtClean="0"/>
                        <a:t> / 1yr</a:t>
                      </a:r>
                    </a:p>
                    <a:p>
                      <a:r>
                        <a:rPr lang="en-US" sz="1600" baseline="0" dirty="0" smtClean="0"/>
                        <a:t>$250k / 1yr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33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Lawsuits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Attorneys</a:t>
                      </a:r>
                      <a:r>
                        <a:rPr lang="en-US" sz="1600" baseline="0" dirty="0" smtClean="0"/>
                        <a:t> general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Various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33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Reporting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Individuals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172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Exceptions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Encryption of data</a:t>
                      </a:r>
                    </a:p>
                    <a:p>
                      <a:r>
                        <a:rPr lang="en-US" sz="1600" dirty="0" smtClean="0"/>
                        <a:t>Unintentional</a:t>
                      </a:r>
                      <a:r>
                        <a:rPr lang="en-US" sz="1600" baseline="0" dirty="0" smtClean="0"/>
                        <a:t> internal, covered entity or BA, person not able to retain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49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solidFill>
                  <a:schemeClr val="tx1"/>
                </a:solidFill>
              </a:rPr>
              <a:t>Theft </a:t>
            </a:r>
            <a:r>
              <a:rPr lang="en-US" sz="2200" dirty="0">
                <a:solidFill>
                  <a:schemeClr val="tx1"/>
                </a:solidFill>
              </a:rPr>
              <a:t>or loss of laptop from </a:t>
            </a:r>
            <a:r>
              <a:rPr lang="en-US" sz="2200" dirty="0" smtClean="0">
                <a:solidFill>
                  <a:schemeClr val="tx1"/>
                </a:solidFill>
              </a:rPr>
              <a:t>office, vehicle </a:t>
            </a:r>
            <a:r>
              <a:rPr lang="en-US" sz="2200" dirty="0">
                <a:solidFill>
                  <a:schemeClr val="tx1"/>
                </a:solidFill>
              </a:rPr>
              <a:t>or home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solidFill>
                  <a:schemeClr val="tx1"/>
                </a:solidFill>
              </a:rPr>
              <a:t>Backup </a:t>
            </a:r>
            <a:r>
              <a:rPr lang="en-US" sz="2200" dirty="0">
                <a:solidFill>
                  <a:schemeClr val="tx1"/>
                </a:solidFill>
              </a:rPr>
              <a:t>tapes sent to storage, never received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solidFill>
                  <a:schemeClr val="tx1"/>
                </a:solidFill>
              </a:rPr>
              <a:t>Unauthorized </a:t>
            </a:r>
            <a:r>
              <a:rPr lang="en-US" sz="2200" dirty="0">
                <a:solidFill>
                  <a:schemeClr val="tx1"/>
                </a:solidFill>
              </a:rPr>
              <a:t>access of PHI regarding celebrities, </a:t>
            </a:r>
            <a:r>
              <a:rPr lang="en-US" sz="2200" dirty="0" smtClean="0">
                <a:solidFill>
                  <a:schemeClr val="tx1"/>
                </a:solidFill>
              </a:rPr>
              <a:t>colleagues, friends </a:t>
            </a:r>
            <a:r>
              <a:rPr lang="en-US" sz="2200" dirty="0">
                <a:solidFill>
                  <a:schemeClr val="tx1"/>
                </a:solidFill>
              </a:rPr>
              <a:t>by workforce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solidFill>
                  <a:schemeClr val="tx1"/>
                </a:solidFill>
              </a:rPr>
              <a:t>Mailing </a:t>
            </a:r>
            <a:r>
              <a:rPr lang="en-US" sz="2200" dirty="0">
                <a:solidFill>
                  <a:schemeClr val="tx1"/>
                </a:solidFill>
              </a:rPr>
              <a:t>PHI to home computer via email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solidFill>
                  <a:schemeClr val="tx1"/>
                </a:solidFill>
              </a:rPr>
              <a:t>Unauthorized </a:t>
            </a:r>
            <a:r>
              <a:rPr lang="en-US" sz="2200" dirty="0">
                <a:solidFill>
                  <a:schemeClr val="tx1"/>
                </a:solidFill>
              </a:rPr>
              <a:t>access by former employee </a:t>
            </a:r>
            <a:r>
              <a:rPr lang="en-US" sz="2200" dirty="0" smtClean="0">
                <a:solidFill>
                  <a:schemeClr val="tx1"/>
                </a:solidFill>
              </a:rPr>
              <a:t>because </a:t>
            </a:r>
            <a:r>
              <a:rPr lang="en-US" sz="2200" dirty="0">
                <a:solidFill>
                  <a:schemeClr val="tx1"/>
                </a:solidFill>
              </a:rPr>
              <a:t>computer </a:t>
            </a:r>
            <a:r>
              <a:rPr lang="en-US" sz="2200" dirty="0" smtClean="0">
                <a:solidFill>
                  <a:schemeClr val="tx1"/>
                </a:solidFill>
              </a:rPr>
              <a:t>ID was left active</a:t>
            </a:r>
            <a:endParaRPr lang="en-US" sz="22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solidFill>
                  <a:schemeClr val="tx1"/>
                </a:solidFill>
              </a:rPr>
              <a:t>PHI </a:t>
            </a:r>
            <a:r>
              <a:rPr lang="en-US" sz="2200" dirty="0">
                <a:solidFill>
                  <a:schemeClr val="tx1"/>
                </a:solidFill>
              </a:rPr>
              <a:t>exposed on website due to </a:t>
            </a:r>
            <a:r>
              <a:rPr lang="en-US" sz="2200" dirty="0" smtClean="0">
                <a:solidFill>
                  <a:schemeClr val="tx1"/>
                </a:solidFill>
              </a:rPr>
              <a:t>software error</a:t>
            </a:r>
            <a:endParaRPr lang="en-US" sz="22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solidFill>
                  <a:schemeClr val="tx1"/>
                </a:solidFill>
              </a:rPr>
              <a:t>Surplus </a:t>
            </a:r>
            <a:r>
              <a:rPr lang="en-US" sz="2200" dirty="0">
                <a:solidFill>
                  <a:schemeClr val="tx1"/>
                </a:solidFill>
              </a:rPr>
              <a:t>computers sold by employees with health information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solidFill>
                  <a:schemeClr val="tx1"/>
                </a:solidFill>
              </a:rPr>
              <a:t>Identity </a:t>
            </a:r>
            <a:r>
              <a:rPr lang="en-US" sz="2200" dirty="0">
                <a:solidFill>
                  <a:schemeClr val="tx1"/>
                </a:solidFill>
              </a:rPr>
              <a:t>theft by employee using information on health records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00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2667000"/>
          </a:xfrm>
          <a:solidFill>
            <a:schemeClr val="accent3">
              <a:lumMod val="95000"/>
            </a:schemeClr>
          </a:solidFill>
          <a:ln>
            <a:solidFill>
              <a:srgbClr val="003399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The </a:t>
            </a:r>
            <a:r>
              <a:rPr lang="en-US" sz="2400" dirty="0">
                <a:solidFill>
                  <a:schemeClr val="tx1"/>
                </a:solidFill>
              </a:rPr>
              <a:t>Tufts Medical Center and an employee were sued by a patient who alleged the Center sent documents containing her </a:t>
            </a:r>
            <a:r>
              <a:rPr lang="en-US" sz="2400" dirty="0">
                <a:solidFill>
                  <a:srgbClr val="FF0000"/>
                </a:solidFill>
              </a:rPr>
              <a:t>protected health information </a:t>
            </a:r>
            <a:r>
              <a:rPr lang="en-US" sz="2400" dirty="0">
                <a:solidFill>
                  <a:schemeClr val="tx1"/>
                </a:solidFill>
              </a:rPr>
              <a:t>to a </a:t>
            </a:r>
            <a:r>
              <a:rPr lang="en-US" sz="2400" dirty="0">
                <a:solidFill>
                  <a:srgbClr val="FF0000"/>
                </a:solidFill>
              </a:rPr>
              <a:t>shared office fax machine in her place of business without her consent</a:t>
            </a:r>
            <a:r>
              <a:rPr lang="en-US" sz="2400" dirty="0">
                <a:solidFill>
                  <a:schemeClr val="tx1"/>
                </a:solidFill>
              </a:rPr>
              <a:t>, causing her great embarrassment. </a:t>
            </a:r>
            <a:r>
              <a:rPr lang="en-US" sz="2400" dirty="0" smtClean="0">
                <a:solidFill>
                  <a:schemeClr val="tx1"/>
                </a:solidFill>
              </a:rPr>
              <a:t>Although </a:t>
            </a:r>
            <a:r>
              <a:rPr lang="en-US" sz="2400" dirty="0">
                <a:solidFill>
                  <a:schemeClr val="tx1"/>
                </a:solidFill>
              </a:rPr>
              <a:t>the PHI was related to the employee’s disability claim, it was sent to the wrong fax machine located in a common area of her office.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4572000"/>
            <a:ext cx="8153400" cy="1401763"/>
          </a:xfrm>
          <a:ln>
            <a:solidFill>
              <a:srgbClr val="003399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tx2"/>
                </a:solidFill>
              </a:rPr>
              <a:t>Confirm </a:t>
            </a:r>
            <a:r>
              <a:rPr lang="en-US" sz="2400" b="1" dirty="0">
                <a:solidFill>
                  <a:schemeClr val="tx2"/>
                </a:solidFill>
              </a:rPr>
              <a:t>authorization instructions and verify telephone numbers before faxing AND use pre-programmed telephone numbers whenever possible.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8BEB-4453-4580-B59D-0A8756811DE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96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1676399"/>
          </a:xfrm>
          <a:solidFill>
            <a:schemeClr val="accent3">
              <a:lumMod val="95000"/>
            </a:schemeClr>
          </a:solidFill>
          <a:ln>
            <a:solidFill>
              <a:srgbClr val="003399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psychiatric clinic patient sued her doctor and his office manager after the </a:t>
            </a:r>
            <a:r>
              <a:rPr lang="en-US" sz="24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doctor permitted the manager to access the patient’s protected health information 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without her authorization and shared the PHI 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third parties.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3733800"/>
            <a:ext cx="8153400" cy="2392363"/>
          </a:xfrm>
          <a:ln>
            <a:solidFill>
              <a:srgbClr val="003399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Although 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complaint was initially dismissed, the North Carolina Court of Appeals reversed that decision, finding that </a:t>
            </a:r>
            <a:r>
              <a:rPr lang="en-US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HIPAA establishes a standard of care to which healthcare provider offices need to adhere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</a:t>
            </a:r>
            <a:r>
              <a:rPr lang="en-US" sz="24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liability for negligence 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may arise when that </a:t>
            </a:r>
            <a:r>
              <a:rPr lang="en-US" sz="2400" b="1" dirty="0">
                <a:solidFill>
                  <a:schemeClr val="tx2"/>
                </a:solidFill>
              </a:rPr>
              <a:t>standard of care is breached. 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8BEB-4453-4580-B59D-0A8756811DE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54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2667000"/>
          </a:xfrm>
          <a:solidFill>
            <a:schemeClr val="accent3">
              <a:lumMod val="95000"/>
            </a:schemeClr>
          </a:solidFill>
          <a:ln>
            <a:solidFill>
              <a:srgbClr val="003399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A former </a:t>
            </a:r>
            <a:r>
              <a:rPr lang="en-US" sz="2000" dirty="0">
                <a:solidFill>
                  <a:schemeClr val="tx1"/>
                </a:solidFill>
              </a:rPr>
              <a:t>UCLA Health System employee became the first person in the United States to receive jail time in a federal prison for a misdemeanor HIPAA offense. </a:t>
            </a:r>
            <a:r>
              <a:rPr lang="en-US" sz="2000" dirty="0">
                <a:solidFill>
                  <a:srgbClr val="FF0000"/>
                </a:solidFill>
              </a:rPr>
              <a:t>The employee used his employee access to the University’s electronic medical records system to view the medical records of his supervisors, co-workers, and high-profile patients</a:t>
            </a:r>
            <a:r>
              <a:rPr lang="en-US" sz="2000" dirty="0">
                <a:solidFill>
                  <a:schemeClr val="tx1"/>
                </a:solidFill>
              </a:rPr>
              <a:t>. While none of the information was “used” or sold, the </a:t>
            </a:r>
            <a:r>
              <a:rPr lang="en-US" sz="2000" dirty="0">
                <a:solidFill>
                  <a:srgbClr val="FF0000"/>
                </a:solidFill>
              </a:rPr>
              <a:t>access was nonetheless illegal because the employee lacked a valid reason for looking at the records</a:t>
            </a:r>
            <a:r>
              <a:rPr lang="en-US" sz="2000" dirty="0">
                <a:solidFill>
                  <a:schemeClr val="tx1"/>
                </a:solidFill>
              </a:rPr>
              <a:t>. 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4572000"/>
            <a:ext cx="8153400" cy="1401763"/>
          </a:xfrm>
          <a:ln>
            <a:solidFill>
              <a:srgbClr val="003399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ex-employee pled guilty to four misdemeanor counts of violating HIPAA. 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tx2"/>
                </a:solidFill>
              </a:rPr>
              <a:t>His sentence was four months in prison and a $2,000 fine.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8BEB-4453-4580-B59D-0A8756811DE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8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3962399"/>
          </a:xfrm>
          <a:solidFill>
            <a:schemeClr val="accent3">
              <a:lumMod val="95000"/>
            </a:schemeClr>
          </a:solidFill>
          <a:ln>
            <a:solidFill>
              <a:srgbClr val="003399"/>
            </a:solidFill>
          </a:ln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Imagine 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that you work with patients to help find ways to pay their medical bills. Through your work, you become aware of a family under 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substantial financial hardship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You believe that kindhearted members of the community would provide help “If they only knew” of these circumstances. 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In order to tell this story you must get specific written authorization, from the patients or their legal representatives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that identifies whom you will tell. In addition, you may communicate only the minimum amount of information necessary to describe the need. 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This type of “outreach” should be approved in advance by departmental managers and supervisors and must be consistent with institutional policy. 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8BEB-4453-4580-B59D-0A8756811DE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12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2057399"/>
          </a:xfrm>
          <a:solidFill>
            <a:schemeClr val="accent3">
              <a:lumMod val="95000"/>
            </a:schemeClr>
          </a:solidFill>
          <a:ln>
            <a:solidFill>
              <a:srgbClr val="003399"/>
            </a:solidFill>
          </a:ln>
        </p:spPr>
        <p:txBody>
          <a:bodyPr/>
          <a:lstStyle/>
          <a:p>
            <a:endParaRPr lang="en-US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Even if a researcher gets a signed “Informed Consent Form” from a research subject, if she does not also get a signed </a:t>
            </a:r>
            <a:r>
              <a:rPr lang="en-US" sz="20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HIPAA Authorization form (or waiver)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she may not use data she has collected for her research, presentations or publications. 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8BEB-4453-4580-B59D-0A8756811DE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02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7772400" cy="4495800"/>
          </a:xfrm>
          <a:solidFill>
            <a:schemeClr val="accent3">
              <a:lumMod val="95000"/>
            </a:schemeClr>
          </a:solidFill>
          <a:ln>
            <a:solidFill>
              <a:srgbClr val="003399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- Against </a:t>
            </a:r>
            <a:r>
              <a:rPr lang="en-US" sz="1600" dirty="0">
                <a:solidFill>
                  <a:schemeClr val="tx1"/>
                </a:solidFill>
              </a:rPr>
              <a:t>University policy, a health clinic employee set his phone to </a:t>
            </a:r>
            <a:r>
              <a:rPr lang="en-US" sz="1600" dirty="0">
                <a:solidFill>
                  <a:srgbClr val="FF0000"/>
                </a:solidFill>
              </a:rPr>
              <a:t>“auto-forward” his University messages to his Google account</a:t>
            </a:r>
            <a:r>
              <a:rPr lang="en-US" sz="1600" dirty="0">
                <a:solidFill>
                  <a:schemeClr val="tx1"/>
                </a:solidFill>
              </a:rPr>
              <a:t>. In addition, his supervisor sometimes sent assignments to his Google address. Also, the phone was not password protected. 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- While </a:t>
            </a:r>
            <a:r>
              <a:rPr lang="en-US" sz="1600" dirty="0">
                <a:solidFill>
                  <a:schemeClr val="tx1"/>
                </a:solidFill>
              </a:rPr>
              <a:t>on vacation, the employee’s phone “went missing”. Eventually the phone was returned by a travel office, but no one knows who may have had possession of the device while it was not in the employee’s control. 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- The </a:t>
            </a:r>
            <a:r>
              <a:rPr lang="en-US" sz="1600" dirty="0">
                <a:solidFill>
                  <a:schemeClr val="tx1"/>
                </a:solidFill>
              </a:rPr>
              <a:t>employee violated HIPAA by </a:t>
            </a:r>
            <a:r>
              <a:rPr lang="en-US" sz="1600" dirty="0">
                <a:solidFill>
                  <a:srgbClr val="FF0000"/>
                </a:solidFill>
              </a:rPr>
              <a:t>housing and transmitting PHI to an unsecure device</a:t>
            </a:r>
            <a:r>
              <a:rPr lang="en-US" sz="1600" dirty="0">
                <a:solidFill>
                  <a:schemeClr val="tx1"/>
                </a:solidFill>
              </a:rPr>
              <a:t>, creating a risk of breach that could require notification to each affected client/patient whose data was contained in the phone and possibly the government. There will also be disciplinary implications the employee and his supervisor. 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- Costs </a:t>
            </a:r>
            <a:r>
              <a:rPr lang="en-US" sz="1600" dirty="0">
                <a:solidFill>
                  <a:schemeClr val="tx1"/>
                </a:solidFill>
              </a:rPr>
              <a:t>to the University of a lost or stolen mobile device go far beyond the cost of replacing the device itself. The majority of expenses include: </a:t>
            </a:r>
          </a:p>
          <a:p>
            <a:r>
              <a:rPr lang="en-US" sz="1600" dirty="0">
                <a:solidFill>
                  <a:schemeClr val="tx1"/>
                </a:solidFill>
              </a:rPr>
              <a:t>investigative costs </a:t>
            </a:r>
          </a:p>
          <a:p>
            <a:r>
              <a:rPr lang="en-US" sz="1600" dirty="0">
                <a:solidFill>
                  <a:schemeClr val="tx1"/>
                </a:solidFill>
              </a:rPr>
              <a:t>reporting data breaches </a:t>
            </a:r>
          </a:p>
          <a:p>
            <a:r>
              <a:rPr lang="en-US" sz="1600" dirty="0">
                <a:solidFill>
                  <a:schemeClr val="tx1"/>
                </a:solidFill>
              </a:rPr>
              <a:t>liability for data breaches (</a:t>
            </a:r>
            <a:r>
              <a:rPr lang="en-US" sz="1600" i="1" dirty="0" smtClean="0">
                <a:solidFill>
                  <a:schemeClr val="tx1"/>
                </a:solidFill>
              </a:rPr>
              <a:t>e.g</a:t>
            </a:r>
            <a:r>
              <a:rPr lang="en-US" sz="1600" dirty="0">
                <a:solidFill>
                  <a:schemeClr val="tx1"/>
                </a:solidFill>
              </a:rPr>
              <a:t>. government penalties) </a:t>
            </a:r>
          </a:p>
          <a:p>
            <a:r>
              <a:rPr lang="en-US" sz="1600" dirty="0">
                <a:solidFill>
                  <a:schemeClr val="tx1"/>
                </a:solidFill>
              </a:rPr>
              <a:t>restoring hard-to-replace information </a:t>
            </a:r>
          </a:p>
          <a:p>
            <a:r>
              <a:rPr lang="en-US" sz="1600" dirty="0">
                <a:solidFill>
                  <a:schemeClr val="tx1"/>
                </a:solidFill>
              </a:rPr>
              <a:t>preventing further misuse of the data </a:t>
            </a:r>
          </a:p>
          <a:p>
            <a:r>
              <a:rPr lang="en-US" sz="1600" dirty="0">
                <a:solidFill>
                  <a:schemeClr val="tx1"/>
                </a:solidFill>
              </a:rPr>
              <a:t>lost intellectual property </a:t>
            </a:r>
          </a:p>
          <a:p>
            <a:r>
              <a:rPr lang="en-US" sz="1600" dirty="0">
                <a:solidFill>
                  <a:schemeClr val="tx1"/>
                </a:solidFill>
              </a:rPr>
              <a:t>lost productivity. </a:t>
            </a:r>
          </a:p>
          <a:p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8BEB-4453-4580-B59D-0A8756811DE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14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6962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Governance (Management)</a:t>
            </a:r>
          </a:p>
          <a:p>
            <a:r>
              <a:rPr lang="en-US" sz="2400" dirty="0" smtClean="0"/>
              <a:t>Information protection team</a:t>
            </a:r>
          </a:p>
          <a:p>
            <a:pPr lvl="1"/>
            <a:r>
              <a:rPr lang="en-US" sz="2000" dirty="0" smtClean="0"/>
              <a:t>Business units &amp; HR</a:t>
            </a:r>
          </a:p>
          <a:p>
            <a:pPr lvl="1"/>
            <a:r>
              <a:rPr lang="en-US" sz="2000" dirty="0" smtClean="0"/>
              <a:t>Security and IT</a:t>
            </a:r>
          </a:p>
          <a:p>
            <a:r>
              <a:rPr lang="en-US" sz="2400" dirty="0" smtClean="0"/>
              <a:t>Security manager</a:t>
            </a:r>
          </a:p>
          <a:p>
            <a:r>
              <a:rPr lang="en-US" sz="2400" dirty="0" smtClean="0"/>
              <a:t>Policies/Oversight/Direction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Personnel</a:t>
            </a:r>
          </a:p>
          <a:p>
            <a:r>
              <a:rPr lang="en-US" sz="2400" dirty="0" smtClean="0"/>
              <a:t>Information protection</a:t>
            </a:r>
          </a:p>
          <a:p>
            <a:r>
              <a:rPr lang="en-US" sz="2400" dirty="0" smtClean="0"/>
              <a:t>Screening/Clearance</a:t>
            </a:r>
          </a:p>
          <a:p>
            <a:r>
              <a:rPr lang="en-US" sz="2400" dirty="0" smtClean="0"/>
              <a:t>Sanctions and acknowledgements</a:t>
            </a:r>
          </a:p>
          <a:p>
            <a:endParaRPr lang="en-US" sz="2400" dirty="0" smtClean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7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While this means that the medical workforce can be more mobile and efficient (i.e., physicians can check patient records and test results from wherever they are), </a:t>
            </a:r>
            <a:r>
              <a:rPr lang="en-US" dirty="0">
                <a:solidFill>
                  <a:srgbClr val="FF0000"/>
                </a:solidFill>
              </a:rPr>
              <a:t>the rise in the adoption rate of these technologies increases the potential security risks.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major goal of the Security Rule is to </a:t>
            </a:r>
            <a:r>
              <a:rPr lang="en-US" dirty="0">
                <a:solidFill>
                  <a:srgbClr val="FF0000"/>
                </a:solidFill>
              </a:rPr>
              <a:t>protect the privacy of individuals’ health information while allowing covered entities to adopt new technologies</a:t>
            </a:r>
            <a:r>
              <a:rPr lang="en-US" dirty="0"/>
              <a:t> to improve the quality and efficiency of patient care.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Given </a:t>
            </a:r>
            <a:r>
              <a:rPr lang="en-US" dirty="0"/>
              <a:t>that </a:t>
            </a:r>
            <a:r>
              <a:rPr lang="en-US" dirty="0" smtClean="0"/>
              <a:t>health </a:t>
            </a:r>
            <a:r>
              <a:rPr lang="en-US" dirty="0"/>
              <a:t>care marketplace is diverse, the Security Rule is designed to be flexible and scalable so a </a:t>
            </a:r>
            <a:r>
              <a:rPr lang="en-US" dirty="0" smtClean="0">
                <a:solidFill>
                  <a:srgbClr val="FF0000"/>
                </a:solidFill>
              </a:rPr>
              <a:t>covered entity can implement policies, procedures, and technologies</a:t>
            </a:r>
            <a:r>
              <a:rPr lang="en-US" dirty="0" smtClean="0"/>
              <a:t> that </a:t>
            </a:r>
            <a:r>
              <a:rPr lang="en-US" dirty="0"/>
              <a:t>are appropriate for the entity’s particular size, </a:t>
            </a:r>
            <a:r>
              <a:rPr lang="en-US" dirty="0" smtClean="0"/>
              <a:t>organizational </a:t>
            </a:r>
            <a:r>
              <a:rPr lang="en-US" dirty="0"/>
              <a:t>structure, and risks to consumers’ e-PHI.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7298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84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Assets</a:t>
            </a:r>
          </a:p>
          <a:p>
            <a:r>
              <a:rPr lang="en-US" sz="2000" dirty="0" smtClean="0"/>
              <a:t>Data classification</a:t>
            </a:r>
          </a:p>
          <a:p>
            <a:pPr lvl="1"/>
            <a:r>
              <a:rPr lang="en-US" sz="1800" dirty="0" smtClean="0"/>
              <a:t>Levels/handling</a:t>
            </a:r>
          </a:p>
          <a:p>
            <a:r>
              <a:rPr lang="en-US" sz="2000" dirty="0" smtClean="0"/>
              <a:t>Accountability</a:t>
            </a:r>
          </a:p>
          <a:p>
            <a:pPr lvl="1"/>
            <a:r>
              <a:rPr lang="en-US" sz="1800" dirty="0" smtClean="0"/>
              <a:t>Inventory/tracking</a:t>
            </a:r>
          </a:p>
          <a:p>
            <a:pPr marL="0" indent="0">
              <a:buNone/>
            </a:pPr>
            <a:r>
              <a:rPr lang="en-US" sz="2000" b="1" dirty="0" smtClean="0"/>
              <a:t>System operations</a:t>
            </a:r>
          </a:p>
          <a:p>
            <a:r>
              <a:rPr lang="en-US" sz="2000" dirty="0" smtClean="0"/>
              <a:t>Access</a:t>
            </a:r>
          </a:p>
          <a:p>
            <a:pPr lvl="1"/>
            <a:r>
              <a:rPr lang="en-US" sz="1800" dirty="0" smtClean="0"/>
              <a:t>ID/Password</a:t>
            </a:r>
          </a:p>
          <a:p>
            <a:pPr lvl="1"/>
            <a:r>
              <a:rPr lang="en-US" sz="1800" dirty="0" smtClean="0"/>
              <a:t>Auto log-off</a:t>
            </a:r>
          </a:p>
          <a:p>
            <a:pPr lvl="1"/>
            <a:r>
              <a:rPr lang="en-US" sz="1800" dirty="0" smtClean="0"/>
              <a:t>Management</a:t>
            </a:r>
          </a:p>
          <a:p>
            <a:r>
              <a:rPr lang="en-US" sz="2000" dirty="0" smtClean="0"/>
              <a:t>Administration/vendor support</a:t>
            </a:r>
          </a:p>
          <a:p>
            <a:r>
              <a:rPr lang="en-US" sz="2000" dirty="0" smtClean="0"/>
              <a:t>Network</a:t>
            </a:r>
          </a:p>
          <a:p>
            <a:r>
              <a:rPr lang="en-US" sz="2000" dirty="0" smtClean="0"/>
              <a:t>Continuity; </a:t>
            </a:r>
            <a:r>
              <a:rPr lang="en-US" sz="1800" dirty="0" smtClean="0"/>
              <a:t>Backups &amp; recovery</a:t>
            </a:r>
          </a:p>
          <a:p>
            <a:endParaRPr lang="en-US" sz="2000" dirty="0" smtClean="0"/>
          </a:p>
          <a:p>
            <a:pPr marL="457200" lvl="1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97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Physical</a:t>
            </a:r>
          </a:p>
          <a:p>
            <a:r>
              <a:rPr lang="en-US" sz="2400" dirty="0" smtClean="0"/>
              <a:t>Facility/work areas/processing</a:t>
            </a:r>
          </a:p>
          <a:p>
            <a:r>
              <a:rPr lang="en-US" sz="2400" dirty="0" smtClean="0"/>
              <a:t>Workstations/portable devices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Perimeter</a:t>
            </a:r>
          </a:p>
          <a:p>
            <a:r>
              <a:rPr lang="en-US" sz="2400" dirty="0" smtClean="0"/>
              <a:t>Transmission and access points</a:t>
            </a:r>
          </a:p>
          <a:p>
            <a:endParaRPr lang="en-US" sz="2400" dirty="0" smtClean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50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Security Controls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497784"/>
              </p:ext>
            </p:extLst>
          </p:nvPr>
        </p:nvGraphicFramePr>
        <p:xfrm>
          <a:off x="1143000" y="1752600"/>
          <a:ext cx="7010400" cy="3708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36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Scenarios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Controls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4865">
                <a:tc>
                  <a:txBody>
                    <a:bodyPr/>
                    <a:lstStyle/>
                    <a:p>
                      <a:r>
                        <a:rPr lang="en-US" dirty="0" smtClean="0"/>
                        <a:t>Phishing</a:t>
                      </a:r>
                      <a:r>
                        <a:rPr lang="en-US" baseline="0" dirty="0" smtClean="0"/>
                        <a:t> and help desk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Employee training,</a:t>
                      </a:r>
                      <a:r>
                        <a:rPr lang="en-US" baseline="0" dirty="0" smtClean="0"/>
                        <a:t> password admin, incident response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8406">
                <a:tc>
                  <a:txBody>
                    <a:bodyPr/>
                    <a:lstStyle/>
                    <a:p>
                      <a:r>
                        <a:rPr lang="en-US" dirty="0" smtClean="0"/>
                        <a:t>Workstations, ID/passwords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Physical security, passwords,</a:t>
                      </a:r>
                      <a:r>
                        <a:rPr lang="en-US" baseline="0" dirty="0" smtClean="0"/>
                        <a:t> training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8406">
                <a:tc>
                  <a:txBody>
                    <a:bodyPr/>
                    <a:lstStyle/>
                    <a:p>
                      <a:r>
                        <a:rPr lang="en-US" dirty="0" smtClean="0"/>
                        <a:t>Wireless access external to facilities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Authorization, testing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362">
                <a:tc>
                  <a:txBody>
                    <a:bodyPr/>
                    <a:lstStyle/>
                    <a:p>
                      <a:r>
                        <a:rPr lang="en-US" dirty="0" smtClean="0"/>
                        <a:t>Admin or</a:t>
                      </a:r>
                      <a:r>
                        <a:rPr lang="en-US" baseline="0" dirty="0" smtClean="0"/>
                        <a:t> shared mailboxes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ID/password, authentication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242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Objective: risk identification and management</a:t>
            </a:r>
          </a:p>
          <a:p>
            <a:r>
              <a:rPr lang="en-US" sz="2400" dirty="0" smtClean="0"/>
              <a:t>Viewpoint</a:t>
            </a:r>
          </a:p>
          <a:p>
            <a:pPr lvl="1"/>
            <a:r>
              <a:rPr lang="en-US" sz="2000" dirty="0" smtClean="0"/>
              <a:t>Program wide/system specific</a:t>
            </a:r>
          </a:p>
          <a:p>
            <a:pPr lvl="1"/>
            <a:r>
              <a:rPr lang="en-US" sz="2000" dirty="0" smtClean="0"/>
              <a:t>Asset and resource protection approach</a:t>
            </a:r>
          </a:p>
          <a:p>
            <a:pPr lvl="1"/>
            <a:r>
              <a:rPr lang="en-US" sz="2000" dirty="0" smtClean="0"/>
              <a:t>Areas of weakness – potential vulnerabilities</a:t>
            </a:r>
          </a:p>
          <a:p>
            <a:pPr lvl="1"/>
            <a:r>
              <a:rPr lang="en-US" sz="2000" dirty="0" smtClean="0"/>
              <a:t>Trusted employees/administrators &amp; vendors</a:t>
            </a:r>
          </a:p>
          <a:p>
            <a:r>
              <a:rPr lang="en-US" sz="2400" dirty="0" smtClean="0"/>
              <a:t>Information flow</a:t>
            </a:r>
          </a:p>
          <a:p>
            <a:pPr lvl="1"/>
            <a:r>
              <a:rPr lang="en-US" sz="2000" dirty="0" smtClean="0"/>
              <a:t>Processing</a:t>
            </a:r>
          </a:p>
          <a:p>
            <a:pPr lvl="1"/>
            <a:r>
              <a:rPr lang="en-US" sz="2000" dirty="0" smtClean="0"/>
              <a:t>Storage</a:t>
            </a:r>
          </a:p>
          <a:p>
            <a:pPr lvl="1"/>
            <a:r>
              <a:rPr lang="en-US" sz="2000" dirty="0" smtClean="0"/>
              <a:t>Transmission</a:t>
            </a:r>
          </a:p>
          <a:p>
            <a:r>
              <a:rPr lang="en-US" sz="2400" dirty="0" smtClean="0"/>
              <a:t>Standards based</a:t>
            </a:r>
          </a:p>
          <a:p>
            <a:r>
              <a:rPr lang="en-US" sz="2400" dirty="0" smtClean="0"/>
              <a:t>Management responsibility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44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 smtClean="0"/>
              <a:t>Common Risks</a:t>
            </a:r>
          </a:p>
          <a:p>
            <a:r>
              <a:rPr lang="en-US" sz="2400" dirty="0" smtClean="0"/>
              <a:t>System access - not role based/updated/deleted</a:t>
            </a:r>
          </a:p>
          <a:p>
            <a:r>
              <a:rPr lang="en-US" sz="2400" dirty="0" smtClean="0"/>
              <a:t>Vendor access – no restriction/monitoring</a:t>
            </a:r>
          </a:p>
          <a:p>
            <a:r>
              <a:rPr lang="en-US" sz="2400" dirty="0" smtClean="0"/>
              <a:t>Physical security – doors/guards not effective</a:t>
            </a:r>
          </a:p>
          <a:p>
            <a:r>
              <a:rPr lang="en-US" sz="2400" dirty="0" smtClean="0"/>
              <a:t>Workstations – not secured, some shared</a:t>
            </a:r>
          </a:p>
          <a:p>
            <a:r>
              <a:rPr lang="en-US" sz="2400" dirty="0" smtClean="0"/>
              <a:t>Portable media storage – not encrypted</a:t>
            </a:r>
          </a:p>
          <a:p>
            <a:r>
              <a:rPr lang="en-US" sz="2400" dirty="0" smtClean="0"/>
              <a:t>Wireless – access points and weak encryption</a:t>
            </a:r>
          </a:p>
          <a:p>
            <a:r>
              <a:rPr lang="en-US" sz="2400" dirty="0" smtClean="0"/>
              <a:t>Recovery – backups not performed and tested, plan not documented and tested, lack of training for key personnel</a:t>
            </a:r>
          </a:p>
          <a:p>
            <a:pPr marL="0" indent="0">
              <a:buNone/>
            </a:pPr>
            <a:endParaRPr lang="en-US" sz="1600" dirty="0" smtClean="0">
              <a:hlinkClick r:id="rId2"/>
            </a:endParaRPr>
          </a:p>
          <a:p>
            <a:pPr marL="0" indent="0">
              <a:buNone/>
            </a:pPr>
            <a:r>
              <a:rPr lang="en-US" sz="1600" dirty="0" smtClean="0">
                <a:hlinkClick r:id="rId2"/>
              </a:rPr>
              <a:t>http://www.hhs.gov/ocr/privacy/hipaa/administrative/securityrule/rafinalguidance.html</a:t>
            </a:r>
            <a:endParaRPr lang="en-US" sz="16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90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HITECH 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294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HITECH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Stands for “Health Information Technology for Economic and Clinical Health”</a:t>
            </a:r>
          </a:p>
          <a:p>
            <a:r>
              <a:rPr lang="en-US" sz="2800" dirty="0" smtClean="0"/>
              <a:t>Passed by Congress in 2009 as part of the American Recovery and Reinvestment Act (ARRA) </a:t>
            </a:r>
          </a:p>
          <a:p>
            <a:r>
              <a:rPr lang="en-US" sz="2800" dirty="0" smtClean="0"/>
              <a:t>Amendment to the existing Public Health Service Act, namely Title XXX, Health Information Technology and Quality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</a:t>
            </a:r>
            <a:r>
              <a:rPr lang="en-US" sz="3600" dirty="0" err="1" smtClean="0"/>
              <a:t>HITECH</a:t>
            </a:r>
            <a:r>
              <a:rPr lang="en-US" sz="3600" dirty="0" smtClean="0"/>
              <a:t> Act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sz="2800" dirty="0" smtClean="0"/>
              <a:t>The primary objective of the HITECH Act was to encourage providers and hospitals to implement and meaningfully use </a:t>
            </a:r>
            <a:r>
              <a:rPr lang="en-US" sz="2800" dirty="0" smtClean="0">
                <a:solidFill>
                  <a:srgbClr val="FF0000"/>
                </a:solidFill>
              </a:rPr>
              <a:t>certified EHRs</a:t>
            </a:r>
          </a:p>
          <a:p>
            <a:pPr marL="514350" indent="-514350"/>
            <a:r>
              <a:rPr lang="en-US" sz="2800" dirty="0" smtClean="0"/>
              <a:t>The hope is that this will result in</a:t>
            </a:r>
          </a:p>
          <a:p>
            <a:pPr marL="914400" lvl="1" indent="-514350"/>
            <a:r>
              <a:rPr lang="en-US" sz="2400" dirty="0" smtClean="0"/>
              <a:t>Improved quality of care</a:t>
            </a:r>
          </a:p>
          <a:p>
            <a:pPr marL="914400" lvl="1" indent="-514350"/>
            <a:r>
              <a:rPr lang="en-US" sz="2400" dirty="0" smtClean="0"/>
              <a:t>Reduction of cost</a:t>
            </a:r>
          </a:p>
          <a:p>
            <a:pPr marL="514350" indent="-514350"/>
            <a:r>
              <a:rPr lang="en-US" sz="2800" dirty="0" smtClean="0"/>
              <a:t>It tries to achieve these objectives by	</a:t>
            </a:r>
          </a:p>
          <a:p>
            <a:pPr marL="914400" lvl="1" indent="-514350"/>
            <a:r>
              <a:rPr lang="en-US" sz="2400" dirty="0" smtClean="0">
                <a:solidFill>
                  <a:srgbClr val="FF0000"/>
                </a:solidFill>
              </a:rPr>
              <a:t>Providing financial incentives </a:t>
            </a:r>
            <a:r>
              <a:rPr lang="en-US" sz="2400" dirty="0" smtClean="0"/>
              <a:t>prior to 2015</a:t>
            </a:r>
          </a:p>
          <a:p>
            <a:pPr marL="914400" lvl="1" indent="-514350"/>
            <a:r>
              <a:rPr lang="en-US" sz="2400" dirty="0" smtClean="0"/>
              <a:t>Reduce payment rates by 2015 for those physicians and hospitals that have not implemented an EHR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</a:t>
            </a:r>
            <a:r>
              <a:rPr lang="en-US" sz="3600" dirty="0" err="1" smtClean="0"/>
              <a:t>HITECH</a:t>
            </a:r>
            <a:r>
              <a:rPr lang="en-US" sz="3600" dirty="0" smtClean="0"/>
              <a:t> Act Amounts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For eligible healthcare providers (EP)</a:t>
            </a:r>
            <a:r>
              <a:rPr lang="en-US" sz="2000" dirty="0" smtClean="0"/>
              <a:t>,</a:t>
            </a:r>
          </a:p>
          <a:p>
            <a:pPr lvl="1"/>
            <a:r>
              <a:rPr lang="en-US" sz="2000" dirty="0" smtClean="0"/>
              <a:t>Under Medicare, up to $44,000</a:t>
            </a:r>
          </a:p>
          <a:p>
            <a:pPr lvl="1"/>
            <a:r>
              <a:rPr lang="en-US" sz="2000" dirty="0" smtClean="0"/>
              <a:t>Under Medicaid, up to $63,750</a:t>
            </a:r>
          </a:p>
          <a:p>
            <a:r>
              <a:rPr lang="en-US" sz="2400" dirty="0" smtClean="0"/>
              <a:t>For eligible hospitals and critical access hospitals (EH), $2,000,000 base plus additional payments related to patient discharges</a:t>
            </a:r>
          </a:p>
          <a:p>
            <a:r>
              <a:rPr lang="en-US" sz="2400" dirty="0" smtClean="0"/>
              <a:t>Notes:</a:t>
            </a:r>
          </a:p>
          <a:p>
            <a:pPr lvl="1"/>
            <a:r>
              <a:rPr lang="en-US" sz="2000" dirty="0" smtClean="0"/>
              <a:t>There is a sliding scale with EPs and </a:t>
            </a:r>
            <a:r>
              <a:rPr lang="en-US" sz="2000" dirty="0" err="1" smtClean="0"/>
              <a:t>EHs</a:t>
            </a:r>
            <a:r>
              <a:rPr lang="en-US" sz="2000" dirty="0" smtClean="0"/>
              <a:t> receiving more incentive payments the sooner they implement an EHR.</a:t>
            </a:r>
          </a:p>
          <a:p>
            <a:pPr lvl="1"/>
            <a:r>
              <a:rPr lang="en-US" sz="2000" dirty="0" smtClean="0"/>
              <a:t>Most healthcare providers who provide 90% of their services in a hospital setting are not eligible for the provider specific incentives.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8402"/>
            <a:ext cx="8610600" cy="641890"/>
          </a:xfrm>
        </p:spPr>
        <p:txBody>
          <a:bodyPr/>
          <a:lstStyle/>
          <a:p>
            <a:r>
              <a:rPr lang="en-US" sz="3600" dirty="0" smtClean="0"/>
              <a:t>Certified </a:t>
            </a:r>
            <a:r>
              <a:rPr lang="en-US" sz="3600" dirty="0" err="1" smtClean="0"/>
              <a:t>EHRs</a:t>
            </a:r>
            <a:r>
              <a:rPr lang="en-US" sz="3600" dirty="0" smtClean="0"/>
              <a:t> and Meaningful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773405" cy="4848602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</a:pPr>
            <a:r>
              <a:rPr lang="en-US" sz="2400" dirty="0" smtClean="0"/>
              <a:t>The HITECH act itself does not define what makes an EHR certified or what constitutes meaningful use</a:t>
            </a:r>
          </a:p>
          <a:p>
            <a:pPr marL="0" indent="0">
              <a:lnSpc>
                <a:spcPct val="90000"/>
              </a:lnSpc>
              <a:buNone/>
            </a:pPr>
            <a:endParaRPr lang="en-US" sz="2400" dirty="0" smtClean="0"/>
          </a:p>
          <a:p>
            <a:pPr marL="609600" indent="-609600">
              <a:lnSpc>
                <a:spcPct val="90000"/>
              </a:lnSpc>
            </a:pPr>
            <a:r>
              <a:rPr lang="en-US" sz="2400" dirty="0" smtClean="0"/>
              <a:t>It provides for additional rules to be formulated by</a:t>
            </a:r>
          </a:p>
          <a:p>
            <a:pPr marL="1009650" lvl="1" indent="-609600">
              <a:lnSpc>
                <a:spcPct val="90000"/>
              </a:lnSpc>
            </a:pPr>
            <a:r>
              <a:rPr lang="en-US" sz="2000" dirty="0" smtClean="0"/>
              <a:t>Office of the National Coordinator for Health Information Technology (</a:t>
            </a:r>
            <a:r>
              <a:rPr lang="en-US" sz="2000" dirty="0" err="1" smtClean="0"/>
              <a:t>ONC</a:t>
            </a:r>
            <a:r>
              <a:rPr lang="en-US" sz="2000" dirty="0" smtClean="0"/>
              <a:t>, </a:t>
            </a:r>
            <a:r>
              <a:rPr lang="en-US" sz="2000" dirty="0" err="1" smtClean="0"/>
              <a:t>ONCHIT</a:t>
            </a:r>
            <a:r>
              <a:rPr lang="en-US" sz="2000" dirty="0" smtClean="0"/>
              <a:t>) in Dept of Health and Human Services for certified </a:t>
            </a:r>
            <a:r>
              <a:rPr lang="en-US" sz="2000" dirty="0" err="1" smtClean="0"/>
              <a:t>EHRs</a:t>
            </a:r>
            <a:endParaRPr lang="en-US" sz="2000" dirty="0" smtClean="0"/>
          </a:p>
          <a:p>
            <a:pPr marL="1009650" lvl="1" indent="-609600">
              <a:lnSpc>
                <a:spcPct val="90000"/>
              </a:lnSpc>
            </a:pPr>
            <a:r>
              <a:rPr lang="en-US" sz="2000" dirty="0" smtClean="0"/>
              <a:t>Secretary of Health and Human Services for meaningful use</a:t>
            </a:r>
          </a:p>
          <a:p>
            <a:pPr marL="1017258" lvl="1" indent="-609600">
              <a:lnSpc>
                <a:spcPct val="90000"/>
              </a:lnSpc>
            </a:pPr>
            <a:r>
              <a:rPr lang="en-US" sz="2000" dirty="0" smtClean="0"/>
              <a:t>The first rule was promulgated July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60837"/>
            <a:ext cx="8229600" cy="1935163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Health Insurance Portability and Accountability Act of 1996 (HIPAA)</a:t>
            </a:r>
          </a:p>
          <a:p>
            <a:r>
              <a:rPr lang="en-US" sz="2000" dirty="0" smtClean="0"/>
              <a:t>Health Information Technology for Economic and Clinical Health (HITECH) Act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800" dirty="0" smtClean="0">
                <a:hlinkClick r:id="rId2"/>
              </a:rPr>
              <a:t>http://www.hhs.gov/ocr/privacy/hipaa/administrative/index.html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>
                <a:hlinkClick r:id="rId3"/>
              </a:rPr>
              <a:t>http://www.hhs.gov/ocr/privacy/hipaa/understanding/coveredentities/hitechblurb.html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66800" y="1600200"/>
            <a:ext cx="1905000" cy="178510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HIPAA</a:t>
            </a:r>
            <a:br>
              <a:rPr lang="en-US" sz="2400" b="1" dirty="0" smtClean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Security</a:t>
            </a:r>
            <a:endParaRPr lang="en-US" b="1" dirty="0" smtClean="0">
              <a:solidFill>
                <a:schemeClr val="bg1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05200" y="1600200"/>
            <a:ext cx="1905000" cy="178510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HIPAA</a:t>
            </a:r>
            <a:br>
              <a:rPr lang="en-US" sz="2400" b="1" dirty="0" smtClean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Privacy</a:t>
            </a:r>
            <a:endParaRPr lang="en-US" b="1" dirty="0" smtClean="0">
              <a:solidFill>
                <a:schemeClr val="bg1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1600200"/>
            <a:ext cx="1905000" cy="1015663"/>
          </a:xfrm>
          <a:prstGeom prst="rect">
            <a:avLst/>
          </a:prstGeom>
          <a:solidFill>
            <a:srgbClr val="003399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HITECH</a:t>
            </a:r>
            <a:endParaRPr lang="en-US" b="1" dirty="0" smtClean="0">
              <a:solidFill>
                <a:schemeClr val="bg1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676400" y="2567226"/>
            <a:ext cx="1676400" cy="162377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76400" y="2643426"/>
            <a:ext cx="1828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Use &amp; Disclosure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Pub. 2000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Compliance by 2003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/>
              <a:t>U</a:t>
            </a:r>
            <a:r>
              <a:rPr lang="en-US" sz="1400" dirty="0" smtClean="0"/>
              <a:t>pdate 2013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4026159" y="2567226"/>
            <a:ext cx="1676400" cy="1524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114800" y="2698284"/>
            <a:ext cx="1752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40+ </a:t>
            </a:r>
            <a:r>
              <a:rPr lang="en-US" sz="1400" dirty="0" err="1" smtClean="0"/>
              <a:t>req.s</a:t>
            </a:r>
            <a:endParaRPr lang="en-US" sz="1400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Pub. 2003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Compliance by 4/1/2005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Update 2013</a:t>
            </a:r>
            <a:endParaRPr lang="en-US" sz="1200" dirty="0"/>
          </a:p>
        </p:txBody>
      </p:sp>
      <p:sp>
        <p:nvSpPr>
          <p:cNvPr id="12" name="Rounded Rectangle 11"/>
          <p:cNvSpPr/>
          <p:nvPr/>
        </p:nvSpPr>
        <p:spPr>
          <a:xfrm>
            <a:off x="6400800" y="2559450"/>
            <a:ext cx="1676400" cy="1524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489441" y="2690508"/>
            <a:ext cx="15877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Fines/Penalty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Pub. 2009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Compliance by 2010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4317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Certifying </a:t>
            </a:r>
            <a:r>
              <a:rPr lang="en-US" sz="3600" dirty="0" err="1" smtClean="0"/>
              <a:t>EHRs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An EHR, or a component thereof, can be certified by an ONC Authorized Testing and Certification Body (ONC-ACTB)</a:t>
            </a:r>
          </a:p>
          <a:p>
            <a:r>
              <a:rPr lang="en-US" sz="2800" dirty="0" smtClean="0"/>
              <a:t>An organization can apply to be an </a:t>
            </a:r>
            <a:r>
              <a:rPr lang="en-US" sz="2800" dirty="0" err="1" smtClean="0"/>
              <a:t>ONC-ACTB</a:t>
            </a:r>
            <a:r>
              <a:rPr lang="en-US" sz="2800" dirty="0" smtClean="0"/>
              <a:t> by</a:t>
            </a:r>
          </a:p>
          <a:p>
            <a:pPr lvl="1"/>
            <a:r>
              <a:rPr lang="en-US" sz="2400" dirty="0" smtClean="0"/>
              <a:t>Completing an application form, and</a:t>
            </a:r>
          </a:p>
          <a:p>
            <a:pPr lvl="1"/>
            <a:r>
              <a:rPr lang="en-US" sz="2400" dirty="0" smtClean="0"/>
              <a:t>Passing a proficiency examination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Certification Criteria for </a:t>
            </a:r>
            <a:r>
              <a:rPr lang="en-US" sz="3600" dirty="0" err="1" smtClean="0"/>
              <a:t>EHRs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en-US" sz="2800" dirty="0" smtClean="0"/>
              <a:t>Essentially, the final rule on certification standards for EHRs boils down to requiring an EHR (or an EHR module) to: </a:t>
            </a:r>
          </a:p>
          <a:p>
            <a:pPr lvl="1"/>
            <a:r>
              <a:rPr lang="en-US" sz="2400" dirty="0" smtClean="0"/>
              <a:t>Provide the functionality </a:t>
            </a:r>
            <a:r>
              <a:rPr lang="en-US" sz="2400" dirty="0" smtClean="0">
                <a:solidFill>
                  <a:srgbClr val="FF0000"/>
                </a:solidFill>
              </a:rPr>
              <a:t>required for meaningful use </a:t>
            </a:r>
          </a:p>
          <a:p>
            <a:pPr lvl="1"/>
            <a:r>
              <a:rPr lang="en-US" sz="2400" dirty="0" smtClean="0"/>
              <a:t>Adhere to some separately specified standards (e.g., HL7 2.3.1) </a:t>
            </a:r>
          </a:p>
          <a:p>
            <a:pPr lvl="1"/>
            <a:r>
              <a:rPr lang="en-US" sz="2400" dirty="0" smtClean="0"/>
              <a:t>Provide that patient </a:t>
            </a:r>
            <a:r>
              <a:rPr lang="en-US" sz="2400" dirty="0" smtClean="0">
                <a:solidFill>
                  <a:srgbClr val="FF0000"/>
                </a:solidFill>
              </a:rPr>
              <a:t>data are secure </a:t>
            </a:r>
            <a:r>
              <a:rPr lang="en-US" sz="2400" dirty="0" smtClean="0"/>
              <a:t>both in </a:t>
            </a:r>
            <a:r>
              <a:rPr lang="en-US" sz="2400" dirty="0" smtClean="0">
                <a:solidFill>
                  <a:srgbClr val="FF0000"/>
                </a:solidFill>
              </a:rPr>
              <a:t>storage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transmission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Meaningful 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9248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848600" cy="990600"/>
          </a:xfrm>
        </p:spPr>
        <p:txBody>
          <a:bodyPr/>
          <a:lstStyle/>
          <a:p>
            <a:r>
              <a:rPr lang="en-US" sz="3600" dirty="0" smtClean="0"/>
              <a:t>Definition of Meaningful Use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dirty="0" smtClean="0"/>
              <a:t>The meaningful use rule provides</a:t>
            </a:r>
          </a:p>
          <a:p>
            <a:r>
              <a:rPr lang="en-US" sz="2900" dirty="0" smtClean="0"/>
              <a:t>A set of general core objectives all of which both EP and EH must meet</a:t>
            </a:r>
          </a:p>
          <a:p>
            <a:r>
              <a:rPr lang="en-US" sz="2900" dirty="0" smtClean="0"/>
              <a:t>A set of EP specific </a:t>
            </a:r>
            <a:r>
              <a:rPr lang="en-US" sz="2900" dirty="0" smtClean="0">
                <a:solidFill>
                  <a:srgbClr val="FF0000"/>
                </a:solidFill>
              </a:rPr>
              <a:t>core objectives</a:t>
            </a:r>
          </a:p>
          <a:p>
            <a:r>
              <a:rPr lang="en-US" sz="2900" dirty="0" smtClean="0"/>
              <a:t>A set of hospital specific core objectives</a:t>
            </a:r>
          </a:p>
          <a:p>
            <a:r>
              <a:rPr lang="en-US" sz="2900" dirty="0" smtClean="0"/>
              <a:t>A menu set of objectives for EPs  of which a limited number must be met</a:t>
            </a:r>
          </a:p>
          <a:p>
            <a:r>
              <a:rPr lang="en-US" sz="2900" dirty="0" smtClean="0"/>
              <a:t>A menu set of objectives for EHs of which a limited number must be met</a:t>
            </a:r>
          </a:p>
          <a:p>
            <a:r>
              <a:rPr lang="en-US" sz="2900" dirty="0" smtClean="0"/>
              <a:t>A specific measure for each objective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71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Demonstrating Meaningful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At a high level, requirement to</a:t>
            </a:r>
          </a:p>
          <a:p>
            <a:r>
              <a:rPr lang="en-US" sz="2900" dirty="0" smtClean="0"/>
              <a:t>Demonstrate use of certified EHR technology in a meaningful manner;</a:t>
            </a:r>
          </a:p>
          <a:p>
            <a:r>
              <a:rPr lang="en-US" sz="2900" dirty="0" smtClean="0"/>
              <a:t>Demonstrate … the electronic exchange of health information to improve the quality of health care</a:t>
            </a:r>
          </a:p>
          <a:p>
            <a:r>
              <a:rPr lang="en-US" sz="2900" dirty="0" smtClean="0"/>
              <a:t>Using .. certified EHR technology, submit to the secretary of </a:t>
            </a:r>
            <a:r>
              <a:rPr lang="en-US" sz="2900" dirty="0" err="1" smtClean="0"/>
              <a:t>HHS</a:t>
            </a:r>
            <a:r>
              <a:rPr lang="en-US" sz="2900" dirty="0" smtClean="0"/>
              <a:t> information on clinical quality measures.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Demonstrating Meaningful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err="1" smtClean="0"/>
              <a:t>HITECH</a:t>
            </a:r>
            <a:r>
              <a:rPr lang="en-US" sz="2800" dirty="0" smtClean="0"/>
              <a:t> Act allows for </a:t>
            </a:r>
            <a:r>
              <a:rPr lang="en-US" sz="2800" dirty="0" smtClean="0">
                <a:solidFill>
                  <a:srgbClr val="FF0000"/>
                </a:solidFill>
              </a:rPr>
              <a:t>multiple ways to demonstrate meaningful use </a:t>
            </a:r>
            <a:r>
              <a:rPr lang="en-US" sz="2800" dirty="0" smtClean="0"/>
              <a:t>to the </a:t>
            </a:r>
            <a:r>
              <a:rPr lang="en-US" sz="2800" dirty="0" err="1" smtClean="0"/>
              <a:t>DHHS</a:t>
            </a:r>
            <a:r>
              <a:rPr lang="en-US" sz="2800" dirty="0" smtClean="0"/>
              <a:t> but the final rule states that meaningful use is demonstrated</a:t>
            </a:r>
          </a:p>
          <a:p>
            <a:r>
              <a:rPr lang="en-US" sz="2900" dirty="0" smtClean="0"/>
              <a:t>Initially through a self-attestation by the EP or EH that they used an EHR meaningfully</a:t>
            </a:r>
          </a:p>
          <a:p>
            <a:r>
              <a:rPr lang="en-US" sz="2900" dirty="0" smtClean="0"/>
              <a:t>In subsequent years, EPs and </a:t>
            </a:r>
            <a:r>
              <a:rPr lang="en-US" sz="2900" dirty="0" err="1" smtClean="0"/>
              <a:t>EHs</a:t>
            </a:r>
            <a:r>
              <a:rPr lang="en-US" sz="2900" dirty="0" smtClean="0"/>
              <a:t> are also judged by whether they report clinical quality information</a:t>
            </a:r>
          </a:p>
          <a:p>
            <a:endParaRPr lang="en-US" sz="2200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Core Objectives for Everybody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CPOE</a:t>
            </a:r>
          </a:p>
          <a:p>
            <a:r>
              <a:rPr lang="en-US" sz="2400" dirty="0" smtClean="0"/>
              <a:t>Drug-to-drug and drug allergy checks</a:t>
            </a:r>
          </a:p>
          <a:p>
            <a:r>
              <a:rPr lang="en-US" sz="2400" dirty="0" smtClean="0"/>
              <a:t>Demographics</a:t>
            </a:r>
          </a:p>
          <a:p>
            <a:r>
              <a:rPr lang="en-US" sz="2400" dirty="0" smtClean="0"/>
              <a:t>Up-to-date problem list</a:t>
            </a:r>
          </a:p>
          <a:p>
            <a:r>
              <a:rPr lang="en-US" sz="2400" dirty="0" smtClean="0"/>
              <a:t>Active medication list</a:t>
            </a:r>
          </a:p>
          <a:p>
            <a:r>
              <a:rPr lang="en-US" sz="2400" dirty="0" smtClean="0"/>
              <a:t>Vital signs</a:t>
            </a:r>
          </a:p>
          <a:p>
            <a:r>
              <a:rPr lang="en-US" sz="2400" dirty="0" smtClean="0"/>
              <a:t>Smoking status for patients 13 and over</a:t>
            </a:r>
          </a:p>
          <a:p>
            <a:pPr lvl="1"/>
            <a:endParaRPr lang="en-US" sz="2400" dirty="0" smtClean="0"/>
          </a:p>
          <a:p>
            <a:pPr lvl="1"/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 smtClean="0"/>
              <a:t>At least one clinical decision support rule</a:t>
            </a:r>
          </a:p>
          <a:p>
            <a:r>
              <a:rPr lang="en-US" sz="2400" dirty="0" smtClean="0"/>
              <a:t>Report clinical quality measures</a:t>
            </a:r>
          </a:p>
          <a:p>
            <a:r>
              <a:rPr lang="en-US" sz="2400" dirty="0" smtClean="0"/>
              <a:t>Electronically exchange clinical information</a:t>
            </a:r>
          </a:p>
          <a:p>
            <a:r>
              <a:rPr lang="en-US" sz="2400" dirty="0" smtClean="0"/>
              <a:t>Provide patients with an electronic copy of their health information</a:t>
            </a:r>
          </a:p>
          <a:p>
            <a:r>
              <a:rPr lang="en-US" sz="2400" dirty="0" smtClean="0"/>
              <a:t>Protect electronic health information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Core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92288"/>
            <a:ext cx="4038600" cy="4333875"/>
          </a:xfrm>
        </p:spPr>
        <p:txBody>
          <a:bodyPr/>
          <a:lstStyle/>
          <a:p>
            <a:r>
              <a:rPr lang="en-US" dirty="0" smtClean="0"/>
              <a:t>For EPs</a:t>
            </a:r>
          </a:p>
          <a:p>
            <a:pPr lvl="1"/>
            <a:r>
              <a:rPr lang="en-US" dirty="0" smtClean="0"/>
              <a:t>E-prescribing</a:t>
            </a:r>
          </a:p>
          <a:p>
            <a:pPr lvl="1"/>
            <a:r>
              <a:rPr lang="en-US" dirty="0" smtClean="0"/>
              <a:t>Provide clinical summaries for patients for each encounter</a:t>
            </a:r>
          </a:p>
          <a:p>
            <a:pPr lvl="1"/>
            <a:endParaRPr lang="en-US" sz="2400" dirty="0" smtClean="0"/>
          </a:p>
          <a:p>
            <a:pPr lvl="1"/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792288"/>
            <a:ext cx="4038600" cy="4333875"/>
          </a:xfrm>
        </p:spPr>
        <p:txBody>
          <a:bodyPr/>
          <a:lstStyle/>
          <a:p>
            <a:r>
              <a:rPr lang="en-US" dirty="0" smtClean="0"/>
              <a:t>For </a:t>
            </a:r>
            <a:r>
              <a:rPr lang="en-US" dirty="0" err="1" smtClean="0"/>
              <a:t>EHs</a:t>
            </a:r>
            <a:endParaRPr lang="en-US" dirty="0" smtClean="0"/>
          </a:p>
          <a:p>
            <a:pPr lvl="1"/>
            <a:r>
              <a:rPr lang="en-US" dirty="0" smtClean="0"/>
              <a:t>Provide patients with electronic copy of their discharge instructions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Menu of Objectives for 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Meet at least 5, of which at least 1 must be starred </a:t>
            </a:r>
            <a:endParaRPr lang="en-US" sz="28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2438400"/>
          <a:ext cx="8229600" cy="37490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5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baseline="0" dirty="0" smtClean="0"/>
                        <a:t> Drug formulary checks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baseline="0" dirty="0" smtClean="0"/>
                        <a:t> Clinical lab test results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baseline="0" dirty="0" smtClean="0"/>
                        <a:t> </a:t>
                      </a:r>
                      <a:r>
                        <a:rPr lang="en-US" sz="2400" b="0" dirty="0" smtClean="0"/>
                        <a:t>Generate lists of patients with specific conditions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dirty="0" smtClean="0"/>
                        <a:t> Reminders to patients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dirty="0" smtClean="0"/>
                        <a:t> Provide patients</a:t>
                      </a:r>
                      <a:r>
                        <a:rPr lang="en-US" sz="2400" b="0" baseline="0" dirty="0" smtClean="0"/>
                        <a:t> with timely access to their EHR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dirty="0" smtClean="0"/>
                        <a:t>Identify appropriate educational resources for patients and provide access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 </a:t>
                      </a:r>
                      <a:r>
                        <a:rPr lang="en-US" sz="2400" b="0" dirty="0" smtClean="0"/>
                        <a:t>Perform</a:t>
                      </a:r>
                      <a:r>
                        <a:rPr lang="en-US" sz="2400" b="0" baseline="0" dirty="0" smtClean="0"/>
                        <a:t> medication reconciliation for referred patients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baseline="0" dirty="0" smtClean="0"/>
                        <a:t>Provide summary of care when referring patients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baseline="0" dirty="0" smtClean="0"/>
                        <a:t>Submit data to immunization registers*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baseline="0" dirty="0" smtClean="0"/>
                        <a:t>Submit </a:t>
                      </a:r>
                      <a:r>
                        <a:rPr lang="en-US" sz="2400" b="0" baseline="0" dirty="0" err="1" smtClean="0"/>
                        <a:t>syndromic</a:t>
                      </a:r>
                      <a:r>
                        <a:rPr lang="en-US" sz="2400" b="0" baseline="0" dirty="0" smtClean="0"/>
                        <a:t> surveillance data*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Menu of Objectives for Hospitals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Meet at least 5, of which at least 1 must be starred </a:t>
            </a:r>
            <a:endParaRPr lang="en-US" sz="28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2438400"/>
          <a:ext cx="8229600" cy="37490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52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baseline="0" dirty="0" smtClean="0"/>
                        <a:t> Drug formulary checks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baseline="0" dirty="0" smtClean="0"/>
                        <a:t> </a:t>
                      </a:r>
                      <a:r>
                        <a:rPr lang="en-US" sz="2400" b="0" dirty="0" smtClean="0"/>
                        <a:t>Generate lists of patients with specific conditions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dirty="0" smtClean="0"/>
                        <a:t> Identify appropriate educational resources for patients and provide access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dirty="0" smtClean="0"/>
                        <a:t>Perform</a:t>
                      </a:r>
                      <a:r>
                        <a:rPr lang="en-US" sz="2400" b="0" baseline="0" dirty="0" smtClean="0"/>
                        <a:t> medication reconciliation for referred patients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400" dirty="0" smtClean="0"/>
                        <a:t> </a:t>
                      </a:r>
                      <a:r>
                        <a:rPr lang="en-US" sz="2400" b="0" baseline="0" dirty="0" smtClean="0"/>
                        <a:t>Provide summary of care when referring patients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400" b="0" baseline="0" dirty="0" smtClean="0"/>
                        <a:t>Submit data to immunization registers*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baseline="0" dirty="0" smtClean="0"/>
                        <a:t>Submit </a:t>
                      </a:r>
                      <a:r>
                        <a:rPr lang="en-US" sz="2400" b="0" baseline="0" dirty="0" err="1" smtClean="0"/>
                        <a:t>syndromic</a:t>
                      </a:r>
                      <a:r>
                        <a:rPr lang="en-US" sz="2400" b="0" baseline="0" dirty="0" smtClean="0"/>
                        <a:t> surveillance data*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baseline="0" dirty="0" smtClean="0"/>
                        <a:t>Record advanced directives for patients 65 or older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="0" baseline="0" dirty="0" smtClean="0"/>
                        <a:t>Submit data on reportable lab results*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Covered Entities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“covered entity” is any person or organization that furnishes, bills or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pays for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health care services in the normal course of business. 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US" sz="2400" dirty="0" smtClean="0"/>
              <a:t>Health care providers</a:t>
            </a:r>
          </a:p>
          <a:p>
            <a:pPr lvl="1"/>
            <a:r>
              <a:rPr lang="en-US" sz="2400" dirty="0" smtClean="0"/>
              <a:t>Health plans, including insurers</a:t>
            </a:r>
          </a:p>
          <a:p>
            <a:pPr lvl="1"/>
            <a:r>
              <a:rPr lang="en-US" sz="2400" dirty="0" smtClean="0"/>
              <a:t>Healthcare clearinghouses.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74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</a:p>
        </p:txBody>
      </p:sp>
      <p:pic>
        <p:nvPicPr>
          <p:cNvPr id="574467" name="Picture 3" descr="MCj00787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676360"/>
            <a:ext cx="1621805" cy="3933210"/>
          </a:xfrm>
          <a:prstGeom prst="rect">
            <a:avLst/>
          </a:prstGeom>
          <a:noFill/>
        </p:spPr>
      </p:pic>
      <p:sp>
        <p:nvSpPr>
          <p:cNvPr id="574468" name="SMARTPenAnnotation0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574469" name="SMARTPenAnnotation1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574470" name="SMARTPenAnnotation2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574471" name="SMARTPenAnnotation3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HIPAA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329611" y="1658543"/>
            <a:ext cx="2590800" cy="3739244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005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558211" y="2719873"/>
            <a:ext cx="2133600" cy="609600"/>
          </a:xfrm>
          <a:prstGeom prst="roundRect">
            <a:avLst/>
          </a:prstGeom>
          <a:noFill/>
          <a:ln>
            <a:solidFill>
              <a:srgbClr val="005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00200" y="2834173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Confidentiality</a:t>
            </a:r>
            <a:endParaRPr lang="en-US" sz="2400" dirty="0"/>
          </a:p>
        </p:txBody>
      </p:sp>
      <p:sp>
        <p:nvSpPr>
          <p:cNvPr id="9" name="Rounded Rectangle 8"/>
          <p:cNvSpPr/>
          <p:nvPr/>
        </p:nvSpPr>
        <p:spPr>
          <a:xfrm>
            <a:off x="1545770" y="3657600"/>
            <a:ext cx="2133600" cy="609600"/>
          </a:xfrm>
          <a:prstGeom prst="roundRect">
            <a:avLst/>
          </a:prstGeom>
          <a:noFill/>
          <a:ln>
            <a:solidFill>
              <a:srgbClr val="005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76400" y="3751656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Integrity</a:t>
            </a:r>
            <a:endParaRPr lang="en-US" sz="2400" dirty="0"/>
          </a:p>
        </p:txBody>
      </p:sp>
      <p:sp>
        <p:nvSpPr>
          <p:cNvPr id="11" name="Rounded Rectangle 10"/>
          <p:cNvSpPr/>
          <p:nvPr/>
        </p:nvSpPr>
        <p:spPr>
          <a:xfrm>
            <a:off x="1545770" y="4572000"/>
            <a:ext cx="2133600" cy="609600"/>
          </a:xfrm>
          <a:prstGeom prst="roundRect">
            <a:avLst/>
          </a:prstGeom>
          <a:noFill/>
          <a:ln>
            <a:solidFill>
              <a:srgbClr val="005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98170" y="46863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Availability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660640" y="2563008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Access in transmission, physical restrictions, media, workstations</a:t>
            </a:r>
            <a:endParaRPr lang="en-US" sz="2400" dirty="0">
              <a:latin typeface="Arial Narrow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3920412" y="3024675"/>
            <a:ext cx="727788" cy="23325"/>
          </a:xfrm>
          <a:prstGeom prst="straightConnector1">
            <a:avLst/>
          </a:prstGeom>
          <a:ln w="38100">
            <a:solidFill>
              <a:srgbClr val="00582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48200" y="3751656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Alteration or destruction in storage and transmission</a:t>
            </a:r>
            <a:endParaRPr lang="en-US" sz="2400" dirty="0">
              <a:latin typeface="Arial Narrow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3920411" y="3947626"/>
            <a:ext cx="740229" cy="0"/>
          </a:xfrm>
          <a:prstGeom prst="straightConnector1">
            <a:avLst/>
          </a:prstGeom>
          <a:ln w="38100">
            <a:solidFill>
              <a:srgbClr val="00582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920410" y="4880687"/>
            <a:ext cx="740229" cy="0"/>
          </a:xfrm>
          <a:prstGeom prst="straightConnector1">
            <a:avLst/>
          </a:prstGeom>
          <a:ln w="38100">
            <a:solidFill>
              <a:srgbClr val="00582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660640" y="4667071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Backups,  high availability, disaster recovery and emergency plans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76400" y="1905000"/>
            <a:ext cx="1841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41631B"/>
                </a:solidFill>
              </a:rPr>
              <a:t>Security</a:t>
            </a:r>
            <a:endParaRPr lang="en-US" sz="3200" b="1" dirty="0">
              <a:solidFill>
                <a:srgbClr val="4163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11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HIPAA Security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Security Rule requires </a:t>
            </a:r>
            <a:r>
              <a:rPr lang="en-US" sz="2800" dirty="0" smtClean="0"/>
              <a:t>covered entities to maintain reasonable and appropriate </a:t>
            </a:r>
            <a:r>
              <a:rPr lang="en-US" sz="2800" b="1" dirty="0" smtClean="0">
                <a:solidFill>
                  <a:schemeClr val="tx2"/>
                </a:solidFill>
              </a:rPr>
              <a:t>administrative, technical</a:t>
            </a:r>
            <a:r>
              <a:rPr lang="en-US" sz="2800" dirty="0" smtClean="0"/>
              <a:t>, and </a:t>
            </a:r>
            <a:r>
              <a:rPr lang="en-US" sz="2800" b="1" dirty="0" smtClean="0">
                <a:solidFill>
                  <a:schemeClr val="tx2"/>
                </a:solidFill>
              </a:rPr>
              <a:t>physical</a:t>
            </a:r>
            <a:r>
              <a:rPr lang="en-US" sz="2800" dirty="0" smtClean="0"/>
              <a:t> safeguards for protecting e-PHI.</a:t>
            </a:r>
          </a:p>
          <a:p>
            <a:r>
              <a:rPr lang="en-US" sz="2800" dirty="0" smtClean="0"/>
              <a:t>Specifically, covered entities must:</a:t>
            </a:r>
          </a:p>
          <a:p>
            <a:pPr lvl="1"/>
            <a:r>
              <a:rPr lang="en-US" sz="2000" dirty="0" smtClean="0"/>
              <a:t>Ensure the confidentiality, integrity, and availability of all e-PHI they </a:t>
            </a:r>
            <a:r>
              <a:rPr lang="en-US" sz="2000" dirty="0" smtClean="0">
                <a:solidFill>
                  <a:srgbClr val="FF0000"/>
                </a:solidFill>
              </a:rPr>
              <a:t>create, receive, maintain or transmit</a:t>
            </a:r>
            <a:r>
              <a:rPr lang="en-US" sz="2000" dirty="0" smtClean="0"/>
              <a:t>;</a:t>
            </a:r>
          </a:p>
          <a:p>
            <a:pPr lvl="1"/>
            <a:r>
              <a:rPr lang="en-US" sz="2000" dirty="0" smtClean="0"/>
              <a:t>Identify and protect against reasonably </a:t>
            </a:r>
            <a:r>
              <a:rPr lang="en-US" sz="2000" dirty="0" smtClean="0">
                <a:solidFill>
                  <a:srgbClr val="FF0000"/>
                </a:solidFill>
              </a:rPr>
              <a:t>anticipated threats</a:t>
            </a:r>
            <a:r>
              <a:rPr lang="en-US" sz="2000" dirty="0" smtClean="0"/>
              <a:t> to the security or integrity of the information;</a:t>
            </a:r>
          </a:p>
          <a:p>
            <a:pPr lvl="1"/>
            <a:r>
              <a:rPr lang="en-US" sz="2000" dirty="0" smtClean="0"/>
              <a:t>Protect against reasonably anticipated, impermissible </a:t>
            </a:r>
            <a:r>
              <a:rPr lang="en-US" sz="2000" dirty="0" smtClean="0">
                <a:solidFill>
                  <a:srgbClr val="FF0000"/>
                </a:solidFill>
              </a:rPr>
              <a:t>uses or disclosures</a:t>
            </a:r>
            <a:r>
              <a:rPr lang="en-US" sz="2000" dirty="0" smtClean="0"/>
              <a:t>; and</a:t>
            </a:r>
          </a:p>
          <a:p>
            <a:pPr lvl="1"/>
            <a:r>
              <a:rPr lang="en-US" sz="2000" dirty="0" smtClean="0"/>
              <a:t>Ensure compliance by their workforce.</a:t>
            </a:r>
            <a:endParaRPr lang="en-US" sz="2800" dirty="0"/>
          </a:p>
          <a:p>
            <a:pPr marL="0" indent="0">
              <a:buNone/>
            </a:pPr>
            <a:r>
              <a:rPr lang="en-US" sz="1800" dirty="0" smtClean="0"/>
              <a:t>Source: General Rules: </a:t>
            </a:r>
            <a:r>
              <a:rPr lang="en-US" sz="1600" dirty="0" smtClean="0">
                <a:hlinkClick r:id="rId2"/>
              </a:rPr>
              <a:t>http://www.hhs.gov/ocr/privacy/hipaa/understanding/srsummary.html</a:t>
            </a:r>
            <a:endParaRPr lang="en-US" sz="16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08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HIPAA resources on hhs.gov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HIPAA privacy rule: general topics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http://www.hhs.gov/ocr/privacy/hipaa/faq/privacy_rule_general_topics/index.html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HIPAA security FAQs on HHS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http://www.hhs.gov/ocr/privacy/hipaa/faq/securityrule/index.html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C48CC-888A-4AB8-BE71-41AE063AD61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3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 of PHI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647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1F465630-08F9-4974-852C-0D454DB08DE3}"/>
</file>

<file path=customXml/itemProps2.xml><?xml version="1.0" encoding="utf-8"?>
<ds:datastoreItem xmlns:ds="http://schemas.openxmlformats.org/officeDocument/2006/customXml" ds:itemID="{291C7C65-6EAF-4C0E-8D65-F2D2074617DB}"/>
</file>

<file path=customXml/itemProps3.xml><?xml version="1.0" encoding="utf-8"?>
<ds:datastoreItem xmlns:ds="http://schemas.openxmlformats.org/officeDocument/2006/customXml" ds:itemID="{7DB442EE-2999-4DC5-9F65-95993B367C4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2799</TotalTime>
  <Words>2807</Words>
  <Application>Microsoft Office PowerPoint</Application>
  <PresentationFormat>On-screen Show (4:3)</PresentationFormat>
  <Paragraphs>458</Paragraphs>
  <Slides>50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Arial</vt:lpstr>
      <vt:lpstr>Arial Narrow</vt:lpstr>
      <vt:lpstr>Calibri</vt:lpstr>
      <vt:lpstr>Calibri Light</vt:lpstr>
      <vt:lpstr>Symbol</vt:lpstr>
      <vt:lpstr>Wingdings</vt:lpstr>
      <vt:lpstr>Office Theme</vt:lpstr>
      <vt:lpstr>IT 6533 Health Information Security  and Privacy</vt:lpstr>
      <vt:lpstr>Background</vt:lpstr>
      <vt:lpstr>Background</vt:lpstr>
      <vt:lpstr>Background</vt:lpstr>
      <vt:lpstr>Covered Entities</vt:lpstr>
      <vt:lpstr>HIPAA Overview</vt:lpstr>
      <vt:lpstr>HIPAA Security Rule</vt:lpstr>
      <vt:lpstr>HIPAA resources on hhs.gov</vt:lpstr>
      <vt:lpstr>PowerPoint Presentation</vt:lpstr>
      <vt:lpstr>Protected Health Information (PHI)</vt:lpstr>
      <vt:lpstr>Protected Health Information  18 Identifiers defined by HIPAA</vt:lpstr>
      <vt:lpstr>PowerPoint Presentation</vt:lpstr>
      <vt:lpstr>HIPAA Security Rule</vt:lpstr>
      <vt:lpstr>Security Rule Sections</vt:lpstr>
      <vt:lpstr>Security Requirements</vt:lpstr>
      <vt:lpstr>Security Requirements</vt:lpstr>
      <vt:lpstr>Security Requirements</vt:lpstr>
      <vt:lpstr>HIPAA “Pyramid”</vt:lpstr>
      <vt:lpstr>Security Requirements</vt:lpstr>
      <vt:lpstr>PowerPoint Presentation</vt:lpstr>
      <vt:lpstr>Consequences</vt:lpstr>
      <vt:lpstr>Incidents</vt:lpstr>
      <vt:lpstr>Reality</vt:lpstr>
      <vt:lpstr>Reality</vt:lpstr>
      <vt:lpstr>Reality</vt:lpstr>
      <vt:lpstr>Reality</vt:lpstr>
      <vt:lpstr>Reality</vt:lpstr>
      <vt:lpstr>Reality</vt:lpstr>
      <vt:lpstr>Security Program</vt:lpstr>
      <vt:lpstr>Security Program</vt:lpstr>
      <vt:lpstr>Security Program</vt:lpstr>
      <vt:lpstr>Sample Security Controls</vt:lpstr>
      <vt:lpstr>Risk Assessment</vt:lpstr>
      <vt:lpstr>Risks</vt:lpstr>
      <vt:lpstr>PowerPoint Presentation</vt:lpstr>
      <vt:lpstr>The HITECH Act</vt:lpstr>
      <vt:lpstr>The HITECH Act Objectives</vt:lpstr>
      <vt:lpstr>The HITECH Act Amounts</vt:lpstr>
      <vt:lpstr>Certified EHRs and Meaningful Use</vt:lpstr>
      <vt:lpstr>Certifying EHRs</vt:lpstr>
      <vt:lpstr>Certification Criteria for EHRs</vt:lpstr>
      <vt:lpstr>PowerPoint Presentation</vt:lpstr>
      <vt:lpstr>Definition of Meaningful Use </vt:lpstr>
      <vt:lpstr>Demonstrating Meaningful Use</vt:lpstr>
      <vt:lpstr>Demonstrating Meaningful Use</vt:lpstr>
      <vt:lpstr>Core Objectives for Everybody</vt:lpstr>
      <vt:lpstr>Core Objectives</vt:lpstr>
      <vt:lpstr>Menu of Objectives for EPs</vt:lpstr>
      <vt:lpstr>Menu of Objectives for Hospitals</vt:lpstr>
      <vt:lpstr>Questions</vt:lpstr>
    </vt:vector>
  </TitlesOfParts>
  <Company>spsu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3204</dc:title>
  <dc:creator>cse</dc:creator>
  <cp:lastModifiedBy>Hossain Shahriar</cp:lastModifiedBy>
  <cp:revision>179</cp:revision>
  <dcterms:created xsi:type="dcterms:W3CDTF">2005-08-29T17:59:24Z</dcterms:created>
  <dcterms:modified xsi:type="dcterms:W3CDTF">2020-04-05T16:30:42Z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