
<file path=[Content_Types].xml><?xml version="1.0" encoding="utf-8"?>
<Types xmlns="http://schemas.openxmlformats.org/package/2006/content-types">
  <Default Extension="png" ContentType="image/png"/>
  <Default Extension="tmp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41"/>
  </p:notesMasterIdLst>
  <p:handoutMasterIdLst>
    <p:handoutMasterId r:id="rId42"/>
  </p:handoutMasterIdLst>
  <p:sldIdLst>
    <p:sldId id="256" r:id="rId2"/>
    <p:sldId id="637" r:id="rId3"/>
    <p:sldId id="638" r:id="rId4"/>
    <p:sldId id="639" r:id="rId5"/>
    <p:sldId id="640" r:id="rId6"/>
    <p:sldId id="641" r:id="rId7"/>
    <p:sldId id="642" r:id="rId8"/>
    <p:sldId id="643" r:id="rId9"/>
    <p:sldId id="644" r:id="rId10"/>
    <p:sldId id="645" r:id="rId11"/>
    <p:sldId id="646" r:id="rId12"/>
    <p:sldId id="647" r:id="rId13"/>
    <p:sldId id="648" r:id="rId14"/>
    <p:sldId id="649" r:id="rId15"/>
    <p:sldId id="650" r:id="rId16"/>
    <p:sldId id="651" r:id="rId17"/>
    <p:sldId id="652" r:id="rId18"/>
    <p:sldId id="653" r:id="rId19"/>
    <p:sldId id="654" r:id="rId20"/>
    <p:sldId id="655" r:id="rId21"/>
    <p:sldId id="656" r:id="rId22"/>
    <p:sldId id="657" r:id="rId23"/>
    <p:sldId id="658" r:id="rId24"/>
    <p:sldId id="659" r:id="rId25"/>
    <p:sldId id="660" r:id="rId26"/>
    <p:sldId id="673" r:id="rId27"/>
    <p:sldId id="661" r:id="rId28"/>
    <p:sldId id="662" r:id="rId29"/>
    <p:sldId id="663" r:id="rId30"/>
    <p:sldId id="664" r:id="rId31"/>
    <p:sldId id="665" r:id="rId32"/>
    <p:sldId id="666" r:id="rId33"/>
    <p:sldId id="667" r:id="rId34"/>
    <p:sldId id="668" r:id="rId35"/>
    <p:sldId id="669" r:id="rId36"/>
    <p:sldId id="670" r:id="rId37"/>
    <p:sldId id="671" r:id="rId38"/>
    <p:sldId id="672" r:id="rId39"/>
    <p:sldId id="636" r:id="rId4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40" autoAdjust="0"/>
  </p:normalViewPr>
  <p:slideViewPr>
    <p:cSldViewPr>
      <p:cViewPr varScale="1">
        <p:scale>
          <a:sx n="54" d="100"/>
          <a:sy n="54" d="100"/>
        </p:scale>
        <p:origin x="1634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fld id="{04D9C4B0-B3AB-420D-A759-C336340EB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97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A263040-508D-4903-903D-B5301CE76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37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63040-508D-4903-903D-B5301CE76C1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792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9C6A06-3387-4036-9473-0F1BF3628926}" type="slidenum">
              <a:rPr lang="en-GB"/>
              <a:pPr/>
              <a:t>11</a:t>
            </a:fld>
            <a:endParaRPr lang="en-GB"/>
          </a:p>
        </p:txBody>
      </p:sp>
      <p:sp>
        <p:nvSpPr>
          <p:cNvPr id="33795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3379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955779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46DC86-DA84-464E-AE5E-70AA1A061C01}" type="slidenum">
              <a:rPr lang="en-GB"/>
              <a:pPr/>
              <a:t>12</a:t>
            </a:fld>
            <a:endParaRPr lang="en-GB"/>
          </a:p>
        </p:txBody>
      </p:sp>
      <p:sp>
        <p:nvSpPr>
          <p:cNvPr id="35843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3584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9005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66C0336-6268-4362-93F2-5D0858C962B5}" type="slidenum">
              <a:rPr lang="en-GB"/>
              <a:pPr/>
              <a:t>13</a:t>
            </a:fld>
            <a:endParaRPr lang="en-GB"/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3789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699393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D2EE49-31FF-4BC7-AD22-DAF3F4783499}" type="slidenum">
              <a:rPr lang="en-GB"/>
              <a:pPr/>
              <a:t>14</a:t>
            </a:fld>
            <a:endParaRPr lang="en-GB"/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3994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9552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FD6D34-CBD1-42E4-AD51-AA137EBB9D64}" type="slidenum">
              <a:rPr lang="en-GB"/>
              <a:pPr/>
              <a:t>15</a:t>
            </a:fld>
            <a:endParaRPr lang="en-GB"/>
          </a:p>
        </p:txBody>
      </p:sp>
      <p:sp>
        <p:nvSpPr>
          <p:cNvPr id="41987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4198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84594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165819-773F-44EC-93E0-7ED710621334}" type="slidenum">
              <a:rPr lang="en-GB"/>
              <a:pPr/>
              <a:t>18</a:t>
            </a:fld>
            <a:endParaRPr lang="en-GB"/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4608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926473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E66035-8A9E-47D1-9D6C-599946D841CA}" type="slidenum">
              <a:rPr lang="en-GB"/>
              <a:pPr/>
              <a:t>19</a:t>
            </a:fld>
            <a:endParaRPr lang="en-GB"/>
          </a:p>
        </p:txBody>
      </p:sp>
      <p:sp>
        <p:nvSpPr>
          <p:cNvPr id="48131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4813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42347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B341817-E119-4914-B20D-6536FA24786D}" type="slidenum">
              <a:rPr lang="en-GB"/>
              <a:pPr/>
              <a:t>20</a:t>
            </a:fld>
            <a:endParaRPr lang="en-GB"/>
          </a:p>
        </p:txBody>
      </p:sp>
      <p:sp>
        <p:nvSpPr>
          <p:cNvPr id="50179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5018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224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9459A9-E1C5-4721-B6B6-5AA167D3F267}" type="slidenum">
              <a:rPr lang="en-GB"/>
              <a:pPr/>
              <a:t>21</a:t>
            </a:fld>
            <a:endParaRPr lang="en-GB"/>
          </a:p>
        </p:txBody>
      </p:sp>
      <p:sp>
        <p:nvSpPr>
          <p:cNvPr id="52227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5222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757082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E4373D-E152-45A6-B49C-0DF5F47AFE92}" type="slidenum">
              <a:rPr lang="en-GB"/>
              <a:pPr/>
              <a:t>22</a:t>
            </a:fld>
            <a:endParaRPr lang="en-GB"/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5427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59544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39A6F6-3543-45D1-87C5-E6780F9EC61B}" type="slidenum">
              <a:rPr lang="en-GB"/>
              <a:pPr/>
              <a:t>2</a:t>
            </a:fld>
            <a:endParaRPr lang="en-GB"/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1638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033811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A43849-CABC-4665-A6F0-E291B1E347E8}" type="slidenum">
              <a:rPr lang="en-GB"/>
              <a:pPr/>
              <a:t>23</a:t>
            </a:fld>
            <a:endParaRPr lang="en-GB"/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5632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443869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DA8EC63-345E-41A7-B353-E31660B6F330}" type="slidenum">
              <a:rPr lang="en-GB"/>
              <a:pPr/>
              <a:t>25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5939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4615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59A68A6-180F-48A4-86D5-DD867F9DC9B7}" type="slidenum">
              <a:rPr lang="en-GB"/>
              <a:pPr/>
              <a:t>27</a:t>
            </a:fld>
            <a:endParaRPr lang="en-GB"/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6144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35456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C4B3DA-8EFE-4381-803B-8C35C52C53F5}" type="slidenum">
              <a:rPr lang="en-GB"/>
              <a:pPr/>
              <a:t>28</a:t>
            </a:fld>
            <a:endParaRPr lang="en-GB"/>
          </a:p>
        </p:txBody>
      </p:sp>
      <p:sp>
        <p:nvSpPr>
          <p:cNvPr id="63491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6349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403360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3FCF19-3513-46D7-A52E-D8E1995C9E9C}" type="slidenum">
              <a:rPr lang="en-GB"/>
              <a:pPr/>
              <a:t>29</a:t>
            </a:fld>
            <a:endParaRPr lang="en-GB"/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6554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779529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F581C6-BB19-4772-B262-4B2BFEAE717A}" type="slidenum">
              <a:rPr lang="en-GB"/>
              <a:pPr/>
              <a:t>31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6861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56863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8316FE-C674-48B7-94F7-E3ADE520B003}" type="slidenum">
              <a:rPr lang="en-GB"/>
              <a:pPr/>
              <a:t>4</a:t>
            </a:fld>
            <a:endParaRPr lang="en-GB"/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1946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01122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4CABDF-1569-4400-A50E-93ABF39E9ECE}" type="slidenum">
              <a:rPr lang="en-GB"/>
              <a:pPr/>
              <a:t>5</a:t>
            </a:fld>
            <a:endParaRPr lang="en-GB"/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2150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69117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6E418-9FA9-4D16-A010-2F4AE8CDA314}" type="slidenum">
              <a:rPr lang="en-GB"/>
              <a:pPr/>
              <a:t>6</a:t>
            </a:fld>
            <a:endParaRPr lang="en-GB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2355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56743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16F9FF-F6ED-4CA8-AC8D-8A0261363D72}" type="slidenum">
              <a:rPr lang="en-GB"/>
              <a:pPr/>
              <a:t>7</a:t>
            </a:fld>
            <a:endParaRPr lang="en-GB"/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2560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55487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FF69C7-9212-4D8C-B259-E84E9B02AA54}" type="slidenum">
              <a:rPr lang="en-GB"/>
              <a:pPr/>
              <a:t>8</a:t>
            </a:fld>
            <a:endParaRPr lang="en-GB"/>
          </a:p>
        </p:txBody>
      </p:sp>
      <p:sp>
        <p:nvSpPr>
          <p:cNvPr id="27651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2765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1333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3C6844-5B60-4663-ACBA-9D5B0D61E528}" type="slidenum">
              <a:rPr lang="en-GB"/>
              <a:pPr/>
              <a:t>9</a:t>
            </a:fld>
            <a:endParaRPr lang="en-GB"/>
          </a:p>
        </p:txBody>
      </p:sp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2970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24395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36C25D-8B74-405D-BF05-98DCA589846B}" type="slidenum">
              <a:rPr lang="en-GB"/>
              <a:pPr/>
              <a:t>10</a:t>
            </a:fld>
            <a:endParaRPr lang="en-GB"/>
          </a:p>
        </p:txBody>
      </p:sp>
      <p:sp>
        <p:nvSpPr>
          <p:cNvPr id="31747" name="Text Box 1"/>
          <p:cNvSpPr txBox="1">
            <a:spLocks noChangeArrowheads="1"/>
          </p:cNvSpPr>
          <p:nvPr/>
        </p:nvSpPr>
        <p:spPr bwMode="auto">
          <a:xfrm>
            <a:off x="1219200" y="720090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/>
          <a:p>
            <a:endParaRPr lang="en-US"/>
          </a:p>
        </p:txBody>
      </p:sp>
      <p:sp>
        <p:nvSpPr>
          <p:cNvPr id="3174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5361" y="4560570"/>
            <a:ext cx="5362787" cy="432054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77298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01AFE-92A2-4E89-A1E1-9DB7262896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470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86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579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6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2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A609-6AFF-4F78-8008-C57599DACC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442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0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C4FA-312C-4517-B8F5-BFA7C1373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47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04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2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06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src.nist.gov/publications/nistpubs/800-30-rev1/sp800_30_r1.pdf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library.ahima.org/xpedio/idcplg?IdcService=GET_HIGHLIGHT_INFO&amp;QueryText=(tornado+)%3cand%3e(xPublishSite%3csubstring%3e%60BoK%60)&amp;SortField=xPubDate&amp;SortOrder=Desc&amp;dDocName=bok1_048622&amp;HighlightType=HtmlHighlight&amp;dWebExtension=hcsp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csrc.nist.gov/publications/nistpubs/800-30-rev1/sp800_30_r1.pdf" TargetMode="External"/><Relationship Id="rId2" Type="http://schemas.openxmlformats.org/officeDocument/2006/relationships/hyperlink" Target="http://www.nist.gov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ao.gov/special.pubs/ai00033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pPr defTabSz="731838"/>
            <a:r>
              <a:rPr lang="en-US" sz="3600" dirty="0" smtClean="0">
                <a:latin typeface="Arial" charset="0"/>
              </a:rPr>
              <a:t>IT 6533</a:t>
            </a:r>
            <a:br>
              <a:rPr lang="en-US" sz="3600" dirty="0" smtClean="0">
                <a:latin typeface="Arial" charset="0"/>
              </a:rPr>
            </a:br>
            <a:r>
              <a:rPr lang="en-US" sz="3600" dirty="0" smtClean="0">
                <a:latin typeface="Arial" charset="0"/>
              </a:rPr>
              <a:t>Health Information Security </a:t>
            </a:r>
            <a:br>
              <a:rPr lang="en-US" sz="3600" dirty="0" smtClean="0">
                <a:latin typeface="Arial" charset="0"/>
              </a:rPr>
            </a:br>
            <a:r>
              <a:rPr lang="en-US" sz="3600" dirty="0" smtClean="0">
                <a:latin typeface="Arial" charset="0"/>
              </a:rPr>
              <a:t>and Privacy</a:t>
            </a:r>
            <a:endParaRPr lang="en-US" sz="3600" dirty="0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2438400"/>
          </a:xfrm>
        </p:spPr>
        <p:txBody>
          <a:bodyPr/>
          <a:lstStyle/>
          <a:p>
            <a:r>
              <a:rPr lang="en-US" dirty="0" smtClean="0"/>
              <a:t>Risk Management and </a:t>
            </a:r>
            <a:br>
              <a:rPr lang="en-US" dirty="0" smtClean="0"/>
            </a:br>
            <a:r>
              <a:rPr lang="en-US" dirty="0" smtClean="0"/>
              <a:t>Strategic Planning</a:t>
            </a:r>
          </a:p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Some slides prepared by Drs. Zhang and Shahriar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6175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Identify Assets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7975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3600" dirty="0" smtClean="0"/>
              <a:t>Asset – Anything of value</a:t>
            </a:r>
          </a:p>
          <a:p>
            <a:pPr lvl="1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3200" dirty="0" smtClean="0"/>
              <a:t>Physical Assets</a:t>
            </a:r>
          </a:p>
          <a:p>
            <a:pPr lvl="2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Buildings, computers, infrastructure</a:t>
            </a:r>
          </a:p>
          <a:p>
            <a:pPr lvl="1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3200" dirty="0" smtClean="0"/>
              <a:t>Logical Assets</a:t>
            </a:r>
          </a:p>
          <a:p>
            <a:pPr lvl="2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>
                <a:solidFill>
                  <a:srgbClr val="FF0000"/>
                </a:solidFill>
              </a:rPr>
              <a:t>Intellectual</a:t>
            </a:r>
            <a:r>
              <a:rPr lang="en-GB" sz="2800" dirty="0" smtClean="0"/>
              <a:t> property, </a:t>
            </a:r>
            <a:r>
              <a:rPr lang="en-GB" sz="2800" dirty="0" smtClean="0">
                <a:solidFill>
                  <a:srgbClr val="FF0000"/>
                </a:solidFill>
              </a:rPr>
              <a:t>reputation</a:t>
            </a:r>
          </a:p>
          <a:p>
            <a:pPr lvl="1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3200" dirty="0" smtClean="0"/>
              <a:t>People: “human capital”</a:t>
            </a: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3208EA9-0A4C-4043-B773-F72459C4D5BD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Example Critical Assets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219575"/>
          </a:xfrm>
        </p:spPr>
        <p:txBody>
          <a:bodyPr/>
          <a:lstStyle/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People and skills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Goodwill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Hardware/Software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Data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Documentation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Supplies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Physical plant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Money</a:t>
            </a:r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449DC8-FFEF-4945-9C41-CB768E4E9DC7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Vulnerabilities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235450"/>
          </a:xfrm>
        </p:spPr>
        <p:txBody>
          <a:bodyPr/>
          <a:lstStyle/>
          <a:p>
            <a:pPr indent="0"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Flaw or weakness in system that can be exploited to violate system integrity.</a:t>
            </a:r>
          </a:p>
          <a:p>
            <a:pPr indent="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 Vulnerabilities mitigated by: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Security procedures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System design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Implementation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96A36F8-5B8A-4F15-B7C1-63CB1ED888ED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Example Vulnerabilities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2819400" cy="45402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 smtClean="0"/>
              <a:t>•</a:t>
            </a:r>
            <a:r>
              <a:rPr lang="en-GB" sz="1600" i="1" dirty="0" smtClean="0"/>
              <a:t>Physical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 smtClean="0"/>
              <a:t>•</a:t>
            </a:r>
            <a:r>
              <a:rPr lang="en-GB" sz="1600" i="1" dirty="0" smtClean="0"/>
              <a:t>V01 Susceptible to unauthorized building access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 smtClean="0"/>
              <a:t>•</a:t>
            </a:r>
            <a:r>
              <a:rPr lang="en-GB" sz="1600" i="1" dirty="0" smtClean="0"/>
              <a:t>V02 Computer Room susceptible to unauthorized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i="1" dirty="0" smtClean="0"/>
              <a:t>access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 smtClean="0"/>
              <a:t>•</a:t>
            </a:r>
            <a:r>
              <a:rPr lang="en-GB" sz="1600" i="1" dirty="0" smtClean="0"/>
              <a:t>V03 Media Library susceptible to unauthorized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i="1" dirty="0" smtClean="0"/>
              <a:t>access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 smtClean="0"/>
              <a:t>•</a:t>
            </a:r>
            <a:r>
              <a:rPr lang="en-GB" sz="1600" i="1" dirty="0" smtClean="0"/>
              <a:t>V04 Inadequate visitor control procedures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 smtClean="0"/>
              <a:t>•</a:t>
            </a:r>
            <a:r>
              <a:rPr lang="en-GB" sz="1600" i="1" dirty="0" smtClean="0"/>
              <a:t>(and 36 more)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 smtClean="0"/>
              <a:t>•</a:t>
            </a:r>
            <a:r>
              <a:rPr lang="en-GB" sz="1600" i="1" dirty="0" smtClean="0"/>
              <a:t>Administrative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 smtClean="0"/>
              <a:t>•</a:t>
            </a:r>
            <a:r>
              <a:rPr lang="en-GB" sz="1600" i="1" dirty="0" smtClean="0"/>
              <a:t>V41 Lack of management support for security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 smtClean="0"/>
              <a:t>•</a:t>
            </a:r>
            <a:r>
              <a:rPr lang="en-GB" sz="1600" i="1" dirty="0" smtClean="0"/>
              <a:t>V42 No separation of duties policy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 smtClean="0"/>
              <a:t>•</a:t>
            </a:r>
            <a:r>
              <a:rPr lang="en-GB" sz="1600" i="1" dirty="0" smtClean="0"/>
              <a:t>V43 Inadequate/no computer security plan policy</a:t>
            </a:r>
          </a:p>
        </p:txBody>
      </p:sp>
      <p:sp>
        <p:nvSpPr>
          <p:cNvPr id="3686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2922B5-67A1-4624-B926-DB95F4C090A6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044825" y="1600200"/>
            <a:ext cx="2819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•</a:t>
            </a:r>
            <a:r>
              <a:rPr lang="en-GB" sz="1600" i="1" dirty="0">
                <a:solidFill>
                  <a:srgbClr val="000000"/>
                </a:solidFill>
              </a:rPr>
              <a:t>V47 Inadequate/no emergency action plan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•</a:t>
            </a:r>
            <a:r>
              <a:rPr lang="en-GB" sz="1600" i="1" dirty="0">
                <a:solidFill>
                  <a:srgbClr val="000000"/>
                </a:solidFill>
              </a:rPr>
              <a:t>(and 7 more)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•</a:t>
            </a:r>
            <a:r>
              <a:rPr lang="en-GB" sz="1600" i="1" dirty="0">
                <a:solidFill>
                  <a:srgbClr val="000000"/>
                </a:solidFill>
              </a:rPr>
              <a:t>Personnel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•</a:t>
            </a:r>
            <a:r>
              <a:rPr lang="en-GB" sz="1600" i="1" dirty="0">
                <a:solidFill>
                  <a:srgbClr val="000000"/>
                </a:solidFill>
              </a:rPr>
              <a:t>V56 Inadequate personnel screening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•</a:t>
            </a:r>
            <a:r>
              <a:rPr lang="en-GB" sz="1600" i="1" dirty="0">
                <a:solidFill>
                  <a:srgbClr val="000000"/>
                </a:solidFill>
              </a:rPr>
              <a:t>V57 Personnel not adequately trained in job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•</a:t>
            </a:r>
            <a:r>
              <a:rPr lang="en-GB" sz="1600" i="1" dirty="0">
                <a:solidFill>
                  <a:srgbClr val="000000"/>
                </a:solidFill>
              </a:rPr>
              <a:t>...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•</a:t>
            </a:r>
            <a:r>
              <a:rPr lang="en-GB" sz="1600" i="1" dirty="0">
                <a:solidFill>
                  <a:srgbClr val="000000"/>
                </a:solidFill>
              </a:rPr>
              <a:t>Software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•</a:t>
            </a:r>
            <a:r>
              <a:rPr lang="en-GB" sz="1600" i="1" dirty="0">
                <a:solidFill>
                  <a:srgbClr val="000000"/>
                </a:solidFill>
              </a:rPr>
              <a:t>V62 Inadequate/missing audit trail capability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•</a:t>
            </a:r>
            <a:r>
              <a:rPr lang="en-GB" sz="1600" i="1" dirty="0">
                <a:solidFill>
                  <a:srgbClr val="000000"/>
                </a:solidFill>
              </a:rPr>
              <a:t>V63 Audit trail log not reviewed weekly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•</a:t>
            </a:r>
            <a:r>
              <a:rPr lang="en-GB" sz="1600" i="1" dirty="0">
                <a:solidFill>
                  <a:srgbClr val="000000"/>
                </a:solidFill>
              </a:rPr>
              <a:t>V64 Inadequate control over application/program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i="1" dirty="0">
                <a:solidFill>
                  <a:srgbClr val="000000"/>
                </a:solidFill>
              </a:rPr>
              <a:t>changes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791200" y="1600200"/>
            <a:ext cx="30448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i="1">
                <a:solidFill>
                  <a:srgbClr val="000000"/>
                </a:solidFill>
              </a:rPr>
              <a:t>Communications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>
                <a:solidFill>
                  <a:srgbClr val="000000"/>
                </a:solidFill>
              </a:rPr>
              <a:t>•</a:t>
            </a:r>
            <a:r>
              <a:rPr lang="en-GB" sz="1600" i="1">
                <a:solidFill>
                  <a:srgbClr val="000000"/>
                </a:solidFill>
              </a:rPr>
              <a:t>V87 Inadequate communications system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>
                <a:solidFill>
                  <a:srgbClr val="000000"/>
                </a:solidFill>
              </a:rPr>
              <a:t>•</a:t>
            </a:r>
            <a:r>
              <a:rPr lang="en-GB" sz="1600" i="1">
                <a:solidFill>
                  <a:srgbClr val="000000"/>
                </a:solidFill>
              </a:rPr>
              <a:t>V88 Lack of encryption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>
                <a:solidFill>
                  <a:srgbClr val="000000"/>
                </a:solidFill>
              </a:rPr>
              <a:t>•</a:t>
            </a:r>
            <a:r>
              <a:rPr lang="en-GB" sz="1600" i="1">
                <a:solidFill>
                  <a:srgbClr val="000000"/>
                </a:solidFill>
              </a:rPr>
              <a:t>V89 Potential for disruptions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>
                <a:solidFill>
                  <a:srgbClr val="000000"/>
                </a:solidFill>
              </a:rPr>
              <a:t>•</a:t>
            </a:r>
            <a:r>
              <a:rPr lang="en-GB" sz="1600" i="1">
                <a:solidFill>
                  <a:srgbClr val="000000"/>
                </a:solidFill>
              </a:rPr>
              <a:t>...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>
                <a:solidFill>
                  <a:srgbClr val="000000"/>
                </a:solidFill>
              </a:rPr>
              <a:t>•</a:t>
            </a:r>
            <a:r>
              <a:rPr lang="en-GB" sz="1600" i="1">
                <a:solidFill>
                  <a:srgbClr val="000000"/>
                </a:solidFill>
              </a:rPr>
              <a:t>Hardware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>
                <a:solidFill>
                  <a:srgbClr val="000000"/>
                </a:solidFill>
              </a:rPr>
              <a:t>•</a:t>
            </a:r>
            <a:r>
              <a:rPr lang="en-GB" sz="1600" i="1">
                <a:solidFill>
                  <a:srgbClr val="000000"/>
                </a:solidFill>
              </a:rPr>
              <a:t>V92 Lack of hardware inventory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>
                <a:solidFill>
                  <a:srgbClr val="000000"/>
                </a:solidFill>
              </a:rPr>
              <a:t>•</a:t>
            </a:r>
            <a:r>
              <a:rPr lang="en-GB" sz="1600" i="1">
                <a:solidFill>
                  <a:srgbClr val="000000"/>
                </a:solidFill>
              </a:rPr>
              <a:t>V93 Inadequate monitoring of maintenance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 i="1">
                <a:solidFill>
                  <a:srgbClr val="000000"/>
                </a:solidFill>
              </a:rPr>
              <a:t>personnel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>
                <a:solidFill>
                  <a:srgbClr val="000000"/>
                </a:solidFill>
              </a:rPr>
              <a:t>•</a:t>
            </a:r>
            <a:r>
              <a:rPr lang="en-GB" sz="1600" i="1">
                <a:solidFill>
                  <a:srgbClr val="000000"/>
                </a:solidFill>
              </a:rPr>
              <a:t>V94 No preventive maintenance program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>
                <a:solidFill>
                  <a:srgbClr val="000000"/>
                </a:solidFill>
              </a:rPr>
              <a:t>•</a:t>
            </a:r>
            <a:r>
              <a:rPr lang="en-GB" sz="1600" i="1">
                <a:solidFill>
                  <a:srgbClr val="000000"/>
                </a:solidFill>
              </a:rPr>
              <a:t>…</a:t>
            </a:r>
          </a:p>
          <a:p>
            <a:pPr marL="339725" indent="-339725">
              <a:spcBef>
                <a:spcPts val="4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600">
                <a:solidFill>
                  <a:srgbClr val="000000"/>
                </a:solidFill>
              </a:rPr>
              <a:t>•</a:t>
            </a:r>
            <a:r>
              <a:rPr lang="en-GB" sz="1600" i="1">
                <a:solidFill>
                  <a:srgbClr val="000000"/>
                </a:solidFill>
              </a:rPr>
              <a:t>V100 Susceptible to electronic emanations</a:t>
            </a:r>
          </a:p>
          <a:p>
            <a:pPr marL="339725" indent="-339725">
              <a:spcBef>
                <a:spcPts val="3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GB" sz="1200">
              <a:solidFill>
                <a:srgbClr val="000000"/>
              </a:solidFill>
            </a:endParaRPr>
          </a:p>
          <a:p>
            <a:pPr marL="339725" indent="-339725">
              <a:spcBef>
                <a:spcPts val="3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GB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Threats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dirty="0" smtClean="0"/>
              <a:t>Set of </a:t>
            </a:r>
            <a:r>
              <a:rPr lang="en-US" dirty="0" smtClean="0">
                <a:solidFill>
                  <a:srgbClr val="FF0000"/>
                </a:solidFill>
              </a:rPr>
              <a:t>circumstances</a:t>
            </a:r>
            <a:r>
              <a:rPr lang="en-US" dirty="0" smtClean="0"/>
              <a:t> that has the </a:t>
            </a:r>
            <a:r>
              <a:rPr lang="en-US" dirty="0" smtClean="0">
                <a:solidFill>
                  <a:srgbClr val="FF0000"/>
                </a:solidFill>
              </a:rPr>
              <a:t>potential to cause loss or harm</a:t>
            </a:r>
          </a:p>
          <a:p>
            <a:r>
              <a:rPr lang="en-GB" dirty="0" smtClean="0"/>
              <a:t>Attacks against key security services</a:t>
            </a:r>
          </a:p>
          <a:p>
            <a:pPr lvl="1"/>
            <a:r>
              <a:rPr lang="en-GB" dirty="0" smtClean="0"/>
              <a:t>Confidentiality, integrity, availability</a:t>
            </a:r>
          </a:p>
          <a:p>
            <a:r>
              <a:rPr lang="en-US" dirty="0" smtClean="0"/>
              <a:t>Threats trigger vulnerabilities</a:t>
            </a:r>
          </a:p>
          <a:p>
            <a:pPr lvl="1"/>
            <a:r>
              <a:rPr lang="en-US" dirty="0" smtClean="0"/>
              <a:t>Accidental</a:t>
            </a:r>
          </a:p>
          <a:p>
            <a:pPr lvl="1"/>
            <a:r>
              <a:rPr lang="en-US" dirty="0" smtClean="0"/>
              <a:t>Malicious</a:t>
            </a:r>
            <a:endParaRPr lang="en-GB" dirty="0" smtClean="0"/>
          </a:p>
        </p:txBody>
      </p:sp>
      <p:sp>
        <p:nvSpPr>
          <p:cNvPr id="389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00A8CF4-78EA-4630-8D22-00AFC599AE0D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34963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Example Threat List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2819400" cy="47656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T01 Access (Unauthorized to System - logical)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T02 Access (Unauthorized to Area - physical)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T03 Airborne Particles (Dust)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T04 Air Conditioning Failure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T05 Application Program Change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b="1" smtClean="0"/>
              <a:t>(Unauthorized)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T06 Bomb Threat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T07 Chemical Spill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T08 Civil Disturbance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T09 Communications Failure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T10 Data Alteration (Error)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T11 Data Alteration (Deliberate)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T12 Data Destruction (Error)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T13 Data Destruction (Deliberate)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T14 Data Disclosure (Unauthorized)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T15 Disgruntled Employee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T16 Earthquakes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1400" b="1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200400" y="1524000"/>
            <a:ext cx="2667000" cy="459263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T17 Errors (All Types)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T18 Electro-Magnetic Interference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T19 Emanations Detection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T20 Explosion (Internal)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T21 Fire, Catastrophic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T22 Fire, Major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T23 Fire, Minor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T24 Floods/Water Damage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T25 Fraud/Embezzlement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T26 Hardware Failure/Malfunction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T27 Hurricanes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T28 Injury/Illness (Personal)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T29 Lightning Storm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T30 Liquid Leaking (Any)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T31 Loss of Data/Software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T32 Marking of Data/Media Improperly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T33 Misuse of Computer/Resource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T34 Nuclear Mishap</a:t>
            </a:r>
          </a:p>
        </p:txBody>
      </p:sp>
      <p:sp>
        <p:nvSpPr>
          <p:cNvPr id="4096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CE57A9-2DDE-42BC-9D2A-4A05DDE8281D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6096000" y="1447800"/>
            <a:ext cx="2895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T35 Operating System Penetration/Alteration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T36 Operator Error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T37 Power Fluctuation (Brown/Transients)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T38 Power Loss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T39 Programming Error/Bug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T40 Sabotage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T41 Static Electricity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T42 Storms (Snow/Ice/Wind)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T43 System Software Alteration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T44 Terrorist Actions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T45 Theft (Data/Hardware/Software)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T46 Tornado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T47 Tsunami (Pacific area only)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T48 Vandalism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T49 Virus/Worm (Computer)</a:t>
            </a:r>
          </a:p>
          <a:p>
            <a:pPr marL="339725" indent="-339725"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1400">
                <a:solidFill>
                  <a:srgbClr val="000000"/>
                </a:solidFill>
              </a:rPr>
              <a:t>•</a:t>
            </a:r>
            <a:r>
              <a:rPr lang="en-GB" sz="1400" b="1">
                <a:solidFill>
                  <a:srgbClr val="000000"/>
                </a:solidFill>
              </a:rPr>
              <a:t>T50 Volcanic Eruption</a:t>
            </a:r>
          </a:p>
          <a:p>
            <a:pPr marL="339725" indent="-339725">
              <a:lnSpc>
                <a:spcPct val="80000"/>
              </a:lnSpc>
              <a:spcBef>
                <a:spcPts val="35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GB" sz="1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Characterize Threat-Sources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533400" y="1752600"/>
          <a:ext cx="80010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Threat Source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Method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Opportunity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Motive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Cracker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scripts, new tools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Network access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Challenge,</a:t>
                      </a:r>
                      <a:r>
                        <a:rPr lang="en-US" baseline="0" dirty="0" smtClean="0"/>
                        <a:t> ego, rebellion, money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Terrorist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Access to talented crackers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Network, infiltration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Ideological, destruction, fund raising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Insider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Knowledge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access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Ego, revenge, money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303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025E7E1-E053-4490-8C0D-06557CF418D9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Dealing with Risk</a:t>
            </a:r>
          </a:p>
        </p:txBody>
      </p:sp>
      <p:sp>
        <p:nvSpPr>
          <p:cNvPr id="44034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Avoid risk</a:t>
            </a:r>
          </a:p>
          <a:p>
            <a:pPr lvl="1"/>
            <a:r>
              <a:rPr lang="en-US" smtClean="0"/>
              <a:t>Implement a control or change design</a:t>
            </a:r>
          </a:p>
          <a:p>
            <a:r>
              <a:rPr lang="en-US" smtClean="0"/>
              <a:t>Transfer risk</a:t>
            </a:r>
          </a:p>
          <a:p>
            <a:pPr lvl="1"/>
            <a:r>
              <a:rPr lang="en-US" smtClean="0"/>
              <a:t>Change design to introduce different risk</a:t>
            </a:r>
          </a:p>
          <a:p>
            <a:pPr lvl="1"/>
            <a:r>
              <a:rPr lang="en-US" smtClean="0"/>
              <a:t>Buy insurance</a:t>
            </a:r>
          </a:p>
          <a:p>
            <a:r>
              <a:rPr lang="en-US" smtClean="0"/>
              <a:t>Assume risk</a:t>
            </a:r>
          </a:p>
          <a:p>
            <a:pPr lvl="1"/>
            <a:r>
              <a:rPr lang="en-US" smtClean="0"/>
              <a:t>Detect, recover</a:t>
            </a:r>
          </a:p>
          <a:p>
            <a:pPr lvl="1"/>
            <a:r>
              <a:rPr lang="en-US" smtClean="0"/>
              <a:t>Plan for the fall out</a:t>
            </a: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B8D697-F70E-44BB-820D-584BDDC0F7D1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Controls/Countermeasures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7772400" cy="4114800"/>
          </a:xfrm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Mechanisms or procedures for mitigating vulnerabilities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Prevent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Detect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Recover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Understand cost and coverage of control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Implementation of controls follows vulnerability and threat analysis</a:t>
            </a:r>
          </a:p>
        </p:txBody>
      </p:sp>
      <p:sp>
        <p:nvSpPr>
          <p:cNvPr id="450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6E68415-0837-4A94-956E-6839B4EE7D78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Example Controls</a:t>
            </a:r>
          </a:p>
        </p:txBody>
      </p:sp>
      <p:sp>
        <p:nvSpPr>
          <p:cNvPr id="47106" name="Rectangle 2"/>
          <p:cNvSpPr>
            <a:spLocks noGrp="1" noChangeArrowheads="1"/>
          </p:cNvSpPr>
          <p:nvPr>
            <p:ph idx="1"/>
          </p:nvPr>
        </p:nvSpPr>
        <p:spPr>
          <a:xfrm>
            <a:off x="731838" y="1524000"/>
            <a:ext cx="3810000" cy="4938713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C01 Access control devices - physical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C02 Access control lists - physical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C03 Access control - software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C04 Assign ADP security and assistant in writing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C05 Install-/review audit trails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C06 Conduct risk analysis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C07Develop backup plan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C08 Develop emergency action plan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C09 Develop disaster recovery plan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...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C21 Install walls from true floor to true ceiling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C22 Develop visitor sip-in/escort procedures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C23 Investigate backgrounds of new employees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C24 Restrict numbers of privileged users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C25 Develop separation of duties policy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Times New Roman" pitchFamily="18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400" smtClean="0"/>
              <a:t>•</a:t>
            </a:r>
            <a:r>
              <a:rPr lang="en-GB" sz="1400" b="1" smtClean="0"/>
              <a:t>C26 Require use of unique passwords for logon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DCD1285-CDAF-441D-A0F3-EFD19BFBB454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4694238" y="1495425"/>
            <a:ext cx="403860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C27 Make password changes mandatory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C28 Encrypt password file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C29 Encrypt data/files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C30 Hardware/software training for personnel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C31Prohibit outside software on system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...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C47 Develop software life cycle development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 dirty="0">
                <a:solidFill>
                  <a:srgbClr val="000000"/>
                </a:solidFill>
              </a:rPr>
              <a:t>program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C48 Conduct hardware/software inventory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C49 Designate critical programs/files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C50 Lock PCs/terminals to desks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C51 Update communications system/hardware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C52 Monitor maintenance personnel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C53 Shield equipment from electromagnetic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 dirty="0">
                <a:solidFill>
                  <a:srgbClr val="000000"/>
                </a:solidFill>
              </a:rPr>
              <a:t>interference/emanations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•</a:t>
            </a:r>
            <a:r>
              <a:rPr lang="en-GB" sz="1400" b="1" dirty="0">
                <a:solidFill>
                  <a:srgbClr val="000000"/>
                </a:solidFill>
              </a:rPr>
              <a:t>C54Identify terminals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/>
              <a:t>Overview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Elements of Risk Analysis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Quantitative vs. Qualitative Analysis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Risk Analysis Framework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mtClean="0"/>
              <a:t>Strategic Plan for Security</a:t>
            </a:r>
            <a:endParaRPr lang="en-GB" smtClean="0"/>
          </a:p>
        </p:txBody>
      </p:sp>
      <p:sp>
        <p:nvSpPr>
          <p:cNvPr id="1536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CA5F0E-D8B1-40D2-BCCF-AE810C788013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Risk/Control Trade Offs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382000" cy="4114800"/>
          </a:xfrm>
        </p:spPr>
        <p:txBody>
          <a:bodyPr/>
          <a:lstStyle/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Only Safe Asset is a Dead Asset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Asset that is completely locked away is safe, but useless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Trade-off between safety and availability</a:t>
            </a: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Do </a:t>
            </a:r>
            <a:r>
              <a:rPr lang="en-GB" sz="2800" dirty="0" smtClean="0">
                <a:solidFill>
                  <a:srgbClr val="FF0000"/>
                </a:solidFill>
              </a:rPr>
              <a:t>not waste effort </a:t>
            </a:r>
            <a:r>
              <a:rPr lang="en-GB" sz="2800" dirty="0" smtClean="0"/>
              <a:t>on assets with </a:t>
            </a:r>
            <a:r>
              <a:rPr lang="en-GB" sz="2800" dirty="0" smtClean="0">
                <a:solidFill>
                  <a:srgbClr val="FF0000"/>
                </a:solidFill>
              </a:rPr>
              <a:t>low loss value</a:t>
            </a: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Control only has to be good enough, not absolute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Make it </a:t>
            </a:r>
            <a:r>
              <a:rPr lang="en-GB" sz="2400" dirty="0" smtClean="0">
                <a:solidFill>
                  <a:srgbClr val="FF0000"/>
                </a:solidFill>
              </a:rPr>
              <a:t>tough enough </a:t>
            </a:r>
            <a:r>
              <a:rPr lang="en-GB" sz="2400" dirty="0" smtClean="0"/>
              <a:t>to discourage enemy</a:t>
            </a:r>
          </a:p>
        </p:txBody>
      </p:sp>
      <p:sp>
        <p:nvSpPr>
          <p:cNvPr id="491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8F56C7-0940-4C88-AA03-7C210899B309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/>
              <a:t>Types of Risk Analysis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Quantitative</a:t>
            </a:r>
          </a:p>
          <a:p>
            <a:pPr lvl="1"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Assigns real numbers to costs of safeguards and damage</a:t>
            </a:r>
          </a:p>
          <a:p>
            <a:pPr lvl="1"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Annual loss exposure (ALE)</a:t>
            </a:r>
          </a:p>
          <a:p>
            <a:pPr lvl="1"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>
                <a:solidFill>
                  <a:srgbClr val="FF0000"/>
                </a:solidFill>
              </a:rPr>
              <a:t>Probability</a:t>
            </a:r>
            <a:r>
              <a:rPr lang="en-GB" sz="2400" dirty="0" smtClean="0"/>
              <a:t> of event occurring</a:t>
            </a:r>
          </a:p>
          <a:p>
            <a:pPr lvl="1"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Can be unreliable/inaccurate because of </a:t>
            </a:r>
            <a:r>
              <a:rPr lang="en-GB" sz="2400" dirty="0" smtClean="0">
                <a:solidFill>
                  <a:srgbClr val="FF0000"/>
                </a:solidFill>
              </a:rPr>
              <a:t>insufficient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data</a:t>
            </a:r>
          </a:p>
          <a:p>
            <a:pPr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Qualitative</a:t>
            </a:r>
          </a:p>
          <a:p>
            <a:pPr lvl="1"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Based on </a:t>
            </a:r>
            <a:r>
              <a:rPr lang="en-GB" sz="2400" dirty="0" smtClean="0">
                <a:solidFill>
                  <a:srgbClr val="FF0000"/>
                </a:solidFill>
              </a:rPr>
              <a:t>judgment</a:t>
            </a:r>
            <a:r>
              <a:rPr lang="en-GB" sz="2400" dirty="0" smtClean="0"/>
              <a:t>, intuition, and experience</a:t>
            </a:r>
          </a:p>
          <a:p>
            <a:pPr lvl="1"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>
                <a:solidFill>
                  <a:srgbClr val="FF0000"/>
                </a:solidFill>
              </a:rPr>
              <a:t>Ranks</a:t>
            </a:r>
            <a:r>
              <a:rPr lang="en-GB" sz="2400" dirty="0" smtClean="0"/>
              <a:t> the seriousness of the </a:t>
            </a:r>
            <a:r>
              <a:rPr lang="en-GB" sz="2400" dirty="0" smtClean="0">
                <a:solidFill>
                  <a:srgbClr val="FF0000"/>
                </a:solidFill>
              </a:rPr>
              <a:t>threats</a:t>
            </a:r>
            <a:r>
              <a:rPr lang="en-GB" sz="2400" dirty="0" smtClean="0"/>
              <a:t> for the sensitivity of the asserts</a:t>
            </a:r>
          </a:p>
          <a:p>
            <a:pPr lvl="1">
              <a:spcBef>
                <a:spcPts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Subjective, lacks hard numbers to justify return on investment</a:t>
            </a:r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EDC9D2-50B2-4889-835C-3F57EC8A49B0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Quantitative Analysis Outline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marL="606425" indent="-606425">
              <a:buFont typeface="Times New Roman" pitchFamily="18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smtClean="0"/>
              <a:t>Identify and value assets</a:t>
            </a:r>
          </a:p>
          <a:p>
            <a:pPr marL="606425" indent="-606425">
              <a:buFont typeface="Times New Roman" pitchFamily="18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smtClean="0"/>
              <a:t>Determine vulnerabilities and impact</a:t>
            </a:r>
          </a:p>
          <a:p>
            <a:pPr marL="606425" indent="-606425">
              <a:buFont typeface="Times New Roman" pitchFamily="18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smtClean="0"/>
              <a:t>Estimate likelihood of exploitation</a:t>
            </a:r>
          </a:p>
          <a:p>
            <a:pPr marL="606425" indent="-606425">
              <a:buFont typeface="Times New Roman" pitchFamily="18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smtClean="0"/>
              <a:t>Compute Annual Loss Exposure (ALE)</a:t>
            </a:r>
          </a:p>
          <a:p>
            <a:pPr marL="606425" indent="-606425">
              <a:buFont typeface="Times New Roman" pitchFamily="18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smtClean="0"/>
              <a:t>Survey applicable controls and their costs</a:t>
            </a:r>
          </a:p>
          <a:p>
            <a:pPr marL="606425" indent="-606425">
              <a:buFont typeface="Times New Roman" pitchFamily="18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smtClean="0"/>
              <a:t>Project annual savings from control</a:t>
            </a:r>
          </a:p>
        </p:txBody>
      </p:sp>
      <p:sp>
        <p:nvSpPr>
          <p:cNvPr id="532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543864E-CD03-4138-BD31-F33B11D6BEBE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/>
              <a:t>Quantitative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rgbClr val="FF0000"/>
                </a:solidFill>
              </a:rPr>
              <a:t>Risk </a:t>
            </a:r>
            <a:r>
              <a:rPr lang="en-GB" sz="2800" dirty="0" smtClean="0">
                <a:solidFill>
                  <a:srgbClr val="FF0000"/>
                </a:solidFill>
              </a:rPr>
              <a:t>exposure = </a:t>
            </a:r>
            <a:r>
              <a:rPr lang="en-GB" sz="2800" dirty="0" err="1" smtClean="0">
                <a:solidFill>
                  <a:srgbClr val="FF0000"/>
                </a:solidFill>
              </a:rPr>
              <a:t>Risk_impact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>
                <a:solidFill>
                  <a:srgbClr val="FF0000"/>
                </a:solidFill>
              </a:rPr>
              <a:t>x </a:t>
            </a:r>
            <a:r>
              <a:rPr lang="en-GB" sz="2800" dirty="0" err="1" smtClean="0">
                <a:solidFill>
                  <a:srgbClr val="FF0000"/>
                </a:solidFill>
              </a:rPr>
              <a:t>Risk_Probability</a:t>
            </a:r>
            <a:endParaRPr lang="en-GB" sz="2800" dirty="0">
              <a:solidFill>
                <a:srgbClr val="FF0000"/>
              </a:solidFill>
            </a:endParaRP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/>
              <a:t>Loss of car: </a:t>
            </a:r>
            <a:r>
              <a:rPr lang="en-GB" sz="2400" dirty="0">
                <a:solidFill>
                  <a:srgbClr val="FF0000"/>
                </a:solidFill>
              </a:rPr>
              <a:t>risk-impact is cost to replace car</a:t>
            </a:r>
            <a:r>
              <a:rPr lang="en-GB" sz="2400" dirty="0"/>
              <a:t>, </a:t>
            </a:r>
            <a:r>
              <a:rPr lang="en-GB" sz="2400" i="1" dirty="0"/>
              <a:t>e.g. </a:t>
            </a:r>
            <a:r>
              <a:rPr lang="en-GB" sz="2400" dirty="0"/>
              <a:t>$10,000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>
                <a:solidFill>
                  <a:srgbClr val="FF0000"/>
                </a:solidFill>
              </a:rPr>
              <a:t>Probability of car loss</a:t>
            </a:r>
            <a:r>
              <a:rPr lang="en-GB" sz="2400" dirty="0"/>
              <a:t>: 0.10 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/>
              <a:t>Risk </a:t>
            </a:r>
            <a:r>
              <a:rPr lang="en-GB" sz="2400" dirty="0" smtClean="0"/>
              <a:t>exposure or expected loss = </a:t>
            </a:r>
          </a:p>
          <a:p>
            <a:pPr marL="457200" lvl="1" indent="0"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/>
              <a:t>	</a:t>
            </a:r>
            <a:r>
              <a:rPr lang="en-GB" sz="2400" dirty="0" smtClean="0"/>
              <a:t>10,000 </a:t>
            </a:r>
            <a:r>
              <a:rPr lang="en-GB" sz="2400" dirty="0"/>
              <a:t>x 0.10 = 1,000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dirty="0"/>
              <a:t>General measured per year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/>
              <a:t>Annual Loss Exposure (ALE)</a:t>
            </a:r>
          </a:p>
        </p:txBody>
      </p:sp>
      <p:sp>
        <p:nvSpPr>
          <p:cNvPr id="552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EE7F5FC-25F5-4833-BEE5-DFEBB17A019F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Cost Benefit Analysis Formula</a:t>
            </a:r>
            <a:endParaRPr lang="en-US" dirty="0" smtClean="0"/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/>
              <a:t>ALE = Annualized Loss Expectation</a:t>
            </a:r>
          </a:p>
          <a:p>
            <a:pPr>
              <a:spcBef>
                <a:spcPct val="50000"/>
              </a:spcBef>
            </a:pPr>
            <a:r>
              <a:rPr lang="en-US" dirty="0"/>
              <a:t>ACC = Annual Cost of Control</a:t>
            </a:r>
          </a:p>
          <a:p>
            <a:pPr>
              <a:spcBef>
                <a:spcPct val="50000"/>
              </a:spcBef>
            </a:pPr>
            <a:r>
              <a:rPr lang="en-US" dirty="0"/>
              <a:t>B = ALE(before) – ALE(after) – ACC</a:t>
            </a:r>
          </a:p>
          <a:p>
            <a:pPr>
              <a:spcBef>
                <a:spcPct val="50000"/>
              </a:spcBef>
            </a:pPr>
            <a:r>
              <a:rPr lang="en-US" dirty="0"/>
              <a:t>If B (benefit) is positive, it makes financial sense to implement the control. </a:t>
            </a: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86C3EB-2FFF-4DF5-AF01-7A047B8DAC4F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Qualitative Risk Analysis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Generally used in information security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Hard to make meaningful valuations and meaningful probabilities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Relative ordering is faster and more important</a:t>
            </a: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Many approaches to performing qualitative risk analysis</a:t>
            </a: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Same basic steps as quantitative analysis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Still identifying assets, threats, vulnerabilities, and controls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Just evaluating importance differently</a:t>
            </a:r>
          </a:p>
        </p:txBody>
      </p:sp>
      <p:sp>
        <p:nvSpPr>
          <p:cNvPr id="583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4BF04F1-367C-4C0C-8C36-69484DA34E0F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Qualitative Risk Assessment Matrix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107758"/>
            <a:ext cx="6400800" cy="5257800"/>
          </a:xfrm>
        </p:spPr>
      </p:pic>
      <p:sp>
        <p:nvSpPr>
          <p:cNvPr id="5" name="Rectangle 4"/>
          <p:cNvSpPr/>
          <p:nvPr/>
        </p:nvSpPr>
        <p:spPr>
          <a:xfrm>
            <a:off x="2667000" y="636555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https://www.gao.gov/special.pubs/ai00033.pdf</a:t>
            </a:r>
          </a:p>
        </p:txBody>
      </p:sp>
    </p:spTree>
    <p:extLst>
      <p:ext uri="{BB962C8B-B14F-4D97-AF65-F5344CB8AC3E}">
        <p14:creationId xmlns:p14="http://schemas.microsoft.com/office/powerpoint/2010/main" val="32741191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6175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/>
              <a:t>Example 10 Step Risk Analysis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465638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Step 1: Identify Scope</a:t>
            </a:r>
          </a:p>
          <a:p>
            <a:pPr lvl="1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Bound the problem</a:t>
            </a:r>
          </a:p>
          <a:p>
            <a:pPr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Step 2: Assemble team</a:t>
            </a:r>
          </a:p>
          <a:p>
            <a:pPr lvl="1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Include subject matter experts, management in charge of implementing, users</a:t>
            </a:r>
          </a:p>
          <a:p>
            <a:pPr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Step 3: Identify Threats</a:t>
            </a:r>
          </a:p>
          <a:p>
            <a:pPr lvl="1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Pick from lists of known threats</a:t>
            </a:r>
          </a:p>
          <a:p>
            <a:pPr lvl="1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Brainstorm new threats</a:t>
            </a:r>
          </a:p>
          <a:p>
            <a:pPr lvl="1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Mixing threats and vulnerabilities here...</a:t>
            </a:r>
          </a:p>
        </p:txBody>
      </p:sp>
      <p:sp>
        <p:nvSpPr>
          <p:cNvPr id="604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AE2E62-F164-4656-BD6F-2A73E5A2CD9D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Step 4: Threat prioritization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Prioritize threats for each asset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Likelihood of occurrence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Define a fixed threat rating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i="1" dirty="0" smtClean="0"/>
              <a:t>E.g.</a:t>
            </a:r>
            <a:r>
              <a:rPr lang="en-GB" dirty="0" smtClean="0"/>
              <a:t>, Low(1) … High(5)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Associate a rating with each threat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Approximation to the risk probability in quantitative approach</a:t>
            </a:r>
          </a:p>
        </p:txBody>
      </p:sp>
      <p:sp>
        <p:nvSpPr>
          <p:cNvPr id="624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8988B76-E222-44A8-BE9F-0D55B6278426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Step 5: Loss Impact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With each threat determine loss impact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Define a fixed ranking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i="1" dirty="0" smtClean="0"/>
              <a:t>E.g.</a:t>
            </a:r>
            <a:r>
              <a:rPr lang="en-GB" dirty="0" smtClean="0"/>
              <a:t>, Low(1) … High(5)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Used to prioritize damage to asset from threat</a:t>
            </a:r>
          </a:p>
        </p:txBody>
      </p:sp>
      <p:sp>
        <p:nvSpPr>
          <p:cNvPr id="645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EFA9B47-C117-443A-BA79-84598A77D7C5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Reading Material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 book: </a:t>
            </a:r>
          </a:p>
          <a:p>
            <a:pPr lvl="1"/>
            <a:r>
              <a:rPr lang="en-US" dirty="0" smtClean="0"/>
              <a:t>Information Security in Healthcare Managing Risk, edited by Terrell W. </a:t>
            </a:r>
            <a:r>
              <a:rPr lang="en-US" dirty="0" err="1" smtClean="0"/>
              <a:t>Herzig</a:t>
            </a:r>
            <a:r>
              <a:rPr lang="en-US" dirty="0" smtClean="0"/>
              <a:t>, Chapter 2</a:t>
            </a:r>
          </a:p>
          <a:p>
            <a:r>
              <a:rPr lang="en-US" dirty="0" smtClean="0"/>
              <a:t>NIST Special Publication 800-30</a:t>
            </a:r>
          </a:p>
          <a:p>
            <a:pPr lvl="1"/>
            <a:r>
              <a:rPr lang="en-US" dirty="0" smtClean="0"/>
              <a:t>Guide for Conducting Risk Assessments, September 2012 </a:t>
            </a:r>
            <a:r>
              <a:rPr lang="en-US" dirty="0" smtClean="0">
                <a:hlinkClick r:id="rId2"/>
              </a:rPr>
              <a:t>http://csrc.nist.gov/publications/nistpubs/800-30-rev1/sp800_30_r1.pdf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B92B371-F3AB-4FC3-BC5D-AFB7A2092F1F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6: Total Impact</a:t>
            </a:r>
          </a:p>
        </p:txBody>
      </p:sp>
      <p:sp>
        <p:nvSpPr>
          <p:cNvPr id="665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Sum of threat priority and impact priority</a:t>
            </a:r>
          </a:p>
        </p:txBody>
      </p:sp>
      <p:sp>
        <p:nvSpPr>
          <p:cNvPr id="6656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177A24-51CE-4810-9438-168FE91578FD}" type="slidenum">
              <a:rPr lang="en-US" smtClean="0"/>
              <a:pPr/>
              <a:t>30</a:t>
            </a:fld>
            <a:endParaRPr lang="en-US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2057400"/>
          <a:ext cx="7391400" cy="1905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r>
                        <a:rPr lang="en-US" dirty="0" smtClean="0"/>
                        <a:t>Threat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Threat priority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Impact priority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 factor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r>
                        <a:rPr lang="en-US" dirty="0" smtClean="0"/>
                        <a:t>Fire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r>
                        <a:rPr lang="en-US" dirty="0" smtClean="0"/>
                        <a:t>Theft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463550"/>
            <a:ext cx="7772400" cy="14351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Step 7: Identify Controls / Safeguards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Potentially come into the analysis with an initial set of possible controls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Associate controls with each threat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Starting with high priority risks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Do cost-benefits and coverage analysis (Step 8)</a:t>
            </a:r>
          </a:p>
          <a:p>
            <a:pPr lvl="2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Maybe iterate back to Step 6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mtClean="0"/>
              <a:t>Rank controls (Step 9)</a:t>
            </a:r>
          </a:p>
        </p:txBody>
      </p:sp>
      <p:sp>
        <p:nvSpPr>
          <p:cNvPr id="675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78B7C53-5260-44BD-9374-57E1FE0D11AA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8-9: Safeguard Evaluation</a:t>
            </a:r>
          </a:p>
        </p:txBody>
      </p:sp>
      <p:sp>
        <p:nvSpPr>
          <p:cNvPr id="6963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32053D7-BD80-460B-8CA0-13B84806216E}" type="slidenum">
              <a:rPr lang="en-US" smtClean="0"/>
              <a:pPr/>
              <a:t>32</a:t>
            </a:fld>
            <a:endParaRPr lang="en-US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2057400"/>
          <a:ext cx="7391400" cy="20688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r>
                        <a:rPr lang="en-US" dirty="0" smtClean="0"/>
                        <a:t>Threat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Possible safeguard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Safeguard cost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r>
                        <a:rPr lang="en-US" dirty="0" smtClean="0"/>
                        <a:t>Fire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Fire</a:t>
                      </a:r>
                      <a:r>
                        <a:rPr lang="en-US" baseline="0" dirty="0" smtClean="0"/>
                        <a:t> suppression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$15,000.-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Business continuity plan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$75,000.-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r>
                        <a:rPr lang="en-US" dirty="0" smtClean="0"/>
                        <a:t>Theft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Business continuity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$75,000.-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10: Communicate Results</a:t>
            </a:r>
          </a:p>
        </p:txBody>
      </p:sp>
      <p:sp>
        <p:nvSpPr>
          <p:cNvPr id="706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risk analysis projects result in a written report</a:t>
            </a:r>
          </a:p>
          <a:p>
            <a:pPr lvl="1"/>
            <a:r>
              <a:rPr lang="en-US" dirty="0" smtClean="0"/>
              <a:t>Generally not read</a:t>
            </a:r>
          </a:p>
          <a:p>
            <a:pPr lvl="1"/>
            <a:r>
              <a:rPr lang="en-US" dirty="0" smtClean="0"/>
              <a:t>So, make a good executive summary</a:t>
            </a:r>
          </a:p>
          <a:p>
            <a:pPr lvl="1"/>
            <a:r>
              <a:rPr lang="en-US" dirty="0" smtClean="0"/>
              <a:t>Beneficial to track decisions</a:t>
            </a:r>
          </a:p>
          <a:p>
            <a:r>
              <a:rPr lang="en-US" dirty="0" smtClean="0"/>
              <a:t>Real communication done in meetings an presentation</a:t>
            </a:r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7822F8-C8F2-4BF2-AC6F-A256AF52B82C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Summary of key points so far</a:t>
            </a:r>
          </a:p>
        </p:txBody>
      </p:sp>
      <p:sp>
        <p:nvSpPr>
          <p:cNvPr id="716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Key points of Risk Analysis</a:t>
            </a:r>
          </a:p>
          <a:p>
            <a:pPr lvl="1"/>
            <a:r>
              <a:rPr lang="en-US" smtClean="0"/>
              <a:t>Assets, Threats, Vulnerabilities, and Controls</a:t>
            </a:r>
          </a:p>
          <a:p>
            <a:r>
              <a:rPr lang="en-US" smtClean="0"/>
              <a:t>Quantitative vs. Qualitative</a:t>
            </a:r>
          </a:p>
          <a:p>
            <a:r>
              <a:rPr lang="en-US" smtClean="0"/>
              <a:t>A systematic process, not a scientific process</a:t>
            </a:r>
          </a:p>
          <a:p>
            <a:pPr lvl="1"/>
            <a:r>
              <a:rPr lang="en-US" smtClean="0"/>
              <a:t>Companies will develop their own procedure</a:t>
            </a:r>
          </a:p>
          <a:p>
            <a:pPr lvl="1"/>
            <a:r>
              <a:rPr lang="en-US" smtClean="0"/>
              <a:t>Still a good framework for better understanding of system security</a:t>
            </a: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D3AF65-4F65-4F7F-8EBB-B31B30CABACC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Possible Decisions After Risk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Remediate</a:t>
            </a:r>
          </a:p>
          <a:p>
            <a:pPr lvl="1">
              <a:defRPr/>
            </a:pPr>
            <a:r>
              <a:rPr lang="en-US" sz="2000" dirty="0" smtClean="0"/>
              <a:t>Apply controls to reduce risks to an acceptable level</a:t>
            </a:r>
          </a:p>
          <a:p>
            <a:pPr>
              <a:defRPr/>
            </a:pPr>
            <a:r>
              <a:rPr lang="en-US" sz="2400" dirty="0" smtClean="0"/>
              <a:t>Transfer</a:t>
            </a:r>
          </a:p>
          <a:p>
            <a:pPr lvl="1">
              <a:defRPr/>
            </a:pPr>
            <a:r>
              <a:rPr lang="en-US" sz="2000" dirty="0" smtClean="0"/>
              <a:t>Purchasing insurance, outsourcing </a:t>
            </a:r>
            <a:r>
              <a:rPr lang="en-US" sz="2000" i="1" dirty="0" smtClean="0"/>
              <a:t>e.g.</a:t>
            </a:r>
            <a:r>
              <a:rPr lang="en-US" sz="2000" dirty="0" smtClean="0"/>
              <a:t> Software-as-a-Service (</a:t>
            </a:r>
            <a:r>
              <a:rPr lang="en-US" sz="2000" dirty="0" err="1" smtClean="0"/>
              <a:t>SaaS</a:t>
            </a:r>
            <a:r>
              <a:rPr lang="en-US" sz="2000" dirty="0" smtClean="0"/>
              <a:t>), having application and data remotely hosted</a:t>
            </a:r>
          </a:p>
          <a:p>
            <a:pPr>
              <a:defRPr/>
            </a:pPr>
            <a:r>
              <a:rPr lang="en-US" sz="2400" dirty="0" smtClean="0"/>
              <a:t>Accept</a:t>
            </a:r>
          </a:p>
          <a:p>
            <a:pPr lvl="1">
              <a:defRPr/>
            </a:pPr>
            <a:r>
              <a:rPr lang="en-US" sz="2000" dirty="0" smtClean="0"/>
              <a:t>Cost to remediate may be too expensive</a:t>
            </a:r>
          </a:p>
          <a:p>
            <a:pPr lvl="1">
              <a:defRPr/>
            </a:pPr>
            <a:r>
              <a:rPr lang="en-US" sz="2000" dirty="0" smtClean="0"/>
              <a:t>System will be replaced soon</a:t>
            </a:r>
          </a:p>
          <a:p>
            <a:pPr lvl="1">
              <a:defRPr/>
            </a:pPr>
            <a:r>
              <a:rPr lang="en-US" sz="2000" dirty="0" smtClean="0"/>
              <a:t>It would not be feasible to implement any additional controls</a:t>
            </a:r>
          </a:p>
          <a:p>
            <a:pPr marL="0" indent="0">
              <a:buFontTx/>
              <a:buNone/>
              <a:defRPr/>
            </a:pPr>
            <a:r>
              <a:rPr lang="en-US" sz="2400" dirty="0" smtClean="0"/>
              <a:t>Decision needs to be documented in the risk analysis report.</a:t>
            </a:r>
            <a:endParaRPr lang="en-US" sz="2400" dirty="0"/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1C2D14-72CD-433B-A8C1-30878566BE64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Strategic Plan for Security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Besides business objectives, security controls should also be linked to regulatory requirements.</a:t>
            </a:r>
          </a:p>
          <a:p>
            <a:r>
              <a:rPr lang="en-US" dirty="0" smtClean="0"/>
              <a:t>Four regulatory requirements (details on next slide):</a:t>
            </a:r>
          </a:p>
          <a:p>
            <a:pPr lvl="1"/>
            <a:r>
              <a:rPr lang="en-US" sz="2400" dirty="0" smtClean="0"/>
              <a:t>PCI DSS</a:t>
            </a:r>
          </a:p>
          <a:p>
            <a:pPr lvl="1"/>
            <a:r>
              <a:rPr lang="en-US" sz="2400" dirty="0" smtClean="0"/>
              <a:t>Red Flags Rules</a:t>
            </a:r>
          </a:p>
          <a:p>
            <a:pPr lvl="1"/>
            <a:r>
              <a:rPr lang="en-US" sz="2400" dirty="0" smtClean="0"/>
              <a:t>FISMA</a:t>
            </a:r>
          </a:p>
          <a:p>
            <a:pPr lvl="1"/>
            <a:r>
              <a:rPr lang="en-US" sz="2400" dirty="0" smtClean="0"/>
              <a:t>SOX</a:t>
            </a:r>
          </a:p>
          <a:p>
            <a:pPr lvl="1"/>
            <a:r>
              <a:rPr lang="en-US" sz="2400" dirty="0" smtClean="0"/>
              <a:t>HIPAA</a:t>
            </a: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297CFF-D27F-4356-AA41-72C2E81837A0}" type="slidenum">
              <a:rPr lang="en-US" smtClean="0"/>
              <a:pPr/>
              <a:t>36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Regulations</a:t>
            </a:r>
            <a:endParaRPr lang="en-US" dirty="0"/>
          </a:p>
        </p:txBody>
      </p:sp>
      <p:sp>
        <p:nvSpPr>
          <p:cNvPr id="7478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D6A1038-E126-4D26-9B35-20F16A37A884}" type="slidenum">
              <a:rPr lang="en-US" smtClean="0"/>
              <a:pPr/>
              <a:t>37</a:t>
            </a:fld>
            <a:endParaRPr lang="en-US" smtClean="0"/>
          </a:p>
        </p:txBody>
      </p:sp>
      <p:graphicFrame>
        <p:nvGraphicFramePr>
          <p:cNvPr id="74783" name="Group 3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53286190"/>
              </p:ext>
            </p:extLst>
          </p:nvPr>
        </p:nvGraphicFramePr>
        <p:xfrm>
          <a:off x="0" y="1471613"/>
          <a:ext cx="8153400" cy="4541837"/>
        </p:xfrm>
        <a:graphic>
          <a:graphicData uri="http://schemas.openxmlformats.org/drawingml/2006/table">
            <a:tbl>
              <a:tblPr/>
              <a:tblGrid>
                <a:gridCol w="23936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77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1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Regulation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Known As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Requirements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The Health Insurance Portability and Accountability Act of 1996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HIPAA*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(Security Rule) To provide standards for administrative, physical and technical safeguards for the protection of electronic patient health information (</a:t>
                      </a:r>
                      <a:r>
                        <a:rPr kumimoji="0" lang="en-US" sz="10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ePHI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).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Payment Card Industry Data Security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PCI DSS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 set of comprehensive requirements for improving security developed by the five major credit card companies.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60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FTC’s Identity Theft Red Flag Rules (part of the Fair and Accurate Credit Transactions (FACT) Act of 2003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Red Flags Rule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Creditor with covered accounts must have identity theft prevention programs in place to identify, detect, and respond to patterns, practices, or specific activities that could indicate identity theft.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72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Sarbanes-Oxley 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SOX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Requires: internal control monitoring; records management; whistleblower protection; companies to meet a higher standard of ethics and best practices for controls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72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Federal Information Security Management Act of 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FISMA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 set of requirements, including annual audits, to improve information security within the federal government and other parties such as government contractors.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4784" name="Text Box 32"/>
          <p:cNvSpPr txBox="1">
            <a:spLocks noChangeArrowheads="1"/>
          </p:cNvSpPr>
          <p:nvPr/>
        </p:nvSpPr>
        <p:spPr bwMode="auto">
          <a:xfrm>
            <a:off x="381000" y="6095999"/>
            <a:ext cx="784860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*Check out AHIMA site “Security Risk Analysis and Management: An Overview”</a:t>
            </a:r>
            <a:r>
              <a:rPr lang="en-US" sz="1000" dirty="0"/>
              <a:t> </a:t>
            </a:r>
            <a:r>
              <a:rPr lang="en-US" sz="1000" dirty="0">
                <a:hlinkClick r:id="rId2"/>
              </a:rPr>
              <a:t>http://library.ahima.org/xpedio/idcplg?IdcService=GET_HIGHLIGHT_INFO&amp;QueryText=%28tornado+%29%3Cand%3E%28xPublishSite%3Csubstring%3E%60BoK%60%29&amp;SortField=xPubDate&amp;SortOrder=Desc&amp;dDocName=bok1_048622&amp;HighlightType=HtmlHighlight&amp;dWebExtension=hcsp</a:t>
            </a:r>
            <a:endParaRPr lang="en-US" sz="1000" dirty="0"/>
          </a:p>
          <a:p>
            <a:pPr>
              <a:spcBef>
                <a:spcPct val="50000"/>
              </a:spcBef>
            </a:pP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NIST Report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0763"/>
          </a:xfrm>
        </p:spPr>
        <p:txBody>
          <a:bodyPr/>
          <a:lstStyle/>
          <a:p>
            <a:r>
              <a:rPr lang="en-US" sz="2800" dirty="0" smtClean="0"/>
              <a:t>NIST</a:t>
            </a:r>
          </a:p>
          <a:p>
            <a:pPr lvl="1"/>
            <a:r>
              <a:rPr lang="en-US" sz="2200" dirty="0" smtClean="0"/>
              <a:t>National Institute of Standards and Technology, US Department Commerce</a:t>
            </a:r>
          </a:p>
          <a:p>
            <a:pPr lvl="1"/>
            <a:r>
              <a:rPr lang="en-US" sz="2200" dirty="0" smtClean="0"/>
              <a:t>The </a:t>
            </a:r>
            <a:r>
              <a:rPr lang="en-US" sz="2200" b="1" dirty="0" smtClean="0"/>
              <a:t>NIST</a:t>
            </a:r>
            <a:r>
              <a:rPr lang="en-US" sz="2200" i="1" dirty="0" smtClean="0"/>
              <a:t> </a:t>
            </a:r>
            <a:r>
              <a:rPr lang="en-US" sz="2200" dirty="0" smtClean="0"/>
              <a:t>is a federal technology agency that works with industry to develop and apply technology, measurements, and standards</a:t>
            </a:r>
            <a:endParaRPr lang="en-US" sz="2200" dirty="0" smtClean="0">
              <a:hlinkClick r:id="rId2"/>
            </a:endParaRPr>
          </a:p>
          <a:p>
            <a:pPr lvl="1"/>
            <a:r>
              <a:rPr lang="en-US" sz="2200" dirty="0" smtClean="0"/>
              <a:t>http://www.nist.gov</a:t>
            </a:r>
          </a:p>
          <a:p>
            <a:r>
              <a:rPr lang="en-US" sz="2800" dirty="0" smtClean="0"/>
              <a:t>NIST Special Publication 800-30: Guide for Conducting Risk Assessments, revision 1, 9/2012</a:t>
            </a:r>
          </a:p>
          <a:p>
            <a:pPr lvl="1"/>
            <a:r>
              <a:rPr lang="en-US" sz="2200" dirty="0" smtClean="0">
                <a:hlinkClick r:id="rId3"/>
              </a:rPr>
              <a:t>http://csrc.nist.gov/publications/nistpubs/800-30-rev1/sp800_30_r1.pdf</a:t>
            </a:r>
            <a:endParaRPr lang="en-US" sz="2200" dirty="0" smtClean="0"/>
          </a:p>
          <a:p>
            <a:pPr lvl="1"/>
            <a:endParaRPr lang="en-US" sz="2400" dirty="0" smtClean="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C17F69-BD77-4408-BC54-027ADD0FC029}" type="slidenum">
              <a:rPr lang="en-US" smtClean="0"/>
              <a:pPr/>
              <a:t>38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pic>
        <p:nvPicPr>
          <p:cNvPr id="574467" name="Picture 3" descr="MCj00787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676360"/>
            <a:ext cx="1621805" cy="3933210"/>
          </a:xfrm>
          <a:prstGeom prst="rect">
            <a:avLst/>
          </a:prstGeom>
          <a:noFill/>
        </p:spPr>
      </p:pic>
      <p:sp>
        <p:nvSpPr>
          <p:cNvPr id="574468" name="SMARTPenAnnotation0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69" name="SMARTPenAnnotation1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70" name="SMARTPenAnnotation2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71" name="SMARTPenAnnotation3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6175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</a:pPr>
            <a:r>
              <a:rPr lang="en-GB" dirty="0" smtClean="0"/>
              <a:t>What is Risk?	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7975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The </a:t>
            </a:r>
            <a:r>
              <a:rPr lang="en-GB" i="1" dirty="0" smtClean="0">
                <a:solidFill>
                  <a:srgbClr val="FF0000"/>
                </a:solidFill>
              </a:rPr>
              <a:t>probability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that a particular </a:t>
            </a:r>
            <a:r>
              <a:rPr lang="en-GB" dirty="0" smtClean="0">
                <a:solidFill>
                  <a:srgbClr val="FF0000"/>
                </a:solidFill>
              </a:rPr>
              <a:t>threat</a:t>
            </a:r>
            <a:r>
              <a:rPr lang="en-GB" dirty="0" smtClean="0"/>
              <a:t> will </a:t>
            </a:r>
            <a:r>
              <a:rPr lang="en-GB" dirty="0" smtClean="0">
                <a:solidFill>
                  <a:srgbClr val="FF0000"/>
                </a:solidFill>
              </a:rPr>
              <a:t>exploit</a:t>
            </a:r>
            <a:r>
              <a:rPr lang="en-GB" dirty="0" smtClean="0"/>
              <a:t> a particular </a:t>
            </a:r>
            <a:r>
              <a:rPr lang="en-GB" dirty="0" smtClean="0">
                <a:solidFill>
                  <a:srgbClr val="FF0000"/>
                </a:solidFill>
              </a:rPr>
              <a:t>vulnerability</a:t>
            </a:r>
          </a:p>
          <a:p>
            <a:pPr lvl="1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Not a certainty</a:t>
            </a:r>
          </a:p>
          <a:p>
            <a:pPr lvl="1"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Risk impact: </a:t>
            </a:r>
            <a:r>
              <a:rPr lang="en-GB" dirty="0" smtClean="0">
                <a:solidFill>
                  <a:srgbClr val="FF0000"/>
                </a:solidFill>
              </a:rPr>
              <a:t>loss</a:t>
            </a:r>
            <a:r>
              <a:rPr lang="en-GB" dirty="0" smtClean="0"/>
              <a:t> associated with exploit</a:t>
            </a:r>
          </a:p>
          <a:p>
            <a:pPr>
              <a:lnSpc>
                <a:spcPct val="95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Need to systematically understand risks to a system and decide how to control them.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F0458A-E6FE-4FE8-ADB3-C6E7B6533D6F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What is Risk Analysis?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The process of </a:t>
            </a:r>
            <a:r>
              <a:rPr lang="en-GB" sz="2800" i="1" dirty="0" smtClean="0"/>
              <a:t>identifying, assessing, and reducing </a:t>
            </a:r>
            <a:r>
              <a:rPr lang="en-GB" sz="2800" dirty="0" smtClean="0"/>
              <a:t>risks to an acceptable level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Defines and controls threats and vulnerabilities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Implements risk reduction measures</a:t>
            </a:r>
          </a:p>
          <a:p>
            <a:pPr>
              <a:lnSpc>
                <a:spcPct val="8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An analytic discipline with three parts: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dirty="0" smtClean="0"/>
              <a:t>Risk assessment: </a:t>
            </a:r>
            <a:r>
              <a:rPr lang="en-GB" sz="2400" dirty="0" smtClean="0">
                <a:solidFill>
                  <a:srgbClr val="FF0000"/>
                </a:solidFill>
              </a:rPr>
              <a:t>determine</a:t>
            </a:r>
            <a:r>
              <a:rPr lang="en-GB" sz="2400" dirty="0" smtClean="0"/>
              <a:t> what the risks are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dirty="0" smtClean="0"/>
              <a:t>Risk management:</a:t>
            </a:r>
            <a:r>
              <a:rPr lang="en-GB" sz="2400" dirty="0" smtClean="0"/>
              <a:t> evaluating </a:t>
            </a:r>
            <a:r>
              <a:rPr lang="en-GB" sz="2400" dirty="0" smtClean="0">
                <a:solidFill>
                  <a:srgbClr val="FF0000"/>
                </a:solidFill>
              </a:rPr>
              <a:t>alternatives</a:t>
            </a:r>
            <a:r>
              <a:rPr lang="en-GB" sz="2400" dirty="0" smtClean="0"/>
              <a:t> for mitigating the risk; implementing </a:t>
            </a:r>
            <a:r>
              <a:rPr lang="en-GB" sz="2400" dirty="0" smtClean="0">
                <a:solidFill>
                  <a:srgbClr val="FF0000"/>
                </a:solidFill>
              </a:rPr>
              <a:t>controls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dirty="0" smtClean="0"/>
              <a:t>Risk communication</a:t>
            </a:r>
            <a:r>
              <a:rPr lang="en-GB" sz="2400" dirty="0" smtClean="0"/>
              <a:t>: presenting this material in an understandable way to decision makers and/or the public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88B017A-6D18-401D-9455-9A9B17C38FDA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280352"/>
            <a:ext cx="7772400" cy="1015048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 smtClean="0"/>
              <a:t>Risk Management Cycle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EEE6D9A-1932-4E0C-857B-359C39D5650A}" type="slidenum">
              <a:rPr lang="en-US" smtClean="0"/>
              <a:pPr/>
              <a:t>6</a:t>
            </a:fld>
            <a:endParaRPr lang="en-US" smtClean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600200"/>
            <a:ext cx="5595938" cy="411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981200" y="5715000"/>
            <a:ext cx="5621338" cy="771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 dirty="0">
                <a:solidFill>
                  <a:srgbClr val="000000"/>
                </a:solidFill>
                <a:cs typeface="Lucida Sans Unicode" pitchFamily="34" charset="0"/>
              </a:rPr>
              <a:t>From GAO/AIMD-99-139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>
                <a:solidFill>
                  <a:srgbClr val="000000"/>
                </a:solidFill>
                <a:cs typeface="Lucida Sans Unicode" pitchFamily="34" charset="0"/>
                <a:hlinkClick r:id="rId4"/>
              </a:rPr>
              <a:t>http://www.gao.gov/special.pubs/ai00033.pdf</a:t>
            </a:r>
            <a:endParaRPr lang="en-GB" sz="1400" dirty="0">
              <a:solidFill>
                <a:srgbClr val="000000"/>
              </a:solidFill>
              <a:cs typeface="Lucida Sans Unicode" pitchFamily="34" charset="0"/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 dirty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Benefits of Risk Analysis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Assurance that </a:t>
            </a:r>
            <a:r>
              <a:rPr lang="en-GB" dirty="0" smtClean="0">
                <a:solidFill>
                  <a:srgbClr val="FF0000"/>
                </a:solidFill>
              </a:rPr>
              <a:t>greatest</a:t>
            </a:r>
            <a:r>
              <a:rPr lang="en-GB" dirty="0" smtClean="0"/>
              <a:t> risks have been identified and addressed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Increased </a:t>
            </a:r>
            <a:r>
              <a:rPr lang="en-GB" dirty="0" smtClean="0">
                <a:solidFill>
                  <a:srgbClr val="FF0000"/>
                </a:solidFill>
              </a:rPr>
              <a:t>understanding</a:t>
            </a:r>
            <a:r>
              <a:rPr lang="en-GB" dirty="0" smtClean="0"/>
              <a:t> of risks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Mechanism for reaching consensus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Support for needed controls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Means for communicating results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E7FEE11-77F1-4006-9E7C-990F2A2B4EAF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Basic Risk Analysis Structure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657725"/>
          </a:xfrm>
        </p:spPr>
        <p:txBody>
          <a:bodyPr/>
          <a:lstStyle/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Evaluate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>
                <a:solidFill>
                  <a:srgbClr val="FF0000"/>
                </a:solidFill>
              </a:rPr>
              <a:t>Value</a:t>
            </a:r>
            <a:r>
              <a:rPr lang="en-GB" sz="2400" dirty="0" smtClean="0"/>
              <a:t> of computing and information </a:t>
            </a:r>
            <a:r>
              <a:rPr lang="en-GB" sz="2400" dirty="0" smtClean="0">
                <a:solidFill>
                  <a:srgbClr val="FF0000"/>
                </a:solidFill>
              </a:rPr>
              <a:t>assets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>
                <a:solidFill>
                  <a:srgbClr val="FF0000"/>
                </a:solidFill>
              </a:rPr>
              <a:t>Vulnerabilities</a:t>
            </a:r>
            <a:r>
              <a:rPr lang="en-GB" sz="2400" dirty="0" smtClean="0"/>
              <a:t> of the system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>
                <a:solidFill>
                  <a:srgbClr val="FF0000"/>
                </a:solidFill>
              </a:rPr>
              <a:t>Threats</a:t>
            </a:r>
            <a:r>
              <a:rPr lang="en-GB" sz="2400" dirty="0" smtClean="0"/>
              <a:t> from inside and outside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Risk </a:t>
            </a:r>
            <a:r>
              <a:rPr lang="en-GB" sz="2400" dirty="0" smtClean="0">
                <a:solidFill>
                  <a:srgbClr val="FF0000"/>
                </a:solidFill>
              </a:rPr>
              <a:t>priorities</a:t>
            </a: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Examine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Availability of security </a:t>
            </a:r>
            <a:r>
              <a:rPr lang="en-GB" sz="2400" dirty="0" smtClean="0">
                <a:solidFill>
                  <a:srgbClr val="FF0000"/>
                </a:solidFill>
              </a:rPr>
              <a:t>controls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Effectiveness of controls</a:t>
            </a:r>
          </a:p>
          <a:p>
            <a:pPr lvl="1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dirty="0" smtClean="0"/>
              <a:t>Costs (installation, operation, etc.) of controls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dirty="0" smtClean="0"/>
              <a:t>Implement and Monitor</a:t>
            </a:r>
          </a:p>
        </p:txBody>
      </p:sp>
      <p:sp>
        <p:nvSpPr>
          <p:cNvPr id="266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11B1DD-0A49-4310-AD4C-ABE83869F20B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/>
              <a:t>Who should be Involved?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Security </a:t>
            </a:r>
            <a:r>
              <a:rPr lang="en-GB" dirty="0" smtClean="0">
                <a:solidFill>
                  <a:srgbClr val="FF0000"/>
                </a:solidFill>
              </a:rPr>
              <a:t>Experts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Internal domain (</a:t>
            </a:r>
            <a:r>
              <a:rPr lang="en-GB" dirty="0" smtClean="0">
                <a:solidFill>
                  <a:srgbClr val="FF0000"/>
                </a:solidFill>
              </a:rPr>
              <a:t>business unit</a:t>
            </a:r>
            <a:r>
              <a:rPr lang="en-GB" dirty="0" smtClean="0"/>
              <a:t>) experts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Knows best how things really work</a:t>
            </a:r>
          </a:p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Managers responsible for implementing controls</a:t>
            </a:r>
          </a:p>
        </p:txBody>
      </p:sp>
      <p:sp>
        <p:nvSpPr>
          <p:cNvPr id="286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7D1FB9-BE3F-444C-B280-AE3C389C911D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05D222FD-2EAD-41DA-ADE8-80BB076E971C}"/>
</file>

<file path=customXml/itemProps2.xml><?xml version="1.0" encoding="utf-8"?>
<ds:datastoreItem xmlns:ds="http://schemas.openxmlformats.org/officeDocument/2006/customXml" ds:itemID="{620FEB9E-7E1A-4D0B-85DB-253C437015A9}"/>
</file>

<file path=customXml/itemProps3.xml><?xml version="1.0" encoding="utf-8"?>
<ds:datastoreItem xmlns:ds="http://schemas.openxmlformats.org/officeDocument/2006/customXml" ds:itemID="{5E3C5173-A43B-4098-AA02-484F82F7C3B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2906</TotalTime>
  <Words>2093</Words>
  <Application>Microsoft Office PowerPoint</Application>
  <PresentationFormat>On-screen Show (4:3)</PresentationFormat>
  <Paragraphs>464</Paragraphs>
  <Slides>39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Lucida Sans Unicode</vt:lpstr>
      <vt:lpstr>Times New Roman</vt:lpstr>
      <vt:lpstr>Office Theme</vt:lpstr>
      <vt:lpstr>IT 6533 Health Information Security  and Privacy</vt:lpstr>
      <vt:lpstr>Overview</vt:lpstr>
      <vt:lpstr>Reading Material</vt:lpstr>
      <vt:lpstr>What is Risk? </vt:lpstr>
      <vt:lpstr>What is Risk Analysis?</vt:lpstr>
      <vt:lpstr>Risk Management Cycle</vt:lpstr>
      <vt:lpstr>Benefits of Risk Analysis</vt:lpstr>
      <vt:lpstr>Basic Risk Analysis Structure</vt:lpstr>
      <vt:lpstr>Who should be Involved?</vt:lpstr>
      <vt:lpstr>Identify Assets</vt:lpstr>
      <vt:lpstr>Example Critical Assets</vt:lpstr>
      <vt:lpstr>Vulnerabilities</vt:lpstr>
      <vt:lpstr>Example Vulnerabilities</vt:lpstr>
      <vt:lpstr>Threats</vt:lpstr>
      <vt:lpstr>Example Threat List</vt:lpstr>
      <vt:lpstr>Characterize Threat-Sources</vt:lpstr>
      <vt:lpstr>Dealing with Risk</vt:lpstr>
      <vt:lpstr>Controls/Countermeasures</vt:lpstr>
      <vt:lpstr>Example Controls</vt:lpstr>
      <vt:lpstr>Risk/Control Trade Offs</vt:lpstr>
      <vt:lpstr>Types of Risk Analysis</vt:lpstr>
      <vt:lpstr>Quantitative Analysis Outline</vt:lpstr>
      <vt:lpstr>Quantitative</vt:lpstr>
      <vt:lpstr>The Cost Benefit Analysis Formula</vt:lpstr>
      <vt:lpstr>Qualitative Risk Analysis</vt:lpstr>
      <vt:lpstr>Example of Qualitative Risk Assessment Matrix</vt:lpstr>
      <vt:lpstr>Example 10 Step Risk Analysis</vt:lpstr>
      <vt:lpstr>Step 4: Threat prioritization</vt:lpstr>
      <vt:lpstr>Step 5: Loss Impact</vt:lpstr>
      <vt:lpstr>Step 6: Total Impact</vt:lpstr>
      <vt:lpstr>Step 7: Identify Controls / Safeguards</vt:lpstr>
      <vt:lpstr>Step 8-9: Safeguard Evaluation</vt:lpstr>
      <vt:lpstr>Step 10: Communicate Results</vt:lpstr>
      <vt:lpstr>Summary of key points so far</vt:lpstr>
      <vt:lpstr>Possible Decisions After Risk Assessment</vt:lpstr>
      <vt:lpstr>A Strategic Plan for Security</vt:lpstr>
      <vt:lpstr>Regulations</vt:lpstr>
      <vt:lpstr>NIST Report</vt:lpstr>
      <vt:lpstr>Questions</vt:lpstr>
    </vt:vector>
  </TitlesOfParts>
  <Company>spsu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3204</dc:title>
  <dc:creator>cse</dc:creator>
  <cp:lastModifiedBy>Hossain Shahriar</cp:lastModifiedBy>
  <cp:revision>187</cp:revision>
  <cp:lastPrinted>2016-02-04T23:51:52Z</cp:lastPrinted>
  <dcterms:created xsi:type="dcterms:W3CDTF">2005-08-29T17:59:24Z</dcterms:created>
  <dcterms:modified xsi:type="dcterms:W3CDTF">2020-04-05T16:30:27Z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