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8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25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28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4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</p:sldMasterIdLst>
  <p:notesMasterIdLst>
    <p:notesMasterId r:id="rId32"/>
  </p:notesMasterIdLst>
  <p:handoutMasterIdLst>
    <p:handoutMasterId r:id="rId33"/>
  </p:handoutMasterIdLst>
  <p:sldIdLst>
    <p:sldId id="256" r:id="rId2"/>
    <p:sldId id="637" r:id="rId3"/>
    <p:sldId id="661" r:id="rId4"/>
    <p:sldId id="638" r:id="rId5"/>
    <p:sldId id="639" r:id="rId6"/>
    <p:sldId id="640" r:id="rId7"/>
    <p:sldId id="641" r:id="rId8"/>
    <p:sldId id="642" r:id="rId9"/>
    <p:sldId id="665" r:id="rId10"/>
    <p:sldId id="662" r:id="rId11"/>
    <p:sldId id="643" r:id="rId12"/>
    <p:sldId id="663" r:id="rId13"/>
    <p:sldId id="644" r:id="rId14"/>
    <p:sldId id="664" r:id="rId15"/>
    <p:sldId id="645" r:id="rId16"/>
    <p:sldId id="646" r:id="rId17"/>
    <p:sldId id="648" r:id="rId18"/>
    <p:sldId id="666" r:id="rId19"/>
    <p:sldId id="659" r:id="rId20"/>
    <p:sldId id="660" r:id="rId21"/>
    <p:sldId id="650" r:id="rId22"/>
    <p:sldId id="651" r:id="rId23"/>
    <p:sldId id="652" r:id="rId24"/>
    <p:sldId id="653" r:id="rId25"/>
    <p:sldId id="654" r:id="rId26"/>
    <p:sldId id="655" r:id="rId27"/>
    <p:sldId id="656" r:id="rId28"/>
    <p:sldId id="657" r:id="rId29"/>
    <p:sldId id="658" r:id="rId30"/>
    <p:sldId id="636" r:id="rId31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840" autoAdjust="0"/>
  </p:normalViewPr>
  <p:slideViewPr>
    <p:cSldViewPr>
      <p:cViewPr varScale="1">
        <p:scale>
          <a:sx n="54" d="100"/>
          <a:sy n="54" d="100"/>
        </p:scale>
        <p:origin x="1634" y="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ustomXml" Target="../customXml/item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40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 defTabSz="966788" eaLnBrk="1" hangingPunct="1">
              <a:defRPr sz="13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 defTabSz="966788" eaLnBrk="1" hangingPunct="1">
              <a:defRPr sz="13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 smtClean="0">
                <a:latin typeface="Arial" charset="0"/>
              </a:defRPr>
            </a:lvl1pPr>
          </a:lstStyle>
          <a:p>
            <a:pPr>
              <a:defRPr/>
            </a:pPr>
            <a:fld id="{04D9C4B0-B3AB-420D-A759-C336340EB5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6978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73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34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34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AA263040-508D-4903-903D-B5301CE76C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8373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t&amp;rct=j&amp;q=&amp;esrc=s&amp;source=web&amp;cd=2&amp;cad=rja&amp;ved=0CDAQFjAB&amp;url=http://www.americanbar.org/newsletter/publications/gp_solo_magazine_home/gp_solo_magazine_index/civilprocedure.html&amp;ei=HzPwUtqULs2EkQfk3oGYCg&amp;usg=AFQjCNF5NHilI8WfxbfrZp3mL8IXtbxXwA&amp;sig2=r5BW9_C3l4PFecCTJhlcKA&amp;bvm=bv.60444564,d.eW0" TargetMode="External"/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263040-508D-4903-903D-B5301CE76C17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0792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9B3DAAF-6285-47CB-95E9-346DDA4CC433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16387" name="Text Box 1"/>
          <p:cNvSpPr txBox="1">
            <a:spLocks noChangeArrowheads="1"/>
          </p:cNvSpPr>
          <p:nvPr/>
        </p:nvSpPr>
        <p:spPr bwMode="auto">
          <a:xfrm>
            <a:off x="1219200" y="720090"/>
            <a:ext cx="4876800" cy="36004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6661" tIns="48331" rIns="96661" bIns="48331" anchor="ctr"/>
          <a:lstStyle/>
          <a:p>
            <a:endParaRPr lang="en-US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975361" y="4560570"/>
            <a:ext cx="5362787" cy="432054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429502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4595069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i="1" dirty="0" smtClean="0">
                <a:hlinkClick r:id="rId3"/>
              </a:rPr>
              <a:t>Federal Rule of Civil Procedure 30(b)(6</a:t>
            </a:r>
            <a:r>
              <a:rPr lang="en-US" b="1" dirty="0" smtClean="0">
                <a:hlinkClick r:id="rId3"/>
              </a:rPr>
              <a:t>)</a:t>
            </a:r>
            <a:endParaRPr lang="en-US" b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263040-508D-4903-903D-B5301CE76C17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01AFE-92A2-4E89-A1E1-9DB7262896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282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DEB8-AA92-4E0C-8814-D2FFF630DA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28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DEB8-AA92-4E0C-8814-D2FFF630DA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202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578B-4DEA-4433-8074-C0E1D584D2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655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DEB8-AA92-4E0C-8814-D2FFF630DA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728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A609-6AFF-4F78-8008-C57599DACC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79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DEB8-AA92-4E0C-8814-D2FFF630DA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35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5C4FA-312C-4517-B8F5-BFA7C13735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164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DEB8-AA92-4E0C-8814-D2FFF630DA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43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DEB8-AA92-4E0C-8814-D2FFF630DA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900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DEB8-AA92-4E0C-8814-D2FFF630DA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27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0DEB8-AA92-4E0C-8814-D2FFF630DA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77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healthcatalyst.com/Accountable-Care-Organization-Healthcare-Data-Sharin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iscoverypeople.com/like-funny-cartoons-about-electronic-discovery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anagemypractice.com/record-retention-simplified-the-ultimate-guideline/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csrc.nist.gov/news_events/HIPAA-May2010_workshop/presentations/2-3-logging-auditing-mcmillan-cynergistek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variant.com/blog/healthcare-data-management-important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00200"/>
            <a:ext cx="7772400" cy="1470025"/>
          </a:xfrm>
        </p:spPr>
        <p:txBody>
          <a:bodyPr>
            <a:normAutofit fontScale="90000"/>
          </a:bodyPr>
          <a:lstStyle/>
          <a:p>
            <a:pPr defTabSz="731838"/>
            <a:r>
              <a:rPr lang="en-US" sz="3600" dirty="0" smtClean="0">
                <a:latin typeface="Arial" charset="0"/>
              </a:rPr>
              <a:t>IT 6533</a:t>
            </a:r>
            <a:br>
              <a:rPr lang="en-US" sz="3600" dirty="0" smtClean="0">
                <a:latin typeface="Arial" charset="0"/>
              </a:rPr>
            </a:br>
            <a:r>
              <a:rPr lang="en-US" sz="3600" dirty="0" smtClean="0">
                <a:latin typeface="Arial" charset="0"/>
              </a:rPr>
              <a:t>Health Information Security </a:t>
            </a:r>
            <a:br>
              <a:rPr lang="en-US" sz="3600" dirty="0" smtClean="0">
                <a:latin typeface="Arial" charset="0"/>
              </a:rPr>
            </a:br>
            <a:r>
              <a:rPr lang="en-US" sz="3600" dirty="0" smtClean="0">
                <a:latin typeface="Arial" charset="0"/>
              </a:rPr>
              <a:t>and Privacy</a:t>
            </a:r>
            <a:endParaRPr lang="en-US" sz="3600" dirty="0">
              <a:latin typeface="Arial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352800"/>
            <a:ext cx="6400800" cy="2438400"/>
          </a:xfrm>
        </p:spPr>
        <p:txBody>
          <a:bodyPr/>
          <a:lstStyle/>
          <a:p>
            <a:r>
              <a:rPr lang="en-US" dirty="0" smtClean="0"/>
              <a:t>Data Management</a:t>
            </a:r>
          </a:p>
          <a:p>
            <a:endParaRPr lang="en-US" sz="20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Sharing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When healthcare organizations hold patient or member information in their systems, they consider it to be proprietary. But whose data is it really?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physicians</a:t>
            </a:r>
            <a:r>
              <a:rPr lang="en-US" dirty="0" smtClean="0"/>
              <a:t>’?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hospital or the clinic’s?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payer or the ACO’s? </a:t>
            </a:r>
            <a:endParaRPr lang="en-US" dirty="0" smtClean="0"/>
          </a:p>
          <a:p>
            <a:pPr lvl="1"/>
            <a:r>
              <a:rPr lang="en-US" dirty="0" smtClean="0"/>
              <a:t>Medicare </a:t>
            </a:r>
            <a:r>
              <a:rPr lang="en-US" dirty="0"/>
              <a:t>or Medicaid?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Most </a:t>
            </a:r>
            <a:r>
              <a:rPr lang="en-US" dirty="0"/>
              <a:t>people would agree that, rather than “belonging” to any of these entities, the data is the </a:t>
            </a:r>
            <a:r>
              <a:rPr lang="en-US" dirty="0">
                <a:solidFill>
                  <a:srgbClr val="FF0000"/>
                </a:solidFill>
              </a:rPr>
              <a:t>really belongs to the patient</a:t>
            </a:r>
            <a:r>
              <a:rPr lang="en-US" dirty="0"/>
              <a:t>. And if it’s the patient’s, then the </a:t>
            </a:r>
            <a:r>
              <a:rPr lang="en-US" dirty="0">
                <a:solidFill>
                  <a:srgbClr val="FF0000"/>
                </a:solidFill>
              </a:rPr>
              <a:t>patient “owns” the data </a:t>
            </a:r>
            <a:r>
              <a:rPr lang="en-US" dirty="0"/>
              <a:t>and all the other stakeholders are merely stewards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www.healthcatalyst.com/Accountable-Care-Organization-Healthcare-Data-Sharing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6291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499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3703389"/>
              </p:ext>
            </p:extLst>
          </p:nvPr>
        </p:nvGraphicFramePr>
        <p:xfrm>
          <a:off x="7467600" y="1835270"/>
          <a:ext cx="1333500" cy="1346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1" name="Bitmap Image" r:id="rId3" imgW="2019048" imgH="2038095" progId="PBrush">
                  <p:embed/>
                </p:oleObj>
              </mc:Choice>
              <mc:Fallback>
                <p:oleObj name="Bitmap Image" r:id="rId3" imgW="2019048" imgH="2038095" progId="PBrush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67600" y="1835270"/>
                        <a:ext cx="1333500" cy="13460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Share – With Whom?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dirty="0" smtClean="0"/>
              <a:t>National sharing</a:t>
            </a:r>
          </a:p>
          <a:p>
            <a:pPr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dirty="0" smtClean="0"/>
              <a:t>Regional sharing </a:t>
            </a:r>
          </a:p>
          <a:p>
            <a:pPr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dirty="0" smtClean="0"/>
              <a:t>Within your facility</a:t>
            </a:r>
          </a:p>
          <a:p>
            <a:pPr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dirty="0" smtClean="0"/>
              <a:t>Typical answer: “Interface engines”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Good idea for data that is “in-flight” like HL7 Messages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Not a great idea for data that is “at rest” like medical images</a:t>
            </a:r>
          </a:p>
          <a:p>
            <a:pPr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dirty="0" smtClean="0"/>
              <a:t>Create a virtual relationship between your healthcare data and its storage and applications and clinical workflow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An example : </a:t>
            </a:r>
            <a:r>
              <a:rPr lang="en-US" dirty="0"/>
              <a:t>HDM Platform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4296" y="1371600"/>
            <a:ext cx="7855407" cy="42672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44296" y="5638801"/>
            <a:ext cx="82818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600" dirty="0"/>
              <a:t>http://www.bridgeheadsoftware.com/uploads/HDM_Platform_Datasheet_North_America_-_Web.pdf</a:t>
            </a:r>
          </a:p>
        </p:txBody>
      </p:sp>
    </p:spTree>
    <p:extLst>
      <p:ext uri="{BB962C8B-B14F-4D97-AF65-F5344CB8AC3E}">
        <p14:creationId xmlns:p14="http://schemas.microsoft.com/office/powerpoint/2010/main" val="1085216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Share – Between Applications</a:t>
            </a:r>
          </a:p>
        </p:txBody>
      </p:sp>
      <p:graphicFrame>
        <p:nvGraphicFramePr>
          <p:cNvPr id="86022" name="Object 6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8073617"/>
              </p:ext>
            </p:extLst>
          </p:nvPr>
        </p:nvGraphicFramePr>
        <p:xfrm>
          <a:off x="762000" y="1828800"/>
          <a:ext cx="5484813" cy="417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5" name="Bitmap Image" r:id="rId3" imgW="4753639" imgH="3619048" progId="PBrush">
                  <p:embed/>
                </p:oleObj>
              </mc:Choice>
              <mc:Fallback>
                <p:oleObj name="Bitmap Image" r:id="rId3" imgW="4753639" imgH="3619048" progId="PBrush">
                  <p:embed/>
                  <p:pic>
                    <p:nvPicPr>
                      <p:cNvPr id="0" name="Picture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1828800"/>
                        <a:ext cx="5484813" cy="4176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6020" name="Text Box 4"/>
          <p:cNvSpPr txBox="1">
            <a:spLocks noChangeArrowheads="1"/>
          </p:cNvSpPr>
          <p:nvPr/>
        </p:nvSpPr>
        <p:spPr bwMode="auto">
          <a:xfrm>
            <a:off x="6096000" y="5181600"/>
            <a:ext cx="2895600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/>
              <a:t>RIS: Radiology Information System</a:t>
            </a:r>
          </a:p>
          <a:p>
            <a:pPr>
              <a:spcBef>
                <a:spcPct val="50000"/>
              </a:spcBef>
            </a:pPr>
            <a:r>
              <a:rPr lang="en-US" sz="1200" b="1"/>
              <a:t>EPR: Electronic Patient Records</a:t>
            </a:r>
          </a:p>
          <a:p>
            <a:pPr>
              <a:spcBef>
                <a:spcPct val="50000"/>
              </a:spcBef>
            </a:pPr>
            <a:r>
              <a:rPr lang="en-US" sz="1200" b="1"/>
              <a:t>PACS: Picture Archiving and Communication Systems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3201"/>
            <a:ext cx="8229600" cy="927399"/>
          </a:xfrm>
        </p:spPr>
        <p:txBody>
          <a:bodyPr/>
          <a:lstStyle/>
          <a:p>
            <a:r>
              <a:rPr lang="en-US" dirty="0"/>
              <a:t>Cross-enterprise Document Sharing</a:t>
            </a:r>
          </a:p>
        </p:txBody>
      </p:sp>
      <p:pic>
        <p:nvPicPr>
          <p:cNvPr id="8194" name="Picture 2" descr="Xdsi profil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914400"/>
            <a:ext cx="5715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533400" y="4376569"/>
            <a:ext cx="84582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Affiliated Enterprises such as radiology departments, private physicians, clinics, long term care, and acute care centers can contribute and access imaging documents of interest.</a:t>
            </a:r>
          </a:p>
          <a:p>
            <a:pPr algn="l"/>
            <a:endParaRPr lang="en-US" sz="160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l"/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</a:rPr>
              <a:t>Imaging 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documents include: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Imaging studies (images, measurements, results from analysis </a:t>
            </a: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</a:rPr>
              <a:t>packages);</a:t>
            </a:r>
            <a:endParaRPr lang="en-US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Diagnostic reports for imaging studies;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Key Image selections associated with the report content for their diagnostic significance.</a:t>
            </a:r>
          </a:p>
        </p:txBody>
      </p:sp>
      <p:sp>
        <p:nvSpPr>
          <p:cNvPr id="5" name="Rectangle 4"/>
          <p:cNvSpPr/>
          <p:nvPr/>
        </p:nvSpPr>
        <p:spPr>
          <a:xfrm>
            <a:off x="2095500" y="6243549"/>
            <a:ext cx="66675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 smtClean="0"/>
              <a:t>Src</a:t>
            </a:r>
            <a:r>
              <a:rPr lang="en-US" sz="1400" dirty="0" smtClean="0"/>
              <a:t>: http</a:t>
            </a:r>
            <a:r>
              <a:rPr lang="en-US" sz="1400" dirty="0"/>
              <a:t>://wiki.ihe.net/index.php/Cross-enterprise_Document_Sharing_for_Imaging</a:t>
            </a:r>
          </a:p>
        </p:txBody>
      </p:sp>
    </p:spTree>
    <p:extLst>
      <p:ext uri="{BB962C8B-B14F-4D97-AF65-F5344CB8AC3E}">
        <p14:creationId xmlns:p14="http://schemas.microsoft.com/office/powerpoint/2010/main" val="41638839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28800"/>
            <a:ext cx="4191000" cy="45259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400" dirty="0" smtClean="0"/>
              <a:t>Sharing is the </a:t>
            </a:r>
            <a:r>
              <a:rPr lang="en-US" sz="2400" dirty="0" smtClean="0">
                <a:solidFill>
                  <a:srgbClr val="FF0000"/>
                </a:solidFill>
              </a:rPr>
              <a:t>future</a:t>
            </a:r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Create fluid relationships between </a:t>
            </a:r>
            <a:r>
              <a:rPr lang="en-US" sz="2400" dirty="0" smtClean="0">
                <a:solidFill>
                  <a:srgbClr val="FF0000"/>
                </a:solidFill>
              </a:rPr>
              <a:t>applications and data</a:t>
            </a:r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Standards are key (</a:t>
            </a:r>
            <a:r>
              <a:rPr lang="en-US" sz="2400" i="1" dirty="0" smtClean="0"/>
              <a:t>e.g.</a:t>
            </a:r>
            <a:r>
              <a:rPr lang="en-US" sz="2400" dirty="0" smtClean="0"/>
              <a:t>, DICOM/XDS)</a:t>
            </a:r>
          </a:p>
          <a:p>
            <a:pPr>
              <a:lnSpc>
                <a:spcPct val="90000"/>
              </a:lnSpc>
            </a:pP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Customization is inevitable</a:t>
            </a:r>
          </a:p>
        </p:txBody>
      </p:sp>
      <p:graphicFrame>
        <p:nvGraphicFramePr>
          <p:cNvPr id="89092" name="Object 4"/>
          <p:cNvGraphicFramePr>
            <a:graphicFrameLocks noChangeAspect="1"/>
          </p:cNvGraphicFramePr>
          <p:nvPr/>
        </p:nvGraphicFramePr>
        <p:xfrm>
          <a:off x="4419600" y="1981200"/>
          <a:ext cx="4381500" cy="328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9" name="Bitmap Image" r:id="rId3" imgW="4610744" imgH="3457143" progId="PBrush">
                  <p:embed/>
                </p:oleObj>
              </mc:Choice>
              <mc:Fallback>
                <p:oleObj name="Bitmap Image" r:id="rId3" imgW="4610744" imgH="3457143" progId="PBrush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1981200"/>
                        <a:ext cx="4381500" cy="3286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495800" y="5334000"/>
            <a:ext cx="4343400" cy="1308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1600" b="1" dirty="0" smtClean="0"/>
              <a:t>DICOM: Digital Imaging and Communication in Medicine</a:t>
            </a:r>
            <a:r>
              <a:rPr lang="en-US" sz="1600" dirty="0" smtClean="0"/>
              <a:t> </a:t>
            </a:r>
            <a:endParaRPr lang="en-US" sz="1600" b="1" dirty="0" smtClean="0"/>
          </a:p>
          <a:p>
            <a:pPr>
              <a:spcBef>
                <a:spcPts val="0"/>
              </a:spcBef>
            </a:pPr>
            <a:r>
              <a:rPr lang="en-US" sz="1600" b="1" dirty="0" smtClean="0"/>
              <a:t>XDS: Cross-Enterprise Document Sharing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74638"/>
            <a:ext cx="8610600" cy="1143000"/>
          </a:xfrm>
        </p:spPr>
        <p:txBody>
          <a:bodyPr/>
          <a:lstStyle/>
          <a:p>
            <a:r>
              <a:rPr lang="en-US" sz="2400" dirty="0" smtClean="0"/>
              <a:t>Another Solution Example</a:t>
            </a:r>
            <a:br>
              <a:rPr lang="en-US" sz="2400" dirty="0" smtClean="0"/>
            </a:br>
            <a:r>
              <a:rPr lang="en-US" sz="2400" dirty="0" smtClean="0"/>
              <a:t>Dell’s Unified Clinical Archiving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 smtClean="0"/>
          </a:p>
        </p:txBody>
      </p:sp>
      <p:graphicFrame>
        <p:nvGraphicFramePr>
          <p:cNvPr id="9011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4485819"/>
              </p:ext>
            </p:extLst>
          </p:nvPr>
        </p:nvGraphicFramePr>
        <p:xfrm>
          <a:off x="188707" y="1546614"/>
          <a:ext cx="4419600" cy="465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3" name="Bitmap Image" r:id="rId3" imgW="6714286" imgH="5191850" progId="PBrush">
                  <p:embed/>
                </p:oleObj>
              </mc:Choice>
              <mc:Fallback>
                <p:oleObj name="Bitmap Image" r:id="rId3" imgW="6714286" imgH="5191850" progId="PBrush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707" y="1546614"/>
                        <a:ext cx="4419600" cy="465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/>
          <p:cNvSpPr/>
          <p:nvPr/>
        </p:nvSpPr>
        <p:spPr>
          <a:xfrm>
            <a:off x="4572000" y="1546614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+mn-lt"/>
              </a:rPr>
              <a:t>The Dell Unified Clinical Archive (UCA) offers intelligent, scalable and affordable storage and facilitates clinical </a:t>
            </a:r>
            <a:r>
              <a:rPr lang="en-US" sz="1600" dirty="0" smtClean="0">
                <a:solidFill>
                  <a:srgbClr val="000000"/>
                </a:solidFill>
                <a:latin typeface="+mn-lt"/>
              </a:rPr>
              <a:t>collaboration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capacity required to store medical image is increasing, as is the demand for accessing, sharing and protecting these images. </a:t>
            </a:r>
            <a:endParaRPr lang="en-US" sz="1600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Today’s </a:t>
            </a:r>
            <a:r>
              <a:rPr lang="en-US" sz="1600" dirty="0"/>
              <a:t>medical archiving systems are inefficient and lack scalability and interoperability. </a:t>
            </a:r>
            <a:endParaRPr lang="en-US" sz="1600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Protecting </a:t>
            </a:r>
            <a:r>
              <a:rPr lang="en-US" sz="1600" dirty="0"/>
              <a:t>patient privacy and controlling costs are crucial. </a:t>
            </a:r>
            <a:endParaRPr lang="en-US" sz="1600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Dell Unified Clinical Archive (UCA) addresses these challenges with affordable, efficient and scalable storage that protects privacy and facilitates sharing and integration.</a:t>
            </a:r>
            <a:endParaRPr lang="en-US" sz="1600" b="1" dirty="0">
              <a:solidFill>
                <a:srgbClr val="000000"/>
              </a:solidFill>
              <a:latin typeface="Museo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322306" y="6327090"/>
            <a:ext cx="65930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/>
              <a:t>https://www.dell.com/learn/us/en/70/healthcare-hospital-provider-uca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smtClean="0"/>
              <a:t>Issues related to Healthcare Data Management</a:t>
            </a:r>
            <a:endParaRPr lang="en-US" sz="4000" smtClean="0"/>
          </a:p>
        </p:txBody>
      </p:sp>
      <p:sp>
        <p:nvSpPr>
          <p:cNvPr id="9216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828800"/>
            <a:ext cx="7773405" cy="3550307"/>
          </a:xfrm>
        </p:spPr>
        <p:txBody>
          <a:bodyPr/>
          <a:lstStyle/>
          <a:p>
            <a:r>
              <a:rPr lang="en-GB" sz="3600" dirty="0" smtClean="0"/>
              <a:t>E-discovery</a:t>
            </a:r>
          </a:p>
          <a:p>
            <a:r>
              <a:rPr lang="en-GB" sz="3600" dirty="0" smtClean="0"/>
              <a:t>Data retention</a:t>
            </a:r>
          </a:p>
          <a:p>
            <a:r>
              <a:rPr lang="en-GB" sz="3600" dirty="0" smtClean="0"/>
              <a:t>Data destruction and media sanitization</a:t>
            </a:r>
          </a:p>
          <a:p>
            <a:r>
              <a:rPr lang="en-GB" sz="3600" dirty="0" smtClean="0"/>
              <a:t>Log data storage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E-Discovery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Electronic discovery </a:t>
            </a:r>
            <a:r>
              <a:rPr lang="en-US" dirty="0" smtClean="0"/>
              <a:t>is </a:t>
            </a:r>
            <a:r>
              <a:rPr lang="en-US" dirty="0"/>
              <a:t>the </a:t>
            </a:r>
            <a:r>
              <a:rPr lang="en-US" i="1" dirty="0"/>
              <a:t>electronic</a:t>
            </a:r>
            <a:r>
              <a:rPr lang="en-US" dirty="0"/>
              <a:t> aspect of identifying, collecting and producing electronically stored information (ESI) in response to a request for production in a law suit or investigation. 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Includes</a:t>
            </a:r>
            <a:r>
              <a:rPr lang="en-US" dirty="0"/>
              <a:t>, but </a:t>
            </a:r>
            <a:r>
              <a:rPr lang="en-US" dirty="0" smtClean="0"/>
              <a:t>not </a:t>
            </a:r>
            <a:r>
              <a:rPr lang="en-US" dirty="0"/>
              <a:t>limited to, emails, documents, presentations, databases, voicemail, audio and video files, social media, and web sites.</a:t>
            </a:r>
          </a:p>
          <a:p>
            <a:endParaRPr lang="en-US" dirty="0" smtClean="0"/>
          </a:p>
          <a:p>
            <a:r>
              <a:rPr lang="en-US" dirty="0" smtClean="0"/>
              <a:t>Unlike </a:t>
            </a:r>
            <a:r>
              <a:rPr lang="en-US" dirty="0"/>
              <a:t>hardcopy evidence, electronic documents are more dynamic and </a:t>
            </a:r>
            <a:r>
              <a:rPr lang="en-US" dirty="0" smtClean="0"/>
              <a:t>contain </a:t>
            </a:r>
            <a:r>
              <a:rPr lang="en-US" dirty="0">
                <a:solidFill>
                  <a:srgbClr val="FF0000"/>
                </a:solidFill>
              </a:rPr>
              <a:t>metadata </a:t>
            </a:r>
            <a:r>
              <a:rPr lang="en-US" dirty="0"/>
              <a:t>such as time-date stamps, author and recipient information, and file </a:t>
            </a:r>
            <a:r>
              <a:rPr lang="en-US" dirty="0" smtClean="0"/>
              <a:t>properties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Preserving </a:t>
            </a:r>
            <a:r>
              <a:rPr lang="en-US" dirty="0"/>
              <a:t>the original content and metadata for electronically stored information is </a:t>
            </a:r>
            <a:r>
              <a:rPr lang="en-US" dirty="0">
                <a:solidFill>
                  <a:srgbClr val="FF0000"/>
                </a:solidFill>
              </a:rPr>
              <a:t>required</a:t>
            </a:r>
            <a:r>
              <a:rPr lang="en-US" dirty="0"/>
              <a:t> in order to eliminate claims of spoliation or tampering with evidence later in the litigation.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133600" y="6292272"/>
            <a:ext cx="685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/>
              <a:t>http://cdslegal.com/knowledge/the-basics-what-is-e-discovery/</a:t>
            </a:r>
          </a:p>
        </p:txBody>
      </p:sp>
    </p:spTree>
    <p:extLst>
      <p:ext uri="{BB962C8B-B14F-4D97-AF65-F5344CB8AC3E}">
        <p14:creationId xmlns:p14="http://schemas.microsoft.com/office/powerpoint/2010/main" val="31529094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E-Mail</a:t>
            </a:r>
          </a:p>
        </p:txBody>
      </p:sp>
      <p:sp>
        <p:nvSpPr>
          <p:cNvPr id="74755" name="Text Box 3"/>
          <p:cNvSpPr txBox="1">
            <a:spLocks noChangeArrowheads="1"/>
          </p:cNvSpPr>
          <p:nvPr/>
        </p:nvSpPr>
        <p:spPr bwMode="auto">
          <a:xfrm>
            <a:off x="1254034" y="1415882"/>
            <a:ext cx="6945421" cy="3690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11904" tIns="55952" rIns="111904" bIns="55952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dirty="0"/>
              <a:t>“[E-mail] combines the casualness of speech with the permanence of writing.  It’s got a lot of potential for embarrassing the other side.”</a:t>
            </a:r>
            <a:br>
              <a:rPr lang="en-US" dirty="0"/>
            </a:br>
            <a:r>
              <a:rPr lang="en-US" dirty="0"/>
              <a:t>		</a:t>
            </a:r>
            <a:r>
              <a:rPr lang="en-US" i="1" dirty="0"/>
              <a:t>—Alan Taylor</a:t>
            </a:r>
            <a:endParaRPr lang="en-US" dirty="0"/>
          </a:p>
          <a:p>
            <a:pPr algn="l">
              <a:spcBef>
                <a:spcPct val="50000"/>
              </a:spcBef>
            </a:pPr>
            <a:r>
              <a:rPr lang="en-US" dirty="0"/>
              <a:t>“E-mail is a toxic waste dump!”</a:t>
            </a:r>
            <a:br>
              <a:rPr lang="en-US" dirty="0"/>
            </a:br>
            <a:r>
              <a:rPr lang="en-US" dirty="0"/>
              <a:t>		 </a:t>
            </a:r>
            <a:r>
              <a:rPr lang="en-US" i="1" dirty="0"/>
              <a:t>— Perry </a:t>
            </a:r>
            <a:r>
              <a:rPr lang="en-US" i="1" dirty="0" err="1"/>
              <a:t>Aftab</a:t>
            </a:r>
            <a:endParaRPr lang="en-US" dirty="0"/>
          </a:p>
        </p:txBody>
      </p:sp>
      <p:sp>
        <p:nvSpPr>
          <p:cNvPr id="2" name="AutoShape 2" descr="Image result for ediscover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220" name="Picture 4" descr="eDiscover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3124200"/>
            <a:ext cx="28575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mtClean="0"/>
              <a:t>Overview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/>
              <a:t>Challenges in Healthcare Data Management (HDM)</a:t>
            </a:r>
            <a:endParaRPr lang="en-GB" dirty="0" smtClean="0"/>
          </a:p>
          <a:p>
            <a:pPr>
              <a:lnSpc>
                <a:spcPct val="9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Healthcare data management solutions</a:t>
            </a:r>
          </a:p>
          <a:p>
            <a:pPr>
              <a:lnSpc>
                <a:spcPct val="9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Issues related to HDM</a:t>
            </a:r>
          </a:p>
          <a:p>
            <a:pPr lvl="1">
              <a:lnSpc>
                <a:spcPct val="9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E-Discovery</a:t>
            </a:r>
          </a:p>
          <a:p>
            <a:pPr lvl="1">
              <a:lnSpc>
                <a:spcPct val="9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Data retention</a:t>
            </a:r>
          </a:p>
          <a:p>
            <a:pPr lvl="1">
              <a:lnSpc>
                <a:spcPct val="9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Data destruction and media sanitization</a:t>
            </a:r>
          </a:p>
          <a:p>
            <a:pPr lvl="1">
              <a:lnSpc>
                <a:spcPct val="9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Log data storage</a:t>
            </a:r>
          </a:p>
        </p:txBody>
      </p:sp>
      <p:sp>
        <p:nvSpPr>
          <p:cNvPr id="15363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8B3A13D-6C99-46A3-92F1-B988ACE41CB0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The Importance of a</a:t>
            </a:r>
            <a:br>
              <a:rPr lang="en-US"/>
            </a:br>
            <a:r>
              <a:rPr lang="en-US"/>
              <a:t>Records Retention Policy</a:t>
            </a:r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771713" y="1875439"/>
            <a:ext cx="7427742" cy="3929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11904" tIns="55952" rIns="111904" bIns="55952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“They can’t subpoena what you don’t have.”</a:t>
            </a:r>
            <a:br>
              <a:rPr lang="en-US" dirty="0"/>
            </a:br>
            <a:r>
              <a:rPr lang="en-US" dirty="0"/>
              <a:t>		 </a:t>
            </a:r>
            <a:r>
              <a:rPr lang="en-US" i="1" dirty="0"/>
              <a:t>—Anonymous lawyer</a:t>
            </a:r>
          </a:p>
          <a:p>
            <a:pPr>
              <a:spcBef>
                <a:spcPct val="50000"/>
              </a:spcBef>
            </a:pPr>
            <a:r>
              <a:rPr lang="en-US" dirty="0"/>
              <a:t>“…but if you destroy it after the trouble starts, they can put you in jail!”</a:t>
            </a:r>
            <a:br>
              <a:rPr lang="en-US" dirty="0"/>
            </a:br>
            <a:r>
              <a:rPr lang="en-US" dirty="0"/>
              <a:t>		 </a:t>
            </a:r>
            <a:r>
              <a:rPr lang="en-US" i="1" dirty="0"/>
              <a:t>—Bob Brown</a:t>
            </a:r>
          </a:p>
          <a:p>
            <a:pPr algn="l">
              <a:spcBef>
                <a:spcPct val="50000"/>
              </a:spcBef>
            </a:pPr>
            <a:r>
              <a:rPr lang="en-US" dirty="0" smtClean="0"/>
              <a:t>Federal </a:t>
            </a:r>
            <a:r>
              <a:rPr lang="en-US" dirty="0"/>
              <a:t>Court rules on electronic discovery effective December 1, 2006.</a:t>
            </a:r>
          </a:p>
        </p:txBody>
      </p:sp>
      <p:cxnSp>
        <p:nvCxnSpPr>
          <p:cNvPr id="20" name="Straight Connector 19"/>
          <p:cNvCxnSpPr/>
          <p:nvPr/>
        </p:nvCxnSpPr>
        <p:spPr bwMode="auto">
          <a:xfrm>
            <a:off x="4038600" y="1143000"/>
            <a:ext cx="14478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3505200" y="1260765"/>
            <a:ext cx="2667000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Destruction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3" name="Picture 5" descr="may-25-09%5B1%5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542573"/>
            <a:ext cx="5838825" cy="4401025"/>
          </a:xfrm>
          <a:prstGeom prst="rect">
            <a:avLst/>
          </a:prstGeom>
          <a:noFill/>
        </p:spPr>
      </p:pic>
      <p:sp>
        <p:nvSpPr>
          <p:cNvPr id="94214" name="Text Box 6"/>
          <p:cNvSpPr txBox="1">
            <a:spLocks noChangeArrowheads="1"/>
          </p:cNvSpPr>
          <p:nvPr/>
        </p:nvSpPr>
        <p:spPr bwMode="auto">
          <a:xfrm>
            <a:off x="1343891" y="5929743"/>
            <a:ext cx="6781800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>
                <a:hlinkClick r:id="rId3"/>
              </a:rPr>
              <a:t>http://www.ediscoverypeople.com/like-funny-cartoons-about-electronic-discovery</a:t>
            </a:r>
            <a:endParaRPr lang="en-US" sz="1400" dirty="0"/>
          </a:p>
          <a:p>
            <a:pPr>
              <a:spcBef>
                <a:spcPct val="50000"/>
              </a:spcBef>
            </a:pP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Electronic Discovery Reference Model (EDRM) </a:t>
            </a:r>
          </a:p>
        </p:txBody>
      </p:sp>
      <p:pic>
        <p:nvPicPr>
          <p:cNvPr id="95242" name="Picture 10" descr="http://www.protegga.com/images/electronic-discovery-reference-mode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752600"/>
            <a:ext cx="7239000" cy="2955925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685800" y="4846942"/>
            <a:ext cx="8001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0000"/>
                </a:solidFill>
                <a:latin typeface="tahoma" panose="020B0604030504040204" pitchFamily="34" charset="0"/>
              </a:rPr>
              <a:t>conceptual </a:t>
            </a:r>
            <a:r>
              <a:rPr lang="en-US" sz="2400" dirty="0">
                <a:solidFill>
                  <a:srgbClr val="000000"/>
                </a:solidFill>
                <a:latin typeface="tahoma" panose="020B0604030504040204" pitchFamily="34" charset="0"/>
              </a:rPr>
              <a:t>view of the e-discovery process, not a literal, linear or waterfall model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43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Points that can help deal with e-discovery requests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229600" cy="48006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2400" dirty="0" smtClean="0"/>
              <a:t>Create a </a:t>
            </a:r>
            <a:r>
              <a:rPr lang="en-US" sz="2400" dirty="0" smtClean="0">
                <a:solidFill>
                  <a:srgbClr val="FF0000"/>
                </a:solidFill>
              </a:rPr>
              <a:t>liaison</a:t>
            </a:r>
            <a:r>
              <a:rPr lang="en-US" sz="2400" dirty="0" smtClean="0"/>
              <a:t> between IT and legal staff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Identify </a:t>
            </a:r>
            <a:r>
              <a:rPr lang="en-US" sz="2400" dirty="0" smtClean="0">
                <a:solidFill>
                  <a:srgbClr val="FF0000"/>
                </a:solidFill>
              </a:rPr>
              <a:t>experts 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IT staff with training to collect and preserve evidence for court proceedings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Establish appropriate </a:t>
            </a:r>
            <a:r>
              <a:rPr lang="en-US" sz="2400" dirty="0" smtClean="0">
                <a:solidFill>
                  <a:srgbClr val="FF0000"/>
                </a:solidFill>
              </a:rPr>
              <a:t>tools</a:t>
            </a:r>
            <a:r>
              <a:rPr lang="en-US" sz="2400" dirty="0" smtClean="0"/>
              <a:t> and technology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Prepare for depositions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Prepare IT individuals to act as FRCP 30(b)(6) witness (provide depositions regarding the organization’s technology infrastructure and its data retention practices)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“The </a:t>
            </a:r>
            <a:r>
              <a:rPr lang="en-US" sz="2000" dirty="0"/>
              <a:t>Federal Rules of Civil Procedure allow a party seeking information from a corporate entity to serve a notice of deposition requiring the corporation to designate a person to testify in a deposition on specified </a:t>
            </a:r>
            <a:r>
              <a:rPr lang="en-US" sz="2000" dirty="0" smtClean="0"/>
              <a:t>topics”</a:t>
            </a:r>
          </a:p>
          <a:p>
            <a:pPr lvl="2">
              <a:lnSpc>
                <a:spcPct val="90000"/>
              </a:lnSpc>
            </a:pPr>
            <a:r>
              <a:rPr lang="en-US" sz="1600" dirty="0"/>
              <a:t>http://www.americanbar.org/content/dam/aba/administrative/labor_law/meetings/2011/ac2011/134.authcheckdam.pdf</a:t>
            </a:r>
            <a:endParaRPr lang="en-US" sz="16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Create and maintain a record retention policy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Watch the email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Try to reduce the volume of digital data that may be subject to discovery</a:t>
            </a:r>
          </a:p>
          <a:p>
            <a:pPr>
              <a:lnSpc>
                <a:spcPct val="90000"/>
              </a:lnSpc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Litigation Hold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A litigation hold is the s</a:t>
            </a:r>
            <a:r>
              <a:rPr lang="en-US" dirty="0" smtClean="0">
                <a:solidFill>
                  <a:srgbClr val="FF0000"/>
                </a:solidFill>
              </a:rPr>
              <a:t>uspension of an organization’s document retention </a:t>
            </a:r>
            <a:r>
              <a:rPr lang="en-US" dirty="0" smtClean="0"/>
              <a:t>/ destruction policies for documents that may be relevant to a </a:t>
            </a:r>
            <a:r>
              <a:rPr lang="en-US" dirty="0" smtClean="0">
                <a:solidFill>
                  <a:srgbClr val="FF0000"/>
                </a:solidFill>
              </a:rPr>
              <a:t>lawsuit</a:t>
            </a:r>
            <a:r>
              <a:rPr lang="en-US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A litigation hold ensures that relevant </a:t>
            </a:r>
            <a:r>
              <a:rPr lang="en-US" dirty="0" smtClean="0">
                <a:solidFill>
                  <a:srgbClr val="FF0000"/>
                </a:solidFill>
              </a:rPr>
              <a:t>data are not destroyed and key employees are notified </a:t>
            </a:r>
            <a:r>
              <a:rPr lang="en-US" dirty="0" smtClean="0"/>
              <a:t>of document preservation requirements.</a:t>
            </a:r>
          </a:p>
          <a:p>
            <a:pPr>
              <a:lnSpc>
                <a:spcPct val="90000"/>
              </a:lnSpc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Retention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healthcare providers maintain patient records online, or what is commonly referred to as </a:t>
            </a:r>
            <a:r>
              <a:rPr lang="en-US" i="1" dirty="0" smtClean="0"/>
              <a:t>tier-1 storage, </a:t>
            </a:r>
            <a:r>
              <a:rPr lang="en-US" dirty="0" smtClean="0">
                <a:solidFill>
                  <a:srgbClr val="FF0000"/>
                </a:solidFill>
              </a:rPr>
              <a:t>much longer than is necessary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A hierarchy of storage media may be needed to cost-effectively match the information’s relevancy and accessibility to the storage technology.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Retention Requirements</a:t>
            </a:r>
            <a:r>
              <a:rPr lang="en-US" sz="3200" dirty="0" smtClean="0"/>
              <a:t> </a:t>
            </a:r>
            <a:endParaRPr lang="en-US" dirty="0" smtClean="0"/>
          </a:p>
        </p:txBody>
      </p:sp>
      <p:sp>
        <p:nvSpPr>
          <p:cNvPr id="993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/>
              <a:t>HIPAA and state licensure standards for your type of healthcare organization/practice determine the retention requirements.</a:t>
            </a:r>
          </a:p>
          <a:p>
            <a:pPr>
              <a:lnSpc>
                <a:spcPct val="80000"/>
              </a:lnSpc>
            </a:pPr>
            <a:r>
              <a:rPr lang="en-US" sz="2400" dirty="0" smtClean="0"/>
              <a:t>Examples: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Patient financial data – 7-10 years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Federal payer audit records – 5-7 years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Medicaid data – 5 years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Clinical data – 7-10 years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Radiology data – 10 years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Surgery data – 7-10 years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Register of births, deaths, surgical procedures and adoption – permanently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>
                <a:hlinkClick r:id="rId2"/>
              </a:rPr>
              <a:t>http://www.managemypractice.com/record-retention-simplified-the-ultimate-guideline/</a:t>
            </a:r>
            <a:endParaRPr lang="en-US" sz="2000" dirty="0" smtClean="0"/>
          </a:p>
          <a:p>
            <a:pPr lvl="1">
              <a:lnSpc>
                <a:spcPct val="80000"/>
              </a:lnSpc>
            </a:pPr>
            <a:endParaRPr lang="en-US" sz="2000" dirty="0" smtClean="0"/>
          </a:p>
        </p:txBody>
      </p:sp>
      <p:sp>
        <p:nvSpPr>
          <p:cNvPr id="4" name="Right Brace 3"/>
          <p:cNvSpPr/>
          <p:nvPr/>
        </p:nvSpPr>
        <p:spPr bwMode="auto">
          <a:xfrm>
            <a:off x="4191000" y="3505200"/>
            <a:ext cx="228600" cy="99060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43400" y="3581400"/>
            <a:ext cx="228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Exception for minors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Data Destruction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Information management has an </a:t>
            </a:r>
            <a:r>
              <a:rPr lang="en-US" sz="2800" dirty="0" smtClean="0">
                <a:solidFill>
                  <a:srgbClr val="FF0000"/>
                </a:solidFill>
              </a:rPr>
              <a:t>end to its life cycle</a:t>
            </a:r>
          </a:p>
          <a:p>
            <a:pPr lvl="1"/>
            <a:r>
              <a:rPr lang="en-US" sz="2400" dirty="0" smtClean="0"/>
              <a:t>Information that is </a:t>
            </a:r>
            <a:r>
              <a:rPr lang="en-US" sz="2400" dirty="0" smtClean="0">
                <a:solidFill>
                  <a:srgbClr val="FF0000"/>
                </a:solidFill>
              </a:rPr>
              <a:t>no longer utilized </a:t>
            </a:r>
            <a:r>
              <a:rPr lang="en-US" sz="2400" dirty="0" smtClean="0"/>
              <a:t>must be </a:t>
            </a:r>
            <a:r>
              <a:rPr lang="en-US" sz="2400" dirty="0" smtClean="0">
                <a:solidFill>
                  <a:srgbClr val="FF0000"/>
                </a:solidFill>
              </a:rPr>
              <a:t>disposed</a:t>
            </a:r>
          </a:p>
          <a:p>
            <a:pPr lvl="2"/>
            <a:r>
              <a:rPr lang="en-US" sz="2000" dirty="0" smtClean="0"/>
              <a:t>Permanently remove the data</a:t>
            </a:r>
          </a:p>
          <a:p>
            <a:pPr lvl="2"/>
            <a:r>
              <a:rPr lang="en-US" sz="2000" dirty="0" smtClean="0"/>
              <a:t>Leaves the organization with a lower level of risk exposure</a:t>
            </a:r>
          </a:p>
          <a:p>
            <a:pPr lvl="1"/>
            <a:r>
              <a:rPr lang="en-US" sz="2400" dirty="0" smtClean="0"/>
              <a:t>Devices containing persistent storage media </a:t>
            </a:r>
          </a:p>
          <a:p>
            <a:pPr lvl="2"/>
            <a:r>
              <a:rPr lang="en-US" sz="2000" dirty="0" smtClean="0"/>
              <a:t>IT appliances, server hard drives, printers, copiers, fax machines, PCs, smart phones, etc</a:t>
            </a:r>
          </a:p>
          <a:p>
            <a:pPr lvl="2"/>
            <a:r>
              <a:rPr lang="en-US" sz="2000" dirty="0" smtClean="0"/>
              <a:t>Best practice is to ensure that no discarded or </a:t>
            </a:r>
            <a:r>
              <a:rPr lang="en-US" sz="2000" dirty="0" smtClean="0">
                <a:solidFill>
                  <a:srgbClr val="FF0000"/>
                </a:solidFill>
              </a:rPr>
              <a:t>re-used equipment </a:t>
            </a:r>
            <a:r>
              <a:rPr lang="en-US" sz="2000" dirty="0" smtClean="0"/>
              <a:t>contains may </a:t>
            </a:r>
            <a:r>
              <a:rPr lang="en-US" sz="2000" dirty="0" smtClean="0">
                <a:solidFill>
                  <a:srgbClr val="FF0000"/>
                </a:solidFill>
              </a:rPr>
              <a:t>readable</a:t>
            </a:r>
            <a:r>
              <a:rPr lang="en-US" sz="2000" dirty="0" smtClean="0"/>
              <a:t> or recoverable 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mtClean="0"/>
              <a:t>Log Management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Log data: </a:t>
            </a:r>
            <a:r>
              <a:rPr lang="en-US" sz="2000" dirty="0" smtClean="0"/>
              <a:t>Network activity, user accounts, workstation systems, remote access logs, server logs, etc.</a:t>
            </a:r>
          </a:p>
        </p:txBody>
      </p:sp>
      <p:sp>
        <p:nvSpPr>
          <p:cNvPr id="101383" name="AutoShape 7" descr="http://www.icranium.com/blog/wp-content/uploads/2008/06/windows-vista-eventvwr.jpg"/>
          <p:cNvSpPr>
            <a:spLocks noChangeAspect="1" noChangeArrowheads="1"/>
          </p:cNvSpPr>
          <p:nvPr/>
        </p:nvSpPr>
        <p:spPr bwMode="auto">
          <a:xfrm>
            <a:off x="-1214438" y="-676275"/>
            <a:ext cx="11572876" cy="821055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pic>
        <p:nvPicPr>
          <p:cNvPr id="101384" name="Picture 8" descr="windows-vista-eventvw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209327"/>
            <a:ext cx="5562600" cy="4093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smtClean="0"/>
              <a:t>Logging and Auditing in a Healthcare Environment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009398"/>
            <a:ext cx="7773405" cy="401040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/>
              <a:t>by Mac McMillan, CEO </a:t>
            </a:r>
            <a:r>
              <a:rPr lang="en-US" sz="2800" dirty="0" err="1" smtClean="0"/>
              <a:t>CynergisTek</a:t>
            </a:r>
            <a:r>
              <a:rPr lang="en-US" sz="2800" dirty="0" smtClean="0"/>
              <a:t>, Inc.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OCR/NIST HIPAA Security Rule Conference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Safeguarding Health Information: Building Confidence Through HIPAA Security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Presented on May 11, 2010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Slides can be found at the website: </a:t>
            </a:r>
            <a:r>
              <a:rPr lang="en-US" sz="2800" dirty="0" smtClean="0">
                <a:hlinkClick r:id="rId2"/>
              </a:rPr>
              <a:t>http://csrc.nist.gov/news_events/HIPAA-May2010_workshop/presentations/2-3-logging-auditing-mcmillan-cynergistek.pdf</a:t>
            </a:r>
            <a:endParaRPr lang="en-US" sz="2800" dirty="0" smtClean="0"/>
          </a:p>
          <a:p>
            <a:pPr>
              <a:lnSpc>
                <a:spcPct val="90000"/>
              </a:lnSpc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data management?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 today’s digital world, health systems are swimming in data. Case-in-point: California-based Kaiser Permanente is estimated to manage between 26 and 44 petabytes of data – from its EHRs alone. </a:t>
            </a:r>
            <a:r>
              <a:rPr lang="en-US" dirty="0" smtClean="0"/>
              <a:t>– </a:t>
            </a:r>
          </a:p>
          <a:p>
            <a:endParaRPr lang="en-US" dirty="0" smtClean="0"/>
          </a:p>
          <a:p>
            <a:r>
              <a:rPr lang="en-US" dirty="0" smtClean="0"/>
              <a:t>But </a:t>
            </a:r>
            <a:r>
              <a:rPr lang="en-US" dirty="0"/>
              <a:t>having access to data is not enough. In order to fully leverage data to improve patient outcomes, healthcare organizations must be able to </a:t>
            </a:r>
            <a:r>
              <a:rPr lang="en-US" dirty="0">
                <a:solidFill>
                  <a:srgbClr val="FF0000"/>
                </a:solidFill>
              </a:rPr>
              <a:t>integrate and align data from disparate sources </a:t>
            </a:r>
            <a:r>
              <a:rPr lang="en-US" dirty="0"/>
              <a:t>(EHRs, health surveys, administrative data, physician notes, etc.) so that they can create a full and complete picture of the patient journey.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See </a:t>
            </a:r>
            <a:r>
              <a:rPr lang="en-US" dirty="0"/>
              <a:t>more at: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www.evariant.com/blog/healthcare-data-management-important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557219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</a:t>
            </a:r>
          </a:p>
        </p:txBody>
      </p:sp>
      <p:pic>
        <p:nvPicPr>
          <p:cNvPr id="574467" name="Picture 3" descr="MCj0078711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1676360"/>
            <a:ext cx="1621805" cy="3933210"/>
          </a:xfrm>
          <a:prstGeom prst="rect">
            <a:avLst/>
          </a:prstGeom>
          <a:noFill/>
        </p:spPr>
      </p:pic>
      <p:sp>
        <p:nvSpPr>
          <p:cNvPr id="574468" name="SMARTPenAnnotation0"/>
          <p:cNvSpPr>
            <a:spLocks/>
          </p:cNvSpPr>
          <p:nvPr/>
        </p:nvSpPr>
        <p:spPr bwMode="auto">
          <a:xfrm>
            <a:off x="9501722" y="0"/>
            <a:ext cx="4019" cy="186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0" y="0"/>
              </a:cxn>
            </a:cxnLst>
            <a:rect l="0" t="0" r="r" b="b"/>
            <a:pathLst>
              <a:path w="2" h="1">
                <a:moveTo>
                  <a:pt x="0" y="0"/>
                </a:moveTo>
                <a:lnTo>
                  <a:pt x="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38100" cap="flat">
            <a:solidFill>
              <a:srgbClr val="FF0000"/>
            </a:solidFill>
            <a:prstDash val="solid"/>
            <a:round/>
            <a:headEnd/>
            <a:tailEnd/>
          </a:ln>
          <a:effectLst/>
        </p:spPr>
        <p:txBody>
          <a:bodyPr wrap="none" lIns="111904" tIns="55952" rIns="111904" bIns="55952" anchor="ctr"/>
          <a:lstStyle/>
          <a:p>
            <a:endParaRPr lang="en-US"/>
          </a:p>
        </p:txBody>
      </p:sp>
      <p:sp>
        <p:nvSpPr>
          <p:cNvPr id="574469" name="SMARTPenAnnotation1"/>
          <p:cNvSpPr>
            <a:spLocks/>
          </p:cNvSpPr>
          <p:nvPr/>
        </p:nvSpPr>
        <p:spPr bwMode="auto">
          <a:xfrm>
            <a:off x="9501722" y="0"/>
            <a:ext cx="4019" cy="186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0" y="0"/>
              </a:cxn>
            </a:cxnLst>
            <a:rect l="0" t="0" r="r" b="b"/>
            <a:pathLst>
              <a:path w="2" h="1">
                <a:moveTo>
                  <a:pt x="0" y="0"/>
                </a:moveTo>
                <a:lnTo>
                  <a:pt x="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38100" cap="flat">
            <a:solidFill>
              <a:srgbClr val="FF0000"/>
            </a:solidFill>
            <a:prstDash val="solid"/>
            <a:round/>
            <a:headEnd/>
            <a:tailEnd/>
          </a:ln>
          <a:effectLst/>
        </p:spPr>
        <p:txBody>
          <a:bodyPr wrap="none" lIns="111904" tIns="55952" rIns="111904" bIns="55952" anchor="ctr"/>
          <a:lstStyle/>
          <a:p>
            <a:endParaRPr lang="en-US"/>
          </a:p>
        </p:txBody>
      </p:sp>
      <p:sp>
        <p:nvSpPr>
          <p:cNvPr id="574470" name="SMARTPenAnnotation2"/>
          <p:cNvSpPr>
            <a:spLocks/>
          </p:cNvSpPr>
          <p:nvPr/>
        </p:nvSpPr>
        <p:spPr bwMode="auto">
          <a:xfrm>
            <a:off x="9501722" y="0"/>
            <a:ext cx="4019" cy="186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0" y="0"/>
              </a:cxn>
            </a:cxnLst>
            <a:rect l="0" t="0" r="r" b="b"/>
            <a:pathLst>
              <a:path w="2" h="1">
                <a:moveTo>
                  <a:pt x="0" y="0"/>
                </a:moveTo>
                <a:lnTo>
                  <a:pt x="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38100" cap="flat">
            <a:solidFill>
              <a:srgbClr val="FF0000"/>
            </a:solidFill>
            <a:prstDash val="solid"/>
            <a:round/>
            <a:headEnd/>
            <a:tailEnd/>
          </a:ln>
          <a:effectLst/>
        </p:spPr>
        <p:txBody>
          <a:bodyPr wrap="none" lIns="111904" tIns="55952" rIns="111904" bIns="55952" anchor="ctr"/>
          <a:lstStyle/>
          <a:p>
            <a:endParaRPr lang="en-US"/>
          </a:p>
        </p:txBody>
      </p:sp>
      <p:sp>
        <p:nvSpPr>
          <p:cNvPr id="574471" name="SMARTPenAnnotation3"/>
          <p:cNvSpPr>
            <a:spLocks/>
          </p:cNvSpPr>
          <p:nvPr/>
        </p:nvSpPr>
        <p:spPr bwMode="auto">
          <a:xfrm>
            <a:off x="9501722" y="0"/>
            <a:ext cx="4019" cy="186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0" y="0"/>
              </a:cxn>
            </a:cxnLst>
            <a:rect l="0" t="0" r="r" b="b"/>
            <a:pathLst>
              <a:path w="2" h="1">
                <a:moveTo>
                  <a:pt x="0" y="0"/>
                </a:moveTo>
                <a:lnTo>
                  <a:pt x="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38100" cap="flat">
            <a:solidFill>
              <a:srgbClr val="FF0000"/>
            </a:solidFill>
            <a:prstDash val="solid"/>
            <a:round/>
            <a:headEnd/>
            <a:tailEnd/>
          </a:ln>
          <a:effectLst/>
        </p:spPr>
        <p:txBody>
          <a:bodyPr wrap="none" lIns="111904" tIns="55952" rIns="111904" bIns="55952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smtClean="0"/>
              <a:t>Challenges in Healthcare Data Management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idx="1"/>
          </p:nvPr>
        </p:nvSpPr>
        <p:spPr>
          <a:xfrm>
            <a:off x="484909" y="1596736"/>
            <a:ext cx="60960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/>
              <a:t>Data Fragmentation and Duplication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>
                <a:solidFill>
                  <a:srgbClr val="FF0000"/>
                </a:solidFill>
              </a:rPr>
              <a:t>Multiple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rgbClr val="FF0000"/>
                </a:solidFill>
              </a:rPr>
              <a:t>inconsistent</a:t>
            </a:r>
            <a:r>
              <a:rPr lang="en-US" sz="2400" dirty="0" smtClean="0"/>
              <a:t> and </a:t>
            </a:r>
            <a:r>
              <a:rPr lang="en-US" sz="2400" dirty="0" smtClean="0">
                <a:solidFill>
                  <a:srgbClr val="FF0000"/>
                </a:solidFill>
              </a:rPr>
              <a:t>incomplete</a:t>
            </a:r>
            <a:r>
              <a:rPr lang="en-US" sz="2400" dirty="0" smtClean="0"/>
              <a:t> versions of the Member, Patient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Data Silos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Line of Businesses (LOBs), Applications, Facilities, Geographies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Unknown Relationships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Inability to uncover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No place to store, persist and maintain</a:t>
            </a:r>
          </a:p>
        </p:txBody>
      </p:sp>
      <p:pic>
        <p:nvPicPr>
          <p:cNvPr id="1032" name="Picture 8" descr="http://cdn-3.freeclipartnow.com/d/9865-1/SIL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9986" y="1600200"/>
            <a:ext cx="904875" cy="2233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http://cdn-3.freeclipartnow.com/d/9865-1/SIL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0640" y="2414544"/>
            <a:ext cx="904875" cy="2233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http://cdn-3.freeclipartnow.com/d/9865-1/SIL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962400"/>
            <a:ext cx="904875" cy="2233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629400" y="2209800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Lab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858125" y="2895600"/>
            <a:ext cx="10572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+mj-lt"/>
              </a:rPr>
              <a:t>Imag</a:t>
            </a:r>
            <a:r>
              <a:rPr lang="en-US" sz="2400" dirty="0" smtClean="0">
                <a:latin typeface="+mj-lt"/>
              </a:rPr>
              <a:t>-</a:t>
            </a:r>
            <a:br>
              <a:rPr lang="en-US" sz="2400" dirty="0" smtClean="0">
                <a:latin typeface="+mj-lt"/>
              </a:rPr>
            </a:br>
            <a:r>
              <a:rPr lang="en-US" sz="2400" dirty="0" err="1" smtClean="0">
                <a:latin typeface="+mj-lt"/>
              </a:rPr>
              <a:t>ing</a:t>
            </a:r>
            <a:endParaRPr lang="en-US" sz="2400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53200" y="4572000"/>
            <a:ext cx="10572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j-lt"/>
              </a:rPr>
              <a:t>Phar-</a:t>
            </a:r>
            <a:r>
              <a:rPr lang="en-US" sz="2400" dirty="0" err="1" smtClean="0">
                <a:latin typeface="+mj-lt"/>
              </a:rPr>
              <a:t>macy</a:t>
            </a:r>
            <a:endParaRPr lang="en-US" sz="2400" dirty="0">
              <a:latin typeface="+mj-lt"/>
            </a:endParaRPr>
          </a:p>
        </p:txBody>
      </p:sp>
      <p:pic>
        <p:nvPicPr>
          <p:cNvPr id="1034" name="Picture 10" descr="http://www.ipharmd.net/clipart/?file=mortar_pestle_bowl_rx.png&amp;full=tru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5073" y="5384943"/>
            <a:ext cx="774699" cy="757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www.precisioncarenj.com/wp-content/uploads/2010/09/Lateral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8370" y="3733800"/>
            <a:ext cx="702782" cy="840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uscenergyclub.com/wp-content/uploads/2015/12/microscope-clip-art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2768997"/>
            <a:ext cx="638229" cy="1012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smtClean="0"/>
              <a:t>The Healthcare Data Management Journey</a:t>
            </a:r>
          </a:p>
        </p:txBody>
      </p:sp>
      <p:pic>
        <p:nvPicPr>
          <p:cNvPr id="809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828800"/>
            <a:ext cx="8281988" cy="370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0901" name="Rectangle 5"/>
          <p:cNvSpPr>
            <a:spLocks noChangeArrowheads="1"/>
          </p:cNvSpPr>
          <p:nvPr/>
        </p:nvSpPr>
        <p:spPr bwMode="auto">
          <a:xfrm>
            <a:off x="1371600" y="5657850"/>
            <a:ext cx="65532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1600"/>
              <a:t>Source: Jamie Clifton, The Future of Healthcare Data Management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Storage Requirements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Every data source (</a:t>
            </a:r>
            <a:r>
              <a:rPr lang="en-US" i="1" dirty="0" smtClean="0"/>
              <a:t>e.g.</a:t>
            </a:r>
            <a:r>
              <a:rPr lang="en-US" dirty="0" smtClean="0"/>
              <a:t>, radiology, other ‘</a:t>
            </a:r>
            <a:r>
              <a:rPr lang="en-US" dirty="0" err="1" smtClean="0"/>
              <a:t>ology</a:t>
            </a:r>
            <a:r>
              <a:rPr lang="en-US" dirty="0" smtClean="0"/>
              <a:t>,’ EMR, Email) has the same storage requirements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Capacity to store data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Backup/Archive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Power consumption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Security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Compliance to </a:t>
            </a:r>
            <a:r>
              <a:rPr lang="en-US" dirty="0" smtClean="0">
                <a:solidFill>
                  <a:srgbClr val="FF0000"/>
                </a:solidFill>
              </a:rPr>
              <a:t>data protection regulations</a:t>
            </a:r>
          </a:p>
          <a:p>
            <a:pPr>
              <a:lnSpc>
                <a:spcPct val="90000"/>
              </a:lnSpc>
            </a:pPr>
            <a:endParaRPr lang="en-US" dirty="0" smtClean="0"/>
          </a:p>
        </p:txBody>
      </p:sp>
      <p:graphicFrame>
        <p:nvGraphicFramePr>
          <p:cNvPr id="8192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9297356"/>
              </p:ext>
            </p:extLst>
          </p:nvPr>
        </p:nvGraphicFramePr>
        <p:xfrm>
          <a:off x="6096000" y="2438400"/>
          <a:ext cx="2019300" cy="203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3" name="Bitmap Image" r:id="rId3" imgW="2019048" imgH="2038095" progId="PBrush">
                  <p:embed/>
                </p:oleObj>
              </mc:Choice>
              <mc:Fallback>
                <p:oleObj name="Bitmap Image" r:id="rId3" imgW="2019048" imgH="2038095" progId="PBrush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2438400"/>
                        <a:ext cx="2019300" cy="2038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294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6708371"/>
              </p:ext>
            </p:extLst>
          </p:nvPr>
        </p:nvGraphicFramePr>
        <p:xfrm>
          <a:off x="6858000" y="4191000"/>
          <a:ext cx="1952625" cy="200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7" name="Bitmap Image" r:id="rId3" imgW="1952898" imgH="2000000" progId="PBrush">
                  <p:embed/>
                </p:oleObj>
              </mc:Choice>
              <mc:Fallback>
                <p:oleObj name="Bitmap Image" r:id="rId3" imgW="1952898" imgH="2000000" progId="PBrush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0" y="4191000"/>
                        <a:ext cx="1952625" cy="2000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Protection “Problems”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524000"/>
            <a:ext cx="8077702" cy="484860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For healthcare organizations surveyed by </a:t>
            </a:r>
            <a:r>
              <a:rPr lang="en-US" dirty="0" err="1" smtClean="0"/>
              <a:t>BridgeHead</a:t>
            </a:r>
            <a:r>
              <a:rPr lang="en-US" dirty="0" smtClean="0"/>
              <a:t> in 2011</a:t>
            </a:r>
          </a:p>
          <a:p>
            <a:pPr lvl="1">
              <a:lnSpc>
                <a:spcPct val="90000"/>
              </a:lnSpc>
            </a:pPr>
            <a:r>
              <a:rPr lang="en-US" sz="2800" dirty="0" smtClean="0"/>
              <a:t>47.1% organizations haven’t tested </a:t>
            </a:r>
            <a:r>
              <a:rPr lang="en-US" sz="2800" dirty="0" smtClean="0">
                <a:solidFill>
                  <a:srgbClr val="FF0000"/>
                </a:solidFill>
              </a:rPr>
              <a:t>disaster recovery</a:t>
            </a:r>
            <a:r>
              <a:rPr lang="en-US" sz="2800" dirty="0" smtClean="0"/>
              <a:t> (DR) plans</a:t>
            </a:r>
          </a:p>
          <a:p>
            <a:pPr lvl="2">
              <a:lnSpc>
                <a:spcPct val="90000"/>
              </a:lnSpc>
            </a:pPr>
            <a:r>
              <a:rPr lang="en-US" sz="2400" dirty="0" smtClean="0"/>
              <a:t>38.3% </a:t>
            </a:r>
            <a:r>
              <a:rPr lang="en-US" sz="2400" dirty="0" err="1" smtClean="0"/>
              <a:t>gloabally</a:t>
            </a:r>
            <a:endParaRPr lang="en-US" sz="2400" dirty="0" smtClean="0"/>
          </a:p>
          <a:p>
            <a:pPr lvl="1">
              <a:lnSpc>
                <a:spcPct val="90000"/>
              </a:lnSpc>
            </a:pPr>
            <a:r>
              <a:rPr lang="en-US" sz="2800" dirty="0" smtClean="0"/>
              <a:t>20.6% “robust tried and tested DR plan in place”</a:t>
            </a:r>
          </a:p>
          <a:p>
            <a:pPr lvl="2">
              <a:lnSpc>
                <a:spcPct val="90000"/>
              </a:lnSpc>
            </a:pPr>
            <a:r>
              <a:rPr lang="en-US" sz="2400" dirty="0" smtClean="0"/>
              <a:t>26.1% globally</a:t>
            </a:r>
          </a:p>
          <a:p>
            <a:pPr lvl="1">
              <a:lnSpc>
                <a:spcPct val="90000"/>
              </a:lnSpc>
            </a:pPr>
            <a:r>
              <a:rPr lang="en-US" sz="2800" dirty="0" smtClean="0"/>
              <a:t>20.6% “need to put </a:t>
            </a:r>
            <a:r>
              <a:rPr lang="en-US" sz="2800" b="1" u="sng" dirty="0" smtClean="0"/>
              <a:t>A</a:t>
            </a:r>
            <a:r>
              <a:rPr lang="en-US" sz="2800" dirty="0" smtClean="0"/>
              <a:t> solution </a:t>
            </a:r>
            <a:br>
              <a:rPr lang="en-US" sz="2800" dirty="0" smtClean="0"/>
            </a:br>
            <a:r>
              <a:rPr lang="en-US" dirty="0" smtClean="0"/>
              <a:t>i</a:t>
            </a:r>
            <a:r>
              <a:rPr lang="en-US" sz="2800" dirty="0" smtClean="0"/>
              <a:t>n place”</a:t>
            </a:r>
          </a:p>
          <a:p>
            <a:pPr lvl="2">
              <a:lnSpc>
                <a:spcPct val="90000"/>
              </a:lnSpc>
            </a:pPr>
            <a:r>
              <a:rPr lang="en-US" sz="2400" dirty="0" smtClean="0"/>
              <a:t>12.2% globally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How Do I Protect Data Better?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Understand</a:t>
            </a:r>
            <a:r>
              <a:rPr lang="en-US" sz="3200" dirty="0" smtClean="0"/>
              <a:t> your data profile, how and when data is used</a:t>
            </a:r>
          </a:p>
          <a:p>
            <a:endParaRPr lang="en-US" sz="3200" dirty="0" smtClean="0"/>
          </a:p>
          <a:p>
            <a:r>
              <a:rPr lang="en-US" sz="3200" dirty="0" smtClean="0">
                <a:solidFill>
                  <a:srgbClr val="FF0000"/>
                </a:solidFill>
              </a:rPr>
              <a:t>Manage</a:t>
            </a:r>
            <a:r>
              <a:rPr lang="en-US" sz="3200" dirty="0" smtClean="0"/>
              <a:t> static data differently than active data</a:t>
            </a:r>
          </a:p>
          <a:p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Barriers to data sharing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Two </a:t>
            </a:r>
            <a:r>
              <a:rPr lang="en-US" dirty="0"/>
              <a:t>opposing approaches to privacy protection.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first holds that access to information should be very restricted with a </a:t>
            </a:r>
            <a:r>
              <a:rPr lang="en-US" dirty="0">
                <a:solidFill>
                  <a:srgbClr val="FF0000"/>
                </a:solidFill>
              </a:rPr>
              <a:t>presumption of nondisclosure</a:t>
            </a:r>
            <a:r>
              <a:rPr lang="en-US" dirty="0"/>
              <a:t>. For example, the classic doctor–patient relationship assumes this model, which obviously is a </a:t>
            </a:r>
            <a:r>
              <a:rPr lang="en-US" dirty="0">
                <a:solidFill>
                  <a:srgbClr val="FF0000"/>
                </a:solidFill>
              </a:rPr>
              <a:t>significant impediment to data sharing</a:t>
            </a:r>
            <a:r>
              <a:rPr lang="en-US" dirty="0"/>
              <a:t>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second model </a:t>
            </a:r>
            <a:r>
              <a:rPr lang="en-US" dirty="0">
                <a:solidFill>
                  <a:srgbClr val="FF0000"/>
                </a:solidFill>
              </a:rPr>
              <a:t>balances confidentiality with socially useful sharing and disclosures </a:t>
            </a:r>
            <a:r>
              <a:rPr lang="en-US" dirty="0"/>
              <a:t>of data using generally accepted rules for doing so.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Encourage to </a:t>
            </a:r>
            <a:r>
              <a:rPr lang="en-US" dirty="0"/>
              <a:t>involve patients in data-sharing decisions.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When </a:t>
            </a:r>
            <a:r>
              <a:rPr lang="en-US" dirty="0"/>
              <a:t>patients are asked to share their information, are given a voice in that process, and are thanked for their participation, they are more likely to choose to share health information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2590800" y="630872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800" dirty="0"/>
              <a:t>https://www.nap.edu/read/18267/chapter/4#20</a:t>
            </a:r>
          </a:p>
        </p:txBody>
      </p:sp>
    </p:spTree>
    <p:extLst>
      <p:ext uri="{BB962C8B-B14F-4D97-AF65-F5344CB8AC3E}">
        <p14:creationId xmlns:p14="http://schemas.microsoft.com/office/powerpoint/2010/main" val="18641035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22C76DF9BD8349B0CA3C9A1AA4C548" ma:contentTypeVersion="112" ma:contentTypeDescription="Create a new document." ma:contentTypeScope="" ma:versionID="3ba740bbfea08ad42b5fb892d4577724">
  <xsd:schema xmlns:xsd="http://www.w3.org/2001/XMLSchema" xmlns:xs="http://www.w3.org/2001/XMLSchema" xmlns:p="http://schemas.microsoft.com/office/2006/metadata/properties" xmlns:ns3="http://schemas.microsoft.com/sharepoint/v4" xmlns:ns4="9fff0862-dda6-4fd7-9437-296e7a0fcd45" xmlns:ns5="7dcc4a76-b6f0-4a5c-8242-557922f7abb0" targetNamespace="http://schemas.microsoft.com/office/2006/metadata/properties" ma:root="true" ma:fieldsID="f7fd287cc537a47f0d39eda5b7439aef" ns3:_="" ns4:_="" ns5:_="">
    <xsd:import namespace="http://schemas.microsoft.com/sharepoint/v4"/>
    <xsd:import namespace="9fff0862-dda6-4fd7-9437-296e7a0fcd45"/>
    <xsd:import namespace="7dcc4a76-b6f0-4a5c-8242-557922f7abb0"/>
    <xsd:element name="properties">
      <xsd:complexType>
        <xsd:sequence>
          <xsd:element name="documentManagement">
            <xsd:complexType>
              <xsd:all>
                <xsd:element ref="ns3:IconOverlay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5:SharedWithUsers" minOccurs="0"/>
                <xsd:element ref="ns5:SharedWithDetails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Locatio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f0862-dda6-4fd7-9437-296e7a0fcd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cc4a76-b6f0-4a5c-8242-557922f7abb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8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</documentManagement>
</p:properties>
</file>

<file path=customXml/itemProps1.xml><?xml version="1.0" encoding="utf-8"?>
<ds:datastoreItem xmlns:ds="http://schemas.openxmlformats.org/officeDocument/2006/customXml" ds:itemID="{91D0E761-EC85-49C8-9865-A8F9E91969F9}"/>
</file>

<file path=customXml/itemProps2.xml><?xml version="1.0" encoding="utf-8"?>
<ds:datastoreItem xmlns:ds="http://schemas.openxmlformats.org/officeDocument/2006/customXml" ds:itemID="{5FC5E86A-273F-4F37-B264-DA7D577D35E3}"/>
</file>

<file path=customXml/itemProps3.xml><?xml version="1.0" encoding="utf-8"?>
<ds:datastoreItem xmlns:ds="http://schemas.openxmlformats.org/officeDocument/2006/customXml" ds:itemID="{0D17CE07-AEBA-416A-B19C-25F9DB939DB2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2991</TotalTime>
  <Words>1357</Words>
  <Application>Microsoft Office PowerPoint</Application>
  <PresentationFormat>On-screen Show (4:3)</PresentationFormat>
  <Paragraphs>194</Paragraphs>
  <Slides>30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Arial</vt:lpstr>
      <vt:lpstr>Calibri</vt:lpstr>
      <vt:lpstr>Calibri Light</vt:lpstr>
      <vt:lpstr>Comic Sans MS</vt:lpstr>
      <vt:lpstr>Museo</vt:lpstr>
      <vt:lpstr>tahoma</vt:lpstr>
      <vt:lpstr>Times New Roman</vt:lpstr>
      <vt:lpstr>Office Theme</vt:lpstr>
      <vt:lpstr>Bitmap Image</vt:lpstr>
      <vt:lpstr>IT 6533 Health Information Security  and Privacy</vt:lpstr>
      <vt:lpstr>Overview</vt:lpstr>
      <vt:lpstr>Why data management?</vt:lpstr>
      <vt:lpstr>Challenges in Healthcare Data Management</vt:lpstr>
      <vt:lpstr>The Healthcare Data Management Journey</vt:lpstr>
      <vt:lpstr>Storage Requirements</vt:lpstr>
      <vt:lpstr>Protection “Problems”</vt:lpstr>
      <vt:lpstr>How Do I Protect Data Better?</vt:lpstr>
      <vt:lpstr>Barriers to data sharing</vt:lpstr>
      <vt:lpstr>Data Sharing</vt:lpstr>
      <vt:lpstr>Share – With Whom?</vt:lpstr>
      <vt:lpstr>An example : HDM Platform</vt:lpstr>
      <vt:lpstr>Share – Between Applications</vt:lpstr>
      <vt:lpstr>Cross-enterprise Document Sharing</vt:lpstr>
      <vt:lpstr>Summary</vt:lpstr>
      <vt:lpstr>Another Solution Example Dell’s Unified Clinical Archiving </vt:lpstr>
      <vt:lpstr>Issues related to Healthcare Data Management</vt:lpstr>
      <vt:lpstr>E-Discovery</vt:lpstr>
      <vt:lpstr>E-Mail</vt:lpstr>
      <vt:lpstr>The Importance of a Records Retention Policy</vt:lpstr>
      <vt:lpstr>PowerPoint Presentation</vt:lpstr>
      <vt:lpstr>Electronic Discovery Reference Model (EDRM) </vt:lpstr>
      <vt:lpstr>Points that can help deal with e-discovery requests</vt:lpstr>
      <vt:lpstr>Litigation Hold</vt:lpstr>
      <vt:lpstr>Data Retention</vt:lpstr>
      <vt:lpstr>Retention Requirements </vt:lpstr>
      <vt:lpstr>Data Destruction</vt:lpstr>
      <vt:lpstr>Log Management</vt:lpstr>
      <vt:lpstr>Logging and Auditing in a Healthcare Environment</vt:lpstr>
      <vt:lpstr>Questions</vt:lpstr>
    </vt:vector>
  </TitlesOfParts>
  <Company>spsu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 3204</dc:title>
  <dc:creator>cse</dc:creator>
  <cp:lastModifiedBy>Hossain Shahriar</cp:lastModifiedBy>
  <cp:revision>220</cp:revision>
  <dcterms:created xsi:type="dcterms:W3CDTF">2005-08-29T17:59:24Z</dcterms:created>
  <dcterms:modified xsi:type="dcterms:W3CDTF">2020-04-05T16:37:25Z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0x0101007222C76DF9BD8349B0CA3C9A1AA4C548</vt:lpwstr>
  </property>
</Properties>
</file>