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9.xml" ContentType="application/vnd.openxmlformats-officedocument.presentationml.notesSlide+xml"/>
  <Override PartName="/ppt/notesSlides/notesSlide14.xml" ContentType="application/vnd.openxmlformats-officedocument.presentationml.notesSlide+xml"/>
  <Override PartName="/ppt/notesSlides/notesSlide21.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25.xml" ContentType="application/vnd.openxmlformats-officedocument.presentationml.notesSlide+xml"/>
  <Override PartName="/ppt/notesSlides/notesSlide20.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2.xml" ContentType="application/vnd.openxmlformats-officedocument.presentationml.notesSlid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44"/>
  </p:notesMasterIdLst>
  <p:handoutMasterIdLst>
    <p:handoutMasterId r:id="rId45"/>
  </p:handoutMasterIdLst>
  <p:sldIdLst>
    <p:sldId id="256" r:id="rId2"/>
    <p:sldId id="637" r:id="rId3"/>
    <p:sldId id="656" r:id="rId4"/>
    <p:sldId id="657" r:id="rId5"/>
    <p:sldId id="658" r:id="rId6"/>
    <p:sldId id="662" r:id="rId7"/>
    <p:sldId id="659" r:id="rId8"/>
    <p:sldId id="660" r:id="rId9"/>
    <p:sldId id="661" r:id="rId10"/>
    <p:sldId id="638" r:id="rId11"/>
    <p:sldId id="639" r:id="rId12"/>
    <p:sldId id="640" r:id="rId13"/>
    <p:sldId id="663" r:id="rId14"/>
    <p:sldId id="664" r:id="rId15"/>
    <p:sldId id="665" r:id="rId16"/>
    <p:sldId id="666" r:id="rId17"/>
    <p:sldId id="667" r:id="rId18"/>
    <p:sldId id="673" r:id="rId19"/>
    <p:sldId id="674" r:id="rId20"/>
    <p:sldId id="675" r:id="rId21"/>
    <p:sldId id="676" r:id="rId22"/>
    <p:sldId id="677" r:id="rId23"/>
    <p:sldId id="678" r:id="rId24"/>
    <p:sldId id="679" r:id="rId25"/>
    <p:sldId id="680" r:id="rId26"/>
    <p:sldId id="668" r:id="rId27"/>
    <p:sldId id="669" r:id="rId28"/>
    <p:sldId id="670" r:id="rId29"/>
    <p:sldId id="671" r:id="rId30"/>
    <p:sldId id="672" r:id="rId31"/>
    <p:sldId id="641" r:id="rId32"/>
    <p:sldId id="642" r:id="rId33"/>
    <p:sldId id="643" r:id="rId34"/>
    <p:sldId id="645" r:id="rId35"/>
    <p:sldId id="646" r:id="rId36"/>
    <p:sldId id="647" r:id="rId37"/>
    <p:sldId id="653" r:id="rId38"/>
    <p:sldId id="681" r:id="rId39"/>
    <p:sldId id="682" r:id="rId40"/>
    <p:sldId id="683" r:id="rId41"/>
    <p:sldId id="684" r:id="rId42"/>
    <p:sldId id="636" r:id="rId4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40" autoAdjust="0"/>
  </p:normalViewPr>
  <p:slideViewPr>
    <p:cSldViewPr>
      <p:cViewPr varScale="1">
        <p:scale>
          <a:sx n="54" d="100"/>
          <a:sy n="54" d="100"/>
        </p:scale>
        <p:origin x="1634"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14F75-FC97-453F-BAA3-CDD12493A143}" type="slidenum">
              <a:rPr lang="en-US"/>
              <a:pPr/>
              <a:t>11</a:t>
            </a:fld>
            <a:endParaRPr lang="en-US"/>
          </a:p>
        </p:txBody>
      </p:sp>
      <p:sp>
        <p:nvSpPr>
          <p:cNvPr id="8194" name="Rectangle 2"/>
          <p:cNvSpPr>
            <a:spLocks noGrp="1" noRot="1" noChangeAspect="1" noChangeArrowheads="1" noTextEdit="1"/>
          </p:cNvSpPr>
          <p:nvPr>
            <p:ph type="sldImg"/>
          </p:nvPr>
        </p:nvSpPr>
        <p:spPr>
          <a:xfrm>
            <a:off x="4492625" y="477838"/>
            <a:ext cx="2668588" cy="2001837"/>
          </a:xfrm>
          <a:ln/>
        </p:spPr>
      </p:sp>
      <p:sp>
        <p:nvSpPr>
          <p:cNvPr id="8195" name="Rectangle 3"/>
          <p:cNvSpPr>
            <a:spLocks noGrp="1" noChangeArrowheads="1"/>
          </p:cNvSpPr>
          <p:nvPr>
            <p:ph type="body" idx="1"/>
          </p:nvPr>
        </p:nvSpPr>
        <p:spPr>
          <a:xfrm>
            <a:off x="487462" y="2653845"/>
            <a:ext cx="6381171" cy="6284638"/>
          </a:xfrm>
        </p:spPr>
        <p:txBody>
          <a:bodyPr/>
          <a:lstStyle/>
          <a:p>
            <a:pPr>
              <a:lnSpc>
                <a:spcPct val="90000"/>
              </a:lnSpc>
            </a:pPr>
            <a:endParaRPr lang="en-GB" sz="900"/>
          </a:p>
        </p:txBody>
      </p:sp>
    </p:spTree>
    <p:extLst>
      <p:ext uri="{BB962C8B-B14F-4D97-AF65-F5344CB8AC3E}">
        <p14:creationId xmlns:p14="http://schemas.microsoft.com/office/powerpoint/2010/main" val="3486812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Collection of methods and components and procedures and other stuff. First of all to support confidentiality by making sure that only authorized people have access to information and supports integrity by making sure that only authorized people have an opportunity to change things. So we introduce two new terms. Authorization, which says we’re going to allow only authorized subjects, principals, to have access to objects, and that access that they have depends on their authorization. Where does the definition of who’s authorized come from? </a:t>
            </a:r>
          </a:p>
          <a:p>
            <a:r>
              <a:rPr lang="en-US" sz="1200" kern="1200" dirty="0" smtClean="0">
                <a:solidFill>
                  <a:schemeClr val="tx1"/>
                </a:solidFill>
                <a:latin typeface="Times New Roman" pitchFamily="18" charset="0"/>
                <a:ea typeface="+mn-ea"/>
                <a:cs typeface="+mn-cs"/>
              </a:rPr>
              <a:t>Student: Policy?</a:t>
            </a:r>
          </a:p>
          <a:p>
            <a:r>
              <a:rPr lang="en-US" sz="1200" kern="1200" dirty="0" smtClean="0">
                <a:solidFill>
                  <a:schemeClr val="tx1"/>
                </a:solidFill>
                <a:latin typeface="Times New Roman" pitchFamily="18" charset="0"/>
                <a:ea typeface="+mn-ea"/>
                <a:cs typeface="+mn-cs"/>
              </a:rPr>
              <a:t>Policy. Absolutely. So for example, I have authorization to post grades for you at the end of the term. I can’t post your term grade right now. But I can post it at the end of the term and for a very brief time, it’s a time measured in hours, I can change the grade that I posted. That gives me a chance to fix a mistake if I simply type it wrong. As soon as the grade becomes visible to you, which is generally the morning after I’ve posted it, it is no longer changeable by me. We can still change your grade if I’ve made a mistake, but now I have to collect enough signatures to start a school of handwriting analysis before I can change that grade. </a:t>
            </a:r>
          </a:p>
          <a:p>
            <a:r>
              <a:rPr lang="en-US" sz="1200" kern="1200" dirty="0" smtClean="0">
                <a:solidFill>
                  <a:schemeClr val="tx1"/>
                </a:solidFill>
                <a:latin typeface="Times New Roman" pitchFamily="18" charset="0"/>
                <a:ea typeface="+mn-ea"/>
                <a:cs typeface="+mn-cs"/>
              </a:rPr>
              <a:t>Least privilege is a philosophy of security that says we give people the permissions, the authorizations that they need to do their job and nothing more. So I can do stuff to your grades for this class at the end of the semester, but not for the other classes you’re in because I’m not teaching them. Least privilege: the things that I need to do my job and nothing more.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13</a:t>
            </a:fld>
            <a:endParaRPr lang="en-US"/>
          </a:p>
        </p:txBody>
      </p:sp>
    </p:spTree>
    <p:extLst>
      <p:ext uri="{BB962C8B-B14F-4D97-AF65-F5344CB8AC3E}">
        <p14:creationId xmlns:p14="http://schemas.microsoft.com/office/powerpoint/2010/main" val="2413250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Authentication: That’s the thing that we talked about last time. </a:t>
            </a:r>
          </a:p>
          <a:p>
            <a:r>
              <a:rPr lang="en-US" sz="1200" kern="1200" dirty="0" smtClean="0">
                <a:solidFill>
                  <a:schemeClr val="tx1"/>
                </a:solidFill>
                <a:latin typeface="Times New Roman" pitchFamily="18" charset="0"/>
                <a:ea typeface="+mn-ea"/>
                <a:cs typeface="+mn-cs"/>
              </a:rPr>
              <a:t>Identification: who are you?</a:t>
            </a:r>
          </a:p>
          <a:p>
            <a:r>
              <a:rPr lang="en-US" sz="1200" kern="1200" dirty="0" smtClean="0">
                <a:solidFill>
                  <a:schemeClr val="tx1"/>
                </a:solidFill>
                <a:latin typeface="Times New Roman" pitchFamily="18" charset="0"/>
                <a:ea typeface="+mn-ea"/>
                <a:cs typeface="+mn-cs"/>
              </a:rPr>
              <a:t>Authentication: Prove it. …is a prerequisite for access control. If I can get past authentication I can do anything that the person I’m masquerading as is allowed to do. And, what were those three factors that we could use for “Prove It?”</a:t>
            </a:r>
          </a:p>
          <a:p>
            <a:r>
              <a:rPr lang="en-US" sz="1200" kern="1200" dirty="0" smtClean="0">
                <a:solidFill>
                  <a:schemeClr val="tx1"/>
                </a:solidFill>
                <a:latin typeface="Times New Roman" pitchFamily="18" charset="0"/>
                <a:ea typeface="+mn-ea"/>
                <a:cs typeface="+mn-cs"/>
              </a:rPr>
              <a:t>The factors for authentication are: Something you have, something you are, and something you know.</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14</a:t>
            </a:fld>
            <a:endParaRPr lang="en-US"/>
          </a:p>
        </p:txBody>
      </p:sp>
    </p:spTree>
    <p:extLst>
      <p:ext uri="{BB962C8B-B14F-4D97-AF65-F5344CB8AC3E}">
        <p14:creationId xmlns:p14="http://schemas.microsoft.com/office/powerpoint/2010/main" val="3659609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Collection of methods and components and procedures and other stuff. First of all to support confidentiality by making sure that only authorized people have access to information and supports integrity by making sure that only authorized people have an opportunity to change things. So we introduce two new terms. Authorization, which says we’re going to allow only authorized subjects, principals, to have access to objects, and that access that they have depends on their authorization. Where does the definition of who’s authorized come from? </a:t>
            </a:r>
          </a:p>
          <a:p>
            <a:r>
              <a:rPr lang="en-US" sz="1200" kern="1200" dirty="0" smtClean="0">
                <a:solidFill>
                  <a:schemeClr val="tx1"/>
                </a:solidFill>
                <a:latin typeface="Times New Roman" pitchFamily="18" charset="0"/>
                <a:ea typeface="+mn-ea"/>
                <a:cs typeface="+mn-cs"/>
              </a:rPr>
              <a:t>Student: Policy?</a:t>
            </a:r>
          </a:p>
          <a:p>
            <a:r>
              <a:rPr lang="en-US" sz="1200" kern="1200" dirty="0" smtClean="0">
                <a:solidFill>
                  <a:schemeClr val="tx1"/>
                </a:solidFill>
                <a:latin typeface="Times New Roman" pitchFamily="18" charset="0"/>
                <a:ea typeface="+mn-ea"/>
                <a:cs typeface="+mn-cs"/>
              </a:rPr>
              <a:t>Policy. Absolutely. So for example, I have authorization to post grades for you at the end of the term. I can’t post your term grade right now. But I can post it at the end of the term and for a very brief time, it’s a time measured in hours, I can change the grade that I posted. That gives me a chance to fix a mistake if I simply type it wrong. As soon as the grade becomes visible to you, which is generally the morning after I’ve posted it, it is no longer changeable by me. We can still change your grade if I’ve made a mistake, but now I have to collect enough signatures to start a school of handwriting analysis before I can change that grade. </a:t>
            </a:r>
          </a:p>
          <a:p>
            <a:r>
              <a:rPr lang="en-US" sz="1200" kern="1200" dirty="0" smtClean="0">
                <a:solidFill>
                  <a:schemeClr val="tx1"/>
                </a:solidFill>
                <a:latin typeface="Times New Roman" pitchFamily="18" charset="0"/>
                <a:ea typeface="+mn-ea"/>
                <a:cs typeface="+mn-cs"/>
              </a:rPr>
              <a:t>Least privilege is a philosophy of security that says we give people the permissions, the authorizations that they need to do their job and nothing more. So I can do stuff to your grades for this class at the end of the semester, but not for the other classes you’re in because I’m not teaching them. Least privilege: the things that I need to do my job and nothing more.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15</a:t>
            </a:fld>
            <a:endParaRPr lang="en-US"/>
          </a:p>
        </p:txBody>
      </p:sp>
    </p:spTree>
    <p:extLst>
      <p:ext uri="{BB962C8B-B14F-4D97-AF65-F5344CB8AC3E}">
        <p14:creationId xmlns:p14="http://schemas.microsoft.com/office/powerpoint/2010/main" val="406775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So, three goals of access control: The first one is complete mediation. Complete mediation means we’re going to look every time someone tries to manipulate an object. The slide asks what happens if my access to a file is removed while I am using the file. And, in a UNIX system at least, what happens is lots of nothing. Once I have opened the file it’s mine until I close it. What should happen? It should become closed and my access should terminate the moment that my access permission is removed. The designers of UNIX, remember we’re doing this stuff in 1969 and 1970. </a:t>
            </a:r>
          </a:p>
          <a:p>
            <a:r>
              <a:rPr lang="en-US" sz="1200" kern="1200" dirty="0" smtClean="0">
                <a:solidFill>
                  <a:schemeClr val="tx1"/>
                </a:solidFill>
                <a:latin typeface="Times New Roman" pitchFamily="18" charset="0"/>
                <a:ea typeface="+mn-ea"/>
                <a:cs typeface="+mn-cs"/>
              </a:rPr>
              <a:t>Designing UNIX in 1969 or 1970, and there was not a whole lot of computing horsepower available there. So that compromise was, we will check when the file is open, whether it’s allowed, and then we’re going to assume that that’s good enough, that we don’t really need to check on every file access. We could do that different in 2012 but it would involve changing a whole lot of stuff. least privilege says this is, the thing we talked about a moment ago, the philosophy of least privilege, is give people the privileges they need to do what they need to do and no more. Least privilege and access control says, “Don’t grant rights that are not needed.” Or in other words, let’s have some fine level of control on this. If I should have access to a particular file, don’t give access to the entire directory just because that’s easy to do. Right? Acceptable use: That doesn’t mean the thing that it means when you sign off on your computer account. In this case, it means that what we’re going to allow someone to do depends on the object and the authority. The slide says “The access granted.” And so, an acceptable use for me, with respect to your grades, is to post grades at the end of the class. Can’t post them now. Can’t change them after you’ve seen them. There are mechanisms for changing them after you’ve seen them but I can’t do it.</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16</a:t>
            </a:fld>
            <a:endParaRPr lang="en-US"/>
          </a:p>
        </p:txBody>
      </p:sp>
    </p:spTree>
    <p:extLst>
      <p:ext uri="{BB962C8B-B14F-4D97-AF65-F5344CB8AC3E}">
        <p14:creationId xmlns:p14="http://schemas.microsoft.com/office/powerpoint/2010/main" val="4026460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latin typeface="Times New Roman" pitchFamily="18" charset="0"/>
                <a:ea typeface="+mn-ea"/>
                <a:cs typeface="+mn-cs"/>
              </a:rPr>
              <a:t>Three policies for access control: </a:t>
            </a:r>
            <a:r>
              <a:rPr lang="en-US" sz="1200" i="1" kern="1200" dirty="0" smtClean="0">
                <a:solidFill>
                  <a:schemeClr val="tx1"/>
                </a:solidFill>
                <a:latin typeface="Times New Roman" pitchFamily="18" charset="0"/>
                <a:ea typeface="+mn-ea"/>
                <a:cs typeface="+mn-cs"/>
              </a:rPr>
              <a:t>Discretionary access control</a:t>
            </a:r>
            <a:r>
              <a:rPr lang="en-US" sz="1200" kern="1200" dirty="0" smtClean="0">
                <a:solidFill>
                  <a:schemeClr val="tx1"/>
                </a:solidFill>
                <a:latin typeface="Times New Roman" pitchFamily="18" charset="0"/>
                <a:ea typeface="+mn-ea"/>
                <a:cs typeface="+mn-cs"/>
              </a:rPr>
              <a:t>, </a:t>
            </a:r>
            <a:r>
              <a:rPr lang="en-US" sz="1200" i="1" kern="1200" dirty="0" smtClean="0">
                <a:solidFill>
                  <a:schemeClr val="tx1"/>
                </a:solidFill>
                <a:latin typeface="Times New Roman" pitchFamily="18" charset="0"/>
                <a:ea typeface="+mn-ea"/>
                <a:cs typeface="+mn-cs"/>
              </a:rPr>
              <a:t>mandatory access control</a:t>
            </a:r>
            <a:r>
              <a:rPr lang="en-US" sz="1200" kern="1200" dirty="0" smtClean="0">
                <a:solidFill>
                  <a:schemeClr val="tx1"/>
                </a:solidFill>
                <a:latin typeface="Times New Roman" pitchFamily="18" charset="0"/>
                <a:ea typeface="+mn-ea"/>
                <a:cs typeface="+mn-cs"/>
              </a:rPr>
              <a:t>, and </a:t>
            </a:r>
            <a:r>
              <a:rPr lang="en-US" sz="1200" i="1" kern="1200" dirty="0" smtClean="0">
                <a:solidFill>
                  <a:schemeClr val="tx1"/>
                </a:solidFill>
                <a:latin typeface="Times New Roman" pitchFamily="18" charset="0"/>
                <a:ea typeface="+mn-ea"/>
                <a:cs typeface="+mn-cs"/>
              </a:rPr>
              <a:t>role-based access control</a:t>
            </a:r>
            <a:r>
              <a:rPr lang="en-US" sz="1200" kern="1200" dirty="0" smtClean="0">
                <a:solidFill>
                  <a:schemeClr val="tx1"/>
                </a:solidFill>
                <a:latin typeface="Times New Roman" pitchFamily="18" charset="0"/>
                <a:ea typeface="+mn-ea"/>
                <a:cs typeface="+mn-cs"/>
              </a:rPr>
              <a:t>.</a:t>
            </a:r>
          </a:p>
          <a:p>
            <a:r>
              <a:rPr lang="en-US" sz="1200" kern="1200" dirty="0" smtClean="0">
                <a:solidFill>
                  <a:schemeClr val="tx1"/>
                </a:solidFill>
                <a:latin typeface="Times New Roman" pitchFamily="18" charset="0"/>
                <a:ea typeface="+mn-ea"/>
                <a:cs typeface="+mn-cs"/>
              </a:rPr>
              <a:t>Discretionary access control is the way most multi-user operating systems work today and what that means is, that access to an object is controlled at the discretion of the owner. So if I create a file on a computer system to which you all have authority, that is, you can log-on to it, I can decide because I’m the owner of the file, whether or not you shall have access to it.</a:t>
            </a:r>
          </a:p>
          <a:p>
            <a:r>
              <a:rPr lang="en-US" sz="1200" kern="1200" dirty="0" smtClean="0">
                <a:solidFill>
                  <a:schemeClr val="tx1"/>
                </a:solidFill>
                <a:latin typeface="Times New Roman" pitchFamily="18" charset="0"/>
                <a:ea typeface="+mn-ea"/>
                <a:cs typeface="+mn-cs"/>
              </a:rPr>
              <a:t>Okay the owner of an object gets to decide, has the discretion to decide. That’s discretionary access control. </a:t>
            </a:r>
          </a:p>
          <a:p>
            <a:r>
              <a:rPr lang="en-US" sz="1200" kern="1200" dirty="0" smtClean="0">
                <a:solidFill>
                  <a:schemeClr val="tx1"/>
                </a:solidFill>
                <a:latin typeface="Times New Roman" pitchFamily="18" charset="0"/>
                <a:ea typeface="+mn-ea"/>
                <a:cs typeface="+mn-cs"/>
              </a:rPr>
              <a:t>Mandatory access control means that access to objects is mediated according to a set of external rules. What does the slide say about that? Externally enforced policy, same idea. The example is access control that one finds in the military and government and in some military contracting industries. I can classify things as confidential, secret, top secret. And if it’s classified top secret, no matter what the owner says, somebody with a clearance that is secret can’t read it. An external policy says your security clearance has to be equal to or greater than the classification of a file before you can read it, no matter what the owner of the file says.</a:t>
            </a:r>
          </a:p>
          <a:p>
            <a:r>
              <a:rPr lang="en-US" sz="1200" kern="1200" dirty="0" smtClean="0">
                <a:solidFill>
                  <a:schemeClr val="tx1"/>
                </a:solidFill>
                <a:latin typeface="Times New Roman" pitchFamily="18" charset="0"/>
                <a:ea typeface="+mn-ea"/>
                <a:cs typeface="+mn-cs"/>
              </a:rPr>
              <a:t>Role-based access control is based on a role assumed by the subject and what that means, and my favorite example: I’ve talked to you a couple of times I think mentioned my friend Bill who is an ER doc. If you happen to be injured in DeKalb County and transported to DeKalb Medical Center, Bill will try to sew you back together. And he succeeds pretty well, right? And being a physician who practices in that hospital when he logs-on to the computer system, he has quite a lot of privileges. He can order exams, order medications, schedule you for an operating room. He can do all kind of bad stuff to you. Well, Bill had a heart attack last November and ended up in his own hospital but in a different role. Now he’s not a doctor, he’s a patient. And he can’t do very much at all. I got to tell you he didn’t like that very much. He’s used to being in charge. Different roles, so different authorizations or access privileges.</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17</a:t>
            </a:fld>
            <a:endParaRPr lang="en-US"/>
          </a:p>
        </p:txBody>
      </p:sp>
    </p:spTree>
    <p:extLst>
      <p:ext uri="{BB962C8B-B14F-4D97-AF65-F5344CB8AC3E}">
        <p14:creationId xmlns:p14="http://schemas.microsoft.com/office/powerpoint/2010/main" val="3147947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Mandatory access control: We assign levels to subjects and that would be something like a security clearance; top secret, secret confidential, no clearance. We assign classifications to objects and we’re </a:t>
            </a:r>
            <a:r>
              <a:rPr lang="en-US" sz="1200" kern="1200" dirty="0" err="1" smtClean="0">
                <a:solidFill>
                  <a:schemeClr val="tx1"/>
                </a:solidFill>
                <a:latin typeface="Times New Roman" pitchFamily="18" charset="0"/>
                <a:ea typeface="+mn-ea"/>
                <a:cs typeface="+mn-cs"/>
              </a:rPr>
              <a:t>gonna</a:t>
            </a:r>
            <a:r>
              <a:rPr lang="en-US" sz="1200" kern="1200" dirty="0" smtClean="0">
                <a:solidFill>
                  <a:schemeClr val="tx1"/>
                </a:solidFill>
                <a:latin typeface="Times New Roman" pitchFamily="18" charset="0"/>
                <a:ea typeface="+mn-ea"/>
                <a:cs typeface="+mn-cs"/>
              </a:rPr>
              <a:t> use the same names, so top secret, secret, confidential, unclassified. And now we can say the clearance of the subject must be greater than or equal to the classification of an object, before that object is accessible. Sometimes we add a “need to know” requirement. So perhaps, suppose I have a secret clearance, which I don’t, and I have maybe been working on stealth aircraft. I still wouldn’t have access to nuclear weapons technology classified secret. I’ve got the right clearance, but I don’t have a need to know. And so I would, and we’ll talk about how that works when we talk about the Bell-</a:t>
            </a:r>
            <a:r>
              <a:rPr lang="en-US" sz="1200" kern="1200" dirty="0" err="1" smtClean="0">
                <a:solidFill>
                  <a:schemeClr val="tx1"/>
                </a:solidFill>
                <a:latin typeface="Times New Roman" pitchFamily="18" charset="0"/>
                <a:ea typeface="+mn-ea"/>
                <a:cs typeface="+mn-cs"/>
              </a:rPr>
              <a:t>LaPadula</a:t>
            </a:r>
            <a:r>
              <a:rPr lang="en-US" sz="1200" kern="1200" dirty="0" smtClean="0">
                <a:solidFill>
                  <a:schemeClr val="tx1"/>
                </a:solidFill>
                <a:latin typeface="Times New Roman" pitchFamily="18" charset="0"/>
                <a:ea typeface="+mn-ea"/>
                <a:cs typeface="+mn-cs"/>
              </a:rPr>
              <a:t> model and labeling. So in the real deal, I’ve got to have both the right clearance, and the right need to know label. That need to know is how we enforce least privilege in mandatory access control. The basic rule of mandatory access control is information flows up, not down, from less secure to more secure only; never in the other direction.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18</a:t>
            </a:fld>
            <a:endParaRPr lang="en-US"/>
          </a:p>
        </p:txBody>
      </p:sp>
    </p:spTree>
    <p:extLst>
      <p:ext uri="{BB962C8B-B14F-4D97-AF65-F5344CB8AC3E}">
        <p14:creationId xmlns:p14="http://schemas.microsoft.com/office/powerpoint/2010/main" val="700805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Bell-</a:t>
            </a:r>
            <a:r>
              <a:rPr lang="en-US" sz="1200" kern="1200" dirty="0" err="1" smtClean="0">
                <a:solidFill>
                  <a:schemeClr val="tx1"/>
                </a:solidFill>
                <a:latin typeface="Times New Roman" pitchFamily="18" charset="0"/>
                <a:ea typeface="+mn-ea"/>
                <a:cs typeface="+mn-cs"/>
              </a:rPr>
              <a:t>LaPadula</a:t>
            </a:r>
            <a:r>
              <a:rPr lang="en-US" sz="1200" kern="1200" dirty="0" smtClean="0">
                <a:solidFill>
                  <a:schemeClr val="tx1"/>
                </a:solidFill>
                <a:latin typeface="Times New Roman" pitchFamily="18" charset="0"/>
                <a:ea typeface="+mn-ea"/>
                <a:cs typeface="+mn-cs"/>
              </a:rPr>
              <a:t> is a model for mandatory access control, named after the folks who invented it. We have some linear ordering of levels and the example on the slide is from top secret, at the highest level, down to unclassified at the lowest level. It is an ordering, but there isn’t any comparative quality in there. I can’t say that top secret is 50% more secret than secret. Right? I just say the order goes top secret, secret, confidential, unclassified. So, my subjects have security clearances, my objects have security classifications.</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19</a:t>
            </a:fld>
            <a:endParaRPr lang="en-US"/>
          </a:p>
        </p:txBody>
      </p:sp>
    </p:spTree>
    <p:extLst>
      <p:ext uri="{BB962C8B-B14F-4D97-AF65-F5344CB8AC3E}">
        <p14:creationId xmlns:p14="http://schemas.microsoft.com/office/powerpoint/2010/main" val="4249561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The slide shows common labels used in the military and government: Unclassified, sensitive, confidential, secret, top secret, and so super-duper secret that we won’t even tell you there is such a classification. Right? In business we might do something similar. We’d probably use different words: Public, sensitive, private and company confidential. </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20</a:t>
            </a:fld>
            <a:endParaRPr lang="en-US"/>
          </a:p>
        </p:txBody>
      </p:sp>
    </p:spTree>
    <p:extLst>
      <p:ext uri="{BB962C8B-B14F-4D97-AF65-F5344CB8AC3E}">
        <p14:creationId xmlns:p14="http://schemas.microsoft.com/office/powerpoint/2010/main" val="343940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I have three subjects, Tamara, Samuel, Clarence and Ursula. Tamara has a top secret clearance. Samuel has a secret clearance. Clarence has confidential and Ursula has no security clearance, so unclassified. Names chosen to make it easier to remember what’s going on, right? And then I have personnel files, email, databases, activity logs, and phone lists. Those are my objects. The personnel files are top secret. Email is secret. Activity logs are confidential and anybody can read the phone book. Tamara can read everything. Clarence can’t get at either personnel or email because they have higher classifications. Poor old Ursula can only read the phone book, which has got to be boring. Unless we do something different, Tamara can read those personnel files and put them in the directory with the phone lists. That’s very bad. Now what that means is that the personnel files which are supposed to be top secret are now available to everybody, not only Ursula but Clarence and Samuel as well. So we need a mechanism to prevent that. The mechanism needs to implement that thing that I mentioned just a minute ago, information flows up, not down. </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21</a:t>
            </a:fld>
            <a:endParaRPr lang="en-US"/>
          </a:p>
        </p:txBody>
      </p:sp>
    </p:spTree>
    <p:extLst>
      <p:ext uri="{BB962C8B-B14F-4D97-AF65-F5344CB8AC3E}">
        <p14:creationId xmlns:p14="http://schemas.microsoft.com/office/powerpoint/2010/main" val="3507667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184A74-AAE6-416F-A6AC-20FC967C40FC}" type="slidenum">
              <a:rPr lang="en-US"/>
              <a:pPr/>
              <a:t>2</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850635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The problem on the previous slide occurs only if information flows down. If I can move information down in the hierarchy I’ve got a big potential security leak. From the stuff that we have already said, reads up, reading information at a higher level is disallowed. Reading down to a lower level is permitted. And from that we derive the thing that Bell-</a:t>
            </a:r>
            <a:r>
              <a:rPr lang="en-US" sz="1200" kern="1200" dirty="0" err="1" smtClean="0">
                <a:solidFill>
                  <a:schemeClr val="tx1"/>
                </a:solidFill>
                <a:latin typeface="Times New Roman" pitchFamily="18" charset="0"/>
                <a:ea typeface="+mn-ea"/>
                <a:cs typeface="+mn-cs"/>
              </a:rPr>
              <a:t>LaPadula</a:t>
            </a:r>
            <a:r>
              <a:rPr lang="en-US" sz="1200" kern="1200" dirty="0" smtClean="0">
                <a:solidFill>
                  <a:schemeClr val="tx1"/>
                </a:solidFill>
                <a:latin typeface="Times New Roman" pitchFamily="18" charset="0"/>
                <a:ea typeface="+mn-ea"/>
                <a:cs typeface="+mn-cs"/>
              </a:rPr>
              <a:t>, Bell and </a:t>
            </a:r>
            <a:r>
              <a:rPr lang="en-US" sz="1200" kern="1200" dirty="0" err="1" smtClean="0">
                <a:solidFill>
                  <a:schemeClr val="tx1"/>
                </a:solidFill>
                <a:latin typeface="Times New Roman" pitchFamily="18" charset="0"/>
                <a:ea typeface="+mn-ea"/>
                <a:cs typeface="+mn-cs"/>
              </a:rPr>
              <a:t>LaPadula</a:t>
            </a:r>
            <a:r>
              <a:rPr lang="en-US" sz="1200" kern="1200" dirty="0" smtClean="0">
                <a:solidFill>
                  <a:schemeClr val="tx1"/>
                </a:solidFill>
                <a:latin typeface="Times New Roman" pitchFamily="18" charset="0"/>
                <a:ea typeface="+mn-ea"/>
                <a:cs typeface="+mn-cs"/>
              </a:rPr>
              <a:t> called the simple security condition in its preliminary state. Subject S can read object O if and only if the classification of the object is less than or equal to the security clearance level of the subject. That is also called the “No Read Up Rule.” Here’s the thing that prevent top secret Tamara from copying the personnel files into the phone book. We disallow rights down. So pick me as an example, no security clearance whatsoever. I absolutely can write material that can subsequently be classified secret. I know this because I’ve done it, although I did it by accident. That means I’m not allowed to read it even though I wrote it. Isn’t that interesting? Not allowed to have a copy of it either, or off to the Federal Pen for that.</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22</a:t>
            </a:fld>
            <a:endParaRPr lang="en-US"/>
          </a:p>
        </p:txBody>
      </p:sp>
    </p:spTree>
    <p:extLst>
      <p:ext uri="{BB962C8B-B14F-4D97-AF65-F5344CB8AC3E}">
        <p14:creationId xmlns:p14="http://schemas.microsoft.com/office/powerpoint/2010/main" val="783973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Bell and </a:t>
            </a:r>
            <a:r>
              <a:rPr lang="en-US" sz="1200" kern="1200" dirty="0" err="1" smtClean="0">
                <a:solidFill>
                  <a:schemeClr val="tx1"/>
                </a:solidFill>
                <a:latin typeface="Times New Roman" pitchFamily="18" charset="0"/>
                <a:ea typeface="+mn-ea"/>
                <a:cs typeface="+mn-cs"/>
              </a:rPr>
              <a:t>LaPadula</a:t>
            </a:r>
            <a:r>
              <a:rPr lang="en-US" sz="1200" kern="1200" dirty="0" smtClean="0">
                <a:solidFill>
                  <a:schemeClr val="tx1"/>
                </a:solidFill>
                <a:latin typeface="Times New Roman" pitchFamily="18" charset="0"/>
                <a:ea typeface="+mn-ea"/>
                <a:cs typeface="+mn-cs"/>
              </a:rPr>
              <a:t> formulated this thing they called the </a:t>
            </a:r>
            <a:r>
              <a:rPr lang="en-US" sz="1200" i="1" kern="1200" dirty="0" smtClean="0">
                <a:solidFill>
                  <a:schemeClr val="tx1"/>
                </a:solidFill>
                <a:latin typeface="Times New Roman" pitchFamily="18" charset="0"/>
                <a:ea typeface="+mn-ea"/>
                <a:cs typeface="+mn-cs"/>
              </a:rPr>
              <a:t>star property</a:t>
            </a:r>
            <a:r>
              <a:rPr lang="en-US" sz="1200" kern="1200" dirty="0" smtClean="0">
                <a:solidFill>
                  <a:schemeClr val="tx1"/>
                </a:solidFill>
                <a:latin typeface="Times New Roman" pitchFamily="18" charset="0"/>
                <a:ea typeface="+mn-ea"/>
                <a:cs typeface="+mn-cs"/>
              </a:rPr>
              <a:t>. They called it the star property because they couldn’t figure out a good name for it and they put an asterisk in there and come back and fix it later.  But they never did come up with a good name for it, so it’s still called the star property. A subject S can write an object O if, and only if, the security clearance level of the subject is less than or equal to the security classification of the object. What that says is Tamara cannot write in the phone book directory because it has a lower classification level. Okay this is the “No Write Down Rule.” I am absolutely going to ask you that question or some variant of it on the exam. And those of you who are asleep or </a:t>
            </a:r>
            <a:r>
              <a:rPr lang="en-US" sz="1200" kern="1200" dirty="0" err="1" smtClean="0">
                <a:solidFill>
                  <a:schemeClr val="tx1"/>
                </a:solidFill>
                <a:latin typeface="Times New Roman" pitchFamily="18" charset="0"/>
                <a:ea typeface="+mn-ea"/>
                <a:cs typeface="+mn-cs"/>
              </a:rPr>
              <a:t>gorking</a:t>
            </a:r>
            <a:r>
              <a:rPr lang="en-US" sz="1200" kern="1200" dirty="0" smtClean="0">
                <a:solidFill>
                  <a:schemeClr val="tx1"/>
                </a:solidFill>
                <a:latin typeface="Times New Roman" pitchFamily="18" charset="0"/>
                <a:ea typeface="+mn-ea"/>
                <a:cs typeface="+mn-cs"/>
              </a:rPr>
              <a:t> around with your computers will say, “the rule is, you should never write down your passwords,” and when I read that, I’m </a:t>
            </a:r>
            <a:r>
              <a:rPr lang="en-US" sz="1200" kern="1200" dirty="0" err="1" smtClean="0">
                <a:solidFill>
                  <a:schemeClr val="tx1"/>
                </a:solidFill>
                <a:latin typeface="Times New Roman" pitchFamily="18" charset="0"/>
                <a:ea typeface="+mn-ea"/>
                <a:cs typeface="+mn-cs"/>
              </a:rPr>
              <a:t>gonna</a:t>
            </a:r>
            <a:r>
              <a:rPr lang="en-US" sz="1200" kern="1200" dirty="0" smtClean="0">
                <a:solidFill>
                  <a:schemeClr val="tx1"/>
                </a:solidFill>
                <a:latin typeface="Times New Roman" pitchFamily="18" charset="0"/>
                <a:ea typeface="+mn-ea"/>
                <a:cs typeface="+mn-cs"/>
              </a:rPr>
              <a:t> laugh at you. Nobody’s laughing at me but I promise you, every semester, somebody does that. Read the question, make up an answer. What’s the “no write down rule?” The “no write down rule” says subject S can write object O if and only if the security clearance level of the subject is less than or equal to the security classification of the object.</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23</a:t>
            </a:fld>
            <a:endParaRPr lang="en-US"/>
          </a:p>
        </p:txBody>
      </p:sp>
    </p:spTree>
    <p:extLst>
      <p:ext uri="{BB962C8B-B14F-4D97-AF65-F5344CB8AC3E}">
        <p14:creationId xmlns:p14="http://schemas.microsoft.com/office/powerpoint/2010/main" val="144425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Discretionary access control is defined by the object owner.  Commercial operating systems work this way. It is a lot easier to implement than mandatory access control. Usually includes some sort of identity based access control, that is, who are you? And then, you prove it, right, to do the authentication. And now, because my identity is </a:t>
            </a:r>
            <a:r>
              <a:rPr lang="en-US" sz="1200" kern="1200" dirty="0" err="1" smtClean="0">
                <a:solidFill>
                  <a:schemeClr val="tx1"/>
                </a:solidFill>
                <a:latin typeface="Times New Roman" pitchFamily="18" charset="0"/>
                <a:ea typeface="+mn-ea"/>
                <a:cs typeface="+mn-cs"/>
              </a:rPr>
              <a:t>BBrown</a:t>
            </a:r>
            <a:r>
              <a:rPr lang="en-US" sz="1200" kern="1200" dirty="0" smtClean="0">
                <a:solidFill>
                  <a:schemeClr val="tx1"/>
                </a:solidFill>
                <a:latin typeface="Times New Roman" pitchFamily="18" charset="0"/>
                <a:ea typeface="+mn-ea"/>
                <a:cs typeface="+mn-cs"/>
              </a:rPr>
              <a:t>, there are certain things that I can and cannot do.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24</a:t>
            </a:fld>
            <a:endParaRPr lang="en-US"/>
          </a:p>
        </p:txBody>
      </p:sp>
    </p:spTree>
    <p:extLst>
      <p:ext uri="{BB962C8B-B14F-4D97-AF65-F5344CB8AC3E}">
        <p14:creationId xmlns:p14="http://schemas.microsoft.com/office/powerpoint/2010/main" val="420489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We want to talk about role-based access control. Where we use that is in environments where there’s either high turnover or a lot of subjects. Hospitals, somewhere between hundreds and thousands of staff nurses, and they come and go. Right? They’ll go from one to another because they get a pay raise. So we have a role that is staff nurse. We assign the access rights to the role, and then when we hire a new staff nurse we put her in that group, or him, as the case may be.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25</a:t>
            </a:fld>
            <a:endParaRPr lang="en-US"/>
          </a:p>
        </p:txBody>
      </p:sp>
    </p:spTree>
    <p:extLst>
      <p:ext uri="{BB962C8B-B14F-4D97-AF65-F5344CB8AC3E}">
        <p14:creationId xmlns:p14="http://schemas.microsoft.com/office/powerpoint/2010/main" val="3479725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In order to talk about this stuff we need some definitions. And in particular we need to define object, subject and access right.</a:t>
            </a:r>
          </a:p>
          <a:p>
            <a:r>
              <a:rPr lang="en-US" sz="1200" kern="1200" dirty="0" smtClean="0">
                <a:solidFill>
                  <a:schemeClr val="tx1"/>
                </a:solidFill>
                <a:latin typeface="Times New Roman" pitchFamily="18" charset="0"/>
                <a:ea typeface="+mn-ea"/>
                <a:cs typeface="+mn-cs"/>
              </a:rPr>
              <a:t> Now object is something to which we are going to control access: Files, directories, database rows, programs, database attributes within a row even. That was the thing about, they can see my home address but not my salary. Right? So all of those things are objects to which we are going to control access.</a:t>
            </a:r>
          </a:p>
          <a:p>
            <a:r>
              <a:rPr lang="en-US" sz="1200" kern="1200" dirty="0" smtClean="0">
                <a:solidFill>
                  <a:schemeClr val="tx1"/>
                </a:solidFill>
                <a:latin typeface="Times New Roman" pitchFamily="18" charset="0"/>
                <a:ea typeface="+mn-ea"/>
                <a:cs typeface="+mn-cs"/>
              </a:rPr>
              <a:t>Subject is somebody, and when we get right down to it, it’s a process running in a computer, right? But it is generally running on behalf of or representing some person. So when I type stuff into Banner, the thing that actually changes your grades is a computer program. It’s doing it with my input, but there’s executable code recording stuff in that database. It’s doing it on behalf of or representing me.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The textbook tells you that often we have three classes of subjects: The object owner, members of the group, and everybody. That is based on the Unix access control mechanism, which was invented in 1969-1970, sometime around then, and has withstood the test of time very well. You can get pretty good access control with just three classes of subjects. And access right is, what can we do to these objects? Read them, write them, change them, delete them, execute programs, and so on.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26</a:t>
            </a:fld>
            <a:endParaRPr lang="en-US"/>
          </a:p>
        </p:txBody>
      </p:sp>
    </p:spTree>
    <p:extLst>
      <p:ext uri="{BB962C8B-B14F-4D97-AF65-F5344CB8AC3E}">
        <p14:creationId xmlns:p14="http://schemas.microsoft.com/office/powerpoint/2010/main" val="1212998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244CA60C-637F-414F-A68B-81C8B7C1FBF2}" type="slidenum">
              <a:rPr lang="en-US"/>
              <a:pPr/>
              <a:t>27</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74725" y="4560888"/>
            <a:ext cx="5365750" cy="4319587"/>
          </a:xfrm>
          <a:noFill/>
          <a:ln/>
        </p:spPr>
        <p:txBody>
          <a:bodyPr/>
          <a:lstStyle/>
          <a:p>
            <a:r>
              <a:rPr lang="en-US" sz="1200" kern="1200" dirty="0" smtClean="0">
                <a:solidFill>
                  <a:schemeClr val="tx1"/>
                </a:solidFill>
                <a:latin typeface="Times New Roman" pitchFamily="18" charset="0"/>
                <a:ea typeface="+mn-ea"/>
                <a:cs typeface="+mn-cs"/>
              </a:rPr>
              <a:t>The access control matrix is a way of describing the protection state of a system. And the slide says “The conditions under which it’s secure,” because that’s what the book says but I’m not sure that that’s really true. It describes the protection state of the system, but suppose we have messed up. The access control matrix is </a:t>
            </a:r>
            <a:r>
              <a:rPr lang="en-US" sz="1200" kern="1200" dirty="0" err="1" smtClean="0">
                <a:solidFill>
                  <a:schemeClr val="tx1"/>
                </a:solidFill>
                <a:latin typeface="Times New Roman" pitchFamily="18" charset="0"/>
                <a:ea typeface="+mn-ea"/>
                <a:cs typeface="+mn-cs"/>
              </a:rPr>
              <a:t>gonna</a:t>
            </a:r>
            <a:r>
              <a:rPr lang="en-US" sz="1200" kern="1200" dirty="0" smtClean="0">
                <a:solidFill>
                  <a:schemeClr val="tx1"/>
                </a:solidFill>
                <a:latin typeface="Times New Roman" pitchFamily="18" charset="0"/>
                <a:ea typeface="+mn-ea"/>
                <a:cs typeface="+mn-cs"/>
              </a:rPr>
              <a:t> tell us what the protection state is, even if that doesn’t match the policy. </a:t>
            </a:r>
          </a:p>
          <a:p>
            <a:r>
              <a:rPr lang="en-US" sz="1200" kern="1200" dirty="0" smtClean="0">
                <a:solidFill>
                  <a:schemeClr val="tx1"/>
                </a:solidFill>
                <a:latin typeface="Times New Roman" pitchFamily="18" charset="0"/>
                <a:ea typeface="+mn-ea"/>
                <a:cs typeface="+mn-cs"/>
              </a:rPr>
              <a:t>Policy is what describes whether a system is secure. And then we want our access control matrix to match that policy. The access control matrix model, which is nothing more than a picture of an access control matrix, is an abstract mechanism for thinking about protection states. Not only do we have to have a way, and there’s a picture on the next slide. Not only do we have to have a way of representing protection states, we’ve got to have a way of representing transitions among protection states. I give rights on an object, to a subject, or I remove rights on an object from a subject. </a:t>
            </a:r>
          </a:p>
          <a:p>
            <a:pPr eaLnBrk="1" hangingPunct="1"/>
            <a:endParaRPr lang="en-US" dirty="0" smtClean="0"/>
          </a:p>
        </p:txBody>
      </p:sp>
    </p:spTree>
    <p:extLst>
      <p:ext uri="{BB962C8B-B14F-4D97-AF65-F5344CB8AC3E}">
        <p14:creationId xmlns:p14="http://schemas.microsoft.com/office/powerpoint/2010/main" val="8119608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36FFD5F-4BAA-4D25-8506-60C82169AA0B}" type="slidenum">
              <a:rPr lang="en-US"/>
              <a:pPr/>
              <a:t>28</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Objects: protected entities</a:t>
            </a:r>
          </a:p>
          <a:p>
            <a:pPr eaLnBrk="1" hangingPunct="1"/>
            <a:r>
              <a:rPr lang="en-US" dirty="0" smtClean="0"/>
              <a:t>Subjects: Active entities, including objects that function as subjects.</a:t>
            </a:r>
          </a:p>
          <a:p>
            <a:r>
              <a:rPr lang="en-US" sz="1200" kern="1200" dirty="0" smtClean="0">
                <a:solidFill>
                  <a:schemeClr val="tx1"/>
                </a:solidFill>
                <a:latin typeface="Times New Roman" pitchFamily="18" charset="0"/>
                <a:ea typeface="+mn-ea"/>
                <a:cs typeface="+mn-cs"/>
              </a:rPr>
              <a:t>Here is the access control matrix. I’ve got objects across the top, so objects are columns. And subjects, or actors, things that can do stuff, those are the rows. The subjects are S</a:t>
            </a:r>
            <a:r>
              <a:rPr lang="en-US" sz="1200" kern="1200" baseline="-25000" dirty="0" smtClean="0">
                <a:solidFill>
                  <a:schemeClr val="tx1"/>
                </a:solidFill>
                <a:latin typeface="Times New Roman" pitchFamily="18" charset="0"/>
                <a:ea typeface="+mn-ea"/>
                <a:cs typeface="+mn-cs"/>
              </a:rPr>
              <a:t>1</a:t>
            </a:r>
            <a:r>
              <a:rPr lang="en-US" sz="1200" kern="1200" dirty="0" smtClean="0">
                <a:solidFill>
                  <a:schemeClr val="tx1"/>
                </a:solidFill>
                <a:latin typeface="Times New Roman" pitchFamily="18" charset="0"/>
                <a:ea typeface="+mn-ea"/>
                <a:cs typeface="+mn-cs"/>
              </a:rPr>
              <a:t>, S</a:t>
            </a:r>
            <a:r>
              <a:rPr lang="en-US" sz="1200" kern="1200" baseline="-25000" dirty="0" smtClean="0">
                <a:solidFill>
                  <a:schemeClr val="tx1"/>
                </a:solidFill>
                <a:latin typeface="Times New Roman" pitchFamily="18" charset="0"/>
                <a:ea typeface="+mn-ea"/>
                <a:cs typeface="+mn-cs"/>
              </a:rPr>
              <a:t>2</a:t>
            </a:r>
            <a:r>
              <a:rPr lang="en-US" sz="1200" kern="1200" dirty="0" smtClean="0">
                <a:solidFill>
                  <a:schemeClr val="tx1"/>
                </a:solidFill>
                <a:latin typeface="Times New Roman" pitchFamily="18" charset="0"/>
                <a:ea typeface="+mn-ea"/>
                <a:cs typeface="+mn-cs"/>
              </a:rPr>
              <a:t>…., </a:t>
            </a:r>
            <a:r>
              <a:rPr lang="en-US" sz="1200" kern="1200" dirty="0" err="1" smtClean="0">
                <a:solidFill>
                  <a:schemeClr val="tx1"/>
                </a:solidFill>
                <a:latin typeface="Times New Roman" pitchFamily="18" charset="0"/>
                <a:ea typeface="+mn-ea"/>
                <a:cs typeface="+mn-cs"/>
              </a:rPr>
              <a:t>S</a:t>
            </a:r>
            <a:r>
              <a:rPr lang="en-US" sz="1200" kern="1200" baseline="-25000" dirty="0" err="1" smtClean="0">
                <a:solidFill>
                  <a:schemeClr val="tx1"/>
                </a:solidFill>
                <a:latin typeface="Times New Roman" pitchFamily="18" charset="0"/>
                <a:ea typeface="+mn-ea"/>
                <a:cs typeface="+mn-cs"/>
              </a:rPr>
              <a:t>n</a:t>
            </a:r>
            <a:r>
              <a:rPr lang="en-US" sz="1200" kern="1200" dirty="0" smtClean="0">
                <a:solidFill>
                  <a:schemeClr val="tx1"/>
                </a:solidFill>
                <a:latin typeface="Times New Roman" pitchFamily="18" charset="0"/>
                <a:ea typeface="+mn-ea"/>
                <a:cs typeface="+mn-cs"/>
              </a:rPr>
              <a:t>.</a:t>
            </a:r>
          </a:p>
          <a:p>
            <a:r>
              <a:rPr lang="en-US" sz="1200" kern="1200" dirty="0" smtClean="0">
                <a:solidFill>
                  <a:schemeClr val="tx1"/>
                </a:solidFill>
                <a:latin typeface="Times New Roman" pitchFamily="18" charset="0"/>
                <a:ea typeface="+mn-ea"/>
                <a:cs typeface="+mn-cs"/>
              </a:rPr>
              <a:t>The objects are O</a:t>
            </a:r>
            <a:r>
              <a:rPr lang="en-US" sz="1200" kern="1200" baseline="-25000" dirty="0" smtClean="0">
                <a:solidFill>
                  <a:schemeClr val="tx1"/>
                </a:solidFill>
                <a:latin typeface="Times New Roman" pitchFamily="18" charset="0"/>
                <a:ea typeface="+mn-ea"/>
                <a:cs typeface="+mn-cs"/>
              </a:rPr>
              <a:t>1</a:t>
            </a:r>
            <a:r>
              <a:rPr lang="en-US" sz="1200" kern="1200" dirty="0" smtClean="0">
                <a:solidFill>
                  <a:schemeClr val="tx1"/>
                </a:solidFill>
                <a:latin typeface="Times New Roman" pitchFamily="18" charset="0"/>
                <a:ea typeface="+mn-ea"/>
                <a:cs typeface="+mn-cs"/>
              </a:rPr>
              <a:t>, O</a:t>
            </a:r>
            <a:r>
              <a:rPr lang="en-US" sz="1200" kern="1200" baseline="-25000" dirty="0" smtClean="0">
                <a:solidFill>
                  <a:schemeClr val="tx1"/>
                </a:solidFill>
                <a:latin typeface="Times New Roman" pitchFamily="18" charset="0"/>
                <a:ea typeface="+mn-ea"/>
                <a:cs typeface="+mn-cs"/>
              </a:rPr>
              <a:t>2</a:t>
            </a:r>
            <a:r>
              <a:rPr lang="en-US" sz="1200" kern="1200" dirty="0" smtClean="0">
                <a:solidFill>
                  <a:schemeClr val="tx1"/>
                </a:solidFill>
                <a:latin typeface="Times New Roman" pitchFamily="18" charset="0"/>
                <a:ea typeface="+mn-ea"/>
                <a:cs typeface="+mn-cs"/>
              </a:rPr>
              <a:t> … O</a:t>
            </a:r>
            <a:r>
              <a:rPr lang="en-US" sz="1200" kern="1200" baseline="-25000" dirty="0" smtClean="0">
                <a:solidFill>
                  <a:schemeClr val="tx1"/>
                </a:solidFill>
                <a:latin typeface="Times New Roman" pitchFamily="18" charset="0"/>
                <a:ea typeface="+mn-ea"/>
                <a:cs typeface="+mn-cs"/>
              </a:rPr>
              <a:t>m</a:t>
            </a:r>
            <a:r>
              <a:rPr lang="en-US" sz="1200" kern="1200" dirty="0" smtClean="0">
                <a:solidFill>
                  <a:schemeClr val="tx1"/>
                </a:solidFill>
                <a:latin typeface="Times New Roman" pitchFamily="18" charset="0"/>
                <a:ea typeface="+mn-ea"/>
                <a:cs typeface="+mn-cs"/>
              </a:rPr>
              <a:t>. And then, we’re going to list the subjects again, and what we’re going to have, what’s going to come out of that is a process owned by subject S</a:t>
            </a:r>
            <a:r>
              <a:rPr lang="en-US" sz="1200" kern="1200" baseline="-25000" dirty="0" smtClean="0">
                <a:solidFill>
                  <a:schemeClr val="tx1"/>
                </a:solidFill>
                <a:latin typeface="Times New Roman" pitchFamily="18" charset="0"/>
                <a:ea typeface="+mn-ea"/>
                <a:cs typeface="+mn-cs"/>
              </a:rPr>
              <a:t>1</a:t>
            </a:r>
            <a:r>
              <a:rPr lang="en-US" sz="1200" kern="1200" dirty="0" smtClean="0">
                <a:solidFill>
                  <a:schemeClr val="tx1"/>
                </a:solidFill>
                <a:latin typeface="Times New Roman" pitchFamily="18" charset="0"/>
                <a:ea typeface="+mn-ea"/>
                <a:cs typeface="+mn-cs"/>
              </a:rPr>
              <a:t>  might be able to affect a process owned by subject S</a:t>
            </a:r>
            <a:r>
              <a:rPr lang="en-US" sz="1200" kern="1200" baseline="-25000" dirty="0" smtClean="0">
                <a:solidFill>
                  <a:schemeClr val="tx1"/>
                </a:solidFill>
                <a:latin typeface="Times New Roman" pitchFamily="18" charset="0"/>
                <a:ea typeface="+mn-ea"/>
                <a:cs typeface="+mn-cs"/>
              </a:rPr>
              <a:t>2</a:t>
            </a:r>
            <a:r>
              <a:rPr lang="en-US" sz="1200" kern="1200" dirty="0" smtClean="0">
                <a:solidFill>
                  <a:schemeClr val="tx1"/>
                </a:solidFill>
                <a:latin typeface="Times New Roman" pitchFamily="18" charset="0"/>
                <a:ea typeface="+mn-ea"/>
                <a:cs typeface="+mn-cs"/>
              </a:rPr>
              <a:t>. That’s what we’re doing with that. And the simplest effect of process example that I have in mind is: Send a message. Can I send a message from my program to one that you are running? </a:t>
            </a:r>
          </a:p>
          <a:p>
            <a:r>
              <a:rPr lang="en-US" sz="1200" kern="1200" dirty="0" smtClean="0">
                <a:solidFill>
                  <a:schemeClr val="tx1"/>
                </a:solidFill>
                <a:latin typeface="Times New Roman" pitchFamily="18" charset="0"/>
                <a:ea typeface="+mn-ea"/>
                <a:cs typeface="+mn-cs"/>
              </a:rPr>
              <a:t>Okay. So, on the right hand side, the subjects are the “S’s,” the objects are the “O’s,” the rights r</a:t>
            </a:r>
            <a:r>
              <a:rPr lang="en-US" sz="1200" kern="1200" baseline="-25000" dirty="0" smtClean="0">
                <a:solidFill>
                  <a:schemeClr val="tx1"/>
                </a:solidFill>
                <a:latin typeface="Times New Roman" pitchFamily="18" charset="0"/>
                <a:ea typeface="+mn-ea"/>
                <a:cs typeface="+mn-cs"/>
              </a:rPr>
              <a:t>1</a:t>
            </a:r>
            <a:r>
              <a:rPr lang="en-US" sz="1200" kern="1200" dirty="0" smtClean="0">
                <a:solidFill>
                  <a:schemeClr val="tx1"/>
                </a:solidFill>
                <a:latin typeface="Times New Roman" pitchFamily="18" charset="0"/>
                <a:ea typeface="+mn-ea"/>
                <a:cs typeface="+mn-cs"/>
              </a:rPr>
              <a:t> to </a:t>
            </a:r>
            <a:r>
              <a:rPr lang="en-US" sz="1200" kern="1200" dirty="0" err="1" smtClean="0">
                <a:solidFill>
                  <a:schemeClr val="tx1"/>
                </a:solidFill>
                <a:latin typeface="Times New Roman" pitchFamily="18" charset="0"/>
                <a:ea typeface="+mn-ea"/>
                <a:cs typeface="+mn-cs"/>
              </a:rPr>
              <a:t>r</a:t>
            </a:r>
            <a:r>
              <a:rPr lang="en-US" sz="1200" kern="1200" baseline="-25000" dirty="0" err="1" smtClean="0">
                <a:solidFill>
                  <a:schemeClr val="tx1"/>
                </a:solidFill>
                <a:latin typeface="Times New Roman" pitchFamily="18" charset="0"/>
                <a:ea typeface="+mn-ea"/>
                <a:cs typeface="+mn-cs"/>
              </a:rPr>
              <a:t>k</a:t>
            </a:r>
            <a:r>
              <a:rPr lang="en-US" sz="1200" kern="1200" baseline="-25000" dirty="0" smtClean="0">
                <a:solidFill>
                  <a:schemeClr val="tx1"/>
                </a:solidFill>
                <a:latin typeface="Times New Roman" pitchFamily="18" charset="0"/>
                <a:ea typeface="+mn-ea"/>
                <a:cs typeface="+mn-cs"/>
              </a:rPr>
              <a:t> </a:t>
            </a:r>
            <a:r>
              <a:rPr lang="en-US" sz="1200" kern="1200" dirty="0" smtClean="0">
                <a:solidFill>
                  <a:schemeClr val="tx1"/>
                </a:solidFill>
                <a:latin typeface="Times New Roman" pitchFamily="18" charset="0"/>
                <a:ea typeface="+mn-ea"/>
                <a:cs typeface="+mn-cs"/>
              </a:rPr>
              <a:t>are things like read, write, delete, erase and so on. And then what goes into the table is a list of rights at the intersection of subject and object. And I’ve got one that’s filled in a few slides later.</a:t>
            </a:r>
          </a:p>
          <a:p>
            <a:pPr eaLnBrk="1" hangingPunct="1"/>
            <a:endParaRPr lang="en-US" dirty="0" smtClean="0"/>
          </a:p>
        </p:txBody>
      </p:sp>
    </p:spTree>
    <p:extLst>
      <p:ext uri="{BB962C8B-B14F-4D97-AF65-F5344CB8AC3E}">
        <p14:creationId xmlns:p14="http://schemas.microsoft.com/office/powerpoint/2010/main" val="42076185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22DC2249-0929-41E1-925D-BE2FEB11350D}" type="slidenum">
              <a:rPr lang="en-US"/>
              <a:pPr/>
              <a:t>29</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Read, Write, Execute, Append, Own</a:t>
            </a:r>
          </a:p>
          <a:p>
            <a:pPr eaLnBrk="1" hangingPunct="1"/>
            <a:r>
              <a:rPr lang="en-US" dirty="0" smtClean="0"/>
              <a:t>“Writing” to a process means being able to send messages to that process, “Reading” means being able to receive messages.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Here is the picture that I promised you.  I have files F and G and processes Andy and Betty. The access rights that are possible in this system are read, write, execute, append and own. So Andy has read, write and own privileges on file F, only read privileges on file G. Betty has append privileges on file F. Betty can put things in that file but can’t read it. We might do that with a log file. I want my send-mail program to write stuff into mail log. I don’t want it to be able to read or delete mail log in case someone hacks into send-mail. So this business of append is not as bogus as it might at first seem. Betty also has read access on file G. Process Andy has read, write, execute and own privileges on itself. That’s what the intersection of row and column with the same identifier mean. And process Andy can read messages from process Betty. Betty has write privileges to process any. This is the other half of: Betty can write and Andy can read. We need both of those things. And read, write, execute and own on process Betty. </a:t>
            </a:r>
          </a:p>
          <a:p>
            <a:pPr eaLnBrk="1" hangingPunct="1"/>
            <a:endParaRPr lang="en-US" dirty="0" smtClean="0"/>
          </a:p>
        </p:txBody>
      </p:sp>
    </p:spTree>
    <p:extLst>
      <p:ext uri="{BB962C8B-B14F-4D97-AF65-F5344CB8AC3E}">
        <p14:creationId xmlns:p14="http://schemas.microsoft.com/office/powerpoint/2010/main" val="38954481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When the normal way of doing things depending on whom, whose operating system we’re using. A subject not named in an access control list has no rights over the object. The slide says file, but it can be any object. Your book calls that the </a:t>
            </a:r>
            <a:r>
              <a:rPr lang="en-US" sz="1200" i="1" kern="1200" dirty="0" smtClean="0">
                <a:solidFill>
                  <a:schemeClr val="tx1"/>
                </a:solidFill>
                <a:latin typeface="Times New Roman" pitchFamily="18" charset="0"/>
                <a:ea typeface="+mn-ea"/>
                <a:cs typeface="+mn-cs"/>
              </a:rPr>
              <a:t>principal of fail-safe defaults</a:t>
            </a:r>
            <a:r>
              <a:rPr lang="en-US" sz="1200" kern="1200" dirty="0" smtClean="0">
                <a:solidFill>
                  <a:schemeClr val="tx1"/>
                </a:solidFill>
                <a:latin typeface="Times New Roman" pitchFamily="18" charset="0"/>
                <a:ea typeface="+mn-ea"/>
                <a:cs typeface="+mn-cs"/>
              </a:rPr>
              <a:t>. That’s the default-deny policy, or the thing that </a:t>
            </a:r>
            <a:r>
              <a:rPr lang="en-US" sz="1200" kern="1200" dirty="0" err="1" smtClean="0">
                <a:solidFill>
                  <a:schemeClr val="tx1"/>
                </a:solidFill>
                <a:latin typeface="Times New Roman" pitchFamily="18" charset="0"/>
                <a:ea typeface="+mn-ea"/>
                <a:cs typeface="+mn-cs"/>
              </a:rPr>
              <a:t>Vimercati</a:t>
            </a:r>
            <a:r>
              <a:rPr lang="en-US" sz="1200" kern="1200" dirty="0" smtClean="0">
                <a:solidFill>
                  <a:schemeClr val="tx1"/>
                </a:solidFill>
                <a:latin typeface="Times New Roman" pitchFamily="18" charset="0"/>
                <a:ea typeface="+mn-ea"/>
                <a:cs typeface="+mn-cs"/>
              </a:rPr>
              <a:t> called a closed policy. Nothing is allowed unless I say it is, specifically. If I have a whole pile of subjects, I use either group. So that’s the way people do things, or wild cards, with both Unix and Windows, we can assign identities to groups and then access to those groups. So instead of having to give the same 15 dozen privileges to a, b, c, d, and e, I can assign those privileges to the group and put a, b, c, d, and e into the group: A level of indirection that gives us a shortcut. </a:t>
            </a:r>
            <a:endParaRPr lang="en-US" sz="1200" kern="1200" dirty="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30</a:t>
            </a:fld>
            <a:endParaRPr lang="en-US"/>
          </a:p>
        </p:txBody>
      </p:sp>
    </p:spTree>
    <p:extLst>
      <p:ext uri="{BB962C8B-B14F-4D97-AF65-F5344CB8AC3E}">
        <p14:creationId xmlns:p14="http://schemas.microsoft.com/office/powerpoint/2010/main" val="12490399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0FD96E-BD19-4394-8FBD-48C7D285F41D}" type="slidenum">
              <a:rPr lang="en-US"/>
              <a:pPr/>
              <a:t>33</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974924" y="4560086"/>
            <a:ext cx="5365352" cy="4320317"/>
          </a:xfrm>
        </p:spPr>
        <p:txBody>
          <a:bodyPr/>
          <a:lstStyle/>
          <a:p>
            <a:r>
              <a:rPr lang="en-US"/>
              <a:t>What do these issues need?</a:t>
            </a:r>
          </a:p>
        </p:txBody>
      </p:sp>
    </p:spTree>
    <p:extLst>
      <p:ext uri="{BB962C8B-B14F-4D97-AF65-F5344CB8AC3E}">
        <p14:creationId xmlns:p14="http://schemas.microsoft.com/office/powerpoint/2010/main" val="1266419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We’re supposed to be talking about identification and authentication today, and we need some definitions in order to do that.</a:t>
            </a:r>
          </a:p>
          <a:p>
            <a:r>
              <a:rPr lang="en-US" sz="1200" kern="1200" dirty="0" smtClean="0">
                <a:solidFill>
                  <a:schemeClr val="tx1"/>
                </a:solidFill>
                <a:latin typeface="Times New Roman" pitchFamily="18" charset="0"/>
                <a:ea typeface="+mn-ea"/>
                <a:cs typeface="+mn-cs"/>
              </a:rPr>
              <a:t>The first definition is that of principle, and that is a unique entity like maybe a person, so I could be a principle, so could you. An identity specifies a principle. So I have a number of identities. Triple-0 48096 is my banner identity. “</a:t>
            </a:r>
            <a:r>
              <a:rPr lang="en-US" sz="1200" kern="1200" dirty="0" err="1" smtClean="0">
                <a:solidFill>
                  <a:schemeClr val="tx1"/>
                </a:solidFill>
                <a:latin typeface="Times New Roman" pitchFamily="18" charset="0"/>
                <a:ea typeface="+mn-ea"/>
                <a:cs typeface="+mn-cs"/>
              </a:rPr>
              <a:t>bbrown’is</a:t>
            </a:r>
            <a:r>
              <a:rPr lang="en-US" sz="1200" kern="1200" dirty="0" smtClean="0">
                <a:solidFill>
                  <a:schemeClr val="tx1"/>
                </a:solidFill>
                <a:latin typeface="Times New Roman" pitchFamily="18" charset="0"/>
                <a:ea typeface="+mn-ea"/>
                <a:cs typeface="+mn-cs"/>
              </a:rPr>
              <a:t> my email identity. Robert L. Brown is my legal identity, and so on. All of those things specify me and they’re used for different purposes. </a:t>
            </a:r>
          </a:p>
          <a:p>
            <a:r>
              <a:rPr lang="en-US" sz="1200" kern="1200" dirty="0" smtClean="0">
                <a:solidFill>
                  <a:schemeClr val="tx1"/>
                </a:solidFill>
                <a:latin typeface="Times New Roman" pitchFamily="18" charset="0"/>
                <a:ea typeface="+mn-ea"/>
                <a:cs typeface="+mn-cs"/>
              </a:rPr>
              <a:t>Authentication is the binding of that representation of identity to some internal system. </a:t>
            </a:r>
          </a:p>
          <a:p>
            <a:r>
              <a:rPr lang="en-US" sz="1200" kern="1200" dirty="0" smtClean="0">
                <a:solidFill>
                  <a:schemeClr val="tx1"/>
                </a:solidFill>
                <a:latin typeface="Times New Roman" pitchFamily="18" charset="0"/>
                <a:ea typeface="+mn-ea"/>
                <a:cs typeface="+mn-cs"/>
              </a:rPr>
              <a:t>And to make that a little shorter, identification asks who you are and authentication says prove it.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All of the access decisions and all of the resource allocation decisions that a system makes depend on correct binding of identity. So if you can get access to my banner password--please don’t. If you can, you could go post grades for yourself, ‘cause I can post grades for you. Right? If an incorrect binding takes place, then all the rest of security having to do with access and resource allocation fails. And there are some bad problems with that but let me finish the slide first. To repeat, identification asks the question, who are you. And for a number of the systems around here, I am “</a:t>
            </a:r>
            <a:r>
              <a:rPr lang="en-US" sz="1200" kern="1200" dirty="0" err="1" smtClean="0">
                <a:solidFill>
                  <a:schemeClr val="tx1"/>
                </a:solidFill>
                <a:latin typeface="Times New Roman" pitchFamily="18" charset="0"/>
                <a:ea typeface="+mn-ea"/>
                <a:cs typeface="+mn-cs"/>
              </a:rPr>
              <a:t>bbrown</a:t>
            </a:r>
            <a:r>
              <a:rPr lang="en-US" sz="1200" kern="1200" dirty="0" smtClean="0">
                <a:solidFill>
                  <a:schemeClr val="tx1"/>
                </a:solidFill>
                <a:latin typeface="Times New Roman" pitchFamily="18" charset="0"/>
                <a:ea typeface="+mn-ea"/>
                <a:cs typeface="+mn-cs"/>
              </a:rPr>
              <a:t>” so that’s what I type in. Authentication is the challenge that says prove it, and I type a password like </a:t>
            </a:r>
            <a:r>
              <a:rPr lang="en-US" sz="1200" kern="1200" dirty="0" err="1" smtClean="0">
                <a:solidFill>
                  <a:schemeClr val="tx1"/>
                </a:solidFill>
                <a:latin typeface="Times New Roman" pitchFamily="18" charset="0"/>
                <a:ea typeface="+mn-ea"/>
                <a:cs typeface="+mn-cs"/>
              </a:rPr>
              <a:t>xyzzy</a:t>
            </a:r>
            <a:r>
              <a:rPr lang="en-US" sz="1200" kern="1200" dirty="0" smtClean="0">
                <a:solidFill>
                  <a:schemeClr val="tx1"/>
                </a:solidFill>
                <a:latin typeface="Times New Roman" pitchFamily="18" charset="0"/>
                <a:ea typeface="+mn-ea"/>
                <a:cs typeface="+mn-cs"/>
              </a:rPr>
              <a:t>. That is not my password. It has never been and it never will be. It is the mnemonic for vector multiplication in three dimensions, also a fake password from the Adventure game from long ago.</a:t>
            </a:r>
          </a:p>
          <a:p>
            <a:endParaRPr lang="en-US" sz="1200" kern="1200" dirty="0" smtClean="0">
              <a:solidFill>
                <a:schemeClr val="tx1"/>
              </a:solidFill>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a:t>
            </a:fld>
            <a:endParaRPr lang="en-US"/>
          </a:p>
        </p:txBody>
      </p:sp>
    </p:spTree>
    <p:extLst>
      <p:ext uri="{BB962C8B-B14F-4D97-AF65-F5344CB8AC3E}">
        <p14:creationId xmlns:p14="http://schemas.microsoft.com/office/powerpoint/2010/main" val="2875974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So I can authenticate that is, I can do the ‘prove it’ part in one or more of three factors: something I know, something I have and something that I am. So something I know might be a password. Something I have might be a Smartcard, as the one I use to unlock the door, or even a metal key. If I’m the only one who’s supposed to have the key to my car, then this key authenticates me to the car as somebody who should be allowed to drive it. Even though the car is not as smart as some computers, it’s an authenticator. The third factor is something you are. My state-issue laptop has a fingerprint reader on it which I have never bothered to setup because the laptop spends most of its life closed in a docking station and the fingerprint reader’s inside, which makes it useless. But fingerprints something I am, some biometric identification, retinal scan, hand geometry. Put your hand on a sensor. Different people’s hand geometries are all different. I can use two or more of those authenticators, and that’s called Multi-Factor Authentication. Some, but not all of the card readers that work the door locks in this building have keypads on them. And I might be given a personal identifying number and the Smartcard. What that buys me, and that’s something I have, the Smartcard and something I know, the number. What that buys us in terms of security is, if I lose the wallet containing the Smartcard, as things stand right now, anybody can get into any room I’m allowed to get into, just by waving the wallet in front of the reader. If we were using Two Factor identification, Smartcard and identifying number, then the loss of my wallet, or the Smartcard, really, does not compromise security of these rooms all by itself. I’ve still lost my wallet but people can’t use it to get into the classrooms to which I have access. That’s Multi-Factor Authentication.</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a:t>
            </a:fld>
            <a:endParaRPr lang="en-US"/>
          </a:p>
        </p:txBody>
      </p:sp>
    </p:spTree>
    <p:extLst>
      <p:ext uri="{BB962C8B-B14F-4D97-AF65-F5344CB8AC3E}">
        <p14:creationId xmlns:p14="http://schemas.microsoft.com/office/powerpoint/2010/main" val="796800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Okay, so we use identity, this is, who are you? And then, prove it. So we’ve authenticated that identity. For accountability, for knowing who did what, and for access control. Who’s allowed to do what.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5</a:t>
            </a:fld>
            <a:endParaRPr lang="en-US"/>
          </a:p>
        </p:txBody>
      </p:sp>
    </p:spTree>
    <p:extLst>
      <p:ext uri="{BB962C8B-B14F-4D97-AF65-F5344CB8AC3E}">
        <p14:creationId xmlns:p14="http://schemas.microsoft.com/office/powerpoint/2010/main" val="1161195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mn-cs"/>
              </a:rPr>
              <a:t>I have already said this once. Systems designers confuse identification and authentication. Identification is </a:t>
            </a:r>
            <a:r>
              <a:rPr lang="en-US" sz="1200" i="1" kern="1200" dirty="0" smtClean="0">
                <a:solidFill>
                  <a:schemeClr val="tx1"/>
                </a:solidFill>
                <a:latin typeface="Times New Roman" pitchFamily="18" charset="0"/>
                <a:ea typeface="+mn-ea"/>
                <a:cs typeface="+mn-cs"/>
              </a:rPr>
              <a:t>Who are you?</a:t>
            </a:r>
            <a:r>
              <a:rPr lang="en-US" sz="1200" kern="1200" dirty="0" smtClean="0">
                <a:solidFill>
                  <a:schemeClr val="tx1"/>
                </a:solidFill>
                <a:latin typeface="Times New Roman" pitchFamily="18" charset="0"/>
                <a:ea typeface="+mn-ea"/>
                <a:cs typeface="+mn-cs"/>
              </a:rPr>
              <a:t> and authentication is </a:t>
            </a:r>
            <a:r>
              <a:rPr lang="en-US" sz="1200" i="1" kern="1200" dirty="0" smtClean="0">
                <a:solidFill>
                  <a:schemeClr val="tx1"/>
                </a:solidFill>
                <a:latin typeface="Times New Roman" pitchFamily="18" charset="0"/>
                <a:ea typeface="+mn-ea"/>
                <a:cs typeface="+mn-cs"/>
              </a:rPr>
              <a:t>Prove it.</a:t>
            </a:r>
            <a:r>
              <a:rPr lang="en-US" sz="1200" kern="1200" dirty="0" smtClean="0">
                <a:solidFill>
                  <a:schemeClr val="tx1"/>
                </a:solidFill>
                <a:latin typeface="Times New Roman" pitchFamily="18" charset="0"/>
                <a:ea typeface="+mn-ea"/>
                <a:cs typeface="+mn-cs"/>
              </a:rPr>
              <a:t> The thing that chaps my buns is people like credit card companies want me to give my Social Security Number to prove who I am. Does that happen to you? If it hasn’t, it will. How many people have my Social Security Number? A lot. Let’s think about it. All of my financial paperwork goes through, first, the IT office. There are three or four people in there. Then the dean’s office, we’re up to six. Then over to payroll and finances, a dozen people who work there. Right around here, 18 or 20 people have access to it. A whole bunch of people in my bank. A whole bunch of people at American Express, who’s my credit card company. Everybody in the HR and payroll offices where I have worked before because I had this Social Security Number a long time. It’s a pretty good bet that there are hundreds of people who legitimately know my Social Security Number. It’s a dandy identifier. At least in theory, there’s only one of it, and it belongs to me. It is a terrible authenticator because there are hundreds of people besides me who know it. When I ask you about the difference between identifiers and authenticators, you’re going to remember that.</a:t>
            </a:r>
          </a:p>
          <a:p>
            <a:r>
              <a:rPr lang="en-US" sz="1200" kern="1200" dirty="0" smtClean="0">
                <a:solidFill>
                  <a:schemeClr val="tx1"/>
                </a:solidFill>
                <a:latin typeface="Times New Roman" pitchFamily="18" charset="0"/>
                <a:ea typeface="+mn-ea"/>
                <a:cs typeface="+mn-cs"/>
              </a:rPr>
              <a:t>I’ve already talked about the difference between biometric authentication—which, while not ready for primetime, works fairly well—and identification. If you think that biometric identification ought to be pretty easy, I want you to think about— Who watches crime shows on TV? “Well Inspector, we have a partial fingerprint here. We’ll send it to the FBI.” But they probably won’t be able to do anything with it. Identification is hard.</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6</a:t>
            </a:fld>
            <a:endParaRPr lang="en-US"/>
          </a:p>
        </p:txBody>
      </p:sp>
    </p:spTree>
    <p:extLst>
      <p:ext uri="{BB962C8B-B14F-4D97-AF65-F5344CB8AC3E}">
        <p14:creationId xmlns:p14="http://schemas.microsoft.com/office/powerpoint/2010/main" val="4018823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Also in UNIX we have this idea of groups. A group is nothing more than a set of users. I can have membership in several groups. There’s a default group that’s assigned when I log in but I can change groups. </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7</a:t>
            </a:fld>
            <a:endParaRPr lang="en-US"/>
          </a:p>
        </p:txBody>
      </p:sp>
    </p:spTree>
    <p:extLst>
      <p:ext uri="{BB962C8B-B14F-4D97-AF65-F5344CB8AC3E}">
        <p14:creationId xmlns:p14="http://schemas.microsoft.com/office/powerpoint/2010/main" val="3517750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 salts accomplish two things:</a:t>
            </a:r>
          </a:p>
          <a:p>
            <a:r>
              <a:rPr lang="en-US" dirty="0" smtClean="0"/>
              <a:t>Make </a:t>
            </a:r>
            <a:r>
              <a:rPr lang="en-US" dirty="0" err="1" smtClean="0"/>
              <a:t>precomputed</a:t>
            </a:r>
            <a:r>
              <a:rPr lang="en-US" dirty="0" smtClean="0"/>
              <a:t> dictionary</a:t>
            </a:r>
            <a:r>
              <a:rPr lang="en-US" baseline="0" dirty="0" smtClean="0"/>
              <a:t> attacks unfeasible</a:t>
            </a:r>
          </a:p>
          <a:p>
            <a:r>
              <a:rPr lang="en-US" baseline="0" dirty="0" smtClean="0"/>
              <a:t>Make it very unlikely that two passwords have the same salt.</a:t>
            </a:r>
            <a:endParaRPr lang="en-US" dirty="0"/>
          </a:p>
        </p:txBody>
      </p:sp>
      <p:sp>
        <p:nvSpPr>
          <p:cNvPr id="4" name="Slide Number Placeholder 3"/>
          <p:cNvSpPr>
            <a:spLocks noGrp="1"/>
          </p:cNvSpPr>
          <p:nvPr>
            <p:ph type="sldNum" sz="quarter" idx="10"/>
          </p:nvPr>
        </p:nvSpPr>
        <p:spPr/>
        <p:txBody>
          <a:bodyPr/>
          <a:lstStyle/>
          <a:p>
            <a:pPr>
              <a:defRPr/>
            </a:pPr>
            <a:fld id="{B2877832-E8B1-4553-83F8-37520DCCB7D1}" type="slidenum">
              <a:rPr lang="en-US" smtClean="0"/>
              <a:pPr>
                <a:defRPr/>
              </a:pPr>
              <a:t>8</a:t>
            </a:fld>
            <a:endParaRPr lang="en-US"/>
          </a:p>
        </p:txBody>
      </p:sp>
    </p:spTree>
    <p:extLst>
      <p:ext uri="{BB962C8B-B14F-4D97-AF65-F5344CB8AC3E}">
        <p14:creationId xmlns:p14="http://schemas.microsoft.com/office/powerpoint/2010/main" val="244256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A02912-D273-4428-A9AA-962F02776A87}" type="slidenum">
              <a:rPr lang="en-US"/>
              <a:pPr/>
              <a:t>10</a:t>
            </a:fld>
            <a:endParaRPr lang="en-US"/>
          </a:p>
        </p:txBody>
      </p:sp>
      <p:sp>
        <p:nvSpPr>
          <p:cNvPr id="5122" name="Rectangle 2"/>
          <p:cNvSpPr>
            <a:spLocks noGrp="1" noRot="1" noChangeAspect="1" noChangeArrowheads="1" noTextEdit="1"/>
          </p:cNvSpPr>
          <p:nvPr>
            <p:ph type="sldImg"/>
          </p:nvPr>
        </p:nvSpPr>
        <p:spPr>
          <a:xfrm>
            <a:off x="4492625" y="477838"/>
            <a:ext cx="2668588" cy="2001837"/>
          </a:xfrm>
          <a:ln/>
        </p:spPr>
      </p:sp>
      <p:sp>
        <p:nvSpPr>
          <p:cNvPr id="5123" name="Rectangle 3"/>
          <p:cNvSpPr>
            <a:spLocks noGrp="1" noChangeArrowheads="1"/>
          </p:cNvSpPr>
          <p:nvPr>
            <p:ph type="body" idx="1"/>
          </p:nvPr>
        </p:nvSpPr>
        <p:spPr>
          <a:xfrm>
            <a:off x="487462" y="2653845"/>
            <a:ext cx="6381171" cy="6284638"/>
          </a:xfrm>
        </p:spPr>
        <p:txBody>
          <a:bodyPr/>
          <a:lstStyle/>
          <a:p>
            <a:pPr>
              <a:lnSpc>
                <a:spcPct val="80000"/>
              </a:lnSpc>
            </a:pPr>
            <a:endParaRPr lang="en-GB" sz="1000"/>
          </a:p>
        </p:txBody>
      </p:sp>
    </p:spTree>
    <p:extLst>
      <p:ext uri="{BB962C8B-B14F-4D97-AF65-F5344CB8AC3E}">
        <p14:creationId xmlns:p14="http://schemas.microsoft.com/office/powerpoint/2010/main" val="1834996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2340016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406199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834896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CCA201D-8CCD-4540-9B4A-C2DFD94975CF}" type="slidenum">
              <a:rPr lang="en-US"/>
              <a:pPr/>
              <a:t>‹#›</a:t>
            </a:fld>
            <a:endParaRPr lang="en-US"/>
          </a:p>
        </p:txBody>
      </p:sp>
    </p:spTree>
    <p:extLst>
      <p:ext uri="{BB962C8B-B14F-4D97-AF65-F5344CB8AC3E}">
        <p14:creationId xmlns:p14="http://schemas.microsoft.com/office/powerpoint/2010/main" val="190195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1047516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387622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4209780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624827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1295339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310099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239542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824128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422855451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http://www.oracle.com/technetwork/middleware/id-mgmt/overview/index.html" TargetMode="External"/><Relationship Id="rId3" Type="http://schemas.openxmlformats.org/officeDocument/2006/relationships/image" Target="../media/image7.jpe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wmf"/><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png"/><Relationship Id="rId9"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ca.com/~/media/files/executive%20briefs/executive_brief_cloud_security.asp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IT6533</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371600" y="3352800"/>
            <a:ext cx="6400800" cy="2438400"/>
          </a:xfrm>
        </p:spPr>
        <p:txBody>
          <a:bodyPr/>
          <a:lstStyle/>
          <a:p>
            <a:r>
              <a:rPr lang="en-US" dirty="0" smtClean="0"/>
              <a:t>Identity and Access Management</a:t>
            </a:r>
          </a:p>
          <a:p>
            <a:endParaRPr lang="en-US" dirty="0" smtClean="0"/>
          </a:p>
          <a:p>
            <a:r>
              <a:rPr lang="en-US" sz="2000" dirty="0" smtClean="0">
                <a:solidFill>
                  <a:schemeClr val="bg1">
                    <a:lumMod val="50000"/>
                  </a:schemeClr>
                </a:solidFill>
              </a:rPr>
              <a:t>Some slides prepared by Dr. Zhang and Dr. </a:t>
            </a:r>
            <a:r>
              <a:rPr lang="en-US" sz="2000" dirty="0" err="1" smtClean="0">
                <a:solidFill>
                  <a:schemeClr val="bg1">
                    <a:lumMod val="50000"/>
                  </a:schemeClr>
                </a:solidFill>
              </a:rPr>
              <a:t>Shahriar</a:t>
            </a:r>
            <a:r>
              <a:rPr lang="en-US" sz="2000" dirty="0" smtClean="0">
                <a:solidFill>
                  <a:schemeClr val="bg1">
                    <a:lumMod val="50000"/>
                  </a:schemeClr>
                </a:solidFill>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38200" y="457200"/>
            <a:ext cx="7683500" cy="684213"/>
          </a:xfrm>
        </p:spPr>
        <p:txBody>
          <a:bodyPr>
            <a:normAutofit/>
          </a:bodyPr>
          <a:lstStyle/>
          <a:p>
            <a:r>
              <a:rPr lang="en-US"/>
              <a:t>What Is Identity and Access Management?</a:t>
            </a:r>
          </a:p>
        </p:txBody>
      </p:sp>
      <p:sp>
        <p:nvSpPr>
          <p:cNvPr id="12" name="Slide Number Placeholder 6"/>
          <p:cNvSpPr>
            <a:spLocks noGrp="1"/>
          </p:cNvSpPr>
          <p:nvPr>
            <p:ph type="sldNum" sz="quarter" idx="12"/>
          </p:nvPr>
        </p:nvSpPr>
        <p:spPr>
          <a:xfrm>
            <a:off x="6553200" y="6340475"/>
            <a:ext cx="2133600" cy="365125"/>
          </a:xfrm>
        </p:spPr>
        <p:txBody>
          <a:bodyPr/>
          <a:lstStyle/>
          <a:p>
            <a:fld id="{3C0052B9-9CAB-407A-9377-47E89E50C170}" type="slidenum">
              <a:rPr lang="en-US"/>
              <a:pPr/>
              <a:t>10</a:t>
            </a:fld>
            <a:endParaRPr lang="en-US"/>
          </a:p>
        </p:txBody>
      </p:sp>
      <p:sp>
        <p:nvSpPr>
          <p:cNvPr id="3075" name="Oval 3"/>
          <p:cNvSpPr>
            <a:spLocks noChangeArrowheads="1"/>
          </p:cNvSpPr>
          <p:nvPr/>
        </p:nvSpPr>
        <p:spPr bwMode="auto">
          <a:xfrm>
            <a:off x="2057400" y="1708150"/>
            <a:ext cx="5043488" cy="4443413"/>
          </a:xfrm>
          <a:prstGeom prst="ellipse">
            <a:avLst/>
          </a:prstGeom>
          <a:solidFill>
            <a:srgbClr val="B3C8DF"/>
          </a:solidFill>
          <a:ln w="9525" algn="ctr">
            <a:solidFill>
              <a:srgbClr val="4D4D4D"/>
            </a:solidFill>
            <a:round/>
            <a:headEnd/>
            <a:tailEnd/>
          </a:ln>
          <a:effectLst>
            <a:outerShdw dist="35921" dir="2700000" algn="ctr" rotWithShape="0">
              <a:srgbClr val="AFAFAF"/>
            </a:outerShdw>
          </a:effectLst>
        </p:spPr>
        <p:txBody>
          <a:bodyPr/>
          <a:lstStyle/>
          <a:p>
            <a:endParaRPr lang="en-US"/>
          </a:p>
        </p:txBody>
      </p:sp>
      <p:sp>
        <p:nvSpPr>
          <p:cNvPr id="3076" name="Oval 4"/>
          <p:cNvSpPr>
            <a:spLocks noChangeArrowheads="1"/>
          </p:cNvSpPr>
          <p:nvPr/>
        </p:nvSpPr>
        <p:spPr bwMode="auto">
          <a:xfrm>
            <a:off x="2200275" y="1524000"/>
            <a:ext cx="4624388" cy="3963988"/>
          </a:xfrm>
          <a:prstGeom prst="ellipse">
            <a:avLst/>
          </a:prstGeom>
          <a:gradFill rotWithShape="1">
            <a:gsLst>
              <a:gs pos="0">
                <a:srgbClr val="EEEFD7"/>
              </a:gs>
              <a:gs pos="100000">
                <a:srgbClr val="D5D69C"/>
              </a:gs>
            </a:gsLst>
            <a:lin ang="2700000" scaled="1"/>
          </a:gradFill>
          <a:ln w="9525" algn="ctr">
            <a:solidFill>
              <a:srgbClr val="4D4D4D"/>
            </a:solidFill>
            <a:round/>
            <a:headEnd/>
            <a:tailEnd/>
          </a:ln>
          <a:effectLst>
            <a:outerShdw dist="35921" dir="2700000" algn="ctr" rotWithShape="0">
              <a:srgbClr val="AFAFAF"/>
            </a:outerShdw>
          </a:effectLst>
        </p:spPr>
        <p:txBody>
          <a:bodyPr wrap="none" lIns="45720" anchor="ctr"/>
          <a:lstStyle/>
          <a:p>
            <a:endParaRPr lang="en-US"/>
          </a:p>
        </p:txBody>
      </p:sp>
      <p:sp>
        <p:nvSpPr>
          <p:cNvPr id="3077" name="Line 5"/>
          <p:cNvSpPr>
            <a:spLocks noChangeShapeType="1"/>
          </p:cNvSpPr>
          <p:nvPr/>
        </p:nvSpPr>
        <p:spPr bwMode="auto">
          <a:xfrm>
            <a:off x="4581525" y="1524000"/>
            <a:ext cx="15875" cy="1843088"/>
          </a:xfrm>
          <a:prstGeom prst="line">
            <a:avLst/>
          </a:prstGeom>
          <a:noFill/>
          <a:ln w="28575">
            <a:solidFill>
              <a:schemeClr val="tx1"/>
            </a:solidFill>
            <a:round/>
            <a:headEnd/>
            <a:tailEnd/>
          </a:ln>
          <a:effectLst/>
        </p:spPr>
        <p:txBody>
          <a:bodyPr/>
          <a:lstStyle/>
          <a:p>
            <a:endParaRPr lang="en-US"/>
          </a:p>
        </p:txBody>
      </p:sp>
      <p:sp>
        <p:nvSpPr>
          <p:cNvPr id="3078" name="Line 6"/>
          <p:cNvSpPr>
            <a:spLocks noChangeShapeType="1"/>
          </p:cNvSpPr>
          <p:nvPr/>
        </p:nvSpPr>
        <p:spPr bwMode="auto">
          <a:xfrm flipH="1">
            <a:off x="2581275" y="3357563"/>
            <a:ext cx="2016125" cy="1250950"/>
          </a:xfrm>
          <a:prstGeom prst="line">
            <a:avLst/>
          </a:prstGeom>
          <a:noFill/>
          <a:ln w="28575">
            <a:solidFill>
              <a:schemeClr val="tx1"/>
            </a:solidFill>
            <a:round/>
            <a:headEnd/>
            <a:tailEnd/>
          </a:ln>
          <a:effectLst/>
        </p:spPr>
        <p:txBody>
          <a:bodyPr/>
          <a:lstStyle/>
          <a:p>
            <a:endParaRPr lang="en-US"/>
          </a:p>
        </p:txBody>
      </p:sp>
      <p:sp>
        <p:nvSpPr>
          <p:cNvPr id="3079" name="Line 7"/>
          <p:cNvSpPr>
            <a:spLocks noChangeShapeType="1"/>
          </p:cNvSpPr>
          <p:nvPr/>
        </p:nvSpPr>
        <p:spPr bwMode="auto">
          <a:xfrm>
            <a:off x="4578350" y="3349625"/>
            <a:ext cx="1955800" cy="1114425"/>
          </a:xfrm>
          <a:prstGeom prst="line">
            <a:avLst/>
          </a:prstGeom>
          <a:noFill/>
          <a:ln w="28575">
            <a:solidFill>
              <a:schemeClr val="tx1"/>
            </a:solidFill>
            <a:round/>
            <a:headEnd/>
            <a:tailEnd/>
          </a:ln>
          <a:effectLst/>
        </p:spPr>
        <p:txBody>
          <a:bodyPr/>
          <a:lstStyle/>
          <a:p>
            <a:endParaRPr lang="en-US"/>
          </a:p>
        </p:txBody>
      </p:sp>
      <p:sp>
        <p:nvSpPr>
          <p:cNvPr id="3080" name="Text Box 8"/>
          <p:cNvSpPr txBox="1">
            <a:spLocks noChangeArrowheads="1"/>
          </p:cNvSpPr>
          <p:nvPr/>
        </p:nvSpPr>
        <p:spPr bwMode="auto">
          <a:xfrm>
            <a:off x="3176588" y="4183063"/>
            <a:ext cx="2743200" cy="396875"/>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Directory Services</a:t>
            </a:r>
          </a:p>
        </p:txBody>
      </p:sp>
      <p:sp>
        <p:nvSpPr>
          <p:cNvPr id="3081" name="Text Box 9"/>
          <p:cNvSpPr txBox="1">
            <a:spLocks noChangeArrowheads="1"/>
          </p:cNvSpPr>
          <p:nvPr/>
        </p:nvSpPr>
        <p:spPr bwMode="auto">
          <a:xfrm>
            <a:off x="4271963" y="2274888"/>
            <a:ext cx="2743200" cy="701675"/>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Access </a:t>
            </a:r>
            <a:br>
              <a:rPr lang="en-US" sz="2000" b="1">
                <a:latin typeface="Arial Narrow" pitchFamily="34" charset="0"/>
              </a:rPr>
            </a:br>
            <a:r>
              <a:rPr lang="en-US" sz="2000" b="1">
                <a:latin typeface="Arial Narrow" pitchFamily="34" charset="0"/>
              </a:rPr>
              <a:t>Management</a:t>
            </a:r>
          </a:p>
        </p:txBody>
      </p:sp>
      <p:sp>
        <p:nvSpPr>
          <p:cNvPr id="3082" name="Text Box 10"/>
          <p:cNvSpPr txBox="1">
            <a:spLocks noChangeArrowheads="1"/>
          </p:cNvSpPr>
          <p:nvPr/>
        </p:nvSpPr>
        <p:spPr bwMode="auto">
          <a:xfrm>
            <a:off x="2135188" y="2162175"/>
            <a:ext cx="2743200" cy="1006475"/>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Identity </a:t>
            </a:r>
            <a:br>
              <a:rPr lang="en-US" sz="2000" b="1">
                <a:latin typeface="Arial Narrow" pitchFamily="34" charset="0"/>
              </a:rPr>
            </a:br>
            <a:r>
              <a:rPr lang="en-US" sz="2000" b="1">
                <a:latin typeface="Arial Narrow" pitchFamily="34" charset="0"/>
              </a:rPr>
              <a:t>Life Cycle</a:t>
            </a:r>
            <a:br>
              <a:rPr lang="en-US" sz="2000" b="1">
                <a:latin typeface="Arial Narrow" pitchFamily="34" charset="0"/>
              </a:rPr>
            </a:br>
            <a:r>
              <a:rPr lang="en-US" sz="2000" b="1">
                <a:latin typeface="Arial Narrow" pitchFamily="34" charset="0"/>
              </a:rPr>
              <a:t>Management</a:t>
            </a:r>
          </a:p>
        </p:txBody>
      </p:sp>
      <p:sp>
        <p:nvSpPr>
          <p:cNvPr id="3083" name="Text Box 11"/>
          <p:cNvSpPr txBox="1">
            <a:spLocks noChangeArrowheads="1"/>
          </p:cNvSpPr>
          <p:nvPr/>
        </p:nvSpPr>
        <p:spPr bwMode="auto">
          <a:xfrm>
            <a:off x="2162175" y="5480050"/>
            <a:ext cx="4745038" cy="396875"/>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Application Integration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52400"/>
            <a:ext cx="8002588" cy="1143000"/>
          </a:xfrm>
        </p:spPr>
        <p:txBody>
          <a:bodyPr/>
          <a:lstStyle/>
          <a:p>
            <a:r>
              <a:rPr lang="en-US" sz="3600"/>
              <a:t>Understanding the Identity Life Cycle</a:t>
            </a:r>
          </a:p>
        </p:txBody>
      </p:sp>
      <p:sp>
        <p:nvSpPr>
          <p:cNvPr id="33" name="Slide Number Placeholder 5"/>
          <p:cNvSpPr>
            <a:spLocks noGrp="1"/>
          </p:cNvSpPr>
          <p:nvPr>
            <p:ph type="sldNum" sz="quarter" idx="12"/>
          </p:nvPr>
        </p:nvSpPr>
        <p:spPr/>
        <p:txBody>
          <a:bodyPr/>
          <a:lstStyle/>
          <a:p>
            <a:fld id="{97E217A3-EEA8-4D03-8715-4E5A24571C61}" type="slidenum">
              <a:rPr lang="en-US"/>
              <a:pPr/>
              <a:t>11</a:t>
            </a:fld>
            <a:endParaRPr lang="en-US"/>
          </a:p>
        </p:txBody>
      </p:sp>
      <p:sp>
        <p:nvSpPr>
          <p:cNvPr id="7171" name="Oval 3"/>
          <p:cNvSpPr>
            <a:spLocks noChangeArrowheads="1"/>
          </p:cNvSpPr>
          <p:nvPr/>
        </p:nvSpPr>
        <p:spPr bwMode="auto">
          <a:xfrm>
            <a:off x="2252663" y="1981200"/>
            <a:ext cx="4724400" cy="3690938"/>
          </a:xfrm>
          <a:prstGeom prst="ellipse">
            <a:avLst/>
          </a:prstGeom>
          <a:gradFill rotWithShape="1">
            <a:gsLst>
              <a:gs pos="0">
                <a:srgbClr val="EEEFD7"/>
              </a:gs>
              <a:gs pos="100000">
                <a:srgbClr val="E4E4BF"/>
              </a:gs>
            </a:gsLst>
            <a:path path="shape">
              <a:fillToRect l="50000" t="50000" r="50000" b="50000"/>
            </a:path>
          </a:gradFill>
          <a:ln w="9525">
            <a:noFill/>
            <a:round/>
            <a:headEnd/>
            <a:tailEnd/>
          </a:ln>
          <a:effectLst/>
        </p:spPr>
        <p:txBody>
          <a:bodyPr wrap="none" anchor="ctr"/>
          <a:lstStyle/>
          <a:p>
            <a:endParaRPr lang="en-US"/>
          </a:p>
        </p:txBody>
      </p:sp>
      <p:grpSp>
        <p:nvGrpSpPr>
          <p:cNvPr id="2" name="Group 4"/>
          <p:cNvGrpSpPr>
            <a:grpSpLocks/>
          </p:cNvGrpSpPr>
          <p:nvPr/>
        </p:nvGrpSpPr>
        <p:grpSpPr bwMode="auto">
          <a:xfrm>
            <a:off x="6469063" y="3195638"/>
            <a:ext cx="2014537" cy="2438400"/>
            <a:chOff x="4056" y="1437"/>
            <a:chExt cx="1269" cy="1536"/>
          </a:xfrm>
        </p:grpSpPr>
        <p:sp>
          <p:nvSpPr>
            <p:cNvPr id="7173" name="Oval 5"/>
            <p:cNvSpPr>
              <a:spLocks noChangeArrowheads="1"/>
            </p:cNvSpPr>
            <p:nvPr/>
          </p:nvSpPr>
          <p:spPr bwMode="auto">
            <a:xfrm>
              <a:off x="4187" y="1518"/>
              <a:ext cx="927" cy="927"/>
            </a:xfrm>
            <a:prstGeom prst="ellipse">
              <a:avLst/>
            </a:prstGeom>
            <a:gradFill rotWithShape="1">
              <a:gsLst>
                <a:gs pos="0">
                  <a:srgbClr val="F0F1FF"/>
                </a:gs>
                <a:gs pos="100000">
                  <a:srgbClr val="B3C8DF">
                    <a:alpha val="75000"/>
                  </a:srgbClr>
                </a:gs>
              </a:gsLst>
              <a:path path="shape">
                <a:fillToRect l="50000" t="50000" r="50000" b="50000"/>
              </a:path>
            </a:gradFill>
            <a:ln w="9525" algn="ctr">
              <a:solidFill>
                <a:srgbClr val="5F5F5F"/>
              </a:solidFill>
              <a:round/>
              <a:headEnd/>
              <a:tailEnd/>
            </a:ln>
            <a:effectLst/>
          </p:spPr>
          <p:txBody>
            <a:bodyPr wrap="none" anchor="ctr"/>
            <a:lstStyle/>
            <a:p>
              <a:endParaRPr lang="en-US"/>
            </a:p>
          </p:txBody>
        </p:sp>
        <p:sp>
          <p:nvSpPr>
            <p:cNvPr id="7174" name="AutoShape 6"/>
            <p:cNvSpPr>
              <a:spLocks noChangeArrowheads="1"/>
            </p:cNvSpPr>
            <p:nvPr/>
          </p:nvSpPr>
          <p:spPr bwMode="auto">
            <a:xfrm>
              <a:off x="4056" y="1515"/>
              <a:ext cx="247" cy="288"/>
            </a:xfrm>
            <a:prstGeom prst="roundRect">
              <a:avLst>
                <a:gd name="adj" fmla="val 0"/>
              </a:avLst>
            </a:prstGeom>
            <a:gradFill rotWithShape="1">
              <a:gsLst>
                <a:gs pos="0">
                  <a:schemeClr val="folHlink"/>
                </a:gs>
                <a:gs pos="50000">
                  <a:srgbClr val="F0F0F0"/>
                </a:gs>
                <a:gs pos="100000">
                  <a:schemeClr val="folHlink"/>
                </a:gs>
              </a:gsLst>
              <a:lin ang="5400000" scaled="1"/>
            </a:gradFill>
            <a:ln w="9525">
              <a:solidFill>
                <a:schemeClr val="tx1"/>
              </a:solidFill>
              <a:round/>
              <a:headEnd/>
              <a:tailEnd/>
            </a:ln>
            <a:effectLst>
              <a:outerShdw dist="35921" dir="2700000" algn="ctr" rotWithShape="0">
                <a:schemeClr val="tx1">
                  <a:alpha val="50000"/>
                </a:schemeClr>
              </a:outerShdw>
            </a:effectLst>
          </p:spPr>
          <p:txBody>
            <a:bodyPr wrap="none" anchor="ctr"/>
            <a:lstStyle/>
            <a:p>
              <a:pPr algn="ctr" eaLnBrk="0" hangingPunct="0"/>
              <a:r>
                <a:rPr lang="en-US" sz="3200" b="1">
                  <a:solidFill>
                    <a:srgbClr val="990033"/>
                  </a:solidFill>
                  <a:latin typeface="Arial Narrow" pitchFamily="34" charset="0"/>
                </a:rPr>
                <a:t>2</a:t>
              </a:r>
            </a:p>
          </p:txBody>
        </p:sp>
        <p:sp>
          <p:nvSpPr>
            <p:cNvPr id="7175" name="AutoShape 7"/>
            <p:cNvSpPr>
              <a:spLocks noChangeArrowheads="1"/>
            </p:cNvSpPr>
            <p:nvPr/>
          </p:nvSpPr>
          <p:spPr bwMode="auto">
            <a:xfrm>
              <a:off x="4153" y="2363"/>
              <a:ext cx="1172" cy="610"/>
            </a:xfrm>
            <a:prstGeom prst="roundRect">
              <a:avLst>
                <a:gd name="adj" fmla="val 4167"/>
              </a:avLst>
            </a:prstGeom>
            <a:solidFill>
              <a:schemeClr val="bg1"/>
            </a:solidFill>
            <a:ln w="9525" algn="ctr">
              <a:solidFill>
                <a:srgbClr val="4D4D4D"/>
              </a:solidFill>
              <a:round/>
              <a:headEnd/>
              <a:tailEnd/>
            </a:ln>
            <a:effectLst>
              <a:outerShdw dist="35921" dir="2700000" algn="ctr" rotWithShape="0">
                <a:srgbClr val="AFAFAF"/>
              </a:outerShdw>
            </a:effectLst>
          </p:spPr>
          <p:txBody>
            <a:bodyPr anchor="ctr"/>
            <a:lstStyle/>
            <a:p>
              <a:pPr eaLnBrk="0" hangingPunct="0">
                <a:lnSpc>
                  <a:spcPct val="85000"/>
                </a:lnSpc>
              </a:pPr>
              <a:r>
                <a:rPr lang="en-US" sz="2400" b="1" dirty="0">
                  <a:latin typeface="Arial Narrow" pitchFamily="34" charset="0"/>
                </a:rPr>
                <a:t>Change User</a:t>
              </a:r>
            </a:p>
            <a:p>
              <a:pPr eaLnBrk="0" hangingPunct="0">
                <a:lnSpc>
                  <a:spcPct val="85000"/>
                </a:lnSpc>
              </a:pPr>
              <a:r>
                <a:rPr lang="en-US" sz="1600" dirty="0">
                  <a:latin typeface="Arial Narrow" pitchFamily="34" charset="0"/>
                </a:rPr>
                <a:t>-Promotions</a:t>
              </a:r>
              <a:br>
                <a:rPr lang="en-US" sz="1600" dirty="0">
                  <a:latin typeface="Arial Narrow" pitchFamily="34" charset="0"/>
                </a:rPr>
              </a:br>
              <a:r>
                <a:rPr lang="en-US" sz="1600" dirty="0">
                  <a:latin typeface="Arial Narrow" pitchFamily="34" charset="0"/>
                </a:rPr>
                <a:t>-Transfers</a:t>
              </a:r>
              <a:br>
                <a:rPr lang="en-US" sz="1600" dirty="0">
                  <a:latin typeface="Arial Narrow" pitchFamily="34" charset="0"/>
                </a:rPr>
              </a:br>
              <a:r>
                <a:rPr lang="en-US" sz="1600" dirty="0">
                  <a:latin typeface="Arial Narrow" pitchFamily="34" charset="0"/>
                </a:rPr>
                <a:t>-Entitlement changes</a:t>
              </a:r>
            </a:p>
          </p:txBody>
        </p:sp>
        <p:pic>
          <p:nvPicPr>
            <p:cNvPr id="7176" name="Picture 8" descr="Document_CheckList01"/>
            <p:cNvPicPr>
              <a:picLocks noChangeAspect="1" noChangeArrowheads="1"/>
            </p:cNvPicPr>
            <p:nvPr/>
          </p:nvPicPr>
          <p:blipFill>
            <a:blip r:embed="rId3" cstate="print"/>
            <a:srcRect/>
            <a:stretch>
              <a:fillRect/>
            </a:stretch>
          </p:blipFill>
          <p:spPr bwMode="auto">
            <a:xfrm>
              <a:off x="4411" y="1437"/>
              <a:ext cx="526" cy="853"/>
            </a:xfrm>
            <a:prstGeom prst="rect">
              <a:avLst/>
            </a:prstGeom>
            <a:noFill/>
          </p:spPr>
        </p:pic>
      </p:grpSp>
      <p:grpSp>
        <p:nvGrpSpPr>
          <p:cNvPr id="3" name="Group 9"/>
          <p:cNvGrpSpPr>
            <a:grpSpLocks/>
          </p:cNvGrpSpPr>
          <p:nvPr/>
        </p:nvGrpSpPr>
        <p:grpSpPr bwMode="auto">
          <a:xfrm>
            <a:off x="3613150" y="1274763"/>
            <a:ext cx="3260725" cy="1606550"/>
            <a:chOff x="2276" y="779"/>
            <a:chExt cx="2054" cy="1012"/>
          </a:xfrm>
        </p:grpSpPr>
        <p:sp>
          <p:nvSpPr>
            <p:cNvPr id="7178" name="Oval 10"/>
            <p:cNvSpPr>
              <a:spLocks noChangeArrowheads="1"/>
            </p:cNvSpPr>
            <p:nvPr/>
          </p:nvSpPr>
          <p:spPr bwMode="auto">
            <a:xfrm>
              <a:off x="2443" y="864"/>
              <a:ext cx="927" cy="927"/>
            </a:xfrm>
            <a:prstGeom prst="ellipse">
              <a:avLst/>
            </a:prstGeom>
            <a:gradFill rotWithShape="1">
              <a:gsLst>
                <a:gs pos="0">
                  <a:srgbClr val="F0F1FF"/>
                </a:gs>
                <a:gs pos="100000">
                  <a:srgbClr val="B3C8DF">
                    <a:alpha val="75000"/>
                  </a:srgbClr>
                </a:gs>
              </a:gsLst>
              <a:path path="shape">
                <a:fillToRect l="50000" t="50000" r="50000" b="50000"/>
              </a:path>
            </a:gradFill>
            <a:ln w="9525" algn="ctr">
              <a:solidFill>
                <a:srgbClr val="5F5F5F"/>
              </a:solidFill>
              <a:round/>
              <a:headEnd/>
              <a:tailEnd/>
            </a:ln>
            <a:effectLst/>
          </p:spPr>
          <p:txBody>
            <a:bodyPr wrap="none" anchor="ctr"/>
            <a:lstStyle/>
            <a:p>
              <a:endParaRPr lang="en-US"/>
            </a:p>
          </p:txBody>
        </p:sp>
        <p:sp>
          <p:nvSpPr>
            <p:cNvPr id="7179" name="AutoShape 11"/>
            <p:cNvSpPr>
              <a:spLocks noChangeArrowheads="1"/>
            </p:cNvSpPr>
            <p:nvPr/>
          </p:nvSpPr>
          <p:spPr bwMode="auto">
            <a:xfrm>
              <a:off x="2276" y="857"/>
              <a:ext cx="247" cy="288"/>
            </a:xfrm>
            <a:prstGeom prst="roundRect">
              <a:avLst>
                <a:gd name="adj" fmla="val 0"/>
              </a:avLst>
            </a:prstGeom>
            <a:gradFill rotWithShape="1">
              <a:gsLst>
                <a:gs pos="0">
                  <a:schemeClr val="folHlink"/>
                </a:gs>
                <a:gs pos="50000">
                  <a:srgbClr val="F0F0F0"/>
                </a:gs>
                <a:gs pos="100000">
                  <a:schemeClr val="folHlink"/>
                </a:gs>
              </a:gsLst>
              <a:lin ang="5400000" scaled="1"/>
            </a:gradFill>
            <a:ln w="9525">
              <a:solidFill>
                <a:schemeClr val="tx1"/>
              </a:solidFill>
              <a:round/>
              <a:headEnd/>
              <a:tailEnd/>
            </a:ln>
            <a:effectLst>
              <a:outerShdw dist="35921" dir="2700000" algn="ctr" rotWithShape="0">
                <a:schemeClr val="tx1">
                  <a:alpha val="50000"/>
                </a:schemeClr>
              </a:outerShdw>
            </a:effectLst>
          </p:spPr>
          <p:txBody>
            <a:bodyPr wrap="none" anchor="ctr"/>
            <a:lstStyle/>
            <a:p>
              <a:pPr algn="ctr" eaLnBrk="0" hangingPunct="0"/>
              <a:r>
                <a:rPr lang="en-US" sz="3200" b="1">
                  <a:solidFill>
                    <a:srgbClr val="990033"/>
                  </a:solidFill>
                  <a:latin typeface="Arial Narrow" pitchFamily="34" charset="0"/>
                </a:rPr>
                <a:t>1</a:t>
              </a:r>
            </a:p>
          </p:txBody>
        </p:sp>
        <p:sp>
          <p:nvSpPr>
            <p:cNvPr id="7180" name="AutoShape 12"/>
            <p:cNvSpPr>
              <a:spLocks noChangeArrowheads="1"/>
            </p:cNvSpPr>
            <p:nvPr/>
          </p:nvSpPr>
          <p:spPr bwMode="auto">
            <a:xfrm>
              <a:off x="3124" y="779"/>
              <a:ext cx="1206" cy="557"/>
            </a:xfrm>
            <a:prstGeom prst="roundRect">
              <a:avLst>
                <a:gd name="adj" fmla="val 4167"/>
              </a:avLst>
            </a:prstGeom>
            <a:solidFill>
              <a:schemeClr val="bg1"/>
            </a:solidFill>
            <a:ln w="9525" algn="ctr">
              <a:solidFill>
                <a:srgbClr val="4D4D4D"/>
              </a:solidFill>
              <a:round/>
              <a:headEnd/>
              <a:tailEnd/>
            </a:ln>
            <a:effectLst>
              <a:outerShdw dist="35921" dir="2700000" algn="ctr" rotWithShape="0">
                <a:srgbClr val="AFAFAF"/>
              </a:outerShdw>
            </a:effectLst>
          </p:spPr>
          <p:txBody>
            <a:bodyPr anchor="ctr"/>
            <a:lstStyle/>
            <a:p>
              <a:pPr eaLnBrk="0" hangingPunct="0">
                <a:lnSpc>
                  <a:spcPct val="85000"/>
                </a:lnSpc>
              </a:pPr>
              <a:r>
                <a:rPr lang="en-US" sz="2400" b="1" dirty="0">
                  <a:latin typeface="Arial Narrow" pitchFamily="34" charset="0"/>
                </a:rPr>
                <a:t>New User</a:t>
              </a:r>
              <a:br>
                <a:rPr lang="en-US" sz="2400" b="1" dirty="0">
                  <a:latin typeface="Arial Narrow" pitchFamily="34" charset="0"/>
                </a:rPr>
              </a:br>
              <a:r>
                <a:rPr lang="en-US" sz="1600" dirty="0">
                  <a:latin typeface="Arial Narrow" pitchFamily="34" charset="0"/>
                </a:rPr>
                <a:t>-User ID creation</a:t>
              </a:r>
              <a:br>
                <a:rPr lang="en-US" sz="1600" dirty="0">
                  <a:latin typeface="Arial Narrow" pitchFamily="34" charset="0"/>
                </a:rPr>
              </a:br>
              <a:r>
                <a:rPr lang="en-US" sz="1600" dirty="0">
                  <a:latin typeface="Arial Narrow" pitchFamily="34" charset="0"/>
                </a:rPr>
                <a:t>-Credential issuance</a:t>
              </a:r>
              <a:br>
                <a:rPr lang="en-US" sz="1600" dirty="0">
                  <a:latin typeface="Arial Narrow" pitchFamily="34" charset="0"/>
                </a:rPr>
              </a:br>
              <a:r>
                <a:rPr lang="en-US" sz="1600" dirty="0">
                  <a:latin typeface="Arial Narrow" pitchFamily="34" charset="0"/>
                </a:rPr>
                <a:t>-Entitlements</a:t>
              </a:r>
            </a:p>
          </p:txBody>
        </p:sp>
        <p:pic>
          <p:nvPicPr>
            <p:cNvPr id="7181" name="Picture 13" descr="Users01"/>
            <p:cNvPicPr>
              <a:picLocks noChangeAspect="1" noChangeArrowheads="1"/>
            </p:cNvPicPr>
            <p:nvPr/>
          </p:nvPicPr>
          <p:blipFill>
            <a:blip r:embed="rId4" cstate="print"/>
            <a:srcRect/>
            <a:stretch>
              <a:fillRect/>
            </a:stretch>
          </p:blipFill>
          <p:spPr bwMode="auto">
            <a:xfrm>
              <a:off x="2562" y="909"/>
              <a:ext cx="500" cy="609"/>
            </a:xfrm>
            <a:prstGeom prst="rect">
              <a:avLst/>
            </a:prstGeom>
            <a:noFill/>
          </p:spPr>
        </p:pic>
      </p:grpSp>
      <p:grpSp>
        <p:nvGrpSpPr>
          <p:cNvPr id="4" name="Group 14"/>
          <p:cNvGrpSpPr>
            <a:grpSpLocks noChangeAspect="1"/>
          </p:cNvGrpSpPr>
          <p:nvPr/>
        </p:nvGrpSpPr>
        <p:grpSpPr bwMode="auto">
          <a:xfrm>
            <a:off x="2970213" y="2438400"/>
            <a:ext cx="3430587" cy="2719388"/>
            <a:chOff x="1775" y="1095"/>
            <a:chExt cx="2209" cy="2129"/>
          </a:xfrm>
        </p:grpSpPr>
        <p:sp>
          <p:nvSpPr>
            <p:cNvPr id="7183" name="AutoShape 15"/>
            <p:cNvSpPr>
              <a:spLocks noChangeAspect="1" noChangeArrowheads="1" noTextEdit="1"/>
            </p:cNvSpPr>
            <p:nvPr/>
          </p:nvSpPr>
          <p:spPr bwMode="auto">
            <a:xfrm>
              <a:off x="1775" y="1095"/>
              <a:ext cx="2209" cy="2129"/>
            </a:xfrm>
            <a:prstGeom prst="rect">
              <a:avLst/>
            </a:prstGeom>
            <a:noFill/>
            <a:ln w="9525">
              <a:noFill/>
              <a:miter lim="800000"/>
              <a:headEnd/>
              <a:tailEnd/>
            </a:ln>
            <a:effectLst>
              <a:outerShdw dist="35921" dir="2700000" algn="ctr" rotWithShape="0">
                <a:schemeClr val="tx1">
                  <a:alpha val="50000"/>
                </a:schemeClr>
              </a:outerShdw>
            </a:effectLst>
          </p:spPr>
          <p:txBody>
            <a:bodyPr/>
            <a:lstStyle/>
            <a:p>
              <a:endParaRPr lang="en-US"/>
            </a:p>
          </p:txBody>
        </p:sp>
        <p:sp>
          <p:nvSpPr>
            <p:cNvPr id="7184" name="Freeform 16"/>
            <p:cNvSpPr>
              <a:spLocks/>
            </p:cNvSpPr>
            <p:nvPr/>
          </p:nvSpPr>
          <p:spPr bwMode="auto">
            <a:xfrm>
              <a:off x="1775" y="1094"/>
              <a:ext cx="2209" cy="2130"/>
            </a:xfrm>
            <a:custGeom>
              <a:avLst/>
              <a:gdLst/>
              <a:ahLst/>
              <a:cxnLst>
                <a:cxn ang="0">
                  <a:pos x="10" y="911"/>
                </a:cxn>
                <a:cxn ang="0">
                  <a:pos x="39" y="779"/>
                </a:cxn>
                <a:cxn ang="0">
                  <a:pos x="85" y="653"/>
                </a:cxn>
                <a:cxn ang="0">
                  <a:pos x="157" y="519"/>
                </a:cxn>
                <a:cxn ang="0">
                  <a:pos x="122" y="408"/>
                </a:cxn>
                <a:cxn ang="0">
                  <a:pos x="252" y="288"/>
                </a:cxn>
                <a:cxn ang="0">
                  <a:pos x="404" y="190"/>
                </a:cxn>
                <a:cxn ang="0">
                  <a:pos x="591" y="104"/>
                </a:cxn>
                <a:cxn ang="0">
                  <a:pos x="774" y="51"/>
                </a:cxn>
                <a:cxn ang="0">
                  <a:pos x="708" y="165"/>
                </a:cxn>
                <a:cxn ang="0">
                  <a:pos x="586" y="392"/>
                </a:cxn>
                <a:cxn ang="0">
                  <a:pos x="492" y="639"/>
                </a:cxn>
                <a:cxn ang="0">
                  <a:pos x="384" y="630"/>
                </a:cxn>
                <a:cxn ang="0">
                  <a:pos x="299" y="806"/>
                </a:cxn>
                <a:cxn ang="0">
                  <a:pos x="261" y="993"/>
                </a:cxn>
                <a:cxn ang="0">
                  <a:pos x="267" y="1184"/>
                </a:cxn>
                <a:cxn ang="0">
                  <a:pos x="315" y="1369"/>
                </a:cxn>
                <a:cxn ang="0">
                  <a:pos x="405" y="1539"/>
                </a:cxn>
                <a:cxn ang="0">
                  <a:pos x="533" y="1686"/>
                </a:cxn>
                <a:cxn ang="0">
                  <a:pos x="697" y="1802"/>
                </a:cxn>
                <a:cxn ang="0">
                  <a:pos x="897" y="1878"/>
                </a:cxn>
                <a:cxn ang="0">
                  <a:pos x="1131" y="1906"/>
                </a:cxn>
                <a:cxn ang="0">
                  <a:pos x="1480" y="1848"/>
                </a:cxn>
                <a:cxn ang="0">
                  <a:pos x="1742" y="1692"/>
                </a:cxn>
                <a:cxn ang="0">
                  <a:pos x="1919" y="1463"/>
                </a:cxn>
                <a:cxn ang="0">
                  <a:pos x="2009" y="1187"/>
                </a:cxn>
                <a:cxn ang="0">
                  <a:pos x="2013" y="890"/>
                </a:cxn>
                <a:cxn ang="0">
                  <a:pos x="1931" y="598"/>
                </a:cxn>
                <a:cxn ang="0">
                  <a:pos x="1761" y="337"/>
                </a:cxn>
                <a:cxn ang="0">
                  <a:pos x="1506" y="132"/>
                </a:cxn>
                <a:cxn ang="0">
                  <a:pos x="1163" y="9"/>
                </a:cxn>
                <a:cxn ang="0">
                  <a:pos x="1270" y="12"/>
                </a:cxn>
                <a:cxn ang="0">
                  <a:pos x="1478" y="65"/>
                </a:cxn>
                <a:cxn ang="0">
                  <a:pos x="1647" y="141"/>
                </a:cxn>
                <a:cxn ang="0">
                  <a:pos x="1801" y="243"/>
                </a:cxn>
                <a:cxn ang="0">
                  <a:pos x="1936" y="367"/>
                </a:cxn>
                <a:cxn ang="0">
                  <a:pos x="2048" y="511"/>
                </a:cxn>
                <a:cxn ang="0">
                  <a:pos x="2133" y="673"/>
                </a:cxn>
                <a:cxn ang="0">
                  <a:pos x="2188" y="848"/>
                </a:cxn>
                <a:cxn ang="0">
                  <a:pos x="2209" y="1035"/>
                </a:cxn>
                <a:cxn ang="0">
                  <a:pos x="2195" y="1236"/>
                </a:cxn>
                <a:cxn ang="0">
                  <a:pos x="2148" y="1423"/>
                </a:cxn>
                <a:cxn ang="0">
                  <a:pos x="2073" y="1593"/>
                </a:cxn>
                <a:cxn ang="0">
                  <a:pos x="1971" y="1743"/>
                </a:cxn>
                <a:cxn ang="0">
                  <a:pos x="1845" y="1872"/>
                </a:cxn>
                <a:cxn ang="0">
                  <a:pos x="1699" y="1977"/>
                </a:cxn>
                <a:cxn ang="0">
                  <a:pos x="1534" y="2056"/>
                </a:cxn>
                <a:cxn ang="0">
                  <a:pos x="1354" y="2108"/>
                </a:cxn>
                <a:cxn ang="0">
                  <a:pos x="1162" y="2130"/>
                </a:cxn>
                <a:cxn ang="0">
                  <a:pos x="967" y="2120"/>
                </a:cxn>
                <a:cxn ang="0">
                  <a:pos x="733" y="2067"/>
                </a:cxn>
                <a:cxn ang="0">
                  <a:pos x="564" y="1994"/>
                </a:cxn>
                <a:cxn ang="0">
                  <a:pos x="411" y="1897"/>
                </a:cxn>
                <a:cxn ang="0">
                  <a:pos x="276" y="1775"/>
                </a:cxn>
                <a:cxn ang="0">
                  <a:pos x="165" y="1632"/>
                </a:cxn>
                <a:cxn ang="0">
                  <a:pos x="79" y="1467"/>
                </a:cxn>
                <a:cxn ang="0">
                  <a:pos x="23" y="1283"/>
                </a:cxn>
                <a:cxn ang="0">
                  <a:pos x="1" y="1081"/>
                </a:cxn>
              </a:cxnLst>
              <a:rect l="0" t="0" r="r" b="b"/>
              <a:pathLst>
                <a:path w="2209" h="2130">
                  <a:moveTo>
                    <a:pt x="0" y="1050"/>
                  </a:moveTo>
                  <a:lnTo>
                    <a:pt x="1" y="1010"/>
                  </a:lnTo>
                  <a:lnTo>
                    <a:pt x="2" y="990"/>
                  </a:lnTo>
                  <a:lnTo>
                    <a:pt x="3" y="970"/>
                  </a:lnTo>
                  <a:lnTo>
                    <a:pt x="5" y="951"/>
                  </a:lnTo>
                  <a:lnTo>
                    <a:pt x="7" y="931"/>
                  </a:lnTo>
                  <a:lnTo>
                    <a:pt x="10" y="911"/>
                  </a:lnTo>
                  <a:lnTo>
                    <a:pt x="13" y="892"/>
                  </a:lnTo>
                  <a:lnTo>
                    <a:pt x="16" y="873"/>
                  </a:lnTo>
                  <a:lnTo>
                    <a:pt x="20" y="854"/>
                  </a:lnTo>
                  <a:lnTo>
                    <a:pt x="24" y="835"/>
                  </a:lnTo>
                  <a:lnTo>
                    <a:pt x="29" y="816"/>
                  </a:lnTo>
                  <a:lnTo>
                    <a:pt x="34" y="797"/>
                  </a:lnTo>
                  <a:lnTo>
                    <a:pt x="39" y="779"/>
                  </a:lnTo>
                  <a:lnTo>
                    <a:pt x="44" y="760"/>
                  </a:lnTo>
                  <a:lnTo>
                    <a:pt x="50" y="742"/>
                  </a:lnTo>
                  <a:lnTo>
                    <a:pt x="56" y="724"/>
                  </a:lnTo>
                  <a:lnTo>
                    <a:pt x="63" y="706"/>
                  </a:lnTo>
                  <a:lnTo>
                    <a:pt x="70" y="688"/>
                  </a:lnTo>
                  <a:lnTo>
                    <a:pt x="77" y="670"/>
                  </a:lnTo>
                  <a:lnTo>
                    <a:pt x="85" y="653"/>
                  </a:lnTo>
                  <a:lnTo>
                    <a:pt x="93" y="636"/>
                  </a:lnTo>
                  <a:lnTo>
                    <a:pt x="109" y="601"/>
                  </a:lnTo>
                  <a:lnTo>
                    <a:pt x="118" y="585"/>
                  </a:lnTo>
                  <a:lnTo>
                    <a:pt x="127" y="568"/>
                  </a:lnTo>
                  <a:lnTo>
                    <a:pt x="137" y="551"/>
                  </a:lnTo>
                  <a:lnTo>
                    <a:pt x="147" y="535"/>
                  </a:lnTo>
                  <a:lnTo>
                    <a:pt x="157" y="519"/>
                  </a:lnTo>
                  <a:lnTo>
                    <a:pt x="167" y="503"/>
                  </a:lnTo>
                  <a:lnTo>
                    <a:pt x="189" y="472"/>
                  </a:lnTo>
                  <a:lnTo>
                    <a:pt x="148" y="450"/>
                  </a:lnTo>
                  <a:lnTo>
                    <a:pt x="119" y="434"/>
                  </a:lnTo>
                  <a:lnTo>
                    <a:pt x="109" y="428"/>
                  </a:lnTo>
                  <a:lnTo>
                    <a:pt x="106" y="426"/>
                  </a:lnTo>
                  <a:lnTo>
                    <a:pt x="122" y="408"/>
                  </a:lnTo>
                  <a:lnTo>
                    <a:pt x="139" y="389"/>
                  </a:lnTo>
                  <a:lnTo>
                    <a:pt x="156" y="371"/>
                  </a:lnTo>
                  <a:lnTo>
                    <a:pt x="174" y="354"/>
                  </a:lnTo>
                  <a:lnTo>
                    <a:pt x="193" y="337"/>
                  </a:lnTo>
                  <a:lnTo>
                    <a:pt x="212" y="320"/>
                  </a:lnTo>
                  <a:lnTo>
                    <a:pt x="232" y="304"/>
                  </a:lnTo>
                  <a:lnTo>
                    <a:pt x="252" y="288"/>
                  </a:lnTo>
                  <a:lnTo>
                    <a:pt x="273" y="273"/>
                  </a:lnTo>
                  <a:lnTo>
                    <a:pt x="294" y="258"/>
                  </a:lnTo>
                  <a:lnTo>
                    <a:pt x="315" y="243"/>
                  </a:lnTo>
                  <a:lnTo>
                    <a:pt x="337" y="229"/>
                  </a:lnTo>
                  <a:lnTo>
                    <a:pt x="359" y="216"/>
                  </a:lnTo>
                  <a:lnTo>
                    <a:pt x="381" y="202"/>
                  </a:lnTo>
                  <a:lnTo>
                    <a:pt x="404" y="190"/>
                  </a:lnTo>
                  <a:lnTo>
                    <a:pt x="427" y="177"/>
                  </a:lnTo>
                  <a:lnTo>
                    <a:pt x="450" y="166"/>
                  </a:lnTo>
                  <a:lnTo>
                    <a:pt x="473" y="154"/>
                  </a:lnTo>
                  <a:lnTo>
                    <a:pt x="497" y="143"/>
                  </a:lnTo>
                  <a:lnTo>
                    <a:pt x="520" y="133"/>
                  </a:lnTo>
                  <a:lnTo>
                    <a:pt x="567" y="113"/>
                  </a:lnTo>
                  <a:lnTo>
                    <a:pt x="591" y="104"/>
                  </a:lnTo>
                  <a:lnTo>
                    <a:pt x="614" y="96"/>
                  </a:lnTo>
                  <a:lnTo>
                    <a:pt x="637" y="88"/>
                  </a:lnTo>
                  <a:lnTo>
                    <a:pt x="661" y="80"/>
                  </a:lnTo>
                  <a:lnTo>
                    <a:pt x="707" y="67"/>
                  </a:lnTo>
                  <a:lnTo>
                    <a:pt x="729" y="61"/>
                  </a:lnTo>
                  <a:lnTo>
                    <a:pt x="752" y="56"/>
                  </a:lnTo>
                  <a:lnTo>
                    <a:pt x="774" y="51"/>
                  </a:lnTo>
                  <a:lnTo>
                    <a:pt x="796" y="46"/>
                  </a:lnTo>
                  <a:lnTo>
                    <a:pt x="787" y="57"/>
                  </a:lnTo>
                  <a:lnTo>
                    <a:pt x="777" y="69"/>
                  </a:lnTo>
                  <a:lnTo>
                    <a:pt x="759" y="92"/>
                  </a:lnTo>
                  <a:lnTo>
                    <a:pt x="741" y="116"/>
                  </a:lnTo>
                  <a:lnTo>
                    <a:pt x="724" y="140"/>
                  </a:lnTo>
                  <a:lnTo>
                    <a:pt x="708" y="165"/>
                  </a:lnTo>
                  <a:lnTo>
                    <a:pt x="692" y="190"/>
                  </a:lnTo>
                  <a:lnTo>
                    <a:pt x="677" y="215"/>
                  </a:lnTo>
                  <a:lnTo>
                    <a:pt x="662" y="241"/>
                  </a:lnTo>
                  <a:lnTo>
                    <a:pt x="648" y="267"/>
                  </a:lnTo>
                  <a:lnTo>
                    <a:pt x="634" y="292"/>
                  </a:lnTo>
                  <a:lnTo>
                    <a:pt x="609" y="343"/>
                  </a:lnTo>
                  <a:lnTo>
                    <a:pt x="586" y="392"/>
                  </a:lnTo>
                  <a:lnTo>
                    <a:pt x="575" y="416"/>
                  </a:lnTo>
                  <a:lnTo>
                    <a:pt x="565" y="439"/>
                  </a:lnTo>
                  <a:lnTo>
                    <a:pt x="547" y="484"/>
                  </a:lnTo>
                  <a:lnTo>
                    <a:pt x="531" y="525"/>
                  </a:lnTo>
                  <a:lnTo>
                    <a:pt x="518" y="562"/>
                  </a:lnTo>
                  <a:lnTo>
                    <a:pt x="507" y="593"/>
                  </a:lnTo>
                  <a:lnTo>
                    <a:pt x="492" y="639"/>
                  </a:lnTo>
                  <a:lnTo>
                    <a:pt x="487" y="655"/>
                  </a:lnTo>
                  <a:lnTo>
                    <a:pt x="484" y="653"/>
                  </a:lnTo>
                  <a:lnTo>
                    <a:pt x="474" y="647"/>
                  </a:lnTo>
                  <a:lnTo>
                    <a:pt x="444" y="630"/>
                  </a:lnTo>
                  <a:lnTo>
                    <a:pt x="414" y="614"/>
                  </a:lnTo>
                  <a:lnTo>
                    <a:pt x="400" y="606"/>
                  </a:lnTo>
                  <a:lnTo>
                    <a:pt x="384" y="630"/>
                  </a:lnTo>
                  <a:lnTo>
                    <a:pt x="369" y="654"/>
                  </a:lnTo>
                  <a:lnTo>
                    <a:pt x="355" y="678"/>
                  </a:lnTo>
                  <a:lnTo>
                    <a:pt x="342" y="703"/>
                  </a:lnTo>
                  <a:lnTo>
                    <a:pt x="330" y="728"/>
                  </a:lnTo>
                  <a:lnTo>
                    <a:pt x="319" y="754"/>
                  </a:lnTo>
                  <a:lnTo>
                    <a:pt x="309" y="780"/>
                  </a:lnTo>
                  <a:lnTo>
                    <a:pt x="299" y="806"/>
                  </a:lnTo>
                  <a:lnTo>
                    <a:pt x="291" y="832"/>
                  </a:lnTo>
                  <a:lnTo>
                    <a:pt x="284" y="858"/>
                  </a:lnTo>
                  <a:lnTo>
                    <a:pt x="277" y="885"/>
                  </a:lnTo>
                  <a:lnTo>
                    <a:pt x="272" y="912"/>
                  </a:lnTo>
                  <a:lnTo>
                    <a:pt x="267" y="939"/>
                  </a:lnTo>
                  <a:lnTo>
                    <a:pt x="264" y="966"/>
                  </a:lnTo>
                  <a:lnTo>
                    <a:pt x="261" y="993"/>
                  </a:lnTo>
                  <a:lnTo>
                    <a:pt x="259" y="1020"/>
                  </a:lnTo>
                  <a:lnTo>
                    <a:pt x="258" y="1047"/>
                  </a:lnTo>
                  <a:lnTo>
                    <a:pt x="258" y="1076"/>
                  </a:lnTo>
                  <a:lnTo>
                    <a:pt x="259" y="1103"/>
                  </a:lnTo>
                  <a:lnTo>
                    <a:pt x="261" y="1130"/>
                  </a:lnTo>
                  <a:lnTo>
                    <a:pt x="263" y="1157"/>
                  </a:lnTo>
                  <a:lnTo>
                    <a:pt x="267" y="1184"/>
                  </a:lnTo>
                  <a:lnTo>
                    <a:pt x="271" y="1211"/>
                  </a:lnTo>
                  <a:lnTo>
                    <a:pt x="277" y="1238"/>
                  </a:lnTo>
                  <a:lnTo>
                    <a:pt x="283" y="1264"/>
                  </a:lnTo>
                  <a:lnTo>
                    <a:pt x="290" y="1291"/>
                  </a:lnTo>
                  <a:lnTo>
                    <a:pt x="297" y="1317"/>
                  </a:lnTo>
                  <a:lnTo>
                    <a:pt x="306" y="1343"/>
                  </a:lnTo>
                  <a:lnTo>
                    <a:pt x="315" y="1369"/>
                  </a:lnTo>
                  <a:lnTo>
                    <a:pt x="326" y="1394"/>
                  </a:lnTo>
                  <a:lnTo>
                    <a:pt x="337" y="1419"/>
                  </a:lnTo>
                  <a:lnTo>
                    <a:pt x="349" y="1444"/>
                  </a:lnTo>
                  <a:lnTo>
                    <a:pt x="362" y="1468"/>
                  </a:lnTo>
                  <a:lnTo>
                    <a:pt x="375" y="1492"/>
                  </a:lnTo>
                  <a:lnTo>
                    <a:pt x="390" y="1516"/>
                  </a:lnTo>
                  <a:lnTo>
                    <a:pt x="405" y="1539"/>
                  </a:lnTo>
                  <a:lnTo>
                    <a:pt x="421" y="1562"/>
                  </a:lnTo>
                  <a:lnTo>
                    <a:pt x="437" y="1584"/>
                  </a:lnTo>
                  <a:lnTo>
                    <a:pt x="455" y="1605"/>
                  </a:lnTo>
                  <a:lnTo>
                    <a:pt x="473" y="1627"/>
                  </a:lnTo>
                  <a:lnTo>
                    <a:pt x="492" y="1647"/>
                  </a:lnTo>
                  <a:lnTo>
                    <a:pt x="512" y="1667"/>
                  </a:lnTo>
                  <a:lnTo>
                    <a:pt x="533" y="1686"/>
                  </a:lnTo>
                  <a:lnTo>
                    <a:pt x="554" y="1705"/>
                  </a:lnTo>
                  <a:lnTo>
                    <a:pt x="576" y="1723"/>
                  </a:lnTo>
                  <a:lnTo>
                    <a:pt x="599" y="1741"/>
                  </a:lnTo>
                  <a:lnTo>
                    <a:pt x="622" y="1757"/>
                  </a:lnTo>
                  <a:lnTo>
                    <a:pt x="647" y="1773"/>
                  </a:lnTo>
                  <a:lnTo>
                    <a:pt x="672" y="1788"/>
                  </a:lnTo>
                  <a:lnTo>
                    <a:pt x="697" y="1802"/>
                  </a:lnTo>
                  <a:lnTo>
                    <a:pt x="724" y="1816"/>
                  </a:lnTo>
                  <a:lnTo>
                    <a:pt x="751" y="1829"/>
                  </a:lnTo>
                  <a:lnTo>
                    <a:pt x="779" y="1840"/>
                  </a:lnTo>
                  <a:lnTo>
                    <a:pt x="807" y="1851"/>
                  </a:lnTo>
                  <a:lnTo>
                    <a:pt x="837" y="1861"/>
                  </a:lnTo>
                  <a:lnTo>
                    <a:pt x="866" y="1870"/>
                  </a:lnTo>
                  <a:lnTo>
                    <a:pt x="897" y="1878"/>
                  </a:lnTo>
                  <a:lnTo>
                    <a:pt x="928" y="1885"/>
                  </a:lnTo>
                  <a:lnTo>
                    <a:pt x="960" y="1891"/>
                  </a:lnTo>
                  <a:lnTo>
                    <a:pt x="993" y="1896"/>
                  </a:lnTo>
                  <a:lnTo>
                    <a:pt x="1026" y="1900"/>
                  </a:lnTo>
                  <a:lnTo>
                    <a:pt x="1060" y="1903"/>
                  </a:lnTo>
                  <a:lnTo>
                    <a:pt x="1095" y="1905"/>
                  </a:lnTo>
                  <a:lnTo>
                    <a:pt x="1131" y="1906"/>
                  </a:lnTo>
                  <a:lnTo>
                    <a:pt x="1186" y="1904"/>
                  </a:lnTo>
                  <a:lnTo>
                    <a:pt x="1239" y="1901"/>
                  </a:lnTo>
                  <a:lnTo>
                    <a:pt x="1291" y="1895"/>
                  </a:lnTo>
                  <a:lnTo>
                    <a:pt x="1341" y="1886"/>
                  </a:lnTo>
                  <a:lnTo>
                    <a:pt x="1389" y="1875"/>
                  </a:lnTo>
                  <a:lnTo>
                    <a:pt x="1435" y="1863"/>
                  </a:lnTo>
                  <a:lnTo>
                    <a:pt x="1480" y="1848"/>
                  </a:lnTo>
                  <a:lnTo>
                    <a:pt x="1522" y="1831"/>
                  </a:lnTo>
                  <a:lnTo>
                    <a:pt x="1564" y="1812"/>
                  </a:lnTo>
                  <a:lnTo>
                    <a:pt x="1603" y="1791"/>
                  </a:lnTo>
                  <a:lnTo>
                    <a:pt x="1640" y="1769"/>
                  </a:lnTo>
                  <a:lnTo>
                    <a:pt x="1676" y="1745"/>
                  </a:lnTo>
                  <a:lnTo>
                    <a:pt x="1710" y="1719"/>
                  </a:lnTo>
                  <a:lnTo>
                    <a:pt x="1742" y="1692"/>
                  </a:lnTo>
                  <a:lnTo>
                    <a:pt x="1773" y="1663"/>
                  </a:lnTo>
                  <a:lnTo>
                    <a:pt x="1802" y="1632"/>
                  </a:lnTo>
                  <a:lnTo>
                    <a:pt x="1829" y="1601"/>
                  </a:lnTo>
                  <a:lnTo>
                    <a:pt x="1854" y="1568"/>
                  </a:lnTo>
                  <a:lnTo>
                    <a:pt x="1877" y="1534"/>
                  </a:lnTo>
                  <a:lnTo>
                    <a:pt x="1899" y="1499"/>
                  </a:lnTo>
                  <a:lnTo>
                    <a:pt x="1919" y="1463"/>
                  </a:lnTo>
                  <a:lnTo>
                    <a:pt x="1937" y="1426"/>
                  </a:lnTo>
                  <a:lnTo>
                    <a:pt x="1954" y="1388"/>
                  </a:lnTo>
                  <a:lnTo>
                    <a:pt x="1968" y="1349"/>
                  </a:lnTo>
                  <a:lnTo>
                    <a:pt x="1981" y="1309"/>
                  </a:lnTo>
                  <a:lnTo>
                    <a:pt x="1992" y="1269"/>
                  </a:lnTo>
                  <a:lnTo>
                    <a:pt x="2002" y="1228"/>
                  </a:lnTo>
                  <a:lnTo>
                    <a:pt x="2009" y="1187"/>
                  </a:lnTo>
                  <a:lnTo>
                    <a:pt x="2015" y="1145"/>
                  </a:lnTo>
                  <a:lnTo>
                    <a:pt x="2019" y="1103"/>
                  </a:lnTo>
                  <a:lnTo>
                    <a:pt x="2022" y="1060"/>
                  </a:lnTo>
                  <a:lnTo>
                    <a:pt x="2022" y="1018"/>
                  </a:lnTo>
                  <a:lnTo>
                    <a:pt x="2021" y="975"/>
                  </a:lnTo>
                  <a:lnTo>
                    <a:pt x="2018" y="932"/>
                  </a:lnTo>
                  <a:lnTo>
                    <a:pt x="2013" y="890"/>
                  </a:lnTo>
                  <a:lnTo>
                    <a:pt x="2007" y="847"/>
                  </a:lnTo>
                  <a:lnTo>
                    <a:pt x="1998" y="805"/>
                  </a:lnTo>
                  <a:lnTo>
                    <a:pt x="1988" y="762"/>
                  </a:lnTo>
                  <a:lnTo>
                    <a:pt x="1977" y="721"/>
                  </a:lnTo>
                  <a:lnTo>
                    <a:pt x="1963" y="679"/>
                  </a:lnTo>
                  <a:lnTo>
                    <a:pt x="1948" y="638"/>
                  </a:lnTo>
                  <a:lnTo>
                    <a:pt x="1931" y="598"/>
                  </a:lnTo>
                  <a:lnTo>
                    <a:pt x="1912" y="558"/>
                  </a:lnTo>
                  <a:lnTo>
                    <a:pt x="1891" y="519"/>
                  </a:lnTo>
                  <a:lnTo>
                    <a:pt x="1869" y="481"/>
                  </a:lnTo>
                  <a:lnTo>
                    <a:pt x="1845" y="443"/>
                  </a:lnTo>
                  <a:lnTo>
                    <a:pt x="1819" y="407"/>
                  </a:lnTo>
                  <a:lnTo>
                    <a:pt x="1791" y="371"/>
                  </a:lnTo>
                  <a:lnTo>
                    <a:pt x="1761" y="337"/>
                  </a:lnTo>
                  <a:lnTo>
                    <a:pt x="1730" y="303"/>
                  </a:lnTo>
                  <a:lnTo>
                    <a:pt x="1697" y="271"/>
                  </a:lnTo>
                  <a:lnTo>
                    <a:pt x="1662" y="240"/>
                  </a:lnTo>
                  <a:lnTo>
                    <a:pt x="1626" y="211"/>
                  </a:lnTo>
                  <a:lnTo>
                    <a:pt x="1588" y="183"/>
                  </a:lnTo>
                  <a:lnTo>
                    <a:pt x="1547" y="157"/>
                  </a:lnTo>
                  <a:lnTo>
                    <a:pt x="1506" y="132"/>
                  </a:lnTo>
                  <a:lnTo>
                    <a:pt x="1462" y="109"/>
                  </a:lnTo>
                  <a:lnTo>
                    <a:pt x="1417" y="87"/>
                  </a:lnTo>
                  <a:lnTo>
                    <a:pt x="1369" y="68"/>
                  </a:lnTo>
                  <a:lnTo>
                    <a:pt x="1320" y="50"/>
                  </a:lnTo>
                  <a:lnTo>
                    <a:pt x="1270" y="34"/>
                  </a:lnTo>
                  <a:lnTo>
                    <a:pt x="1217" y="21"/>
                  </a:lnTo>
                  <a:lnTo>
                    <a:pt x="1163" y="9"/>
                  </a:lnTo>
                  <a:lnTo>
                    <a:pt x="1107" y="0"/>
                  </a:lnTo>
                  <a:lnTo>
                    <a:pt x="1134" y="0"/>
                  </a:lnTo>
                  <a:lnTo>
                    <a:pt x="1162" y="1"/>
                  </a:lnTo>
                  <a:lnTo>
                    <a:pt x="1189" y="3"/>
                  </a:lnTo>
                  <a:lnTo>
                    <a:pt x="1216" y="5"/>
                  </a:lnTo>
                  <a:lnTo>
                    <a:pt x="1243" y="9"/>
                  </a:lnTo>
                  <a:lnTo>
                    <a:pt x="1270" y="12"/>
                  </a:lnTo>
                  <a:lnTo>
                    <a:pt x="1297" y="17"/>
                  </a:lnTo>
                  <a:lnTo>
                    <a:pt x="1323" y="22"/>
                  </a:lnTo>
                  <a:lnTo>
                    <a:pt x="1349" y="27"/>
                  </a:lnTo>
                  <a:lnTo>
                    <a:pt x="1376" y="34"/>
                  </a:lnTo>
                  <a:lnTo>
                    <a:pt x="1427" y="48"/>
                  </a:lnTo>
                  <a:lnTo>
                    <a:pt x="1453" y="56"/>
                  </a:lnTo>
                  <a:lnTo>
                    <a:pt x="1478" y="65"/>
                  </a:lnTo>
                  <a:lnTo>
                    <a:pt x="1503" y="74"/>
                  </a:lnTo>
                  <a:lnTo>
                    <a:pt x="1528" y="84"/>
                  </a:lnTo>
                  <a:lnTo>
                    <a:pt x="1552" y="94"/>
                  </a:lnTo>
                  <a:lnTo>
                    <a:pt x="1577" y="105"/>
                  </a:lnTo>
                  <a:lnTo>
                    <a:pt x="1601" y="117"/>
                  </a:lnTo>
                  <a:lnTo>
                    <a:pt x="1624" y="129"/>
                  </a:lnTo>
                  <a:lnTo>
                    <a:pt x="1647" y="141"/>
                  </a:lnTo>
                  <a:lnTo>
                    <a:pt x="1671" y="154"/>
                  </a:lnTo>
                  <a:lnTo>
                    <a:pt x="1693" y="168"/>
                  </a:lnTo>
                  <a:lnTo>
                    <a:pt x="1716" y="182"/>
                  </a:lnTo>
                  <a:lnTo>
                    <a:pt x="1738" y="196"/>
                  </a:lnTo>
                  <a:lnTo>
                    <a:pt x="1759" y="211"/>
                  </a:lnTo>
                  <a:lnTo>
                    <a:pt x="1780" y="227"/>
                  </a:lnTo>
                  <a:lnTo>
                    <a:pt x="1801" y="243"/>
                  </a:lnTo>
                  <a:lnTo>
                    <a:pt x="1822" y="259"/>
                  </a:lnTo>
                  <a:lnTo>
                    <a:pt x="1842" y="276"/>
                  </a:lnTo>
                  <a:lnTo>
                    <a:pt x="1862" y="294"/>
                  </a:lnTo>
                  <a:lnTo>
                    <a:pt x="1881" y="311"/>
                  </a:lnTo>
                  <a:lnTo>
                    <a:pt x="1900" y="330"/>
                  </a:lnTo>
                  <a:lnTo>
                    <a:pt x="1918" y="348"/>
                  </a:lnTo>
                  <a:lnTo>
                    <a:pt x="1936" y="367"/>
                  </a:lnTo>
                  <a:lnTo>
                    <a:pt x="1953" y="387"/>
                  </a:lnTo>
                  <a:lnTo>
                    <a:pt x="1970" y="407"/>
                  </a:lnTo>
                  <a:lnTo>
                    <a:pt x="1987" y="427"/>
                  </a:lnTo>
                  <a:lnTo>
                    <a:pt x="2003" y="447"/>
                  </a:lnTo>
                  <a:lnTo>
                    <a:pt x="2018" y="468"/>
                  </a:lnTo>
                  <a:lnTo>
                    <a:pt x="2033" y="490"/>
                  </a:lnTo>
                  <a:lnTo>
                    <a:pt x="2048" y="511"/>
                  </a:lnTo>
                  <a:lnTo>
                    <a:pt x="2062" y="534"/>
                  </a:lnTo>
                  <a:lnTo>
                    <a:pt x="2075" y="556"/>
                  </a:lnTo>
                  <a:lnTo>
                    <a:pt x="2088" y="579"/>
                  </a:lnTo>
                  <a:lnTo>
                    <a:pt x="2100" y="602"/>
                  </a:lnTo>
                  <a:lnTo>
                    <a:pt x="2112" y="625"/>
                  </a:lnTo>
                  <a:lnTo>
                    <a:pt x="2123" y="649"/>
                  </a:lnTo>
                  <a:lnTo>
                    <a:pt x="2133" y="673"/>
                  </a:lnTo>
                  <a:lnTo>
                    <a:pt x="2143" y="697"/>
                  </a:lnTo>
                  <a:lnTo>
                    <a:pt x="2152" y="721"/>
                  </a:lnTo>
                  <a:lnTo>
                    <a:pt x="2160" y="746"/>
                  </a:lnTo>
                  <a:lnTo>
                    <a:pt x="2168" y="771"/>
                  </a:lnTo>
                  <a:lnTo>
                    <a:pt x="2176" y="797"/>
                  </a:lnTo>
                  <a:lnTo>
                    <a:pt x="2182" y="822"/>
                  </a:lnTo>
                  <a:lnTo>
                    <a:pt x="2188" y="848"/>
                  </a:lnTo>
                  <a:lnTo>
                    <a:pt x="2193" y="874"/>
                  </a:lnTo>
                  <a:lnTo>
                    <a:pt x="2198" y="900"/>
                  </a:lnTo>
                  <a:lnTo>
                    <a:pt x="2201" y="927"/>
                  </a:lnTo>
                  <a:lnTo>
                    <a:pt x="2204" y="954"/>
                  </a:lnTo>
                  <a:lnTo>
                    <a:pt x="2207" y="980"/>
                  </a:lnTo>
                  <a:lnTo>
                    <a:pt x="2208" y="1008"/>
                  </a:lnTo>
                  <a:lnTo>
                    <a:pt x="2209" y="1035"/>
                  </a:lnTo>
                  <a:lnTo>
                    <a:pt x="2209" y="1062"/>
                  </a:lnTo>
                  <a:lnTo>
                    <a:pt x="2208" y="1093"/>
                  </a:lnTo>
                  <a:lnTo>
                    <a:pt x="2207" y="1122"/>
                  </a:lnTo>
                  <a:lnTo>
                    <a:pt x="2205" y="1151"/>
                  </a:lnTo>
                  <a:lnTo>
                    <a:pt x="2202" y="1179"/>
                  </a:lnTo>
                  <a:lnTo>
                    <a:pt x="2199" y="1208"/>
                  </a:lnTo>
                  <a:lnTo>
                    <a:pt x="2195" y="1236"/>
                  </a:lnTo>
                  <a:lnTo>
                    <a:pt x="2190" y="1264"/>
                  </a:lnTo>
                  <a:lnTo>
                    <a:pt x="2184" y="1291"/>
                  </a:lnTo>
                  <a:lnTo>
                    <a:pt x="2178" y="1318"/>
                  </a:lnTo>
                  <a:lnTo>
                    <a:pt x="2172" y="1345"/>
                  </a:lnTo>
                  <a:lnTo>
                    <a:pt x="2165" y="1371"/>
                  </a:lnTo>
                  <a:lnTo>
                    <a:pt x="2157" y="1397"/>
                  </a:lnTo>
                  <a:lnTo>
                    <a:pt x="2148" y="1423"/>
                  </a:lnTo>
                  <a:lnTo>
                    <a:pt x="2139" y="1448"/>
                  </a:lnTo>
                  <a:lnTo>
                    <a:pt x="2130" y="1473"/>
                  </a:lnTo>
                  <a:lnTo>
                    <a:pt x="2119" y="1498"/>
                  </a:lnTo>
                  <a:lnTo>
                    <a:pt x="2109" y="1522"/>
                  </a:lnTo>
                  <a:lnTo>
                    <a:pt x="2097" y="1546"/>
                  </a:lnTo>
                  <a:lnTo>
                    <a:pt x="2085" y="1569"/>
                  </a:lnTo>
                  <a:lnTo>
                    <a:pt x="2073" y="1593"/>
                  </a:lnTo>
                  <a:lnTo>
                    <a:pt x="2060" y="1615"/>
                  </a:lnTo>
                  <a:lnTo>
                    <a:pt x="2046" y="1638"/>
                  </a:lnTo>
                  <a:lnTo>
                    <a:pt x="2032" y="1659"/>
                  </a:lnTo>
                  <a:lnTo>
                    <a:pt x="2018" y="1681"/>
                  </a:lnTo>
                  <a:lnTo>
                    <a:pt x="2003" y="1702"/>
                  </a:lnTo>
                  <a:lnTo>
                    <a:pt x="1987" y="1723"/>
                  </a:lnTo>
                  <a:lnTo>
                    <a:pt x="1971" y="1743"/>
                  </a:lnTo>
                  <a:lnTo>
                    <a:pt x="1954" y="1763"/>
                  </a:lnTo>
                  <a:lnTo>
                    <a:pt x="1937" y="1782"/>
                  </a:lnTo>
                  <a:lnTo>
                    <a:pt x="1920" y="1801"/>
                  </a:lnTo>
                  <a:lnTo>
                    <a:pt x="1902" y="1819"/>
                  </a:lnTo>
                  <a:lnTo>
                    <a:pt x="1884" y="1837"/>
                  </a:lnTo>
                  <a:lnTo>
                    <a:pt x="1865" y="1855"/>
                  </a:lnTo>
                  <a:lnTo>
                    <a:pt x="1845" y="1872"/>
                  </a:lnTo>
                  <a:lnTo>
                    <a:pt x="1826" y="1888"/>
                  </a:lnTo>
                  <a:lnTo>
                    <a:pt x="1806" y="1904"/>
                  </a:lnTo>
                  <a:lnTo>
                    <a:pt x="1785" y="1920"/>
                  </a:lnTo>
                  <a:lnTo>
                    <a:pt x="1764" y="1935"/>
                  </a:lnTo>
                  <a:lnTo>
                    <a:pt x="1743" y="1949"/>
                  </a:lnTo>
                  <a:lnTo>
                    <a:pt x="1721" y="1963"/>
                  </a:lnTo>
                  <a:lnTo>
                    <a:pt x="1699" y="1977"/>
                  </a:lnTo>
                  <a:lnTo>
                    <a:pt x="1677" y="1990"/>
                  </a:lnTo>
                  <a:lnTo>
                    <a:pt x="1654" y="2002"/>
                  </a:lnTo>
                  <a:lnTo>
                    <a:pt x="1631" y="2014"/>
                  </a:lnTo>
                  <a:lnTo>
                    <a:pt x="1607" y="2025"/>
                  </a:lnTo>
                  <a:lnTo>
                    <a:pt x="1583" y="2036"/>
                  </a:lnTo>
                  <a:lnTo>
                    <a:pt x="1559" y="2046"/>
                  </a:lnTo>
                  <a:lnTo>
                    <a:pt x="1534" y="2056"/>
                  </a:lnTo>
                  <a:lnTo>
                    <a:pt x="1510" y="2065"/>
                  </a:lnTo>
                  <a:lnTo>
                    <a:pt x="1484" y="2074"/>
                  </a:lnTo>
                  <a:lnTo>
                    <a:pt x="1459" y="2082"/>
                  </a:lnTo>
                  <a:lnTo>
                    <a:pt x="1433" y="2089"/>
                  </a:lnTo>
                  <a:lnTo>
                    <a:pt x="1407" y="2096"/>
                  </a:lnTo>
                  <a:lnTo>
                    <a:pt x="1381" y="2102"/>
                  </a:lnTo>
                  <a:lnTo>
                    <a:pt x="1354" y="2108"/>
                  </a:lnTo>
                  <a:lnTo>
                    <a:pt x="1328" y="2113"/>
                  </a:lnTo>
                  <a:lnTo>
                    <a:pt x="1300" y="2117"/>
                  </a:lnTo>
                  <a:lnTo>
                    <a:pt x="1273" y="2121"/>
                  </a:lnTo>
                  <a:lnTo>
                    <a:pt x="1246" y="2124"/>
                  </a:lnTo>
                  <a:lnTo>
                    <a:pt x="1218" y="2126"/>
                  </a:lnTo>
                  <a:lnTo>
                    <a:pt x="1190" y="2128"/>
                  </a:lnTo>
                  <a:lnTo>
                    <a:pt x="1162" y="2130"/>
                  </a:lnTo>
                  <a:lnTo>
                    <a:pt x="1133" y="2130"/>
                  </a:lnTo>
                  <a:lnTo>
                    <a:pt x="1103" y="2130"/>
                  </a:lnTo>
                  <a:lnTo>
                    <a:pt x="1076" y="2129"/>
                  </a:lnTo>
                  <a:lnTo>
                    <a:pt x="1049" y="2128"/>
                  </a:lnTo>
                  <a:lnTo>
                    <a:pt x="1021" y="2126"/>
                  </a:lnTo>
                  <a:lnTo>
                    <a:pt x="994" y="2124"/>
                  </a:lnTo>
                  <a:lnTo>
                    <a:pt x="967" y="2120"/>
                  </a:lnTo>
                  <a:lnTo>
                    <a:pt x="940" y="2117"/>
                  </a:lnTo>
                  <a:lnTo>
                    <a:pt x="887" y="2108"/>
                  </a:lnTo>
                  <a:lnTo>
                    <a:pt x="835" y="2096"/>
                  </a:lnTo>
                  <a:lnTo>
                    <a:pt x="809" y="2090"/>
                  </a:lnTo>
                  <a:lnTo>
                    <a:pt x="783" y="2083"/>
                  </a:lnTo>
                  <a:lnTo>
                    <a:pt x="758" y="2075"/>
                  </a:lnTo>
                  <a:lnTo>
                    <a:pt x="733" y="2067"/>
                  </a:lnTo>
                  <a:lnTo>
                    <a:pt x="708" y="2058"/>
                  </a:lnTo>
                  <a:lnTo>
                    <a:pt x="683" y="2049"/>
                  </a:lnTo>
                  <a:lnTo>
                    <a:pt x="659" y="2039"/>
                  </a:lnTo>
                  <a:lnTo>
                    <a:pt x="634" y="2029"/>
                  </a:lnTo>
                  <a:lnTo>
                    <a:pt x="611" y="2018"/>
                  </a:lnTo>
                  <a:lnTo>
                    <a:pt x="587" y="2006"/>
                  </a:lnTo>
                  <a:lnTo>
                    <a:pt x="564" y="1994"/>
                  </a:lnTo>
                  <a:lnTo>
                    <a:pt x="541" y="1982"/>
                  </a:lnTo>
                  <a:lnTo>
                    <a:pt x="518" y="1969"/>
                  </a:lnTo>
                  <a:lnTo>
                    <a:pt x="496" y="1956"/>
                  </a:lnTo>
                  <a:lnTo>
                    <a:pt x="474" y="1942"/>
                  </a:lnTo>
                  <a:lnTo>
                    <a:pt x="453" y="1927"/>
                  </a:lnTo>
                  <a:lnTo>
                    <a:pt x="431" y="1912"/>
                  </a:lnTo>
                  <a:lnTo>
                    <a:pt x="411" y="1897"/>
                  </a:lnTo>
                  <a:lnTo>
                    <a:pt x="390" y="1881"/>
                  </a:lnTo>
                  <a:lnTo>
                    <a:pt x="370" y="1865"/>
                  </a:lnTo>
                  <a:lnTo>
                    <a:pt x="351" y="1848"/>
                  </a:lnTo>
                  <a:lnTo>
                    <a:pt x="331" y="1830"/>
                  </a:lnTo>
                  <a:lnTo>
                    <a:pt x="313" y="1812"/>
                  </a:lnTo>
                  <a:lnTo>
                    <a:pt x="294" y="1794"/>
                  </a:lnTo>
                  <a:lnTo>
                    <a:pt x="276" y="1775"/>
                  </a:lnTo>
                  <a:lnTo>
                    <a:pt x="259" y="1756"/>
                  </a:lnTo>
                  <a:lnTo>
                    <a:pt x="242" y="1737"/>
                  </a:lnTo>
                  <a:lnTo>
                    <a:pt x="226" y="1716"/>
                  </a:lnTo>
                  <a:lnTo>
                    <a:pt x="210" y="1696"/>
                  </a:lnTo>
                  <a:lnTo>
                    <a:pt x="194" y="1675"/>
                  </a:lnTo>
                  <a:lnTo>
                    <a:pt x="179" y="1654"/>
                  </a:lnTo>
                  <a:lnTo>
                    <a:pt x="165" y="1632"/>
                  </a:lnTo>
                  <a:lnTo>
                    <a:pt x="151" y="1609"/>
                  </a:lnTo>
                  <a:lnTo>
                    <a:pt x="138" y="1587"/>
                  </a:lnTo>
                  <a:lnTo>
                    <a:pt x="125" y="1564"/>
                  </a:lnTo>
                  <a:lnTo>
                    <a:pt x="113" y="1540"/>
                  </a:lnTo>
                  <a:lnTo>
                    <a:pt x="101" y="1516"/>
                  </a:lnTo>
                  <a:lnTo>
                    <a:pt x="90" y="1492"/>
                  </a:lnTo>
                  <a:lnTo>
                    <a:pt x="79" y="1467"/>
                  </a:lnTo>
                  <a:lnTo>
                    <a:pt x="69" y="1442"/>
                  </a:lnTo>
                  <a:lnTo>
                    <a:pt x="60" y="1417"/>
                  </a:lnTo>
                  <a:lnTo>
                    <a:pt x="52" y="1391"/>
                  </a:lnTo>
                  <a:lnTo>
                    <a:pt x="44" y="1364"/>
                  </a:lnTo>
                  <a:lnTo>
                    <a:pt x="36" y="1338"/>
                  </a:lnTo>
                  <a:lnTo>
                    <a:pt x="29" y="1311"/>
                  </a:lnTo>
                  <a:lnTo>
                    <a:pt x="23" y="1283"/>
                  </a:lnTo>
                  <a:lnTo>
                    <a:pt x="18" y="1255"/>
                  </a:lnTo>
                  <a:lnTo>
                    <a:pt x="13" y="1227"/>
                  </a:lnTo>
                  <a:lnTo>
                    <a:pt x="9" y="1199"/>
                  </a:lnTo>
                  <a:lnTo>
                    <a:pt x="6" y="1170"/>
                  </a:lnTo>
                  <a:lnTo>
                    <a:pt x="3" y="1141"/>
                  </a:lnTo>
                  <a:lnTo>
                    <a:pt x="2" y="1111"/>
                  </a:lnTo>
                  <a:lnTo>
                    <a:pt x="1" y="1081"/>
                  </a:lnTo>
                  <a:lnTo>
                    <a:pt x="0" y="1050"/>
                  </a:lnTo>
                  <a:close/>
                </a:path>
              </a:pathLst>
            </a:custGeom>
            <a:solidFill>
              <a:srgbClr val="CC0000"/>
            </a:solidFill>
            <a:ln w="9525">
              <a:noFill/>
              <a:round/>
              <a:headEnd/>
              <a:tailEnd/>
            </a:ln>
            <a:effectLst>
              <a:outerShdw dist="35921" dir="2700000" algn="ctr" rotWithShape="0">
                <a:schemeClr val="tx1">
                  <a:alpha val="50000"/>
                </a:schemeClr>
              </a:outerShdw>
            </a:effectLst>
          </p:spPr>
          <p:txBody>
            <a:bodyPr/>
            <a:lstStyle/>
            <a:p>
              <a:endParaRPr lang="en-US"/>
            </a:p>
          </p:txBody>
        </p:sp>
      </p:grpSp>
      <p:grpSp>
        <p:nvGrpSpPr>
          <p:cNvPr id="5" name="Group 17"/>
          <p:cNvGrpSpPr>
            <a:grpSpLocks/>
          </p:cNvGrpSpPr>
          <p:nvPr/>
        </p:nvGrpSpPr>
        <p:grpSpPr bwMode="auto">
          <a:xfrm>
            <a:off x="1792288" y="4367213"/>
            <a:ext cx="2366962" cy="1897062"/>
            <a:chOff x="1457" y="2944"/>
            <a:chExt cx="1491" cy="1195"/>
          </a:xfrm>
        </p:grpSpPr>
        <p:sp>
          <p:nvSpPr>
            <p:cNvPr id="7186" name="Oval 18"/>
            <p:cNvSpPr>
              <a:spLocks noChangeArrowheads="1"/>
            </p:cNvSpPr>
            <p:nvPr/>
          </p:nvSpPr>
          <p:spPr bwMode="auto">
            <a:xfrm>
              <a:off x="1525" y="2959"/>
              <a:ext cx="927" cy="927"/>
            </a:xfrm>
            <a:prstGeom prst="ellipse">
              <a:avLst/>
            </a:prstGeom>
            <a:gradFill rotWithShape="1">
              <a:gsLst>
                <a:gs pos="0">
                  <a:srgbClr val="F0F1FF"/>
                </a:gs>
                <a:gs pos="100000">
                  <a:srgbClr val="B3C8DF">
                    <a:alpha val="75000"/>
                  </a:srgbClr>
                </a:gs>
              </a:gsLst>
              <a:path path="shape">
                <a:fillToRect l="50000" t="50000" r="50000" b="50000"/>
              </a:path>
            </a:gradFill>
            <a:ln w="9525" algn="ctr">
              <a:solidFill>
                <a:srgbClr val="5F5F5F"/>
              </a:solidFill>
              <a:round/>
              <a:headEnd/>
              <a:tailEnd/>
            </a:ln>
            <a:effectLst/>
          </p:spPr>
          <p:txBody>
            <a:bodyPr wrap="none" anchor="ctr"/>
            <a:lstStyle/>
            <a:p>
              <a:endParaRPr lang="en-US"/>
            </a:p>
          </p:txBody>
        </p:sp>
        <p:sp>
          <p:nvSpPr>
            <p:cNvPr id="7187" name="AutoShape 19"/>
            <p:cNvSpPr>
              <a:spLocks noChangeArrowheads="1"/>
            </p:cNvSpPr>
            <p:nvPr/>
          </p:nvSpPr>
          <p:spPr bwMode="auto">
            <a:xfrm>
              <a:off x="1457" y="2944"/>
              <a:ext cx="247" cy="288"/>
            </a:xfrm>
            <a:prstGeom prst="roundRect">
              <a:avLst>
                <a:gd name="adj" fmla="val 0"/>
              </a:avLst>
            </a:prstGeom>
            <a:gradFill rotWithShape="1">
              <a:gsLst>
                <a:gs pos="0">
                  <a:schemeClr val="folHlink"/>
                </a:gs>
                <a:gs pos="50000">
                  <a:srgbClr val="F0F0F0"/>
                </a:gs>
                <a:gs pos="100000">
                  <a:schemeClr val="folHlink"/>
                </a:gs>
              </a:gsLst>
              <a:lin ang="5400000" scaled="1"/>
            </a:gradFill>
            <a:ln w="9525">
              <a:solidFill>
                <a:schemeClr val="tx1"/>
              </a:solidFill>
              <a:round/>
              <a:headEnd/>
              <a:tailEnd/>
            </a:ln>
            <a:effectLst>
              <a:outerShdw dist="35921" dir="2700000" algn="ctr" rotWithShape="0">
                <a:schemeClr val="tx1">
                  <a:alpha val="50000"/>
                </a:schemeClr>
              </a:outerShdw>
            </a:effectLst>
          </p:spPr>
          <p:txBody>
            <a:bodyPr wrap="none" anchor="ctr"/>
            <a:lstStyle/>
            <a:p>
              <a:pPr algn="ctr" eaLnBrk="0" hangingPunct="0"/>
              <a:r>
                <a:rPr lang="en-US" sz="3200" b="1">
                  <a:solidFill>
                    <a:srgbClr val="990033"/>
                  </a:solidFill>
                  <a:latin typeface="Arial Narrow" pitchFamily="34" charset="0"/>
                </a:rPr>
                <a:t>3</a:t>
              </a:r>
            </a:p>
          </p:txBody>
        </p:sp>
        <p:sp>
          <p:nvSpPr>
            <p:cNvPr id="7188" name="AutoShape 20"/>
            <p:cNvSpPr>
              <a:spLocks noChangeArrowheads="1"/>
            </p:cNvSpPr>
            <p:nvPr/>
          </p:nvSpPr>
          <p:spPr bwMode="auto">
            <a:xfrm>
              <a:off x="1580" y="3703"/>
              <a:ext cx="1368" cy="436"/>
            </a:xfrm>
            <a:prstGeom prst="roundRect">
              <a:avLst>
                <a:gd name="adj" fmla="val 4167"/>
              </a:avLst>
            </a:prstGeom>
            <a:solidFill>
              <a:schemeClr val="bg1"/>
            </a:solidFill>
            <a:ln w="9525" algn="ctr">
              <a:solidFill>
                <a:srgbClr val="4D4D4D"/>
              </a:solidFill>
              <a:round/>
              <a:headEnd/>
              <a:tailEnd/>
            </a:ln>
            <a:effectLst>
              <a:outerShdw dist="35921" dir="2700000" algn="ctr" rotWithShape="0">
                <a:srgbClr val="AFAFAF"/>
              </a:outerShdw>
            </a:effectLst>
          </p:spPr>
          <p:txBody>
            <a:bodyPr anchor="ctr"/>
            <a:lstStyle/>
            <a:p>
              <a:pPr eaLnBrk="0" hangingPunct="0">
                <a:lnSpc>
                  <a:spcPct val="85000"/>
                </a:lnSpc>
              </a:pPr>
              <a:r>
                <a:rPr lang="en-US" sz="2400" b="1" dirty="0">
                  <a:latin typeface="Arial Narrow" pitchFamily="34" charset="0"/>
                </a:rPr>
                <a:t>Help Desk</a:t>
              </a:r>
            </a:p>
            <a:p>
              <a:pPr eaLnBrk="0" hangingPunct="0">
                <a:lnSpc>
                  <a:spcPct val="85000"/>
                </a:lnSpc>
              </a:pPr>
              <a:r>
                <a:rPr lang="en-US" sz="1600" dirty="0">
                  <a:latin typeface="Arial Narrow" pitchFamily="34" charset="0"/>
                </a:rPr>
                <a:t>-Password reset</a:t>
              </a:r>
              <a:br>
                <a:rPr lang="en-US" sz="1600" dirty="0">
                  <a:latin typeface="Arial Narrow" pitchFamily="34" charset="0"/>
                </a:rPr>
              </a:br>
              <a:r>
                <a:rPr lang="en-US" sz="1600" dirty="0">
                  <a:latin typeface="Arial Narrow" pitchFamily="34" charset="0"/>
                </a:rPr>
                <a:t>-New entitlements</a:t>
              </a:r>
            </a:p>
          </p:txBody>
        </p:sp>
        <p:pic>
          <p:nvPicPr>
            <p:cNvPr id="7189" name="Picture 21" descr="ActiveDirectory01"/>
            <p:cNvPicPr>
              <a:picLocks noChangeAspect="1" noChangeArrowheads="1"/>
            </p:cNvPicPr>
            <p:nvPr/>
          </p:nvPicPr>
          <p:blipFill>
            <a:blip r:embed="rId5" cstate="print"/>
            <a:srcRect/>
            <a:stretch>
              <a:fillRect/>
            </a:stretch>
          </p:blipFill>
          <p:spPr bwMode="auto">
            <a:xfrm>
              <a:off x="1658" y="3196"/>
              <a:ext cx="695" cy="456"/>
            </a:xfrm>
            <a:prstGeom prst="rect">
              <a:avLst/>
            </a:prstGeom>
            <a:noFill/>
          </p:spPr>
        </p:pic>
      </p:grpSp>
      <p:grpSp>
        <p:nvGrpSpPr>
          <p:cNvPr id="6" name="Group 22"/>
          <p:cNvGrpSpPr>
            <a:grpSpLocks/>
          </p:cNvGrpSpPr>
          <p:nvPr/>
        </p:nvGrpSpPr>
        <p:grpSpPr bwMode="auto">
          <a:xfrm>
            <a:off x="728663" y="1854200"/>
            <a:ext cx="2273300" cy="1908175"/>
            <a:chOff x="459" y="1168"/>
            <a:chExt cx="1432" cy="1202"/>
          </a:xfrm>
        </p:grpSpPr>
        <p:sp>
          <p:nvSpPr>
            <p:cNvPr id="7191" name="Oval 23"/>
            <p:cNvSpPr>
              <a:spLocks noChangeArrowheads="1"/>
            </p:cNvSpPr>
            <p:nvPr/>
          </p:nvSpPr>
          <p:spPr bwMode="auto">
            <a:xfrm>
              <a:off x="964" y="1183"/>
              <a:ext cx="927" cy="927"/>
            </a:xfrm>
            <a:prstGeom prst="ellipse">
              <a:avLst/>
            </a:prstGeom>
            <a:gradFill rotWithShape="1">
              <a:gsLst>
                <a:gs pos="0">
                  <a:srgbClr val="F0F1FF"/>
                </a:gs>
                <a:gs pos="100000">
                  <a:srgbClr val="B3C8DF">
                    <a:alpha val="75000"/>
                  </a:srgbClr>
                </a:gs>
              </a:gsLst>
              <a:path path="shape">
                <a:fillToRect l="50000" t="50000" r="50000" b="50000"/>
              </a:path>
            </a:gradFill>
            <a:ln w="9525" algn="ctr">
              <a:solidFill>
                <a:srgbClr val="5F5F5F"/>
              </a:solidFill>
              <a:round/>
              <a:headEnd/>
              <a:tailEnd/>
            </a:ln>
            <a:effectLst/>
          </p:spPr>
          <p:txBody>
            <a:bodyPr wrap="none" anchor="ctr"/>
            <a:lstStyle/>
            <a:p>
              <a:endParaRPr lang="en-US"/>
            </a:p>
          </p:txBody>
        </p:sp>
        <p:sp>
          <p:nvSpPr>
            <p:cNvPr id="7192" name="AutoShape 24"/>
            <p:cNvSpPr>
              <a:spLocks noChangeArrowheads="1"/>
            </p:cNvSpPr>
            <p:nvPr/>
          </p:nvSpPr>
          <p:spPr bwMode="auto">
            <a:xfrm>
              <a:off x="922" y="1168"/>
              <a:ext cx="254" cy="288"/>
            </a:xfrm>
            <a:prstGeom prst="roundRect">
              <a:avLst>
                <a:gd name="adj" fmla="val 0"/>
              </a:avLst>
            </a:prstGeom>
            <a:gradFill rotWithShape="1">
              <a:gsLst>
                <a:gs pos="0">
                  <a:schemeClr val="folHlink"/>
                </a:gs>
                <a:gs pos="50000">
                  <a:srgbClr val="F0F0F0"/>
                </a:gs>
                <a:gs pos="100000">
                  <a:schemeClr val="folHlink"/>
                </a:gs>
              </a:gsLst>
              <a:lin ang="5400000" scaled="1"/>
            </a:gradFill>
            <a:ln w="9525">
              <a:solidFill>
                <a:schemeClr val="tx1"/>
              </a:solidFill>
              <a:round/>
              <a:headEnd/>
              <a:tailEnd/>
            </a:ln>
            <a:effectLst>
              <a:outerShdw dist="35921" dir="2700000" algn="ctr" rotWithShape="0">
                <a:schemeClr val="tx1">
                  <a:alpha val="50000"/>
                </a:schemeClr>
              </a:outerShdw>
            </a:effectLst>
          </p:spPr>
          <p:txBody>
            <a:bodyPr wrap="none" anchor="ctr"/>
            <a:lstStyle/>
            <a:p>
              <a:pPr algn="ctr" eaLnBrk="0" hangingPunct="0"/>
              <a:r>
                <a:rPr lang="en-US" sz="3200" b="1">
                  <a:solidFill>
                    <a:srgbClr val="990033"/>
                  </a:solidFill>
                  <a:latin typeface="Arial Narrow" pitchFamily="34" charset="0"/>
                </a:rPr>
                <a:t>4</a:t>
              </a:r>
            </a:p>
          </p:txBody>
        </p:sp>
        <p:sp>
          <p:nvSpPr>
            <p:cNvPr id="7193" name="AutoShape 25"/>
            <p:cNvSpPr>
              <a:spLocks noChangeArrowheads="1"/>
            </p:cNvSpPr>
            <p:nvPr/>
          </p:nvSpPr>
          <p:spPr bwMode="auto">
            <a:xfrm>
              <a:off x="459" y="1927"/>
              <a:ext cx="1243" cy="443"/>
            </a:xfrm>
            <a:prstGeom prst="roundRect">
              <a:avLst>
                <a:gd name="adj" fmla="val 4167"/>
              </a:avLst>
            </a:prstGeom>
            <a:solidFill>
              <a:schemeClr val="bg1"/>
            </a:solidFill>
            <a:ln w="9525" algn="ctr">
              <a:solidFill>
                <a:srgbClr val="4D4D4D"/>
              </a:solidFill>
              <a:round/>
              <a:headEnd/>
              <a:tailEnd/>
            </a:ln>
            <a:effectLst>
              <a:outerShdw dist="35921" dir="2700000" algn="ctr" rotWithShape="0">
                <a:srgbClr val="AFAFAF"/>
              </a:outerShdw>
            </a:effectLst>
          </p:spPr>
          <p:txBody>
            <a:bodyPr anchor="ctr"/>
            <a:lstStyle/>
            <a:p>
              <a:pPr eaLnBrk="0" hangingPunct="0">
                <a:lnSpc>
                  <a:spcPct val="85000"/>
                </a:lnSpc>
              </a:pPr>
              <a:r>
                <a:rPr lang="en-US" sz="2400" b="1" dirty="0">
                  <a:latin typeface="Arial Narrow" pitchFamily="34" charset="0"/>
                </a:rPr>
                <a:t>Retire User</a:t>
              </a:r>
              <a:r>
                <a:rPr lang="en-US" b="1" dirty="0">
                  <a:latin typeface="Arial Narrow" pitchFamily="34" charset="0"/>
                </a:rPr>
                <a:t/>
              </a:r>
              <a:br>
                <a:rPr lang="en-US" b="1" dirty="0">
                  <a:latin typeface="Arial Narrow" pitchFamily="34" charset="0"/>
                </a:rPr>
              </a:br>
              <a:r>
                <a:rPr lang="en-US" sz="1600" dirty="0">
                  <a:latin typeface="Arial Narrow" pitchFamily="34" charset="0"/>
                </a:rPr>
                <a:t>-Delete accounts</a:t>
              </a:r>
              <a:br>
                <a:rPr lang="en-US" sz="1600" dirty="0">
                  <a:latin typeface="Arial Narrow" pitchFamily="34" charset="0"/>
                </a:rPr>
              </a:br>
              <a:r>
                <a:rPr lang="en-US" sz="1600" dirty="0">
                  <a:latin typeface="Arial Narrow" pitchFamily="34" charset="0"/>
                </a:rPr>
                <a:t>-Remove entitlements</a:t>
              </a:r>
            </a:p>
          </p:txBody>
        </p:sp>
        <p:grpSp>
          <p:nvGrpSpPr>
            <p:cNvPr id="7" name="Group 26"/>
            <p:cNvGrpSpPr>
              <a:grpSpLocks/>
            </p:cNvGrpSpPr>
            <p:nvPr/>
          </p:nvGrpSpPr>
          <p:grpSpPr bwMode="auto">
            <a:xfrm>
              <a:off x="1304" y="1246"/>
              <a:ext cx="383" cy="576"/>
              <a:chOff x="2051" y="1141"/>
              <a:chExt cx="534" cy="775"/>
            </a:xfrm>
          </p:grpSpPr>
          <p:pic>
            <p:nvPicPr>
              <p:cNvPr id="7195" name="Picture 27" descr="Threat01"/>
              <p:cNvPicPr>
                <a:picLocks noChangeAspect="1" noChangeArrowheads="1"/>
              </p:cNvPicPr>
              <p:nvPr/>
            </p:nvPicPr>
            <p:blipFill>
              <a:blip r:embed="rId6" cstate="print"/>
              <a:srcRect/>
              <a:stretch>
                <a:fillRect/>
              </a:stretch>
            </p:blipFill>
            <p:spPr bwMode="auto">
              <a:xfrm>
                <a:off x="2051" y="1141"/>
                <a:ext cx="534" cy="313"/>
              </a:xfrm>
              <a:prstGeom prst="rect">
                <a:avLst/>
              </a:prstGeom>
              <a:noFill/>
            </p:spPr>
          </p:pic>
          <p:pic>
            <p:nvPicPr>
              <p:cNvPr id="7196" name="Picture 28" descr="User_UserD01"/>
              <p:cNvPicPr>
                <a:picLocks noChangeAspect="1" noChangeArrowheads="1"/>
              </p:cNvPicPr>
              <p:nvPr/>
            </p:nvPicPr>
            <p:blipFill>
              <a:blip r:embed="rId7" cstate="print"/>
              <a:srcRect/>
              <a:stretch>
                <a:fillRect/>
              </a:stretch>
            </p:blipFill>
            <p:spPr bwMode="auto">
              <a:xfrm>
                <a:off x="2166" y="1226"/>
                <a:ext cx="304" cy="690"/>
              </a:xfrm>
              <a:prstGeom prst="rect">
                <a:avLst/>
              </a:prstGeom>
              <a:noFill/>
            </p:spPr>
          </p:pic>
        </p:grpSp>
        <p:sp>
          <p:nvSpPr>
            <p:cNvPr id="7197" name="AutoShape 29"/>
            <p:cNvSpPr>
              <a:spLocks noChangeArrowheads="1"/>
            </p:cNvSpPr>
            <p:nvPr/>
          </p:nvSpPr>
          <p:spPr bwMode="auto">
            <a:xfrm>
              <a:off x="1365" y="1436"/>
              <a:ext cx="245" cy="23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CC0000"/>
            </a:solidFill>
            <a:ln w="9525">
              <a:noFill/>
              <a:miter lim="800000"/>
              <a:headEnd/>
              <a:tailEnd/>
            </a:ln>
            <a:effectLst/>
          </p:spPr>
          <p:txBody>
            <a:bodyPr wrap="none" anchor="ctr"/>
            <a:lstStyle/>
            <a:p>
              <a:endParaRPr lang="en-US"/>
            </a:p>
          </p:txBody>
        </p:sp>
      </p:grpSp>
      <p:grpSp>
        <p:nvGrpSpPr>
          <p:cNvPr id="8" name="Group 30"/>
          <p:cNvGrpSpPr>
            <a:grpSpLocks/>
          </p:cNvGrpSpPr>
          <p:nvPr/>
        </p:nvGrpSpPr>
        <p:grpSpPr bwMode="auto">
          <a:xfrm>
            <a:off x="4191000" y="3157538"/>
            <a:ext cx="1044575" cy="1012825"/>
            <a:chOff x="2300" y="2094"/>
            <a:chExt cx="658" cy="638"/>
          </a:xfrm>
        </p:grpSpPr>
        <p:sp>
          <p:nvSpPr>
            <p:cNvPr id="7199" name="Oval 31"/>
            <p:cNvSpPr>
              <a:spLocks noChangeArrowheads="1"/>
            </p:cNvSpPr>
            <p:nvPr/>
          </p:nvSpPr>
          <p:spPr bwMode="auto">
            <a:xfrm>
              <a:off x="2300" y="2094"/>
              <a:ext cx="658" cy="638"/>
            </a:xfrm>
            <a:prstGeom prst="ellipse">
              <a:avLst/>
            </a:prstGeom>
            <a:gradFill rotWithShape="1">
              <a:gsLst>
                <a:gs pos="0">
                  <a:srgbClr val="F0F1FF"/>
                </a:gs>
                <a:gs pos="100000">
                  <a:srgbClr val="B3C8DF">
                    <a:alpha val="75000"/>
                  </a:srgbClr>
                </a:gs>
              </a:gsLst>
              <a:path path="shape">
                <a:fillToRect l="50000" t="50000" r="50000" b="50000"/>
              </a:path>
            </a:gradFill>
            <a:ln w="9525" algn="ctr">
              <a:solidFill>
                <a:srgbClr val="5F5F5F"/>
              </a:solidFill>
              <a:round/>
              <a:headEnd/>
              <a:tailEnd/>
            </a:ln>
            <a:effectLst/>
          </p:spPr>
          <p:txBody>
            <a:bodyPr wrap="none" anchor="ctr"/>
            <a:lstStyle/>
            <a:p>
              <a:endParaRPr lang="en-US"/>
            </a:p>
          </p:txBody>
        </p:sp>
        <p:pic>
          <p:nvPicPr>
            <p:cNvPr id="7200" name="Picture 32" descr="Tools01"/>
            <p:cNvPicPr>
              <a:picLocks noChangeAspect="1" noChangeArrowheads="1"/>
            </p:cNvPicPr>
            <p:nvPr/>
          </p:nvPicPr>
          <p:blipFill>
            <a:blip r:embed="rId8" cstate="print"/>
            <a:srcRect/>
            <a:stretch>
              <a:fillRect/>
            </a:stretch>
          </p:blipFill>
          <p:spPr bwMode="auto">
            <a:xfrm>
              <a:off x="2444" y="2177"/>
              <a:ext cx="335" cy="504"/>
            </a:xfrm>
            <a:prstGeom prst="rect">
              <a:avLst/>
            </a:prstGeom>
            <a:noFill/>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153400" cy="1143000"/>
          </a:xfrm>
        </p:spPr>
        <p:txBody>
          <a:bodyPr/>
          <a:lstStyle/>
          <a:p>
            <a:r>
              <a:rPr lang="en-US" sz="3200" dirty="0"/>
              <a:t>Understanding Identity and Access Management Technologies</a:t>
            </a:r>
          </a:p>
        </p:txBody>
      </p:sp>
      <p:sp>
        <p:nvSpPr>
          <p:cNvPr id="17" name="Slide Number Placeholder 5"/>
          <p:cNvSpPr>
            <a:spLocks noGrp="1"/>
          </p:cNvSpPr>
          <p:nvPr>
            <p:ph type="sldNum" sz="quarter" idx="12"/>
          </p:nvPr>
        </p:nvSpPr>
        <p:spPr/>
        <p:txBody>
          <a:bodyPr/>
          <a:lstStyle/>
          <a:p>
            <a:fld id="{08344192-8163-43EB-99C0-FBF0057D2ED7}" type="slidenum">
              <a:rPr lang="en-US"/>
              <a:pPr/>
              <a:t>12</a:t>
            </a:fld>
            <a:endParaRPr lang="en-US"/>
          </a:p>
        </p:txBody>
      </p:sp>
      <p:grpSp>
        <p:nvGrpSpPr>
          <p:cNvPr id="2" name="Group 3"/>
          <p:cNvGrpSpPr>
            <a:grpSpLocks/>
          </p:cNvGrpSpPr>
          <p:nvPr/>
        </p:nvGrpSpPr>
        <p:grpSpPr bwMode="auto">
          <a:xfrm>
            <a:off x="1600200" y="1600200"/>
            <a:ext cx="5588000" cy="5138738"/>
            <a:chOff x="995" y="762"/>
            <a:chExt cx="3520" cy="3237"/>
          </a:xfrm>
        </p:grpSpPr>
        <p:sp>
          <p:nvSpPr>
            <p:cNvPr id="6148" name="Oval 4"/>
            <p:cNvSpPr>
              <a:spLocks noChangeArrowheads="1"/>
            </p:cNvSpPr>
            <p:nvPr/>
          </p:nvSpPr>
          <p:spPr bwMode="auto">
            <a:xfrm>
              <a:off x="995" y="762"/>
              <a:ext cx="3520" cy="3237"/>
            </a:xfrm>
            <a:prstGeom prst="ellipse">
              <a:avLst/>
            </a:prstGeom>
            <a:gradFill rotWithShape="1">
              <a:gsLst>
                <a:gs pos="0">
                  <a:srgbClr val="EEEFD7"/>
                </a:gs>
                <a:gs pos="100000">
                  <a:srgbClr val="D5D69C"/>
                </a:gs>
              </a:gsLst>
              <a:lin ang="2700000" scaled="1"/>
            </a:gradFill>
            <a:ln w="9525" algn="ctr">
              <a:solidFill>
                <a:schemeClr val="tx1"/>
              </a:solidFill>
              <a:round/>
              <a:headEnd/>
              <a:tailEnd/>
            </a:ln>
            <a:effectLst/>
          </p:spPr>
          <p:txBody>
            <a:bodyPr wrap="none" lIns="45720" anchor="ctr"/>
            <a:lstStyle/>
            <a:p>
              <a:endParaRPr lang="en-US"/>
            </a:p>
          </p:txBody>
        </p:sp>
        <p:sp>
          <p:nvSpPr>
            <p:cNvPr id="6149" name="Line 5"/>
            <p:cNvSpPr>
              <a:spLocks noChangeShapeType="1"/>
            </p:cNvSpPr>
            <p:nvPr/>
          </p:nvSpPr>
          <p:spPr bwMode="auto">
            <a:xfrm>
              <a:off x="2827" y="768"/>
              <a:ext cx="14" cy="1722"/>
            </a:xfrm>
            <a:prstGeom prst="line">
              <a:avLst/>
            </a:prstGeom>
            <a:noFill/>
            <a:ln w="28575">
              <a:solidFill>
                <a:schemeClr val="tx1"/>
              </a:solidFill>
              <a:round/>
              <a:headEnd/>
              <a:tailEnd/>
            </a:ln>
            <a:effectLst/>
          </p:spPr>
          <p:txBody>
            <a:bodyPr/>
            <a:lstStyle/>
            <a:p>
              <a:endParaRPr lang="en-US"/>
            </a:p>
          </p:txBody>
        </p:sp>
        <p:sp>
          <p:nvSpPr>
            <p:cNvPr id="6150" name="Line 6"/>
            <p:cNvSpPr>
              <a:spLocks noChangeShapeType="1"/>
            </p:cNvSpPr>
            <p:nvPr/>
          </p:nvSpPr>
          <p:spPr bwMode="auto">
            <a:xfrm flipH="1">
              <a:off x="1344" y="2475"/>
              <a:ext cx="1501" cy="883"/>
            </a:xfrm>
            <a:prstGeom prst="line">
              <a:avLst/>
            </a:prstGeom>
            <a:noFill/>
            <a:ln w="28575">
              <a:solidFill>
                <a:schemeClr val="tx1"/>
              </a:solidFill>
              <a:round/>
              <a:headEnd/>
              <a:tailEnd/>
            </a:ln>
            <a:effectLst/>
          </p:spPr>
          <p:txBody>
            <a:bodyPr/>
            <a:lstStyle/>
            <a:p>
              <a:endParaRPr lang="en-US"/>
            </a:p>
          </p:txBody>
        </p:sp>
        <p:sp>
          <p:nvSpPr>
            <p:cNvPr id="6151" name="Line 7"/>
            <p:cNvSpPr>
              <a:spLocks noChangeShapeType="1"/>
            </p:cNvSpPr>
            <p:nvPr/>
          </p:nvSpPr>
          <p:spPr bwMode="auto">
            <a:xfrm>
              <a:off x="2844" y="2476"/>
              <a:ext cx="1366" cy="825"/>
            </a:xfrm>
            <a:prstGeom prst="line">
              <a:avLst/>
            </a:prstGeom>
            <a:noFill/>
            <a:ln w="28575">
              <a:solidFill>
                <a:schemeClr val="tx1"/>
              </a:solidFill>
              <a:round/>
              <a:headEnd/>
              <a:tailEnd/>
            </a:ln>
            <a:effectLst/>
          </p:spPr>
          <p:txBody>
            <a:bodyPr/>
            <a:lstStyle/>
            <a:p>
              <a:endParaRPr lang="en-US"/>
            </a:p>
          </p:txBody>
        </p:sp>
      </p:grpSp>
      <p:grpSp>
        <p:nvGrpSpPr>
          <p:cNvPr id="3" name="Group 8"/>
          <p:cNvGrpSpPr>
            <a:grpSpLocks/>
          </p:cNvGrpSpPr>
          <p:nvPr/>
        </p:nvGrpSpPr>
        <p:grpSpPr bwMode="auto">
          <a:xfrm>
            <a:off x="2882900" y="4910139"/>
            <a:ext cx="3340099" cy="1563688"/>
            <a:chOff x="1803" y="2798"/>
            <a:chExt cx="2104" cy="985"/>
          </a:xfrm>
        </p:grpSpPr>
        <p:sp>
          <p:nvSpPr>
            <p:cNvPr id="6153" name="Text Box 9"/>
            <p:cNvSpPr txBox="1">
              <a:spLocks noChangeArrowheads="1"/>
            </p:cNvSpPr>
            <p:nvPr/>
          </p:nvSpPr>
          <p:spPr bwMode="auto">
            <a:xfrm>
              <a:off x="1803" y="2798"/>
              <a:ext cx="2088" cy="250"/>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Directory Services</a:t>
              </a:r>
            </a:p>
          </p:txBody>
        </p:sp>
        <p:sp>
          <p:nvSpPr>
            <p:cNvPr id="6154" name="Text Box 10"/>
            <p:cNvSpPr txBox="1">
              <a:spLocks noChangeArrowheads="1"/>
            </p:cNvSpPr>
            <p:nvPr/>
          </p:nvSpPr>
          <p:spPr bwMode="auto">
            <a:xfrm>
              <a:off x="1859" y="2969"/>
              <a:ext cx="2048" cy="814"/>
            </a:xfrm>
            <a:prstGeom prst="rect">
              <a:avLst/>
            </a:prstGeom>
            <a:noFill/>
            <a:ln w="9525" algn="ctr">
              <a:noFill/>
              <a:miter lim="800000"/>
              <a:headEnd/>
              <a:tailEnd/>
            </a:ln>
            <a:effectLst/>
          </p:spPr>
          <p:txBody>
            <a:bodyPr>
              <a:spAutoFit/>
            </a:bodyPr>
            <a:lstStyle/>
            <a:p>
              <a:pPr algn="ctr" eaLnBrk="0" hangingPunct="0">
                <a:spcBef>
                  <a:spcPct val="50000"/>
                </a:spcBef>
              </a:pPr>
              <a:r>
                <a:rPr lang="en-US" sz="2000" dirty="0">
                  <a:latin typeface="Arial Narrow" pitchFamily="34" charset="0"/>
                </a:rPr>
                <a:t>Users, Attributes</a:t>
              </a:r>
              <a:br>
                <a:rPr lang="en-US" sz="2000" dirty="0">
                  <a:latin typeface="Arial Narrow" pitchFamily="34" charset="0"/>
                </a:rPr>
              </a:br>
              <a:r>
                <a:rPr lang="en-US" sz="2000" dirty="0">
                  <a:latin typeface="Arial Narrow" pitchFamily="34" charset="0"/>
                </a:rPr>
                <a:t>Credentials, and Groups</a:t>
              </a:r>
              <a:br>
                <a:rPr lang="en-US" sz="2000" dirty="0">
                  <a:latin typeface="Arial Narrow" pitchFamily="34" charset="0"/>
                </a:rPr>
              </a:br>
              <a:r>
                <a:rPr lang="en-US" sz="2000" dirty="0">
                  <a:latin typeface="Arial Narrow" pitchFamily="34" charset="0"/>
                </a:rPr>
                <a:t>Active Directory</a:t>
              </a:r>
              <a:r>
                <a:rPr lang="en-US" sz="1800" dirty="0">
                  <a:latin typeface="Arial Narrow" pitchFamily="34" charset="0"/>
                </a:rPr>
                <a:t/>
              </a:r>
              <a:br>
                <a:rPr lang="en-US" sz="1800" dirty="0">
                  <a:latin typeface="Arial Narrow" pitchFamily="34" charset="0"/>
                </a:rPr>
              </a:br>
              <a:r>
                <a:rPr lang="en-US" sz="1800" dirty="0">
                  <a:latin typeface="Arial Narrow" pitchFamily="34" charset="0"/>
                </a:rPr>
                <a:t>Active Directory Application Mode</a:t>
              </a:r>
              <a:endParaRPr lang="en-US" dirty="0">
                <a:latin typeface="Arial Narrow" pitchFamily="34" charset="0"/>
              </a:endParaRPr>
            </a:p>
          </p:txBody>
        </p:sp>
      </p:grpSp>
      <p:grpSp>
        <p:nvGrpSpPr>
          <p:cNvPr id="4" name="Group 11"/>
          <p:cNvGrpSpPr>
            <a:grpSpLocks/>
          </p:cNvGrpSpPr>
          <p:nvPr/>
        </p:nvGrpSpPr>
        <p:grpSpPr bwMode="auto">
          <a:xfrm>
            <a:off x="1595438" y="1843088"/>
            <a:ext cx="3211512" cy="2867024"/>
            <a:chOff x="992" y="840"/>
            <a:chExt cx="2023" cy="1806"/>
          </a:xfrm>
        </p:grpSpPr>
        <p:sp>
          <p:nvSpPr>
            <p:cNvPr id="6156" name="Text Box 12"/>
            <p:cNvSpPr txBox="1">
              <a:spLocks noChangeArrowheads="1"/>
            </p:cNvSpPr>
            <p:nvPr/>
          </p:nvSpPr>
          <p:spPr bwMode="auto">
            <a:xfrm>
              <a:off x="1693" y="840"/>
              <a:ext cx="1322" cy="634"/>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Identity </a:t>
              </a:r>
              <a:br>
                <a:rPr lang="en-US" sz="2000" b="1">
                  <a:latin typeface="Arial Narrow" pitchFamily="34" charset="0"/>
                </a:rPr>
              </a:br>
              <a:r>
                <a:rPr lang="en-US" sz="2000" b="1">
                  <a:latin typeface="Arial Narrow" pitchFamily="34" charset="0"/>
                </a:rPr>
                <a:t>Life Cycle</a:t>
              </a:r>
              <a:br>
                <a:rPr lang="en-US" sz="2000" b="1">
                  <a:latin typeface="Arial Narrow" pitchFamily="34" charset="0"/>
                </a:rPr>
              </a:br>
              <a:r>
                <a:rPr lang="en-US" sz="2000" b="1">
                  <a:latin typeface="Arial Narrow" pitchFamily="34" charset="0"/>
                </a:rPr>
                <a:t>Management</a:t>
              </a:r>
            </a:p>
          </p:txBody>
        </p:sp>
        <p:sp>
          <p:nvSpPr>
            <p:cNvPr id="6157" name="Text Box 13"/>
            <p:cNvSpPr txBox="1">
              <a:spLocks noChangeArrowheads="1"/>
            </p:cNvSpPr>
            <p:nvPr/>
          </p:nvSpPr>
          <p:spPr bwMode="auto">
            <a:xfrm>
              <a:off x="992" y="1425"/>
              <a:ext cx="1827" cy="1221"/>
            </a:xfrm>
            <a:prstGeom prst="rect">
              <a:avLst/>
            </a:prstGeom>
            <a:noFill/>
            <a:ln w="9525" algn="ctr">
              <a:noFill/>
              <a:miter lim="800000"/>
              <a:headEnd/>
              <a:tailEnd/>
            </a:ln>
            <a:effectLst/>
          </p:spPr>
          <p:txBody>
            <a:bodyPr wrap="square">
              <a:spAutoFit/>
            </a:bodyPr>
            <a:lstStyle/>
            <a:p>
              <a:pPr algn="r" eaLnBrk="0" hangingPunct="0">
                <a:spcBef>
                  <a:spcPct val="50000"/>
                </a:spcBef>
              </a:pPr>
              <a:r>
                <a:rPr lang="en-US" sz="2000" dirty="0">
                  <a:latin typeface="Arial Narrow" pitchFamily="34" charset="0"/>
                </a:rPr>
                <a:t>Identity Integration</a:t>
              </a:r>
              <a:br>
                <a:rPr lang="en-US" sz="2000" dirty="0">
                  <a:latin typeface="Arial Narrow" pitchFamily="34" charset="0"/>
                </a:rPr>
              </a:br>
              <a:r>
                <a:rPr lang="en-US" sz="2000" dirty="0">
                  <a:latin typeface="Arial Narrow" pitchFamily="34" charset="0"/>
                </a:rPr>
                <a:t>Provisioning/</a:t>
              </a:r>
              <a:r>
                <a:rPr lang="en-US" sz="2000" dirty="0" err="1">
                  <a:latin typeface="Arial Narrow" pitchFamily="34" charset="0"/>
                </a:rPr>
                <a:t>Deprovisioning</a:t>
              </a:r>
              <a:r>
                <a:rPr lang="en-US" sz="2000" dirty="0">
                  <a:latin typeface="Arial Narrow" pitchFamily="34" charset="0"/>
                </a:rPr>
                <a:t/>
              </a:r>
              <a:br>
                <a:rPr lang="en-US" sz="2000" dirty="0">
                  <a:latin typeface="Arial Narrow" pitchFamily="34" charset="0"/>
                </a:rPr>
              </a:br>
              <a:r>
                <a:rPr lang="en-US" sz="2000" dirty="0">
                  <a:latin typeface="Arial Narrow" pitchFamily="34" charset="0"/>
                </a:rPr>
                <a:t>Delegated Administration</a:t>
              </a:r>
              <a:br>
                <a:rPr lang="en-US" sz="2000" dirty="0">
                  <a:latin typeface="Arial Narrow" pitchFamily="34" charset="0"/>
                </a:rPr>
              </a:br>
              <a:r>
                <a:rPr lang="en-US" sz="2000" dirty="0">
                  <a:latin typeface="Arial Narrow" pitchFamily="34" charset="0"/>
                </a:rPr>
                <a:t>Self-Service Administration</a:t>
              </a:r>
              <a:br>
                <a:rPr lang="en-US" sz="2000" dirty="0">
                  <a:latin typeface="Arial Narrow" pitchFamily="34" charset="0"/>
                </a:rPr>
              </a:br>
              <a:r>
                <a:rPr lang="en-US" sz="2000" dirty="0">
                  <a:latin typeface="Arial Narrow" pitchFamily="34" charset="0"/>
                </a:rPr>
                <a:t>Credential and Password  Management        </a:t>
              </a:r>
            </a:p>
          </p:txBody>
        </p:sp>
      </p:grpSp>
      <p:grpSp>
        <p:nvGrpSpPr>
          <p:cNvPr id="5" name="Group 14"/>
          <p:cNvGrpSpPr>
            <a:grpSpLocks/>
          </p:cNvGrpSpPr>
          <p:nvPr/>
        </p:nvGrpSpPr>
        <p:grpSpPr bwMode="auto">
          <a:xfrm>
            <a:off x="4348164" y="2060575"/>
            <a:ext cx="2573338" cy="2082800"/>
            <a:chOff x="2726" y="977"/>
            <a:chExt cx="1621" cy="1312"/>
          </a:xfrm>
        </p:grpSpPr>
        <p:sp>
          <p:nvSpPr>
            <p:cNvPr id="6159" name="Text Box 15"/>
            <p:cNvSpPr txBox="1">
              <a:spLocks noChangeArrowheads="1"/>
            </p:cNvSpPr>
            <p:nvPr/>
          </p:nvSpPr>
          <p:spPr bwMode="auto">
            <a:xfrm>
              <a:off x="2726" y="977"/>
              <a:ext cx="1191" cy="442"/>
            </a:xfrm>
            <a:prstGeom prst="rect">
              <a:avLst/>
            </a:prstGeom>
            <a:noFill/>
            <a:ln w="9525" algn="ctr">
              <a:noFill/>
              <a:miter lim="800000"/>
              <a:headEnd/>
              <a:tailEnd/>
            </a:ln>
            <a:effectLst/>
          </p:spPr>
          <p:txBody>
            <a:bodyPr>
              <a:spAutoFit/>
            </a:bodyPr>
            <a:lstStyle/>
            <a:p>
              <a:pPr algn="ctr" eaLnBrk="0" hangingPunct="0">
                <a:spcBef>
                  <a:spcPct val="50000"/>
                </a:spcBef>
              </a:pPr>
              <a:r>
                <a:rPr lang="en-US" sz="2000" b="1">
                  <a:latin typeface="Arial Narrow" pitchFamily="34" charset="0"/>
                </a:rPr>
                <a:t>Access</a:t>
              </a:r>
              <a:br>
                <a:rPr lang="en-US" sz="2000" b="1">
                  <a:latin typeface="Arial Narrow" pitchFamily="34" charset="0"/>
                </a:rPr>
              </a:br>
              <a:r>
                <a:rPr lang="en-US" sz="2000" b="1">
                  <a:latin typeface="Arial Narrow" pitchFamily="34" charset="0"/>
                </a:rPr>
                <a:t>Management</a:t>
              </a:r>
            </a:p>
          </p:txBody>
        </p:sp>
        <p:sp>
          <p:nvSpPr>
            <p:cNvPr id="6160" name="Text Box 16"/>
            <p:cNvSpPr txBox="1">
              <a:spLocks noChangeArrowheads="1"/>
            </p:cNvSpPr>
            <p:nvPr/>
          </p:nvSpPr>
          <p:spPr bwMode="auto">
            <a:xfrm>
              <a:off x="3011" y="1455"/>
              <a:ext cx="1336" cy="834"/>
            </a:xfrm>
            <a:prstGeom prst="rect">
              <a:avLst/>
            </a:prstGeom>
            <a:noFill/>
            <a:ln w="9525" algn="ctr">
              <a:noFill/>
              <a:miter lim="800000"/>
              <a:headEnd/>
              <a:tailEnd/>
            </a:ln>
            <a:effectLst/>
          </p:spPr>
          <p:txBody>
            <a:bodyPr>
              <a:spAutoFit/>
            </a:bodyPr>
            <a:lstStyle/>
            <a:p>
              <a:pPr eaLnBrk="0" hangingPunct="0">
                <a:spcBef>
                  <a:spcPct val="50000"/>
                </a:spcBef>
              </a:pPr>
              <a:r>
                <a:rPr lang="en-US" sz="2000" dirty="0">
                  <a:latin typeface="Arial Narrow" pitchFamily="34" charset="0"/>
                </a:rPr>
                <a:t>Authentication</a:t>
              </a:r>
              <a:br>
                <a:rPr lang="en-US" sz="2000" dirty="0">
                  <a:latin typeface="Arial Narrow" pitchFamily="34" charset="0"/>
                </a:rPr>
              </a:br>
              <a:r>
                <a:rPr lang="en-US" sz="2000" dirty="0">
                  <a:latin typeface="Arial Narrow" pitchFamily="34" charset="0"/>
                </a:rPr>
                <a:t>Authorization</a:t>
              </a:r>
              <a:br>
                <a:rPr lang="en-US" sz="2000" dirty="0">
                  <a:latin typeface="Arial Narrow" pitchFamily="34" charset="0"/>
                </a:rPr>
              </a:br>
              <a:r>
                <a:rPr lang="en-US" sz="2000" dirty="0">
                  <a:latin typeface="Arial Narrow" pitchFamily="34" charset="0"/>
                </a:rPr>
                <a:t>Trust </a:t>
              </a:r>
              <a:br>
                <a:rPr lang="en-US" sz="2000" dirty="0">
                  <a:latin typeface="Arial Narrow" pitchFamily="34" charset="0"/>
                </a:rPr>
              </a:br>
              <a:r>
                <a:rPr lang="en-US" sz="2000" dirty="0">
                  <a:latin typeface="Arial Narrow" pitchFamily="34" charset="0"/>
                </a:rPr>
                <a:t>Security Auditing</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mtClean="0"/>
              <a:t>Basics of Access Control</a:t>
            </a:r>
          </a:p>
        </p:txBody>
      </p:sp>
      <p:sp>
        <p:nvSpPr>
          <p:cNvPr id="3075" name="Rectangle 3"/>
          <p:cNvSpPr>
            <a:spLocks noGrp="1" noChangeArrowheads="1"/>
          </p:cNvSpPr>
          <p:nvPr>
            <p:ph idx="1"/>
          </p:nvPr>
        </p:nvSpPr>
        <p:spPr>
          <a:xfrm>
            <a:off x="533400" y="1371600"/>
            <a:ext cx="8382000" cy="5257800"/>
          </a:xfrm>
        </p:spPr>
        <p:txBody>
          <a:bodyPr/>
          <a:lstStyle/>
          <a:p>
            <a:pPr>
              <a:spcBef>
                <a:spcPts val="0"/>
              </a:spcBef>
            </a:pPr>
            <a:r>
              <a:rPr lang="en-US" dirty="0" smtClean="0"/>
              <a:t>Access control is a collection of methods and components:</a:t>
            </a:r>
          </a:p>
          <a:p>
            <a:pPr lvl="1">
              <a:spcBef>
                <a:spcPts val="0"/>
              </a:spcBef>
            </a:pPr>
            <a:r>
              <a:rPr lang="en-US" sz="2400" dirty="0" smtClean="0"/>
              <a:t>Supports confidentiality (protects information from unauthorized disclosure)</a:t>
            </a:r>
          </a:p>
          <a:p>
            <a:pPr lvl="1">
              <a:spcBef>
                <a:spcPts val="0"/>
              </a:spcBef>
            </a:pPr>
            <a:r>
              <a:rPr lang="en-US" sz="2400" dirty="0" smtClean="0"/>
              <a:t>Supports integrity (protects information from unauthorized modification)</a:t>
            </a:r>
          </a:p>
          <a:p>
            <a:pPr>
              <a:spcBef>
                <a:spcPts val="0"/>
              </a:spcBef>
            </a:pPr>
            <a:r>
              <a:rPr lang="en-US" b="1" i="1" dirty="0" smtClean="0"/>
              <a:t>Authorization</a:t>
            </a:r>
            <a:r>
              <a:rPr lang="en-US" i="1" dirty="0" smtClean="0"/>
              <a:t>:</a:t>
            </a:r>
            <a:r>
              <a:rPr lang="en-US" dirty="0" smtClean="0"/>
              <a:t> allow only authorized subjects to access objects that they are permitted to access</a:t>
            </a:r>
          </a:p>
          <a:p>
            <a:pPr>
              <a:spcBef>
                <a:spcPts val="0"/>
              </a:spcBef>
            </a:pPr>
            <a:r>
              <a:rPr lang="en-US" b="1" i="1" dirty="0" smtClean="0"/>
              <a:t>Least privilege</a:t>
            </a:r>
            <a:r>
              <a:rPr lang="en-US" dirty="0" smtClean="0"/>
              <a:t> philosophy:</a:t>
            </a:r>
            <a:br>
              <a:rPr lang="en-US" dirty="0" smtClean="0"/>
            </a:br>
            <a:r>
              <a:rPr lang="en-US" sz="2600" dirty="0" smtClean="0"/>
              <a:t>A subject is granted permissions needed to accomplish the required tasks and nothing more.</a:t>
            </a:r>
          </a:p>
        </p:txBody>
      </p:sp>
      <p:sp>
        <p:nvSpPr>
          <p:cNvPr id="4" name="Slide Number Placeholder 3"/>
          <p:cNvSpPr>
            <a:spLocks noGrp="1"/>
          </p:cNvSpPr>
          <p:nvPr>
            <p:ph type="sldNum" sz="quarter" idx="12"/>
          </p:nvPr>
        </p:nvSpPr>
        <p:spPr>
          <a:xfrm>
            <a:off x="231112" y="6286810"/>
            <a:ext cx="1905167" cy="457696"/>
          </a:xfrm>
        </p:spPr>
        <p:txBody>
          <a:bodyPr/>
          <a:lstStyle/>
          <a:p>
            <a:fld id="{A7206855-496F-4C1B-B601-FB29CA243B2C}"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Authentication is a Prerequisite</a:t>
            </a:r>
          </a:p>
        </p:txBody>
      </p:sp>
      <p:sp>
        <p:nvSpPr>
          <p:cNvPr id="4099" name="Rectangle 3"/>
          <p:cNvSpPr>
            <a:spLocks noGrp="1" noChangeArrowheads="1"/>
          </p:cNvSpPr>
          <p:nvPr>
            <p:ph idx="1"/>
          </p:nvPr>
        </p:nvSpPr>
        <p:spPr/>
        <p:txBody>
          <a:bodyPr/>
          <a:lstStyle/>
          <a:p>
            <a:r>
              <a:rPr lang="en-US" dirty="0" smtClean="0"/>
              <a:t>Access control mechanisms assume the subject (person) has been authenticated.</a:t>
            </a:r>
          </a:p>
          <a:p>
            <a:r>
              <a:rPr lang="en-US" dirty="0" smtClean="0"/>
              <a:t>If another can masquerade as the subject, that person will be granted the subject’s level of access.</a:t>
            </a:r>
          </a:p>
        </p:txBody>
      </p:sp>
      <p:sp>
        <p:nvSpPr>
          <p:cNvPr id="4" name="Slide Number Placeholder 3"/>
          <p:cNvSpPr>
            <a:spLocks noGrp="1"/>
          </p:cNvSpPr>
          <p:nvPr>
            <p:ph type="sldNum" sz="quarter" idx="12"/>
          </p:nvPr>
        </p:nvSpPr>
        <p:spPr/>
        <p:txBody>
          <a:bodyPr/>
          <a:lstStyle/>
          <a:p>
            <a:fld id="{A7206855-496F-4C1B-B601-FB29CA243B2C}"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mtClean="0"/>
              <a:t>Basics of Access Control</a:t>
            </a:r>
          </a:p>
        </p:txBody>
      </p:sp>
      <p:sp>
        <p:nvSpPr>
          <p:cNvPr id="3075" name="Rectangle 3"/>
          <p:cNvSpPr>
            <a:spLocks noGrp="1" noChangeArrowheads="1"/>
          </p:cNvSpPr>
          <p:nvPr>
            <p:ph idx="1"/>
          </p:nvPr>
        </p:nvSpPr>
        <p:spPr>
          <a:xfrm>
            <a:off x="533400" y="1371600"/>
            <a:ext cx="8382000" cy="5257800"/>
          </a:xfrm>
        </p:spPr>
        <p:txBody>
          <a:bodyPr/>
          <a:lstStyle/>
          <a:p>
            <a:pPr>
              <a:spcBef>
                <a:spcPts val="0"/>
              </a:spcBef>
            </a:pPr>
            <a:r>
              <a:rPr lang="en-US" dirty="0" smtClean="0"/>
              <a:t>Access control is a collection of methods and components:</a:t>
            </a:r>
          </a:p>
          <a:p>
            <a:pPr lvl="1">
              <a:spcBef>
                <a:spcPts val="0"/>
              </a:spcBef>
            </a:pPr>
            <a:r>
              <a:rPr lang="en-US" sz="2400" dirty="0" smtClean="0"/>
              <a:t>Supports confidentiality (protects information from unauthorized disclosure)</a:t>
            </a:r>
          </a:p>
          <a:p>
            <a:pPr lvl="1">
              <a:spcBef>
                <a:spcPts val="0"/>
              </a:spcBef>
            </a:pPr>
            <a:r>
              <a:rPr lang="en-US" sz="2400" dirty="0" smtClean="0"/>
              <a:t>Supports integrity (protects information from unauthorized modification)</a:t>
            </a:r>
          </a:p>
          <a:p>
            <a:pPr>
              <a:spcBef>
                <a:spcPts val="0"/>
              </a:spcBef>
            </a:pPr>
            <a:r>
              <a:rPr lang="en-US" b="1" i="1" dirty="0" smtClean="0"/>
              <a:t>Authorization</a:t>
            </a:r>
            <a:r>
              <a:rPr lang="en-US" i="1" dirty="0" smtClean="0"/>
              <a:t>:</a:t>
            </a:r>
            <a:r>
              <a:rPr lang="en-US" dirty="0" smtClean="0"/>
              <a:t> allow only authorized subjects to access objects that they are permitted to access</a:t>
            </a:r>
          </a:p>
          <a:p>
            <a:pPr>
              <a:spcBef>
                <a:spcPts val="0"/>
              </a:spcBef>
            </a:pPr>
            <a:r>
              <a:rPr lang="en-US" b="1" i="1" dirty="0" smtClean="0"/>
              <a:t>Least privilege</a:t>
            </a:r>
            <a:r>
              <a:rPr lang="en-US" dirty="0" smtClean="0"/>
              <a:t> philosophy:</a:t>
            </a:r>
            <a:br>
              <a:rPr lang="en-US" dirty="0" smtClean="0"/>
            </a:br>
            <a:r>
              <a:rPr lang="en-US" sz="2600" dirty="0" smtClean="0"/>
              <a:t>A subject is granted permissions needed to accomplish the required tasks and nothing more.</a:t>
            </a:r>
          </a:p>
        </p:txBody>
      </p:sp>
      <p:sp>
        <p:nvSpPr>
          <p:cNvPr id="4" name="Slide Number Placeholder 3"/>
          <p:cNvSpPr>
            <a:spLocks noGrp="1"/>
          </p:cNvSpPr>
          <p:nvPr>
            <p:ph type="sldNum" sz="quarter" idx="12"/>
          </p:nvPr>
        </p:nvSpPr>
        <p:spPr>
          <a:xfrm>
            <a:off x="231112" y="6286810"/>
            <a:ext cx="1905167" cy="457696"/>
          </a:xfrm>
        </p:spPr>
        <p:txBody>
          <a:bodyPr/>
          <a:lstStyle/>
          <a:p>
            <a:fld id="{A7206855-496F-4C1B-B601-FB29CA243B2C}"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Goals of Access Control</a:t>
            </a:r>
          </a:p>
        </p:txBody>
      </p:sp>
      <p:sp>
        <p:nvSpPr>
          <p:cNvPr id="6147" name="Rectangle 3"/>
          <p:cNvSpPr>
            <a:spLocks noGrp="1" noChangeArrowheads="1"/>
          </p:cNvSpPr>
          <p:nvPr>
            <p:ph idx="1"/>
          </p:nvPr>
        </p:nvSpPr>
        <p:spPr/>
        <p:txBody>
          <a:bodyPr/>
          <a:lstStyle/>
          <a:p>
            <a:r>
              <a:rPr lang="en-US" b="1" smtClean="0"/>
              <a:t>Complete mediation:</a:t>
            </a:r>
            <a:r>
              <a:rPr lang="en-US" smtClean="0"/>
              <a:t> Check every access.  (What happens if access is removed while I am using a file?  What </a:t>
            </a:r>
            <a:r>
              <a:rPr lang="en-US" i="1" smtClean="0"/>
              <a:t>should</a:t>
            </a:r>
            <a:r>
              <a:rPr lang="en-US" smtClean="0"/>
              <a:t> happen?)</a:t>
            </a:r>
          </a:p>
          <a:p>
            <a:r>
              <a:rPr lang="en-US" b="1" smtClean="0"/>
              <a:t>Least privilege:</a:t>
            </a:r>
            <a:r>
              <a:rPr lang="en-US" smtClean="0"/>
              <a:t>  In granting access to an object, do not also grant more rights than needed, nor rights to other objects.</a:t>
            </a:r>
          </a:p>
          <a:p>
            <a:r>
              <a:rPr lang="en-US" b="1" smtClean="0"/>
              <a:t>Acceptable use:</a:t>
            </a:r>
            <a:r>
              <a:rPr lang="en-US" smtClean="0"/>
              <a:t> Permitted operations depend upon the nature of the object and access granted.</a:t>
            </a:r>
          </a:p>
        </p:txBody>
      </p:sp>
      <p:sp>
        <p:nvSpPr>
          <p:cNvPr id="4" name="Slide Number Placeholder 3"/>
          <p:cNvSpPr>
            <a:spLocks noGrp="1"/>
          </p:cNvSpPr>
          <p:nvPr>
            <p:ph type="sldNum" sz="quarter" idx="12"/>
          </p:nvPr>
        </p:nvSpPr>
        <p:spPr/>
        <p:txBody>
          <a:bodyPr/>
          <a:lstStyle/>
          <a:p>
            <a:fld id="{A7206855-496F-4C1B-B601-FB29CA243B2C}"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Access Control Policies</a:t>
            </a:r>
          </a:p>
        </p:txBody>
      </p:sp>
      <p:sp>
        <p:nvSpPr>
          <p:cNvPr id="7171" name="Rectangle 3"/>
          <p:cNvSpPr>
            <a:spLocks noGrp="1" noChangeArrowheads="1"/>
          </p:cNvSpPr>
          <p:nvPr>
            <p:ph idx="1"/>
          </p:nvPr>
        </p:nvSpPr>
        <p:spPr>
          <a:xfrm>
            <a:off x="381000" y="1371601"/>
            <a:ext cx="8229601" cy="4846638"/>
          </a:xfrm>
        </p:spPr>
        <p:txBody>
          <a:bodyPr/>
          <a:lstStyle/>
          <a:p>
            <a:r>
              <a:rPr lang="en-US" b="1" smtClean="0"/>
              <a:t>Discretionary access control:</a:t>
            </a:r>
            <a:r>
              <a:rPr lang="en-US" smtClean="0"/>
              <a:t>  Access to objects is at the discretion of the object owner.</a:t>
            </a:r>
          </a:p>
          <a:p>
            <a:r>
              <a:rPr lang="en-US" b="1" smtClean="0"/>
              <a:t>Mandatory access control:</a:t>
            </a:r>
            <a:r>
              <a:rPr lang="en-US" smtClean="0"/>
              <a:t> Access to objects is based on externally-enforced policies.</a:t>
            </a:r>
          </a:p>
          <a:p>
            <a:r>
              <a:rPr lang="en-US" b="1" smtClean="0"/>
              <a:t>Role-based access control:</a:t>
            </a:r>
            <a:r>
              <a:rPr lang="en-US" smtClean="0"/>
              <a:t> Access is based upon a role assumed by the subject.  </a:t>
            </a:r>
          </a:p>
          <a:p>
            <a:r>
              <a:rPr lang="en-US" smtClean="0"/>
              <a:t>Not mutually exclusive.</a:t>
            </a:r>
          </a:p>
        </p:txBody>
      </p:sp>
      <p:sp>
        <p:nvSpPr>
          <p:cNvPr id="4" name="Slide Number Placeholder 3"/>
          <p:cNvSpPr>
            <a:spLocks noGrp="1"/>
          </p:cNvSpPr>
          <p:nvPr>
            <p:ph type="sldNum" sz="quarter" idx="12"/>
          </p:nvPr>
        </p:nvSpPr>
        <p:spPr/>
        <p:txBody>
          <a:bodyPr/>
          <a:lstStyle/>
          <a:p>
            <a:fld id="{A7206855-496F-4C1B-B601-FB29CA243B2C}"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Mandatory Access Control</a:t>
            </a:r>
          </a:p>
        </p:txBody>
      </p:sp>
      <p:sp>
        <p:nvSpPr>
          <p:cNvPr id="24579" name="Rectangle 3"/>
          <p:cNvSpPr>
            <a:spLocks noGrp="1" noChangeArrowheads="1"/>
          </p:cNvSpPr>
          <p:nvPr>
            <p:ph idx="1"/>
          </p:nvPr>
        </p:nvSpPr>
        <p:spPr>
          <a:xfrm>
            <a:off x="457200" y="1524000"/>
            <a:ext cx="8229600" cy="4525963"/>
          </a:xfrm>
        </p:spPr>
        <p:txBody>
          <a:bodyPr>
            <a:normAutofit/>
          </a:bodyPr>
          <a:lstStyle/>
          <a:p>
            <a:r>
              <a:rPr lang="en-US" sz="2900" dirty="0" smtClean="0"/>
              <a:t>Assigns a security level to each subject and object (Example: Top secret, secret, etc.)</a:t>
            </a:r>
          </a:p>
          <a:p>
            <a:r>
              <a:rPr lang="en-US" sz="2900" dirty="0" smtClean="0"/>
              <a:t>Matches level of subject to level of object to determine when access should be granted</a:t>
            </a:r>
          </a:p>
          <a:p>
            <a:r>
              <a:rPr lang="en-US" sz="2900" dirty="0" smtClean="0"/>
              <a:t>Often requires a subject to have a need to know in addition to proper security clearance</a:t>
            </a:r>
          </a:p>
          <a:p>
            <a:r>
              <a:rPr lang="en-US" sz="2900" dirty="0" smtClean="0"/>
              <a:t>Need to know indicates that a subject requires access to object to complete a particular task (least privilege)</a:t>
            </a:r>
          </a:p>
          <a:p>
            <a:r>
              <a:rPr lang="en-US" sz="2900" dirty="0" smtClean="0"/>
              <a:t>Information flows </a:t>
            </a:r>
            <a:r>
              <a:rPr lang="en-US" sz="2900" i="1" dirty="0" smtClean="0"/>
              <a:t>up,</a:t>
            </a:r>
            <a:r>
              <a:rPr lang="en-US" sz="2900" dirty="0" smtClean="0"/>
              <a:t> not </a:t>
            </a:r>
            <a:r>
              <a:rPr lang="en-US" sz="2900" i="1" dirty="0" smtClean="0"/>
              <a:t>down.</a:t>
            </a:r>
            <a:endParaRPr lang="en-US" sz="2900" dirty="0" smtClean="0"/>
          </a:p>
        </p:txBody>
      </p:sp>
      <p:sp>
        <p:nvSpPr>
          <p:cNvPr id="4" name="Slide Number Placeholder 3"/>
          <p:cNvSpPr>
            <a:spLocks noGrp="1"/>
          </p:cNvSpPr>
          <p:nvPr>
            <p:ph type="sldNum" sz="quarter" idx="12"/>
          </p:nvPr>
        </p:nvSpPr>
        <p:spPr/>
        <p:txBody>
          <a:bodyPr/>
          <a:lstStyle/>
          <a:p>
            <a:fld id="{A7206855-496F-4C1B-B601-FB29CA243B2C}"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Bell-La Padula</a:t>
            </a:r>
            <a:r>
              <a:rPr lang="en-US" dirty="0" smtClean="0"/>
              <a:t> Model, Preliminary</a:t>
            </a:r>
          </a:p>
        </p:txBody>
      </p:sp>
      <p:sp>
        <p:nvSpPr>
          <p:cNvPr id="25603" name="Rectangle 3"/>
          <p:cNvSpPr>
            <a:spLocks noGrp="1" noChangeArrowheads="1"/>
          </p:cNvSpPr>
          <p:nvPr>
            <p:ph idx="1"/>
          </p:nvPr>
        </p:nvSpPr>
        <p:spPr/>
        <p:txBody>
          <a:bodyPr/>
          <a:lstStyle/>
          <a:p>
            <a:r>
              <a:rPr lang="en-US" smtClean="0"/>
              <a:t>Security levels arranged in linear ordering</a:t>
            </a:r>
          </a:p>
          <a:p>
            <a:pPr lvl="1"/>
            <a:r>
              <a:rPr lang="en-US" smtClean="0"/>
              <a:t>Top Secret: </a:t>
            </a:r>
            <a:r>
              <a:rPr lang="en-US" i="1" smtClean="0"/>
              <a:t>highest</a:t>
            </a:r>
          </a:p>
          <a:p>
            <a:pPr lvl="1"/>
            <a:r>
              <a:rPr lang="en-US" smtClean="0"/>
              <a:t>Secret</a:t>
            </a:r>
          </a:p>
          <a:p>
            <a:pPr lvl="1"/>
            <a:r>
              <a:rPr lang="en-US" smtClean="0"/>
              <a:t>Confidential</a:t>
            </a:r>
          </a:p>
          <a:p>
            <a:pPr lvl="1"/>
            <a:r>
              <a:rPr lang="en-US" smtClean="0"/>
              <a:t>Unclassified: </a:t>
            </a:r>
            <a:r>
              <a:rPr lang="en-US" i="1" smtClean="0"/>
              <a:t>lowest</a:t>
            </a:r>
          </a:p>
          <a:p>
            <a:r>
              <a:rPr lang="en-US" smtClean="0"/>
              <a:t>Levels (</a:t>
            </a:r>
            <a:r>
              <a:rPr lang="en-US" i="1" smtClean="0"/>
              <a:t>L</a:t>
            </a:r>
            <a:r>
              <a:rPr lang="en-US" smtClean="0"/>
              <a:t>) consist of </a:t>
            </a:r>
            <a:r>
              <a:rPr lang="en-US" i="1" smtClean="0"/>
              <a:t>security clearance levels L</a:t>
            </a:r>
            <a:r>
              <a:rPr lang="en-US" smtClean="0"/>
              <a:t>(</a:t>
            </a:r>
            <a:r>
              <a:rPr lang="en-US" i="1" smtClean="0"/>
              <a:t>s</a:t>
            </a:r>
            <a:r>
              <a:rPr lang="en-US" smtClean="0"/>
              <a:t>) for subjects</a:t>
            </a:r>
            <a:endParaRPr lang="en-US" i="1" smtClean="0"/>
          </a:p>
          <a:p>
            <a:r>
              <a:rPr lang="en-US" smtClean="0"/>
              <a:t>Objects have </a:t>
            </a:r>
            <a:r>
              <a:rPr lang="en-US" i="1" smtClean="0"/>
              <a:t>security classification levels L</a:t>
            </a:r>
            <a:r>
              <a:rPr lang="en-US" smtClean="0"/>
              <a:t>(</a:t>
            </a:r>
            <a:r>
              <a:rPr lang="en-US" i="1" smtClean="0"/>
              <a:t>o</a:t>
            </a:r>
            <a:r>
              <a:rPr lang="en-US" smtClean="0"/>
              <a:t>)</a:t>
            </a:r>
          </a:p>
        </p:txBody>
      </p:sp>
      <p:sp>
        <p:nvSpPr>
          <p:cNvPr id="5" name="Slide Number Placeholder 4"/>
          <p:cNvSpPr>
            <a:spLocks noGrp="1"/>
          </p:cNvSpPr>
          <p:nvPr>
            <p:ph type="sldNum" sz="quarter" idx="12"/>
          </p:nvPr>
        </p:nvSpPr>
        <p:spPr/>
        <p:txBody>
          <a:bodyPr/>
          <a:lstStyle/>
          <a:p>
            <a:fld id="{A7206855-496F-4C1B-B601-FB29CA243B2C}" type="slidenum">
              <a:rPr lang="en-US" smtClean="0"/>
              <a:pPr/>
              <a:t>19</a:t>
            </a:fld>
            <a:endParaRPr lang="en-US" dirty="0"/>
          </a:p>
        </p:txBody>
      </p:sp>
      <p:sp>
        <p:nvSpPr>
          <p:cNvPr id="25604" name="Line 4"/>
          <p:cNvSpPr>
            <a:spLocks noChangeShapeType="1"/>
          </p:cNvSpPr>
          <p:nvPr/>
        </p:nvSpPr>
        <p:spPr bwMode="auto">
          <a:xfrm>
            <a:off x="3733800" y="2663534"/>
            <a:ext cx="0" cy="990600"/>
          </a:xfrm>
          <a:prstGeom prst="line">
            <a:avLst/>
          </a:prstGeom>
          <a:noFill/>
          <a:ln w="38100">
            <a:solidFill>
              <a:schemeClr val="tx1"/>
            </a:solidFill>
            <a:round/>
            <a:headEnd/>
            <a:tailEnd type="triangle" w="lg" len="med"/>
          </a:ln>
        </p:spPr>
        <p:txBody>
          <a:bodyPr wrap="none" lIns="91425" tIns="45713" rIns="91425" bIns="45713"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sz="4000"/>
              <a:t>Identity and Access Management Defined</a:t>
            </a:r>
          </a:p>
        </p:txBody>
      </p:sp>
      <p:sp>
        <p:nvSpPr>
          <p:cNvPr id="22531" name="Rectangle 3"/>
          <p:cNvSpPr>
            <a:spLocks noGrp="1" noChangeArrowheads="1"/>
          </p:cNvSpPr>
          <p:nvPr>
            <p:ph idx="1"/>
          </p:nvPr>
        </p:nvSpPr>
        <p:spPr>
          <a:xfrm>
            <a:off x="609600" y="1600200"/>
            <a:ext cx="7773405" cy="4848602"/>
          </a:xfrm>
        </p:spPr>
        <p:txBody>
          <a:bodyPr/>
          <a:lstStyle/>
          <a:p>
            <a:pPr>
              <a:buFontTx/>
              <a:buNone/>
            </a:pPr>
            <a:r>
              <a:rPr lang="en-US" dirty="0"/>
              <a:t>	IAM is an </a:t>
            </a:r>
            <a:r>
              <a:rPr lang="en-US" i="1" dirty="0"/>
              <a:t>administrative process coupled with a technological solution</a:t>
            </a:r>
            <a:r>
              <a:rPr lang="en-US" dirty="0"/>
              <a:t> which validates the </a:t>
            </a:r>
            <a:r>
              <a:rPr lang="en-US" b="1" dirty="0">
                <a:solidFill>
                  <a:srgbClr val="CC0000"/>
                </a:solidFill>
              </a:rPr>
              <a:t>identity</a:t>
            </a:r>
            <a:r>
              <a:rPr lang="en-US" dirty="0"/>
              <a:t> of individuals and allows owners of data, applications, and systems to either maintain centrally or distribute responsibility for granting </a:t>
            </a:r>
            <a:r>
              <a:rPr lang="en-US" b="1" dirty="0">
                <a:solidFill>
                  <a:srgbClr val="CC0000"/>
                </a:solidFill>
              </a:rPr>
              <a:t>access</a:t>
            </a:r>
            <a:r>
              <a:rPr lang="en-US" dirty="0"/>
              <a:t> to their respective resources to anyone participating within the IAM framework.</a:t>
            </a:r>
          </a:p>
        </p:txBody>
      </p:sp>
      <p:sp>
        <p:nvSpPr>
          <p:cNvPr id="4" name="Slide Number Placeholder 5"/>
          <p:cNvSpPr>
            <a:spLocks noGrp="1"/>
          </p:cNvSpPr>
          <p:nvPr>
            <p:ph type="sldNum" sz="quarter" idx="12"/>
          </p:nvPr>
        </p:nvSpPr>
        <p:spPr/>
        <p:txBody>
          <a:bodyPr/>
          <a:lstStyle/>
          <a:p>
            <a:fld id="{1C31CD3D-003B-4583-BC2B-0DD2A5F5B4A2}" type="slidenum">
              <a:rPr lang="en-US"/>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Classification Levels</a:t>
            </a:r>
          </a:p>
        </p:txBody>
      </p:sp>
      <p:sp>
        <p:nvSpPr>
          <p:cNvPr id="26627" name="Rectangle 3"/>
          <p:cNvSpPr>
            <a:spLocks noGrp="1" noChangeArrowheads="1"/>
          </p:cNvSpPr>
          <p:nvPr>
            <p:ph idx="1"/>
          </p:nvPr>
        </p:nvSpPr>
        <p:spPr>
          <a:xfrm>
            <a:off x="710046" y="1724891"/>
            <a:ext cx="7772400" cy="4275138"/>
          </a:xfrm>
        </p:spPr>
        <p:txBody>
          <a:bodyPr/>
          <a:lstStyle/>
          <a:p>
            <a:r>
              <a:rPr lang="en-US" dirty="0" smtClean="0"/>
              <a:t>Common military data classifications</a:t>
            </a:r>
          </a:p>
          <a:p>
            <a:pPr lvl="1"/>
            <a:r>
              <a:rPr lang="en-US" dirty="0" smtClean="0"/>
              <a:t>Unclassified, Sensitive but Unclassified, Confidential, Secret, Top Secret</a:t>
            </a:r>
          </a:p>
          <a:p>
            <a:r>
              <a:rPr lang="en-US" dirty="0" smtClean="0"/>
              <a:t>Common commercial data classifications</a:t>
            </a:r>
          </a:p>
          <a:p>
            <a:pPr lvl="1"/>
            <a:r>
              <a:rPr lang="en-US" dirty="0" smtClean="0"/>
              <a:t>Public, Sensitive, Private, Confidential</a:t>
            </a:r>
          </a:p>
          <a:p>
            <a:r>
              <a:rPr lang="en-US" dirty="0" smtClean="0"/>
              <a:t>Classification schemes can include the idea of “need to know.”  </a:t>
            </a:r>
          </a:p>
          <a:p>
            <a:endParaRPr lang="en-US" dirty="0" smtClean="0"/>
          </a:p>
        </p:txBody>
      </p:sp>
      <p:sp>
        <p:nvSpPr>
          <p:cNvPr id="4" name="Slide Number Placeholder 3"/>
          <p:cNvSpPr>
            <a:spLocks noGrp="1"/>
          </p:cNvSpPr>
          <p:nvPr>
            <p:ph type="sldNum" sz="quarter" idx="12"/>
          </p:nvPr>
        </p:nvSpPr>
        <p:spPr/>
        <p:txBody>
          <a:bodyPr/>
          <a:lstStyle/>
          <a:p>
            <a:fld id="{A7206855-496F-4C1B-B601-FB29CA243B2C}"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smtClean="0"/>
              <a:t>Example</a:t>
            </a:r>
          </a:p>
        </p:txBody>
      </p:sp>
      <p:graphicFrame>
        <p:nvGraphicFramePr>
          <p:cNvPr id="253955" name="Group 3"/>
          <p:cNvGraphicFramePr>
            <a:graphicFrameLocks noGrp="1"/>
          </p:cNvGraphicFramePr>
          <p:nvPr>
            <p:ph sz="half" idx="1"/>
          </p:nvPr>
        </p:nvGraphicFramePr>
        <p:xfrm>
          <a:off x="150054" y="1413869"/>
          <a:ext cx="3939625" cy="2969222"/>
        </p:xfrm>
        <a:graphic>
          <a:graphicData uri="http://schemas.openxmlformats.org/drawingml/2006/table">
            <a:tbl>
              <a:tblPr/>
              <a:tblGrid>
                <a:gridCol w="2417311">
                  <a:extLst>
                    <a:ext uri="{9D8B030D-6E8A-4147-A177-3AD203B41FA5}">
                      <a16:colId xmlns:a16="http://schemas.microsoft.com/office/drawing/2014/main" val="20000"/>
                    </a:ext>
                  </a:extLst>
                </a:gridCol>
                <a:gridCol w="1522314">
                  <a:extLst>
                    <a:ext uri="{9D8B030D-6E8A-4147-A177-3AD203B41FA5}">
                      <a16:colId xmlns:a16="http://schemas.microsoft.com/office/drawing/2014/main" val="20001"/>
                    </a:ext>
                  </a:extLst>
                </a:gridCol>
              </a:tblGrid>
              <a:tr h="56733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1" u="none" strike="noStrike" cap="none" normalizeH="0" baseline="0" dirty="0" smtClean="0">
                          <a:ln>
                            <a:noFill/>
                          </a:ln>
                          <a:solidFill>
                            <a:schemeClr val="tx1"/>
                          </a:solidFill>
                          <a:effectLst/>
                          <a:latin typeface="Times New Roman" pitchFamily="18" charset="0"/>
                        </a:rPr>
                        <a:t>security level</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1" u="none" strike="noStrike" cap="none" normalizeH="0" baseline="0" smtClean="0">
                          <a:ln>
                            <a:noFill/>
                          </a:ln>
                          <a:solidFill>
                            <a:schemeClr val="tx1"/>
                          </a:solidFill>
                          <a:effectLst/>
                          <a:latin typeface="Times New Roman" pitchFamily="18" charset="0"/>
                        </a:rPr>
                        <a:t>subject</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96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Top Secret</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Tamara</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6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dirty="0" smtClean="0">
                          <a:ln>
                            <a:noFill/>
                          </a:ln>
                          <a:solidFill>
                            <a:schemeClr val="tx1"/>
                          </a:solidFill>
                          <a:effectLst/>
                          <a:latin typeface="Times New Roman" pitchFamily="18" charset="0"/>
                        </a:rPr>
                        <a:t>Secret</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Samuel</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0960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Confidential</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Clarence</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730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dirty="0" smtClean="0">
                          <a:ln>
                            <a:noFill/>
                          </a:ln>
                          <a:solidFill>
                            <a:schemeClr val="tx1"/>
                          </a:solidFill>
                          <a:effectLst/>
                          <a:latin typeface="Times New Roman" pitchFamily="18" charset="0"/>
                        </a:rPr>
                        <a:t>Unclassified</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dirty="0" smtClean="0">
                          <a:ln>
                            <a:noFill/>
                          </a:ln>
                          <a:solidFill>
                            <a:schemeClr val="tx1"/>
                          </a:solidFill>
                          <a:effectLst/>
                          <a:latin typeface="Times New Roman" pitchFamily="18" charset="0"/>
                        </a:rPr>
                        <a:t>Ursula</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254001" name="Group 49"/>
          <p:cNvGraphicFramePr>
            <a:graphicFrameLocks noGrp="1"/>
          </p:cNvGraphicFramePr>
          <p:nvPr>
            <p:ph sz="half" idx="2"/>
          </p:nvPr>
        </p:nvGraphicFramePr>
        <p:xfrm>
          <a:off x="4186143" y="1419428"/>
          <a:ext cx="4746625" cy="2947292"/>
        </p:xfrm>
        <a:graphic>
          <a:graphicData uri="http://schemas.openxmlformats.org/drawingml/2006/table">
            <a:tbl>
              <a:tblPr/>
              <a:tblGrid>
                <a:gridCol w="2198579">
                  <a:extLst>
                    <a:ext uri="{9D8B030D-6E8A-4147-A177-3AD203B41FA5}">
                      <a16:colId xmlns:a16="http://schemas.microsoft.com/office/drawing/2014/main" val="20000"/>
                    </a:ext>
                  </a:extLst>
                </a:gridCol>
                <a:gridCol w="2548046">
                  <a:extLst>
                    <a:ext uri="{9D8B030D-6E8A-4147-A177-3AD203B41FA5}">
                      <a16:colId xmlns:a16="http://schemas.microsoft.com/office/drawing/2014/main" val="20001"/>
                    </a:ext>
                  </a:extLst>
                </a:gridCol>
              </a:tblGrid>
              <a:tr h="587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1" u="none" strike="noStrike" cap="none" normalizeH="0" baseline="0" dirty="0" smtClean="0">
                          <a:ln>
                            <a:noFill/>
                          </a:ln>
                          <a:solidFill>
                            <a:schemeClr val="tx1"/>
                          </a:solidFill>
                          <a:effectLst/>
                          <a:latin typeface="Times New Roman" pitchFamily="18" charset="0"/>
                        </a:rPr>
                        <a:t>security level</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1" u="none" strike="noStrike" cap="none" normalizeH="0" baseline="0" smtClean="0">
                          <a:ln>
                            <a:noFill/>
                          </a:ln>
                          <a:solidFill>
                            <a:schemeClr val="tx1"/>
                          </a:solidFill>
                          <a:effectLst/>
                          <a:latin typeface="Times New Roman" pitchFamily="18" charset="0"/>
                        </a:rPr>
                        <a:t>     object</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9007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dirty="0" smtClean="0">
                          <a:ln>
                            <a:noFill/>
                          </a:ln>
                          <a:solidFill>
                            <a:schemeClr val="tx1"/>
                          </a:solidFill>
                          <a:effectLst/>
                          <a:latin typeface="Times New Roman" pitchFamily="18" charset="0"/>
                        </a:rPr>
                        <a:t>Top Secret</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Personnel Files</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9007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Secret</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E-Mail Files</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007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Confidential</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Activity Logs</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9007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Times New Roman" pitchFamily="18" charset="0"/>
                        </a:rPr>
                        <a:t>Unclassified</a:t>
                      </a:r>
                    </a:p>
                  </a:txBody>
                  <a:tcPr marL="91424" marR="91424"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700" b="0" i="0" u="none" strike="noStrike" cap="none" normalizeH="0" baseline="0" dirty="0" smtClean="0">
                          <a:ln>
                            <a:noFill/>
                          </a:ln>
                          <a:solidFill>
                            <a:schemeClr val="tx1"/>
                          </a:solidFill>
                          <a:effectLst/>
                          <a:latin typeface="Times New Roman" pitchFamily="18" charset="0"/>
                        </a:rPr>
                        <a:t>Phone Lists</a:t>
                      </a:r>
                    </a:p>
                  </a:txBody>
                  <a:tcPr marL="91424" marR="91424"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12"/>
          </p:nvPr>
        </p:nvSpPr>
        <p:spPr/>
        <p:txBody>
          <a:bodyPr/>
          <a:lstStyle/>
          <a:p>
            <a:fld id="{F4349D67-FAFA-42E1-878B-06A7FA8EB668}" type="slidenum">
              <a:rPr lang="en-US" smtClean="0"/>
              <a:pPr/>
              <a:t>21</a:t>
            </a:fld>
            <a:endParaRPr lang="en-US"/>
          </a:p>
        </p:txBody>
      </p:sp>
      <p:sp>
        <p:nvSpPr>
          <p:cNvPr id="27671" name="Text Box 23"/>
          <p:cNvSpPr txBox="1">
            <a:spLocks noChangeArrowheads="1"/>
          </p:cNvSpPr>
          <p:nvPr/>
        </p:nvSpPr>
        <p:spPr bwMode="auto">
          <a:xfrm>
            <a:off x="520505" y="4419600"/>
            <a:ext cx="8296275" cy="1754298"/>
          </a:xfrm>
          <a:prstGeom prst="rect">
            <a:avLst/>
          </a:prstGeom>
          <a:noFill/>
          <a:ln w="9525">
            <a:noFill/>
            <a:miter lim="800000"/>
            <a:headEnd/>
            <a:tailEnd/>
          </a:ln>
        </p:spPr>
        <p:txBody>
          <a:bodyPr lIns="91411" tIns="45706" rIns="91411" bIns="45706">
            <a:spAutoFit/>
          </a:bodyPr>
          <a:lstStyle/>
          <a:p>
            <a:pPr marL="222215" indent="-222215" algn="l">
              <a:spcBef>
                <a:spcPct val="25000"/>
              </a:spcBef>
              <a:buFontTx/>
              <a:buChar char="•"/>
            </a:pPr>
            <a:r>
              <a:rPr lang="en-US" sz="2400" dirty="0">
                <a:latin typeface="Times" pitchFamily="18" charset="0"/>
              </a:rPr>
              <a:t>Tamara can read all files </a:t>
            </a:r>
          </a:p>
          <a:p>
            <a:pPr marL="222215" indent="-222215" algn="l">
              <a:spcBef>
                <a:spcPct val="25000"/>
              </a:spcBef>
              <a:buFontTx/>
              <a:buChar char="•"/>
            </a:pPr>
            <a:r>
              <a:rPr lang="en-US" sz="2400" dirty="0">
                <a:latin typeface="Times" pitchFamily="18" charset="0"/>
              </a:rPr>
              <a:t>Clarence cannot read Personnel or E-Mail Files</a:t>
            </a:r>
          </a:p>
          <a:p>
            <a:pPr marL="222215" indent="-222215" algn="l">
              <a:spcBef>
                <a:spcPct val="25000"/>
              </a:spcBef>
              <a:buFontTx/>
              <a:buChar char="•"/>
            </a:pPr>
            <a:r>
              <a:rPr lang="en-US" sz="2400" dirty="0">
                <a:latin typeface="Times" pitchFamily="18" charset="0"/>
              </a:rPr>
              <a:t>Ursula can only read Phone Lists, but Tamara could copy those personnel files to the telephone lists directory. Bad.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Reading Information</a:t>
            </a:r>
          </a:p>
        </p:txBody>
      </p:sp>
      <p:sp>
        <p:nvSpPr>
          <p:cNvPr id="28675" name="Rectangle 3"/>
          <p:cNvSpPr>
            <a:spLocks noGrp="1" noChangeArrowheads="1"/>
          </p:cNvSpPr>
          <p:nvPr>
            <p:ph idx="1"/>
          </p:nvPr>
        </p:nvSpPr>
        <p:spPr/>
        <p:txBody>
          <a:bodyPr/>
          <a:lstStyle/>
          <a:p>
            <a:pPr>
              <a:lnSpc>
                <a:spcPct val="90000"/>
              </a:lnSpc>
            </a:pPr>
            <a:r>
              <a:rPr lang="en-US" smtClean="0"/>
              <a:t>Information flows </a:t>
            </a:r>
            <a:r>
              <a:rPr lang="en-US" i="1" smtClean="0"/>
              <a:t>up</a:t>
            </a:r>
            <a:r>
              <a:rPr lang="en-US" smtClean="0"/>
              <a:t>, not </a:t>
            </a:r>
            <a:r>
              <a:rPr lang="en-US" i="1" smtClean="0"/>
              <a:t>down</a:t>
            </a:r>
          </a:p>
          <a:p>
            <a:pPr lvl="1">
              <a:lnSpc>
                <a:spcPct val="90000"/>
              </a:lnSpc>
            </a:pPr>
            <a:r>
              <a:rPr lang="en-US" smtClean="0"/>
              <a:t>“Reads up” disallowed, “reads down” allowed</a:t>
            </a:r>
          </a:p>
          <a:p>
            <a:pPr>
              <a:lnSpc>
                <a:spcPct val="90000"/>
              </a:lnSpc>
            </a:pPr>
            <a:r>
              <a:rPr lang="en-US" smtClean="0"/>
              <a:t>Simple Security Condition (Preliminary)</a:t>
            </a:r>
          </a:p>
          <a:p>
            <a:pPr lvl="1">
              <a:lnSpc>
                <a:spcPct val="90000"/>
              </a:lnSpc>
            </a:pPr>
            <a:r>
              <a:rPr lang="en-US" smtClean="0"/>
              <a:t>Subject </a:t>
            </a:r>
            <a:r>
              <a:rPr lang="en-US" i="1" smtClean="0"/>
              <a:t>s</a:t>
            </a:r>
            <a:r>
              <a:rPr lang="en-US" smtClean="0"/>
              <a:t> can read object </a:t>
            </a:r>
            <a:r>
              <a:rPr lang="en-US" i="1" smtClean="0"/>
              <a:t>o</a:t>
            </a:r>
            <a:r>
              <a:rPr lang="en-US" smtClean="0"/>
              <a:t> iff </a:t>
            </a:r>
            <a:r>
              <a:rPr lang="en-US" i="1" smtClean="0"/>
              <a:t>L</a:t>
            </a:r>
            <a:r>
              <a:rPr lang="en-US" smtClean="0"/>
              <a:t>(</a:t>
            </a:r>
            <a:r>
              <a:rPr lang="en-US" i="1" smtClean="0"/>
              <a:t>o</a:t>
            </a:r>
            <a:r>
              <a:rPr lang="en-US" smtClean="0"/>
              <a:t>) ≤ </a:t>
            </a:r>
            <a:r>
              <a:rPr lang="en-US" i="1" smtClean="0"/>
              <a:t>L</a:t>
            </a:r>
            <a:r>
              <a:rPr lang="en-US" smtClean="0"/>
              <a:t>(</a:t>
            </a:r>
            <a:r>
              <a:rPr lang="en-US" i="1" smtClean="0"/>
              <a:t>s</a:t>
            </a:r>
            <a:r>
              <a:rPr lang="en-US" smtClean="0"/>
              <a:t>)</a:t>
            </a:r>
          </a:p>
          <a:p>
            <a:pPr lvl="1">
              <a:lnSpc>
                <a:spcPct val="90000"/>
              </a:lnSpc>
            </a:pPr>
            <a:r>
              <a:rPr lang="en-US" smtClean="0"/>
              <a:t>Sometimes called </a:t>
            </a:r>
            <a:r>
              <a:rPr lang="en-US" i="1" smtClean="0"/>
              <a:t>“no read up”</a:t>
            </a:r>
            <a:r>
              <a:rPr lang="en-US" smtClean="0"/>
              <a:t> rule</a:t>
            </a:r>
          </a:p>
        </p:txBody>
      </p:sp>
      <p:sp>
        <p:nvSpPr>
          <p:cNvPr id="4" name="Slide Number Placeholder 3"/>
          <p:cNvSpPr>
            <a:spLocks noGrp="1"/>
          </p:cNvSpPr>
          <p:nvPr>
            <p:ph type="sldNum" sz="quarter" idx="12"/>
          </p:nvPr>
        </p:nvSpPr>
        <p:spPr/>
        <p:txBody>
          <a:bodyPr/>
          <a:lstStyle/>
          <a:p>
            <a:fld id="{A7206855-496F-4C1B-B601-FB29CA243B2C}"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Writing Information</a:t>
            </a:r>
          </a:p>
        </p:txBody>
      </p:sp>
      <p:sp>
        <p:nvSpPr>
          <p:cNvPr id="29699" name="Rectangle 3"/>
          <p:cNvSpPr>
            <a:spLocks noGrp="1" noChangeArrowheads="1"/>
          </p:cNvSpPr>
          <p:nvPr>
            <p:ph idx="1"/>
          </p:nvPr>
        </p:nvSpPr>
        <p:spPr/>
        <p:txBody>
          <a:bodyPr/>
          <a:lstStyle/>
          <a:p>
            <a:pPr>
              <a:lnSpc>
                <a:spcPct val="90000"/>
              </a:lnSpc>
            </a:pPr>
            <a:r>
              <a:rPr lang="en-US" smtClean="0"/>
              <a:t>Information flows </a:t>
            </a:r>
            <a:r>
              <a:rPr lang="en-US" i="1" smtClean="0"/>
              <a:t>up</a:t>
            </a:r>
            <a:r>
              <a:rPr lang="en-US" smtClean="0"/>
              <a:t>, not </a:t>
            </a:r>
            <a:r>
              <a:rPr lang="en-US" i="1" smtClean="0"/>
              <a:t>down</a:t>
            </a:r>
          </a:p>
          <a:p>
            <a:pPr lvl="1">
              <a:lnSpc>
                <a:spcPct val="90000"/>
              </a:lnSpc>
            </a:pPr>
            <a:r>
              <a:rPr lang="en-US" smtClean="0"/>
              <a:t>“Writes up” allowed, “writes down” disallowed</a:t>
            </a:r>
          </a:p>
          <a:p>
            <a:pPr>
              <a:lnSpc>
                <a:spcPct val="90000"/>
              </a:lnSpc>
            </a:pPr>
            <a:r>
              <a:rPr lang="en-US" smtClean="0"/>
              <a:t>*-Property (Preliminary)</a:t>
            </a:r>
          </a:p>
          <a:p>
            <a:pPr lvl="1">
              <a:lnSpc>
                <a:spcPct val="90000"/>
              </a:lnSpc>
            </a:pPr>
            <a:r>
              <a:rPr lang="en-US" smtClean="0"/>
              <a:t>Subject </a:t>
            </a:r>
            <a:r>
              <a:rPr lang="en-US" i="1" smtClean="0"/>
              <a:t>s</a:t>
            </a:r>
            <a:r>
              <a:rPr lang="en-US" smtClean="0"/>
              <a:t> can write object </a:t>
            </a:r>
            <a:r>
              <a:rPr lang="en-US" i="1" smtClean="0"/>
              <a:t>o</a:t>
            </a:r>
            <a:r>
              <a:rPr lang="en-US" smtClean="0"/>
              <a:t> iff </a:t>
            </a:r>
            <a:r>
              <a:rPr lang="en-US" i="1" smtClean="0"/>
              <a:t>L</a:t>
            </a:r>
            <a:r>
              <a:rPr lang="en-US" smtClean="0"/>
              <a:t>(</a:t>
            </a:r>
            <a:r>
              <a:rPr lang="en-US" i="1" smtClean="0"/>
              <a:t>s</a:t>
            </a:r>
            <a:r>
              <a:rPr lang="en-US" smtClean="0"/>
              <a:t>) ≤ </a:t>
            </a:r>
            <a:r>
              <a:rPr lang="en-US" i="1" smtClean="0"/>
              <a:t>L</a:t>
            </a:r>
            <a:r>
              <a:rPr lang="en-US" smtClean="0"/>
              <a:t>(</a:t>
            </a:r>
            <a:r>
              <a:rPr lang="en-US" i="1" smtClean="0"/>
              <a:t>o</a:t>
            </a:r>
            <a:r>
              <a:rPr lang="en-US" smtClean="0"/>
              <a:t>) </a:t>
            </a:r>
          </a:p>
          <a:p>
            <a:pPr lvl="1">
              <a:lnSpc>
                <a:spcPct val="90000"/>
              </a:lnSpc>
            </a:pPr>
            <a:r>
              <a:rPr lang="en-US" smtClean="0"/>
              <a:t>Sometimes called </a:t>
            </a:r>
            <a:r>
              <a:rPr lang="en-US" i="1" smtClean="0"/>
              <a:t>“no write down”</a:t>
            </a:r>
            <a:r>
              <a:rPr lang="en-US" smtClean="0"/>
              <a:t> rule.</a:t>
            </a:r>
            <a:br>
              <a:rPr lang="en-US" smtClean="0"/>
            </a:br>
            <a:r>
              <a:rPr lang="en-US" smtClean="0"/>
              <a:t>(This is what keeps Tamara from putting the personnel files in the telephone list directory.)</a:t>
            </a:r>
          </a:p>
        </p:txBody>
      </p:sp>
      <p:sp>
        <p:nvSpPr>
          <p:cNvPr id="4" name="Slide Number Placeholder 3"/>
          <p:cNvSpPr>
            <a:spLocks noGrp="1"/>
          </p:cNvSpPr>
          <p:nvPr>
            <p:ph type="sldNum" sz="quarter" idx="12"/>
          </p:nvPr>
        </p:nvSpPr>
        <p:spPr/>
        <p:txBody>
          <a:bodyPr/>
          <a:lstStyle/>
          <a:p>
            <a:fld id="{A7206855-496F-4C1B-B601-FB29CA243B2C}"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1" y="608013"/>
            <a:ext cx="7772400" cy="531812"/>
          </a:xfrm>
        </p:spPr>
        <p:txBody>
          <a:bodyPr>
            <a:normAutofit fontScale="90000"/>
          </a:bodyPr>
          <a:lstStyle/>
          <a:p>
            <a:r>
              <a:rPr lang="en-US" smtClean="0"/>
              <a:t>Discretionary Access Control</a:t>
            </a:r>
          </a:p>
        </p:txBody>
      </p:sp>
      <p:sp>
        <p:nvSpPr>
          <p:cNvPr id="30723" name="Rectangle 3"/>
          <p:cNvSpPr>
            <a:spLocks noGrp="1" noChangeArrowheads="1"/>
          </p:cNvSpPr>
          <p:nvPr>
            <p:ph idx="1"/>
          </p:nvPr>
        </p:nvSpPr>
        <p:spPr>
          <a:xfrm>
            <a:off x="457200" y="1447800"/>
            <a:ext cx="8229601" cy="5029200"/>
          </a:xfrm>
        </p:spPr>
        <p:txBody>
          <a:bodyPr/>
          <a:lstStyle/>
          <a:p>
            <a:r>
              <a:rPr lang="en-US" dirty="0" smtClean="0"/>
              <a:t>All access to an object is defined by the object owner</a:t>
            </a:r>
          </a:p>
          <a:p>
            <a:r>
              <a:rPr lang="en-US" dirty="0" smtClean="0"/>
              <a:t>This is the most common design in commercial operating systems</a:t>
            </a:r>
          </a:p>
          <a:p>
            <a:pPr lvl="1"/>
            <a:r>
              <a:rPr lang="en-US" dirty="0" smtClean="0"/>
              <a:t>Generally less secure than mandatory control</a:t>
            </a:r>
          </a:p>
          <a:p>
            <a:pPr lvl="1"/>
            <a:r>
              <a:rPr lang="en-US" dirty="0" smtClean="0"/>
              <a:t>Generally easier to implement and more flexible</a:t>
            </a:r>
          </a:p>
          <a:p>
            <a:r>
              <a:rPr lang="en-US" dirty="0" smtClean="0"/>
              <a:t>Includes </a:t>
            </a:r>
          </a:p>
          <a:p>
            <a:pPr lvl="1"/>
            <a:r>
              <a:rPr lang="en-US" dirty="0" smtClean="0"/>
              <a:t>Identity-based access control </a:t>
            </a:r>
          </a:p>
          <a:p>
            <a:pPr lvl="1"/>
            <a:r>
              <a:rPr lang="en-US" dirty="0" smtClean="0"/>
              <a:t>Access control lists (ACLs)</a:t>
            </a:r>
          </a:p>
          <a:p>
            <a:endParaRPr lang="en-US" dirty="0" smtClean="0"/>
          </a:p>
        </p:txBody>
      </p:sp>
      <p:sp>
        <p:nvSpPr>
          <p:cNvPr id="4" name="Slide Number Placeholder 3"/>
          <p:cNvSpPr>
            <a:spLocks noGrp="1"/>
          </p:cNvSpPr>
          <p:nvPr>
            <p:ph type="sldNum" sz="quarter" idx="12"/>
          </p:nvPr>
        </p:nvSpPr>
        <p:spPr/>
        <p:txBody>
          <a:bodyPr/>
          <a:lstStyle/>
          <a:p>
            <a:fld id="{A7206855-496F-4C1B-B601-FB29CA243B2C}"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7"/>
            <a:ext cx="8229601" cy="1325563"/>
          </a:xfrm>
        </p:spPr>
        <p:txBody>
          <a:bodyPr/>
          <a:lstStyle/>
          <a:p>
            <a:r>
              <a:rPr lang="en-US" smtClean="0"/>
              <a:t>Role-Based Access Control</a:t>
            </a:r>
          </a:p>
        </p:txBody>
      </p:sp>
      <p:sp>
        <p:nvSpPr>
          <p:cNvPr id="31747" name="Rectangle 3"/>
          <p:cNvSpPr>
            <a:spLocks noGrp="1" noChangeArrowheads="1"/>
          </p:cNvSpPr>
          <p:nvPr>
            <p:ph idx="1"/>
          </p:nvPr>
        </p:nvSpPr>
        <p:spPr>
          <a:xfrm>
            <a:off x="685801" y="1577976"/>
            <a:ext cx="7772400" cy="4519613"/>
          </a:xfrm>
        </p:spPr>
        <p:txBody>
          <a:bodyPr/>
          <a:lstStyle/>
          <a:p>
            <a:r>
              <a:rPr lang="en-US" smtClean="0"/>
              <a:t>Uses a subject’s role or a task assigned to subject to grant or deny object access</a:t>
            </a:r>
          </a:p>
          <a:p>
            <a:pPr lvl="1"/>
            <a:r>
              <a:rPr lang="en-US" smtClean="0"/>
              <a:t>Also called </a:t>
            </a:r>
            <a:r>
              <a:rPr lang="en-US" b="1" i="1" smtClean="0"/>
              <a:t>non-discretionary</a:t>
            </a:r>
            <a:r>
              <a:rPr lang="en-US" smtClean="0"/>
              <a:t> or task-based access control</a:t>
            </a:r>
          </a:p>
          <a:p>
            <a:r>
              <a:rPr lang="en-US" smtClean="0"/>
              <a:t>Works well in environments with high turnover of subjects since access is not tied directly to subject</a:t>
            </a:r>
          </a:p>
        </p:txBody>
      </p:sp>
      <p:sp>
        <p:nvSpPr>
          <p:cNvPr id="4" name="Slide Number Placeholder 3"/>
          <p:cNvSpPr>
            <a:spLocks noGrp="1"/>
          </p:cNvSpPr>
          <p:nvPr>
            <p:ph type="sldNum" sz="quarter" idx="12"/>
          </p:nvPr>
        </p:nvSpPr>
        <p:spPr/>
        <p:txBody>
          <a:bodyPr/>
          <a:lstStyle/>
          <a:p>
            <a:fld id="{A7206855-496F-4C1B-B601-FB29CA243B2C}"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Definitions</a:t>
            </a:r>
          </a:p>
        </p:txBody>
      </p:sp>
      <p:sp>
        <p:nvSpPr>
          <p:cNvPr id="9219" name="Rectangle 4"/>
          <p:cNvSpPr>
            <a:spLocks noGrp="1" noChangeArrowheads="1"/>
          </p:cNvSpPr>
          <p:nvPr>
            <p:ph idx="1"/>
          </p:nvPr>
        </p:nvSpPr>
        <p:spPr bwMode="black">
          <a:noFill/>
        </p:spPr>
        <p:txBody>
          <a:bodyPr>
            <a:normAutofit/>
          </a:bodyPr>
          <a:lstStyle/>
          <a:p>
            <a:r>
              <a:rPr lang="en-US" b="1" dirty="0" smtClean="0"/>
              <a:t>Object</a:t>
            </a:r>
            <a:r>
              <a:rPr lang="en-US" dirty="0" smtClean="0"/>
              <a:t> - access controlled resource</a:t>
            </a:r>
          </a:p>
          <a:p>
            <a:pPr lvl="1"/>
            <a:r>
              <a:rPr lang="en-US" i="1" dirty="0" smtClean="0"/>
              <a:t>e.g.</a:t>
            </a:r>
            <a:r>
              <a:rPr lang="en-US" dirty="0" smtClean="0"/>
              <a:t> files, directories, records, programs etc.</a:t>
            </a:r>
          </a:p>
          <a:p>
            <a:pPr lvl="1"/>
            <a:r>
              <a:rPr lang="en-US" dirty="0" smtClean="0"/>
              <a:t>number/type depend on environment</a:t>
            </a:r>
          </a:p>
          <a:p>
            <a:r>
              <a:rPr lang="en-US" b="1" dirty="0" smtClean="0"/>
              <a:t>Subject</a:t>
            </a:r>
            <a:r>
              <a:rPr lang="en-US" dirty="0" smtClean="0"/>
              <a:t> - entity that can access objects</a:t>
            </a:r>
          </a:p>
          <a:p>
            <a:pPr lvl="1"/>
            <a:r>
              <a:rPr lang="en-US" dirty="0" smtClean="0"/>
              <a:t>a process representing user/application</a:t>
            </a:r>
          </a:p>
          <a:p>
            <a:pPr lvl="1"/>
            <a:r>
              <a:rPr lang="en-US" dirty="0" smtClean="0"/>
              <a:t>often have 3 classes: owner, group, world</a:t>
            </a:r>
          </a:p>
          <a:p>
            <a:r>
              <a:rPr lang="en-US" b="1" dirty="0" smtClean="0"/>
              <a:t>Access right</a:t>
            </a:r>
            <a:r>
              <a:rPr lang="en-US" dirty="0" smtClean="0"/>
              <a:t> - way in which subject accesses an object</a:t>
            </a:r>
          </a:p>
          <a:p>
            <a:pPr lvl="1"/>
            <a:r>
              <a:rPr lang="en-US" i="1" dirty="0" smtClean="0"/>
              <a:t>e.g.</a:t>
            </a:r>
            <a:r>
              <a:rPr lang="en-US" dirty="0" smtClean="0"/>
              <a:t> read, write, execute, delete, create, search</a:t>
            </a:r>
          </a:p>
        </p:txBody>
      </p:sp>
      <p:sp>
        <p:nvSpPr>
          <p:cNvPr id="4" name="Slide Number Placeholder 3"/>
          <p:cNvSpPr>
            <a:spLocks noGrp="1"/>
          </p:cNvSpPr>
          <p:nvPr>
            <p:ph type="sldNum" sz="quarter" idx="12"/>
          </p:nvPr>
        </p:nvSpPr>
        <p:spPr/>
        <p:txBody>
          <a:bodyPr/>
          <a:lstStyle/>
          <a:p>
            <a:fld id="{A7206855-496F-4C1B-B601-FB29CA243B2C}"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Access Control Matrix</a:t>
            </a:r>
          </a:p>
        </p:txBody>
      </p:sp>
      <p:sp>
        <p:nvSpPr>
          <p:cNvPr id="10243" name="Rectangle 3"/>
          <p:cNvSpPr>
            <a:spLocks noGrp="1" noChangeArrowheads="1"/>
          </p:cNvSpPr>
          <p:nvPr>
            <p:ph idx="1"/>
          </p:nvPr>
        </p:nvSpPr>
        <p:spPr/>
        <p:txBody>
          <a:bodyPr/>
          <a:lstStyle/>
          <a:p>
            <a:pPr marL="342846" indent="-342846" defTabSz="914258">
              <a:tabLst>
                <a:tab pos="4336376" algn="l"/>
                <a:tab pos="4630018" algn="l"/>
              </a:tabLst>
            </a:pPr>
            <a:r>
              <a:rPr lang="en-US" dirty="0" smtClean="0"/>
              <a:t>Describes the protection state of a system, that is, the conditions under which it is secure.</a:t>
            </a:r>
          </a:p>
          <a:p>
            <a:pPr marL="342846" indent="-342846" defTabSz="914258">
              <a:tabLst>
                <a:tab pos="4336376" algn="l"/>
                <a:tab pos="4630018" algn="l"/>
              </a:tabLst>
            </a:pPr>
            <a:r>
              <a:rPr lang="en-US" dirty="0" smtClean="0"/>
              <a:t>Access Control Matrix Model: simplest abstraction mechanism for representing protection state</a:t>
            </a:r>
          </a:p>
          <a:p>
            <a:pPr marL="342846" indent="-342846" defTabSz="914258">
              <a:tabLst>
                <a:tab pos="4336376" algn="l"/>
                <a:tab pos="4630018" algn="l"/>
              </a:tabLst>
            </a:pPr>
            <a:r>
              <a:rPr lang="en-US" dirty="0" smtClean="0"/>
              <a:t>Protection state transitions effectively change the access control matrix.</a:t>
            </a:r>
          </a:p>
        </p:txBody>
      </p:sp>
      <p:sp>
        <p:nvSpPr>
          <p:cNvPr id="4" name="Slide Number Placeholder 3"/>
          <p:cNvSpPr>
            <a:spLocks noGrp="1"/>
          </p:cNvSpPr>
          <p:nvPr>
            <p:ph type="sldNum" sz="quarter" idx="12"/>
          </p:nvPr>
        </p:nvSpPr>
        <p:spPr/>
        <p:txBody>
          <a:bodyPr/>
          <a:lstStyle/>
          <a:p>
            <a:fld id="{A7206855-496F-4C1B-B601-FB29CA243B2C}"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The Access Control Matrix</a:t>
            </a:r>
          </a:p>
        </p:txBody>
      </p:sp>
      <p:sp>
        <p:nvSpPr>
          <p:cNvPr id="13316" name="Rectangle 20"/>
          <p:cNvSpPr>
            <a:spLocks noGrp="1" noChangeArrowheads="1"/>
          </p:cNvSpPr>
          <p:nvPr>
            <p:ph sz="half" idx="1"/>
          </p:nvPr>
        </p:nvSpPr>
        <p:spPr>
          <a:xfrm>
            <a:off x="4648201" y="1981201"/>
            <a:ext cx="3809999" cy="4191000"/>
          </a:xfrm>
        </p:spPr>
        <p:txBody>
          <a:bodyPr/>
          <a:lstStyle/>
          <a:p>
            <a:pPr>
              <a:buFontTx/>
              <a:buNone/>
            </a:pPr>
            <a:endParaRPr lang="en-US" sz="2400" dirty="0" smtClean="0"/>
          </a:p>
          <a:p>
            <a:r>
              <a:rPr lang="en-US" sz="2400" dirty="0" smtClean="0"/>
              <a:t>Subjects </a:t>
            </a:r>
            <a:r>
              <a:rPr lang="en-US" sz="2400" i="1" dirty="0" smtClean="0"/>
              <a:t>S</a:t>
            </a:r>
            <a:r>
              <a:rPr lang="en-US" sz="2400" dirty="0" smtClean="0"/>
              <a:t> = { </a:t>
            </a:r>
            <a:r>
              <a:rPr lang="en-US" sz="2400" i="1" dirty="0" smtClean="0"/>
              <a:t>s</a:t>
            </a:r>
            <a:r>
              <a:rPr lang="en-US" sz="2400" baseline="-25000" dirty="0" smtClean="0"/>
              <a:t>1</a:t>
            </a:r>
            <a:r>
              <a:rPr lang="en-US" sz="2400" dirty="0" smtClean="0"/>
              <a:t>,…,</a:t>
            </a:r>
            <a:r>
              <a:rPr lang="en-US" sz="2400" i="1" dirty="0" err="1" smtClean="0"/>
              <a:t>s</a:t>
            </a:r>
            <a:r>
              <a:rPr lang="en-US" sz="2400" i="1" baseline="-25000" dirty="0" err="1" smtClean="0"/>
              <a:t>n</a:t>
            </a:r>
            <a:r>
              <a:rPr lang="en-US" sz="2400" dirty="0" smtClean="0"/>
              <a:t> }</a:t>
            </a:r>
          </a:p>
          <a:p>
            <a:r>
              <a:rPr lang="en-US" sz="2400" dirty="0" smtClean="0"/>
              <a:t>Objects </a:t>
            </a:r>
            <a:r>
              <a:rPr lang="en-US" sz="2400" i="1" dirty="0" smtClean="0"/>
              <a:t>O</a:t>
            </a:r>
            <a:r>
              <a:rPr lang="en-US" sz="2400" dirty="0" smtClean="0"/>
              <a:t> = { </a:t>
            </a:r>
            <a:r>
              <a:rPr lang="en-US" sz="2400" i="1" dirty="0" smtClean="0"/>
              <a:t>o</a:t>
            </a:r>
            <a:r>
              <a:rPr lang="en-US" sz="2400" baseline="-25000" dirty="0" smtClean="0"/>
              <a:t>1</a:t>
            </a:r>
            <a:r>
              <a:rPr lang="en-US" sz="2400" dirty="0" smtClean="0"/>
              <a:t>,…,</a:t>
            </a:r>
            <a:r>
              <a:rPr lang="en-US" sz="2400" i="1" dirty="0" err="1" smtClean="0"/>
              <a:t>o</a:t>
            </a:r>
            <a:r>
              <a:rPr lang="en-US" sz="2400" i="1" baseline="-25000" dirty="0" err="1" smtClean="0"/>
              <a:t>m</a:t>
            </a:r>
            <a:r>
              <a:rPr lang="en-US" sz="2400" dirty="0" smtClean="0"/>
              <a:t> }</a:t>
            </a:r>
          </a:p>
          <a:p>
            <a:r>
              <a:rPr lang="en-US" sz="2400" dirty="0" smtClean="0"/>
              <a:t>Rights </a:t>
            </a:r>
            <a:r>
              <a:rPr lang="en-US" sz="2400" i="1" dirty="0" smtClean="0"/>
              <a:t>R</a:t>
            </a:r>
            <a:r>
              <a:rPr lang="en-US" sz="2400" dirty="0" smtClean="0"/>
              <a:t> = { </a:t>
            </a:r>
            <a:r>
              <a:rPr lang="en-US" sz="2400" i="1" dirty="0" smtClean="0"/>
              <a:t>r</a:t>
            </a:r>
            <a:r>
              <a:rPr lang="en-US" sz="2400" baseline="-25000" dirty="0" smtClean="0"/>
              <a:t>1</a:t>
            </a:r>
            <a:r>
              <a:rPr lang="en-US" sz="2400" dirty="0" smtClean="0"/>
              <a:t>,…,</a:t>
            </a:r>
            <a:r>
              <a:rPr lang="en-US" sz="2400" i="1" dirty="0" err="1" smtClean="0"/>
              <a:t>r</a:t>
            </a:r>
            <a:r>
              <a:rPr lang="en-US" sz="2400" i="1" baseline="-25000" dirty="0" err="1" smtClean="0"/>
              <a:t>k</a:t>
            </a:r>
            <a:r>
              <a:rPr lang="en-US" sz="2400" dirty="0" smtClean="0"/>
              <a:t> }</a:t>
            </a:r>
          </a:p>
          <a:p>
            <a:r>
              <a:rPr lang="en-US" sz="2400" dirty="0" smtClean="0"/>
              <a:t>Entries </a:t>
            </a:r>
            <a:r>
              <a:rPr lang="en-US" sz="2400" i="1" dirty="0" smtClean="0"/>
              <a:t>A</a:t>
            </a:r>
            <a:r>
              <a:rPr lang="en-US" sz="2400" dirty="0" smtClean="0"/>
              <a:t>[</a:t>
            </a:r>
            <a:r>
              <a:rPr lang="en-US" sz="2400" i="1" dirty="0" err="1" smtClean="0"/>
              <a:t>s</a:t>
            </a:r>
            <a:r>
              <a:rPr lang="en-US" sz="2400" i="1" baseline="-25000" dirty="0" err="1" smtClean="0"/>
              <a:t>i</a:t>
            </a:r>
            <a:r>
              <a:rPr lang="en-US" sz="2400" dirty="0" smtClean="0"/>
              <a:t>, </a:t>
            </a:r>
            <a:r>
              <a:rPr lang="en-US" sz="2400" i="1" dirty="0" err="1" smtClean="0"/>
              <a:t>o</a:t>
            </a:r>
            <a:r>
              <a:rPr lang="en-US" sz="2400" i="1" baseline="-25000" dirty="0" err="1" smtClean="0"/>
              <a:t>j</a:t>
            </a:r>
            <a:r>
              <a:rPr lang="en-US" sz="2400" dirty="0" smtClean="0"/>
              <a:t>] </a:t>
            </a:r>
            <a:r>
              <a:rPr lang="en-US" sz="2400" dirty="0" smtClean="0">
                <a:latin typeface="Symbol" pitchFamily="18" charset="2"/>
                <a:sym typeface="Symbol" pitchFamily="18" charset="2"/>
              </a:rPr>
              <a:t></a:t>
            </a:r>
            <a:r>
              <a:rPr lang="en-US" sz="2700" dirty="0" smtClean="0">
                <a:latin typeface="Symbol" pitchFamily="18" charset="2"/>
              </a:rPr>
              <a:t> </a:t>
            </a:r>
            <a:r>
              <a:rPr lang="en-US" sz="2400" i="1" dirty="0" smtClean="0"/>
              <a:t>R</a:t>
            </a:r>
            <a:endParaRPr lang="en-US" sz="2400" dirty="0" smtClean="0"/>
          </a:p>
          <a:p>
            <a:r>
              <a:rPr lang="en-US" sz="2400" i="1" dirty="0" smtClean="0"/>
              <a:t>A</a:t>
            </a:r>
            <a:r>
              <a:rPr lang="en-US" sz="2400" dirty="0" smtClean="0"/>
              <a:t>[</a:t>
            </a:r>
            <a:r>
              <a:rPr lang="en-US" sz="2400" i="1" dirty="0" err="1" smtClean="0"/>
              <a:t>s</a:t>
            </a:r>
            <a:r>
              <a:rPr lang="en-US" sz="2400" i="1" baseline="-25000" dirty="0" err="1" smtClean="0"/>
              <a:t>i</a:t>
            </a:r>
            <a:r>
              <a:rPr lang="en-US" sz="2400" dirty="0" smtClean="0"/>
              <a:t>, </a:t>
            </a:r>
            <a:r>
              <a:rPr lang="en-US" sz="2400" i="1" dirty="0" err="1" smtClean="0"/>
              <a:t>o</a:t>
            </a:r>
            <a:r>
              <a:rPr lang="en-US" sz="2400" i="1" baseline="-25000" dirty="0" err="1" smtClean="0"/>
              <a:t>j</a:t>
            </a:r>
            <a:r>
              <a:rPr lang="en-US" sz="2400" dirty="0" smtClean="0"/>
              <a:t>] = { </a:t>
            </a:r>
            <a:r>
              <a:rPr lang="en-US" sz="2400" i="1" dirty="0" err="1" smtClean="0"/>
              <a:t>r</a:t>
            </a:r>
            <a:r>
              <a:rPr lang="en-US" sz="2400" i="1" baseline="-25000" dirty="0" err="1" smtClean="0"/>
              <a:t>x</a:t>
            </a:r>
            <a:r>
              <a:rPr lang="en-US" sz="2400" dirty="0" smtClean="0"/>
              <a:t>, …, </a:t>
            </a:r>
            <a:r>
              <a:rPr lang="en-US" sz="2400" i="1" dirty="0" err="1" smtClean="0"/>
              <a:t>r</a:t>
            </a:r>
            <a:r>
              <a:rPr lang="en-US" sz="2400" i="1" baseline="-25000" dirty="0" err="1" smtClean="0"/>
              <a:t>y</a:t>
            </a:r>
            <a:r>
              <a:rPr lang="en-US" sz="2400" dirty="0" smtClean="0"/>
              <a:t> } means subject </a:t>
            </a:r>
            <a:r>
              <a:rPr lang="en-US" sz="2400" i="1" dirty="0" err="1" smtClean="0"/>
              <a:t>s</a:t>
            </a:r>
            <a:r>
              <a:rPr lang="en-US" sz="2400" i="1" baseline="-25000" dirty="0" err="1" smtClean="0"/>
              <a:t>i</a:t>
            </a:r>
            <a:r>
              <a:rPr lang="en-US" sz="2400" i="1" baseline="-25000" dirty="0" smtClean="0"/>
              <a:t> </a:t>
            </a:r>
            <a:r>
              <a:rPr lang="en-US" sz="2400" dirty="0" smtClean="0"/>
              <a:t>has rights </a:t>
            </a:r>
            <a:r>
              <a:rPr lang="en-US" sz="2400" i="1" dirty="0" err="1" smtClean="0"/>
              <a:t>r</a:t>
            </a:r>
            <a:r>
              <a:rPr lang="en-US" sz="2400" i="1" baseline="-25000" dirty="0" err="1" smtClean="0"/>
              <a:t>x</a:t>
            </a:r>
            <a:r>
              <a:rPr lang="en-US" sz="2400" dirty="0" smtClean="0"/>
              <a:t>, …, </a:t>
            </a:r>
            <a:r>
              <a:rPr lang="en-US" sz="2400" i="1" dirty="0" err="1" smtClean="0"/>
              <a:t>r</a:t>
            </a:r>
            <a:r>
              <a:rPr lang="en-US" sz="2400" i="1" baseline="-25000" dirty="0" err="1" smtClean="0"/>
              <a:t>y</a:t>
            </a:r>
            <a:r>
              <a:rPr lang="en-US" sz="2400" dirty="0" smtClean="0"/>
              <a:t> over object </a:t>
            </a:r>
            <a:r>
              <a:rPr lang="en-US" sz="2400" i="1" dirty="0" err="1" smtClean="0"/>
              <a:t>o</a:t>
            </a:r>
            <a:r>
              <a:rPr lang="en-US" sz="2400" i="1" baseline="-25000" dirty="0" err="1" smtClean="0"/>
              <a:t>j</a:t>
            </a:r>
            <a:endParaRPr lang="en-US" sz="2400" i="1" baseline="-25000" dirty="0" smtClean="0"/>
          </a:p>
        </p:txBody>
      </p:sp>
      <p:sp>
        <p:nvSpPr>
          <p:cNvPr id="21" name="Slide Number Placeholder 20"/>
          <p:cNvSpPr>
            <a:spLocks noGrp="1"/>
          </p:cNvSpPr>
          <p:nvPr>
            <p:ph type="sldNum" sz="quarter" idx="12"/>
          </p:nvPr>
        </p:nvSpPr>
        <p:spPr/>
        <p:txBody>
          <a:bodyPr/>
          <a:lstStyle/>
          <a:p>
            <a:fld id="{F4349D67-FAFA-42E1-878B-06A7FA8EB668}" type="slidenum">
              <a:rPr lang="en-US" smtClean="0"/>
              <a:pPr/>
              <a:t>28</a:t>
            </a:fld>
            <a:endParaRPr lang="en-US"/>
          </a:p>
        </p:txBody>
      </p:sp>
      <p:grpSp>
        <p:nvGrpSpPr>
          <p:cNvPr id="2" name="Group 3"/>
          <p:cNvGrpSpPr>
            <a:grpSpLocks/>
          </p:cNvGrpSpPr>
          <p:nvPr/>
        </p:nvGrpSpPr>
        <p:grpSpPr bwMode="auto">
          <a:xfrm>
            <a:off x="616779" y="1977157"/>
            <a:ext cx="3880426" cy="3142633"/>
            <a:chOff x="307" y="1063"/>
            <a:chExt cx="1931" cy="1689"/>
          </a:xfrm>
        </p:grpSpPr>
        <p:sp>
          <p:nvSpPr>
            <p:cNvPr id="13319" name="Text Box 4"/>
            <p:cNvSpPr txBox="1">
              <a:spLocks noChangeArrowheads="1"/>
            </p:cNvSpPr>
            <p:nvPr/>
          </p:nvSpPr>
          <p:spPr bwMode="auto">
            <a:xfrm>
              <a:off x="949" y="1063"/>
              <a:ext cx="1107" cy="248"/>
            </a:xfrm>
            <a:prstGeom prst="rect">
              <a:avLst/>
            </a:prstGeom>
            <a:noFill/>
            <a:ln w="9525">
              <a:noFill/>
              <a:miter lim="800000"/>
              <a:headEnd/>
              <a:tailEnd/>
            </a:ln>
          </p:spPr>
          <p:txBody>
            <a:bodyPr wrap="none" lIns="91425" tIns="45713" rIns="91425" bIns="45713">
              <a:spAutoFit/>
            </a:bodyPr>
            <a:lstStyle/>
            <a:p>
              <a:pPr algn="l"/>
              <a:r>
                <a:rPr lang="en-US" sz="2400" dirty="0">
                  <a:latin typeface="Times" pitchFamily="18" charset="0"/>
                </a:rPr>
                <a:t>objects (entities)</a:t>
              </a:r>
            </a:p>
          </p:txBody>
        </p:sp>
        <p:sp>
          <p:nvSpPr>
            <p:cNvPr id="13320" name="Text Box 5"/>
            <p:cNvSpPr txBox="1">
              <a:spLocks noChangeArrowheads="1"/>
            </p:cNvSpPr>
            <p:nvPr/>
          </p:nvSpPr>
          <p:spPr bwMode="auto">
            <a:xfrm rot="5400000">
              <a:off x="-167" y="2024"/>
              <a:ext cx="1178" cy="230"/>
            </a:xfrm>
            <a:prstGeom prst="rect">
              <a:avLst/>
            </a:prstGeom>
            <a:noFill/>
            <a:ln w="9525">
              <a:noFill/>
              <a:miter lim="800000"/>
              <a:headEnd/>
              <a:tailEnd/>
            </a:ln>
          </p:spPr>
          <p:txBody>
            <a:bodyPr wrap="none" lIns="91425" tIns="45713" rIns="91425" bIns="45713">
              <a:spAutoFit/>
            </a:bodyPr>
            <a:lstStyle/>
            <a:p>
              <a:pPr algn="l"/>
              <a:r>
                <a:rPr lang="en-US" sz="2400" dirty="0">
                  <a:latin typeface="Times" pitchFamily="18" charset="0"/>
                </a:rPr>
                <a:t>subjects (actors)</a:t>
              </a:r>
            </a:p>
          </p:txBody>
        </p:sp>
        <p:sp>
          <p:nvSpPr>
            <p:cNvPr id="13321" name="Text Box 6"/>
            <p:cNvSpPr txBox="1">
              <a:spLocks noChangeArrowheads="1"/>
            </p:cNvSpPr>
            <p:nvPr/>
          </p:nvSpPr>
          <p:spPr bwMode="auto">
            <a:xfrm>
              <a:off x="494" y="1511"/>
              <a:ext cx="245" cy="1241"/>
            </a:xfrm>
            <a:prstGeom prst="rect">
              <a:avLst/>
            </a:prstGeom>
            <a:noFill/>
            <a:ln w="9525">
              <a:noFill/>
              <a:miter lim="800000"/>
              <a:headEnd/>
              <a:tailEnd/>
            </a:ln>
          </p:spPr>
          <p:txBody>
            <a:bodyPr wrap="none" lIns="91425" tIns="45713" rIns="91425" bIns="45713">
              <a:spAutoFit/>
            </a:bodyPr>
            <a:lstStyle/>
            <a:p>
              <a:pPr algn="l"/>
              <a:r>
                <a:rPr lang="en-US" sz="2400" i="1" dirty="0">
                  <a:latin typeface="Times" pitchFamily="18" charset="0"/>
                </a:rPr>
                <a:t>s</a:t>
              </a:r>
              <a:r>
                <a:rPr lang="en-US" sz="2400" baseline="-25000" dirty="0">
                  <a:latin typeface="Times" pitchFamily="18" charset="0"/>
                </a:rPr>
                <a:t>1</a:t>
              </a:r>
            </a:p>
            <a:p>
              <a:pPr algn="l"/>
              <a:r>
                <a:rPr lang="en-US" sz="2400" i="1" dirty="0">
                  <a:latin typeface="Times" pitchFamily="18" charset="0"/>
                </a:rPr>
                <a:t>s</a:t>
              </a:r>
              <a:r>
                <a:rPr lang="en-US" sz="2400" baseline="-25000" dirty="0">
                  <a:latin typeface="Times" pitchFamily="18" charset="0"/>
                </a:rPr>
                <a:t>2</a:t>
              </a:r>
              <a:endParaRPr lang="en-US" sz="2400" dirty="0">
                <a:latin typeface="Times" pitchFamily="18" charset="0"/>
              </a:endParaRPr>
            </a:p>
            <a:p>
              <a:pPr algn="l"/>
              <a:endParaRPr lang="en-US" sz="2400" dirty="0">
                <a:latin typeface="Times" pitchFamily="18" charset="0"/>
              </a:endParaRPr>
            </a:p>
            <a:p>
              <a:pPr algn="l"/>
              <a:r>
                <a:rPr lang="en-US" sz="2400" dirty="0">
                  <a:latin typeface="Times" pitchFamily="18" charset="0"/>
                </a:rPr>
                <a:t>…</a:t>
              </a:r>
            </a:p>
            <a:p>
              <a:pPr algn="l"/>
              <a:endParaRPr lang="en-US" sz="2400" dirty="0">
                <a:latin typeface="Times" pitchFamily="18" charset="0"/>
              </a:endParaRPr>
            </a:p>
            <a:p>
              <a:pPr algn="l"/>
              <a:r>
                <a:rPr lang="en-US" sz="2400" i="1" dirty="0" err="1">
                  <a:latin typeface="Times" pitchFamily="18" charset="0"/>
                </a:rPr>
                <a:t>s</a:t>
              </a:r>
              <a:r>
                <a:rPr lang="en-US" sz="2400" i="1" baseline="-25000" dirty="0" err="1">
                  <a:latin typeface="Times" pitchFamily="18" charset="0"/>
                </a:rPr>
                <a:t>n</a:t>
              </a:r>
              <a:endParaRPr lang="en-US" sz="2400" dirty="0">
                <a:latin typeface="Times" pitchFamily="18" charset="0"/>
              </a:endParaRPr>
            </a:p>
          </p:txBody>
        </p:sp>
        <p:sp>
          <p:nvSpPr>
            <p:cNvPr id="13322" name="Text Box 7"/>
            <p:cNvSpPr txBox="1">
              <a:spLocks noChangeArrowheads="1"/>
            </p:cNvSpPr>
            <p:nvPr/>
          </p:nvSpPr>
          <p:spPr bwMode="auto">
            <a:xfrm>
              <a:off x="760" y="1266"/>
              <a:ext cx="1446" cy="248"/>
            </a:xfrm>
            <a:prstGeom prst="rect">
              <a:avLst/>
            </a:prstGeom>
            <a:noFill/>
            <a:ln w="9525">
              <a:noFill/>
              <a:miter lim="800000"/>
              <a:headEnd/>
              <a:tailEnd/>
            </a:ln>
          </p:spPr>
          <p:txBody>
            <a:bodyPr wrap="none" lIns="91425" tIns="45713" rIns="91425" bIns="45713">
              <a:spAutoFit/>
            </a:bodyPr>
            <a:lstStyle/>
            <a:p>
              <a:pPr algn="l"/>
              <a:r>
                <a:rPr lang="en-US" sz="2400" i="1" dirty="0">
                  <a:latin typeface="Times" pitchFamily="18" charset="0"/>
                </a:rPr>
                <a:t>o</a:t>
              </a:r>
              <a:r>
                <a:rPr lang="en-US" sz="2400" baseline="-25000" dirty="0">
                  <a:latin typeface="Times" pitchFamily="18" charset="0"/>
                </a:rPr>
                <a:t>1  </a:t>
              </a:r>
              <a:r>
                <a:rPr lang="en-US" sz="2400" dirty="0">
                  <a:latin typeface="Times" pitchFamily="18" charset="0"/>
                </a:rPr>
                <a:t>  …   </a:t>
              </a:r>
              <a:r>
                <a:rPr lang="en-US" sz="2400" i="1" dirty="0" err="1">
                  <a:latin typeface="Times" pitchFamily="18" charset="0"/>
                </a:rPr>
                <a:t>o</a:t>
              </a:r>
              <a:r>
                <a:rPr lang="en-US" sz="2400" i="1" baseline="-25000" dirty="0" err="1">
                  <a:latin typeface="Times" pitchFamily="18" charset="0"/>
                </a:rPr>
                <a:t>m</a:t>
              </a:r>
              <a:r>
                <a:rPr lang="en-US" sz="2400" dirty="0">
                  <a:latin typeface="Times" pitchFamily="18" charset="0"/>
                </a:rPr>
                <a:t>   </a:t>
              </a:r>
              <a:r>
                <a:rPr lang="en-US" sz="2400" i="1" dirty="0">
                  <a:latin typeface="Times" pitchFamily="18" charset="0"/>
                </a:rPr>
                <a:t>s</a:t>
              </a:r>
              <a:r>
                <a:rPr lang="en-US" sz="2400" baseline="-25000" dirty="0">
                  <a:latin typeface="Times" pitchFamily="18" charset="0"/>
                </a:rPr>
                <a:t>1</a:t>
              </a:r>
              <a:r>
                <a:rPr lang="en-US" sz="2400" dirty="0">
                  <a:latin typeface="Times" pitchFamily="18" charset="0"/>
                </a:rPr>
                <a:t>   …  </a:t>
              </a:r>
              <a:r>
                <a:rPr lang="en-US" sz="2400" i="1" dirty="0" err="1">
                  <a:latin typeface="Times" pitchFamily="18" charset="0"/>
                </a:rPr>
                <a:t>s</a:t>
              </a:r>
              <a:r>
                <a:rPr lang="en-US" sz="2400" i="1" baseline="-25000" dirty="0" err="1">
                  <a:latin typeface="Times" pitchFamily="18" charset="0"/>
                </a:rPr>
                <a:t>n</a:t>
              </a:r>
              <a:endParaRPr lang="en-US" sz="2400" i="1" dirty="0">
                <a:latin typeface="Times" pitchFamily="18" charset="0"/>
              </a:endParaRPr>
            </a:p>
          </p:txBody>
        </p:sp>
        <p:sp>
          <p:nvSpPr>
            <p:cNvPr id="13323" name="Line 8"/>
            <p:cNvSpPr>
              <a:spLocks noChangeShapeType="1"/>
            </p:cNvSpPr>
            <p:nvPr/>
          </p:nvSpPr>
          <p:spPr bwMode="auto">
            <a:xfrm>
              <a:off x="760" y="1511"/>
              <a:ext cx="0" cy="1229"/>
            </a:xfrm>
            <a:prstGeom prst="line">
              <a:avLst/>
            </a:prstGeom>
            <a:noFill/>
            <a:ln w="9525">
              <a:solidFill>
                <a:schemeClr val="tx1"/>
              </a:solidFill>
              <a:round/>
              <a:headEnd/>
              <a:tailEnd/>
            </a:ln>
          </p:spPr>
          <p:txBody>
            <a:bodyPr wrap="none" anchor="ctr"/>
            <a:lstStyle/>
            <a:p>
              <a:endParaRPr lang="en-US"/>
            </a:p>
          </p:txBody>
        </p:sp>
        <p:sp>
          <p:nvSpPr>
            <p:cNvPr id="13324" name="Line 9"/>
            <p:cNvSpPr>
              <a:spLocks noChangeShapeType="1"/>
            </p:cNvSpPr>
            <p:nvPr/>
          </p:nvSpPr>
          <p:spPr bwMode="auto">
            <a:xfrm>
              <a:off x="949" y="1511"/>
              <a:ext cx="0" cy="1229"/>
            </a:xfrm>
            <a:prstGeom prst="line">
              <a:avLst/>
            </a:prstGeom>
            <a:noFill/>
            <a:ln w="9525">
              <a:solidFill>
                <a:schemeClr val="tx1"/>
              </a:solidFill>
              <a:round/>
              <a:headEnd/>
              <a:tailEnd/>
            </a:ln>
          </p:spPr>
          <p:txBody>
            <a:bodyPr wrap="none" anchor="ctr"/>
            <a:lstStyle/>
            <a:p>
              <a:endParaRPr lang="en-US"/>
            </a:p>
          </p:txBody>
        </p:sp>
        <p:sp>
          <p:nvSpPr>
            <p:cNvPr id="13325" name="Line 10"/>
            <p:cNvSpPr>
              <a:spLocks noChangeShapeType="1"/>
            </p:cNvSpPr>
            <p:nvPr/>
          </p:nvSpPr>
          <p:spPr bwMode="auto">
            <a:xfrm>
              <a:off x="1290" y="1511"/>
              <a:ext cx="0" cy="1229"/>
            </a:xfrm>
            <a:prstGeom prst="line">
              <a:avLst/>
            </a:prstGeom>
            <a:noFill/>
            <a:ln w="9525">
              <a:solidFill>
                <a:schemeClr val="tx1"/>
              </a:solidFill>
              <a:round/>
              <a:headEnd/>
              <a:tailEnd/>
            </a:ln>
          </p:spPr>
          <p:txBody>
            <a:bodyPr wrap="none" anchor="ctr"/>
            <a:lstStyle/>
            <a:p>
              <a:endParaRPr lang="en-US"/>
            </a:p>
          </p:txBody>
        </p:sp>
        <p:sp>
          <p:nvSpPr>
            <p:cNvPr id="13326" name="Line 11"/>
            <p:cNvSpPr>
              <a:spLocks noChangeShapeType="1"/>
            </p:cNvSpPr>
            <p:nvPr/>
          </p:nvSpPr>
          <p:spPr bwMode="auto">
            <a:xfrm>
              <a:off x="1518" y="1511"/>
              <a:ext cx="0" cy="1229"/>
            </a:xfrm>
            <a:prstGeom prst="line">
              <a:avLst/>
            </a:prstGeom>
            <a:noFill/>
            <a:ln w="9525">
              <a:solidFill>
                <a:schemeClr val="tx1"/>
              </a:solidFill>
              <a:round/>
              <a:headEnd/>
              <a:tailEnd/>
            </a:ln>
          </p:spPr>
          <p:txBody>
            <a:bodyPr wrap="none" anchor="ctr"/>
            <a:lstStyle/>
            <a:p>
              <a:endParaRPr lang="en-US"/>
            </a:p>
          </p:txBody>
        </p:sp>
        <p:sp>
          <p:nvSpPr>
            <p:cNvPr id="13327" name="Line 12"/>
            <p:cNvSpPr>
              <a:spLocks noChangeShapeType="1"/>
            </p:cNvSpPr>
            <p:nvPr/>
          </p:nvSpPr>
          <p:spPr bwMode="auto">
            <a:xfrm>
              <a:off x="1745" y="1511"/>
              <a:ext cx="0" cy="1229"/>
            </a:xfrm>
            <a:prstGeom prst="line">
              <a:avLst/>
            </a:prstGeom>
            <a:noFill/>
            <a:ln w="9525">
              <a:solidFill>
                <a:schemeClr val="tx1"/>
              </a:solidFill>
              <a:round/>
              <a:headEnd/>
              <a:tailEnd/>
            </a:ln>
          </p:spPr>
          <p:txBody>
            <a:bodyPr wrap="none" anchor="ctr"/>
            <a:lstStyle/>
            <a:p>
              <a:endParaRPr lang="en-US"/>
            </a:p>
          </p:txBody>
        </p:sp>
        <p:sp>
          <p:nvSpPr>
            <p:cNvPr id="13328" name="Line 13"/>
            <p:cNvSpPr>
              <a:spLocks noChangeShapeType="1"/>
            </p:cNvSpPr>
            <p:nvPr/>
          </p:nvSpPr>
          <p:spPr bwMode="auto">
            <a:xfrm>
              <a:off x="1973" y="1511"/>
              <a:ext cx="0" cy="1229"/>
            </a:xfrm>
            <a:prstGeom prst="line">
              <a:avLst/>
            </a:prstGeom>
            <a:noFill/>
            <a:ln w="9525">
              <a:solidFill>
                <a:schemeClr val="tx1"/>
              </a:solidFill>
              <a:round/>
              <a:headEnd/>
              <a:tailEnd/>
            </a:ln>
          </p:spPr>
          <p:txBody>
            <a:bodyPr wrap="none" anchor="ctr"/>
            <a:lstStyle/>
            <a:p>
              <a:endParaRPr lang="en-US"/>
            </a:p>
          </p:txBody>
        </p:sp>
        <p:sp>
          <p:nvSpPr>
            <p:cNvPr id="13329" name="Line 14"/>
            <p:cNvSpPr>
              <a:spLocks noChangeShapeType="1"/>
            </p:cNvSpPr>
            <p:nvPr/>
          </p:nvSpPr>
          <p:spPr bwMode="auto">
            <a:xfrm>
              <a:off x="2238" y="1511"/>
              <a:ext cx="0" cy="1229"/>
            </a:xfrm>
            <a:prstGeom prst="line">
              <a:avLst/>
            </a:prstGeom>
            <a:noFill/>
            <a:ln w="9525">
              <a:solidFill>
                <a:schemeClr val="tx1"/>
              </a:solidFill>
              <a:round/>
              <a:headEnd/>
              <a:tailEnd/>
            </a:ln>
          </p:spPr>
          <p:txBody>
            <a:bodyPr wrap="none" anchor="ctr"/>
            <a:lstStyle/>
            <a:p>
              <a:endParaRPr lang="en-US"/>
            </a:p>
          </p:txBody>
        </p:sp>
        <p:sp>
          <p:nvSpPr>
            <p:cNvPr id="13330" name="Line 15"/>
            <p:cNvSpPr>
              <a:spLocks noChangeShapeType="1"/>
            </p:cNvSpPr>
            <p:nvPr/>
          </p:nvSpPr>
          <p:spPr bwMode="auto">
            <a:xfrm>
              <a:off x="760" y="1511"/>
              <a:ext cx="1478" cy="0"/>
            </a:xfrm>
            <a:prstGeom prst="line">
              <a:avLst/>
            </a:prstGeom>
            <a:noFill/>
            <a:ln w="9525">
              <a:solidFill>
                <a:schemeClr val="tx1"/>
              </a:solidFill>
              <a:round/>
              <a:headEnd/>
              <a:tailEnd/>
            </a:ln>
          </p:spPr>
          <p:txBody>
            <a:bodyPr wrap="none" anchor="ctr"/>
            <a:lstStyle/>
            <a:p>
              <a:endParaRPr lang="en-US"/>
            </a:p>
          </p:txBody>
        </p:sp>
        <p:sp>
          <p:nvSpPr>
            <p:cNvPr id="13331" name="Line 16"/>
            <p:cNvSpPr>
              <a:spLocks noChangeShapeType="1"/>
            </p:cNvSpPr>
            <p:nvPr/>
          </p:nvSpPr>
          <p:spPr bwMode="auto">
            <a:xfrm>
              <a:off x="760" y="1716"/>
              <a:ext cx="1478" cy="0"/>
            </a:xfrm>
            <a:prstGeom prst="line">
              <a:avLst/>
            </a:prstGeom>
            <a:noFill/>
            <a:ln w="9525">
              <a:solidFill>
                <a:schemeClr val="tx1"/>
              </a:solidFill>
              <a:round/>
              <a:headEnd/>
              <a:tailEnd/>
            </a:ln>
          </p:spPr>
          <p:txBody>
            <a:bodyPr wrap="none" anchor="ctr"/>
            <a:lstStyle/>
            <a:p>
              <a:endParaRPr lang="en-US"/>
            </a:p>
          </p:txBody>
        </p:sp>
        <p:sp>
          <p:nvSpPr>
            <p:cNvPr id="13332" name="Line 17"/>
            <p:cNvSpPr>
              <a:spLocks noChangeShapeType="1"/>
            </p:cNvSpPr>
            <p:nvPr/>
          </p:nvSpPr>
          <p:spPr bwMode="auto">
            <a:xfrm>
              <a:off x="760" y="1921"/>
              <a:ext cx="1478" cy="0"/>
            </a:xfrm>
            <a:prstGeom prst="line">
              <a:avLst/>
            </a:prstGeom>
            <a:noFill/>
            <a:ln w="9525">
              <a:solidFill>
                <a:schemeClr val="tx1"/>
              </a:solidFill>
              <a:round/>
              <a:headEnd/>
              <a:tailEnd/>
            </a:ln>
          </p:spPr>
          <p:txBody>
            <a:bodyPr wrap="none" anchor="ctr"/>
            <a:lstStyle/>
            <a:p>
              <a:endParaRPr lang="en-US"/>
            </a:p>
          </p:txBody>
        </p:sp>
        <p:sp>
          <p:nvSpPr>
            <p:cNvPr id="13333" name="Line 18"/>
            <p:cNvSpPr>
              <a:spLocks noChangeShapeType="1"/>
            </p:cNvSpPr>
            <p:nvPr/>
          </p:nvSpPr>
          <p:spPr bwMode="auto">
            <a:xfrm>
              <a:off x="760" y="2535"/>
              <a:ext cx="1478" cy="0"/>
            </a:xfrm>
            <a:prstGeom prst="line">
              <a:avLst/>
            </a:prstGeom>
            <a:noFill/>
            <a:ln w="9525">
              <a:solidFill>
                <a:schemeClr val="tx1"/>
              </a:solidFill>
              <a:round/>
              <a:headEnd/>
              <a:tailEnd/>
            </a:ln>
          </p:spPr>
          <p:txBody>
            <a:bodyPr wrap="none" anchor="ctr"/>
            <a:lstStyle/>
            <a:p>
              <a:endParaRPr lang="en-US"/>
            </a:p>
          </p:txBody>
        </p:sp>
        <p:sp>
          <p:nvSpPr>
            <p:cNvPr id="13334" name="Line 19"/>
            <p:cNvSpPr>
              <a:spLocks noChangeShapeType="1"/>
            </p:cNvSpPr>
            <p:nvPr/>
          </p:nvSpPr>
          <p:spPr bwMode="auto">
            <a:xfrm>
              <a:off x="760" y="2740"/>
              <a:ext cx="1478" cy="0"/>
            </a:xfrm>
            <a:prstGeom prst="line">
              <a:avLst/>
            </a:prstGeom>
            <a:noFill/>
            <a:ln w="9525">
              <a:solidFill>
                <a:schemeClr val="tx1"/>
              </a:solidFill>
              <a:round/>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Example: Files</a:t>
            </a:r>
          </a:p>
        </p:txBody>
      </p:sp>
      <p:sp>
        <p:nvSpPr>
          <p:cNvPr id="14339" name="Rectangle 3"/>
          <p:cNvSpPr>
            <a:spLocks noGrp="1" noChangeArrowheads="1"/>
          </p:cNvSpPr>
          <p:nvPr>
            <p:ph idx="1"/>
          </p:nvPr>
        </p:nvSpPr>
        <p:spPr>
          <a:xfrm>
            <a:off x="381001" y="1543051"/>
            <a:ext cx="8077200" cy="4848225"/>
          </a:xfrm>
        </p:spPr>
        <p:txBody>
          <a:bodyPr/>
          <a:lstStyle/>
          <a:p>
            <a:pPr marL="342846" indent="-342846" defTabSz="914258">
              <a:tabLst>
                <a:tab pos="1377736" algn="l"/>
                <a:tab pos="2972926" algn="l"/>
                <a:tab pos="4691921" algn="l"/>
                <a:tab pos="6395044" algn="l"/>
              </a:tabLst>
            </a:pPr>
            <a:r>
              <a:rPr lang="en-US" dirty="0" smtClean="0"/>
              <a:t>Processes </a:t>
            </a:r>
            <a:r>
              <a:rPr lang="en-US" i="1" dirty="0" smtClean="0"/>
              <a:t>Andy, Betty</a:t>
            </a:r>
            <a:endParaRPr lang="en-US" dirty="0" smtClean="0"/>
          </a:p>
          <a:p>
            <a:pPr marL="342846" indent="-342846" defTabSz="914258">
              <a:tabLst>
                <a:tab pos="1377736" algn="l"/>
                <a:tab pos="2972926" algn="l"/>
                <a:tab pos="4691921" algn="l"/>
                <a:tab pos="6395044" algn="l"/>
              </a:tabLst>
            </a:pPr>
            <a:r>
              <a:rPr lang="en-US" dirty="0" smtClean="0"/>
              <a:t>Files </a:t>
            </a:r>
            <a:r>
              <a:rPr lang="en-US" i="1" dirty="0" smtClean="0"/>
              <a:t>f</a:t>
            </a:r>
            <a:r>
              <a:rPr lang="en-US" dirty="0" smtClean="0"/>
              <a:t>, </a:t>
            </a:r>
            <a:r>
              <a:rPr lang="en-US" i="1" dirty="0" smtClean="0"/>
              <a:t>g</a:t>
            </a:r>
          </a:p>
          <a:p>
            <a:pPr marL="342846" indent="-342846" defTabSz="914258">
              <a:tabLst>
                <a:tab pos="1377736" algn="l"/>
                <a:tab pos="2972926" algn="l"/>
                <a:tab pos="4691921" algn="l"/>
                <a:tab pos="6395044" algn="l"/>
              </a:tabLst>
            </a:pPr>
            <a:r>
              <a:rPr lang="en-US" dirty="0" smtClean="0"/>
              <a:t>Rights </a:t>
            </a:r>
            <a:r>
              <a:rPr lang="en-US" i="1" dirty="0" smtClean="0"/>
              <a:t>r</a:t>
            </a:r>
            <a:r>
              <a:rPr lang="en-US" dirty="0" smtClean="0"/>
              <a:t>, </a:t>
            </a:r>
            <a:r>
              <a:rPr lang="en-US" i="1" dirty="0" smtClean="0"/>
              <a:t>w</a:t>
            </a:r>
            <a:r>
              <a:rPr lang="en-US" dirty="0" smtClean="0"/>
              <a:t>, </a:t>
            </a:r>
            <a:r>
              <a:rPr lang="en-US" i="1" dirty="0" smtClean="0"/>
              <a:t>x</a:t>
            </a:r>
            <a:r>
              <a:rPr lang="en-US" dirty="0" smtClean="0"/>
              <a:t>, </a:t>
            </a:r>
            <a:r>
              <a:rPr lang="en-US" i="1" dirty="0" smtClean="0"/>
              <a:t>a</a:t>
            </a:r>
            <a:r>
              <a:rPr lang="en-US" dirty="0" smtClean="0"/>
              <a:t>, </a:t>
            </a:r>
            <a:r>
              <a:rPr lang="en-US" i="1" dirty="0" smtClean="0"/>
              <a:t>o</a:t>
            </a:r>
            <a:endParaRPr lang="en-US" dirty="0" smtClean="0"/>
          </a:p>
          <a:p>
            <a:pPr marL="342846" indent="-342846" defTabSz="914258">
              <a:buNone/>
              <a:tabLst>
                <a:tab pos="1377736" algn="l"/>
                <a:tab pos="2972926" algn="l"/>
                <a:tab pos="4691921" algn="l"/>
                <a:tab pos="6395044" algn="l"/>
              </a:tabLst>
            </a:pPr>
            <a:r>
              <a:rPr lang="en-US" dirty="0" smtClean="0"/>
              <a:t>		   </a:t>
            </a:r>
            <a:r>
              <a:rPr lang="en-US" i="1" dirty="0" smtClean="0"/>
              <a:t>f           g               Andy            Betty</a:t>
            </a:r>
          </a:p>
          <a:p>
            <a:pPr marL="342846" indent="-342846" defTabSz="914258">
              <a:buNone/>
              <a:tabLst>
                <a:tab pos="1377736" algn="l"/>
                <a:tab pos="2972926" algn="l"/>
                <a:tab pos="4691921" algn="l"/>
                <a:tab pos="6395044" algn="l"/>
              </a:tabLst>
            </a:pPr>
            <a:r>
              <a:rPr lang="en-US" i="1" dirty="0" smtClean="0"/>
              <a:t>Andy	 </a:t>
            </a:r>
            <a:r>
              <a:rPr lang="en-US" i="1" dirty="0" err="1" smtClean="0"/>
              <a:t>rwo</a:t>
            </a:r>
            <a:r>
              <a:rPr lang="en-US" i="1" dirty="0" smtClean="0"/>
              <a:t>        r               </a:t>
            </a:r>
            <a:r>
              <a:rPr lang="en-US" i="1" dirty="0" err="1" smtClean="0"/>
              <a:t>rwxo</a:t>
            </a:r>
            <a:r>
              <a:rPr lang="en-US" i="1" dirty="0" smtClean="0"/>
              <a:t>	   w</a:t>
            </a:r>
          </a:p>
          <a:p>
            <a:pPr marL="342846" indent="-342846" defTabSz="914258">
              <a:buNone/>
              <a:tabLst>
                <a:tab pos="1377736" algn="l"/>
                <a:tab pos="2972926" algn="l"/>
                <a:tab pos="4691921" algn="l"/>
                <a:tab pos="6395044" algn="l"/>
              </a:tabLst>
            </a:pPr>
            <a:r>
              <a:rPr lang="en-US" i="1" dirty="0" smtClean="0"/>
              <a:t>Betty	a             r                </a:t>
            </a:r>
            <a:r>
              <a:rPr lang="en-US" i="1" dirty="0" err="1" smtClean="0"/>
              <a:t>r</a:t>
            </a:r>
            <a:r>
              <a:rPr lang="en-US" i="1" dirty="0" smtClean="0"/>
              <a:t>                  </a:t>
            </a:r>
            <a:r>
              <a:rPr lang="en-US" i="1" dirty="0" err="1" smtClean="0"/>
              <a:t>rwxo</a:t>
            </a:r>
            <a:endParaRPr lang="en-US" dirty="0" smtClean="0"/>
          </a:p>
        </p:txBody>
      </p:sp>
      <p:sp>
        <p:nvSpPr>
          <p:cNvPr id="10" name="Slide Number Placeholder 9"/>
          <p:cNvSpPr>
            <a:spLocks noGrp="1"/>
          </p:cNvSpPr>
          <p:nvPr>
            <p:ph type="sldNum" sz="quarter" idx="12"/>
          </p:nvPr>
        </p:nvSpPr>
        <p:spPr>
          <a:xfrm>
            <a:off x="6553200" y="6400800"/>
            <a:ext cx="2133600" cy="365125"/>
          </a:xfrm>
        </p:spPr>
        <p:txBody>
          <a:bodyPr/>
          <a:lstStyle/>
          <a:p>
            <a:fld id="{A7206855-496F-4C1B-B601-FB29CA243B2C}" type="slidenum">
              <a:rPr lang="en-US" smtClean="0"/>
              <a:pPr/>
              <a:t>29</a:t>
            </a:fld>
            <a:endParaRPr lang="en-US" dirty="0"/>
          </a:p>
        </p:txBody>
      </p:sp>
      <p:grpSp>
        <p:nvGrpSpPr>
          <p:cNvPr id="2" name="Group 4"/>
          <p:cNvGrpSpPr>
            <a:grpSpLocks/>
          </p:cNvGrpSpPr>
          <p:nvPr/>
        </p:nvGrpSpPr>
        <p:grpSpPr bwMode="auto">
          <a:xfrm>
            <a:off x="1600201" y="3794125"/>
            <a:ext cx="6781800" cy="1219200"/>
            <a:chOff x="960" y="2784"/>
            <a:chExt cx="4272" cy="768"/>
          </a:xfrm>
        </p:grpSpPr>
        <p:sp>
          <p:nvSpPr>
            <p:cNvPr id="14341" name="Rectangle 5"/>
            <p:cNvSpPr>
              <a:spLocks noChangeArrowheads="1"/>
            </p:cNvSpPr>
            <p:nvPr/>
          </p:nvSpPr>
          <p:spPr bwMode="auto">
            <a:xfrm>
              <a:off x="960" y="2784"/>
              <a:ext cx="4272" cy="768"/>
            </a:xfrm>
            <a:prstGeom prst="rect">
              <a:avLst/>
            </a:prstGeom>
            <a:noFill/>
            <a:ln w="9525">
              <a:solidFill>
                <a:schemeClr val="tx1"/>
              </a:solidFill>
              <a:miter lim="800000"/>
              <a:headEnd/>
              <a:tailEnd/>
            </a:ln>
          </p:spPr>
          <p:txBody>
            <a:bodyPr wrap="none" anchor="ctr"/>
            <a:lstStyle/>
            <a:p>
              <a:endParaRPr lang="en-US"/>
            </a:p>
          </p:txBody>
        </p:sp>
        <p:sp>
          <p:nvSpPr>
            <p:cNvPr id="14342" name="Line 6"/>
            <p:cNvSpPr>
              <a:spLocks noChangeShapeType="1"/>
            </p:cNvSpPr>
            <p:nvPr/>
          </p:nvSpPr>
          <p:spPr bwMode="auto">
            <a:xfrm>
              <a:off x="960" y="3168"/>
              <a:ext cx="4272" cy="0"/>
            </a:xfrm>
            <a:prstGeom prst="line">
              <a:avLst/>
            </a:prstGeom>
            <a:noFill/>
            <a:ln w="9525">
              <a:solidFill>
                <a:schemeClr val="tx1"/>
              </a:solidFill>
              <a:round/>
              <a:headEnd/>
              <a:tailEnd/>
            </a:ln>
          </p:spPr>
          <p:txBody>
            <a:bodyPr wrap="none" anchor="ctr"/>
            <a:lstStyle/>
            <a:p>
              <a:endParaRPr lang="en-US"/>
            </a:p>
          </p:txBody>
        </p:sp>
        <p:sp>
          <p:nvSpPr>
            <p:cNvPr id="14343" name="Line 7"/>
            <p:cNvSpPr>
              <a:spLocks noChangeShapeType="1"/>
            </p:cNvSpPr>
            <p:nvPr/>
          </p:nvSpPr>
          <p:spPr bwMode="auto">
            <a:xfrm>
              <a:off x="2016" y="2784"/>
              <a:ext cx="0" cy="768"/>
            </a:xfrm>
            <a:prstGeom prst="line">
              <a:avLst/>
            </a:prstGeom>
            <a:noFill/>
            <a:ln w="9525">
              <a:solidFill>
                <a:schemeClr val="tx1"/>
              </a:solidFill>
              <a:round/>
              <a:headEnd/>
              <a:tailEnd/>
            </a:ln>
          </p:spPr>
          <p:txBody>
            <a:bodyPr wrap="none" anchor="ctr"/>
            <a:lstStyle/>
            <a:p>
              <a:endParaRPr lang="en-US"/>
            </a:p>
          </p:txBody>
        </p:sp>
        <p:sp>
          <p:nvSpPr>
            <p:cNvPr id="14344" name="Line 8"/>
            <p:cNvSpPr>
              <a:spLocks noChangeShapeType="1"/>
            </p:cNvSpPr>
            <p:nvPr/>
          </p:nvSpPr>
          <p:spPr bwMode="auto">
            <a:xfrm>
              <a:off x="2976" y="2784"/>
              <a:ext cx="0" cy="768"/>
            </a:xfrm>
            <a:prstGeom prst="line">
              <a:avLst/>
            </a:prstGeom>
            <a:noFill/>
            <a:ln w="9525">
              <a:solidFill>
                <a:schemeClr val="tx1"/>
              </a:solidFill>
              <a:round/>
              <a:headEnd/>
              <a:tailEnd/>
            </a:ln>
          </p:spPr>
          <p:txBody>
            <a:bodyPr wrap="none" anchor="ctr"/>
            <a:lstStyle/>
            <a:p>
              <a:endParaRPr lang="en-US"/>
            </a:p>
          </p:txBody>
        </p:sp>
        <p:sp>
          <p:nvSpPr>
            <p:cNvPr id="14345" name="Line 9"/>
            <p:cNvSpPr>
              <a:spLocks noChangeShapeType="1"/>
            </p:cNvSpPr>
            <p:nvPr/>
          </p:nvSpPr>
          <p:spPr bwMode="auto">
            <a:xfrm>
              <a:off x="4176" y="2784"/>
              <a:ext cx="0" cy="768"/>
            </a:xfrm>
            <a:prstGeom prst="line">
              <a:avLst/>
            </a:prstGeom>
            <a:noFill/>
            <a:ln w="9525">
              <a:solidFill>
                <a:schemeClr val="tx1"/>
              </a:solidFill>
              <a:round/>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Identity</a:t>
            </a:r>
          </a:p>
        </p:txBody>
      </p:sp>
      <p:sp>
        <p:nvSpPr>
          <p:cNvPr id="6147" name="Rectangle 3"/>
          <p:cNvSpPr>
            <a:spLocks noGrp="1" noChangeArrowheads="1"/>
          </p:cNvSpPr>
          <p:nvPr>
            <p:ph idx="1"/>
          </p:nvPr>
        </p:nvSpPr>
        <p:spPr>
          <a:xfrm>
            <a:off x="457200" y="1676400"/>
            <a:ext cx="8295919" cy="4848602"/>
          </a:xfrm>
        </p:spPr>
        <p:txBody>
          <a:bodyPr/>
          <a:lstStyle/>
          <a:p>
            <a:r>
              <a:rPr lang="en-US" i="1" dirty="0" smtClean="0"/>
              <a:t>Principal</a:t>
            </a:r>
            <a:r>
              <a:rPr lang="en-US" dirty="0" smtClean="0"/>
              <a:t>: a unique entity, perhaps a person</a:t>
            </a:r>
          </a:p>
          <a:p>
            <a:r>
              <a:rPr lang="en-US" i="1" dirty="0" smtClean="0"/>
              <a:t>Identity</a:t>
            </a:r>
            <a:r>
              <a:rPr lang="en-US" dirty="0" smtClean="0"/>
              <a:t>: specifies a principal</a:t>
            </a:r>
          </a:p>
          <a:p>
            <a:r>
              <a:rPr lang="en-US" i="1" dirty="0" smtClean="0"/>
              <a:t>Authentication</a:t>
            </a:r>
            <a:r>
              <a:rPr lang="en-US" dirty="0" smtClean="0"/>
              <a:t>: binding of a principal to a representation of identity internal to the system; All access, resource allocation decisions assume binding is correct</a:t>
            </a:r>
          </a:p>
          <a:p>
            <a:r>
              <a:rPr lang="en-US" dirty="0" smtClean="0"/>
              <a:t>Identification:  </a:t>
            </a:r>
            <a:r>
              <a:rPr lang="en-US" i="1" dirty="0" smtClean="0"/>
              <a:t>“Who are you?”	</a:t>
            </a:r>
            <a:r>
              <a:rPr lang="en-US" dirty="0" smtClean="0"/>
              <a:t>[</a:t>
            </a:r>
            <a:r>
              <a:rPr lang="en-US" dirty="0" err="1" smtClean="0"/>
              <a:t>bbrown</a:t>
            </a:r>
            <a:r>
              <a:rPr lang="en-US" dirty="0" smtClean="0"/>
              <a:t>]</a:t>
            </a:r>
            <a:endParaRPr lang="en-US" i="1" dirty="0" smtClean="0"/>
          </a:p>
          <a:p>
            <a:r>
              <a:rPr lang="en-US" dirty="0" smtClean="0"/>
              <a:t>Authentication: </a:t>
            </a:r>
            <a:r>
              <a:rPr lang="en-US" i="1" dirty="0" smtClean="0"/>
              <a:t>“Prove it!”		</a:t>
            </a:r>
            <a:r>
              <a:rPr lang="en-US" dirty="0" smtClean="0"/>
              <a:t>[</a:t>
            </a:r>
            <a:r>
              <a:rPr lang="en-US" dirty="0" err="1" smtClean="0"/>
              <a:t>xyzzy</a:t>
            </a:r>
            <a:r>
              <a:rPr lang="en-US" dirty="0" smtClean="0"/>
              <a:t>]</a:t>
            </a:r>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Default Permissions</a:t>
            </a:r>
          </a:p>
        </p:txBody>
      </p:sp>
      <p:sp>
        <p:nvSpPr>
          <p:cNvPr id="16387" name="Rectangle 3"/>
          <p:cNvSpPr>
            <a:spLocks noGrp="1" noChangeArrowheads="1"/>
          </p:cNvSpPr>
          <p:nvPr>
            <p:ph idx="1"/>
          </p:nvPr>
        </p:nvSpPr>
        <p:spPr/>
        <p:txBody>
          <a:bodyPr/>
          <a:lstStyle/>
          <a:p>
            <a:pPr>
              <a:lnSpc>
                <a:spcPct val="90000"/>
              </a:lnSpc>
            </a:pPr>
            <a:r>
              <a:rPr lang="en-US" dirty="0" smtClean="0"/>
              <a:t>Normal: if subject not named in an ACL, </a:t>
            </a:r>
            <a:r>
              <a:rPr lang="en-US" i="1" dirty="0" smtClean="0"/>
              <a:t>no</a:t>
            </a:r>
            <a:r>
              <a:rPr lang="en-US" dirty="0" smtClean="0"/>
              <a:t> rights over a object.  This is the </a:t>
            </a:r>
            <a:r>
              <a:rPr lang="en-US" i="1" dirty="0" smtClean="0"/>
              <a:t>Principle of Fail-Safe Defaults </a:t>
            </a:r>
            <a:r>
              <a:rPr lang="en-US" dirty="0" smtClean="0"/>
              <a:t>(“closed” or “default deny” policy)</a:t>
            </a:r>
          </a:p>
          <a:p>
            <a:pPr>
              <a:lnSpc>
                <a:spcPct val="90000"/>
              </a:lnSpc>
            </a:pPr>
            <a:r>
              <a:rPr lang="en-US" dirty="0" smtClean="0"/>
              <a:t>If there are many subjects, use groups or wildcards in the ACL</a:t>
            </a:r>
          </a:p>
        </p:txBody>
      </p:sp>
      <p:sp>
        <p:nvSpPr>
          <p:cNvPr id="4" name="Slide Number Placeholder 3"/>
          <p:cNvSpPr>
            <a:spLocks noGrp="1"/>
          </p:cNvSpPr>
          <p:nvPr>
            <p:ph type="sldNum" sz="quarter" idx="12"/>
          </p:nvPr>
        </p:nvSpPr>
        <p:spPr/>
        <p:txBody>
          <a:bodyPr/>
          <a:lstStyle/>
          <a:p>
            <a:fld id="{A7206855-496F-4C1B-B601-FB29CA243B2C}"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89000" y="152400"/>
            <a:ext cx="7581900" cy="941388"/>
          </a:xfrm>
        </p:spPr>
        <p:txBody>
          <a:bodyPr>
            <a:normAutofit fontScale="90000"/>
          </a:bodyPr>
          <a:lstStyle/>
          <a:p>
            <a:r>
              <a:rPr lang="en-US" b="1" dirty="0"/>
              <a:t>5 Questions:</a:t>
            </a:r>
            <a:br>
              <a:rPr lang="en-US" b="1" dirty="0"/>
            </a:br>
            <a:r>
              <a:rPr lang="en-US" sz="3600" b="1" dirty="0"/>
              <a:t>to ask your </a:t>
            </a:r>
            <a:r>
              <a:rPr lang="en-US" sz="3600" b="1" dirty="0" smtClean="0"/>
              <a:t>Security </a:t>
            </a:r>
            <a:r>
              <a:rPr lang="en-US" sz="3600" b="1" dirty="0"/>
              <a:t>Officer</a:t>
            </a:r>
          </a:p>
        </p:txBody>
      </p:sp>
      <p:sp>
        <p:nvSpPr>
          <p:cNvPr id="18435" name="Rectangle 3"/>
          <p:cNvSpPr>
            <a:spLocks noGrp="1" noChangeArrowheads="1"/>
          </p:cNvSpPr>
          <p:nvPr>
            <p:ph idx="1"/>
          </p:nvPr>
        </p:nvSpPr>
        <p:spPr>
          <a:xfrm>
            <a:off x="381000" y="1524000"/>
            <a:ext cx="8534400" cy="4572000"/>
          </a:xfrm>
        </p:spPr>
        <p:txBody>
          <a:bodyPr/>
          <a:lstStyle/>
          <a:p>
            <a:pPr marL="227013" indent="-227013"/>
            <a:r>
              <a:rPr lang="en-US" altLang="ko-KR" sz="2800" dirty="0">
                <a:ea typeface="Gulim" pitchFamily="34" charset="-127"/>
              </a:rPr>
              <a:t>How do you control access to your sensitive apps?</a:t>
            </a:r>
          </a:p>
          <a:p>
            <a:pPr marL="569913" lvl="1" indent="-228600">
              <a:buClr>
                <a:schemeClr val="tx1"/>
              </a:buClr>
            </a:pPr>
            <a:r>
              <a:rPr lang="en-US" altLang="ko-KR" sz="2000" dirty="0">
                <a:ea typeface="Gulim" pitchFamily="34" charset="-127"/>
              </a:rPr>
              <a:t>Usernames and passwords, Hardware Tokens.</a:t>
            </a:r>
          </a:p>
          <a:p>
            <a:pPr marL="227013" indent="-227013"/>
            <a:r>
              <a:rPr lang="en-US" altLang="ko-KR" sz="2800" dirty="0">
                <a:ea typeface="Gulim" pitchFamily="34" charset="-127"/>
              </a:rPr>
              <a:t>What determines your employee’s access?</a:t>
            </a:r>
          </a:p>
          <a:p>
            <a:pPr marL="569913" lvl="1" indent="-228600">
              <a:buClr>
                <a:schemeClr val="tx1"/>
              </a:buClr>
            </a:pPr>
            <a:r>
              <a:rPr lang="en-US" altLang="ko-KR" sz="2000" dirty="0">
                <a:ea typeface="Gulim" pitchFamily="34" charset="-127"/>
              </a:rPr>
              <a:t>Give Alice whatever Wally has</a:t>
            </a:r>
          </a:p>
          <a:p>
            <a:pPr marL="227013" indent="-227013"/>
            <a:r>
              <a:rPr lang="en-US" altLang="ko-KR" sz="2800" dirty="0">
                <a:ea typeface="Gulim" pitchFamily="34" charset="-127"/>
              </a:rPr>
              <a:t>Who is the most privileged user?</a:t>
            </a:r>
          </a:p>
          <a:p>
            <a:pPr marL="569913" lvl="1" indent="-228600">
              <a:buClr>
                <a:schemeClr val="tx1"/>
              </a:buClr>
            </a:pPr>
            <a:r>
              <a:rPr lang="en-US" altLang="ko-KR" sz="2000" dirty="0">
                <a:ea typeface="Gulim" pitchFamily="34" charset="-127"/>
              </a:rPr>
              <a:t>3 time summer intern?</a:t>
            </a:r>
          </a:p>
          <a:p>
            <a:pPr marL="227013" indent="-227013"/>
            <a:r>
              <a:rPr lang="en-US" altLang="ko-KR" sz="2800" dirty="0">
                <a:ea typeface="Gulim" pitchFamily="34" charset="-127"/>
              </a:rPr>
              <a:t>How secure is your identity data?</a:t>
            </a:r>
          </a:p>
          <a:p>
            <a:pPr marL="569913" lvl="1" indent="-228600">
              <a:buClr>
                <a:schemeClr val="tx1"/>
              </a:buClr>
            </a:pPr>
            <a:r>
              <a:rPr lang="en-US" altLang="ko-KR" sz="2000" dirty="0">
                <a:ea typeface="Gulim" pitchFamily="34" charset="-127"/>
              </a:rPr>
              <a:t>It is in 18 different secured stores.</a:t>
            </a:r>
          </a:p>
          <a:p>
            <a:pPr marL="227013" indent="-227013"/>
            <a:r>
              <a:rPr lang="en-US" altLang="ko-KR" sz="2800" dirty="0">
                <a:ea typeface="Gulim" pitchFamily="34" charset="-127"/>
              </a:rPr>
              <a:t>How much are manual compliance controls costing?</a:t>
            </a:r>
          </a:p>
          <a:p>
            <a:pPr marL="569913" lvl="1" indent="-228600">
              <a:buClr>
                <a:schemeClr val="tx1"/>
              </a:buClr>
            </a:pPr>
            <a:r>
              <a:rPr lang="en-US" altLang="ko-KR" sz="2000" dirty="0">
                <a:ea typeface="Gulim" pitchFamily="34" charset="-127"/>
              </a:rPr>
              <a:t>Don’t ask!</a:t>
            </a:r>
            <a:endParaRPr lang="en-US" sz="2000" dirty="0"/>
          </a:p>
        </p:txBody>
      </p:sp>
      <p:sp>
        <p:nvSpPr>
          <p:cNvPr id="4" name="Slide Number Placeholder 5"/>
          <p:cNvSpPr>
            <a:spLocks noGrp="1"/>
          </p:cNvSpPr>
          <p:nvPr>
            <p:ph type="sldNum" sz="quarter" idx="12"/>
          </p:nvPr>
        </p:nvSpPr>
        <p:spPr/>
        <p:txBody>
          <a:bodyPr/>
          <a:lstStyle/>
          <a:p>
            <a:fld id="{7CE64517-8058-49E7-9262-1928D815F05D}" type="slidenum">
              <a:rPr lang="en-US"/>
              <a:pPr/>
              <a:t>31</a:t>
            </a:fld>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z="3200" dirty="0"/>
              <a:t>Identity and Access Management Process</a:t>
            </a:r>
          </a:p>
        </p:txBody>
      </p:sp>
      <p:sp>
        <p:nvSpPr>
          <p:cNvPr id="31747" name="Rectangle 3"/>
          <p:cNvSpPr>
            <a:spLocks noGrp="1" noChangeArrowheads="1"/>
          </p:cNvSpPr>
          <p:nvPr>
            <p:ph idx="1"/>
          </p:nvPr>
        </p:nvSpPr>
        <p:spPr>
          <a:xfrm>
            <a:off x="685800" y="1447800"/>
            <a:ext cx="7773405" cy="4848602"/>
          </a:xfrm>
        </p:spPr>
        <p:txBody>
          <a:bodyPr/>
          <a:lstStyle/>
          <a:p>
            <a:r>
              <a:rPr lang="en-US" dirty="0"/>
              <a:t>Not new to security management programs</a:t>
            </a:r>
          </a:p>
          <a:p>
            <a:r>
              <a:rPr lang="en-US" dirty="0"/>
              <a:t>Managing users’ rights across a healthcare organization has become increasingly complex</a:t>
            </a:r>
          </a:p>
          <a:p>
            <a:pPr lvl="1"/>
            <a:r>
              <a:rPr lang="en-US" sz="2800" i="1" dirty="0"/>
              <a:t>e.g., </a:t>
            </a:r>
            <a:r>
              <a:rPr lang="en-US" sz="2800" dirty="0"/>
              <a:t>clinicians usually have multiple roles</a:t>
            </a:r>
          </a:p>
          <a:p>
            <a:pPr lvl="1"/>
            <a:r>
              <a:rPr lang="en-US" sz="2800" dirty="0"/>
              <a:t>A silo application-based approach to access management does not fit in most healthcare facilities</a:t>
            </a:r>
          </a:p>
          <a:p>
            <a:pPr lvl="1"/>
            <a:r>
              <a:rPr lang="en-US" sz="2800" dirty="0"/>
              <a:t>Think in terms of process-oriented roles</a:t>
            </a:r>
          </a:p>
        </p:txBody>
      </p:sp>
      <p:sp>
        <p:nvSpPr>
          <p:cNvPr id="4" name="Slide Number Placeholder 5"/>
          <p:cNvSpPr>
            <a:spLocks noGrp="1"/>
          </p:cNvSpPr>
          <p:nvPr>
            <p:ph type="sldNum" sz="quarter" idx="12"/>
          </p:nvPr>
        </p:nvSpPr>
        <p:spPr/>
        <p:txBody>
          <a:bodyPr/>
          <a:lstStyle/>
          <a:p>
            <a:fld id="{27B754DF-E47D-4919-99D9-74E695BA8268}"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title"/>
          </p:nvPr>
        </p:nvSpPr>
        <p:spPr>
          <a:noFill/>
          <a:ln/>
        </p:spPr>
        <p:txBody>
          <a:bodyPr lIns="0" tIns="0" rIns="0" bIns="0" anchor="t"/>
          <a:lstStyle/>
          <a:p>
            <a:r>
              <a:rPr lang="en-US" sz="3200" dirty="0"/>
              <a:t>How Can Identity Management Help?</a:t>
            </a:r>
            <a:r>
              <a:rPr lang="en-US" sz="3600" dirty="0"/>
              <a:t/>
            </a:r>
            <a:br>
              <a:rPr lang="en-US" sz="3600" dirty="0"/>
            </a:br>
            <a:r>
              <a:rPr lang="en-US" sz="2800" dirty="0">
                <a:solidFill>
                  <a:srgbClr val="CC0000"/>
                </a:solidFill>
              </a:rPr>
              <a:t>Guarantee Patient Privacy For Healthcare</a:t>
            </a:r>
          </a:p>
        </p:txBody>
      </p:sp>
      <p:sp>
        <p:nvSpPr>
          <p:cNvPr id="20482" name="Rectangle 2"/>
          <p:cNvSpPr>
            <a:spLocks noGrp="1" noChangeArrowheads="1"/>
          </p:cNvSpPr>
          <p:nvPr>
            <p:ph idx="1"/>
          </p:nvPr>
        </p:nvSpPr>
        <p:spPr>
          <a:xfrm>
            <a:off x="2819400" y="1828800"/>
            <a:ext cx="5562600" cy="3962400"/>
          </a:xfrm>
        </p:spPr>
        <p:txBody>
          <a:bodyPr/>
          <a:lstStyle/>
          <a:p>
            <a:pPr marL="227013" indent="-227013">
              <a:lnSpc>
                <a:spcPct val="90000"/>
              </a:lnSpc>
            </a:pPr>
            <a:r>
              <a:rPr lang="en-US" sz="2000" dirty="0"/>
              <a:t>Deploy secured storage and control processes to guard patient’s data </a:t>
            </a:r>
            <a:r>
              <a:rPr lang="en-US" sz="2000" dirty="0" smtClean="0"/>
              <a:t>privacy</a:t>
            </a:r>
            <a:endParaRPr lang="en-US" sz="2000" dirty="0"/>
          </a:p>
          <a:p>
            <a:pPr marL="227013" indent="-227013">
              <a:lnSpc>
                <a:spcPct val="90000"/>
              </a:lnSpc>
            </a:pPr>
            <a:r>
              <a:rPr lang="en-US" sz="2000" dirty="0"/>
              <a:t>Deploy audit and control mechanisms to ensure cost effective compliance to </a:t>
            </a:r>
            <a:r>
              <a:rPr lang="en-US" sz="2000" dirty="0" smtClean="0"/>
              <a:t>HIPAA</a:t>
            </a:r>
            <a:endParaRPr lang="en-US" sz="2000" dirty="0"/>
          </a:p>
          <a:p>
            <a:pPr marL="227013" indent="-227013">
              <a:lnSpc>
                <a:spcPct val="90000"/>
              </a:lnSpc>
            </a:pPr>
            <a:r>
              <a:rPr lang="en-US" sz="2000" dirty="0"/>
              <a:t>Implement access control to ensure the security of shared workstations for single sign-on and </a:t>
            </a:r>
            <a:r>
              <a:rPr lang="en-US" sz="2000" dirty="0" smtClean="0"/>
              <a:t>sign-off</a:t>
            </a:r>
            <a:endParaRPr lang="en-US" sz="2000" dirty="0"/>
          </a:p>
          <a:p>
            <a:pPr marL="227013" indent="-227013">
              <a:lnSpc>
                <a:spcPct val="90000"/>
              </a:lnSpc>
            </a:pPr>
            <a:r>
              <a:rPr lang="en-US" sz="2000" dirty="0"/>
              <a:t>Enable self-service and automated application provisioning for mobile healthcare workers</a:t>
            </a:r>
          </a:p>
        </p:txBody>
      </p:sp>
      <p:sp>
        <p:nvSpPr>
          <p:cNvPr id="15" name="Slide Number Placeholder 5"/>
          <p:cNvSpPr>
            <a:spLocks noGrp="1"/>
          </p:cNvSpPr>
          <p:nvPr>
            <p:ph type="sldNum" sz="quarter" idx="12"/>
          </p:nvPr>
        </p:nvSpPr>
        <p:spPr/>
        <p:txBody>
          <a:bodyPr/>
          <a:lstStyle/>
          <a:p>
            <a:fld id="{ACD8598E-DAB1-49F9-8AA8-4F1D27C7E30E}" type="slidenum">
              <a:rPr lang="en-US"/>
              <a:pPr/>
              <a:t>33</a:t>
            </a:fld>
            <a:endParaRPr lang="en-US"/>
          </a:p>
        </p:txBody>
      </p:sp>
      <p:pic>
        <p:nvPicPr>
          <p:cNvPr id="20484" name="Picture 4"/>
          <p:cNvPicPr>
            <a:picLocks noChangeAspect="1" noChangeArrowheads="1"/>
          </p:cNvPicPr>
          <p:nvPr/>
        </p:nvPicPr>
        <p:blipFill>
          <a:blip r:embed="rId3" cstate="print"/>
          <a:srcRect/>
          <a:stretch>
            <a:fillRect/>
          </a:stretch>
        </p:blipFill>
        <p:spPr bwMode="auto">
          <a:xfrm>
            <a:off x="7696200" y="5556250"/>
            <a:ext cx="1219200" cy="261937"/>
          </a:xfrm>
          <a:prstGeom prst="rect">
            <a:avLst/>
          </a:prstGeom>
          <a:noFill/>
        </p:spPr>
      </p:pic>
      <p:pic>
        <p:nvPicPr>
          <p:cNvPr id="20485" name="Picture 5"/>
          <p:cNvPicPr>
            <a:picLocks noChangeAspect="1" noChangeArrowheads="1"/>
          </p:cNvPicPr>
          <p:nvPr/>
        </p:nvPicPr>
        <p:blipFill>
          <a:blip r:embed="rId4" cstate="print"/>
          <a:srcRect/>
          <a:stretch>
            <a:fillRect/>
          </a:stretch>
        </p:blipFill>
        <p:spPr bwMode="auto">
          <a:xfrm>
            <a:off x="1524000" y="5562600"/>
            <a:ext cx="685800" cy="246062"/>
          </a:xfrm>
          <a:prstGeom prst="rect">
            <a:avLst/>
          </a:prstGeom>
          <a:noFill/>
        </p:spPr>
      </p:pic>
      <p:pic>
        <p:nvPicPr>
          <p:cNvPr id="20486" name="Picture 6"/>
          <p:cNvPicPr>
            <a:picLocks noChangeAspect="1" noChangeArrowheads="1"/>
          </p:cNvPicPr>
          <p:nvPr/>
        </p:nvPicPr>
        <p:blipFill>
          <a:blip r:embed="rId5" cstate="print"/>
          <a:srcRect/>
          <a:stretch>
            <a:fillRect/>
          </a:stretch>
        </p:blipFill>
        <p:spPr bwMode="auto">
          <a:xfrm>
            <a:off x="533400" y="5513387"/>
            <a:ext cx="914400" cy="301625"/>
          </a:xfrm>
          <a:prstGeom prst="rect">
            <a:avLst/>
          </a:prstGeom>
          <a:noFill/>
          <a:ln w="9525" algn="ctr">
            <a:noFill/>
            <a:miter lim="800000"/>
            <a:headEnd/>
            <a:tailEnd/>
          </a:ln>
          <a:effectLst/>
        </p:spPr>
      </p:pic>
      <p:pic>
        <p:nvPicPr>
          <p:cNvPr id="20487" name="Picture 7"/>
          <p:cNvPicPr>
            <a:picLocks noChangeAspect="1" noChangeArrowheads="1"/>
          </p:cNvPicPr>
          <p:nvPr/>
        </p:nvPicPr>
        <p:blipFill>
          <a:blip r:embed="rId6" cstate="print"/>
          <a:srcRect/>
          <a:stretch>
            <a:fillRect/>
          </a:stretch>
        </p:blipFill>
        <p:spPr bwMode="auto">
          <a:xfrm>
            <a:off x="4572000" y="5513387"/>
            <a:ext cx="1752600" cy="198438"/>
          </a:xfrm>
          <a:prstGeom prst="rect">
            <a:avLst/>
          </a:prstGeom>
          <a:noFill/>
        </p:spPr>
      </p:pic>
      <p:pic>
        <p:nvPicPr>
          <p:cNvPr id="20488" name="Picture 8"/>
          <p:cNvPicPr>
            <a:picLocks noChangeAspect="1" noChangeArrowheads="1"/>
          </p:cNvPicPr>
          <p:nvPr/>
        </p:nvPicPr>
        <p:blipFill>
          <a:blip r:embed="rId7" cstate="print"/>
          <a:srcRect/>
          <a:stretch>
            <a:fillRect/>
          </a:stretch>
        </p:blipFill>
        <p:spPr bwMode="auto">
          <a:xfrm>
            <a:off x="1447800" y="1901825"/>
            <a:ext cx="1074738" cy="715963"/>
          </a:xfrm>
          <a:prstGeom prst="rect">
            <a:avLst/>
          </a:prstGeom>
          <a:noFill/>
        </p:spPr>
      </p:pic>
      <p:pic>
        <p:nvPicPr>
          <p:cNvPr id="20489" name="Picture 9"/>
          <p:cNvPicPr>
            <a:picLocks noChangeAspect="1" noChangeArrowheads="1"/>
          </p:cNvPicPr>
          <p:nvPr/>
        </p:nvPicPr>
        <p:blipFill>
          <a:blip r:embed="rId8" cstate="print"/>
          <a:srcRect/>
          <a:stretch>
            <a:fillRect/>
          </a:stretch>
        </p:blipFill>
        <p:spPr bwMode="auto">
          <a:xfrm>
            <a:off x="1600200" y="4035425"/>
            <a:ext cx="681038" cy="688975"/>
          </a:xfrm>
          <a:prstGeom prst="rect">
            <a:avLst/>
          </a:prstGeom>
          <a:noFill/>
        </p:spPr>
      </p:pic>
      <p:pic>
        <p:nvPicPr>
          <p:cNvPr id="20490" name="Picture 10"/>
          <p:cNvPicPr>
            <a:picLocks noChangeAspect="1" noChangeArrowheads="1"/>
          </p:cNvPicPr>
          <p:nvPr/>
        </p:nvPicPr>
        <p:blipFill>
          <a:blip r:embed="rId9" cstate="print"/>
          <a:srcRect/>
          <a:stretch>
            <a:fillRect/>
          </a:stretch>
        </p:blipFill>
        <p:spPr bwMode="auto">
          <a:xfrm>
            <a:off x="1646238" y="2941638"/>
            <a:ext cx="563562" cy="636587"/>
          </a:xfrm>
          <a:prstGeom prst="rect">
            <a:avLst/>
          </a:prstGeom>
          <a:noFill/>
        </p:spPr>
      </p:pic>
      <p:pic>
        <p:nvPicPr>
          <p:cNvPr id="20491" name="Picture 11" descr="SSHAlogo"/>
          <p:cNvPicPr>
            <a:picLocks noChangeAspect="1" noChangeArrowheads="1"/>
          </p:cNvPicPr>
          <p:nvPr/>
        </p:nvPicPr>
        <p:blipFill>
          <a:blip r:embed="rId10" cstate="print"/>
          <a:srcRect/>
          <a:stretch>
            <a:fillRect/>
          </a:stretch>
        </p:blipFill>
        <p:spPr bwMode="auto">
          <a:xfrm>
            <a:off x="3429000" y="5410200"/>
            <a:ext cx="914400" cy="539750"/>
          </a:xfrm>
          <a:prstGeom prst="rect">
            <a:avLst/>
          </a:prstGeom>
          <a:noFill/>
        </p:spPr>
      </p:pic>
      <p:pic>
        <p:nvPicPr>
          <p:cNvPr id="20492" name="Picture 12"/>
          <p:cNvPicPr>
            <a:picLocks noChangeAspect="1" noChangeArrowheads="1"/>
          </p:cNvPicPr>
          <p:nvPr/>
        </p:nvPicPr>
        <p:blipFill>
          <a:blip r:embed="rId11" cstate="print"/>
          <a:srcRect/>
          <a:stretch>
            <a:fillRect/>
          </a:stretch>
        </p:blipFill>
        <p:spPr bwMode="auto">
          <a:xfrm>
            <a:off x="2286000" y="5492750"/>
            <a:ext cx="914400" cy="422275"/>
          </a:xfrm>
          <a:prstGeom prst="rect">
            <a:avLst/>
          </a:prstGeom>
          <a:noFill/>
          <a:ln w="12700">
            <a:noFill/>
            <a:miter lim="800000"/>
            <a:headEnd type="none" w="sm" len="sm"/>
            <a:tailEnd type="none" w="sm" len="sm"/>
          </a:ln>
          <a:effectLst/>
        </p:spPr>
      </p:pic>
      <p:pic>
        <p:nvPicPr>
          <p:cNvPr id="20493" name="Picture 13"/>
          <p:cNvPicPr>
            <a:picLocks noChangeAspect="1" noChangeArrowheads="1"/>
          </p:cNvPicPr>
          <p:nvPr/>
        </p:nvPicPr>
        <p:blipFill>
          <a:blip r:embed="rId12" cstate="print"/>
          <a:srcRect/>
          <a:stretch>
            <a:fillRect/>
          </a:stretch>
        </p:blipFill>
        <p:spPr bwMode="auto">
          <a:xfrm>
            <a:off x="6553200" y="5486400"/>
            <a:ext cx="990600" cy="331787"/>
          </a:xfrm>
          <a:prstGeom prst="rect">
            <a:avLst/>
          </a:prstGeom>
          <a:noFill/>
          <a:ln w="9525" algn="ctr">
            <a:noFill/>
            <a:miter lim="800000"/>
            <a:headEnd/>
            <a:tailEnd/>
          </a:ln>
          <a:effectLst/>
        </p:spPr>
      </p:pic>
      <p:sp>
        <p:nvSpPr>
          <p:cNvPr id="20494" name="Text Box 14"/>
          <p:cNvSpPr txBox="1">
            <a:spLocks noChangeArrowheads="1"/>
          </p:cNvSpPr>
          <p:nvPr/>
        </p:nvSpPr>
        <p:spPr bwMode="auto">
          <a:xfrm>
            <a:off x="1253836" y="4953000"/>
            <a:ext cx="7772400" cy="623888"/>
          </a:xfrm>
          <a:prstGeom prst="rect">
            <a:avLst/>
          </a:prstGeom>
          <a:noFill/>
          <a:ln w="9525">
            <a:noFill/>
            <a:miter lim="800000"/>
            <a:headEnd/>
            <a:tailEnd/>
          </a:ln>
          <a:effectLst/>
        </p:spPr>
        <p:txBody>
          <a:bodyPr>
            <a:spAutoFit/>
          </a:bodyPr>
          <a:lstStyle/>
          <a:p>
            <a:pPr>
              <a:spcBef>
                <a:spcPct val="50000"/>
              </a:spcBef>
            </a:pPr>
            <a:r>
              <a:rPr lang="en-US" sz="1400" dirty="0">
                <a:hlinkClick r:id="rId13"/>
              </a:rPr>
              <a:t>http://www.oracle.com/technetwork/middleware/id-mgmt/overview/index.html</a:t>
            </a:r>
            <a:endParaRPr lang="en-US" sz="1400" dirty="0"/>
          </a:p>
          <a:p>
            <a:pPr>
              <a:spcBef>
                <a:spcPct val="50000"/>
              </a:spcBef>
            </a:pPr>
            <a:endParaRPr lang="en-US" sz="14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p:cNvSpPr>
            <a:spLocks noGrp="1" noChangeArrowheads="1"/>
          </p:cNvSpPr>
          <p:nvPr>
            <p:ph type="title"/>
          </p:nvPr>
        </p:nvSpPr>
        <p:spPr>
          <a:xfrm>
            <a:off x="457200" y="0"/>
            <a:ext cx="8229600" cy="1143000"/>
          </a:xfrm>
        </p:spPr>
        <p:txBody>
          <a:bodyPr/>
          <a:lstStyle/>
          <a:p>
            <a:r>
              <a:rPr lang="en-US" sz="3200" dirty="0"/>
              <a:t>Identity Management Architecture</a:t>
            </a:r>
          </a:p>
        </p:txBody>
      </p:sp>
      <p:sp>
        <p:nvSpPr>
          <p:cNvPr id="4" name="Slide Number Placeholder 5"/>
          <p:cNvSpPr>
            <a:spLocks noGrp="1"/>
          </p:cNvSpPr>
          <p:nvPr>
            <p:ph type="sldNum" sz="quarter" idx="12"/>
          </p:nvPr>
        </p:nvSpPr>
        <p:spPr/>
        <p:txBody>
          <a:bodyPr/>
          <a:lstStyle/>
          <a:p>
            <a:fld id="{A7A5F4C3-52C7-4719-888C-0D646F0D68D2}" type="slidenum">
              <a:rPr lang="en-US"/>
              <a:pPr/>
              <a:t>34</a:t>
            </a:fld>
            <a:endParaRPr lang="en-US"/>
          </a:p>
        </p:txBody>
      </p:sp>
      <p:graphicFrame>
        <p:nvGraphicFramePr>
          <p:cNvPr id="24580" name="Object 4"/>
          <p:cNvGraphicFramePr>
            <a:graphicFrameLocks noChangeAspect="1"/>
          </p:cNvGraphicFramePr>
          <p:nvPr>
            <p:extLst>
              <p:ext uri="{D42A27DB-BD31-4B8C-83A1-F6EECF244321}">
                <p14:modId xmlns:p14="http://schemas.microsoft.com/office/powerpoint/2010/main" val="2871611287"/>
              </p:ext>
            </p:extLst>
          </p:nvPr>
        </p:nvGraphicFramePr>
        <p:xfrm>
          <a:off x="838200" y="1600200"/>
          <a:ext cx="7391400" cy="4740908"/>
        </p:xfrm>
        <a:graphic>
          <a:graphicData uri="http://schemas.openxmlformats.org/presentationml/2006/ole">
            <mc:AlternateContent xmlns:mc="http://schemas.openxmlformats.org/markup-compatibility/2006">
              <mc:Choice xmlns:v="urn:schemas-microsoft-com:vml" Requires="v">
                <p:oleObj spid="_x0000_s28681" name="Bitmap Image" r:id="rId3" imgW="9326277" imgH="5982535" progId="PBrush">
                  <p:embed/>
                </p:oleObj>
              </mc:Choice>
              <mc:Fallback>
                <p:oleObj name="Bitmap Image" r:id="rId3" imgW="9326277" imgH="5982535" progId="PBrush">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600200"/>
                        <a:ext cx="7391400" cy="4740908"/>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133600"/>
            <a:ext cx="8229600" cy="1143000"/>
          </a:xfrm>
        </p:spPr>
        <p:txBody>
          <a:bodyPr>
            <a:normAutofit fontScale="90000"/>
          </a:bodyPr>
          <a:lstStyle/>
          <a:p>
            <a:r>
              <a:rPr lang="en-US"/>
              <a:t>When Migrating to the Cloud Environment</a:t>
            </a:r>
            <a:br>
              <a:rPr lang="en-US"/>
            </a:br>
            <a:r>
              <a:rPr lang="en-US" sz="4000"/>
              <a:t/>
            </a:r>
            <a:br>
              <a:rPr lang="en-US" sz="4000"/>
            </a:br>
            <a:r>
              <a:rPr lang="en-US" sz="4000"/>
              <a:t>A solution from CA Technologies</a:t>
            </a:r>
          </a:p>
        </p:txBody>
      </p:sp>
      <p:sp>
        <p:nvSpPr>
          <p:cNvPr id="3" name="Slide Number Placeholder 5"/>
          <p:cNvSpPr>
            <a:spLocks noGrp="1"/>
          </p:cNvSpPr>
          <p:nvPr>
            <p:ph type="sldNum" sz="quarter" idx="12"/>
          </p:nvPr>
        </p:nvSpPr>
        <p:spPr/>
        <p:txBody>
          <a:bodyPr/>
          <a:lstStyle/>
          <a:p>
            <a:fld id="{9E757EC6-1DE8-4482-BBB9-35ABA1329CAD}" type="slidenum">
              <a:rPr lang="en-US"/>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228600"/>
            <a:ext cx="8229600" cy="1143000"/>
          </a:xfrm>
        </p:spPr>
        <p:txBody>
          <a:bodyPr>
            <a:normAutofit fontScale="90000"/>
          </a:bodyPr>
          <a:lstStyle/>
          <a:p>
            <a:r>
              <a:rPr lang="en-US" sz="3200" dirty="0"/>
              <a:t>The </a:t>
            </a:r>
            <a:r>
              <a:rPr lang="en-US" sz="3200" i="1" dirty="0"/>
              <a:t>Top Five</a:t>
            </a:r>
            <a:r>
              <a:rPr lang="en-US" sz="3200" dirty="0"/>
              <a:t> Critical Areas of Focus for Organizations Migrating to the Cloud Environment</a:t>
            </a:r>
          </a:p>
        </p:txBody>
      </p:sp>
      <p:sp>
        <p:nvSpPr>
          <p:cNvPr id="13315" name="Rectangle 3"/>
          <p:cNvSpPr>
            <a:spLocks noGrp="1" noChangeArrowheads="1"/>
          </p:cNvSpPr>
          <p:nvPr>
            <p:ph idx="1"/>
          </p:nvPr>
        </p:nvSpPr>
        <p:spPr>
          <a:xfrm>
            <a:off x="457200" y="2209800"/>
            <a:ext cx="8229600" cy="3916363"/>
          </a:xfrm>
        </p:spPr>
        <p:txBody>
          <a:bodyPr/>
          <a:lstStyle/>
          <a:p>
            <a:pPr marL="609600" indent="-609600">
              <a:lnSpc>
                <a:spcPct val="90000"/>
              </a:lnSpc>
              <a:buFontTx/>
              <a:buAutoNum type="arabicPeriod"/>
            </a:pPr>
            <a:r>
              <a:rPr lang="en-US" sz="2800"/>
              <a:t>Identity and access management</a:t>
            </a:r>
          </a:p>
          <a:p>
            <a:pPr marL="609600" indent="-609600">
              <a:lnSpc>
                <a:spcPct val="90000"/>
              </a:lnSpc>
              <a:buFontTx/>
              <a:buAutoNum type="arabicPeriod"/>
            </a:pPr>
            <a:r>
              <a:rPr lang="en-US" sz="2800"/>
              <a:t>Business continuity and disaster recovery</a:t>
            </a:r>
          </a:p>
          <a:p>
            <a:pPr marL="609600" indent="-609600">
              <a:lnSpc>
                <a:spcPct val="90000"/>
              </a:lnSpc>
              <a:buFontTx/>
              <a:buAutoNum type="arabicPeriod"/>
            </a:pPr>
            <a:r>
              <a:rPr lang="en-US" sz="2800"/>
              <a:t>Procedures for electronic discovery</a:t>
            </a:r>
          </a:p>
          <a:p>
            <a:pPr marL="609600" indent="-609600">
              <a:lnSpc>
                <a:spcPct val="90000"/>
              </a:lnSpc>
              <a:buFontTx/>
              <a:buAutoNum type="arabicPeriod"/>
            </a:pPr>
            <a:r>
              <a:rPr lang="en-US" sz="2800"/>
              <a:t>Compliance and audit</a:t>
            </a:r>
          </a:p>
          <a:p>
            <a:pPr marL="609600" indent="-609600">
              <a:lnSpc>
                <a:spcPct val="90000"/>
              </a:lnSpc>
              <a:buFontTx/>
              <a:buAutoNum type="arabicPeriod"/>
            </a:pPr>
            <a:r>
              <a:rPr lang="en-US" sz="2800"/>
              <a:t>Encryption and key management</a:t>
            </a:r>
          </a:p>
          <a:p>
            <a:pPr marL="609600" indent="-609600">
              <a:lnSpc>
                <a:spcPct val="90000"/>
              </a:lnSpc>
              <a:buFontTx/>
              <a:buNone/>
            </a:pPr>
            <a:endParaRPr lang="en-US" sz="2800"/>
          </a:p>
          <a:p>
            <a:pPr marL="609600" indent="-609600">
              <a:lnSpc>
                <a:spcPct val="90000"/>
              </a:lnSpc>
              <a:buFontTx/>
              <a:buNone/>
            </a:pPr>
            <a:r>
              <a:rPr lang="en-US" sz="1600"/>
              <a:t>Source: Security of Cloud Computing Users – A Study of US &amp; EMEA IT Practitioners, Ponemon Institute</a:t>
            </a:r>
          </a:p>
          <a:p>
            <a:pPr marL="609600" indent="-609600">
              <a:lnSpc>
                <a:spcPct val="90000"/>
              </a:lnSpc>
              <a:buFontTx/>
              <a:buNone/>
            </a:pPr>
            <a:r>
              <a:rPr lang="en-US" sz="1600">
                <a:hlinkClick r:id="rId2"/>
              </a:rPr>
              <a:t>http://www.ca.com/~/media/files/executive%20briefs/executive_brief_cloud_security.aspx</a:t>
            </a:r>
            <a:endParaRPr lang="en-US" sz="1600"/>
          </a:p>
          <a:p>
            <a:pPr marL="609600" indent="-609600">
              <a:lnSpc>
                <a:spcPct val="90000"/>
              </a:lnSpc>
              <a:buFontTx/>
              <a:buNone/>
            </a:pPr>
            <a:endParaRPr lang="en-US" sz="1600"/>
          </a:p>
        </p:txBody>
      </p:sp>
      <p:sp>
        <p:nvSpPr>
          <p:cNvPr id="4" name="Slide Number Placeholder 5"/>
          <p:cNvSpPr>
            <a:spLocks noGrp="1"/>
          </p:cNvSpPr>
          <p:nvPr>
            <p:ph type="sldNum" sz="quarter" idx="12"/>
          </p:nvPr>
        </p:nvSpPr>
        <p:spPr/>
        <p:txBody>
          <a:bodyPr/>
          <a:lstStyle/>
          <a:p>
            <a:fld id="{369E3FA1-F8D1-4315-8F24-D425BF5CE379}" type="slidenum">
              <a:rPr lang="en-US"/>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608402"/>
            <a:ext cx="8458200" cy="641890"/>
          </a:xfrm>
        </p:spPr>
        <p:txBody>
          <a:bodyPr/>
          <a:lstStyle/>
          <a:p>
            <a:r>
              <a:rPr lang="en-US" sz="3000" dirty="0"/>
              <a:t>Identity Management in Healthcare Example</a:t>
            </a:r>
          </a:p>
        </p:txBody>
      </p:sp>
      <p:pic>
        <p:nvPicPr>
          <p:cNvPr id="28676" name="Picture 4"/>
          <p:cNvPicPr>
            <a:picLocks noGrp="1" noChangeAspect="1" noChangeArrowheads="1"/>
          </p:cNvPicPr>
          <p:nvPr>
            <p:ph idx="1"/>
          </p:nvPr>
        </p:nvPicPr>
        <p:blipFill>
          <a:blip r:embed="rId2" cstate="print"/>
          <a:stretch>
            <a:fillRect/>
          </a:stretch>
        </p:blipFill>
        <p:spPr>
          <a:xfrm>
            <a:off x="1606811" y="1825625"/>
            <a:ext cx="5930377" cy="4351338"/>
          </a:xfrm>
        </p:spPr>
      </p:pic>
      <p:sp>
        <p:nvSpPr>
          <p:cNvPr id="4" name="Slide Number Placeholder 5"/>
          <p:cNvSpPr>
            <a:spLocks noGrp="1"/>
          </p:cNvSpPr>
          <p:nvPr>
            <p:ph type="sldNum" sz="quarter" idx="12"/>
          </p:nvPr>
        </p:nvSpPr>
        <p:spPr/>
        <p:txBody>
          <a:bodyPr/>
          <a:lstStyle/>
          <a:p>
            <a:fld id="{625B4855-B0CD-4DB8-BD4D-788EBB3BB102}" type="slidenum">
              <a:rPr lang="en-US"/>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Access Control Hospital Uses?</a:t>
            </a:r>
            <a:endParaRPr lang="en-US" dirty="0"/>
          </a:p>
        </p:txBody>
      </p:sp>
      <p:sp>
        <p:nvSpPr>
          <p:cNvPr id="3" name="Content Placeholder 2"/>
          <p:cNvSpPr>
            <a:spLocks noGrp="1"/>
          </p:cNvSpPr>
          <p:nvPr>
            <p:ph idx="1"/>
          </p:nvPr>
        </p:nvSpPr>
        <p:spPr/>
        <p:txBody>
          <a:bodyPr>
            <a:normAutofit/>
          </a:bodyPr>
          <a:lstStyle/>
          <a:p>
            <a:r>
              <a:rPr lang="en-US" dirty="0" smtClean="0"/>
              <a:t>Role-based </a:t>
            </a:r>
            <a:r>
              <a:rPr lang="en-US" dirty="0"/>
              <a:t>access control (RBAC) is the common principle for designing these access control </a:t>
            </a:r>
            <a:r>
              <a:rPr lang="en-US" dirty="0" smtClean="0"/>
              <a:t>mechanisms</a:t>
            </a:r>
          </a:p>
          <a:p>
            <a:pPr lvl="1"/>
            <a:r>
              <a:rPr lang="en-US" dirty="0" smtClean="0"/>
              <a:t>However, the implementations </a:t>
            </a:r>
            <a:r>
              <a:rPr lang="en-US" dirty="0"/>
              <a:t>deviate from the RBAC principle </a:t>
            </a:r>
            <a:endParaRPr lang="en-US" dirty="0" smtClean="0"/>
          </a:p>
          <a:p>
            <a:endParaRPr lang="en-US" dirty="0"/>
          </a:p>
          <a:p>
            <a:pPr lvl="1"/>
            <a:r>
              <a:rPr lang="en-US" dirty="0" smtClean="0"/>
              <a:t>Source, Thesis by Lilian </a:t>
            </a:r>
            <a:r>
              <a:rPr lang="en-US" dirty="0" err="1" smtClean="0"/>
              <a:t>Rostad</a:t>
            </a:r>
            <a:r>
              <a:rPr lang="en-US" dirty="0" smtClean="0"/>
              <a:t>, 2009, </a:t>
            </a:r>
            <a:r>
              <a:rPr lang="en-US" dirty="0"/>
              <a:t>http://www.idi.ntnu.no/~lilliaro/docs/lr_phd_final.pdf</a:t>
            </a:r>
          </a:p>
        </p:txBody>
      </p:sp>
    </p:spTree>
    <p:extLst>
      <p:ext uri="{BB962C8B-B14F-4D97-AF65-F5344CB8AC3E}">
        <p14:creationId xmlns:p14="http://schemas.microsoft.com/office/powerpoint/2010/main" val="23283698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Access Control Hospital Uses?</a:t>
            </a:r>
            <a:endParaRPr lang="en-US" dirty="0"/>
          </a:p>
        </p:txBody>
      </p:sp>
      <p:sp>
        <p:nvSpPr>
          <p:cNvPr id="3" name="Content Placeholder 2"/>
          <p:cNvSpPr>
            <a:spLocks noGrp="1"/>
          </p:cNvSpPr>
          <p:nvPr>
            <p:ph idx="1"/>
          </p:nvPr>
        </p:nvSpPr>
        <p:spPr/>
        <p:txBody>
          <a:bodyPr>
            <a:normAutofit/>
          </a:bodyPr>
          <a:lstStyle/>
          <a:p>
            <a:r>
              <a:rPr lang="en-US" dirty="0"/>
              <a:t>A majority of the </a:t>
            </a:r>
            <a:r>
              <a:rPr lang="en-US" dirty="0" smtClean="0"/>
              <a:t>hospital systems </a:t>
            </a:r>
            <a:r>
              <a:rPr lang="en-US" dirty="0"/>
              <a:t>have chosen an approach based on the concepts of roles and responsibilities in combination with contextual information like place of </a:t>
            </a:r>
            <a:r>
              <a:rPr lang="en-US" dirty="0" smtClean="0"/>
              <a:t>work</a:t>
            </a:r>
          </a:p>
          <a:p>
            <a:endParaRPr lang="en-US" dirty="0" smtClean="0"/>
          </a:p>
          <a:p>
            <a:r>
              <a:rPr lang="en-US" dirty="0" smtClean="0"/>
              <a:t>The </a:t>
            </a:r>
            <a:r>
              <a:rPr lang="en-US" dirty="0"/>
              <a:t>underlying assumption is that any specific healthcare profession has a well-defined set of responsibilities and should be able to perform these responsibilities for patients currently under their supervision - namely patients admitted to the ward that is their primary place of work. </a:t>
            </a:r>
            <a:endParaRPr lang="en-US" dirty="0" smtClean="0"/>
          </a:p>
          <a:p>
            <a:endParaRPr lang="en-US" dirty="0"/>
          </a:p>
          <a:p>
            <a:r>
              <a:rPr lang="en-US" dirty="0" smtClean="0"/>
              <a:t>In </a:t>
            </a:r>
            <a:r>
              <a:rPr lang="en-US" dirty="0"/>
              <a:t>other words role is equal to healthcare profession and each hospital has a list of possible roles and in each separate healthcare information system this role is mapped to the related </a:t>
            </a:r>
            <a:r>
              <a:rPr lang="en-US" dirty="0" smtClean="0"/>
              <a:t>permissions</a:t>
            </a:r>
            <a:endParaRPr lang="en-US" dirty="0"/>
          </a:p>
        </p:txBody>
      </p:sp>
    </p:spTree>
    <p:extLst>
      <p:ext uri="{BB962C8B-B14F-4D97-AF65-F5344CB8AC3E}">
        <p14:creationId xmlns:p14="http://schemas.microsoft.com/office/powerpoint/2010/main" val="1084268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Authenticating Identity</a:t>
            </a:r>
          </a:p>
        </p:txBody>
      </p:sp>
      <p:sp>
        <p:nvSpPr>
          <p:cNvPr id="7171" name="Rectangle 3"/>
          <p:cNvSpPr>
            <a:spLocks noGrp="1" noChangeArrowheads="1"/>
          </p:cNvSpPr>
          <p:nvPr>
            <p:ph idx="1"/>
          </p:nvPr>
        </p:nvSpPr>
        <p:spPr/>
        <p:txBody>
          <a:bodyPr/>
          <a:lstStyle/>
          <a:p>
            <a:pPr>
              <a:buFontTx/>
              <a:buNone/>
            </a:pPr>
            <a:r>
              <a:rPr lang="en-US" smtClean="0"/>
              <a:t>One or more of the following </a:t>
            </a:r>
            <a:r>
              <a:rPr lang="en-US" i="1" smtClean="0"/>
              <a:t>factors</a:t>
            </a:r>
          </a:p>
          <a:p>
            <a:pPr lvl="1"/>
            <a:r>
              <a:rPr lang="en-US" smtClean="0"/>
              <a:t>Something you </a:t>
            </a:r>
            <a:r>
              <a:rPr lang="en-US" b="1" smtClean="0"/>
              <a:t>know</a:t>
            </a:r>
            <a:r>
              <a:rPr lang="en-US" smtClean="0"/>
              <a:t> (</a:t>
            </a:r>
            <a:r>
              <a:rPr lang="en-US" i="1" smtClean="0"/>
              <a:t>e.g.</a:t>
            </a:r>
            <a:r>
              <a:rPr lang="en-US" smtClean="0"/>
              <a:t> password)</a:t>
            </a:r>
          </a:p>
          <a:p>
            <a:pPr lvl="1"/>
            <a:r>
              <a:rPr lang="en-US" smtClean="0"/>
              <a:t>Something you </a:t>
            </a:r>
            <a:r>
              <a:rPr lang="en-US" b="1" smtClean="0"/>
              <a:t>have</a:t>
            </a:r>
            <a:r>
              <a:rPr lang="en-US" smtClean="0"/>
              <a:t> (</a:t>
            </a:r>
            <a:r>
              <a:rPr lang="en-US" i="1" smtClean="0"/>
              <a:t>e.g.</a:t>
            </a:r>
            <a:r>
              <a:rPr lang="en-US" smtClean="0"/>
              <a:t> badge, smart card)</a:t>
            </a:r>
          </a:p>
          <a:p>
            <a:pPr lvl="1"/>
            <a:r>
              <a:rPr lang="en-US" smtClean="0"/>
              <a:t>Something you </a:t>
            </a:r>
            <a:r>
              <a:rPr lang="en-US" b="1" smtClean="0"/>
              <a:t>are</a:t>
            </a:r>
            <a:r>
              <a:rPr lang="en-US" smtClean="0"/>
              <a:t> (</a:t>
            </a:r>
            <a:r>
              <a:rPr lang="en-US" i="1" smtClean="0"/>
              <a:t>e.g.</a:t>
            </a:r>
            <a:r>
              <a:rPr lang="en-US" smtClean="0"/>
              <a:t> fingerprints, retinal characteristics)</a:t>
            </a:r>
          </a:p>
          <a:p>
            <a:pPr>
              <a:buFontTx/>
              <a:buNone/>
            </a:pPr>
            <a:r>
              <a:rPr lang="en-US" smtClean="0"/>
              <a:t>Multi-factor authentication</a:t>
            </a:r>
          </a:p>
          <a:p>
            <a:pPr lvl="1"/>
            <a:r>
              <a:rPr lang="en-US" smtClean="0"/>
              <a:t>Two or more authenticators, </a:t>
            </a:r>
            <a:r>
              <a:rPr lang="en-US" i="1" smtClean="0"/>
              <a:t>e.g.</a:t>
            </a:r>
            <a:r>
              <a:rPr lang="en-US" smtClean="0"/>
              <a:t> something you know and something you have, such as password and smart-card.</a:t>
            </a:r>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Access Control Hospital Uses?</a:t>
            </a:r>
            <a:endParaRPr lang="en-US" dirty="0"/>
          </a:p>
        </p:txBody>
      </p:sp>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459828" y="1725613"/>
            <a:ext cx="7617372" cy="4400550"/>
          </a:xfrm>
          <a:prstGeom prst="rect">
            <a:avLst/>
          </a:prstGeom>
        </p:spPr>
      </p:pic>
    </p:spTree>
    <p:extLst>
      <p:ext uri="{BB962C8B-B14F-4D97-AF65-F5344CB8AC3E}">
        <p14:creationId xmlns:p14="http://schemas.microsoft.com/office/powerpoint/2010/main" val="2524810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Access Control Hospital Uses?</a:t>
            </a:r>
            <a:endParaRPr lang="en-US" dirty="0"/>
          </a:p>
        </p:txBody>
      </p:sp>
      <p:sp>
        <p:nvSpPr>
          <p:cNvPr id="3" name="Content Placeholder 2"/>
          <p:cNvSpPr>
            <a:spLocks noGrp="1"/>
          </p:cNvSpPr>
          <p:nvPr>
            <p:ph idx="1"/>
          </p:nvPr>
        </p:nvSpPr>
        <p:spPr/>
        <p:txBody>
          <a:bodyPr>
            <a:normAutofit/>
          </a:bodyPr>
          <a:lstStyle/>
          <a:p>
            <a:r>
              <a:rPr lang="en-US" dirty="0" smtClean="0"/>
              <a:t>Administering </a:t>
            </a:r>
            <a:r>
              <a:rPr lang="en-US" dirty="0"/>
              <a:t>access control in </a:t>
            </a:r>
            <a:r>
              <a:rPr lang="en-US" dirty="0" smtClean="0"/>
              <a:t>generalized </a:t>
            </a:r>
            <a:r>
              <a:rPr lang="en-US" dirty="0"/>
              <a:t>model for healthcare have two aspects: </a:t>
            </a:r>
            <a:endParaRPr lang="en-US" dirty="0" smtClean="0"/>
          </a:p>
          <a:p>
            <a:pPr lvl="1"/>
            <a:r>
              <a:rPr lang="en-US" dirty="0" smtClean="0"/>
              <a:t>Administering </a:t>
            </a:r>
            <a:r>
              <a:rPr lang="en-US" dirty="0"/>
              <a:t>access rights (role, place of work, permissions) for users and tracking patients. </a:t>
            </a:r>
            <a:endParaRPr lang="en-US" dirty="0" smtClean="0"/>
          </a:p>
          <a:p>
            <a:endParaRPr lang="en-US" dirty="0" smtClean="0"/>
          </a:p>
          <a:p>
            <a:r>
              <a:rPr lang="en-US" dirty="0" smtClean="0"/>
              <a:t>There </a:t>
            </a:r>
            <a:r>
              <a:rPr lang="en-US" dirty="0"/>
              <a:t>are </a:t>
            </a:r>
            <a:r>
              <a:rPr lang="en-US" dirty="0" smtClean="0"/>
              <a:t>five </a:t>
            </a:r>
            <a:r>
              <a:rPr lang="en-US" dirty="0"/>
              <a:t>events that trigger the need for manual administration of access control related information: </a:t>
            </a:r>
            <a:endParaRPr lang="en-US" dirty="0" smtClean="0"/>
          </a:p>
          <a:p>
            <a:pPr lvl="1"/>
            <a:r>
              <a:rPr lang="en-US" dirty="0" smtClean="0"/>
              <a:t>Hiring </a:t>
            </a:r>
            <a:r>
              <a:rPr lang="en-US" dirty="0"/>
              <a:t>a new employee. </a:t>
            </a:r>
            <a:endParaRPr lang="en-US" dirty="0" smtClean="0"/>
          </a:p>
          <a:p>
            <a:pPr lvl="1"/>
            <a:r>
              <a:rPr lang="en-US" dirty="0" smtClean="0"/>
              <a:t>An </a:t>
            </a:r>
            <a:r>
              <a:rPr lang="en-US" dirty="0"/>
              <a:t>employee changing job function and/or place of work. </a:t>
            </a:r>
            <a:endParaRPr lang="en-US" dirty="0" smtClean="0"/>
          </a:p>
          <a:p>
            <a:pPr lvl="1"/>
            <a:r>
              <a:rPr lang="en-US" dirty="0" smtClean="0"/>
              <a:t>An </a:t>
            </a:r>
            <a:r>
              <a:rPr lang="en-US" dirty="0"/>
              <a:t>employee quitting. </a:t>
            </a:r>
            <a:endParaRPr lang="en-US" dirty="0" smtClean="0"/>
          </a:p>
          <a:p>
            <a:pPr lvl="1"/>
            <a:r>
              <a:rPr lang="en-US" dirty="0" smtClean="0"/>
              <a:t>A </a:t>
            </a:r>
            <a:r>
              <a:rPr lang="en-US" dirty="0"/>
              <a:t>patient being admitted to a ward. </a:t>
            </a:r>
            <a:endParaRPr lang="en-US" dirty="0" smtClean="0"/>
          </a:p>
          <a:p>
            <a:pPr lvl="1"/>
            <a:r>
              <a:rPr lang="en-US" dirty="0" smtClean="0"/>
              <a:t>A </a:t>
            </a:r>
            <a:r>
              <a:rPr lang="en-US" dirty="0"/>
              <a:t>patient being transferred from a ward</a:t>
            </a:r>
          </a:p>
        </p:txBody>
      </p:sp>
    </p:spTree>
    <p:extLst>
      <p:ext uri="{BB962C8B-B14F-4D97-AF65-F5344CB8AC3E}">
        <p14:creationId xmlns:p14="http://schemas.microsoft.com/office/powerpoint/2010/main" val="4223243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a:t>Questions</a:t>
            </a:r>
          </a:p>
        </p:txBody>
      </p:sp>
      <p:pic>
        <p:nvPicPr>
          <p:cNvPr id="574467" name="Picture 3" descr="MCj00787110000[1]"/>
          <p:cNvPicPr>
            <a:picLocks noChangeAspect="1" noChangeArrowheads="1"/>
          </p:cNvPicPr>
          <p:nvPr/>
        </p:nvPicPr>
        <p:blipFill>
          <a:blip r:embed="rId2" cstate="print"/>
          <a:srcRect/>
          <a:stretch>
            <a:fillRect/>
          </a:stretch>
        </p:blipFill>
        <p:spPr bwMode="auto">
          <a:xfrm>
            <a:off x="3657600" y="1676360"/>
            <a:ext cx="1621805" cy="3933210"/>
          </a:xfrm>
          <a:prstGeom prst="rect">
            <a:avLst/>
          </a:prstGeom>
          <a:noFill/>
        </p:spPr>
      </p:pic>
      <p:sp>
        <p:nvSpPr>
          <p:cNvPr id="574468" name="SMARTPenAnnotation0"/>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69" name="SMARTPenAnnotation1"/>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0" name="SMARTPenAnnotation2"/>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1" name="SMARTPenAnnotation3"/>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Uses of Identity</a:t>
            </a:r>
          </a:p>
        </p:txBody>
      </p:sp>
      <p:sp>
        <p:nvSpPr>
          <p:cNvPr id="8195" name="Rectangle 3"/>
          <p:cNvSpPr>
            <a:spLocks noGrp="1" noChangeArrowheads="1"/>
          </p:cNvSpPr>
          <p:nvPr>
            <p:ph idx="1"/>
          </p:nvPr>
        </p:nvSpPr>
        <p:spPr/>
        <p:txBody>
          <a:bodyPr/>
          <a:lstStyle/>
          <a:p>
            <a:r>
              <a:rPr lang="en-US" smtClean="0"/>
              <a:t>Accountability</a:t>
            </a:r>
          </a:p>
          <a:p>
            <a:r>
              <a:rPr lang="en-US" smtClean="0"/>
              <a:t>Access control</a:t>
            </a:r>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Identification and Authentication</a:t>
            </a:r>
          </a:p>
        </p:txBody>
      </p:sp>
      <p:sp>
        <p:nvSpPr>
          <p:cNvPr id="43011" name="Rectangle 3"/>
          <p:cNvSpPr>
            <a:spLocks noGrp="1" noChangeArrowheads="1"/>
          </p:cNvSpPr>
          <p:nvPr>
            <p:ph idx="1"/>
          </p:nvPr>
        </p:nvSpPr>
        <p:spPr/>
        <p:txBody>
          <a:bodyPr>
            <a:normAutofit/>
          </a:bodyPr>
          <a:lstStyle/>
          <a:p>
            <a:r>
              <a:rPr lang="en-US" dirty="0" smtClean="0"/>
              <a:t>It is not uncommon for system designers to confuse these very different concepts.</a:t>
            </a:r>
          </a:p>
          <a:p>
            <a:r>
              <a:rPr lang="en-US" dirty="0" smtClean="0"/>
              <a:t>Example: consider the Social Security Number as identifier and authenticator.</a:t>
            </a:r>
          </a:p>
          <a:p>
            <a:pPr lvl="1"/>
            <a:r>
              <a:rPr lang="en-US" dirty="0" smtClean="0"/>
              <a:t>It’s a pretty good identifier.</a:t>
            </a:r>
          </a:p>
          <a:p>
            <a:pPr lvl="1"/>
            <a:r>
              <a:rPr lang="en-US" dirty="0" smtClean="0"/>
              <a:t>Is it a good authenticator?</a:t>
            </a:r>
          </a:p>
          <a:p>
            <a:pPr lvl="1"/>
            <a:r>
              <a:rPr lang="en-US" dirty="0" smtClean="0"/>
              <a:t>OK… </a:t>
            </a:r>
            <a:r>
              <a:rPr lang="en-US" i="1" dirty="0" smtClean="0"/>
              <a:t>what were they </a:t>
            </a:r>
            <a:r>
              <a:rPr lang="en-US" b="1" dirty="0" smtClean="0"/>
              <a:t>thinking</a:t>
            </a:r>
            <a:r>
              <a:rPr lang="en-US" i="1" dirty="0" smtClean="0"/>
              <a:t> of?</a:t>
            </a:r>
          </a:p>
          <a:p>
            <a:r>
              <a:rPr lang="en-US" dirty="0" smtClean="0"/>
              <a:t>Biometric authentication vs. biometric identification.</a:t>
            </a:r>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Groups</a:t>
            </a:r>
          </a:p>
        </p:txBody>
      </p:sp>
      <p:sp>
        <p:nvSpPr>
          <p:cNvPr id="14339" name="Rectangle 3"/>
          <p:cNvSpPr>
            <a:spLocks noGrp="1" noChangeArrowheads="1"/>
          </p:cNvSpPr>
          <p:nvPr>
            <p:ph idx="1"/>
          </p:nvPr>
        </p:nvSpPr>
        <p:spPr/>
        <p:txBody>
          <a:bodyPr/>
          <a:lstStyle/>
          <a:p>
            <a:pPr>
              <a:lnSpc>
                <a:spcPct val="90000"/>
              </a:lnSpc>
            </a:pPr>
            <a:r>
              <a:rPr lang="en-US" dirty="0" smtClean="0"/>
              <a:t>Used to share access privileges</a:t>
            </a:r>
          </a:p>
          <a:p>
            <a:pPr>
              <a:lnSpc>
                <a:spcPct val="90000"/>
              </a:lnSpc>
            </a:pPr>
            <a:r>
              <a:rPr lang="en-US" dirty="0" smtClean="0"/>
              <a:t>First model: alias for set of principals</a:t>
            </a:r>
          </a:p>
          <a:p>
            <a:pPr lvl="1">
              <a:lnSpc>
                <a:spcPct val="90000"/>
              </a:lnSpc>
            </a:pPr>
            <a:r>
              <a:rPr lang="en-US" dirty="0" smtClean="0"/>
              <a:t>Processes assigned to groups</a:t>
            </a:r>
          </a:p>
          <a:p>
            <a:pPr lvl="1">
              <a:lnSpc>
                <a:spcPct val="90000"/>
              </a:lnSpc>
            </a:pPr>
            <a:r>
              <a:rPr lang="en-US" dirty="0" smtClean="0"/>
              <a:t>Processes stay in those groups for their lifetime</a:t>
            </a:r>
          </a:p>
          <a:p>
            <a:pPr>
              <a:lnSpc>
                <a:spcPct val="90000"/>
              </a:lnSpc>
            </a:pPr>
            <a:r>
              <a:rPr lang="en-US" dirty="0" smtClean="0"/>
              <a:t>Second model: principals can change groups</a:t>
            </a:r>
          </a:p>
          <a:p>
            <a:pPr lvl="1">
              <a:lnSpc>
                <a:spcPct val="90000"/>
              </a:lnSpc>
            </a:pPr>
            <a:r>
              <a:rPr lang="en-US" dirty="0" smtClean="0"/>
              <a:t>Rights due to old group discarded; rights due to new group added</a:t>
            </a:r>
          </a:p>
          <a:p>
            <a:pPr lvl="1">
              <a:lnSpc>
                <a:spcPct val="90000"/>
              </a:lnSpc>
            </a:pPr>
            <a:r>
              <a:rPr lang="en-US" dirty="0" smtClean="0"/>
              <a:t>This is a way to implement RBAC.</a:t>
            </a:r>
          </a:p>
          <a:p>
            <a:pPr>
              <a:lnSpc>
                <a:spcPct val="90000"/>
              </a:lnSpc>
            </a:pPr>
            <a:r>
              <a:rPr lang="en-US" dirty="0" smtClean="0"/>
              <a:t>A role is a group membership tied to function.</a:t>
            </a:r>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270" indent="-514270"/>
            <a:r>
              <a:rPr lang="en-US" dirty="0" smtClean="0"/>
              <a:t>Brown’s Rules for Passwords</a:t>
            </a:r>
            <a:endParaRPr lang="en-US" dirty="0"/>
          </a:p>
        </p:txBody>
      </p:sp>
      <p:sp>
        <p:nvSpPr>
          <p:cNvPr id="3" name="Content Placeholder 2"/>
          <p:cNvSpPr>
            <a:spLocks noGrp="1"/>
          </p:cNvSpPr>
          <p:nvPr>
            <p:ph idx="1"/>
          </p:nvPr>
        </p:nvSpPr>
        <p:spPr>
          <a:xfrm>
            <a:off x="533400" y="1676400"/>
            <a:ext cx="8610600" cy="4848602"/>
          </a:xfrm>
        </p:spPr>
        <p:txBody>
          <a:bodyPr>
            <a:normAutofit/>
          </a:bodyPr>
          <a:lstStyle/>
          <a:p>
            <a:pPr marL="514270" indent="-514270">
              <a:spcBef>
                <a:spcPts val="0"/>
              </a:spcBef>
              <a:buFont typeface="+mj-lt"/>
              <a:buAutoNum type="arabicPeriod"/>
            </a:pPr>
            <a:r>
              <a:rPr lang="en-US" sz="2800" dirty="0" smtClean="0"/>
              <a:t>Passwords must be transmitted encrypted, </a:t>
            </a:r>
            <a:r>
              <a:rPr lang="en-US" sz="2800" i="1" dirty="0" smtClean="0"/>
              <a:t>e.g.</a:t>
            </a:r>
            <a:r>
              <a:rPr lang="en-US" sz="2800" dirty="0" smtClean="0"/>
              <a:t> with SSL or TLS, not in plain text.</a:t>
            </a:r>
          </a:p>
          <a:p>
            <a:pPr marL="514270" indent="-514270">
              <a:spcBef>
                <a:spcPts val="0"/>
              </a:spcBef>
              <a:buFont typeface="+mj-lt"/>
              <a:buAutoNum type="arabicPeriod"/>
            </a:pPr>
            <a:r>
              <a:rPr lang="en-US" sz="2800" dirty="0" smtClean="0"/>
              <a:t>Stored passwords will be hashed. </a:t>
            </a:r>
          </a:p>
          <a:p>
            <a:pPr marL="514270" indent="-514270">
              <a:spcBef>
                <a:spcPts val="0"/>
              </a:spcBef>
              <a:buFont typeface="+mj-lt"/>
              <a:buAutoNum type="arabicPeriod"/>
            </a:pPr>
            <a:r>
              <a:rPr lang="en-US" sz="2800" dirty="0" smtClean="0"/>
              <a:t>The password hash will use a salt of non-trivial length, </a:t>
            </a:r>
            <a:r>
              <a:rPr lang="en-US" sz="2800" i="1" dirty="0" smtClean="0"/>
              <a:t>e.g.</a:t>
            </a:r>
            <a:r>
              <a:rPr lang="en-US" sz="2800" dirty="0" smtClean="0"/>
              <a:t> 128 bits. </a:t>
            </a:r>
          </a:p>
          <a:p>
            <a:pPr marL="514270" indent="-514270">
              <a:spcBef>
                <a:spcPts val="0"/>
              </a:spcBef>
              <a:buFont typeface="+mj-lt"/>
              <a:buAutoNum type="arabicPeriod"/>
            </a:pPr>
            <a:r>
              <a:rPr lang="en-US" sz="2800" dirty="0" smtClean="0"/>
              <a:t>Each password must have a different, random salt. </a:t>
            </a:r>
          </a:p>
          <a:p>
            <a:pPr marL="514270" indent="-514270">
              <a:spcBef>
                <a:spcPts val="0"/>
              </a:spcBef>
              <a:buFont typeface="+mj-lt"/>
              <a:buAutoNum type="arabicPeriod"/>
            </a:pPr>
            <a:r>
              <a:rPr lang="en-US" sz="2800" dirty="0" smtClean="0"/>
              <a:t>The hash function must be resistant to collision attacks. </a:t>
            </a:r>
          </a:p>
          <a:p>
            <a:pPr marL="514270" indent="-514270">
              <a:spcBef>
                <a:spcPts val="0"/>
              </a:spcBef>
              <a:buFont typeface="+mj-lt"/>
              <a:buAutoNum type="arabicPeriod"/>
            </a:pPr>
            <a:r>
              <a:rPr lang="en-US" sz="2800" dirty="0" smtClean="0"/>
              <a:t>The hash function must be computationally expensive. </a:t>
            </a:r>
            <a:endParaRPr lang="en-US" sz="2800" dirty="0"/>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Number 7</a:t>
            </a:r>
            <a:endParaRPr lang="en-US" dirty="0"/>
          </a:p>
        </p:txBody>
      </p:sp>
      <p:sp>
        <p:nvSpPr>
          <p:cNvPr id="3" name="Content Placeholder 2"/>
          <p:cNvSpPr>
            <a:spLocks noGrp="1"/>
          </p:cNvSpPr>
          <p:nvPr>
            <p:ph idx="1"/>
          </p:nvPr>
        </p:nvSpPr>
        <p:spPr/>
        <p:txBody>
          <a:bodyPr/>
          <a:lstStyle/>
          <a:p>
            <a:r>
              <a:rPr lang="en-US" dirty="0" smtClean="0"/>
              <a:t>Parameterized queries!</a:t>
            </a:r>
          </a:p>
          <a:p>
            <a:r>
              <a:rPr lang="en-US" dirty="0" smtClean="0"/>
              <a:t>Crackers steal password files through SQL injection on the Web</a:t>
            </a:r>
          </a:p>
          <a:p>
            <a:r>
              <a:rPr lang="en-US" dirty="0" smtClean="0"/>
              <a:t>If programs that manipulate Web passwords use parameterized queries, SQL injection no longer works…</a:t>
            </a:r>
          </a:p>
          <a:p>
            <a:r>
              <a:rPr lang="en-US" dirty="0" smtClean="0"/>
              <a:t>… and it becomes much harder for crackers to get their hands on the raw material for </a:t>
            </a:r>
            <a:r>
              <a:rPr lang="en-US" smtClean="0"/>
              <a:t>an attack.</a:t>
            </a:r>
            <a:endParaRPr lang="en-US" dirty="0"/>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27126EBF-EC15-4571-B60B-57BFD3C0AF5C}"/>
</file>

<file path=customXml/itemProps2.xml><?xml version="1.0" encoding="utf-8"?>
<ds:datastoreItem xmlns:ds="http://schemas.openxmlformats.org/officeDocument/2006/customXml" ds:itemID="{8C80FE18-9F1E-4489-AD80-9B785C5D3524}"/>
</file>

<file path=customXml/itemProps3.xml><?xml version="1.0" encoding="utf-8"?>
<ds:datastoreItem xmlns:ds="http://schemas.openxmlformats.org/officeDocument/2006/customXml" ds:itemID="{43858D46-37F5-49AD-919A-9DA63177E9FE}"/>
</file>

<file path=docProps/app.xml><?xml version="1.0" encoding="utf-8"?>
<Properties xmlns="http://schemas.openxmlformats.org/officeDocument/2006/extended-properties" xmlns:vt="http://schemas.openxmlformats.org/officeDocument/2006/docPropsVTypes">
  <Template/>
  <TotalTime>2925</TotalTime>
  <Words>7094</Words>
  <Application>Microsoft Office PowerPoint</Application>
  <PresentationFormat>On-screen Show (4:3)</PresentationFormat>
  <Paragraphs>383</Paragraphs>
  <Slides>42</Slides>
  <Notes>29</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2" baseType="lpstr">
      <vt:lpstr>Arial</vt:lpstr>
      <vt:lpstr>Arial Narrow</vt:lpstr>
      <vt:lpstr>Calibri</vt:lpstr>
      <vt:lpstr>Calibri Light</vt:lpstr>
      <vt:lpstr>Gulim</vt:lpstr>
      <vt:lpstr>Symbol</vt:lpstr>
      <vt:lpstr>Times</vt:lpstr>
      <vt:lpstr>Times New Roman</vt:lpstr>
      <vt:lpstr>Office Theme</vt:lpstr>
      <vt:lpstr>Bitmap Image</vt:lpstr>
      <vt:lpstr>IT6533 Health Information Security  and Privacy</vt:lpstr>
      <vt:lpstr>Identity and Access Management Defined</vt:lpstr>
      <vt:lpstr>Identity</vt:lpstr>
      <vt:lpstr>Authenticating Identity</vt:lpstr>
      <vt:lpstr>Uses of Identity</vt:lpstr>
      <vt:lpstr>Identification and Authentication</vt:lpstr>
      <vt:lpstr>Groups</vt:lpstr>
      <vt:lpstr>Brown’s Rules for Passwords</vt:lpstr>
      <vt:lpstr>Rule Number 7</vt:lpstr>
      <vt:lpstr>What Is Identity and Access Management?</vt:lpstr>
      <vt:lpstr>Understanding the Identity Life Cycle</vt:lpstr>
      <vt:lpstr>Understanding Identity and Access Management Technologies</vt:lpstr>
      <vt:lpstr>Basics of Access Control</vt:lpstr>
      <vt:lpstr>Authentication is a Prerequisite</vt:lpstr>
      <vt:lpstr>Basics of Access Control</vt:lpstr>
      <vt:lpstr>Goals of Access Control</vt:lpstr>
      <vt:lpstr>Access Control Policies</vt:lpstr>
      <vt:lpstr>Mandatory Access Control</vt:lpstr>
      <vt:lpstr>Bell-La Padula Model, Preliminary</vt:lpstr>
      <vt:lpstr>Classification Levels</vt:lpstr>
      <vt:lpstr>Example</vt:lpstr>
      <vt:lpstr>Reading Information</vt:lpstr>
      <vt:lpstr>Writing Information</vt:lpstr>
      <vt:lpstr>Discretionary Access Control</vt:lpstr>
      <vt:lpstr>Role-Based Access Control</vt:lpstr>
      <vt:lpstr>Definitions</vt:lpstr>
      <vt:lpstr>Access Control Matrix</vt:lpstr>
      <vt:lpstr>The Access Control Matrix</vt:lpstr>
      <vt:lpstr>Example: Files</vt:lpstr>
      <vt:lpstr>Default Permissions</vt:lpstr>
      <vt:lpstr>5 Questions: to ask your Security Officer</vt:lpstr>
      <vt:lpstr>Identity and Access Management Process</vt:lpstr>
      <vt:lpstr>How Can Identity Management Help? Guarantee Patient Privacy For Healthcare</vt:lpstr>
      <vt:lpstr>Identity Management Architecture</vt:lpstr>
      <vt:lpstr>When Migrating to the Cloud Environment  A solution from CA Technologies</vt:lpstr>
      <vt:lpstr>The Top Five Critical Areas of Focus for Organizations Migrating to the Cloud Environment</vt:lpstr>
      <vt:lpstr>Identity Management in Healthcare Example</vt:lpstr>
      <vt:lpstr>What Type of Access Control Hospital Uses?</vt:lpstr>
      <vt:lpstr>What Type of Access Control Hospital Uses?</vt:lpstr>
      <vt:lpstr>What Type of Access Control Hospital Uses?</vt:lpstr>
      <vt:lpstr>What Type of Access Control Hospital Uses?</vt:lpstr>
      <vt:lpstr>Questions</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193</cp:revision>
  <dcterms:created xsi:type="dcterms:W3CDTF">2005-08-29T17:59:24Z</dcterms:created>
  <dcterms:modified xsi:type="dcterms:W3CDTF">2020-04-05T16:43:37Z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