
<file path=[Content_Types].xml><?xml version="1.0" encoding="utf-8"?>
<Types xmlns="http://schemas.openxmlformats.org/package/2006/content-types">
  <Default Extension="tmp" ContentType="image/png"/>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21.xml" ContentType="application/vnd.openxmlformats-officedocument.presentationml.slide+xml"/>
  <Override PartName="/ppt/slides/slide39.xml" ContentType="application/vnd.openxmlformats-officedocument.presentationml.slide+xml"/>
  <Override PartName="/ppt/slides/slide38.xml" ContentType="application/vnd.openxmlformats-officedocument.presentationml.slide+xml"/>
  <Override PartName="/ppt/slides/slide37.xml" ContentType="application/vnd.openxmlformats-officedocument.presentationml.slide+xml"/>
  <Override PartName="/ppt/slides/slide36.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35.xml" ContentType="application/vnd.openxmlformats-officedocument.presentationml.slide+xml"/>
  <Override PartName="/ppt/slides/slide34.xml" ContentType="application/vnd.openxmlformats-officedocument.presentationml.slide+xml"/>
  <Override PartName="/ppt/slides/slide33.xml" ContentType="application/vnd.openxmlformats-officedocument.presentationml.slide+xml"/>
  <Override PartName="/ppt/slides/slide25.xml" ContentType="application/vnd.openxmlformats-officedocument.presentationml.slide+xml"/>
  <Override PartName="/ppt/slides/slide24.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2.xml" ContentType="application/vnd.openxmlformats-officedocument.presentationml.slide+xml"/>
  <Override PartName="/ppt/slides/slide31.xml" ContentType="application/vnd.openxmlformats-officedocument.presentationml.slide+xml"/>
  <Override PartName="/ppt/slides/slide30.xml" ContentType="application/vnd.openxmlformats-officedocument.presentationml.slide+xml"/>
  <Override PartName="/ppt/slides/slide29.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6.xml" ContentType="application/vnd.openxmlformats-officedocument.presentationml.slide+xml"/>
  <Override PartName="/ppt/slides/slide20.xml" ContentType="application/vnd.openxmlformats-officedocument.presentationml.slide+xml"/>
  <Override PartName="/ppt/slides/slide8.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notesSlides/notesSlide1.xml" ContentType="application/vnd.openxmlformats-officedocument.presentationml.notesSlide+xml"/>
  <Override PartName="/ppt/slideLayouts/slideLayout11.xml" ContentType="application/vnd.openxmlformats-officedocument.presentationml.slideLayout+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handoutMasters/handoutMaster1.xml" ContentType="application/vnd.openxmlformats-officedocument.presentationml.handoutMaster+xml"/>
  <Override PartName="/ppt/theme/theme3.xml" ContentType="application/vnd.openxmlformats-officedocument.theme+xml"/>
  <Override PartName="/ppt/theme/theme2.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1"/>
  </p:sldMasterIdLst>
  <p:notesMasterIdLst>
    <p:notesMasterId r:id="rId44"/>
  </p:notesMasterIdLst>
  <p:handoutMasterIdLst>
    <p:handoutMasterId r:id="rId45"/>
  </p:handoutMasterIdLst>
  <p:sldIdLst>
    <p:sldId id="256" r:id="rId2"/>
    <p:sldId id="672" r:id="rId3"/>
    <p:sldId id="671" r:id="rId4"/>
    <p:sldId id="673" r:id="rId5"/>
    <p:sldId id="674" r:id="rId6"/>
    <p:sldId id="675" r:id="rId7"/>
    <p:sldId id="676" r:id="rId8"/>
    <p:sldId id="640" r:id="rId9"/>
    <p:sldId id="638" r:id="rId10"/>
    <p:sldId id="639" r:id="rId11"/>
    <p:sldId id="641" r:id="rId12"/>
    <p:sldId id="642" r:id="rId13"/>
    <p:sldId id="643" r:id="rId14"/>
    <p:sldId id="644" r:id="rId15"/>
    <p:sldId id="645" r:id="rId16"/>
    <p:sldId id="646" r:id="rId17"/>
    <p:sldId id="647" r:id="rId18"/>
    <p:sldId id="648" r:id="rId19"/>
    <p:sldId id="649" r:id="rId20"/>
    <p:sldId id="650" r:id="rId21"/>
    <p:sldId id="651" r:id="rId22"/>
    <p:sldId id="652" r:id="rId23"/>
    <p:sldId id="653" r:id="rId24"/>
    <p:sldId id="677" r:id="rId25"/>
    <p:sldId id="678" r:id="rId26"/>
    <p:sldId id="679" r:id="rId27"/>
    <p:sldId id="656" r:id="rId28"/>
    <p:sldId id="657" r:id="rId29"/>
    <p:sldId id="658" r:id="rId30"/>
    <p:sldId id="659" r:id="rId31"/>
    <p:sldId id="660" r:id="rId32"/>
    <p:sldId id="661" r:id="rId33"/>
    <p:sldId id="662" r:id="rId34"/>
    <p:sldId id="663" r:id="rId35"/>
    <p:sldId id="664" r:id="rId36"/>
    <p:sldId id="665" r:id="rId37"/>
    <p:sldId id="666" r:id="rId38"/>
    <p:sldId id="667" r:id="rId39"/>
    <p:sldId id="668" r:id="rId40"/>
    <p:sldId id="669" r:id="rId41"/>
    <p:sldId id="670" r:id="rId42"/>
    <p:sldId id="636" r:id="rId43"/>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840" autoAdjust="0"/>
  </p:normalViewPr>
  <p:slideViewPr>
    <p:cSldViewPr>
      <p:cViewPr varScale="1">
        <p:scale>
          <a:sx n="54" d="100"/>
          <a:sy n="54" d="100"/>
        </p:scale>
        <p:origin x="1634" y="2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30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50" Type="http://schemas.openxmlformats.org/officeDocument/2006/relationships/customXml" Target="../customXml/item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52"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customXml" Target="../customXml/item2.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034" name="Rectangle 2"/>
          <p:cNvSpPr>
            <a:spLocks noGrp="1" noChangeArrowheads="1"/>
          </p:cNvSpPr>
          <p:nvPr>
            <p:ph type="hdr" sz="quarter"/>
          </p:nvPr>
        </p:nvSpPr>
        <p:spPr bwMode="auto">
          <a:xfrm>
            <a:off x="0" y="1"/>
            <a:ext cx="2972098" cy="464205"/>
          </a:xfrm>
          <a:prstGeom prst="rect">
            <a:avLst/>
          </a:prstGeom>
          <a:noFill/>
          <a:ln w="9525">
            <a:noFill/>
            <a:miter lim="800000"/>
            <a:headEnd/>
            <a:tailEnd/>
          </a:ln>
          <a:effectLst/>
        </p:spPr>
        <p:txBody>
          <a:bodyPr vert="horz" wrap="square" lIns="92302" tIns="46151" rIns="92302" bIns="46151" numCol="1" anchor="t" anchorCtr="0" compatLnSpc="1">
            <a:prstTxWarp prst="textNoShape">
              <a:avLst/>
            </a:prstTxWarp>
          </a:bodyPr>
          <a:lstStyle>
            <a:lvl1pPr algn="l" defTabSz="923186" eaLnBrk="1" hangingPunct="1">
              <a:defRPr sz="1200" smtClean="0">
                <a:latin typeface="Arial" charset="0"/>
              </a:defRPr>
            </a:lvl1pPr>
          </a:lstStyle>
          <a:p>
            <a:pPr>
              <a:defRPr/>
            </a:pPr>
            <a:endParaRPr lang="en-US"/>
          </a:p>
        </p:txBody>
      </p:sp>
      <p:sp>
        <p:nvSpPr>
          <p:cNvPr id="44035" name="Rectangle 3"/>
          <p:cNvSpPr>
            <a:spLocks noGrp="1" noChangeArrowheads="1"/>
          </p:cNvSpPr>
          <p:nvPr>
            <p:ph type="dt" sz="quarter" idx="1"/>
          </p:nvPr>
        </p:nvSpPr>
        <p:spPr bwMode="auto">
          <a:xfrm>
            <a:off x="3884414" y="1"/>
            <a:ext cx="2972098" cy="464205"/>
          </a:xfrm>
          <a:prstGeom prst="rect">
            <a:avLst/>
          </a:prstGeom>
          <a:noFill/>
          <a:ln w="9525">
            <a:noFill/>
            <a:miter lim="800000"/>
            <a:headEnd/>
            <a:tailEnd/>
          </a:ln>
          <a:effectLst/>
        </p:spPr>
        <p:txBody>
          <a:bodyPr vert="horz" wrap="square" lIns="92302" tIns="46151" rIns="92302" bIns="46151" numCol="1" anchor="t" anchorCtr="0" compatLnSpc="1">
            <a:prstTxWarp prst="textNoShape">
              <a:avLst/>
            </a:prstTxWarp>
          </a:bodyPr>
          <a:lstStyle>
            <a:lvl1pPr algn="r" defTabSz="923186" eaLnBrk="1" hangingPunct="1">
              <a:defRPr sz="1200" smtClean="0">
                <a:latin typeface="Arial" charset="0"/>
              </a:defRPr>
            </a:lvl1pPr>
          </a:lstStyle>
          <a:p>
            <a:pPr>
              <a:defRPr/>
            </a:pPr>
            <a:endParaRPr lang="en-US"/>
          </a:p>
        </p:txBody>
      </p:sp>
      <p:sp>
        <p:nvSpPr>
          <p:cNvPr id="44036" name="Rectangle 4"/>
          <p:cNvSpPr>
            <a:spLocks noGrp="1" noChangeArrowheads="1"/>
          </p:cNvSpPr>
          <p:nvPr>
            <p:ph type="ftr" sz="quarter" idx="2"/>
          </p:nvPr>
        </p:nvSpPr>
        <p:spPr bwMode="auto">
          <a:xfrm>
            <a:off x="0" y="8830659"/>
            <a:ext cx="2972098" cy="464205"/>
          </a:xfrm>
          <a:prstGeom prst="rect">
            <a:avLst/>
          </a:prstGeom>
          <a:noFill/>
          <a:ln w="9525">
            <a:noFill/>
            <a:miter lim="800000"/>
            <a:headEnd/>
            <a:tailEnd/>
          </a:ln>
          <a:effectLst/>
        </p:spPr>
        <p:txBody>
          <a:bodyPr vert="horz" wrap="square" lIns="92302" tIns="46151" rIns="92302" bIns="46151" numCol="1" anchor="b" anchorCtr="0" compatLnSpc="1">
            <a:prstTxWarp prst="textNoShape">
              <a:avLst/>
            </a:prstTxWarp>
          </a:bodyPr>
          <a:lstStyle>
            <a:lvl1pPr algn="l" defTabSz="923186" eaLnBrk="1" hangingPunct="1">
              <a:defRPr sz="1200" smtClean="0">
                <a:latin typeface="Arial" charset="0"/>
              </a:defRPr>
            </a:lvl1pPr>
          </a:lstStyle>
          <a:p>
            <a:pPr>
              <a:defRPr/>
            </a:pPr>
            <a:endParaRPr lang="en-US"/>
          </a:p>
        </p:txBody>
      </p:sp>
      <p:sp>
        <p:nvSpPr>
          <p:cNvPr id="44037" name="Rectangle 5"/>
          <p:cNvSpPr>
            <a:spLocks noGrp="1" noChangeArrowheads="1"/>
          </p:cNvSpPr>
          <p:nvPr>
            <p:ph type="sldNum" sz="quarter" idx="3"/>
          </p:nvPr>
        </p:nvSpPr>
        <p:spPr bwMode="auto">
          <a:xfrm>
            <a:off x="3884414" y="8830659"/>
            <a:ext cx="2972098" cy="464205"/>
          </a:xfrm>
          <a:prstGeom prst="rect">
            <a:avLst/>
          </a:prstGeom>
          <a:noFill/>
          <a:ln w="9525">
            <a:noFill/>
            <a:miter lim="800000"/>
            <a:headEnd/>
            <a:tailEnd/>
          </a:ln>
          <a:effectLst/>
        </p:spPr>
        <p:txBody>
          <a:bodyPr vert="horz" wrap="square" lIns="92302" tIns="46151" rIns="92302" bIns="46151" numCol="1" anchor="b" anchorCtr="0" compatLnSpc="1">
            <a:prstTxWarp prst="textNoShape">
              <a:avLst/>
            </a:prstTxWarp>
          </a:bodyPr>
          <a:lstStyle>
            <a:lvl1pPr algn="r" defTabSz="923186" eaLnBrk="1" hangingPunct="1">
              <a:defRPr sz="1200" smtClean="0">
                <a:latin typeface="Arial" charset="0"/>
              </a:defRPr>
            </a:lvl1pPr>
          </a:lstStyle>
          <a:p>
            <a:pPr>
              <a:defRPr/>
            </a:pPr>
            <a:fld id="{04D9C4B0-B3AB-420D-A759-C336340EB5FD}" type="slidenum">
              <a:rPr lang="en-US"/>
              <a:pPr>
                <a:defRPr/>
              </a:pPr>
              <a:t>‹#›</a:t>
            </a:fld>
            <a:endParaRPr lang="en-US"/>
          </a:p>
        </p:txBody>
      </p:sp>
    </p:spTree>
    <p:extLst>
      <p:ext uri="{BB962C8B-B14F-4D97-AF65-F5344CB8AC3E}">
        <p14:creationId xmlns:p14="http://schemas.microsoft.com/office/powerpoint/2010/main" val="15546978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3490" name="Rectangle 2"/>
          <p:cNvSpPr>
            <a:spLocks noGrp="1" noChangeArrowheads="1"/>
          </p:cNvSpPr>
          <p:nvPr>
            <p:ph type="hdr" sz="quarter"/>
          </p:nvPr>
        </p:nvSpPr>
        <p:spPr bwMode="auto">
          <a:xfrm>
            <a:off x="0" y="1"/>
            <a:ext cx="2972098" cy="464205"/>
          </a:xfrm>
          <a:prstGeom prst="rect">
            <a:avLst/>
          </a:prstGeom>
          <a:noFill/>
          <a:ln w="9525">
            <a:noFill/>
            <a:miter lim="800000"/>
            <a:headEnd/>
            <a:tailEnd/>
          </a:ln>
          <a:effectLst/>
        </p:spPr>
        <p:txBody>
          <a:bodyPr vert="horz" wrap="square" lIns="87316" tIns="43658" rIns="87316" bIns="43658" numCol="1" anchor="t" anchorCtr="0" compatLnSpc="1">
            <a:prstTxWarp prst="textNoShape">
              <a:avLst/>
            </a:prstTxWarp>
          </a:bodyPr>
          <a:lstStyle>
            <a:lvl1pPr algn="l" eaLnBrk="1" hangingPunct="1">
              <a:defRPr sz="1100" smtClean="0">
                <a:latin typeface="Arial" charset="0"/>
              </a:defRPr>
            </a:lvl1pPr>
          </a:lstStyle>
          <a:p>
            <a:pPr>
              <a:defRPr/>
            </a:pPr>
            <a:endParaRPr lang="en-US"/>
          </a:p>
        </p:txBody>
      </p:sp>
      <p:sp>
        <p:nvSpPr>
          <p:cNvPr id="63491" name="Rectangle 3"/>
          <p:cNvSpPr>
            <a:spLocks noGrp="1" noChangeArrowheads="1"/>
          </p:cNvSpPr>
          <p:nvPr>
            <p:ph type="dt" idx="1"/>
          </p:nvPr>
        </p:nvSpPr>
        <p:spPr bwMode="auto">
          <a:xfrm>
            <a:off x="3884414" y="1"/>
            <a:ext cx="2972098" cy="464205"/>
          </a:xfrm>
          <a:prstGeom prst="rect">
            <a:avLst/>
          </a:prstGeom>
          <a:noFill/>
          <a:ln w="9525">
            <a:noFill/>
            <a:miter lim="800000"/>
            <a:headEnd/>
            <a:tailEnd/>
          </a:ln>
          <a:effectLst/>
        </p:spPr>
        <p:txBody>
          <a:bodyPr vert="horz" wrap="square" lIns="87316" tIns="43658" rIns="87316" bIns="43658" numCol="1" anchor="t" anchorCtr="0" compatLnSpc="1">
            <a:prstTxWarp prst="textNoShape">
              <a:avLst/>
            </a:prstTxWarp>
          </a:bodyPr>
          <a:lstStyle>
            <a:lvl1pPr algn="r" eaLnBrk="1" hangingPunct="1">
              <a:defRPr sz="1100" smtClean="0">
                <a:latin typeface="Arial" charset="0"/>
              </a:defRPr>
            </a:lvl1pPr>
          </a:lstStyle>
          <a:p>
            <a:pPr>
              <a:defRPr/>
            </a:pPr>
            <a:endParaRPr lang="en-US"/>
          </a:p>
        </p:txBody>
      </p:sp>
      <p:sp>
        <p:nvSpPr>
          <p:cNvPr id="57348" name="Rectangle 4"/>
          <p:cNvSpPr>
            <a:spLocks noGrp="1" noRot="1" noChangeAspect="1" noChangeArrowheads="1" noTextEdit="1"/>
          </p:cNvSpPr>
          <p:nvPr>
            <p:ph type="sldImg" idx="2"/>
          </p:nvPr>
        </p:nvSpPr>
        <p:spPr bwMode="auto">
          <a:xfrm>
            <a:off x="1106488" y="698500"/>
            <a:ext cx="4646612" cy="3486150"/>
          </a:xfrm>
          <a:prstGeom prst="rect">
            <a:avLst/>
          </a:prstGeom>
          <a:noFill/>
          <a:ln w="9525">
            <a:solidFill>
              <a:srgbClr val="000000"/>
            </a:solidFill>
            <a:miter lim="800000"/>
            <a:headEnd/>
            <a:tailEnd/>
          </a:ln>
        </p:spPr>
      </p:sp>
      <p:sp>
        <p:nvSpPr>
          <p:cNvPr id="63493" name="Rectangle 5"/>
          <p:cNvSpPr>
            <a:spLocks noGrp="1" noChangeArrowheads="1"/>
          </p:cNvSpPr>
          <p:nvPr>
            <p:ph type="body" sz="quarter" idx="3"/>
          </p:nvPr>
        </p:nvSpPr>
        <p:spPr bwMode="auto">
          <a:xfrm>
            <a:off x="686098" y="4416099"/>
            <a:ext cx="5485805" cy="4182457"/>
          </a:xfrm>
          <a:prstGeom prst="rect">
            <a:avLst/>
          </a:prstGeom>
          <a:noFill/>
          <a:ln w="9525">
            <a:noFill/>
            <a:miter lim="800000"/>
            <a:headEnd/>
            <a:tailEnd/>
          </a:ln>
          <a:effectLst/>
        </p:spPr>
        <p:txBody>
          <a:bodyPr vert="horz" wrap="square" lIns="87316" tIns="43658" rIns="87316" bIns="4365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3494" name="Rectangle 6"/>
          <p:cNvSpPr>
            <a:spLocks noGrp="1" noChangeArrowheads="1"/>
          </p:cNvSpPr>
          <p:nvPr>
            <p:ph type="ftr" sz="quarter" idx="4"/>
          </p:nvPr>
        </p:nvSpPr>
        <p:spPr bwMode="auto">
          <a:xfrm>
            <a:off x="0" y="8830659"/>
            <a:ext cx="2972098" cy="464205"/>
          </a:xfrm>
          <a:prstGeom prst="rect">
            <a:avLst/>
          </a:prstGeom>
          <a:noFill/>
          <a:ln w="9525">
            <a:noFill/>
            <a:miter lim="800000"/>
            <a:headEnd/>
            <a:tailEnd/>
          </a:ln>
          <a:effectLst/>
        </p:spPr>
        <p:txBody>
          <a:bodyPr vert="horz" wrap="square" lIns="87316" tIns="43658" rIns="87316" bIns="43658" numCol="1" anchor="b" anchorCtr="0" compatLnSpc="1">
            <a:prstTxWarp prst="textNoShape">
              <a:avLst/>
            </a:prstTxWarp>
          </a:bodyPr>
          <a:lstStyle>
            <a:lvl1pPr algn="l" eaLnBrk="1" hangingPunct="1">
              <a:defRPr sz="1100" smtClean="0">
                <a:latin typeface="Arial" charset="0"/>
              </a:defRPr>
            </a:lvl1pPr>
          </a:lstStyle>
          <a:p>
            <a:pPr>
              <a:defRPr/>
            </a:pPr>
            <a:endParaRPr lang="en-US"/>
          </a:p>
        </p:txBody>
      </p:sp>
      <p:sp>
        <p:nvSpPr>
          <p:cNvPr id="63495" name="Rectangle 7"/>
          <p:cNvSpPr>
            <a:spLocks noGrp="1" noChangeArrowheads="1"/>
          </p:cNvSpPr>
          <p:nvPr>
            <p:ph type="sldNum" sz="quarter" idx="5"/>
          </p:nvPr>
        </p:nvSpPr>
        <p:spPr bwMode="auto">
          <a:xfrm>
            <a:off x="3884414" y="8830659"/>
            <a:ext cx="2972098" cy="464205"/>
          </a:xfrm>
          <a:prstGeom prst="rect">
            <a:avLst/>
          </a:prstGeom>
          <a:noFill/>
          <a:ln w="9525">
            <a:noFill/>
            <a:miter lim="800000"/>
            <a:headEnd/>
            <a:tailEnd/>
          </a:ln>
          <a:effectLst/>
        </p:spPr>
        <p:txBody>
          <a:bodyPr vert="horz" wrap="square" lIns="87316" tIns="43658" rIns="87316" bIns="43658" numCol="1" anchor="b" anchorCtr="0" compatLnSpc="1">
            <a:prstTxWarp prst="textNoShape">
              <a:avLst/>
            </a:prstTxWarp>
          </a:bodyPr>
          <a:lstStyle>
            <a:lvl1pPr algn="r" eaLnBrk="1" hangingPunct="1">
              <a:defRPr sz="1100" smtClean="0">
                <a:latin typeface="Arial" charset="0"/>
              </a:defRPr>
            </a:lvl1pPr>
          </a:lstStyle>
          <a:p>
            <a:pPr>
              <a:defRPr/>
            </a:pPr>
            <a:fld id="{AA263040-508D-4903-903D-B5301CE76C17}" type="slidenum">
              <a:rPr lang="en-US"/>
              <a:pPr>
                <a:defRPr/>
              </a:pPr>
              <a:t>‹#›</a:t>
            </a:fld>
            <a:endParaRPr lang="en-US"/>
          </a:p>
        </p:txBody>
      </p:sp>
    </p:spTree>
    <p:extLst>
      <p:ext uri="{BB962C8B-B14F-4D97-AF65-F5344CB8AC3E}">
        <p14:creationId xmlns:p14="http://schemas.microsoft.com/office/powerpoint/2010/main" val="44683730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1</a:t>
            </a:fld>
            <a:endParaRPr lang="en-US"/>
          </a:p>
        </p:txBody>
      </p:sp>
    </p:spTree>
    <p:extLst>
      <p:ext uri="{BB962C8B-B14F-4D97-AF65-F5344CB8AC3E}">
        <p14:creationId xmlns:p14="http://schemas.microsoft.com/office/powerpoint/2010/main" val="18160792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Kingston introduced a 1TB flash drive in 2013.  Cost: $1,200 “street” price.</a:t>
            </a:r>
            <a:endParaRPr lang="en-US" dirty="0"/>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8</a:t>
            </a:fld>
            <a:endParaRPr lang="en-US"/>
          </a:p>
        </p:txBody>
      </p:sp>
    </p:spTree>
    <p:extLst>
      <p:ext uri="{BB962C8B-B14F-4D97-AF65-F5344CB8AC3E}">
        <p14:creationId xmlns:p14="http://schemas.microsoft.com/office/powerpoint/2010/main" val="30599806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According to American Express, Atlanta is tops for laptop</a:t>
            </a:r>
            <a:r>
              <a:rPr lang="en-US" baseline="0" dirty="0" smtClean="0"/>
              <a:t> theft. https://www.americanexpress.com/us/small-business/openforum/articles/the-worst-cities-and-airports-for-laptop-theft/</a:t>
            </a:r>
            <a:endParaRPr lang="en-US" dirty="0"/>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14</a:t>
            </a:fld>
            <a:endParaRPr lang="en-US"/>
          </a:p>
        </p:txBody>
      </p:sp>
    </p:spTree>
    <p:extLst>
      <p:ext uri="{BB962C8B-B14F-4D97-AF65-F5344CB8AC3E}">
        <p14:creationId xmlns:p14="http://schemas.microsoft.com/office/powerpoint/2010/main" val="22165801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301AFE-92A2-4E89-A1E1-9DB726289621}" type="slidenum">
              <a:rPr lang="en-US" smtClean="0"/>
              <a:pPr/>
              <a:t>‹#›</a:t>
            </a:fld>
            <a:endParaRPr lang="en-US"/>
          </a:p>
        </p:txBody>
      </p:sp>
    </p:spTree>
    <p:extLst>
      <p:ext uri="{BB962C8B-B14F-4D97-AF65-F5344CB8AC3E}">
        <p14:creationId xmlns:p14="http://schemas.microsoft.com/office/powerpoint/2010/main" val="11383009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F0DEB8-AA92-4E0C-8814-D2FFF630DA38}" type="slidenum">
              <a:rPr lang="en-US" smtClean="0"/>
              <a:pPr/>
              <a:t>‹#›</a:t>
            </a:fld>
            <a:endParaRPr lang="en-US"/>
          </a:p>
        </p:txBody>
      </p:sp>
    </p:spTree>
    <p:extLst>
      <p:ext uri="{BB962C8B-B14F-4D97-AF65-F5344CB8AC3E}">
        <p14:creationId xmlns:p14="http://schemas.microsoft.com/office/powerpoint/2010/main" val="10983155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F0DEB8-AA92-4E0C-8814-D2FFF630DA38}" type="slidenum">
              <a:rPr lang="en-US" smtClean="0"/>
              <a:pPr/>
              <a:t>‹#›</a:t>
            </a:fld>
            <a:endParaRPr lang="en-US"/>
          </a:p>
        </p:txBody>
      </p:sp>
    </p:spTree>
    <p:extLst>
      <p:ext uri="{BB962C8B-B14F-4D97-AF65-F5344CB8AC3E}">
        <p14:creationId xmlns:p14="http://schemas.microsoft.com/office/powerpoint/2010/main" val="13912122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66578B-4DEA-4433-8074-C0E1D584D2A6}" type="slidenum">
              <a:rPr lang="en-US" smtClean="0"/>
              <a:pPr/>
              <a:t>‹#›</a:t>
            </a:fld>
            <a:endParaRPr lang="en-US"/>
          </a:p>
        </p:txBody>
      </p:sp>
    </p:spTree>
    <p:extLst>
      <p:ext uri="{BB962C8B-B14F-4D97-AF65-F5344CB8AC3E}">
        <p14:creationId xmlns:p14="http://schemas.microsoft.com/office/powerpoint/2010/main" val="2038820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F0DEB8-AA92-4E0C-8814-D2FFF630DA38}" type="slidenum">
              <a:rPr lang="en-US" smtClean="0"/>
              <a:pPr/>
              <a:t>‹#›</a:t>
            </a:fld>
            <a:endParaRPr lang="en-US"/>
          </a:p>
        </p:txBody>
      </p:sp>
    </p:spTree>
    <p:extLst>
      <p:ext uri="{BB962C8B-B14F-4D97-AF65-F5344CB8AC3E}">
        <p14:creationId xmlns:p14="http://schemas.microsoft.com/office/powerpoint/2010/main" val="30270803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C6A609-6AFF-4F78-8008-C57599DACC53}" type="slidenum">
              <a:rPr lang="en-US" smtClean="0"/>
              <a:pPr/>
              <a:t>‹#›</a:t>
            </a:fld>
            <a:endParaRPr lang="en-US"/>
          </a:p>
        </p:txBody>
      </p:sp>
    </p:spTree>
    <p:extLst>
      <p:ext uri="{BB962C8B-B14F-4D97-AF65-F5344CB8AC3E}">
        <p14:creationId xmlns:p14="http://schemas.microsoft.com/office/powerpoint/2010/main" val="8180395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F0DEB8-AA92-4E0C-8814-D2FFF630DA38}" type="slidenum">
              <a:rPr lang="en-US" smtClean="0"/>
              <a:pPr/>
              <a:t>‹#›</a:t>
            </a:fld>
            <a:endParaRPr lang="en-US"/>
          </a:p>
        </p:txBody>
      </p:sp>
    </p:spTree>
    <p:extLst>
      <p:ext uri="{BB962C8B-B14F-4D97-AF65-F5344CB8AC3E}">
        <p14:creationId xmlns:p14="http://schemas.microsoft.com/office/powerpoint/2010/main" val="8299037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BE5C4FA-312C-4517-B8F5-BFA7C13735BB}" type="slidenum">
              <a:rPr lang="en-US" smtClean="0"/>
              <a:pPr/>
              <a:t>‹#›</a:t>
            </a:fld>
            <a:endParaRPr lang="en-US"/>
          </a:p>
        </p:txBody>
      </p:sp>
    </p:spTree>
    <p:extLst>
      <p:ext uri="{BB962C8B-B14F-4D97-AF65-F5344CB8AC3E}">
        <p14:creationId xmlns:p14="http://schemas.microsoft.com/office/powerpoint/2010/main" val="37008737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F0DEB8-AA92-4E0C-8814-D2FFF630DA38}" type="slidenum">
              <a:rPr lang="en-US" smtClean="0"/>
              <a:pPr/>
              <a:t>‹#›</a:t>
            </a:fld>
            <a:endParaRPr lang="en-US"/>
          </a:p>
        </p:txBody>
      </p:sp>
    </p:spTree>
    <p:extLst>
      <p:ext uri="{BB962C8B-B14F-4D97-AF65-F5344CB8AC3E}">
        <p14:creationId xmlns:p14="http://schemas.microsoft.com/office/powerpoint/2010/main" val="4274193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F0DEB8-AA92-4E0C-8814-D2FFF630DA38}" type="slidenum">
              <a:rPr lang="en-US" smtClean="0"/>
              <a:pPr/>
              <a:t>‹#›</a:t>
            </a:fld>
            <a:endParaRPr lang="en-US"/>
          </a:p>
        </p:txBody>
      </p:sp>
    </p:spTree>
    <p:extLst>
      <p:ext uri="{BB962C8B-B14F-4D97-AF65-F5344CB8AC3E}">
        <p14:creationId xmlns:p14="http://schemas.microsoft.com/office/powerpoint/2010/main" val="27991200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F0DEB8-AA92-4E0C-8814-D2FFF630DA38}" type="slidenum">
              <a:rPr lang="en-US" smtClean="0"/>
              <a:pPr/>
              <a:t>‹#›</a:t>
            </a:fld>
            <a:endParaRPr lang="en-US"/>
          </a:p>
        </p:txBody>
      </p:sp>
    </p:spTree>
    <p:extLst>
      <p:ext uri="{BB962C8B-B14F-4D97-AF65-F5344CB8AC3E}">
        <p14:creationId xmlns:p14="http://schemas.microsoft.com/office/powerpoint/2010/main" val="34278913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5F0DEB8-AA92-4E0C-8814-D2FFF630DA38}" type="slidenum">
              <a:rPr lang="en-US" smtClean="0"/>
              <a:pPr/>
              <a:t>‹#›</a:t>
            </a:fld>
            <a:endParaRPr lang="en-US"/>
          </a:p>
        </p:txBody>
      </p:sp>
    </p:spTree>
    <p:extLst>
      <p:ext uri="{BB962C8B-B14F-4D97-AF65-F5344CB8AC3E}">
        <p14:creationId xmlns:p14="http://schemas.microsoft.com/office/powerpoint/2010/main" val="1842635996"/>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tmp"/><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greatcall.com/lp/is-mobile-healthcare-the-future-infographic.aspx"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hitconsultant.net/2014/02/20/infographic-top-physician-information-sources-mobile-device/"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www.himss.org/mhealth"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tmp"/><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tmp"/><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1600200"/>
            <a:ext cx="7772400" cy="1470025"/>
          </a:xfrm>
        </p:spPr>
        <p:txBody>
          <a:bodyPr>
            <a:normAutofit fontScale="90000"/>
          </a:bodyPr>
          <a:lstStyle/>
          <a:p>
            <a:pPr defTabSz="731838"/>
            <a:r>
              <a:rPr lang="en-US" sz="3600" dirty="0" smtClean="0">
                <a:latin typeface="Arial" charset="0"/>
              </a:rPr>
              <a:t>IT 6533</a:t>
            </a:r>
            <a:br>
              <a:rPr lang="en-US" sz="3600" dirty="0" smtClean="0">
                <a:latin typeface="Arial" charset="0"/>
              </a:rPr>
            </a:br>
            <a:r>
              <a:rPr lang="en-US" sz="3600" dirty="0" smtClean="0">
                <a:latin typeface="Arial" charset="0"/>
              </a:rPr>
              <a:t>Health Information Security </a:t>
            </a:r>
            <a:br>
              <a:rPr lang="en-US" sz="3600" dirty="0" smtClean="0">
                <a:latin typeface="Arial" charset="0"/>
              </a:rPr>
            </a:br>
            <a:r>
              <a:rPr lang="en-US" sz="3600" dirty="0" smtClean="0">
                <a:latin typeface="Arial" charset="0"/>
              </a:rPr>
              <a:t>and Privacy</a:t>
            </a:r>
            <a:endParaRPr lang="en-US" sz="3600" dirty="0">
              <a:latin typeface="Arial" charset="0"/>
            </a:endParaRPr>
          </a:p>
        </p:txBody>
      </p:sp>
      <p:sp>
        <p:nvSpPr>
          <p:cNvPr id="2051" name="Rectangle 3"/>
          <p:cNvSpPr>
            <a:spLocks noGrp="1" noChangeArrowheads="1"/>
          </p:cNvSpPr>
          <p:nvPr>
            <p:ph type="subTitle" idx="1"/>
          </p:nvPr>
        </p:nvSpPr>
        <p:spPr>
          <a:xfrm>
            <a:off x="1371600" y="3352800"/>
            <a:ext cx="6400800" cy="2438400"/>
          </a:xfrm>
        </p:spPr>
        <p:txBody>
          <a:bodyPr/>
          <a:lstStyle/>
          <a:p>
            <a:r>
              <a:rPr lang="en-US" dirty="0" smtClean="0"/>
              <a:t>Portable Device Security</a:t>
            </a:r>
          </a:p>
          <a:p>
            <a:r>
              <a:rPr lang="en-US" sz="2000" dirty="0" smtClean="0">
                <a:solidFill>
                  <a:schemeClr val="bg1">
                    <a:lumMod val="50000"/>
                  </a:schemeClr>
                </a:solidFill>
              </a:rPr>
              <a:t>Slides prepared by Hossain </a:t>
            </a:r>
            <a:r>
              <a:rPr lang="en-US" sz="2000" smtClean="0">
                <a:solidFill>
                  <a:schemeClr val="bg1">
                    <a:lumMod val="50000"/>
                  </a:schemeClr>
                </a:solidFill>
              </a:rPr>
              <a:t>Shahriar and Chi </a:t>
            </a:r>
            <a:r>
              <a:rPr lang="en-US" sz="2000" dirty="0" smtClean="0">
                <a:solidFill>
                  <a:schemeClr val="bg1">
                    <a:lumMod val="50000"/>
                  </a:schemeClr>
                </a:solidFill>
              </a:rPr>
              <a:t>Zhang, Ph.D.</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r>
              <a:rPr lang="en-US" smtClean="0"/>
              <a:t>Security Begins with Policy</a:t>
            </a:r>
          </a:p>
        </p:txBody>
      </p:sp>
      <p:sp>
        <p:nvSpPr>
          <p:cNvPr id="17410" name="Content Placeholder 2"/>
          <p:cNvSpPr>
            <a:spLocks noGrp="1"/>
          </p:cNvSpPr>
          <p:nvPr>
            <p:ph idx="1"/>
          </p:nvPr>
        </p:nvSpPr>
        <p:spPr/>
        <p:txBody>
          <a:bodyPr>
            <a:normAutofit/>
          </a:bodyPr>
          <a:lstStyle/>
          <a:p>
            <a:r>
              <a:rPr lang="en-US" dirty="0" smtClean="0"/>
              <a:t>Policies state:</a:t>
            </a:r>
          </a:p>
          <a:p>
            <a:pPr lvl="1"/>
            <a:r>
              <a:rPr lang="en-US" sz="2400" dirty="0" smtClean="0"/>
              <a:t>What must happen</a:t>
            </a:r>
          </a:p>
          <a:p>
            <a:pPr lvl="1"/>
            <a:r>
              <a:rPr lang="en-US" sz="2400" dirty="0" smtClean="0"/>
              <a:t>What may happen</a:t>
            </a:r>
          </a:p>
          <a:p>
            <a:pPr lvl="1"/>
            <a:r>
              <a:rPr lang="en-US" sz="2400" dirty="0" smtClean="0"/>
              <a:t>What must not happen</a:t>
            </a:r>
          </a:p>
          <a:p>
            <a:endParaRPr lang="en-US" dirty="0" smtClean="0"/>
          </a:p>
          <a:p>
            <a:r>
              <a:rPr lang="en-US" dirty="0" smtClean="0"/>
              <a:t>We can then use management and technological controls to </a:t>
            </a:r>
            <a:r>
              <a:rPr lang="en-US" dirty="0" smtClean="0">
                <a:solidFill>
                  <a:srgbClr val="FF0000"/>
                </a:solidFill>
              </a:rPr>
              <a:t>enforce policy</a:t>
            </a:r>
            <a:r>
              <a:rPr lang="en-US" dirty="0" smtClean="0"/>
              <a:t>.</a:t>
            </a:r>
          </a:p>
          <a:p>
            <a:endParaRPr lang="en-US" dirty="0" smtClean="0"/>
          </a:p>
          <a:p>
            <a:r>
              <a:rPr lang="en-US" dirty="0" smtClean="0"/>
              <a:t>Policy development depends upon an understanding of the environment, in this case, </a:t>
            </a:r>
            <a:r>
              <a:rPr lang="en-US" dirty="0" smtClean="0">
                <a:solidFill>
                  <a:srgbClr val="FF0000"/>
                </a:solidFill>
              </a:rPr>
              <a:t>mobile devices</a:t>
            </a:r>
            <a:r>
              <a:rPr lang="en-US" dirty="0" smtClean="0"/>
              <a:t>.</a:t>
            </a:r>
          </a:p>
        </p:txBody>
      </p:sp>
      <p:sp>
        <p:nvSpPr>
          <p:cNvPr id="4" name="Rectangle 6"/>
          <p:cNvSpPr>
            <a:spLocks noGrp="1" noChangeArrowheads="1"/>
          </p:cNvSpPr>
          <p:nvPr>
            <p:ph type="sldNum" sz="quarter" idx="12"/>
          </p:nvPr>
        </p:nvSpPr>
        <p:spPr>
          <a:ln/>
        </p:spPr>
        <p:txBody>
          <a:bodyPr/>
          <a:lstStyle/>
          <a:p>
            <a:pPr>
              <a:defRPr/>
            </a:pPr>
            <a:fld id="{4BBC4A5F-ED51-4B51-92E6-F18BA88C0426}" type="slidenum">
              <a:rPr lang="en-US"/>
              <a:pPr>
                <a:defRPr/>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r>
              <a:rPr lang="en-US" smtClean="0"/>
              <a:t>Storage Devices (the Easy One)</a:t>
            </a:r>
          </a:p>
        </p:txBody>
      </p:sp>
      <p:sp>
        <p:nvSpPr>
          <p:cNvPr id="19458" name="Content Placeholder 2"/>
          <p:cNvSpPr>
            <a:spLocks noGrp="1"/>
          </p:cNvSpPr>
          <p:nvPr>
            <p:ph idx="1"/>
          </p:nvPr>
        </p:nvSpPr>
        <p:spPr/>
        <p:txBody>
          <a:bodyPr>
            <a:normAutofit/>
          </a:bodyPr>
          <a:lstStyle/>
          <a:p>
            <a:r>
              <a:rPr lang="en-US" sz="2800" dirty="0" smtClean="0"/>
              <a:t>Not permitted to contain PHI.</a:t>
            </a:r>
          </a:p>
          <a:p>
            <a:r>
              <a:rPr lang="en-US" sz="2800" dirty="0" smtClean="0"/>
              <a:t>Possible exception for medical devices </a:t>
            </a:r>
          </a:p>
          <a:p>
            <a:pPr lvl="1"/>
            <a:r>
              <a:rPr lang="en-US" sz="2400" dirty="0" smtClean="0"/>
              <a:t>Be careful what you buy</a:t>
            </a:r>
          </a:p>
          <a:p>
            <a:pPr lvl="1"/>
            <a:r>
              <a:rPr lang="en-US" sz="2400" dirty="0" smtClean="0">
                <a:solidFill>
                  <a:srgbClr val="FF0000"/>
                </a:solidFill>
              </a:rPr>
              <a:t>Inventory and control </a:t>
            </a:r>
            <a:r>
              <a:rPr lang="en-US" sz="2400" dirty="0" smtClean="0"/>
              <a:t>medical device storage</a:t>
            </a:r>
          </a:p>
          <a:p>
            <a:r>
              <a:rPr lang="en-US" sz="2900" dirty="0" smtClean="0"/>
              <a:t>Don’t forget printers and copiers.</a:t>
            </a:r>
          </a:p>
          <a:p>
            <a:r>
              <a:rPr lang="en-US" sz="2800" dirty="0" smtClean="0"/>
              <a:t>Software controls are </a:t>
            </a:r>
            <a:r>
              <a:rPr lang="en-US" sz="2800" i="1" dirty="0" smtClean="0"/>
              <a:t>not effective </a:t>
            </a:r>
            <a:r>
              <a:rPr lang="en-US" sz="2800" dirty="0" smtClean="0"/>
              <a:t>in absence of secure boot environment.</a:t>
            </a:r>
            <a:endParaRPr lang="en-US" sz="2800" i="1" dirty="0" smtClean="0"/>
          </a:p>
          <a:p>
            <a:pPr lvl="1"/>
            <a:r>
              <a:rPr lang="en-US" sz="2400" dirty="0" smtClean="0"/>
              <a:t>Consider booting with a stand-alone Linux CD</a:t>
            </a:r>
          </a:p>
          <a:p>
            <a:r>
              <a:rPr lang="en-US" sz="2800" dirty="0" smtClean="0"/>
              <a:t>Can physically remove or block connectors; even that is not 100% effective.</a:t>
            </a:r>
          </a:p>
        </p:txBody>
      </p:sp>
      <p:sp>
        <p:nvSpPr>
          <p:cNvPr id="4" name="Rectangle 6"/>
          <p:cNvSpPr>
            <a:spLocks noGrp="1" noChangeArrowheads="1"/>
          </p:cNvSpPr>
          <p:nvPr>
            <p:ph type="sldNum" sz="quarter" idx="12"/>
          </p:nvPr>
        </p:nvSpPr>
        <p:spPr>
          <a:ln/>
        </p:spPr>
        <p:txBody>
          <a:bodyPr/>
          <a:lstStyle/>
          <a:p>
            <a:pPr>
              <a:defRPr/>
            </a:pPr>
            <a:fld id="{B4CFF93F-32C9-4AF9-B6F1-C39C33A49EE0}" type="slidenum">
              <a:rPr lang="en-US"/>
              <a:pPr>
                <a:defRPr/>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r>
              <a:rPr lang="en-US" smtClean="0"/>
              <a:t>Laptops, Smart Phones, Tablets</a:t>
            </a:r>
          </a:p>
        </p:txBody>
      </p:sp>
      <p:sp>
        <p:nvSpPr>
          <p:cNvPr id="20482" name="Content Placeholder 2"/>
          <p:cNvSpPr>
            <a:spLocks noGrp="1"/>
          </p:cNvSpPr>
          <p:nvPr>
            <p:ph idx="1"/>
          </p:nvPr>
        </p:nvSpPr>
        <p:spPr/>
        <p:txBody>
          <a:bodyPr/>
          <a:lstStyle/>
          <a:p>
            <a:r>
              <a:rPr lang="en-US" dirty="0" smtClean="0"/>
              <a:t>These present similar problems</a:t>
            </a:r>
          </a:p>
          <a:p>
            <a:pPr lvl="1"/>
            <a:r>
              <a:rPr lang="en-US" dirty="0" smtClean="0">
                <a:solidFill>
                  <a:srgbClr val="FF0000"/>
                </a:solidFill>
              </a:rPr>
              <a:t>Ownership</a:t>
            </a:r>
          </a:p>
          <a:p>
            <a:pPr lvl="1"/>
            <a:r>
              <a:rPr lang="en-US" dirty="0" smtClean="0"/>
              <a:t>Ability to </a:t>
            </a:r>
            <a:r>
              <a:rPr lang="en-US" dirty="0" smtClean="0">
                <a:solidFill>
                  <a:srgbClr val="FF0000"/>
                </a:solidFill>
              </a:rPr>
              <a:t>store data</a:t>
            </a:r>
          </a:p>
          <a:p>
            <a:pPr lvl="1"/>
            <a:r>
              <a:rPr lang="en-US" dirty="0" smtClean="0"/>
              <a:t>Ability to </a:t>
            </a:r>
            <a:r>
              <a:rPr lang="en-US" dirty="0" smtClean="0">
                <a:solidFill>
                  <a:srgbClr val="FF0000"/>
                </a:solidFill>
              </a:rPr>
              <a:t>communicate</a:t>
            </a:r>
            <a:r>
              <a:rPr lang="en-US" dirty="0" smtClean="0"/>
              <a:t> data</a:t>
            </a:r>
          </a:p>
          <a:p>
            <a:endParaRPr lang="en-US" dirty="0" smtClean="0"/>
          </a:p>
          <a:p>
            <a:r>
              <a:rPr lang="en-US" dirty="0" smtClean="0"/>
              <a:t>So, can be addressed by </a:t>
            </a:r>
            <a:r>
              <a:rPr lang="en-US" dirty="0" smtClean="0">
                <a:solidFill>
                  <a:srgbClr val="FF0000"/>
                </a:solidFill>
              </a:rPr>
              <a:t>similar policies</a:t>
            </a:r>
          </a:p>
        </p:txBody>
      </p:sp>
      <p:sp>
        <p:nvSpPr>
          <p:cNvPr id="4" name="Rectangle 6"/>
          <p:cNvSpPr>
            <a:spLocks noGrp="1" noChangeArrowheads="1"/>
          </p:cNvSpPr>
          <p:nvPr>
            <p:ph type="sldNum" sz="quarter" idx="12"/>
          </p:nvPr>
        </p:nvSpPr>
        <p:spPr>
          <a:ln/>
        </p:spPr>
        <p:txBody>
          <a:bodyPr/>
          <a:lstStyle/>
          <a:p>
            <a:pPr>
              <a:defRPr/>
            </a:pPr>
            <a:fld id="{C23CDBF6-5217-4EA9-803E-B66EAB9E8769}" type="slidenum">
              <a:rPr lang="en-US"/>
              <a:pPr>
                <a:defRPr/>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r>
              <a:rPr lang="en-US" smtClean="0"/>
              <a:t>Ownership: a Knotty Problem</a:t>
            </a:r>
          </a:p>
        </p:txBody>
      </p:sp>
      <p:sp>
        <p:nvSpPr>
          <p:cNvPr id="21506" name="Content Placeholder 2"/>
          <p:cNvSpPr>
            <a:spLocks noGrp="1"/>
          </p:cNvSpPr>
          <p:nvPr>
            <p:ph idx="1"/>
          </p:nvPr>
        </p:nvSpPr>
        <p:spPr>
          <a:xfrm>
            <a:off x="457200" y="1524000"/>
            <a:ext cx="8229600" cy="4848225"/>
          </a:xfrm>
        </p:spPr>
        <p:txBody>
          <a:bodyPr/>
          <a:lstStyle/>
          <a:p>
            <a:r>
              <a:rPr lang="en-US" sz="2800" dirty="0" smtClean="0"/>
              <a:t>It is easier (but not easy) to control devices owned by the institution, but…</a:t>
            </a:r>
          </a:p>
          <a:p>
            <a:r>
              <a:rPr lang="en-US" sz="2800" dirty="0" smtClean="0"/>
              <a:t>People often want to use their own devices.</a:t>
            </a:r>
          </a:p>
          <a:p>
            <a:r>
              <a:rPr lang="en-US" sz="2800" dirty="0" smtClean="0"/>
              <a:t>Different classes of owners, different problems</a:t>
            </a:r>
          </a:p>
          <a:p>
            <a:pPr lvl="1"/>
            <a:r>
              <a:rPr lang="en-US" sz="2400" dirty="0" smtClean="0"/>
              <a:t>Employees (easiest)</a:t>
            </a:r>
          </a:p>
          <a:p>
            <a:pPr lvl="1"/>
            <a:r>
              <a:rPr lang="en-US" sz="2400" dirty="0" smtClean="0"/>
              <a:t>Non-employee physicians (hardest)</a:t>
            </a:r>
          </a:p>
          <a:p>
            <a:pPr lvl="1"/>
            <a:r>
              <a:rPr lang="en-US" sz="2400" dirty="0" smtClean="0"/>
              <a:t>Contractors and others</a:t>
            </a:r>
          </a:p>
          <a:p>
            <a:r>
              <a:rPr lang="en-US" sz="2800" dirty="0" smtClean="0"/>
              <a:t>Cost</a:t>
            </a:r>
          </a:p>
          <a:p>
            <a:pPr lvl="1"/>
            <a:r>
              <a:rPr lang="en-US" sz="2400" dirty="0" smtClean="0"/>
              <a:t>Personal use of corporate devices</a:t>
            </a:r>
          </a:p>
          <a:p>
            <a:pPr lvl="1"/>
            <a:r>
              <a:rPr lang="en-US" sz="2400" dirty="0" smtClean="0"/>
              <a:t>Reimbursement for use of personal devices</a:t>
            </a:r>
          </a:p>
        </p:txBody>
      </p:sp>
      <p:sp>
        <p:nvSpPr>
          <p:cNvPr id="4" name="Rectangle 6"/>
          <p:cNvSpPr>
            <a:spLocks noGrp="1" noChangeArrowheads="1"/>
          </p:cNvSpPr>
          <p:nvPr>
            <p:ph type="sldNum" sz="quarter" idx="12"/>
          </p:nvPr>
        </p:nvSpPr>
        <p:spPr>
          <a:ln/>
        </p:spPr>
        <p:txBody>
          <a:bodyPr/>
          <a:lstStyle/>
          <a:p>
            <a:pPr>
              <a:defRPr/>
            </a:pPr>
            <a:fld id="{78CD70E8-D76B-4B2E-A1DD-CC780A0C904F}" type="slidenum">
              <a:rPr lang="en-US"/>
              <a:pPr>
                <a:defRPr/>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r>
              <a:rPr lang="en-US" smtClean="0"/>
              <a:t>Loss: Another Knotty Problem</a:t>
            </a:r>
          </a:p>
        </p:txBody>
      </p:sp>
      <p:sp>
        <p:nvSpPr>
          <p:cNvPr id="22530" name="Content Placeholder 2"/>
          <p:cNvSpPr>
            <a:spLocks noGrp="1"/>
          </p:cNvSpPr>
          <p:nvPr>
            <p:ph idx="1"/>
          </p:nvPr>
        </p:nvSpPr>
        <p:spPr/>
        <p:txBody>
          <a:bodyPr/>
          <a:lstStyle/>
          <a:p>
            <a:r>
              <a:rPr lang="en-US" dirty="0" smtClean="0"/>
              <a:t>How many iPhone prototypes left in </a:t>
            </a:r>
            <a:r>
              <a:rPr lang="en-US" dirty="0" smtClean="0">
                <a:solidFill>
                  <a:srgbClr val="FF0000"/>
                </a:solidFill>
              </a:rPr>
              <a:t>bars</a:t>
            </a:r>
            <a:r>
              <a:rPr lang="en-US" dirty="0" smtClean="0"/>
              <a:t>?</a:t>
            </a:r>
          </a:p>
          <a:p>
            <a:r>
              <a:rPr lang="en-US" dirty="0" smtClean="0"/>
              <a:t>“The latest gadgets” are theft magnets</a:t>
            </a:r>
          </a:p>
          <a:p>
            <a:pPr lvl="1"/>
            <a:r>
              <a:rPr lang="en-US" dirty="0" smtClean="0"/>
              <a:t>Airports</a:t>
            </a:r>
          </a:p>
          <a:p>
            <a:pPr lvl="1"/>
            <a:r>
              <a:rPr lang="en-US" dirty="0" smtClean="0"/>
              <a:t>Automobiles</a:t>
            </a:r>
          </a:p>
          <a:p>
            <a:pPr lvl="1"/>
            <a:r>
              <a:rPr lang="en-US" dirty="0" smtClean="0"/>
              <a:t>Hotels</a:t>
            </a:r>
          </a:p>
          <a:p>
            <a:pPr lvl="1"/>
            <a:r>
              <a:rPr lang="en-US" dirty="0" smtClean="0"/>
              <a:t>Just plain forgetfulness</a:t>
            </a:r>
          </a:p>
        </p:txBody>
      </p:sp>
      <p:sp>
        <p:nvSpPr>
          <p:cNvPr id="4" name="Rectangle 6"/>
          <p:cNvSpPr>
            <a:spLocks noGrp="1" noChangeArrowheads="1"/>
          </p:cNvSpPr>
          <p:nvPr>
            <p:ph type="sldNum" sz="quarter" idx="12"/>
          </p:nvPr>
        </p:nvSpPr>
        <p:spPr>
          <a:ln/>
        </p:spPr>
        <p:txBody>
          <a:bodyPr/>
          <a:lstStyle/>
          <a:p>
            <a:pPr>
              <a:defRPr/>
            </a:pPr>
            <a:fld id="{24521894-642B-4D44-9E87-76D11054CEC0}" type="slidenum">
              <a:rPr lang="en-US"/>
              <a:pPr>
                <a:defRPr/>
              </a:pPr>
              <a:t>14</a:t>
            </a:fld>
            <a:endParaRPr lang="en-US"/>
          </a:p>
        </p:txBody>
      </p:sp>
      <p:sp>
        <p:nvSpPr>
          <p:cNvPr id="2" name="Rectangle 1"/>
          <p:cNvSpPr/>
          <p:nvPr/>
        </p:nvSpPr>
        <p:spPr>
          <a:xfrm>
            <a:off x="494852" y="5334000"/>
            <a:ext cx="8686800" cy="461665"/>
          </a:xfrm>
          <a:prstGeom prst="rect">
            <a:avLst/>
          </a:prstGeom>
        </p:spPr>
        <p:txBody>
          <a:bodyPr wrap="square">
            <a:spAutoFit/>
          </a:bodyPr>
          <a:lstStyle/>
          <a:p>
            <a:pPr algn="l"/>
            <a:r>
              <a:rPr lang="en-US" sz="2400" dirty="0"/>
              <a:t>According to American Express, </a:t>
            </a:r>
            <a:r>
              <a:rPr lang="en-US" sz="2400" dirty="0">
                <a:solidFill>
                  <a:srgbClr val="FF0000"/>
                </a:solidFill>
              </a:rPr>
              <a:t>Atlanta</a:t>
            </a:r>
            <a:r>
              <a:rPr lang="en-US" sz="2400" dirty="0"/>
              <a:t> is tops for laptop theft.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r>
              <a:rPr lang="en-US" smtClean="0"/>
              <a:t>One Solution: Laptops</a:t>
            </a:r>
          </a:p>
        </p:txBody>
      </p:sp>
      <p:sp>
        <p:nvSpPr>
          <p:cNvPr id="23554" name="Content Placeholder 2"/>
          <p:cNvSpPr>
            <a:spLocks noGrp="1"/>
          </p:cNvSpPr>
          <p:nvPr>
            <p:ph idx="1"/>
          </p:nvPr>
        </p:nvSpPr>
        <p:spPr>
          <a:xfrm>
            <a:off x="609600" y="1600200"/>
            <a:ext cx="8001000" cy="4848225"/>
          </a:xfrm>
        </p:spPr>
        <p:txBody>
          <a:bodyPr>
            <a:normAutofit/>
          </a:bodyPr>
          <a:lstStyle/>
          <a:p>
            <a:r>
              <a:rPr lang="en-US" sz="2800" dirty="0" smtClean="0"/>
              <a:t>Corporate-owned (but that doesn’t work for hospitals)</a:t>
            </a:r>
          </a:p>
          <a:p>
            <a:endParaRPr lang="en-US" sz="2800" dirty="0" smtClean="0">
              <a:solidFill>
                <a:srgbClr val="FF0000"/>
              </a:solidFill>
            </a:endParaRPr>
          </a:p>
          <a:p>
            <a:r>
              <a:rPr lang="en-US" sz="2800" dirty="0" smtClean="0">
                <a:solidFill>
                  <a:srgbClr val="FF0000"/>
                </a:solidFill>
              </a:rPr>
              <a:t>Full-disk encryption </a:t>
            </a:r>
            <a:r>
              <a:rPr lang="en-US" sz="2800" dirty="0" smtClean="0"/>
              <a:t>with mutually-agreed passphrase (but key management is a problem)</a:t>
            </a:r>
          </a:p>
          <a:p>
            <a:endParaRPr lang="en-US" sz="2800" dirty="0" smtClean="0"/>
          </a:p>
          <a:p>
            <a:r>
              <a:rPr lang="en-US" sz="2800" dirty="0" smtClean="0"/>
              <a:t>Security software, </a:t>
            </a:r>
            <a:r>
              <a:rPr lang="en-US" sz="2800" i="1" dirty="0" smtClean="0"/>
              <a:t>e.g.</a:t>
            </a:r>
            <a:r>
              <a:rPr lang="en-US" sz="2800" dirty="0" smtClean="0"/>
              <a:t> “</a:t>
            </a:r>
            <a:r>
              <a:rPr lang="en-US" sz="2800" dirty="0" err="1" smtClean="0">
                <a:solidFill>
                  <a:srgbClr val="FF0000"/>
                </a:solidFill>
              </a:rPr>
              <a:t>LoJack</a:t>
            </a:r>
            <a:r>
              <a:rPr lang="en-US" sz="2800" dirty="0" smtClean="0">
                <a:solidFill>
                  <a:srgbClr val="FF0000"/>
                </a:solidFill>
              </a:rPr>
              <a:t> </a:t>
            </a:r>
            <a:r>
              <a:rPr lang="en-US" sz="2800" dirty="0" smtClean="0"/>
              <a:t>for Laptops.”</a:t>
            </a:r>
          </a:p>
          <a:p>
            <a:endParaRPr lang="en-US" sz="2800" dirty="0" smtClean="0"/>
          </a:p>
          <a:p>
            <a:r>
              <a:rPr lang="en-US" sz="2800" dirty="0" smtClean="0"/>
              <a:t>“Limited” personal use permitted.</a:t>
            </a:r>
          </a:p>
        </p:txBody>
      </p:sp>
      <p:sp>
        <p:nvSpPr>
          <p:cNvPr id="4" name="Rectangle 6"/>
          <p:cNvSpPr>
            <a:spLocks noGrp="1" noChangeArrowheads="1"/>
          </p:cNvSpPr>
          <p:nvPr>
            <p:ph type="sldNum" sz="quarter" idx="12"/>
          </p:nvPr>
        </p:nvSpPr>
        <p:spPr>
          <a:ln/>
        </p:spPr>
        <p:txBody>
          <a:bodyPr/>
          <a:lstStyle/>
          <a:p>
            <a:pPr>
              <a:defRPr/>
            </a:pPr>
            <a:fld id="{57732A17-090A-48D0-B227-E5582996DB7F}" type="slidenum">
              <a:rPr lang="en-US"/>
              <a:pPr>
                <a:defRPr/>
              </a:pPr>
              <a:t>15</a:t>
            </a:fld>
            <a:endParaRPr lang="en-US"/>
          </a:p>
        </p:txBody>
      </p:sp>
      <p:pic>
        <p:nvPicPr>
          <p:cNvPr id="2" name="Picture 1"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00" y="228918"/>
            <a:ext cx="1326248" cy="1616172"/>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US" smtClean="0"/>
              <a:t>One Solution: Tablets and Phones</a:t>
            </a:r>
          </a:p>
        </p:txBody>
      </p:sp>
      <p:sp>
        <p:nvSpPr>
          <p:cNvPr id="24578" name="Content Placeholder 2"/>
          <p:cNvSpPr>
            <a:spLocks noGrp="1"/>
          </p:cNvSpPr>
          <p:nvPr>
            <p:ph idx="1"/>
          </p:nvPr>
        </p:nvSpPr>
        <p:spPr>
          <a:xfrm>
            <a:off x="381000" y="1600200"/>
            <a:ext cx="8229600" cy="4848602"/>
          </a:xfrm>
        </p:spPr>
        <p:txBody>
          <a:bodyPr/>
          <a:lstStyle/>
          <a:p>
            <a:r>
              <a:rPr lang="en-US" dirty="0" smtClean="0"/>
              <a:t>Corporate or personal</a:t>
            </a:r>
          </a:p>
          <a:p>
            <a:r>
              <a:rPr lang="en-US" dirty="0" smtClean="0">
                <a:solidFill>
                  <a:srgbClr val="FF0000"/>
                </a:solidFill>
              </a:rPr>
              <a:t>Storage of PHI prohibited </a:t>
            </a:r>
            <a:r>
              <a:rPr lang="en-US" dirty="0" smtClean="0"/>
              <a:t>(but viewing is OK)</a:t>
            </a:r>
          </a:p>
          <a:p>
            <a:r>
              <a:rPr lang="en-US" dirty="0" smtClean="0"/>
              <a:t>“</a:t>
            </a:r>
            <a:r>
              <a:rPr lang="en-US" dirty="0" smtClean="0">
                <a:solidFill>
                  <a:srgbClr val="FF0000"/>
                </a:solidFill>
              </a:rPr>
              <a:t>Remote wipe</a:t>
            </a:r>
            <a:r>
              <a:rPr lang="en-US" dirty="0" smtClean="0"/>
              <a:t>” must be available to corporate IT </a:t>
            </a:r>
          </a:p>
          <a:p>
            <a:pPr lvl="1"/>
            <a:r>
              <a:rPr lang="en-US" dirty="0" smtClean="0"/>
              <a:t>Removal </a:t>
            </a:r>
            <a:r>
              <a:rPr lang="en-US" dirty="0"/>
              <a:t>of data from a computer or mobile device, </a:t>
            </a:r>
            <a:r>
              <a:rPr lang="en-US" dirty="0" smtClean="0"/>
              <a:t>from </a:t>
            </a:r>
            <a:r>
              <a:rPr lang="en-US" dirty="0"/>
              <a:t>another machine over a network</a:t>
            </a:r>
            <a:endParaRPr lang="en-US" dirty="0" smtClean="0"/>
          </a:p>
          <a:p>
            <a:r>
              <a:rPr lang="en-US" dirty="0" smtClean="0"/>
              <a:t>“Limited” personal use of corporate devices</a:t>
            </a:r>
          </a:p>
          <a:p>
            <a:r>
              <a:rPr lang="en-US" dirty="0" smtClean="0">
                <a:solidFill>
                  <a:srgbClr val="FF0000"/>
                </a:solidFill>
              </a:rPr>
              <a:t>Reimbursement </a:t>
            </a:r>
            <a:r>
              <a:rPr lang="en-US" dirty="0" smtClean="0"/>
              <a:t>for personal device use at the rate paid for corporate device use.</a:t>
            </a:r>
          </a:p>
        </p:txBody>
      </p:sp>
      <p:sp>
        <p:nvSpPr>
          <p:cNvPr id="4" name="Rectangle 6"/>
          <p:cNvSpPr>
            <a:spLocks noGrp="1" noChangeArrowheads="1"/>
          </p:cNvSpPr>
          <p:nvPr>
            <p:ph type="sldNum" sz="quarter" idx="12"/>
          </p:nvPr>
        </p:nvSpPr>
        <p:spPr>
          <a:ln/>
        </p:spPr>
        <p:txBody>
          <a:bodyPr/>
          <a:lstStyle/>
          <a:p>
            <a:pPr>
              <a:defRPr/>
            </a:pPr>
            <a:fld id="{66CCE7AB-1F42-4CE0-A59A-A8B07D57B091}" type="slidenum">
              <a:rPr lang="en-US"/>
              <a:pPr>
                <a:defRPr/>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smtClean="0"/>
              <a:t>Network Security</a:t>
            </a:r>
          </a:p>
        </p:txBody>
      </p:sp>
      <p:sp>
        <p:nvSpPr>
          <p:cNvPr id="25602" name="Content Placeholder 2"/>
          <p:cNvSpPr>
            <a:spLocks noGrp="1"/>
          </p:cNvSpPr>
          <p:nvPr>
            <p:ph idx="1"/>
          </p:nvPr>
        </p:nvSpPr>
        <p:spPr/>
        <p:txBody>
          <a:bodyPr/>
          <a:lstStyle/>
          <a:p>
            <a:r>
              <a:rPr lang="en-US" dirty="0" smtClean="0"/>
              <a:t>Two major areas: Wired and Wireless</a:t>
            </a:r>
          </a:p>
          <a:p>
            <a:r>
              <a:rPr lang="en-US" dirty="0" smtClean="0"/>
              <a:t>Two kinds of wireless</a:t>
            </a:r>
          </a:p>
          <a:p>
            <a:pPr lvl="1"/>
            <a:r>
              <a:rPr lang="en-US" dirty="0" smtClean="0"/>
              <a:t>Local</a:t>
            </a:r>
          </a:p>
          <a:p>
            <a:pPr lvl="1"/>
            <a:r>
              <a:rPr lang="en-US" dirty="0" smtClean="0"/>
              <a:t>Wide-area</a:t>
            </a:r>
          </a:p>
        </p:txBody>
      </p:sp>
      <p:sp>
        <p:nvSpPr>
          <p:cNvPr id="4" name="Rectangle 6"/>
          <p:cNvSpPr>
            <a:spLocks noGrp="1" noChangeArrowheads="1"/>
          </p:cNvSpPr>
          <p:nvPr>
            <p:ph type="sldNum" sz="quarter" idx="12"/>
          </p:nvPr>
        </p:nvSpPr>
        <p:spPr>
          <a:ln/>
        </p:spPr>
        <p:txBody>
          <a:bodyPr/>
          <a:lstStyle/>
          <a:p>
            <a:pPr>
              <a:defRPr/>
            </a:pPr>
            <a:fld id="{67408EB2-5720-41C6-9454-0D8677CC87D9}" type="slidenum">
              <a:rPr lang="en-US"/>
              <a:pPr>
                <a:defRPr/>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r>
              <a:rPr lang="en-US" smtClean="0"/>
              <a:t>Wired Networks</a:t>
            </a:r>
          </a:p>
        </p:txBody>
      </p:sp>
      <p:sp>
        <p:nvSpPr>
          <p:cNvPr id="26626" name="Content Placeholder 2"/>
          <p:cNvSpPr>
            <a:spLocks noGrp="1"/>
          </p:cNvSpPr>
          <p:nvPr>
            <p:ph idx="1"/>
          </p:nvPr>
        </p:nvSpPr>
        <p:spPr/>
        <p:txBody>
          <a:bodyPr/>
          <a:lstStyle/>
          <a:p>
            <a:r>
              <a:rPr lang="en-US" dirty="0" smtClean="0"/>
              <a:t>The wires aren’t secure unless the wires are secure.</a:t>
            </a:r>
          </a:p>
          <a:p>
            <a:r>
              <a:rPr lang="en-US" dirty="0" smtClean="0"/>
              <a:t>In other words, it is possible to </a:t>
            </a:r>
            <a:r>
              <a:rPr lang="en-US" dirty="0" smtClean="0">
                <a:solidFill>
                  <a:srgbClr val="FF0000"/>
                </a:solidFill>
              </a:rPr>
              <a:t>tap a wired </a:t>
            </a:r>
            <a:r>
              <a:rPr lang="en-US" dirty="0" smtClean="0"/>
              <a:t>network, possibly undetectably.</a:t>
            </a:r>
          </a:p>
          <a:p>
            <a:r>
              <a:rPr lang="en-US" dirty="0" smtClean="0"/>
              <a:t>Tapping a </a:t>
            </a:r>
            <a:r>
              <a:rPr lang="en-US" dirty="0" smtClean="0">
                <a:solidFill>
                  <a:srgbClr val="FF0000"/>
                </a:solidFill>
              </a:rPr>
              <a:t>fiber optic </a:t>
            </a:r>
            <a:r>
              <a:rPr lang="en-US" dirty="0" smtClean="0"/>
              <a:t>cable is harder but not impossible.</a:t>
            </a:r>
          </a:p>
        </p:txBody>
      </p:sp>
      <p:sp>
        <p:nvSpPr>
          <p:cNvPr id="4" name="Rectangle 6"/>
          <p:cNvSpPr>
            <a:spLocks noGrp="1" noChangeArrowheads="1"/>
          </p:cNvSpPr>
          <p:nvPr>
            <p:ph type="sldNum" sz="quarter" idx="12"/>
          </p:nvPr>
        </p:nvSpPr>
        <p:spPr>
          <a:ln/>
        </p:spPr>
        <p:txBody>
          <a:bodyPr/>
          <a:lstStyle/>
          <a:p>
            <a:pPr>
              <a:defRPr/>
            </a:pPr>
            <a:fld id="{7C8F6E5F-3E71-44C3-87CE-DF766806EE50}" type="slidenum">
              <a:rPr lang="en-US"/>
              <a:pPr>
                <a:defRPr/>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p:txBody>
          <a:bodyPr/>
          <a:lstStyle/>
          <a:p>
            <a:r>
              <a:rPr lang="en-US" smtClean="0"/>
              <a:t>Wireless (Oh, My!)</a:t>
            </a:r>
          </a:p>
        </p:txBody>
      </p:sp>
      <p:sp>
        <p:nvSpPr>
          <p:cNvPr id="27650" name="Content Placeholder 2"/>
          <p:cNvSpPr>
            <a:spLocks noGrp="1"/>
          </p:cNvSpPr>
          <p:nvPr>
            <p:ph idx="1"/>
          </p:nvPr>
        </p:nvSpPr>
        <p:spPr/>
        <p:txBody>
          <a:bodyPr>
            <a:normAutofit fontScale="92500" lnSpcReduction="10000"/>
          </a:bodyPr>
          <a:lstStyle/>
          <a:p>
            <a:r>
              <a:rPr lang="en-US" sz="2800" dirty="0" smtClean="0"/>
              <a:t>Local and long-range wireless networks face the same problems.</a:t>
            </a:r>
          </a:p>
          <a:p>
            <a:r>
              <a:rPr lang="en-US" sz="2800" dirty="0" smtClean="0"/>
              <a:t>The 40-bit key wasn’t WEP’s only problem.</a:t>
            </a:r>
          </a:p>
          <a:p>
            <a:r>
              <a:rPr lang="en-US" sz="2800" dirty="0" smtClean="0"/>
              <a:t>WPA and </a:t>
            </a:r>
            <a:r>
              <a:rPr lang="en-US" sz="2800" dirty="0" smtClean="0">
                <a:solidFill>
                  <a:srgbClr val="FF0000"/>
                </a:solidFill>
              </a:rPr>
              <a:t>WPA2</a:t>
            </a:r>
            <a:r>
              <a:rPr lang="en-US" sz="2800" dirty="0" smtClean="0"/>
              <a:t> are better.</a:t>
            </a:r>
          </a:p>
          <a:p>
            <a:r>
              <a:rPr lang="en-US" sz="2800" dirty="0" smtClean="0"/>
              <a:t>You can “listen” to a wireless network </a:t>
            </a:r>
            <a:r>
              <a:rPr lang="en-US" sz="2800" dirty="0" smtClean="0">
                <a:solidFill>
                  <a:srgbClr val="FF0000"/>
                </a:solidFill>
              </a:rPr>
              <a:t>without associating</a:t>
            </a:r>
            <a:r>
              <a:rPr lang="en-US" sz="2800" dirty="0" smtClean="0"/>
              <a:t> with an AP (</a:t>
            </a:r>
            <a:r>
              <a:rPr lang="en-US" sz="2800" dirty="0" err="1" smtClean="0"/>
              <a:t>Adhoc</a:t>
            </a:r>
            <a:r>
              <a:rPr lang="en-US" sz="2800" dirty="0" smtClean="0"/>
              <a:t> network)</a:t>
            </a:r>
          </a:p>
          <a:p>
            <a:r>
              <a:rPr lang="en-US" sz="2800" dirty="0" smtClean="0"/>
              <a:t>MAC filtering is not a cure-all</a:t>
            </a:r>
          </a:p>
          <a:p>
            <a:pPr lvl="1"/>
            <a:r>
              <a:rPr lang="en-US" sz="2200" dirty="0"/>
              <a:t>48-bit address assigned to each network card is used to determine access to the network</a:t>
            </a:r>
            <a:endParaRPr lang="en-US" sz="2600" dirty="0" smtClean="0"/>
          </a:p>
          <a:p>
            <a:r>
              <a:rPr lang="en-US" sz="2800" dirty="0" smtClean="0"/>
              <a:t>Wireless networks have wires</a:t>
            </a:r>
          </a:p>
          <a:p>
            <a:r>
              <a:rPr lang="en-US" sz="2800" dirty="0" smtClean="0"/>
              <a:t>People </a:t>
            </a:r>
            <a:r>
              <a:rPr lang="en-US" sz="2800" i="1" dirty="0" smtClean="0"/>
              <a:t>will</a:t>
            </a:r>
            <a:r>
              <a:rPr lang="en-US" sz="2800" dirty="0" smtClean="0"/>
              <a:t> use public wireless access</a:t>
            </a:r>
          </a:p>
        </p:txBody>
      </p:sp>
      <p:sp>
        <p:nvSpPr>
          <p:cNvPr id="4" name="Rectangle 6"/>
          <p:cNvSpPr>
            <a:spLocks noGrp="1" noChangeArrowheads="1"/>
          </p:cNvSpPr>
          <p:nvPr>
            <p:ph type="sldNum" sz="quarter" idx="12"/>
          </p:nvPr>
        </p:nvSpPr>
        <p:spPr>
          <a:ln/>
        </p:spPr>
        <p:txBody>
          <a:bodyPr/>
          <a:lstStyle/>
          <a:p>
            <a:pPr>
              <a:defRPr/>
            </a:pPr>
            <a:fld id="{9D6D6FE0-F5DB-4014-BCE9-1AE79B48F40D}" type="slidenum">
              <a:rPr lang="en-US"/>
              <a:pPr>
                <a:defRPr/>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0" dirty="0"/>
              <a:t>30 Amazing Mobile Health Technology Statistics for Today’s </a:t>
            </a:r>
            <a:r>
              <a:rPr lang="en-US" b="0" dirty="0" smtClean="0"/>
              <a:t>Physician</a:t>
            </a:r>
            <a:endParaRPr lang="en-US" dirty="0"/>
          </a:p>
        </p:txBody>
      </p:sp>
      <p:sp>
        <p:nvSpPr>
          <p:cNvPr id="3" name="Content Placeholder 2"/>
          <p:cNvSpPr>
            <a:spLocks noGrp="1"/>
          </p:cNvSpPr>
          <p:nvPr>
            <p:ph idx="1"/>
          </p:nvPr>
        </p:nvSpPr>
        <p:spPr/>
        <p:txBody>
          <a:bodyPr/>
          <a:lstStyle/>
          <a:p>
            <a:r>
              <a:rPr lang="en-US" dirty="0"/>
              <a:t>The biggest compliance risk with mobile devices, however, is </a:t>
            </a:r>
            <a:r>
              <a:rPr lang="en-US" dirty="0">
                <a:solidFill>
                  <a:srgbClr val="FF0000"/>
                </a:solidFill>
              </a:rPr>
              <a:t>data leakage</a:t>
            </a:r>
            <a:r>
              <a:rPr lang="en-US" dirty="0"/>
              <a:t>. </a:t>
            </a:r>
            <a:endParaRPr lang="en-US" dirty="0" smtClean="0"/>
          </a:p>
          <a:p>
            <a:endParaRPr lang="en-US" dirty="0" smtClean="0"/>
          </a:p>
          <a:p>
            <a:r>
              <a:rPr lang="en-US" dirty="0" smtClean="0"/>
              <a:t>Because </a:t>
            </a:r>
            <a:r>
              <a:rPr lang="en-US" dirty="0"/>
              <a:t>there is patient information that gets stored on a mobile device, the posed risk is having that device lost or stolen, and therefore leaking that patient’s data.</a:t>
            </a:r>
          </a:p>
        </p:txBody>
      </p:sp>
    </p:spTree>
    <p:extLst>
      <p:ext uri="{BB962C8B-B14F-4D97-AF65-F5344CB8AC3E}">
        <p14:creationId xmlns:p14="http://schemas.microsoft.com/office/powerpoint/2010/main" val="36644647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a:xfrm>
            <a:off x="609600" y="608013"/>
            <a:ext cx="8001000" cy="642937"/>
          </a:xfrm>
        </p:spPr>
        <p:txBody>
          <a:bodyPr/>
          <a:lstStyle/>
          <a:p>
            <a:r>
              <a:rPr lang="en-US" smtClean="0"/>
              <a:t>One Solution: End-to-End Encryption</a:t>
            </a:r>
          </a:p>
        </p:txBody>
      </p:sp>
      <p:sp>
        <p:nvSpPr>
          <p:cNvPr id="28674" name="Content Placeholder 2"/>
          <p:cNvSpPr>
            <a:spLocks noGrp="1"/>
          </p:cNvSpPr>
          <p:nvPr>
            <p:ph idx="1"/>
          </p:nvPr>
        </p:nvSpPr>
        <p:spPr>
          <a:xfrm>
            <a:off x="533400" y="1600200"/>
            <a:ext cx="8229600" cy="4848225"/>
          </a:xfrm>
        </p:spPr>
        <p:txBody>
          <a:bodyPr>
            <a:normAutofit/>
          </a:bodyPr>
          <a:lstStyle/>
          <a:p>
            <a:r>
              <a:rPr lang="en-US" dirty="0" smtClean="0"/>
              <a:t>Wireless access points are on a separate network.</a:t>
            </a:r>
          </a:p>
          <a:p>
            <a:r>
              <a:rPr lang="en-US" dirty="0" smtClean="0"/>
              <a:t>The “wireless” network terminates at a VPN concentrator topologically near the data center.</a:t>
            </a:r>
          </a:p>
          <a:p>
            <a:r>
              <a:rPr lang="en-US" dirty="0" smtClean="0">
                <a:solidFill>
                  <a:srgbClr val="FF0000"/>
                </a:solidFill>
              </a:rPr>
              <a:t>VPN encryption </a:t>
            </a:r>
            <a:r>
              <a:rPr lang="en-US" dirty="0" smtClean="0"/>
              <a:t>becomes the first line of defense.</a:t>
            </a:r>
          </a:p>
          <a:p>
            <a:pPr lvl="1"/>
            <a:r>
              <a:rPr lang="en-US" dirty="0" err="1"/>
              <a:t>OpenVPN</a:t>
            </a:r>
            <a:r>
              <a:rPr lang="en-US" dirty="0"/>
              <a:t> </a:t>
            </a:r>
            <a:r>
              <a:rPr lang="en-US" dirty="0" smtClean="0"/>
              <a:t>Ciphers are </a:t>
            </a:r>
            <a:r>
              <a:rPr lang="en-US" dirty="0"/>
              <a:t>all designed to ensure that </a:t>
            </a:r>
            <a:r>
              <a:rPr lang="en-US" dirty="0" err="1"/>
              <a:t>your</a:t>
            </a:r>
            <a:r>
              <a:rPr lang="en-US" b="1" dirty="0" err="1"/>
              <a:t>VPN</a:t>
            </a:r>
            <a:r>
              <a:rPr lang="en-US" dirty="0"/>
              <a:t> connection to the </a:t>
            </a:r>
            <a:r>
              <a:rPr lang="en-US" b="1" dirty="0"/>
              <a:t>VPN</a:t>
            </a:r>
            <a:r>
              <a:rPr lang="en-US" dirty="0"/>
              <a:t> server is secure. Your actual data, however, is </a:t>
            </a:r>
            <a:r>
              <a:rPr lang="en-US" b="1" dirty="0"/>
              <a:t>encrypted</a:t>
            </a:r>
            <a:r>
              <a:rPr lang="en-US" dirty="0"/>
              <a:t> using a cipher</a:t>
            </a:r>
          </a:p>
          <a:p>
            <a:pPr lvl="1"/>
            <a:r>
              <a:rPr lang="en-US" dirty="0"/>
              <a:t>https://www.bestvpn.com/blog/29990/vpn-encryption-terms-explained-aes-vs-rsa-vs-sha-etc./</a:t>
            </a:r>
            <a:endParaRPr lang="en-US" dirty="0" smtClean="0"/>
          </a:p>
          <a:p>
            <a:endParaRPr lang="en-US" dirty="0" smtClean="0"/>
          </a:p>
          <a:p>
            <a:r>
              <a:rPr lang="en-US" dirty="0" smtClean="0"/>
              <a:t>This works for wide-area and public wireless, too.  (</a:t>
            </a:r>
            <a:r>
              <a:rPr lang="en-US" dirty="0" err="1" smtClean="0"/>
              <a:t>iPhone</a:t>
            </a:r>
            <a:r>
              <a:rPr lang="en-US" dirty="0" smtClean="0"/>
              <a:t> and Android offer VPN support.)</a:t>
            </a:r>
          </a:p>
        </p:txBody>
      </p:sp>
      <p:sp>
        <p:nvSpPr>
          <p:cNvPr id="4" name="Rectangle 6"/>
          <p:cNvSpPr>
            <a:spLocks noGrp="1" noChangeArrowheads="1"/>
          </p:cNvSpPr>
          <p:nvPr>
            <p:ph type="sldNum" sz="quarter" idx="12"/>
          </p:nvPr>
        </p:nvSpPr>
        <p:spPr>
          <a:ln/>
        </p:spPr>
        <p:txBody>
          <a:bodyPr/>
          <a:lstStyle/>
          <a:p>
            <a:pPr>
              <a:defRPr/>
            </a:pPr>
            <a:fld id="{DF5C91C5-0D17-4780-9739-AF18CE677428}" type="slidenum">
              <a:rPr lang="en-US"/>
              <a:pPr>
                <a:defRPr/>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p:txBody>
          <a:bodyPr/>
          <a:lstStyle/>
          <a:p>
            <a:r>
              <a:rPr lang="en-US" smtClean="0"/>
              <a:t>Rogue Access Points</a:t>
            </a:r>
          </a:p>
        </p:txBody>
      </p:sp>
      <p:sp>
        <p:nvSpPr>
          <p:cNvPr id="29698" name="Content Placeholder 2"/>
          <p:cNvSpPr>
            <a:spLocks noGrp="1"/>
          </p:cNvSpPr>
          <p:nvPr>
            <p:ph idx="1"/>
          </p:nvPr>
        </p:nvSpPr>
        <p:spPr/>
        <p:txBody>
          <a:bodyPr>
            <a:normAutofit/>
          </a:bodyPr>
          <a:lstStyle/>
          <a:p>
            <a:endParaRPr lang="en-US" sz="2400" dirty="0" smtClean="0"/>
          </a:p>
          <a:p>
            <a:r>
              <a:rPr lang="en-US" sz="2400" dirty="0" smtClean="0"/>
              <a:t>Scenario: someone goes to Microcenter and buys a </a:t>
            </a:r>
            <a:r>
              <a:rPr lang="en-US" sz="2400" dirty="0" smtClean="0">
                <a:solidFill>
                  <a:srgbClr val="FF0000"/>
                </a:solidFill>
              </a:rPr>
              <a:t>Linksys</a:t>
            </a:r>
            <a:r>
              <a:rPr lang="en-US" sz="2400" dirty="0" smtClean="0"/>
              <a:t> wireless AP.</a:t>
            </a:r>
          </a:p>
          <a:p>
            <a:r>
              <a:rPr lang="en-US" sz="2400" dirty="0" smtClean="0"/>
              <a:t>… and plugs it into the (wired) Ethernet jack in an office or conference room.</a:t>
            </a:r>
          </a:p>
          <a:p>
            <a:r>
              <a:rPr lang="en-US" sz="2400" dirty="0" smtClean="0"/>
              <a:t>The organization now has an unsecure wireless connection.</a:t>
            </a:r>
          </a:p>
          <a:p>
            <a:r>
              <a:rPr lang="en-US" sz="2400" dirty="0" smtClean="0"/>
              <a:t>Prohibit rogue access points by policy.</a:t>
            </a:r>
          </a:p>
          <a:p>
            <a:r>
              <a:rPr lang="en-US" sz="2400" dirty="0" smtClean="0"/>
              <a:t>Use hardware and software to identify and mitigate.</a:t>
            </a:r>
          </a:p>
        </p:txBody>
      </p:sp>
      <p:sp>
        <p:nvSpPr>
          <p:cNvPr id="4" name="Rectangle 6"/>
          <p:cNvSpPr>
            <a:spLocks noGrp="1" noChangeArrowheads="1"/>
          </p:cNvSpPr>
          <p:nvPr>
            <p:ph type="sldNum" sz="quarter" idx="12"/>
          </p:nvPr>
        </p:nvSpPr>
        <p:spPr>
          <a:ln/>
        </p:spPr>
        <p:txBody>
          <a:bodyPr/>
          <a:lstStyle/>
          <a:p>
            <a:pPr>
              <a:defRPr/>
            </a:pPr>
            <a:fld id="{8CCC5FE3-B71C-4C2D-B583-5F09AC99B39F}" type="slidenum">
              <a:rPr lang="en-US"/>
              <a:pPr>
                <a:defRPr/>
              </a:pPr>
              <a:t>21</a:t>
            </a:fld>
            <a:endParaRPr lang="en-US"/>
          </a:p>
        </p:txBody>
      </p:sp>
      <p:pic>
        <p:nvPicPr>
          <p:cNvPr id="2" name="Picture 1"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10400" y="76200"/>
            <a:ext cx="2076740" cy="1991003"/>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r>
              <a:rPr lang="en-US" smtClean="0"/>
              <a:t>Guest Wireless</a:t>
            </a:r>
          </a:p>
        </p:txBody>
      </p:sp>
      <p:sp>
        <p:nvSpPr>
          <p:cNvPr id="30722" name="Content Placeholder 2"/>
          <p:cNvSpPr>
            <a:spLocks noGrp="1"/>
          </p:cNvSpPr>
          <p:nvPr>
            <p:ph idx="1"/>
          </p:nvPr>
        </p:nvSpPr>
        <p:spPr/>
        <p:txBody>
          <a:bodyPr/>
          <a:lstStyle/>
          <a:p>
            <a:r>
              <a:rPr lang="en-US" dirty="0" smtClean="0"/>
              <a:t>Must be an entirely separate network.</a:t>
            </a:r>
          </a:p>
          <a:p>
            <a:r>
              <a:rPr lang="en-US" dirty="0" smtClean="0"/>
              <a:t>Connected to an Internet router only; no access to internal networks at all.</a:t>
            </a:r>
          </a:p>
          <a:p>
            <a:r>
              <a:rPr lang="en-US" dirty="0" smtClean="0"/>
              <a:t>Access control is still needed:</a:t>
            </a:r>
          </a:p>
          <a:p>
            <a:pPr lvl="1"/>
            <a:r>
              <a:rPr lang="en-US" dirty="0" smtClean="0"/>
              <a:t>Identify users</a:t>
            </a:r>
          </a:p>
          <a:p>
            <a:pPr lvl="1"/>
            <a:r>
              <a:rPr lang="en-US" dirty="0" smtClean="0"/>
              <a:t>Prevent abuse (</a:t>
            </a:r>
            <a:r>
              <a:rPr lang="en-US" i="1" dirty="0" smtClean="0"/>
              <a:t>e.g.</a:t>
            </a:r>
            <a:r>
              <a:rPr lang="en-US" dirty="0" smtClean="0"/>
              <a:t> block port 25)</a:t>
            </a:r>
          </a:p>
        </p:txBody>
      </p:sp>
      <p:sp>
        <p:nvSpPr>
          <p:cNvPr id="4" name="Rectangle 6"/>
          <p:cNvSpPr>
            <a:spLocks noGrp="1" noChangeArrowheads="1"/>
          </p:cNvSpPr>
          <p:nvPr>
            <p:ph type="sldNum" sz="quarter" idx="12"/>
          </p:nvPr>
        </p:nvSpPr>
        <p:spPr>
          <a:ln/>
        </p:spPr>
        <p:txBody>
          <a:bodyPr/>
          <a:lstStyle/>
          <a:p>
            <a:pPr>
              <a:defRPr/>
            </a:pPr>
            <a:fld id="{561ACB00-5994-4001-9BE2-69205C4B0E42}" type="slidenum">
              <a:rPr lang="en-US"/>
              <a:pPr>
                <a:defRPr/>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p:txBody>
          <a:bodyPr/>
          <a:lstStyle/>
          <a:p>
            <a:r>
              <a:rPr lang="en-US" smtClean="0"/>
              <a:t>Identification and Authentication</a:t>
            </a:r>
          </a:p>
        </p:txBody>
      </p:sp>
      <p:sp>
        <p:nvSpPr>
          <p:cNvPr id="31746" name="Content Placeholder 2"/>
          <p:cNvSpPr>
            <a:spLocks noGrp="1"/>
          </p:cNvSpPr>
          <p:nvPr>
            <p:ph idx="1"/>
          </p:nvPr>
        </p:nvSpPr>
        <p:spPr/>
        <p:txBody>
          <a:bodyPr>
            <a:normAutofit/>
          </a:bodyPr>
          <a:lstStyle/>
          <a:p>
            <a:r>
              <a:rPr lang="en-US" dirty="0" smtClean="0"/>
              <a:t>Identification and authentication are essential to all of security.</a:t>
            </a:r>
          </a:p>
          <a:p>
            <a:r>
              <a:rPr lang="en-US" dirty="0" smtClean="0">
                <a:solidFill>
                  <a:srgbClr val="FF0000"/>
                </a:solidFill>
              </a:rPr>
              <a:t>Identification</a:t>
            </a:r>
            <a:r>
              <a:rPr lang="en-US" dirty="0" smtClean="0"/>
              <a:t>: who are you?  (user ID)</a:t>
            </a:r>
          </a:p>
          <a:p>
            <a:r>
              <a:rPr lang="en-US" dirty="0" smtClean="0">
                <a:solidFill>
                  <a:srgbClr val="FF0000"/>
                </a:solidFill>
              </a:rPr>
              <a:t>Authentication</a:t>
            </a:r>
            <a:r>
              <a:rPr lang="en-US" dirty="0" smtClean="0"/>
              <a:t>: prove it!</a:t>
            </a:r>
          </a:p>
          <a:p>
            <a:pPr lvl="1"/>
            <a:r>
              <a:rPr lang="en-US" dirty="0" smtClean="0"/>
              <a:t>Something you know (password)</a:t>
            </a:r>
          </a:p>
          <a:p>
            <a:pPr lvl="1"/>
            <a:r>
              <a:rPr lang="en-US" dirty="0" smtClean="0"/>
              <a:t>Something you have (smart card)</a:t>
            </a:r>
          </a:p>
          <a:p>
            <a:pPr lvl="1"/>
            <a:r>
              <a:rPr lang="en-US" dirty="0" smtClean="0"/>
              <a:t>Something you are (fingerprint, retinal scan)</a:t>
            </a:r>
          </a:p>
          <a:p>
            <a:r>
              <a:rPr lang="en-US" dirty="0" smtClean="0"/>
              <a:t>Multi-factor authentication: two or more of the above.</a:t>
            </a:r>
          </a:p>
        </p:txBody>
      </p:sp>
      <p:sp>
        <p:nvSpPr>
          <p:cNvPr id="4" name="Rectangle 6"/>
          <p:cNvSpPr>
            <a:spLocks noGrp="1" noChangeArrowheads="1"/>
          </p:cNvSpPr>
          <p:nvPr>
            <p:ph type="sldNum" sz="quarter" idx="12"/>
          </p:nvPr>
        </p:nvSpPr>
        <p:spPr>
          <a:ln/>
        </p:spPr>
        <p:txBody>
          <a:bodyPr/>
          <a:lstStyle/>
          <a:p>
            <a:pPr>
              <a:defRPr/>
            </a:pPr>
            <a:fld id="{51D6ECB3-DEDE-46A9-BFB4-86204909BBD0}" type="slidenum">
              <a:rPr lang="en-US"/>
              <a:pPr>
                <a:defRPr/>
              </a:pPr>
              <a:t>23</a:t>
            </a:fld>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HIPAA Compliance for mobile devices</a:t>
            </a:r>
            <a:endParaRPr lang="en-US" dirty="0"/>
          </a:p>
        </p:txBody>
      </p:sp>
      <p:sp>
        <p:nvSpPr>
          <p:cNvPr id="3" name="Content Placeholder 2"/>
          <p:cNvSpPr>
            <a:spLocks noGrp="1"/>
          </p:cNvSpPr>
          <p:nvPr>
            <p:ph idx="1"/>
          </p:nvPr>
        </p:nvSpPr>
        <p:spPr/>
        <p:txBody>
          <a:bodyPr>
            <a:normAutofit fontScale="92500" lnSpcReduction="10000"/>
          </a:bodyPr>
          <a:lstStyle/>
          <a:p>
            <a:r>
              <a:rPr lang="en-US" i="1" dirty="0"/>
              <a:t>Administrative Safeguards: </a:t>
            </a:r>
            <a:r>
              <a:rPr lang="en-US" dirty="0"/>
              <a:t>Administrative safeguards “provide management, accountability and oversight structure for covered entities to ensure proper safeguards and policies and procedures are in place” to protect ePHI.</a:t>
            </a:r>
            <a:r>
              <a:rPr lang="en-US" baseline="30000" dirty="0"/>
              <a:t>13</a:t>
            </a:r>
            <a:r>
              <a:rPr lang="en-US" dirty="0"/>
              <a:t> </a:t>
            </a:r>
            <a:endParaRPr lang="en-US" dirty="0" smtClean="0"/>
          </a:p>
          <a:p>
            <a:r>
              <a:rPr lang="en-US" dirty="0" smtClean="0"/>
              <a:t>Administrative </a:t>
            </a:r>
            <a:r>
              <a:rPr lang="en-US" dirty="0"/>
              <a:t>safeguards include, but are not limited to, the following:</a:t>
            </a:r>
          </a:p>
          <a:p>
            <a:pPr lvl="1"/>
            <a:r>
              <a:rPr lang="en-US" dirty="0"/>
              <a:t>Conducting periodic risk assessments of mobile device use, include an assessment of whether personal mobile devices are being used to exchange </a:t>
            </a:r>
            <a:r>
              <a:rPr lang="en-US" dirty="0" err="1"/>
              <a:t>ePHI</a:t>
            </a:r>
            <a:r>
              <a:rPr lang="en-US" dirty="0"/>
              <a:t> and whether proper authentication, encryption and physical protections are in place to secure the exchange of </a:t>
            </a:r>
            <a:r>
              <a:rPr lang="en-US" dirty="0" err="1"/>
              <a:t>ePHI</a:t>
            </a:r>
            <a:r>
              <a:rPr lang="en-US" dirty="0"/>
              <a:t>;</a:t>
            </a:r>
          </a:p>
          <a:p>
            <a:pPr lvl="1"/>
            <a:r>
              <a:rPr lang="en-US" dirty="0"/>
              <a:t>Establishing an electronic process to ensure the </a:t>
            </a:r>
            <a:r>
              <a:rPr lang="en-US" dirty="0" err="1"/>
              <a:t>ePHI</a:t>
            </a:r>
            <a:r>
              <a:rPr lang="en-US" dirty="0"/>
              <a:t> is not destroyed or altered by an unauthorized third party; </a:t>
            </a:r>
            <a:r>
              <a:rPr lang="en-US" baseline="30000" dirty="0"/>
              <a:t>14</a:t>
            </a:r>
            <a:endParaRPr lang="en-US" dirty="0"/>
          </a:p>
          <a:p>
            <a:pPr lvl="1"/>
            <a:r>
              <a:rPr lang="en-US" dirty="0"/>
              <a:t>Establishing processes and procedures to appropriately protect </a:t>
            </a:r>
            <a:r>
              <a:rPr lang="en-US" dirty="0" err="1"/>
              <a:t>ePHI</a:t>
            </a:r>
            <a:r>
              <a:rPr lang="en-US" dirty="0"/>
              <a:t> in a mobile device environment, including establishing encryption and security breach protocols for mobile device use, among others;</a:t>
            </a:r>
            <a:r>
              <a:rPr lang="en-US" baseline="30000" dirty="0"/>
              <a:t>15</a:t>
            </a:r>
            <a:endParaRPr lang="en-US" dirty="0"/>
          </a:p>
          <a:p>
            <a:pPr lvl="1"/>
            <a:r>
              <a:rPr lang="en-US" dirty="0"/>
              <a:t>Training clinicians on the processes and procedures to use when using mobile devices to access </a:t>
            </a:r>
            <a:r>
              <a:rPr lang="en-US" dirty="0" err="1"/>
              <a:t>ePHI</a:t>
            </a:r>
            <a:r>
              <a:rPr lang="en-US" dirty="0"/>
              <a:t> and educating clinicians on the risks of data breaches, HIPAA violations and fines.</a:t>
            </a:r>
          </a:p>
          <a:p>
            <a:endParaRPr lang="en-US" dirty="0"/>
          </a:p>
        </p:txBody>
      </p:sp>
    </p:spTree>
    <p:extLst>
      <p:ext uri="{BB962C8B-B14F-4D97-AF65-F5344CB8AC3E}">
        <p14:creationId xmlns:p14="http://schemas.microsoft.com/office/powerpoint/2010/main" val="8483935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HIPAA Compliance for mobile devices</a:t>
            </a:r>
          </a:p>
        </p:txBody>
      </p:sp>
      <p:sp>
        <p:nvSpPr>
          <p:cNvPr id="3" name="Content Placeholder 2"/>
          <p:cNvSpPr>
            <a:spLocks noGrp="1"/>
          </p:cNvSpPr>
          <p:nvPr>
            <p:ph idx="1"/>
          </p:nvPr>
        </p:nvSpPr>
        <p:spPr/>
        <p:txBody>
          <a:bodyPr>
            <a:normAutofit lnSpcReduction="10000"/>
          </a:bodyPr>
          <a:lstStyle/>
          <a:p>
            <a:r>
              <a:rPr lang="en-US" i="1" dirty="0"/>
              <a:t>Physical Safeguards: </a:t>
            </a:r>
            <a:r>
              <a:rPr lang="en-US" dirty="0"/>
              <a:t>It is important to provide physical safeguards to protect </a:t>
            </a:r>
            <a:r>
              <a:rPr lang="en-US" dirty="0" err="1"/>
              <a:t>ePHI</a:t>
            </a:r>
            <a:r>
              <a:rPr lang="en-US" dirty="0"/>
              <a:t> stored on and exchanged by mobile devices. In less than two years, from September, 2009 through May, 2011, the Department of Health and Human Services (“HHS”) Office for Civil Rights (“OCR”) reported “116 data breaches of 500 records or more from the loss or theft of a mobile device, exposing more than 1.9 million patients' PHI.”</a:t>
            </a:r>
            <a:r>
              <a:rPr lang="en-US" baseline="30000" dirty="0"/>
              <a:t>16</a:t>
            </a:r>
            <a:r>
              <a:rPr lang="en-US" dirty="0"/>
              <a:t> </a:t>
            </a:r>
            <a:endParaRPr lang="en-US" dirty="0" smtClean="0"/>
          </a:p>
          <a:p>
            <a:r>
              <a:rPr lang="en-US" dirty="0" smtClean="0"/>
              <a:t>Typical </a:t>
            </a:r>
            <a:r>
              <a:rPr lang="en-US" dirty="0"/>
              <a:t>steps healthcare providers take to safeguard mobile devices include:</a:t>
            </a:r>
          </a:p>
          <a:p>
            <a:pPr lvl="1"/>
            <a:r>
              <a:rPr lang="en-US" dirty="0"/>
              <a:t>Keeping an inventory of personal mobile devices used by healthcare professionals to access and transmit </a:t>
            </a:r>
            <a:r>
              <a:rPr lang="en-US" dirty="0" err="1"/>
              <a:t>ePHI</a:t>
            </a:r>
            <a:r>
              <a:rPr lang="en-US" dirty="0"/>
              <a:t>; </a:t>
            </a:r>
            <a:r>
              <a:rPr lang="en-US" baseline="30000" dirty="0"/>
              <a:t>17</a:t>
            </a:r>
            <a:endParaRPr lang="en-US" dirty="0"/>
          </a:p>
          <a:p>
            <a:pPr lvl="1"/>
            <a:r>
              <a:rPr lang="en-US" dirty="0"/>
              <a:t>Storing mobile devices in locked offices or lockers;</a:t>
            </a:r>
          </a:p>
          <a:p>
            <a:pPr lvl="1"/>
            <a:r>
              <a:rPr lang="en-US" dirty="0"/>
              <a:t>Installing radio frequency identification (“RFID”) tags on mobile devices to help locate a lost or stolen mobile device; and,</a:t>
            </a:r>
          </a:p>
          <a:p>
            <a:pPr lvl="1"/>
            <a:r>
              <a:rPr lang="en-US" dirty="0"/>
              <a:t>Using remote shutdown tools to prevent data breaches by remotely locking mobile devices.</a:t>
            </a:r>
          </a:p>
        </p:txBody>
      </p:sp>
    </p:spTree>
    <p:extLst>
      <p:ext uri="{BB962C8B-B14F-4D97-AF65-F5344CB8AC3E}">
        <p14:creationId xmlns:p14="http://schemas.microsoft.com/office/powerpoint/2010/main" val="33127497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HIPAA Compliance for mobile devices</a:t>
            </a:r>
          </a:p>
        </p:txBody>
      </p:sp>
      <p:sp>
        <p:nvSpPr>
          <p:cNvPr id="3" name="Content Placeholder 2"/>
          <p:cNvSpPr>
            <a:spLocks noGrp="1"/>
          </p:cNvSpPr>
          <p:nvPr>
            <p:ph idx="1"/>
          </p:nvPr>
        </p:nvSpPr>
        <p:spPr/>
        <p:txBody>
          <a:bodyPr>
            <a:normAutofit fontScale="92500" lnSpcReduction="10000"/>
          </a:bodyPr>
          <a:lstStyle/>
          <a:p>
            <a:r>
              <a:rPr lang="en-US" i="1" dirty="0"/>
              <a:t>Technical Safeguards: </a:t>
            </a:r>
            <a:r>
              <a:rPr lang="en-US" dirty="0"/>
              <a:t>Technical safeguards, such as encryption, can protect </a:t>
            </a:r>
            <a:r>
              <a:rPr lang="en-US" dirty="0" err="1"/>
              <a:t>ePHI</a:t>
            </a:r>
            <a:r>
              <a:rPr lang="en-US" dirty="0"/>
              <a:t> transmitted between healthcare provider and patient. Technical safeguards are the “automated processes used to protect data and control access to data.”</a:t>
            </a:r>
            <a:r>
              <a:rPr lang="en-US" baseline="30000" dirty="0"/>
              <a:t>18</a:t>
            </a:r>
            <a:r>
              <a:rPr lang="en-US" dirty="0"/>
              <a:t> </a:t>
            </a:r>
            <a:endParaRPr lang="en-US" dirty="0" smtClean="0"/>
          </a:p>
          <a:p>
            <a:r>
              <a:rPr lang="en-US" dirty="0" smtClean="0"/>
              <a:t>Examples </a:t>
            </a:r>
            <a:r>
              <a:rPr lang="en-US" dirty="0"/>
              <a:t>of technical safeguards for mobile devices include, but are not limited to, the following:</a:t>
            </a:r>
          </a:p>
          <a:p>
            <a:pPr lvl="1"/>
            <a:r>
              <a:rPr lang="en-US" dirty="0"/>
              <a:t>Installing and regularly updating anti-malicious software (also called malware) on mobile devices;</a:t>
            </a:r>
          </a:p>
          <a:p>
            <a:pPr lvl="1"/>
            <a:r>
              <a:rPr lang="en-US" dirty="0"/>
              <a:t>Installing firewalls where appropriate;</a:t>
            </a:r>
          </a:p>
          <a:p>
            <a:pPr lvl="1"/>
            <a:r>
              <a:rPr lang="en-US" dirty="0"/>
              <a:t>Applying encryption to </a:t>
            </a:r>
            <a:r>
              <a:rPr lang="en-US" dirty="0" err="1"/>
              <a:t>ePHI</a:t>
            </a:r>
            <a:r>
              <a:rPr lang="en-US" dirty="0"/>
              <a:t> and metadata;</a:t>
            </a:r>
            <a:r>
              <a:rPr lang="en-US" baseline="30000" dirty="0"/>
              <a:t>19</a:t>
            </a:r>
            <a:endParaRPr lang="en-US" dirty="0"/>
          </a:p>
          <a:p>
            <a:pPr lvl="1"/>
            <a:r>
              <a:rPr lang="en-US" dirty="0"/>
              <a:t>Installing IT backup capabilities, such as off-site data centers and/or private clouds, to provide redundancy and access to electronic health information;</a:t>
            </a:r>
          </a:p>
          <a:p>
            <a:pPr lvl="1"/>
            <a:r>
              <a:rPr lang="en-US" dirty="0"/>
              <a:t>Adopting biometric authentication tools to verify the person using the mobile device is authorized to access the </a:t>
            </a:r>
            <a:r>
              <a:rPr lang="en-US" dirty="0" err="1"/>
              <a:t>ePHI</a:t>
            </a:r>
            <a:r>
              <a:rPr lang="en-US" dirty="0"/>
              <a:t>; an d,</a:t>
            </a:r>
          </a:p>
          <a:p>
            <a:pPr lvl="1"/>
            <a:r>
              <a:rPr lang="en-US" dirty="0"/>
              <a:t>Ensuring mobile devices use secure, encrypted Hypertext Transfer Protocol Secure (“HTTP”) similar to those used in banking and financial transactions to provide encrypted communication and secure identification of a network web server.</a:t>
            </a:r>
          </a:p>
        </p:txBody>
      </p:sp>
    </p:spTree>
    <p:extLst>
      <p:ext uri="{BB962C8B-B14F-4D97-AF65-F5344CB8AC3E}">
        <p14:creationId xmlns:p14="http://schemas.microsoft.com/office/powerpoint/2010/main" val="403855360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7" name="Rectangle 5"/>
          <p:cNvSpPr>
            <a:spLocks noGrp="1" noChangeArrowheads="1"/>
          </p:cNvSpPr>
          <p:nvPr>
            <p:ph type="title"/>
          </p:nvPr>
        </p:nvSpPr>
        <p:spPr/>
        <p:txBody>
          <a:bodyPr/>
          <a:lstStyle/>
          <a:p>
            <a:r>
              <a:rPr lang="en-US" sz="3200" dirty="0" smtClean="0"/>
              <a:t>13 Security Tips To Combat Mobile Device Threats To Healthcare</a:t>
            </a:r>
          </a:p>
        </p:txBody>
      </p:sp>
      <p:sp>
        <p:nvSpPr>
          <p:cNvPr id="44035" name="Rectangle 3"/>
          <p:cNvSpPr>
            <a:spLocks noGrp="1" noChangeArrowheads="1"/>
          </p:cNvSpPr>
          <p:nvPr>
            <p:ph idx="1"/>
          </p:nvPr>
        </p:nvSpPr>
        <p:spPr>
          <a:xfrm>
            <a:off x="457200" y="1828800"/>
            <a:ext cx="8229600" cy="4297363"/>
          </a:xfrm>
        </p:spPr>
        <p:txBody>
          <a:bodyPr/>
          <a:lstStyle/>
          <a:p>
            <a:r>
              <a:rPr lang="en-US" sz="2800" dirty="0" smtClean="0">
                <a:solidFill>
                  <a:schemeClr val="bg1">
                    <a:lumMod val="50000"/>
                  </a:schemeClr>
                </a:solidFill>
              </a:rPr>
              <a:t>http://www.darkreading.com/mobile-security/167901113/security/privacy/240002580/13-security-tips-to-combat-mobile-device-threats-to-healthcare.html  </a:t>
            </a:r>
            <a:r>
              <a:rPr lang="en-US" sz="2800" dirty="0" smtClean="0"/>
              <a:t>(Dead link)</a:t>
            </a:r>
          </a:p>
          <a:p>
            <a:endParaRPr lang="en-US" sz="2800" dirty="0" smtClean="0"/>
          </a:p>
          <a:p>
            <a:r>
              <a:rPr lang="en-US" sz="2800" dirty="0" smtClean="0"/>
              <a:t>Details of each tip in the next several slides</a:t>
            </a:r>
            <a:endParaRPr lang="en-US" dirty="0" smtClean="0">
              <a:solidFill>
                <a:srgbClr val="CC0000"/>
              </a:solidFill>
            </a:endParaRPr>
          </a:p>
        </p:txBody>
      </p:sp>
      <p:sp>
        <p:nvSpPr>
          <p:cNvPr id="4" name="Rectangle 6"/>
          <p:cNvSpPr>
            <a:spLocks noGrp="1" noChangeArrowheads="1"/>
          </p:cNvSpPr>
          <p:nvPr>
            <p:ph type="sldNum" sz="quarter" idx="12"/>
          </p:nvPr>
        </p:nvSpPr>
        <p:spPr>
          <a:ln/>
        </p:spPr>
        <p:txBody>
          <a:bodyPr/>
          <a:lstStyle/>
          <a:p>
            <a:pPr>
              <a:defRPr/>
            </a:pPr>
            <a:fld id="{5E03B07B-B096-4540-B088-68BD53D1914C}" type="slidenum">
              <a:rPr lang="en-US"/>
              <a:pPr>
                <a:defRPr/>
              </a:pPr>
              <a:t>27</a:t>
            </a:fld>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sz="3200" dirty="0" smtClean="0"/>
              <a:t>Tip 1: USB Locks</a:t>
            </a:r>
          </a:p>
        </p:txBody>
      </p:sp>
      <p:sp>
        <p:nvSpPr>
          <p:cNvPr id="48131" name="Rectangle 3"/>
          <p:cNvSpPr>
            <a:spLocks noGrp="1" noChangeArrowheads="1"/>
          </p:cNvSpPr>
          <p:nvPr>
            <p:ph idx="1"/>
          </p:nvPr>
        </p:nvSpPr>
        <p:spPr>
          <a:xfrm>
            <a:off x="685800" y="1600200"/>
            <a:ext cx="7773405" cy="4848602"/>
          </a:xfrm>
        </p:spPr>
        <p:txBody>
          <a:bodyPr>
            <a:normAutofit/>
          </a:bodyPr>
          <a:lstStyle/>
          <a:p>
            <a:pPr marL="609600" indent="-609600">
              <a:lnSpc>
                <a:spcPct val="90000"/>
              </a:lnSpc>
              <a:buFontTx/>
              <a:buNone/>
            </a:pPr>
            <a:r>
              <a:rPr lang="en-US" sz="2400" dirty="0" smtClean="0">
                <a:solidFill>
                  <a:srgbClr val="CC0000"/>
                </a:solidFill>
              </a:rPr>
              <a:t>       </a:t>
            </a:r>
            <a:r>
              <a:rPr lang="en-US" sz="2400" b="1" dirty="0" smtClean="0">
                <a:solidFill>
                  <a:srgbClr val="FF0000"/>
                </a:solidFill>
              </a:rPr>
              <a:t>Install USB locks on computers</a:t>
            </a:r>
            <a:r>
              <a:rPr lang="en-US" sz="2400" b="1" dirty="0" smtClean="0"/>
              <a:t>, laptops or other devices that may contain PHI or sensitive information, to prevent unauthorized data transfer (uploads or downloads) through USB ports and thumb drives. </a:t>
            </a:r>
            <a:r>
              <a:rPr lang="en-US" sz="2400" i="1" dirty="0" smtClean="0"/>
              <a:t>Christina </a:t>
            </a:r>
            <a:r>
              <a:rPr lang="en-US" sz="2400" i="1" dirty="0" err="1" smtClean="0"/>
              <a:t>Thielst</a:t>
            </a:r>
            <a:r>
              <a:rPr lang="en-US" sz="2400" i="1" dirty="0" smtClean="0"/>
              <a:t>, FACHE, Tower Consulting </a:t>
            </a:r>
            <a:endParaRPr lang="en-US" sz="2000" i="1" dirty="0" smtClean="0"/>
          </a:p>
          <a:p>
            <a:pPr marL="609600" indent="-609600">
              <a:lnSpc>
                <a:spcPct val="90000"/>
              </a:lnSpc>
            </a:pPr>
            <a:endParaRPr lang="en-US" sz="2000" dirty="0" smtClean="0"/>
          </a:p>
          <a:p>
            <a:pPr marL="609600" indent="-609600">
              <a:lnSpc>
                <a:spcPct val="90000"/>
              </a:lnSpc>
            </a:pPr>
            <a:r>
              <a:rPr lang="en-US" sz="2000" dirty="0" smtClean="0"/>
              <a:t>The device easily plugs ports for a low cost solution and offers an additional layer of security when encryption or other software is installed. The locks can be removed for authorized USB port use.</a:t>
            </a:r>
            <a:r>
              <a:rPr lang="en-US" sz="2400" dirty="0" smtClean="0"/>
              <a:t> </a:t>
            </a:r>
          </a:p>
        </p:txBody>
      </p:sp>
      <p:sp>
        <p:nvSpPr>
          <p:cNvPr id="4" name="Rectangle 6"/>
          <p:cNvSpPr>
            <a:spLocks noGrp="1" noChangeArrowheads="1"/>
          </p:cNvSpPr>
          <p:nvPr>
            <p:ph type="sldNum" sz="quarter" idx="12"/>
          </p:nvPr>
        </p:nvSpPr>
        <p:spPr>
          <a:ln/>
        </p:spPr>
        <p:txBody>
          <a:bodyPr/>
          <a:lstStyle/>
          <a:p>
            <a:pPr>
              <a:defRPr/>
            </a:pPr>
            <a:fld id="{709BC7FE-C9BE-487E-B29C-3971CB597450}" type="slidenum">
              <a:rPr lang="en-US"/>
              <a:pPr>
                <a:defRPr/>
              </a:pPr>
              <a:t>28</a:t>
            </a:fld>
            <a:endParaRPr lang="en-US"/>
          </a:p>
        </p:txBody>
      </p:sp>
      <p:pic>
        <p:nvPicPr>
          <p:cNvPr id="1026" name="Picture 2" descr="Image result for USB lock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1821" y="5029200"/>
            <a:ext cx="2109107" cy="1143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sz="3200" dirty="0" smtClean="0"/>
              <a:t>Tip 2: </a:t>
            </a:r>
            <a:r>
              <a:rPr lang="en-US" sz="3200" dirty="0" err="1" smtClean="0"/>
              <a:t>Geolocation</a:t>
            </a:r>
            <a:endParaRPr lang="en-US" sz="3200" dirty="0" smtClean="0"/>
          </a:p>
        </p:txBody>
      </p:sp>
      <p:sp>
        <p:nvSpPr>
          <p:cNvPr id="49155" name="Rectangle 3"/>
          <p:cNvSpPr>
            <a:spLocks noGrp="1" noChangeArrowheads="1"/>
          </p:cNvSpPr>
          <p:nvPr>
            <p:ph idx="1"/>
          </p:nvPr>
        </p:nvSpPr>
        <p:spPr/>
        <p:txBody>
          <a:bodyPr/>
          <a:lstStyle/>
          <a:p>
            <a:pPr marL="609600" indent="-609600">
              <a:lnSpc>
                <a:spcPct val="80000"/>
              </a:lnSpc>
              <a:buFontTx/>
              <a:buNone/>
            </a:pPr>
            <a:r>
              <a:rPr lang="en-US" sz="2800" dirty="0" smtClean="0">
                <a:solidFill>
                  <a:srgbClr val="CC0000"/>
                </a:solidFill>
              </a:rPr>
              <a:t>       </a:t>
            </a:r>
            <a:r>
              <a:rPr lang="en-US" sz="2800" b="1" dirty="0" smtClean="0"/>
              <a:t>Consider </a:t>
            </a:r>
            <a:r>
              <a:rPr lang="en-US" sz="2800" b="1" dirty="0" err="1" smtClean="0"/>
              <a:t>geolocation</a:t>
            </a:r>
            <a:r>
              <a:rPr lang="en-US" sz="2800" b="1" dirty="0" smtClean="0"/>
              <a:t> tracking software or services for mobile devices. </a:t>
            </a:r>
            <a:r>
              <a:rPr lang="en-US" sz="2800" i="1" dirty="0" smtClean="0"/>
              <a:t>Rick </a:t>
            </a:r>
            <a:r>
              <a:rPr lang="en-US" sz="2800" i="1" dirty="0" err="1" smtClean="0"/>
              <a:t>Kam</a:t>
            </a:r>
            <a:r>
              <a:rPr lang="en-US" sz="2800" i="1" dirty="0" smtClean="0"/>
              <a:t>, CIPP, president and co-founder, ID Experts </a:t>
            </a:r>
            <a:endParaRPr lang="en-US" sz="2400" dirty="0" smtClean="0"/>
          </a:p>
          <a:p>
            <a:pPr marL="609600" indent="-609600">
              <a:lnSpc>
                <a:spcPct val="80000"/>
              </a:lnSpc>
            </a:pPr>
            <a:r>
              <a:rPr lang="en-US" sz="2400" dirty="0" err="1" smtClean="0"/>
              <a:t>Geolocation</a:t>
            </a:r>
            <a:r>
              <a:rPr lang="en-US" sz="2400" dirty="0" smtClean="0"/>
              <a:t> tracking software is a </a:t>
            </a:r>
            <a:r>
              <a:rPr lang="en-US" sz="2400" dirty="0" smtClean="0">
                <a:solidFill>
                  <a:srgbClr val="FF0000"/>
                </a:solidFill>
              </a:rPr>
              <a:t>low-cost insurance policy against loss or theft</a:t>
            </a:r>
            <a:r>
              <a:rPr lang="en-US" sz="2400" dirty="0" smtClean="0"/>
              <a:t> that can immediately track, locate, or wipe the device of all data. </a:t>
            </a:r>
          </a:p>
          <a:p>
            <a:pPr marL="609600" indent="-609600">
              <a:lnSpc>
                <a:spcPct val="80000"/>
              </a:lnSpc>
            </a:pPr>
            <a:r>
              <a:rPr lang="en-US" sz="2400" dirty="0" smtClean="0"/>
              <a:t>The majority of healthcare organizations currently lack sufficient resources to prevent or detect unauthorized patient data access, loss or theft. </a:t>
            </a:r>
          </a:p>
          <a:p>
            <a:pPr marL="609600" indent="-609600">
              <a:lnSpc>
                <a:spcPct val="80000"/>
              </a:lnSpc>
            </a:pPr>
            <a:r>
              <a:rPr lang="en-US" sz="2400" dirty="0" smtClean="0"/>
              <a:t>And lost or stolen computing or data devices are the number one reason for healthcare data breach incidents. </a:t>
            </a:r>
          </a:p>
        </p:txBody>
      </p:sp>
      <p:sp>
        <p:nvSpPr>
          <p:cNvPr id="4" name="Rectangle 6"/>
          <p:cNvSpPr>
            <a:spLocks noGrp="1" noChangeArrowheads="1"/>
          </p:cNvSpPr>
          <p:nvPr>
            <p:ph type="sldNum" sz="quarter" idx="12"/>
          </p:nvPr>
        </p:nvSpPr>
        <p:spPr>
          <a:ln/>
        </p:spPr>
        <p:txBody>
          <a:bodyPr/>
          <a:lstStyle/>
          <a:p>
            <a:pPr>
              <a:defRPr/>
            </a:pPr>
            <a:fld id="{5BDA91F7-BA36-4D6D-8532-3ABEAC2AEE63}" type="slidenum">
              <a:rPr lang="en-US"/>
              <a:pPr>
                <a:defRPr/>
              </a:pPr>
              <a:t>29</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0" dirty="0"/>
              <a:t>30 Amazing Mobile Health Technology Statistics for Today’s </a:t>
            </a:r>
            <a:r>
              <a:rPr lang="en-US" b="0" dirty="0" smtClean="0"/>
              <a:t>Physician</a:t>
            </a:r>
            <a:endParaRPr lang="en-US" dirty="0"/>
          </a:p>
        </p:txBody>
      </p:sp>
      <p:sp>
        <p:nvSpPr>
          <p:cNvPr id="3" name="Content Placeholder 2"/>
          <p:cNvSpPr>
            <a:spLocks noGrp="1"/>
          </p:cNvSpPr>
          <p:nvPr>
            <p:ph idx="1"/>
          </p:nvPr>
        </p:nvSpPr>
        <p:spPr/>
        <p:txBody>
          <a:bodyPr>
            <a:normAutofit/>
          </a:bodyPr>
          <a:lstStyle/>
          <a:p>
            <a:r>
              <a:rPr lang="en-US" dirty="0">
                <a:hlinkClick r:id="rId2"/>
              </a:rPr>
              <a:t>52% of smartphone users gather health-related information on their phones</a:t>
            </a:r>
            <a:r>
              <a:rPr lang="en-US" dirty="0"/>
              <a:t>. </a:t>
            </a:r>
            <a:endParaRPr lang="en-US" dirty="0" smtClean="0"/>
          </a:p>
          <a:p>
            <a:r>
              <a:rPr lang="en-US" dirty="0" smtClean="0"/>
              <a:t>Includes </a:t>
            </a:r>
            <a:r>
              <a:rPr lang="en-US" dirty="0"/>
              <a:t>information about a specific medical problem or procedure, or diet, nutrition, and fitness-related information. </a:t>
            </a:r>
            <a:endParaRPr lang="en-US" dirty="0" smtClean="0"/>
          </a:p>
          <a:p>
            <a:r>
              <a:rPr lang="en-US" dirty="0" smtClean="0"/>
              <a:t>Other </a:t>
            </a:r>
            <a:r>
              <a:rPr lang="en-US" dirty="0"/>
              <a:t>popular health topics include:</a:t>
            </a:r>
          </a:p>
          <a:p>
            <a:pPr lvl="1"/>
            <a:r>
              <a:rPr lang="en-US" dirty="0"/>
              <a:t>prescription or over-the-counter drugs,</a:t>
            </a:r>
          </a:p>
          <a:p>
            <a:pPr lvl="1"/>
            <a:r>
              <a:rPr lang="en-US" dirty="0"/>
              <a:t>alternative treatments,</a:t>
            </a:r>
          </a:p>
          <a:p>
            <a:pPr lvl="1"/>
            <a:r>
              <a:rPr lang="en-US" dirty="0"/>
              <a:t>health insurance,</a:t>
            </a:r>
          </a:p>
          <a:p>
            <a:pPr lvl="1"/>
            <a:r>
              <a:rPr lang="en-US" dirty="0"/>
              <a:t>depression, anxiety or stress,</a:t>
            </a:r>
          </a:p>
          <a:p>
            <a:pPr lvl="1"/>
            <a:r>
              <a:rPr lang="en-US" dirty="0"/>
              <a:t>and a particular doctor or hospital.</a:t>
            </a:r>
          </a:p>
          <a:p>
            <a:endParaRPr lang="en-US" dirty="0"/>
          </a:p>
        </p:txBody>
      </p:sp>
      <p:sp>
        <p:nvSpPr>
          <p:cNvPr id="4" name="Rectangle 3"/>
          <p:cNvSpPr/>
          <p:nvPr/>
        </p:nvSpPr>
        <p:spPr>
          <a:xfrm>
            <a:off x="1752600" y="6150114"/>
            <a:ext cx="7239000" cy="707886"/>
          </a:xfrm>
          <a:prstGeom prst="rect">
            <a:avLst/>
          </a:prstGeom>
        </p:spPr>
        <p:txBody>
          <a:bodyPr wrap="square">
            <a:spAutoFit/>
          </a:bodyPr>
          <a:lstStyle/>
          <a:p>
            <a:r>
              <a:rPr lang="en-US" sz="2000" dirty="0"/>
              <a:t>https://getreferralmd.com/2015/08/mobile-healthcare-technology-statistics/</a:t>
            </a:r>
          </a:p>
        </p:txBody>
      </p:sp>
    </p:spTree>
    <p:extLst>
      <p:ext uri="{BB962C8B-B14F-4D97-AF65-F5344CB8AC3E}">
        <p14:creationId xmlns:p14="http://schemas.microsoft.com/office/powerpoint/2010/main" val="24547763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n-US" sz="3200" dirty="0" smtClean="0"/>
              <a:t>Tip 3: Disable Lost/Stolen Devices</a:t>
            </a:r>
          </a:p>
        </p:txBody>
      </p:sp>
      <p:sp>
        <p:nvSpPr>
          <p:cNvPr id="50179" name="Rectangle 3"/>
          <p:cNvSpPr>
            <a:spLocks noGrp="1" noChangeArrowheads="1"/>
          </p:cNvSpPr>
          <p:nvPr>
            <p:ph idx="1"/>
          </p:nvPr>
        </p:nvSpPr>
        <p:spPr>
          <a:xfrm>
            <a:off x="457200" y="1600200"/>
            <a:ext cx="8229600" cy="4724400"/>
          </a:xfrm>
        </p:spPr>
        <p:txBody>
          <a:bodyPr>
            <a:normAutofit lnSpcReduction="10000"/>
          </a:bodyPr>
          <a:lstStyle/>
          <a:p>
            <a:pPr marL="609600" indent="-609600">
              <a:lnSpc>
                <a:spcPct val="80000"/>
              </a:lnSpc>
              <a:buFontTx/>
              <a:buNone/>
            </a:pPr>
            <a:r>
              <a:rPr lang="en-US" sz="2800" dirty="0" smtClean="0">
                <a:solidFill>
                  <a:srgbClr val="CC0000"/>
                </a:solidFill>
              </a:rPr>
              <a:t>      </a:t>
            </a:r>
            <a:r>
              <a:rPr lang="en-US" sz="2800" b="1" dirty="0" smtClean="0"/>
              <a:t>Brick the mobile device when it is lost or stolen. </a:t>
            </a:r>
            <a:r>
              <a:rPr lang="en-US" sz="2800" i="1" dirty="0" smtClean="0"/>
              <a:t>Jon A. </a:t>
            </a:r>
            <a:r>
              <a:rPr lang="en-US" sz="2800" i="1" dirty="0" err="1" smtClean="0"/>
              <a:t>Neiditz</a:t>
            </a:r>
            <a:r>
              <a:rPr lang="en-US" sz="2800" i="1" dirty="0" smtClean="0"/>
              <a:t>, partner, Nelson Mullins Riley &amp; Scarborough LLP</a:t>
            </a:r>
          </a:p>
          <a:p>
            <a:pPr marL="609600" indent="-609600">
              <a:lnSpc>
                <a:spcPct val="80000"/>
              </a:lnSpc>
            </a:pPr>
            <a:endParaRPr lang="en-US" sz="2200" dirty="0" smtClean="0"/>
          </a:p>
          <a:p>
            <a:pPr marL="609600" indent="-609600">
              <a:lnSpc>
                <a:spcPct val="80000"/>
              </a:lnSpc>
            </a:pPr>
            <a:r>
              <a:rPr lang="en-US" sz="2400" dirty="0" smtClean="0"/>
              <a:t>In the last year, we have seen greater acceptability among employees of "</a:t>
            </a:r>
            <a:r>
              <a:rPr lang="en-US" sz="2400" dirty="0" smtClean="0">
                <a:solidFill>
                  <a:srgbClr val="FF0000"/>
                </a:solidFill>
              </a:rPr>
              <a:t>remote wipe</a:t>
            </a:r>
            <a:r>
              <a:rPr lang="en-US" sz="2400" dirty="0" smtClean="0"/>
              <a:t>" processes that "brick" the entire device when it is lost or stolen, rather than just wiping the encrypted silo of corporate information, for example. </a:t>
            </a:r>
          </a:p>
          <a:p>
            <a:pPr marL="609600" indent="-609600">
              <a:lnSpc>
                <a:spcPct val="80000"/>
              </a:lnSpc>
            </a:pPr>
            <a:endParaRPr lang="en-US" sz="2400" dirty="0" smtClean="0"/>
          </a:p>
          <a:p>
            <a:pPr marL="609600" indent="-609600">
              <a:lnSpc>
                <a:spcPct val="80000"/>
              </a:lnSpc>
            </a:pPr>
            <a:r>
              <a:rPr lang="en-US" sz="2400" dirty="0" smtClean="0"/>
              <a:t>The reason that bricking the entire device is more acceptable, in our view, is that personal data is now more frequently backed up in cloud storage, so the bricking of the entire device does not result in data loss, and protects the employee as well as the company. This is the first tip in the context of BYOD programs. </a:t>
            </a:r>
          </a:p>
        </p:txBody>
      </p:sp>
      <p:sp>
        <p:nvSpPr>
          <p:cNvPr id="4" name="Rectangle 6"/>
          <p:cNvSpPr>
            <a:spLocks noGrp="1" noChangeArrowheads="1"/>
          </p:cNvSpPr>
          <p:nvPr>
            <p:ph type="sldNum" sz="quarter" idx="12"/>
          </p:nvPr>
        </p:nvSpPr>
        <p:spPr>
          <a:ln/>
        </p:spPr>
        <p:txBody>
          <a:bodyPr/>
          <a:lstStyle/>
          <a:p>
            <a:pPr>
              <a:defRPr/>
            </a:pPr>
            <a:fld id="{70859D49-ADB0-42FD-8313-A7E4208A9DA6}" type="slidenum">
              <a:rPr lang="en-US"/>
              <a:pPr>
                <a:defRPr/>
              </a:pPr>
              <a:t>30</a:t>
            </a:fld>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n-US" sz="3200" dirty="0" smtClean="0"/>
              <a:t>Tip 4: Encrypt</a:t>
            </a:r>
          </a:p>
        </p:txBody>
      </p:sp>
      <p:sp>
        <p:nvSpPr>
          <p:cNvPr id="51203" name="Rectangle 3"/>
          <p:cNvSpPr>
            <a:spLocks noGrp="1" noChangeArrowheads="1"/>
          </p:cNvSpPr>
          <p:nvPr>
            <p:ph idx="1"/>
          </p:nvPr>
        </p:nvSpPr>
        <p:spPr/>
        <p:txBody>
          <a:bodyPr>
            <a:normAutofit lnSpcReduction="10000"/>
          </a:bodyPr>
          <a:lstStyle/>
          <a:p>
            <a:pPr marL="609600" indent="-609600">
              <a:lnSpc>
                <a:spcPct val="80000"/>
              </a:lnSpc>
              <a:buFontTx/>
              <a:buNone/>
            </a:pPr>
            <a:r>
              <a:rPr lang="en-US" sz="2800" b="1" dirty="0" smtClean="0"/>
              <a:t>       Encrypt</a:t>
            </a:r>
            <a:r>
              <a:rPr lang="en-US" sz="2800" b="1" i="1" dirty="0" smtClean="0"/>
              <a:t>. </a:t>
            </a:r>
            <a:r>
              <a:rPr lang="en-US" sz="2800" i="1" dirty="0" smtClean="0"/>
              <a:t>Chris </a:t>
            </a:r>
            <a:r>
              <a:rPr lang="en-US" sz="2800" i="1" dirty="0" err="1" smtClean="0"/>
              <a:t>Apgar</a:t>
            </a:r>
            <a:r>
              <a:rPr lang="en-US" sz="2800" i="1" dirty="0" smtClean="0"/>
              <a:t>, CISSP, president and CEO, </a:t>
            </a:r>
            <a:r>
              <a:rPr lang="en-US" sz="2800" i="1" dirty="0" err="1" smtClean="0"/>
              <a:t>Apgar</a:t>
            </a:r>
            <a:r>
              <a:rPr lang="en-US" sz="2800" i="1" dirty="0" smtClean="0"/>
              <a:t> and Associates, LLC </a:t>
            </a:r>
          </a:p>
          <a:p>
            <a:pPr marL="609600" indent="-609600">
              <a:lnSpc>
                <a:spcPct val="80000"/>
              </a:lnSpc>
            </a:pPr>
            <a:r>
              <a:rPr lang="en-US" sz="2000" dirty="0" smtClean="0"/>
              <a:t>All mobile devices and the often-overlooked media, such as USB drives, should be </a:t>
            </a:r>
            <a:r>
              <a:rPr lang="en-US" sz="2000" dirty="0" smtClean="0">
                <a:solidFill>
                  <a:srgbClr val="FF0000"/>
                </a:solidFill>
              </a:rPr>
              <a:t>encrypted</a:t>
            </a:r>
            <a:r>
              <a:rPr lang="en-US" sz="2000" dirty="0" smtClean="0"/>
              <a:t> if they will be used remotely. </a:t>
            </a:r>
          </a:p>
          <a:p>
            <a:pPr marL="609600" indent="-609600">
              <a:lnSpc>
                <a:spcPct val="80000"/>
              </a:lnSpc>
            </a:pPr>
            <a:r>
              <a:rPr lang="en-US" sz="2000" dirty="0" smtClean="0"/>
              <a:t>The cost of encryption is modest and is sound insurance against what has been demonstrated to be a significant risk to healthcare organizations. </a:t>
            </a:r>
          </a:p>
          <a:p>
            <a:pPr marL="609600" indent="-609600">
              <a:lnSpc>
                <a:spcPct val="80000"/>
              </a:lnSpc>
            </a:pPr>
            <a:r>
              <a:rPr lang="en-US" sz="2000" dirty="0" smtClean="0"/>
              <a:t>Most breaches do not occur because of cybercrime. They are associated with people. Even if organizations allow their employees to use their own tablets, laptops and </a:t>
            </a:r>
            <a:r>
              <a:rPr lang="en-US" sz="2000" dirty="0" err="1" smtClean="0"/>
              <a:t>smartphones</a:t>
            </a:r>
            <a:r>
              <a:rPr lang="en-US" sz="2000" dirty="0" smtClean="0"/>
              <a:t>, they should require encryption if there is a possibility sensitive data will be stored on those devices. </a:t>
            </a:r>
          </a:p>
          <a:p>
            <a:pPr marL="609600" indent="-609600">
              <a:lnSpc>
                <a:spcPct val="80000"/>
              </a:lnSpc>
            </a:pPr>
            <a:r>
              <a:rPr lang="en-US" sz="2000" dirty="0" smtClean="0"/>
              <a:t>Organizations may have a policy prohibiting the storage of sensitive information on personally owned devices, but it is a very hard policy to enforced. At the very least, organizations should require the use of company owned and encrypted portable media. </a:t>
            </a:r>
          </a:p>
        </p:txBody>
      </p:sp>
      <p:sp>
        <p:nvSpPr>
          <p:cNvPr id="4" name="Rectangle 6"/>
          <p:cNvSpPr>
            <a:spLocks noGrp="1" noChangeArrowheads="1"/>
          </p:cNvSpPr>
          <p:nvPr>
            <p:ph type="sldNum" sz="quarter" idx="12"/>
          </p:nvPr>
        </p:nvSpPr>
        <p:spPr>
          <a:ln/>
        </p:spPr>
        <p:txBody>
          <a:bodyPr/>
          <a:lstStyle/>
          <a:p>
            <a:pPr>
              <a:defRPr/>
            </a:pPr>
            <a:fld id="{0D84C2AC-6C6C-4868-99BF-718484372F28}" type="slidenum">
              <a:rPr lang="en-US"/>
              <a:pPr>
                <a:defRPr/>
              </a:pPr>
              <a:t>31</a:t>
            </a:fld>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r>
              <a:rPr lang="en-US" sz="3200" dirty="0" smtClean="0"/>
              <a:t>Tip 5: Do Full Shutdowns</a:t>
            </a:r>
          </a:p>
        </p:txBody>
      </p:sp>
      <p:sp>
        <p:nvSpPr>
          <p:cNvPr id="65539" name="Rectangle 3"/>
          <p:cNvSpPr>
            <a:spLocks noGrp="1" noChangeArrowheads="1"/>
          </p:cNvSpPr>
          <p:nvPr>
            <p:ph idx="1"/>
          </p:nvPr>
        </p:nvSpPr>
        <p:spPr>
          <a:xfrm>
            <a:off x="457200" y="1600200"/>
            <a:ext cx="8229600" cy="4876800"/>
          </a:xfrm>
        </p:spPr>
        <p:txBody>
          <a:bodyPr/>
          <a:lstStyle/>
          <a:p>
            <a:pPr marL="609600" indent="-609600">
              <a:lnSpc>
                <a:spcPct val="80000"/>
              </a:lnSpc>
              <a:buFontTx/>
              <a:buNone/>
            </a:pPr>
            <a:r>
              <a:rPr lang="en-US" sz="2800" dirty="0" smtClean="0">
                <a:solidFill>
                  <a:srgbClr val="CC0000"/>
                </a:solidFill>
              </a:rPr>
              <a:t>       </a:t>
            </a:r>
            <a:r>
              <a:rPr lang="en-US" sz="2800" b="1" dirty="0" smtClean="0"/>
              <a:t>Laptops put in "sleep" mode, as opposed to shutting them down completely, can render encryption products ineffective. </a:t>
            </a:r>
            <a:r>
              <a:rPr lang="en-US" sz="2800" i="1" dirty="0" smtClean="0"/>
              <a:t>Winston </a:t>
            </a:r>
            <a:r>
              <a:rPr lang="en-US" sz="2800" i="1" dirty="0" err="1" smtClean="0"/>
              <a:t>Krone</a:t>
            </a:r>
            <a:r>
              <a:rPr lang="en-US" sz="2800" i="1" dirty="0" smtClean="0"/>
              <a:t>, managing director, Kivu Consulting </a:t>
            </a:r>
            <a:endParaRPr lang="en-US" sz="1800" dirty="0" smtClean="0"/>
          </a:p>
          <a:p>
            <a:pPr marL="609600" indent="-609600">
              <a:lnSpc>
                <a:spcPct val="80000"/>
              </a:lnSpc>
            </a:pPr>
            <a:endParaRPr lang="en-US" sz="1800" dirty="0" smtClean="0"/>
          </a:p>
          <a:p>
            <a:pPr marL="609600" indent="-609600">
              <a:lnSpc>
                <a:spcPct val="80000"/>
              </a:lnSpc>
            </a:pPr>
            <a:r>
              <a:rPr lang="en-US" sz="1800" dirty="0" smtClean="0"/>
              <a:t>Healthcare organizations are now routinely installing full-disk encryption on their employee laptops. However, most of the leading encryption products are configured so that once the password is entered, the laptop is unencrypted (and unprotected) until the laptop is booted down. </a:t>
            </a:r>
          </a:p>
          <a:p>
            <a:pPr marL="609600" indent="-609600">
              <a:lnSpc>
                <a:spcPct val="80000"/>
              </a:lnSpc>
            </a:pPr>
            <a:r>
              <a:rPr lang="en-US" sz="1800" dirty="0" smtClean="0">
                <a:solidFill>
                  <a:srgbClr val="FF0000"/>
                </a:solidFill>
              </a:rPr>
              <a:t>Simply putting the laptop into "sleep" mode does not cause the encryption protection to kick back in</a:t>
            </a:r>
            <a:r>
              <a:rPr lang="en-US" sz="1800" dirty="0" smtClean="0"/>
              <a:t>. </a:t>
            </a:r>
            <a:r>
              <a:rPr lang="en-US" sz="1800" dirty="0" smtClean="0">
                <a:solidFill>
                  <a:srgbClr val="FF0000"/>
                </a:solidFill>
              </a:rPr>
              <a:t>A laptop that is lost or stolen while in "sleep" mode is therefore completely unprotected</a:t>
            </a:r>
            <a:r>
              <a:rPr lang="en-US" sz="1800" dirty="0" smtClean="0"/>
              <a:t>. </a:t>
            </a:r>
          </a:p>
          <a:p>
            <a:pPr marL="609600" indent="-609600">
              <a:lnSpc>
                <a:spcPct val="80000"/>
              </a:lnSpc>
            </a:pPr>
            <a:r>
              <a:rPr lang="en-US" sz="1800" dirty="0" smtClean="0"/>
              <a:t>Employees should be clearly advised to </a:t>
            </a:r>
            <a:r>
              <a:rPr lang="en-US" sz="1800" dirty="0" smtClean="0">
                <a:solidFill>
                  <a:srgbClr val="FF0000"/>
                </a:solidFill>
              </a:rPr>
              <a:t>completely shut down their laptops </a:t>
            </a:r>
            <a:r>
              <a:rPr lang="en-US" sz="1800" dirty="0" smtClean="0"/>
              <a:t>before removing them from the workplace (e.g. when taking them home for the evening) and to only use the full shut down function, rather than "sleep" mode, when traveling or leaving their laptop unattended in an unsecure environment. </a:t>
            </a:r>
          </a:p>
          <a:p>
            <a:pPr marL="609600" indent="-609600">
              <a:lnSpc>
                <a:spcPct val="80000"/>
              </a:lnSpc>
            </a:pPr>
            <a:r>
              <a:rPr lang="en-US" sz="1800" dirty="0" smtClean="0"/>
              <a:t>This policy should be strictly enforced and audited. </a:t>
            </a:r>
          </a:p>
        </p:txBody>
      </p:sp>
      <p:sp>
        <p:nvSpPr>
          <p:cNvPr id="4" name="Rectangle 6"/>
          <p:cNvSpPr>
            <a:spLocks noGrp="1" noChangeArrowheads="1"/>
          </p:cNvSpPr>
          <p:nvPr>
            <p:ph type="sldNum" sz="quarter" idx="12"/>
          </p:nvPr>
        </p:nvSpPr>
        <p:spPr>
          <a:ln/>
        </p:spPr>
        <p:txBody>
          <a:bodyPr/>
          <a:lstStyle/>
          <a:p>
            <a:pPr>
              <a:defRPr/>
            </a:pPr>
            <a:fld id="{8B2F0710-BD5F-4805-975A-F5890FB58082}" type="slidenum">
              <a:rPr lang="en-US"/>
              <a:pPr>
                <a:defRPr/>
              </a:pPr>
              <a:t>32</a:t>
            </a:fld>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en-US" sz="3200" dirty="0" smtClean="0"/>
              <a:t>Tip 6: Recognize that Personal Devices Will Be Used</a:t>
            </a:r>
          </a:p>
        </p:txBody>
      </p:sp>
      <p:sp>
        <p:nvSpPr>
          <p:cNvPr id="66563" name="Rectangle 3"/>
          <p:cNvSpPr>
            <a:spLocks noGrp="1" noChangeArrowheads="1"/>
          </p:cNvSpPr>
          <p:nvPr>
            <p:ph idx="1"/>
          </p:nvPr>
        </p:nvSpPr>
        <p:spPr>
          <a:xfrm>
            <a:off x="609600" y="1524000"/>
            <a:ext cx="7773405" cy="4848602"/>
          </a:xfrm>
        </p:spPr>
        <p:txBody>
          <a:bodyPr/>
          <a:lstStyle/>
          <a:p>
            <a:pPr marL="609600" indent="-609600">
              <a:lnSpc>
                <a:spcPct val="80000"/>
              </a:lnSpc>
              <a:buFontTx/>
              <a:buNone/>
            </a:pPr>
            <a:r>
              <a:rPr lang="en-US" sz="2400" dirty="0" smtClean="0">
                <a:solidFill>
                  <a:srgbClr val="CC0000"/>
                </a:solidFill>
              </a:rPr>
              <a:t>        </a:t>
            </a:r>
            <a:r>
              <a:rPr lang="en-US" sz="2400" b="1" dirty="0" smtClean="0"/>
              <a:t>Recognize that members of the workforce may use personal mobile devices to handle protected health information, even if contrary to policy. </a:t>
            </a:r>
            <a:r>
              <a:rPr lang="en-US" sz="2400" i="1" dirty="0" smtClean="0"/>
              <a:t>Adam H. Greene, partner, Davis Wright </a:t>
            </a:r>
            <a:r>
              <a:rPr lang="en-US" sz="2400" i="1" dirty="0" err="1" smtClean="0"/>
              <a:t>Tremaine</a:t>
            </a:r>
            <a:r>
              <a:rPr lang="en-US" sz="2400" i="1" dirty="0" smtClean="0"/>
              <a:t> LLP </a:t>
            </a:r>
          </a:p>
          <a:p>
            <a:pPr marL="609600" indent="-609600">
              <a:lnSpc>
                <a:spcPct val="80000"/>
              </a:lnSpc>
            </a:pPr>
            <a:endParaRPr lang="en-US" sz="1800" dirty="0" smtClean="0"/>
          </a:p>
          <a:p>
            <a:pPr marL="609600" indent="-609600">
              <a:lnSpc>
                <a:spcPct val="80000"/>
              </a:lnSpc>
            </a:pPr>
            <a:r>
              <a:rPr lang="en-US" sz="2000" dirty="0" smtClean="0"/>
              <a:t>Healthcare organizations should consider documenting this risk in their risk assessments, identifying the safeguards in place to limit the inappropriate use of personal devices (such as strong policies, training, and sanctions for noncompliance). </a:t>
            </a:r>
          </a:p>
          <a:p>
            <a:pPr marL="609600" indent="-609600">
              <a:lnSpc>
                <a:spcPct val="80000"/>
              </a:lnSpc>
            </a:pPr>
            <a:r>
              <a:rPr lang="en-US" sz="2000" dirty="0" smtClean="0"/>
              <a:t>To further reduce the risk, consider the root cause of the problem-what benefits are personal devices offering to employees that the organization's systems are lacking. </a:t>
            </a:r>
          </a:p>
          <a:p>
            <a:pPr marL="609600" indent="-609600">
              <a:lnSpc>
                <a:spcPct val="80000"/>
              </a:lnSpc>
            </a:pPr>
            <a:r>
              <a:rPr lang="en-US" sz="2000" dirty="0" smtClean="0"/>
              <a:t>For example, if clinicians are texting PHI from personal devices because a hospital does not offer a similarly convenient means of communicating, then the hospital may want to consider whether it can offer a secure alternative to texting.  </a:t>
            </a:r>
          </a:p>
        </p:txBody>
      </p:sp>
      <p:sp>
        <p:nvSpPr>
          <p:cNvPr id="4" name="Rectangle 6"/>
          <p:cNvSpPr>
            <a:spLocks noGrp="1" noChangeArrowheads="1"/>
          </p:cNvSpPr>
          <p:nvPr>
            <p:ph type="sldNum" sz="quarter" idx="12"/>
          </p:nvPr>
        </p:nvSpPr>
        <p:spPr>
          <a:ln/>
        </p:spPr>
        <p:txBody>
          <a:bodyPr/>
          <a:lstStyle/>
          <a:p>
            <a:pPr>
              <a:defRPr/>
            </a:pPr>
            <a:fld id="{CAFC40D2-D9E0-455F-96F4-011B2C80B61D}" type="slidenum">
              <a:rPr lang="en-US"/>
              <a:pPr>
                <a:defRPr/>
              </a:pPr>
              <a:t>33</a:t>
            </a:fld>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r>
              <a:rPr lang="en-US" sz="3200" dirty="0" smtClean="0"/>
              <a:t>Tip 7: Control Access to PHI on Mobile Devices</a:t>
            </a:r>
          </a:p>
        </p:txBody>
      </p:sp>
      <p:sp>
        <p:nvSpPr>
          <p:cNvPr id="67587" name="Rectangle 3"/>
          <p:cNvSpPr>
            <a:spLocks noGrp="1" noChangeArrowheads="1"/>
          </p:cNvSpPr>
          <p:nvPr>
            <p:ph idx="1"/>
          </p:nvPr>
        </p:nvSpPr>
        <p:spPr>
          <a:xfrm>
            <a:off x="457200" y="1600200"/>
            <a:ext cx="8229600" cy="4876800"/>
          </a:xfrm>
        </p:spPr>
        <p:txBody>
          <a:bodyPr/>
          <a:lstStyle/>
          <a:p>
            <a:pPr marL="609600" indent="-609600">
              <a:lnSpc>
                <a:spcPct val="80000"/>
              </a:lnSpc>
              <a:buFontTx/>
              <a:buNone/>
            </a:pPr>
            <a:r>
              <a:rPr lang="en-US" sz="2800" b="1" dirty="0" smtClean="0"/>
              <a:t>       Don't permit access to PHI by mobile devices without strong technical safeguards: encryption, data segmentation, remote data erasure and access controls, VPN software, etc.</a:t>
            </a:r>
            <a:r>
              <a:rPr lang="en-US" sz="2800" dirty="0" smtClean="0"/>
              <a:t> </a:t>
            </a:r>
            <a:r>
              <a:rPr lang="en-US" sz="2800" i="1" dirty="0" smtClean="0"/>
              <a:t>Kelly Hagan, attorney, </a:t>
            </a:r>
            <a:r>
              <a:rPr lang="en-US" sz="2800" i="1" dirty="0" err="1" smtClean="0"/>
              <a:t>Schwabe</a:t>
            </a:r>
            <a:r>
              <a:rPr lang="en-US" sz="2800" i="1" dirty="0" smtClean="0"/>
              <a:t>, Williamson &amp; Wyatt </a:t>
            </a:r>
          </a:p>
          <a:p>
            <a:pPr marL="609600" indent="-609600">
              <a:lnSpc>
                <a:spcPct val="80000"/>
              </a:lnSpc>
            </a:pPr>
            <a:endParaRPr lang="en-US" sz="2200" dirty="0" smtClean="0"/>
          </a:p>
          <a:p>
            <a:pPr marL="609600" indent="-609600">
              <a:lnSpc>
                <a:spcPct val="80000"/>
              </a:lnSpc>
            </a:pPr>
            <a:r>
              <a:rPr lang="en-US" sz="2200" dirty="0" smtClean="0"/>
              <a:t>Mobile devices are an enforcement priority for the OCR and justify significant investment in secure technology by the covered entity. </a:t>
            </a:r>
          </a:p>
          <a:p>
            <a:pPr marL="609600" indent="-609600">
              <a:lnSpc>
                <a:spcPct val="80000"/>
              </a:lnSpc>
            </a:pPr>
            <a:r>
              <a:rPr lang="en-US" sz="2200" dirty="0" smtClean="0"/>
              <a:t>If such technology is beyond an organization's means, then organizations shouldn't permit mobile device access: it is inherently insecure and may end up costing your organization much more than supplying good technical safeguards. </a:t>
            </a:r>
          </a:p>
        </p:txBody>
      </p:sp>
      <p:sp>
        <p:nvSpPr>
          <p:cNvPr id="4" name="Rectangle 6"/>
          <p:cNvSpPr>
            <a:spLocks noGrp="1" noChangeArrowheads="1"/>
          </p:cNvSpPr>
          <p:nvPr>
            <p:ph type="sldNum" sz="quarter" idx="12"/>
          </p:nvPr>
        </p:nvSpPr>
        <p:spPr>
          <a:ln/>
        </p:spPr>
        <p:txBody>
          <a:bodyPr/>
          <a:lstStyle/>
          <a:p>
            <a:pPr>
              <a:defRPr/>
            </a:pPr>
            <a:fld id="{9A0833BD-F87B-409D-8DA7-5DCBCD1C5237}" type="slidenum">
              <a:rPr lang="en-US"/>
              <a:pPr>
                <a:defRPr/>
              </a:pPr>
              <a:t>34</a:t>
            </a:fld>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normAutofit/>
          </a:bodyPr>
          <a:lstStyle/>
          <a:p>
            <a:r>
              <a:rPr lang="en-US" sz="3200" dirty="0" smtClean="0"/>
              <a:t>Tip 8: Don’t Ignore Education</a:t>
            </a:r>
          </a:p>
        </p:txBody>
      </p:sp>
      <p:sp>
        <p:nvSpPr>
          <p:cNvPr id="68611" name="Rectangle 3"/>
          <p:cNvSpPr>
            <a:spLocks noGrp="1" noChangeArrowheads="1"/>
          </p:cNvSpPr>
          <p:nvPr>
            <p:ph idx="1"/>
          </p:nvPr>
        </p:nvSpPr>
        <p:spPr/>
        <p:txBody>
          <a:bodyPr/>
          <a:lstStyle/>
          <a:p>
            <a:pPr marL="609600" indent="-609600">
              <a:buFontTx/>
              <a:buNone/>
            </a:pPr>
            <a:r>
              <a:rPr lang="en-US" sz="2800" b="1" dirty="0" smtClean="0"/>
              <a:t>       Educate employees about the importance of safeguarding their mobile devices</a:t>
            </a:r>
            <a:r>
              <a:rPr lang="en-US" sz="2800" b="1" i="1" dirty="0" smtClean="0"/>
              <a:t>. </a:t>
            </a:r>
            <a:r>
              <a:rPr lang="en-US" sz="2800" i="1" dirty="0" smtClean="0"/>
              <a:t>Dr. Larry </a:t>
            </a:r>
            <a:r>
              <a:rPr lang="en-US" sz="2800" i="1" dirty="0" err="1" smtClean="0"/>
              <a:t>Ponemon</a:t>
            </a:r>
            <a:r>
              <a:rPr lang="en-US" sz="2800" i="1" dirty="0" smtClean="0"/>
              <a:t>, chairman and founder, </a:t>
            </a:r>
            <a:r>
              <a:rPr lang="en-US" sz="2800" i="1" dirty="0" err="1" smtClean="0"/>
              <a:t>Ponemon</a:t>
            </a:r>
            <a:r>
              <a:rPr lang="en-US" sz="2800" i="1" dirty="0" smtClean="0"/>
              <a:t> Institute </a:t>
            </a:r>
          </a:p>
          <a:p>
            <a:pPr marL="609600" indent="-609600"/>
            <a:endParaRPr lang="en-US" sz="2400" dirty="0" smtClean="0"/>
          </a:p>
          <a:p>
            <a:pPr marL="609600" indent="-609600"/>
            <a:r>
              <a:rPr lang="en-US" sz="2400" dirty="0" smtClean="0"/>
              <a:t>Risky behavior includes downloading applications and free software from unsanctioned online stores that may contain malware, turning off security settings, not encrypting data in transit or at rest, and not promptly reporting lost or stolen devices that may contain confidential and sensitive information. </a:t>
            </a:r>
          </a:p>
        </p:txBody>
      </p:sp>
      <p:sp>
        <p:nvSpPr>
          <p:cNvPr id="4" name="Rectangle 6"/>
          <p:cNvSpPr>
            <a:spLocks noGrp="1" noChangeArrowheads="1"/>
          </p:cNvSpPr>
          <p:nvPr>
            <p:ph type="sldNum" sz="quarter" idx="12"/>
          </p:nvPr>
        </p:nvSpPr>
        <p:spPr>
          <a:ln/>
        </p:spPr>
        <p:txBody>
          <a:bodyPr/>
          <a:lstStyle/>
          <a:p>
            <a:pPr>
              <a:defRPr/>
            </a:pPr>
            <a:fld id="{6E4DA477-8F2F-418D-A438-11562DB545C9}" type="slidenum">
              <a:rPr lang="en-US"/>
              <a:pPr>
                <a:defRPr/>
              </a:pPr>
              <a:t>35</a:t>
            </a:fld>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n-US" sz="3200" dirty="0" smtClean="0"/>
              <a:t>Tip 9: Planning and Insurance</a:t>
            </a:r>
          </a:p>
        </p:txBody>
      </p:sp>
      <p:sp>
        <p:nvSpPr>
          <p:cNvPr id="69635" name="Rectangle 3"/>
          <p:cNvSpPr>
            <a:spLocks noGrp="1" noChangeArrowheads="1"/>
          </p:cNvSpPr>
          <p:nvPr>
            <p:ph idx="1"/>
          </p:nvPr>
        </p:nvSpPr>
        <p:spPr/>
        <p:txBody>
          <a:bodyPr/>
          <a:lstStyle/>
          <a:p>
            <a:pPr marL="609600" indent="-609600">
              <a:lnSpc>
                <a:spcPct val="80000"/>
              </a:lnSpc>
              <a:buFontTx/>
              <a:buNone/>
            </a:pPr>
            <a:r>
              <a:rPr lang="en-US" sz="2800" dirty="0" smtClean="0">
                <a:solidFill>
                  <a:srgbClr val="CC0000"/>
                </a:solidFill>
              </a:rPr>
              <a:t>       </a:t>
            </a:r>
            <a:r>
              <a:rPr lang="en-US" sz="2800" b="1" dirty="0" smtClean="0"/>
              <a:t>Implement Electronic Protected Health Information (EPHI) security. </a:t>
            </a:r>
            <a:r>
              <a:rPr lang="en-US" sz="2800" i="1" dirty="0" smtClean="0"/>
              <a:t>Christine Marciano, president, Cyber Data Risk Managers LLC </a:t>
            </a:r>
          </a:p>
          <a:p>
            <a:pPr marL="609600" indent="-609600">
              <a:lnSpc>
                <a:spcPct val="80000"/>
              </a:lnSpc>
            </a:pPr>
            <a:r>
              <a:rPr lang="en-US" sz="2000" dirty="0" smtClean="0"/>
              <a:t>The biggest issue healthcare organizations face when using mobile devices and creating a BYOD policy is EPHI security. </a:t>
            </a:r>
          </a:p>
          <a:p>
            <a:pPr marL="609600" indent="-609600">
              <a:lnSpc>
                <a:spcPct val="80000"/>
              </a:lnSpc>
            </a:pPr>
            <a:r>
              <a:rPr lang="en-US" sz="2000" dirty="0" smtClean="0"/>
              <a:t>With EPHI being accessed from a multitude of mobile devices, risks of contamination of systems by a virus introduced from a mobile device used to transmit EPHI significantly increase. </a:t>
            </a:r>
          </a:p>
          <a:p>
            <a:pPr marL="609600" indent="-609600">
              <a:lnSpc>
                <a:spcPct val="80000"/>
              </a:lnSpc>
            </a:pPr>
            <a:r>
              <a:rPr lang="en-US" sz="2000" dirty="0" smtClean="0"/>
              <a:t>Mobile devices and BYOD policies leave a healthcare organization open to potential data breaches. </a:t>
            </a:r>
          </a:p>
          <a:p>
            <a:pPr marL="609600" indent="-609600">
              <a:lnSpc>
                <a:spcPct val="80000"/>
              </a:lnSpc>
            </a:pPr>
            <a:r>
              <a:rPr lang="en-US" sz="2000" dirty="0" smtClean="0"/>
              <a:t>With the increased vulnerabilities and as part of a data breach response plan, purchasing cyber liability insurance can help healthcare organizations protect themselves and the PHI they manage. </a:t>
            </a:r>
          </a:p>
        </p:txBody>
      </p:sp>
      <p:sp>
        <p:nvSpPr>
          <p:cNvPr id="4" name="Rectangle 6"/>
          <p:cNvSpPr>
            <a:spLocks noGrp="1" noChangeArrowheads="1"/>
          </p:cNvSpPr>
          <p:nvPr>
            <p:ph type="sldNum" sz="quarter" idx="12"/>
          </p:nvPr>
        </p:nvSpPr>
        <p:spPr>
          <a:ln/>
        </p:spPr>
        <p:txBody>
          <a:bodyPr/>
          <a:lstStyle/>
          <a:p>
            <a:pPr>
              <a:defRPr/>
            </a:pPr>
            <a:fld id="{F7AB9B23-A228-407C-9BFE-ECCBE1BC16FE}" type="slidenum">
              <a:rPr lang="en-US"/>
              <a:pPr>
                <a:defRPr/>
              </a:pPr>
              <a:t>36</a:t>
            </a:fld>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en-US" sz="3200" dirty="0" smtClean="0"/>
              <a:t>Tip 10: Policies for Retired BYOD Equipment</a:t>
            </a:r>
          </a:p>
        </p:txBody>
      </p:sp>
      <p:sp>
        <p:nvSpPr>
          <p:cNvPr id="70659" name="Rectangle 3"/>
          <p:cNvSpPr>
            <a:spLocks noGrp="1" noChangeArrowheads="1"/>
          </p:cNvSpPr>
          <p:nvPr>
            <p:ph idx="1"/>
          </p:nvPr>
        </p:nvSpPr>
        <p:spPr>
          <a:xfrm>
            <a:off x="457200" y="1600200"/>
            <a:ext cx="8229600" cy="4800600"/>
          </a:xfrm>
        </p:spPr>
        <p:txBody>
          <a:bodyPr/>
          <a:lstStyle/>
          <a:p>
            <a:pPr marL="609600" indent="-609600">
              <a:lnSpc>
                <a:spcPct val="80000"/>
              </a:lnSpc>
              <a:buFontTx/>
              <a:buNone/>
            </a:pPr>
            <a:r>
              <a:rPr lang="en-US" sz="2400" dirty="0" smtClean="0">
                <a:solidFill>
                  <a:srgbClr val="CC0000"/>
                </a:solidFill>
              </a:rPr>
              <a:t>        </a:t>
            </a:r>
            <a:r>
              <a:rPr lang="en-US" sz="2400" b="1" dirty="0" smtClean="0"/>
              <a:t>Healthcare organizations should work to get ahead "of the BYOD upgrade" curve by ensuring that the devices coming offline are adequately secured and checked before disposal or donation.</a:t>
            </a:r>
            <a:r>
              <a:rPr lang="en-US" sz="1800" b="1" dirty="0" smtClean="0"/>
              <a:t> </a:t>
            </a:r>
            <a:r>
              <a:rPr lang="en-US" sz="2400" i="1" dirty="0" smtClean="0"/>
              <a:t>Richard </a:t>
            </a:r>
            <a:r>
              <a:rPr lang="en-US" sz="2400" i="1" dirty="0" err="1" smtClean="0"/>
              <a:t>Santalesa</a:t>
            </a:r>
            <a:r>
              <a:rPr lang="en-US" sz="2400" i="1" dirty="0" smtClean="0"/>
              <a:t>, senior counsel, Information Law Group </a:t>
            </a:r>
          </a:p>
          <a:p>
            <a:pPr marL="609600" indent="-609600">
              <a:lnSpc>
                <a:spcPct val="80000"/>
              </a:lnSpc>
            </a:pPr>
            <a:r>
              <a:rPr lang="en-US" sz="1800" dirty="0" smtClean="0"/>
              <a:t>Given human nature, even firm and clear information security policies will be sidestepped. </a:t>
            </a:r>
          </a:p>
          <a:p>
            <a:pPr marL="609600" indent="-609600">
              <a:lnSpc>
                <a:spcPct val="80000"/>
              </a:lnSpc>
            </a:pPr>
            <a:r>
              <a:rPr lang="en-US" sz="1800" dirty="0" smtClean="0"/>
              <a:t>One area of concern with BYOD is that, by definition, the user owns and is primarily in control of the device-not IT. Once a user upgrades to a new </a:t>
            </a:r>
            <a:r>
              <a:rPr lang="en-US" sz="1800" dirty="0" err="1" smtClean="0"/>
              <a:t>smartphone</a:t>
            </a:r>
            <a:r>
              <a:rPr lang="en-US" sz="1800" dirty="0" smtClean="0"/>
              <a:t> or mobile device, the devices coming offline are almost always overlooked. </a:t>
            </a:r>
          </a:p>
          <a:p>
            <a:pPr marL="609600" indent="-609600">
              <a:lnSpc>
                <a:spcPct val="80000"/>
              </a:lnSpc>
            </a:pPr>
            <a:r>
              <a:rPr lang="en-US" sz="1800" dirty="0" smtClean="0"/>
              <a:t>Such </a:t>
            </a:r>
            <a:r>
              <a:rPr lang="en-US" sz="1800" dirty="0" err="1" smtClean="0"/>
              <a:t>smartphone</a:t>
            </a:r>
            <a:r>
              <a:rPr lang="en-US" sz="1800" dirty="0" smtClean="0"/>
              <a:t> and other devices are typically given to children to play with, donated to various charity organization or handed down to other family members-in many cases without confirmation that they've been sufficiently wiped and potentially leaving sensitive, confidential and other data intact. </a:t>
            </a:r>
          </a:p>
          <a:p>
            <a:pPr marL="609600" indent="-609600">
              <a:lnSpc>
                <a:spcPct val="80000"/>
              </a:lnSpc>
            </a:pPr>
            <a:r>
              <a:rPr lang="en-US" sz="1800" dirty="0" smtClean="0"/>
              <a:t>The result is a constant stream of devices going offline and posing significant data breach risks.  </a:t>
            </a:r>
          </a:p>
        </p:txBody>
      </p:sp>
      <p:sp>
        <p:nvSpPr>
          <p:cNvPr id="4" name="Rectangle 6"/>
          <p:cNvSpPr>
            <a:spLocks noGrp="1" noChangeArrowheads="1"/>
          </p:cNvSpPr>
          <p:nvPr>
            <p:ph type="sldNum" sz="quarter" idx="12"/>
          </p:nvPr>
        </p:nvSpPr>
        <p:spPr>
          <a:ln/>
        </p:spPr>
        <p:txBody>
          <a:bodyPr/>
          <a:lstStyle/>
          <a:p>
            <a:pPr>
              <a:defRPr/>
            </a:pPr>
            <a:fld id="{EBB6BAC2-D7DB-49F9-919E-E58279D93818}" type="slidenum">
              <a:rPr lang="en-US"/>
              <a:pPr>
                <a:defRPr/>
              </a:pPr>
              <a:t>37</a:t>
            </a:fld>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r>
              <a:rPr lang="en-US" sz="3200" dirty="0" smtClean="0"/>
              <a:t>Tip 11: Proactive Strategy</a:t>
            </a:r>
          </a:p>
        </p:txBody>
      </p:sp>
      <p:sp>
        <p:nvSpPr>
          <p:cNvPr id="71683" name="Rectangle 3"/>
          <p:cNvSpPr>
            <a:spLocks noGrp="1" noChangeArrowheads="1"/>
          </p:cNvSpPr>
          <p:nvPr>
            <p:ph idx="1"/>
          </p:nvPr>
        </p:nvSpPr>
        <p:spPr>
          <a:xfrm>
            <a:off x="457200" y="1600200"/>
            <a:ext cx="8229600" cy="4876800"/>
          </a:xfrm>
        </p:spPr>
        <p:txBody>
          <a:bodyPr/>
          <a:lstStyle/>
          <a:p>
            <a:pPr marL="609600" indent="-609600">
              <a:lnSpc>
                <a:spcPct val="80000"/>
              </a:lnSpc>
              <a:buFontTx/>
              <a:buNone/>
            </a:pPr>
            <a:r>
              <a:rPr lang="en-US" sz="2800" b="1" dirty="0" smtClean="0"/>
              <a:t>       Have a proactive data management strategy. </a:t>
            </a:r>
            <a:r>
              <a:rPr lang="en-US" sz="2800" i="1" dirty="0" smtClean="0"/>
              <a:t>Chad </a:t>
            </a:r>
            <a:r>
              <a:rPr lang="en-US" sz="2800" i="1" dirty="0" err="1" smtClean="0"/>
              <a:t>Boeckman</a:t>
            </a:r>
            <a:r>
              <a:rPr lang="en-US" sz="2800" i="1" dirty="0" smtClean="0"/>
              <a:t>, president, Secure Digital Solutions, LLC </a:t>
            </a:r>
          </a:p>
          <a:p>
            <a:pPr marL="609600" indent="-609600">
              <a:lnSpc>
                <a:spcPct val="80000"/>
              </a:lnSpc>
            </a:pPr>
            <a:endParaRPr lang="en-US" sz="2000" dirty="0" smtClean="0"/>
          </a:p>
          <a:p>
            <a:pPr marL="609600" indent="-609600">
              <a:lnSpc>
                <a:spcPct val="80000"/>
              </a:lnSpc>
            </a:pPr>
            <a:r>
              <a:rPr lang="en-US" sz="2000" dirty="0" smtClean="0"/>
              <a:t>The healthcare industry can adopt data protection concepts from the financial industry.</a:t>
            </a:r>
          </a:p>
          <a:p>
            <a:pPr marL="609600" indent="-609600">
              <a:lnSpc>
                <a:spcPct val="80000"/>
              </a:lnSpc>
            </a:pPr>
            <a:r>
              <a:rPr lang="en-US" sz="2000" dirty="0" smtClean="0"/>
              <a:t>The goal of this strategy is to protect critical patient data through access profiles specific for mobile devices and related applications. </a:t>
            </a:r>
          </a:p>
          <a:p>
            <a:pPr marL="609600" indent="-609600">
              <a:lnSpc>
                <a:spcPct val="80000"/>
              </a:lnSpc>
            </a:pPr>
            <a:r>
              <a:rPr lang="en-US" sz="2000" dirty="0" smtClean="0"/>
              <a:t>Mobile devices accessing sensitive information will continue to grow particularly as the adoption of EMR systems continually expands and complimentary mobile applications allow for ease of access outside of the office. </a:t>
            </a:r>
          </a:p>
        </p:txBody>
      </p:sp>
      <p:sp>
        <p:nvSpPr>
          <p:cNvPr id="4" name="Rectangle 6"/>
          <p:cNvSpPr>
            <a:spLocks noGrp="1" noChangeArrowheads="1"/>
          </p:cNvSpPr>
          <p:nvPr>
            <p:ph type="sldNum" sz="quarter" idx="12"/>
          </p:nvPr>
        </p:nvSpPr>
        <p:spPr>
          <a:ln/>
        </p:spPr>
        <p:txBody>
          <a:bodyPr/>
          <a:lstStyle/>
          <a:p>
            <a:pPr>
              <a:defRPr/>
            </a:pPr>
            <a:fld id="{6C22340C-3773-4DEE-84B4-EA6178440229}" type="slidenum">
              <a:rPr lang="en-US"/>
              <a:pPr>
                <a:defRPr/>
              </a:pPr>
              <a:t>38</a:t>
            </a:fld>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r>
              <a:rPr lang="en-US" sz="3200" dirty="0" smtClean="0"/>
              <a:t>Tip 12: Transparency and Consent</a:t>
            </a:r>
          </a:p>
        </p:txBody>
      </p:sp>
      <p:sp>
        <p:nvSpPr>
          <p:cNvPr id="72707" name="Rectangle 3"/>
          <p:cNvSpPr>
            <a:spLocks noGrp="1" noChangeArrowheads="1"/>
          </p:cNvSpPr>
          <p:nvPr>
            <p:ph idx="1"/>
          </p:nvPr>
        </p:nvSpPr>
        <p:spPr>
          <a:xfrm>
            <a:off x="457200" y="1600200"/>
            <a:ext cx="8229600" cy="4800600"/>
          </a:xfrm>
        </p:spPr>
        <p:txBody>
          <a:bodyPr/>
          <a:lstStyle/>
          <a:p>
            <a:pPr marL="609600" indent="-609600">
              <a:lnSpc>
                <a:spcPct val="80000"/>
              </a:lnSpc>
              <a:buFontTx/>
              <a:buNone/>
            </a:pPr>
            <a:r>
              <a:rPr lang="en-US" sz="2800" dirty="0" smtClean="0">
                <a:solidFill>
                  <a:srgbClr val="CC0000"/>
                </a:solidFill>
              </a:rPr>
              <a:t>       </a:t>
            </a:r>
            <a:r>
              <a:rPr lang="en-US" sz="2800" b="1" dirty="0" smtClean="0"/>
              <a:t>Transparency and End User Consent Opt-In. </a:t>
            </a:r>
            <a:r>
              <a:rPr lang="en-US" sz="2800" i="1" dirty="0" smtClean="0"/>
              <a:t>David Allen, CTO, </a:t>
            </a:r>
            <a:r>
              <a:rPr lang="en-US" sz="2800" i="1" dirty="0" err="1" smtClean="0"/>
              <a:t>Locaid</a:t>
            </a:r>
            <a:r>
              <a:rPr lang="en-US" sz="2800" i="1" dirty="0" smtClean="0"/>
              <a:t> Technologies</a:t>
            </a:r>
            <a:r>
              <a:rPr lang="en-US" sz="2000" i="1" dirty="0" smtClean="0"/>
              <a:t> </a:t>
            </a:r>
          </a:p>
          <a:p>
            <a:pPr marL="609600" indent="-609600">
              <a:lnSpc>
                <a:spcPct val="80000"/>
              </a:lnSpc>
            </a:pPr>
            <a:endParaRPr lang="en-US" sz="2000" dirty="0" smtClean="0"/>
          </a:p>
          <a:p>
            <a:pPr marL="609600" indent="-609600">
              <a:lnSpc>
                <a:spcPct val="80000"/>
              </a:lnSpc>
            </a:pPr>
            <a:r>
              <a:rPr lang="en-US" sz="2100" dirty="0" smtClean="0"/>
              <a:t>Note: “Opt in” is not always applicable in health care.</a:t>
            </a:r>
          </a:p>
          <a:p>
            <a:pPr marL="609600" indent="-609600">
              <a:lnSpc>
                <a:spcPct val="80000"/>
              </a:lnSpc>
            </a:pPr>
            <a:r>
              <a:rPr lang="en-US" sz="2100" dirty="0" smtClean="0"/>
              <a:t>For any company collecting, sharing and/or storing personal information, clear and explicit user opt-in is key to maintaining a positive brand perception and authenticity. </a:t>
            </a:r>
          </a:p>
          <a:p>
            <a:pPr marL="609600" indent="-609600">
              <a:lnSpc>
                <a:spcPct val="80000"/>
              </a:lnSpc>
            </a:pPr>
            <a:r>
              <a:rPr lang="en-US" sz="2100" dirty="0" smtClean="0"/>
              <a:t>In spring 2012, Google and Apple, and a handful of popular </a:t>
            </a:r>
            <a:r>
              <a:rPr lang="en-US" sz="2100" dirty="0" err="1" smtClean="0"/>
              <a:t>smartphone</a:t>
            </a:r>
            <a:r>
              <a:rPr lang="en-US" sz="2100" dirty="0" smtClean="0"/>
              <a:t> applications were publicly scorned for compiling user information, including location data, and actual names, emails and phone numbers of contacts in users' address books. </a:t>
            </a:r>
          </a:p>
          <a:p>
            <a:pPr marL="609600" indent="-609600">
              <a:lnSpc>
                <a:spcPct val="80000"/>
              </a:lnSpc>
            </a:pPr>
            <a:r>
              <a:rPr lang="en-US" sz="2100" dirty="0" smtClean="0"/>
              <a:t>With numerous privacy lawsuits arising out of these cases, the important facet to recognize is that these companies are not under scrutiny for collecting the data; they're in trouble for not being transparent and obtaining consent with consumers. </a:t>
            </a:r>
          </a:p>
        </p:txBody>
      </p:sp>
      <p:sp>
        <p:nvSpPr>
          <p:cNvPr id="4" name="Rectangle 6"/>
          <p:cNvSpPr>
            <a:spLocks noGrp="1" noChangeArrowheads="1"/>
          </p:cNvSpPr>
          <p:nvPr>
            <p:ph type="sldNum" sz="quarter" idx="12"/>
          </p:nvPr>
        </p:nvSpPr>
        <p:spPr>
          <a:ln/>
        </p:spPr>
        <p:txBody>
          <a:bodyPr/>
          <a:lstStyle/>
          <a:p>
            <a:pPr>
              <a:defRPr/>
            </a:pPr>
            <a:fld id="{1475F57D-EE82-4FCF-9AA1-77023DB41420}" type="slidenum">
              <a:rPr lang="en-US"/>
              <a:pPr>
                <a:defRPr/>
              </a:pPr>
              <a:t>39</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0" dirty="0"/>
              <a:t>30 Amazing Mobile Health Technology Statistics for Today’s Physician</a:t>
            </a:r>
            <a:endParaRPr lang="en-US" dirty="0"/>
          </a:p>
        </p:txBody>
      </p:sp>
      <p:sp>
        <p:nvSpPr>
          <p:cNvPr id="3" name="Content Placeholder 2"/>
          <p:cNvSpPr>
            <a:spLocks noGrp="1"/>
          </p:cNvSpPr>
          <p:nvPr>
            <p:ph idx="1"/>
          </p:nvPr>
        </p:nvSpPr>
        <p:spPr/>
        <p:txBody>
          <a:bodyPr>
            <a:normAutofit/>
          </a:bodyPr>
          <a:lstStyle/>
          <a:p>
            <a:r>
              <a:rPr lang="en-US" sz="2800" dirty="0" smtClean="0"/>
              <a:t>Few </a:t>
            </a:r>
            <a:r>
              <a:rPr lang="en-US" sz="2800" dirty="0"/>
              <a:t>statistics about the information sources that physicians seek when using mobile devices according to a </a:t>
            </a:r>
            <a:r>
              <a:rPr lang="en-US" sz="2800" dirty="0">
                <a:hlinkClick r:id="rId2"/>
              </a:rPr>
              <a:t>Wolters Kluwer Health infographic</a:t>
            </a:r>
            <a:r>
              <a:rPr lang="en-US" sz="2800" dirty="0"/>
              <a:t>:</a:t>
            </a:r>
          </a:p>
          <a:p>
            <a:pPr lvl="1"/>
            <a:r>
              <a:rPr lang="en-US" sz="2400" dirty="0"/>
              <a:t>72% of physicians access drug information from smartphones.</a:t>
            </a:r>
          </a:p>
          <a:p>
            <a:pPr lvl="1"/>
            <a:r>
              <a:rPr lang="en-US" sz="2400" dirty="0"/>
              <a:t>63% of physicians access medical research from tablets.</a:t>
            </a:r>
          </a:p>
          <a:p>
            <a:pPr lvl="1"/>
            <a:r>
              <a:rPr lang="en-US" sz="2400" dirty="0"/>
              <a:t>44% of physicians communicate with nurses and other staff from smartphones.</a:t>
            </a:r>
          </a:p>
          <a:p>
            <a:endParaRPr lang="en-US" dirty="0"/>
          </a:p>
        </p:txBody>
      </p:sp>
    </p:spTree>
    <p:extLst>
      <p:ext uri="{BB962C8B-B14F-4D97-AF65-F5344CB8AC3E}">
        <p14:creationId xmlns:p14="http://schemas.microsoft.com/office/powerpoint/2010/main" val="29209505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en-US" sz="3200" dirty="0" smtClean="0"/>
              <a:t>Tip 13: The Landscape is Changing</a:t>
            </a:r>
          </a:p>
        </p:txBody>
      </p:sp>
      <p:sp>
        <p:nvSpPr>
          <p:cNvPr id="73731" name="Rectangle 3"/>
          <p:cNvSpPr>
            <a:spLocks noGrp="1" noChangeArrowheads="1"/>
          </p:cNvSpPr>
          <p:nvPr>
            <p:ph idx="1"/>
          </p:nvPr>
        </p:nvSpPr>
        <p:spPr/>
        <p:txBody>
          <a:bodyPr>
            <a:normAutofit fontScale="92500" lnSpcReduction="10000"/>
          </a:bodyPr>
          <a:lstStyle/>
          <a:p>
            <a:pPr marL="609600" indent="-609600">
              <a:lnSpc>
                <a:spcPct val="80000"/>
              </a:lnSpc>
              <a:buFontTx/>
              <a:buNone/>
            </a:pPr>
            <a:r>
              <a:rPr lang="en-US" sz="2400" dirty="0" smtClean="0">
                <a:solidFill>
                  <a:srgbClr val="CC0000"/>
                </a:solidFill>
              </a:rPr>
              <a:t>        </a:t>
            </a:r>
            <a:r>
              <a:rPr lang="en-US" sz="2400" b="1" dirty="0" smtClean="0"/>
              <a:t>The mobile web and "app" landscape is not your father's Internet. </a:t>
            </a:r>
            <a:r>
              <a:rPr lang="en-US" sz="2400" i="1" dirty="0" smtClean="0"/>
              <a:t>Pam Dixon, executive director, World Privacy Forum </a:t>
            </a:r>
          </a:p>
          <a:p>
            <a:pPr marL="609600" indent="-609600">
              <a:lnSpc>
                <a:spcPct val="80000"/>
              </a:lnSpc>
            </a:pPr>
            <a:endParaRPr lang="en-US" sz="1800" dirty="0" smtClean="0"/>
          </a:p>
          <a:p>
            <a:pPr marL="609600" indent="-609600">
              <a:lnSpc>
                <a:spcPct val="80000"/>
              </a:lnSpc>
            </a:pPr>
            <a:r>
              <a:rPr lang="en-US" sz="1800" dirty="0" smtClean="0"/>
              <a:t>It's important that health care providers conduct a thorough technical review/risk audit of these new technologies before implementation. </a:t>
            </a:r>
          </a:p>
          <a:p>
            <a:pPr marL="609600" indent="-609600">
              <a:lnSpc>
                <a:spcPct val="80000"/>
              </a:lnSpc>
            </a:pPr>
            <a:r>
              <a:rPr lang="en-US" sz="1800" dirty="0" smtClean="0"/>
              <a:t>Assessments need to include how and when the technology will be used by patients and/or employees. </a:t>
            </a:r>
          </a:p>
          <a:p>
            <a:pPr marL="609600" indent="-609600">
              <a:lnSpc>
                <a:spcPct val="80000"/>
              </a:lnSpc>
            </a:pPr>
            <a:r>
              <a:rPr lang="en-US" sz="1800" dirty="0" smtClean="0"/>
              <a:t>Many health care providers are looking at developing or using apps, especially for tablets and </a:t>
            </a:r>
            <a:r>
              <a:rPr lang="en-US" sz="1800" dirty="0" err="1" smtClean="0"/>
              <a:t>iPhones</a:t>
            </a:r>
            <a:r>
              <a:rPr lang="en-US" sz="1800" dirty="0" smtClean="0"/>
              <a:t>. I've seen everything from single apps like </a:t>
            </a:r>
            <a:r>
              <a:rPr lang="en-US" sz="1800" dirty="0" err="1" smtClean="0"/>
              <a:t>iPhone</a:t>
            </a:r>
            <a:r>
              <a:rPr lang="en-US" sz="1800" dirty="0" smtClean="0"/>
              <a:t> </a:t>
            </a:r>
            <a:r>
              <a:rPr lang="en-US" sz="1800" dirty="0" err="1" smtClean="0"/>
              <a:t>glucometers</a:t>
            </a:r>
            <a:r>
              <a:rPr lang="en-US" sz="1800" dirty="0" smtClean="0"/>
              <a:t> to providers handing out tablets for full "clinic in hand" programs. </a:t>
            </a:r>
          </a:p>
          <a:p>
            <a:pPr marL="609600" indent="-609600">
              <a:lnSpc>
                <a:spcPct val="80000"/>
              </a:lnSpc>
            </a:pPr>
            <a:r>
              <a:rPr lang="en-US" sz="1800" dirty="0" smtClean="0"/>
              <a:t>For those health care providers developing their own app or mobile clinic tablet, it is crucial to have the app development team sit down with the legal, privacy, and compliance counsel. </a:t>
            </a:r>
          </a:p>
          <a:p>
            <a:pPr marL="609600" indent="-609600">
              <a:lnSpc>
                <a:spcPct val="80000"/>
              </a:lnSpc>
            </a:pPr>
            <a:r>
              <a:rPr lang="en-US" sz="1800" dirty="0" smtClean="0"/>
              <a:t>This can head off all sorts of problems later on. Compliance always needs to win, and developers need to really understand that.  </a:t>
            </a:r>
          </a:p>
          <a:p>
            <a:pPr marL="609600" indent="-609600">
              <a:lnSpc>
                <a:spcPct val="80000"/>
              </a:lnSpc>
            </a:pPr>
            <a:r>
              <a:rPr lang="en-US" sz="1800" dirty="0" smtClean="0"/>
              <a:t>Note that the FDA is moving toward regulation of medical “apps” as medical devices.</a:t>
            </a:r>
          </a:p>
        </p:txBody>
      </p:sp>
      <p:sp>
        <p:nvSpPr>
          <p:cNvPr id="4" name="Rectangle 6"/>
          <p:cNvSpPr>
            <a:spLocks noGrp="1" noChangeArrowheads="1"/>
          </p:cNvSpPr>
          <p:nvPr>
            <p:ph type="sldNum" sz="quarter" idx="12"/>
          </p:nvPr>
        </p:nvSpPr>
        <p:spPr>
          <a:ln/>
        </p:spPr>
        <p:txBody>
          <a:bodyPr/>
          <a:lstStyle/>
          <a:p>
            <a:pPr>
              <a:defRPr/>
            </a:pPr>
            <a:fld id="{5392ECD2-C778-44C2-8790-EA4419440C56}" type="slidenum">
              <a:rPr lang="en-US"/>
              <a:pPr>
                <a:defRPr/>
              </a:pPr>
              <a:t>40</a:t>
            </a:fld>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457200" y="274638"/>
            <a:ext cx="8153400" cy="868362"/>
          </a:xfrm>
        </p:spPr>
        <p:txBody>
          <a:bodyPr/>
          <a:lstStyle/>
          <a:p>
            <a:r>
              <a:rPr lang="en-US" sz="4800" smtClean="0">
                <a:solidFill>
                  <a:schemeClr val="tx1"/>
                </a:solidFill>
              </a:rPr>
              <a:t>mHIMSS </a:t>
            </a:r>
            <a:endParaRPr lang="en-US" sz="4000" smtClean="0">
              <a:solidFill>
                <a:schemeClr val="tx1"/>
              </a:solidFill>
            </a:endParaRPr>
          </a:p>
        </p:txBody>
      </p:sp>
      <p:sp>
        <p:nvSpPr>
          <p:cNvPr id="74755" name="Rectangle 3"/>
          <p:cNvSpPr>
            <a:spLocks noGrp="1" noChangeArrowheads="1"/>
          </p:cNvSpPr>
          <p:nvPr>
            <p:ph idx="1"/>
          </p:nvPr>
        </p:nvSpPr>
        <p:spPr>
          <a:xfrm>
            <a:off x="457200" y="1674523"/>
            <a:ext cx="8229600" cy="4525963"/>
          </a:xfrm>
        </p:spPr>
        <p:txBody>
          <a:bodyPr/>
          <a:lstStyle/>
          <a:p>
            <a:r>
              <a:rPr lang="en-US" sz="2000" dirty="0" smtClean="0"/>
              <a:t>Resources: mobile devices in healthcare </a:t>
            </a:r>
            <a:r>
              <a:rPr lang="en-US" sz="2000" dirty="0">
                <a:hlinkClick r:id="rId2"/>
              </a:rPr>
              <a:t>http://</a:t>
            </a:r>
            <a:r>
              <a:rPr lang="en-US" sz="2000" dirty="0" smtClean="0">
                <a:hlinkClick r:id="rId2"/>
              </a:rPr>
              <a:t>www.himss.org/mhealth</a:t>
            </a:r>
            <a:endParaRPr lang="en-US" sz="2000" dirty="0" smtClean="0"/>
          </a:p>
          <a:p>
            <a:pPr marL="0" indent="0">
              <a:buNone/>
            </a:pPr>
            <a:endParaRPr lang="en-US" sz="2000" dirty="0" smtClean="0"/>
          </a:p>
        </p:txBody>
      </p:sp>
      <p:sp>
        <p:nvSpPr>
          <p:cNvPr id="5" name="Rectangle 6"/>
          <p:cNvSpPr>
            <a:spLocks noGrp="1" noChangeArrowheads="1"/>
          </p:cNvSpPr>
          <p:nvPr>
            <p:ph type="sldNum" sz="quarter" idx="12"/>
          </p:nvPr>
        </p:nvSpPr>
        <p:spPr>
          <a:ln/>
        </p:spPr>
        <p:txBody>
          <a:bodyPr/>
          <a:lstStyle/>
          <a:p>
            <a:pPr>
              <a:defRPr/>
            </a:pPr>
            <a:fld id="{70DC017D-0F8B-4BB9-888A-4C2887D0B10A}" type="slidenum">
              <a:rPr lang="en-US"/>
              <a:pPr>
                <a:defRPr/>
              </a:pPr>
              <a:t>41</a:t>
            </a:fld>
            <a:endParaRPr lang="en-US"/>
          </a:p>
        </p:txBody>
      </p:sp>
      <p:pic>
        <p:nvPicPr>
          <p:cNvPr id="74756" name="Picture 4"/>
          <p:cNvPicPr>
            <a:picLocks noChangeAspect="1" noChangeArrowheads="1"/>
          </p:cNvPicPr>
          <p:nvPr/>
        </p:nvPicPr>
        <p:blipFill>
          <a:blip r:embed="rId3" cstate="print"/>
          <a:srcRect/>
          <a:stretch>
            <a:fillRect/>
          </a:stretch>
        </p:blipFill>
        <p:spPr bwMode="auto">
          <a:xfrm>
            <a:off x="1219200" y="2133600"/>
            <a:ext cx="6705600" cy="40703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4466" name="Rectangle 2"/>
          <p:cNvSpPr>
            <a:spLocks noGrp="1" noChangeArrowheads="1"/>
          </p:cNvSpPr>
          <p:nvPr>
            <p:ph type="title"/>
          </p:nvPr>
        </p:nvSpPr>
        <p:spPr/>
        <p:txBody>
          <a:bodyPr/>
          <a:lstStyle/>
          <a:p>
            <a:r>
              <a:rPr lang="en-US"/>
              <a:t>Questions</a:t>
            </a:r>
          </a:p>
        </p:txBody>
      </p:sp>
      <p:pic>
        <p:nvPicPr>
          <p:cNvPr id="574467" name="Picture 3" descr="MCj00787110000[1]"/>
          <p:cNvPicPr>
            <a:picLocks noChangeAspect="1" noChangeArrowheads="1"/>
          </p:cNvPicPr>
          <p:nvPr/>
        </p:nvPicPr>
        <p:blipFill>
          <a:blip r:embed="rId2" cstate="print"/>
          <a:srcRect/>
          <a:stretch>
            <a:fillRect/>
          </a:stretch>
        </p:blipFill>
        <p:spPr bwMode="auto">
          <a:xfrm>
            <a:off x="3657600" y="1676360"/>
            <a:ext cx="1621805" cy="3933210"/>
          </a:xfrm>
          <a:prstGeom prst="rect">
            <a:avLst/>
          </a:prstGeom>
          <a:noFill/>
        </p:spPr>
      </p:pic>
      <p:sp>
        <p:nvSpPr>
          <p:cNvPr id="574468" name="SMARTPenAnnotation0"/>
          <p:cNvSpPr>
            <a:spLocks/>
          </p:cNvSpPr>
          <p:nvPr/>
        </p:nvSpPr>
        <p:spPr bwMode="auto">
          <a:xfrm>
            <a:off x="9501722" y="0"/>
            <a:ext cx="4019" cy="1861"/>
          </a:xfrm>
          <a:custGeom>
            <a:avLst/>
            <a:gdLst/>
            <a:ahLst/>
            <a:cxnLst>
              <a:cxn ang="0">
                <a:pos x="0" y="0"/>
              </a:cxn>
              <a:cxn ang="0">
                <a:pos x="1" y="0"/>
              </a:cxn>
              <a:cxn ang="0">
                <a:pos x="0" y="0"/>
              </a:cxn>
            </a:cxnLst>
            <a:rect l="0" t="0" r="r" b="b"/>
            <a:pathLst>
              <a:path w="2" h="1">
                <a:moveTo>
                  <a:pt x="0" y="0"/>
                </a:moveTo>
                <a:lnTo>
                  <a:pt x="1" y="0"/>
                </a:lnTo>
                <a:lnTo>
                  <a:pt x="0" y="0"/>
                </a:lnTo>
                <a:close/>
              </a:path>
            </a:pathLst>
          </a:custGeom>
          <a:solidFill>
            <a:schemeClr val="accent1"/>
          </a:solidFill>
          <a:ln w="38100" cap="flat">
            <a:solidFill>
              <a:srgbClr val="FF0000"/>
            </a:solidFill>
            <a:prstDash val="solid"/>
            <a:round/>
            <a:headEnd/>
            <a:tailEnd/>
          </a:ln>
          <a:effectLst/>
        </p:spPr>
        <p:txBody>
          <a:bodyPr wrap="none" lIns="111904" tIns="55952" rIns="111904" bIns="55952" anchor="ctr"/>
          <a:lstStyle/>
          <a:p>
            <a:endParaRPr lang="en-US"/>
          </a:p>
        </p:txBody>
      </p:sp>
      <p:sp>
        <p:nvSpPr>
          <p:cNvPr id="574469" name="SMARTPenAnnotation1"/>
          <p:cNvSpPr>
            <a:spLocks/>
          </p:cNvSpPr>
          <p:nvPr/>
        </p:nvSpPr>
        <p:spPr bwMode="auto">
          <a:xfrm>
            <a:off x="9501722" y="0"/>
            <a:ext cx="4019" cy="1861"/>
          </a:xfrm>
          <a:custGeom>
            <a:avLst/>
            <a:gdLst/>
            <a:ahLst/>
            <a:cxnLst>
              <a:cxn ang="0">
                <a:pos x="0" y="0"/>
              </a:cxn>
              <a:cxn ang="0">
                <a:pos x="1" y="0"/>
              </a:cxn>
              <a:cxn ang="0">
                <a:pos x="0" y="0"/>
              </a:cxn>
            </a:cxnLst>
            <a:rect l="0" t="0" r="r" b="b"/>
            <a:pathLst>
              <a:path w="2" h="1">
                <a:moveTo>
                  <a:pt x="0" y="0"/>
                </a:moveTo>
                <a:lnTo>
                  <a:pt x="1" y="0"/>
                </a:lnTo>
                <a:lnTo>
                  <a:pt x="0" y="0"/>
                </a:lnTo>
                <a:close/>
              </a:path>
            </a:pathLst>
          </a:custGeom>
          <a:solidFill>
            <a:schemeClr val="accent1"/>
          </a:solidFill>
          <a:ln w="38100" cap="flat">
            <a:solidFill>
              <a:srgbClr val="FF0000"/>
            </a:solidFill>
            <a:prstDash val="solid"/>
            <a:round/>
            <a:headEnd/>
            <a:tailEnd/>
          </a:ln>
          <a:effectLst/>
        </p:spPr>
        <p:txBody>
          <a:bodyPr wrap="none" lIns="111904" tIns="55952" rIns="111904" bIns="55952" anchor="ctr"/>
          <a:lstStyle/>
          <a:p>
            <a:endParaRPr lang="en-US"/>
          </a:p>
        </p:txBody>
      </p:sp>
      <p:sp>
        <p:nvSpPr>
          <p:cNvPr id="574470" name="SMARTPenAnnotation2"/>
          <p:cNvSpPr>
            <a:spLocks/>
          </p:cNvSpPr>
          <p:nvPr/>
        </p:nvSpPr>
        <p:spPr bwMode="auto">
          <a:xfrm>
            <a:off x="9501722" y="0"/>
            <a:ext cx="4019" cy="1861"/>
          </a:xfrm>
          <a:custGeom>
            <a:avLst/>
            <a:gdLst/>
            <a:ahLst/>
            <a:cxnLst>
              <a:cxn ang="0">
                <a:pos x="0" y="0"/>
              </a:cxn>
              <a:cxn ang="0">
                <a:pos x="1" y="0"/>
              </a:cxn>
              <a:cxn ang="0">
                <a:pos x="0" y="0"/>
              </a:cxn>
            </a:cxnLst>
            <a:rect l="0" t="0" r="r" b="b"/>
            <a:pathLst>
              <a:path w="2" h="1">
                <a:moveTo>
                  <a:pt x="0" y="0"/>
                </a:moveTo>
                <a:lnTo>
                  <a:pt x="1" y="0"/>
                </a:lnTo>
                <a:lnTo>
                  <a:pt x="0" y="0"/>
                </a:lnTo>
                <a:close/>
              </a:path>
            </a:pathLst>
          </a:custGeom>
          <a:solidFill>
            <a:schemeClr val="accent1"/>
          </a:solidFill>
          <a:ln w="38100" cap="flat">
            <a:solidFill>
              <a:srgbClr val="FF0000"/>
            </a:solidFill>
            <a:prstDash val="solid"/>
            <a:round/>
            <a:headEnd/>
            <a:tailEnd/>
          </a:ln>
          <a:effectLst/>
        </p:spPr>
        <p:txBody>
          <a:bodyPr wrap="none" lIns="111904" tIns="55952" rIns="111904" bIns="55952" anchor="ctr"/>
          <a:lstStyle/>
          <a:p>
            <a:endParaRPr lang="en-US"/>
          </a:p>
        </p:txBody>
      </p:sp>
      <p:sp>
        <p:nvSpPr>
          <p:cNvPr id="574471" name="SMARTPenAnnotation3"/>
          <p:cNvSpPr>
            <a:spLocks/>
          </p:cNvSpPr>
          <p:nvPr/>
        </p:nvSpPr>
        <p:spPr bwMode="auto">
          <a:xfrm>
            <a:off x="9501722" y="0"/>
            <a:ext cx="4019" cy="1861"/>
          </a:xfrm>
          <a:custGeom>
            <a:avLst/>
            <a:gdLst/>
            <a:ahLst/>
            <a:cxnLst>
              <a:cxn ang="0">
                <a:pos x="0" y="0"/>
              </a:cxn>
              <a:cxn ang="0">
                <a:pos x="1" y="0"/>
              </a:cxn>
              <a:cxn ang="0">
                <a:pos x="0" y="0"/>
              </a:cxn>
            </a:cxnLst>
            <a:rect l="0" t="0" r="r" b="b"/>
            <a:pathLst>
              <a:path w="2" h="1">
                <a:moveTo>
                  <a:pt x="0" y="0"/>
                </a:moveTo>
                <a:lnTo>
                  <a:pt x="1" y="0"/>
                </a:lnTo>
                <a:lnTo>
                  <a:pt x="0" y="0"/>
                </a:lnTo>
                <a:close/>
              </a:path>
            </a:pathLst>
          </a:custGeom>
          <a:solidFill>
            <a:schemeClr val="accent1"/>
          </a:solidFill>
          <a:ln w="38100" cap="flat">
            <a:solidFill>
              <a:srgbClr val="FF0000"/>
            </a:solidFill>
            <a:prstDash val="solid"/>
            <a:round/>
            <a:headEnd/>
            <a:tailEnd/>
          </a:ln>
          <a:effectLst/>
        </p:spPr>
        <p:txBody>
          <a:bodyPr wrap="none" lIns="111904" tIns="55952" rIns="111904" bIns="55952" anchor="ctr"/>
          <a:lstStyle/>
          <a:p>
            <a:endParaRPr lang="en-US"/>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0" dirty="0"/>
              <a:t>30 Amazing Mobile Health Technology Statistics for Today’s Physician</a:t>
            </a:r>
            <a:endParaRPr lang="en-US" dirty="0"/>
          </a:p>
        </p:txBody>
      </p:sp>
      <p:pic>
        <p:nvPicPr>
          <p:cNvPr id="4" name="Content Placeholder 3" descr="Screen Clipping"/>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57400" y="1600200"/>
            <a:ext cx="4266026" cy="4525963"/>
          </a:xfrm>
        </p:spPr>
      </p:pic>
    </p:spTree>
    <p:extLst>
      <p:ext uri="{BB962C8B-B14F-4D97-AF65-F5344CB8AC3E}">
        <p14:creationId xmlns:p14="http://schemas.microsoft.com/office/powerpoint/2010/main" val="37930284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ABA Health</a:t>
            </a:r>
            <a:endParaRPr lang="en-US" dirty="0"/>
          </a:p>
        </p:txBody>
      </p:sp>
      <p:pic>
        <p:nvPicPr>
          <p:cNvPr id="4" name="Content Placeholder 3" descr="Screen Clipping"/>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71180" y="1452286"/>
            <a:ext cx="6201640" cy="3953427"/>
          </a:xfrm>
        </p:spPr>
      </p:pic>
      <p:sp>
        <p:nvSpPr>
          <p:cNvPr id="5" name="Rectangle 4"/>
          <p:cNvSpPr/>
          <p:nvPr/>
        </p:nvSpPr>
        <p:spPr>
          <a:xfrm>
            <a:off x="1676400" y="5638800"/>
            <a:ext cx="7086600" cy="707886"/>
          </a:xfrm>
          <a:prstGeom prst="rect">
            <a:avLst/>
          </a:prstGeom>
        </p:spPr>
        <p:txBody>
          <a:bodyPr wrap="square">
            <a:spAutoFit/>
          </a:bodyPr>
          <a:lstStyle/>
          <a:p>
            <a:r>
              <a:rPr lang="en-US" sz="2000" dirty="0"/>
              <a:t>https://www.americanbar.org/newsletter/publications/aba_health_esource_home/aba_health_law_esource_1110_barrett.html</a:t>
            </a:r>
          </a:p>
        </p:txBody>
      </p:sp>
    </p:spTree>
    <p:extLst>
      <p:ext uri="{BB962C8B-B14F-4D97-AF65-F5344CB8AC3E}">
        <p14:creationId xmlns:p14="http://schemas.microsoft.com/office/powerpoint/2010/main" val="35756825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ABA Health</a:t>
            </a:r>
          </a:p>
        </p:txBody>
      </p:sp>
      <p:sp>
        <p:nvSpPr>
          <p:cNvPr id="3" name="Content Placeholder 2"/>
          <p:cNvSpPr>
            <a:spLocks noGrp="1"/>
          </p:cNvSpPr>
          <p:nvPr>
            <p:ph idx="1"/>
          </p:nvPr>
        </p:nvSpPr>
        <p:spPr/>
        <p:txBody>
          <a:bodyPr>
            <a:normAutofit fontScale="77500" lnSpcReduction="20000"/>
          </a:bodyPr>
          <a:lstStyle/>
          <a:p>
            <a:r>
              <a:rPr lang="en-US" dirty="0"/>
              <a:t>According to the Department of Health and Human Services, the HIPAA Security Rule outlines national standards designed to protect individuals’ electronic protected health information (“</a:t>
            </a:r>
            <a:r>
              <a:rPr lang="en-US" dirty="0" err="1"/>
              <a:t>ePHI</a:t>
            </a:r>
            <a:r>
              <a:rPr lang="en-US" dirty="0"/>
              <a:t>”) that is “created, received, used, or maintained by a covered entity</a:t>
            </a:r>
            <a:r>
              <a:rPr lang="en-US" dirty="0" smtClean="0"/>
              <a:t>.”</a:t>
            </a:r>
          </a:p>
          <a:p>
            <a:endParaRPr lang="en-US" dirty="0" smtClean="0"/>
          </a:p>
          <a:p>
            <a:r>
              <a:rPr lang="en-US" dirty="0" smtClean="0"/>
              <a:t>Unauthorized </a:t>
            </a:r>
            <a:r>
              <a:rPr lang="en-US" dirty="0"/>
              <a:t>disclosure of PHI is a risk because mobile devices store data on the device itself in one of two ways: </a:t>
            </a:r>
            <a:endParaRPr lang="en-US" dirty="0" smtClean="0"/>
          </a:p>
          <a:p>
            <a:pPr lvl="1"/>
            <a:r>
              <a:rPr lang="en-US" dirty="0" smtClean="0"/>
              <a:t>(</a:t>
            </a:r>
            <a:r>
              <a:rPr lang="en-US" dirty="0"/>
              <a:t>1) </a:t>
            </a:r>
            <a:r>
              <a:rPr lang="en-US" dirty="0">
                <a:solidFill>
                  <a:srgbClr val="FF0000"/>
                </a:solidFill>
              </a:rPr>
              <a:t>within the computer </a:t>
            </a:r>
            <a:r>
              <a:rPr lang="en-US" dirty="0"/>
              <a:t>“onboard memory”; </a:t>
            </a:r>
            <a:endParaRPr lang="en-US" dirty="0" smtClean="0"/>
          </a:p>
          <a:p>
            <a:pPr lvl="1"/>
            <a:r>
              <a:rPr lang="en-US" dirty="0" smtClean="0"/>
              <a:t>(</a:t>
            </a:r>
            <a:r>
              <a:rPr lang="en-US" dirty="0"/>
              <a:t>2) </a:t>
            </a:r>
            <a:r>
              <a:rPr lang="en-US" dirty="0">
                <a:solidFill>
                  <a:srgbClr val="FF0000"/>
                </a:solidFill>
              </a:rPr>
              <a:t>within the SIM </a:t>
            </a:r>
            <a:r>
              <a:rPr lang="en-US" dirty="0"/>
              <a:t>card or memory </a:t>
            </a:r>
            <a:r>
              <a:rPr lang="en-US" dirty="0" smtClean="0"/>
              <a:t>chip.</a:t>
            </a:r>
          </a:p>
          <a:p>
            <a:endParaRPr lang="en-US" dirty="0" smtClean="0"/>
          </a:p>
          <a:p>
            <a:r>
              <a:rPr lang="en-US" dirty="0" smtClean="0"/>
              <a:t>Thus</a:t>
            </a:r>
            <a:r>
              <a:rPr lang="en-US" dirty="0"/>
              <a:t>, mobile devices used to exchange </a:t>
            </a:r>
            <a:r>
              <a:rPr lang="en-US" dirty="0" err="1"/>
              <a:t>ePHI</a:t>
            </a:r>
            <a:r>
              <a:rPr lang="en-US" dirty="0"/>
              <a:t> retain a record of that data on the device. </a:t>
            </a:r>
            <a:endParaRPr lang="en-US" dirty="0" smtClean="0"/>
          </a:p>
          <a:p>
            <a:endParaRPr lang="en-US" dirty="0" smtClean="0"/>
          </a:p>
          <a:p>
            <a:r>
              <a:rPr lang="en-US" dirty="0" smtClean="0"/>
              <a:t>In </a:t>
            </a:r>
            <a:r>
              <a:rPr lang="en-US" dirty="0"/>
              <a:t>addition, mobile devices may not restrict user access to data through the use of encryption software or authentication features. </a:t>
            </a:r>
            <a:endParaRPr lang="en-US" dirty="0" smtClean="0"/>
          </a:p>
          <a:p>
            <a:endParaRPr lang="en-US" dirty="0" smtClean="0"/>
          </a:p>
          <a:p>
            <a:r>
              <a:rPr lang="en-US" dirty="0" smtClean="0"/>
              <a:t>Therefore</a:t>
            </a:r>
            <a:r>
              <a:rPr lang="en-US" dirty="0"/>
              <a:t>, covered entities must be aware of the unique security risk inherent in using mobile devices to exchange </a:t>
            </a:r>
            <a:r>
              <a:rPr lang="en-US" dirty="0" err="1"/>
              <a:t>ePHI</a:t>
            </a:r>
            <a:r>
              <a:rPr lang="en-US" dirty="0"/>
              <a:t>.</a:t>
            </a:r>
          </a:p>
        </p:txBody>
      </p:sp>
    </p:spTree>
    <p:extLst>
      <p:ext uri="{BB962C8B-B14F-4D97-AF65-F5344CB8AC3E}">
        <p14:creationId xmlns:p14="http://schemas.microsoft.com/office/powerpoint/2010/main" val="2765961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r>
              <a:rPr lang="en-US" smtClean="0"/>
              <a:t>What Are Mobile Devices?</a:t>
            </a:r>
          </a:p>
        </p:txBody>
      </p:sp>
      <p:sp>
        <p:nvSpPr>
          <p:cNvPr id="18434" name="Content Placeholder 2"/>
          <p:cNvSpPr>
            <a:spLocks noGrp="1"/>
          </p:cNvSpPr>
          <p:nvPr>
            <p:ph idx="1"/>
          </p:nvPr>
        </p:nvSpPr>
        <p:spPr>
          <a:xfrm>
            <a:off x="457200" y="1524000"/>
            <a:ext cx="8229600" cy="4525963"/>
          </a:xfrm>
        </p:spPr>
        <p:txBody>
          <a:bodyPr/>
          <a:lstStyle/>
          <a:p>
            <a:r>
              <a:rPr lang="en-US" sz="2800" dirty="0" smtClean="0"/>
              <a:t>Computation: laptops</a:t>
            </a:r>
          </a:p>
          <a:p>
            <a:r>
              <a:rPr lang="en-US" sz="2800" dirty="0" smtClean="0"/>
              <a:t>Communication (and computation)</a:t>
            </a:r>
          </a:p>
          <a:p>
            <a:pPr lvl="1"/>
            <a:r>
              <a:rPr lang="en-US" sz="2400" dirty="0" smtClean="0"/>
              <a:t>“Smart” phones</a:t>
            </a:r>
          </a:p>
          <a:p>
            <a:pPr lvl="1"/>
            <a:r>
              <a:rPr lang="en-US" sz="2400" dirty="0" smtClean="0"/>
              <a:t>Tablet computers</a:t>
            </a:r>
          </a:p>
          <a:p>
            <a:pPr lvl="1"/>
            <a:r>
              <a:rPr lang="en-US" sz="2400" dirty="0" smtClean="0"/>
              <a:t>Laptops again</a:t>
            </a:r>
          </a:p>
          <a:p>
            <a:r>
              <a:rPr lang="en-US" sz="2800" dirty="0" smtClean="0"/>
              <a:t>Storage (only; the above also have storage)</a:t>
            </a:r>
          </a:p>
          <a:p>
            <a:pPr lvl="1"/>
            <a:r>
              <a:rPr lang="en-US" sz="2400" dirty="0" smtClean="0"/>
              <a:t>USB drives</a:t>
            </a:r>
          </a:p>
          <a:p>
            <a:pPr lvl="1"/>
            <a:r>
              <a:rPr lang="en-US" sz="2400" dirty="0" smtClean="0"/>
              <a:t>Memory cards</a:t>
            </a:r>
          </a:p>
          <a:p>
            <a:pPr lvl="1"/>
            <a:r>
              <a:rPr lang="en-US" sz="2400" dirty="0" smtClean="0"/>
              <a:t>Wireless-enabled storage</a:t>
            </a:r>
          </a:p>
        </p:txBody>
      </p:sp>
      <p:sp>
        <p:nvSpPr>
          <p:cNvPr id="4" name="Rectangle 6"/>
          <p:cNvSpPr>
            <a:spLocks noGrp="1" noChangeArrowheads="1"/>
          </p:cNvSpPr>
          <p:nvPr>
            <p:ph type="sldNum" sz="quarter" idx="12"/>
          </p:nvPr>
        </p:nvSpPr>
        <p:spPr>
          <a:ln/>
        </p:spPr>
        <p:txBody>
          <a:bodyPr/>
          <a:lstStyle/>
          <a:p>
            <a:pPr>
              <a:defRPr/>
            </a:pPr>
            <a:fld id="{6932229C-46B2-418A-9403-E7AAB6B470DB}" type="slidenum">
              <a:rPr lang="en-US"/>
              <a:pPr>
                <a:defRPr/>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sz="3200" dirty="0" smtClean="0"/>
              <a:t>Mobile Device Threats To Healthcare</a:t>
            </a:r>
          </a:p>
        </p:txBody>
      </p:sp>
      <p:sp>
        <p:nvSpPr>
          <p:cNvPr id="45059" name="Rectangle 3"/>
          <p:cNvSpPr>
            <a:spLocks noGrp="1" noChangeArrowheads="1"/>
          </p:cNvSpPr>
          <p:nvPr>
            <p:ph idx="1"/>
          </p:nvPr>
        </p:nvSpPr>
        <p:spPr>
          <a:xfrm>
            <a:off x="685800" y="1447800"/>
            <a:ext cx="7773405" cy="4848602"/>
          </a:xfrm>
        </p:spPr>
        <p:txBody>
          <a:bodyPr>
            <a:normAutofit fontScale="92500" lnSpcReduction="20000"/>
          </a:bodyPr>
          <a:lstStyle/>
          <a:p>
            <a:pPr>
              <a:lnSpc>
                <a:spcPct val="80000"/>
              </a:lnSpc>
            </a:pPr>
            <a:endParaRPr lang="en-US" sz="2900" dirty="0" smtClean="0"/>
          </a:p>
          <a:p>
            <a:pPr>
              <a:lnSpc>
                <a:spcPct val="80000"/>
              </a:lnSpc>
            </a:pPr>
            <a:r>
              <a:rPr lang="en-US" sz="2900" dirty="0" smtClean="0"/>
              <a:t>Mobile devices– </a:t>
            </a:r>
            <a:r>
              <a:rPr lang="en-US" sz="2900" dirty="0" smtClean="0">
                <a:solidFill>
                  <a:srgbClr val="FF0000"/>
                </a:solidFill>
              </a:rPr>
              <a:t>thumb drives</a:t>
            </a:r>
            <a:r>
              <a:rPr lang="en-US" sz="2900" dirty="0" smtClean="0"/>
              <a:t>, </a:t>
            </a:r>
            <a:r>
              <a:rPr lang="en-US" sz="2900" dirty="0" smtClean="0">
                <a:solidFill>
                  <a:srgbClr val="FF0000"/>
                </a:solidFill>
              </a:rPr>
              <a:t>smartphones</a:t>
            </a:r>
            <a:r>
              <a:rPr lang="en-US" sz="2900" dirty="0" smtClean="0"/>
              <a:t>, external hard drives, </a:t>
            </a:r>
            <a:r>
              <a:rPr lang="en-US" sz="2900" dirty="0" smtClean="0">
                <a:solidFill>
                  <a:srgbClr val="FF0000"/>
                </a:solidFill>
              </a:rPr>
              <a:t>tablets</a:t>
            </a:r>
            <a:r>
              <a:rPr lang="en-US" sz="2900" dirty="0" smtClean="0"/>
              <a:t> and </a:t>
            </a:r>
            <a:r>
              <a:rPr lang="en-US" sz="2900" dirty="0" smtClean="0">
                <a:solidFill>
                  <a:srgbClr val="FF0000"/>
                </a:solidFill>
              </a:rPr>
              <a:t>laptops</a:t>
            </a:r>
            <a:r>
              <a:rPr lang="en-US" sz="2900" dirty="0" smtClean="0"/>
              <a:t> – are increasingly exposing protected health information (PHI), with threat risks growing, according to the Department of Homeland Security.</a:t>
            </a:r>
          </a:p>
          <a:p>
            <a:pPr>
              <a:lnSpc>
                <a:spcPct val="80000"/>
              </a:lnSpc>
            </a:pPr>
            <a:endParaRPr lang="en-US" sz="2900" dirty="0" smtClean="0"/>
          </a:p>
          <a:p>
            <a:pPr>
              <a:lnSpc>
                <a:spcPct val="80000"/>
              </a:lnSpc>
            </a:pPr>
            <a:r>
              <a:rPr lang="en-US" sz="2900" dirty="0" smtClean="0"/>
              <a:t>Mobile devices pose significant risks for </a:t>
            </a:r>
            <a:r>
              <a:rPr lang="en-US" sz="2900" dirty="0" smtClean="0">
                <a:solidFill>
                  <a:srgbClr val="FF0000"/>
                </a:solidFill>
              </a:rPr>
              <a:t>privacy incidents</a:t>
            </a:r>
            <a:r>
              <a:rPr lang="en-US" sz="2900" dirty="0" smtClean="0"/>
              <a:t> for healthcare organizations, providers and entities responsible for safeguarding protected health information (</a:t>
            </a:r>
            <a:r>
              <a:rPr lang="en-US" sz="2900" dirty="0" smtClean="0">
                <a:solidFill>
                  <a:srgbClr val="FF0000"/>
                </a:solidFill>
              </a:rPr>
              <a:t>PHI</a:t>
            </a:r>
            <a:r>
              <a:rPr lang="en-US" sz="2900" dirty="0" smtClean="0"/>
              <a:t>) under Federal HITECH and HIPAA regulations.  </a:t>
            </a:r>
          </a:p>
          <a:p>
            <a:pPr>
              <a:lnSpc>
                <a:spcPct val="80000"/>
              </a:lnSpc>
            </a:pPr>
            <a:endParaRPr lang="en-US" sz="2800" i="1" dirty="0" smtClean="0"/>
          </a:p>
          <a:p>
            <a:pPr>
              <a:lnSpc>
                <a:spcPct val="80000"/>
              </a:lnSpc>
            </a:pPr>
            <a:r>
              <a:rPr lang="en-US" sz="2800" i="1" dirty="0" smtClean="0"/>
              <a:t>Security tips</a:t>
            </a:r>
            <a:r>
              <a:rPr lang="en-US" sz="2800" dirty="0" smtClean="0"/>
              <a:t> to combat mobile device threats to healthcare will be in the last several slides</a:t>
            </a:r>
          </a:p>
          <a:p>
            <a:pPr>
              <a:lnSpc>
                <a:spcPct val="80000"/>
              </a:lnSpc>
            </a:pPr>
            <a:endParaRPr lang="en-US" sz="2800" dirty="0" smtClean="0"/>
          </a:p>
        </p:txBody>
      </p:sp>
      <p:sp>
        <p:nvSpPr>
          <p:cNvPr id="4" name="Rectangle 6"/>
          <p:cNvSpPr>
            <a:spLocks noGrp="1" noChangeArrowheads="1"/>
          </p:cNvSpPr>
          <p:nvPr>
            <p:ph type="sldNum" sz="quarter" idx="12"/>
          </p:nvPr>
        </p:nvSpPr>
        <p:spPr>
          <a:ln/>
        </p:spPr>
        <p:txBody>
          <a:bodyPr/>
          <a:lstStyle/>
          <a:p>
            <a:pPr>
              <a:defRPr/>
            </a:pPr>
            <a:fld id="{08B2F8FC-CC1D-4967-A107-FB9402A5649C}" type="slidenum">
              <a:rPr lang="en-US"/>
              <a:pPr>
                <a:defRPr/>
              </a:pPr>
              <a:t>9</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222C76DF9BD8349B0CA3C9A1AA4C548" ma:contentTypeVersion="112" ma:contentTypeDescription="Create a new document." ma:contentTypeScope="" ma:versionID="3ba740bbfea08ad42b5fb892d4577724">
  <xsd:schema xmlns:xsd="http://www.w3.org/2001/XMLSchema" xmlns:xs="http://www.w3.org/2001/XMLSchema" xmlns:p="http://schemas.microsoft.com/office/2006/metadata/properties" xmlns:ns3="http://schemas.microsoft.com/sharepoint/v4" xmlns:ns4="9fff0862-dda6-4fd7-9437-296e7a0fcd45" xmlns:ns5="7dcc4a76-b6f0-4a5c-8242-557922f7abb0" targetNamespace="http://schemas.microsoft.com/office/2006/metadata/properties" ma:root="true" ma:fieldsID="f7fd287cc537a47f0d39eda5b7439aef" ns3:_="" ns4:_="" ns5:_="">
    <xsd:import namespace="http://schemas.microsoft.com/sharepoint/v4"/>
    <xsd:import namespace="9fff0862-dda6-4fd7-9437-296e7a0fcd45"/>
    <xsd:import namespace="7dcc4a76-b6f0-4a5c-8242-557922f7abb0"/>
    <xsd:element name="properties">
      <xsd:complexType>
        <xsd:sequence>
          <xsd:element name="documentManagement">
            <xsd:complexType>
              <xsd:all>
                <xsd:element ref="ns3:IconOverlay" minOccurs="0"/>
                <xsd:element ref="ns4:MediaServiceMetadata" minOccurs="0"/>
                <xsd:element ref="ns4:MediaServiceFastMetadata" minOccurs="0"/>
                <xsd:element ref="ns4:MediaServiceAutoTags" minOccurs="0"/>
                <xsd:element ref="ns4:MediaServiceDateTaken" minOccurs="0"/>
                <xsd:element ref="ns5:SharedWithUsers" minOccurs="0"/>
                <xsd:element ref="ns5:SharedWithDetails" minOccurs="0"/>
                <xsd:element ref="ns4:MediaServiceOCR" minOccurs="0"/>
                <xsd:element ref="ns4:MediaServiceEventHashCode" minOccurs="0"/>
                <xsd:element ref="ns4:MediaServiceGenerationTime" minOccurs="0"/>
                <xsd:element ref="ns4:MediaServiceLocation"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9" nillable="true" ma:displayName="IconOverlay" ma:hidden="true" ma:internalName="IconOverlay">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fff0862-dda6-4fd7-9437-296e7a0fcd45"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6" nillable="true" ma:displayName="MediaServiceOCR" ma:internalName="MediaServiceOCR" ma:readOnly="true">
      <xsd:simpleType>
        <xsd:restriction base="dms:Note">
          <xsd:maxLength value="255"/>
        </xsd:restriction>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cc4a76-b6f0-4a5c-8242-557922f7abb0" elementFormDefault="qualified">
    <xsd:import namespace="http://schemas.microsoft.com/office/2006/documentManagement/types"/>
    <xsd:import namespace="http://schemas.microsoft.com/office/infopath/2007/PartnerControls"/>
    <xsd:element name="SharedWithUsers" ma:index="14"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8"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conOverlay xmlns="http://schemas.microsoft.com/sharepoint/v4" xsi:nil="true"/>
  </documentManagement>
</p:properties>
</file>

<file path=customXml/itemProps1.xml><?xml version="1.0" encoding="utf-8"?>
<ds:datastoreItem xmlns:ds="http://schemas.openxmlformats.org/officeDocument/2006/customXml" ds:itemID="{DE16F345-FE2B-4135-A847-BB9CD97DE765}"/>
</file>

<file path=customXml/itemProps2.xml><?xml version="1.0" encoding="utf-8"?>
<ds:datastoreItem xmlns:ds="http://schemas.openxmlformats.org/officeDocument/2006/customXml" ds:itemID="{9073B193-3FDE-4815-A81F-9B6C952259CA}"/>
</file>

<file path=customXml/itemProps3.xml><?xml version="1.0" encoding="utf-8"?>
<ds:datastoreItem xmlns:ds="http://schemas.openxmlformats.org/officeDocument/2006/customXml" ds:itemID="{D9228B5D-FE0E-49B2-9968-5E93033D1F6F}"/>
</file>

<file path=docProps/app.xml><?xml version="1.0" encoding="utf-8"?>
<Properties xmlns="http://schemas.openxmlformats.org/officeDocument/2006/extended-properties" xmlns:vt="http://schemas.openxmlformats.org/officeDocument/2006/docPropsVTypes">
  <Template/>
  <TotalTime>3204</TotalTime>
  <Words>3004</Words>
  <Application>Microsoft Office PowerPoint</Application>
  <PresentationFormat>On-screen Show (4:3)</PresentationFormat>
  <Paragraphs>302</Paragraphs>
  <Slides>42</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42</vt:i4>
      </vt:variant>
    </vt:vector>
  </HeadingPairs>
  <TitlesOfParts>
    <vt:vector size="46" baseType="lpstr">
      <vt:lpstr>Arial</vt:lpstr>
      <vt:lpstr>Calibri</vt:lpstr>
      <vt:lpstr>Calibri Light</vt:lpstr>
      <vt:lpstr>Office Theme</vt:lpstr>
      <vt:lpstr>IT 6533 Health Information Security  and Privacy</vt:lpstr>
      <vt:lpstr>30 Amazing Mobile Health Technology Statistics for Today’s Physician</vt:lpstr>
      <vt:lpstr>30 Amazing Mobile Health Technology Statistics for Today’s Physician</vt:lpstr>
      <vt:lpstr>30 Amazing Mobile Health Technology Statistics for Today’s Physician</vt:lpstr>
      <vt:lpstr>30 Amazing Mobile Health Technology Statistics for Today’s Physician</vt:lpstr>
      <vt:lpstr>ABA Health</vt:lpstr>
      <vt:lpstr>ABA Health</vt:lpstr>
      <vt:lpstr>What Are Mobile Devices?</vt:lpstr>
      <vt:lpstr>Mobile Device Threats To Healthcare</vt:lpstr>
      <vt:lpstr>Security Begins with Policy</vt:lpstr>
      <vt:lpstr>Storage Devices (the Easy One)</vt:lpstr>
      <vt:lpstr>Laptops, Smart Phones, Tablets</vt:lpstr>
      <vt:lpstr>Ownership: a Knotty Problem</vt:lpstr>
      <vt:lpstr>Loss: Another Knotty Problem</vt:lpstr>
      <vt:lpstr>One Solution: Laptops</vt:lpstr>
      <vt:lpstr>One Solution: Tablets and Phones</vt:lpstr>
      <vt:lpstr>Network Security</vt:lpstr>
      <vt:lpstr>Wired Networks</vt:lpstr>
      <vt:lpstr>Wireless (Oh, My!)</vt:lpstr>
      <vt:lpstr>One Solution: End-to-End Encryption</vt:lpstr>
      <vt:lpstr>Rogue Access Points</vt:lpstr>
      <vt:lpstr>Guest Wireless</vt:lpstr>
      <vt:lpstr>Identification and Authentication</vt:lpstr>
      <vt:lpstr>HIPAA Compliance for mobile devices</vt:lpstr>
      <vt:lpstr>HIPAA Compliance for mobile devices</vt:lpstr>
      <vt:lpstr>HIPAA Compliance for mobile devices</vt:lpstr>
      <vt:lpstr>13 Security Tips To Combat Mobile Device Threats To Healthcare</vt:lpstr>
      <vt:lpstr>Tip 1: USB Locks</vt:lpstr>
      <vt:lpstr>Tip 2: Geolocation</vt:lpstr>
      <vt:lpstr>Tip 3: Disable Lost/Stolen Devices</vt:lpstr>
      <vt:lpstr>Tip 4: Encrypt</vt:lpstr>
      <vt:lpstr>Tip 5: Do Full Shutdowns</vt:lpstr>
      <vt:lpstr>Tip 6: Recognize that Personal Devices Will Be Used</vt:lpstr>
      <vt:lpstr>Tip 7: Control Access to PHI on Mobile Devices</vt:lpstr>
      <vt:lpstr>Tip 8: Don’t Ignore Education</vt:lpstr>
      <vt:lpstr>Tip 9: Planning and Insurance</vt:lpstr>
      <vt:lpstr>Tip 10: Policies for Retired BYOD Equipment</vt:lpstr>
      <vt:lpstr>Tip 11: Proactive Strategy</vt:lpstr>
      <vt:lpstr>Tip 12: Transparency and Consent</vt:lpstr>
      <vt:lpstr>Tip 13: The Landscape is Changing</vt:lpstr>
      <vt:lpstr>mHIMSS </vt:lpstr>
      <vt:lpstr>Questions</vt:lpstr>
    </vt:vector>
  </TitlesOfParts>
  <Company>spsu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 3204</dc:title>
  <dc:creator>cse</dc:creator>
  <cp:lastModifiedBy>Hossain Shahriar</cp:lastModifiedBy>
  <cp:revision>243</cp:revision>
  <cp:lastPrinted>2016-02-25T12:27:41Z</cp:lastPrinted>
  <dcterms:created xsi:type="dcterms:W3CDTF">2005-08-29T17:59:24Z</dcterms:created>
  <dcterms:modified xsi:type="dcterms:W3CDTF">2020-04-05T16:55:42Z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0x0101007222C76DF9BD8349B0CA3C9A1AA4C548</vt:lpwstr>
  </property>
</Properties>
</file>