
<file path=[Content_Types].xml><?xml version="1.0" encoding="utf-8"?>
<Types xmlns="http://schemas.openxmlformats.org/package/2006/content-types">
  <Default Extension="tmp" ContentType="image/png"/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24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23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30"/>
  </p:notesMasterIdLst>
  <p:handoutMasterIdLst>
    <p:handoutMasterId r:id="rId31"/>
  </p:handoutMasterIdLst>
  <p:sldIdLst>
    <p:sldId id="256" r:id="rId2"/>
    <p:sldId id="663" r:id="rId3"/>
    <p:sldId id="654" r:id="rId4"/>
    <p:sldId id="646" r:id="rId5"/>
    <p:sldId id="647" r:id="rId6"/>
    <p:sldId id="648" r:id="rId7"/>
    <p:sldId id="668" r:id="rId8"/>
    <p:sldId id="642" r:id="rId9"/>
    <p:sldId id="667" r:id="rId10"/>
    <p:sldId id="664" r:id="rId11"/>
    <p:sldId id="665" r:id="rId12"/>
    <p:sldId id="651" r:id="rId13"/>
    <p:sldId id="640" r:id="rId14"/>
    <p:sldId id="639" r:id="rId15"/>
    <p:sldId id="669" r:id="rId16"/>
    <p:sldId id="666" r:id="rId17"/>
    <p:sldId id="650" r:id="rId18"/>
    <p:sldId id="638" r:id="rId19"/>
    <p:sldId id="649" r:id="rId20"/>
    <p:sldId id="653" r:id="rId21"/>
    <p:sldId id="652" r:id="rId22"/>
    <p:sldId id="655" r:id="rId23"/>
    <p:sldId id="656" r:id="rId24"/>
    <p:sldId id="657" r:id="rId25"/>
    <p:sldId id="658" r:id="rId26"/>
    <p:sldId id="659" r:id="rId27"/>
    <p:sldId id="660" r:id="rId28"/>
    <p:sldId id="636" r:id="rId2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40" autoAdjust="0"/>
  </p:normalViewPr>
  <p:slideViewPr>
    <p:cSldViewPr>
      <p:cViewPr varScale="1">
        <p:scale>
          <a:sx n="54" d="100"/>
          <a:sy n="54" d="100"/>
        </p:scale>
        <p:origin x="1634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fld id="{04D9C4B0-B3AB-420D-A759-C336340EB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97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A263040-508D-4903-903D-B5301CE76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8373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263040-508D-4903-903D-B5301CE76C1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79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Target hack due to remote access by HVAC contractor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263040-508D-4903-903D-B5301CE76C1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79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01AFE-92A2-4E89-A1E1-9DB7262896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4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4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98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51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08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A609-6AFF-4F78-8008-C57599DACC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017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94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5C4FA-312C-4517-B8F5-BFA7C1373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62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299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06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770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02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QsKdtjwtYI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Dutch_government" TargetMode="External"/><Relationship Id="rId13" Type="http://schemas.openxmlformats.org/officeDocument/2006/relationships/hyperlink" Target="https://en.wikipedia.org/wiki/Man-in-the-middle" TargetMode="External"/><Relationship Id="rId3" Type="http://schemas.openxmlformats.org/officeDocument/2006/relationships/hyperlink" Target="https://en.wikipedia.org/wiki/Certificate_authority" TargetMode="External"/><Relationship Id="rId7" Type="http://schemas.openxmlformats.org/officeDocument/2006/relationships/hyperlink" Target="https://en.wikipedia.org/wiki/Public_key_certificate" TargetMode="External"/><Relationship Id="rId12" Type="http://schemas.openxmlformats.org/officeDocument/2006/relationships/hyperlink" Target="https://en.wikipedia.org/wiki/Gmail" TargetMode="External"/><Relationship Id="rId17" Type="http://schemas.openxmlformats.org/officeDocument/2006/relationships/hyperlink" Target="https://en.wikipedia.org/wiki/DigiNotar#cite_note-schneier-5" TargetMode="External"/><Relationship Id="rId2" Type="http://schemas.openxmlformats.org/officeDocument/2006/relationships/hyperlink" Target="https://en.wikipedia.org/wiki/Netherlands" TargetMode="External"/><Relationship Id="rId16" Type="http://schemas.openxmlformats.org/officeDocument/2006/relationships/hyperlink" Target="https://en.wikipedia.org/wiki/NS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Fraudulent" TargetMode="External"/><Relationship Id="rId11" Type="http://schemas.openxmlformats.org/officeDocument/2006/relationships/hyperlink" Target="https://en.wikipedia.org/wiki/Iran" TargetMode="External"/><Relationship Id="rId5" Type="http://schemas.openxmlformats.org/officeDocument/2006/relationships/hyperlink" Target="https://en.wikipedia.org/wiki/DigiNotar#cite_note-vasco-acquisition-1" TargetMode="External"/><Relationship Id="rId15" Type="http://schemas.openxmlformats.org/officeDocument/2006/relationships/hyperlink" Target="https://en.wikipedia.org/wiki/Bruce_Schneier" TargetMode="External"/><Relationship Id="rId10" Type="http://schemas.openxmlformats.org/officeDocument/2006/relationships/hyperlink" Target="https://en.wikipedia.org/wiki/DigiNotar#cite_note-vasco-bankruptcy-3" TargetMode="External"/><Relationship Id="rId4" Type="http://schemas.openxmlformats.org/officeDocument/2006/relationships/hyperlink" Target="https://en.wikipedia.org/wiki/VASCO_Data_Security_International,_Inc." TargetMode="External"/><Relationship Id="rId9" Type="http://schemas.openxmlformats.org/officeDocument/2006/relationships/hyperlink" Target="https://en.wikipedia.org/wiki/DigiNotar#cite_note-gc1-2" TargetMode="External"/><Relationship Id="rId14" Type="http://schemas.openxmlformats.org/officeDocument/2006/relationships/hyperlink" Target="https://en.wikipedia.org/wiki/DigiNotar#cite_note-cwfoxit-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AkYFP7JHM4" TargetMode="External"/><Relationship Id="rId2" Type="http://schemas.openxmlformats.org/officeDocument/2006/relationships/hyperlink" Target="https://www.youtube.com/watch?v=0Z6CTtuaOJ8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csrc.nist.gov/publications/nistpubs/800-46-rev1/sp800-46r1.pdf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o.ca.gov/Government/IT_Policy/pdf/SIMM_66A.pdf" TargetMode="External"/><Relationship Id="rId2" Type="http://schemas.openxmlformats.org/officeDocument/2006/relationships/hyperlink" Target="http://www.sans.org/reading_room/whitepapers/vpns/remote-access-vpn-security-concerns-policy-enforcement_88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uskwig.com/docs/remote_policy.pdf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/>
          </a:bodyPr>
          <a:lstStyle/>
          <a:p>
            <a:pPr defTabSz="731838"/>
            <a:r>
              <a:rPr lang="en-US" sz="3600" dirty="0" smtClean="0">
                <a:latin typeface="Arial" charset="0"/>
              </a:rPr>
              <a:t>Remote Access</a:t>
            </a:r>
            <a:endParaRPr lang="en-US" sz="36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Form of Solution</a:t>
            </a:r>
            <a:endParaRPr lang="en-US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23248" y="1752600"/>
          <a:ext cx="8263552" cy="276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Visio" r:id="rId3" imgW="7703555" imgH="2810722" progId="Visio.Drawing.11">
                  <p:embed/>
                </p:oleObj>
              </mc:Choice>
              <mc:Fallback>
                <p:oleObj name="Visio" r:id="rId3" imgW="7703555" imgH="2810722" progId="Visio.Drawing.1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248" y="1752600"/>
                        <a:ext cx="8263552" cy="2762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SSL / TLS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 lnSpcReduction="10000"/>
          </a:bodyPr>
          <a:lstStyle/>
          <a:p>
            <a:pPr>
              <a:spcBef>
                <a:spcPts val="300"/>
              </a:spcBef>
            </a:pPr>
            <a:r>
              <a:rPr lang="en-US" sz="2400" dirty="0" smtClean="0"/>
              <a:t>“Secure Sockets Layer,” now “Transport Layer Security”</a:t>
            </a:r>
          </a:p>
          <a:p>
            <a:pPr>
              <a:spcBef>
                <a:spcPts val="300"/>
              </a:spcBef>
            </a:pPr>
            <a:endParaRPr lang="en-US" sz="2400" dirty="0" smtClean="0"/>
          </a:p>
          <a:p>
            <a:pPr>
              <a:spcBef>
                <a:spcPts val="300"/>
              </a:spcBef>
            </a:pPr>
            <a:r>
              <a:rPr lang="en-US" sz="2400" dirty="0" smtClean="0"/>
              <a:t>Uses public key cryptography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/>
              <a:t>To validate server’s identity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/>
              <a:t>To exchange session keys for symmetric key encryption.</a:t>
            </a:r>
          </a:p>
          <a:p>
            <a:pPr>
              <a:spcBef>
                <a:spcPts val="300"/>
              </a:spcBef>
            </a:pPr>
            <a:endParaRPr lang="en-US" sz="2400" dirty="0" smtClean="0"/>
          </a:p>
          <a:p>
            <a:pPr>
              <a:spcBef>
                <a:spcPts val="300"/>
              </a:spcBef>
            </a:pPr>
            <a:r>
              <a:rPr lang="en-US" sz="2400" dirty="0" smtClean="0"/>
              <a:t>Validation at the client is often </a:t>
            </a:r>
            <a:r>
              <a:rPr lang="en-US" sz="2400" dirty="0" smtClean="0">
                <a:solidFill>
                  <a:srgbClr val="FF0000"/>
                </a:solidFill>
              </a:rPr>
              <a:t>user ID and password</a:t>
            </a:r>
            <a:r>
              <a:rPr lang="en-US" sz="2400" dirty="0" smtClean="0"/>
              <a:t>.</a:t>
            </a:r>
          </a:p>
          <a:p>
            <a:pPr>
              <a:spcBef>
                <a:spcPts val="300"/>
              </a:spcBef>
            </a:pPr>
            <a:endParaRPr lang="en-US" sz="2400" dirty="0" smtClean="0"/>
          </a:p>
          <a:p>
            <a:pPr>
              <a:spcBef>
                <a:spcPts val="300"/>
              </a:spcBef>
            </a:pPr>
            <a:r>
              <a:rPr lang="en-US" sz="2400" dirty="0" smtClean="0"/>
              <a:t>When used with VPN software, the client has a virtual network adapter.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289" y="1752600"/>
            <a:ext cx="2908311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Tunneling Architecture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66725" y="3810000"/>
            <a:ext cx="8229600" cy="2514600"/>
          </a:xfrm>
        </p:spPr>
        <p:txBody>
          <a:bodyPr/>
          <a:lstStyle/>
          <a:p>
            <a:r>
              <a:rPr lang="en-US" sz="2000" dirty="0" smtClean="0"/>
              <a:t>The pipe represents a </a:t>
            </a:r>
            <a:r>
              <a:rPr lang="en-US" sz="2000" dirty="0" smtClean="0">
                <a:solidFill>
                  <a:srgbClr val="FF0000"/>
                </a:solidFill>
              </a:rPr>
              <a:t>secure remote access connection </a:t>
            </a:r>
            <a:r>
              <a:rPr lang="en-US" sz="2000" dirty="0" smtClean="0"/>
              <a:t>(tunnel) between a client device and the VPN gateway</a:t>
            </a:r>
          </a:p>
          <a:p>
            <a:r>
              <a:rPr lang="en-US" sz="2000" dirty="0" smtClean="0"/>
              <a:t>Tunnels use cryptography to protect the confidentiality and integrality of the information between the client device and the VPN gateway</a:t>
            </a:r>
          </a:p>
          <a:p>
            <a:r>
              <a:rPr lang="en-US" sz="2000" dirty="0" smtClean="0"/>
              <a:t>Types of VPNs most commonly used for teleworkers:</a:t>
            </a:r>
          </a:p>
          <a:p>
            <a:pPr lvl="1"/>
            <a:r>
              <a:rPr lang="en-US" sz="1600" dirty="0" err="1" smtClean="0"/>
              <a:t>IPSec</a:t>
            </a:r>
            <a:r>
              <a:rPr lang="en-US" sz="1600" dirty="0" smtClean="0"/>
              <a:t> (Internet Protocol Security) and Secure Sockets Layer (TLS) tunnels</a:t>
            </a:r>
          </a:p>
          <a:p>
            <a:pPr lvl="1"/>
            <a:r>
              <a:rPr lang="en-US" sz="1600" dirty="0" smtClean="0"/>
              <a:t>May also be achieved by using Secure Shell (SSH)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A3C594DF-7251-4B4C-B231-E70D91AFEF26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30723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73D3FE8-4167-4DC8-9739-ED8DDA0FD28B}" type="slidenum">
              <a:rPr lang="en-US" sz="1400"/>
              <a:pPr algn="r"/>
              <a:t>12</a:t>
            </a:fld>
            <a:endParaRPr lang="en-US" sz="140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8444" y="1524000"/>
            <a:ext cx="5964238" cy="2287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Video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068763"/>
          </a:xfrm>
        </p:spPr>
        <p:txBody>
          <a:bodyPr/>
          <a:lstStyle/>
          <a:p>
            <a:r>
              <a:rPr lang="en-US" sz="2800" dirty="0" smtClean="0"/>
              <a:t>How TLS works tutorial - with HTTPS example </a:t>
            </a:r>
          </a:p>
          <a:p>
            <a:r>
              <a:rPr lang="en-US" sz="2800" dirty="0" smtClean="0">
                <a:hlinkClick r:id="rId2"/>
              </a:rPr>
              <a:t>http://www.youtube.com/watch?v=iQsKdtjwtYI</a:t>
            </a:r>
            <a:endParaRPr lang="en-US" sz="2800" dirty="0" smtClean="0"/>
          </a:p>
          <a:p>
            <a:r>
              <a:rPr lang="en-US" sz="2800" dirty="0" smtClean="0"/>
              <a:t>Length: 11:09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04ACF4A-FA8E-475D-B1B5-D5ABF6C3EFD1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824C53A-6B96-4193-8F3C-A1B182FB5C21}" type="slidenum">
              <a:rPr lang="en-US" sz="1400"/>
              <a:pPr algn="r"/>
              <a:t>13</a:t>
            </a:fld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with TLS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problem is not encryption.  </a:t>
            </a:r>
          </a:p>
          <a:p>
            <a:r>
              <a:rPr lang="en-US" dirty="0" smtClean="0"/>
              <a:t>TLS client and server negotiate the strongest encryption supported by both.</a:t>
            </a:r>
          </a:p>
          <a:p>
            <a:r>
              <a:rPr lang="en-US" dirty="0" smtClean="0"/>
              <a:t>It’s compromised certificate authorities.</a:t>
            </a:r>
          </a:p>
          <a:p>
            <a:pPr lvl="1"/>
            <a:r>
              <a:rPr lang="en-US" dirty="0" smtClean="0"/>
              <a:t>There are over 600 certificate authorities!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>
                <a:solidFill>
                  <a:srgbClr val="FF0000"/>
                </a:solidFill>
              </a:rPr>
              <a:t>DigiNotar</a:t>
            </a:r>
            <a:r>
              <a:rPr lang="en-US" dirty="0" smtClean="0">
                <a:solidFill>
                  <a:srgbClr val="FF0000"/>
                </a:solidFill>
              </a:rPr>
              <a:t> hack</a:t>
            </a:r>
          </a:p>
          <a:p>
            <a:r>
              <a:rPr lang="en-US" dirty="0" smtClean="0"/>
              <a:t>One possible solution: browsers cache certificates and complain when a new one is presented.  (Will people notice?)</a:t>
            </a:r>
          </a:p>
          <a:p>
            <a:pPr lvl="2"/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C7142B1A-DA98-4D2C-9326-5DB641309D00}" type="slidenum">
              <a:rPr lang="en-US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DigiNotar</a:t>
            </a:r>
            <a:endParaRPr lang="en-US" sz="4000" dirty="0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DigiNotar</a:t>
            </a:r>
            <a:r>
              <a:rPr lang="en-US" dirty="0"/>
              <a:t> was a </a:t>
            </a:r>
            <a:r>
              <a:rPr lang="en-US" dirty="0">
                <a:hlinkClick r:id="rId2" tooltip="Netherlands"/>
              </a:rPr>
              <a:t>Dutch</a:t>
            </a:r>
            <a:r>
              <a:rPr lang="en-US" dirty="0"/>
              <a:t> </a:t>
            </a:r>
            <a:r>
              <a:rPr lang="en-US" dirty="0">
                <a:hlinkClick r:id="rId3" tooltip="Certificate authority"/>
              </a:rPr>
              <a:t>certificate authority</a:t>
            </a:r>
            <a:r>
              <a:rPr lang="en-US" dirty="0"/>
              <a:t> owned by </a:t>
            </a:r>
            <a:r>
              <a:rPr lang="en-US" dirty="0">
                <a:hlinkClick r:id="rId4" tooltip="VASCO Data Security International, Inc."/>
              </a:rPr>
              <a:t>VASCO Data Security International, Inc.</a:t>
            </a:r>
            <a:r>
              <a:rPr lang="en-US" baseline="30000" dirty="0">
                <a:hlinkClick r:id="rId5"/>
              </a:rPr>
              <a:t>[1]</a:t>
            </a:r>
            <a:r>
              <a:rPr lang="en-US" dirty="0"/>
              <a:t> </a:t>
            </a:r>
            <a:r>
              <a:rPr lang="en-US" dirty="0" smtClean="0"/>
              <a:t>After it </a:t>
            </a:r>
            <a:r>
              <a:rPr lang="en-US" dirty="0"/>
              <a:t>had become clear that a security breach had resulted in the </a:t>
            </a:r>
            <a:r>
              <a:rPr lang="en-US" dirty="0">
                <a:hlinkClick r:id="rId6" tooltip="Fraudulent"/>
              </a:rPr>
              <a:t>fraudulent</a:t>
            </a:r>
            <a:r>
              <a:rPr lang="en-US" dirty="0"/>
              <a:t> issuing of </a:t>
            </a:r>
            <a:r>
              <a:rPr lang="en-US" dirty="0">
                <a:hlinkClick r:id="rId7" tooltip="Public key certificate"/>
              </a:rPr>
              <a:t>certificates</a:t>
            </a:r>
            <a:r>
              <a:rPr lang="en-US" dirty="0"/>
              <a:t>, the </a:t>
            </a:r>
            <a:r>
              <a:rPr lang="en-US" dirty="0">
                <a:hlinkClick r:id="rId8" tooltip="Dutch government"/>
              </a:rPr>
              <a:t>Dutch government</a:t>
            </a:r>
            <a:r>
              <a:rPr lang="en-US" dirty="0"/>
              <a:t> took over operational management of </a:t>
            </a:r>
            <a:r>
              <a:rPr lang="en-US" dirty="0" err="1"/>
              <a:t>DigiNotar's</a:t>
            </a:r>
            <a:r>
              <a:rPr lang="en-US" dirty="0"/>
              <a:t> systems.</a:t>
            </a:r>
            <a:r>
              <a:rPr lang="en-US" baseline="30000" dirty="0">
                <a:hlinkClick r:id="rId9"/>
              </a:rPr>
              <a:t>[2]</a:t>
            </a:r>
            <a:r>
              <a:rPr lang="en-US" dirty="0"/>
              <a:t> That same month, the company was declared bankrupt.</a:t>
            </a:r>
            <a:r>
              <a:rPr lang="en-US" baseline="30000" dirty="0">
                <a:hlinkClick r:id="rId10"/>
              </a:rPr>
              <a:t>[3]</a:t>
            </a:r>
            <a:endParaRPr lang="en-US" dirty="0"/>
          </a:p>
          <a:p>
            <a:r>
              <a:rPr lang="en-US" dirty="0"/>
              <a:t>An investigation into the hacking by Dutch-government appointed Fox-IT consultancy identified 300,000 </a:t>
            </a:r>
            <a:r>
              <a:rPr lang="en-US" dirty="0" err="1">
                <a:hlinkClick r:id="rId11" tooltip="Iran"/>
              </a:rPr>
              <a:t>Iranian</a:t>
            </a:r>
            <a:r>
              <a:rPr lang="en-US" dirty="0" err="1">
                <a:hlinkClick r:id="rId12" tooltip="Gmail"/>
              </a:rPr>
              <a:t>Gmail</a:t>
            </a:r>
            <a:r>
              <a:rPr lang="en-US" dirty="0"/>
              <a:t> users as the main target of the hack (targeted subsequently using </a:t>
            </a:r>
            <a:r>
              <a:rPr lang="en-US" dirty="0">
                <a:hlinkClick r:id="rId13" tooltip="Man-in-the-middle"/>
              </a:rPr>
              <a:t>man-in-the-middle</a:t>
            </a:r>
            <a:r>
              <a:rPr lang="en-US" dirty="0"/>
              <a:t> attacks), and suspected that the Iranian government was behind the hack.</a:t>
            </a:r>
            <a:r>
              <a:rPr lang="en-US" baseline="30000" dirty="0">
                <a:hlinkClick r:id="rId14"/>
              </a:rPr>
              <a:t>[4]</a:t>
            </a:r>
            <a:r>
              <a:rPr lang="en-US" dirty="0"/>
              <a:t> While nobody has been charged with the break-in and compromise of the certificates (as of 2013), cryptographer </a:t>
            </a:r>
            <a:r>
              <a:rPr lang="en-US" dirty="0">
                <a:hlinkClick r:id="rId15" tooltip="Bruce Schneier"/>
              </a:rPr>
              <a:t>Bruce </a:t>
            </a:r>
            <a:r>
              <a:rPr lang="en-US" dirty="0" err="1">
                <a:hlinkClick r:id="rId15" tooltip="Bruce Schneier"/>
              </a:rPr>
              <a:t>Schneier</a:t>
            </a:r>
            <a:r>
              <a:rPr lang="en-US" dirty="0"/>
              <a:t> says the attack may have been "either the work of the </a:t>
            </a:r>
            <a:r>
              <a:rPr lang="en-US" dirty="0">
                <a:hlinkClick r:id="rId16" tooltip="NSA"/>
              </a:rPr>
              <a:t>NSA</a:t>
            </a:r>
            <a:r>
              <a:rPr lang="en-US" dirty="0"/>
              <a:t>, or exploited by the NSA."</a:t>
            </a:r>
            <a:r>
              <a:rPr lang="en-US" u="sng" baseline="30000" dirty="0">
                <a:hlinkClick r:id="rId17"/>
              </a:rPr>
              <a:t>[5]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C7142B1A-DA98-4D2C-9326-5DB641309D00}" type="slidenum">
              <a:rPr lang="en-US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8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Layers of Encryption</a:t>
            </a:r>
            <a:endParaRPr lang="en-US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04800" y="1828800"/>
          <a:ext cx="8463017" cy="282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Visio" r:id="rId3" imgW="7351289" imgH="2458085" progId="Visio.Drawing.11">
                  <p:embed/>
                </p:oleObj>
              </mc:Choice>
              <mc:Fallback>
                <p:oleObj name="Visio" r:id="rId3" imgW="7351289" imgH="2458085" progId="Visio.Drawing.1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828800"/>
                        <a:ext cx="8463017" cy="282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VPNs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Dedicated or “split” connections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Virtual Private Network: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Encrypted connection over a public network, such as the Internet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Site-to-site, </a:t>
            </a:r>
            <a:r>
              <a:rPr lang="en-US" i="1" dirty="0" smtClean="0"/>
              <a:t>or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Remote client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Types of Encryption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IPSec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TLS 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Proprietary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038092DD-0E75-44EA-9922-D16982A2AF98}" type="slidenum">
              <a:rPr lang="en-US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</a:p>
        </p:txBody>
      </p:sp>
      <p:sp>
        <p:nvSpPr>
          <p:cNvPr id="17410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840163"/>
          </a:xfrm>
        </p:spPr>
        <p:txBody>
          <a:bodyPr/>
          <a:lstStyle/>
          <a:p>
            <a:r>
              <a:rPr lang="en-US" sz="2800" dirty="0" err="1" smtClean="0"/>
              <a:t>CompTIA</a:t>
            </a:r>
            <a:r>
              <a:rPr lang="en-US" sz="2800" dirty="0" smtClean="0"/>
              <a:t> Security + Certification Training: Remote Access Security (really wireless security)</a:t>
            </a:r>
          </a:p>
          <a:p>
            <a:pPr lvl="1"/>
            <a:r>
              <a:rPr lang="en-US" sz="2300" dirty="0" smtClean="0">
                <a:hlinkClick r:id="rId2"/>
              </a:rPr>
              <a:t>https://www.youtube.com/watch?v=0Z6CTtuaOJ8</a:t>
            </a:r>
            <a:endParaRPr lang="en-US" sz="2300" dirty="0" smtClean="0"/>
          </a:p>
          <a:p>
            <a:pPr lvl="1"/>
            <a:r>
              <a:rPr lang="en-US" sz="2300" dirty="0" smtClean="0"/>
              <a:t>Length 7:55</a:t>
            </a:r>
          </a:p>
          <a:p>
            <a:pPr lvl="1"/>
            <a:r>
              <a:rPr lang="en-US" sz="2300" dirty="0" smtClean="0"/>
              <a:t>Somewhat out of date. </a:t>
            </a:r>
          </a:p>
          <a:p>
            <a:r>
              <a:rPr lang="en-US" sz="2800" dirty="0" smtClean="0"/>
              <a:t>Rogue Access Points</a:t>
            </a:r>
          </a:p>
          <a:p>
            <a:pPr lvl="1"/>
            <a:r>
              <a:rPr lang="en-US" sz="2300" dirty="0" smtClean="0">
                <a:hlinkClick r:id="rId3"/>
              </a:rPr>
              <a:t>http://www.youtube.com/watch?v=GAkYFP7JHM4</a:t>
            </a:r>
            <a:endParaRPr lang="en-US" sz="2300" dirty="0" smtClean="0"/>
          </a:p>
          <a:p>
            <a:pPr lvl="1"/>
            <a:r>
              <a:rPr lang="en-US" sz="2300" dirty="0" smtClean="0"/>
              <a:t>Length: 8:14</a:t>
            </a:r>
          </a:p>
          <a:p>
            <a:endParaRPr lang="en-US" sz="2800" dirty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61014FFD-1825-49D6-9F40-7145085F1F52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7411" name="Slide Number Placeholder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B65D849-A83E-400A-A77E-2E7297A58AED}" type="slidenum">
              <a:rPr lang="en-US" sz="1400"/>
              <a:pPr algn="r"/>
              <a:t>18</a:t>
            </a:fld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Arrangements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Dial-in or ISDN (obsolete ?)</a:t>
            </a:r>
          </a:p>
          <a:p>
            <a:r>
              <a:rPr lang="en-US" dirty="0" smtClean="0"/>
              <a:t>Local wireless</a:t>
            </a:r>
          </a:p>
          <a:p>
            <a:r>
              <a:rPr lang="en-US" dirty="0" smtClean="0"/>
              <a:t>Internet</a:t>
            </a:r>
          </a:p>
          <a:p>
            <a:pPr lvl="1"/>
            <a:r>
              <a:rPr lang="en-US" dirty="0" smtClean="0"/>
              <a:t>DSL / Cable modems / “foreign” wireless</a:t>
            </a:r>
          </a:p>
          <a:p>
            <a:pPr lvl="1"/>
            <a:r>
              <a:rPr lang="en-US" dirty="0" smtClean="0"/>
              <a:t>Starbucks</a:t>
            </a:r>
          </a:p>
          <a:p>
            <a:r>
              <a:rPr lang="en-US" dirty="0" smtClean="0"/>
              <a:t>Point-to-point connections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7A87F93E-63AF-4CC1-A7E4-8CB931438D34}" type="slidenum">
              <a:rPr lang="en-US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Healthcare workers, especially clinicians, need access outside the “four wired walls” of health care institutions.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Physician offices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Telemedicine and </a:t>
            </a:r>
            <a:r>
              <a:rPr lang="en-US" dirty="0" err="1" smtClean="0"/>
              <a:t>teleradiology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Access from home or when traveling.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BYOD wireless is a form of remote access.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But, we want to keep the unauthorized out.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HIPAA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Good security practice in general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Authentication and Authorization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RADIUS (Remote Authentication Dial In User Service)</a:t>
            </a:r>
          </a:p>
          <a:p>
            <a:r>
              <a:rPr lang="en-US" dirty="0" smtClean="0"/>
              <a:t>TACACS (Terminal Access Controller Access-Control System)</a:t>
            </a:r>
          </a:p>
          <a:p>
            <a:r>
              <a:rPr lang="en-US" dirty="0" smtClean="0"/>
              <a:t>LDAP (Lightweight Directory Access Protocol) with Kerberos; Windows Active Directory</a:t>
            </a:r>
            <a:endParaRPr lang="en-US" sz="1400" dirty="0" smtClean="0"/>
          </a:p>
          <a:p>
            <a:r>
              <a:rPr lang="en-US" dirty="0" smtClean="0"/>
              <a:t>Don’t forget the accounting (logging) function.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F4668A1D-C9B4-4411-A068-6911931029B9}" type="slidenum">
              <a:rPr lang="en-US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Authorization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Answers “What are you allowed to do?”</a:t>
            </a:r>
          </a:p>
          <a:p>
            <a:r>
              <a:rPr lang="en-US" dirty="0" smtClean="0"/>
              <a:t>Authentication is a prerequisite</a:t>
            </a:r>
          </a:p>
          <a:p>
            <a:r>
              <a:rPr lang="en-US" dirty="0" smtClean="0"/>
              <a:t>The principle of least privilege: Allow only enough access to accomplish the required tasks, and no more.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C6CC98F4-2ECC-4059-B16C-087A78EC0A1C}" type="slidenum">
              <a:rPr lang="en-US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Network Access Control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Policy control over endpoint devices</a:t>
            </a:r>
          </a:p>
          <a:p>
            <a:pPr lvl="1"/>
            <a:r>
              <a:rPr lang="en-US" dirty="0" smtClean="0"/>
              <a:t>Patches up to date?</a:t>
            </a:r>
          </a:p>
          <a:p>
            <a:pPr lvl="1"/>
            <a:r>
              <a:rPr lang="en-US" dirty="0" smtClean="0"/>
              <a:t>Current AV software?</a:t>
            </a:r>
          </a:p>
          <a:p>
            <a:pPr lvl="1"/>
            <a:r>
              <a:rPr lang="en-US" dirty="0" smtClean="0"/>
              <a:t>Firewall enabled?</a:t>
            </a:r>
          </a:p>
          <a:p>
            <a:pPr lvl="1"/>
            <a:r>
              <a:rPr lang="en-US" dirty="0" smtClean="0"/>
              <a:t>etc.</a:t>
            </a:r>
          </a:p>
          <a:p>
            <a:r>
              <a:rPr lang="en-US" dirty="0" smtClean="0"/>
              <a:t>Several commercial devices</a:t>
            </a:r>
          </a:p>
          <a:p>
            <a:r>
              <a:rPr lang="en-US" dirty="0" smtClean="0"/>
              <a:t>Microsoft’s Network Policy and Access Services (NPAS)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7C8BC83A-9C88-47DA-8B16-5CE967D9F544}" type="slidenum">
              <a:rPr lang="en-US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“Terminal Services” for Access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Users run a “client” computer</a:t>
            </a:r>
          </a:p>
          <a:p>
            <a:r>
              <a:rPr lang="en-US" dirty="0" smtClean="0"/>
              <a:t>Computation and storage happen behind the firewall, </a:t>
            </a:r>
            <a:r>
              <a:rPr lang="en-US" i="1" dirty="0" smtClean="0"/>
              <a:t>e.g.</a:t>
            </a:r>
            <a:r>
              <a:rPr lang="en-US" dirty="0" smtClean="0"/>
              <a:t> on a Microsoft Terminal Server computer.</a:t>
            </a:r>
          </a:p>
          <a:p>
            <a:r>
              <a:rPr lang="en-US" dirty="0" smtClean="0"/>
              <a:t>For access (only) data need never leave the protected network.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D77D6D00-72B1-4BCC-9E89-D58CE6C56115}" type="slidenum">
              <a:rPr lang="en-US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Portals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Webified access to data, including updating</a:t>
            </a:r>
          </a:p>
          <a:p>
            <a:r>
              <a:rPr lang="en-US" smtClean="0"/>
              <a:t>Physicians</a:t>
            </a:r>
          </a:p>
          <a:p>
            <a:r>
              <a:rPr lang="en-US" smtClean="0"/>
              <a:t>Patients</a:t>
            </a:r>
          </a:p>
          <a:p>
            <a:r>
              <a:rPr lang="en-US" smtClean="0"/>
              <a:t>Vendors, contractors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BF8477E7-D930-4A4C-9FFF-E591246D9AE4}" type="slidenum">
              <a:rPr lang="en-US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NIST Special Publication 800-46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3405" cy="4848602"/>
          </a:xfrm>
        </p:spPr>
        <p:txBody>
          <a:bodyPr/>
          <a:lstStyle/>
          <a:p>
            <a:r>
              <a:rPr lang="en-US" sz="2400" dirty="0" smtClean="0"/>
              <a:t>Guide to Enterprise </a:t>
            </a:r>
            <a:r>
              <a:rPr lang="en-US" sz="2400" dirty="0" err="1" smtClean="0"/>
              <a:t>Telework</a:t>
            </a:r>
            <a:r>
              <a:rPr lang="en-US" sz="2400" dirty="0" smtClean="0"/>
              <a:t> and Remote Access Security (</a:t>
            </a:r>
            <a:r>
              <a:rPr lang="en-US" sz="2400" i="1" dirty="0" smtClean="0"/>
              <a:t>key recommendations provided for each chapter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Overview of enterprise </a:t>
            </a:r>
            <a:r>
              <a:rPr lang="en-US" sz="2400" dirty="0" err="1" smtClean="0"/>
              <a:t>telework</a:t>
            </a:r>
            <a:r>
              <a:rPr lang="en-US" sz="2400" dirty="0" smtClean="0"/>
              <a:t> and remote access security</a:t>
            </a:r>
          </a:p>
          <a:p>
            <a:pPr lvl="1"/>
            <a:r>
              <a:rPr lang="en-US" sz="2400" dirty="0" smtClean="0"/>
              <a:t>Remote access solution security</a:t>
            </a:r>
          </a:p>
          <a:p>
            <a:pPr lvl="1"/>
            <a:r>
              <a:rPr lang="en-US" sz="2400" dirty="0" err="1" smtClean="0"/>
              <a:t>Telework</a:t>
            </a:r>
            <a:r>
              <a:rPr lang="en-US" sz="2400" dirty="0" smtClean="0"/>
              <a:t> client device security</a:t>
            </a:r>
          </a:p>
          <a:p>
            <a:pPr lvl="1"/>
            <a:r>
              <a:rPr lang="en-US" sz="2400" dirty="0" smtClean="0"/>
              <a:t>Security considerations for the </a:t>
            </a:r>
            <a:r>
              <a:rPr lang="en-US" sz="2400" dirty="0" err="1" smtClean="0"/>
              <a:t>telework</a:t>
            </a:r>
            <a:r>
              <a:rPr lang="en-US" sz="2400" dirty="0" smtClean="0"/>
              <a:t> and remote access life cycle</a:t>
            </a:r>
          </a:p>
          <a:p>
            <a:pPr lvl="1"/>
            <a:r>
              <a:rPr lang="en-US" sz="2400" dirty="0" smtClean="0"/>
              <a:t>Resources that helps understand </a:t>
            </a:r>
            <a:r>
              <a:rPr lang="en-US" sz="2400" dirty="0" err="1" smtClean="0"/>
              <a:t>telework</a:t>
            </a:r>
            <a:r>
              <a:rPr lang="en-US" sz="2400" dirty="0" smtClean="0"/>
              <a:t> and remote access security are provided in appendix</a:t>
            </a:r>
          </a:p>
          <a:p>
            <a:r>
              <a:rPr lang="en-US" sz="1800" dirty="0" smtClean="0">
                <a:hlinkClick r:id="rId2"/>
              </a:rPr>
              <a:t>http://csrc.nist.gov/publications/nistpubs/800-46-rev1/sp800-46r1.pdf</a:t>
            </a:r>
            <a:endParaRPr lang="en-US" sz="1800" dirty="0" smtClean="0"/>
          </a:p>
          <a:p>
            <a:endParaRPr lang="en-US" sz="2400" dirty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CFC40F8A-D802-4788-BDD3-AAA79248B1E6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38915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546EC36-4C66-40EF-B47A-2B819C342708}" type="slidenum">
              <a:rPr lang="en-US" sz="1400"/>
              <a:pPr algn="r"/>
              <a:t>25</a:t>
            </a:fld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Standards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sz="2800" dirty="0" smtClean="0"/>
              <a:t>Remote Access VPN – Security Concerns and Policy Enforcement - SANS Institute </a:t>
            </a:r>
            <a:r>
              <a:rPr lang="en-US" sz="2400" dirty="0" smtClean="0">
                <a:hlinkClick r:id="rId2"/>
              </a:rPr>
              <a:t>http://www.sans.org/reading_room/whitepapers/vpns/remote-access-vpn-security-concerns-policy-enforcement_881</a:t>
            </a:r>
            <a:endParaRPr lang="en-US" sz="2400" dirty="0" smtClean="0"/>
          </a:p>
          <a:p>
            <a:pPr>
              <a:spcBef>
                <a:spcPts val="300"/>
              </a:spcBef>
            </a:pPr>
            <a:r>
              <a:rPr lang="en-US" sz="2800" dirty="0" err="1" smtClean="0"/>
              <a:t>Telework</a:t>
            </a:r>
            <a:r>
              <a:rPr lang="en-US" sz="2800" dirty="0" smtClean="0"/>
              <a:t> and remote access security standard – State of California, Office of the State Chief Information Officer, March 2010 </a:t>
            </a:r>
            <a:r>
              <a:rPr lang="en-US" sz="2400" dirty="0" smtClean="0">
                <a:hlinkClick r:id="rId3"/>
              </a:rPr>
              <a:t>http://www.cio.ca.gov/Government/IT_Policy/pdf/SIMM_66A.pdf</a:t>
            </a:r>
            <a:endParaRPr lang="en-US" sz="2400" dirty="0" smtClean="0"/>
          </a:p>
          <a:p>
            <a:pPr>
              <a:spcBef>
                <a:spcPts val="300"/>
              </a:spcBef>
            </a:pPr>
            <a:r>
              <a:rPr lang="en-US" sz="2800" dirty="0" smtClean="0"/>
              <a:t>Sample remote access security policy</a:t>
            </a:r>
            <a:r>
              <a:rPr lang="en-US" dirty="0" smtClean="0"/>
              <a:t> </a:t>
            </a:r>
            <a:r>
              <a:rPr lang="en-US" sz="2400" dirty="0" smtClean="0">
                <a:hlinkClick r:id="rId4"/>
              </a:rPr>
              <a:t>http://www.ruskwig.com/docs/remote_policy.pdf</a:t>
            </a:r>
            <a:r>
              <a:rPr lang="en-US" sz="2400" dirty="0" smtClean="0"/>
              <a:t>  (Out of date with respect to encryption; WEP is unsafe.)</a:t>
            </a:r>
          </a:p>
          <a:p>
            <a:endParaRPr lang="en-US" sz="2400" dirty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041AFC2-110B-4CED-9865-34C9695644DA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39939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4C5F662-2D45-411B-8AD6-53A3AD6D2E10}" type="slidenum">
              <a:rPr lang="en-US" sz="1400"/>
              <a:pPr algn="r"/>
              <a:t>26</a:t>
            </a:fld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Remote access is a reality; it cannot be approached in an </a:t>
            </a:r>
            <a:r>
              <a:rPr lang="en-US" i="1" dirty="0" smtClean="0"/>
              <a:t>ad hoc</a:t>
            </a:r>
            <a:r>
              <a:rPr lang="en-US" dirty="0" smtClean="0"/>
              <a:t> manner.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Healthcare organizations must make security processes mandatory and tie them to the business practices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Security must function as an enabler to the business objectives of the organization; not perceived as annoyances by the users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Security should be as transparent as possible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5C997B71-A902-4C00-9F4A-8E05447D6119}" type="slidenum">
              <a:rPr lang="en-US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</a:p>
        </p:txBody>
      </p:sp>
      <p:pic>
        <p:nvPicPr>
          <p:cNvPr id="574467" name="Picture 3" descr="MCj00787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676360"/>
            <a:ext cx="1621805" cy="3933210"/>
          </a:xfrm>
          <a:prstGeom prst="rect">
            <a:avLst/>
          </a:prstGeom>
          <a:noFill/>
        </p:spPr>
      </p:pic>
      <p:sp>
        <p:nvSpPr>
          <p:cNvPr id="574468" name="SMARTPenAnnotation0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69" name="SMARTPenAnnotation1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70" name="SMARTPenAnnotation2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71" name="SMARTPenAnnotation3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Remote Users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Clinical users</a:t>
            </a:r>
          </a:p>
          <a:p>
            <a:pPr lvl="1"/>
            <a:r>
              <a:rPr lang="en-US" sz="2400" dirty="0" smtClean="0"/>
              <a:t>Physicians</a:t>
            </a:r>
          </a:p>
          <a:p>
            <a:pPr lvl="1"/>
            <a:r>
              <a:rPr lang="en-US" sz="2400" dirty="0" smtClean="0"/>
              <a:t>Others</a:t>
            </a:r>
          </a:p>
          <a:p>
            <a:r>
              <a:rPr lang="en-US" dirty="0" smtClean="0"/>
              <a:t>Administrative staff</a:t>
            </a:r>
          </a:p>
          <a:p>
            <a:pPr lvl="1"/>
            <a:r>
              <a:rPr lang="en-US" sz="2400" dirty="0" smtClean="0"/>
              <a:t>Email</a:t>
            </a:r>
          </a:p>
          <a:p>
            <a:pPr lvl="1"/>
            <a:r>
              <a:rPr lang="en-US" sz="2400" dirty="0" smtClean="0"/>
              <a:t>Other uses</a:t>
            </a:r>
          </a:p>
          <a:p>
            <a:pPr lvl="1"/>
            <a:r>
              <a:rPr lang="en-US" sz="2400" dirty="0" smtClean="0"/>
              <a:t>IT support staff for remote administration</a:t>
            </a:r>
          </a:p>
          <a:p>
            <a:r>
              <a:rPr lang="en-US" dirty="0" smtClean="0"/>
              <a:t>Researchers</a:t>
            </a:r>
          </a:p>
          <a:p>
            <a:r>
              <a:rPr lang="en-US" dirty="0" smtClean="0"/>
              <a:t>Vendors and contractors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E48609BC-FB3D-483E-85C9-38D6F3C5C6F3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and Remote Access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long list of things to check…</a:t>
            </a:r>
          </a:p>
          <a:p>
            <a:pPr lvl="1"/>
            <a:r>
              <a:rPr lang="en-US" sz="2400" dirty="0" smtClean="0"/>
              <a:t>Policies and procedures</a:t>
            </a:r>
          </a:p>
          <a:p>
            <a:pPr lvl="1"/>
            <a:r>
              <a:rPr lang="en-US" sz="2400" dirty="0" smtClean="0"/>
              <a:t>Device ownership</a:t>
            </a:r>
          </a:p>
          <a:p>
            <a:pPr lvl="1"/>
            <a:r>
              <a:rPr lang="en-US" sz="2400" dirty="0" smtClean="0"/>
              <a:t>Equipment ownership</a:t>
            </a:r>
          </a:p>
          <a:p>
            <a:pPr lvl="1"/>
            <a:r>
              <a:rPr lang="en-US" sz="2400" dirty="0" smtClean="0"/>
              <a:t>Security controls on end device</a:t>
            </a:r>
          </a:p>
          <a:p>
            <a:pPr lvl="1"/>
            <a:r>
              <a:rPr lang="en-US" sz="2400" dirty="0" smtClean="0"/>
              <a:t>etc.</a:t>
            </a:r>
          </a:p>
          <a:p>
            <a:r>
              <a:rPr lang="en-US" dirty="0" smtClean="0"/>
              <a:t>But no actual advice.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12BD1574-AEC4-4963-9E94-CF0982764DCA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752600" y="6318063"/>
            <a:ext cx="6858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https://www.hhs.gov/sites/default/files/ocr/privacy/hipaa/administrative/securityrule/remoteuse.pdf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Three Areas of Concern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Access (who, when, how much)</a:t>
            </a:r>
          </a:p>
          <a:p>
            <a:r>
              <a:rPr lang="en-US" smtClean="0"/>
              <a:t>Transmission (secure from interception?)</a:t>
            </a:r>
          </a:p>
          <a:p>
            <a:r>
              <a:rPr lang="en-US" smtClean="0"/>
              <a:t>Storage at the remote device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EFED3153-8785-455D-B130-3AB633B34695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Policies and Procedures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Standards and controls</a:t>
            </a:r>
          </a:p>
          <a:p>
            <a:r>
              <a:rPr lang="en-US" smtClean="0"/>
              <a:t>Incident reporting</a:t>
            </a:r>
          </a:p>
          <a:p>
            <a:r>
              <a:rPr lang="en-US" smtClean="0"/>
              <a:t>“Provisioning” non-employee users</a:t>
            </a:r>
          </a:p>
          <a:p>
            <a:r>
              <a:rPr lang="en-US" smtClean="0"/>
              <a:t>Role-based access control</a:t>
            </a:r>
          </a:p>
          <a:p>
            <a:r>
              <a:rPr lang="en-US" smtClean="0"/>
              <a:t>“Clearing” terminated employees</a:t>
            </a:r>
          </a:p>
          <a:p>
            <a:r>
              <a:rPr lang="en-US" smtClean="0"/>
              <a:t>Logging</a:t>
            </a:r>
            <a:br>
              <a:rPr lang="en-US" smtClean="0"/>
            </a:br>
            <a:endParaRPr lang="en-US" sz="1400" smtClean="0"/>
          </a:p>
          <a:p>
            <a:r>
              <a:rPr lang="en-US" smtClean="0"/>
              <a:t>And… will employees </a:t>
            </a:r>
            <a:r>
              <a:rPr lang="en-US" i="1" smtClean="0"/>
              <a:t>really</a:t>
            </a:r>
            <a:r>
              <a:rPr lang="en-US" smtClean="0"/>
              <a:t> not use the wireless at Starbucks?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92E2E980-ACC8-4168-AE50-37803F9CB54C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238241"/>
            <a:ext cx="8229600" cy="1057159"/>
          </a:xfrm>
        </p:spPr>
        <p:txBody>
          <a:bodyPr/>
          <a:lstStyle/>
          <a:p>
            <a:r>
              <a:rPr lang="en-US" dirty="0" smtClean="0"/>
              <a:t>Policies and Procedures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92E2E980-ACC8-4168-AE50-37803F9CB54C}" type="slidenum">
              <a:rPr lang="en-US"/>
              <a:pPr>
                <a:defRPr/>
              </a:pPr>
              <a:t>7</a:t>
            </a:fld>
            <a:endParaRPr lang="en-US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524000"/>
            <a:ext cx="6781800" cy="4648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84786" y="6318007"/>
            <a:ext cx="63972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https://www.hhs.gov/sites/default/files/ocr/privacy/hipaa/administrative/securityrule/remoteuse.pdf</a:t>
            </a:r>
          </a:p>
        </p:txBody>
      </p:sp>
    </p:spTree>
    <p:extLst>
      <p:ext uri="{BB962C8B-B14F-4D97-AF65-F5344CB8AC3E}">
        <p14:creationId xmlns:p14="http://schemas.microsoft.com/office/powerpoint/2010/main" val="354513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642937"/>
          </a:xfrm>
        </p:spPr>
        <p:txBody>
          <a:bodyPr/>
          <a:lstStyle/>
          <a:p>
            <a:r>
              <a:rPr lang="en-US" dirty="0" smtClean="0"/>
              <a:t>One Solution: End-to-End Encryption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11797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VPN encryption becomes the first line of defense.</a:t>
            </a:r>
          </a:p>
          <a:p>
            <a:endParaRPr lang="en-US" sz="2800" dirty="0" smtClean="0"/>
          </a:p>
          <a:p>
            <a:r>
              <a:rPr lang="en-US" sz="2800" dirty="0" smtClean="0"/>
              <a:t>A</a:t>
            </a:r>
            <a:r>
              <a:rPr lang="en-US" sz="2800" dirty="0"/>
              <a:t> </a:t>
            </a:r>
            <a:r>
              <a:rPr lang="en-US" sz="2800" b="1" dirty="0"/>
              <a:t>VPN</a:t>
            </a:r>
            <a:r>
              <a:rPr lang="en-US" sz="2800" dirty="0"/>
              <a:t> is created by establishing a virtual point-to-point connection through the use of dedicated connections, virtual tunneling protocols, or </a:t>
            </a:r>
            <a:r>
              <a:rPr lang="en-US" sz="2800" dirty="0" smtClean="0"/>
              <a:t>traffic </a:t>
            </a:r>
            <a:r>
              <a:rPr lang="en-US" sz="2800" b="1" dirty="0" smtClean="0"/>
              <a:t>encryption</a:t>
            </a:r>
            <a:r>
              <a:rPr lang="en-US" sz="2800" dirty="0"/>
              <a:t>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A</a:t>
            </a:r>
            <a:r>
              <a:rPr lang="en-US" sz="2800" dirty="0"/>
              <a:t> </a:t>
            </a:r>
            <a:r>
              <a:rPr lang="en-US" sz="2800" b="1" dirty="0"/>
              <a:t>VPN</a:t>
            </a:r>
            <a:r>
              <a:rPr lang="en-US" sz="2800" dirty="0"/>
              <a:t> available from the public Internet can provide some of the benefits of a wide area network (WAN).</a:t>
            </a:r>
            <a:endParaRPr lang="en-US" sz="2800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27C02CF-5440-493A-97F8-DF606CB01A5B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642937"/>
          </a:xfrm>
        </p:spPr>
        <p:txBody>
          <a:bodyPr/>
          <a:lstStyle/>
          <a:p>
            <a:r>
              <a:rPr lang="en-US" dirty="0" smtClean="0"/>
              <a:t>One Solution: End-to-End Encryption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11797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“remote” network terminates at a VPN concentrator topologically near the data center.</a:t>
            </a:r>
          </a:p>
          <a:p>
            <a:endParaRPr lang="en-US" sz="2800" dirty="0" smtClean="0"/>
          </a:p>
          <a:p>
            <a:r>
              <a:rPr lang="en-US" sz="2800" dirty="0" smtClean="0"/>
              <a:t>Wireless access, especially with BYOD, terminates at the same VPN concentrator.</a:t>
            </a:r>
          </a:p>
          <a:p>
            <a:endParaRPr lang="en-US" sz="2800" dirty="0" smtClean="0"/>
          </a:p>
          <a:p>
            <a:r>
              <a:rPr lang="en-US" sz="2800" dirty="0" smtClean="0"/>
              <a:t>This works for wide-area and public wireless, as well as remote wired access.  (Desktop operating systems, </a:t>
            </a:r>
            <a:r>
              <a:rPr lang="en-US" sz="2800" dirty="0" err="1" smtClean="0"/>
              <a:t>iPhone</a:t>
            </a:r>
            <a:r>
              <a:rPr lang="en-US" sz="2800" dirty="0" smtClean="0"/>
              <a:t> and Android offer VPN support.)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27C02CF-5440-493A-97F8-DF606CB01A5B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4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85F2AC5F-3C2C-4FC0-B834-4FA61175699C}"/>
</file>

<file path=customXml/itemProps2.xml><?xml version="1.0" encoding="utf-8"?>
<ds:datastoreItem xmlns:ds="http://schemas.openxmlformats.org/officeDocument/2006/customXml" ds:itemID="{EB1EB764-B33A-44CE-B35F-B09C57FCDB79}"/>
</file>

<file path=customXml/itemProps3.xml><?xml version="1.0" encoding="utf-8"?>
<ds:datastoreItem xmlns:ds="http://schemas.openxmlformats.org/officeDocument/2006/customXml" ds:itemID="{EF41CFDF-2D7C-4789-AEC5-22C38514408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3402</TotalTime>
  <Words>940</Words>
  <Application>Microsoft Office PowerPoint</Application>
  <PresentationFormat>On-screen Show (4:3)</PresentationFormat>
  <Paragraphs>186</Paragraphs>
  <Slides>28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Visio</vt:lpstr>
      <vt:lpstr>Remote Access</vt:lpstr>
      <vt:lpstr>The Problem</vt:lpstr>
      <vt:lpstr>Who are Remote Users</vt:lpstr>
      <vt:lpstr>CMS and Remote Access</vt:lpstr>
      <vt:lpstr>Three Areas of Concern</vt:lpstr>
      <vt:lpstr>Policies and Procedures</vt:lpstr>
      <vt:lpstr>Policies and Procedures</vt:lpstr>
      <vt:lpstr>One Solution: End-to-End Encryption</vt:lpstr>
      <vt:lpstr>One Solution: End-to-End Encryption</vt:lpstr>
      <vt:lpstr>General Form of Solution</vt:lpstr>
      <vt:lpstr>About SSL / TLS</vt:lpstr>
      <vt:lpstr>Tunneling Architecture</vt:lpstr>
      <vt:lpstr>Video</vt:lpstr>
      <vt:lpstr>The Problem with TLS</vt:lpstr>
      <vt:lpstr>DigiNotar</vt:lpstr>
      <vt:lpstr>Two Layers of Encryption</vt:lpstr>
      <vt:lpstr>VPNs</vt:lpstr>
      <vt:lpstr>Video</vt:lpstr>
      <vt:lpstr>Access Arrangements</vt:lpstr>
      <vt:lpstr>Authentication and Authorization</vt:lpstr>
      <vt:lpstr>Authorization</vt:lpstr>
      <vt:lpstr>Network Access Control</vt:lpstr>
      <vt:lpstr>“Terminal Services” for Access</vt:lpstr>
      <vt:lpstr>Portals</vt:lpstr>
      <vt:lpstr>NIST Special Publication 800-46</vt:lpstr>
      <vt:lpstr>Other Standards</vt:lpstr>
      <vt:lpstr>Summary</vt:lpstr>
      <vt:lpstr>Questions</vt:lpstr>
    </vt:vector>
  </TitlesOfParts>
  <Company>spsu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3204</dc:title>
  <dc:creator>cse</dc:creator>
  <cp:lastModifiedBy>Hossain Shahriar</cp:lastModifiedBy>
  <cp:revision>256</cp:revision>
  <dcterms:created xsi:type="dcterms:W3CDTF">2005-08-29T17:59:24Z</dcterms:created>
  <dcterms:modified xsi:type="dcterms:W3CDTF">2020-04-05T16:57:50Z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