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34.xml" ContentType="application/vnd.openxmlformats-officedocument.presentationml.slide+xml"/>
  <Override PartName="/ppt/slides/slide32.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8.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38"/>
  </p:notesMasterIdLst>
  <p:handoutMasterIdLst>
    <p:handoutMasterId r:id="rId39"/>
  </p:handoutMasterIdLst>
  <p:sldIdLst>
    <p:sldId id="256" r:id="rId2"/>
    <p:sldId id="638" r:id="rId3"/>
    <p:sldId id="640" r:id="rId4"/>
    <p:sldId id="642" r:id="rId5"/>
    <p:sldId id="644" r:id="rId6"/>
    <p:sldId id="652" r:id="rId7"/>
    <p:sldId id="653" r:id="rId8"/>
    <p:sldId id="654" r:id="rId9"/>
    <p:sldId id="655" r:id="rId10"/>
    <p:sldId id="656" r:id="rId11"/>
    <p:sldId id="657" r:id="rId12"/>
    <p:sldId id="658" r:id="rId13"/>
    <p:sldId id="659" r:id="rId14"/>
    <p:sldId id="660" r:id="rId15"/>
    <p:sldId id="661" r:id="rId16"/>
    <p:sldId id="662" r:id="rId17"/>
    <p:sldId id="663" r:id="rId18"/>
    <p:sldId id="664" r:id="rId19"/>
    <p:sldId id="665" r:id="rId20"/>
    <p:sldId id="666" r:id="rId21"/>
    <p:sldId id="667" r:id="rId22"/>
    <p:sldId id="668" r:id="rId23"/>
    <p:sldId id="669" r:id="rId24"/>
    <p:sldId id="670" r:id="rId25"/>
    <p:sldId id="671" r:id="rId26"/>
    <p:sldId id="672" r:id="rId27"/>
    <p:sldId id="673" r:id="rId28"/>
    <p:sldId id="674" r:id="rId29"/>
    <p:sldId id="675" r:id="rId30"/>
    <p:sldId id="676" r:id="rId31"/>
    <p:sldId id="677" r:id="rId32"/>
    <p:sldId id="645" r:id="rId33"/>
    <p:sldId id="646" r:id="rId34"/>
    <p:sldId id="647" r:id="rId35"/>
    <p:sldId id="648" r:id="rId36"/>
    <p:sldId id="650" r:id="rId3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015" autoAdjust="0"/>
  </p:normalViewPr>
  <p:slideViewPr>
    <p:cSldViewPr>
      <p:cViewPr varScale="1">
        <p:scale>
          <a:sx n="50" d="100"/>
          <a:sy n="50" d="100"/>
        </p:scale>
        <p:origin x="1744" y="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en.wikipedia.org/wiki/IPhone" TargetMode="External"/><Relationship Id="rId3" Type="http://schemas.openxmlformats.org/officeDocument/2006/relationships/hyperlink" Target="http://en.wikipedia.org/wiki/QR_Code" TargetMode="External"/><Relationship Id="rId7" Type="http://schemas.openxmlformats.org/officeDocument/2006/relationships/hyperlink" Target="http://en.wikipedia.org/wiki/Android_(operating_system)"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n.wikipedia.org/wiki/Google_Chrome" TargetMode="External"/><Relationship Id="rId5" Type="http://schemas.openxmlformats.org/officeDocument/2006/relationships/hyperlink" Target="http://en.wikipedia.org/wiki/Safari_(web_browser)" TargetMode="External"/><Relationship Id="rId4" Type="http://schemas.openxmlformats.org/officeDocument/2006/relationships/hyperlink" Target="http://en.wikipedia.org/wiki/The_Jester" TargetMode="External"/><Relationship Id="rId9" Type="http://schemas.openxmlformats.org/officeDocument/2006/relationships/hyperlink" Target="http://en.wikipedia.org/wiki/Transmission_Control_Protocol"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8960C88-6168-4462-8605-0370CC8B1793}" type="slidenum">
              <a:rPr lang="en-US"/>
              <a:pPr/>
              <a:t>15</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Hiring and Termination Issues</a:t>
            </a:r>
          </a:p>
          <a:p>
            <a:pPr eaLnBrk="1" hangingPunct="1"/>
            <a:r>
              <a:rPr lang="en-US" smtClean="0"/>
              <a:t>From an information security perspective, the hiring of employees is a responsibility laden with potential security pitfalls. </a:t>
            </a:r>
          </a:p>
          <a:p>
            <a:pPr eaLnBrk="1" hangingPunct="1"/>
            <a:r>
              <a:rPr lang="en-US" smtClean="0"/>
              <a:t>The CISO and information security manager should establish a dialogue with the Human Resources department to provide an information security viewpoint for hiring personnel.  </a:t>
            </a:r>
          </a:p>
          <a:p>
            <a:pPr eaLnBrk="1" hangingPunct="1"/>
            <a:endParaRPr lang="en-US" smtClean="0"/>
          </a:p>
        </p:txBody>
      </p:sp>
    </p:spTree>
    <p:extLst>
      <p:ext uri="{BB962C8B-B14F-4D97-AF65-F5344CB8AC3E}">
        <p14:creationId xmlns:p14="http://schemas.microsoft.com/office/powerpoint/2010/main" val="2891542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8BDF1A8-02F2-4A7F-978E-945D9D581C4B}" type="slidenum">
              <a:rPr lang="en-US"/>
              <a:pPr/>
              <a:t>16</a:t>
            </a:fld>
            <a:endParaRPr 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Job Descriptions</a:t>
            </a:r>
          </a:p>
          <a:p>
            <a:pPr eaLnBrk="1" hangingPunct="1"/>
            <a:r>
              <a:rPr lang="en-US" smtClean="0"/>
              <a:t>Inserting information security perspectives into the hiring process begins with reviewing and updating all job descriptions. </a:t>
            </a:r>
          </a:p>
          <a:p>
            <a:pPr eaLnBrk="1" hangingPunct="1"/>
            <a:r>
              <a:rPr lang="en-US" smtClean="0"/>
              <a:t>To prevent people from applying for positions based solely on access to sensitive information, the organization should avoid revealing access privileges to prospective employees when advertising positions.</a:t>
            </a:r>
          </a:p>
          <a:p>
            <a:pPr eaLnBrk="1" hangingPunct="1"/>
            <a:endParaRPr lang="en-US" smtClean="0"/>
          </a:p>
        </p:txBody>
      </p:sp>
    </p:spTree>
    <p:extLst>
      <p:ext uri="{BB962C8B-B14F-4D97-AF65-F5344CB8AC3E}">
        <p14:creationId xmlns:p14="http://schemas.microsoft.com/office/powerpoint/2010/main" val="1953244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BD15F78-F11B-4A59-AA5D-6C32F7BC1CB2}" type="slidenum">
              <a:rPr lang="en-US"/>
              <a:pPr/>
              <a:t>17</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Background Checks</a:t>
            </a:r>
          </a:p>
          <a:p>
            <a:pPr eaLnBrk="1" hangingPunct="1"/>
            <a:r>
              <a:rPr lang="en-US" smtClean="0"/>
              <a:t>A background check is an investigation into the candidate’s past, specifically looking for criminal behavior that could indicate potential for future misconduct. </a:t>
            </a:r>
          </a:p>
          <a:p>
            <a:pPr eaLnBrk="1" hangingPunct="1"/>
            <a:r>
              <a:rPr lang="en-US" smtClean="0"/>
              <a:t>There are a number of regulations that govern what the organization can investigate, and how much of the information can influence the hiring decision, requiring the security and HR managers to discuss these matters with counsel.  </a:t>
            </a:r>
          </a:p>
          <a:p>
            <a:pPr eaLnBrk="1" hangingPunct="1"/>
            <a:r>
              <a:rPr lang="en-US" smtClean="0"/>
              <a:t>Background checks differ in the level of detail and depth with which the candidate is examined:</a:t>
            </a:r>
          </a:p>
          <a:p>
            <a:pPr eaLnBrk="1" hangingPunct="1"/>
            <a:r>
              <a:rPr lang="en-US" smtClean="0"/>
              <a:t>Identity checks</a:t>
            </a:r>
          </a:p>
          <a:p>
            <a:pPr eaLnBrk="1" hangingPunct="1"/>
            <a:r>
              <a:rPr lang="en-US" smtClean="0"/>
              <a:t>Education and credential checks</a:t>
            </a:r>
          </a:p>
          <a:p>
            <a:pPr eaLnBrk="1" hangingPunct="1"/>
            <a:r>
              <a:rPr lang="en-US" smtClean="0"/>
              <a:t>Previous employment verification</a:t>
            </a:r>
          </a:p>
          <a:p>
            <a:pPr eaLnBrk="1" hangingPunct="1"/>
            <a:r>
              <a:rPr lang="en-US" smtClean="0"/>
              <a:t>References checks</a:t>
            </a:r>
          </a:p>
          <a:p>
            <a:pPr eaLnBrk="1" hangingPunct="1"/>
            <a:r>
              <a:rPr lang="en-US" smtClean="0"/>
              <a:t>Worker’s Compensation history</a:t>
            </a:r>
          </a:p>
          <a:p>
            <a:pPr eaLnBrk="1" hangingPunct="1"/>
            <a:r>
              <a:rPr lang="en-US" smtClean="0"/>
              <a:t>Motor vehicle records</a:t>
            </a:r>
          </a:p>
          <a:p>
            <a:pPr eaLnBrk="1" hangingPunct="1"/>
            <a:r>
              <a:rPr lang="en-US" smtClean="0"/>
              <a:t>Drug history</a:t>
            </a:r>
          </a:p>
          <a:p>
            <a:pPr eaLnBrk="1" hangingPunct="1"/>
            <a:r>
              <a:rPr lang="en-US" smtClean="0"/>
              <a:t>Credit history</a:t>
            </a:r>
          </a:p>
          <a:p>
            <a:pPr eaLnBrk="1" hangingPunct="1"/>
            <a:r>
              <a:rPr lang="en-US" smtClean="0"/>
              <a:t>Civil court history</a:t>
            </a:r>
          </a:p>
          <a:p>
            <a:pPr eaLnBrk="1" hangingPunct="1"/>
            <a:r>
              <a:rPr lang="en-US" smtClean="0"/>
              <a:t>Criminal court history</a:t>
            </a:r>
          </a:p>
          <a:p>
            <a:pPr eaLnBrk="1" hangingPunct="1"/>
            <a:endParaRPr lang="en-US" smtClean="0"/>
          </a:p>
        </p:txBody>
      </p:sp>
    </p:spTree>
    <p:extLst>
      <p:ext uri="{BB962C8B-B14F-4D97-AF65-F5344CB8AC3E}">
        <p14:creationId xmlns:p14="http://schemas.microsoft.com/office/powerpoint/2010/main" val="551498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974EB85B-2E79-4EB3-9E9A-C6D1B9DE4756}" type="slidenum">
              <a:rPr lang="en-US"/>
              <a:pPr/>
              <a:t>18</a:t>
            </a:fld>
            <a:endParaRPr lang="en-U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Employment Contracts</a:t>
            </a:r>
          </a:p>
          <a:p>
            <a:pPr eaLnBrk="1" hangingPunct="1"/>
            <a:r>
              <a:rPr lang="en-US" smtClean="0"/>
              <a:t>Once a candidate has accepted the job offer, the employment contract becomes an important security instrument.  </a:t>
            </a:r>
          </a:p>
          <a:p>
            <a:pPr eaLnBrk="1" hangingPunct="1"/>
            <a:r>
              <a:rPr lang="en-US" smtClean="0"/>
              <a:t>Many policies require an employee to agree in writing. If an existing employee refuses to sign these contracts, the security personnel are placed in a difficult situation.  </a:t>
            </a:r>
          </a:p>
          <a:p>
            <a:pPr eaLnBrk="1" hangingPunct="1"/>
            <a:r>
              <a:rPr lang="en-US" smtClean="0"/>
              <a:t>New employees, however may find policies classified as “employment contingent upon agreement,” whereby the employee is not offered the position unless he agrees to the binding organizational policies.  </a:t>
            </a:r>
          </a:p>
          <a:p>
            <a:pPr eaLnBrk="1" hangingPunct="1"/>
            <a:endParaRPr lang="en-US" smtClean="0"/>
          </a:p>
        </p:txBody>
      </p:sp>
    </p:spTree>
    <p:extLst>
      <p:ext uri="{BB962C8B-B14F-4D97-AF65-F5344CB8AC3E}">
        <p14:creationId xmlns:p14="http://schemas.microsoft.com/office/powerpoint/2010/main" val="2162173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88FA0FE-A2A7-4FDB-9763-3AC017CF5732}" type="slidenum">
              <a:rPr lang="en-US"/>
              <a:pPr/>
              <a:t>19</a:t>
            </a:fld>
            <a:endParaRPr 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New Hire Orientation</a:t>
            </a:r>
          </a:p>
          <a:p>
            <a:pPr eaLnBrk="1" hangingPunct="1"/>
            <a:r>
              <a:rPr lang="en-US" smtClean="0"/>
              <a:t>As new employees are introduced into the organization’s culture and workflow, they should receive an extensive information security briefing on all major policies, procedures and requirements for information security within the new position.  </a:t>
            </a:r>
          </a:p>
          <a:p>
            <a:pPr eaLnBrk="1" hangingPunct="1"/>
            <a:r>
              <a:rPr lang="en-US" smtClean="0"/>
              <a:t>The levels of authorized access are outlined, and training provided on the secure use of information systems.  </a:t>
            </a:r>
          </a:p>
          <a:p>
            <a:pPr eaLnBrk="1" hangingPunct="1"/>
            <a:r>
              <a:rPr lang="en-US" smtClean="0"/>
              <a:t>By the time employees are ready to report to their positions, they should be thoroughly briefed, and ready to perform their duties securely. </a:t>
            </a:r>
          </a:p>
          <a:p>
            <a:pPr eaLnBrk="1" hangingPunct="1"/>
            <a:endParaRPr lang="en-US" smtClean="0"/>
          </a:p>
        </p:txBody>
      </p:sp>
    </p:spTree>
    <p:extLst>
      <p:ext uri="{BB962C8B-B14F-4D97-AF65-F5344CB8AC3E}">
        <p14:creationId xmlns:p14="http://schemas.microsoft.com/office/powerpoint/2010/main" val="90076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88FA0FE-A2A7-4FDB-9763-3AC017CF5732}" type="slidenum">
              <a:rPr lang="en-US"/>
              <a:pPr/>
              <a:t>20</a:t>
            </a:fld>
            <a:endParaRPr 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New Hire Orientation</a:t>
            </a:r>
          </a:p>
          <a:p>
            <a:pPr eaLnBrk="1" hangingPunct="1"/>
            <a:r>
              <a:rPr lang="en-US" smtClean="0"/>
              <a:t>As new employees are introduced into the organization’s culture and workflow, they should receive an extensive information security briefing on all major policies, procedures and requirements for information security within the new position.  </a:t>
            </a:r>
          </a:p>
          <a:p>
            <a:pPr eaLnBrk="1" hangingPunct="1"/>
            <a:r>
              <a:rPr lang="en-US" smtClean="0"/>
              <a:t>The levels of authorized access are outlined, and training provided on the secure use of information systems.  </a:t>
            </a:r>
          </a:p>
          <a:p>
            <a:pPr eaLnBrk="1" hangingPunct="1"/>
            <a:r>
              <a:rPr lang="en-US" smtClean="0"/>
              <a:t>By the time employees are ready to report to their positions, they should be thoroughly briefed, and ready to perform their duties securely. </a:t>
            </a:r>
          </a:p>
          <a:p>
            <a:pPr eaLnBrk="1" hangingPunct="1"/>
            <a:endParaRPr lang="en-US" smtClean="0"/>
          </a:p>
        </p:txBody>
      </p:sp>
    </p:spTree>
    <p:extLst>
      <p:ext uri="{BB962C8B-B14F-4D97-AF65-F5344CB8AC3E}">
        <p14:creationId xmlns:p14="http://schemas.microsoft.com/office/powerpoint/2010/main" val="1450022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75C54FEB-7032-43FD-96AC-4D49843C207A}" type="slidenum">
              <a:rPr lang="en-US"/>
              <a:pPr/>
              <a:t>21</a:t>
            </a:fld>
            <a:endParaRPr lang="en-U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On-the-Job Security Training</a:t>
            </a:r>
          </a:p>
          <a:p>
            <a:pPr eaLnBrk="1" hangingPunct="1"/>
            <a:r>
              <a:rPr lang="en-US" smtClean="0"/>
              <a:t>As part of the new hire’s ongoing job orientation, and as part of every employee’s security responsibilities, the organization should conduct periodic security awareness and training.  </a:t>
            </a:r>
          </a:p>
          <a:p>
            <a:pPr eaLnBrk="1" hangingPunct="1"/>
            <a:r>
              <a:rPr lang="en-US" smtClean="0"/>
              <a:t>Keeping security at the forefront of employees’ minds and minimizing employee mistakes is an important part of the information security mission. </a:t>
            </a:r>
          </a:p>
          <a:p>
            <a:pPr eaLnBrk="1" hangingPunct="1"/>
            <a:r>
              <a:rPr lang="en-US" smtClean="0"/>
              <a:t>Formal external and informal internal seminars also increase the level of security awareness for all employees, especially security employees.</a:t>
            </a:r>
          </a:p>
          <a:p>
            <a:pPr eaLnBrk="1" hangingPunct="1"/>
            <a:endParaRPr lang="en-US" smtClean="0"/>
          </a:p>
        </p:txBody>
      </p:sp>
    </p:spTree>
    <p:extLst>
      <p:ext uri="{BB962C8B-B14F-4D97-AF65-F5344CB8AC3E}">
        <p14:creationId xmlns:p14="http://schemas.microsoft.com/office/powerpoint/2010/main" val="545565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7C8E55A2-E628-448A-90DC-20F690A0CE36}" type="slidenum">
              <a:rPr lang="en-US"/>
              <a:pPr/>
              <a:t>22</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Performance Evaluation</a:t>
            </a:r>
          </a:p>
          <a:p>
            <a:pPr eaLnBrk="1" hangingPunct="1"/>
            <a:r>
              <a:rPr lang="en-US" smtClean="0"/>
              <a:t>To heighten information security awareness and change workplace behavior, organizations should incorporate information security components into employee performance evaluations. </a:t>
            </a:r>
          </a:p>
          <a:p>
            <a:pPr eaLnBrk="1" hangingPunct="1"/>
            <a:r>
              <a:rPr lang="en-US" smtClean="0"/>
              <a:t>Employees pay close attention to job performance evaluations, and if the evaluations include information security tasks, employees are more motivated to perform these tasks at a satisfactory level.</a:t>
            </a:r>
          </a:p>
          <a:p>
            <a:pPr eaLnBrk="1" hangingPunct="1"/>
            <a:endParaRPr lang="en-US" smtClean="0"/>
          </a:p>
        </p:txBody>
      </p:sp>
    </p:spTree>
    <p:extLst>
      <p:ext uri="{BB962C8B-B14F-4D97-AF65-F5344CB8AC3E}">
        <p14:creationId xmlns:p14="http://schemas.microsoft.com/office/powerpoint/2010/main" val="319343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D8D5DCA2-99F8-494E-8E24-2446D1E36B06}" type="slidenum">
              <a:rPr lang="en-US"/>
              <a:pPr/>
              <a:t>23</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Termination</a:t>
            </a:r>
          </a:p>
          <a:p>
            <a:pPr eaLnBrk="1" hangingPunct="1"/>
            <a:r>
              <a:rPr lang="en-US" smtClean="0"/>
              <a:t>When an employee leaves an organization, there are a number of security-related issues.  Key among these is the continuity of protection of all information to which the employee had access.  </a:t>
            </a:r>
          </a:p>
          <a:p>
            <a:pPr eaLnBrk="1" hangingPunct="1"/>
            <a:r>
              <a:rPr lang="en-US" smtClean="0"/>
              <a:t>When an employee prepares to leave, the following tasks must be performed:</a:t>
            </a:r>
          </a:p>
          <a:p>
            <a:pPr eaLnBrk="1" hangingPunct="1"/>
            <a:r>
              <a:rPr lang="en-US" smtClean="0"/>
              <a:t>Access to the organization’s systems disabled</a:t>
            </a:r>
          </a:p>
          <a:p>
            <a:pPr eaLnBrk="1" hangingPunct="1"/>
            <a:r>
              <a:rPr lang="en-US" smtClean="0"/>
              <a:t>Removable media returned</a:t>
            </a:r>
          </a:p>
          <a:p>
            <a:pPr eaLnBrk="1" hangingPunct="1"/>
            <a:r>
              <a:rPr lang="en-US" smtClean="0"/>
              <a:t>Hard drives secured</a:t>
            </a:r>
          </a:p>
          <a:p>
            <a:pPr eaLnBrk="1" hangingPunct="1"/>
            <a:r>
              <a:rPr lang="en-US" smtClean="0"/>
              <a:t>File cabinet locks changed </a:t>
            </a:r>
          </a:p>
          <a:p>
            <a:pPr eaLnBrk="1" hangingPunct="1"/>
            <a:r>
              <a:rPr lang="en-US" smtClean="0"/>
              <a:t>Office door lock changed</a:t>
            </a:r>
          </a:p>
          <a:p>
            <a:pPr eaLnBrk="1" hangingPunct="1"/>
            <a:r>
              <a:rPr lang="en-US" smtClean="0"/>
              <a:t>Keycard access revoked</a:t>
            </a:r>
          </a:p>
          <a:p>
            <a:pPr eaLnBrk="1" hangingPunct="1"/>
            <a:r>
              <a:rPr lang="en-US" smtClean="0"/>
              <a:t>Personal effects removed from the organization’s premises</a:t>
            </a:r>
          </a:p>
          <a:p>
            <a:pPr eaLnBrk="1" hangingPunct="1"/>
            <a:r>
              <a:rPr lang="en-US" smtClean="0"/>
              <a:t>Once the employee has delivered keys, keycards, and other business property, he or she should be escorted from the premises.</a:t>
            </a:r>
          </a:p>
          <a:p>
            <a:pPr eaLnBrk="1" hangingPunct="1"/>
            <a:r>
              <a:rPr lang="en-US" smtClean="0"/>
              <a:t>In addition to the tasks listed above, many organizations use an exit interview to remind the employee of contractual obligations, such as nondisclosure agreements and to obtain feedback on the employee’s tenure in the organization. </a:t>
            </a:r>
          </a:p>
          <a:p>
            <a:pPr eaLnBrk="1" hangingPunct="1"/>
            <a:r>
              <a:rPr lang="en-US" smtClean="0"/>
              <a:t>At this time, the employee should be reminded that that should he or she fail to comply with contractual obligations, civil or criminal action may result.</a:t>
            </a:r>
          </a:p>
          <a:p>
            <a:pPr eaLnBrk="1" hangingPunct="1"/>
            <a:r>
              <a:rPr lang="en-US" smtClean="0"/>
              <a:t>From a security standpoint, security cannot risk the exposure of organizational information. The simplest and best method to handle the outprocessing of an employee is to select one of the scenarios that follows, based on the employee’s reasons for leaving.</a:t>
            </a:r>
          </a:p>
          <a:p>
            <a:pPr eaLnBrk="1" hangingPunct="1"/>
            <a:endParaRPr lang="en-US" smtClean="0"/>
          </a:p>
        </p:txBody>
      </p:sp>
    </p:spTree>
    <p:extLst>
      <p:ext uri="{BB962C8B-B14F-4D97-AF65-F5344CB8AC3E}">
        <p14:creationId xmlns:p14="http://schemas.microsoft.com/office/powerpoint/2010/main" val="30136900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C75CC385-1A94-4B65-90E7-29FB369D78C9}" type="slidenum">
              <a:rPr lang="en-US"/>
              <a:pPr/>
              <a:t>24</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Security Considerations For Nonemployees</a:t>
            </a:r>
          </a:p>
          <a:p>
            <a:pPr eaLnBrk="1" hangingPunct="1"/>
            <a:r>
              <a:rPr lang="en-US" smtClean="0"/>
              <a:t>A number of individuals who are not subject to rigorous screening, contractual obligations, and eventual secured termination often have access to sensitive organizational information. </a:t>
            </a:r>
          </a:p>
          <a:p>
            <a:pPr eaLnBrk="1" hangingPunct="1"/>
            <a:r>
              <a:rPr lang="en-US" smtClean="0"/>
              <a:t>Relationships with individuals in this category should be carefully managed to prevent a possible information leak or theft.  </a:t>
            </a:r>
          </a:p>
          <a:p>
            <a:pPr eaLnBrk="1" hangingPunct="1"/>
            <a:endParaRPr lang="en-US" smtClean="0"/>
          </a:p>
        </p:txBody>
      </p:sp>
    </p:spTree>
    <p:extLst>
      <p:ext uri="{BB962C8B-B14F-4D97-AF65-F5344CB8AC3E}">
        <p14:creationId xmlns:p14="http://schemas.microsoft.com/office/powerpoint/2010/main" val="1469348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March 5, 2012 The Jester changed his Twitter account @th3j35t3r avatar from his signature Jester icon to a </a:t>
            </a:r>
            <a:r>
              <a:rPr lang="en-US" dirty="0" smtClean="0">
                <a:hlinkClick r:id="rId3" tooltip="QR Code"/>
              </a:rPr>
              <a:t>QR Code</a:t>
            </a:r>
            <a:r>
              <a:rPr lang="en-US" dirty="0" smtClean="0"/>
              <a:t> without comment or explanation.</a:t>
            </a:r>
            <a:r>
              <a:rPr lang="en-US" baseline="30000" dirty="0" smtClean="0">
                <a:hlinkClick r:id="rId4"/>
              </a:rPr>
              <a:t>[42]</a:t>
            </a:r>
            <a:r>
              <a:rPr lang="en-US" dirty="0" smtClean="0"/>
              <a:t> QR Codes are bar codes that can be scanned by mobile phones and are most often used in advertising. Scanning a QR Code redirects a browser to a website.</a:t>
            </a:r>
            <a:r>
              <a:rPr lang="en-US" baseline="30000" dirty="0" smtClean="0">
                <a:hlinkClick r:id="rId4"/>
              </a:rPr>
              <a:t>[43]</a:t>
            </a:r>
            <a:r>
              <a:rPr lang="en-US" dirty="0" smtClean="0"/>
              <a:t> Scanning The Jester's icon led to a URL where he had an image of his signature Jester icon and an embedded, hidden code that allegedly exploited a vulnerability that affects </a:t>
            </a:r>
            <a:r>
              <a:rPr lang="en-US" dirty="0" smtClean="0">
                <a:hlinkClick r:id="rId5" tooltip="Safari (web browser)"/>
              </a:rPr>
              <a:t>Safari</a:t>
            </a:r>
            <a:r>
              <a:rPr lang="en-US" dirty="0" smtClean="0"/>
              <a:t>, </a:t>
            </a:r>
            <a:r>
              <a:rPr lang="en-US" dirty="0" smtClean="0">
                <a:hlinkClick r:id="rId6" tooltip="Google Chrome"/>
              </a:rPr>
              <a:t>Chrome</a:t>
            </a:r>
            <a:r>
              <a:rPr lang="en-US" dirty="0" smtClean="0"/>
              <a:t> and </a:t>
            </a:r>
            <a:r>
              <a:rPr lang="en-US" dirty="0" smtClean="0">
                <a:hlinkClick r:id="rId7" tooltip="Android (operating system)"/>
              </a:rPr>
              <a:t>Android</a:t>
            </a:r>
            <a:r>
              <a:rPr lang="en-US" dirty="0" smtClean="0"/>
              <a:t> browsers.</a:t>
            </a:r>
            <a:r>
              <a:rPr lang="en-US" baseline="30000" dirty="0" smtClean="0">
                <a:hlinkClick r:id="rId4"/>
              </a:rPr>
              <a:t>[42]</a:t>
            </a:r>
            <a:r>
              <a:rPr lang="en-US" dirty="0" smtClean="0"/>
              <a:t> "When anyone scanned the original QR code using an </a:t>
            </a:r>
            <a:r>
              <a:rPr lang="en-US" dirty="0" err="1" smtClean="0">
                <a:hlinkClick r:id="rId8" tooltip="IPhone"/>
              </a:rPr>
              <a:t>iPhone</a:t>
            </a:r>
            <a:r>
              <a:rPr lang="en-US" dirty="0" smtClean="0"/>
              <a:t> or Android device, their device would silently make a </a:t>
            </a:r>
            <a:r>
              <a:rPr lang="en-US" dirty="0" smtClean="0">
                <a:hlinkClick r:id="rId9" tooltip="Transmission Control Protocol"/>
              </a:rPr>
              <a:t>TCP</a:t>
            </a:r>
            <a:r>
              <a:rPr lang="en-US" dirty="0" smtClean="0"/>
              <a:t> shell connection back to my remote server," The Jester wrote. "Like a phone call, if you like."</a:t>
            </a:r>
            <a:r>
              <a:rPr lang="en-US" baseline="30000" dirty="0" smtClean="0">
                <a:hlinkClick r:id="rId4"/>
              </a:rPr>
              <a:t>[42][44]</a:t>
            </a:r>
            <a:endParaRPr lang="en-US" baseline="30000" dirty="0" smtClean="0"/>
          </a:p>
          <a:p>
            <a:endParaRPr lang="en-US" baseline="30000" dirty="0" smtClean="0"/>
          </a:p>
          <a:p>
            <a:r>
              <a:rPr lang="en-US" dirty="0" smtClean="0"/>
              <a:t>http://en.wikipedia.org/wiki/The_Jester</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a:t>
            </a:fld>
            <a:endParaRPr lang="en-US"/>
          </a:p>
        </p:txBody>
      </p:sp>
    </p:spTree>
    <p:extLst>
      <p:ext uri="{BB962C8B-B14F-4D97-AF65-F5344CB8AC3E}">
        <p14:creationId xmlns:p14="http://schemas.microsoft.com/office/powerpoint/2010/main" val="1559120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66C57EFD-D283-493D-9D06-1178259CED65}" type="slidenum">
              <a:rPr lang="en-US"/>
              <a:pPr/>
              <a:t>25</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74725" y="4560888"/>
            <a:ext cx="5365750" cy="4319587"/>
          </a:xfrm>
          <a:noFill/>
          <a:ln/>
        </p:spPr>
        <p:txBody>
          <a:bodyPr/>
          <a:lstStyle/>
          <a:p>
            <a:pPr eaLnBrk="1" hangingPunct="1"/>
            <a:r>
              <a:rPr lang="en-US" smtClean="0"/>
              <a:t>Temporary Employees</a:t>
            </a:r>
          </a:p>
          <a:p>
            <a:pPr eaLnBrk="1" hangingPunct="1"/>
            <a:r>
              <a:rPr lang="en-US" smtClean="0"/>
              <a:t>Temporary employees are hired by the organization to serve in a temporary position or to supplement the existing workforce.  </a:t>
            </a:r>
          </a:p>
          <a:p>
            <a:pPr eaLnBrk="1" hangingPunct="1"/>
            <a:r>
              <a:rPr lang="en-US" smtClean="0"/>
              <a:t>These employees may be the paid employees of a “temp agency” or similar organization.  </a:t>
            </a:r>
          </a:p>
          <a:p>
            <a:pPr eaLnBrk="1" hangingPunct="1"/>
            <a:r>
              <a:rPr lang="en-US" smtClean="0"/>
              <a:t>As they are not employed by the host organization, they are often not subject to the contractual obligations or general policies of other employees.  </a:t>
            </a:r>
          </a:p>
          <a:p>
            <a:pPr eaLnBrk="1" hangingPunct="1"/>
            <a:r>
              <a:rPr lang="en-US" smtClean="0"/>
              <a:t>If these individuals breach a policy or cause a problem, the strongest action the host organization can take is to terminate the relationships with the individuals and request that they be censured.  </a:t>
            </a:r>
          </a:p>
          <a:p>
            <a:pPr eaLnBrk="1" hangingPunct="1"/>
            <a:r>
              <a:rPr lang="en-US" smtClean="0"/>
              <a:t>From a security standpoint, access to information for these individuals should be limited to that necessary to perform their duties. </a:t>
            </a:r>
          </a:p>
          <a:p>
            <a:pPr eaLnBrk="1" hangingPunct="1"/>
            <a:r>
              <a:rPr lang="en-US" smtClean="0"/>
              <a:t>The organization can attempt to have temporary employees sign non-disclosure agreements and fair use policies, but they may refuse, forcing the organization to either dismiss the temp worker or allow him to work without the agreement. </a:t>
            </a:r>
          </a:p>
          <a:p>
            <a:pPr eaLnBrk="1" hangingPunct="1"/>
            <a:r>
              <a:rPr lang="en-US" smtClean="0"/>
              <a:t>Ensure that the temp’s supervisor restricts the information to which he has access and makes sure all employees follow good security practices, especially clean desk policies and the security of classified data.  </a:t>
            </a:r>
          </a:p>
          <a:p>
            <a:pPr eaLnBrk="1" hangingPunct="1"/>
            <a:endParaRPr lang="en-US" smtClean="0"/>
          </a:p>
        </p:txBody>
      </p:sp>
    </p:spTree>
    <p:extLst>
      <p:ext uri="{BB962C8B-B14F-4D97-AF65-F5344CB8AC3E}">
        <p14:creationId xmlns:p14="http://schemas.microsoft.com/office/powerpoint/2010/main" val="1752821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753C9170-7617-46E9-A52A-D545868F9234}" type="slidenum">
              <a:rPr lang="en-US"/>
              <a:pPr/>
              <a:t>26</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Contract Employees </a:t>
            </a:r>
          </a:p>
          <a:p>
            <a:pPr eaLnBrk="1" hangingPunct="1"/>
            <a:r>
              <a:rPr lang="en-US" smtClean="0"/>
              <a:t>Contract employees are typically hired to perform specific services for the organization.  </a:t>
            </a:r>
          </a:p>
          <a:p>
            <a:pPr eaLnBrk="1" hangingPunct="1"/>
            <a:r>
              <a:rPr lang="en-US" smtClean="0"/>
              <a:t>The host company often makes a contract with a parent organization rather than with an individual for a particular task.  </a:t>
            </a:r>
          </a:p>
          <a:p>
            <a:pPr eaLnBrk="1" hangingPunct="1"/>
            <a:r>
              <a:rPr lang="en-US" smtClean="0"/>
              <a:t>Although some individuals may require access to virtually all areas of the organization to do their jobs, they seldom need access to information or information resources. </a:t>
            </a:r>
          </a:p>
          <a:p>
            <a:pPr eaLnBrk="1" hangingPunct="1"/>
            <a:r>
              <a:rPr lang="en-US" smtClean="0"/>
              <a:t>Contract employees may need access to various facilities; however, this does not mean they should be allowed to wander freely in and out of buildings.  </a:t>
            </a:r>
          </a:p>
          <a:p>
            <a:pPr eaLnBrk="1" hangingPunct="1"/>
            <a:r>
              <a:rPr lang="en-US" smtClean="0"/>
              <a:t>In a secure facility, all contract employees are escorted from room to room, as well as into and out of the facility.  </a:t>
            </a:r>
          </a:p>
          <a:p>
            <a:pPr eaLnBrk="1" hangingPunct="1"/>
            <a:r>
              <a:rPr lang="en-US" smtClean="0"/>
              <a:t>There is also the need for certain restrictions or requirements to be negotiated into the contract agreements when they are activated.</a:t>
            </a:r>
          </a:p>
          <a:p>
            <a:pPr eaLnBrk="1" hangingPunct="1"/>
            <a:endParaRPr lang="en-US" smtClean="0"/>
          </a:p>
        </p:txBody>
      </p:sp>
    </p:spTree>
    <p:extLst>
      <p:ext uri="{BB962C8B-B14F-4D97-AF65-F5344CB8AC3E}">
        <p14:creationId xmlns:p14="http://schemas.microsoft.com/office/powerpoint/2010/main" val="1669612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0A61CA83-C6FD-4A84-A21D-AFB36517FC14}" type="slidenum">
              <a:rPr lang="en-US"/>
              <a:pPr/>
              <a:t>27</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Consultants</a:t>
            </a:r>
          </a:p>
          <a:p>
            <a:pPr eaLnBrk="1" hangingPunct="1"/>
            <a:r>
              <a:rPr lang="en-US" smtClean="0"/>
              <a:t>Consultants should be handled like contract employees, with special requirements for information or facility access requirements integrated into the contract before these individual are allowed outside the conference room.  </a:t>
            </a:r>
          </a:p>
          <a:p>
            <a:pPr eaLnBrk="1" hangingPunct="1"/>
            <a:r>
              <a:rPr lang="en-US" smtClean="0"/>
              <a:t>Security and technology consultants especially must be prescreened, escorted, and subjected to non-disclosure agreements to protect the organization from possible intentional or accidental breaches of confidentiality.  </a:t>
            </a:r>
          </a:p>
          <a:p>
            <a:pPr eaLnBrk="1" hangingPunct="1"/>
            <a:r>
              <a:rPr lang="en-US" smtClean="0"/>
              <a:t>Just because you pay a security consultant, doesn’t make the protection of your information his or her number one priority.  </a:t>
            </a:r>
          </a:p>
          <a:p>
            <a:pPr eaLnBrk="1" hangingPunct="1"/>
            <a:endParaRPr lang="en-US" smtClean="0"/>
          </a:p>
        </p:txBody>
      </p:sp>
    </p:spTree>
    <p:extLst>
      <p:ext uri="{BB962C8B-B14F-4D97-AF65-F5344CB8AC3E}">
        <p14:creationId xmlns:p14="http://schemas.microsoft.com/office/powerpoint/2010/main" val="35880524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DDEA030B-877D-435C-9440-894DBD3A42FC}" type="slidenum">
              <a:rPr lang="en-US"/>
              <a:pPr/>
              <a:t>28</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Business Partners</a:t>
            </a:r>
          </a:p>
          <a:p>
            <a:pPr eaLnBrk="1" hangingPunct="1"/>
            <a:r>
              <a:rPr lang="en-US" smtClean="0"/>
              <a:t>On occasion, businesses find themselves in strategic alliances with other organizations, desiring to exchange information, integrate systems, or simply to discuss operations for mutual advantage.  </a:t>
            </a:r>
          </a:p>
          <a:p>
            <a:pPr eaLnBrk="1" hangingPunct="1"/>
            <a:r>
              <a:rPr lang="en-US" smtClean="0"/>
              <a:t>There must be a meticulous, deliberate process of determining what information is to be exchanged, in what format, and to whom.  </a:t>
            </a:r>
          </a:p>
          <a:p>
            <a:pPr eaLnBrk="1" hangingPunct="1"/>
            <a:r>
              <a:rPr lang="en-US" smtClean="0"/>
              <a:t>Non-disclosure agreements abound, and the level of security of both systems must be examined before any physical integration takes place, as system connection means that the vulnerability of one system is the vulnerability of all.</a:t>
            </a:r>
          </a:p>
          <a:p>
            <a:pPr eaLnBrk="1" hangingPunct="1"/>
            <a:endParaRPr lang="en-US" smtClean="0"/>
          </a:p>
        </p:txBody>
      </p:sp>
    </p:spTree>
    <p:extLst>
      <p:ext uri="{BB962C8B-B14F-4D97-AF65-F5344CB8AC3E}">
        <p14:creationId xmlns:p14="http://schemas.microsoft.com/office/powerpoint/2010/main" val="1301961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58ECBAD6-8B61-4DD8-8C7E-E42FE72AF093}" type="slidenum">
              <a:rPr lang="en-US"/>
              <a:pPr/>
              <a:t>29</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Separation Of Duties And Collusion</a:t>
            </a:r>
          </a:p>
          <a:p>
            <a:pPr eaLnBrk="1" hangingPunct="1"/>
            <a:r>
              <a:rPr lang="en-US" smtClean="0"/>
              <a:t>Separation of duties is a cornerstone in the protection of information assets and in preventing loss. </a:t>
            </a:r>
          </a:p>
          <a:p>
            <a:pPr eaLnBrk="1" hangingPunct="1"/>
            <a:r>
              <a:rPr lang="en-US" smtClean="0"/>
              <a:t>The completion of a significant task that involves sensitive information should require two people. </a:t>
            </a:r>
          </a:p>
          <a:p>
            <a:pPr eaLnBrk="1" hangingPunct="1"/>
            <a:r>
              <a:rPr lang="en-US" smtClean="0"/>
              <a:t>If one person has the authorization to access a particular set of information, there may be nothing to prevent this individual from copying it and removing it from the premises. </a:t>
            </a:r>
          </a:p>
          <a:p>
            <a:pPr eaLnBrk="1" hangingPunct="1"/>
            <a:r>
              <a:rPr lang="en-US" smtClean="0"/>
              <a:t>The check and balance method requires two or more people to conspire to commit an incident, which is known as collusion. The odds that two people are willing and able to misuse or abuse the system are much lower than one.  </a:t>
            </a:r>
          </a:p>
          <a:p>
            <a:pPr eaLnBrk="1" hangingPunct="1"/>
            <a:r>
              <a:rPr lang="en-US" smtClean="0"/>
              <a:t>Related to the concept of separation of duties is that of two-man control, the requirement that two individuals review and approve each other’s work before the task is categorized as finished.  This is distinct from separation of duties, in which the two work in sequence.  </a:t>
            </a:r>
          </a:p>
          <a:p>
            <a:pPr eaLnBrk="1" hangingPunct="1"/>
            <a:r>
              <a:rPr lang="en-US" smtClean="0"/>
              <a:t>In two-man control, each person completely finishes the necessary work, and then submits it to the co-worker.  </a:t>
            </a:r>
          </a:p>
          <a:p>
            <a:pPr eaLnBrk="1" hangingPunct="1"/>
            <a:r>
              <a:rPr lang="en-US" smtClean="0"/>
              <a:t>Each co-worker examines the work performed, double checking the actions performed, and making sure no errors or inconsistencies exist. </a:t>
            </a:r>
          </a:p>
          <a:p>
            <a:pPr eaLnBrk="1" hangingPunct="1"/>
            <a:r>
              <a:rPr lang="en-US" smtClean="0"/>
              <a:t>Another control used to prevent personnel from misusing information assets is job rotation or task rotation, the requirement that every employee be able to perform the work of another employee.  </a:t>
            </a:r>
          </a:p>
          <a:p>
            <a:pPr eaLnBrk="1" hangingPunct="1"/>
            <a:r>
              <a:rPr lang="en-US" smtClean="0"/>
              <a:t>Ensuring that all critical tasks have multiple individuals capable of performing the tasks can greatly increase the chance that one employee could detect misuse of the system or abuse of the information of another. </a:t>
            </a:r>
          </a:p>
          <a:p>
            <a:pPr eaLnBrk="1" hangingPunct="1"/>
            <a:r>
              <a:rPr lang="en-US" smtClean="0"/>
              <a:t>A mandatory vacation, of at least one week, provides the ability to audit the work of an individual.  </a:t>
            </a:r>
          </a:p>
          <a:p>
            <a:pPr eaLnBrk="1" hangingPunct="1"/>
            <a:r>
              <a:rPr lang="en-US" smtClean="0"/>
              <a:t>Individuals who are stealing or misusing information or systems are reluctant to take vacations, for fear that their actions are detected.   </a:t>
            </a:r>
          </a:p>
          <a:p>
            <a:pPr eaLnBrk="1" hangingPunct="1"/>
            <a:r>
              <a:rPr lang="en-US" smtClean="0"/>
              <a:t>Employees should be provided access to the minimal amount of information for the minimal amount of time necessary for them to perform their duties.  </a:t>
            </a:r>
          </a:p>
          <a:p>
            <a:pPr eaLnBrk="1" hangingPunct="1"/>
            <a:r>
              <a:rPr lang="en-US" smtClean="0"/>
              <a:t>Similar to the concept of need-to-know, least privilege ensures that no unnecessary access to data occurs, and that only those individuals who must access the data do so.  </a:t>
            </a:r>
          </a:p>
          <a:p>
            <a:pPr eaLnBrk="1" hangingPunct="1"/>
            <a:r>
              <a:rPr lang="en-US" smtClean="0"/>
              <a:t>The whole purpose of information security is to allow those people with a need to use information to do so without concern for the loss of confidentiality, integrity, and availability.  </a:t>
            </a:r>
          </a:p>
          <a:p>
            <a:pPr eaLnBrk="1" hangingPunct="1"/>
            <a:r>
              <a:rPr lang="en-US" smtClean="0"/>
              <a:t>Everyone who can access data probably will, resulting in numerous potential losses.</a:t>
            </a:r>
          </a:p>
          <a:p>
            <a:pPr eaLnBrk="1" hangingPunct="1"/>
            <a:endParaRPr lang="en-US" smtClean="0"/>
          </a:p>
        </p:txBody>
      </p:sp>
    </p:spTree>
    <p:extLst>
      <p:ext uri="{BB962C8B-B14F-4D97-AF65-F5344CB8AC3E}">
        <p14:creationId xmlns:p14="http://schemas.microsoft.com/office/powerpoint/2010/main" val="2273536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7537A69F-77DE-44A9-A498-E98E11DCDE25}" type="slidenum">
              <a:rPr lang="en-US"/>
              <a:pPr/>
              <a:t>31</a:t>
            </a:fld>
            <a:endParaRPr lang="en-US"/>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r>
              <a:rPr lang="en-US" smtClean="0"/>
              <a:t>E-mail and Internet access for most or all employees is common in office environments and is typically provided for at least some employees in other environments, such as factory.  A growing number of companies incorporate specific e-mail and Internet use policies into the organization's security policy document. Widespread use of e-mail and the Internet by employees raises a number of concerns for employers, including: significant employee work time lost, significant computer and communications resources consumed, increased risk of introduction of malicious software, possibility of harm to other organizations or individuals, use for harassment by one employee against another, inappropriate employee online conduct by an may damage the organization’s reputation.</a:t>
            </a:r>
          </a:p>
        </p:txBody>
      </p:sp>
    </p:spTree>
    <p:extLst>
      <p:ext uri="{BB962C8B-B14F-4D97-AF65-F5344CB8AC3E}">
        <p14:creationId xmlns:p14="http://schemas.microsoft.com/office/powerpoint/2010/main" val="460776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9213FDB-2DB9-46ED-ACDC-8689C51B7D33}" type="slidenum">
              <a:rPr lang="en-US"/>
              <a:pPr/>
              <a:t>6</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t>In general, a security awareness program seeks to inform and focus an employee's attention on issues related to security within the organization. The content of an awareness program must be tailored to the needs of the organization and to the target audience, which includes managers, IT professionals, IS users, and employees with little or no interaction with information systems. NIST SP-800-100 (</a:t>
            </a:r>
            <a:r>
              <a:rPr lang="en-US" i="1" smtClean="0"/>
              <a:t>Information Security Handbook: A Guide for Managers</a:t>
            </a:r>
            <a:r>
              <a:rPr lang="en-US" smtClean="0"/>
              <a:t>) describes the content of awareness programs, in general terms, as follows: “Awareness tools are used to promote information security and inform users of threats and vulnerabilities that impact their division or department and personal work environment by explaining the </a:t>
            </a:r>
            <a:r>
              <a:rPr lang="en-US" b="1" smtClean="0"/>
              <a:t>what</a:t>
            </a:r>
            <a:r>
              <a:rPr lang="en-US" smtClean="0"/>
              <a:t> but not the </a:t>
            </a:r>
            <a:r>
              <a:rPr lang="en-US" b="1" smtClean="0"/>
              <a:t>how</a:t>
            </a:r>
            <a:r>
              <a:rPr lang="en-US" smtClean="0"/>
              <a:t> of security, and communicating what is and what is not allowed. Awareness not only communicates information security policies and procedures that need to be followed, but also provides the foundation for any sanctions and disciplinary actions imposed for noncompliance. Awareness is used to explain the rules of behavior for using an agency’s information systems and information and establishes a level of expectation on the acceptable use of the information and information systems.”</a:t>
            </a:r>
          </a:p>
          <a:p>
            <a:pPr eaLnBrk="1" hangingPunct="1"/>
            <a:r>
              <a:rPr lang="en-US" smtClean="0"/>
              <a:t>An awareness program must continually promote the security message to employees in a variety of ways, such as: events (e.g. security awareness day); promotional materials (e.g. newsletters, posters, memos, videos); briefings (program- or system-specific- or issue-specific); an employee security policy document.</a:t>
            </a:r>
          </a:p>
          <a:p>
            <a:pPr eaLnBrk="1" hangingPunct="1"/>
            <a:r>
              <a:rPr lang="en-US" smtClean="0"/>
              <a:t>To cement the importance of security awareness, an organization should have a security awareness policy document, provided to all employees, that establishes the need for their participation, time granted, and responsibilities.</a:t>
            </a:r>
          </a:p>
        </p:txBody>
      </p:sp>
    </p:spTree>
    <p:extLst>
      <p:ext uri="{BB962C8B-B14F-4D97-AF65-F5344CB8AC3E}">
        <p14:creationId xmlns:p14="http://schemas.microsoft.com/office/powerpoint/2010/main" val="3738849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0B9458B-DF7A-45ED-98F6-ABBC411FA4E2}" type="slidenum">
              <a:rPr lang="en-US"/>
              <a:pPr/>
              <a:t>7</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smtClean="0"/>
              <a:t>A security training program is designed to teach people the skills to perform their IS-related tasks more securely. Training teaches </a:t>
            </a:r>
            <a:r>
              <a:rPr lang="en-US" b="1" smtClean="0"/>
              <a:t>what</a:t>
            </a:r>
            <a:r>
              <a:rPr lang="en-US" smtClean="0"/>
              <a:t> people should do and </a:t>
            </a:r>
            <a:r>
              <a:rPr lang="en-US" b="1" smtClean="0"/>
              <a:t>how</a:t>
            </a:r>
            <a:r>
              <a:rPr lang="en-US" smtClean="0"/>
              <a:t> they should do it. Depending on the role of the user training encompasses a spectrum ranging from basic computer skills to more advanced specialized skills.</a:t>
            </a:r>
          </a:p>
          <a:p>
            <a:pPr eaLnBrk="1" hangingPunct="1"/>
            <a:r>
              <a:rPr lang="en-US" smtClean="0"/>
              <a:t>For </a:t>
            </a:r>
            <a:r>
              <a:rPr lang="en-US" b="1" smtClean="0"/>
              <a:t>general users</a:t>
            </a:r>
            <a:r>
              <a:rPr lang="en-US" smtClean="0"/>
              <a:t>, training focuses on good computer security practices, including: protecting the physical area and equipment, protecting passwords / other authentication data or tokens, reporting security violations or incidents</a:t>
            </a:r>
          </a:p>
          <a:p>
            <a:pPr eaLnBrk="1" hangingPunct="1"/>
            <a:r>
              <a:rPr lang="en-US" b="1" smtClean="0"/>
              <a:t>Programmers, developers, and system maintainers are </a:t>
            </a:r>
            <a:r>
              <a:rPr lang="en-US" smtClean="0"/>
              <a:t>critical to establishing and maintaining computer security, and require more specialized or advanced training. The training objectives for this group include: Develop a security mindset in the developer; Show the developer how to build security into development life cycle, using well-defined checkpoints; Teach the developer how attackers exploit software and how to resist attack; Provide analysts with a toolkit of specific attacks and principles with which to interrogate systems.</a:t>
            </a:r>
          </a:p>
          <a:p>
            <a:pPr eaLnBrk="1" hangingPunct="1"/>
            <a:r>
              <a:rPr lang="en-US" b="1" smtClean="0"/>
              <a:t>Management-level</a:t>
            </a:r>
            <a:r>
              <a:rPr lang="en-US" smtClean="0"/>
              <a:t> training should teach development managers tradeoffs involving risks, costs, and benefits involving security, understanding the development lifecycle, and using security checkpoints / security evaluation techniques.</a:t>
            </a:r>
          </a:p>
          <a:p>
            <a:pPr eaLnBrk="1" hangingPunct="1"/>
            <a:r>
              <a:rPr lang="en-US" b="1" smtClean="0"/>
              <a:t>Executive-level</a:t>
            </a:r>
            <a:r>
              <a:rPr lang="en-US" smtClean="0"/>
              <a:t> training must explain the difference between software security and network security and in particular the pervasiveness of software security issues. Executives need to develop an understanding of security risks and costs. Executives need training on the development of risk management goals, means of measurement, and the need to lead by example in the area of security awareness.</a:t>
            </a:r>
          </a:p>
        </p:txBody>
      </p:sp>
    </p:spTree>
    <p:extLst>
      <p:ext uri="{BB962C8B-B14F-4D97-AF65-F5344CB8AC3E}">
        <p14:creationId xmlns:p14="http://schemas.microsoft.com/office/powerpoint/2010/main" val="874330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C625A810-69BB-42E6-B0C2-93CF1A71CDCF}" type="slidenum">
              <a:rPr lang="en-US"/>
              <a:pPr/>
              <a:t>8</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smtClean="0"/>
              <a:t>The most in-depth program is security education. This is targeted at security professionals and those whose jobs require expertise in security. Security education is normally outside the scope of most organization awareness and training programs. It more properly fits into the category of employee career development programs. Quite often, this type of education is provided by outside sources such as college courses or specialized training programs.</a:t>
            </a:r>
          </a:p>
          <a:p>
            <a:pPr eaLnBrk="1" hangingPunct="1"/>
            <a:endParaRPr lang="en-US" smtClean="0"/>
          </a:p>
        </p:txBody>
      </p:sp>
    </p:spTree>
    <p:extLst>
      <p:ext uri="{BB962C8B-B14F-4D97-AF65-F5344CB8AC3E}">
        <p14:creationId xmlns:p14="http://schemas.microsoft.com/office/powerpoint/2010/main" val="2637438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39ACDA4B-3C6F-40BE-A067-B808F67C5CA9}" type="slidenum">
              <a:rPr lang="en-US"/>
              <a:pPr/>
              <a:t>10</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smtClean="0">
                <a:latin typeface="Times" pitchFamily="18" charset="0"/>
              </a:rPr>
              <a:t>RFC 2196 (Site Security Handbook) defines </a:t>
            </a:r>
            <a:r>
              <a:rPr lang="en-US" i="1" smtClean="0">
                <a:latin typeface="Times" pitchFamily="18" charset="0"/>
              </a:rPr>
              <a:t>security policy</a:t>
            </a:r>
            <a:r>
              <a:rPr lang="en-US" smtClean="0">
                <a:latin typeface="Times" pitchFamily="18" charset="0"/>
              </a:rPr>
              <a:t> as follows: “A security policy is a formal statement of the rules by which people who are given access to an organization's technology and information assets must abide.”</a:t>
            </a:r>
          </a:p>
          <a:p>
            <a:pPr eaLnBrk="1" hangingPunct="1"/>
            <a:r>
              <a:rPr lang="en-US" smtClean="0">
                <a:latin typeface="Times" pitchFamily="18" charset="0"/>
              </a:rPr>
              <a:t>The term </a:t>
            </a:r>
            <a:r>
              <a:rPr lang="en-US" i="1" smtClean="0">
                <a:latin typeface="Times" pitchFamily="18" charset="0"/>
              </a:rPr>
              <a:t>security policy</a:t>
            </a:r>
            <a:r>
              <a:rPr lang="en-US" smtClean="0">
                <a:latin typeface="Times" pitchFamily="18" charset="0"/>
              </a:rPr>
              <a:t> is also used in other contexts. For example, we discuss security policies in Chapter 10 in the context of formal models for confidentiality and integrity. Security policy may refer to specific security rules for specific systems and be focused on technical matters rather than human factors. In this section, we are concerned with security policy in the above sense.</a:t>
            </a:r>
          </a:p>
          <a:p>
            <a:pPr eaLnBrk="1" hangingPunct="1"/>
            <a:endParaRPr lang="en-US" smtClean="0"/>
          </a:p>
        </p:txBody>
      </p:sp>
    </p:spTree>
    <p:extLst>
      <p:ext uri="{BB962C8B-B14F-4D97-AF65-F5344CB8AC3E}">
        <p14:creationId xmlns:p14="http://schemas.microsoft.com/office/powerpoint/2010/main" val="1610311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9386B3C-0FB8-4D2E-923C-65AF1A7FE750}" type="slidenum">
              <a:rPr lang="en-US"/>
              <a:pPr/>
              <a:t>11</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smtClean="0"/>
              <a:t>A written security policy document is fundamental to define acceptable behavior, expected practices, and responsibilities. Without written policies, users and administrators are left to decide important security-related issues for themselves. The policy document also provides valuable support for IT staff and lower-level managers in convincing higher-level managers of the need for a particular expenditure or commitment of resources.</a:t>
            </a:r>
          </a:p>
          <a:p>
            <a:pPr eaLnBrk="1" hangingPunct="1"/>
            <a:r>
              <a:rPr lang="en-US" smtClean="0"/>
              <a:t>A security policy plays four important roles:</a:t>
            </a:r>
          </a:p>
          <a:p>
            <a:pPr eaLnBrk="1" hangingPunct="1"/>
            <a:r>
              <a:rPr lang="en-US" b="1" smtClean="0"/>
              <a:t>1. </a:t>
            </a:r>
            <a:r>
              <a:rPr lang="en-US" smtClean="0"/>
              <a:t>makes clear what is being protected and why. </a:t>
            </a:r>
          </a:p>
          <a:p>
            <a:pPr eaLnBrk="1" hangingPunct="1"/>
            <a:r>
              <a:rPr lang="en-US" b="1" smtClean="0"/>
              <a:t>2. </a:t>
            </a:r>
            <a:r>
              <a:rPr lang="en-US" smtClean="0"/>
              <a:t>articulates the security procedures, controls, and standards used in the organization. </a:t>
            </a:r>
          </a:p>
          <a:p>
            <a:pPr eaLnBrk="1" hangingPunct="1"/>
            <a:r>
              <a:rPr lang="en-US" b="1" smtClean="0"/>
              <a:t>3. </a:t>
            </a:r>
            <a:r>
              <a:rPr lang="en-US" smtClean="0"/>
              <a:t>clearly states the responsibility for that protection.</a:t>
            </a:r>
          </a:p>
          <a:p>
            <a:pPr eaLnBrk="1" hangingPunct="1"/>
            <a:r>
              <a:rPr lang="en-US" b="1" smtClean="0"/>
              <a:t>4. </a:t>
            </a:r>
            <a:r>
              <a:rPr lang="en-US" smtClean="0"/>
              <a:t>provides basis on which to interpret and resolve any later conflicts that may arise.</a:t>
            </a:r>
          </a:p>
          <a:p>
            <a:pPr eaLnBrk="1" hangingPunct="1"/>
            <a:r>
              <a:rPr lang="en-US" smtClean="0"/>
              <a:t>To fulfill these roles, the security policy must reflect security decisions made by executive management. Hence, decision makers must:</a:t>
            </a:r>
          </a:p>
          <a:p>
            <a:pPr eaLnBrk="1" hangingPunct="1"/>
            <a:r>
              <a:rPr lang="en-US" b="1" smtClean="0"/>
              <a:t>1. </a:t>
            </a:r>
            <a:r>
              <a:rPr lang="en-US" smtClean="0"/>
              <a:t>Identify sensitive information and critical systems.</a:t>
            </a:r>
          </a:p>
          <a:p>
            <a:pPr eaLnBrk="1" hangingPunct="1"/>
            <a:r>
              <a:rPr lang="en-US" b="1" smtClean="0"/>
              <a:t>2. </a:t>
            </a:r>
            <a:r>
              <a:rPr lang="en-US" smtClean="0"/>
              <a:t>Incorporate local / national laws; contractual obligations, relevant ethical standards.</a:t>
            </a:r>
          </a:p>
          <a:p>
            <a:pPr eaLnBrk="1" hangingPunct="1"/>
            <a:r>
              <a:rPr lang="en-US" b="1" smtClean="0"/>
              <a:t>3. </a:t>
            </a:r>
            <a:r>
              <a:rPr lang="en-US" smtClean="0"/>
              <a:t>Define institutional security goals and objectives.</a:t>
            </a:r>
          </a:p>
          <a:p>
            <a:pPr eaLnBrk="1" hangingPunct="1"/>
            <a:r>
              <a:rPr lang="en-US" b="1" smtClean="0"/>
              <a:t>4. </a:t>
            </a:r>
            <a:r>
              <a:rPr lang="en-US" smtClean="0"/>
              <a:t>Set a course for accomplishing these goals and objectives</a:t>
            </a:r>
          </a:p>
          <a:p>
            <a:pPr eaLnBrk="1" hangingPunct="1"/>
            <a:r>
              <a:rPr lang="en-US" b="1" smtClean="0"/>
              <a:t>5. </a:t>
            </a:r>
            <a:r>
              <a:rPr lang="en-US" smtClean="0"/>
              <a:t>Ensure have necessary mechanisms for accomplishing the goals and objectives.</a:t>
            </a:r>
          </a:p>
        </p:txBody>
      </p:sp>
    </p:spTree>
    <p:extLst>
      <p:ext uri="{BB962C8B-B14F-4D97-AF65-F5344CB8AC3E}">
        <p14:creationId xmlns:p14="http://schemas.microsoft.com/office/powerpoint/2010/main" val="4285800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DF000A9B-DDE3-4C30-AFA4-DF5BAC528754}" type="slidenum">
              <a:rPr lang="en-US"/>
              <a:pPr/>
              <a:t>12</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r>
              <a:rPr lang="en-US" b="1" dirty="0" smtClean="0"/>
              <a:t>ISO 17799</a:t>
            </a:r>
            <a:r>
              <a:rPr lang="en-US" dirty="0" smtClean="0"/>
              <a:t> (</a:t>
            </a:r>
            <a:r>
              <a:rPr lang="en-US" i="1" dirty="0" smtClean="0"/>
              <a:t>Code of Practice for Information Security Management</a:t>
            </a:r>
            <a:r>
              <a:rPr lang="en-US" dirty="0" smtClean="0"/>
              <a:t>). ISO 17799 is an increasingly popular standard, including a comprehensive set of controls comprising best practices in information security, and offers a convenient framework to help security policy writers structure their policies. ISO 17799 certification, provided by various accredited bodies, has been established as a goal for many corporations, government agencies, and other organizations around the world. </a:t>
            </a:r>
          </a:p>
          <a:p>
            <a:pPr eaLnBrk="1" hangingPunct="1"/>
            <a:r>
              <a:rPr lang="en-US" dirty="0" smtClean="0"/>
              <a:t>COBIT(Control Objectives for Information and Related Technology) is a business-oriented set of standards for guiding management in the use of information technology. It has been developed as a general standard for information technology security and control practices and includes a general framework for management, users, IS audit, and security practitioners. COBIT also has a process focus and a governance flavor. The documents are quite detailed and provide not only a practical basis for defining security requirements but also for implementing them and verifying compliance.</a:t>
            </a:r>
          </a:p>
          <a:p>
            <a:pPr eaLnBrk="1" hangingPunct="1"/>
            <a:r>
              <a:rPr lang="en-US" b="1" dirty="0" smtClean="0"/>
              <a:t>The Standard of Good Practice for Information Security </a:t>
            </a:r>
            <a:r>
              <a:rPr lang="en-US" dirty="0" smtClean="0"/>
              <a:t>from the Information Security Forum, are designed as an aid to organizations in understanding and applying best practices for information security. Because it addresses security from a business perspective, The Standard appropriately recognizes the intersection between organizational drivers and security drivers. See Appendices 16A and 16B.</a:t>
            </a:r>
          </a:p>
          <a:p>
            <a:pPr eaLnBrk="1" hangingPunct="1"/>
            <a:r>
              <a:rPr lang="en-US" dirty="0" smtClean="0"/>
              <a:t>In addition to these standards, a number of informal guidelines are widely consulted by organizations in developing their own security policy. Such as those from CERT (www.cert.org), and the Chief Information Officers Council (cio.gov).</a:t>
            </a:r>
          </a:p>
        </p:txBody>
      </p:sp>
    </p:spTree>
    <p:extLst>
      <p:ext uri="{BB962C8B-B14F-4D97-AF65-F5344CB8AC3E}">
        <p14:creationId xmlns:p14="http://schemas.microsoft.com/office/powerpoint/2010/main" val="515880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01EE0298-322A-4CEA-85EA-AFC45556F442}" type="slidenum">
              <a:rPr lang="en-US"/>
              <a:pPr/>
              <a:t>14</a:t>
            </a:fld>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EMPLOYMENT POLICIES AND PRACTICES</a:t>
            </a:r>
          </a:p>
          <a:p>
            <a:pPr eaLnBrk="1" hangingPunct="1"/>
            <a:r>
              <a:rPr lang="en-US" smtClean="0"/>
              <a:t>The general management community of interest should integrate solid information security concepts into the organization’s employment policies and practices. </a:t>
            </a:r>
          </a:p>
          <a:p>
            <a:pPr eaLnBrk="1" hangingPunct="1"/>
            <a:r>
              <a:rPr lang="en-US" smtClean="0"/>
              <a:t>If the organization can include security as a documented part of every employee’s job description, then perhaps information security will be taken more seriously.  </a:t>
            </a:r>
          </a:p>
          <a:p>
            <a:pPr eaLnBrk="1" hangingPunct="1"/>
            <a:endParaRPr lang="en-US" smtClean="0"/>
          </a:p>
        </p:txBody>
      </p:sp>
    </p:spTree>
    <p:extLst>
      <p:ext uri="{BB962C8B-B14F-4D97-AF65-F5344CB8AC3E}">
        <p14:creationId xmlns:p14="http://schemas.microsoft.com/office/powerpoint/2010/main" val="2502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3592283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459282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717036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773837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211429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2425496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445073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349728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768330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841484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81369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2885615465"/>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a:bodyPr>
          <a:lstStyle/>
          <a:p>
            <a:pPr defTabSz="731838"/>
            <a:r>
              <a:rPr lang="en-US" sz="3600" dirty="0" smtClean="0">
                <a:latin typeface="Arial" charset="0"/>
              </a:rPr>
              <a:t>Training Workforce for Health </a:t>
            </a:r>
            <a:r>
              <a:rPr lang="en-US" sz="3600" dirty="0" smtClean="0">
                <a:latin typeface="Arial" charset="0"/>
              </a:rPr>
              <a:t>Information Security </a:t>
            </a:r>
            <a:r>
              <a:rPr lang="en-US" sz="3600" dirty="0" smtClean="0">
                <a:latin typeface="Arial" charset="0"/>
              </a:rPr>
              <a:t>and </a:t>
            </a:r>
            <a:r>
              <a:rPr lang="en-US" sz="3600" dirty="0" smtClean="0">
                <a:latin typeface="Arial" charset="0"/>
              </a:rPr>
              <a:t>Privacy</a:t>
            </a:r>
            <a:endParaRPr lang="en-US" sz="3600"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4800" y="277813"/>
            <a:ext cx="8534400" cy="1139825"/>
          </a:xfrm>
        </p:spPr>
        <p:txBody>
          <a:bodyPr/>
          <a:lstStyle/>
          <a:p>
            <a:r>
              <a:rPr lang="en-US" dirty="0" smtClean="0"/>
              <a:t>Personnel Security Policy</a:t>
            </a:r>
            <a:endParaRPr lang="en-US" dirty="0" smtClean="0">
              <a:latin typeface="Times" pitchFamily="18" charset="0"/>
            </a:endParaRPr>
          </a:p>
        </p:txBody>
      </p:sp>
      <p:sp>
        <p:nvSpPr>
          <p:cNvPr id="9219" name="Rectangle 3"/>
          <p:cNvSpPr>
            <a:spLocks noGrp="1" noChangeArrowheads="1"/>
          </p:cNvSpPr>
          <p:nvPr>
            <p:ph idx="1"/>
          </p:nvPr>
        </p:nvSpPr>
        <p:spPr/>
        <p:txBody>
          <a:bodyPr/>
          <a:lstStyle/>
          <a:p>
            <a:r>
              <a:rPr lang="en-US" dirty="0" smtClean="0"/>
              <a:t>“A formal statement of rules by which </a:t>
            </a:r>
            <a:r>
              <a:rPr lang="en-US" dirty="0" smtClean="0">
                <a:solidFill>
                  <a:srgbClr val="FF0000"/>
                </a:solidFill>
              </a:rPr>
              <a:t>people given access to organization</a:t>
            </a:r>
            <a:r>
              <a:rPr lang="en-US" dirty="0" smtClean="0"/>
              <a:t>’s technology and information assets must abide”  </a:t>
            </a:r>
            <a:r>
              <a:rPr lang="en-US" sz="2400" i="1" dirty="0" smtClean="0"/>
              <a:t>–RFC 2196</a:t>
            </a:r>
          </a:p>
          <a:p>
            <a:r>
              <a:rPr lang="en-US" dirty="0" smtClean="0"/>
              <a:t>Policy defines “security.”  A system that does not violate policy is, by definition, secure.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152400"/>
            <a:ext cx="8534400" cy="1139825"/>
          </a:xfrm>
        </p:spPr>
        <p:txBody>
          <a:bodyPr/>
          <a:lstStyle/>
          <a:p>
            <a:r>
              <a:rPr lang="en-US" dirty="0" smtClean="0"/>
              <a:t>Personnel Security Policy</a:t>
            </a:r>
          </a:p>
        </p:txBody>
      </p:sp>
      <p:sp>
        <p:nvSpPr>
          <p:cNvPr id="10243" name="Rectangle 3"/>
          <p:cNvSpPr>
            <a:spLocks noGrp="1" noChangeArrowheads="1"/>
          </p:cNvSpPr>
          <p:nvPr>
            <p:ph idx="1"/>
          </p:nvPr>
        </p:nvSpPr>
        <p:spPr>
          <a:xfrm>
            <a:off x="457200" y="1447800"/>
            <a:ext cx="8153400" cy="5410200"/>
          </a:xfrm>
        </p:spPr>
        <p:txBody>
          <a:bodyPr>
            <a:normAutofit/>
          </a:bodyPr>
          <a:lstStyle/>
          <a:p>
            <a:pPr>
              <a:spcBef>
                <a:spcPct val="0"/>
              </a:spcBef>
            </a:pPr>
            <a:r>
              <a:rPr lang="en-US" sz="2800" dirty="0" smtClean="0"/>
              <a:t>Every organization needs a </a:t>
            </a:r>
            <a:r>
              <a:rPr lang="en-US" sz="2800" dirty="0" smtClean="0">
                <a:solidFill>
                  <a:srgbClr val="FF0000"/>
                </a:solidFill>
              </a:rPr>
              <a:t>written security policy </a:t>
            </a:r>
            <a:r>
              <a:rPr lang="en-US" sz="2800" dirty="0" smtClean="0"/>
              <a:t>document for employees…</a:t>
            </a:r>
          </a:p>
          <a:p>
            <a:pPr>
              <a:spcBef>
                <a:spcPct val="0"/>
              </a:spcBef>
            </a:pPr>
            <a:r>
              <a:rPr lang="en-US" sz="2800" dirty="0" smtClean="0"/>
              <a:t>…to define acceptable behavior, expected practices, and responsibilities</a:t>
            </a:r>
          </a:p>
          <a:p>
            <a:pPr lvl="1">
              <a:spcBef>
                <a:spcPct val="0"/>
              </a:spcBef>
            </a:pPr>
            <a:r>
              <a:rPr lang="en-US" sz="2400" dirty="0" smtClean="0"/>
              <a:t>makes clear what is protected and why</a:t>
            </a:r>
          </a:p>
          <a:p>
            <a:pPr lvl="1">
              <a:spcBef>
                <a:spcPct val="0"/>
              </a:spcBef>
            </a:pPr>
            <a:r>
              <a:rPr lang="en-US" sz="2400" dirty="0" smtClean="0"/>
              <a:t>articulates security procedures / controls</a:t>
            </a:r>
          </a:p>
          <a:p>
            <a:pPr lvl="1">
              <a:spcBef>
                <a:spcPct val="0"/>
              </a:spcBef>
            </a:pPr>
            <a:r>
              <a:rPr lang="en-US" sz="2400" dirty="0" smtClean="0"/>
              <a:t>states responsibility for protection</a:t>
            </a:r>
          </a:p>
          <a:p>
            <a:pPr lvl="1">
              <a:spcBef>
                <a:spcPct val="0"/>
              </a:spcBef>
            </a:pPr>
            <a:r>
              <a:rPr lang="en-US" sz="2400" dirty="0" smtClean="0"/>
              <a:t>provides basis to resolve conflicts </a:t>
            </a:r>
          </a:p>
          <a:p>
            <a:pPr>
              <a:spcBef>
                <a:spcPct val="0"/>
              </a:spcBef>
            </a:pPr>
            <a:r>
              <a:rPr lang="en-US" sz="2800" dirty="0" smtClean="0"/>
              <a:t>Must </a:t>
            </a:r>
            <a:r>
              <a:rPr lang="en-US" sz="2800" dirty="0" smtClean="0">
                <a:solidFill>
                  <a:srgbClr val="FF0000"/>
                </a:solidFill>
              </a:rPr>
              <a:t>reflect executive security </a:t>
            </a:r>
            <a:r>
              <a:rPr lang="en-US" sz="2800" dirty="0" smtClean="0"/>
              <a:t>decisions to:</a:t>
            </a:r>
          </a:p>
          <a:p>
            <a:pPr lvl="1">
              <a:spcBef>
                <a:spcPct val="0"/>
              </a:spcBef>
            </a:pPr>
            <a:r>
              <a:rPr lang="en-US" sz="2400" dirty="0" smtClean="0"/>
              <a:t>protect information</a:t>
            </a:r>
          </a:p>
          <a:p>
            <a:pPr lvl="1">
              <a:spcBef>
                <a:spcPct val="0"/>
              </a:spcBef>
            </a:pPr>
            <a:r>
              <a:rPr lang="en-US" sz="2400" dirty="0" smtClean="0"/>
              <a:t>comply with law</a:t>
            </a:r>
          </a:p>
          <a:p>
            <a:pPr lvl="1">
              <a:spcBef>
                <a:spcPct val="0"/>
              </a:spcBef>
            </a:pPr>
            <a:r>
              <a:rPr lang="en-US" sz="2400" dirty="0" smtClean="0"/>
              <a:t>meet organizational goals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152400"/>
            <a:ext cx="8229600" cy="1139825"/>
          </a:xfrm>
        </p:spPr>
        <p:txBody>
          <a:bodyPr/>
          <a:lstStyle/>
          <a:p>
            <a:r>
              <a:rPr lang="en-US" dirty="0" smtClean="0"/>
              <a:t>Policy Development Resources</a:t>
            </a:r>
          </a:p>
        </p:txBody>
      </p:sp>
      <p:sp>
        <p:nvSpPr>
          <p:cNvPr id="16387" name="Rectangle 3"/>
          <p:cNvSpPr>
            <a:spLocks noGrp="1" noChangeArrowheads="1"/>
          </p:cNvSpPr>
          <p:nvPr>
            <p:ph idx="1"/>
          </p:nvPr>
        </p:nvSpPr>
        <p:spPr>
          <a:xfrm>
            <a:off x="457200" y="1600200"/>
            <a:ext cx="8229600" cy="5105400"/>
          </a:xfrm>
        </p:spPr>
        <p:txBody>
          <a:bodyPr>
            <a:normAutofit/>
          </a:bodyPr>
          <a:lstStyle/>
          <a:p>
            <a:pPr>
              <a:lnSpc>
                <a:spcPct val="90000"/>
              </a:lnSpc>
            </a:pPr>
            <a:r>
              <a:rPr lang="en-US" sz="2800" dirty="0" smtClean="0"/>
              <a:t>ISO 27002 (Renumbered from ISO 17799   and British Standard 7799)</a:t>
            </a:r>
          </a:p>
          <a:p>
            <a:pPr lvl="1">
              <a:lnSpc>
                <a:spcPct val="90000"/>
              </a:lnSpc>
            </a:pPr>
            <a:r>
              <a:rPr lang="en-US" sz="2400" dirty="0" smtClean="0"/>
              <a:t>Widely-used international standard</a:t>
            </a:r>
          </a:p>
          <a:p>
            <a:pPr lvl="1">
              <a:lnSpc>
                <a:spcPct val="90000"/>
              </a:lnSpc>
            </a:pPr>
            <a:r>
              <a:rPr lang="en-US" sz="2400" dirty="0" smtClean="0"/>
              <a:t>With a comprehensive set of controls </a:t>
            </a:r>
          </a:p>
          <a:p>
            <a:pPr lvl="1">
              <a:lnSpc>
                <a:spcPct val="90000"/>
              </a:lnSpc>
            </a:pPr>
            <a:r>
              <a:rPr lang="en-US" sz="2400" dirty="0" smtClean="0"/>
              <a:t>Provides a convenient framework for policy authors</a:t>
            </a:r>
          </a:p>
          <a:p>
            <a:pPr>
              <a:lnSpc>
                <a:spcPct val="90000"/>
              </a:lnSpc>
            </a:pPr>
            <a:r>
              <a:rPr lang="en-US" sz="2800" dirty="0" smtClean="0"/>
              <a:t>COBIT</a:t>
            </a:r>
          </a:p>
          <a:p>
            <a:pPr lvl="1">
              <a:lnSpc>
                <a:spcPct val="90000"/>
              </a:lnSpc>
            </a:pPr>
            <a:r>
              <a:rPr lang="en-US" sz="2400" dirty="0" smtClean="0"/>
              <a:t>Business-oriented set of standards</a:t>
            </a:r>
          </a:p>
          <a:p>
            <a:pPr lvl="1">
              <a:lnSpc>
                <a:spcPct val="90000"/>
              </a:lnSpc>
            </a:pPr>
            <a:r>
              <a:rPr lang="en-US" sz="2400" dirty="0" smtClean="0"/>
              <a:t>Includes IT security and control practices</a:t>
            </a:r>
          </a:p>
          <a:p>
            <a:pPr>
              <a:lnSpc>
                <a:spcPct val="90000"/>
              </a:lnSpc>
            </a:pPr>
            <a:r>
              <a:rPr lang="en-US" sz="2800" dirty="0" smtClean="0"/>
              <a:t>Standard of Good Practice for Information Security</a:t>
            </a:r>
          </a:p>
          <a:p>
            <a:pPr>
              <a:lnSpc>
                <a:spcPct val="90000"/>
              </a:lnSpc>
            </a:pPr>
            <a:r>
              <a:rPr lang="en-US" sz="2800" dirty="0" smtClean="0"/>
              <a:t>Other organizations, </a:t>
            </a:r>
            <a:r>
              <a:rPr lang="en-US" sz="2800" i="1" dirty="0" smtClean="0"/>
              <a:t>e.g.</a:t>
            </a:r>
            <a:r>
              <a:rPr lang="en-US" sz="2800" dirty="0" smtClean="0"/>
              <a:t> CERT-CC, CIO.gov</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Personnel Security Considerations</a:t>
            </a:r>
            <a:endParaRPr lang="en-US" dirty="0"/>
          </a:p>
        </p:txBody>
      </p:sp>
      <p:sp>
        <p:nvSpPr>
          <p:cNvPr id="3" name="Content Placeholder 2"/>
          <p:cNvSpPr>
            <a:spLocks noGrp="1"/>
          </p:cNvSpPr>
          <p:nvPr>
            <p:ph idx="1"/>
          </p:nvPr>
        </p:nvSpPr>
        <p:spPr/>
        <p:txBody>
          <a:bodyPr/>
          <a:lstStyle/>
          <a:p>
            <a:r>
              <a:rPr lang="en-US" dirty="0" smtClean="0"/>
              <a:t>Employment practices</a:t>
            </a:r>
          </a:p>
          <a:p>
            <a:r>
              <a:rPr lang="en-US" dirty="0" smtClean="0"/>
              <a:t>Job descriptions</a:t>
            </a:r>
          </a:p>
          <a:p>
            <a:r>
              <a:rPr lang="en-US" dirty="0" smtClean="0"/>
              <a:t>Background checks</a:t>
            </a:r>
          </a:p>
          <a:p>
            <a:r>
              <a:rPr lang="en-US" dirty="0" smtClean="0"/>
              <a:t>Employment contracts</a:t>
            </a:r>
          </a:p>
          <a:p>
            <a:r>
              <a:rPr lang="en-US" dirty="0" smtClean="0"/>
              <a:t>Orientation and training </a:t>
            </a:r>
          </a:p>
          <a:p>
            <a:r>
              <a:rPr lang="en-US" dirty="0" smtClean="0"/>
              <a:t>Performance evaluation</a:t>
            </a:r>
          </a:p>
          <a:p>
            <a:r>
              <a:rPr lang="en-US" dirty="0" smtClean="0"/>
              <a:t>Termination</a:t>
            </a:r>
            <a:endParaRPr lang="en-US" dirty="0"/>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Employment Policies and Practices</a:t>
            </a:r>
          </a:p>
        </p:txBody>
      </p:sp>
      <p:sp>
        <p:nvSpPr>
          <p:cNvPr id="31747" name="Rectangle 3"/>
          <p:cNvSpPr>
            <a:spLocks noGrp="1" noChangeArrowheads="1"/>
          </p:cNvSpPr>
          <p:nvPr>
            <p:ph idx="1"/>
          </p:nvPr>
        </p:nvSpPr>
        <p:spPr>
          <a:xfrm>
            <a:off x="685800" y="1676400"/>
            <a:ext cx="7772400" cy="4622800"/>
          </a:xfrm>
        </p:spPr>
        <p:txBody>
          <a:bodyPr/>
          <a:lstStyle/>
          <a:p>
            <a:pPr>
              <a:spcBef>
                <a:spcPct val="100000"/>
              </a:spcBef>
            </a:pPr>
            <a:r>
              <a:rPr lang="en-US" sz="2800" dirty="0" smtClean="0"/>
              <a:t>Management </a:t>
            </a:r>
            <a:r>
              <a:rPr lang="en-US" sz="2800" dirty="0" smtClean="0">
                <a:solidFill>
                  <a:srgbClr val="FF0000"/>
                </a:solidFill>
              </a:rPr>
              <a:t>should integrate information security </a:t>
            </a:r>
            <a:r>
              <a:rPr lang="en-US" sz="2800" dirty="0" smtClean="0"/>
              <a:t>concepts into the organization’s employment policies and practices</a:t>
            </a:r>
          </a:p>
          <a:p>
            <a:pPr marL="274320">
              <a:spcBef>
                <a:spcPts val="600"/>
              </a:spcBef>
            </a:pPr>
            <a:r>
              <a:rPr lang="en-US" sz="2800" dirty="0" smtClean="0"/>
              <a:t>The organization should make information security a documented part of every employee’s job description </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Employment Policies and Practices</a:t>
            </a:r>
          </a:p>
        </p:txBody>
      </p:sp>
      <p:sp>
        <p:nvSpPr>
          <p:cNvPr id="32771" name="Rectangle 3"/>
          <p:cNvSpPr>
            <a:spLocks noGrp="1" noChangeArrowheads="1"/>
          </p:cNvSpPr>
          <p:nvPr>
            <p:ph idx="1"/>
          </p:nvPr>
        </p:nvSpPr>
        <p:spPr/>
        <p:txBody>
          <a:bodyPr/>
          <a:lstStyle/>
          <a:p>
            <a:pPr>
              <a:spcBef>
                <a:spcPct val="100000"/>
              </a:spcBef>
            </a:pPr>
            <a:r>
              <a:rPr lang="en-US" dirty="0" smtClean="0"/>
              <a:t>From an information security perspective, hiring of employees is a responsibility laden with potential security pitfalls.  (Don’t hire a crook.)</a:t>
            </a:r>
          </a:p>
          <a:p>
            <a:pPr>
              <a:spcBef>
                <a:spcPct val="100000"/>
              </a:spcBef>
            </a:pPr>
            <a:r>
              <a:rPr lang="en-US" dirty="0" smtClean="0"/>
              <a:t>CISO and information security manager should provide human resources with information security input to personnel hiring guidelines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Job Descriptions</a:t>
            </a:r>
          </a:p>
        </p:txBody>
      </p:sp>
      <p:sp>
        <p:nvSpPr>
          <p:cNvPr id="33795" name="Rectangle 3"/>
          <p:cNvSpPr>
            <a:spLocks noGrp="1" noChangeArrowheads="1"/>
          </p:cNvSpPr>
          <p:nvPr>
            <p:ph idx="1"/>
          </p:nvPr>
        </p:nvSpPr>
        <p:spPr>
          <a:xfrm>
            <a:off x="685800" y="1524000"/>
            <a:ext cx="7772400" cy="4846638"/>
          </a:xfrm>
        </p:spPr>
        <p:txBody>
          <a:bodyPr/>
          <a:lstStyle/>
          <a:p>
            <a:pPr>
              <a:spcBef>
                <a:spcPct val="100000"/>
              </a:spcBef>
            </a:pPr>
            <a:r>
              <a:rPr lang="en-US" dirty="0" smtClean="0"/>
              <a:t>Integrating information security perspectives into hiring process begins with reviewing and updating all job descriptions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Background Checks</a:t>
            </a:r>
          </a:p>
        </p:txBody>
      </p:sp>
      <p:sp>
        <p:nvSpPr>
          <p:cNvPr id="35843" name="Rectangle 3"/>
          <p:cNvSpPr>
            <a:spLocks noGrp="1" noChangeArrowheads="1"/>
          </p:cNvSpPr>
          <p:nvPr>
            <p:ph idx="1"/>
          </p:nvPr>
        </p:nvSpPr>
        <p:spPr/>
        <p:txBody>
          <a:bodyPr/>
          <a:lstStyle/>
          <a:p>
            <a:pPr>
              <a:spcBef>
                <a:spcPct val="50000"/>
              </a:spcBef>
            </a:pPr>
            <a:r>
              <a:rPr lang="en-US" sz="2800" smtClean="0"/>
              <a:t>Investigation into a candidate’s past</a:t>
            </a:r>
          </a:p>
          <a:p>
            <a:pPr>
              <a:spcBef>
                <a:spcPct val="50000"/>
              </a:spcBef>
            </a:pPr>
            <a:r>
              <a:rPr lang="en-US" sz="2800" smtClean="0"/>
              <a:t>Should be conducted before organization extends offer to candidate</a:t>
            </a:r>
          </a:p>
          <a:p>
            <a:pPr>
              <a:spcBef>
                <a:spcPct val="50000"/>
              </a:spcBef>
            </a:pPr>
            <a:r>
              <a:rPr lang="en-US" sz="2800" smtClean="0"/>
              <a:t>Background checks differ in level of detail and depth with which candidate is examined</a:t>
            </a:r>
          </a:p>
          <a:p>
            <a:pPr>
              <a:spcBef>
                <a:spcPct val="50000"/>
              </a:spcBef>
            </a:pPr>
            <a:r>
              <a:rPr lang="en-US" sz="2800" smtClean="0"/>
              <a:t>May include identity check, education and credential check, previous employment verification, references check, drug history, credit history, and more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Employment Contracts</a:t>
            </a:r>
          </a:p>
        </p:txBody>
      </p:sp>
      <p:sp>
        <p:nvSpPr>
          <p:cNvPr id="36867" name="Rectangle 3"/>
          <p:cNvSpPr>
            <a:spLocks noGrp="1" noChangeArrowheads="1"/>
          </p:cNvSpPr>
          <p:nvPr>
            <p:ph idx="1"/>
          </p:nvPr>
        </p:nvSpPr>
        <p:spPr>
          <a:xfrm>
            <a:off x="685800" y="1600200"/>
            <a:ext cx="7627938" cy="4846638"/>
          </a:xfrm>
        </p:spPr>
        <p:txBody>
          <a:bodyPr/>
          <a:lstStyle/>
          <a:p>
            <a:pPr>
              <a:spcBef>
                <a:spcPct val="50000"/>
              </a:spcBef>
            </a:pPr>
            <a:r>
              <a:rPr lang="en-US" sz="2800" dirty="0" smtClean="0"/>
              <a:t>Once a candidate has accepted the job offer, employment contract becomes important security instrument</a:t>
            </a:r>
          </a:p>
          <a:p>
            <a:pPr>
              <a:spcBef>
                <a:spcPct val="50000"/>
              </a:spcBef>
            </a:pPr>
            <a:r>
              <a:rPr lang="en-US" sz="2800" dirty="0" smtClean="0"/>
              <a:t>Many security policies require an employee to agree in writing</a:t>
            </a:r>
          </a:p>
          <a:p>
            <a:pPr>
              <a:spcBef>
                <a:spcPct val="50000"/>
              </a:spcBef>
            </a:pPr>
            <a:r>
              <a:rPr lang="en-US" sz="2800" dirty="0" smtClean="0"/>
              <a:t>You can specify “employment contingent upon agreement,” whereby employee is not offered the position unless binding organizational policies are agreed to</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New Hire Orientation</a:t>
            </a:r>
          </a:p>
        </p:txBody>
      </p:sp>
      <p:sp>
        <p:nvSpPr>
          <p:cNvPr id="37891" name="Rectangle 3"/>
          <p:cNvSpPr>
            <a:spLocks noGrp="1" noChangeArrowheads="1"/>
          </p:cNvSpPr>
          <p:nvPr>
            <p:ph idx="1"/>
          </p:nvPr>
        </p:nvSpPr>
        <p:spPr/>
        <p:txBody>
          <a:bodyPr/>
          <a:lstStyle/>
          <a:p>
            <a:pPr>
              <a:spcBef>
                <a:spcPct val="50000"/>
              </a:spcBef>
            </a:pPr>
            <a:r>
              <a:rPr lang="en-US" sz="2800" smtClean="0"/>
              <a:t>New employees should receive extensive information security briefing on policies, procedures and requirements for information security</a:t>
            </a:r>
          </a:p>
          <a:p>
            <a:pPr>
              <a:spcBef>
                <a:spcPct val="50000"/>
              </a:spcBef>
            </a:pPr>
            <a:r>
              <a:rPr lang="en-US" sz="2800" smtClean="0"/>
              <a:t>Levels of authorized access are outlined; training provided on secure use of information systems</a:t>
            </a:r>
          </a:p>
          <a:p>
            <a:pPr>
              <a:spcBef>
                <a:spcPct val="50000"/>
              </a:spcBef>
            </a:pPr>
            <a:r>
              <a:rPr lang="en-US" sz="2800" smtClean="0"/>
              <a:t>By the time employees start, they should be thoroughly briefed and ready to perform duties securely</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Dumbest Ideas</a:t>
            </a:r>
            <a:endParaRPr lang="en-US" dirty="0"/>
          </a:p>
        </p:txBody>
      </p:sp>
      <p:sp>
        <p:nvSpPr>
          <p:cNvPr id="3" name="Content Placeholder 2"/>
          <p:cNvSpPr>
            <a:spLocks noGrp="1"/>
          </p:cNvSpPr>
          <p:nvPr>
            <p:ph idx="1"/>
          </p:nvPr>
        </p:nvSpPr>
        <p:spPr/>
        <p:txBody>
          <a:bodyPr>
            <a:normAutofit/>
          </a:bodyPr>
          <a:lstStyle/>
          <a:p>
            <a:pPr>
              <a:buNone/>
            </a:pPr>
            <a:r>
              <a:rPr lang="en-US" b="1" dirty="0" smtClean="0"/>
              <a:t>#5 Educating Users</a:t>
            </a:r>
          </a:p>
          <a:p>
            <a:r>
              <a:rPr lang="en-US" dirty="0" smtClean="0"/>
              <a:t>If it were going to work, it would have already done so.</a:t>
            </a:r>
          </a:p>
          <a:p>
            <a:r>
              <a:rPr lang="en-US" dirty="0" smtClean="0"/>
              <a:t>Why educate your users how to cope with a problem if you can drive a stake through the problem’s heart? </a:t>
            </a:r>
          </a:p>
          <a:p>
            <a:r>
              <a:rPr lang="en-US" dirty="0" smtClean="0"/>
              <a:t>In 10 years users that need education will be out of the high-tech workforce entirely</a:t>
            </a:r>
          </a:p>
          <a:p>
            <a:pPr>
              <a:buNone/>
            </a:pPr>
            <a:r>
              <a:rPr lang="en-US" dirty="0" smtClean="0"/>
              <a:t>					– </a:t>
            </a:r>
            <a:r>
              <a:rPr lang="en-US" sz="2800" i="1" dirty="0" smtClean="0"/>
              <a:t>Marcus </a:t>
            </a:r>
            <a:r>
              <a:rPr lang="en-US" sz="2800" i="1" dirty="0" err="1" smtClean="0"/>
              <a:t>Ranum</a:t>
            </a:r>
            <a:endParaRPr lang="en-US" sz="2800" i="1"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New Hire Orientation</a:t>
            </a:r>
          </a:p>
        </p:txBody>
      </p:sp>
      <p:sp>
        <p:nvSpPr>
          <p:cNvPr id="37891" name="Rectangle 3"/>
          <p:cNvSpPr>
            <a:spLocks noGrp="1" noChangeArrowheads="1"/>
          </p:cNvSpPr>
          <p:nvPr>
            <p:ph idx="1"/>
          </p:nvPr>
        </p:nvSpPr>
        <p:spPr/>
        <p:txBody>
          <a:bodyPr/>
          <a:lstStyle/>
          <a:p>
            <a:pPr>
              <a:spcBef>
                <a:spcPct val="50000"/>
              </a:spcBef>
            </a:pPr>
            <a:r>
              <a:rPr lang="en-US" sz="2800" smtClean="0"/>
              <a:t>New employees should receive extensive information security briefing on policies, procedures and requirements for information security</a:t>
            </a:r>
          </a:p>
          <a:p>
            <a:pPr>
              <a:spcBef>
                <a:spcPct val="50000"/>
              </a:spcBef>
            </a:pPr>
            <a:r>
              <a:rPr lang="en-US" sz="2800" smtClean="0"/>
              <a:t>Levels of authorized access are outlined; training provided on secure use of information systems</a:t>
            </a:r>
          </a:p>
          <a:p>
            <a:pPr>
              <a:spcBef>
                <a:spcPct val="50000"/>
              </a:spcBef>
            </a:pPr>
            <a:r>
              <a:rPr lang="en-US" sz="2800" smtClean="0"/>
              <a:t>By the time employees start, they should be thoroughly briefed and ready to perform duties securely</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On-the-Job Security Training</a:t>
            </a:r>
          </a:p>
        </p:txBody>
      </p:sp>
      <p:sp>
        <p:nvSpPr>
          <p:cNvPr id="38915" name="Rectangle 3"/>
          <p:cNvSpPr>
            <a:spLocks noGrp="1" noChangeArrowheads="1"/>
          </p:cNvSpPr>
          <p:nvPr>
            <p:ph idx="1"/>
          </p:nvPr>
        </p:nvSpPr>
        <p:spPr>
          <a:xfrm>
            <a:off x="685800" y="1600200"/>
            <a:ext cx="7772400" cy="4846638"/>
          </a:xfrm>
        </p:spPr>
        <p:txBody>
          <a:bodyPr/>
          <a:lstStyle/>
          <a:p>
            <a:pPr>
              <a:spcBef>
                <a:spcPct val="50000"/>
              </a:spcBef>
            </a:pPr>
            <a:r>
              <a:rPr lang="en-US" sz="2800" smtClean="0"/>
              <a:t>Organization should conduct periodic security awareness training </a:t>
            </a:r>
          </a:p>
          <a:p>
            <a:pPr>
              <a:spcBef>
                <a:spcPct val="50000"/>
              </a:spcBef>
            </a:pPr>
            <a:r>
              <a:rPr lang="en-US" sz="2800" smtClean="0"/>
              <a:t>Keeping security at the forefront of employees’ minds and minimizing employee mistakes is important part of information security awareness mission</a:t>
            </a:r>
          </a:p>
          <a:p>
            <a:pPr>
              <a:spcBef>
                <a:spcPct val="50000"/>
              </a:spcBef>
            </a:pPr>
            <a:r>
              <a:rPr lang="en-US" sz="2800" smtClean="0"/>
              <a:t>External and internal seminars also increase level of security awareness for all employees, particularly security employees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Performance Evaluation</a:t>
            </a:r>
          </a:p>
        </p:txBody>
      </p:sp>
      <p:sp>
        <p:nvSpPr>
          <p:cNvPr id="39939" name="Rectangle 3"/>
          <p:cNvSpPr>
            <a:spLocks noGrp="1" noChangeArrowheads="1"/>
          </p:cNvSpPr>
          <p:nvPr>
            <p:ph idx="1"/>
          </p:nvPr>
        </p:nvSpPr>
        <p:spPr/>
        <p:txBody>
          <a:bodyPr/>
          <a:lstStyle/>
          <a:p>
            <a:pPr>
              <a:spcBef>
                <a:spcPct val="50000"/>
              </a:spcBef>
            </a:pPr>
            <a:r>
              <a:rPr lang="en-US" sz="2800" smtClean="0"/>
              <a:t>Organizations should incorporate information security components into employee performance evaluations</a:t>
            </a:r>
          </a:p>
          <a:p>
            <a:pPr>
              <a:spcBef>
                <a:spcPct val="50000"/>
              </a:spcBef>
            </a:pPr>
            <a:r>
              <a:rPr lang="en-US" sz="2800" smtClean="0"/>
              <a:t>Employees pay close attention to job performance evaluations; if evaluations include information security tasks, employees are more motivated to perform these tasks at a satisfactory level</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Termination</a:t>
            </a:r>
          </a:p>
        </p:txBody>
      </p:sp>
      <p:sp>
        <p:nvSpPr>
          <p:cNvPr id="40963" name="Rectangle 3"/>
          <p:cNvSpPr>
            <a:spLocks noGrp="1" noChangeArrowheads="1"/>
          </p:cNvSpPr>
          <p:nvPr>
            <p:ph idx="1"/>
          </p:nvPr>
        </p:nvSpPr>
        <p:spPr>
          <a:xfrm>
            <a:off x="609600" y="1524000"/>
            <a:ext cx="7627938" cy="4846637"/>
          </a:xfrm>
        </p:spPr>
        <p:txBody>
          <a:bodyPr/>
          <a:lstStyle/>
          <a:p>
            <a:pPr>
              <a:spcBef>
                <a:spcPct val="50000"/>
              </a:spcBef>
            </a:pPr>
            <a:r>
              <a:rPr lang="en-US" sz="2800" dirty="0" smtClean="0"/>
              <a:t>When employee leaves organization, there are a number of security-related issues</a:t>
            </a:r>
          </a:p>
          <a:p>
            <a:pPr>
              <a:spcBef>
                <a:spcPct val="50000"/>
              </a:spcBef>
            </a:pPr>
            <a:r>
              <a:rPr lang="en-US" sz="2800" dirty="0" smtClean="0"/>
              <a:t>Key idea is protection of all information to which employee had access:</a:t>
            </a:r>
          </a:p>
          <a:p>
            <a:pPr lvl="1">
              <a:spcBef>
                <a:spcPts val="600"/>
              </a:spcBef>
            </a:pPr>
            <a:r>
              <a:rPr lang="en-US" sz="2400" dirty="0" smtClean="0"/>
              <a:t>Keys, keycards, badges, etc.</a:t>
            </a:r>
          </a:p>
          <a:p>
            <a:pPr lvl="1">
              <a:spcBef>
                <a:spcPts val="600"/>
              </a:spcBef>
            </a:pPr>
            <a:r>
              <a:rPr lang="en-US" sz="2400" dirty="0" smtClean="0"/>
              <a:t>Access codes</a:t>
            </a:r>
          </a:p>
          <a:p>
            <a:pPr lvl="1">
              <a:spcBef>
                <a:spcPts val="600"/>
              </a:spcBef>
            </a:pPr>
            <a:r>
              <a:rPr lang="en-US" sz="2400" dirty="0" smtClean="0"/>
              <a:t>Removable media</a:t>
            </a:r>
          </a:p>
          <a:p>
            <a:pPr>
              <a:spcBef>
                <a:spcPct val="50000"/>
              </a:spcBef>
            </a:pPr>
            <a:r>
              <a:rPr lang="en-US" sz="2800" dirty="0" smtClean="0"/>
              <a:t>Many organizations use the exit interview to remind former employee of contractual obligations and to obtain feedback</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Security Considerations For Nonemployees</a:t>
            </a:r>
          </a:p>
        </p:txBody>
      </p:sp>
      <p:sp>
        <p:nvSpPr>
          <p:cNvPr id="45059" name="Rectangle 3"/>
          <p:cNvSpPr>
            <a:spLocks noGrp="1" noChangeArrowheads="1"/>
          </p:cNvSpPr>
          <p:nvPr>
            <p:ph idx="1"/>
          </p:nvPr>
        </p:nvSpPr>
        <p:spPr>
          <a:xfrm>
            <a:off x="685800" y="1549400"/>
            <a:ext cx="7772400" cy="4548188"/>
          </a:xfrm>
        </p:spPr>
        <p:txBody>
          <a:bodyPr/>
          <a:lstStyle/>
          <a:p>
            <a:pPr>
              <a:spcBef>
                <a:spcPct val="50000"/>
              </a:spcBef>
            </a:pPr>
            <a:r>
              <a:rPr lang="en-US" sz="2800" smtClean="0"/>
              <a:t>Individuals not subject to screening, contractual obligations, and eventual secured termination often have access to sensitive organizational information</a:t>
            </a:r>
          </a:p>
          <a:p>
            <a:pPr>
              <a:spcBef>
                <a:spcPct val="50000"/>
              </a:spcBef>
            </a:pPr>
            <a:r>
              <a:rPr lang="en-US" sz="2800" smtClean="0"/>
              <a:t>Relationships with these individuals should be carefully managed to prevent possible information leak or theft</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Temporary Employees</a:t>
            </a:r>
          </a:p>
        </p:txBody>
      </p:sp>
      <p:sp>
        <p:nvSpPr>
          <p:cNvPr id="46083" name="Rectangle 3"/>
          <p:cNvSpPr>
            <a:spLocks noGrp="1" noChangeArrowheads="1"/>
          </p:cNvSpPr>
          <p:nvPr>
            <p:ph idx="1"/>
          </p:nvPr>
        </p:nvSpPr>
        <p:spPr/>
        <p:txBody>
          <a:bodyPr>
            <a:normAutofit lnSpcReduction="10000"/>
          </a:bodyPr>
          <a:lstStyle/>
          <a:p>
            <a:pPr>
              <a:spcBef>
                <a:spcPct val="25000"/>
              </a:spcBef>
            </a:pPr>
            <a:r>
              <a:rPr lang="en-US" sz="2800" smtClean="0"/>
              <a:t>Hired by organization to serve in temporary position or to supplement existing workforce </a:t>
            </a:r>
          </a:p>
          <a:p>
            <a:pPr>
              <a:spcBef>
                <a:spcPct val="25000"/>
              </a:spcBef>
            </a:pPr>
            <a:r>
              <a:rPr lang="en-US" sz="2800" smtClean="0"/>
              <a:t>Often not subject to contractual obligations or general policies; if temporary employees breach a policy or cause a problem, possible actions are limited</a:t>
            </a:r>
          </a:p>
          <a:p>
            <a:pPr>
              <a:spcBef>
                <a:spcPct val="25000"/>
              </a:spcBef>
            </a:pPr>
            <a:r>
              <a:rPr lang="en-US" sz="2800" smtClean="0"/>
              <a:t>Access to information for temporary employees should be limited to that necessary to perform duties</a:t>
            </a:r>
          </a:p>
          <a:p>
            <a:pPr>
              <a:spcBef>
                <a:spcPct val="25000"/>
              </a:spcBef>
            </a:pPr>
            <a:r>
              <a:rPr lang="en-US" sz="2800" smtClean="0"/>
              <a:t>Temporary employee’s supervisor must restrict the information to which access is possible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Contract Employees </a:t>
            </a:r>
          </a:p>
        </p:txBody>
      </p:sp>
      <p:sp>
        <p:nvSpPr>
          <p:cNvPr id="47107" name="Rectangle 3"/>
          <p:cNvSpPr>
            <a:spLocks noGrp="1" noChangeArrowheads="1"/>
          </p:cNvSpPr>
          <p:nvPr>
            <p:ph idx="1"/>
          </p:nvPr>
        </p:nvSpPr>
        <p:spPr/>
        <p:txBody>
          <a:bodyPr>
            <a:normAutofit lnSpcReduction="10000"/>
          </a:bodyPr>
          <a:lstStyle/>
          <a:p>
            <a:pPr>
              <a:spcBef>
                <a:spcPct val="25000"/>
              </a:spcBef>
            </a:pPr>
            <a:r>
              <a:rPr lang="en-US" sz="2800" smtClean="0"/>
              <a:t>Typically hired to perform specific services for organization</a:t>
            </a:r>
          </a:p>
          <a:p>
            <a:pPr>
              <a:spcBef>
                <a:spcPct val="25000"/>
              </a:spcBef>
            </a:pPr>
            <a:r>
              <a:rPr lang="en-US" sz="2800" smtClean="0"/>
              <a:t>Host company often makes contract with parent organization rather than with individual for a particular task</a:t>
            </a:r>
          </a:p>
          <a:p>
            <a:pPr>
              <a:spcBef>
                <a:spcPct val="25000"/>
              </a:spcBef>
            </a:pPr>
            <a:r>
              <a:rPr lang="en-US" sz="2800" smtClean="0"/>
              <a:t>In secure facility, all contract employees escorted from room to room, as well as into and out of facility</a:t>
            </a:r>
          </a:p>
          <a:p>
            <a:pPr>
              <a:spcBef>
                <a:spcPct val="25000"/>
              </a:spcBef>
            </a:pPr>
            <a:r>
              <a:rPr lang="en-US" sz="2800" smtClean="0"/>
              <a:t>There is need for restrictions or requirements to be negotiated into contract agreements when they are activated</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Consultants</a:t>
            </a:r>
          </a:p>
        </p:txBody>
      </p:sp>
      <p:sp>
        <p:nvSpPr>
          <p:cNvPr id="48131" name="Rectangle 3"/>
          <p:cNvSpPr>
            <a:spLocks noGrp="1" noChangeArrowheads="1"/>
          </p:cNvSpPr>
          <p:nvPr>
            <p:ph idx="1"/>
          </p:nvPr>
        </p:nvSpPr>
        <p:spPr/>
        <p:txBody>
          <a:bodyPr/>
          <a:lstStyle/>
          <a:p>
            <a:pPr>
              <a:spcBef>
                <a:spcPct val="50000"/>
              </a:spcBef>
            </a:pPr>
            <a:r>
              <a:rPr lang="en-US" sz="2800" smtClean="0"/>
              <a:t>Should be handled like contract employees, with special requirements for information or facility access integrated into contract</a:t>
            </a:r>
          </a:p>
          <a:p>
            <a:pPr>
              <a:spcBef>
                <a:spcPct val="50000"/>
              </a:spcBef>
            </a:pPr>
            <a:r>
              <a:rPr lang="en-US" sz="2800" smtClean="0"/>
              <a:t>Security and technology consultants must be prescreened, escorted, and subjected to non-disclosure agreements to protect organization. </a:t>
            </a:r>
          </a:p>
          <a:p>
            <a:pPr>
              <a:spcBef>
                <a:spcPct val="50000"/>
              </a:spcBef>
            </a:pPr>
            <a:r>
              <a:rPr lang="en-US" sz="2800" smtClean="0"/>
              <a:t>Just because security consultant is paid doesn’t make the protection of organization’s information the consultant’s number one priority</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Business Partners</a:t>
            </a:r>
          </a:p>
        </p:txBody>
      </p:sp>
      <p:sp>
        <p:nvSpPr>
          <p:cNvPr id="49155" name="Rectangle 3"/>
          <p:cNvSpPr>
            <a:spLocks noGrp="1" noChangeArrowheads="1"/>
          </p:cNvSpPr>
          <p:nvPr>
            <p:ph idx="1"/>
          </p:nvPr>
        </p:nvSpPr>
        <p:spPr>
          <a:xfrm>
            <a:off x="685800" y="1524000"/>
            <a:ext cx="7627938" cy="4846638"/>
          </a:xfrm>
        </p:spPr>
        <p:txBody>
          <a:bodyPr/>
          <a:lstStyle/>
          <a:p>
            <a:pPr>
              <a:spcBef>
                <a:spcPct val="50000"/>
              </a:spcBef>
            </a:pPr>
            <a:r>
              <a:rPr lang="en-US" sz="2800" dirty="0" smtClean="0"/>
              <a:t>Businesses find themselves in strategic alliances with other organizations, desiring to exchange information or integrate systems</a:t>
            </a:r>
          </a:p>
          <a:p>
            <a:pPr>
              <a:spcBef>
                <a:spcPct val="50000"/>
              </a:spcBef>
            </a:pPr>
            <a:r>
              <a:rPr lang="en-US" sz="2800" dirty="0" smtClean="0"/>
              <a:t>There must be meticulous, deliberate process of determining what information is to be exchanged, in what format, and to whom</a:t>
            </a:r>
          </a:p>
          <a:p>
            <a:pPr>
              <a:spcBef>
                <a:spcPct val="50000"/>
              </a:spcBef>
            </a:pPr>
            <a:r>
              <a:rPr lang="en-US" sz="2800" dirty="0" smtClean="0"/>
              <a:t>Non-disclosure agreements and the level of security of both systems must be examined before any physical integration takes place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Separation of Duties and Collusion</a:t>
            </a:r>
          </a:p>
        </p:txBody>
      </p:sp>
      <p:sp>
        <p:nvSpPr>
          <p:cNvPr id="51203" name="Rectangle 3"/>
          <p:cNvSpPr>
            <a:spLocks noGrp="1" noChangeArrowheads="1"/>
          </p:cNvSpPr>
          <p:nvPr>
            <p:ph idx="1"/>
          </p:nvPr>
        </p:nvSpPr>
        <p:spPr>
          <a:xfrm>
            <a:off x="609600" y="1447800"/>
            <a:ext cx="7772400" cy="4772025"/>
          </a:xfrm>
        </p:spPr>
        <p:txBody>
          <a:bodyPr/>
          <a:lstStyle/>
          <a:p>
            <a:r>
              <a:rPr lang="en-US" sz="2800" dirty="0" smtClean="0"/>
              <a:t>Cornerstone in protection of information assets and against financial loss</a:t>
            </a:r>
          </a:p>
          <a:p>
            <a:r>
              <a:rPr lang="en-US" sz="2800" dirty="0" smtClean="0"/>
              <a:t>Separation of duties: control used to reduce chance of individual violating information security; stipulates that completion of significant task requires at least two people</a:t>
            </a:r>
          </a:p>
          <a:p>
            <a:r>
              <a:rPr lang="en-US" sz="2800" dirty="0" smtClean="0"/>
              <a:t>Collusion: unscrupulous workers conspiring to commit unauthorized task</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Engineering”</a:t>
            </a:r>
            <a:endParaRPr lang="en-US" dirty="0"/>
          </a:p>
        </p:txBody>
      </p:sp>
      <p:sp>
        <p:nvSpPr>
          <p:cNvPr id="3" name="Content Placeholder 2"/>
          <p:cNvSpPr>
            <a:spLocks noGrp="1"/>
          </p:cNvSpPr>
          <p:nvPr>
            <p:ph idx="1"/>
          </p:nvPr>
        </p:nvSpPr>
        <p:spPr/>
        <p:txBody>
          <a:bodyPr/>
          <a:lstStyle/>
          <a:p>
            <a:r>
              <a:rPr lang="en-US" dirty="0" smtClean="0"/>
              <a:t>“Hello?  This is the help desk.  We’ve detected a virus on your computer.  I can remove it from here, but I need your password, please.”</a:t>
            </a:r>
          </a:p>
          <a:p>
            <a:r>
              <a:rPr lang="en-US" dirty="0" smtClean="0"/>
              <a:t>“The Jester’s” QR code attack</a:t>
            </a:r>
            <a:br>
              <a:rPr lang="en-US" dirty="0" smtClean="0"/>
            </a:br>
            <a:endParaRPr lang="en-US" dirty="0"/>
          </a:p>
        </p:txBody>
      </p:sp>
      <p:grpSp>
        <p:nvGrpSpPr>
          <p:cNvPr id="6" name="Group 5"/>
          <p:cNvGrpSpPr/>
          <p:nvPr/>
        </p:nvGrpSpPr>
        <p:grpSpPr>
          <a:xfrm>
            <a:off x="838200" y="3962400"/>
            <a:ext cx="7696200" cy="1404727"/>
            <a:chOff x="1219200" y="3962400"/>
            <a:chExt cx="7696200" cy="1404727"/>
          </a:xfrm>
        </p:grpSpPr>
        <p:pic>
          <p:nvPicPr>
            <p:cNvPr id="1027" name="Picture 3"/>
            <p:cNvPicPr>
              <a:picLocks noChangeAspect="1" noChangeArrowheads="1"/>
            </p:cNvPicPr>
            <p:nvPr/>
          </p:nvPicPr>
          <p:blipFill>
            <a:blip r:embed="rId3" cstate="print"/>
            <a:srcRect/>
            <a:stretch>
              <a:fillRect/>
            </a:stretch>
          </p:blipFill>
          <p:spPr bwMode="auto">
            <a:xfrm>
              <a:off x="1219200" y="3962400"/>
              <a:ext cx="7696200" cy="1404727"/>
            </a:xfrm>
            <a:prstGeom prst="rect">
              <a:avLst/>
            </a:prstGeom>
            <a:noFill/>
            <a:ln w="9525">
              <a:noFill/>
              <a:miter lim="800000"/>
              <a:headEnd/>
              <a:tailEnd/>
            </a:ln>
          </p:spPr>
        </p:pic>
        <p:sp>
          <p:nvSpPr>
            <p:cNvPr id="5" name="SMARTPenAnnotation64"/>
            <p:cNvSpPr/>
            <p:nvPr/>
          </p:nvSpPr>
          <p:spPr bwMode="auto">
            <a:xfrm>
              <a:off x="1524000" y="4267200"/>
              <a:ext cx="860688" cy="796895"/>
            </a:xfrm>
            <a:custGeom>
              <a:avLst/>
              <a:gdLst/>
              <a:ahLst/>
              <a:cxnLst/>
              <a:rect l="0" t="0" r="0" b="0"/>
              <a:pathLst>
                <a:path w="860688" h="796895">
                  <a:moveTo>
                    <a:pt x="799770" y="70276"/>
                  </a:moveTo>
                  <a:lnTo>
                    <a:pt x="799770" y="100069"/>
                  </a:lnTo>
                  <a:lnTo>
                    <a:pt x="803563" y="119409"/>
                  </a:lnTo>
                  <a:lnTo>
                    <a:pt x="809713" y="149039"/>
                  </a:lnTo>
                  <a:lnTo>
                    <a:pt x="812127" y="171428"/>
                  </a:lnTo>
                  <a:lnTo>
                    <a:pt x="813993" y="196195"/>
                  </a:lnTo>
                  <a:lnTo>
                    <a:pt x="817469" y="225723"/>
                  </a:lnTo>
                  <a:lnTo>
                    <a:pt x="818713" y="241376"/>
                  </a:lnTo>
                  <a:lnTo>
                    <a:pt x="819542" y="257368"/>
                  </a:lnTo>
                  <a:lnTo>
                    <a:pt x="820096" y="273586"/>
                  </a:lnTo>
                  <a:lnTo>
                    <a:pt x="821258" y="290747"/>
                  </a:lnTo>
                  <a:lnTo>
                    <a:pt x="824666" y="326749"/>
                  </a:lnTo>
                  <a:lnTo>
                    <a:pt x="825893" y="346033"/>
                  </a:lnTo>
                  <a:lnTo>
                    <a:pt x="826710" y="366033"/>
                  </a:lnTo>
                  <a:lnTo>
                    <a:pt x="827255" y="386509"/>
                  </a:lnTo>
                  <a:lnTo>
                    <a:pt x="828412" y="407305"/>
                  </a:lnTo>
                  <a:lnTo>
                    <a:pt x="831815" y="449460"/>
                  </a:lnTo>
                  <a:lnTo>
                    <a:pt x="833040" y="470703"/>
                  </a:lnTo>
                  <a:lnTo>
                    <a:pt x="834400" y="513356"/>
                  </a:lnTo>
                  <a:lnTo>
                    <a:pt x="835346" y="618250"/>
                  </a:lnTo>
                  <a:lnTo>
                    <a:pt x="835393" y="637998"/>
                  </a:lnTo>
                  <a:lnTo>
                    <a:pt x="836219" y="655927"/>
                  </a:lnTo>
                  <a:lnTo>
                    <a:pt x="837563" y="672641"/>
                  </a:lnTo>
                  <a:lnTo>
                    <a:pt x="839253" y="688546"/>
                  </a:lnTo>
                  <a:lnTo>
                    <a:pt x="840380" y="703119"/>
                  </a:lnTo>
                  <a:lnTo>
                    <a:pt x="841131" y="716802"/>
                  </a:lnTo>
                  <a:lnTo>
                    <a:pt x="842759" y="741003"/>
                  </a:lnTo>
                  <a:lnTo>
                    <a:pt x="847344" y="767220"/>
                  </a:lnTo>
                  <a:lnTo>
                    <a:pt x="849456" y="792038"/>
                  </a:lnTo>
                  <a:lnTo>
                    <a:pt x="849682" y="796894"/>
                  </a:lnTo>
                  <a:lnTo>
                    <a:pt x="848920" y="796782"/>
                  </a:lnTo>
                  <a:lnTo>
                    <a:pt x="845956" y="794540"/>
                  </a:lnTo>
                  <a:lnTo>
                    <a:pt x="844848" y="792038"/>
                  </a:lnTo>
                  <a:lnTo>
                    <a:pt x="843618" y="785024"/>
                  </a:lnTo>
                  <a:lnTo>
                    <a:pt x="842924" y="764565"/>
                  </a:lnTo>
                  <a:lnTo>
                    <a:pt x="842719" y="730810"/>
                  </a:lnTo>
                  <a:lnTo>
                    <a:pt x="843484" y="717007"/>
                  </a:lnTo>
                  <a:lnTo>
                    <a:pt x="844788" y="702249"/>
                  </a:lnTo>
                  <a:lnTo>
                    <a:pt x="846451" y="686853"/>
                  </a:lnTo>
                  <a:lnTo>
                    <a:pt x="846766" y="670240"/>
                  </a:lnTo>
                  <a:lnTo>
                    <a:pt x="846182" y="652815"/>
                  </a:lnTo>
                  <a:lnTo>
                    <a:pt x="844999" y="634848"/>
                  </a:lnTo>
                  <a:lnTo>
                    <a:pt x="845004" y="616519"/>
                  </a:lnTo>
                  <a:lnTo>
                    <a:pt x="845801" y="597951"/>
                  </a:lnTo>
                  <a:lnTo>
                    <a:pt x="847126" y="579222"/>
                  </a:lnTo>
                  <a:lnTo>
                    <a:pt x="848010" y="559592"/>
                  </a:lnTo>
                  <a:lnTo>
                    <a:pt x="848991" y="518731"/>
                  </a:lnTo>
                  <a:lnTo>
                    <a:pt x="848459" y="497834"/>
                  </a:lnTo>
                  <a:lnTo>
                    <a:pt x="847311" y="476758"/>
                  </a:lnTo>
                  <a:lnTo>
                    <a:pt x="843918" y="434291"/>
                  </a:lnTo>
                  <a:lnTo>
                    <a:pt x="839764" y="391604"/>
                  </a:lnTo>
                  <a:lnTo>
                    <a:pt x="838339" y="371014"/>
                  </a:lnTo>
                  <a:lnTo>
                    <a:pt x="837389" y="350936"/>
                  </a:lnTo>
                  <a:lnTo>
                    <a:pt x="836334" y="312489"/>
                  </a:lnTo>
                  <a:lnTo>
                    <a:pt x="835864" y="276880"/>
                  </a:lnTo>
                  <a:lnTo>
                    <a:pt x="834945" y="260400"/>
                  </a:lnTo>
                  <a:lnTo>
                    <a:pt x="833539" y="244650"/>
                  </a:lnTo>
                  <a:lnTo>
                    <a:pt x="831808" y="229388"/>
                  </a:lnTo>
                  <a:lnTo>
                    <a:pt x="830654" y="215244"/>
                  </a:lnTo>
                  <a:lnTo>
                    <a:pt x="829884" y="201847"/>
                  </a:lnTo>
                  <a:lnTo>
                    <a:pt x="829029" y="176377"/>
                  </a:lnTo>
                  <a:lnTo>
                    <a:pt x="828405" y="120840"/>
                  </a:lnTo>
                  <a:lnTo>
                    <a:pt x="828348" y="93651"/>
                  </a:lnTo>
                  <a:lnTo>
                    <a:pt x="828345" y="452337"/>
                  </a:lnTo>
                  <a:lnTo>
                    <a:pt x="827552" y="471827"/>
                  </a:lnTo>
                  <a:lnTo>
                    <a:pt x="826229" y="491170"/>
                  </a:lnTo>
                  <a:lnTo>
                    <a:pt x="824553" y="510416"/>
                  </a:lnTo>
                  <a:lnTo>
                    <a:pt x="822642" y="528009"/>
                  </a:lnTo>
                  <a:lnTo>
                    <a:pt x="818402" y="560257"/>
                  </a:lnTo>
                  <a:lnTo>
                    <a:pt x="816160" y="573936"/>
                  </a:lnTo>
                  <a:lnTo>
                    <a:pt x="811553" y="597602"/>
                  </a:lnTo>
                  <a:lnTo>
                    <a:pt x="806859" y="616587"/>
                  </a:lnTo>
                  <a:lnTo>
                    <a:pt x="802127" y="631375"/>
                  </a:lnTo>
                  <a:lnTo>
                    <a:pt x="794738" y="647336"/>
                  </a:lnTo>
                  <a:lnTo>
                    <a:pt x="794034" y="650245"/>
                  </a:lnTo>
                  <a:lnTo>
                    <a:pt x="793565" y="651391"/>
                  </a:lnTo>
                  <a:lnTo>
                    <a:pt x="793252" y="651361"/>
                  </a:lnTo>
                  <a:lnTo>
                    <a:pt x="793044" y="650547"/>
                  </a:lnTo>
                  <a:lnTo>
                    <a:pt x="788958" y="641817"/>
                  </a:lnTo>
                  <a:lnTo>
                    <a:pt x="787027" y="631476"/>
                  </a:lnTo>
                  <a:lnTo>
                    <a:pt x="785940" y="608032"/>
                  </a:lnTo>
                  <a:lnTo>
                    <a:pt x="785509" y="509669"/>
                  </a:lnTo>
                  <a:lnTo>
                    <a:pt x="785483" y="276282"/>
                  </a:lnTo>
                  <a:lnTo>
                    <a:pt x="784689" y="256032"/>
                  </a:lnTo>
                  <a:lnTo>
                    <a:pt x="783366" y="236183"/>
                  </a:lnTo>
                  <a:lnTo>
                    <a:pt x="781691" y="216599"/>
                  </a:lnTo>
                  <a:lnTo>
                    <a:pt x="777712" y="180023"/>
                  </a:lnTo>
                  <a:lnTo>
                    <a:pt x="773298" y="146040"/>
                  </a:lnTo>
                  <a:lnTo>
                    <a:pt x="768690" y="115061"/>
                  </a:lnTo>
                  <a:lnTo>
                    <a:pt x="767144" y="100133"/>
                  </a:lnTo>
                  <a:lnTo>
                    <a:pt x="766113" y="85418"/>
                  </a:lnTo>
                  <a:lnTo>
                    <a:pt x="765426" y="70846"/>
                  </a:lnTo>
                  <a:lnTo>
                    <a:pt x="762546" y="46188"/>
                  </a:lnTo>
                  <a:lnTo>
                    <a:pt x="759414" y="26233"/>
                  </a:lnTo>
                  <a:lnTo>
                    <a:pt x="758022" y="12072"/>
                  </a:lnTo>
                  <a:lnTo>
                    <a:pt x="756857" y="7661"/>
                  </a:lnTo>
                  <a:lnTo>
                    <a:pt x="755286" y="4720"/>
                  </a:lnTo>
                  <a:lnTo>
                    <a:pt x="753446" y="2760"/>
                  </a:lnTo>
                  <a:lnTo>
                    <a:pt x="751425" y="1452"/>
                  </a:lnTo>
                  <a:lnTo>
                    <a:pt x="747062" y="0"/>
                  </a:lnTo>
                  <a:lnTo>
                    <a:pt x="745582" y="407"/>
                  </a:lnTo>
                  <a:lnTo>
                    <a:pt x="744595" y="1472"/>
                  </a:lnTo>
                  <a:lnTo>
                    <a:pt x="743936" y="2975"/>
                  </a:lnTo>
                  <a:lnTo>
                    <a:pt x="743010" y="16468"/>
                  </a:lnTo>
                  <a:lnTo>
                    <a:pt x="744910" y="35249"/>
                  </a:lnTo>
                  <a:lnTo>
                    <a:pt x="746528" y="46925"/>
                  </a:lnTo>
                  <a:lnTo>
                    <a:pt x="747607" y="60265"/>
                  </a:lnTo>
                  <a:lnTo>
                    <a:pt x="748326" y="74714"/>
                  </a:lnTo>
                  <a:lnTo>
                    <a:pt x="748805" y="89904"/>
                  </a:lnTo>
                  <a:lnTo>
                    <a:pt x="749919" y="106380"/>
                  </a:lnTo>
                  <a:lnTo>
                    <a:pt x="753273" y="141620"/>
                  </a:lnTo>
                  <a:lnTo>
                    <a:pt x="759623" y="200953"/>
                  </a:lnTo>
                  <a:lnTo>
                    <a:pt x="761099" y="221687"/>
                  </a:lnTo>
                  <a:lnTo>
                    <a:pt x="762083" y="242655"/>
                  </a:lnTo>
                  <a:lnTo>
                    <a:pt x="763177" y="285001"/>
                  </a:lnTo>
                  <a:lnTo>
                    <a:pt x="764051" y="594016"/>
                  </a:lnTo>
                  <a:lnTo>
                    <a:pt x="763258" y="598823"/>
                  </a:lnTo>
                  <a:lnTo>
                    <a:pt x="757901" y="611151"/>
                  </a:lnTo>
                  <a:lnTo>
                    <a:pt x="757570" y="610247"/>
                  </a:lnTo>
                  <a:lnTo>
                    <a:pt x="756995" y="589342"/>
                  </a:lnTo>
                  <a:lnTo>
                    <a:pt x="756915" y="527374"/>
                  </a:lnTo>
                  <a:lnTo>
                    <a:pt x="756119" y="511533"/>
                  </a:lnTo>
                  <a:lnTo>
                    <a:pt x="754795" y="494622"/>
                  </a:lnTo>
                  <a:lnTo>
                    <a:pt x="753118" y="476998"/>
                  </a:lnTo>
                  <a:lnTo>
                    <a:pt x="752000" y="458899"/>
                  </a:lnTo>
                  <a:lnTo>
                    <a:pt x="750758" y="421856"/>
                  </a:lnTo>
                  <a:lnTo>
                    <a:pt x="749633" y="403088"/>
                  </a:lnTo>
                  <a:lnTo>
                    <a:pt x="748089" y="384225"/>
                  </a:lnTo>
                  <a:lnTo>
                    <a:pt x="739908" y="304535"/>
                  </a:lnTo>
                  <a:lnTo>
                    <a:pt x="736843" y="284392"/>
                  </a:lnTo>
                  <a:lnTo>
                    <a:pt x="733213" y="264614"/>
                  </a:lnTo>
                  <a:lnTo>
                    <a:pt x="729205" y="245078"/>
                  </a:lnTo>
                  <a:lnTo>
                    <a:pt x="722635" y="208555"/>
                  </a:lnTo>
                  <a:lnTo>
                    <a:pt x="711950" y="143628"/>
                  </a:lnTo>
                  <a:lnTo>
                    <a:pt x="708679" y="129496"/>
                  </a:lnTo>
                  <a:lnTo>
                    <a:pt x="704912" y="116106"/>
                  </a:lnTo>
                  <a:lnTo>
                    <a:pt x="691251" y="73684"/>
                  </a:lnTo>
                  <a:lnTo>
                    <a:pt x="679827" y="51391"/>
                  </a:lnTo>
                  <a:lnTo>
                    <a:pt x="678533" y="51336"/>
                  </a:lnTo>
                  <a:lnTo>
                    <a:pt x="676877" y="52093"/>
                  </a:lnTo>
                  <a:lnTo>
                    <a:pt x="674979" y="53392"/>
                  </a:lnTo>
                  <a:lnTo>
                    <a:pt x="673713" y="57432"/>
                  </a:lnTo>
                  <a:lnTo>
                    <a:pt x="672307" y="70388"/>
                  </a:lnTo>
                  <a:lnTo>
                    <a:pt x="673799" y="90964"/>
                  </a:lnTo>
                  <a:lnTo>
                    <a:pt x="675308" y="103118"/>
                  </a:lnTo>
                  <a:lnTo>
                    <a:pt x="676314" y="115983"/>
                  </a:lnTo>
                  <a:lnTo>
                    <a:pt x="676985" y="129322"/>
                  </a:lnTo>
                  <a:lnTo>
                    <a:pt x="677432" y="142978"/>
                  </a:lnTo>
                  <a:lnTo>
                    <a:pt x="678524" y="158431"/>
                  </a:lnTo>
                  <a:lnTo>
                    <a:pt x="681854" y="192536"/>
                  </a:lnTo>
                  <a:lnTo>
                    <a:pt x="688191" y="247436"/>
                  </a:lnTo>
                  <a:lnTo>
                    <a:pt x="689665" y="266964"/>
                  </a:lnTo>
                  <a:lnTo>
                    <a:pt x="690648" y="287126"/>
                  </a:lnTo>
                  <a:lnTo>
                    <a:pt x="691304" y="307712"/>
                  </a:lnTo>
                  <a:lnTo>
                    <a:pt x="692534" y="327785"/>
                  </a:lnTo>
                  <a:lnTo>
                    <a:pt x="696018" y="367022"/>
                  </a:lnTo>
                  <a:lnTo>
                    <a:pt x="697264" y="386376"/>
                  </a:lnTo>
                  <a:lnTo>
                    <a:pt x="698096" y="405628"/>
                  </a:lnTo>
                  <a:lnTo>
                    <a:pt x="699019" y="443159"/>
                  </a:lnTo>
                  <a:lnTo>
                    <a:pt x="699758" y="622348"/>
                  </a:lnTo>
                  <a:lnTo>
                    <a:pt x="699758" y="392525"/>
                  </a:lnTo>
                  <a:lnTo>
                    <a:pt x="700552" y="374009"/>
                  </a:lnTo>
                  <a:lnTo>
                    <a:pt x="701874" y="355315"/>
                  </a:lnTo>
                  <a:lnTo>
                    <a:pt x="703550" y="336502"/>
                  </a:lnTo>
                  <a:lnTo>
                    <a:pt x="703874" y="318403"/>
                  </a:lnTo>
                  <a:lnTo>
                    <a:pt x="703295" y="300782"/>
                  </a:lnTo>
                  <a:lnTo>
                    <a:pt x="702116" y="283478"/>
                  </a:lnTo>
                  <a:lnTo>
                    <a:pt x="701330" y="265592"/>
                  </a:lnTo>
                  <a:lnTo>
                    <a:pt x="700457" y="228785"/>
                  </a:lnTo>
                  <a:lnTo>
                    <a:pt x="699819" y="142900"/>
                  </a:lnTo>
                  <a:lnTo>
                    <a:pt x="701902" y="123984"/>
                  </a:lnTo>
                  <a:lnTo>
                    <a:pt x="707537" y="102064"/>
                  </a:lnTo>
                  <a:lnTo>
                    <a:pt x="712117" y="87633"/>
                  </a:lnTo>
                  <a:lnTo>
                    <a:pt x="712760" y="84228"/>
                  </a:lnTo>
                  <a:lnTo>
                    <a:pt x="713982" y="81959"/>
                  </a:lnTo>
                  <a:lnTo>
                    <a:pt x="715591" y="80446"/>
                  </a:lnTo>
                  <a:lnTo>
                    <a:pt x="717457" y="79437"/>
                  </a:lnTo>
                  <a:lnTo>
                    <a:pt x="720288" y="81146"/>
                  </a:lnTo>
                  <a:lnTo>
                    <a:pt x="727668" y="89395"/>
                  </a:lnTo>
                  <a:lnTo>
                    <a:pt x="736239" y="105232"/>
                  </a:lnTo>
                  <a:lnTo>
                    <a:pt x="744547" y="126293"/>
                  </a:lnTo>
                  <a:lnTo>
                    <a:pt x="747873" y="138577"/>
                  </a:lnTo>
                  <a:lnTo>
                    <a:pt x="750885" y="151529"/>
                  </a:lnTo>
                  <a:lnTo>
                    <a:pt x="758464" y="180736"/>
                  </a:lnTo>
                  <a:lnTo>
                    <a:pt x="762708" y="196304"/>
                  </a:lnTo>
                  <a:lnTo>
                    <a:pt x="766331" y="213032"/>
                  </a:lnTo>
                  <a:lnTo>
                    <a:pt x="769540" y="230534"/>
                  </a:lnTo>
                  <a:lnTo>
                    <a:pt x="772473" y="248552"/>
                  </a:lnTo>
                  <a:lnTo>
                    <a:pt x="776016" y="266914"/>
                  </a:lnTo>
                  <a:lnTo>
                    <a:pt x="784186" y="304250"/>
                  </a:lnTo>
                  <a:lnTo>
                    <a:pt x="787793" y="323097"/>
                  </a:lnTo>
                  <a:lnTo>
                    <a:pt x="790992" y="342011"/>
                  </a:lnTo>
                  <a:lnTo>
                    <a:pt x="801829" y="414200"/>
                  </a:lnTo>
                  <a:lnTo>
                    <a:pt x="803524" y="430527"/>
                  </a:lnTo>
                  <a:lnTo>
                    <a:pt x="804654" y="446175"/>
                  </a:lnTo>
                  <a:lnTo>
                    <a:pt x="805407" y="461369"/>
                  </a:lnTo>
                  <a:lnTo>
                    <a:pt x="806703" y="474673"/>
                  </a:lnTo>
                  <a:lnTo>
                    <a:pt x="811526" y="507774"/>
                  </a:lnTo>
                  <a:lnTo>
                    <a:pt x="813308" y="532221"/>
                  </a:lnTo>
                  <a:lnTo>
                    <a:pt x="813959" y="556392"/>
                  </a:lnTo>
                  <a:lnTo>
                    <a:pt x="814786" y="557866"/>
                  </a:lnTo>
                  <a:lnTo>
                    <a:pt x="816130" y="558054"/>
                  </a:lnTo>
                  <a:lnTo>
                    <a:pt x="817821" y="557387"/>
                  </a:lnTo>
                  <a:lnTo>
                    <a:pt x="818948" y="556148"/>
                  </a:lnTo>
                  <a:lnTo>
                    <a:pt x="819699" y="554528"/>
                  </a:lnTo>
                  <a:lnTo>
                    <a:pt x="820200" y="552654"/>
                  </a:lnTo>
                  <a:lnTo>
                    <a:pt x="821798" y="531744"/>
                  </a:lnTo>
                  <a:lnTo>
                    <a:pt x="824906" y="515615"/>
                  </a:lnTo>
                  <a:lnTo>
                    <a:pt x="826817" y="493629"/>
                  </a:lnTo>
                  <a:lnTo>
                    <a:pt x="827326" y="481099"/>
                  </a:lnTo>
                  <a:lnTo>
                    <a:pt x="827892" y="452360"/>
                  </a:lnTo>
                  <a:lnTo>
                    <a:pt x="828319" y="335350"/>
                  </a:lnTo>
                  <a:lnTo>
                    <a:pt x="827534" y="316842"/>
                  </a:lnTo>
                  <a:lnTo>
                    <a:pt x="826217" y="298153"/>
                  </a:lnTo>
                  <a:lnTo>
                    <a:pt x="824545" y="279344"/>
                  </a:lnTo>
                  <a:lnTo>
                    <a:pt x="820256" y="261248"/>
                  </a:lnTo>
                  <a:lnTo>
                    <a:pt x="814221" y="243628"/>
                  </a:lnTo>
                  <a:lnTo>
                    <a:pt x="807023" y="226326"/>
                  </a:lnTo>
                  <a:lnTo>
                    <a:pt x="799049" y="210028"/>
                  </a:lnTo>
                  <a:lnTo>
                    <a:pt x="790558" y="194400"/>
                  </a:lnTo>
                  <a:lnTo>
                    <a:pt x="781723" y="179219"/>
                  </a:lnTo>
                  <a:lnTo>
                    <a:pt x="771863" y="165924"/>
                  </a:lnTo>
                  <a:lnTo>
                    <a:pt x="750326" y="142684"/>
                  </a:lnTo>
                  <a:lnTo>
                    <a:pt x="731758" y="121772"/>
                  </a:lnTo>
                  <a:lnTo>
                    <a:pt x="717949" y="103482"/>
                  </a:lnTo>
                  <a:lnTo>
                    <a:pt x="711811" y="90061"/>
                  </a:lnTo>
                  <a:lnTo>
                    <a:pt x="713350" y="85053"/>
                  </a:lnTo>
                  <a:lnTo>
                    <a:pt x="717550" y="80921"/>
                  </a:lnTo>
                  <a:lnTo>
                    <a:pt x="723526" y="77373"/>
                  </a:lnTo>
                  <a:lnTo>
                    <a:pt x="730684" y="75801"/>
                  </a:lnTo>
                  <a:lnTo>
                    <a:pt x="747105" y="76171"/>
                  </a:lnTo>
                  <a:lnTo>
                    <a:pt x="764986" y="83215"/>
                  </a:lnTo>
                  <a:lnTo>
                    <a:pt x="774200" y="88427"/>
                  </a:lnTo>
                  <a:lnTo>
                    <a:pt x="790787" y="104801"/>
                  </a:lnTo>
                  <a:lnTo>
                    <a:pt x="798544" y="114724"/>
                  </a:lnTo>
                  <a:lnTo>
                    <a:pt x="805303" y="127690"/>
                  </a:lnTo>
                  <a:lnTo>
                    <a:pt x="811396" y="142683"/>
                  </a:lnTo>
                  <a:lnTo>
                    <a:pt x="817046" y="159028"/>
                  </a:lnTo>
                  <a:lnTo>
                    <a:pt x="821606" y="177069"/>
                  </a:lnTo>
                  <a:lnTo>
                    <a:pt x="825440" y="196240"/>
                  </a:lnTo>
                  <a:lnTo>
                    <a:pt x="828790" y="216165"/>
                  </a:lnTo>
                  <a:lnTo>
                    <a:pt x="834628" y="257353"/>
                  </a:lnTo>
                  <a:lnTo>
                    <a:pt x="849701" y="384719"/>
                  </a:lnTo>
                  <a:lnTo>
                    <a:pt x="852107" y="406111"/>
                  </a:lnTo>
                  <a:lnTo>
                    <a:pt x="853712" y="426722"/>
                  </a:lnTo>
                  <a:lnTo>
                    <a:pt x="854781" y="446813"/>
                  </a:lnTo>
                  <a:lnTo>
                    <a:pt x="855970" y="485276"/>
                  </a:lnTo>
                  <a:lnTo>
                    <a:pt x="856498" y="520891"/>
                  </a:lnTo>
                  <a:lnTo>
                    <a:pt x="855845" y="537374"/>
                  </a:lnTo>
                  <a:lnTo>
                    <a:pt x="854616" y="553124"/>
                  </a:lnTo>
                  <a:lnTo>
                    <a:pt x="853003" y="568387"/>
                  </a:lnTo>
                  <a:lnTo>
                    <a:pt x="851210" y="591696"/>
                  </a:lnTo>
                  <a:lnTo>
                    <a:pt x="850201" y="616090"/>
                  </a:lnTo>
                  <a:lnTo>
                    <a:pt x="850060" y="622271"/>
                  </a:lnTo>
                  <a:lnTo>
                    <a:pt x="850759" y="627185"/>
                  </a:lnTo>
                  <a:lnTo>
                    <a:pt x="853653" y="634762"/>
                  </a:lnTo>
                  <a:lnTo>
                    <a:pt x="854742" y="636306"/>
                  </a:lnTo>
                  <a:lnTo>
                    <a:pt x="855468" y="636542"/>
                  </a:lnTo>
                  <a:lnTo>
                    <a:pt x="855952" y="635905"/>
                  </a:lnTo>
                  <a:lnTo>
                    <a:pt x="856729" y="622683"/>
                  </a:lnTo>
                  <a:lnTo>
                    <a:pt x="857657" y="603046"/>
                  </a:lnTo>
                  <a:lnTo>
                    <a:pt x="860687" y="583552"/>
                  </a:lnTo>
                  <a:lnTo>
                    <a:pt x="860447" y="559543"/>
                  </a:lnTo>
                  <a:lnTo>
                    <a:pt x="859271" y="546473"/>
                  </a:lnTo>
                  <a:lnTo>
                    <a:pt x="858488" y="532203"/>
                  </a:lnTo>
                  <a:lnTo>
                    <a:pt x="857617" y="501531"/>
                  </a:lnTo>
                  <a:lnTo>
                    <a:pt x="857127" y="453026"/>
                  </a:lnTo>
                  <a:lnTo>
                    <a:pt x="856264" y="436567"/>
                  </a:lnTo>
                  <a:lnTo>
                    <a:pt x="854895" y="420039"/>
                  </a:lnTo>
                  <a:lnTo>
                    <a:pt x="851258" y="386857"/>
                  </a:lnTo>
                  <a:lnTo>
                    <a:pt x="846995" y="353590"/>
                  </a:lnTo>
                  <a:lnTo>
                    <a:pt x="840133" y="307415"/>
                  </a:lnTo>
                  <a:lnTo>
                    <a:pt x="835436" y="280181"/>
                  </a:lnTo>
                  <a:lnTo>
                    <a:pt x="830703" y="256436"/>
                  </a:lnTo>
                  <a:lnTo>
                    <a:pt x="825954" y="237945"/>
                  </a:lnTo>
                  <a:lnTo>
                    <a:pt x="818817" y="214147"/>
                  </a:lnTo>
                  <a:lnTo>
                    <a:pt x="814056" y="203540"/>
                  </a:lnTo>
                  <a:lnTo>
                    <a:pt x="808325" y="194054"/>
                  </a:lnTo>
                  <a:lnTo>
                    <a:pt x="807061" y="194864"/>
                  </a:lnTo>
                  <a:lnTo>
                    <a:pt x="803540" y="199996"/>
                  </a:lnTo>
                  <a:lnTo>
                    <a:pt x="801446" y="209686"/>
                  </a:lnTo>
                  <a:lnTo>
                    <a:pt x="798150" y="230645"/>
                  </a:lnTo>
                  <a:lnTo>
                    <a:pt x="795082" y="250295"/>
                  </a:lnTo>
                  <a:lnTo>
                    <a:pt x="794263" y="263314"/>
                  </a:lnTo>
                  <a:lnTo>
                    <a:pt x="793718" y="277549"/>
                  </a:lnTo>
                  <a:lnTo>
                    <a:pt x="792560" y="293390"/>
                  </a:lnTo>
                  <a:lnTo>
                    <a:pt x="789158" y="327923"/>
                  </a:lnTo>
                  <a:lnTo>
                    <a:pt x="787933" y="346022"/>
                  </a:lnTo>
                  <a:lnTo>
                    <a:pt x="787116" y="364438"/>
                  </a:lnTo>
                  <a:lnTo>
                    <a:pt x="786571" y="383065"/>
                  </a:lnTo>
                  <a:lnTo>
                    <a:pt x="785415" y="401040"/>
                  </a:lnTo>
                  <a:lnTo>
                    <a:pt x="783850" y="418579"/>
                  </a:lnTo>
                  <a:lnTo>
                    <a:pt x="779995" y="452884"/>
                  </a:lnTo>
                  <a:lnTo>
                    <a:pt x="775635" y="486651"/>
                  </a:lnTo>
                  <a:lnTo>
                    <a:pt x="768718" y="533107"/>
                  </a:lnTo>
                  <a:lnTo>
                    <a:pt x="766369" y="546311"/>
                  </a:lnTo>
                  <a:lnTo>
                    <a:pt x="761642" y="569449"/>
                  </a:lnTo>
                  <a:lnTo>
                    <a:pt x="759012" y="588199"/>
                  </a:lnTo>
                  <a:lnTo>
                    <a:pt x="757031" y="611738"/>
                  </a:lnTo>
                  <a:lnTo>
                    <a:pt x="756932" y="590099"/>
                  </a:lnTo>
                  <a:lnTo>
                    <a:pt x="756908" y="435858"/>
                  </a:lnTo>
                  <a:lnTo>
                    <a:pt x="756114" y="416391"/>
                  </a:lnTo>
                  <a:lnTo>
                    <a:pt x="754791" y="396269"/>
                  </a:lnTo>
                  <a:lnTo>
                    <a:pt x="753116" y="375711"/>
                  </a:lnTo>
                  <a:lnTo>
                    <a:pt x="749137" y="338052"/>
                  </a:lnTo>
                  <a:lnTo>
                    <a:pt x="742435" y="285613"/>
                  </a:lnTo>
                  <a:lnTo>
                    <a:pt x="740115" y="268603"/>
                  </a:lnTo>
                  <a:lnTo>
                    <a:pt x="736981" y="252500"/>
                  </a:lnTo>
                  <a:lnTo>
                    <a:pt x="733305" y="237003"/>
                  </a:lnTo>
                  <a:lnTo>
                    <a:pt x="717081" y="175664"/>
                  </a:lnTo>
                  <a:lnTo>
                    <a:pt x="709477" y="152038"/>
                  </a:lnTo>
                  <a:lnTo>
                    <a:pt x="701194" y="137027"/>
                  </a:lnTo>
                  <a:lnTo>
                    <a:pt x="700716" y="137001"/>
                  </a:lnTo>
                  <a:lnTo>
                    <a:pt x="700396" y="137778"/>
                  </a:lnTo>
                  <a:lnTo>
                    <a:pt x="700183" y="139090"/>
                  </a:lnTo>
                  <a:lnTo>
                    <a:pt x="705545" y="159893"/>
                  </a:lnTo>
                  <a:lnTo>
                    <a:pt x="709738" y="178897"/>
                  </a:lnTo>
                  <a:lnTo>
                    <a:pt x="714248" y="202690"/>
                  </a:lnTo>
                  <a:lnTo>
                    <a:pt x="718898" y="229933"/>
                  </a:lnTo>
                  <a:lnTo>
                    <a:pt x="730726" y="309043"/>
                  </a:lnTo>
                  <a:lnTo>
                    <a:pt x="742622" y="395367"/>
                  </a:lnTo>
                  <a:lnTo>
                    <a:pt x="745002" y="410828"/>
                  </a:lnTo>
                  <a:lnTo>
                    <a:pt x="746590" y="425898"/>
                  </a:lnTo>
                  <a:lnTo>
                    <a:pt x="747648" y="440708"/>
                  </a:lnTo>
                  <a:lnTo>
                    <a:pt x="748353" y="455343"/>
                  </a:lnTo>
                  <a:lnTo>
                    <a:pt x="751254" y="477955"/>
                  </a:lnTo>
                  <a:lnTo>
                    <a:pt x="754395" y="495941"/>
                  </a:lnTo>
                  <a:lnTo>
                    <a:pt x="756411" y="520542"/>
                  </a:lnTo>
                  <a:lnTo>
                    <a:pt x="756577" y="522853"/>
                  </a:lnTo>
                  <a:lnTo>
                    <a:pt x="757481" y="523600"/>
                  </a:lnTo>
                  <a:lnTo>
                    <a:pt x="758877" y="523305"/>
                  </a:lnTo>
                  <a:lnTo>
                    <a:pt x="760602" y="522314"/>
                  </a:lnTo>
                  <a:lnTo>
                    <a:pt x="764635" y="516980"/>
                  </a:lnTo>
                  <a:lnTo>
                    <a:pt x="766822" y="513335"/>
                  </a:lnTo>
                  <a:lnTo>
                    <a:pt x="773692" y="493035"/>
                  </a:lnTo>
                  <a:lnTo>
                    <a:pt x="778390" y="471688"/>
                  </a:lnTo>
                  <a:lnTo>
                    <a:pt x="785498" y="432894"/>
                  </a:lnTo>
                  <a:lnTo>
                    <a:pt x="797391" y="362150"/>
                  </a:lnTo>
                  <a:lnTo>
                    <a:pt x="802152" y="330702"/>
                  </a:lnTo>
                  <a:lnTo>
                    <a:pt x="803740" y="315331"/>
                  </a:lnTo>
                  <a:lnTo>
                    <a:pt x="804798" y="300321"/>
                  </a:lnTo>
                  <a:lnTo>
                    <a:pt x="805974" y="271737"/>
                  </a:lnTo>
                  <a:lnTo>
                    <a:pt x="806635" y="233332"/>
                  </a:lnTo>
                  <a:lnTo>
                    <a:pt x="806913" y="156951"/>
                  </a:lnTo>
                  <a:lnTo>
                    <a:pt x="806914" y="179763"/>
                  </a:lnTo>
                  <a:lnTo>
                    <a:pt x="809031" y="196989"/>
                  </a:lnTo>
                  <a:lnTo>
                    <a:pt x="812617" y="219462"/>
                  </a:lnTo>
                  <a:lnTo>
                    <a:pt x="823707" y="295258"/>
                  </a:lnTo>
                  <a:lnTo>
                    <a:pt x="825253" y="312339"/>
                  </a:lnTo>
                  <a:lnTo>
                    <a:pt x="826284" y="330076"/>
                  </a:lnTo>
                  <a:lnTo>
                    <a:pt x="827429" y="367512"/>
                  </a:lnTo>
                  <a:lnTo>
                    <a:pt x="828292" y="497901"/>
                  </a:lnTo>
                  <a:lnTo>
                    <a:pt x="828335" y="557794"/>
                  </a:lnTo>
                  <a:lnTo>
                    <a:pt x="826224" y="581167"/>
                  </a:lnTo>
                  <a:lnTo>
                    <a:pt x="822690" y="605826"/>
                  </a:lnTo>
                  <a:lnTo>
                    <a:pt x="821495" y="617477"/>
                  </a:lnTo>
                  <a:lnTo>
                    <a:pt x="822191" y="616845"/>
                  </a:lnTo>
                  <a:lnTo>
                    <a:pt x="825081" y="611910"/>
                  </a:lnTo>
                  <a:lnTo>
                    <a:pt x="827378" y="592622"/>
                  </a:lnTo>
                  <a:lnTo>
                    <a:pt x="830032" y="573628"/>
                  </a:lnTo>
                  <a:lnTo>
                    <a:pt x="833857" y="550369"/>
                  </a:lnTo>
                  <a:lnTo>
                    <a:pt x="838203" y="521511"/>
                  </a:lnTo>
                  <a:lnTo>
                    <a:pt x="839680" y="505243"/>
                  </a:lnTo>
                  <a:lnTo>
                    <a:pt x="840664" y="488048"/>
                  </a:lnTo>
                  <a:lnTo>
                    <a:pt x="841758" y="452009"/>
                  </a:lnTo>
                  <a:lnTo>
                    <a:pt x="842244" y="414825"/>
                  </a:lnTo>
                  <a:lnTo>
                    <a:pt x="841580" y="396813"/>
                  </a:lnTo>
                  <a:lnTo>
                    <a:pt x="840343" y="379249"/>
                  </a:lnTo>
                  <a:lnTo>
                    <a:pt x="838725" y="361983"/>
                  </a:lnTo>
                  <a:lnTo>
                    <a:pt x="837646" y="344122"/>
                  </a:lnTo>
                  <a:lnTo>
                    <a:pt x="836448" y="307344"/>
                  </a:lnTo>
                  <a:lnTo>
                    <a:pt x="835334" y="290234"/>
                  </a:lnTo>
                  <a:lnTo>
                    <a:pt x="833799" y="274064"/>
                  </a:lnTo>
                  <a:lnTo>
                    <a:pt x="831981" y="258522"/>
                  </a:lnTo>
                  <a:lnTo>
                    <a:pt x="829182" y="244193"/>
                  </a:lnTo>
                  <a:lnTo>
                    <a:pt x="825728" y="230670"/>
                  </a:lnTo>
                  <a:lnTo>
                    <a:pt x="816863" y="206650"/>
                  </a:lnTo>
                  <a:lnTo>
                    <a:pt x="804986" y="188037"/>
                  </a:lnTo>
                  <a:lnTo>
                    <a:pt x="781119" y="164170"/>
                  </a:lnTo>
                  <a:lnTo>
                    <a:pt x="761524" y="149602"/>
                  </a:lnTo>
                  <a:lnTo>
                    <a:pt x="736467" y="137098"/>
                  </a:lnTo>
                  <a:lnTo>
                    <a:pt x="736137" y="136255"/>
                  </a:lnTo>
                  <a:lnTo>
                    <a:pt x="736710" y="135693"/>
                  </a:lnTo>
                  <a:lnTo>
                    <a:pt x="737887" y="135319"/>
                  </a:lnTo>
                  <a:lnTo>
                    <a:pt x="739465" y="135069"/>
                  </a:lnTo>
                  <a:lnTo>
                    <a:pt x="741310" y="137284"/>
                  </a:lnTo>
                  <a:lnTo>
                    <a:pt x="745477" y="146095"/>
                  </a:lnTo>
                  <a:lnTo>
                    <a:pt x="752286" y="168235"/>
                  </a:lnTo>
                  <a:lnTo>
                    <a:pt x="754854" y="187897"/>
                  </a:lnTo>
                  <a:lnTo>
                    <a:pt x="755995" y="211452"/>
                  </a:lnTo>
                  <a:lnTo>
                    <a:pt x="756502" y="240442"/>
                  </a:lnTo>
                  <a:lnTo>
                    <a:pt x="755844" y="256745"/>
                  </a:lnTo>
                  <a:lnTo>
                    <a:pt x="754611" y="273964"/>
                  </a:lnTo>
                  <a:lnTo>
                    <a:pt x="752995" y="291793"/>
                  </a:lnTo>
                  <a:lnTo>
                    <a:pt x="751918" y="310029"/>
                  </a:lnTo>
                  <a:lnTo>
                    <a:pt x="750721" y="347225"/>
                  </a:lnTo>
                  <a:lnTo>
                    <a:pt x="749609" y="366034"/>
                  </a:lnTo>
                  <a:lnTo>
                    <a:pt x="748073" y="384923"/>
                  </a:lnTo>
                  <a:lnTo>
                    <a:pt x="746255" y="403866"/>
                  </a:lnTo>
                  <a:lnTo>
                    <a:pt x="742119" y="439729"/>
                  </a:lnTo>
                  <a:lnTo>
                    <a:pt x="739905" y="457072"/>
                  </a:lnTo>
                  <a:lnTo>
                    <a:pt x="736841" y="473396"/>
                  </a:lnTo>
                  <a:lnTo>
                    <a:pt x="733211" y="489042"/>
                  </a:lnTo>
                  <a:lnTo>
                    <a:pt x="729204" y="504234"/>
                  </a:lnTo>
                  <a:lnTo>
                    <a:pt x="726532" y="517538"/>
                  </a:lnTo>
                  <a:lnTo>
                    <a:pt x="723564" y="540786"/>
                  </a:lnTo>
                  <a:lnTo>
                    <a:pt x="718100" y="564140"/>
                  </a:lnTo>
                  <a:lnTo>
                    <a:pt x="715247" y="573529"/>
                  </a:lnTo>
                  <a:lnTo>
                    <a:pt x="714846" y="573259"/>
                  </a:lnTo>
                  <a:lnTo>
                    <a:pt x="714401" y="568726"/>
                  </a:lnTo>
                  <a:lnTo>
                    <a:pt x="717943" y="549664"/>
                  </a:lnTo>
                  <a:lnTo>
                    <a:pt x="719746" y="528606"/>
                  </a:lnTo>
                  <a:lnTo>
                    <a:pt x="720227" y="516323"/>
                  </a:lnTo>
                  <a:lnTo>
                    <a:pt x="721342" y="502578"/>
                  </a:lnTo>
                  <a:lnTo>
                    <a:pt x="724696" y="472489"/>
                  </a:lnTo>
                  <a:lnTo>
                    <a:pt x="725115" y="455893"/>
                  </a:lnTo>
                  <a:lnTo>
                    <a:pt x="724600" y="438479"/>
                  </a:lnTo>
                  <a:lnTo>
                    <a:pt x="723463" y="420520"/>
                  </a:lnTo>
                  <a:lnTo>
                    <a:pt x="722705" y="401403"/>
                  </a:lnTo>
                  <a:lnTo>
                    <a:pt x="721863" y="361112"/>
                  </a:lnTo>
                  <a:lnTo>
                    <a:pt x="720844" y="341954"/>
                  </a:lnTo>
                  <a:lnTo>
                    <a:pt x="719372" y="323626"/>
                  </a:lnTo>
                  <a:lnTo>
                    <a:pt x="715619" y="288445"/>
                  </a:lnTo>
                  <a:lnTo>
                    <a:pt x="711305" y="254288"/>
                  </a:lnTo>
                  <a:lnTo>
                    <a:pt x="708250" y="239782"/>
                  </a:lnTo>
                  <a:lnTo>
                    <a:pt x="700621" y="215197"/>
                  </a:lnTo>
                  <a:lnTo>
                    <a:pt x="694056" y="193687"/>
                  </a:lnTo>
                  <a:lnTo>
                    <a:pt x="688493" y="175132"/>
                  </a:lnTo>
                  <a:lnTo>
                    <a:pt x="680898" y="156554"/>
                  </a:lnTo>
                  <a:lnTo>
                    <a:pt x="672619" y="143825"/>
                  </a:lnTo>
                  <a:lnTo>
                    <a:pt x="671346" y="143915"/>
                  </a:lnTo>
                  <a:lnTo>
                    <a:pt x="667816" y="146131"/>
                  </a:lnTo>
                  <a:lnTo>
                    <a:pt x="666557" y="148627"/>
                  </a:lnTo>
                  <a:lnTo>
                    <a:pt x="665158" y="155634"/>
                  </a:lnTo>
                  <a:lnTo>
                    <a:pt x="668163" y="176089"/>
                  </a:lnTo>
                  <a:lnTo>
                    <a:pt x="669841" y="195356"/>
                  </a:lnTo>
                  <a:lnTo>
                    <a:pt x="671380" y="217942"/>
                  </a:lnTo>
                  <a:lnTo>
                    <a:pt x="672902" y="230633"/>
                  </a:lnTo>
                  <a:lnTo>
                    <a:pt x="674710" y="243855"/>
                  </a:lnTo>
                  <a:lnTo>
                    <a:pt x="675916" y="258227"/>
                  </a:lnTo>
                  <a:lnTo>
                    <a:pt x="676719" y="273364"/>
                  </a:lnTo>
                  <a:lnTo>
                    <a:pt x="677255" y="289012"/>
                  </a:lnTo>
                  <a:lnTo>
                    <a:pt x="678406" y="305000"/>
                  </a:lnTo>
                  <a:lnTo>
                    <a:pt x="679967" y="321215"/>
                  </a:lnTo>
                  <a:lnTo>
                    <a:pt x="681801" y="337581"/>
                  </a:lnTo>
                  <a:lnTo>
                    <a:pt x="683024" y="354048"/>
                  </a:lnTo>
                  <a:lnTo>
                    <a:pt x="683840" y="370582"/>
                  </a:lnTo>
                  <a:lnTo>
                    <a:pt x="684745" y="402977"/>
                  </a:lnTo>
                  <a:lnTo>
                    <a:pt x="685375" y="477067"/>
                  </a:lnTo>
                  <a:lnTo>
                    <a:pt x="683311" y="501633"/>
                  </a:lnTo>
                  <a:lnTo>
                    <a:pt x="680542" y="521546"/>
                  </a:lnTo>
                  <a:lnTo>
                    <a:pt x="678189" y="541682"/>
                  </a:lnTo>
                  <a:lnTo>
                    <a:pt x="672262" y="560048"/>
                  </a:lnTo>
                  <a:lnTo>
                    <a:pt x="672696" y="560303"/>
                  </a:lnTo>
                  <a:lnTo>
                    <a:pt x="673779" y="559679"/>
                  </a:lnTo>
                  <a:lnTo>
                    <a:pt x="675295" y="558470"/>
                  </a:lnTo>
                  <a:lnTo>
                    <a:pt x="676305" y="555282"/>
                  </a:lnTo>
                  <a:lnTo>
                    <a:pt x="680044" y="530940"/>
                  </a:lnTo>
                  <a:lnTo>
                    <a:pt x="683059" y="512347"/>
                  </a:lnTo>
                  <a:lnTo>
                    <a:pt x="684398" y="488208"/>
                  </a:lnTo>
                  <a:lnTo>
                    <a:pt x="684994" y="459488"/>
                  </a:lnTo>
                  <a:lnTo>
                    <a:pt x="685462" y="283430"/>
                  </a:lnTo>
                  <a:lnTo>
                    <a:pt x="684671" y="265560"/>
                  </a:lnTo>
                  <a:lnTo>
                    <a:pt x="683350" y="247297"/>
                  </a:lnTo>
                  <a:lnTo>
                    <a:pt x="681675" y="228771"/>
                  </a:lnTo>
                  <a:lnTo>
                    <a:pt x="678972" y="211658"/>
                  </a:lnTo>
                  <a:lnTo>
                    <a:pt x="675582" y="195487"/>
                  </a:lnTo>
                  <a:lnTo>
                    <a:pt x="671734" y="179944"/>
                  </a:lnTo>
                  <a:lnTo>
                    <a:pt x="667581" y="166407"/>
                  </a:lnTo>
                  <a:lnTo>
                    <a:pt x="658734" y="142899"/>
                  </a:lnTo>
                  <a:lnTo>
                    <a:pt x="652565" y="133772"/>
                  </a:lnTo>
                  <a:lnTo>
                    <a:pt x="637244" y="119399"/>
                  </a:lnTo>
                  <a:lnTo>
                    <a:pt x="619851" y="109836"/>
                  </a:lnTo>
                  <a:lnTo>
                    <a:pt x="610768" y="106174"/>
                  </a:lnTo>
                  <a:lnTo>
                    <a:pt x="603125" y="104527"/>
                  </a:lnTo>
                  <a:lnTo>
                    <a:pt x="590399" y="104813"/>
                  </a:lnTo>
                  <a:lnTo>
                    <a:pt x="587165" y="106001"/>
                  </a:lnTo>
                  <a:lnTo>
                    <a:pt x="585802" y="107586"/>
                  </a:lnTo>
                  <a:lnTo>
                    <a:pt x="585687" y="109437"/>
                  </a:lnTo>
                  <a:lnTo>
                    <a:pt x="593111" y="123419"/>
                  </a:lnTo>
                  <a:lnTo>
                    <a:pt x="612949" y="146435"/>
                  </a:lnTo>
                  <a:lnTo>
                    <a:pt x="625722" y="168418"/>
                  </a:lnTo>
                  <a:lnTo>
                    <a:pt x="631350" y="180948"/>
                  </a:lnTo>
                  <a:lnTo>
                    <a:pt x="635897" y="194858"/>
                  </a:lnTo>
                  <a:lnTo>
                    <a:pt x="639721" y="209686"/>
                  </a:lnTo>
                  <a:lnTo>
                    <a:pt x="643065" y="225129"/>
                  </a:lnTo>
                  <a:lnTo>
                    <a:pt x="645294" y="241774"/>
                  </a:lnTo>
                  <a:lnTo>
                    <a:pt x="646780" y="259220"/>
                  </a:lnTo>
                  <a:lnTo>
                    <a:pt x="647770" y="277201"/>
                  </a:lnTo>
                  <a:lnTo>
                    <a:pt x="648871" y="314113"/>
                  </a:lnTo>
                  <a:lnTo>
                    <a:pt x="649577" y="385759"/>
                  </a:lnTo>
                  <a:lnTo>
                    <a:pt x="648842" y="402836"/>
                  </a:lnTo>
                  <a:lnTo>
                    <a:pt x="647558" y="419776"/>
                  </a:lnTo>
                  <a:lnTo>
                    <a:pt x="645908" y="436626"/>
                  </a:lnTo>
                  <a:lnTo>
                    <a:pt x="644014" y="452622"/>
                  </a:lnTo>
                  <a:lnTo>
                    <a:pt x="639793" y="483095"/>
                  </a:lnTo>
                  <a:lnTo>
                    <a:pt x="635272" y="506164"/>
                  </a:lnTo>
                  <a:lnTo>
                    <a:pt x="630616" y="524354"/>
                  </a:lnTo>
                  <a:lnTo>
                    <a:pt x="624326" y="546395"/>
                  </a:lnTo>
                  <a:lnTo>
                    <a:pt x="621591" y="560826"/>
                  </a:lnTo>
                  <a:lnTo>
                    <a:pt x="619244" y="555792"/>
                  </a:lnTo>
                  <a:lnTo>
                    <a:pt x="617507" y="551116"/>
                  </a:lnTo>
                  <a:lnTo>
                    <a:pt x="617694" y="537453"/>
                  </a:lnTo>
                  <a:lnTo>
                    <a:pt x="619629" y="519210"/>
                  </a:lnTo>
                  <a:lnTo>
                    <a:pt x="620489" y="495228"/>
                  </a:lnTo>
                  <a:lnTo>
                    <a:pt x="621116" y="392967"/>
                  </a:lnTo>
                  <a:lnTo>
                    <a:pt x="621159" y="336633"/>
                  </a:lnTo>
                  <a:lnTo>
                    <a:pt x="620371" y="317697"/>
                  </a:lnTo>
                  <a:lnTo>
                    <a:pt x="619052" y="298723"/>
                  </a:lnTo>
                  <a:lnTo>
                    <a:pt x="617379" y="279725"/>
                  </a:lnTo>
                  <a:lnTo>
                    <a:pt x="616264" y="261502"/>
                  </a:lnTo>
                  <a:lnTo>
                    <a:pt x="615024" y="226438"/>
                  </a:lnTo>
                  <a:lnTo>
                    <a:pt x="613106" y="209309"/>
                  </a:lnTo>
                  <a:lnTo>
                    <a:pt x="610240" y="192334"/>
                  </a:lnTo>
                  <a:lnTo>
                    <a:pt x="606742" y="175460"/>
                  </a:lnTo>
                  <a:lnTo>
                    <a:pt x="602822" y="160243"/>
                  </a:lnTo>
                  <a:lnTo>
                    <a:pt x="598622" y="146129"/>
                  </a:lnTo>
                  <a:lnTo>
                    <a:pt x="594234" y="132750"/>
                  </a:lnTo>
                  <a:lnTo>
                    <a:pt x="580892" y="111537"/>
                  </a:lnTo>
                  <a:lnTo>
                    <a:pt x="572889" y="102545"/>
                  </a:lnTo>
                  <a:lnTo>
                    <a:pt x="555530" y="90439"/>
                  </a:lnTo>
                  <a:lnTo>
                    <a:pt x="537231" y="83206"/>
                  </a:lnTo>
                  <a:lnTo>
                    <a:pt x="518515" y="79991"/>
                  </a:lnTo>
                  <a:lnTo>
                    <a:pt x="505964" y="80679"/>
                  </a:lnTo>
                  <a:lnTo>
                    <a:pt x="501506" y="81974"/>
                  </a:lnTo>
                  <a:lnTo>
                    <a:pt x="500915" y="82837"/>
                  </a:lnTo>
                  <a:lnTo>
                    <a:pt x="502902" y="83413"/>
                  </a:lnTo>
                  <a:lnTo>
                    <a:pt x="506608" y="83796"/>
                  </a:lnTo>
                  <a:lnTo>
                    <a:pt x="526993" y="91921"/>
                  </a:lnTo>
                  <a:lnTo>
                    <a:pt x="553142" y="108175"/>
                  </a:lnTo>
                  <a:lnTo>
                    <a:pt x="569508" y="125484"/>
                  </a:lnTo>
                  <a:lnTo>
                    <a:pt x="577206" y="135657"/>
                  </a:lnTo>
                  <a:lnTo>
                    <a:pt x="583131" y="147995"/>
                  </a:lnTo>
                  <a:lnTo>
                    <a:pt x="587876" y="161776"/>
                  </a:lnTo>
                  <a:lnTo>
                    <a:pt x="591832" y="176520"/>
                  </a:lnTo>
                  <a:lnTo>
                    <a:pt x="595264" y="192699"/>
                  </a:lnTo>
                  <a:lnTo>
                    <a:pt x="598345" y="209835"/>
                  </a:lnTo>
                  <a:lnTo>
                    <a:pt x="601193" y="227609"/>
                  </a:lnTo>
                  <a:lnTo>
                    <a:pt x="603092" y="245808"/>
                  </a:lnTo>
                  <a:lnTo>
                    <a:pt x="604357" y="264291"/>
                  </a:lnTo>
                  <a:lnTo>
                    <a:pt x="605201" y="282963"/>
                  </a:lnTo>
                  <a:lnTo>
                    <a:pt x="606139" y="322760"/>
                  </a:lnTo>
                  <a:lnTo>
                    <a:pt x="606845" y="460527"/>
                  </a:lnTo>
                  <a:lnTo>
                    <a:pt x="606066" y="478874"/>
                  </a:lnTo>
                  <a:lnTo>
                    <a:pt x="604753" y="496662"/>
                  </a:lnTo>
                  <a:lnTo>
                    <a:pt x="603084" y="514078"/>
                  </a:lnTo>
                  <a:lnTo>
                    <a:pt x="601971" y="529656"/>
                  </a:lnTo>
                  <a:lnTo>
                    <a:pt x="601229" y="544011"/>
                  </a:lnTo>
                  <a:lnTo>
                    <a:pt x="600405" y="568956"/>
                  </a:lnTo>
                  <a:lnTo>
                    <a:pt x="599876" y="602256"/>
                  </a:lnTo>
                  <a:lnTo>
                    <a:pt x="599771" y="620564"/>
                  </a:lnTo>
                  <a:lnTo>
                    <a:pt x="600556" y="621285"/>
                  </a:lnTo>
                  <a:lnTo>
                    <a:pt x="601873" y="620178"/>
                  </a:lnTo>
                  <a:lnTo>
                    <a:pt x="609691" y="606994"/>
                  </a:lnTo>
                  <a:lnTo>
                    <a:pt x="616539" y="582346"/>
                  </a:lnTo>
                  <a:lnTo>
                    <a:pt x="621232" y="559006"/>
                  </a:lnTo>
                  <a:lnTo>
                    <a:pt x="623595" y="546116"/>
                  </a:lnTo>
                  <a:lnTo>
                    <a:pt x="628337" y="516975"/>
                  </a:lnTo>
                  <a:lnTo>
                    <a:pt x="630713" y="501425"/>
                  </a:lnTo>
                  <a:lnTo>
                    <a:pt x="632296" y="484709"/>
                  </a:lnTo>
                  <a:lnTo>
                    <a:pt x="633352" y="467215"/>
                  </a:lnTo>
                  <a:lnTo>
                    <a:pt x="634056" y="449202"/>
                  </a:lnTo>
                  <a:lnTo>
                    <a:pt x="635319" y="431637"/>
                  </a:lnTo>
                  <a:lnTo>
                    <a:pt x="636955" y="414371"/>
                  </a:lnTo>
                  <a:lnTo>
                    <a:pt x="638839" y="397304"/>
                  </a:lnTo>
                  <a:lnTo>
                    <a:pt x="639302" y="379576"/>
                  </a:lnTo>
                  <a:lnTo>
                    <a:pt x="638816" y="361407"/>
                  </a:lnTo>
                  <a:lnTo>
                    <a:pt x="637699" y="342945"/>
                  </a:lnTo>
                  <a:lnTo>
                    <a:pt x="636160" y="325080"/>
                  </a:lnTo>
                  <a:lnTo>
                    <a:pt x="632334" y="290414"/>
                  </a:lnTo>
                  <a:lnTo>
                    <a:pt x="625717" y="239660"/>
                  </a:lnTo>
                  <a:lnTo>
                    <a:pt x="623410" y="225267"/>
                  </a:lnTo>
                  <a:lnTo>
                    <a:pt x="618730" y="200809"/>
                  </a:lnTo>
                  <a:lnTo>
                    <a:pt x="616120" y="181472"/>
                  </a:lnTo>
                  <a:lnTo>
                    <a:pt x="615424" y="172982"/>
                  </a:lnTo>
                  <a:lnTo>
                    <a:pt x="613373" y="165734"/>
                  </a:lnTo>
                  <a:lnTo>
                    <a:pt x="601853" y="141398"/>
                  </a:lnTo>
                  <a:lnTo>
                    <a:pt x="600357" y="139122"/>
                  </a:lnTo>
                  <a:lnTo>
                    <a:pt x="598566" y="137604"/>
                  </a:lnTo>
                  <a:lnTo>
                    <a:pt x="596578" y="136593"/>
                  </a:lnTo>
                  <a:lnTo>
                    <a:pt x="594459" y="137506"/>
                  </a:lnTo>
                  <a:lnTo>
                    <a:pt x="592252" y="139702"/>
                  </a:lnTo>
                  <a:lnTo>
                    <a:pt x="589987" y="142754"/>
                  </a:lnTo>
                  <a:lnTo>
                    <a:pt x="588477" y="146376"/>
                  </a:lnTo>
                  <a:lnTo>
                    <a:pt x="586800" y="154634"/>
                  </a:lnTo>
                  <a:lnTo>
                    <a:pt x="585855" y="175792"/>
                  </a:lnTo>
                  <a:lnTo>
                    <a:pt x="587751" y="197341"/>
                  </a:lnTo>
                  <a:lnTo>
                    <a:pt x="595436" y="253773"/>
                  </a:lnTo>
                  <a:lnTo>
                    <a:pt x="596079" y="270395"/>
                  </a:lnTo>
                  <a:lnTo>
                    <a:pt x="595713" y="287826"/>
                  </a:lnTo>
                  <a:lnTo>
                    <a:pt x="594676" y="305797"/>
                  </a:lnTo>
                  <a:lnTo>
                    <a:pt x="593524" y="342698"/>
                  </a:lnTo>
                  <a:lnTo>
                    <a:pt x="592784" y="418128"/>
                  </a:lnTo>
                  <a:lnTo>
                    <a:pt x="591929" y="436321"/>
                  </a:lnTo>
                  <a:lnTo>
                    <a:pt x="590566" y="454006"/>
                  </a:lnTo>
                  <a:lnTo>
                    <a:pt x="588863" y="471352"/>
                  </a:lnTo>
                  <a:lnTo>
                    <a:pt x="586934" y="487679"/>
                  </a:lnTo>
                  <a:lnTo>
                    <a:pt x="582674" y="518520"/>
                  </a:lnTo>
                  <a:lnTo>
                    <a:pt x="581221" y="531824"/>
                  </a:lnTo>
                  <a:lnTo>
                    <a:pt x="579606" y="555073"/>
                  </a:lnTo>
                  <a:lnTo>
                    <a:pt x="578697" y="578427"/>
                  </a:lnTo>
                  <a:lnTo>
                    <a:pt x="578390" y="592456"/>
                  </a:lnTo>
                  <a:lnTo>
                    <a:pt x="578324" y="574594"/>
                  </a:lnTo>
                  <a:lnTo>
                    <a:pt x="580435" y="557678"/>
                  </a:lnTo>
                  <a:lnTo>
                    <a:pt x="584019" y="535343"/>
                  </a:lnTo>
                  <a:lnTo>
                    <a:pt x="588258" y="506895"/>
                  </a:lnTo>
                  <a:lnTo>
                    <a:pt x="589706" y="490737"/>
                  </a:lnTo>
                  <a:lnTo>
                    <a:pt x="590671" y="473615"/>
                  </a:lnTo>
                  <a:lnTo>
                    <a:pt x="591315" y="455850"/>
                  </a:lnTo>
                  <a:lnTo>
                    <a:pt x="592537" y="437656"/>
                  </a:lnTo>
                  <a:lnTo>
                    <a:pt x="596013" y="400508"/>
                  </a:lnTo>
                  <a:lnTo>
                    <a:pt x="597257" y="381712"/>
                  </a:lnTo>
                  <a:lnTo>
                    <a:pt x="598086" y="362831"/>
                  </a:lnTo>
                  <a:lnTo>
                    <a:pt x="598639" y="343894"/>
                  </a:lnTo>
                  <a:lnTo>
                    <a:pt x="598214" y="325713"/>
                  </a:lnTo>
                  <a:lnTo>
                    <a:pt x="597137" y="308036"/>
                  </a:lnTo>
                  <a:lnTo>
                    <a:pt x="595625" y="290695"/>
                  </a:lnTo>
                  <a:lnTo>
                    <a:pt x="591829" y="256611"/>
                  </a:lnTo>
                  <a:lnTo>
                    <a:pt x="589705" y="239744"/>
                  </a:lnTo>
                  <a:lnTo>
                    <a:pt x="588289" y="224529"/>
                  </a:lnTo>
                  <a:lnTo>
                    <a:pt x="587345" y="210417"/>
                  </a:lnTo>
                  <a:lnTo>
                    <a:pt x="586716" y="197042"/>
                  </a:lnTo>
                  <a:lnTo>
                    <a:pt x="583900" y="173712"/>
                  </a:lnTo>
                  <a:lnTo>
                    <a:pt x="580797" y="153553"/>
                  </a:lnTo>
                  <a:lnTo>
                    <a:pt x="578256" y="130405"/>
                  </a:lnTo>
                  <a:lnTo>
                    <a:pt x="572260" y="115569"/>
                  </a:lnTo>
                  <a:lnTo>
                    <a:pt x="572691" y="115553"/>
                  </a:lnTo>
                  <a:lnTo>
                    <a:pt x="575286" y="117651"/>
                  </a:lnTo>
                  <a:lnTo>
                    <a:pt x="576295" y="120909"/>
                  </a:lnTo>
                  <a:lnTo>
                    <a:pt x="577915" y="145365"/>
                  </a:lnTo>
                  <a:lnTo>
                    <a:pt x="578235" y="191912"/>
                  </a:lnTo>
                  <a:lnTo>
                    <a:pt x="578313" y="420813"/>
                  </a:lnTo>
                  <a:lnTo>
                    <a:pt x="577520" y="442080"/>
                  </a:lnTo>
                  <a:lnTo>
                    <a:pt x="576197" y="463402"/>
                  </a:lnTo>
                  <a:lnTo>
                    <a:pt x="574522" y="484760"/>
                  </a:lnTo>
                  <a:lnTo>
                    <a:pt x="570543" y="525424"/>
                  </a:lnTo>
                  <a:lnTo>
                    <a:pt x="568371" y="545158"/>
                  </a:lnTo>
                  <a:lnTo>
                    <a:pt x="566923" y="563077"/>
                  </a:lnTo>
                  <a:lnTo>
                    <a:pt x="565957" y="579785"/>
                  </a:lnTo>
                  <a:lnTo>
                    <a:pt x="565314" y="595686"/>
                  </a:lnTo>
                  <a:lnTo>
                    <a:pt x="564091" y="610256"/>
                  </a:lnTo>
                  <a:lnTo>
                    <a:pt x="562482" y="623938"/>
                  </a:lnTo>
                  <a:lnTo>
                    <a:pt x="559371" y="647342"/>
                  </a:lnTo>
                  <a:lnTo>
                    <a:pt x="557374" y="671068"/>
                  </a:lnTo>
                  <a:lnTo>
                    <a:pt x="557210" y="673211"/>
                  </a:lnTo>
                  <a:lnTo>
                    <a:pt x="557895" y="673051"/>
                  </a:lnTo>
                  <a:lnTo>
                    <a:pt x="560772" y="668641"/>
                  </a:lnTo>
                  <a:lnTo>
                    <a:pt x="566855" y="653440"/>
                  </a:lnTo>
                  <a:lnTo>
                    <a:pt x="571369" y="634260"/>
                  </a:lnTo>
                  <a:lnTo>
                    <a:pt x="573684" y="622478"/>
                  </a:lnTo>
                  <a:lnTo>
                    <a:pt x="576815" y="609067"/>
                  </a:lnTo>
                  <a:lnTo>
                    <a:pt x="584527" y="579349"/>
                  </a:lnTo>
                  <a:lnTo>
                    <a:pt x="588012" y="562852"/>
                  </a:lnTo>
                  <a:lnTo>
                    <a:pt x="591129" y="545504"/>
                  </a:lnTo>
                  <a:lnTo>
                    <a:pt x="596710" y="509295"/>
                  </a:lnTo>
                  <a:lnTo>
                    <a:pt x="609184" y="415358"/>
                  </a:lnTo>
                  <a:lnTo>
                    <a:pt x="610800" y="396374"/>
                  </a:lnTo>
                  <a:lnTo>
                    <a:pt x="611878" y="377369"/>
                  </a:lnTo>
                  <a:lnTo>
                    <a:pt x="612596" y="358348"/>
                  </a:lnTo>
                  <a:lnTo>
                    <a:pt x="613869" y="340906"/>
                  </a:lnTo>
                  <a:lnTo>
                    <a:pt x="615511" y="324514"/>
                  </a:lnTo>
                  <a:lnTo>
                    <a:pt x="617399" y="308825"/>
                  </a:lnTo>
                  <a:lnTo>
                    <a:pt x="618658" y="294396"/>
                  </a:lnTo>
                  <a:lnTo>
                    <a:pt x="619498" y="280808"/>
                  </a:lnTo>
                  <a:lnTo>
                    <a:pt x="620430" y="255921"/>
                  </a:lnTo>
                  <a:lnTo>
                    <a:pt x="620845" y="234276"/>
                  </a:lnTo>
                  <a:lnTo>
                    <a:pt x="619368" y="225647"/>
                  </a:lnTo>
                  <a:lnTo>
                    <a:pt x="613494" y="211826"/>
                  </a:lnTo>
                  <a:lnTo>
                    <a:pt x="605591" y="202508"/>
                  </a:lnTo>
                  <a:lnTo>
                    <a:pt x="601261" y="198912"/>
                  </a:lnTo>
                  <a:lnTo>
                    <a:pt x="596787" y="196515"/>
                  </a:lnTo>
                  <a:lnTo>
                    <a:pt x="584493" y="192347"/>
                  </a:lnTo>
                  <a:lnTo>
                    <a:pt x="582433" y="190550"/>
                  </a:lnTo>
                  <a:lnTo>
                    <a:pt x="581060" y="188559"/>
                  </a:lnTo>
                  <a:lnTo>
                    <a:pt x="582526" y="188025"/>
                  </a:lnTo>
                  <a:lnTo>
                    <a:pt x="590505" y="189549"/>
                  </a:lnTo>
                  <a:lnTo>
                    <a:pt x="608384" y="198661"/>
                  </a:lnTo>
                  <a:lnTo>
                    <a:pt x="628763" y="215208"/>
                  </a:lnTo>
                  <a:lnTo>
                    <a:pt x="640688" y="234702"/>
                  </a:lnTo>
                  <a:lnTo>
                    <a:pt x="646090" y="246569"/>
                  </a:lnTo>
                  <a:lnTo>
                    <a:pt x="649692" y="260830"/>
                  </a:lnTo>
                  <a:lnTo>
                    <a:pt x="652093" y="276687"/>
                  </a:lnTo>
                  <a:lnTo>
                    <a:pt x="653694" y="293608"/>
                  </a:lnTo>
                  <a:lnTo>
                    <a:pt x="654761" y="311239"/>
                  </a:lnTo>
                  <a:lnTo>
                    <a:pt x="655947" y="347763"/>
                  </a:lnTo>
                  <a:lnTo>
                    <a:pt x="656770" y="439801"/>
                  </a:lnTo>
                  <a:lnTo>
                    <a:pt x="656812" y="457119"/>
                  </a:lnTo>
                  <a:lnTo>
                    <a:pt x="656046" y="473428"/>
                  </a:lnTo>
                  <a:lnTo>
                    <a:pt x="654742" y="489063"/>
                  </a:lnTo>
                  <a:lnTo>
                    <a:pt x="653078" y="504248"/>
                  </a:lnTo>
                  <a:lnTo>
                    <a:pt x="651969" y="517548"/>
                  </a:lnTo>
                  <a:lnTo>
                    <a:pt x="650737" y="540790"/>
                  </a:lnTo>
                  <a:lnTo>
                    <a:pt x="650044" y="564141"/>
                  </a:lnTo>
                  <a:lnTo>
                    <a:pt x="649838" y="573529"/>
                  </a:lnTo>
                  <a:lnTo>
                    <a:pt x="650603" y="573259"/>
                  </a:lnTo>
                  <a:lnTo>
                    <a:pt x="653569" y="568726"/>
                  </a:lnTo>
                  <a:lnTo>
                    <a:pt x="659702" y="549664"/>
                  </a:lnTo>
                  <a:lnTo>
                    <a:pt x="670339" y="516323"/>
                  </a:lnTo>
                  <a:lnTo>
                    <a:pt x="673795" y="501785"/>
                  </a:lnTo>
                  <a:lnTo>
                    <a:pt x="676893" y="485743"/>
                  </a:lnTo>
                  <a:lnTo>
                    <a:pt x="679752" y="468697"/>
                  </a:lnTo>
                  <a:lnTo>
                    <a:pt x="685045" y="430708"/>
                  </a:lnTo>
                  <a:lnTo>
                    <a:pt x="694911" y="351905"/>
                  </a:lnTo>
                  <a:lnTo>
                    <a:pt x="696527" y="332641"/>
                  </a:lnTo>
                  <a:lnTo>
                    <a:pt x="697604" y="313449"/>
                  </a:lnTo>
                  <a:lnTo>
                    <a:pt x="698800" y="275984"/>
                  </a:lnTo>
                  <a:lnTo>
                    <a:pt x="699332" y="240812"/>
                  </a:lnTo>
                  <a:lnTo>
                    <a:pt x="698680" y="225242"/>
                  </a:lnTo>
                  <a:lnTo>
                    <a:pt x="697452" y="210893"/>
                  </a:lnTo>
                  <a:lnTo>
                    <a:pt x="695839" y="197358"/>
                  </a:lnTo>
                  <a:lnTo>
                    <a:pt x="694048" y="173853"/>
                  </a:lnTo>
                  <a:lnTo>
                    <a:pt x="692457" y="153616"/>
                  </a:lnTo>
                  <a:lnTo>
                    <a:pt x="688687" y="131217"/>
                  </a:lnTo>
                  <a:lnTo>
                    <a:pt x="689202" y="127573"/>
                  </a:lnTo>
                  <a:lnTo>
                    <a:pt x="691940" y="121722"/>
                  </a:lnTo>
                  <a:lnTo>
                    <a:pt x="692959" y="122036"/>
                  </a:lnTo>
                  <a:lnTo>
                    <a:pt x="696207" y="124502"/>
                  </a:lnTo>
                  <a:lnTo>
                    <a:pt x="697390" y="127858"/>
                  </a:lnTo>
                  <a:lnTo>
                    <a:pt x="701407" y="152470"/>
                  </a:lnTo>
                  <a:lnTo>
                    <a:pt x="707390" y="180620"/>
                  </a:lnTo>
                  <a:lnTo>
                    <a:pt x="711881" y="203455"/>
                  </a:lnTo>
                  <a:lnTo>
                    <a:pt x="716523" y="229479"/>
                  </a:lnTo>
                  <a:lnTo>
                    <a:pt x="718078" y="244674"/>
                  </a:lnTo>
                  <a:lnTo>
                    <a:pt x="719115" y="261154"/>
                  </a:lnTo>
                  <a:lnTo>
                    <a:pt x="720268" y="296398"/>
                  </a:lnTo>
                  <a:lnTo>
                    <a:pt x="721068" y="389665"/>
                  </a:lnTo>
                  <a:lnTo>
                    <a:pt x="720314" y="407027"/>
                  </a:lnTo>
                  <a:lnTo>
                    <a:pt x="719019" y="423364"/>
                  </a:lnTo>
                  <a:lnTo>
                    <a:pt x="717361" y="439018"/>
                  </a:lnTo>
                  <a:lnTo>
                    <a:pt x="713402" y="469111"/>
                  </a:lnTo>
                  <a:lnTo>
                    <a:pt x="711235" y="483804"/>
                  </a:lnTo>
                  <a:lnTo>
                    <a:pt x="708828" y="508595"/>
                  </a:lnTo>
                  <a:lnTo>
                    <a:pt x="707472" y="534052"/>
                  </a:lnTo>
                  <a:lnTo>
                    <a:pt x="707155" y="540718"/>
                  </a:lnTo>
                  <a:lnTo>
                    <a:pt x="707071" y="540273"/>
                  </a:lnTo>
                  <a:lnTo>
                    <a:pt x="707014" y="538388"/>
                  </a:lnTo>
                  <a:lnTo>
                    <a:pt x="710727" y="516775"/>
                  </a:lnTo>
                  <a:lnTo>
                    <a:pt x="716855" y="477650"/>
                  </a:lnTo>
                  <a:lnTo>
                    <a:pt x="719887" y="460922"/>
                  </a:lnTo>
                  <a:lnTo>
                    <a:pt x="727489" y="423284"/>
                  </a:lnTo>
                  <a:lnTo>
                    <a:pt x="730946" y="402452"/>
                  </a:lnTo>
                  <a:lnTo>
                    <a:pt x="734043" y="380627"/>
                  </a:lnTo>
                  <a:lnTo>
                    <a:pt x="736903" y="358139"/>
                  </a:lnTo>
                  <a:lnTo>
                    <a:pt x="738808" y="336004"/>
                  </a:lnTo>
                  <a:lnTo>
                    <a:pt x="740079" y="314103"/>
                  </a:lnTo>
                  <a:lnTo>
                    <a:pt x="741491" y="270718"/>
                  </a:lnTo>
                  <a:lnTo>
                    <a:pt x="742118" y="227624"/>
                  </a:lnTo>
                  <a:lnTo>
                    <a:pt x="741492" y="207719"/>
                  </a:lnTo>
                  <a:lnTo>
                    <a:pt x="740280" y="188892"/>
                  </a:lnTo>
                  <a:lnTo>
                    <a:pt x="738679" y="170784"/>
                  </a:lnTo>
                  <a:lnTo>
                    <a:pt x="736818" y="153950"/>
                  </a:lnTo>
                  <a:lnTo>
                    <a:pt x="732633" y="122546"/>
                  </a:lnTo>
                  <a:lnTo>
                    <a:pt x="728127" y="99063"/>
                  </a:lnTo>
                  <a:lnTo>
                    <a:pt x="723245" y="76689"/>
                  </a:lnTo>
                  <a:lnTo>
                    <a:pt x="722560" y="72170"/>
                  </a:lnTo>
                  <a:lnTo>
                    <a:pt x="721309" y="69157"/>
                  </a:lnTo>
                  <a:lnTo>
                    <a:pt x="719682" y="67149"/>
                  </a:lnTo>
                  <a:lnTo>
                    <a:pt x="717803" y="65810"/>
                  </a:lnTo>
                  <a:lnTo>
                    <a:pt x="716550" y="65711"/>
                  </a:lnTo>
                  <a:lnTo>
                    <a:pt x="715715" y="66439"/>
                  </a:lnTo>
                  <a:lnTo>
                    <a:pt x="710583" y="77103"/>
                  </a:lnTo>
                  <a:lnTo>
                    <a:pt x="708538" y="87598"/>
                  </a:lnTo>
                  <a:lnTo>
                    <a:pt x="705270" y="111127"/>
                  </a:lnTo>
                  <a:lnTo>
                    <a:pt x="697054" y="158426"/>
                  </a:lnTo>
                  <a:lnTo>
                    <a:pt x="690137" y="203374"/>
                  </a:lnTo>
                  <a:lnTo>
                    <a:pt x="686994" y="220127"/>
                  </a:lnTo>
                  <a:lnTo>
                    <a:pt x="679268" y="255674"/>
                  </a:lnTo>
                  <a:lnTo>
                    <a:pt x="675780" y="274044"/>
                  </a:lnTo>
                  <a:lnTo>
                    <a:pt x="669786" y="311388"/>
                  </a:lnTo>
                  <a:lnTo>
                    <a:pt x="666283" y="329442"/>
                  </a:lnTo>
                  <a:lnTo>
                    <a:pt x="662360" y="347034"/>
                  </a:lnTo>
                  <a:lnTo>
                    <a:pt x="658157" y="364320"/>
                  </a:lnTo>
                  <a:lnTo>
                    <a:pt x="653768" y="380605"/>
                  </a:lnTo>
                  <a:lnTo>
                    <a:pt x="644657" y="411400"/>
                  </a:lnTo>
                  <a:lnTo>
                    <a:pt x="640005" y="424692"/>
                  </a:lnTo>
                  <a:lnTo>
                    <a:pt x="630603" y="447928"/>
                  </a:lnTo>
                  <a:lnTo>
                    <a:pt x="621133" y="466722"/>
                  </a:lnTo>
                  <a:lnTo>
                    <a:pt x="613220" y="479836"/>
                  </a:lnTo>
                  <a:lnTo>
                    <a:pt x="611109" y="482222"/>
                  </a:lnTo>
                  <a:lnTo>
                    <a:pt x="609703" y="483019"/>
                  </a:lnTo>
                  <a:lnTo>
                    <a:pt x="609559" y="481170"/>
                  </a:lnTo>
                  <a:lnTo>
                    <a:pt x="615031" y="458974"/>
                  </a:lnTo>
                  <a:lnTo>
                    <a:pt x="619239" y="439087"/>
                  </a:lnTo>
                  <a:lnTo>
                    <a:pt x="623755" y="409082"/>
                  </a:lnTo>
                  <a:lnTo>
                    <a:pt x="637862" y="300689"/>
                  </a:lnTo>
                  <a:lnTo>
                    <a:pt x="638651" y="281829"/>
                  </a:lnTo>
                  <a:lnTo>
                    <a:pt x="638382" y="262905"/>
                  </a:lnTo>
                  <a:lnTo>
                    <a:pt x="637409" y="243939"/>
                  </a:lnTo>
                  <a:lnTo>
                    <a:pt x="636329" y="208049"/>
                  </a:lnTo>
                  <a:lnTo>
                    <a:pt x="636040" y="190700"/>
                  </a:lnTo>
                  <a:lnTo>
                    <a:pt x="635055" y="175165"/>
                  </a:lnTo>
                  <a:lnTo>
                    <a:pt x="633603" y="160839"/>
                  </a:lnTo>
                  <a:lnTo>
                    <a:pt x="631843" y="147320"/>
                  </a:lnTo>
                  <a:lnTo>
                    <a:pt x="627769" y="125949"/>
                  </a:lnTo>
                  <a:lnTo>
                    <a:pt x="623130" y="104763"/>
                  </a:lnTo>
                  <a:lnTo>
                    <a:pt x="622479" y="100411"/>
                  </a:lnTo>
                  <a:lnTo>
                    <a:pt x="621251" y="98304"/>
                  </a:lnTo>
                  <a:lnTo>
                    <a:pt x="619639" y="97693"/>
                  </a:lnTo>
                  <a:lnTo>
                    <a:pt x="617770" y="98079"/>
                  </a:lnTo>
                  <a:lnTo>
                    <a:pt x="616524" y="100718"/>
                  </a:lnTo>
                  <a:lnTo>
                    <a:pt x="614771" y="116602"/>
                  </a:lnTo>
                  <a:lnTo>
                    <a:pt x="614361" y="132405"/>
                  </a:lnTo>
                  <a:lnTo>
                    <a:pt x="612062" y="154245"/>
                  </a:lnTo>
                  <a:lnTo>
                    <a:pt x="604119" y="210864"/>
                  </a:lnTo>
                  <a:lnTo>
                    <a:pt x="602661" y="227501"/>
                  </a:lnTo>
                  <a:lnTo>
                    <a:pt x="601689" y="244943"/>
                  </a:lnTo>
                  <a:lnTo>
                    <a:pt x="601041" y="262920"/>
                  </a:lnTo>
                  <a:lnTo>
                    <a:pt x="599815" y="281255"/>
                  </a:lnTo>
                  <a:lnTo>
                    <a:pt x="596337" y="318562"/>
                  </a:lnTo>
                  <a:lnTo>
                    <a:pt x="589916" y="375264"/>
                  </a:lnTo>
                  <a:lnTo>
                    <a:pt x="585322" y="409026"/>
                  </a:lnTo>
                  <a:lnTo>
                    <a:pt x="582986" y="424697"/>
                  </a:lnTo>
                  <a:lnTo>
                    <a:pt x="581429" y="438319"/>
                  </a:lnTo>
                  <a:lnTo>
                    <a:pt x="579698" y="461922"/>
                  </a:lnTo>
                  <a:lnTo>
                    <a:pt x="574932" y="485475"/>
                  </a:lnTo>
                  <a:lnTo>
                    <a:pt x="572842" y="490817"/>
                  </a:lnTo>
                  <a:lnTo>
                    <a:pt x="572285" y="491130"/>
                  </a:lnTo>
                  <a:lnTo>
                    <a:pt x="576971" y="466245"/>
                  </a:lnTo>
                  <a:lnTo>
                    <a:pt x="578511" y="447081"/>
                  </a:lnTo>
                  <a:lnTo>
                    <a:pt x="581841" y="420043"/>
                  </a:lnTo>
                  <a:lnTo>
                    <a:pt x="588179" y="373583"/>
                  </a:lnTo>
                  <a:lnTo>
                    <a:pt x="589653" y="355824"/>
                  </a:lnTo>
                  <a:lnTo>
                    <a:pt x="590636" y="336842"/>
                  </a:lnTo>
                  <a:lnTo>
                    <a:pt x="591728" y="298287"/>
                  </a:lnTo>
                  <a:lnTo>
                    <a:pt x="592213" y="262631"/>
                  </a:lnTo>
                  <a:lnTo>
                    <a:pt x="591549" y="246138"/>
                  </a:lnTo>
                  <a:lnTo>
                    <a:pt x="590312" y="230379"/>
                  </a:lnTo>
                  <a:lnTo>
                    <a:pt x="588694" y="215112"/>
                  </a:lnTo>
                  <a:lnTo>
                    <a:pt x="586822" y="200965"/>
                  </a:lnTo>
                  <a:lnTo>
                    <a:pt x="584779" y="187564"/>
                  </a:lnTo>
                  <a:lnTo>
                    <a:pt x="581188" y="164473"/>
                  </a:lnTo>
                  <a:lnTo>
                    <a:pt x="578372" y="144135"/>
                  </a:lnTo>
                  <a:lnTo>
                    <a:pt x="576765" y="140947"/>
                  </a:lnTo>
                  <a:lnTo>
                    <a:pt x="574900" y="138821"/>
                  </a:lnTo>
                  <a:lnTo>
                    <a:pt x="572863" y="138198"/>
                  </a:lnTo>
                  <a:lnTo>
                    <a:pt x="570711" y="138576"/>
                  </a:lnTo>
                  <a:lnTo>
                    <a:pt x="568483" y="139622"/>
                  </a:lnTo>
                  <a:lnTo>
                    <a:pt x="566998" y="142700"/>
                  </a:lnTo>
                  <a:lnTo>
                    <a:pt x="565347" y="152471"/>
                  </a:lnTo>
                  <a:lnTo>
                    <a:pt x="564613" y="168984"/>
                  </a:lnTo>
                  <a:lnTo>
                    <a:pt x="564201" y="202711"/>
                  </a:lnTo>
                  <a:lnTo>
                    <a:pt x="564142" y="215716"/>
                  </a:lnTo>
                  <a:lnTo>
                    <a:pt x="563310" y="229942"/>
                  </a:lnTo>
                  <a:lnTo>
                    <a:pt x="561962" y="244983"/>
                  </a:lnTo>
                  <a:lnTo>
                    <a:pt x="560268" y="260566"/>
                  </a:lnTo>
                  <a:lnTo>
                    <a:pt x="559140" y="276511"/>
                  </a:lnTo>
                  <a:lnTo>
                    <a:pt x="558388" y="292697"/>
                  </a:lnTo>
                  <a:lnTo>
                    <a:pt x="557886" y="309044"/>
                  </a:lnTo>
                  <a:lnTo>
                    <a:pt x="556758" y="326293"/>
                  </a:lnTo>
                  <a:lnTo>
                    <a:pt x="553388" y="362390"/>
                  </a:lnTo>
                  <a:lnTo>
                    <a:pt x="547028" y="418413"/>
                  </a:lnTo>
                  <a:lnTo>
                    <a:pt x="543963" y="435717"/>
                  </a:lnTo>
                  <a:lnTo>
                    <a:pt x="540332" y="452016"/>
                  </a:lnTo>
                  <a:lnTo>
                    <a:pt x="536324" y="467644"/>
                  </a:lnTo>
                  <a:lnTo>
                    <a:pt x="529754" y="495593"/>
                  </a:lnTo>
                  <a:lnTo>
                    <a:pt x="524188" y="519656"/>
                  </a:lnTo>
                  <a:lnTo>
                    <a:pt x="517386" y="544209"/>
                  </a:lnTo>
                  <a:lnTo>
                    <a:pt x="515516" y="550788"/>
                  </a:lnTo>
                  <a:lnTo>
                    <a:pt x="515811" y="550955"/>
                  </a:lnTo>
                  <a:lnTo>
                    <a:pt x="518256" y="546907"/>
                  </a:lnTo>
                  <a:lnTo>
                    <a:pt x="526293" y="524082"/>
                  </a:lnTo>
                  <a:lnTo>
                    <a:pt x="530852" y="504801"/>
                  </a:lnTo>
                  <a:lnTo>
                    <a:pt x="533179" y="492515"/>
                  </a:lnTo>
                  <a:lnTo>
                    <a:pt x="537881" y="464048"/>
                  </a:lnTo>
                  <a:lnTo>
                    <a:pt x="552125" y="367590"/>
                  </a:lnTo>
                  <a:lnTo>
                    <a:pt x="553711" y="351035"/>
                  </a:lnTo>
                  <a:lnTo>
                    <a:pt x="554768" y="334442"/>
                  </a:lnTo>
                  <a:lnTo>
                    <a:pt x="555943" y="302777"/>
                  </a:lnTo>
                  <a:lnTo>
                    <a:pt x="556465" y="275475"/>
                  </a:lnTo>
                  <a:lnTo>
                    <a:pt x="554581" y="252228"/>
                  </a:lnTo>
                  <a:lnTo>
                    <a:pt x="551891" y="232106"/>
                  </a:lnTo>
                  <a:lnTo>
                    <a:pt x="550377" y="208978"/>
                  </a:lnTo>
                  <a:lnTo>
                    <a:pt x="550022" y="199919"/>
                  </a:lnTo>
                  <a:lnTo>
                    <a:pt x="549134" y="196392"/>
                  </a:lnTo>
                  <a:lnTo>
                    <a:pt x="546031" y="190357"/>
                  </a:lnTo>
                  <a:lnTo>
                    <a:pt x="544885" y="189223"/>
                  </a:lnTo>
                  <a:lnTo>
                    <a:pt x="544122" y="189262"/>
                  </a:lnTo>
                  <a:lnTo>
                    <a:pt x="543613" y="190081"/>
                  </a:lnTo>
                  <a:lnTo>
                    <a:pt x="543048" y="193108"/>
                  </a:lnTo>
                  <a:lnTo>
                    <a:pt x="542655" y="211894"/>
                  </a:lnTo>
                  <a:lnTo>
                    <a:pt x="542598" y="304495"/>
                  </a:lnTo>
                  <a:lnTo>
                    <a:pt x="541803" y="320879"/>
                  </a:lnTo>
                  <a:lnTo>
                    <a:pt x="540480" y="338150"/>
                  </a:lnTo>
                  <a:lnTo>
                    <a:pt x="536892" y="374275"/>
                  </a:lnTo>
                  <a:lnTo>
                    <a:pt x="518746" y="531307"/>
                  </a:lnTo>
                  <a:lnTo>
                    <a:pt x="515583" y="549874"/>
                  </a:lnTo>
                  <a:lnTo>
                    <a:pt x="511887" y="567808"/>
                  </a:lnTo>
                  <a:lnTo>
                    <a:pt x="498341" y="625137"/>
                  </a:lnTo>
                  <a:lnTo>
                    <a:pt x="494293" y="649458"/>
                  </a:lnTo>
                  <a:lnTo>
                    <a:pt x="494519" y="654041"/>
                  </a:lnTo>
                  <a:lnTo>
                    <a:pt x="495463" y="657096"/>
                  </a:lnTo>
                  <a:lnTo>
                    <a:pt x="496886" y="659133"/>
                  </a:lnTo>
                  <a:lnTo>
                    <a:pt x="498629" y="658110"/>
                  </a:lnTo>
                  <a:lnTo>
                    <a:pt x="502682" y="650623"/>
                  </a:lnTo>
                  <a:lnTo>
                    <a:pt x="509246" y="635125"/>
                  </a:lnTo>
                  <a:lnTo>
                    <a:pt x="517454" y="613420"/>
                  </a:lnTo>
                  <a:lnTo>
                    <a:pt x="526394" y="585253"/>
                  </a:lnTo>
                  <a:lnTo>
                    <a:pt x="530207" y="568375"/>
                  </a:lnTo>
                  <a:lnTo>
                    <a:pt x="533543" y="549979"/>
                  </a:lnTo>
                  <a:lnTo>
                    <a:pt x="536560" y="530572"/>
                  </a:lnTo>
                  <a:lnTo>
                    <a:pt x="540159" y="510490"/>
                  </a:lnTo>
                  <a:lnTo>
                    <a:pt x="548392" y="469127"/>
                  </a:lnTo>
                  <a:lnTo>
                    <a:pt x="551222" y="448096"/>
                  </a:lnTo>
                  <a:lnTo>
                    <a:pt x="553109" y="426931"/>
                  </a:lnTo>
                  <a:lnTo>
                    <a:pt x="554367" y="405677"/>
                  </a:lnTo>
                  <a:lnTo>
                    <a:pt x="555765" y="365129"/>
                  </a:lnTo>
                  <a:lnTo>
                    <a:pt x="556137" y="345425"/>
                  </a:lnTo>
                  <a:lnTo>
                    <a:pt x="555592" y="327528"/>
                  </a:lnTo>
                  <a:lnTo>
                    <a:pt x="554435" y="310833"/>
                  </a:lnTo>
                  <a:lnTo>
                    <a:pt x="552870" y="294941"/>
                  </a:lnTo>
                  <a:lnTo>
                    <a:pt x="551826" y="280378"/>
                  </a:lnTo>
                  <a:lnTo>
                    <a:pt x="551130" y="266700"/>
                  </a:lnTo>
                  <a:lnTo>
                    <a:pt x="549564" y="242507"/>
                  </a:lnTo>
                  <a:lnTo>
                    <a:pt x="546222" y="223817"/>
                  </a:lnTo>
                  <a:lnTo>
                    <a:pt x="542518" y="203822"/>
                  </a:lnTo>
                  <a:lnTo>
                    <a:pt x="539121" y="197628"/>
                  </a:lnTo>
                  <a:lnTo>
                    <a:pt x="537898" y="196452"/>
                  </a:lnTo>
                  <a:lnTo>
                    <a:pt x="537083" y="196462"/>
                  </a:lnTo>
                  <a:lnTo>
                    <a:pt x="536539" y="197262"/>
                  </a:lnTo>
                  <a:lnTo>
                    <a:pt x="535666" y="210748"/>
                  </a:lnTo>
                  <a:lnTo>
                    <a:pt x="535454" y="331964"/>
                  </a:lnTo>
                  <a:lnTo>
                    <a:pt x="534659" y="347922"/>
                  </a:lnTo>
                  <a:lnTo>
                    <a:pt x="533336" y="364117"/>
                  </a:lnTo>
                  <a:lnTo>
                    <a:pt x="527681" y="415574"/>
                  </a:lnTo>
                  <a:lnTo>
                    <a:pt x="523267" y="450754"/>
                  </a:lnTo>
                  <a:lnTo>
                    <a:pt x="516319" y="497335"/>
                  </a:lnTo>
                  <a:lnTo>
                    <a:pt x="511602" y="526780"/>
                  </a:lnTo>
                  <a:lnTo>
                    <a:pt x="508977" y="549392"/>
                  </a:lnTo>
                  <a:lnTo>
                    <a:pt x="507499" y="571276"/>
                  </a:lnTo>
                  <a:lnTo>
                    <a:pt x="507061" y="578554"/>
                  </a:lnTo>
                  <a:lnTo>
                    <a:pt x="506999" y="578197"/>
                  </a:lnTo>
                  <a:lnTo>
                    <a:pt x="512604" y="558133"/>
                  </a:lnTo>
                  <a:lnTo>
                    <a:pt x="516830" y="536339"/>
                  </a:lnTo>
                  <a:lnTo>
                    <a:pt x="521355" y="508661"/>
                  </a:lnTo>
                  <a:lnTo>
                    <a:pt x="523672" y="493501"/>
                  </a:lnTo>
                  <a:lnTo>
                    <a:pt x="528364" y="457607"/>
                  </a:lnTo>
                  <a:lnTo>
                    <a:pt x="537844" y="380149"/>
                  </a:lnTo>
                  <a:lnTo>
                    <a:pt x="538634" y="360201"/>
                  </a:lnTo>
                  <a:lnTo>
                    <a:pt x="538367" y="339760"/>
                  </a:lnTo>
                  <a:lnTo>
                    <a:pt x="536747" y="299584"/>
                  </a:lnTo>
                  <a:lnTo>
                    <a:pt x="536027" y="263207"/>
                  </a:lnTo>
                  <a:lnTo>
                    <a:pt x="534248" y="246522"/>
                  </a:lnTo>
                  <a:lnTo>
                    <a:pt x="531474" y="230636"/>
                  </a:lnTo>
                  <a:lnTo>
                    <a:pt x="528037" y="215283"/>
                  </a:lnTo>
                  <a:lnTo>
                    <a:pt x="525746" y="201872"/>
                  </a:lnTo>
                  <a:lnTo>
                    <a:pt x="523201" y="178505"/>
                  </a:lnTo>
                  <a:lnTo>
                    <a:pt x="517975" y="155084"/>
                  </a:lnTo>
                  <a:lnTo>
                    <a:pt x="513661" y="145539"/>
                  </a:lnTo>
                  <a:lnTo>
                    <a:pt x="511400" y="141882"/>
                  </a:lnTo>
                  <a:lnTo>
                    <a:pt x="509892" y="140239"/>
                  </a:lnTo>
                  <a:lnTo>
                    <a:pt x="508887" y="139937"/>
                  </a:lnTo>
                  <a:lnTo>
                    <a:pt x="508217" y="140529"/>
                  </a:lnTo>
                  <a:lnTo>
                    <a:pt x="507770" y="141717"/>
                  </a:lnTo>
                  <a:lnTo>
                    <a:pt x="507141" y="147977"/>
                  </a:lnTo>
                  <a:lnTo>
                    <a:pt x="506929" y="168145"/>
                  </a:lnTo>
                  <a:lnTo>
                    <a:pt x="506877" y="414336"/>
                  </a:lnTo>
                  <a:lnTo>
                    <a:pt x="506083" y="431412"/>
                  </a:lnTo>
                  <a:lnTo>
                    <a:pt x="504760" y="448352"/>
                  </a:lnTo>
                  <a:lnTo>
                    <a:pt x="503084" y="465202"/>
                  </a:lnTo>
                  <a:lnTo>
                    <a:pt x="501173" y="479610"/>
                  </a:lnTo>
                  <a:lnTo>
                    <a:pt x="496934" y="504085"/>
                  </a:lnTo>
                  <a:lnTo>
                    <a:pt x="494520" y="523430"/>
                  </a:lnTo>
                  <a:lnTo>
                    <a:pt x="492970" y="543875"/>
                  </a:lnTo>
                  <a:lnTo>
                    <a:pt x="494431" y="543965"/>
                  </a:lnTo>
                  <a:lnTo>
                    <a:pt x="500287" y="539831"/>
                  </a:lnTo>
                  <a:lnTo>
                    <a:pt x="506064" y="526353"/>
                  </a:lnTo>
                  <a:lnTo>
                    <a:pt x="511278" y="505546"/>
                  </a:lnTo>
                  <a:lnTo>
                    <a:pt x="513780" y="492218"/>
                  </a:lnTo>
                  <a:lnTo>
                    <a:pt x="516241" y="477777"/>
                  </a:lnTo>
                  <a:lnTo>
                    <a:pt x="521093" y="444798"/>
                  </a:lnTo>
                  <a:lnTo>
                    <a:pt x="525895" y="408181"/>
                  </a:lnTo>
                  <a:lnTo>
                    <a:pt x="530675" y="368093"/>
                  </a:lnTo>
                  <a:lnTo>
                    <a:pt x="532267" y="348196"/>
                  </a:lnTo>
                  <a:lnTo>
                    <a:pt x="533329" y="328581"/>
                  </a:lnTo>
                  <a:lnTo>
                    <a:pt x="534508" y="290647"/>
                  </a:lnTo>
                  <a:lnTo>
                    <a:pt x="535327" y="207902"/>
                  </a:lnTo>
                  <a:lnTo>
                    <a:pt x="534575" y="194571"/>
                  </a:lnTo>
                  <a:lnTo>
                    <a:pt x="531622" y="171291"/>
                  </a:lnTo>
                  <a:lnTo>
                    <a:pt x="529290" y="147920"/>
                  </a:lnTo>
                  <a:lnTo>
                    <a:pt x="528502" y="133091"/>
                  </a:lnTo>
                  <a:lnTo>
                    <a:pt x="528437" y="132790"/>
                  </a:lnTo>
                  <a:lnTo>
                    <a:pt x="528315" y="151993"/>
                  </a:lnTo>
                  <a:lnTo>
                    <a:pt x="533219" y="184549"/>
                  </a:lnTo>
                  <a:lnTo>
                    <a:pt x="534459" y="205731"/>
                  </a:lnTo>
                  <a:lnTo>
                    <a:pt x="535010" y="230491"/>
                  </a:lnTo>
                  <a:lnTo>
                    <a:pt x="535426" y="337573"/>
                  </a:lnTo>
                  <a:lnTo>
                    <a:pt x="534641" y="353249"/>
                  </a:lnTo>
                  <a:lnTo>
                    <a:pt x="533323" y="368462"/>
                  </a:lnTo>
                  <a:lnTo>
                    <a:pt x="531652" y="383367"/>
                  </a:lnTo>
                  <a:lnTo>
                    <a:pt x="529743" y="397272"/>
                  </a:lnTo>
                  <a:lnTo>
                    <a:pt x="525506" y="423305"/>
                  </a:lnTo>
                  <a:lnTo>
                    <a:pt x="520977" y="445988"/>
                  </a:lnTo>
                  <a:lnTo>
                    <a:pt x="517112" y="465065"/>
                  </a:lnTo>
                  <a:lnTo>
                    <a:pt x="514428" y="487929"/>
                  </a:lnTo>
                  <a:lnTo>
                    <a:pt x="515085" y="487618"/>
                  </a:lnTo>
                  <a:lnTo>
                    <a:pt x="517933" y="483038"/>
                  </a:lnTo>
                  <a:lnTo>
                    <a:pt x="523999" y="463950"/>
                  </a:lnTo>
                  <a:lnTo>
                    <a:pt x="530626" y="445003"/>
                  </a:lnTo>
                  <a:lnTo>
                    <a:pt x="538069" y="421765"/>
                  </a:lnTo>
                  <a:lnTo>
                    <a:pt x="541165" y="407790"/>
                  </a:lnTo>
                  <a:lnTo>
                    <a:pt x="544023" y="392916"/>
                  </a:lnTo>
                  <a:lnTo>
                    <a:pt x="547516" y="377444"/>
                  </a:lnTo>
                  <a:lnTo>
                    <a:pt x="555630" y="345437"/>
                  </a:lnTo>
                  <a:lnTo>
                    <a:pt x="559223" y="329123"/>
                  </a:lnTo>
                  <a:lnTo>
                    <a:pt x="562411" y="312691"/>
                  </a:lnTo>
                  <a:lnTo>
                    <a:pt x="573233" y="250187"/>
                  </a:lnTo>
                  <a:lnTo>
                    <a:pt x="574926" y="236254"/>
                  </a:lnTo>
                  <a:lnTo>
                    <a:pt x="576056" y="222997"/>
                  </a:lnTo>
                  <a:lnTo>
                    <a:pt x="577310" y="199271"/>
                  </a:lnTo>
                  <a:lnTo>
                    <a:pt x="577868" y="180788"/>
                  </a:lnTo>
                  <a:lnTo>
                    <a:pt x="578182" y="160788"/>
                  </a:lnTo>
                  <a:lnTo>
                    <a:pt x="579020" y="156811"/>
                  </a:lnTo>
                  <a:lnTo>
                    <a:pt x="580372" y="154160"/>
                  </a:lnTo>
                  <a:lnTo>
                    <a:pt x="584453" y="149904"/>
                  </a:lnTo>
                  <a:lnTo>
                    <a:pt x="587442" y="172308"/>
                  </a:lnTo>
                  <a:lnTo>
                    <a:pt x="590308" y="187061"/>
                  </a:lnTo>
                  <a:lnTo>
                    <a:pt x="591582" y="206847"/>
                  </a:lnTo>
                  <a:lnTo>
                    <a:pt x="594265" y="230987"/>
                  </a:lnTo>
                  <a:lnTo>
                    <a:pt x="596092" y="244091"/>
                  </a:lnTo>
                  <a:lnTo>
                    <a:pt x="597310" y="258384"/>
                  </a:lnTo>
                  <a:lnTo>
                    <a:pt x="598122" y="273469"/>
                  </a:lnTo>
                  <a:lnTo>
                    <a:pt x="598663" y="289082"/>
                  </a:lnTo>
                  <a:lnTo>
                    <a:pt x="598230" y="305047"/>
                  </a:lnTo>
                  <a:lnTo>
                    <a:pt x="597147" y="321246"/>
                  </a:lnTo>
                  <a:lnTo>
                    <a:pt x="595632" y="337602"/>
                  </a:lnTo>
                  <a:lnTo>
                    <a:pt x="593828" y="352475"/>
                  </a:lnTo>
                  <a:lnTo>
                    <a:pt x="591832" y="366358"/>
                  </a:lnTo>
                  <a:lnTo>
                    <a:pt x="589707" y="379583"/>
                  </a:lnTo>
                  <a:lnTo>
                    <a:pt x="588291" y="392368"/>
                  </a:lnTo>
                  <a:lnTo>
                    <a:pt x="586717" y="417157"/>
                  </a:lnTo>
                  <a:lnTo>
                    <a:pt x="585831" y="442049"/>
                  </a:lnTo>
                  <a:lnTo>
                    <a:pt x="586500" y="446712"/>
                  </a:lnTo>
                  <a:lnTo>
                    <a:pt x="587740" y="449821"/>
                  </a:lnTo>
                  <a:lnTo>
                    <a:pt x="589361" y="451893"/>
                  </a:lnTo>
                  <a:lnTo>
                    <a:pt x="591235" y="451688"/>
                  </a:lnTo>
                  <a:lnTo>
                    <a:pt x="593278" y="449963"/>
                  </a:lnTo>
                  <a:lnTo>
                    <a:pt x="598458" y="442226"/>
                  </a:lnTo>
                  <a:lnTo>
                    <a:pt x="606052" y="428204"/>
                  </a:lnTo>
                  <a:lnTo>
                    <a:pt x="612603" y="407155"/>
                  </a:lnTo>
                  <a:lnTo>
                    <a:pt x="627068" y="347252"/>
                  </a:lnTo>
                  <a:lnTo>
                    <a:pt x="630660" y="329539"/>
                  </a:lnTo>
                  <a:lnTo>
                    <a:pt x="633849" y="311381"/>
                  </a:lnTo>
                  <a:lnTo>
                    <a:pt x="636769" y="292925"/>
                  </a:lnTo>
                  <a:lnTo>
                    <a:pt x="638715" y="274271"/>
                  </a:lnTo>
                  <a:lnTo>
                    <a:pt x="640013" y="255486"/>
                  </a:lnTo>
                  <a:lnTo>
                    <a:pt x="640878" y="236612"/>
                  </a:lnTo>
                  <a:lnTo>
                    <a:pt x="642248" y="217679"/>
                  </a:lnTo>
                  <a:lnTo>
                    <a:pt x="647175" y="163869"/>
                  </a:lnTo>
                  <a:lnTo>
                    <a:pt x="648034" y="150134"/>
                  </a:lnTo>
                  <a:lnTo>
                    <a:pt x="648194" y="127200"/>
                  </a:lnTo>
                  <a:lnTo>
                    <a:pt x="645620" y="109069"/>
                  </a:lnTo>
                  <a:lnTo>
                    <a:pt x="643005" y="84802"/>
                  </a:lnTo>
                  <a:lnTo>
                    <a:pt x="642872" y="84723"/>
                  </a:lnTo>
                  <a:lnTo>
                    <a:pt x="642686" y="88403"/>
                  </a:lnTo>
                  <a:lnTo>
                    <a:pt x="647533" y="104049"/>
                  </a:lnTo>
                  <a:lnTo>
                    <a:pt x="649094" y="127290"/>
                  </a:lnTo>
                  <a:lnTo>
                    <a:pt x="649459" y="145093"/>
                  </a:lnTo>
                  <a:lnTo>
                    <a:pt x="649751" y="319389"/>
                  </a:lnTo>
                  <a:lnTo>
                    <a:pt x="650545" y="322871"/>
                  </a:lnTo>
                  <a:lnTo>
                    <a:pt x="653544" y="328855"/>
                  </a:lnTo>
                  <a:lnTo>
                    <a:pt x="654661" y="329974"/>
                  </a:lnTo>
                  <a:lnTo>
                    <a:pt x="655406" y="329927"/>
                  </a:lnTo>
                  <a:lnTo>
                    <a:pt x="666751" y="307710"/>
                  </a:lnTo>
                  <a:lnTo>
                    <a:pt x="669213" y="292219"/>
                  </a:lnTo>
                  <a:lnTo>
                    <a:pt x="671101" y="272105"/>
                  </a:lnTo>
                  <a:lnTo>
                    <a:pt x="674586" y="249936"/>
                  </a:lnTo>
                  <a:lnTo>
                    <a:pt x="681011" y="215143"/>
                  </a:lnTo>
                  <a:lnTo>
                    <a:pt x="683488" y="191547"/>
                  </a:lnTo>
                  <a:lnTo>
                    <a:pt x="684589" y="167830"/>
                  </a:lnTo>
                  <a:lnTo>
                    <a:pt x="685209" y="132959"/>
                  </a:lnTo>
                  <a:lnTo>
                    <a:pt x="685354" y="112158"/>
                  </a:lnTo>
                  <a:lnTo>
                    <a:pt x="683302" y="94447"/>
                  </a:lnTo>
                  <a:lnTo>
                    <a:pt x="679801" y="73205"/>
                  </a:lnTo>
                  <a:lnTo>
                    <a:pt x="678352" y="56287"/>
                  </a:lnTo>
                  <a:lnTo>
                    <a:pt x="678327" y="151217"/>
                  </a:lnTo>
                  <a:lnTo>
                    <a:pt x="677533" y="164718"/>
                  </a:lnTo>
                  <a:lnTo>
                    <a:pt x="676210" y="178481"/>
                  </a:lnTo>
                  <a:lnTo>
                    <a:pt x="674534" y="192419"/>
                  </a:lnTo>
                  <a:lnTo>
                    <a:pt x="673417" y="208061"/>
                  </a:lnTo>
                  <a:lnTo>
                    <a:pt x="672672" y="224839"/>
                  </a:lnTo>
                  <a:lnTo>
                    <a:pt x="672176" y="242374"/>
                  </a:lnTo>
                  <a:lnTo>
                    <a:pt x="671051" y="258827"/>
                  </a:lnTo>
                  <a:lnTo>
                    <a:pt x="669508" y="274558"/>
                  </a:lnTo>
                  <a:lnTo>
                    <a:pt x="663543" y="321569"/>
                  </a:lnTo>
                  <a:lnTo>
                    <a:pt x="661327" y="337817"/>
                  </a:lnTo>
                  <a:lnTo>
                    <a:pt x="656748" y="366454"/>
                  </a:lnTo>
                  <a:lnTo>
                    <a:pt x="654416" y="379647"/>
                  </a:lnTo>
                  <a:lnTo>
                    <a:pt x="649708" y="402772"/>
                  </a:lnTo>
                  <a:lnTo>
                    <a:pt x="645763" y="422046"/>
                  </a:lnTo>
                  <a:lnTo>
                    <a:pt x="642749" y="441028"/>
                  </a:lnTo>
                  <a:lnTo>
                    <a:pt x="639231" y="448838"/>
                  </a:lnTo>
                  <a:lnTo>
                    <a:pt x="637975" y="449651"/>
                  </a:lnTo>
                  <a:lnTo>
                    <a:pt x="637138" y="448605"/>
                  </a:lnTo>
                  <a:lnTo>
                    <a:pt x="636208" y="442416"/>
                  </a:lnTo>
                  <a:lnTo>
                    <a:pt x="635795" y="431728"/>
                  </a:lnTo>
                  <a:lnTo>
                    <a:pt x="639354" y="408531"/>
                  </a:lnTo>
                  <a:lnTo>
                    <a:pt x="645436" y="373964"/>
                  </a:lnTo>
                  <a:lnTo>
                    <a:pt x="646875" y="360047"/>
                  </a:lnTo>
                  <a:lnTo>
                    <a:pt x="647834" y="345213"/>
                  </a:lnTo>
                  <a:lnTo>
                    <a:pt x="648473" y="329768"/>
                  </a:lnTo>
                  <a:lnTo>
                    <a:pt x="649183" y="297789"/>
                  </a:lnTo>
                  <a:lnTo>
                    <a:pt x="649373" y="281483"/>
                  </a:lnTo>
                  <a:lnTo>
                    <a:pt x="648705" y="264262"/>
                  </a:lnTo>
                  <a:lnTo>
                    <a:pt x="647467" y="246431"/>
                  </a:lnTo>
                  <a:lnTo>
                    <a:pt x="645847" y="228194"/>
                  </a:lnTo>
                  <a:lnTo>
                    <a:pt x="644767" y="211274"/>
                  </a:lnTo>
                  <a:lnTo>
                    <a:pt x="643567" y="179773"/>
                  </a:lnTo>
                  <a:lnTo>
                    <a:pt x="641660" y="166292"/>
                  </a:lnTo>
                  <a:lnTo>
                    <a:pt x="635307" y="142848"/>
                  </a:lnTo>
                  <a:lnTo>
                    <a:pt x="626598" y="115591"/>
                  </a:lnTo>
                  <a:lnTo>
                    <a:pt x="621470" y="104174"/>
                  </a:lnTo>
                  <a:lnTo>
                    <a:pt x="618991" y="100019"/>
                  </a:lnTo>
                  <a:lnTo>
                    <a:pt x="616544" y="97248"/>
                  </a:lnTo>
                  <a:lnTo>
                    <a:pt x="614120" y="95401"/>
                  </a:lnTo>
                  <a:lnTo>
                    <a:pt x="611709" y="94170"/>
                  </a:lnTo>
                  <a:lnTo>
                    <a:pt x="609309" y="94143"/>
                  </a:lnTo>
                  <a:lnTo>
                    <a:pt x="606915" y="94919"/>
                  </a:lnTo>
                  <a:lnTo>
                    <a:pt x="604525" y="96229"/>
                  </a:lnTo>
                  <a:lnTo>
                    <a:pt x="602138" y="99485"/>
                  </a:lnTo>
                  <a:lnTo>
                    <a:pt x="597369" y="109452"/>
                  </a:lnTo>
                  <a:lnTo>
                    <a:pt x="594720" y="126052"/>
                  </a:lnTo>
                  <a:lnTo>
                    <a:pt x="592750" y="147453"/>
                  </a:lnTo>
                  <a:lnTo>
                    <a:pt x="589228" y="172839"/>
                  </a:lnTo>
                  <a:lnTo>
                    <a:pt x="580499" y="229530"/>
                  </a:lnTo>
                  <a:lnTo>
                    <a:pt x="568763" y="315036"/>
                  </a:lnTo>
                  <a:lnTo>
                    <a:pt x="565597" y="332669"/>
                  </a:lnTo>
                  <a:lnTo>
                    <a:pt x="561898" y="350773"/>
                  </a:lnTo>
                  <a:lnTo>
                    <a:pt x="557845" y="369193"/>
                  </a:lnTo>
                  <a:lnTo>
                    <a:pt x="551225" y="402359"/>
                  </a:lnTo>
                  <a:lnTo>
                    <a:pt x="540508" y="458665"/>
                  </a:lnTo>
                  <a:lnTo>
                    <a:pt x="535582" y="479430"/>
                  </a:lnTo>
                  <a:lnTo>
                    <a:pt x="533157" y="488302"/>
                  </a:lnTo>
                  <a:lnTo>
                    <a:pt x="529953" y="495010"/>
                  </a:lnTo>
                  <a:lnTo>
                    <a:pt x="516432" y="510638"/>
                  </a:lnTo>
                  <a:lnTo>
                    <a:pt x="515628" y="509107"/>
                  </a:lnTo>
                  <a:lnTo>
                    <a:pt x="514735" y="501056"/>
                  </a:lnTo>
                  <a:lnTo>
                    <a:pt x="518024" y="479343"/>
                  </a:lnTo>
                  <a:lnTo>
                    <a:pt x="519769" y="459782"/>
                  </a:lnTo>
                  <a:lnTo>
                    <a:pt x="520544" y="437064"/>
                  </a:lnTo>
                  <a:lnTo>
                    <a:pt x="520888" y="411093"/>
                  </a:lnTo>
                  <a:lnTo>
                    <a:pt x="521774" y="396706"/>
                  </a:lnTo>
                  <a:lnTo>
                    <a:pt x="523158" y="381559"/>
                  </a:lnTo>
                  <a:lnTo>
                    <a:pt x="524875" y="365904"/>
                  </a:lnTo>
                  <a:lnTo>
                    <a:pt x="525225" y="350705"/>
                  </a:lnTo>
                  <a:lnTo>
                    <a:pt x="524665" y="335810"/>
                  </a:lnTo>
                  <a:lnTo>
                    <a:pt x="523498" y="321117"/>
                  </a:lnTo>
                  <a:lnTo>
                    <a:pt x="522720" y="307353"/>
                  </a:lnTo>
                  <a:lnTo>
                    <a:pt x="521856" y="281477"/>
                  </a:lnTo>
                  <a:lnTo>
                    <a:pt x="519355" y="256747"/>
                  </a:lnTo>
                  <a:lnTo>
                    <a:pt x="516391" y="234115"/>
                  </a:lnTo>
                  <a:lnTo>
                    <a:pt x="515074" y="216118"/>
                  </a:lnTo>
                  <a:lnTo>
                    <a:pt x="509319" y="191659"/>
                  </a:lnTo>
                  <a:lnTo>
                    <a:pt x="507962" y="184285"/>
                  </a:lnTo>
                  <a:lnTo>
                    <a:pt x="506806" y="182001"/>
                  </a:lnTo>
                  <a:lnTo>
                    <a:pt x="505242" y="180478"/>
                  </a:lnTo>
                  <a:lnTo>
                    <a:pt x="503406" y="179463"/>
                  </a:lnTo>
                  <a:lnTo>
                    <a:pt x="502181" y="179580"/>
                  </a:lnTo>
                  <a:lnTo>
                    <a:pt x="501365" y="180451"/>
                  </a:lnTo>
                  <a:lnTo>
                    <a:pt x="500821" y="181827"/>
                  </a:lnTo>
                  <a:lnTo>
                    <a:pt x="496036" y="201863"/>
                  </a:lnTo>
                  <a:lnTo>
                    <a:pt x="494121" y="218717"/>
                  </a:lnTo>
                  <a:lnTo>
                    <a:pt x="492476" y="239437"/>
                  </a:lnTo>
                  <a:lnTo>
                    <a:pt x="482736" y="304405"/>
                  </a:lnTo>
                  <a:lnTo>
                    <a:pt x="481258" y="320818"/>
                  </a:lnTo>
                  <a:lnTo>
                    <a:pt x="480272" y="338110"/>
                  </a:lnTo>
                  <a:lnTo>
                    <a:pt x="479615" y="355988"/>
                  </a:lnTo>
                  <a:lnTo>
                    <a:pt x="478384" y="374257"/>
                  </a:lnTo>
                  <a:lnTo>
                    <a:pt x="474898" y="411489"/>
                  </a:lnTo>
                  <a:lnTo>
                    <a:pt x="470704" y="447087"/>
                  </a:lnTo>
                  <a:lnTo>
                    <a:pt x="468474" y="464358"/>
                  </a:lnTo>
                  <a:lnTo>
                    <a:pt x="465400" y="480635"/>
                  </a:lnTo>
                  <a:lnTo>
                    <a:pt x="461763" y="496249"/>
                  </a:lnTo>
                  <a:lnTo>
                    <a:pt x="457751" y="511420"/>
                  </a:lnTo>
                  <a:lnTo>
                    <a:pt x="451176" y="538861"/>
                  </a:lnTo>
                  <a:lnTo>
                    <a:pt x="446402" y="562699"/>
                  </a:lnTo>
                  <a:lnTo>
                    <a:pt x="444280" y="581230"/>
                  </a:lnTo>
                  <a:lnTo>
                    <a:pt x="442918" y="598743"/>
                  </a:lnTo>
                  <a:lnTo>
                    <a:pt x="442732" y="595927"/>
                  </a:lnTo>
                  <a:lnTo>
                    <a:pt x="449109" y="573894"/>
                  </a:lnTo>
                  <a:lnTo>
                    <a:pt x="456332" y="554721"/>
                  </a:lnTo>
                  <a:lnTo>
                    <a:pt x="459686" y="542464"/>
                  </a:lnTo>
                  <a:lnTo>
                    <a:pt x="462716" y="528737"/>
                  </a:lnTo>
                  <a:lnTo>
                    <a:pt x="465530" y="514029"/>
                  </a:lnTo>
                  <a:lnTo>
                    <a:pt x="470773" y="482870"/>
                  </a:lnTo>
                  <a:lnTo>
                    <a:pt x="475749" y="449707"/>
                  </a:lnTo>
                  <a:lnTo>
                    <a:pt x="480607" y="413802"/>
                  </a:lnTo>
                  <a:lnTo>
                    <a:pt x="482219" y="395337"/>
                  </a:lnTo>
                  <a:lnTo>
                    <a:pt x="483295" y="376677"/>
                  </a:lnTo>
                  <a:lnTo>
                    <a:pt x="484012" y="357888"/>
                  </a:lnTo>
                  <a:lnTo>
                    <a:pt x="483696" y="340598"/>
                  </a:lnTo>
                  <a:lnTo>
                    <a:pt x="482691" y="324309"/>
                  </a:lnTo>
                  <a:lnTo>
                    <a:pt x="481228" y="308688"/>
                  </a:lnTo>
                  <a:lnTo>
                    <a:pt x="480253" y="293511"/>
                  </a:lnTo>
                  <a:lnTo>
                    <a:pt x="479602" y="278631"/>
                  </a:lnTo>
                  <a:lnTo>
                    <a:pt x="479169" y="263948"/>
                  </a:lnTo>
                  <a:lnTo>
                    <a:pt x="476570" y="239167"/>
                  </a:lnTo>
                  <a:lnTo>
                    <a:pt x="473563" y="219157"/>
                  </a:lnTo>
                  <a:lnTo>
                    <a:pt x="471633" y="195494"/>
                  </a:lnTo>
                  <a:lnTo>
                    <a:pt x="471475" y="191854"/>
                  </a:lnTo>
                  <a:lnTo>
                    <a:pt x="470575" y="189428"/>
                  </a:lnTo>
                  <a:lnTo>
                    <a:pt x="469182" y="187811"/>
                  </a:lnTo>
                  <a:lnTo>
                    <a:pt x="467459" y="186732"/>
                  </a:lnTo>
                  <a:lnTo>
                    <a:pt x="466311" y="186808"/>
                  </a:lnTo>
                  <a:lnTo>
                    <a:pt x="465545" y="187651"/>
                  </a:lnTo>
                  <a:lnTo>
                    <a:pt x="465035" y="189007"/>
                  </a:lnTo>
                  <a:lnTo>
                    <a:pt x="464148" y="211138"/>
                  </a:lnTo>
                  <a:lnTo>
                    <a:pt x="464022" y="290511"/>
                  </a:lnTo>
                  <a:lnTo>
                    <a:pt x="463225" y="305999"/>
                  </a:lnTo>
                  <a:lnTo>
                    <a:pt x="461901" y="321881"/>
                  </a:lnTo>
                  <a:lnTo>
                    <a:pt x="456244" y="372896"/>
                  </a:lnTo>
                  <a:lnTo>
                    <a:pt x="449541" y="426112"/>
                  </a:lnTo>
                  <a:lnTo>
                    <a:pt x="440165" y="493871"/>
                  </a:lnTo>
                  <a:lnTo>
                    <a:pt x="435423" y="523124"/>
                  </a:lnTo>
                  <a:lnTo>
                    <a:pt x="430669" y="546973"/>
                  </a:lnTo>
                  <a:lnTo>
                    <a:pt x="424324" y="569324"/>
                  </a:lnTo>
                  <a:lnTo>
                    <a:pt x="421569" y="588501"/>
                  </a:lnTo>
                  <a:lnTo>
                    <a:pt x="422224" y="588003"/>
                  </a:lnTo>
                  <a:lnTo>
                    <a:pt x="425068" y="583216"/>
                  </a:lnTo>
                  <a:lnTo>
                    <a:pt x="431131" y="567805"/>
                  </a:lnTo>
                  <a:lnTo>
                    <a:pt x="435641" y="548575"/>
                  </a:lnTo>
                  <a:lnTo>
                    <a:pt x="440291" y="524153"/>
                  </a:lnTo>
                  <a:lnTo>
                    <a:pt x="445004" y="497424"/>
                  </a:lnTo>
                  <a:lnTo>
                    <a:pt x="454497" y="435756"/>
                  </a:lnTo>
                  <a:lnTo>
                    <a:pt x="459255" y="403103"/>
                  </a:lnTo>
                  <a:lnTo>
                    <a:pt x="460841" y="386617"/>
                  </a:lnTo>
                  <a:lnTo>
                    <a:pt x="461899" y="370070"/>
                  </a:lnTo>
                  <a:lnTo>
                    <a:pt x="462604" y="353483"/>
                  </a:lnTo>
                  <a:lnTo>
                    <a:pt x="463387" y="320235"/>
                  </a:lnTo>
                  <a:lnTo>
                    <a:pt x="463977" y="217357"/>
                  </a:lnTo>
                  <a:lnTo>
                    <a:pt x="461881" y="194647"/>
                  </a:lnTo>
                  <a:lnTo>
                    <a:pt x="459097" y="175559"/>
                  </a:lnTo>
                  <a:lnTo>
                    <a:pt x="457310" y="152485"/>
                  </a:lnTo>
                  <a:lnTo>
                    <a:pt x="456957" y="143841"/>
                  </a:lnTo>
                  <a:lnTo>
                    <a:pt x="456134" y="143926"/>
                  </a:lnTo>
                  <a:lnTo>
                    <a:pt x="453104" y="146136"/>
                  </a:lnTo>
                  <a:lnTo>
                    <a:pt x="451978" y="149425"/>
                  </a:lnTo>
                  <a:lnTo>
                    <a:pt x="450171" y="173929"/>
                  </a:lnTo>
                  <a:lnTo>
                    <a:pt x="450718" y="191750"/>
                  </a:lnTo>
                  <a:lnTo>
                    <a:pt x="453607" y="212900"/>
                  </a:lnTo>
                  <a:lnTo>
                    <a:pt x="455420" y="237646"/>
                  </a:lnTo>
                  <a:lnTo>
                    <a:pt x="456226" y="265313"/>
                  </a:lnTo>
                  <a:lnTo>
                    <a:pt x="456785" y="348509"/>
                  </a:lnTo>
                  <a:lnTo>
                    <a:pt x="456020" y="366890"/>
                  </a:lnTo>
                  <a:lnTo>
                    <a:pt x="454716" y="385494"/>
                  </a:lnTo>
                  <a:lnTo>
                    <a:pt x="451150" y="423097"/>
                  </a:lnTo>
                  <a:lnTo>
                    <a:pt x="444680" y="479175"/>
                  </a:lnTo>
                  <a:lnTo>
                    <a:pt x="440075" y="514211"/>
                  </a:lnTo>
                  <a:lnTo>
                    <a:pt x="438530" y="530539"/>
                  </a:lnTo>
                  <a:lnTo>
                    <a:pt x="437500" y="546187"/>
                  </a:lnTo>
                  <a:lnTo>
                    <a:pt x="436355" y="574686"/>
                  </a:lnTo>
                  <a:lnTo>
                    <a:pt x="435475" y="624528"/>
                  </a:lnTo>
                  <a:lnTo>
                    <a:pt x="436257" y="623927"/>
                  </a:lnTo>
                  <a:lnTo>
                    <a:pt x="449178" y="599758"/>
                  </a:lnTo>
                  <a:lnTo>
                    <a:pt x="457685" y="578651"/>
                  </a:lnTo>
                  <a:lnTo>
                    <a:pt x="462176" y="566355"/>
                  </a:lnTo>
                  <a:lnTo>
                    <a:pt x="465963" y="553396"/>
                  </a:lnTo>
                  <a:lnTo>
                    <a:pt x="469282" y="539993"/>
                  </a:lnTo>
                  <a:lnTo>
                    <a:pt x="472289" y="526296"/>
                  </a:lnTo>
                  <a:lnTo>
                    <a:pt x="475087" y="511608"/>
                  </a:lnTo>
                  <a:lnTo>
                    <a:pt x="480312" y="480471"/>
                  </a:lnTo>
                  <a:lnTo>
                    <a:pt x="482023" y="463596"/>
                  </a:lnTo>
                  <a:lnTo>
                    <a:pt x="483164" y="445996"/>
                  </a:lnTo>
                  <a:lnTo>
                    <a:pt x="483924" y="427912"/>
                  </a:lnTo>
                  <a:lnTo>
                    <a:pt x="485225" y="410300"/>
                  </a:lnTo>
                  <a:lnTo>
                    <a:pt x="486886" y="393003"/>
                  </a:lnTo>
                  <a:lnTo>
                    <a:pt x="488787" y="375915"/>
                  </a:lnTo>
                  <a:lnTo>
                    <a:pt x="490054" y="359760"/>
                  </a:lnTo>
                  <a:lnTo>
                    <a:pt x="490899" y="344228"/>
                  </a:lnTo>
                  <a:lnTo>
                    <a:pt x="491838" y="315857"/>
                  </a:lnTo>
                  <a:lnTo>
                    <a:pt x="492441" y="273891"/>
                  </a:lnTo>
                  <a:lnTo>
                    <a:pt x="493317" y="258403"/>
                  </a:lnTo>
                  <a:lnTo>
                    <a:pt x="498731" y="234240"/>
                  </a:lnTo>
                  <a:lnTo>
                    <a:pt x="499859" y="232767"/>
                  </a:lnTo>
                  <a:lnTo>
                    <a:pt x="501404" y="232578"/>
                  </a:lnTo>
                  <a:lnTo>
                    <a:pt x="503228" y="233246"/>
                  </a:lnTo>
                  <a:lnTo>
                    <a:pt x="504444" y="235279"/>
                  </a:lnTo>
                  <a:lnTo>
                    <a:pt x="505796" y="241771"/>
                  </a:lnTo>
                  <a:lnTo>
                    <a:pt x="507457" y="265371"/>
                  </a:lnTo>
                  <a:lnTo>
                    <a:pt x="516792" y="316591"/>
                  </a:lnTo>
                  <a:lnTo>
                    <a:pt x="518249" y="329736"/>
                  </a:lnTo>
                  <a:lnTo>
                    <a:pt x="519221" y="343262"/>
                  </a:lnTo>
                  <a:lnTo>
                    <a:pt x="519869" y="357041"/>
                  </a:lnTo>
                  <a:lnTo>
                    <a:pt x="521094" y="371784"/>
                  </a:lnTo>
                  <a:lnTo>
                    <a:pt x="524572" y="402982"/>
                  </a:lnTo>
                  <a:lnTo>
                    <a:pt x="530993" y="451783"/>
                  </a:lnTo>
                  <a:lnTo>
                    <a:pt x="537923" y="497640"/>
                  </a:lnTo>
                  <a:lnTo>
                    <a:pt x="539480" y="512348"/>
                  </a:lnTo>
                  <a:lnTo>
                    <a:pt x="540519" y="526916"/>
                  </a:lnTo>
                  <a:lnTo>
                    <a:pt x="541672" y="554215"/>
                  </a:lnTo>
                  <a:lnTo>
                    <a:pt x="542322" y="586639"/>
                  </a:lnTo>
                  <a:lnTo>
                    <a:pt x="542559" y="619228"/>
                  </a:lnTo>
                  <a:lnTo>
                    <a:pt x="543365" y="621981"/>
                  </a:lnTo>
                  <a:lnTo>
                    <a:pt x="544696" y="623817"/>
                  </a:lnTo>
                  <a:lnTo>
                    <a:pt x="546377" y="625041"/>
                  </a:lnTo>
                  <a:lnTo>
                    <a:pt x="547498" y="624269"/>
                  </a:lnTo>
                  <a:lnTo>
                    <a:pt x="548245" y="622167"/>
                  </a:lnTo>
                  <a:lnTo>
                    <a:pt x="553236" y="599803"/>
                  </a:lnTo>
                  <a:lnTo>
                    <a:pt x="559595" y="573953"/>
                  </a:lnTo>
                  <a:lnTo>
                    <a:pt x="564173" y="549191"/>
                  </a:lnTo>
                  <a:lnTo>
                    <a:pt x="573581" y="488021"/>
                  </a:lnTo>
                  <a:lnTo>
                    <a:pt x="575158" y="471804"/>
                  </a:lnTo>
                  <a:lnTo>
                    <a:pt x="576210" y="455436"/>
                  </a:lnTo>
                  <a:lnTo>
                    <a:pt x="577379" y="423227"/>
                  </a:lnTo>
                  <a:lnTo>
                    <a:pt x="578129" y="363744"/>
                  </a:lnTo>
                  <a:lnTo>
                    <a:pt x="578303" y="286869"/>
                  </a:lnTo>
                  <a:lnTo>
                    <a:pt x="575926" y="280553"/>
                  </a:lnTo>
                  <a:lnTo>
                    <a:pt x="571959" y="275548"/>
                  </a:lnTo>
                  <a:lnTo>
                    <a:pt x="566934" y="271418"/>
                  </a:lnTo>
                  <a:lnTo>
                    <a:pt x="560409" y="268664"/>
                  </a:lnTo>
                  <a:lnTo>
                    <a:pt x="544691" y="265605"/>
                  </a:lnTo>
                  <a:lnTo>
                    <a:pt x="517993" y="267675"/>
                  </a:lnTo>
                  <a:lnTo>
                    <a:pt x="497265" y="275484"/>
                  </a:lnTo>
                  <a:lnTo>
                    <a:pt x="486181" y="280900"/>
                  </a:lnTo>
                  <a:lnTo>
                    <a:pt x="477998" y="286892"/>
                  </a:lnTo>
                  <a:lnTo>
                    <a:pt x="466790" y="299900"/>
                  </a:lnTo>
                  <a:lnTo>
                    <a:pt x="465865" y="307496"/>
                  </a:lnTo>
                  <a:lnTo>
                    <a:pt x="467629" y="315735"/>
                  </a:lnTo>
                  <a:lnTo>
                    <a:pt x="471186" y="324403"/>
                  </a:lnTo>
                  <a:lnTo>
                    <a:pt x="485723" y="344617"/>
                  </a:lnTo>
                  <a:lnTo>
                    <a:pt x="504618" y="367624"/>
                  </a:lnTo>
                  <a:lnTo>
                    <a:pt x="514102" y="380427"/>
                  </a:lnTo>
                  <a:lnTo>
                    <a:pt x="523600" y="393725"/>
                  </a:lnTo>
                  <a:lnTo>
                    <a:pt x="532313" y="408146"/>
                  </a:lnTo>
                  <a:lnTo>
                    <a:pt x="540503" y="423316"/>
                  </a:lnTo>
                  <a:lnTo>
                    <a:pt x="548344" y="438986"/>
                  </a:lnTo>
                  <a:lnTo>
                    <a:pt x="555159" y="454989"/>
                  </a:lnTo>
                  <a:lnTo>
                    <a:pt x="561290" y="471214"/>
                  </a:lnTo>
                  <a:lnTo>
                    <a:pt x="566965" y="487587"/>
                  </a:lnTo>
                  <a:lnTo>
                    <a:pt x="570748" y="504058"/>
                  </a:lnTo>
                  <a:lnTo>
                    <a:pt x="573270" y="520596"/>
                  </a:lnTo>
                  <a:lnTo>
                    <a:pt x="574951" y="537177"/>
                  </a:lnTo>
                  <a:lnTo>
                    <a:pt x="576072" y="552993"/>
                  </a:lnTo>
                  <a:lnTo>
                    <a:pt x="576819" y="568300"/>
                  </a:lnTo>
                  <a:lnTo>
                    <a:pt x="577318" y="583267"/>
                  </a:lnTo>
                  <a:lnTo>
                    <a:pt x="576856" y="596420"/>
                  </a:lnTo>
                  <a:lnTo>
                    <a:pt x="573208" y="630101"/>
                  </a:lnTo>
                  <a:lnTo>
                    <a:pt x="572076" y="650346"/>
                  </a:lnTo>
                  <a:lnTo>
                    <a:pt x="571439" y="672008"/>
                  </a:lnTo>
                  <a:lnTo>
                    <a:pt x="572143" y="676218"/>
                  </a:lnTo>
                  <a:lnTo>
                    <a:pt x="573406" y="679025"/>
                  </a:lnTo>
                  <a:lnTo>
                    <a:pt x="575042" y="680896"/>
                  </a:lnTo>
                  <a:lnTo>
                    <a:pt x="576926" y="681350"/>
                  </a:lnTo>
                  <a:lnTo>
                    <a:pt x="578977" y="680858"/>
                  </a:lnTo>
                  <a:lnTo>
                    <a:pt x="581137" y="679738"/>
                  </a:lnTo>
                  <a:lnTo>
                    <a:pt x="582577" y="676609"/>
                  </a:lnTo>
                  <a:lnTo>
                    <a:pt x="588871" y="644070"/>
                  </a:lnTo>
                  <a:lnTo>
                    <a:pt x="595177" y="624275"/>
                  </a:lnTo>
                  <a:lnTo>
                    <a:pt x="602477" y="602248"/>
                  </a:lnTo>
                  <a:lnTo>
                    <a:pt x="608368" y="579229"/>
                  </a:lnTo>
                  <a:lnTo>
                    <a:pt x="610256" y="565947"/>
                  </a:lnTo>
                  <a:lnTo>
                    <a:pt x="611515" y="551536"/>
                  </a:lnTo>
                  <a:lnTo>
                    <a:pt x="612354" y="536372"/>
                  </a:lnTo>
                  <a:lnTo>
                    <a:pt x="613708" y="521500"/>
                  </a:lnTo>
                  <a:lnTo>
                    <a:pt x="615403" y="506823"/>
                  </a:lnTo>
                  <a:lnTo>
                    <a:pt x="617328" y="492277"/>
                  </a:lnTo>
                  <a:lnTo>
                    <a:pt x="618611" y="478610"/>
                  </a:lnTo>
                  <a:lnTo>
                    <a:pt x="619466" y="465530"/>
                  </a:lnTo>
                  <a:lnTo>
                    <a:pt x="620036" y="452841"/>
                  </a:lnTo>
                  <a:lnTo>
                    <a:pt x="620670" y="428159"/>
                  </a:lnTo>
                  <a:lnTo>
                    <a:pt x="621147" y="357896"/>
                  </a:lnTo>
                  <a:lnTo>
                    <a:pt x="618775" y="351716"/>
                  </a:lnTo>
                  <a:lnTo>
                    <a:pt x="614813" y="346803"/>
                  </a:lnTo>
                  <a:lnTo>
                    <a:pt x="609791" y="342733"/>
                  </a:lnTo>
                  <a:lnTo>
                    <a:pt x="603267" y="340021"/>
                  </a:lnTo>
                  <a:lnTo>
                    <a:pt x="587552" y="337006"/>
                  </a:lnTo>
                  <a:lnTo>
                    <a:pt x="560855" y="339102"/>
                  </a:lnTo>
                  <a:lnTo>
                    <a:pt x="546477" y="344800"/>
                  </a:lnTo>
                  <a:lnTo>
                    <a:pt x="540421" y="348542"/>
                  </a:lnTo>
                  <a:lnTo>
                    <a:pt x="536383" y="353418"/>
                  </a:lnTo>
                  <a:lnTo>
                    <a:pt x="533691" y="359050"/>
                  </a:lnTo>
                  <a:lnTo>
                    <a:pt x="531897" y="365186"/>
                  </a:lnTo>
                  <a:lnTo>
                    <a:pt x="533875" y="372451"/>
                  </a:lnTo>
                  <a:lnTo>
                    <a:pt x="544540" y="388991"/>
                  </a:lnTo>
                  <a:lnTo>
                    <a:pt x="559864" y="409042"/>
                  </a:lnTo>
                  <a:lnTo>
                    <a:pt x="568395" y="419945"/>
                  </a:lnTo>
                  <a:lnTo>
                    <a:pt x="575670" y="432770"/>
                  </a:lnTo>
                  <a:lnTo>
                    <a:pt x="582108" y="446876"/>
                  </a:lnTo>
                  <a:lnTo>
                    <a:pt x="587987" y="461837"/>
                  </a:lnTo>
                  <a:lnTo>
                    <a:pt x="593494" y="478160"/>
                  </a:lnTo>
                  <a:lnTo>
                    <a:pt x="598753" y="495393"/>
                  </a:lnTo>
                  <a:lnTo>
                    <a:pt x="603846" y="513231"/>
                  </a:lnTo>
                  <a:lnTo>
                    <a:pt x="606448" y="530679"/>
                  </a:lnTo>
                  <a:lnTo>
                    <a:pt x="607389" y="547868"/>
                  </a:lnTo>
                  <a:lnTo>
                    <a:pt x="606988" y="615377"/>
                  </a:lnTo>
                  <a:lnTo>
                    <a:pt x="606161" y="632114"/>
                  </a:lnTo>
                  <a:lnTo>
                    <a:pt x="604816" y="648829"/>
                  </a:lnTo>
                  <a:lnTo>
                    <a:pt x="603126" y="665528"/>
                  </a:lnTo>
                  <a:lnTo>
                    <a:pt x="601205" y="679836"/>
                  </a:lnTo>
                  <a:lnTo>
                    <a:pt x="596955" y="704200"/>
                  </a:lnTo>
                  <a:lnTo>
                    <a:pt x="594536" y="723495"/>
                  </a:lnTo>
                  <a:lnTo>
                    <a:pt x="592668" y="738420"/>
                  </a:lnTo>
                  <a:lnTo>
                    <a:pt x="588740" y="749698"/>
                  </a:lnTo>
                  <a:lnTo>
                    <a:pt x="589234" y="750237"/>
                  </a:lnTo>
                  <a:lnTo>
                    <a:pt x="590356" y="749802"/>
                  </a:lnTo>
                  <a:lnTo>
                    <a:pt x="591105" y="747131"/>
                  </a:lnTo>
                  <a:lnTo>
                    <a:pt x="592952" y="730407"/>
                  </a:lnTo>
                  <a:lnTo>
                    <a:pt x="596197" y="711595"/>
                  </a:lnTo>
                  <a:lnTo>
                    <a:pt x="597380" y="699434"/>
                  </a:lnTo>
                  <a:lnTo>
                    <a:pt x="598168" y="685771"/>
                  </a:lnTo>
                  <a:lnTo>
                    <a:pt x="598694" y="671106"/>
                  </a:lnTo>
                  <a:lnTo>
                    <a:pt x="599838" y="655773"/>
                  </a:lnTo>
                  <a:lnTo>
                    <a:pt x="601395" y="639995"/>
                  </a:lnTo>
                  <a:lnTo>
                    <a:pt x="603226" y="623920"/>
                  </a:lnTo>
                  <a:lnTo>
                    <a:pt x="604447" y="606853"/>
                  </a:lnTo>
                  <a:lnTo>
                    <a:pt x="605261" y="589125"/>
                  </a:lnTo>
                  <a:lnTo>
                    <a:pt x="606165" y="552494"/>
                  </a:lnTo>
                  <a:lnTo>
                    <a:pt x="606794" y="462058"/>
                  </a:lnTo>
                  <a:lnTo>
                    <a:pt x="606032" y="444970"/>
                  </a:lnTo>
                  <a:lnTo>
                    <a:pt x="604730" y="428022"/>
                  </a:lnTo>
                  <a:lnTo>
                    <a:pt x="603068" y="411167"/>
                  </a:lnTo>
                  <a:lnTo>
                    <a:pt x="601167" y="395962"/>
                  </a:lnTo>
                  <a:lnTo>
                    <a:pt x="599106" y="381856"/>
                  </a:lnTo>
                  <a:lnTo>
                    <a:pt x="594698" y="355600"/>
                  </a:lnTo>
                  <a:lnTo>
                    <a:pt x="590094" y="330701"/>
                  </a:lnTo>
                  <a:lnTo>
                    <a:pt x="585402" y="310639"/>
                  </a:lnTo>
                  <a:lnTo>
                    <a:pt x="578297" y="285957"/>
                  </a:lnTo>
                  <a:lnTo>
                    <a:pt x="573544" y="272497"/>
                  </a:lnTo>
                  <a:lnTo>
                    <a:pt x="568786" y="263868"/>
                  </a:lnTo>
                  <a:lnTo>
                    <a:pt x="566406" y="261250"/>
                  </a:lnTo>
                  <a:lnTo>
                    <a:pt x="564025" y="259505"/>
                  </a:lnTo>
                  <a:lnTo>
                    <a:pt x="558294" y="256703"/>
                  </a:lnTo>
                  <a:lnTo>
                    <a:pt x="557030" y="258061"/>
                  </a:lnTo>
                  <a:lnTo>
                    <a:pt x="553508" y="263803"/>
                  </a:lnTo>
                  <a:lnTo>
                    <a:pt x="551414" y="273763"/>
                  </a:lnTo>
                  <a:lnTo>
                    <a:pt x="548119" y="294875"/>
                  </a:lnTo>
                  <a:lnTo>
                    <a:pt x="545050" y="312972"/>
                  </a:lnTo>
                  <a:lnTo>
                    <a:pt x="542529" y="347062"/>
                  </a:lnTo>
                  <a:lnTo>
                    <a:pt x="539126" y="376119"/>
                  </a:lnTo>
                  <a:lnTo>
                    <a:pt x="532748" y="423716"/>
                  </a:lnTo>
                  <a:lnTo>
                    <a:pt x="531268" y="440046"/>
                  </a:lnTo>
                  <a:lnTo>
                    <a:pt x="530281" y="456489"/>
                  </a:lnTo>
                  <a:lnTo>
                    <a:pt x="529623" y="473008"/>
                  </a:lnTo>
                  <a:lnTo>
                    <a:pt x="527597" y="488783"/>
                  </a:lnTo>
                  <a:lnTo>
                    <a:pt x="524659" y="504062"/>
                  </a:lnTo>
                  <a:lnTo>
                    <a:pt x="517955" y="532945"/>
                  </a:lnTo>
                  <a:lnTo>
                    <a:pt x="504700" y="595998"/>
                  </a:lnTo>
                  <a:lnTo>
                    <a:pt x="497412" y="620716"/>
                  </a:lnTo>
                  <a:lnTo>
                    <a:pt x="492616" y="630564"/>
                  </a:lnTo>
                  <a:lnTo>
                    <a:pt x="486862" y="639561"/>
                  </a:lnTo>
                  <a:lnTo>
                    <a:pt x="485596" y="639506"/>
                  </a:lnTo>
                  <a:lnTo>
                    <a:pt x="483958" y="638675"/>
                  </a:lnTo>
                  <a:lnTo>
                    <a:pt x="482073" y="637327"/>
                  </a:lnTo>
                  <a:lnTo>
                    <a:pt x="481609" y="633254"/>
                  </a:lnTo>
                  <a:lnTo>
                    <a:pt x="483956" y="612351"/>
                  </a:lnTo>
                  <a:lnTo>
                    <a:pt x="484783" y="595097"/>
                  </a:lnTo>
                  <a:lnTo>
                    <a:pt x="485249" y="556155"/>
                  </a:lnTo>
                  <a:lnTo>
                    <a:pt x="485440" y="404523"/>
                  </a:lnTo>
                  <a:lnTo>
                    <a:pt x="484648" y="386770"/>
                  </a:lnTo>
                  <a:lnTo>
                    <a:pt x="483326" y="368584"/>
                  </a:lnTo>
                  <a:lnTo>
                    <a:pt x="481651" y="350110"/>
                  </a:lnTo>
                  <a:lnTo>
                    <a:pt x="477674" y="314768"/>
                  </a:lnTo>
                  <a:lnTo>
                    <a:pt x="475502" y="297564"/>
                  </a:lnTo>
                  <a:lnTo>
                    <a:pt x="474054" y="281333"/>
                  </a:lnTo>
                  <a:lnTo>
                    <a:pt x="473088" y="265749"/>
                  </a:lnTo>
                  <a:lnTo>
                    <a:pt x="472445" y="250598"/>
                  </a:lnTo>
                  <a:lnTo>
                    <a:pt x="471222" y="236528"/>
                  </a:lnTo>
                  <a:lnTo>
                    <a:pt x="469613" y="223179"/>
                  </a:lnTo>
                  <a:lnTo>
                    <a:pt x="465709" y="198558"/>
                  </a:lnTo>
                  <a:lnTo>
                    <a:pt x="461328" y="177032"/>
                  </a:lnTo>
                  <a:lnTo>
                    <a:pt x="454399" y="154648"/>
                  </a:lnTo>
                  <a:lnTo>
                    <a:pt x="449686" y="145345"/>
                  </a:lnTo>
                  <a:lnTo>
                    <a:pt x="443986" y="136698"/>
                  </a:lnTo>
                  <a:lnTo>
                    <a:pt x="443518" y="137576"/>
                  </a:lnTo>
                  <a:lnTo>
                    <a:pt x="442998" y="142785"/>
                  </a:lnTo>
                  <a:lnTo>
                    <a:pt x="447574" y="166355"/>
                  </a:lnTo>
                  <a:lnTo>
                    <a:pt x="449883" y="198051"/>
                  </a:lnTo>
                  <a:lnTo>
                    <a:pt x="453235" y="226548"/>
                  </a:lnTo>
                  <a:lnTo>
                    <a:pt x="459586" y="273830"/>
                  </a:lnTo>
                  <a:lnTo>
                    <a:pt x="461062" y="291704"/>
                  </a:lnTo>
                  <a:lnTo>
                    <a:pt x="462046" y="310763"/>
                  </a:lnTo>
                  <a:lnTo>
                    <a:pt x="463139" y="350990"/>
                  </a:lnTo>
                  <a:lnTo>
                    <a:pt x="463625" y="392682"/>
                  </a:lnTo>
                  <a:lnTo>
                    <a:pt x="462961" y="413801"/>
                  </a:lnTo>
                  <a:lnTo>
                    <a:pt x="461725" y="435024"/>
                  </a:lnTo>
                  <a:lnTo>
                    <a:pt x="460106" y="456316"/>
                  </a:lnTo>
                  <a:lnTo>
                    <a:pt x="459028" y="476861"/>
                  </a:lnTo>
                  <a:lnTo>
                    <a:pt x="457829" y="516622"/>
                  </a:lnTo>
                  <a:lnTo>
                    <a:pt x="456716" y="535321"/>
                  </a:lnTo>
                  <a:lnTo>
                    <a:pt x="455180" y="553344"/>
                  </a:lnTo>
                  <a:lnTo>
                    <a:pt x="453362" y="570915"/>
                  </a:lnTo>
                  <a:lnTo>
                    <a:pt x="449226" y="603138"/>
                  </a:lnTo>
                  <a:lnTo>
                    <a:pt x="447011" y="618399"/>
                  </a:lnTo>
                  <a:lnTo>
                    <a:pt x="445535" y="631748"/>
                  </a:lnTo>
                  <a:lnTo>
                    <a:pt x="443895" y="655046"/>
                  </a:lnTo>
                  <a:lnTo>
                    <a:pt x="439179" y="678428"/>
                  </a:lnTo>
                  <a:lnTo>
                    <a:pt x="436547" y="691618"/>
                  </a:lnTo>
                  <a:lnTo>
                    <a:pt x="436972" y="693260"/>
                  </a:lnTo>
                  <a:lnTo>
                    <a:pt x="438048" y="693561"/>
                  </a:lnTo>
                  <a:lnTo>
                    <a:pt x="439560" y="692968"/>
                  </a:lnTo>
                  <a:lnTo>
                    <a:pt x="440567" y="689398"/>
                  </a:lnTo>
                  <a:lnTo>
                    <a:pt x="442779" y="668410"/>
                  </a:lnTo>
                  <a:lnTo>
                    <a:pt x="454715" y="595797"/>
                  </a:lnTo>
                  <a:lnTo>
                    <a:pt x="459352" y="562074"/>
                  </a:lnTo>
                  <a:lnTo>
                    <a:pt x="466425" y="503596"/>
                  </a:lnTo>
                  <a:lnTo>
                    <a:pt x="468003" y="482981"/>
                  </a:lnTo>
                  <a:lnTo>
                    <a:pt x="469054" y="462094"/>
                  </a:lnTo>
                  <a:lnTo>
                    <a:pt x="470223" y="420630"/>
                  </a:lnTo>
                  <a:lnTo>
                    <a:pt x="470742" y="381035"/>
                  </a:lnTo>
                  <a:lnTo>
                    <a:pt x="470087" y="362380"/>
                  </a:lnTo>
                  <a:lnTo>
                    <a:pt x="468856" y="344387"/>
                  </a:lnTo>
                  <a:lnTo>
                    <a:pt x="467242" y="326836"/>
                  </a:lnTo>
                  <a:lnTo>
                    <a:pt x="465372" y="310372"/>
                  </a:lnTo>
                  <a:lnTo>
                    <a:pt x="461178" y="279379"/>
                  </a:lnTo>
                  <a:lnTo>
                    <a:pt x="459742" y="266034"/>
                  </a:lnTo>
                  <a:lnTo>
                    <a:pt x="458147" y="242740"/>
                  </a:lnTo>
                  <a:lnTo>
                    <a:pt x="455321" y="221804"/>
                  </a:lnTo>
                  <a:lnTo>
                    <a:pt x="451419" y="203503"/>
                  </a:lnTo>
                  <a:lnTo>
                    <a:pt x="444760" y="185069"/>
                  </a:lnTo>
                  <a:lnTo>
                    <a:pt x="436823" y="172392"/>
                  </a:lnTo>
                  <a:lnTo>
                    <a:pt x="436362" y="173278"/>
                  </a:lnTo>
                  <a:lnTo>
                    <a:pt x="435849" y="178497"/>
                  </a:lnTo>
                  <a:lnTo>
                    <a:pt x="440429" y="201278"/>
                  </a:lnTo>
                  <a:lnTo>
                    <a:pt x="441626" y="217664"/>
                  </a:lnTo>
                  <a:lnTo>
                    <a:pt x="442157" y="239763"/>
                  </a:lnTo>
                  <a:lnTo>
                    <a:pt x="442581" y="460988"/>
                  </a:lnTo>
                  <a:lnTo>
                    <a:pt x="441788" y="478388"/>
                  </a:lnTo>
                  <a:lnTo>
                    <a:pt x="440465" y="494751"/>
                  </a:lnTo>
                  <a:lnTo>
                    <a:pt x="436879" y="526425"/>
                  </a:lnTo>
                  <a:lnTo>
                    <a:pt x="432639" y="559024"/>
                  </a:lnTo>
                  <a:lnTo>
                    <a:pt x="431191" y="573114"/>
                  </a:lnTo>
                  <a:lnTo>
                    <a:pt x="429582" y="597236"/>
                  </a:lnTo>
                  <a:lnTo>
                    <a:pt x="426751" y="616424"/>
                  </a:lnTo>
                  <a:lnTo>
                    <a:pt x="422257" y="640561"/>
                  </a:lnTo>
                  <a:lnTo>
                    <a:pt x="422683" y="642553"/>
                  </a:lnTo>
                  <a:lnTo>
                    <a:pt x="423760" y="643088"/>
                  </a:lnTo>
                  <a:lnTo>
                    <a:pt x="425272" y="642651"/>
                  </a:lnTo>
                  <a:lnTo>
                    <a:pt x="426279" y="640771"/>
                  </a:lnTo>
                  <a:lnTo>
                    <a:pt x="431822" y="614382"/>
                  </a:lnTo>
                  <a:lnTo>
                    <a:pt x="435948" y="593088"/>
                  </a:lnTo>
                  <a:lnTo>
                    <a:pt x="438160" y="580743"/>
                  </a:lnTo>
                  <a:lnTo>
                    <a:pt x="445065" y="536820"/>
                  </a:lnTo>
                  <a:lnTo>
                    <a:pt x="452138" y="484824"/>
                  </a:lnTo>
                  <a:lnTo>
                    <a:pt x="453715" y="466498"/>
                  </a:lnTo>
                  <a:lnTo>
                    <a:pt x="454767" y="447930"/>
                  </a:lnTo>
                  <a:lnTo>
                    <a:pt x="455935" y="410366"/>
                  </a:lnTo>
                  <a:lnTo>
                    <a:pt x="456747" y="319281"/>
                  </a:lnTo>
                  <a:lnTo>
                    <a:pt x="455994" y="303748"/>
                  </a:lnTo>
                  <a:lnTo>
                    <a:pt x="454699" y="289424"/>
                  </a:lnTo>
                  <a:lnTo>
                    <a:pt x="453041" y="275906"/>
                  </a:lnTo>
                  <a:lnTo>
                    <a:pt x="449083" y="252420"/>
                  </a:lnTo>
                  <a:lnTo>
                    <a:pt x="445472" y="232191"/>
                  </a:lnTo>
                  <a:lnTo>
                    <a:pt x="442645" y="209003"/>
                  </a:lnTo>
                  <a:lnTo>
                    <a:pt x="436545" y="194152"/>
                  </a:lnTo>
                  <a:lnTo>
                    <a:pt x="436176" y="194135"/>
                  </a:lnTo>
                  <a:lnTo>
                    <a:pt x="435930" y="194918"/>
                  </a:lnTo>
                  <a:lnTo>
                    <a:pt x="435482" y="218292"/>
                  </a:lnTo>
                  <a:lnTo>
                    <a:pt x="435439" y="353096"/>
                  </a:lnTo>
                  <a:lnTo>
                    <a:pt x="433322" y="377213"/>
                  </a:lnTo>
                  <a:lnTo>
                    <a:pt x="430530" y="401955"/>
                  </a:lnTo>
                  <a:lnTo>
                    <a:pt x="429785" y="415220"/>
                  </a:lnTo>
                  <a:lnTo>
                    <a:pt x="428957" y="441072"/>
                  </a:lnTo>
                  <a:lnTo>
                    <a:pt x="428590" y="463145"/>
                  </a:lnTo>
                  <a:lnTo>
                    <a:pt x="426309" y="483539"/>
                  </a:lnTo>
                  <a:lnTo>
                    <a:pt x="423444" y="502392"/>
                  </a:lnTo>
                  <a:lnTo>
                    <a:pt x="421037" y="526394"/>
                  </a:lnTo>
                  <a:lnTo>
                    <a:pt x="416443" y="546999"/>
                  </a:lnTo>
                  <a:lnTo>
                    <a:pt x="415090" y="555468"/>
                  </a:lnTo>
                  <a:lnTo>
                    <a:pt x="412372" y="561877"/>
                  </a:lnTo>
                  <a:lnTo>
                    <a:pt x="410536" y="564698"/>
                  </a:lnTo>
                  <a:lnTo>
                    <a:pt x="409312" y="565784"/>
                  </a:lnTo>
                  <a:lnTo>
                    <a:pt x="408496" y="565715"/>
                  </a:lnTo>
                  <a:lnTo>
                    <a:pt x="407952" y="564875"/>
                  </a:lnTo>
                  <a:lnTo>
                    <a:pt x="407348" y="561825"/>
                  </a:lnTo>
                  <a:lnTo>
                    <a:pt x="406960" y="545814"/>
                  </a:lnTo>
                  <a:lnTo>
                    <a:pt x="410685" y="522767"/>
                  </a:lnTo>
                  <a:lnTo>
                    <a:pt x="416816" y="488245"/>
                  </a:lnTo>
                  <a:lnTo>
                    <a:pt x="418261" y="475128"/>
                  </a:lnTo>
                  <a:lnTo>
                    <a:pt x="419224" y="461621"/>
                  </a:lnTo>
                  <a:lnTo>
                    <a:pt x="419867" y="447855"/>
                  </a:lnTo>
                  <a:lnTo>
                    <a:pt x="420581" y="417741"/>
                  </a:lnTo>
                  <a:lnTo>
                    <a:pt x="421142" y="261172"/>
                  </a:lnTo>
                  <a:lnTo>
                    <a:pt x="419031" y="237934"/>
                  </a:lnTo>
                  <a:lnTo>
                    <a:pt x="416240" y="218609"/>
                  </a:lnTo>
                  <a:lnTo>
                    <a:pt x="414669" y="198805"/>
                  </a:lnTo>
                  <a:lnTo>
                    <a:pt x="414302" y="187990"/>
                  </a:lnTo>
                  <a:lnTo>
                    <a:pt x="413410" y="185264"/>
                  </a:lnTo>
                  <a:lnTo>
                    <a:pt x="412022" y="184241"/>
                  </a:lnTo>
                  <a:lnTo>
                    <a:pt x="410303" y="184353"/>
                  </a:lnTo>
                  <a:lnTo>
                    <a:pt x="409156" y="185221"/>
                  </a:lnTo>
                  <a:lnTo>
                    <a:pt x="408392" y="186593"/>
                  </a:lnTo>
                  <a:lnTo>
                    <a:pt x="407883" y="188302"/>
                  </a:lnTo>
                  <a:lnTo>
                    <a:pt x="407065" y="209742"/>
                  </a:lnTo>
                  <a:lnTo>
                    <a:pt x="406954" y="228834"/>
                  </a:lnTo>
                  <a:lnTo>
                    <a:pt x="409020" y="252665"/>
                  </a:lnTo>
                  <a:lnTo>
                    <a:pt x="410683" y="265687"/>
                  </a:lnTo>
                  <a:lnTo>
                    <a:pt x="410997" y="279925"/>
                  </a:lnTo>
                  <a:lnTo>
                    <a:pt x="410413" y="294974"/>
                  </a:lnTo>
                  <a:lnTo>
                    <a:pt x="409230" y="310562"/>
                  </a:lnTo>
                  <a:lnTo>
                    <a:pt x="408441" y="326510"/>
                  </a:lnTo>
                  <a:lnTo>
                    <a:pt x="407565" y="359048"/>
                  </a:lnTo>
                  <a:lnTo>
                    <a:pt x="406926" y="462268"/>
                  </a:lnTo>
                  <a:lnTo>
                    <a:pt x="406111" y="479242"/>
                  </a:lnTo>
                  <a:lnTo>
                    <a:pt x="404775" y="495320"/>
                  </a:lnTo>
                  <a:lnTo>
                    <a:pt x="403090" y="510801"/>
                  </a:lnTo>
                  <a:lnTo>
                    <a:pt x="399101" y="540703"/>
                  </a:lnTo>
                  <a:lnTo>
                    <a:pt x="396926" y="555344"/>
                  </a:lnTo>
                  <a:lnTo>
                    <a:pt x="394510" y="580078"/>
                  </a:lnTo>
                  <a:lnTo>
                    <a:pt x="392642" y="600861"/>
                  </a:lnTo>
                  <a:lnTo>
                    <a:pt x="387922" y="624362"/>
                  </a:lnTo>
                  <a:lnTo>
                    <a:pt x="385760" y="639326"/>
                  </a:lnTo>
                  <a:lnTo>
                    <a:pt x="385651" y="639349"/>
                  </a:lnTo>
                  <a:lnTo>
                    <a:pt x="385530" y="637258"/>
                  </a:lnTo>
                  <a:lnTo>
                    <a:pt x="391155" y="617247"/>
                  </a:lnTo>
                  <a:lnTo>
                    <a:pt x="395384" y="601241"/>
                  </a:lnTo>
                  <a:lnTo>
                    <a:pt x="397793" y="579310"/>
                  </a:lnTo>
                  <a:lnTo>
                    <a:pt x="398436" y="566795"/>
                  </a:lnTo>
                  <a:lnTo>
                    <a:pt x="399658" y="552895"/>
                  </a:lnTo>
                  <a:lnTo>
                    <a:pt x="405170" y="505992"/>
                  </a:lnTo>
                  <a:lnTo>
                    <a:pt x="409550" y="470567"/>
                  </a:lnTo>
                  <a:lnTo>
                    <a:pt x="411036" y="453024"/>
                  </a:lnTo>
                  <a:lnTo>
                    <a:pt x="412027" y="435773"/>
                  </a:lnTo>
                  <a:lnTo>
                    <a:pt x="412687" y="418716"/>
                  </a:lnTo>
                  <a:lnTo>
                    <a:pt x="413921" y="401788"/>
                  </a:lnTo>
                  <a:lnTo>
                    <a:pt x="415538" y="384946"/>
                  </a:lnTo>
                  <a:lnTo>
                    <a:pt x="417409" y="368162"/>
                  </a:lnTo>
                  <a:lnTo>
                    <a:pt x="418656" y="352211"/>
                  </a:lnTo>
                  <a:lnTo>
                    <a:pt x="419488" y="336814"/>
                  </a:lnTo>
                  <a:lnTo>
                    <a:pt x="420042" y="321787"/>
                  </a:lnTo>
                  <a:lnTo>
                    <a:pt x="419618" y="308594"/>
                  </a:lnTo>
                  <a:lnTo>
                    <a:pt x="416023" y="275650"/>
                  </a:lnTo>
                  <a:lnTo>
                    <a:pt x="414605" y="251248"/>
                  </a:lnTo>
                  <a:lnTo>
                    <a:pt x="414273" y="239079"/>
                  </a:lnTo>
                  <a:lnTo>
                    <a:pt x="413391" y="234405"/>
                  </a:lnTo>
                  <a:lnTo>
                    <a:pt x="407880" y="222310"/>
                  </a:lnTo>
                  <a:lnTo>
                    <a:pt x="407541" y="222432"/>
                  </a:lnTo>
                  <a:lnTo>
                    <a:pt x="407165" y="224684"/>
                  </a:lnTo>
                  <a:lnTo>
                    <a:pt x="406953" y="234207"/>
                  </a:lnTo>
                  <a:lnTo>
                    <a:pt x="410997" y="258938"/>
                  </a:lnTo>
                  <a:lnTo>
                    <a:pt x="408441" y="290041"/>
                  </a:lnTo>
                  <a:lnTo>
                    <a:pt x="407916" y="302511"/>
                  </a:lnTo>
                  <a:lnTo>
                    <a:pt x="407331" y="329066"/>
                  </a:lnTo>
                  <a:lnTo>
                    <a:pt x="406926" y="399101"/>
                  </a:lnTo>
                  <a:lnTo>
                    <a:pt x="406111" y="413318"/>
                  </a:lnTo>
                  <a:lnTo>
                    <a:pt x="404775" y="427558"/>
                  </a:lnTo>
                  <a:lnTo>
                    <a:pt x="403090" y="441814"/>
                  </a:lnTo>
                  <a:lnTo>
                    <a:pt x="401967" y="456080"/>
                  </a:lnTo>
                  <a:lnTo>
                    <a:pt x="401218" y="470354"/>
                  </a:lnTo>
                  <a:lnTo>
                    <a:pt x="400719" y="484632"/>
                  </a:lnTo>
                  <a:lnTo>
                    <a:pt x="399592" y="498120"/>
                  </a:lnTo>
                  <a:lnTo>
                    <a:pt x="398047" y="511080"/>
                  </a:lnTo>
                  <a:lnTo>
                    <a:pt x="395008" y="535270"/>
                  </a:lnTo>
                  <a:lnTo>
                    <a:pt x="393657" y="556605"/>
                  </a:lnTo>
                  <a:lnTo>
                    <a:pt x="392897" y="578881"/>
                  </a:lnTo>
                  <a:lnTo>
                    <a:pt x="392605" y="596789"/>
                  </a:lnTo>
                  <a:lnTo>
                    <a:pt x="392585" y="594492"/>
                  </a:lnTo>
                  <a:lnTo>
                    <a:pt x="400349" y="572353"/>
                  </a:lnTo>
                  <a:lnTo>
                    <a:pt x="404762" y="554565"/>
                  </a:lnTo>
                  <a:lnTo>
                    <a:pt x="409369" y="530784"/>
                  </a:lnTo>
                  <a:lnTo>
                    <a:pt x="410915" y="517775"/>
                  </a:lnTo>
                  <a:lnTo>
                    <a:pt x="411946" y="504340"/>
                  </a:lnTo>
                  <a:lnTo>
                    <a:pt x="412633" y="490621"/>
                  </a:lnTo>
                  <a:lnTo>
                    <a:pt x="413885" y="475918"/>
                  </a:lnTo>
                  <a:lnTo>
                    <a:pt x="417393" y="444766"/>
                  </a:lnTo>
                  <a:lnTo>
                    <a:pt x="423830" y="395989"/>
                  </a:lnTo>
                  <a:lnTo>
                    <a:pt x="425319" y="380287"/>
                  </a:lnTo>
                  <a:lnTo>
                    <a:pt x="426311" y="365056"/>
                  </a:lnTo>
                  <a:lnTo>
                    <a:pt x="426972" y="350140"/>
                  </a:lnTo>
                  <a:lnTo>
                    <a:pt x="427707" y="320866"/>
                  </a:lnTo>
                  <a:lnTo>
                    <a:pt x="427903" y="306393"/>
                  </a:lnTo>
                  <a:lnTo>
                    <a:pt x="427240" y="292774"/>
                  </a:lnTo>
                  <a:lnTo>
                    <a:pt x="426004" y="279727"/>
                  </a:lnTo>
                  <a:lnTo>
                    <a:pt x="423308" y="255441"/>
                  </a:lnTo>
                  <a:lnTo>
                    <a:pt x="422110" y="234063"/>
                  </a:lnTo>
                  <a:lnTo>
                    <a:pt x="417643" y="211762"/>
                  </a:lnTo>
                  <a:lnTo>
                    <a:pt x="414327" y="187694"/>
                  </a:lnTo>
                  <a:lnTo>
                    <a:pt x="413427" y="187449"/>
                  </a:lnTo>
                  <a:lnTo>
                    <a:pt x="412033" y="188078"/>
                  </a:lnTo>
                  <a:lnTo>
                    <a:pt x="410310" y="189292"/>
                  </a:lnTo>
                  <a:lnTo>
                    <a:pt x="409161" y="191689"/>
                  </a:lnTo>
                  <a:lnTo>
                    <a:pt x="407885" y="198585"/>
                  </a:lnTo>
                  <a:lnTo>
                    <a:pt x="407066" y="223238"/>
                  </a:lnTo>
                  <a:lnTo>
                    <a:pt x="406891" y="283663"/>
                  </a:lnTo>
                  <a:lnTo>
                    <a:pt x="406088" y="298259"/>
                  </a:lnTo>
                  <a:lnTo>
                    <a:pt x="404759" y="312752"/>
                  </a:lnTo>
                  <a:lnTo>
                    <a:pt x="403080" y="327177"/>
                  </a:lnTo>
                  <a:lnTo>
                    <a:pt x="401960" y="343143"/>
                  </a:lnTo>
                  <a:lnTo>
                    <a:pt x="401213" y="360138"/>
                  </a:lnTo>
                  <a:lnTo>
                    <a:pt x="400716" y="377817"/>
                  </a:lnTo>
                  <a:lnTo>
                    <a:pt x="399590" y="395160"/>
                  </a:lnTo>
                  <a:lnTo>
                    <a:pt x="398046" y="412278"/>
                  </a:lnTo>
                  <a:lnTo>
                    <a:pt x="396223" y="429246"/>
                  </a:lnTo>
                  <a:lnTo>
                    <a:pt x="392080" y="460799"/>
                  </a:lnTo>
                  <a:lnTo>
                    <a:pt x="382953" y="519861"/>
                  </a:lnTo>
                  <a:lnTo>
                    <a:pt x="378246" y="544464"/>
                  </a:lnTo>
                  <a:lnTo>
                    <a:pt x="374301" y="565983"/>
                  </a:lnTo>
                  <a:lnTo>
                    <a:pt x="372548" y="586130"/>
                  </a:lnTo>
                  <a:lnTo>
                    <a:pt x="369652" y="599317"/>
                  </a:lnTo>
                  <a:lnTo>
                    <a:pt x="365676" y="611204"/>
                  </a:lnTo>
                  <a:lnTo>
                    <a:pt x="364332" y="618539"/>
                  </a:lnTo>
                  <a:lnTo>
                    <a:pt x="365016" y="618347"/>
                  </a:lnTo>
                  <a:lnTo>
                    <a:pt x="367892" y="616017"/>
                  </a:lnTo>
                  <a:lnTo>
                    <a:pt x="368976" y="613491"/>
                  </a:lnTo>
                  <a:lnTo>
                    <a:pt x="374652" y="585977"/>
                  </a:lnTo>
                  <a:lnTo>
                    <a:pt x="376673" y="566706"/>
                  </a:lnTo>
                  <a:lnTo>
                    <a:pt x="378364" y="544118"/>
                  </a:lnTo>
                  <a:lnTo>
                    <a:pt x="379927" y="531427"/>
                  </a:lnTo>
                  <a:lnTo>
                    <a:pt x="383779" y="504626"/>
                  </a:lnTo>
                  <a:lnTo>
                    <a:pt x="388137" y="476839"/>
                  </a:lnTo>
                  <a:lnTo>
                    <a:pt x="389617" y="461174"/>
                  </a:lnTo>
                  <a:lnTo>
                    <a:pt x="390604" y="444381"/>
                  </a:lnTo>
                  <a:lnTo>
                    <a:pt x="391700" y="409582"/>
                  </a:lnTo>
                  <a:lnTo>
                    <a:pt x="392187" y="375595"/>
                  </a:lnTo>
                  <a:lnTo>
                    <a:pt x="391523" y="358754"/>
                  </a:lnTo>
                  <a:lnTo>
                    <a:pt x="390287" y="341969"/>
                  </a:lnTo>
                  <a:lnTo>
                    <a:pt x="388669" y="325224"/>
                  </a:lnTo>
                  <a:lnTo>
                    <a:pt x="387590" y="310091"/>
                  </a:lnTo>
                  <a:lnTo>
                    <a:pt x="386871" y="296034"/>
                  </a:lnTo>
                  <a:lnTo>
                    <a:pt x="386391" y="282694"/>
                  </a:lnTo>
                  <a:lnTo>
                    <a:pt x="381626" y="259405"/>
                  </a:lnTo>
                  <a:lnTo>
                    <a:pt x="369423" y="222376"/>
                  </a:lnTo>
                  <a:lnTo>
                    <a:pt x="364279" y="203537"/>
                  </a:lnTo>
                  <a:lnTo>
                    <a:pt x="360685" y="197501"/>
                  </a:lnTo>
                  <a:lnTo>
                    <a:pt x="359409" y="196368"/>
                  </a:lnTo>
                  <a:lnTo>
                    <a:pt x="358559" y="196406"/>
                  </a:lnTo>
                  <a:lnTo>
                    <a:pt x="357992" y="197225"/>
                  </a:lnTo>
                  <a:lnTo>
                    <a:pt x="357194" y="205963"/>
                  </a:lnTo>
                  <a:lnTo>
                    <a:pt x="356957" y="222398"/>
                  </a:lnTo>
                  <a:lnTo>
                    <a:pt x="356867" y="293171"/>
                  </a:lnTo>
                  <a:lnTo>
                    <a:pt x="356070" y="307773"/>
                  </a:lnTo>
                  <a:lnTo>
                    <a:pt x="354745" y="323063"/>
                  </a:lnTo>
                  <a:lnTo>
                    <a:pt x="353068" y="338814"/>
                  </a:lnTo>
                  <a:lnTo>
                    <a:pt x="351950" y="354869"/>
                  </a:lnTo>
                  <a:lnTo>
                    <a:pt x="351205" y="371130"/>
                  </a:lnTo>
                  <a:lnTo>
                    <a:pt x="350708" y="387527"/>
                  </a:lnTo>
                  <a:lnTo>
                    <a:pt x="349583" y="404808"/>
                  </a:lnTo>
                  <a:lnTo>
                    <a:pt x="346216" y="440942"/>
                  </a:lnTo>
                  <a:lnTo>
                    <a:pt x="345001" y="458674"/>
                  </a:lnTo>
                  <a:lnTo>
                    <a:pt x="344191" y="476052"/>
                  </a:lnTo>
                  <a:lnTo>
                    <a:pt x="343651" y="493194"/>
                  </a:lnTo>
                  <a:lnTo>
                    <a:pt x="342497" y="508590"/>
                  </a:lnTo>
                  <a:lnTo>
                    <a:pt x="340934" y="522823"/>
                  </a:lnTo>
                  <a:lnTo>
                    <a:pt x="339098" y="536280"/>
                  </a:lnTo>
                  <a:lnTo>
                    <a:pt x="334942" y="561816"/>
                  </a:lnTo>
                  <a:lnTo>
                    <a:pt x="331242" y="584013"/>
                  </a:lnTo>
                  <a:lnTo>
                    <a:pt x="329160" y="605435"/>
                  </a:lnTo>
                  <a:lnTo>
                    <a:pt x="328360" y="624550"/>
                  </a:lnTo>
                  <a:lnTo>
                    <a:pt x="328290" y="602915"/>
                  </a:lnTo>
                  <a:lnTo>
                    <a:pt x="328286" y="586934"/>
                  </a:lnTo>
                  <a:lnTo>
                    <a:pt x="330401" y="565014"/>
                  </a:lnTo>
                  <a:lnTo>
                    <a:pt x="332076" y="552501"/>
                  </a:lnTo>
                  <a:lnTo>
                    <a:pt x="333193" y="538603"/>
                  </a:lnTo>
                  <a:lnTo>
                    <a:pt x="333937" y="523782"/>
                  </a:lnTo>
                  <a:lnTo>
                    <a:pt x="334434" y="508344"/>
                  </a:lnTo>
                  <a:lnTo>
                    <a:pt x="335558" y="492497"/>
                  </a:lnTo>
                  <a:lnTo>
                    <a:pt x="337102" y="476375"/>
                  </a:lnTo>
                  <a:lnTo>
                    <a:pt x="338925" y="460071"/>
                  </a:lnTo>
                  <a:lnTo>
                    <a:pt x="340140" y="443646"/>
                  </a:lnTo>
                  <a:lnTo>
                    <a:pt x="340950" y="427139"/>
                  </a:lnTo>
                  <a:lnTo>
                    <a:pt x="341490" y="410578"/>
                  </a:lnTo>
                  <a:lnTo>
                    <a:pt x="341056" y="393982"/>
                  </a:lnTo>
                  <a:lnTo>
                    <a:pt x="339974" y="377361"/>
                  </a:lnTo>
                  <a:lnTo>
                    <a:pt x="338458" y="360725"/>
                  </a:lnTo>
                  <a:lnTo>
                    <a:pt x="337448" y="344871"/>
                  </a:lnTo>
                  <a:lnTo>
                    <a:pt x="336325" y="314556"/>
                  </a:lnTo>
                  <a:lnTo>
                    <a:pt x="335693" y="270713"/>
                  </a:lnTo>
                  <a:lnTo>
                    <a:pt x="333428" y="248259"/>
                  </a:lnTo>
                  <a:lnTo>
                    <a:pt x="329807" y="224347"/>
                  </a:lnTo>
                  <a:lnTo>
                    <a:pt x="328584" y="205837"/>
                  </a:lnTo>
                  <a:lnTo>
                    <a:pt x="327690" y="203513"/>
                  </a:lnTo>
                  <a:lnTo>
                    <a:pt x="326300" y="201963"/>
                  </a:lnTo>
                  <a:lnTo>
                    <a:pt x="322158" y="199476"/>
                  </a:lnTo>
                  <a:lnTo>
                    <a:pt x="321819" y="200859"/>
                  </a:lnTo>
                  <a:lnTo>
                    <a:pt x="321273" y="218719"/>
                  </a:lnTo>
                  <a:lnTo>
                    <a:pt x="321992" y="235469"/>
                  </a:lnTo>
                  <a:lnTo>
                    <a:pt x="324958" y="256143"/>
                  </a:lnTo>
                  <a:lnTo>
                    <a:pt x="326805" y="280677"/>
                  </a:lnTo>
                  <a:lnTo>
                    <a:pt x="327626" y="307456"/>
                  </a:lnTo>
                  <a:lnTo>
                    <a:pt x="328196" y="381439"/>
                  </a:lnTo>
                  <a:lnTo>
                    <a:pt x="327431" y="397574"/>
                  </a:lnTo>
                  <a:lnTo>
                    <a:pt x="326128" y="413888"/>
                  </a:lnTo>
                  <a:lnTo>
                    <a:pt x="324465" y="430319"/>
                  </a:lnTo>
                  <a:lnTo>
                    <a:pt x="323356" y="446036"/>
                  </a:lnTo>
                  <a:lnTo>
                    <a:pt x="322617" y="461277"/>
                  </a:lnTo>
                  <a:lnTo>
                    <a:pt x="322125" y="476199"/>
                  </a:lnTo>
                  <a:lnTo>
                    <a:pt x="321002" y="490117"/>
                  </a:lnTo>
                  <a:lnTo>
                    <a:pt x="319460" y="503363"/>
                  </a:lnTo>
                  <a:lnTo>
                    <a:pt x="316424" y="527872"/>
                  </a:lnTo>
                  <a:lnTo>
                    <a:pt x="315075" y="549348"/>
                  </a:lnTo>
                  <a:lnTo>
                    <a:pt x="310523" y="571704"/>
                  </a:lnTo>
                  <a:lnTo>
                    <a:pt x="307577" y="586189"/>
                  </a:lnTo>
                  <a:lnTo>
                    <a:pt x="307335" y="586462"/>
                  </a:lnTo>
                  <a:lnTo>
                    <a:pt x="307174" y="585850"/>
                  </a:lnTo>
                  <a:lnTo>
                    <a:pt x="311825" y="566965"/>
                  </a:lnTo>
                  <a:lnTo>
                    <a:pt x="314146" y="540058"/>
                  </a:lnTo>
                  <a:lnTo>
                    <a:pt x="317502" y="512960"/>
                  </a:lnTo>
                  <a:lnTo>
                    <a:pt x="318714" y="497161"/>
                  </a:lnTo>
                  <a:lnTo>
                    <a:pt x="319522" y="480278"/>
                  </a:lnTo>
                  <a:lnTo>
                    <a:pt x="320061" y="462673"/>
                  </a:lnTo>
                  <a:lnTo>
                    <a:pt x="321214" y="445380"/>
                  </a:lnTo>
                  <a:lnTo>
                    <a:pt x="322777" y="428296"/>
                  </a:lnTo>
                  <a:lnTo>
                    <a:pt x="324612" y="411349"/>
                  </a:lnTo>
                  <a:lnTo>
                    <a:pt x="325836" y="393702"/>
                  </a:lnTo>
                  <a:lnTo>
                    <a:pt x="326651" y="375587"/>
                  </a:lnTo>
                  <a:lnTo>
                    <a:pt x="327558" y="339320"/>
                  </a:lnTo>
                  <a:lnTo>
                    <a:pt x="328254" y="225038"/>
                  </a:lnTo>
                  <a:lnTo>
                    <a:pt x="326154" y="210232"/>
                  </a:lnTo>
                  <a:lnTo>
                    <a:pt x="322129" y="191584"/>
                  </a:lnTo>
                  <a:lnTo>
                    <a:pt x="321006" y="190042"/>
                  </a:lnTo>
                  <a:lnTo>
                    <a:pt x="319463" y="189807"/>
                  </a:lnTo>
                  <a:lnTo>
                    <a:pt x="317640" y="190445"/>
                  </a:lnTo>
                  <a:lnTo>
                    <a:pt x="316425" y="191664"/>
                  </a:lnTo>
                  <a:lnTo>
                    <a:pt x="315615" y="193270"/>
                  </a:lnTo>
                  <a:lnTo>
                    <a:pt x="315075" y="195134"/>
                  </a:lnTo>
                  <a:lnTo>
                    <a:pt x="314315" y="209136"/>
                  </a:lnTo>
                  <a:lnTo>
                    <a:pt x="316254" y="225918"/>
                  </a:lnTo>
                  <a:lnTo>
                    <a:pt x="318968" y="247400"/>
                  </a:lnTo>
                  <a:lnTo>
                    <a:pt x="319692" y="259796"/>
                  </a:lnTo>
                  <a:lnTo>
                    <a:pt x="320496" y="286270"/>
                  </a:lnTo>
                  <a:lnTo>
                    <a:pt x="321083" y="376164"/>
                  </a:lnTo>
                  <a:lnTo>
                    <a:pt x="321137" y="488582"/>
                  </a:lnTo>
                  <a:lnTo>
                    <a:pt x="319021" y="510719"/>
                  </a:lnTo>
                  <a:lnTo>
                    <a:pt x="316229" y="529554"/>
                  </a:lnTo>
                  <a:lnTo>
                    <a:pt x="314437" y="552464"/>
                  </a:lnTo>
                  <a:lnTo>
                    <a:pt x="314289" y="556041"/>
                  </a:lnTo>
                  <a:lnTo>
                    <a:pt x="314985" y="558425"/>
                  </a:lnTo>
                  <a:lnTo>
                    <a:pt x="316243" y="560015"/>
                  </a:lnTo>
                  <a:lnTo>
                    <a:pt x="317875" y="561075"/>
                  </a:lnTo>
                  <a:lnTo>
                    <a:pt x="319757" y="560988"/>
                  </a:lnTo>
                  <a:lnTo>
                    <a:pt x="321805" y="560136"/>
                  </a:lnTo>
                  <a:lnTo>
                    <a:pt x="323964" y="558774"/>
                  </a:lnTo>
                  <a:lnTo>
                    <a:pt x="328480" y="550912"/>
                  </a:lnTo>
                  <a:lnTo>
                    <a:pt x="335485" y="530980"/>
                  </a:lnTo>
                  <a:lnTo>
                    <a:pt x="340215" y="512365"/>
                  </a:lnTo>
                  <a:lnTo>
                    <a:pt x="344963" y="488216"/>
                  </a:lnTo>
                  <a:lnTo>
                    <a:pt x="348134" y="475109"/>
                  </a:lnTo>
                  <a:lnTo>
                    <a:pt x="351836" y="461609"/>
                  </a:lnTo>
                  <a:lnTo>
                    <a:pt x="355891" y="447846"/>
                  </a:lnTo>
                  <a:lnTo>
                    <a:pt x="358594" y="434701"/>
                  </a:lnTo>
                  <a:lnTo>
                    <a:pt x="360397" y="421970"/>
                  </a:lnTo>
                  <a:lnTo>
                    <a:pt x="361598" y="409514"/>
                  </a:lnTo>
                  <a:lnTo>
                    <a:pt x="363193" y="396447"/>
                  </a:lnTo>
                  <a:lnTo>
                    <a:pt x="367082" y="369228"/>
                  </a:lnTo>
                  <a:lnTo>
                    <a:pt x="373573" y="345489"/>
                  </a:lnTo>
                  <a:lnTo>
                    <a:pt x="380162" y="325149"/>
                  </a:lnTo>
                  <a:lnTo>
                    <a:pt x="384665" y="301105"/>
                  </a:lnTo>
                  <a:lnTo>
                    <a:pt x="390673" y="284367"/>
                  </a:lnTo>
                  <a:lnTo>
                    <a:pt x="395170" y="277082"/>
                  </a:lnTo>
                  <a:lnTo>
                    <a:pt x="396687" y="275615"/>
                  </a:lnTo>
                  <a:lnTo>
                    <a:pt x="397698" y="275431"/>
                  </a:lnTo>
                  <a:lnTo>
                    <a:pt x="398372" y="276103"/>
                  </a:lnTo>
                  <a:lnTo>
                    <a:pt x="398821" y="277344"/>
                  </a:lnTo>
                  <a:lnTo>
                    <a:pt x="399543" y="285039"/>
                  </a:lnTo>
                  <a:lnTo>
                    <a:pt x="399602" y="287270"/>
                  </a:lnTo>
                  <a:lnTo>
                    <a:pt x="403478" y="305579"/>
                  </a:lnTo>
                  <a:lnTo>
                    <a:pt x="405359" y="324345"/>
                  </a:lnTo>
                  <a:lnTo>
                    <a:pt x="406195" y="346708"/>
                  </a:lnTo>
                  <a:lnTo>
                    <a:pt x="406732" y="399870"/>
                  </a:lnTo>
                  <a:lnTo>
                    <a:pt x="406776" y="413831"/>
                  </a:lnTo>
                  <a:lnTo>
                    <a:pt x="406012" y="427900"/>
                  </a:lnTo>
                  <a:lnTo>
                    <a:pt x="404708" y="442042"/>
                  </a:lnTo>
                  <a:lnTo>
                    <a:pt x="403046" y="456233"/>
                  </a:lnTo>
                  <a:lnTo>
                    <a:pt x="401937" y="470455"/>
                  </a:lnTo>
                  <a:lnTo>
                    <a:pt x="401198" y="484700"/>
                  </a:lnTo>
                  <a:lnTo>
                    <a:pt x="400377" y="512434"/>
                  </a:lnTo>
                  <a:lnTo>
                    <a:pt x="399759" y="581072"/>
                  </a:lnTo>
                  <a:lnTo>
                    <a:pt x="399723" y="597869"/>
                  </a:lnTo>
                  <a:lnTo>
                    <a:pt x="400514" y="580804"/>
                  </a:lnTo>
                  <a:lnTo>
                    <a:pt x="416513" y="490679"/>
                  </a:lnTo>
                  <a:lnTo>
                    <a:pt x="423569" y="444783"/>
                  </a:lnTo>
                  <a:lnTo>
                    <a:pt x="425145" y="429485"/>
                  </a:lnTo>
                  <a:lnTo>
                    <a:pt x="426195" y="414524"/>
                  </a:lnTo>
                  <a:lnTo>
                    <a:pt x="427362" y="385994"/>
                  </a:lnTo>
                  <a:lnTo>
                    <a:pt x="428019" y="348413"/>
                  </a:lnTo>
                  <a:lnTo>
                    <a:pt x="428172" y="326978"/>
                  </a:lnTo>
                  <a:lnTo>
                    <a:pt x="426124" y="311101"/>
                  </a:lnTo>
                  <a:lnTo>
                    <a:pt x="422134" y="291766"/>
                  </a:lnTo>
                  <a:lnTo>
                    <a:pt x="421443" y="282923"/>
                  </a:lnTo>
                  <a:lnTo>
                    <a:pt x="421345" y="282684"/>
                  </a:lnTo>
                  <a:lnTo>
                    <a:pt x="421238" y="286653"/>
                  </a:lnTo>
                  <a:lnTo>
                    <a:pt x="415509" y="308722"/>
                  </a:lnTo>
                  <a:lnTo>
                    <a:pt x="412336" y="330368"/>
                  </a:lnTo>
                  <a:lnTo>
                    <a:pt x="408502" y="347797"/>
                  </a:lnTo>
                  <a:lnTo>
                    <a:pt x="404153" y="366127"/>
                  </a:lnTo>
                  <a:lnTo>
                    <a:pt x="401690" y="386974"/>
                  </a:lnTo>
                  <a:lnTo>
                    <a:pt x="400596" y="409468"/>
                  </a:lnTo>
                  <a:lnTo>
                    <a:pt x="400109" y="432695"/>
                  </a:lnTo>
                  <a:lnTo>
                    <a:pt x="397777" y="454130"/>
                  </a:lnTo>
                  <a:lnTo>
                    <a:pt x="393300" y="474240"/>
                  </a:lnTo>
                  <a:lnTo>
                    <a:pt x="386019" y="493762"/>
                  </a:lnTo>
                  <a:lnTo>
                    <a:pt x="381725" y="510904"/>
                  </a:lnTo>
                  <a:lnTo>
                    <a:pt x="379022" y="524873"/>
                  </a:lnTo>
                  <a:lnTo>
                    <a:pt x="375175" y="533728"/>
                  </a:lnTo>
                  <a:lnTo>
                    <a:pt x="365348" y="547209"/>
                  </a:lnTo>
                  <a:lnTo>
                    <a:pt x="364899" y="546981"/>
                  </a:lnTo>
                  <a:lnTo>
                    <a:pt x="364600" y="546036"/>
                  </a:lnTo>
                  <a:lnTo>
                    <a:pt x="364054" y="522364"/>
                  </a:lnTo>
                  <a:lnTo>
                    <a:pt x="364002" y="415345"/>
                  </a:lnTo>
                  <a:lnTo>
                    <a:pt x="364796" y="402716"/>
                  </a:lnTo>
                  <a:lnTo>
                    <a:pt x="366119" y="389534"/>
                  </a:lnTo>
                  <a:lnTo>
                    <a:pt x="367794" y="375983"/>
                  </a:lnTo>
                  <a:lnTo>
                    <a:pt x="368911" y="362981"/>
                  </a:lnTo>
                  <a:lnTo>
                    <a:pt x="369656" y="350344"/>
                  </a:lnTo>
                  <a:lnTo>
                    <a:pt x="370152" y="337950"/>
                  </a:lnTo>
                  <a:lnTo>
                    <a:pt x="369690" y="324926"/>
                  </a:lnTo>
                  <a:lnTo>
                    <a:pt x="368587" y="311480"/>
                  </a:lnTo>
                  <a:lnTo>
                    <a:pt x="367059" y="297754"/>
                  </a:lnTo>
                  <a:lnTo>
                    <a:pt x="365360" y="274036"/>
                  </a:lnTo>
                  <a:lnTo>
                    <a:pt x="363812" y="253705"/>
                  </a:lnTo>
                  <a:lnTo>
                    <a:pt x="358467" y="225484"/>
                  </a:lnTo>
                  <a:lnTo>
                    <a:pt x="357070" y="210660"/>
                  </a:lnTo>
                  <a:lnTo>
                    <a:pt x="356999" y="210696"/>
                  </a:lnTo>
                  <a:lnTo>
                    <a:pt x="356952" y="211515"/>
                  </a:lnTo>
                  <a:lnTo>
                    <a:pt x="354783" y="214540"/>
                  </a:lnTo>
                  <a:lnTo>
                    <a:pt x="353093" y="216459"/>
                  </a:lnTo>
                  <a:lnTo>
                    <a:pt x="352761" y="220119"/>
                  </a:lnTo>
                  <a:lnTo>
                    <a:pt x="355291" y="237440"/>
                  </a:lnTo>
                  <a:lnTo>
                    <a:pt x="356161" y="253580"/>
                  </a:lnTo>
                  <a:lnTo>
                    <a:pt x="356548" y="275569"/>
                  </a:lnTo>
                  <a:lnTo>
                    <a:pt x="356853" y="429361"/>
                  </a:lnTo>
                  <a:lnTo>
                    <a:pt x="356061" y="446191"/>
                  </a:lnTo>
                  <a:lnTo>
                    <a:pt x="354739" y="462967"/>
                  </a:lnTo>
                  <a:lnTo>
                    <a:pt x="351153" y="496424"/>
                  </a:lnTo>
                  <a:lnTo>
                    <a:pt x="346914" y="529815"/>
                  </a:lnTo>
                  <a:lnTo>
                    <a:pt x="345466" y="544910"/>
                  </a:lnTo>
                  <a:lnTo>
                    <a:pt x="344501" y="558943"/>
                  </a:lnTo>
                  <a:lnTo>
                    <a:pt x="343857" y="572266"/>
                  </a:lnTo>
                  <a:lnTo>
                    <a:pt x="341026" y="595537"/>
                  </a:lnTo>
                  <a:lnTo>
                    <a:pt x="337915" y="614875"/>
                  </a:lnTo>
                  <a:lnTo>
                    <a:pt x="335645" y="638412"/>
                  </a:lnTo>
                  <a:lnTo>
                    <a:pt x="335524" y="636841"/>
                  </a:lnTo>
                  <a:lnTo>
                    <a:pt x="339248" y="620118"/>
                  </a:lnTo>
                  <a:lnTo>
                    <a:pt x="345378" y="591261"/>
                  </a:lnTo>
                  <a:lnTo>
                    <a:pt x="349904" y="564821"/>
                  </a:lnTo>
                  <a:lnTo>
                    <a:pt x="354561" y="533755"/>
                  </a:lnTo>
                  <a:lnTo>
                    <a:pt x="359276" y="498782"/>
                  </a:lnTo>
                  <a:lnTo>
                    <a:pt x="360851" y="480565"/>
                  </a:lnTo>
                  <a:lnTo>
                    <a:pt x="361901" y="462071"/>
                  </a:lnTo>
                  <a:lnTo>
                    <a:pt x="363068" y="425382"/>
                  </a:lnTo>
                  <a:lnTo>
                    <a:pt x="363879" y="347295"/>
                  </a:lnTo>
                  <a:lnTo>
                    <a:pt x="363991" y="286697"/>
                  </a:lnTo>
                  <a:lnTo>
                    <a:pt x="361880" y="275471"/>
                  </a:lnTo>
                  <a:lnTo>
                    <a:pt x="357850" y="265590"/>
                  </a:lnTo>
                  <a:lnTo>
                    <a:pt x="356725" y="265573"/>
                  </a:lnTo>
                  <a:lnTo>
                    <a:pt x="355182" y="266355"/>
                  </a:lnTo>
                  <a:lnTo>
                    <a:pt x="353359" y="267671"/>
                  </a:lnTo>
                  <a:lnTo>
                    <a:pt x="352144" y="270135"/>
                  </a:lnTo>
                  <a:lnTo>
                    <a:pt x="350794" y="277106"/>
                  </a:lnTo>
                  <a:lnTo>
                    <a:pt x="350034" y="297541"/>
                  </a:lnTo>
                  <a:lnTo>
                    <a:pt x="349742" y="359149"/>
                  </a:lnTo>
                  <a:lnTo>
                    <a:pt x="347610" y="383872"/>
                  </a:lnTo>
                  <a:lnTo>
                    <a:pt x="345930" y="396022"/>
                  </a:lnTo>
                  <a:lnTo>
                    <a:pt x="344810" y="409677"/>
                  </a:lnTo>
                  <a:lnTo>
                    <a:pt x="344064" y="424337"/>
                  </a:lnTo>
                  <a:lnTo>
                    <a:pt x="343566" y="439667"/>
                  </a:lnTo>
                  <a:lnTo>
                    <a:pt x="342440" y="453855"/>
                  </a:lnTo>
                  <a:lnTo>
                    <a:pt x="340896" y="467283"/>
                  </a:lnTo>
                  <a:lnTo>
                    <a:pt x="339073" y="480204"/>
                  </a:lnTo>
                  <a:lnTo>
                    <a:pt x="334931" y="505143"/>
                  </a:lnTo>
                  <a:lnTo>
                    <a:pt x="330443" y="528663"/>
                  </a:lnTo>
                  <a:lnTo>
                    <a:pt x="325803" y="549699"/>
                  </a:lnTo>
                  <a:lnTo>
                    <a:pt x="318729" y="571808"/>
                  </a:lnTo>
                  <a:lnTo>
                    <a:pt x="314930" y="586210"/>
                  </a:lnTo>
                  <a:lnTo>
                    <a:pt x="314619" y="586475"/>
                  </a:lnTo>
                  <a:lnTo>
                    <a:pt x="314411" y="585859"/>
                  </a:lnTo>
                  <a:lnTo>
                    <a:pt x="314050" y="565013"/>
                  </a:lnTo>
                  <a:lnTo>
                    <a:pt x="314813" y="548128"/>
                  </a:lnTo>
                  <a:lnTo>
                    <a:pt x="317799" y="527395"/>
                  </a:lnTo>
                  <a:lnTo>
                    <a:pt x="319654" y="502833"/>
                  </a:lnTo>
                  <a:lnTo>
                    <a:pt x="320149" y="489616"/>
                  </a:lnTo>
                  <a:lnTo>
                    <a:pt x="321273" y="475249"/>
                  </a:lnTo>
                  <a:lnTo>
                    <a:pt x="322816" y="460114"/>
                  </a:lnTo>
                  <a:lnTo>
                    <a:pt x="324638" y="444468"/>
                  </a:lnTo>
                  <a:lnTo>
                    <a:pt x="325853" y="428481"/>
                  </a:lnTo>
                  <a:lnTo>
                    <a:pt x="326663" y="412267"/>
                  </a:lnTo>
                  <a:lnTo>
                    <a:pt x="327563" y="380228"/>
                  </a:lnTo>
                  <a:lnTo>
                    <a:pt x="328188" y="310177"/>
                  </a:lnTo>
                  <a:lnTo>
                    <a:pt x="326124" y="287495"/>
                  </a:lnTo>
                  <a:lnTo>
                    <a:pt x="322561" y="267624"/>
                  </a:lnTo>
                  <a:lnTo>
                    <a:pt x="316092" y="244637"/>
                  </a:lnTo>
                  <a:lnTo>
                    <a:pt x="308912" y="228954"/>
                  </a:lnTo>
                  <a:lnTo>
                    <a:pt x="307259" y="222005"/>
                  </a:lnTo>
                  <a:lnTo>
                    <a:pt x="307123" y="222229"/>
                  </a:lnTo>
                  <a:lnTo>
                    <a:pt x="306867" y="246839"/>
                  </a:lnTo>
                  <a:lnTo>
                    <a:pt x="306852" y="373744"/>
                  </a:lnTo>
                  <a:lnTo>
                    <a:pt x="306058" y="390063"/>
                  </a:lnTo>
                  <a:lnTo>
                    <a:pt x="304735" y="406499"/>
                  </a:lnTo>
                  <a:lnTo>
                    <a:pt x="303059" y="423012"/>
                  </a:lnTo>
                  <a:lnTo>
                    <a:pt x="301942" y="440370"/>
                  </a:lnTo>
                  <a:lnTo>
                    <a:pt x="301197" y="458293"/>
                  </a:lnTo>
                  <a:lnTo>
                    <a:pt x="300701" y="476592"/>
                  </a:lnTo>
                  <a:lnTo>
                    <a:pt x="299576" y="494347"/>
                  </a:lnTo>
                  <a:lnTo>
                    <a:pt x="298032" y="511740"/>
                  </a:lnTo>
                  <a:lnTo>
                    <a:pt x="296210" y="528892"/>
                  </a:lnTo>
                  <a:lnTo>
                    <a:pt x="294201" y="544295"/>
                  </a:lnTo>
                  <a:lnTo>
                    <a:pt x="292068" y="558532"/>
                  </a:lnTo>
                  <a:lnTo>
                    <a:pt x="287581" y="584935"/>
                  </a:lnTo>
                  <a:lnTo>
                    <a:pt x="282941" y="609899"/>
                  </a:lnTo>
                  <a:lnTo>
                    <a:pt x="280350" y="627873"/>
                  </a:lnTo>
                  <a:lnTo>
                    <a:pt x="278550" y="649470"/>
                  </a:lnTo>
                  <a:lnTo>
                    <a:pt x="278398" y="646254"/>
                  </a:lnTo>
                  <a:lnTo>
                    <a:pt x="280447" y="639533"/>
                  </a:lnTo>
                  <a:lnTo>
                    <a:pt x="284004" y="628873"/>
                  </a:lnTo>
                  <a:lnTo>
                    <a:pt x="288230" y="610906"/>
                  </a:lnTo>
                  <a:lnTo>
                    <a:pt x="290469" y="598971"/>
                  </a:lnTo>
                  <a:lnTo>
                    <a:pt x="295072" y="570893"/>
                  </a:lnTo>
                  <a:lnTo>
                    <a:pt x="302127" y="523848"/>
                  </a:lnTo>
                  <a:lnTo>
                    <a:pt x="303701" y="506801"/>
                  </a:lnTo>
                  <a:lnTo>
                    <a:pt x="304751" y="489086"/>
                  </a:lnTo>
                  <a:lnTo>
                    <a:pt x="305918" y="453264"/>
                  </a:lnTo>
                  <a:lnTo>
                    <a:pt x="306729" y="371987"/>
                  </a:lnTo>
                  <a:lnTo>
                    <a:pt x="306815" y="327947"/>
                  </a:lnTo>
                  <a:lnTo>
                    <a:pt x="304719" y="305447"/>
                  </a:lnTo>
                  <a:lnTo>
                    <a:pt x="301193" y="281508"/>
                  </a:lnTo>
                  <a:lnTo>
                    <a:pt x="300001" y="266782"/>
                  </a:lnTo>
                  <a:lnTo>
                    <a:pt x="299110" y="265574"/>
                  </a:lnTo>
                  <a:lnTo>
                    <a:pt x="297721" y="264768"/>
                  </a:lnTo>
                  <a:lnTo>
                    <a:pt x="293583" y="263475"/>
                  </a:lnTo>
                  <a:lnTo>
                    <a:pt x="293017" y="267532"/>
                  </a:lnTo>
                  <a:lnTo>
                    <a:pt x="292654" y="286864"/>
                  </a:lnTo>
                  <a:lnTo>
                    <a:pt x="294720" y="304121"/>
                  </a:lnTo>
                  <a:lnTo>
                    <a:pt x="297491" y="325019"/>
                  </a:lnTo>
                  <a:lnTo>
                    <a:pt x="298723" y="347537"/>
                  </a:lnTo>
                  <a:lnTo>
                    <a:pt x="299270" y="372891"/>
                  </a:lnTo>
                  <a:lnTo>
                    <a:pt x="299621" y="427972"/>
                  </a:lnTo>
                  <a:lnTo>
                    <a:pt x="298856" y="442090"/>
                  </a:lnTo>
                  <a:lnTo>
                    <a:pt x="297553" y="456265"/>
                  </a:lnTo>
                  <a:lnTo>
                    <a:pt x="295890" y="470477"/>
                  </a:lnTo>
                  <a:lnTo>
                    <a:pt x="294781" y="484714"/>
                  </a:lnTo>
                  <a:lnTo>
                    <a:pt x="294042" y="498968"/>
                  </a:lnTo>
                  <a:lnTo>
                    <a:pt x="293550" y="513233"/>
                  </a:lnTo>
                  <a:lnTo>
                    <a:pt x="290885" y="537550"/>
                  </a:lnTo>
                  <a:lnTo>
                    <a:pt x="287849" y="558147"/>
                  </a:lnTo>
                  <a:lnTo>
                    <a:pt x="286140" y="582337"/>
                  </a:lnTo>
                  <a:lnTo>
                    <a:pt x="285515" y="602620"/>
                  </a:lnTo>
                  <a:lnTo>
                    <a:pt x="285426" y="579899"/>
                  </a:lnTo>
                  <a:lnTo>
                    <a:pt x="286216" y="555532"/>
                  </a:lnTo>
                  <a:lnTo>
                    <a:pt x="289213" y="534654"/>
                  </a:lnTo>
                  <a:lnTo>
                    <a:pt x="291075" y="510029"/>
                  </a:lnTo>
                  <a:lnTo>
                    <a:pt x="291571" y="496795"/>
                  </a:lnTo>
                  <a:lnTo>
                    <a:pt x="292696" y="484003"/>
                  </a:lnTo>
                  <a:lnTo>
                    <a:pt x="296062" y="459207"/>
                  </a:lnTo>
                  <a:lnTo>
                    <a:pt x="297277" y="446245"/>
                  </a:lnTo>
                  <a:lnTo>
                    <a:pt x="298088" y="432841"/>
                  </a:lnTo>
                  <a:lnTo>
                    <a:pt x="298988" y="405247"/>
                  </a:lnTo>
                  <a:lnTo>
                    <a:pt x="299388" y="377108"/>
                  </a:lnTo>
                  <a:lnTo>
                    <a:pt x="298701" y="363731"/>
                  </a:lnTo>
                  <a:lnTo>
                    <a:pt x="297449" y="350844"/>
                  </a:lnTo>
                  <a:lnTo>
                    <a:pt x="294735" y="326736"/>
                  </a:lnTo>
                  <a:lnTo>
                    <a:pt x="293529" y="305437"/>
                  </a:lnTo>
                  <a:lnTo>
                    <a:pt x="290876" y="285388"/>
                  </a:lnTo>
                  <a:lnTo>
                    <a:pt x="287845" y="267481"/>
                  </a:lnTo>
                  <a:lnTo>
                    <a:pt x="286498" y="254231"/>
                  </a:lnTo>
                  <a:lnTo>
                    <a:pt x="284551" y="249269"/>
                  </a:lnTo>
                  <a:lnTo>
                    <a:pt x="281666" y="245167"/>
                  </a:lnTo>
                  <a:lnTo>
                    <a:pt x="274227" y="238493"/>
                  </a:lnTo>
                  <a:lnTo>
                    <a:pt x="259448" y="229051"/>
                  </a:lnTo>
                  <a:lnTo>
                    <a:pt x="257786" y="229307"/>
                  </a:lnTo>
                  <a:lnTo>
                    <a:pt x="253824" y="231709"/>
                  </a:lnTo>
                  <a:lnTo>
                    <a:pt x="253244" y="233460"/>
                  </a:lnTo>
                  <a:lnTo>
                    <a:pt x="253650" y="235422"/>
                  </a:lnTo>
                  <a:lnTo>
                    <a:pt x="254715" y="237523"/>
                  </a:lnTo>
                  <a:lnTo>
                    <a:pt x="267591" y="251858"/>
                  </a:lnTo>
                  <a:lnTo>
                    <a:pt x="271153" y="258799"/>
                  </a:lnTo>
                  <a:lnTo>
                    <a:pt x="275110" y="274979"/>
                  </a:lnTo>
                  <a:lnTo>
                    <a:pt x="281131" y="309522"/>
                  </a:lnTo>
                  <a:lnTo>
                    <a:pt x="281767" y="323436"/>
                  </a:lnTo>
                  <a:lnTo>
                    <a:pt x="281397" y="338268"/>
                  </a:lnTo>
                  <a:lnTo>
                    <a:pt x="280357" y="353713"/>
                  </a:lnTo>
                  <a:lnTo>
                    <a:pt x="279663" y="368771"/>
                  </a:lnTo>
                  <a:lnTo>
                    <a:pt x="278893" y="398203"/>
                  </a:lnTo>
                  <a:lnTo>
                    <a:pt x="278459" y="445340"/>
                  </a:lnTo>
                  <a:lnTo>
                    <a:pt x="277605" y="460813"/>
                  </a:lnTo>
                  <a:lnTo>
                    <a:pt x="276241" y="475890"/>
                  </a:lnTo>
                  <a:lnTo>
                    <a:pt x="274538" y="490704"/>
                  </a:lnTo>
                  <a:lnTo>
                    <a:pt x="272609" y="504549"/>
                  </a:lnTo>
                  <a:lnTo>
                    <a:pt x="268349" y="530515"/>
                  </a:lnTo>
                  <a:lnTo>
                    <a:pt x="265927" y="553169"/>
                  </a:lnTo>
                  <a:lnTo>
                    <a:pt x="264057" y="572233"/>
                  </a:lnTo>
                  <a:lnTo>
                    <a:pt x="257952" y="595087"/>
                  </a:lnTo>
                  <a:lnTo>
                    <a:pt x="257583" y="595568"/>
                  </a:lnTo>
                  <a:lnTo>
                    <a:pt x="257337" y="595096"/>
                  </a:lnTo>
                  <a:lnTo>
                    <a:pt x="257173" y="593987"/>
                  </a:lnTo>
                  <a:lnTo>
                    <a:pt x="261819" y="573510"/>
                  </a:lnTo>
                  <a:lnTo>
                    <a:pt x="263025" y="554550"/>
                  </a:lnTo>
                  <a:lnTo>
                    <a:pt x="264934" y="542350"/>
                  </a:lnTo>
                  <a:lnTo>
                    <a:pt x="267794" y="528661"/>
                  </a:lnTo>
                  <a:lnTo>
                    <a:pt x="271288" y="513978"/>
                  </a:lnTo>
                  <a:lnTo>
                    <a:pt x="273617" y="499428"/>
                  </a:lnTo>
                  <a:lnTo>
                    <a:pt x="275170" y="484965"/>
                  </a:lnTo>
                  <a:lnTo>
                    <a:pt x="276206" y="470560"/>
                  </a:lnTo>
                  <a:lnTo>
                    <a:pt x="279473" y="437622"/>
                  </a:lnTo>
                  <a:lnTo>
                    <a:pt x="281455" y="419948"/>
                  </a:lnTo>
                  <a:lnTo>
                    <a:pt x="282777" y="402610"/>
                  </a:lnTo>
                  <a:lnTo>
                    <a:pt x="283658" y="385494"/>
                  </a:lnTo>
                  <a:lnTo>
                    <a:pt x="284637" y="351660"/>
                  </a:lnTo>
                  <a:lnTo>
                    <a:pt x="285317" y="275557"/>
                  </a:lnTo>
                  <a:lnTo>
                    <a:pt x="283258" y="252264"/>
                  </a:lnTo>
                  <a:lnTo>
                    <a:pt x="280490" y="232916"/>
                  </a:lnTo>
                  <a:lnTo>
                    <a:pt x="278139" y="213892"/>
                  </a:lnTo>
                  <a:lnTo>
                    <a:pt x="271453" y="199496"/>
                  </a:lnTo>
                  <a:lnTo>
                    <a:pt x="271175" y="218722"/>
                  </a:lnTo>
                  <a:lnTo>
                    <a:pt x="271134" y="339025"/>
                  </a:lnTo>
                  <a:lnTo>
                    <a:pt x="270339" y="355011"/>
                  </a:lnTo>
                  <a:lnTo>
                    <a:pt x="269016" y="371225"/>
                  </a:lnTo>
                  <a:lnTo>
                    <a:pt x="265430" y="404056"/>
                  </a:lnTo>
                  <a:lnTo>
                    <a:pt x="261190" y="437168"/>
                  </a:lnTo>
                  <a:lnTo>
                    <a:pt x="259741" y="452984"/>
                  </a:lnTo>
                  <a:lnTo>
                    <a:pt x="258776" y="468289"/>
                  </a:lnTo>
                  <a:lnTo>
                    <a:pt x="258132" y="483256"/>
                  </a:lnTo>
                  <a:lnTo>
                    <a:pt x="256910" y="497996"/>
                  </a:lnTo>
                  <a:lnTo>
                    <a:pt x="255301" y="512585"/>
                  </a:lnTo>
                  <a:lnTo>
                    <a:pt x="253434" y="527074"/>
                  </a:lnTo>
                  <a:lnTo>
                    <a:pt x="251396" y="540702"/>
                  </a:lnTo>
                  <a:lnTo>
                    <a:pt x="247015" y="566427"/>
                  </a:lnTo>
                  <a:lnTo>
                    <a:pt x="244539" y="584740"/>
                  </a:lnTo>
                  <a:lnTo>
                    <a:pt x="242645" y="597376"/>
                  </a:lnTo>
                  <a:lnTo>
                    <a:pt x="236523" y="610960"/>
                  </a:lnTo>
                  <a:lnTo>
                    <a:pt x="236947" y="610914"/>
                  </a:lnTo>
                  <a:lnTo>
                    <a:pt x="239535" y="608745"/>
                  </a:lnTo>
                  <a:lnTo>
                    <a:pt x="240543" y="605468"/>
                  </a:lnTo>
                  <a:lnTo>
                    <a:pt x="244276" y="580982"/>
                  </a:lnTo>
                  <a:lnTo>
                    <a:pt x="247290" y="562369"/>
                  </a:lnTo>
                  <a:lnTo>
                    <a:pt x="248630" y="538221"/>
                  </a:lnTo>
                  <a:lnTo>
                    <a:pt x="249781" y="525115"/>
                  </a:lnTo>
                  <a:lnTo>
                    <a:pt x="251342" y="511615"/>
                  </a:lnTo>
                  <a:lnTo>
                    <a:pt x="253176" y="497851"/>
                  </a:lnTo>
                  <a:lnTo>
                    <a:pt x="254399" y="483120"/>
                  </a:lnTo>
                  <a:lnTo>
                    <a:pt x="255215" y="467743"/>
                  </a:lnTo>
                  <a:lnTo>
                    <a:pt x="256121" y="436634"/>
                  </a:lnTo>
                  <a:lnTo>
                    <a:pt x="256750" y="359644"/>
                  </a:lnTo>
                  <a:lnTo>
                    <a:pt x="255988" y="344945"/>
                  </a:lnTo>
                  <a:lnTo>
                    <a:pt x="254686" y="331176"/>
                  </a:lnTo>
                  <a:lnTo>
                    <a:pt x="253025" y="318028"/>
                  </a:lnTo>
                  <a:lnTo>
                    <a:pt x="249062" y="294953"/>
                  </a:lnTo>
                  <a:lnTo>
                    <a:pt x="244655" y="274907"/>
                  </a:lnTo>
                  <a:lnTo>
                    <a:pt x="238505" y="251822"/>
                  </a:lnTo>
                  <a:lnTo>
                    <a:pt x="236788" y="242773"/>
                  </a:lnTo>
                  <a:lnTo>
                    <a:pt x="235536" y="240043"/>
                  </a:lnTo>
                  <a:lnTo>
                    <a:pt x="233908" y="238223"/>
                  </a:lnTo>
                  <a:lnTo>
                    <a:pt x="229384" y="235301"/>
                  </a:lnTo>
                  <a:lnTo>
                    <a:pt x="224808" y="234795"/>
                  </a:lnTo>
                  <a:lnTo>
                    <a:pt x="223581" y="237105"/>
                  </a:lnTo>
                  <a:lnTo>
                    <a:pt x="221854" y="251734"/>
                  </a:lnTo>
                  <a:lnTo>
                    <a:pt x="221342" y="271944"/>
                  </a:lnTo>
                  <a:lnTo>
                    <a:pt x="221222" y="288758"/>
                  </a:lnTo>
                  <a:lnTo>
                    <a:pt x="223286" y="311048"/>
                  </a:lnTo>
                  <a:lnTo>
                    <a:pt x="224947" y="323659"/>
                  </a:lnTo>
                  <a:lnTo>
                    <a:pt x="226055" y="337623"/>
                  </a:lnTo>
                  <a:lnTo>
                    <a:pt x="226793" y="352489"/>
                  </a:lnTo>
                  <a:lnTo>
                    <a:pt x="227614" y="383823"/>
                  </a:lnTo>
                  <a:lnTo>
                    <a:pt x="227979" y="416270"/>
                  </a:lnTo>
                  <a:lnTo>
                    <a:pt x="227282" y="432701"/>
                  </a:lnTo>
                  <a:lnTo>
                    <a:pt x="226024" y="449211"/>
                  </a:lnTo>
                  <a:lnTo>
                    <a:pt x="224392" y="465775"/>
                  </a:lnTo>
                  <a:lnTo>
                    <a:pt x="220461" y="498995"/>
                  </a:lnTo>
                  <a:lnTo>
                    <a:pt x="216068" y="531487"/>
                  </a:lnTo>
                  <a:lnTo>
                    <a:pt x="211470" y="561802"/>
                  </a:lnTo>
                  <a:lnTo>
                    <a:pt x="209926" y="574967"/>
                  </a:lnTo>
                  <a:lnTo>
                    <a:pt x="208211" y="598060"/>
                  </a:lnTo>
                  <a:lnTo>
                    <a:pt x="205332" y="616790"/>
                  </a:lnTo>
                  <a:lnTo>
                    <a:pt x="200809" y="640633"/>
                  </a:lnTo>
                  <a:lnTo>
                    <a:pt x="200025" y="646464"/>
                  </a:lnTo>
                  <a:lnTo>
                    <a:pt x="199793" y="640607"/>
                  </a:lnTo>
                  <a:lnTo>
                    <a:pt x="203517" y="621233"/>
                  </a:lnTo>
                  <a:lnTo>
                    <a:pt x="209647" y="591592"/>
                  </a:lnTo>
                  <a:lnTo>
                    <a:pt x="216490" y="553882"/>
                  </a:lnTo>
                  <a:lnTo>
                    <a:pt x="218036" y="539524"/>
                  </a:lnTo>
                  <a:lnTo>
                    <a:pt x="219066" y="524395"/>
                  </a:lnTo>
                  <a:lnTo>
                    <a:pt x="219753" y="508753"/>
                  </a:lnTo>
                  <a:lnTo>
                    <a:pt x="220516" y="474440"/>
                  </a:lnTo>
                  <a:lnTo>
                    <a:pt x="221116" y="320503"/>
                  </a:lnTo>
                  <a:lnTo>
                    <a:pt x="219005" y="298169"/>
                  </a:lnTo>
                  <a:lnTo>
                    <a:pt x="215471" y="274325"/>
                  </a:lnTo>
                  <a:lnTo>
                    <a:pt x="213850" y="262564"/>
                  </a:lnTo>
                  <a:lnTo>
                    <a:pt x="207159" y="242632"/>
                  </a:lnTo>
                  <a:lnTo>
                    <a:pt x="206867" y="265484"/>
                  </a:lnTo>
                  <a:lnTo>
                    <a:pt x="206839" y="409429"/>
                  </a:lnTo>
                  <a:lnTo>
                    <a:pt x="206045" y="425759"/>
                  </a:lnTo>
                  <a:lnTo>
                    <a:pt x="204722" y="442202"/>
                  </a:lnTo>
                  <a:lnTo>
                    <a:pt x="203047" y="458721"/>
                  </a:lnTo>
                  <a:lnTo>
                    <a:pt x="201930" y="474495"/>
                  </a:lnTo>
                  <a:lnTo>
                    <a:pt x="201185" y="489774"/>
                  </a:lnTo>
                  <a:lnTo>
                    <a:pt x="200688" y="504723"/>
                  </a:lnTo>
                  <a:lnTo>
                    <a:pt x="199564" y="519451"/>
                  </a:lnTo>
                  <a:lnTo>
                    <a:pt x="198020" y="534033"/>
                  </a:lnTo>
                  <a:lnTo>
                    <a:pt x="196197" y="548516"/>
                  </a:lnTo>
                  <a:lnTo>
                    <a:pt x="192055" y="573075"/>
                  </a:lnTo>
                  <a:lnTo>
                    <a:pt x="189156" y="592986"/>
                  </a:lnTo>
                  <a:lnTo>
                    <a:pt x="191646" y="616587"/>
                  </a:lnTo>
                  <a:lnTo>
                    <a:pt x="192149" y="621849"/>
                  </a:lnTo>
                  <a:lnTo>
                    <a:pt x="192283" y="622142"/>
                  </a:lnTo>
                  <a:lnTo>
                    <a:pt x="192373" y="621543"/>
                  </a:lnTo>
                  <a:lnTo>
                    <a:pt x="190355" y="618761"/>
                  </a:lnTo>
                  <a:lnTo>
                    <a:pt x="188706" y="616908"/>
                  </a:lnTo>
                  <a:lnTo>
                    <a:pt x="188400" y="613291"/>
                  </a:lnTo>
                  <a:lnTo>
                    <a:pt x="191762" y="595236"/>
                  </a:lnTo>
                  <a:lnTo>
                    <a:pt x="202286" y="543033"/>
                  </a:lnTo>
                  <a:lnTo>
                    <a:pt x="203804" y="529910"/>
                  </a:lnTo>
                  <a:lnTo>
                    <a:pt x="204816" y="515605"/>
                  </a:lnTo>
                  <a:lnTo>
                    <a:pt x="205490" y="500512"/>
                  </a:lnTo>
                  <a:lnTo>
                    <a:pt x="206733" y="485687"/>
                  </a:lnTo>
                  <a:lnTo>
                    <a:pt x="208356" y="471042"/>
                  </a:lnTo>
                  <a:lnTo>
                    <a:pt x="210232" y="456516"/>
                  </a:lnTo>
                  <a:lnTo>
                    <a:pt x="211482" y="442069"/>
                  </a:lnTo>
                  <a:lnTo>
                    <a:pt x="212316" y="427676"/>
                  </a:lnTo>
                  <a:lnTo>
                    <a:pt x="213242" y="398983"/>
                  </a:lnTo>
                  <a:lnTo>
                    <a:pt x="213653" y="370355"/>
                  </a:lnTo>
                  <a:lnTo>
                    <a:pt x="212969" y="356054"/>
                  </a:lnTo>
                  <a:lnTo>
                    <a:pt x="211720" y="341757"/>
                  </a:lnTo>
                  <a:lnTo>
                    <a:pt x="210093" y="327464"/>
                  </a:lnTo>
                  <a:lnTo>
                    <a:pt x="208285" y="303115"/>
                  </a:lnTo>
                  <a:lnTo>
                    <a:pt x="206688" y="283297"/>
                  </a:lnTo>
                  <a:lnTo>
                    <a:pt x="202120" y="263216"/>
                  </a:lnTo>
                  <a:lnTo>
                    <a:pt x="199620" y="248005"/>
                  </a:lnTo>
                  <a:lnTo>
                    <a:pt x="193639" y="236507"/>
                  </a:lnTo>
                  <a:lnTo>
                    <a:pt x="192483" y="236659"/>
                  </a:lnTo>
                  <a:lnTo>
                    <a:pt x="189081" y="238945"/>
                  </a:lnTo>
                  <a:lnTo>
                    <a:pt x="188651" y="242253"/>
                  </a:lnTo>
                  <a:lnTo>
                    <a:pt x="191546" y="264672"/>
                  </a:lnTo>
                  <a:lnTo>
                    <a:pt x="192253" y="289271"/>
                  </a:lnTo>
                  <a:lnTo>
                    <a:pt x="192534" y="375791"/>
                  </a:lnTo>
                  <a:lnTo>
                    <a:pt x="191746" y="391428"/>
                  </a:lnTo>
                  <a:lnTo>
                    <a:pt x="190427" y="407408"/>
                  </a:lnTo>
                  <a:lnTo>
                    <a:pt x="188754" y="423619"/>
                  </a:lnTo>
                  <a:lnTo>
                    <a:pt x="187639" y="439982"/>
                  </a:lnTo>
                  <a:lnTo>
                    <a:pt x="186895" y="456446"/>
                  </a:lnTo>
                  <a:lnTo>
                    <a:pt x="186399" y="472979"/>
                  </a:lnTo>
                  <a:lnTo>
                    <a:pt x="185275" y="487969"/>
                  </a:lnTo>
                  <a:lnTo>
                    <a:pt x="183732" y="501932"/>
                  </a:lnTo>
                  <a:lnTo>
                    <a:pt x="181909" y="515209"/>
                  </a:lnTo>
                  <a:lnTo>
                    <a:pt x="177768" y="540545"/>
                  </a:lnTo>
                  <a:lnTo>
                    <a:pt x="174075" y="563447"/>
                  </a:lnTo>
                  <a:lnTo>
                    <a:pt x="172433" y="581563"/>
                  </a:lnTo>
                  <a:lnTo>
                    <a:pt x="171380" y="605305"/>
                  </a:lnTo>
                  <a:lnTo>
                    <a:pt x="171197" y="610068"/>
                  </a:lnTo>
                  <a:lnTo>
                    <a:pt x="171130" y="595365"/>
                  </a:lnTo>
                  <a:lnTo>
                    <a:pt x="173241" y="578816"/>
                  </a:lnTo>
                  <a:lnTo>
                    <a:pt x="176825" y="556644"/>
                  </a:lnTo>
                  <a:lnTo>
                    <a:pt x="187913" y="481056"/>
                  </a:lnTo>
                  <a:lnTo>
                    <a:pt x="189459" y="463986"/>
                  </a:lnTo>
                  <a:lnTo>
                    <a:pt x="190490" y="446255"/>
                  </a:lnTo>
                  <a:lnTo>
                    <a:pt x="191635" y="409622"/>
                  </a:lnTo>
                  <a:lnTo>
                    <a:pt x="192144" y="372173"/>
                  </a:lnTo>
                  <a:lnTo>
                    <a:pt x="191486" y="354885"/>
                  </a:lnTo>
                  <a:lnTo>
                    <a:pt x="190254" y="338596"/>
                  </a:lnTo>
                  <a:lnTo>
                    <a:pt x="188639" y="322975"/>
                  </a:lnTo>
                  <a:lnTo>
                    <a:pt x="187562" y="307798"/>
                  </a:lnTo>
                  <a:lnTo>
                    <a:pt x="186844" y="292918"/>
                  </a:lnTo>
                  <a:lnTo>
                    <a:pt x="186046" y="265271"/>
                  </a:lnTo>
                  <a:lnTo>
                    <a:pt x="185691" y="242402"/>
                  </a:lnTo>
                  <a:lnTo>
                    <a:pt x="183417" y="223770"/>
                  </a:lnTo>
                  <a:lnTo>
                    <a:pt x="179761" y="209139"/>
                  </a:lnTo>
                  <a:lnTo>
                    <a:pt x="172415" y="194171"/>
                  </a:lnTo>
                  <a:lnTo>
                    <a:pt x="171983" y="194148"/>
                  </a:lnTo>
                  <a:lnTo>
                    <a:pt x="171696" y="194926"/>
                  </a:lnTo>
                  <a:lnTo>
                    <a:pt x="171171" y="216176"/>
                  </a:lnTo>
                  <a:lnTo>
                    <a:pt x="171120" y="412333"/>
                  </a:lnTo>
                  <a:lnTo>
                    <a:pt x="170327" y="426108"/>
                  </a:lnTo>
                  <a:lnTo>
                    <a:pt x="169004" y="439260"/>
                  </a:lnTo>
                  <a:lnTo>
                    <a:pt x="167328" y="451996"/>
                  </a:lnTo>
                  <a:lnTo>
                    <a:pt x="165466" y="476731"/>
                  </a:lnTo>
                  <a:lnTo>
                    <a:pt x="163845" y="499367"/>
                  </a:lnTo>
                  <a:lnTo>
                    <a:pt x="158453" y="529067"/>
                  </a:lnTo>
                  <a:lnTo>
                    <a:pt x="156928" y="547171"/>
                  </a:lnTo>
                  <a:lnTo>
                    <a:pt x="156841" y="535020"/>
                  </a:lnTo>
                  <a:lnTo>
                    <a:pt x="161744" y="510269"/>
                  </a:lnTo>
                  <a:lnTo>
                    <a:pt x="162984" y="490724"/>
                  </a:lnTo>
                  <a:lnTo>
                    <a:pt x="163536" y="470925"/>
                  </a:lnTo>
                  <a:lnTo>
                    <a:pt x="164574" y="450749"/>
                  </a:lnTo>
                  <a:lnTo>
                    <a:pt x="167682" y="428552"/>
                  </a:lnTo>
                  <a:lnTo>
                    <a:pt x="168828" y="416283"/>
                  </a:lnTo>
                  <a:lnTo>
                    <a:pt x="169592" y="403341"/>
                  </a:lnTo>
                  <a:lnTo>
                    <a:pt x="170102" y="389951"/>
                  </a:lnTo>
                  <a:lnTo>
                    <a:pt x="169647" y="377055"/>
                  </a:lnTo>
                  <a:lnTo>
                    <a:pt x="168551" y="364489"/>
                  </a:lnTo>
                  <a:lnTo>
                    <a:pt x="166010" y="339944"/>
                  </a:lnTo>
                  <a:lnTo>
                    <a:pt x="164880" y="315805"/>
                  </a:lnTo>
                  <a:lnTo>
                    <a:pt x="162261" y="293965"/>
                  </a:lnTo>
                  <a:lnTo>
                    <a:pt x="158452" y="274468"/>
                  </a:lnTo>
                  <a:lnTo>
                    <a:pt x="152638" y="250898"/>
                  </a:lnTo>
                  <a:lnTo>
                    <a:pt x="150077" y="230842"/>
                  </a:lnTo>
                  <a:lnTo>
                    <a:pt x="149154" y="228914"/>
                  </a:lnTo>
                  <a:lnTo>
                    <a:pt x="146012" y="224655"/>
                  </a:lnTo>
                  <a:lnTo>
                    <a:pt x="144856" y="223995"/>
                  </a:lnTo>
                  <a:lnTo>
                    <a:pt x="144086" y="224349"/>
                  </a:lnTo>
                  <a:lnTo>
                    <a:pt x="143572" y="225379"/>
                  </a:lnTo>
                  <a:lnTo>
                    <a:pt x="142681" y="244826"/>
                  </a:lnTo>
                  <a:lnTo>
                    <a:pt x="142546" y="409045"/>
                  </a:lnTo>
                  <a:lnTo>
                    <a:pt x="141752" y="425503"/>
                  </a:lnTo>
                  <a:lnTo>
                    <a:pt x="140429" y="442032"/>
                  </a:lnTo>
                  <a:lnTo>
                    <a:pt x="134775" y="493957"/>
                  </a:lnTo>
                  <a:lnTo>
                    <a:pt x="130360" y="529248"/>
                  </a:lnTo>
                  <a:lnTo>
                    <a:pt x="125753" y="560807"/>
                  </a:lnTo>
                  <a:lnTo>
                    <a:pt x="121059" y="588592"/>
                  </a:lnTo>
                  <a:lnTo>
                    <a:pt x="117121" y="612582"/>
                  </a:lnTo>
                  <a:lnTo>
                    <a:pt x="115371" y="631182"/>
                  </a:lnTo>
                  <a:lnTo>
                    <a:pt x="112476" y="643153"/>
                  </a:lnTo>
                  <a:lnTo>
                    <a:pt x="107943" y="653513"/>
                  </a:lnTo>
                  <a:lnTo>
                    <a:pt x="107570" y="653569"/>
                  </a:lnTo>
                  <a:lnTo>
                    <a:pt x="107322" y="652813"/>
                  </a:lnTo>
                  <a:lnTo>
                    <a:pt x="107157" y="651515"/>
                  </a:lnTo>
                  <a:lnTo>
                    <a:pt x="111801" y="630736"/>
                  </a:lnTo>
                  <a:lnTo>
                    <a:pt x="113006" y="611734"/>
                  </a:lnTo>
                  <a:lnTo>
                    <a:pt x="115659" y="587943"/>
                  </a:lnTo>
                  <a:lnTo>
                    <a:pt x="123829" y="530072"/>
                  </a:lnTo>
                  <a:lnTo>
                    <a:pt x="125305" y="513332"/>
                  </a:lnTo>
                  <a:lnTo>
                    <a:pt x="126289" y="495821"/>
                  </a:lnTo>
                  <a:lnTo>
                    <a:pt x="127383" y="460226"/>
                  </a:lnTo>
                  <a:lnTo>
                    <a:pt x="128143" y="375314"/>
                  </a:lnTo>
                  <a:lnTo>
                    <a:pt x="127387" y="360153"/>
                  </a:lnTo>
                  <a:lnTo>
                    <a:pt x="126090" y="346078"/>
                  </a:lnTo>
                  <a:lnTo>
                    <a:pt x="124431" y="332725"/>
                  </a:lnTo>
                  <a:lnTo>
                    <a:pt x="122588" y="309422"/>
                  </a:lnTo>
                  <a:lnTo>
                    <a:pt x="120976" y="290070"/>
                  </a:lnTo>
                  <a:lnTo>
                    <a:pt x="116399" y="270249"/>
                  </a:lnTo>
                  <a:lnTo>
                    <a:pt x="114183" y="246047"/>
                  </a:lnTo>
                  <a:lnTo>
                    <a:pt x="114065" y="243646"/>
                  </a:lnTo>
                  <a:lnTo>
                    <a:pt x="114033" y="243800"/>
                  </a:lnTo>
                  <a:lnTo>
                    <a:pt x="113974" y="266162"/>
                  </a:lnTo>
                  <a:lnTo>
                    <a:pt x="113970" y="327075"/>
                  </a:lnTo>
                  <a:lnTo>
                    <a:pt x="111854" y="351890"/>
                  </a:lnTo>
                  <a:lnTo>
                    <a:pt x="110178" y="365175"/>
                  </a:lnTo>
                  <a:lnTo>
                    <a:pt x="109061" y="378001"/>
                  </a:lnTo>
                  <a:lnTo>
                    <a:pt x="107820" y="402834"/>
                  </a:lnTo>
                  <a:lnTo>
                    <a:pt x="107268" y="427100"/>
                  </a:lnTo>
                  <a:lnTo>
                    <a:pt x="106229" y="451114"/>
                  </a:lnTo>
                  <a:lnTo>
                    <a:pt x="103121" y="475017"/>
                  </a:lnTo>
                  <a:lnTo>
                    <a:pt x="99094" y="494636"/>
                  </a:lnTo>
                  <a:lnTo>
                    <a:pt x="94481" y="516952"/>
                  </a:lnTo>
                  <a:lnTo>
                    <a:pt x="92573" y="541163"/>
                  </a:lnTo>
                  <a:lnTo>
                    <a:pt x="93335" y="517343"/>
                  </a:lnTo>
                  <a:lnTo>
                    <a:pt x="98243" y="492547"/>
                  </a:lnTo>
                  <a:lnTo>
                    <a:pt x="102482" y="474382"/>
                  </a:lnTo>
                  <a:lnTo>
                    <a:pt x="104896" y="451491"/>
                  </a:lnTo>
                  <a:lnTo>
                    <a:pt x="105539" y="438719"/>
                  </a:lnTo>
                  <a:lnTo>
                    <a:pt x="106254" y="413945"/>
                  </a:lnTo>
                  <a:lnTo>
                    <a:pt x="106776" y="334035"/>
                  </a:lnTo>
                  <a:lnTo>
                    <a:pt x="106817" y="281127"/>
                  </a:lnTo>
                  <a:lnTo>
                    <a:pt x="104706" y="258709"/>
                  </a:lnTo>
                  <a:lnTo>
                    <a:pt x="101915" y="238955"/>
                  </a:lnTo>
                  <a:lnTo>
                    <a:pt x="99550" y="215240"/>
                  </a:lnTo>
                  <a:lnTo>
                    <a:pt x="93619" y="191338"/>
                  </a:lnTo>
                  <a:lnTo>
                    <a:pt x="92859" y="186580"/>
                  </a:lnTo>
                  <a:lnTo>
                    <a:pt x="92558" y="210651"/>
                  </a:lnTo>
                  <a:lnTo>
                    <a:pt x="92539" y="341369"/>
                  </a:lnTo>
                  <a:lnTo>
                    <a:pt x="91745" y="356573"/>
                  </a:lnTo>
                  <a:lnTo>
                    <a:pt x="90422" y="372266"/>
                  </a:lnTo>
                  <a:lnTo>
                    <a:pt x="88747" y="388284"/>
                  </a:lnTo>
                  <a:lnTo>
                    <a:pt x="87630" y="403725"/>
                  </a:lnTo>
                  <a:lnTo>
                    <a:pt x="86885" y="418781"/>
                  </a:lnTo>
                  <a:lnTo>
                    <a:pt x="86388" y="433582"/>
                  </a:lnTo>
                  <a:lnTo>
                    <a:pt x="85264" y="449005"/>
                  </a:lnTo>
                  <a:lnTo>
                    <a:pt x="83720" y="464843"/>
                  </a:lnTo>
                  <a:lnTo>
                    <a:pt x="81897" y="480958"/>
                  </a:lnTo>
                  <a:lnTo>
                    <a:pt x="79888" y="495671"/>
                  </a:lnTo>
                  <a:lnTo>
                    <a:pt x="75539" y="522600"/>
                  </a:lnTo>
                  <a:lnTo>
                    <a:pt x="73077" y="545682"/>
                  </a:lnTo>
                  <a:lnTo>
                    <a:pt x="71189" y="565730"/>
                  </a:lnTo>
                  <a:lnTo>
                    <a:pt x="66458" y="588817"/>
                  </a:lnTo>
                  <a:lnTo>
                    <a:pt x="64183" y="608555"/>
                  </a:lnTo>
                  <a:lnTo>
                    <a:pt x="64110" y="608516"/>
                  </a:lnTo>
                  <a:lnTo>
                    <a:pt x="63993" y="602750"/>
                  </a:lnTo>
                  <a:lnTo>
                    <a:pt x="68879" y="581768"/>
                  </a:lnTo>
                  <a:lnTo>
                    <a:pt x="70117" y="565629"/>
                  </a:lnTo>
                  <a:lnTo>
                    <a:pt x="72784" y="545756"/>
                  </a:lnTo>
                  <a:lnTo>
                    <a:pt x="75822" y="522900"/>
                  </a:lnTo>
                  <a:lnTo>
                    <a:pt x="76632" y="510138"/>
                  </a:lnTo>
                  <a:lnTo>
                    <a:pt x="77172" y="496867"/>
                  </a:lnTo>
                  <a:lnTo>
                    <a:pt x="77772" y="469422"/>
                  </a:lnTo>
                  <a:lnTo>
                    <a:pt x="77931" y="455436"/>
                  </a:lnTo>
                  <a:lnTo>
                    <a:pt x="78832" y="441349"/>
                  </a:lnTo>
                  <a:lnTo>
                    <a:pt x="80226" y="427196"/>
                  </a:lnTo>
                  <a:lnTo>
                    <a:pt x="81949" y="412998"/>
                  </a:lnTo>
                  <a:lnTo>
                    <a:pt x="82304" y="399564"/>
                  </a:lnTo>
                  <a:lnTo>
                    <a:pt x="81747" y="386638"/>
                  </a:lnTo>
                  <a:lnTo>
                    <a:pt x="79805" y="362488"/>
                  </a:lnTo>
                  <a:lnTo>
                    <a:pt x="78942" y="341171"/>
                  </a:lnTo>
                  <a:lnTo>
                    <a:pt x="78388" y="308906"/>
                  </a:lnTo>
                  <a:lnTo>
                    <a:pt x="78257" y="286298"/>
                  </a:lnTo>
                  <a:lnTo>
                    <a:pt x="78253" y="288887"/>
                  </a:lnTo>
                  <a:lnTo>
                    <a:pt x="73342" y="303370"/>
                  </a:lnTo>
                  <a:lnTo>
                    <a:pt x="71770" y="323226"/>
                  </a:lnTo>
                  <a:lnTo>
                    <a:pt x="71402" y="342771"/>
                  </a:lnTo>
                  <a:lnTo>
                    <a:pt x="69122" y="364687"/>
                  </a:lnTo>
                  <a:lnTo>
                    <a:pt x="66256" y="387657"/>
                  </a:lnTo>
                  <a:lnTo>
                    <a:pt x="64983" y="411094"/>
                  </a:lnTo>
                  <a:lnTo>
                    <a:pt x="63850" y="423695"/>
                  </a:lnTo>
                  <a:lnTo>
                    <a:pt x="62300" y="436857"/>
                  </a:lnTo>
                  <a:lnTo>
                    <a:pt x="60474" y="450395"/>
                  </a:lnTo>
                  <a:lnTo>
                    <a:pt x="59256" y="463388"/>
                  </a:lnTo>
                  <a:lnTo>
                    <a:pt x="58444" y="476020"/>
                  </a:lnTo>
                  <a:lnTo>
                    <a:pt x="56748" y="500638"/>
                  </a:lnTo>
                  <a:lnTo>
                    <a:pt x="53349" y="524808"/>
                  </a:lnTo>
                  <a:lnTo>
                    <a:pt x="47075" y="546664"/>
                  </a:lnTo>
                  <a:lnTo>
                    <a:pt x="40583" y="565372"/>
                  </a:lnTo>
                  <a:lnTo>
                    <a:pt x="36134" y="584037"/>
                  </a:lnTo>
                  <a:lnTo>
                    <a:pt x="28599" y="598286"/>
                  </a:lnTo>
                  <a:lnTo>
                    <a:pt x="33225" y="581680"/>
                  </a:lnTo>
                  <a:lnTo>
                    <a:pt x="35542" y="560734"/>
                  </a:lnTo>
                  <a:lnTo>
                    <a:pt x="52157" y="458690"/>
                  </a:lnTo>
                  <a:lnTo>
                    <a:pt x="53711" y="443519"/>
                  </a:lnTo>
                  <a:lnTo>
                    <a:pt x="54748" y="428642"/>
                  </a:lnTo>
                  <a:lnTo>
                    <a:pt x="55438" y="413962"/>
                  </a:lnTo>
                  <a:lnTo>
                    <a:pt x="56693" y="398619"/>
                  </a:lnTo>
                  <a:lnTo>
                    <a:pt x="60203" y="366754"/>
                  </a:lnTo>
                  <a:lnTo>
                    <a:pt x="61457" y="352066"/>
                  </a:lnTo>
                  <a:lnTo>
                    <a:pt x="62292" y="338305"/>
                  </a:lnTo>
                  <a:lnTo>
                    <a:pt x="62850" y="325162"/>
                  </a:lnTo>
                  <a:lnTo>
                    <a:pt x="61352" y="302092"/>
                  </a:lnTo>
                  <a:lnTo>
                    <a:pt x="58834" y="282843"/>
                  </a:lnTo>
                  <a:lnTo>
                    <a:pt x="57218" y="259667"/>
                  </a:lnTo>
                  <a:lnTo>
                    <a:pt x="57085" y="256068"/>
                  </a:lnTo>
                  <a:lnTo>
                    <a:pt x="56203" y="252875"/>
                  </a:lnTo>
                  <a:lnTo>
                    <a:pt x="53106" y="247210"/>
                  </a:lnTo>
                  <a:lnTo>
                    <a:pt x="51963" y="246176"/>
                  </a:lnTo>
                  <a:lnTo>
                    <a:pt x="51201" y="246280"/>
                  </a:lnTo>
                  <a:lnTo>
                    <a:pt x="50693" y="247143"/>
                  </a:lnTo>
                  <a:lnTo>
                    <a:pt x="49766" y="268605"/>
                  </a:lnTo>
                  <a:lnTo>
                    <a:pt x="49679" y="341328"/>
                  </a:lnTo>
                  <a:lnTo>
                    <a:pt x="47561" y="366163"/>
                  </a:lnTo>
                  <a:lnTo>
                    <a:pt x="45885" y="379452"/>
                  </a:lnTo>
                  <a:lnTo>
                    <a:pt x="44767" y="392281"/>
                  </a:lnTo>
                  <a:lnTo>
                    <a:pt x="43526" y="417118"/>
                  </a:lnTo>
                  <a:lnTo>
                    <a:pt x="40858" y="441387"/>
                  </a:lnTo>
                  <a:lnTo>
                    <a:pt x="37026" y="463814"/>
                  </a:lnTo>
                  <a:lnTo>
                    <a:pt x="32677" y="481719"/>
                  </a:lnTo>
                  <a:lnTo>
                    <a:pt x="29558" y="505187"/>
                  </a:lnTo>
                  <a:lnTo>
                    <a:pt x="28322" y="530043"/>
                  </a:lnTo>
                  <a:lnTo>
                    <a:pt x="28297" y="529981"/>
                  </a:lnTo>
                  <a:lnTo>
                    <a:pt x="28255" y="520387"/>
                  </a:lnTo>
                  <a:lnTo>
                    <a:pt x="33950" y="495913"/>
                  </a:lnTo>
                  <a:lnTo>
                    <a:pt x="38189" y="476407"/>
                  </a:lnTo>
                  <a:lnTo>
                    <a:pt x="40602" y="454508"/>
                  </a:lnTo>
                  <a:lnTo>
                    <a:pt x="42469" y="430752"/>
                  </a:lnTo>
                  <a:lnTo>
                    <a:pt x="44077" y="417749"/>
                  </a:lnTo>
                  <a:lnTo>
                    <a:pt x="45944" y="404319"/>
                  </a:lnTo>
                  <a:lnTo>
                    <a:pt x="50134" y="378812"/>
                  </a:lnTo>
                  <a:lnTo>
                    <a:pt x="52363" y="366454"/>
                  </a:lnTo>
                  <a:lnTo>
                    <a:pt x="53849" y="353453"/>
                  </a:lnTo>
                  <a:lnTo>
                    <a:pt x="54839" y="340023"/>
                  </a:lnTo>
                  <a:lnTo>
                    <a:pt x="55940" y="313989"/>
                  </a:lnTo>
                  <a:lnTo>
                    <a:pt x="56429" y="291835"/>
                  </a:lnTo>
                  <a:lnTo>
                    <a:pt x="54530" y="271405"/>
                  </a:lnTo>
                  <a:lnTo>
                    <a:pt x="51834" y="253329"/>
                  </a:lnTo>
                  <a:lnTo>
                    <a:pt x="49522" y="234228"/>
                  </a:lnTo>
                  <a:lnTo>
                    <a:pt x="43251" y="210301"/>
                  </a:lnTo>
                  <a:lnTo>
                    <a:pt x="42627" y="206573"/>
                  </a:lnTo>
                  <a:lnTo>
                    <a:pt x="42535" y="230400"/>
                  </a:lnTo>
                  <a:lnTo>
                    <a:pt x="37624" y="262302"/>
                  </a:lnTo>
                  <a:lnTo>
                    <a:pt x="36382" y="280504"/>
                  </a:lnTo>
                  <a:lnTo>
                    <a:pt x="33714" y="303411"/>
                  </a:lnTo>
                  <a:lnTo>
                    <a:pt x="31891" y="316187"/>
                  </a:lnTo>
                  <a:lnTo>
                    <a:pt x="30676" y="329466"/>
                  </a:lnTo>
                  <a:lnTo>
                    <a:pt x="29866" y="343082"/>
                  </a:lnTo>
                  <a:lnTo>
                    <a:pt x="29326" y="356922"/>
                  </a:lnTo>
                  <a:lnTo>
                    <a:pt x="28172" y="371705"/>
                  </a:lnTo>
                  <a:lnTo>
                    <a:pt x="26609" y="387116"/>
                  </a:lnTo>
                  <a:lnTo>
                    <a:pt x="24773" y="402946"/>
                  </a:lnTo>
                  <a:lnTo>
                    <a:pt x="20617" y="433236"/>
                  </a:lnTo>
                  <a:lnTo>
                    <a:pt x="16124" y="461779"/>
                  </a:lnTo>
                  <a:lnTo>
                    <a:pt x="11481" y="487694"/>
                  </a:lnTo>
                  <a:lnTo>
                    <a:pt x="8888" y="510324"/>
                  </a:lnTo>
                  <a:lnTo>
                    <a:pt x="6942" y="530172"/>
                  </a:lnTo>
                  <a:lnTo>
                    <a:pt x="2178" y="553940"/>
                  </a:lnTo>
                  <a:lnTo>
                    <a:pt x="0" y="574069"/>
                  </a:lnTo>
                  <a:lnTo>
                    <a:pt x="684" y="573619"/>
                  </a:lnTo>
                  <a:lnTo>
                    <a:pt x="3560" y="568886"/>
                  </a:lnTo>
                  <a:lnTo>
                    <a:pt x="5368" y="559374"/>
                  </a:lnTo>
                  <a:lnTo>
                    <a:pt x="8502" y="536398"/>
                  </a:lnTo>
                  <a:lnTo>
                    <a:pt x="14458" y="504455"/>
                  </a:lnTo>
                  <a:lnTo>
                    <a:pt x="18943" y="479938"/>
                  </a:lnTo>
                  <a:lnTo>
                    <a:pt x="23582" y="450521"/>
                  </a:lnTo>
                  <a:lnTo>
                    <a:pt x="25136" y="435692"/>
                  </a:lnTo>
                  <a:lnTo>
                    <a:pt x="26173" y="421043"/>
                  </a:lnTo>
                  <a:lnTo>
                    <a:pt x="26863" y="406514"/>
                  </a:lnTo>
                  <a:lnTo>
                    <a:pt x="27631" y="377671"/>
                  </a:lnTo>
                  <a:lnTo>
                    <a:pt x="27836" y="363313"/>
                  </a:lnTo>
                  <a:lnTo>
                    <a:pt x="28766" y="348978"/>
                  </a:lnTo>
                  <a:lnTo>
                    <a:pt x="30180" y="334658"/>
                  </a:lnTo>
                  <a:lnTo>
                    <a:pt x="31916" y="320349"/>
                  </a:lnTo>
                  <a:lnTo>
                    <a:pt x="31729" y="295984"/>
                  </a:lnTo>
                  <a:lnTo>
                    <a:pt x="29794" y="274572"/>
                  </a:lnTo>
                  <a:lnTo>
                    <a:pt x="28933" y="254472"/>
                  </a:lnTo>
                  <a:lnTo>
                    <a:pt x="28449" y="232891"/>
                  </a:lnTo>
                  <a:lnTo>
                    <a:pt x="27588" y="227899"/>
                  </a:lnTo>
                  <a:lnTo>
                    <a:pt x="21401" y="213773"/>
                  </a:lnTo>
                  <a:lnTo>
                    <a:pt x="21190" y="217128"/>
                  </a:lnTo>
                  <a:lnTo>
                    <a:pt x="21102" y="626052"/>
                  </a:lnTo>
                  <a:lnTo>
                    <a:pt x="21895" y="628912"/>
                  </a:lnTo>
                  <a:lnTo>
                    <a:pt x="23218" y="630819"/>
                  </a:lnTo>
                  <a:lnTo>
                    <a:pt x="24894" y="632090"/>
                  </a:lnTo>
                  <a:lnTo>
                    <a:pt x="27598" y="632144"/>
                  </a:lnTo>
                  <a:lnTo>
                    <a:pt x="34837" y="630087"/>
                  </a:lnTo>
                  <a:lnTo>
                    <a:pt x="38196" y="627633"/>
                  </a:lnTo>
                  <a:lnTo>
                    <a:pt x="44045" y="620673"/>
                  </a:lnTo>
                  <a:lnTo>
                    <a:pt x="55593" y="600246"/>
                  </a:lnTo>
                  <a:lnTo>
                    <a:pt x="62360" y="580985"/>
                  </a:lnTo>
                  <a:lnTo>
                    <a:pt x="68807" y="559989"/>
                  </a:lnTo>
                  <a:lnTo>
                    <a:pt x="81362" y="528731"/>
                  </a:lnTo>
                  <a:lnTo>
                    <a:pt x="90482" y="503428"/>
                  </a:lnTo>
                  <a:lnTo>
                    <a:pt x="94343" y="490013"/>
                  </a:lnTo>
                  <a:lnTo>
                    <a:pt x="97710" y="476306"/>
                  </a:lnTo>
                  <a:lnTo>
                    <a:pt x="111329" y="411582"/>
                  </a:lnTo>
                  <a:lnTo>
                    <a:pt x="116236" y="387332"/>
                  </a:lnTo>
                  <a:lnTo>
                    <a:pt x="121063" y="367559"/>
                  </a:lnTo>
                  <a:lnTo>
                    <a:pt x="128243" y="343039"/>
                  </a:lnTo>
                  <a:lnTo>
                    <a:pt x="130629" y="335461"/>
                  </a:lnTo>
                  <a:lnTo>
                    <a:pt x="130632" y="329616"/>
                  </a:lnTo>
                  <a:lnTo>
                    <a:pt x="129047" y="324926"/>
                  </a:lnTo>
                  <a:lnTo>
                    <a:pt x="118889" y="311695"/>
                  </a:lnTo>
                  <a:lnTo>
                    <a:pt x="115662" y="310597"/>
                  </a:lnTo>
                  <a:lnTo>
                    <a:pt x="111923" y="310659"/>
                  </a:lnTo>
                  <a:lnTo>
                    <a:pt x="107843" y="311493"/>
                  </a:lnTo>
                  <a:lnTo>
                    <a:pt x="104329" y="313638"/>
                  </a:lnTo>
                  <a:lnTo>
                    <a:pt x="98308" y="320254"/>
                  </a:lnTo>
                  <a:lnTo>
                    <a:pt x="98766" y="324240"/>
                  </a:lnTo>
                  <a:lnTo>
                    <a:pt x="101453" y="328486"/>
                  </a:lnTo>
                  <a:lnTo>
                    <a:pt x="122875" y="350498"/>
                  </a:lnTo>
                  <a:lnTo>
                    <a:pt x="136184" y="368121"/>
                  </a:lnTo>
                  <a:lnTo>
                    <a:pt x="150037" y="389183"/>
                  </a:lnTo>
                  <a:lnTo>
                    <a:pt x="164131" y="411773"/>
                  </a:lnTo>
                  <a:lnTo>
                    <a:pt x="168842" y="424147"/>
                  </a:lnTo>
                  <a:lnTo>
                    <a:pt x="171983" y="437159"/>
                  </a:lnTo>
                  <a:lnTo>
                    <a:pt x="176266" y="463523"/>
                  </a:lnTo>
                  <a:lnTo>
                    <a:pt x="180816" y="488469"/>
                  </a:lnTo>
                  <a:lnTo>
                    <a:pt x="183367" y="510669"/>
                  </a:lnTo>
                  <a:lnTo>
                    <a:pt x="184501" y="531118"/>
                  </a:lnTo>
                  <a:lnTo>
                    <a:pt x="185005" y="550791"/>
                  </a:lnTo>
                  <a:lnTo>
                    <a:pt x="185372" y="590867"/>
                  </a:lnTo>
                  <a:lnTo>
                    <a:pt x="186178" y="593549"/>
                  </a:lnTo>
                  <a:lnTo>
                    <a:pt x="187509" y="595337"/>
                  </a:lnTo>
                  <a:lnTo>
                    <a:pt x="191555" y="598207"/>
                  </a:lnTo>
                  <a:lnTo>
                    <a:pt x="192681" y="597649"/>
                  </a:lnTo>
                  <a:lnTo>
                    <a:pt x="196049" y="594912"/>
                  </a:lnTo>
                  <a:lnTo>
                    <a:pt x="202407" y="585116"/>
                  </a:lnTo>
                  <a:lnTo>
                    <a:pt x="211667" y="561087"/>
                  </a:lnTo>
                  <a:lnTo>
                    <a:pt x="216393" y="544531"/>
                  </a:lnTo>
                  <a:lnTo>
                    <a:pt x="219023" y="526589"/>
                  </a:lnTo>
                  <a:lnTo>
                    <a:pt x="220985" y="508032"/>
                  </a:lnTo>
                  <a:lnTo>
                    <a:pt x="224503" y="489201"/>
                  </a:lnTo>
                  <a:lnTo>
                    <a:pt x="230947" y="464542"/>
                  </a:lnTo>
                  <a:lnTo>
                    <a:pt x="237883" y="438361"/>
                  </a:lnTo>
                  <a:lnTo>
                    <a:pt x="241173" y="418081"/>
                  </a:lnTo>
                  <a:lnTo>
                    <a:pt x="244059" y="409270"/>
                  </a:lnTo>
                  <a:lnTo>
                    <a:pt x="247987" y="402709"/>
                  </a:lnTo>
                  <a:lnTo>
                    <a:pt x="252379" y="397147"/>
                  </a:lnTo>
                  <a:lnTo>
                    <a:pt x="253868" y="396140"/>
                  </a:lnTo>
                  <a:lnTo>
                    <a:pt x="254860" y="396262"/>
                  </a:lnTo>
                  <a:lnTo>
                    <a:pt x="256757" y="399309"/>
                  </a:lnTo>
                  <a:lnTo>
                    <a:pt x="266672" y="418621"/>
                  </a:lnTo>
                  <a:lnTo>
                    <a:pt x="269150" y="432000"/>
                  </a:lnTo>
                  <a:lnTo>
                    <a:pt x="270252" y="448530"/>
                  </a:lnTo>
                  <a:lnTo>
                    <a:pt x="270741" y="466460"/>
                  </a:lnTo>
                  <a:lnTo>
                    <a:pt x="271132" y="588554"/>
                  </a:lnTo>
                  <a:lnTo>
                    <a:pt x="271926" y="592007"/>
                  </a:lnTo>
                  <a:lnTo>
                    <a:pt x="273249" y="594310"/>
                  </a:lnTo>
                  <a:lnTo>
                    <a:pt x="277284" y="598004"/>
                  </a:lnTo>
                  <a:lnTo>
                    <a:pt x="278408" y="596720"/>
                  </a:lnTo>
                  <a:lnTo>
                    <a:pt x="288132" y="578948"/>
                  </a:lnTo>
                  <a:lnTo>
                    <a:pt x="290595" y="567815"/>
                  </a:lnTo>
                  <a:lnTo>
                    <a:pt x="294097" y="546043"/>
                  </a:lnTo>
                  <a:lnTo>
                    <a:pt x="298045" y="521600"/>
                  </a:lnTo>
                  <a:lnTo>
                    <a:pt x="301332" y="497160"/>
                  </a:lnTo>
                  <a:lnTo>
                    <a:pt x="305216" y="474044"/>
                  </a:lnTo>
                  <a:lnTo>
                    <a:pt x="306918" y="462453"/>
                  </a:lnTo>
                  <a:lnTo>
                    <a:pt x="310321" y="452010"/>
                  </a:lnTo>
                  <a:lnTo>
                    <a:pt x="310752" y="447797"/>
                  </a:lnTo>
                  <a:lnTo>
                    <a:pt x="310245" y="444194"/>
                  </a:lnTo>
                  <a:lnTo>
                    <a:pt x="308360" y="438074"/>
                  </a:lnTo>
                  <a:lnTo>
                    <a:pt x="307298" y="431754"/>
                  </a:lnTo>
                  <a:lnTo>
                    <a:pt x="307150" y="431911"/>
                  </a:lnTo>
                  <a:lnTo>
                    <a:pt x="307050" y="432810"/>
                  </a:lnTo>
                  <a:lnTo>
                    <a:pt x="307778" y="434203"/>
                  </a:lnTo>
                  <a:lnTo>
                    <a:pt x="310703" y="437867"/>
                  </a:lnTo>
                  <a:lnTo>
                    <a:pt x="311006" y="439955"/>
                  </a:lnTo>
                  <a:lnTo>
                    <a:pt x="310415" y="442142"/>
                  </a:lnTo>
                  <a:lnTo>
                    <a:pt x="309227" y="444393"/>
                  </a:lnTo>
                  <a:lnTo>
                    <a:pt x="306527" y="464322"/>
                  </a:lnTo>
                  <a:lnTo>
                    <a:pt x="299173" y="486485"/>
                  </a:lnTo>
                  <a:lnTo>
                    <a:pt x="295501" y="498939"/>
                  </a:lnTo>
                  <a:lnTo>
                    <a:pt x="291028" y="519869"/>
                  </a:lnTo>
                  <a:lnTo>
                    <a:pt x="287082" y="532366"/>
                  </a:lnTo>
                  <a:lnTo>
                    <a:pt x="286528" y="535498"/>
                  </a:lnTo>
                  <a:lnTo>
                    <a:pt x="283796" y="541096"/>
                  </a:lnTo>
                  <a:lnTo>
                    <a:pt x="281956" y="543699"/>
                  </a:lnTo>
                  <a:lnTo>
                    <a:pt x="279936" y="545436"/>
                  </a:lnTo>
                  <a:lnTo>
                    <a:pt x="277795" y="546593"/>
                  </a:lnTo>
                  <a:lnTo>
                    <a:pt x="273300" y="547879"/>
                  </a:lnTo>
                  <a:lnTo>
                    <a:pt x="268656" y="548450"/>
                  </a:lnTo>
                  <a:lnTo>
                    <a:pt x="266307" y="547015"/>
                  </a:lnTo>
                  <a:lnTo>
                    <a:pt x="261580" y="541187"/>
                  </a:lnTo>
                  <a:lnTo>
                    <a:pt x="258949" y="533305"/>
                  </a:lnTo>
                  <a:lnTo>
                    <a:pt x="253469" y="511518"/>
                  </a:lnTo>
                  <a:lnTo>
                    <a:pt x="247025" y="487470"/>
                  </a:lnTo>
                  <a:lnTo>
                    <a:pt x="242427" y="467362"/>
                  </a:lnTo>
                  <a:lnTo>
                    <a:pt x="238531" y="444402"/>
                  </a:lnTo>
                  <a:lnTo>
                    <a:pt x="237492" y="431613"/>
                  </a:lnTo>
                  <a:lnTo>
                    <a:pt x="236799" y="418323"/>
                  </a:lnTo>
                  <a:lnTo>
                    <a:pt x="234750" y="404701"/>
                  </a:lnTo>
                  <a:lnTo>
                    <a:pt x="231796" y="390858"/>
                  </a:lnTo>
                  <a:lnTo>
                    <a:pt x="228240" y="376866"/>
                  </a:lnTo>
                  <a:lnTo>
                    <a:pt x="225869" y="362776"/>
                  </a:lnTo>
                  <a:lnTo>
                    <a:pt x="224288" y="348619"/>
                  </a:lnTo>
                  <a:lnTo>
                    <a:pt x="223234" y="334420"/>
                  </a:lnTo>
                  <a:lnTo>
                    <a:pt x="220944" y="320984"/>
                  </a:lnTo>
                  <a:lnTo>
                    <a:pt x="217830" y="308058"/>
                  </a:lnTo>
                  <a:lnTo>
                    <a:pt x="210930" y="283908"/>
                  </a:lnTo>
                  <a:lnTo>
                    <a:pt x="200033" y="242532"/>
                  </a:lnTo>
                  <a:lnTo>
                    <a:pt x="195083" y="224622"/>
                  </a:lnTo>
                  <a:lnTo>
                    <a:pt x="187834" y="206408"/>
                  </a:lnTo>
                  <a:lnTo>
                    <a:pt x="181452" y="195631"/>
                  </a:lnTo>
                  <a:lnTo>
                    <a:pt x="179681" y="190018"/>
                  </a:lnTo>
                  <a:lnTo>
                    <a:pt x="178415" y="188998"/>
                  </a:lnTo>
                  <a:lnTo>
                    <a:pt x="176777" y="189111"/>
                  </a:lnTo>
                  <a:lnTo>
                    <a:pt x="174892" y="189981"/>
                  </a:lnTo>
                  <a:lnTo>
                    <a:pt x="168445" y="194997"/>
                  </a:lnTo>
                  <a:lnTo>
                    <a:pt x="166956" y="197873"/>
                  </a:lnTo>
                  <a:lnTo>
                    <a:pt x="160576" y="222203"/>
                  </a:lnTo>
                  <a:lnTo>
                    <a:pt x="158497" y="239664"/>
                  </a:lnTo>
                  <a:lnTo>
                    <a:pt x="156778" y="259860"/>
                  </a:lnTo>
                  <a:lnTo>
                    <a:pt x="153369" y="279419"/>
                  </a:lnTo>
                  <a:lnTo>
                    <a:pt x="149208" y="298695"/>
                  </a:lnTo>
                  <a:lnTo>
                    <a:pt x="140069" y="336940"/>
                  </a:lnTo>
                  <a:lnTo>
                    <a:pt x="132992" y="357956"/>
                  </a:lnTo>
                  <a:lnTo>
                    <a:pt x="125868" y="378029"/>
                  </a:lnTo>
                  <a:lnTo>
                    <a:pt x="122523" y="391473"/>
                  </a:lnTo>
                  <a:lnTo>
                    <a:pt x="121259" y="393945"/>
                  </a:lnTo>
                  <a:lnTo>
                    <a:pt x="119623" y="395593"/>
                  </a:lnTo>
                  <a:lnTo>
                    <a:pt x="115087" y="398237"/>
                  </a:lnTo>
                  <a:lnTo>
                    <a:pt x="110509" y="398696"/>
                  </a:lnTo>
                  <a:lnTo>
                    <a:pt x="109281" y="397172"/>
                  </a:lnTo>
                  <a:lnTo>
                    <a:pt x="107918" y="391247"/>
                  </a:lnTo>
                  <a:lnTo>
                    <a:pt x="106970" y="367818"/>
                  </a:lnTo>
                  <a:lnTo>
                    <a:pt x="106097" y="354917"/>
                  </a:lnTo>
                  <a:lnTo>
                    <a:pt x="101936" y="334266"/>
                  </a:lnTo>
                  <a:lnTo>
                    <a:pt x="100350" y="313860"/>
                  </a:lnTo>
                  <a:lnTo>
                    <a:pt x="99087" y="297407"/>
                  </a:lnTo>
                  <a:lnTo>
                    <a:pt x="94068" y="277625"/>
                  </a:lnTo>
                  <a:lnTo>
                    <a:pt x="92629" y="254061"/>
                  </a:lnTo>
                  <a:lnTo>
                    <a:pt x="92565" y="250408"/>
                  </a:lnTo>
                  <a:lnTo>
                    <a:pt x="92540" y="273287"/>
                  </a:lnTo>
                  <a:lnTo>
                    <a:pt x="92539" y="333973"/>
                  </a:lnTo>
                  <a:lnTo>
                    <a:pt x="90422" y="350723"/>
                  </a:lnTo>
                  <a:lnTo>
                    <a:pt x="86885" y="373769"/>
                  </a:lnTo>
                  <a:lnTo>
                    <a:pt x="85689" y="395779"/>
                  </a:lnTo>
                  <a:lnTo>
                    <a:pt x="85453" y="408123"/>
                  </a:lnTo>
                  <a:lnTo>
                    <a:pt x="85434" y="408220"/>
                  </a:lnTo>
                  <a:lnTo>
                    <a:pt x="85421" y="407491"/>
                  </a:lnTo>
                  <a:lnTo>
                    <a:pt x="87523" y="404564"/>
                  </a:lnTo>
                  <a:lnTo>
                    <a:pt x="89195" y="402672"/>
                  </a:lnTo>
                  <a:lnTo>
                    <a:pt x="91053" y="394220"/>
                  </a:lnTo>
                  <a:lnTo>
                    <a:pt x="92099" y="373957"/>
                  </a:lnTo>
                  <a:lnTo>
                    <a:pt x="93137" y="356852"/>
                  </a:lnTo>
                  <a:lnTo>
                    <a:pt x="96244" y="338666"/>
                  </a:lnTo>
                  <a:lnTo>
                    <a:pt x="96038" y="317883"/>
                  </a:lnTo>
                  <a:lnTo>
                    <a:pt x="94094" y="297005"/>
                  </a:lnTo>
                  <a:lnTo>
                    <a:pt x="93230" y="279788"/>
                  </a:lnTo>
                  <a:lnTo>
                    <a:pt x="92744" y="256708"/>
                  </a:lnTo>
                  <a:lnTo>
                    <a:pt x="92544" y="229116"/>
                  </a:lnTo>
                  <a:lnTo>
                    <a:pt x="92539" y="285600"/>
                  </a:lnTo>
                  <a:lnTo>
                    <a:pt x="91745" y="288438"/>
                  </a:lnTo>
                  <a:lnTo>
                    <a:pt x="85482" y="298742"/>
                  </a:lnTo>
                  <a:lnTo>
                    <a:pt x="85396" y="275026"/>
                  </a:lnTo>
                  <a:lnTo>
                    <a:pt x="84602" y="272657"/>
                  </a:lnTo>
                  <a:lnTo>
                    <a:pt x="80486" y="265531"/>
                  </a:lnTo>
                  <a:lnTo>
                    <a:pt x="78339" y="256431"/>
                  </a:lnTo>
                  <a:lnTo>
                    <a:pt x="78255" y="280391"/>
                  </a:lnTo>
                  <a:lnTo>
                    <a:pt x="78252" y="337567"/>
                  </a:lnTo>
                  <a:lnTo>
                    <a:pt x="80368" y="356288"/>
                  </a:lnTo>
                  <a:lnTo>
                    <a:pt x="83161" y="375193"/>
                  </a:lnTo>
                  <a:lnTo>
                    <a:pt x="84402" y="394178"/>
                  </a:lnTo>
                  <a:lnTo>
                    <a:pt x="85101" y="415132"/>
                  </a:lnTo>
                  <a:lnTo>
                    <a:pt x="87381" y="426216"/>
                  </a:lnTo>
                  <a:lnTo>
                    <a:pt x="91011" y="439265"/>
                  </a:lnTo>
                  <a:lnTo>
                    <a:pt x="91520" y="442475"/>
                  </a:lnTo>
                  <a:lnTo>
                    <a:pt x="91066" y="444615"/>
                  </a:lnTo>
                  <a:lnTo>
                    <a:pt x="89970" y="446041"/>
                  </a:lnTo>
                  <a:lnTo>
                    <a:pt x="86299" y="448331"/>
                  </a:lnTo>
                  <a:lnTo>
                    <a:pt x="85204" y="447725"/>
                  </a:lnTo>
                  <a:lnTo>
                    <a:pt x="81871" y="444936"/>
                  </a:lnTo>
                  <a:lnTo>
                    <a:pt x="80664" y="442287"/>
                  </a:lnTo>
                  <a:lnTo>
                    <a:pt x="79324" y="435110"/>
                  </a:lnTo>
                  <a:lnTo>
                    <a:pt x="77670" y="415980"/>
                  </a:lnTo>
                  <a:lnTo>
                    <a:pt x="72611" y="392135"/>
                  </a:lnTo>
                  <a:lnTo>
                    <a:pt x="68336" y="374191"/>
                  </a:lnTo>
                  <a:lnTo>
                    <a:pt x="61467" y="353824"/>
                  </a:lnTo>
                  <a:lnTo>
                    <a:pt x="58886" y="342876"/>
                  </a:lnTo>
                  <a:lnTo>
                    <a:pt x="56820" y="327451"/>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Separation of Duties</a:t>
            </a:r>
          </a:p>
        </p:txBody>
      </p:sp>
      <p:sp>
        <p:nvSpPr>
          <p:cNvPr id="52227" name="Rectangle 3"/>
          <p:cNvSpPr>
            <a:spLocks noGrp="1" noChangeArrowheads="1"/>
          </p:cNvSpPr>
          <p:nvPr>
            <p:ph idx="1"/>
          </p:nvPr>
        </p:nvSpPr>
        <p:spPr/>
        <p:txBody>
          <a:bodyPr/>
          <a:lstStyle/>
          <a:p>
            <a:r>
              <a:rPr lang="en-US" sz="2800" dirty="0" smtClean="0">
                <a:solidFill>
                  <a:srgbClr val="FF0000"/>
                </a:solidFill>
              </a:rPr>
              <a:t>Separation</a:t>
            </a:r>
            <a:r>
              <a:rPr lang="en-US" sz="2800" dirty="0" smtClean="0"/>
              <a:t>: tasks are split into subtasks performed by different people.</a:t>
            </a:r>
          </a:p>
          <a:p>
            <a:r>
              <a:rPr lang="en-US" sz="2800" dirty="0" smtClean="0">
                <a:solidFill>
                  <a:srgbClr val="FF0000"/>
                </a:solidFill>
              </a:rPr>
              <a:t>Two-man control</a:t>
            </a:r>
            <a:r>
              <a:rPr lang="en-US" sz="2800" dirty="0" smtClean="0"/>
              <a:t>: two individuals review and approve each other’s work before the task is categorized as finished</a:t>
            </a:r>
          </a:p>
          <a:p>
            <a:r>
              <a:rPr lang="en-US" sz="2800" dirty="0" smtClean="0">
                <a:solidFill>
                  <a:srgbClr val="FF0000"/>
                </a:solidFill>
              </a:rPr>
              <a:t>Job rotation</a:t>
            </a:r>
            <a:r>
              <a:rPr lang="en-US" sz="2800" dirty="0" smtClean="0"/>
              <a:t>: employees know each others’ job skills and tasks rotate</a:t>
            </a:r>
          </a:p>
          <a:p>
            <a:pPr>
              <a:buFontTx/>
              <a:buNone/>
            </a:pPr>
            <a:endParaRPr lang="en-US" dirty="0" smtClean="0"/>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Email and Internet Use Policies</a:t>
            </a:r>
          </a:p>
        </p:txBody>
      </p:sp>
      <p:sp>
        <p:nvSpPr>
          <p:cNvPr id="54275" name="Rectangle 3"/>
          <p:cNvSpPr>
            <a:spLocks noGrp="1" noChangeArrowheads="1"/>
          </p:cNvSpPr>
          <p:nvPr>
            <p:ph idx="1"/>
          </p:nvPr>
        </p:nvSpPr>
        <p:spPr>
          <a:xfrm>
            <a:off x="685800" y="1447800"/>
            <a:ext cx="7772400" cy="4846638"/>
          </a:xfrm>
        </p:spPr>
        <p:txBody>
          <a:bodyPr/>
          <a:lstStyle/>
          <a:p>
            <a:pPr>
              <a:lnSpc>
                <a:spcPct val="90000"/>
              </a:lnSpc>
            </a:pPr>
            <a:r>
              <a:rPr lang="en-US" smtClean="0"/>
              <a:t>E-mail and Web access for employees is common in offices and some factories</a:t>
            </a:r>
          </a:p>
          <a:p>
            <a:pPr>
              <a:lnSpc>
                <a:spcPct val="90000"/>
              </a:lnSpc>
            </a:pPr>
            <a:r>
              <a:rPr lang="en-US" smtClean="0"/>
              <a:t>It is necessary to have e-mail and Internet use policies in organization’s security policy</a:t>
            </a:r>
          </a:p>
          <a:p>
            <a:pPr>
              <a:lnSpc>
                <a:spcPct val="90000"/>
              </a:lnSpc>
            </a:pPr>
            <a:r>
              <a:rPr lang="en-US" smtClean="0"/>
              <a:t>Due to concerns regarding:</a:t>
            </a:r>
          </a:p>
          <a:p>
            <a:pPr lvl="1">
              <a:lnSpc>
                <a:spcPct val="90000"/>
              </a:lnSpc>
            </a:pPr>
            <a:r>
              <a:rPr lang="en-US" smtClean="0"/>
              <a:t>work time lost</a:t>
            </a:r>
          </a:p>
          <a:p>
            <a:pPr lvl="1">
              <a:lnSpc>
                <a:spcPct val="90000"/>
              </a:lnSpc>
            </a:pPr>
            <a:r>
              <a:rPr lang="en-US" smtClean="0"/>
              <a:t>computer / bandwidth resources consumed</a:t>
            </a:r>
          </a:p>
          <a:p>
            <a:pPr lvl="1">
              <a:lnSpc>
                <a:spcPct val="90000"/>
              </a:lnSpc>
            </a:pPr>
            <a:r>
              <a:rPr lang="en-US" smtClean="0"/>
              <a:t>risk of importing malware</a:t>
            </a:r>
          </a:p>
          <a:p>
            <a:pPr lvl="1">
              <a:lnSpc>
                <a:spcPct val="90000"/>
              </a:lnSpc>
            </a:pPr>
            <a:r>
              <a:rPr lang="en-US" smtClean="0"/>
              <a:t>possibility of harm, harassment, bad conduct</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“Web-ware” and Security</a:t>
            </a:r>
            <a:endParaRPr lang="en-US" dirty="0"/>
          </a:p>
        </p:txBody>
      </p:sp>
      <p:sp>
        <p:nvSpPr>
          <p:cNvPr id="3" name="Content Placeholder 2"/>
          <p:cNvSpPr>
            <a:spLocks noGrp="1"/>
          </p:cNvSpPr>
          <p:nvPr>
            <p:ph idx="1"/>
          </p:nvPr>
        </p:nvSpPr>
        <p:spPr/>
        <p:txBody>
          <a:bodyPr/>
          <a:lstStyle/>
          <a:p>
            <a:r>
              <a:rPr lang="en-US" dirty="0" smtClean="0"/>
              <a:t>Cookies</a:t>
            </a:r>
          </a:p>
          <a:p>
            <a:r>
              <a:rPr lang="en-US" dirty="0" smtClean="0"/>
              <a:t>Web bugs, web beacons</a:t>
            </a:r>
          </a:p>
          <a:p>
            <a:r>
              <a:rPr lang="en-US" dirty="0" smtClean="0"/>
              <a:t>Zombie cookies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Cookies</a:t>
            </a:r>
            <a:endParaRPr lang="en-US" dirty="0"/>
          </a:p>
        </p:txBody>
      </p:sp>
      <p:sp>
        <p:nvSpPr>
          <p:cNvPr id="3" name="Content Placeholder 2"/>
          <p:cNvSpPr>
            <a:spLocks noGrp="1"/>
          </p:cNvSpPr>
          <p:nvPr>
            <p:ph idx="1"/>
          </p:nvPr>
        </p:nvSpPr>
        <p:spPr/>
        <p:txBody>
          <a:bodyPr/>
          <a:lstStyle/>
          <a:p>
            <a:r>
              <a:rPr lang="en-US" dirty="0" smtClean="0"/>
              <a:t>Text files</a:t>
            </a:r>
          </a:p>
          <a:p>
            <a:r>
              <a:rPr lang="en-US" dirty="0" smtClean="0"/>
              <a:t>Stored by the browser</a:t>
            </a:r>
          </a:p>
          <a:p>
            <a:r>
              <a:rPr lang="en-US" dirty="0" smtClean="0"/>
              <a:t>Returned only to the server/domain that set them</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590800" y="3429000"/>
            <a:ext cx="3607420" cy="26891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Party Cookies</a:t>
            </a:r>
            <a:endParaRPr lang="en-US" dirty="0"/>
          </a:p>
        </p:txBody>
      </p:sp>
      <p:sp>
        <p:nvSpPr>
          <p:cNvPr id="3" name="Content Placeholder 2"/>
          <p:cNvSpPr>
            <a:spLocks noGrp="1"/>
          </p:cNvSpPr>
          <p:nvPr>
            <p:ph idx="1"/>
          </p:nvPr>
        </p:nvSpPr>
        <p:spPr/>
        <p:txBody>
          <a:bodyPr/>
          <a:lstStyle/>
          <a:p>
            <a:pPr>
              <a:spcBef>
                <a:spcPts val="0"/>
              </a:spcBef>
            </a:pPr>
            <a:r>
              <a:rPr lang="en-US" dirty="0" smtClean="0"/>
              <a:t>Ads on web sites are often served by an “advertising” site like </a:t>
            </a:r>
            <a:r>
              <a:rPr lang="en-US" dirty="0" err="1" smtClean="0"/>
              <a:t>Doubleclick</a:t>
            </a:r>
            <a:r>
              <a:rPr lang="en-US" dirty="0" smtClean="0"/>
              <a:t>.</a:t>
            </a:r>
          </a:p>
          <a:p>
            <a:pPr>
              <a:spcBef>
                <a:spcPts val="0"/>
              </a:spcBef>
            </a:pPr>
            <a:r>
              <a:rPr lang="en-US" dirty="0" smtClean="0"/>
              <a:t>So, </a:t>
            </a:r>
            <a:r>
              <a:rPr lang="en-US" dirty="0" err="1" smtClean="0"/>
              <a:t>Doubleclick</a:t>
            </a:r>
            <a:r>
              <a:rPr lang="en-US" dirty="0" smtClean="0"/>
              <a:t> gets to set a cookie when you see their ad on CNN.</a:t>
            </a:r>
          </a:p>
          <a:p>
            <a:pPr>
              <a:spcBef>
                <a:spcPts val="0"/>
              </a:spcBef>
            </a:pPr>
            <a:r>
              <a:rPr lang="en-US" dirty="0" smtClean="0"/>
              <a:t>When you see a </a:t>
            </a:r>
            <a:r>
              <a:rPr lang="en-US" dirty="0" err="1" smtClean="0"/>
              <a:t>Doubleclick</a:t>
            </a:r>
            <a:r>
              <a:rPr lang="en-US" dirty="0" smtClean="0"/>
              <a:t> ad on WSJ.com, the “CNN” cookie is returned.</a:t>
            </a:r>
          </a:p>
          <a:p>
            <a:pPr>
              <a:spcBef>
                <a:spcPts val="0"/>
              </a:spcBef>
            </a:pPr>
            <a:r>
              <a:rPr lang="en-US" dirty="0" err="1" smtClean="0"/>
              <a:t>Doubleclick</a:t>
            </a:r>
            <a:r>
              <a:rPr lang="en-US" dirty="0" smtClean="0"/>
              <a:t> knows where you’ve been!</a:t>
            </a:r>
          </a:p>
          <a:p>
            <a:pPr>
              <a:spcBef>
                <a:spcPts val="0"/>
              </a:spcBef>
            </a:pPr>
            <a:r>
              <a:rPr lang="en-US" dirty="0" smtClean="0"/>
              <a:t>That is how advertisements “follow you around.”</a:t>
            </a:r>
          </a:p>
          <a:p>
            <a:pPr>
              <a:spcBef>
                <a:spcPts val="0"/>
              </a:spcBef>
            </a:pPr>
            <a:r>
              <a:rPr lang="en-US" dirty="0" smtClean="0"/>
              <a:t>Cookies can contain sensitive information.</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Bugs or Beacons</a:t>
            </a:r>
            <a:endParaRPr lang="en-US" dirty="0"/>
          </a:p>
        </p:txBody>
      </p:sp>
      <p:sp>
        <p:nvSpPr>
          <p:cNvPr id="3" name="Content Placeholder 2"/>
          <p:cNvSpPr>
            <a:spLocks noGrp="1"/>
          </p:cNvSpPr>
          <p:nvPr>
            <p:ph idx="1"/>
          </p:nvPr>
        </p:nvSpPr>
        <p:spPr/>
        <p:txBody>
          <a:bodyPr/>
          <a:lstStyle/>
          <a:p>
            <a:r>
              <a:rPr lang="en-US" dirty="0" smtClean="0"/>
              <a:t>The ad doesn’t have to be visible!</a:t>
            </a:r>
          </a:p>
          <a:p>
            <a:r>
              <a:rPr lang="en-US" dirty="0" smtClean="0"/>
              <a:t>A single pixel clear GIF set from a third-party server is enough to set a cookie, which will be returned when the rules allow.</a:t>
            </a:r>
          </a:p>
          <a:p>
            <a:r>
              <a:rPr lang="en-US" dirty="0" smtClean="0"/>
              <a:t>Images in email that are HTTP links can show that an email message has been opened.</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a:t>Questions</a:t>
            </a:r>
          </a:p>
        </p:txBody>
      </p:sp>
      <p:pic>
        <p:nvPicPr>
          <p:cNvPr id="574467" name="Picture 3" descr="MCj00787110000[1]"/>
          <p:cNvPicPr>
            <a:picLocks noChangeAspect="1" noChangeArrowheads="1"/>
          </p:cNvPicPr>
          <p:nvPr/>
        </p:nvPicPr>
        <p:blipFill>
          <a:blip r:embed="rId2" cstate="print"/>
          <a:srcRect/>
          <a:stretch>
            <a:fillRect/>
          </a:stretch>
        </p:blipFill>
        <p:spPr bwMode="auto">
          <a:xfrm>
            <a:off x="3657600" y="1676360"/>
            <a:ext cx="1621805" cy="3933210"/>
          </a:xfrm>
          <a:prstGeom prst="rect">
            <a:avLst/>
          </a:prstGeom>
          <a:noFill/>
        </p:spPr>
      </p:pic>
      <p:sp>
        <p:nvSpPr>
          <p:cNvPr id="574468" name="SMARTPenAnnotation0"/>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69" name="SMARTPenAnnotation1"/>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0" name="SMARTPenAnnotation2"/>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1" name="SMARTPenAnnotation3"/>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Others</a:t>
            </a:r>
            <a:endParaRPr lang="en-US" dirty="0"/>
          </a:p>
        </p:txBody>
      </p:sp>
      <p:sp>
        <p:nvSpPr>
          <p:cNvPr id="3" name="Content Placeholder 2"/>
          <p:cNvSpPr>
            <a:spLocks noGrp="1"/>
          </p:cNvSpPr>
          <p:nvPr>
            <p:ph idx="1"/>
          </p:nvPr>
        </p:nvSpPr>
        <p:spPr/>
        <p:txBody>
          <a:bodyPr/>
          <a:lstStyle/>
          <a:p>
            <a:r>
              <a:rPr lang="en-US" dirty="0" smtClean="0"/>
              <a:t>Contractors, Consultants, Vendors</a:t>
            </a:r>
          </a:p>
          <a:p>
            <a:r>
              <a:rPr lang="en-US" dirty="0" smtClean="0"/>
              <a:t>Temporary Workers</a:t>
            </a:r>
          </a:p>
          <a:p>
            <a:r>
              <a:rPr lang="en-US" dirty="0" smtClean="0"/>
              <a:t>Volunteers</a:t>
            </a:r>
          </a:p>
          <a:p>
            <a:r>
              <a:rPr lang="en-US" dirty="0" smtClean="0"/>
              <a:t>Physicians</a:t>
            </a:r>
          </a:p>
          <a:p>
            <a:r>
              <a:rPr lang="en-US" dirty="0" smtClean="0"/>
              <a:t>Former Employees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Methods</a:t>
            </a:r>
            <a:endParaRPr lang="en-US" dirty="0"/>
          </a:p>
        </p:txBody>
      </p:sp>
      <p:sp>
        <p:nvSpPr>
          <p:cNvPr id="3" name="Content Placeholder 2"/>
          <p:cNvSpPr>
            <a:spLocks noGrp="1"/>
          </p:cNvSpPr>
          <p:nvPr>
            <p:ph idx="1"/>
          </p:nvPr>
        </p:nvSpPr>
        <p:spPr/>
        <p:txBody>
          <a:bodyPr/>
          <a:lstStyle/>
          <a:p>
            <a:r>
              <a:rPr lang="en-US" dirty="0" smtClean="0"/>
              <a:t>Newsletters</a:t>
            </a:r>
          </a:p>
          <a:p>
            <a:r>
              <a:rPr lang="en-US" dirty="0" smtClean="0"/>
              <a:t>Posters</a:t>
            </a:r>
          </a:p>
          <a:p>
            <a:r>
              <a:rPr lang="en-US" dirty="0" smtClean="0"/>
              <a:t>Web</a:t>
            </a:r>
          </a:p>
          <a:p>
            <a:r>
              <a:rPr lang="en-US" dirty="0" smtClean="0"/>
              <a:t>Email (?)</a:t>
            </a:r>
          </a:p>
          <a:p>
            <a:r>
              <a:rPr lang="en-US" dirty="0" smtClean="0"/>
              <a:t>Swag and </a:t>
            </a:r>
            <a:r>
              <a:rPr lang="en-US" dirty="0" err="1" smtClean="0"/>
              <a:t>bling</a:t>
            </a:r>
            <a:endParaRPr lang="en-US" dirty="0" smtClean="0"/>
          </a:p>
          <a:p>
            <a:r>
              <a:rPr lang="en-US" dirty="0" smtClean="0"/>
              <a:t>Town halls, lunch-and-learn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Awareness</a:t>
            </a:r>
          </a:p>
        </p:txBody>
      </p:sp>
      <p:sp>
        <p:nvSpPr>
          <p:cNvPr id="6147" name="Rectangle 3"/>
          <p:cNvSpPr>
            <a:spLocks noGrp="1" noChangeArrowheads="1"/>
          </p:cNvSpPr>
          <p:nvPr>
            <p:ph idx="1"/>
          </p:nvPr>
        </p:nvSpPr>
        <p:spPr/>
        <p:txBody>
          <a:bodyPr/>
          <a:lstStyle/>
          <a:p>
            <a:r>
              <a:rPr lang="en-US" smtClean="0"/>
              <a:t>Seeks to inform and focus an employee’s attention on security issues</a:t>
            </a:r>
          </a:p>
          <a:p>
            <a:pPr lvl="1"/>
            <a:r>
              <a:rPr lang="en-US" smtClean="0"/>
              <a:t>threats, vulnerabilities, impacts, responsibility</a:t>
            </a:r>
          </a:p>
          <a:p>
            <a:r>
              <a:rPr lang="en-US" smtClean="0"/>
              <a:t>Must be tailored to organization’s needs…</a:t>
            </a:r>
          </a:p>
          <a:p>
            <a:r>
              <a:rPr lang="en-US" smtClean="0"/>
              <a:t>…using a variety of means: events, promo materials, briefings, policy documents</a:t>
            </a:r>
          </a:p>
          <a:p>
            <a:r>
              <a:rPr lang="en-US" smtClean="0"/>
              <a:t>Every organization should have an employee security policy document</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152400"/>
            <a:ext cx="8229600" cy="1139825"/>
          </a:xfrm>
        </p:spPr>
        <p:txBody>
          <a:bodyPr/>
          <a:lstStyle/>
          <a:p>
            <a:r>
              <a:rPr lang="en-US" smtClean="0"/>
              <a:t>Training</a:t>
            </a:r>
          </a:p>
        </p:txBody>
      </p:sp>
      <p:sp>
        <p:nvSpPr>
          <p:cNvPr id="7171" name="Rectangle 3"/>
          <p:cNvSpPr>
            <a:spLocks noGrp="1" noChangeArrowheads="1"/>
          </p:cNvSpPr>
          <p:nvPr>
            <p:ph idx="1"/>
          </p:nvPr>
        </p:nvSpPr>
        <p:spPr>
          <a:xfrm>
            <a:off x="457200" y="1524000"/>
            <a:ext cx="8229600" cy="5181600"/>
          </a:xfrm>
        </p:spPr>
        <p:txBody>
          <a:bodyPr/>
          <a:lstStyle/>
          <a:p>
            <a:pPr>
              <a:lnSpc>
                <a:spcPct val="90000"/>
              </a:lnSpc>
              <a:spcBef>
                <a:spcPts val="600"/>
              </a:spcBef>
            </a:pPr>
            <a:r>
              <a:rPr lang="en-US" dirty="0" smtClean="0"/>
              <a:t>Teaches what people should do and how they do it to perform IT tasks securely </a:t>
            </a:r>
          </a:p>
          <a:p>
            <a:pPr>
              <a:lnSpc>
                <a:spcPct val="90000"/>
              </a:lnSpc>
              <a:spcBef>
                <a:spcPts val="600"/>
              </a:spcBef>
            </a:pPr>
            <a:r>
              <a:rPr lang="en-US" dirty="0" smtClean="0"/>
              <a:t>Encompasses a spectrum covering:</a:t>
            </a:r>
          </a:p>
          <a:p>
            <a:pPr lvl="1">
              <a:lnSpc>
                <a:spcPct val="90000"/>
              </a:lnSpc>
              <a:spcBef>
                <a:spcPts val="300"/>
              </a:spcBef>
            </a:pPr>
            <a:r>
              <a:rPr lang="en-US" dirty="0" smtClean="0"/>
              <a:t>general users</a:t>
            </a:r>
          </a:p>
          <a:p>
            <a:pPr lvl="2">
              <a:lnSpc>
                <a:spcPct val="90000"/>
              </a:lnSpc>
              <a:spcBef>
                <a:spcPts val="300"/>
              </a:spcBef>
            </a:pPr>
            <a:r>
              <a:rPr lang="en-US" dirty="0" smtClean="0"/>
              <a:t>good computer security practices</a:t>
            </a:r>
          </a:p>
          <a:p>
            <a:pPr lvl="1">
              <a:lnSpc>
                <a:spcPct val="90000"/>
              </a:lnSpc>
              <a:spcBef>
                <a:spcPts val="300"/>
              </a:spcBef>
            </a:pPr>
            <a:r>
              <a:rPr lang="en-US" dirty="0" smtClean="0"/>
              <a:t>programmers, developers, maintainers</a:t>
            </a:r>
          </a:p>
          <a:p>
            <a:pPr lvl="2">
              <a:lnSpc>
                <a:spcPct val="90000"/>
              </a:lnSpc>
              <a:spcBef>
                <a:spcPts val="300"/>
              </a:spcBef>
            </a:pPr>
            <a:r>
              <a:rPr lang="en-US" dirty="0" smtClean="0"/>
              <a:t>security mindset, secure code development</a:t>
            </a:r>
          </a:p>
          <a:p>
            <a:pPr lvl="1">
              <a:lnSpc>
                <a:spcPct val="90000"/>
              </a:lnSpc>
              <a:spcBef>
                <a:spcPts val="300"/>
              </a:spcBef>
            </a:pPr>
            <a:r>
              <a:rPr lang="en-US" dirty="0" smtClean="0"/>
              <a:t>managers</a:t>
            </a:r>
          </a:p>
          <a:p>
            <a:pPr lvl="2">
              <a:lnSpc>
                <a:spcPct val="90000"/>
              </a:lnSpc>
              <a:spcBef>
                <a:spcPts val="300"/>
              </a:spcBef>
            </a:pPr>
            <a:r>
              <a:rPr lang="en-US" dirty="0" smtClean="0"/>
              <a:t>tradeoffs involving security risks, costs, benefits</a:t>
            </a:r>
          </a:p>
          <a:p>
            <a:pPr lvl="1">
              <a:lnSpc>
                <a:spcPct val="90000"/>
              </a:lnSpc>
              <a:spcBef>
                <a:spcPts val="300"/>
              </a:spcBef>
            </a:pPr>
            <a:r>
              <a:rPr lang="en-US" dirty="0" smtClean="0"/>
              <a:t>executives</a:t>
            </a:r>
          </a:p>
          <a:p>
            <a:pPr lvl="2">
              <a:lnSpc>
                <a:spcPct val="90000"/>
              </a:lnSpc>
              <a:spcBef>
                <a:spcPts val="300"/>
              </a:spcBef>
            </a:pPr>
            <a:r>
              <a:rPr lang="en-US" dirty="0" smtClean="0"/>
              <a:t>risk management goals, measurement, leadership</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Education</a:t>
            </a:r>
          </a:p>
        </p:txBody>
      </p:sp>
      <p:sp>
        <p:nvSpPr>
          <p:cNvPr id="8195" name="Rectangle 3"/>
          <p:cNvSpPr>
            <a:spLocks noGrp="1" noChangeArrowheads="1"/>
          </p:cNvSpPr>
          <p:nvPr>
            <p:ph idx="1"/>
          </p:nvPr>
        </p:nvSpPr>
        <p:spPr/>
        <p:txBody>
          <a:bodyPr>
            <a:normAutofit/>
          </a:bodyPr>
          <a:lstStyle/>
          <a:p>
            <a:r>
              <a:rPr lang="en-US" smtClean="0"/>
              <a:t>Most in depth</a:t>
            </a:r>
          </a:p>
          <a:p>
            <a:r>
              <a:rPr lang="en-US" smtClean="0"/>
              <a:t>Targeted at security professionals whose jobs require expertise in security</a:t>
            </a:r>
          </a:p>
          <a:p>
            <a:r>
              <a:rPr lang="en-US" smtClean="0"/>
              <a:t>More about employee career development</a:t>
            </a:r>
          </a:p>
          <a:p>
            <a:r>
              <a:rPr lang="en-US" smtClean="0"/>
              <a:t>More focused on underlying principles than specific tasks</a:t>
            </a:r>
          </a:p>
          <a:p>
            <a:r>
              <a:rPr lang="en-US" smtClean="0"/>
              <a:t>Often provided by outside sources </a:t>
            </a:r>
          </a:p>
          <a:p>
            <a:pPr lvl="1"/>
            <a:r>
              <a:rPr lang="en-US" smtClean="0"/>
              <a:t>college courses</a:t>
            </a:r>
          </a:p>
          <a:p>
            <a:pPr lvl="1"/>
            <a:r>
              <a:rPr lang="en-US" smtClean="0"/>
              <a:t>specialized educational programs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and Training</a:t>
            </a:r>
            <a:endParaRPr lang="en-US" dirty="0"/>
          </a:p>
        </p:txBody>
      </p:sp>
      <p:sp>
        <p:nvSpPr>
          <p:cNvPr id="4" name="Slide Number Placeholder 3"/>
          <p:cNvSpPr>
            <a:spLocks noGrp="1"/>
          </p:cNvSpPr>
          <p:nvPr>
            <p:ph type="sldNum" sz="quarter" idx="12"/>
          </p:nvPr>
        </p:nvSpPr>
        <p:spPr/>
        <p:txBody>
          <a:bodyPr/>
          <a:lstStyle/>
          <a:p>
            <a:pPr>
              <a:defRPr/>
            </a:pPr>
            <a:fld id="{C7E4CBE5-44E5-4ECF-85CC-B30A054ABBEE}" type="slidenum">
              <a:rPr lang="en-US" smtClean="0"/>
              <a:pPr>
                <a:defRPr/>
              </a:pPr>
              <a:t>9</a:t>
            </a:fld>
            <a:endParaRPr lang="en-US"/>
          </a:p>
        </p:txBody>
      </p:sp>
      <p:sp>
        <p:nvSpPr>
          <p:cNvPr id="5" name="TextBox 4"/>
          <p:cNvSpPr txBox="1"/>
          <p:nvPr/>
        </p:nvSpPr>
        <p:spPr>
          <a:xfrm>
            <a:off x="609600" y="1447800"/>
            <a:ext cx="8001000" cy="2262158"/>
          </a:xfrm>
          <a:prstGeom prst="rect">
            <a:avLst/>
          </a:prstGeom>
          <a:noFill/>
        </p:spPr>
        <p:txBody>
          <a:bodyPr wrap="square" rtlCol="0">
            <a:spAutoFit/>
          </a:bodyPr>
          <a:lstStyle/>
          <a:p>
            <a:pPr algn="l"/>
            <a:r>
              <a:rPr lang="en-US" b="0" dirty="0" smtClean="0"/>
              <a:t>The purpose of higher education is not to produce job ready graduates, it’s to produce life ready citizens.</a:t>
            </a:r>
          </a:p>
          <a:p>
            <a:pPr algn="r"/>
            <a:r>
              <a:rPr lang="en-US" sz="2400" b="0" i="1" dirty="0" smtClean="0"/>
              <a:t>– James Wagner, President, Emory University</a:t>
            </a:r>
          </a:p>
          <a:p>
            <a:pPr algn="r"/>
            <a:r>
              <a:rPr lang="en-US" sz="2400" b="0" i="1" dirty="0" smtClean="0"/>
              <a:t>April 3, 2013</a:t>
            </a:r>
            <a:endParaRPr lang="en-US" sz="2400" b="0" i="1"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FACEC04C-DCB0-4D42-BA63-BCF78C86B1FC}"/>
</file>

<file path=customXml/itemProps2.xml><?xml version="1.0" encoding="utf-8"?>
<ds:datastoreItem xmlns:ds="http://schemas.openxmlformats.org/officeDocument/2006/customXml" ds:itemID="{29FB5E09-2EC8-414B-BA48-CABCFBCC4710}"/>
</file>

<file path=customXml/itemProps3.xml><?xml version="1.0" encoding="utf-8"?>
<ds:datastoreItem xmlns:ds="http://schemas.openxmlformats.org/officeDocument/2006/customXml" ds:itemID="{76D46E3A-C6E9-4760-81CC-0BDF000184A6}"/>
</file>

<file path=docProps/app.xml><?xml version="1.0" encoding="utf-8"?>
<Properties xmlns="http://schemas.openxmlformats.org/officeDocument/2006/extended-properties" xmlns:vt="http://schemas.openxmlformats.org/officeDocument/2006/docPropsVTypes">
  <Template/>
  <TotalTime>3393</TotalTime>
  <Words>4904</Words>
  <Application>Microsoft Office PowerPoint</Application>
  <PresentationFormat>On-screen Show (4:3)</PresentationFormat>
  <Paragraphs>360</Paragraphs>
  <Slides>36</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Calibri Light</vt:lpstr>
      <vt:lpstr>Times</vt:lpstr>
      <vt:lpstr>Times New Roman</vt:lpstr>
      <vt:lpstr>Office Theme</vt:lpstr>
      <vt:lpstr>Training Workforce for Health Information Security and Privacy</vt:lpstr>
      <vt:lpstr>Six Dumbest Ideas</vt:lpstr>
      <vt:lpstr>“Social Engineering”</vt:lpstr>
      <vt:lpstr>Others</vt:lpstr>
      <vt:lpstr>Training Methods</vt:lpstr>
      <vt:lpstr>Awareness</vt:lpstr>
      <vt:lpstr>Training</vt:lpstr>
      <vt:lpstr>Education</vt:lpstr>
      <vt:lpstr>Education and Training</vt:lpstr>
      <vt:lpstr>Personnel Security Policy</vt:lpstr>
      <vt:lpstr>Personnel Security Policy</vt:lpstr>
      <vt:lpstr>Policy Development Resources</vt:lpstr>
      <vt:lpstr>Personnel Security Considerations</vt:lpstr>
      <vt:lpstr>Employment Policies and Practices</vt:lpstr>
      <vt:lpstr>Employment Policies and Practices</vt:lpstr>
      <vt:lpstr>Job Descriptions</vt:lpstr>
      <vt:lpstr>Background Checks</vt:lpstr>
      <vt:lpstr>Employment Contracts</vt:lpstr>
      <vt:lpstr>New Hire Orientation</vt:lpstr>
      <vt:lpstr>New Hire Orientation</vt:lpstr>
      <vt:lpstr>On-the-Job Security Training</vt:lpstr>
      <vt:lpstr>Performance Evaluation</vt:lpstr>
      <vt:lpstr>Termination</vt:lpstr>
      <vt:lpstr>Security Considerations For Nonemployees</vt:lpstr>
      <vt:lpstr>Temporary Employees</vt:lpstr>
      <vt:lpstr>Contract Employees </vt:lpstr>
      <vt:lpstr>Consultants</vt:lpstr>
      <vt:lpstr>Business Partners</vt:lpstr>
      <vt:lpstr>Separation of Duties and Collusion</vt:lpstr>
      <vt:lpstr>Separation of Duties</vt:lpstr>
      <vt:lpstr>Email and Internet Use Policies</vt:lpstr>
      <vt:lpstr>“Web-ware” and Security</vt:lpstr>
      <vt:lpstr>Cookies</vt:lpstr>
      <vt:lpstr>Third Party Cookies</vt:lpstr>
      <vt:lpstr>Web Bugs or Beacons</vt:lpstr>
      <vt:lpstr>Questions</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252</cp:revision>
  <dcterms:created xsi:type="dcterms:W3CDTF">2005-08-29T17:59:24Z</dcterms:created>
  <dcterms:modified xsi:type="dcterms:W3CDTF">2020-04-05T16:57:24Z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