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5270BF7-91F3-46A8-8899-F35C20484539}">
          <p14:sldIdLst>
            <p14:sldId id="256"/>
            <p14:sldId id="257"/>
            <p14:sldId id="259"/>
            <p14:sldId id="260"/>
            <p14:sldId id="261"/>
            <p14:sldId id="262"/>
            <p14:sldId id="263"/>
            <p14:sldId id="265"/>
            <p14:sldId id="266"/>
            <p14:sldId id="267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9" d="100"/>
          <a:sy n="139" d="100"/>
        </p:scale>
        <p:origin x="532" y="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6105-44A7-4FB5-BC53-D39DB7448AA6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8E5D-8AE4-41D8-976E-21F69DFE9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79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6105-44A7-4FB5-BC53-D39DB7448AA6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8E5D-8AE4-41D8-976E-21F69DFE9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52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6105-44A7-4FB5-BC53-D39DB7448AA6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8E5D-8AE4-41D8-976E-21F69DFE9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237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6105-44A7-4FB5-BC53-D39DB7448AA6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8E5D-8AE4-41D8-976E-21F69DFE9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72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6105-44A7-4FB5-BC53-D39DB7448AA6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8E5D-8AE4-41D8-976E-21F69DFE9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99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6105-44A7-4FB5-BC53-D39DB7448AA6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8E5D-8AE4-41D8-976E-21F69DFE9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8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6105-44A7-4FB5-BC53-D39DB7448AA6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8E5D-8AE4-41D8-976E-21F69DFE9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88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6105-44A7-4FB5-BC53-D39DB7448AA6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8E5D-8AE4-41D8-976E-21F69DFE9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47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6105-44A7-4FB5-BC53-D39DB7448AA6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8E5D-8AE4-41D8-976E-21F69DFE9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833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6105-44A7-4FB5-BC53-D39DB7448AA6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8E5D-8AE4-41D8-976E-21F69DFE9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01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6105-44A7-4FB5-BC53-D39DB7448AA6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8E5D-8AE4-41D8-976E-21F69DFE9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6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26105-44A7-4FB5-BC53-D39DB7448AA6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D8E5D-8AE4-41D8-976E-21F69DFE9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88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Spark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572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229600" cy="4221162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900" dirty="0" err="1" smtClean="0">
                <a:latin typeface="Lucida Console"/>
                <a:ea typeface="Consolas" charset="0"/>
                <a:cs typeface="Lucida Console"/>
              </a:rPr>
              <a:t>val</a:t>
            </a:r>
            <a:r>
              <a:rPr lang="en-US" sz="1900" dirty="0" smtClean="0">
                <a:latin typeface="Lucida Console"/>
                <a:ea typeface="Consolas" charset="0"/>
                <a:cs typeface="Lucida Console"/>
              </a:rPr>
              <a:t> data = </a:t>
            </a:r>
            <a:r>
              <a:rPr lang="en-US" sz="1900" dirty="0" err="1" smtClean="0">
                <a:latin typeface="Lucida Console"/>
                <a:ea typeface="Consolas" charset="0"/>
                <a:cs typeface="Lucida Console"/>
              </a:rPr>
              <a:t>spark.textFile</a:t>
            </a:r>
            <a:r>
              <a:rPr lang="en-US" sz="1900" dirty="0" smtClean="0">
                <a:latin typeface="Lucida Console"/>
                <a:ea typeface="Consolas" charset="0"/>
                <a:cs typeface="Lucida Console"/>
              </a:rPr>
              <a:t>(...).</a:t>
            </a:r>
            <a:r>
              <a:rPr lang="en-US" sz="1900" dirty="0" err="1" smtClean="0">
                <a:solidFill>
                  <a:srgbClr val="3366FF"/>
                </a:solidFill>
                <a:latin typeface="Lucida Console"/>
                <a:ea typeface="Consolas" charset="0"/>
                <a:cs typeface="Lucida Console"/>
              </a:rPr>
              <a:t>map</a:t>
            </a:r>
            <a:r>
              <a:rPr lang="en-US" sz="1900" dirty="0" err="1" smtClean="0">
                <a:latin typeface="Lucida Console"/>
                <a:ea typeface="Consolas" charset="0"/>
                <a:cs typeface="Lucida Console"/>
              </a:rPr>
              <a:t>(</a:t>
            </a:r>
            <a:r>
              <a:rPr lang="en-US" sz="1900" dirty="0" err="1" smtClean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readPoint</a:t>
            </a:r>
            <a:r>
              <a:rPr lang="en-US" sz="1900" dirty="0" err="1" smtClean="0">
                <a:latin typeface="Lucida Console"/>
                <a:ea typeface="Consolas" charset="0"/>
                <a:cs typeface="Lucida Console"/>
              </a:rPr>
              <a:t>).</a:t>
            </a:r>
            <a:r>
              <a:rPr lang="en-US" sz="1900" dirty="0" err="1" smtClean="0">
                <a:solidFill>
                  <a:srgbClr val="3366FF"/>
                </a:solidFill>
                <a:latin typeface="Lucida Console"/>
                <a:ea typeface="Consolas" charset="0"/>
                <a:cs typeface="Lucida Console"/>
              </a:rPr>
              <a:t>cache</a:t>
            </a:r>
            <a:r>
              <a:rPr lang="en-US" sz="1900" dirty="0" smtClean="0">
                <a:latin typeface="Lucida Console"/>
                <a:ea typeface="Consolas" charset="0"/>
                <a:cs typeface="Lucida Console"/>
              </a:rPr>
              <a:t>()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1900" dirty="0" smtClean="0">
              <a:latin typeface="Lucida Console"/>
              <a:ea typeface="Consolas" charset="0"/>
              <a:cs typeface="Lucida Console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1900" dirty="0" err="1" smtClean="0">
                <a:latin typeface="Lucida Console"/>
                <a:ea typeface="Consolas" charset="0"/>
                <a:cs typeface="Lucida Console"/>
              </a:rPr>
              <a:t>var</a:t>
            </a:r>
            <a:r>
              <a:rPr lang="en-US" sz="1900" dirty="0" smtClean="0">
                <a:latin typeface="Lucida Console"/>
                <a:ea typeface="Consolas" charset="0"/>
                <a:cs typeface="Lucida Console"/>
              </a:rPr>
              <a:t> </a:t>
            </a:r>
            <a:r>
              <a:rPr lang="en-US" sz="1900" dirty="0" err="1" smtClean="0">
                <a:latin typeface="Lucida Console"/>
                <a:ea typeface="Consolas" charset="0"/>
                <a:cs typeface="Lucida Console"/>
              </a:rPr>
              <a:t>w</a:t>
            </a:r>
            <a:r>
              <a:rPr lang="en-US" sz="1900" dirty="0" smtClean="0">
                <a:latin typeface="Lucida Console"/>
                <a:ea typeface="Consolas" charset="0"/>
                <a:cs typeface="Lucida Console"/>
              </a:rPr>
              <a:t> = </a:t>
            </a:r>
            <a:r>
              <a:rPr lang="en-US" sz="1900" dirty="0" err="1" smtClean="0">
                <a:latin typeface="Lucida Console"/>
                <a:ea typeface="Consolas" charset="0"/>
                <a:cs typeface="Lucida Console"/>
              </a:rPr>
              <a:t>Vector.random(D</a:t>
            </a:r>
            <a:r>
              <a:rPr lang="en-US" sz="1900" dirty="0" smtClean="0">
                <a:latin typeface="Lucida Console"/>
                <a:ea typeface="Consolas" charset="0"/>
                <a:cs typeface="Lucida Console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1900" dirty="0" smtClean="0">
              <a:latin typeface="Lucida Console"/>
              <a:ea typeface="Consolas" charset="0"/>
              <a:cs typeface="Lucida Console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1900" dirty="0" smtClean="0">
                <a:latin typeface="Lucida Console"/>
                <a:ea typeface="Consolas" charset="0"/>
                <a:cs typeface="Lucida Console"/>
              </a:rPr>
              <a:t>for (</a:t>
            </a:r>
            <a:r>
              <a:rPr lang="en-US" sz="1900" dirty="0" err="1" smtClean="0">
                <a:latin typeface="Lucida Console"/>
                <a:ea typeface="Consolas" charset="0"/>
                <a:cs typeface="Lucida Console"/>
              </a:rPr>
              <a:t>i</a:t>
            </a:r>
            <a:r>
              <a:rPr lang="en-US" sz="1900" dirty="0" smtClean="0">
                <a:latin typeface="Lucida Console"/>
                <a:ea typeface="Consolas" charset="0"/>
                <a:cs typeface="Lucida Console"/>
              </a:rPr>
              <a:t> &lt;- 1 to ITERATIONS)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900" dirty="0" smtClean="0">
                <a:latin typeface="Lucida Console"/>
                <a:ea typeface="Consolas" charset="0"/>
                <a:cs typeface="Lucida Console"/>
              </a:rPr>
              <a:t>  </a:t>
            </a:r>
            <a:r>
              <a:rPr lang="en-US" sz="1900" dirty="0" err="1" smtClean="0">
                <a:latin typeface="Lucida Console"/>
                <a:ea typeface="Consolas" charset="0"/>
                <a:cs typeface="Lucida Console"/>
              </a:rPr>
              <a:t>val</a:t>
            </a:r>
            <a:r>
              <a:rPr lang="en-US" sz="1900" dirty="0" smtClean="0">
                <a:latin typeface="Lucida Console"/>
                <a:ea typeface="Consolas" charset="0"/>
                <a:cs typeface="Lucida Console"/>
              </a:rPr>
              <a:t> gradient = </a:t>
            </a:r>
            <a:r>
              <a:rPr lang="en-US" sz="1900" dirty="0" err="1" smtClean="0">
                <a:latin typeface="Lucida Console"/>
                <a:ea typeface="Consolas" charset="0"/>
                <a:cs typeface="Lucida Console"/>
              </a:rPr>
              <a:t>data.</a:t>
            </a:r>
            <a:r>
              <a:rPr lang="en-US" sz="1900" dirty="0" err="1" smtClean="0">
                <a:solidFill>
                  <a:srgbClr val="3366FF"/>
                </a:solidFill>
                <a:latin typeface="Lucida Console"/>
                <a:ea typeface="Consolas" charset="0"/>
                <a:cs typeface="Lucida Console"/>
              </a:rPr>
              <a:t>map</a:t>
            </a:r>
            <a:r>
              <a:rPr lang="en-US" sz="1900" dirty="0" smtClean="0">
                <a:latin typeface="Lucida Console"/>
                <a:ea typeface="Consolas" charset="0"/>
                <a:cs typeface="Lucida Console"/>
              </a:rPr>
              <a:t>(</a:t>
            </a:r>
            <a:r>
              <a:rPr lang="en-US" sz="1900" dirty="0" smtClean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p =&gt;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900" dirty="0" smtClean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    (1 / (1 + </a:t>
            </a:r>
            <a:r>
              <a:rPr lang="en-US" sz="1900" dirty="0" err="1" smtClean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exp</a:t>
            </a:r>
            <a:r>
              <a:rPr lang="en-US" sz="1900" dirty="0" smtClean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(-p.y*(w dot </a:t>
            </a:r>
            <a:r>
              <a:rPr lang="en-US" sz="1900" dirty="0" err="1" smtClean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p.x</a:t>
            </a:r>
            <a:r>
              <a:rPr lang="en-US" sz="1900" dirty="0" smtClean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))) - 1) * </a:t>
            </a:r>
            <a:r>
              <a:rPr lang="en-US" sz="1900" dirty="0" err="1" smtClean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p.y</a:t>
            </a:r>
            <a:r>
              <a:rPr lang="en-US" sz="1900" dirty="0" smtClean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 * </a:t>
            </a:r>
            <a:r>
              <a:rPr lang="en-US" sz="1900" dirty="0" err="1" smtClean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p.x</a:t>
            </a:r>
            <a:endParaRPr lang="en-US" sz="1900" dirty="0" smtClean="0">
              <a:solidFill>
                <a:srgbClr val="FF0080"/>
              </a:solidFill>
              <a:latin typeface="Lucida Console"/>
              <a:ea typeface="Consolas" charset="0"/>
              <a:cs typeface="Lucida Console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1900" dirty="0" smtClean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  </a:t>
            </a:r>
            <a:r>
              <a:rPr lang="en-US" sz="1900" dirty="0" smtClean="0">
                <a:latin typeface="Lucida Console"/>
                <a:ea typeface="Consolas" charset="0"/>
                <a:cs typeface="Lucida Console"/>
              </a:rPr>
              <a:t>).</a:t>
            </a:r>
            <a:r>
              <a:rPr lang="en-US" sz="1900" dirty="0" smtClean="0">
                <a:solidFill>
                  <a:srgbClr val="3366FF"/>
                </a:solidFill>
                <a:latin typeface="Lucida Console"/>
                <a:ea typeface="Consolas" charset="0"/>
                <a:cs typeface="Lucida Console"/>
              </a:rPr>
              <a:t>reduce</a:t>
            </a:r>
            <a:r>
              <a:rPr lang="en-US" sz="1900" dirty="0" smtClean="0">
                <a:latin typeface="Lucida Console"/>
                <a:ea typeface="Consolas" charset="0"/>
                <a:cs typeface="Lucida Console"/>
              </a:rPr>
              <a:t>(</a:t>
            </a:r>
            <a:r>
              <a:rPr lang="en-US" sz="1900" dirty="0" smtClean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_ + _</a:t>
            </a:r>
            <a:r>
              <a:rPr lang="en-US" sz="1900" dirty="0" smtClean="0">
                <a:latin typeface="Lucida Console"/>
                <a:ea typeface="Consolas" charset="0"/>
                <a:cs typeface="Lucida Console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900" dirty="0" smtClean="0">
                <a:latin typeface="Lucida Console"/>
                <a:ea typeface="Consolas" charset="0"/>
                <a:cs typeface="Lucida Console"/>
              </a:rPr>
              <a:t>  </a:t>
            </a:r>
            <a:r>
              <a:rPr lang="en-US" sz="1900" dirty="0" err="1" smtClean="0">
                <a:latin typeface="Lucida Console"/>
                <a:ea typeface="Consolas" charset="0"/>
                <a:cs typeface="Lucida Console"/>
              </a:rPr>
              <a:t>w</a:t>
            </a:r>
            <a:r>
              <a:rPr lang="en-US" sz="1900" dirty="0" smtClean="0">
                <a:latin typeface="Lucida Console"/>
                <a:ea typeface="Consolas" charset="0"/>
                <a:cs typeface="Lucida Console"/>
              </a:rPr>
              <a:t> -= gradient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900" dirty="0" smtClean="0">
                <a:latin typeface="Lucida Console"/>
                <a:ea typeface="Consolas" charset="0"/>
                <a:cs typeface="Lucida Console"/>
              </a:rPr>
              <a:t>}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1900" dirty="0" smtClean="0">
              <a:latin typeface="Lucida Console"/>
              <a:ea typeface="Consolas" charset="0"/>
              <a:cs typeface="Lucida Console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1900" dirty="0" err="1" smtClean="0">
                <a:latin typeface="Lucida Console"/>
                <a:ea typeface="Consolas" charset="0"/>
                <a:cs typeface="Lucida Console"/>
              </a:rPr>
              <a:t>println("Final</a:t>
            </a:r>
            <a:r>
              <a:rPr lang="en-US" sz="1900" dirty="0" smtClean="0">
                <a:latin typeface="Lucida Console"/>
                <a:ea typeface="Consolas" charset="0"/>
                <a:cs typeface="Lucida Console"/>
              </a:rPr>
              <a:t> </a:t>
            </a:r>
            <a:r>
              <a:rPr lang="en-US" sz="1900" dirty="0" err="1" smtClean="0">
                <a:latin typeface="Lucida Console"/>
                <a:ea typeface="Consolas" charset="0"/>
                <a:cs typeface="Lucida Console"/>
              </a:rPr>
              <a:t>w</a:t>
            </a:r>
            <a:r>
              <a:rPr lang="en-US" sz="1900" dirty="0" smtClean="0">
                <a:latin typeface="Lucida Console"/>
                <a:ea typeface="Consolas" charset="0"/>
                <a:cs typeface="Lucida Console"/>
              </a:rPr>
              <a:t>: " + </a:t>
            </a:r>
            <a:r>
              <a:rPr lang="en-US" sz="1900" dirty="0" err="1" smtClean="0">
                <a:latin typeface="Lucida Console"/>
                <a:ea typeface="Consolas" charset="0"/>
                <a:cs typeface="Lucida Console"/>
              </a:rPr>
              <a:t>w</a:t>
            </a:r>
            <a:r>
              <a:rPr lang="en-US" sz="1900" dirty="0" smtClean="0">
                <a:latin typeface="Lucida Console"/>
                <a:ea typeface="Consolas" charset="0"/>
                <a:cs typeface="Lucida Console"/>
              </a:rPr>
              <a:t>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43000" y="5994484"/>
            <a:ext cx="6858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 smtClean="0">
                <a:solidFill>
                  <a:prstClr val="black"/>
                </a:solidFill>
              </a:rPr>
              <a:t>Copied from </a:t>
            </a:r>
            <a:r>
              <a:rPr lang="en-US" sz="1050" dirty="0" err="1" smtClean="0">
                <a:solidFill>
                  <a:prstClr val="black"/>
                </a:solidFill>
              </a:rPr>
              <a:t>Matei</a:t>
            </a:r>
            <a:r>
              <a:rPr lang="en-US" sz="1050" dirty="0" smtClean="0">
                <a:solidFill>
                  <a:prstClr val="black"/>
                </a:solidFill>
              </a:rPr>
              <a:t> </a:t>
            </a:r>
            <a:r>
              <a:rPr lang="en-US" sz="1050" dirty="0" err="1" smtClean="0">
                <a:solidFill>
                  <a:prstClr val="black"/>
                </a:solidFill>
              </a:rPr>
              <a:t>Zahria</a:t>
            </a:r>
            <a:r>
              <a:rPr lang="en-US" sz="1050" dirty="0" smtClean="0">
                <a:solidFill>
                  <a:prstClr val="black"/>
                </a:solidFill>
              </a:rPr>
              <a:t>, et.al., Spark fast, interactive, language-integrated cluster computing, </a:t>
            </a:r>
            <a:r>
              <a:rPr lang="en-US" sz="1050" dirty="0" err="1" smtClean="0">
                <a:solidFill>
                  <a:prstClr val="black"/>
                </a:solidFill>
              </a:rPr>
              <a:t>amplab</a:t>
            </a:r>
            <a:r>
              <a:rPr lang="en-US" sz="1050" dirty="0" smtClean="0">
                <a:solidFill>
                  <a:prstClr val="black"/>
                </a:solidFill>
              </a:rPr>
              <a:t>, UC Berkeley</a:t>
            </a:r>
          </a:p>
        </p:txBody>
      </p:sp>
    </p:spTree>
    <p:extLst>
      <p:ext uri="{BB962C8B-B14F-4D97-AF65-F5344CB8AC3E}">
        <p14:creationId xmlns:p14="http://schemas.microsoft.com/office/powerpoint/2010/main" val="51532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457200" y="5032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WordCount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457200" y="182879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/>
              <a:t>v</a:t>
            </a:r>
            <a:r>
              <a:rPr lang="en-US" sz="1400" dirty="0" err="1" smtClean="0"/>
              <a:t>al</a:t>
            </a:r>
            <a:r>
              <a:rPr lang="en-US" sz="1400" dirty="0" smtClean="0"/>
              <a:t> counts = </a:t>
            </a:r>
            <a:r>
              <a:rPr lang="en-US" sz="1400" dirty="0" err="1" smtClean="0"/>
              <a:t>sc.textFile</a:t>
            </a:r>
            <a:r>
              <a:rPr lang="en-US" sz="1400" dirty="0" smtClean="0"/>
              <a:t>(“</a:t>
            </a:r>
            <a:r>
              <a:rPr lang="en-US" sz="1400" dirty="0" err="1" smtClean="0"/>
              <a:t>hdfs</a:t>
            </a:r>
            <a:r>
              <a:rPr lang="en-US" sz="1400" dirty="0" smtClean="0"/>
              <a:t>://…”).</a:t>
            </a:r>
            <a:r>
              <a:rPr lang="en-US" sz="1400" dirty="0" err="1" smtClean="0"/>
              <a:t>flatMap</a:t>
            </a:r>
            <a:r>
              <a:rPr lang="en-US" sz="1400" dirty="0" smtClean="0"/>
              <a:t>(line=&gt;</a:t>
            </a:r>
            <a:r>
              <a:rPr lang="en-US" sz="1400" dirty="0" err="1" smtClean="0"/>
              <a:t>line.split</a:t>
            </a:r>
            <a:r>
              <a:rPr lang="en-US" sz="1400" dirty="0" smtClean="0"/>
              <a:t>(“”)).map(word=&gt;(word, 1L)).</a:t>
            </a:r>
            <a:r>
              <a:rPr lang="en-US" sz="1400" dirty="0" err="1" smtClean="0"/>
              <a:t>reduceByKey</a:t>
            </a:r>
            <a:r>
              <a:rPr lang="en-US" sz="1400" dirty="0" smtClean="0"/>
              <a:t>(_+_)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63852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Apache Hadoop Eco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470385" cy="430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269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r>
              <a:rPr lang="en-US" dirty="0" smtClean="0"/>
              <a:t> enables big data analytics using large, unreliable clusters</a:t>
            </a:r>
          </a:p>
          <a:p>
            <a:endParaRPr lang="en-US" dirty="0"/>
          </a:p>
          <a:p>
            <a:r>
              <a:rPr lang="en-US" dirty="0"/>
              <a:t>Rooms to further improvement with </a:t>
            </a:r>
            <a:r>
              <a:rPr lang="en-US" dirty="0" err="1"/>
              <a:t>MapReduce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- iterative algorithms, </a:t>
            </a:r>
          </a:p>
          <a:p>
            <a:pPr marL="0" indent="0">
              <a:buNone/>
            </a:pPr>
            <a:r>
              <a:rPr lang="en-US" dirty="0"/>
              <a:t>    - interactive ad-hoc queries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278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547688"/>
            <a:ext cx="6877050" cy="576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598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/>
        </p:nvSpPr>
        <p:spPr>
          <a:xfrm>
            <a:off x="457200" y="116601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 another words, </a:t>
            </a:r>
            <a:r>
              <a:rPr lang="en-US" dirty="0" err="1" smtClean="0"/>
              <a:t>MapReduce</a:t>
            </a:r>
            <a:r>
              <a:rPr lang="en-US" dirty="0" smtClean="0"/>
              <a:t> lacks efficient primitives for data sharing</a:t>
            </a:r>
          </a:p>
          <a:p>
            <a:endParaRPr lang="en-US" dirty="0"/>
          </a:p>
          <a:p>
            <a:r>
              <a:rPr lang="en-US" dirty="0" smtClean="0"/>
              <a:t>This is where Spark comes into the picture – instead of load the data from disk for every query, why not do In-Memory data sharing?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973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Here is how Spark addresses this issue:  Resilient Distributed Datasets (RDDs)</a:t>
            </a:r>
          </a:p>
          <a:p>
            <a:endParaRPr lang="en-US" dirty="0"/>
          </a:p>
          <a:p>
            <a:r>
              <a:rPr lang="en-US" dirty="0" smtClean="0"/>
              <a:t>RDD allows apps to keep working sets in memory for reuse.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996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554038"/>
            <a:ext cx="7662863" cy="574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173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/>
        </p:nvSpPr>
        <p:spPr>
          <a:xfrm>
            <a:off x="457200" y="110961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Spark’s solution: Resilient Distributed Datasets (RDDs)</a:t>
            </a:r>
          </a:p>
          <a:p>
            <a:pPr lvl="1"/>
            <a:r>
              <a:rPr lang="en-US" dirty="0" smtClean="0"/>
              <a:t>Immutable, partitioned collections of objects</a:t>
            </a:r>
          </a:p>
          <a:p>
            <a:pPr lvl="1"/>
            <a:r>
              <a:rPr lang="en-US" dirty="0" smtClean="0"/>
              <a:t>Created through parallel transformations on data in stable storage</a:t>
            </a:r>
          </a:p>
          <a:p>
            <a:pPr lvl="1"/>
            <a:r>
              <a:rPr lang="en-US" dirty="0" smtClean="0"/>
              <a:t>Can be cached for efficient reuse.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3"/>
          <p:cNvSpPr txBox="1"/>
          <p:nvPr/>
        </p:nvSpPr>
        <p:spPr>
          <a:xfrm>
            <a:off x="1752600" y="5494475"/>
            <a:ext cx="6477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 smtClean="0">
                <a:solidFill>
                  <a:prstClr val="black"/>
                </a:solidFill>
              </a:rPr>
              <a:t>Cited from </a:t>
            </a:r>
            <a:r>
              <a:rPr lang="en-US" sz="1050" dirty="0" err="1" smtClean="0">
                <a:solidFill>
                  <a:prstClr val="black"/>
                </a:solidFill>
              </a:rPr>
              <a:t>Matei</a:t>
            </a:r>
            <a:r>
              <a:rPr lang="en-US" sz="1050" dirty="0" smtClean="0">
                <a:solidFill>
                  <a:prstClr val="black"/>
                </a:solidFill>
              </a:rPr>
              <a:t> </a:t>
            </a:r>
            <a:r>
              <a:rPr lang="en-US" sz="1050" dirty="0" err="1" smtClean="0">
                <a:solidFill>
                  <a:prstClr val="black"/>
                </a:solidFill>
              </a:rPr>
              <a:t>Zahria</a:t>
            </a:r>
            <a:r>
              <a:rPr lang="en-US" sz="1050" dirty="0" smtClean="0">
                <a:solidFill>
                  <a:prstClr val="black"/>
                </a:solidFill>
              </a:rPr>
              <a:t>, Spark fast, interactive, language-integrated cluster computing, </a:t>
            </a:r>
            <a:r>
              <a:rPr lang="en-US" sz="1050" dirty="0" err="1" smtClean="0">
                <a:solidFill>
                  <a:prstClr val="black"/>
                </a:solidFill>
              </a:rPr>
              <a:t>amplab</a:t>
            </a:r>
            <a:r>
              <a:rPr lang="en-US" sz="1050" dirty="0" smtClean="0">
                <a:solidFill>
                  <a:prstClr val="black"/>
                </a:solidFill>
              </a:rPr>
              <a:t>, UC Berkeley</a:t>
            </a:r>
          </a:p>
        </p:txBody>
      </p:sp>
    </p:spTree>
    <p:extLst>
      <p:ext uri="{BB962C8B-B14F-4D97-AF65-F5344CB8AC3E}">
        <p14:creationId xmlns:p14="http://schemas.microsoft.com/office/powerpoint/2010/main" val="70907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Spark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Spark provides API to support the following languages: Scala, Java, Python, R</a:t>
            </a:r>
          </a:p>
          <a:p>
            <a:endParaRPr lang="en-US" dirty="0"/>
          </a:p>
          <a:p>
            <a:r>
              <a:rPr lang="en-US" dirty="0" smtClean="0"/>
              <a:t>Data Operations</a:t>
            </a:r>
          </a:p>
          <a:p>
            <a:pPr lvl="1"/>
            <a:r>
              <a:rPr lang="en-US" dirty="0" smtClean="0"/>
              <a:t>Transformations</a:t>
            </a:r>
          </a:p>
          <a:p>
            <a:pPr lvl="1"/>
            <a:r>
              <a:rPr lang="en-US" dirty="0" smtClean="0"/>
              <a:t>actions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464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8625"/>
            <a:ext cx="8229600" cy="599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0887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2001</TotalTime>
  <Words>276</Words>
  <Application>Microsoft Office PowerPoint</Application>
  <PresentationFormat>On-screen Show (4:3)</PresentationFormat>
  <Paragraphs>39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Consolas</vt:lpstr>
      <vt:lpstr>Lucida Console</vt:lpstr>
      <vt:lpstr>Office Theme</vt:lpstr>
      <vt:lpstr>Introduction to Spark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Spark API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Ying</dc:creator>
  <cp:lastModifiedBy>Ying Xie</cp:lastModifiedBy>
  <cp:revision>11</cp:revision>
  <dcterms:created xsi:type="dcterms:W3CDTF">2014-12-04T21:51:49Z</dcterms:created>
  <dcterms:modified xsi:type="dcterms:W3CDTF">2021-03-15T05:19:22Z</dcterms:modified>
</cp:coreProperties>
</file>