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4"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71"/>
    <p:restoredTop sz="95934"/>
  </p:normalViewPr>
  <p:slideViewPr>
    <p:cSldViewPr snapToGrid="0" snapToObjects="1">
      <p:cViewPr varScale="1">
        <p:scale>
          <a:sx n="76" d="100"/>
          <a:sy n="76" d="100"/>
        </p:scale>
        <p:origin x="112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12/8/21</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12/8/21</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71B4-8239-D640-9BE1-1C6E3E3D48E2}"/>
              </a:ext>
            </a:extLst>
          </p:cNvPr>
          <p:cNvSpPr>
            <a:spLocks noGrp="1"/>
          </p:cNvSpPr>
          <p:nvPr>
            <p:ph type="ctrTitle"/>
          </p:nvPr>
        </p:nvSpPr>
        <p:spPr/>
        <p:txBody>
          <a:bodyPr/>
          <a:lstStyle/>
          <a:p>
            <a:r>
              <a:rPr lang="en-US" dirty="0"/>
              <a:t>Chapter 3</a:t>
            </a:r>
          </a:p>
        </p:txBody>
      </p:sp>
      <p:sp>
        <p:nvSpPr>
          <p:cNvPr id="3" name="Subtitle 2">
            <a:extLst>
              <a:ext uri="{FF2B5EF4-FFF2-40B4-BE49-F238E27FC236}">
                <a16:creationId xmlns:a16="http://schemas.microsoft.com/office/drawing/2014/main" id="{B5BA4DB9-E8B8-7C4E-9156-0F9F9A8BD2F7}"/>
              </a:ext>
            </a:extLst>
          </p:cNvPr>
          <p:cNvSpPr>
            <a:spLocks noGrp="1"/>
          </p:cNvSpPr>
          <p:nvPr>
            <p:ph type="subTitle" idx="1"/>
          </p:nvPr>
        </p:nvSpPr>
        <p:spPr/>
        <p:txBody>
          <a:bodyPr/>
          <a:lstStyle/>
          <a:p>
            <a:r>
              <a:rPr lang="en-US" dirty="0"/>
              <a:t>Sociology of Sport</a:t>
            </a:r>
          </a:p>
        </p:txBody>
      </p:sp>
    </p:spTree>
    <p:extLst>
      <p:ext uri="{BB962C8B-B14F-4D97-AF65-F5344CB8AC3E}">
        <p14:creationId xmlns:p14="http://schemas.microsoft.com/office/powerpoint/2010/main" val="3940560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6AE4C-79F3-E940-82B1-6FD156106514}"/>
              </a:ext>
            </a:extLst>
          </p:cNvPr>
          <p:cNvSpPr>
            <a:spLocks noGrp="1"/>
          </p:cNvSpPr>
          <p:nvPr>
            <p:ph type="title"/>
          </p:nvPr>
        </p:nvSpPr>
        <p:spPr/>
        <p:txBody>
          <a:bodyPr/>
          <a:lstStyle/>
          <a:p>
            <a:pPr fontAlgn="base"/>
            <a:br>
              <a:rPr lang="en-US" dirty="0"/>
            </a:br>
            <a:r>
              <a:rPr lang="en-US" b="1" dirty="0"/>
              <a:t>Socialization</a:t>
            </a:r>
            <a:br>
              <a:rPr lang="en-US" dirty="0"/>
            </a:br>
            <a:br>
              <a:rPr lang="en-US" dirty="0"/>
            </a:br>
            <a:endParaRPr lang="en-US" dirty="0"/>
          </a:p>
        </p:txBody>
      </p:sp>
      <p:sp>
        <p:nvSpPr>
          <p:cNvPr id="3" name="Content Placeholder 2">
            <a:extLst>
              <a:ext uri="{FF2B5EF4-FFF2-40B4-BE49-F238E27FC236}">
                <a16:creationId xmlns:a16="http://schemas.microsoft.com/office/drawing/2014/main" id="{E9BE704A-F6D7-A041-AC16-65AAF0705F42}"/>
              </a:ext>
            </a:extLst>
          </p:cNvPr>
          <p:cNvSpPr>
            <a:spLocks noGrp="1"/>
          </p:cNvSpPr>
          <p:nvPr>
            <p:ph idx="1"/>
          </p:nvPr>
        </p:nvSpPr>
        <p:spPr>
          <a:xfrm>
            <a:off x="3547535" y="1541442"/>
            <a:ext cx="7315200" cy="5120640"/>
          </a:xfrm>
        </p:spPr>
        <p:txBody>
          <a:bodyPr/>
          <a:lstStyle/>
          <a:p>
            <a:r>
              <a:rPr lang="en-US" b="1" dirty="0"/>
              <a:t>3.1. Socialization and sports: A brief overview</a:t>
            </a:r>
            <a:endParaRPr lang="en-US" dirty="0"/>
          </a:p>
          <a:p>
            <a:r>
              <a:rPr lang="en-US" b="1" dirty="0"/>
              <a:t>3.2. Making decisions about sports participation during adolescence</a:t>
            </a:r>
            <a:endParaRPr lang="en-US" dirty="0"/>
          </a:p>
          <a:p>
            <a:r>
              <a:rPr lang="en-US" b="1" dirty="0"/>
              <a:t>3.3. Sports and character development among adolescents</a:t>
            </a:r>
            <a:endParaRPr lang="en-US" dirty="0"/>
          </a:p>
          <a:p>
            <a:r>
              <a:rPr lang="en-US" b="1" dirty="0"/>
              <a:t>3.4. Why do people believe that “sport builds character”?</a:t>
            </a:r>
            <a:endParaRPr lang="en-US" dirty="0"/>
          </a:p>
          <a:p>
            <a:r>
              <a:rPr lang="en-US" b="1" dirty="0"/>
              <a:t>3.5. Saving the world with youth sports. Who is doing it and are they succeeding?</a:t>
            </a: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7278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lstStyle/>
          <a:p>
            <a:r>
              <a:rPr lang="en-US" b="1" dirty="0"/>
              <a:t>Socialization and sports: A brief overview</a:t>
            </a:r>
            <a:br>
              <a:rPr lang="en-US" b="1" dirty="0"/>
            </a:br>
            <a:br>
              <a:rPr lang="en-US" b="1" dirty="0"/>
            </a:b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fontScale="85000" lnSpcReduction="10000"/>
          </a:bodyPr>
          <a:lstStyle/>
          <a:p>
            <a:endParaRPr lang="en-US" dirty="0"/>
          </a:p>
          <a:p>
            <a:endParaRPr lang="en-US" dirty="0"/>
          </a:p>
          <a:p>
            <a:endParaRPr lang="en-US" dirty="0"/>
          </a:p>
          <a:p>
            <a:r>
              <a:rPr lang="en-US" dirty="0"/>
              <a:t>Since about the mid-1900s, people have conducted research on socialization and sport. The roots of this research are grounded in three sources:</a:t>
            </a:r>
          </a:p>
          <a:p>
            <a:pPr marL="0" indent="0">
              <a:buNone/>
            </a:pPr>
            <a:endParaRPr lang="en-US" dirty="0"/>
          </a:p>
          <a:p>
            <a:pPr lvl="1" fontAlgn="base"/>
            <a:r>
              <a:rPr lang="en-US" dirty="0"/>
              <a:t>Theories of play and child development</a:t>
            </a:r>
          </a:p>
          <a:p>
            <a:pPr lvl="1" fontAlgn="base"/>
            <a:r>
              <a:rPr lang="en-US" dirty="0"/>
              <a:t>Beliefs that team sports are sites at which valuable lessons can be learned</a:t>
            </a:r>
          </a:p>
          <a:p>
            <a:pPr lvl="1" fontAlgn="base"/>
            <a:r>
              <a:rPr lang="en-US" dirty="0"/>
              <a:t>The assumption that playing sports is an inherently character-building experience.</a:t>
            </a:r>
          </a:p>
          <a:p>
            <a:pPr lvl="1" fontAlgn="base"/>
            <a:endParaRPr lang="en-US" dirty="0"/>
          </a:p>
          <a:p>
            <a:pPr marL="502920" lvl="1" indent="0" fontAlgn="base">
              <a:buNone/>
            </a:pPr>
            <a:endParaRPr lang="en-US" dirty="0"/>
          </a:p>
          <a:p>
            <a:r>
              <a:rPr lang="en-US" dirty="0"/>
              <a:t>Sociological studies, published mostly by scholars in North America, have focused on three main topics:</a:t>
            </a:r>
          </a:p>
          <a:p>
            <a:pPr lvl="1"/>
            <a:r>
              <a:rPr lang="en-US" dirty="0"/>
              <a:t>Socialization into sports, dealing with the initiation and continuation of sport participation</a:t>
            </a:r>
          </a:p>
          <a:p>
            <a:pPr lvl="1"/>
            <a:r>
              <a:rPr lang="en-US" dirty="0"/>
              <a:t>Socialization out of sports, dealing with termination and changes in sport participation</a:t>
            </a:r>
          </a:p>
          <a:p>
            <a:pPr lvl="1"/>
            <a:r>
              <a:rPr lang="en-US" dirty="0"/>
              <a:t>Socialization through sport, dealing with participation and social development.</a:t>
            </a:r>
          </a:p>
          <a:p>
            <a:pPr marL="502920" lvl="1" indent="0">
              <a:buNone/>
            </a:pPr>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371821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749A1-BC0A-B641-83AB-A5765FF466A6}"/>
              </a:ext>
            </a:extLst>
          </p:cNvPr>
          <p:cNvSpPr>
            <a:spLocks noGrp="1"/>
          </p:cNvSpPr>
          <p:nvPr>
            <p:ph type="title"/>
          </p:nvPr>
        </p:nvSpPr>
        <p:spPr/>
        <p:txBody>
          <a:bodyPr/>
          <a:lstStyle/>
          <a:p>
            <a:r>
              <a:rPr lang="en-US" b="1" dirty="0"/>
              <a:t>Socialization and sports: A brief overview</a:t>
            </a:r>
            <a:br>
              <a:rPr lang="en-US" b="1" dirty="0"/>
            </a:br>
            <a:br>
              <a:rPr lang="en-US" b="1" dirty="0"/>
            </a:br>
            <a:endParaRPr lang="en-US" dirty="0"/>
          </a:p>
        </p:txBody>
      </p:sp>
      <p:sp>
        <p:nvSpPr>
          <p:cNvPr id="3" name="Content Placeholder 2">
            <a:extLst>
              <a:ext uri="{FF2B5EF4-FFF2-40B4-BE49-F238E27FC236}">
                <a16:creationId xmlns:a16="http://schemas.microsoft.com/office/drawing/2014/main" id="{842A5F20-C7FC-F146-838A-D32FB7FCEB4F}"/>
              </a:ext>
            </a:extLst>
          </p:cNvPr>
          <p:cNvSpPr>
            <a:spLocks noGrp="1"/>
          </p:cNvSpPr>
          <p:nvPr>
            <p:ph idx="1"/>
          </p:nvPr>
        </p:nvSpPr>
        <p:spPr>
          <a:xfrm>
            <a:off x="3699933" y="1287441"/>
            <a:ext cx="7315200" cy="5120640"/>
          </a:xfrm>
        </p:spPr>
        <p:txBody>
          <a:bodyPr>
            <a:normAutofit fontScale="85000" lnSpcReduction="10000"/>
          </a:bodyPr>
          <a:lstStyle/>
          <a:p>
            <a:endParaRPr lang="en-US" dirty="0"/>
          </a:p>
          <a:p>
            <a:endParaRPr lang="en-US" dirty="0"/>
          </a:p>
          <a:p>
            <a:endParaRPr lang="en-US" dirty="0"/>
          </a:p>
          <a:p>
            <a:r>
              <a:rPr lang="en-US" dirty="0"/>
              <a:t>Studies based on an internalization approach clarified that socialization into sport is related to three factors:</a:t>
            </a:r>
          </a:p>
          <a:p>
            <a:pPr lvl="1"/>
            <a:r>
              <a:rPr lang="en-US" dirty="0"/>
              <a:t>a person’s abilities and characteristics</a:t>
            </a:r>
          </a:p>
          <a:p>
            <a:pPr lvl="1"/>
            <a:r>
              <a:rPr lang="en-US" dirty="0"/>
              <a:t>the influence of significant others, including parents, siblings, teachers, and peers</a:t>
            </a:r>
          </a:p>
          <a:p>
            <a:pPr lvl="1"/>
            <a:r>
              <a:rPr lang="en-US" dirty="0"/>
              <a:t>the availability of opportunities to play and experience success in sports</a:t>
            </a:r>
          </a:p>
          <a:p>
            <a:pPr marL="960120" lvl="2" indent="0" fontAlgn="base">
              <a:buNone/>
            </a:pPr>
            <a:endParaRPr lang="en-US" dirty="0"/>
          </a:p>
          <a:p>
            <a:pPr marL="502920" lvl="1" indent="0" fontAlgn="base">
              <a:buNone/>
            </a:pPr>
            <a:endParaRPr lang="en-US" dirty="0"/>
          </a:p>
          <a:p>
            <a:r>
              <a:rPr lang="en-US" dirty="0"/>
              <a:t>Studies based on an interactionist-social process approach have focused on the processes through which people make decisions to participate in sports, including; </a:t>
            </a:r>
          </a:p>
          <a:p>
            <a:pPr lvl="1"/>
            <a:r>
              <a:rPr lang="en-US" dirty="0"/>
              <a:t>the ways that gender, class, race, and ethnic relations influence those decisions</a:t>
            </a:r>
          </a:p>
          <a:p>
            <a:pPr lvl="1"/>
            <a:r>
              <a:rPr lang="en-US" dirty="0"/>
              <a:t>the connections between participation decisions and identity dynamics</a:t>
            </a:r>
          </a:p>
          <a:p>
            <a:pPr lvl="1"/>
            <a:r>
              <a:rPr lang="en-US" dirty="0"/>
              <a:t>the social meanings that are given to sport participation in particular relationships and contexts</a:t>
            </a:r>
          </a:p>
          <a:p>
            <a:pPr lvl="1"/>
            <a:r>
              <a:rPr lang="en-US" dirty="0"/>
              <a:t>the dynamics of sport participation as a “career” that changes over time </a:t>
            </a:r>
          </a:p>
          <a:p>
            <a:pPr marL="502920" lvl="1" indent="0">
              <a:buNone/>
            </a:pPr>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04545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1A593-9F46-3947-BE86-CA60CA3195FE}"/>
              </a:ext>
            </a:extLst>
          </p:cNvPr>
          <p:cNvSpPr>
            <a:spLocks noGrp="1"/>
          </p:cNvSpPr>
          <p:nvPr>
            <p:ph type="title"/>
          </p:nvPr>
        </p:nvSpPr>
        <p:spPr/>
        <p:txBody>
          <a:bodyPr/>
          <a:lstStyle/>
          <a:p>
            <a:r>
              <a:rPr lang="en-US" b="1" dirty="0"/>
              <a:t>Making decisions about sports participation during adolescence</a:t>
            </a:r>
            <a:br>
              <a:rPr lang="en-US" dirty="0"/>
            </a:br>
            <a:br>
              <a:rPr lang="en-US" b="1" dirty="0"/>
            </a:br>
            <a:endParaRPr lang="en-US" dirty="0"/>
          </a:p>
        </p:txBody>
      </p:sp>
      <p:sp>
        <p:nvSpPr>
          <p:cNvPr id="3" name="Content Placeholder 2">
            <a:extLst>
              <a:ext uri="{FF2B5EF4-FFF2-40B4-BE49-F238E27FC236}">
                <a16:creationId xmlns:a16="http://schemas.microsoft.com/office/drawing/2014/main" id="{AFC4228E-8F43-884E-BCF2-07227E5C1E61}"/>
              </a:ext>
            </a:extLst>
          </p:cNvPr>
          <p:cNvSpPr>
            <a:spLocks noGrp="1"/>
          </p:cNvSpPr>
          <p:nvPr>
            <p:ph idx="1"/>
          </p:nvPr>
        </p:nvSpPr>
        <p:spPr/>
        <p:txBody>
          <a:bodyPr>
            <a:normAutofit/>
          </a:bodyPr>
          <a:lstStyle/>
          <a:p>
            <a:pPr marL="0" indent="0">
              <a:buNone/>
            </a:pPr>
            <a:endParaRPr lang="en-US" dirty="0"/>
          </a:p>
          <a:p>
            <a:r>
              <a:rPr lang="en-US" b="1" dirty="0"/>
              <a:t>White &amp; Coakley’s Research Project</a:t>
            </a:r>
            <a:endParaRPr lang="en-US" dirty="0"/>
          </a:p>
          <a:p>
            <a:r>
              <a:rPr lang="en-US" dirty="0"/>
              <a:t>The purpose of their study was to explore the dynamics of how young people make decisions about their sport participation. </a:t>
            </a:r>
          </a:p>
          <a:p>
            <a:endParaRPr lang="en-US" dirty="0"/>
          </a:p>
          <a:p>
            <a:r>
              <a:rPr lang="en-US" dirty="0"/>
              <a:t>Analysis of the interview data indicated that young women and men made choices about sports participation based on the following factors:</a:t>
            </a:r>
          </a:p>
          <a:p>
            <a:pPr lvl="1" fontAlgn="base"/>
            <a:r>
              <a:rPr lang="en-US" dirty="0"/>
              <a:t>A consideration of the future, especially the transition to adulthood</a:t>
            </a:r>
          </a:p>
          <a:p>
            <a:pPr lvl="1" fontAlgn="base"/>
            <a:r>
              <a:rPr lang="en-US" dirty="0"/>
              <a:t>A desire to display and extend personal competence and autonomy</a:t>
            </a:r>
          </a:p>
          <a:p>
            <a:pPr lvl="1" fontAlgn="base"/>
            <a:r>
              <a:rPr lang="en-US" dirty="0"/>
              <a:t>Constraints related to money, parents, and opposite-sex friends</a:t>
            </a:r>
          </a:p>
          <a:p>
            <a:pPr lvl="1" fontAlgn="base"/>
            <a:r>
              <a:rPr lang="en-US" dirty="0"/>
              <a:t>Support and encouragement from parents, relatives, and/or peers</a:t>
            </a:r>
          </a:p>
          <a:p>
            <a:pPr lvl="1" fontAlgn="base"/>
            <a:r>
              <a:rPr lang="en-US" dirty="0"/>
              <a:t>Past experiences in school sports and physical education</a:t>
            </a:r>
          </a:p>
          <a:p>
            <a:endParaRPr lang="en-US" dirty="0"/>
          </a:p>
        </p:txBody>
      </p:sp>
    </p:spTree>
    <p:extLst>
      <p:ext uri="{BB962C8B-B14F-4D97-AF65-F5344CB8AC3E}">
        <p14:creationId xmlns:p14="http://schemas.microsoft.com/office/powerpoint/2010/main" val="21446829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1D2DE-ABFA-1044-9D09-F6B6E2B74C29}"/>
              </a:ext>
            </a:extLst>
          </p:cNvPr>
          <p:cNvSpPr>
            <a:spLocks noGrp="1"/>
          </p:cNvSpPr>
          <p:nvPr>
            <p:ph type="title"/>
          </p:nvPr>
        </p:nvSpPr>
        <p:spPr/>
        <p:txBody>
          <a:bodyPr/>
          <a:lstStyle/>
          <a:p>
            <a:r>
              <a:rPr lang="en-US" b="1" dirty="0"/>
              <a:t>Sports and character development among adolescents</a:t>
            </a:r>
            <a:br>
              <a:rPr lang="en-US" dirty="0"/>
            </a:br>
            <a:br>
              <a:rPr lang="en-US" dirty="0"/>
            </a:br>
            <a:br>
              <a:rPr lang="en-US" dirty="0"/>
            </a:br>
            <a:endParaRPr lang="en-US" dirty="0"/>
          </a:p>
        </p:txBody>
      </p:sp>
      <p:sp>
        <p:nvSpPr>
          <p:cNvPr id="3" name="Content Placeholder 2">
            <a:extLst>
              <a:ext uri="{FF2B5EF4-FFF2-40B4-BE49-F238E27FC236}">
                <a16:creationId xmlns:a16="http://schemas.microsoft.com/office/drawing/2014/main" id="{C20B16E4-3299-8446-AD5E-246F56B4E82E}"/>
              </a:ext>
            </a:extLst>
          </p:cNvPr>
          <p:cNvSpPr>
            <a:spLocks noGrp="1"/>
          </p:cNvSpPr>
          <p:nvPr>
            <p:ph idx="1"/>
          </p:nvPr>
        </p:nvSpPr>
        <p:spPr>
          <a:xfrm>
            <a:off x="3886202" y="1123837"/>
            <a:ext cx="7315200" cy="5120640"/>
          </a:xfrm>
        </p:spPr>
        <p:txBody>
          <a:bodyPr>
            <a:normAutofit fontScale="85000" lnSpcReduction="10000"/>
          </a:bodyPr>
          <a:lstStyle/>
          <a:p>
            <a:r>
              <a:rPr lang="en-US" dirty="0"/>
              <a:t>In Europe and North America, most definitions of character refer to a person’s moral qualities as expressed through their attitudes and actions. </a:t>
            </a:r>
          </a:p>
          <a:p>
            <a:r>
              <a:rPr lang="en-US" dirty="0"/>
              <a:t>Research also suggests that young people who play competitive sports for a long time are more likely than their peers to accept rule violations and certain aggressive and potentially injurious actions as acceptable in sports. </a:t>
            </a:r>
          </a:p>
          <a:p>
            <a:r>
              <a:rPr lang="en-US" dirty="0"/>
              <a:t>In general, when compared to their peers who do not play sports, adolescent athletes appear to have more self-serving approaches to ethics and moral decision-making. </a:t>
            </a:r>
          </a:p>
          <a:p>
            <a:pPr lvl="1"/>
            <a:r>
              <a:rPr lang="en-US" i="1" dirty="0"/>
              <a:t>First</a:t>
            </a:r>
            <a:r>
              <a:rPr lang="en-US" dirty="0"/>
              <a:t>, sports offer many </a:t>
            </a:r>
            <a:r>
              <a:rPr lang="en-US" i="1" dirty="0"/>
              <a:t>different experiences</a:t>
            </a:r>
            <a:r>
              <a:rPr lang="en-US" dirty="0"/>
              <a:t> to adolescents because programs and teams are organized in vastly different ways. </a:t>
            </a:r>
          </a:p>
          <a:p>
            <a:pPr lvl="1"/>
            <a:r>
              <a:rPr lang="en-US" i="1" dirty="0"/>
              <a:t>Second</a:t>
            </a:r>
            <a:r>
              <a:rPr lang="en-US" dirty="0"/>
              <a:t>, adolescents who choose or are selected to play sports often have different character traits than peers who are not interested in sports or are not selected onto teams by coaches. </a:t>
            </a:r>
          </a:p>
          <a:p>
            <a:pPr lvl="1"/>
            <a:r>
              <a:rPr lang="en-US" i="1" dirty="0"/>
              <a:t>Third</a:t>
            </a:r>
            <a:r>
              <a:rPr lang="en-US" dirty="0"/>
              <a:t>, the meanings that adolescents give to sports experiences vary from one person to the next, even when they play in the same programs and on the same teams. </a:t>
            </a:r>
          </a:p>
          <a:p>
            <a:pPr lvl="1"/>
            <a:r>
              <a:rPr lang="en-US" i="1" dirty="0"/>
              <a:t>Fourth</a:t>
            </a:r>
            <a:r>
              <a:rPr lang="en-US" dirty="0"/>
              <a:t>, the meanings that adolescents give to sports experiences often change as they mature and view themselves in new ways. </a:t>
            </a:r>
          </a:p>
          <a:p>
            <a:pPr lvl="1"/>
            <a:r>
              <a:rPr lang="en-US" i="1" dirty="0"/>
              <a:t>Fifth</a:t>
            </a:r>
            <a:r>
              <a:rPr lang="en-US" dirty="0"/>
              <a:t>, character development occurs through the relationships and social interaction that accompany sport participation. </a:t>
            </a:r>
          </a:p>
          <a:p>
            <a:pPr lvl="1"/>
            <a:r>
              <a:rPr lang="en-US" i="1" dirty="0"/>
              <a:t>Sixth</a:t>
            </a:r>
            <a:r>
              <a:rPr lang="en-US" dirty="0"/>
              <a:t>, the character development that may occur during sports participation may also occur in other activities. </a:t>
            </a:r>
          </a:p>
          <a:p>
            <a:endParaRPr lang="en-US" dirty="0"/>
          </a:p>
        </p:txBody>
      </p:sp>
    </p:spTree>
    <p:extLst>
      <p:ext uri="{BB962C8B-B14F-4D97-AF65-F5344CB8AC3E}">
        <p14:creationId xmlns:p14="http://schemas.microsoft.com/office/powerpoint/2010/main" val="2595928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3488E-BEE3-DA42-A00F-B6DA1112E1F2}"/>
              </a:ext>
            </a:extLst>
          </p:cNvPr>
          <p:cNvSpPr>
            <a:spLocks noGrp="1"/>
          </p:cNvSpPr>
          <p:nvPr>
            <p:ph type="title"/>
          </p:nvPr>
        </p:nvSpPr>
        <p:spPr/>
        <p:txBody>
          <a:bodyPr/>
          <a:lstStyle/>
          <a:p>
            <a:r>
              <a:rPr lang="en-US" b="1" dirty="0"/>
              <a:t>Why do people believe that “sport builds character”?</a:t>
            </a:r>
            <a:br>
              <a:rPr lang="en-US" dirty="0"/>
            </a:br>
            <a:br>
              <a:rPr lang="en-US" dirty="0"/>
            </a:br>
            <a:br>
              <a:rPr lang="en-US" dirty="0"/>
            </a:br>
            <a:endParaRPr lang="en-US" dirty="0"/>
          </a:p>
        </p:txBody>
      </p:sp>
      <p:sp>
        <p:nvSpPr>
          <p:cNvPr id="3" name="Content Placeholder 2">
            <a:extLst>
              <a:ext uri="{FF2B5EF4-FFF2-40B4-BE49-F238E27FC236}">
                <a16:creationId xmlns:a16="http://schemas.microsoft.com/office/drawing/2014/main" id="{711A52C6-1183-D04A-88B0-454EBD963790}"/>
              </a:ext>
            </a:extLst>
          </p:cNvPr>
          <p:cNvSpPr>
            <a:spLocks noGrp="1"/>
          </p:cNvSpPr>
          <p:nvPr>
            <p:ph idx="1"/>
          </p:nvPr>
        </p:nvSpPr>
        <p:spPr/>
        <p:txBody>
          <a:bodyPr/>
          <a:lstStyle/>
          <a:p>
            <a:r>
              <a:rPr lang="en-US" dirty="0"/>
              <a:t>“Sport for development” is a key buzz phrase at this point in the 21st century. </a:t>
            </a:r>
          </a:p>
          <a:p>
            <a:r>
              <a:rPr lang="en-US" dirty="0"/>
              <a:t>Programs involving participants from low-income and poverty areas in wealthy nations often focus on providing activities that young people can do after school, on weekends, and during school breaks in a safe environment where there is adult supervision and access to sports facilities, equipment, and coaching. </a:t>
            </a:r>
          </a:p>
          <a:p>
            <a:r>
              <a:rPr lang="en-US" dirty="0"/>
              <a:t>But the people who fund and manage sport-for-development programs often stress that change will come if young people learn that their lives are products of their own choices and that improving their lives depends on learning the right values, working hard, and being individually responsible and accountable. </a:t>
            </a:r>
          </a:p>
          <a:p>
            <a:endParaRPr lang="en-US" dirty="0"/>
          </a:p>
        </p:txBody>
      </p:sp>
    </p:spTree>
    <p:extLst>
      <p:ext uri="{BB962C8B-B14F-4D97-AF65-F5344CB8AC3E}">
        <p14:creationId xmlns:p14="http://schemas.microsoft.com/office/powerpoint/2010/main" val="3003324317"/>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0D821C33D77374889306AEF42E3F77D" ma:contentTypeVersion="7" ma:contentTypeDescription="Create a new document." ma:contentTypeScope="" ma:versionID="72be366cff232dfece6902775b7875da">
  <xsd:schema xmlns:xsd="http://www.w3.org/2001/XMLSchema" xmlns:xs="http://www.w3.org/2001/XMLSchema" xmlns:p="http://schemas.microsoft.com/office/2006/metadata/properties" xmlns:ns2="fde54b8b-4b5e-495a-9838-89e8d703d9aa" targetNamespace="http://schemas.microsoft.com/office/2006/metadata/properties" ma:root="true" ma:fieldsID="941aee6532d60bb553fc8bd15f74bc67" ns2:_="">
    <xsd:import namespace="fde54b8b-4b5e-495a-9838-89e8d703d9a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e54b8b-4b5e-495a-9838-89e8d703d9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6A5B30E-21DE-46E1-973C-EE84B732FE5D}"/>
</file>

<file path=customXml/itemProps2.xml><?xml version="1.0" encoding="utf-8"?>
<ds:datastoreItem xmlns:ds="http://schemas.openxmlformats.org/officeDocument/2006/customXml" ds:itemID="{80FDF5A4-07A4-401E-8BAD-CD64F8F63D95}"/>
</file>

<file path=customXml/itemProps3.xml><?xml version="1.0" encoding="utf-8"?>
<ds:datastoreItem xmlns:ds="http://schemas.openxmlformats.org/officeDocument/2006/customXml" ds:itemID="{2DE1CAA4-382A-40A5-A70A-4A7D7DE445FE}"/>
</file>

<file path=docProps/app.xml><?xml version="1.0" encoding="utf-8"?>
<Properties xmlns="http://schemas.openxmlformats.org/officeDocument/2006/extended-properties" xmlns:vt="http://schemas.openxmlformats.org/officeDocument/2006/docPropsVTypes">
  <Template>Frame</Template>
  <TotalTime>267</TotalTime>
  <Words>794</Words>
  <Application>Microsoft Macintosh PowerPoint</Application>
  <PresentationFormat>Widescreen</PresentationFormat>
  <Paragraphs>73</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Corbel</vt:lpstr>
      <vt:lpstr>Wingdings 2</vt:lpstr>
      <vt:lpstr>Frame</vt:lpstr>
      <vt:lpstr>Chapter 3</vt:lpstr>
      <vt:lpstr> Socialization  </vt:lpstr>
      <vt:lpstr>Socialization and sports: A brief overview  </vt:lpstr>
      <vt:lpstr>Socialization and sports: A brief overview  </vt:lpstr>
      <vt:lpstr>Making decisions about sports participation during adolescence  </vt:lpstr>
      <vt:lpstr>Sports and character development among adolescents   </vt:lpstr>
      <vt:lpstr>Why do people believe that “sport builds character”?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Lisa Jellum</dc:creator>
  <cp:lastModifiedBy>Lisa Jellum</cp:lastModifiedBy>
  <cp:revision>7</cp:revision>
  <dcterms:created xsi:type="dcterms:W3CDTF">2021-12-08T21:24:02Z</dcterms:created>
  <dcterms:modified xsi:type="dcterms:W3CDTF">2021-12-09T01:51:46Z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0x010100F0D821C33D77374889306AEF42E3F77D</vt:lpwstr>
  </property>
</Properties>
</file>