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73" r:id="rId6"/>
    <p:sldId id="262" r:id="rId7"/>
    <p:sldId id="272" r:id="rId8"/>
    <p:sldId id="263" r:id="rId9"/>
    <p:sldId id="264" r:id="rId10"/>
    <p:sldId id="267" r:id="rId11"/>
    <p:sldId id="265" r:id="rId12"/>
    <p:sldId id="275" r:id="rId13"/>
    <p:sldId id="274" r:id="rId14"/>
    <p:sldId id="276" r:id="rId15"/>
    <p:sldId id="278" r:id="rId16"/>
    <p:sldId id="277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1" autoAdjust="0"/>
    <p:restoredTop sz="94660"/>
  </p:normalViewPr>
  <p:slideViewPr>
    <p:cSldViewPr>
      <p:cViewPr varScale="1">
        <p:scale>
          <a:sx n="156" d="100"/>
          <a:sy n="156" d="100"/>
        </p:scale>
        <p:origin x="109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HBase</a:t>
            </a:r>
            <a:r>
              <a:rPr lang="en-US" dirty="0" smtClean="0"/>
              <a:t> Database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92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Solution </a:t>
            </a:r>
            <a:r>
              <a:rPr lang="en-US" dirty="0" smtClean="0"/>
              <a:t>2: </a:t>
            </a:r>
            <a:r>
              <a:rPr lang="en-US" dirty="0" smtClean="0"/>
              <a:t>De-normalizing Relationship into Entity Tables</a:t>
            </a:r>
            <a:endParaRPr lang="en-US" dirty="0"/>
          </a:p>
        </p:txBody>
      </p:sp>
      <p:pic>
        <p:nvPicPr>
          <p:cNvPr id="5122" name="Picture 2" descr="http://www.ebaytechblog.com/wp-content/uploads/2012/07/option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5743575" cy="478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9448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query needs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What if we want to get all the information (title, </a:t>
            </a:r>
            <a:r>
              <a:rPr lang="en-US" dirty="0" err="1"/>
              <a:t>desc</a:t>
            </a:r>
            <a:r>
              <a:rPr lang="en-US" dirty="0"/>
              <a:t>, price, etc.) about the items liked by a given user?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But </a:t>
            </a:r>
            <a:r>
              <a:rPr lang="en-US" dirty="0"/>
              <a:t>we need to ask ourselves whether we really need this query, particularly for this use case. </a:t>
            </a:r>
            <a:r>
              <a:rPr lang="en-US" dirty="0" smtClean="0"/>
              <a:t>Once a user login, the application can </a:t>
            </a:r>
            <a:r>
              <a:rPr lang="en-US" dirty="0"/>
              <a:t>show all the item titles that a user likes and pull additional information only when the user asks for it (by clicking on a title). So, it’s better not to do extreme de-normalization for this use case.</a:t>
            </a:r>
          </a:p>
        </p:txBody>
      </p:sp>
    </p:spTree>
    <p:extLst>
      <p:ext uri="{BB962C8B-B14F-4D97-AF65-F5344CB8AC3E}">
        <p14:creationId xmlns:p14="http://schemas.microsoft.com/office/powerpoint/2010/main" val="1342287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 ER Analysis  - Initial design</a:t>
            </a:r>
          </a:p>
          <a:p>
            <a:r>
              <a:rPr lang="en-US" dirty="0"/>
              <a:t>STEP 2: Query Needs – Adjust designs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12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a </a:t>
            </a:r>
            <a:r>
              <a:rPr lang="en-US" dirty="0" err="1" smtClean="0"/>
              <a:t>HBase</a:t>
            </a:r>
            <a:r>
              <a:rPr lang="en-US" dirty="0" smtClean="0"/>
              <a:t> Model for Simplified Twitter System</a:t>
            </a:r>
          </a:p>
          <a:p>
            <a:pPr lvl="1"/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Tweets</a:t>
            </a:r>
          </a:p>
          <a:p>
            <a:pPr lvl="1"/>
            <a:r>
              <a:rPr lang="en-US" dirty="0" smtClean="0"/>
              <a:t>User tweets </a:t>
            </a:r>
          </a:p>
          <a:p>
            <a:pPr lvl="1"/>
            <a:r>
              <a:rPr lang="en-US" dirty="0" smtClean="0"/>
              <a:t>User follows user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370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 Analysis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3123248"/>
            <a:ext cx="8382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USERS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57240" y="3130392"/>
            <a:ext cx="11430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Tweets</a:t>
            </a:r>
            <a:endParaRPr lang="en-US" dirty="0"/>
          </a:p>
        </p:txBody>
      </p:sp>
      <p:cxnSp>
        <p:nvCxnSpPr>
          <p:cNvPr id="7" name="Straight Connector 6"/>
          <p:cNvCxnSpPr>
            <a:stCxn id="4" idx="3"/>
            <a:endCxn id="5" idx="1"/>
          </p:cNvCxnSpPr>
          <p:nvPr/>
        </p:nvCxnSpPr>
        <p:spPr>
          <a:xfrm>
            <a:off x="3352800" y="3307914"/>
            <a:ext cx="2504440" cy="7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352800" y="29284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00040" y="29284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cxnSp>
        <p:nvCxnSpPr>
          <p:cNvPr id="11" name="Straight Connector 10"/>
          <p:cNvCxnSpPr>
            <a:stCxn id="4" idx="0"/>
          </p:cNvCxnSpPr>
          <p:nvPr/>
        </p:nvCxnSpPr>
        <p:spPr>
          <a:xfrm flipV="1">
            <a:off x="2933700" y="2590800"/>
            <a:ext cx="0" cy="532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057400" y="2590800"/>
            <a:ext cx="87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057400" y="2590800"/>
            <a:ext cx="0" cy="724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4" idx="1"/>
          </p:cNvCxnSpPr>
          <p:nvPr/>
        </p:nvCxnSpPr>
        <p:spPr>
          <a:xfrm flipV="1">
            <a:off x="2057400" y="3307914"/>
            <a:ext cx="457200" cy="7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514600" y="276826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38350" y="336044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48200" y="41148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TID    Meg   </a:t>
            </a:r>
            <a:r>
              <a:rPr lang="en-US" dirty="0" err="1" smtClean="0"/>
              <a:t>TimeStamp</a:t>
            </a:r>
            <a:r>
              <a:rPr lang="en-US" dirty="0" smtClean="0"/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UName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f_key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405786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UName</a:t>
            </a:r>
            <a:r>
              <a:rPr lang="en-US" dirty="0" smtClean="0"/>
              <a:t>   Email   Picture …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38300" y="5486400"/>
            <a:ext cx="529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Uname</a:t>
            </a:r>
            <a:r>
              <a:rPr lang="en-US" dirty="0" smtClean="0"/>
              <a:t> (</a:t>
            </a:r>
            <a:r>
              <a:rPr lang="en-US" dirty="0" err="1" smtClean="0"/>
              <a:t>f_key</a:t>
            </a:r>
            <a:r>
              <a:rPr lang="en-US" dirty="0" smtClean="0"/>
              <a:t>)      </a:t>
            </a:r>
            <a:r>
              <a:rPr lang="en-US" dirty="0" err="1" smtClean="0"/>
              <a:t>Fname</a:t>
            </a:r>
            <a:r>
              <a:rPr lang="en-US" dirty="0" smtClean="0"/>
              <a:t> (</a:t>
            </a:r>
            <a:r>
              <a:rPr lang="en-US" dirty="0" err="1" smtClean="0"/>
              <a:t>f_key</a:t>
            </a:r>
            <a:r>
              <a:rPr lang="en-US" dirty="0" smtClean="0"/>
              <a:t>)     Timestamp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5082417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Following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34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0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a user record by </a:t>
            </a:r>
            <a:r>
              <a:rPr lang="en-US" dirty="0" smtClean="0"/>
              <a:t>username</a:t>
            </a:r>
          </a:p>
          <a:p>
            <a:r>
              <a:rPr lang="en-US" dirty="0" smtClean="0"/>
              <a:t>Get </a:t>
            </a:r>
            <a:r>
              <a:rPr lang="en-US" dirty="0" smtClean="0"/>
              <a:t>all the </a:t>
            </a:r>
            <a:r>
              <a:rPr lang="en-US" dirty="0"/>
              <a:t>usernames </a:t>
            </a:r>
            <a:r>
              <a:rPr lang="en-US" dirty="0" smtClean="0"/>
              <a:t>that follows a given username</a:t>
            </a:r>
            <a:endParaRPr lang="en-US" dirty="0" smtClean="0"/>
          </a:p>
          <a:p>
            <a:r>
              <a:rPr lang="en-US" dirty="0" smtClean="0"/>
              <a:t>Get </a:t>
            </a:r>
            <a:r>
              <a:rPr lang="en-US" dirty="0"/>
              <a:t>the usernames </a:t>
            </a:r>
            <a:r>
              <a:rPr lang="en-US" dirty="0" smtClean="0"/>
              <a:t>that are followed by a given </a:t>
            </a:r>
            <a:r>
              <a:rPr lang="en-US" dirty="0" smtClean="0"/>
              <a:t>username</a:t>
            </a:r>
          </a:p>
          <a:p>
            <a:r>
              <a:rPr lang="en-US" dirty="0" smtClean="0"/>
              <a:t>Get </a:t>
            </a:r>
            <a:r>
              <a:rPr lang="en-US" dirty="0"/>
              <a:t>a tweet from a tweet ID</a:t>
            </a:r>
          </a:p>
          <a:p>
            <a:r>
              <a:rPr lang="en-US" dirty="0" smtClean="0"/>
              <a:t>Get </a:t>
            </a:r>
            <a:r>
              <a:rPr lang="en-US" dirty="0"/>
              <a:t>a timeline of a specific user’s </a:t>
            </a:r>
            <a:r>
              <a:rPr lang="en-US" dirty="0" smtClean="0"/>
              <a:t>tweets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69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95400" y="2895600"/>
            <a:ext cx="647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</a:t>
            </a:r>
            <a:r>
              <a:rPr lang="en-US" dirty="0" err="1" smtClean="0"/>
              <a:t>User_Info</a:t>
            </a:r>
            <a:r>
              <a:rPr lang="en-US" dirty="0" smtClean="0"/>
              <a:t>                            Tweets</a:t>
            </a:r>
          </a:p>
          <a:p>
            <a:r>
              <a:rPr lang="en-US" dirty="0" smtClean="0"/>
              <a:t>Username   email   picture                 T1110,  T2210,  T3333 ….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               </a:t>
            </a:r>
            <a:r>
              <a:rPr lang="en-US" sz="1000" dirty="0" smtClean="0"/>
              <a:t>04/15/2021/</a:t>
            </a:r>
            <a:r>
              <a:rPr lang="en-US" sz="1000" dirty="0" err="1" smtClean="0"/>
              <a:t>tt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83271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we need to design a database for an ecommerce website.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Items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Users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Users like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661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7934325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2319" y="914400"/>
            <a:ext cx="8160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first start with ER analysis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643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Needs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our application needs the following queries:</a:t>
            </a:r>
            <a:endParaRPr lang="en-US" dirty="0"/>
          </a:p>
          <a:p>
            <a:pPr lvl="1"/>
            <a:r>
              <a:rPr lang="en-US" i="1" dirty="0"/>
              <a:t>Get user by user id </a:t>
            </a:r>
            <a:endParaRPr lang="en-US" dirty="0"/>
          </a:p>
          <a:p>
            <a:pPr lvl="1"/>
            <a:r>
              <a:rPr lang="en-US" i="1" dirty="0"/>
              <a:t>Get item by item id</a:t>
            </a:r>
            <a:endParaRPr lang="en-US" dirty="0"/>
          </a:p>
          <a:p>
            <a:pPr lvl="1"/>
            <a:r>
              <a:rPr lang="en-US" i="1" dirty="0"/>
              <a:t>Get all the </a:t>
            </a:r>
            <a:r>
              <a:rPr lang="en-US" i="1" dirty="0" smtClean="0"/>
              <a:t>item ids </a:t>
            </a:r>
            <a:r>
              <a:rPr lang="en-US" i="1" dirty="0"/>
              <a:t>that a particular </a:t>
            </a:r>
            <a:r>
              <a:rPr lang="en-US" i="1" dirty="0" smtClean="0"/>
              <a:t>user id </a:t>
            </a:r>
            <a:r>
              <a:rPr lang="en-US" i="1" dirty="0"/>
              <a:t>likes</a:t>
            </a:r>
            <a:endParaRPr lang="en-US" dirty="0"/>
          </a:p>
          <a:p>
            <a:pPr lvl="1"/>
            <a:r>
              <a:rPr lang="en-US" i="1" dirty="0"/>
              <a:t>Get all the </a:t>
            </a:r>
            <a:r>
              <a:rPr lang="en-US" i="1" dirty="0" smtClean="0"/>
              <a:t>user ids </a:t>
            </a:r>
            <a:r>
              <a:rPr lang="en-US" i="1" dirty="0"/>
              <a:t>who like a particular item </a:t>
            </a:r>
            <a:r>
              <a:rPr lang="en-US" i="1" dirty="0" smtClean="0"/>
              <a:t>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737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Design Solution </a:t>
            </a:r>
            <a:r>
              <a:rPr lang="en-US" dirty="0" smtClean="0"/>
              <a:t>1: </a:t>
            </a:r>
            <a:r>
              <a:rPr lang="en-US" dirty="0"/>
              <a:t>Build A Separate Table for Each Foreign Key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595410"/>
              </p:ext>
            </p:extLst>
          </p:nvPr>
        </p:nvGraphicFramePr>
        <p:xfrm>
          <a:off x="381000" y="1935480"/>
          <a:ext cx="41148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8546346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30681362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69027642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15805489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U_Info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992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UserID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RowKey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4547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jay@ebay.com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470188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3456697"/>
              </p:ext>
            </p:extLst>
          </p:nvPr>
        </p:nvGraphicFramePr>
        <p:xfrm>
          <a:off x="4648200" y="1945495"/>
          <a:ext cx="4114800" cy="1864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8546346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30681362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69027642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15805489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I_Info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99205"/>
                  </a:ext>
                </a:extLst>
              </a:tr>
              <a:tr h="64530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ItemID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RowKey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4547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iPhone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is a phone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470188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0546979"/>
              </p:ext>
            </p:extLst>
          </p:nvPr>
        </p:nvGraphicFramePr>
        <p:xfrm>
          <a:off x="381000" y="4379105"/>
          <a:ext cx="41148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8546346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30681362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69027642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15805489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Liked</a:t>
                      </a:r>
                      <a:r>
                        <a:rPr lang="en-US" baseline="0" dirty="0" err="1" smtClean="0"/>
                        <a:t>_By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992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ItemID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RowKey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4547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120101010000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120101030000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470188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4273958"/>
              </p:ext>
            </p:extLst>
          </p:nvPr>
        </p:nvGraphicFramePr>
        <p:xfrm>
          <a:off x="4648200" y="4389120"/>
          <a:ext cx="41148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8546346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30681362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69027642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15805489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Likes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992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UserID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RowKey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4547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120101010000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120101020000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47018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160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91307" y="1562229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3945374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Item_Liked_By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48200" y="3971891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User_Likes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295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model supports all the following queries</a:t>
            </a:r>
            <a:endParaRPr lang="en-US" dirty="0"/>
          </a:p>
          <a:p>
            <a:pPr lvl="1"/>
            <a:r>
              <a:rPr lang="en-US" i="1" dirty="0"/>
              <a:t>Get user by user id </a:t>
            </a:r>
            <a:endParaRPr lang="en-US" dirty="0"/>
          </a:p>
          <a:p>
            <a:pPr lvl="1"/>
            <a:r>
              <a:rPr lang="en-US" i="1" dirty="0"/>
              <a:t>Get item by item id</a:t>
            </a:r>
            <a:endParaRPr lang="en-US" dirty="0"/>
          </a:p>
          <a:p>
            <a:pPr lvl="1"/>
            <a:r>
              <a:rPr lang="en-US" i="1" dirty="0"/>
              <a:t>Get all the item ids that a particular user id likes</a:t>
            </a:r>
            <a:endParaRPr lang="en-US" dirty="0"/>
          </a:p>
          <a:p>
            <a:pPr lvl="1"/>
            <a:r>
              <a:rPr lang="en-US" i="1" dirty="0"/>
              <a:t>Get all the user ids who like a particular item 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248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needs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our application needs the following queries:</a:t>
            </a:r>
          </a:p>
          <a:p>
            <a:pPr lvl="1"/>
            <a:r>
              <a:rPr lang="en-US" i="1" dirty="0"/>
              <a:t>Get user by user id </a:t>
            </a:r>
            <a:endParaRPr lang="en-US" dirty="0"/>
          </a:p>
          <a:p>
            <a:pPr lvl="1"/>
            <a:r>
              <a:rPr lang="en-US" i="1" dirty="0"/>
              <a:t>Get item by item id</a:t>
            </a:r>
            <a:endParaRPr lang="en-US" dirty="0"/>
          </a:p>
          <a:p>
            <a:pPr lvl="1"/>
            <a:r>
              <a:rPr lang="en-US" i="1" dirty="0"/>
              <a:t>Get all the item </a:t>
            </a:r>
            <a:r>
              <a:rPr lang="en-US" i="1" dirty="0" smtClean="0"/>
              <a:t>ids and titles </a:t>
            </a:r>
            <a:r>
              <a:rPr lang="en-US" i="1" dirty="0"/>
              <a:t>that a particular user id likes</a:t>
            </a:r>
            <a:endParaRPr lang="en-US" dirty="0"/>
          </a:p>
          <a:p>
            <a:pPr lvl="1"/>
            <a:r>
              <a:rPr lang="en-US" i="1" dirty="0"/>
              <a:t>Get all the </a:t>
            </a:r>
            <a:r>
              <a:rPr lang="en-US" i="1" dirty="0" smtClean="0"/>
              <a:t>user id and names </a:t>
            </a:r>
            <a:r>
              <a:rPr lang="en-US" i="1" dirty="0"/>
              <a:t>who like a particular item id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897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Solution </a:t>
            </a:r>
            <a:r>
              <a:rPr lang="en-US" dirty="0" smtClean="0"/>
              <a:t>1 </a:t>
            </a:r>
            <a:r>
              <a:rPr lang="en-US" dirty="0" smtClean="0"/>
              <a:t>updates: Further de-normalization into relationship tables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6471638"/>
              </p:ext>
            </p:extLst>
          </p:nvPr>
        </p:nvGraphicFramePr>
        <p:xfrm>
          <a:off x="381000" y="1935480"/>
          <a:ext cx="41148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8546346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30681362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69027642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15805489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U_Info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992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UserID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RowKey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4547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jay@ebay.com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470188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986073"/>
              </p:ext>
            </p:extLst>
          </p:nvPr>
        </p:nvGraphicFramePr>
        <p:xfrm>
          <a:off x="4648200" y="1945495"/>
          <a:ext cx="41148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8546346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30681362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69027642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15805489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I_Info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992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ItemID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RowKey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4547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iPhone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is a phone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470188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8824334"/>
              </p:ext>
            </p:extLst>
          </p:nvPr>
        </p:nvGraphicFramePr>
        <p:xfrm>
          <a:off x="381000" y="4379105"/>
          <a:ext cx="41148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8546346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30681362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69027642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15805489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Liked</a:t>
                      </a:r>
                      <a:r>
                        <a:rPr lang="en-US" baseline="0" dirty="0" err="1" smtClean="0"/>
                        <a:t>_By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992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ItemID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RowKey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4547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120101010000:</a:t>
                      </a:r>
                    </a:p>
                    <a:p>
                      <a:r>
                        <a:rPr lang="en-US" sz="1200" dirty="0" smtClean="0"/>
                        <a:t>Jay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120101030000:</a:t>
                      </a:r>
                      <a:endParaRPr lang="en-US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470188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5213718"/>
              </p:ext>
            </p:extLst>
          </p:nvPr>
        </p:nvGraphicFramePr>
        <p:xfrm>
          <a:off x="4648200" y="4389120"/>
          <a:ext cx="4114800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8546346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30681362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69027642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15805489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Liking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992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UserID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RowKey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4547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120101010000: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Iphone</a:t>
                      </a:r>
                      <a:endParaRPr lang="en-US" sz="11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120101020000: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Ipad</a:t>
                      </a:r>
                      <a:endParaRPr lang="en-US" sz="11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47018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160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91307" y="1562229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3945374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Item_Liked_By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48200" y="3971891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User_Liking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434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model, title and username are de-normalized in </a:t>
            </a:r>
            <a:r>
              <a:rPr lang="en-US" dirty="0" smtClean="0"/>
              <a:t>relationship tables (</a:t>
            </a:r>
            <a:r>
              <a:rPr lang="en-US" dirty="0" err="1" smtClean="0"/>
              <a:t>Item_liked_by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User_liking</a:t>
            </a:r>
            <a:r>
              <a:rPr lang="en-US" dirty="0" smtClean="0"/>
              <a:t>) respectively. </a:t>
            </a:r>
            <a:r>
              <a:rPr lang="en-US" dirty="0"/>
              <a:t>This allows us to efficiently query all the item titles liked by a given user, and all the user names who like a given item. </a:t>
            </a:r>
          </a:p>
        </p:txBody>
      </p:sp>
    </p:spTree>
    <p:extLst>
      <p:ext uri="{BB962C8B-B14F-4D97-AF65-F5344CB8AC3E}">
        <p14:creationId xmlns:p14="http://schemas.microsoft.com/office/powerpoint/2010/main" val="3102367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568</Words>
  <Application>Microsoft Office PowerPoint</Application>
  <PresentationFormat>On-screen Show (4:3)</PresentationFormat>
  <Paragraphs>137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HBase Database Design</vt:lpstr>
      <vt:lpstr>Scenario 1</vt:lpstr>
      <vt:lpstr>PowerPoint Presentation</vt:lpstr>
      <vt:lpstr>Query Needs 1</vt:lpstr>
      <vt:lpstr>Design Solution 1: Build A Separate Table for Each Foreign Key</vt:lpstr>
      <vt:lpstr>PowerPoint Presentation</vt:lpstr>
      <vt:lpstr>Query needs 2</vt:lpstr>
      <vt:lpstr>Design Solution 1 updates: Further de-normalization into relationship tables</vt:lpstr>
      <vt:lpstr>PowerPoint Presentation</vt:lpstr>
      <vt:lpstr>Design Solution 2: De-normalizing Relationship into Entity Tables</vt:lpstr>
      <vt:lpstr>Another query needs ?</vt:lpstr>
      <vt:lpstr>Summarizing</vt:lpstr>
      <vt:lpstr>Scenario 2</vt:lpstr>
      <vt:lpstr>ER Analysis</vt:lpstr>
      <vt:lpstr>PowerPoint Presentation</vt:lpstr>
      <vt:lpstr>Query needs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Cassandra Database Design</dc:title>
  <dc:creator>faculty</dc:creator>
  <cp:lastModifiedBy>Ying Xie</cp:lastModifiedBy>
  <cp:revision>35</cp:revision>
  <dcterms:created xsi:type="dcterms:W3CDTF">2006-08-16T00:00:00Z</dcterms:created>
  <dcterms:modified xsi:type="dcterms:W3CDTF">2021-04-16T13:27:52Z</dcterms:modified>
</cp:coreProperties>
</file>