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4" r:id="rId5"/>
    <p:sldId id="259" r:id="rId6"/>
    <p:sldId id="260" r:id="rId7"/>
    <p:sldId id="261"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71"/>
    <p:restoredTop sz="95934"/>
  </p:normalViewPr>
  <p:slideViewPr>
    <p:cSldViewPr snapToGrid="0" snapToObjects="1">
      <p:cViewPr varScale="1">
        <p:scale>
          <a:sx n="76" d="100"/>
          <a:sy n="76" d="100"/>
        </p:scale>
        <p:origin x="112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12/8/21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71B4-8239-D640-9BE1-1C6E3E3D48E2}"/>
              </a:ext>
            </a:extLst>
          </p:cNvPr>
          <p:cNvSpPr>
            <a:spLocks noGrp="1"/>
          </p:cNvSpPr>
          <p:nvPr>
            <p:ph type="ctrTitle"/>
          </p:nvPr>
        </p:nvSpPr>
        <p:spPr/>
        <p:txBody>
          <a:bodyPr/>
          <a:lstStyle/>
          <a:p>
            <a:r>
              <a:rPr lang="en-US" dirty="0"/>
              <a:t>Chapter 4</a:t>
            </a:r>
          </a:p>
        </p:txBody>
      </p:sp>
      <p:sp>
        <p:nvSpPr>
          <p:cNvPr id="3" name="Subtitle 2">
            <a:extLst>
              <a:ext uri="{FF2B5EF4-FFF2-40B4-BE49-F238E27FC236}">
                <a16:creationId xmlns:a16="http://schemas.microsoft.com/office/drawing/2014/main" id="{B5BA4DB9-E8B8-7C4E-9156-0F9F9A8BD2F7}"/>
              </a:ext>
            </a:extLst>
          </p:cNvPr>
          <p:cNvSpPr>
            <a:spLocks noGrp="1"/>
          </p:cNvSpPr>
          <p:nvPr>
            <p:ph type="subTitle" idx="1"/>
          </p:nvPr>
        </p:nvSpPr>
        <p:spPr/>
        <p:txBody>
          <a:bodyPr/>
          <a:lstStyle/>
          <a:p>
            <a:r>
              <a:rPr lang="en-US" dirty="0"/>
              <a:t>Sociology of Sport</a:t>
            </a:r>
          </a:p>
        </p:txBody>
      </p:sp>
    </p:spTree>
    <p:extLst>
      <p:ext uri="{BB962C8B-B14F-4D97-AF65-F5344CB8AC3E}">
        <p14:creationId xmlns:p14="http://schemas.microsoft.com/office/powerpoint/2010/main" val="394056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AE4C-79F3-E940-82B1-6FD156106514}"/>
              </a:ext>
            </a:extLst>
          </p:cNvPr>
          <p:cNvSpPr>
            <a:spLocks noGrp="1"/>
          </p:cNvSpPr>
          <p:nvPr>
            <p:ph type="title"/>
          </p:nvPr>
        </p:nvSpPr>
        <p:spPr/>
        <p:txBody>
          <a:bodyPr/>
          <a:lstStyle/>
          <a:p>
            <a:pPr fontAlgn="base"/>
            <a:br>
              <a:rPr lang="en-US" dirty="0"/>
            </a:br>
            <a:r>
              <a:rPr lang="en-US" b="1" dirty="0"/>
              <a:t>Youth Sports</a:t>
            </a:r>
            <a:br>
              <a:rPr lang="en-US" dirty="0"/>
            </a:br>
            <a:br>
              <a:rPr lang="en-US" dirty="0"/>
            </a:br>
            <a:br>
              <a:rPr lang="en-US" dirty="0"/>
            </a:br>
            <a:endParaRPr lang="en-US" dirty="0"/>
          </a:p>
        </p:txBody>
      </p:sp>
      <p:sp>
        <p:nvSpPr>
          <p:cNvPr id="3" name="Content Placeholder 2">
            <a:extLst>
              <a:ext uri="{FF2B5EF4-FFF2-40B4-BE49-F238E27FC236}">
                <a16:creationId xmlns:a16="http://schemas.microsoft.com/office/drawing/2014/main" id="{E9BE704A-F6D7-A041-AC16-65AAF0705F42}"/>
              </a:ext>
            </a:extLst>
          </p:cNvPr>
          <p:cNvSpPr>
            <a:spLocks noGrp="1"/>
          </p:cNvSpPr>
          <p:nvPr>
            <p:ph idx="1"/>
          </p:nvPr>
        </p:nvSpPr>
        <p:spPr>
          <a:xfrm>
            <a:off x="3547535" y="1541442"/>
            <a:ext cx="7315200" cy="5120640"/>
          </a:xfrm>
        </p:spPr>
        <p:txBody>
          <a:bodyPr/>
          <a:lstStyle/>
          <a:p>
            <a:r>
              <a:rPr lang="en-US" b="1" dirty="0"/>
              <a:t>4.1. Youth sports: What we know</a:t>
            </a:r>
            <a:r>
              <a:rPr lang="en-US" b="1" i="1" dirty="0"/>
              <a:t> </a:t>
            </a:r>
            <a:endParaRPr lang="en-US" dirty="0"/>
          </a:p>
          <a:p>
            <a:r>
              <a:rPr lang="en-US" b="1" dirty="0"/>
              <a:t>4.2. Youth advocacy guidelines: Do we need them in sports?</a:t>
            </a:r>
          </a:p>
          <a:p>
            <a:r>
              <a:rPr lang="en-US" b="1" dirty="0"/>
              <a:t>4.3. George H. Mead’s Theory on the development of the self: Implications for organized youth sports programs</a:t>
            </a:r>
            <a:r>
              <a:rPr lang="en-US" dirty="0"/>
              <a:t> </a:t>
            </a:r>
          </a:p>
          <a:p>
            <a:r>
              <a:rPr lang="en-US" b="1" dirty="0"/>
              <a:t>4.4. The “logic” of sport specialization: Using children for adult purposes</a:t>
            </a:r>
            <a:endParaRPr lang="en-US" dirty="0"/>
          </a:p>
          <a:p>
            <a:r>
              <a:rPr lang="en-US" b="1" dirty="0"/>
              <a:t>4.5. Citizenship Through Sports Alliance: Youth sports report cards</a:t>
            </a:r>
            <a:endParaRPr lang="en-US" dirty="0"/>
          </a:p>
          <a:p>
            <a:r>
              <a:rPr lang="en-US" b="1" dirty="0"/>
              <a:t>4.6. Project Play: Re-creating youth sports in the U.S.</a:t>
            </a:r>
            <a:r>
              <a:rPr lang="en-US" dirty="0"/>
              <a:t> </a:t>
            </a:r>
          </a:p>
          <a:p>
            <a:endParaRPr lang="en-US" dirty="0"/>
          </a:p>
          <a:p>
            <a:endParaRPr lang="en-US" dirty="0"/>
          </a:p>
          <a:p>
            <a:endParaRPr lang="en-US" dirty="0"/>
          </a:p>
        </p:txBody>
      </p:sp>
    </p:spTree>
    <p:extLst>
      <p:ext uri="{BB962C8B-B14F-4D97-AF65-F5344CB8AC3E}">
        <p14:creationId xmlns:p14="http://schemas.microsoft.com/office/powerpoint/2010/main" val="3727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normAutofit fontScale="90000"/>
          </a:bodyPr>
          <a:lstStyle/>
          <a:p>
            <a:br>
              <a:rPr lang="en-US" b="1" dirty="0"/>
            </a:br>
            <a:r>
              <a:rPr lang="en-US" b="1" dirty="0"/>
              <a:t>Youth advocacy guidelines: Do we need them in sports?</a:t>
            </a:r>
            <a:br>
              <a:rPr lang="en-US" b="1" dirty="0"/>
            </a:br>
            <a:br>
              <a:rPr lang="en-US" dirty="0"/>
            </a:br>
            <a:br>
              <a:rPr lang="en-US" b="1" dirty="0"/>
            </a:br>
            <a:br>
              <a:rPr lang="en-US" b="1" dirty="0"/>
            </a:b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a:bodyPr>
          <a:lstStyle/>
          <a:p>
            <a:endParaRPr lang="en-US" dirty="0"/>
          </a:p>
          <a:p>
            <a:endParaRPr lang="en-US" dirty="0"/>
          </a:p>
          <a:p>
            <a:endParaRPr lang="en-US" dirty="0"/>
          </a:p>
          <a:p>
            <a:pPr marL="0" indent="0">
              <a:buNone/>
            </a:pPr>
            <a:r>
              <a:rPr lang="en-US" b="1" dirty="0"/>
              <a:t>General Conclusions: </a:t>
            </a:r>
            <a:endParaRPr lang="en-US" dirty="0"/>
          </a:p>
          <a:p>
            <a:pPr lvl="0"/>
            <a:r>
              <a:rPr lang="en-US" dirty="0"/>
              <a:t>Individual children define and interpret personal experiences in many different ways.</a:t>
            </a:r>
          </a:p>
          <a:p>
            <a:pPr lvl="0"/>
            <a:r>
              <a:rPr lang="en-US" dirty="0"/>
              <a:t>Experiences among children differ depending on whether sports are informally organized and controlled by the players themselves or whether they are formally organized and controlled by adults</a:t>
            </a:r>
          </a:p>
          <a:p>
            <a:pPr lvl="0"/>
            <a:r>
              <a:rPr lang="en-US" dirty="0"/>
              <a:t>Informal, player-controlled sports are primarily action-centered, while formal, adult-controlled sports are primarily rule-centered. Each experience makes different contributions to the lives of children, and both have problems; however, people traditionally overrate the contributions of participation in organized sports, and underrate the contributions of participation in informal sports.</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37182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lstStyle/>
          <a:p>
            <a:r>
              <a:rPr lang="en-US" b="1" dirty="0"/>
              <a:t>Socialization and sports: A brief overview</a:t>
            </a:r>
            <a:br>
              <a:rPr lang="en-US" b="1" dirty="0"/>
            </a:br>
            <a:br>
              <a:rPr lang="en-US" b="1" dirty="0"/>
            </a:b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a:bodyPr>
          <a:lstStyle/>
          <a:p>
            <a:endParaRPr lang="en-US" dirty="0"/>
          </a:p>
          <a:p>
            <a:endParaRPr lang="en-US" dirty="0"/>
          </a:p>
          <a:p>
            <a:r>
              <a:rPr lang="en-US" dirty="0"/>
              <a:t>“Good things happen when young people play organized sports.” This statement is so widely believed in the U.S. that little attention has been given to the issue of child abuse in youth sports or to the need for identifying explicitly the responsibilities of adults who work with young athletes.</a:t>
            </a:r>
          </a:p>
          <a:p>
            <a:r>
              <a:rPr lang="en-US" dirty="0"/>
              <a:t>A set of Youth Advocacy Guidelines that could be used in sport settings, it is useful to consider a scale of inappropriate/abusive behaviors by coaches. </a:t>
            </a:r>
          </a:p>
          <a:p>
            <a:r>
              <a:rPr lang="en-US" dirty="0"/>
              <a:t>“The validation of the Psychological Maltreatment of Women Inventory” (1999, </a:t>
            </a:r>
            <a:r>
              <a:rPr lang="en-US" i="1" dirty="0"/>
              <a:t>Violence and Victims</a:t>
            </a:r>
            <a:r>
              <a:rPr lang="en-US" dirty="0"/>
              <a:t> 4(3), pp. 25-37). This list could be used when gathering information from child athletes. </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04545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A593-9F46-3947-BE86-CA60CA3195FE}"/>
              </a:ext>
            </a:extLst>
          </p:cNvPr>
          <p:cNvSpPr>
            <a:spLocks noGrp="1"/>
          </p:cNvSpPr>
          <p:nvPr>
            <p:ph type="title"/>
          </p:nvPr>
        </p:nvSpPr>
        <p:spPr/>
        <p:txBody>
          <a:bodyPr/>
          <a:lstStyle/>
          <a:p>
            <a:r>
              <a:rPr lang="en-US" b="1" dirty="0"/>
              <a:t>George H. Mead’s Theory on the development of the self: Implications for organized youth sports programs</a:t>
            </a:r>
            <a:r>
              <a:rPr lang="en-US" dirty="0"/>
              <a:t> </a:t>
            </a:r>
          </a:p>
        </p:txBody>
      </p:sp>
      <p:sp>
        <p:nvSpPr>
          <p:cNvPr id="3" name="Content Placeholder 2">
            <a:extLst>
              <a:ext uri="{FF2B5EF4-FFF2-40B4-BE49-F238E27FC236}">
                <a16:creationId xmlns:a16="http://schemas.microsoft.com/office/drawing/2014/main" id="{AFC4228E-8F43-884E-BCF2-07227E5C1E61}"/>
              </a:ext>
            </a:extLst>
          </p:cNvPr>
          <p:cNvSpPr>
            <a:spLocks noGrp="1"/>
          </p:cNvSpPr>
          <p:nvPr>
            <p:ph idx="1"/>
          </p:nvPr>
        </p:nvSpPr>
        <p:spPr/>
        <p:txBody>
          <a:bodyPr>
            <a:normAutofit fontScale="92500" lnSpcReduction="10000"/>
          </a:bodyPr>
          <a:lstStyle/>
          <a:p>
            <a:pPr marL="0" indent="0">
              <a:buNone/>
            </a:pPr>
            <a:endParaRPr lang="en-US" dirty="0"/>
          </a:p>
          <a:p>
            <a:r>
              <a:rPr lang="en-US" dirty="0"/>
              <a:t>Mead’s theory has been used to; (1) understand the process through which sport participation affects the behavior and development of young people, and (2) describe and set the limits of what can be expected from the children in organized youth sports programs.</a:t>
            </a:r>
          </a:p>
          <a:p>
            <a:endParaRPr lang="en-US" dirty="0"/>
          </a:p>
          <a:p>
            <a:r>
              <a:rPr lang="en-US" dirty="0"/>
              <a:t>Mead states that people or </a:t>
            </a:r>
            <a:r>
              <a:rPr lang="en-US" i="1" dirty="0"/>
              <a:t>selves</a:t>
            </a:r>
            <a:r>
              <a:rPr lang="en-US" dirty="0"/>
              <a:t>, as he chooses to call them, are the products of social interaction. </a:t>
            </a:r>
          </a:p>
          <a:p>
            <a:r>
              <a:rPr lang="en-US" dirty="0"/>
              <a:t>According to Mead, the reason these conceptualizations are too complex for a young child to handle at this point is that they are in what he described as the </a:t>
            </a:r>
            <a:r>
              <a:rPr lang="en-US" b="1" i="1" dirty="0"/>
              <a:t>play stage of self- development</a:t>
            </a:r>
            <a:r>
              <a:rPr lang="en-US" dirty="0"/>
              <a:t>. </a:t>
            </a:r>
          </a:p>
          <a:p>
            <a:r>
              <a:rPr lang="en-US" dirty="0"/>
              <a:t>Mead referred to as </a:t>
            </a:r>
            <a:r>
              <a:rPr lang="en-US" i="1" dirty="0"/>
              <a:t>the </a:t>
            </a:r>
            <a:r>
              <a:rPr lang="en-US" b="1" i="1" dirty="0"/>
              <a:t>game stage of self-development</a:t>
            </a:r>
            <a:r>
              <a:rPr lang="en-US" dirty="0"/>
              <a:t>. It is in this stage that children first begin to understand relationships that do not involve themselves directly. </a:t>
            </a:r>
            <a:endParaRPr lang="en-US" b="1" dirty="0"/>
          </a:p>
          <a:p>
            <a:r>
              <a:rPr lang="en-US" b="1" i="1" dirty="0"/>
              <a:t>Before age 12 children don’t have all the abilities to understand team strategies and positions on the field. </a:t>
            </a:r>
            <a:endParaRPr lang="en-US" b="1" dirty="0"/>
          </a:p>
        </p:txBody>
      </p:sp>
    </p:spTree>
    <p:extLst>
      <p:ext uri="{BB962C8B-B14F-4D97-AF65-F5344CB8AC3E}">
        <p14:creationId xmlns:p14="http://schemas.microsoft.com/office/powerpoint/2010/main" val="214468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D2DE-ABFA-1044-9D09-F6B6E2B74C29}"/>
              </a:ext>
            </a:extLst>
          </p:cNvPr>
          <p:cNvSpPr>
            <a:spLocks noGrp="1"/>
          </p:cNvSpPr>
          <p:nvPr>
            <p:ph type="title"/>
          </p:nvPr>
        </p:nvSpPr>
        <p:spPr/>
        <p:txBody>
          <a:bodyPr/>
          <a:lstStyle/>
          <a:p>
            <a:r>
              <a:rPr lang="en-US" b="1" dirty="0"/>
              <a:t>The “logic” of sport specialization: Using children for adult purposes</a:t>
            </a:r>
            <a:endParaRPr lang="en-US" dirty="0"/>
          </a:p>
        </p:txBody>
      </p:sp>
      <p:sp>
        <p:nvSpPr>
          <p:cNvPr id="3" name="Content Placeholder 2">
            <a:extLst>
              <a:ext uri="{FF2B5EF4-FFF2-40B4-BE49-F238E27FC236}">
                <a16:creationId xmlns:a16="http://schemas.microsoft.com/office/drawing/2014/main" id="{C20B16E4-3299-8446-AD5E-246F56B4E82E}"/>
              </a:ext>
            </a:extLst>
          </p:cNvPr>
          <p:cNvSpPr>
            <a:spLocks noGrp="1"/>
          </p:cNvSpPr>
          <p:nvPr>
            <p:ph idx="1"/>
          </p:nvPr>
        </p:nvSpPr>
        <p:spPr>
          <a:xfrm>
            <a:off x="3886202" y="1123837"/>
            <a:ext cx="7315200" cy="5120640"/>
          </a:xfrm>
        </p:spPr>
        <p:txBody>
          <a:bodyPr>
            <a:normAutofit/>
          </a:bodyPr>
          <a:lstStyle/>
          <a:p>
            <a:r>
              <a:rPr lang="en-US" dirty="0"/>
              <a:t>Sport specialization has emerged in connection with two changes in the larger society: (1) the privatization and commercialization of youth sports, and (2) the development of unique ideas about parenting, especially the definition of what constitutes a good parent.</a:t>
            </a:r>
          </a:p>
          <a:p>
            <a:r>
              <a:rPr lang="en-US" dirty="0"/>
              <a:t>These two ideas – </a:t>
            </a:r>
            <a:r>
              <a:rPr lang="en-US" i="1" dirty="0"/>
              <a:t>government is the problem, not the solution </a:t>
            </a:r>
            <a:r>
              <a:rPr lang="en-US" dirty="0"/>
              <a:t>and </a:t>
            </a:r>
            <a:r>
              <a:rPr lang="en-US" i="1" dirty="0"/>
              <a:t>there is no society, only individuals and their families</a:t>
            </a:r>
            <a:r>
              <a:rPr lang="en-US" dirty="0"/>
              <a:t> </a:t>
            </a:r>
          </a:p>
          <a:p>
            <a:r>
              <a:rPr lang="en-US" dirty="0"/>
              <a:t>Within this framework decisions and policies in both the public and private spheres have been based on the ideological assumptions that: </a:t>
            </a:r>
          </a:p>
          <a:p>
            <a:pPr lvl="1"/>
            <a:r>
              <a:rPr lang="en-US" dirty="0"/>
              <a:t>the sole foundation of social order is personal responsibility</a:t>
            </a:r>
          </a:p>
          <a:p>
            <a:pPr lvl="1"/>
            <a:r>
              <a:rPr lang="en-US" dirty="0"/>
              <a:t>the most effective source of economic growth is unregulated self-interest</a:t>
            </a:r>
          </a:p>
          <a:p>
            <a:pPr lvl="1"/>
            <a:r>
              <a:rPr lang="en-US" dirty="0"/>
              <a:t>the basis of personal motivation is competition and inequalities of income and wealth</a:t>
            </a:r>
          </a:p>
          <a:p>
            <a:endParaRPr lang="en-US" dirty="0"/>
          </a:p>
        </p:txBody>
      </p:sp>
    </p:spTree>
    <p:extLst>
      <p:ext uri="{BB962C8B-B14F-4D97-AF65-F5344CB8AC3E}">
        <p14:creationId xmlns:p14="http://schemas.microsoft.com/office/powerpoint/2010/main" val="259592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3488E-BEE3-DA42-A00F-B6DA1112E1F2}"/>
              </a:ext>
            </a:extLst>
          </p:cNvPr>
          <p:cNvSpPr>
            <a:spLocks noGrp="1"/>
          </p:cNvSpPr>
          <p:nvPr>
            <p:ph type="title"/>
          </p:nvPr>
        </p:nvSpPr>
        <p:spPr/>
        <p:txBody>
          <a:bodyPr/>
          <a:lstStyle/>
          <a:p>
            <a:r>
              <a:rPr lang="en-US" b="1" dirty="0"/>
              <a:t>Citizenship Through Sports Alliance: Youth sports report cards</a:t>
            </a:r>
            <a:endParaRPr lang="en-US" dirty="0"/>
          </a:p>
        </p:txBody>
      </p:sp>
      <p:sp>
        <p:nvSpPr>
          <p:cNvPr id="3" name="Content Placeholder 2">
            <a:extLst>
              <a:ext uri="{FF2B5EF4-FFF2-40B4-BE49-F238E27FC236}">
                <a16:creationId xmlns:a16="http://schemas.microsoft.com/office/drawing/2014/main" id="{711A52C6-1183-D04A-88B0-454EBD963790}"/>
              </a:ext>
            </a:extLst>
          </p:cNvPr>
          <p:cNvSpPr>
            <a:spLocks noGrp="1"/>
          </p:cNvSpPr>
          <p:nvPr>
            <p:ph idx="1"/>
          </p:nvPr>
        </p:nvSpPr>
        <p:spPr/>
        <p:txBody>
          <a:bodyPr/>
          <a:lstStyle/>
          <a:p>
            <a:r>
              <a:rPr lang="en-US" dirty="0"/>
              <a:t>In 2005, an organization called the Citizenship through Sports Alliance asked a panel of experts on youth sports to develop report cards that people could use to evaluate specific youth sports teams and programs. </a:t>
            </a:r>
          </a:p>
          <a:p>
            <a:endParaRPr lang="en-US" dirty="0"/>
          </a:p>
        </p:txBody>
      </p:sp>
    </p:spTree>
    <p:extLst>
      <p:ext uri="{BB962C8B-B14F-4D97-AF65-F5344CB8AC3E}">
        <p14:creationId xmlns:p14="http://schemas.microsoft.com/office/powerpoint/2010/main" val="3003324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448B1-5B33-0445-B13C-D6A742EE447E}"/>
              </a:ext>
            </a:extLst>
          </p:cNvPr>
          <p:cNvSpPr>
            <a:spLocks noGrp="1"/>
          </p:cNvSpPr>
          <p:nvPr>
            <p:ph type="title"/>
          </p:nvPr>
        </p:nvSpPr>
        <p:spPr/>
        <p:txBody>
          <a:bodyPr/>
          <a:lstStyle/>
          <a:p>
            <a:r>
              <a:rPr lang="en-US" b="1" dirty="0"/>
              <a:t>Project Play: Re-creating youth sports in the U.S.</a:t>
            </a:r>
            <a:r>
              <a:rPr lang="en-US" dirty="0"/>
              <a:t> </a:t>
            </a:r>
            <a:br>
              <a:rPr lang="en-US" dirty="0"/>
            </a:br>
            <a:endParaRPr lang="en-US" dirty="0"/>
          </a:p>
        </p:txBody>
      </p:sp>
      <p:sp>
        <p:nvSpPr>
          <p:cNvPr id="3" name="Content Placeholder 2">
            <a:extLst>
              <a:ext uri="{FF2B5EF4-FFF2-40B4-BE49-F238E27FC236}">
                <a16:creationId xmlns:a16="http://schemas.microsoft.com/office/drawing/2014/main" id="{27C8E286-C10A-C341-9558-02E8181D3850}"/>
              </a:ext>
            </a:extLst>
          </p:cNvPr>
          <p:cNvSpPr>
            <a:spLocks noGrp="1"/>
          </p:cNvSpPr>
          <p:nvPr>
            <p:ph idx="1"/>
          </p:nvPr>
        </p:nvSpPr>
        <p:spPr/>
        <p:txBody>
          <a:bodyPr>
            <a:normAutofit lnSpcReduction="10000"/>
          </a:bodyPr>
          <a:lstStyle/>
          <a:p>
            <a:r>
              <a:rPr lang="en-US" dirty="0"/>
              <a:t>In 2011, Tom </a:t>
            </a:r>
            <a:r>
              <a:rPr lang="en-US" dirty="0" err="1"/>
              <a:t>Farrey</a:t>
            </a:r>
            <a:r>
              <a:rPr lang="en-US" dirty="0"/>
              <a:t>, an Emmy-winning investigative journalist at ESPN was named the director of a Sports &amp; Society Program sponsored by the Aspen Institute, a well-respected organization that encourages global discussions about cutting-edge ideas. </a:t>
            </a:r>
          </a:p>
          <a:p>
            <a:r>
              <a:rPr lang="en-US" dirty="0"/>
              <a:t>Project Play is organized around research findings showing that under the right conditions, youth sports can be a positive tool for child development, public health, and the promotion of valuable life lessons in teamwork, resilience, and leadership. </a:t>
            </a:r>
          </a:p>
          <a:p>
            <a:endParaRPr lang="en-US" dirty="0"/>
          </a:p>
          <a:p>
            <a:pPr marL="0" indent="0">
              <a:buNone/>
            </a:pPr>
            <a:r>
              <a:rPr lang="en-US" b="1" dirty="0"/>
              <a:t>The Goals of Project Play </a:t>
            </a:r>
            <a:endParaRPr lang="en-US" dirty="0"/>
          </a:p>
          <a:p>
            <a:pPr marL="0" indent="0">
              <a:buNone/>
            </a:pPr>
            <a:r>
              <a:rPr lang="en-US" dirty="0"/>
              <a:t>The approach used in Project Play is based on the idea that children’s access to sports participation opportunities rests on three pillars: </a:t>
            </a:r>
          </a:p>
          <a:p>
            <a:pPr lvl="1" fontAlgn="base"/>
            <a:r>
              <a:rPr lang="en-US" dirty="0"/>
              <a:t>People – trained coaches and administrators </a:t>
            </a:r>
          </a:p>
          <a:p>
            <a:pPr lvl="1" fontAlgn="base"/>
            <a:r>
              <a:rPr lang="en-US" dirty="0"/>
              <a:t>Places – sufficient community parks and facilities </a:t>
            </a:r>
          </a:p>
          <a:p>
            <a:pPr lvl="1" fontAlgn="base"/>
            <a:r>
              <a:rPr lang="en-US" dirty="0"/>
              <a:t>Programs – appropriate to age, gender, culture, and income level </a:t>
            </a:r>
          </a:p>
          <a:p>
            <a:endParaRPr lang="en-US" dirty="0"/>
          </a:p>
        </p:txBody>
      </p:sp>
    </p:spTree>
    <p:extLst>
      <p:ext uri="{BB962C8B-B14F-4D97-AF65-F5344CB8AC3E}">
        <p14:creationId xmlns:p14="http://schemas.microsoft.com/office/powerpoint/2010/main" val="4241266790"/>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D821C33D77374889306AEF42E3F77D" ma:contentTypeVersion="7" ma:contentTypeDescription="Create a new document." ma:contentTypeScope="" ma:versionID="72be366cff232dfece6902775b7875da">
  <xsd:schema xmlns:xsd="http://www.w3.org/2001/XMLSchema" xmlns:xs="http://www.w3.org/2001/XMLSchema" xmlns:p="http://schemas.microsoft.com/office/2006/metadata/properties" xmlns:ns2="fde54b8b-4b5e-495a-9838-89e8d703d9aa" targetNamespace="http://schemas.microsoft.com/office/2006/metadata/properties" ma:root="true" ma:fieldsID="941aee6532d60bb553fc8bd15f74bc67" ns2:_="">
    <xsd:import namespace="fde54b8b-4b5e-495a-9838-89e8d703d9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e54b8b-4b5e-495a-9838-89e8d703d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BAD8C13-BCBD-403E-813F-7391A92DF84C}"/>
</file>

<file path=customXml/itemProps2.xml><?xml version="1.0" encoding="utf-8"?>
<ds:datastoreItem xmlns:ds="http://schemas.openxmlformats.org/officeDocument/2006/customXml" ds:itemID="{14E6F0E4-07C0-4656-9696-313139844F8B}"/>
</file>

<file path=customXml/itemProps3.xml><?xml version="1.0" encoding="utf-8"?>
<ds:datastoreItem xmlns:ds="http://schemas.openxmlformats.org/officeDocument/2006/customXml" ds:itemID="{172B9379-D858-4BBC-ABC0-FE5B78D4D455}"/>
</file>

<file path=docProps/app.xml><?xml version="1.0" encoding="utf-8"?>
<Properties xmlns="http://schemas.openxmlformats.org/officeDocument/2006/extended-properties" xmlns:vt="http://schemas.openxmlformats.org/officeDocument/2006/docPropsVTypes">
  <Template>Frame</Template>
  <TotalTime>281</TotalTime>
  <Words>837</Words>
  <Application>Microsoft Macintosh PowerPoint</Application>
  <PresentationFormat>Widescreen</PresentationFormat>
  <Paragraphs>55</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Corbel</vt:lpstr>
      <vt:lpstr>Wingdings 2</vt:lpstr>
      <vt:lpstr>Frame</vt:lpstr>
      <vt:lpstr>Chapter 4</vt:lpstr>
      <vt:lpstr> Youth Sports   </vt:lpstr>
      <vt:lpstr> Youth advocacy guidelines: Do we need them in sports?    </vt:lpstr>
      <vt:lpstr>Socialization and sports: A brief overview  </vt:lpstr>
      <vt:lpstr>George H. Mead’s Theory on the development of the self: Implications for organized youth sports programs </vt:lpstr>
      <vt:lpstr>The “logic” of sport specialization: Using children for adult purposes</vt:lpstr>
      <vt:lpstr>Citizenship Through Sports Alliance: Youth sports report cards</vt:lpstr>
      <vt:lpstr>Project Play: Re-creating youth sports in the 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Lisa Jellum</dc:creator>
  <cp:lastModifiedBy>Lisa Jellum</cp:lastModifiedBy>
  <cp:revision>10</cp:revision>
  <dcterms:created xsi:type="dcterms:W3CDTF">2021-12-08T21:24:02Z</dcterms:created>
  <dcterms:modified xsi:type="dcterms:W3CDTF">2021-12-09T02:05:16Z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0x010100F0D821C33D77374889306AEF42E3F77D</vt:lpwstr>
  </property>
</Properties>
</file>