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1</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p:txBody>
          <a:bodyPr/>
          <a:lstStyle/>
          <a:p>
            <a:pPr fontAlgn="base"/>
            <a:br>
              <a:rPr lang="en-US" dirty="0"/>
            </a:br>
            <a:r>
              <a:rPr lang="en-US" b="1" dirty="0"/>
              <a:t>Introduction to the Sociology of Sport</a:t>
            </a:r>
            <a:r>
              <a:rPr lang="en-US" dirty="0"/>
              <a:t> </a:t>
            </a:r>
            <a:br>
              <a:rPr lang="en-US" dirty="0"/>
            </a:b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p:txBody>
          <a:bodyPr/>
          <a:lstStyle/>
          <a:p>
            <a:r>
              <a:rPr lang="en-US" b="1" dirty="0"/>
              <a:t>1.1 Why should I take a sociology of sport course?</a:t>
            </a:r>
          </a:p>
          <a:p>
            <a:r>
              <a:rPr lang="en-US" b="1" dirty="0"/>
              <a:t>1.2 Differences between sociology &amp; psychology of sport</a:t>
            </a:r>
          </a:p>
          <a:p>
            <a:r>
              <a:rPr lang="en-US" b="1" dirty="0"/>
              <a:t>1.3 Play, games, and sports: They’re all related to each other</a:t>
            </a:r>
            <a:endParaRPr lang="en-US" dirty="0"/>
          </a:p>
          <a:p>
            <a:r>
              <a:rPr lang="en-US" b="1" dirty="0"/>
              <a:t>1.4. Professional associations in the sociology of sport</a:t>
            </a:r>
            <a:endParaRPr lang="en-US" dirty="0"/>
          </a:p>
          <a:p>
            <a:r>
              <a:rPr lang="en-US" b="1" dirty="0"/>
              <a:t>1.5. Basketball: How an idea becomes a sport</a:t>
            </a:r>
          </a:p>
          <a:p>
            <a:r>
              <a:rPr lang="en-US" b="1" dirty="0"/>
              <a:t>1.6. People’s sports versus </a:t>
            </a:r>
            <a:r>
              <a:rPr lang="en-US" b="1" dirty="0" err="1"/>
              <a:t>Prolympic</a:t>
            </a:r>
            <a:r>
              <a:rPr lang="en-US" b="1" dirty="0"/>
              <a:t> sports </a:t>
            </a:r>
            <a:endParaRPr lang="en-US" dirty="0"/>
          </a:p>
          <a:p>
            <a:pPr marL="0" indent="0">
              <a:buNone/>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lstStyle/>
          <a:p>
            <a:r>
              <a:rPr lang="en-US" b="1" dirty="0"/>
              <a:t>Why should I take a sociology of sport course?</a:t>
            </a:r>
            <a:br>
              <a:rPr lang="en-US" b="1" dirty="0"/>
            </a:b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869267" y="2001532"/>
            <a:ext cx="7315200" cy="5120640"/>
          </a:xfrm>
        </p:spPr>
        <p:txBody>
          <a:bodyPr/>
          <a:lstStyle/>
          <a:p>
            <a:r>
              <a:rPr lang="en-US" dirty="0"/>
              <a:t>Sport has the power to change the world</a:t>
            </a:r>
          </a:p>
          <a:p>
            <a:r>
              <a:rPr lang="en-US" dirty="0"/>
              <a:t>By the beginning of the 20th century, organized sports had emerged in Northern Europe, and European colonizers, missionaries, and global travelers </a:t>
            </a:r>
          </a:p>
          <a:p>
            <a:r>
              <a:rPr lang="en-US" dirty="0"/>
              <a:t>Like other cultural practices, sports are historically produced and socially constructed. </a:t>
            </a:r>
          </a:p>
          <a:p>
            <a:r>
              <a:rPr lang="en-US" dirty="0"/>
              <a:t>Studying sports as social phenomena helps us understand the ways that social class, gender, race and ethnicity, sexuality, and physical ability influence our everyday lives.</a:t>
            </a:r>
          </a:p>
          <a:p>
            <a:r>
              <a:rPr lang="en-US" dirty="0"/>
              <a:t>As cultural practices, organized sports are increasingly important everyday activities. </a:t>
            </a:r>
          </a:p>
          <a:p>
            <a:r>
              <a:rPr lang="en-US" dirty="0"/>
              <a:t>Billions of people watch larger gatherings (Wimbledon, Super Bowl, Tour de France)</a:t>
            </a:r>
          </a:p>
          <a:p>
            <a:r>
              <a:rPr lang="en-US" dirty="0"/>
              <a:t>People of all ages connect with sports through the media. </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Differences between sociology &amp; psychology of sport</a:t>
            </a:r>
            <a:br>
              <a:rPr lang="en-US" b="1" dirty="0"/>
            </a:br>
            <a:endParaRPr lang="en-US"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fontScale="92500" lnSpcReduction="10000"/>
          </a:bodyPr>
          <a:lstStyle/>
          <a:p>
            <a:r>
              <a:rPr lang="en-US" b="1" i="1" dirty="0"/>
              <a:t>Psychology</a:t>
            </a:r>
            <a:r>
              <a:rPr lang="en-US" dirty="0"/>
              <a:t> is the study of behavior in terms of the attributes and processes that exist </a:t>
            </a:r>
            <a:r>
              <a:rPr lang="en-US" i="1" dirty="0"/>
              <a:t>inside </a:t>
            </a:r>
            <a:r>
              <a:rPr lang="en-US" dirty="0"/>
              <a:t>individuals. </a:t>
            </a:r>
          </a:p>
          <a:p>
            <a:endParaRPr lang="en-US" dirty="0"/>
          </a:p>
          <a:p>
            <a:r>
              <a:rPr lang="en-US" dirty="0"/>
              <a:t>When psychologists apply their knowledge, they focus on the experiences and problems of particular individuals, whereas sociologists focus on group experiences and social issues that affect entire categories of people </a:t>
            </a:r>
          </a:p>
          <a:p>
            <a:endParaRPr lang="en-US" dirty="0"/>
          </a:p>
          <a:p>
            <a:r>
              <a:rPr lang="en-US" b="1" i="1" dirty="0"/>
              <a:t>Sociology</a:t>
            </a:r>
            <a:r>
              <a:rPr lang="en-US" dirty="0"/>
              <a:t>, on the other hand, is the study of actions and relationships in terms of the social contexts in which people live their lives. </a:t>
            </a:r>
          </a:p>
          <a:p>
            <a:endParaRPr lang="en-US" dirty="0"/>
          </a:p>
          <a:p>
            <a:r>
              <a:rPr lang="en-US" dirty="0"/>
              <a:t>Sociologists, on the other hand, study burnout in connection with the social reality that surrounds adolescent athletes. They focus on the organization of sports programs and the relationships between athletes and other people, including family members, peers, and coaches. </a:t>
            </a:r>
          </a:p>
        </p:txBody>
      </p:sp>
    </p:spTree>
    <p:extLst>
      <p:ext uri="{BB962C8B-B14F-4D97-AF65-F5344CB8AC3E}">
        <p14:creationId xmlns:p14="http://schemas.microsoft.com/office/powerpoint/2010/main" val="2144682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p:txBody>
          <a:bodyPr/>
          <a:lstStyle/>
          <a:p>
            <a:r>
              <a:rPr lang="en-US" b="1" dirty="0"/>
              <a:t>Play, games, and sports: They’re all related to each other</a:t>
            </a:r>
            <a:br>
              <a:rPr lang="en-US" dirty="0"/>
            </a:br>
            <a:endParaRPr lang="en-US" dirty="0"/>
          </a:p>
        </p:txBody>
      </p:sp>
      <p:sp>
        <p:nvSpPr>
          <p:cNvPr id="3" name="Content Placeholder 2">
            <a:extLst>
              <a:ext uri="{FF2B5EF4-FFF2-40B4-BE49-F238E27FC236}">
                <a16:creationId xmlns:a16="http://schemas.microsoft.com/office/drawing/2014/main" id="{C20B16E4-3299-8446-AD5E-246F56B4E82E}"/>
              </a:ext>
            </a:extLst>
          </p:cNvPr>
          <p:cNvSpPr>
            <a:spLocks noGrp="1"/>
          </p:cNvSpPr>
          <p:nvPr>
            <p:ph idx="1"/>
          </p:nvPr>
        </p:nvSpPr>
        <p:spPr/>
        <p:txBody>
          <a:bodyPr/>
          <a:lstStyle/>
          <a:p>
            <a:r>
              <a:rPr lang="en-US" b="1" i="1" dirty="0"/>
              <a:t>Play</a:t>
            </a:r>
            <a:r>
              <a:rPr lang="en-US" dirty="0"/>
              <a:t> refers to any unstructured activity </a:t>
            </a:r>
          </a:p>
          <a:p>
            <a:endParaRPr lang="en-US" dirty="0"/>
          </a:p>
          <a:p>
            <a:r>
              <a:rPr lang="en-US" b="1" i="1" dirty="0"/>
              <a:t>Games</a:t>
            </a:r>
            <a:r>
              <a:rPr lang="en-US" dirty="0"/>
              <a:t> are a more organized form of play with a set of rules (usually minimal and self-imposed), and minimal equipment and coaching </a:t>
            </a:r>
          </a:p>
        </p:txBody>
      </p:sp>
    </p:spTree>
    <p:extLst>
      <p:ext uri="{BB962C8B-B14F-4D97-AF65-F5344CB8AC3E}">
        <p14:creationId xmlns:p14="http://schemas.microsoft.com/office/powerpoint/2010/main" val="2595928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3488E-BEE3-DA42-A00F-B6DA1112E1F2}"/>
              </a:ext>
            </a:extLst>
          </p:cNvPr>
          <p:cNvSpPr>
            <a:spLocks noGrp="1"/>
          </p:cNvSpPr>
          <p:nvPr>
            <p:ph type="title"/>
          </p:nvPr>
        </p:nvSpPr>
        <p:spPr/>
        <p:txBody>
          <a:bodyPr/>
          <a:lstStyle/>
          <a:p>
            <a:r>
              <a:rPr lang="en-US" b="1" dirty="0"/>
              <a:t>Professional associations in the sociology of sport</a:t>
            </a:r>
            <a:br>
              <a:rPr lang="en-US" dirty="0"/>
            </a:br>
            <a:endParaRPr lang="en-US" dirty="0"/>
          </a:p>
        </p:txBody>
      </p:sp>
      <p:sp>
        <p:nvSpPr>
          <p:cNvPr id="3" name="Content Placeholder 2">
            <a:extLst>
              <a:ext uri="{FF2B5EF4-FFF2-40B4-BE49-F238E27FC236}">
                <a16:creationId xmlns:a16="http://schemas.microsoft.com/office/drawing/2014/main" id="{711A52C6-1183-D04A-88B0-454EBD963790}"/>
              </a:ext>
            </a:extLst>
          </p:cNvPr>
          <p:cNvSpPr>
            <a:spLocks noGrp="1"/>
          </p:cNvSpPr>
          <p:nvPr>
            <p:ph idx="1"/>
          </p:nvPr>
        </p:nvSpPr>
        <p:spPr/>
        <p:txBody>
          <a:bodyPr/>
          <a:lstStyle/>
          <a:p>
            <a:r>
              <a:rPr lang="en-US" i="1" dirty="0"/>
              <a:t>The International Sociology of Sport Association </a:t>
            </a:r>
          </a:p>
          <a:p>
            <a:r>
              <a:rPr lang="en-US" i="1" dirty="0"/>
              <a:t>The North American Society for the Sociology of Sport </a:t>
            </a:r>
          </a:p>
          <a:p>
            <a:r>
              <a:rPr lang="en-US" i="1" dirty="0"/>
              <a:t>European Association for the Sociology of Sport</a:t>
            </a:r>
          </a:p>
          <a:p>
            <a:r>
              <a:rPr lang="en-US" i="1" dirty="0" err="1"/>
              <a:t>Asociación</a:t>
            </a:r>
            <a:r>
              <a:rPr lang="en-US" i="1" dirty="0"/>
              <a:t> </a:t>
            </a:r>
            <a:r>
              <a:rPr lang="en-US" i="1" dirty="0" err="1"/>
              <a:t>Latinoamericana</a:t>
            </a:r>
            <a:r>
              <a:rPr lang="en-US" i="1" dirty="0"/>
              <a:t> de </a:t>
            </a:r>
            <a:r>
              <a:rPr lang="en-US" i="1" dirty="0" err="1"/>
              <a:t>Estudios</a:t>
            </a:r>
            <a:r>
              <a:rPr lang="en-US" i="1" dirty="0"/>
              <a:t> </a:t>
            </a:r>
            <a:r>
              <a:rPr lang="en-US" i="1" dirty="0" err="1"/>
              <a:t>Socioculturales</a:t>
            </a:r>
            <a:r>
              <a:rPr lang="en-US" i="1" dirty="0"/>
              <a:t> del </a:t>
            </a:r>
            <a:r>
              <a:rPr lang="en-US" i="1" dirty="0" err="1"/>
              <a:t>Deporte</a:t>
            </a:r>
            <a:endParaRPr lang="en-US" dirty="0"/>
          </a:p>
        </p:txBody>
      </p:sp>
    </p:spTree>
    <p:extLst>
      <p:ext uri="{BB962C8B-B14F-4D97-AF65-F5344CB8AC3E}">
        <p14:creationId xmlns:p14="http://schemas.microsoft.com/office/powerpoint/2010/main" val="3003324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95238-D068-DE41-9817-ADA37FE4C4B0}"/>
              </a:ext>
            </a:extLst>
          </p:cNvPr>
          <p:cNvSpPr>
            <a:spLocks noGrp="1"/>
          </p:cNvSpPr>
          <p:nvPr>
            <p:ph type="title"/>
          </p:nvPr>
        </p:nvSpPr>
        <p:spPr/>
        <p:txBody>
          <a:bodyPr/>
          <a:lstStyle/>
          <a:p>
            <a:r>
              <a:rPr lang="en-US" b="1" dirty="0"/>
              <a:t>Basketball: How an idea becomes a sport</a:t>
            </a:r>
            <a:br>
              <a:rPr lang="en-US" b="1" dirty="0"/>
            </a:br>
            <a:endParaRPr lang="en-US" dirty="0"/>
          </a:p>
        </p:txBody>
      </p:sp>
      <p:sp>
        <p:nvSpPr>
          <p:cNvPr id="3" name="Content Placeholder 2">
            <a:extLst>
              <a:ext uri="{FF2B5EF4-FFF2-40B4-BE49-F238E27FC236}">
                <a16:creationId xmlns:a16="http://schemas.microsoft.com/office/drawing/2014/main" id="{46838A19-A744-E643-A3A8-BE90572DAAA9}"/>
              </a:ext>
            </a:extLst>
          </p:cNvPr>
          <p:cNvSpPr>
            <a:spLocks noGrp="1"/>
          </p:cNvSpPr>
          <p:nvPr>
            <p:ph idx="1"/>
          </p:nvPr>
        </p:nvSpPr>
        <p:spPr/>
        <p:txBody>
          <a:bodyPr>
            <a:normAutofit lnSpcReduction="10000"/>
          </a:bodyPr>
          <a:lstStyle/>
          <a:p>
            <a:r>
              <a:rPr lang="en-US" dirty="0"/>
              <a:t>As localized forms of physical activities and games become sports, they go through a process of </a:t>
            </a:r>
            <a:r>
              <a:rPr lang="en-US" b="1" i="1" dirty="0"/>
              <a:t>institutionalization</a:t>
            </a:r>
            <a:r>
              <a:rPr lang="en-US" dirty="0"/>
              <a:t>, that is, </a:t>
            </a:r>
            <a:r>
              <a:rPr lang="en-US" i="1" dirty="0"/>
              <a:t>they become formally organized with official rules and rule enforcement procedures</a:t>
            </a:r>
            <a:r>
              <a:rPr lang="en-US" dirty="0"/>
              <a:t>.</a:t>
            </a:r>
          </a:p>
          <a:p>
            <a:endParaRPr lang="en-US" dirty="0"/>
          </a:p>
          <a:p>
            <a:r>
              <a:rPr lang="en-US" dirty="0"/>
              <a:t>Before the invention of basketball, few people used gyms; gyms were not exciting places to visit. </a:t>
            </a:r>
          </a:p>
          <a:p>
            <a:endParaRPr lang="en-US" dirty="0"/>
          </a:p>
          <a:p>
            <a:pPr fontAlgn="base"/>
            <a:r>
              <a:rPr lang="en-US" dirty="0"/>
              <a:t>This is how the process of institutionalization occurred: </a:t>
            </a:r>
          </a:p>
          <a:p>
            <a:pPr lvl="1" fontAlgn="base">
              <a:buFont typeface="Courier New" panose="02070309020205020404" pitchFamily="49" charset="0"/>
              <a:buChar char="o"/>
            </a:pPr>
            <a:r>
              <a:rPr lang="en-US" dirty="0"/>
              <a:t>The rules became standardized. </a:t>
            </a:r>
          </a:p>
          <a:p>
            <a:pPr lvl="1" fontAlgn="base">
              <a:buFont typeface="Courier New" panose="02070309020205020404" pitchFamily="49" charset="0"/>
              <a:buChar char="o"/>
            </a:pPr>
            <a:r>
              <a:rPr lang="en-US" dirty="0"/>
              <a:t>Clubs and organizations began to sponsor teams. </a:t>
            </a:r>
          </a:p>
          <a:p>
            <a:pPr lvl="1" fontAlgn="base">
              <a:buFont typeface="Courier New" panose="02070309020205020404" pitchFamily="49" charset="0"/>
              <a:buChar char="o"/>
            </a:pPr>
            <a:r>
              <a:rPr lang="en-US" dirty="0"/>
              <a:t>Rule enforcement was taken over by official regulatory agencies.</a:t>
            </a:r>
          </a:p>
          <a:p>
            <a:pPr lvl="1" fontAlgn="base">
              <a:buFont typeface="Courier New" panose="02070309020205020404" pitchFamily="49" charset="0"/>
              <a:buChar char="o"/>
            </a:pPr>
            <a:r>
              <a:rPr lang="en-US" dirty="0"/>
              <a:t> The organizational and technical aspects of the game became important</a:t>
            </a:r>
          </a:p>
          <a:p>
            <a:pPr lvl="1" fontAlgn="base">
              <a:buFont typeface="Courier New" panose="02070309020205020404" pitchFamily="49" charset="0"/>
              <a:buChar char="o"/>
            </a:pPr>
            <a:r>
              <a:rPr lang="en-US" dirty="0"/>
              <a:t>The learning of game skills became formalized</a:t>
            </a:r>
          </a:p>
          <a:p>
            <a:pPr lvl="1" fontAlgn="base">
              <a:buFont typeface="Courier New" panose="02070309020205020404" pitchFamily="49" charset="0"/>
              <a:buChar char="o"/>
            </a:pPr>
            <a:r>
              <a:rPr lang="en-US" dirty="0"/>
              <a:t>Spectators became commonplace at games. </a:t>
            </a:r>
          </a:p>
        </p:txBody>
      </p:sp>
    </p:spTree>
    <p:extLst>
      <p:ext uri="{BB962C8B-B14F-4D97-AF65-F5344CB8AC3E}">
        <p14:creationId xmlns:p14="http://schemas.microsoft.com/office/powerpoint/2010/main" val="3806855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944F7-26BA-B942-B2AB-9E0FDE30343C}"/>
              </a:ext>
            </a:extLst>
          </p:cNvPr>
          <p:cNvSpPr>
            <a:spLocks noGrp="1"/>
          </p:cNvSpPr>
          <p:nvPr>
            <p:ph type="title"/>
          </p:nvPr>
        </p:nvSpPr>
        <p:spPr/>
        <p:txBody>
          <a:bodyPr/>
          <a:lstStyle/>
          <a:p>
            <a:r>
              <a:rPr lang="en-US" b="1" dirty="0"/>
              <a:t>People’s sports versus </a:t>
            </a:r>
            <a:r>
              <a:rPr lang="en-US" b="1" dirty="0" err="1"/>
              <a:t>Prolympic</a:t>
            </a:r>
            <a:r>
              <a:rPr lang="en-US" b="1" dirty="0"/>
              <a:t> sports </a:t>
            </a:r>
            <a:br>
              <a:rPr lang="en-US" dirty="0"/>
            </a:br>
            <a:endParaRPr lang="en-US" dirty="0"/>
          </a:p>
        </p:txBody>
      </p:sp>
      <p:sp>
        <p:nvSpPr>
          <p:cNvPr id="3" name="Content Placeholder 2">
            <a:extLst>
              <a:ext uri="{FF2B5EF4-FFF2-40B4-BE49-F238E27FC236}">
                <a16:creationId xmlns:a16="http://schemas.microsoft.com/office/drawing/2014/main" id="{372E0A63-747D-DD49-9422-099C872D7AA1}"/>
              </a:ext>
            </a:extLst>
          </p:cNvPr>
          <p:cNvSpPr>
            <a:spLocks noGrp="1"/>
          </p:cNvSpPr>
          <p:nvPr>
            <p:ph idx="1"/>
          </p:nvPr>
        </p:nvSpPr>
        <p:spPr/>
        <p:txBody>
          <a:bodyPr/>
          <a:lstStyle/>
          <a:p>
            <a:r>
              <a:rPr lang="en-US" b="1" i="1" dirty="0" err="1"/>
              <a:t>Prolympic</a:t>
            </a:r>
            <a:r>
              <a:rPr lang="en-US" b="1" i="1" dirty="0"/>
              <a:t> sports</a:t>
            </a:r>
            <a:r>
              <a:rPr lang="en-US" dirty="0"/>
              <a:t> are outcome-oriented and exclusive. </a:t>
            </a:r>
          </a:p>
          <a:p>
            <a:endParaRPr lang="en-US" dirty="0"/>
          </a:p>
          <a:p>
            <a:r>
              <a:rPr lang="en-US" b="1" i="1" dirty="0"/>
              <a:t>People’s sports</a:t>
            </a:r>
            <a:r>
              <a:rPr lang="en-US" dirty="0"/>
              <a:t>, on the other hand, are process-oriented and inclusive.</a:t>
            </a:r>
          </a:p>
        </p:txBody>
      </p:sp>
    </p:spTree>
    <p:extLst>
      <p:ext uri="{BB962C8B-B14F-4D97-AF65-F5344CB8AC3E}">
        <p14:creationId xmlns:p14="http://schemas.microsoft.com/office/powerpoint/2010/main" val="107623192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B1BC8AE-2269-49F3-ACB5-CE3ED8E2970C}"/>
</file>

<file path=customXml/itemProps2.xml><?xml version="1.0" encoding="utf-8"?>
<ds:datastoreItem xmlns:ds="http://schemas.openxmlformats.org/officeDocument/2006/customXml" ds:itemID="{B4D868B9-97A5-460D-BC36-F37F720739E5}"/>
</file>

<file path=customXml/itemProps3.xml><?xml version="1.0" encoding="utf-8"?>
<ds:datastoreItem xmlns:ds="http://schemas.openxmlformats.org/officeDocument/2006/customXml" ds:itemID="{F22CDBD3-631C-42B5-B5F7-A02C2740E186}"/>
</file>

<file path=docProps/app.xml><?xml version="1.0" encoding="utf-8"?>
<Properties xmlns="http://schemas.openxmlformats.org/officeDocument/2006/extended-properties" xmlns:vt="http://schemas.openxmlformats.org/officeDocument/2006/docPropsVTypes">
  <Template>Frame</Template>
  <TotalTime>227</TotalTime>
  <Words>554</Words>
  <Application>Microsoft Macintosh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Corbel</vt:lpstr>
      <vt:lpstr>Courier New</vt:lpstr>
      <vt:lpstr>Wingdings 2</vt:lpstr>
      <vt:lpstr>Frame</vt:lpstr>
      <vt:lpstr>Chapter 1</vt:lpstr>
      <vt:lpstr> Introduction to the Sociology of Sport  </vt:lpstr>
      <vt:lpstr>Why should I take a sociology of sport course? </vt:lpstr>
      <vt:lpstr>Differences between sociology &amp; psychology of sport </vt:lpstr>
      <vt:lpstr>Play, games, and sports: They’re all related to each other </vt:lpstr>
      <vt:lpstr>Professional associations in the sociology of sport </vt:lpstr>
      <vt:lpstr>Basketball: How an idea becomes a sport </vt:lpstr>
      <vt:lpstr>People’s sports versus Prolympic sports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1</cp:revision>
  <dcterms:created xsi:type="dcterms:W3CDTF">2021-12-08T21:24:02Z</dcterms:created>
  <dcterms:modified xsi:type="dcterms:W3CDTF">2021-12-09T01:11:55Z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